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78" r:id="rId2"/>
    <p:sldId id="383" r:id="rId3"/>
    <p:sldId id="415" r:id="rId4"/>
    <p:sldId id="413" r:id="rId5"/>
    <p:sldId id="416" r:id="rId6"/>
    <p:sldId id="417" r:id="rId7"/>
    <p:sldId id="414" r:id="rId8"/>
    <p:sldId id="406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407" r:id="rId23"/>
    <p:sldId id="385" r:id="rId24"/>
    <p:sldId id="386" r:id="rId25"/>
    <p:sldId id="387" r:id="rId26"/>
    <p:sldId id="388" r:id="rId27"/>
    <p:sldId id="389" r:id="rId28"/>
    <p:sldId id="390" r:id="rId29"/>
    <p:sldId id="391" r:id="rId30"/>
    <p:sldId id="408" r:id="rId31"/>
    <p:sldId id="409" r:id="rId32"/>
    <p:sldId id="412" r:id="rId33"/>
    <p:sldId id="405" r:id="rId34"/>
    <p:sldId id="379" r:id="rId35"/>
    <p:sldId id="38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CE35"/>
    <a:srgbClr val="953B96"/>
    <a:srgbClr val="00B09F"/>
    <a:srgbClr val="FF0000"/>
    <a:srgbClr val="FFE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DC6EC9-9DF7-40E7-9039-8127334A7D61}" v="1498" dt="2018-05-28T14:44:01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s Andersen" userId="51577075-5c74-4bb5-98fb-9439818e3cbc" providerId="ADAL" clId="{A8DC6EC9-9DF7-40E7-9039-8127334A7D61}"/>
    <pc:docChg chg="undo custSel mod addSld delSld modSld sldOrd">
      <pc:chgData name="Lars Andersen" userId="51577075-5c74-4bb5-98fb-9439818e3cbc" providerId="ADAL" clId="{A8DC6EC9-9DF7-40E7-9039-8127334A7D61}" dt="2018-05-28T14:44:01.846" v="1501" actId="6549"/>
      <pc:docMkLst>
        <pc:docMk/>
      </pc:docMkLst>
      <pc:sldChg chg="addSp delSp modSp add mod setBg">
        <pc:chgData name="Lars Andersen" userId="51577075-5c74-4bb5-98fb-9439818e3cbc" providerId="ADAL" clId="{A8DC6EC9-9DF7-40E7-9039-8127334A7D61}" dt="2018-05-24T07:05:16.908" v="893" actId="6549"/>
        <pc:sldMkLst>
          <pc:docMk/>
          <pc:sldMk cId="105518704" sldId="256"/>
        </pc:sldMkLst>
        <pc:spChg chg="del">
          <ac:chgData name="Lars Andersen" userId="51577075-5c74-4bb5-98fb-9439818e3cbc" providerId="ADAL" clId="{A8DC6EC9-9DF7-40E7-9039-8127334A7D61}" dt="2018-05-23T14:58:16.067" v="27" actId="20577"/>
          <ac:spMkLst>
            <pc:docMk/>
            <pc:sldMk cId="105518704" sldId="256"/>
            <ac:spMk id="2" creationId="{ADE79470-0512-4E1D-86C5-82D253549673}"/>
          </ac:spMkLst>
        </pc:spChg>
        <pc:spChg chg="del">
          <ac:chgData name="Lars Andersen" userId="51577075-5c74-4bb5-98fb-9439818e3cbc" providerId="ADAL" clId="{A8DC6EC9-9DF7-40E7-9039-8127334A7D61}" dt="2018-05-23T14:58:16.067" v="27" actId="20577"/>
          <ac:spMkLst>
            <pc:docMk/>
            <pc:sldMk cId="105518704" sldId="256"/>
            <ac:spMk id="3" creationId="{A8FF5371-1052-4070-B5E6-589DF4D55C5E}"/>
          </ac:spMkLst>
        </pc:spChg>
        <pc:spChg chg="add mod">
          <ac:chgData name="Lars Andersen" userId="51577075-5c74-4bb5-98fb-9439818e3cbc" providerId="ADAL" clId="{A8DC6EC9-9DF7-40E7-9039-8127334A7D61}" dt="2018-05-24T07:05:16.908" v="893" actId="6549"/>
          <ac:spMkLst>
            <pc:docMk/>
            <pc:sldMk cId="105518704" sldId="256"/>
            <ac:spMk id="4" creationId="{A4D8731F-85A4-4B23-8466-963169137B05}"/>
          </ac:spMkLst>
        </pc:spChg>
        <pc:spChg chg="add del mod">
          <ac:chgData name="Lars Andersen" userId="51577075-5c74-4bb5-98fb-9439818e3cbc" providerId="ADAL" clId="{A8DC6EC9-9DF7-40E7-9039-8127334A7D61}" dt="2018-05-24T06:22:48.636" v="259" actId="26606"/>
          <ac:spMkLst>
            <pc:docMk/>
            <pc:sldMk cId="105518704" sldId="256"/>
            <ac:spMk id="5" creationId="{57073AB6-4CFD-42BD-82B0-163BBBA6AB9F}"/>
          </ac:spMkLst>
        </pc:spChg>
        <pc:spChg chg="add">
          <ac:chgData name="Lars Andersen" userId="51577075-5c74-4bb5-98fb-9439818e3cbc" providerId="ADAL" clId="{A8DC6EC9-9DF7-40E7-9039-8127334A7D61}" dt="2018-05-24T06:22:48.636" v="259" actId="26606"/>
          <ac:spMkLst>
            <pc:docMk/>
            <pc:sldMk cId="105518704" sldId="256"/>
            <ac:spMk id="12" creationId="{BE95D989-81FA-4BAD-9AD5-E46CEDA91B36}"/>
          </ac:spMkLst>
        </pc:spChg>
        <pc:spChg chg="add">
          <ac:chgData name="Lars Andersen" userId="51577075-5c74-4bb5-98fb-9439818e3cbc" providerId="ADAL" clId="{A8DC6EC9-9DF7-40E7-9039-8127334A7D61}" dt="2018-05-24T06:22:48.636" v="259" actId="26606"/>
          <ac:spMkLst>
            <pc:docMk/>
            <pc:sldMk cId="105518704" sldId="256"/>
            <ac:spMk id="14" creationId="{156189E5-8A3E-4CFD-B71B-CCD0F8495E56}"/>
          </ac:spMkLst>
        </pc:spChg>
        <pc:graphicFrameChg chg="add">
          <ac:chgData name="Lars Andersen" userId="51577075-5c74-4bb5-98fb-9439818e3cbc" providerId="ADAL" clId="{A8DC6EC9-9DF7-40E7-9039-8127334A7D61}" dt="2018-05-24T06:22:48.636" v="259" actId="26606"/>
          <ac:graphicFrameMkLst>
            <pc:docMk/>
            <pc:sldMk cId="105518704" sldId="256"/>
            <ac:graphicFrameMk id="7" creationId="{9FF3D156-8D42-4087-A64C-035A45FD3E3B}"/>
          </ac:graphicFrameMkLst>
        </pc:graphicFrameChg>
      </pc:sldChg>
      <pc:sldChg chg="addSp modSp add ord modTransition">
        <pc:chgData name="Lars Andersen" userId="51577075-5c74-4bb5-98fb-9439818e3cbc" providerId="ADAL" clId="{A8DC6EC9-9DF7-40E7-9039-8127334A7D61}" dt="2018-05-23T14:56:27.774" v="26" actId="20577"/>
        <pc:sldMkLst>
          <pc:docMk/>
          <pc:sldMk cId="3574550508" sldId="283"/>
        </pc:sldMkLst>
        <pc:spChg chg="add">
          <ac:chgData name="Lars Andersen" userId="51577075-5c74-4bb5-98fb-9439818e3cbc" providerId="ADAL" clId="{A8DC6EC9-9DF7-40E7-9039-8127334A7D61}" dt="2018-05-23T14:55:52.259" v="3" actId="20577"/>
          <ac:spMkLst>
            <pc:docMk/>
            <pc:sldMk cId="3574550508" sldId="283"/>
            <ac:spMk id="2" creationId="{5CFEA4C1-A898-44E7-B2B0-6BB2FD79A7BE}"/>
          </ac:spMkLst>
        </pc:spChg>
        <pc:spChg chg="mod">
          <ac:chgData name="Lars Andersen" userId="51577075-5c74-4bb5-98fb-9439818e3cbc" providerId="ADAL" clId="{A8DC6EC9-9DF7-40E7-9039-8127334A7D61}" dt="2018-05-23T14:56:27.774" v="26" actId="20577"/>
          <ac:spMkLst>
            <pc:docMk/>
            <pc:sldMk cId="3574550508" sldId="283"/>
            <ac:spMk id="3" creationId="{A638E6FF-6BF6-493F-AB09-6D268905BC26}"/>
          </ac:spMkLst>
        </pc:spChg>
      </pc:sldChg>
      <pc:sldChg chg="addSp delSp modSp new add mod ord setBg">
        <pc:chgData name="Lars Andersen" userId="51577075-5c74-4bb5-98fb-9439818e3cbc" providerId="ADAL" clId="{A8DC6EC9-9DF7-40E7-9039-8127334A7D61}" dt="2018-05-24T06:22:36.253" v="258" actId="26606"/>
        <pc:sldMkLst>
          <pc:docMk/>
          <pc:sldMk cId="1325807588" sldId="284"/>
        </pc:sldMkLst>
        <pc:spChg chg="mod">
          <ac:chgData name="Lars Andersen" userId="51577075-5c74-4bb5-98fb-9439818e3cbc" providerId="ADAL" clId="{A8DC6EC9-9DF7-40E7-9039-8127334A7D61}" dt="2018-05-24T06:21:13.369" v="215" actId="26606"/>
          <ac:spMkLst>
            <pc:docMk/>
            <pc:sldMk cId="1325807588" sldId="284"/>
            <ac:spMk id="2" creationId="{938D8F0E-C2E6-4A5F-B140-5199D0E204AB}"/>
          </ac:spMkLst>
        </pc:spChg>
        <pc:spChg chg="add del mod">
          <ac:chgData name="Lars Andersen" userId="51577075-5c74-4bb5-98fb-9439818e3cbc" providerId="ADAL" clId="{A8DC6EC9-9DF7-40E7-9039-8127334A7D61}" dt="2018-05-24T06:21:13.369" v="215" actId="26606"/>
          <ac:spMkLst>
            <pc:docMk/>
            <pc:sldMk cId="1325807588" sldId="284"/>
            <ac:spMk id="3" creationId="{DB2556F1-3B7A-4360-8C17-F2B08DBB89D7}"/>
          </ac:spMkLst>
        </pc:spChg>
        <pc:spChg chg="add del">
          <ac:chgData name="Lars Andersen" userId="51577075-5c74-4bb5-98fb-9439818e3cbc" providerId="ADAL" clId="{A8DC6EC9-9DF7-40E7-9039-8127334A7D61}" dt="2018-05-24T06:21:06.142" v="210" actId="26606"/>
          <ac:spMkLst>
            <pc:docMk/>
            <pc:sldMk cId="1325807588" sldId="284"/>
            <ac:spMk id="10" creationId="{BE95D989-81FA-4BAD-9AD5-E46CEDA91B36}"/>
          </ac:spMkLst>
        </pc:spChg>
        <pc:spChg chg="add del">
          <ac:chgData name="Lars Andersen" userId="51577075-5c74-4bb5-98fb-9439818e3cbc" providerId="ADAL" clId="{A8DC6EC9-9DF7-40E7-9039-8127334A7D61}" dt="2018-05-24T06:21:06.142" v="210" actId="26606"/>
          <ac:spMkLst>
            <pc:docMk/>
            <pc:sldMk cId="1325807588" sldId="284"/>
            <ac:spMk id="12" creationId="{156189E5-8A3E-4CFD-B71B-CCD0F8495E56}"/>
          </ac:spMkLst>
        </pc:spChg>
        <pc:spChg chg="add del">
          <ac:chgData name="Lars Andersen" userId="51577075-5c74-4bb5-98fb-9439818e3cbc" providerId="ADAL" clId="{A8DC6EC9-9DF7-40E7-9039-8127334A7D61}" dt="2018-05-24T06:21:08.486" v="212" actId="26606"/>
          <ac:spMkLst>
            <pc:docMk/>
            <pc:sldMk cId="1325807588" sldId="284"/>
            <ac:spMk id="14" creationId="{BE95D989-81FA-4BAD-9AD5-E46CEDA91B36}"/>
          </ac:spMkLst>
        </pc:spChg>
        <pc:spChg chg="add del">
          <ac:chgData name="Lars Andersen" userId="51577075-5c74-4bb5-98fb-9439818e3cbc" providerId="ADAL" clId="{A8DC6EC9-9DF7-40E7-9039-8127334A7D61}" dt="2018-05-24T06:21:08.486" v="212" actId="26606"/>
          <ac:spMkLst>
            <pc:docMk/>
            <pc:sldMk cId="1325807588" sldId="284"/>
            <ac:spMk id="15" creationId="{156189E5-8A3E-4CFD-B71B-CCD0F8495E56}"/>
          </ac:spMkLst>
        </pc:spChg>
        <pc:spChg chg="add del">
          <ac:chgData name="Lars Andersen" userId="51577075-5c74-4bb5-98fb-9439818e3cbc" providerId="ADAL" clId="{A8DC6EC9-9DF7-40E7-9039-8127334A7D61}" dt="2018-05-24T06:21:13.320" v="214" actId="26606"/>
          <ac:spMkLst>
            <pc:docMk/>
            <pc:sldMk cId="1325807588" sldId="284"/>
            <ac:spMk id="18" creationId="{BE95D989-81FA-4BAD-9AD5-E46CEDA91B36}"/>
          </ac:spMkLst>
        </pc:spChg>
        <pc:spChg chg="add del">
          <ac:chgData name="Lars Andersen" userId="51577075-5c74-4bb5-98fb-9439818e3cbc" providerId="ADAL" clId="{A8DC6EC9-9DF7-40E7-9039-8127334A7D61}" dt="2018-05-24T06:21:13.320" v="214" actId="26606"/>
          <ac:spMkLst>
            <pc:docMk/>
            <pc:sldMk cId="1325807588" sldId="284"/>
            <ac:spMk id="19" creationId="{156189E5-8A3E-4CFD-B71B-CCD0F8495E56}"/>
          </ac:spMkLst>
        </pc:spChg>
        <pc:spChg chg="add del">
          <ac:chgData name="Lars Andersen" userId="51577075-5c74-4bb5-98fb-9439818e3cbc" providerId="ADAL" clId="{A8DC6EC9-9DF7-40E7-9039-8127334A7D61}" dt="2018-05-24T06:22:36.253" v="258" actId="26606"/>
          <ac:spMkLst>
            <pc:docMk/>
            <pc:sldMk cId="1325807588" sldId="284"/>
            <ac:spMk id="22" creationId="{BE95D989-81FA-4BAD-9AD5-E46CEDA91B36}"/>
          </ac:spMkLst>
        </pc:spChg>
        <pc:spChg chg="add del">
          <ac:chgData name="Lars Andersen" userId="51577075-5c74-4bb5-98fb-9439818e3cbc" providerId="ADAL" clId="{A8DC6EC9-9DF7-40E7-9039-8127334A7D61}" dt="2018-05-24T06:22:36.253" v="258" actId="26606"/>
          <ac:spMkLst>
            <pc:docMk/>
            <pc:sldMk cId="1325807588" sldId="284"/>
            <ac:spMk id="23" creationId="{156189E5-8A3E-4CFD-B71B-CCD0F8495E56}"/>
          </ac:spMkLst>
        </pc:spChg>
        <pc:spChg chg="add">
          <ac:chgData name="Lars Andersen" userId="51577075-5c74-4bb5-98fb-9439818e3cbc" providerId="ADAL" clId="{A8DC6EC9-9DF7-40E7-9039-8127334A7D61}" dt="2018-05-24T06:22:36.253" v="258" actId="26606"/>
          <ac:spMkLst>
            <pc:docMk/>
            <pc:sldMk cId="1325807588" sldId="284"/>
            <ac:spMk id="29" creationId="{BE95D989-81FA-4BAD-9AD5-E46CEDA91B36}"/>
          </ac:spMkLst>
        </pc:spChg>
        <pc:spChg chg="add">
          <ac:chgData name="Lars Andersen" userId="51577075-5c74-4bb5-98fb-9439818e3cbc" providerId="ADAL" clId="{A8DC6EC9-9DF7-40E7-9039-8127334A7D61}" dt="2018-05-24T06:22:36.253" v="258" actId="26606"/>
          <ac:spMkLst>
            <pc:docMk/>
            <pc:sldMk cId="1325807588" sldId="284"/>
            <ac:spMk id="31" creationId="{156189E5-8A3E-4CFD-B71B-CCD0F8495E56}"/>
          </ac:spMkLst>
        </pc:spChg>
        <pc:graphicFrameChg chg="add del">
          <ac:chgData name="Lars Andersen" userId="51577075-5c74-4bb5-98fb-9439818e3cbc" providerId="ADAL" clId="{A8DC6EC9-9DF7-40E7-9039-8127334A7D61}" dt="2018-05-24T06:21:06.142" v="210" actId="26606"/>
          <ac:graphicFrameMkLst>
            <pc:docMk/>
            <pc:sldMk cId="1325807588" sldId="284"/>
            <ac:graphicFrameMk id="5" creationId="{5A7090E6-1151-4484-82DF-614C7D46DEA4}"/>
          </ac:graphicFrameMkLst>
        </pc:graphicFrameChg>
        <pc:graphicFrameChg chg="add del">
          <ac:chgData name="Lars Andersen" userId="51577075-5c74-4bb5-98fb-9439818e3cbc" providerId="ADAL" clId="{A8DC6EC9-9DF7-40E7-9039-8127334A7D61}" dt="2018-05-24T06:21:08.486" v="212" actId="26606"/>
          <ac:graphicFrameMkLst>
            <pc:docMk/>
            <pc:sldMk cId="1325807588" sldId="284"/>
            <ac:graphicFrameMk id="16" creationId="{D4F4A991-3DCA-4B3B-A58F-455B80DFA829}"/>
          </ac:graphicFrameMkLst>
        </pc:graphicFrameChg>
        <pc:graphicFrameChg chg="add del">
          <ac:chgData name="Lars Andersen" userId="51577075-5c74-4bb5-98fb-9439818e3cbc" providerId="ADAL" clId="{A8DC6EC9-9DF7-40E7-9039-8127334A7D61}" dt="2018-05-24T06:21:13.320" v="214" actId="26606"/>
          <ac:graphicFrameMkLst>
            <pc:docMk/>
            <pc:sldMk cId="1325807588" sldId="284"/>
            <ac:graphicFrameMk id="20" creationId="{5A7090E6-1151-4484-82DF-614C7D46DEA4}"/>
          </ac:graphicFrameMkLst>
        </pc:graphicFrameChg>
        <pc:graphicFrameChg chg="add mod modGraphic">
          <ac:chgData name="Lars Andersen" userId="51577075-5c74-4bb5-98fb-9439818e3cbc" providerId="ADAL" clId="{A8DC6EC9-9DF7-40E7-9039-8127334A7D61}" dt="2018-05-24T06:22:36.253" v="258" actId="26606"/>
          <ac:graphicFrameMkLst>
            <pc:docMk/>
            <pc:sldMk cId="1325807588" sldId="284"/>
            <ac:graphicFrameMk id="24" creationId="{D4F4A991-3DCA-4B3B-A58F-455B80DFA829}"/>
          </ac:graphicFrameMkLst>
        </pc:graphicFrameChg>
      </pc:sldChg>
      <pc:sldChg chg="addSp delSp modSp new add mod setBg setClrOvrMap">
        <pc:chgData name="Lars Andersen" userId="51577075-5c74-4bb5-98fb-9439818e3cbc" providerId="ADAL" clId="{A8DC6EC9-9DF7-40E7-9039-8127334A7D61}" dt="2018-05-24T06:20:50.353" v="208" actId="26606"/>
        <pc:sldMkLst>
          <pc:docMk/>
          <pc:sldMk cId="3565208005" sldId="285"/>
        </pc:sldMkLst>
        <pc:spChg chg="mod">
          <ac:chgData name="Lars Andersen" userId="51577075-5c74-4bb5-98fb-9439818e3cbc" providerId="ADAL" clId="{A8DC6EC9-9DF7-40E7-9039-8127334A7D61}" dt="2018-05-24T06:20:50.353" v="208" actId="26606"/>
          <ac:spMkLst>
            <pc:docMk/>
            <pc:sldMk cId="3565208005" sldId="285"/>
            <ac:spMk id="2" creationId="{8295A379-CBD5-402B-956C-6325A246A4C3}"/>
          </ac:spMkLst>
        </pc:spChg>
        <pc:spChg chg="mod">
          <ac:chgData name="Lars Andersen" userId="51577075-5c74-4bb5-98fb-9439818e3cbc" providerId="ADAL" clId="{A8DC6EC9-9DF7-40E7-9039-8127334A7D61}" dt="2018-05-24T06:20:50.353" v="208" actId="26606"/>
          <ac:spMkLst>
            <pc:docMk/>
            <pc:sldMk cId="3565208005" sldId="285"/>
            <ac:spMk id="3" creationId="{A055A2CA-98B4-4069-87DA-29CCE5DC33DC}"/>
          </ac:spMkLst>
        </pc:spChg>
        <pc:spChg chg="add del">
          <ac:chgData name="Lars Andersen" userId="51577075-5c74-4bb5-98fb-9439818e3cbc" providerId="ADAL" clId="{A8DC6EC9-9DF7-40E7-9039-8127334A7D61}" dt="2018-05-24T06:20:38.686" v="201" actId="26606"/>
          <ac:spMkLst>
            <pc:docMk/>
            <pc:sldMk cId="3565208005" sldId="285"/>
            <ac:spMk id="9" creationId="{5E39A796-BE83-48B1-B33F-35C4A32AAB57}"/>
          </ac:spMkLst>
        </pc:spChg>
        <pc:spChg chg="add del">
          <ac:chgData name="Lars Andersen" userId="51577075-5c74-4bb5-98fb-9439818e3cbc" providerId="ADAL" clId="{A8DC6EC9-9DF7-40E7-9039-8127334A7D61}" dt="2018-05-24T06:20:38.686" v="201" actId="26606"/>
          <ac:spMkLst>
            <pc:docMk/>
            <pc:sldMk cId="3565208005" sldId="285"/>
            <ac:spMk id="11" creationId="{72F84B47-E267-4194-8194-831DB7B5547F}"/>
          </ac:spMkLst>
        </pc:spChg>
        <pc:spChg chg="add del">
          <ac:chgData name="Lars Andersen" userId="51577075-5c74-4bb5-98fb-9439818e3cbc" providerId="ADAL" clId="{A8DC6EC9-9DF7-40E7-9039-8127334A7D61}" dt="2018-05-24T06:20:41.803" v="203" actId="26606"/>
          <ac:spMkLst>
            <pc:docMk/>
            <pc:sldMk cId="3565208005" sldId="285"/>
            <ac:spMk id="13" creationId="{F60FCA6E-0894-46CD-BD49-5955A51E0084}"/>
          </ac:spMkLst>
        </pc:spChg>
        <pc:spChg chg="add del">
          <ac:chgData name="Lars Andersen" userId="51577075-5c74-4bb5-98fb-9439818e3cbc" providerId="ADAL" clId="{A8DC6EC9-9DF7-40E7-9039-8127334A7D61}" dt="2018-05-24T06:20:41.803" v="203" actId="26606"/>
          <ac:spMkLst>
            <pc:docMk/>
            <pc:sldMk cId="3565208005" sldId="285"/>
            <ac:spMk id="14" creationId="{E78C6E4B-A1F1-4B6C-97EC-BE997495D6AC}"/>
          </ac:spMkLst>
        </pc:spChg>
        <pc:spChg chg="add del">
          <ac:chgData name="Lars Andersen" userId="51577075-5c74-4bb5-98fb-9439818e3cbc" providerId="ADAL" clId="{A8DC6EC9-9DF7-40E7-9039-8127334A7D61}" dt="2018-05-24T06:20:45.286" v="205" actId="26606"/>
          <ac:spMkLst>
            <pc:docMk/>
            <pc:sldMk cId="3565208005" sldId="285"/>
            <ac:spMk id="16" creationId="{59A309A7-1751-4ABE-A3C1-EEC40366AD89}"/>
          </ac:spMkLst>
        </pc:spChg>
        <pc:spChg chg="add del">
          <ac:chgData name="Lars Andersen" userId="51577075-5c74-4bb5-98fb-9439818e3cbc" providerId="ADAL" clId="{A8DC6EC9-9DF7-40E7-9039-8127334A7D61}" dt="2018-05-24T06:20:45.286" v="205" actId="26606"/>
          <ac:spMkLst>
            <pc:docMk/>
            <pc:sldMk cId="3565208005" sldId="285"/>
            <ac:spMk id="17" creationId="{967D8EB6-EAE1-4F9C-B398-83321E287204}"/>
          </ac:spMkLst>
        </pc:spChg>
        <pc:spChg chg="add del">
          <ac:chgData name="Lars Andersen" userId="51577075-5c74-4bb5-98fb-9439818e3cbc" providerId="ADAL" clId="{A8DC6EC9-9DF7-40E7-9039-8127334A7D61}" dt="2018-05-24T06:20:50.353" v="207" actId="26606"/>
          <ac:spMkLst>
            <pc:docMk/>
            <pc:sldMk cId="3565208005" sldId="285"/>
            <ac:spMk id="19" creationId="{B137817A-6E43-41BF-8F21-9349BDFD275C}"/>
          </ac:spMkLst>
        </pc:spChg>
        <pc:spChg chg="add del">
          <ac:chgData name="Lars Andersen" userId="51577075-5c74-4bb5-98fb-9439818e3cbc" providerId="ADAL" clId="{A8DC6EC9-9DF7-40E7-9039-8127334A7D61}" dt="2018-05-24T06:20:50.353" v="207" actId="26606"/>
          <ac:spMkLst>
            <pc:docMk/>
            <pc:sldMk cId="3565208005" sldId="285"/>
            <ac:spMk id="20" creationId="{A5BE2DA6-83C9-46EF-B42E-C40224302A0E}"/>
          </ac:spMkLst>
        </pc:spChg>
        <pc:spChg chg="add del">
          <ac:chgData name="Lars Andersen" userId="51577075-5c74-4bb5-98fb-9439818e3cbc" providerId="ADAL" clId="{A8DC6EC9-9DF7-40E7-9039-8127334A7D61}" dt="2018-05-24T06:20:50.353" v="207" actId="26606"/>
          <ac:spMkLst>
            <pc:docMk/>
            <pc:sldMk cId="3565208005" sldId="285"/>
            <ac:spMk id="21" creationId="{A1A2EF03-D0CA-4967-B631-C09F910E9368}"/>
          </ac:spMkLst>
        </pc:spChg>
        <pc:spChg chg="add">
          <ac:chgData name="Lars Andersen" userId="51577075-5c74-4bb5-98fb-9439818e3cbc" providerId="ADAL" clId="{A8DC6EC9-9DF7-40E7-9039-8127334A7D61}" dt="2018-05-24T06:20:50.353" v="208" actId="26606"/>
          <ac:spMkLst>
            <pc:docMk/>
            <pc:sldMk cId="3565208005" sldId="285"/>
            <ac:spMk id="23" creationId="{867D4867-5BA7-4462-B2F6-A23F4A622AA7}"/>
          </ac:spMkLst>
        </pc:spChg>
        <pc:picChg chg="add mod ord">
          <ac:chgData name="Lars Andersen" userId="51577075-5c74-4bb5-98fb-9439818e3cbc" providerId="ADAL" clId="{A8DC6EC9-9DF7-40E7-9039-8127334A7D61}" dt="2018-05-24T06:20:50.353" v="208" actId="26606"/>
          <ac:picMkLst>
            <pc:docMk/>
            <pc:sldMk cId="3565208005" sldId="285"/>
            <ac:picMk id="4" creationId="{EE716D48-7319-451C-850E-CB36576B89A3}"/>
          </ac:picMkLst>
        </pc:picChg>
      </pc:sldChg>
      <pc:sldChg chg="addSp delSp modSp add del mod setBg">
        <pc:chgData name="Lars Andersen" userId="51577075-5c74-4bb5-98fb-9439818e3cbc" providerId="ADAL" clId="{A8DC6EC9-9DF7-40E7-9039-8127334A7D61}" dt="2018-05-24T06:23:00.315" v="260" actId="47"/>
        <pc:sldMkLst>
          <pc:docMk/>
          <pc:sldMk cId="897920359" sldId="286"/>
        </pc:sldMkLst>
        <pc:spChg chg="mod">
          <ac:chgData name="Lars Andersen" userId="51577075-5c74-4bb5-98fb-9439818e3cbc" providerId="ADAL" clId="{A8DC6EC9-9DF7-40E7-9039-8127334A7D61}" dt="2018-05-24T06:22:18.003" v="257" actId="26606"/>
          <ac:spMkLst>
            <pc:docMk/>
            <pc:sldMk cId="897920359" sldId="286"/>
            <ac:spMk id="4" creationId="{A4D8731F-85A4-4B23-8466-963169137B05}"/>
          </ac:spMkLst>
        </pc:spChg>
        <pc:spChg chg="add del mod">
          <ac:chgData name="Lars Andersen" userId="51577075-5c74-4bb5-98fb-9439818e3cbc" providerId="ADAL" clId="{A8DC6EC9-9DF7-40E7-9039-8127334A7D61}" dt="2018-05-24T06:22:18.003" v="257" actId="26606"/>
          <ac:spMkLst>
            <pc:docMk/>
            <pc:sldMk cId="897920359" sldId="286"/>
            <ac:spMk id="5" creationId="{57073AB6-4CFD-42BD-82B0-163BBBA6AB9F}"/>
          </ac:spMkLst>
        </pc:spChg>
        <pc:spChg chg="add">
          <ac:chgData name="Lars Andersen" userId="51577075-5c74-4bb5-98fb-9439818e3cbc" providerId="ADAL" clId="{A8DC6EC9-9DF7-40E7-9039-8127334A7D61}" dt="2018-05-24T06:22:18.003" v="257" actId="26606"/>
          <ac:spMkLst>
            <pc:docMk/>
            <pc:sldMk cId="897920359" sldId="286"/>
            <ac:spMk id="8" creationId="{BE95D989-81FA-4BAD-9AD5-E46CEDA91B36}"/>
          </ac:spMkLst>
        </pc:spChg>
        <pc:spChg chg="add">
          <ac:chgData name="Lars Andersen" userId="51577075-5c74-4bb5-98fb-9439818e3cbc" providerId="ADAL" clId="{A8DC6EC9-9DF7-40E7-9039-8127334A7D61}" dt="2018-05-24T06:22:18.003" v="257" actId="26606"/>
          <ac:spMkLst>
            <pc:docMk/>
            <pc:sldMk cId="897920359" sldId="286"/>
            <ac:spMk id="9" creationId="{156189E5-8A3E-4CFD-B71B-CCD0F8495E56}"/>
          </ac:spMkLst>
        </pc:spChg>
        <pc:spChg chg="add del">
          <ac:chgData name="Lars Andersen" userId="51577075-5c74-4bb5-98fb-9439818e3cbc" providerId="ADAL" clId="{A8DC6EC9-9DF7-40E7-9039-8127334A7D61}" dt="2018-05-24T06:21:57.503" v="256" actId="26606"/>
          <ac:spMkLst>
            <pc:docMk/>
            <pc:sldMk cId="897920359" sldId="286"/>
            <ac:spMk id="12" creationId="{BE95D989-81FA-4BAD-9AD5-E46CEDA91B36}"/>
          </ac:spMkLst>
        </pc:spChg>
        <pc:spChg chg="add del">
          <ac:chgData name="Lars Andersen" userId="51577075-5c74-4bb5-98fb-9439818e3cbc" providerId="ADAL" clId="{A8DC6EC9-9DF7-40E7-9039-8127334A7D61}" dt="2018-05-24T06:21:57.503" v="256" actId="26606"/>
          <ac:spMkLst>
            <pc:docMk/>
            <pc:sldMk cId="897920359" sldId="286"/>
            <ac:spMk id="14" creationId="{156189E5-8A3E-4CFD-B71B-CCD0F8495E56}"/>
          </ac:spMkLst>
        </pc:spChg>
        <pc:graphicFrameChg chg="add del">
          <ac:chgData name="Lars Andersen" userId="51577075-5c74-4bb5-98fb-9439818e3cbc" providerId="ADAL" clId="{A8DC6EC9-9DF7-40E7-9039-8127334A7D61}" dt="2018-05-24T06:21:57.503" v="256" actId="26606"/>
          <ac:graphicFrameMkLst>
            <pc:docMk/>
            <pc:sldMk cId="897920359" sldId="286"/>
            <ac:graphicFrameMk id="7" creationId="{8B79D23E-B01D-4B6B-8944-B364D831744C}"/>
          </ac:graphicFrameMkLst>
        </pc:graphicFrameChg>
        <pc:graphicFrameChg chg="add">
          <ac:chgData name="Lars Andersen" userId="51577075-5c74-4bb5-98fb-9439818e3cbc" providerId="ADAL" clId="{A8DC6EC9-9DF7-40E7-9039-8127334A7D61}" dt="2018-05-24T06:22:18.003" v="257" actId="26606"/>
          <ac:graphicFrameMkLst>
            <pc:docMk/>
            <pc:sldMk cId="897920359" sldId="286"/>
            <ac:graphicFrameMk id="10" creationId="{8D5DC962-F753-467A-BCF8-30A50D96343C}"/>
          </ac:graphicFrameMkLst>
        </pc:graphicFrameChg>
      </pc:sldChg>
      <pc:sldChg chg="modSp new add">
        <pc:chgData name="Lars Andersen" userId="51577075-5c74-4bb5-98fb-9439818e3cbc" providerId="ADAL" clId="{A8DC6EC9-9DF7-40E7-9039-8127334A7D61}" dt="2018-05-24T07:06:55.416" v="909"/>
        <pc:sldMkLst>
          <pc:docMk/>
          <pc:sldMk cId="3255930314" sldId="286"/>
        </pc:sldMkLst>
        <pc:spChg chg="mod">
          <ac:chgData name="Lars Andersen" userId="51577075-5c74-4bb5-98fb-9439818e3cbc" providerId="ADAL" clId="{A8DC6EC9-9DF7-40E7-9039-8127334A7D61}" dt="2018-05-24T07:06:55.416" v="909"/>
          <ac:spMkLst>
            <pc:docMk/>
            <pc:sldMk cId="3255930314" sldId="286"/>
            <ac:spMk id="2" creationId="{9FE60EF2-B4A5-42AD-9CCC-2230EFE9E8D8}"/>
          </ac:spMkLst>
        </pc:spChg>
        <pc:spChg chg="mod">
          <ac:chgData name="Lars Andersen" userId="51577075-5c74-4bb5-98fb-9439818e3cbc" providerId="ADAL" clId="{A8DC6EC9-9DF7-40E7-9039-8127334A7D61}" dt="2018-05-24T06:46:56.037" v="868" actId="27636"/>
          <ac:spMkLst>
            <pc:docMk/>
            <pc:sldMk cId="3255930314" sldId="286"/>
            <ac:spMk id="3" creationId="{1A0434E2-EC99-4A05-8066-FFD962F1467F}"/>
          </ac:spMkLst>
        </pc:spChg>
      </pc:sldChg>
      <pc:sldChg chg="addSp delSp modSp add mod setBg">
        <pc:chgData name="Lars Andersen" userId="51577075-5c74-4bb5-98fb-9439818e3cbc" providerId="ADAL" clId="{A8DC6EC9-9DF7-40E7-9039-8127334A7D61}" dt="2018-05-24T07:22:39.941" v="1230" actId="20577"/>
        <pc:sldMkLst>
          <pc:docMk/>
          <pc:sldMk cId="1611839421" sldId="287"/>
        </pc:sldMkLst>
        <pc:spChg chg="mod">
          <ac:chgData name="Lars Andersen" userId="51577075-5c74-4bb5-98fb-9439818e3cbc" providerId="ADAL" clId="{A8DC6EC9-9DF7-40E7-9039-8127334A7D61}" dt="2018-05-24T07:16:10.228" v="1141" actId="26606"/>
          <ac:spMkLst>
            <pc:docMk/>
            <pc:sldMk cId="1611839421" sldId="287"/>
            <ac:spMk id="2" creationId="{9FE60EF2-B4A5-42AD-9CCC-2230EFE9E8D8}"/>
          </ac:spMkLst>
        </pc:spChg>
        <pc:spChg chg="del mod">
          <ac:chgData name="Lars Andersen" userId="51577075-5c74-4bb5-98fb-9439818e3cbc" providerId="ADAL" clId="{A8DC6EC9-9DF7-40E7-9039-8127334A7D61}" dt="2018-05-24T07:16:10.228" v="1141" actId="26606"/>
          <ac:spMkLst>
            <pc:docMk/>
            <pc:sldMk cId="1611839421" sldId="287"/>
            <ac:spMk id="3" creationId="{1A0434E2-EC99-4A05-8066-FFD962F1467F}"/>
          </ac:spMkLst>
        </pc:spChg>
        <pc:spChg chg="add del">
          <ac:chgData name="Lars Andersen" userId="51577075-5c74-4bb5-98fb-9439818e3cbc" providerId="ADAL" clId="{A8DC6EC9-9DF7-40E7-9039-8127334A7D61}" dt="2018-05-24T07:16:39.042" v="1144" actId="26606"/>
          <ac:spMkLst>
            <pc:docMk/>
            <pc:sldMk cId="1611839421" sldId="287"/>
            <ac:spMk id="10" creationId="{BE95D989-81FA-4BAD-9AD5-E46CEDA91B36}"/>
          </ac:spMkLst>
        </pc:spChg>
        <pc:spChg chg="add del">
          <ac:chgData name="Lars Andersen" userId="51577075-5c74-4bb5-98fb-9439818e3cbc" providerId="ADAL" clId="{A8DC6EC9-9DF7-40E7-9039-8127334A7D61}" dt="2018-05-24T07:16:39.042" v="1144" actId="26606"/>
          <ac:spMkLst>
            <pc:docMk/>
            <pc:sldMk cId="1611839421" sldId="287"/>
            <ac:spMk id="12" creationId="{156189E5-8A3E-4CFD-B71B-CCD0F8495E56}"/>
          </ac:spMkLst>
        </pc:spChg>
        <pc:spChg chg="add del">
          <ac:chgData name="Lars Andersen" userId="51577075-5c74-4bb5-98fb-9439818e3cbc" providerId="ADAL" clId="{A8DC6EC9-9DF7-40E7-9039-8127334A7D61}" dt="2018-05-24T07:16:39.017" v="1143" actId="26606"/>
          <ac:spMkLst>
            <pc:docMk/>
            <pc:sldMk cId="1611839421" sldId="287"/>
            <ac:spMk id="17" creationId="{BE95D989-81FA-4BAD-9AD5-E46CEDA91B36}"/>
          </ac:spMkLst>
        </pc:spChg>
        <pc:spChg chg="add del">
          <ac:chgData name="Lars Andersen" userId="51577075-5c74-4bb5-98fb-9439818e3cbc" providerId="ADAL" clId="{A8DC6EC9-9DF7-40E7-9039-8127334A7D61}" dt="2018-05-24T07:16:39.017" v="1143" actId="26606"/>
          <ac:spMkLst>
            <pc:docMk/>
            <pc:sldMk cId="1611839421" sldId="287"/>
            <ac:spMk id="19" creationId="{156189E5-8A3E-4CFD-B71B-CCD0F8495E56}"/>
          </ac:spMkLst>
        </pc:spChg>
        <pc:spChg chg="add">
          <ac:chgData name="Lars Andersen" userId="51577075-5c74-4bb5-98fb-9439818e3cbc" providerId="ADAL" clId="{A8DC6EC9-9DF7-40E7-9039-8127334A7D61}" dt="2018-05-24T07:16:39.042" v="1144" actId="26606"/>
          <ac:spMkLst>
            <pc:docMk/>
            <pc:sldMk cId="1611839421" sldId="287"/>
            <ac:spMk id="21" creationId="{BE95D989-81FA-4BAD-9AD5-E46CEDA91B36}"/>
          </ac:spMkLst>
        </pc:spChg>
        <pc:spChg chg="add">
          <ac:chgData name="Lars Andersen" userId="51577075-5c74-4bb5-98fb-9439818e3cbc" providerId="ADAL" clId="{A8DC6EC9-9DF7-40E7-9039-8127334A7D61}" dt="2018-05-24T07:16:39.042" v="1144" actId="26606"/>
          <ac:spMkLst>
            <pc:docMk/>
            <pc:sldMk cId="1611839421" sldId="287"/>
            <ac:spMk id="22" creationId="{156189E5-8A3E-4CFD-B71B-CCD0F8495E56}"/>
          </ac:spMkLst>
        </pc:spChg>
        <pc:graphicFrameChg chg="add mod modGraphic">
          <ac:chgData name="Lars Andersen" userId="51577075-5c74-4bb5-98fb-9439818e3cbc" providerId="ADAL" clId="{A8DC6EC9-9DF7-40E7-9039-8127334A7D61}" dt="2018-05-24T07:22:39.941" v="1230" actId="20577"/>
          <ac:graphicFrameMkLst>
            <pc:docMk/>
            <pc:sldMk cId="1611839421" sldId="287"/>
            <ac:graphicFrameMk id="5" creationId="{EAE5429F-5B9E-40C7-A187-F5247E062244}"/>
          </ac:graphicFrameMkLst>
        </pc:graphicFrameChg>
      </pc:sldChg>
      <pc:sldChg chg="addSp delSp modSp add">
        <pc:chgData name="Lars Andersen" userId="51577075-5c74-4bb5-98fb-9439818e3cbc" providerId="ADAL" clId="{A8DC6EC9-9DF7-40E7-9039-8127334A7D61}" dt="2018-05-24T07:35:20.664" v="1448" actId="20577"/>
        <pc:sldMkLst>
          <pc:docMk/>
          <pc:sldMk cId="1685548671" sldId="288"/>
        </pc:sldMkLst>
        <pc:spChg chg="mod">
          <ac:chgData name="Lars Andersen" userId="51577075-5c74-4bb5-98fb-9439818e3cbc" providerId="ADAL" clId="{A8DC6EC9-9DF7-40E7-9039-8127334A7D61}" dt="2018-05-24T07:11:01.613" v="964" actId="20577"/>
          <ac:spMkLst>
            <pc:docMk/>
            <pc:sldMk cId="1685548671" sldId="288"/>
            <ac:spMk id="2" creationId="{9FE60EF2-B4A5-42AD-9CCC-2230EFE9E8D8}"/>
          </ac:spMkLst>
        </pc:spChg>
        <pc:spChg chg="mod">
          <ac:chgData name="Lars Andersen" userId="51577075-5c74-4bb5-98fb-9439818e3cbc" providerId="ADAL" clId="{A8DC6EC9-9DF7-40E7-9039-8127334A7D61}" dt="2018-05-24T07:35:20.664" v="1448" actId="20577"/>
          <ac:spMkLst>
            <pc:docMk/>
            <pc:sldMk cId="1685548671" sldId="288"/>
            <ac:spMk id="3" creationId="{1A0434E2-EC99-4A05-8066-FFD962F1467F}"/>
          </ac:spMkLst>
        </pc:spChg>
        <pc:picChg chg="add del mod">
          <ac:chgData name="Lars Andersen" userId="51577075-5c74-4bb5-98fb-9439818e3cbc" providerId="ADAL" clId="{A8DC6EC9-9DF7-40E7-9039-8127334A7D61}" dt="2018-05-24T07:31:16.661" v="1343" actId="478"/>
          <ac:picMkLst>
            <pc:docMk/>
            <pc:sldMk cId="1685548671" sldId="288"/>
            <ac:picMk id="5" creationId="{5839A9CC-C3FA-4D2F-A59D-60C2AF987124}"/>
          </ac:picMkLst>
        </pc:picChg>
      </pc:sldChg>
      <pc:sldChg chg="addSp delSp modSp add modAnim">
        <pc:chgData name="Lars Andersen" userId="51577075-5c74-4bb5-98fb-9439818e3cbc" providerId="ADAL" clId="{A8DC6EC9-9DF7-40E7-9039-8127334A7D61}" dt="2018-05-24T07:40:45.420" v="1459"/>
        <pc:sldMkLst>
          <pc:docMk/>
          <pc:sldMk cId="572968481" sldId="289"/>
        </pc:sldMkLst>
        <pc:spChg chg="mod">
          <ac:chgData name="Lars Andersen" userId="51577075-5c74-4bb5-98fb-9439818e3cbc" providerId="ADAL" clId="{A8DC6EC9-9DF7-40E7-9039-8127334A7D61}" dt="2018-05-24T07:39:54.340" v="1452"/>
          <ac:spMkLst>
            <pc:docMk/>
            <pc:sldMk cId="572968481" sldId="289"/>
            <ac:spMk id="2" creationId="{9FE60EF2-B4A5-42AD-9CCC-2230EFE9E8D8}"/>
          </ac:spMkLst>
        </pc:spChg>
        <pc:spChg chg="mod">
          <ac:chgData name="Lars Andersen" userId="51577075-5c74-4bb5-98fb-9439818e3cbc" providerId="ADAL" clId="{A8DC6EC9-9DF7-40E7-9039-8127334A7D61}" dt="2018-05-24T07:39:41.224" v="1451" actId="6549"/>
          <ac:spMkLst>
            <pc:docMk/>
            <pc:sldMk cId="572968481" sldId="289"/>
            <ac:spMk id="3" creationId="{1A0434E2-EC99-4A05-8066-FFD962F1467F}"/>
          </ac:spMkLst>
        </pc:spChg>
        <pc:grpChg chg="add del mod">
          <ac:chgData name="Lars Andersen" userId="51577075-5c74-4bb5-98fb-9439818e3cbc" providerId="ADAL" clId="{A8DC6EC9-9DF7-40E7-9039-8127334A7D61}" dt="2018-05-24T07:40:38.469" v="1458" actId="165"/>
          <ac:grpSpMkLst>
            <pc:docMk/>
            <pc:sldMk cId="572968481" sldId="289"/>
            <ac:grpSpMk id="7" creationId="{0E04B5B3-F14B-4DEB-9AF9-461ABEA9CBCF}"/>
          </ac:grpSpMkLst>
        </pc:grpChg>
        <pc:picChg chg="mod topLvl">
          <ac:chgData name="Lars Andersen" userId="51577075-5c74-4bb5-98fb-9439818e3cbc" providerId="ADAL" clId="{A8DC6EC9-9DF7-40E7-9039-8127334A7D61}" dt="2018-05-24T07:40:38.469" v="1458" actId="165"/>
          <ac:picMkLst>
            <pc:docMk/>
            <pc:sldMk cId="572968481" sldId="289"/>
            <ac:picMk id="5" creationId="{5839A9CC-C3FA-4D2F-A59D-60C2AF987124}"/>
          </ac:picMkLst>
        </pc:picChg>
        <pc:picChg chg="add mod topLvl">
          <ac:chgData name="Lars Andersen" userId="51577075-5c74-4bb5-98fb-9439818e3cbc" providerId="ADAL" clId="{A8DC6EC9-9DF7-40E7-9039-8127334A7D61}" dt="2018-05-24T07:40:38.469" v="1458" actId="165"/>
          <ac:picMkLst>
            <pc:docMk/>
            <pc:sldMk cId="572968481" sldId="289"/>
            <ac:picMk id="6" creationId="{D8D1AC3E-865F-43AB-B512-BFD062A9D06C}"/>
          </ac:picMkLst>
        </pc:picChg>
      </pc:sldChg>
      <pc:sldChg chg="modSp add del ord">
        <pc:chgData name="Lars Andersen" userId="51577075-5c74-4bb5-98fb-9439818e3cbc" providerId="ADAL" clId="{A8DC6EC9-9DF7-40E7-9039-8127334A7D61}" dt="2018-05-24T07:20:09.828" v="1193" actId="47"/>
        <pc:sldMkLst>
          <pc:docMk/>
          <pc:sldMk cId="3331861891" sldId="289"/>
        </pc:sldMkLst>
        <pc:spChg chg="mod">
          <ac:chgData name="Lars Andersen" userId="51577075-5c74-4bb5-98fb-9439818e3cbc" providerId="ADAL" clId="{A8DC6EC9-9DF7-40E7-9039-8127334A7D61}" dt="2018-05-24T07:19:55.190" v="1192" actId="6549"/>
          <ac:spMkLst>
            <pc:docMk/>
            <pc:sldMk cId="3331861891" sldId="289"/>
            <ac:spMk id="3" creationId="{1A0434E2-EC99-4A05-8066-FFD962F1467F}"/>
          </ac:spMkLst>
        </pc:spChg>
      </pc:sldChg>
      <pc:sldChg chg="modSp add">
        <pc:chgData name="Lars Andersen" userId="51577075-5c74-4bb5-98fb-9439818e3cbc" providerId="ADAL" clId="{A8DC6EC9-9DF7-40E7-9039-8127334A7D61}" dt="2018-05-24T07:41:06.365" v="1463"/>
        <pc:sldMkLst>
          <pc:docMk/>
          <pc:sldMk cId="3890984636" sldId="290"/>
        </pc:sldMkLst>
        <pc:spChg chg="mod">
          <ac:chgData name="Lars Andersen" userId="51577075-5c74-4bb5-98fb-9439818e3cbc" providerId="ADAL" clId="{A8DC6EC9-9DF7-40E7-9039-8127334A7D61}" dt="2018-05-24T07:41:06.365" v="1463"/>
          <ac:spMkLst>
            <pc:docMk/>
            <pc:sldMk cId="3890984636" sldId="290"/>
            <ac:spMk id="2" creationId="{9FE60EF2-B4A5-42AD-9CCC-2230EFE9E8D8}"/>
          </ac:spMkLst>
        </pc:spChg>
        <pc:spChg chg="mod">
          <ac:chgData name="Lars Andersen" userId="51577075-5c74-4bb5-98fb-9439818e3cbc" providerId="ADAL" clId="{A8DC6EC9-9DF7-40E7-9039-8127334A7D61}" dt="2018-05-24T07:40:56.214" v="1461" actId="6549"/>
          <ac:spMkLst>
            <pc:docMk/>
            <pc:sldMk cId="3890984636" sldId="290"/>
            <ac:spMk id="3" creationId="{1A0434E2-EC99-4A05-8066-FFD962F1467F}"/>
          </ac:spMkLst>
        </pc:spChg>
      </pc:sldChg>
      <pc:sldChg chg="modSp add">
        <pc:chgData name="Lars Andersen" userId="51577075-5c74-4bb5-98fb-9439818e3cbc" providerId="ADAL" clId="{A8DC6EC9-9DF7-40E7-9039-8127334A7D61}" dt="2018-05-24T07:41:15.476" v="1464"/>
        <pc:sldMkLst>
          <pc:docMk/>
          <pc:sldMk cId="3458530568" sldId="291"/>
        </pc:sldMkLst>
        <pc:spChg chg="mod">
          <ac:chgData name="Lars Andersen" userId="51577075-5c74-4bb5-98fb-9439818e3cbc" providerId="ADAL" clId="{A8DC6EC9-9DF7-40E7-9039-8127334A7D61}" dt="2018-05-24T07:41:15.476" v="1464"/>
          <ac:spMkLst>
            <pc:docMk/>
            <pc:sldMk cId="3458530568" sldId="291"/>
            <ac:spMk id="2" creationId="{9FE60EF2-B4A5-42AD-9CCC-2230EFE9E8D8}"/>
          </ac:spMkLst>
        </pc:spChg>
      </pc:sldChg>
      <pc:sldChg chg="modSp add del">
        <pc:chgData name="Lars Andersen" userId="51577075-5c74-4bb5-98fb-9439818e3cbc" providerId="ADAL" clId="{A8DC6EC9-9DF7-40E7-9039-8127334A7D61}" dt="2018-05-28T14:43:47.622" v="1499" actId="47"/>
        <pc:sldMkLst>
          <pc:docMk/>
          <pc:sldMk cId="3504942578" sldId="292"/>
        </pc:sldMkLst>
        <pc:spChg chg="mod">
          <ac:chgData name="Lars Andersen" userId="51577075-5c74-4bb5-98fb-9439818e3cbc" providerId="ADAL" clId="{A8DC6EC9-9DF7-40E7-9039-8127334A7D61}" dt="2018-05-24T07:41:35.111" v="1467"/>
          <ac:spMkLst>
            <pc:docMk/>
            <pc:sldMk cId="3504942578" sldId="292"/>
            <ac:spMk id="2" creationId="{9FE60EF2-B4A5-42AD-9CCC-2230EFE9E8D8}"/>
          </ac:spMkLst>
        </pc:spChg>
      </pc:sldChg>
      <pc:sldChg chg="addSp delSp modSp add modAnim">
        <pc:chgData name="Lars Andersen" userId="51577075-5c74-4bb5-98fb-9439818e3cbc" providerId="ADAL" clId="{A8DC6EC9-9DF7-40E7-9039-8127334A7D61}" dt="2018-05-24T07:47:11.842" v="1497"/>
        <pc:sldMkLst>
          <pc:docMk/>
          <pc:sldMk cId="3533534321" sldId="293"/>
        </pc:sldMkLst>
        <pc:spChg chg="mod">
          <ac:chgData name="Lars Andersen" userId="51577075-5c74-4bb5-98fb-9439818e3cbc" providerId="ADAL" clId="{A8DC6EC9-9DF7-40E7-9039-8127334A7D61}" dt="2018-05-24T07:43:35.386" v="1485" actId="1076"/>
          <ac:spMkLst>
            <pc:docMk/>
            <pc:sldMk cId="3533534321" sldId="293"/>
            <ac:spMk id="2" creationId="{9FE60EF2-B4A5-42AD-9CCC-2230EFE9E8D8}"/>
          </ac:spMkLst>
        </pc:spChg>
        <pc:spChg chg="del">
          <ac:chgData name="Lars Andersen" userId="51577075-5c74-4bb5-98fb-9439818e3cbc" providerId="ADAL" clId="{A8DC6EC9-9DF7-40E7-9039-8127334A7D61}" dt="2018-05-24T07:42:52.487" v="1474"/>
          <ac:spMkLst>
            <pc:docMk/>
            <pc:sldMk cId="3533534321" sldId="293"/>
            <ac:spMk id="3" creationId="{1A0434E2-EC99-4A05-8066-FFD962F1467F}"/>
          </ac:spMkLst>
        </pc:spChg>
        <pc:spChg chg="add del mod">
          <ac:chgData name="Lars Andersen" userId="51577075-5c74-4bb5-98fb-9439818e3cbc" providerId="ADAL" clId="{A8DC6EC9-9DF7-40E7-9039-8127334A7D61}" dt="2018-05-24T07:47:06.096" v="1496"/>
          <ac:spMkLst>
            <pc:docMk/>
            <pc:sldMk cId="3533534321" sldId="293"/>
            <ac:spMk id="8" creationId="{E08FBC36-186A-415D-97FC-80AA7A397803}"/>
          </ac:spMkLst>
        </pc:spChg>
        <pc:spChg chg="add del mod">
          <ac:chgData name="Lars Andersen" userId="51577075-5c74-4bb5-98fb-9439818e3cbc" providerId="ADAL" clId="{A8DC6EC9-9DF7-40E7-9039-8127334A7D61}" dt="2018-05-24T07:47:06.096" v="1496"/>
          <ac:spMkLst>
            <pc:docMk/>
            <pc:sldMk cId="3533534321" sldId="293"/>
            <ac:spMk id="9" creationId="{F8215AEF-3547-4D8F-80A7-CC4C919131EE}"/>
          </ac:spMkLst>
        </pc:spChg>
        <pc:spChg chg="add del mod">
          <ac:chgData name="Lars Andersen" userId="51577075-5c74-4bb5-98fb-9439818e3cbc" providerId="ADAL" clId="{A8DC6EC9-9DF7-40E7-9039-8127334A7D61}" dt="2018-05-24T07:47:06.096" v="1496"/>
          <ac:spMkLst>
            <pc:docMk/>
            <pc:sldMk cId="3533534321" sldId="293"/>
            <ac:spMk id="10" creationId="{8D4288F4-A3A1-435F-8117-2A9DC6C14937}"/>
          </ac:spMkLst>
        </pc:spChg>
        <pc:picChg chg="add mod">
          <ac:chgData name="Lars Andersen" userId="51577075-5c74-4bb5-98fb-9439818e3cbc" providerId="ADAL" clId="{A8DC6EC9-9DF7-40E7-9039-8127334A7D61}" dt="2018-05-24T07:45:15.697" v="1494" actId="12788"/>
          <ac:picMkLst>
            <pc:docMk/>
            <pc:sldMk cId="3533534321" sldId="293"/>
            <ac:picMk id="5" creationId="{5532551A-5D79-4565-BDD6-9795A4ACE91A}"/>
          </ac:picMkLst>
        </pc:picChg>
        <pc:picChg chg="add mod">
          <ac:chgData name="Lars Andersen" userId="51577075-5c74-4bb5-98fb-9439818e3cbc" providerId="ADAL" clId="{A8DC6EC9-9DF7-40E7-9039-8127334A7D61}" dt="2018-05-24T07:44:59.666" v="1492" actId="12788"/>
          <ac:picMkLst>
            <pc:docMk/>
            <pc:sldMk cId="3533534321" sldId="293"/>
            <ac:picMk id="7" creationId="{CC284006-8D51-4839-B37B-B90F305C58FD}"/>
          </ac:picMkLst>
        </pc:picChg>
      </pc:sldChg>
      <pc:sldChg chg="modSp add del ord">
        <pc:chgData name="Lars Andersen" userId="51577075-5c74-4bb5-98fb-9439818e3cbc" providerId="ADAL" clId="{A8DC6EC9-9DF7-40E7-9039-8127334A7D61}" dt="2018-05-28T14:43:53.352" v="1500" actId="47"/>
        <pc:sldMkLst>
          <pc:docMk/>
          <pc:sldMk cId="2440596818" sldId="294"/>
        </pc:sldMkLst>
        <pc:spChg chg="mod">
          <ac:chgData name="Lars Andersen" userId="51577075-5c74-4bb5-98fb-9439818e3cbc" providerId="ADAL" clId="{A8DC6EC9-9DF7-40E7-9039-8127334A7D61}" dt="2018-05-24T07:42:03.090" v="1472"/>
          <ac:spMkLst>
            <pc:docMk/>
            <pc:sldMk cId="2440596818" sldId="294"/>
            <ac:spMk id="2" creationId="{9FE60EF2-B4A5-42AD-9CCC-2230EFE9E8D8}"/>
          </ac:spMkLst>
        </pc:spChg>
      </pc:sldChg>
      <pc:sldChg chg="modSp add del">
        <pc:chgData name="Lars Andersen" userId="51577075-5c74-4bb5-98fb-9439818e3cbc" providerId="ADAL" clId="{A8DC6EC9-9DF7-40E7-9039-8127334A7D61}" dt="2018-05-28T14:43:53.352" v="1500" actId="47"/>
        <pc:sldMkLst>
          <pc:docMk/>
          <pc:sldMk cId="3177350519" sldId="295"/>
        </pc:sldMkLst>
        <pc:spChg chg="mod">
          <ac:chgData name="Lars Andersen" userId="51577075-5c74-4bb5-98fb-9439818e3cbc" providerId="ADAL" clId="{A8DC6EC9-9DF7-40E7-9039-8127334A7D61}" dt="2018-05-24T07:42:13.932" v="1473"/>
          <ac:spMkLst>
            <pc:docMk/>
            <pc:sldMk cId="3177350519" sldId="295"/>
            <ac:spMk id="2" creationId="{9FE60EF2-B4A5-42AD-9CCC-2230EFE9E8D8}"/>
          </ac:spMkLst>
        </pc:spChg>
      </pc:sldChg>
      <pc:sldChg chg="modNotesTx">
        <pc:chgData name="Lars Andersen" userId="51577075-5c74-4bb5-98fb-9439818e3cbc" providerId="ADAL" clId="{A8DC6EC9-9DF7-40E7-9039-8127334A7D61}" dt="2018-05-28T14:44:01.846" v="1501" actId="6549"/>
        <pc:sldMkLst>
          <pc:docMk/>
          <pc:sldMk cId="679018628" sldId="366"/>
        </pc:sldMkLst>
      </pc:sldChg>
      <pc:sldChg chg="del">
        <pc:chgData name="Lars Andersen" userId="51577075-5c74-4bb5-98fb-9439818e3cbc" providerId="ADAL" clId="{A8DC6EC9-9DF7-40E7-9039-8127334A7D61}" dt="2018-05-28T14:43:42.946" v="1498" actId="47"/>
        <pc:sldMkLst>
          <pc:docMk/>
          <pc:sldMk cId="2066964776" sldId="370"/>
        </pc:sldMkLst>
      </pc:sldChg>
      <pc:sldChg chg="del">
        <pc:chgData name="Lars Andersen" userId="51577075-5c74-4bb5-98fb-9439818e3cbc" providerId="ADAL" clId="{A8DC6EC9-9DF7-40E7-9039-8127334A7D61}" dt="2018-05-28T14:43:42.946" v="1498" actId="47"/>
        <pc:sldMkLst>
          <pc:docMk/>
          <pc:sldMk cId="3337022898" sldId="371"/>
        </pc:sldMkLst>
      </pc:sldChg>
      <pc:sldChg chg="del">
        <pc:chgData name="Lars Andersen" userId="51577075-5c74-4bb5-98fb-9439818e3cbc" providerId="ADAL" clId="{A8DC6EC9-9DF7-40E7-9039-8127334A7D61}" dt="2018-05-28T14:43:42.946" v="1498" actId="47"/>
        <pc:sldMkLst>
          <pc:docMk/>
          <pc:sldMk cId="4159810592" sldId="373"/>
        </pc:sldMkLst>
      </pc:sldChg>
      <pc:sldChg chg="del">
        <pc:chgData name="Lars Andersen" userId="51577075-5c74-4bb5-98fb-9439818e3cbc" providerId="ADAL" clId="{A8DC6EC9-9DF7-40E7-9039-8127334A7D61}" dt="2018-05-28T14:43:42.946" v="1498" actId="47"/>
        <pc:sldMkLst>
          <pc:docMk/>
          <pc:sldMk cId="4111763340" sldId="3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EDCAC-2F51-4AF0-9F4F-3BE1E118CE8A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37BDA-5AED-4CFB-9CA4-0BB791919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88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37BDA-5AED-4CFB-9CA4-0BB791919D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55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for taking the time to walk through the main capabilities of Power BI.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If you’re ready to start exploring what Power BI can do for you and your organization, please visit powerbi.com.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C3270-D5B6-4AE0-BFEC-3BB548CBAE0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9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001CE-1B00-4913-868D-2D394EB25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F4A35-5423-4D5F-A321-A014B2114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87CE7-5FBA-43C8-AE17-7FEFEDD1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CAE1-5D02-43B9-AEA5-34B38E13A306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D931B-3B12-4950-9EFC-FE3A6B0D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44265-BCD6-4C0F-B828-CDFF96F2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E856-4EB5-4F22-84B5-DAAB390E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7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0B7E-7868-45A8-B540-F899FF4B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37C36-0978-4EB1-AEE0-634BEE7EE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7FDD5-7E1E-4054-95D0-87956D165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CAE1-5D02-43B9-AEA5-34B38E13A306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3579B-C273-470F-AF3F-ADCDCBC5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F8001-0F5A-41F0-8B96-311A07D5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E856-4EB5-4F22-84B5-DAAB390E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1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1E00F-EFB2-4EF5-8194-A933F48EF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832ED-E36C-4F73-8EB3-A30897A18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7A401-2FB8-47EE-8E7B-71C2BF07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CAE1-5D02-43B9-AEA5-34B38E13A306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31F62-1FF5-4383-A964-920FFC9D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A64FA-98A3-417E-9112-3BBFDAD4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E856-4EB5-4F22-84B5-DAAB390E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86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887755" y="620688"/>
            <a:ext cx="7694645" cy="288032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small" baseline="0">
                <a:solidFill>
                  <a:srgbClr val="1D263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3887755" y="3076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0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589A-9F62-4CEA-B61D-6CFE7E08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98ED-4644-4A80-B7F9-2CE844930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7456E-A6E7-4061-9335-FB464AC0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CAE1-5D02-43B9-AEA5-34B38E13A306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B4359-19D6-4E25-BE9A-27A96413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7A68-BAF0-42F7-B9FF-B341C394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E856-4EB5-4F22-84B5-DAAB390E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1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1F27-1762-42AB-B37D-BBB629B77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1921C-8343-4329-B067-7FA021171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40667-8E73-4901-A28E-A7FA000A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CAE1-5D02-43B9-AEA5-34B38E13A306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3538E-3CAE-434C-8326-1377D7BA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EB975-E5C5-4EA3-B1D8-19E8D14B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E856-4EB5-4F22-84B5-DAAB390E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9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852B-489C-40A1-B38E-DEDF96FF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11AD8-22F2-4DFA-A47E-B82744DEF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80857-58AF-446F-AE18-1F5017F78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DA36D-CF41-4A9A-A65A-59EFC341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CAE1-5D02-43B9-AEA5-34B38E13A306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91E41-C578-4002-A01B-DFA8B9AE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1B3DC-544C-4CF2-A425-F821E2C7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E856-4EB5-4F22-84B5-DAAB390E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7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EE47-4019-449D-A7D0-28879A763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12BAD-B46C-4E26-A7BE-BAD339B98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0163C-C023-407A-8AF9-FA63B5142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E5979-C494-4D8B-BA02-4F889B4B2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B9CC7-409D-4428-8595-F72E763C4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B5EAD8-3B3E-4AA0-84E4-A8311521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CAE1-5D02-43B9-AEA5-34B38E13A306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859EFD-5CB5-41AF-8274-5539DCF6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5CA3C-AB93-4C52-A3C5-5EDD1FC8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E856-4EB5-4F22-84B5-DAAB390E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8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C34C-C5BD-4CE5-8FF1-7FA1C2038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EC72B7-D1EC-4F21-92E6-C4F5F47C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CAE1-5D02-43B9-AEA5-34B38E13A306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913A0-2BC0-4373-898A-06DD1B151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C7CC0-2B28-4754-A53A-C91EB1F7C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E856-4EB5-4F22-84B5-DAAB390E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3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9472C0-CE3C-4614-8448-45AF49F3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CAE1-5D02-43B9-AEA5-34B38E13A306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96F012-8FCE-4FF9-A55E-B73EBA314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4F8D6-6BD7-405E-BDB0-2B4493CC9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E856-4EB5-4F22-84B5-DAAB390E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3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25F8-2485-4B61-BC67-F7C32DE8D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F14BB-8431-4EBB-8B51-89E1CFE48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C780E-557A-47B0-B958-31F360D5B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762E3-5EF9-4B45-A6AB-FE65D9B0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CAE1-5D02-43B9-AEA5-34B38E13A306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6FF52-51BD-4D24-BC23-DF4B38DB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07DE0-1FA8-431C-8043-3D4C36C2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E856-4EB5-4F22-84B5-DAAB390E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5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A3E7-3EB1-4CBF-B928-B1051F82A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D0720F-4A85-4361-88D9-D810EFE8A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5535C-4BC5-4CEF-BB25-FB0CE045B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9CC21-FC0B-4A47-8012-38A2A0F7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CAE1-5D02-43B9-AEA5-34B38E13A306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87EF9-0375-4FBC-A629-ACA0B7C7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945AE-7BA2-496D-AF4E-726B88DD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E856-4EB5-4F22-84B5-DAAB390E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20D92-ACC4-42C1-AE2F-ACCF7447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5848C-E043-48EC-8933-9C97F2312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EA151-3B5C-450A-B0CD-750080016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6CAE1-5D02-43B9-AEA5-34B38E13A306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9A0CC-B713-48A3-A6DC-E65AA972B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6F7F0-B807-4F90-AE40-D13E3A206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7E856-4EB5-4F22-84B5-DAAB390E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g"/><Relationship Id="rId3" Type="http://schemas.openxmlformats.org/officeDocument/2006/relationships/hyperlink" Target="http://bit.ly/1ktON16" TargetMode="External"/><Relationship Id="rId7" Type="http://schemas.openxmlformats.org/officeDocument/2006/relationships/hyperlink" Target="https://powerbi.microsoft.com/" TargetMode="External"/><Relationship Id="rId2" Type="http://schemas.openxmlformats.org/officeDocument/2006/relationships/hyperlink" Target="http://tinyurl.com/hj5hdg6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bit.ly/1a9Q0gv" TargetMode="External"/><Relationship Id="rId11" Type="http://schemas.openxmlformats.org/officeDocument/2006/relationships/image" Target="../media/image47.png"/><Relationship Id="rId5" Type="http://schemas.openxmlformats.org/officeDocument/2006/relationships/hyperlink" Target="http://bit.ly/1vwbTLG" TargetMode="External"/><Relationship Id="rId10" Type="http://schemas.openxmlformats.org/officeDocument/2006/relationships/image" Target="../media/image46.jpg"/><Relationship Id="rId4" Type="http://schemas.openxmlformats.org/officeDocument/2006/relationships/hyperlink" Target="http://bit.ly/1FF88KA" TargetMode="External"/><Relationship Id="rId9" Type="http://schemas.openxmlformats.org/officeDocument/2006/relationships/image" Target="../media/image45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258FFF-F925-446B-8502-81C933981705}" type="slidenum">
              <a:rPr lang="en-IN" smtClean="0">
                <a:solidFill>
                  <a:srgbClr val="505050"/>
                </a:solidFill>
              </a:rPr>
              <a:pPr/>
              <a:t>1</a:t>
            </a:fld>
            <a:endParaRPr lang="en-IN">
              <a:solidFill>
                <a:srgbClr val="505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" y="14287"/>
            <a:ext cx="12144375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9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38006D-81DD-4A76-99FE-A11AD27F2657}"/>
              </a:ext>
            </a:extLst>
          </p:cNvPr>
          <p:cNvSpPr/>
          <p:nvPr/>
        </p:nvSpPr>
        <p:spPr>
          <a:xfrm>
            <a:off x="6210847" y="2674177"/>
            <a:ext cx="5016500" cy="1524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6C0E6D-5D4E-484D-A948-378A52A543AD}"/>
              </a:ext>
            </a:extLst>
          </p:cNvPr>
          <p:cNvGrpSpPr/>
          <p:nvPr/>
        </p:nvGrpSpPr>
        <p:grpSpPr>
          <a:xfrm>
            <a:off x="2422599" y="1917919"/>
            <a:ext cx="3881919" cy="908658"/>
            <a:chOff x="5866296" y="2355242"/>
            <a:chExt cx="3881919" cy="9086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604107-783E-4014-B93B-69998F52DBB2}"/>
                </a:ext>
              </a:extLst>
            </p:cNvPr>
            <p:cNvSpPr/>
            <p:nvPr/>
          </p:nvSpPr>
          <p:spPr>
            <a:xfrm>
              <a:off x="5866296" y="3111500"/>
              <a:ext cx="3325329" cy="152400"/>
            </a:xfrm>
            <a:prstGeom prst="rect">
              <a:avLst/>
            </a:prstGeom>
            <a:solidFill>
              <a:srgbClr val="FB6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CF37B5E-2C83-4956-B1D6-160E04AC0B6A}"/>
                </a:ext>
              </a:extLst>
            </p:cNvPr>
            <p:cNvGrpSpPr/>
            <p:nvPr/>
          </p:nvGrpSpPr>
          <p:grpSpPr>
            <a:xfrm>
              <a:off x="8635033" y="2355242"/>
              <a:ext cx="1113182" cy="690300"/>
              <a:chOff x="8635033" y="2355242"/>
              <a:chExt cx="1113182" cy="69030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43A74F2-0E07-42C8-8151-F38B814EC739}"/>
                  </a:ext>
                </a:extLst>
              </p:cNvPr>
              <p:cNvSpPr/>
              <p:nvPr/>
            </p:nvSpPr>
            <p:spPr>
              <a:xfrm flipV="1">
                <a:off x="8796751" y="2355242"/>
                <a:ext cx="789747" cy="690300"/>
              </a:xfrm>
              <a:custGeom>
                <a:avLst/>
                <a:gdLst>
                  <a:gd name="connsiteX0" fmla="*/ 79515 w 789747"/>
                  <a:gd name="connsiteY0" fmla="*/ 690300 h 690300"/>
                  <a:gd name="connsiteX1" fmla="*/ 710232 w 789747"/>
                  <a:gd name="connsiteY1" fmla="*/ 690300 h 690300"/>
                  <a:gd name="connsiteX2" fmla="*/ 789747 w 789747"/>
                  <a:gd name="connsiteY2" fmla="*/ 610785 h 690300"/>
                  <a:gd name="connsiteX3" fmla="*/ 789747 w 789747"/>
                  <a:gd name="connsiteY3" fmla="*/ 292737 h 690300"/>
                  <a:gd name="connsiteX4" fmla="*/ 710232 w 789747"/>
                  <a:gd name="connsiteY4" fmla="*/ 213222 h 690300"/>
                  <a:gd name="connsiteX5" fmla="*/ 504555 w 789747"/>
                  <a:gd name="connsiteY5" fmla="*/ 213222 h 690300"/>
                  <a:gd name="connsiteX6" fmla="*/ 394873 w 789747"/>
                  <a:gd name="connsiteY6" fmla="*/ 0 h 690300"/>
                  <a:gd name="connsiteX7" fmla="*/ 285190 w 789747"/>
                  <a:gd name="connsiteY7" fmla="*/ 213222 h 690300"/>
                  <a:gd name="connsiteX8" fmla="*/ 79515 w 789747"/>
                  <a:gd name="connsiteY8" fmla="*/ 213222 h 690300"/>
                  <a:gd name="connsiteX9" fmla="*/ 0 w 789747"/>
                  <a:gd name="connsiteY9" fmla="*/ 292737 h 690300"/>
                  <a:gd name="connsiteX10" fmla="*/ 0 w 789747"/>
                  <a:gd name="connsiteY10" fmla="*/ 610785 h 690300"/>
                  <a:gd name="connsiteX11" fmla="*/ 79515 w 789747"/>
                  <a:gd name="connsiteY11" fmla="*/ 690300 h 69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9747" h="690300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rgbClr val="FB66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73A0B0-AE4C-4B09-947D-8E9F569ECB8A}"/>
                  </a:ext>
                </a:extLst>
              </p:cNvPr>
              <p:cNvSpPr txBox="1"/>
              <p:nvPr/>
            </p:nvSpPr>
            <p:spPr>
              <a:xfrm>
                <a:off x="8635033" y="2355242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75</a:t>
                </a: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%</a:t>
                </a:r>
                <a:endPara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53086C7-E20E-40BB-A23D-4EE494CB440C}"/>
              </a:ext>
            </a:extLst>
          </p:cNvPr>
          <p:cNvSpPr txBox="1"/>
          <p:nvPr/>
        </p:nvSpPr>
        <p:spPr>
          <a:xfrm>
            <a:off x="6108896" y="2302048"/>
            <a:ext cx="4028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B664F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Maximum extent of </a:t>
            </a:r>
            <a:r>
              <a:rPr lang="en-US" sz="2000" b="1" dirty="0" err="1" smtClean="0">
                <a:solidFill>
                  <a:srgbClr val="FB664F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visualisations</a:t>
            </a:r>
            <a:endParaRPr lang="en-US" sz="2000" b="1" dirty="0">
              <a:solidFill>
                <a:srgbClr val="FB664F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01030D-0591-4E32-ADEF-27577C84DD93}"/>
              </a:ext>
            </a:extLst>
          </p:cNvPr>
          <p:cNvSpPr/>
          <p:nvPr/>
        </p:nvSpPr>
        <p:spPr>
          <a:xfrm>
            <a:off x="6210847" y="3754897"/>
            <a:ext cx="5016500" cy="1524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8D669C-41D2-4EF1-BD44-E7534D5919FF}"/>
              </a:ext>
            </a:extLst>
          </p:cNvPr>
          <p:cNvGrpSpPr/>
          <p:nvPr/>
        </p:nvGrpSpPr>
        <p:grpSpPr>
          <a:xfrm>
            <a:off x="1455675" y="2998639"/>
            <a:ext cx="4848843" cy="908658"/>
            <a:chOff x="4899372" y="2355242"/>
            <a:chExt cx="4848843" cy="90865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6C6FF1-C716-4DFD-BD67-344D3E36C756}"/>
                </a:ext>
              </a:extLst>
            </p:cNvPr>
            <p:cNvSpPr/>
            <p:nvPr/>
          </p:nvSpPr>
          <p:spPr>
            <a:xfrm>
              <a:off x="4899372" y="3111500"/>
              <a:ext cx="4292254" cy="152400"/>
            </a:xfrm>
            <a:prstGeom prst="rect">
              <a:avLst/>
            </a:prstGeom>
            <a:solidFill>
              <a:srgbClr val="6FA4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A248667-953E-45C7-9FED-478BA07EB6D9}"/>
                </a:ext>
              </a:extLst>
            </p:cNvPr>
            <p:cNvGrpSpPr/>
            <p:nvPr/>
          </p:nvGrpSpPr>
          <p:grpSpPr>
            <a:xfrm>
              <a:off x="8635033" y="2355242"/>
              <a:ext cx="1113182" cy="690300"/>
              <a:chOff x="8635033" y="2355242"/>
              <a:chExt cx="1113182" cy="690300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1F04E8F-C200-4553-916E-7312A46E6251}"/>
                  </a:ext>
                </a:extLst>
              </p:cNvPr>
              <p:cNvSpPr/>
              <p:nvPr/>
            </p:nvSpPr>
            <p:spPr>
              <a:xfrm flipV="1">
                <a:off x="8796751" y="2355242"/>
                <a:ext cx="789747" cy="690300"/>
              </a:xfrm>
              <a:custGeom>
                <a:avLst/>
                <a:gdLst>
                  <a:gd name="connsiteX0" fmla="*/ 79515 w 789747"/>
                  <a:gd name="connsiteY0" fmla="*/ 690300 h 690300"/>
                  <a:gd name="connsiteX1" fmla="*/ 710232 w 789747"/>
                  <a:gd name="connsiteY1" fmla="*/ 690300 h 690300"/>
                  <a:gd name="connsiteX2" fmla="*/ 789747 w 789747"/>
                  <a:gd name="connsiteY2" fmla="*/ 610785 h 690300"/>
                  <a:gd name="connsiteX3" fmla="*/ 789747 w 789747"/>
                  <a:gd name="connsiteY3" fmla="*/ 292737 h 690300"/>
                  <a:gd name="connsiteX4" fmla="*/ 710232 w 789747"/>
                  <a:gd name="connsiteY4" fmla="*/ 213222 h 690300"/>
                  <a:gd name="connsiteX5" fmla="*/ 504555 w 789747"/>
                  <a:gd name="connsiteY5" fmla="*/ 213222 h 690300"/>
                  <a:gd name="connsiteX6" fmla="*/ 394873 w 789747"/>
                  <a:gd name="connsiteY6" fmla="*/ 0 h 690300"/>
                  <a:gd name="connsiteX7" fmla="*/ 285190 w 789747"/>
                  <a:gd name="connsiteY7" fmla="*/ 213222 h 690300"/>
                  <a:gd name="connsiteX8" fmla="*/ 79515 w 789747"/>
                  <a:gd name="connsiteY8" fmla="*/ 213222 h 690300"/>
                  <a:gd name="connsiteX9" fmla="*/ 0 w 789747"/>
                  <a:gd name="connsiteY9" fmla="*/ 292737 h 690300"/>
                  <a:gd name="connsiteX10" fmla="*/ 0 w 789747"/>
                  <a:gd name="connsiteY10" fmla="*/ 610785 h 690300"/>
                  <a:gd name="connsiteX11" fmla="*/ 79515 w 789747"/>
                  <a:gd name="connsiteY11" fmla="*/ 690300 h 69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9747" h="690300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rgbClr val="6FA4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FCEA3F-0546-4742-A7A7-2D9ED1A14D8E}"/>
                  </a:ext>
                </a:extLst>
              </p:cNvPr>
              <p:cNvSpPr txBox="1"/>
              <p:nvPr/>
            </p:nvSpPr>
            <p:spPr>
              <a:xfrm>
                <a:off x="8635033" y="2355242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87</a:t>
                </a: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%</a:t>
                </a:r>
                <a:endPara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B8954BF-9982-450C-9336-CC731128F4F5}"/>
              </a:ext>
            </a:extLst>
          </p:cNvPr>
          <p:cNvSpPr txBox="1"/>
          <p:nvPr/>
        </p:nvSpPr>
        <p:spPr>
          <a:xfrm>
            <a:off x="6108896" y="3382768"/>
            <a:ext cx="293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6FA4CA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Number of pages help</a:t>
            </a:r>
            <a:endParaRPr lang="en-US" sz="2000" b="1" dirty="0">
              <a:solidFill>
                <a:srgbClr val="6FA4CA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2B7500-3D38-43C8-822F-E1C1FC038806}"/>
              </a:ext>
            </a:extLst>
          </p:cNvPr>
          <p:cNvSpPr/>
          <p:nvPr/>
        </p:nvSpPr>
        <p:spPr>
          <a:xfrm>
            <a:off x="6210847" y="4835617"/>
            <a:ext cx="5016500" cy="1524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24F5251-92E8-46F3-A6FE-C2BAACD46D1E}"/>
              </a:ext>
            </a:extLst>
          </p:cNvPr>
          <p:cNvGrpSpPr/>
          <p:nvPr/>
        </p:nvGrpSpPr>
        <p:grpSpPr>
          <a:xfrm>
            <a:off x="2974806" y="4079359"/>
            <a:ext cx="3325328" cy="908658"/>
            <a:chOff x="6422887" y="2355242"/>
            <a:chExt cx="3325328" cy="90865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CEB4241-AB46-4EBC-8674-545EEDA6C47B}"/>
                </a:ext>
              </a:extLst>
            </p:cNvPr>
            <p:cNvSpPr/>
            <p:nvPr/>
          </p:nvSpPr>
          <p:spPr>
            <a:xfrm>
              <a:off x="6422887" y="3111500"/>
              <a:ext cx="2768738" cy="152400"/>
            </a:xfrm>
            <a:prstGeom prst="rect">
              <a:avLst/>
            </a:prstGeom>
            <a:solidFill>
              <a:srgbClr val="FEB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ADC783D-0C64-42BC-A892-22DCDDCDEFE4}"/>
                </a:ext>
              </a:extLst>
            </p:cNvPr>
            <p:cNvGrpSpPr/>
            <p:nvPr/>
          </p:nvGrpSpPr>
          <p:grpSpPr>
            <a:xfrm>
              <a:off x="8635033" y="2355242"/>
              <a:ext cx="1113182" cy="690300"/>
              <a:chOff x="8635033" y="2355242"/>
              <a:chExt cx="1113182" cy="690300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AD474568-92B0-431D-A047-A0DA97911F3D}"/>
                  </a:ext>
                </a:extLst>
              </p:cNvPr>
              <p:cNvSpPr/>
              <p:nvPr/>
            </p:nvSpPr>
            <p:spPr>
              <a:xfrm flipV="1">
                <a:off x="8796751" y="2355242"/>
                <a:ext cx="789747" cy="690300"/>
              </a:xfrm>
              <a:custGeom>
                <a:avLst/>
                <a:gdLst>
                  <a:gd name="connsiteX0" fmla="*/ 79515 w 789747"/>
                  <a:gd name="connsiteY0" fmla="*/ 690300 h 690300"/>
                  <a:gd name="connsiteX1" fmla="*/ 710232 w 789747"/>
                  <a:gd name="connsiteY1" fmla="*/ 690300 h 690300"/>
                  <a:gd name="connsiteX2" fmla="*/ 789747 w 789747"/>
                  <a:gd name="connsiteY2" fmla="*/ 610785 h 690300"/>
                  <a:gd name="connsiteX3" fmla="*/ 789747 w 789747"/>
                  <a:gd name="connsiteY3" fmla="*/ 292737 h 690300"/>
                  <a:gd name="connsiteX4" fmla="*/ 710232 w 789747"/>
                  <a:gd name="connsiteY4" fmla="*/ 213222 h 690300"/>
                  <a:gd name="connsiteX5" fmla="*/ 504555 w 789747"/>
                  <a:gd name="connsiteY5" fmla="*/ 213222 h 690300"/>
                  <a:gd name="connsiteX6" fmla="*/ 394873 w 789747"/>
                  <a:gd name="connsiteY6" fmla="*/ 0 h 690300"/>
                  <a:gd name="connsiteX7" fmla="*/ 285190 w 789747"/>
                  <a:gd name="connsiteY7" fmla="*/ 213222 h 690300"/>
                  <a:gd name="connsiteX8" fmla="*/ 79515 w 789747"/>
                  <a:gd name="connsiteY8" fmla="*/ 213222 h 690300"/>
                  <a:gd name="connsiteX9" fmla="*/ 0 w 789747"/>
                  <a:gd name="connsiteY9" fmla="*/ 292737 h 690300"/>
                  <a:gd name="connsiteX10" fmla="*/ 0 w 789747"/>
                  <a:gd name="connsiteY10" fmla="*/ 610785 h 690300"/>
                  <a:gd name="connsiteX11" fmla="*/ 79515 w 789747"/>
                  <a:gd name="connsiteY11" fmla="*/ 690300 h 69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9747" h="690300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rgbClr val="FEBB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FE530BE-4CC4-4FC2-8E56-056AD5D60627}"/>
                  </a:ext>
                </a:extLst>
              </p:cNvPr>
              <p:cNvSpPr txBox="1"/>
              <p:nvPr/>
            </p:nvSpPr>
            <p:spPr>
              <a:xfrm>
                <a:off x="8635033" y="2355242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52</a:t>
                </a: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%</a:t>
                </a:r>
                <a:endPara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265894D-7DBD-496E-A38B-82C39C28EF84}"/>
              </a:ext>
            </a:extLst>
          </p:cNvPr>
          <p:cNvSpPr txBox="1"/>
          <p:nvPr/>
        </p:nvSpPr>
        <p:spPr>
          <a:xfrm>
            <a:off x="6108896" y="4463488"/>
            <a:ext cx="3229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EBB6E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Fullest extent of publishing</a:t>
            </a:r>
            <a:endParaRPr lang="en-US" sz="2000" b="1" dirty="0">
              <a:solidFill>
                <a:srgbClr val="FEBB6E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BA3220-71E1-42BA-A35D-1926D28CB741}"/>
              </a:ext>
            </a:extLst>
          </p:cNvPr>
          <p:cNvSpPr/>
          <p:nvPr/>
        </p:nvSpPr>
        <p:spPr>
          <a:xfrm>
            <a:off x="6210847" y="5916337"/>
            <a:ext cx="5016500" cy="1524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63B237-8B49-436C-B246-0B52AE9960E9}"/>
              </a:ext>
            </a:extLst>
          </p:cNvPr>
          <p:cNvGrpSpPr/>
          <p:nvPr/>
        </p:nvGrpSpPr>
        <p:grpSpPr>
          <a:xfrm>
            <a:off x="2007881" y="5160079"/>
            <a:ext cx="4292253" cy="908658"/>
            <a:chOff x="5455962" y="2355242"/>
            <a:chExt cx="4292253" cy="90865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517BC16-28EF-4AD7-884C-72BFF3B7C02D}"/>
                </a:ext>
              </a:extLst>
            </p:cNvPr>
            <p:cNvSpPr/>
            <p:nvPr/>
          </p:nvSpPr>
          <p:spPr>
            <a:xfrm>
              <a:off x="5455962" y="3111500"/>
              <a:ext cx="3735663" cy="152400"/>
            </a:xfrm>
            <a:prstGeom prst="rect">
              <a:avLst/>
            </a:prstGeom>
            <a:solidFill>
              <a:srgbClr val="7D9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A8D0977-EF37-448D-8EFB-FBDD2696762E}"/>
                </a:ext>
              </a:extLst>
            </p:cNvPr>
            <p:cNvGrpSpPr/>
            <p:nvPr/>
          </p:nvGrpSpPr>
          <p:grpSpPr>
            <a:xfrm>
              <a:off x="8635033" y="2355242"/>
              <a:ext cx="1113182" cy="690300"/>
              <a:chOff x="8635033" y="2355242"/>
              <a:chExt cx="1113182" cy="690300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91F2C69-ED12-4626-9B63-07D08F8AD08E}"/>
                  </a:ext>
                </a:extLst>
              </p:cNvPr>
              <p:cNvSpPr/>
              <p:nvPr/>
            </p:nvSpPr>
            <p:spPr>
              <a:xfrm flipV="1">
                <a:off x="8796751" y="2355242"/>
                <a:ext cx="789747" cy="690300"/>
              </a:xfrm>
              <a:custGeom>
                <a:avLst/>
                <a:gdLst>
                  <a:gd name="connsiteX0" fmla="*/ 79515 w 789747"/>
                  <a:gd name="connsiteY0" fmla="*/ 690300 h 690300"/>
                  <a:gd name="connsiteX1" fmla="*/ 710232 w 789747"/>
                  <a:gd name="connsiteY1" fmla="*/ 690300 h 690300"/>
                  <a:gd name="connsiteX2" fmla="*/ 789747 w 789747"/>
                  <a:gd name="connsiteY2" fmla="*/ 610785 h 690300"/>
                  <a:gd name="connsiteX3" fmla="*/ 789747 w 789747"/>
                  <a:gd name="connsiteY3" fmla="*/ 292737 h 690300"/>
                  <a:gd name="connsiteX4" fmla="*/ 710232 w 789747"/>
                  <a:gd name="connsiteY4" fmla="*/ 213222 h 690300"/>
                  <a:gd name="connsiteX5" fmla="*/ 504555 w 789747"/>
                  <a:gd name="connsiteY5" fmla="*/ 213222 h 690300"/>
                  <a:gd name="connsiteX6" fmla="*/ 394873 w 789747"/>
                  <a:gd name="connsiteY6" fmla="*/ 0 h 690300"/>
                  <a:gd name="connsiteX7" fmla="*/ 285190 w 789747"/>
                  <a:gd name="connsiteY7" fmla="*/ 213222 h 690300"/>
                  <a:gd name="connsiteX8" fmla="*/ 79515 w 789747"/>
                  <a:gd name="connsiteY8" fmla="*/ 213222 h 690300"/>
                  <a:gd name="connsiteX9" fmla="*/ 0 w 789747"/>
                  <a:gd name="connsiteY9" fmla="*/ 292737 h 690300"/>
                  <a:gd name="connsiteX10" fmla="*/ 0 w 789747"/>
                  <a:gd name="connsiteY10" fmla="*/ 610785 h 690300"/>
                  <a:gd name="connsiteX11" fmla="*/ 79515 w 789747"/>
                  <a:gd name="connsiteY11" fmla="*/ 690300 h 69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9747" h="690300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rgbClr val="7D9A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0894B9C-9F43-42C6-92B2-2C4CE2FA3AEE}"/>
                  </a:ext>
                </a:extLst>
              </p:cNvPr>
              <p:cNvSpPr txBox="1"/>
              <p:nvPr/>
            </p:nvSpPr>
            <p:spPr>
              <a:xfrm>
                <a:off x="8635033" y="2355242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78</a:t>
                </a: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%</a:t>
                </a:r>
                <a:endPara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AADBD6D-67AF-48E5-B8AA-644A20F80E95}"/>
              </a:ext>
            </a:extLst>
          </p:cNvPr>
          <p:cNvSpPr txBox="1"/>
          <p:nvPr/>
        </p:nvSpPr>
        <p:spPr>
          <a:xfrm>
            <a:off x="6108896" y="5544208"/>
            <a:ext cx="293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D9A62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Create dashboards</a:t>
            </a:r>
            <a:endParaRPr lang="en-US" sz="2000" b="1" dirty="0">
              <a:solidFill>
                <a:srgbClr val="7D9A62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D82249-E859-4373-A2C3-A14938C74AD2}"/>
              </a:ext>
            </a:extLst>
          </p:cNvPr>
          <p:cNvSpPr txBox="1"/>
          <p:nvPr/>
        </p:nvSpPr>
        <p:spPr>
          <a:xfrm>
            <a:off x="3554474" y="191825"/>
            <a:ext cx="5083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SHARE DASHBOARDS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C579AA-50B1-4C5C-8FCB-6DB6D714F8E8}"/>
              </a:ext>
            </a:extLst>
          </p:cNvPr>
          <p:cNvSpPr txBox="1"/>
          <p:nvPr/>
        </p:nvSpPr>
        <p:spPr>
          <a:xfrm>
            <a:off x="2007882" y="793357"/>
            <a:ext cx="8299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There Is An Important Distinction Between </a:t>
            </a:r>
            <a:r>
              <a:rPr lang="en-US" sz="2000" b="1" dirty="0" smtClean="0">
                <a:solidFill>
                  <a:srgbClr val="FFC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Reports And Dashboards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CA1212-4498-4235-BB2C-109130E434F1}"/>
              </a:ext>
            </a:extLst>
          </p:cNvPr>
          <p:cNvSpPr/>
          <p:nvPr/>
        </p:nvSpPr>
        <p:spPr>
          <a:xfrm>
            <a:off x="159657" y="1741714"/>
            <a:ext cx="6051190" cy="49244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88BD2C5-D921-40A5-BA37-491068D589D7}"/>
              </a:ext>
            </a:extLst>
          </p:cNvPr>
          <p:cNvGrpSpPr/>
          <p:nvPr/>
        </p:nvGrpSpPr>
        <p:grpSpPr>
          <a:xfrm>
            <a:off x="737776" y="2262292"/>
            <a:ext cx="5473071" cy="992284"/>
            <a:chOff x="827457" y="2276075"/>
            <a:chExt cx="4614417" cy="99228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8D4C821-22A8-43C2-AACC-A0E4BE4FB602}"/>
                </a:ext>
              </a:extLst>
            </p:cNvPr>
            <p:cNvSpPr txBox="1"/>
            <p:nvPr/>
          </p:nvSpPr>
          <p:spPr>
            <a:xfrm>
              <a:off x="853866" y="2622028"/>
              <a:ext cx="45221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b="1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You can create reports within </a:t>
              </a:r>
              <a:r>
                <a:rPr lang="en-US" b="1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PowerBI</a:t>
              </a:r>
              <a:r>
                <a:rPr lang="en-US" b="1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 desktop.</a:t>
              </a:r>
            </a:p>
            <a:p>
              <a:pPr marL="285750" indent="-285750">
                <a:buFontTx/>
                <a:buChar char="-"/>
              </a:pPr>
              <a:r>
                <a:rPr lang="en-US" b="1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Adding </a:t>
              </a:r>
              <a:r>
                <a:rPr lang="en-US" b="1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visualisations</a:t>
              </a:r>
              <a:r>
                <a:rPr lang="en-US" b="1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 to the report page.</a:t>
              </a:r>
              <a:endPara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326019E-F27B-4669-891D-E4C420F9FF96}"/>
                </a:ext>
              </a:extLst>
            </p:cNvPr>
            <p:cNvSpPr txBox="1"/>
            <p:nvPr/>
          </p:nvSpPr>
          <p:spPr>
            <a:xfrm>
              <a:off x="827457" y="2276075"/>
              <a:ext cx="46144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B664F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Create Reports By </a:t>
              </a:r>
              <a:r>
                <a:rPr lang="en-US" sz="2400" b="1" dirty="0" err="1" smtClean="0">
                  <a:solidFill>
                    <a:srgbClr val="FB664F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Visualisations</a:t>
              </a:r>
              <a:endParaRPr lang="en-US" sz="2400" b="1" dirty="0">
                <a:solidFill>
                  <a:srgbClr val="FB664F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F764E36-50E1-48AD-94BC-ADBF86914635}"/>
              </a:ext>
            </a:extLst>
          </p:cNvPr>
          <p:cNvGrpSpPr/>
          <p:nvPr/>
        </p:nvGrpSpPr>
        <p:grpSpPr>
          <a:xfrm>
            <a:off x="751028" y="3343012"/>
            <a:ext cx="4535442" cy="992902"/>
            <a:chOff x="827457" y="2276075"/>
            <a:chExt cx="4535442" cy="99290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7E80077-6C08-4819-A78B-5FAAA2606226}"/>
                </a:ext>
              </a:extLst>
            </p:cNvPr>
            <p:cNvSpPr txBox="1"/>
            <p:nvPr/>
          </p:nvSpPr>
          <p:spPr>
            <a:xfrm>
              <a:off x="840709" y="2622646"/>
              <a:ext cx="45221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b="1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Option to drill-down from high-level page.</a:t>
              </a:r>
            </a:p>
            <a:p>
              <a:pPr marL="285750" indent="-285750">
                <a:buFontTx/>
                <a:buChar char="-"/>
              </a:pPr>
              <a:r>
                <a:rPr lang="en-US" b="1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Transfer the report to some </a:t>
              </a:r>
              <a:r>
                <a:rPr lang="en-US" b="1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lowlevel</a:t>
              </a:r>
              <a:r>
                <a:rPr lang="en-US" b="1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 page.</a:t>
              </a:r>
              <a:endPara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71BF933-C831-429C-BC66-39A9F27A659D}"/>
                </a:ext>
              </a:extLst>
            </p:cNvPr>
            <p:cNvSpPr txBox="1"/>
            <p:nvPr/>
          </p:nvSpPr>
          <p:spPr>
            <a:xfrm>
              <a:off x="827457" y="2276075"/>
              <a:ext cx="4435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6FA4CA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Reports can have many pages</a:t>
              </a:r>
              <a:endParaRPr lang="en-US" sz="2400" b="1" dirty="0">
                <a:solidFill>
                  <a:srgbClr val="6FA4CA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824290F-EF55-441E-B1E2-AF0F3398CD92}"/>
              </a:ext>
            </a:extLst>
          </p:cNvPr>
          <p:cNvGrpSpPr/>
          <p:nvPr/>
        </p:nvGrpSpPr>
        <p:grpSpPr>
          <a:xfrm>
            <a:off x="623456" y="4379930"/>
            <a:ext cx="5538051" cy="1313703"/>
            <a:chOff x="705822" y="2232273"/>
            <a:chExt cx="4783426" cy="131370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3B8C7D8-A512-4CDF-B464-12297F441D8C}"/>
                </a:ext>
              </a:extLst>
            </p:cNvPr>
            <p:cNvSpPr txBox="1"/>
            <p:nvPr/>
          </p:nvSpPr>
          <p:spPr>
            <a:xfrm>
              <a:off x="705822" y="2622646"/>
              <a:ext cx="47834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b="1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Publish the content to the cloud service subsequently.</a:t>
              </a:r>
            </a:p>
            <a:p>
              <a:pPr marL="285750" indent="-285750">
                <a:buFontTx/>
                <a:buChar char="-"/>
              </a:pPr>
              <a:r>
                <a:rPr lang="en-US" b="1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Overarching </a:t>
              </a:r>
              <a:r>
                <a:rPr lang="en-US" b="1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visualisations</a:t>
              </a:r>
              <a:r>
                <a:rPr lang="en-US" b="1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 through pinning</a:t>
              </a:r>
            </a:p>
            <a:p>
              <a:pPr marL="285750" indent="-285750">
                <a:buFontTx/>
                <a:buChar char="-"/>
              </a:pPr>
              <a:endPara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07EBF27-16BC-47FA-9E3E-A343D38D62BB}"/>
                </a:ext>
              </a:extLst>
            </p:cNvPr>
            <p:cNvSpPr txBox="1"/>
            <p:nvPr/>
          </p:nvSpPr>
          <p:spPr>
            <a:xfrm>
              <a:off x="816012" y="2232273"/>
              <a:ext cx="41624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EBB6E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Publish the content to powerbi.com</a:t>
              </a:r>
              <a:endParaRPr lang="en-US" sz="2400" b="1" dirty="0">
                <a:solidFill>
                  <a:srgbClr val="FEBB6E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5FF12E2-FFB9-426F-939B-5FF53BCDD4D7}"/>
              </a:ext>
            </a:extLst>
          </p:cNvPr>
          <p:cNvGrpSpPr/>
          <p:nvPr/>
        </p:nvGrpSpPr>
        <p:grpSpPr>
          <a:xfrm>
            <a:off x="656995" y="5544208"/>
            <a:ext cx="5682182" cy="960290"/>
            <a:chOff x="685945" y="2276075"/>
            <a:chExt cx="4940134" cy="96029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5FE84E6-0731-4355-BBC9-E6A362AC4F60}"/>
                </a:ext>
              </a:extLst>
            </p:cNvPr>
            <p:cNvSpPr txBox="1"/>
            <p:nvPr/>
          </p:nvSpPr>
          <p:spPr>
            <a:xfrm>
              <a:off x="685945" y="2620812"/>
              <a:ext cx="494013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Publish dashboards inside or outside your organization</a:t>
              </a:r>
            </a:p>
            <a:p>
              <a:pPr marL="285750" indent="-285750">
                <a:buFontTx/>
                <a:buChar char="-"/>
              </a:pPr>
              <a:r>
                <a:rPr lang="en-US" b="1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Recipients of the share requires a </a:t>
              </a:r>
              <a:r>
                <a:rPr lang="en-US" b="1" dirty="0" smtClean="0"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PRO-LICENSE</a:t>
              </a:r>
              <a:endParaRPr lang="en-US" b="1" dirty="0"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4A37375-AA3D-4801-B347-F61D9EACCB80}"/>
                </a:ext>
              </a:extLst>
            </p:cNvPr>
            <p:cNvSpPr txBox="1"/>
            <p:nvPr/>
          </p:nvSpPr>
          <p:spPr>
            <a:xfrm>
              <a:off x="827457" y="2276075"/>
              <a:ext cx="3293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7D9A62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Create Dashboards.</a:t>
              </a:r>
              <a:endParaRPr lang="en-US" sz="2400" b="1" dirty="0">
                <a:solidFill>
                  <a:srgbClr val="7D9A62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45DCE37B-F329-44D1-9ED6-5A77E9DE4F41}"/>
              </a:ext>
            </a:extLst>
          </p:cNvPr>
          <p:cNvSpPr txBox="1"/>
          <p:nvPr/>
        </p:nvSpPr>
        <p:spPr>
          <a:xfrm>
            <a:off x="1265253" y="1675706"/>
            <a:ext cx="401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Explanation Blocks</a:t>
            </a:r>
          </a:p>
        </p:txBody>
      </p:sp>
    </p:spTree>
    <p:extLst>
      <p:ext uri="{BB962C8B-B14F-4D97-AF65-F5344CB8AC3E}">
        <p14:creationId xmlns:p14="http://schemas.microsoft.com/office/powerpoint/2010/main" val="73427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0.31094 -3.33333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63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2222E-6 L 0.39023 -2.22222E-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63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11111E-6 L 0.26549 -1.11111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63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48148E-6 L 0.34518 1.48148E-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6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38006D-81DD-4A76-99FE-A11AD27F2657}"/>
              </a:ext>
            </a:extLst>
          </p:cNvPr>
          <p:cNvSpPr/>
          <p:nvPr/>
        </p:nvSpPr>
        <p:spPr>
          <a:xfrm>
            <a:off x="6210847" y="2674177"/>
            <a:ext cx="5016500" cy="1524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6C0E6D-5D4E-484D-A948-378A52A543AD}"/>
              </a:ext>
            </a:extLst>
          </p:cNvPr>
          <p:cNvGrpSpPr/>
          <p:nvPr/>
        </p:nvGrpSpPr>
        <p:grpSpPr>
          <a:xfrm>
            <a:off x="2422599" y="1917919"/>
            <a:ext cx="3881919" cy="908658"/>
            <a:chOff x="5866296" y="2355242"/>
            <a:chExt cx="3881919" cy="9086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604107-783E-4014-B93B-69998F52DBB2}"/>
                </a:ext>
              </a:extLst>
            </p:cNvPr>
            <p:cNvSpPr/>
            <p:nvPr/>
          </p:nvSpPr>
          <p:spPr>
            <a:xfrm>
              <a:off x="5866296" y="3111500"/>
              <a:ext cx="3325329" cy="152400"/>
            </a:xfrm>
            <a:prstGeom prst="rect">
              <a:avLst/>
            </a:prstGeom>
            <a:solidFill>
              <a:srgbClr val="FB6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CF37B5E-2C83-4956-B1D6-160E04AC0B6A}"/>
                </a:ext>
              </a:extLst>
            </p:cNvPr>
            <p:cNvGrpSpPr/>
            <p:nvPr/>
          </p:nvGrpSpPr>
          <p:grpSpPr>
            <a:xfrm>
              <a:off x="8635033" y="2355242"/>
              <a:ext cx="1113182" cy="690300"/>
              <a:chOff x="8635033" y="2355242"/>
              <a:chExt cx="1113182" cy="69030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43A74F2-0E07-42C8-8151-F38B814EC739}"/>
                  </a:ext>
                </a:extLst>
              </p:cNvPr>
              <p:cNvSpPr/>
              <p:nvPr/>
            </p:nvSpPr>
            <p:spPr>
              <a:xfrm flipV="1">
                <a:off x="8796751" y="2355242"/>
                <a:ext cx="789747" cy="690300"/>
              </a:xfrm>
              <a:custGeom>
                <a:avLst/>
                <a:gdLst>
                  <a:gd name="connsiteX0" fmla="*/ 79515 w 789747"/>
                  <a:gd name="connsiteY0" fmla="*/ 690300 h 690300"/>
                  <a:gd name="connsiteX1" fmla="*/ 710232 w 789747"/>
                  <a:gd name="connsiteY1" fmla="*/ 690300 h 690300"/>
                  <a:gd name="connsiteX2" fmla="*/ 789747 w 789747"/>
                  <a:gd name="connsiteY2" fmla="*/ 610785 h 690300"/>
                  <a:gd name="connsiteX3" fmla="*/ 789747 w 789747"/>
                  <a:gd name="connsiteY3" fmla="*/ 292737 h 690300"/>
                  <a:gd name="connsiteX4" fmla="*/ 710232 w 789747"/>
                  <a:gd name="connsiteY4" fmla="*/ 213222 h 690300"/>
                  <a:gd name="connsiteX5" fmla="*/ 504555 w 789747"/>
                  <a:gd name="connsiteY5" fmla="*/ 213222 h 690300"/>
                  <a:gd name="connsiteX6" fmla="*/ 394873 w 789747"/>
                  <a:gd name="connsiteY6" fmla="*/ 0 h 690300"/>
                  <a:gd name="connsiteX7" fmla="*/ 285190 w 789747"/>
                  <a:gd name="connsiteY7" fmla="*/ 213222 h 690300"/>
                  <a:gd name="connsiteX8" fmla="*/ 79515 w 789747"/>
                  <a:gd name="connsiteY8" fmla="*/ 213222 h 690300"/>
                  <a:gd name="connsiteX9" fmla="*/ 0 w 789747"/>
                  <a:gd name="connsiteY9" fmla="*/ 292737 h 690300"/>
                  <a:gd name="connsiteX10" fmla="*/ 0 w 789747"/>
                  <a:gd name="connsiteY10" fmla="*/ 610785 h 690300"/>
                  <a:gd name="connsiteX11" fmla="*/ 79515 w 789747"/>
                  <a:gd name="connsiteY11" fmla="*/ 690300 h 69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9747" h="690300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rgbClr val="FB66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73A0B0-AE4C-4B09-947D-8E9F569ECB8A}"/>
                  </a:ext>
                </a:extLst>
              </p:cNvPr>
              <p:cNvSpPr txBox="1"/>
              <p:nvPr/>
            </p:nvSpPr>
            <p:spPr>
              <a:xfrm>
                <a:off x="8635033" y="2355242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75</a:t>
                </a: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%</a:t>
                </a:r>
                <a:endPara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53086C7-E20E-40BB-A23D-4EE494CB440C}"/>
              </a:ext>
            </a:extLst>
          </p:cNvPr>
          <p:cNvSpPr txBox="1"/>
          <p:nvPr/>
        </p:nvSpPr>
        <p:spPr>
          <a:xfrm>
            <a:off x="6108896" y="2302048"/>
            <a:ext cx="293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B664F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Extent of distribution</a:t>
            </a:r>
            <a:endParaRPr lang="en-US" sz="2000" b="1" dirty="0">
              <a:solidFill>
                <a:srgbClr val="FB664F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01030D-0591-4E32-ADEF-27577C84DD93}"/>
              </a:ext>
            </a:extLst>
          </p:cNvPr>
          <p:cNvSpPr/>
          <p:nvPr/>
        </p:nvSpPr>
        <p:spPr>
          <a:xfrm>
            <a:off x="6210847" y="3754897"/>
            <a:ext cx="5016500" cy="1524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8D669C-41D2-4EF1-BD44-E7534D5919FF}"/>
              </a:ext>
            </a:extLst>
          </p:cNvPr>
          <p:cNvGrpSpPr/>
          <p:nvPr/>
        </p:nvGrpSpPr>
        <p:grpSpPr>
          <a:xfrm>
            <a:off x="1455675" y="2998639"/>
            <a:ext cx="4848843" cy="908658"/>
            <a:chOff x="4899372" y="2355242"/>
            <a:chExt cx="4848843" cy="90865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6C6FF1-C716-4DFD-BD67-344D3E36C756}"/>
                </a:ext>
              </a:extLst>
            </p:cNvPr>
            <p:cNvSpPr/>
            <p:nvPr/>
          </p:nvSpPr>
          <p:spPr>
            <a:xfrm>
              <a:off x="4899372" y="3111500"/>
              <a:ext cx="4292254" cy="152400"/>
            </a:xfrm>
            <a:prstGeom prst="rect">
              <a:avLst/>
            </a:prstGeom>
            <a:solidFill>
              <a:srgbClr val="6FA4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A248667-953E-45C7-9FED-478BA07EB6D9}"/>
                </a:ext>
              </a:extLst>
            </p:cNvPr>
            <p:cNvGrpSpPr/>
            <p:nvPr/>
          </p:nvGrpSpPr>
          <p:grpSpPr>
            <a:xfrm>
              <a:off x="8635033" y="2355242"/>
              <a:ext cx="1113182" cy="690300"/>
              <a:chOff x="8635033" y="2355242"/>
              <a:chExt cx="1113182" cy="690300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1F04E8F-C200-4553-916E-7312A46E6251}"/>
                  </a:ext>
                </a:extLst>
              </p:cNvPr>
              <p:cNvSpPr/>
              <p:nvPr/>
            </p:nvSpPr>
            <p:spPr>
              <a:xfrm flipV="1">
                <a:off x="8796751" y="2355242"/>
                <a:ext cx="789747" cy="690300"/>
              </a:xfrm>
              <a:custGeom>
                <a:avLst/>
                <a:gdLst>
                  <a:gd name="connsiteX0" fmla="*/ 79515 w 789747"/>
                  <a:gd name="connsiteY0" fmla="*/ 690300 h 690300"/>
                  <a:gd name="connsiteX1" fmla="*/ 710232 w 789747"/>
                  <a:gd name="connsiteY1" fmla="*/ 690300 h 690300"/>
                  <a:gd name="connsiteX2" fmla="*/ 789747 w 789747"/>
                  <a:gd name="connsiteY2" fmla="*/ 610785 h 690300"/>
                  <a:gd name="connsiteX3" fmla="*/ 789747 w 789747"/>
                  <a:gd name="connsiteY3" fmla="*/ 292737 h 690300"/>
                  <a:gd name="connsiteX4" fmla="*/ 710232 w 789747"/>
                  <a:gd name="connsiteY4" fmla="*/ 213222 h 690300"/>
                  <a:gd name="connsiteX5" fmla="*/ 504555 w 789747"/>
                  <a:gd name="connsiteY5" fmla="*/ 213222 h 690300"/>
                  <a:gd name="connsiteX6" fmla="*/ 394873 w 789747"/>
                  <a:gd name="connsiteY6" fmla="*/ 0 h 690300"/>
                  <a:gd name="connsiteX7" fmla="*/ 285190 w 789747"/>
                  <a:gd name="connsiteY7" fmla="*/ 213222 h 690300"/>
                  <a:gd name="connsiteX8" fmla="*/ 79515 w 789747"/>
                  <a:gd name="connsiteY8" fmla="*/ 213222 h 690300"/>
                  <a:gd name="connsiteX9" fmla="*/ 0 w 789747"/>
                  <a:gd name="connsiteY9" fmla="*/ 292737 h 690300"/>
                  <a:gd name="connsiteX10" fmla="*/ 0 w 789747"/>
                  <a:gd name="connsiteY10" fmla="*/ 610785 h 690300"/>
                  <a:gd name="connsiteX11" fmla="*/ 79515 w 789747"/>
                  <a:gd name="connsiteY11" fmla="*/ 690300 h 69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9747" h="690300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rgbClr val="6FA4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FCEA3F-0546-4742-A7A7-2D9ED1A14D8E}"/>
                  </a:ext>
                </a:extLst>
              </p:cNvPr>
              <p:cNvSpPr txBox="1"/>
              <p:nvPr/>
            </p:nvSpPr>
            <p:spPr>
              <a:xfrm>
                <a:off x="8635033" y="2355242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87</a:t>
                </a: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%</a:t>
                </a:r>
                <a:endPara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B8954BF-9982-450C-9336-CC731128F4F5}"/>
              </a:ext>
            </a:extLst>
          </p:cNvPr>
          <p:cNvSpPr txBox="1"/>
          <p:nvPr/>
        </p:nvSpPr>
        <p:spPr>
          <a:xfrm>
            <a:off x="6108896" y="3382768"/>
            <a:ext cx="293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6FA4CA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Deployable</a:t>
            </a:r>
            <a:endParaRPr lang="en-US" sz="2000" b="1" dirty="0">
              <a:solidFill>
                <a:srgbClr val="6FA4CA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2B7500-3D38-43C8-822F-E1C1FC038806}"/>
              </a:ext>
            </a:extLst>
          </p:cNvPr>
          <p:cNvSpPr/>
          <p:nvPr/>
        </p:nvSpPr>
        <p:spPr>
          <a:xfrm>
            <a:off x="6210847" y="4835617"/>
            <a:ext cx="5016500" cy="1524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24F5251-92E8-46F3-A6FE-C2BAACD46D1E}"/>
              </a:ext>
            </a:extLst>
          </p:cNvPr>
          <p:cNvGrpSpPr/>
          <p:nvPr/>
        </p:nvGrpSpPr>
        <p:grpSpPr>
          <a:xfrm>
            <a:off x="2974806" y="4079359"/>
            <a:ext cx="3325328" cy="908658"/>
            <a:chOff x="6422887" y="2355242"/>
            <a:chExt cx="3325328" cy="90865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CEB4241-AB46-4EBC-8674-545EEDA6C47B}"/>
                </a:ext>
              </a:extLst>
            </p:cNvPr>
            <p:cNvSpPr/>
            <p:nvPr/>
          </p:nvSpPr>
          <p:spPr>
            <a:xfrm>
              <a:off x="6422887" y="3111500"/>
              <a:ext cx="2768738" cy="152400"/>
            </a:xfrm>
            <a:prstGeom prst="rect">
              <a:avLst/>
            </a:prstGeom>
            <a:solidFill>
              <a:srgbClr val="FEB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ADC783D-0C64-42BC-A892-22DCDDCDEFE4}"/>
                </a:ext>
              </a:extLst>
            </p:cNvPr>
            <p:cNvGrpSpPr/>
            <p:nvPr/>
          </p:nvGrpSpPr>
          <p:grpSpPr>
            <a:xfrm>
              <a:off x="8635033" y="2355242"/>
              <a:ext cx="1113182" cy="690300"/>
              <a:chOff x="8635033" y="2355242"/>
              <a:chExt cx="1113182" cy="690300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AD474568-92B0-431D-A047-A0DA97911F3D}"/>
                  </a:ext>
                </a:extLst>
              </p:cNvPr>
              <p:cNvSpPr/>
              <p:nvPr/>
            </p:nvSpPr>
            <p:spPr>
              <a:xfrm flipV="1">
                <a:off x="8796751" y="2355242"/>
                <a:ext cx="789747" cy="690300"/>
              </a:xfrm>
              <a:custGeom>
                <a:avLst/>
                <a:gdLst>
                  <a:gd name="connsiteX0" fmla="*/ 79515 w 789747"/>
                  <a:gd name="connsiteY0" fmla="*/ 690300 h 690300"/>
                  <a:gd name="connsiteX1" fmla="*/ 710232 w 789747"/>
                  <a:gd name="connsiteY1" fmla="*/ 690300 h 690300"/>
                  <a:gd name="connsiteX2" fmla="*/ 789747 w 789747"/>
                  <a:gd name="connsiteY2" fmla="*/ 610785 h 690300"/>
                  <a:gd name="connsiteX3" fmla="*/ 789747 w 789747"/>
                  <a:gd name="connsiteY3" fmla="*/ 292737 h 690300"/>
                  <a:gd name="connsiteX4" fmla="*/ 710232 w 789747"/>
                  <a:gd name="connsiteY4" fmla="*/ 213222 h 690300"/>
                  <a:gd name="connsiteX5" fmla="*/ 504555 w 789747"/>
                  <a:gd name="connsiteY5" fmla="*/ 213222 h 690300"/>
                  <a:gd name="connsiteX6" fmla="*/ 394873 w 789747"/>
                  <a:gd name="connsiteY6" fmla="*/ 0 h 690300"/>
                  <a:gd name="connsiteX7" fmla="*/ 285190 w 789747"/>
                  <a:gd name="connsiteY7" fmla="*/ 213222 h 690300"/>
                  <a:gd name="connsiteX8" fmla="*/ 79515 w 789747"/>
                  <a:gd name="connsiteY8" fmla="*/ 213222 h 690300"/>
                  <a:gd name="connsiteX9" fmla="*/ 0 w 789747"/>
                  <a:gd name="connsiteY9" fmla="*/ 292737 h 690300"/>
                  <a:gd name="connsiteX10" fmla="*/ 0 w 789747"/>
                  <a:gd name="connsiteY10" fmla="*/ 610785 h 690300"/>
                  <a:gd name="connsiteX11" fmla="*/ 79515 w 789747"/>
                  <a:gd name="connsiteY11" fmla="*/ 690300 h 69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9747" h="690300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rgbClr val="FEBB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FE530BE-4CC4-4FC2-8E56-056AD5D60627}"/>
                  </a:ext>
                </a:extLst>
              </p:cNvPr>
              <p:cNvSpPr txBox="1"/>
              <p:nvPr/>
            </p:nvSpPr>
            <p:spPr>
              <a:xfrm>
                <a:off x="8635033" y="2355242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52</a:t>
                </a: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%</a:t>
                </a:r>
                <a:endPara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265894D-7DBD-496E-A38B-82C39C28EF84}"/>
              </a:ext>
            </a:extLst>
          </p:cNvPr>
          <p:cNvSpPr txBox="1"/>
          <p:nvPr/>
        </p:nvSpPr>
        <p:spPr>
          <a:xfrm>
            <a:off x="6108896" y="4463488"/>
            <a:ext cx="3215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EBB6E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Distince</a:t>
            </a:r>
            <a:r>
              <a:rPr lang="en-US" sz="2000" b="1" dirty="0" smtClean="0">
                <a:solidFill>
                  <a:srgbClr val="FEBB6E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 benefits with user</a:t>
            </a:r>
            <a:endParaRPr lang="en-US" sz="2000" b="1" dirty="0">
              <a:solidFill>
                <a:srgbClr val="FEBB6E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BA3220-71E1-42BA-A35D-1926D28CB741}"/>
              </a:ext>
            </a:extLst>
          </p:cNvPr>
          <p:cNvSpPr/>
          <p:nvPr/>
        </p:nvSpPr>
        <p:spPr>
          <a:xfrm>
            <a:off x="6210847" y="5916337"/>
            <a:ext cx="5016500" cy="1524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63B237-8B49-436C-B246-0B52AE9960E9}"/>
              </a:ext>
            </a:extLst>
          </p:cNvPr>
          <p:cNvGrpSpPr/>
          <p:nvPr/>
        </p:nvGrpSpPr>
        <p:grpSpPr>
          <a:xfrm>
            <a:off x="2007881" y="5160079"/>
            <a:ext cx="4292253" cy="908658"/>
            <a:chOff x="5455962" y="2355242"/>
            <a:chExt cx="4292253" cy="90865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517BC16-28EF-4AD7-884C-72BFF3B7C02D}"/>
                </a:ext>
              </a:extLst>
            </p:cNvPr>
            <p:cNvSpPr/>
            <p:nvPr/>
          </p:nvSpPr>
          <p:spPr>
            <a:xfrm>
              <a:off x="5455962" y="3111500"/>
              <a:ext cx="3735663" cy="152400"/>
            </a:xfrm>
            <a:prstGeom prst="rect">
              <a:avLst/>
            </a:prstGeom>
            <a:solidFill>
              <a:srgbClr val="7D9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A8D0977-EF37-448D-8EFB-FBDD2696762E}"/>
                </a:ext>
              </a:extLst>
            </p:cNvPr>
            <p:cNvGrpSpPr/>
            <p:nvPr/>
          </p:nvGrpSpPr>
          <p:grpSpPr>
            <a:xfrm>
              <a:off x="8635033" y="2355242"/>
              <a:ext cx="1113182" cy="690300"/>
              <a:chOff x="8635033" y="2355242"/>
              <a:chExt cx="1113182" cy="690300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91F2C69-ED12-4626-9B63-07D08F8AD08E}"/>
                  </a:ext>
                </a:extLst>
              </p:cNvPr>
              <p:cNvSpPr/>
              <p:nvPr/>
            </p:nvSpPr>
            <p:spPr>
              <a:xfrm flipV="1">
                <a:off x="8796751" y="2355242"/>
                <a:ext cx="789747" cy="690300"/>
              </a:xfrm>
              <a:custGeom>
                <a:avLst/>
                <a:gdLst>
                  <a:gd name="connsiteX0" fmla="*/ 79515 w 789747"/>
                  <a:gd name="connsiteY0" fmla="*/ 690300 h 690300"/>
                  <a:gd name="connsiteX1" fmla="*/ 710232 w 789747"/>
                  <a:gd name="connsiteY1" fmla="*/ 690300 h 690300"/>
                  <a:gd name="connsiteX2" fmla="*/ 789747 w 789747"/>
                  <a:gd name="connsiteY2" fmla="*/ 610785 h 690300"/>
                  <a:gd name="connsiteX3" fmla="*/ 789747 w 789747"/>
                  <a:gd name="connsiteY3" fmla="*/ 292737 h 690300"/>
                  <a:gd name="connsiteX4" fmla="*/ 710232 w 789747"/>
                  <a:gd name="connsiteY4" fmla="*/ 213222 h 690300"/>
                  <a:gd name="connsiteX5" fmla="*/ 504555 w 789747"/>
                  <a:gd name="connsiteY5" fmla="*/ 213222 h 690300"/>
                  <a:gd name="connsiteX6" fmla="*/ 394873 w 789747"/>
                  <a:gd name="connsiteY6" fmla="*/ 0 h 690300"/>
                  <a:gd name="connsiteX7" fmla="*/ 285190 w 789747"/>
                  <a:gd name="connsiteY7" fmla="*/ 213222 h 690300"/>
                  <a:gd name="connsiteX8" fmla="*/ 79515 w 789747"/>
                  <a:gd name="connsiteY8" fmla="*/ 213222 h 690300"/>
                  <a:gd name="connsiteX9" fmla="*/ 0 w 789747"/>
                  <a:gd name="connsiteY9" fmla="*/ 292737 h 690300"/>
                  <a:gd name="connsiteX10" fmla="*/ 0 w 789747"/>
                  <a:gd name="connsiteY10" fmla="*/ 610785 h 690300"/>
                  <a:gd name="connsiteX11" fmla="*/ 79515 w 789747"/>
                  <a:gd name="connsiteY11" fmla="*/ 690300 h 69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9747" h="690300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rgbClr val="7D9A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0894B9C-9F43-42C6-92B2-2C4CE2FA3AEE}"/>
                  </a:ext>
                </a:extLst>
              </p:cNvPr>
              <p:cNvSpPr txBox="1"/>
              <p:nvPr/>
            </p:nvSpPr>
            <p:spPr>
              <a:xfrm>
                <a:off x="8635033" y="2355242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78</a:t>
                </a: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%</a:t>
                </a:r>
                <a:endPara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AADBD6D-67AF-48E5-B8AA-644A20F80E95}"/>
              </a:ext>
            </a:extLst>
          </p:cNvPr>
          <p:cNvSpPr txBox="1"/>
          <p:nvPr/>
        </p:nvSpPr>
        <p:spPr>
          <a:xfrm>
            <a:off x="6108896" y="5544208"/>
            <a:ext cx="293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D9A62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Availability</a:t>
            </a:r>
            <a:endParaRPr lang="en-US" sz="2000" b="1" dirty="0">
              <a:solidFill>
                <a:srgbClr val="7D9A62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D82249-E859-4373-A2C3-A14938C74AD2}"/>
              </a:ext>
            </a:extLst>
          </p:cNvPr>
          <p:cNvSpPr txBox="1"/>
          <p:nvPr/>
        </p:nvSpPr>
        <p:spPr>
          <a:xfrm>
            <a:off x="3554474" y="191825"/>
            <a:ext cx="5083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POWER BI PREMIUM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C579AA-50B1-4C5C-8FCB-6DB6D714F8E8}"/>
              </a:ext>
            </a:extLst>
          </p:cNvPr>
          <p:cNvSpPr txBox="1"/>
          <p:nvPr/>
        </p:nvSpPr>
        <p:spPr>
          <a:xfrm>
            <a:off x="997527" y="793357"/>
            <a:ext cx="10404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Default mode is for to deploy content to shared capacity in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PowerBI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 Service.</a:t>
            </a:r>
            <a:endParaRPr lang="en-US" sz="2400" b="1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CA1212-4498-4235-BB2C-109130E434F1}"/>
              </a:ext>
            </a:extLst>
          </p:cNvPr>
          <p:cNvSpPr/>
          <p:nvPr/>
        </p:nvSpPr>
        <p:spPr>
          <a:xfrm>
            <a:off x="159657" y="1741714"/>
            <a:ext cx="6051190" cy="49244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B6B8F7D-7E9A-496B-A47B-27933DD78048}"/>
              </a:ext>
            </a:extLst>
          </p:cNvPr>
          <p:cNvGrpSpPr/>
          <p:nvPr/>
        </p:nvGrpSpPr>
        <p:grpSpPr>
          <a:xfrm>
            <a:off x="737776" y="2262292"/>
            <a:ext cx="5108842" cy="1269901"/>
            <a:chOff x="827457" y="2276075"/>
            <a:chExt cx="4535442" cy="126990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05587C4-A7F7-4DBF-8F66-0B54EEDC3E44}"/>
                </a:ext>
              </a:extLst>
            </p:cNvPr>
            <p:cNvSpPr txBox="1"/>
            <p:nvPr/>
          </p:nvSpPr>
          <p:spPr>
            <a:xfrm>
              <a:off x="840709" y="2622646"/>
              <a:ext cx="452219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b="1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Distributing content from shared capacity</a:t>
              </a:r>
            </a:p>
            <a:p>
              <a:pPr marL="285750" indent="-285750">
                <a:buFontTx/>
                <a:buChar char="-"/>
              </a:pPr>
              <a:r>
                <a:rPr lang="en-US" b="1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Author and consumer require a PRO License.</a:t>
              </a:r>
              <a:endPara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3516A90-8A92-442F-AF71-AA7761268B9E}"/>
                </a:ext>
              </a:extLst>
            </p:cNvPr>
            <p:cNvSpPr txBox="1"/>
            <p:nvPr/>
          </p:nvSpPr>
          <p:spPr>
            <a:xfrm>
              <a:off x="827457" y="2276075"/>
              <a:ext cx="3293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B664F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Distributing content</a:t>
              </a:r>
              <a:endParaRPr lang="en-US" sz="2400" b="1" dirty="0">
                <a:solidFill>
                  <a:srgbClr val="FB664F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7925CA9-0E36-4850-B202-51E99D664DA2}"/>
              </a:ext>
            </a:extLst>
          </p:cNvPr>
          <p:cNvGrpSpPr/>
          <p:nvPr/>
        </p:nvGrpSpPr>
        <p:grpSpPr>
          <a:xfrm>
            <a:off x="751027" y="3343012"/>
            <a:ext cx="5459819" cy="1269901"/>
            <a:chOff x="827457" y="2276075"/>
            <a:chExt cx="4548694" cy="126990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C0845BD-1A83-4A41-B9CB-7A108C0FA631}"/>
                </a:ext>
              </a:extLst>
            </p:cNvPr>
            <p:cNvSpPr txBox="1"/>
            <p:nvPr/>
          </p:nvSpPr>
          <p:spPr>
            <a:xfrm>
              <a:off x="840709" y="2622646"/>
              <a:ext cx="452219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b="1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Deploy content to dedicated capacity via premium.</a:t>
              </a:r>
            </a:p>
            <a:p>
              <a:pPr marL="285750" indent="-285750">
                <a:buFontTx/>
                <a:buChar char="-"/>
              </a:pPr>
              <a:r>
                <a:rPr lang="en-US" b="1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More security of features </a:t>
              </a:r>
              <a:r>
                <a:rPr lang="en-US" b="1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interms</a:t>
              </a:r>
              <a:r>
                <a:rPr lang="en-US" b="1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 of </a:t>
              </a:r>
              <a:r>
                <a:rPr lang="en-US" b="1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deployability</a:t>
              </a:r>
              <a:r>
                <a:rPr lang="en-US" b="1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.</a:t>
              </a:r>
            </a:p>
            <a:p>
              <a:endPara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C8FE0D8-03E5-4E32-A8E9-D2527620F193}"/>
                </a:ext>
              </a:extLst>
            </p:cNvPr>
            <p:cNvSpPr txBox="1"/>
            <p:nvPr/>
          </p:nvSpPr>
          <p:spPr>
            <a:xfrm>
              <a:off x="827457" y="2276075"/>
              <a:ext cx="4548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6FA4CA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As Alternative, Deploy Content</a:t>
              </a:r>
              <a:endParaRPr lang="en-US" sz="2400" b="1" dirty="0">
                <a:solidFill>
                  <a:srgbClr val="6FA4CA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BF5FBDC-CB77-444E-A2F6-C40FCDAC627E}"/>
              </a:ext>
            </a:extLst>
          </p:cNvPr>
          <p:cNvGrpSpPr/>
          <p:nvPr/>
        </p:nvGrpSpPr>
        <p:grpSpPr>
          <a:xfrm>
            <a:off x="764279" y="4423732"/>
            <a:ext cx="5446567" cy="1546900"/>
            <a:chOff x="827457" y="2276075"/>
            <a:chExt cx="4838670" cy="154690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5054F8C-0490-445F-90DA-F6619C8694CD}"/>
                </a:ext>
              </a:extLst>
            </p:cNvPr>
            <p:cNvSpPr txBox="1"/>
            <p:nvPr/>
          </p:nvSpPr>
          <p:spPr>
            <a:xfrm>
              <a:off x="840708" y="2622646"/>
              <a:ext cx="48254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b="1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User consuming content can be a free user.</a:t>
              </a:r>
            </a:p>
            <a:p>
              <a:pPr marL="285750" indent="-285750">
                <a:buFontTx/>
                <a:buChar char="-"/>
              </a:pPr>
              <a:r>
                <a:rPr lang="en-US" b="1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Shared capacity is far more </a:t>
              </a:r>
              <a:r>
                <a:rPr lang="en-US" b="1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leninent</a:t>
              </a:r>
              <a:r>
                <a:rPr lang="en-US" b="1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 with premium.</a:t>
              </a:r>
            </a:p>
            <a:p>
              <a:pPr marL="285750" indent="-285750">
                <a:buFontTx/>
                <a:buChar char="-"/>
              </a:pPr>
              <a:r>
                <a:rPr lang="en-US" b="1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Purchasing required dedicated resources</a:t>
              </a:r>
            </a:p>
            <a:p>
              <a:pPr marL="285750" indent="-285750">
                <a:buFontTx/>
                <a:buChar char="-"/>
              </a:pPr>
              <a:endPara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3AB43D8-A756-40FF-86A9-BA03CC6DBCFE}"/>
                </a:ext>
              </a:extLst>
            </p:cNvPr>
            <p:cNvSpPr txBox="1"/>
            <p:nvPr/>
          </p:nvSpPr>
          <p:spPr>
            <a:xfrm>
              <a:off x="827457" y="2276075"/>
              <a:ext cx="3293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EBB6E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3 Distinct Benefits</a:t>
              </a:r>
              <a:endParaRPr lang="en-US" sz="2400" b="1" dirty="0">
                <a:solidFill>
                  <a:srgbClr val="FEBB6E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E14B9FF-EA69-4612-B2C6-53101D6F7D03}"/>
              </a:ext>
            </a:extLst>
          </p:cNvPr>
          <p:cNvGrpSpPr/>
          <p:nvPr/>
        </p:nvGrpSpPr>
        <p:grpSpPr>
          <a:xfrm>
            <a:off x="779194" y="5685504"/>
            <a:ext cx="5067423" cy="1233224"/>
            <a:chOff x="272571" y="760915"/>
            <a:chExt cx="4522190" cy="123322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6949D53-48C3-4EB8-A652-99919075CD2C}"/>
                </a:ext>
              </a:extLst>
            </p:cNvPr>
            <p:cNvSpPr txBox="1"/>
            <p:nvPr/>
          </p:nvSpPr>
          <p:spPr>
            <a:xfrm>
              <a:off x="272571" y="1070809"/>
              <a:ext cx="452219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PowerBI</a:t>
              </a:r>
              <a:r>
                <a:rPr lang="en-US" b="1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 premium available in 3 </a:t>
              </a:r>
              <a:r>
                <a:rPr lang="en-US" b="1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differnet</a:t>
              </a:r>
              <a:r>
                <a:rPr lang="en-US" b="1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 formats.</a:t>
              </a:r>
            </a:p>
            <a:p>
              <a:r>
                <a:rPr lang="en-US" b="1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“A”, “EM” and “P”</a:t>
              </a:r>
              <a:endPara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2ACDC03-5B83-40FA-977E-F0DF91815C1D}"/>
                </a:ext>
              </a:extLst>
            </p:cNvPr>
            <p:cNvSpPr txBox="1"/>
            <p:nvPr/>
          </p:nvSpPr>
          <p:spPr>
            <a:xfrm>
              <a:off x="541747" y="760915"/>
              <a:ext cx="3293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7D9A62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Availability</a:t>
              </a:r>
              <a:endParaRPr lang="en-US" sz="2400" b="1" dirty="0">
                <a:solidFill>
                  <a:srgbClr val="7D9A62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185BC94-07DF-4259-A111-32A78E27F9C7}"/>
              </a:ext>
            </a:extLst>
          </p:cNvPr>
          <p:cNvSpPr txBox="1"/>
          <p:nvPr/>
        </p:nvSpPr>
        <p:spPr>
          <a:xfrm>
            <a:off x="1279967" y="1650953"/>
            <a:ext cx="401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Explanation Blocks</a:t>
            </a:r>
          </a:p>
        </p:txBody>
      </p:sp>
    </p:spTree>
    <p:extLst>
      <p:ext uri="{BB962C8B-B14F-4D97-AF65-F5344CB8AC3E}">
        <p14:creationId xmlns:p14="http://schemas.microsoft.com/office/powerpoint/2010/main" val="14668280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0.31094 -3.33333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4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2222E-6 L 0.39023 -2.22222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05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11111E-6 L 0.26549 -1.11111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6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48148E-6 L 0.34518 1.48148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5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6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38006D-81DD-4A76-99FE-A11AD27F2657}"/>
              </a:ext>
            </a:extLst>
          </p:cNvPr>
          <p:cNvSpPr/>
          <p:nvPr/>
        </p:nvSpPr>
        <p:spPr>
          <a:xfrm>
            <a:off x="6210847" y="2674177"/>
            <a:ext cx="5016500" cy="1524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6C0E6D-5D4E-484D-A948-378A52A543AD}"/>
              </a:ext>
            </a:extLst>
          </p:cNvPr>
          <p:cNvGrpSpPr/>
          <p:nvPr/>
        </p:nvGrpSpPr>
        <p:grpSpPr>
          <a:xfrm>
            <a:off x="6210847" y="1917919"/>
            <a:ext cx="3881919" cy="908658"/>
            <a:chOff x="5866296" y="2355242"/>
            <a:chExt cx="3881919" cy="9086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604107-783E-4014-B93B-69998F52DBB2}"/>
                </a:ext>
              </a:extLst>
            </p:cNvPr>
            <p:cNvSpPr/>
            <p:nvPr/>
          </p:nvSpPr>
          <p:spPr>
            <a:xfrm>
              <a:off x="5866296" y="3111500"/>
              <a:ext cx="3325329" cy="152400"/>
            </a:xfrm>
            <a:prstGeom prst="rect">
              <a:avLst/>
            </a:prstGeom>
            <a:solidFill>
              <a:srgbClr val="FB6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CF37B5E-2C83-4956-B1D6-160E04AC0B6A}"/>
                </a:ext>
              </a:extLst>
            </p:cNvPr>
            <p:cNvGrpSpPr/>
            <p:nvPr/>
          </p:nvGrpSpPr>
          <p:grpSpPr>
            <a:xfrm>
              <a:off x="8635033" y="2355242"/>
              <a:ext cx="1113182" cy="690300"/>
              <a:chOff x="8635033" y="2355242"/>
              <a:chExt cx="1113182" cy="69030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43A74F2-0E07-42C8-8151-F38B814EC739}"/>
                  </a:ext>
                </a:extLst>
              </p:cNvPr>
              <p:cNvSpPr/>
              <p:nvPr/>
            </p:nvSpPr>
            <p:spPr>
              <a:xfrm flipV="1">
                <a:off x="8796751" y="2355242"/>
                <a:ext cx="789747" cy="690300"/>
              </a:xfrm>
              <a:custGeom>
                <a:avLst/>
                <a:gdLst>
                  <a:gd name="connsiteX0" fmla="*/ 79515 w 789747"/>
                  <a:gd name="connsiteY0" fmla="*/ 690300 h 690300"/>
                  <a:gd name="connsiteX1" fmla="*/ 710232 w 789747"/>
                  <a:gd name="connsiteY1" fmla="*/ 690300 h 690300"/>
                  <a:gd name="connsiteX2" fmla="*/ 789747 w 789747"/>
                  <a:gd name="connsiteY2" fmla="*/ 610785 h 690300"/>
                  <a:gd name="connsiteX3" fmla="*/ 789747 w 789747"/>
                  <a:gd name="connsiteY3" fmla="*/ 292737 h 690300"/>
                  <a:gd name="connsiteX4" fmla="*/ 710232 w 789747"/>
                  <a:gd name="connsiteY4" fmla="*/ 213222 h 690300"/>
                  <a:gd name="connsiteX5" fmla="*/ 504555 w 789747"/>
                  <a:gd name="connsiteY5" fmla="*/ 213222 h 690300"/>
                  <a:gd name="connsiteX6" fmla="*/ 394873 w 789747"/>
                  <a:gd name="connsiteY6" fmla="*/ 0 h 690300"/>
                  <a:gd name="connsiteX7" fmla="*/ 285190 w 789747"/>
                  <a:gd name="connsiteY7" fmla="*/ 213222 h 690300"/>
                  <a:gd name="connsiteX8" fmla="*/ 79515 w 789747"/>
                  <a:gd name="connsiteY8" fmla="*/ 213222 h 690300"/>
                  <a:gd name="connsiteX9" fmla="*/ 0 w 789747"/>
                  <a:gd name="connsiteY9" fmla="*/ 292737 h 690300"/>
                  <a:gd name="connsiteX10" fmla="*/ 0 w 789747"/>
                  <a:gd name="connsiteY10" fmla="*/ 610785 h 690300"/>
                  <a:gd name="connsiteX11" fmla="*/ 79515 w 789747"/>
                  <a:gd name="connsiteY11" fmla="*/ 690300 h 69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9747" h="690300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rgbClr val="FB66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73A0B0-AE4C-4B09-947D-8E9F569ECB8A}"/>
                  </a:ext>
                </a:extLst>
              </p:cNvPr>
              <p:cNvSpPr txBox="1"/>
              <p:nvPr/>
            </p:nvSpPr>
            <p:spPr>
              <a:xfrm>
                <a:off x="8635033" y="2355242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75</a:t>
                </a: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%</a:t>
                </a:r>
                <a:endPara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53086C7-E20E-40BB-A23D-4EE494CB440C}"/>
              </a:ext>
            </a:extLst>
          </p:cNvPr>
          <p:cNvSpPr txBox="1"/>
          <p:nvPr/>
        </p:nvSpPr>
        <p:spPr>
          <a:xfrm>
            <a:off x="6108896" y="2302048"/>
            <a:ext cx="293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B664F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Speed with 1GB</a:t>
            </a:r>
            <a:endParaRPr lang="en-US" sz="2000" b="1" dirty="0">
              <a:solidFill>
                <a:srgbClr val="FB664F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01030D-0591-4E32-ADEF-27577C84DD93}"/>
              </a:ext>
            </a:extLst>
          </p:cNvPr>
          <p:cNvSpPr/>
          <p:nvPr/>
        </p:nvSpPr>
        <p:spPr>
          <a:xfrm>
            <a:off x="6210847" y="3754897"/>
            <a:ext cx="5016500" cy="1524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8D669C-41D2-4EF1-BD44-E7534D5919FF}"/>
              </a:ext>
            </a:extLst>
          </p:cNvPr>
          <p:cNvGrpSpPr/>
          <p:nvPr/>
        </p:nvGrpSpPr>
        <p:grpSpPr>
          <a:xfrm>
            <a:off x="6210848" y="2998639"/>
            <a:ext cx="4848843" cy="908658"/>
            <a:chOff x="4899372" y="2355242"/>
            <a:chExt cx="4848843" cy="90865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6C6FF1-C716-4DFD-BD67-344D3E36C756}"/>
                </a:ext>
              </a:extLst>
            </p:cNvPr>
            <p:cNvSpPr/>
            <p:nvPr/>
          </p:nvSpPr>
          <p:spPr>
            <a:xfrm>
              <a:off x="4899372" y="3111500"/>
              <a:ext cx="4292254" cy="152400"/>
            </a:xfrm>
            <a:prstGeom prst="rect">
              <a:avLst/>
            </a:prstGeom>
            <a:solidFill>
              <a:srgbClr val="6FA4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A248667-953E-45C7-9FED-478BA07EB6D9}"/>
                </a:ext>
              </a:extLst>
            </p:cNvPr>
            <p:cNvGrpSpPr/>
            <p:nvPr/>
          </p:nvGrpSpPr>
          <p:grpSpPr>
            <a:xfrm>
              <a:off x="8635033" y="2355242"/>
              <a:ext cx="1113182" cy="690300"/>
              <a:chOff x="8635033" y="2355242"/>
              <a:chExt cx="1113182" cy="690300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1F04E8F-C200-4553-916E-7312A46E6251}"/>
                  </a:ext>
                </a:extLst>
              </p:cNvPr>
              <p:cNvSpPr/>
              <p:nvPr/>
            </p:nvSpPr>
            <p:spPr>
              <a:xfrm flipV="1">
                <a:off x="8796751" y="2355242"/>
                <a:ext cx="789747" cy="690300"/>
              </a:xfrm>
              <a:custGeom>
                <a:avLst/>
                <a:gdLst>
                  <a:gd name="connsiteX0" fmla="*/ 79515 w 789747"/>
                  <a:gd name="connsiteY0" fmla="*/ 690300 h 690300"/>
                  <a:gd name="connsiteX1" fmla="*/ 710232 w 789747"/>
                  <a:gd name="connsiteY1" fmla="*/ 690300 h 690300"/>
                  <a:gd name="connsiteX2" fmla="*/ 789747 w 789747"/>
                  <a:gd name="connsiteY2" fmla="*/ 610785 h 690300"/>
                  <a:gd name="connsiteX3" fmla="*/ 789747 w 789747"/>
                  <a:gd name="connsiteY3" fmla="*/ 292737 h 690300"/>
                  <a:gd name="connsiteX4" fmla="*/ 710232 w 789747"/>
                  <a:gd name="connsiteY4" fmla="*/ 213222 h 690300"/>
                  <a:gd name="connsiteX5" fmla="*/ 504555 w 789747"/>
                  <a:gd name="connsiteY5" fmla="*/ 213222 h 690300"/>
                  <a:gd name="connsiteX6" fmla="*/ 394873 w 789747"/>
                  <a:gd name="connsiteY6" fmla="*/ 0 h 690300"/>
                  <a:gd name="connsiteX7" fmla="*/ 285190 w 789747"/>
                  <a:gd name="connsiteY7" fmla="*/ 213222 h 690300"/>
                  <a:gd name="connsiteX8" fmla="*/ 79515 w 789747"/>
                  <a:gd name="connsiteY8" fmla="*/ 213222 h 690300"/>
                  <a:gd name="connsiteX9" fmla="*/ 0 w 789747"/>
                  <a:gd name="connsiteY9" fmla="*/ 292737 h 690300"/>
                  <a:gd name="connsiteX10" fmla="*/ 0 w 789747"/>
                  <a:gd name="connsiteY10" fmla="*/ 610785 h 690300"/>
                  <a:gd name="connsiteX11" fmla="*/ 79515 w 789747"/>
                  <a:gd name="connsiteY11" fmla="*/ 690300 h 69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9747" h="690300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rgbClr val="6FA4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FCEA3F-0546-4742-A7A7-2D9ED1A14D8E}"/>
                  </a:ext>
                </a:extLst>
              </p:cNvPr>
              <p:cNvSpPr txBox="1"/>
              <p:nvPr/>
            </p:nvSpPr>
            <p:spPr>
              <a:xfrm>
                <a:off x="8635033" y="2355242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87</a:t>
                </a: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%</a:t>
                </a:r>
                <a:endPara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B8954BF-9982-450C-9336-CC731128F4F5}"/>
              </a:ext>
            </a:extLst>
          </p:cNvPr>
          <p:cNvSpPr txBox="1"/>
          <p:nvPr/>
        </p:nvSpPr>
        <p:spPr>
          <a:xfrm>
            <a:off x="6108896" y="3382768"/>
            <a:ext cx="293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6FA4CA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Speed with 10GB</a:t>
            </a:r>
            <a:endParaRPr lang="en-US" sz="2000" b="1" dirty="0">
              <a:solidFill>
                <a:srgbClr val="6FA4CA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2B7500-3D38-43C8-822F-E1C1FC038806}"/>
              </a:ext>
            </a:extLst>
          </p:cNvPr>
          <p:cNvSpPr/>
          <p:nvPr/>
        </p:nvSpPr>
        <p:spPr>
          <a:xfrm>
            <a:off x="6210847" y="4835617"/>
            <a:ext cx="5016500" cy="1524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24F5251-92E8-46F3-A6FE-C2BAACD46D1E}"/>
              </a:ext>
            </a:extLst>
          </p:cNvPr>
          <p:cNvGrpSpPr/>
          <p:nvPr/>
        </p:nvGrpSpPr>
        <p:grpSpPr>
          <a:xfrm>
            <a:off x="6210847" y="4079359"/>
            <a:ext cx="3325328" cy="908658"/>
            <a:chOff x="6422887" y="2355242"/>
            <a:chExt cx="3325328" cy="90865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CEB4241-AB46-4EBC-8674-545EEDA6C47B}"/>
                </a:ext>
              </a:extLst>
            </p:cNvPr>
            <p:cNvSpPr/>
            <p:nvPr/>
          </p:nvSpPr>
          <p:spPr>
            <a:xfrm>
              <a:off x="6422887" y="3111500"/>
              <a:ext cx="2768738" cy="152400"/>
            </a:xfrm>
            <a:prstGeom prst="rect">
              <a:avLst/>
            </a:prstGeom>
            <a:solidFill>
              <a:srgbClr val="FEB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ADC783D-0C64-42BC-A892-22DCDDCDEFE4}"/>
                </a:ext>
              </a:extLst>
            </p:cNvPr>
            <p:cNvGrpSpPr/>
            <p:nvPr/>
          </p:nvGrpSpPr>
          <p:grpSpPr>
            <a:xfrm>
              <a:off x="8635033" y="2355242"/>
              <a:ext cx="1113182" cy="690300"/>
              <a:chOff x="8635033" y="2355242"/>
              <a:chExt cx="1113182" cy="690300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AD474568-92B0-431D-A047-A0DA97911F3D}"/>
                  </a:ext>
                </a:extLst>
              </p:cNvPr>
              <p:cNvSpPr/>
              <p:nvPr/>
            </p:nvSpPr>
            <p:spPr>
              <a:xfrm flipV="1">
                <a:off x="8796751" y="2355242"/>
                <a:ext cx="789747" cy="690300"/>
              </a:xfrm>
              <a:custGeom>
                <a:avLst/>
                <a:gdLst>
                  <a:gd name="connsiteX0" fmla="*/ 79515 w 789747"/>
                  <a:gd name="connsiteY0" fmla="*/ 690300 h 690300"/>
                  <a:gd name="connsiteX1" fmla="*/ 710232 w 789747"/>
                  <a:gd name="connsiteY1" fmla="*/ 690300 h 690300"/>
                  <a:gd name="connsiteX2" fmla="*/ 789747 w 789747"/>
                  <a:gd name="connsiteY2" fmla="*/ 610785 h 690300"/>
                  <a:gd name="connsiteX3" fmla="*/ 789747 w 789747"/>
                  <a:gd name="connsiteY3" fmla="*/ 292737 h 690300"/>
                  <a:gd name="connsiteX4" fmla="*/ 710232 w 789747"/>
                  <a:gd name="connsiteY4" fmla="*/ 213222 h 690300"/>
                  <a:gd name="connsiteX5" fmla="*/ 504555 w 789747"/>
                  <a:gd name="connsiteY5" fmla="*/ 213222 h 690300"/>
                  <a:gd name="connsiteX6" fmla="*/ 394873 w 789747"/>
                  <a:gd name="connsiteY6" fmla="*/ 0 h 690300"/>
                  <a:gd name="connsiteX7" fmla="*/ 285190 w 789747"/>
                  <a:gd name="connsiteY7" fmla="*/ 213222 h 690300"/>
                  <a:gd name="connsiteX8" fmla="*/ 79515 w 789747"/>
                  <a:gd name="connsiteY8" fmla="*/ 213222 h 690300"/>
                  <a:gd name="connsiteX9" fmla="*/ 0 w 789747"/>
                  <a:gd name="connsiteY9" fmla="*/ 292737 h 690300"/>
                  <a:gd name="connsiteX10" fmla="*/ 0 w 789747"/>
                  <a:gd name="connsiteY10" fmla="*/ 610785 h 690300"/>
                  <a:gd name="connsiteX11" fmla="*/ 79515 w 789747"/>
                  <a:gd name="connsiteY11" fmla="*/ 690300 h 69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9747" h="690300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rgbClr val="FEBB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FE530BE-4CC4-4FC2-8E56-056AD5D60627}"/>
                  </a:ext>
                </a:extLst>
              </p:cNvPr>
              <p:cNvSpPr txBox="1"/>
              <p:nvPr/>
            </p:nvSpPr>
            <p:spPr>
              <a:xfrm>
                <a:off x="8635033" y="2355242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52</a:t>
                </a: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%</a:t>
                </a:r>
                <a:endPara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265894D-7DBD-496E-A38B-82C39C28EF84}"/>
              </a:ext>
            </a:extLst>
          </p:cNvPr>
          <p:cNvSpPr txBox="1"/>
          <p:nvPr/>
        </p:nvSpPr>
        <p:spPr>
          <a:xfrm>
            <a:off x="6108896" y="4463488"/>
            <a:ext cx="293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EBB6E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Purchasing </a:t>
            </a:r>
            <a:r>
              <a:rPr lang="en-US" sz="2000" b="1" dirty="0" err="1" smtClean="0">
                <a:solidFill>
                  <a:srgbClr val="FEBB6E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powerbi</a:t>
            </a:r>
            <a:endParaRPr lang="en-US" sz="2000" b="1" dirty="0">
              <a:solidFill>
                <a:srgbClr val="FEBB6E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BA3220-71E1-42BA-A35D-1926D28CB741}"/>
              </a:ext>
            </a:extLst>
          </p:cNvPr>
          <p:cNvSpPr/>
          <p:nvPr/>
        </p:nvSpPr>
        <p:spPr>
          <a:xfrm>
            <a:off x="6210847" y="5916337"/>
            <a:ext cx="5016500" cy="1524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63B237-8B49-436C-B246-0B52AE9960E9}"/>
              </a:ext>
            </a:extLst>
          </p:cNvPr>
          <p:cNvGrpSpPr/>
          <p:nvPr/>
        </p:nvGrpSpPr>
        <p:grpSpPr>
          <a:xfrm>
            <a:off x="6210847" y="5160079"/>
            <a:ext cx="4292253" cy="908658"/>
            <a:chOff x="5455962" y="2355242"/>
            <a:chExt cx="4292253" cy="90865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517BC16-28EF-4AD7-884C-72BFF3B7C02D}"/>
                </a:ext>
              </a:extLst>
            </p:cNvPr>
            <p:cNvSpPr/>
            <p:nvPr/>
          </p:nvSpPr>
          <p:spPr>
            <a:xfrm>
              <a:off x="5455962" y="3111500"/>
              <a:ext cx="3735663" cy="152400"/>
            </a:xfrm>
            <a:prstGeom prst="rect">
              <a:avLst/>
            </a:prstGeom>
            <a:solidFill>
              <a:srgbClr val="7D9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A8D0977-EF37-448D-8EFB-FBDD2696762E}"/>
                </a:ext>
              </a:extLst>
            </p:cNvPr>
            <p:cNvGrpSpPr/>
            <p:nvPr/>
          </p:nvGrpSpPr>
          <p:grpSpPr>
            <a:xfrm>
              <a:off x="8635033" y="2355242"/>
              <a:ext cx="1113182" cy="690300"/>
              <a:chOff x="8635033" y="2355242"/>
              <a:chExt cx="1113182" cy="690300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91F2C69-ED12-4626-9B63-07D08F8AD08E}"/>
                  </a:ext>
                </a:extLst>
              </p:cNvPr>
              <p:cNvSpPr/>
              <p:nvPr/>
            </p:nvSpPr>
            <p:spPr>
              <a:xfrm flipV="1">
                <a:off x="8796751" y="2355242"/>
                <a:ext cx="789747" cy="690300"/>
              </a:xfrm>
              <a:custGeom>
                <a:avLst/>
                <a:gdLst>
                  <a:gd name="connsiteX0" fmla="*/ 79515 w 789747"/>
                  <a:gd name="connsiteY0" fmla="*/ 690300 h 690300"/>
                  <a:gd name="connsiteX1" fmla="*/ 710232 w 789747"/>
                  <a:gd name="connsiteY1" fmla="*/ 690300 h 690300"/>
                  <a:gd name="connsiteX2" fmla="*/ 789747 w 789747"/>
                  <a:gd name="connsiteY2" fmla="*/ 610785 h 690300"/>
                  <a:gd name="connsiteX3" fmla="*/ 789747 w 789747"/>
                  <a:gd name="connsiteY3" fmla="*/ 292737 h 690300"/>
                  <a:gd name="connsiteX4" fmla="*/ 710232 w 789747"/>
                  <a:gd name="connsiteY4" fmla="*/ 213222 h 690300"/>
                  <a:gd name="connsiteX5" fmla="*/ 504555 w 789747"/>
                  <a:gd name="connsiteY5" fmla="*/ 213222 h 690300"/>
                  <a:gd name="connsiteX6" fmla="*/ 394873 w 789747"/>
                  <a:gd name="connsiteY6" fmla="*/ 0 h 690300"/>
                  <a:gd name="connsiteX7" fmla="*/ 285190 w 789747"/>
                  <a:gd name="connsiteY7" fmla="*/ 213222 h 690300"/>
                  <a:gd name="connsiteX8" fmla="*/ 79515 w 789747"/>
                  <a:gd name="connsiteY8" fmla="*/ 213222 h 690300"/>
                  <a:gd name="connsiteX9" fmla="*/ 0 w 789747"/>
                  <a:gd name="connsiteY9" fmla="*/ 292737 h 690300"/>
                  <a:gd name="connsiteX10" fmla="*/ 0 w 789747"/>
                  <a:gd name="connsiteY10" fmla="*/ 610785 h 690300"/>
                  <a:gd name="connsiteX11" fmla="*/ 79515 w 789747"/>
                  <a:gd name="connsiteY11" fmla="*/ 690300 h 69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9747" h="690300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rgbClr val="7D9A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0894B9C-9F43-42C6-92B2-2C4CE2FA3AEE}"/>
                  </a:ext>
                </a:extLst>
              </p:cNvPr>
              <p:cNvSpPr txBox="1"/>
              <p:nvPr/>
            </p:nvSpPr>
            <p:spPr>
              <a:xfrm>
                <a:off x="8635033" y="2355242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78</a:t>
                </a: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%</a:t>
                </a:r>
                <a:endPara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AADBD6D-67AF-48E5-B8AA-644A20F80E95}"/>
              </a:ext>
            </a:extLst>
          </p:cNvPr>
          <p:cNvSpPr txBox="1"/>
          <p:nvPr/>
        </p:nvSpPr>
        <p:spPr>
          <a:xfrm>
            <a:off x="6108896" y="5544208"/>
            <a:ext cx="293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D9A62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Sharing helps</a:t>
            </a:r>
            <a:endParaRPr lang="en-US" sz="2000" b="1" dirty="0">
              <a:solidFill>
                <a:srgbClr val="7D9A62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63A77D9-4776-4E1D-AEC9-A08E7240B032}"/>
              </a:ext>
            </a:extLst>
          </p:cNvPr>
          <p:cNvGrpSpPr/>
          <p:nvPr/>
        </p:nvGrpSpPr>
        <p:grpSpPr>
          <a:xfrm>
            <a:off x="737776" y="2262292"/>
            <a:ext cx="4535442" cy="992902"/>
            <a:chOff x="827457" y="2276075"/>
            <a:chExt cx="4535442" cy="99290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FCE4AE3-2694-424D-84A4-45D0EA1ED870}"/>
                </a:ext>
              </a:extLst>
            </p:cNvPr>
            <p:cNvSpPr txBox="1"/>
            <p:nvPr/>
          </p:nvSpPr>
          <p:spPr>
            <a:xfrm>
              <a:off x="840709" y="2622646"/>
              <a:ext cx="45221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b="1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Shared capacity limits of 1GB per dataset.</a:t>
              </a:r>
            </a:p>
            <a:p>
              <a:pPr marL="285750" indent="-285750">
                <a:buFontTx/>
                <a:buChar char="-"/>
              </a:pPr>
              <a:r>
                <a:rPr lang="en-US" b="1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10GB per user and 8 refreshes per day.</a:t>
              </a:r>
              <a:endPara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5A2D5C6-86A1-4ABD-8966-4B5FD075DBD4}"/>
                </a:ext>
              </a:extLst>
            </p:cNvPr>
            <p:cNvSpPr txBox="1"/>
            <p:nvPr/>
          </p:nvSpPr>
          <p:spPr>
            <a:xfrm>
              <a:off x="827457" y="2276075"/>
              <a:ext cx="3293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B664F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1 GB per dataset- FREE</a:t>
              </a:r>
              <a:endParaRPr lang="en-US" sz="2400" b="1" dirty="0">
                <a:solidFill>
                  <a:srgbClr val="FB664F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87209BC-B8CE-4199-B145-8446F8FA6D46}"/>
              </a:ext>
            </a:extLst>
          </p:cNvPr>
          <p:cNvGrpSpPr/>
          <p:nvPr/>
        </p:nvGrpSpPr>
        <p:grpSpPr>
          <a:xfrm>
            <a:off x="578682" y="3343012"/>
            <a:ext cx="5649159" cy="1269901"/>
            <a:chOff x="655111" y="2276075"/>
            <a:chExt cx="5649159" cy="126990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B100AA9-291A-4E84-8130-012E85913BBD}"/>
                </a:ext>
              </a:extLst>
            </p:cNvPr>
            <p:cNvSpPr txBox="1"/>
            <p:nvPr/>
          </p:nvSpPr>
          <p:spPr>
            <a:xfrm>
              <a:off x="840709" y="2622646"/>
              <a:ext cx="452219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b="1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100TB of storage is available</a:t>
              </a:r>
            </a:p>
            <a:p>
              <a:pPr marL="285750" indent="-285750">
                <a:buFontTx/>
                <a:buChar char="-"/>
              </a:pPr>
              <a:r>
                <a:rPr lang="en-US" b="1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Refresh is 48times per day.</a:t>
              </a:r>
            </a:p>
            <a:p>
              <a:pPr marL="285750" indent="-285750">
                <a:buFontTx/>
                <a:buChar char="-"/>
              </a:pPr>
              <a:endPara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412148F-735C-45B4-9B94-1276600614C7}"/>
                </a:ext>
              </a:extLst>
            </p:cNvPr>
            <p:cNvSpPr txBox="1"/>
            <p:nvPr/>
          </p:nvSpPr>
          <p:spPr>
            <a:xfrm>
              <a:off x="655111" y="2276075"/>
              <a:ext cx="5649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6FA4CA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10GB of dataset is available - premium</a:t>
              </a:r>
              <a:endParaRPr lang="en-US" sz="2400" b="1" dirty="0">
                <a:solidFill>
                  <a:srgbClr val="6FA4CA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875B28F-C3E1-4149-A9D7-3DE0E9DA690E}"/>
              </a:ext>
            </a:extLst>
          </p:cNvPr>
          <p:cNvGrpSpPr/>
          <p:nvPr/>
        </p:nvGrpSpPr>
        <p:grpSpPr>
          <a:xfrm>
            <a:off x="764280" y="4423732"/>
            <a:ext cx="5182899" cy="992902"/>
            <a:chOff x="827457" y="2276075"/>
            <a:chExt cx="5182899" cy="99290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DEBD80D-CF5D-40AF-A076-BB7037BA96B8}"/>
                </a:ext>
              </a:extLst>
            </p:cNvPr>
            <p:cNvSpPr txBox="1"/>
            <p:nvPr/>
          </p:nvSpPr>
          <p:spPr>
            <a:xfrm>
              <a:off x="840709" y="2622646"/>
              <a:ext cx="45221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b="1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Dedicated resources.</a:t>
              </a:r>
            </a:p>
            <a:p>
              <a:pPr marL="285750" indent="-285750">
                <a:buFontTx/>
                <a:buChar char="-"/>
              </a:pPr>
              <a:r>
                <a:rPr lang="en-US" b="1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Data </a:t>
              </a:r>
              <a:r>
                <a:rPr lang="en-US" b="1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visualisations</a:t>
              </a:r>
              <a:r>
                <a:rPr lang="en-US" b="1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 are amazing.</a:t>
              </a:r>
              <a:endPara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AE640CA-364E-46E0-8CBF-61685C37A09C}"/>
                </a:ext>
              </a:extLst>
            </p:cNvPr>
            <p:cNvSpPr txBox="1"/>
            <p:nvPr/>
          </p:nvSpPr>
          <p:spPr>
            <a:xfrm>
              <a:off x="827457" y="2276075"/>
              <a:ext cx="51828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EBB6E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Purchasing </a:t>
              </a:r>
              <a:r>
                <a:rPr lang="en-US" sz="2400" b="1" dirty="0" err="1" smtClean="0">
                  <a:solidFill>
                    <a:srgbClr val="FEBB6E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PowerBI</a:t>
              </a:r>
              <a:r>
                <a:rPr lang="en-US" sz="2400" b="1" dirty="0" smtClean="0">
                  <a:solidFill>
                    <a:srgbClr val="FEBB6E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 provides</a:t>
              </a:r>
              <a:endParaRPr lang="en-US" sz="2400" b="1" dirty="0">
                <a:solidFill>
                  <a:srgbClr val="FEBB6E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CFA9E36-E89F-4A0E-9A63-52AB05A472CB}"/>
              </a:ext>
            </a:extLst>
          </p:cNvPr>
          <p:cNvGrpSpPr/>
          <p:nvPr/>
        </p:nvGrpSpPr>
        <p:grpSpPr>
          <a:xfrm>
            <a:off x="777532" y="5504452"/>
            <a:ext cx="4535442" cy="992902"/>
            <a:chOff x="827457" y="2276075"/>
            <a:chExt cx="4535442" cy="99290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9487BE7-E12C-45E6-8BFF-9D413445E7F4}"/>
                </a:ext>
              </a:extLst>
            </p:cNvPr>
            <p:cNvSpPr txBox="1"/>
            <p:nvPr/>
          </p:nvSpPr>
          <p:spPr>
            <a:xfrm>
              <a:off x="840709" y="2622646"/>
              <a:ext cx="45221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Here you can add something in brief as the explanation of these percentage infographics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299E3E9-942E-4D39-B9B2-30F326C745C6}"/>
                </a:ext>
              </a:extLst>
            </p:cNvPr>
            <p:cNvSpPr txBox="1"/>
            <p:nvPr/>
          </p:nvSpPr>
          <p:spPr>
            <a:xfrm>
              <a:off x="827457" y="2276075"/>
              <a:ext cx="3293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7D9A62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Sharing helps</a:t>
              </a:r>
              <a:endParaRPr lang="en-US" sz="2400" b="1" dirty="0">
                <a:solidFill>
                  <a:srgbClr val="7D9A62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74826A1-CF1A-47D4-83BA-5A75DE7F6BF1}"/>
              </a:ext>
            </a:extLst>
          </p:cNvPr>
          <p:cNvSpPr txBox="1"/>
          <p:nvPr/>
        </p:nvSpPr>
        <p:spPr>
          <a:xfrm>
            <a:off x="1279967" y="1672684"/>
            <a:ext cx="401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Explanation Blocks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D82249-E859-4373-A2C3-A14938C74AD2}"/>
              </a:ext>
            </a:extLst>
          </p:cNvPr>
          <p:cNvSpPr txBox="1"/>
          <p:nvPr/>
        </p:nvSpPr>
        <p:spPr>
          <a:xfrm>
            <a:off x="3212266" y="200299"/>
            <a:ext cx="5997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SHARED CAPACITY LIMITS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C579AA-50B1-4C5C-8FCB-6DB6D714F8E8}"/>
              </a:ext>
            </a:extLst>
          </p:cNvPr>
          <p:cNvSpPr txBox="1"/>
          <p:nvPr/>
        </p:nvSpPr>
        <p:spPr>
          <a:xfrm>
            <a:off x="2422599" y="793357"/>
            <a:ext cx="734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DATASET LIMITS FOR SHARED CAPACITY.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80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42" y="635432"/>
            <a:ext cx="10898084" cy="57941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0823" y="-352060"/>
            <a:ext cx="12192000" cy="6858001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37387" y="1068136"/>
            <a:ext cx="9970039" cy="5650718"/>
            <a:chOff x="919136" y="638645"/>
            <a:chExt cx="9970039" cy="5650718"/>
          </a:xfrm>
        </p:grpSpPr>
        <p:grpSp>
          <p:nvGrpSpPr>
            <p:cNvPr id="32" name="Group 31"/>
            <p:cNvGrpSpPr/>
            <p:nvPr/>
          </p:nvGrpSpPr>
          <p:grpSpPr>
            <a:xfrm>
              <a:off x="919136" y="2103759"/>
              <a:ext cx="9970039" cy="2798458"/>
              <a:chOff x="805448" y="2029770"/>
              <a:chExt cx="9970039" cy="2798458"/>
            </a:xfrm>
          </p:grpSpPr>
          <p:sp>
            <p:nvSpPr>
              <p:cNvPr id="9" name="Teardrop 8"/>
              <p:cNvSpPr/>
              <p:nvPr/>
            </p:nvSpPr>
            <p:spPr>
              <a:xfrm rot="2742398">
                <a:off x="8941850" y="2543818"/>
                <a:ext cx="1832741" cy="1834533"/>
              </a:xfrm>
              <a:prstGeom prst="teardrop">
                <a:avLst/>
              </a:prstGeom>
              <a:solidFill>
                <a:srgbClr val="4DBC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779679" y="3412957"/>
                <a:ext cx="6446520" cy="18288"/>
              </a:xfrm>
              <a:prstGeom prst="rect">
                <a:avLst/>
              </a:prstGeom>
              <a:solidFill>
                <a:srgbClr val="4DBC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Freeform: Shape 20"/>
              <p:cNvSpPr/>
              <p:nvPr/>
            </p:nvSpPr>
            <p:spPr>
              <a:xfrm rot="5400000">
                <a:off x="415447" y="2419771"/>
                <a:ext cx="2798458" cy="2018456"/>
              </a:xfrm>
              <a:custGeom>
                <a:avLst/>
                <a:gdLst>
                  <a:gd name="connsiteX0" fmla="*/ 0 w 4394418"/>
                  <a:gd name="connsiteY0" fmla="*/ 2711116 h 2711116"/>
                  <a:gd name="connsiteX1" fmla="*/ 2197209 w 4394418"/>
                  <a:gd name="connsiteY1" fmla="*/ 0 h 2711116"/>
                  <a:gd name="connsiteX2" fmla="*/ 4394418 w 4394418"/>
                  <a:gd name="connsiteY2" fmla="*/ 2711116 h 2711116"/>
                  <a:gd name="connsiteX3" fmla="*/ 4394416 w 4394418"/>
                  <a:gd name="connsiteY3" fmla="*/ 2711116 h 2711116"/>
                  <a:gd name="connsiteX4" fmla="*/ 2197209 w 4394418"/>
                  <a:gd name="connsiteY4" fmla="*/ 1982442 h 2711116"/>
                  <a:gd name="connsiteX5" fmla="*/ 1 w 4394418"/>
                  <a:gd name="connsiteY5" fmla="*/ 2711116 h 271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94418" h="2711116">
                    <a:moveTo>
                      <a:pt x="0" y="2711116"/>
                    </a:moveTo>
                    <a:lnTo>
                      <a:pt x="2197209" y="0"/>
                    </a:lnTo>
                    <a:lnTo>
                      <a:pt x="4394418" y="2711116"/>
                    </a:lnTo>
                    <a:lnTo>
                      <a:pt x="4394416" y="2711116"/>
                    </a:lnTo>
                    <a:lnTo>
                      <a:pt x="2197209" y="1982442"/>
                    </a:lnTo>
                    <a:lnTo>
                      <a:pt x="1" y="2711116"/>
                    </a:lnTo>
                    <a:close/>
                  </a:path>
                </a:pathLst>
              </a:custGeom>
              <a:solidFill>
                <a:srgbClr val="4DBC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ectangle 23"/>
            <p:cNvSpPr/>
            <p:nvPr/>
          </p:nvSpPr>
          <p:spPr>
            <a:xfrm rot="3396305" flipV="1">
              <a:off x="6709154" y="2624591"/>
              <a:ext cx="1721834" cy="45719"/>
            </a:xfrm>
            <a:prstGeom prst="rect">
              <a:avLst/>
            </a:prstGeom>
            <a:solidFill>
              <a:srgbClr val="ED3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7824959" y="3240475"/>
              <a:ext cx="538724" cy="525025"/>
            </a:xfrm>
            <a:prstGeom prst="ellipse">
              <a:avLst/>
            </a:prstGeom>
            <a:solidFill>
              <a:srgbClr val="ED3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391303" y="3240475"/>
              <a:ext cx="538724" cy="525025"/>
            </a:xfrm>
            <a:prstGeom prst="ellipse">
              <a:avLst/>
            </a:prstGeom>
            <a:solidFill>
              <a:srgbClr val="F99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957647" y="3240475"/>
              <a:ext cx="538724" cy="525025"/>
            </a:xfrm>
            <a:prstGeom prst="ellipse">
              <a:avLst/>
            </a:prstGeom>
            <a:solidFill>
              <a:srgbClr val="6DAF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523991" y="3240475"/>
              <a:ext cx="538724" cy="525025"/>
            </a:xfrm>
            <a:prstGeom prst="ellipse">
              <a:avLst/>
            </a:prstGeom>
            <a:solidFill>
              <a:srgbClr val="188D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3396305">
              <a:off x="3439686" y="2385182"/>
              <a:ext cx="2286000" cy="18288"/>
            </a:xfrm>
            <a:prstGeom prst="rect">
              <a:avLst/>
            </a:prstGeom>
            <a:solidFill>
              <a:srgbClr val="6DAF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 rot="3396305">
              <a:off x="6242073" y="4668323"/>
              <a:ext cx="2286000" cy="18288"/>
            </a:xfrm>
            <a:prstGeom prst="rect">
              <a:avLst/>
            </a:prstGeom>
            <a:solidFill>
              <a:srgbClr val="F99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 rot="3396305">
              <a:off x="3341542" y="4668323"/>
              <a:ext cx="2286000" cy="18288"/>
            </a:xfrm>
            <a:prstGeom prst="rect">
              <a:avLst/>
            </a:prstGeom>
            <a:solidFill>
              <a:srgbClr val="188D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85073" y="638645"/>
              <a:ext cx="5803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ED3D16"/>
                  </a:solidFill>
                  <a:latin typeface="Agency FB" panose="020B0503020202020204" pitchFamily="34" charset="0"/>
                </a:rPr>
                <a:t>01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95162" y="1122250"/>
              <a:ext cx="337490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Development environment for creating content is </a:t>
              </a:r>
              <a:r>
                <a:rPr lang="en-US" sz="2400" dirty="0" err="1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powerbi</a:t>
              </a:r>
              <a:r>
                <a:rPr lang="en-US" sz="2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 desktop</a:t>
              </a:r>
              <a:endParaRPr lang="en-US" sz="24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39765" y="703886"/>
              <a:ext cx="7075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6DAF27"/>
                  </a:solidFill>
                  <a:latin typeface="Agency FB" panose="020B0503020202020204" pitchFamily="34" charset="0"/>
                </a:rPr>
                <a:t>02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45563" y="1276961"/>
              <a:ext cx="223483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Encaosulate</a:t>
              </a:r>
              <a:r>
                <a:rPr lang="en-US" sz="2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 content as a file with </a:t>
              </a:r>
              <a:r>
                <a:rPr lang="en-US" sz="2400" dirty="0" err="1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pbix</a:t>
              </a:r>
              <a:r>
                <a:rPr lang="en-US" sz="2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 extension. File is ready to be shared</a:t>
              </a:r>
              <a:endParaRPr lang="en-US" sz="24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843789" y="5373093"/>
              <a:ext cx="11393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99224"/>
                  </a:solidFill>
                  <a:latin typeface="Agency FB" panose="020B0503020202020204" pitchFamily="34" charset="0"/>
                </a:rPr>
                <a:t>04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371824" y="4570610"/>
              <a:ext cx="272249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This sharing must be avoided to distribute content to self-service end-users</a:t>
              </a:r>
              <a:endParaRPr lang="en-US" sz="24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582686" y="5458366"/>
              <a:ext cx="957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188DD9"/>
                  </a:solidFill>
                  <a:latin typeface="Agency FB" panose="020B0503020202020204" pitchFamily="34" charset="0"/>
                </a:rPr>
                <a:t>03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64747" y="4693438"/>
              <a:ext cx="33029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All users can collaborate on-premises using this method for free with colleagues</a:t>
              </a:r>
              <a:endParaRPr lang="en-US" sz="24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9971908" y="2925047"/>
              <a:ext cx="505300" cy="503922"/>
            </a:xfrm>
            <a:prstGeom prst="ellipse">
              <a:avLst/>
            </a:prstGeom>
            <a:solidFill>
              <a:srgbClr val="1E61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10091779" y="2957131"/>
              <a:ext cx="352900" cy="340894"/>
            </a:xfrm>
            <a:prstGeom prst="ellipse">
              <a:avLst/>
            </a:prstGeom>
            <a:solidFill>
              <a:srgbClr val="D8DB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09342" y="180109"/>
            <a:ext cx="11633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POWERBI CONTENT THROUGH </a:t>
            </a:r>
          </a:p>
          <a:p>
            <a:pPr algn="ctr"/>
            <a:r>
              <a:rPr lang="da-DK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.PBIX SHARING </a:t>
            </a:r>
            <a:r>
              <a:rPr lang="da-DK" dirty="0" smtClean="0"/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903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42" y="635432"/>
            <a:ext cx="10898084" cy="57941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0823" y="-352060"/>
            <a:ext cx="12192000" cy="6858001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37387" y="1068136"/>
            <a:ext cx="9970039" cy="5650718"/>
            <a:chOff x="919136" y="638645"/>
            <a:chExt cx="9970039" cy="5650718"/>
          </a:xfrm>
        </p:grpSpPr>
        <p:grpSp>
          <p:nvGrpSpPr>
            <p:cNvPr id="32" name="Group 31"/>
            <p:cNvGrpSpPr/>
            <p:nvPr/>
          </p:nvGrpSpPr>
          <p:grpSpPr>
            <a:xfrm>
              <a:off x="919136" y="2103759"/>
              <a:ext cx="9970039" cy="2798458"/>
              <a:chOff x="805448" y="2029770"/>
              <a:chExt cx="9970039" cy="2798458"/>
            </a:xfrm>
          </p:grpSpPr>
          <p:sp>
            <p:nvSpPr>
              <p:cNvPr id="9" name="Teardrop 8"/>
              <p:cNvSpPr/>
              <p:nvPr/>
            </p:nvSpPr>
            <p:spPr>
              <a:xfrm rot="2742398">
                <a:off x="8941850" y="2543818"/>
                <a:ext cx="1832741" cy="1834533"/>
              </a:xfrm>
              <a:prstGeom prst="teardrop">
                <a:avLst/>
              </a:prstGeom>
              <a:solidFill>
                <a:srgbClr val="4DBC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779679" y="3412957"/>
                <a:ext cx="6446520" cy="18288"/>
              </a:xfrm>
              <a:prstGeom prst="rect">
                <a:avLst/>
              </a:prstGeom>
              <a:solidFill>
                <a:srgbClr val="4DBC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Freeform: Shape 20"/>
              <p:cNvSpPr/>
              <p:nvPr/>
            </p:nvSpPr>
            <p:spPr>
              <a:xfrm rot="5400000">
                <a:off x="415447" y="2419771"/>
                <a:ext cx="2798458" cy="2018456"/>
              </a:xfrm>
              <a:custGeom>
                <a:avLst/>
                <a:gdLst>
                  <a:gd name="connsiteX0" fmla="*/ 0 w 4394418"/>
                  <a:gd name="connsiteY0" fmla="*/ 2711116 h 2711116"/>
                  <a:gd name="connsiteX1" fmla="*/ 2197209 w 4394418"/>
                  <a:gd name="connsiteY1" fmla="*/ 0 h 2711116"/>
                  <a:gd name="connsiteX2" fmla="*/ 4394418 w 4394418"/>
                  <a:gd name="connsiteY2" fmla="*/ 2711116 h 2711116"/>
                  <a:gd name="connsiteX3" fmla="*/ 4394416 w 4394418"/>
                  <a:gd name="connsiteY3" fmla="*/ 2711116 h 2711116"/>
                  <a:gd name="connsiteX4" fmla="*/ 2197209 w 4394418"/>
                  <a:gd name="connsiteY4" fmla="*/ 1982442 h 2711116"/>
                  <a:gd name="connsiteX5" fmla="*/ 1 w 4394418"/>
                  <a:gd name="connsiteY5" fmla="*/ 2711116 h 271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94418" h="2711116">
                    <a:moveTo>
                      <a:pt x="0" y="2711116"/>
                    </a:moveTo>
                    <a:lnTo>
                      <a:pt x="2197209" y="0"/>
                    </a:lnTo>
                    <a:lnTo>
                      <a:pt x="4394418" y="2711116"/>
                    </a:lnTo>
                    <a:lnTo>
                      <a:pt x="4394416" y="2711116"/>
                    </a:lnTo>
                    <a:lnTo>
                      <a:pt x="2197209" y="1982442"/>
                    </a:lnTo>
                    <a:lnTo>
                      <a:pt x="1" y="2711116"/>
                    </a:lnTo>
                    <a:close/>
                  </a:path>
                </a:pathLst>
              </a:custGeom>
              <a:solidFill>
                <a:srgbClr val="4DBC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ectangle 23"/>
            <p:cNvSpPr/>
            <p:nvPr/>
          </p:nvSpPr>
          <p:spPr>
            <a:xfrm rot="3396305" flipV="1">
              <a:off x="6709154" y="2624591"/>
              <a:ext cx="1721834" cy="45719"/>
            </a:xfrm>
            <a:prstGeom prst="rect">
              <a:avLst/>
            </a:prstGeom>
            <a:solidFill>
              <a:srgbClr val="ED3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7824959" y="3240475"/>
              <a:ext cx="538724" cy="525025"/>
            </a:xfrm>
            <a:prstGeom prst="ellipse">
              <a:avLst/>
            </a:prstGeom>
            <a:solidFill>
              <a:srgbClr val="ED3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391303" y="3240475"/>
              <a:ext cx="538724" cy="525025"/>
            </a:xfrm>
            <a:prstGeom prst="ellipse">
              <a:avLst/>
            </a:prstGeom>
            <a:solidFill>
              <a:srgbClr val="F99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957647" y="3240475"/>
              <a:ext cx="538724" cy="525025"/>
            </a:xfrm>
            <a:prstGeom prst="ellipse">
              <a:avLst/>
            </a:prstGeom>
            <a:solidFill>
              <a:srgbClr val="6DAF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523991" y="3240475"/>
              <a:ext cx="538724" cy="525025"/>
            </a:xfrm>
            <a:prstGeom prst="ellipse">
              <a:avLst/>
            </a:prstGeom>
            <a:solidFill>
              <a:srgbClr val="188D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3396305">
              <a:off x="3439686" y="2385182"/>
              <a:ext cx="2286000" cy="18288"/>
            </a:xfrm>
            <a:prstGeom prst="rect">
              <a:avLst/>
            </a:prstGeom>
            <a:solidFill>
              <a:srgbClr val="6DAF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 rot="3396305">
              <a:off x="6242073" y="4668323"/>
              <a:ext cx="2286000" cy="18288"/>
            </a:xfrm>
            <a:prstGeom prst="rect">
              <a:avLst/>
            </a:prstGeom>
            <a:solidFill>
              <a:srgbClr val="F99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 rot="3396305">
              <a:off x="3341542" y="4668323"/>
              <a:ext cx="2286000" cy="18288"/>
            </a:xfrm>
            <a:prstGeom prst="rect">
              <a:avLst/>
            </a:prstGeom>
            <a:solidFill>
              <a:srgbClr val="188D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85073" y="638645"/>
              <a:ext cx="5803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ED3D16"/>
                  </a:solidFill>
                  <a:latin typeface="Agency FB" panose="020B0503020202020204" pitchFamily="34" charset="0"/>
                </a:rPr>
                <a:t>01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95162" y="1122250"/>
              <a:ext cx="337490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Template allow you to save the development content of your work.</a:t>
              </a:r>
              <a:endParaRPr lang="en-US" sz="24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39765" y="703886"/>
              <a:ext cx="7075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6DAF27"/>
                  </a:solidFill>
                  <a:latin typeface="Agency FB" panose="020B0503020202020204" pitchFamily="34" charset="0"/>
                </a:rPr>
                <a:t>02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45563" y="1276961"/>
              <a:ext cx="223483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Difference being the template file contain an empty dataset-not imported data.</a:t>
              </a:r>
              <a:endParaRPr lang="en-US" sz="24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843789" y="5373093"/>
              <a:ext cx="11393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99224"/>
                  </a:solidFill>
                  <a:latin typeface="Agency FB" panose="020B0503020202020204" pitchFamily="34" charset="0"/>
                </a:rPr>
                <a:t>04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371824" y="4570610"/>
              <a:ext cx="272249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Again, this sharing must be avoided to distribute content to self-service end-users</a:t>
              </a:r>
              <a:endParaRPr lang="en-US" sz="24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582686" y="5458366"/>
              <a:ext cx="957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188DD9"/>
                  </a:solidFill>
                  <a:latin typeface="Agency FB" panose="020B0503020202020204" pitchFamily="34" charset="0"/>
                </a:rPr>
                <a:t>03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64747" y="4693438"/>
              <a:ext cx="33029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Share free with colleagues</a:t>
              </a:r>
              <a:endParaRPr lang="en-US" sz="24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9971908" y="2925047"/>
              <a:ext cx="505300" cy="503922"/>
            </a:xfrm>
            <a:prstGeom prst="ellipse">
              <a:avLst/>
            </a:prstGeom>
            <a:solidFill>
              <a:srgbClr val="1E61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10091779" y="2957131"/>
              <a:ext cx="352900" cy="340894"/>
            </a:xfrm>
            <a:prstGeom prst="ellipse">
              <a:avLst/>
            </a:prstGeom>
            <a:solidFill>
              <a:srgbClr val="D8DB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09342" y="180109"/>
            <a:ext cx="11633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POWERBI TEMPLATE THROUGH </a:t>
            </a:r>
          </a:p>
          <a:p>
            <a:pPr algn="ctr"/>
            <a:r>
              <a:rPr lang="da-DK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.PBT SHARING </a:t>
            </a:r>
            <a:r>
              <a:rPr lang="da-DK" dirty="0" smtClean="0"/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442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CE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3ED469-88AF-4CE5-BD5B-1C14FDEB6415}"/>
              </a:ext>
            </a:extLst>
          </p:cNvPr>
          <p:cNvSpPr txBox="1"/>
          <p:nvPr/>
        </p:nvSpPr>
        <p:spPr>
          <a:xfrm>
            <a:off x="3540573" y="133045"/>
            <a:ext cx="5910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FF"/>
                </a:solidFill>
                <a:latin typeface="Agency FB" panose="020B0503020202020204" pitchFamily="34" charset="0"/>
              </a:rPr>
              <a:t>Embed with Microsoft Teams</a:t>
            </a:r>
            <a:endParaRPr lang="en-US" sz="4000" b="1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0F4083-C49F-456A-AC7E-08722A1AE3F5}"/>
              </a:ext>
            </a:extLst>
          </p:cNvPr>
          <p:cNvSpPr txBox="1"/>
          <p:nvPr/>
        </p:nvSpPr>
        <p:spPr>
          <a:xfrm>
            <a:off x="323556" y="832456"/>
            <a:ext cx="116621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 </a:t>
            </a:r>
            <a:r>
              <a:rPr lang="en-US" sz="2800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PowerbI</a:t>
            </a:r>
            <a:r>
              <a:rPr lang="en-US" sz="28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content within Microsoft Teams, using “users own data” We can achieve this through these steps</a:t>
            </a:r>
            <a:endParaRPr lang="en-US" sz="2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0F8D25-918D-4F55-96A0-7E92276F2000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6109253" y="3838634"/>
            <a:ext cx="0" cy="301936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6993138" y="2093517"/>
            <a:ext cx="1629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B9DC66"/>
                </a:solidFill>
                <a:latin typeface="Agency FB" panose="020B0503020202020204" pitchFamily="34" charset="0"/>
              </a:rPr>
              <a:t>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C2CA95-8F78-4DA7-96E0-55BC9C6209EF}"/>
              </a:ext>
            </a:extLst>
          </p:cNvPr>
          <p:cNvSpPr txBox="1"/>
          <p:nvPr/>
        </p:nvSpPr>
        <p:spPr>
          <a:xfrm>
            <a:off x="4157721" y="4356657"/>
            <a:ext cx="1629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B9DC66"/>
                </a:solidFill>
                <a:latin typeface="Agency FB" panose="020B0503020202020204" pitchFamily="34" charset="0"/>
              </a:rPr>
              <a:t>02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F966CDF-69C5-477D-A8FB-F31371B3A240}"/>
              </a:ext>
            </a:extLst>
          </p:cNvPr>
          <p:cNvGrpSpPr/>
          <p:nvPr/>
        </p:nvGrpSpPr>
        <p:grpSpPr>
          <a:xfrm>
            <a:off x="0" y="2255012"/>
            <a:ext cx="5446931" cy="1500542"/>
            <a:chOff x="1867744" y="2008689"/>
            <a:chExt cx="2879155" cy="150054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D428FF-BA9C-4CEB-97BF-A5BFFD1D3087}"/>
                </a:ext>
              </a:extLst>
            </p:cNvPr>
            <p:cNvSpPr txBox="1"/>
            <p:nvPr/>
          </p:nvSpPr>
          <p:spPr>
            <a:xfrm>
              <a:off x="3219575" y="2008689"/>
              <a:ext cx="1402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Office 365 groups</a:t>
              </a:r>
              <a:endParaRPr lang="en-US" sz="2000" b="1" dirty="0">
                <a:solidFill>
                  <a:srgbClr val="FFFFFF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393DC10-458C-456B-9079-D3D9EC5B3FA8}"/>
                </a:ext>
              </a:extLst>
            </p:cNvPr>
            <p:cNvSpPr txBox="1"/>
            <p:nvPr/>
          </p:nvSpPr>
          <p:spPr>
            <a:xfrm>
              <a:off x="1867744" y="2432013"/>
              <a:ext cx="287915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sz="1600" b="1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Govern the security of </a:t>
              </a:r>
              <a:r>
                <a:rPr lang="en-US" sz="1600" b="1" dirty="0" err="1" smtClean="0">
                  <a:solidFill>
                    <a:srgbClr val="FFFFFF"/>
                  </a:solidFill>
                  <a:latin typeface="Century Gothic" panose="020B0502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PowerBI</a:t>
              </a:r>
              <a:r>
                <a:rPr lang="en-US" sz="1600" b="1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workspace and Teams</a:t>
              </a:r>
            </a:p>
            <a:p>
              <a:pPr marL="171450" indent="-171450">
                <a:buFontTx/>
                <a:buChar char="-"/>
              </a:pPr>
              <a:r>
                <a:rPr lang="en-US" sz="1600" b="1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Can be used to provide a consistent authentication mechanism both products.</a:t>
              </a:r>
              <a:endParaRPr lang="en-US" sz="1600" b="1" dirty="0">
                <a:solidFill>
                  <a:srgbClr val="FFFFFF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C3253D4-3A8F-4EFB-ACE9-1412C9652772}"/>
              </a:ext>
            </a:extLst>
          </p:cNvPr>
          <p:cNvGrpSpPr/>
          <p:nvPr/>
        </p:nvGrpSpPr>
        <p:grpSpPr>
          <a:xfrm>
            <a:off x="7265227" y="4465570"/>
            <a:ext cx="4456654" cy="1426474"/>
            <a:chOff x="1405198" y="1947997"/>
            <a:chExt cx="2785866" cy="142647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4E0B3B8-DB6A-42A7-A855-D3EF1097FD4A}"/>
                </a:ext>
              </a:extLst>
            </p:cNvPr>
            <p:cNvSpPr txBox="1"/>
            <p:nvPr/>
          </p:nvSpPr>
          <p:spPr>
            <a:xfrm>
              <a:off x="1405198" y="1947997"/>
              <a:ext cx="2454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Deploy Office 365 groups</a:t>
              </a:r>
              <a:endParaRPr lang="en-US" sz="2000" b="1" dirty="0">
                <a:solidFill>
                  <a:srgbClr val="FFFFFF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98A2828-2CA5-4ABB-86A4-EC36A24BC9F5}"/>
                </a:ext>
              </a:extLst>
            </p:cNvPr>
            <p:cNvSpPr txBox="1"/>
            <p:nvPr/>
          </p:nvSpPr>
          <p:spPr>
            <a:xfrm>
              <a:off x="1643359" y="2451141"/>
              <a:ext cx="25477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b="1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Premium capacity on P.</a:t>
              </a:r>
            </a:p>
            <a:p>
              <a:pPr marL="171450" indent="-171450">
                <a:buFontTx/>
                <a:buChar char="-"/>
              </a:pPr>
              <a:r>
                <a:rPr lang="en-US" b="1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EM capacity is much cheaper than P</a:t>
              </a:r>
              <a:endParaRPr lang="en-US" b="1" dirty="0">
                <a:solidFill>
                  <a:srgbClr val="FFFFFF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7CDAF89F-2924-4946-8EC0-7379D366E6F8}"/>
              </a:ext>
            </a:extLst>
          </p:cNvPr>
          <p:cNvSpPr/>
          <p:nvPr/>
        </p:nvSpPr>
        <p:spPr>
          <a:xfrm>
            <a:off x="6735327" y="4678684"/>
            <a:ext cx="838200" cy="83820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6775051-3FD2-4DE4-AC5E-12046C8F07C3}"/>
              </a:ext>
            </a:extLst>
          </p:cNvPr>
          <p:cNvGrpSpPr/>
          <p:nvPr/>
        </p:nvGrpSpPr>
        <p:grpSpPr>
          <a:xfrm>
            <a:off x="4422221" y="5632200"/>
            <a:ext cx="5935594" cy="336550"/>
            <a:chOff x="4422221" y="3127375"/>
            <a:chExt cx="5935594" cy="33655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F041CC7-1F56-4C6D-A25A-C99C8EFF5D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2221" y="3295567"/>
              <a:ext cx="5935594" cy="0"/>
            </a:xfrm>
            <a:prstGeom prst="line">
              <a:avLst/>
            </a:prstGeom>
            <a:ln w="317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B59BE55-F4B4-4499-96C2-6EA566E0C188}"/>
                </a:ext>
              </a:extLst>
            </p:cNvPr>
            <p:cNvSpPr/>
            <p:nvPr/>
          </p:nvSpPr>
          <p:spPr>
            <a:xfrm>
              <a:off x="5967483" y="3153880"/>
              <a:ext cx="283540" cy="283540"/>
            </a:xfrm>
            <a:prstGeom prst="ellipse">
              <a:avLst/>
            </a:prstGeom>
            <a:solidFill>
              <a:srgbClr val="89C6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ircle: Hollow 41">
              <a:extLst>
                <a:ext uri="{FF2B5EF4-FFF2-40B4-BE49-F238E27FC236}">
                  <a16:creationId xmlns:a16="http://schemas.microsoft.com/office/drawing/2014/main" id="{30E7CB3C-05C8-4C5C-8963-25EEBA43DE31}"/>
                </a:ext>
              </a:extLst>
            </p:cNvPr>
            <p:cNvSpPr/>
            <p:nvPr/>
          </p:nvSpPr>
          <p:spPr>
            <a:xfrm>
              <a:off x="5940978" y="3127375"/>
              <a:ext cx="336550" cy="336550"/>
            </a:xfrm>
            <a:prstGeom prst="donut">
              <a:avLst>
                <a:gd name="adj" fmla="val 706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057FD50-0E04-4F15-9A94-3EFFC274C394}"/>
                </a:ext>
              </a:extLst>
            </p:cNvPr>
            <p:cNvSpPr/>
            <p:nvPr/>
          </p:nvSpPr>
          <p:spPr>
            <a:xfrm>
              <a:off x="6033053" y="3219450"/>
              <a:ext cx="152400" cy="152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1A8385B-AF30-4C21-9A65-1FA0032AB909}"/>
              </a:ext>
            </a:extLst>
          </p:cNvPr>
          <p:cNvGrpSpPr/>
          <p:nvPr/>
        </p:nvGrpSpPr>
        <p:grpSpPr>
          <a:xfrm>
            <a:off x="5179613" y="1979354"/>
            <a:ext cx="1859280" cy="1859280"/>
            <a:chOff x="5022574" y="2992647"/>
            <a:chExt cx="2146852" cy="2146852"/>
          </a:xfrm>
        </p:grpSpPr>
        <p:sp>
          <p:nvSpPr>
            <p:cNvPr id="32" name="Circle: Hollow 31">
              <a:extLst>
                <a:ext uri="{FF2B5EF4-FFF2-40B4-BE49-F238E27FC236}">
                  <a16:creationId xmlns:a16="http://schemas.microsoft.com/office/drawing/2014/main" id="{811DEDE6-D1FA-4671-9525-0725657FC967}"/>
                </a:ext>
              </a:extLst>
            </p:cNvPr>
            <p:cNvSpPr/>
            <p:nvPr/>
          </p:nvSpPr>
          <p:spPr>
            <a:xfrm>
              <a:off x="5022574" y="2992647"/>
              <a:ext cx="2146852" cy="2146852"/>
            </a:xfrm>
            <a:prstGeom prst="donut">
              <a:avLst>
                <a:gd name="adj" fmla="val 286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8F611D4-4DB1-43B5-AE6D-359399872DBD}"/>
                </a:ext>
              </a:extLst>
            </p:cNvPr>
            <p:cNvSpPr/>
            <p:nvPr/>
          </p:nvSpPr>
          <p:spPr>
            <a:xfrm>
              <a:off x="5194300" y="3164373"/>
              <a:ext cx="1803400" cy="18034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253919DC-A362-4AA3-95D5-BF28A345A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048" y="2455067"/>
            <a:ext cx="897006" cy="89700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A740EC5-9A28-47F4-B85F-7D4664FDE74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170" y="4830946"/>
            <a:ext cx="537674" cy="53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4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CF28EE-A360-46B6-9D76-D2CA1E8777C8}"/>
              </a:ext>
            </a:extLst>
          </p:cNvPr>
          <p:cNvCxnSpPr>
            <a:cxnSpLocks/>
          </p:cNvCxnSpPr>
          <p:nvPr/>
        </p:nvCxnSpPr>
        <p:spPr>
          <a:xfrm>
            <a:off x="6109253" y="0"/>
            <a:ext cx="0" cy="6858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457136F-E886-4646-B8A2-BD6F5A7BCC5E}"/>
              </a:ext>
            </a:extLst>
          </p:cNvPr>
          <p:cNvSpPr txBox="1"/>
          <p:nvPr/>
        </p:nvSpPr>
        <p:spPr>
          <a:xfrm>
            <a:off x="4157721" y="2406926"/>
            <a:ext cx="1629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66D1BD"/>
                </a:solidFill>
                <a:latin typeface="Agency FB" panose="020B0503020202020204" pitchFamily="34" charset="0"/>
              </a:rPr>
              <a:t>04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A35789-5FA3-441B-A4B4-348C4B4D41A8}"/>
              </a:ext>
            </a:extLst>
          </p:cNvPr>
          <p:cNvGrpSpPr/>
          <p:nvPr/>
        </p:nvGrpSpPr>
        <p:grpSpPr>
          <a:xfrm>
            <a:off x="7571003" y="2609595"/>
            <a:ext cx="2786812" cy="1037070"/>
            <a:chOff x="1569149" y="2041753"/>
            <a:chExt cx="2786812" cy="103707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585C00-05E0-4883-9190-5990845EE348}"/>
                </a:ext>
              </a:extLst>
            </p:cNvPr>
            <p:cNvSpPr txBox="1"/>
            <p:nvPr/>
          </p:nvSpPr>
          <p:spPr>
            <a:xfrm>
              <a:off x="1569149" y="2041753"/>
              <a:ext cx="23618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Content Packs</a:t>
              </a:r>
              <a:endParaRPr lang="en-US" sz="2000" b="1" dirty="0">
                <a:solidFill>
                  <a:srgbClr val="FFFFFF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8C719BB-AFC1-4224-A01B-EF060D82684E}"/>
                </a:ext>
              </a:extLst>
            </p:cNvPr>
            <p:cNvSpPr txBox="1"/>
            <p:nvPr/>
          </p:nvSpPr>
          <p:spPr>
            <a:xfrm>
              <a:off x="1808256" y="2432492"/>
              <a:ext cx="25477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FFFF"/>
                  </a:solidFill>
                  <a:latin typeface="Century Gothic" panose="020B0502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This a sample text and here you need to put your own text and ideas that fit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F30479-59C3-4007-9D72-45C1977815ED}"/>
              </a:ext>
            </a:extLst>
          </p:cNvPr>
          <p:cNvGrpSpPr/>
          <p:nvPr/>
        </p:nvGrpSpPr>
        <p:grpSpPr>
          <a:xfrm>
            <a:off x="4422221" y="3682469"/>
            <a:ext cx="5935594" cy="336550"/>
            <a:chOff x="4422221" y="3127375"/>
            <a:chExt cx="5935594" cy="33655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8A0193E-C41C-46B0-9C39-BB9B95D912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2221" y="3295567"/>
              <a:ext cx="5935594" cy="0"/>
            </a:xfrm>
            <a:prstGeom prst="line">
              <a:avLst/>
            </a:prstGeom>
            <a:ln w="317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1BD03F9-C5A7-4EA7-A8F9-E5EA204140FE}"/>
                </a:ext>
              </a:extLst>
            </p:cNvPr>
            <p:cNvSpPr/>
            <p:nvPr/>
          </p:nvSpPr>
          <p:spPr>
            <a:xfrm>
              <a:off x="5967483" y="3153880"/>
              <a:ext cx="283540" cy="283540"/>
            </a:xfrm>
            <a:prstGeom prst="ellipse">
              <a:avLst/>
            </a:prstGeom>
            <a:solidFill>
              <a:srgbClr val="00B39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Circle: Hollow 26">
              <a:extLst>
                <a:ext uri="{FF2B5EF4-FFF2-40B4-BE49-F238E27FC236}">
                  <a16:creationId xmlns:a16="http://schemas.microsoft.com/office/drawing/2014/main" id="{A976E9F3-FF31-4223-A98B-FE04C2010639}"/>
                </a:ext>
              </a:extLst>
            </p:cNvPr>
            <p:cNvSpPr/>
            <p:nvPr/>
          </p:nvSpPr>
          <p:spPr>
            <a:xfrm>
              <a:off x="5940978" y="3127375"/>
              <a:ext cx="336550" cy="336550"/>
            </a:xfrm>
            <a:prstGeom prst="donut">
              <a:avLst>
                <a:gd name="adj" fmla="val 706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31A9D28-1400-44DE-90B0-B91A38328D3B}"/>
                </a:ext>
              </a:extLst>
            </p:cNvPr>
            <p:cNvSpPr/>
            <p:nvPr/>
          </p:nvSpPr>
          <p:spPr>
            <a:xfrm>
              <a:off x="6033053" y="3219450"/>
              <a:ext cx="152400" cy="152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97D3E2F-487F-4E91-A855-5F21A52081E1}"/>
              </a:ext>
            </a:extLst>
          </p:cNvPr>
          <p:cNvGrpSpPr/>
          <p:nvPr/>
        </p:nvGrpSpPr>
        <p:grpSpPr>
          <a:xfrm>
            <a:off x="-41756" y="233740"/>
            <a:ext cx="8022264" cy="1604585"/>
            <a:chOff x="1063628" y="233740"/>
            <a:chExt cx="6916880" cy="160458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446595E-D72E-4DD1-947B-6689D008485A}"/>
                </a:ext>
              </a:extLst>
            </p:cNvPr>
            <p:cNvGrpSpPr/>
            <p:nvPr/>
          </p:nvGrpSpPr>
          <p:grpSpPr>
            <a:xfrm>
              <a:off x="1858584" y="1501775"/>
              <a:ext cx="5824916" cy="336550"/>
              <a:chOff x="1796261" y="3127375"/>
              <a:chExt cx="5914711" cy="33655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B778996-AD30-4FBF-A783-1332ACBC83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96261" y="3295567"/>
                <a:ext cx="5914711" cy="0"/>
              </a:xfrm>
              <a:prstGeom prst="line">
                <a:avLst/>
              </a:prstGeom>
              <a:ln w="31750" cap="rnd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C3F866E-413D-401C-AD9F-F8C2AEA5119B}"/>
                  </a:ext>
                </a:extLst>
              </p:cNvPr>
              <p:cNvSpPr/>
              <p:nvPr/>
            </p:nvSpPr>
            <p:spPr>
              <a:xfrm>
                <a:off x="5967483" y="3153880"/>
                <a:ext cx="283540" cy="283540"/>
              </a:xfrm>
              <a:prstGeom prst="ellipse">
                <a:avLst/>
              </a:prstGeom>
              <a:solidFill>
                <a:srgbClr val="00B393"/>
              </a:solidFill>
              <a:ln>
                <a:solidFill>
                  <a:srgbClr val="00B3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A443766E-CCA8-406C-ACC0-5D2E9F077FE8}"/>
                  </a:ext>
                </a:extLst>
              </p:cNvPr>
              <p:cNvSpPr/>
              <p:nvPr/>
            </p:nvSpPr>
            <p:spPr>
              <a:xfrm>
                <a:off x="5940978" y="3127375"/>
                <a:ext cx="336550" cy="336550"/>
              </a:xfrm>
              <a:prstGeom prst="donut">
                <a:avLst>
                  <a:gd name="adj" fmla="val 7064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0DB6A4C-91D6-407D-91BF-A87FED17C39F}"/>
                  </a:ext>
                </a:extLst>
              </p:cNvPr>
              <p:cNvSpPr/>
              <p:nvPr/>
            </p:nvSpPr>
            <p:spPr>
              <a:xfrm>
                <a:off x="6033053" y="3219450"/>
                <a:ext cx="152400" cy="152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1181C0-CF60-423E-837F-F4EB8CEDDE04}"/>
                </a:ext>
              </a:extLst>
            </p:cNvPr>
            <p:cNvSpPr txBox="1"/>
            <p:nvPr/>
          </p:nvSpPr>
          <p:spPr>
            <a:xfrm>
              <a:off x="6351223" y="233740"/>
              <a:ext cx="162928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66D1BD"/>
                  </a:solidFill>
                  <a:latin typeface="Agency FB" panose="020B0503020202020204" pitchFamily="34" charset="0"/>
                </a:rPr>
                <a:t>03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9ED43F8-F390-4A29-B830-9A13F70C2614}"/>
                </a:ext>
              </a:extLst>
            </p:cNvPr>
            <p:cNvGrpSpPr/>
            <p:nvPr/>
          </p:nvGrpSpPr>
          <p:grpSpPr>
            <a:xfrm>
              <a:off x="1063628" y="406782"/>
              <a:ext cx="3680467" cy="1107996"/>
              <a:chOff x="1013302" y="2032382"/>
              <a:chExt cx="3680467" cy="1107996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DCDC61-A70B-43BA-A3BC-6F2EB8110427}"/>
                  </a:ext>
                </a:extLst>
              </p:cNvPr>
              <p:cNvSpPr txBox="1"/>
              <p:nvPr/>
            </p:nvSpPr>
            <p:spPr>
              <a:xfrm>
                <a:off x="1013302" y="2032382"/>
                <a:ext cx="35852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FFFFFF"/>
                    </a:solidFill>
                    <a:latin typeface="Century Gothic" panose="020B0502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Embed with </a:t>
                </a:r>
                <a:r>
                  <a:rPr lang="en-US" sz="2000" b="1" dirty="0" err="1" smtClean="0">
                    <a:solidFill>
                      <a:srgbClr val="FFFFFF"/>
                    </a:solidFill>
                    <a:latin typeface="Century Gothic" panose="020B0502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Sharepoint</a:t>
                </a:r>
                <a:r>
                  <a:rPr lang="en-US" sz="2000" b="1" dirty="0" smtClean="0">
                    <a:solidFill>
                      <a:srgbClr val="FFFFFF"/>
                    </a:solidFill>
                    <a:latin typeface="Century Gothic" panose="020B0502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online</a:t>
                </a:r>
                <a:endParaRPr lang="en-US" sz="2000" b="1" dirty="0">
                  <a:solidFill>
                    <a:srgbClr val="FFFFFF"/>
                  </a:solidFill>
                  <a:latin typeface="Century Gothic" panose="020B0502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2FEE86-EE06-4EA8-867E-A9C80AEBA748}"/>
                  </a:ext>
                </a:extLst>
              </p:cNvPr>
              <p:cNvSpPr txBox="1"/>
              <p:nvPr/>
            </p:nvSpPr>
            <p:spPr>
              <a:xfrm>
                <a:off x="1135537" y="2432492"/>
                <a:ext cx="35582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FFFF"/>
                    </a:solidFill>
                    <a:latin typeface="Century Gothic" panose="020B0502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Embed with the reports on online basis with the SharePoint</a:t>
                </a:r>
                <a:endParaRPr lang="en-US" sz="2000" b="1" dirty="0">
                  <a:solidFill>
                    <a:srgbClr val="FFFFFF"/>
                  </a:solidFill>
                  <a:latin typeface="Century Gothic" panose="020B0502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BE22B36-4CFA-4970-827E-7A63C9F76269}"/>
                </a:ext>
              </a:extLst>
            </p:cNvPr>
            <p:cNvGrpSpPr/>
            <p:nvPr/>
          </p:nvGrpSpPr>
          <p:grpSpPr>
            <a:xfrm>
              <a:off x="4654073" y="572966"/>
              <a:ext cx="838200" cy="838200"/>
              <a:chOff x="4654073" y="2198566"/>
              <a:chExt cx="838200" cy="83820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F213348-5BAD-42BB-9340-354673EBF8F2}"/>
                  </a:ext>
                </a:extLst>
              </p:cNvPr>
              <p:cNvSpPr/>
              <p:nvPr/>
            </p:nvSpPr>
            <p:spPr>
              <a:xfrm>
                <a:off x="4654073" y="2198566"/>
                <a:ext cx="838200" cy="838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753232DF-D0C5-46A5-B9B1-1DE7F81FF6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3499" y="2371923"/>
                <a:ext cx="499348" cy="499348"/>
              </a:xfrm>
              <a:prstGeom prst="rect">
                <a:avLst/>
              </a:prstGeom>
            </p:spPr>
          </p:pic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79F20B0-F80B-4775-9DF0-F2CADE16FE11}"/>
              </a:ext>
            </a:extLst>
          </p:cNvPr>
          <p:cNvGrpSpPr/>
          <p:nvPr/>
        </p:nvGrpSpPr>
        <p:grpSpPr>
          <a:xfrm>
            <a:off x="6735327" y="2728953"/>
            <a:ext cx="838200" cy="838200"/>
            <a:chOff x="6735327" y="4519653"/>
            <a:chExt cx="838200" cy="8382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1D4A034-A8E6-484F-9042-245CDC567591}"/>
                </a:ext>
              </a:extLst>
            </p:cNvPr>
            <p:cNvSpPr/>
            <p:nvPr/>
          </p:nvSpPr>
          <p:spPr>
            <a:xfrm>
              <a:off x="6735327" y="4519653"/>
              <a:ext cx="838200" cy="8382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C71B464B-2384-4FA3-B87D-8ACB30A6E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9530" y="4675118"/>
              <a:ext cx="527270" cy="52727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68EE7DE-C8D6-4613-B368-9CC572D5EEAA}"/>
              </a:ext>
            </a:extLst>
          </p:cNvPr>
          <p:cNvGrpSpPr/>
          <p:nvPr/>
        </p:nvGrpSpPr>
        <p:grpSpPr>
          <a:xfrm>
            <a:off x="100013" y="4618028"/>
            <a:ext cx="7867795" cy="1604585"/>
            <a:chOff x="1858582" y="4618028"/>
            <a:chExt cx="6109226" cy="160458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BE78EC2-2387-4D3A-9CAD-2A27506E5AE4}"/>
                </a:ext>
              </a:extLst>
            </p:cNvPr>
            <p:cNvGrpSpPr/>
            <p:nvPr/>
          </p:nvGrpSpPr>
          <p:grpSpPr>
            <a:xfrm>
              <a:off x="1858582" y="4618028"/>
              <a:ext cx="6109226" cy="1604585"/>
              <a:chOff x="1858582" y="233740"/>
              <a:chExt cx="6109226" cy="1604585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8BA2771-C9E3-44F3-BD77-D657DE156F8C}"/>
                  </a:ext>
                </a:extLst>
              </p:cNvPr>
              <p:cNvGrpSpPr/>
              <p:nvPr/>
            </p:nvGrpSpPr>
            <p:grpSpPr>
              <a:xfrm>
                <a:off x="1858583" y="1501775"/>
                <a:ext cx="5824917" cy="336550"/>
                <a:chOff x="1796260" y="3127375"/>
                <a:chExt cx="5914713" cy="336550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A985DC68-6AF1-4498-911F-A92816E066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96260" y="3295567"/>
                  <a:ext cx="5914713" cy="0"/>
                </a:xfrm>
                <a:prstGeom prst="line">
                  <a:avLst/>
                </a:prstGeom>
                <a:ln w="31750" cap="rnd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D9C89A5-98C5-42D9-9023-A70CB8909CF4}"/>
                    </a:ext>
                  </a:extLst>
                </p:cNvPr>
                <p:cNvSpPr/>
                <p:nvPr/>
              </p:nvSpPr>
              <p:spPr>
                <a:xfrm>
                  <a:off x="5967483" y="3153880"/>
                  <a:ext cx="283540" cy="283540"/>
                </a:xfrm>
                <a:prstGeom prst="ellipse">
                  <a:avLst/>
                </a:prstGeom>
                <a:solidFill>
                  <a:srgbClr val="00B393"/>
                </a:solidFill>
                <a:ln>
                  <a:solidFill>
                    <a:srgbClr val="00B39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Circle: Hollow 52">
                  <a:extLst>
                    <a:ext uri="{FF2B5EF4-FFF2-40B4-BE49-F238E27FC236}">
                      <a16:creationId xmlns:a16="http://schemas.microsoft.com/office/drawing/2014/main" id="{8A117738-5A9B-49A2-91BF-766758E4D870}"/>
                    </a:ext>
                  </a:extLst>
                </p:cNvPr>
                <p:cNvSpPr/>
                <p:nvPr/>
              </p:nvSpPr>
              <p:spPr>
                <a:xfrm>
                  <a:off x="5940978" y="3127375"/>
                  <a:ext cx="336550" cy="336550"/>
                </a:xfrm>
                <a:prstGeom prst="donut">
                  <a:avLst>
                    <a:gd name="adj" fmla="val 7064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8028B8DE-057A-4F37-B4A0-CFB5171B2CFC}"/>
                    </a:ext>
                  </a:extLst>
                </p:cNvPr>
                <p:cNvSpPr/>
                <p:nvPr/>
              </p:nvSpPr>
              <p:spPr>
                <a:xfrm>
                  <a:off x="6033053" y="3219450"/>
                  <a:ext cx="152400" cy="1524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600B5E1-8239-47C1-9DC8-A00A94693569}"/>
                  </a:ext>
                </a:extLst>
              </p:cNvPr>
              <p:cNvSpPr txBox="1"/>
              <p:nvPr/>
            </p:nvSpPr>
            <p:spPr>
              <a:xfrm>
                <a:off x="6338523" y="233740"/>
                <a:ext cx="162928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600" b="1" dirty="0">
                    <a:solidFill>
                      <a:srgbClr val="66D1BD"/>
                    </a:solidFill>
                    <a:latin typeface="Agency FB" panose="020B0503020202020204" pitchFamily="34" charset="0"/>
                  </a:rPr>
                  <a:t>05</a:t>
                </a: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012328ED-B6F2-47D0-A6E1-73EC8F62F659}"/>
                  </a:ext>
                </a:extLst>
              </p:cNvPr>
              <p:cNvGrpSpPr/>
              <p:nvPr/>
            </p:nvGrpSpPr>
            <p:grpSpPr>
              <a:xfrm>
                <a:off x="1858582" y="391558"/>
                <a:ext cx="2885989" cy="1338664"/>
                <a:chOff x="1808256" y="2017158"/>
                <a:chExt cx="2885989" cy="1338664"/>
              </a:xfrm>
            </p:grpSpPr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9A61BB4C-96A2-4D00-9112-5BFC98F25CEE}"/>
                    </a:ext>
                  </a:extLst>
                </p:cNvPr>
                <p:cNvSpPr txBox="1"/>
                <p:nvPr/>
              </p:nvSpPr>
              <p:spPr>
                <a:xfrm>
                  <a:off x="1808257" y="2017158"/>
                  <a:ext cx="28859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rgbClr val="FFFFFF"/>
                      </a:solidFill>
                      <a:latin typeface="Century Gothic" panose="020B050202020202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Embed within Teams</a:t>
                  </a:r>
                  <a:endParaRPr lang="en-US" sz="2000" b="1" dirty="0">
                    <a:solidFill>
                      <a:srgbClr val="FFFFFF"/>
                    </a:solidFill>
                    <a:latin typeface="Century Gothic" panose="020B050202020202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245A0EC-B570-41FC-AE3C-F48194D3FB6E}"/>
                    </a:ext>
                  </a:extLst>
                </p:cNvPr>
                <p:cNvSpPr txBox="1"/>
                <p:nvPr/>
              </p:nvSpPr>
              <p:spPr>
                <a:xfrm>
                  <a:off x="1808256" y="2432492"/>
                  <a:ext cx="276110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FFFFFF"/>
                      </a:solidFill>
                      <a:latin typeface="Century Gothic" panose="020B050202020202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To distribute </a:t>
                  </a:r>
                  <a:r>
                    <a:rPr lang="en-US" b="1" dirty="0" err="1" smtClean="0">
                      <a:solidFill>
                        <a:srgbClr val="FFFFFF"/>
                      </a:solidFill>
                      <a:latin typeface="Century Gothic" panose="020B050202020202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powerbi</a:t>
                  </a:r>
                  <a:r>
                    <a:rPr lang="en-US" b="1" dirty="0" smtClean="0">
                      <a:solidFill>
                        <a:srgbClr val="FFFFFF"/>
                      </a:solidFill>
                      <a:latin typeface="Century Gothic" panose="020B050202020202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 pro users using shared capacity without requiring premium capacity</a:t>
                  </a:r>
                  <a:endParaRPr lang="en-US" b="1" dirty="0">
                    <a:solidFill>
                      <a:srgbClr val="FFFFFF"/>
                    </a:solidFill>
                    <a:latin typeface="Century Gothic" panose="020B050202020202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F6D499F0-3920-4527-8086-8260E495F9C6}"/>
                  </a:ext>
                </a:extLst>
              </p:cNvPr>
              <p:cNvSpPr/>
              <p:nvPr/>
            </p:nvSpPr>
            <p:spPr>
              <a:xfrm>
                <a:off x="4654073" y="572966"/>
                <a:ext cx="838200" cy="838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EA447148-EFB1-496C-B226-FA2CDC43F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2762" y="5108884"/>
              <a:ext cx="480822" cy="4808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3882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5956195" y="3051527"/>
            <a:ext cx="5882848" cy="3585595"/>
            <a:chOff x="283029" y="4198592"/>
            <a:chExt cx="4055404" cy="2471768"/>
          </a:xfrm>
        </p:grpSpPr>
        <p:grpSp>
          <p:nvGrpSpPr>
            <p:cNvPr id="54" name="Group 53"/>
            <p:cNvGrpSpPr/>
            <p:nvPr/>
          </p:nvGrpSpPr>
          <p:grpSpPr>
            <a:xfrm>
              <a:off x="283029" y="4676924"/>
              <a:ext cx="2972005" cy="1993436"/>
              <a:chOff x="283029" y="4676924"/>
              <a:chExt cx="2972005" cy="1993436"/>
            </a:xfrm>
          </p:grpSpPr>
          <p:sp>
            <p:nvSpPr>
              <p:cNvPr id="60" name="Hexagon 59"/>
              <p:cNvSpPr/>
              <p:nvPr/>
            </p:nvSpPr>
            <p:spPr>
              <a:xfrm>
                <a:off x="1204686" y="4676924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Hexagon 60"/>
              <p:cNvSpPr/>
              <p:nvPr/>
            </p:nvSpPr>
            <p:spPr>
              <a:xfrm>
                <a:off x="2126343" y="5177942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" name="Hexagon 61"/>
              <p:cNvSpPr/>
              <p:nvPr/>
            </p:nvSpPr>
            <p:spPr>
              <a:xfrm>
                <a:off x="283029" y="5196333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" name="Hexagon 62"/>
              <p:cNvSpPr/>
              <p:nvPr/>
            </p:nvSpPr>
            <p:spPr>
              <a:xfrm>
                <a:off x="1204686" y="5697351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440485" y="4198592"/>
              <a:ext cx="1897948" cy="1273025"/>
              <a:chOff x="435429" y="4829324"/>
              <a:chExt cx="2972005" cy="1993436"/>
            </a:xfrm>
          </p:grpSpPr>
          <p:sp>
            <p:nvSpPr>
              <p:cNvPr id="56" name="Hexagon 55"/>
              <p:cNvSpPr/>
              <p:nvPr/>
            </p:nvSpPr>
            <p:spPr>
              <a:xfrm>
                <a:off x="1357086" y="4829324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" name="Hexagon 56"/>
              <p:cNvSpPr/>
              <p:nvPr/>
            </p:nvSpPr>
            <p:spPr>
              <a:xfrm>
                <a:off x="2278743" y="5330342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Hexagon 57"/>
              <p:cNvSpPr/>
              <p:nvPr/>
            </p:nvSpPr>
            <p:spPr>
              <a:xfrm>
                <a:off x="435429" y="5348733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" name="Hexagon 58"/>
              <p:cNvSpPr/>
              <p:nvPr/>
            </p:nvSpPr>
            <p:spPr>
              <a:xfrm>
                <a:off x="1357086" y="5849751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031" y="2442264"/>
            <a:ext cx="2234660" cy="22346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971" y="1716213"/>
            <a:ext cx="1335314" cy="1335314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990" y="2935412"/>
            <a:ext cx="2090066" cy="20900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056" y="2150181"/>
            <a:ext cx="1003034" cy="11463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193" y="2017689"/>
            <a:ext cx="1411310" cy="141131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92" y="2616301"/>
            <a:ext cx="1026785" cy="1026785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283029" y="4198592"/>
            <a:ext cx="4055404" cy="2471768"/>
            <a:chOff x="283029" y="4198592"/>
            <a:chExt cx="4055404" cy="2471768"/>
          </a:xfrm>
        </p:grpSpPr>
        <p:grpSp>
          <p:nvGrpSpPr>
            <p:cNvPr id="26" name="Group 25"/>
            <p:cNvGrpSpPr/>
            <p:nvPr/>
          </p:nvGrpSpPr>
          <p:grpSpPr>
            <a:xfrm>
              <a:off x="283029" y="4676924"/>
              <a:ext cx="2972005" cy="1993436"/>
              <a:chOff x="283029" y="4676924"/>
              <a:chExt cx="2972005" cy="1993436"/>
            </a:xfrm>
          </p:grpSpPr>
          <p:sp>
            <p:nvSpPr>
              <p:cNvPr id="17" name="Hexagon 16"/>
              <p:cNvSpPr/>
              <p:nvPr/>
            </p:nvSpPr>
            <p:spPr>
              <a:xfrm>
                <a:off x="1204686" y="4676924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Hexagon 17"/>
              <p:cNvSpPr/>
              <p:nvPr/>
            </p:nvSpPr>
            <p:spPr>
              <a:xfrm>
                <a:off x="2126343" y="5177942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Hexagon 18"/>
              <p:cNvSpPr/>
              <p:nvPr/>
            </p:nvSpPr>
            <p:spPr>
              <a:xfrm>
                <a:off x="283029" y="5196333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Hexagon 19"/>
              <p:cNvSpPr/>
              <p:nvPr/>
            </p:nvSpPr>
            <p:spPr>
              <a:xfrm>
                <a:off x="1204686" y="5697351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440485" y="4198592"/>
              <a:ext cx="1897948" cy="1273025"/>
              <a:chOff x="435429" y="4829324"/>
              <a:chExt cx="2972005" cy="1993436"/>
            </a:xfrm>
          </p:grpSpPr>
          <p:sp>
            <p:nvSpPr>
              <p:cNvPr id="21" name="Hexagon 20"/>
              <p:cNvSpPr/>
              <p:nvPr/>
            </p:nvSpPr>
            <p:spPr>
              <a:xfrm>
                <a:off x="1357086" y="4829324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Hexagon 21"/>
              <p:cNvSpPr/>
              <p:nvPr/>
            </p:nvSpPr>
            <p:spPr>
              <a:xfrm>
                <a:off x="2278743" y="5330342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Hexagon 22"/>
              <p:cNvSpPr/>
              <p:nvPr/>
            </p:nvSpPr>
            <p:spPr>
              <a:xfrm>
                <a:off x="435429" y="5348733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Hexagon 23"/>
              <p:cNvSpPr/>
              <p:nvPr/>
            </p:nvSpPr>
            <p:spPr>
              <a:xfrm>
                <a:off x="1357086" y="5849751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 flipH="1" flipV="1">
            <a:off x="7986871" y="71029"/>
            <a:ext cx="4055404" cy="2471768"/>
            <a:chOff x="283029" y="4198592"/>
            <a:chExt cx="4055404" cy="2471768"/>
          </a:xfrm>
        </p:grpSpPr>
        <p:grpSp>
          <p:nvGrpSpPr>
            <p:cNvPr id="29" name="Group 28"/>
            <p:cNvGrpSpPr/>
            <p:nvPr/>
          </p:nvGrpSpPr>
          <p:grpSpPr>
            <a:xfrm>
              <a:off x="283029" y="4676924"/>
              <a:ext cx="2972005" cy="1993436"/>
              <a:chOff x="283029" y="4676924"/>
              <a:chExt cx="2972005" cy="1993436"/>
            </a:xfrm>
          </p:grpSpPr>
          <p:sp>
            <p:nvSpPr>
              <p:cNvPr id="35" name="Hexagon 34"/>
              <p:cNvSpPr/>
              <p:nvPr/>
            </p:nvSpPr>
            <p:spPr>
              <a:xfrm>
                <a:off x="1204686" y="4676924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Hexagon 35"/>
              <p:cNvSpPr/>
              <p:nvPr/>
            </p:nvSpPr>
            <p:spPr>
              <a:xfrm>
                <a:off x="2126343" y="5177942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Hexagon 36"/>
              <p:cNvSpPr/>
              <p:nvPr/>
            </p:nvSpPr>
            <p:spPr>
              <a:xfrm>
                <a:off x="283029" y="5196333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Hexagon 37"/>
              <p:cNvSpPr/>
              <p:nvPr/>
            </p:nvSpPr>
            <p:spPr>
              <a:xfrm>
                <a:off x="1204686" y="5697351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440485" y="4198592"/>
              <a:ext cx="1897948" cy="1273025"/>
              <a:chOff x="435429" y="4829324"/>
              <a:chExt cx="2972005" cy="1993436"/>
            </a:xfrm>
          </p:grpSpPr>
          <p:sp>
            <p:nvSpPr>
              <p:cNvPr id="31" name="Hexagon 30"/>
              <p:cNvSpPr/>
              <p:nvPr/>
            </p:nvSpPr>
            <p:spPr>
              <a:xfrm>
                <a:off x="1357086" y="4829324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Hexagon 31"/>
              <p:cNvSpPr/>
              <p:nvPr/>
            </p:nvSpPr>
            <p:spPr>
              <a:xfrm>
                <a:off x="2278743" y="5330342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Hexagon 32"/>
              <p:cNvSpPr/>
              <p:nvPr/>
            </p:nvSpPr>
            <p:spPr>
              <a:xfrm>
                <a:off x="435429" y="5348733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Hexagon 33"/>
              <p:cNvSpPr/>
              <p:nvPr/>
            </p:nvSpPr>
            <p:spPr>
              <a:xfrm>
                <a:off x="1357086" y="5849751"/>
                <a:ext cx="1128691" cy="973009"/>
              </a:xfrm>
              <a:prstGeom prst="hexagon">
                <a:avLst/>
              </a:prstGeom>
              <a:noFill/>
              <a:ln w="9525">
                <a:solidFill>
                  <a:schemeClr val="bg1">
                    <a:lumMod val="75000"/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64" name="Isosceles Triangle 63"/>
          <p:cNvSpPr/>
          <p:nvPr/>
        </p:nvSpPr>
        <p:spPr>
          <a:xfrm flipV="1">
            <a:off x="0" y="-1"/>
            <a:ext cx="1770743" cy="1269772"/>
          </a:xfrm>
          <a:prstGeom prst="triangle">
            <a:avLst>
              <a:gd name="adj" fmla="val 0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Isosceles Triangle 64"/>
          <p:cNvSpPr/>
          <p:nvPr/>
        </p:nvSpPr>
        <p:spPr>
          <a:xfrm flipH="1">
            <a:off x="10516089" y="5649932"/>
            <a:ext cx="1679765" cy="1208067"/>
          </a:xfrm>
          <a:prstGeom prst="triangle">
            <a:avLst>
              <a:gd name="adj" fmla="val 0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2997458" y="57852"/>
            <a:ext cx="5767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APPS WORKSPACE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8652" y="1221890"/>
            <a:ext cx="2367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b="1" dirty="0" smtClean="0">
                <a:latin typeface="Arial" panose="020B0604020202020204" pitchFamily="34" charset="0"/>
                <a:cs typeface="Arial" panose="020B0604020202020204" pitchFamily="34" charset="0"/>
              </a:rPr>
              <a:t>DEPLOY CONTENT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8652" y="1523276"/>
            <a:ext cx="2631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Powerbi pro user can deploy content to an app workspace within the powerbi service.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857852" y="702481"/>
            <a:ext cx="2594996" cy="3693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b="1" dirty="0" smtClean="0">
                <a:solidFill>
                  <a:schemeClr val="bg1"/>
                </a:solidFill>
              </a:rPr>
              <a:t>PERMISSION TO USERS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854772" y="1000312"/>
            <a:ext cx="26318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can then be assigned permission to view the content within that workspace.</a:t>
            </a:r>
            <a:endParaRPr lang="en-GB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189099" y="4604942"/>
            <a:ext cx="2594996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b="1" dirty="0" smtClean="0">
                <a:solidFill>
                  <a:schemeClr val="tx1"/>
                </a:solidFill>
              </a:rPr>
              <a:t>PRIVILEGE LEVELS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31273" y="5031197"/>
            <a:ext cx="59877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a-DK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priviliege levels when assigning workspace permission.</a:t>
            </a:r>
          </a:p>
          <a:p>
            <a:pPr marL="285750" indent="-285750">
              <a:buFontTx/>
              <a:buChar char="-"/>
            </a:pPr>
            <a:r>
              <a:rPr lang="da-DK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View-only is still a fully interactive experience where user can apply</a:t>
            </a:r>
            <a:r>
              <a:rPr lang="da-DK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sz="16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FILTERS / SLICERS.</a:t>
            </a:r>
          </a:p>
          <a:p>
            <a:pPr marL="285750" indent="-285750">
              <a:buFontTx/>
              <a:buChar char="-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70215" y="726124"/>
            <a:ext cx="283503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b="1" dirty="0" smtClean="0">
                <a:solidFill>
                  <a:schemeClr val="tx1"/>
                </a:solidFill>
              </a:rPr>
              <a:t>PERMISSIONS WORKSPACE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822725" y="1188551"/>
            <a:ext cx="4062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a-DK" sz="1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permission on a workspace.</a:t>
            </a:r>
          </a:p>
          <a:p>
            <a:pPr marL="285750" indent="-285750">
              <a:buFontTx/>
              <a:buChar char="-"/>
            </a:pPr>
            <a:r>
              <a:rPr lang="da-DK" sz="1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content within PowerBI service</a:t>
            </a:r>
            <a:r>
              <a:rPr lang="da-DK" sz="16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763777" y="4850622"/>
            <a:ext cx="236766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b="1" dirty="0" smtClean="0">
                <a:latin typeface="Arial" panose="020B0604020202020204" pitchFamily="34" charset="0"/>
                <a:cs typeface="Arial" panose="020B0604020202020204" pitchFamily="34" charset="0"/>
              </a:rPr>
              <a:t>DEPLOY CONTENT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400621" y="5361709"/>
            <a:ext cx="5987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137579" y="5388667"/>
            <a:ext cx="598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a-DK" sz="1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deploy content to the cheapest SKUs in addition</a:t>
            </a:r>
          </a:p>
          <a:p>
            <a:pPr marL="285750" indent="-285750">
              <a:buFontTx/>
              <a:buChar char="-"/>
            </a:pPr>
            <a:r>
              <a:rPr lang="da-DK" sz="1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PowerBI embedded to the deploy content</a:t>
            </a:r>
            <a:endParaRPr lang="da-DK" sz="1600" b="1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52605" y="1091456"/>
            <a:ext cx="192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>
                <a:solidFill>
                  <a:schemeClr val="accent4">
                    <a:lumMod val="50000"/>
                  </a:schemeClr>
                </a:solidFill>
              </a:rPr>
              <a:t>App development</a:t>
            </a:r>
            <a:endParaRPr lang="en-GB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10283" y="1453816"/>
            <a:ext cx="17923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-</a:t>
            </a:r>
            <a:r>
              <a:rPr lang="da-DK" sz="1200" dirty="0" smtClean="0">
                <a:solidFill>
                  <a:schemeClr val="accent4">
                    <a:lumMod val="50000"/>
                  </a:schemeClr>
                </a:solidFill>
              </a:rPr>
              <a:t>Users are assigned to consume the app from menu item.</a:t>
            </a:r>
            <a:endParaRPr lang="en-GB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28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0"/>
                            </p:stCondLst>
                            <p:childTnLst>
                              <p:par>
                                <p:cTn id="2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72CB9A-11DA-403F-8A2C-8ACABB9E55E3}"/>
              </a:ext>
            </a:extLst>
          </p:cNvPr>
          <p:cNvCxnSpPr/>
          <p:nvPr/>
        </p:nvCxnSpPr>
        <p:spPr>
          <a:xfrm>
            <a:off x="6175088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7E87360-F24A-47BA-928F-2F0179FA8620}"/>
              </a:ext>
            </a:extLst>
          </p:cNvPr>
          <p:cNvCxnSpPr/>
          <p:nvPr/>
        </p:nvCxnSpPr>
        <p:spPr>
          <a:xfrm>
            <a:off x="8413015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346D99-21A2-4F27-AB30-6BF25A60C3AC}"/>
              </a:ext>
            </a:extLst>
          </p:cNvPr>
          <p:cNvCxnSpPr>
            <a:cxnSpLocks/>
          </p:cNvCxnSpPr>
          <p:nvPr/>
        </p:nvCxnSpPr>
        <p:spPr>
          <a:xfrm>
            <a:off x="10665885" y="39953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2DD698-41EA-44B3-A338-53428D7D5050}"/>
              </a:ext>
            </a:extLst>
          </p:cNvPr>
          <p:cNvCxnSpPr/>
          <p:nvPr/>
        </p:nvCxnSpPr>
        <p:spPr>
          <a:xfrm>
            <a:off x="3911339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41C71E-E08E-4C35-AF33-12A46FFB4E28}"/>
              </a:ext>
            </a:extLst>
          </p:cNvPr>
          <p:cNvCxnSpPr/>
          <p:nvPr/>
        </p:nvCxnSpPr>
        <p:spPr>
          <a:xfrm>
            <a:off x="1657906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AF54DAFC-72BF-4C18-B451-30110FC8EBCC}"/>
              </a:ext>
            </a:extLst>
          </p:cNvPr>
          <p:cNvSpPr/>
          <p:nvPr/>
        </p:nvSpPr>
        <p:spPr>
          <a:xfrm>
            <a:off x="1150597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B54977-33F8-4105-824C-3D0C493D5B00}"/>
              </a:ext>
            </a:extLst>
          </p:cNvPr>
          <p:cNvCxnSpPr>
            <a:cxnSpLocks/>
          </p:cNvCxnSpPr>
          <p:nvPr/>
        </p:nvCxnSpPr>
        <p:spPr>
          <a:xfrm>
            <a:off x="0" y="39953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ADB8234-7655-4312-99D5-ACC91B4B894B}"/>
              </a:ext>
            </a:extLst>
          </p:cNvPr>
          <p:cNvSpPr/>
          <p:nvPr/>
        </p:nvSpPr>
        <p:spPr>
          <a:xfrm>
            <a:off x="1514928" y="3900069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868629C6-9D56-44C4-A90C-D16F2E7AA94B}"/>
              </a:ext>
            </a:extLst>
          </p:cNvPr>
          <p:cNvSpPr/>
          <p:nvPr/>
        </p:nvSpPr>
        <p:spPr>
          <a:xfrm>
            <a:off x="1395865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1E0E5245-3E9D-45CB-A2A2-78E37536928E}"/>
              </a:ext>
            </a:extLst>
          </p:cNvPr>
          <p:cNvSpPr/>
          <p:nvPr/>
        </p:nvSpPr>
        <p:spPr>
          <a:xfrm>
            <a:off x="1262993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8353AA-1A28-4FAD-AF44-130B899BAAE4}"/>
              </a:ext>
            </a:extLst>
          </p:cNvPr>
          <p:cNvCxnSpPr>
            <a:cxnSpLocks/>
          </p:cNvCxnSpPr>
          <p:nvPr/>
        </p:nvCxnSpPr>
        <p:spPr>
          <a:xfrm flipV="1">
            <a:off x="1610179" y="4342505"/>
            <a:ext cx="0" cy="1033387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6B49B4F-63E8-4430-9059-553CBCA3AB43}"/>
              </a:ext>
            </a:extLst>
          </p:cNvPr>
          <p:cNvSpPr/>
          <p:nvPr/>
        </p:nvSpPr>
        <p:spPr>
          <a:xfrm>
            <a:off x="1548058" y="5350759"/>
            <a:ext cx="124240" cy="12424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59B938-7387-4E6C-B81C-CA1B61488588}"/>
              </a:ext>
            </a:extLst>
          </p:cNvPr>
          <p:cNvSpPr txBox="1"/>
          <p:nvPr/>
        </p:nvSpPr>
        <p:spPr>
          <a:xfrm>
            <a:off x="241700" y="2487849"/>
            <a:ext cx="2864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3A1A4"/>
                </a:solidFill>
                <a:latin typeface="Century Gothic" panose="020B0502020202020204" pitchFamily="34" charset="0"/>
              </a:rPr>
              <a:t>Content packs</a:t>
            </a:r>
            <a:endParaRPr lang="en-US" sz="3600" dirty="0">
              <a:solidFill>
                <a:srgbClr val="03A1A4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23F98E-5FFF-4701-A99F-87B202C66033}"/>
              </a:ext>
            </a:extLst>
          </p:cNvPr>
          <p:cNvSpPr txBox="1"/>
          <p:nvPr/>
        </p:nvSpPr>
        <p:spPr>
          <a:xfrm>
            <a:off x="547906" y="5602985"/>
            <a:ext cx="320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- Superseded by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PowerBI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apps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54B9C7B-4DA7-40E1-B723-68758EB971FE}"/>
              </a:ext>
            </a:extLst>
          </p:cNvPr>
          <p:cNvSpPr/>
          <p:nvPr/>
        </p:nvSpPr>
        <p:spPr>
          <a:xfrm rot="5400000">
            <a:off x="3389075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7A3CB3-AA60-41C6-B92B-B84EC0A87E61}"/>
              </a:ext>
            </a:extLst>
          </p:cNvPr>
          <p:cNvSpPr/>
          <p:nvPr/>
        </p:nvSpPr>
        <p:spPr>
          <a:xfrm>
            <a:off x="3753406" y="3900069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5AB77009-91CD-4089-A339-205E1FD860BA}"/>
              </a:ext>
            </a:extLst>
          </p:cNvPr>
          <p:cNvSpPr/>
          <p:nvPr/>
        </p:nvSpPr>
        <p:spPr>
          <a:xfrm>
            <a:off x="3634343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EB4F978A-6973-4038-9D44-C992F6903D28}"/>
              </a:ext>
            </a:extLst>
          </p:cNvPr>
          <p:cNvSpPr/>
          <p:nvPr/>
        </p:nvSpPr>
        <p:spPr>
          <a:xfrm>
            <a:off x="3501471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82AF7D-7FF0-494C-891D-C601C69FAD64}"/>
              </a:ext>
            </a:extLst>
          </p:cNvPr>
          <p:cNvCxnSpPr>
            <a:cxnSpLocks/>
          </p:cNvCxnSpPr>
          <p:nvPr/>
        </p:nvCxnSpPr>
        <p:spPr>
          <a:xfrm flipV="1">
            <a:off x="3848657" y="2614747"/>
            <a:ext cx="0" cy="1033387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26033AC-E99E-4309-BD9B-47A98BA0DEA7}"/>
              </a:ext>
            </a:extLst>
          </p:cNvPr>
          <p:cNvSpPr/>
          <p:nvPr/>
        </p:nvSpPr>
        <p:spPr>
          <a:xfrm>
            <a:off x="3786536" y="2568391"/>
            <a:ext cx="124240" cy="12424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97ECE7-7E0E-48D0-9C27-6FB0E3DB79DD}"/>
              </a:ext>
            </a:extLst>
          </p:cNvPr>
          <p:cNvSpPr txBox="1"/>
          <p:nvPr/>
        </p:nvSpPr>
        <p:spPr>
          <a:xfrm>
            <a:off x="3090963" y="4382611"/>
            <a:ext cx="1515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EE9524"/>
                </a:solidFill>
                <a:latin typeface="Century Gothic" panose="020B0502020202020204" pitchFamily="34" charset="0"/>
              </a:rPr>
              <a:t>Package items</a:t>
            </a:r>
            <a:endParaRPr lang="en-US" sz="2000" dirty="0">
              <a:solidFill>
                <a:srgbClr val="EE9524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EA27D8-0CF3-496D-AD7D-2076231DE52C}"/>
              </a:ext>
            </a:extLst>
          </p:cNvPr>
          <p:cNvSpPr txBox="1"/>
          <p:nvPr/>
        </p:nvSpPr>
        <p:spPr>
          <a:xfrm>
            <a:off x="2342201" y="1816552"/>
            <a:ext cx="4822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Package items within a content pack.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Assign permissions to that single entry for consumption by other users.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A2636062-43D3-463C-B6BD-741D547DE965}"/>
              </a:ext>
            </a:extLst>
          </p:cNvPr>
          <p:cNvSpPr/>
          <p:nvPr/>
        </p:nvSpPr>
        <p:spPr>
          <a:xfrm>
            <a:off x="5642508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CB9A2B-6699-4804-99AE-7A924FDA4340}"/>
              </a:ext>
            </a:extLst>
          </p:cNvPr>
          <p:cNvSpPr/>
          <p:nvPr/>
        </p:nvSpPr>
        <p:spPr>
          <a:xfrm>
            <a:off x="6006839" y="3900069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3A6CDF07-EF0B-4379-8FBF-3718BD896047}"/>
              </a:ext>
            </a:extLst>
          </p:cNvPr>
          <p:cNvSpPr/>
          <p:nvPr/>
        </p:nvSpPr>
        <p:spPr>
          <a:xfrm>
            <a:off x="5887776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FB3E2DCF-4068-4715-BD27-13370B541EAC}"/>
              </a:ext>
            </a:extLst>
          </p:cNvPr>
          <p:cNvSpPr/>
          <p:nvPr/>
        </p:nvSpPr>
        <p:spPr>
          <a:xfrm>
            <a:off x="5754904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49CDC4-E9AD-4789-BEA6-BFF07A73111B}"/>
              </a:ext>
            </a:extLst>
          </p:cNvPr>
          <p:cNvCxnSpPr>
            <a:cxnSpLocks/>
          </p:cNvCxnSpPr>
          <p:nvPr/>
        </p:nvCxnSpPr>
        <p:spPr>
          <a:xfrm flipV="1">
            <a:off x="6102090" y="4342505"/>
            <a:ext cx="0" cy="1033387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D4A8794-EADF-4527-95C6-C9D6781E9C8E}"/>
              </a:ext>
            </a:extLst>
          </p:cNvPr>
          <p:cNvSpPr/>
          <p:nvPr/>
        </p:nvSpPr>
        <p:spPr>
          <a:xfrm>
            <a:off x="6039969" y="5350759"/>
            <a:ext cx="124240" cy="12424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E7D141-E60D-4B00-AA4B-1F588212DCAD}"/>
              </a:ext>
            </a:extLst>
          </p:cNvPr>
          <p:cNvSpPr txBox="1"/>
          <p:nvPr/>
        </p:nvSpPr>
        <p:spPr>
          <a:xfrm>
            <a:off x="4753559" y="2987092"/>
            <a:ext cx="2536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EF3078"/>
                </a:solidFill>
                <a:latin typeface="Century Gothic" panose="020B0502020202020204" pitchFamily="34" charset="0"/>
              </a:rPr>
              <a:t>Data Link</a:t>
            </a:r>
            <a:endParaRPr lang="en-US" sz="3600" dirty="0">
              <a:solidFill>
                <a:srgbClr val="EF3078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5C5A36-EC92-462F-BB70-6A797D63B1DD}"/>
              </a:ext>
            </a:extLst>
          </p:cNvPr>
          <p:cNvSpPr txBox="1"/>
          <p:nvPr/>
        </p:nvSpPr>
        <p:spPr>
          <a:xfrm>
            <a:off x="3968734" y="5474999"/>
            <a:ext cx="54081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- Such users can click the get data link in the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powerbi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service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Import a content pack into current workspace.</a:t>
            </a:r>
          </a:p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E3730103-7F8D-4792-83EE-5FFC4A5D2274}"/>
              </a:ext>
            </a:extLst>
          </p:cNvPr>
          <p:cNvSpPr/>
          <p:nvPr/>
        </p:nvSpPr>
        <p:spPr>
          <a:xfrm rot="5400000">
            <a:off x="7906257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6694F26-80D5-467D-94C4-C9C860517F5F}"/>
              </a:ext>
            </a:extLst>
          </p:cNvPr>
          <p:cNvSpPr/>
          <p:nvPr/>
        </p:nvSpPr>
        <p:spPr>
          <a:xfrm>
            <a:off x="8270588" y="3900069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B0789B4A-0620-4211-9109-6DBE9A07FE51}"/>
              </a:ext>
            </a:extLst>
          </p:cNvPr>
          <p:cNvSpPr/>
          <p:nvPr/>
        </p:nvSpPr>
        <p:spPr>
          <a:xfrm>
            <a:off x="8151525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9C63B36C-028C-4461-9179-02E81EA9B830}"/>
              </a:ext>
            </a:extLst>
          </p:cNvPr>
          <p:cNvSpPr/>
          <p:nvPr/>
        </p:nvSpPr>
        <p:spPr>
          <a:xfrm>
            <a:off x="8018653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5E6C7CE-0DCB-4A82-B08E-519AC3270B85}"/>
              </a:ext>
            </a:extLst>
          </p:cNvPr>
          <p:cNvCxnSpPr>
            <a:cxnSpLocks/>
          </p:cNvCxnSpPr>
          <p:nvPr/>
        </p:nvCxnSpPr>
        <p:spPr>
          <a:xfrm flipV="1">
            <a:off x="8365839" y="2614747"/>
            <a:ext cx="0" cy="1033387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CFE38F3-7830-46D8-95EE-69DB62ED465D}"/>
              </a:ext>
            </a:extLst>
          </p:cNvPr>
          <p:cNvSpPr/>
          <p:nvPr/>
        </p:nvSpPr>
        <p:spPr>
          <a:xfrm>
            <a:off x="8303718" y="2568391"/>
            <a:ext cx="124240" cy="12424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5F62DC2-C651-4B22-B4CB-1846861868F6}"/>
              </a:ext>
            </a:extLst>
          </p:cNvPr>
          <p:cNvSpPr txBox="1"/>
          <p:nvPr/>
        </p:nvSpPr>
        <p:spPr>
          <a:xfrm>
            <a:off x="7608145" y="4382611"/>
            <a:ext cx="1515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1C7CBB"/>
                </a:solidFill>
                <a:latin typeface="Century Gothic" panose="020B0502020202020204" pitchFamily="34" charset="0"/>
              </a:rPr>
              <a:t>Publish to web</a:t>
            </a:r>
            <a:endParaRPr lang="en-US" sz="2000" dirty="0">
              <a:solidFill>
                <a:srgbClr val="1C7CBB"/>
              </a:solidFill>
              <a:latin typeface="Century Gothic" panose="020B0502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337E62-7F21-4CD3-9B0D-507A64DF7728}"/>
              </a:ext>
            </a:extLst>
          </p:cNvPr>
          <p:cNvSpPr txBox="1"/>
          <p:nvPr/>
        </p:nvSpPr>
        <p:spPr>
          <a:xfrm>
            <a:off x="7217704" y="1926108"/>
            <a:ext cx="497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For free users share report via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powerbi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service.</a:t>
            </a:r>
          </a:p>
          <a:p>
            <a:pPr marL="285750" indent="-285750">
              <a:buFontTx/>
              <a:buChar char="-"/>
            </a:pP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PowerBI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admin has the right to turn off the images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FC85B459-7BA2-4C61-9178-E1CE5EFAEC56}"/>
              </a:ext>
            </a:extLst>
          </p:cNvPr>
          <p:cNvSpPr/>
          <p:nvPr/>
        </p:nvSpPr>
        <p:spPr>
          <a:xfrm>
            <a:off x="10144184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A6EEA54-5314-432F-B5DF-B223248AB8AA}"/>
              </a:ext>
            </a:extLst>
          </p:cNvPr>
          <p:cNvSpPr/>
          <p:nvPr/>
        </p:nvSpPr>
        <p:spPr>
          <a:xfrm>
            <a:off x="10508515" y="3900069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ircle: Hollow 55">
            <a:extLst>
              <a:ext uri="{FF2B5EF4-FFF2-40B4-BE49-F238E27FC236}">
                <a16:creationId xmlns:a16="http://schemas.microsoft.com/office/drawing/2014/main" id="{0C983C23-7914-456E-AA37-90FEEBD851C0}"/>
              </a:ext>
            </a:extLst>
          </p:cNvPr>
          <p:cNvSpPr/>
          <p:nvPr/>
        </p:nvSpPr>
        <p:spPr>
          <a:xfrm>
            <a:off x="10389452" y="3781006"/>
            <a:ext cx="428626" cy="428626"/>
          </a:xfrm>
          <a:prstGeom prst="donut">
            <a:avLst>
              <a:gd name="adj" fmla="val 528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ircle: Hollow 56">
            <a:extLst>
              <a:ext uri="{FF2B5EF4-FFF2-40B4-BE49-F238E27FC236}">
                <a16:creationId xmlns:a16="http://schemas.microsoft.com/office/drawing/2014/main" id="{CD810234-B3DF-4AE8-B7F5-9B91C3FEE8A3}"/>
              </a:ext>
            </a:extLst>
          </p:cNvPr>
          <p:cNvSpPr/>
          <p:nvPr/>
        </p:nvSpPr>
        <p:spPr>
          <a:xfrm>
            <a:off x="10256580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1A79A1-830D-43A5-991E-41089FE309F5}"/>
              </a:ext>
            </a:extLst>
          </p:cNvPr>
          <p:cNvCxnSpPr>
            <a:cxnSpLocks/>
          </p:cNvCxnSpPr>
          <p:nvPr/>
        </p:nvCxnSpPr>
        <p:spPr>
          <a:xfrm flipV="1">
            <a:off x="10603766" y="4342505"/>
            <a:ext cx="0" cy="1033387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1D217BA-6735-41FC-ADDE-ADA84BF5E891}"/>
              </a:ext>
            </a:extLst>
          </p:cNvPr>
          <p:cNvSpPr/>
          <p:nvPr/>
        </p:nvSpPr>
        <p:spPr>
          <a:xfrm>
            <a:off x="10541645" y="5350759"/>
            <a:ext cx="124240" cy="1242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3BBA26-6FB6-4EDA-AE7C-332D388F6619}"/>
              </a:ext>
            </a:extLst>
          </p:cNvPr>
          <p:cNvSpPr txBox="1"/>
          <p:nvPr/>
        </p:nvSpPr>
        <p:spPr>
          <a:xfrm>
            <a:off x="9172605" y="2961830"/>
            <a:ext cx="2922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Audience</a:t>
            </a:r>
            <a:endParaRPr lang="en-US" sz="3600" dirty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710CEB2-4E11-44C6-A201-5DCB3EA9A265}"/>
              </a:ext>
            </a:extLst>
          </p:cNvPr>
          <p:cNvSpPr txBox="1"/>
          <p:nvPr/>
        </p:nvSpPr>
        <p:spPr>
          <a:xfrm>
            <a:off x="9541493" y="5602985"/>
            <a:ext cx="320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- No such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authentical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req.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CE23E97-80CA-4DCE-905B-0371552128FB}"/>
              </a:ext>
            </a:extLst>
          </p:cNvPr>
          <p:cNvCxnSpPr>
            <a:cxnSpLocks/>
          </p:cNvCxnSpPr>
          <p:nvPr/>
        </p:nvCxnSpPr>
        <p:spPr>
          <a:xfrm>
            <a:off x="651657" y="6212376"/>
            <a:ext cx="2048865" cy="0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6AF9195-D1C7-4EAB-9766-CBBD5AC04E3E}"/>
              </a:ext>
            </a:extLst>
          </p:cNvPr>
          <p:cNvCxnSpPr>
            <a:cxnSpLocks/>
          </p:cNvCxnSpPr>
          <p:nvPr/>
        </p:nvCxnSpPr>
        <p:spPr>
          <a:xfrm>
            <a:off x="5131605" y="6212376"/>
            <a:ext cx="2048865" cy="0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FD0854-B613-4503-8F9F-7EBA21977DB6}"/>
              </a:ext>
            </a:extLst>
          </p:cNvPr>
          <p:cNvCxnSpPr>
            <a:cxnSpLocks/>
          </p:cNvCxnSpPr>
          <p:nvPr/>
        </p:nvCxnSpPr>
        <p:spPr>
          <a:xfrm>
            <a:off x="9655100" y="6212376"/>
            <a:ext cx="2048865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7D5D77-7183-46A2-913A-91854EB46B5B}"/>
              </a:ext>
            </a:extLst>
          </p:cNvPr>
          <p:cNvCxnSpPr>
            <a:cxnSpLocks/>
          </p:cNvCxnSpPr>
          <p:nvPr/>
        </p:nvCxnSpPr>
        <p:spPr>
          <a:xfrm>
            <a:off x="2988909" y="1816552"/>
            <a:ext cx="2048865" cy="0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E4C8AC-856E-47A1-86C3-D3143F6DF56B}"/>
              </a:ext>
            </a:extLst>
          </p:cNvPr>
          <p:cNvCxnSpPr>
            <a:cxnSpLocks/>
          </p:cNvCxnSpPr>
          <p:nvPr/>
        </p:nvCxnSpPr>
        <p:spPr>
          <a:xfrm>
            <a:off x="7328027" y="1835312"/>
            <a:ext cx="2048865" cy="0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C17817C-AF36-4468-94FC-44DCFF825290}"/>
              </a:ext>
            </a:extLst>
          </p:cNvPr>
          <p:cNvSpPr txBox="1"/>
          <p:nvPr/>
        </p:nvSpPr>
        <p:spPr>
          <a:xfrm>
            <a:off x="1824491" y="61722"/>
            <a:ext cx="8361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CONTENT PACKS &amp; PUBLISH TO WEB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347FCAE-CD51-47C1-A0E5-7FE287A79E42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57F6F33-D335-4F37-A9F5-23DE49CB0B4A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D3A95DB-0E0C-40A8-88F7-9DAC67B156F6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D1EA8C3-D35D-4FB7-8D6B-858B4EE0825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D4B96A9-29AD-4507-B1E8-D12C03BAD2C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0AFA104-D1BD-427D-90C1-6CE47F2C7A56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068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5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5500"/>
                            </p:stCondLst>
                            <p:childTnLst>
                              <p:par>
                                <p:cTn id="2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6500"/>
                            </p:stCondLst>
                            <p:childTnLst>
                              <p:par>
                                <p:cTn id="2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7000"/>
                            </p:stCondLst>
                            <p:childTnLst>
                              <p:par>
                                <p:cTn id="2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7500"/>
                            </p:stCondLst>
                            <p:childTnLst>
                              <p:par>
                                <p:cTn id="2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8000"/>
                            </p:stCondLst>
                            <p:childTnLst>
                              <p:par>
                                <p:cTn id="2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8500"/>
                            </p:stCondLst>
                            <p:childTnLst>
                              <p:par>
                                <p:cTn id="2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9000"/>
                            </p:stCondLst>
                            <p:childTnLst>
                              <p:par>
                                <p:cTn id="2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0000"/>
                            </p:stCondLst>
                            <p:childTnLst>
                              <p:par>
                                <p:cTn id="2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0500"/>
                            </p:stCondLst>
                            <p:childTnLst>
                              <p:par>
                                <p:cTn id="2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  <p:bldP spid="10" grpId="0" animBg="1"/>
      <p:bldP spid="14" grpId="0" animBg="1"/>
      <p:bldP spid="16" grpId="0"/>
      <p:bldP spid="17" grpId="0"/>
      <p:bldP spid="18" grpId="0" animBg="1"/>
      <p:bldP spid="20" grpId="0" animBg="1"/>
      <p:bldP spid="21" grpId="0" animBg="1"/>
      <p:bldP spid="22" grpId="0" animBg="1"/>
      <p:bldP spid="24" grpId="0" animBg="1"/>
      <p:bldP spid="25" grpId="0"/>
      <p:bldP spid="26" grpId="0"/>
      <p:bldP spid="27" grpId="0" animBg="1"/>
      <p:bldP spid="29" grpId="0" animBg="1"/>
      <p:bldP spid="30" grpId="0" animBg="1"/>
      <p:bldP spid="31" grpId="0" animBg="1"/>
      <p:bldP spid="33" grpId="0" animBg="1"/>
      <p:bldP spid="34" grpId="0"/>
      <p:bldP spid="35" grpId="0"/>
      <p:bldP spid="45" grpId="0" animBg="1"/>
      <p:bldP spid="46" grpId="0" animBg="1"/>
      <p:bldP spid="47" grpId="0" animBg="1"/>
      <p:bldP spid="48" grpId="0" animBg="1"/>
      <p:bldP spid="50" grpId="0" animBg="1"/>
      <p:bldP spid="51" grpId="0"/>
      <p:bldP spid="52" grpId="0"/>
      <p:bldP spid="53" grpId="0" animBg="1"/>
      <p:bldP spid="55" grpId="0" animBg="1"/>
      <p:bldP spid="56" grpId="0" animBg="1"/>
      <p:bldP spid="57" grpId="0" animBg="1"/>
      <p:bldP spid="59" grpId="0" animBg="1"/>
      <p:bldP spid="60" grpId="0"/>
      <p:bldP spid="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72CB9A-11DA-403F-8A2C-8ACABB9E55E3}"/>
              </a:ext>
            </a:extLst>
          </p:cNvPr>
          <p:cNvCxnSpPr/>
          <p:nvPr/>
        </p:nvCxnSpPr>
        <p:spPr>
          <a:xfrm>
            <a:off x="6175088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7E87360-F24A-47BA-928F-2F0179FA8620}"/>
              </a:ext>
            </a:extLst>
          </p:cNvPr>
          <p:cNvCxnSpPr/>
          <p:nvPr/>
        </p:nvCxnSpPr>
        <p:spPr>
          <a:xfrm>
            <a:off x="8413015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346D99-21A2-4F27-AB30-6BF25A60C3AC}"/>
              </a:ext>
            </a:extLst>
          </p:cNvPr>
          <p:cNvCxnSpPr>
            <a:cxnSpLocks/>
          </p:cNvCxnSpPr>
          <p:nvPr/>
        </p:nvCxnSpPr>
        <p:spPr>
          <a:xfrm>
            <a:off x="10665885" y="39953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2DD698-41EA-44B3-A338-53428D7D5050}"/>
              </a:ext>
            </a:extLst>
          </p:cNvPr>
          <p:cNvCxnSpPr/>
          <p:nvPr/>
        </p:nvCxnSpPr>
        <p:spPr>
          <a:xfrm>
            <a:off x="3911339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41C71E-E08E-4C35-AF33-12A46FFB4E28}"/>
              </a:ext>
            </a:extLst>
          </p:cNvPr>
          <p:cNvCxnSpPr/>
          <p:nvPr/>
        </p:nvCxnSpPr>
        <p:spPr>
          <a:xfrm>
            <a:off x="1657906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AF54DAFC-72BF-4C18-B451-30110FC8EBCC}"/>
              </a:ext>
            </a:extLst>
          </p:cNvPr>
          <p:cNvSpPr/>
          <p:nvPr/>
        </p:nvSpPr>
        <p:spPr>
          <a:xfrm>
            <a:off x="1150597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B54977-33F8-4105-824C-3D0C493D5B00}"/>
              </a:ext>
            </a:extLst>
          </p:cNvPr>
          <p:cNvCxnSpPr>
            <a:cxnSpLocks/>
          </p:cNvCxnSpPr>
          <p:nvPr/>
        </p:nvCxnSpPr>
        <p:spPr>
          <a:xfrm>
            <a:off x="0" y="39953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ADB8234-7655-4312-99D5-ACC91B4B894B}"/>
              </a:ext>
            </a:extLst>
          </p:cNvPr>
          <p:cNvSpPr/>
          <p:nvPr/>
        </p:nvSpPr>
        <p:spPr>
          <a:xfrm>
            <a:off x="1514928" y="3900069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868629C6-9D56-44C4-A90C-D16F2E7AA94B}"/>
              </a:ext>
            </a:extLst>
          </p:cNvPr>
          <p:cNvSpPr/>
          <p:nvPr/>
        </p:nvSpPr>
        <p:spPr>
          <a:xfrm>
            <a:off x="1395865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1E0E5245-3E9D-45CB-A2A2-78E37536928E}"/>
              </a:ext>
            </a:extLst>
          </p:cNvPr>
          <p:cNvSpPr/>
          <p:nvPr/>
        </p:nvSpPr>
        <p:spPr>
          <a:xfrm>
            <a:off x="1262993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8353AA-1A28-4FAD-AF44-130B899BAAE4}"/>
              </a:ext>
            </a:extLst>
          </p:cNvPr>
          <p:cNvCxnSpPr>
            <a:cxnSpLocks/>
          </p:cNvCxnSpPr>
          <p:nvPr/>
        </p:nvCxnSpPr>
        <p:spPr>
          <a:xfrm flipV="1">
            <a:off x="1610179" y="4342505"/>
            <a:ext cx="0" cy="1033387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6B49B4F-63E8-4430-9059-553CBCA3AB43}"/>
              </a:ext>
            </a:extLst>
          </p:cNvPr>
          <p:cNvSpPr/>
          <p:nvPr/>
        </p:nvSpPr>
        <p:spPr>
          <a:xfrm>
            <a:off x="1548058" y="5350759"/>
            <a:ext cx="124240" cy="12424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59B938-7387-4E6C-B81C-CA1B61488588}"/>
              </a:ext>
            </a:extLst>
          </p:cNvPr>
          <p:cNvSpPr txBox="1"/>
          <p:nvPr/>
        </p:nvSpPr>
        <p:spPr>
          <a:xfrm>
            <a:off x="151849" y="2961830"/>
            <a:ext cx="2939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rgbClr val="03A1A4"/>
                </a:solidFill>
                <a:latin typeface="Century Gothic" panose="020B0502020202020204" pitchFamily="34" charset="0"/>
              </a:rPr>
              <a:t>Powepoint</a:t>
            </a:r>
            <a:endParaRPr lang="en-US" sz="3600" dirty="0">
              <a:solidFill>
                <a:srgbClr val="03A1A4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23F98E-5FFF-4701-A99F-87B202C66033}"/>
              </a:ext>
            </a:extLst>
          </p:cNvPr>
          <p:cNvSpPr txBox="1"/>
          <p:nvPr/>
        </p:nvSpPr>
        <p:spPr>
          <a:xfrm>
            <a:off x="0" y="5533087"/>
            <a:ext cx="47964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Export reports to PowerPoint via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powerbi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service.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It requires a non-interactive static version without drill down, slice or filter data.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54B9C7B-4DA7-40E1-B723-68758EB971FE}"/>
              </a:ext>
            </a:extLst>
          </p:cNvPr>
          <p:cNvSpPr/>
          <p:nvPr/>
        </p:nvSpPr>
        <p:spPr>
          <a:xfrm rot="5400000">
            <a:off x="3389075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7A3CB3-AA60-41C6-B92B-B84EC0A87E61}"/>
              </a:ext>
            </a:extLst>
          </p:cNvPr>
          <p:cNvSpPr/>
          <p:nvPr/>
        </p:nvSpPr>
        <p:spPr>
          <a:xfrm>
            <a:off x="3753406" y="3900069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5AB77009-91CD-4089-A339-205E1FD860BA}"/>
              </a:ext>
            </a:extLst>
          </p:cNvPr>
          <p:cNvSpPr/>
          <p:nvPr/>
        </p:nvSpPr>
        <p:spPr>
          <a:xfrm>
            <a:off x="3634343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EB4F978A-6973-4038-9D44-C992F6903D28}"/>
              </a:ext>
            </a:extLst>
          </p:cNvPr>
          <p:cNvSpPr/>
          <p:nvPr/>
        </p:nvSpPr>
        <p:spPr>
          <a:xfrm>
            <a:off x="3501471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82AF7D-7FF0-494C-891D-C601C69FAD64}"/>
              </a:ext>
            </a:extLst>
          </p:cNvPr>
          <p:cNvCxnSpPr>
            <a:cxnSpLocks/>
          </p:cNvCxnSpPr>
          <p:nvPr/>
        </p:nvCxnSpPr>
        <p:spPr>
          <a:xfrm flipV="1">
            <a:off x="3848657" y="2614747"/>
            <a:ext cx="0" cy="1033387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26033AC-E99E-4309-BD9B-47A98BA0DEA7}"/>
              </a:ext>
            </a:extLst>
          </p:cNvPr>
          <p:cNvSpPr/>
          <p:nvPr/>
        </p:nvSpPr>
        <p:spPr>
          <a:xfrm>
            <a:off x="3786536" y="2568391"/>
            <a:ext cx="124240" cy="12424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97ECE7-7E0E-48D0-9C27-6FB0E3DB79DD}"/>
              </a:ext>
            </a:extLst>
          </p:cNvPr>
          <p:cNvSpPr txBox="1"/>
          <p:nvPr/>
        </p:nvSpPr>
        <p:spPr>
          <a:xfrm>
            <a:off x="2529340" y="4382611"/>
            <a:ext cx="284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EE9524"/>
                </a:solidFill>
                <a:latin typeface="Century Gothic" panose="020B0502020202020204" pitchFamily="34" charset="0"/>
              </a:rPr>
              <a:t>Interactive</a:t>
            </a:r>
            <a:endParaRPr lang="en-US" sz="3600" dirty="0">
              <a:solidFill>
                <a:srgbClr val="EE9524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EA27D8-0CF3-496D-AD7D-2076231DE52C}"/>
              </a:ext>
            </a:extLst>
          </p:cNvPr>
          <p:cNvSpPr txBox="1"/>
          <p:nvPr/>
        </p:nvSpPr>
        <p:spPr>
          <a:xfrm>
            <a:off x="2700522" y="1926108"/>
            <a:ext cx="37487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Negligible interactive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Reports can be shared with 3</a:t>
            </a:r>
            <a:r>
              <a:rPr lang="en-US" sz="1400" baseline="300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rd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party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Features can be turn off my admin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A2636062-43D3-463C-B6BD-741D547DE965}"/>
              </a:ext>
            </a:extLst>
          </p:cNvPr>
          <p:cNvSpPr/>
          <p:nvPr/>
        </p:nvSpPr>
        <p:spPr>
          <a:xfrm>
            <a:off x="5642508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CB9A2B-6699-4804-99AE-7A924FDA4340}"/>
              </a:ext>
            </a:extLst>
          </p:cNvPr>
          <p:cNvSpPr/>
          <p:nvPr/>
        </p:nvSpPr>
        <p:spPr>
          <a:xfrm>
            <a:off x="6006839" y="3900069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3A6CDF07-EF0B-4379-8FBF-3718BD896047}"/>
              </a:ext>
            </a:extLst>
          </p:cNvPr>
          <p:cNvSpPr/>
          <p:nvPr/>
        </p:nvSpPr>
        <p:spPr>
          <a:xfrm>
            <a:off x="5887776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FB3E2DCF-4068-4715-BD27-13370B541EAC}"/>
              </a:ext>
            </a:extLst>
          </p:cNvPr>
          <p:cNvSpPr/>
          <p:nvPr/>
        </p:nvSpPr>
        <p:spPr>
          <a:xfrm>
            <a:off x="5754904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49CDC4-E9AD-4789-BEA6-BFF07A73111B}"/>
              </a:ext>
            </a:extLst>
          </p:cNvPr>
          <p:cNvCxnSpPr>
            <a:cxnSpLocks/>
          </p:cNvCxnSpPr>
          <p:nvPr/>
        </p:nvCxnSpPr>
        <p:spPr>
          <a:xfrm flipV="1">
            <a:off x="6102090" y="4342505"/>
            <a:ext cx="0" cy="1033387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D4A8794-EADF-4527-95C6-C9D6781E9C8E}"/>
              </a:ext>
            </a:extLst>
          </p:cNvPr>
          <p:cNvSpPr/>
          <p:nvPr/>
        </p:nvSpPr>
        <p:spPr>
          <a:xfrm>
            <a:off x="6039969" y="5350759"/>
            <a:ext cx="124240" cy="12424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E7D141-E60D-4B00-AA4B-1F588212DCAD}"/>
              </a:ext>
            </a:extLst>
          </p:cNvPr>
          <p:cNvSpPr txBox="1"/>
          <p:nvPr/>
        </p:nvSpPr>
        <p:spPr>
          <a:xfrm>
            <a:off x="5344396" y="2961830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EF3078"/>
                </a:solidFill>
                <a:latin typeface="Century Gothic" panose="020B0502020202020204" pitchFamily="34" charset="0"/>
              </a:rPr>
              <a:t>Excel </a:t>
            </a:r>
            <a:endParaRPr lang="en-US" sz="3600" dirty="0">
              <a:solidFill>
                <a:srgbClr val="EF3078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5C5A36-EC92-462F-BB70-6A797D63B1DD}"/>
              </a:ext>
            </a:extLst>
          </p:cNvPr>
          <p:cNvSpPr txBox="1"/>
          <p:nvPr/>
        </p:nvSpPr>
        <p:spPr>
          <a:xfrm>
            <a:off x="5039817" y="5602985"/>
            <a:ext cx="378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Reports can be export to csv / excel.</a:t>
            </a:r>
          </a:p>
          <a:p>
            <a:pPr marL="285750" indent="-285750">
              <a:buFontTx/>
              <a:buChar char="-"/>
            </a:pPr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E3730103-7F8D-4792-83EE-5FFC4A5D2274}"/>
              </a:ext>
            </a:extLst>
          </p:cNvPr>
          <p:cNvSpPr/>
          <p:nvPr/>
        </p:nvSpPr>
        <p:spPr>
          <a:xfrm rot="5400000">
            <a:off x="7906257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6694F26-80D5-467D-94C4-C9C860517F5F}"/>
              </a:ext>
            </a:extLst>
          </p:cNvPr>
          <p:cNvSpPr/>
          <p:nvPr/>
        </p:nvSpPr>
        <p:spPr>
          <a:xfrm>
            <a:off x="8270588" y="3900069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B0789B4A-0620-4211-9109-6DBE9A07FE51}"/>
              </a:ext>
            </a:extLst>
          </p:cNvPr>
          <p:cNvSpPr/>
          <p:nvPr/>
        </p:nvSpPr>
        <p:spPr>
          <a:xfrm>
            <a:off x="8151525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9C63B36C-028C-4461-9179-02E81EA9B830}"/>
              </a:ext>
            </a:extLst>
          </p:cNvPr>
          <p:cNvSpPr/>
          <p:nvPr/>
        </p:nvSpPr>
        <p:spPr>
          <a:xfrm>
            <a:off x="8018653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5E6C7CE-0DCB-4A82-B08E-519AC3270B85}"/>
              </a:ext>
            </a:extLst>
          </p:cNvPr>
          <p:cNvCxnSpPr>
            <a:cxnSpLocks/>
          </p:cNvCxnSpPr>
          <p:nvPr/>
        </p:nvCxnSpPr>
        <p:spPr>
          <a:xfrm flipV="1">
            <a:off x="8365839" y="2614747"/>
            <a:ext cx="0" cy="1033387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CFE38F3-7830-46D8-95EE-69DB62ED465D}"/>
              </a:ext>
            </a:extLst>
          </p:cNvPr>
          <p:cNvSpPr/>
          <p:nvPr/>
        </p:nvSpPr>
        <p:spPr>
          <a:xfrm>
            <a:off x="8303718" y="2568391"/>
            <a:ext cx="124240" cy="12424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5F62DC2-C651-4B22-B4CB-1846861868F6}"/>
              </a:ext>
            </a:extLst>
          </p:cNvPr>
          <p:cNvSpPr txBox="1"/>
          <p:nvPr/>
        </p:nvSpPr>
        <p:spPr>
          <a:xfrm>
            <a:off x="7608145" y="4382611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1C7CBB"/>
                </a:solidFill>
                <a:latin typeface="Century Gothic" panose="020B0502020202020204" pitchFamily="34" charset="0"/>
              </a:rPr>
              <a:t>CSV</a:t>
            </a:r>
            <a:endParaRPr lang="en-US" sz="3600" dirty="0">
              <a:solidFill>
                <a:srgbClr val="1C7CBB"/>
              </a:solidFill>
              <a:latin typeface="Century Gothic" panose="020B0502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337E62-7F21-4CD3-9B0D-507A64DF7728}"/>
              </a:ext>
            </a:extLst>
          </p:cNvPr>
          <p:cNvSpPr txBox="1"/>
          <p:nvPr/>
        </p:nvSpPr>
        <p:spPr>
          <a:xfrm>
            <a:off x="7217704" y="1926108"/>
            <a:ext cx="508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Click on the export file to get the view.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Create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dashboarding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on each of the file particularly.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FC85B459-7BA2-4C61-9178-E1CE5EFAEC56}"/>
              </a:ext>
            </a:extLst>
          </p:cNvPr>
          <p:cNvSpPr/>
          <p:nvPr/>
        </p:nvSpPr>
        <p:spPr>
          <a:xfrm>
            <a:off x="10144184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A6EEA54-5314-432F-B5DF-B223248AB8AA}"/>
              </a:ext>
            </a:extLst>
          </p:cNvPr>
          <p:cNvSpPr/>
          <p:nvPr/>
        </p:nvSpPr>
        <p:spPr>
          <a:xfrm>
            <a:off x="10508515" y="3900069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ircle: Hollow 55">
            <a:extLst>
              <a:ext uri="{FF2B5EF4-FFF2-40B4-BE49-F238E27FC236}">
                <a16:creationId xmlns:a16="http://schemas.microsoft.com/office/drawing/2014/main" id="{0C983C23-7914-456E-AA37-90FEEBD851C0}"/>
              </a:ext>
            </a:extLst>
          </p:cNvPr>
          <p:cNvSpPr/>
          <p:nvPr/>
        </p:nvSpPr>
        <p:spPr>
          <a:xfrm>
            <a:off x="10389452" y="3781006"/>
            <a:ext cx="428626" cy="428626"/>
          </a:xfrm>
          <a:prstGeom prst="donut">
            <a:avLst>
              <a:gd name="adj" fmla="val 528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ircle: Hollow 56">
            <a:extLst>
              <a:ext uri="{FF2B5EF4-FFF2-40B4-BE49-F238E27FC236}">
                <a16:creationId xmlns:a16="http://schemas.microsoft.com/office/drawing/2014/main" id="{CD810234-B3DF-4AE8-B7F5-9B91C3FEE8A3}"/>
              </a:ext>
            </a:extLst>
          </p:cNvPr>
          <p:cNvSpPr/>
          <p:nvPr/>
        </p:nvSpPr>
        <p:spPr>
          <a:xfrm>
            <a:off x="10256580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1A79A1-830D-43A5-991E-41089FE309F5}"/>
              </a:ext>
            </a:extLst>
          </p:cNvPr>
          <p:cNvCxnSpPr>
            <a:cxnSpLocks/>
          </p:cNvCxnSpPr>
          <p:nvPr/>
        </p:nvCxnSpPr>
        <p:spPr>
          <a:xfrm flipV="1">
            <a:off x="10603766" y="4342505"/>
            <a:ext cx="0" cy="1033387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1D217BA-6735-41FC-ADDE-ADA84BF5E891}"/>
              </a:ext>
            </a:extLst>
          </p:cNvPr>
          <p:cNvSpPr/>
          <p:nvPr/>
        </p:nvSpPr>
        <p:spPr>
          <a:xfrm>
            <a:off x="10541645" y="5350759"/>
            <a:ext cx="124240" cy="1242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3BBA26-6FB6-4EDA-AE7C-332D388F6619}"/>
              </a:ext>
            </a:extLst>
          </p:cNvPr>
          <p:cNvSpPr txBox="1"/>
          <p:nvPr/>
        </p:nvSpPr>
        <p:spPr>
          <a:xfrm>
            <a:off x="9846072" y="2961830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Share</a:t>
            </a:r>
            <a:endParaRPr lang="en-US" sz="3600" dirty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710CEB2-4E11-44C6-A201-5DCB3EA9A265}"/>
              </a:ext>
            </a:extLst>
          </p:cNvPr>
          <p:cNvSpPr txBox="1"/>
          <p:nvPr/>
        </p:nvSpPr>
        <p:spPr>
          <a:xfrm>
            <a:off x="9541493" y="5602985"/>
            <a:ext cx="320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Get report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CE23E97-80CA-4DCE-905B-0371552128FB}"/>
              </a:ext>
            </a:extLst>
          </p:cNvPr>
          <p:cNvCxnSpPr>
            <a:cxnSpLocks/>
          </p:cNvCxnSpPr>
          <p:nvPr/>
        </p:nvCxnSpPr>
        <p:spPr>
          <a:xfrm>
            <a:off x="651657" y="6212376"/>
            <a:ext cx="2048865" cy="0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6AF9195-D1C7-4EAB-9766-CBBD5AC04E3E}"/>
              </a:ext>
            </a:extLst>
          </p:cNvPr>
          <p:cNvCxnSpPr>
            <a:cxnSpLocks/>
          </p:cNvCxnSpPr>
          <p:nvPr/>
        </p:nvCxnSpPr>
        <p:spPr>
          <a:xfrm>
            <a:off x="5131605" y="6212376"/>
            <a:ext cx="2048865" cy="0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FD0854-B613-4503-8F9F-7EBA21977DB6}"/>
              </a:ext>
            </a:extLst>
          </p:cNvPr>
          <p:cNvCxnSpPr>
            <a:cxnSpLocks/>
          </p:cNvCxnSpPr>
          <p:nvPr/>
        </p:nvCxnSpPr>
        <p:spPr>
          <a:xfrm>
            <a:off x="9655100" y="6212376"/>
            <a:ext cx="2048865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7D5D77-7183-46A2-913A-91854EB46B5B}"/>
              </a:ext>
            </a:extLst>
          </p:cNvPr>
          <p:cNvCxnSpPr>
            <a:cxnSpLocks/>
          </p:cNvCxnSpPr>
          <p:nvPr/>
        </p:nvCxnSpPr>
        <p:spPr>
          <a:xfrm>
            <a:off x="2807969" y="1835312"/>
            <a:ext cx="2048865" cy="0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E4C8AC-856E-47A1-86C3-D3143F6DF56B}"/>
              </a:ext>
            </a:extLst>
          </p:cNvPr>
          <p:cNvCxnSpPr>
            <a:cxnSpLocks/>
          </p:cNvCxnSpPr>
          <p:nvPr/>
        </p:nvCxnSpPr>
        <p:spPr>
          <a:xfrm>
            <a:off x="7328027" y="1835312"/>
            <a:ext cx="2048865" cy="0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C17817C-AF36-4468-94FC-44DCFF825290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Export to PowerPoint or Excel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347FCAE-CD51-47C1-A0E5-7FE287A79E42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57F6F33-D335-4F37-A9F5-23DE49CB0B4A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D3A95DB-0E0C-40A8-88F7-9DAC67B156F6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D1EA8C3-D35D-4FB7-8D6B-858B4EE0825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D4B96A9-29AD-4507-B1E8-D12C03BAD2C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0AFA104-D1BD-427D-90C1-6CE47F2C7A56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08162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5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5500"/>
                            </p:stCondLst>
                            <p:childTnLst>
                              <p:par>
                                <p:cTn id="2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6500"/>
                            </p:stCondLst>
                            <p:childTnLst>
                              <p:par>
                                <p:cTn id="2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7000"/>
                            </p:stCondLst>
                            <p:childTnLst>
                              <p:par>
                                <p:cTn id="2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7500"/>
                            </p:stCondLst>
                            <p:childTnLst>
                              <p:par>
                                <p:cTn id="2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8000"/>
                            </p:stCondLst>
                            <p:childTnLst>
                              <p:par>
                                <p:cTn id="2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8500"/>
                            </p:stCondLst>
                            <p:childTnLst>
                              <p:par>
                                <p:cTn id="2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9000"/>
                            </p:stCondLst>
                            <p:childTnLst>
                              <p:par>
                                <p:cTn id="2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0000"/>
                            </p:stCondLst>
                            <p:childTnLst>
                              <p:par>
                                <p:cTn id="2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0500"/>
                            </p:stCondLst>
                            <p:childTnLst>
                              <p:par>
                                <p:cTn id="2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  <p:bldP spid="10" grpId="0" animBg="1"/>
      <p:bldP spid="14" grpId="0" animBg="1"/>
      <p:bldP spid="16" grpId="0"/>
      <p:bldP spid="17" grpId="0"/>
      <p:bldP spid="18" grpId="0" animBg="1"/>
      <p:bldP spid="20" grpId="0" animBg="1"/>
      <p:bldP spid="21" grpId="0" animBg="1"/>
      <p:bldP spid="22" grpId="0" animBg="1"/>
      <p:bldP spid="24" grpId="0" animBg="1"/>
      <p:bldP spid="25" grpId="0"/>
      <p:bldP spid="26" grpId="0"/>
      <p:bldP spid="27" grpId="0" animBg="1"/>
      <p:bldP spid="29" grpId="0" animBg="1"/>
      <p:bldP spid="30" grpId="0" animBg="1"/>
      <p:bldP spid="31" grpId="0" animBg="1"/>
      <p:bldP spid="33" grpId="0" animBg="1"/>
      <p:bldP spid="34" grpId="0"/>
      <p:bldP spid="35" grpId="0"/>
      <p:bldP spid="45" grpId="0" animBg="1"/>
      <p:bldP spid="46" grpId="0" animBg="1"/>
      <p:bldP spid="47" grpId="0" animBg="1"/>
      <p:bldP spid="48" grpId="0" animBg="1"/>
      <p:bldP spid="50" grpId="0" animBg="1"/>
      <p:bldP spid="51" grpId="0"/>
      <p:bldP spid="52" grpId="0"/>
      <p:bldP spid="53" grpId="0" animBg="1"/>
      <p:bldP spid="55" grpId="0" animBg="1"/>
      <p:bldP spid="56" grpId="0" animBg="1"/>
      <p:bldP spid="57" grpId="0" animBg="1"/>
      <p:bldP spid="59" grpId="0" animBg="1"/>
      <p:bldP spid="60" grpId="0"/>
      <p:bldP spid="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258FFF-F925-446B-8502-81C933981705}" type="slidenum">
              <a:rPr lang="en-IN" smtClean="0">
                <a:solidFill>
                  <a:srgbClr val="505050"/>
                </a:solidFill>
              </a:rPr>
              <a:pPr/>
              <a:t>2</a:t>
            </a:fld>
            <a:endParaRPr lang="en-IN">
              <a:solidFill>
                <a:srgbClr val="505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703" y="6242898"/>
            <a:ext cx="1314450" cy="447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361950"/>
            <a:ext cx="9486900" cy="6134100"/>
          </a:xfrm>
          <a:prstGeom prst="rect">
            <a:avLst/>
          </a:prstGeom>
        </p:spPr>
      </p:pic>
      <p:sp>
        <p:nvSpPr>
          <p:cNvPr id="4" name="Notched Right Arrow 3"/>
          <p:cNvSpPr/>
          <p:nvPr/>
        </p:nvSpPr>
        <p:spPr>
          <a:xfrm rot="2359374">
            <a:off x="2658023" y="1517402"/>
            <a:ext cx="1588096" cy="1171109"/>
          </a:xfrm>
          <a:prstGeom prst="notch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64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636AFC9-0881-4786-BD3B-E0BEBDE2F79D}"/>
              </a:ext>
            </a:extLst>
          </p:cNvPr>
          <p:cNvCxnSpPr>
            <a:cxnSpLocks/>
            <a:endCxn id="22" idx="3"/>
          </p:cNvCxnSpPr>
          <p:nvPr/>
        </p:nvCxnSpPr>
        <p:spPr>
          <a:xfrm flipH="1" flipV="1">
            <a:off x="10882232" y="3759948"/>
            <a:ext cx="1297202" cy="527006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A70E92-F264-47A6-8EB5-E1F743416AC4}"/>
              </a:ext>
            </a:extLst>
          </p:cNvPr>
          <p:cNvCxnSpPr>
            <a:cxnSpLocks/>
          </p:cNvCxnSpPr>
          <p:nvPr/>
        </p:nvCxnSpPr>
        <p:spPr>
          <a:xfrm flipH="1" flipV="1">
            <a:off x="1" y="4559319"/>
            <a:ext cx="1352549" cy="719005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B1D66C-A675-4E89-AF22-1BE0E407A08D}"/>
              </a:ext>
            </a:extLst>
          </p:cNvPr>
          <p:cNvCxnSpPr>
            <a:cxnSpLocks/>
          </p:cNvCxnSpPr>
          <p:nvPr/>
        </p:nvCxnSpPr>
        <p:spPr>
          <a:xfrm flipV="1">
            <a:off x="5367591" y="4061709"/>
            <a:ext cx="1577206" cy="1136471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EAAD18D-A529-426E-944F-052FEF1F7315}"/>
              </a:ext>
            </a:extLst>
          </p:cNvPr>
          <p:cNvCxnSpPr>
            <a:cxnSpLocks/>
          </p:cNvCxnSpPr>
          <p:nvPr/>
        </p:nvCxnSpPr>
        <p:spPr>
          <a:xfrm flipH="1" flipV="1">
            <a:off x="6980663" y="3992713"/>
            <a:ext cx="1801641" cy="991370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210092-D838-4687-B1B3-0C0F54FFBBB7}"/>
              </a:ext>
            </a:extLst>
          </p:cNvPr>
          <p:cNvCxnSpPr>
            <a:cxnSpLocks/>
          </p:cNvCxnSpPr>
          <p:nvPr/>
        </p:nvCxnSpPr>
        <p:spPr>
          <a:xfrm flipV="1">
            <a:off x="8939272" y="3789895"/>
            <a:ext cx="1680503" cy="1101747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D1B375-3CBB-4F31-BF6F-2530FCADC84D}"/>
              </a:ext>
            </a:extLst>
          </p:cNvPr>
          <p:cNvCxnSpPr>
            <a:cxnSpLocks/>
          </p:cNvCxnSpPr>
          <p:nvPr/>
        </p:nvCxnSpPr>
        <p:spPr>
          <a:xfrm flipH="1" flipV="1">
            <a:off x="3555177" y="4315879"/>
            <a:ext cx="1709825" cy="882300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F893E3-9E92-4678-BAE1-ABE84AFE8FA3}"/>
              </a:ext>
            </a:extLst>
          </p:cNvPr>
          <p:cNvCxnSpPr>
            <a:cxnSpLocks/>
          </p:cNvCxnSpPr>
          <p:nvPr/>
        </p:nvCxnSpPr>
        <p:spPr>
          <a:xfrm flipV="1">
            <a:off x="1488100" y="4236152"/>
            <a:ext cx="1778890" cy="962027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B2B for Guest Users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265002" y="1551863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555FC8F4-43EE-43E4-BBBC-49434B3A520A}"/>
              </a:ext>
            </a:extLst>
          </p:cNvPr>
          <p:cNvSpPr/>
          <p:nvPr/>
        </p:nvSpPr>
        <p:spPr>
          <a:xfrm>
            <a:off x="1122113" y="4930251"/>
            <a:ext cx="588480" cy="588480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20B305-6275-48E1-8946-A32347CB376F}"/>
              </a:ext>
            </a:extLst>
          </p:cNvPr>
          <p:cNvSpPr txBox="1"/>
          <p:nvPr/>
        </p:nvSpPr>
        <p:spPr>
          <a:xfrm>
            <a:off x="1224701" y="4901325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4AD99A-076B-4B78-BBFD-38BC498DCCBC}"/>
              </a:ext>
            </a:extLst>
          </p:cNvPr>
          <p:cNvSpPr/>
          <p:nvPr/>
        </p:nvSpPr>
        <p:spPr>
          <a:xfrm>
            <a:off x="3049114" y="3941913"/>
            <a:ext cx="588480" cy="588480"/>
          </a:xfrm>
          <a:prstGeom prst="ellipse">
            <a:avLst/>
          </a:prstGeom>
          <a:solidFill>
            <a:srgbClr val="03A1A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6BC045-9DFF-42FD-8C36-FC34502A7320}"/>
              </a:ext>
            </a:extLst>
          </p:cNvPr>
          <p:cNvSpPr txBox="1"/>
          <p:nvPr/>
        </p:nvSpPr>
        <p:spPr>
          <a:xfrm>
            <a:off x="3151702" y="3912987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2467DC-68B2-4A06-97DB-38EF79A869C1}"/>
              </a:ext>
            </a:extLst>
          </p:cNvPr>
          <p:cNvSpPr/>
          <p:nvPr/>
        </p:nvSpPr>
        <p:spPr>
          <a:xfrm>
            <a:off x="5001873" y="4891641"/>
            <a:ext cx="588480" cy="588480"/>
          </a:xfrm>
          <a:prstGeom prst="ellipse">
            <a:avLst/>
          </a:prstGeom>
          <a:solidFill>
            <a:srgbClr val="EE952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EAAEBB-9149-4D8C-85F9-C700A4FAC1A9}"/>
              </a:ext>
            </a:extLst>
          </p:cNvPr>
          <p:cNvSpPr txBox="1"/>
          <p:nvPr/>
        </p:nvSpPr>
        <p:spPr>
          <a:xfrm>
            <a:off x="5104461" y="4862715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CACAA9-3503-46C8-A54E-799F4E9E55B9}"/>
              </a:ext>
            </a:extLst>
          </p:cNvPr>
          <p:cNvSpPr/>
          <p:nvPr/>
        </p:nvSpPr>
        <p:spPr>
          <a:xfrm>
            <a:off x="6708674" y="3698473"/>
            <a:ext cx="588480" cy="588480"/>
          </a:xfrm>
          <a:prstGeom prst="ellipse">
            <a:avLst/>
          </a:prstGeom>
          <a:solidFill>
            <a:srgbClr val="385723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7E7550-521F-446A-9A97-DDE94285DD11}"/>
              </a:ext>
            </a:extLst>
          </p:cNvPr>
          <p:cNvSpPr txBox="1"/>
          <p:nvPr/>
        </p:nvSpPr>
        <p:spPr>
          <a:xfrm>
            <a:off x="6810973" y="3669547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240C0D5-51C5-4820-AB34-E16D404339B2}"/>
              </a:ext>
            </a:extLst>
          </p:cNvPr>
          <p:cNvSpPr/>
          <p:nvPr/>
        </p:nvSpPr>
        <p:spPr>
          <a:xfrm>
            <a:off x="8522002" y="4689844"/>
            <a:ext cx="588480" cy="58848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BDCDBB-2F71-487A-93F9-6F048B528A22}"/>
              </a:ext>
            </a:extLst>
          </p:cNvPr>
          <p:cNvSpPr txBox="1"/>
          <p:nvPr/>
        </p:nvSpPr>
        <p:spPr>
          <a:xfrm>
            <a:off x="8624590" y="4660918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653423B-C8BF-4B5C-8334-7B79D6A36B28}"/>
              </a:ext>
            </a:extLst>
          </p:cNvPr>
          <p:cNvSpPr/>
          <p:nvPr/>
        </p:nvSpPr>
        <p:spPr>
          <a:xfrm>
            <a:off x="10396341" y="3465708"/>
            <a:ext cx="588480" cy="588480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3E73AB-E79D-4B7E-849F-8FFE43DAB7A5}"/>
              </a:ext>
            </a:extLst>
          </p:cNvPr>
          <p:cNvSpPr txBox="1"/>
          <p:nvPr/>
        </p:nvSpPr>
        <p:spPr>
          <a:xfrm>
            <a:off x="10498929" y="3436782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701416C-01EF-4102-89B3-73D5308BF43E}"/>
              </a:ext>
            </a:extLst>
          </p:cNvPr>
          <p:cNvSpPr txBox="1"/>
          <p:nvPr/>
        </p:nvSpPr>
        <p:spPr>
          <a:xfrm>
            <a:off x="54957" y="3702945"/>
            <a:ext cx="2603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EF3078"/>
                </a:solidFill>
                <a:latin typeface="Tw Cen MT" panose="020B0602020104020603" pitchFamily="34" charset="0"/>
              </a:rPr>
              <a:t>1.External User can see the </a:t>
            </a:r>
            <a:r>
              <a:rPr lang="en-US" b="1" dirty="0" err="1" smtClean="0">
                <a:solidFill>
                  <a:srgbClr val="EF3078"/>
                </a:solidFill>
                <a:latin typeface="Tw Cen MT" panose="020B0602020104020603" pitchFamily="34" charset="0"/>
              </a:rPr>
              <a:t>powerbi</a:t>
            </a:r>
            <a:r>
              <a:rPr lang="en-US" b="1" dirty="0" smtClean="0">
                <a:solidFill>
                  <a:srgbClr val="EF3078"/>
                </a:solidFill>
                <a:latin typeface="Tw Cen MT" panose="020B0602020104020603" pitchFamily="34" charset="0"/>
              </a:rPr>
              <a:t> content with a single sign-on.</a:t>
            </a:r>
            <a:endParaRPr lang="en-US" b="1" dirty="0">
              <a:solidFill>
                <a:srgbClr val="EF3078"/>
              </a:solidFill>
              <a:latin typeface="Tw Cen MT" panose="020B06020201040206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49F1B1-6182-47AB-BECE-2A542878E26D}"/>
              </a:ext>
            </a:extLst>
          </p:cNvPr>
          <p:cNvSpPr txBox="1"/>
          <p:nvPr/>
        </p:nvSpPr>
        <p:spPr>
          <a:xfrm>
            <a:off x="2281192" y="2920183"/>
            <a:ext cx="2365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3A1A4"/>
                </a:solidFill>
                <a:latin typeface="Tw Cen MT" panose="020B0602020104020603" pitchFamily="34" charset="0"/>
              </a:rPr>
              <a:t>2. Deploy content to premium capacity.</a:t>
            </a:r>
            <a:endParaRPr lang="en-US" sz="2000" b="1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728CB8-974E-4196-8D1D-89BBEFF54DC9}"/>
              </a:ext>
            </a:extLst>
          </p:cNvPr>
          <p:cNvSpPr txBox="1"/>
          <p:nvPr/>
        </p:nvSpPr>
        <p:spPr>
          <a:xfrm>
            <a:off x="4246516" y="3872063"/>
            <a:ext cx="2126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EE9524"/>
                </a:solidFill>
                <a:latin typeface="Tw Cen MT" panose="020B0602020104020603" pitchFamily="34" charset="0"/>
              </a:rPr>
              <a:t>3. Deploy content to shared capacity</a:t>
            </a:r>
            <a:endParaRPr lang="en-US" sz="2000" b="1" dirty="0">
              <a:solidFill>
                <a:srgbClr val="EE9524"/>
              </a:solidFill>
              <a:latin typeface="Tw Cen MT" panose="020B0602020104020603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7F5442-F4B4-4585-AA2E-C0438857AE3B}"/>
              </a:ext>
            </a:extLst>
          </p:cNvPr>
          <p:cNvSpPr txBox="1"/>
          <p:nvPr/>
        </p:nvSpPr>
        <p:spPr>
          <a:xfrm>
            <a:off x="5766652" y="2895764"/>
            <a:ext cx="2303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385723"/>
                </a:solidFill>
                <a:latin typeface="Tw Cen MT" panose="020B0602020104020603" pitchFamily="34" charset="0"/>
              </a:rPr>
              <a:t>4. User brings their own PRO License</a:t>
            </a:r>
            <a:endParaRPr lang="en-US" sz="2000" b="1" dirty="0">
              <a:solidFill>
                <a:srgbClr val="385723"/>
              </a:solidFill>
              <a:latin typeface="Tw Cen MT" panose="020B06020201040206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E5F379D-720A-4873-BF25-F62D2ED92709}"/>
              </a:ext>
            </a:extLst>
          </p:cNvPr>
          <p:cNvSpPr txBox="1"/>
          <p:nvPr/>
        </p:nvSpPr>
        <p:spPr>
          <a:xfrm>
            <a:off x="7742820" y="3644885"/>
            <a:ext cx="2126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latin typeface="Tw Cen MT" panose="020B0602020104020603" pitchFamily="34" charset="0"/>
              </a:rPr>
              <a:t>5. Assigned license provide the ability to view pro content</a:t>
            </a:r>
            <a:endParaRPr lang="en-US" b="1" dirty="0">
              <a:solidFill>
                <a:srgbClr val="00B0F0"/>
              </a:solidFill>
              <a:latin typeface="Tw Cen MT" panose="020B06020201040206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DAF0F2-B209-49E3-8710-C6751814FE90}"/>
              </a:ext>
            </a:extLst>
          </p:cNvPr>
          <p:cNvSpPr txBox="1"/>
          <p:nvPr/>
        </p:nvSpPr>
        <p:spPr>
          <a:xfrm>
            <a:off x="9620021" y="2456997"/>
            <a:ext cx="21265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EF3078"/>
                </a:solidFill>
                <a:latin typeface="Tw Cen MT" panose="020B0602020104020603" pitchFamily="34" charset="0"/>
              </a:rPr>
              <a:t>6. Not any other tenant including own.</a:t>
            </a:r>
            <a:endParaRPr lang="en-US" sz="2000" b="1" dirty="0">
              <a:solidFill>
                <a:srgbClr val="EF3078"/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6275" y="839698"/>
            <a:ext cx="1107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Azure AD business-to-business(B2B) collaboration gives you the ability to add users from another tenant as a guest.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67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A7819E-8CA9-4CED-8726-3FD8CD8AF062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-19781" y="3638298"/>
            <a:ext cx="1983790" cy="696590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A70E92-F264-47A6-8EB5-E1F743416AC4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2449139" y="3652224"/>
            <a:ext cx="2002392" cy="818322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B1D66C-A675-4E89-AF22-1BE0E407A08D}"/>
              </a:ext>
            </a:extLst>
          </p:cNvPr>
          <p:cNvCxnSpPr>
            <a:cxnSpLocks/>
          </p:cNvCxnSpPr>
          <p:nvPr/>
        </p:nvCxnSpPr>
        <p:spPr>
          <a:xfrm flipV="1">
            <a:off x="4665022" y="3506773"/>
            <a:ext cx="2398436" cy="974385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EAAD18D-A529-426E-944F-052FEF1F7315}"/>
              </a:ext>
            </a:extLst>
          </p:cNvPr>
          <p:cNvCxnSpPr>
            <a:cxnSpLocks/>
          </p:cNvCxnSpPr>
          <p:nvPr/>
        </p:nvCxnSpPr>
        <p:spPr>
          <a:xfrm flipH="1" flipV="1">
            <a:off x="6960870" y="3264262"/>
            <a:ext cx="2413393" cy="1206283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D1B375-3CBB-4F31-BF6F-2530FCADC84D}"/>
              </a:ext>
            </a:extLst>
          </p:cNvPr>
          <p:cNvCxnSpPr>
            <a:cxnSpLocks/>
          </p:cNvCxnSpPr>
          <p:nvPr/>
        </p:nvCxnSpPr>
        <p:spPr>
          <a:xfrm flipH="1">
            <a:off x="10621260" y="3165531"/>
            <a:ext cx="1570741" cy="1250213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6C8155-9088-474B-BD1B-E4DBACF43361}"/>
              </a:ext>
            </a:extLst>
          </p:cNvPr>
          <p:cNvGrpSpPr/>
          <p:nvPr/>
        </p:nvGrpSpPr>
        <p:grpSpPr>
          <a:xfrm>
            <a:off x="2224782" y="146710"/>
            <a:ext cx="7278915" cy="1676212"/>
            <a:chOff x="2456543" y="131812"/>
            <a:chExt cx="7278915" cy="167621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E8AA9BD-5B28-4BB1-803B-54BB6E1B0DE1}"/>
                </a:ext>
              </a:extLst>
            </p:cNvPr>
            <p:cNvSpPr txBox="1"/>
            <p:nvPr/>
          </p:nvSpPr>
          <p:spPr>
            <a:xfrm>
              <a:off x="2456543" y="131812"/>
              <a:ext cx="727891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ON PREMISES REPORT SERVER</a:t>
              </a:r>
            </a:p>
            <a:p>
              <a:pPr algn="ctr"/>
              <a:endPara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D884BCA-1978-49CC-8588-5399D7CABDE7}"/>
                </a:ext>
              </a:extLst>
            </p:cNvPr>
            <p:cNvGrpSpPr/>
            <p:nvPr/>
          </p:nvGrpSpPr>
          <p:grpSpPr>
            <a:xfrm>
              <a:off x="5323337" y="1617524"/>
              <a:ext cx="1434489" cy="190500"/>
              <a:chOff x="4624167" y="1617524"/>
              <a:chExt cx="1434489" cy="1905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701A590-ABA9-4BD2-BD64-376A4C227798}"/>
                  </a:ext>
                </a:extLst>
              </p:cNvPr>
              <p:cNvSpPr/>
              <p:nvPr/>
            </p:nvSpPr>
            <p:spPr>
              <a:xfrm>
                <a:off x="4624167" y="1617524"/>
                <a:ext cx="190500" cy="190500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E53B434-A2A6-4C16-99DD-292CE4FD62C4}"/>
                  </a:ext>
                </a:extLst>
              </p:cNvPr>
              <p:cNvSpPr/>
              <p:nvPr/>
            </p:nvSpPr>
            <p:spPr>
              <a:xfrm>
                <a:off x="4935317" y="1617524"/>
                <a:ext cx="190500" cy="190500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3E5BC96-17A2-4BD5-BA51-10270687E851}"/>
                  </a:ext>
                </a:extLst>
              </p:cNvPr>
              <p:cNvSpPr/>
              <p:nvPr/>
            </p:nvSpPr>
            <p:spPr>
              <a:xfrm>
                <a:off x="5246103" y="1617524"/>
                <a:ext cx="190500" cy="190500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A06ACCC-548D-4873-BD3B-AD3CA2C095B0}"/>
                  </a:ext>
                </a:extLst>
              </p:cNvPr>
              <p:cNvSpPr/>
              <p:nvPr/>
            </p:nvSpPr>
            <p:spPr>
              <a:xfrm>
                <a:off x="5556889" y="1617524"/>
                <a:ext cx="190500" cy="190500"/>
              </a:xfrm>
              <a:prstGeom prst="ellipse">
                <a:avLst/>
              </a:prstGeom>
              <a:solidFill>
                <a:srgbClr val="1C7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CBDE4C1-DAF9-476F-B807-27BE954F6C82}"/>
                  </a:ext>
                </a:extLst>
              </p:cNvPr>
              <p:cNvSpPr/>
              <p:nvPr/>
            </p:nvSpPr>
            <p:spPr>
              <a:xfrm>
                <a:off x="5868156" y="1617524"/>
                <a:ext cx="190500" cy="1905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555FC8F4-43EE-43E4-BBBC-49434B3A520A}"/>
              </a:ext>
            </a:extLst>
          </p:cNvPr>
          <p:cNvSpPr/>
          <p:nvPr/>
        </p:nvSpPr>
        <p:spPr>
          <a:xfrm>
            <a:off x="9050589" y="3577914"/>
            <a:ext cx="1793540" cy="1793540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20B305-6275-48E1-8946-A32347CB376F}"/>
              </a:ext>
            </a:extLst>
          </p:cNvPr>
          <p:cNvSpPr txBox="1"/>
          <p:nvPr/>
        </p:nvSpPr>
        <p:spPr>
          <a:xfrm>
            <a:off x="8990960" y="3692469"/>
            <a:ext cx="1912798" cy="1446550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rgbClr val="E3E3E3"/>
                </a:solidFill>
                <a:latin typeface="Tw Cen MT" panose="020B0602020104020603" pitchFamily="34" charset="0"/>
              </a:rPr>
              <a:t>4</a:t>
            </a:r>
            <a:endParaRPr lang="en-US" sz="8800" b="1" dirty="0">
              <a:solidFill>
                <a:srgbClr val="E3E3E3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4AD99A-076B-4B78-BBFD-38BC498DCCBC}"/>
              </a:ext>
            </a:extLst>
          </p:cNvPr>
          <p:cNvSpPr/>
          <p:nvPr/>
        </p:nvSpPr>
        <p:spPr>
          <a:xfrm>
            <a:off x="1861421" y="3344058"/>
            <a:ext cx="588480" cy="588480"/>
          </a:xfrm>
          <a:prstGeom prst="ellipse">
            <a:avLst/>
          </a:prstGeom>
          <a:solidFill>
            <a:srgbClr val="03A1A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6BC045-9DFF-42FD-8C36-FC34502A7320}"/>
              </a:ext>
            </a:extLst>
          </p:cNvPr>
          <p:cNvSpPr txBox="1"/>
          <p:nvPr/>
        </p:nvSpPr>
        <p:spPr>
          <a:xfrm>
            <a:off x="1964009" y="3315132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  <a:endParaRPr lang="en-US" sz="3600" b="1" dirty="0">
              <a:solidFill>
                <a:srgbClr val="E3E3E3"/>
              </a:solidFill>
              <a:latin typeface="Tw Cen MT" panose="020B0602020104020603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2467DC-68B2-4A06-97DB-38EF79A869C1}"/>
              </a:ext>
            </a:extLst>
          </p:cNvPr>
          <p:cNvSpPr/>
          <p:nvPr/>
        </p:nvSpPr>
        <p:spPr>
          <a:xfrm>
            <a:off x="4348943" y="4176306"/>
            <a:ext cx="588480" cy="588480"/>
          </a:xfrm>
          <a:prstGeom prst="ellipse">
            <a:avLst/>
          </a:prstGeom>
          <a:solidFill>
            <a:srgbClr val="EE952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EAAEBB-9149-4D8C-85F9-C700A4FAC1A9}"/>
              </a:ext>
            </a:extLst>
          </p:cNvPr>
          <p:cNvSpPr txBox="1"/>
          <p:nvPr/>
        </p:nvSpPr>
        <p:spPr>
          <a:xfrm>
            <a:off x="4451531" y="414738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  <a:endParaRPr lang="en-US" sz="3600" b="1" dirty="0">
              <a:solidFill>
                <a:srgbClr val="E3E3E3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240C0D5-51C5-4820-AB34-E16D404339B2}"/>
              </a:ext>
            </a:extLst>
          </p:cNvPr>
          <p:cNvSpPr/>
          <p:nvPr/>
        </p:nvSpPr>
        <p:spPr>
          <a:xfrm>
            <a:off x="6858281" y="3212534"/>
            <a:ext cx="588480" cy="58848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BDCDBB-2F71-487A-93F9-6F048B528A22}"/>
              </a:ext>
            </a:extLst>
          </p:cNvPr>
          <p:cNvSpPr txBox="1"/>
          <p:nvPr/>
        </p:nvSpPr>
        <p:spPr>
          <a:xfrm>
            <a:off x="6960869" y="3183608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  <a:endParaRPr lang="en-US" sz="3600" b="1" dirty="0">
              <a:solidFill>
                <a:srgbClr val="E3E3E3"/>
              </a:solidFill>
              <a:latin typeface="Tw Cen MT" panose="020B0602020104020603" pitchFamily="34" charset="0"/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F425409-A6E4-456C-8ED2-ED38DCFCE2BD}"/>
              </a:ext>
            </a:extLst>
          </p:cNvPr>
          <p:cNvGrpSpPr/>
          <p:nvPr/>
        </p:nvGrpSpPr>
        <p:grpSpPr>
          <a:xfrm>
            <a:off x="8416167" y="2495106"/>
            <a:ext cx="2981544" cy="1149636"/>
            <a:chOff x="-89298" y="3809602"/>
            <a:chExt cx="2981544" cy="1149636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701416C-01EF-4102-89B3-73D5308BF43E}"/>
                </a:ext>
              </a:extLst>
            </p:cNvPr>
            <p:cNvSpPr txBox="1"/>
            <p:nvPr/>
          </p:nvSpPr>
          <p:spPr>
            <a:xfrm>
              <a:off x="378640" y="3809602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EF3078"/>
                  </a:solidFill>
                  <a:latin typeface="Tw Cen MT" panose="020B0602020104020603" pitchFamily="34" charset="0"/>
                </a:rPr>
                <a:t>4 SQL server EE</a:t>
              </a:r>
              <a:endParaRPr lang="en-US" sz="2000" b="1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B01F7DF-B788-4309-835E-848C5261CE4F}"/>
                </a:ext>
              </a:extLst>
            </p:cNvPr>
            <p:cNvSpPr txBox="1"/>
            <p:nvPr/>
          </p:nvSpPr>
          <p:spPr>
            <a:xfrm>
              <a:off x="-89298" y="4128241"/>
              <a:ext cx="29815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-  Available for SQL server EE those who want to be with assurance</a:t>
              </a:r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72C5F62-DBE0-4DB0-A985-67DB45C51121}"/>
              </a:ext>
            </a:extLst>
          </p:cNvPr>
          <p:cNvGrpSpPr/>
          <p:nvPr/>
        </p:nvGrpSpPr>
        <p:grpSpPr>
          <a:xfrm>
            <a:off x="-19780" y="2765084"/>
            <a:ext cx="4266134" cy="2443018"/>
            <a:chOff x="1163028" y="3320418"/>
            <a:chExt cx="4266134" cy="244301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049F1B1-6182-47AB-BECE-2A542878E26D}"/>
                </a:ext>
              </a:extLst>
            </p:cNvPr>
            <p:cNvSpPr txBox="1"/>
            <p:nvPr/>
          </p:nvSpPr>
          <p:spPr>
            <a:xfrm>
              <a:off x="1847827" y="3320418"/>
              <a:ext cx="2511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 1 </a:t>
              </a:r>
              <a:r>
                <a:rPr lang="en-US" sz="2800" b="1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Report server</a:t>
              </a:r>
              <a:endParaRPr lang="en-US" sz="2800" b="1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128FC70-EC87-4505-B103-CC8A34AD5B99}"/>
                </a:ext>
              </a:extLst>
            </p:cNvPr>
            <p:cNvSpPr txBox="1"/>
            <p:nvPr/>
          </p:nvSpPr>
          <p:spPr>
            <a:xfrm>
              <a:off x="1163028" y="4809329"/>
              <a:ext cx="426613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It is a superset of traditional SQL server reporting services(SSRS) installation</a:t>
              </a:r>
            </a:p>
            <a:p>
              <a:pPr marL="285750" indent="-285750">
                <a:buFontTx/>
                <a:buChar char="-"/>
              </a:pP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it allows you to deploy </a:t>
              </a:r>
              <a:r>
                <a:rPr lang="en-US" sz="14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powerbi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reports in addition to paginated SSRS reports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9852E6F-3FE7-431F-9ECD-4677790596C6}"/>
              </a:ext>
            </a:extLst>
          </p:cNvPr>
          <p:cNvGrpSpPr/>
          <p:nvPr/>
        </p:nvGrpSpPr>
        <p:grpSpPr>
          <a:xfrm>
            <a:off x="3316717" y="3092910"/>
            <a:ext cx="2674747" cy="903414"/>
            <a:chOff x="3975867" y="3872063"/>
            <a:chExt cx="2674747" cy="903414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9728CB8-974E-4196-8D1D-89BBEFF54DC9}"/>
                </a:ext>
              </a:extLst>
            </p:cNvPr>
            <p:cNvSpPr txBox="1"/>
            <p:nvPr/>
          </p:nvSpPr>
          <p:spPr>
            <a:xfrm>
              <a:off x="4078458" y="3872063"/>
              <a:ext cx="24695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EE9524"/>
                  </a:solidFill>
                  <a:latin typeface="Tw Cen MT" panose="020B0602020104020603" pitchFamily="34" charset="0"/>
                </a:rPr>
                <a:t>2 Purchase PBI server</a:t>
              </a:r>
              <a:endParaRPr lang="en-US" sz="2000" b="1" dirty="0">
                <a:solidFill>
                  <a:srgbClr val="EE952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E4AF30C-47B9-42F2-BAAB-C5E9143AD766}"/>
                </a:ext>
              </a:extLst>
            </p:cNvPr>
            <p:cNvSpPr txBox="1"/>
            <p:nvPr/>
          </p:nvSpPr>
          <p:spPr>
            <a:xfrm>
              <a:off x="3975867" y="4190702"/>
              <a:ext cx="26747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- Purchase it via </a:t>
              </a:r>
              <a:r>
                <a:rPr lang="en-US" sz="16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PowerBI</a:t>
              </a:r>
              <a:r>
                <a:rPr lang="en-US" sz="16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Premium</a:t>
              </a:r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E0030E5-ADE8-4236-A8FA-EA49492B9A6A}"/>
              </a:ext>
            </a:extLst>
          </p:cNvPr>
          <p:cNvGrpSpPr/>
          <p:nvPr/>
        </p:nvGrpSpPr>
        <p:grpSpPr>
          <a:xfrm>
            <a:off x="5044279" y="2595788"/>
            <a:ext cx="4049270" cy="2486583"/>
            <a:chOff x="6673467" y="4064978"/>
            <a:chExt cx="4049270" cy="2486583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E5F379D-720A-4873-BF25-F62D2ED92709}"/>
                </a:ext>
              </a:extLst>
            </p:cNvPr>
            <p:cNvSpPr txBox="1"/>
            <p:nvPr/>
          </p:nvSpPr>
          <p:spPr>
            <a:xfrm>
              <a:off x="7684879" y="4064978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B0F0"/>
                  </a:solidFill>
                  <a:latin typeface="Tw Cen MT" panose="020B0602020104020603" pitchFamily="34" charset="0"/>
                </a:rPr>
                <a:t>3 Cloud services</a:t>
              </a:r>
              <a:endParaRPr lang="en-US" sz="2000" b="1" dirty="0">
                <a:solidFill>
                  <a:srgbClr val="00B0F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1D0153F-5928-43C9-B3E9-D6A68A61E764}"/>
                </a:ext>
              </a:extLst>
            </p:cNvPr>
            <p:cNvSpPr txBox="1"/>
            <p:nvPr/>
          </p:nvSpPr>
          <p:spPr>
            <a:xfrm>
              <a:off x="6673467" y="5720564"/>
              <a:ext cx="40492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- Using report server and premium allows you to migrate the on-premises installation to cloud-based premium capacity in the future</a:t>
              </a:r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62280" y="869955"/>
            <a:ext cx="1219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For customers concerning over data sovereginty and deploying data to the cloud,there is an option of the on-premises PowerBI server.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9389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25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25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750"/>
                            </p:stCondLst>
                            <p:childTnLst>
                              <p:par>
                                <p:cTn id="8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3" grpId="0" animBg="1"/>
      <p:bldP spid="14" grpId="0"/>
      <p:bldP spid="15" grpId="0" animBg="1"/>
      <p:bldP spid="16" grpId="0"/>
      <p:bldP spid="19" grpId="0" animBg="1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D207417-3382-4BC3-A381-0DEFAB25FBFF}"/>
              </a:ext>
            </a:extLst>
          </p:cNvPr>
          <p:cNvGrpSpPr/>
          <p:nvPr/>
        </p:nvGrpSpPr>
        <p:grpSpPr>
          <a:xfrm>
            <a:off x="2456543" y="131812"/>
            <a:ext cx="7278915" cy="937676"/>
            <a:chOff x="2456543" y="131812"/>
            <a:chExt cx="7278915" cy="93767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E8AA9BD-5B28-4BB1-803B-54BB6E1B0DE1}"/>
                </a:ext>
              </a:extLst>
            </p:cNvPr>
            <p:cNvSpPr txBox="1"/>
            <p:nvPr/>
          </p:nvSpPr>
          <p:spPr>
            <a:xfrm>
              <a:off x="2456543" y="131812"/>
              <a:ext cx="72789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DIFFERENT SHARING CONCEPTS</a:t>
              </a:r>
              <a:endPara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D884BCA-1978-49CC-8588-5399D7CABDE7}"/>
                </a:ext>
              </a:extLst>
            </p:cNvPr>
            <p:cNvGrpSpPr/>
            <p:nvPr/>
          </p:nvGrpSpPr>
          <p:grpSpPr>
            <a:xfrm>
              <a:off x="5378756" y="878988"/>
              <a:ext cx="1434489" cy="190500"/>
              <a:chOff x="4679586" y="878988"/>
              <a:chExt cx="1434489" cy="1905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701A590-ABA9-4BD2-BD64-376A4C227798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E53B434-A2A6-4C16-99DD-292CE4FD62C4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3E5BC96-17A2-4BD5-BA51-10270687E851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A06ACCC-548D-4873-BD3B-AD3CA2C095B0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1C7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CBDE4C1-DAF9-476F-B807-27BE954F6C82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BF5B7B4-845C-44D3-BFB2-349033654D72}"/>
              </a:ext>
            </a:extLst>
          </p:cNvPr>
          <p:cNvGrpSpPr/>
          <p:nvPr/>
        </p:nvGrpSpPr>
        <p:grpSpPr>
          <a:xfrm>
            <a:off x="4253833" y="2037467"/>
            <a:ext cx="3578202" cy="3578202"/>
            <a:chOff x="4253833" y="2037467"/>
            <a:chExt cx="3578202" cy="35782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FD16315-FEAF-46FC-9675-CB642BB1A557}"/>
                </a:ext>
              </a:extLst>
            </p:cNvPr>
            <p:cNvSpPr/>
            <p:nvPr/>
          </p:nvSpPr>
          <p:spPr>
            <a:xfrm>
              <a:off x="4253833" y="2037467"/>
              <a:ext cx="3578202" cy="3578202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2E8BCD-C04C-4D02-BF30-D147FB439819}"/>
                </a:ext>
              </a:extLst>
            </p:cNvPr>
            <p:cNvSpPr txBox="1"/>
            <p:nvPr/>
          </p:nvSpPr>
          <p:spPr>
            <a:xfrm>
              <a:off x="4699437" y="2600441"/>
              <a:ext cx="275645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POWERBI REPORT SERVER</a:t>
              </a:r>
              <a:endParaRPr lang="en-US" sz="48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CC510C9-281D-45CD-8907-71C6C646CF97}"/>
              </a:ext>
            </a:extLst>
          </p:cNvPr>
          <p:cNvGrpSpPr/>
          <p:nvPr/>
        </p:nvGrpSpPr>
        <p:grpSpPr>
          <a:xfrm>
            <a:off x="1733971" y="1629656"/>
            <a:ext cx="2133820" cy="2133820"/>
            <a:chOff x="1733971" y="1629656"/>
            <a:chExt cx="2133820" cy="213382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3CE9B52-F8C0-4C0F-A36C-A519F49591BD}"/>
                </a:ext>
              </a:extLst>
            </p:cNvPr>
            <p:cNvSpPr/>
            <p:nvPr/>
          </p:nvSpPr>
          <p:spPr>
            <a:xfrm>
              <a:off x="1733971" y="1629656"/>
              <a:ext cx="2133820" cy="213382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24A6141-42CC-4107-99BF-4373E4A590AF}"/>
                </a:ext>
              </a:extLst>
            </p:cNvPr>
            <p:cNvSpPr txBox="1"/>
            <p:nvPr/>
          </p:nvSpPr>
          <p:spPr>
            <a:xfrm>
              <a:off x="1829182" y="2231293"/>
              <a:ext cx="194339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POWERBI DESKTOP</a:t>
              </a:r>
              <a:endParaRPr lang="en-US" sz="28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6E2F234-7399-4F08-997B-76646A4772C2}"/>
              </a:ext>
            </a:extLst>
          </p:cNvPr>
          <p:cNvGrpSpPr/>
          <p:nvPr/>
        </p:nvGrpSpPr>
        <p:grpSpPr>
          <a:xfrm>
            <a:off x="1751653" y="4068322"/>
            <a:ext cx="2133820" cy="2133820"/>
            <a:chOff x="1751653" y="4068322"/>
            <a:chExt cx="2133820" cy="213382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10E513B-A9B7-4228-9391-28CE821FB658}"/>
                </a:ext>
              </a:extLst>
            </p:cNvPr>
            <p:cNvSpPr/>
            <p:nvPr/>
          </p:nvSpPr>
          <p:spPr>
            <a:xfrm>
              <a:off x="1751653" y="4068322"/>
              <a:ext cx="2133820" cy="213382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79A66B0-42FC-4535-9518-E6319730B5CC}"/>
                </a:ext>
              </a:extLst>
            </p:cNvPr>
            <p:cNvSpPr txBox="1"/>
            <p:nvPr/>
          </p:nvSpPr>
          <p:spPr>
            <a:xfrm>
              <a:off x="1829182" y="4595126"/>
              <a:ext cx="194339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POWERBI SERVICE</a:t>
              </a:r>
              <a:endParaRPr lang="en-US" sz="32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D88FA7E-2272-481F-A031-9A85AD5D1682}"/>
              </a:ext>
            </a:extLst>
          </p:cNvPr>
          <p:cNvGrpSpPr/>
          <p:nvPr/>
        </p:nvGrpSpPr>
        <p:grpSpPr>
          <a:xfrm>
            <a:off x="73878" y="3320011"/>
            <a:ext cx="1943398" cy="1361736"/>
            <a:chOff x="73878" y="3320011"/>
            <a:chExt cx="1943398" cy="13617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B6491C5-3F58-4875-9A18-45DAF1B057B3}"/>
                </a:ext>
              </a:extLst>
            </p:cNvPr>
            <p:cNvSpPr/>
            <p:nvPr/>
          </p:nvSpPr>
          <p:spPr>
            <a:xfrm>
              <a:off x="372235" y="3320011"/>
              <a:ext cx="1361736" cy="1361736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A1AC8D0-5485-4139-9B1F-F55366CE68D6}"/>
                </a:ext>
              </a:extLst>
            </p:cNvPr>
            <p:cNvSpPr txBox="1"/>
            <p:nvPr/>
          </p:nvSpPr>
          <p:spPr>
            <a:xfrm>
              <a:off x="73878" y="3647503"/>
              <a:ext cx="19433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POWERBI PRO</a:t>
              </a:r>
              <a:endParaRPr lang="en-US" sz="24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5E23A45-0798-4770-821D-672E4AE16918}"/>
              </a:ext>
            </a:extLst>
          </p:cNvPr>
          <p:cNvSpPr txBox="1"/>
          <p:nvPr/>
        </p:nvSpPr>
        <p:spPr>
          <a:xfrm>
            <a:off x="9178643" y="1713638"/>
            <a:ext cx="2707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/>
                </a:solidFill>
                <a:latin typeface="Tw Cen MT" panose="020B0602020104020603" pitchFamily="34" charset="0"/>
              </a:rPr>
              <a:t>CONTENT PACKS</a:t>
            </a:r>
            <a:endParaRPr lang="en-US" sz="2400" b="1" dirty="0">
              <a:solidFill>
                <a:schemeClr val="accent6"/>
              </a:solidFill>
              <a:latin typeface="Tw Cen MT" panose="020B06020201040206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FCE95A-F863-4CD1-8199-35E399BCEE43}"/>
              </a:ext>
            </a:extLst>
          </p:cNvPr>
          <p:cNvSpPr txBox="1"/>
          <p:nvPr/>
        </p:nvSpPr>
        <p:spPr>
          <a:xfrm>
            <a:off x="9735458" y="3476686"/>
            <a:ext cx="234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Tw Cen MT" panose="020B0602020104020603" pitchFamily="34" charset="0"/>
              </a:rPr>
              <a:t>POWERBI APPS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66A8CA-19F4-4F4A-935B-4004FECE0B0A}"/>
              </a:ext>
            </a:extLst>
          </p:cNvPr>
          <p:cNvSpPr txBox="1"/>
          <p:nvPr/>
        </p:nvSpPr>
        <p:spPr>
          <a:xfrm>
            <a:off x="9145291" y="5210679"/>
            <a:ext cx="2518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w Cen MT" panose="020B0602020104020603" pitchFamily="34" charset="0"/>
              </a:rPr>
              <a:t>PUBLISH TO WEB</a:t>
            </a:r>
            <a:endParaRPr lang="en-US" sz="2400" b="1" dirty="0">
              <a:solidFill>
                <a:srgbClr val="FF0000"/>
              </a:solidFill>
              <a:latin typeface="Tw Cen MT" panose="020B0602020104020603" pitchFamily="34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595DA0A-9880-41FE-87E3-CE92DD62B349}"/>
              </a:ext>
            </a:extLst>
          </p:cNvPr>
          <p:cNvGrpSpPr/>
          <p:nvPr/>
        </p:nvGrpSpPr>
        <p:grpSpPr>
          <a:xfrm>
            <a:off x="8520429" y="3253462"/>
            <a:ext cx="1146212" cy="1146212"/>
            <a:chOff x="8520429" y="3253462"/>
            <a:chExt cx="1146212" cy="1146212"/>
          </a:xfrm>
          <a:solidFill>
            <a:schemeClr val="accent2">
              <a:lumMod val="75000"/>
            </a:schemeClr>
          </a:solidFill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7F1890-8D64-4551-B6C7-EB88B15E44A5}"/>
                </a:ext>
              </a:extLst>
            </p:cNvPr>
            <p:cNvSpPr/>
            <p:nvPr/>
          </p:nvSpPr>
          <p:spPr>
            <a:xfrm>
              <a:off x="8520429" y="3253462"/>
              <a:ext cx="1146212" cy="11462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8B95D9A5-F343-4818-8DF5-72BB89ED2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3653" y="3476686"/>
              <a:ext cx="699764" cy="699764"/>
            </a:xfrm>
            <a:prstGeom prst="rect">
              <a:avLst/>
            </a:prstGeom>
            <a:grpFill/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68B01E-5C6A-4FF7-9953-F6587846580A}"/>
              </a:ext>
            </a:extLst>
          </p:cNvPr>
          <p:cNvGrpSpPr/>
          <p:nvPr/>
        </p:nvGrpSpPr>
        <p:grpSpPr>
          <a:xfrm>
            <a:off x="7932233" y="1520592"/>
            <a:ext cx="1146212" cy="1146212"/>
            <a:chOff x="7932233" y="1520592"/>
            <a:chExt cx="1146212" cy="1146212"/>
          </a:xfrm>
          <a:solidFill>
            <a:schemeClr val="accent6"/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56B1A4B-E1A2-41A8-81E6-13F865C9FEAE}"/>
                </a:ext>
              </a:extLst>
            </p:cNvPr>
            <p:cNvSpPr/>
            <p:nvPr/>
          </p:nvSpPr>
          <p:spPr>
            <a:xfrm>
              <a:off x="7932233" y="1520592"/>
              <a:ext cx="1146212" cy="11462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73193DF5-8DA6-4C56-812C-AA549915B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9711" y="1664946"/>
              <a:ext cx="771256" cy="771256"/>
            </a:xfrm>
            <a:prstGeom prst="rect">
              <a:avLst/>
            </a:prstGeom>
            <a:grpFill/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96C400D-FFFF-40A8-AEE6-E48A7481F5E8}"/>
              </a:ext>
            </a:extLst>
          </p:cNvPr>
          <p:cNvGrpSpPr/>
          <p:nvPr/>
        </p:nvGrpSpPr>
        <p:grpSpPr>
          <a:xfrm>
            <a:off x="7932233" y="4986332"/>
            <a:ext cx="1146212" cy="1146212"/>
            <a:chOff x="7932233" y="4986332"/>
            <a:chExt cx="1146212" cy="1146212"/>
          </a:xfrm>
          <a:solidFill>
            <a:srgbClr val="FF0000"/>
          </a:solidFill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2A495FC-D38D-410F-A2B3-A43850304062}"/>
                </a:ext>
              </a:extLst>
            </p:cNvPr>
            <p:cNvSpPr/>
            <p:nvPr/>
          </p:nvSpPr>
          <p:spPr>
            <a:xfrm>
              <a:off x="7932233" y="4986332"/>
              <a:ext cx="1146212" cy="11462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8392A11-74EE-4801-BBE5-B2F42D833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0476" y="5206278"/>
              <a:ext cx="706320" cy="70632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79506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34691" y="124691"/>
            <a:ext cx="4959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POWERBI DESKTOP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43" y="652985"/>
            <a:ext cx="11336048" cy="60375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9357" y="6242898"/>
            <a:ext cx="13144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7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703" y="6242898"/>
            <a:ext cx="1314450" cy="4476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" y="723320"/>
            <a:ext cx="12192000" cy="57836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96145" y="138545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POWERBI SERVICE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12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703" y="6242898"/>
            <a:ext cx="1314450" cy="4476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74073" y="1055730"/>
            <a:ext cx="976183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segoe-ui_normal"/>
              </a:rPr>
              <a:t>T</a:t>
            </a:r>
            <a:r>
              <a:rPr lang="en-GB" dirty="0" smtClean="0">
                <a:solidFill>
                  <a:srgbClr val="000000"/>
                </a:solidFill>
                <a:latin typeface="segoe-ui_normal"/>
              </a:rPr>
              <a:t>he </a:t>
            </a:r>
            <a:r>
              <a:rPr lang="en-GB" dirty="0">
                <a:solidFill>
                  <a:srgbClr val="000000"/>
                </a:solidFill>
                <a:latin typeface="segoe-ui_normal"/>
              </a:rPr>
              <a:t>main features of your Power BI service UI are the following</a:t>
            </a:r>
            <a:r>
              <a:rPr lang="en-GB" dirty="0" smtClean="0">
                <a:solidFill>
                  <a:srgbClr val="000000"/>
                </a:solidFill>
                <a:latin typeface="segoe-ui_normal"/>
              </a:rPr>
              <a:t>:</a:t>
            </a:r>
          </a:p>
          <a:p>
            <a:endParaRPr lang="en-GB" dirty="0">
              <a:solidFill>
                <a:srgbClr val="000000"/>
              </a:solidFill>
              <a:latin typeface="segoe-ui_normal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segoe-ui_normal"/>
              </a:rPr>
              <a:t>navigation pane (left </a:t>
            </a:r>
            <a:r>
              <a:rPr lang="en-GB" dirty="0" err="1">
                <a:solidFill>
                  <a:srgbClr val="000000"/>
                </a:solidFill>
                <a:latin typeface="segoe-ui_normal"/>
              </a:rPr>
              <a:t>nav</a:t>
            </a:r>
            <a:r>
              <a:rPr lang="en-GB" dirty="0" smtClean="0">
                <a:solidFill>
                  <a:srgbClr val="000000"/>
                </a:solidFill>
                <a:latin typeface="segoe-ui_normal"/>
              </a:rPr>
              <a:t>)</a:t>
            </a:r>
          </a:p>
          <a:p>
            <a:pPr>
              <a:buFont typeface="+mj-lt"/>
              <a:buAutoNum type="arabicPeriod"/>
            </a:pPr>
            <a:endParaRPr lang="en-GB" dirty="0">
              <a:solidFill>
                <a:srgbClr val="000000"/>
              </a:solidFill>
              <a:latin typeface="segoe-ui_normal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segoe-ui_normal"/>
              </a:rPr>
              <a:t>canvas (in this case, dashboard with tiles</a:t>
            </a:r>
            <a:r>
              <a:rPr lang="en-GB" dirty="0" smtClean="0">
                <a:solidFill>
                  <a:srgbClr val="000000"/>
                </a:solidFill>
                <a:latin typeface="segoe-ui_normal"/>
              </a:rPr>
              <a:t>)</a:t>
            </a:r>
          </a:p>
          <a:p>
            <a:pPr>
              <a:buFont typeface="+mj-lt"/>
              <a:buAutoNum type="arabicPeriod"/>
            </a:pPr>
            <a:endParaRPr lang="en-GB" dirty="0">
              <a:solidFill>
                <a:srgbClr val="000000"/>
              </a:solidFill>
              <a:latin typeface="segoe-ui_normal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segoe-ui_normal"/>
              </a:rPr>
              <a:t>Q&amp;A question </a:t>
            </a:r>
            <a:r>
              <a:rPr lang="en-GB" dirty="0" smtClean="0">
                <a:solidFill>
                  <a:srgbClr val="000000"/>
                </a:solidFill>
                <a:latin typeface="segoe-ui_normal"/>
              </a:rPr>
              <a:t>box</a:t>
            </a:r>
          </a:p>
          <a:p>
            <a:pPr>
              <a:buFont typeface="+mj-lt"/>
              <a:buAutoNum type="arabicPeriod"/>
            </a:pPr>
            <a:endParaRPr lang="en-GB" dirty="0">
              <a:solidFill>
                <a:srgbClr val="000000"/>
              </a:solidFill>
              <a:latin typeface="segoe-ui_normal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segoe-ui_normal"/>
              </a:rPr>
              <a:t>icon buttons, including help and </a:t>
            </a:r>
            <a:r>
              <a:rPr lang="en-GB" dirty="0" smtClean="0">
                <a:solidFill>
                  <a:srgbClr val="000000"/>
                </a:solidFill>
                <a:latin typeface="segoe-ui_normal"/>
              </a:rPr>
              <a:t>feedback</a:t>
            </a:r>
          </a:p>
          <a:p>
            <a:pPr>
              <a:buFont typeface="+mj-lt"/>
              <a:buAutoNum type="arabicPeriod"/>
            </a:pPr>
            <a:endParaRPr lang="en-GB" dirty="0">
              <a:solidFill>
                <a:srgbClr val="000000"/>
              </a:solidFill>
              <a:latin typeface="segoe-ui_normal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segoe-ui_normal"/>
              </a:rPr>
              <a:t>dashboard title (navigation path, aka breadcrumbs</a:t>
            </a:r>
            <a:r>
              <a:rPr lang="en-GB" dirty="0" smtClean="0">
                <a:solidFill>
                  <a:srgbClr val="000000"/>
                </a:solidFill>
                <a:latin typeface="segoe-ui_normal"/>
              </a:rPr>
              <a:t>)</a:t>
            </a:r>
          </a:p>
          <a:p>
            <a:pPr>
              <a:buFont typeface="+mj-lt"/>
              <a:buAutoNum type="arabicPeriod"/>
            </a:pPr>
            <a:endParaRPr lang="en-GB" dirty="0">
              <a:solidFill>
                <a:srgbClr val="000000"/>
              </a:solidFill>
              <a:latin typeface="segoe-ui_normal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segoe-ui_normal"/>
              </a:rPr>
              <a:t>Office 365 app </a:t>
            </a:r>
            <a:r>
              <a:rPr lang="en-GB" dirty="0" smtClean="0">
                <a:solidFill>
                  <a:srgbClr val="000000"/>
                </a:solidFill>
                <a:latin typeface="segoe-ui_normal"/>
              </a:rPr>
              <a:t>launcher</a:t>
            </a:r>
          </a:p>
          <a:p>
            <a:pPr>
              <a:buFont typeface="+mj-lt"/>
              <a:buAutoNum type="arabicPeriod"/>
            </a:pPr>
            <a:endParaRPr lang="en-GB" dirty="0">
              <a:solidFill>
                <a:srgbClr val="000000"/>
              </a:solidFill>
              <a:latin typeface="segoe-ui_normal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segoe-ui_normal"/>
              </a:rPr>
              <a:t>Power BI home </a:t>
            </a:r>
            <a:r>
              <a:rPr lang="en-GB" dirty="0" smtClean="0">
                <a:solidFill>
                  <a:srgbClr val="000000"/>
                </a:solidFill>
                <a:latin typeface="segoe-ui_normal"/>
              </a:rPr>
              <a:t>button</a:t>
            </a:r>
          </a:p>
          <a:p>
            <a:pPr>
              <a:buFont typeface="+mj-lt"/>
              <a:buAutoNum type="arabicPeriod"/>
            </a:pPr>
            <a:endParaRPr lang="en-GB" dirty="0">
              <a:solidFill>
                <a:srgbClr val="000000"/>
              </a:solidFill>
              <a:latin typeface="segoe-ui_normal"/>
            </a:endParaRPr>
          </a:p>
          <a:p>
            <a:pPr>
              <a:buFont typeface="+mj-lt"/>
              <a:buAutoNum type="arabicPeriod"/>
            </a:pPr>
            <a:r>
              <a:rPr lang="en-GB" dirty="0" err="1">
                <a:solidFill>
                  <a:srgbClr val="000000"/>
                </a:solidFill>
                <a:latin typeface="segoe-ui_normal"/>
              </a:rPr>
              <a:t>Labeled</a:t>
            </a:r>
            <a:r>
              <a:rPr lang="en-GB" dirty="0">
                <a:solidFill>
                  <a:srgbClr val="000000"/>
                </a:solidFill>
                <a:latin typeface="segoe-ui_normal"/>
              </a:rPr>
              <a:t> icon buttons</a:t>
            </a:r>
            <a:endParaRPr lang="en-GB" b="0" i="0" dirty="0">
              <a:solidFill>
                <a:srgbClr val="000000"/>
              </a:solidFill>
              <a:effectLst/>
              <a:latin typeface="segoe-ui_norm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96145" y="138545"/>
            <a:ext cx="6096000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POWERBI SERVICE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36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703" y="6242898"/>
            <a:ext cx="1314450" cy="4476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963" y="890443"/>
            <a:ext cx="7348075" cy="4876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92726" y="5767243"/>
            <a:ext cx="114992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segoe-ui_bold"/>
              </a:rPr>
              <a:t>Power BI reports</a:t>
            </a:r>
            <a:r>
              <a:rPr lang="en-GB" dirty="0">
                <a:solidFill>
                  <a:srgbClr val="000000"/>
                </a:solidFill>
                <a:latin typeface="segoe-ui_normal"/>
              </a:rPr>
              <a:t> created with Power BI </a:t>
            </a:r>
            <a:r>
              <a:rPr lang="en-GB" dirty="0" smtClean="0">
                <a:solidFill>
                  <a:srgbClr val="000000"/>
                </a:solidFill>
                <a:latin typeface="segoe-ui_normal"/>
              </a:rPr>
              <a:t>Desktop in </a:t>
            </a:r>
            <a:r>
              <a:rPr lang="en-GB" dirty="0">
                <a:solidFill>
                  <a:srgbClr val="000000"/>
                </a:solidFill>
                <a:latin typeface="segoe-ui_normal"/>
              </a:rPr>
              <a:t>the web portal and the Power BI mobile apps.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segoe-ui_bold"/>
              </a:rPr>
              <a:t>Paginated reports</a:t>
            </a:r>
            <a:r>
              <a:rPr lang="en-GB" dirty="0">
                <a:solidFill>
                  <a:srgbClr val="000000"/>
                </a:solidFill>
                <a:latin typeface="segoe-ui_normal"/>
              </a:rPr>
              <a:t> created in Report Builder: Modern-looking, fixed-layout documents optimized for printing.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segoe-ui_bold"/>
              </a:rPr>
              <a:t>KPIs</a:t>
            </a:r>
            <a:r>
              <a:rPr lang="en-GB" dirty="0">
                <a:solidFill>
                  <a:srgbClr val="000000"/>
                </a:solidFill>
                <a:latin typeface="segoe-ui_normal"/>
              </a:rPr>
              <a:t> created right in the web portal.</a:t>
            </a:r>
            <a:endParaRPr lang="en-GB" b="0" i="0" dirty="0">
              <a:solidFill>
                <a:srgbClr val="000000"/>
              </a:solidFill>
              <a:effectLst/>
              <a:latin typeface="segoe-ui_norm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34145" y="180109"/>
            <a:ext cx="6483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POWERBI REPORT SERVER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7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703" y="6242898"/>
            <a:ext cx="1314450" cy="4476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01" y="226435"/>
            <a:ext cx="2295525" cy="3190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8908" y="226435"/>
            <a:ext cx="5356947" cy="65312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73837" y="2447814"/>
            <a:ext cx="28328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CONTENT PACK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611903" y="1799079"/>
            <a:ext cx="3435927" cy="32364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34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2" y="47923"/>
            <a:ext cx="11916116" cy="6642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703" y="6242898"/>
            <a:ext cx="13144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3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703" y="6242898"/>
            <a:ext cx="1314450" cy="4476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28" y="1093879"/>
            <a:ext cx="10501746" cy="55966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87091" y="180109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600" dirty="0" smtClean="0"/>
              <a:t>POWERBI APPS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04781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258FFF-F925-446B-8502-81C933981705}" type="slidenum">
              <a:rPr lang="en-IN" smtClean="0">
                <a:solidFill>
                  <a:srgbClr val="505050"/>
                </a:solidFill>
              </a:rPr>
              <a:pPr/>
              <a:t>3</a:t>
            </a:fld>
            <a:endParaRPr lang="en-IN">
              <a:solidFill>
                <a:srgbClr val="505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373" y="3200413"/>
            <a:ext cx="7347664" cy="3266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82" y="233375"/>
            <a:ext cx="5953125" cy="29670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0703" y="6242898"/>
            <a:ext cx="1314450" cy="447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26037" y="755841"/>
            <a:ext cx="4197927" cy="18466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a-DK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OWERBI</a:t>
            </a:r>
            <a:endParaRPr lang="da-DK" sz="6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a-DK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da-DK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ESKTOP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17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703" y="6242898"/>
            <a:ext cx="1314450" cy="4476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10000" y="180110"/>
            <a:ext cx="519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600" dirty="0" smtClean="0">
                <a:solidFill>
                  <a:srgbClr val="FFC000"/>
                </a:solidFill>
              </a:rPr>
              <a:t>PUBLISH TO WEB</a:t>
            </a:r>
            <a:endParaRPr lang="en-GB" sz="3600" dirty="0">
              <a:solidFill>
                <a:srgbClr val="FFC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34" y="826441"/>
            <a:ext cx="5314950" cy="2533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1416" y="646332"/>
            <a:ext cx="4230584" cy="29697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7330" y="3299673"/>
            <a:ext cx="47720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1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703" y="6242898"/>
            <a:ext cx="1314450" cy="4476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18" y="493262"/>
            <a:ext cx="10834254" cy="541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1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68582" y="70396"/>
            <a:ext cx="9490363" cy="6176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POWERBI VERSIONS DIFFERENCES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Ellipse 256"/>
          <p:cNvGrpSpPr>
            <a:grpSpLocks/>
          </p:cNvGrpSpPr>
          <p:nvPr/>
        </p:nvGrpSpPr>
        <p:grpSpPr bwMode="auto">
          <a:xfrm>
            <a:off x="3882233" y="5670871"/>
            <a:ext cx="4427537" cy="647824"/>
            <a:chOff x="4712208" y="4803648"/>
            <a:chExt cx="2822448" cy="621792"/>
          </a:xfrm>
        </p:grpSpPr>
        <p:pic>
          <p:nvPicPr>
            <p:cNvPr id="5" name="Ellipse 256"/>
            <p:cNvPicPr>
              <a:picLocks noChangeArrowheads="1"/>
            </p:cNvPicPr>
            <p:nvPr/>
          </p:nvPicPr>
          <p:blipFill>
            <a:blip r:embed="rId2">
              <a:lum brigh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2208" y="4803648"/>
              <a:ext cx="2822448" cy="621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369"/>
            <p:cNvSpPr txBox="1">
              <a:spLocks noChangeArrowheads="1"/>
            </p:cNvSpPr>
            <p:nvPr/>
          </p:nvSpPr>
          <p:spPr bwMode="auto">
            <a:xfrm>
              <a:off x="5129610" y="4897422"/>
              <a:ext cx="1985245" cy="434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noProof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endParaRPr>
            </a:p>
          </p:txBody>
        </p:sp>
      </p:grpSp>
      <p:sp>
        <p:nvSpPr>
          <p:cNvPr id="7" name="Freeform 6"/>
          <p:cNvSpPr>
            <a:spLocks/>
          </p:cNvSpPr>
          <p:nvPr/>
        </p:nvSpPr>
        <p:spPr bwMode="auto">
          <a:xfrm>
            <a:off x="6153151" y="1363663"/>
            <a:ext cx="2174875" cy="3265488"/>
          </a:xfrm>
          <a:custGeom>
            <a:avLst/>
            <a:gdLst>
              <a:gd name="connsiteX0" fmla="*/ 0 w 2174875"/>
              <a:gd name="connsiteY0" fmla="*/ 0 h 3265488"/>
              <a:gd name="connsiteX1" fmla="*/ 71438 w 2174875"/>
              <a:gd name="connsiteY1" fmla="*/ 1588 h 3265488"/>
              <a:gd name="connsiteX2" fmla="*/ 142081 w 2174875"/>
              <a:gd name="connsiteY2" fmla="*/ 4764 h 3265488"/>
              <a:gd name="connsiteX3" fmla="*/ 213519 w 2174875"/>
              <a:gd name="connsiteY3" fmla="*/ 10321 h 3265488"/>
              <a:gd name="connsiteX4" fmla="*/ 283369 w 2174875"/>
              <a:gd name="connsiteY4" fmla="*/ 19849 h 3265488"/>
              <a:gd name="connsiteX5" fmla="*/ 354806 w 2174875"/>
              <a:gd name="connsiteY5" fmla="*/ 28582 h 3265488"/>
              <a:gd name="connsiteX6" fmla="*/ 425450 w 2174875"/>
              <a:gd name="connsiteY6" fmla="*/ 42873 h 3265488"/>
              <a:gd name="connsiteX7" fmla="*/ 493713 w 2174875"/>
              <a:gd name="connsiteY7" fmla="*/ 57958 h 3265488"/>
              <a:gd name="connsiteX8" fmla="*/ 562769 w 2174875"/>
              <a:gd name="connsiteY8" fmla="*/ 74631 h 3265488"/>
              <a:gd name="connsiteX9" fmla="*/ 631031 w 2174875"/>
              <a:gd name="connsiteY9" fmla="*/ 94479 h 3265488"/>
              <a:gd name="connsiteX10" fmla="*/ 697706 w 2174875"/>
              <a:gd name="connsiteY10" fmla="*/ 115916 h 3265488"/>
              <a:gd name="connsiteX11" fmla="*/ 765175 w 2174875"/>
              <a:gd name="connsiteY11" fmla="*/ 140528 h 3265488"/>
              <a:gd name="connsiteX12" fmla="*/ 831850 w 2174875"/>
              <a:gd name="connsiteY12" fmla="*/ 165934 h 3265488"/>
              <a:gd name="connsiteX13" fmla="*/ 897731 w 2174875"/>
              <a:gd name="connsiteY13" fmla="*/ 193722 h 3265488"/>
              <a:gd name="connsiteX14" fmla="*/ 962025 w 2174875"/>
              <a:gd name="connsiteY14" fmla="*/ 223892 h 3265488"/>
              <a:gd name="connsiteX15" fmla="*/ 1025525 w 2174875"/>
              <a:gd name="connsiteY15" fmla="*/ 257238 h 3265488"/>
              <a:gd name="connsiteX16" fmla="*/ 1088231 w 2174875"/>
              <a:gd name="connsiteY16" fmla="*/ 292965 h 3265488"/>
              <a:gd name="connsiteX17" fmla="*/ 1182688 w 2174875"/>
              <a:gd name="connsiteY17" fmla="*/ 350923 h 3265488"/>
              <a:gd name="connsiteX18" fmla="*/ 1273969 w 2174875"/>
              <a:gd name="connsiteY18" fmla="*/ 412851 h 3265488"/>
              <a:gd name="connsiteX19" fmla="*/ 1362869 w 2174875"/>
              <a:gd name="connsiteY19" fmla="*/ 480336 h 3265488"/>
              <a:gd name="connsiteX20" fmla="*/ 1444625 w 2174875"/>
              <a:gd name="connsiteY20" fmla="*/ 550203 h 3265488"/>
              <a:gd name="connsiteX21" fmla="*/ 1524000 w 2174875"/>
              <a:gd name="connsiteY21" fmla="*/ 623245 h 3265488"/>
              <a:gd name="connsiteX22" fmla="*/ 1598613 w 2174875"/>
              <a:gd name="connsiteY22" fmla="*/ 699464 h 3265488"/>
              <a:gd name="connsiteX23" fmla="*/ 1669256 w 2174875"/>
              <a:gd name="connsiteY23" fmla="*/ 780446 h 3265488"/>
              <a:gd name="connsiteX24" fmla="*/ 1735931 w 2174875"/>
              <a:gd name="connsiteY24" fmla="*/ 864604 h 3265488"/>
              <a:gd name="connsiteX25" fmla="*/ 1797050 w 2174875"/>
              <a:gd name="connsiteY25" fmla="*/ 949556 h 3265488"/>
              <a:gd name="connsiteX26" fmla="*/ 1854994 w 2174875"/>
              <a:gd name="connsiteY26" fmla="*/ 1037684 h 3265488"/>
              <a:gd name="connsiteX27" fmla="*/ 1906588 w 2174875"/>
              <a:gd name="connsiteY27" fmla="*/ 1129781 h 3265488"/>
              <a:gd name="connsiteX28" fmla="*/ 1955800 w 2174875"/>
              <a:gd name="connsiteY28" fmla="*/ 1222673 h 3265488"/>
              <a:gd name="connsiteX29" fmla="*/ 1999456 w 2174875"/>
              <a:gd name="connsiteY29" fmla="*/ 1317152 h 3265488"/>
              <a:gd name="connsiteX30" fmla="*/ 2037556 w 2174875"/>
              <a:gd name="connsiteY30" fmla="*/ 1414807 h 3265488"/>
              <a:gd name="connsiteX31" fmla="*/ 2072481 w 2174875"/>
              <a:gd name="connsiteY31" fmla="*/ 1514050 h 3265488"/>
              <a:gd name="connsiteX32" fmla="*/ 2101850 w 2174875"/>
              <a:gd name="connsiteY32" fmla="*/ 1612499 h 3265488"/>
              <a:gd name="connsiteX33" fmla="*/ 2126456 w 2174875"/>
              <a:gd name="connsiteY33" fmla="*/ 1714917 h 3265488"/>
              <a:gd name="connsiteX34" fmla="*/ 2146300 w 2174875"/>
              <a:gd name="connsiteY34" fmla="*/ 1817336 h 3265488"/>
              <a:gd name="connsiteX35" fmla="*/ 2161381 w 2174875"/>
              <a:gd name="connsiteY35" fmla="*/ 1920549 h 3265488"/>
              <a:gd name="connsiteX36" fmla="*/ 2170113 w 2174875"/>
              <a:gd name="connsiteY36" fmla="*/ 2026143 h 3265488"/>
              <a:gd name="connsiteX37" fmla="*/ 2174875 w 2174875"/>
              <a:gd name="connsiteY37" fmla="*/ 2129356 h 3265488"/>
              <a:gd name="connsiteX38" fmla="*/ 2174875 w 2174875"/>
              <a:gd name="connsiteY38" fmla="*/ 2234950 h 3265488"/>
              <a:gd name="connsiteX39" fmla="*/ 2170113 w 2174875"/>
              <a:gd name="connsiteY39" fmla="*/ 2339750 h 3265488"/>
              <a:gd name="connsiteX40" fmla="*/ 2159794 w 2174875"/>
              <a:gd name="connsiteY40" fmla="*/ 2445345 h 3265488"/>
              <a:gd name="connsiteX41" fmla="*/ 2144713 w 2174875"/>
              <a:gd name="connsiteY41" fmla="*/ 2550145 h 3265488"/>
              <a:gd name="connsiteX42" fmla="*/ 2123281 w 2174875"/>
              <a:gd name="connsiteY42" fmla="*/ 2655740 h 3265488"/>
              <a:gd name="connsiteX43" fmla="*/ 2097088 w 2174875"/>
              <a:gd name="connsiteY43" fmla="*/ 2758952 h 3265488"/>
              <a:gd name="connsiteX44" fmla="*/ 2065338 w 2174875"/>
              <a:gd name="connsiteY44" fmla="*/ 2862959 h 3265488"/>
              <a:gd name="connsiteX45" fmla="*/ 2028825 w 2174875"/>
              <a:gd name="connsiteY45" fmla="*/ 2964584 h 3265488"/>
              <a:gd name="connsiteX46" fmla="*/ 1985963 w 2174875"/>
              <a:gd name="connsiteY46" fmla="*/ 3067002 h 3265488"/>
              <a:gd name="connsiteX47" fmla="*/ 1937544 w 2174875"/>
              <a:gd name="connsiteY47" fmla="*/ 3166245 h 3265488"/>
              <a:gd name="connsiteX48" fmla="*/ 1883569 w 2174875"/>
              <a:gd name="connsiteY48" fmla="*/ 3265488 h 3265488"/>
              <a:gd name="connsiteX49" fmla="*/ 885771 w 2174875"/>
              <a:gd name="connsiteY49" fmla="*/ 2688870 h 3265488"/>
              <a:gd name="connsiteX50" fmla="*/ 0 w 2174875"/>
              <a:gd name="connsiteY50" fmla="*/ 1161679 h 326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74875" h="3265488">
                <a:moveTo>
                  <a:pt x="0" y="0"/>
                </a:moveTo>
                <a:lnTo>
                  <a:pt x="71438" y="1588"/>
                </a:lnTo>
                <a:lnTo>
                  <a:pt x="142081" y="4764"/>
                </a:lnTo>
                <a:lnTo>
                  <a:pt x="213519" y="10321"/>
                </a:lnTo>
                <a:lnTo>
                  <a:pt x="283369" y="19849"/>
                </a:lnTo>
                <a:lnTo>
                  <a:pt x="354806" y="28582"/>
                </a:lnTo>
                <a:lnTo>
                  <a:pt x="425450" y="42873"/>
                </a:lnTo>
                <a:lnTo>
                  <a:pt x="493713" y="57958"/>
                </a:lnTo>
                <a:lnTo>
                  <a:pt x="562769" y="74631"/>
                </a:lnTo>
                <a:lnTo>
                  <a:pt x="631031" y="94479"/>
                </a:lnTo>
                <a:lnTo>
                  <a:pt x="697706" y="115916"/>
                </a:lnTo>
                <a:lnTo>
                  <a:pt x="765175" y="140528"/>
                </a:lnTo>
                <a:lnTo>
                  <a:pt x="831850" y="165934"/>
                </a:lnTo>
                <a:lnTo>
                  <a:pt x="897731" y="193722"/>
                </a:lnTo>
                <a:lnTo>
                  <a:pt x="962025" y="223892"/>
                </a:lnTo>
                <a:lnTo>
                  <a:pt x="1025525" y="257238"/>
                </a:lnTo>
                <a:lnTo>
                  <a:pt x="1088231" y="292965"/>
                </a:lnTo>
                <a:lnTo>
                  <a:pt x="1182688" y="350923"/>
                </a:lnTo>
                <a:lnTo>
                  <a:pt x="1273969" y="412851"/>
                </a:lnTo>
                <a:lnTo>
                  <a:pt x="1362869" y="480336"/>
                </a:lnTo>
                <a:lnTo>
                  <a:pt x="1444625" y="550203"/>
                </a:lnTo>
                <a:lnTo>
                  <a:pt x="1524000" y="623245"/>
                </a:lnTo>
                <a:lnTo>
                  <a:pt x="1598613" y="699464"/>
                </a:lnTo>
                <a:lnTo>
                  <a:pt x="1669256" y="780446"/>
                </a:lnTo>
                <a:lnTo>
                  <a:pt x="1735931" y="864604"/>
                </a:lnTo>
                <a:lnTo>
                  <a:pt x="1797050" y="949556"/>
                </a:lnTo>
                <a:lnTo>
                  <a:pt x="1854994" y="1037684"/>
                </a:lnTo>
                <a:lnTo>
                  <a:pt x="1906588" y="1129781"/>
                </a:lnTo>
                <a:lnTo>
                  <a:pt x="1955800" y="1222673"/>
                </a:lnTo>
                <a:lnTo>
                  <a:pt x="1999456" y="1317152"/>
                </a:lnTo>
                <a:lnTo>
                  <a:pt x="2037556" y="1414807"/>
                </a:lnTo>
                <a:lnTo>
                  <a:pt x="2072481" y="1514050"/>
                </a:lnTo>
                <a:lnTo>
                  <a:pt x="2101850" y="1612499"/>
                </a:lnTo>
                <a:lnTo>
                  <a:pt x="2126456" y="1714917"/>
                </a:lnTo>
                <a:lnTo>
                  <a:pt x="2146300" y="1817336"/>
                </a:lnTo>
                <a:lnTo>
                  <a:pt x="2161381" y="1920549"/>
                </a:lnTo>
                <a:lnTo>
                  <a:pt x="2170113" y="2026143"/>
                </a:lnTo>
                <a:lnTo>
                  <a:pt x="2174875" y="2129356"/>
                </a:lnTo>
                <a:lnTo>
                  <a:pt x="2174875" y="2234950"/>
                </a:lnTo>
                <a:lnTo>
                  <a:pt x="2170113" y="2339750"/>
                </a:lnTo>
                <a:lnTo>
                  <a:pt x="2159794" y="2445345"/>
                </a:lnTo>
                <a:lnTo>
                  <a:pt x="2144713" y="2550145"/>
                </a:lnTo>
                <a:lnTo>
                  <a:pt x="2123281" y="2655740"/>
                </a:lnTo>
                <a:lnTo>
                  <a:pt x="2097088" y="2758952"/>
                </a:lnTo>
                <a:lnTo>
                  <a:pt x="2065338" y="2862959"/>
                </a:lnTo>
                <a:lnTo>
                  <a:pt x="2028825" y="2964584"/>
                </a:lnTo>
                <a:lnTo>
                  <a:pt x="1985963" y="3067002"/>
                </a:lnTo>
                <a:lnTo>
                  <a:pt x="1937544" y="3166245"/>
                </a:lnTo>
                <a:lnTo>
                  <a:pt x="1883569" y="3265488"/>
                </a:lnTo>
                <a:lnTo>
                  <a:pt x="885771" y="2688870"/>
                </a:lnTo>
                <a:lnTo>
                  <a:pt x="0" y="1161679"/>
                </a:lnTo>
                <a:close/>
              </a:path>
            </a:pathLst>
          </a:custGeom>
          <a:solidFill>
            <a:srgbClr val="EC6E62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POWERBI FREE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 cap="small" dirty="0">
              <a:solidFill>
                <a:prstClr val="white"/>
              </a:solidFill>
              <a:effectLst>
                <a:outerShdw blurRad="25400" dist="38100" dir="2700000" algn="tl">
                  <a:srgbClr val="000000">
                    <a:alpha val="70000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211639" y="4177616"/>
            <a:ext cx="3768725" cy="1637399"/>
          </a:xfrm>
          <a:custGeom>
            <a:avLst/>
            <a:gdLst>
              <a:gd name="connsiteX0" fmla="*/ 950989 w 3768725"/>
              <a:gd name="connsiteY0" fmla="*/ 0 h 1637399"/>
              <a:gd name="connsiteX1" fmla="*/ 2818537 w 3768725"/>
              <a:gd name="connsiteY1" fmla="*/ 0 h 1637399"/>
              <a:gd name="connsiteX2" fmla="*/ 3768725 w 3768725"/>
              <a:gd name="connsiteY2" fmla="*/ 548771 h 1637399"/>
              <a:gd name="connsiteX3" fmla="*/ 3732213 w 3768725"/>
              <a:gd name="connsiteY3" fmla="*/ 609912 h 1637399"/>
              <a:gd name="connsiteX4" fmla="*/ 3694113 w 3768725"/>
              <a:gd name="connsiteY4" fmla="*/ 671053 h 1637399"/>
              <a:gd name="connsiteX5" fmla="*/ 3652838 w 3768725"/>
              <a:gd name="connsiteY5" fmla="*/ 729018 h 1637399"/>
              <a:gd name="connsiteX6" fmla="*/ 3610769 w 3768725"/>
              <a:gd name="connsiteY6" fmla="*/ 786983 h 1637399"/>
              <a:gd name="connsiteX7" fmla="*/ 3566319 w 3768725"/>
              <a:gd name="connsiteY7" fmla="*/ 841771 h 1637399"/>
              <a:gd name="connsiteX8" fmla="*/ 3520281 w 3768725"/>
              <a:gd name="connsiteY8" fmla="*/ 896560 h 1637399"/>
              <a:gd name="connsiteX9" fmla="*/ 3473450 w 3768725"/>
              <a:gd name="connsiteY9" fmla="*/ 948967 h 1637399"/>
              <a:gd name="connsiteX10" fmla="*/ 3422650 w 3768725"/>
              <a:gd name="connsiteY10" fmla="*/ 1000579 h 1637399"/>
              <a:gd name="connsiteX11" fmla="*/ 3372644 w 3768725"/>
              <a:gd name="connsiteY11" fmla="*/ 1049016 h 1637399"/>
              <a:gd name="connsiteX12" fmla="*/ 3319463 w 3768725"/>
              <a:gd name="connsiteY12" fmla="*/ 1098246 h 1637399"/>
              <a:gd name="connsiteX13" fmla="*/ 3266281 w 3768725"/>
              <a:gd name="connsiteY13" fmla="*/ 1143506 h 1637399"/>
              <a:gd name="connsiteX14" fmla="*/ 3209925 w 3768725"/>
              <a:gd name="connsiteY14" fmla="*/ 1187973 h 1637399"/>
              <a:gd name="connsiteX15" fmla="*/ 3153569 w 3768725"/>
              <a:gd name="connsiteY15" fmla="*/ 1230851 h 1637399"/>
              <a:gd name="connsiteX16" fmla="*/ 3094038 w 3768725"/>
              <a:gd name="connsiteY16" fmla="*/ 1270553 h 1637399"/>
              <a:gd name="connsiteX17" fmla="*/ 3034506 w 3768725"/>
              <a:gd name="connsiteY17" fmla="*/ 1310255 h 1637399"/>
              <a:gd name="connsiteX18" fmla="*/ 2971800 w 3768725"/>
              <a:gd name="connsiteY18" fmla="*/ 1346781 h 1637399"/>
              <a:gd name="connsiteX19" fmla="*/ 2874169 w 3768725"/>
              <a:gd name="connsiteY19" fmla="*/ 1399981 h 1637399"/>
              <a:gd name="connsiteX20" fmla="*/ 2773363 w 3768725"/>
              <a:gd name="connsiteY20" fmla="*/ 1446830 h 1637399"/>
              <a:gd name="connsiteX21" fmla="*/ 2673350 w 3768725"/>
              <a:gd name="connsiteY21" fmla="*/ 1489708 h 1637399"/>
              <a:gd name="connsiteX22" fmla="*/ 2570956 w 3768725"/>
              <a:gd name="connsiteY22" fmla="*/ 1526234 h 1637399"/>
              <a:gd name="connsiteX23" fmla="*/ 2466975 w 3768725"/>
              <a:gd name="connsiteY23" fmla="*/ 1558789 h 1637399"/>
              <a:gd name="connsiteX24" fmla="*/ 2363788 w 3768725"/>
              <a:gd name="connsiteY24" fmla="*/ 1584198 h 1637399"/>
              <a:gd name="connsiteX25" fmla="*/ 2258219 w 3768725"/>
              <a:gd name="connsiteY25" fmla="*/ 1605638 h 1637399"/>
              <a:gd name="connsiteX26" fmla="*/ 2153444 w 3768725"/>
              <a:gd name="connsiteY26" fmla="*/ 1620724 h 1637399"/>
              <a:gd name="connsiteX27" fmla="*/ 2047875 w 3768725"/>
              <a:gd name="connsiteY27" fmla="*/ 1631841 h 1637399"/>
              <a:gd name="connsiteX28" fmla="*/ 1943100 w 3768725"/>
              <a:gd name="connsiteY28" fmla="*/ 1637399 h 1637399"/>
              <a:gd name="connsiteX29" fmla="*/ 1837531 w 3768725"/>
              <a:gd name="connsiteY29" fmla="*/ 1637399 h 1637399"/>
              <a:gd name="connsiteX30" fmla="*/ 1732756 w 3768725"/>
              <a:gd name="connsiteY30" fmla="*/ 1633429 h 1637399"/>
              <a:gd name="connsiteX31" fmla="*/ 1628775 w 3768725"/>
              <a:gd name="connsiteY31" fmla="*/ 1622312 h 1637399"/>
              <a:gd name="connsiteX32" fmla="*/ 1525588 w 3768725"/>
              <a:gd name="connsiteY32" fmla="*/ 1607226 h 1637399"/>
              <a:gd name="connsiteX33" fmla="*/ 1423194 w 3768725"/>
              <a:gd name="connsiteY33" fmla="*/ 1587375 h 1637399"/>
              <a:gd name="connsiteX34" fmla="*/ 1320800 w 3768725"/>
              <a:gd name="connsiteY34" fmla="*/ 1562759 h 1637399"/>
              <a:gd name="connsiteX35" fmla="*/ 1220788 w 3768725"/>
              <a:gd name="connsiteY35" fmla="*/ 1534174 h 1637399"/>
              <a:gd name="connsiteX36" fmla="*/ 1123156 w 3768725"/>
              <a:gd name="connsiteY36" fmla="*/ 1500824 h 1637399"/>
              <a:gd name="connsiteX37" fmla="*/ 1025525 w 3768725"/>
              <a:gd name="connsiteY37" fmla="*/ 1461122 h 1637399"/>
              <a:gd name="connsiteX38" fmla="*/ 929481 w 3768725"/>
              <a:gd name="connsiteY38" fmla="*/ 1416656 h 1637399"/>
              <a:gd name="connsiteX39" fmla="*/ 836613 w 3768725"/>
              <a:gd name="connsiteY39" fmla="*/ 1369014 h 1637399"/>
              <a:gd name="connsiteX40" fmla="*/ 746919 w 3768725"/>
              <a:gd name="connsiteY40" fmla="*/ 1315813 h 1637399"/>
              <a:gd name="connsiteX41" fmla="*/ 658019 w 3768725"/>
              <a:gd name="connsiteY41" fmla="*/ 1259436 h 1637399"/>
              <a:gd name="connsiteX42" fmla="*/ 571500 w 3768725"/>
              <a:gd name="connsiteY42" fmla="*/ 1196707 h 1637399"/>
              <a:gd name="connsiteX43" fmla="*/ 488950 w 3768725"/>
              <a:gd name="connsiteY43" fmla="*/ 1131596 h 1637399"/>
              <a:gd name="connsiteX44" fmla="*/ 407988 w 3768725"/>
              <a:gd name="connsiteY44" fmla="*/ 1061720 h 1637399"/>
              <a:gd name="connsiteX45" fmla="*/ 331788 w 3768725"/>
              <a:gd name="connsiteY45" fmla="*/ 987081 h 1637399"/>
              <a:gd name="connsiteX46" fmla="*/ 257175 w 3768725"/>
              <a:gd name="connsiteY46" fmla="*/ 907677 h 1637399"/>
              <a:gd name="connsiteX47" fmla="*/ 187325 w 3768725"/>
              <a:gd name="connsiteY47" fmla="*/ 823508 h 1637399"/>
              <a:gd name="connsiteX48" fmla="*/ 121444 w 3768725"/>
              <a:gd name="connsiteY48" fmla="*/ 736958 h 1637399"/>
              <a:gd name="connsiteX49" fmla="*/ 59531 w 3768725"/>
              <a:gd name="connsiteY49" fmla="*/ 644849 h 1637399"/>
              <a:gd name="connsiteX50" fmla="*/ 0 w 3768725"/>
              <a:gd name="connsiteY50" fmla="*/ 548771 h 1637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768725" h="1637399">
                <a:moveTo>
                  <a:pt x="950989" y="0"/>
                </a:moveTo>
                <a:lnTo>
                  <a:pt x="2818537" y="0"/>
                </a:lnTo>
                <a:lnTo>
                  <a:pt x="3768725" y="548771"/>
                </a:lnTo>
                <a:lnTo>
                  <a:pt x="3732213" y="609912"/>
                </a:lnTo>
                <a:lnTo>
                  <a:pt x="3694113" y="671053"/>
                </a:lnTo>
                <a:lnTo>
                  <a:pt x="3652838" y="729018"/>
                </a:lnTo>
                <a:lnTo>
                  <a:pt x="3610769" y="786983"/>
                </a:lnTo>
                <a:lnTo>
                  <a:pt x="3566319" y="841771"/>
                </a:lnTo>
                <a:lnTo>
                  <a:pt x="3520281" y="896560"/>
                </a:lnTo>
                <a:lnTo>
                  <a:pt x="3473450" y="948967"/>
                </a:lnTo>
                <a:lnTo>
                  <a:pt x="3422650" y="1000579"/>
                </a:lnTo>
                <a:lnTo>
                  <a:pt x="3372644" y="1049016"/>
                </a:lnTo>
                <a:lnTo>
                  <a:pt x="3319463" y="1098246"/>
                </a:lnTo>
                <a:lnTo>
                  <a:pt x="3266281" y="1143506"/>
                </a:lnTo>
                <a:lnTo>
                  <a:pt x="3209925" y="1187973"/>
                </a:lnTo>
                <a:lnTo>
                  <a:pt x="3153569" y="1230851"/>
                </a:lnTo>
                <a:lnTo>
                  <a:pt x="3094038" y="1270553"/>
                </a:lnTo>
                <a:lnTo>
                  <a:pt x="3034506" y="1310255"/>
                </a:lnTo>
                <a:lnTo>
                  <a:pt x="2971800" y="1346781"/>
                </a:lnTo>
                <a:lnTo>
                  <a:pt x="2874169" y="1399981"/>
                </a:lnTo>
                <a:lnTo>
                  <a:pt x="2773363" y="1446830"/>
                </a:lnTo>
                <a:lnTo>
                  <a:pt x="2673350" y="1489708"/>
                </a:lnTo>
                <a:lnTo>
                  <a:pt x="2570956" y="1526234"/>
                </a:lnTo>
                <a:lnTo>
                  <a:pt x="2466975" y="1558789"/>
                </a:lnTo>
                <a:lnTo>
                  <a:pt x="2363788" y="1584198"/>
                </a:lnTo>
                <a:lnTo>
                  <a:pt x="2258219" y="1605638"/>
                </a:lnTo>
                <a:lnTo>
                  <a:pt x="2153444" y="1620724"/>
                </a:lnTo>
                <a:lnTo>
                  <a:pt x="2047875" y="1631841"/>
                </a:lnTo>
                <a:lnTo>
                  <a:pt x="1943100" y="1637399"/>
                </a:lnTo>
                <a:lnTo>
                  <a:pt x="1837531" y="1637399"/>
                </a:lnTo>
                <a:lnTo>
                  <a:pt x="1732756" y="1633429"/>
                </a:lnTo>
                <a:lnTo>
                  <a:pt x="1628775" y="1622312"/>
                </a:lnTo>
                <a:lnTo>
                  <a:pt x="1525588" y="1607226"/>
                </a:lnTo>
                <a:lnTo>
                  <a:pt x="1423194" y="1587375"/>
                </a:lnTo>
                <a:lnTo>
                  <a:pt x="1320800" y="1562759"/>
                </a:lnTo>
                <a:lnTo>
                  <a:pt x="1220788" y="1534174"/>
                </a:lnTo>
                <a:lnTo>
                  <a:pt x="1123156" y="1500824"/>
                </a:lnTo>
                <a:lnTo>
                  <a:pt x="1025525" y="1461122"/>
                </a:lnTo>
                <a:lnTo>
                  <a:pt x="929481" y="1416656"/>
                </a:lnTo>
                <a:lnTo>
                  <a:pt x="836613" y="1369014"/>
                </a:lnTo>
                <a:lnTo>
                  <a:pt x="746919" y="1315813"/>
                </a:lnTo>
                <a:lnTo>
                  <a:pt x="658019" y="1259436"/>
                </a:lnTo>
                <a:lnTo>
                  <a:pt x="571500" y="1196707"/>
                </a:lnTo>
                <a:lnTo>
                  <a:pt x="488950" y="1131596"/>
                </a:lnTo>
                <a:lnTo>
                  <a:pt x="407988" y="1061720"/>
                </a:lnTo>
                <a:lnTo>
                  <a:pt x="331788" y="987081"/>
                </a:lnTo>
                <a:lnTo>
                  <a:pt x="257175" y="907677"/>
                </a:lnTo>
                <a:lnTo>
                  <a:pt x="187325" y="823508"/>
                </a:lnTo>
                <a:lnTo>
                  <a:pt x="121444" y="736958"/>
                </a:lnTo>
                <a:lnTo>
                  <a:pt x="59531" y="644849"/>
                </a:lnTo>
                <a:lnTo>
                  <a:pt x="0" y="548771"/>
                </a:lnTo>
                <a:close/>
              </a:path>
            </a:pathLst>
          </a:custGeom>
          <a:solidFill>
            <a:srgbClr val="5FABD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3863976" y="1363663"/>
            <a:ext cx="2176463" cy="3265488"/>
          </a:xfrm>
          <a:custGeom>
            <a:avLst/>
            <a:gdLst>
              <a:gd name="connsiteX0" fmla="*/ 2176463 w 2176463"/>
              <a:gd name="connsiteY0" fmla="*/ 0 h 3265488"/>
              <a:gd name="connsiteX1" fmla="*/ 2176463 w 2176463"/>
              <a:gd name="connsiteY1" fmla="*/ 1147103 h 3265488"/>
              <a:gd name="connsiteX2" fmla="*/ 1278357 w 2176463"/>
              <a:gd name="connsiteY2" fmla="*/ 2695562 h 3265488"/>
              <a:gd name="connsiteX3" fmla="*/ 291306 w 2176463"/>
              <a:gd name="connsiteY3" fmla="*/ 3265488 h 3265488"/>
              <a:gd name="connsiteX4" fmla="*/ 255588 w 2176463"/>
              <a:gd name="connsiteY4" fmla="*/ 3202767 h 3265488"/>
              <a:gd name="connsiteX5" fmla="*/ 223838 w 2176463"/>
              <a:gd name="connsiteY5" fmla="*/ 3138457 h 3265488"/>
              <a:gd name="connsiteX6" fmla="*/ 193675 w 2176463"/>
              <a:gd name="connsiteY6" fmla="*/ 3074942 h 3265488"/>
              <a:gd name="connsiteX7" fmla="*/ 164306 w 2176463"/>
              <a:gd name="connsiteY7" fmla="*/ 3009045 h 3265488"/>
              <a:gd name="connsiteX8" fmla="*/ 138906 w 2176463"/>
              <a:gd name="connsiteY8" fmla="*/ 2943147 h 3265488"/>
              <a:gd name="connsiteX9" fmla="*/ 115888 w 2176463"/>
              <a:gd name="connsiteY9" fmla="*/ 2876456 h 3265488"/>
              <a:gd name="connsiteX10" fmla="*/ 92869 w 2176463"/>
              <a:gd name="connsiteY10" fmla="*/ 2808177 h 3265488"/>
              <a:gd name="connsiteX11" fmla="*/ 74613 w 2176463"/>
              <a:gd name="connsiteY11" fmla="*/ 2740692 h 3265488"/>
              <a:gd name="connsiteX12" fmla="*/ 56356 w 2176463"/>
              <a:gd name="connsiteY12" fmla="*/ 2670825 h 3265488"/>
              <a:gd name="connsiteX13" fmla="*/ 41275 w 2176463"/>
              <a:gd name="connsiteY13" fmla="*/ 2601752 h 3265488"/>
              <a:gd name="connsiteX14" fmla="*/ 28575 w 2176463"/>
              <a:gd name="connsiteY14" fmla="*/ 2531885 h 3265488"/>
              <a:gd name="connsiteX15" fmla="*/ 18256 w 2176463"/>
              <a:gd name="connsiteY15" fmla="*/ 2462018 h 3265488"/>
              <a:gd name="connsiteX16" fmla="*/ 10319 w 2176463"/>
              <a:gd name="connsiteY16" fmla="*/ 2390563 h 3265488"/>
              <a:gd name="connsiteX17" fmla="*/ 4763 w 2176463"/>
              <a:gd name="connsiteY17" fmla="*/ 2319902 h 3265488"/>
              <a:gd name="connsiteX18" fmla="*/ 1588 w 2176463"/>
              <a:gd name="connsiteY18" fmla="*/ 2248447 h 3265488"/>
              <a:gd name="connsiteX19" fmla="*/ 0 w 2176463"/>
              <a:gd name="connsiteY19" fmla="*/ 2176992 h 3265488"/>
              <a:gd name="connsiteX20" fmla="*/ 3175 w 2176463"/>
              <a:gd name="connsiteY20" fmla="*/ 2064252 h 3265488"/>
              <a:gd name="connsiteX21" fmla="*/ 10319 w 2176463"/>
              <a:gd name="connsiteY21" fmla="*/ 1953894 h 3265488"/>
              <a:gd name="connsiteX22" fmla="*/ 24606 w 2176463"/>
              <a:gd name="connsiteY22" fmla="*/ 1845918 h 3265488"/>
              <a:gd name="connsiteX23" fmla="*/ 44450 w 2176463"/>
              <a:gd name="connsiteY23" fmla="*/ 1737942 h 3265488"/>
              <a:gd name="connsiteX24" fmla="*/ 68263 w 2176463"/>
              <a:gd name="connsiteY24" fmla="*/ 1632347 h 3265488"/>
              <a:gd name="connsiteX25" fmla="*/ 97631 w 2176463"/>
              <a:gd name="connsiteY25" fmla="*/ 1529135 h 3265488"/>
              <a:gd name="connsiteX26" fmla="*/ 130969 w 2176463"/>
              <a:gd name="connsiteY26" fmla="*/ 1428304 h 3265488"/>
              <a:gd name="connsiteX27" fmla="*/ 170656 w 2176463"/>
              <a:gd name="connsiteY27" fmla="*/ 1329061 h 3265488"/>
              <a:gd name="connsiteX28" fmla="*/ 215106 w 2176463"/>
              <a:gd name="connsiteY28" fmla="*/ 1232994 h 3265488"/>
              <a:gd name="connsiteX29" fmla="*/ 261938 w 2176463"/>
              <a:gd name="connsiteY29" fmla="*/ 1138515 h 3265488"/>
              <a:gd name="connsiteX30" fmla="*/ 315119 w 2176463"/>
              <a:gd name="connsiteY30" fmla="*/ 1048799 h 3265488"/>
              <a:gd name="connsiteX31" fmla="*/ 371475 w 2176463"/>
              <a:gd name="connsiteY31" fmla="*/ 960671 h 3265488"/>
              <a:gd name="connsiteX32" fmla="*/ 431006 w 2176463"/>
              <a:gd name="connsiteY32" fmla="*/ 874925 h 3265488"/>
              <a:gd name="connsiteX33" fmla="*/ 496888 w 2176463"/>
              <a:gd name="connsiteY33" fmla="*/ 792355 h 3265488"/>
              <a:gd name="connsiteX34" fmla="*/ 565150 w 2176463"/>
              <a:gd name="connsiteY34" fmla="*/ 713755 h 3265488"/>
              <a:gd name="connsiteX35" fmla="*/ 637382 w 2176463"/>
              <a:gd name="connsiteY35" fmla="*/ 637536 h 3265488"/>
              <a:gd name="connsiteX36" fmla="*/ 713582 w 2176463"/>
              <a:gd name="connsiteY36" fmla="*/ 565288 h 3265488"/>
              <a:gd name="connsiteX37" fmla="*/ 790575 w 2176463"/>
              <a:gd name="connsiteY37" fmla="*/ 497008 h 3265488"/>
              <a:gd name="connsiteX38" fmla="*/ 873125 w 2176463"/>
              <a:gd name="connsiteY38" fmla="*/ 432699 h 3265488"/>
              <a:gd name="connsiteX39" fmla="*/ 958850 w 2176463"/>
              <a:gd name="connsiteY39" fmla="*/ 371565 h 3265488"/>
              <a:gd name="connsiteX40" fmla="*/ 1046957 w 2176463"/>
              <a:gd name="connsiteY40" fmla="*/ 315195 h 3265488"/>
              <a:gd name="connsiteX41" fmla="*/ 1138238 w 2176463"/>
              <a:gd name="connsiteY41" fmla="*/ 263589 h 3265488"/>
              <a:gd name="connsiteX42" fmla="*/ 1232694 w 2176463"/>
              <a:gd name="connsiteY42" fmla="*/ 215159 h 3265488"/>
              <a:gd name="connsiteX43" fmla="*/ 1328738 w 2176463"/>
              <a:gd name="connsiteY43" fmla="*/ 172286 h 3265488"/>
              <a:gd name="connsiteX44" fmla="*/ 1427957 w 2176463"/>
              <a:gd name="connsiteY44" fmla="*/ 132589 h 3265488"/>
              <a:gd name="connsiteX45" fmla="*/ 1528763 w 2176463"/>
              <a:gd name="connsiteY45" fmla="*/ 99243 h 3265488"/>
              <a:gd name="connsiteX46" fmla="*/ 1631951 w 2176463"/>
              <a:gd name="connsiteY46" fmla="*/ 68279 h 3265488"/>
              <a:gd name="connsiteX47" fmla="*/ 1737519 w 2176463"/>
              <a:gd name="connsiteY47" fmla="*/ 44461 h 3265488"/>
              <a:gd name="connsiteX48" fmla="*/ 1843882 w 2176463"/>
              <a:gd name="connsiteY48" fmla="*/ 26200 h 3265488"/>
              <a:gd name="connsiteX49" fmla="*/ 1954213 w 2176463"/>
              <a:gd name="connsiteY49" fmla="*/ 11909 h 3265488"/>
              <a:gd name="connsiteX50" fmla="*/ 2063751 w 2176463"/>
              <a:gd name="connsiteY50" fmla="*/ 3176 h 326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76463" h="3265488">
                <a:moveTo>
                  <a:pt x="2176463" y="0"/>
                </a:moveTo>
                <a:lnTo>
                  <a:pt x="2176463" y="1147103"/>
                </a:lnTo>
                <a:lnTo>
                  <a:pt x="1278357" y="2695562"/>
                </a:lnTo>
                <a:lnTo>
                  <a:pt x="291306" y="3265488"/>
                </a:lnTo>
                <a:lnTo>
                  <a:pt x="255588" y="3202767"/>
                </a:lnTo>
                <a:lnTo>
                  <a:pt x="223838" y="3138457"/>
                </a:lnTo>
                <a:lnTo>
                  <a:pt x="193675" y="3074942"/>
                </a:lnTo>
                <a:lnTo>
                  <a:pt x="164306" y="3009045"/>
                </a:lnTo>
                <a:lnTo>
                  <a:pt x="138906" y="2943147"/>
                </a:lnTo>
                <a:lnTo>
                  <a:pt x="115888" y="2876456"/>
                </a:lnTo>
                <a:lnTo>
                  <a:pt x="92869" y="2808177"/>
                </a:lnTo>
                <a:lnTo>
                  <a:pt x="74613" y="2740692"/>
                </a:lnTo>
                <a:lnTo>
                  <a:pt x="56356" y="2670825"/>
                </a:lnTo>
                <a:lnTo>
                  <a:pt x="41275" y="2601752"/>
                </a:lnTo>
                <a:lnTo>
                  <a:pt x="28575" y="2531885"/>
                </a:lnTo>
                <a:lnTo>
                  <a:pt x="18256" y="2462018"/>
                </a:lnTo>
                <a:lnTo>
                  <a:pt x="10319" y="2390563"/>
                </a:lnTo>
                <a:lnTo>
                  <a:pt x="4763" y="2319902"/>
                </a:lnTo>
                <a:lnTo>
                  <a:pt x="1588" y="2248447"/>
                </a:lnTo>
                <a:lnTo>
                  <a:pt x="0" y="2176992"/>
                </a:lnTo>
                <a:lnTo>
                  <a:pt x="3175" y="2064252"/>
                </a:lnTo>
                <a:lnTo>
                  <a:pt x="10319" y="1953894"/>
                </a:lnTo>
                <a:lnTo>
                  <a:pt x="24606" y="1845918"/>
                </a:lnTo>
                <a:lnTo>
                  <a:pt x="44450" y="1737942"/>
                </a:lnTo>
                <a:lnTo>
                  <a:pt x="68263" y="1632347"/>
                </a:lnTo>
                <a:lnTo>
                  <a:pt x="97631" y="1529135"/>
                </a:lnTo>
                <a:lnTo>
                  <a:pt x="130969" y="1428304"/>
                </a:lnTo>
                <a:lnTo>
                  <a:pt x="170656" y="1329061"/>
                </a:lnTo>
                <a:lnTo>
                  <a:pt x="215106" y="1232994"/>
                </a:lnTo>
                <a:lnTo>
                  <a:pt x="261938" y="1138515"/>
                </a:lnTo>
                <a:lnTo>
                  <a:pt x="315119" y="1048799"/>
                </a:lnTo>
                <a:lnTo>
                  <a:pt x="371475" y="960671"/>
                </a:lnTo>
                <a:lnTo>
                  <a:pt x="431006" y="874925"/>
                </a:lnTo>
                <a:lnTo>
                  <a:pt x="496888" y="792355"/>
                </a:lnTo>
                <a:lnTo>
                  <a:pt x="565150" y="713755"/>
                </a:lnTo>
                <a:lnTo>
                  <a:pt x="637382" y="637536"/>
                </a:lnTo>
                <a:lnTo>
                  <a:pt x="713582" y="565288"/>
                </a:lnTo>
                <a:lnTo>
                  <a:pt x="790575" y="497008"/>
                </a:lnTo>
                <a:lnTo>
                  <a:pt x="873125" y="432699"/>
                </a:lnTo>
                <a:lnTo>
                  <a:pt x="958850" y="371565"/>
                </a:lnTo>
                <a:lnTo>
                  <a:pt x="1046957" y="315195"/>
                </a:lnTo>
                <a:lnTo>
                  <a:pt x="1138238" y="263589"/>
                </a:lnTo>
                <a:lnTo>
                  <a:pt x="1232694" y="215159"/>
                </a:lnTo>
                <a:lnTo>
                  <a:pt x="1328738" y="172286"/>
                </a:lnTo>
                <a:lnTo>
                  <a:pt x="1427957" y="132589"/>
                </a:lnTo>
                <a:lnTo>
                  <a:pt x="1528763" y="99243"/>
                </a:lnTo>
                <a:lnTo>
                  <a:pt x="1631951" y="68279"/>
                </a:lnTo>
                <a:lnTo>
                  <a:pt x="1737519" y="44461"/>
                </a:lnTo>
                <a:lnTo>
                  <a:pt x="1843882" y="26200"/>
                </a:lnTo>
                <a:lnTo>
                  <a:pt x="1954213" y="11909"/>
                </a:lnTo>
                <a:lnTo>
                  <a:pt x="2063751" y="3176"/>
                </a:lnTo>
                <a:close/>
              </a:path>
            </a:pathLst>
          </a:custGeom>
          <a:solidFill>
            <a:srgbClr val="F4CF3B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 cap="small">
              <a:solidFill>
                <a:prstClr val="white"/>
              </a:solidFill>
              <a:effectLst>
                <a:outerShdw blurRad="25400" dist="38100" dir="2700000" algn="tl">
                  <a:srgbClr val="000000">
                    <a:alpha val="70000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748419" y="3971341"/>
            <a:ext cx="341752" cy="341752"/>
          </a:xfrm>
          <a:prstGeom prst="ellipse">
            <a:avLst/>
          </a:prstGeom>
          <a:solidFill>
            <a:srgbClr val="AF2415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cap="small" dirty="0">
                <a:solidFill>
                  <a:prstClr val="white"/>
                </a:solidFill>
                <a:effectLst>
                  <a:outerShdw blurRad="25400" dist="38100" dir="2700000" algn="tl">
                    <a:srgbClr val="000000">
                      <a:alpha val="70000"/>
                    </a:srgbClr>
                  </a:outerShdw>
                </a:effectLst>
                <a:cs typeface="Arial" pitchFamily="34" charset="0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59430" y="2592227"/>
            <a:ext cx="15325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POWER BI PREMIUM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584166" y="1507499"/>
            <a:ext cx="341752" cy="341752"/>
          </a:xfrm>
          <a:prstGeom prst="ellipse">
            <a:avLst/>
          </a:prstGeom>
          <a:solidFill>
            <a:srgbClr val="B2920A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cap="small" dirty="0">
                <a:solidFill>
                  <a:prstClr val="white"/>
                </a:solidFill>
                <a:effectLst>
                  <a:outerShdw blurRad="25400" dist="38100" dir="2700000" algn="tl">
                    <a:srgbClr val="000000">
                      <a:alpha val="70000"/>
                    </a:srgbClr>
                  </a:outerShdw>
                </a:effectLst>
                <a:cs typeface="Arial" pitchFamily="34" charset="0"/>
              </a:rPr>
              <a:t>3</a:t>
            </a:r>
          </a:p>
        </p:txBody>
      </p:sp>
      <p:sp>
        <p:nvSpPr>
          <p:cNvPr id="16" name="Oval 15"/>
          <p:cNvSpPr/>
          <p:nvPr/>
        </p:nvSpPr>
        <p:spPr>
          <a:xfrm>
            <a:off x="4471243" y="4671573"/>
            <a:ext cx="341752" cy="341752"/>
          </a:xfrm>
          <a:prstGeom prst="ellipse">
            <a:avLst/>
          </a:prstGeom>
          <a:solidFill>
            <a:srgbClr val="216A97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cap="small" dirty="0">
                <a:solidFill>
                  <a:prstClr val="white"/>
                </a:solidFill>
                <a:effectLst>
                  <a:outerShdw blurRad="25400" dist="38100" dir="2700000" algn="tl">
                    <a:srgbClr val="000000">
                      <a:alpha val="70000"/>
                    </a:srgbClr>
                  </a:outerShdw>
                </a:effectLst>
                <a:cs typeface="Arial" pitchFamily="34" charset="0"/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75537" y="4494254"/>
            <a:ext cx="18515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POWERBI PRO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80364" y="1507499"/>
            <a:ext cx="4211636" cy="8925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a-DK" sz="1600" dirty="0" smtClean="0"/>
              <a:t>Available but without collaborative elements.</a:t>
            </a:r>
          </a:p>
          <a:p>
            <a:pPr marL="285750" indent="-285750">
              <a:buFontTx/>
              <a:buChar char="-"/>
            </a:pPr>
            <a:r>
              <a:rPr lang="da-DK" dirty="0" smtClean="0"/>
              <a:t>Nice to use for 1 users to explore.</a:t>
            </a:r>
          </a:p>
          <a:p>
            <a:pPr marL="285750" indent="-285750">
              <a:buFontTx/>
              <a:buChar char="-"/>
            </a:pPr>
            <a:r>
              <a:rPr lang="da-DK" dirty="0" smtClean="0"/>
              <a:t>Limited value to integrate data sources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8239968" y="4494253"/>
            <a:ext cx="3952032" cy="1274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da-DK" dirty="0" smtClean="0"/>
              <a:t>Perform a free 60-days evaluation.</a:t>
            </a:r>
          </a:p>
          <a:p>
            <a:pPr marL="285750" indent="-285750">
              <a:buFontTx/>
              <a:buChar char="-"/>
            </a:pPr>
            <a:r>
              <a:rPr lang="da-DK" dirty="0" smtClean="0"/>
              <a:t>Remains the fully functional tool. </a:t>
            </a:r>
          </a:p>
          <a:p>
            <a:pPr marL="285750" indent="-285750">
              <a:buFontTx/>
              <a:buChar char="-"/>
            </a:pPr>
            <a:r>
              <a:rPr lang="da-DK" sz="1600" dirty="0" smtClean="0"/>
              <a:t>Use for reporting or create dashboarding.</a:t>
            </a:r>
          </a:p>
          <a:p>
            <a:pPr marL="285750" indent="-285750">
              <a:buFontTx/>
              <a:buChar char="-"/>
            </a:pPr>
            <a:r>
              <a:rPr lang="da-DK" sz="1600" dirty="0" smtClean="0"/>
              <a:t>Integrate data and build data models.</a:t>
            </a:r>
          </a:p>
          <a:p>
            <a:pPr marL="285750" indent="-285750">
              <a:buFontTx/>
              <a:buChar char="-"/>
            </a:pPr>
            <a:endParaRPr lang="en-GB" sz="1600" dirty="0"/>
          </a:p>
        </p:txBody>
      </p:sp>
      <p:sp>
        <p:nvSpPr>
          <p:cNvPr id="22" name="Rectangle 21"/>
          <p:cNvSpPr/>
          <p:nvPr/>
        </p:nvSpPr>
        <p:spPr>
          <a:xfrm>
            <a:off x="-18255" y="1899030"/>
            <a:ext cx="3882231" cy="28319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da-DK" dirty="0" smtClean="0"/>
              <a:t>Required 12 month commitment</a:t>
            </a:r>
          </a:p>
          <a:p>
            <a:pPr marL="285750" indent="-285750">
              <a:buFontTx/>
              <a:buChar char="-"/>
            </a:pPr>
            <a:r>
              <a:rPr lang="da-DK" dirty="0" smtClean="0"/>
              <a:t>Comes in 3 tastes small(p1), medium(p2) and large(p3).</a:t>
            </a:r>
          </a:p>
          <a:p>
            <a:pPr marL="285750" indent="-285750">
              <a:buFontTx/>
              <a:buChar char="-"/>
            </a:pPr>
            <a:r>
              <a:rPr lang="da-DK" dirty="0" smtClean="0"/>
              <a:t>For p1 650 USD as a start per month</a:t>
            </a:r>
          </a:p>
          <a:p>
            <a:r>
              <a:rPr lang="da-DK" dirty="0" smtClean="0"/>
              <a:t>Dedicated cloud service for powerbi.</a:t>
            </a:r>
          </a:p>
          <a:p>
            <a:r>
              <a:rPr lang="da-DK" dirty="0"/>
              <a:t>-</a:t>
            </a:r>
            <a:r>
              <a:rPr lang="da-DK" dirty="0" smtClean="0"/>
              <a:t>Allow people to access PowerBI reports without a pro license or server as a cloud service.</a:t>
            </a:r>
          </a:p>
          <a:p>
            <a:r>
              <a:rPr lang="da-DK" dirty="0"/>
              <a:t>-</a:t>
            </a:r>
            <a:r>
              <a:rPr lang="da-DK" dirty="0" smtClean="0"/>
              <a:t>For example SAAS.</a:t>
            </a:r>
          </a:p>
          <a:p>
            <a:r>
              <a:rPr lang="da-DK" dirty="0" smtClean="0"/>
              <a:t>- 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56264" y="6243860"/>
            <a:ext cx="9171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Droid Sans"/>
              </a:rPr>
              <a:t>The Power BI Premium is a replacement of the Power BI Embedded version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8610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17" grpId="0"/>
      <p:bldP spid="2" grpId="0" animBg="1"/>
      <p:bldP spid="21" grpId="0" animBg="1"/>
      <p:bldP spid="22" grpId="0" animBg="1"/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E6F1D32-5E75-473D-8A6B-C15296A8E419}"/>
              </a:ext>
            </a:extLst>
          </p:cNvPr>
          <p:cNvGrpSpPr/>
          <p:nvPr/>
        </p:nvGrpSpPr>
        <p:grpSpPr>
          <a:xfrm>
            <a:off x="2456543" y="131812"/>
            <a:ext cx="7278915" cy="937676"/>
            <a:chOff x="2456543" y="131812"/>
            <a:chExt cx="7278915" cy="93767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E8AA9BD-5B28-4BB1-803B-54BB6E1B0DE1}"/>
                </a:ext>
              </a:extLst>
            </p:cNvPr>
            <p:cNvSpPr txBox="1"/>
            <p:nvPr/>
          </p:nvSpPr>
          <p:spPr>
            <a:xfrm>
              <a:off x="2456543" y="131812"/>
              <a:ext cx="72789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POWERBI PROJECT-VARIABLES</a:t>
              </a:r>
              <a:endPara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D884BCA-1978-49CC-8588-5399D7CABDE7}"/>
                </a:ext>
              </a:extLst>
            </p:cNvPr>
            <p:cNvGrpSpPr/>
            <p:nvPr/>
          </p:nvGrpSpPr>
          <p:grpSpPr>
            <a:xfrm>
              <a:off x="5378756" y="878988"/>
              <a:ext cx="1434489" cy="190500"/>
              <a:chOff x="4679586" y="878988"/>
              <a:chExt cx="1434489" cy="1905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701A590-ABA9-4BD2-BD64-376A4C227798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E53B434-A2A6-4C16-99DD-292CE4FD62C4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3E5BC96-17A2-4BD5-BA51-10270687E851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A06ACCC-548D-4873-BD3B-AD3CA2C095B0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1C7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CBDE4C1-DAF9-476F-B807-27BE954F6C82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9C430E-A890-47A0-AF70-8F703827D9E8}"/>
              </a:ext>
            </a:extLst>
          </p:cNvPr>
          <p:cNvCxnSpPr>
            <a:cxnSpLocks/>
          </p:cNvCxnSpPr>
          <p:nvPr/>
        </p:nvCxnSpPr>
        <p:spPr>
          <a:xfrm>
            <a:off x="1637748" y="4494696"/>
            <a:ext cx="89154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5CABCA-A2FE-44C0-B1CB-8915E80620AD}"/>
              </a:ext>
            </a:extLst>
          </p:cNvPr>
          <p:cNvCxnSpPr>
            <a:cxnSpLocks/>
          </p:cNvCxnSpPr>
          <p:nvPr/>
        </p:nvCxnSpPr>
        <p:spPr>
          <a:xfrm>
            <a:off x="1637748" y="3110396"/>
            <a:ext cx="8915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F2C622-B887-4BE0-9FEA-C960231F03AE}"/>
              </a:ext>
            </a:extLst>
          </p:cNvPr>
          <p:cNvCxnSpPr>
            <a:cxnSpLocks/>
          </p:cNvCxnSpPr>
          <p:nvPr/>
        </p:nvCxnSpPr>
        <p:spPr>
          <a:xfrm flipV="1">
            <a:off x="1637748" y="1802296"/>
            <a:ext cx="0" cy="269240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B39F9C7-11B4-4469-A651-B06ADFA5D6F3}"/>
              </a:ext>
            </a:extLst>
          </p:cNvPr>
          <p:cNvCxnSpPr>
            <a:cxnSpLocks/>
          </p:cNvCxnSpPr>
          <p:nvPr/>
        </p:nvCxnSpPr>
        <p:spPr>
          <a:xfrm flipV="1">
            <a:off x="3123648" y="1802296"/>
            <a:ext cx="0" cy="269240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5DBDD1-0DF7-4017-AF79-0B0FDC7772AD}"/>
              </a:ext>
            </a:extLst>
          </p:cNvPr>
          <p:cNvCxnSpPr>
            <a:cxnSpLocks/>
          </p:cNvCxnSpPr>
          <p:nvPr/>
        </p:nvCxnSpPr>
        <p:spPr>
          <a:xfrm flipV="1">
            <a:off x="4609548" y="1802296"/>
            <a:ext cx="0" cy="269240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681A20-6C7A-40DA-9CBC-99B26BBDB570}"/>
              </a:ext>
            </a:extLst>
          </p:cNvPr>
          <p:cNvCxnSpPr>
            <a:cxnSpLocks/>
          </p:cNvCxnSpPr>
          <p:nvPr/>
        </p:nvCxnSpPr>
        <p:spPr>
          <a:xfrm flipV="1">
            <a:off x="6095448" y="1802296"/>
            <a:ext cx="0" cy="269240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9AD0CD-C045-419B-A9AB-F0B2FA085F0F}"/>
              </a:ext>
            </a:extLst>
          </p:cNvPr>
          <p:cNvCxnSpPr>
            <a:cxnSpLocks/>
          </p:cNvCxnSpPr>
          <p:nvPr/>
        </p:nvCxnSpPr>
        <p:spPr>
          <a:xfrm flipV="1">
            <a:off x="7581348" y="1802296"/>
            <a:ext cx="0" cy="269240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697378F-E498-4F63-8662-9EC0CDAE0F3C}"/>
              </a:ext>
            </a:extLst>
          </p:cNvPr>
          <p:cNvCxnSpPr>
            <a:cxnSpLocks/>
          </p:cNvCxnSpPr>
          <p:nvPr/>
        </p:nvCxnSpPr>
        <p:spPr>
          <a:xfrm flipV="1">
            <a:off x="9067248" y="1802296"/>
            <a:ext cx="0" cy="269240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111F78-A1C0-4587-9843-58377FC6A097}"/>
              </a:ext>
            </a:extLst>
          </p:cNvPr>
          <p:cNvCxnSpPr>
            <a:cxnSpLocks/>
          </p:cNvCxnSpPr>
          <p:nvPr/>
        </p:nvCxnSpPr>
        <p:spPr>
          <a:xfrm flipV="1">
            <a:off x="10553148" y="1802296"/>
            <a:ext cx="0" cy="269240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1E1737-FEC8-4E84-AEA4-CC2DBF29AE72}"/>
              </a:ext>
            </a:extLst>
          </p:cNvPr>
          <p:cNvCxnSpPr>
            <a:cxnSpLocks/>
          </p:cNvCxnSpPr>
          <p:nvPr/>
        </p:nvCxnSpPr>
        <p:spPr>
          <a:xfrm>
            <a:off x="1637748" y="1802296"/>
            <a:ext cx="8915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D8953AC-AA55-4F9F-B14E-3BF914844D62}"/>
              </a:ext>
            </a:extLst>
          </p:cNvPr>
          <p:cNvCxnSpPr>
            <a:cxnSpLocks/>
          </p:cNvCxnSpPr>
          <p:nvPr/>
        </p:nvCxnSpPr>
        <p:spPr>
          <a:xfrm>
            <a:off x="1637748" y="2462696"/>
            <a:ext cx="1485609" cy="1201646"/>
          </a:xfrm>
          <a:prstGeom prst="line">
            <a:avLst/>
          </a:prstGeom>
          <a:ln w="3810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3F2AB26-8BF0-47C0-849C-589B06D2EC56}"/>
              </a:ext>
            </a:extLst>
          </p:cNvPr>
          <p:cNvCxnSpPr>
            <a:cxnSpLocks/>
          </p:cNvCxnSpPr>
          <p:nvPr/>
        </p:nvCxnSpPr>
        <p:spPr>
          <a:xfrm flipV="1">
            <a:off x="3123497" y="3102924"/>
            <a:ext cx="1485229" cy="555069"/>
          </a:xfrm>
          <a:prstGeom prst="line">
            <a:avLst/>
          </a:prstGeom>
          <a:ln w="3810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E3CEDE0-68BA-423D-B4AE-48F8BA519005}"/>
              </a:ext>
            </a:extLst>
          </p:cNvPr>
          <p:cNvCxnSpPr>
            <a:cxnSpLocks/>
          </p:cNvCxnSpPr>
          <p:nvPr/>
        </p:nvCxnSpPr>
        <p:spPr>
          <a:xfrm>
            <a:off x="4609018" y="3110396"/>
            <a:ext cx="1484997" cy="270062"/>
          </a:xfrm>
          <a:prstGeom prst="line">
            <a:avLst/>
          </a:prstGeom>
          <a:ln w="3810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B820569-B1A9-4909-9AB0-F425B5E9E04F}"/>
              </a:ext>
            </a:extLst>
          </p:cNvPr>
          <p:cNvCxnSpPr>
            <a:cxnSpLocks/>
          </p:cNvCxnSpPr>
          <p:nvPr/>
        </p:nvCxnSpPr>
        <p:spPr>
          <a:xfrm flipV="1">
            <a:off x="6100191" y="2462696"/>
            <a:ext cx="1476416" cy="917763"/>
          </a:xfrm>
          <a:prstGeom prst="line">
            <a:avLst/>
          </a:prstGeom>
          <a:ln w="3810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945CE89-02F7-4F51-89F5-0DD3F600D780}"/>
              </a:ext>
            </a:extLst>
          </p:cNvPr>
          <p:cNvCxnSpPr>
            <a:cxnSpLocks/>
          </p:cNvCxnSpPr>
          <p:nvPr/>
        </p:nvCxnSpPr>
        <p:spPr>
          <a:xfrm>
            <a:off x="7584883" y="2462695"/>
            <a:ext cx="1481962" cy="973044"/>
          </a:xfrm>
          <a:prstGeom prst="line">
            <a:avLst/>
          </a:prstGeom>
          <a:ln w="3810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AFC681-E3A9-40D3-9B18-CC9C413BAE1C}"/>
              </a:ext>
            </a:extLst>
          </p:cNvPr>
          <p:cNvCxnSpPr>
            <a:cxnSpLocks/>
          </p:cNvCxnSpPr>
          <p:nvPr/>
        </p:nvCxnSpPr>
        <p:spPr>
          <a:xfrm flipV="1">
            <a:off x="9070916" y="2563551"/>
            <a:ext cx="1482225" cy="872188"/>
          </a:xfrm>
          <a:prstGeom prst="line">
            <a:avLst/>
          </a:prstGeom>
          <a:ln w="3810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787C2F8-3A8C-4327-B7A9-EE562E762682}"/>
              </a:ext>
            </a:extLst>
          </p:cNvPr>
          <p:cNvCxnSpPr>
            <a:cxnSpLocks/>
          </p:cNvCxnSpPr>
          <p:nvPr/>
        </p:nvCxnSpPr>
        <p:spPr>
          <a:xfrm flipV="1">
            <a:off x="1639697" y="2234472"/>
            <a:ext cx="1482721" cy="1230500"/>
          </a:xfrm>
          <a:prstGeom prst="line">
            <a:avLst/>
          </a:prstGeom>
          <a:ln w="3810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05BE676-88D6-470D-9EBD-6EBDB3DFDA43}"/>
              </a:ext>
            </a:extLst>
          </p:cNvPr>
          <p:cNvCxnSpPr>
            <a:cxnSpLocks/>
          </p:cNvCxnSpPr>
          <p:nvPr/>
        </p:nvCxnSpPr>
        <p:spPr>
          <a:xfrm flipH="1" flipV="1">
            <a:off x="3122209" y="2234096"/>
            <a:ext cx="1486517" cy="520701"/>
          </a:xfrm>
          <a:prstGeom prst="line">
            <a:avLst/>
          </a:prstGeom>
          <a:ln w="3810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7711E7-D312-4819-9D90-A74CED8E1460}"/>
              </a:ext>
            </a:extLst>
          </p:cNvPr>
          <p:cNvCxnSpPr>
            <a:cxnSpLocks/>
          </p:cNvCxnSpPr>
          <p:nvPr/>
        </p:nvCxnSpPr>
        <p:spPr>
          <a:xfrm flipH="1">
            <a:off x="4608318" y="2366887"/>
            <a:ext cx="1479001" cy="401727"/>
          </a:xfrm>
          <a:prstGeom prst="line">
            <a:avLst/>
          </a:prstGeom>
          <a:ln w="3810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9764DEA-CA56-49A4-A636-BDA088FA1A08}"/>
              </a:ext>
            </a:extLst>
          </p:cNvPr>
          <p:cNvCxnSpPr>
            <a:cxnSpLocks/>
          </p:cNvCxnSpPr>
          <p:nvPr/>
        </p:nvCxnSpPr>
        <p:spPr>
          <a:xfrm flipH="1" flipV="1">
            <a:off x="6097362" y="2366887"/>
            <a:ext cx="1479245" cy="819709"/>
          </a:xfrm>
          <a:prstGeom prst="line">
            <a:avLst/>
          </a:prstGeom>
          <a:ln w="3810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E96CCA-6E4D-4527-B5F7-FF450677A3D2}"/>
              </a:ext>
            </a:extLst>
          </p:cNvPr>
          <p:cNvCxnSpPr>
            <a:cxnSpLocks/>
          </p:cNvCxnSpPr>
          <p:nvPr/>
        </p:nvCxnSpPr>
        <p:spPr>
          <a:xfrm flipH="1">
            <a:off x="7580817" y="2386495"/>
            <a:ext cx="1486354" cy="812801"/>
          </a:xfrm>
          <a:prstGeom prst="line">
            <a:avLst/>
          </a:prstGeom>
          <a:ln w="3810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D0EC2A1-0923-4397-938D-741D874DB208}"/>
              </a:ext>
            </a:extLst>
          </p:cNvPr>
          <p:cNvCxnSpPr>
            <a:cxnSpLocks/>
          </p:cNvCxnSpPr>
          <p:nvPr/>
        </p:nvCxnSpPr>
        <p:spPr>
          <a:xfrm flipH="1" flipV="1">
            <a:off x="9067171" y="2386496"/>
            <a:ext cx="1485837" cy="1100980"/>
          </a:xfrm>
          <a:prstGeom prst="line">
            <a:avLst/>
          </a:prstGeom>
          <a:ln w="3810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17E0A217-DA29-4B3E-B83E-58F965D803DB}"/>
              </a:ext>
            </a:extLst>
          </p:cNvPr>
          <p:cNvSpPr/>
          <p:nvPr/>
        </p:nvSpPr>
        <p:spPr>
          <a:xfrm>
            <a:off x="1556594" y="2382949"/>
            <a:ext cx="146050" cy="14605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78BAE5C-AAB0-4E79-B7BB-0D52069414DA}"/>
              </a:ext>
            </a:extLst>
          </p:cNvPr>
          <p:cNvSpPr/>
          <p:nvPr/>
        </p:nvSpPr>
        <p:spPr>
          <a:xfrm>
            <a:off x="3055073" y="3554618"/>
            <a:ext cx="146050" cy="14605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1A87A27-BD60-48A2-8180-0952EE3CC11A}"/>
              </a:ext>
            </a:extLst>
          </p:cNvPr>
          <p:cNvSpPr/>
          <p:nvPr/>
        </p:nvSpPr>
        <p:spPr>
          <a:xfrm>
            <a:off x="4537614" y="3036254"/>
            <a:ext cx="146050" cy="14605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BE8579FC-DD04-4F63-840E-570B31D25771}"/>
              </a:ext>
            </a:extLst>
          </p:cNvPr>
          <p:cNvSpPr/>
          <p:nvPr/>
        </p:nvSpPr>
        <p:spPr>
          <a:xfrm>
            <a:off x="6025582" y="3302110"/>
            <a:ext cx="146050" cy="14605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39244FB-DD91-4DC8-8DED-CBBC3C00BC08}"/>
              </a:ext>
            </a:extLst>
          </p:cNvPr>
          <p:cNvSpPr/>
          <p:nvPr/>
        </p:nvSpPr>
        <p:spPr>
          <a:xfrm>
            <a:off x="7511858" y="2396098"/>
            <a:ext cx="146050" cy="14605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CCE2D17-8635-4DD7-8DBE-482E4C7BF227}"/>
              </a:ext>
            </a:extLst>
          </p:cNvPr>
          <p:cNvSpPr/>
          <p:nvPr/>
        </p:nvSpPr>
        <p:spPr>
          <a:xfrm>
            <a:off x="8997354" y="3348381"/>
            <a:ext cx="146050" cy="14605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B2F434-E508-4927-AE1D-3A74079D77A9}"/>
              </a:ext>
            </a:extLst>
          </p:cNvPr>
          <p:cNvSpPr/>
          <p:nvPr/>
        </p:nvSpPr>
        <p:spPr>
          <a:xfrm>
            <a:off x="10479642" y="2490526"/>
            <a:ext cx="146050" cy="14605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3079A90-110C-4072-91BB-5B962BCE33B1}"/>
              </a:ext>
            </a:extLst>
          </p:cNvPr>
          <p:cNvSpPr/>
          <p:nvPr/>
        </p:nvSpPr>
        <p:spPr>
          <a:xfrm>
            <a:off x="1556594" y="3398298"/>
            <a:ext cx="146050" cy="14605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3D26088-59D6-4125-9A5E-F53E85D53E1F}"/>
              </a:ext>
            </a:extLst>
          </p:cNvPr>
          <p:cNvSpPr/>
          <p:nvPr/>
        </p:nvSpPr>
        <p:spPr>
          <a:xfrm>
            <a:off x="3050826" y="2163501"/>
            <a:ext cx="146050" cy="14605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E323FBE-EA80-4E98-A5A2-5DD06D9176B8}"/>
              </a:ext>
            </a:extLst>
          </p:cNvPr>
          <p:cNvSpPr/>
          <p:nvPr/>
        </p:nvSpPr>
        <p:spPr>
          <a:xfrm>
            <a:off x="4540442" y="2665617"/>
            <a:ext cx="146050" cy="14605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7EC8633-BE23-49D9-BE1F-7AE325460CBA}"/>
              </a:ext>
            </a:extLst>
          </p:cNvPr>
          <p:cNvSpPr/>
          <p:nvPr/>
        </p:nvSpPr>
        <p:spPr>
          <a:xfrm>
            <a:off x="6017015" y="2299113"/>
            <a:ext cx="146050" cy="14605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805148D-C1D0-48E9-ADAF-B4BD29CDA8F5}"/>
              </a:ext>
            </a:extLst>
          </p:cNvPr>
          <p:cNvSpPr/>
          <p:nvPr/>
        </p:nvSpPr>
        <p:spPr>
          <a:xfrm>
            <a:off x="7512263" y="3098442"/>
            <a:ext cx="146050" cy="14605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3D64F64-58B4-435B-8B04-F8B33E67AE9C}"/>
              </a:ext>
            </a:extLst>
          </p:cNvPr>
          <p:cNvSpPr/>
          <p:nvPr/>
        </p:nvSpPr>
        <p:spPr>
          <a:xfrm>
            <a:off x="8993887" y="2315102"/>
            <a:ext cx="146050" cy="14605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D6E14D52-EE01-40FE-91B8-994A170F61B0}"/>
              </a:ext>
            </a:extLst>
          </p:cNvPr>
          <p:cNvSpPr/>
          <p:nvPr/>
        </p:nvSpPr>
        <p:spPr>
          <a:xfrm>
            <a:off x="10483253" y="3414452"/>
            <a:ext cx="146050" cy="14605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08B4873-7876-4A61-B54D-9C83620C2E5C}"/>
              </a:ext>
            </a:extLst>
          </p:cNvPr>
          <p:cNvGrpSpPr/>
          <p:nvPr/>
        </p:nvGrpSpPr>
        <p:grpSpPr>
          <a:xfrm>
            <a:off x="463010" y="4572937"/>
            <a:ext cx="2004317" cy="1120007"/>
            <a:chOff x="298462" y="5094741"/>
            <a:chExt cx="2004317" cy="1120007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2470082-F95C-4155-820B-D929588B3F16}"/>
                </a:ext>
              </a:extLst>
            </p:cNvPr>
            <p:cNvSpPr txBox="1"/>
            <p:nvPr/>
          </p:nvSpPr>
          <p:spPr>
            <a:xfrm>
              <a:off x="797382" y="5094741"/>
              <a:ext cx="13516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EF3078"/>
                  </a:solidFill>
                  <a:latin typeface="Tw Cen MT" panose="020B0602020104020603" pitchFamily="34" charset="0"/>
                </a:rPr>
                <a:t>DATASOURCE</a:t>
              </a:r>
              <a:endParaRPr lang="en-US" sz="1600" b="1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C11D39B-7EC2-4FB1-88F9-6211030B4A4F}"/>
                </a:ext>
              </a:extLst>
            </p:cNvPr>
            <p:cNvSpPr txBox="1"/>
            <p:nvPr/>
          </p:nvSpPr>
          <p:spPr>
            <a:xfrm>
              <a:off x="298462" y="5383751"/>
              <a:ext cx="20043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- Analysis Services.</a:t>
              </a:r>
            </a:p>
            <a:p>
              <a:pPr marL="285750" indent="-285750">
                <a:buFontTx/>
                <a:buChar char="-"/>
              </a:pPr>
              <a:r>
                <a:rPr lang="en-US" sz="16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Database.</a:t>
              </a:r>
            </a:p>
            <a:p>
              <a:pPr marL="285750" indent="-285750">
                <a:buFontTx/>
                <a:buChar char="-"/>
              </a:pPr>
              <a:r>
                <a:rPr lang="en-US" sz="16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Flatfile</a:t>
              </a:r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8214EF0-03B7-41F5-9987-BA4D322BE236}"/>
              </a:ext>
            </a:extLst>
          </p:cNvPr>
          <p:cNvGrpSpPr/>
          <p:nvPr/>
        </p:nvGrpSpPr>
        <p:grpSpPr>
          <a:xfrm>
            <a:off x="2292628" y="4572937"/>
            <a:ext cx="1659161" cy="873785"/>
            <a:chOff x="643618" y="5094741"/>
            <a:chExt cx="1659161" cy="873785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25C0FDB-38A3-4316-8496-FCCCE17FF5D8}"/>
                </a:ext>
              </a:extLst>
            </p:cNvPr>
            <p:cNvSpPr txBox="1"/>
            <p:nvPr/>
          </p:nvSpPr>
          <p:spPr>
            <a:xfrm>
              <a:off x="797382" y="5094741"/>
              <a:ext cx="13516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LOCATION</a:t>
              </a:r>
              <a:endParaRPr lang="en-US" sz="2000" b="1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1B01FBD-60E2-4B20-8670-F4C1C626928D}"/>
                </a:ext>
              </a:extLst>
            </p:cNvPr>
            <p:cNvSpPr txBox="1"/>
            <p:nvPr/>
          </p:nvSpPr>
          <p:spPr>
            <a:xfrm>
              <a:off x="643618" y="5383751"/>
              <a:ext cx="16591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16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Cloud</a:t>
              </a:r>
            </a:p>
            <a:p>
              <a:pPr marL="285750" indent="-285750">
                <a:buFontTx/>
                <a:buChar char="-"/>
              </a:pPr>
              <a:r>
                <a:rPr lang="en-US" sz="16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On-premises</a:t>
              </a:r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47C8A74-1A89-4847-BA7C-AA18A632D444}"/>
              </a:ext>
            </a:extLst>
          </p:cNvPr>
          <p:cNvGrpSpPr/>
          <p:nvPr/>
        </p:nvGrpSpPr>
        <p:grpSpPr>
          <a:xfrm>
            <a:off x="3932501" y="4572937"/>
            <a:ext cx="1669901" cy="1366228"/>
            <a:chOff x="797382" y="5094741"/>
            <a:chExt cx="1669901" cy="1366228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380BEDE-F4FD-4E12-9592-BD056ABEEDD8}"/>
                </a:ext>
              </a:extLst>
            </p:cNvPr>
            <p:cNvSpPr txBox="1"/>
            <p:nvPr/>
          </p:nvSpPr>
          <p:spPr>
            <a:xfrm>
              <a:off x="797382" y="5094741"/>
              <a:ext cx="13516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EF3078"/>
                  </a:solidFill>
                  <a:latin typeface="Tw Cen MT" panose="020B0602020104020603" pitchFamily="34" charset="0"/>
                </a:rPr>
                <a:t>DATASET</a:t>
              </a:r>
              <a:endParaRPr lang="en-US" sz="2000" b="1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6F62AFE-F7B9-4672-851A-31D96FD961F1}"/>
                </a:ext>
              </a:extLst>
            </p:cNvPr>
            <p:cNvSpPr txBox="1"/>
            <p:nvPr/>
          </p:nvSpPr>
          <p:spPr>
            <a:xfrm>
              <a:off x="808122" y="5383751"/>
              <a:ext cx="165916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-Import</a:t>
              </a:r>
            </a:p>
            <a:p>
              <a:r>
                <a:rPr lang="en-US" sz="16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-Direct Query.</a:t>
              </a:r>
            </a:p>
            <a:p>
              <a:r>
                <a:rPr lang="en-US" sz="16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-Live connection</a:t>
              </a:r>
            </a:p>
            <a:p>
              <a:r>
                <a:rPr lang="en-US" sz="16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- Streaming</a:t>
              </a:r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D7D060B-8590-4169-B811-CD14C13A92D6}"/>
              </a:ext>
            </a:extLst>
          </p:cNvPr>
          <p:cNvGrpSpPr/>
          <p:nvPr/>
        </p:nvGrpSpPr>
        <p:grpSpPr>
          <a:xfrm>
            <a:off x="5264434" y="4572937"/>
            <a:ext cx="1659161" cy="873785"/>
            <a:chOff x="643618" y="5094741"/>
            <a:chExt cx="1659161" cy="873785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CC9DE27-ABAD-4B10-8D86-8A211443CE5B}"/>
                </a:ext>
              </a:extLst>
            </p:cNvPr>
            <p:cNvSpPr txBox="1"/>
            <p:nvPr/>
          </p:nvSpPr>
          <p:spPr>
            <a:xfrm>
              <a:off x="797382" y="5094741"/>
              <a:ext cx="13516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SECURITY</a:t>
              </a:r>
              <a:endParaRPr lang="en-US" sz="2000" b="1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A2E6AF0-A577-46B5-9085-04549AA8ECA5}"/>
                </a:ext>
              </a:extLst>
            </p:cNvPr>
            <p:cNvSpPr txBox="1"/>
            <p:nvPr/>
          </p:nvSpPr>
          <p:spPr>
            <a:xfrm>
              <a:off x="643618" y="5383751"/>
              <a:ext cx="16591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-Row level</a:t>
              </a:r>
            </a:p>
            <a:p>
              <a:pPr algn="ctr"/>
              <a:r>
                <a:rPr lang="en-US" sz="16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-Column Level</a:t>
              </a:r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A61FC9F-346C-4AB8-90AE-7CCF730EB871}"/>
              </a:ext>
            </a:extLst>
          </p:cNvPr>
          <p:cNvGrpSpPr/>
          <p:nvPr/>
        </p:nvGrpSpPr>
        <p:grpSpPr>
          <a:xfrm>
            <a:off x="6716742" y="4572937"/>
            <a:ext cx="1841662" cy="873785"/>
            <a:chOff x="611052" y="5094741"/>
            <a:chExt cx="1841662" cy="873785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A70E7C1-B94F-422A-9EAD-DC12C930E5D7}"/>
                </a:ext>
              </a:extLst>
            </p:cNvPr>
            <p:cNvSpPr txBox="1"/>
            <p:nvPr/>
          </p:nvSpPr>
          <p:spPr>
            <a:xfrm>
              <a:off x="611052" y="5094741"/>
              <a:ext cx="1841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EF3078"/>
                  </a:solidFill>
                  <a:latin typeface="Tw Cen MT" panose="020B0602020104020603" pitchFamily="34" charset="0"/>
                </a:rPr>
                <a:t>COMPATIBILITY</a:t>
              </a:r>
              <a:endParaRPr lang="en-US" sz="2000" b="1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A1574B0-8B2E-4C34-9479-CF9F0A8E71B6}"/>
                </a:ext>
              </a:extLst>
            </p:cNvPr>
            <p:cNvSpPr txBox="1"/>
            <p:nvPr/>
          </p:nvSpPr>
          <p:spPr>
            <a:xfrm>
              <a:off x="643618" y="5383751"/>
              <a:ext cx="16591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ctr">
                <a:buFontTx/>
                <a:buChar char="-"/>
              </a:pPr>
              <a:r>
                <a:rPr lang="en-US" sz="16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Connectors.</a:t>
              </a:r>
            </a:p>
            <a:p>
              <a:pPr marL="285750" indent="-285750" algn="ctr">
                <a:buFontTx/>
                <a:buChar char="-"/>
              </a:pPr>
              <a:r>
                <a:rPr lang="en-US" sz="16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SAP HANA</a:t>
              </a:r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F2812D8-5DC3-4AE2-BA0B-174790875DB0}"/>
              </a:ext>
            </a:extLst>
          </p:cNvPr>
          <p:cNvGrpSpPr/>
          <p:nvPr/>
        </p:nvGrpSpPr>
        <p:grpSpPr>
          <a:xfrm>
            <a:off x="8218310" y="4572937"/>
            <a:ext cx="1659161" cy="627564"/>
            <a:chOff x="643618" y="5094741"/>
            <a:chExt cx="1659161" cy="627564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7C202C0-64D0-4F31-BC9B-F67123CCB563}"/>
                </a:ext>
              </a:extLst>
            </p:cNvPr>
            <p:cNvSpPr txBox="1"/>
            <p:nvPr/>
          </p:nvSpPr>
          <p:spPr>
            <a:xfrm>
              <a:off x="797382" y="5094741"/>
              <a:ext cx="13516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INQUIRY</a:t>
              </a:r>
              <a:endParaRPr lang="en-US" sz="2000" b="1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0F5172C-B509-4350-BCD8-43DDE852AA99}"/>
                </a:ext>
              </a:extLst>
            </p:cNvPr>
            <p:cNvSpPr txBox="1"/>
            <p:nvPr/>
          </p:nvSpPr>
          <p:spPr>
            <a:xfrm>
              <a:off x="643618" y="5383751"/>
              <a:ext cx="1659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- Q&amp;A</a:t>
              </a:r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E743EFA-1721-4223-AC59-EAAF24D95476}"/>
              </a:ext>
            </a:extLst>
          </p:cNvPr>
          <p:cNvGrpSpPr/>
          <p:nvPr/>
        </p:nvGrpSpPr>
        <p:grpSpPr>
          <a:xfrm>
            <a:off x="9626112" y="4572937"/>
            <a:ext cx="2080979" cy="627564"/>
            <a:chOff x="549851" y="5094741"/>
            <a:chExt cx="2080979" cy="627564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BE58AEA7-2CA8-4278-9747-009952DABAA0}"/>
                </a:ext>
              </a:extLst>
            </p:cNvPr>
            <p:cNvSpPr txBox="1"/>
            <p:nvPr/>
          </p:nvSpPr>
          <p:spPr>
            <a:xfrm>
              <a:off x="549851" y="5094741"/>
              <a:ext cx="20809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EF3078"/>
                  </a:solidFill>
                  <a:latin typeface="Tw Cen MT" panose="020B0602020104020603" pitchFamily="34" charset="0"/>
                </a:rPr>
                <a:t>DATAMIGRATION</a:t>
              </a:r>
              <a:endParaRPr lang="en-US" sz="2000" b="1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23F128C-82AF-4957-8893-5955124B8D87}"/>
                </a:ext>
              </a:extLst>
            </p:cNvPr>
            <p:cNvSpPr txBox="1"/>
            <p:nvPr/>
          </p:nvSpPr>
          <p:spPr>
            <a:xfrm>
              <a:off x="643618" y="5383751"/>
              <a:ext cx="19872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- Data visualization</a:t>
              </a:r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13351" y="6041904"/>
            <a:ext cx="11596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dirty="0" smtClean="0">
                <a:solidFill>
                  <a:schemeClr val="bg1">
                    <a:lumMod val="50000"/>
                  </a:schemeClr>
                </a:solidFill>
              </a:rPr>
              <a:t>Powerbi project variables on working with powerbi data sources on datasets to publish it in the first place.</a:t>
            </a:r>
            <a:endParaRPr lang="en-GB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61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5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75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75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25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25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75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500"/>
                            </p:stCondLst>
                            <p:childTnLst>
                              <p:par>
                                <p:cTn id="1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75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9250"/>
                            </p:stCondLst>
                            <p:childTnLst>
                              <p:par>
                                <p:cTn id="1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500"/>
                            </p:stCondLst>
                            <p:childTnLst>
                              <p:par>
                                <p:cTn id="1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22820" y="262647"/>
            <a:ext cx="62691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Get Power BI (Free) </a:t>
            </a:r>
            <a:r>
              <a:rPr lang="en-US" dirty="0" smtClean="0"/>
              <a:t>        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tinyurl.com/hj5hdg6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Power BI Jump Start         </a:t>
            </a:r>
            <a:r>
              <a:rPr lang="en-US" dirty="0" smtClean="0">
                <a:hlinkClick r:id="rId3"/>
              </a:rPr>
              <a:t>http://bit.ly/1ktON16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Power BI Getting Started </a:t>
            </a:r>
            <a:r>
              <a:rPr lang="en-US" dirty="0" smtClean="0">
                <a:hlinkClick r:id="rId4"/>
              </a:rPr>
              <a:t>http://bit.ly/1FF88KA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Power BI Team Blog          </a:t>
            </a:r>
            <a:r>
              <a:rPr lang="en-US" dirty="0" smtClean="0">
                <a:hlinkClick r:id="rId5"/>
              </a:rPr>
              <a:t>http://bit.ly/1vwbTLG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Power BI Channel 9          </a:t>
            </a:r>
            <a:r>
              <a:rPr lang="en-US" dirty="0" smtClean="0">
                <a:hlinkClick r:id="rId6"/>
              </a:rPr>
              <a:t>http://bit.ly/1a9Q0gv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/>
              <a:t>Power BI                            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powerbi.microsoft.com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59923" y="262647"/>
            <a:ext cx="111673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Bodoni MT" panose="02070603080606020203" pitchFamily="18" charset="0"/>
              </a:rPr>
              <a:t>Resources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23" y="1419225"/>
            <a:ext cx="1933575" cy="2362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12" y="1419225"/>
            <a:ext cx="1919288" cy="23871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49" y="4057651"/>
            <a:ext cx="2400300" cy="2400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34585" y="4057651"/>
            <a:ext cx="1866015" cy="250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2728"/>
          <a:stretch/>
        </p:blipFill>
        <p:spPr>
          <a:xfrm>
            <a:off x="1" y="1396532"/>
            <a:ext cx="12192000" cy="54609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Thankyou for Coming to </a:t>
            </a:r>
            <a:r>
              <a:rPr lang="en-US" dirty="0" err="1" smtClean="0"/>
              <a:t>PowerBI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23196" y="4500603"/>
            <a:ext cx="3928070" cy="950438"/>
          </a:xfrm>
          <a:prstGeom prst="rect">
            <a:avLst/>
          </a:prstGeom>
          <a:solidFill>
            <a:srgbClr val="F2C812"/>
          </a:solidFill>
        </p:spPr>
        <p:txBody>
          <a:bodyPr wrap="square" lIns="0" rIns="0" bIns="179285">
            <a:spAutoFit/>
          </a:bodyPr>
          <a:lstStyle/>
          <a:p>
            <a:pPr marL="448193" defTabSz="914367"/>
            <a:r>
              <a:rPr lang="en-US" sz="1568" dirty="0">
                <a:solidFill>
                  <a:srgbClr val="000000"/>
                </a:solidFill>
                <a:latin typeface="Segoe UI Light"/>
              </a:rPr>
              <a:t>Sign up for a free Preview account </a:t>
            </a:r>
            <a:br>
              <a:rPr lang="en-US" sz="1568" dirty="0">
                <a:solidFill>
                  <a:srgbClr val="000000"/>
                </a:solidFill>
                <a:latin typeface="Segoe UI Light"/>
              </a:rPr>
            </a:br>
            <a:endParaRPr lang="en-US" sz="1568" dirty="0">
              <a:solidFill>
                <a:srgbClr val="000000"/>
              </a:solidFill>
              <a:latin typeface="Segoe UI Light"/>
            </a:endParaRPr>
          </a:p>
          <a:p>
            <a:pPr marL="448193" defTabSz="914367"/>
            <a:r>
              <a:rPr lang="en-US" sz="1568" dirty="0">
                <a:solidFill>
                  <a:srgbClr val="000000"/>
                </a:solidFill>
                <a:latin typeface="Segoe UI Light"/>
              </a:rPr>
              <a:t>Take the Power BI Tour</a:t>
            </a:r>
          </a:p>
        </p:txBody>
      </p:sp>
      <p:sp>
        <p:nvSpPr>
          <p:cNvPr id="8" name="Freeform 8"/>
          <p:cNvSpPr>
            <a:spLocks noEditPoints="1"/>
          </p:cNvSpPr>
          <p:nvPr/>
        </p:nvSpPr>
        <p:spPr bwMode="black">
          <a:xfrm rot="5400000">
            <a:off x="2508132" y="4545521"/>
            <a:ext cx="268927" cy="268927"/>
          </a:xfrm>
          <a:custGeom>
            <a:avLst/>
            <a:gdLst>
              <a:gd name="T0" fmla="*/ 68 w 150"/>
              <a:gd name="T1" fmla="*/ 61 h 149"/>
              <a:gd name="T2" fmla="*/ 46 w 150"/>
              <a:gd name="T3" fmla="*/ 84 h 149"/>
              <a:gd name="T4" fmla="*/ 46 w 150"/>
              <a:gd name="T5" fmla="*/ 65 h 149"/>
              <a:gd name="T6" fmla="*/ 75 w 150"/>
              <a:gd name="T7" fmla="*/ 34 h 149"/>
              <a:gd name="T8" fmla="*/ 104 w 150"/>
              <a:gd name="T9" fmla="*/ 65 h 149"/>
              <a:gd name="T10" fmla="*/ 104 w 150"/>
              <a:gd name="T11" fmla="*/ 84 h 149"/>
              <a:gd name="T12" fmla="*/ 82 w 150"/>
              <a:gd name="T13" fmla="*/ 61 h 149"/>
              <a:gd name="T14" fmla="*/ 82 w 150"/>
              <a:gd name="T15" fmla="*/ 113 h 149"/>
              <a:gd name="T16" fmla="*/ 68 w 150"/>
              <a:gd name="T17" fmla="*/ 113 h 149"/>
              <a:gd name="T18" fmla="*/ 68 w 150"/>
              <a:gd name="T19" fmla="*/ 61 h 149"/>
              <a:gd name="T20" fmla="*/ 10 w 150"/>
              <a:gd name="T21" fmla="*/ 75 h 149"/>
              <a:gd name="T22" fmla="*/ 75 w 150"/>
              <a:gd name="T23" fmla="*/ 9 h 149"/>
              <a:gd name="T24" fmla="*/ 140 w 150"/>
              <a:gd name="T25" fmla="*/ 75 h 149"/>
              <a:gd name="T26" fmla="*/ 75 w 150"/>
              <a:gd name="T27" fmla="*/ 140 h 149"/>
              <a:gd name="T28" fmla="*/ 10 w 150"/>
              <a:gd name="T29" fmla="*/ 75 h 149"/>
              <a:gd name="T30" fmla="*/ 0 w 150"/>
              <a:gd name="T31" fmla="*/ 75 h 149"/>
              <a:gd name="T32" fmla="*/ 75 w 150"/>
              <a:gd name="T33" fmla="*/ 149 h 149"/>
              <a:gd name="T34" fmla="*/ 150 w 150"/>
              <a:gd name="T35" fmla="*/ 75 h 149"/>
              <a:gd name="T36" fmla="*/ 75 w 150"/>
              <a:gd name="T37" fmla="*/ 0 h 149"/>
              <a:gd name="T38" fmla="*/ 0 w 150"/>
              <a:gd name="T39" fmla="*/ 7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0" h="149">
                <a:moveTo>
                  <a:pt x="68" y="61"/>
                </a:moveTo>
                <a:cubicBezTo>
                  <a:pt x="46" y="84"/>
                  <a:pt x="46" y="84"/>
                  <a:pt x="46" y="84"/>
                </a:cubicBezTo>
                <a:cubicBezTo>
                  <a:pt x="46" y="65"/>
                  <a:pt x="46" y="65"/>
                  <a:pt x="46" y="65"/>
                </a:cubicBezTo>
                <a:cubicBezTo>
                  <a:pt x="75" y="34"/>
                  <a:pt x="75" y="34"/>
                  <a:pt x="75" y="34"/>
                </a:cubicBezTo>
                <a:cubicBezTo>
                  <a:pt x="104" y="65"/>
                  <a:pt x="104" y="65"/>
                  <a:pt x="104" y="65"/>
                </a:cubicBezTo>
                <a:cubicBezTo>
                  <a:pt x="104" y="84"/>
                  <a:pt x="104" y="84"/>
                  <a:pt x="104" y="84"/>
                </a:cubicBezTo>
                <a:cubicBezTo>
                  <a:pt x="82" y="61"/>
                  <a:pt x="82" y="61"/>
                  <a:pt x="82" y="61"/>
                </a:cubicBezTo>
                <a:cubicBezTo>
                  <a:pt x="82" y="113"/>
                  <a:pt x="82" y="113"/>
                  <a:pt x="82" y="113"/>
                </a:cubicBezTo>
                <a:cubicBezTo>
                  <a:pt x="68" y="113"/>
                  <a:pt x="68" y="113"/>
                  <a:pt x="68" y="113"/>
                </a:cubicBezTo>
                <a:lnTo>
                  <a:pt x="68" y="61"/>
                </a:lnTo>
                <a:close/>
                <a:moveTo>
                  <a:pt x="10" y="75"/>
                </a:moveTo>
                <a:cubicBezTo>
                  <a:pt x="10" y="39"/>
                  <a:pt x="39" y="9"/>
                  <a:pt x="75" y="9"/>
                </a:cubicBezTo>
                <a:cubicBezTo>
                  <a:pt x="111" y="9"/>
                  <a:pt x="140" y="39"/>
                  <a:pt x="140" y="75"/>
                </a:cubicBezTo>
                <a:cubicBezTo>
                  <a:pt x="140" y="111"/>
                  <a:pt x="111" y="140"/>
                  <a:pt x="75" y="140"/>
                </a:cubicBezTo>
                <a:cubicBezTo>
                  <a:pt x="39" y="140"/>
                  <a:pt x="10" y="111"/>
                  <a:pt x="10" y="75"/>
                </a:cubicBezTo>
                <a:moveTo>
                  <a:pt x="0" y="75"/>
                </a:moveTo>
                <a:cubicBezTo>
                  <a:pt x="0" y="116"/>
                  <a:pt x="34" y="149"/>
                  <a:pt x="75" y="149"/>
                </a:cubicBezTo>
                <a:cubicBezTo>
                  <a:pt x="116" y="149"/>
                  <a:pt x="150" y="116"/>
                  <a:pt x="150" y="75"/>
                </a:cubicBezTo>
                <a:cubicBezTo>
                  <a:pt x="150" y="33"/>
                  <a:pt x="116" y="0"/>
                  <a:pt x="75" y="0"/>
                </a:cubicBezTo>
                <a:cubicBezTo>
                  <a:pt x="34" y="0"/>
                  <a:pt x="0" y="33"/>
                  <a:pt x="0" y="75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2" name="Freeform 8"/>
          <p:cNvSpPr>
            <a:spLocks noEditPoints="1"/>
          </p:cNvSpPr>
          <p:nvPr/>
        </p:nvSpPr>
        <p:spPr bwMode="black">
          <a:xfrm rot="5400000">
            <a:off x="2508132" y="4998281"/>
            <a:ext cx="268927" cy="268927"/>
          </a:xfrm>
          <a:custGeom>
            <a:avLst/>
            <a:gdLst>
              <a:gd name="T0" fmla="*/ 68 w 150"/>
              <a:gd name="T1" fmla="*/ 61 h 149"/>
              <a:gd name="T2" fmla="*/ 46 w 150"/>
              <a:gd name="T3" fmla="*/ 84 h 149"/>
              <a:gd name="T4" fmla="*/ 46 w 150"/>
              <a:gd name="T5" fmla="*/ 65 h 149"/>
              <a:gd name="T6" fmla="*/ 75 w 150"/>
              <a:gd name="T7" fmla="*/ 34 h 149"/>
              <a:gd name="T8" fmla="*/ 104 w 150"/>
              <a:gd name="T9" fmla="*/ 65 h 149"/>
              <a:gd name="T10" fmla="*/ 104 w 150"/>
              <a:gd name="T11" fmla="*/ 84 h 149"/>
              <a:gd name="T12" fmla="*/ 82 w 150"/>
              <a:gd name="T13" fmla="*/ 61 h 149"/>
              <a:gd name="T14" fmla="*/ 82 w 150"/>
              <a:gd name="T15" fmla="*/ 113 h 149"/>
              <a:gd name="T16" fmla="*/ 68 w 150"/>
              <a:gd name="T17" fmla="*/ 113 h 149"/>
              <a:gd name="T18" fmla="*/ 68 w 150"/>
              <a:gd name="T19" fmla="*/ 61 h 149"/>
              <a:gd name="T20" fmla="*/ 10 w 150"/>
              <a:gd name="T21" fmla="*/ 75 h 149"/>
              <a:gd name="T22" fmla="*/ 75 w 150"/>
              <a:gd name="T23" fmla="*/ 9 h 149"/>
              <a:gd name="T24" fmla="*/ 140 w 150"/>
              <a:gd name="T25" fmla="*/ 75 h 149"/>
              <a:gd name="T26" fmla="*/ 75 w 150"/>
              <a:gd name="T27" fmla="*/ 140 h 149"/>
              <a:gd name="T28" fmla="*/ 10 w 150"/>
              <a:gd name="T29" fmla="*/ 75 h 149"/>
              <a:gd name="T30" fmla="*/ 0 w 150"/>
              <a:gd name="T31" fmla="*/ 75 h 149"/>
              <a:gd name="T32" fmla="*/ 75 w 150"/>
              <a:gd name="T33" fmla="*/ 149 h 149"/>
              <a:gd name="T34" fmla="*/ 150 w 150"/>
              <a:gd name="T35" fmla="*/ 75 h 149"/>
              <a:gd name="T36" fmla="*/ 75 w 150"/>
              <a:gd name="T37" fmla="*/ 0 h 149"/>
              <a:gd name="T38" fmla="*/ 0 w 150"/>
              <a:gd name="T39" fmla="*/ 7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0" h="149">
                <a:moveTo>
                  <a:pt x="68" y="61"/>
                </a:moveTo>
                <a:cubicBezTo>
                  <a:pt x="46" y="84"/>
                  <a:pt x="46" y="84"/>
                  <a:pt x="46" y="84"/>
                </a:cubicBezTo>
                <a:cubicBezTo>
                  <a:pt x="46" y="65"/>
                  <a:pt x="46" y="65"/>
                  <a:pt x="46" y="65"/>
                </a:cubicBezTo>
                <a:cubicBezTo>
                  <a:pt x="75" y="34"/>
                  <a:pt x="75" y="34"/>
                  <a:pt x="75" y="34"/>
                </a:cubicBezTo>
                <a:cubicBezTo>
                  <a:pt x="104" y="65"/>
                  <a:pt x="104" y="65"/>
                  <a:pt x="104" y="65"/>
                </a:cubicBezTo>
                <a:cubicBezTo>
                  <a:pt x="104" y="84"/>
                  <a:pt x="104" y="84"/>
                  <a:pt x="104" y="84"/>
                </a:cubicBezTo>
                <a:cubicBezTo>
                  <a:pt x="82" y="61"/>
                  <a:pt x="82" y="61"/>
                  <a:pt x="82" y="61"/>
                </a:cubicBezTo>
                <a:cubicBezTo>
                  <a:pt x="82" y="113"/>
                  <a:pt x="82" y="113"/>
                  <a:pt x="82" y="113"/>
                </a:cubicBezTo>
                <a:cubicBezTo>
                  <a:pt x="68" y="113"/>
                  <a:pt x="68" y="113"/>
                  <a:pt x="68" y="113"/>
                </a:cubicBezTo>
                <a:lnTo>
                  <a:pt x="68" y="61"/>
                </a:lnTo>
                <a:close/>
                <a:moveTo>
                  <a:pt x="10" y="75"/>
                </a:moveTo>
                <a:cubicBezTo>
                  <a:pt x="10" y="39"/>
                  <a:pt x="39" y="9"/>
                  <a:pt x="75" y="9"/>
                </a:cubicBezTo>
                <a:cubicBezTo>
                  <a:pt x="111" y="9"/>
                  <a:pt x="140" y="39"/>
                  <a:pt x="140" y="75"/>
                </a:cubicBezTo>
                <a:cubicBezTo>
                  <a:pt x="140" y="111"/>
                  <a:pt x="111" y="140"/>
                  <a:pt x="75" y="140"/>
                </a:cubicBezTo>
                <a:cubicBezTo>
                  <a:pt x="39" y="140"/>
                  <a:pt x="10" y="111"/>
                  <a:pt x="10" y="75"/>
                </a:cubicBezTo>
                <a:moveTo>
                  <a:pt x="0" y="75"/>
                </a:moveTo>
                <a:cubicBezTo>
                  <a:pt x="0" y="116"/>
                  <a:pt x="34" y="149"/>
                  <a:pt x="75" y="149"/>
                </a:cubicBezTo>
                <a:cubicBezTo>
                  <a:pt x="116" y="149"/>
                  <a:pt x="150" y="116"/>
                  <a:pt x="150" y="75"/>
                </a:cubicBezTo>
                <a:cubicBezTo>
                  <a:pt x="150" y="33"/>
                  <a:pt x="116" y="0"/>
                  <a:pt x="75" y="0"/>
                </a:cubicBezTo>
                <a:cubicBezTo>
                  <a:pt x="34" y="0"/>
                  <a:pt x="0" y="33"/>
                  <a:pt x="0" y="75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4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258FFF-F925-446B-8502-81C933981705}" type="slidenum">
              <a:rPr lang="en-IN" smtClean="0">
                <a:solidFill>
                  <a:srgbClr val="505050"/>
                </a:solidFill>
              </a:rPr>
              <a:pPr/>
              <a:t>4</a:t>
            </a:fld>
            <a:endParaRPr lang="en-IN">
              <a:solidFill>
                <a:srgbClr val="50505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648" y="1038450"/>
            <a:ext cx="8133055" cy="5683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703" y="6242898"/>
            <a:ext cx="1314450" cy="447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09455" y="128975"/>
            <a:ext cx="6373090" cy="7694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a-DK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OWERBI</a:t>
            </a:r>
            <a:r>
              <a:rPr lang="da-DK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da-DK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ERVICE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1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258FFF-F925-446B-8502-81C933981705}" type="slidenum">
              <a:rPr lang="en-IN" smtClean="0">
                <a:solidFill>
                  <a:srgbClr val="505050"/>
                </a:solidFill>
              </a:rPr>
              <a:pPr/>
              <a:t>5</a:t>
            </a:fld>
            <a:endParaRPr lang="en-IN">
              <a:solidFill>
                <a:srgbClr val="505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703" y="6242898"/>
            <a:ext cx="1314450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109" y="624358"/>
            <a:ext cx="7940903" cy="606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1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258FFF-F925-446B-8502-81C933981705}" type="slidenum">
              <a:rPr lang="en-IN" smtClean="0">
                <a:solidFill>
                  <a:srgbClr val="505050"/>
                </a:solidFill>
              </a:rPr>
              <a:pPr/>
              <a:t>6</a:t>
            </a:fld>
            <a:endParaRPr lang="en-IN">
              <a:solidFill>
                <a:srgbClr val="505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703" y="6242898"/>
            <a:ext cx="1314450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376" y="1684192"/>
            <a:ext cx="9574552" cy="41569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30488" y="359079"/>
            <a:ext cx="8160328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a-DK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a-DK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lang="da-DK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OWERBI</a:t>
            </a:r>
            <a:r>
              <a:rPr lang="da-DK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da-DK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ERVICE</a:t>
            </a:r>
            <a:endParaRPr lang="en-GB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48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258FFF-F925-446B-8502-81C933981705}" type="slidenum">
              <a:rPr lang="en-IN" smtClean="0">
                <a:solidFill>
                  <a:srgbClr val="505050"/>
                </a:solidFill>
              </a:rPr>
              <a:pPr/>
              <a:t>7</a:t>
            </a:fld>
            <a:endParaRPr lang="en-IN">
              <a:solidFill>
                <a:srgbClr val="505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703" y="6242898"/>
            <a:ext cx="1314450" cy="447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361950"/>
            <a:ext cx="9486900" cy="6134100"/>
          </a:xfrm>
          <a:prstGeom prst="rect">
            <a:avLst/>
          </a:prstGeom>
        </p:spPr>
      </p:pic>
      <p:sp>
        <p:nvSpPr>
          <p:cNvPr id="4" name="Notched Right Arrow 3"/>
          <p:cNvSpPr/>
          <p:nvPr/>
        </p:nvSpPr>
        <p:spPr>
          <a:xfrm rot="2359374">
            <a:off x="2658023" y="1517402"/>
            <a:ext cx="1588096" cy="1171109"/>
          </a:xfrm>
          <a:prstGeom prst="notch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02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4758" y="322013"/>
            <a:ext cx="8080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THINGS FIRST</a:t>
            </a:r>
            <a:endParaRPr 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1895" y="1919407"/>
            <a:ext cx="3757131" cy="3857385"/>
            <a:chOff x="788434" y="1919407"/>
            <a:chExt cx="3757131" cy="3857385"/>
          </a:xfrm>
        </p:grpSpPr>
        <p:grpSp>
          <p:nvGrpSpPr>
            <p:cNvPr id="4" name="Group 3"/>
            <p:cNvGrpSpPr/>
            <p:nvPr/>
          </p:nvGrpSpPr>
          <p:grpSpPr>
            <a:xfrm>
              <a:off x="788434" y="1919407"/>
              <a:ext cx="3757131" cy="3857385"/>
              <a:chOff x="788434" y="1919407"/>
              <a:chExt cx="3757131" cy="3857385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788434" y="2019661"/>
                <a:ext cx="3757131" cy="375713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88434" y="1919407"/>
                <a:ext cx="3757131" cy="3757131"/>
              </a:xfrm>
              <a:prstGeom prst="ellipse">
                <a:avLst/>
              </a:prstGeom>
              <a:solidFill>
                <a:srgbClr val="22C0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1876898" y="4401808"/>
              <a:ext cx="1250145" cy="774295"/>
              <a:chOff x="1863903" y="4401808"/>
              <a:chExt cx="1250145" cy="774295"/>
            </a:xfrm>
          </p:grpSpPr>
          <p:sp>
            <p:nvSpPr>
              <p:cNvPr id="62" name="Rounded Rectangle 61"/>
              <p:cNvSpPr/>
              <p:nvPr/>
            </p:nvSpPr>
            <p:spPr>
              <a:xfrm rot="20001888">
                <a:off x="2973631" y="4401808"/>
                <a:ext cx="140417" cy="774295"/>
              </a:xfrm>
              <a:prstGeom prst="roundRect">
                <a:avLst>
                  <a:gd name="adj" fmla="val 50000"/>
                </a:avLst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 rot="1598112" flipH="1">
                <a:off x="1863903" y="4401808"/>
                <a:ext cx="140417" cy="774295"/>
              </a:xfrm>
              <a:prstGeom prst="roundRect">
                <a:avLst>
                  <a:gd name="adj" fmla="val 50000"/>
                </a:avLst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547897" y="2830766"/>
              <a:ext cx="2463271" cy="2020449"/>
              <a:chOff x="1547897" y="2830766"/>
              <a:chExt cx="2463271" cy="202044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547897" y="2943068"/>
                <a:ext cx="1908147" cy="1908147"/>
                <a:chOff x="1547897" y="2943068"/>
                <a:chExt cx="1908147" cy="1908147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1547897" y="2943068"/>
                  <a:ext cx="1908147" cy="19081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1653273" y="3048444"/>
                  <a:ext cx="1697393" cy="1697393"/>
                </a:xfrm>
                <a:prstGeom prst="ellipse">
                  <a:avLst/>
                </a:prstGeom>
                <a:solidFill>
                  <a:srgbClr val="FF68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758179" y="3153350"/>
                  <a:ext cx="1487584" cy="148758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1874442" y="3269613"/>
                  <a:ext cx="1255057" cy="1255057"/>
                </a:xfrm>
                <a:prstGeom prst="ellipse">
                  <a:avLst/>
                </a:prstGeom>
                <a:solidFill>
                  <a:srgbClr val="FF68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1974302" y="3369473"/>
                  <a:ext cx="1055338" cy="10553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2084009" y="3475000"/>
                  <a:ext cx="835923" cy="844282"/>
                </a:xfrm>
                <a:prstGeom prst="ellipse">
                  <a:avLst/>
                </a:prstGeom>
                <a:solidFill>
                  <a:srgbClr val="FF68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2205432" y="3600603"/>
                  <a:ext cx="593077" cy="59307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2342839" y="3738010"/>
                  <a:ext cx="318263" cy="318263"/>
                </a:xfrm>
                <a:prstGeom prst="ellipse">
                  <a:avLst/>
                </a:prstGeom>
                <a:solidFill>
                  <a:srgbClr val="FF68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" name="Group 2"/>
              <p:cNvGrpSpPr/>
              <p:nvPr/>
            </p:nvGrpSpPr>
            <p:grpSpPr>
              <a:xfrm>
                <a:off x="2269344" y="2830766"/>
                <a:ext cx="1741824" cy="588587"/>
                <a:chOff x="2269344" y="2830766"/>
                <a:chExt cx="1741824" cy="588587"/>
              </a:xfrm>
            </p:grpSpPr>
            <p:sp>
              <p:nvSpPr>
                <p:cNvPr id="59" name="Parallelogram 58"/>
                <p:cNvSpPr/>
                <p:nvPr/>
              </p:nvSpPr>
              <p:spPr>
                <a:xfrm rot="19200037">
                  <a:off x="3076164" y="2830766"/>
                  <a:ext cx="734485" cy="174157"/>
                </a:xfrm>
                <a:prstGeom prst="parallelogram">
                  <a:avLst>
                    <a:gd name="adj" fmla="val 64064"/>
                  </a:avLst>
                </a:prstGeom>
                <a:solidFill>
                  <a:srgbClr val="FF68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Parallelogram 59"/>
                <p:cNvSpPr/>
                <p:nvPr/>
              </p:nvSpPr>
              <p:spPr>
                <a:xfrm rot="19200037" flipH="1">
                  <a:off x="3250216" y="3038198"/>
                  <a:ext cx="734485" cy="174157"/>
                </a:xfrm>
                <a:prstGeom prst="parallelogram">
                  <a:avLst>
                    <a:gd name="adj" fmla="val 64064"/>
                  </a:avLst>
                </a:prstGeom>
                <a:solidFill>
                  <a:srgbClr val="FF68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ounded Rectangle 60"/>
                <p:cNvSpPr/>
                <p:nvPr/>
              </p:nvSpPr>
              <p:spPr>
                <a:xfrm rot="19200037">
                  <a:off x="2269344" y="3303564"/>
                  <a:ext cx="1741824" cy="11578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4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5" name="TextBox 4"/>
          <p:cNvSpPr txBox="1"/>
          <p:nvPr/>
        </p:nvSpPr>
        <p:spPr>
          <a:xfrm>
            <a:off x="4306669" y="1919407"/>
            <a:ext cx="77284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PowerBI PRO has to be installed 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 and Reciepnt must both be powerbi pro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Office 365 admin assigns Power BI Pro Licences, and you pay per user per Month. </a:t>
            </a:r>
            <a:endParaRPr lang="en-GB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an alternative to shared capacity where you purchase dedicated capacity via Power BI Premium. </a:t>
            </a:r>
            <a:endParaRPr lang="en-GB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Power BI Pro User, you share content to Premium capacity that any number of free users can consume. </a:t>
            </a:r>
            <a:endParaRPr lang="en-GB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also free options to share data as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listed below.</a:t>
            </a:r>
            <a:endParaRPr lang="da-DK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966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970A344-6020-4613-B2F7-B2AFF621D9FF}"/>
              </a:ext>
            </a:extLst>
          </p:cNvPr>
          <p:cNvGrpSpPr/>
          <p:nvPr/>
        </p:nvGrpSpPr>
        <p:grpSpPr>
          <a:xfrm>
            <a:off x="2672020" y="128365"/>
            <a:ext cx="7278915" cy="1206163"/>
            <a:chOff x="2672020" y="-136675"/>
            <a:chExt cx="7278915" cy="120616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E8AA9BD-5B28-4BB1-803B-54BB6E1B0DE1}"/>
                </a:ext>
              </a:extLst>
            </p:cNvPr>
            <p:cNvSpPr txBox="1"/>
            <p:nvPr/>
          </p:nvSpPr>
          <p:spPr>
            <a:xfrm>
              <a:off x="2672020" y="-136675"/>
              <a:ext cx="727891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5400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da-DK" sz="4800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a-DK" sz="4000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 W E R </a:t>
              </a:r>
              <a:r>
                <a:rPr lang="da-DK" sz="5400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 </a:t>
              </a:r>
              <a:r>
                <a:rPr lang="da-DK" sz="4000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da-DK" sz="4800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a-DK" sz="6000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 </a:t>
              </a:r>
              <a:r>
                <a:rPr lang="da-DK" sz="4000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 A R I N G</a:t>
              </a:r>
              <a:endParaRPr lang="en-GB" sz="4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D884BCA-1978-49CC-8588-5399D7CABDE7}"/>
                </a:ext>
              </a:extLst>
            </p:cNvPr>
            <p:cNvGrpSpPr/>
            <p:nvPr/>
          </p:nvGrpSpPr>
          <p:grpSpPr>
            <a:xfrm>
              <a:off x="5378756" y="878988"/>
              <a:ext cx="1434489" cy="190500"/>
              <a:chOff x="4679586" y="878988"/>
              <a:chExt cx="1434489" cy="1905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701A590-ABA9-4BD2-BD64-376A4C227798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E53B434-A2A6-4C16-99DD-292CE4FD62C4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3E5BC96-17A2-4BD5-BA51-10270687E851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A06ACCC-548D-4873-BD3B-AD3CA2C095B0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1C7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CBDE4C1-DAF9-476F-B807-27BE954F6C82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92EF655-09B3-44B0-96AC-28F901114986}"/>
              </a:ext>
            </a:extLst>
          </p:cNvPr>
          <p:cNvGrpSpPr/>
          <p:nvPr/>
        </p:nvGrpSpPr>
        <p:grpSpPr>
          <a:xfrm>
            <a:off x="764723" y="2301418"/>
            <a:ext cx="3863314" cy="796806"/>
            <a:chOff x="764723" y="2142394"/>
            <a:chExt cx="3468776" cy="79680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7992CA-A4D4-4C7A-A95D-4385DF3C0E27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9B2B8A0-1E62-4040-9493-25C915F60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BEF5D4-B286-4C11-8773-787F7CE392CE}"/>
                </a:ext>
              </a:extLst>
            </p:cNvPr>
            <p:cNvSpPr txBox="1"/>
            <p:nvPr/>
          </p:nvSpPr>
          <p:spPr>
            <a:xfrm>
              <a:off x="1435199" y="2142394"/>
              <a:ext cx="1856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EF3078"/>
                  </a:solidFill>
                  <a:latin typeface="Tw Cen MT" panose="020B0602020104020603" pitchFamily="34" charset="0"/>
                </a:rPr>
                <a:t>Share Dashboard</a:t>
              </a:r>
              <a:endParaRPr lang="en-US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90B2D6-E62D-4D61-9DBA-64988586BEE4}"/>
                </a:ext>
              </a:extLst>
            </p:cNvPr>
            <p:cNvSpPr txBox="1"/>
            <p:nvPr/>
          </p:nvSpPr>
          <p:spPr>
            <a:xfrm>
              <a:off x="1435199" y="2425148"/>
              <a:ext cx="2798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- Publish reports from desktop to dashboard.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- Share your report inside of your organization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5C0C215-ACF7-45C5-9DE8-97DDFB401056}"/>
              </a:ext>
            </a:extLst>
          </p:cNvPr>
          <p:cNvGrpSpPr/>
          <p:nvPr/>
        </p:nvGrpSpPr>
        <p:grpSpPr>
          <a:xfrm>
            <a:off x="764723" y="3579439"/>
            <a:ext cx="3616494" cy="929085"/>
            <a:chOff x="764723" y="3420415"/>
            <a:chExt cx="3197225" cy="92908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2C00CE6-992C-4495-9B5D-53F702B91415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7B30B13-2444-4D78-BE00-D81DD0C03A4D}"/>
                </a:ext>
              </a:extLst>
            </p:cNvPr>
            <p:cNvSpPr txBox="1"/>
            <p:nvPr/>
          </p:nvSpPr>
          <p:spPr>
            <a:xfrm>
              <a:off x="1435199" y="3420415"/>
              <a:ext cx="1856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PowerBI</a:t>
              </a:r>
              <a:r>
                <a:rPr lang="en-US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 Premium</a:t>
              </a:r>
              <a:endParaRPr lang="en-US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5589AF-B9EF-4BED-8DE1-0E2846804D9E}"/>
                </a:ext>
              </a:extLst>
            </p:cNvPr>
            <p:cNvSpPr txBox="1"/>
            <p:nvPr/>
          </p:nvSpPr>
          <p:spPr>
            <a:xfrm>
              <a:off x="1435200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-Shared capacity limits of 1GB per dataset.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-Shared infrastructure with other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PowerBI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</a:p>
            <a:p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B78976A-7CF2-4443-B195-5CAA00627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2F3F2F8-33FF-4102-862E-20DAD0C71447}"/>
              </a:ext>
            </a:extLst>
          </p:cNvPr>
          <p:cNvGrpSpPr/>
          <p:nvPr/>
        </p:nvGrpSpPr>
        <p:grpSpPr>
          <a:xfrm>
            <a:off x="764723" y="4857460"/>
            <a:ext cx="3439383" cy="796806"/>
            <a:chOff x="764723" y="4698436"/>
            <a:chExt cx="3197225" cy="79680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CF3200F-183A-45CC-B5B7-D8308D13ACF8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AB67DC-CB88-4E99-AD30-CE7DAEB362F9}"/>
                </a:ext>
              </a:extLst>
            </p:cNvPr>
            <p:cNvSpPr txBox="1"/>
            <p:nvPr/>
          </p:nvSpPr>
          <p:spPr>
            <a:xfrm>
              <a:off x="1435200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EE9524"/>
                  </a:solidFill>
                  <a:latin typeface="Tw Cen MT" panose="020B0602020104020603" pitchFamily="34" charset="0"/>
                </a:rPr>
                <a:t>Share PBIX</a:t>
              </a:r>
              <a:endParaRPr lang="en-US" dirty="0">
                <a:solidFill>
                  <a:srgbClr val="EE952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14B4AC9-C9D9-4ECB-83A5-16AAB51319DF}"/>
                </a:ext>
              </a:extLst>
            </p:cNvPr>
            <p:cNvSpPr txBox="1"/>
            <p:nvPr/>
          </p:nvSpPr>
          <p:spPr>
            <a:xfrm>
              <a:off x="1435200" y="4981190"/>
              <a:ext cx="2526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- On Premises without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PowerBI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-pro license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- Encapsulate file with a PBIX extension.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A11449D-6E14-4A83-AB6C-68833A287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0AC08DE-C855-47D6-9290-C91ED3A860ED}"/>
              </a:ext>
            </a:extLst>
          </p:cNvPr>
          <p:cNvGrpSpPr/>
          <p:nvPr/>
        </p:nvGrpSpPr>
        <p:grpSpPr>
          <a:xfrm>
            <a:off x="4504627" y="3579439"/>
            <a:ext cx="3624355" cy="796806"/>
            <a:chOff x="4504627" y="3420415"/>
            <a:chExt cx="3624355" cy="796806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98DFD76-A9E6-4659-BD43-E0F5CFD08067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A4B6B9-C18C-46F5-ACBE-D1DDEB526AFA}"/>
                </a:ext>
              </a:extLst>
            </p:cNvPr>
            <p:cNvSpPr txBox="1"/>
            <p:nvPr/>
          </p:nvSpPr>
          <p:spPr>
            <a:xfrm>
              <a:off x="5175104" y="3420415"/>
              <a:ext cx="2953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  <a:latin typeface="Tw Cen MT" panose="020B0602020104020603" pitchFamily="34" charset="0"/>
                </a:rPr>
                <a:t>Embed within Microsoft Teams</a:t>
              </a:r>
              <a:endParaRPr lang="en-US" dirty="0">
                <a:solidFill>
                  <a:schemeClr val="accent2">
                    <a:lumMod val="7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F8B27DD-1608-4F45-9776-BCDFB5432B42}"/>
                </a:ext>
              </a:extLst>
            </p:cNvPr>
            <p:cNvSpPr txBox="1"/>
            <p:nvPr/>
          </p:nvSpPr>
          <p:spPr>
            <a:xfrm>
              <a:off x="5175103" y="3703169"/>
              <a:ext cx="29460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- Office 365 groups that governs the security.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- EM SKU’s are significantly work more.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D902FE03-8A1B-427E-B590-87E36B700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14792FE-F6D1-4C7D-93CD-487CAB1DD6F5}"/>
              </a:ext>
            </a:extLst>
          </p:cNvPr>
          <p:cNvGrpSpPr/>
          <p:nvPr/>
        </p:nvGrpSpPr>
        <p:grpSpPr>
          <a:xfrm>
            <a:off x="4504627" y="4857460"/>
            <a:ext cx="3855451" cy="796806"/>
            <a:chOff x="4504627" y="4698436"/>
            <a:chExt cx="3528000" cy="79680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771546-F775-43F9-947F-F877FE7485D2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B591FB9-07A5-424D-B916-392A1C93D31A}"/>
                </a:ext>
              </a:extLst>
            </p:cNvPr>
            <p:cNvSpPr txBox="1"/>
            <p:nvPr/>
          </p:nvSpPr>
          <p:spPr>
            <a:xfrm>
              <a:off x="5175104" y="4698436"/>
              <a:ext cx="2242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Tw Cen MT" panose="020B0602020104020603" pitchFamily="34" charset="0"/>
                </a:rPr>
                <a:t>B2B for Guest users</a:t>
              </a:r>
              <a:endParaRPr lang="en-US" dirty="0">
                <a:solidFill>
                  <a:srgbClr val="FF000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9A625F4-C2E8-44F3-A499-5522E2AFBE10}"/>
                </a:ext>
              </a:extLst>
            </p:cNvPr>
            <p:cNvSpPr txBox="1"/>
            <p:nvPr/>
          </p:nvSpPr>
          <p:spPr>
            <a:xfrm>
              <a:off x="5175104" y="4981190"/>
              <a:ext cx="2857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Azure AD business-to-business collaboration.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Deploy content to premium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capactity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36CEFFC-B602-4AA8-81B3-3E2A8477D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BB2B7DC-6D14-4FD9-AC8A-EEF171D0CF99}"/>
              </a:ext>
            </a:extLst>
          </p:cNvPr>
          <p:cNvGrpSpPr/>
          <p:nvPr/>
        </p:nvGrpSpPr>
        <p:grpSpPr>
          <a:xfrm>
            <a:off x="8244531" y="3579439"/>
            <a:ext cx="3197225" cy="796806"/>
            <a:chOff x="8244531" y="3420415"/>
            <a:chExt cx="3197225" cy="796806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030F859-241C-4984-BD10-0347E783F559}"/>
                </a:ext>
              </a:extLst>
            </p:cNvPr>
            <p:cNvSpPr/>
            <p:nvPr/>
          </p:nvSpPr>
          <p:spPr>
            <a:xfrm>
              <a:off x="8244531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0894BE3-25B9-424E-A330-7A9131DA37B4}"/>
                </a:ext>
              </a:extLst>
            </p:cNvPr>
            <p:cNvSpPr txBox="1"/>
            <p:nvPr/>
          </p:nvSpPr>
          <p:spPr>
            <a:xfrm>
              <a:off x="8915008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Content Packs</a:t>
              </a:r>
              <a:endParaRPr lang="en-US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8B35711-A521-4A24-B6EF-FC1F3AD37DA8}"/>
                </a:ext>
              </a:extLst>
            </p:cNvPr>
            <p:cNvSpPr txBox="1"/>
            <p:nvPr/>
          </p:nvSpPr>
          <p:spPr>
            <a:xfrm>
              <a:off x="8915008" y="3703169"/>
              <a:ext cx="2526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-Your package for content packs.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- Consume by other users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4548A440-1FF7-4A03-8AAD-0E3CACE76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0080" y="3670714"/>
              <a:ext cx="430958" cy="430958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2F6E9D7-0EA4-48A5-8A6E-DB9CA4C69AF6}"/>
              </a:ext>
            </a:extLst>
          </p:cNvPr>
          <p:cNvGrpSpPr/>
          <p:nvPr/>
        </p:nvGrpSpPr>
        <p:grpSpPr>
          <a:xfrm>
            <a:off x="4504627" y="2301418"/>
            <a:ext cx="3197225" cy="796806"/>
            <a:chOff x="4504627" y="2142394"/>
            <a:chExt cx="3197225" cy="79680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02E03A-C9B9-4D44-8C23-6AF41033A7CE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7367A5-7D6B-4AE6-B3B0-603F081EF5BF}"/>
                </a:ext>
              </a:extLst>
            </p:cNvPr>
            <p:cNvSpPr txBox="1"/>
            <p:nvPr/>
          </p:nvSpPr>
          <p:spPr>
            <a:xfrm>
              <a:off x="5175103" y="2142394"/>
              <a:ext cx="1663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Tw Cen MT" panose="020B0602020104020603" pitchFamily="34" charset="0"/>
                </a:rPr>
                <a:t>Share Template</a:t>
              </a:r>
              <a:endParaRPr lang="en-US" dirty="0">
                <a:solidFill>
                  <a:schemeClr val="accent6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7E69C04-C485-4D56-AA46-D02C5A0AF07A}"/>
                </a:ext>
              </a:extLst>
            </p:cNvPr>
            <p:cNvSpPr txBox="1"/>
            <p:nvPr/>
          </p:nvSpPr>
          <p:spPr>
            <a:xfrm>
              <a:off x="5175104" y="2425148"/>
              <a:ext cx="2526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- Save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PowerBI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template file with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pbit</a:t>
              </a:r>
              <a:endPara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- Distribute content to self-service.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EED512B6-1D25-4DB4-ACBB-D350235B8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DBB6F54-2711-4DF9-AE2D-7777578C97C2}"/>
              </a:ext>
            </a:extLst>
          </p:cNvPr>
          <p:cNvGrpSpPr/>
          <p:nvPr/>
        </p:nvGrpSpPr>
        <p:grpSpPr>
          <a:xfrm>
            <a:off x="8244531" y="2301418"/>
            <a:ext cx="3197225" cy="796806"/>
            <a:chOff x="8244531" y="2142394"/>
            <a:chExt cx="3197225" cy="796806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18FCA4A-D09A-4EA9-A52D-4D0E541F97F6}"/>
                </a:ext>
              </a:extLst>
            </p:cNvPr>
            <p:cNvSpPr/>
            <p:nvPr/>
          </p:nvSpPr>
          <p:spPr>
            <a:xfrm>
              <a:off x="8244531" y="2277144"/>
              <a:ext cx="662056" cy="662056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2D0DD2-B5C6-4864-B725-91E7E07A0919}"/>
                </a:ext>
              </a:extLst>
            </p:cNvPr>
            <p:cNvSpPr txBox="1"/>
            <p:nvPr/>
          </p:nvSpPr>
          <p:spPr>
            <a:xfrm>
              <a:off x="8915008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EF3078"/>
                  </a:solidFill>
                  <a:latin typeface="Tw Cen MT" panose="020B0602020104020603" pitchFamily="34" charset="0"/>
                </a:rPr>
                <a:t>Apps</a:t>
              </a:r>
              <a:endParaRPr lang="en-US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8CC66F2-C191-418A-A843-5C3081DB79B0}"/>
                </a:ext>
              </a:extLst>
            </p:cNvPr>
            <p:cNvSpPr txBox="1"/>
            <p:nvPr/>
          </p:nvSpPr>
          <p:spPr>
            <a:xfrm>
              <a:off x="8915008" y="2425148"/>
              <a:ext cx="2526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Content deployed to an App.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Users will be able to visualize app.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EC5AC07B-F65D-423A-A4E2-08A0E9257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0078" y="2392693"/>
              <a:ext cx="430960" cy="430958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89B85BC-23B8-4665-A80A-2BB532080A86}"/>
              </a:ext>
            </a:extLst>
          </p:cNvPr>
          <p:cNvGrpSpPr/>
          <p:nvPr/>
        </p:nvGrpSpPr>
        <p:grpSpPr>
          <a:xfrm>
            <a:off x="8244531" y="4857460"/>
            <a:ext cx="3197225" cy="796806"/>
            <a:chOff x="8244531" y="4698436"/>
            <a:chExt cx="3197225" cy="79680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961EA9C-F6F7-4F11-A24F-390410E6F902}"/>
                </a:ext>
              </a:extLst>
            </p:cNvPr>
            <p:cNvSpPr/>
            <p:nvPr/>
          </p:nvSpPr>
          <p:spPr>
            <a:xfrm>
              <a:off x="8244531" y="4833186"/>
              <a:ext cx="662056" cy="662056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F90278F-9A80-437D-805D-C7982EE57477}"/>
                </a:ext>
              </a:extLst>
            </p:cNvPr>
            <p:cNvSpPr txBox="1"/>
            <p:nvPr/>
          </p:nvSpPr>
          <p:spPr>
            <a:xfrm>
              <a:off x="8915008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EE9524"/>
                  </a:solidFill>
                  <a:latin typeface="Tw Cen MT" panose="020B0602020104020603" pitchFamily="34" charset="0"/>
                </a:rPr>
                <a:t>Export to Excel</a:t>
              </a:r>
              <a:endParaRPr lang="en-US" dirty="0">
                <a:solidFill>
                  <a:srgbClr val="EE952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1001306-D768-4553-BADC-551B4721DEDE}"/>
                </a:ext>
              </a:extLst>
            </p:cNvPr>
            <p:cNvSpPr txBox="1"/>
            <p:nvPr/>
          </p:nvSpPr>
          <p:spPr>
            <a:xfrm>
              <a:off x="8915008" y="4981190"/>
              <a:ext cx="2526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Export the data to csv or excel.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Build visualization with the method.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9CED0B5F-308A-44C4-A9DE-5FD801BE4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8116" y="4967369"/>
              <a:ext cx="374884" cy="3748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823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1660</Words>
  <Application>Microsoft Office PowerPoint</Application>
  <PresentationFormat>Widescreen</PresentationFormat>
  <Paragraphs>335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9" baseType="lpstr">
      <vt:lpstr>Agency FB</vt:lpstr>
      <vt:lpstr>Arial</vt:lpstr>
      <vt:lpstr>Bodoni MT</vt:lpstr>
      <vt:lpstr>Calibri</vt:lpstr>
      <vt:lpstr>Calibri Light</vt:lpstr>
      <vt:lpstr>Century Gothic</vt:lpstr>
      <vt:lpstr>Droid Sans</vt:lpstr>
      <vt:lpstr>MS PGothic</vt:lpstr>
      <vt:lpstr>Segoe UI Light</vt:lpstr>
      <vt:lpstr>segoe-ui_bold</vt:lpstr>
      <vt:lpstr>segoe-ui_normal</vt:lpstr>
      <vt:lpstr>Tahoma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POWERBI VERSIONS DIFFERENCES</vt:lpstr>
      <vt:lpstr>PowerPoint Presentation</vt:lpstr>
      <vt:lpstr>PowerPoint Presentation</vt:lpstr>
      <vt:lpstr>Thankyou for Coming to PowerBI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 Andersen</dc:creator>
  <cp:lastModifiedBy>Black Widow</cp:lastModifiedBy>
  <cp:revision>68</cp:revision>
  <dcterms:created xsi:type="dcterms:W3CDTF">2018-05-25T07:43:41Z</dcterms:created>
  <dcterms:modified xsi:type="dcterms:W3CDTF">2018-07-01T21:33:03Z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laander@microsoft.com</vt:lpwstr>
  </property>
  <property fmtid="{D5CDD505-2E9C-101B-9397-08002B2CF9AE}" pid="5" name="MSIP_Label_f42aa342-8706-4288-bd11-ebb85995028c_SetDate">
    <vt:lpwstr>2018-05-25T08:47:59.2313496Z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