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0.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1.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829" r:id="rId7"/>
    <p:sldMasterId id="2147483857" r:id="rId8"/>
    <p:sldMasterId id="2147483886" r:id="rId9"/>
    <p:sldMasterId id="2147483914" r:id="rId10"/>
    <p:sldMasterId id="2147483939" r:id="rId11"/>
    <p:sldMasterId id="2147483967" r:id="rId12"/>
    <p:sldMasterId id="2147483980" r:id="rId13"/>
    <p:sldMasterId id="2147483998" r:id="rId14"/>
    <p:sldMasterId id="2147484016" r:id="rId15"/>
    <p:sldMasterId id="2147484044" r:id="rId16"/>
    <p:sldMasterId id="2147484073" r:id="rId17"/>
  </p:sldMasterIdLst>
  <p:notesMasterIdLst>
    <p:notesMasterId r:id="rId33"/>
  </p:notesMasterIdLst>
  <p:sldIdLst>
    <p:sldId id="668" r:id="rId18"/>
    <p:sldId id="679" r:id="rId19"/>
    <p:sldId id="705" r:id="rId20"/>
    <p:sldId id="715" r:id="rId21"/>
    <p:sldId id="706" r:id="rId22"/>
    <p:sldId id="714" r:id="rId23"/>
    <p:sldId id="717" r:id="rId24"/>
    <p:sldId id="718" r:id="rId25"/>
    <p:sldId id="707" r:id="rId26"/>
    <p:sldId id="716" r:id="rId27"/>
    <p:sldId id="723" r:id="rId28"/>
    <p:sldId id="724" r:id="rId29"/>
    <p:sldId id="704" r:id="rId30"/>
    <p:sldId id="682" r:id="rId31"/>
    <p:sldId id="285" r:id="rId3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AA98D0-4922-4CBC-BC91-7B29547F2065}">
          <p14:sldIdLst>
            <p14:sldId id="668"/>
            <p14:sldId id="679"/>
            <p14:sldId id="705"/>
            <p14:sldId id="715"/>
            <p14:sldId id="706"/>
            <p14:sldId id="714"/>
            <p14:sldId id="717"/>
            <p14:sldId id="718"/>
            <p14:sldId id="707"/>
            <p14:sldId id="716"/>
            <p14:sldId id="723"/>
            <p14:sldId id="724"/>
            <p14:sldId id="704"/>
            <p14:sldId id="682"/>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emo" initials="D" lastIdx="5" clrIdx="6">
    <p:extLst>
      <p:ext uri="{19B8F6BF-5375-455C-9EA6-DF929625EA0E}">
        <p15:presenceInfo xmlns:p15="http://schemas.microsoft.com/office/powerpoint/2012/main" userId="Demo" providerId="None"/>
      </p:ext>
    </p:extLst>
  </p:cmAuthor>
  <p:cmAuthor id="1" name="Shashank Khedikar (RGEN Solutions)" initials="SK(S" lastIdx="5" clrIdx="0">
    <p:extLst>
      <p:ext uri="{19B8F6BF-5375-455C-9EA6-DF929625EA0E}">
        <p15:presenceInfo xmlns:p15="http://schemas.microsoft.com/office/powerpoint/2012/main" userId="S-1-5-21-2127521184-1604012920-1887927527-7492838" providerId="AD"/>
      </p:ext>
    </p:extLst>
  </p:cmAuthor>
  <p:cmAuthor id="2" name="Author" initials="A" lastIdx="516" clrIdx="1"/>
  <p:cmAuthor id="4" name="Sanjay Soni" initials="SS" lastIdx="46" clrIdx="3">
    <p:extLst>
      <p:ext uri="{19B8F6BF-5375-455C-9EA6-DF929625EA0E}">
        <p15:presenceInfo xmlns:p15="http://schemas.microsoft.com/office/powerpoint/2012/main" userId="S-1-5-21-2127521184-1604012920-1887927527-2307239" providerId="AD"/>
      </p:ext>
    </p:extLst>
  </p:cmAuthor>
  <p:cmAuthor id="5" name="John Doyle" initials="JD" lastIdx="34" clrIdx="4">
    <p:extLst>
      <p:ext uri="{19B8F6BF-5375-455C-9EA6-DF929625EA0E}">
        <p15:presenceInfo xmlns:p15="http://schemas.microsoft.com/office/powerpoint/2012/main" userId="S-1-5-21-2127521184-1604012920-1887927527-2390110" providerId="AD"/>
      </p:ext>
    </p:extLst>
  </p:cmAuthor>
  <p:cmAuthor id="6" name="Christoph Schuler (Advaiya Inc)" initials="CS(I" lastIdx="2" clrIdx="5">
    <p:extLst>
      <p:ext uri="{19B8F6BF-5375-455C-9EA6-DF929625EA0E}">
        <p15:presenceInfo xmlns:p15="http://schemas.microsoft.com/office/powerpoint/2012/main" userId="Christoph Schuler (Advaiya In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30D"/>
    <a:srgbClr val="FFCC00"/>
    <a:srgbClr val="F2C812"/>
    <a:srgbClr val="000000"/>
    <a:srgbClr val="FFFF00"/>
    <a:srgbClr val="FFFFFF"/>
    <a:srgbClr val="217346"/>
    <a:srgbClr val="00539B"/>
    <a:srgbClr val="91919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0825" autoAdjust="0"/>
  </p:normalViewPr>
  <p:slideViewPr>
    <p:cSldViewPr snapToGrid="0">
      <p:cViewPr varScale="1">
        <p:scale>
          <a:sx n="67" d="100"/>
          <a:sy n="67" d="100"/>
        </p:scale>
        <p:origin x="948" y="60"/>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8.xml"/><Relationship Id="rId18" Type="http://schemas.openxmlformats.org/officeDocument/2006/relationships/slide" Target="slides/slide1.xml"/><Relationship Id="rId26" Type="http://schemas.openxmlformats.org/officeDocument/2006/relationships/slide" Target="slides/slide9.xml"/><Relationship Id="rId21" Type="http://schemas.openxmlformats.org/officeDocument/2006/relationships/slide" Target="slides/slide4.xml"/><Relationship Id="rId34" Type="http://schemas.openxmlformats.org/officeDocument/2006/relationships/commentAuthors" Target="commentAuthors.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Master" Target="slideMasters/slideMaster12.xml"/><Relationship Id="rId25" Type="http://schemas.openxmlformats.org/officeDocument/2006/relationships/slide" Target="slides/slide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1.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Master" Target="slideMasters/slideMaster10.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viewProps" Target="viewProps.xml"/><Relationship Id="rId10" Type="http://schemas.openxmlformats.org/officeDocument/2006/relationships/slideMaster" Target="slideMasters/slideMaster5.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presProps" Target="presProps.xml"/><Relationship Id="rId8" Type="http://schemas.openxmlformats.org/officeDocument/2006/relationships/slideMaster" Target="slideMasters/slideMaster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59A8EEF1-40DE-49EB-B8BE-E849EEAC24BC}" type="datetimeFigureOut">
              <a:rPr lang="en-US" smtClean="0"/>
              <a:t>5/24/2018</a:t>
            </a:fld>
            <a:endParaRPr lang="en-US"/>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075C3270-D5B6-4AE0-BFEC-3BB548CBAE0E}" type="slidenum">
              <a:rPr lang="en-US" smtClean="0"/>
              <a:t>‹#›</a:t>
            </a:fld>
            <a:endParaRPr lang="en-US"/>
          </a:p>
        </p:txBody>
      </p:sp>
    </p:spTree>
    <p:extLst>
      <p:ext uri="{BB962C8B-B14F-4D97-AF65-F5344CB8AC3E}">
        <p14:creationId xmlns:p14="http://schemas.microsoft.com/office/powerpoint/2010/main" val="91288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5C3270-D5B6-4AE0-BFEC-3BB548CBAE0E}" type="slidenum">
              <a:rPr lang="en-US" smtClean="0"/>
              <a:t>6</a:t>
            </a:fld>
            <a:endParaRPr lang="en-US"/>
          </a:p>
        </p:txBody>
      </p:sp>
    </p:spTree>
    <p:extLst>
      <p:ext uri="{BB962C8B-B14F-4D97-AF65-F5344CB8AC3E}">
        <p14:creationId xmlns:p14="http://schemas.microsoft.com/office/powerpoint/2010/main" val="174728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3270-D5B6-4AE0-BFEC-3BB548CBAE0E}" type="slidenum">
              <a:rPr lang="en-US" smtClean="0"/>
              <a:t>10</a:t>
            </a:fld>
            <a:endParaRPr lang="en-US"/>
          </a:p>
        </p:txBody>
      </p:sp>
    </p:spTree>
    <p:extLst>
      <p:ext uri="{BB962C8B-B14F-4D97-AF65-F5344CB8AC3E}">
        <p14:creationId xmlns:p14="http://schemas.microsoft.com/office/powerpoint/2010/main" val="152528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3270-D5B6-4AE0-BFEC-3BB548CBAE0E}" type="slidenum">
              <a:rPr lang="en-US" smtClean="0"/>
              <a:t>11</a:t>
            </a:fld>
            <a:endParaRPr lang="en-US"/>
          </a:p>
        </p:txBody>
      </p:sp>
    </p:spTree>
    <p:extLst>
      <p:ext uri="{BB962C8B-B14F-4D97-AF65-F5344CB8AC3E}">
        <p14:creationId xmlns:p14="http://schemas.microsoft.com/office/powerpoint/2010/main" val="26846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3270-D5B6-4AE0-BFEC-3BB548CBAE0E}" type="slidenum">
              <a:rPr lang="en-US" smtClean="0"/>
              <a:t>12</a:t>
            </a:fld>
            <a:endParaRPr lang="en-US"/>
          </a:p>
        </p:txBody>
      </p:sp>
    </p:spTree>
    <p:extLst>
      <p:ext uri="{BB962C8B-B14F-4D97-AF65-F5344CB8AC3E}">
        <p14:creationId xmlns:p14="http://schemas.microsoft.com/office/powerpoint/2010/main" val="392275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taking the time to walk through the main capabilities of Power BI.</a:t>
            </a:r>
            <a:r>
              <a:rPr lang="en-US" baseline="0" dirty="0" smtClean="0"/>
              <a:t> </a:t>
            </a:r>
          </a:p>
          <a:p>
            <a:r>
              <a:rPr lang="en-US" baseline="0" dirty="0" smtClean="0"/>
              <a:t>If you’re ready to start exploring what Power BI can do for you and your organization, please visit powerbi.com. </a:t>
            </a:r>
            <a:endParaRPr lang="en-US" dirty="0"/>
          </a:p>
        </p:txBody>
      </p:sp>
      <p:sp>
        <p:nvSpPr>
          <p:cNvPr id="4" name="Slide Number Placeholder 3"/>
          <p:cNvSpPr>
            <a:spLocks noGrp="1"/>
          </p:cNvSpPr>
          <p:nvPr>
            <p:ph type="sldNum" sz="quarter" idx="10"/>
          </p:nvPr>
        </p:nvSpPr>
        <p:spPr/>
        <p:txBody>
          <a:bodyPr/>
          <a:lstStyle/>
          <a:p>
            <a:fld id="{075C3270-D5B6-4AE0-BFEC-3BB548CBAE0E}" type="slidenum">
              <a:rPr lang="en-US" smtClean="0"/>
              <a:t>15</a:t>
            </a:fld>
            <a:endParaRPr lang="en-US"/>
          </a:p>
        </p:txBody>
      </p:sp>
    </p:spTree>
    <p:extLst>
      <p:ext uri="{BB962C8B-B14F-4D97-AF65-F5344CB8AC3E}">
        <p14:creationId xmlns:p14="http://schemas.microsoft.com/office/powerpoint/2010/main" val="78802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Red Tile 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47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r="4762" b="19386"/>
          <a:stretch/>
        </p:blipFill>
        <p:spPr>
          <a:xfrm>
            <a:off x="0" y="1"/>
            <a:ext cx="12192000" cy="6874524"/>
          </a:xfrm>
          <a:prstGeom prst="rect">
            <a:avLst/>
          </a:prstGeom>
        </p:spPr>
      </p:pic>
      <p:sp>
        <p:nvSpPr>
          <p:cNvPr id="11" name="Rectangle 10"/>
          <p:cNvSpPr/>
          <p:nvPr/>
        </p:nvSpPr>
        <p:spPr>
          <a:xfrm>
            <a:off x="133470" y="325979"/>
            <a:ext cx="6233021" cy="4148709"/>
          </a:xfrm>
          <a:prstGeom prst="rect">
            <a:avLst/>
          </a:prstGeom>
          <a:solidFill>
            <a:srgbClr val="F2C812">
              <a:alpha val="83000"/>
            </a:srgbClr>
          </a:solidFill>
          <a:ln w="25400" cap="flat" cmpd="sng" algn="ctr">
            <a:noFill/>
            <a:prstDash val="solid"/>
          </a:ln>
          <a:effectLst/>
        </p:spPr>
        <p:txBody>
          <a:bodyPr rtlCol="0" anchor="ctr"/>
          <a:lstStyle/>
          <a:p>
            <a:pPr algn="ctr">
              <a:defRPr/>
            </a:pPr>
            <a:endParaRPr lang="en-US" kern="0" smtClean="0">
              <a:gradFill>
                <a:gsLst>
                  <a:gs pos="93162">
                    <a:srgbClr val="505050">
                      <a:lumMod val="50000"/>
                    </a:srgbClr>
                  </a:gs>
                  <a:gs pos="68000">
                    <a:srgbClr val="505050">
                      <a:lumMod val="50000"/>
                    </a:srgbClr>
                  </a:gs>
                </a:gsLst>
                <a:lin ang="5400000" scaled="0"/>
              </a:gradFill>
            </a:endParaRPr>
          </a:p>
        </p:txBody>
      </p:sp>
      <p:sp>
        <p:nvSpPr>
          <p:cNvPr id="12" name="TextBox 11"/>
          <p:cNvSpPr txBox="1"/>
          <p:nvPr/>
        </p:nvSpPr>
        <p:spPr>
          <a:xfrm>
            <a:off x="223347" y="599489"/>
            <a:ext cx="6053269" cy="1292662"/>
          </a:xfrm>
          <a:prstGeom prst="rect">
            <a:avLst/>
          </a:prstGeom>
          <a:noFill/>
        </p:spPr>
        <p:txBody>
          <a:bodyPr wrap="square" lIns="228600" tIns="91440" rIns="228600" bIns="91440" rtlCol="0">
            <a:spAutoFit/>
          </a:bodyPr>
          <a:lstStyle/>
          <a:p>
            <a:pPr defTabSz="914099" fontAlgn="base">
              <a:lnSpc>
                <a:spcPct val="90000"/>
              </a:lnSpc>
              <a:spcAft>
                <a:spcPts val="1200"/>
              </a:spcAft>
            </a:pPr>
            <a:r>
              <a:rPr lang="en-US" sz="4000" dirty="0" smtClean="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Bring your data to life with Microsoft </a:t>
            </a:r>
            <a:r>
              <a:rPr lang="en-US" sz="4000" dirty="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Power BI</a:t>
            </a:r>
          </a:p>
        </p:txBody>
      </p:sp>
      <p:sp>
        <p:nvSpPr>
          <p:cNvPr id="3" name="Subtitle 2"/>
          <p:cNvSpPr>
            <a:spLocks noGrp="1"/>
          </p:cNvSpPr>
          <p:nvPr userDrawn="1">
            <p:ph type="subTitle" idx="1" hasCustomPrompt="1"/>
          </p:nvPr>
        </p:nvSpPr>
        <p:spPr>
          <a:xfrm>
            <a:off x="464020" y="2908517"/>
            <a:ext cx="5199207" cy="994420"/>
          </a:xfrm>
          <a:prstGeom prst="rect">
            <a:avLst/>
          </a:prstGeom>
        </p:spPr>
        <p:txBody>
          <a:bodyPr lIns="182880" tIns="146304" rIns="182880" bIns="146304"/>
          <a:lstStyle>
            <a:lvl1pPr marL="0" indent="0" algn="l">
              <a:lnSpc>
                <a:spcPct val="90000"/>
              </a:lnSpc>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
        <p:nvSpPr>
          <p:cNvPr id="14" name="Subtitle 2"/>
          <p:cNvSpPr txBox="1">
            <a:spLocks/>
          </p:cNvSpPr>
          <p:nvPr userDrawn="1"/>
        </p:nvSpPr>
        <p:spPr>
          <a:xfrm>
            <a:off x="464020" y="2045436"/>
            <a:ext cx="5199207" cy="709796"/>
          </a:xfrm>
          <a:prstGeom prst="rect">
            <a:avLst/>
          </a:prstGeom>
        </p:spPr>
        <p:txBody>
          <a:bodyPr vert="horz" wrap="square" lIns="182880" tIns="146304" rIns="182880" bIns="146304"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157" kern="1200" spc="0" baseline="0">
                <a:solidFill>
                  <a:schemeClr val="tx1"/>
                </a:solidFill>
                <a:latin typeface="+mn-lt"/>
                <a:ea typeface="+mn-ea"/>
                <a:cs typeface="+mn-cs"/>
              </a:defRPr>
            </a:lvl1pPr>
            <a:lvl2pPr marL="44819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solidFill>
                  <a:schemeClr val="tx1">
                    <a:tint val="75000"/>
                  </a:schemeClr>
                </a:solidFill>
                <a:latin typeface="+mn-lt"/>
                <a:ea typeface="+mn-ea"/>
                <a:cs typeface="+mn-cs"/>
              </a:defRPr>
            </a:lvl2pPr>
            <a:lvl3pPr marL="896386"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tx1">
                    <a:tint val="75000"/>
                  </a:schemeClr>
                </a:solidFill>
                <a:latin typeface="+mn-lt"/>
                <a:ea typeface="+mn-ea"/>
                <a:cs typeface="+mn-cs"/>
              </a:defRPr>
            </a:lvl3pPr>
            <a:lvl4pPr marL="1344579"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4pPr>
            <a:lvl5pPr marL="179277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5pPr>
            <a:lvl6pPr marL="224096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9159"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352"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54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dirty="0" smtClean="0"/>
              <a:t>Level 200 Deck</a:t>
            </a:r>
          </a:p>
        </p:txBody>
      </p:sp>
    </p:spTree>
    <p:extLst>
      <p:ext uri="{BB962C8B-B14F-4D97-AF65-F5344CB8AC3E}">
        <p14:creationId xmlns:p14="http://schemas.microsoft.com/office/powerpoint/2010/main" val="305496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1655840" cy="899665"/>
          </a:xfrm>
        </p:spPr>
        <p:txBody>
          <a:bodyPr/>
          <a:lstStyle>
            <a:lvl1pPr>
              <a:defRPr sz="4800">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508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3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44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53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8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5166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27377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205733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04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45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518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4124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09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815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76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0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959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876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05053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438969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903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8999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9441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72162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3349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04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02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960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533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199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4"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287122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03868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3"/>
            <a:ext cx="10258286" cy="1686801"/>
          </a:xfrm>
          <a:prstGeom prst="rect">
            <a:avLst/>
          </a:prstGeom>
        </p:spPr>
        <p:txBody>
          <a:bodyPr lIns="146304" tIns="91440" rIns="146304" bIns="91440"/>
          <a:lstStyle>
            <a:lvl1pPr algn="l">
              <a:defRPr sz="5880">
                <a:gradFill>
                  <a:gsLst>
                    <a:gs pos="0">
                      <a:srgbClr val="FFFFFF"/>
                    </a:gs>
                    <a:gs pos="100000">
                      <a:srgbClr val="FFFFFF"/>
                    </a:gs>
                  </a:gsLst>
                  <a:lin ang="5400000" scaled="0"/>
                </a:gradFill>
              </a:defRPr>
            </a:lvl1pPr>
          </a:lstStyle>
          <a:p>
            <a:r>
              <a:rPr lang="en-US" dirty="0" smtClean="0"/>
              <a:t>Data insights headline</a:t>
            </a:r>
            <a:endParaRPr lang="en-US" dirty="0"/>
          </a:p>
        </p:txBody>
      </p:sp>
    </p:spTree>
    <p:extLst>
      <p:ext uri="{BB962C8B-B14F-4D97-AF65-F5344CB8AC3E}">
        <p14:creationId xmlns:p14="http://schemas.microsoft.com/office/powerpoint/2010/main" val="145224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7437" y="146443"/>
            <a:ext cx="3876675" cy="4557229"/>
          </a:xfrm>
        </p:spPr>
        <p:txBody>
          <a:bodyPr/>
          <a:lstStyle>
            <a:lvl1pPr marL="0" indent="0">
              <a:buFont typeface="Arial" panose="020B0604020202020204" pitchFamily="34" charset="0"/>
              <a:buNone/>
              <a:defRPr sz="6000" b="1"/>
            </a:lvl1pPr>
          </a:lstStyle>
          <a:p>
            <a:pPr lvl="0"/>
            <a:r>
              <a:rPr lang="en-US" dirty="0" smtClean="0"/>
              <a:t>AGENDA</a:t>
            </a:r>
          </a:p>
          <a:p>
            <a:pPr lvl="1"/>
            <a:r>
              <a:rPr lang="en-US" dirty="0" smtClean="0"/>
              <a:t>Second level</a:t>
            </a:r>
          </a:p>
        </p:txBody>
      </p:sp>
    </p:spTree>
    <p:extLst>
      <p:ext uri="{BB962C8B-B14F-4D97-AF65-F5344CB8AC3E}">
        <p14:creationId xmlns:p14="http://schemas.microsoft.com/office/powerpoint/2010/main" val="382964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6_Title Only">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a:gradFill>
                  <a:gsLst>
                    <a:gs pos="2917">
                      <a:schemeClr val="bg1"/>
                    </a:gs>
                    <a:gs pos="100000">
                      <a:schemeClr val="bg1"/>
                    </a:gs>
                  </a:gsLst>
                  <a:lin ang="5400000" scaled="0"/>
                </a:gradFill>
              </a:defRPr>
            </a:lvl1pPr>
          </a:lstStyle>
          <a:p>
            <a:r>
              <a:rPr lang="en-US" dirty="0" smtClean="0"/>
              <a:t>Click to edit Master title style</a:t>
            </a:r>
            <a:endParaRPr lang="en-US" dirty="0"/>
          </a:p>
        </p:txBody>
      </p:sp>
      <p:sp>
        <p:nvSpPr>
          <p:cNvPr id="10" name="Title"/>
          <p:cNvSpPr>
            <a:spLocks noGrp="1"/>
          </p:cNvSpPr>
          <p:nvPr>
            <p:ph type="body" sz="quarter" idx="10" hasCustomPrompt="1"/>
          </p:nvPr>
        </p:nvSpPr>
        <p:spPr>
          <a:xfrm>
            <a:off x="269239" y="2084175"/>
            <a:ext cx="9860673" cy="2434899"/>
          </a:xfrm>
          <a:prstGeom prst="rect">
            <a:avLst/>
          </a:prstGeom>
        </p:spPr>
        <p:txBody>
          <a:bodyPr/>
          <a:lstStyle>
            <a:lvl1pPr marL="0" indent="0">
              <a:buNone/>
              <a:defRPr sz="16267">
                <a:gradFill>
                  <a:gsLst>
                    <a:gs pos="2917">
                      <a:schemeClr val="bg1"/>
                    </a:gs>
                    <a:gs pos="100000">
                      <a:schemeClr val="bg1"/>
                    </a:gs>
                  </a:gsLst>
                  <a:lin ang="5400000" scaled="0"/>
                </a:gra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50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213628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15320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98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11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131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09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04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14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10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Title 96"/>
          <p:cNvSpPr>
            <a:spLocks noGrp="1"/>
          </p:cNvSpPr>
          <p:nvPr>
            <p:ph type="title"/>
          </p:nvPr>
        </p:nvSpPr>
        <p:spPr>
          <a:xfrm>
            <a:off x="269240" y="289511"/>
            <a:ext cx="4487487" cy="4430271"/>
          </a:xfrm>
        </p:spPr>
        <p:txBody>
          <a:bodyPr/>
          <a:lstStyle>
            <a:lvl1pPr>
              <a:defRPr>
                <a:solidFill>
                  <a:schemeClr val="tx2"/>
                </a:solidFill>
              </a:defRPr>
            </a:lvl1pPr>
          </a:lstStyle>
          <a:p>
            <a:r>
              <a:rPr lang="en-US" smtClean="0"/>
              <a:t>Click to edit Master title style</a:t>
            </a:r>
            <a:endParaRPr lang="en-US"/>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6431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770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6665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68519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3417663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7525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41820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3470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5302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30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9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A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0" name="Title 96"/>
          <p:cNvSpPr>
            <a:spLocks noGrp="1"/>
          </p:cNvSpPr>
          <p:nvPr>
            <p:ph type="title"/>
          </p:nvPr>
        </p:nvSpPr>
        <p:spPr>
          <a:xfrm>
            <a:off x="269240" y="289511"/>
            <a:ext cx="4487487" cy="4430271"/>
          </a:xfrm>
        </p:spPr>
        <p:txBody>
          <a:bodyPr/>
          <a:lstStyle>
            <a:lvl1pPr>
              <a:defRPr>
                <a:solidFill>
                  <a:schemeClr val="accent2"/>
                </a:solidFill>
              </a:defRPr>
            </a:lvl1pPr>
          </a:lstStyle>
          <a:p>
            <a:r>
              <a:rPr lang="en-US" smtClean="0"/>
              <a:t>Click to edit Master title style</a:t>
            </a:r>
            <a:endParaRPr lang="en-US"/>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15498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267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345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684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4"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17727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88107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3"/>
            <a:ext cx="10258286" cy="1686801"/>
          </a:xfrm>
          <a:prstGeom prst="rect">
            <a:avLst/>
          </a:prstGeom>
        </p:spPr>
        <p:txBody>
          <a:bodyPr lIns="146304" tIns="91440" rIns="146304" bIns="91440"/>
          <a:lstStyle>
            <a:lvl1pPr algn="l">
              <a:defRPr sz="5880">
                <a:gradFill>
                  <a:gsLst>
                    <a:gs pos="0">
                      <a:srgbClr val="FFFFFF"/>
                    </a:gs>
                    <a:gs pos="100000">
                      <a:srgbClr val="FFFFFF"/>
                    </a:gs>
                  </a:gsLst>
                  <a:lin ang="5400000" scaled="0"/>
                </a:gradFill>
              </a:defRPr>
            </a:lvl1pPr>
          </a:lstStyle>
          <a:p>
            <a:r>
              <a:rPr lang="en-US" dirty="0" smtClean="0"/>
              <a:t>Data insights headline</a:t>
            </a:r>
            <a:endParaRPr lang="en-US" dirty="0"/>
          </a:p>
        </p:txBody>
      </p:sp>
    </p:spTree>
    <p:extLst>
      <p:ext uri="{BB962C8B-B14F-4D97-AF65-F5344CB8AC3E}">
        <p14:creationId xmlns:p14="http://schemas.microsoft.com/office/powerpoint/2010/main" val="27257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6_Title Only">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a:gradFill>
                  <a:gsLst>
                    <a:gs pos="2917">
                      <a:schemeClr val="bg1"/>
                    </a:gs>
                    <a:gs pos="100000">
                      <a:schemeClr val="bg1"/>
                    </a:gs>
                  </a:gsLst>
                  <a:lin ang="5400000" scaled="0"/>
                </a:gradFill>
              </a:defRPr>
            </a:lvl1pPr>
          </a:lstStyle>
          <a:p>
            <a:r>
              <a:rPr lang="en-US" dirty="0" smtClean="0"/>
              <a:t>Click to edit Master title style</a:t>
            </a:r>
            <a:endParaRPr lang="en-US" dirty="0"/>
          </a:p>
        </p:txBody>
      </p:sp>
      <p:sp>
        <p:nvSpPr>
          <p:cNvPr id="10" name="Title"/>
          <p:cNvSpPr>
            <a:spLocks noGrp="1"/>
          </p:cNvSpPr>
          <p:nvPr>
            <p:ph type="body" sz="quarter" idx="10" hasCustomPrompt="1"/>
          </p:nvPr>
        </p:nvSpPr>
        <p:spPr>
          <a:xfrm>
            <a:off x="269239" y="2084175"/>
            <a:ext cx="9860673" cy="2434899"/>
          </a:xfrm>
          <a:prstGeom prst="rect">
            <a:avLst/>
          </a:prstGeom>
        </p:spPr>
        <p:txBody>
          <a:bodyPr/>
          <a:lstStyle>
            <a:lvl1pPr marL="0" indent="0">
              <a:buNone/>
              <a:defRPr sz="16267">
                <a:gradFill>
                  <a:gsLst>
                    <a:gs pos="2917">
                      <a:schemeClr val="bg1"/>
                    </a:gs>
                    <a:gs pos="100000">
                      <a:schemeClr val="bg1"/>
                    </a:gs>
                  </a:gsLst>
                  <a:lin ang="5400000" scaled="0"/>
                </a:gra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2968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336219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Walkin No ti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104755"/>
            <a:ext cx="6276530" cy="875413"/>
          </a:xfrm>
          <a:noFill/>
        </p:spPr>
        <p:txBody>
          <a:bodyPr lIns="146304" tIns="91440" rIns="146304" bIns="91440" anchor="t" anchorCtr="0"/>
          <a:lstStyle>
            <a:lvl1pPr>
              <a:defRPr sz="5291" spc="-98" baseline="0">
                <a:gradFill>
                  <a:gsLst>
                    <a:gs pos="84066">
                      <a:srgbClr val="000000"/>
                    </a:gs>
                    <a:gs pos="57576">
                      <a:srgbClr val="000000"/>
                    </a:gs>
                  </a:gsLst>
                  <a:lin ang="5400000" scaled="0"/>
                </a:gradFill>
              </a:defRPr>
            </a:lvl1pPr>
          </a:lstStyle>
          <a:p>
            <a:r>
              <a:rPr lang="en-US" dirty="0" smtClean="0"/>
              <a:t>Event name here</a:t>
            </a:r>
            <a:endParaRPr lang="en-US" dirty="0"/>
          </a:p>
        </p:txBody>
      </p:sp>
      <p:sp>
        <p:nvSpPr>
          <p:cNvPr id="3" name="Text Placeholder 2"/>
          <p:cNvSpPr>
            <a:spLocks noGrp="1"/>
          </p:cNvSpPr>
          <p:nvPr>
            <p:ph type="body" sz="quarter" idx="14" hasCustomPrompt="1"/>
          </p:nvPr>
        </p:nvSpPr>
        <p:spPr bwMode="auto">
          <a:xfrm>
            <a:off x="269239" y="3007119"/>
            <a:ext cx="6276530" cy="1677043"/>
          </a:xfrm>
        </p:spPr>
        <p:txBody>
          <a:bodyPr tIns="109728" bIns="109728">
            <a:noAutofit/>
          </a:bodyPr>
          <a:lstStyle>
            <a:lvl1pPr marL="0" indent="0">
              <a:spcBef>
                <a:spcPts val="0"/>
              </a:spcBef>
              <a:buNone/>
              <a:defRPr sz="2353" baseline="0">
                <a:gradFill>
                  <a:gsLst>
                    <a:gs pos="84066">
                      <a:srgbClr val="000000"/>
                    </a:gs>
                    <a:gs pos="57576">
                      <a:srgbClr val="000000"/>
                    </a:gs>
                  </a:gsLst>
                  <a:lin ang="5400000" scaled="0"/>
                </a:gradFill>
                <a:latin typeface="+mn-lt"/>
              </a:defRPr>
            </a:lvl1pPr>
          </a:lstStyle>
          <a:p>
            <a:pPr lvl="0"/>
            <a:r>
              <a:rPr lang="en-US" dirty="0" smtClean="0"/>
              <a:t>City | Date</a:t>
            </a:r>
          </a:p>
        </p:txBody>
      </p:sp>
      <p:pic>
        <p:nvPicPr>
          <p:cNvPr id="8" name="Picture 7"/>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185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269602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978764"/>
          </a:xfrm>
          <a:noFill/>
        </p:spPr>
        <p:txBody>
          <a:bodyPr lIns="146304" tIns="91440" rIns="146304" bIns="91440" anchor="t" anchorCtr="0"/>
          <a:lstStyle>
            <a:lvl1pPr>
              <a:defRPr sz="5291" spc="-98" baseline="0">
                <a:gradFill>
                  <a:gsLst>
                    <a:gs pos="57576">
                      <a:srgbClr val="FFFFFF"/>
                    </a:gs>
                    <a:gs pos="35000">
                      <a:srgbClr val="FFFFFF"/>
                    </a:gs>
                  </a:gsLst>
                  <a:lin ang="5400000" scaled="0"/>
                </a:gradFill>
              </a:defRPr>
            </a:lvl1pPr>
          </a:lstStyle>
          <a:p>
            <a:r>
              <a:rPr lang="en-US" dirty="0" smtClean="0"/>
              <a:t>Event name here</a:t>
            </a:r>
            <a:endParaRPr lang="en-US" dirty="0"/>
          </a:p>
        </p:txBody>
      </p:sp>
      <p:sp>
        <p:nvSpPr>
          <p:cNvPr id="3" name="Text Placeholder 2"/>
          <p:cNvSpPr>
            <a:spLocks noGrp="1"/>
          </p:cNvSpPr>
          <p:nvPr>
            <p:ph type="body" sz="quarter" idx="14" hasCustomPrompt="1"/>
          </p:nvPr>
        </p:nvSpPr>
        <p:spPr bwMode="auto">
          <a:xfrm>
            <a:off x="267683" y="4056579"/>
            <a:ext cx="6276530" cy="717249"/>
          </a:xfrm>
        </p:spPr>
        <p:txBody>
          <a:bodyPr tIns="109728" bIns="109728">
            <a:noAutofit/>
          </a:bodyPr>
          <a:lstStyle>
            <a:lvl1pPr marL="0" indent="0">
              <a:spcBef>
                <a:spcPts val="0"/>
              </a:spcBef>
              <a:buNone/>
              <a:defRPr sz="2353">
                <a:gradFill>
                  <a:gsLst>
                    <a:gs pos="57576">
                      <a:srgbClr val="FFFFFF"/>
                    </a:gs>
                    <a:gs pos="35000">
                      <a:srgbClr val="FFFFFF"/>
                    </a:gs>
                  </a:gsLst>
                  <a:lin ang="5400000" scaled="0"/>
                </a:gradFill>
                <a:latin typeface="+mn-lt"/>
              </a:defRPr>
            </a:lvl1pPr>
          </a:lstStyle>
          <a:p>
            <a:pPr lvl="0"/>
            <a:r>
              <a:rPr lang="en-US" dirty="0" smtClean="0"/>
              <a:t>City | Date</a:t>
            </a:r>
          </a:p>
        </p:txBody>
      </p:sp>
      <p:pic>
        <p:nvPicPr>
          <p:cNvPr id="8" name="Picture 7"/>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416490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ITPro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96"/>
          <p:cNvSpPr>
            <a:spLocks noGrp="1"/>
          </p:cNvSpPr>
          <p:nvPr>
            <p:ph type="title"/>
          </p:nvPr>
        </p:nvSpPr>
        <p:spPr>
          <a:xfrm>
            <a:off x="269240" y="289511"/>
            <a:ext cx="4487487" cy="4430271"/>
          </a:xfrm>
        </p:spPr>
        <p:txBody>
          <a:bodyPr/>
          <a:lstStyle>
            <a:lvl1pPr>
              <a:defRPr>
                <a:solidFill>
                  <a:schemeClr val="accent4"/>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12438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3"/>
            <a:ext cx="6274974" cy="359258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1"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4">
                <a:gradFill>
                  <a:gsLst>
                    <a:gs pos="57576">
                      <a:srgbClr val="FFFFFF"/>
                    </a:gs>
                    <a:gs pos="35000">
                      <a:srgbClr val="FFFFFF"/>
                    </a:gs>
                  </a:gsLst>
                  <a:lin ang="5400000" scaled="0"/>
                </a:gradFill>
              </a:defRPr>
            </a:lvl1pPr>
          </a:lstStyle>
          <a:p>
            <a:pPr lvl="0"/>
            <a:r>
              <a:rPr lang="en-US" dirty="0" smtClean="0"/>
              <a:t>Speaker Name</a:t>
            </a:r>
          </a:p>
        </p:txBody>
      </p:sp>
      <p:pic>
        <p:nvPicPr>
          <p:cNvPr id="7" name="Picture 6"/>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197555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4" y="3878574"/>
            <a:ext cx="7171337" cy="1792326"/>
          </a:xfrm>
          <a:noFill/>
        </p:spPr>
        <p:txBody>
          <a:bodyPr lIns="146304" tIns="109728" rIns="146304" bIns="109728">
            <a:noAutofit/>
          </a:bodyPr>
          <a:lstStyle>
            <a:lvl1pPr marL="0" indent="0">
              <a:spcBef>
                <a:spcPts val="0"/>
              </a:spcBef>
              <a:buNone/>
              <a:defRPr sz="3134"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5061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818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08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83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74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47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0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8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060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96"/>
          <p:cNvSpPr>
            <a:spLocks noGrp="1"/>
          </p:cNvSpPr>
          <p:nvPr>
            <p:ph type="title"/>
          </p:nvPr>
        </p:nvSpPr>
        <p:spPr>
          <a:xfrm>
            <a:off x="269240" y="289511"/>
            <a:ext cx="4487487" cy="4430271"/>
          </a:xfrm>
        </p:spPr>
        <p:txBody>
          <a:bodyPr/>
          <a:lstStyle>
            <a:lvl1pPr>
              <a:defRPr>
                <a:solidFill>
                  <a:schemeClr val="accent6"/>
                </a:solidFill>
              </a:defRPr>
            </a:lvl1pPr>
          </a:lstStyle>
          <a:p>
            <a:r>
              <a:rPr lang="en-US" smtClean="0"/>
              <a:t>Click to edit Master title style</a:t>
            </a:r>
            <a:endParaRPr lang="en-US"/>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54175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5401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sz="705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3877277"/>
            <a:ext cx="9860674"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76129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lang="en-US" sz="7052"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320872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0265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3604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46539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1294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4"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88557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089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0956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271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290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2" tIns="45702" rIns="45702" bIns="45702" numCol="1" spcCol="0" rtlCol="0" fromWordArt="0" anchor="ctr" anchorCtr="0" forceAA="0" compatLnSpc="1">
            <a:prstTxWarp prst="textNoShape">
              <a:avLst/>
            </a:prstTxWarp>
            <a:noAutofit/>
          </a:bodyPr>
          <a:lstStyle/>
          <a:p>
            <a:pPr algn="ctr" defTabSz="913576"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5"/>
            <a:ext cx="11653522" cy="1956973"/>
          </a:xfrm>
        </p:spPr>
        <p:txBody>
          <a:bodyPr/>
          <a:lstStyle>
            <a:lvl1pPr marL="0" indent="0">
              <a:buNone/>
              <a:defRPr sz="323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3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7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6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38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9"/>
            <a:ext cx="11653522" cy="395317"/>
          </a:xfrm>
          <a:prstGeom prst="rect">
            <a:avLst/>
          </a:prstGeom>
          <a:noFill/>
          <a:ln w="12700">
            <a:noFill/>
            <a:miter lim="800000"/>
            <a:headEnd type="none" w="sm" len="sm"/>
            <a:tailEnd type="none" w="sm" len="sm"/>
          </a:ln>
          <a:effectLst/>
        </p:spPr>
        <p:txBody>
          <a:bodyPr vert="horz" wrap="square" lIns="179208" tIns="143366" rIns="179208" bIns="143366" numCol="1" anchor="t" anchorCtr="0" compatLnSpc="1">
            <a:prstTxWarp prst="textNoShape">
              <a:avLst/>
            </a:prstTxWarp>
            <a:spAutoFit/>
          </a:bodyPr>
          <a:lstStyle/>
          <a:p>
            <a:pPr defTabSz="913397" eaLnBrk="0" hangingPunct="0"/>
            <a:r>
              <a:rPr lang="en-US" sz="686" dirty="0">
                <a:gradFill>
                  <a:gsLst>
                    <a:gs pos="0">
                      <a:srgbClr val="505050"/>
                    </a:gs>
                    <a:gs pos="100000">
                      <a:srgbClr val="505050"/>
                    </a:gs>
                  </a:gsLst>
                  <a:lin ang="5400000" scaled="0"/>
                </a:gradFill>
                <a:cs typeface="Segoe UI" pitchFamily="34" charset="0"/>
              </a:rPr>
              <a:t>© </a:t>
            </a:r>
            <a:r>
              <a:rPr lang="en-US" sz="686" dirty="0" smtClean="0">
                <a:gradFill>
                  <a:gsLst>
                    <a:gs pos="0">
                      <a:srgbClr val="505050"/>
                    </a:gs>
                    <a:gs pos="100000">
                      <a:srgbClr val="505050"/>
                    </a:gs>
                  </a:gsLst>
                  <a:lin ang="5400000" scaled="0"/>
                </a:gradFill>
                <a:cs typeface="Segoe UI" pitchFamily="34" charset="0"/>
              </a:rPr>
              <a:t>2015 </a:t>
            </a:r>
            <a:r>
              <a:rPr lang="en-US" sz="686" dirty="0">
                <a:gradFill>
                  <a:gsLst>
                    <a:gs pos="0">
                      <a:srgbClr val="505050"/>
                    </a:gs>
                    <a:gs pos="100000">
                      <a:srgbClr val="50505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7"/>
          </a:xfrm>
          <a:prstGeom prst="rect">
            <a:avLst/>
          </a:prstGeom>
        </p:spPr>
      </p:pic>
    </p:spTree>
    <p:extLst>
      <p:ext uri="{BB962C8B-B14F-4D97-AF65-F5344CB8AC3E}">
        <p14:creationId xmlns:p14="http://schemas.microsoft.com/office/powerpoint/2010/main" val="26623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9"/>
            <a:ext cx="11653522" cy="395317"/>
          </a:xfrm>
          <a:prstGeom prst="rect">
            <a:avLst/>
          </a:prstGeom>
          <a:noFill/>
          <a:ln w="12700">
            <a:noFill/>
            <a:miter lim="800000"/>
            <a:headEnd type="none" w="sm" len="sm"/>
            <a:tailEnd type="none" w="sm" len="sm"/>
          </a:ln>
          <a:effectLst/>
        </p:spPr>
        <p:txBody>
          <a:bodyPr vert="horz" wrap="square" lIns="179208" tIns="143366" rIns="179208" bIns="143366" numCol="1" anchor="t" anchorCtr="0" compatLnSpc="1">
            <a:prstTxWarp prst="textNoShape">
              <a:avLst/>
            </a:prstTxWarp>
            <a:spAutoFit/>
          </a:bodyPr>
          <a:lstStyle/>
          <a:p>
            <a:pPr defTabSz="91339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8" y="3083652"/>
            <a:ext cx="3227129" cy="692059"/>
          </a:xfrm>
          <a:prstGeom prst="rect">
            <a:avLst/>
          </a:prstGeom>
        </p:spPr>
      </p:pic>
    </p:spTree>
    <p:extLst>
      <p:ext uri="{BB962C8B-B14F-4D97-AF65-F5344CB8AC3E}">
        <p14:creationId xmlns:p14="http://schemas.microsoft.com/office/powerpoint/2010/main" val="18337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2" y="1189178"/>
            <a:ext cx="11653523" cy="2396047"/>
          </a:xfrm>
          <a:prstGeom prst="rect">
            <a:avLst/>
          </a:prstGeom>
        </p:spPr>
        <p:txBody>
          <a:bodyPr/>
          <a:lstStyle>
            <a:lvl1pPr marL="284625" indent="-284625">
              <a:buClr>
                <a:schemeClr val="tx1"/>
              </a:buClr>
              <a:buSzPct val="90000"/>
              <a:buFont typeface="Arial" pitchFamily="34" charset="0"/>
              <a:buChar char="•"/>
              <a:defRPr sz="352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20" indent="-275295">
              <a:buClr>
                <a:schemeClr val="tx1"/>
              </a:buClr>
              <a:buSzPct val="90000"/>
              <a:buFont typeface="Arial" pitchFamily="34" charset="0"/>
              <a:buChar char="•"/>
              <a:defRPr sz="31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545" indent="-28462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512" indent="-2239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478" indent="-2239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4"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9412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0793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 y="-1"/>
            <a:ext cx="12193730" cy="6858001"/>
          </a:xfrm>
          <a:prstGeom prst="rect">
            <a:avLst/>
          </a:prstGeom>
          <a:noFill/>
          <a:ln>
            <a:noFill/>
          </a:ln>
        </p:spPr>
      </p:pic>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51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57" y="1558"/>
                        <a:ext cx="1556" cy="1556"/>
                      </a:xfrm>
                      <a:prstGeom prst="rect">
                        <a:avLst/>
                      </a:prstGeom>
                    </p:spPr>
                  </p:pic>
                </p:oleObj>
              </mc:Fallback>
            </mc:AlternateContent>
          </a:graphicData>
        </a:graphic>
      </p:graphicFrame>
      <p:sp>
        <p:nvSpPr>
          <p:cNvPr id="11" name="Rectangle 10"/>
          <p:cNvSpPr/>
          <p:nvPr/>
        </p:nvSpPr>
        <p:spPr>
          <a:xfrm>
            <a:off x="133470" y="325979"/>
            <a:ext cx="6233021" cy="4148709"/>
          </a:xfrm>
          <a:prstGeom prst="rect">
            <a:avLst/>
          </a:prstGeom>
          <a:solidFill>
            <a:srgbClr val="F2C812">
              <a:alpha val="83000"/>
            </a:srgbClr>
          </a:solidFill>
          <a:ln w="25400" cap="flat" cmpd="sng" algn="ctr">
            <a:noFill/>
            <a:prstDash val="solid"/>
          </a:ln>
          <a:effectLst/>
        </p:spPr>
        <p:txBody>
          <a:bodyPr rtlCol="0" anchor="ctr"/>
          <a:lstStyle/>
          <a:p>
            <a:pPr algn="ctr">
              <a:defRPr/>
            </a:pPr>
            <a:endParaRPr lang="en-US" kern="0" smtClean="0">
              <a:gradFill>
                <a:gsLst>
                  <a:gs pos="93162">
                    <a:srgbClr val="505050">
                      <a:lumMod val="50000"/>
                    </a:srgbClr>
                  </a:gs>
                  <a:gs pos="68000">
                    <a:srgbClr val="505050">
                      <a:lumMod val="50000"/>
                    </a:srgbClr>
                  </a:gs>
                </a:gsLst>
                <a:lin ang="5400000" scaled="0"/>
              </a:gradFill>
            </a:endParaRPr>
          </a:p>
        </p:txBody>
      </p:sp>
      <p:sp>
        <p:nvSpPr>
          <p:cNvPr id="12" name="TextBox 11"/>
          <p:cNvSpPr txBox="1"/>
          <p:nvPr/>
        </p:nvSpPr>
        <p:spPr>
          <a:xfrm>
            <a:off x="223347" y="599489"/>
            <a:ext cx="6053269" cy="1292662"/>
          </a:xfrm>
          <a:prstGeom prst="rect">
            <a:avLst/>
          </a:prstGeom>
          <a:noFill/>
        </p:spPr>
        <p:txBody>
          <a:bodyPr wrap="square" lIns="228600" tIns="91440" rIns="228600" bIns="91440" rtlCol="0">
            <a:spAutoFit/>
          </a:bodyPr>
          <a:lstStyle/>
          <a:p>
            <a:pPr defTabSz="914099" fontAlgn="base">
              <a:lnSpc>
                <a:spcPct val="90000"/>
              </a:lnSpc>
              <a:spcAft>
                <a:spcPts val="1200"/>
              </a:spcAft>
            </a:pPr>
            <a:r>
              <a:rPr lang="en-US" sz="4000" dirty="0" smtClean="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Bring your data to life with Microsoft </a:t>
            </a:r>
            <a:r>
              <a:rPr lang="en-US" sz="4000" dirty="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Power BI</a:t>
            </a:r>
          </a:p>
        </p:txBody>
      </p:sp>
      <p:sp>
        <p:nvSpPr>
          <p:cNvPr id="3" name="Subtitle 2"/>
          <p:cNvSpPr>
            <a:spLocks noGrp="1"/>
          </p:cNvSpPr>
          <p:nvPr userDrawn="1">
            <p:ph type="subTitle" idx="1" hasCustomPrompt="1"/>
          </p:nvPr>
        </p:nvSpPr>
        <p:spPr>
          <a:xfrm>
            <a:off x="464020" y="2908517"/>
            <a:ext cx="5199207" cy="994420"/>
          </a:xfrm>
          <a:prstGeom prst="rect">
            <a:avLst/>
          </a:prstGeom>
        </p:spPr>
        <p:txBody>
          <a:bodyPr lIns="182880" tIns="146304" rIns="182880" bIns="146304"/>
          <a:lstStyle>
            <a:lvl1pPr marL="0" indent="0" algn="l">
              <a:lnSpc>
                <a:spcPct val="90000"/>
              </a:lnSpc>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
        <p:nvSpPr>
          <p:cNvPr id="14" name="Subtitle 2"/>
          <p:cNvSpPr txBox="1">
            <a:spLocks/>
          </p:cNvSpPr>
          <p:nvPr userDrawn="1"/>
        </p:nvSpPr>
        <p:spPr>
          <a:xfrm>
            <a:off x="464020" y="2045436"/>
            <a:ext cx="5199207" cy="709796"/>
          </a:xfrm>
          <a:prstGeom prst="rect">
            <a:avLst/>
          </a:prstGeom>
        </p:spPr>
        <p:txBody>
          <a:bodyPr vert="horz" wrap="square" lIns="182880" tIns="146304" rIns="182880" bIns="146304"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157" kern="1200" spc="0" baseline="0">
                <a:solidFill>
                  <a:schemeClr val="tx1"/>
                </a:solidFill>
                <a:latin typeface="+mn-lt"/>
                <a:ea typeface="+mn-ea"/>
                <a:cs typeface="+mn-cs"/>
              </a:defRPr>
            </a:lvl1pPr>
            <a:lvl2pPr marL="44819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solidFill>
                  <a:schemeClr val="tx1">
                    <a:tint val="75000"/>
                  </a:schemeClr>
                </a:solidFill>
                <a:latin typeface="+mn-lt"/>
                <a:ea typeface="+mn-ea"/>
                <a:cs typeface="+mn-cs"/>
              </a:defRPr>
            </a:lvl2pPr>
            <a:lvl3pPr marL="896386"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tx1">
                    <a:tint val="75000"/>
                  </a:schemeClr>
                </a:solidFill>
                <a:latin typeface="+mn-lt"/>
                <a:ea typeface="+mn-ea"/>
                <a:cs typeface="+mn-cs"/>
              </a:defRPr>
            </a:lvl3pPr>
            <a:lvl4pPr marL="1344579"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4pPr>
            <a:lvl5pPr marL="179277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5pPr>
            <a:lvl6pPr marL="224096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9159"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352"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54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dirty="0" smtClean="0"/>
              <a:t>L200 Deck</a:t>
            </a:r>
          </a:p>
        </p:txBody>
      </p:sp>
    </p:spTree>
    <p:extLst>
      <p:ext uri="{BB962C8B-B14F-4D97-AF65-F5344CB8AC3E}">
        <p14:creationId xmlns:p14="http://schemas.microsoft.com/office/powerpoint/2010/main" val="206453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75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453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3269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7841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109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492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4072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5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4" y="3878574"/>
            <a:ext cx="7171337" cy="1792326"/>
          </a:xfrm>
          <a:noFill/>
        </p:spPr>
        <p:txBody>
          <a:bodyPr lIns="146304" tIns="109728" rIns="146304" bIns="109728">
            <a:noAutofit/>
          </a:bodyPr>
          <a:lstStyle>
            <a:lvl1pPr marL="0" indent="0">
              <a:spcBef>
                <a:spcPts val="0"/>
              </a:spcBef>
              <a:buNone/>
              <a:defRPr sz="3134"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89158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4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1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Footer Placeholder 1"/>
          <p:cNvSpPr>
            <a:spLocks noGrp="1"/>
          </p:cNvSpPr>
          <p:nvPr>
            <p:ph type="ftr" sz="quarter" idx="10"/>
          </p:nvPr>
        </p:nvSpPr>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6036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37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69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546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60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152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3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276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8779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255252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00000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22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6" name="Picture 5"/>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95989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183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0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67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227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14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213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79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7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540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308336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6" y="289511"/>
            <a:ext cx="9108056" cy="1503593"/>
          </a:xfrm>
        </p:spPr>
        <p:txBody>
          <a:bodyPr/>
          <a:lstStyle>
            <a:lvl1pPr>
              <a:defRPr baseline="0"/>
            </a:lvl1pPr>
          </a:lstStyle>
          <a:p>
            <a:r>
              <a:rPr lang="en-US" dirty="0" smtClean="0"/>
              <a:t>Click to edit Master title style: second line</a:t>
            </a:r>
            <a:endParaRPr lang="en-US" dirty="0"/>
          </a:p>
        </p:txBody>
      </p:sp>
      <p:sp>
        <p:nvSpPr>
          <p:cNvPr id="7" name="Text Placeholder 5"/>
          <p:cNvSpPr>
            <a:spLocks noGrp="1"/>
          </p:cNvSpPr>
          <p:nvPr>
            <p:ph type="body" sz="quarter" idx="10"/>
          </p:nvPr>
        </p:nvSpPr>
        <p:spPr>
          <a:xfrm>
            <a:off x="2974849" y="1897702"/>
            <a:ext cx="9106244" cy="4632407"/>
          </a:xfrm>
        </p:spPr>
        <p:txBody>
          <a:bodyPr/>
          <a:lstStyle>
            <a:lvl1pPr marL="182845" indent="-182845">
              <a:buFont typeface="Arial" panose="020B0604020202020204" pitchFamily="34" charset="0"/>
              <a:buChar char="•"/>
              <a:defRPr>
                <a:gradFill>
                  <a:gsLst>
                    <a:gs pos="1250">
                      <a:schemeClr val="tx2"/>
                    </a:gs>
                    <a:gs pos="99000">
                      <a:schemeClr val="tx2"/>
                    </a:gs>
                  </a:gsLst>
                  <a:lin ang="5400000" scaled="0"/>
                </a:gradFill>
                <a:latin typeface="+mj-lt"/>
              </a:defRPr>
            </a:lvl1pPr>
            <a:lvl2pPr marL="365690" indent="-182845">
              <a:buFont typeface="Arial" panose="020B0604020202020204" pitchFamily="34" charset="0"/>
              <a:buChar char="•"/>
              <a:defRPr sz="2400">
                <a:latin typeface="+mj-lt"/>
              </a:defRPr>
            </a:lvl2pPr>
            <a:lvl3pPr marL="548535" indent="-182845">
              <a:buFont typeface="Arial" panose="020B0604020202020204" pitchFamily="34" charset="0"/>
              <a:buChar char="•"/>
              <a:defRPr sz="2000">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2171118" y="589830"/>
            <a:ext cx="1300504" cy="615609"/>
          </a:xfrm>
          <a:prstGeom prst="rect">
            <a:avLst/>
          </a:prstGeom>
          <a:noFill/>
        </p:spPr>
        <p:txBody>
          <a:bodyPr wrap="none" lIns="179285" tIns="143428" rIns="179285" bIns="143428" rtlCol="0">
            <a:spAutoFit/>
          </a:bodyPr>
          <a:lstStyle/>
          <a:p>
            <a:pPr algn="r" defTabSz="914367">
              <a:lnSpc>
                <a:spcPct val="90000"/>
              </a:lnSpc>
              <a:spcAft>
                <a:spcPts val="588"/>
              </a:spcAft>
            </a:pPr>
            <a:r>
              <a:rPr lang="en-US" sz="2353" dirty="0">
                <a:solidFill>
                  <a:srgbClr val="FFFFFF"/>
                </a:solidFill>
                <a:latin typeface="Segoe UI Light"/>
              </a:rPr>
              <a:t>Feature</a:t>
            </a:r>
          </a:p>
        </p:txBody>
      </p:sp>
    </p:spTree>
    <p:extLst>
      <p:ext uri="{BB962C8B-B14F-4D97-AF65-F5344CB8AC3E}">
        <p14:creationId xmlns:p14="http://schemas.microsoft.com/office/powerpoint/2010/main" val="372211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3828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875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989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360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508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8100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1513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0889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3978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2564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6" y="289511"/>
            <a:ext cx="9108056" cy="1503593"/>
          </a:xfrm>
        </p:spPr>
        <p:txBody>
          <a:bodyPr/>
          <a:lstStyle>
            <a:lvl1pPr>
              <a:defRPr baseline="0"/>
            </a:lvl1pPr>
          </a:lstStyle>
          <a:p>
            <a:r>
              <a:rPr lang="en-US" dirty="0" smtClean="0"/>
              <a:t>Click to edit Master title style: second line</a:t>
            </a:r>
            <a:endParaRPr lang="en-US" dirty="0"/>
          </a:p>
        </p:txBody>
      </p:sp>
      <p:sp>
        <p:nvSpPr>
          <p:cNvPr id="7" name="Text Placeholder 5"/>
          <p:cNvSpPr>
            <a:spLocks noGrp="1"/>
          </p:cNvSpPr>
          <p:nvPr>
            <p:ph type="body" sz="quarter" idx="10"/>
          </p:nvPr>
        </p:nvSpPr>
        <p:spPr>
          <a:xfrm>
            <a:off x="2974849" y="1897702"/>
            <a:ext cx="4969616" cy="4632407"/>
          </a:xfrm>
        </p:spPr>
        <p:txBody>
          <a:bodyPr/>
          <a:lstStyle>
            <a:lvl1pPr marL="182845" indent="-182845">
              <a:buFont typeface="Arial" panose="020B0604020202020204" pitchFamily="34" charset="0"/>
              <a:buChar char="•"/>
              <a:defRPr>
                <a:gradFill>
                  <a:gsLst>
                    <a:gs pos="1250">
                      <a:schemeClr val="tx2"/>
                    </a:gs>
                    <a:gs pos="99000">
                      <a:schemeClr val="tx2"/>
                    </a:gs>
                  </a:gsLst>
                  <a:lin ang="5400000" scaled="0"/>
                </a:gradFill>
                <a:latin typeface="+mj-lt"/>
              </a:defRPr>
            </a:lvl1pPr>
            <a:lvl2pPr marL="406400" indent="-182563">
              <a:buFont typeface="Segoe UI Light" panose="020B0502040204020203" pitchFamily="34" charset="0"/>
              <a:buChar char="−"/>
              <a:defRPr sz="3200">
                <a:latin typeface="+mj-lt"/>
              </a:defRPr>
            </a:lvl2pPr>
            <a:lvl3pPr marL="635000" indent="-182563">
              <a:buFont typeface="Courier New" panose="02070309020205020404" pitchFamily="49" charset="0"/>
              <a:buChar char="o"/>
              <a:defRPr sz="2800">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2171118" y="589830"/>
            <a:ext cx="1300504" cy="615609"/>
          </a:xfrm>
          <a:prstGeom prst="rect">
            <a:avLst/>
          </a:prstGeom>
          <a:noFill/>
        </p:spPr>
        <p:txBody>
          <a:bodyPr wrap="none" lIns="179285" tIns="143428" rIns="179285" bIns="143428" rtlCol="0">
            <a:spAutoFit/>
          </a:bodyPr>
          <a:lstStyle/>
          <a:p>
            <a:pPr algn="r" defTabSz="914367">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7" y="2376546"/>
            <a:ext cx="3492285" cy="3893625"/>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238477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906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1655840" cy="899665"/>
          </a:xfrm>
        </p:spPr>
        <p:txBody>
          <a:bodyPr/>
          <a:lstStyle>
            <a:lvl1pPr>
              <a:defRPr sz="4800">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6172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9793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9786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6016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22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9413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831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6589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04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7" name="Text Placeholder 5"/>
          <p:cNvSpPr>
            <a:spLocks noGrp="1"/>
          </p:cNvSpPr>
          <p:nvPr>
            <p:ph type="body" sz="quarter" idx="10"/>
          </p:nvPr>
        </p:nvSpPr>
        <p:spPr>
          <a:xfrm>
            <a:off x="269240" y="1867817"/>
            <a:ext cx="11653523" cy="4662292"/>
          </a:xfrm>
        </p:spPr>
        <p:txBody>
          <a:bodyPr/>
          <a:lstStyle>
            <a:lvl1pPr marL="182845" indent="-182845">
              <a:buFont typeface="Arial" panose="020B0604020202020204" pitchFamily="34" charset="0"/>
              <a:buChar char="•"/>
              <a:defRPr sz="3137">
                <a:gradFill>
                  <a:gsLst>
                    <a:gs pos="1250">
                      <a:schemeClr val="tx2"/>
                    </a:gs>
                    <a:gs pos="99000">
                      <a:schemeClr val="tx2"/>
                    </a:gs>
                  </a:gsLst>
                  <a:lin ang="5400000" scaled="0"/>
                </a:gradFill>
                <a:latin typeface="+mj-lt"/>
              </a:defRPr>
            </a:lvl1pPr>
            <a:lvl2pPr marL="365690" indent="-182845">
              <a:buFont typeface="Arial" panose="020B0604020202020204" pitchFamily="34" charset="0"/>
              <a:buChar char="•"/>
              <a:defRPr sz="1961">
                <a:latin typeface="+mj-lt"/>
              </a:defRPr>
            </a:lvl2pPr>
            <a:lvl3pPr marL="548535" indent="-182845">
              <a:buFont typeface="Arial" panose="020B0604020202020204" pitchFamily="34" charset="0"/>
              <a:buChar char="•"/>
              <a:defRPr sz="1765">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2" name="TextBox 1"/>
          <p:cNvSpPr txBox="1"/>
          <p:nvPr userDrawn="1"/>
        </p:nvSpPr>
        <p:spPr>
          <a:xfrm>
            <a:off x="269241" y="1189176"/>
            <a:ext cx="362135" cy="615609"/>
          </a:xfrm>
          <a:prstGeom prst="rect">
            <a:avLst/>
          </a:prstGeom>
          <a:noFill/>
        </p:spPr>
        <p:txBody>
          <a:bodyPr wrap="none" lIns="179285" tIns="143428" rIns="179285" bIns="143428" rtlCol="0">
            <a:spAutoFit/>
          </a:bodyPr>
          <a:lstStyle/>
          <a:p>
            <a:pPr defTabSz="914367">
              <a:lnSpc>
                <a:spcPct val="90000"/>
              </a:lnSpc>
              <a:spcAft>
                <a:spcPts val="588"/>
              </a:spcAft>
            </a:pPr>
            <a:endParaRPr lang="en-US" sz="2353" dirty="0" err="1">
              <a:gradFill>
                <a:gsLst>
                  <a:gs pos="2917">
                    <a:srgbClr val="000000"/>
                  </a:gs>
                  <a:gs pos="30000">
                    <a:srgbClr val="000000"/>
                  </a:gs>
                </a:gsLst>
                <a:lin ang="5400000" scaled="0"/>
              </a:gradFill>
            </a:endParaRPr>
          </a:p>
        </p:txBody>
      </p:sp>
      <p:sp>
        <p:nvSpPr>
          <p:cNvPr id="8" name="Text Placeholder 7"/>
          <p:cNvSpPr>
            <a:spLocks noGrp="1"/>
          </p:cNvSpPr>
          <p:nvPr>
            <p:ph type="body" sz="quarter" idx="11" hasCustomPrompt="1"/>
          </p:nvPr>
        </p:nvSpPr>
        <p:spPr>
          <a:xfrm>
            <a:off x="269240" y="1220691"/>
            <a:ext cx="11653523" cy="615609"/>
          </a:xfrm>
        </p:spPr>
        <p:txBody>
          <a:bodyPr/>
          <a:lstStyle>
            <a:lvl1pPr marL="0" indent="0">
              <a:buNone/>
              <a:defRPr sz="3137"/>
            </a:lvl1pPr>
            <a:lvl2pPr>
              <a:defRPr sz="1765"/>
            </a:lvl2pPr>
            <a:lvl3pPr>
              <a:defRPr sz="1568"/>
            </a:lvl3pPr>
            <a:lvl4pPr>
              <a:defRPr sz="1372"/>
            </a:lvl4pPr>
            <a:lvl5pPr>
              <a:defRPr sz="1372"/>
            </a:lvl5pPr>
          </a:lstStyle>
          <a:p>
            <a:pPr lvl="0"/>
            <a:r>
              <a:rPr lang="en-US" dirty="0" smtClean="0"/>
              <a:t>Subtitle</a:t>
            </a:r>
            <a:endParaRPr lang="en-US" dirty="0"/>
          </a:p>
        </p:txBody>
      </p:sp>
    </p:spTree>
    <p:extLst>
      <p:ext uri="{BB962C8B-B14F-4D97-AF65-F5344CB8AC3E}">
        <p14:creationId xmlns:p14="http://schemas.microsoft.com/office/powerpoint/2010/main" val="341096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4664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4396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4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803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63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298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5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41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771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3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7075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57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527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943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08988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9557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2698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901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3413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4131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1541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D981FE-5D1F-41B2-B646-043BF0A5ACBC}" type="datetimeFigureOut">
              <a:rPr lang="en-US" smtClean="0"/>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F8BCA-21CF-47CE-9FCA-13F27AE5EC29}" type="slidenum">
              <a:rPr lang="en-US" smtClean="0"/>
              <a:t>‹#›</a:t>
            </a:fld>
            <a:endParaRPr lang="en-US"/>
          </a:p>
        </p:txBody>
      </p:sp>
    </p:spTree>
    <p:extLst>
      <p:ext uri="{BB962C8B-B14F-4D97-AF65-F5344CB8AC3E}">
        <p14:creationId xmlns:p14="http://schemas.microsoft.com/office/powerpoint/2010/main" val="19966089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302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557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838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7">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472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5953AD0-7361-4755-9F16-790BE48104A3}" type="datetimeFigureOut">
              <a:rPr lang="en-US" smtClean="0">
                <a:solidFill>
                  <a:srgbClr val="505050"/>
                </a:solidFill>
              </a:rPr>
              <a:pPr/>
              <a:t>5/24/2018</a:t>
            </a:fld>
            <a:endParaRPr lang="en-US" dirty="0">
              <a:solidFill>
                <a:srgbClr val="50505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solidFill>
                <a:srgbClr val="50505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B3722D1-D77E-41ED-9FC0-BA6608D9DD8F}"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89858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352895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498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688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492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97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image" Target="../media/image16.png"/><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image" Target="../media/image16.png"/><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26" Type="http://schemas.openxmlformats.org/officeDocument/2006/relationships/slideLayout" Target="../slideLayouts/slideLayout183.xml"/><Relationship Id="rId3" Type="http://schemas.openxmlformats.org/officeDocument/2006/relationships/slideLayout" Target="../slideLayouts/slideLayout160.xml"/><Relationship Id="rId21" Type="http://schemas.openxmlformats.org/officeDocument/2006/relationships/slideLayout" Target="../slideLayouts/slideLayout178.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5" Type="http://schemas.openxmlformats.org/officeDocument/2006/relationships/slideLayout" Target="../slideLayouts/slideLayout182.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0" Type="http://schemas.openxmlformats.org/officeDocument/2006/relationships/slideLayout" Target="../slideLayouts/slideLayout177.xml"/><Relationship Id="rId29" Type="http://schemas.openxmlformats.org/officeDocument/2006/relationships/theme" Target="../theme/theme12.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24" Type="http://schemas.openxmlformats.org/officeDocument/2006/relationships/slideLayout" Target="../slideLayouts/slideLayout181.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23" Type="http://schemas.openxmlformats.org/officeDocument/2006/relationships/slideLayout" Target="../slideLayouts/slideLayout180.xml"/><Relationship Id="rId28" Type="http://schemas.openxmlformats.org/officeDocument/2006/relationships/slideLayout" Target="../slideLayouts/slideLayout185.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 Id="rId22" Type="http://schemas.openxmlformats.org/officeDocument/2006/relationships/slideLayout" Target="../slideLayouts/slideLayout179.xml"/><Relationship Id="rId27" Type="http://schemas.openxmlformats.org/officeDocument/2006/relationships/slideLayout" Target="../slideLayouts/slideLayout184.xml"/><Relationship Id="rId30" Type="http://schemas.openxmlformats.org/officeDocument/2006/relationships/image" Target="../media/image16.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3.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3.png"/><Relationship Id="rId5" Type="http://schemas.openxmlformats.org/officeDocument/2006/relationships/slideLayout" Target="../slideLayouts/slideLayout77.xml"/><Relationship Id="rId10" Type="http://schemas.openxmlformats.org/officeDocument/2006/relationships/theme" Target="../theme/theme7.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13.pn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04"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1557"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448212" y="6561764"/>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smtClean="0">
                <a:solidFill>
                  <a:srgbClr val="505050"/>
                </a:solidFill>
              </a:rPr>
              <a:t>Microsoft Confidential</a:t>
            </a:r>
            <a:endParaRPr>
              <a:solidFill>
                <a:srgbClr val="505050"/>
              </a:solidFill>
            </a:endParaRPr>
          </a:p>
        </p:txBody>
      </p:sp>
      <p:sp>
        <p:nvSpPr>
          <p:cNvPr id="5" name="Slide Number Placeholder 4"/>
          <p:cNvSpPr>
            <a:spLocks noGrp="1"/>
          </p:cNvSpPr>
          <p:nvPr>
            <p:ph type="sldNum" sz="quarter" idx="4"/>
          </p:nvPr>
        </p:nvSpPr>
        <p:spPr>
          <a:xfrm>
            <a:off x="11367166" y="6561764"/>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4070337549"/>
      </p:ext>
    </p:extLst>
  </p:cSld>
  <p:clrMap bg1="lt1" tx1="dk1" bg2="lt2" tx2="dk2" accent1="accent1" accent2="accent2" accent3="accent3" accent4="accent4" accent5="accent5" accent6="accent6" hlink="hlink" folHlink="folHlink"/>
  <p:sldLayoutIdLst>
    <p:sldLayoutId id="2147483714" r:id="rId1"/>
    <p:sldLayoutId id="2147484102" r:id="rId2"/>
    <p:sldLayoutId id="2147483675" r:id="rId3"/>
    <p:sldLayoutId id="2147483680" r:id="rId4"/>
    <p:sldLayoutId id="2147483682" r:id="rId5"/>
    <p:sldLayoutId id="2147483686" r:id="rId6"/>
    <p:sldLayoutId id="2147483683" r:id="rId7"/>
    <p:sldLayoutId id="2147483684" r:id="rId8"/>
    <p:sldLayoutId id="214748410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5784437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 id="2147484035" r:id="rId19"/>
    <p:sldLayoutId id="2147484036" r:id="rId20"/>
    <p:sldLayoutId id="2147484037" r:id="rId21"/>
    <p:sldLayoutId id="2147484038" r:id="rId22"/>
    <p:sldLayoutId id="2147484039" r:id="rId23"/>
    <p:sldLayoutId id="2147484040" r:id="rId24"/>
    <p:sldLayoutId id="2147484042" r:id="rId25"/>
    <p:sldLayoutId id="214748404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19754814"/>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 id="2147484063" r:id="rId19"/>
    <p:sldLayoutId id="2147484064" r:id="rId20"/>
    <p:sldLayoutId id="2147484065" r:id="rId21"/>
    <p:sldLayoutId id="2147484066" r:id="rId22"/>
    <p:sldLayoutId id="2147484067" r:id="rId23"/>
    <p:sldLayoutId id="2147484068" r:id="rId24"/>
    <p:sldLayoutId id="2147484070" r:id="rId25"/>
    <p:sldLayoutId id="214748407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4"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6"/>
            <a:ext cx="6858623" cy="876557"/>
          </a:xfrm>
          <a:prstGeom prst="rect">
            <a:avLst/>
          </a:prstGeom>
        </p:spPr>
      </p:pic>
    </p:spTree>
    <p:extLst>
      <p:ext uri="{BB962C8B-B14F-4D97-AF65-F5344CB8AC3E}">
        <p14:creationId xmlns:p14="http://schemas.microsoft.com/office/powerpoint/2010/main" val="770410679"/>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094" r:id="rId21"/>
    <p:sldLayoutId id="2147484095" r:id="rId22"/>
    <p:sldLayoutId id="2147484096" r:id="rId23"/>
    <p:sldLayoutId id="2147484097" r:id="rId24"/>
    <p:sldLayoutId id="2147484098" r:id="rId25"/>
    <p:sldLayoutId id="2147484099" r:id="rId26"/>
    <p:sldLayoutId id="2147484100" r:id="rId27"/>
    <p:sldLayoutId id="2147484101"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3841" rtl="0" eaLnBrk="1" latinLnBrk="0" hangingPunct="1">
        <a:lnSpc>
          <a:spcPct val="90000"/>
        </a:lnSpc>
        <a:spcBef>
          <a:spcPct val="0"/>
        </a:spcBef>
        <a:buNone/>
        <a:defRPr lang="en-US" sz="470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1" marR="0" indent="-335951" algn="l" defTabSz="913841" rtl="0" eaLnBrk="1" fontAlgn="auto" latinLnBrk="0" hangingPunct="1">
        <a:lnSpc>
          <a:spcPct val="90000"/>
        </a:lnSpc>
        <a:spcBef>
          <a:spcPct val="20000"/>
        </a:spcBef>
        <a:spcAft>
          <a:spcPts val="0"/>
        </a:spcAft>
        <a:buClrTx/>
        <a:buSzPct val="90000"/>
        <a:buFont typeface="Arial" pitchFamily="34" charset="0"/>
        <a:buChar char="•"/>
        <a:tabLst/>
        <a:defRPr sz="3918" kern="1200" spc="0" baseline="0">
          <a:gradFill>
            <a:gsLst>
              <a:gs pos="1250">
                <a:schemeClr val="tx1"/>
              </a:gs>
              <a:gs pos="100000">
                <a:schemeClr val="tx1"/>
              </a:gs>
            </a:gsLst>
            <a:lin ang="5400000" scaled="0"/>
          </a:gradFill>
          <a:latin typeface="+mj-lt"/>
          <a:ea typeface="+mn-ea"/>
          <a:cs typeface="+mn-cs"/>
        </a:defRPr>
      </a:lvl1pPr>
      <a:lvl2pPr marL="572361" marR="0" indent="-236408" algn="l" defTabSz="91384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885"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853"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21"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061"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690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3823"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841" rtl="0" eaLnBrk="1" latinLnBrk="0" hangingPunct="1">
        <a:defRPr sz="1765" kern="1200">
          <a:solidFill>
            <a:schemeClr val="tx1"/>
          </a:solidFill>
          <a:latin typeface="+mn-lt"/>
          <a:ea typeface="+mn-ea"/>
          <a:cs typeface="+mn-cs"/>
        </a:defRPr>
      </a:lvl1pPr>
      <a:lvl2pPr marL="456919" algn="l" defTabSz="913841" rtl="0" eaLnBrk="1" latinLnBrk="0" hangingPunct="1">
        <a:defRPr sz="1765" kern="1200">
          <a:solidFill>
            <a:schemeClr val="tx1"/>
          </a:solidFill>
          <a:latin typeface="+mn-lt"/>
          <a:ea typeface="+mn-ea"/>
          <a:cs typeface="+mn-cs"/>
        </a:defRPr>
      </a:lvl2pPr>
      <a:lvl3pPr marL="913841" algn="l" defTabSz="913841" rtl="0" eaLnBrk="1" latinLnBrk="0" hangingPunct="1">
        <a:defRPr sz="1765" kern="1200">
          <a:solidFill>
            <a:schemeClr val="tx1"/>
          </a:solidFill>
          <a:latin typeface="+mn-lt"/>
          <a:ea typeface="+mn-ea"/>
          <a:cs typeface="+mn-cs"/>
        </a:defRPr>
      </a:lvl3pPr>
      <a:lvl4pPr marL="1370760" algn="l" defTabSz="913841" rtl="0" eaLnBrk="1" latinLnBrk="0" hangingPunct="1">
        <a:defRPr sz="1765" kern="1200">
          <a:solidFill>
            <a:schemeClr val="tx1"/>
          </a:solidFill>
          <a:latin typeface="+mn-lt"/>
          <a:ea typeface="+mn-ea"/>
          <a:cs typeface="+mn-cs"/>
        </a:defRPr>
      </a:lvl4pPr>
      <a:lvl5pPr marL="1827681" algn="l" defTabSz="913841" rtl="0" eaLnBrk="1" latinLnBrk="0" hangingPunct="1">
        <a:defRPr sz="1765" kern="1200">
          <a:solidFill>
            <a:schemeClr val="tx1"/>
          </a:solidFill>
          <a:latin typeface="+mn-lt"/>
          <a:ea typeface="+mn-ea"/>
          <a:cs typeface="+mn-cs"/>
        </a:defRPr>
      </a:lvl5pPr>
      <a:lvl6pPr marL="2284601" algn="l" defTabSz="913841" rtl="0" eaLnBrk="1" latinLnBrk="0" hangingPunct="1">
        <a:defRPr sz="1765" kern="1200">
          <a:solidFill>
            <a:schemeClr val="tx1"/>
          </a:solidFill>
          <a:latin typeface="+mn-lt"/>
          <a:ea typeface="+mn-ea"/>
          <a:cs typeface="+mn-cs"/>
        </a:defRPr>
      </a:lvl6pPr>
      <a:lvl7pPr marL="2741522" algn="l" defTabSz="913841" rtl="0" eaLnBrk="1" latinLnBrk="0" hangingPunct="1">
        <a:defRPr sz="1765" kern="1200">
          <a:solidFill>
            <a:schemeClr val="tx1"/>
          </a:solidFill>
          <a:latin typeface="+mn-lt"/>
          <a:ea typeface="+mn-ea"/>
          <a:cs typeface="+mn-cs"/>
        </a:defRPr>
      </a:lvl7pPr>
      <a:lvl8pPr marL="3198440" algn="l" defTabSz="913841" rtl="0" eaLnBrk="1" latinLnBrk="0" hangingPunct="1">
        <a:defRPr sz="1765" kern="1200">
          <a:solidFill>
            <a:schemeClr val="tx1"/>
          </a:solidFill>
          <a:latin typeface="+mn-lt"/>
          <a:ea typeface="+mn-ea"/>
          <a:cs typeface="+mn-cs"/>
        </a:defRPr>
      </a:lvl8pPr>
      <a:lvl9pPr marL="3655363" algn="l" defTabSz="91384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4">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8">
          <p15:clr>
            <a:srgbClr val="C35EA4"/>
          </p15:clr>
        </p15:guide>
        <p15:guide id="26" orient="horz" pos="4123">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8496703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8" r:id="rId17"/>
    <p:sldLayoutId id="214748385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solidFill>
            <a:schemeClr val="accent1"/>
          </a:soli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4"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6"/>
            <a:ext cx="6858623" cy="876557"/>
          </a:xfrm>
          <a:prstGeom prst="rect">
            <a:avLst/>
          </a:prstGeom>
        </p:spPr>
      </p:pic>
    </p:spTree>
    <p:extLst>
      <p:ext uri="{BB962C8B-B14F-4D97-AF65-F5344CB8AC3E}">
        <p14:creationId xmlns:p14="http://schemas.microsoft.com/office/powerpoint/2010/main" val="336407465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3841" rtl="0" eaLnBrk="1" latinLnBrk="0" hangingPunct="1">
        <a:lnSpc>
          <a:spcPct val="90000"/>
        </a:lnSpc>
        <a:spcBef>
          <a:spcPct val="0"/>
        </a:spcBef>
        <a:buNone/>
        <a:defRPr lang="en-US" sz="470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1" marR="0" indent="-335951" algn="l" defTabSz="913841" rtl="0" eaLnBrk="1" fontAlgn="auto" latinLnBrk="0" hangingPunct="1">
        <a:lnSpc>
          <a:spcPct val="90000"/>
        </a:lnSpc>
        <a:spcBef>
          <a:spcPct val="20000"/>
        </a:spcBef>
        <a:spcAft>
          <a:spcPts val="0"/>
        </a:spcAft>
        <a:buClrTx/>
        <a:buSzPct val="90000"/>
        <a:buFont typeface="Arial" pitchFamily="34" charset="0"/>
        <a:buChar char="•"/>
        <a:tabLst/>
        <a:defRPr sz="3918" kern="1200" spc="0" baseline="0">
          <a:gradFill>
            <a:gsLst>
              <a:gs pos="1250">
                <a:schemeClr val="tx1"/>
              </a:gs>
              <a:gs pos="100000">
                <a:schemeClr val="tx1"/>
              </a:gs>
            </a:gsLst>
            <a:lin ang="5400000" scaled="0"/>
          </a:gradFill>
          <a:latin typeface="+mj-lt"/>
          <a:ea typeface="+mn-ea"/>
          <a:cs typeface="+mn-cs"/>
        </a:defRPr>
      </a:lvl1pPr>
      <a:lvl2pPr marL="572361" marR="0" indent="-236408" algn="l" defTabSz="91384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885"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853"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21"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061"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690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3823"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841" rtl="0" eaLnBrk="1" latinLnBrk="0" hangingPunct="1">
        <a:defRPr sz="1765" kern="1200">
          <a:solidFill>
            <a:schemeClr val="tx1"/>
          </a:solidFill>
          <a:latin typeface="+mn-lt"/>
          <a:ea typeface="+mn-ea"/>
          <a:cs typeface="+mn-cs"/>
        </a:defRPr>
      </a:lvl1pPr>
      <a:lvl2pPr marL="456919" algn="l" defTabSz="913841" rtl="0" eaLnBrk="1" latinLnBrk="0" hangingPunct="1">
        <a:defRPr sz="1765" kern="1200">
          <a:solidFill>
            <a:schemeClr val="tx1"/>
          </a:solidFill>
          <a:latin typeface="+mn-lt"/>
          <a:ea typeface="+mn-ea"/>
          <a:cs typeface="+mn-cs"/>
        </a:defRPr>
      </a:lvl2pPr>
      <a:lvl3pPr marL="913841" algn="l" defTabSz="913841" rtl="0" eaLnBrk="1" latinLnBrk="0" hangingPunct="1">
        <a:defRPr sz="1765" kern="1200">
          <a:solidFill>
            <a:schemeClr val="tx1"/>
          </a:solidFill>
          <a:latin typeface="+mn-lt"/>
          <a:ea typeface="+mn-ea"/>
          <a:cs typeface="+mn-cs"/>
        </a:defRPr>
      </a:lvl3pPr>
      <a:lvl4pPr marL="1370760" algn="l" defTabSz="913841" rtl="0" eaLnBrk="1" latinLnBrk="0" hangingPunct="1">
        <a:defRPr sz="1765" kern="1200">
          <a:solidFill>
            <a:schemeClr val="tx1"/>
          </a:solidFill>
          <a:latin typeface="+mn-lt"/>
          <a:ea typeface="+mn-ea"/>
          <a:cs typeface="+mn-cs"/>
        </a:defRPr>
      </a:lvl4pPr>
      <a:lvl5pPr marL="1827681" algn="l" defTabSz="913841" rtl="0" eaLnBrk="1" latinLnBrk="0" hangingPunct="1">
        <a:defRPr sz="1765" kern="1200">
          <a:solidFill>
            <a:schemeClr val="tx1"/>
          </a:solidFill>
          <a:latin typeface="+mn-lt"/>
          <a:ea typeface="+mn-ea"/>
          <a:cs typeface="+mn-cs"/>
        </a:defRPr>
      </a:lvl5pPr>
      <a:lvl6pPr marL="2284601" algn="l" defTabSz="913841" rtl="0" eaLnBrk="1" latinLnBrk="0" hangingPunct="1">
        <a:defRPr sz="1765" kern="1200">
          <a:solidFill>
            <a:schemeClr val="tx1"/>
          </a:solidFill>
          <a:latin typeface="+mn-lt"/>
          <a:ea typeface="+mn-ea"/>
          <a:cs typeface="+mn-cs"/>
        </a:defRPr>
      </a:lvl6pPr>
      <a:lvl7pPr marL="2741522" algn="l" defTabSz="913841" rtl="0" eaLnBrk="1" latinLnBrk="0" hangingPunct="1">
        <a:defRPr sz="1765" kern="1200">
          <a:solidFill>
            <a:schemeClr val="tx1"/>
          </a:solidFill>
          <a:latin typeface="+mn-lt"/>
          <a:ea typeface="+mn-ea"/>
          <a:cs typeface="+mn-cs"/>
        </a:defRPr>
      </a:lvl7pPr>
      <a:lvl8pPr marL="3198440" algn="l" defTabSz="913841" rtl="0" eaLnBrk="1" latinLnBrk="0" hangingPunct="1">
        <a:defRPr sz="1765" kern="1200">
          <a:solidFill>
            <a:schemeClr val="tx1"/>
          </a:solidFill>
          <a:latin typeface="+mn-lt"/>
          <a:ea typeface="+mn-ea"/>
          <a:cs typeface="+mn-cs"/>
        </a:defRPr>
      </a:lvl8pPr>
      <a:lvl9pPr marL="3655363" algn="l" defTabSz="91384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4">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8">
          <p15:clr>
            <a:srgbClr val="C35EA4"/>
          </p15:clr>
        </p15:guide>
        <p15:guide id="26" orient="horz" pos="4123">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01310374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9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7260390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7909128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6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solidFill>
            <a:schemeClr val="accent1"/>
          </a:soli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97462588"/>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28137867"/>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29426749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hyperlink" Target="http://bit.ly/1ktON16" TargetMode="External"/><Relationship Id="rId7" Type="http://schemas.openxmlformats.org/officeDocument/2006/relationships/hyperlink" Target="https://powerbi.microsoft.com/" TargetMode="External"/><Relationship Id="rId2" Type="http://schemas.openxmlformats.org/officeDocument/2006/relationships/hyperlink" Target="http://tinyurl.com/hj5hdg6" TargetMode="External"/><Relationship Id="rId1" Type="http://schemas.openxmlformats.org/officeDocument/2006/relationships/slideLayout" Target="../slideLayouts/slideLayout9.xml"/><Relationship Id="rId6" Type="http://schemas.openxmlformats.org/officeDocument/2006/relationships/hyperlink" Target="http://bit.ly/1a9Q0gv" TargetMode="External"/><Relationship Id="rId11" Type="http://schemas.openxmlformats.org/officeDocument/2006/relationships/image" Target="../media/image32.png"/><Relationship Id="rId5" Type="http://schemas.openxmlformats.org/officeDocument/2006/relationships/hyperlink" Target="http://bit.ly/1vwbTLG" TargetMode="External"/><Relationship Id="rId10" Type="http://schemas.openxmlformats.org/officeDocument/2006/relationships/image" Target="../media/image31.jpg"/><Relationship Id="rId4" Type="http://schemas.openxmlformats.org/officeDocument/2006/relationships/hyperlink" Target="http://bit.ly/1FF88KA" TargetMode="External"/><Relationship Id="rId9"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a:t>
            </a:fld>
            <a:endParaRPr lang="en-IN">
              <a:solidFill>
                <a:srgbClr val="505050"/>
              </a:solidFill>
            </a:endParaRPr>
          </a:p>
        </p:txBody>
      </p:sp>
      <p:pic>
        <p:nvPicPr>
          <p:cNvPr id="4" name="Picture 3"/>
          <p:cNvPicPr>
            <a:picLocks noChangeAspect="1"/>
          </p:cNvPicPr>
          <p:nvPr/>
        </p:nvPicPr>
        <p:blipFill>
          <a:blip r:embed="rId2"/>
          <a:stretch>
            <a:fillRect/>
          </a:stretch>
        </p:blipFill>
        <p:spPr>
          <a:xfrm>
            <a:off x="23812" y="14287"/>
            <a:ext cx="12144375" cy="6829425"/>
          </a:xfrm>
          <a:prstGeom prst="rect">
            <a:avLst/>
          </a:prstGeom>
        </p:spPr>
      </p:pic>
    </p:spTree>
    <p:extLst>
      <p:ext uri="{BB962C8B-B14F-4D97-AF65-F5344CB8AC3E}">
        <p14:creationId xmlns:p14="http://schemas.microsoft.com/office/powerpoint/2010/main" val="19727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10</a:t>
            </a:fld>
            <a:endParaRPr lang="en-IN">
              <a:solidFill>
                <a:srgbClr val="505050"/>
              </a:solidFill>
            </a:endParaRPr>
          </a:p>
        </p:txBody>
      </p:sp>
      <p:pic>
        <p:nvPicPr>
          <p:cNvPr id="3" name="Picture 2"/>
          <p:cNvPicPr>
            <a:picLocks noChangeAspect="1"/>
          </p:cNvPicPr>
          <p:nvPr/>
        </p:nvPicPr>
        <p:blipFill>
          <a:blip r:embed="rId3"/>
          <a:stretch>
            <a:fillRect/>
          </a:stretch>
        </p:blipFill>
        <p:spPr>
          <a:xfrm>
            <a:off x="10440703" y="6242898"/>
            <a:ext cx="1314450" cy="447675"/>
          </a:xfrm>
          <a:prstGeom prst="rect">
            <a:avLst/>
          </a:prstGeom>
        </p:spPr>
      </p:pic>
      <p:sp>
        <p:nvSpPr>
          <p:cNvPr id="4" name="TextBox 3"/>
          <p:cNvSpPr txBox="1"/>
          <p:nvPr/>
        </p:nvSpPr>
        <p:spPr>
          <a:xfrm>
            <a:off x="442913" y="228600"/>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Functions</a:t>
            </a:r>
            <a:endParaRPr lang="en-GB" sz="2400" dirty="0" err="1" smtClean="0">
              <a:gradFill>
                <a:gsLst>
                  <a:gs pos="2917">
                    <a:schemeClr val="tx1"/>
                  </a:gs>
                  <a:gs pos="30000">
                    <a:schemeClr val="tx1"/>
                  </a:gs>
                </a:gsLst>
                <a:lin ang="5400000" scaled="0"/>
              </a:gradFill>
            </a:endParaRPr>
          </a:p>
        </p:txBody>
      </p:sp>
      <p:sp>
        <p:nvSpPr>
          <p:cNvPr id="5" name="TextBox 4"/>
          <p:cNvSpPr txBox="1"/>
          <p:nvPr/>
        </p:nvSpPr>
        <p:spPr>
          <a:xfrm>
            <a:off x="342900" y="856464"/>
            <a:ext cx="11579862" cy="627864"/>
          </a:xfrm>
          <a:prstGeom prst="rect">
            <a:avLst/>
          </a:prstGeom>
          <a:noFill/>
        </p:spPr>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Therefore, I need to find the average of each column using this DAX expression</a:t>
            </a:r>
          </a:p>
        </p:txBody>
      </p:sp>
      <p:sp>
        <p:nvSpPr>
          <p:cNvPr id="6" name="Rectangle 5"/>
          <p:cNvSpPr/>
          <p:nvPr/>
        </p:nvSpPr>
        <p:spPr>
          <a:xfrm>
            <a:off x="442913" y="1484328"/>
            <a:ext cx="3805209" cy="461665"/>
          </a:xfrm>
          <a:prstGeom prst="rect">
            <a:avLst/>
          </a:prstGeom>
        </p:spPr>
        <p:txBody>
          <a:bodyPr wrap="none">
            <a:spAutoFit/>
          </a:bodyPr>
          <a:lstStyle/>
          <a:p>
            <a:r>
              <a:rPr lang="en-GB" sz="2400" b="1" dirty="0">
                <a:solidFill>
                  <a:schemeClr val="accent2"/>
                </a:solidFill>
                <a:latin typeface="Segoe UI" panose="020B0502040204020203" pitchFamily="34" charset="0"/>
              </a:rPr>
              <a:t>AVERAGE Function (DAX</a:t>
            </a:r>
            <a:r>
              <a:rPr lang="en-GB" dirty="0">
                <a:solidFill>
                  <a:srgbClr val="333333"/>
                </a:solidFill>
                <a:latin typeface="Segoe UI" panose="020B0502040204020203" pitchFamily="34" charset="0"/>
              </a:rPr>
              <a:t>)</a:t>
            </a:r>
            <a:endParaRPr lang="en-GB" b="0" i="0" dirty="0">
              <a:solidFill>
                <a:srgbClr val="333333"/>
              </a:solidFill>
              <a:effectLst/>
              <a:latin typeface="Segoe UI" panose="020B0502040204020203" pitchFamily="34" charset="0"/>
            </a:endParaRPr>
          </a:p>
        </p:txBody>
      </p:sp>
      <p:sp>
        <p:nvSpPr>
          <p:cNvPr id="7" name="Rectangle 6"/>
          <p:cNvSpPr/>
          <p:nvPr/>
        </p:nvSpPr>
        <p:spPr>
          <a:xfrm>
            <a:off x="442913" y="2112192"/>
            <a:ext cx="2450223" cy="369332"/>
          </a:xfrm>
          <a:prstGeom prst="rect">
            <a:avLst/>
          </a:prstGeom>
        </p:spPr>
        <p:txBody>
          <a:bodyPr wrap="none">
            <a:spAutoFit/>
          </a:bodyPr>
          <a:lstStyle/>
          <a:p>
            <a:r>
              <a:rPr lang="en-GB" dirty="0">
                <a:solidFill>
                  <a:srgbClr val="0000FF"/>
                </a:solidFill>
                <a:latin typeface="Menlo"/>
              </a:rPr>
              <a:t>AVERAGE</a:t>
            </a:r>
            <a:r>
              <a:rPr lang="en-GB" dirty="0">
                <a:solidFill>
                  <a:srgbClr val="000000"/>
                </a:solidFill>
                <a:latin typeface="Menlo"/>
              </a:rPr>
              <a:t>(&lt;column&gt;)</a:t>
            </a:r>
            <a:endParaRPr lang="en-GB" dirty="0"/>
          </a:p>
        </p:txBody>
      </p:sp>
      <p:sp>
        <p:nvSpPr>
          <p:cNvPr id="8" name="Rectangle 7"/>
          <p:cNvSpPr/>
          <p:nvPr/>
        </p:nvSpPr>
        <p:spPr>
          <a:xfrm>
            <a:off x="3305175" y="2112192"/>
            <a:ext cx="8324850" cy="369332"/>
          </a:xfrm>
          <a:prstGeom prst="rect">
            <a:avLst/>
          </a:prstGeom>
        </p:spPr>
        <p:txBody>
          <a:bodyPr wrap="square">
            <a:spAutoFit/>
          </a:bodyPr>
          <a:lstStyle/>
          <a:p>
            <a:r>
              <a:rPr lang="en-GB" dirty="0">
                <a:solidFill>
                  <a:srgbClr val="333333"/>
                </a:solidFill>
                <a:latin typeface="Segoe UI" panose="020B0502040204020203" pitchFamily="34" charset="0"/>
              </a:rPr>
              <a:t>The column that contains the numbers for which you want the average.</a:t>
            </a:r>
            <a:endParaRPr lang="en-GB" dirty="0"/>
          </a:p>
        </p:txBody>
      </p:sp>
      <p:sp>
        <p:nvSpPr>
          <p:cNvPr id="10" name="Rectangle 9"/>
          <p:cNvSpPr/>
          <p:nvPr/>
        </p:nvSpPr>
        <p:spPr>
          <a:xfrm>
            <a:off x="442913" y="2740056"/>
            <a:ext cx="1069524" cy="369332"/>
          </a:xfrm>
          <a:prstGeom prst="rect">
            <a:avLst/>
          </a:prstGeom>
        </p:spPr>
        <p:txBody>
          <a:bodyPr wrap="none">
            <a:spAutoFit/>
          </a:bodyPr>
          <a:lstStyle/>
          <a:p>
            <a:r>
              <a:rPr lang="en-GB" b="1" dirty="0">
                <a:solidFill>
                  <a:srgbClr val="333333"/>
                </a:solidFill>
                <a:latin typeface="Segoe UI Semibold" panose="020B0702040204020203" pitchFamily="34" charset="0"/>
              </a:rPr>
              <a:t>Example</a:t>
            </a:r>
            <a:endParaRPr lang="en-GB" b="1" i="0" dirty="0">
              <a:solidFill>
                <a:srgbClr val="333333"/>
              </a:solidFill>
              <a:effectLst/>
              <a:latin typeface="Segoe UI Semibold" panose="020B0702040204020203" pitchFamily="34" charset="0"/>
            </a:endParaRPr>
          </a:p>
        </p:txBody>
      </p:sp>
      <p:sp>
        <p:nvSpPr>
          <p:cNvPr id="11" name="Rectangle 10"/>
          <p:cNvSpPr/>
          <p:nvPr/>
        </p:nvSpPr>
        <p:spPr>
          <a:xfrm>
            <a:off x="1512437" y="3180349"/>
            <a:ext cx="6008953" cy="369332"/>
          </a:xfrm>
          <a:prstGeom prst="rect">
            <a:avLst/>
          </a:prstGeom>
        </p:spPr>
        <p:txBody>
          <a:bodyPr wrap="none">
            <a:spAutoFit/>
          </a:bodyPr>
          <a:lstStyle/>
          <a:p>
            <a:r>
              <a:rPr lang="en-GB" dirty="0" err="1" smtClean="0">
                <a:solidFill>
                  <a:srgbClr val="0000FF"/>
                </a:solidFill>
                <a:latin typeface="Menlo"/>
              </a:rPr>
              <a:t>ListeningM</a:t>
            </a:r>
            <a:r>
              <a:rPr lang="en-GB" dirty="0" smtClean="0">
                <a:solidFill>
                  <a:srgbClr val="0000FF"/>
                </a:solidFill>
                <a:latin typeface="Menlo"/>
              </a:rPr>
              <a:t> = AVERAGE</a:t>
            </a:r>
            <a:r>
              <a:rPr lang="en-GB" dirty="0" smtClean="0">
                <a:solidFill>
                  <a:srgbClr val="000000"/>
                </a:solidFill>
                <a:latin typeface="Menlo"/>
              </a:rPr>
              <a:t>( ‘</a:t>
            </a:r>
            <a:r>
              <a:rPr lang="en-GB" dirty="0" err="1" smtClean="0">
                <a:solidFill>
                  <a:srgbClr val="000000"/>
                </a:solidFill>
                <a:latin typeface="Menlo"/>
              </a:rPr>
              <a:t>Acad</a:t>
            </a:r>
            <a:r>
              <a:rPr lang="en-GB" dirty="0" smtClean="0">
                <a:solidFill>
                  <a:srgbClr val="000000"/>
                </a:solidFill>
                <a:latin typeface="Menlo"/>
              </a:rPr>
              <a:t> first Language’[Reading])</a:t>
            </a:r>
            <a:endParaRPr lang="en-GB" dirty="0"/>
          </a:p>
        </p:txBody>
      </p:sp>
      <p:sp>
        <p:nvSpPr>
          <p:cNvPr id="12" name="TextBox 11"/>
          <p:cNvSpPr txBox="1"/>
          <p:nvPr/>
        </p:nvSpPr>
        <p:spPr>
          <a:xfrm>
            <a:off x="302262" y="3834374"/>
            <a:ext cx="10795666" cy="1258806"/>
          </a:xfrm>
          <a:prstGeom prst="rect">
            <a:avLst/>
          </a:prstGeom>
          <a:noFill/>
        </p:spPr>
        <p:txBody>
          <a:bodyPr wrap="square" lIns="182880" tIns="146304" rIns="182880" bIns="146304" rtlCol="0">
            <a:spAutoFit/>
          </a:bodyPr>
          <a:lstStyle/>
          <a:p>
            <a:pPr>
              <a:lnSpc>
                <a:spcPct val="90000"/>
              </a:lnSpc>
              <a:spcAft>
                <a:spcPts val="600"/>
              </a:spcAft>
            </a:pPr>
            <a:r>
              <a:rPr lang="da-DK" sz="2800" b="1" dirty="0" smtClean="0">
                <a:gradFill>
                  <a:gsLst>
                    <a:gs pos="2917">
                      <a:schemeClr val="tx1"/>
                    </a:gs>
                    <a:gs pos="30000">
                      <a:schemeClr val="tx1"/>
                    </a:gs>
                  </a:gsLst>
                  <a:lin ang="5400000" scaled="0"/>
                </a:gradFill>
              </a:rPr>
              <a:t>Use</a:t>
            </a:r>
          </a:p>
          <a:p>
            <a:pPr>
              <a:lnSpc>
                <a:spcPct val="90000"/>
              </a:lnSpc>
              <a:spcAft>
                <a:spcPts val="600"/>
              </a:spcAft>
            </a:pPr>
            <a:r>
              <a:rPr lang="en-GB" dirty="0"/>
              <a:t>This function takes the specified column as an argument and finds the average of the values in that column</a:t>
            </a:r>
            <a:endParaRPr lang="en-GB"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742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11</a:t>
            </a:fld>
            <a:endParaRPr lang="en-IN">
              <a:solidFill>
                <a:srgbClr val="505050"/>
              </a:solidFill>
            </a:endParaRPr>
          </a:p>
        </p:txBody>
      </p:sp>
      <p:pic>
        <p:nvPicPr>
          <p:cNvPr id="3" name="Picture 2"/>
          <p:cNvPicPr>
            <a:picLocks noChangeAspect="1"/>
          </p:cNvPicPr>
          <p:nvPr/>
        </p:nvPicPr>
        <p:blipFill>
          <a:blip r:embed="rId3"/>
          <a:stretch>
            <a:fillRect/>
          </a:stretch>
        </p:blipFill>
        <p:spPr>
          <a:xfrm>
            <a:off x="10440703" y="6242898"/>
            <a:ext cx="1314450" cy="447675"/>
          </a:xfrm>
          <a:prstGeom prst="rect">
            <a:avLst/>
          </a:prstGeom>
        </p:spPr>
      </p:pic>
      <p:sp>
        <p:nvSpPr>
          <p:cNvPr id="4" name="TextBox 3"/>
          <p:cNvSpPr txBox="1"/>
          <p:nvPr/>
        </p:nvSpPr>
        <p:spPr>
          <a:xfrm>
            <a:off x="442913" y="228600"/>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Functions</a:t>
            </a:r>
            <a:endParaRPr lang="en-GB" sz="2400" dirty="0" err="1" smtClean="0">
              <a:gradFill>
                <a:gsLst>
                  <a:gs pos="2917">
                    <a:schemeClr val="tx1"/>
                  </a:gs>
                  <a:gs pos="30000">
                    <a:schemeClr val="tx1"/>
                  </a:gs>
                </a:gsLst>
                <a:lin ang="5400000" scaled="0"/>
              </a:gradFill>
            </a:endParaRPr>
          </a:p>
        </p:txBody>
      </p:sp>
      <p:sp>
        <p:nvSpPr>
          <p:cNvPr id="5" name="TextBox 4"/>
          <p:cNvSpPr txBox="1"/>
          <p:nvPr/>
        </p:nvSpPr>
        <p:spPr>
          <a:xfrm>
            <a:off x="342900" y="856464"/>
            <a:ext cx="11579862" cy="960263"/>
          </a:xfrm>
          <a:prstGeom prst="rect">
            <a:avLst/>
          </a:prstGeom>
          <a:noFill/>
        </p:spPr>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Therefore, If I need to find the average airthmetic mean of each column , I can use this DAX expression</a:t>
            </a:r>
          </a:p>
        </p:txBody>
      </p:sp>
      <p:sp>
        <p:nvSpPr>
          <p:cNvPr id="6" name="Rectangle 5"/>
          <p:cNvSpPr/>
          <p:nvPr/>
        </p:nvSpPr>
        <p:spPr>
          <a:xfrm>
            <a:off x="342900" y="1939171"/>
            <a:ext cx="4025974" cy="461665"/>
          </a:xfrm>
          <a:prstGeom prst="rect">
            <a:avLst/>
          </a:prstGeom>
        </p:spPr>
        <p:txBody>
          <a:bodyPr wrap="none">
            <a:spAutoFit/>
          </a:bodyPr>
          <a:lstStyle/>
          <a:p>
            <a:r>
              <a:rPr lang="en-GB" sz="2400" b="1" dirty="0" smtClean="0">
                <a:solidFill>
                  <a:schemeClr val="accent2"/>
                </a:solidFill>
                <a:latin typeface="Segoe UI" panose="020B0502040204020203" pitchFamily="34" charset="0"/>
              </a:rPr>
              <a:t>AVERAGEA </a:t>
            </a:r>
            <a:r>
              <a:rPr lang="en-GB" sz="2400" b="1" dirty="0">
                <a:solidFill>
                  <a:schemeClr val="accent2"/>
                </a:solidFill>
                <a:latin typeface="Segoe UI" panose="020B0502040204020203" pitchFamily="34" charset="0"/>
              </a:rPr>
              <a:t>Function (DAX</a:t>
            </a:r>
            <a:r>
              <a:rPr lang="en-GB" dirty="0">
                <a:solidFill>
                  <a:srgbClr val="333333"/>
                </a:solidFill>
                <a:latin typeface="Segoe UI" panose="020B0502040204020203" pitchFamily="34" charset="0"/>
              </a:rPr>
              <a:t>)</a:t>
            </a:r>
            <a:endParaRPr lang="en-GB" b="0" i="0" dirty="0">
              <a:solidFill>
                <a:srgbClr val="333333"/>
              </a:solidFill>
              <a:effectLst/>
              <a:latin typeface="Segoe UI" panose="020B0502040204020203" pitchFamily="34" charset="0"/>
            </a:endParaRPr>
          </a:p>
        </p:txBody>
      </p:sp>
      <p:sp>
        <p:nvSpPr>
          <p:cNvPr id="8" name="Rectangle 7"/>
          <p:cNvSpPr/>
          <p:nvPr/>
        </p:nvSpPr>
        <p:spPr>
          <a:xfrm>
            <a:off x="1458647" y="2472728"/>
            <a:ext cx="10573177" cy="369332"/>
          </a:xfrm>
          <a:prstGeom prst="rect">
            <a:avLst/>
          </a:prstGeom>
        </p:spPr>
        <p:txBody>
          <a:bodyPr wrap="square">
            <a:spAutoFit/>
          </a:bodyPr>
          <a:lstStyle/>
          <a:p>
            <a:r>
              <a:rPr lang="en-GB" dirty="0"/>
              <a:t>Returns the average (arithmetic mean) of the values in a column. Handles text and non-numeric values.</a:t>
            </a:r>
            <a:endParaRPr lang="en-GB" dirty="0"/>
          </a:p>
        </p:txBody>
      </p:sp>
      <p:sp>
        <p:nvSpPr>
          <p:cNvPr id="10" name="Rectangle 9"/>
          <p:cNvSpPr/>
          <p:nvPr/>
        </p:nvSpPr>
        <p:spPr>
          <a:xfrm>
            <a:off x="490939" y="3619715"/>
            <a:ext cx="1069524" cy="369332"/>
          </a:xfrm>
          <a:prstGeom prst="rect">
            <a:avLst/>
          </a:prstGeom>
        </p:spPr>
        <p:txBody>
          <a:bodyPr wrap="none">
            <a:spAutoFit/>
          </a:bodyPr>
          <a:lstStyle/>
          <a:p>
            <a:r>
              <a:rPr lang="en-GB" b="1" dirty="0">
                <a:solidFill>
                  <a:srgbClr val="333333"/>
                </a:solidFill>
                <a:latin typeface="Segoe UI Semibold" panose="020B0702040204020203" pitchFamily="34" charset="0"/>
              </a:rPr>
              <a:t>Example</a:t>
            </a:r>
            <a:endParaRPr lang="en-GB" b="1" i="0" dirty="0">
              <a:solidFill>
                <a:srgbClr val="333333"/>
              </a:solidFill>
              <a:effectLst/>
              <a:latin typeface="Segoe UI Semibold" panose="020B0702040204020203" pitchFamily="34" charset="0"/>
            </a:endParaRPr>
          </a:p>
        </p:txBody>
      </p:sp>
      <p:sp>
        <p:nvSpPr>
          <p:cNvPr id="11" name="Rectangle 10"/>
          <p:cNvSpPr/>
          <p:nvPr/>
        </p:nvSpPr>
        <p:spPr>
          <a:xfrm>
            <a:off x="1458647" y="4273740"/>
            <a:ext cx="6162841" cy="369332"/>
          </a:xfrm>
          <a:prstGeom prst="rect">
            <a:avLst/>
          </a:prstGeom>
        </p:spPr>
        <p:txBody>
          <a:bodyPr wrap="none">
            <a:spAutoFit/>
          </a:bodyPr>
          <a:lstStyle/>
          <a:p>
            <a:r>
              <a:rPr lang="en-GB" dirty="0" err="1" smtClean="0">
                <a:solidFill>
                  <a:srgbClr val="0000FF"/>
                </a:solidFill>
                <a:latin typeface="Menlo"/>
              </a:rPr>
              <a:t>ListeningM</a:t>
            </a:r>
            <a:r>
              <a:rPr lang="en-GB" dirty="0" smtClean="0">
                <a:solidFill>
                  <a:srgbClr val="0000FF"/>
                </a:solidFill>
                <a:latin typeface="Menlo"/>
              </a:rPr>
              <a:t> = AVERAGEA</a:t>
            </a:r>
            <a:r>
              <a:rPr lang="en-GB" dirty="0" smtClean="0">
                <a:solidFill>
                  <a:srgbClr val="000000"/>
                </a:solidFill>
                <a:latin typeface="Menlo"/>
              </a:rPr>
              <a:t>( ‘</a:t>
            </a:r>
            <a:r>
              <a:rPr lang="en-GB" dirty="0" err="1" smtClean="0">
                <a:solidFill>
                  <a:srgbClr val="000000"/>
                </a:solidFill>
                <a:latin typeface="Menlo"/>
              </a:rPr>
              <a:t>Acad</a:t>
            </a:r>
            <a:r>
              <a:rPr lang="en-GB" dirty="0" smtClean="0">
                <a:solidFill>
                  <a:srgbClr val="000000"/>
                </a:solidFill>
                <a:latin typeface="Menlo"/>
              </a:rPr>
              <a:t> first Language’[Reading])</a:t>
            </a:r>
            <a:endParaRPr lang="en-GB" dirty="0"/>
          </a:p>
        </p:txBody>
      </p:sp>
      <p:sp>
        <p:nvSpPr>
          <p:cNvPr id="12" name="TextBox 11"/>
          <p:cNvSpPr txBox="1"/>
          <p:nvPr/>
        </p:nvSpPr>
        <p:spPr>
          <a:xfrm>
            <a:off x="477599" y="4986156"/>
            <a:ext cx="10795666" cy="1258806"/>
          </a:xfrm>
          <a:prstGeom prst="rect">
            <a:avLst/>
          </a:prstGeom>
          <a:noFill/>
        </p:spPr>
        <p:txBody>
          <a:bodyPr wrap="square" lIns="182880" tIns="146304" rIns="182880" bIns="146304" rtlCol="0">
            <a:spAutoFit/>
          </a:bodyPr>
          <a:lstStyle/>
          <a:p>
            <a:pPr>
              <a:lnSpc>
                <a:spcPct val="90000"/>
              </a:lnSpc>
              <a:spcAft>
                <a:spcPts val="600"/>
              </a:spcAft>
            </a:pPr>
            <a:r>
              <a:rPr lang="da-DK" sz="2800" b="1" dirty="0" smtClean="0">
                <a:gradFill>
                  <a:gsLst>
                    <a:gs pos="2917">
                      <a:schemeClr val="tx1"/>
                    </a:gs>
                    <a:gs pos="30000">
                      <a:schemeClr val="tx1"/>
                    </a:gs>
                  </a:gsLst>
                  <a:lin ang="5400000" scaled="0"/>
                </a:gradFill>
              </a:rPr>
              <a:t>Use</a:t>
            </a:r>
          </a:p>
          <a:p>
            <a:pPr>
              <a:lnSpc>
                <a:spcPct val="90000"/>
              </a:lnSpc>
              <a:spcAft>
                <a:spcPts val="600"/>
              </a:spcAft>
            </a:pPr>
            <a:r>
              <a:rPr lang="en-GB" dirty="0"/>
              <a:t>The AVERAGEA function takes a column and averages the numbers in it, but also handles non-numeric data types </a:t>
            </a:r>
            <a:endParaRPr lang="en-GB" sz="2400" dirty="0" smtClean="0">
              <a:gradFill>
                <a:gsLst>
                  <a:gs pos="2917">
                    <a:schemeClr val="tx1"/>
                  </a:gs>
                  <a:gs pos="30000">
                    <a:schemeClr val="tx1"/>
                  </a:gs>
                </a:gsLst>
                <a:lin ang="5400000" scaled="0"/>
              </a:gradFill>
            </a:endParaRPr>
          </a:p>
        </p:txBody>
      </p:sp>
      <p:sp>
        <p:nvSpPr>
          <p:cNvPr id="9" name="Rectangle 8"/>
          <p:cNvSpPr/>
          <p:nvPr/>
        </p:nvSpPr>
        <p:spPr>
          <a:xfrm>
            <a:off x="477599" y="3001493"/>
            <a:ext cx="2668231" cy="369332"/>
          </a:xfrm>
          <a:prstGeom prst="rect">
            <a:avLst/>
          </a:prstGeom>
        </p:spPr>
        <p:txBody>
          <a:bodyPr wrap="none">
            <a:spAutoFit/>
          </a:bodyPr>
          <a:lstStyle/>
          <a:p>
            <a:r>
              <a:rPr lang="en-GB" dirty="0">
                <a:solidFill>
                  <a:srgbClr val="0000FF"/>
                </a:solidFill>
                <a:latin typeface="Menlo"/>
              </a:rPr>
              <a:t>AVERAGEA</a:t>
            </a:r>
            <a:r>
              <a:rPr lang="en-GB" dirty="0">
                <a:solidFill>
                  <a:srgbClr val="000000"/>
                </a:solidFill>
                <a:latin typeface="Menlo"/>
              </a:rPr>
              <a:t>(&lt;column&gt;) </a:t>
            </a:r>
            <a:endParaRPr lang="en-GB" dirty="0"/>
          </a:p>
        </p:txBody>
      </p:sp>
    </p:spTree>
    <p:extLst>
      <p:ext uri="{BB962C8B-B14F-4D97-AF65-F5344CB8AC3E}">
        <p14:creationId xmlns:p14="http://schemas.microsoft.com/office/powerpoint/2010/main" val="5464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12</a:t>
            </a:fld>
            <a:endParaRPr lang="en-IN">
              <a:solidFill>
                <a:srgbClr val="505050"/>
              </a:solidFill>
            </a:endParaRPr>
          </a:p>
        </p:txBody>
      </p:sp>
      <p:pic>
        <p:nvPicPr>
          <p:cNvPr id="3" name="Picture 2"/>
          <p:cNvPicPr>
            <a:picLocks noChangeAspect="1"/>
          </p:cNvPicPr>
          <p:nvPr/>
        </p:nvPicPr>
        <p:blipFill>
          <a:blip r:embed="rId3"/>
          <a:stretch>
            <a:fillRect/>
          </a:stretch>
        </p:blipFill>
        <p:spPr>
          <a:xfrm>
            <a:off x="10440703" y="6242898"/>
            <a:ext cx="1314450" cy="447675"/>
          </a:xfrm>
          <a:prstGeom prst="rect">
            <a:avLst/>
          </a:prstGeom>
        </p:spPr>
      </p:pic>
      <p:sp>
        <p:nvSpPr>
          <p:cNvPr id="4" name="TextBox 3"/>
          <p:cNvSpPr txBox="1"/>
          <p:nvPr/>
        </p:nvSpPr>
        <p:spPr>
          <a:xfrm>
            <a:off x="442913" y="228600"/>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Functions</a:t>
            </a:r>
            <a:endParaRPr lang="en-GB" sz="2400" dirty="0" err="1" smtClean="0">
              <a:gradFill>
                <a:gsLst>
                  <a:gs pos="2917">
                    <a:schemeClr val="tx1"/>
                  </a:gs>
                  <a:gs pos="30000">
                    <a:schemeClr val="tx1"/>
                  </a:gs>
                </a:gsLst>
                <a:lin ang="5400000" scaled="0"/>
              </a:gradFill>
            </a:endParaRPr>
          </a:p>
        </p:txBody>
      </p:sp>
      <p:sp>
        <p:nvSpPr>
          <p:cNvPr id="5" name="TextBox 4"/>
          <p:cNvSpPr txBox="1"/>
          <p:nvPr/>
        </p:nvSpPr>
        <p:spPr>
          <a:xfrm>
            <a:off x="342900" y="856464"/>
            <a:ext cx="11579862" cy="960263"/>
          </a:xfrm>
          <a:prstGeom prst="rect">
            <a:avLst/>
          </a:prstGeom>
          <a:noFill/>
        </p:spPr>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Therefore, If I need to find the average airthmetic mean of each column , I can use this DAX expression</a:t>
            </a:r>
          </a:p>
        </p:txBody>
      </p:sp>
      <p:sp>
        <p:nvSpPr>
          <p:cNvPr id="6" name="Rectangle 5"/>
          <p:cNvSpPr/>
          <p:nvPr/>
        </p:nvSpPr>
        <p:spPr>
          <a:xfrm>
            <a:off x="342900" y="1939171"/>
            <a:ext cx="4013343" cy="461665"/>
          </a:xfrm>
          <a:prstGeom prst="rect">
            <a:avLst/>
          </a:prstGeom>
        </p:spPr>
        <p:txBody>
          <a:bodyPr wrap="none">
            <a:spAutoFit/>
          </a:bodyPr>
          <a:lstStyle/>
          <a:p>
            <a:r>
              <a:rPr lang="en-GB" sz="2400" b="1" dirty="0" smtClean="0">
                <a:solidFill>
                  <a:schemeClr val="accent2"/>
                </a:solidFill>
                <a:latin typeface="Segoe UI" panose="020B0502040204020203" pitchFamily="34" charset="0"/>
              </a:rPr>
              <a:t>AVERAGEX </a:t>
            </a:r>
            <a:r>
              <a:rPr lang="en-GB" sz="2400" b="1" dirty="0">
                <a:solidFill>
                  <a:schemeClr val="accent2"/>
                </a:solidFill>
                <a:latin typeface="Segoe UI" panose="020B0502040204020203" pitchFamily="34" charset="0"/>
              </a:rPr>
              <a:t>Function (DAX</a:t>
            </a:r>
            <a:r>
              <a:rPr lang="en-GB" dirty="0">
                <a:solidFill>
                  <a:srgbClr val="333333"/>
                </a:solidFill>
                <a:latin typeface="Segoe UI" panose="020B0502040204020203" pitchFamily="34" charset="0"/>
              </a:rPr>
              <a:t>)</a:t>
            </a:r>
            <a:endParaRPr lang="en-GB" b="0" i="0" dirty="0">
              <a:solidFill>
                <a:srgbClr val="333333"/>
              </a:solidFill>
              <a:effectLst/>
              <a:latin typeface="Segoe UI" panose="020B0502040204020203" pitchFamily="34" charset="0"/>
            </a:endParaRPr>
          </a:p>
        </p:txBody>
      </p:sp>
      <p:sp>
        <p:nvSpPr>
          <p:cNvPr id="8" name="Rectangle 7"/>
          <p:cNvSpPr/>
          <p:nvPr/>
        </p:nvSpPr>
        <p:spPr>
          <a:xfrm>
            <a:off x="1458647" y="2472728"/>
            <a:ext cx="10573177" cy="369332"/>
          </a:xfrm>
          <a:prstGeom prst="rect">
            <a:avLst/>
          </a:prstGeom>
        </p:spPr>
        <p:txBody>
          <a:bodyPr wrap="square">
            <a:spAutoFit/>
          </a:bodyPr>
          <a:lstStyle/>
          <a:p>
            <a:r>
              <a:rPr lang="en-GB" dirty="0"/>
              <a:t>Returns the average (arithmetic mean) of the values in a column. Handles text and non-numeric values.</a:t>
            </a:r>
            <a:endParaRPr lang="en-GB" dirty="0"/>
          </a:p>
        </p:txBody>
      </p:sp>
      <p:sp>
        <p:nvSpPr>
          <p:cNvPr id="10" name="Rectangle 9"/>
          <p:cNvSpPr/>
          <p:nvPr/>
        </p:nvSpPr>
        <p:spPr>
          <a:xfrm>
            <a:off x="490939" y="3619715"/>
            <a:ext cx="1069524" cy="369332"/>
          </a:xfrm>
          <a:prstGeom prst="rect">
            <a:avLst/>
          </a:prstGeom>
        </p:spPr>
        <p:txBody>
          <a:bodyPr wrap="none">
            <a:spAutoFit/>
          </a:bodyPr>
          <a:lstStyle/>
          <a:p>
            <a:r>
              <a:rPr lang="en-GB" b="1" dirty="0">
                <a:solidFill>
                  <a:srgbClr val="333333"/>
                </a:solidFill>
                <a:latin typeface="Segoe UI Semibold" panose="020B0702040204020203" pitchFamily="34" charset="0"/>
              </a:rPr>
              <a:t>Example</a:t>
            </a:r>
            <a:endParaRPr lang="en-GB" b="1" i="0" dirty="0">
              <a:solidFill>
                <a:srgbClr val="333333"/>
              </a:solidFill>
              <a:effectLst/>
              <a:latin typeface="Segoe UI Semibold" panose="020B0702040204020203" pitchFamily="34" charset="0"/>
            </a:endParaRPr>
          </a:p>
        </p:txBody>
      </p:sp>
      <p:sp>
        <p:nvSpPr>
          <p:cNvPr id="11" name="Rectangle 10"/>
          <p:cNvSpPr/>
          <p:nvPr/>
        </p:nvSpPr>
        <p:spPr>
          <a:xfrm>
            <a:off x="1458647" y="4273740"/>
            <a:ext cx="6278257" cy="369332"/>
          </a:xfrm>
          <a:prstGeom prst="rect">
            <a:avLst/>
          </a:prstGeom>
        </p:spPr>
        <p:txBody>
          <a:bodyPr wrap="none">
            <a:spAutoFit/>
          </a:bodyPr>
          <a:lstStyle/>
          <a:p>
            <a:r>
              <a:rPr lang="en-GB" dirty="0" err="1" smtClean="0">
                <a:solidFill>
                  <a:srgbClr val="0000FF"/>
                </a:solidFill>
                <a:latin typeface="Menlo"/>
              </a:rPr>
              <a:t>ListeningM</a:t>
            </a:r>
            <a:r>
              <a:rPr lang="en-GB" dirty="0" smtClean="0">
                <a:solidFill>
                  <a:srgbClr val="0000FF"/>
                </a:solidFill>
                <a:latin typeface="Menlo"/>
              </a:rPr>
              <a:t> = </a:t>
            </a:r>
            <a:r>
              <a:rPr lang="en-GB" dirty="0" err="1" smtClean="0">
                <a:solidFill>
                  <a:srgbClr val="0000FF"/>
                </a:solidFill>
                <a:latin typeface="Menlo"/>
              </a:rPr>
              <a:t>AVERAGEx</a:t>
            </a:r>
            <a:r>
              <a:rPr lang="en-GB" dirty="0" smtClean="0">
                <a:solidFill>
                  <a:srgbClr val="000000"/>
                </a:solidFill>
                <a:latin typeface="Menlo"/>
              </a:rPr>
              <a:t>( ‘</a:t>
            </a:r>
            <a:r>
              <a:rPr lang="en-GB" dirty="0" err="1" smtClean="0">
                <a:solidFill>
                  <a:srgbClr val="000000"/>
                </a:solidFill>
                <a:latin typeface="Menlo"/>
              </a:rPr>
              <a:t>Acad</a:t>
            </a:r>
            <a:r>
              <a:rPr lang="en-GB" dirty="0" smtClean="0">
                <a:solidFill>
                  <a:srgbClr val="000000"/>
                </a:solidFill>
                <a:latin typeface="Menlo"/>
              </a:rPr>
              <a:t> first Language’[Reading])</a:t>
            </a:r>
            <a:endParaRPr lang="en-GB" dirty="0"/>
          </a:p>
        </p:txBody>
      </p:sp>
      <p:sp>
        <p:nvSpPr>
          <p:cNvPr id="12" name="TextBox 11"/>
          <p:cNvSpPr txBox="1"/>
          <p:nvPr/>
        </p:nvSpPr>
        <p:spPr>
          <a:xfrm>
            <a:off x="477599" y="4986156"/>
            <a:ext cx="10795666" cy="1585049"/>
          </a:xfrm>
          <a:prstGeom prst="rect">
            <a:avLst/>
          </a:prstGeom>
          <a:noFill/>
        </p:spPr>
        <p:txBody>
          <a:bodyPr wrap="square" lIns="182880" tIns="146304" rIns="182880" bIns="146304" rtlCol="0">
            <a:spAutoFit/>
          </a:bodyPr>
          <a:lstStyle/>
          <a:p>
            <a:pPr>
              <a:lnSpc>
                <a:spcPct val="90000"/>
              </a:lnSpc>
              <a:spcAft>
                <a:spcPts val="600"/>
              </a:spcAft>
            </a:pPr>
            <a:r>
              <a:rPr lang="da-DK" sz="2800" b="1" dirty="0" smtClean="0">
                <a:gradFill>
                  <a:gsLst>
                    <a:gs pos="2917">
                      <a:schemeClr val="tx1"/>
                    </a:gs>
                    <a:gs pos="30000">
                      <a:schemeClr val="tx1"/>
                    </a:gs>
                  </a:gsLst>
                  <a:lin ang="5400000" scaled="0"/>
                </a:gradFill>
              </a:rPr>
              <a:t>Use</a:t>
            </a:r>
          </a:p>
          <a:p>
            <a:pPr>
              <a:lnSpc>
                <a:spcPct val="90000"/>
              </a:lnSpc>
              <a:spcAft>
                <a:spcPts val="600"/>
              </a:spcAft>
            </a:pPr>
            <a:r>
              <a:rPr lang="en-GB" dirty="0"/>
              <a:t>The AVERAGEX function enables you to evaluate expressions for each row of a table, and then take the resulting set of values and calculate its arithmetic mean</a:t>
            </a:r>
            <a:r>
              <a:rPr lang="en-GB" dirty="0" smtClean="0"/>
              <a:t>.</a:t>
            </a:r>
            <a:r>
              <a:rPr lang="en-GB" dirty="0"/>
              <a:t> </a:t>
            </a:r>
            <a:endParaRPr lang="en-GB" dirty="0" smtClean="0"/>
          </a:p>
          <a:p>
            <a:pPr>
              <a:lnSpc>
                <a:spcPct val="90000"/>
              </a:lnSpc>
              <a:spcAft>
                <a:spcPts val="600"/>
              </a:spcAft>
            </a:pPr>
            <a:r>
              <a:rPr lang="en-GB" dirty="0" smtClean="0"/>
              <a:t>The function </a:t>
            </a:r>
            <a:r>
              <a:rPr lang="en-GB" dirty="0"/>
              <a:t>takes a table as its first argument, and an expression as the second argument.</a:t>
            </a:r>
            <a:endParaRPr lang="en-GB" sz="2400" dirty="0" smtClean="0">
              <a:gradFill>
                <a:gsLst>
                  <a:gs pos="2917">
                    <a:schemeClr val="tx1"/>
                  </a:gs>
                  <a:gs pos="30000">
                    <a:schemeClr val="tx1"/>
                  </a:gs>
                </a:gsLst>
                <a:lin ang="5400000" scaled="0"/>
              </a:gradFill>
            </a:endParaRPr>
          </a:p>
        </p:txBody>
      </p:sp>
      <p:sp>
        <p:nvSpPr>
          <p:cNvPr id="9" name="Rectangle 8"/>
          <p:cNvSpPr/>
          <p:nvPr/>
        </p:nvSpPr>
        <p:spPr>
          <a:xfrm>
            <a:off x="477599" y="3001493"/>
            <a:ext cx="3809569" cy="369332"/>
          </a:xfrm>
          <a:prstGeom prst="rect">
            <a:avLst/>
          </a:prstGeom>
        </p:spPr>
        <p:txBody>
          <a:bodyPr wrap="none">
            <a:spAutoFit/>
          </a:bodyPr>
          <a:lstStyle/>
          <a:p>
            <a:r>
              <a:rPr lang="en-GB" dirty="0"/>
              <a:t>AVERAGEX(&lt;table&gt;,&lt;expression&gt;)</a:t>
            </a:r>
            <a:endParaRPr lang="en-GB" dirty="0"/>
          </a:p>
        </p:txBody>
      </p:sp>
    </p:spTree>
    <p:extLst>
      <p:ext uri="{BB962C8B-B14F-4D97-AF65-F5344CB8AC3E}">
        <p14:creationId xmlns:p14="http://schemas.microsoft.com/office/powerpoint/2010/main" val="77573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13</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3514725" y="142875"/>
            <a:ext cx="5472113" cy="627864"/>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What will you achieve with PowerBI</a:t>
            </a:r>
            <a:endParaRPr lang="en-IN" sz="2400" dirty="0" err="1"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495300" y="977910"/>
            <a:ext cx="8205788" cy="5712663"/>
          </a:xfrm>
          <a:prstGeom prst="rect">
            <a:avLst/>
          </a:prstGeom>
        </p:spPr>
      </p:pic>
    </p:spTree>
    <p:extLst>
      <p:ext uri="{BB962C8B-B14F-4D97-AF65-F5344CB8AC3E}">
        <p14:creationId xmlns:p14="http://schemas.microsoft.com/office/powerpoint/2010/main" val="245211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22820" y="262647"/>
            <a:ext cx="6269180" cy="3970318"/>
          </a:xfrm>
          <a:prstGeom prst="rect">
            <a:avLst/>
          </a:prstGeom>
          <a:noFill/>
        </p:spPr>
        <p:txBody>
          <a:bodyPr wrap="square" rtlCol="0">
            <a:spAutoFit/>
          </a:bodyPr>
          <a:lstStyle/>
          <a:p>
            <a:endParaRPr lang="en-US" dirty="0"/>
          </a:p>
          <a:p>
            <a:r>
              <a:rPr lang="en-US" dirty="0"/>
              <a:t>Get Power BI (Free) </a:t>
            </a:r>
            <a:r>
              <a:rPr lang="en-US" dirty="0" smtClean="0"/>
              <a:t>         </a:t>
            </a:r>
            <a:r>
              <a:rPr lang="en-US" dirty="0" smtClean="0">
                <a:hlinkClick r:id="rId2"/>
              </a:rPr>
              <a:t>http</a:t>
            </a:r>
            <a:r>
              <a:rPr lang="en-US" dirty="0">
                <a:hlinkClick r:id="rId2"/>
              </a:rPr>
              <a:t>://</a:t>
            </a:r>
            <a:r>
              <a:rPr lang="en-US" dirty="0" smtClean="0">
                <a:hlinkClick r:id="rId2"/>
              </a:rPr>
              <a:t>tinyurl.com/hj5hdg6</a:t>
            </a:r>
            <a:r>
              <a:rPr lang="en-US" dirty="0" smtClean="0"/>
              <a:t> </a:t>
            </a:r>
          </a:p>
          <a:p>
            <a:endParaRPr lang="en-US" dirty="0"/>
          </a:p>
          <a:p>
            <a:r>
              <a:rPr lang="en-US" dirty="0" smtClean="0"/>
              <a:t>Power BI Jump Start         </a:t>
            </a:r>
            <a:r>
              <a:rPr lang="en-US" dirty="0" smtClean="0">
                <a:hlinkClick r:id="rId3"/>
              </a:rPr>
              <a:t>http://bit.ly/1ktON16</a:t>
            </a:r>
            <a:r>
              <a:rPr lang="en-US" dirty="0" smtClean="0"/>
              <a:t> </a:t>
            </a:r>
          </a:p>
          <a:p>
            <a:endParaRPr lang="en-US" dirty="0"/>
          </a:p>
          <a:p>
            <a:r>
              <a:rPr lang="en-US" dirty="0" smtClean="0"/>
              <a:t>Power BI Getting Started </a:t>
            </a:r>
            <a:r>
              <a:rPr lang="en-US" dirty="0" smtClean="0">
                <a:hlinkClick r:id="rId4"/>
              </a:rPr>
              <a:t>http://bit.ly/1FF88KA</a:t>
            </a:r>
            <a:r>
              <a:rPr lang="en-US" dirty="0" smtClean="0"/>
              <a:t> </a:t>
            </a:r>
          </a:p>
          <a:p>
            <a:endParaRPr lang="en-US" dirty="0"/>
          </a:p>
          <a:p>
            <a:r>
              <a:rPr lang="en-US" dirty="0" smtClean="0"/>
              <a:t>Power BI Team Blog          </a:t>
            </a:r>
            <a:r>
              <a:rPr lang="en-US" dirty="0" smtClean="0">
                <a:hlinkClick r:id="rId5"/>
              </a:rPr>
              <a:t>http://bit.ly/1vwbTLG</a:t>
            </a:r>
            <a:r>
              <a:rPr lang="en-US" dirty="0" smtClean="0"/>
              <a:t> </a:t>
            </a:r>
          </a:p>
          <a:p>
            <a:endParaRPr lang="en-US" dirty="0"/>
          </a:p>
          <a:p>
            <a:r>
              <a:rPr lang="en-US" dirty="0" smtClean="0"/>
              <a:t>Power BI Channel 9          </a:t>
            </a:r>
            <a:r>
              <a:rPr lang="en-US" dirty="0" smtClean="0">
                <a:hlinkClick r:id="rId6"/>
              </a:rPr>
              <a:t>http://bit.ly/1a9Q0gv</a:t>
            </a:r>
            <a:r>
              <a:rPr lang="en-US" dirty="0" smtClean="0"/>
              <a:t> </a:t>
            </a:r>
          </a:p>
          <a:p>
            <a:endParaRPr lang="en-US" dirty="0"/>
          </a:p>
          <a:p>
            <a:r>
              <a:rPr lang="en-US" dirty="0"/>
              <a:t>Power BI                             </a:t>
            </a:r>
            <a:r>
              <a:rPr lang="en-US" dirty="0">
                <a:hlinkClick r:id="rId7"/>
              </a:rPr>
              <a:t>https://</a:t>
            </a:r>
            <a:r>
              <a:rPr lang="en-US" dirty="0" smtClean="0">
                <a:hlinkClick r:id="rId7"/>
              </a:rPr>
              <a:t>powerbi.microsoft.com</a:t>
            </a:r>
            <a:r>
              <a:rPr lang="en-US" dirty="0" smtClean="0"/>
              <a:t> </a:t>
            </a:r>
          </a:p>
          <a:p>
            <a:endParaRPr lang="en-US" dirty="0" smtClean="0"/>
          </a:p>
          <a:p>
            <a:endParaRPr lang="en-US" dirty="0" smtClean="0"/>
          </a:p>
        </p:txBody>
      </p:sp>
      <p:sp>
        <p:nvSpPr>
          <p:cNvPr id="5" name="TextBox 4"/>
          <p:cNvSpPr txBox="1"/>
          <p:nvPr/>
        </p:nvSpPr>
        <p:spPr>
          <a:xfrm>
            <a:off x="359923" y="262647"/>
            <a:ext cx="11167353" cy="1015663"/>
          </a:xfrm>
          <a:prstGeom prst="rect">
            <a:avLst/>
          </a:prstGeom>
          <a:noFill/>
        </p:spPr>
        <p:txBody>
          <a:bodyPr wrap="square" rtlCol="0">
            <a:spAutoFit/>
          </a:bodyPr>
          <a:lstStyle/>
          <a:p>
            <a:r>
              <a:rPr lang="en-US" sz="6000" dirty="0" smtClean="0">
                <a:latin typeface="Bodoni MT" panose="02070603080606020203" pitchFamily="18" charset="0"/>
              </a:rPr>
              <a:t>Resources</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923" y="1419225"/>
            <a:ext cx="1933575" cy="23622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81312" y="1419225"/>
            <a:ext cx="1919288" cy="2387174"/>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549" y="4057651"/>
            <a:ext cx="2400300" cy="2400300"/>
          </a:xfrm>
          <a:prstGeom prst="rect">
            <a:avLst/>
          </a:prstGeom>
        </p:spPr>
      </p:pic>
      <p:pic>
        <p:nvPicPr>
          <p:cNvPr id="7" name="Picture 6"/>
          <p:cNvPicPr>
            <a:picLocks noChangeAspect="1"/>
          </p:cNvPicPr>
          <p:nvPr/>
        </p:nvPicPr>
        <p:blipFill>
          <a:blip r:embed="rId11"/>
          <a:stretch>
            <a:fillRect/>
          </a:stretch>
        </p:blipFill>
        <p:spPr>
          <a:xfrm>
            <a:off x="2934585" y="4057651"/>
            <a:ext cx="1866015" cy="2500313"/>
          </a:xfrm>
          <a:prstGeom prst="rect">
            <a:avLst/>
          </a:prstGeom>
        </p:spPr>
      </p:pic>
    </p:spTree>
    <p:extLst>
      <p:ext uri="{BB962C8B-B14F-4D97-AF65-F5344CB8AC3E}">
        <p14:creationId xmlns:p14="http://schemas.microsoft.com/office/powerpoint/2010/main" val="16280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2728"/>
          <a:stretch/>
        </p:blipFill>
        <p:spPr>
          <a:xfrm>
            <a:off x="1" y="1396532"/>
            <a:ext cx="12192000" cy="5460982"/>
          </a:xfrm>
          <a:prstGeom prst="rect">
            <a:avLst/>
          </a:prstGeom>
          <a:solidFill>
            <a:schemeClr val="bg1"/>
          </a:solidFill>
        </p:spPr>
      </p:pic>
      <p:sp>
        <p:nvSpPr>
          <p:cNvPr id="2" name="Title 1"/>
          <p:cNvSpPr>
            <a:spLocks noGrp="1"/>
          </p:cNvSpPr>
          <p:nvPr>
            <p:ph type="title"/>
          </p:nvPr>
        </p:nvSpPr>
        <p:spPr/>
        <p:txBody>
          <a:bodyPr/>
          <a:lstStyle/>
          <a:p>
            <a:r>
              <a:rPr lang="en-US" dirty="0" smtClean="0"/>
              <a:t>Thankyou for Coming to </a:t>
            </a:r>
            <a:r>
              <a:rPr lang="en-US" dirty="0" err="1" smtClean="0"/>
              <a:t>PowerBI</a:t>
            </a:r>
            <a:endParaRPr lang="en-US" dirty="0"/>
          </a:p>
        </p:txBody>
      </p:sp>
      <p:sp>
        <p:nvSpPr>
          <p:cNvPr id="6" name="Rectangle 5"/>
          <p:cNvSpPr/>
          <p:nvPr/>
        </p:nvSpPr>
        <p:spPr>
          <a:xfrm>
            <a:off x="2423196" y="4500603"/>
            <a:ext cx="3928070" cy="950438"/>
          </a:xfrm>
          <a:prstGeom prst="rect">
            <a:avLst/>
          </a:prstGeom>
          <a:solidFill>
            <a:srgbClr val="F2C812"/>
          </a:solidFill>
        </p:spPr>
        <p:txBody>
          <a:bodyPr wrap="square" lIns="0" rIns="0" bIns="179285">
            <a:spAutoFit/>
          </a:bodyPr>
          <a:lstStyle/>
          <a:p>
            <a:pPr marL="448193" defTabSz="914367"/>
            <a:r>
              <a:rPr lang="en-US" sz="1568" dirty="0">
                <a:solidFill>
                  <a:srgbClr val="000000"/>
                </a:solidFill>
                <a:latin typeface="Segoe UI Light"/>
              </a:rPr>
              <a:t>Sign up for a free Preview account </a:t>
            </a:r>
            <a:br>
              <a:rPr lang="en-US" sz="1568" dirty="0">
                <a:solidFill>
                  <a:srgbClr val="000000"/>
                </a:solidFill>
                <a:latin typeface="Segoe UI Light"/>
              </a:rPr>
            </a:br>
            <a:endParaRPr lang="en-US" sz="1568" dirty="0">
              <a:solidFill>
                <a:srgbClr val="000000"/>
              </a:solidFill>
              <a:latin typeface="Segoe UI Light"/>
            </a:endParaRPr>
          </a:p>
          <a:p>
            <a:pPr marL="448193" defTabSz="914367"/>
            <a:r>
              <a:rPr lang="en-US" sz="1568" dirty="0">
                <a:solidFill>
                  <a:srgbClr val="000000"/>
                </a:solidFill>
                <a:latin typeface="Segoe UI Light"/>
              </a:rPr>
              <a:t>Take the Power BI Tour</a:t>
            </a:r>
          </a:p>
        </p:txBody>
      </p:sp>
      <p:sp>
        <p:nvSpPr>
          <p:cNvPr id="8" name="Freeform 8"/>
          <p:cNvSpPr>
            <a:spLocks noEditPoints="1"/>
          </p:cNvSpPr>
          <p:nvPr/>
        </p:nvSpPr>
        <p:spPr bwMode="black">
          <a:xfrm rot="5400000">
            <a:off x="2508132" y="4545521"/>
            <a:ext cx="268927" cy="268927"/>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367"/>
            <a:endParaRPr lang="en-US" sz="1765" dirty="0">
              <a:ln>
                <a:solidFill>
                  <a:srgbClr val="FFFFFF">
                    <a:alpha val="0"/>
                  </a:srgbClr>
                </a:solidFill>
              </a:ln>
              <a:solidFill>
                <a:srgbClr val="000000"/>
              </a:solidFill>
            </a:endParaRPr>
          </a:p>
        </p:txBody>
      </p:sp>
      <p:sp>
        <p:nvSpPr>
          <p:cNvPr id="12" name="Freeform 8"/>
          <p:cNvSpPr>
            <a:spLocks noEditPoints="1"/>
          </p:cNvSpPr>
          <p:nvPr/>
        </p:nvSpPr>
        <p:spPr bwMode="black">
          <a:xfrm rot="5400000">
            <a:off x="2508132" y="4998281"/>
            <a:ext cx="268927" cy="268927"/>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367"/>
            <a:endParaRPr lang="en-US" sz="1765" dirty="0">
              <a:ln>
                <a:solidFill>
                  <a:srgbClr val="FFFFFF">
                    <a:alpha val="0"/>
                  </a:srgbClr>
                </a:solidFill>
              </a:ln>
              <a:solidFill>
                <a:srgbClr val="000000"/>
              </a:solidFill>
            </a:endParaRPr>
          </a:p>
        </p:txBody>
      </p:sp>
    </p:spTree>
    <p:extLst>
      <p:ext uri="{BB962C8B-B14F-4D97-AF65-F5344CB8AC3E}">
        <p14:creationId xmlns:p14="http://schemas.microsoft.com/office/powerpoint/2010/main" val="19176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2</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442913" y="542925"/>
            <a:ext cx="11312240" cy="4887492"/>
          </a:xfrm>
          <a:prstGeom prst="rect">
            <a:avLst/>
          </a:prstGeom>
          <a:noFill/>
        </p:spPr>
        <p:txBody>
          <a:bodyPr wrap="square" lIns="182880" tIns="146304" rIns="182880" bIns="146304" rtlCol="0">
            <a:spAutoFit/>
          </a:bodyPr>
          <a:lstStyle/>
          <a:p>
            <a:pPr algn="ctr">
              <a:lnSpc>
                <a:spcPct val="90000"/>
              </a:lnSpc>
              <a:spcAft>
                <a:spcPts val="600"/>
              </a:spcAft>
            </a:pPr>
            <a:r>
              <a:rPr lang="da-DK" sz="16600" dirty="0" smtClean="0">
                <a:gradFill>
                  <a:gsLst>
                    <a:gs pos="2917">
                      <a:schemeClr val="tx1"/>
                    </a:gs>
                    <a:gs pos="30000">
                      <a:schemeClr val="tx1"/>
                    </a:gs>
                  </a:gsLst>
                  <a:lin ang="5400000" scaled="0"/>
                </a:gradFill>
                <a:latin typeface="Arial" panose="020B0604020202020204" pitchFamily="34" charset="0"/>
                <a:cs typeface="Arial" panose="020B0604020202020204" pitchFamily="34" charset="0"/>
              </a:rPr>
              <a:t>D A X</a:t>
            </a:r>
            <a:endParaRPr lang="en-GB" sz="16600" dirty="0" err="1" smtClean="0">
              <a:gradFill>
                <a:gsLst>
                  <a:gs pos="2917">
                    <a:schemeClr val="tx1"/>
                  </a:gs>
                  <a:gs pos="30000">
                    <a:schemeClr val="tx1"/>
                  </a:gs>
                </a:gsLst>
                <a:lin ang="5400000" scaled="0"/>
              </a:gradFill>
              <a:latin typeface="Arial" panose="020B0604020202020204" pitchFamily="34" charset="0"/>
              <a:cs typeface="Arial" panose="020B0604020202020204" pitchFamily="34" charset="0"/>
            </a:endParaRPr>
          </a:p>
          <a:p>
            <a:pPr algn="ctr">
              <a:lnSpc>
                <a:spcPct val="90000"/>
              </a:lnSpc>
              <a:spcAft>
                <a:spcPts val="600"/>
              </a:spcAft>
            </a:pPr>
            <a:r>
              <a:rPr lang="da-DK" sz="8000" dirty="0" smtClean="0">
                <a:solidFill>
                  <a:srgbClr val="00B0F0"/>
                </a:solidFill>
                <a:latin typeface="Arial" panose="020B0604020202020204" pitchFamily="34" charset="0"/>
                <a:cs typeface="Arial" panose="020B0604020202020204" pitchFamily="34" charset="0"/>
              </a:rPr>
              <a:t>D</a:t>
            </a:r>
            <a:r>
              <a:rPr lang="da-DK" sz="6600" dirty="0" smtClean="0">
                <a:solidFill>
                  <a:srgbClr val="00B0F0"/>
                </a:solidFill>
                <a:latin typeface="Arial" panose="020B0604020202020204" pitchFamily="34" charset="0"/>
                <a:cs typeface="Arial" panose="020B0604020202020204" pitchFamily="34" charset="0"/>
              </a:rPr>
              <a:t>ATA </a:t>
            </a:r>
            <a:r>
              <a:rPr lang="da-DK" sz="8000" dirty="0" smtClean="0">
                <a:solidFill>
                  <a:srgbClr val="00B0F0"/>
                </a:solidFill>
                <a:latin typeface="Arial" panose="020B0604020202020204" pitchFamily="34" charset="0"/>
                <a:cs typeface="Arial" panose="020B0604020202020204" pitchFamily="34" charset="0"/>
              </a:rPr>
              <a:t>A</a:t>
            </a:r>
            <a:r>
              <a:rPr lang="da-DK" sz="6600" dirty="0" smtClean="0">
                <a:solidFill>
                  <a:srgbClr val="00B0F0"/>
                </a:solidFill>
                <a:latin typeface="Arial" panose="020B0604020202020204" pitchFamily="34" charset="0"/>
                <a:cs typeface="Arial" panose="020B0604020202020204" pitchFamily="34" charset="0"/>
              </a:rPr>
              <a:t>NALYSIS</a:t>
            </a:r>
            <a:r>
              <a:rPr lang="da-DK" sz="8000" dirty="0" smtClean="0">
                <a:solidFill>
                  <a:srgbClr val="00B0F0"/>
                </a:solidFill>
                <a:latin typeface="Arial" panose="020B0604020202020204" pitchFamily="34" charset="0"/>
                <a:cs typeface="Arial" panose="020B0604020202020204" pitchFamily="34" charset="0"/>
              </a:rPr>
              <a:t> A</a:t>
            </a:r>
            <a:r>
              <a:rPr lang="da-DK" sz="6600" dirty="0" smtClean="0">
                <a:solidFill>
                  <a:srgbClr val="00B0F0"/>
                </a:solidFill>
                <a:latin typeface="Arial" panose="020B0604020202020204" pitchFamily="34" charset="0"/>
                <a:cs typeface="Arial" panose="020B0604020202020204" pitchFamily="34" charset="0"/>
              </a:rPr>
              <a:t>ND</a:t>
            </a:r>
            <a:r>
              <a:rPr lang="da-DK" sz="8000" dirty="0" smtClean="0">
                <a:solidFill>
                  <a:srgbClr val="00B0F0"/>
                </a:solidFill>
                <a:latin typeface="Arial" panose="020B0604020202020204" pitchFamily="34" charset="0"/>
                <a:cs typeface="Arial" panose="020B0604020202020204" pitchFamily="34" charset="0"/>
              </a:rPr>
              <a:t> E</a:t>
            </a:r>
            <a:r>
              <a:rPr lang="da-DK" sz="6600" dirty="0" smtClean="0">
                <a:solidFill>
                  <a:srgbClr val="00B0F0"/>
                </a:solidFill>
                <a:latin typeface="Arial" panose="020B0604020202020204" pitchFamily="34" charset="0"/>
                <a:cs typeface="Arial" panose="020B0604020202020204" pitchFamily="34" charset="0"/>
              </a:rPr>
              <a:t>XPRESSIONS</a:t>
            </a:r>
          </a:p>
        </p:txBody>
      </p:sp>
    </p:spTree>
    <p:extLst>
      <p:ext uri="{BB962C8B-B14F-4D97-AF65-F5344CB8AC3E}">
        <p14:creationId xmlns:p14="http://schemas.microsoft.com/office/powerpoint/2010/main" val="22214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3</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271463" y="342900"/>
            <a:ext cx="11651299" cy="3339376"/>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Why We need to Learn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is a formula language associated with the Data modelling.</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contains important functions that can be use in Excel Power Pivot.</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is only associate with PowerBI.</a:t>
            </a:r>
          </a:p>
          <a:p>
            <a:pPr marL="342900" indent="-342900">
              <a:lnSpc>
                <a:spcPct val="90000"/>
              </a:lnSpc>
              <a:spcAft>
                <a:spcPts val="600"/>
              </a:spcAft>
              <a:buFont typeface="Arial" panose="020B0604020202020204" pitchFamily="34" charset="0"/>
              <a:buChar char="•"/>
            </a:pPr>
            <a:r>
              <a:rPr lang="en-GB" dirty="0"/>
              <a:t>It’s quite easy to create a new Power BI Desktop file and import some data into it. You can even create reports that show valuable insights without using any DAX formulas at all. But, what if you need to </a:t>
            </a:r>
            <a:r>
              <a:rPr lang="en-GB" dirty="0" err="1"/>
              <a:t>analyze</a:t>
            </a:r>
            <a:r>
              <a:rPr lang="en-GB" dirty="0"/>
              <a:t> growth percentage across product categories and for different date ranges? Or, you need to calculate year-over-year growth compared to market trends? DAX formulas provide </a:t>
            </a:r>
            <a:r>
              <a:rPr lang="en-GB" dirty="0" smtClean="0"/>
              <a:t>this.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associated with PowerBI</a:t>
            </a:r>
            <a:endParaRPr lang="en-GB"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4088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4</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6" name="TextBox 5"/>
          <p:cNvSpPr txBox="1"/>
          <p:nvPr/>
        </p:nvSpPr>
        <p:spPr>
          <a:xfrm>
            <a:off x="271462" y="2991762"/>
            <a:ext cx="11651299" cy="1855893"/>
          </a:xfrm>
          <a:prstGeom prst="rect">
            <a:avLst/>
          </a:prstGeom>
        </p:spPr>
        <p:style>
          <a:lnRef idx="2">
            <a:schemeClr val="accent3"/>
          </a:lnRef>
          <a:fillRef idx="1">
            <a:schemeClr val="lt1"/>
          </a:fillRef>
          <a:effectRef idx="0">
            <a:schemeClr val="accent3"/>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What will you gain after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Creation of amazing data modelling and functions.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It works with relational databases that perform dynamic aggregations.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Can create the difference between excel and dax functions.</a:t>
            </a:r>
            <a:endParaRPr lang="en-GB" sz="2400" dirty="0" err="1" smtClean="0">
              <a:gradFill>
                <a:gsLst>
                  <a:gs pos="2917">
                    <a:schemeClr val="tx1"/>
                  </a:gs>
                  <a:gs pos="30000">
                    <a:schemeClr val="tx1"/>
                  </a:gs>
                </a:gsLst>
                <a:lin ang="5400000" scaled="0"/>
              </a:gradFill>
            </a:endParaRPr>
          </a:p>
        </p:txBody>
      </p:sp>
      <p:sp>
        <p:nvSpPr>
          <p:cNvPr id="7" name="TextBox 6"/>
          <p:cNvSpPr txBox="1"/>
          <p:nvPr/>
        </p:nvSpPr>
        <p:spPr>
          <a:xfrm>
            <a:off x="271463" y="510443"/>
            <a:ext cx="11651299" cy="1446550"/>
          </a:xfrm>
          <a:prstGeom prst="rect">
            <a:avLst/>
          </a:prstGeom>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How will you Learn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By practicising it with your datasets.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By analysing the data and the query given.</a:t>
            </a:r>
            <a:endParaRPr lang="en-GB"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099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5</a:t>
            </a:fld>
            <a:endParaRPr lang="en-IN">
              <a:solidFill>
                <a:srgbClr val="505050"/>
              </a:solidFill>
            </a:endParaRPr>
          </a:p>
        </p:txBody>
      </p:sp>
      <p:pic>
        <p:nvPicPr>
          <p:cNvPr id="3" name="Picture 2"/>
          <p:cNvPicPr>
            <a:picLocks noChangeAspect="1"/>
          </p:cNvPicPr>
          <p:nvPr/>
        </p:nvPicPr>
        <p:blipFill>
          <a:blip r:embed="rId3"/>
          <a:stretch>
            <a:fillRect/>
          </a:stretch>
        </p:blipFill>
        <p:spPr>
          <a:xfrm>
            <a:off x="10440703" y="6242898"/>
            <a:ext cx="1314450" cy="447675"/>
          </a:xfrm>
          <a:prstGeom prst="rect">
            <a:avLst/>
          </a:prstGeom>
        </p:spPr>
      </p:pic>
      <p:sp>
        <p:nvSpPr>
          <p:cNvPr id="4" name="TextBox 3"/>
          <p:cNvSpPr txBox="1"/>
          <p:nvPr/>
        </p:nvSpPr>
        <p:spPr>
          <a:xfrm>
            <a:off x="625190" y="1657350"/>
            <a:ext cx="11129963" cy="627864"/>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How a DAX function is written?</a:t>
            </a:r>
            <a:endParaRPr lang="en-GB" sz="2400" dirty="0" err="1"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196" y="2484847"/>
            <a:ext cx="3761558" cy="3859102"/>
          </a:xfrm>
          <a:prstGeom prst="rect">
            <a:avLst/>
          </a:prstGeom>
        </p:spPr>
      </p:pic>
    </p:spTree>
    <p:extLst>
      <p:ext uri="{BB962C8B-B14F-4D97-AF65-F5344CB8AC3E}">
        <p14:creationId xmlns:p14="http://schemas.microsoft.com/office/powerpoint/2010/main" val="3856617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6</a:t>
            </a:fld>
            <a:endParaRPr lang="en-IN">
              <a:solidFill>
                <a:srgbClr val="505050"/>
              </a:solidFill>
            </a:endParaRPr>
          </a:p>
        </p:txBody>
      </p:sp>
      <p:pic>
        <p:nvPicPr>
          <p:cNvPr id="5" name="Picture 4"/>
          <p:cNvPicPr>
            <a:picLocks noChangeAspect="1"/>
          </p:cNvPicPr>
          <p:nvPr/>
        </p:nvPicPr>
        <p:blipFill>
          <a:blip r:embed="rId3"/>
          <a:stretch>
            <a:fillRect/>
          </a:stretch>
        </p:blipFill>
        <p:spPr>
          <a:xfrm>
            <a:off x="10776542" y="6356350"/>
            <a:ext cx="1316850" cy="451143"/>
          </a:xfrm>
          <a:prstGeom prst="rect">
            <a:avLst/>
          </a:prstGeom>
        </p:spPr>
      </p:pic>
      <p:sp>
        <p:nvSpPr>
          <p:cNvPr id="8" name="TextBox 7"/>
          <p:cNvSpPr txBox="1"/>
          <p:nvPr/>
        </p:nvSpPr>
        <p:spPr>
          <a:xfrm>
            <a:off x="130812" y="2301073"/>
            <a:ext cx="11791950" cy="627864"/>
          </a:xfrm>
          <a:prstGeom prst="rect">
            <a:avLst/>
          </a:prstGeom>
          <a:noFill/>
        </p:spPr>
        <p:txBody>
          <a:bodyPr wrap="square" lIns="182880" tIns="146304" rIns="182880" bIns="146304" rtlCol="0">
            <a:spAutoFit/>
          </a:bodyPr>
          <a:lstStyle/>
          <a:p>
            <a:pPr>
              <a:lnSpc>
                <a:spcPct val="90000"/>
              </a:lnSpc>
              <a:spcAft>
                <a:spcPts val="600"/>
              </a:spcAft>
            </a:pPr>
            <a:endParaRPr lang="en-IN" sz="2400" dirty="0" err="1" smtClean="0">
              <a:gradFill>
                <a:gsLst>
                  <a:gs pos="2917">
                    <a:schemeClr val="tx1"/>
                  </a:gs>
                  <a:gs pos="30000">
                    <a:schemeClr val="tx1"/>
                  </a:gs>
                </a:gsLst>
                <a:lin ang="5400000" scaled="0"/>
              </a:gradFill>
            </a:endParaRPr>
          </a:p>
        </p:txBody>
      </p:sp>
      <p:pic>
        <p:nvPicPr>
          <p:cNvPr id="48130" name="Picture 2" descr="Image result for PowerBI d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137" y="109732"/>
            <a:ext cx="5067300" cy="1333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137" y="1502688"/>
            <a:ext cx="11477625" cy="5078313"/>
          </a:xfrm>
          <a:prstGeom prst="rect">
            <a:avLst/>
          </a:prstGeom>
        </p:spPr>
        <p:txBody>
          <a:bodyPr wrap="square">
            <a:spAutoFit/>
          </a:bodyPr>
          <a:lstStyle/>
          <a:p>
            <a:r>
              <a:rPr lang="en-GB" dirty="0">
                <a:solidFill>
                  <a:srgbClr val="000000"/>
                </a:solidFill>
                <a:latin typeface="segoe-ui_normal"/>
              </a:rPr>
              <a:t>This formula includes the following syntax elements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A.</a:t>
            </a:r>
            <a:r>
              <a:rPr lang="en-GB" dirty="0">
                <a:solidFill>
                  <a:srgbClr val="000000"/>
                </a:solidFill>
                <a:latin typeface="segoe-ui_normal"/>
              </a:rPr>
              <a:t> The measure name </a:t>
            </a:r>
            <a:r>
              <a:rPr lang="en-GB" b="1" dirty="0">
                <a:solidFill>
                  <a:srgbClr val="000000"/>
                </a:solidFill>
                <a:latin typeface="segoe-ui_bold"/>
              </a:rPr>
              <a:t>Total Sales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B.</a:t>
            </a:r>
            <a:r>
              <a:rPr lang="en-GB" dirty="0">
                <a:solidFill>
                  <a:srgbClr val="000000"/>
                </a:solidFill>
                <a:latin typeface="segoe-ui_normal"/>
              </a:rPr>
              <a:t> The equals sign operator (</a:t>
            </a:r>
            <a:r>
              <a:rPr lang="en-GB" b="1" dirty="0">
                <a:solidFill>
                  <a:srgbClr val="000000"/>
                </a:solidFill>
                <a:latin typeface="segoe-ui_bold"/>
              </a:rPr>
              <a:t>=</a:t>
            </a:r>
            <a:r>
              <a:rPr lang="en-GB" dirty="0">
                <a:solidFill>
                  <a:srgbClr val="000000"/>
                </a:solidFill>
                <a:latin typeface="segoe-ui_normal"/>
              </a:rPr>
              <a:t>) indicates the beginning of the formula. When calculated, it will return a result</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C.</a:t>
            </a:r>
            <a:r>
              <a:rPr lang="en-GB" dirty="0">
                <a:solidFill>
                  <a:srgbClr val="000000"/>
                </a:solidFill>
                <a:latin typeface="segoe-ui_normal"/>
              </a:rPr>
              <a:t> The DAX function </a:t>
            </a:r>
            <a:r>
              <a:rPr lang="en-GB" b="1" dirty="0">
                <a:solidFill>
                  <a:srgbClr val="000000"/>
                </a:solidFill>
                <a:latin typeface="segoe-ui_bold"/>
              </a:rPr>
              <a:t>SUM</a:t>
            </a:r>
            <a:r>
              <a:rPr lang="en-GB" dirty="0">
                <a:solidFill>
                  <a:srgbClr val="000000"/>
                </a:solidFill>
                <a:latin typeface="segoe-ui_normal"/>
              </a:rPr>
              <a:t> adds up all of the numbers in the </a:t>
            </a:r>
            <a:r>
              <a:rPr lang="en-GB" b="1" dirty="0">
                <a:solidFill>
                  <a:srgbClr val="000000"/>
                </a:solidFill>
                <a:latin typeface="segoe-ui_bold"/>
              </a:rPr>
              <a:t>Sales[</a:t>
            </a:r>
            <a:r>
              <a:rPr lang="en-GB" b="1" dirty="0" err="1">
                <a:solidFill>
                  <a:srgbClr val="000000"/>
                </a:solidFill>
                <a:latin typeface="segoe-ui_bold"/>
              </a:rPr>
              <a:t>SalesAmount</a:t>
            </a:r>
            <a:r>
              <a:rPr lang="en-GB" b="1" dirty="0">
                <a:solidFill>
                  <a:srgbClr val="000000"/>
                </a:solidFill>
                <a:latin typeface="segoe-ui_bold"/>
              </a:rPr>
              <a:t>]</a:t>
            </a:r>
            <a:r>
              <a:rPr lang="en-GB" dirty="0">
                <a:solidFill>
                  <a:srgbClr val="000000"/>
                </a:solidFill>
                <a:latin typeface="segoe-ui_normal"/>
              </a:rPr>
              <a:t> column. </a:t>
            </a:r>
            <a:endParaRPr lang="en-GB" dirty="0" smtClean="0">
              <a:solidFill>
                <a:srgbClr val="000000"/>
              </a:solidFill>
              <a:latin typeface="segoe-ui_normal"/>
            </a:endParaRPr>
          </a:p>
          <a:p>
            <a:endParaRPr lang="en-GB" dirty="0">
              <a:solidFill>
                <a:srgbClr val="000000"/>
              </a:solidFill>
              <a:latin typeface="segoe-ui_normal"/>
            </a:endParaRPr>
          </a:p>
          <a:p>
            <a:r>
              <a:rPr lang="en-GB" b="1" dirty="0">
                <a:solidFill>
                  <a:srgbClr val="000000"/>
                </a:solidFill>
                <a:latin typeface="segoe-ui_bold"/>
              </a:rPr>
              <a:t>D.</a:t>
            </a:r>
            <a:r>
              <a:rPr lang="en-GB" dirty="0">
                <a:solidFill>
                  <a:srgbClr val="000000"/>
                </a:solidFill>
                <a:latin typeface="segoe-ui_normal"/>
              </a:rPr>
              <a:t> Parenthesis </a:t>
            </a:r>
            <a:r>
              <a:rPr lang="en-GB" b="1" dirty="0">
                <a:solidFill>
                  <a:srgbClr val="000000"/>
                </a:solidFill>
                <a:latin typeface="segoe-ui_bold"/>
              </a:rPr>
              <a:t>()</a:t>
            </a:r>
            <a:r>
              <a:rPr lang="en-GB" dirty="0">
                <a:solidFill>
                  <a:srgbClr val="000000"/>
                </a:solidFill>
                <a:latin typeface="segoe-ui_normal"/>
              </a:rPr>
              <a:t> surround an expression containing one or more arguments. All functions require at least one argument. An argument passes a value to a function</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E.</a:t>
            </a:r>
            <a:r>
              <a:rPr lang="en-GB" dirty="0">
                <a:solidFill>
                  <a:srgbClr val="000000"/>
                </a:solidFill>
                <a:latin typeface="segoe-ui_normal"/>
              </a:rPr>
              <a:t> The referenced table </a:t>
            </a:r>
            <a:r>
              <a:rPr lang="en-GB" b="1" dirty="0">
                <a:solidFill>
                  <a:srgbClr val="000000"/>
                </a:solidFill>
                <a:latin typeface="segoe-ui_bold"/>
              </a:rPr>
              <a:t>Sales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F.</a:t>
            </a:r>
            <a:r>
              <a:rPr lang="en-GB" dirty="0">
                <a:solidFill>
                  <a:srgbClr val="000000"/>
                </a:solidFill>
                <a:latin typeface="segoe-ui_normal"/>
              </a:rPr>
              <a:t> The referenced column </a:t>
            </a:r>
            <a:r>
              <a:rPr lang="en-GB" b="1" dirty="0">
                <a:solidFill>
                  <a:srgbClr val="000000"/>
                </a:solidFill>
                <a:latin typeface="segoe-ui_bold"/>
              </a:rPr>
              <a:t>[</a:t>
            </a:r>
            <a:r>
              <a:rPr lang="en-GB" b="1" dirty="0" err="1">
                <a:solidFill>
                  <a:srgbClr val="000000"/>
                </a:solidFill>
                <a:latin typeface="segoe-ui_bold"/>
              </a:rPr>
              <a:t>SalesAmount</a:t>
            </a:r>
            <a:r>
              <a:rPr lang="en-GB" b="1" dirty="0">
                <a:solidFill>
                  <a:srgbClr val="000000"/>
                </a:solidFill>
                <a:latin typeface="segoe-ui_bold"/>
              </a:rPr>
              <a:t>]</a:t>
            </a:r>
            <a:r>
              <a:rPr lang="en-GB" dirty="0">
                <a:solidFill>
                  <a:srgbClr val="000000"/>
                </a:solidFill>
                <a:latin typeface="segoe-ui_normal"/>
              </a:rPr>
              <a:t> in the Sales table. With this argument, the SUM function knows on which column to aggregate a SUM</a:t>
            </a:r>
            <a:r>
              <a:rPr lang="en-GB" dirty="0" smtClean="0">
                <a:solidFill>
                  <a:srgbClr val="000000"/>
                </a:solidFill>
                <a:latin typeface="segoe-ui_normal"/>
              </a:rPr>
              <a:t>.</a:t>
            </a:r>
          </a:p>
          <a:p>
            <a:endParaRPr lang="en-GB" dirty="0">
              <a:solidFill>
                <a:srgbClr val="000000"/>
              </a:solidFill>
              <a:latin typeface="segoe-ui_normal"/>
            </a:endParaRPr>
          </a:p>
          <a:p>
            <a:r>
              <a:rPr lang="en-GB" dirty="0">
                <a:solidFill>
                  <a:srgbClr val="000000"/>
                </a:solidFill>
                <a:latin typeface="segoe-ui_normal"/>
              </a:rPr>
              <a:t>When trying to understand a DAX formula, it is often helpful to break down each of the elements into a language you think and speak every day. For example, you can read this formula as:</a:t>
            </a:r>
          </a:p>
        </p:txBody>
      </p:sp>
    </p:spTree>
    <p:extLst>
      <p:ext uri="{BB962C8B-B14F-4D97-AF65-F5344CB8AC3E}">
        <p14:creationId xmlns:p14="http://schemas.microsoft.com/office/powerpoint/2010/main" val="163891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7</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328613" y="69167"/>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EXPRESSIONS</a:t>
            </a:r>
            <a:endParaRPr lang="en-GB" sz="2400" dirty="0" err="1" smtClean="0">
              <a:gradFill>
                <a:gsLst>
                  <a:gs pos="2917">
                    <a:schemeClr val="tx1"/>
                  </a:gs>
                  <a:gs pos="30000">
                    <a:schemeClr val="tx1"/>
                  </a:gs>
                </a:gsLst>
                <a:lin ang="5400000" scaled="0"/>
              </a:gradFill>
            </a:endParaRPr>
          </a:p>
        </p:txBody>
      </p:sp>
      <p:sp>
        <p:nvSpPr>
          <p:cNvPr id="5" name="TextBox 4"/>
          <p:cNvSpPr txBox="1"/>
          <p:nvPr/>
        </p:nvSpPr>
        <p:spPr>
          <a:xfrm>
            <a:off x="100013" y="697031"/>
            <a:ext cx="11987212" cy="546303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Each DAX function is hyperlinked to DAX functions details that have the DAX function description.</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Each one is classifed based on</a:t>
            </a:r>
          </a:p>
          <a:p>
            <a:pPr>
              <a:lnSpc>
                <a:spcPct val="90000"/>
              </a:lnSpc>
              <a:spcAft>
                <a:spcPts val="600"/>
              </a:spcAft>
            </a:pPr>
            <a:r>
              <a:rPr lang="da-DK" sz="2400" dirty="0" smtClean="0">
                <a:gradFill>
                  <a:gsLst>
                    <a:gs pos="2917">
                      <a:schemeClr val="tx1"/>
                    </a:gs>
                    <a:gs pos="30000">
                      <a:schemeClr val="tx1"/>
                    </a:gs>
                  </a:gsLst>
                  <a:lin ang="5400000" scaled="0"/>
                </a:gradFill>
              </a:rPr>
              <a:t>            a) Descriptions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b) Syntax.</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c) Parameters.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d) Return values.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e) Remarks.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f) Examples.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functions parameters naming conventions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it facilitate the usage and understanding of the DAX functions.</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it prefixes to the parameter names. </a:t>
            </a:r>
          </a:p>
          <a:p>
            <a:pPr>
              <a:lnSpc>
                <a:spcPct val="90000"/>
              </a:lnSpc>
              <a:spcAft>
                <a:spcPts val="600"/>
              </a:spcAft>
            </a:pPr>
            <a:r>
              <a:rPr lang="da-DK" sz="2400" dirty="0">
                <a:gradFill>
                  <a:gsLst>
                    <a:gs pos="2917">
                      <a:schemeClr val="tx1"/>
                    </a:gs>
                    <a:gs pos="30000">
                      <a:schemeClr val="tx1"/>
                    </a:gs>
                  </a:gsLst>
                  <a:lin ang="5400000" scaled="0"/>
                </a:gradFill>
              </a:rPr>
              <a:t> </a:t>
            </a:r>
            <a:r>
              <a:rPr lang="da-DK" sz="2400" dirty="0" smtClean="0">
                <a:gradFill>
                  <a:gsLst>
                    <a:gs pos="2917">
                      <a:schemeClr val="tx1"/>
                    </a:gs>
                    <a:gs pos="30000">
                      <a:schemeClr val="tx1"/>
                    </a:gs>
                  </a:gsLst>
                  <a:lin ang="5400000" scaled="0"/>
                </a:gradFill>
              </a:rPr>
              <a:t>    if the prefix is clear enough you can use the prefix itself as the parameter name.</a:t>
            </a:r>
          </a:p>
        </p:txBody>
      </p:sp>
    </p:spTree>
    <p:extLst>
      <p:ext uri="{BB962C8B-B14F-4D97-AF65-F5344CB8AC3E}">
        <p14:creationId xmlns:p14="http://schemas.microsoft.com/office/powerpoint/2010/main" val="25362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8</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877550" y="6337926"/>
            <a:ext cx="1314450" cy="447675"/>
          </a:xfrm>
          <a:prstGeom prst="rect">
            <a:avLst/>
          </a:prstGeom>
        </p:spPr>
      </p:pic>
      <p:sp>
        <p:nvSpPr>
          <p:cNvPr id="4" name="TextBox 3"/>
          <p:cNvSpPr txBox="1"/>
          <p:nvPr/>
        </p:nvSpPr>
        <p:spPr>
          <a:xfrm>
            <a:off x="410227" y="0"/>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FUNCTIONS</a:t>
            </a:r>
            <a:endParaRPr lang="en-GB" sz="2400" dirty="0" err="1"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563234" y="627864"/>
            <a:ext cx="11191919" cy="2415350"/>
          </a:xfrm>
          <a:prstGeom prst="rect">
            <a:avLst/>
          </a:prstGeom>
        </p:spPr>
      </p:pic>
      <p:sp>
        <p:nvSpPr>
          <p:cNvPr id="6" name="Down Arrow 5"/>
          <p:cNvSpPr/>
          <p:nvPr/>
        </p:nvSpPr>
        <p:spPr bwMode="auto">
          <a:xfrm>
            <a:off x="6486525" y="2543175"/>
            <a:ext cx="771525" cy="985838"/>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Down Arrow 6"/>
          <p:cNvSpPr/>
          <p:nvPr/>
        </p:nvSpPr>
        <p:spPr bwMode="auto">
          <a:xfrm>
            <a:off x="3024187" y="2543175"/>
            <a:ext cx="771525" cy="985838"/>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Down Arrow 7"/>
          <p:cNvSpPr/>
          <p:nvPr/>
        </p:nvSpPr>
        <p:spPr bwMode="auto">
          <a:xfrm>
            <a:off x="9454214" y="2543175"/>
            <a:ext cx="771525" cy="985838"/>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4"/>
          <a:stretch>
            <a:fillRect/>
          </a:stretch>
        </p:blipFill>
        <p:spPr>
          <a:xfrm>
            <a:off x="1091073" y="3621389"/>
            <a:ext cx="10136239" cy="2822990"/>
          </a:xfrm>
          <a:prstGeom prst="rect">
            <a:avLst/>
          </a:prstGeom>
        </p:spPr>
      </p:pic>
    </p:spTree>
    <p:extLst>
      <p:ext uri="{BB962C8B-B14F-4D97-AF65-F5344CB8AC3E}">
        <p14:creationId xmlns:p14="http://schemas.microsoft.com/office/powerpoint/2010/main" val="379307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9</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442913" y="228600"/>
            <a:ext cx="11187112" cy="627864"/>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a:t>
            </a:r>
            <a:endParaRPr lang="en-GB" sz="2400" dirty="0" err="1" smtClean="0">
              <a:gradFill>
                <a:gsLst>
                  <a:gs pos="2917">
                    <a:schemeClr val="tx1"/>
                  </a:gs>
                  <a:gs pos="30000">
                    <a:schemeClr val="tx1"/>
                  </a:gs>
                </a:gsLst>
                <a:lin ang="5400000" scaled="0"/>
              </a:gradFill>
            </a:endParaRPr>
          </a:p>
        </p:txBody>
      </p:sp>
      <p:sp>
        <p:nvSpPr>
          <p:cNvPr id="6" name="TextBox 5"/>
          <p:cNvSpPr txBox="1"/>
          <p:nvPr/>
        </p:nvSpPr>
        <p:spPr>
          <a:xfrm>
            <a:off x="271463" y="985838"/>
            <a:ext cx="11772900" cy="627864"/>
          </a:xfrm>
          <a:prstGeom prst="rect">
            <a:avLst/>
          </a:prstGeom>
          <a:noFill/>
        </p:spPr>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So, I need to create a table which should be look like this</a:t>
            </a:r>
            <a:endParaRPr lang="en-GB" sz="2400" dirty="0" err="1" smtClean="0">
              <a:gradFill>
                <a:gsLst>
                  <a:gs pos="2917">
                    <a:schemeClr val="tx1"/>
                  </a:gs>
                  <a:gs pos="30000">
                    <a:schemeClr val="tx1"/>
                  </a:gs>
                </a:gsLst>
                <a:lin ang="5400000" scaled="0"/>
              </a:gradFill>
            </a:endParaRPr>
          </a:p>
        </p:txBody>
      </p:sp>
      <p:pic>
        <p:nvPicPr>
          <p:cNvPr id="8" name="Picture 7"/>
          <p:cNvPicPr>
            <a:picLocks noChangeAspect="1"/>
          </p:cNvPicPr>
          <p:nvPr/>
        </p:nvPicPr>
        <p:blipFill>
          <a:blip r:embed="rId3"/>
          <a:stretch>
            <a:fillRect/>
          </a:stretch>
        </p:blipFill>
        <p:spPr>
          <a:xfrm>
            <a:off x="714375" y="1613702"/>
            <a:ext cx="8415338" cy="5072597"/>
          </a:xfrm>
          <a:prstGeom prst="rect">
            <a:avLst/>
          </a:prstGeom>
        </p:spPr>
      </p:pic>
    </p:spTree>
    <p:extLst>
      <p:ext uri="{BB962C8B-B14F-4D97-AF65-F5344CB8AC3E}">
        <p14:creationId xmlns:p14="http://schemas.microsoft.com/office/powerpoint/2010/main" val="216088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TB Product Families 2013">
  <a:themeElements>
    <a:clrScheme name="Custom 4">
      <a:dk1>
        <a:srgbClr val="000000"/>
      </a:dk1>
      <a:lt1>
        <a:srgbClr val="FFFFFF"/>
      </a:lt1>
      <a:dk2>
        <a:srgbClr val="505050"/>
      </a:dk2>
      <a:lt2>
        <a:srgbClr val="D2D2D2"/>
      </a:lt2>
      <a:accent1>
        <a:srgbClr val="DC3C00"/>
      </a:accent1>
      <a:accent2>
        <a:srgbClr val="FF8C00"/>
      </a:accent2>
      <a:accent3>
        <a:srgbClr val="0072C6"/>
      </a:accent3>
      <a:accent4>
        <a:srgbClr val="008272"/>
      </a:accent4>
      <a:accent5>
        <a:srgbClr val="68217A"/>
      </a:accent5>
      <a:accent6>
        <a:srgbClr val="00BCF2"/>
      </a:accent6>
      <a:hlink>
        <a:srgbClr val="D2D2D2"/>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8DAB7D18-9A9C-442A-B50E-F6F6DCC92343}" vid="{626FD01B-D220-44C7-964F-5ACF063E0159}"/>
    </a:ext>
  </a:extLst>
</a:theme>
</file>

<file path=ppt/theme/theme10.xml><?xml version="1.0" encoding="utf-8"?>
<a:theme xmlns:a="http://schemas.openxmlformats.org/drawingml/2006/main" name="2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11.xml><?xml version="1.0" encoding="utf-8"?>
<a:theme xmlns:a="http://schemas.openxmlformats.org/drawingml/2006/main" name="5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12.xml><?xml version="1.0" encoding="utf-8"?>
<a:theme xmlns:a="http://schemas.openxmlformats.org/drawingml/2006/main" name="3_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Power BI Overview _BRK2568" id="{07B3E290-5A9F-466B-B48F-03423F871227}" vid="{2FDE698B-BE5B-4706-AA82-1865D512E0D0}"/>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3.xml><?xml version="1.0" encoding="utf-8"?>
<a:theme xmlns:a="http://schemas.openxmlformats.org/drawingml/2006/main" name="2_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Power BI Overview _BRK2568" id="{E49EA6DA-94D8-45DC-A9F2-0C4322309D29}" vid="{B53B337B-29AC-4FFD-92F8-9CB5DFE2CCB6}"/>
    </a:ext>
  </a:extLst>
</a:theme>
</file>

<file path=ppt/theme/theme4.xml><?xml version="1.0" encoding="utf-8"?>
<a:theme xmlns:a="http://schemas.openxmlformats.org/drawingml/2006/main" name="3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5.xml><?xml version="1.0" encoding="utf-8"?>
<a:theme xmlns:a="http://schemas.openxmlformats.org/drawingml/2006/main" name="2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6.xml><?xml version="1.0" encoding="utf-8"?>
<a:theme xmlns:a="http://schemas.openxmlformats.org/drawingml/2006/main" name="3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7.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8.xml><?xml version="1.0" encoding="utf-8"?>
<a:theme xmlns:a="http://schemas.openxmlformats.org/drawingml/2006/main" name="4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9.xml><?xml version="1.0" encoding="utf-8"?>
<a:theme xmlns:a="http://schemas.openxmlformats.org/drawingml/2006/main" name="4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Override1.xml><?xml version="1.0" encoding="utf-8"?>
<a:themeOverride xmlns:a="http://schemas.openxmlformats.org/drawingml/2006/main">
  <a:clrScheme name="Custom 4">
    <a:dk1>
      <a:srgbClr val="000000"/>
    </a:dk1>
    <a:lt1>
      <a:srgbClr val="FFFFFF"/>
    </a:lt1>
    <a:dk2>
      <a:srgbClr val="505050"/>
    </a:dk2>
    <a:lt2>
      <a:srgbClr val="D2D2D2"/>
    </a:lt2>
    <a:accent1>
      <a:srgbClr val="DC3C00"/>
    </a:accent1>
    <a:accent2>
      <a:srgbClr val="FF8C00"/>
    </a:accent2>
    <a:accent3>
      <a:srgbClr val="0072C6"/>
    </a:accent3>
    <a:accent4>
      <a:srgbClr val="008272"/>
    </a:accent4>
    <a:accent5>
      <a:srgbClr val="68217A"/>
    </a:accent5>
    <a:accent6>
      <a:srgbClr val="00BCF2"/>
    </a:accent6>
    <a:hlink>
      <a:srgbClr val="D2D2D2"/>
    </a:hlink>
    <a:folHlink>
      <a:srgbClr val="50505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3.xml><?xml version="1.0" encoding="utf-8"?>
<?mso-contentType ?>
<SharedContentType xmlns="Microsoft.SharePoint.Taxonomy.ContentTypeSync" SourceId="e385fb40-52d4-4fae-9c5b-3e8ff8a5878e" ContentTypeId="0x0101000E4CB7077FEE4FF7AE86D4A500EEC78003" PreviousValue="false"/>
</file>

<file path=customXml/item4.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is a level 200 deck that outlines the Power BI capabilities. It is a more detailed deck that accompanies the level 100 Power BI launch deck. It is intended to complement the Power BI IT Pro Level 200 Deck.</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Sanjay Soni</DisplayName>
        <AccountId>20060</AccountId>
        <AccountType/>
      </UserInfo>
    </Owner>
    <k21a64daf20d4502b2796a1c6b8ce6c8 xmlns="230e9df3-be65-4c73-a93b-d1236ebd677e">
      <Terms xmlns="http://schemas.microsoft.com/office/infopath/2007/PartnerControls"/>
    </k21a64daf20d4502b2796a1c6b8ce6c8>
    <Expire_x0020_Review xmlns="230e9df3-be65-4c73-a93b-d1236ebd677e">2016-08-08T07:00:00+00:00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SQL Server Marketing</TermName>
          <TermId xmlns="http://schemas.microsoft.com/office/infopath/2007/PartnerControls">bb7921b3-c1d8-4da4-b894-8b6075d9546d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SQL Server Domain</TermName>
          <TermId xmlns="http://schemas.microsoft.com/office/infopath/2007/PartnerControls">0c0f1824-39dc-4b26-8c74-eff4364b812b</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SQL Server</TermName>
          <TermId xmlns="http://schemas.microsoft.com/office/infopath/2007/PartnerControls">261ba873-f3ab-420e-96d6-e3004596a551</TermId>
        </TermInfo>
        <TermInfo xmlns="http://schemas.microsoft.com/office/infopath/2007/PartnerControls">
          <TermName xmlns="http://schemas.microsoft.com/office/infopath/2007/PartnerControls">Microsoft SQL Server Business Intelligence</TermName>
          <TermId xmlns="http://schemas.microsoft.com/office/infopath/2007/PartnerControls">9ffb7045-1f1b-41c0-987f-ffdc7c6f53c0</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http://infopedia/kc02/media/Thumbnails/SQL Server Domain/KC02-23-74586/Power BI Capability Deck L200.png</Url>
      <Description>/kc02/media/Thumbnails/SQL Server Domain/KC02-23-74586/Power BI Capability Deck L200.png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PublishingExpirationDate xmlns="http://schemas.microsoft.com/sharepoint/v3" xsi:nil="true"/>
    <RoutingRuleDescription xmlns="http://schemas.microsoft.com/sharepoint/v3" xsi:nil="true"/>
    <DocumentSetKcId xmlns="ad820760-4664-4be3-bee2-f8b9a6708b4c">74586</DocumentSetKcId>
    <CoOwner xmlns="ad820760-4664-4be3-bee2-f8b9a6708b4c">
      <UserInfo>
        <DisplayName>i:0#.w|redmond\meeryan</DisplayName>
        <AccountId>6624</AccountId>
        <AccountType/>
      </UserInfo>
      <UserInfo>
        <DisplayName>i:0#.w|redmond\v-anmarv</DisplayName>
        <AccountId>62976</AccountId>
        <AccountType/>
      </UserInfo>
      <UserInfo>
        <DisplayName>i:0#.w|redmond\chrisper</DisplayName>
        <AccountId>49210</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31</Value>
      <Value>13</Value>
      <Value>216</Value>
      <Value>311</Value>
      <Value>262</Value>
      <Value>762</Value>
      <Value>566</Value>
      <Value>156</Value>
      <Value>2324</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m6c7b4717b6346e6a075a59dd47eac69>
    <_dlc_DocId xmlns="230e9df3-be65-4c73-a93b-d1236ebd677e">KC02-23-74598</_dlc_DocId>
    <_dlc_DocIdUrl xmlns="230e9df3-be65-4c73-a93b-d1236ebd677e">
      <Url>http://infopedia/kc02/docstore/_layouts/DocIdRedir.aspx?ID=KC02-23-74598</Url>
      <Description>KC02-23-74598</Description>
    </_dlc_DocIdUrl>
    <AverageRating xmlns="http://schemas.microsoft.com/sharepoint/v3" xsi:nil="true"/>
  </documentManagement>
</p:properties>
</file>

<file path=customXml/item5.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09EFA-06F1-4B23-94EC-7EFD876B5350}">
  <ds:schemaRefs>
    <ds:schemaRef ds:uri="http://schemas.microsoft.com/sharepoint/v3/contenttype/forms"/>
  </ds:schemaRefs>
</ds:datastoreItem>
</file>

<file path=customXml/itemProps2.xml><?xml version="1.0" encoding="utf-8"?>
<ds:datastoreItem xmlns:ds="http://schemas.openxmlformats.org/officeDocument/2006/customXml" ds:itemID="{224D1A93-209C-4802-BFDE-A8C210095D2E}">
  <ds:schemaRefs>
    <ds:schemaRef ds:uri="http://schemas.microsoft.com/sharepoint/events"/>
  </ds:schemaRefs>
</ds:datastoreItem>
</file>

<file path=customXml/itemProps3.xml><?xml version="1.0" encoding="utf-8"?>
<ds:datastoreItem xmlns:ds="http://schemas.openxmlformats.org/officeDocument/2006/customXml" ds:itemID="{124D2FD4-8DE7-448F-A1FC-782C2ABE009F}">
  <ds:schemaRefs>
    <ds:schemaRef ds:uri="Microsoft.SharePoint.Taxonomy.ContentTypeSync"/>
  </ds:schemaRefs>
</ds:datastoreItem>
</file>

<file path=customXml/itemProps4.xml><?xml version="1.0" encoding="utf-8"?>
<ds:datastoreItem xmlns:ds="http://schemas.openxmlformats.org/officeDocument/2006/customXml" ds:itemID="{9F809753-BD6D-417D-881F-81452428E4F9}">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4"/>
    <ds:schemaRef ds:uri="230e9df3-be65-4c73-a93b-d1236ebd677e"/>
    <ds:schemaRef ds:uri="http://purl.org/dc/dcmitype/"/>
    <ds:schemaRef ds:uri="http://schemas.microsoft.com/office/2006/metadata/properties"/>
    <ds:schemaRef ds:uri="ad820760-4664-4be3-bee2-f8b9a6708b4c"/>
    <ds:schemaRef ds:uri="http://schemas.microsoft.com/sharepoint/v3"/>
    <ds:schemaRef ds:uri="http://www.w3.org/XML/1998/namespace"/>
  </ds:schemaRefs>
</ds:datastoreItem>
</file>

<file path=customXml/itemProps5.xml><?xml version="1.0" encoding="utf-8"?>
<ds:datastoreItem xmlns:ds="http://schemas.openxmlformats.org/officeDocument/2006/customXml" ds:itemID="{71875FBF-3EA2-42EF-9D78-0DE73C629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21777</TotalTime>
  <Words>693</Words>
  <Application>Microsoft Office PowerPoint</Application>
  <PresentationFormat>Widescreen</PresentationFormat>
  <Paragraphs>112</Paragraphs>
  <Slides>15</Slides>
  <Notes>5</Notes>
  <HiddenSlides>0</HiddenSlides>
  <MMClips>0</MMClips>
  <ScaleCrop>false</ScaleCrop>
  <HeadingPairs>
    <vt:vector size="8" baseType="variant">
      <vt:variant>
        <vt:lpstr>Fonts Used</vt:lpstr>
      </vt:variant>
      <vt:variant>
        <vt:i4>12</vt:i4>
      </vt:variant>
      <vt:variant>
        <vt:lpstr>Theme</vt:lpstr>
      </vt:variant>
      <vt:variant>
        <vt:i4>12</vt:i4>
      </vt:variant>
      <vt:variant>
        <vt:lpstr>Embedded OLE Servers</vt:lpstr>
      </vt:variant>
      <vt:variant>
        <vt:i4>1</vt:i4>
      </vt:variant>
      <vt:variant>
        <vt:lpstr>Slide Titles</vt:lpstr>
      </vt:variant>
      <vt:variant>
        <vt:i4>15</vt:i4>
      </vt:variant>
    </vt:vector>
  </HeadingPairs>
  <TitlesOfParts>
    <vt:vector size="40" baseType="lpstr">
      <vt:lpstr>Arial</vt:lpstr>
      <vt:lpstr>Bodoni MT</vt:lpstr>
      <vt:lpstr>Calibri</vt:lpstr>
      <vt:lpstr>Consolas</vt:lpstr>
      <vt:lpstr>Courier New</vt:lpstr>
      <vt:lpstr>Menlo</vt:lpstr>
      <vt:lpstr>Segoe UI</vt:lpstr>
      <vt:lpstr>Segoe UI Light</vt:lpstr>
      <vt:lpstr>Segoe UI Semibold</vt:lpstr>
      <vt:lpstr>segoe-ui_bold</vt:lpstr>
      <vt:lpstr>segoe-ui_normal</vt:lpstr>
      <vt:lpstr>Wingdings</vt:lpstr>
      <vt:lpstr>STB Product Families 2013</vt:lpstr>
      <vt:lpstr>Power BI Template</vt:lpstr>
      <vt:lpstr>2_WHITE TEMPLATE</vt:lpstr>
      <vt:lpstr>3_LIGHT COLOR TEMPLATE</vt:lpstr>
      <vt:lpstr>2_Power BI Template</vt:lpstr>
      <vt:lpstr>3_Power BI Template</vt:lpstr>
      <vt:lpstr>1_5-30610_Microsoft_Ignite_Keynote_Template</vt:lpstr>
      <vt:lpstr>4_Power BI Template</vt:lpstr>
      <vt:lpstr>4_LIGHT COLOR TEMPLATE</vt:lpstr>
      <vt:lpstr>2_LIGHT COLOR TEMPLATE</vt:lpstr>
      <vt:lpstr>5_LIGHT COLOR TEMPLATE</vt:lpstr>
      <vt:lpstr>3_WHITE 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for Coming to PowerBI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Capability Deck Level 200</dc:title>
  <dc:creator>Sanjay Soni</dc:creator>
  <cp:keywords/>
  <cp:lastModifiedBy>Black Widow</cp:lastModifiedBy>
  <cp:revision>1826</cp:revision>
  <cp:lastPrinted>2015-05-19T00:06:12Z</cp:lastPrinted>
  <dcterms:created xsi:type="dcterms:W3CDTF">2015-05-11T15:24:15Z</dcterms:created>
  <dcterms:modified xsi:type="dcterms:W3CDTF">2018-05-24T16:33:39Z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216;#customer ready|8986c41d-21c5-4f8f-8a12-ea4625b46858</vt:lpwstr>
  </property>
  <property fmtid="{D5CDD505-2E9C-101B-9397-08002B2CF9AE}" pid="8" name="ItemType">
    <vt:lpwstr>31;#technical presentations|83a894cf-702b-47fc-aba5-41bd10dc1e75</vt:lpwstr>
  </property>
  <property fmtid="{D5CDD505-2E9C-101B-9397-08002B2CF9AE}" pid="9" name="bc28b5f076654a3b96073bbbebfeb8c9">
    <vt:lpwstr/>
  </property>
  <property fmtid="{D5CDD505-2E9C-101B-9397-08002B2CF9AE}" pid="10" name="Industries">
    <vt:lpwstr/>
  </property>
  <property fmtid="{D5CDD505-2E9C-101B-9397-08002B2CF9AE}" pid="11" name="MSProducts">
    <vt:lpwstr/>
  </property>
  <property fmtid="{D5CDD505-2E9C-101B-9397-08002B2CF9AE}" pid="12" name="j4d667fb28274e85b2214f6e751c8d1f">
    <vt:lpwstr/>
  </property>
  <property fmtid="{D5CDD505-2E9C-101B-9397-08002B2CF9AE}" pid="13" name="Competitors">
    <vt:lpwstr/>
  </property>
  <property fmtid="{D5CDD505-2E9C-101B-9397-08002B2CF9AE}" pid="14" name="SMSGDomain">
    <vt:lpwstr>566;#SQL Server Domain|0c0f1824-39dc-4b26-8c74-eff4364b812b;#156;#Server and Tools Business|6783548d-8609-4f97-be4a-4ca2616905a6</vt:lpwstr>
  </property>
  <property fmtid="{D5CDD505-2E9C-101B-9397-08002B2CF9AE}" pid="15" name="ItemRetentionFormula">
    <vt:lpwstr/>
  </property>
  <property fmtid="{D5CDD505-2E9C-101B-9397-08002B2CF9AE}" pid="16" name="BusinessArchitecture">
    <vt:lpwstr>13;#business intelligence|e1f9659f-bde9-4479-81f9-2bc6e8ec0057</vt:lpwstr>
  </property>
  <property fmtid="{D5CDD505-2E9C-101B-9397-08002B2CF9AE}" pid="17" name="SMSGTags">
    <vt:lpwstr/>
  </property>
  <property fmtid="{D5CDD505-2E9C-101B-9397-08002B2CF9AE}" pid="18" name="j031aa32f4154c8c9a646efae715ebde">
    <vt:lpwstr/>
  </property>
  <property fmtid="{D5CDD505-2E9C-101B-9397-08002B2CF9AE}" pid="19" name="Products">
    <vt:lpwstr>262;#Microsoft SQL Server|261ba873-f3ab-420e-96d6-e3004596a551;#2324;#Microsoft SQL Server Business Intelligence|9ffb7045-1f1b-41c0-987f-ffdc7c6f53c0</vt:lpwstr>
  </property>
  <property fmtid="{D5CDD505-2E9C-101B-9397-08002B2CF9AE}" pid="20" name="_dlc_DocIdItemGuid">
    <vt:lpwstr>4e483f87-ffd0-4047-bcc2-6a36cef5fcd3</vt:lpwstr>
  </property>
  <property fmtid="{D5CDD505-2E9C-101B-9397-08002B2CF9AE}" pid="21" name="EnterpriseDomainTags">
    <vt:lpwstr/>
  </property>
  <property fmtid="{D5CDD505-2E9C-101B-9397-08002B2CF9AE}" pid="22" name="l311460e3fdf46688abc31ddb7bdc05a">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WorkflowChangePath">
    <vt:lpwstr>4c942473-d120-4286-a51a-b65ad3d92ffb,2;4c942473-d120-4286-a51a-b65ad3d92ffb,2;4c942473-d120-4286-a51a-b65ad3d92ffb,2;4c942473-d120-4286-a51a-b65ad3d92ffb,49;4c942473-d120-4286-a51a-b65ad3d92ffb,68;4c942473-d120-4286-a51a-b65ad3d92ffb,101;4c942473-d120-428</vt:lpwstr>
  </property>
  <property fmtid="{D5CDD505-2E9C-101B-9397-08002B2CF9AE}" pid="27" name="la4444b61d19467597d63190b69ac227">
    <vt:lpwstr/>
  </property>
  <property fmtid="{D5CDD505-2E9C-101B-9397-08002B2CF9AE}" pid="28" name="Topics">
    <vt:lpwstr/>
  </property>
  <property fmtid="{D5CDD505-2E9C-101B-9397-08002B2CF9AE}" pid="29" name="Groups">
    <vt:lpwstr>762;#SQL Server Marketing|bb7921b3-c1d8-4da4-b894-8b6075d9546d;#311;#Cloud and Enterprise Marketing Group|4f75e184-e5aa-4234-a07f-b032d60df254</vt:lpwstr>
  </property>
  <property fmtid="{D5CDD505-2E9C-101B-9397-08002B2CF9AE}" pid="30" name="MSProductsTaxHTField0">
    <vt:lpwstr/>
  </property>
  <property fmtid="{D5CDD505-2E9C-101B-9397-08002B2CF9AE}" pid="31" name="Languages">
    <vt:lpwstr/>
  </property>
  <property fmtid="{D5CDD505-2E9C-101B-9397-08002B2CF9AE}" pid="32" name="_docset_NoMedatataSyncRequired">
    <vt:lpwstr>False</vt:lpwstr>
  </property>
  <property fmtid="{D5CDD505-2E9C-101B-9397-08002B2CF9AE}" pid="33" name="messageframeworktype">
    <vt:lpwstr/>
  </property>
  <property fmtid="{D5CDD505-2E9C-101B-9397-08002B2CF9AE}" pid="34" name="MSLanguage">
    <vt:lpwstr/>
  </property>
  <property fmtid="{D5CDD505-2E9C-101B-9397-08002B2CF9AE}" pid="35" name="cb7870d3641f4a52807a63577a9c1b08">
    <vt:lpwstr/>
  </property>
  <property fmtid="{D5CDD505-2E9C-101B-9397-08002B2CF9AE}" pid="36" name="TechnicalLevel">
    <vt:lpwstr/>
  </property>
  <property fmtid="{D5CDD505-2E9C-101B-9397-08002B2CF9AE}" pid="37" name="Audiences">
    <vt:lpwstr/>
  </property>
  <property fmtid="{D5CDD505-2E9C-101B-9397-08002B2CF9AE}" pid="38" name="LearningOrganization">
    <vt:lpwstr/>
  </property>
  <property fmtid="{D5CDD505-2E9C-101B-9397-08002B2CF9AE}" pid="39" name="EmployeeRole">
    <vt:lpwstr/>
  </property>
  <property fmtid="{D5CDD505-2E9C-101B-9397-08002B2CF9AE}" pid="40" name="LearningDeliveryMethod">
    <vt:lpwstr/>
  </property>
  <property fmtid="{D5CDD505-2E9C-101B-9397-08002B2CF9AE}" pid="41" name="SalesGeography">
    <vt:lpwstr/>
  </property>
  <property fmtid="{D5CDD505-2E9C-101B-9397-08002B2CF9AE}" pid="42" name="Roles">
    <vt:lpwstr/>
  </property>
</Properties>
</file>