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3"/>
  </p:notesMasterIdLst>
  <p:sldIdLst>
    <p:sldId id="1861" r:id="rId2"/>
  </p:sldIdLst>
  <p:sldSz cx="8280400" cy="56165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A3A"/>
    <a:srgbClr val="CA2243"/>
    <a:srgbClr val="95C04A"/>
    <a:srgbClr val="F0A953"/>
    <a:srgbClr val="DF9C4B"/>
    <a:srgbClr val="D0925F"/>
    <a:srgbClr val="D0735B"/>
    <a:srgbClr val="EBBE67"/>
    <a:srgbClr val="CA2143"/>
    <a:srgbClr val="96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0"/>
    <p:restoredTop sz="94638"/>
  </p:normalViewPr>
  <p:slideViewPr>
    <p:cSldViewPr snapToGrid="0">
      <p:cViewPr varScale="1">
        <p:scale>
          <a:sx n="156" d="100"/>
          <a:sy n="156" d="100"/>
        </p:scale>
        <p:origin x="10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90867-FD12-ED4C-AD02-12B91CD72869}" type="datetimeFigureOut">
              <a:rPr lang="en-US" smtClean="0"/>
              <a:t>6/16/25</a:t>
            </a:fld>
            <a:endParaRPr lang="en-US"/>
          </a:p>
        </p:txBody>
      </p:sp>
      <p:sp>
        <p:nvSpPr>
          <p:cNvPr id="4" name="Slide Image Placeholder 3"/>
          <p:cNvSpPr>
            <a:spLocks noGrp="1" noRot="1" noChangeAspect="1"/>
          </p:cNvSpPr>
          <p:nvPr>
            <p:ph type="sldImg" idx="2"/>
          </p:nvPr>
        </p:nvSpPr>
        <p:spPr>
          <a:xfrm>
            <a:off x="1155700" y="1143000"/>
            <a:ext cx="4546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4835-3F98-EF44-90E1-7314ACC83E7A}" type="slidenum">
              <a:rPr lang="en-US" smtClean="0"/>
              <a:t>‹#›</a:t>
            </a:fld>
            <a:endParaRPr lang="en-US"/>
          </a:p>
        </p:txBody>
      </p:sp>
    </p:spTree>
    <p:extLst>
      <p:ext uri="{BB962C8B-B14F-4D97-AF65-F5344CB8AC3E}">
        <p14:creationId xmlns:p14="http://schemas.microsoft.com/office/powerpoint/2010/main" val="2880671177"/>
      </p:ext>
    </p:extLst>
  </p:cSld>
  <p:clrMap bg1="lt1" tx1="dk1" bg2="lt2" tx2="dk2" accent1="accent1" accent2="accent2" accent3="accent3" accent4="accent4" accent5="accent5" accent6="accent6" hlink="hlink" folHlink="folHlink"/>
  <p:notesStyle>
    <a:lvl1pPr marL="0" algn="l" defTabSz="1021568" rtl="0" eaLnBrk="1" latinLnBrk="0" hangingPunct="1">
      <a:defRPr sz="1341" kern="1200">
        <a:solidFill>
          <a:schemeClr val="tx1"/>
        </a:solidFill>
        <a:latin typeface="+mn-lt"/>
        <a:ea typeface="+mn-ea"/>
        <a:cs typeface="+mn-cs"/>
      </a:defRPr>
    </a:lvl1pPr>
    <a:lvl2pPr marL="510784" algn="l" defTabSz="1021568" rtl="0" eaLnBrk="1" latinLnBrk="0" hangingPunct="1">
      <a:defRPr sz="1341" kern="1200">
        <a:solidFill>
          <a:schemeClr val="tx1"/>
        </a:solidFill>
        <a:latin typeface="+mn-lt"/>
        <a:ea typeface="+mn-ea"/>
        <a:cs typeface="+mn-cs"/>
      </a:defRPr>
    </a:lvl2pPr>
    <a:lvl3pPr marL="1021568" algn="l" defTabSz="1021568" rtl="0" eaLnBrk="1" latinLnBrk="0" hangingPunct="1">
      <a:defRPr sz="1341" kern="1200">
        <a:solidFill>
          <a:schemeClr val="tx1"/>
        </a:solidFill>
        <a:latin typeface="+mn-lt"/>
        <a:ea typeface="+mn-ea"/>
        <a:cs typeface="+mn-cs"/>
      </a:defRPr>
    </a:lvl3pPr>
    <a:lvl4pPr marL="1532352" algn="l" defTabSz="1021568" rtl="0" eaLnBrk="1" latinLnBrk="0" hangingPunct="1">
      <a:defRPr sz="1341" kern="1200">
        <a:solidFill>
          <a:schemeClr val="tx1"/>
        </a:solidFill>
        <a:latin typeface="+mn-lt"/>
        <a:ea typeface="+mn-ea"/>
        <a:cs typeface="+mn-cs"/>
      </a:defRPr>
    </a:lvl4pPr>
    <a:lvl5pPr marL="2043135" algn="l" defTabSz="1021568" rtl="0" eaLnBrk="1" latinLnBrk="0" hangingPunct="1">
      <a:defRPr sz="1341" kern="1200">
        <a:solidFill>
          <a:schemeClr val="tx1"/>
        </a:solidFill>
        <a:latin typeface="+mn-lt"/>
        <a:ea typeface="+mn-ea"/>
        <a:cs typeface="+mn-cs"/>
      </a:defRPr>
    </a:lvl5pPr>
    <a:lvl6pPr marL="2553919" algn="l" defTabSz="1021568" rtl="0" eaLnBrk="1" latinLnBrk="0" hangingPunct="1">
      <a:defRPr sz="1341" kern="1200">
        <a:solidFill>
          <a:schemeClr val="tx1"/>
        </a:solidFill>
        <a:latin typeface="+mn-lt"/>
        <a:ea typeface="+mn-ea"/>
        <a:cs typeface="+mn-cs"/>
      </a:defRPr>
    </a:lvl6pPr>
    <a:lvl7pPr marL="3064703" algn="l" defTabSz="1021568" rtl="0" eaLnBrk="1" latinLnBrk="0" hangingPunct="1">
      <a:defRPr sz="1341" kern="1200">
        <a:solidFill>
          <a:schemeClr val="tx1"/>
        </a:solidFill>
        <a:latin typeface="+mn-lt"/>
        <a:ea typeface="+mn-ea"/>
        <a:cs typeface="+mn-cs"/>
      </a:defRPr>
    </a:lvl7pPr>
    <a:lvl8pPr marL="3575487" algn="l" defTabSz="1021568" rtl="0" eaLnBrk="1" latinLnBrk="0" hangingPunct="1">
      <a:defRPr sz="1341" kern="1200">
        <a:solidFill>
          <a:schemeClr val="tx1"/>
        </a:solidFill>
        <a:latin typeface="+mn-lt"/>
        <a:ea typeface="+mn-ea"/>
        <a:cs typeface="+mn-cs"/>
      </a:defRPr>
    </a:lvl8pPr>
    <a:lvl9pPr marL="4086271" algn="l" defTabSz="1021568" rtl="0" eaLnBrk="1" latinLnBrk="0" hangingPunct="1">
      <a:defRPr sz="13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2956-4CA4-2460-96CD-835648D4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8C1-F628-42A7-034E-0CF6BB214CC4}"/>
              </a:ext>
            </a:extLst>
          </p:cNvPr>
          <p:cNvSpPr>
            <a:spLocks noGrp="1" noRot="1" noChangeAspect="1"/>
          </p:cNvSpPr>
          <p:nvPr>
            <p:ph type="sldImg"/>
          </p:nvPr>
        </p:nvSpPr>
        <p:spPr>
          <a:xfrm>
            <a:off x="1155700" y="1143000"/>
            <a:ext cx="4546600" cy="3086100"/>
          </a:xfrm>
        </p:spPr>
      </p:sp>
      <p:sp>
        <p:nvSpPr>
          <p:cNvPr id="3" name="Notes Placeholder 2">
            <a:extLst>
              <a:ext uri="{FF2B5EF4-FFF2-40B4-BE49-F238E27FC236}">
                <a16:creationId xmlns:a16="http://schemas.microsoft.com/office/drawing/2014/main" id="{FB73B7EF-5D0D-4417-E01D-3B43203CE9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Why does the stable mass transfer channel drop below a certain mass?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Well in essence this is caused by the mass ratio dependence of mass transfer stability. Mass transfer is more stable for equal masses, and gets less stable at extreme mass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stable MT channel is pretty fun because we can basically reduce it to a cartoonish representation of the key evolutionary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possible because, compared to e.g.  common envelopes, the stable channel is well constrained!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turns out that the reverse mass transfer being stable, is a very crucial constraint in this channel and imposes a minimum on the BH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won’t bore you with the derivation</a:t>
            </a:r>
          </a:p>
          <a:p>
            <a:endParaRPr lang="en-NL" dirty="0"/>
          </a:p>
        </p:txBody>
      </p:sp>
      <p:sp>
        <p:nvSpPr>
          <p:cNvPr id="4" name="Slide Number Placeholder 3">
            <a:extLst>
              <a:ext uri="{FF2B5EF4-FFF2-40B4-BE49-F238E27FC236}">
                <a16:creationId xmlns:a16="http://schemas.microsoft.com/office/drawing/2014/main" id="{664E8733-A58F-8715-8733-14E18872D8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14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1030" y="919195"/>
            <a:ext cx="7038340" cy="1955400"/>
          </a:xfrm>
        </p:spPr>
        <p:txBody>
          <a:bodyPr anchor="b"/>
          <a:lstStyle>
            <a:lvl1pPr algn="ctr">
              <a:defRPr sz="4914"/>
            </a:lvl1pPr>
          </a:lstStyle>
          <a:p>
            <a:r>
              <a:rPr lang="en-US"/>
              <a:t>Click to edit Master title style</a:t>
            </a:r>
            <a:endParaRPr lang="en-US" dirty="0"/>
          </a:p>
        </p:txBody>
      </p:sp>
      <p:sp>
        <p:nvSpPr>
          <p:cNvPr id="3" name="Subtitle 2"/>
          <p:cNvSpPr>
            <a:spLocks noGrp="1"/>
          </p:cNvSpPr>
          <p:nvPr>
            <p:ph type="subTitle" idx="1"/>
          </p:nvPr>
        </p:nvSpPr>
        <p:spPr>
          <a:xfrm>
            <a:off x="1035050" y="2950003"/>
            <a:ext cx="6210300" cy="1356038"/>
          </a:xfrm>
        </p:spPr>
        <p:txBody>
          <a:bodyPr/>
          <a:lstStyle>
            <a:lvl1pPr marL="0" indent="0" algn="ctr">
              <a:buNone/>
              <a:defRPr sz="1966"/>
            </a:lvl1pPr>
            <a:lvl2pPr marL="374447" indent="0" algn="ctr">
              <a:buNone/>
              <a:defRPr sz="1638"/>
            </a:lvl2pPr>
            <a:lvl3pPr marL="748894" indent="0" algn="ctr">
              <a:buNone/>
              <a:defRPr sz="1474"/>
            </a:lvl3pPr>
            <a:lvl4pPr marL="1123340" indent="0" algn="ctr">
              <a:buNone/>
              <a:defRPr sz="1310"/>
            </a:lvl4pPr>
            <a:lvl5pPr marL="1497787" indent="0" algn="ctr">
              <a:buNone/>
              <a:defRPr sz="1310"/>
            </a:lvl5pPr>
            <a:lvl6pPr marL="1872234" indent="0" algn="ctr">
              <a:buNone/>
              <a:defRPr sz="1310"/>
            </a:lvl6pPr>
            <a:lvl7pPr marL="2246681" indent="0" algn="ctr">
              <a:buNone/>
              <a:defRPr sz="1310"/>
            </a:lvl7pPr>
            <a:lvl8pPr marL="2621128" indent="0" algn="ctr">
              <a:buNone/>
              <a:defRPr sz="1310"/>
            </a:lvl8pPr>
            <a:lvl9pPr marL="2995574" indent="0" algn="ctr">
              <a:buNone/>
              <a:defRPr sz="13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3660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8377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25662" y="299030"/>
            <a:ext cx="1785461" cy="47597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9278" y="299030"/>
            <a:ext cx="5252879" cy="4759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20297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rgbClr val="FBF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935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6422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4965" y="1400245"/>
            <a:ext cx="7141845" cy="2336339"/>
          </a:xfrm>
        </p:spPr>
        <p:txBody>
          <a:bodyPr anchor="b"/>
          <a:lstStyle>
            <a:lvl1pPr>
              <a:defRPr sz="4914"/>
            </a:lvl1pPr>
          </a:lstStyle>
          <a:p>
            <a:r>
              <a:rPr lang="en-US"/>
              <a:t>Click to edit Master title style</a:t>
            </a:r>
            <a:endParaRPr lang="en-US" dirty="0"/>
          </a:p>
        </p:txBody>
      </p:sp>
      <p:sp>
        <p:nvSpPr>
          <p:cNvPr id="3" name="Text Placeholder 2"/>
          <p:cNvSpPr>
            <a:spLocks noGrp="1"/>
          </p:cNvSpPr>
          <p:nvPr>
            <p:ph type="body" idx="1"/>
          </p:nvPr>
        </p:nvSpPr>
        <p:spPr>
          <a:xfrm>
            <a:off x="564965" y="3758687"/>
            <a:ext cx="7141845" cy="1228625"/>
          </a:xfrm>
        </p:spPr>
        <p:txBody>
          <a:bodyPr/>
          <a:lstStyle>
            <a:lvl1pPr marL="0" indent="0">
              <a:buNone/>
              <a:defRPr sz="1966">
                <a:solidFill>
                  <a:schemeClr val="tx1">
                    <a:tint val="82000"/>
                  </a:schemeClr>
                </a:solidFill>
              </a:defRPr>
            </a:lvl1pPr>
            <a:lvl2pPr marL="374447" indent="0">
              <a:buNone/>
              <a:defRPr sz="1638">
                <a:solidFill>
                  <a:schemeClr val="tx1">
                    <a:tint val="82000"/>
                  </a:schemeClr>
                </a:solidFill>
              </a:defRPr>
            </a:lvl2pPr>
            <a:lvl3pPr marL="748894" indent="0">
              <a:buNone/>
              <a:defRPr sz="1474">
                <a:solidFill>
                  <a:schemeClr val="tx1">
                    <a:tint val="82000"/>
                  </a:schemeClr>
                </a:solidFill>
              </a:defRPr>
            </a:lvl3pPr>
            <a:lvl4pPr marL="1123340" indent="0">
              <a:buNone/>
              <a:defRPr sz="1310">
                <a:solidFill>
                  <a:schemeClr val="tx1">
                    <a:tint val="82000"/>
                  </a:schemeClr>
                </a:solidFill>
              </a:defRPr>
            </a:lvl4pPr>
            <a:lvl5pPr marL="1497787" indent="0">
              <a:buNone/>
              <a:defRPr sz="1310">
                <a:solidFill>
                  <a:schemeClr val="tx1">
                    <a:tint val="82000"/>
                  </a:schemeClr>
                </a:solidFill>
              </a:defRPr>
            </a:lvl5pPr>
            <a:lvl6pPr marL="1872234" indent="0">
              <a:buNone/>
              <a:defRPr sz="1310">
                <a:solidFill>
                  <a:schemeClr val="tx1">
                    <a:tint val="82000"/>
                  </a:schemeClr>
                </a:solidFill>
              </a:defRPr>
            </a:lvl6pPr>
            <a:lvl7pPr marL="2246681" indent="0">
              <a:buNone/>
              <a:defRPr sz="1310">
                <a:solidFill>
                  <a:schemeClr val="tx1">
                    <a:tint val="82000"/>
                  </a:schemeClr>
                </a:solidFill>
              </a:defRPr>
            </a:lvl7pPr>
            <a:lvl8pPr marL="2621128" indent="0">
              <a:buNone/>
              <a:defRPr sz="1310">
                <a:solidFill>
                  <a:schemeClr val="tx1">
                    <a:tint val="82000"/>
                  </a:schemeClr>
                </a:solidFill>
              </a:defRPr>
            </a:lvl8pPr>
            <a:lvl9pPr marL="2995574" indent="0">
              <a:buNone/>
              <a:defRPr sz="131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0BCD-A866-B34B-B7E8-44C4BB9D2819}"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63993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9278"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953"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0BCD-A866-B34B-B7E8-44C4BB9D2819}"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135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356" y="299032"/>
            <a:ext cx="7141845" cy="10856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70357" y="1376841"/>
            <a:ext cx="3502997"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4" name="Content Placeholder 3"/>
          <p:cNvSpPr>
            <a:spLocks noGrp="1"/>
          </p:cNvSpPr>
          <p:nvPr>
            <p:ph sz="half" idx="2"/>
          </p:nvPr>
        </p:nvSpPr>
        <p:spPr>
          <a:xfrm>
            <a:off x="570357" y="2051610"/>
            <a:ext cx="3502997"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91953" y="1376841"/>
            <a:ext cx="3520249"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6" name="Content Placeholder 5"/>
          <p:cNvSpPr>
            <a:spLocks noGrp="1"/>
          </p:cNvSpPr>
          <p:nvPr>
            <p:ph sz="quarter" idx="4"/>
          </p:nvPr>
        </p:nvSpPr>
        <p:spPr>
          <a:xfrm>
            <a:off x="4191953" y="2051610"/>
            <a:ext cx="3520249"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0BCD-A866-B34B-B7E8-44C4BB9D2819}" type="datetimeFigureOut">
              <a:rPr lang="en-US" smtClean="0"/>
              <a:t>6/16/25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26500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0BCD-A866-B34B-B7E8-44C4BB9D2819}" type="datetimeFigureOut">
              <a:rPr lang="en-US" smtClean="0"/>
              <a:t>6/16/25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181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0BCD-A866-B34B-B7E8-44C4BB9D2819}" type="datetimeFigureOut">
              <a:rPr lang="en-US" smtClean="0"/>
              <a:t>6/16/25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18812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Content Placeholder 2"/>
          <p:cNvSpPr>
            <a:spLocks noGrp="1"/>
          </p:cNvSpPr>
          <p:nvPr>
            <p:ph idx="1"/>
          </p:nvPr>
        </p:nvSpPr>
        <p:spPr>
          <a:xfrm>
            <a:off x="3520248" y="808684"/>
            <a:ext cx="4191953" cy="3991409"/>
          </a:xfrm>
        </p:spPr>
        <p:txBody>
          <a:bodyPr/>
          <a:lstStyle>
            <a:lvl1pPr>
              <a:defRPr sz="2621"/>
            </a:lvl1pPr>
            <a:lvl2pPr>
              <a:defRPr sz="2293"/>
            </a:lvl2pPr>
            <a:lvl3pPr>
              <a:defRPr sz="1966"/>
            </a:lvl3pPr>
            <a:lvl4pPr>
              <a:defRPr sz="1638"/>
            </a:lvl4pPr>
            <a:lvl5pPr>
              <a:defRPr sz="1638"/>
            </a:lvl5pPr>
            <a:lvl6pPr>
              <a:defRPr sz="1638"/>
            </a:lvl6pPr>
            <a:lvl7pPr>
              <a:defRPr sz="1638"/>
            </a:lvl7pPr>
            <a:lvl8pPr>
              <a:defRPr sz="1638"/>
            </a:lvl8pPr>
            <a:lvl9pPr>
              <a:defRPr sz="1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01358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Picture Placeholder 2"/>
          <p:cNvSpPr>
            <a:spLocks noGrp="1" noChangeAspect="1"/>
          </p:cNvSpPr>
          <p:nvPr>
            <p:ph type="pic" idx="1"/>
          </p:nvPr>
        </p:nvSpPr>
        <p:spPr>
          <a:xfrm>
            <a:off x="3520248" y="808684"/>
            <a:ext cx="4191953" cy="3991409"/>
          </a:xfrm>
        </p:spPr>
        <p:txBody>
          <a:bodyPr anchor="t"/>
          <a:lstStyle>
            <a:lvl1pPr marL="0" indent="0">
              <a:buNone/>
              <a:defRPr sz="2621"/>
            </a:lvl1pPr>
            <a:lvl2pPr marL="374447" indent="0">
              <a:buNone/>
              <a:defRPr sz="2293"/>
            </a:lvl2pPr>
            <a:lvl3pPr marL="748894" indent="0">
              <a:buNone/>
              <a:defRPr sz="1966"/>
            </a:lvl3pPr>
            <a:lvl4pPr marL="1123340" indent="0">
              <a:buNone/>
              <a:defRPr sz="1638"/>
            </a:lvl4pPr>
            <a:lvl5pPr marL="1497787" indent="0">
              <a:buNone/>
              <a:defRPr sz="1638"/>
            </a:lvl5pPr>
            <a:lvl6pPr marL="1872234" indent="0">
              <a:buNone/>
              <a:defRPr sz="1638"/>
            </a:lvl6pPr>
            <a:lvl7pPr marL="2246681" indent="0">
              <a:buNone/>
              <a:defRPr sz="1638"/>
            </a:lvl7pPr>
            <a:lvl8pPr marL="2621128" indent="0">
              <a:buNone/>
              <a:defRPr sz="1638"/>
            </a:lvl8pPr>
            <a:lvl9pPr marL="2995574" indent="0">
              <a:buNone/>
              <a:defRPr sz="1638"/>
            </a:lvl9pPr>
          </a:lstStyle>
          <a:p>
            <a:r>
              <a:rPr lang="en-US"/>
              <a:t>Click icon to add picture</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24734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278" y="299032"/>
            <a:ext cx="7141845" cy="10856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9278" y="1495153"/>
            <a:ext cx="7141845" cy="35636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9278" y="5205734"/>
            <a:ext cx="1863090" cy="299031"/>
          </a:xfrm>
          <a:prstGeom prst="rect">
            <a:avLst/>
          </a:prstGeom>
        </p:spPr>
        <p:txBody>
          <a:bodyPr vert="horz" lIns="91440" tIns="45720" rIns="91440" bIns="45720" rtlCol="0" anchor="ctr"/>
          <a:lstStyle>
            <a:lvl1pPr algn="l">
              <a:defRPr sz="983">
                <a:solidFill>
                  <a:schemeClr val="tx1">
                    <a:tint val="82000"/>
                  </a:schemeClr>
                </a:solidFill>
              </a:defRPr>
            </a:lvl1pPr>
          </a:lstStyle>
          <a:p>
            <a:fld id="{42B10BCD-A866-B34B-B7E8-44C4BB9D2819}" type="datetimeFigureOut">
              <a:rPr lang="en-US" smtClean="0"/>
              <a:t>6/16/25</a:t>
            </a:fld>
            <a:endParaRPr lang="en-US"/>
          </a:p>
        </p:txBody>
      </p:sp>
      <p:sp>
        <p:nvSpPr>
          <p:cNvPr id="5" name="Footer Placeholder 4"/>
          <p:cNvSpPr>
            <a:spLocks noGrp="1"/>
          </p:cNvSpPr>
          <p:nvPr>
            <p:ph type="ftr" sz="quarter" idx="3"/>
          </p:nvPr>
        </p:nvSpPr>
        <p:spPr>
          <a:xfrm>
            <a:off x="2742883" y="5205734"/>
            <a:ext cx="2794635" cy="299031"/>
          </a:xfrm>
          <a:prstGeom prst="rect">
            <a:avLst/>
          </a:prstGeom>
        </p:spPr>
        <p:txBody>
          <a:bodyPr vert="horz" lIns="91440" tIns="45720" rIns="91440" bIns="45720" rtlCol="0" anchor="ctr"/>
          <a:lstStyle>
            <a:lvl1pPr algn="ctr">
              <a:defRPr sz="98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848033" y="5205734"/>
            <a:ext cx="1863090" cy="299031"/>
          </a:xfrm>
          <a:prstGeom prst="rect">
            <a:avLst/>
          </a:prstGeom>
        </p:spPr>
        <p:txBody>
          <a:bodyPr vert="horz" lIns="91440" tIns="45720" rIns="91440" bIns="45720" rtlCol="0" anchor="ctr"/>
          <a:lstStyle>
            <a:lvl1pPr algn="r">
              <a:defRPr sz="983">
                <a:solidFill>
                  <a:schemeClr val="tx1">
                    <a:tint val="82000"/>
                  </a:schemeClr>
                </a:solidFill>
              </a:defRPr>
            </a:lvl1pPr>
          </a:lstStyle>
          <a:p>
            <a:fld id="{EE2EFAF5-5BCF-8E41-837E-C5141D32AB8A}" type="slidenum">
              <a:rPr lang="en-US" smtClean="0"/>
              <a:t>‹#›</a:t>
            </a:fld>
            <a:endParaRPr lang="en-US"/>
          </a:p>
        </p:txBody>
      </p:sp>
    </p:spTree>
    <p:extLst>
      <p:ext uri="{BB962C8B-B14F-4D97-AF65-F5344CB8AC3E}">
        <p14:creationId xmlns:p14="http://schemas.microsoft.com/office/powerpoint/2010/main" val="290444984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748894" rtl="0" eaLnBrk="1" latinLnBrk="0" hangingPunct="1">
        <a:lnSpc>
          <a:spcPct val="90000"/>
        </a:lnSpc>
        <a:spcBef>
          <a:spcPct val="0"/>
        </a:spcBef>
        <a:buNone/>
        <a:defRPr sz="3604" kern="1200">
          <a:solidFill>
            <a:schemeClr val="tx1"/>
          </a:solidFill>
          <a:latin typeface="+mj-lt"/>
          <a:ea typeface="+mj-ea"/>
          <a:cs typeface="+mj-cs"/>
        </a:defRPr>
      </a:lvl1pPr>
    </p:titleStyle>
    <p:bodyStyle>
      <a:lvl1pPr marL="187223" indent="-187223" algn="l" defTabSz="748894" rtl="0" eaLnBrk="1" latinLnBrk="0" hangingPunct="1">
        <a:lnSpc>
          <a:spcPct val="90000"/>
        </a:lnSpc>
        <a:spcBef>
          <a:spcPts val="819"/>
        </a:spcBef>
        <a:buFont typeface="Arial" panose="020B0604020202020204" pitchFamily="34" charset="0"/>
        <a:buChar char="•"/>
        <a:defRPr sz="2293" kern="1200">
          <a:solidFill>
            <a:schemeClr val="tx1"/>
          </a:solidFill>
          <a:latin typeface="+mn-lt"/>
          <a:ea typeface="+mn-ea"/>
          <a:cs typeface="+mn-cs"/>
        </a:defRPr>
      </a:lvl1pPr>
      <a:lvl2pPr marL="561670" indent="-187223" algn="l" defTabSz="748894" rtl="0" eaLnBrk="1" latinLnBrk="0" hangingPunct="1">
        <a:lnSpc>
          <a:spcPct val="90000"/>
        </a:lnSpc>
        <a:spcBef>
          <a:spcPts val="410"/>
        </a:spcBef>
        <a:buFont typeface="Arial" panose="020B0604020202020204" pitchFamily="34" charset="0"/>
        <a:buChar char="•"/>
        <a:defRPr sz="1966" kern="1200">
          <a:solidFill>
            <a:schemeClr val="tx1"/>
          </a:solidFill>
          <a:latin typeface="+mn-lt"/>
          <a:ea typeface="+mn-ea"/>
          <a:cs typeface="+mn-cs"/>
        </a:defRPr>
      </a:lvl2pPr>
      <a:lvl3pPr marL="936117" indent="-187223" algn="l" defTabSz="748894" rtl="0" eaLnBrk="1" latinLnBrk="0" hangingPunct="1">
        <a:lnSpc>
          <a:spcPct val="90000"/>
        </a:lnSpc>
        <a:spcBef>
          <a:spcPts val="410"/>
        </a:spcBef>
        <a:buFont typeface="Arial" panose="020B0604020202020204" pitchFamily="34" charset="0"/>
        <a:buChar char="•"/>
        <a:defRPr sz="1638" kern="1200">
          <a:solidFill>
            <a:schemeClr val="tx1"/>
          </a:solidFill>
          <a:latin typeface="+mn-lt"/>
          <a:ea typeface="+mn-ea"/>
          <a:cs typeface="+mn-cs"/>
        </a:defRPr>
      </a:lvl3pPr>
      <a:lvl4pPr marL="131056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4pPr>
      <a:lvl5pPr marL="168501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5pPr>
      <a:lvl6pPr marL="2059457"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6pPr>
      <a:lvl7pPr marL="243390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7pPr>
      <a:lvl8pPr marL="280835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8pPr>
      <a:lvl9pPr marL="3182798"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9pPr>
    </p:bodyStyle>
    <p:otherStyle>
      <a:defPPr>
        <a:defRPr lang="en-US"/>
      </a:defPPr>
      <a:lvl1pPr marL="0" algn="l" defTabSz="748894" rtl="0" eaLnBrk="1" latinLnBrk="0" hangingPunct="1">
        <a:defRPr sz="1474" kern="1200">
          <a:solidFill>
            <a:schemeClr val="tx1"/>
          </a:solidFill>
          <a:latin typeface="+mn-lt"/>
          <a:ea typeface="+mn-ea"/>
          <a:cs typeface="+mn-cs"/>
        </a:defRPr>
      </a:lvl1pPr>
      <a:lvl2pPr marL="374447" algn="l" defTabSz="748894" rtl="0" eaLnBrk="1" latinLnBrk="0" hangingPunct="1">
        <a:defRPr sz="1474" kern="1200">
          <a:solidFill>
            <a:schemeClr val="tx1"/>
          </a:solidFill>
          <a:latin typeface="+mn-lt"/>
          <a:ea typeface="+mn-ea"/>
          <a:cs typeface="+mn-cs"/>
        </a:defRPr>
      </a:lvl2pPr>
      <a:lvl3pPr marL="748894" algn="l" defTabSz="748894" rtl="0" eaLnBrk="1" latinLnBrk="0" hangingPunct="1">
        <a:defRPr sz="1474" kern="1200">
          <a:solidFill>
            <a:schemeClr val="tx1"/>
          </a:solidFill>
          <a:latin typeface="+mn-lt"/>
          <a:ea typeface="+mn-ea"/>
          <a:cs typeface="+mn-cs"/>
        </a:defRPr>
      </a:lvl3pPr>
      <a:lvl4pPr marL="1123340" algn="l" defTabSz="748894" rtl="0" eaLnBrk="1" latinLnBrk="0" hangingPunct="1">
        <a:defRPr sz="1474" kern="1200">
          <a:solidFill>
            <a:schemeClr val="tx1"/>
          </a:solidFill>
          <a:latin typeface="+mn-lt"/>
          <a:ea typeface="+mn-ea"/>
          <a:cs typeface="+mn-cs"/>
        </a:defRPr>
      </a:lvl4pPr>
      <a:lvl5pPr marL="1497787" algn="l" defTabSz="748894" rtl="0" eaLnBrk="1" latinLnBrk="0" hangingPunct="1">
        <a:defRPr sz="1474" kern="1200">
          <a:solidFill>
            <a:schemeClr val="tx1"/>
          </a:solidFill>
          <a:latin typeface="+mn-lt"/>
          <a:ea typeface="+mn-ea"/>
          <a:cs typeface="+mn-cs"/>
        </a:defRPr>
      </a:lvl5pPr>
      <a:lvl6pPr marL="1872234" algn="l" defTabSz="748894" rtl="0" eaLnBrk="1" latinLnBrk="0" hangingPunct="1">
        <a:defRPr sz="1474" kern="1200">
          <a:solidFill>
            <a:schemeClr val="tx1"/>
          </a:solidFill>
          <a:latin typeface="+mn-lt"/>
          <a:ea typeface="+mn-ea"/>
          <a:cs typeface="+mn-cs"/>
        </a:defRPr>
      </a:lvl6pPr>
      <a:lvl7pPr marL="2246681" algn="l" defTabSz="748894" rtl="0" eaLnBrk="1" latinLnBrk="0" hangingPunct="1">
        <a:defRPr sz="1474" kern="1200">
          <a:solidFill>
            <a:schemeClr val="tx1"/>
          </a:solidFill>
          <a:latin typeface="+mn-lt"/>
          <a:ea typeface="+mn-ea"/>
          <a:cs typeface="+mn-cs"/>
        </a:defRPr>
      </a:lvl7pPr>
      <a:lvl8pPr marL="2621128" algn="l" defTabSz="748894" rtl="0" eaLnBrk="1" latinLnBrk="0" hangingPunct="1">
        <a:defRPr sz="1474" kern="1200">
          <a:solidFill>
            <a:schemeClr val="tx1"/>
          </a:solidFill>
          <a:latin typeface="+mn-lt"/>
          <a:ea typeface="+mn-ea"/>
          <a:cs typeface="+mn-cs"/>
        </a:defRPr>
      </a:lvl8pPr>
      <a:lvl9pPr marL="2995574" algn="l" defTabSz="748894"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DC6F750-1706-99C1-1163-92CE72459CE3}"/>
            </a:ext>
          </a:extLst>
        </p:cNvPr>
        <p:cNvGrpSpPr/>
        <p:nvPr/>
      </p:nvGrpSpPr>
      <p:grpSpPr>
        <a:xfrm>
          <a:off x="0" y="0"/>
          <a:ext cx="0" cy="0"/>
          <a:chOff x="0" y="0"/>
          <a:chExt cx="0" cy="0"/>
        </a:xfrm>
      </p:grpSpPr>
      <p:sp>
        <p:nvSpPr>
          <p:cNvPr id="142" name="Rectangle 141">
            <a:extLst>
              <a:ext uri="{FF2B5EF4-FFF2-40B4-BE49-F238E27FC236}">
                <a16:creationId xmlns:a16="http://schemas.microsoft.com/office/drawing/2014/main" id="{83B6A2C6-6E20-163E-0F09-4D7F463350E7}"/>
              </a:ext>
            </a:extLst>
          </p:cNvPr>
          <p:cNvSpPr/>
          <p:nvPr/>
        </p:nvSpPr>
        <p:spPr>
          <a:xfrm>
            <a:off x="2042638" y="854594"/>
            <a:ext cx="6252204" cy="377462"/>
          </a:xfrm>
          <a:prstGeom prst="rect">
            <a:avLst/>
          </a:prstGeom>
          <a:solidFill>
            <a:srgbClr val="CA2243">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E2E94001-36DC-3DE7-9A2B-477059922652}"/>
              </a:ext>
            </a:extLst>
          </p:cNvPr>
          <p:cNvSpPr/>
          <p:nvPr/>
        </p:nvSpPr>
        <p:spPr>
          <a:xfrm>
            <a:off x="2055088" y="4703822"/>
            <a:ext cx="6221027" cy="521078"/>
          </a:xfrm>
          <a:prstGeom prst="rect">
            <a:avLst/>
          </a:prstGeom>
          <a:solidFill>
            <a:srgbClr val="CA2243">
              <a:alpha val="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FE83F01-6FCD-4697-ED65-69A970E24283}"/>
              </a:ext>
            </a:extLst>
          </p:cNvPr>
          <p:cNvSpPr/>
          <p:nvPr/>
        </p:nvSpPr>
        <p:spPr>
          <a:xfrm>
            <a:off x="2045525" y="1232717"/>
            <a:ext cx="6252203" cy="388409"/>
          </a:xfrm>
          <a:prstGeom prst="rect">
            <a:avLst/>
          </a:prstGeom>
          <a:solidFill>
            <a:srgbClr val="CA2243">
              <a:alpha val="1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9D5867A-2AB6-9BD6-24FD-1AEAB87142D8}"/>
              </a:ext>
            </a:extLst>
          </p:cNvPr>
          <p:cNvSpPr/>
          <p:nvPr/>
        </p:nvSpPr>
        <p:spPr>
          <a:xfrm>
            <a:off x="2042908" y="3090981"/>
            <a:ext cx="6251933" cy="405045"/>
          </a:xfrm>
          <a:prstGeom prst="rect">
            <a:avLst/>
          </a:prstGeom>
          <a:solidFill>
            <a:srgbClr val="CA2243">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DC799CB-207C-8D63-0BDC-B3EE1D8DE8D3}"/>
              </a:ext>
            </a:extLst>
          </p:cNvPr>
          <p:cNvSpPr/>
          <p:nvPr/>
        </p:nvSpPr>
        <p:spPr>
          <a:xfrm>
            <a:off x="2047383" y="3496081"/>
            <a:ext cx="6233480" cy="543384"/>
          </a:xfrm>
          <a:prstGeom prst="rect">
            <a:avLst/>
          </a:prstGeom>
          <a:solidFill>
            <a:srgbClr val="CA2243">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ooter Placeholder 1">
            <a:extLst>
              <a:ext uri="{FF2B5EF4-FFF2-40B4-BE49-F238E27FC236}">
                <a16:creationId xmlns:a16="http://schemas.microsoft.com/office/drawing/2014/main" id="{F93AEEA9-F478-1DCF-23AA-6BFC54C31E56}"/>
              </a:ext>
            </a:extLst>
          </p:cNvPr>
          <p:cNvSpPr txBox="1">
            <a:spLocks/>
          </p:cNvSpPr>
          <p:nvPr/>
        </p:nvSpPr>
        <p:spPr>
          <a:xfrm>
            <a:off x="5202586" y="-929805"/>
            <a:ext cx="2583875" cy="323392"/>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50" dirty="0"/>
              <a:t>You shouldn’t go much smaller than this </a:t>
            </a:r>
          </a:p>
        </p:txBody>
      </p:sp>
      <p:sp>
        <p:nvSpPr>
          <p:cNvPr id="3" name="TextBox 2">
            <a:extLst>
              <a:ext uri="{FF2B5EF4-FFF2-40B4-BE49-F238E27FC236}">
                <a16:creationId xmlns:a16="http://schemas.microsoft.com/office/drawing/2014/main" id="{4793A4E1-D597-9009-D281-3A4343F7EFCF}"/>
              </a:ext>
            </a:extLst>
          </p:cNvPr>
          <p:cNvSpPr txBox="1"/>
          <p:nvPr/>
        </p:nvSpPr>
        <p:spPr>
          <a:xfrm>
            <a:off x="2245791" y="22611"/>
            <a:ext cx="1686928" cy="215444"/>
          </a:xfrm>
          <a:prstGeom prst="rect">
            <a:avLst/>
          </a:prstGeom>
          <a:noFill/>
        </p:spPr>
        <p:txBody>
          <a:bodyPr wrap="none" lIns="36000" tIns="0" rIns="36000" bIns="0" rtlCol="0">
            <a:spAutoFit/>
          </a:bodyPr>
          <a:lstStyle/>
          <a:p>
            <a:pPr algn="ctr"/>
            <a:r>
              <a:rPr lang="en-US" sz="1400" dirty="0">
                <a:solidFill>
                  <a:schemeClr val="tx2">
                    <a:lumMod val="50000"/>
                    <a:lumOff val="50000"/>
                  </a:schemeClr>
                </a:solidFill>
              </a:rPr>
              <a:t>Shape of </a:t>
            </a:r>
            <a:r>
              <a:rPr lang="en-US" sz="1400" i="1" dirty="0">
                <a:solidFill>
                  <a:schemeClr val="tx2">
                    <a:lumMod val="50000"/>
                    <a:lumOff val="50000"/>
                  </a:schemeClr>
                </a:solidFill>
                <a:latin typeface="Latin Modern Math" panose="02000503000000000000" pitchFamily="2" charset="77"/>
                <a:ea typeface="Latin Modern Math" panose="02000503000000000000" pitchFamily="2" charset="77"/>
              </a:rPr>
              <a:t>m</a:t>
            </a:r>
            <a:r>
              <a:rPr lang="en-US" sz="1400" i="1" baseline="-25000" dirty="0">
                <a:solidFill>
                  <a:schemeClr val="tx2">
                    <a:lumMod val="50000"/>
                    <a:lumOff val="50000"/>
                  </a:schemeClr>
                </a:solidFill>
                <a:latin typeface="Latin Modern Math" panose="02000503000000000000" pitchFamily="2" charset="77"/>
                <a:ea typeface="Latin Modern Math" panose="02000503000000000000" pitchFamily="2" charset="77"/>
              </a:rPr>
              <a:t>1</a:t>
            </a:r>
            <a:r>
              <a:rPr lang="en-US" sz="1400" dirty="0">
                <a:solidFill>
                  <a:schemeClr val="tx2">
                    <a:lumMod val="50000"/>
                    <a:lumOff val="50000"/>
                  </a:schemeClr>
                </a:solidFill>
              </a:rPr>
              <a:t> function</a:t>
            </a:r>
          </a:p>
        </p:txBody>
      </p:sp>
      <p:sp>
        <p:nvSpPr>
          <p:cNvPr id="4" name="TextBox 3">
            <a:extLst>
              <a:ext uri="{FF2B5EF4-FFF2-40B4-BE49-F238E27FC236}">
                <a16:creationId xmlns:a16="http://schemas.microsoft.com/office/drawing/2014/main" id="{AAE32A19-1445-7A58-C2CB-88E780E01A24}"/>
              </a:ext>
            </a:extLst>
          </p:cNvPr>
          <p:cNvSpPr txBox="1"/>
          <p:nvPr/>
        </p:nvSpPr>
        <p:spPr>
          <a:xfrm>
            <a:off x="2730469" y="490008"/>
            <a:ext cx="710996" cy="353943"/>
          </a:xfrm>
          <a:prstGeom prst="rect">
            <a:avLst/>
          </a:prstGeom>
          <a:noFill/>
        </p:spPr>
        <p:txBody>
          <a:bodyPr wrap="square" lIns="0" tIns="0" rIns="0" bIns="0" rtlCol="0">
            <a:spAutoFit/>
          </a:bodyPr>
          <a:lstStyle/>
          <a:p>
            <a:pPr algn="ctr"/>
            <a:r>
              <a:rPr lang="en-US" sz="1150" dirty="0"/>
              <a:t>peak at </a:t>
            </a:r>
          </a:p>
          <a:p>
            <a:pPr algn="ctr"/>
            <a:r>
              <a:rPr lang="en-US" sz="1150" dirty="0"/>
              <a:t>34</a:t>
            </a:r>
            <a:endParaRPr lang="en-US" sz="1150" baseline="-25000" dirty="0"/>
          </a:p>
        </p:txBody>
      </p:sp>
      <p:sp>
        <p:nvSpPr>
          <p:cNvPr id="5" name="TextBox 4">
            <a:extLst>
              <a:ext uri="{FF2B5EF4-FFF2-40B4-BE49-F238E27FC236}">
                <a16:creationId xmlns:a16="http://schemas.microsoft.com/office/drawing/2014/main" id="{CAB9719A-803A-7F96-74C6-16B081DCDB78}"/>
              </a:ext>
            </a:extLst>
          </p:cNvPr>
          <p:cNvSpPr txBox="1"/>
          <p:nvPr/>
        </p:nvSpPr>
        <p:spPr>
          <a:xfrm>
            <a:off x="3450881" y="578493"/>
            <a:ext cx="703579" cy="176972"/>
          </a:xfrm>
          <a:prstGeom prst="rect">
            <a:avLst/>
          </a:prstGeom>
          <a:noFill/>
        </p:spPr>
        <p:txBody>
          <a:bodyPr wrap="square" lIns="0" tIns="0" rIns="0" bIns="0" rtlCol="0">
            <a:spAutoFit/>
          </a:bodyPr>
          <a:lstStyle/>
          <a:p>
            <a:pPr algn="ctr"/>
            <a:r>
              <a:rPr lang="en-US" sz="1150" dirty="0"/>
              <a:t> drop</a:t>
            </a:r>
          </a:p>
        </p:txBody>
      </p:sp>
      <p:cxnSp>
        <p:nvCxnSpPr>
          <p:cNvPr id="8" name="Straight Connector 7">
            <a:extLst>
              <a:ext uri="{FF2B5EF4-FFF2-40B4-BE49-F238E27FC236}">
                <a16:creationId xmlns:a16="http://schemas.microsoft.com/office/drawing/2014/main" id="{783FF8C6-EDAC-4736-AC25-D114BC77A320}"/>
              </a:ext>
            </a:extLst>
          </p:cNvPr>
          <p:cNvCxnSpPr>
            <a:cxnSpLocks/>
          </p:cNvCxnSpPr>
          <p:nvPr/>
        </p:nvCxnSpPr>
        <p:spPr>
          <a:xfrm>
            <a:off x="2046920" y="0"/>
            <a:ext cx="0" cy="52646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AC2AFE9-E59D-6962-B4E1-5EF0818049FA}"/>
              </a:ext>
            </a:extLst>
          </p:cNvPr>
          <p:cNvSpPr txBox="1"/>
          <p:nvPr/>
        </p:nvSpPr>
        <p:spPr>
          <a:xfrm>
            <a:off x="4165707" y="22611"/>
            <a:ext cx="881707" cy="430887"/>
          </a:xfrm>
          <a:prstGeom prst="rect">
            <a:avLst/>
          </a:prstGeom>
          <a:noFill/>
        </p:spPr>
        <p:txBody>
          <a:bodyPr wrap="none" lIns="36000" tIns="0" rIns="36000" bIns="0" rtlCol="0">
            <a:spAutoFit/>
          </a:bodyPr>
          <a:lstStyle/>
          <a:p>
            <a:pPr algn="ctr"/>
            <a:r>
              <a:rPr lang="en-US" sz="1400" dirty="0">
                <a:solidFill>
                  <a:srgbClr val="96BAC8"/>
                </a:solidFill>
                <a:ea typeface="Latin Modern Math" panose="02000503000000000000" pitchFamily="2" charset="77"/>
              </a:rPr>
              <a:t>mass ratio</a:t>
            </a:r>
          </a:p>
          <a:p>
            <a:pPr algn="ctr"/>
            <a:r>
              <a:rPr lang="en-US" sz="1400" i="1" dirty="0">
                <a:solidFill>
                  <a:srgbClr val="96BAC8"/>
                </a:solidFill>
                <a:latin typeface="Latin Modern Math" panose="02000503000000000000" pitchFamily="2" charset="77"/>
                <a:ea typeface="Latin Modern Math" panose="02000503000000000000" pitchFamily="2" charset="77"/>
              </a:rPr>
              <a:t>q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07F4D61-78B9-CF32-0E46-749F0DDD814C}"/>
                  </a:ext>
                </a:extLst>
              </p:cNvPr>
              <p:cNvSpPr txBox="1"/>
              <p:nvPr/>
            </p:nvSpPr>
            <p:spPr>
              <a:xfrm>
                <a:off x="5178102" y="22611"/>
                <a:ext cx="1110616" cy="430887"/>
              </a:xfrm>
              <a:prstGeom prst="rect">
                <a:avLst/>
              </a:prstGeom>
              <a:noFill/>
            </p:spPr>
            <p:txBody>
              <a:bodyPr wrap="none" lIns="36000" tIns="0" rIns="36000" bIns="0" rtlCol="0">
                <a:spAutoFit/>
              </a:bodyPr>
              <a:lstStyle/>
              <a:p>
                <a:pPr algn="ctr"/>
                <a:r>
                  <a:rPr lang="en-US" sz="1400" dirty="0">
                    <a:solidFill>
                      <a:srgbClr val="EBBE67"/>
                    </a:solidFill>
                    <a:ea typeface="Cambria Math" panose="02040503050406030204" pitchFamily="18" charset="0"/>
                  </a:rPr>
                  <a:t>Effective spin</a:t>
                </a:r>
              </a:p>
              <a:p>
                <a:pPr algn="ctr"/>
                <a14:m>
                  <m:oMathPara xmlns:m="http://schemas.openxmlformats.org/officeDocument/2006/math">
                    <m:oMathParaPr>
                      <m:jc m:val="centerGroup"/>
                    </m:oMathParaPr>
                    <m:oMath xmlns:m="http://schemas.openxmlformats.org/officeDocument/2006/math">
                      <m:r>
                        <a:rPr lang="en-US" sz="1400" i="1" smtClean="0">
                          <a:solidFill>
                            <a:srgbClr val="EBBE67"/>
                          </a:solidFill>
                          <a:latin typeface="Cambria Math" panose="02040503050406030204" pitchFamily="18" charset="0"/>
                          <a:ea typeface="Cambria Math" panose="02040503050406030204" pitchFamily="18" charset="0"/>
                        </a:rPr>
                        <m:t>𝜒</m:t>
                      </m:r>
                      <m:r>
                        <m:rPr>
                          <m:sty m:val="p"/>
                        </m:rPr>
                        <a:rPr lang="en-US" sz="1400" b="0" baseline="-25000" smtClean="0">
                          <a:solidFill>
                            <a:srgbClr val="EBBE67"/>
                          </a:solidFill>
                          <a:latin typeface="Cambria Math" panose="02040503050406030204" pitchFamily="18" charset="0"/>
                          <a:ea typeface="Cambria Math" panose="02040503050406030204" pitchFamily="18" charset="0"/>
                        </a:rPr>
                        <m:t>eff</m:t>
                      </m:r>
                    </m:oMath>
                  </m:oMathPara>
                </a14:m>
                <a:endParaRPr lang="en-US" sz="1400" dirty="0">
                  <a:solidFill>
                    <a:srgbClr val="EBBE67"/>
                  </a:solidFill>
                </a:endParaRPr>
              </a:p>
            </p:txBody>
          </p:sp>
        </mc:Choice>
        <mc:Fallback xmlns="">
          <p:sp>
            <p:nvSpPr>
              <p:cNvPr id="20" name="TextBox 19">
                <a:extLst>
                  <a:ext uri="{FF2B5EF4-FFF2-40B4-BE49-F238E27FC236}">
                    <a16:creationId xmlns:a16="http://schemas.microsoft.com/office/drawing/2014/main" id="{F07F4D61-78B9-CF32-0E46-749F0DDD814C}"/>
                  </a:ext>
                </a:extLst>
              </p:cNvPr>
              <p:cNvSpPr txBox="1">
                <a:spLocks noRot="1" noChangeAspect="1" noMove="1" noResize="1" noEditPoints="1" noAdjustHandles="1" noChangeArrowheads="1" noChangeShapeType="1" noTextEdit="1"/>
              </p:cNvSpPr>
              <p:nvPr/>
            </p:nvSpPr>
            <p:spPr>
              <a:xfrm>
                <a:off x="5178102" y="22611"/>
                <a:ext cx="1110616" cy="430887"/>
              </a:xfrm>
              <a:prstGeom prst="rect">
                <a:avLst/>
              </a:prstGeom>
              <a:blipFill>
                <a:blip r:embed="rId3"/>
                <a:stretch>
                  <a:fillRect l="-5618" t="-11429" r="-5618"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868A89-05E7-6EA4-5DEC-627F2F3F1A56}"/>
                  </a:ext>
                </a:extLst>
              </p:cNvPr>
              <p:cNvSpPr txBox="1"/>
              <p:nvPr/>
            </p:nvSpPr>
            <p:spPr>
              <a:xfrm>
                <a:off x="6423526" y="22611"/>
                <a:ext cx="664981" cy="430887"/>
              </a:xfrm>
              <a:prstGeom prst="rect">
                <a:avLst/>
              </a:prstGeom>
              <a:noFill/>
            </p:spPr>
            <p:txBody>
              <a:bodyPr wrap="none" lIns="36000" tIns="0" rIns="36000" bIns="0" rtlCol="0">
                <a:spAutoFit/>
              </a:bodyPr>
              <a:lstStyle/>
              <a:p>
                <a:pPr algn="ctr"/>
                <a14:m>
                  <m:oMath xmlns:m="http://schemas.openxmlformats.org/officeDocument/2006/math">
                    <m:r>
                      <m:rPr>
                        <m:nor/>
                      </m:rPr>
                      <a:rPr lang="en-US" sz="1400" i="1" dirty="0" smtClean="0">
                        <a:solidFill>
                          <a:srgbClr val="D0735B"/>
                        </a:solidFill>
                        <a:latin typeface="Latin Modern Math" panose="02000503000000000000" pitchFamily="2" charset="77"/>
                        <a:ea typeface="Latin Modern Math" panose="02000503000000000000" pitchFamily="2" charset="77"/>
                      </a:rPr>
                      <m:t>q</m:t>
                    </m:r>
                    <m:r>
                      <a:rPr lang="en-US" sz="1400" b="0" i="1" dirty="0" smtClean="0">
                        <a:solidFill>
                          <a:srgbClr val="D0735B"/>
                        </a:solidFill>
                        <a:latin typeface="Cambria Math" panose="02040503050406030204" pitchFamily="18" charset="0"/>
                        <a:ea typeface="Latin Modern Math" panose="02000503000000000000" pitchFamily="2" charset="77"/>
                      </a:rPr>
                      <m:t>−</m:t>
                    </m:r>
                    <m:r>
                      <a:rPr lang="en-US" sz="1400" i="1" smtClean="0">
                        <a:solidFill>
                          <a:srgbClr val="D0735B"/>
                        </a:solidFill>
                        <a:latin typeface="Cambria Math" panose="02040503050406030204" pitchFamily="18" charset="0"/>
                        <a:ea typeface="Cambria Math" panose="02040503050406030204" pitchFamily="18" charset="0"/>
                      </a:rPr>
                      <m:t>𝜒</m:t>
                    </m:r>
                    <m:r>
                      <m:rPr>
                        <m:sty m:val="p"/>
                      </m:rPr>
                      <a:rPr lang="en-US" sz="1400" b="0" baseline="-25000" smtClean="0">
                        <a:solidFill>
                          <a:srgbClr val="D0735B"/>
                        </a:solidFill>
                        <a:latin typeface="Cambria Math" panose="02040503050406030204" pitchFamily="18" charset="0"/>
                        <a:ea typeface="Cambria Math" panose="02040503050406030204" pitchFamily="18" charset="0"/>
                      </a:rPr>
                      <m:t>eff</m:t>
                    </m:r>
                  </m:oMath>
                </a14:m>
                <a:r>
                  <a:rPr lang="en-US" sz="1400" dirty="0">
                    <a:solidFill>
                      <a:srgbClr val="D0735B"/>
                    </a:solidFill>
                  </a:rPr>
                  <a:t> </a:t>
                </a:r>
              </a:p>
              <a:p>
                <a:pPr algn="ctr"/>
                <a:r>
                  <a:rPr lang="en-US" sz="1400" dirty="0">
                    <a:solidFill>
                      <a:srgbClr val="D0735B"/>
                    </a:solidFill>
                  </a:rPr>
                  <a:t>relation</a:t>
                </a:r>
              </a:p>
            </p:txBody>
          </p:sp>
        </mc:Choice>
        <mc:Fallback xmlns="">
          <p:sp>
            <p:nvSpPr>
              <p:cNvPr id="21" name="TextBox 20">
                <a:extLst>
                  <a:ext uri="{FF2B5EF4-FFF2-40B4-BE49-F238E27FC236}">
                    <a16:creationId xmlns:a16="http://schemas.microsoft.com/office/drawing/2014/main" id="{AA868A89-05E7-6EA4-5DEC-627F2F3F1A56}"/>
                  </a:ext>
                </a:extLst>
              </p:cNvPr>
              <p:cNvSpPr txBox="1">
                <a:spLocks noRot="1" noChangeAspect="1" noMove="1" noResize="1" noEditPoints="1" noAdjustHandles="1" noChangeArrowheads="1" noChangeShapeType="1" noTextEdit="1"/>
              </p:cNvSpPr>
              <p:nvPr/>
            </p:nvSpPr>
            <p:spPr>
              <a:xfrm>
                <a:off x="6423526" y="22611"/>
                <a:ext cx="664981" cy="430887"/>
              </a:xfrm>
              <a:prstGeom prst="rect">
                <a:avLst/>
              </a:prstGeom>
              <a:blipFill>
                <a:blip r:embed="rId4"/>
                <a:stretch>
                  <a:fillRect l="-9259" r="-9259" b="-2571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F7ABCFA-6CB3-BCC0-7488-BC3E808B4AFA}"/>
              </a:ext>
            </a:extLst>
          </p:cNvPr>
          <p:cNvSpPr txBox="1"/>
          <p:nvPr/>
        </p:nvSpPr>
        <p:spPr>
          <a:xfrm>
            <a:off x="4112290" y="528480"/>
            <a:ext cx="988540" cy="276999"/>
          </a:xfrm>
          <a:prstGeom prst="rect">
            <a:avLst/>
          </a:prstGeom>
          <a:noFill/>
        </p:spPr>
        <p:txBody>
          <a:bodyPr wrap="none" rtlCol="0">
            <a:spAutoFit/>
          </a:bodyPr>
          <a:lstStyle/>
          <a:p>
            <a:pPr algn="ctr"/>
            <a:r>
              <a:rPr lang="en-US" sz="1150" dirty="0"/>
              <a:t>prefer equal</a:t>
            </a:r>
          </a:p>
        </p:txBody>
      </p:sp>
      <p:sp>
        <p:nvSpPr>
          <p:cNvPr id="23" name="TextBox 22">
            <a:extLst>
              <a:ext uri="{FF2B5EF4-FFF2-40B4-BE49-F238E27FC236}">
                <a16:creationId xmlns:a16="http://schemas.microsoft.com/office/drawing/2014/main" id="{A9E09463-FE70-08BC-25F1-025AC69B68A9}"/>
              </a:ext>
            </a:extLst>
          </p:cNvPr>
          <p:cNvSpPr txBox="1"/>
          <p:nvPr/>
        </p:nvSpPr>
        <p:spPr>
          <a:xfrm>
            <a:off x="5140287" y="528480"/>
            <a:ext cx="1242328" cy="276999"/>
          </a:xfrm>
          <a:prstGeom prst="rect">
            <a:avLst/>
          </a:prstGeom>
          <a:noFill/>
        </p:spPr>
        <p:txBody>
          <a:bodyPr wrap="none" rtlCol="0">
            <a:spAutoFit/>
          </a:bodyPr>
          <a:lstStyle/>
          <a:p>
            <a:pPr algn="ctr"/>
            <a:r>
              <a:rPr lang="en-US" sz="1150" dirty="0">
                <a:ea typeface="Cambria Math" panose="02040503050406030204" pitchFamily="18" charset="0"/>
              </a:rPr>
              <a:t>s</a:t>
            </a:r>
            <a:r>
              <a:rPr lang="en-US" sz="1150" dirty="0">
                <a:solidFill>
                  <a:schemeClr val="tx1"/>
                </a:solidFill>
                <a:ea typeface="Cambria Math" panose="02040503050406030204" pitchFamily="18" charset="0"/>
              </a:rPr>
              <a:t>kewed positive</a:t>
            </a:r>
            <a:endParaRPr lang="en-US" sz="1150" dirty="0"/>
          </a:p>
        </p:txBody>
      </p:sp>
      <p:sp>
        <p:nvSpPr>
          <p:cNvPr id="24" name="TextBox 23">
            <a:extLst>
              <a:ext uri="{FF2B5EF4-FFF2-40B4-BE49-F238E27FC236}">
                <a16:creationId xmlns:a16="http://schemas.microsoft.com/office/drawing/2014/main" id="{CF613851-74A8-EF39-F11D-36A4882A1905}"/>
              </a:ext>
            </a:extLst>
          </p:cNvPr>
          <p:cNvSpPr txBox="1"/>
          <p:nvPr/>
        </p:nvSpPr>
        <p:spPr>
          <a:xfrm>
            <a:off x="7288221" y="22611"/>
            <a:ext cx="947623" cy="215444"/>
          </a:xfrm>
          <a:prstGeom prst="rect">
            <a:avLst/>
          </a:prstGeom>
          <a:noFill/>
        </p:spPr>
        <p:txBody>
          <a:bodyPr wrap="none" lIns="36000" tIns="0" rIns="36000" bIns="0" rtlCol="0">
            <a:spAutoFit/>
          </a:bodyPr>
          <a:lstStyle/>
          <a:p>
            <a:pPr algn="ctr"/>
            <a:r>
              <a:rPr lang="en-US" sz="1400" i="1" dirty="0">
                <a:solidFill>
                  <a:srgbClr val="CA2143"/>
                </a:solidFill>
                <a:latin typeface="Latin Modern Math" panose="02000503000000000000" pitchFamily="2" charset="77"/>
                <a:ea typeface="Latin Modern Math" panose="02000503000000000000" pitchFamily="2" charset="77"/>
              </a:rPr>
              <a:t>z</a:t>
            </a:r>
            <a:r>
              <a:rPr lang="en-US" sz="1400" dirty="0">
                <a:solidFill>
                  <a:srgbClr val="CA2143"/>
                </a:solidFill>
              </a:rPr>
              <a:t>  evolution</a:t>
            </a:r>
          </a:p>
        </p:txBody>
      </p:sp>
      <p:sp>
        <p:nvSpPr>
          <p:cNvPr id="25" name="TextBox 24">
            <a:extLst>
              <a:ext uri="{FF2B5EF4-FFF2-40B4-BE49-F238E27FC236}">
                <a16:creationId xmlns:a16="http://schemas.microsoft.com/office/drawing/2014/main" id="{510D2D12-6F30-5A25-FD7A-D7D47D74A5C9}"/>
              </a:ext>
            </a:extLst>
          </p:cNvPr>
          <p:cNvSpPr txBox="1"/>
          <p:nvPr/>
        </p:nvSpPr>
        <p:spPr>
          <a:xfrm>
            <a:off x="2029312" y="578493"/>
            <a:ext cx="703580" cy="176972"/>
          </a:xfrm>
          <a:prstGeom prst="rect">
            <a:avLst/>
          </a:prstGeom>
          <a:noFill/>
        </p:spPr>
        <p:txBody>
          <a:bodyPr wrap="square" lIns="0" tIns="0" rIns="0" bIns="0" rtlCol="0">
            <a:spAutoFit/>
          </a:bodyPr>
          <a:lstStyle/>
          <a:p>
            <a:pPr algn="ctr"/>
            <a:r>
              <a:rPr lang="en-US" sz="1150" dirty="0"/>
              <a:t>flat/rise</a:t>
            </a:r>
          </a:p>
        </p:txBody>
      </p:sp>
      <p:pic>
        <p:nvPicPr>
          <p:cNvPr id="26" name="Content Placeholder 5">
            <a:extLst>
              <a:ext uri="{FF2B5EF4-FFF2-40B4-BE49-F238E27FC236}">
                <a16:creationId xmlns:a16="http://schemas.microsoft.com/office/drawing/2014/main" id="{D4D2B9CF-E2BB-E59B-9E7D-2DC558B1370D}"/>
              </a:ext>
            </a:extLst>
          </p:cNvPr>
          <p:cNvPicPr>
            <a:picLocks noChangeAspect="1"/>
          </p:cNvPicPr>
          <p:nvPr/>
        </p:nvPicPr>
        <p:blipFill rotWithShape="1">
          <a:blip r:embed="rId5"/>
          <a:srcRect l="23131" t="62423" r="58018" b="11058"/>
          <a:stretch/>
        </p:blipFill>
        <p:spPr>
          <a:xfrm>
            <a:off x="93254" y="1025022"/>
            <a:ext cx="1164921" cy="925200"/>
          </a:xfrm>
          <a:prstGeom prst="rect">
            <a:avLst/>
          </a:prstGeom>
        </p:spPr>
      </p:pic>
      <p:sp>
        <p:nvSpPr>
          <p:cNvPr id="27" name="TextBox 26">
            <a:extLst>
              <a:ext uri="{FF2B5EF4-FFF2-40B4-BE49-F238E27FC236}">
                <a16:creationId xmlns:a16="http://schemas.microsoft.com/office/drawing/2014/main" id="{6E3C7938-9929-0109-B337-D87E4040B866}"/>
              </a:ext>
            </a:extLst>
          </p:cNvPr>
          <p:cNvSpPr txBox="1"/>
          <p:nvPr/>
        </p:nvSpPr>
        <p:spPr>
          <a:xfrm>
            <a:off x="-8548" y="460914"/>
            <a:ext cx="938077" cy="338554"/>
          </a:xfrm>
          <a:prstGeom prst="rect">
            <a:avLst/>
          </a:prstGeom>
          <a:noFill/>
        </p:spPr>
        <p:txBody>
          <a:bodyPr wrap="none" rtlCol="0">
            <a:spAutoFit/>
          </a:bodyPr>
          <a:lstStyle/>
          <a:p>
            <a:r>
              <a:rPr lang="en-US" sz="1600" dirty="0"/>
              <a:t>Channel</a:t>
            </a:r>
          </a:p>
        </p:txBody>
      </p:sp>
      <p:grpSp>
        <p:nvGrpSpPr>
          <p:cNvPr id="28" name="Group 27">
            <a:extLst>
              <a:ext uri="{FF2B5EF4-FFF2-40B4-BE49-F238E27FC236}">
                <a16:creationId xmlns:a16="http://schemas.microsoft.com/office/drawing/2014/main" id="{E850FA22-5A7A-C189-A4D3-87C5E2A4E11A}"/>
              </a:ext>
            </a:extLst>
          </p:cNvPr>
          <p:cNvGrpSpPr/>
          <p:nvPr/>
        </p:nvGrpSpPr>
        <p:grpSpPr>
          <a:xfrm rot="20076741">
            <a:off x="481519" y="3270016"/>
            <a:ext cx="963156" cy="635162"/>
            <a:chOff x="5386887" y="1336939"/>
            <a:chExt cx="2143192" cy="1413346"/>
          </a:xfrm>
        </p:grpSpPr>
        <p:sp>
          <p:nvSpPr>
            <p:cNvPr id="29" name="Oval 28">
              <a:extLst>
                <a:ext uri="{FF2B5EF4-FFF2-40B4-BE49-F238E27FC236}">
                  <a16:creationId xmlns:a16="http://schemas.microsoft.com/office/drawing/2014/main" id="{2574CDA2-6D28-3B3D-E9BC-926E5304C218}"/>
                </a:ext>
              </a:extLst>
            </p:cNvPr>
            <p:cNvSpPr/>
            <p:nvPr/>
          </p:nvSpPr>
          <p:spPr>
            <a:xfrm>
              <a:off x="5445740" y="1785315"/>
              <a:ext cx="169220" cy="1682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0" name="Oval 29">
              <a:extLst>
                <a:ext uri="{FF2B5EF4-FFF2-40B4-BE49-F238E27FC236}">
                  <a16:creationId xmlns:a16="http://schemas.microsoft.com/office/drawing/2014/main" id="{D5194901-AB32-BF31-58D4-88A5227FBC10}"/>
                </a:ext>
              </a:extLst>
            </p:cNvPr>
            <p:cNvSpPr/>
            <p:nvPr/>
          </p:nvSpPr>
          <p:spPr>
            <a:xfrm>
              <a:off x="6361157" y="2212729"/>
              <a:ext cx="216287" cy="2162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1" name="Oval 30">
              <a:extLst>
                <a:ext uri="{FF2B5EF4-FFF2-40B4-BE49-F238E27FC236}">
                  <a16:creationId xmlns:a16="http://schemas.microsoft.com/office/drawing/2014/main" id="{730D5DA4-C6DD-AE07-296C-3724941FC0EE}"/>
                </a:ext>
              </a:extLst>
            </p:cNvPr>
            <p:cNvSpPr/>
            <p:nvPr/>
          </p:nvSpPr>
          <p:spPr>
            <a:xfrm>
              <a:off x="5912872" y="1519299"/>
              <a:ext cx="80106" cy="761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2" name="Straight Arrow Connector 31">
              <a:extLst>
                <a:ext uri="{FF2B5EF4-FFF2-40B4-BE49-F238E27FC236}">
                  <a16:creationId xmlns:a16="http://schemas.microsoft.com/office/drawing/2014/main" id="{03A67BA8-604D-CF8F-2AD8-AA07F25E6C0A}"/>
                </a:ext>
              </a:extLst>
            </p:cNvPr>
            <p:cNvCxnSpPr>
              <a:cxnSpLocks/>
            </p:cNvCxnSpPr>
            <p:nvPr/>
          </p:nvCxnSpPr>
          <p:spPr>
            <a:xfrm>
              <a:off x="6042308" y="2043122"/>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3" name="Curved Up Arrow 32">
              <a:extLst>
                <a:ext uri="{FF2B5EF4-FFF2-40B4-BE49-F238E27FC236}">
                  <a16:creationId xmlns:a16="http://schemas.microsoft.com/office/drawing/2014/main" id="{6E701FF0-5B11-5ED4-AB74-AB20F9556225}"/>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4" name="Curved Up Arrow 33">
              <a:extLst>
                <a:ext uri="{FF2B5EF4-FFF2-40B4-BE49-F238E27FC236}">
                  <a16:creationId xmlns:a16="http://schemas.microsoft.com/office/drawing/2014/main" id="{B1721B65-9C90-62FB-FEBC-1EFB438A5088}"/>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5" name="Curved Up Arrow 34">
              <a:extLst>
                <a:ext uri="{FF2B5EF4-FFF2-40B4-BE49-F238E27FC236}">
                  <a16:creationId xmlns:a16="http://schemas.microsoft.com/office/drawing/2014/main" id="{444BC1FE-27E9-2FBC-EBC1-0A4A2727C033}"/>
                </a:ext>
              </a:extLst>
            </p:cNvPr>
            <p:cNvSpPr/>
            <p:nvPr/>
          </p:nvSpPr>
          <p:spPr>
            <a:xfrm rot="21557018" flipH="1">
              <a:off x="6501699" y="2499675"/>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6" name="Oval 35">
              <a:extLst>
                <a:ext uri="{FF2B5EF4-FFF2-40B4-BE49-F238E27FC236}">
                  <a16:creationId xmlns:a16="http://schemas.microsoft.com/office/drawing/2014/main" id="{4FCA0F29-D409-000D-BDE1-2CF77FA45230}"/>
                </a:ext>
              </a:extLst>
            </p:cNvPr>
            <p:cNvSpPr/>
            <p:nvPr/>
          </p:nvSpPr>
          <p:spPr>
            <a:xfrm>
              <a:off x="7002588" y="1336939"/>
              <a:ext cx="296393" cy="29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7" name="Straight Arrow Connector 36">
              <a:extLst>
                <a:ext uri="{FF2B5EF4-FFF2-40B4-BE49-F238E27FC236}">
                  <a16:creationId xmlns:a16="http://schemas.microsoft.com/office/drawing/2014/main" id="{DAEE5760-3191-32FE-1932-386B38BADDCB}"/>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8" name="Curved Up Arrow 37">
              <a:extLst>
                <a:ext uri="{FF2B5EF4-FFF2-40B4-BE49-F238E27FC236}">
                  <a16:creationId xmlns:a16="http://schemas.microsoft.com/office/drawing/2014/main" id="{CB362E85-C491-6386-69B2-4C9A45DE6259}"/>
                </a:ext>
              </a:extLst>
            </p:cNvPr>
            <p:cNvSpPr/>
            <p:nvPr/>
          </p:nvSpPr>
          <p:spPr>
            <a:xfrm rot="11657429">
              <a:off x="6514111" y="2024949"/>
              <a:ext cx="471918" cy="170993"/>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9" name="Oval 38">
              <a:extLst>
                <a:ext uri="{FF2B5EF4-FFF2-40B4-BE49-F238E27FC236}">
                  <a16:creationId xmlns:a16="http://schemas.microsoft.com/office/drawing/2014/main" id="{3E73047B-03C7-31F0-6BE3-4B22D151936A}"/>
                </a:ext>
              </a:extLst>
            </p:cNvPr>
            <p:cNvSpPr/>
            <p:nvPr/>
          </p:nvSpPr>
          <p:spPr>
            <a:xfrm>
              <a:off x="6846270" y="2284928"/>
              <a:ext cx="152202" cy="1499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40" name="Straight Arrow Connector 39">
              <a:extLst>
                <a:ext uri="{FF2B5EF4-FFF2-40B4-BE49-F238E27FC236}">
                  <a16:creationId xmlns:a16="http://schemas.microsoft.com/office/drawing/2014/main" id="{83176EF9-B3EB-CF6D-8E18-CF2117550060}"/>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B132D54E-33FA-0ACA-B837-641D8174C22A}"/>
              </a:ext>
            </a:extLst>
          </p:cNvPr>
          <p:cNvSpPr txBox="1"/>
          <p:nvPr/>
        </p:nvSpPr>
        <p:spPr>
          <a:xfrm>
            <a:off x="-19123" y="3117488"/>
            <a:ext cx="1035588"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Hierarchical</a:t>
            </a:r>
          </a:p>
        </p:txBody>
      </p:sp>
      <p:sp>
        <p:nvSpPr>
          <p:cNvPr id="42" name="TextBox 41">
            <a:extLst>
              <a:ext uri="{FF2B5EF4-FFF2-40B4-BE49-F238E27FC236}">
                <a16:creationId xmlns:a16="http://schemas.microsoft.com/office/drawing/2014/main" id="{79BD459C-C649-338A-AA83-61928339BFA0}"/>
              </a:ext>
            </a:extLst>
          </p:cNvPr>
          <p:cNvSpPr txBox="1"/>
          <p:nvPr/>
        </p:nvSpPr>
        <p:spPr>
          <a:xfrm>
            <a:off x="-1322" y="848346"/>
            <a:ext cx="629289"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1  P-PISN</a:t>
            </a:r>
          </a:p>
        </p:txBody>
      </p:sp>
      <p:sp>
        <p:nvSpPr>
          <p:cNvPr id="43" name="TextBox 42">
            <a:extLst>
              <a:ext uri="{FF2B5EF4-FFF2-40B4-BE49-F238E27FC236}">
                <a16:creationId xmlns:a16="http://schemas.microsoft.com/office/drawing/2014/main" id="{9809E614-6F93-E235-D25C-0C5D57130592}"/>
              </a:ext>
            </a:extLst>
          </p:cNvPr>
          <p:cNvSpPr txBox="1"/>
          <p:nvPr/>
        </p:nvSpPr>
        <p:spPr>
          <a:xfrm>
            <a:off x="1212022" y="920514"/>
            <a:ext cx="849913" cy="261610"/>
          </a:xfrm>
          <a:prstGeom prst="rect">
            <a:avLst/>
          </a:prstGeom>
          <a:noFill/>
        </p:spPr>
        <p:txBody>
          <a:bodyPr wrap="none" rtlCol="0">
            <a:spAutoFit/>
          </a:bodyPr>
          <a:lstStyle/>
          <a:p>
            <a:r>
              <a:rPr lang="en-US" sz="1100" dirty="0"/>
              <a:t>I) Standard</a:t>
            </a:r>
          </a:p>
        </p:txBody>
      </p:sp>
      <p:sp>
        <p:nvSpPr>
          <p:cNvPr id="44" name="TextBox 43">
            <a:extLst>
              <a:ext uri="{FF2B5EF4-FFF2-40B4-BE49-F238E27FC236}">
                <a16:creationId xmlns:a16="http://schemas.microsoft.com/office/drawing/2014/main" id="{67165126-4B5A-8900-6C82-88EEE3C2BE00}"/>
              </a:ext>
            </a:extLst>
          </p:cNvPr>
          <p:cNvSpPr txBox="1"/>
          <p:nvPr/>
        </p:nvSpPr>
        <p:spPr>
          <a:xfrm>
            <a:off x="1192714" y="1313411"/>
            <a:ext cx="880369" cy="261610"/>
          </a:xfrm>
          <a:prstGeom prst="rect">
            <a:avLst/>
          </a:prstGeom>
          <a:noFill/>
        </p:spPr>
        <p:txBody>
          <a:bodyPr wrap="none" rtlCol="0">
            <a:spAutoFit/>
          </a:bodyPr>
          <a:lstStyle/>
          <a:p>
            <a:r>
              <a:rPr lang="en-US" sz="1100" dirty="0"/>
              <a:t>II) Shoulder</a:t>
            </a:r>
          </a:p>
        </p:txBody>
      </p:sp>
      <p:sp>
        <p:nvSpPr>
          <p:cNvPr id="45" name="TextBox 44">
            <a:extLst>
              <a:ext uri="{FF2B5EF4-FFF2-40B4-BE49-F238E27FC236}">
                <a16:creationId xmlns:a16="http://schemas.microsoft.com/office/drawing/2014/main" id="{E9A6F1F5-FC1B-4A0D-54B6-EBF9B2F4104D}"/>
              </a:ext>
            </a:extLst>
          </p:cNvPr>
          <p:cNvSpPr txBox="1"/>
          <p:nvPr/>
        </p:nvSpPr>
        <p:spPr>
          <a:xfrm>
            <a:off x="1213223" y="1588346"/>
            <a:ext cx="848640" cy="430887"/>
          </a:xfrm>
          <a:prstGeom prst="rect">
            <a:avLst/>
          </a:prstGeom>
          <a:noFill/>
        </p:spPr>
        <p:txBody>
          <a:bodyPr wrap="square" rtlCol="0">
            <a:spAutoFit/>
          </a:bodyPr>
          <a:lstStyle/>
          <a:p>
            <a:r>
              <a:rPr lang="en-US" sz="1100" dirty="0"/>
              <a:t>III) CCSN-transition</a:t>
            </a:r>
          </a:p>
        </p:txBody>
      </p:sp>
      <p:sp>
        <p:nvSpPr>
          <p:cNvPr id="46" name="TextBox 45">
            <a:extLst>
              <a:ext uri="{FF2B5EF4-FFF2-40B4-BE49-F238E27FC236}">
                <a16:creationId xmlns:a16="http://schemas.microsoft.com/office/drawing/2014/main" id="{BC7F01E8-80B2-0708-553A-6F49975E2DFD}"/>
              </a:ext>
            </a:extLst>
          </p:cNvPr>
          <p:cNvSpPr txBox="1"/>
          <p:nvPr/>
        </p:nvSpPr>
        <p:spPr>
          <a:xfrm>
            <a:off x="132716" y="4204548"/>
            <a:ext cx="841523" cy="400110"/>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Globular </a:t>
            </a:r>
          </a:p>
          <a:p>
            <a:pPr>
              <a:defRPr/>
            </a:pPr>
            <a:r>
              <a:rPr lang="en-GB" sz="1300" b="1" dirty="0">
                <a:solidFill>
                  <a:srgbClr val="000000"/>
                </a:solidFill>
                <a:latin typeface="Calibri" panose="020F0502020204030204"/>
              </a:rPr>
              <a:t>clusters</a:t>
            </a:r>
          </a:p>
        </p:txBody>
      </p:sp>
      <p:grpSp>
        <p:nvGrpSpPr>
          <p:cNvPr id="47" name="Group 46">
            <a:extLst>
              <a:ext uri="{FF2B5EF4-FFF2-40B4-BE49-F238E27FC236}">
                <a16:creationId xmlns:a16="http://schemas.microsoft.com/office/drawing/2014/main" id="{A34F3CC0-253A-8745-71AE-1A765B125042}"/>
              </a:ext>
            </a:extLst>
          </p:cNvPr>
          <p:cNvGrpSpPr/>
          <p:nvPr/>
        </p:nvGrpSpPr>
        <p:grpSpPr>
          <a:xfrm rot="2179435">
            <a:off x="965747" y="4177324"/>
            <a:ext cx="516409" cy="455772"/>
            <a:chOff x="7859369" y="1987342"/>
            <a:chExt cx="1397910" cy="1154988"/>
          </a:xfrm>
        </p:grpSpPr>
        <p:sp>
          <p:nvSpPr>
            <p:cNvPr id="48" name="Oval 47">
              <a:extLst>
                <a:ext uri="{FF2B5EF4-FFF2-40B4-BE49-F238E27FC236}">
                  <a16:creationId xmlns:a16="http://schemas.microsoft.com/office/drawing/2014/main" id="{953974E7-9FE3-6723-811F-E223A5B38180}"/>
                </a:ext>
              </a:extLst>
            </p:cNvPr>
            <p:cNvSpPr/>
            <p:nvPr/>
          </p:nvSpPr>
          <p:spPr>
            <a:xfrm>
              <a:off x="8297777" y="1987342"/>
              <a:ext cx="159777" cy="160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9" name="Oval 48">
              <a:extLst>
                <a:ext uri="{FF2B5EF4-FFF2-40B4-BE49-F238E27FC236}">
                  <a16:creationId xmlns:a16="http://schemas.microsoft.com/office/drawing/2014/main" id="{6E0F8459-3857-F572-627F-256FE98BFC51}"/>
                </a:ext>
              </a:extLst>
            </p:cNvPr>
            <p:cNvSpPr/>
            <p:nvPr/>
          </p:nvSpPr>
          <p:spPr>
            <a:xfrm>
              <a:off x="8786880" y="2206659"/>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0" name="Oval 49">
              <a:extLst>
                <a:ext uri="{FF2B5EF4-FFF2-40B4-BE49-F238E27FC236}">
                  <a16:creationId xmlns:a16="http://schemas.microsoft.com/office/drawing/2014/main" id="{248CB8C9-D37A-E94E-B5D4-21B761E3F01F}"/>
                </a:ext>
              </a:extLst>
            </p:cNvPr>
            <p:cNvSpPr/>
            <p:nvPr/>
          </p:nvSpPr>
          <p:spPr>
            <a:xfrm>
              <a:off x="7985160" y="3071186"/>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1" name="Oval 50">
              <a:extLst>
                <a:ext uri="{FF2B5EF4-FFF2-40B4-BE49-F238E27FC236}">
                  <a16:creationId xmlns:a16="http://schemas.microsoft.com/office/drawing/2014/main" id="{D21660EC-E97D-48DE-C33C-2D654377BDFD}"/>
                </a:ext>
              </a:extLst>
            </p:cNvPr>
            <p:cNvSpPr/>
            <p:nvPr/>
          </p:nvSpPr>
          <p:spPr>
            <a:xfrm>
              <a:off x="8561029" y="2209847"/>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2" name="Oval 51">
              <a:extLst>
                <a:ext uri="{FF2B5EF4-FFF2-40B4-BE49-F238E27FC236}">
                  <a16:creationId xmlns:a16="http://schemas.microsoft.com/office/drawing/2014/main" id="{8AC2743E-E21E-3A0C-914C-DCECC66CE866}"/>
                </a:ext>
              </a:extLst>
            </p:cNvPr>
            <p:cNvSpPr/>
            <p:nvPr/>
          </p:nvSpPr>
          <p:spPr>
            <a:xfrm>
              <a:off x="9034463" y="2523087"/>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3" name="Oval 52">
              <a:extLst>
                <a:ext uri="{FF2B5EF4-FFF2-40B4-BE49-F238E27FC236}">
                  <a16:creationId xmlns:a16="http://schemas.microsoft.com/office/drawing/2014/main" id="{AC0EB3DD-A361-1CEF-8AC4-1A65A3783DDB}"/>
                </a:ext>
              </a:extLst>
            </p:cNvPr>
            <p:cNvSpPr/>
            <p:nvPr/>
          </p:nvSpPr>
          <p:spPr>
            <a:xfrm flipH="1">
              <a:off x="9184316" y="2142971"/>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4" name="Oval 53">
              <a:extLst>
                <a:ext uri="{FF2B5EF4-FFF2-40B4-BE49-F238E27FC236}">
                  <a16:creationId xmlns:a16="http://schemas.microsoft.com/office/drawing/2014/main" id="{2DFC16BD-8B2E-230F-D631-E4C5D8967AD8}"/>
                </a:ext>
              </a:extLst>
            </p:cNvPr>
            <p:cNvSpPr/>
            <p:nvPr/>
          </p:nvSpPr>
          <p:spPr>
            <a:xfrm>
              <a:off x="8542209" y="3056490"/>
              <a:ext cx="82379" cy="80327"/>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5" name="Oval 54">
              <a:extLst>
                <a:ext uri="{FF2B5EF4-FFF2-40B4-BE49-F238E27FC236}">
                  <a16:creationId xmlns:a16="http://schemas.microsoft.com/office/drawing/2014/main" id="{291FA20A-A0F1-927D-3030-08FD13DC3501}"/>
                </a:ext>
              </a:extLst>
            </p:cNvPr>
            <p:cNvSpPr/>
            <p:nvPr/>
          </p:nvSpPr>
          <p:spPr>
            <a:xfrm flipH="1">
              <a:off x="8784681" y="2839422"/>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6" name="Oval 55">
              <a:extLst>
                <a:ext uri="{FF2B5EF4-FFF2-40B4-BE49-F238E27FC236}">
                  <a16:creationId xmlns:a16="http://schemas.microsoft.com/office/drawing/2014/main" id="{13C70483-EE6E-02E5-585F-1811522B2910}"/>
                </a:ext>
              </a:extLst>
            </p:cNvPr>
            <p:cNvSpPr/>
            <p:nvPr/>
          </p:nvSpPr>
          <p:spPr>
            <a:xfrm>
              <a:off x="8109589" y="2097068"/>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7" name="Oval 56">
              <a:extLst>
                <a:ext uri="{FF2B5EF4-FFF2-40B4-BE49-F238E27FC236}">
                  <a16:creationId xmlns:a16="http://schemas.microsoft.com/office/drawing/2014/main" id="{17E222C8-3924-D883-F405-EBC121C5AB96}"/>
                </a:ext>
              </a:extLst>
            </p:cNvPr>
            <p:cNvSpPr/>
            <p:nvPr/>
          </p:nvSpPr>
          <p:spPr>
            <a:xfrm>
              <a:off x="7978435" y="2299793"/>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8" name="Oval 57">
              <a:extLst>
                <a:ext uri="{FF2B5EF4-FFF2-40B4-BE49-F238E27FC236}">
                  <a16:creationId xmlns:a16="http://schemas.microsoft.com/office/drawing/2014/main" id="{F4B107A4-B8A0-BB74-047C-1CEDA84D07C5}"/>
                </a:ext>
              </a:extLst>
            </p:cNvPr>
            <p:cNvSpPr/>
            <p:nvPr/>
          </p:nvSpPr>
          <p:spPr>
            <a:xfrm>
              <a:off x="8709523" y="2472554"/>
              <a:ext cx="143455" cy="1487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9" name="Oval 58">
              <a:extLst>
                <a:ext uri="{FF2B5EF4-FFF2-40B4-BE49-F238E27FC236}">
                  <a16:creationId xmlns:a16="http://schemas.microsoft.com/office/drawing/2014/main" id="{3E8F672B-87A2-1D92-3D2C-11827BDF3407}"/>
                </a:ext>
              </a:extLst>
            </p:cNvPr>
            <p:cNvSpPr/>
            <p:nvPr/>
          </p:nvSpPr>
          <p:spPr>
            <a:xfrm>
              <a:off x="8234227" y="2342185"/>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0" name="Oval 59">
              <a:extLst>
                <a:ext uri="{FF2B5EF4-FFF2-40B4-BE49-F238E27FC236}">
                  <a16:creationId xmlns:a16="http://schemas.microsoft.com/office/drawing/2014/main" id="{8BA8119E-5F4D-511B-B917-561C05B8D97B}"/>
                </a:ext>
              </a:extLst>
            </p:cNvPr>
            <p:cNvSpPr/>
            <p:nvPr/>
          </p:nvSpPr>
          <p:spPr>
            <a:xfrm>
              <a:off x="7859369" y="2804660"/>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1" name="Oval 60">
              <a:extLst>
                <a:ext uri="{FF2B5EF4-FFF2-40B4-BE49-F238E27FC236}">
                  <a16:creationId xmlns:a16="http://schemas.microsoft.com/office/drawing/2014/main" id="{B16CD224-A477-D58B-4673-5349D7604ABB}"/>
                </a:ext>
              </a:extLst>
            </p:cNvPr>
            <p:cNvSpPr/>
            <p:nvPr/>
          </p:nvSpPr>
          <p:spPr>
            <a:xfrm flipH="1">
              <a:off x="8280125" y="2910566"/>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2" name="Oval 61">
              <a:extLst>
                <a:ext uri="{FF2B5EF4-FFF2-40B4-BE49-F238E27FC236}">
                  <a16:creationId xmlns:a16="http://schemas.microsoft.com/office/drawing/2014/main" id="{AF1BE07C-9183-55A5-9F1C-04A7528CD98A}"/>
                </a:ext>
              </a:extLst>
            </p:cNvPr>
            <p:cNvSpPr/>
            <p:nvPr/>
          </p:nvSpPr>
          <p:spPr>
            <a:xfrm>
              <a:off x="8441625" y="2671829"/>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3" name="Oval 62">
              <a:extLst>
                <a:ext uri="{FF2B5EF4-FFF2-40B4-BE49-F238E27FC236}">
                  <a16:creationId xmlns:a16="http://schemas.microsoft.com/office/drawing/2014/main" id="{F96CB72A-6270-E9B3-024D-A59AEFC89C65}"/>
                </a:ext>
              </a:extLst>
            </p:cNvPr>
            <p:cNvSpPr/>
            <p:nvPr/>
          </p:nvSpPr>
          <p:spPr>
            <a:xfrm>
              <a:off x="8852978" y="2339145"/>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4" name="Oval 63">
              <a:extLst>
                <a:ext uri="{FF2B5EF4-FFF2-40B4-BE49-F238E27FC236}">
                  <a16:creationId xmlns:a16="http://schemas.microsoft.com/office/drawing/2014/main" id="{4E0D395B-924B-6A24-43AD-F7E0401344FF}"/>
                </a:ext>
              </a:extLst>
            </p:cNvPr>
            <p:cNvSpPr/>
            <p:nvPr/>
          </p:nvSpPr>
          <p:spPr>
            <a:xfrm>
              <a:off x="8034462" y="2711447"/>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5" name="Oval 64">
              <a:extLst>
                <a:ext uri="{FF2B5EF4-FFF2-40B4-BE49-F238E27FC236}">
                  <a16:creationId xmlns:a16="http://schemas.microsoft.com/office/drawing/2014/main" id="{234524D3-9663-F19C-22CE-8B3C8E8C3E75}"/>
                </a:ext>
              </a:extLst>
            </p:cNvPr>
            <p:cNvSpPr/>
            <p:nvPr/>
          </p:nvSpPr>
          <p:spPr>
            <a:xfrm>
              <a:off x="7889313" y="2536620"/>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6" name="Oval 65">
              <a:extLst>
                <a:ext uri="{FF2B5EF4-FFF2-40B4-BE49-F238E27FC236}">
                  <a16:creationId xmlns:a16="http://schemas.microsoft.com/office/drawing/2014/main" id="{7033D49B-1BA7-9DCE-1D27-419ADE18C7BA}"/>
                </a:ext>
              </a:extLst>
            </p:cNvPr>
            <p:cNvSpPr/>
            <p:nvPr/>
          </p:nvSpPr>
          <p:spPr>
            <a:xfrm>
              <a:off x="7873246" y="2379955"/>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8" name="Oval 67">
              <a:extLst>
                <a:ext uri="{FF2B5EF4-FFF2-40B4-BE49-F238E27FC236}">
                  <a16:creationId xmlns:a16="http://schemas.microsoft.com/office/drawing/2014/main" id="{8BA09F7C-0459-2E34-8171-935E69E5AD42}"/>
                </a:ext>
              </a:extLst>
            </p:cNvPr>
            <p:cNvSpPr/>
            <p:nvPr/>
          </p:nvSpPr>
          <p:spPr>
            <a:xfrm>
              <a:off x="8691184" y="2017989"/>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9" name="Oval 68">
              <a:extLst>
                <a:ext uri="{FF2B5EF4-FFF2-40B4-BE49-F238E27FC236}">
                  <a16:creationId xmlns:a16="http://schemas.microsoft.com/office/drawing/2014/main" id="{3D78D4A7-5919-5867-3CF0-BE3AA66D65DC}"/>
                </a:ext>
              </a:extLst>
            </p:cNvPr>
            <p:cNvSpPr/>
            <p:nvPr/>
          </p:nvSpPr>
          <p:spPr>
            <a:xfrm>
              <a:off x="8142679" y="234034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0" name="Oval 69">
              <a:extLst>
                <a:ext uri="{FF2B5EF4-FFF2-40B4-BE49-F238E27FC236}">
                  <a16:creationId xmlns:a16="http://schemas.microsoft.com/office/drawing/2014/main" id="{73F318DD-A6A8-0600-DF51-782AAC31EF55}"/>
                </a:ext>
              </a:extLst>
            </p:cNvPr>
            <p:cNvSpPr/>
            <p:nvPr/>
          </p:nvSpPr>
          <p:spPr>
            <a:xfrm>
              <a:off x="8085977" y="2553931"/>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1" name="Oval 70">
              <a:extLst>
                <a:ext uri="{FF2B5EF4-FFF2-40B4-BE49-F238E27FC236}">
                  <a16:creationId xmlns:a16="http://schemas.microsoft.com/office/drawing/2014/main" id="{E67C44E5-8A4F-2234-0D6A-FA1879E5D834}"/>
                </a:ext>
              </a:extLst>
            </p:cNvPr>
            <p:cNvSpPr/>
            <p:nvPr/>
          </p:nvSpPr>
          <p:spPr>
            <a:xfrm>
              <a:off x="8499247" y="2416279"/>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2" name="Oval 71">
              <a:extLst>
                <a:ext uri="{FF2B5EF4-FFF2-40B4-BE49-F238E27FC236}">
                  <a16:creationId xmlns:a16="http://schemas.microsoft.com/office/drawing/2014/main" id="{63C11839-7529-640C-8E64-BF7C4CBD51AF}"/>
                </a:ext>
              </a:extLst>
            </p:cNvPr>
            <p:cNvSpPr/>
            <p:nvPr/>
          </p:nvSpPr>
          <p:spPr>
            <a:xfrm>
              <a:off x="8444124" y="2133788"/>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3" name="Oval 72">
              <a:extLst>
                <a:ext uri="{FF2B5EF4-FFF2-40B4-BE49-F238E27FC236}">
                  <a16:creationId xmlns:a16="http://schemas.microsoft.com/office/drawing/2014/main" id="{AB05C768-07D1-9ACF-222B-21D219978851}"/>
                </a:ext>
              </a:extLst>
            </p:cNvPr>
            <p:cNvSpPr/>
            <p:nvPr/>
          </p:nvSpPr>
          <p:spPr>
            <a:xfrm>
              <a:off x="7997953" y="2489646"/>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4" name="Oval 73">
              <a:extLst>
                <a:ext uri="{FF2B5EF4-FFF2-40B4-BE49-F238E27FC236}">
                  <a16:creationId xmlns:a16="http://schemas.microsoft.com/office/drawing/2014/main" id="{4A0BD2E7-7A9B-8A84-C10A-7200093621E6}"/>
                </a:ext>
              </a:extLst>
            </p:cNvPr>
            <p:cNvSpPr/>
            <p:nvPr/>
          </p:nvSpPr>
          <p:spPr>
            <a:xfrm flipH="1">
              <a:off x="8373916" y="2380121"/>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5" name="Oval 74">
              <a:extLst>
                <a:ext uri="{FF2B5EF4-FFF2-40B4-BE49-F238E27FC236}">
                  <a16:creationId xmlns:a16="http://schemas.microsoft.com/office/drawing/2014/main" id="{90558334-21D1-D5A2-7318-8BC4D4E9E76D}"/>
                </a:ext>
              </a:extLst>
            </p:cNvPr>
            <p:cNvSpPr/>
            <p:nvPr/>
          </p:nvSpPr>
          <p:spPr>
            <a:xfrm>
              <a:off x="8590399" y="293129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6" name="Oval 75">
              <a:extLst>
                <a:ext uri="{FF2B5EF4-FFF2-40B4-BE49-F238E27FC236}">
                  <a16:creationId xmlns:a16="http://schemas.microsoft.com/office/drawing/2014/main" id="{51795DC6-E406-EF1E-B09D-01C3B47F6A98}"/>
                </a:ext>
              </a:extLst>
            </p:cNvPr>
            <p:cNvSpPr/>
            <p:nvPr/>
          </p:nvSpPr>
          <p:spPr>
            <a:xfrm flipH="1">
              <a:off x="8755107" y="2653189"/>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7" name="Straight Arrow Connector 76">
              <a:extLst>
                <a:ext uri="{FF2B5EF4-FFF2-40B4-BE49-F238E27FC236}">
                  <a16:creationId xmlns:a16="http://schemas.microsoft.com/office/drawing/2014/main" id="{4DFC8E82-05EB-48DA-969C-12B1E046D258}"/>
                </a:ext>
              </a:extLst>
            </p:cNvPr>
            <p:cNvCxnSpPr>
              <a:cxnSpLocks/>
            </p:cNvCxnSpPr>
            <p:nvPr/>
          </p:nvCxnSpPr>
          <p:spPr>
            <a:xfrm flipH="1">
              <a:off x="8135605" y="2924442"/>
              <a:ext cx="292641" cy="146744"/>
            </a:xfrm>
            <a:prstGeom prst="straightConnector1">
              <a:avLst/>
            </a:prstGeom>
            <a:solidFill>
              <a:schemeClr val="accent3"/>
            </a:solidFill>
            <a:ln>
              <a:solidFill>
                <a:srgbClr val="A9AAB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Curved Up Arrow 77">
              <a:extLst>
                <a:ext uri="{FF2B5EF4-FFF2-40B4-BE49-F238E27FC236}">
                  <a16:creationId xmlns:a16="http://schemas.microsoft.com/office/drawing/2014/main" id="{10E123C2-DB6E-EEB8-3641-8FBED379DB73}"/>
                </a:ext>
              </a:extLst>
            </p:cNvPr>
            <p:cNvSpPr/>
            <p:nvPr/>
          </p:nvSpPr>
          <p:spPr>
            <a:xfrm rot="1317821" flipH="1">
              <a:off x="8279303" y="2796506"/>
              <a:ext cx="328623" cy="97904"/>
            </a:xfrm>
            <a:prstGeom prst="curvedUpArrow">
              <a:avLst>
                <a:gd name="adj1" fmla="val 0"/>
                <a:gd name="adj2" fmla="val 40902"/>
                <a:gd name="adj3" fmla="val 28512"/>
              </a:avLst>
            </a:prstGeom>
            <a:solidFill>
              <a:schemeClr val="bg1"/>
            </a:solidFill>
            <a:ln w="19050">
              <a:solidFill>
                <a:srgbClr val="A9AAB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9" name="Curved Up Arrow 78">
              <a:extLst>
                <a:ext uri="{FF2B5EF4-FFF2-40B4-BE49-F238E27FC236}">
                  <a16:creationId xmlns:a16="http://schemas.microsoft.com/office/drawing/2014/main" id="{BA322AAA-5D22-55E1-2DCC-4B8F98FCAF41}"/>
                </a:ext>
              </a:extLst>
            </p:cNvPr>
            <p:cNvSpPr/>
            <p:nvPr/>
          </p:nvSpPr>
          <p:spPr>
            <a:xfrm rot="12102605">
              <a:off x="8385807" y="2474681"/>
              <a:ext cx="381588" cy="136454"/>
            </a:xfrm>
            <a:prstGeom prst="curvedUpArrow">
              <a:avLst>
                <a:gd name="adj1" fmla="val 0"/>
                <a:gd name="adj2" fmla="val 40902"/>
                <a:gd name="adj3" fmla="val 34495"/>
              </a:avLst>
            </a:prstGeom>
            <a:noFill/>
            <a:ln w="19050">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0" name="Oval 79">
              <a:extLst>
                <a:ext uri="{FF2B5EF4-FFF2-40B4-BE49-F238E27FC236}">
                  <a16:creationId xmlns:a16="http://schemas.microsoft.com/office/drawing/2014/main" id="{BBAFD963-F845-6DC2-E351-24DC80CF9F86}"/>
                </a:ext>
              </a:extLst>
            </p:cNvPr>
            <p:cNvSpPr/>
            <p:nvPr/>
          </p:nvSpPr>
          <p:spPr>
            <a:xfrm>
              <a:off x="8273538" y="2571889"/>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1" name="Oval 80">
              <a:extLst>
                <a:ext uri="{FF2B5EF4-FFF2-40B4-BE49-F238E27FC236}">
                  <a16:creationId xmlns:a16="http://schemas.microsoft.com/office/drawing/2014/main" id="{4CD0DE4D-B9C4-FA9A-79D9-096E6A8E6D90}"/>
                </a:ext>
              </a:extLst>
            </p:cNvPr>
            <p:cNvSpPr/>
            <p:nvPr/>
          </p:nvSpPr>
          <p:spPr>
            <a:xfrm>
              <a:off x="8616708" y="2717154"/>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83" name="TextBox 82">
            <a:extLst>
              <a:ext uri="{FF2B5EF4-FFF2-40B4-BE49-F238E27FC236}">
                <a16:creationId xmlns:a16="http://schemas.microsoft.com/office/drawing/2014/main" id="{2C0F908B-AD3A-8BAE-9CC4-71A1A5B78DC7}"/>
              </a:ext>
            </a:extLst>
          </p:cNvPr>
          <p:cNvSpPr txBox="1"/>
          <p:nvPr/>
        </p:nvSpPr>
        <p:spPr>
          <a:xfrm>
            <a:off x="6351618" y="443841"/>
            <a:ext cx="970137" cy="446276"/>
          </a:xfrm>
          <a:prstGeom prst="rect">
            <a:avLst/>
          </a:prstGeom>
          <a:noFill/>
        </p:spPr>
        <p:txBody>
          <a:bodyPr wrap="none" rtlCol="0">
            <a:spAutoFit/>
          </a:bodyPr>
          <a:lstStyle/>
          <a:p>
            <a:pPr algn="ctr"/>
            <a:r>
              <a:rPr lang="en-US" sz="1150" dirty="0"/>
              <a:t>small slope/</a:t>
            </a:r>
          </a:p>
          <a:p>
            <a:pPr algn="ctr"/>
            <a:r>
              <a:rPr lang="en-US" sz="1150" dirty="0"/>
              <a:t>narrow</a:t>
            </a:r>
          </a:p>
        </p:txBody>
      </p:sp>
      <p:sp>
        <p:nvSpPr>
          <p:cNvPr id="84" name="TextBox 83">
            <a:extLst>
              <a:ext uri="{FF2B5EF4-FFF2-40B4-BE49-F238E27FC236}">
                <a16:creationId xmlns:a16="http://schemas.microsoft.com/office/drawing/2014/main" id="{62457208-3057-6F2B-BD53-B5ABFA367EF0}"/>
              </a:ext>
            </a:extLst>
          </p:cNvPr>
          <p:cNvSpPr txBox="1"/>
          <p:nvPr/>
        </p:nvSpPr>
        <p:spPr>
          <a:xfrm>
            <a:off x="7418412" y="532327"/>
            <a:ext cx="736099" cy="269304"/>
          </a:xfrm>
          <a:prstGeom prst="rect">
            <a:avLst/>
          </a:prstGeom>
          <a:noFill/>
        </p:spPr>
        <p:txBody>
          <a:bodyPr wrap="none" rtlCol="0">
            <a:spAutoFit/>
          </a:bodyPr>
          <a:lstStyle/>
          <a:p>
            <a:pPr algn="ctr"/>
            <a:r>
              <a:rPr lang="en-US" sz="1150" dirty="0"/>
              <a:t>with SFR</a:t>
            </a:r>
          </a:p>
        </p:txBody>
      </p:sp>
      <p:cxnSp>
        <p:nvCxnSpPr>
          <p:cNvPr id="85" name="Straight Connector 84">
            <a:extLst>
              <a:ext uri="{FF2B5EF4-FFF2-40B4-BE49-F238E27FC236}">
                <a16:creationId xmlns:a16="http://schemas.microsoft.com/office/drawing/2014/main" id="{A90A0944-7CFA-88AB-C0EE-C0092696941A}"/>
              </a:ext>
            </a:extLst>
          </p:cNvPr>
          <p:cNvCxnSpPr>
            <a:cxnSpLocks/>
          </p:cNvCxnSpPr>
          <p:nvPr/>
        </p:nvCxnSpPr>
        <p:spPr>
          <a:xfrm>
            <a:off x="4100798" y="0"/>
            <a:ext cx="0" cy="5255869"/>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EBE2D268-4DEF-E09C-709B-6DA12AC37E0F}"/>
              </a:ext>
            </a:extLst>
          </p:cNvPr>
          <p:cNvCxnSpPr>
            <a:cxnSpLocks/>
          </p:cNvCxnSpPr>
          <p:nvPr/>
        </p:nvCxnSpPr>
        <p:spPr>
          <a:xfrm>
            <a:off x="5140287" y="0"/>
            <a:ext cx="8327" cy="523656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08D307D1-25F8-91B4-984A-0CE5841CA454}"/>
              </a:ext>
            </a:extLst>
          </p:cNvPr>
          <p:cNvCxnSpPr>
            <a:cxnSpLocks/>
          </p:cNvCxnSpPr>
          <p:nvPr/>
        </p:nvCxnSpPr>
        <p:spPr>
          <a:xfrm flipH="1">
            <a:off x="6333817" y="0"/>
            <a:ext cx="17801" cy="5264625"/>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87433FC-88BA-34F5-776B-D03DF1B3B704}"/>
              </a:ext>
            </a:extLst>
          </p:cNvPr>
          <p:cNvCxnSpPr>
            <a:cxnSpLocks/>
          </p:cNvCxnSpPr>
          <p:nvPr/>
        </p:nvCxnSpPr>
        <p:spPr>
          <a:xfrm>
            <a:off x="7279221" y="0"/>
            <a:ext cx="0" cy="5264625"/>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54" name="TextBox 153">
            <a:extLst>
              <a:ext uri="{FF2B5EF4-FFF2-40B4-BE49-F238E27FC236}">
                <a16:creationId xmlns:a16="http://schemas.microsoft.com/office/drawing/2014/main" id="{FAC9C6D5-9018-957D-DEAB-0011A2ED8A22}"/>
              </a:ext>
            </a:extLst>
          </p:cNvPr>
          <p:cNvSpPr txBox="1"/>
          <p:nvPr/>
        </p:nvSpPr>
        <p:spPr>
          <a:xfrm>
            <a:off x="152665" y="4825936"/>
            <a:ext cx="857680" cy="229344"/>
          </a:xfrm>
          <a:prstGeom prst="rect">
            <a:avLst/>
          </a:prstGeom>
        </p:spPr>
        <p:txBody>
          <a:bodyPr wrap="square" lIns="0" tIns="0" rIns="0" bIns="0" rtlCol="0">
            <a:noAutofit/>
          </a:bodyPr>
          <a:lstStyle/>
          <a:p>
            <a:pPr>
              <a:defRPr/>
            </a:pPr>
            <a:r>
              <a:rPr lang="en-GB" sz="1300" b="1" dirty="0">
                <a:solidFill>
                  <a:srgbClr val="000000"/>
                </a:solidFill>
                <a:latin typeface="Calibri" panose="020F0502020204030204"/>
              </a:rPr>
              <a:t>  Pop III</a:t>
            </a:r>
            <a:endParaRPr lang="en-GB" sz="1300" b="1" u="sng" dirty="0">
              <a:solidFill>
                <a:srgbClr val="000000"/>
              </a:solidFill>
              <a:latin typeface="Calibri" panose="020F0502020204030204"/>
            </a:endParaRPr>
          </a:p>
        </p:txBody>
      </p:sp>
      <p:cxnSp>
        <p:nvCxnSpPr>
          <p:cNvPr id="157" name="Straight Connector 156">
            <a:extLst>
              <a:ext uri="{FF2B5EF4-FFF2-40B4-BE49-F238E27FC236}">
                <a16:creationId xmlns:a16="http://schemas.microsoft.com/office/drawing/2014/main" id="{D900D7DE-C6B5-4E8D-251A-733C3C69953E}"/>
              </a:ext>
            </a:extLst>
          </p:cNvPr>
          <p:cNvCxnSpPr>
            <a:cxnSpLocks/>
          </p:cNvCxnSpPr>
          <p:nvPr/>
        </p:nvCxnSpPr>
        <p:spPr>
          <a:xfrm>
            <a:off x="2736239" y="826775"/>
            <a:ext cx="0" cy="4437850"/>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ABB536B2-F4D6-A64D-659A-A73780950D97}"/>
              </a:ext>
            </a:extLst>
          </p:cNvPr>
          <p:cNvCxnSpPr>
            <a:cxnSpLocks/>
          </p:cNvCxnSpPr>
          <p:nvPr/>
        </p:nvCxnSpPr>
        <p:spPr>
          <a:xfrm flipH="1">
            <a:off x="3426556" y="817094"/>
            <a:ext cx="22546" cy="4447531"/>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91C01683-5B38-19E6-C4D9-C0135BC13293}"/>
              </a:ext>
            </a:extLst>
          </p:cNvPr>
          <p:cNvCxnSpPr>
            <a:cxnSpLocks/>
          </p:cNvCxnSpPr>
          <p:nvPr/>
        </p:nvCxnSpPr>
        <p:spPr>
          <a:xfrm>
            <a:off x="2061863" y="1233866"/>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6D630679-4C53-AEA9-F113-249CA4D6E2D2}"/>
              </a:ext>
            </a:extLst>
          </p:cNvPr>
          <p:cNvCxnSpPr>
            <a:cxnSpLocks/>
          </p:cNvCxnSpPr>
          <p:nvPr/>
        </p:nvCxnSpPr>
        <p:spPr>
          <a:xfrm>
            <a:off x="2042637" y="1616926"/>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1053" name="Picture 1052" descr="A black background with a black square&#10;&#10;AI-generated content may be incorrect.">
            <a:extLst>
              <a:ext uri="{FF2B5EF4-FFF2-40B4-BE49-F238E27FC236}">
                <a16:creationId xmlns:a16="http://schemas.microsoft.com/office/drawing/2014/main" id="{7585B7E8-0B34-70F7-A922-8A11AE5906F3}"/>
              </a:ext>
            </a:extLst>
          </p:cNvPr>
          <p:cNvPicPr>
            <a:picLocks noChangeAspect="1"/>
          </p:cNvPicPr>
          <p:nvPr/>
        </p:nvPicPr>
        <p:blipFill>
          <a:blip r:embed="rId6"/>
          <a:stretch>
            <a:fillRect/>
          </a:stretch>
        </p:blipFill>
        <p:spPr>
          <a:xfrm>
            <a:off x="1636978" y="6158900"/>
            <a:ext cx="1027503" cy="604328"/>
          </a:xfrm>
          <a:prstGeom prst="rect">
            <a:avLst/>
          </a:prstGeom>
        </p:spPr>
      </p:pic>
      <p:pic>
        <p:nvPicPr>
          <p:cNvPr id="1055" name="Graphic 1054" descr="Stars outline">
            <a:extLst>
              <a:ext uri="{FF2B5EF4-FFF2-40B4-BE49-F238E27FC236}">
                <a16:creationId xmlns:a16="http://schemas.microsoft.com/office/drawing/2014/main" id="{7DBCC7C7-5859-6EB2-382C-0EDB2FD5C8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1248" y="4713985"/>
            <a:ext cx="466927" cy="466927"/>
          </a:xfrm>
          <a:prstGeom prst="rect">
            <a:avLst/>
          </a:prstGeom>
        </p:spPr>
      </p:pic>
      <p:grpSp>
        <p:nvGrpSpPr>
          <p:cNvPr id="9" name="Group 8">
            <a:extLst>
              <a:ext uri="{FF2B5EF4-FFF2-40B4-BE49-F238E27FC236}">
                <a16:creationId xmlns:a16="http://schemas.microsoft.com/office/drawing/2014/main" id="{FD811FC0-5295-B4F9-4F6C-34C2E31616A2}"/>
              </a:ext>
            </a:extLst>
          </p:cNvPr>
          <p:cNvGrpSpPr/>
          <p:nvPr/>
        </p:nvGrpSpPr>
        <p:grpSpPr>
          <a:xfrm>
            <a:off x="37999" y="2315886"/>
            <a:ext cx="1178622" cy="525450"/>
            <a:chOff x="3669267" y="4748573"/>
            <a:chExt cx="2508144" cy="984930"/>
          </a:xfrm>
        </p:grpSpPr>
        <p:grpSp>
          <p:nvGrpSpPr>
            <p:cNvPr id="13" name="Group 12">
              <a:extLst>
                <a:ext uri="{FF2B5EF4-FFF2-40B4-BE49-F238E27FC236}">
                  <a16:creationId xmlns:a16="http://schemas.microsoft.com/office/drawing/2014/main" id="{78158E50-58E1-4CED-EC0B-47DBFCE1A4EA}"/>
                </a:ext>
              </a:extLst>
            </p:cNvPr>
            <p:cNvGrpSpPr/>
            <p:nvPr/>
          </p:nvGrpSpPr>
          <p:grpSpPr>
            <a:xfrm>
              <a:off x="3669267" y="4748573"/>
              <a:ext cx="1271446" cy="978601"/>
              <a:chOff x="3669267" y="4748573"/>
              <a:chExt cx="1271446" cy="978601"/>
            </a:xfrm>
          </p:grpSpPr>
          <p:sp>
            <p:nvSpPr>
              <p:cNvPr id="179" name="Oval 178">
                <a:extLst>
                  <a:ext uri="{FF2B5EF4-FFF2-40B4-BE49-F238E27FC236}">
                    <a16:creationId xmlns:a16="http://schemas.microsoft.com/office/drawing/2014/main" id="{7F2440CC-4DCC-F141-4207-F8AB826B9D4C}"/>
                  </a:ext>
                </a:extLst>
              </p:cNvPr>
              <p:cNvSpPr/>
              <p:nvPr/>
            </p:nvSpPr>
            <p:spPr>
              <a:xfrm>
                <a:off x="3669267" y="474857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80" name="Group 179">
                <a:extLst>
                  <a:ext uri="{FF2B5EF4-FFF2-40B4-BE49-F238E27FC236}">
                    <a16:creationId xmlns:a16="http://schemas.microsoft.com/office/drawing/2014/main" id="{9FA6B6B7-FAF0-BD86-C3FB-E98DF6DD241A}"/>
                  </a:ext>
                </a:extLst>
              </p:cNvPr>
              <p:cNvGrpSpPr/>
              <p:nvPr/>
            </p:nvGrpSpPr>
            <p:grpSpPr>
              <a:xfrm>
                <a:off x="3955858" y="4839895"/>
                <a:ext cx="238072" cy="355974"/>
                <a:chOff x="2171668" y="5969806"/>
                <a:chExt cx="214590" cy="320863"/>
              </a:xfrm>
            </p:grpSpPr>
            <p:grpSp>
              <p:nvGrpSpPr>
                <p:cNvPr id="1028" name="Group 1027">
                  <a:extLst>
                    <a:ext uri="{FF2B5EF4-FFF2-40B4-BE49-F238E27FC236}">
                      <a16:creationId xmlns:a16="http://schemas.microsoft.com/office/drawing/2014/main" id="{23D42E17-837F-725E-4AEE-51F28D1E09EB}"/>
                    </a:ext>
                  </a:extLst>
                </p:cNvPr>
                <p:cNvGrpSpPr/>
                <p:nvPr/>
              </p:nvGrpSpPr>
              <p:grpSpPr>
                <a:xfrm>
                  <a:off x="2171668" y="5969806"/>
                  <a:ext cx="214590" cy="320863"/>
                  <a:chOff x="2220638" y="6045340"/>
                  <a:chExt cx="166477" cy="245329"/>
                </a:xfrm>
              </p:grpSpPr>
              <p:sp>
                <p:nvSpPr>
                  <p:cNvPr id="1030" name="Oval 1029">
                    <a:extLst>
                      <a:ext uri="{FF2B5EF4-FFF2-40B4-BE49-F238E27FC236}">
                        <a16:creationId xmlns:a16="http://schemas.microsoft.com/office/drawing/2014/main" id="{483AF665-BB7F-9FF4-0977-46E31765333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31" name="Triangle 1030">
                    <a:extLst>
                      <a:ext uri="{FF2B5EF4-FFF2-40B4-BE49-F238E27FC236}">
                        <a16:creationId xmlns:a16="http://schemas.microsoft.com/office/drawing/2014/main" id="{B0DC32C5-2133-5AFC-BB86-D93373AA1E8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9" name="Triangle 1028">
                  <a:extLst>
                    <a:ext uri="{FF2B5EF4-FFF2-40B4-BE49-F238E27FC236}">
                      <a16:creationId xmlns:a16="http://schemas.microsoft.com/office/drawing/2014/main" id="{0469C28F-BF00-78D8-8939-A74BF4D4B39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1" name="Group 180">
                <a:extLst>
                  <a:ext uri="{FF2B5EF4-FFF2-40B4-BE49-F238E27FC236}">
                    <a16:creationId xmlns:a16="http://schemas.microsoft.com/office/drawing/2014/main" id="{A2C99AE3-0E9A-BED8-DDA0-A19CE4D6CB34}"/>
                  </a:ext>
                </a:extLst>
              </p:cNvPr>
              <p:cNvGrpSpPr/>
              <p:nvPr/>
            </p:nvGrpSpPr>
            <p:grpSpPr>
              <a:xfrm rot="4944378">
                <a:off x="4454296" y="4839893"/>
                <a:ext cx="238072" cy="355974"/>
                <a:chOff x="2171668" y="5969806"/>
                <a:chExt cx="214590" cy="320863"/>
              </a:xfrm>
            </p:grpSpPr>
            <p:grpSp>
              <p:nvGrpSpPr>
                <p:cNvPr id="1024" name="Group 1023">
                  <a:extLst>
                    <a:ext uri="{FF2B5EF4-FFF2-40B4-BE49-F238E27FC236}">
                      <a16:creationId xmlns:a16="http://schemas.microsoft.com/office/drawing/2014/main" id="{06A92464-28CE-3A67-0533-9CD041D04482}"/>
                    </a:ext>
                  </a:extLst>
                </p:cNvPr>
                <p:cNvGrpSpPr/>
                <p:nvPr/>
              </p:nvGrpSpPr>
              <p:grpSpPr>
                <a:xfrm>
                  <a:off x="2171668" y="5969806"/>
                  <a:ext cx="214590" cy="320863"/>
                  <a:chOff x="2220638" y="6045340"/>
                  <a:chExt cx="166477" cy="245329"/>
                </a:xfrm>
              </p:grpSpPr>
              <p:sp>
                <p:nvSpPr>
                  <p:cNvPr id="1026" name="Oval 1025">
                    <a:extLst>
                      <a:ext uri="{FF2B5EF4-FFF2-40B4-BE49-F238E27FC236}">
                        <a16:creationId xmlns:a16="http://schemas.microsoft.com/office/drawing/2014/main" id="{C8846056-5E34-542A-B5D6-05C40F923B4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27" name="Triangle 1026">
                    <a:extLst>
                      <a:ext uri="{FF2B5EF4-FFF2-40B4-BE49-F238E27FC236}">
                        <a16:creationId xmlns:a16="http://schemas.microsoft.com/office/drawing/2014/main" id="{98FBDEC6-3435-27DA-4CA7-3DB225633B9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5" name="Triangle 1024">
                  <a:extLst>
                    <a:ext uri="{FF2B5EF4-FFF2-40B4-BE49-F238E27FC236}">
                      <a16:creationId xmlns:a16="http://schemas.microsoft.com/office/drawing/2014/main" id="{AC9074C6-6F3C-1486-3EA1-FAA446F5309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2" name="Group 181">
                <a:extLst>
                  <a:ext uri="{FF2B5EF4-FFF2-40B4-BE49-F238E27FC236}">
                    <a16:creationId xmlns:a16="http://schemas.microsoft.com/office/drawing/2014/main" id="{FD1E06DF-FBB5-3727-A041-076FF847DFE4}"/>
                  </a:ext>
                </a:extLst>
              </p:cNvPr>
              <p:cNvGrpSpPr/>
              <p:nvPr/>
            </p:nvGrpSpPr>
            <p:grpSpPr>
              <a:xfrm flipV="1">
                <a:off x="3969244" y="5254744"/>
                <a:ext cx="238072" cy="355974"/>
                <a:chOff x="2171668" y="5969806"/>
                <a:chExt cx="214590" cy="320863"/>
              </a:xfrm>
            </p:grpSpPr>
            <p:grpSp>
              <p:nvGrpSpPr>
                <p:cNvPr id="188" name="Group 187">
                  <a:extLst>
                    <a:ext uri="{FF2B5EF4-FFF2-40B4-BE49-F238E27FC236}">
                      <a16:creationId xmlns:a16="http://schemas.microsoft.com/office/drawing/2014/main" id="{BFDB6636-961E-597A-1D36-5FA898B05854}"/>
                    </a:ext>
                  </a:extLst>
                </p:cNvPr>
                <p:cNvGrpSpPr/>
                <p:nvPr/>
              </p:nvGrpSpPr>
              <p:grpSpPr>
                <a:xfrm>
                  <a:off x="2171668" y="5969806"/>
                  <a:ext cx="214590" cy="320863"/>
                  <a:chOff x="2220638" y="6045340"/>
                  <a:chExt cx="166477" cy="245329"/>
                </a:xfrm>
              </p:grpSpPr>
              <p:sp>
                <p:nvSpPr>
                  <p:cNvPr id="190" name="Oval 189">
                    <a:extLst>
                      <a:ext uri="{FF2B5EF4-FFF2-40B4-BE49-F238E27FC236}">
                        <a16:creationId xmlns:a16="http://schemas.microsoft.com/office/drawing/2014/main" id="{DBBC451A-6996-6730-1FD6-A29B096D67FD}"/>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91" name="Triangle 190">
                    <a:extLst>
                      <a:ext uri="{FF2B5EF4-FFF2-40B4-BE49-F238E27FC236}">
                        <a16:creationId xmlns:a16="http://schemas.microsoft.com/office/drawing/2014/main" id="{E65BFA99-9D0E-DCA2-217C-BF6D27B6F282}"/>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9" name="Triangle 188">
                  <a:extLst>
                    <a:ext uri="{FF2B5EF4-FFF2-40B4-BE49-F238E27FC236}">
                      <a16:creationId xmlns:a16="http://schemas.microsoft.com/office/drawing/2014/main" id="{1DF225E3-89D3-7734-8ACE-F4CB4189828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3" name="Group 182">
                <a:extLst>
                  <a:ext uri="{FF2B5EF4-FFF2-40B4-BE49-F238E27FC236}">
                    <a16:creationId xmlns:a16="http://schemas.microsoft.com/office/drawing/2014/main" id="{5A0E190F-7506-2E9B-8AED-1CD1584DC072}"/>
                  </a:ext>
                </a:extLst>
              </p:cNvPr>
              <p:cNvGrpSpPr/>
              <p:nvPr/>
            </p:nvGrpSpPr>
            <p:grpSpPr>
              <a:xfrm rot="16795495" flipV="1">
                <a:off x="4467682" y="5254741"/>
                <a:ext cx="238072" cy="355974"/>
                <a:chOff x="2171668" y="5969806"/>
                <a:chExt cx="214590" cy="320863"/>
              </a:xfrm>
            </p:grpSpPr>
            <p:grpSp>
              <p:nvGrpSpPr>
                <p:cNvPr id="184" name="Group 183">
                  <a:extLst>
                    <a:ext uri="{FF2B5EF4-FFF2-40B4-BE49-F238E27FC236}">
                      <a16:creationId xmlns:a16="http://schemas.microsoft.com/office/drawing/2014/main" id="{D9D9D97F-E213-D02F-5553-0CBD5F652378}"/>
                    </a:ext>
                  </a:extLst>
                </p:cNvPr>
                <p:cNvGrpSpPr/>
                <p:nvPr/>
              </p:nvGrpSpPr>
              <p:grpSpPr>
                <a:xfrm>
                  <a:off x="2171668" y="5969806"/>
                  <a:ext cx="214590" cy="320863"/>
                  <a:chOff x="2220638" y="6045340"/>
                  <a:chExt cx="166477" cy="245329"/>
                </a:xfrm>
              </p:grpSpPr>
              <p:sp>
                <p:nvSpPr>
                  <p:cNvPr id="186" name="Oval 185">
                    <a:extLst>
                      <a:ext uri="{FF2B5EF4-FFF2-40B4-BE49-F238E27FC236}">
                        <a16:creationId xmlns:a16="http://schemas.microsoft.com/office/drawing/2014/main" id="{863C6466-7D3A-CAF3-D15A-3502ECDEF119}"/>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87" name="Triangle 186">
                    <a:extLst>
                      <a:ext uri="{FF2B5EF4-FFF2-40B4-BE49-F238E27FC236}">
                        <a16:creationId xmlns:a16="http://schemas.microsoft.com/office/drawing/2014/main" id="{7317AFBF-22FE-E67B-9D7B-ED9B1975732F}"/>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5" name="Triangle 184">
                  <a:extLst>
                    <a:ext uri="{FF2B5EF4-FFF2-40B4-BE49-F238E27FC236}">
                      <a16:creationId xmlns:a16="http://schemas.microsoft.com/office/drawing/2014/main" id="{51E43E08-BC9E-2901-0BA9-E1A226C3674E}"/>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nvGrpSpPr>
            <p:cNvPr id="149" name="Group 148">
              <a:extLst>
                <a:ext uri="{FF2B5EF4-FFF2-40B4-BE49-F238E27FC236}">
                  <a16:creationId xmlns:a16="http://schemas.microsoft.com/office/drawing/2014/main" id="{23794857-A16D-493E-387E-088BC2CEA270}"/>
                </a:ext>
              </a:extLst>
            </p:cNvPr>
            <p:cNvGrpSpPr/>
            <p:nvPr/>
          </p:nvGrpSpPr>
          <p:grpSpPr>
            <a:xfrm>
              <a:off x="4905965" y="4754902"/>
              <a:ext cx="1271446" cy="978601"/>
              <a:chOff x="4987524" y="4774633"/>
              <a:chExt cx="1271446" cy="978601"/>
            </a:xfrm>
          </p:grpSpPr>
          <p:sp>
            <p:nvSpPr>
              <p:cNvPr id="150" name="Oval 149">
                <a:extLst>
                  <a:ext uri="{FF2B5EF4-FFF2-40B4-BE49-F238E27FC236}">
                    <a16:creationId xmlns:a16="http://schemas.microsoft.com/office/drawing/2014/main" id="{30D76F84-C7A3-887D-AF56-D9D79E870884}"/>
                  </a:ext>
                </a:extLst>
              </p:cNvPr>
              <p:cNvSpPr/>
              <p:nvPr/>
            </p:nvSpPr>
            <p:spPr>
              <a:xfrm>
                <a:off x="4987524" y="477463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51" name="Group 150">
                <a:extLst>
                  <a:ext uri="{FF2B5EF4-FFF2-40B4-BE49-F238E27FC236}">
                    <a16:creationId xmlns:a16="http://schemas.microsoft.com/office/drawing/2014/main" id="{87A042C1-6334-6029-33FE-56826BAD66D1}"/>
                  </a:ext>
                </a:extLst>
              </p:cNvPr>
              <p:cNvGrpSpPr/>
              <p:nvPr/>
            </p:nvGrpSpPr>
            <p:grpSpPr>
              <a:xfrm>
                <a:off x="5233095" y="4867609"/>
                <a:ext cx="238072" cy="355974"/>
                <a:chOff x="2171668" y="5969806"/>
                <a:chExt cx="214590" cy="320863"/>
              </a:xfrm>
            </p:grpSpPr>
            <p:grpSp>
              <p:nvGrpSpPr>
                <p:cNvPr id="175" name="Group 174">
                  <a:extLst>
                    <a:ext uri="{FF2B5EF4-FFF2-40B4-BE49-F238E27FC236}">
                      <a16:creationId xmlns:a16="http://schemas.microsoft.com/office/drawing/2014/main" id="{CA44CCA0-CA9E-760D-7D60-2F4A6B394E93}"/>
                    </a:ext>
                  </a:extLst>
                </p:cNvPr>
                <p:cNvGrpSpPr/>
                <p:nvPr/>
              </p:nvGrpSpPr>
              <p:grpSpPr>
                <a:xfrm>
                  <a:off x="2171668" y="5969806"/>
                  <a:ext cx="214590" cy="320863"/>
                  <a:chOff x="2220638" y="6045340"/>
                  <a:chExt cx="166477" cy="245329"/>
                </a:xfrm>
              </p:grpSpPr>
              <p:sp>
                <p:nvSpPr>
                  <p:cNvPr id="177" name="Oval 176">
                    <a:extLst>
                      <a:ext uri="{FF2B5EF4-FFF2-40B4-BE49-F238E27FC236}">
                        <a16:creationId xmlns:a16="http://schemas.microsoft.com/office/drawing/2014/main" id="{AF124F78-6578-2D66-64FB-2116696B5CB4}"/>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8" name="Triangle 177">
                    <a:extLst>
                      <a:ext uri="{FF2B5EF4-FFF2-40B4-BE49-F238E27FC236}">
                        <a16:creationId xmlns:a16="http://schemas.microsoft.com/office/drawing/2014/main" id="{C8841EEA-EF17-FF8C-66F6-DF54100DAEF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6" name="Triangle 175">
                  <a:extLst>
                    <a:ext uri="{FF2B5EF4-FFF2-40B4-BE49-F238E27FC236}">
                      <a16:creationId xmlns:a16="http://schemas.microsoft.com/office/drawing/2014/main" id="{43F30C94-6C31-45D5-D11F-8C82B30276F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2" name="Group 151">
                <a:extLst>
                  <a:ext uri="{FF2B5EF4-FFF2-40B4-BE49-F238E27FC236}">
                    <a16:creationId xmlns:a16="http://schemas.microsoft.com/office/drawing/2014/main" id="{FB33A2F5-554C-55B9-A3B6-C139B63DB8A2}"/>
                  </a:ext>
                </a:extLst>
              </p:cNvPr>
              <p:cNvGrpSpPr/>
              <p:nvPr/>
            </p:nvGrpSpPr>
            <p:grpSpPr>
              <a:xfrm rot="4944378">
                <a:off x="5731533" y="4867606"/>
                <a:ext cx="238072" cy="355974"/>
                <a:chOff x="2171668" y="5969806"/>
                <a:chExt cx="214590" cy="320863"/>
              </a:xfrm>
            </p:grpSpPr>
            <p:grpSp>
              <p:nvGrpSpPr>
                <p:cNvPr id="171" name="Group 170">
                  <a:extLst>
                    <a:ext uri="{FF2B5EF4-FFF2-40B4-BE49-F238E27FC236}">
                      <a16:creationId xmlns:a16="http://schemas.microsoft.com/office/drawing/2014/main" id="{2FE79BE4-CD33-5394-353D-D7369729F901}"/>
                    </a:ext>
                  </a:extLst>
                </p:cNvPr>
                <p:cNvGrpSpPr/>
                <p:nvPr/>
              </p:nvGrpSpPr>
              <p:grpSpPr>
                <a:xfrm>
                  <a:off x="2171668" y="5969806"/>
                  <a:ext cx="214590" cy="320863"/>
                  <a:chOff x="2220638" y="6045340"/>
                  <a:chExt cx="166477" cy="245329"/>
                </a:xfrm>
              </p:grpSpPr>
              <p:sp>
                <p:nvSpPr>
                  <p:cNvPr id="173" name="Oval 172">
                    <a:extLst>
                      <a:ext uri="{FF2B5EF4-FFF2-40B4-BE49-F238E27FC236}">
                        <a16:creationId xmlns:a16="http://schemas.microsoft.com/office/drawing/2014/main" id="{A76A3994-C601-B72F-9207-EDDFA8262F5F}"/>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4" name="Triangle 173">
                    <a:extLst>
                      <a:ext uri="{FF2B5EF4-FFF2-40B4-BE49-F238E27FC236}">
                        <a16:creationId xmlns:a16="http://schemas.microsoft.com/office/drawing/2014/main" id="{76977C01-9619-3843-89F3-C66D47B0F82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2" name="Triangle 171">
                  <a:extLst>
                    <a:ext uri="{FF2B5EF4-FFF2-40B4-BE49-F238E27FC236}">
                      <a16:creationId xmlns:a16="http://schemas.microsoft.com/office/drawing/2014/main" id="{99701DE4-6950-EF81-BA68-C3B5A550C68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3" name="Group 152">
                <a:extLst>
                  <a:ext uri="{FF2B5EF4-FFF2-40B4-BE49-F238E27FC236}">
                    <a16:creationId xmlns:a16="http://schemas.microsoft.com/office/drawing/2014/main" id="{70357B98-141D-6D5C-9E75-8163771FE003}"/>
                  </a:ext>
                </a:extLst>
              </p:cNvPr>
              <p:cNvGrpSpPr/>
              <p:nvPr/>
            </p:nvGrpSpPr>
            <p:grpSpPr>
              <a:xfrm flipV="1">
                <a:off x="5246481" y="5282457"/>
                <a:ext cx="238072" cy="355974"/>
                <a:chOff x="2171668" y="5969806"/>
                <a:chExt cx="214590" cy="320863"/>
              </a:xfrm>
            </p:grpSpPr>
            <p:grpSp>
              <p:nvGrpSpPr>
                <p:cNvPr id="166" name="Group 165">
                  <a:extLst>
                    <a:ext uri="{FF2B5EF4-FFF2-40B4-BE49-F238E27FC236}">
                      <a16:creationId xmlns:a16="http://schemas.microsoft.com/office/drawing/2014/main" id="{B7DF3BBD-A8B2-639A-B7BF-71384ED38F3E}"/>
                    </a:ext>
                  </a:extLst>
                </p:cNvPr>
                <p:cNvGrpSpPr/>
                <p:nvPr/>
              </p:nvGrpSpPr>
              <p:grpSpPr>
                <a:xfrm>
                  <a:off x="2171668" y="5969806"/>
                  <a:ext cx="214590" cy="320863"/>
                  <a:chOff x="2220638" y="6045340"/>
                  <a:chExt cx="166477" cy="245329"/>
                </a:xfrm>
              </p:grpSpPr>
              <p:sp>
                <p:nvSpPr>
                  <p:cNvPr id="169" name="Oval 168">
                    <a:extLst>
                      <a:ext uri="{FF2B5EF4-FFF2-40B4-BE49-F238E27FC236}">
                        <a16:creationId xmlns:a16="http://schemas.microsoft.com/office/drawing/2014/main" id="{4C9BB8F4-DACD-D683-6E96-8C24D6D0D1FA}"/>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0" name="Triangle 169">
                    <a:extLst>
                      <a:ext uri="{FF2B5EF4-FFF2-40B4-BE49-F238E27FC236}">
                        <a16:creationId xmlns:a16="http://schemas.microsoft.com/office/drawing/2014/main" id="{1708090B-2423-EA4E-5002-8C6BE940FFA5}"/>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8" name="Triangle 167">
                  <a:extLst>
                    <a:ext uri="{FF2B5EF4-FFF2-40B4-BE49-F238E27FC236}">
                      <a16:creationId xmlns:a16="http://schemas.microsoft.com/office/drawing/2014/main" id="{841C0F2E-19BA-C7D5-7F3A-4EB53C7750B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8" name="Group 157">
                <a:extLst>
                  <a:ext uri="{FF2B5EF4-FFF2-40B4-BE49-F238E27FC236}">
                    <a16:creationId xmlns:a16="http://schemas.microsoft.com/office/drawing/2014/main" id="{2DCA6113-5B47-6792-3E14-4010C4DE905A}"/>
                  </a:ext>
                </a:extLst>
              </p:cNvPr>
              <p:cNvGrpSpPr/>
              <p:nvPr/>
            </p:nvGrpSpPr>
            <p:grpSpPr>
              <a:xfrm rot="16795495" flipV="1">
                <a:off x="5744919" y="5282455"/>
                <a:ext cx="238072" cy="355974"/>
                <a:chOff x="2171668" y="5969806"/>
                <a:chExt cx="214590" cy="320863"/>
              </a:xfrm>
            </p:grpSpPr>
            <p:grpSp>
              <p:nvGrpSpPr>
                <p:cNvPr id="160" name="Group 159">
                  <a:extLst>
                    <a:ext uri="{FF2B5EF4-FFF2-40B4-BE49-F238E27FC236}">
                      <a16:creationId xmlns:a16="http://schemas.microsoft.com/office/drawing/2014/main" id="{76045454-171D-9771-9C86-E1E340F62350}"/>
                    </a:ext>
                  </a:extLst>
                </p:cNvPr>
                <p:cNvGrpSpPr/>
                <p:nvPr/>
              </p:nvGrpSpPr>
              <p:grpSpPr>
                <a:xfrm>
                  <a:off x="2171668" y="5969806"/>
                  <a:ext cx="214590" cy="320863"/>
                  <a:chOff x="2220638" y="6045340"/>
                  <a:chExt cx="166477" cy="245329"/>
                </a:xfrm>
              </p:grpSpPr>
              <p:sp>
                <p:nvSpPr>
                  <p:cNvPr id="163" name="Oval 162">
                    <a:extLst>
                      <a:ext uri="{FF2B5EF4-FFF2-40B4-BE49-F238E27FC236}">
                        <a16:creationId xmlns:a16="http://schemas.microsoft.com/office/drawing/2014/main" id="{50EEAA1E-4575-77A6-0B99-DCE96F44E0B7}"/>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5" name="Triangle 164">
                    <a:extLst>
                      <a:ext uri="{FF2B5EF4-FFF2-40B4-BE49-F238E27FC236}">
                        <a16:creationId xmlns:a16="http://schemas.microsoft.com/office/drawing/2014/main" id="{3262DF8F-98C9-ECEF-F7B5-63CC072B90E6}"/>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2" name="Triangle 161">
                  <a:extLst>
                    <a:ext uri="{FF2B5EF4-FFF2-40B4-BE49-F238E27FC236}">
                      <a16:creationId xmlns:a16="http://schemas.microsoft.com/office/drawing/2014/main" id="{0F221590-70EA-3AD8-F6F8-F918D1FB474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sp>
        <p:nvSpPr>
          <p:cNvPr id="1032" name="TextBox 1031">
            <a:extLst>
              <a:ext uri="{FF2B5EF4-FFF2-40B4-BE49-F238E27FC236}">
                <a16:creationId xmlns:a16="http://schemas.microsoft.com/office/drawing/2014/main" id="{C6906580-138B-3D1F-B552-A495F706C499}"/>
              </a:ext>
            </a:extLst>
          </p:cNvPr>
          <p:cNvSpPr txBox="1"/>
          <p:nvPr/>
        </p:nvSpPr>
        <p:spPr>
          <a:xfrm>
            <a:off x="-28942" y="2023840"/>
            <a:ext cx="1969599" cy="192360"/>
          </a:xfrm>
          <a:prstGeom prst="rect">
            <a:avLst/>
          </a:prstGeom>
          <a:noFill/>
        </p:spPr>
        <p:txBody>
          <a:bodyPr wrap="square" lIns="0" tIns="0" rIns="0" bIns="0">
            <a:spAutoFit/>
          </a:bodyPr>
          <a:lstStyle/>
          <a:p>
            <a:pPr>
              <a:defRPr/>
            </a:pPr>
            <a:r>
              <a:rPr lang="en-GB" sz="1250" b="1" dirty="0">
                <a:solidFill>
                  <a:srgbClr val="000000"/>
                </a:solidFill>
                <a:latin typeface="Calibri" panose="020F0502020204030204"/>
              </a:rPr>
              <a:t>  2 Chemically Homogeneous</a:t>
            </a:r>
          </a:p>
        </p:txBody>
      </p:sp>
      <p:sp>
        <p:nvSpPr>
          <p:cNvPr id="1033" name="TextBox 1032">
            <a:extLst>
              <a:ext uri="{FF2B5EF4-FFF2-40B4-BE49-F238E27FC236}">
                <a16:creationId xmlns:a16="http://schemas.microsoft.com/office/drawing/2014/main" id="{64A3858C-C716-ED76-E69C-AAD62F6F533B}"/>
              </a:ext>
            </a:extLst>
          </p:cNvPr>
          <p:cNvSpPr txBox="1"/>
          <p:nvPr/>
        </p:nvSpPr>
        <p:spPr>
          <a:xfrm>
            <a:off x="1220831" y="2247911"/>
            <a:ext cx="569387" cy="261610"/>
          </a:xfrm>
          <a:prstGeom prst="rect">
            <a:avLst/>
          </a:prstGeom>
          <a:noFill/>
        </p:spPr>
        <p:txBody>
          <a:bodyPr wrap="none" rtlCol="0">
            <a:spAutoFit/>
          </a:bodyPr>
          <a:lstStyle/>
          <a:p>
            <a:r>
              <a:rPr lang="en-US" sz="1100" dirty="0"/>
              <a:t>I) pure</a:t>
            </a:r>
          </a:p>
        </p:txBody>
      </p:sp>
      <p:sp>
        <p:nvSpPr>
          <p:cNvPr id="1034" name="TextBox 1033">
            <a:extLst>
              <a:ext uri="{FF2B5EF4-FFF2-40B4-BE49-F238E27FC236}">
                <a16:creationId xmlns:a16="http://schemas.microsoft.com/office/drawing/2014/main" id="{75CA4956-A409-E757-3303-12B6396E4E96}"/>
              </a:ext>
            </a:extLst>
          </p:cNvPr>
          <p:cNvSpPr txBox="1"/>
          <p:nvPr/>
        </p:nvSpPr>
        <p:spPr>
          <a:xfrm>
            <a:off x="1203321" y="2667025"/>
            <a:ext cx="872355" cy="430887"/>
          </a:xfrm>
          <a:prstGeom prst="rect">
            <a:avLst/>
          </a:prstGeom>
          <a:noFill/>
        </p:spPr>
        <p:txBody>
          <a:bodyPr wrap="none" rtlCol="0">
            <a:spAutoFit/>
          </a:bodyPr>
          <a:lstStyle/>
          <a:p>
            <a:r>
              <a:rPr lang="en-US" sz="1100" dirty="0"/>
              <a:t>II) </a:t>
            </a:r>
            <a:r>
              <a:rPr lang="en-US" sz="1100" dirty="0" err="1"/>
              <a:t>smt</a:t>
            </a:r>
            <a:r>
              <a:rPr lang="en-US" sz="1100" dirty="0"/>
              <a:t> +</a:t>
            </a:r>
          </a:p>
          <a:p>
            <a:r>
              <a:rPr lang="en-US" sz="1100" dirty="0"/>
              <a:t> quasi-CHE</a:t>
            </a:r>
          </a:p>
        </p:txBody>
      </p:sp>
      <p:cxnSp>
        <p:nvCxnSpPr>
          <p:cNvPr id="1035" name="Straight Connector 1034">
            <a:extLst>
              <a:ext uri="{FF2B5EF4-FFF2-40B4-BE49-F238E27FC236}">
                <a16:creationId xmlns:a16="http://schemas.microsoft.com/office/drawing/2014/main" id="{801ADD79-8A07-3E77-A738-C8E2445BFC5C}"/>
              </a:ext>
            </a:extLst>
          </p:cNvPr>
          <p:cNvCxnSpPr>
            <a:cxnSpLocks/>
          </p:cNvCxnSpPr>
          <p:nvPr/>
        </p:nvCxnSpPr>
        <p:spPr>
          <a:xfrm>
            <a:off x="2061362" y="2553893"/>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74" name="Straight Connector 1073">
            <a:extLst>
              <a:ext uri="{FF2B5EF4-FFF2-40B4-BE49-F238E27FC236}">
                <a16:creationId xmlns:a16="http://schemas.microsoft.com/office/drawing/2014/main" id="{DF052159-0020-1402-5441-2A889F76A8DF}"/>
              </a:ext>
            </a:extLst>
          </p:cNvPr>
          <p:cNvCxnSpPr>
            <a:cxnSpLocks/>
          </p:cNvCxnSpPr>
          <p:nvPr/>
        </p:nvCxnSpPr>
        <p:spPr>
          <a:xfrm>
            <a:off x="2042637" y="3500909"/>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sp>
        <p:nvSpPr>
          <p:cNvPr id="1076" name="TextBox 1075">
            <a:extLst>
              <a:ext uri="{FF2B5EF4-FFF2-40B4-BE49-F238E27FC236}">
                <a16:creationId xmlns:a16="http://schemas.microsoft.com/office/drawing/2014/main" id="{631B9772-C4B4-2987-5A40-858F874D8E00}"/>
              </a:ext>
            </a:extLst>
          </p:cNvPr>
          <p:cNvSpPr txBox="1"/>
          <p:nvPr/>
        </p:nvSpPr>
        <p:spPr>
          <a:xfrm>
            <a:off x="1326343" y="3154740"/>
            <a:ext cx="606256" cy="261610"/>
          </a:xfrm>
          <a:prstGeom prst="rect">
            <a:avLst/>
          </a:prstGeom>
          <a:noFill/>
        </p:spPr>
        <p:txBody>
          <a:bodyPr wrap="none" rtlCol="0">
            <a:spAutoFit/>
          </a:bodyPr>
          <a:lstStyle/>
          <a:p>
            <a:r>
              <a:rPr lang="en-US" sz="1100" dirty="0"/>
              <a:t>2g + 1g</a:t>
            </a:r>
          </a:p>
        </p:txBody>
      </p:sp>
      <p:sp>
        <p:nvSpPr>
          <p:cNvPr id="1077" name="TextBox 1076">
            <a:extLst>
              <a:ext uri="{FF2B5EF4-FFF2-40B4-BE49-F238E27FC236}">
                <a16:creationId xmlns:a16="http://schemas.microsoft.com/office/drawing/2014/main" id="{E11C4A95-6B84-1C2F-5991-28C980C3A3C1}"/>
              </a:ext>
            </a:extLst>
          </p:cNvPr>
          <p:cNvSpPr txBox="1"/>
          <p:nvPr/>
        </p:nvSpPr>
        <p:spPr>
          <a:xfrm>
            <a:off x="1336384" y="3628565"/>
            <a:ext cx="606256" cy="261610"/>
          </a:xfrm>
          <a:prstGeom prst="rect">
            <a:avLst/>
          </a:prstGeom>
          <a:noFill/>
        </p:spPr>
        <p:txBody>
          <a:bodyPr wrap="none" rtlCol="0">
            <a:spAutoFit/>
          </a:bodyPr>
          <a:lstStyle/>
          <a:p>
            <a:r>
              <a:rPr lang="en-US" sz="1100" dirty="0"/>
              <a:t>2g + 2g</a:t>
            </a:r>
          </a:p>
        </p:txBody>
      </p:sp>
      <p:sp>
        <p:nvSpPr>
          <p:cNvPr id="1095" name="TextBox 1094">
            <a:extLst>
              <a:ext uri="{FF2B5EF4-FFF2-40B4-BE49-F238E27FC236}">
                <a16:creationId xmlns:a16="http://schemas.microsoft.com/office/drawing/2014/main" id="{1292FEDE-8E2D-20B1-04FA-86101AC8D732}"/>
              </a:ext>
            </a:extLst>
          </p:cNvPr>
          <p:cNvSpPr txBox="1"/>
          <p:nvPr/>
        </p:nvSpPr>
        <p:spPr>
          <a:xfrm>
            <a:off x="8351903" y="4108230"/>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6" name="TextBox 5">
            <a:extLst>
              <a:ext uri="{FF2B5EF4-FFF2-40B4-BE49-F238E27FC236}">
                <a16:creationId xmlns:a16="http://schemas.microsoft.com/office/drawing/2014/main" id="{A17217AF-2621-253F-2C01-393D3ECF3261}"/>
              </a:ext>
            </a:extLst>
          </p:cNvPr>
          <p:cNvSpPr txBox="1"/>
          <p:nvPr/>
        </p:nvSpPr>
        <p:spPr>
          <a:xfrm>
            <a:off x="1164385" y="524319"/>
            <a:ext cx="914033" cy="261610"/>
          </a:xfrm>
          <a:prstGeom prst="rect">
            <a:avLst/>
          </a:prstGeom>
          <a:noFill/>
        </p:spPr>
        <p:txBody>
          <a:bodyPr wrap="none" rtlCol="0">
            <a:spAutoFit/>
          </a:bodyPr>
          <a:lstStyle/>
          <a:p>
            <a:r>
              <a:rPr lang="en-US" sz="1100" i="1" dirty="0"/>
              <a:t>Subsection:</a:t>
            </a:r>
          </a:p>
        </p:txBody>
      </p:sp>
      <p:sp>
        <p:nvSpPr>
          <p:cNvPr id="96" name="TextBox 95">
            <a:extLst>
              <a:ext uri="{FF2B5EF4-FFF2-40B4-BE49-F238E27FC236}">
                <a16:creationId xmlns:a16="http://schemas.microsoft.com/office/drawing/2014/main" id="{6BD60512-4684-2412-8163-B04243CA4FA0}"/>
              </a:ext>
            </a:extLst>
          </p:cNvPr>
          <p:cNvSpPr txBox="1"/>
          <p:nvPr/>
        </p:nvSpPr>
        <p:spPr>
          <a:xfrm>
            <a:off x="4469164" y="5254615"/>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98" name="TextBox 97">
            <a:extLst>
              <a:ext uri="{FF2B5EF4-FFF2-40B4-BE49-F238E27FC236}">
                <a16:creationId xmlns:a16="http://schemas.microsoft.com/office/drawing/2014/main" id="{9F2B5878-263B-D477-CC12-D995DD0B8145}"/>
              </a:ext>
            </a:extLst>
          </p:cNvPr>
          <p:cNvSpPr txBox="1"/>
          <p:nvPr/>
        </p:nvSpPr>
        <p:spPr>
          <a:xfrm>
            <a:off x="2862907" y="525461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EF7B0CD-AFF3-AC5E-A64B-8088B15027B3}"/>
              </a:ext>
            </a:extLst>
          </p:cNvPr>
          <p:cNvSpPr txBox="1"/>
          <p:nvPr/>
        </p:nvSpPr>
        <p:spPr>
          <a:xfrm>
            <a:off x="1044360" y="5254615"/>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9219F695-1995-81B1-F058-BE588A2ECE15}"/>
              </a:ext>
            </a:extLst>
          </p:cNvPr>
          <p:cNvSpPr txBox="1"/>
          <p:nvPr/>
        </p:nvSpPr>
        <p:spPr>
          <a:xfrm>
            <a:off x="6038751" y="525461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04" name="TextBox 103">
            <a:extLst>
              <a:ext uri="{FF2B5EF4-FFF2-40B4-BE49-F238E27FC236}">
                <a16:creationId xmlns:a16="http://schemas.microsoft.com/office/drawing/2014/main" id="{0173A931-1643-D837-85D5-C4E0FF664F35}"/>
              </a:ext>
            </a:extLst>
          </p:cNvPr>
          <p:cNvSpPr txBox="1"/>
          <p:nvPr/>
        </p:nvSpPr>
        <p:spPr>
          <a:xfrm>
            <a:off x="2294217" y="852140"/>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5" name="TextBox 104">
            <a:extLst>
              <a:ext uri="{FF2B5EF4-FFF2-40B4-BE49-F238E27FC236}">
                <a16:creationId xmlns:a16="http://schemas.microsoft.com/office/drawing/2014/main" id="{B9A2D826-1E12-3F6B-A2AD-5C8AB3D63E02}"/>
              </a:ext>
            </a:extLst>
          </p:cNvPr>
          <p:cNvSpPr txBox="1"/>
          <p:nvPr/>
        </p:nvSpPr>
        <p:spPr>
          <a:xfrm>
            <a:off x="2294217" y="1237455"/>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6" name="TextBox 105">
            <a:extLst>
              <a:ext uri="{FF2B5EF4-FFF2-40B4-BE49-F238E27FC236}">
                <a16:creationId xmlns:a16="http://schemas.microsoft.com/office/drawing/2014/main" id="{532998C9-41F4-DC38-41F4-7C3115E3B6A6}"/>
              </a:ext>
            </a:extLst>
          </p:cNvPr>
          <p:cNvSpPr txBox="1"/>
          <p:nvPr/>
        </p:nvSpPr>
        <p:spPr>
          <a:xfrm>
            <a:off x="2294217" y="162573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7" name="TextBox 106">
            <a:extLst>
              <a:ext uri="{FF2B5EF4-FFF2-40B4-BE49-F238E27FC236}">
                <a16:creationId xmlns:a16="http://schemas.microsoft.com/office/drawing/2014/main" id="{B2B48C59-0AD3-FF03-51CB-CE7E6F33F3E3}"/>
              </a:ext>
            </a:extLst>
          </p:cNvPr>
          <p:cNvSpPr txBox="1"/>
          <p:nvPr/>
        </p:nvSpPr>
        <p:spPr>
          <a:xfrm>
            <a:off x="3636611" y="2115163"/>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F9CCC3EC-6E62-4792-CE23-440F77151D62}"/>
              </a:ext>
            </a:extLst>
          </p:cNvPr>
          <p:cNvSpPr txBox="1"/>
          <p:nvPr/>
        </p:nvSpPr>
        <p:spPr>
          <a:xfrm>
            <a:off x="4477921" y="206871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9" name="TextBox 108">
            <a:extLst>
              <a:ext uri="{FF2B5EF4-FFF2-40B4-BE49-F238E27FC236}">
                <a16:creationId xmlns:a16="http://schemas.microsoft.com/office/drawing/2014/main" id="{270041CB-3BA9-B62D-BBD0-4EFA09CB226F}"/>
              </a:ext>
            </a:extLst>
          </p:cNvPr>
          <p:cNvSpPr txBox="1"/>
          <p:nvPr/>
        </p:nvSpPr>
        <p:spPr>
          <a:xfrm>
            <a:off x="5519458" y="2137899"/>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3F7A4538-D10F-579B-D2D5-D6E7ADDFED88}"/>
              </a:ext>
            </a:extLst>
          </p:cNvPr>
          <p:cNvSpPr txBox="1"/>
          <p:nvPr/>
        </p:nvSpPr>
        <p:spPr>
          <a:xfrm>
            <a:off x="7633792" y="2070290"/>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1" name="TextBox 110">
            <a:extLst>
              <a:ext uri="{FF2B5EF4-FFF2-40B4-BE49-F238E27FC236}">
                <a16:creationId xmlns:a16="http://schemas.microsoft.com/office/drawing/2014/main" id="{16117569-700C-93B3-13E4-569EC2CA9B07}"/>
              </a:ext>
            </a:extLst>
          </p:cNvPr>
          <p:cNvSpPr txBox="1"/>
          <p:nvPr/>
        </p:nvSpPr>
        <p:spPr>
          <a:xfrm>
            <a:off x="2264990" y="262571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69EAE5DF-E3CF-FC47-14B6-D3A729B7D956}"/>
              </a:ext>
            </a:extLst>
          </p:cNvPr>
          <p:cNvSpPr txBox="1"/>
          <p:nvPr/>
        </p:nvSpPr>
        <p:spPr>
          <a:xfrm>
            <a:off x="2988051" y="260408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3" name="TextBox 112">
            <a:extLst>
              <a:ext uri="{FF2B5EF4-FFF2-40B4-BE49-F238E27FC236}">
                <a16:creationId xmlns:a16="http://schemas.microsoft.com/office/drawing/2014/main" id="{1BDCEC12-31E7-DD2E-7C35-8B5841A57536}"/>
              </a:ext>
            </a:extLst>
          </p:cNvPr>
          <p:cNvSpPr txBox="1"/>
          <p:nvPr/>
        </p:nvSpPr>
        <p:spPr>
          <a:xfrm>
            <a:off x="4448694" y="2607884"/>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2C452B4E-96E0-9B93-F907-7D57CC9CA120}"/>
              </a:ext>
            </a:extLst>
          </p:cNvPr>
          <p:cNvSpPr txBox="1"/>
          <p:nvPr/>
        </p:nvSpPr>
        <p:spPr>
          <a:xfrm>
            <a:off x="5519458" y="2585404"/>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BBF50FBF-EA9E-3F4A-18E1-C815CE0D2ED3}"/>
              </a:ext>
            </a:extLst>
          </p:cNvPr>
          <p:cNvSpPr txBox="1"/>
          <p:nvPr/>
        </p:nvSpPr>
        <p:spPr>
          <a:xfrm>
            <a:off x="2294217" y="3117928"/>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8" name="TextBox 117">
            <a:extLst>
              <a:ext uri="{FF2B5EF4-FFF2-40B4-BE49-F238E27FC236}">
                <a16:creationId xmlns:a16="http://schemas.microsoft.com/office/drawing/2014/main" id="{3101EC32-982D-2614-70F8-04A7D7D250D2}"/>
              </a:ext>
            </a:extLst>
          </p:cNvPr>
          <p:cNvSpPr txBox="1"/>
          <p:nvPr/>
        </p:nvSpPr>
        <p:spPr>
          <a:xfrm>
            <a:off x="2294217" y="3544961"/>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9" name="TextBox 118">
            <a:extLst>
              <a:ext uri="{FF2B5EF4-FFF2-40B4-BE49-F238E27FC236}">
                <a16:creationId xmlns:a16="http://schemas.microsoft.com/office/drawing/2014/main" id="{078F158F-3B9F-C0D2-661F-39F626238C4D}"/>
              </a:ext>
            </a:extLst>
          </p:cNvPr>
          <p:cNvSpPr txBox="1"/>
          <p:nvPr/>
        </p:nvSpPr>
        <p:spPr>
          <a:xfrm>
            <a:off x="3665838" y="3117928"/>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0" name="TextBox 119">
            <a:extLst>
              <a:ext uri="{FF2B5EF4-FFF2-40B4-BE49-F238E27FC236}">
                <a16:creationId xmlns:a16="http://schemas.microsoft.com/office/drawing/2014/main" id="{07EA6535-D9BC-C7D7-0C93-6584ED778CA0}"/>
              </a:ext>
            </a:extLst>
          </p:cNvPr>
          <p:cNvSpPr txBox="1"/>
          <p:nvPr/>
        </p:nvSpPr>
        <p:spPr>
          <a:xfrm>
            <a:off x="3665838" y="3544961"/>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2" name="TextBox 121">
            <a:extLst>
              <a:ext uri="{FF2B5EF4-FFF2-40B4-BE49-F238E27FC236}">
                <a16:creationId xmlns:a16="http://schemas.microsoft.com/office/drawing/2014/main" id="{1A536BF1-EF13-EB75-E21A-CE6D1D4169E4}"/>
              </a:ext>
            </a:extLst>
          </p:cNvPr>
          <p:cNvSpPr txBox="1"/>
          <p:nvPr/>
        </p:nvSpPr>
        <p:spPr>
          <a:xfrm>
            <a:off x="4477921" y="3544961"/>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6" name="TextBox 125">
            <a:extLst>
              <a:ext uri="{FF2B5EF4-FFF2-40B4-BE49-F238E27FC236}">
                <a16:creationId xmlns:a16="http://schemas.microsoft.com/office/drawing/2014/main" id="{01D7A895-B3C3-6005-E8EA-313BC7F3D5C1}"/>
              </a:ext>
            </a:extLst>
          </p:cNvPr>
          <p:cNvSpPr txBox="1"/>
          <p:nvPr/>
        </p:nvSpPr>
        <p:spPr>
          <a:xfrm>
            <a:off x="2988051" y="413900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7" name="TextBox 126">
            <a:extLst>
              <a:ext uri="{FF2B5EF4-FFF2-40B4-BE49-F238E27FC236}">
                <a16:creationId xmlns:a16="http://schemas.microsoft.com/office/drawing/2014/main" id="{853083BD-D23A-8F0D-CE2E-7EC5E0F57CCA}"/>
              </a:ext>
            </a:extLst>
          </p:cNvPr>
          <p:cNvSpPr txBox="1"/>
          <p:nvPr/>
        </p:nvSpPr>
        <p:spPr>
          <a:xfrm>
            <a:off x="3665838" y="413900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8" name="TextBox 127">
            <a:extLst>
              <a:ext uri="{FF2B5EF4-FFF2-40B4-BE49-F238E27FC236}">
                <a16:creationId xmlns:a16="http://schemas.microsoft.com/office/drawing/2014/main" id="{2926DBBF-5339-171A-C9A9-9DD519D2C2AF}"/>
              </a:ext>
            </a:extLst>
          </p:cNvPr>
          <p:cNvSpPr txBox="1"/>
          <p:nvPr/>
        </p:nvSpPr>
        <p:spPr>
          <a:xfrm>
            <a:off x="4448694" y="4139007"/>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4EDBDF65-A7E0-2B75-6F9E-824B1EFFB805}"/>
              </a:ext>
            </a:extLst>
          </p:cNvPr>
          <p:cNvSpPr txBox="1"/>
          <p:nvPr/>
        </p:nvSpPr>
        <p:spPr>
          <a:xfrm>
            <a:off x="5519458" y="4139007"/>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90506994-0A55-ACBF-9971-F2EC853C9605}"/>
              </a:ext>
            </a:extLst>
          </p:cNvPr>
          <p:cNvSpPr txBox="1"/>
          <p:nvPr/>
        </p:nvSpPr>
        <p:spPr>
          <a:xfrm>
            <a:off x="5519458" y="477969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1" name="TextBox 130">
            <a:extLst>
              <a:ext uri="{FF2B5EF4-FFF2-40B4-BE49-F238E27FC236}">
                <a16:creationId xmlns:a16="http://schemas.microsoft.com/office/drawing/2014/main" id="{4F6429C1-9CD0-A2E9-8AA8-76262E7F723E}"/>
              </a:ext>
            </a:extLst>
          </p:cNvPr>
          <p:cNvSpPr txBox="1"/>
          <p:nvPr/>
        </p:nvSpPr>
        <p:spPr>
          <a:xfrm>
            <a:off x="7604565" y="477969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3" name="TextBox 132">
            <a:extLst>
              <a:ext uri="{FF2B5EF4-FFF2-40B4-BE49-F238E27FC236}">
                <a16:creationId xmlns:a16="http://schemas.microsoft.com/office/drawing/2014/main" id="{D6A7BD7B-4089-9510-2383-2759A4296767}"/>
              </a:ext>
            </a:extLst>
          </p:cNvPr>
          <p:cNvSpPr txBox="1"/>
          <p:nvPr/>
        </p:nvSpPr>
        <p:spPr>
          <a:xfrm>
            <a:off x="3665838" y="4779695"/>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cxnSp>
        <p:nvCxnSpPr>
          <p:cNvPr id="155" name="Straight Connector 154">
            <a:extLst>
              <a:ext uri="{FF2B5EF4-FFF2-40B4-BE49-F238E27FC236}">
                <a16:creationId xmlns:a16="http://schemas.microsoft.com/office/drawing/2014/main" id="{465ADC79-5E26-AE52-1CAE-9A02F6716E43}"/>
              </a:ext>
            </a:extLst>
          </p:cNvPr>
          <p:cNvCxnSpPr>
            <a:cxnSpLocks/>
          </p:cNvCxnSpPr>
          <p:nvPr/>
        </p:nvCxnSpPr>
        <p:spPr>
          <a:xfrm flipH="1" flipV="1">
            <a:off x="-1323" y="470597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a:extLst>
              <a:ext uri="{FF2B5EF4-FFF2-40B4-BE49-F238E27FC236}">
                <a16:creationId xmlns:a16="http://schemas.microsoft.com/office/drawing/2014/main" id="{4ECA7E29-0B9C-2788-DFC2-3A27A1331673}"/>
              </a:ext>
            </a:extLst>
          </p:cNvPr>
          <p:cNvCxnSpPr>
            <a:cxnSpLocks/>
          </p:cNvCxnSpPr>
          <p:nvPr/>
        </p:nvCxnSpPr>
        <p:spPr>
          <a:xfrm flipH="1" flipV="1">
            <a:off x="5198" y="4021125"/>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2" name="Straight Connector 1051">
            <a:extLst>
              <a:ext uri="{FF2B5EF4-FFF2-40B4-BE49-F238E27FC236}">
                <a16:creationId xmlns:a16="http://schemas.microsoft.com/office/drawing/2014/main" id="{EBADB0B0-1FCE-D8AC-D858-CE23C035A58D}"/>
              </a:ext>
            </a:extLst>
          </p:cNvPr>
          <p:cNvCxnSpPr>
            <a:cxnSpLocks/>
          </p:cNvCxnSpPr>
          <p:nvPr/>
        </p:nvCxnSpPr>
        <p:spPr>
          <a:xfrm flipH="1" flipV="1">
            <a:off x="-1323" y="308646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6ECBD1CB-0F5D-7C5F-9B19-1FCDACA10942}"/>
              </a:ext>
            </a:extLst>
          </p:cNvPr>
          <p:cNvCxnSpPr>
            <a:cxnSpLocks/>
          </p:cNvCxnSpPr>
          <p:nvPr/>
        </p:nvCxnSpPr>
        <p:spPr>
          <a:xfrm flipH="1" flipV="1">
            <a:off x="-1323" y="199590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5" name="Straight Connector 1074">
            <a:extLst>
              <a:ext uri="{FF2B5EF4-FFF2-40B4-BE49-F238E27FC236}">
                <a16:creationId xmlns:a16="http://schemas.microsoft.com/office/drawing/2014/main" id="{0871240A-AA19-36C2-7845-4F9FE7FDD32C}"/>
              </a:ext>
            </a:extLst>
          </p:cNvPr>
          <p:cNvCxnSpPr>
            <a:cxnSpLocks/>
          </p:cNvCxnSpPr>
          <p:nvPr/>
        </p:nvCxnSpPr>
        <p:spPr>
          <a:xfrm flipH="1">
            <a:off x="0" y="842070"/>
            <a:ext cx="829484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3" name="Straight Connector 1112">
            <a:extLst>
              <a:ext uri="{FF2B5EF4-FFF2-40B4-BE49-F238E27FC236}">
                <a16:creationId xmlns:a16="http://schemas.microsoft.com/office/drawing/2014/main" id="{09F8D9CA-E352-0F01-A8C4-A9377A5A80D5}"/>
              </a:ext>
            </a:extLst>
          </p:cNvPr>
          <p:cNvCxnSpPr>
            <a:cxnSpLocks/>
          </p:cNvCxnSpPr>
          <p:nvPr/>
        </p:nvCxnSpPr>
        <p:spPr>
          <a:xfrm flipH="1">
            <a:off x="-8548" y="5253493"/>
            <a:ext cx="829484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14" name="TextBox 1113">
            <a:extLst>
              <a:ext uri="{FF2B5EF4-FFF2-40B4-BE49-F238E27FC236}">
                <a16:creationId xmlns:a16="http://schemas.microsoft.com/office/drawing/2014/main" id="{1D3F3845-E345-26F8-0F17-35A633DF6938}"/>
              </a:ext>
            </a:extLst>
          </p:cNvPr>
          <p:cNvSpPr txBox="1"/>
          <p:nvPr/>
        </p:nvSpPr>
        <p:spPr>
          <a:xfrm>
            <a:off x="1304788" y="5285393"/>
            <a:ext cx="1052276" cy="338554"/>
          </a:xfrm>
          <a:prstGeom prst="rect">
            <a:avLst/>
          </a:prstGeom>
          <a:noFill/>
        </p:spPr>
        <p:txBody>
          <a:bodyPr wrap="none" rtlCol="0">
            <a:spAutoFit/>
          </a:bodyPr>
          <a:lstStyle/>
          <a:p>
            <a:r>
              <a:rPr lang="en-US" sz="1600" dirty="0"/>
              <a:t>No match</a:t>
            </a:r>
          </a:p>
        </p:txBody>
      </p:sp>
      <p:sp>
        <p:nvSpPr>
          <p:cNvPr id="1115" name="TextBox 1114">
            <a:extLst>
              <a:ext uri="{FF2B5EF4-FFF2-40B4-BE49-F238E27FC236}">
                <a16:creationId xmlns:a16="http://schemas.microsoft.com/office/drawing/2014/main" id="{05EEB06F-7767-151B-8CAF-DDF4144FF89F}"/>
              </a:ext>
            </a:extLst>
          </p:cNvPr>
          <p:cNvSpPr txBox="1"/>
          <p:nvPr/>
        </p:nvSpPr>
        <p:spPr>
          <a:xfrm>
            <a:off x="3177841" y="5285393"/>
            <a:ext cx="1000467" cy="338554"/>
          </a:xfrm>
          <a:prstGeom prst="rect">
            <a:avLst/>
          </a:prstGeom>
          <a:noFill/>
        </p:spPr>
        <p:txBody>
          <a:bodyPr wrap="none" rtlCol="0">
            <a:spAutoFit/>
          </a:bodyPr>
          <a:lstStyle/>
          <a:p>
            <a:r>
              <a:rPr lang="en-US" sz="1600" dirty="0"/>
              <a:t>Not likely</a:t>
            </a:r>
          </a:p>
        </p:txBody>
      </p:sp>
      <p:sp>
        <p:nvSpPr>
          <p:cNvPr id="1116" name="TextBox 1115">
            <a:extLst>
              <a:ext uri="{FF2B5EF4-FFF2-40B4-BE49-F238E27FC236}">
                <a16:creationId xmlns:a16="http://schemas.microsoft.com/office/drawing/2014/main" id="{DCFCD518-D8A7-A597-D510-ABBA7A5EFE9C}"/>
              </a:ext>
            </a:extLst>
          </p:cNvPr>
          <p:cNvSpPr txBox="1"/>
          <p:nvPr/>
        </p:nvSpPr>
        <p:spPr>
          <a:xfrm>
            <a:off x="4794200" y="5285393"/>
            <a:ext cx="1005403" cy="338554"/>
          </a:xfrm>
          <a:prstGeom prst="rect">
            <a:avLst/>
          </a:prstGeom>
          <a:noFill/>
        </p:spPr>
        <p:txBody>
          <a:bodyPr wrap="none" rtlCol="0">
            <a:spAutoFit/>
          </a:bodyPr>
          <a:lstStyle/>
          <a:p>
            <a:r>
              <a:rPr lang="en-US" sz="1600" dirty="0"/>
              <a:t>Plausible</a:t>
            </a:r>
          </a:p>
        </p:txBody>
      </p:sp>
      <p:sp>
        <p:nvSpPr>
          <p:cNvPr id="1117" name="TextBox 1116">
            <a:extLst>
              <a:ext uri="{FF2B5EF4-FFF2-40B4-BE49-F238E27FC236}">
                <a16:creationId xmlns:a16="http://schemas.microsoft.com/office/drawing/2014/main" id="{1EEFE604-3827-1C1F-E13D-B93E89D5577B}"/>
              </a:ext>
            </a:extLst>
          </p:cNvPr>
          <p:cNvSpPr txBox="1"/>
          <p:nvPr/>
        </p:nvSpPr>
        <p:spPr>
          <a:xfrm>
            <a:off x="6288718" y="5285393"/>
            <a:ext cx="739690" cy="338554"/>
          </a:xfrm>
          <a:prstGeom prst="rect">
            <a:avLst/>
          </a:prstGeom>
          <a:noFill/>
        </p:spPr>
        <p:txBody>
          <a:bodyPr wrap="none" rtlCol="0">
            <a:spAutoFit/>
          </a:bodyPr>
          <a:lstStyle/>
          <a:p>
            <a:r>
              <a:rPr lang="en-US" sz="1600" dirty="0"/>
              <a:t>Match</a:t>
            </a:r>
          </a:p>
        </p:txBody>
      </p:sp>
      <p:sp>
        <p:nvSpPr>
          <p:cNvPr id="1123" name="TextBox 1122">
            <a:extLst>
              <a:ext uri="{FF2B5EF4-FFF2-40B4-BE49-F238E27FC236}">
                <a16:creationId xmlns:a16="http://schemas.microsoft.com/office/drawing/2014/main" id="{BEF8E7AB-B072-7223-2AAA-57E0FF807017}"/>
              </a:ext>
            </a:extLst>
          </p:cNvPr>
          <p:cNvSpPr txBox="1"/>
          <p:nvPr/>
        </p:nvSpPr>
        <p:spPr>
          <a:xfrm>
            <a:off x="2988051" y="208625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5" name="TextBox 1124">
            <a:extLst>
              <a:ext uri="{FF2B5EF4-FFF2-40B4-BE49-F238E27FC236}">
                <a16:creationId xmlns:a16="http://schemas.microsoft.com/office/drawing/2014/main" id="{6C6EC6B4-0122-1EE7-89AA-47FDA1653E41}"/>
              </a:ext>
            </a:extLst>
          </p:cNvPr>
          <p:cNvSpPr txBox="1"/>
          <p:nvPr/>
        </p:nvSpPr>
        <p:spPr>
          <a:xfrm>
            <a:off x="2988051" y="123745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6" name="TextBox 1125">
            <a:extLst>
              <a:ext uri="{FF2B5EF4-FFF2-40B4-BE49-F238E27FC236}">
                <a16:creationId xmlns:a16="http://schemas.microsoft.com/office/drawing/2014/main" id="{FA6583B8-F904-B894-1C0B-EDB9BF672AAC}"/>
              </a:ext>
            </a:extLst>
          </p:cNvPr>
          <p:cNvSpPr txBox="1"/>
          <p:nvPr/>
        </p:nvSpPr>
        <p:spPr>
          <a:xfrm>
            <a:off x="2988051" y="162573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7" name="TextBox 1126">
            <a:extLst>
              <a:ext uri="{FF2B5EF4-FFF2-40B4-BE49-F238E27FC236}">
                <a16:creationId xmlns:a16="http://schemas.microsoft.com/office/drawing/2014/main" id="{A3C85B44-3EA0-7F1C-B9A2-A50EB71299C7}"/>
              </a:ext>
            </a:extLst>
          </p:cNvPr>
          <p:cNvSpPr txBox="1"/>
          <p:nvPr/>
        </p:nvSpPr>
        <p:spPr>
          <a:xfrm>
            <a:off x="3665838" y="852140"/>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8" name="TextBox 1127">
            <a:extLst>
              <a:ext uri="{FF2B5EF4-FFF2-40B4-BE49-F238E27FC236}">
                <a16:creationId xmlns:a16="http://schemas.microsoft.com/office/drawing/2014/main" id="{1BCF1216-A173-6081-B0F8-C5F411B253AA}"/>
              </a:ext>
            </a:extLst>
          </p:cNvPr>
          <p:cNvSpPr txBox="1"/>
          <p:nvPr/>
        </p:nvSpPr>
        <p:spPr>
          <a:xfrm>
            <a:off x="2294217" y="2109847"/>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9" name="TextBox 1128">
            <a:extLst>
              <a:ext uri="{FF2B5EF4-FFF2-40B4-BE49-F238E27FC236}">
                <a16:creationId xmlns:a16="http://schemas.microsoft.com/office/drawing/2014/main" id="{F4C31111-E2F5-E502-199B-B5988F918171}"/>
              </a:ext>
            </a:extLst>
          </p:cNvPr>
          <p:cNvSpPr txBox="1"/>
          <p:nvPr/>
        </p:nvSpPr>
        <p:spPr>
          <a:xfrm>
            <a:off x="3665838" y="2616476"/>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0" name="TextBox 1129">
            <a:extLst>
              <a:ext uri="{FF2B5EF4-FFF2-40B4-BE49-F238E27FC236}">
                <a16:creationId xmlns:a16="http://schemas.microsoft.com/office/drawing/2014/main" id="{0A8C5285-4B61-D2D5-5D82-2D5286E92538}"/>
              </a:ext>
            </a:extLst>
          </p:cNvPr>
          <p:cNvSpPr txBox="1"/>
          <p:nvPr/>
        </p:nvSpPr>
        <p:spPr>
          <a:xfrm>
            <a:off x="2988051" y="3117928"/>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1" name="TextBox 1130">
            <a:extLst>
              <a:ext uri="{FF2B5EF4-FFF2-40B4-BE49-F238E27FC236}">
                <a16:creationId xmlns:a16="http://schemas.microsoft.com/office/drawing/2014/main" id="{377E8C33-46FE-5039-988F-D9DE57D2F4A0}"/>
              </a:ext>
            </a:extLst>
          </p:cNvPr>
          <p:cNvSpPr txBox="1"/>
          <p:nvPr/>
        </p:nvSpPr>
        <p:spPr>
          <a:xfrm>
            <a:off x="2988051" y="3544961"/>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2" name="TextBox 1131">
            <a:extLst>
              <a:ext uri="{FF2B5EF4-FFF2-40B4-BE49-F238E27FC236}">
                <a16:creationId xmlns:a16="http://schemas.microsoft.com/office/drawing/2014/main" id="{D333A45B-EEC3-9189-7E64-BF9208D38BE3}"/>
              </a:ext>
            </a:extLst>
          </p:cNvPr>
          <p:cNvSpPr txBox="1"/>
          <p:nvPr/>
        </p:nvSpPr>
        <p:spPr>
          <a:xfrm>
            <a:off x="2988051" y="477969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3" name="TextBox 1132">
            <a:extLst>
              <a:ext uri="{FF2B5EF4-FFF2-40B4-BE49-F238E27FC236}">
                <a16:creationId xmlns:a16="http://schemas.microsoft.com/office/drawing/2014/main" id="{B327EB08-5136-F305-2319-3DB74D8BD62E}"/>
              </a:ext>
            </a:extLst>
          </p:cNvPr>
          <p:cNvSpPr txBox="1"/>
          <p:nvPr/>
        </p:nvSpPr>
        <p:spPr>
          <a:xfrm>
            <a:off x="2294217" y="477969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4" name="TextBox 1133">
            <a:extLst>
              <a:ext uri="{FF2B5EF4-FFF2-40B4-BE49-F238E27FC236}">
                <a16:creationId xmlns:a16="http://schemas.microsoft.com/office/drawing/2014/main" id="{4D164A6D-C549-C9E2-A485-8E0EC29F5F82}"/>
              </a:ext>
            </a:extLst>
          </p:cNvPr>
          <p:cNvSpPr txBox="1"/>
          <p:nvPr/>
        </p:nvSpPr>
        <p:spPr>
          <a:xfrm>
            <a:off x="2294217" y="4139007"/>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5" name="TextBox 1134">
            <a:extLst>
              <a:ext uri="{FF2B5EF4-FFF2-40B4-BE49-F238E27FC236}">
                <a16:creationId xmlns:a16="http://schemas.microsoft.com/office/drawing/2014/main" id="{BC867681-655D-3422-D3A8-A0D8896EAF10}"/>
              </a:ext>
            </a:extLst>
          </p:cNvPr>
          <p:cNvSpPr txBox="1"/>
          <p:nvPr/>
        </p:nvSpPr>
        <p:spPr>
          <a:xfrm>
            <a:off x="2993788" y="852140"/>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6" name="TextBox 1135">
            <a:extLst>
              <a:ext uri="{FF2B5EF4-FFF2-40B4-BE49-F238E27FC236}">
                <a16:creationId xmlns:a16="http://schemas.microsoft.com/office/drawing/2014/main" id="{D93B563F-61BE-FC81-FDB4-76A1FF10BC36}"/>
              </a:ext>
            </a:extLst>
          </p:cNvPr>
          <p:cNvSpPr txBox="1"/>
          <p:nvPr/>
        </p:nvSpPr>
        <p:spPr>
          <a:xfrm>
            <a:off x="3671575" y="1237455"/>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7" name="TextBox 1136">
            <a:extLst>
              <a:ext uri="{FF2B5EF4-FFF2-40B4-BE49-F238E27FC236}">
                <a16:creationId xmlns:a16="http://schemas.microsoft.com/office/drawing/2014/main" id="{D1698C63-159B-5169-125F-7EC0B4D2E951}"/>
              </a:ext>
            </a:extLst>
          </p:cNvPr>
          <p:cNvSpPr txBox="1"/>
          <p:nvPr/>
        </p:nvSpPr>
        <p:spPr>
          <a:xfrm>
            <a:off x="5554422" y="3117928"/>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8" name="TextBox 1137">
            <a:extLst>
              <a:ext uri="{FF2B5EF4-FFF2-40B4-BE49-F238E27FC236}">
                <a16:creationId xmlns:a16="http://schemas.microsoft.com/office/drawing/2014/main" id="{B77592DD-AE29-135C-FAB2-40C40F48A130}"/>
              </a:ext>
            </a:extLst>
          </p:cNvPr>
          <p:cNvSpPr txBox="1"/>
          <p:nvPr/>
        </p:nvSpPr>
        <p:spPr>
          <a:xfrm>
            <a:off x="5554422" y="3544961"/>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9" name="TextBox 1138">
            <a:extLst>
              <a:ext uri="{FF2B5EF4-FFF2-40B4-BE49-F238E27FC236}">
                <a16:creationId xmlns:a16="http://schemas.microsoft.com/office/drawing/2014/main" id="{74BC602A-49EE-D9DC-B659-C93F6E4F0D6E}"/>
              </a:ext>
            </a:extLst>
          </p:cNvPr>
          <p:cNvSpPr txBox="1"/>
          <p:nvPr/>
        </p:nvSpPr>
        <p:spPr>
          <a:xfrm>
            <a:off x="4483658" y="4779695"/>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40" name="TextBox 1139">
            <a:extLst>
              <a:ext uri="{FF2B5EF4-FFF2-40B4-BE49-F238E27FC236}">
                <a16:creationId xmlns:a16="http://schemas.microsoft.com/office/drawing/2014/main" id="{81484B59-CAFD-F348-A14E-07863E99EB5F}"/>
              </a:ext>
            </a:extLst>
          </p:cNvPr>
          <p:cNvSpPr txBox="1"/>
          <p:nvPr/>
        </p:nvSpPr>
        <p:spPr>
          <a:xfrm>
            <a:off x="4483658" y="3117928"/>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41" name="TextBox 1140">
            <a:extLst>
              <a:ext uri="{FF2B5EF4-FFF2-40B4-BE49-F238E27FC236}">
                <a16:creationId xmlns:a16="http://schemas.microsoft.com/office/drawing/2014/main" id="{63DEE123-5D81-AC6E-551F-C138EA13DAAE}"/>
              </a:ext>
            </a:extLst>
          </p:cNvPr>
          <p:cNvSpPr txBox="1"/>
          <p:nvPr/>
        </p:nvSpPr>
        <p:spPr>
          <a:xfrm>
            <a:off x="3665838" y="162573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43" name="TextBox 1142">
            <a:extLst>
              <a:ext uri="{FF2B5EF4-FFF2-40B4-BE49-F238E27FC236}">
                <a16:creationId xmlns:a16="http://schemas.microsoft.com/office/drawing/2014/main" id="{EE418F5E-5961-A42F-36C9-3E6A8BC00373}"/>
              </a:ext>
            </a:extLst>
          </p:cNvPr>
          <p:cNvSpPr txBox="1"/>
          <p:nvPr/>
        </p:nvSpPr>
        <p:spPr>
          <a:xfrm>
            <a:off x="1685176" y="4065444"/>
            <a:ext cx="341760" cy="261610"/>
          </a:xfrm>
          <a:prstGeom prst="rect">
            <a:avLst/>
          </a:prstGeom>
          <a:noFill/>
        </p:spPr>
        <p:txBody>
          <a:bodyPr wrap="none" rtlCol="0">
            <a:spAutoFit/>
          </a:bodyPr>
          <a:lstStyle/>
          <a:p>
            <a:r>
              <a:rPr lang="en-US" sz="1100" dirty="0"/>
              <a:t>XX</a:t>
            </a:r>
          </a:p>
        </p:txBody>
      </p:sp>
      <p:sp>
        <p:nvSpPr>
          <p:cNvPr id="1144" name="TextBox 1143">
            <a:extLst>
              <a:ext uri="{FF2B5EF4-FFF2-40B4-BE49-F238E27FC236}">
                <a16:creationId xmlns:a16="http://schemas.microsoft.com/office/drawing/2014/main" id="{9070DABC-814E-6C6A-BA47-2B50FC973181}"/>
              </a:ext>
            </a:extLst>
          </p:cNvPr>
          <p:cNvSpPr txBox="1"/>
          <p:nvPr/>
        </p:nvSpPr>
        <p:spPr>
          <a:xfrm>
            <a:off x="1678998" y="4434451"/>
            <a:ext cx="341760" cy="261610"/>
          </a:xfrm>
          <a:prstGeom prst="rect">
            <a:avLst/>
          </a:prstGeom>
          <a:noFill/>
        </p:spPr>
        <p:txBody>
          <a:bodyPr wrap="none" rtlCol="0">
            <a:spAutoFit/>
          </a:bodyPr>
          <a:lstStyle/>
          <a:p>
            <a:r>
              <a:rPr lang="en-US" sz="1100" dirty="0"/>
              <a:t>XX</a:t>
            </a:r>
          </a:p>
        </p:txBody>
      </p:sp>
      <p:sp>
        <p:nvSpPr>
          <p:cNvPr id="1145" name="TextBox 1144">
            <a:extLst>
              <a:ext uri="{FF2B5EF4-FFF2-40B4-BE49-F238E27FC236}">
                <a16:creationId xmlns:a16="http://schemas.microsoft.com/office/drawing/2014/main" id="{F3D3DBBD-5901-0DF6-333C-AEF2D58C323B}"/>
              </a:ext>
            </a:extLst>
          </p:cNvPr>
          <p:cNvSpPr txBox="1"/>
          <p:nvPr/>
        </p:nvSpPr>
        <p:spPr>
          <a:xfrm>
            <a:off x="1663353" y="4834634"/>
            <a:ext cx="341760" cy="261610"/>
          </a:xfrm>
          <a:prstGeom prst="rect">
            <a:avLst/>
          </a:prstGeom>
          <a:noFill/>
        </p:spPr>
        <p:txBody>
          <a:bodyPr wrap="none" rtlCol="0">
            <a:spAutoFit/>
          </a:bodyPr>
          <a:lstStyle/>
          <a:p>
            <a:r>
              <a:rPr lang="en-US" sz="1100" dirty="0"/>
              <a:t>XX</a:t>
            </a:r>
          </a:p>
        </p:txBody>
      </p:sp>
    </p:spTree>
    <p:extLst>
      <p:ext uri="{BB962C8B-B14F-4D97-AF65-F5344CB8AC3E}">
        <p14:creationId xmlns:p14="http://schemas.microsoft.com/office/powerpoint/2010/main" val="3435813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1732</TotalTime>
  <Words>266</Words>
  <Application>Microsoft Macintosh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 Next LT Pro</vt:lpstr>
      <vt:lpstr>Calibri</vt:lpstr>
      <vt:lpstr>Cambria Math</vt:lpstr>
      <vt:lpstr>Latin Modern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Lieke van Son</dc:creator>
  <cp:lastModifiedBy>Lieke van Son</cp:lastModifiedBy>
  <cp:revision>37</cp:revision>
  <dcterms:created xsi:type="dcterms:W3CDTF">2025-02-11T14:31:47Z</dcterms:created>
  <dcterms:modified xsi:type="dcterms:W3CDTF">2025-06-16T10:08:36Z</dcterms:modified>
</cp:coreProperties>
</file>