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3"/>
  </p:notesMasterIdLst>
  <p:sldIdLst>
    <p:sldId id="1861" r:id="rId2"/>
  </p:sldIdLst>
  <p:sldSz cx="8280400" cy="56165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A3A"/>
    <a:srgbClr val="95C04A"/>
    <a:srgbClr val="F0A953"/>
    <a:srgbClr val="DF9C4B"/>
    <a:srgbClr val="D0925F"/>
    <a:srgbClr val="D0735B"/>
    <a:srgbClr val="EBBE67"/>
    <a:srgbClr val="CA2143"/>
    <a:srgbClr val="96BAC8"/>
    <a:srgbClr val="B0C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574"/>
    <p:restoredTop sz="94704"/>
  </p:normalViewPr>
  <p:slideViewPr>
    <p:cSldViewPr snapToGrid="0">
      <p:cViewPr varScale="1">
        <p:scale>
          <a:sx n="128" d="100"/>
          <a:sy n="128" d="100"/>
        </p:scale>
        <p:origin x="1592"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90867-FD12-ED4C-AD02-12B91CD72869}" type="datetimeFigureOut">
              <a:rPr lang="en-US" smtClean="0"/>
              <a:t>5/12/25</a:t>
            </a:fld>
            <a:endParaRPr lang="en-US"/>
          </a:p>
        </p:txBody>
      </p:sp>
      <p:sp>
        <p:nvSpPr>
          <p:cNvPr id="4" name="Slide Image Placeholder 3"/>
          <p:cNvSpPr>
            <a:spLocks noGrp="1" noRot="1" noChangeAspect="1"/>
          </p:cNvSpPr>
          <p:nvPr>
            <p:ph type="sldImg" idx="2"/>
          </p:nvPr>
        </p:nvSpPr>
        <p:spPr>
          <a:xfrm>
            <a:off x="1155700" y="1143000"/>
            <a:ext cx="4546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24835-3F98-EF44-90E1-7314ACC83E7A}" type="slidenum">
              <a:rPr lang="en-US" smtClean="0"/>
              <a:t>‹#›</a:t>
            </a:fld>
            <a:endParaRPr lang="en-US"/>
          </a:p>
        </p:txBody>
      </p:sp>
    </p:spTree>
    <p:extLst>
      <p:ext uri="{BB962C8B-B14F-4D97-AF65-F5344CB8AC3E}">
        <p14:creationId xmlns:p14="http://schemas.microsoft.com/office/powerpoint/2010/main" val="2880671177"/>
      </p:ext>
    </p:extLst>
  </p:cSld>
  <p:clrMap bg1="lt1" tx1="dk1" bg2="lt2" tx2="dk2" accent1="accent1" accent2="accent2" accent3="accent3" accent4="accent4" accent5="accent5" accent6="accent6" hlink="hlink" folHlink="folHlink"/>
  <p:notesStyle>
    <a:lvl1pPr marL="0" algn="l" defTabSz="1021568" rtl="0" eaLnBrk="1" latinLnBrk="0" hangingPunct="1">
      <a:defRPr sz="1341" kern="1200">
        <a:solidFill>
          <a:schemeClr val="tx1"/>
        </a:solidFill>
        <a:latin typeface="+mn-lt"/>
        <a:ea typeface="+mn-ea"/>
        <a:cs typeface="+mn-cs"/>
      </a:defRPr>
    </a:lvl1pPr>
    <a:lvl2pPr marL="510784" algn="l" defTabSz="1021568" rtl="0" eaLnBrk="1" latinLnBrk="0" hangingPunct="1">
      <a:defRPr sz="1341" kern="1200">
        <a:solidFill>
          <a:schemeClr val="tx1"/>
        </a:solidFill>
        <a:latin typeface="+mn-lt"/>
        <a:ea typeface="+mn-ea"/>
        <a:cs typeface="+mn-cs"/>
      </a:defRPr>
    </a:lvl2pPr>
    <a:lvl3pPr marL="1021568" algn="l" defTabSz="1021568" rtl="0" eaLnBrk="1" latinLnBrk="0" hangingPunct="1">
      <a:defRPr sz="1341" kern="1200">
        <a:solidFill>
          <a:schemeClr val="tx1"/>
        </a:solidFill>
        <a:latin typeface="+mn-lt"/>
        <a:ea typeface="+mn-ea"/>
        <a:cs typeface="+mn-cs"/>
      </a:defRPr>
    </a:lvl3pPr>
    <a:lvl4pPr marL="1532352" algn="l" defTabSz="1021568" rtl="0" eaLnBrk="1" latinLnBrk="0" hangingPunct="1">
      <a:defRPr sz="1341" kern="1200">
        <a:solidFill>
          <a:schemeClr val="tx1"/>
        </a:solidFill>
        <a:latin typeface="+mn-lt"/>
        <a:ea typeface="+mn-ea"/>
        <a:cs typeface="+mn-cs"/>
      </a:defRPr>
    </a:lvl4pPr>
    <a:lvl5pPr marL="2043135" algn="l" defTabSz="1021568" rtl="0" eaLnBrk="1" latinLnBrk="0" hangingPunct="1">
      <a:defRPr sz="1341" kern="1200">
        <a:solidFill>
          <a:schemeClr val="tx1"/>
        </a:solidFill>
        <a:latin typeface="+mn-lt"/>
        <a:ea typeface="+mn-ea"/>
        <a:cs typeface="+mn-cs"/>
      </a:defRPr>
    </a:lvl5pPr>
    <a:lvl6pPr marL="2553919" algn="l" defTabSz="1021568" rtl="0" eaLnBrk="1" latinLnBrk="0" hangingPunct="1">
      <a:defRPr sz="1341" kern="1200">
        <a:solidFill>
          <a:schemeClr val="tx1"/>
        </a:solidFill>
        <a:latin typeface="+mn-lt"/>
        <a:ea typeface="+mn-ea"/>
        <a:cs typeface="+mn-cs"/>
      </a:defRPr>
    </a:lvl6pPr>
    <a:lvl7pPr marL="3064703" algn="l" defTabSz="1021568" rtl="0" eaLnBrk="1" latinLnBrk="0" hangingPunct="1">
      <a:defRPr sz="1341" kern="1200">
        <a:solidFill>
          <a:schemeClr val="tx1"/>
        </a:solidFill>
        <a:latin typeface="+mn-lt"/>
        <a:ea typeface="+mn-ea"/>
        <a:cs typeface="+mn-cs"/>
      </a:defRPr>
    </a:lvl7pPr>
    <a:lvl8pPr marL="3575487" algn="l" defTabSz="1021568" rtl="0" eaLnBrk="1" latinLnBrk="0" hangingPunct="1">
      <a:defRPr sz="1341" kern="1200">
        <a:solidFill>
          <a:schemeClr val="tx1"/>
        </a:solidFill>
        <a:latin typeface="+mn-lt"/>
        <a:ea typeface="+mn-ea"/>
        <a:cs typeface="+mn-cs"/>
      </a:defRPr>
    </a:lvl8pPr>
    <a:lvl9pPr marL="4086271" algn="l" defTabSz="1021568" rtl="0" eaLnBrk="1" latinLnBrk="0" hangingPunct="1">
      <a:defRPr sz="134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2956-4CA4-2460-96CD-835648D4B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8C1-F628-42A7-034E-0CF6BB214CC4}"/>
              </a:ext>
            </a:extLst>
          </p:cNvPr>
          <p:cNvSpPr>
            <a:spLocks noGrp="1" noRot="1" noChangeAspect="1"/>
          </p:cNvSpPr>
          <p:nvPr>
            <p:ph type="sldImg"/>
          </p:nvPr>
        </p:nvSpPr>
        <p:spPr>
          <a:xfrm>
            <a:off x="1155700" y="1143000"/>
            <a:ext cx="4546600" cy="3086100"/>
          </a:xfrm>
        </p:spPr>
      </p:sp>
      <p:sp>
        <p:nvSpPr>
          <p:cNvPr id="3" name="Notes Placeholder 2">
            <a:extLst>
              <a:ext uri="{FF2B5EF4-FFF2-40B4-BE49-F238E27FC236}">
                <a16:creationId xmlns:a16="http://schemas.microsoft.com/office/drawing/2014/main" id="{FB73B7EF-5D0D-4417-E01D-3B43203CE9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Why does the stable mass transfer channel drop below a certain mass?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Well in essence this is caused by the mass ratio dependence of mass transfer stability. Mass transfer is more stable for equal masses, and gets less stable at extreme mass ratios.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stable MT channel is pretty fun because we can basically reduce it to a cartoonish representation of the key evolutionary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possible because, compared to e.g.  common envelopes, the stable channel is well constrained!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turns out that the reverse mass transfer being stable, is a very crucial constraint in this channel and imposes a minimum on the BH mass.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won’t bore you with the derivation</a:t>
            </a:r>
          </a:p>
          <a:p>
            <a:endParaRPr lang="en-NL" dirty="0"/>
          </a:p>
        </p:txBody>
      </p:sp>
      <p:sp>
        <p:nvSpPr>
          <p:cNvPr id="4" name="Slide Number Placeholder 3">
            <a:extLst>
              <a:ext uri="{FF2B5EF4-FFF2-40B4-BE49-F238E27FC236}">
                <a16:creationId xmlns:a16="http://schemas.microsoft.com/office/drawing/2014/main" id="{664E8733-A58F-8715-8733-14E18872D8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B1B9BB-89D4-F847-86FF-A90FB5E14C43}"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14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1030" y="919195"/>
            <a:ext cx="7038340" cy="1955400"/>
          </a:xfrm>
        </p:spPr>
        <p:txBody>
          <a:bodyPr anchor="b"/>
          <a:lstStyle>
            <a:lvl1pPr algn="ctr">
              <a:defRPr sz="4914"/>
            </a:lvl1pPr>
          </a:lstStyle>
          <a:p>
            <a:r>
              <a:rPr lang="en-US"/>
              <a:t>Click to edit Master title style</a:t>
            </a:r>
            <a:endParaRPr lang="en-US" dirty="0"/>
          </a:p>
        </p:txBody>
      </p:sp>
      <p:sp>
        <p:nvSpPr>
          <p:cNvPr id="3" name="Subtitle 2"/>
          <p:cNvSpPr>
            <a:spLocks noGrp="1"/>
          </p:cNvSpPr>
          <p:nvPr>
            <p:ph type="subTitle" idx="1"/>
          </p:nvPr>
        </p:nvSpPr>
        <p:spPr>
          <a:xfrm>
            <a:off x="1035050" y="2950003"/>
            <a:ext cx="6210300" cy="1356038"/>
          </a:xfrm>
        </p:spPr>
        <p:txBody>
          <a:bodyPr/>
          <a:lstStyle>
            <a:lvl1pPr marL="0" indent="0" algn="ctr">
              <a:buNone/>
              <a:defRPr sz="1966"/>
            </a:lvl1pPr>
            <a:lvl2pPr marL="374447" indent="0" algn="ctr">
              <a:buNone/>
              <a:defRPr sz="1638"/>
            </a:lvl2pPr>
            <a:lvl3pPr marL="748894" indent="0" algn="ctr">
              <a:buNone/>
              <a:defRPr sz="1474"/>
            </a:lvl3pPr>
            <a:lvl4pPr marL="1123340" indent="0" algn="ctr">
              <a:buNone/>
              <a:defRPr sz="1310"/>
            </a:lvl4pPr>
            <a:lvl5pPr marL="1497787" indent="0" algn="ctr">
              <a:buNone/>
              <a:defRPr sz="1310"/>
            </a:lvl5pPr>
            <a:lvl6pPr marL="1872234" indent="0" algn="ctr">
              <a:buNone/>
              <a:defRPr sz="1310"/>
            </a:lvl6pPr>
            <a:lvl7pPr marL="2246681" indent="0" algn="ctr">
              <a:buNone/>
              <a:defRPr sz="1310"/>
            </a:lvl7pPr>
            <a:lvl8pPr marL="2621128" indent="0" algn="ctr">
              <a:buNone/>
              <a:defRPr sz="1310"/>
            </a:lvl8pPr>
            <a:lvl9pPr marL="2995574" indent="0" algn="ctr">
              <a:buNone/>
              <a:defRPr sz="131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5/12/25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43660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5/12/25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83779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25662" y="299030"/>
            <a:ext cx="1785461" cy="47597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9278" y="299030"/>
            <a:ext cx="5252879" cy="4759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5/12/25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202974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rgbClr val="FBFE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935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5/12/25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6422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4965" y="1400245"/>
            <a:ext cx="7141845" cy="2336339"/>
          </a:xfrm>
        </p:spPr>
        <p:txBody>
          <a:bodyPr anchor="b"/>
          <a:lstStyle>
            <a:lvl1pPr>
              <a:defRPr sz="4914"/>
            </a:lvl1pPr>
          </a:lstStyle>
          <a:p>
            <a:r>
              <a:rPr lang="en-US"/>
              <a:t>Click to edit Master title style</a:t>
            </a:r>
            <a:endParaRPr lang="en-US" dirty="0"/>
          </a:p>
        </p:txBody>
      </p:sp>
      <p:sp>
        <p:nvSpPr>
          <p:cNvPr id="3" name="Text Placeholder 2"/>
          <p:cNvSpPr>
            <a:spLocks noGrp="1"/>
          </p:cNvSpPr>
          <p:nvPr>
            <p:ph type="body" idx="1"/>
          </p:nvPr>
        </p:nvSpPr>
        <p:spPr>
          <a:xfrm>
            <a:off x="564965" y="3758687"/>
            <a:ext cx="7141845" cy="1228625"/>
          </a:xfrm>
        </p:spPr>
        <p:txBody>
          <a:bodyPr/>
          <a:lstStyle>
            <a:lvl1pPr marL="0" indent="0">
              <a:buNone/>
              <a:defRPr sz="1966">
                <a:solidFill>
                  <a:schemeClr val="tx1">
                    <a:tint val="82000"/>
                  </a:schemeClr>
                </a:solidFill>
              </a:defRPr>
            </a:lvl1pPr>
            <a:lvl2pPr marL="374447" indent="0">
              <a:buNone/>
              <a:defRPr sz="1638">
                <a:solidFill>
                  <a:schemeClr val="tx1">
                    <a:tint val="82000"/>
                  </a:schemeClr>
                </a:solidFill>
              </a:defRPr>
            </a:lvl2pPr>
            <a:lvl3pPr marL="748894" indent="0">
              <a:buNone/>
              <a:defRPr sz="1474">
                <a:solidFill>
                  <a:schemeClr val="tx1">
                    <a:tint val="82000"/>
                  </a:schemeClr>
                </a:solidFill>
              </a:defRPr>
            </a:lvl3pPr>
            <a:lvl4pPr marL="1123340" indent="0">
              <a:buNone/>
              <a:defRPr sz="1310">
                <a:solidFill>
                  <a:schemeClr val="tx1">
                    <a:tint val="82000"/>
                  </a:schemeClr>
                </a:solidFill>
              </a:defRPr>
            </a:lvl4pPr>
            <a:lvl5pPr marL="1497787" indent="0">
              <a:buNone/>
              <a:defRPr sz="1310">
                <a:solidFill>
                  <a:schemeClr val="tx1">
                    <a:tint val="82000"/>
                  </a:schemeClr>
                </a:solidFill>
              </a:defRPr>
            </a:lvl5pPr>
            <a:lvl6pPr marL="1872234" indent="0">
              <a:buNone/>
              <a:defRPr sz="1310">
                <a:solidFill>
                  <a:schemeClr val="tx1">
                    <a:tint val="82000"/>
                  </a:schemeClr>
                </a:solidFill>
              </a:defRPr>
            </a:lvl6pPr>
            <a:lvl7pPr marL="2246681" indent="0">
              <a:buNone/>
              <a:defRPr sz="1310">
                <a:solidFill>
                  <a:schemeClr val="tx1">
                    <a:tint val="82000"/>
                  </a:schemeClr>
                </a:solidFill>
              </a:defRPr>
            </a:lvl7pPr>
            <a:lvl8pPr marL="2621128" indent="0">
              <a:buNone/>
              <a:defRPr sz="1310">
                <a:solidFill>
                  <a:schemeClr val="tx1">
                    <a:tint val="82000"/>
                  </a:schemeClr>
                </a:solidFill>
              </a:defRPr>
            </a:lvl8pPr>
            <a:lvl9pPr marL="2995574" indent="0">
              <a:buNone/>
              <a:defRPr sz="131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0BCD-A866-B34B-B7E8-44C4BB9D2819}" type="datetimeFigureOut">
              <a:rPr lang="en-US" smtClean="0"/>
              <a:t>5/12/25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63993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9278"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953"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B10BCD-A866-B34B-B7E8-44C4BB9D2819}" type="datetimeFigureOut">
              <a:rPr lang="en-US" smtClean="0"/>
              <a:t>5/12/25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0135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0356" y="299032"/>
            <a:ext cx="7141845" cy="10856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70357" y="1376841"/>
            <a:ext cx="3502997"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4" name="Content Placeholder 3"/>
          <p:cNvSpPr>
            <a:spLocks noGrp="1"/>
          </p:cNvSpPr>
          <p:nvPr>
            <p:ph sz="half" idx="2"/>
          </p:nvPr>
        </p:nvSpPr>
        <p:spPr>
          <a:xfrm>
            <a:off x="570357" y="2051610"/>
            <a:ext cx="3502997"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91953" y="1376841"/>
            <a:ext cx="3520249"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6" name="Content Placeholder 5"/>
          <p:cNvSpPr>
            <a:spLocks noGrp="1"/>
          </p:cNvSpPr>
          <p:nvPr>
            <p:ph sz="quarter" idx="4"/>
          </p:nvPr>
        </p:nvSpPr>
        <p:spPr>
          <a:xfrm>
            <a:off x="4191953" y="2051610"/>
            <a:ext cx="3520249"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10BCD-A866-B34B-B7E8-44C4BB9D2819}" type="datetimeFigureOut">
              <a:rPr lang="en-US" smtClean="0"/>
              <a:t>5/12/25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26500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B10BCD-A866-B34B-B7E8-44C4BB9D2819}" type="datetimeFigureOut">
              <a:rPr lang="en-US" smtClean="0"/>
              <a:t>5/12/25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181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10BCD-A866-B34B-B7E8-44C4BB9D2819}" type="datetimeFigureOut">
              <a:rPr lang="en-US" smtClean="0"/>
              <a:t>5/12/25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18812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Content Placeholder 2"/>
          <p:cNvSpPr>
            <a:spLocks noGrp="1"/>
          </p:cNvSpPr>
          <p:nvPr>
            <p:ph idx="1"/>
          </p:nvPr>
        </p:nvSpPr>
        <p:spPr>
          <a:xfrm>
            <a:off x="3520248" y="808684"/>
            <a:ext cx="4191953" cy="3991409"/>
          </a:xfrm>
        </p:spPr>
        <p:txBody>
          <a:bodyPr/>
          <a:lstStyle>
            <a:lvl1pPr>
              <a:defRPr sz="2621"/>
            </a:lvl1pPr>
            <a:lvl2pPr>
              <a:defRPr sz="2293"/>
            </a:lvl2pPr>
            <a:lvl3pPr>
              <a:defRPr sz="1966"/>
            </a:lvl3pPr>
            <a:lvl4pPr>
              <a:defRPr sz="1638"/>
            </a:lvl4pPr>
            <a:lvl5pPr>
              <a:defRPr sz="1638"/>
            </a:lvl5pPr>
            <a:lvl6pPr>
              <a:defRPr sz="1638"/>
            </a:lvl6pPr>
            <a:lvl7pPr>
              <a:defRPr sz="1638"/>
            </a:lvl7pPr>
            <a:lvl8pPr>
              <a:defRPr sz="1638"/>
            </a:lvl8pPr>
            <a:lvl9pPr>
              <a:defRPr sz="16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5/12/25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01358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Picture Placeholder 2"/>
          <p:cNvSpPr>
            <a:spLocks noGrp="1" noChangeAspect="1"/>
          </p:cNvSpPr>
          <p:nvPr>
            <p:ph type="pic" idx="1"/>
          </p:nvPr>
        </p:nvSpPr>
        <p:spPr>
          <a:xfrm>
            <a:off x="3520248" y="808684"/>
            <a:ext cx="4191953" cy="3991409"/>
          </a:xfrm>
        </p:spPr>
        <p:txBody>
          <a:bodyPr anchor="t"/>
          <a:lstStyle>
            <a:lvl1pPr marL="0" indent="0">
              <a:buNone/>
              <a:defRPr sz="2621"/>
            </a:lvl1pPr>
            <a:lvl2pPr marL="374447" indent="0">
              <a:buNone/>
              <a:defRPr sz="2293"/>
            </a:lvl2pPr>
            <a:lvl3pPr marL="748894" indent="0">
              <a:buNone/>
              <a:defRPr sz="1966"/>
            </a:lvl3pPr>
            <a:lvl4pPr marL="1123340" indent="0">
              <a:buNone/>
              <a:defRPr sz="1638"/>
            </a:lvl4pPr>
            <a:lvl5pPr marL="1497787" indent="0">
              <a:buNone/>
              <a:defRPr sz="1638"/>
            </a:lvl5pPr>
            <a:lvl6pPr marL="1872234" indent="0">
              <a:buNone/>
              <a:defRPr sz="1638"/>
            </a:lvl6pPr>
            <a:lvl7pPr marL="2246681" indent="0">
              <a:buNone/>
              <a:defRPr sz="1638"/>
            </a:lvl7pPr>
            <a:lvl8pPr marL="2621128" indent="0">
              <a:buNone/>
              <a:defRPr sz="1638"/>
            </a:lvl8pPr>
            <a:lvl9pPr marL="2995574" indent="0">
              <a:buNone/>
              <a:defRPr sz="1638"/>
            </a:lvl9pPr>
          </a:lstStyle>
          <a:p>
            <a:r>
              <a:rPr lang="en-US"/>
              <a:t>Click icon to add picture</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5/12/25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24734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9278" y="299032"/>
            <a:ext cx="7141845" cy="10856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9278" y="1495153"/>
            <a:ext cx="7141845" cy="35636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9278" y="5205734"/>
            <a:ext cx="1863090" cy="299031"/>
          </a:xfrm>
          <a:prstGeom prst="rect">
            <a:avLst/>
          </a:prstGeom>
        </p:spPr>
        <p:txBody>
          <a:bodyPr vert="horz" lIns="91440" tIns="45720" rIns="91440" bIns="45720" rtlCol="0" anchor="ctr"/>
          <a:lstStyle>
            <a:lvl1pPr algn="l">
              <a:defRPr sz="983">
                <a:solidFill>
                  <a:schemeClr val="tx1">
                    <a:tint val="82000"/>
                  </a:schemeClr>
                </a:solidFill>
              </a:defRPr>
            </a:lvl1pPr>
          </a:lstStyle>
          <a:p>
            <a:fld id="{42B10BCD-A866-B34B-B7E8-44C4BB9D2819}" type="datetimeFigureOut">
              <a:rPr lang="en-US" smtClean="0"/>
              <a:t>5/12/25</a:t>
            </a:fld>
            <a:endParaRPr lang="en-US"/>
          </a:p>
        </p:txBody>
      </p:sp>
      <p:sp>
        <p:nvSpPr>
          <p:cNvPr id="5" name="Footer Placeholder 4"/>
          <p:cNvSpPr>
            <a:spLocks noGrp="1"/>
          </p:cNvSpPr>
          <p:nvPr>
            <p:ph type="ftr" sz="quarter" idx="3"/>
          </p:nvPr>
        </p:nvSpPr>
        <p:spPr>
          <a:xfrm>
            <a:off x="2742883" y="5205734"/>
            <a:ext cx="2794635" cy="299031"/>
          </a:xfrm>
          <a:prstGeom prst="rect">
            <a:avLst/>
          </a:prstGeom>
        </p:spPr>
        <p:txBody>
          <a:bodyPr vert="horz" lIns="91440" tIns="45720" rIns="91440" bIns="45720" rtlCol="0" anchor="ctr"/>
          <a:lstStyle>
            <a:lvl1pPr algn="ctr">
              <a:defRPr sz="98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848033" y="5205734"/>
            <a:ext cx="1863090" cy="299031"/>
          </a:xfrm>
          <a:prstGeom prst="rect">
            <a:avLst/>
          </a:prstGeom>
        </p:spPr>
        <p:txBody>
          <a:bodyPr vert="horz" lIns="91440" tIns="45720" rIns="91440" bIns="45720" rtlCol="0" anchor="ctr"/>
          <a:lstStyle>
            <a:lvl1pPr algn="r">
              <a:defRPr sz="983">
                <a:solidFill>
                  <a:schemeClr val="tx1">
                    <a:tint val="82000"/>
                  </a:schemeClr>
                </a:solidFill>
              </a:defRPr>
            </a:lvl1pPr>
          </a:lstStyle>
          <a:p>
            <a:fld id="{EE2EFAF5-5BCF-8E41-837E-C5141D32AB8A}" type="slidenum">
              <a:rPr lang="en-US" smtClean="0"/>
              <a:t>‹#›</a:t>
            </a:fld>
            <a:endParaRPr lang="en-US"/>
          </a:p>
        </p:txBody>
      </p:sp>
    </p:spTree>
    <p:extLst>
      <p:ext uri="{BB962C8B-B14F-4D97-AF65-F5344CB8AC3E}">
        <p14:creationId xmlns:p14="http://schemas.microsoft.com/office/powerpoint/2010/main" val="290444984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748894" rtl="0" eaLnBrk="1" latinLnBrk="0" hangingPunct="1">
        <a:lnSpc>
          <a:spcPct val="90000"/>
        </a:lnSpc>
        <a:spcBef>
          <a:spcPct val="0"/>
        </a:spcBef>
        <a:buNone/>
        <a:defRPr sz="3604" kern="1200">
          <a:solidFill>
            <a:schemeClr val="tx1"/>
          </a:solidFill>
          <a:latin typeface="+mj-lt"/>
          <a:ea typeface="+mj-ea"/>
          <a:cs typeface="+mj-cs"/>
        </a:defRPr>
      </a:lvl1pPr>
    </p:titleStyle>
    <p:bodyStyle>
      <a:lvl1pPr marL="187223" indent="-187223" algn="l" defTabSz="748894" rtl="0" eaLnBrk="1" latinLnBrk="0" hangingPunct="1">
        <a:lnSpc>
          <a:spcPct val="90000"/>
        </a:lnSpc>
        <a:spcBef>
          <a:spcPts val="819"/>
        </a:spcBef>
        <a:buFont typeface="Arial" panose="020B0604020202020204" pitchFamily="34" charset="0"/>
        <a:buChar char="•"/>
        <a:defRPr sz="2293" kern="1200">
          <a:solidFill>
            <a:schemeClr val="tx1"/>
          </a:solidFill>
          <a:latin typeface="+mn-lt"/>
          <a:ea typeface="+mn-ea"/>
          <a:cs typeface="+mn-cs"/>
        </a:defRPr>
      </a:lvl1pPr>
      <a:lvl2pPr marL="561670" indent="-187223" algn="l" defTabSz="748894" rtl="0" eaLnBrk="1" latinLnBrk="0" hangingPunct="1">
        <a:lnSpc>
          <a:spcPct val="90000"/>
        </a:lnSpc>
        <a:spcBef>
          <a:spcPts val="410"/>
        </a:spcBef>
        <a:buFont typeface="Arial" panose="020B0604020202020204" pitchFamily="34" charset="0"/>
        <a:buChar char="•"/>
        <a:defRPr sz="1966" kern="1200">
          <a:solidFill>
            <a:schemeClr val="tx1"/>
          </a:solidFill>
          <a:latin typeface="+mn-lt"/>
          <a:ea typeface="+mn-ea"/>
          <a:cs typeface="+mn-cs"/>
        </a:defRPr>
      </a:lvl2pPr>
      <a:lvl3pPr marL="936117" indent="-187223" algn="l" defTabSz="748894" rtl="0" eaLnBrk="1" latinLnBrk="0" hangingPunct="1">
        <a:lnSpc>
          <a:spcPct val="90000"/>
        </a:lnSpc>
        <a:spcBef>
          <a:spcPts val="410"/>
        </a:spcBef>
        <a:buFont typeface="Arial" panose="020B0604020202020204" pitchFamily="34" charset="0"/>
        <a:buChar char="•"/>
        <a:defRPr sz="1638" kern="1200">
          <a:solidFill>
            <a:schemeClr val="tx1"/>
          </a:solidFill>
          <a:latin typeface="+mn-lt"/>
          <a:ea typeface="+mn-ea"/>
          <a:cs typeface="+mn-cs"/>
        </a:defRPr>
      </a:lvl3pPr>
      <a:lvl4pPr marL="131056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4pPr>
      <a:lvl5pPr marL="168501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5pPr>
      <a:lvl6pPr marL="2059457"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6pPr>
      <a:lvl7pPr marL="243390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7pPr>
      <a:lvl8pPr marL="280835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8pPr>
      <a:lvl9pPr marL="3182798"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9pPr>
    </p:bodyStyle>
    <p:otherStyle>
      <a:defPPr>
        <a:defRPr lang="en-US"/>
      </a:defPPr>
      <a:lvl1pPr marL="0" algn="l" defTabSz="748894" rtl="0" eaLnBrk="1" latinLnBrk="0" hangingPunct="1">
        <a:defRPr sz="1474" kern="1200">
          <a:solidFill>
            <a:schemeClr val="tx1"/>
          </a:solidFill>
          <a:latin typeface="+mn-lt"/>
          <a:ea typeface="+mn-ea"/>
          <a:cs typeface="+mn-cs"/>
        </a:defRPr>
      </a:lvl1pPr>
      <a:lvl2pPr marL="374447" algn="l" defTabSz="748894" rtl="0" eaLnBrk="1" latinLnBrk="0" hangingPunct="1">
        <a:defRPr sz="1474" kern="1200">
          <a:solidFill>
            <a:schemeClr val="tx1"/>
          </a:solidFill>
          <a:latin typeface="+mn-lt"/>
          <a:ea typeface="+mn-ea"/>
          <a:cs typeface="+mn-cs"/>
        </a:defRPr>
      </a:lvl2pPr>
      <a:lvl3pPr marL="748894" algn="l" defTabSz="748894" rtl="0" eaLnBrk="1" latinLnBrk="0" hangingPunct="1">
        <a:defRPr sz="1474" kern="1200">
          <a:solidFill>
            <a:schemeClr val="tx1"/>
          </a:solidFill>
          <a:latin typeface="+mn-lt"/>
          <a:ea typeface="+mn-ea"/>
          <a:cs typeface="+mn-cs"/>
        </a:defRPr>
      </a:lvl3pPr>
      <a:lvl4pPr marL="1123340" algn="l" defTabSz="748894" rtl="0" eaLnBrk="1" latinLnBrk="0" hangingPunct="1">
        <a:defRPr sz="1474" kern="1200">
          <a:solidFill>
            <a:schemeClr val="tx1"/>
          </a:solidFill>
          <a:latin typeface="+mn-lt"/>
          <a:ea typeface="+mn-ea"/>
          <a:cs typeface="+mn-cs"/>
        </a:defRPr>
      </a:lvl4pPr>
      <a:lvl5pPr marL="1497787" algn="l" defTabSz="748894" rtl="0" eaLnBrk="1" latinLnBrk="0" hangingPunct="1">
        <a:defRPr sz="1474" kern="1200">
          <a:solidFill>
            <a:schemeClr val="tx1"/>
          </a:solidFill>
          <a:latin typeface="+mn-lt"/>
          <a:ea typeface="+mn-ea"/>
          <a:cs typeface="+mn-cs"/>
        </a:defRPr>
      </a:lvl5pPr>
      <a:lvl6pPr marL="1872234" algn="l" defTabSz="748894" rtl="0" eaLnBrk="1" latinLnBrk="0" hangingPunct="1">
        <a:defRPr sz="1474" kern="1200">
          <a:solidFill>
            <a:schemeClr val="tx1"/>
          </a:solidFill>
          <a:latin typeface="+mn-lt"/>
          <a:ea typeface="+mn-ea"/>
          <a:cs typeface="+mn-cs"/>
        </a:defRPr>
      </a:lvl6pPr>
      <a:lvl7pPr marL="2246681" algn="l" defTabSz="748894" rtl="0" eaLnBrk="1" latinLnBrk="0" hangingPunct="1">
        <a:defRPr sz="1474" kern="1200">
          <a:solidFill>
            <a:schemeClr val="tx1"/>
          </a:solidFill>
          <a:latin typeface="+mn-lt"/>
          <a:ea typeface="+mn-ea"/>
          <a:cs typeface="+mn-cs"/>
        </a:defRPr>
      </a:lvl7pPr>
      <a:lvl8pPr marL="2621128" algn="l" defTabSz="748894" rtl="0" eaLnBrk="1" latinLnBrk="0" hangingPunct="1">
        <a:defRPr sz="1474" kern="1200">
          <a:solidFill>
            <a:schemeClr val="tx1"/>
          </a:solidFill>
          <a:latin typeface="+mn-lt"/>
          <a:ea typeface="+mn-ea"/>
          <a:cs typeface="+mn-cs"/>
        </a:defRPr>
      </a:lvl8pPr>
      <a:lvl9pPr marL="2995574" algn="l" defTabSz="748894" rtl="0" eaLnBrk="1" latinLnBrk="0" hangingPunct="1">
        <a:defRPr sz="14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emf"/><Relationship Id="rId11" Type="http://schemas.openxmlformats.org/officeDocument/2006/relationships/image" Target="../media/image8.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DC6F750-1706-99C1-1163-92CE72459CE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691E87F-EE19-9FEE-FD84-A795BFD0F6F2}"/>
              </a:ext>
            </a:extLst>
          </p:cNvPr>
          <p:cNvSpPr/>
          <p:nvPr/>
        </p:nvSpPr>
        <p:spPr>
          <a:xfrm>
            <a:off x="-1323" y="3020024"/>
            <a:ext cx="8296665" cy="879975"/>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ectangle 10">
            <a:extLst>
              <a:ext uri="{FF2B5EF4-FFF2-40B4-BE49-F238E27FC236}">
                <a16:creationId xmlns:a16="http://schemas.microsoft.com/office/drawing/2014/main" id="{CF66B696-C7B1-96E9-9616-308A5620287A}"/>
              </a:ext>
            </a:extLst>
          </p:cNvPr>
          <p:cNvSpPr/>
          <p:nvPr/>
        </p:nvSpPr>
        <p:spPr>
          <a:xfrm>
            <a:off x="0" y="4943475"/>
            <a:ext cx="8280400" cy="879975"/>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696FB6C1-57A0-EB15-F73B-3A97ABF6378C}"/>
              </a:ext>
            </a:extLst>
          </p:cNvPr>
          <p:cNvSpPr/>
          <p:nvPr/>
        </p:nvSpPr>
        <p:spPr>
          <a:xfrm>
            <a:off x="0" y="819136"/>
            <a:ext cx="8280400" cy="1152484"/>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2" name="Footer Placeholder 1">
            <a:extLst>
              <a:ext uri="{FF2B5EF4-FFF2-40B4-BE49-F238E27FC236}">
                <a16:creationId xmlns:a16="http://schemas.microsoft.com/office/drawing/2014/main" id="{F93AEEA9-F478-1DCF-23AA-6BFC54C31E56}"/>
              </a:ext>
            </a:extLst>
          </p:cNvPr>
          <p:cNvSpPr txBox="1">
            <a:spLocks/>
          </p:cNvSpPr>
          <p:nvPr/>
        </p:nvSpPr>
        <p:spPr>
          <a:xfrm>
            <a:off x="2928903" y="5817962"/>
            <a:ext cx="5235406" cy="323392"/>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050" dirty="0"/>
              <a:t>You shouldn’t go much smaller than this </a:t>
            </a:r>
          </a:p>
        </p:txBody>
      </p:sp>
      <p:sp>
        <p:nvSpPr>
          <p:cNvPr id="3" name="TextBox 2">
            <a:extLst>
              <a:ext uri="{FF2B5EF4-FFF2-40B4-BE49-F238E27FC236}">
                <a16:creationId xmlns:a16="http://schemas.microsoft.com/office/drawing/2014/main" id="{4793A4E1-D597-9009-D281-3A4343F7EFCF}"/>
              </a:ext>
            </a:extLst>
          </p:cNvPr>
          <p:cNvSpPr txBox="1"/>
          <p:nvPr/>
        </p:nvSpPr>
        <p:spPr>
          <a:xfrm>
            <a:off x="2293079" y="20874"/>
            <a:ext cx="1592351" cy="200055"/>
          </a:xfrm>
          <a:prstGeom prst="rect">
            <a:avLst/>
          </a:prstGeom>
          <a:noFill/>
        </p:spPr>
        <p:txBody>
          <a:bodyPr wrap="none" lIns="36000" tIns="0" rIns="36000" bIns="0" rtlCol="0">
            <a:spAutoFit/>
          </a:bodyPr>
          <a:lstStyle/>
          <a:p>
            <a:pPr algn="ctr"/>
            <a:r>
              <a:rPr lang="en-US" sz="1300" dirty="0">
                <a:solidFill>
                  <a:schemeClr val="tx2">
                    <a:lumMod val="50000"/>
                    <a:lumOff val="50000"/>
                  </a:schemeClr>
                </a:solidFill>
              </a:rPr>
              <a:t>Shape of </a:t>
            </a:r>
            <a:r>
              <a:rPr lang="en-US" sz="1300" i="1" dirty="0">
                <a:solidFill>
                  <a:schemeClr val="tx2">
                    <a:lumMod val="50000"/>
                    <a:lumOff val="50000"/>
                  </a:schemeClr>
                </a:solidFill>
                <a:latin typeface="Latin Modern Math" panose="02000503000000000000" pitchFamily="2" charset="77"/>
                <a:ea typeface="Latin Modern Math" panose="02000503000000000000" pitchFamily="2" charset="77"/>
              </a:rPr>
              <a:t>m</a:t>
            </a:r>
            <a:r>
              <a:rPr lang="en-US" sz="1300" i="1" baseline="-25000" dirty="0">
                <a:solidFill>
                  <a:schemeClr val="tx2">
                    <a:lumMod val="50000"/>
                    <a:lumOff val="50000"/>
                  </a:schemeClr>
                </a:solidFill>
                <a:latin typeface="Latin Modern Math" panose="02000503000000000000" pitchFamily="2" charset="77"/>
                <a:ea typeface="Latin Modern Math" panose="02000503000000000000" pitchFamily="2" charset="77"/>
              </a:rPr>
              <a:t>1</a:t>
            </a:r>
            <a:r>
              <a:rPr lang="en-US" sz="1300" dirty="0">
                <a:solidFill>
                  <a:schemeClr val="tx2">
                    <a:lumMod val="50000"/>
                    <a:lumOff val="50000"/>
                  </a:schemeClr>
                </a:solidFill>
              </a:rPr>
              <a:t> function</a:t>
            </a:r>
          </a:p>
        </p:txBody>
      </p:sp>
      <p:sp>
        <p:nvSpPr>
          <p:cNvPr id="4" name="TextBox 3">
            <a:extLst>
              <a:ext uri="{FF2B5EF4-FFF2-40B4-BE49-F238E27FC236}">
                <a16:creationId xmlns:a16="http://schemas.microsoft.com/office/drawing/2014/main" id="{AAE32A19-1445-7A58-C2CB-88E780E01A24}"/>
              </a:ext>
            </a:extLst>
          </p:cNvPr>
          <p:cNvSpPr txBox="1"/>
          <p:nvPr/>
        </p:nvSpPr>
        <p:spPr>
          <a:xfrm>
            <a:off x="2730469" y="441288"/>
            <a:ext cx="710996" cy="369332"/>
          </a:xfrm>
          <a:prstGeom prst="rect">
            <a:avLst/>
          </a:prstGeom>
          <a:noFill/>
        </p:spPr>
        <p:txBody>
          <a:bodyPr wrap="square" lIns="0" tIns="0" rIns="0" bIns="0" rtlCol="0">
            <a:spAutoFit/>
          </a:bodyPr>
          <a:lstStyle/>
          <a:p>
            <a:pPr algn="ctr"/>
            <a:r>
              <a:rPr lang="en-US" sz="1200" dirty="0"/>
              <a:t>peak at </a:t>
            </a:r>
          </a:p>
          <a:p>
            <a:pPr algn="ctr"/>
            <a:r>
              <a:rPr lang="en-US" sz="1200" dirty="0"/>
              <a:t>34</a:t>
            </a:r>
            <a:endParaRPr lang="en-US" sz="1200" baseline="-25000" dirty="0"/>
          </a:p>
        </p:txBody>
      </p:sp>
      <p:sp>
        <p:nvSpPr>
          <p:cNvPr id="5" name="TextBox 4">
            <a:extLst>
              <a:ext uri="{FF2B5EF4-FFF2-40B4-BE49-F238E27FC236}">
                <a16:creationId xmlns:a16="http://schemas.microsoft.com/office/drawing/2014/main" id="{CAB9719A-803A-7F96-74C6-16B081DCDB78}"/>
              </a:ext>
            </a:extLst>
          </p:cNvPr>
          <p:cNvSpPr txBox="1"/>
          <p:nvPr/>
        </p:nvSpPr>
        <p:spPr>
          <a:xfrm>
            <a:off x="3450881" y="444476"/>
            <a:ext cx="703579" cy="369332"/>
          </a:xfrm>
          <a:prstGeom prst="rect">
            <a:avLst/>
          </a:prstGeom>
          <a:noFill/>
        </p:spPr>
        <p:txBody>
          <a:bodyPr wrap="square" lIns="0" tIns="0" rIns="0" bIns="0" rtlCol="0">
            <a:spAutoFit/>
          </a:bodyPr>
          <a:lstStyle/>
          <a:p>
            <a:pPr algn="ctr"/>
            <a:r>
              <a:rPr lang="en-US" sz="1200" dirty="0"/>
              <a:t>Sharp </a:t>
            </a:r>
          </a:p>
          <a:p>
            <a:pPr algn="ctr"/>
            <a:r>
              <a:rPr lang="en-US" sz="1200" dirty="0"/>
              <a:t>drop</a:t>
            </a:r>
          </a:p>
        </p:txBody>
      </p:sp>
      <p:cxnSp>
        <p:nvCxnSpPr>
          <p:cNvPr id="8" name="Straight Connector 7">
            <a:extLst>
              <a:ext uri="{FF2B5EF4-FFF2-40B4-BE49-F238E27FC236}">
                <a16:creationId xmlns:a16="http://schemas.microsoft.com/office/drawing/2014/main" id="{783FF8C6-EDAC-4736-AC25-D114BC77A320}"/>
              </a:ext>
            </a:extLst>
          </p:cNvPr>
          <p:cNvCxnSpPr>
            <a:cxnSpLocks/>
          </p:cNvCxnSpPr>
          <p:nvPr/>
        </p:nvCxnSpPr>
        <p:spPr>
          <a:xfrm>
            <a:off x="2046920" y="0"/>
            <a:ext cx="0" cy="58234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AC2AFE9-E59D-6962-B4E1-5EF0818049FA}"/>
              </a:ext>
            </a:extLst>
          </p:cNvPr>
          <p:cNvSpPr txBox="1"/>
          <p:nvPr/>
        </p:nvSpPr>
        <p:spPr>
          <a:xfrm>
            <a:off x="4194303" y="20874"/>
            <a:ext cx="824512" cy="400110"/>
          </a:xfrm>
          <a:prstGeom prst="rect">
            <a:avLst/>
          </a:prstGeom>
          <a:noFill/>
        </p:spPr>
        <p:txBody>
          <a:bodyPr wrap="none" lIns="36000" tIns="0" rIns="36000" bIns="0" rtlCol="0">
            <a:spAutoFit/>
          </a:bodyPr>
          <a:lstStyle/>
          <a:p>
            <a:pPr algn="ctr"/>
            <a:r>
              <a:rPr lang="en-US" sz="1300" dirty="0">
                <a:solidFill>
                  <a:srgbClr val="96BAC8"/>
                </a:solidFill>
                <a:ea typeface="Latin Modern Math" panose="02000503000000000000" pitchFamily="2" charset="77"/>
              </a:rPr>
              <a:t>mass ratio</a:t>
            </a:r>
          </a:p>
          <a:p>
            <a:pPr algn="ctr"/>
            <a:r>
              <a:rPr lang="en-US" sz="1300" i="1" dirty="0">
                <a:solidFill>
                  <a:srgbClr val="96BAC8"/>
                </a:solidFill>
                <a:latin typeface="Latin Modern Math" panose="02000503000000000000" pitchFamily="2" charset="77"/>
                <a:ea typeface="Latin Modern Math" panose="02000503000000000000" pitchFamily="2" charset="77"/>
              </a:rPr>
              <a:t>q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07F4D61-78B9-CF32-0E46-749F0DDD814C}"/>
                  </a:ext>
                </a:extLst>
              </p:cNvPr>
              <p:cNvSpPr txBox="1"/>
              <p:nvPr/>
            </p:nvSpPr>
            <p:spPr>
              <a:xfrm>
                <a:off x="5215612" y="20874"/>
                <a:ext cx="1035595" cy="400110"/>
              </a:xfrm>
              <a:prstGeom prst="rect">
                <a:avLst/>
              </a:prstGeom>
              <a:noFill/>
            </p:spPr>
            <p:txBody>
              <a:bodyPr wrap="none" lIns="36000" tIns="0" rIns="36000" bIns="0" rtlCol="0">
                <a:spAutoFit/>
              </a:bodyPr>
              <a:lstStyle/>
              <a:p>
                <a:pPr algn="ctr"/>
                <a:r>
                  <a:rPr lang="en-US" sz="1300" dirty="0">
                    <a:solidFill>
                      <a:srgbClr val="EBBE67"/>
                    </a:solidFill>
                    <a:ea typeface="Cambria Math" panose="02040503050406030204" pitchFamily="18" charset="0"/>
                  </a:rPr>
                  <a:t>Effective spin</a:t>
                </a:r>
              </a:p>
              <a:p>
                <a:pPr algn="ctr"/>
                <a14:m>
                  <m:oMathPara xmlns:m="http://schemas.openxmlformats.org/officeDocument/2006/math">
                    <m:oMathParaPr>
                      <m:jc m:val="centerGroup"/>
                    </m:oMathParaPr>
                    <m:oMath xmlns:m="http://schemas.openxmlformats.org/officeDocument/2006/math">
                      <m:r>
                        <a:rPr lang="en-US" sz="1300" i="1" smtClean="0">
                          <a:solidFill>
                            <a:srgbClr val="EBBE67"/>
                          </a:solidFill>
                          <a:latin typeface="Cambria Math" panose="02040503050406030204" pitchFamily="18" charset="0"/>
                          <a:ea typeface="Cambria Math" panose="02040503050406030204" pitchFamily="18" charset="0"/>
                        </a:rPr>
                        <m:t>𝜒</m:t>
                      </m:r>
                      <m:r>
                        <m:rPr>
                          <m:sty m:val="p"/>
                        </m:rPr>
                        <a:rPr lang="en-US" sz="1300" b="0" i="0" baseline="-25000" smtClean="0">
                          <a:solidFill>
                            <a:srgbClr val="EBBE67"/>
                          </a:solidFill>
                          <a:latin typeface="Cambria Math" panose="02040503050406030204" pitchFamily="18" charset="0"/>
                          <a:ea typeface="Cambria Math" panose="02040503050406030204" pitchFamily="18" charset="0"/>
                        </a:rPr>
                        <m:t>eff</m:t>
                      </m:r>
                    </m:oMath>
                  </m:oMathPara>
                </a14:m>
                <a:endParaRPr lang="en-US" sz="1300" dirty="0">
                  <a:solidFill>
                    <a:srgbClr val="EBBE67"/>
                  </a:solidFill>
                </a:endParaRPr>
              </a:p>
            </p:txBody>
          </p:sp>
        </mc:Choice>
        <mc:Fallback xmlns="">
          <p:sp>
            <p:nvSpPr>
              <p:cNvPr id="20" name="TextBox 19">
                <a:extLst>
                  <a:ext uri="{FF2B5EF4-FFF2-40B4-BE49-F238E27FC236}">
                    <a16:creationId xmlns:a16="http://schemas.microsoft.com/office/drawing/2014/main" id="{F07F4D61-78B9-CF32-0E46-749F0DDD814C}"/>
                  </a:ext>
                </a:extLst>
              </p:cNvPr>
              <p:cNvSpPr txBox="1">
                <a:spLocks noRot="1" noChangeAspect="1" noMove="1" noResize="1" noEditPoints="1" noAdjustHandles="1" noChangeArrowheads="1" noChangeShapeType="1" noTextEdit="1"/>
              </p:cNvSpPr>
              <p:nvPr/>
            </p:nvSpPr>
            <p:spPr>
              <a:xfrm>
                <a:off x="5215612" y="20874"/>
                <a:ext cx="1035595" cy="400110"/>
              </a:xfrm>
              <a:prstGeom prst="rect">
                <a:avLst/>
              </a:prstGeom>
              <a:blipFill>
                <a:blip r:embed="rId3"/>
                <a:stretch>
                  <a:fillRect l="-6024" t="-12121" r="-6024"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868A89-05E7-6EA4-5DEC-627F2F3F1A56}"/>
                  </a:ext>
                </a:extLst>
              </p:cNvPr>
              <p:cNvSpPr txBox="1"/>
              <p:nvPr/>
            </p:nvSpPr>
            <p:spPr>
              <a:xfrm>
                <a:off x="6445038" y="20874"/>
                <a:ext cx="621956" cy="400110"/>
              </a:xfrm>
              <a:prstGeom prst="rect">
                <a:avLst/>
              </a:prstGeom>
              <a:noFill/>
            </p:spPr>
            <p:txBody>
              <a:bodyPr wrap="none" lIns="36000" tIns="0" rIns="36000" bIns="0" rtlCol="0">
                <a:spAutoFit/>
              </a:bodyPr>
              <a:lstStyle/>
              <a:p>
                <a:pPr algn="ctr"/>
                <a14:m>
                  <m:oMath xmlns:m="http://schemas.openxmlformats.org/officeDocument/2006/math">
                    <m:r>
                      <m:rPr>
                        <m:nor/>
                      </m:rPr>
                      <a:rPr lang="en-US" sz="1300" i="1" dirty="0" smtClean="0">
                        <a:solidFill>
                          <a:srgbClr val="D0735B"/>
                        </a:solidFill>
                        <a:latin typeface="Latin Modern Math" panose="02000503000000000000" pitchFamily="2" charset="77"/>
                        <a:ea typeface="Latin Modern Math" panose="02000503000000000000" pitchFamily="2" charset="77"/>
                      </a:rPr>
                      <m:t>q</m:t>
                    </m:r>
                    <m:r>
                      <a:rPr lang="en-US" sz="1300" b="0" i="1" dirty="0" smtClean="0">
                        <a:solidFill>
                          <a:srgbClr val="D0735B"/>
                        </a:solidFill>
                        <a:latin typeface="Cambria Math" panose="02040503050406030204" pitchFamily="18" charset="0"/>
                        <a:ea typeface="Latin Modern Math" panose="02000503000000000000" pitchFamily="2" charset="77"/>
                      </a:rPr>
                      <m:t>−</m:t>
                    </m:r>
                    <m:r>
                      <a:rPr lang="en-US" sz="1300" i="1" smtClean="0">
                        <a:solidFill>
                          <a:srgbClr val="D0735B"/>
                        </a:solidFill>
                        <a:latin typeface="Cambria Math" panose="02040503050406030204" pitchFamily="18" charset="0"/>
                        <a:ea typeface="Cambria Math" panose="02040503050406030204" pitchFamily="18" charset="0"/>
                      </a:rPr>
                      <m:t>𝜒</m:t>
                    </m:r>
                    <m:r>
                      <m:rPr>
                        <m:sty m:val="p"/>
                      </m:rPr>
                      <a:rPr lang="en-US" sz="1300" b="0" i="0" baseline="-25000" smtClean="0">
                        <a:solidFill>
                          <a:srgbClr val="D0735B"/>
                        </a:solidFill>
                        <a:latin typeface="Cambria Math" panose="02040503050406030204" pitchFamily="18" charset="0"/>
                        <a:ea typeface="Cambria Math" panose="02040503050406030204" pitchFamily="18" charset="0"/>
                      </a:rPr>
                      <m:t>eff</m:t>
                    </m:r>
                  </m:oMath>
                </a14:m>
                <a:r>
                  <a:rPr lang="en-US" sz="1300" dirty="0">
                    <a:solidFill>
                      <a:srgbClr val="D0735B"/>
                    </a:solidFill>
                  </a:rPr>
                  <a:t> </a:t>
                </a:r>
              </a:p>
              <a:p>
                <a:pPr algn="ctr"/>
                <a:r>
                  <a:rPr lang="en-US" sz="1300" dirty="0">
                    <a:solidFill>
                      <a:srgbClr val="D0735B"/>
                    </a:solidFill>
                  </a:rPr>
                  <a:t>relation</a:t>
                </a:r>
              </a:p>
            </p:txBody>
          </p:sp>
        </mc:Choice>
        <mc:Fallback xmlns="">
          <p:sp>
            <p:nvSpPr>
              <p:cNvPr id="21" name="TextBox 20">
                <a:extLst>
                  <a:ext uri="{FF2B5EF4-FFF2-40B4-BE49-F238E27FC236}">
                    <a16:creationId xmlns:a16="http://schemas.microsoft.com/office/drawing/2014/main" id="{AA868A89-05E7-6EA4-5DEC-627F2F3F1A56}"/>
                  </a:ext>
                </a:extLst>
              </p:cNvPr>
              <p:cNvSpPr txBox="1">
                <a:spLocks noRot="1" noChangeAspect="1" noMove="1" noResize="1" noEditPoints="1" noAdjustHandles="1" noChangeArrowheads="1" noChangeShapeType="1" noTextEdit="1"/>
              </p:cNvSpPr>
              <p:nvPr/>
            </p:nvSpPr>
            <p:spPr>
              <a:xfrm>
                <a:off x="6445038" y="20874"/>
                <a:ext cx="621956" cy="400110"/>
              </a:xfrm>
              <a:prstGeom prst="rect">
                <a:avLst/>
              </a:prstGeom>
              <a:blipFill>
                <a:blip r:embed="rId4"/>
                <a:stretch>
                  <a:fillRect l="-10000" r="-10000" b="-24242"/>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F7ABCFA-6CB3-BCC0-7488-BC3E808B4AFA}"/>
              </a:ext>
            </a:extLst>
          </p:cNvPr>
          <p:cNvSpPr txBox="1"/>
          <p:nvPr/>
        </p:nvSpPr>
        <p:spPr>
          <a:xfrm>
            <a:off x="4127902" y="490643"/>
            <a:ext cx="957314" cy="276999"/>
          </a:xfrm>
          <a:prstGeom prst="rect">
            <a:avLst/>
          </a:prstGeom>
          <a:noFill/>
        </p:spPr>
        <p:txBody>
          <a:bodyPr wrap="none" rtlCol="0">
            <a:spAutoFit/>
          </a:bodyPr>
          <a:lstStyle/>
          <a:p>
            <a:pPr algn="ctr"/>
            <a:r>
              <a:rPr lang="en-US" sz="1200" dirty="0"/>
              <a:t>equal mass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9E09463-FE70-08BC-25F1-025AC69B68A9}"/>
                  </a:ext>
                </a:extLst>
              </p:cNvPr>
              <p:cNvSpPr txBox="1"/>
              <p:nvPr/>
            </p:nvSpPr>
            <p:spPr>
              <a:xfrm>
                <a:off x="5291865" y="490643"/>
                <a:ext cx="939168" cy="276999"/>
              </a:xfrm>
              <a:prstGeom prst="rect">
                <a:avLst/>
              </a:prstGeom>
              <a:noFill/>
            </p:spPr>
            <p:txBody>
              <a:bodyPr wrap="none" rtlCol="0">
                <a:spAutoFit/>
              </a:bodyPr>
              <a:lstStyle/>
              <a:p>
                <a:pPr algn="ctr"/>
                <a:r>
                  <a:rPr lang="en-US" sz="1200" dirty="0">
                    <a:solidFill>
                      <a:schemeClr val="tx1"/>
                    </a:solidFill>
                    <a:ea typeface="Cambria Math" panose="02040503050406030204" pitchFamily="18" charset="0"/>
                  </a:rPr>
                  <a:t>&lt;</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𝜒</m:t>
                    </m:r>
                    <m:r>
                      <m:rPr>
                        <m:sty m:val="p"/>
                      </m:rPr>
                      <a:rPr lang="en-US" sz="1200" b="0" i="0" baseline="-25000" smtClean="0">
                        <a:solidFill>
                          <a:schemeClr val="tx1"/>
                        </a:solidFill>
                        <a:latin typeface="Cambria Math" panose="02040503050406030204" pitchFamily="18" charset="0"/>
                        <a:ea typeface="Cambria Math" panose="02040503050406030204" pitchFamily="18" charset="0"/>
                      </a:rPr>
                      <m:t>eff</m:t>
                    </m:r>
                  </m:oMath>
                </a14:m>
                <a:r>
                  <a:rPr lang="en-US" sz="1200" dirty="0"/>
                  <a:t>&gt; </a:t>
                </a:r>
                <a14:m>
                  <m:oMath xmlns:m="http://schemas.openxmlformats.org/officeDocument/2006/math">
                    <m:r>
                      <a:rPr lang="en-US" sz="1200" i="1">
                        <a:latin typeface="Cambria Math" panose="02040503050406030204" pitchFamily="18" charset="0"/>
                        <a:ea typeface="Cambria Math" panose="02040503050406030204" pitchFamily="18" charset="0"/>
                      </a:rPr>
                      <m:t>≈0.1</m:t>
                    </m:r>
                  </m:oMath>
                </a14:m>
                <a:endParaRPr lang="en-US" sz="1200" dirty="0"/>
              </a:p>
            </p:txBody>
          </p:sp>
        </mc:Choice>
        <mc:Fallback xmlns="">
          <p:sp>
            <p:nvSpPr>
              <p:cNvPr id="23" name="TextBox 22">
                <a:extLst>
                  <a:ext uri="{FF2B5EF4-FFF2-40B4-BE49-F238E27FC236}">
                    <a16:creationId xmlns:a16="http://schemas.microsoft.com/office/drawing/2014/main" id="{A9E09463-FE70-08BC-25F1-025AC69B68A9}"/>
                  </a:ext>
                </a:extLst>
              </p:cNvPr>
              <p:cNvSpPr txBox="1">
                <a:spLocks noRot="1" noChangeAspect="1" noMove="1" noResize="1" noEditPoints="1" noAdjustHandles="1" noChangeArrowheads="1" noChangeShapeType="1" noTextEdit="1"/>
              </p:cNvSpPr>
              <p:nvPr/>
            </p:nvSpPr>
            <p:spPr>
              <a:xfrm>
                <a:off x="5291865" y="490643"/>
                <a:ext cx="939168" cy="276999"/>
              </a:xfrm>
              <a:prstGeom prst="rect">
                <a:avLst/>
              </a:prstGeom>
              <a:blipFill>
                <a:blip r:embed="rId5"/>
                <a:stretch>
                  <a:fillRect b="-13043"/>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F613851-74A8-EF39-F11D-36A4882A1905}"/>
              </a:ext>
            </a:extLst>
          </p:cNvPr>
          <p:cNvSpPr txBox="1"/>
          <p:nvPr/>
        </p:nvSpPr>
        <p:spPr>
          <a:xfrm>
            <a:off x="7321820" y="20874"/>
            <a:ext cx="880425" cy="200055"/>
          </a:xfrm>
          <a:prstGeom prst="rect">
            <a:avLst/>
          </a:prstGeom>
          <a:noFill/>
        </p:spPr>
        <p:txBody>
          <a:bodyPr wrap="none" lIns="36000" tIns="0" rIns="36000" bIns="0" rtlCol="0">
            <a:spAutoFit/>
          </a:bodyPr>
          <a:lstStyle/>
          <a:p>
            <a:pPr algn="ctr"/>
            <a:r>
              <a:rPr lang="en-US" sz="1300" i="1" dirty="0">
                <a:solidFill>
                  <a:srgbClr val="CA2143"/>
                </a:solidFill>
                <a:latin typeface="Latin Modern Math" panose="02000503000000000000" pitchFamily="2" charset="77"/>
                <a:ea typeface="Latin Modern Math" panose="02000503000000000000" pitchFamily="2" charset="77"/>
              </a:rPr>
              <a:t>z</a:t>
            </a:r>
            <a:r>
              <a:rPr lang="en-US" sz="1300" dirty="0">
                <a:solidFill>
                  <a:srgbClr val="CA2143"/>
                </a:solidFill>
              </a:rPr>
              <a:t>  evolution</a:t>
            </a:r>
          </a:p>
        </p:txBody>
      </p:sp>
      <p:sp>
        <p:nvSpPr>
          <p:cNvPr id="25" name="TextBox 24">
            <a:extLst>
              <a:ext uri="{FF2B5EF4-FFF2-40B4-BE49-F238E27FC236}">
                <a16:creationId xmlns:a16="http://schemas.microsoft.com/office/drawing/2014/main" id="{510D2D12-6F30-5A25-FD7A-D7D47D74A5C9}"/>
              </a:ext>
            </a:extLst>
          </p:cNvPr>
          <p:cNvSpPr txBox="1"/>
          <p:nvPr/>
        </p:nvSpPr>
        <p:spPr>
          <a:xfrm>
            <a:off x="2012868" y="442645"/>
            <a:ext cx="703580" cy="369332"/>
          </a:xfrm>
          <a:prstGeom prst="rect">
            <a:avLst/>
          </a:prstGeom>
          <a:noFill/>
        </p:spPr>
        <p:txBody>
          <a:bodyPr wrap="square" lIns="0" tIns="0" rIns="0" bIns="0" rtlCol="0">
            <a:spAutoFit/>
          </a:bodyPr>
          <a:lstStyle/>
          <a:p>
            <a:pPr algn="ctr"/>
            <a:r>
              <a:rPr lang="en-US" sz="1200" dirty="0"/>
              <a:t>(shallow)</a:t>
            </a:r>
          </a:p>
          <a:p>
            <a:pPr algn="ctr"/>
            <a:r>
              <a:rPr lang="en-US" sz="1200" dirty="0"/>
              <a:t>rise</a:t>
            </a:r>
          </a:p>
        </p:txBody>
      </p:sp>
      <p:pic>
        <p:nvPicPr>
          <p:cNvPr id="26" name="Content Placeholder 5">
            <a:extLst>
              <a:ext uri="{FF2B5EF4-FFF2-40B4-BE49-F238E27FC236}">
                <a16:creationId xmlns:a16="http://schemas.microsoft.com/office/drawing/2014/main" id="{D4D2B9CF-E2BB-E59B-9E7D-2DC558B1370D}"/>
              </a:ext>
            </a:extLst>
          </p:cNvPr>
          <p:cNvPicPr>
            <a:picLocks noChangeAspect="1"/>
          </p:cNvPicPr>
          <p:nvPr/>
        </p:nvPicPr>
        <p:blipFill rotWithShape="1">
          <a:blip r:embed="rId6"/>
          <a:srcRect l="23131" t="62423" r="58018" b="11058"/>
          <a:stretch/>
        </p:blipFill>
        <p:spPr>
          <a:xfrm>
            <a:off x="93254" y="996656"/>
            <a:ext cx="1164921" cy="925200"/>
          </a:xfrm>
          <a:prstGeom prst="rect">
            <a:avLst/>
          </a:prstGeom>
        </p:spPr>
      </p:pic>
      <p:sp>
        <p:nvSpPr>
          <p:cNvPr id="27" name="TextBox 26">
            <a:extLst>
              <a:ext uri="{FF2B5EF4-FFF2-40B4-BE49-F238E27FC236}">
                <a16:creationId xmlns:a16="http://schemas.microsoft.com/office/drawing/2014/main" id="{6E3C7938-9929-0109-B337-D87E4040B866}"/>
              </a:ext>
            </a:extLst>
          </p:cNvPr>
          <p:cNvSpPr txBox="1"/>
          <p:nvPr/>
        </p:nvSpPr>
        <p:spPr>
          <a:xfrm>
            <a:off x="140239" y="181769"/>
            <a:ext cx="1029449" cy="369332"/>
          </a:xfrm>
          <a:prstGeom prst="rect">
            <a:avLst/>
          </a:prstGeom>
          <a:noFill/>
        </p:spPr>
        <p:txBody>
          <a:bodyPr wrap="none" rtlCol="0">
            <a:spAutoFit/>
          </a:bodyPr>
          <a:lstStyle/>
          <a:p>
            <a:r>
              <a:rPr lang="en-US" dirty="0"/>
              <a:t>Channel</a:t>
            </a:r>
          </a:p>
        </p:txBody>
      </p:sp>
      <p:grpSp>
        <p:nvGrpSpPr>
          <p:cNvPr id="28" name="Group 27">
            <a:extLst>
              <a:ext uri="{FF2B5EF4-FFF2-40B4-BE49-F238E27FC236}">
                <a16:creationId xmlns:a16="http://schemas.microsoft.com/office/drawing/2014/main" id="{E850FA22-5A7A-C189-A4D3-87C5E2A4E11A}"/>
              </a:ext>
            </a:extLst>
          </p:cNvPr>
          <p:cNvGrpSpPr/>
          <p:nvPr/>
        </p:nvGrpSpPr>
        <p:grpSpPr>
          <a:xfrm rot="20076741">
            <a:off x="511999" y="3206126"/>
            <a:ext cx="963156" cy="635162"/>
            <a:chOff x="5386887" y="1336939"/>
            <a:chExt cx="2143192" cy="1413346"/>
          </a:xfrm>
        </p:grpSpPr>
        <p:sp>
          <p:nvSpPr>
            <p:cNvPr id="29" name="Oval 28">
              <a:extLst>
                <a:ext uri="{FF2B5EF4-FFF2-40B4-BE49-F238E27FC236}">
                  <a16:creationId xmlns:a16="http://schemas.microsoft.com/office/drawing/2014/main" id="{2574CDA2-6D28-3B3D-E9BC-926E5304C218}"/>
                </a:ext>
              </a:extLst>
            </p:cNvPr>
            <p:cNvSpPr/>
            <p:nvPr/>
          </p:nvSpPr>
          <p:spPr>
            <a:xfrm>
              <a:off x="5445740" y="1785315"/>
              <a:ext cx="169220" cy="1682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0" name="Oval 29">
              <a:extLst>
                <a:ext uri="{FF2B5EF4-FFF2-40B4-BE49-F238E27FC236}">
                  <a16:creationId xmlns:a16="http://schemas.microsoft.com/office/drawing/2014/main" id="{D5194901-AB32-BF31-58D4-88A5227FBC10}"/>
                </a:ext>
              </a:extLst>
            </p:cNvPr>
            <p:cNvSpPr/>
            <p:nvPr/>
          </p:nvSpPr>
          <p:spPr>
            <a:xfrm>
              <a:off x="6361157" y="2212729"/>
              <a:ext cx="216287" cy="2162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1" name="Oval 30">
              <a:extLst>
                <a:ext uri="{FF2B5EF4-FFF2-40B4-BE49-F238E27FC236}">
                  <a16:creationId xmlns:a16="http://schemas.microsoft.com/office/drawing/2014/main" id="{730D5DA4-C6DD-AE07-296C-3724941FC0EE}"/>
                </a:ext>
              </a:extLst>
            </p:cNvPr>
            <p:cNvSpPr/>
            <p:nvPr/>
          </p:nvSpPr>
          <p:spPr>
            <a:xfrm>
              <a:off x="5912872" y="1519299"/>
              <a:ext cx="80106" cy="761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2" name="Straight Arrow Connector 31">
              <a:extLst>
                <a:ext uri="{FF2B5EF4-FFF2-40B4-BE49-F238E27FC236}">
                  <a16:creationId xmlns:a16="http://schemas.microsoft.com/office/drawing/2014/main" id="{03A67BA8-604D-CF8F-2AD8-AA07F25E6C0A}"/>
                </a:ext>
              </a:extLst>
            </p:cNvPr>
            <p:cNvCxnSpPr>
              <a:cxnSpLocks/>
            </p:cNvCxnSpPr>
            <p:nvPr/>
          </p:nvCxnSpPr>
          <p:spPr>
            <a:xfrm>
              <a:off x="6042308" y="2043122"/>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3" name="Curved Up Arrow 32">
              <a:extLst>
                <a:ext uri="{FF2B5EF4-FFF2-40B4-BE49-F238E27FC236}">
                  <a16:creationId xmlns:a16="http://schemas.microsoft.com/office/drawing/2014/main" id="{6E701FF0-5B11-5ED4-AB74-AB20F9556225}"/>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4" name="Curved Up Arrow 33">
              <a:extLst>
                <a:ext uri="{FF2B5EF4-FFF2-40B4-BE49-F238E27FC236}">
                  <a16:creationId xmlns:a16="http://schemas.microsoft.com/office/drawing/2014/main" id="{B1721B65-9C90-62FB-FEBC-1EFB438A5088}"/>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5" name="Curved Up Arrow 34">
              <a:extLst>
                <a:ext uri="{FF2B5EF4-FFF2-40B4-BE49-F238E27FC236}">
                  <a16:creationId xmlns:a16="http://schemas.microsoft.com/office/drawing/2014/main" id="{444BC1FE-27E9-2FBC-EBC1-0A4A2727C033}"/>
                </a:ext>
              </a:extLst>
            </p:cNvPr>
            <p:cNvSpPr/>
            <p:nvPr/>
          </p:nvSpPr>
          <p:spPr>
            <a:xfrm rot="21557018" flipH="1">
              <a:off x="6501699" y="2499675"/>
              <a:ext cx="406415"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6" name="Oval 35">
              <a:extLst>
                <a:ext uri="{FF2B5EF4-FFF2-40B4-BE49-F238E27FC236}">
                  <a16:creationId xmlns:a16="http://schemas.microsoft.com/office/drawing/2014/main" id="{4FCA0F29-D409-000D-BDE1-2CF77FA45230}"/>
                </a:ext>
              </a:extLst>
            </p:cNvPr>
            <p:cNvSpPr/>
            <p:nvPr/>
          </p:nvSpPr>
          <p:spPr>
            <a:xfrm>
              <a:off x="7002588" y="1336939"/>
              <a:ext cx="296393" cy="29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7" name="Straight Arrow Connector 36">
              <a:extLst>
                <a:ext uri="{FF2B5EF4-FFF2-40B4-BE49-F238E27FC236}">
                  <a16:creationId xmlns:a16="http://schemas.microsoft.com/office/drawing/2014/main" id="{DAEE5760-3191-32FE-1932-386B38BADDCB}"/>
                </a:ext>
              </a:extLst>
            </p:cNvPr>
            <p:cNvCxnSpPr>
              <a:cxnSpLocks/>
            </p:cNvCxnSpPr>
            <p:nvPr/>
          </p:nvCxnSpPr>
          <p:spPr>
            <a:xfrm flipV="1">
              <a:off x="6871707" y="1698807"/>
              <a:ext cx="153608" cy="333432"/>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8" name="Curved Up Arrow 37">
              <a:extLst>
                <a:ext uri="{FF2B5EF4-FFF2-40B4-BE49-F238E27FC236}">
                  <a16:creationId xmlns:a16="http://schemas.microsoft.com/office/drawing/2014/main" id="{CB362E85-C491-6386-69B2-4C9A45DE6259}"/>
                </a:ext>
              </a:extLst>
            </p:cNvPr>
            <p:cNvSpPr/>
            <p:nvPr/>
          </p:nvSpPr>
          <p:spPr>
            <a:xfrm rot="11657429">
              <a:off x="6514111" y="2024949"/>
              <a:ext cx="471918" cy="170993"/>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9" name="Oval 38">
              <a:extLst>
                <a:ext uri="{FF2B5EF4-FFF2-40B4-BE49-F238E27FC236}">
                  <a16:creationId xmlns:a16="http://schemas.microsoft.com/office/drawing/2014/main" id="{3E73047B-03C7-31F0-6BE3-4B22D151936A}"/>
                </a:ext>
              </a:extLst>
            </p:cNvPr>
            <p:cNvSpPr/>
            <p:nvPr/>
          </p:nvSpPr>
          <p:spPr>
            <a:xfrm>
              <a:off x="6846270" y="2284928"/>
              <a:ext cx="152202" cy="1499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40" name="Straight Arrow Connector 39">
              <a:extLst>
                <a:ext uri="{FF2B5EF4-FFF2-40B4-BE49-F238E27FC236}">
                  <a16:creationId xmlns:a16="http://schemas.microsoft.com/office/drawing/2014/main" id="{83176EF9-B3EB-CF6D-8E18-CF2117550060}"/>
                </a:ext>
              </a:extLst>
            </p:cNvPr>
            <p:cNvCxnSpPr>
              <a:cxnSpLocks/>
            </p:cNvCxnSpPr>
            <p:nvPr/>
          </p:nvCxnSpPr>
          <p:spPr>
            <a:xfrm flipH="1" flipV="1">
              <a:off x="7053382" y="2302369"/>
              <a:ext cx="476697" cy="447916"/>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B132D54E-33FA-0ACA-B837-641D8174C22A}"/>
              </a:ext>
            </a:extLst>
          </p:cNvPr>
          <p:cNvSpPr txBox="1"/>
          <p:nvPr/>
        </p:nvSpPr>
        <p:spPr>
          <a:xfrm>
            <a:off x="-1322" y="3009367"/>
            <a:ext cx="1035588"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Hierarchical</a:t>
            </a:r>
          </a:p>
        </p:txBody>
      </p:sp>
      <p:sp>
        <p:nvSpPr>
          <p:cNvPr id="42" name="TextBox 41">
            <a:extLst>
              <a:ext uri="{FF2B5EF4-FFF2-40B4-BE49-F238E27FC236}">
                <a16:creationId xmlns:a16="http://schemas.microsoft.com/office/drawing/2014/main" id="{79BD459C-C649-338A-AA83-61928339BFA0}"/>
              </a:ext>
            </a:extLst>
          </p:cNvPr>
          <p:cNvSpPr txBox="1"/>
          <p:nvPr/>
        </p:nvSpPr>
        <p:spPr>
          <a:xfrm>
            <a:off x="-1322" y="819980"/>
            <a:ext cx="629289"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P-PISN</a:t>
            </a:r>
          </a:p>
        </p:txBody>
      </p:sp>
      <p:sp>
        <p:nvSpPr>
          <p:cNvPr id="43" name="TextBox 42">
            <a:extLst>
              <a:ext uri="{FF2B5EF4-FFF2-40B4-BE49-F238E27FC236}">
                <a16:creationId xmlns:a16="http://schemas.microsoft.com/office/drawing/2014/main" id="{9809E614-6F93-E235-D25C-0C5D57130592}"/>
              </a:ext>
            </a:extLst>
          </p:cNvPr>
          <p:cNvSpPr txBox="1"/>
          <p:nvPr/>
        </p:nvSpPr>
        <p:spPr>
          <a:xfrm>
            <a:off x="1212022" y="892148"/>
            <a:ext cx="704039" cy="261610"/>
          </a:xfrm>
          <a:prstGeom prst="rect">
            <a:avLst/>
          </a:prstGeom>
          <a:noFill/>
        </p:spPr>
        <p:txBody>
          <a:bodyPr wrap="none" rtlCol="0">
            <a:spAutoFit/>
          </a:bodyPr>
          <a:lstStyle/>
          <a:p>
            <a:r>
              <a:rPr lang="en-US" sz="1100" dirty="0"/>
              <a:t>I) Pile up</a:t>
            </a:r>
          </a:p>
        </p:txBody>
      </p:sp>
      <p:sp>
        <p:nvSpPr>
          <p:cNvPr id="44" name="TextBox 43">
            <a:extLst>
              <a:ext uri="{FF2B5EF4-FFF2-40B4-BE49-F238E27FC236}">
                <a16:creationId xmlns:a16="http://schemas.microsoft.com/office/drawing/2014/main" id="{67165126-4B5A-8900-6C82-88EEE3C2BE00}"/>
              </a:ext>
            </a:extLst>
          </p:cNvPr>
          <p:cNvSpPr txBox="1"/>
          <p:nvPr/>
        </p:nvSpPr>
        <p:spPr>
          <a:xfrm>
            <a:off x="1192714" y="1285045"/>
            <a:ext cx="869149" cy="261610"/>
          </a:xfrm>
          <a:prstGeom prst="rect">
            <a:avLst/>
          </a:prstGeom>
          <a:noFill/>
        </p:spPr>
        <p:txBody>
          <a:bodyPr wrap="none" rtlCol="0">
            <a:spAutoFit/>
          </a:bodyPr>
          <a:lstStyle/>
          <a:p>
            <a:r>
              <a:rPr lang="en-US" sz="1100" dirty="0"/>
              <a:t>II) shoulder</a:t>
            </a:r>
          </a:p>
        </p:txBody>
      </p:sp>
      <p:sp>
        <p:nvSpPr>
          <p:cNvPr id="45" name="TextBox 44">
            <a:extLst>
              <a:ext uri="{FF2B5EF4-FFF2-40B4-BE49-F238E27FC236}">
                <a16:creationId xmlns:a16="http://schemas.microsoft.com/office/drawing/2014/main" id="{E9A6F1F5-FC1B-4A0D-54B6-EBF9B2F4104D}"/>
              </a:ext>
            </a:extLst>
          </p:cNvPr>
          <p:cNvSpPr txBox="1"/>
          <p:nvPr/>
        </p:nvSpPr>
        <p:spPr>
          <a:xfrm>
            <a:off x="1213223" y="1559980"/>
            <a:ext cx="848640" cy="430887"/>
          </a:xfrm>
          <a:prstGeom prst="rect">
            <a:avLst/>
          </a:prstGeom>
          <a:noFill/>
        </p:spPr>
        <p:txBody>
          <a:bodyPr wrap="square" rtlCol="0">
            <a:spAutoFit/>
          </a:bodyPr>
          <a:lstStyle/>
          <a:p>
            <a:r>
              <a:rPr lang="en-US" sz="1100" dirty="0"/>
              <a:t>III) CCSN-transition</a:t>
            </a:r>
          </a:p>
        </p:txBody>
      </p:sp>
      <p:sp>
        <p:nvSpPr>
          <p:cNvPr id="46" name="TextBox 45">
            <a:extLst>
              <a:ext uri="{FF2B5EF4-FFF2-40B4-BE49-F238E27FC236}">
                <a16:creationId xmlns:a16="http://schemas.microsoft.com/office/drawing/2014/main" id="{BC7F01E8-80B2-0708-553A-6F49975E2DFD}"/>
              </a:ext>
            </a:extLst>
          </p:cNvPr>
          <p:cNvSpPr txBox="1"/>
          <p:nvPr/>
        </p:nvSpPr>
        <p:spPr>
          <a:xfrm>
            <a:off x="-1322" y="1982277"/>
            <a:ext cx="1445682"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Globular clusters</a:t>
            </a:r>
          </a:p>
        </p:txBody>
      </p:sp>
      <p:grpSp>
        <p:nvGrpSpPr>
          <p:cNvPr id="47" name="Group 46">
            <a:extLst>
              <a:ext uri="{FF2B5EF4-FFF2-40B4-BE49-F238E27FC236}">
                <a16:creationId xmlns:a16="http://schemas.microsoft.com/office/drawing/2014/main" id="{A34F3CC0-253A-8745-71AE-1A765B125042}"/>
              </a:ext>
            </a:extLst>
          </p:cNvPr>
          <p:cNvGrpSpPr/>
          <p:nvPr/>
        </p:nvGrpSpPr>
        <p:grpSpPr>
          <a:xfrm rot="4900185">
            <a:off x="342110" y="2223192"/>
            <a:ext cx="711311" cy="691395"/>
            <a:chOff x="7859369" y="1870318"/>
            <a:chExt cx="1397910" cy="1272012"/>
          </a:xfrm>
        </p:grpSpPr>
        <p:sp>
          <p:nvSpPr>
            <p:cNvPr id="48" name="Oval 47">
              <a:extLst>
                <a:ext uri="{FF2B5EF4-FFF2-40B4-BE49-F238E27FC236}">
                  <a16:creationId xmlns:a16="http://schemas.microsoft.com/office/drawing/2014/main" id="{953974E7-9FE3-6723-811F-E223A5B38180}"/>
                </a:ext>
              </a:extLst>
            </p:cNvPr>
            <p:cNvSpPr/>
            <p:nvPr/>
          </p:nvSpPr>
          <p:spPr>
            <a:xfrm>
              <a:off x="8297777" y="1987342"/>
              <a:ext cx="159777" cy="160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9" name="Oval 48">
              <a:extLst>
                <a:ext uri="{FF2B5EF4-FFF2-40B4-BE49-F238E27FC236}">
                  <a16:creationId xmlns:a16="http://schemas.microsoft.com/office/drawing/2014/main" id="{6E0F8459-3857-F572-627F-256FE98BFC51}"/>
                </a:ext>
              </a:extLst>
            </p:cNvPr>
            <p:cNvSpPr/>
            <p:nvPr/>
          </p:nvSpPr>
          <p:spPr>
            <a:xfrm>
              <a:off x="8786880" y="2206659"/>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0" name="Oval 49">
              <a:extLst>
                <a:ext uri="{FF2B5EF4-FFF2-40B4-BE49-F238E27FC236}">
                  <a16:creationId xmlns:a16="http://schemas.microsoft.com/office/drawing/2014/main" id="{248CB8C9-D37A-E94E-B5D4-21B761E3F01F}"/>
                </a:ext>
              </a:extLst>
            </p:cNvPr>
            <p:cNvSpPr/>
            <p:nvPr/>
          </p:nvSpPr>
          <p:spPr>
            <a:xfrm>
              <a:off x="7985160" y="3071186"/>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1" name="Oval 50">
              <a:extLst>
                <a:ext uri="{FF2B5EF4-FFF2-40B4-BE49-F238E27FC236}">
                  <a16:creationId xmlns:a16="http://schemas.microsoft.com/office/drawing/2014/main" id="{D21660EC-E97D-48DE-C33C-2D654377BDFD}"/>
                </a:ext>
              </a:extLst>
            </p:cNvPr>
            <p:cNvSpPr/>
            <p:nvPr/>
          </p:nvSpPr>
          <p:spPr>
            <a:xfrm>
              <a:off x="8561029" y="2209847"/>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2" name="Oval 51">
              <a:extLst>
                <a:ext uri="{FF2B5EF4-FFF2-40B4-BE49-F238E27FC236}">
                  <a16:creationId xmlns:a16="http://schemas.microsoft.com/office/drawing/2014/main" id="{8AC2743E-E21E-3A0C-914C-DCECC66CE866}"/>
                </a:ext>
              </a:extLst>
            </p:cNvPr>
            <p:cNvSpPr/>
            <p:nvPr/>
          </p:nvSpPr>
          <p:spPr>
            <a:xfrm>
              <a:off x="9034463" y="2523087"/>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3" name="Oval 52">
              <a:extLst>
                <a:ext uri="{FF2B5EF4-FFF2-40B4-BE49-F238E27FC236}">
                  <a16:creationId xmlns:a16="http://schemas.microsoft.com/office/drawing/2014/main" id="{AC0EB3DD-A361-1CEF-8AC4-1A65A3783DDB}"/>
                </a:ext>
              </a:extLst>
            </p:cNvPr>
            <p:cNvSpPr/>
            <p:nvPr/>
          </p:nvSpPr>
          <p:spPr>
            <a:xfrm flipH="1">
              <a:off x="9184316" y="2142971"/>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4" name="Oval 53">
              <a:extLst>
                <a:ext uri="{FF2B5EF4-FFF2-40B4-BE49-F238E27FC236}">
                  <a16:creationId xmlns:a16="http://schemas.microsoft.com/office/drawing/2014/main" id="{2DFC16BD-8B2E-230F-D631-E4C5D8967AD8}"/>
                </a:ext>
              </a:extLst>
            </p:cNvPr>
            <p:cNvSpPr/>
            <p:nvPr/>
          </p:nvSpPr>
          <p:spPr>
            <a:xfrm>
              <a:off x="8542209" y="3056490"/>
              <a:ext cx="82379" cy="80327"/>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5" name="Oval 54">
              <a:extLst>
                <a:ext uri="{FF2B5EF4-FFF2-40B4-BE49-F238E27FC236}">
                  <a16:creationId xmlns:a16="http://schemas.microsoft.com/office/drawing/2014/main" id="{291FA20A-A0F1-927D-3030-08FD13DC3501}"/>
                </a:ext>
              </a:extLst>
            </p:cNvPr>
            <p:cNvSpPr/>
            <p:nvPr/>
          </p:nvSpPr>
          <p:spPr>
            <a:xfrm flipH="1">
              <a:off x="8784681" y="2839422"/>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6" name="Oval 55">
              <a:extLst>
                <a:ext uri="{FF2B5EF4-FFF2-40B4-BE49-F238E27FC236}">
                  <a16:creationId xmlns:a16="http://schemas.microsoft.com/office/drawing/2014/main" id="{13C70483-EE6E-02E5-585F-1811522B2910}"/>
                </a:ext>
              </a:extLst>
            </p:cNvPr>
            <p:cNvSpPr/>
            <p:nvPr/>
          </p:nvSpPr>
          <p:spPr>
            <a:xfrm>
              <a:off x="8109589" y="2097068"/>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7" name="Oval 56">
              <a:extLst>
                <a:ext uri="{FF2B5EF4-FFF2-40B4-BE49-F238E27FC236}">
                  <a16:creationId xmlns:a16="http://schemas.microsoft.com/office/drawing/2014/main" id="{17E222C8-3924-D883-F405-EBC121C5AB96}"/>
                </a:ext>
              </a:extLst>
            </p:cNvPr>
            <p:cNvSpPr/>
            <p:nvPr/>
          </p:nvSpPr>
          <p:spPr>
            <a:xfrm>
              <a:off x="7978435" y="2299793"/>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8" name="Oval 57">
              <a:extLst>
                <a:ext uri="{FF2B5EF4-FFF2-40B4-BE49-F238E27FC236}">
                  <a16:creationId xmlns:a16="http://schemas.microsoft.com/office/drawing/2014/main" id="{F4B107A4-B8A0-BB74-047C-1CEDA84D07C5}"/>
                </a:ext>
              </a:extLst>
            </p:cNvPr>
            <p:cNvSpPr/>
            <p:nvPr/>
          </p:nvSpPr>
          <p:spPr>
            <a:xfrm>
              <a:off x="8709523" y="2472554"/>
              <a:ext cx="143455" cy="1487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9" name="Oval 58">
              <a:extLst>
                <a:ext uri="{FF2B5EF4-FFF2-40B4-BE49-F238E27FC236}">
                  <a16:creationId xmlns:a16="http://schemas.microsoft.com/office/drawing/2014/main" id="{3E8F672B-87A2-1D92-3D2C-11827BDF3407}"/>
                </a:ext>
              </a:extLst>
            </p:cNvPr>
            <p:cNvSpPr/>
            <p:nvPr/>
          </p:nvSpPr>
          <p:spPr>
            <a:xfrm>
              <a:off x="8234227" y="2342185"/>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0" name="Oval 59">
              <a:extLst>
                <a:ext uri="{FF2B5EF4-FFF2-40B4-BE49-F238E27FC236}">
                  <a16:creationId xmlns:a16="http://schemas.microsoft.com/office/drawing/2014/main" id="{8BA8119E-5F4D-511B-B917-561C05B8D97B}"/>
                </a:ext>
              </a:extLst>
            </p:cNvPr>
            <p:cNvSpPr/>
            <p:nvPr/>
          </p:nvSpPr>
          <p:spPr>
            <a:xfrm>
              <a:off x="7859369" y="2804660"/>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1" name="Oval 60">
              <a:extLst>
                <a:ext uri="{FF2B5EF4-FFF2-40B4-BE49-F238E27FC236}">
                  <a16:creationId xmlns:a16="http://schemas.microsoft.com/office/drawing/2014/main" id="{B16CD224-A477-D58B-4673-5349D7604ABB}"/>
                </a:ext>
              </a:extLst>
            </p:cNvPr>
            <p:cNvSpPr/>
            <p:nvPr/>
          </p:nvSpPr>
          <p:spPr>
            <a:xfrm flipH="1">
              <a:off x="8280125" y="2910566"/>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2" name="Oval 61">
              <a:extLst>
                <a:ext uri="{FF2B5EF4-FFF2-40B4-BE49-F238E27FC236}">
                  <a16:creationId xmlns:a16="http://schemas.microsoft.com/office/drawing/2014/main" id="{AF1BE07C-9183-55A5-9F1C-04A7528CD98A}"/>
                </a:ext>
              </a:extLst>
            </p:cNvPr>
            <p:cNvSpPr/>
            <p:nvPr/>
          </p:nvSpPr>
          <p:spPr>
            <a:xfrm>
              <a:off x="8441625" y="2671829"/>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3" name="Oval 62">
              <a:extLst>
                <a:ext uri="{FF2B5EF4-FFF2-40B4-BE49-F238E27FC236}">
                  <a16:creationId xmlns:a16="http://schemas.microsoft.com/office/drawing/2014/main" id="{F96CB72A-6270-E9B3-024D-A59AEFC89C65}"/>
                </a:ext>
              </a:extLst>
            </p:cNvPr>
            <p:cNvSpPr/>
            <p:nvPr/>
          </p:nvSpPr>
          <p:spPr>
            <a:xfrm>
              <a:off x="8852978" y="2339145"/>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4" name="Oval 63">
              <a:extLst>
                <a:ext uri="{FF2B5EF4-FFF2-40B4-BE49-F238E27FC236}">
                  <a16:creationId xmlns:a16="http://schemas.microsoft.com/office/drawing/2014/main" id="{4E0D395B-924B-6A24-43AD-F7E0401344FF}"/>
                </a:ext>
              </a:extLst>
            </p:cNvPr>
            <p:cNvSpPr/>
            <p:nvPr/>
          </p:nvSpPr>
          <p:spPr>
            <a:xfrm>
              <a:off x="8034462" y="2711447"/>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5" name="Oval 64">
              <a:extLst>
                <a:ext uri="{FF2B5EF4-FFF2-40B4-BE49-F238E27FC236}">
                  <a16:creationId xmlns:a16="http://schemas.microsoft.com/office/drawing/2014/main" id="{234524D3-9663-F19C-22CE-8B3C8E8C3E75}"/>
                </a:ext>
              </a:extLst>
            </p:cNvPr>
            <p:cNvSpPr/>
            <p:nvPr/>
          </p:nvSpPr>
          <p:spPr>
            <a:xfrm>
              <a:off x="7889313" y="2536620"/>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6" name="Oval 65">
              <a:extLst>
                <a:ext uri="{FF2B5EF4-FFF2-40B4-BE49-F238E27FC236}">
                  <a16:creationId xmlns:a16="http://schemas.microsoft.com/office/drawing/2014/main" id="{7033D49B-1BA7-9DCE-1D27-419ADE18C7BA}"/>
                </a:ext>
              </a:extLst>
            </p:cNvPr>
            <p:cNvSpPr/>
            <p:nvPr/>
          </p:nvSpPr>
          <p:spPr>
            <a:xfrm>
              <a:off x="7873246" y="2379955"/>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7" name="Oval 66">
              <a:extLst>
                <a:ext uri="{FF2B5EF4-FFF2-40B4-BE49-F238E27FC236}">
                  <a16:creationId xmlns:a16="http://schemas.microsoft.com/office/drawing/2014/main" id="{D72FA025-7E38-5543-88D6-200774C8AEAA}"/>
                </a:ext>
              </a:extLst>
            </p:cNvPr>
            <p:cNvSpPr/>
            <p:nvPr/>
          </p:nvSpPr>
          <p:spPr>
            <a:xfrm flipH="1">
              <a:off x="7935210" y="1870318"/>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8" name="Oval 67">
              <a:extLst>
                <a:ext uri="{FF2B5EF4-FFF2-40B4-BE49-F238E27FC236}">
                  <a16:creationId xmlns:a16="http://schemas.microsoft.com/office/drawing/2014/main" id="{8BA09F7C-0459-2E34-8171-935E69E5AD42}"/>
                </a:ext>
              </a:extLst>
            </p:cNvPr>
            <p:cNvSpPr/>
            <p:nvPr/>
          </p:nvSpPr>
          <p:spPr>
            <a:xfrm>
              <a:off x="8691184" y="2017989"/>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9" name="Oval 68">
              <a:extLst>
                <a:ext uri="{FF2B5EF4-FFF2-40B4-BE49-F238E27FC236}">
                  <a16:creationId xmlns:a16="http://schemas.microsoft.com/office/drawing/2014/main" id="{3D78D4A7-5919-5867-3CF0-BE3AA66D65DC}"/>
                </a:ext>
              </a:extLst>
            </p:cNvPr>
            <p:cNvSpPr/>
            <p:nvPr/>
          </p:nvSpPr>
          <p:spPr>
            <a:xfrm>
              <a:off x="8142679" y="234034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0" name="Oval 69">
              <a:extLst>
                <a:ext uri="{FF2B5EF4-FFF2-40B4-BE49-F238E27FC236}">
                  <a16:creationId xmlns:a16="http://schemas.microsoft.com/office/drawing/2014/main" id="{73F318DD-A6A8-0600-DF51-782AAC31EF55}"/>
                </a:ext>
              </a:extLst>
            </p:cNvPr>
            <p:cNvSpPr/>
            <p:nvPr/>
          </p:nvSpPr>
          <p:spPr>
            <a:xfrm>
              <a:off x="8085977" y="2553931"/>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1" name="Oval 70">
              <a:extLst>
                <a:ext uri="{FF2B5EF4-FFF2-40B4-BE49-F238E27FC236}">
                  <a16:creationId xmlns:a16="http://schemas.microsoft.com/office/drawing/2014/main" id="{E67C44E5-8A4F-2234-0D6A-FA1879E5D834}"/>
                </a:ext>
              </a:extLst>
            </p:cNvPr>
            <p:cNvSpPr/>
            <p:nvPr/>
          </p:nvSpPr>
          <p:spPr>
            <a:xfrm>
              <a:off x="8499247" y="2416279"/>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2" name="Oval 71">
              <a:extLst>
                <a:ext uri="{FF2B5EF4-FFF2-40B4-BE49-F238E27FC236}">
                  <a16:creationId xmlns:a16="http://schemas.microsoft.com/office/drawing/2014/main" id="{63C11839-7529-640C-8E64-BF7C4CBD51AF}"/>
                </a:ext>
              </a:extLst>
            </p:cNvPr>
            <p:cNvSpPr/>
            <p:nvPr/>
          </p:nvSpPr>
          <p:spPr>
            <a:xfrm>
              <a:off x="8444124" y="2133788"/>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3" name="Oval 72">
              <a:extLst>
                <a:ext uri="{FF2B5EF4-FFF2-40B4-BE49-F238E27FC236}">
                  <a16:creationId xmlns:a16="http://schemas.microsoft.com/office/drawing/2014/main" id="{AB05C768-07D1-9ACF-222B-21D219978851}"/>
                </a:ext>
              </a:extLst>
            </p:cNvPr>
            <p:cNvSpPr/>
            <p:nvPr/>
          </p:nvSpPr>
          <p:spPr>
            <a:xfrm>
              <a:off x="7997953" y="2489646"/>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4" name="Oval 73">
              <a:extLst>
                <a:ext uri="{FF2B5EF4-FFF2-40B4-BE49-F238E27FC236}">
                  <a16:creationId xmlns:a16="http://schemas.microsoft.com/office/drawing/2014/main" id="{4A0BD2E7-7A9B-8A84-C10A-7200093621E6}"/>
                </a:ext>
              </a:extLst>
            </p:cNvPr>
            <p:cNvSpPr/>
            <p:nvPr/>
          </p:nvSpPr>
          <p:spPr>
            <a:xfrm flipH="1">
              <a:off x="8373916" y="2380121"/>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5" name="Oval 74">
              <a:extLst>
                <a:ext uri="{FF2B5EF4-FFF2-40B4-BE49-F238E27FC236}">
                  <a16:creationId xmlns:a16="http://schemas.microsoft.com/office/drawing/2014/main" id="{90558334-21D1-D5A2-7318-8BC4D4E9E76D}"/>
                </a:ext>
              </a:extLst>
            </p:cNvPr>
            <p:cNvSpPr/>
            <p:nvPr/>
          </p:nvSpPr>
          <p:spPr>
            <a:xfrm>
              <a:off x="8590399" y="293129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6" name="Oval 75">
              <a:extLst>
                <a:ext uri="{FF2B5EF4-FFF2-40B4-BE49-F238E27FC236}">
                  <a16:creationId xmlns:a16="http://schemas.microsoft.com/office/drawing/2014/main" id="{51795DC6-E406-EF1E-B09D-01C3B47F6A98}"/>
                </a:ext>
              </a:extLst>
            </p:cNvPr>
            <p:cNvSpPr/>
            <p:nvPr/>
          </p:nvSpPr>
          <p:spPr>
            <a:xfrm flipH="1">
              <a:off x="8755107" y="2653189"/>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77" name="Straight Arrow Connector 76">
              <a:extLst>
                <a:ext uri="{FF2B5EF4-FFF2-40B4-BE49-F238E27FC236}">
                  <a16:creationId xmlns:a16="http://schemas.microsoft.com/office/drawing/2014/main" id="{4DFC8E82-05EB-48DA-969C-12B1E046D258}"/>
                </a:ext>
              </a:extLst>
            </p:cNvPr>
            <p:cNvCxnSpPr>
              <a:cxnSpLocks/>
            </p:cNvCxnSpPr>
            <p:nvPr/>
          </p:nvCxnSpPr>
          <p:spPr>
            <a:xfrm flipH="1">
              <a:off x="8135605" y="2924442"/>
              <a:ext cx="292641" cy="146744"/>
            </a:xfrm>
            <a:prstGeom prst="straightConnector1">
              <a:avLst/>
            </a:prstGeom>
            <a:solidFill>
              <a:schemeClr val="accent3"/>
            </a:solidFill>
            <a:ln>
              <a:solidFill>
                <a:srgbClr val="A9AAB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Curved Up Arrow 77">
              <a:extLst>
                <a:ext uri="{FF2B5EF4-FFF2-40B4-BE49-F238E27FC236}">
                  <a16:creationId xmlns:a16="http://schemas.microsoft.com/office/drawing/2014/main" id="{10E123C2-DB6E-EEB8-3641-8FBED379DB73}"/>
                </a:ext>
              </a:extLst>
            </p:cNvPr>
            <p:cNvSpPr/>
            <p:nvPr/>
          </p:nvSpPr>
          <p:spPr>
            <a:xfrm rot="1317821" flipH="1">
              <a:off x="8279303" y="2796506"/>
              <a:ext cx="328623" cy="97904"/>
            </a:xfrm>
            <a:prstGeom prst="curvedUpArrow">
              <a:avLst>
                <a:gd name="adj1" fmla="val 0"/>
                <a:gd name="adj2" fmla="val 40902"/>
                <a:gd name="adj3" fmla="val 28512"/>
              </a:avLst>
            </a:prstGeom>
            <a:solidFill>
              <a:schemeClr val="bg1"/>
            </a:solidFill>
            <a:ln w="19050">
              <a:solidFill>
                <a:srgbClr val="A9AAB3"/>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9" name="Curved Up Arrow 78">
              <a:extLst>
                <a:ext uri="{FF2B5EF4-FFF2-40B4-BE49-F238E27FC236}">
                  <a16:creationId xmlns:a16="http://schemas.microsoft.com/office/drawing/2014/main" id="{BA322AAA-5D22-55E1-2DCC-4B8F98FCAF41}"/>
                </a:ext>
              </a:extLst>
            </p:cNvPr>
            <p:cNvSpPr/>
            <p:nvPr/>
          </p:nvSpPr>
          <p:spPr>
            <a:xfrm rot="12102605">
              <a:off x="8385807" y="2474681"/>
              <a:ext cx="381588" cy="136454"/>
            </a:xfrm>
            <a:prstGeom prst="curvedUpArrow">
              <a:avLst>
                <a:gd name="adj1" fmla="val 0"/>
                <a:gd name="adj2" fmla="val 40902"/>
                <a:gd name="adj3" fmla="val 34495"/>
              </a:avLst>
            </a:prstGeom>
            <a:noFill/>
            <a:ln w="19050">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0" name="Oval 79">
              <a:extLst>
                <a:ext uri="{FF2B5EF4-FFF2-40B4-BE49-F238E27FC236}">
                  <a16:creationId xmlns:a16="http://schemas.microsoft.com/office/drawing/2014/main" id="{BBAFD963-F845-6DC2-E351-24DC80CF9F86}"/>
                </a:ext>
              </a:extLst>
            </p:cNvPr>
            <p:cNvSpPr/>
            <p:nvPr/>
          </p:nvSpPr>
          <p:spPr>
            <a:xfrm>
              <a:off x="8273538" y="2571889"/>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1" name="Oval 80">
              <a:extLst>
                <a:ext uri="{FF2B5EF4-FFF2-40B4-BE49-F238E27FC236}">
                  <a16:creationId xmlns:a16="http://schemas.microsoft.com/office/drawing/2014/main" id="{4CD0DE4D-B9C4-FA9A-79D9-096E6A8E6D90}"/>
                </a:ext>
              </a:extLst>
            </p:cNvPr>
            <p:cNvSpPr/>
            <p:nvPr/>
          </p:nvSpPr>
          <p:spPr>
            <a:xfrm>
              <a:off x="8616708" y="2717154"/>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sp>
        <p:nvSpPr>
          <p:cNvPr id="83" name="TextBox 82">
            <a:extLst>
              <a:ext uri="{FF2B5EF4-FFF2-40B4-BE49-F238E27FC236}">
                <a16:creationId xmlns:a16="http://schemas.microsoft.com/office/drawing/2014/main" id="{2C0F908B-AD3A-8BAE-9CC4-71A1A5B78DC7}"/>
              </a:ext>
            </a:extLst>
          </p:cNvPr>
          <p:cNvSpPr txBox="1"/>
          <p:nvPr/>
        </p:nvSpPr>
        <p:spPr>
          <a:xfrm>
            <a:off x="6352417" y="498337"/>
            <a:ext cx="968534" cy="261610"/>
          </a:xfrm>
          <a:prstGeom prst="rect">
            <a:avLst/>
          </a:prstGeom>
          <a:noFill/>
        </p:spPr>
        <p:txBody>
          <a:bodyPr wrap="none" rtlCol="0">
            <a:spAutoFit/>
          </a:bodyPr>
          <a:lstStyle/>
          <a:p>
            <a:pPr algn="ctr"/>
            <a:r>
              <a:rPr lang="en-US" sz="1100" dirty="0"/>
              <a:t>unconfirmed</a:t>
            </a:r>
          </a:p>
        </p:txBody>
      </p:sp>
      <p:sp>
        <p:nvSpPr>
          <p:cNvPr id="84" name="TextBox 83">
            <a:extLst>
              <a:ext uri="{FF2B5EF4-FFF2-40B4-BE49-F238E27FC236}">
                <a16:creationId xmlns:a16="http://schemas.microsoft.com/office/drawing/2014/main" id="{62457208-3057-6F2B-BD53-B5ABFA367EF0}"/>
              </a:ext>
            </a:extLst>
          </p:cNvPr>
          <p:cNvSpPr txBox="1"/>
          <p:nvPr/>
        </p:nvSpPr>
        <p:spPr>
          <a:xfrm>
            <a:off x="7431236" y="498337"/>
            <a:ext cx="710451" cy="261610"/>
          </a:xfrm>
          <a:prstGeom prst="rect">
            <a:avLst/>
          </a:prstGeom>
          <a:noFill/>
        </p:spPr>
        <p:txBody>
          <a:bodyPr wrap="none" rtlCol="0">
            <a:spAutoFit/>
          </a:bodyPr>
          <a:lstStyle/>
          <a:p>
            <a:pPr algn="ctr"/>
            <a:r>
              <a:rPr lang="en-US" sz="1100" dirty="0"/>
              <a:t>with SFR</a:t>
            </a:r>
          </a:p>
        </p:txBody>
      </p:sp>
      <p:cxnSp>
        <p:nvCxnSpPr>
          <p:cNvPr id="85" name="Straight Connector 84">
            <a:extLst>
              <a:ext uri="{FF2B5EF4-FFF2-40B4-BE49-F238E27FC236}">
                <a16:creationId xmlns:a16="http://schemas.microsoft.com/office/drawing/2014/main" id="{A90A0944-7CFA-88AB-C0EE-C0092696941A}"/>
              </a:ext>
            </a:extLst>
          </p:cNvPr>
          <p:cNvCxnSpPr>
            <a:cxnSpLocks/>
          </p:cNvCxnSpPr>
          <p:nvPr/>
        </p:nvCxnSpPr>
        <p:spPr>
          <a:xfrm flipH="1">
            <a:off x="4140200"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EBE2D268-4DEF-E09C-709B-6DA12AC37E0F}"/>
              </a:ext>
            </a:extLst>
          </p:cNvPr>
          <p:cNvCxnSpPr>
            <a:cxnSpLocks/>
          </p:cNvCxnSpPr>
          <p:nvPr/>
        </p:nvCxnSpPr>
        <p:spPr>
          <a:xfrm flipH="1">
            <a:off x="5140800"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08D307D1-25F8-91B4-984A-0CE5841CA454}"/>
              </a:ext>
            </a:extLst>
          </p:cNvPr>
          <p:cNvCxnSpPr>
            <a:cxnSpLocks/>
          </p:cNvCxnSpPr>
          <p:nvPr/>
        </p:nvCxnSpPr>
        <p:spPr>
          <a:xfrm flipH="1">
            <a:off x="6324730"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87433FC-88BA-34F5-776B-D03DF1B3B704}"/>
              </a:ext>
            </a:extLst>
          </p:cNvPr>
          <p:cNvCxnSpPr>
            <a:cxnSpLocks/>
          </p:cNvCxnSpPr>
          <p:nvPr/>
        </p:nvCxnSpPr>
        <p:spPr>
          <a:xfrm flipH="1">
            <a:off x="7270134"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92" name="Group 91">
            <a:extLst>
              <a:ext uri="{FF2B5EF4-FFF2-40B4-BE49-F238E27FC236}">
                <a16:creationId xmlns:a16="http://schemas.microsoft.com/office/drawing/2014/main" id="{9E3A5A27-4721-B206-8CF3-4FCF1954C89A}"/>
              </a:ext>
            </a:extLst>
          </p:cNvPr>
          <p:cNvGrpSpPr/>
          <p:nvPr/>
        </p:nvGrpSpPr>
        <p:grpSpPr>
          <a:xfrm>
            <a:off x="65619" y="4266923"/>
            <a:ext cx="1178622" cy="525450"/>
            <a:chOff x="3669267" y="4748573"/>
            <a:chExt cx="2508144" cy="984930"/>
          </a:xfrm>
        </p:grpSpPr>
        <p:grpSp>
          <p:nvGrpSpPr>
            <p:cNvPr id="94" name="Group 93">
              <a:extLst>
                <a:ext uri="{FF2B5EF4-FFF2-40B4-BE49-F238E27FC236}">
                  <a16:creationId xmlns:a16="http://schemas.microsoft.com/office/drawing/2014/main" id="{81FFC324-9832-6C0E-AB16-293DC8FD70AD}"/>
                </a:ext>
              </a:extLst>
            </p:cNvPr>
            <p:cNvGrpSpPr/>
            <p:nvPr/>
          </p:nvGrpSpPr>
          <p:grpSpPr>
            <a:xfrm>
              <a:off x="3669267" y="4748573"/>
              <a:ext cx="1271446" cy="978601"/>
              <a:chOff x="3669267" y="4748573"/>
              <a:chExt cx="1271446" cy="978601"/>
            </a:xfrm>
          </p:grpSpPr>
          <p:sp>
            <p:nvSpPr>
              <p:cNvPr id="117" name="Oval 116">
                <a:extLst>
                  <a:ext uri="{FF2B5EF4-FFF2-40B4-BE49-F238E27FC236}">
                    <a16:creationId xmlns:a16="http://schemas.microsoft.com/office/drawing/2014/main" id="{6D667FE4-73BC-DD79-3F1F-F297899652D8}"/>
                  </a:ext>
                </a:extLst>
              </p:cNvPr>
              <p:cNvSpPr/>
              <p:nvPr/>
            </p:nvSpPr>
            <p:spPr>
              <a:xfrm>
                <a:off x="3669267" y="474857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18" name="Group 117">
                <a:extLst>
                  <a:ext uri="{FF2B5EF4-FFF2-40B4-BE49-F238E27FC236}">
                    <a16:creationId xmlns:a16="http://schemas.microsoft.com/office/drawing/2014/main" id="{FF16E5E9-BF39-C929-2797-89422A43CD8A}"/>
                  </a:ext>
                </a:extLst>
              </p:cNvPr>
              <p:cNvGrpSpPr/>
              <p:nvPr/>
            </p:nvGrpSpPr>
            <p:grpSpPr>
              <a:xfrm>
                <a:off x="3955858" y="4839895"/>
                <a:ext cx="238072" cy="355974"/>
                <a:chOff x="2171668" y="5969806"/>
                <a:chExt cx="214590" cy="320863"/>
              </a:xfrm>
            </p:grpSpPr>
            <p:grpSp>
              <p:nvGrpSpPr>
                <p:cNvPr id="134" name="Group 133">
                  <a:extLst>
                    <a:ext uri="{FF2B5EF4-FFF2-40B4-BE49-F238E27FC236}">
                      <a16:creationId xmlns:a16="http://schemas.microsoft.com/office/drawing/2014/main" id="{49F646FE-D7D7-0E0A-DD6C-8B82488B4AC5}"/>
                    </a:ext>
                  </a:extLst>
                </p:cNvPr>
                <p:cNvGrpSpPr/>
                <p:nvPr/>
              </p:nvGrpSpPr>
              <p:grpSpPr>
                <a:xfrm>
                  <a:off x="2171668" y="5969806"/>
                  <a:ext cx="214590" cy="320863"/>
                  <a:chOff x="2220638" y="6045340"/>
                  <a:chExt cx="166477" cy="245329"/>
                </a:xfrm>
              </p:grpSpPr>
              <p:sp>
                <p:nvSpPr>
                  <p:cNvPr id="136" name="Oval 135">
                    <a:extLst>
                      <a:ext uri="{FF2B5EF4-FFF2-40B4-BE49-F238E27FC236}">
                        <a16:creationId xmlns:a16="http://schemas.microsoft.com/office/drawing/2014/main" id="{6B7B3F06-EE02-2EE8-B13D-8814D28AD992}"/>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37" name="Triangle 136">
                    <a:extLst>
                      <a:ext uri="{FF2B5EF4-FFF2-40B4-BE49-F238E27FC236}">
                        <a16:creationId xmlns:a16="http://schemas.microsoft.com/office/drawing/2014/main" id="{0210F382-55E5-DFA9-F723-098CEA6B7859}"/>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35" name="Triangle 134">
                  <a:extLst>
                    <a:ext uri="{FF2B5EF4-FFF2-40B4-BE49-F238E27FC236}">
                      <a16:creationId xmlns:a16="http://schemas.microsoft.com/office/drawing/2014/main" id="{72393647-3E8A-FD7F-35AD-80434EB98B31}"/>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19" name="Group 118">
                <a:extLst>
                  <a:ext uri="{FF2B5EF4-FFF2-40B4-BE49-F238E27FC236}">
                    <a16:creationId xmlns:a16="http://schemas.microsoft.com/office/drawing/2014/main" id="{7E2F52AD-4322-0182-C51F-AF32E3FD7258}"/>
                  </a:ext>
                </a:extLst>
              </p:cNvPr>
              <p:cNvGrpSpPr/>
              <p:nvPr/>
            </p:nvGrpSpPr>
            <p:grpSpPr>
              <a:xfrm rot="4944378">
                <a:off x="4454296" y="4839893"/>
                <a:ext cx="238072" cy="355974"/>
                <a:chOff x="2171668" y="5969806"/>
                <a:chExt cx="214590" cy="320863"/>
              </a:xfrm>
            </p:grpSpPr>
            <p:grpSp>
              <p:nvGrpSpPr>
                <p:cNvPr id="130" name="Group 129">
                  <a:extLst>
                    <a:ext uri="{FF2B5EF4-FFF2-40B4-BE49-F238E27FC236}">
                      <a16:creationId xmlns:a16="http://schemas.microsoft.com/office/drawing/2014/main" id="{0FEB312F-3784-3EF4-5161-0BBF923D0A26}"/>
                    </a:ext>
                  </a:extLst>
                </p:cNvPr>
                <p:cNvGrpSpPr/>
                <p:nvPr/>
              </p:nvGrpSpPr>
              <p:grpSpPr>
                <a:xfrm>
                  <a:off x="2171668" y="5969806"/>
                  <a:ext cx="214590" cy="320863"/>
                  <a:chOff x="2220638" y="6045340"/>
                  <a:chExt cx="166477" cy="245329"/>
                </a:xfrm>
              </p:grpSpPr>
              <p:sp>
                <p:nvSpPr>
                  <p:cNvPr id="132" name="Oval 131">
                    <a:extLst>
                      <a:ext uri="{FF2B5EF4-FFF2-40B4-BE49-F238E27FC236}">
                        <a16:creationId xmlns:a16="http://schemas.microsoft.com/office/drawing/2014/main" id="{F13C0B64-BAA0-3483-2E03-92CE82E6FE71}"/>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33" name="Triangle 132">
                    <a:extLst>
                      <a:ext uri="{FF2B5EF4-FFF2-40B4-BE49-F238E27FC236}">
                        <a16:creationId xmlns:a16="http://schemas.microsoft.com/office/drawing/2014/main" id="{8683686B-FF34-5D59-B74B-03217F4168D7}"/>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31" name="Triangle 130">
                  <a:extLst>
                    <a:ext uri="{FF2B5EF4-FFF2-40B4-BE49-F238E27FC236}">
                      <a16:creationId xmlns:a16="http://schemas.microsoft.com/office/drawing/2014/main" id="{1B2A5BC3-3A80-8F62-5D37-43794AF6954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20" name="Group 119">
                <a:extLst>
                  <a:ext uri="{FF2B5EF4-FFF2-40B4-BE49-F238E27FC236}">
                    <a16:creationId xmlns:a16="http://schemas.microsoft.com/office/drawing/2014/main" id="{768043E0-DB4E-3DCC-1AAF-5EDB51832758}"/>
                  </a:ext>
                </a:extLst>
              </p:cNvPr>
              <p:cNvGrpSpPr/>
              <p:nvPr/>
            </p:nvGrpSpPr>
            <p:grpSpPr>
              <a:xfrm flipV="1">
                <a:off x="3969244" y="5254744"/>
                <a:ext cx="238072" cy="355974"/>
                <a:chOff x="2171668" y="5969806"/>
                <a:chExt cx="214590" cy="320863"/>
              </a:xfrm>
            </p:grpSpPr>
            <p:grpSp>
              <p:nvGrpSpPr>
                <p:cNvPr id="126" name="Group 125">
                  <a:extLst>
                    <a:ext uri="{FF2B5EF4-FFF2-40B4-BE49-F238E27FC236}">
                      <a16:creationId xmlns:a16="http://schemas.microsoft.com/office/drawing/2014/main" id="{FB69B2CB-30F4-4638-0299-602FF5438080}"/>
                    </a:ext>
                  </a:extLst>
                </p:cNvPr>
                <p:cNvGrpSpPr/>
                <p:nvPr/>
              </p:nvGrpSpPr>
              <p:grpSpPr>
                <a:xfrm>
                  <a:off x="2171668" y="5969806"/>
                  <a:ext cx="214590" cy="320863"/>
                  <a:chOff x="2220638" y="6045340"/>
                  <a:chExt cx="166477" cy="245329"/>
                </a:xfrm>
              </p:grpSpPr>
              <p:sp>
                <p:nvSpPr>
                  <p:cNvPr id="128" name="Oval 127">
                    <a:extLst>
                      <a:ext uri="{FF2B5EF4-FFF2-40B4-BE49-F238E27FC236}">
                        <a16:creationId xmlns:a16="http://schemas.microsoft.com/office/drawing/2014/main" id="{CCB72A69-ECFE-55BA-EF94-8E5D2CBE0F8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29" name="Triangle 128">
                    <a:extLst>
                      <a:ext uri="{FF2B5EF4-FFF2-40B4-BE49-F238E27FC236}">
                        <a16:creationId xmlns:a16="http://schemas.microsoft.com/office/drawing/2014/main" id="{35E8D262-8514-F993-28A6-498B796D0127}"/>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27" name="Triangle 126">
                  <a:extLst>
                    <a:ext uri="{FF2B5EF4-FFF2-40B4-BE49-F238E27FC236}">
                      <a16:creationId xmlns:a16="http://schemas.microsoft.com/office/drawing/2014/main" id="{173B394C-8CEB-C7A1-94A2-B8FDC2354960}"/>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21" name="Group 120">
                <a:extLst>
                  <a:ext uri="{FF2B5EF4-FFF2-40B4-BE49-F238E27FC236}">
                    <a16:creationId xmlns:a16="http://schemas.microsoft.com/office/drawing/2014/main" id="{4CD0815E-8608-103A-1567-3FFB77A18EDE}"/>
                  </a:ext>
                </a:extLst>
              </p:cNvPr>
              <p:cNvGrpSpPr/>
              <p:nvPr/>
            </p:nvGrpSpPr>
            <p:grpSpPr>
              <a:xfrm rot="16795495" flipV="1">
                <a:off x="4467682" y="5254741"/>
                <a:ext cx="238072" cy="355974"/>
                <a:chOff x="2171668" y="5969806"/>
                <a:chExt cx="214590" cy="320863"/>
              </a:xfrm>
            </p:grpSpPr>
            <p:grpSp>
              <p:nvGrpSpPr>
                <p:cNvPr id="122" name="Group 121">
                  <a:extLst>
                    <a:ext uri="{FF2B5EF4-FFF2-40B4-BE49-F238E27FC236}">
                      <a16:creationId xmlns:a16="http://schemas.microsoft.com/office/drawing/2014/main" id="{05AB6FDA-93E2-C42C-5DA1-2412EB2DA646}"/>
                    </a:ext>
                  </a:extLst>
                </p:cNvPr>
                <p:cNvGrpSpPr/>
                <p:nvPr/>
              </p:nvGrpSpPr>
              <p:grpSpPr>
                <a:xfrm>
                  <a:off x="2171668" y="5969806"/>
                  <a:ext cx="214590" cy="320863"/>
                  <a:chOff x="2220638" y="6045340"/>
                  <a:chExt cx="166477" cy="245329"/>
                </a:xfrm>
              </p:grpSpPr>
              <p:sp>
                <p:nvSpPr>
                  <p:cNvPr id="124" name="Oval 123">
                    <a:extLst>
                      <a:ext uri="{FF2B5EF4-FFF2-40B4-BE49-F238E27FC236}">
                        <a16:creationId xmlns:a16="http://schemas.microsoft.com/office/drawing/2014/main" id="{5832E220-12D1-5892-C9A9-CBDDC6E4FF11}"/>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25" name="Triangle 124">
                    <a:extLst>
                      <a:ext uri="{FF2B5EF4-FFF2-40B4-BE49-F238E27FC236}">
                        <a16:creationId xmlns:a16="http://schemas.microsoft.com/office/drawing/2014/main" id="{E01757F5-295C-F73B-9744-9772DF1DF77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23" name="Triangle 122">
                  <a:extLst>
                    <a:ext uri="{FF2B5EF4-FFF2-40B4-BE49-F238E27FC236}">
                      <a16:creationId xmlns:a16="http://schemas.microsoft.com/office/drawing/2014/main" id="{E1E5EA5D-F583-F50E-7C44-0889FF2D7AAC}"/>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nvGrpSpPr>
            <p:cNvPr id="95" name="Group 94">
              <a:extLst>
                <a:ext uri="{FF2B5EF4-FFF2-40B4-BE49-F238E27FC236}">
                  <a16:creationId xmlns:a16="http://schemas.microsoft.com/office/drawing/2014/main" id="{530F2558-067B-0E29-8F70-E8AD75A0F51F}"/>
                </a:ext>
              </a:extLst>
            </p:cNvPr>
            <p:cNvGrpSpPr/>
            <p:nvPr/>
          </p:nvGrpSpPr>
          <p:grpSpPr>
            <a:xfrm>
              <a:off x="4905965" y="4754902"/>
              <a:ext cx="1271446" cy="978601"/>
              <a:chOff x="4987524" y="4774633"/>
              <a:chExt cx="1271446" cy="978601"/>
            </a:xfrm>
          </p:grpSpPr>
          <p:sp>
            <p:nvSpPr>
              <p:cNvPr id="96" name="Oval 95">
                <a:extLst>
                  <a:ext uri="{FF2B5EF4-FFF2-40B4-BE49-F238E27FC236}">
                    <a16:creationId xmlns:a16="http://schemas.microsoft.com/office/drawing/2014/main" id="{69E5CF2E-6ECF-1519-8613-7903E2850292}"/>
                  </a:ext>
                </a:extLst>
              </p:cNvPr>
              <p:cNvSpPr/>
              <p:nvPr/>
            </p:nvSpPr>
            <p:spPr>
              <a:xfrm>
                <a:off x="4987524" y="477463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97" name="Group 96">
                <a:extLst>
                  <a:ext uri="{FF2B5EF4-FFF2-40B4-BE49-F238E27FC236}">
                    <a16:creationId xmlns:a16="http://schemas.microsoft.com/office/drawing/2014/main" id="{01260AE6-9276-D489-007B-50451C834552}"/>
                  </a:ext>
                </a:extLst>
              </p:cNvPr>
              <p:cNvGrpSpPr/>
              <p:nvPr/>
            </p:nvGrpSpPr>
            <p:grpSpPr>
              <a:xfrm>
                <a:off x="5233095" y="4867609"/>
                <a:ext cx="238072" cy="355974"/>
                <a:chOff x="2171668" y="5969806"/>
                <a:chExt cx="214590" cy="320863"/>
              </a:xfrm>
            </p:grpSpPr>
            <p:grpSp>
              <p:nvGrpSpPr>
                <p:cNvPr id="113" name="Group 112">
                  <a:extLst>
                    <a:ext uri="{FF2B5EF4-FFF2-40B4-BE49-F238E27FC236}">
                      <a16:creationId xmlns:a16="http://schemas.microsoft.com/office/drawing/2014/main" id="{54A8C978-C92C-3326-8628-C7CD7EFB80BF}"/>
                    </a:ext>
                  </a:extLst>
                </p:cNvPr>
                <p:cNvGrpSpPr/>
                <p:nvPr/>
              </p:nvGrpSpPr>
              <p:grpSpPr>
                <a:xfrm>
                  <a:off x="2171668" y="5969806"/>
                  <a:ext cx="214590" cy="320863"/>
                  <a:chOff x="2220638" y="6045340"/>
                  <a:chExt cx="166477" cy="245329"/>
                </a:xfrm>
              </p:grpSpPr>
              <p:sp>
                <p:nvSpPr>
                  <p:cNvPr id="115" name="Oval 114">
                    <a:extLst>
                      <a:ext uri="{FF2B5EF4-FFF2-40B4-BE49-F238E27FC236}">
                        <a16:creationId xmlns:a16="http://schemas.microsoft.com/office/drawing/2014/main" id="{D5574B08-24C5-7D3A-02F4-3523EAA4E89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16" name="Triangle 115">
                    <a:extLst>
                      <a:ext uri="{FF2B5EF4-FFF2-40B4-BE49-F238E27FC236}">
                        <a16:creationId xmlns:a16="http://schemas.microsoft.com/office/drawing/2014/main" id="{0472ED64-C3A3-A1F1-8378-062C0ED57979}"/>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14" name="Triangle 113">
                  <a:extLst>
                    <a:ext uri="{FF2B5EF4-FFF2-40B4-BE49-F238E27FC236}">
                      <a16:creationId xmlns:a16="http://schemas.microsoft.com/office/drawing/2014/main" id="{EEA3F8A3-2CB7-8618-9FEB-314F712F2245}"/>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98" name="Group 97">
                <a:extLst>
                  <a:ext uri="{FF2B5EF4-FFF2-40B4-BE49-F238E27FC236}">
                    <a16:creationId xmlns:a16="http://schemas.microsoft.com/office/drawing/2014/main" id="{82FB68AA-7AAD-097E-214E-CD51446BFE96}"/>
                  </a:ext>
                </a:extLst>
              </p:cNvPr>
              <p:cNvGrpSpPr/>
              <p:nvPr/>
            </p:nvGrpSpPr>
            <p:grpSpPr>
              <a:xfrm rot="4944378">
                <a:off x="5731533" y="4867606"/>
                <a:ext cx="238072" cy="355974"/>
                <a:chOff x="2171668" y="5969806"/>
                <a:chExt cx="214590" cy="320863"/>
              </a:xfrm>
            </p:grpSpPr>
            <p:grpSp>
              <p:nvGrpSpPr>
                <p:cNvPr id="109" name="Group 108">
                  <a:extLst>
                    <a:ext uri="{FF2B5EF4-FFF2-40B4-BE49-F238E27FC236}">
                      <a16:creationId xmlns:a16="http://schemas.microsoft.com/office/drawing/2014/main" id="{BA1514EA-B250-B467-D869-202F21B4F1E0}"/>
                    </a:ext>
                  </a:extLst>
                </p:cNvPr>
                <p:cNvGrpSpPr/>
                <p:nvPr/>
              </p:nvGrpSpPr>
              <p:grpSpPr>
                <a:xfrm>
                  <a:off x="2171668" y="5969806"/>
                  <a:ext cx="214590" cy="320863"/>
                  <a:chOff x="2220638" y="6045340"/>
                  <a:chExt cx="166477" cy="245329"/>
                </a:xfrm>
              </p:grpSpPr>
              <p:sp>
                <p:nvSpPr>
                  <p:cNvPr id="111" name="Oval 110">
                    <a:extLst>
                      <a:ext uri="{FF2B5EF4-FFF2-40B4-BE49-F238E27FC236}">
                        <a16:creationId xmlns:a16="http://schemas.microsoft.com/office/drawing/2014/main" id="{D0AB2BDB-4C08-8838-17D3-51714901A158}"/>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12" name="Triangle 111">
                    <a:extLst>
                      <a:ext uri="{FF2B5EF4-FFF2-40B4-BE49-F238E27FC236}">
                        <a16:creationId xmlns:a16="http://schemas.microsoft.com/office/drawing/2014/main" id="{D1B84CFF-D619-8698-BF8D-41BDA38C4263}"/>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10" name="Triangle 109">
                  <a:extLst>
                    <a:ext uri="{FF2B5EF4-FFF2-40B4-BE49-F238E27FC236}">
                      <a16:creationId xmlns:a16="http://schemas.microsoft.com/office/drawing/2014/main" id="{20656896-17B7-695F-1F7C-2D3C2853FE3F}"/>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99" name="Group 98">
                <a:extLst>
                  <a:ext uri="{FF2B5EF4-FFF2-40B4-BE49-F238E27FC236}">
                    <a16:creationId xmlns:a16="http://schemas.microsoft.com/office/drawing/2014/main" id="{B67B7486-B6E4-F68D-0A54-BBAE3C2188FA}"/>
                  </a:ext>
                </a:extLst>
              </p:cNvPr>
              <p:cNvGrpSpPr/>
              <p:nvPr/>
            </p:nvGrpSpPr>
            <p:grpSpPr>
              <a:xfrm flipV="1">
                <a:off x="5246481" y="5282457"/>
                <a:ext cx="238072" cy="355974"/>
                <a:chOff x="2171668" y="5969806"/>
                <a:chExt cx="214590" cy="320863"/>
              </a:xfrm>
            </p:grpSpPr>
            <p:grpSp>
              <p:nvGrpSpPr>
                <p:cNvPr id="105" name="Group 104">
                  <a:extLst>
                    <a:ext uri="{FF2B5EF4-FFF2-40B4-BE49-F238E27FC236}">
                      <a16:creationId xmlns:a16="http://schemas.microsoft.com/office/drawing/2014/main" id="{721CD45F-0267-BABD-26FE-0B4AA59854B3}"/>
                    </a:ext>
                  </a:extLst>
                </p:cNvPr>
                <p:cNvGrpSpPr/>
                <p:nvPr/>
              </p:nvGrpSpPr>
              <p:grpSpPr>
                <a:xfrm>
                  <a:off x="2171668" y="5969806"/>
                  <a:ext cx="214590" cy="320863"/>
                  <a:chOff x="2220638" y="6045340"/>
                  <a:chExt cx="166477" cy="245329"/>
                </a:xfrm>
              </p:grpSpPr>
              <p:sp>
                <p:nvSpPr>
                  <p:cNvPr id="107" name="Oval 106">
                    <a:extLst>
                      <a:ext uri="{FF2B5EF4-FFF2-40B4-BE49-F238E27FC236}">
                        <a16:creationId xmlns:a16="http://schemas.microsoft.com/office/drawing/2014/main" id="{521ACCA0-B8BC-C6DD-7740-4AAB07AD31C9}"/>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8" name="Triangle 107">
                    <a:extLst>
                      <a:ext uri="{FF2B5EF4-FFF2-40B4-BE49-F238E27FC236}">
                        <a16:creationId xmlns:a16="http://schemas.microsoft.com/office/drawing/2014/main" id="{BF5CEDD7-76C9-4F4C-01BD-01A6AE50EE63}"/>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6" name="Triangle 105">
                  <a:extLst>
                    <a:ext uri="{FF2B5EF4-FFF2-40B4-BE49-F238E27FC236}">
                      <a16:creationId xmlns:a16="http://schemas.microsoft.com/office/drawing/2014/main" id="{AF5D42ED-F67E-6E4B-70C1-FCDA6CC5A229}"/>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00" name="Group 99">
                <a:extLst>
                  <a:ext uri="{FF2B5EF4-FFF2-40B4-BE49-F238E27FC236}">
                    <a16:creationId xmlns:a16="http://schemas.microsoft.com/office/drawing/2014/main" id="{C962F48A-31A8-BFD2-E764-232F7325FFE7}"/>
                  </a:ext>
                </a:extLst>
              </p:cNvPr>
              <p:cNvGrpSpPr/>
              <p:nvPr/>
            </p:nvGrpSpPr>
            <p:grpSpPr>
              <a:xfrm rot="16795495" flipV="1">
                <a:off x="5744919" y="5282455"/>
                <a:ext cx="238072" cy="355974"/>
                <a:chOff x="2171668" y="5969806"/>
                <a:chExt cx="214590" cy="320863"/>
              </a:xfrm>
            </p:grpSpPr>
            <p:grpSp>
              <p:nvGrpSpPr>
                <p:cNvPr id="101" name="Group 100">
                  <a:extLst>
                    <a:ext uri="{FF2B5EF4-FFF2-40B4-BE49-F238E27FC236}">
                      <a16:creationId xmlns:a16="http://schemas.microsoft.com/office/drawing/2014/main" id="{14F927A6-DF39-25C6-9D5E-031FF12AF720}"/>
                    </a:ext>
                  </a:extLst>
                </p:cNvPr>
                <p:cNvGrpSpPr/>
                <p:nvPr/>
              </p:nvGrpSpPr>
              <p:grpSpPr>
                <a:xfrm>
                  <a:off x="2171668" y="5969806"/>
                  <a:ext cx="214590" cy="320863"/>
                  <a:chOff x="2220638" y="6045340"/>
                  <a:chExt cx="166477" cy="245329"/>
                </a:xfrm>
              </p:grpSpPr>
              <p:sp>
                <p:nvSpPr>
                  <p:cNvPr id="103" name="Oval 102">
                    <a:extLst>
                      <a:ext uri="{FF2B5EF4-FFF2-40B4-BE49-F238E27FC236}">
                        <a16:creationId xmlns:a16="http://schemas.microsoft.com/office/drawing/2014/main" id="{33CE6764-2F33-0372-A8E1-EC3F9069A3C7}"/>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4" name="Triangle 103">
                    <a:extLst>
                      <a:ext uri="{FF2B5EF4-FFF2-40B4-BE49-F238E27FC236}">
                        <a16:creationId xmlns:a16="http://schemas.microsoft.com/office/drawing/2014/main" id="{B4FBC8FE-042D-64CC-483F-6E9C8A5BFD18}"/>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 name="Triangle 101">
                  <a:extLst>
                    <a:ext uri="{FF2B5EF4-FFF2-40B4-BE49-F238E27FC236}">
                      <a16:creationId xmlns:a16="http://schemas.microsoft.com/office/drawing/2014/main" id="{52141847-E478-030A-A189-C36D8A44A5F1}"/>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sp>
        <p:nvSpPr>
          <p:cNvPr id="93" name="TextBox 92">
            <a:extLst>
              <a:ext uri="{FF2B5EF4-FFF2-40B4-BE49-F238E27FC236}">
                <a16:creationId xmlns:a16="http://schemas.microsoft.com/office/drawing/2014/main" id="{F6377829-43CB-9DB1-9393-363443FF3F55}"/>
              </a:ext>
            </a:extLst>
          </p:cNvPr>
          <p:cNvSpPr txBox="1"/>
          <p:nvPr/>
        </p:nvSpPr>
        <p:spPr>
          <a:xfrm>
            <a:off x="-1322" y="3908617"/>
            <a:ext cx="1969599"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Chemically Homogeneous</a:t>
            </a:r>
          </a:p>
        </p:txBody>
      </p:sp>
      <p:sp>
        <p:nvSpPr>
          <p:cNvPr id="154" name="TextBox 153">
            <a:extLst>
              <a:ext uri="{FF2B5EF4-FFF2-40B4-BE49-F238E27FC236}">
                <a16:creationId xmlns:a16="http://schemas.microsoft.com/office/drawing/2014/main" id="{FAC9C6D5-9018-957D-DEAB-0011A2ED8A22}"/>
              </a:ext>
            </a:extLst>
          </p:cNvPr>
          <p:cNvSpPr txBox="1"/>
          <p:nvPr/>
        </p:nvSpPr>
        <p:spPr>
          <a:xfrm>
            <a:off x="-1322" y="4943475"/>
            <a:ext cx="857680" cy="229344"/>
          </a:xfrm>
          <a:prstGeom prst="rect">
            <a:avLst/>
          </a:prstGeom>
        </p:spPr>
        <p:txBody>
          <a:bodyPr wrap="square" lIns="0" tIns="0" rIns="0" bIns="0" rtlCol="0">
            <a:noAutofit/>
          </a:bodyPr>
          <a:lstStyle/>
          <a:p>
            <a:pPr>
              <a:defRPr/>
            </a:pPr>
            <a:r>
              <a:rPr lang="en-GB" sz="1300" b="1" dirty="0">
                <a:solidFill>
                  <a:srgbClr val="000000"/>
                </a:solidFill>
                <a:latin typeface="Calibri" panose="020F0502020204030204"/>
              </a:rPr>
              <a:t>  Pop III</a:t>
            </a:r>
            <a:endParaRPr lang="en-GB" sz="1300" b="1" u="sng" dirty="0">
              <a:solidFill>
                <a:srgbClr val="000000"/>
              </a:solidFill>
              <a:latin typeface="Calibri" panose="020F0502020204030204"/>
            </a:endParaRPr>
          </a:p>
        </p:txBody>
      </p:sp>
      <p:sp>
        <p:nvSpPr>
          <p:cNvPr id="155" name="TextBox 154">
            <a:extLst>
              <a:ext uri="{FF2B5EF4-FFF2-40B4-BE49-F238E27FC236}">
                <a16:creationId xmlns:a16="http://schemas.microsoft.com/office/drawing/2014/main" id="{DF71E964-E710-B27B-1A45-FEA80B2483ED}"/>
              </a:ext>
            </a:extLst>
          </p:cNvPr>
          <p:cNvSpPr txBox="1"/>
          <p:nvPr/>
        </p:nvSpPr>
        <p:spPr>
          <a:xfrm>
            <a:off x="1248451" y="4132688"/>
            <a:ext cx="569387" cy="261610"/>
          </a:xfrm>
          <a:prstGeom prst="rect">
            <a:avLst/>
          </a:prstGeom>
          <a:noFill/>
        </p:spPr>
        <p:txBody>
          <a:bodyPr wrap="none" rtlCol="0">
            <a:spAutoFit/>
          </a:bodyPr>
          <a:lstStyle/>
          <a:p>
            <a:r>
              <a:rPr lang="en-US" sz="1100" dirty="0"/>
              <a:t>I) pure</a:t>
            </a:r>
          </a:p>
        </p:txBody>
      </p:sp>
      <p:sp>
        <p:nvSpPr>
          <p:cNvPr id="156" name="TextBox 155">
            <a:extLst>
              <a:ext uri="{FF2B5EF4-FFF2-40B4-BE49-F238E27FC236}">
                <a16:creationId xmlns:a16="http://schemas.microsoft.com/office/drawing/2014/main" id="{7E342DCC-4C21-0F74-BF14-AF8AD8DCD154}"/>
              </a:ext>
            </a:extLst>
          </p:cNvPr>
          <p:cNvSpPr txBox="1"/>
          <p:nvPr/>
        </p:nvSpPr>
        <p:spPr>
          <a:xfrm>
            <a:off x="1230941" y="4551802"/>
            <a:ext cx="663964" cy="261610"/>
          </a:xfrm>
          <a:prstGeom prst="rect">
            <a:avLst/>
          </a:prstGeom>
          <a:noFill/>
        </p:spPr>
        <p:txBody>
          <a:bodyPr wrap="none" rtlCol="0">
            <a:spAutoFit/>
          </a:bodyPr>
          <a:lstStyle/>
          <a:p>
            <a:r>
              <a:rPr lang="en-US" sz="1100" dirty="0"/>
              <a:t>II) quasi</a:t>
            </a:r>
          </a:p>
        </p:txBody>
      </p:sp>
      <p:cxnSp>
        <p:nvCxnSpPr>
          <p:cNvPr id="157" name="Straight Connector 156">
            <a:extLst>
              <a:ext uri="{FF2B5EF4-FFF2-40B4-BE49-F238E27FC236}">
                <a16:creationId xmlns:a16="http://schemas.microsoft.com/office/drawing/2014/main" id="{D900D7DE-C6B5-4E8D-251A-733C3C69953E}"/>
              </a:ext>
            </a:extLst>
          </p:cNvPr>
          <p:cNvCxnSpPr>
            <a:cxnSpLocks/>
          </p:cNvCxnSpPr>
          <p:nvPr/>
        </p:nvCxnSpPr>
        <p:spPr>
          <a:xfrm>
            <a:off x="2736239" y="818060"/>
            <a:ext cx="0" cy="5005390"/>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ABB536B2-F4D6-A64D-659A-A73780950D97}"/>
              </a:ext>
            </a:extLst>
          </p:cNvPr>
          <p:cNvCxnSpPr>
            <a:cxnSpLocks/>
          </p:cNvCxnSpPr>
          <p:nvPr/>
        </p:nvCxnSpPr>
        <p:spPr>
          <a:xfrm flipH="1">
            <a:off x="3425558" y="818060"/>
            <a:ext cx="25323" cy="4995309"/>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91C01683-5B38-19E6-C4D9-C0135BC13293}"/>
              </a:ext>
            </a:extLst>
          </p:cNvPr>
          <p:cNvCxnSpPr>
            <a:cxnSpLocks/>
          </p:cNvCxnSpPr>
          <p:nvPr/>
        </p:nvCxnSpPr>
        <p:spPr>
          <a:xfrm>
            <a:off x="2061863" y="1205500"/>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6D630679-4C53-AEA9-F113-249CA4D6E2D2}"/>
              </a:ext>
            </a:extLst>
          </p:cNvPr>
          <p:cNvCxnSpPr>
            <a:cxnSpLocks/>
          </p:cNvCxnSpPr>
          <p:nvPr/>
        </p:nvCxnSpPr>
        <p:spPr>
          <a:xfrm>
            <a:off x="2042637" y="1588560"/>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DB718D27-619B-EBBA-9749-75DB93374DFA}"/>
              </a:ext>
            </a:extLst>
          </p:cNvPr>
          <p:cNvCxnSpPr>
            <a:cxnSpLocks/>
          </p:cNvCxnSpPr>
          <p:nvPr/>
        </p:nvCxnSpPr>
        <p:spPr>
          <a:xfrm>
            <a:off x="2024060" y="4421737"/>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pic>
        <p:nvPicPr>
          <p:cNvPr id="1053" name="Picture 1052" descr="A black background with a black square&#10;&#10;AI-generated content may be incorrect.">
            <a:extLst>
              <a:ext uri="{FF2B5EF4-FFF2-40B4-BE49-F238E27FC236}">
                <a16:creationId xmlns:a16="http://schemas.microsoft.com/office/drawing/2014/main" id="{7585B7E8-0B34-70F7-A922-8A11AE5906F3}"/>
              </a:ext>
            </a:extLst>
          </p:cNvPr>
          <p:cNvPicPr>
            <a:picLocks noChangeAspect="1"/>
          </p:cNvPicPr>
          <p:nvPr/>
        </p:nvPicPr>
        <p:blipFill>
          <a:blip r:embed="rId7"/>
          <a:stretch>
            <a:fillRect/>
          </a:stretch>
        </p:blipFill>
        <p:spPr>
          <a:xfrm>
            <a:off x="335941" y="4992200"/>
            <a:ext cx="1330476" cy="782523"/>
          </a:xfrm>
          <a:prstGeom prst="rect">
            <a:avLst/>
          </a:prstGeom>
        </p:spPr>
      </p:pic>
      <p:pic>
        <p:nvPicPr>
          <p:cNvPr id="1055" name="Graphic 1054" descr="Stars outline">
            <a:extLst>
              <a:ext uri="{FF2B5EF4-FFF2-40B4-BE49-F238E27FC236}">
                <a16:creationId xmlns:a16="http://schemas.microsoft.com/office/drawing/2014/main" id="{7DBCC7C7-5859-6EB2-382C-0EDB2FD5C8C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0610" y="4929156"/>
            <a:ext cx="427733" cy="427733"/>
          </a:xfrm>
          <a:prstGeom prst="rect">
            <a:avLst/>
          </a:prstGeom>
        </p:spPr>
      </p:pic>
      <p:pic>
        <p:nvPicPr>
          <p:cNvPr id="1059" name="Graphic 1058" descr="Checkmark with solid fill">
            <a:extLst>
              <a:ext uri="{FF2B5EF4-FFF2-40B4-BE49-F238E27FC236}">
                <a16:creationId xmlns:a16="http://schemas.microsoft.com/office/drawing/2014/main" id="{97895D4E-0E42-54B3-0D4A-9BF90F2FCA4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36470" y="846118"/>
            <a:ext cx="332400" cy="332400"/>
          </a:xfrm>
          <a:prstGeom prst="rect">
            <a:avLst/>
          </a:prstGeom>
        </p:spPr>
      </p:pic>
      <p:pic>
        <p:nvPicPr>
          <p:cNvPr id="1061" name="Graphic 1060" descr="Close with solid fill">
            <a:extLst>
              <a:ext uri="{FF2B5EF4-FFF2-40B4-BE49-F238E27FC236}">
                <a16:creationId xmlns:a16="http://schemas.microsoft.com/office/drawing/2014/main" id="{57797A67-C548-E8A2-BE56-49C4B4E1A2A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915560" y="839089"/>
            <a:ext cx="350688" cy="350688"/>
          </a:xfrm>
          <a:prstGeom prst="rect">
            <a:avLst/>
          </a:prstGeom>
        </p:spPr>
      </p:pic>
      <p:sp>
        <p:nvSpPr>
          <p:cNvPr id="2" name="TextBox 1">
            <a:extLst>
              <a:ext uri="{FF2B5EF4-FFF2-40B4-BE49-F238E27FC236}">
                <a16:creationId xmlns:a16="http://schemas.microsoft.com/office/drawing/2014/main" id="{86E5FCD2-7E9F-8504-DBC5-0AC39E01CC36}"/>
              </a:ext>
            </a:extLst>
          </p:cNvPr>
          <p:cNvSpPr txBox="1"/>
          <p:nvPr/>
        </p:nvSpPr>
        <p:spPr>
          <a:xfrm>
            <a:off x="2200087" y="572708"/>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
        <p:nvSpPr>
          <p:cNvPr id="6" name="TextBox 5">
            <a:extLst>
              <a:ext uri="{FF2B5EF4-FFF2-40B4-BE49-F238E27FC236}">
                <a16:creationId xmlns:a16="http://schemas.microsoft.com/office/drawing/2014/main" id="{5926DFC7-AF3A-EBB3-7CCD-4E8899A6A976}"/>
              </a:ext>
            </a:extLst>
          </p:cNvPr>
          <p:cNvSpPr txBox="1"/>
          <p:nvPr/>
        </p:nvSpPr>
        <p:spPr>
          <a:xfrm>
            <a:off x="-769179" y="134502"/>
            <a:ext cx="421365" cy="553998"/>
          </a:xfrm>
          <a:prstGeom prst="rect">
            <a:avLst/>
          </a:prstGeom>
          <a:noFill/>
        </p:spPr>
        <p:txBody>
          <a:bodyPr wrap="square" lIns="0" tIns="0" rIns="0" bIns="0" rtlCol="0" anchor="ctr">
            <a:spAutoFit/>
          </a:bodyPr>
          <a:lstStyle/>
          <a:p>
            <a:pPr algn="ctr"/>
            <a:r>
              <a:rPr lang="en-US" sz="3600" dirty="0">
                <a:solidFill>
                  <a:srgbClr val="CA2143"/>
                </a:solidFill>
                <a:ea typeface="Latin Modern Math" panose="02000503000000000000" pitchFamily="2" charset="77"/>
              </a:rPr>
              <a:t>x</a:t>
            </a:r>
            <a:endParaRPr lang="en-US" sz="2800" dirty="0">
              <a:solidFill>
                <a:srgbClr val="CA2143"/>
              </a:solidFill>
              <a:ea typeface="Latin Modern Math" panose="02000503000000000000" pitchFamily="2" charset="77"/>
            </a:endParaRPr>
          </a:p>
        </p:txBody>
      </p:sp>
      <p:sp>
        <p:nvSpPr>
          <p:cNvPr id="7" name="TextBox 6">
            <a:extLst>
              <a:ext uri="{FF2B5EF4-FFF2-40B4-BE49-F238E27FC236}">
                <a16:creationId xmlns:a16="http://schemas.microsoft.com/office/drawing/2014/main" id="{2DE6D9EA-2477-ECA0-E3E5-01F8F05111F5}"/>
              </a:ext>
            </a:extLst>
          </p:cNvPr>
          <p:cNvSpPr txBox="1"/>
          <p:nvPr/>
        </p:nvSpPr>
        <p:spPr>
          <a:xfrm>
            <a:off x="6541083" y="808212"/>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4" name="TextBox 13">
            <a:extLst>
              <a:ext uri="{FF2B5EF4-FFF2-40B4-BE49-F238E27FC236}">
                <a16:creationId xmlns:a16="http://schemas.microsoft.com/office/drawing/2014/main" id="{5744CC6F-141F-7446-0D52-324F5B27DE6A}"/>
              </a:ext>
            </a:extLst>
          </p:cNvPr>
          <p:cNvSpPr txBox="1"/>
          <p:nvPr/>
        </p:nvSpPr>
        <p:spPr>
          <a:xfrm>
            <a:off x="5495539" y="570582"/>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
        <p:nvSpPr>
          <p:cNvPr id="15" name="TextBox 14">
            <a:extLst>
              <a:ext uri="{FF2B5EF4-FFF2-40B4-BE49-F238E27FC236}">
                <a16:creationId xmlns:a16="http://schemas.microsoft.com/office/drawing/2014/main" id="{8259E0CC-0BD1-9ED0-5DB8-3CB2AA18B8FF}"/>
              </a:ext>
            </a:extLst>
          </p:cNvPr>
          <p:cNvSpPr txBox="1"/>
          <p:nvPr/>
        </p:nvSpPr>
        <p:spPr>
          <a:xfrm>
            <a:off x="7594888" y="566861"/>
            <a:ext cx="384924" cy="738664"/>
          </a:xfrm>
          <a:prstGeom prst="rect">
            <a:avLst/>
          </a:prstGeom>
          <a:noFill/>
        </p:spPr>
        <p:txBody>
          <a:bodyPr wrap="square" lIns="0" tIns="0" rIns="0" bIns="0" rtlCol="0" anchor="ctr">
            <a:spAutoFit/>
          </a:bodyPr>
          <a:lstStyle/>
          <a:p>
            <a:pPr algn="ctr"/>
            <a:r>
              <a:rPr lang="en-US" sz="4800" dirty="0">
                <a:solidFill>
                  <a:srgbClr val="F0A953"/>
                </a:solidFill>
                <a:latin typeface="Latin Modern Math" panose="02000503000000000000" pitchFamily="2" charset="77"/>
                <a:ea typeface="Latin Modern Math" panose="02000503000000000000" pitchFamily="2" charset="77"/>
              </a:rPr>
              <a:t>~</a:t>
            </a:r>
            <a:endParaRPr lang="en-US" sz="2800" dirty="0">
              <a:solidFill>
                <a:srgbClr val="F0A953"/>
              </a:solidFill>
              <a:latin typeface="Latin Modern Math" panose="02000503000000000000" pitchFamily="2" charset="77"/>
              <a:ea typeface="Latin Modern Math" panose="02000503000000000000" pitchFamily="2" charset="77"/>
            </a:endParaRPr>
          </a:p>
        </p:txBody>
      </p:sp>
      <p:pic>
        <p:nvPicPr>
          <p:cNvPr id="16" name="Graphic 15" descr="Close with solid fill">
            <a:extLst>
              <a:ext uri="{FF2B5EF4-FFF2-40B4-BE49-F238E27FC236}">
                <a16:creationId xmlns:a16="http://schemas.microsoft.com/office/drawing/2014/main" id="{BDD0EB3D-AB10-146A-032D-F92F6430D14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25842" y="1218625"/>
            <a:ext cx="350688" cy="350688"/>
          </a:xfrm>
          <a:prstGeom prst="rect">
            <a:avLst/>
          </a:prstGeom>
        </p:spPr>
      </p:pic>
      <p:sp>
        <p:nvSpPr>
          <p:cNvPr id="17" name="TextBox 16">
            <a:extLst>
              <a:ext uri="{FF2B5EF4-FFF2-40B4-BE49-F238E27FC236}">
                <a16:creationId xmlns:a16="http://schemas.microsoft.com/office/drawing/2014/main" id="{FC5D85EE-D159-FBBF-D51B-3674F73D053C}"/>
              </a:ext>
            </a:extLst>
          </p:cNvPr>
          <p:cNvSpPr txBox="1"/>
          <p:nvPr/>
        </p:nvSpPr>
        <p:spPr>
          <a:xfrm>
            <a:off x="2902401" y="973868"/>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
        <p:nvSpPr>
          <p:cNvPr id="18" name="TextBox 17">
            <a:extLst>
              <a:ext uri="{FF2B5EF4-FFF2-40B4-BE49-F238E27FC236}">
                <a16:creationId xmlns:a16="http://schemas.microsoft.com/office/drawing/2014/main" id="{9103432C-FC78-1DC4-2C3A-F84DF827B26B}"/>
              </a:ext>
            </a:extLst>
          </p:cNvPr>
          <p:cNvSpPr txBox="1"/>
          <p:nvPr/>
        </p:nvSpPr>
        <p:spPr>
          <a:xfrm>
            <a:off x="2206231" y="973868"/>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pic>
        <p:nvPicPr>
          <p:cNvPr id="86" name="Graphic 85" descr="Checkmark with solid fill">
            <a:extLst>
              <a:ext uri="{FF2B5EF4-FFF2-40B4-BE49-F238E27FC236}">
                <a16:creationId xmlns:a16="http://schemas.microsoft.com/office/drawing/2014/main" id="{D3821014-D64E-8AB1-B93E-5EB646AD247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954423" y="1586104"/>
            <a:ext cx="332400" cy="332400"/>
          </a:xfrm>
          <a:prstGeom prst="rect">
            <a:avLst/>
          </a:prstGeom>
        </p:spPr>
      </p:pic>
      <p:sp>
        <p:nvSpPr>
          <p:cNvPr id="87" name="TextBox 86">
            <a:extLst>
              <a:ext uri="{FF2B5EF4-FFF2-40B4-BE49-F238E27FC236}">
                <a16:creationId xmlns:a16="http://schemas.microsoft.com/office/drawing/2014/main" id="{8BAAD629-FA73-B0DE-3620-3D18B6973CC5}"/>
              </a:ext>
            </a:extLst>
          </p:cNvPr>
          <p:cNvSpPr txBox="1"/>
          <p:nvPr/>
        </p:nvSpPr>
        <p:spPr>
          <a:xfrm>
            <a:off x="2205680" y="1337620"/>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pic>
        <p:nvPicPr>
          <p:cNvPr id="91" name="Graphic 90" descr="Close with solid fill">
            <a:extLst>
              <a:ext uri="{FF2B5EF4-FFF2-40B4-BE49-F238E27FC236}">
                <a16:creationId xmlns:a16="http://schemas.microsoft.com/office/drawing/2014/main" id="{F516A046-5EDD-D1CE-40C8-BC360BC3247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25397" y="1597609"/>
            <a:ext cx="350688" cy="350688"/>
          </a:xfrm>
          <a:prstGeom prst="rect">
            <a:avLst/>
          </a:prstGeom>
        </p:spPr>
      </p:pic>
      <p:sp>
        <p:nvSpPr>
          <p:cNvPr id="138" name="TextBox 137">
            <a:extLst>
              <a:ext uri="{FF2B5EF4-FFF2-40B4-BE49-F238E27FC236}">
                <a16:creationId xmlns:a16="http://schemas.microsoft.com/office/drawing/2014/main" id="{852A7755-9EF8-8CFE-66EE-C8CAFD4DC65A}"/>
              </a:ext>
            </a:extLst>
          </p:cNvPr>
          <p:cNvSpPr txBox="1"/>
          <p:nvPr/>
        </p:nvSpPr>
        <p:spPr>
          <a:xfrm>
            <a:off x="5546606" y="3315714"/>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39" name="TextBox 138">
            <a:extLst>
              <a:ext uri="{FF2B5EF4-FFF2-40B4-BE49-F238E27FC236}">
                <a16:creationId xmlns:a16="http://schemas.microsoft.com/office/drawing/2014/main" id="{D5A8D42E-256B-AEA4-12CE-63DB9415BD0B}"/>
              </a:ext>
            </a:extLst>
          </p:cNvPr>
          <p:cNvSpPr txBox="1"/>
          <p:nvPr/>
        </p:nvSpPr>
        <p:spPr>
          <a:xfrm>
            <a:off x="7356596" y="3238741"/>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pic>
        <p:nvPicPr>
          <p:cNvPr id="140" name="Graphic 139" descr="Checkmark with solid fill">
            <a:extLst>
              <a:ext uri="{FF2B5EF4-FFF2-40B4-BE49-F238E27FC236}">
                <a16:creationId xmlns:a16="http://schemas.microsoft.com/office/drawing/2014/main" id="{93BE8F4F-DAE2-7B28-6C2C-4054EAB9BC6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937725" y="2255993"/>
            <a:ext cx="332400" cy="332400"/>
          </a:xfrm>
          <a:prstGeom prst="rect">
            <a:avLst/>
          </a:prstGeom>
        </p:spPr>
      </p:pic>
      <p:pic>
        <p:nvPicPr>
          <p:cNvPr id="141" name="Graphic 140" descr="Close with solid fill">
            <a:extLst>
              <a:ext uri="{FF2B5EF4-FFF2-40B4-BE49-F238E27FC236}">
                <a16:creationId xmlns:a16="http://schemas.microsoft.com/office/drawing/2014/main" id="{AE9F14DA-1DF4-4008-55F7-F1000AFA9F8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32552" y="2234658"/>
            <a:ext cx="350688" cy="350688"/>
          </a:xfrm>
          <a:prstGeom prst="rect">
            <a:avLst/>
          </a:prstGeom>
        </p:spPr>
      </p:pic>
      <p:sp>
        <p:nvSpPr>
          <p:cNvPr id="142" name="TextBox 141">
            <a:extLst>
              <a:ext uri="{FF2B5EF4-FFF2-40B4-BE49-F238E27FC236}">
                <a16:creationId xmlns:a16="http://schemas.microsoft.com/office/drawing/2014/main" id="{3D30BA26-21A2-05F3-753B-5068D13C42B4}"/>
              </a:ext>
            </a:extLst>
          </p:cNvPr>
          <p:cNvSpPr txBox="1"/>
          <p:nvPr/>
        </p:nvSpPr>
        <p:spPr>
          <a:xfrm>
            <a:off x="4445392" y="1978779"/>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pic>
        <p:nvPicPr>
          <p:cNvPr id="143" name="Graphic 142" descr="Checkmark with solid fill">
            <a:extLst>
              <a:ext uri="{FF2B5EF4-FFF2-40B4-BE49-F238E27FC236}">
                <a16:creationId xmlns:a16="http://schemas.microsoft.com/office/drawing/2014/main" id="{4987BD00-E2B5-2EA4-E1EF-512BF892729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89364" y="3289919"/>
            <a:ext cx="332400" cy="332400"/>
          </a:xfrm>
          <a:prstGeom prst="rect">
            <a:avLst/>
          </a:prstGeom>
        </p:spPr>
      </p:pic>
      <p:pic>
        <p:nvPicPr>
          <p:cNvPr id="144" name="Graphic 143" descr="Checkmark with solid fill">
            <a:extLst>
              <a:ext uri="{FF2B5EF4-FFF2-40B4-BE49-F238E27FC236}">
                <a16:creationId xmlns:a16="http://schemas.microsoft.com/office/drawing/2014/main" id="{A5911E0C-72C9-394F-601C-85FBD7A91A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937725" y="4019772"/>
            <a:ext cx="332400" cy="332400"/>
          </a:xfrm>
          <a:prstGeom prst="rect">
            <a:avLst/>
          </a:prstGeom>
        </p:spPr>
      </p:pic>
      <p:sp>
        <p:nvSpPr>
          <p:cNvPr id="145" name="TextBox 144">
            <a:extLst>
              <a:ext uri="{FF2B5EF4-FFF2-40B4-BE49-F238E27FC236}">
                <a16:creationId xmlns:a16="http://schemas.microsoft.com/office/drawing/2014/main" id="{B1B8B2A5-E8D9-1971-B1CA-6EC248859886}"/>
              </a:ext>
            </a:extLst>
          </p:cNvPr>
          <p:cNvSpPr txBox="1"/>
          <p:nvPr/>
        </p:nvSpPr>
        <p:spPr>
          <a:xfrm>
            <a:off x="2900050" y="4273375"/>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pic>
        <p:nvPicPr>
          <p:cNvPr id="146" name="Graphic 145" descr="Close with solid fill">
            <a:extLst>
              <a:ext uri="{FF2B5EF4-FFF2-40B4-BE49-F238E27FC236}">
                <a16:creationId xmlns:a16="http://schemas.microsoft.com/office/drawing/2014/main" id="{8D4949D1-7A77-AB6B-0DC5-B4FAEECEFE5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574723" y="5257039"/>
            <a:ext cx="350688" cy="350688"/>
          </a:xfrm>
          <a:prstGeom prst="rect">
            <a:avLst/>
          </a:prstGeom>
        </p:spPr>
      </p:pic>
      <p:pic>
        <p:nvPicPr>
          <p:cNvPr id="147" name="Graphic 146" descr="Checkmark with solid fill">
            <a:extLst>
              <a:ext uri="{FF2B5EF4-FFF2-40B4-BE49-F238E27FC236}">
                <a16:creationId xmlns:a16="http://schemas.microsoft.com/office/drawing/2014/main" id="{8688EEDE-5125-63F8-7626-BC988B2E7AD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52780" y="3999230"/>
            <a:ext cx="332400" cy="332400"/>
          </a:xfrm>
          <a:prstGeom prst="rect">
            <a:avLst/>
          </a:prstGeom>
        </p:spPr>
      </p:pic>
      <p:sp>
        <p:nvSpPr>
          <p:cNvPr id="148" name="TextBox 147">
            <a:extLst>
              <a:ext uri="{FF2B5EF4-FFF2-40B4-BE49-F238E27FC236}">
                <a16:creationId xmlns:a16="http://schemas.microsoft.com/office/drawing/2014/main" id="{8E9644B4-C0F6-A0B2-BBA6-AA7DC84FD32A}"/>
              </a:ext>
            </a:extLst>
          </p:cNvPr>
          <p:cNvSpPr txBox="1"/>
          <p:nvPr/>
        </p:nvSpPr>
        <p:spPr>
          <a:xfrm>
            <a:off x="6586024" y="4259653"/>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Tree>
    <p:extLst>
      <p:ext uri="{BB962C8B-B14F-4D97-AF65-F5344CB8AC3E}">
        <p14:creationId xmlns:p14="http://schemas.microsoft.com/office/powerpoint/2010/main" val="3435813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1616</TotalTime>
  <Words>215</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Avenir Next LT Pro</vt:lpstr>
      <vt:lpstr>Calibri</vt:lpstr>
      <vt:lpstr>Cambria Math</vt:lpstr>
      <vt:lpstr>Latin Modern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Lieke van Son</dc:creator>
  <cp:lastModifiedBy>Lieke van Son</cp:lastModifiedBy>
  <cp:revision>24</cp:revision>
  <dcterms:created xsi:type="dcterms:W3CDTF">2025-02-11T14:31:47Z</dcterms:created>
  <dcterms:modified xsi:type="dcterms:W3CDTF">2025-05-12T11:55:46Z</dcterms:modified>
</cp:coreProperties>
</file>