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iver flowing through a tropical forest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ver flowing through a tropical forest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of an orange flower surrounded by large tropical leaves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of a red-eyed tree frog perched on a leaf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an orange flower surrounded by large tropical leaves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red-eyed tree frog perched on a leaf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iver flowing through a tropical forest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016000" marR="0" indent="-1016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s://arxiv.org/abs/2106.15656" TargetMode="External"/><Relationship Id="rId4" Type="http://schemas.openxmlformats.org/officeDocument/2006/relationships/hyperlink" Target="https://arxiv.org/abs/2112.04510" TargetMode="External"/><Relationship Id="rId5" Type="http://schemas.openxmlformats.org/officeDocument/2006/relationships/hyperlink" Target="https://arxiv.org/abs/1807.0620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arxiv.org/abs/2402.03120" TargetMode="External"/><Relationship Id="rId4" Type="http://schemas.openxmlformats.org/officeDocument/2006/relationships/hyperlink" Target="https://arxiv.org/abs/1108.5161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xiv.org/abs/2112.05763" TargetMode="External"/><Relationship Id="rId3" Type="http://schemas.openxmlformats.org/officeDocument/2006/relationships/hyperlink" Target="https://arxiv.org/abs/1806.00001" TargetMode="External"/><Relationship Id="rId4" Type="http://schemas.openxmlformats.org/officeDocument/2006/relationships/hyperlink" Target="https://arxiv.org/abs/1711.03556" TargetMode="External"/><Relationship Id="rId5" Type="http://schemas.openxmlformats.org/officeDocument/2006/relationships/hyperlink" Target="https://arxiv.org/abs/1808.07889" TargetMode="External"/><Relationship Id="rId6" Type="http://schemas.openxmlformats.org/officeDocument/2006/relationships/hyperlink" Target="https://arxiv.org/abs/1906.08136" TargetMode="External"/><Relationship Id="rId7" Type="http://schemas.openxmlformats.org/officeDocument/2006/relationships/hyperlink" Target="https://arxiv.org/abs/2009.03911" TargetMode="External"/><Relationship Id="rId8" Type="http://schemas.openxmlformats.org/officeDocument/2006/relationships/hyperlink" Target="https://arxiv.org/abs/2211.11774" TargetMode="External"/><Relationship Id="rId9" Type="http://schemas.openxmlformats.org/officeDocument/2006/relationships/hyperlink" Target="https://arxiv.org/abs/2307.15824" TargetMode="External"/><Relationship Id="rId10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smology with Redshift Evolving Masses of Binary Neutron Stars"/>
          <p:cNvSpPr txBox="1"/>
          <p:nvPr>
            <p:ph type="ctrTitle"/>
          </p:nvPr>
        </p:nvSpPr>
        <p:spPr>
          <a:xfrm>
            <a:off x="1967574" y="-536770"/>
            <a:ext cx="20828001" cy="2910189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Cosmology with Redshift Evolving Masses of Binary Neutron Stars</a:t>
            </a:r>
          </a:p>
        </p:txBody>
      </p:sp>
      <p:sp>
        <p:nvSpPr>
          <p:cNvPr id="120" name="Soumendra Kishore Roy…"/>
          <p:cNvSpPr txBox="1"/>
          <p:nvPr>
            <p:ph type="subTitle" idx="1"/>
          </p:nvPr>
        </p:nvSpPr>
        <p:spPr>
          <a:xfrm>
            <a:off x="1778000" y="2344909"/>
            <a:ext cx="20828000" cy="8029494"/>
          </a:xfrm>
          <a:prstGeom prst="rect">
            <a:avLst/>
          </a:prstGeom>
        </p:spPr>
        <p:txBody>
          <a:bodyPr/>
          <a:lstStyle/>
          <a:p>
            <a:pPr defTabSz="726440">
              <a:defRPr b="1" sz="4752"/>
            </a:pPr>
          </a:p>
          <a:p>
            <a:pPr defTabSz="726440">
              <a:defRPr b="1" sz="4752"/>
            </a:pPr>
            <a:r>
              <a:t>Soumendra Kishore Roy</a:t>
            </a:r>
          </a:p>
          <a:p>
            <a:pPr defTabSz="726440">
              <a:defRPr sz="4752"/>
            </a:pPr>
            <a:r>
              <a:t>Stony Brook University</a:t>
            </a:r>
          </a:p>
          <a:p>
            <a:pPr defTabSz="726440">
              <a:defRPr sz="4752"/>
            </a:pPr>
            <a:r>
              <a:t>Center for Computational Astrophysics, Flatiron Institute</a:t>
            </a:r>
          </a:p>
          <a:p>
            <a:pPr defTabSz="726440">
              <a:defRPr sz="4752"/>
            </a:pPr>
          </a:p>
          <a:p>
            <a:pPr defTabSz="726440">
              <a:defRPr sz="4752" u="sng"/>
            </a:pPr>
            <a:r>
              <a:t>With</a:t>
            </a:r>
            <a:r>
              <a:rPr u="none"/>
              <a:t> Lieke van Son (CCA), Anarya Ray (UWM), Will Farr (SBU/CCA)</a:t>
            </a:r>
          </a:p>
          <a:p>
            <a:pPr defTabSz="726440">
              <a:defRPr sz="4752" u="sng"/>
            </a:pPr>
          </a:p>
          <a:p>
            <a:pPr defTabSz="726440">
              <a:defRPr sz="4752"/>
            </a:pPr>
            <a:r>
              <a:t>April 6, 2024</a:t>
            </a:r>
          </a:p>
          <a:p>
            <a:pPr defTabSz="726440">
              <a:defRPr sz="4752"/>
            </a:pPr>
            <a:r>
              <a:t>APS April Meeting, Sacramento CA</a:t>
            </a:r>
          </a:p>
          <a:p>
            <a:pPr defTabSz="726440">
              <a:defRPr sz="4752"/>
            </a:pPr>
          </a:p>
          <a:p>
            <a:pPr defTabSz="726440">
              <a:defRPr sz="4752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https://github.com/SoumendraRoy/Seminars/tree/main/APS_2024</a:t>
            </a:r>
          </a:p>
        </p:txBody>
      </p:sp>
      <p:grpSp>
        <p:nvGrpSpPr>
          <p:cNvPr id="123" name="Image Gallery"/>
          <p:cNvGrpSpPr/>
          <p:nvPr/>
        </p:nvGrpSpPr>
        <p:grpSpPr>
          <a:xfrm>
            <a:off x="19678760" y="10775952"/>
            <a:ext cx="3460658" cy="3657471"/>
            <a:chOff x="0" y="0"/>
            <a:chExt cx="3460657" cy="3657470"/>
          </a:xfrm>
        </p:grpSpPr>
        <p:pic>
          <p:nvPicPr>
            <p:cNvPr id="121" name="Screenshot 2024-04-01 at 12.59.52 PM.png" descr="Screenshot 2024-04-01 at 12.59.5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22357" y="0"/>
              <a:ext cx="3015943" cy="2982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" name="Caption"/>
            <p:cNvSpPr/>
            <p:nvPr/>
          </p:nvSpPr>
          <p:spPr>
            <a:xfrm>
              <a:off x="0" y="3058538"/>
              <a:ext cx="346065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126" name="Image Gallery"/>
          <p:cNvGrpSpPr/>
          <p:nvPr/>
        </p:nvGrpSpPr>
        <p:grpSpPr>
          <a:xfrm>
            <a:off x="7988559" y="10890919"/>
            <a:ext cx="8406883" cy="3427538"/>
            <a:chOff x="0" y="0"/>
            <a:chExt cx="8406881" cy="3427537"/>
          </a:xfrm>
        </p:grpSpPr>
        <p:pic>
          <p:nvPicPr>
            <p:cNvPr id="124" name="Screenshot 2024-04-01 at 12.58.59 PM.png" descr="Screenshot 2024-04-01 at 12.5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677" r="0" b="7677"/>
            <a:stretch>
              <a:fillRect/>
            </a:stretch>
          </p:blipFill>
          <p:spPr>
            <a:xfrm>
              <a:off x="0" y="0"/>
              <a:ext cx="8406882" cy="2752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Caption"/>
            <p:cNvSpPr/>
            <p:nvPr/>
          </p:nvSpPr>
          <p:spPr>
            <a:xfrm>
              <a:off x="0" y="2828605"/>
              <a:ext cx="8406882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129" name="Image Gallery"/>
          <p:cNvGrpSpPr/>
          <p:nvPr/>
        </p:nvGrpSpPr>
        <p:grpSpPr>
          <a:xfrm>
            <a:off x="1837001" y="10696300"/>
            <a:ext cx="3460658" cy="4592517"/>
            <a:chOff x="0" y="4174574"/>
            <a:chExt cx="3460657" cy="4592515"/>
          </a:xfrm>
        </p:grpSpPr>
        <p:pic>
          <p:nvPicPr>
            <p:cNvPr id="127" name="Screenshot 2024-04-01 at 12.57.06 PM.png" descr="Screenshot 2024-04-01 at 12.57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4174574"/>
              <a:ext cx="3460658" cy="3254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Caption"/>
            <p:cNvSpPr/>
            <p:nvPr/>
          </p:nvSpPr>
          <p:spPr>
            <a:xfrm>
              <a:off x="0" y="8168158"/>
              <a:ext cx="346065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ult"/>
          <p:cNvSpPr txBox="1"/>
          <p:nvPr>
            <p:ph type="title"/>
          </p:nvPr>
        </p:nvSpPr>
        <p:spPr>
          <a:xfrm>
            <a:off x="1689100" y="5071261"/>
            <a:ext cx="21005800" cy="2286001"/>
          </a:xfrm>
          <a:prstGeom prst="rect">
            <a:avLst/>
          </a:prstGeom>
        </p:spPr>
        <p:txBody>
          <a:bodyPr/>
          <a:lstStyle>
            <a:lvl1pPr defTabSz="792479">
              <a:defRPr b="1" sz="144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ubble Constant"/>
          <p:cNvSpPr txBox="1"/>
          <p:nvPr>
            <p:ph type="title"/>
          </p:nvPr>
        </p:nvSpPr>
        <p:spPr>
          <a:xfrm>
            <a:off x="1689100" y="-47246"/>
            <a:ext cx="21005800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Hubble Constant</a:t>
            </a:r>
          </a:p>
        </p:txBody>
      </p:sp>
      <p:grpSp>
        <p:nvGrpSpPr>
          <p:cNvPr id="187" name="Image Gallery"/>
          <p:cNvGrpSpPr/>
          <p:nvPr/>
        </p:nvGrpSpPr>
        <p:grpSpPr>
          <a:xfrm>
            <a:off x="3082287" y="2532692"/>
            <a:ext cx="14482628" cy="11647328"/>
            <a:chOff x="0" y="110224"/>
            <a:chExt cx="14482627" cy="11647327"/>
          </a:xfrm>
        </p:grpSpPr>
        <p:pic>
          <p:nvPicPr>
            <p:cNvPr id="185" name="H0.png" descr="H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0224"/>
              <a:ext cx="14482628" cy="10861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Caption"/>
            <p:cNvSpPr/>
            <p:nvPr/>
          </p:nvSpPr>
          <p:spPr>
            <a:xfrm>
              <a:off x="0" y="11158620"/>
              <a:ext cx="1448262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pic>
        <p:nvPicPr>
          <p:cNvPr id="19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0891" y="5946312"/>
            <a:ext cx="5343090" cy="2466861"/>
          </a:xfrm>
          <a:prstGeom prst="rect">
            <a:avLst/>
          </a:prstGeom>
        </p:spPr>
      </p:pic>
      <p:sp>
        <p:nvSpPr>
          <p:cNvPr id="189" name="O(23 days)"/>
          <p:cNvSpPr txBox="1"/>
          <p:nvPr/>
        </p:nvSpPr>
        <p:spPr>
          <a:xfrm>
            <a:off x="18926192" y="7035558"/>
            <a:ext cx="40438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O(23 days)</a:t>
            </a:r>
          </a:p>
        </p:txBody>
      </p:sp>
      <p:sp>
        <p:nvSpPr>
          <p:cNvPr id="190" name="Planck18"/>
          <p:cNvSpPr txBox="1"/>
          <p:nvPr/>
        </p:nvSpPr>
        <p:spPr>
          <a:xfrm>
            <a:off x="16064844" y="8896197"/>
            <a:ext cx="149606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Planck18</a:t>
            </a:r>
          </a:p>
        </p:txBody>
      </p:sp>
      <p:sp>
        <p:nvSpPr>
          <p:cNvPr id="191" name="Text"/>
          <p:cNvSpPr txBox="1"/>
          <p:nvPr/>
        </p:nvSpPr>
        <p:spPr>
          <a:xfrm>
            <a:off x="11760898" y="6577775"/>
            <a:ext cx="862204" cy="5604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92" name="% Level"/>
          <p:cNvSpPr txBox="1"/>
          <p:nvPr/>
        </p:nvSpPr>
        <p:spPr>
          <a:xfrm>
            <a:off x="9455274" y="4994742"/>
            <a:ext cx="131984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4DFF"/>
                </a:solidFill>
              </a:defRPr>
            </a:lvl1pPr>
          </a:lstStyle>
          <a:p>
            <a:pPr/>
            <a:r>
              <a:t>% Level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8973192" y="3126560"/>
            <a:ext cx="862204" cy="5604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94" name="O(10 days)"/>
          <p:cNvSpPr txBox="1"/>
          <p:nvPr/>
        </p:nvSpPr>
        <p:spPr>
          <a:xfrm>
            <a:off x="12332808" y="3663593"/>
            <a:ext cx="328993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1767FF"/>
                </a:solidFill>
              </a:defRPr>
            </a:lvl1pPr>
          </a:lstStyle>
          <a:p>
            <a:pPr/>
            <a:r>
              <a:t>O(10 days)</a:t>
            </a:r>
          </a:p>
        </p:txBody>
      </p:sp>
      <p:pic>
        <p:nvPicPr>
          <p:cNvPr id="19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026548">
            <a:off x="9350766" y="4370165"/>
            <a:ext cx="2992697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ouble-click to edit"/>
          <p:cNvSpPr txBox="1"/>
          <p:nvPr>
            <p:ph type="title"/>
          </p:nvPr>
        </p:nvSpPr>
        <p:spPr>
          <a:xfrm>
            <a:off x="1689100" y="-189427"/>
            <a:ext cx="21005800" cy="2286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35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sub>
                      <m:r>
                        <a:rPr xmlns:a="http://schemas.openxmlformats.org/drawingml/2006/main" sz="135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</m:oMath>
              </m:oMathPara>
            </a14:m>
            <a:endParaRPr>
              <a:solidFill>
                <a:srgbClr val="FAE232"/>
              </a:solidFill>
            </a:endParaRPr>
          </a:p>
        </p:txBody>
      </p:sp>
      <p:grpSp>
        <p:nvGrpSpPr>
          <p:cNvPr id="203" name="Image Gallery"/>
          <p:cNvGrpSpPr/>
          <p:nvPr/>
        </p:nvGrpSpPr>
        <p:grpSpPr>
          <a:xfrm>
            <a:off x="2739423" y="2870577"/>
            <a:ext cx="14924538" cy="11287875"/>
            <a:chOff x="0" y="0"/>
            <a:chExt cx="14924537" cy="11287874"/>
          </a:xfrm>
        </p:grpSpPr>
        <p:pic>
          <p:nvPicPr>
            <p:cNvPr id="201" name="Om.png" descr="O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593" r="0" b="2593"/>
            <a:stretch>
              <a:fillRect/>
            </a:stretch>
          </p:blipFill>
          <p:spPr>
            <a:xfrm>
              <a:off x="0" y="0"/>
              <a:ext cx="14924538" cy="106127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Caption"/>
            <p:cNvSpPr/>
            <p:nvPr/>
          </p:nvSpPr>
          <p:spPr>
            <a:xfrm>
              <a:off x="0" y="10688942"/>
              <a:ext cx="1492453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pic>
        <p:nvPicPr>
          <p:cNvPr id="20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1981" y="4935773"/>
            <a:ext cx="4374669" cy="3844454"/>
          </a:xfrm>
          <a:prstGeom prst="rect">
            <a:avLst/>
          </a:prstGeom>
        </p:spPr>
      </p:pic>
      <p:sp>
        <p:nvSpPr>
          <p:cNvPr id="205" name="O(5%)"/>
          <p:cNvSpPr txBox="1"/>
          <p:nvPr/>
        </p:nvSpPr>
        <p:spPr>
          <a:xfrm>
            <a:off x="19716767" y="3931278"/>
            <a:ext cx="234391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O(5%)</a:t>
            </a:r>
          </a:p>
        </p:txBody>
      </p:sp>
      <p:sp>
        <p:nvSpPr>
          <p:cNvPr id="206" name="Planck18"/>
          <p:cNvSpPr txBox="1"/>
          <p:nvPr/>
        </p:nvSpPr>
        <p:spPr>
          <a:xfrm>
            <a:off x="16207025" y="9346436"/>
            <a:ext cx="149606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Planck18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ubble Parameter"/>
          <p:cNvSpPr txBox="1"/>
          <p:nvPr>
            <p:ph type="title"/>
          </p:nvPr>
        </p:nvSpPr>
        <p:spPr>
          <a:xfrm>
            <a:off x="930802" y="-544879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Hubble Parameter</a:t>
            </a:r>
          </a:p>
        </p:txBody>
      </p:sp>
      <p:grpSp>
        <p:nvGrpSpPr>
          <p:cNvPr id="213" name="Image Gallery"/>
          <p:cNvGrpSpPr/>
          <p:nvPr/>
        </p:nvGrpSpPr>
        <p:grpSpPr>
          <a:xfrm>
            <a:off x="5160384" y="2074976"/>
            <a:ext cx="15259624" cy="12120780"/>
            <a:chOff x="0" y="0"/>
            <a:chExt cx="15259623" cy="12120779"/>
          </a:xfrm>
        </p:grpSpPr>
        <p:pic>
          <p:nvPicPr>
            <p:cNvPr id="211" name="Hz (1).png" descr="Hz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" t="0" r="4" b="0"/>
            <a:stretch>
              <a:fillRect/>
            </a:stretch>
          </p:blipFill>
          <p:spPr>
            <a:xfrm>
              <a:off x="0" y="0"/>
              <a:ext cx="15259624" cy="11445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Caption"/>
            <p:cNvSpPr/>
            <p:nvPr/>
          </p:nvSpPr>
          <p:spPr>
            <a:xfrm>
              <a:off x="0" y="11521847"/>
              <a:ext cx="15259624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214" name="Line"/>
          <p:cNvSpPr/>
          <p:nvPr/>
        </p:nvSpPr>
        <p:spPr>
          <a:xfrm flipH="1">
            <a:off x="8608970" y="11315773"/>
            <a:ext cx="2403097" cy="191612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Hz Best Constrained at z=0.34"/>
          <p:cNvSpPr txBox="1"/>
          <p:nvPr/>
        </p:nvSpPr>
        <p:spPr>
          <a:xfrm>
            <a:off x="11104867" y="10965477"/>
            <a:ext cx="55866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Hz Best Constrained at z=0.34</a:t>
            </a:r>
          </a:p>
        </p:txBody>
      </p:sp>
      <p:sp>
        <p:nvSpPr>
          <p:cNvPr id="216" name="Text"/>
          <p:cNvSpPr txBox="1"/>
          <p:nvPr/>
        </p:nvSpPr>
        <p:spPr>
          <a:xfrm>
            <a:off x="11760898" y="6577775"/>
            <a:ext cx="862204" cy="5604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19" name="We Don’t Need to Assume z Evolving BNS Mass Model to Get a Percent Level Constraint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15999" indent="-1015999">
              <a:defRPr sz="7000"/>
            </a:pPr>
            <a:r>
              <a:t>We Don’t Need to Assume z Evolving BNS Mass Model to Get a Percent Level Constraint on </a:t>
            </a:r>
            <a14:m>
              <m:oMath>
                <m:sSub>
                  <m:e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marL="1015999" indent="-1015999">
              <a:defRPr sz="7000"/>
            </a:pPr>
            <a:r>
              <a:t>We Get a Percent Level Spectral Siren Measurement of </a:t>
            </a:r>
            <a14:m>
              <m:oMath>
                <m:sSub>
                  <m:e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with O(10 days) observation in 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asurement of Hubble Constant…"/>
          <p:cNvSpPr txBox="1"/>
          <p:nvPr>
            <p:ph type="title"/>
          </p:nvPr>
        </p:nvSpPr>
        <p:spPr>
          <a:xfrm>
            <a:off x="-2836988" y="-211055"/>
            <a:ext cx="20772443" cy="2226852"/>
          </a:xfrm>
          <a:prstGeom prst="rect">
            <a:avLst/>
          </a:prstGeom>
        </p:spPr>
        <p:txBody>
          <a:bodyPr/>
          <a:lstStyle/>
          <a:p>
            <a:pPr defTabSz="709930">
              <a:defRPr b="1" sz="688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Measurement of Hubble Constant</a:t>
            </a:r>
          </a:p>
          <a:p>
            <a:pPr algn="l" defTabSz="709930">
              <a:defRPr b="1" sz="688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</a:t>
            </a:r>
          </a:p>
        </p:txBody>
      </p:sp>
      <p:sp>
        <p:nvSpPr>
          <p:cNvPr id="132" name="Tension between Early and Late Universe Measurements"/>
          <p:cNvSpPr txBox="1"/>
          <p:nvPr>
            <p:ph type="body" sz="quarter" idx="1"/>
          </p:nvPr>
        </p:nvSpPr>
        <p:spPr>
          <a:xfrm>
            <a:off x="507130" y="605430"/>
            <a:ext cx="17480440" cy="141036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Tension between Early and Late Universe Measurements</a:t>
            </a:r>
          </a:p>
        </p:txBody>
      </p:sp>
      <p:grpSp>
        <p:nvGrpSpPr>
          <p:cNvPr id="135" name="Image Gallery"/>
          <p:cNvGrpSpPr/>
          <p:nvPr/>
        </p:nvGrpSpPr>
        <p:grpSpPr>
          <a:xfrm>
            <a:off x="1613271" y="1934688"/>
            <a:ext cx="20772443" cy="8791473"/>
            <a:chOff x="0" y="0"/>
            <a:chExt cx="20772442" cy="8791473"/>
          </a:xfrm>
        </p:grpSpPr>
        <p:pic>
          <p:nvPicPr>
            <p:cNvPr id="133" name="1.png" descr="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66294" y="0"/>
              <a:ext cx="18624694" cy="81163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Freedman et al. 2021"/>
            <p:cNvSpPr/>
            <p:nvPr/>
          </p:nvSpPr>
          <p:spPr>
            <a:xfrm>
              <a:off x="0" y="8192541"/>
              <a:ext cx="20772443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u="sng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Freedman et al. 2021</a:t>
              </a:r>
            </a:p>
          </p:txBody>
        </p:sp>
      </p:grpSp>
      <p:sp>
        <p:nvSpPr>
          <p:cNvPr id="136" name="SNe IA calibrated with Cepheids: Riess et al. 2021…"/>
          <p:cNvSpPr txBox="1"/>
          <p:nvPr/>
        </p:nvSpPr>
        <p:spPr>
          <a:xfrm>
            <a:off x="774079" y="10785141"/>
            <a:ext cx="9927591" cy="299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SNe IA calibrated with Cepheids:</a:t>
            </a:r>
            <a:r>
              <a:rPr b="0"/>
              <a:t>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4" invalidUrl="" action="" tgtFrame="" tooltip="" history="1" highlightClick="0" endSnd="0"/>
              </a:rPr>
              <a:t>Riess et al. 2021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Planck 2018: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5" invalidUrl="" action="" tgtFrame="" tooltip="" history="1" highlightClick="0" endSnd="0"/>
              </a:rPr>
              <a:t>Planck Collaboration 2018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SNe IA calibrated with TRGB: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3" invalidUrl="" action="" tgtFrame="" tooltip="" history="1" highlightClick="0" endSnd="0"/>
              </a:rPr>
              <a:t>Freedman et al.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39" name="Standard Siren:…"/>
          <p:cNvSpPr txBox="1"/>
          <p:nvPr>
            <p:ph type="body" idx="1"/>
          </p:nvPr>
        </p:nvSpPr>
        <p:spPr>
          <a:xfrm>
            <a:off x="444166" y="219843"/>
            <a:ext cx="21005801" cy="132763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Standard Siren:</a:t>
            </a:r>
            <a:endParaRPr b="0"/>
          </a:p>
          <a:p>
            <a:pPr marL="889000" indent="-889000">
              <a:buSzPct val="100000"/>
              <a:buAutoNum type="arabicPeriod" startAt="1"/>
              <a:defRPr b="1"/>
            </a:pPr>
            <a:r>
              <a:rPr b="0"/>
              <a:t>No Need to Use Distance Ladder</a:t>
            </a:r>
            <a:endParaRPr b="0"/>
          </a:p>
          <a:p>
            <a:pPr marL="889000" indent="-889000">
              <a:buSzPct val="100000"/>
              <a:buAutoNum type="arabicPeriod" startAt="1"/>
              <a:defRPr b="1"/>
            </a:pPr>
            <a:r>
              <a:rPr b="0"/>
              <a:t>Well Modeled Selection Effect</a:t>
            </a:r>
            <a:endParaRPr b="0"/>
          </a:p>
          <a:p>
            <a:pPr lvl="3"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b="0"/>
              <a:t>                                            </a:t>
            </a:r>
            <a:r>
              <a:t>Distance</a:t>
            </a:r>
            <a:r>
              <a:rPr b="0"/>
              <a:t> ✅</a:t>
            </a:r>
            <a:endParaRPr b="0"/>
          </a:p>
          <a:p>
            <a:pPr lvl="3"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</a:p>
          <a:p>
            <a:pPr marL="0" indent="0">
              <a:buSzTx/>
              <a:buNone/>
              <a:defRPr b="1" sz="6000"/>
            </a:pPr>
            <a:r>
              <a:rPr sz="4800"/>
              <a:t>Redshift is Hard!</a:t>
            </a:r>
            <a:endParaRPr sz="4800"/>
          </a:p>
          <a:p>
            <a:pPr marL="889000" indent="-889000">
              <a:buSzPct val="100000"/>
              <a:buAutoNum type="arabicPeriod" startAt="1"/>
              <a:defRPr sz="6000"/>
            </a:pPr>
            <a:r>
              <a:rPr sz="4800"/>
              <a:t>Electromagnetic Counterparts/ Galaxy Catalogs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42" name="Redshift Only with GWs:"/>
          <p:cNvSpPr txBox="1"/>
          <p:nvPr>
            <p:ph type="body" sz="quarter" idx="1"/>
          </p:nvPr>
        </p:nvSpPr>
        <p:spPr>
          <a:xfrm>
            <a:off x="562650" y="2333718"/>
            <a:ext cx="21005801" cy="25132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pPr/>
            <a:r>
              <a:t>Redshift Only with GWs:</a:t>
            </a:r>
          </a:p>
        </p:txBody>
      </p:sp>
      <p:sp>
        <p:nvSpPr>
          <p:cNvPr id="143" name="Equation"/>
          <p:cNvSpPr txBox="1"/>
          <p:nvPr/>
        </p:nvSpPr>
        <p:spPr>
          <a:xfrm>
            <a:off x="8547682" y="5036253"/>
            <a:ext cx="8111674" cy="12352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0400">
              <a:solidFill>
                <a:srgbClr val="FFFFFF"/>
              </a:solidFill>
            </a:endParaRPr>
          </a:p>
        </p:txBody>
      </p:sp>
      <p:sp>
        <p:nvSpPr>
          <p:cNvPr id="144" name="Line"/>
          <p:cNvSpPr/>
          <p:nvPr/>
        </p:nvSpPr>
        <p:spPr>
          <a:xfrm flipV="1">
            <a:off x="6634083" y="6199302"/>
            <a:ext cx="2282947" cy="26892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Measured"/>
          <p:cNvSpPr txBox="1"/>
          <p:nvPr/>
        </p:nvSpPr>
        <p:spPr>
          <a:xfrm>
            <a:off x="5192041" y="9067438"/>
            <a:ext cx="2470373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Measured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2651236" y="6123914"/>
            <a:ext cx="1" cy="28482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If We Know"/>
          <p:cNvSpPr txBox="1"/>
          <p:nvPr/>
        </p:nvSpPr>
        <p:spPr>
          <a:xfrm>
            <a:off x="11367037" y="9067438"/>
            <a:ext cx="3029284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If We Know</a:t>
            </a:r>
          </a:p>
        </p:txBody>
      </p:sp>
      <p:sp>
        <p:nvSpPr>
          <p:cNvPr id="148" name="Line"/>
          <p:cNvSpPr/>
          <p:nvPr/>
        </p:nvSpPr>
        <p:spPr>
          <a:xfrm flipH="1" flipV="1">
            <a:off x="16034583" y="6124039"/>
            <a:ext cx="1850665" cy="28410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We Can Infer"/>
          <p:cNvSpPr txBox="1"/>
          <p:nvPr/>
        </p:nvSpPr>
        <p:spPr>
          <a:xfrm>
            <a:off x="16503927" y="9067438"/>
            <a:ext cx="3322347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We Can Infer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47" grpId="4"/>
      <p:bldP build="whole" bldLvl="1" animBg="1" rev="0" advAuto="0" spid="148" grpId="5"/>
      <p:bldP build="whole" bldLvl="1" animBg="1" rev="0" advAuto="0" spid="144" grpId="1"/>
      <p:bldP build="whole" bldLvl="1" animBg="1" rev="0" advAuto="0" spid="149" grpId="6"/>
      <p:bldP build="whole" bldLvl="1" animBg="1" rev="0" advAuto="0" spid="14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52" name="Redshift ✅"/>
          <p:cNvSpPr txBox="1"/>
          <p:nvPr>
            <p:ph type="body" sz="quarter" idx="1"/>
          </p:nvPr>
        </p:nvSpPr>
        <p:spPr>
          <a:xfrm>
            <a:off x="10752271" y="11559545"/>
            <a:ext cx="4485712" cy="293507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Redshift ✅</a:t>
            </a:r>
          </a:p>
        </p:txBody>
      </p:sp>
      <p:grpSp>
        <p:nvGrpSpPr>
          <p:cNvPr id="155" name="Image Gallery"/>
          <p:cNvGrpSpPr/>
          <p:nvPr/>
        </p:nvGrpSpPr>
        <p:grpSpPr>
          <a:xfrm>
            <a:off x="6157593" y="1158801"/>
            <a:ext cx="12917623" cy="10280113"/>
            <a:chOff x="0" y="0"/>
            <a:chExt cx="12917621" cy="10280112"/>
          </a:xfrm>
        </p:grpSpPr>
        <p:pic>
          <p:nvPicPr>
            <p:cNvPr id="153" name="31.png" descr="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428" r="0" b="1369"/>
            <a:stretch>
              <a:fillRect/>
            </a:stretch>
          </p:blipFill>
          <p:spPr>
            <a:xfrm>
              <a:off x="545135" y="0"/>
              <a:ext cx="11827351" cy="9604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Chen et al. 2024"/>
            <p:cNvSpPr/>
            <p:nvPr/>
          </p:nvSpPr>
          <p:spPr>
            <a:xfrm>
              <a:off x="0" y="9681180"/>
              <a:ext cx="12917622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u="sng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Chen et al. 2024</a:t>
              </a:r>
            </a:p>
          </p:txBody>
        </p:sp>
      </p:grpSp>
      <p:sp>
        <p:nvSpPr>
          <p:cNvPr id="156" name="Spectral Siren:"/>
          <p:cNvSpPr txBox="1"/>
          <p:nvPr/>
        </p:nvSpPr>
        <p:spPr>
          <a:xfrm>
            <a:off x="571166" y="1141472"/>
            <a:ext cx="4485712" cy="3026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sz="4800"/>
            </a:lvl1pPr>
          </a:lstStyle>
          <a:p>
            <a:pPr/>
            <a:r>
              <a:t>Spectral Siren:</a:t>
            </a:r>
          </a:p>
        </p:txBody>
      </p:sp>
      <p:sp>
        <p:nvSpPr>
          <p:cNvPr id="157" name="First Done in Taylor et al. 2011"/>
          <p:cNvSpPr txBox="1"/>
          <p:nvPr/>
        </p:nvSpPr>
        <p:spPr>
          <a:xfrm>
            <a:off x="594863" y="3211609"/>
            <a:ext cx="5044437" cy="6428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First Done in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4" invalidUrl="" action="" tgtFrame="" tooltip="" history="1" highlightClick="0" endSnd="0"/>
              </a:rPr>
              <a:t>Taylor et al. 2011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ut…"/>
          <p:cNvSpPr txBox="1"/>
          <p:nvPr>
            <p:ph type="title"/>
          </p:nvPr>
        </p:nvSpPr>
        <p:spPr>
          <a:xfrm>
            <a:off x="-8476825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But…</a:t>
            </a:r>
          </a:p>
        </p:txBody>
      </p:sp>
      <p:sp>
        <p:nvSpPr>
          <p:cNvPr id="160" name="Our Work: How Much Bias will We Get, if We don’t Assume z Evolving Mass Model in the Inference for a Pop of BNS with z Evolution"/>
          <p:cNvSpPr txBox="1"/>
          <p:nvPr>
            <p:ph type="body" sz="half" idx="1"/>
          </p:nvPr>
        </p:nvSpPr>
        <p:spPr>
          <a:xfrm>
            <a:off x="1012889" y="9552637"/>
            <a:ext cx="22840082" cy="336457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Our Work:</a:t>
            </a:r>
            <a:r>
              <a:rPr b="0">
                <a:solidFill>
                  <a:srgbClr val="FFFFFF"/>
                </a:solidFill>
              </a:rPr>
              <a:t> How Much Bias will We Get, if We don’t Assume z Evolving Mass Model in the Inference for a Pop of BNS with z Evolution</a:t>
            </a:r>
          </a:p>
        </p:txBody>
      </p:sp>
      <p:sp>
        <p:nvSpPr>
          <p:cNvPr id="161" name="Equation"/>
          <p:cNvSpPr txBox="1"/>
          <p:nvPr/>
        </p:nvSpPr>
        <p:spPr>
          <a:xfrm>
            <a:off x="8825841" y="2050457"/>
            <a:ext cx="8111674" cy="12352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0400">
              <a:solidFill>
                <a:srgbClr val="FFFFFF"/>
              </a:solidFill>
            </a:endParaRPr>
          </a:p>
        </p:txBody>
      </p:sp>
      <p:sp>
        <p:nvSpPr>
          <p:cNvPr id="162" name="Line"/>
          <p:cNvSpPr/>
          <p:nvPr/>
        </p:nvSpPr>
        <p:spPr>
          <a:xfrm flipV="1">
            <a:off x="13047556" y="3330863"/>
            <a:ext cx="1" cy="28482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m needs to be ind. of z"/>
          <p:cNvSpPr txBox="1"/>
          <p:nvPr/>
        </p:nvSpPr>
        <p:spPr>
          <a:xfrm>
            <a:off x="11532914" y="5904759"/>
            <a:ext cx="3029284" cy="19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indent="0" algn="l" defTabSz="784225">
              <a:spcBef>
                <a:spcPts val="5600"/>
              </a:spcBef>
              <a:defRPr b="0" sz="4560"/>
            </a:pPr>
            <a:r>
              <a:t>m needs to be ind. of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ethod"/>
          <p:cNvSpPr txBox="1"/>
          <p:nvPr>
            <p:ph type="title"/>
          </p:nvPr>
        </p:nvSpPr>
        <p:spPr>
          <a:xfrm>
            <a:off x="480563" y="-14203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166" name="Generate the Astrophysical Pop of   with"/>
          <p:cNvSpPr txBox="1"/>
          <p:nvPr>
            <p:ph type="body" sz="quarter" idx="1"/>
          </p:nvPr>
        </p:nvSpPr>
        <p:spPr>
          <a:xfrm>
            <a:off x="400818" y="2816456"/>
            <a:ext cx="23582364" cy="2047311"/>
          </a:xfrm>
          <a:prstGeom prst="rect">
            <a:avLst/>
          </a:prstGeom>
        </p:spPr>
        <p:txBody>
          <a:bodyPr/>
          <a:lstStyle/>
          <a:p>
            <a:pPr/>
            <a:r>
              <a:t>Generate the Astrophysical Pop of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with</a:t>
            </a:r>
          </a:p>
        </p:txBody>
      </p:sp>
      <p:grpSp>
        <p:nvGrpSpPr>
          <p:cNvPr id="169" name="Image Gallery"/>
          <p:cNvGrpSpPr/>
          <p:nvPr/>
        </p:nvGrpSpPr>
        <p:grpSpPr>
          <a:xfrm>
            <a:off x="12700777" y="2759498"/>
            <a:ext cx="6960934" cy="2836359"/>
            <a:chOff x="0" y="0"/>
            <a:chExt cx="6960933" cy="2836357"/>
          </a:xfrm>
        </p:grpSpPr>
        <p:pic>
          <p:nvPicPr>
            <p:cNvPr id="167" name="Screenshot 2024-04-04 at 11.00.46 AM.png" descr="Screenshot 2024-04-04 at 11.00.46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486569" y="0"/>
              <a:ext cx="1987795" cy="2161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Caption"/>
            <p:cNvSpPr/>
            <p:nvPr/>
          </p:nvSpPr>
          <p:spPr>
            <a:xfrm>
              <a:off x="0" y="2237425"/>
              <a:ext cx="6960934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170" name="Add PE Errors on   at CE Sensitivity"/>
          <p:cNvSpPr txBox="1"/>
          <p:nvPr/>
        </p:nvSpPr>
        <p:spPr>
          <a:xfrm>
            <a:off x="400818" y="5910387"/>
            <a:ext cx="23582364" cy="189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Add PE Errors on </a:t>
            </a:r>
            <a14:m>
              <m:oMath>
                <m:sSubSup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at CE Sensitivity</a:t>
            </a:r>
          </a:p>
        </p:txBody>
      </p:sp>
      <p:sp>
        <p:nvSpPr>
          <p:cNvPr id="171" name="Find Hierarchical Pos of Cosmo Params with Pop( ) = Pop( ) Pop(z)"/>
          <p:cNvSpPr txBox="1"/>
          <p:nvPr/>
        </p:nvSpPr>
        <p:spPr>
          <a:xfrm>
            <a:off x="400818" y="9027514"/>
            <a:ext cx="23582364" cy="189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Find Hierarchical Pos of Cosmo Params with Pop(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) = Pop(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) Pop(z)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66" grpId="1"/>
      <p:bldP build="whole" bldLvl="1" animBg="1" rev="0" advAuto="0" spid="171" grpId="4"/>
      <p:bldP build="whole" bldLvl="1" animBg="1" rev="0" advAuto="0" spid="170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uble-click to edit"/>
          <p:cNvSpPr txBox="1"/>
          <p:nvPr>
            <p:ph type="title"/>
          </p:nvPr>
        </p:nvSpPr>
        <p:spPr>
          <a:xfrm>
            <a:off x="883409" y="-73445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FAE232"/>
              </a:solidFill>
            </a:endParaRPr>
          </a:p>
        </p:txBody>
      </p:sp>
      <p:pic>
        <p:nvPicPr>
          <p:cNvPr id="174" name="NSNS_merger_rates.gif" descr="NSNS_merger_rate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690" y="1528950"/>
            <a:ext cx="18211449" cy="12140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s It Always the Case?"/>
          <p:cNvSpPr txBox="1"/>
          <p:nvPr>
            <p:ph type="title"/>
          </p:nvPr>
        </p:nvSpPr>
        <p:spPr>
          <a:xfrm>
            <a:off x="1381041" y="-73445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Is It Always the Case?</a:t>
            </a:r>
          </a:p>
        </p:txBody>
      </p:sp>
      <p:sp>
        <p:nvSpPr>
          <p:cNvPr id="177" name="Broekgaarden et al. 2021…"/>
          <p:cNvSpPr txBox="1"/>
          <p:nvPr>
            <p:ph type="body" sz="half" idx="1"/>
          </p:nvPr>
        </p:nvSpPr>
        <p:spPr>
          <a:xfrm>
            <a:off x="15282357" y="1656887"/>
            <a:ext cx="8655699" cy="11931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Broekgaarden et al. 2021</a:t>
            </a:r>
          </a:p>
          <a:p>
            <a:pPr marL="0" indent="0">
              <a:buSzTx/>
              <a:buNone/>
            </a:pPr>
            <a:r>
              <a:t>Consistent in All Different Pop Synth Simulations</a:t>
            </a:r>
          </a:p>
          <a:p>
            <a:pPr marL="0" indent="0">
              <a:buSzTx/>
              <a:buNone/>
              <a:defRPr sz="3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Giacobbo &amp; Mapelli 2018</a:t>
            </a:r>
            <a:r>
              <a:t>,  </a:t>
            </a:r>
            <a:r>
              <a:rPr u="sng">
                <a:hlinkClick r:id="rId4" invalidUrl="" action="" tgtFrame="" tooltip="" history="1" highlightClick="0" endSnd="0"/>
              </a:rPr>
              <a:t>Giacobbo et al. 2018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Klencki et al. 2018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Neijssel et al. 2019</a:t>
            </a:r>
            <a:r>
              <a:t>, </a:t>
            </a:r>
            <a:r>
              <a:rPr u="sng">
                <a:hlinkClick r:id="rId7" invalidUrl="" action="" tgtFrame="" tooltip="" history="1" highlightClick="0" endSnd="0"/>
              </a:rPr>
              <a:t>Santoliquido et al. 2021</a:t>
            </a:r>
            <a:r>
              <a:t>, </a:t>
            </a:r>
            <a:r>
              <a:rPr u="sng">
                <a:hlinkClick r:id="rId8" invalidUrl="" action="" tgtFrame="" tooltip="" history="1" highlightClick="0" endSnd="0"/>
              </a:rPr>
              <a:t>Iorio et al. 2023</a:t>
            </a:r>
            <a:r>
              <a:t>, and </a:t>
            </a:r>
            <a:r>
              <a:rPr u="sng">
                <a:hlinkClick r:id="rId9" invalidUrl="" action="" tgtFrame="" tooltip="" history="1" highlightClick="0" endSnd="0"/>
              </a:rPr>
              <a:t>Fishbach &amp; van Son 2023</a:t>
            </a:r>
          </a:p>
          <a:p>
            <a:pPr marL="0" indent="0">
              <a:buSzTx/>
              <a:buNone/>
            </a:pPr>
          </a:p>
        </p:txBody>
      </p:sp>
      <p:grpSp>
        <p:nvGrpSpPr>
          <p:cNvPr id="180" name="Image Gallery"/>
          <p:cNvGrpSpPr/>
          <p:nvPr/>
        </p:nvGrpSpPr>
        <p:grpSpPr>
          <a:xfrm>
            <a:off x="1451928" y="1255837"/>
            <a:ext cx="12747487" cy="12945355"/>
            <a:chOff x="0" y="0"/>
            <a:chExt cx="12747485" cy="12945354"/>
          </a:xfrm>
        </p:grpSpPr>
        <p:pic>
          <p:nvPicPr>
            <p:cNvPr id="178" name="Screenshot 2024-04-05 at 9.03.14 AM.png" descr="Screenshot 2024-04-05 at 9.03.14 AM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8359" y="0"/>
              <a:ext cx="12730768" cy="12270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Caption"/>
            <p:cNvSpPr/>
            <p:nvPr/>
          </p:nvSpPr>
          <p:spPr>
            <a:xfrm>
              <a:off x="0" y="12346422"/>
              <a:ext cx="12747486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