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448" r:id="rId5"/>
    <p:sldId id="259" r:id="rId6"/>
    <p:sldId id="2451" r:id="rId7"/>
    <p:sldId id="2432" r:id="rId8"/>
    <p:sldId id="2458" r:id="rId9"/>
    <p:sldId id="2459" r:id="rId10"/>
    <p:sldId id="2460" r:id="rId11"/>
    <p:sldId id="2461" r:id="rId12"/>
    <p:sldId id="2462" r:id="rId13"/>
    <p:sldId id="2463" r:id="rId14"/>
    <p:sldId id="2464" r:id="rId15"/>
    <p:sldId id="2465" r:id="rId16"/>
    <p:sldId id="2466" r:id="rId17"/>
    <p:sldId id="2467" r:id="rId18"/>
    <p:sldId id="2469" r:id="rId19"/>
    <p:sldId id="2470" r:id="rId20"/>
    <p:sldId id="2471" r:id="rId21"/>
    <p:sldId id="2472" r:id="rId22"/>
    <p:sldId id="243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01023B"/>
    <a:srgbClr val="898989"/>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0" d="100"/>
          <a:sy n="80" d="100"/>
        </p:scale>
        <p:origin x="58" y="110"/>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0C1D79-D5DC-450F-BB29-D96B01F482B6}"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A8F3C777-67CD-4A65-8368-042B6FD0680D}">
      <dgm:prSet phldrT="[Text]"/>
      <dgm:spPr/>
      <dgm:t>
        <a:bodyPr/>
        <a:lstStyle/>
        <a:p>
          <a:r>
            <a:rPr lang="en-US" dirty="0"/>
            <a:t>HTML/CSS: </a:t>
          </a:r>
        </a:p>
      </dgm:t>
    </dgm:pt>
    <dgm:pt modelId="{29F455F8-C7B1-48C8-966D-AF3FA1A05A43}" type="parTrans" cxnId="{E9FF611E-08F8-4229-B94E-5A55760A98D5}">
      <dgm:prSet/>
      <dgm:spPr/>
      <dgm:t>
        <a:bodyPr/>
        <a:lstStyle/>
        <a:p>
          <a:endParaRPr lang="en-US"/>
        </a:p>
      </dgm:t>
    </dgm:pt>
    <dgm:pt modelId="{CDD277BD-C48F-4646-ACEE-BB57DE48C0FC}" type="sibTrans" cxnId="{E9FF611E-08F8-4229-B94E-5A55760A98D5}">
      <dgm:prSet/>
      <dgm:spPr/>
      <dgm:t>
        <a:bodyPr/>
        <a:lstStyle/>
        <a:p>
          <a:endParaRPr lang="en-US"/>
        </a:p>
      </dgm:t>
    </dgm:pt>
    <dgm:pt modelId="{D7FCA82C-3209-4432-AB87-159EF2843F1C}">
      <dgm:prSet phldrT="[Text]"/>
      <dgm:spPr/>
      <dgm:t>
        <a:bodyPr/>
        <a:lstStyle/>
        <a:p>
          <a:r>
            <a:rPr lang="en-US" dirty="0"/>
            <a:t>HTML is used for creating the structure of a webpage, while CSS is used for styling it.</a:t>
          </a:r>
        </a:p>
      </dgm:t>
    </dgm:pt>
    <dgm:pt modelId="{5F05A250-2451-4977-AD16-EB81115B0486}" type="parTrans" cxnId="{1FD5A07D-7410-4C10-A5D3-BC82DC7CBA58}">
      <dgm:prSet/>
      <dgm:spPr/>
      <dgm:t>
        <a:bodyPr/>
        <a:lstStyle/>
        <a:p>
          <a:endParaRPr lang="en-US"/>
        </a:p>
      </dgm:t>
    </dgm:pt>
    <dgm:pt modelId="{28C58E07-162C-4071-B7BD-7ECFF2AFC979}" type="sibTrans" cxnId="{1FD5A07D-7410-4C10-A5D3-BC82DC7CBA58}">
      <dgm:prSet/>
      <dgm:spPr/>
      <dgm:t>
        <a:bodyPr/>
        <a:lstStyle/>
        <a:p>
          <a:endParaRPr lang="en-US"/>
        </a:p>
      </dgm:t>
    </dgm:pt>
    <dgm:pt modelId="{9850A8C2-1592-4869-9AFB-0D12DB2C8305}">
      <dgm:prSet phldrT="[Text]"/>
      <dgm:spPr/>
      <dgm:t>
        <a:bodyPr/>
        <a:lstStyle/>
        <a:p>
          <a:r>
            <a:rPr lang="en-US" dirty="0"/>
            <a:t>JavaScript: </a:t>
          </a:r>
        </a:p>
      </dgm:t>
    </dgm:pt>
    <dgm:pt modelId="{43678C49-3DE0-4381-9FCA-B2CAE727DCB0}" type="parTrans" cxnId="{FD34A9FB-9597-420F-AC55-6747375E81C4}">
      <dgm:prSet/>
      <dgm:spPr/>
      <dgm:t>
        <a:bodyPr/>
        <a:lstStyle/>
        <a:p>
          <a:endParaRPr lang="en-US"/>
        </a:p>
      </dgm:t>
    </dgm:pt>
    <dgm:pt modelId="{DEDEBF00-7DDE-4668-B8CA-F3A9DD1DFB48}" type="sibTrans" cxnId="{FD34A9FB-9597-420F-AC55-6747375E81C4}">
      <dgm:prSet/>
      <dgm:spPr/>
      <dgm:t>
        <a:bodyPr/>
        <a:lstStyle/>
        <a:p>
          <a:endParaRPr lang="en-US"/>
        </a:p>
      </dgm:t>
    </dgm:pt>
    <dgm:pt modelId="{8D4A1248-A3F3-4F64-8505-C4C5459A5E1E}">
      <dgm:prSet phldrT="[Text]"/>
      <dgm:spPr/>
      <dgm:t>
        <a:bodyPr/>
        <a:lstStyle/>
        <a:p>
          <a:pPr>
            <a:buFont typeface="+mj-lt"/>
            <a:buAutoNum type="arabicPeriod"/>
          </a:pPr>
          <a:r>
            <a:rPr lang="en-US" dirty="0"/>
            <a:t>A popular programming language used for adding interactivity and dynamic functionality to webpages.</a:t>
          </a:r>
        </a:p>
      </dgm:t>
    </dgm:pt>
    <dgm:pt modelId="{13033B8F-DA02-44AF-8014-94061CBD7E08}" type="parTrans" cxnId="{C3DD9E71-23AB-4225-AD6F-F3E96E128F70}">
      <dgm:prSet/>
      <dgm:spPr/>
      <dgm:t>
        <a:bodyPr/>
        <a:lstStyle/>
        <a:p>
          <a:endParaRPr lang="en-US"/>
        </a:p>
      </dgm:t>
    </dgm:pt>
    <dgm:pt modelId="{2408AA5F-0331-4974-A357-F3F7266DBE81}" type="sibTrans" cxnId="{C3DD9E71-23AB-4225-AD6F-F3E96E128F70}">
      <dgm:prSet/>
      <dgm:spPr/>
      <dgm:t>
        <a:bodyPr/>
        <a:lstStyle/>
        <a:p>
          <a:endParaRPr lang="en-US"/>
        </a:p>
      </dgm:t>
    </dgm:pt>
    <dgm:pt modelId="{F6A6540C-491C-40D3-91F5-59F92058ED56}">
      <dgm:prSet phldrT="[Text]"/>
      <dgm:spPr/>
      <dgm:t>
        <a:bodyPr/>
        <a:lstStyle/>
        <a:p>
          <a:r>
            <a:rPr lang="en-US" dirty="0"/>
            <a:t>PHP:</a:t>
          </a:r>
        </a:p>
      </dgm:t>
    </dgm:pt>
    <dgm:pt modelId="{3551251C-9C40-4B81-9B37-3718B2545B24}" type="parTrans" cxnId="{47352440-C2E9-4BFC-9B21-E8C3ED9596B6}">
      <dgm:prSet/>
      <dgm:spPr/>
      <dgm:t>
        <a:bodyPr/>
        <a:lstStyle/>
        <a:p>
          <a:endParaRPr lang="en-US"/>
        </a:p>
      </dgm:t>
    </dgm:pt>
    <dgm:pt modelId="{83F598EE-02C8-49DF-B71B-B00EBA204AA6}" type="sibTrans" cxnId="{47352440-C2E9-4BFC-9B21-E8C3ED9596B6}">
      <dgm:prSet/>
      <dgm:spPr/>
      <dgm:t>
        <a:bodyPr/>
        <a:lstStyle/>
        <a:p>
          <a:endParaRPr lang="en-US"/>
        </a:p>
      </dgm:t>
    </dgm:pt>
    <dgm:pt modelId="{0A4247BC-2E8B-4955-B690-906BA5F6BCFB}">
      <dgm:prSet phldrT="[Text]"/>
      <dgm:spPr/>
      <dgm:t>
        <a:bodyPr/>
        <a:lstStyle/>
        <a:p>
          <a:pPr>
            <a:buFont typeface="+mj-lt"/>
            <a:buAutoNum type="arabicPeriod"/>
          </a:pPr>
          <a:r>
            <a:rPr lang="en-US" dirty="0"/>
            <a:t>A server-side scripting language that can be used to build dynamic websites and web applications.</a:t>
          </a:r>
        </a:p>
      </dgm:t>
    </dgm:pt>
    <dgm:pt modelId="{63ED22E6-BB64-4C14-BD1E-B31608DCCAAE}" type="parTrans" cxnId="{175402B0-4674-44EE-9B9C-0368C9FF88DD}">
      <dgm:prSet/>
      <dgm:spPr/>
      <dgm:t>
        <a:bodyPr/>
        <a:lstStyle/>
        <a:p>
          <a:endParaRPr lang="en-US"/>
        </a:p>
      </dgm:t>
    </dgm:pt>
    <dgm:pt modelId="{CCD34818-8C52-46DB-B2AF-4DF1D6C32C14}" type="sibTrans" cxnId="{175402B0-4674-44EE-9B9C-0368C9FF88DD}">
      <dgm:prSet/>
      <dgm:spPr/>
      <dgm:t>
        <a:bodyPr/>
        <a:lstStyle/>
        <a:p>
          <a:endParaRPr lang="en-US"/>
        </a:p>
      </dgm:t>
    </dgm:pt>
    <dgm:pt modelId="{7CF10325-2F20-4F94-A7F9-856CC8E8848F}" type="pres">
      <dgm:prSet presAssocID="{840C1D79-D5DC-450F-BB29-D96B01F482B6}" presName="Name0" presStyleCnt="0">
        <dgm:presLayoutVars>
          <dgm:dir/>
          <dgm:animLvl val="lvl"/>
          <dgm:resizeHandles val="exact"/>
        </dgm:presLayoutVars>
      </dgm:prSet>
      <dgm:spPr/>
    </dgm:pt>
    <dgm:pt modelId="{17DEFAC1-8E6C-4D18-A779-324A7A46A57C}" type="pres">
      <dgm:prSet presAssocID="{A8F3C777-67CD-4A65-8368-042B6FD0680D}" presName="compositeNode" presStyleCnt="0">
        <dgm:presLayoutVars>
          <dgm:bulletEnabled val="1"/>
        </dgm:presLayoutVars>
      </dgm:prSet>
      <dgm:spPr/>
    </dgm:pt>
    <dgm:pt modelId="{D5BE4748-5F7E-4D1D-A0B1-D2E7282952EF}" type="pres">
      <dgm:prSet presAssocID="{A8F3C777-67CD-4A65-8368-042B6FD0680D}" presName="bgRect" presStyleLbl="node1" presStyleIdx="0" presStyleCnt="3"/>
      <dgm:spPr/>
    </dgm:pt>
    <dgm:pt modelId="{0412459E-6D66-47EF-A87E-1FBBC85021D3}" type="pres">
      <dgm:prSet presAssocID="{A8F3C777-67CD-4A65-8368-042B6FD0680D}" presName="parentNode" presStyleLbl="node1" presStyleIdx="0" presStyleCnt="3">
        <dgm:presLayoutVars>
          <dgm:chMax val="0"/>
          <dgm:bulletEnabled val="1"/>
        </dgm:presLayoutVars>
      </dgm:prSet>
      <dgm:spPr/>
    </dgm:pt>
    <dgm:pt modelId="{FF93733D-DC91-46E5-8F76-54A5AF86F55C}" type="pres">
      <dgm:prSet presAssocID="{A8F3C777-67CD-4A65-8368-042B6FD0680D}" presName="childNode" presStyleLbl="node1" presStyleIdx="0" presStyleCnt="3">
        <dgm:presLayoutVars>
          <dgm:bulletEnabled val="1"/>
        </dgm:presLayoutVars>
      </dgm:prSet>
      <dgm:spPr/>
    </dgm:pt>
    <dgm:pt modelId="{CFC00051-BEA9-4C15-8DC6-019456ED9435}" type="pres">
      <dgm:prSet presAssocID="{CDD277BD-C48F-4646-ACEE-BB57DE48C0FC}" presName="hSp" presStyleCnt="0"/>
      <dgm:spPr/>
    </dgm:pt>
    <dgm:pt modelId="{DC6DD7C8-ABD3-404A-BF10-A008E39FFAAC}" type="pres">
      <dgm:prSet presAssocID="{CDD277BD-C48F-4646-ACEE-BB57DE48C0FC}" presName="vProcSp" presStyleCnt="0"/>
      <dgm:spPr/>
    </dgm:pt>
    <dgm:pt modelId="{BF08A042-7E94-41A1-B722-3D038AD200E7}" type="pres">
      <dgm:prSet presAssocID="{CDD277BD-C48F-4646-ACEE-BB57DE48C0FC}" presName="vSp1" presStyleCnt="0"/>
      <dgm:spPr/>
    </dgm:pt>
    <dgm:pt modelId="{9A27457B-63C9-4967-96B8-50DF31C696CC}" type="pres">
      <dgm:prSet presAssocID="{CDD277BD-C48F-4646-ACEE-BB57DE48C0FC}" presName="simulatedConn" presStyleLbl="solidFgAcc1" presStyleIdx="0" presStyleCnt="2"/>
      <dgm:spPr/>
    </dgm:pt>
    <dgm:pt modelId="{C43EBB88-72F3-4DD5-A584-C57BB640ACEB}" type="pres">
      <dgm:prSet presAssocID="{CDD277BD-C48F-4646-ACEE-BB57DE48C0FC}" presName="vSp2" presStyleCnt="0"/>
      <dgm:spPr/>
    </dgm:pt>
    <dgm:pt modelId="{72A440F5-03AB-41F7-B1BD-CB7440216E40}" type="pres">
      <dgm:prSet presAssocID="{CDD277BD-C48F-4646-ACEE-BB57DE48C0FC}" presName="sibTrans" presStyleCnt="0"/>
      <dgm:spPr/>
    </dgm:pt>
    <dgm:pt modelId="{798CA1AC-520A-4CC7-9D61-E01441B9A7D6}" type="pres">
      <dgm:prSet presAssocID="{9850A8C2-1592-4869-9AFB-0D12DB2C8305}" presName="compositeNode" presStyleCnt="0">
        <dgm:presLayoutVars>
          <dgm:bulletEnabled val="1"/>
        </dgm:presLayoutVars>
      </dgm:prSet>
      <dgm:spPr/>
    </dgm:pt>
    <dgm:pt modelId="{8D8A6EF8-E384-49A7-B734-8C46F874A1E2}" type="pres">
      <dgm:prSet presAssocID="{9850A8C2-1592-4869-9AFB-0D12DB2C8305}" presName="bgRect" presStyleLbl="node1" presStyleIdx="1" presStyleCnt="3"/>
      <dgm:spPr/>
    </dgm:pt>
    <dgm:pt modelId="{1E67F46B-F822-4ED9-A6E5-53B9A9038D6E}" type="pres">
      <dgm:prSet presAssocID="{9850A8C2-1592-4869-9AFB-0D12DB2C8305}" presName="parentNode" presStyleLbl="node1" presStyleIdx="1" presStyleCnt="3">
        <dgm:presLayoutVars>
          <dgm:chMax val="0"/>
          <dgm:bulletEnabled val="1"/>
        </dgm:presLayoutVars>
      </dgm:prSet>
      <dgm:spPr/>
    </dgm:pt>
    <dgm:pt modelId="{998C5E70-195D-4A90-A8D6-284775CB496D}" type="pres">
      <dgm:prSet presAssocID="{9850A8C2-1592-4869-9AFB-0D12DB2C8305}" presName="childNode" presStyleLbl="node1" presStyleIdx="1" presStyleCnt="3">
        <dgm:presLayoutVars>
          <dgm:bulletEnabled val="1"/>
        </dgm:presLayoutVars>
      </dgm:prSet>
      <dgm:spPr/>
    </dgm:pt>
    <dgm:pt modelId="{1D955CE3-EF33-4420-A8A1-F80BC06429A3}" type="pres">
      <dgm:prSet presAssocID="{DEDEBF00-7DDE-4668-B8CA-F3A9DD1DFB48}" presName="hSp" presStyleCnt="0"/>
      <dgm:spPr/>
    </dgm:pt>
    <dgm:pt modelId="{E799CEC8-73C3-431B-9BA5-8E93ABDEB06A}" type="pres">
      <dgm:prSet presAssocID="{DEDEBF00-7DDE-4668-B8CA-F3A9DD1DFB48}" presName="vProcSp" presStyleCnt="0"/>
      <dgm:spPr/>
    </dgm:pt>
    <dgm:pt modelId="{2EBDB646-3861-495B-AE8D-16DBE31F5536}" type="pres">
      <dgm:prSet presAssocID="{DEDEBF00-7DDE-4668-B8CA-F3A9DD1DFB48}" presName="vSp1" presStyleCnt="0"/>
      <dgm:spPr/>
    </dgm:pt>
    <dgm:pt modelId="{FADA9688-2EC5-425C-B583-5AB1BB837AC9}" type="pres">
      <dgm:prSet presAssocID="{DEDEBF00-7DDE-4668-B8CA-F3A9DD1DFB48}" presName="simulatedConn" presStyleLbl="solidFgAcc1" presStyleIdx="1" presStyleCnt="2"/>
      <dgm:spPr/>
    </dgm:pt>
    <dgm:pt modelId="{F8309470-0000-4884-AA85-6571B33B3E15}" type="pres">
      <dgm:prSet presAssocID="{DEDEBF00-7DDE-4668-B8CA-F3A9DD1DFB48}" presName="vSp2" presStyleCnt="0"/>
      <dgm:spPr/>
    </dgm:pt>
    <dgm:pt modelId="{B3D919B4-C830-4238-B4F9-195F29DC27D9}" type="pres">
      <dgm:prSet presAssocID="{DEDEBF00-7DDE-4668-B8CA-F3A9DD1DFB48}" presName="sibTrans" presStyleCnt="0"/>
      <dgm:spPr/>
    </dgm:pt>
    <dgm:pt modelId="{23FA4266-EF67-494F-AC5E-6BC0DA20C64A}" type="pres">
      <dgm:prSet presAssocID="{F6A6540C-491C-40D3-91F5-59F92058ED56}" presName="compositeNode" presStyleCnt="0">
        <dgm:presLayoutVars>
          <dgm:bulletEnabled val="1"/>
        </dgm:presLayoutVars>
      </dgm:prSet>
      <dgm:spPr/>
    </dgm:pt>
    <dgm:pt modelId="{620B52CF-E630-437B-BB0B-6FFA0102A7A4}" type="pres">
      <dgm:prSet presAssocID="{F6A6540C-491C-40D3-91F5-59F92058ED56}" presName="bgRect" presStyleLbl="node1" presStyleIdx="2" presStyleCnt="3"/>
      <dgm:spPr/>
    </dgm:pt>
    <dgm:pt modelId="{0E9C0479-64F4-4273-90B6-4174158192B7}" type="pres">
      <dgm:prSet presAssocID="{F6A6540C-491C-40D3-91F5-59F92058ED56}" presName="parentNode" presStyleLbl="node1" presStyleIdx="2" presStyleCnt="3">
        <dgm:presLayoutVars>
          <dgm:chMax val="0"/>
          <dgm:bulletEnabled val="1"/>
        </dgm:presLayoutVars>
      </dgm:prSet>
      <dgm:spPr/>
    </dgm:pt>
    <dgm:pt modelId="{3BC53E78-84B0-48EC-A830-FDB810830792}" type="pres">
      <dgm:prSet presAssocID="{F6A6540C-491C-40D3-91F5-59F92058ED56}" presName="childNode" presStyleLbl="node1" presStyleIdx="2" presStyleCnt="3">
        <dgm:presLayoutVars>
          <dgm:bulletEnabled val="1"/>
        </dgm:presLayoutVars>
      </dgm:prSet>
      <dgm:spPr/>
    </dgm:pt>
  </dgm:ptLst>
  <dgm:cxnLst>
    <dgm:cxn modelId="{E14FBD11-B969-4A04-ACE9-5A9B9BC97FDE}" type="presOf" srcId="{9850A8C2-1592-4869-9AFB-0D12DB2C8305}" destId="{8D8A6EF8-E384-49A7-B734-8C46F874A1E2}" srcOrd="0" destOrd="0" presId="urn:microsoft.com/office/officeart/2005/8/layout/hProcess7"/>
    <dgm:cxn modelId="{E9FF611E-08F8-4229-B94E-5A55760A98D5}" srcId="{840C1D79-D5DC-450F-BB29-D96B01F482B6}" destId="{A8F3C777-67CD-4A65-8368-042B6FD0680D}" srcOrd="0" destOrd="0" parTransId="{29F455F8-C7B1-48C8-966D-AF3FA1A05A43}" sibTransId="{CDD277BD-C48F-4646-ACEE-BB57DE48C0FC}"/>
    <dgm:cxn modelId="{27D2F631-F452-4FEE-AB69-9CADA703C691}" type="presOf" srcId="{A8F3C777-67CD-4A65-8368-042B6FD0680D}" destId="{0412459E-6D66-47EF-A87E-1FBBC85021D3}" srcOrd="1" destOrd="0" presId="urn:microsoft.com/office/officeart/2005/8/layout/hProcess7"/>
    <dgm:cxn modelId="{47352440-C2E9-4BFC-9B21-E8C3ED9596B6}" srcId="{840C1D79-D5DC-450F-BB29-D96B01F482B6}" destId="{F6A6540C-491C-40D3-91F5-59F92058ED56}" srcOrd="2" destOrd="0" parTransId="{3551251C-9C40-4B81-9B37-3718B2545B24}" sibTransId="{83F598EE-02C8-49DF-B71B-B00EBA204AA6}"/>
    <dgm:cxn modelId="{C3417866-41F2-4C29-BCBD-EE55B58B3C41}" type="presOf" srcId="{840C1D79-D5DC-450F-BB29-D96B01F482B6}" destId="{7CF10325-2F20-4F94-A7F9-856CC8E8848F}" srcOrd="0" destOrd="0" presId="urn:microsoft.com/office/officeart/2005/8/layout/hProcess7"/>
    <dgm:cxn modelId="{42EA9C6F-E7E4-4DF2-A7AD-96E695806B43}" type="presOf" srcId="{8D4A1248-A3F3-4F64-8505-C4C5459A5E1E}" destId="{998C5E70-195D-4A90-A8D6-284775CB496D}" srcOrd="0" destOrd="0" presId="urn:microsoft.com/office/officeart/2005/8/layout/hProcess7"/>
    <dgm:cxn modelId="{C3DD9E71-23AB-4225-AD6F-F3E96E128F70}" srcId="{9850A8C2-1592-4869-9AFB-0D12DB2C8305}" destId="{8D4A1248-A3F3-4F64-8505-C4C5459A5E1E}" srcOrd="0" destOrd="0" parTransId="{13033B8F-DA02-44AF-8014-94061CBD7E08}" sibTransId="{2408AA5F-0331-4974-A357-F3F7266DBE81}"/>
    <dgm:cxn modelId="{1FD5A07D-7410-4C10-A5D3-BC82DC7CBA58}" srcId="{A8F3C777-67CD-4A65-8368-042B6FD0680D}" destId="{D7FCA82C-3209-4432-AB87-159EF2843F1C}" srcOrd="0" destOrd="0" parTransId="{5F05A250-2451-4977-AD16-EB81115B0486}" sibTransId="{28C58E07-162C-4071-B7BD-7ECFF2AFC979}"/>
    <dgm:cxn modelId="{6AD1AF83-D295-4A19-ACD2-D0B96AB4F5F3}" type="presOf" srcId="{9850A8C2-1592-4869-9AFB-0D12DB2C8305}" destId="{1E67F46B-F822-4ED9-A6E5-53B9A9038D6E}" srcOrd="1" destOrd="0" presId="urn:microsoft.com/office/officeart/2005/8/layout/hProcess7"/>
    <dgm:cxn modelId="{E038668C-A933-484B-B0E4-C2F96226D5D3}" type="presOf" srcId="{F6A6540C-491C-40D3-91F5-59F92058ED56}" destId="{0E9C0479-64F4-4273-90B6-4174158192B7}" srcOrd="1" destOrd="0" presId="urn:microsoft.com/office/officeart/2005/8/layout/hProcess7"/>
    <dgm:cxn modelId="{CDF64F8E-F042-48E1-8AFB-88F7DC060BE8}" type="presOf" srcId="{D7FCA82C-3209-4432-AB87-159EF2843F1C}" destId="{FF93733D-DC91-46E5-8F76-54A5AF86F55C}" srcOrd="0" destOrd="0" presId="urn:microsoft.com/office/officeart/2005/8/layout/hProcess7"/>
    <dgm:cxn modelId="{F26D019F-C006-4038-97AD-CA541192D73F}" type="presOf" srcId="{0A4247BC-2E8B-4955-B690-906BA5F6BCFB}" destId="{3BC53E78-84B0-48EC-A830-FDB810830792}" srcOrd="0" destOrd="0" presId="urn:microsoft.com/office/officeart/2005/8/layout/hProcess7"/>
    <dgm:cxn modelId="{175402B0-4674-44EE-9B9C-0368C9FF88DD}" srcId="{F6A6540C-491C-40D3-91F5-59F92058ED56}" destId="{0A4247BC-2E8B-4955-B690-906BA5F6BCFB}" srcOrd="0" destOrd="0" parTransId="{63ED22E6-BB64-4C14-BD1E-B31608DCCAAE}" sibTransId="{CCD34818-8C52-46DB-B2AF-4DF1D6C32C14}"/>
    <dgm:cxn modelId="{9FA126D2-8D3D-4616-BE92-32FBA9A9C8B9}" type="presOf" srcId="{F6A6540C-491C-40D3-91F5-59F92058ED56}" destId="{620B52CF-E630-437B-BB0B-6FFA0102A7A4}" srcOrd="0" destOrd="0" presId="urn:microsoft.com/office/officeart/2005/8/layout/hProcess7"/>
    <dgm:cxn modelId="{FD34A9FB-9597-420F-AC55-6747375E81C4}" srcId="{840C1D79-D5DC-450F-BB29-D96B01F482B6}" destId="{9850A8C2-1592-4869-9AFB-0D12DB2C8305}" srcOrd="1" destOrd="0" parTransId="{43678C49-3DE0-4381-9FCA-B2CAE727DCB0}" sibTransId="{DEDEBF00-7DDE-4668-B8CA-F3A9DD1DFB48}"/>
    <dgm:cxn modelId="{F8331CFE-504F-4B71-863E-CE02E1C62033}" type="presOf" srcId="{A8F3C777-67CD-4A65-8368-042B6FD0680D}" destId="{D5BE4748-5F7E-4D1D-A0B1-D2E7282952EF}" srcOrd="0" destOrd="0" presId="urn:microsoft.com/office/officeart/2005/8/layout/hProcess7"/>
    <dgm:cxn modelId="{DCEA530D-E4BD-47C0-B896-4BDCECF2CBA3}" type="presParOf" srcId="{7CF10325-2F20-4F94-A7F9-856CC8E8848F}" destId="{17DEFAC1-8E6C-4D18-A779-324A7A46A57C}" srcOrd="0" destOrd="0" presId="urn:microsoft.com/office/officeart/2005/8/layout/hProcess7"/>
    <dgm:cxn modelId="{E656328C-6829-457B-BC2D-D2CEF639F3B9}" type="presParOf" srcId="{17DEFAC1-8E6C-4D18-A779-324A7A46A57C}" destId="{D5BE4748-5F7E-4D1D-A0B1-D2E7282952EF}" srcOrd="0" destOrd="0" presId="urn:microsoft.com/office/officeart/2005/8/layout/hProcess7"/>
    <dgm:cxn modelId="{BB91B891-06E6-45B2-A70C-C462A167C640}" type="presParOf" srcId="{17DEFAC1-8E6C-4D18-A779-324A7A46A57C}" destId="{0412459E-6D66-47EF-A87E-1FBBC85021D3}" srcOrd="1" destOrd="0" presId="urn:microsoft.com/office/officeart/2005/8/layout/hProcess7"/>
    <dgm:cxn modelId="{8FF5414F-CE0D-4BBF-9B53-41BA46822069}" type="presParOf" srcId="{17DEFAC1-8E6C-4D18-A779-324A7A46A57C}" destId="{FF93733D-DC91-46E5-8F76-54A5AF86F55C}" srcOrd="2" destOrd="0" presId="urn:microsoft.com/office/officeart/2005/8/layout/hProcess7"/>
    <dgm:cxn modelId="{A795E132-95CE-480F-BC80-E8AE9521C411}" type="presParOf" srcId="{7CF10325-2F20-4F94-A7F9-856CC8E8848F}" destId="{CFC00051-BEA9-4C15-8DC6-019456ED9435}" srcOrd="1" destOrd="0" presId="urn:microsoft.com/office/officeart/2005/8/layout/hProcess7"/>
    <dgm:cxn modelId="{981C726C-18FA-450D-9E69-538D9447FA60}" type="presParOf" srcId="{7CF10325-2F20-4F94-A7F9-856CC8E8848F}" destId="{DC6DD7C8-ABD3-404A-BF10-A008E39FFAAC}" srcOrd="2" destOrd="0" presId="urn:microsoft.com/office/officeart/2005/8/layout/hProcess7"/>
    <dgm:cxn modelId="{B1D05AB3-54C9-4F14-9F87-D5A19E825B9C}" type="presParOf" srcId="{DC6DD7C8-ABD3-404A-BF10-A008E39FFAAC}" destId="{BF08A042-7E94-41A1-B722-3D038AD200E7}" srcOrd="0" destOrd="0" presId="urn:microsoft.com/office/officeart/2005/8/layout/hProcess7"/>
    <dgm:cxn modelId="{A6F6E9C5-E1AB-4824-A840-8447A20A393D}" type="presParOf" srcId="{DC6DD7C8-ABD3-404A-BF10-A008E39FFAAC}" destId="{9A27457B-63C9-4967-96B8-50DF31C696CC}" srcOrd="1" destOrd="0" presId="urn:microsoft.com/office/officeart/2005/8/layout/hProcess7"/>
    <dgm:cxn modelId="{F2D7EF01-3A63-4A5F-8F90-5880CA8B76F6}" type="presParOf" srcId="{DC6DD7C8-ABD3-404A-BF10-A008E39FFAAC}" destId="{C43EBB88-72F3-4DD5-A584-C57BB640ACEB}" srcOrd="2" destOrd="0" presId="urn:microsoft.com/office/officeart/2005/8/layout/hProcess7"/>
    <dgm:cxn modelId="{0134B302-8B79-4C82-B8BA-F2D314C0EB34}" type="presParOf" srcId="{7CF10325-2F20-4F94-A7F9-856CC8E8848F}" destId="{72A440F5-03AB-41F7-B1BD-CB7440216E40}" srcOrd="3" destOrd="0" presId="urn:microsoft.com/office/officeart/2005/8/layout/hProcess7"/>
    <dgm:cxn modelId="{1CD6EC7E-7E02-44E8-9872-80B5A6A8242C}" type="presParOf" srcId="{7CF10325-2F20-4F94-A7F9-856CC8E8848F}" destId="{798CA1AC-520A-4CC7-9D61-E01441B9A7D6}" srcOrd="4" destOrd="0" presId="urn:microsoft.com/office/officeart/2005/8/layout/hProcess7"/>
    <dgm:cxn modelId="{E678190F-6316-4063-9B7D-89C92140F74F}" type="presParOf" srcId="{798CA1AC-520A-4CC7-9D61-E01441B9A7D6}" destId="{8D8A6EF8-E384-49A7-B734-8C46F874A1E2}" srcOrd="0" destOrd="0" presId="urn:microsoft.com/office/officeart/2005/8/layout/hProcess7"/>
    <dgm:cxn modelId="{8DFBABA3-B528-4B89-A0F3-DDF117872475}" type="presParOf" srcId="{798CA1AC-520A-4CC7-9D61-E01441B9A7D6}" destId="{1E67F46B-F822-4ED9-A6E5-53B9A9038D6E}" srcOrd="1" destOrd="0" presId="urn:microsoft.com/office/officeart/2005/8/layout/hProcess7"/>
    <dgm:cxn modelId="{16207A88-C632-4729-AB32-921DA96AA10A}" type="presParOf" srcId="{798CA1AC-520A-4CC7-9D61-E01441B9A7D6}" destId="{998C5E70-195D-4A90-A8D6-284775CB496D}" srcOrd="2" destOrd="0" presId="urn:microsoft.com/office/officeart/2005/8/layout/hProcess7"/>
    <dgm:cxn modelId="{9B6A3D5B-9E4E-4D4C-AED9-F0E0F0DEDD2E}" type="presParOf" srcId="{7CF10325-2F20-4F94-A7F9-856CC8E8848F}" destId="{1D955CE3-EF33-4420-A8A1-F80BC06429A3}" srcOrd="5" destOrd="0" presId="urn:microsoft.com/office/officeart/2005/8/layout/hProcess7"/>
    <dgm:cxn modelId="{EA751270-8945-4438-A75A-E7F6600F5770}" type="presParOf" srcId="{7CF10325-2F20-4F94-A7F9-856CC8E8848F}" destId="{E799CEC8-73C3-431B-9BA5-8E93ABDEB06A}" srcOrd="6" destOrd="0" presId="urn:microsoft.com/office/officeart/2005/8/layout/hProcess7"/>
    <dgm:cxn modelId="{BF37E965-B426-4171-B9E3-23F2E9AA870C}" type="presParOf" srcId="{E799CEC8-73C3-431B-9BA5-8E93ABDEB06A}" destId="{2EBDB646-3861-495B-AE8D-16DBE31F5536}" srcOrd="0" destOrd="0" presId="urn:microsoft.com/office/officeart/2005/8/layout/hProcess7"/>
    <dgm:cxn modelId="{710148AB-C85E-414E-87DC-BD848CCFF071}" type="presParOf" srcId="{E799CEC8-73C3-431B-9BA5-8E93ABDEB06A}" destId="{FADA9688-2EC5-425C-B583-5AB1BB837AC9}" srcOrd="1" destOrd="0" presId="urn:microsoft.com/office/officeart/2005/8/layout/hProcess7"/>
    <dgm:cxn modelId="{C9E30271-051F-44A9-B69C-6D1C886A5C0A}" type="presParOf" srcId="{E799CEC8-73C3-431B-9BA5-8E93ABDEB06A}" destId="{F8309470-0000-4884-AA85-6571B33B3E15}" srcOrd="2" destOrd="0" presId="urn:microsoft.com/office/officeart/2005/8/layout/hProcess7"/>
    <dgm:cxn modelId="{6A5FDE7D-D48A-4261-A6C1-19014465C433}" type="presParOf" srcId="{7CF10325-2F20-4F94-A7F9-856CC8E8848F}" destId="{B3D919B4-C830-4238-B4F9-195F29DC27D9}" srcOrd="7" destOrd="0" presId="urn:microsoft.com/office/officeart/2005/8/layout/hProcess7"/>
    <dgm:cxn modelId="{E981D20C-4AA3-4BC7-A764-B433332A9F42}" type="presParOf" srcId="{7CF10325-2F20-4F94-A7F9-856CC8E8848F}" destId="{23FA4266-EF67-494F-AC5E-6BC0DA20C64A}" srcOrd="8" destOrd="0" presId="urn:microsoft.com/office/officeart/2005/8/layout/hProcess7"/>
    <dgm:cxn modelId="{5D0BC343-B323-411E-99C5-35811EBCD2AE}" type="presParOf" srcId="{23FA4266-EF67-494F-AC5E-6BC0DA20C64A}" destId="{620B52CF-E630-437B-BB0B-6FFA0102A7A4}" srcOrd="0" destOrd="0" presId="urn:microsoft.com/office/officeart/2005/8/layout/hProcess7"/>
    <dgm:cxn modelId="{1FC18D0B-CDCE-4E69-B3C4-B345BCCEE4B8}" type="presParOf" srcId="{23FA4266-EF67-494F-AC5E-6BC0DA20C64A}" destId="{0E9C0479-64F4-4273-90B6-4174158192B7}" srcOrd="1" destOrd="0" presId="urn:microsoft.com/office/officeart/2005/8/layout/hProcess7"/>
    <dgm:cxn modelId="{6973DB82-D5D0-4635-9CAB-3F25907C2D58}" type="presParOf" srcId="{23FA4266-EF67-494F-AC5E-6BC0DA20C64A}" destId="{3BC53E78-84B0-48EC-A830-FDB810830792}"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E4748-5F7E-4D1D-A0B1-D2E7282952EF}">
      <dsp:nvSpPr>
        <dsp:cNvPr id="0" name=""/>
        <dsp:cNvSpPr/>
      </dsp:nvSpPr>
      <dsp:spPr>
        <a:xfrm>
          <a:off x="615" y="720427"/>
          <a:ext cx="2647156" cy="3176587"/>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2870" rIns="133350" bIns="0" numCol="1" spcCol="1270" anchor="t" anchorCtr="0">
          <a:noAutofit/>
        </a:bodyPr>
        <a:lstStyle/>
        <a:p>
          <a:pPr marL="0" lvl="0" indent="0" algn="r" defTabSz="1333500">
            <a:lnSpc>
              <a:spcPct val="90000"/>
            </a:lnSpc>
            <a:spcBef>
              <a:spcPct val="0"/>
            </a:spcBef>
            <a:spcAft>
              <a:spcPct val="35000"/>
            </a:spcAft>
            <a:buNone/>
          </a:pPr>
          <a:r>
            <a:rPr lang="en-US" sz="3000" kern="1200" dirty="0"/>
            <a:t>HTML/CSS: </a:t>
          </a:r>
        </a:p>
      </dsp:txBody>
      <dsp:txXfrm rot="16200000">
        <a:off x="-1037070" y="1758112"/>
        <a:ext cx="2604801" cy="529431"/>
      </dsp:txXfrm>
    </dsp:sp>
    <dsp:sp modelId="{FF93733D-DC91-46E5-8F76-54A5AF86F55C}">
      <dsp:nvSpPr>
        <dsp:cNvPr id="0" name=""/>
        <dsp:cNvSpPr/>
      </dsp:nvSpPr>
      <dsp:spPr>
        <a:xfrm>
          <a:off x="530046" y="720427"/>
          <a:ext cx="1972131" cy="317658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9154" rIns="0" bIns="0" numCol="1" spcCol="1270" anchor="t" anchorCtr="0">
          <a:noAutofit/>
        </a:bodyPr>
        <a:lstStyle/>
        <a:p>
          <a:pPr marL="0" lvl="0" indent="0" algn="l" defTabSz="1155700">
            <a:lnSpc>
              <a:spcPct val="90000"/>
            </a:lnSpc>
            <a:spcBef>
              <a:spcPct val="0"/>
            </a:spcBef>
            <a:spcAft>
              <a:spcPct val="35000"/>
            </a:spcAft>
            <a:buNone/>
          </a:pPr>
          <a:r>
            <a:rPr lang="en-US" sz="2600" kern="1200" dirty="0"/>
            <a:t>HTML is used for creating the structure of a webpage, while CSS is used for styling it.</a:t>
          </a:r>
        </a:p>
      </dsp:txBody>
      <dsp:txXfrm>
        <a:off x="530046" y="720427"/>
        <a:ext cx="1972131" cy="3176587"/>
      </dsp:txXfrm>
    </dsp:sp>
    <dsp:sp modelId="{8D8A6EF8-E384-49A7-B734-8C46F874A1E2}">
      <dsp:nvSpPr>
        <dsp:cNvPr id="0" name=""/>
        <dsp:cNvSpPr/>
      </dsp:nvSpPr>
      <dsp:spPr>
        <a:xfrm>
          <a:off x="2740421" y="720427"/>
          <a:ext cx="2647156" cy="3176587"/>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2870" rIns="133350" bIns="0" numCol="1" spcCol="1270" anchor="t" anchorCtr="0">
          <a:noAutofit/>
        </a:bodyPr>
        <a:lstStyle/>
        <a:p>
          <a:pPr marL="0" lvl="0" indent="0" algn="r" defTabSz="1333500">
            <a:lnSpc>
              <a:spcPct val="90000"/>
            </a:lnSpc>
            <a:spcBef>
              <a:spcPct val="0"/>
            </a:spcBef>
            <a:spcAft>
              <a:spcPct val="35000"/>
            </a:spcAft>
            <a:buNone/>
          </a:pPr>
          <a:r>
            <a:rPr lang="en-US" sz="3000" kern="1200" dirty="0"/>
            <a:t>JavaScript: </a:t>
          </a:r>
        </a:p>
      </dsp:txBody>
      <dsp:txXfrm rot="16200000">
        <a:off x="1702736" y="1758112"/>
        <a:ext cx="2604801" cy="529431"/>
      </dsp:txXfrm>
    </dsp:sp>
    <dsp:sp modelId="{9A27457B-63C9-4967-96B8-50DF31C696CC}">
      <dsp:nvSpPr>
        <dsp:cNvPr id="0" name=""/>
        <dsp:cNvSpPr/>
      </dsp:nvSpPr>
      <dsp:spPr>
        <a:xfrm rot="5400000">
          <a:off x="2520369" y="3243585"/>
          <a:ext cx="466576" cy="397073"/>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8C5E70-195D-4A90-A8D6-284775CB496D}">
      <dsp:nvSpPr>
        <dsp:cNvPr id="0" name=""/>
        <dsp:cNvSpPr/>
      </dsp:nvSpPr>
      <dsp:spPr>
        <a:xfrm>
          <a:off x="3269853" y="720427"/>
          <a:ext cx="1972131" cy="317658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9154" rIns="0" bIns="0" numCol="1" spcCol="1270" anchor="t" anchorCtr="0">
          <a:noAutofit/>
        </a:bodyPr>
        <a:lstStyle/>
        <a:p>
          <a:pPr marL="0" lvl="0" indent="0" algn="l" defTabSz="1155700">
            <a:lnSpc>
              <a:spcPct val="90000"/>
            </a:lnSpc>
            <a:spcBef>
              <a:spcPct val="0"/>
            </a:spcBef>
            <a:spcAft>
              <a:spcPct val="35000"/>
            </a:spcAft>
            <a:buFont typeface="+mj-lt"/>
            <a:buNone/>
          </a:pPr>
          <a:r>
            <a:rPr lang="en-US" sz="2600" kern="1200" dirty="0"/>
            <a:t>A popular programming language used for adding interactivity and dynamic functionality to webpages.</a:t>
          </a:r>
        </a:p>
      </dsp:txBody>
      <dsp:txXfrm>
        <a:off x="3269853" y="720427"/>
        <a:ext cx="1972131" cy="3176587"/>
      </dsp:txXfrm>
    </dsp:sp>
    <dsp:sp modelId="{620B52CF-E630-437B-BB0B-6FFA0102A7A4}">
      <dsp:nvSpPr>
        <dsp:cNvPr id="0" name=""/>
        <dsp:cNvSpPr/>
      </dsp:nvSpPr>
      <dsp:spPr>
        <a:xfrm>
          <a:off x="5480228" y="720427"/>
          <a:ext cx="2647156" cy="3176587"/>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2870" rIns="133350" bIns="0" numCol="1" spcCol="1270" anchor="t" anchorCtr="0">
          <a:noAutofit/>
        </a:bodyPr>
        <a:lstStyle/>
        <a:p>
          <a:pPr marL="0" lvl="0" indent="0" algn="r" defTabSz="1333500">
            <a:lnSpc>
              <a:spcPct val="90000"/>
            </a:lnSpc>
            <a:spcBef>
              <a:spcPct val="0"/>
            </a:spcBef>
            <a:spcAft>
              <a:spcPct val="35000"/>
            </a:spcAft>
            <a:buNone/>
          </a:pPr>
          <a:r>
            <a:rPr lang="en-US" sz="3000" kern="1200" dirty="0"/>
            <a:t>PHP:</a:t>
          </a:r>
        </a:p>
      </dsp:txBody>
      <dsp:txXfrm rot="16200000">
        <a:off x="4442543" y="1758112"/>
        <a:ext cx="2604801" cy="529431"/>
      </dsp:txXfrm>
    </dsp:sp>
    <dsp:sp modelId="{FADA9688-2EC5-425C-B583-5AB1BB837AC9}">
      <dsp:nvSpPr>
        <dsp:cNvPr id="0" name=""/>
        <dsp:cNvSpPr/>
      </dsp:nvSpPr>
      <dsp:spPr>
        <a:xfrm rot="5400000">
          <a:off x="5260176" y="3243585"/>
          <a:ext cx="466576" cy="397073"/>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C53E78-84B0-48EC-A830-FDB810830792}">
      <dsp:nvSpPr>
        <dsp:cNvPr id="0" name=""/>
        <dsp:cNvSpPr/>
      </dsp:nvSpPr>
      <dsp:spPr>
        <a:xfrm>
          <a:off x="6009659" y="720427"/>
          <a:ext cx="1972131" cy="317658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9154" rIns="0" bIns="0" numCol="1" spcCol="1270" anchor="t" anchorCtr="0">
          <a:noAutofit/>
        </a:bodyPr>
        <a:lstStyle/>
        <a:p>
          <a:pPr marL="0" lvl="0" indent="0" algn="l" defTabSz="1155700">
            <a:lnSpc>
              <a:spcPct val="90000"/>
            </a:lnSpc>
            <a:spcBef>
              <a:spcPct val="0"/>
            </a:spcBef>
            <a:spcAft>
              <a:spcPct val="35000"/>
            </a:spcAft>
            <a:buFont typeface="+mj-lt"/>
            <a:buNone/>
          </a:pPr>
          <a:r>
            <a:rPr lang="en-US" sz="2600" kern="1200" dirty="0"/>
            <a:t>A server-side scripting language that can be used to build dynamic websites and web applications.</a:t>
          </a:r>
        </a:p>
      </dsp:txBody>
      <dsp:txXfrm>
        <a:off x="6009659" y="720427"/>
        <a:ext cx="1972131" cy="317658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4/26/2023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2" y="0"/>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65607" y="3569613"/>
            <a:ext cx="11490325" cy="803045"/>
          </a:xfrm>
        </p:spPr>
        <p:txBody>
          <a:bodyPr/>
          <a:lstStyle/>
          <a:p>
            <a:r>
              <a:rPr lang="en-US" sz="2000" dirty="0">
                <a:latin typeface="+mn-lt"/>
              </a:rPr>
              <a:t>Group-17 : error 404</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527114" y="6443409"/>
            <a:ext cx="5167313" cy="518795"/>
          </a:xfrm>
        </p:spPr>
        <p:txBody>
          <a:bodyPr/>
          <a:lstStyle/>
          <a:p>
            <a:r>
              <a:rPr lang="en-US" dirty="0"/>
              <a:t>27.4.2023</a:t>
            </a:r>
          </a:p>
          <a:p>
            <a:endParaRPr lang="en-US" dirty="0"/>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350836" y="3035859"/>
            <a:ext cx="11490325" cy="700763"/>
          </a:xfrm>
        </p:spPr>
        <p:txBody>
          <a:bodyPr/>
          <a:lstStyle/>
          <a:p>
            <a:r>
              <a:rPr lang="en-US" sz="2800" dirty="0"/>
              <a:t>Presentation topic : Student performance monitoring system</a:t>
            </a:r>
          </a:p>
        </p:txBody>
      </p:sp>
      <p:pic>
        <p:nvPicPr>
          <p:cNvPr id="4" name="Picture 3" descr="Logo&#10;&#10;Description automatically generated">
            <a:extLst>
              <a:ext uri="{FF2B5EF4-FFF2-40B4-BE49-F238E27FC236}">
                <a16:creationId xmlns:a16="http://schemas.microsoft.com/office/drawing/2014/main" id="{5CE52DFA-5323-7551-F395-8C077A22D0C5}"/>
              </a:ext>
            </a:extLst>
          </p:cNvPr>
          <p:cNvPicPr>
            <a:picLocks noChangeAspect="1"/>
          </p:cNvPicPr>
          <p:nvPr/>
        </p:nvPicPr>
        <p:blipFill>
          <a:blip r:embed="rId4">
            <a:alphaModFix amt="70000"/>
          </a:blip>
          <a:stretch>
            <a:fillRect/>
          </a:stretch>
        </p:blipFill>
        <p:spPr>
          <a:xfrm>
            <a:off x="2277713" y="186366"/>
            <a:ext cx="3324225" cy="24878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descr="Logo, company name&#10;&#10;Description automatically generated">
            <a:extLst>
              <a:ext uri="{FF2B5EF4-FFF2-40B4-BE49-F238E27FC236}">
                <a16:creationId xmlns:a16="http://schemas.microsoft.com/office/drawing/2014/main" id="{1E3F0F61-F474-E397-BDA1-EEBEBE34A56B}"/>
              </a:ext>
            </a:extLst>
          </p:cNvPr>
          <p:cNvPicPr>
            <a:picLocks noChangeAspect="1"/>
          </p:cNvPicPr>
          <p:nvPr/>
        </p:nvPicPr>
        <p:blipFill>
          <a:blip r:embed="rId5">
            <a:alphaModFix/>
          </a:blip>
          <a:stretch>
            <a:fillRect/>
          </a:stretch>
        </p:blipFill>
        <p:spPr>
          <a:xfrm>
            <a:off x="6578775" y="203375"/>
            <a:ext cx="3551053" cy="24652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FC681850-3097-8504-66A5-415D2198EE47}"/>
              </a:ext>
            </a:extLst>
          </p:cNvPr>
          <p:cNvSpPr txBox="1"/>
          <p:nvPr/>
        </p:nvSpPr>
        <p:spPr>
          <a:xfrm>
            <a:off x="4651023" y="4248363"/>
            <a:ext cx="4176888" cy="1938992"/>
          </a:xfrm>
          <a:prstGeom prst="rect">
            <a:avLst/>
          </a:prstGeom>
          <a:noFill/>
        </p:spPr>
        <p:txBody>
          <a:bodyPr wrap="square" rtlCol="0">
            <a:spAutoFit/>
          </a:bodyPr>
          <a:lstStyle/>
          <a:p>
            <a:r>
              <a:rPr lang="en-US" sz="2000" dirty="0">
                <a:highlight>
                  <a:srgbClr val="2F3342"/>
                </a:highlight>
              </a:rPr>
              <a:t>Presented by : Abu </a:t>
            </a:r>
            <a:r>
              <a:rPr lang="en-US" sz="2000" dirty="0" err="1">
                <a:highlight>
                  <a:srgbClr val="2F3342"/>
                </a:highlight>
              </a:rPr>
              <a:t>sayed</a:t>
            </a:r>
            <a:r>
              <a:rPr lang="en-US" sz="2000" dirty="0"/>
              <a:t>      </a:t>
            </a:r>
          </a:p>
          <a:p>
            <a:r>
              <a:rPr lang="en-US" sz="2000" dirty="0">
                <a:highlight>
                  <a:srgbClr val="2F3342"/>
                </a:highlight>
              </a:rPr>
              <a:t>                           </a:t>
            </a:r>
            <a:r>
              <a:rPr lang="en-US" sz="2000" dirty="0" err="1">
                <a:highlight>
                  <a:srgbClr val="2F3342"/>
                </a:highlight>
              </a:rPr>
              <a:t>Soumik</a:t>
            </a:r>
            <a:r>
              <a:rPr lang="en-US" sz="2000" dirty="0">
                <a:highlight>
                  <a:srgbClr val="2F3342"/>
                </a:highlight>
              </a:rPr>
              <a:t> </a:t>
            </a:r>
            <a:r>
              <a:rPr lang="en-US" sz="2000" dirty="0" err="1">
                <a:highlight>
                  <a:srgbClr val="2F3342"/>
                </a:highlight>
              </a:rPr>
              <a:t>Alam</a:t>
            </a:r>
            <a:endParaRPr lang="en-US" sz="2000" dirty="0">
              <a:highlight>
                <a:srgbClr val="2F3342"/>
              </a:highlight>
            </a:endParaRPr>
          </a:p>
          <a:p>
            <a:r>
              <a:rPr lang="en-US" sz="2000" dirty="0">
                <a:highlight>
                  <a:srgbClr val="2F3342"/>
                </a:highlight>
              </a:rPr>
              <a:t>                           Khademul islam</a:t>
            </a:r>
          </a:p>
          <a:p>
            <a:r>
              <a:rPr lang="en-US" sz="2000" dirty="0">
                <a:highlight>
                  <a:srgbClr val="2F3342"/>
                </a:highlight>
              </a:rPr>
              <a:t>                           Al </a:t>
            </a:r>
            <a:r>
              <a:rPr lang="en-US" sz="2000" dirty="0" err="1">
                <a:highlight>
                  <a:srgbClr val="2F3342"/>
                </a:highlight>
              </a:rPr>
              <a:t>Rawnak</a:t>
            </a:r>
            <a:r>
              <a:rPr lang="en-US" sz="2000" dirty="0">
                <a:highlight>
                  <a:srgbClr val="2F3342"/>
                </a:highlight>
              </a:rPr>
              <a:t> </a:t>
            </a:r>
            <a:r>
              <a:rPr lang="en-US" sz="2000" dirty="0" err="1">
                <a:highlight>
                  <a:srgbClr val="2F3342"/>
                </a:highlight>
              </a:rPr>
              <a:t>Shafin</a:t>
            </a:r>
            <a:endParaRPr lang="en-US" sz="2000" dirty="0">
              <a:highlight>
                <a:srgbClr val="2F3342"/>
              </a:highlight>
            </a:endParaRPr>
          </a:p>
          <a:p>
            <a:r>
              <a:rPr lang="en-US" sz="2000" dirty="0">
                <a:highlight>
                  <a:srgbClr val="2F3342"/>
                </a:highlight>
              </a:rPr>
              <a:t>                           </a:t>
            </a:r>
            <a:r>
              <a:rPr lang="en-US" sz="2000" dirty="0" err="1">
                <a:highlight>
                  <a:srgbClr val="2F3342"/>
                </a:highlight>
              </a:rPr>
              <a:t>Mahabuba</a:t>
            </a:r>
            <a:r>
              <a:rPr lang="en-US" sz="2000" dirty="0">
                <a:highlight>
                  <a:srgbClr val="2F3342"/>
                </a:highlight>
              </a:rPr>
              <a:t> </a:t>
            </a:r>
            <a:r>
              <a:rPr lang="en-US" sz="2000" dirty="0" err="1">
                <a:highlight>
                  <a:srgbClr val="2F3342"/>
                </a:highlight>
              </a:rPr>
              <a:t>Akter</a:t>
            </a:r>
            <a:r>
              <a:rPr lang="en-US" sz="2000" dirty="0">
                <a:highlight>
                  <a:srgbClr val="2F3342"/>
                </a:highlight>
              </a:rPr>
              <a:t> </a:t>
            </a:r>
            <a:r>
              <a:rPr lang="en-US" sz="2000" dirty="0" err="1">
                <a:highlight>
                  <a:srgbClr val="2F3342"/>
                </a:highlight>
              </a:rPr>
              <a:t>Thithi</a:t>
            </a:r>
            <a:endParaRPr lang="en-US" sz="2000" dirty="0">
              <a:highlight>
                <a:srgbClr val="2F3342"/>
              </a:highlight>
            </a:endParaRPr>
          </a:p>
          <a:p>
            <a:r>
              <a:rPr lang="en-US" sz="2000" dirty="0">
                <a:highlight>
                  <a:srgbClr val="2F3342"/>
                </a:highlight>
              </a:rPr>
              <a:t>                           Rasel </a:t>
            </a:r>
            <a:r>
              <a:rPr lang="en-US" sz="2000" dirty="0" err="1">
                <a:highlight>
                  <a:srgbClr val="2F3342"/>
                </a:highlight>
              </a:rPr>
              <a:t>hossain</a:t>
            </a:r>
            <a:endParaRPr lang="en-US" sz="2000" dirty="0">
              <a:highlight>
                <a:srgbClr val="2F3342"/>
              </a:highlight>
            </a:endParaRP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nSpc>
                <a:spcPct val="90000"/>
              </a:lnSpc>
            </a:pPr>
            <a:r>
              <a:rPr lang="en-US" sz="3200" dirty="0">
                <a:solidFill>
                  <a:schemeClr val="bg1"/>
                </a:solidFill>
                <a:highlight>
                  <a:srgbClr val="000000"/>
                </a:highlight>
              </a:rPr>
              <a:t>program WE USED TO BUILD THE SYSTEM: </a:t>
            </a:r>
            <a:endParaRPr lang="en-US" sz="3200" kern="1200" dirty="0">
              <a:solidFill>
                <a:schemeClr val="bg1"/>
              </a:solidFill>
              <a:highlight>
                <a:srgbClr val="000000"/>
              </a:highlight>
              <a:latin typeface="+mj-lt"/>
              <a:ea typeface="+mj-ea"/>
              <a:cs typeface="+mj-cs"/>
            </a:endParaRP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10</a:t>
            </a:fld>
            <a:endParaRPr lang="en-US"/>
          </a:p>
        </p:txBody>
      </p:sp>
      <p:graphicFrame>
        <p:nvGraphicFramePr>
          <p:cNvPr id="4" name="Diagram 3">
            <a:extLst>
              <a:ext uri="{FF2B5EF4-FFF2-40B4-BE49-F238E27FC236}">
                <a16:creationId xmlns:a16="http://schemas.microsoft.com/office/drawing/2014/main" id="{C6C50AAD-5240-FB79-5AAB-82D846078C29}"/>
              </a:ext>
            </a:extLst>
          </p:cNvPr>
          <p:cNvGraphicFramePr/>
          <p:nvPr>
            <p:extLst>
              <p:ext uri="{D42A27DB-BD31-4B8C-83A1-F6EECF244321}">
                <p14:modId xmlns:p14="http://schemas.microsoft.com/office/powerpoint/2010/main" val="3696073105"/>
              </p:ext>
            </p:extLst>
          </p:nvPr>
        </p:nvGraphicFramePr>
        <p:xfrm>
          <a:off x="2032000" y="1520890"/>
          <a:ext cx="8128000" cy="4617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3115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nSpc>
                <a:spcPct val="90000"/>
              </a:lnSpc>
            </a:pPr>
            <a:r>
              <a:rPr lang="en-US" sz="3200" dirty="0">
                <a:solidFill>
                  <a:schemeClr val="bg1"/>
                </a:solidFill>
                <a:highlight>
                  <a:srgbClr val="000000"/>
                </a:highlight>
              </a:rPr>
              <a:t>Rich-picture(as-is) for THE SYSTEM: </a:t>
            </a:r>
            <a:endParaRPr lang="en-US" sz="3200" kern="1200" dirty="0">
              <a:solidFill>
                <a:schemeClr val="bg1"/>
              </a:solidFill>
              <a:highlight>
                <a:srgbClr val="000000"/>
              </a:highlight>
              <a:latin typeface="+mj-lt"/>
              <a:ea typeface="+mj-ea"/>
              <a:cs typeface="+mj-cs"/>
            </a:endParaRP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11</a:t>
            </a:fld>
            <a:endParaRPr lang="en-US"/>
          </a:p>
        </p:txBody>
      </p:sp>
      <p:pic>
        <p:nvPicPr>
          <p:cNvPr id="6" name="Picture 5" descr="Diagram&#10;&#10;Description automatically generated">
            <a:extLst>
              <a:ext uri="{FF2B5EF4-FFF2-40B4-BE49-F238E27FC236}">
                <a16:creationId xmlns:a16="http://schemas.microsoft.com/office/drawing/2014/main" id="{72D1834D-2434-D82B-9509-8F40CCFDFDA2}"/>
              </a:ext>
            </a:extLst>
          </p:cNvPr>
          <p:cNvPicPr>
            <a:picLocks noChangeAspect="1"/>
          </p:cNvPicPr>
          <p:nvPr/>
        </p:nvPicPr>
        <p:blipFill>
          <a:blip r:embed="rId2"/>
          <a:stretch>
            <a:fillRect/>
          </a:stretch>
        </p:blipFill>
        <p:spPr>
          <a:xfrm>
            <a:off x="1518556" y="1728258"/>
            <a:ext cx="9286875" cy="4486275"/>
          </a:xfrm>
          <a:prstGeom prst="rect">
            <a:avLst/>
          </a:prstGeom>
        </p:spPr>
      </p:pic>
    </p:spTree>
    <p:extLst>
      <p:ext uri="{BB962C8B-B14F-4D97-AF65-F5344CB8AC3E}">
        <p14:creationId xmlns:p14="http://schemas.microsoft.com/office/powerpoint/2010/main" val="3528380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nSpc>
                <a:spcPct val="90000"/>
              </a:lnSpc>
            </a:pPr>
            <a:r>
              <a:rPr lang="en-US" sz="3200" dirty="0">
                <a:solidFill>
                  <a:schemeClr val="bg1"/>
                </a:solidFill>
                <a:highlight>
                  <a:srgbClr val="000000"/>
                </a:highlight>
              </a:rPr>
              <a:t>Rich-picture(to-be) for THE SYSTEM: </a:t>
            </a:r>
            <a:endParaRPr lang="en-US" sz="3200" kern="1200" dirty="0">
              <a:solidFill>
                <a:schemeClr val="bg1"/>
              </a:solidFill>
              <a:highlight>
                <a:srgbClr val="000000"/>
              </a:highlight>
              <a:latin typeface="+mj-lt"/>
              <a:ea typeface="+mj-ea"/>
              <a:cs typeface="+mj-cs"/>
            </a:endParaRP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12</a:t>
            </a:fld>
            <a:endParaRPr lang="en-US"/>
          </a:p>
        </p:txBody>
      </p:sp>
      <p:pic>
        <p:nvPicPr>
          <p:cNvPr id="5" name="Picture 4" descr="Diagram&#10;&#10;Description automatically generated">
            <a:extLst>
              <a:ext uri="{FF2B5EF4-FFF2-40B4-BE49-F238E27FC236}">
                <a16:creationId xmlns:a16="http://schemas.microsoft.com/office/drawing/2014/main" id="{C6459EED-A8ED-DBD5-70D1-A76355B4A791}"/>
              </a:ext>
            </a:extLst>
          </p:cNvPr>
          <p:cNvPicPr>
            <a:picLocks noChangeAspect="1"/>
          </p:cNvPicPr>
          <p:nvPr/>
        </p:nvPicPr>
        <p:blipFill>
          <a:blip r:embed="rId2"/>
          <a:stretch>
            <a:fillRect/>
          </a:stretch>
        </p:blipFill>
        <p:spPr>
          <a:xfrm>
            <a:off x="1170894" y="1749425"/>
            <a:ext cx="9982200" cy="4972050"/>
          </a:xfrm>
          <a:prstGeom prst="rect">
            <a:avLst/>
          </a:prstGeom>
        </p:spPr>
      </p:pic>
    </p:spTree>
    <p:extLst>
      <p:ext uri="{BB962C8B-B14F-4D97-AF65-F5344CB8AC3E}">
        <p14:creationId xmlns:p14="http://schemas.microsoft.com/office/powerpoint/2010/main" val="1553633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nSpc>
                <a:spcPct val="90000"/>
              </a:lnSpc>
            </a:pPr>
            <a:r>
              <a:rPr lang="en-US" sz="3200" dirty="0" err="1">
                <a:solidFill>
                  <a:schemeClr val="bg1"/>
                </a:solidFill>
                <a:highlight>
                  <a:srgbClr val="000000"/>
                </a:highlight>
              </a:rPr>
              <a:t>erd</a:t>
            </a:r>
            <a:r>
              <a:rPr lang="en-US" sz="3200" dirty="0">
                <a:solidFill>
                  <a:schemeClr val="bg1"/>
                </a:solidFill>
                <a:highlight>
                  <a:srgbClr val="000000"/>
                </a:highlight>
              </a:rPr>
              <a:t> for THE SYSTEM: </a:t>
            </a:r>
            <a:endParaRPr lang="en-US" sz="3200" kern="1200" dirty="0">
              <a:solidFill>
                <a:schemeClr val="bg1"/>
              </a:solidFill>
              <a:highlight>
                <a:srgbClr val="000000"/>
              </a:highlight>
              <a:latin typeface="+mj-lt"/>
              <a:ea typeface="+mj-ea"/>
              <a:cs typeface="+mj-cs"/>
            </a:endParaRP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13</a:t>
            </a:fld>
            <a:endParaRPr lang="en-US"/>
          </a:p>
        </p:txBody>
      </p:sp>
      <p:pic>
        <p:nvPicPr>
          <p:cNvPr id="6" name="Picture 5" descr="Diagram, schematic&#10;&#10;Description automatically generated">
            <a:extLst>
              <a:ext uri="{FF2B5EF4-FFF2-40B4-BE49-F238E27FC236}">
                <a16:creationId xmlns:a16="http://schemas.microsoft.com/office/drawing/2014/main" id="{BC0DFC8C-3540-06DF-9DBA-873F7F8904A9}"/>
              </a:ext>
            </a:extLst>
          </p:cNvPr>
          <p:cNvPicPr>
            <a:picLocks noChangeAspect="1"/>
          </p:cNvPicPr>
          <p:nvPr/>
        </p:nvPicPr>
        <p:blipFill>
          <a:blip r:embed="rId2"/>
          <a:stretch>
            <a:fillRect/>
          </a:stretch>
        </p:blipFill>
        <p:spPr>
          <a:xfrm>
            <a:off x="1682261" y="1400175"/>
            <a:ext cx="9056077" cy="5219699"/>
          </a:xfrm>
          <a:prstGeom prst="rect">
            <a:avLst/>
          </a:prstGeom>
        </p:spPr>
      </p:pic>
    </p:spTree>
    <p:extLst>
      <p:ext uri="{BB962C8B-B14F-4D97-AF65-F5344CB8AC3E}">
        <p14:creationId xmlns:p14="http://schemas.microsoft.com/office/powerpoint/2010/main" val="2266387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6CAD107D-ACAB-89BF-1425-432C4153CB25}"/>
              </a:ext>
            </a:extLst>
          </p:cNvPr>
          <p:cNvPicPr>
            <a:picLocks noChangeAspect="1"/>
          </p:cNvPicPr>
          <p:nvPr/>
        </p:nvPicPr>
        <p:blipFill>
          <a:blip r:embed="rId2"/>
          <a:stretch>
            <a:fillRect/>
          </a:stretch>
        </p:blipFill>
        <p:spPr>
          <a:xfrm>
            <a:off x="5738812" y="1847850"/>
            <a:ext cx="4972050" cy="2220913"/>
          </a:xfrm>
          <a:prstGeom prst="rect">
            <a:avLst/>
          </a:prstGeom>
        </p:spPr>
      </p:pic>
      <p:pic>
        <p:nvPicPr>
          <p:cNvPr id="13" name="Picture 12" descr="A picture containing diagram&#10;&#10;Description automatically generated">
            <a:extLst>
              <a:ext uri="{FF2B5EF4-FFF2-40B4-BE49-F238E27FC236}">
                <a16:creationId xmlns:a16="http://schemas.microsoft.com/office/drawing/2014/main" id="{0ED9DA53-41D7-2C5A-4D1A-47DA732CB0AF}"/>
              </a:ext>
            </a:extLst>
          </p:cNvPr>
          <p:cNvPicPr>
            <a:picLocks noChangeAspect="1"/>
          </p:cNvPicPr>
          <p:nvPr/>
        </p:nvPicPr>
        <p:blipFill>
          <a:blip r:embed="rId3"/>
          <a:stretch>
            <a:fillRect/>
          </a:stretch>
        </p:blipFill>
        <p:spPr>
          <a:xfrm>
            <a:off x="993775" y="1782762"/>
            <a:ext cx="4521200" cy="2220913"/>
          </a:xfrm>
          <a:prstGeom prst="rect">
            <a:avLst/>
          </a:prstGeom>
        </p:spPr>
      </p:pic>
      <p:pic>
        <p:nvPicPr>
          <p:cNvPr id="8" name="Picture 7" descr="Table&#10;&#10;Description automatically generated">
            <a:extLst>
              <a:ext uri="{FF2B5EF4-FFF2-40B4-BE49-F238E27FC236}">
                <a16:creationId xmlns:a16="http://schemas.microsoft.com/office/drawing/2014/main" id="{BB43E3DD-E9A6-D642-54B2-7583460E1F58}"/>
              </a:ext>
            </a:extLst>
          </p:cNvPr>
          <p:cNvPicPr>
            <a:picLocks noChangeAspect="1"/>
          </p:cNvPicPr>
          <p:nvPr/>
        </p:nvPicPr>
        <p:blipFill>
          <a:blip r:embed="rId4"/>
          <a:stretch>
            <a:fillRect/>
          </a:stretch>
        </p:blipFill>
        <p:spPr>
          <a:xfrm>
            <a:off x="5819775" y="3911600"/>
            <a:ext cx="4972050" cy="2163763"/>
          </a:xfrm>
          <a:prstGeom prst="rect">
            <a:avLst/>
          </a:prstGeom>
        </p:spPr>
      </p:pic>
      <p:pic>
        <p:nvPicPr>
          <p:cNvPr id="10" name="Picture 9" descr="Table&#10;&#10;Description automatically generated">
            <a:extLst>
              <a:ext uri="{FF2B5EF4-FFF2-40B4-BE49-F238E27FC236}">
                <a16:creationId xmlns:a16="http://schemas.microsoft.com/office/drawing/2014/main" id="{CD660663-8DCF-B1B0-28F1-B38BD635345F}"/>
              </a:ext>
            </a:extLst>
          </p:cNvPr>
          <p:cNvPicPr>
            <a:picLocks noChangeAspect="1"/>
          </p:cNvPicPr>
          <p:nvPr/>
        </p:nvPicPr>
        <p:blipFill>
          <a:blip r:embed="rId5"/>
          <a:stretch>
            <a:fillRect/>
          </a:stretch>
        </p:blipFill>
        <p:spPr>
          <a:xfrm>
            <a:off x="1117600" y="3911601"/>
            <a:ext cx="4244975" cy="2163763"/>
          </a:xfrm>
          <a:prstGeom prst="rect">
            <a:avLst/>
          </a:prstGeom>
        </p:spPr>
      </p:pic>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l">
              <a:lnSpc>
                <a:spcPct val="90000"/>
              </a:lnSpc>
            </a:pPr>
            <a:r>
              <a:rPr lang="en-US" kern="1200" dirty="0">
                <a:solidFill>
                  <a:schemeClr val="bg1"/>
                </a:solidFill>
                <a:highlight>
                  <a:srgbClr val="000000"/>
                </a:highlight>
                <a:latin typeface="+mj-lt"/>
                <a:ea typeface="+mj-ea"/>
                <a:cs typeface="+mj-cs"/>
              </a:rPr>
              <a:t>Data dictionary for THE SYSTEM: </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14</a:t>
            </a:fld>
            <a:endParaRPr lang="en-US"/>
          </a:p>
        </p:txBody>
      </p:sp>
    </p:spTree>
    <p:extLst>
      <p:ext uri="{BB962C8B-B14F-4D97-AF65-F5344CB8AC3E}">
        <p14:creationId xmlns:p14="http://schemas.microsoft.com/office/powerpoint/2010/main" val="3071009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l">
              <a:lnSpc>
                <a:spcPct val="90000"/>
              </a:lnSpc>
            </a:pPr>
            <a:r>
              <a:rPr lang="en-US" kern="1200" dirty="0">
                <a:solidFill>
                  <a:schemeClr val="bg1"/>
                </a:solidFill>
                <a:highlight>
                  <a:srgbClr val="000000"/>
                </a:highlight>
                <a:latin typeface="+mj-lt"/>
                <a:ea typeface="+mj-ea"/>
                <a:cs typeface="+mj-cs"/>
              </a:rPr>
              <a:t>Data dictionary for THE SYSTEM: </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15</a:t>
            </a:fld>
            <a:endParaRPr lang="en-US"/>
          </a:p>
        </p:txBody>
      </p:sp>
      <p:pic>
        <p:nvPicPr>
          <p:cNvPr id="6" name="Picture 5" descr="Table&#10;&#10;Description automatically generated">
            <a:extLst>
              <a:ext uri="{FF2B5EF4-FFF2-40B4-BE49-F238E27FC236}">
                <a16:creationId xmlns:a16="http://schemas.microsoft.com/office/drawing/2014/main" id="{3CB747D9-23A5-1E41-6FFC-C470728253EB}"/>
              </a:ext>
            </a:extLst>
          </p:cNvPr>
          <p:cNvPicPr>
            <a:picLocks noChangeAspect="1"/>
          </p:cNvPicPr>
          <p:nvPr/>
        </p:nvPicPr>
        <p:blipFill>
          <a:blip r:embed="rId2"/>
          <a:stretch>
            <a:fillRect/>
          </a:stretch>
        </p:blipFill>
        <p:spPr>
          <a:xfrm>
            <a:off x="838200" y="1547549"/>
            <a:ext cx="4676775" cy="2395802"/>
          </a:xfrm>
          <a:prstGeom prst="rect">
            <a:avLst/>
          </a:prstGeom>
        </p:spPr>
      </p:pic>
      <p:pic>
        <p:nvPicPr>
          <p:cNvPr id="9" name="Picture 8" descr="Table&#10;&#10;Description automatically generated with medium confidence">
            <a:extLst>
              <a:ext uri="{FF2B5EF4-FFF2-40B4-BE49-F238E27FC236}">
                <a16:creationId xmlns:a16="http://schemas.microsoft.com/office/drawing/2014/main" id="{11335CCE-3852-FD1F-B120-BD35EAFB469D}"/>
              </a:ext>
            </a:extLst>
          </p:cNvPr>
          <p:cNvPicPr>
            <a:picLocks noChangeAspect="1"/>
          </p:cNvPicPr>
          <p:nvPr/>
        </p:nvPicPr>
        <p:blipFill>
          <a:blip r:embed="rId3"/>
          <a:stretch>
            <a:fillRect/>
          </a:stretch>
        </p:blipFill>
        <p:spPr>
          <a:xfrm>
            <a:off x="1066800" y="4025819"/>
            <a:ext cx="4152900" cy="2251156"/>
          </a:xfrm>
          <a:prstGeom prst="rect">
            <a:avLst/>
          </a:prstGeom>
        </p:spPr>
      </p:pic>
      <p:pic>
        <p:nvPicPr>
          <p:cNvPr id="12" name="Picture 11" descr="Table&#10;&#10;Description automatically generated">
            <a:extLst>
              <a:ext uri="{FF2B5EF4-FFF2-40B4-BE49-F238E27FC236}">
                <a16:creationId xmlns:a16="http://schemas.microsoft.com/office/drawing/2014/main" id="{2D561348-AD21-000E-8BF9-FD60AEE800AF}"/>
              </a:ext>
            </a:extLst>
          </p:cNvPr>
          <p:cNvPicPr>
            <a:picLocks noChangeAspect="1"/>
          </p:cNvPicPr>
          <p:nvPr/>
        </p:nvPicPr>
        <p:blipFill>
          <a:blip r:embed="rId4"/>
          <a:stretch>
            <a:fillRect/>
          </a:stretch>
        </p:blipFill>
        <p:spPr>
          <a:xfrm>
            <a:off x="5514975" y="3769268"/>
            <a:ext cx="5425707" cy="2625182"/>
          </a:xfrm>
          <a:prstGeom prst="rect">
            <a:avLst/>
          </a:prstGeom>
        </p:spPr>
      </p:pic>
      <p:pic>
        <p:nvPicPr>
          <p:cNvPr id="15" name="Picture 14" descr="Table&#10;&#10;Description automatically generated">
            <a:extLst>
              <a:ext uri="{FF2B5EF4-FFF2-40B4-BE49-F238E27FC236}">
                <a16:creationId xmlns:a16="http://schemas.microsoft.com/office/drawing/2014/main" id="{87B900AC-69B7-5DBA-2928-6556AEBA40DD}"/>
              </a:ext>
            </a:extLst>
          </p:cNvPr>
          <p:cNvPicPr>
            <a:picLocks noChangeAspect="1"/>
          </p:cNvPicPr>
          <p:nvPr/>
        </p:nvPicPr>
        <p:blipFill>
          <a:blip r:embed="rId5"/>
          <a:stretch>
            <a:fillRect/>
          </a:stretch>
        </p:blipFill>
        <p:spPr>
          <a:xfrm>
            <a:off x="5419725" y="1525884"/>
            <a:ext cx="5520957" cy="2238814"/>
          </a:xfrm>
          <a:prstGeom prst="rect">
            <a:avLst/>
          </a:prstGeom>
        </p:spPr>
      </p:pic>
    </p:spTree>
    <p:extLst>
      <p:ext uri="{BB962C8B-B14F-4D97-AF65-F5344CB8AC3E}">
        <p14:creationId xmlns:p14="http://schemas.microsoft.com/office/powerpoint/2010/main" val="1132921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l">
              <a:lnSpc>
                <a:spcPct val="90000"/>
              </a:lnSpc>
            </a:pPr>
            <a:r>
              <a:rPr lang="en-US" kern="1200" dirty="0">
                <a:solidFill>
                  <a:schemeClr val="bg1"/>
                </a:solidFill>
                <a:highlight>
                  <a:srgbClr val="000000"/>
                </a:highlight>
                <a:latin typeface="+mj-lt"/>
                <a:ea typeface="+mj-ea"/>
                <a:cs typeface="+mj-cs"/>
              </a:rPr>
              <a:t>Data dictionary for THE SYSTEM: </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16</a:t>
            </a:fld>
            <a:endParaRPr lang="en-US"/>
          </a:p>
        </p:txBody>
      </p:sp>
      <p:pic>
        <p:nvPicPr>
          <p:cNvPr id="5" name="Picture 4" descr="Table&#10;&#10;Description automatically generated">
            <a:extLst>
              <a:ext uri="{FF2B5EF4-FFF2-40B4-BE49-F238E27FC236}">
                <a16:creationId xmlns:a16="http://schemas.microsoft.com/office/drawing/2014/main" id="{861754B0-CECE-DFD0-0B25-2C57955C1C4E}"/>
              </a:ext>
            </a:extLst>
          </p:cNvPr>
          <p:cNvPicPr>
            <a:picLocks noChangeAspect="1"/>
          </p:cNvPicPr>
          <p:nvPr/>
        </p:nvPicPr>
        <p:blipFill>
          <a:blip r:embed="rId2"/>
          <a:stretch>
            <a:fillRect/>
          </a:stretch>
        </p:blipFill>
        <p:spPr>
          <a:xfrm>
            <a:off x="730064" y="1300751"/>
            <a:ext cx="4661086" cy="2642600"/>
          </a:xfrm>
          <a:prstGeom prst="rect">
            <a:avLst/>
          </a:prstGeom>
        </p:spPr>
      </p:pic>
      <p:pic>
        <p:nvPicPr>
          <p:cNvPr id="8" name="Picture 7" descr="Table&#10;&#10;Description automatically generated">
            <a:extLst>
              <a:ext uri="{FF2B5EF4-FFF2-40B4-BE49-F238E27FC236}">
                <a16:creationId xmlns:a16="http://schemas.microsoft.com/office/drawing/2014/main" id="{4958FC2F-133C-B76E-1112-D920AA9EE6E0}"/>
              </a:ext>
            </a:extLst>
          </p:cNvPr>
          <p:cNvPicPr>
            <a:picLocks noChangeAspect="1"/>
          </p:cNvPicPr>
          <p:nvPr/>
        </p:nvPicPr>
        <p:blipFill>
          <a:blip r:embed="rId3"/>
          <a:stretch>
            <a:fillRect/>
          </a:stretch>
        </p:blipFill>
        <p:spPr>
          <a:xfrm>
            <a:off x="819150" y="3943351"/>
            <a:ext cx="4242305" cy="2441673"/>
          </a:xfrm>
          <a:prstGeom prst="rect">
            <a:avLst/>
          </a:prstGeom>
        </p:spPr>
      </p:pic>
      <p:pic>
        <p:nvPicPr>
          <p:cNvPr id="11" name="Picture 10" descr="Table&#10;&#10;Description automatically generated">
            <a:extLst>
              <a:ext uri="{FF2B5EF4-FFF2-40B4-BE49-F238E27FC236}">
                <a16:creationId xmlns:a16="http://schemas.microsoft.com/office/drawing/2014/main" id="{D0B51CF0-3409-9E8D-ACA3-80BB2AF8A1BA}"/>
              </a:ext>
            </a:extLst>
          </p:cNvPr>
          <p:cNvPicPr>
            <a:picLocks noChangeAspect="1"/>
          </p:cNvPicPr>
          <p:nvPr/>
        </p:nvPicPr>
        <p:blipFill>
          <a:blip r:embed="rId4"/>
          <a:stretch>
            <a:fillRect/>
          </a:stretch>
        </p:blipFill>
        <p:spPr>
          <a:xfrm>
            <a:off x="5480236" y="1300751"/>
            <a:ext cx="5635439" cy="3185524"/>
          </a:xfrm>
          <a:prstGeom prst="rect">
            <a:avLst/>
          </a:prstGeom>
        </p:spPr>
      </p:pic>
      <p:pic>
        <p:nvPicPr>
          <p:cNvPr id="14" name="Picture 13" descr="Table&#10;&#10;Description automatically generated">
            <a:extLst>
              <a:ext uri="{FF2B5EF4-FFF2-40B4-BE49-F238E27FC236}">
                <a16:creationId xmlns:a16="http://schemas.microsoft.com/office/drawing/2014/main" id="{BF4E7B2D-399A-1005-6285-B3ADDAF6B8C4}"/>
              </a:ext>
            </a:extLst>
          </p:cNvPr>
          <p:cNvPicPr>
            <a:picLocks noChangeAspect="1"/>
          </p:cNvPicPr>
          <p:nvPr/>
        </p:nvPicPr>
        <p:blipFill>
          <a:blip r:embed="rId5"/>
          <a:stretch>
            <a:fillRect/>
          </a:stretch>
        </p:blipFill>
        <p:spPr>
          <a:xfrm>
            <a:off x="5673598" y="4363918"/>
            <a:ext cx="4921503" cy="2057506"/>
          </a:xfrm>
          <a:prstGeom prst="rect">
            <a:avLst/>
          </a:prstGeom>
        </p:spPr>
      </p:pic>
    </p:spTree>
    <p:extLst>
      <p:ext uri="{BB962C8B-B14F-4D97-AF65-F5344CB8AC3E}">
        <p14:creationId xmlns:p14="http://schemas.microsoft.com/office/powerpoint/2010/main" val="228754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l">
              <a:lnSpc>
                <a:spcPct val="90000"/>
              </a:lnSpc>
            </a:pPr>
            <a:r>
              <a:rPr lang="en-US" kern="1200" dirty="0">
                <a:solidFill>
                  <a:schemeClr val="bg1"/>
                </a:solidFill>
                <a:highlight>
                  <a:srgbClr val="000000"/>
                </a:highlight>
                <a:latin typeface="+mj-lt"/>
                <a:ea typeface="+mj-ea"/>
                <a:cs typeface="+mj-cs"/>
              </a:rPr>
              <a:t>Data dictionary for THE SYSTEM: </a:t>
            </a:r>
          </a:p>
        </p:txBody>
      </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17</a:t>
            </a:fld>
            <a:endParaRPr lang="en-US"/>
          </a:p>
        </p:txBody>
      </p:sp>
      <p:pic>
        <p:nvPicPr>
          <p:cNvPr id="6" name="Picture 5" descr="Table&#10;&#10;Description automatically generated">
            <a:extLst>
              <a:ext uri="{FF2B5EF4-FFF2-40B4-BE49-F238E27FC236}">
                <a16:creationId xmlns:a16="http://schemas.microsoft.com/office/drawing/2014/main" id="{E744EE5A-CEB1-5A34-9527-E38AF87314FE}"/>
              </a:ext>
            </a:extLst>
          </p:cNvPr>
          <p:cNvPicPr>
            <a:picLocks noChangeAspect="1"/>
          </p:cNvPicPr>
          <p:nvPr/>
        </p:nvPicPr>
        <p:blipFill>
          <a:blip r:embed="rId2"/>
          <a:stretch>
            <a:fillRect/>
          </a:stretch>
        </p:blipFill>
        <p:spPr>
          <a:xfrm>
            <a:off x="768347" y="4395331"/>
            <a:ext cx="4076952" cy="2326144"/>
          </a:xfrm>
          <a:prstGeom prst="rect">
            <a:avLst/>
          </a:prstGeom>
        </p:spPr>
      </p:pic>
      <p:pic>
        <p:nvPicPr>
          <p:cNvPr id="9" name="Picture 8" descr="Table&#10;&#10;Description automatically generated">
            <a:extLst>
              <a:ext uri="{FF2B5EF4-FFF2-40B4-BE49-F238E27FC236}">
                <a16:creationId xmlns:a16="http://schemas.microsoft.com/office/drawing/2014/main" id="{DE87A687-35C3-E04D-B344-E9931F9D0664}"/>
              </a:ext>
            </a:extLst>
          </p:cNvPr>
          <p:cNvPicPr>
            <a:picLocks noChangeAspect="1"/>
          </p:cNvPicPr>
          <p:nvPr/>
        </p:nvPicPr>
        <p:blipFill>
          <a:blip r:embed="rId3"/>
          <a:stretch>
            <a:fillRect/>
          </a:stretch>
        </p:blipFill>
        <p:spPr>
          <a:xfrm>
            <a:off x="838200" y="1431401"/>
            <a:ext cx="3752082" cy="3081905"/>
          </a:xfrm>
          <a:prstGeom prst="rect">
            <a:avLst/>
          </a:prstGeom>
        </p:spPr>
      </p:pic>
      <p:pic>
        <p:nvPicPr>
          <p:cNvPr id="12" name="Picture 11" descr="Table&#10;&#10;Description automatically generated">
            <a:extLst>
              <a:ext uri="{FF2B5EF4-FFF2-40B4-BE49-F238E27FC236}">
                <a16:creationId xmlns:a16="http://schemas.microsoft.com/office/drawing/2014/main" id="{53D3706D-8D80-1FD1-8205-753F4FE52101}"/>
              </a:ext>
            </a:extLst>
          </p:cNvPr>
          <p:cNvPicPr>
            <a:picLocks noChangeAspect="1"/>
          </p:cNvPicPr>
          <p:nvPr/>
        </p:nvPicPr>
        <p:blipFill>
          <a:blip r:embed="rId4"/>
          <a:stretch>
            <a:fillRect/>
          </a:stretch>
        </p:blipFill>
        <p:spPr>
          <a:xfrm>
            <a:off x="5549391" y="1431401"/>
            <a:ext cx="4845299" cy="3264068"/>
          </a:xfrm>
          <a:prstGeom prst="rect">
            <a:avLst/>
          </a:prstGeom>
        </p:spPr>
      </p:pic>
      <p:pic>
        <p:nvPicPr>
          <p:cNvPr id="15" name="Picture 14" descr="Table&#10;&#10;Description automatically generated">
            <a:extLst>
              <a:ext uri="{FF2B5EF4-FFF2-40B4-BE49-F238E27FC236}">
                <a16:creationId xmlns:a16="http://schemas.microsoft.com/office/drawing/2014/main" id="{B605944F-1DCE-2349-C907-DDDA248EC58B}"/>
              </a:ext>
            </a:extLst>
          </p:cNvPr>
          <p:cNvPicPr>
            <a:picLocks noChangeAspect="1"/>
          </p:cNvPicPr>
          <p:nvPr/>
        </p:nvPicPr>
        <p:blipFill>
          <a:blip r:embed="rId5"/>
          <a:stretch>
            <a:fillRect/>
          </a:stretch>
        </p:blipFill>
        <p:spPr>
          <a:xfrm>
            <a:off x="5549391" y="4695469"/>
            <a:ext cx="5143764" cy="1149409"/>
          </a:xfrm>
          <a:prstGeom prst="rect">
            <a:avLst/>
          </a:prstGeom>
        </p:spPr>
      </p:pic>
    </p:spTree>
    <p:extLst>
      <p:ext uri="{BB962C8B-B14F-4D97-AF65-F5344CB8AC3E}">
        <p14:creationId xmlns:p14="http://schemas.microsoft.com/office/powerpoint/2010/main" val="3594831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926753" y="1967265"/>
            <a:ext cx="3067050" cy="2547257"/>
          </a:xfrm>
          <a:noFill/>
        </p:spPr>
        <p:txBody>
          <a:bodyPr vert="horz" lIns="91440" tIns="45720" rIns="91440" bIns="45720" rtlCol="0" anchor="ctr">
            <a:normAutofit/>
          </a:bodyPr>
          <a:lstStyle/>
          <a:p>
            <a:pPr>
              <a:lnSpc>
                <a:spcPct val="90000"/>
              </a:lnSpc>
            </a:pPr>
            <a:r>
              <a:rPr lang="en-US" sz="2000" kern="1200" dirty="0">
                <a:solidFill>
                  <a:srgbClr val="FFFFFF"/>
                </a:solidFill>
                <a:highlight>
                  <a:srgbClr val="000000"/>
                </a:highlight>
                <a:latin typeface="+mj-lt"/>
                <a:ea typeface="+mj-ea"/>
                <a:cs typeface="+mj-cs"/>
              </a:rPr>
              <a:t>normalization for THE SYSTEM: </a:t>
            </a:r>
          </a:p>
        </p:txBody>
      </p:sp>
      <p:pic>
        <p:nvPicPr>
          <p:cNvPr id="5" name="Picture 4" descr="Diagram&#10;&#10;Description automatically generated">
            <a:extLst>
              <a:ext uri="{FF2B5EF4-FFF2-40B4-BE49-F238E27FC236}">
                <a16:creationId xmlns:a16="http://schemas.microsoft.com/office/drawing/2014/main" id="{4027032A-0BEE-92B0-ECF6-3EF4914BE9BF}"/>
              </a:ext>
            </a:extLst>
          </p:cNvPr>
          <p:cNvPicPr>
            <a:picLocks noChangeAspect="1"/>
          </p:cNvPicPr>
          <p:nvPr/>
        </p:nvPicPr>
        <p:blipFill>
          <a:blip r:embed="rId2"/>
          <a:stretch>
            <a:fillRect/>
          </a:stretch>
        </p:blipFill>
        <p:spPr>
          <a:xfrm>
            <a:off x="5943600" y="247932"/>
            <a:ext cx="3000375" cy="6283510"/>
          </a:xfrm>
          <a:prstGeom prst="rect">
            <a:avLst/>
          </a:prstGeom>
        </p:spPr>
      </p:pic>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1034184" y="6356350"/>
            <a:ext cx="514349" cy="365125"/>
          </a:xfrm>
        </p:spPr>
        <p:txBody>
          <a:bodyPr vert="horz" lIns="91440" tIns="45720" rIns="91440" bIns="45720" rtlCol="0" anchor="ctr">
            <a:normAutofit/>
          </a:bodyPr>
          <a:lstStyle/>
          <a:p>
            <a:pPr>
              <a:spcAft>
                <a:spcPts val="600"/>
              </a:spcAft>
            </a:pPr>
            <a:fld id="{8C2E478F-E849-4A8C-AF1F-CBCC78A7CBFA}" type="slidenum">
              <a:rPr lang="en-US">
                <a:solidFill>
                  <a:schemeClr val="tx1">
                    <a:alpha val="80000"/>
                  </a:schemeClr>
                </a:solidFill>
              </a:rPr>
              <a:pPr>
                <a:spcAft>
                  <a:spcPts val="600"/>
                </a:spcAft>
              </a:pPr>
              <a:t>18</a:t>
            </a:fld>
            <a:endParaRPr lang="en-US">
              <a:solidFill>
                <a:schemeClr val="tx1">
                  <a:alpha val="80000"/>
                </a:schemeClr>
              </a:solidFill>
            </a:endParaRPr>
          </a:p>
        </p:txBody>
      </p:sp>
    </p:spTree>
    <p:extLst>
      <p:ext uri="{BB962C8B-B14F-4D97-AF65-F5344CB8AC3E}">
        <p14:creationId xmlns:p14="http://schemas.microsoft.com/office/powerpoint/2010/main" val="2518953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3079063"/>
            <a:ext cx="10787270" cy="830649"/>
          </a:xfrm>
        </p:spPr>
        <p:txBody>
          <a:bodyPr>
            <a:normAutofit/>
          </a:bodyPr>
          <a:lstStyle/>
          <a:p>
            <a:r>
              <a:rPr lang="en-US" sz="4000" spc="300" dirty="0"/>
              <a:t>THANK YOU</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159786" y="1204881"/>
            <a:ext cx="4646246" cy="2218585"/>
          </a:xfrm>
        </p:spPr>
        <p:txBody>
          <a:bodyPr>
            <a:noAutofit/>
          </a:bodyPr>
          <a:lstStyle/>
          <a:p>
            <a:pPr marL="0" indent="0">
              <a:lnSpc>
                <a:spcPct val="100000"/>
              </a:lnSpc>
              <a:buNone/>
            </a:pPr>
            <a:r>
              <a:rPr lang="en-US" sz="1800" dirty="0">
                <a:cs typeface="Biome Light" panose="020B0303030204020804" pitchFamily="34" charset="0"/>
              </a:rPr>
              <a:t>In order to manage and track students' academic progress, educational institutions must use a student performance monitoring system. The system makes use of a database management system (DBMS) to gather, store, and analyze many sorts of data about student performance, including grades, attendance, and disciplinary records. With the use of this data, teachers are better equipped to support specific kids, spot weaknesses in their lesson plans and instructional strategies, and make sure that all students are meeting the necessary academic standards. Implementing a system to track student achievement can raise the standard of instruction offered by a school and eventually assist students in achieving their academic objectives. Organizing and managing the necessary data in this situation requires the use of DBMS.</a:t>
            </a:r>
            <a:endParaRPr lang="en-US" sz="1800"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a:t>
            </a:fld>
            <a:endParaRPr lang="en-US" dirty="0"/>
          </a:p>
        </p:txBody>
      </p:sp>
      <p:sp>
        <p:nvSpPr>
          <p:cNvPr id="7" name="Title 6">
            <a:extLst>
              <a:ext uri="{FF2B5EF4-FFF2-40B4-BE49-F238E27FC236}">
                <a16:creationId xmlns:a16="http://schemas.microsoft.com/office/drawing/2014/main" id="{A88F69E0-7035-71CB-94E4-0F3059D0B242}"/>
              </a:ext>
            </a:extLst>
          </p:cNvPr>
          <p:cNvSpPr>
            <a:spLocks noGrp="1"/>
          </p:cNvSpPr>
          <p:nvPr>
            <p:ph type="title"/>
          </p:nvPr>
        </p:nvSpPr>
        <p:spPr>
          <a:xfrm>
            <a:off x="6096000" y="322788"/>
            <a:ext cx="5897218" cy="884238"/>
          </a:xfrm>
        </p:spPr>
        <p:txBody>
          <a:bodyPr/>
          <a:lstStyle/>
          <a:p>
            <a:r>
              <a:rPr lang="en-US" dirty="0"/>
              <a:t>Introduction:</a:t>
            </a:r>
          </a:p>
        </p:txBody>
      </p:sp>
      <p:pic>
        <p:nvPicPr>
          <p:cNvPr id="12" name="Picture 11" descr="Logo, company name&#10;&#10;Description automatically generated">
            <a:extLst>
              <a:ext uri="{FF2B5EF4-FFF2-40B4-BE49-F238E27FC236}">
                <a16:creationId xmlns:a16="http://schemas.microsoft.com/office/drawing/2014/main" id="{BA75739A-B0AB-CCF9-9D7F-2EDCA737DFA0}"/>
              </a:ext>
            </a:extLst>
          </p:cNvPr>
          <p:cNvPicPr>
            <a:picLocks noChangeAspect="1"/>
          </p:cNvPicPr>
          <p:nvPr/>
        </p:nvPicPr>
        <p:blipFill>
          <a:blip r:embed="rId3"/>
          <a:stretch>
            <a:fillRect/>
          </a:stretch>
        </p:blipFill>
        <p:spPr>
          <a:xfrm>
            <a:off x="0" y="0"/>
            <a:ext cx="5416550" cy="6833428"/>
          </a:xfrm>
          <a:prstGeom prst="rect">
            <a:avLst/>
          </a:prstGeom>
        </p:spPr>
      </p:pic>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016067" y="2387293"/>
            <a:ext cx="5208659" cy="2287344"/>
          </a:xfrm>
        </p:spPr>
        <p:txBody>
          <a:bodyPr/>
          <a:lstStyle/>
          <a:p>
            <a:r>
              <a:rPr lang="en-US" sz="2000" dirty="0"/>
              <a:t>Let’s Dive Into the web-based student performance monitoring system</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nSpc>
                <a:spcPct val="90000"/>
              </a:lnSpc>
            </a:pPr>
            <a:r>
              <a:rPr lang="en-US" sz="2500" kern="1200">
                <a:solidFill>
                  <a:schemeClr val="bg1"/>
                </a:solidFill>
                <a:latin typeface="+mj-lt"/>
                <a:ea typeface="+mj-ea"/>
                <a:cs typeface="+mj-cs"/>
              </a:rPr>
              <a:t> login page of student performance monitoring system:</a:t>
            </a:r>
          </a:p>
        </p:txBody>
      </p:sp>
      <p:pic>
        <p:nvPicPr>
          <p:cNvPr id="5" name="Picture 4" descr="Graphical user interface, application&#10;&#10;Description automatically generated">
            <a:extLst>
              <a:ext uri="{FF2B5EF4-FFF2-40B4-BE49-F238E27FC236}">
                <a16:creationId xmlns:a16="http://schemas.microsoft.com/office/drawing/2014/main" id="{86F86AF2-26A9-3267-3674-598450334715}"/>
              </a:ext>
            </a:extLst>
          </p:cNvPr>
          <p:cNvPicPr>
            <a:picLocks noChangeAspect="1"/>
          </p:cNvPicPr>
          <p:nvPr/>
        </p:nvPicPr>
        <p:blipFill>
          <a:blip r:embed="rId2"/>
          <a:stretch>
            <a:fillRect/>
          </a:stretch>
        </p:blipFill>
        <p:spPr>
          <a:xfrm>
            <a:off x="2190045" y="1675227"/>
            <a:ext cx="7811910" cy="4394199"/>
          </a:xfrm>
          <a:prstGeom prst="rect">
            <a:avLst/>
          </a:prstGeom>
        </p:spPr>
      </p:pic>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4</a:t>
            </a:fld>
            <a:endParaRPr lang="en-US"/>
          </a:p>
        </p:txBody>
      </p:sp>
    </p:spTree>
    <p:extLst>
      <p:ext uri="{BB962C8B-B14F-4D97-AF65-F5344CB8AC3E}">
        <p14:creationId xmlns:p14="http://schemas.microsoft.com/office/powerpoint/2010/main" val="86947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nSpc>
                <a:spcPct val="90000"/>
              </a:lnSpc>
            </a:pPr>
            <a:r>
              <a:rPr lang="en-US" sz="2500" kern="1200">
                <a:solidFill>
                  <a:schemeClr val="bg1"/>
                </a:solidFill>
                <a:latin typeface="+mj-lt"/>
                <a:ea typeface="+mj-ea"/>
                <a:cs typeface="+mj-cs"/>
              </a:rPr>
              <a:t> dashboard of student performance monitoring system:</a:t>
            </a:r>
          </a:p>
        </p:txBody>
      </p:sp>
      <p:pic>
        <p:nvPicPr>
          <p:cNvPr id="6" name="Picture 5" descr="A screenshot of a computer">
            <a:extLst>
              <a:ext uri="{FF2B5EF4-FFF2-40B4-BE49-F238E27FC236}">
                <a16:creationId xmlns:a16="http://schemas.microsoft.com/office/drawing/2014/main" id="{52F9E687-970C-55E3-4401-88188C2F4766}"/>
              </a:ext>
            </a:extLst>
          </p:cNvPr>
          <p:cNvPicPr>
            <a:picLocks noChangeAspect="1"/>
          </p:cNvPicPr>
          <p:nvPr/>
        </p:nvPicPr>
        <p:blipFill>
          <a:blip r:embed="rId2"/>
          <a:stretch>
            <a:fillRect/>
          </a:stretch>
        </p:blipFill>
        <p:spPr>
          <a:xfrm>
            <a:off x="2190045" y="1675227"/>
            <a:ext cx="7811910" cy="4394199"/>
          </a:xfrm>
          <a:prstGeom prst="rect">
            <a:avLst/>
          </a:prstGeom>
        </p:spPr>
      </p:pic>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5</a:t>
            </a:fld>
            <a:endParaRPr lang="en-US"/>
          </a:p>
        </p:txBody>
      </p:sp>
    </p:spTree>
    <p:extLst>
      <p:ext uri="{BB962C8B-B14F-4D97-AF65-F5344CB8AC3E}">
        <p14:creationId xmlns:p14="http://schemas.microsoft.com/office/powerpoint/2010/main" val="385833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nSpc>
                <a:spcPct val="90000"/>
              </a:lnSpc>
            </a:pPr>
            <a:r>
              <a:rPr lang="en-US" sz="2500" kern="1200">
                <a:solidFill>
                  <a:schemeClr val="bg1"/>
                </a:solidFill>
                <a:latin typeface="+mj-lt"/>
                <a:ea typeface="+mj-ea"/>
                <a:cs typeface="+mj-cs"/>
              </a:rPr>
              <a:t> dashboard of student performance monitoring system:</a:t>
            </a:r>
          </a:p>
        </p:txBody>
      </p:sp>
      <p:pic>
        <p:nvPicPr>
          <p:cNvPr id="5" name="Picture 4" descr="A screenshot of a computer&#10;&#10;Description automatically generated with medium confidence">
            <a:extLst>
              <a:ext uri="{FF2B5EF4-FFF2-40B4-BE49-F238E27FC236}">
                <a16:creationId xmlns:a16="http://schemas.microsoft.com/office/drawing/2014/main" id="{15E56B80-F5C0-8FD7-1502-1C0D5914A0A6}"/>
              </a:ext>
            </a:extLst>
          </p:cNvPr>
          <p:cNvPicPr>
            <a:picLocks noChangeAspect="1"/>
          </p:cNvPicPr>
          <p:nvPr/>
        </p:nvPicPr>
        <p:blipFill>
          <a:blip r:embed="rId2"/>
          <a:stretch>
            <a:fillRect/>
          </a:stretch>
        </p:blipFill>
        <p:spPr>
          <a:xfrm>
            <a:off x="2190045" y="1675227"/>
            <a:ext cx="7811910" cy="4394199"/>
          </a:xfrm>
          <a:prstGeom prst="rect">
            <a:avLst/>
          </a:prstGeom>
        </p:spPr>
      </p:pic>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6</a:t>
            </a:fld>
            <a:endParaRPr lang="en-US"/>
          </a:p>
        </p:txBody>
      </p:sp>
    </p:spTree>
    <p:extLst>
      <p:ext uri="{BB962C8B-B14F-4D97-AF65-F5344CB8AC3E}">
        <p14:creationId xmlns:p14="http://schemas.microsoft.com/office/powerpoint/2010/main" val="2231959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nSpc>
                <a:spcPct val="90000"/>
              </a:lnSpc>
            </a:pPr>
            <a:r>
              <a:rPr lang="en-US" sz="2500" kern="1200">
                <a:solidFill>
                  <a:schemeClr val="bg1"/>
                </a:solidFill>
                <a:latin typeface="+mj-lt"/>
                <a:ea typeface="+mj-ea"/>
                <a:cs typeface="+mj-cs"/>
              </a:rPr>
              <a:t> dashboard of student performance monitoring system:</a:t>
            </a:r>
          </a:p>
        </p:txBody>
      </p:sp>
      <p:pic>
        <p:nvPicPr>
          <p:cNvPr id="6" name="Picture 5" descr="Graphical user interface, application, website&#10;&#10;Description automatically generated">
            <a:extLst>
              <a:ext uri="{FF2B5EF4-FFF2-40B4-BE49-F238E27FC236}">
                <a16:creationId xmlns:a16="http://schemas.microsoft.com/office/drawing/2014/main" id="{467A3412-981E-E185-2CB2-F3779F5D9782}"/>
              </a:ext>
            </a:extLst>
          </p:cNvPr>
          <p:cNvPicPr>
            <a:picLocks noChangeAspect="1"/>
          </p:cNvPicPr>
          <p:nvPr/>
        </p:nvPicPr>
        <p:blipFill>
          <a:blip r:embed="rId2"/>
          <a:stretch>
            <a:fillRect/>
          </a:stretch>
        </p:blipFill>
        <p:spPr>
          <a:xfrm>
            <a:off x="2190045" y="1675227"/>
            <a:ext cx="7811910" cy="4394199"/>
          </a:xfrm>
          <a:prstGeom prst="rect">
            <a:avLst/>
          </a:prstGeom>
        </p:spPr>
      </p:pic>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7</a:t>
            </a:fld>
            <a:endParaRPr lang="en-US"/>
          </a:p>
        </p:txBody>
      </p:sp>
    </p:spTree>
    <p:extLst>
      <p:ext uri="{BB962C8B-B14F-4D97-AF65-F5344CB8AC3E}">
        <p14:creationId xmlns:p14="http://schemas.microsoft.com/office/powerpoint/2010/main" val="112047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nSpc>
                <a:spcPct val="90000"/>
              </a:lnSpc>
            </a:pPr>
            <a:r>
              <a:rPr lang="en-US" sz="2200" kern="1200">
                <a:solidFill>
                  <a:schemeClr val="bg1"/>
                </a:solidFill>
                <a:latin typeface="+mj-lt"/>
                <a:ea typeface="+mj-ea"/>
                <a:cs typeface="+mj-cs"/>
              </a:rPr>
              <a:t> course per. page of student performance monitoring system:</a:t>
            </a:r>
          </a:p>
        </p:txBody>
      </p:sp>
      <p:pic>
        <p:nvPicPr>
          <p:cNvPr id="5" name="Picture 4" descr="Graphical user interface, application, website&#10;&#10;Description automatically generated">
            <a:extLst>
              <a:ext uri="{FF2B5EF4-FFF2-40B4-BE49-F238E27FC236}">
                <a16:creationId xmlns:a16="http://schemas.microsoft.com/office/drawing/2014/main" id="{3936DBEE-6D7F-C9D8-7D1E-590F76A9451E}"/>
              </a:ext>
            </a:extLst>
          </p:cNvPr>
          <p:cNvPicPr>
            <a:picLocks noChangeAspect="1"/>
          </p:cNvPicPr>
          <p:nvPr/>
        </p:nvPicPr>
        <p:blipFill>
          <a:blip r:embed="rId2"/>
          <a:stretch>
            <a:fillRect/>
          </a:stretch>
        </p:blipFill>
        <p:spPr>
          <a:xfrm>
            <a:off x="2190045" y="1675227"/>
            <a:ext cx="7811910" cy="4394199"/>
          </a:xfrm>
          <a:prstGeom prst="rect">
            <a:avLst/>
          </a:prstGeom>
        </p:spPr>
      </p:pic>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8</a:t>
            </a:fld>
            <a:endParaRPr lang="en-US"/>
          </a:p>
        </p:txBody>
      </p:sp>
    </p:spTree>
    <p:extLst>
      <p:ext uri="{BB962C8B-B14F-4D97-AF65-F5344CB8AC3E}">
        <p14:creationId xmlns:p14="http://schemas.microsoft.com/office/powerpoint/2010/main" val="820087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nSpc>
                <a:spcPct val="90000"/>
              </a:lnSpc>
            </a:pPr>
            <a:r>
              <a:rPr lang="en-US" sz="2200" kern="1200">
                <a:solidFill>
                  <a:schemeClr val="bg1"/>
                </a:solidFill>
                <a:latin typeface="+mj-lt"/>
                <a:ea typeface="+mj-ea"/>
                <a:cs typeface="+mj-cs"/>
              </a:rPr>
              <a:t> course per. result of student performance monitoring system:</a:t>
            </a:r>
          </a:p>
        </p:txBody>
      </p:sp>
      <p:pic>
        <p:nvPicPr>
          <p:cNvPr id="6" name="Picture 5" descr="Table&#10;&#10;Description automatically generated">
            <a:extLst>
              <a:ext uri="{FF2B5EF4-FFF2-40B4-BE49-F238E27FC236}">
                <a16:creationId xmlns:a16="http://schemas.microsoft.com/office/drawing/2014/main" id="{EF5E63AB-BF16-E158-4073-230628913227}"/>
              </a:ext>
            </a:extLst>
          </p:cNvPr>
          <p:cNvPicPr>
            <a:picLocks noChangeAspect="1"/>
          </p:cNvPicPr>
          <p:nvPr/>
        </p:nvPicPr>
        <p:blipFill>
          <a:blip r:embed="rId2"/>
          <a:stretch>
            <a:fillRect/>
          </a:stretch>
        </p:blipFill>
        <p:spPr>
          <a:xfrm>
            <a:off x="2190045" y="1675227"/>
            <a:ext cx="7811910" cy="4394199"/>
          </a:xfrm>
          <a:prstGeom prst="rect">
            <a:avLst/>
          </a:prstGeom>
        </p:spPr>
      </p:pic>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smtClean="0"/>
              <a:pPr>
                <a:spcAft>
                  <a:spcPts val="600"/>
                </a:spcAft>
              </a:pPr>
              <a:t>9</a:t>
            </a:fld>
            <a:endParaRPr lang="en-US"/>
          </a:p>
        </p:txBody>
      </p:sp>
    </p:spTree>
    <p:extLst>
      <p:ext uri="{BB962C8B-B14F-4D97-AF65-F5344CB8AC3E}">
        <p14:creationId xmlns:p14="http://schemas.microsoft.com/office/powerpoint/2010/main" val="2037138014"/>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553</TotalTime>
  <Words>373</Words>
  <Application>Microsoft Office PowerPoint</Application>
  <PresentationFormat>Widescreen</PresentationFormat>
  <Paragraphs>52</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Group-17 : error 404</vt:lpstr>
      <vt:lpstr>Introduction:</vt:lpstr>
      <vt:lpstr>PowerPoint Presentation</vt:lpstr>
      <vt:lpstr> login page of student performance monitoring system:</vt:lpstr>
      <vt:lpstr> dashboard of student performance monitoring system:</vt:lpstr>
      <vt:lpstr> dashboard of student performance monitoring system:</vt:lpstr>
      <vt:lpstr> dashboard of student performance monitoring system:</vt:lpstr>
      <vt:lpstr> course per. page of student performance monitoring system:</vt:lpstr>
      <vt:lpstr> course per. result of student performance monitoring system:</vt:lpstr>
      <vt:lpstr>program WE USED TO BUILD THE SYSTEM: </vt:lpstr>
      <vt:lpstr>Rich-picture(as-is) for THE SYSTEM: </vt:lpstr>
      <vt:lpstr>Rich-picture(to-be) for THE SYSTEM: </vt:lpstr>
      <vt:lpstr>erd for THE SYSTEM: </vt:lpstr>
      <vt:lpstr>Data dictionary for THE SYSTEM: </vt:lpstr>
      <vt:lpstr>Data dictionary for THE SYSTEM: </vt:lpstr>
      <vt:lpstr>Data dictionary for THE SYSTEM: </vt:lpstr>
      <vt:lpstr>Data dictionary for THE SYSTEM: </vt:lpstr>
      <vt:lpstr>normalization for THE SYSTEM: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Group-17 : error 404</dc:title>
  <dc:creator>Khademul islam</dc:creator>
  <cp:lastModifiedBy>Khademul islam</cp:lastModifiedBy>
  <cp:revision>5</cp:revision>
  <dcterms:created xsi:type="dcterms:W3CDTF">2023-04-25T06:36:55Z</dcterms:created>
  <dcterms:modified xsi:type="dcterms:W3CDTF">2023-04-26T17:41:59Z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