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43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E6B59-4655-40E1-92E6-9154231B327C}" type="datetimeFigureOut">
              <a:rPr lang="en-IN" smtClean="0"/>
              <a:t>05-08-2021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165A04-7A2A-4A7C-9F33-5DBD368FC778}" type="slidenum">
              <a:rPr lang="en-IN" smtClean="0"/>
              <a:t>‹#›</a:t>
            </a:fld>
            <a:endParaRPr lang="en-IN"/>
          </a:p>
        </p:txBody>
      </p:sp>
    </p:spTree>
    <p:extLst>
      <p:ext uri="{BB962C8B-B14F-4D97-AF65-F5344CB8AC3E}">
        <p14:creationId xmlns:p14="http://schemas.microsoft.com/office/powerpoint/2010/main" val="3998153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5043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6676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5370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9" name="Google Shape;509;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7450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13EAE6-5EEB-4A79-9B10-36456017FDC4}"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1153351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13EAE6-5EEB-4A79-9B10-36456017FDC4}"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2583207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13EAE6-5EEB-4A79-9B10-36456017FDC4}"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73268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13EAE6-5EEB-4A79-9B10-36456017FDC4}"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2072857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13EAE6-5EEB-4A79-9B10-36456017FDC4}"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58704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13EAE6-5EEB-4A79-9B10-36456017FDC4}"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4085658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13EAE6-5EEB-4A79-9B10-36456017FDC4}"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2520944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13EAE6-5EEB-4A79-9B10-36456017FDC4}"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2552550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Default" type="tx">
  <p:cSld name="1_Defaul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a:latin typeface="Calibri"/>
                <a:ea typeface="Calibri"/>
                <a:cs typeface="Calibri"/>
                <a:sym typeface="Calibri"/>
              </a:defRPr>
            </a:lvl1pPr>
            <a:lvl2pPr marL="0" marR="0" lvl="1" indent="0" algn="r">
              <a:spcBef>
                <a:spcPts val="0"/>
              </a:spcBef>
              <a:buNone/>
              <a:defRPr>
                <a:latin typeface="Calibri"/>
                <a:ea typeface="Calibri"/>
                <a:cs typeface="Calibri"/>
                <a:sym typeface="Calibri"/>
              </a:defRPr>
            </a:lvl2pPr>
            <a:lvl3pPr marL="0" marR="0" lvl="2" indent="0" algn="r">
              <a:spcBef>
                <a:spcPts val="0"/>
              </a:spcBef>
              <a:buNone/>
              <a:defRPr>
                <a:latin typeface="Calibri"/>
                <a:ea typeface="Calibri"/>
                <a:cs typeface="Calibri"/>
                <a:sym typeface="Calibri"/>
              </a:defRPr>
            </a:lvl3pPr>
            <a:lvl4pPr marL="0" marR="0" lvl="3" indent="0" algn="r">
              <a:spcBef>
                <a:spcPts val="0"/>
              </a:spcBef>
              <a:buNone/>
              <a:defRPr>
                <a:latin typeface="Calibri"/>
                <a:ea typeface="Calibri"/>
                <a:cs typeface="Calibri"/>
                <a:sym typeface="Calibri"/>
              </a:defRPr>
            </a:lvl4pPr>
            <a:lvl5pPr marL="0" marR="0" lvl="4" indent="0" algn="r">
              <a:spcBef>
                <a:spcPts val="0"/>
              </a:spcBef>
              <a:buNone/>
              <a:defRPr>
                <a:latin typeface="Calibri"/>
                <a:ea typeface="Calibri"/>
                <a:cs typeface="Calibri"/>
                <a:sym typeface="Calibri"/>
              </a:defRPr>
            </a:lvl5pPr>
            <a:lvl6pPr marL="0" marR="0" lvl="5" indent="0" algn="r">
              <a:spcBef>
                <a:spcPts val="0"/>
              </a:spcBef>
              <a:buNone/>
              <a:defRPr>
                <a:latin typeface="Calibri"/>
                <a:ea typeface="Calibri"/>
                <a:cs typeface="Calibri"/>
                <a:sym typeface="Calibri"/>
              </a:defRPr>
            </a:lvl6pPr>
            <a:lvl7pPr marL="0" marR="0" lvl="6" indent="0" algn="r">
              <a:spcBef>
                <a:spcPts val="0"/>
              </a:spcBef>
              <a:buNone/>
              <a:defRPr>
                <a:latin typeface="Calibri"/>
                <a:ea typeface="Calibri"/>
                <a:cs typeface="Calibri"/>
                <a:sym typeface="Calibri"/>
              </a:defRPr>
            </a:lvl7pPr>
            <a:lvl8pPr marL="0" marR="0" lvl="7" indent="0" algn="r">
              <a:spcBef>
                <a:spcPts val="0"/>
              </a:spcBef>
              <a:buNone/>
              <a:defRPr>
                <a:latin typeface="Calibri"/>
                <a:ea typeface="Calibri"/>
                <a:cs typeface="Calibri"/>
                <a:sym typeface="Calibri"/>
              </a:defRPr>
            </a:lvl8pPr>
            <a:lvl9pPr marL="0" marR="0" lvl="8" indent="0" algn="r">
              <a:spcBef>
                <a:spcPts val="0"/>
              </a:spcBef>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200" b="0" i="0" u="none" strike="noStrike" cap="none">
              <a:solidFill>
                <a:srgbClr val="888888"/>
              </a:solidFill>
            </a:endParaRPr>
          </a:p>
        </p:txBody>
      </p:sp>
    </p:spTree>
    <p:extLst>
      <p:ext uri="{BB962C8B-B14F-4D97-AF65-F5344CB8AC3E}">
        <p14:creationId xmlns:p14="http://schemas.microsoft.com/office/powerpoint/2010/main" val="3989722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13EAE6-5EEB-4A79-9B10-36456017FDC4}"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1498772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13EAE6-5EEB-4A79-9B10-36456017FDC4}"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254645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13EAE6-5EEB-4A79-9B10-36456017FDC4}"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1774507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13EAE6-5EEB-4A79-9B10-36456017FDC4}" type="datetimeFigureOut">
              <a:rPr lang="en-IN" smtClean="0"/>
              <a:t>05-08-2021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3582163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13EAE6-5EEB-4A79-9B10-36456017FDC4}" type="datetimeFigureOut">
              <a:rPr lang="en-IN" smtClean="0"/>
              <a:t>05-08-2021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681031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13EAE6-5EEB-4A79-9B10-36456017FDC4}" type="datetimeFigureOut">
              <a:rPr lang="en-IN" smtClean="0"/>
              <a:t>05-08-2021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368086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13EAE6-5EEB-4A79-9B10-36456017FDC4}"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1383758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13EAE6-5EEB-4A79-9B10-36456017FDC4}"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AD2D7-6C1F-4097-8CB9-3DA89742EA97}" type="slidenum">
              <a:rPr lang="en-IN" smtClean="0"/>
              <a:t>‹#›</a:t>
            </a:fld>
            <a:endParaRPr lang="en-IN"/>
          </a:p>
        </p:txBody>
      </p:sp>
    </p:spTree>
    <p:extLst>
      <p:ext uri="{BB962C8B-B14F-4D97-AF65-F5344CB8AC3E}">
        <p14:creationId xmlns:p14="http://schemas.microsoft.com/office/powerpoint/2010/main" val="4012437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13EAE6-5EEB-4A79-9B10-36456017FDC4}" type="datetimeFigureOut">
              <a:rPr lang="en-IN" smtClean="0"/>
              <a:t>05-08-2021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1AD2D7-6C1F-4097-8CB9-3DA89742EA97}" type="slidenum">
              <a:rPr lang="en-IN" smtClean="0"/>
              <a:t>‹#›</a:t>
            </a:fld>
            <a:endParaRPr lang="en-IN"/>
          </a:p>
        </p:txBody>
      </p:sp>
    </p:spTree>
    <p:extLst>
      <p:ext uri="{BB962C8B-B14F-4D97-AF65-F5344CB8AC3E}">
        <p14:creationId xmlns:p14="http://schemas.microsoft.com/office/powerpoint/2010/main" val="305434021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httpd.apache.org/download.cgi"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ETHICAL HACKING INTERNSHIP </a:t>
            </a:r>
            <a:br>
              <a:rPr lang="en-IN" dirty="0" smtClean="0"/>
            </a:br>
            <a:r>
              <a:rPr lang="en-IN" dirty="0" smtClean="0"/>
              <a:t>TASK-2</a:t>
            </a:r>
            <a:endParaRPr lang="en-IN" dirty="0"/>
          </a:p>
        </p:txBody>
      </p:sp>
      <p:sp>
        <p:nvSpPr>
          <p:cNvPr id="3" name="Subtitle 2"/>
          <p:cNvSpPr>
            <a:spLocks noGrp="1"/>
          </p:cNvSpPr>
          <p:nvPr>
            <p:ph type="subTitle" idx="1"/>
          </p:nvPr>
        </p:nvSpPr>
        <p:spPr/>
        <p:txBody>
          <a:bodyPr>
            <a:normAutofit/>
          </a:bodyPr>
          <a:lstStyle/>
          <a:p>
            <a:r>
              <a:rPr lang="en-IN" sz="2800" dirty="0" smtClean="0"/>
              <a:t>Name-</a:t>
            </a:r>
            <a:r>
              <a:rPr lang="en-IN" sz="2800" dirty="0" err="1" smtClean="0"/>
              <a:t>Soumik</a:t>
            </a:r>
            <a:r>
              <a:rPr lang="en-IN" sz="2800" dirty="0" smtClean="0"/>
              <a:t> Seal</a:t>
            </a:r>
            <a:endParaRPr lang="en-IN" sz="2800" dirty="0"/>
          </a:p>
        </p:txBody>
      </p:sp>
      <p:pic>
        <p:nvPicPr>
          <p:cNvPr id="4" name="Picture 3"/>
          <p:cNvPicPr>
            <a:picLocks noChangeAspect="1"/>
          </p:cNvPicPr>
          <p:nvPr/>
        </p:nvPicPr>
        <p:blipFill>
          <a:blip r:embed="rId2"/>
          <a:stretch>
            <a:fillRect/>
          </a:stretch>
        </p:blipFill>
        <p:spPr>
          <a:xfrm>
            <a:off x="954657" y="249878"/>
            <a:ext cx="3355676" cy="1425013"/>
          </a:xfrm>
          <a:prstGeom prst="rect">
            <a:avLst/>
          </a:prstGeom>
        </p:spPr>
      </p:pic>
    </p:spTree>
    <p:extLst>
      <p:ext uri="{BB962C8B-B14F-4D97-AF65-F5344CB8AC3E}">
        <p14:creationId xmlns:p14="http://schemas.microsoft.com/office/powerpoint/2010/main" val="396814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Problem Statement(Task-2)</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Task 2: </a:t>
            </a:r>
            <a:r>
              <a:rPr lang="en-US" b="1" dirty="0" smtClean="0"/>
              <a:t>http://zero.webappsecurity.com/ </a:t>
            </a:r>
          </a:p>
          <a:p>
            <a:r>
              <a:rPr lang="en-US" dirty="0" smtClean="0"/>
              <a:t>We have set up a real life-like web application in the form of an online bank portal. Your task is to test this website and find all possible vulnerabilities and loopholes in it. </a:t>
            </a:r>
          </a:p>
          <a:p>
            <a:r>
              <a:rPr lang="en-US" dirty="0" smtClean="0"/>
              <a:t>To do so you can use the automatic vulnerabilities scanner “Netsparker” which was taught to you in the session of Automatic Vulnerability Scanner.</a:t>
            </a:r>
          </a:p>
          <a:p>
            <a:r>
              <a:rPr lang="en-US" dirty="0" smtClean="0"/>
              <a:t> If you want you can download it using this link: . </a:t>
            </a:r>
            <a:r>
              <a:rPr lang="en-US" dirty="0" smtClean="0">
                <a:solidFill>
                  <a:srgbClr val="0070C0"/>
                </a:solidFill>
              </a:rPr>
              <a:t>https://drive.google.com/drive/folders/193Ha6QVU9Joh-rhhOvH78HrTNO1OgaMx?usp =sharing </a:t>
            </a:r>
          </a:p>
          <a:p>
            <a:r>
              <a:rPr lang="en-US" dirty="0" smtClean="0"/>
              <a:t>You have to find 3 critical vulnerabilities. No matter if they are taught to you or not. Now just choose any 1 amongst that 3 and write a report in your own language. </a:t>
            </a:r>
          </a:p>
          <a:p>
            <a:r>
              <a:rPr lang="en-US" dirty="0" smtClean="0"/>
              <a:t>If you are using Netsparker you can use the report already generated by software but make sure you do not have to copy it. You have to then submit the report generated by you.</a:t>
            </a:r>
            <a:endParaRPr lang="en-IN" dirty="0"/>
          </a:p>
        </p:txBody>
      </p:sp>
    </p:spTree>
    <p:extLst>
      <p:ext uri="{BB962C8B-B14F-4D97-AF65-F5344CB8AC3E}">
        <p14:creationId xmlns:p14="http://schemas.microsoft.com/office/powerpoint/2010/main" val="2135965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Vulnerability Statistics</a:t>
            </a:r>
            <a:endParaRPr/>
          </a:p>
        </p:txBody>
      </p:sp>
      <p:graphicFrame>
        <p:nvGraphicFramePr>
          <p:cNvPr id="102" name="Google Shape;102;p16"/>
          <p:cNvGraphicFramePr/>
          <p:nvPr>
            <p:extLst>
              <p:ext uri="{D42A27DB-BD31-4B8C-83A1-F6EECF244321}">
                <p14:modId xmlns:p14="http://schemas.microsoft.com/office/powerpoint/2010/main" val="1575849622"/>
              </p:ext>
            </p:extLst>
          </p:nvPr>
        </p:nvGraphicFramePr>
        <p:xfrm>
          <a:off x="1838325" y="1825623"/>
          <a:ext cx="2419350" cy="1393850"/>
        </p:xfrm>
        <a:graphic>
          <a:graphicData uri="http://schemas.openxmlformats.org/drawingml/2006/table">
            <a:tbl>
              <a:tblPr firstRow="1" bandRow="1">
                <a:noFill/>
              </a:tblPr>
              <a:tblGrid>
                <a:gridCol w="2419350"/>
              </a:tblGrid>
              <a:tr h="696925">
                <a:tc>
                  <a:txBody>
                    <a:bodyPr/>
                    <a:lstStyle/>
                    <a:p>
                      <a:pPr marL="0" marR="0" lvl="0" indent="0" algn="ctr" rtl="0">
                        <a:spcBef>
                          <a:spcPts val="0"/>
                        </a:spcBef>
                        <a:spcAft>
                          <a:spcPts val="0"/>
                        </a:spcAft>
                        <a:buNone/>
                      </a:pPr>
                      <a:r>
                        <a:rPr lang="en-US" sz="1800" u="none" strike="noStrike" cap="none" dirty="0"/>
                        <a:t>Critical</a:t>
                      </a:r>
                      <a:endParaRPr sz="1800" u="none" strike="noStrike" cap="none" dirty="0"/>
                    </a:p>
                  </a:txBody>
                  <a:tcPr marL="91450" marR="91450" marT="45725" marB="45725">
                    <a:solidFill>
                      <a:srgbClr val="C00000"/>
                    </a:solidFill>
                  </a:tcPr>
                </a:tc>
              </a:tr>
              <a:tr h="696925">
                <a:tc>
                  <a:txBody>
                    <a:bodyPr/>
                    <a:lstStyle/>
                    <a:p>
                      <a:pPr marL="0" marR="0" lvl="0" indent="0" algn="ctr" rtl="0">
                        <a:spcBef>
                          <a:spcPts val="0"/>
                        </a:spcBef>
                        <a:spcAft>
                          <a:spcPts val="0"/>
                        </a:spcAft>
                        <a:buNone/>
                      </a:pPr>
                      <a:r>
                        <a:rPr lang="en-US" sz="1800" u="none" strike="noStrike" cap="none" dirty="0" smtClean="0"/>
                        <a:t>8%</a:t>
                      </a:r>
                      <a:endParaRPr sz="1800" u="none" strike="noStrike" cap="none" dirty="0"/>
                    </a:p>
                  </a:txBody>
                  <a:tcPr marL="91450" marR="91450" marT="45725" marB="45725"/>
                </a:tc>
              </a:tr>
            </a:tbl>
          </a:graphicData>
        </a:graphic>
      </p:graphicFrame>
      <p:graphicFrame>
        <p:nvGraphicFramePr>
          <p:cNvPr id="103" name="Google Shape;103;p16"/>
          <p:cNvGraphicFramePr/>
          <p:nvPr>
            <p:extLst>
              <p:ext uri="{D42A27DB-BD31-4B8C-83A1-F6EECF244321}">
                <p14:modId xmlns:p14="http://schemas.microsoft.com/office/powerpoint/2010/main" val="1927583157"/>
              </p:ext>
            </p:extLst>
          </p:nvPr>
        </p:nvGraphicFramePr>
        <p:xfrm>
          <a:off x="4886325" y="1825623"/>
          <a:ext cx="2419350" cy="1393850"/>
        </p:xfrm>
        <a:graphic>
          <a:graphicData uri="http://schemas.openxmlformats.org/drawingml/2006/table">
            <a:tbl>
              <a:tblPr firstRow="1" bandRow="1">
                <a:noFill/>
              </a:tblPr>
              <a:tblGrid>
                <a:gridCol w="2419350"/>
              </a:tblGrid>
              <a:tr h="696925">
                <a:tc>
                  <a:txBody>
                    <a:bodyPr/>
                    <a:lstStyle/>
                    <a:p>
                      <a:pPr marL="0" marR="0" lvl="0" indent="0" algn="ctr" rtl="0">
                        <a:spcBef>
                          <a:spcPts val="0"/>
                        </a:spcBef>
                        <a:spcAft>
                          <a:spcPts val="0"/>
                        </a:spcAft>
                        <a:buNone/>
                      </a:pPr>
                      <a:r>
                        <a:rPr lang="en-US" sz="1800" u="none" strike="noStrike" cap="none" dirty="0"/>
                        <a:t>Severe</a:t>
                      </a:r>
                      <a:endParaRPr sz="1800" u="none" strike="noStrike" cap="none" dirty="0"/>
                    </a:p>
                  </a:txBody>
                  <a:tcPr marL="91450" marR="91450" marT="45725" marB="45725">
                    <a:solidFill>
                      <a:srgbClr val="FF9900"/>
                    </a:solidFill>
                  </a:tcPr>
                </a:tc>
              </a:tr>
              <a:tr h="696925">
                <a:tc>
                  <a:txBody>
                    <a:bodyPr/>
                    <a:lstStyle/>
                    <a:p>
                      <a:pPr marL="0" marR="0" lvl="0" indent="0" algn="ctr" rtl="0">
                        <a:spcBef>
                          <a:spcPts val="0"/>
                        </a:spcBef>
                        <a:spcAft>
                          <a:spcPts val="0"/>
                        </a:spcAft>
                        <a:buNone/>
                      </a:pPr>
                      <a:r>
                        <a:rPr lang="en-US" sz="1800" u="none" strike="noStrike" cap="none" dirty="0" smtClean="0"/>
                        <a:t>11%</a:t>
                      </a:r>
                      <a:endParaRPr sz="1800" u="none" strike="noStrike" cap="none" dirty="0"/>
                    </a:p>
                  </a:txBody>
                  <a:tcPr marL="91450" marR="91450" marT="45725" marB="45725"/>
                </a:tc>
              </a:tr>
            </a:tbl>
          </a:graphicData>
        </a:graphic>
      </p:graphicFrame>
      <p:graphicFrame>
        <p:nvGraphicFramePr>
          <p:cNvPr id="104" name="Google Shape;104;p16"/>
          <p:cNvGraphicFramePr/>
          <p:nvPr>
            <p:extLst>
              <p:ext uri="{D42A27DB-BD31-4B8C-83A1-F6EECF244321}">
                <p14:modId xmlns:p14="http://schemas.microsoft.com/office/powerpoint/2010/main" val="783892475"/>
              </p:ext>
            </p:extLst>
          </p:nvPr>
        </p:nvGraphicFramePr>
        <p:xfrm>
          <a:off x="7934325" y="1825623"/>
          <a:ext cx="2419350" cy="1393850"/>
        </p:xfrm>
        <a:graphic>
          <a:graphicData uri="http://schemas.openxmlformats.org/drawingml/2006/table">
            <a:tbl>
              <a:tblPr firstRow="1" bandRow="1">
                <a:noFill/>
              </a:tblPr>
              <a:tblGrid>
                <a:gridCol w="2419350"/>
              </a:tblGrid>
              <a:tr h="696925">
                <a:tc>
                  <a:txBody>
                    <a:bodyPr/>
                    <a:lstStyle/>
                    <a:p>
                      <a:pPr marL="0" marR="0" lvl="0" indent="0" algn="ctr" rtl="0">
                        <a:spcBef>
                          <a:spcPts val="0"/>
                        </a:spcBef>
                        <a:spcAft>
                          <a:spcPts val="0"/>
                        </a:spcAft>
                        <a:buNone/>
                      </a:pPr>
                      <a:r>
                        <a:rPr lang="en-US" sz="1800" u="none" strike="noStrike" cap="none" dirty="0">
                          <a:solidFill>
                            <a:schemeClr val="dk1"/>
                          </a:solidFill>
                        </a:rPr>
                        <a:t>Moderate</a:t>
                      </a:r>
                      <a:endParaRPr sz="1800" u="none" strike="noStrike" cap="none" dirty="0">
                        <a:solidFill>
                          <a:schemeClr val="dk1"/>
                        </a:solidFill>
                      </a:endParaRPr>
                    </a:p>
                  </a:txBody>
                  <a:tcPr marL="91450" marR="91450" marT="45725" marB="45725">
                    <a:solidFill>
                      <a:srgbClr val="FFFF00"/>
                    </a:solidFill>
                  </a:tcPr>
                </a:tc>
              </a:tr>
              <a:tr h="696925">
                <a:tc>
                  <a:txBody>
                    <a:bodyPr/>
                    <a:lstStyle/>
                    <a:p>
                      <a:pPr marL="0" marR="0" lvl="0" indent="0" algn="ctr" rtl="0">
                        <a:spcBef>
                          <a:spcPts val="0"/>
                        </a:spcBef>
                        <a:spcAft>
                          <a:spcPts val="0"/>
                        </a:spcAft>
                        <a:buNone/>
                      </a:pPr>
                      <a:r>
                        <a:rPr lang="en-US" sz="1800" u="none" strike="noStrike" cap="none" dirty="0" smtClean="0"/>
                        <a:t>16%</a:t>
                      </a:r>
                      <a:endParaRPr sz="1800" u="none" strike="noStrike" cap="none" dirty="0"/>
                    </a:p>
                  </a:txBody>
                  <a:tcPr marL="91450" marR="91450" marT="45725" marB="45725"/>
                </a:tc>
              </a:tr>
            </a:tbl>
          </a:graphicData>
        </a:graphic>
      </p:graphicFrame>
      <p:graphicFrame>
        <p:nvGraphicFramePr>
          <p:cNvPr id="105" name="Google Shape;105;p16"/>
          <p:cNvGraphicFramePr/>
          <p:nvPr>
            <p:extLst>
              <p:ext uri="{D42A27DB-BD31-4B8C-83A1-F6EECF244321}">
                <p14:modId xmlns:p14="http://schemas.microsoft.com/office/powerpoint/2010/main" val="1184248495"/>
              </p:ext>
            </p:extLst>
          </p:nvPr>
        </p:nvGraphicFramePr>
        <p:xfrm>
          <a:off x="4886325" y="3978273"/>
          <a:ext cx="2419350" cy="1393850"/>
        </p:xfrm>
        <a:graphic>
          <a:graphicData uri="http://schemas.openxmlformats.org/drawingml/2006/table">
            <a:tbl>
              <a:tblPr firstRow="1" bandRow="1">
                <a:noFill/>
              </a:tblPr>
              <a:tblGrid>
                <a:gridCol w="2419350"/>
              </a:tblGrid>
              <a:tr h="696925">
                <a:tc>
                  <a:txBody>
                    <a:bodyPr/>
                    <a:lstStyle/>
                    <a:p>
                      <a:pPr marL="0" marR="0" lvl="0" indent="0" algn="ctr" rtl="0">
                        <a:spcBef>
                          <a:spcPts val="0"/>
                        </a:spcBef>
                        <a:spcAft>
                          <a:spcPts val="0"/>
                        </a:spcAft>
                        <a:buNone/>
                      </a:pPr>
                      <a:r>
                        <a:rPr lang="en-US" sz="1800" u="none" strike="noStrike" cap="none" dirty="0"/>
                        <a:t>Low</a:t>
                      </a:r>
                      <a:endParaRPr sz="1800" u="none" strike="noStrike" cap="none" dirty="0"/>
                    </a:p>
                  </a:txBody>
                  <a:tcPr marL="91450" marR="91450" marT="45725" marB="45725">
                    <a:solidFill>
                      <a:srgbClr val="92D050"/>
                    </a:solidFill>
                  </a:tcPr>
                </a:tc>
              </a:tr>
              <a:tr h="696925">
                <a:tc>
                  <a:txBody>
                    <a:bodyPr/>
                    <a:lstStyle/>
                    <a:p>
                      <a:pPr marL="0" marR="0" lvl="0" indent="0" algn="ctr" rtl="0">
                        <a:spcBef>
                          <a:spcPts val="0"/>
                        </a:spcBef>
                        <a:spcAft>
                          <a:spcPts val="0"/>
                        </a:spcAft>
                        <a:buNone/>
                      </a:pPr>
                      <a:r>
                        <a:rPr lang="en-US" sz="1800" u="none" strike="noStrike" cap="none" dirty="0" smtClean="0"/>
                        <a:t>37%</a:t>
                      </a:r>
                      <a:endParaRPr sz="1800" u="none" strike="noStrike" cap="none" dirty="0"/>
                    </a:p>
                  </a:txBody>
                  <a:tcPr marL="91450" marR="91450" marT="45725" marB="45725"/>
                </a:tc>
              </a:tr>
            </a:tbl>
          </a:graphicData>
        </a:graphic>
      </p:graphicFrame>
    </p:spTree>
    <p:extLst>
      <p:ext uri="{BB962C8B-B14F-4D97-AF65-F5344CB8AC3E}">
        <p14:creationId xmlns:p14="http://schemas.microsoft.com/office/powerpoint/2010/main" val="2195820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Vulnerabilities:</a:t>
            </a:r>
            <a:endParaRPr/>
          </a:p>
        </p:txBody>
      </p:sp>
      <p:sp>
        <p:nvSpPr>
          <p:cNvPr id="110" name="Google Shape;110;p1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graphicFrame>
        <p:nvGraphicFramePr>
          <p:cNvPr id="111" name="Google Shape;111;p17"/>
          <p:cNvGraphicFramePr/>
          <p:nvPr>
            <p:extLst>
              <p:ext uri="{D42A27DB-BD31-4B8C-83A1-F6EECF244321}">
                <p14:modId xmlns:p14="http://schemas.microsoft.com/office/powerpoint/2010/main" val="82162047"/>
              </p:ext>
            </p:extLst>
          </p:nvPr>
        </p:nvGraphicFramePr>
        <p:xfrm>
          <a:off x="940279" y="1863306"/>
          <a:ext cx="8574657" cy="1846053"/>
        </p:xfrm>
        <a:graphic>
          <a:graphicData uri="http://schemas.openxmlformats.org/drawingml/2006/table">
            <a:tbl>
              <a:tblPr firstRow="1" bandRow="1">
                <a:noFill/>
              </a:tblPr>
              <a:tblGrid>
                <a:gridCol w="544355"/>
                <a:gridCol w="1155117"/>
                <a:gridCol w="5793708"/>
                <a:gridCol w="1081477"/>
              </a:tblGrid>
              <a:tr h="515607">
                <a:tc>
                  <a:txBody>
                    <a:bodyPr/>
                    <a:lstStyle/>
                    <a:p>
                      <a:pPr marL="0" marR="0" lvl="0" indent="0" algn="ctr" rtl="0">
                        <a:spcBef>
                          <a:spcPts val="0"/>
                        </a:spcBef>
                        <a:spcAft>
                          <a:spcPts val="0"/>
                        </a:spcAft>
                        <a:buNone/>
                      </a:pPr>
                      <a:r>
                        <a:rPr lang="en-US" sz="1600" u="none" strike="noStrike" cap="none" dirty="0">
                          <a:solidFill>
                            <a:schemeClr val="bg1">
                              <a:lumMod val="95000"/>
                            </a:schemeClr>
                          </a:solidFill>
                          <a:latin typeface="Calibri"/>
                          <a:ea typeface="Calibri"/>
                          <a:cs typeface="Calibri"/>
                          <a:sym typeface="Calibri"/>
                        </a:rPr>
                        <a:t>No</a:t>
                      </a:r>
                      <a:endParaRPr dirty="0">
                        <a:solidFill>
                          <a:schemeClr val="bg1">
                            <a:lumMod val="95000"/>
                          </a:schemeClr>
                        </a:solidFill>
                      </a:endParaRPr>
                    </a:p>
                  </a:txBody>
                  <a:tcPr marL="83000" marR="83000" marT="41500" marB="41500" anchor="ctr">
                    <a:solidFill>
                      <a:schemeClr val="dk1"/>
                    </a:solidFill>
                  </a:tcPr>
                </a:tc>
                <a:tc>
                  <a:txBody>
                    <a:bodyPr/>
                    <a:lstStyle/>
                    <a:p>
                      <a:pPr marL="0" marR="0" lvl="0" indent="0" algn="ctr" rtl="0">
                        <a:spcBef>
                          <a:spcPts val="0"/>
                        </a:spcBef>
                        <a:spcAft>
                          <a:spcPts val="0"/>
                        </a:spcAft>
                        <a:buNone/>
                      </a:pPr>
                      <a:r>
                        <a:rPr lang="en-US" sz="1600" u="none" strike="noStrike" cap="none" dirty="0">
                          <a:solidFill>
                            <a:schemeClr val="bg1">
                              <a:lumMod val="95000"/>
                            </a:schemeClr>
                          </a:solidFill>
                          <a:latin typeface="Calibri"/>
                          <a:ea typeface="Calibri"/>
                          <a:cs typeface="Calibri"/>
                          <a:sym typeface="Calibri"/>
                        </a:rPr>
                        <a:t>Severity</a:t>
                      </a:r>
                      <a:endParaRPr dirty="0">
                        <a:solidFill>
                          <a:schemeClr val="bg1">
                            <a:lumMod val="95000"/>
                          </a:schemeClr>
                        </a:solidFill>
                      </a:endParaRPr>
                    </a:p>
                  </a:txBody>
                  <a:tcPr marL="83000" marR="83000" marT="41500" marB="41500" anchor="ctr">
                    <a:solidFill>
                      <a:schemeClr val="dk1"/>
                    </a:solidFill>
                  </a:tcPr>
                </a:tc>
                <a:tc>
                  <a:txBody>
                    <a:bodyPr/>
                    <a:lstStyle/>
                    <a:p>
                      <a:pPr marL="0" marR="0" lvl="0" indent="0" algn="ctr" rtl="0">
                        <a:spcBef>
                          <a:spcPts val="0"/>
                        </a:spcBef>
                        <a:spcAft>
                          <a:spcPts val="0"/>
                        </a:spcAft>
                        <a:buNone/>
                      </a:pPr>
                      <a:r>
                        <a:rPr lang="en-US" sz="1600" u="none" strike="noStrike" cap="none" dirty="0">
                          <a:solidFill>
                            <a:schemeClr val="bg1">
                              <a:lumMod val="95000"/>
                            </a:schemeClr>
                          </a:solidFill>
                          <a:latin typeface="Calibri"/>
                          <a:ea typeface="Calibri"/>
                          <a:cs typeface="Calibri"/>
                          <a:sym typeface="Calibri"/>
                        </a:rPr>
                        <a:t>Vulnerability</a:t>
                      </a:r>
                      <a:endParaRPr dirty="0">
                        <a:solidFill>
                          <a:schemeClr val="bg1">
                            <a:lumMod val="95000"/>
                          </a:schemeClr>
                        </a:solidFill>
                      </a:endParaRPr>
                    </a:p>
                  </a:txBody>
                  <a:tcPr marL="83000" marR="83000" marT="41500" marB="41500" anchor="ctr">
                    <a:solidFill>
                      <a:schemeClr val="dk1"/>
                    </a:solidFill>
                  </a:tcPr>
                </a:tc>
                <a:tc>
                  <a:txBody>
                    <a:bodyPr/>
                    <a:lstStyle/>
                    <a:p>
                      <a:pPr marL="0" marR="0" lvl="0" indent="0" algn="ctr" rtl="0">
                        <a:spcBef>
                          <a:spcPts val="0"/>
                        </a:spcBef>
                        <a:spcAft>
                          <a:spcPts val="0"/>
                        </a:spcAft>
                        <a:buNone/>
                      </a:pPr>
                      <a:r>
                        <a:rPr lang="en-US" sz="1600" u="none" strike="noStrike" cap="none" dirty="0">
                          <a:solidFill>
                            <a:schemeClr val="bg1">
                              <a:lumMod val="95000"/>
                            </a:schemeClr>
                          </a:solidFill>
                          <a:latin typeface="Calibri"/>
                          <a:ea typeface="Calibri"/>
                          <a:cs typeface="Calibri"/>
                          <a:sym typeface="Calibri"/>
                        </a:rPr>
                        <a:t>Count</a:t>
                      </a:r>
                      <a:endParaRPr sz="1600" u="none" strike="noStrike" cap="none" dirty="0">
                        <a:solidFill>
                          <a:schemeClr val="bg1">
                            <a:lumMod val="95000"/>
                          </a:schemeClr>
                        </a:solidFill>
                        <a:latin typeface="Calibri"/>
                        <a:ea typeface="Calibri"/>
                        <a:cs typeface="Calibri"/>
                        <a:sym typeface="Calibri"/>
                      </a:endParaRPr>
                    </a:p>
                  </a:txBody>
                  <a:tcPr marL="83000" marR="83000" marT="41500" marB="41500" anchor="ctr">
                    <a:solidFill>
                      <a:schemeClr val="dk1"/>
                    </a:solidFill>
                  </a:tcPr>
                </a:tc>
              </a:tr>
              <a:tr h="443482">
                <a:tc>
                  <a:txBody>
                    <a:bodyPr/>
                    <a:lstStyle/>
                    <a:p>
                      <a:pPr marL="0" marR="0" lvl="0" indent="0" algn="ctr" rtl="0">
                        <a:spcBef>
                          <a:spcPts val="0"/>
                        </a:spcBef>
                        <a:spcAft>
                          <a:spcPts val="0"/>
                        </a:spcAft>
                        <a:buNone/>
                      </a:pPr>
                      <a:r>
                        <a:rPr lang="en-US" sz="1300" b="1" u="none" strike="noStrike" cap="none" dirty="0">
                          <a:latin typeface="Calibri"/>
                          <a:ea typeface="Calibri"/>
                          <a:cs typeface="Calibri"/>
                          <a:sym typeface="Calibri"/>
                        </a:rPr>
                        <a:t>1</a:t>
                      </a:r>
                      <a:endParaRPr b="1" dirty="0"/>
                    </a:p>
                  </a:txBody>
                  <a:tcPr marL="83000" marR="83000" marT="41500" marB="41500"/>
                </a:tc>
                <a:tc>
                  <a:txBody>
                    <a:bodyPr/>
                    <a:lstStyle/>
                    <a:p>
                      <a:pPr marL="0" marR="0" lvl="0" indent="0" algn="ctr" rtl="0">
                        <a:spcBef>
                          <a:spcPts val="0"/>
                        </a:spcBef>
                        <a:spcAft>
                          <a:spcPts val="0"/>
                        </a:spcAft>
                        <a:buNone/>
                      </a:pPr>
                      <a:r>
                        <a:rPr lang="en-US" sz="1300" b="1" u="none" strike="noStrike" cap="none" dirty="0">
                          <a:solidFill>
                            <a:srgbClr val="FF0000"/>
                          </a:solidFill>
                          <a:latin typeface="Calibri"/>
                          <a:ea typeface="Calibri"/>
                          <a:cs typeface="Calibri"/>
                          <a:sym typeface="Calibri"/>
                        </a:rPr>
                        <a:t>Critical</a:t>
                      </a:r>
                      <a:endParaRPr sz="1300" b="1" u="none" strike="noStrike" cap="none" dirty="0">
                        <a:solidFill>
                          <a:srgbClr val="FF0000"/>
                        </a:solidFill>
                        <a:latin typeface="Calibri"/>
                        <a:ea typeface="Calibri"/>
                        <a:cs typeface="Calibri"/>
                        <a:sym typeface="Calibri"/>
                      </a:endParaRPr>
                    </a:p>
                  </a:txBody>
                  <a:tcPr marL="83000" marR="83000" marT="41500" marB="41500"/>
                </a:tc>
                <a:tc>
                  <a:txBody>
                    <a:bodyPr/>
                    <a:lstStyle/>
                    <a:p>
                      <a:pPr marL="0" marR="0" lvl="0" indent="0" algn="l" rtl="0">
                        <a:spcBef>
                          <a:spcPts val="0"/>
                        </a:spcBef>
                        <a:spcAft>
                          <a:spcPts val="0"/>
                        </a:spcAft>
                        <a:buNone/>
                      </a:pPr>
                      <a:r>
                        <a:rPr lang="en-US" sz="1300" b="1" u="none" strike="noStrike" cap="none">
                          <a:latin typeface="Calibri"/>
                          <a:ea typeface="Calibri"/>
                          <a:cs typeface="Calibri"/>
                          <a:sym typeface="Calibri"/>
                        </a:rPr>
                        <a:t>SQL Injection</a:t>
                      </a:r>
                      <a:endParaRPr sz="1300" b="1">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1" dirty="0" smtClean="0">
                          <a:latin typeface="Calibri"/>
                          <a:ea typeface="Calibri"/>
                          <a:cs typeface="Calibri"/>
                          <a:sym typeface="Calibri"/>
                        </a:rPr>
                        <a:t>1</a:t>
                      </a:r>
                      <a:endParaRPr sz="1300" b="1" dirty="0">
                        <a:latin typeface="Calibri"/>
                        <a:ea typeface="Calibri"/>
                        <a:cs typeface="Calibri"/>
                        <a:sym typeface="Calibri"/>
                      </a:endParaRPr>
                    </a:p>
                  </a:txBody>
                  <a:tcPr marL="83000" marR="83000" marT="41500" marB="41500"/>
                </a:tc>
              </a:tr>
              <a:tr h="443482">
                <a:tc>
                  <a:txBody>
                    <a:bodyPr/>
                    <a:lstStyle/>
                    <a:p>
                      <a:pPr marL="0" marR="0" lvl="0" indent="0" algn="ctr" rtl="0">
                        <a:spcBef>
                          <a:spcPts val="0"/>
                        </a:spcBef>
                        <a:spcAft>
                          <a:spcPts val="0"/>
                        </a:spcAft>
                        <a:buNone/>
                      </a:pPr>
                      <a:r>
                        <a:rPr lang="en-US" sz="1300" b="1">
                          <a:solidFill>
                            <a:schemeClr val="dk1"/>
                          </a:solidFill>
                          <a:latin typeface="Calibri"/>
                          <a:ea typeface="Calibri"/>
                          <a:cs typeface="Calibri"/>
                          <a:sym typeface="Calibri"/>
                        </a:rPr>
                        <a:t>2</a:t>
                      </a:r>
                      <a:endParaRPr sz="1300" b="1">
                        <a:solidFill>
                          <a:schemeClr val="dk1"/>
                        </a:solidFill>
                        <a:latin typeface="Calibri"/>
                        <a:ea typeface="Calibri"/>
                        <a:cs typeface="Calibri"/>
                        <a:sym typeface="Calibri"/>
                      </a:endParaRPr>
                    </a:p>
                  </a:txBody>
                  <a:tcPr marL="83000" marR="83000" marT="41500" marB="41500"/>
                </a:tc>
                <a:tc>
                  <a:txBody>
                    <a:bodyPr/>
                    <a:lstStyle/>
                    <a:p>
                      <a:pPr marL="0" marR="0" lvl="0" indent="0" algn="ctr" rtl="0">
                        <a:lnSpc>
                          <a:spcPct val="100000"/>
                        </a:lnSpc>
                        <a:spcBef>
                          <a:spcPts val="0"/>
                        </a:spcBef>
                        <a:spcAft>
                          <a:spcPts val="0"/>
                        </a:spcAft>
                        <a:buClr>
                          <a:schemeClr val="dk1"/>
                        </a:buClr>
                        <a:buSzPts val="1300"/>
                        <a:buFont typeface="Calibri"/>
                        <a:buNone/>
                      </a:pPr>
                      <a:r>
                        <a:rPr lang="en-US" sz="1300" b="1" dirty="0">
                          <a:solidFill>
                            <a:srgbClr val="FF0000"/>
                          </a:solidFill>
                          <a:latin typeface="Calibri"/>
                          <a:ea typeface="Calibri"/>
                          <a:cs typeface="Calibri"/>
                          <a:sym typeface="Calibri"/>
                        </a:rPr>
                        <a:t>Critical</a:t>
                      </a:r>
                      <a:endParaRPr b="1" dirty="0">
                        <a:solidFill>
                          <a:srgbClr val="FF0000"/>
                        </a:solidFill>
                      </a:endParaRPr>
                    </a:p>
                  </a:txBody>
                  <a:tcPr marL="83000" marR="83000" marT="41500" marB="41500"/>
                </a:tc>
                <a:tc>
                  <a:txBody>
                    <a:bodyPr/>
                    <a:lstStyle/>
                    <a:p>
                      <a:pPr marL="0" marR="0" lvl="0" indent="0" algn="l" rtl="0">
                        <a:spcBef>
                          <a:spcPts val="0"/>
                        </a:spcBef>
                        <a:spcAft>
                          <a:spcPts val="0"/>
                        </a:spcAft>
                        <a:buNone/>
                      </a:pPr>
                      <a:r>
                        <a:rPr lang="en-US" sz="1300" b="1" dirty="0">
                          <a:solidFill>
                            <a:schemeClr val="dk1"/>
                          </a:solidFill>
                          <a:latin typeface="Calibri"/>
                          <a:ea typeface="Calibri"/>
                          <a:cs typeface="Calibri"/>
                          <a:sym typeface="Calibri"/>
                        </a:rPr>
                        <a:t>Access to sales dashboard</a:t>
                      </a:r>
                      <a:endParaRPr sz="1300" b="1" dirty="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1">
                          <a:latin typeface="Calibri"/>
                          <a:ea typeface="Calibri"/>
                          <a:cs typeface="Calibri"/>
                          <a:sym typeface="Calibri"/>
                        </a:rPr>
                        <a:t>1</a:t>
                      </a:r>
                      <a:endParaRPr sz="1300" b="1">
                        <a:latin typeface="Calibri"/>
                        <a:ea typeface="Calibri"/>
                        <a:cs typeface="Calibri"/>
                        <a:sym typeface="Calibri"/>
                      </a:endParaRPr>
                    </a:p>
                  </a:txBody>
                  <a:tcPr marL="83000" marR="83000" marT="41500" marB="41500"/>
                </a:tc>
              </a:tr>
              <a:tr h="443482">
                <a:tc>
                  <a:txBody>
                    <a:bodyPr/>
                    <a:lstStyle/>
                    <a:p>
                      <a:pPr marL="0" marR="0" lvl="0" indent="0" algn="ctr" rtl="0">
                        <a:spcBef>
                          <a:spcPts val="0"/>
                        </a:spcBef>
                        <a:spcAft>
                          <a:spcPts val="0"/>
                        </a:spcAft>
                        <a:buNone/>
                      </a:pPr>
                      <a:r>
                        <a:rPr lang="en-US" sz="1300" b="1">
                          <a:solidFill>
                            <a:schemeClr val="dk1"/>
                          </a:solidFill>
                          <a:latin typeface="Calibri"/>
                          <a:ea typeface="Calibri"/>
                          <a:cs typeface="Calibri"/>
                          <a:sym typeface="Calibri"/>
                        </a:rPr>
                        <a:t>3</a:t>
                      </a:r>
                      <a:endParaRPr sz="1300" b="1">
                        <a:solidFill>
                          <a:schemeClr val="dk1"/>
                        </a:solidFill>
                        <a:latin typeface="Calibri"/>
                        <a:ea typeface="Calibri"/>
                        <a:cs typeface="Calibri"/>
                        <a:sym typeface="Calibri"/>
                      </a:endParaRPr>
                    </a:p>
                  </a:txBody>
                  <a:tcPr marL="83000" marR="83000" marT="41500" marB="41500"/>
                </a:tc>
                <a:tc>
                  <a:txBody>
                    <a:bodyPr/>
                    <a:lstStyle/>
                    <a:p>
                      <a:pPr marL="0" marR="0" lvl="0" indent="0" algn="ctr" rtl="0">
                        <a:lnSpc>
                          <a:spcPct val="100000"/>
                        </a:lnSpc>
                        <a:spcBef>
                          <a:spcPts val="0"/>
                        </a:spcBef>
                        <a:spcAft>
                          <a:spcPts val="0"/>
                        </a:spcAft>
                        <a:buClr>
                          <a:schemeClr val="dk1"/>
                        </a:buClr>
                        <a:buSzPts val="1300"/>
                        <a:buFont typeface="Calibri"/>
                        <a:buNone/>
                      </a:pPr>
                      <a:r>
                        <a:rPr lang="en-US" sz="1300" b="1" dirty="0">
                          <a:solidFill>
                            <a:srgbClr val="FF0000"/>
                          </a:solidFill>
                          <a:latin typeface="Calibri"/>
                          <a:ea typeface="Calibri"/>
                          <a:cs typeface="Calibri"/>
                          <a:sym typeface="Calibri"/>
                        </a:rPr>
                        <a:t>Critical</a:t>
                      </a:r>
                      <a:endParaRPr sz="1300" b="1" dirty="0">
                        <a:solidFill>
                          <a:srgbClr val="FF0000"/>
                        </a:solidFill>
                        <a:latin typeface="Calibri"/>
                        <a:ea typeface="Calibri"/>
                        <a:cs typeface="Calibri"/>
                        <a:sym typeface="Calibri"/>
                      </a:endParaRPr>
                    </a:p>
                  </a:txBody>
                  <a:tcPr marL="83000" marR="83000" marT="41500" marB="41500"/>
                </a:tc>
                <a:tc>
                  <a:txBody>
                    <a:bodyPr/>
                    <a:lstStyle/>
                    <a:p>
                      <a:pPr marL="0" marR="0" lvl="0" indent="0" algn="l" rtl="0">
                        <a:lnSpc>
                          <a:spcPct val="100000"/>
                        </a:lnSpc>
                        <a:spcBef>
                          <a:spcPts val="0"/>
                        </a:spcBef>
                        <a:spcAft>
                          <a:spcPts val="0"/>
                        </a:spcAft>
                        <a:buClr>
                          <a:schemeClr val="dk1"/>
                        </a:buClr>
                        <a:buSzPts val="1300"/>
                        <a:buFont typeface="Calibri"/>
                        <a:buNone/>
                      </a:pPr>
                      <a:r>
                        <a:rPr lang="en-US" sz="1300" b="1" dirty="0">
                          <a:solidFill>
                            <a:schemeClr val="dk1"/>
                          </a:solidFill>
                          <a:latin typeface="Calibri"/>
                          <a:ea typeface="Calibri"/>
                          <a:cs typeface="Calibri"/>
                          <a:sym typeface="Calibri"/>
                        </a:rPr>
                        <a:t>Access to admin panel</a:t>
                      </a:r>
                      <a:endParaRPr sz="1300" b="1" dirty="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1" dirty="0">
                          <a:latin typeface="Calibri"/>
                          <a:ea typeface="Calibri"/>
                          <a:cs typeface="Calibri"/>
                          <a:sym typeface="Calibri"/>
                        </a:rPr>
                        <a:t>1</a:t>
                      </a:r>
                      <a:endParaRPr sz="1300" b="1" dirty="0">
                        <a:latin typeface="Calibri"/>
                        <a:ea typeface="Calibri"/>
                        <a:cs typeface="Calibri"/>
                        <a:sym typeface="Calibri"/>
                      </a:endParaRPr>
                    </a:p>
                  </a:txBody>
                  <a:tcPr marL="83000" marR="83000" marT="41500" marB="41500"/>
                </a:tc>
              </a:tr>
            </a:tbl>
          </a:graphicData>
        </a:graphic>
      </p:graphicFrame>
    </p:spTree>
    <p:extLst>
      <p:ext uri="{BB962C8B-B14F-4D97-AF65-F5344CB8AC3E}">
        <p14:creationId xmlns:p14="http://schemas.microsoft.com/office/powerpoint/2010/main" val="416432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buSzPts val="4400"/>
            </a:pPr>
            <a:r>
              <a:rPr lang="en-US" dirty="0"/>
              <a:t>1. </a:t>
            </a:r>
            <a:r>
              <a:rPr lang="en-IN" b="1" dirty="0"/>
              <a:t>Out-of-date Version (Apache)</a:t>
            </a:r>
            <a:endParaRPr dirty="0"/>
          </a:p>
        </p:txBody>
      </p:sp>
      <p:sp>
        <p:nvSpPr>
          <p:cNvPr id="117" name="Google Shape;117;p1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graphicFrame>
        <p:nvGraphicFramePr>
          <p:cNvPr id="119" name="Google Shape;119;p18"/>
          <p:cNvGraphicFramePr/>
          <p:nvPr>
            <p:extLst>
              <p:ext uri="{D42A27DB-BD31-4B8C-83A1-F6EECF244321}">
                <p14:modId xmlns:p14="http://schemas.microsoft.com/office/powerpoint/2010/main" val="2004330799"/>
              </p:ext>
            </p:extLst>
          </p:nvPr>
        </p:nvGraphicFramePr>
        <p:xfrm>
          <a:off x="2041311" y="1879765"/>
          <a:ext cx="8109375" cy="3271805"/>
        </p:xfrm>
        <a:graphic>
          <a:graphicData uri="http://schemas.openxmlformats.org/drawingml/2006/table">
            <a:tbl>
              <a:tblPr firstRow="1" bandRow="1">
                <a:noFill/>
              </a:tblPr>
              <a:tblGrid>
                <a:gridCol w="1413550"/>
                <a:gridCol w="6695825"/>
              </a:tblGrid>
              <a:tr h="415125">
                <a:tc>
                  <a:txBody>
                    <a:bodyPr/>
                    <a:lstStyle/>
                    <a:p>
                      <a:pPr marL="0" marR="0" lvl="0" indent="0" algn="ctr"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IN" sz="1800" b="1" i="0" kern="1200" dirty="0" smtClean="0">
                          <a:solidFill>
                            <a:schemeClr val="tx1"/>
                          </a:solidFill>
                          <a:effectLst/>
                          <a:latin typeface="+mn-lt"/>
                          <a:ea typeface="+mn-ea"/>
                          <a:cs typeface="+mn-cs"/>
                        </a:rPr>
                        <a:t>Out-of-date Version (Apache)</a:t>
                      </a:r>
                    </a:p>
                    <a:p>
                      <a:pPr marL="0" marR="0" lvl="0" indent="0" algn="ctr" rtl="0">
                        <a:spcBef>
                          <a:spcPts val="0"/>
                        </a:spcBef>
                        <a:spcAft>
                          <a:spcPts val="0"/>
                        </a:spcAft>
                        <a:buNone/>
                      </a:pPr>
                      <a:r>
                        <a:rPr lang="en-US" sz="1300" dirty="0" smtClean="0">
                          <a:solidFill>
                            <a:srgbClr val="FFFFFF"/>
                          </a:solidFill>
                          <a:latin typeface="Calibri"/>
                          <a:ea typeface="Calibri"/>
                          <a:cs typeface="Calibri"/>
                          <a:sym typeface="Calibri"/>
                        </a:rPr>
                        <a:t>(</a:t>
                      </a:r>
                      <a:r>
                        <a:rPr lang="en-US" sz="1300" dirty="0">
                          <a:solidFill>
                            <a:srgbClr val="FFFFFF"/>
                          </a:solidFill>
                          <a:latin typeface="Calibri"/>
                          <a:ea typeface="Calibri"/>
                          <a:cs typeface="Calibri"/>
                          <a:sym typeface="Calibri"/>
                        </a:rPr>
                        <a:t>Critical)</a:t>
                      </a:r>
                      <a:endParaRPr dirty="0"/>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r>
                        <a:rPr lang="en-US" sz="1800" b="0" i="0" kern="1200" dirty="0" smtClean="0">
                          <a:solidFill>
                            <a:schemeClr val="tx1"/>
                          </a:solidFill>
                          <a:effectLst/>
                          <a:latin typeface="+mn-lt"/>
                          <a:ea typeface="+mn-ea"/>
                          <a:cs typeface="+mn-cs"/>
                        </a:rPr>
                        <a:t>Impact</a:t>
                      </a:r>
                    </a:p>
                    <a:p>
                      <a:r>
                        <a:rPr lang="en-US" sz="1050" b="0" i="0" kern="1200" dirty="0" smtClean="0">
                          <a:solidFill>
                            <a:schemeClr val="tx1"/>
                          </a:solidFill>
                          <a:effectLst/>
                          <a:latin typeface="+mn-lt"/>
                          <a:ea typeface="+mn-ea"/>
                          <a:cs typeface="+mn-cs"/>
                        </a:rPr>
                        <a:t>Since this is an old version of the software, it may be vulnerable to attacks.</a:t>
                      </a:r>
                    </a:p>
                    <a:p>
                      <a:r>
                        <a:rPr lang="en-US" sz="1800" b="0" i="0" kern="1200" dirty="0" smtClean="0">
                          <a:solidFill>
                            <a:schemeClr val="tx1"/>
                          </a:solidFill>
                          <a:effectLst/>
                          <a:latin typeface="+mn-lt"/>
                          <a:ea typeface="+mn-ea"/>
                          <a:cs typeface="+mn-cs"/>
                        </a:rPr>
                        <a:t>Remedy</a:t>
                      </a:r>
                    </a:p>
                    <a:p>
                      <a:r>
                        <a:rPr lang="en-US" sz="1050" b="0" i="0" kern="1200" dirty="0" smtClean="0">
                          <a:solidFill>
                            <a:schemeClr val="tx1"/>
                          </a:solidFill>
                          <a:effectLst/>
                          <a:latin typeface="+mn-lt"/>
                          <a:ea typeface="+mn-ea"/>
                          <a:cs typeface="+mn-cs"/>
                        </a:rPr>
                        <a:t>Please upgrade your installation of Apache to the latest stable version.</a:t>
                      </a:r>
                    </a:p>
                    <a:p>
                      <a:r>
                        <a:rPr lang="en-US" sz="1800" b="0" i="0" kern="1200" dirty="0" smtClean="0">
                          <a:solidFill>
                            <a:schemeClr val="tx1"/>
                          </a:solidFill>
                          <a:effectLst/>
                          <a:latin typeface="+mn-lt"/>
                          <a:ea typeface="+mn-ea"/>
                          <a:cs typeface="+mn-cs"/>
                        </a:rPr>
                        <a:t>Remedy References</a:t>
                      </a:r>
                    </a:p>
                    <a:p>
                      <a:r>
                        <a:rPr lang="en-US" sz="1050" b="0" i="0" kern="1200" dirty="0" smtClean="0">
                          <a:solidFill>
                            <a:schemeClr val="tx1"/>
                          </a:solidFill>
                          <a:effectLst/>
                          <a:latin typeface="+mn-lt"/>
                          <a:ea typeface="+mn-ea"/>
                          <a:cs typeface="+mn-cs"/>
                          <a:hlinkClick r:id="rId3"/>
                        </a:rPr>
                        <a:t>Downloading the Apache HTTP Server</a:t>
                      </a:r>
                      <a:endParaRPr lang="en-US" sz="1050" b="0" i="0" kern="1200" dirty="0" smtClean="0">
                        <a:solidFill>
                          <a:schemeClr val="tx1"/>
                        </a:solidFill>
                        <a:effectLst/>
                        <a:latin typeface="+mn-lt"/>
                        <a:ea typeface="+mn-ea"/>
                        <a:cs typeface="+mn-cs"/>
                      </a:endParaRPr>
                    </a:p>
                    <a:p>
                      <a:r>
                        <a:rPr lang="en-US" sz="1800" b="0" i="0" kern="1200" dirty="0" smtClean="0">
                          <a:solidFill>
                            <a:schemeClr val="tx1"/>
                          </a:solidFill>
                          <a:effectLst/>
                          <a:latin typeface="+mn-lt"/>
                          <a:ea typeface="+mn-ea"/>
                          <a:cs typeface="+mn-cs"/>
                        </a:rPr>
                        <a:t>Known Vulnerabilities in this Version</a:t>
                      </a:r>
                    </a:p>
                    <a:p>
                      <a:r>
                        <a:rPr lang="en-US" sz="1050" b="0" i="0" kern="1200" dirty="0" smtClean="0">
                          <a:solidFill>
                            <a:schemeClr val="tx1"/>
                          </a:solidFill>
                          <a:effectLst/>
                          <a:latin typeface="+mn-lt"/>
                          <a:ea typeface="+mn-ea"/>
                          <a:cs typeface="+mn-cs"/>
                        </a:rPr>
                        <a:t>Apache HTTP Server Improper Neutralization of Input During Web Page Generation ('Cross-site Scripting') Vulnerability</a:t>
                      </a:r>
                    </a:p>
                    <a:p>
                      <a:r>
                        <a:rPr lang="en-US" sz="1050" b="0" i="0" kern="1200" dirty="0" smtClean="0">
                          <a:solidFill>
                            <a:schemeClr val="tx1"/>
                          </a:solidFill>
                          <a:effectLst/>
                          <a:latin typeface="+mn-lt"/>
                          <a:ea typeface="+mn-ea"/>
                          <a:cs typeface="+mn-cs"/>
                        </a:rPr>
                        <a:t>Cross-site scripting (XSS) vulnerability in balancer-manager in mod_proxy_balancer in the Apache HTTP Server 2.2.0 through 2.2.6 allows remote attackers to inject arbitrary web script or HTML via the (1) ss, (2) wr, or (3) rr parameters, or (4) the URL.</a:t>
                      </a:r>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extLst>
      <p:ext uri="{BB962C8B-B14F-4D97-AF65-F5344CB8AC3E}">
        <p14:creationId xmlns:p14="http://schemas.microsoft.com/office/powerpoint/2010/main" val="347572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Netsparker Report</a:t>
            </a:r>
            <a:endParaRPr lang="en-IN" dirty="0"/>
          </a:p>
        </p:txBody>
      </p:sp>
      <p:pic>
        <p:nvPicPr>
          <p:cNvPr id="4" name="Picture 3"/>
          <p:cNvPicPr>
            <a:picLocks noChangeAspect="1"/>
          </p:cNvPicPr>
          <p:nvPr/>
        </p:nvPicPr>
        <p:blipFill>
          <a:blip r:embed="rId2"/>
          <a:stretch>
            <a:fillRect/>
          </a:stretch>
        </p:blipFill>
        <p:spPr>
          <a:xfrm>
            <a:off x="1440612" y="1259457"/>
            <a:ext cx="6689973" cy="4804914"/>
          </a:xfrm>
          <a:prstGeom prst="rect">
            <a:avLst/>
          </a:prstGeom>
        </p:spPr>
      </p:pic>
    </p:spTree>
    <p:extLst>
      <p:ext uri="{BB962C8B-B14F-4D97-AF65-F5344CB8AC3E}">
        <p14:creationId xmlns:p14="http://schemas.microsoft.com/office/powerpoint/2010/main" val="14897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1"/>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dirty="0"/>
              <a:t>THANK YOU</a:t>
            </a:r>
            <a:endParaRPr dirty="0"/>
          </a:p>
        </p:txBody>
      </p:sp>
    </p:spTree>
    <p:extLst>
      <p:ext uri="{BB962C8B-B14F-4D97-AF65-F5344CB8AC3E}">
        <p14:creationId xmlns:p14="http://schemas.microsoft.com/office/powerpoint/2010/main" val="21393897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TotalTime>
  <Words>341</Words>
  <Application>Microsoft Office PowerPoint</Application>
  <PresentationFormat>Widescreen</PresentationFormat>
  <Paragraphs>52</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ETHICAL HACKING INTERNSHIP  TASK-2</vt:lpstr>
      <vt:lpstr>Project Problem Statement(Task-2)</vt:lpstr>
      <vt:lpstr>Vulnerability Statistics</vt:lpstr>
      <vt:lpstr>Vulnerabilities:</vt:lpstr>
      <vt:lpstr>1. Out-of-date Version (Apache)</vt:lpstr>
      <vt:lpstr>Netsparker Report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 INTERNSHIP  TASK-2</dc:title>
  <dc:creator>Windows User</dc:creator>
  <cp:lastModifiedBy>Windows User</cp:lastModifiedBy>
  <cp:revision>4</cp:revision>
  <dcterms:created xsi:type="dcterms:W3CDTF">2021-08-05T08:37:49Z</dcterms:created>
  <dcterms:modified xsi:type="dcterms:W3CDTF">2021-08-05T10:12:14Z</dcterms:modified>
</cp:coreProperties>
</file>