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60" r:id="rId2"/>
    <p:sldId id="395" r:id="rId3"/>
    <p:sldId id="396" r:id="rId4"/>
    <p:sldId id="397" r:id="rId5"/>
    <p:sldId id="290" r:id="rId6"/>
    <p:sldId id="291" r:id="rId7"/>
    <p:sldId id="296" r:id="rId8"/>
    <p:sldId id="29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8" r:id="rId20"/>
    <p:sldId id="269" r:id="rId21"/>
    <p:sldId id="270" r:id="rId22"/>
    <p:sldId id="285" r:id="rId23"/>
    <p:sldId id="278" r:id="rId24"/>
    <p:sldId id="289" r:id="rId25"/>
    <p:sldId id="279" r:id="rId26"/>
    <p:sldId id="280" r:id="rId27"/>
    <p:sldId id="271" r:id="rId28"/>
    <p:sldId id="272" r:id="rId29"/>
    <p:sldId id="273" r:id="rId30"/>
    <p:sldId id="274" r:id="rId31"/>
    <p:sldId id="275" r:id="rId32"/>
    <p:sldId id="277" r:id="rId33"/>
    <p:sldId id="27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1"/>
    <p:restoredTop sz="99718" autoAdjust="0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A2DA9-F85E-B444-B540-D8EB36EB1E73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C2A21-21D4-C64A-8E86-26DA186E6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C2A21-21D4-C64A-8E86-26DA186E6C9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C2A21-21D4-C64A-8E86-26DA186E6C9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7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9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BFD8-C274-4545-8779-626C2F85DA4A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6609-A9E5-E043-A68A-DF66087A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Questions!!</a:t>
            </a:r>
          </a:p>
        </p:txBody>
      </p:sp>
      <p:pic>
        <p:nvPicPr>
          <p:cNvPr id="4" name="Picture 3" descr="CSIR question paper.jpg"/>
          <p:cNvPicPr>
            <a:picLocks noChangeAspect="1"/>
          </p:cNvPicPr>
          <p:nvPr/>
        </p:nvPicPr>
        <p:blipFill>
          <a:blip r:embed="rId2" cstate="print">
            <a:lum contrast="20000"/>
          </a:blip>
          <a:srcRect t="37290"/>
          <a:stretch>
            <a:fillRect/>
          </a:stretch>
        </p:blipFill>
        <p:spPr>
          <a:xfrm rot="10800000">
            <a:off x="1219200" y="1371601"/>
            <a:ext cx="6361176" cy="307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CSIR question paper.jpg"/>
          <p:cNvPicPr>
            <a:picLocks noChangeAspect="1"/>
          </p:cNvPicPr>
          <p:nvPr/>
        </p:nvPicPr>
        <p:blipFill>
          <a:blip r:embed="rId2" cstate="print">
            <a:lum contrast="20000"/>
          </a:blip>
          <a:srcRect t="13052" b="65258"/>
          <a:stretch>
            <a:fillRect/>
          </a:stretch>
        </p:blipFill>
        <p:spPr>
          <a:xfrm rot="10800000">
            <a:off x="1258824" y="4724400"/>
            <a:ext cx="6361176" cy="106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6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Mendel’s law of independent Assortment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b="1" dirty="0"/>
              <a:t>Law of Independent Assortment </a:t>
            </a:r>
            <a:r>
              <a:rPr lang="en-US" dirty="0"/>
              <a:t>states that </a:t>
            </a:r>
            <a:r>
              <a:rPr lang="en-US" b="1" dirty="0"/>
              <a:t>alleles of different genes assort independently of one another </a:t>
            </a:r>
            <a:r>
              <a:rPr lang="en-US" dirty="0"/>
              <a:t>during gamete formation. (</a:t>
            </a:r>
            <a:r>
              <a:rPr lang="en-US" b="1" dirty="0"/>
              <a:t>F2 ratio- 9:3:3:1</a:t>
            </a:r>
            <a:r>
              <a:rPr lang="en-US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However, in early 1900, </a:t>
            </a:r>
            <a:r>
              <a:rPr lang="en-US" b="1" dirty="0"/>
              <a:t>Bateson and </a:t>
            </a:r>
            <a:r>
              <a:rPr lang="en-US" b="1" dirty="0" err="1"/>
              <a:t>Punnet</a:t>
            </a:r>
            <a:r>
              <a:rPr lang="en-US" dirty="0"/>
              <a:t>, were studying the inheritance pattern of 2 genes in sweet potatoes found that </a:t>
            </a:r>
            <a:r>
              <a:rPr lang="en-US" b="1" dirty="0"/>
              <a:t>certain combination of alleles showed more often than expected </a:t>
            </a:r>
            <a:r>
              <a:rPr lang="en-US" dirty="0"/>
              <a:t>, as though 2 genes were physically attached.</a:t>
            </a:r>
          </a:p>
        </p:txBody>
      </p:sp>
    </p:spTree>
    <p:extLst>
      <p:ext uri="{BB962C8B-B14F-4D97-AF65-F5344CB8AC3E}">
        <p14:creationId xmlns:p14="http://schemas.microsoft.com/office/powerpoint/2010/main" val="28516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Linkage: The Phenomenon of Allele Association (Morgan)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/>
              <a:t>         pr/pr. vg/vg      X      pr</a:t>
            </a:r>
            <a:r>
              <a:rPr lang="en-US" baseline="30000"/>
              <a:t> + </a:t>
            </a:r>
            <a:r>
              <a:rPr lang="en-US"/>
              <a:t>/pr</a:t>
            </a:r>
            <a:r>
              <a:rPr lang="en-US" baseline="30000"/>
              <a:t>+</a:t>
            </a:r>
            <a:r>
              <a:rPr lang="en-US"/>
              <a:t> .vg</a:t>
            </a:r>
            <a:r>
              <a:rPr lang="en-US" baseline="30000"/>
              <a:t>+</a:t>
            </a:r>
            <a:r>
              <a:rPr lang="en-US"/>
              <a:t>/vg</a:t>
            </a:r>
            <a:r>
              <a:rPr lang="en-US" baseline="30000"/>
              <a:t>+</a:t>
            </a:r>
          </a:p>
          <a:p>
            <a:pPr eaLnBrk="1" hangingPunct="1">
              <a:buFont typeface="Arial" charset="0"/>
              <a:buNone/>
            </a:pPr>
            <a:endParaRPr lang="en-US" baseline="30000"/>
          </a:p>
          <a:p>
            <a:pPr eaLnBrk="1" hangingPunct="1">
              <a:buFont typeface="Arial" charset="0"/>
              <a:buNone/>
            </a:pPr>
            <a:endParaRPr lang="en-US" baseline="30000"/>
          </a:p>
          <a:p>
            <a:pPr eaLnBrk="1" hangingPunct="1">
              <a:buFont typeface="Arial" charset="0"/>
              <a:buNone/>
            </a:pPr>
            <a:r>
              <a:rPr lang="en-US" sz="1800" baseline="30000"/>
              <a:t>     </a:t>
            </a:r>
            <a:r>
              <a:rPr lang="en-US" sz="1800"/>
              <a:t>Gametes</a:t>
            </a:r>
            <a:r>
              <a:rPr lang="en-US" sz="1800" baseline="30000"/>
              <a:t>      </a:t>
            </a:r>
            <a:r>
              <a:rPr lang="en-US"/>
              <a:t>pr</a:t>
            </a:r>
            <a:r>
              <a:rPr lang="en-US" baseline="30000"/>
              <a:t> . </a:t>
            </a:r>
            <a:r>
              <a:rPr lang="en-US"/>
              <a:t>vg  		       pr</a:t>
            </a:r>
            <a:r>
              <a:rPr lang="en-US" baseline="30000"/>
              <a:t> +</a:t>
            </a:r>
            <a:r>
              <a:rPr lang="en-US"/>
              <a:t> .vg</a:t>
            </a:r>
            <a:r>
              <a:rPr lang="en-US" baseline="30000"/>
              <a:t>+</a:t>
            </a:r>
            <a:endParaRPr lang="en-US"/>
          </a:p>
          <a:p>
            <a:pPr eaLnBrk="1" hangingPunct="1">
              <a:buFont typeface="Arial" charset="0"/>
              <a:buNone/>
            </a:pPr>
            <a:endParaRPr lang="en-US" baseline="30000"/>
          </a:p>
          <a:p>
            <a:pPr eaLnBrk="1" hangingPunct="1">
              <a:buFont typeface="Arial" charset="0"/>
              <a:buNone/>
            </a:pPr>
            <a:r>
              <a:rPr lang="en-US"/>
              <a:t>F</a:t>
            </a:r>
            <a:r>
              <a:rPr lang="en-US" baseline="-25000"/>
              <a:t>1 </a:t>
            </a:r>
            <a:r>
              <a:rPr lang="en-US"/>
              <a:t>dihybrid</a:t>
            </a:r>
            <a:r>
              <a:rPr lang="en-US" baseline="30000"/>
              <a:t> 		</a:t>
            </a:r>
            <a:r>
              <a:rPr lang="en-US"/>
              <a:t>pr</a:t>
            </a:r>
            <a:r>
              <a:rPr lang="en-US" baseline="30000"/>
              <a:t> +</a:t>
            </a:r>
            <a:r>
              <a:rPr lang="en-US"/>
              <a:t>/ pr . vg</a:t>
            </a:r>
            <a:r>
              <a:rPr lang="en-US" baseline="30000"/>
              <a:t>+</a:t>
            </a:r>
            <a:r>
              <a:rPr lang="en-US"/>
              <a:t>/ vg  (self)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3696494" y="2628106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3696494" y="3618706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772694" y="4990306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TextBox 7"/>
          <p:cNvSpPr txBox="1">
            <a:spLocks noChangeArrowheads="1"/>
          </p:cNvSpPr>
          <p:nvPr/>
        </p:nvSpPr>
        <p:spPr bwMode="auto">
          <a:xfrm>
            <a:off x="1219200" y="5410200"/>
            <a:ext cx="601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Dihybrid ratio of 9:3:3:1 was not observed.</a:t>
            </a:r>
          </a:p>
        </p:txBody>
      </p:sp>
    </p:spTree>
    <p:extLst>
      <p:ext uri="{BB962C8B-B14F-4D97-AF65-F5344CB8AC3E}">
        <p14:creationId xmlns:p14="http://schemas.microsoft.com/office/powerpoint/2010/main" val="426512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Recombinant frequency to recognize linkage.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Analyze the percentage of recombinants by </a:t>
            </a:r>
            <a:r>
              <a:rPr lang="en-US" b="1"/>
              <a:t>test cross</a:t>
            </a:r>
            <a:r>
              <a:rPr lang="en-US"/>
              <a:t>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 </a:t>
            </a:r>
            <a:r>
              <a:rPr lang="en-US" b="1"/>
              <a:t>test cross</a:t>
            </a:r>
            <a:r>
              <a:rPr lang="en-US"/>
              <a:t>, first introduced by Gregor Mendel, is used to determine if an individual exhibiting a dominant trait is homozygous or heterozygous for that trait. </a:t>
            </a:r>
          </a:p>
          <a:p>
            <a:pPr eaLnBrk="1" hangingPunct="1">
              <a:buFont typeface="Arial" charset="0"/>
              <a:buNone/>
            </a:pPr>
            <a:r>
              <a:rPr lang="en-US"/>
              <a:t>  Outcome of test cross- 1:1:1:1</a:t>
            </a:r>
          </a:p>
          <a:p>
            <a:pPr eaLnBrk="1" hangingPunct="1">
              <a:buFont typeface="Aria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5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Test cross results: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2206625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of progeny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r>
                        <a:rPr lang="en-US" baseline="0" dirty="0"/>
                        <a:t> 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baseline="30000" dirty="0" err="1"/>
                        <a:t>+</a:t>
                      </a:r>
                      <a:r>
                        <a:rPr lang="en-US" baseline="0" dirty="0" err="1"/>
                        <a:t>.vg</a:t>
                      </a:r>
                      <a:r>
                        <a:rPr lang="en-US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 .vg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baseline="30000" dirty="0" err="1"/>
                        <a:t>+</a:t>
                      </a:r>
                      <a:r>
                        <a:rPr lang="en-US" baseline="0" dirty="0" err="1"/>
                        <a:t>.vg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 .</a:t>
                      </a:r>
                      <a:r>
                        <a:rPr lang="en-US" baseline="0" dirty="0"/>
                        <a:t>vg</a:t>
                      </a:r>
                      <a:r>
                        <a:rPr lang="en-US" baseline="30000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69" name="TextBox 4"/>
          <p:cNvSpPr txBox="1">
            <a:spLocks noChangeArrowheads="1"/>
          </p:cNvSpPr>
          <p:nvPr/>
        </p:nvSpPr>
        <p:spPr bwMode="auto">
          <a:xfrm>
            <a:off x="4191000" y="4343400"/>
            <a:ext cx="838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2839</a:t>
            </a:r>
          </a:p>
        </p:txBody>
      </p:sp>
      <p:sp>
        <p:nvSpPr>
          <p:cNvPr id="10270" name="Rectangle 5"/>
          <p:cNvSpPr>
            <a:spLocks noChangeArrowheads="1"/>
          </p:cNvSpPr>
          <p:nvPr/>
        </p:nvSpPr>
        <p:spPr bwMode="auto">
          <a:xfrm>
            <a:off x="2438400" y="1295400"/>
            <a:ext cx="2292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</a:t>
            </a:r>
            <a:r>
              <a:rPr lang="en-US" baseline="30000"/>
              <a:t> +</a:t>
            </a:r>
            <a:r>
              <a:rPr lang="en-US"/>
              <a:t>/ pr . vg</a:t>
            </a:r>
            <a:r>
              <a:rPr lang="en-US" baseline="30000"/>
              <a:t>+</a:t>
            </a:r>
            <a:r>
              <a:rPr lang="en-US"/>
              <a:t>/ vg      X</a:t>
            </a:r>
          </a:p>
        </p:txBody>
      </p:sp>
      <p:sp>
        <p:nvSpPr>
          <p:cNvPr id="10271" name="Rectangle 6"/>
          <p:cNvSpPr>
            <a:spLocks noChangeArrowheads="1"/>
          </p:cNvSpPr>
          <p:nvPr/>
        </p:nvSpPr>
        <p:spPr bwMode="auto">
          <a:xfrm>
            <a:off x="4964113" y="1295400"/>
            <a:ext cx="1638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</a:t>
            </a:r>
            <a:r>
              <a:rPr lang="en-US" baseline="30000"/>
              <a:t> </a:t>
            </a:r>
            <a:r>
              <a:rPr lang="en-US"/>
              <a:t>/ pr . vg/ vg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3581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43000" y="3581400"/>
            <a:ext cx="533400" cy="306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4" name="TextBox 12"/>
          <p:cNvSpPr txBox="1">
            <a:spLocks noChangeArrowheads="1"/>
          </p:cNvSpPr>
          <p:nvPr/>
        </p:nvSpPr>
        <p:spPr bwMode="auto">
          <a:xfrm>
            <a:off x="0" y="32766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Recombinants</a:t>
            </a:r>
          </a:p>
        </p:txBody>
      </p:sp>
      <p:sp>
        <p:nvSpPr>
          <p:cNvPr id="10275" name="TextBox 13"/>
          <p:cNvSpPr txBox="1">
            <a:spLocks noChangeArrowheads="1"/>
          </p:cNvSpPr>
          <p:nvPr/>
        </p:nvSpPr>
        <p:spPr bwMode="auto">
          <a:xfrm>
            <a:off x="762000" y="4659313"/>
            <a:ext cx="784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Observed Frequency of Recombinants= 151+154= 305/2839*100= 10.7%</a:t>
            </a:r>
          </a:p>
        </p:txBody>
      </p:sp>
      <p:sp>
        <p:nvSpPr>
          <p:cNvPr id="10276" name="TextBox 14"/>
          <p:cNvSpPr txBox="1">
            <a:spLocks noChangeArrowheads="1"/>
          </p:cNvSpPr>
          <p:nvPr/>
        </p:nvSpPr>
        <p:spPr bwMode="auto">
          <a:xfrm>
            <a:off x="1143000" y="5486400"/>
            <a:ext cx="739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Expected Frequency of Recombinants=   2/4*100= 50% </a:t>
            </a:r>
          </a:p>
        </p:txBody>
      </p:sp>
    </p:spTree>
    <p:extLst>
      <p:ext uri="{BB962C8B-B14F-4D97-AF65-F5344CB8AC3E}">
        <p14:creationId xmlns:p14="http://schemas.microsoft.com/office/powerpoint/2010/main" val="19556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When two genes are close together on the same chromosome that </a:t>
            </a:r>
            <a:r>
              <a:rPr lang="en-US" b="1" u="sng" dirty="0"/>
              <a:t>don’t assort independently </a:t>
            </a:r>
            <a:r>
              <a:rPr lang="en-US" dirty="0"/>
              <a:t>but </a:t>
            </a:r>
            <a:r>
              <a:rPr lang="en-US" b="1" u="sng" dirty="0"/>
              <a:t>produce a recombinant frequency of less than 50%</a:t>
            </a:r>
            <a:r>
              <a:rPr lang="en-US" dirty="0"/>
              <a:t> are said to be </a:t>
            </a:r>
            <a:r>
              <a:rPr lang="en-US" b="1" u="sng" dirty="0"/>
              <a:t>linked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92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How are recombinants produced?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Recombinant are produced by the </a:t>
            </a:r>
            <a:r>
              <a:rPr lang="en-US" b="1" u="sng"/>
              <a:t>crossing over</a:t>
            </a:r>
            <a:r>
              <a:rPr lang="en-US"/>
              <a:t>. </a:t>
            </a:r>
          </a:p>
          <a:p>
            <a:pPr eaLnBrk="1" hangingPunct="1"/>
            <a:r>
              <a:rPr lang="en-US" b="1"/>
              <a:t>Crossing over</a:t>
            </a:r>
            <a:r>
              <a:rPr lang="en-US"/>
              <a:t>: </a:t>
            </a:r>
            <a:r>
              <a:rPr lang="en-US" b="1" u="sng"/>
              <a:t>Physical exchange of chromosomal segments </a:t>
            </a:r>
            <a:r>
              <a:rPr lang="en-US"/>
              <a:t>of homologous chromosomes during meiosis.</a:t>
            </a:r>
          </a:p>
        </p:txBody>
      </p:sp>
    </p:spTree>
    <p:extLst>
      <p:ext uri="{BB962C8B-B14F-4D97-AF65-F5344CB8AC3E}">
        <p14:creationId xmlns:p14="http://schemas.microsoft.com/office/powerpoint/2010/main" val="256393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How are recombinants produced?</a:t>
            </a:r>
          </a:p>
        </p:txBody>
      </p:sp>
      <p:pic>
        <p:nvPicPr>
          <p:cNvPr id="5" name="Picture 4" descr="comeiosi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00600" cy="4896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64770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Ref: </a:t>
            </a:r>
            <a:r>
              <a:rPr lang="en-US" sz="1000" dirty="0" err="1"/>
              <a:t>google</a:t>
            </a:r>
            <a:r>
              <a:rPr lang="en-US" sz="1000" dirty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19467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                                </a:t>
            </a:r>
            <a:r>
              <a:rPr lang="en-US" dirty="0" err="1"/>
              <a:t>Ab</a:t>
            </a:r>
            <a:r>
              <a:rPr lang="en-US" dirty="0"/>
              <a:t>/</a:t>
            </a:r>
            <a:r>
              <a:rPr lang="en-US" dirty="0" err="1"/>
              <a:t>Ab</a:t>
            </a:r>
            <a:r>
              <a:rPr lang="en-US" dirty="0"/>
              <a:t>    x   </a:t>
            </a:r>
            <a:r>
              <a:rPr lang="en-US" dirty="0" err="1"/>
              <a:t>aB</a:t>
            </a:r>
            <a:r>
              <a:rPr lang="en-US" dirty="0"/>
              <a:t>/</a:t>
            </a:r>
            <a:r>
              <a:rPr lang="en-US" dirty="0" err="1"/>
              <a:t>aB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438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                                    </a:t>
            </a:r>
            <a:r>
              <a:rPr lang="en-US" dirty="0" err="1"/>
              <a:t>Ab</a:t>
            </a:r>
            <a:r>
              <a:rPr lang="en-US" dirty="0"/>
              <a:t>/</a:t>
            </a:r>
            <a:r>
              <a:rPr lang="en-US" dirty="0" err="1"/>
              <a:t>aB</a:t>
            </a:r>
            <a:r>
              <a:rPr lang="en-US" dirty="0"/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1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will you determine if loci A and B are linked?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Test Cross!!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3962400"/>
            <a:ext cx="1959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Ab</a:t>
            </a:r>
            <a:r>
              <a:rPr lang="en-US" dirty="0"/>
              <a:t>/</a:t>
            </a:r>
            <a:r>
              <a:rPr lang="en-US" dirty="0" err="1"/>
              <a:t>aB</a:t>
            </a:r>
            <a:r>
              <a:rPr lang="en-US" dirty="0"/>
              <a:t>     X     </a:t>
            </a:r>
            <a:r>
              <a:rPr lang="en-US" dirty="0" err="1"/>
              <a:t>ab</a:t>
            </a:r>
            <a:r>
              <a:rPr lang="en-US" dirty="0"/>
              <a:t>/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45720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Ab/ab, aB/ab                90% - parental combinations</a:t>
            </a:r>
          </a:p>
          <a:p>
            <a:r>
              <a:rPr lang="de-DE" dirty="0"/>
              <a:t>AB/ab, ab/ab               10% - recombinant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54102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10% recombinant indicates that loci a and b are 10 map units apart.</a:t>
            </a:r>
          </a:p>
          <a:p>
            <a:r>
              <a:rPr lang="en-US" dirty="0"/>
              <a:t>                         Gene Map a________ b</a:t>
            </a:r>
          </a:p>
          <a:p>
            <a:r>
              <a:rPr lang="en-US" dirty="0"/>
              <a:t>                                               10 m. u.</a:t>
            </a:r>
          </a:p>
        </p:txBody>
      </p:sp>
    </p:spTree>
    <p:extLst>
      <p:ext uri="{BB962C8B-B14F-4D97-AF65-F5344CB8AC3E}">
        <p14:creationId xmlns:p14="http://schemas.microsoft.com/office/powerpoint/2010/main" val="305766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Recombinant frequency for Mapping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Mapping</a:t>
            </a:r>
            <a:r>
              <a:rPr lang="en-US" dirty="0"/>
              <a:t>: Identification of the locus of gene in a chromosome.</a:t>
            </a:r>
          </a:p>
          <a:p>
            <a:pPr eaLnBrk="1" hangingPunct="1"/>
            <a:r>
              <a:rPr lang="en-US" dirty="0"/>
              <a:t>The percentage of recombinants can be used as a quantitative index of genetic distance between 2 genes. </a:t>
            </a:r>
          </a:p>
          <a:p>
            <a:pPr eaLnBrk="1" hangingPunct="1"/>
            <a:r>
              <a:rPr lang="en-US" dirty="0"/>
              <a:t>1 genetic map unit (</a:t>
            </a:r>
            <a:r>
              <a:rPr lang="en-US" dirty="0" err="1"/>
              <a:t>m.u</a:t>
            </a:r>
            <a:r>
              <a:rPr lang="en-US" dirty="0"/>
              <a:t>) = recombinant frequency of 1%</a:t>
            </a:r>
          </a:p>
          <a:p>
            <a:pPr eaLnBrk="1" hangingPunct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90600" y="5421313"/>
            <a:ext cx="4724400" cy="750887"/>
            <a:chOff x="990600" y="5421313"/>
            <a:chExt cx="4724400" cy="75088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362200" y="5638800"/>
              <a:ext cx="304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7" name="TextBox 5"/>
            <p:cNvSpPr txBox="1">
              <a:spLocks noChangeArrowheads="1"/>
            </p:cNvSpPr>
            <p:nvPr/>
          </p:nvSpPr>
          <p:spPr bwMode="auto">
            <a:xfrm>
              <a:off x="2133600" y="5791200"/>
              <a:ext cx="533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pr</a:t>
              </a:r>
            </a:p>
          </p:txBody>
        </p:sp>
        <p:sp>
          <p:nvSpPr>
            <p:cNvPr id="13318" name="TextBox 6"/>
            <p:cNvSpPr txBox="1">
              <a:spLocks noChangeArrowheads="1"/>
            </p:cNvSpPr>
            <p:nvPr/>
          </p:nvSpPr>
          <p:spPr bwMode="auto">
            <a:xfrm>
              <a:off x="5257800" y="5791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vg</a:t>
              </a:r>
            </a:p>
          </p:txBody>
        </p:sp>
        <p:sp>
          <p:nvSpPr>
            <p:cNvPr id="13319" name="TextBox 8"/>
            <p:cNvSpPr txBox="1">
              <a:spLocks noChangeArrowheads="1"/>
            </p:cNvSpPr>
            <p:nvPr/>
          </p:nvSpPr>
          <p:spPr bwMode="auto">
            <a:xfrm>
              <a:off x="3581400" y="5791200"/>
              <a:ext cx="1066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11.0</a:t>
              </a:r>
            </a:p>
          </p:txBody>
        </p:sp>
        <p:sp>
          <p:nvSpPr>
            <p:cNvPr id="13320" name="TextBox 9"/>
            <p:cNvSpPr txBox="1">
              <a:spLocks noChangeArrowheads="1"/>
            </p:cNvSpPr>
            <p:nvPr/>
          </p:nvSpPr>
          <p:spPr bwMode="auto">
            <a:xfrm>
              <a:off x="990600" y="5421313"/>
              <a:ext cx="12192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Example.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7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Determining the Gene order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438400"/>
            <a:ext cx="3581400" cy="46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925763"/>
            <a:ext cx="3581400" cy="46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3048000" y="2133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4953000" y="2133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0875" y="2416175"/>
            <a:ext cx="46038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0638" y="2428875"/>
            <a:ext cx="46037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00400" y="2590800"/>
            <a:ext cx="1905000" cy="0"/>
          </a:xfrm>
          <a:prstGeom prst="line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8" name="TextBox 12"/>
          <p:cNvSpPr txBox="1">
            <a:spLocks noChangeArrowheads="1"/>
          </p:cNvSpPr>
          <p:nvPr/>
        </p:nvSpPr>
        <p:spPr bwMode="auto">
          <a:xfrm>
            <a:off x="3733800" y="21447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5 m.u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2895600"/>
            <a:ext cx="46038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02163" y="2895600"/>
            <a:ext cx="46037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51" name="TextBox 15"/>
          <p:cNvSpPr txBox="1">
            <a:spLocks noChangeArrowheads="1"/>
          </p:cNvSpPr>
          <p:nvPr/>
        </p:nvSpPr>
        <p:spPr bwMode="auto">
          <a:xfrm>
            <a:off x="3048000" y="2590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4495800" y="2590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354" name="TextBox 21"/>
          <p:cNvSpPr txBox="1">
            <a:spLocks noChangeArrowheads="1"/>
          </p:cNvSpPr>
          <p:nvPr/>
        </p:nvSpPr>
        <p:spPr bwMode="auto">
          <a:xfrm>
            <a:off x="3706813" y="26146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 m.u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276600" y="3048000"/>
            <a:ext cx="1295400" cy="0"/>
          </a:xfrm>
          <a:prstGeom prst="line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66800" y="4583113"/>
            <a:ext cx="7620000" cy="968375"/>
            <a:chOff x="1066800" y="4583113"/>
            <a:chExt cx="7620000" cy="968375"/>
          </a:xfrm>
        </p:grpSpPr>
        <p:sp>
          <p:nvSpPr>
            <p:cNvPr id="48" name="Rectangle 47"/>
            <p:cNvSpPr/>
            <p:nvPr/>
          </p:nvSpPr>
          <p:spPr>
            <a:xfrm>
              <a:off x="32004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TextBox 37"/>
            <p:cNvSpPr txBox="1">
              <a:spLocks noChangeArrowheads="1"/>
            </p:cNvSpPr>
            <p:nvPr/>
          </p:nvSpPr>
          <p:spPr bwMode="auto">
            <a:xfrm>
              <a:off x="1752600" y="4648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050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78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352800" y="5257800"/>
              <a:ext cx="1905000" cy="0"/>
            </a:xfrm>
            <a:prstGeom prst="line">
              <a:avLst/>
            </a:prstGeom>
            <a:ln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1066800" y="4583113"/>
              <a:ext cx="7620000" cy="968375"/>
              <a:chOff x="1066800" y="4583113"/>
              <a:chExt cx="7620000" cy="968375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981200" y="5257800"/>
                <a:ext cx="1295400" cy="0"/>
              </a:xfrm>
              <a:prstGeom prst="line">
                <a:avLst/>
              </a:prstGeom>
              <a:ln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41"/>
              <p:cNvGrpSpPr/>
              <p:nvPr/>
            </p:nvGrpSpPr>
            <p:grpSpPr>
              <a:xfrm>
                <a:off x="1066800" y="4583113"/>
                <a:ext cx="7620000" cy="968375"/>
                <a:chOff x="1066800" y="4583113"/>
                <a:chExt cx="7620000" cy="968375"/>
              </a:xfrm>
            </p:grpSpPr>
            <p:sp>
              <p:nvSpPr>
                <p:cNvPr id="56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629400" y="4611688"/>
                  <a:ext cx="2057400" cy="646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Possible combined map B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066800" y="4953000"/>
                  <a:ext cx="4800600" cy="76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105400" y="4583113"/>
                  <a:ext cx="3810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B</a:t>
                  </a:r>
                </a:p>
              </p:txBody>
            </p:sp>
            <p:sp>
              <p:nvSpPr>
                <p:cNvPr id="59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048000" y="4648200"/>
                  <a:ext cx="4572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A</a:t>
                  </a:r>
                </a:p>
              </p:txBody>
            </p:sp>
            <p:sp>
              <p:nvSpPr>
                <p:cNvPr id="60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3886200" y="4964113"/>
                  <a:ext cx="8382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5 m.u</a:t>
                  </a:r>
                </a:p>
              </p:txBody>
            </p:sp>
            <p:sp>
              <p:nvSpPr>
                <p:cNvPr id="61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2133600" y="5181600"/>
                  <a:ext cx="83820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3 </a:t>
                  </a:r>
                  <a:r>
                    <a:rPr lang="en-US" dirty="0" err="1"/>
                    <a:t>m.u</a:t>
                  </a:r>
                  <a:endParaRPr lang="en-US" dirty="0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1828800" y="3429000"/>
            <a:ext cx="6324600" cy="842963"/>
            <a:chOff x="2209800" y="3413125"/>
            <a:chExt cx="6324600" cy="842963"/>
          </a:xfrm>
        </p:grpSpPr>
        <p:sp>
          <p:nvSpPr>
            <p:cNvPr id="93" name="Rectangle 92"/>
            <p:cNvSpPr/>
            <p:nvPr/>
          </p:nvSpPr>
          <p:spPr>
            <a:xfrm>
              <a:off x="5253038" y="3881438"/>
              <a:ext cx="4603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648200" y="38862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63900" y="3890963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96" name="Group 45"/>
            <p:cNvGrpSpPr/>
            <p:nvPr/>
          </p:nvGrpSpPr>
          <p:grpSpPr>
            <a:xfrm>
              <a:off x="2209800" y="3413125"/>
              <a:ext cx="6324600" cy="842963"/>
              <a:chOff x="2209800" y="3413125"/>
              <a:chExt cx="6324600" cy="842963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3335338" y="3781425"/>
                <a:ext cx="1295400" cy="0"/>
              </a:xfrm>
              <a:prstGeom prst="line">
                <a:avLst/>
              </a:prstGeom>
              <a:ln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352800" y="4191000"/>
                <a:ext cx="1905000" cy="0"/>
              </a:xfrm>
              <a:prstGeom prst="line">
                <a:avLst/>
              </a:prstGeom>
              <a:ln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44"/>
              <p:cNvGrpSpPr/>
              <p:nvPr/>
            </p:nvGrpSpPr>
            <p:grpSpPr>
              <a:xfrm>
                <a:off x="2209800" y="3413125"/>
                <a:ext cx="6324600" cy="842963"/>
                <a:chOff x="2209800" y="3413125"/>
                <a:chExt cx="6324600" cy="842963"/>
              </a:xfrm>
            </p:grpSpPr>
            <p:sp>
              <p:nvSpPr>
                <p:cNvPr id="100" name="Rectangle 5"/>
                <p:cNvSpPr/>
                <p:nvPr/>
              </p:nvSpPr>
              <p:spPr>
                <a:xfrm>
                  <a:off x="2209800" y="3886200"/>
                  <a:ext cx="3581400" cy="4603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1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3124200" y="3505200"/>
                  <a:ext cx="4572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A</a:t>
                  </a:r>
                </a:p>
              </p:txBody>
            </p:sp>
            <p:sp>
              <p:nvSpPr>
                <p:cNvPr id="102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495800" y="3581400"/>
                  <a:ext cx="4572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C</a:t>
                  </a:r>
                </a:p>
              </p:txBody>
            </p:sp>
            <p:sp>
              <p:nvSpPr>
                <p:cNvPr id="103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5105400" y="3592513"/>
                  <a:ext cx="3810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B</a:t>
                  </a:r>
                </a:p>
              </p:txBody>
            </p:sp>
            <p:sp>
              <p:nvSpPr>
                <p:cNvPr id="104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3756025" y="3413125"/>
                  <a:ext cx="838200" cy="368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3 </a:t>
                  </a:r>
                  <a:r>
                    <a:rPr lang="en-US" dirty="0" err="1"/>
                    <a:t>m.u</a:t>
                  </a:r>
                  <a:endParaRPr lang="en-US" dirty="0"/>
                </a:p>
              </p:txBody>
            </p:sp>
            <p:sp>
              <p:nvSpPr>
                <p:cNvPr id="105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3886200" y="3886200"/>
                  <a:ext cx="83820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5 </a:t>
                  </a:r>
                  <a:r>
                    <a:rPr lang="en-US" dirty="0" err="1"/>
                    <a:t>m.u</a:t>
                  </a:r>
                  <a:endParaRPr lang="en-US" dirty="0"/>
                </a:p>
              </p:txBody>
            </p:sp>
            <p:sp>
              <p:nvSpPr>
                <p:cNvPr id="10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477000" y="3505200"/>
                  <a:ext cx="2057400" cy="646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Possible combined map 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724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Pedigree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14485"/>
            <a:ext cx="79885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pedigree is a </a:t>
            </a:r>
            <a:r>
              <a:rPr lang="en-US" sz="4000" dirty="0">
                <a:solidFill>
                  <a:srgbClr val="0000FF"/>
                </a:solidFill>
              </a:rPr>
              <a:t>diagram of family relationships </a:t>
            </a:r>
            <a:r>
              <a:rPr lang="en-US" sz="4000" dirty="0"/>
              <a:t>that </a:t>
            </a:r>
            <a:r>
              <a:rPr lang="en-US" sz="4000" dirty="0">
                <a:solidFill>
                  <a:srgbClr val="FF0000"/>
                </a:solidFill>
              </a:rPr>
              <a:t>uses symbols to represent </a:t>
            </a:r>
            <a:r>
              <a:rPr lang="en-US" sz="4000" dirty="0"/>
              <a:t>people and lines to represent genetic relationships. </a:t>
            </a:r>
          </a:p>
          <a:p>
            <a:endParaRPr lang="en-US" sz="3200" dirty="0"/>
          </a:p>
          <a:p>
            <a:r>
              <a:rPr lang="en-US" sz="4000" dirty="0"/>
              <a:t>Pedigrees are often used to determine the mode of inheritance (dominant, recessive, etc.) of genetic diseases.</a:t>
            </a:r>
          </a:p>
        </p:txBody>
      </p:sp>
    </p:spTree>
    <p:extLst>
      <p:ext uri="{BB962C8B-B14F-4D97-AF65-F5344CB8AC3E}">
        <p14:creationId xmlns:p14="http://schemas.microsoft.com/office/powerpoint/2010/main" val="14619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would look at the recombinant frequency of Gene B &amp; Gene C</a:t>
            </a:r>
          </a:p>
        </p:txBody>
      </p:sp>
    </p:spTree>
    <p:extLst>
      <p:ext uri="{BB962C8B-B14F-4D97-AF65-F5344CB8AC3E}">
        <p14:creationId xmlns:p14="http://schemas.microsoft.com/office/powerpoint/2010/main" val="133975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43000" y="2743200"/>
            <a:ext cx="6324600" cy="842963"/>
            <a:chOff x="2209800" y="3413125"/>
            <a:chExt cx="6324600" cy="842963"/>
          </a:xfrm>
        </p:grpSpPr>
        <p:sp>
          <p:nvSpPr>
            <p:cNvPr id="4" name="Rectangle 3"/>
            <p:cNvSpPr/>
            <p:nvPr/>
          </p:nvSpPr>
          <p:spPr>
            <a:xfrm>
              <a:off x="5253038" y="3881438"/>
              <a:ext cx="4603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48200" y="38862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63900" y="3890963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" name="Group 45"/>
            <p:cNvGrpSpPr/>
            <p:nvPr/>
          </p:nvGrpSpPr>
          <p:grpSpPr>
            <a:xfrm>
              <a:off x="2209800" y="3413125"/>
              <a:ext cx="6324600" cy="842963"/>
              <a:chOff x="2209800" y="3413125"/>
              <a:chExt cx="6324600" cy="842963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335338" y="3781425"/>
                <a:ext cx="1295400" cy="0"/>
              </a:xfrm>
              <a:prstGeom prst="line">
                <a:avLst/>
              </a:prstGeom>
              <a:ln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352800" y="4191000"/>
                <a:ext cx="1905000" cy="0"/>
              </a:xfrm>
              <a:prstGeom prst="line">
                <a:avLst/>
              </a:prstGeom>
              <a:ln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44"/>
              <p:cNvGrpSpPr/>
              <p:nvPr/>
            </p:nvGrpSpPr>
            <p:grpSpPr>
              <a:xfrm>
                <a:off x="2209800" y="3413125"/>
                <a:ext cx="6324600" cy="842963"/>
                <a:chOff x="2209800" y="3413125"/>
                <a:chExt cx="6324600" cy="842963"/>
              </a:xfrm>
            </p:grpSpPr>
            <p:sp>
              <p:nvSpPr>
                <p:cNvPr id="11" name="Rectangle 5"/>
                <p:cNvSpPr/>
                <p:nvPr/>
              </p:nvSpPr>
              <p:spPr>
                <a:xfrm>
                  <a:off x="2209800" y="3886200"/>
                  <a:ext cx="3581400" cy="4603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3124200" y="3505200"/>
                  <a:ext cx="4572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A</a:t>
                  </a:r>
                </a:p>
              </p:txBody>
            </p:sp>
            <p:sp>
              <p:nvSpPr>
                <p:cNvPr id="13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495800" y="3581400"/>
                  <a:ext cx="4572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C</a:t>
                  </a:r>
                </a:p>
              </p:txBody>
            </p:sp>
            <p:sp>
              <p:nvSpPr>
                <p:cNvPr id="14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5105400" y="3592513"/>
                  <a:ext cx="3810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B</a:t>
                  </a:r>
                </a:p>
              </p:txBody>
            </p:sp>
            <p:sp>
              <p:nvSpPr>
                <p:cNvPr id="15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3756025" y="3413125"/>
                  <a:ext cx="838200" cy="368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3 </a:t>
                  </a:r>
                  <a:r>
                    <a:rPr lang="en-US" dirty="0" err="1"/>
                    <a:t>m.u</a:t>
                  </a:r>
                  <a:endParaRPr lang="en-US" dirty="0"/>
                </a:p>
              </p:txBody>
            </p:sp>
            <p:sp>
              <p:nvSpPr>
                <p:cNvPr id="16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3886200" y="3886200"/>
                  <a:ext cx="83820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5 </a:t>
                  </a:r>
                  <a:r>
                    <a:rPr lang="en-US" dirty="0" err="1"/>
                    <a:t>m.u</a:t>
                  </a:r>
                  <a:endParaRPr lang="en-US" dirty="0"/>
                </a:p>
              </p:txBody>
            </p:sp>
            <p:sp>
              <p:nvSpPr>
                <p:cNvPr id="1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477000" y="3505200"/>
                  <a:ext cx="2057400" cy="646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Possible combined map A</a:t>
                  </a:r>
                </a:p>
              </p:txBody>
            </p:sp>
          </p:grpSp>
        </p:grpSp>
      </p:grpSp>
      <p:sp>
        <p:nvSpPr>
          <p:cNvPr id="19" name="TextBox 18"/>
          <p:cNvSpPr txBox="1"/>
          <p:nvPr/>
        </p:nvSpPr>
        <p:spPr>
          <a:xfrm>
            <a:off x="685800" y="1752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recombinant frequency between B &amp; C is 2, then model A is correct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0" y="4278868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recombinant frequency between B &amp; C is 8, then model B is correct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66800" y="4583113"/>
            <a:ext cx="7620000" cy="968375"/>
            <a:chOff x="1066800" y="4583113"/>
            <a:chExt cx="7620000" cy="968375"/>
          </a:xfrm>
        </p:grpSpPr>
        <p:sp>
          <p:nvSpPr>
            <p:cNvPr id="22" name="Rectangle 21"/>
            <p:cNvSpPr/>
            <p:nvPr/>
          </p:nvSpPr>
          <p:spPr>
            <a:xfrm>
              <a:off x="32004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TextBox 37"/>
            <p:cNvSpPr txBox="1">
              <a:spLocks noChangeArrowheads="1"/>
            </p:cNvSpPr>
            <p:nvPr/>
          </p:nvSpPr>
          <p:spPr bwMode="auto">
            <a:xfrm>
              <a:off x="1752600" y="4648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578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52800" y="5257800"/>
              <a:ext cx="1905000" cy="0"/>
            </a:xfrm>
            <a:prstGeom prst="line">
              <a:avLst/>
            </a:prstGeom>
            <a:ln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52"/>
            <p:cNvGrpSpPr/>
            <p:nvPr/>
          </p:nvGrpSpPr>
          <p:grpSpPr>
            <a:xfrm>
              <a:off x="1066800" y="4583113"/>
              <a:ext cx="7620000" cy="968375"/>
              <a:chOff x="1066800" y="4583113"/>
              <a:chExt cx="7620000" cy="968375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981200" y="5257800"/>
                <a:ext cx="1295400" cy="0"/>
              </a:xfrm>
              <a:prstGeom prst="line">
                <a:avLst/>
              </a:prstGeom>
              <a:ln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41"/>
              <p:cNvGrpSpPr/>
              <p:nvPr/>
            </p:nvGrpSpPr>
            <p:grpSpPr>
              <a:xfrm>
                <a:off x="1066800" y="4583113"/>
                <a:ext cx="7620000" cy="968375"/>
                <a:chOff x="1066800" y="4583113"/>
                <a:chExt cx="7620000" cy="968375"/>
              </a:xfrm>
            </p:grpSpPr>
            <p:sp>
              <p:nvSpPr>
                <p:cNvPr id="30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629400" y="4611688"/>
                  <a:ext cx="2057400" cy="646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Possible combined map B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066800" y="4953000"/>
                  <a:ext cx="4800600" cy="76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105400" y="4583113"/>
                  <a:ext cx="3810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B</a:t>
                  </a:r>
                </a:p>
              </p:txBody>
            </p:sp>
            <p:sp>
              <p:nvSpPr>
                <p:cNvPr id="33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048000" y="4648200"/>
                  <a:ext cx="4572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A</a:t>
                  </a:r>
                </a:p>
              </p:txBody>
            </p:sp>
            <p:sp>
              <p:nvSpPr>
                <p:cNvPr id="34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3886200" y="4964113"/>
                  <a:ext cx="8382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5 m.u</a:t>
                  </a:r>
                </a:p>
              </p:txBody>
            </p:sp>
            <p:sp>
              <p:nvSpPr>
                <p:cNvPr id="35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2133600" y="5181600"/>
                  <a:ext cx="83820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3 </a:t>
                  </a:r>
                  <a:r>
                    <a:rPr lang="en-US" dirty="0" err="1"/>
                    <a:t>m.u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97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1077"/>
            <a:ext cx="8229600" cy="1143000"/>
          </a:xfrm>
        </p:spPr>
        <p:txBody>
          <a:bodyPr/>
          <a:lstStyle/>
          <a:p>
            <a:r>
              <a:rPr lang="en-US" dirty="0"/>
              <a:t>Quick Recap!!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751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location of a gene on a chromosome is called the </a:t>
            </a:r>
            <a:r>
              <a:rPr lang="en-US" b="1" dirty="0"/>
              <a:t>locus</a:t>
            </a:r>
            <a:r>
              <a:rPr lang="en-US" dirty="0"/>
              <a:t>.</a:t>
            </a:r>
          </a:p>
          <a:p>
            <a:r>
              <a:rPr lang="en-US" dirty="0"/>
              <a:t>Two alleles of a gene in a heterozygote occupy corresponding positions in the homologous chromosomes. </a:t>
            </a:r>
          </a:p>
          <a:p>
            <a:r>
              <a:rPr lang="en-US" b="1" dirty="0"/>
              <a:t>Crossing over</a:t>
            </a:r>
            <a:r>
              <a:rPr lang="en-US" dirty="0"/>
              <a:t> involves the breakage of homologous chromosomes and exchange of parts generating </a:t>
            </a:r>
            <a:r>
              <a:rPr lang="en-US" b="1" dirty="0"/>
              <a:t>recombinant combination of linked genes.</a:t>
            </a:r>
          </a:p>
          <a:p>
            <a:r>
              <a:rPr lang="en-US" dirty="0"/>
              <a:t>Two genes </a:t>
            </a:r>
            <a:r>
              <a:rPr lang="en-US" b="1" u="sng" dirty="0"/>
              <a:t>producing a recombinant frequency of less than 50%</a:t>
            </a:r>
            <a:r>
              <a:rPr lang="en-US" dirty="0"/>
              <a:t> are said to be </a:t>
            </a:r>
            <a:r>
              <a:rPr lang="en-US" b="1" u="sng" dirty="0"/>
              <a:t>linked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9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2453"/>
            <a:ext cx="8229600" cy="11430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Gene Mapping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000285"/>
            <a:ext cx="4038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Arial Narrow"/>
                <a:cs typeface="Arial Narrow"/>
              </a:rPr>
              <a:t>The rationale behind genetic mapping is that probability of crossover </a:t>
            </a:r>
            <a:r>
              <a:rPr lang="en-US" b="1" dirty="0" err="1">
                <a:latin typeface="Arial Narrow"/>
                <a:cs typeface="Arial Narrow"/>
              </a:rPr>
              <a:t>occuring</a:t>
            </a:r>
            <a:r>
              <a:rPr lang="en-US" b="1" dirty="0">
                <a:latin typeface="Arial Narrow"/>
                <a:cs typeface="Arial Narrow"/>
              </a:rPr>
              <a:t> between two loci is a function of distance between them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556250" y="1568450"/>
            <a:ext cx="4533669" cy="3722132"/>
            <a:chOff x="5556250" y="1568450"/>
            <a:chExt cx="4533669" cy="3722132"/>
          </a:xfrm>
        </p:grpSpPr>
        <p:sp>
          <p:nvSpPr>
            <p:cNvPr id="41" name="TextBox 40"/>
            <p:cNvSpPr txBox="1"/>
            <p:nvPr/>
          </p:nvSpPr>
          <p:spPr>
            <a:xfrm>
              <a:off x="5556250" y="2036207"/>
              <a:ext cx="34977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Potential crossover interval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559662" y="1568450"/>
              <a:ext cx="3263663" cy="3722132"/>
              <a:chOff x="5559662" y="1568450"/>
              <a:chExt cx="3263663" cy="37221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560527" y="1860910"/>
                <a:ext cx="3082483" cy="218079"/>
                <a:chOff x="5604317" y="1839017"/>
                <a:chExt cx="3082483" cy="218079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5605182" y="1839017"/>
                  <a:ext cx="3081618" cy="6567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604317" y="1991417"/>
                  <a:ext cx="3081618" cy="6567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ounded Rectangle 14"/>
              <p:cNvSpPr/>
              <p:nvPr/>
            </p:nvSpPr>
            <p:spPr>
              <a:xfrm rot="16200000">
                <a:off x="5604317" y="1904696"/>
                <a:ext cx="219817" cy="6567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254750" y="1860910"/>
                <a:ext cx="0" cy="65679"/>
              </a:xfrm>
              <a:prstGeom prst="line">
                <a:avLst/>
              </a:prstGeom>
              <a:ln w="57150" cmpd="sng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2013310"/>
                <a:ext cx="0" cy="65679"/>
              </a:xfrm>
              <a:prstGeom prst="line">
                <a:avLst/>
              </a:prstGeom>
              <a:ln w="57150" cmpd="sng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899275" y="1870435"/>
                <a:ext cx="0" cy="65679"/>
              </a:xfrm>
              <a:prstGeom prst="line">
                <a:avLst/>
              </a:prstGeom>
              <a:ln w="57150" cmpd="sng">
                <a:solidFill>
                  <a:srgbClr val="CCFFC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908800" y="2022835"/>
                <a:ext cx="0" cy="65679"/>
              </a:xfrm>
              <a:prstGeom prst="line">
                <a:avLst/>
              </a:prstGeom>
              <a:ln w="57150" cmpd="sng">
                <a:solidFill>
                  <a:srgbClr val="CCFFC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6096000" y="1568450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724650" y="1577975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559662" y="2518636"/>
                <a:ext cx="3082483" cy="581196"/>
                <a:chOff x="5559662" y="2264636"/>
                <a:chExt cx="3082483" cy="58119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5559662" y="2276026"/>
                  <a:ext cx="3082483" cy="218079"/>
                  <a:chOff x="5604317" y="1839017"/>
                  <a:chExt cx="3082483" cy="218079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5605182" y="1839017"/>
                    <a:ext cx="3081618" cy="6567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5604317" y="1991417"/>
                    <a:ext cx="3081618" cy="6567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Rounded Rectangle 15"/>
                <p:cNvSpPr/>
                <p:nvPr/>
              </p:nvSpPr>
              <p:spPr>
                <a:xfrm rot="16200000">
                  <a:off x="5603452" y="2341705"/>
                  <a:ext cx="219817" cy="65679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42050" y="2292710"/>
                  <a:ext cx="0" cy="65679"/>
                </a:xfrm>
                <a:prstGeom prst="line">
                  <a:avLst/>
                </a:prstGeom>
                <a:ln w="57150" cmpd="sng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235700" y="2460985"/>
                  <a:ext cx="0" cy="65679"/>
                </a:xfrm>
                <a:prstGeom prst="line">
                  <a:avLst/>
                </a:prstGeom>
                <a:ln w="57150" cmpd="sng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908800" y="2292710"/>
                  <a:ext cx="0" cy="65679"/>
                </a:xfrm>
                <a:prstGeom prst="line">
                  <a:avLst/>
                </a:prstGeom>
                <a:ln w="57150" cmpd="sng">
                  <a:solidFill>
                    <a:srgbClr val="CCFFCC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918325" y="2445110"/>
                  <a:ext cx="0" cy="65679"/>
                </a:xfrm>
                <a:prstGeom prst="line">
                  <a:avLst/>
                </a:prstGeom>
                <a:ln w="57150" cmpd="sng">
                  <a:solidFill>
                    <a:srgbClr val="CCFFCC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6765925" y="2476500"/>
                  <a:ext cx="635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089650" y="2466975"/>
                  <a:ext cx="635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</p:grpSp>
          <p:sp>
            <p:nvSpPr>
              <p:cNvPr id="39" name="Right Brace 38"/>
              <p:cNvSpPr/>
              <p:nvPr/>
            </p:nvSpPr>
            <p:spPr>
              <a:xfrm rot="5400000" flipH="1">
                <a:off x="6479493" y="2072593"/>
                <a:ext cx="179169" cy="660394"/>
              </a:xfrm>
              <a:prstGeom prst="righ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5570052" y="4061185"/>
                <a:ext cx="3082483" cy="218079"/>
                <a:chOff x="5604317" y="1839017"/>
                <a:chExt cx="3082483" cy="218079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5605182" y="1839017"/>
                  <a:ext cx="3081618" cy="6567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604317" y="1991417"/>
                  <a:ext cx="3081618" cy="6567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ounded Rectangle 44"/>
              <p:cNvSpPr/>
              <p:nvPr/>
            </p:nvSpPr>
            <p:spPr>
              <a:xfrm rot="16200000">
                <a:off x="5613842" y="4104971"/>
                <a:ext cx="219817" cy="6567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264275" y="4061185"/>
                <a:ext cx="0" cy="65679"/>
              </a:xfrm>
              <a:prstGeom prst="line">
                <a:avLst/>
              </a:prstGeom>
              <a:ln w="57150" cmpd="sng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257925" y="4213585"/>
                <a:ext cx="0" cy="65679"/>
              </a:xfrm>
              <a:prstGeom prst="line">
                <a:avLst/>
              </a:prstGeom>
              <a:ln w="57150" cmpd="sng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305800" y="4070710"/>
                <a:ext cx="0" cy="65679"/>
              </a:xfrm>
              <a:prstGeom prst="line">
                <a:avLst/>
              </a:prstGeom>
              <a:ln w="57150" cmpd="sng">
                <a:solidFill>
                  <a:srgbClr val="95373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299450" y="4223110"/>
                <a:ext cx="0" cy="65679"/>
              </a:xfrm>
              <a:prstGeom prst="line">
                <a:avLst/>
              </a:prstGeom>
              <a:ln w="57150" cmpd="sng">
                <a:solidFill>
                  <a:srgbClr val="95373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105525" y="3768725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47050" y="3770820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5569187" y="4782486"/>
                <a:ext cx="3082483" cy="218079"/>
                <a:chOff x="5604317" y="1839017"/>
                <a:chExt cx="3082483" cy="218079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5605182" y="1839017"/>
                  <a:ext cx="3081618" cy="6567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604317" y="1991417"/>
                  <a:ext cx="3081618" cy="6567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ounded Rectangle 53"/>
              <p:cNvSpPr/>
              <p:nvPr/>
            </p:nvSpPr>
            <p:spPr>
              <a:xfrm rot="16200000">
                <a:off x="5612977" y="4795980"/>
                <a:ext cx="219817" cy="6567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6251575" y="4746985"/>
                <a:ext cx="0" cy="65679"/>
              </a:xfrm>
              <a:prstGeom prst="line">
                <a:avLst/>
              </a:prstGeom>
              <a:ln w="57150" cmpd="sng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245225" y="4915260"/>
                <a:ext cx="0" cy="65679"/>
              </a:xfrm>
              <a:prstGeom prst="line">
                <a:avLst/>
              </a:prstGeom>
              <a:ln w="57150" cmpd="sng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315325" y="4746985"/>
                <a:ext cx="0" cy="65679"/>
              </a:xfrm>
              <a:prstGeom prst="line">
                <a:avLst/>
              </a:prstGeom>
              <a:ln w="57150" cmpd="sng">
                <a:solidFill>
                  <a:srgbClr val="95373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324850" y="4883510"/>
                <a:ext cx="0" cy="65679"/>
              </a:xfrm>
              <a:prstGeom prst="line">
                <a:avLst/>
              </a:prstGeom>
              <a:ln w="57150" cmpd="sng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8188325" y="4899025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99175" y="4921250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63" name="Right Brace 62"/>
              <p:cNvSpPr/>
              <p:nvPr/>
            </p:nvSpPr>
            <p:spPr>
              <a:xfrm rot="5400000" flipH="1">
                <a:off x="7183342" y="3576543"/>
                <a:ext cx="181169" cy="2051044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6592139" y="4234482"/>
              <a:ext cx="34977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Potential crossover interval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Determining the Gene order</a:t>
            </a:r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2323439" y="1990353"/>
            <a:ext cx="413672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AB =5mu</a:t>
            </a:r>
          </a:p>
          <a:p>
            <a:r>
              <a:rPr lang="en-US" sz="3200" dirty="0"/>
              <a:t>AC= 3 mu</a:t>
            </a:r>
          </a:p>
          <a:p>
            <a:r>
              <a:rPr lang="en-US" sz="3200" dirty="0"/>
              <a:t>CB= 8mu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066800" y="4583113"/>
            <a:ext cx="7620000" cy="968375"/>
            <a:chOff x="1066800" y="4583113"/>
            <a:chExt cx="7620000" cy="968375"/>
          </a:xfrm>
        </p:grpSpPr>
        <p:sp>
          <p:nvSpPr>
            <p:cNvPr id="48" name="Rectangle 47"/>
            <p:cNvSpPr/>
            <p:nvPr/>
          </p:nvSpPr>
          <p:spPr>
            <a:xfrm>
              <a:off x="32004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TextBox 37"/>
            <p:cNvSpPr txBox="1">
              <a:spLocks noChangeArrowheads="1"/>
            </p:cNvSpPr>
            <p:nvPr/>
          </p:nvSpPr>
          <p:spPr bwMode="auto">
            <a:xfrm>
              <a:off x="1752600" y="4648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050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78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352800" y="5257800"/>
              <a:ext cx="1905000" cy="0"/>
            </a:xfrm>
            <a:prstGeom prst="line">
              <a:avLst/>
            </a:prstGeom>
            <a:ln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1066800" y="4583113"/>
              <a:ext cx="7620000" cy="968375"/>
              <a:chOff x="1066800" y="4583113"/>
              <a:chExt cx="7620000" cy="968375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981200" y="5257800"/>
                <a:ext cx="1295400" cy="0"/>
              </a:xfrm>
              <a:prstGeom prst="line">
                <a:avLst/>
              </a:prstGeom>
              <a:ln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41"/>
              <p:cNvGrpSpPr/>
              <p:nvPr/>
            </p:nvGrpSpPr>
            <p:grpSpPr>
              <a:xfrm>
                <a:off x="1066800" y="4583113"/>
                <a:ext cx="7620000" cy="968375"/>
                <a:chOff x="1066800" y="4583113"/>
                <a:chExt cx="7620000" cy="968375"/>
              </a:xfrm>
            </p:grpSpPr>
            <p:sp>
              <p:nvSpPr>
                <p:cNvPr id="56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629400" y="4611688"/>
                  <a:ext cx="205740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066800" y="4953000"/>
                  <a:ext cx="4800600" cy="76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105400" y="4583113"/>
                  <a:ext cx="3810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B</a:t>
                  </a:r>
                </a:p>
              </p:txBody>
            </p:sp>
            <p:sp>
              <p:nvSpPr>
                <p:cNvPr id="59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048000" y="4648200"/>
                  <a:ext cx="4572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A</a:t>
                  </a:r>
                </a:p>
              </p:txBody>
            </p:sp>
            <p:sp>
              <p:nvSpPr>
                <p:cNvPr id="60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3886200" y="4964113"/>
                  <a:ext cx="8382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5 m.u</a:t>
                  </a:r>
                </a:p>
              </p:txBody>
            </p:sp>
            <p:sp>
              <p:nvSpPr>
                <p:cNvPr id="61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2133600" y="5181600"/>
                  <a:ext cx="83820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3 </a:t>
                  </a:r>
                  <a:r>
                    <a:rPr lang="en-US" dirty="0" err="1"/>
                    <a:t>m.u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192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recombinant frequency additive?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49404" y="1991258"/>
            <a:ext cx="7068232" cy="968375"/>
            <a:chOff x="1066800" y="4583113"/>
            <a:chExt cx="4800600" cy="968375"/>
          </a:xfrm>
        </p:grpSpPr>
        <p:sp>
          <p:nvSpPr>
            <p:cNvPr id="8" name="Rectangle 7"/>
            <p:cNvSpPr/>
            <p:nvPr/>
          </p:nvSpPr>
          <p:spPr>
            <a:xfrm>
              <a:off x="32004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37"/>
            <p:cNvSpPr txBox="1">
              <a:spLocks noChangeArrowheads="1"/>
            </p:cNvSpPr>
            <p:nvPr/>
          </p:nvSpPr>
          <p:spPr bwMode="auto">
            <a:xfrm>
              <a:off x="1752600" y="4648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4953000"/>
              <a:ext cx="46038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352800" y="5257800"/>
              <a:ext cx="1905000" cy="0"/>
            </a:xfrm>
            <a:prstGeom prst="line">
              <a:avLst/>
            </a:prstGeom>
            <a:ln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066800" y="4583113"/>
              <a:ext cx="4800600" cy="968375"/>
              <a:chOff x="1066800" y="4583113"/>
              <a:chExt cx="4800600" cy="96837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981200" y="5257800"/>
                <a:ext cx="1295400" cy="0"/>
              </a:xfrm>
              <a:prstGeom prst="line">
                <a:avLst/>
              </a:prstGeom>
              <a:ln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41"/>
              <p:cNvGrpSpPr/>
              <p:nvPr/>
            </p:nvGrpSpPr>
            <p:grpSpPr>
              <a:xfrm>
                <a:off x="1066800" y="4583113"/>
                <a:ext cx="4800600" cy="968375"/>
                <a:chOff x="1066800" y="4583113"/>
                <a:chExt cx="4800600" cy="96837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066800" y="4953000"/>
                  <a:ext cx="4800600" cy="76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105400" y="4583113"/>
                  <a:ext cx="3810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  <p:sp>
              <p:nvSpPr>
                <p:cNvPr id="19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118890" y="4648200"/>
                  <a:ext cx="4572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  <p:sp>
              <p:nvSpPr>
                <p:cNvPr id="20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3886200" y="4964113"/>
                  <a:ext cx="8382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15 </a:t>
                  </a:r>
                  <a:r>
                    <a:rPr lang="en-US" dirty="0" err="1"/>
                    <a:t>m.u</a:t>
                  </a:r>
                  <a:endParaRPr lang="en-US" dirty="0"/>
                </a:p>
              </p:txBody>
            </p:sp>
            <p:sp>
              <p:nvSpPr>
                <p:cNvPr id="21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2133600" y="5181600"/>
                  <a:ext cx="83820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20 </a:t>
                  </a:r>
                  <a:r>
                    <a:rPr lang="en-US" dirty="0" err="1"/>
                    <a:t>m.u</a:t>
                  </a:r>
                  <a:endParaRPr lang="en-US" dirty="0"/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2351325" y="3409431"/>
            <a:ext cx="4868758" cy="417481"/>
            <a:chOff x="2351325" y="3409431"/>
            <a:chExt cx="4868758" cy="417481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51325" y="3409431"/>
              <a:ext cx="4868758" cy="173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09996" y="3444221"/>
              <a:ext cx="1252480" cy="38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35 </a:t>
              </a:r>
              <a:r>
                <a:rPr lang="en-US" dirty="0" err="1"/>
                <a:t>m.u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70829" y="4087840"/>
            <a:ext cx="1129760" cy="144655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09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73581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6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NO!</a:t>
            </a:r>
            <a:br>
              <a:rPr lang="en-US" sz="6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 DISTANCE LARGER THAN 15mu -20mu</a:t>
            </a:r>
          </a:p>
        </p:txBody>
      </p:sp>
    </p:spTree>
    <p:extLst>
      <p:ext uri="{BB962C8B-B14F-4D97-AF65-F5344CB8AC3E}">
        <p14:creationId xmlns:p14="http://schemas.microsoft.com/office/powerpoint/2010/main" val="84938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Deviations due to </a:t>
            </a:r>
            <a:r>
              <a:rPr lang="en-US"/>
              <a:t>double crossover ???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655887"/>
            <a:ext cx="48006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34"/>
          <p:cNvSpPr txBox="1">
            <a:spLocks noChangeArrowheads="1"/>
          </p:cNvSpPr>
          <p:nvPr/>
        </p:nvSpPr>
        <p:spPr bwMode="auto">
          <a:xfrm>
            <a:off x="6248400" y="2286000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4191000" y="2351087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Box 37"/>
          <p:cNvSpPr txBox="1">
            <a:spLocks noChangeArrowheads="1"/>
          </p:cNvSpPr>
          <p:nvPr/>
        </p:nvSpPr>
        <p:spPr bwMode="auto">
          <a:xfrm>
            <a:off x="2895600" y="2351087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5105400" y="2819400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25 </a:t>
            </a:r>
            <a:r>
              <a:rPr lang="en-US" dirty="0" err="1"/>
              <a:t>m.u</a:t>
            </a:r>
            <a:endParaRPr lang="en-US" dirty="0"/>
          </a:p>
        </p:txBody>
      </p:sp>
      <p:sp>
        <p:nvSpPr>
          <p:cNvPr id="11" name="TextBox 44"/>
          <p:cNvSpPr txBox="1">
            <a:spLocks noChangeArrowheads="1"/>
          </p:cNvSpPr>
          <p:nvPr/>
        </p:nvSpPr>
        <p:spPr bwMode="auto">
          <a:xfrm>
            <a:off x="3200400" y="2057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15 </a:t>
            </a:r>
            <a:r>
              <a:rPr lang="en-US" dirty="0" err="1"/>
              <a:t>m.u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52278" y="2819400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 flipV="1">
            <a:off x="3048000" y="2351087"/>
            <a:ext cx="1371600" cy="1111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0" y="3581400"/>
            <a:ext cx="3352800" cy="445532"/>
            <a:chOff x="3048000" y="3581400"/>
            <a:chExt cx="3352800" cy="4455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048000" y="3581400"/>
              <a:ext cx="3352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1"/>
            <p:cNvSpPr txBox="1">
              <a:spLocks noChangeArrowheads="1"/>
            </p:cNvSpPr>
            <p:nvPr/>
          </p:nvSpPr>
          <p:spPr bwMode="auto">
            <a:xfrm>
              <a:off x="3962400" y="3657600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&lt; 40 </a:t>
              </a:r>
              <a:r>
                <a:rPr lang="en-US" dirty="0" err="1"/>
                <a:t>m.u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66800" y="46482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the distance is large, </a:t>
            </a:r>
            <a:r>
              <a:rPr lang="en-US" sz="2800" b="1" dirty="0"/>
              <a:t>double cross can reduce </a:t>
            </a:r>
            <a:r>
              <a:rPr lang="en-US" sz="2800" dirty="0"/>
              <a:t>the recombination frequency</a:t>
            </a:r>
          </a:p>
        </p:txBody>
      </p:sp>
    </p:spTree>
    <p:extLst>
      <p:ext uri="{BB962C8B-B14F-4D97-AF65-F5344CB8AC3E}">
        <p14:creationId xmlns:p14="http://schemas.microsoft.com/office/powerpoint/2010/main" val="34732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double cross over?</a:t>
            </a:r>
          </a:p>
        </p:txBody>
      </p:sp>
      <p:pic>
        <p:nvPicPr>
          <p:cNvPr id="3" name="Picture 2" descr="RECOMBINATION_AMONG_LINKED_GENES_07.gif"/>
          <p:cNvPicPr>
            <a:picLocks noChangeAspect="1"/>
          </p:cNvPicPr>
          <p:nvPr/>
        </p:nvPicPr>
        <p:blipFill>
          <a:blip r:embed="rId2" cstate="print"/>
          <a:srcRect t="48980"/>
          <a:stretch>
            <a:fillRect/>
          </a:stretch>
        </p:blipFill>
        <p:spPr>
          <a:xfrm>
            <a:off x="1981200" y="2133600"/>
            <a:ext cx="5324475" cy="1905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371600" y="4800600"/>
            <a:ext cx="6705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Because of double crossover the recombinant frequency between A and B loci may appear smaller than the actual distance</a:t>
            </a:r>
          </a:p>
        </p:txBody>
      </p:sp>
    </p:spTree>
    <p:extLst>
      <p:ext uri="{BB962C8B-B14F-4D97-AF65-F5344CB8AC3E}">
        <p14:creationId xmlns:p14="http://schemas.microsoft.com/office/powerpoint/2010/main" val="19549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an example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599"/>
            <a:ext cx="4724400" cy="5312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0" y="3733800"/>
            <a:ext cx="4038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5867400"/>
            <a:ext cx="4114800" cy="609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5943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 of DCO are least frequent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3733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Parental genotypes are most frequent</a:t>
            </a:r>
          </a:p>
        </p:txBody>
      </p:sp>
    </p:spTree>
    <p:extLst>
      <p:ext uri="{BB962C8B-B14F-4D97-AF65-F5344CB8AC3E}">
        <p14:creationId xmlns:p14="http://schemas.microsoft.com/office/powerpoint/2010/main" val="21259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pedigree chart</a:t>
            </a:r>
          </a:p>
        </p:txBody>
      </p:sp>
      <p:pic>
        <p:nvPicPr>
          <p:cNvPr id="3" name="Picture 2" descr="pedigr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3905956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ped_symbol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75" y="1676400"/>
            <a:ext cx="4191000" cy="41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0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determine the gene order?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double crossover </a:t>
            </a:r>
            <a:r>
              <a:rPr lang="en-US" dirty="0"/>
              <a:t>changes the orientation of the allelic pair in the middle of the three genes with respect to the flanking gene pairs.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3886200" cy="4370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492044" y="5943600"/>
            <a:ext cx="3384756" cy="5333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5400" y="4876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loci  is between p and r </a:t>
            </a:r>
          </a:p>
        </p:txBody>
      </p:sp>
    </p:spTree>
    <p:extLst>
      <p:ext uri="{BB962C8B-B14F-4D97-AF65-F5344CB8AC3E}">
        <p14:creationId xmlns:p14="http://schemas.microsoft.com/office/powerpoint/2010/main" val="324423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calculate the map distance?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3886200" cy="4370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24400" y="1676400"/>
            <a:ext cx="411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Recombination frequency between p &amp; j=  </a:t>
            </a:r>
          </a:p>
          <a:p>
            <a:r>
              <a:rPr lang="en-US" u="sng" dirty="0" err="1"/>
              <a:t>sco</a:t>
            </a:r>
            <a:r>
              <a:rPr lang="en-US" u="sng" dirty="0"/>
              <a:t> between p &amp; j + </a:t>
            </a:r>
            <a:r>
              <a:rPr lang="en-US" u="sng" dirty="0" err="1"/>
              <a:t>dco</a:t>
            </a:r>
            <a:r>
              <a:rPr lang="en-US" u="sng" dirty="0"/>
              <a:t>  </a:t>
            </a:r>
            <a:r>
              <a:rPr lang="en-US" dirty="0"/>
              <a:t>X 100</a:t>
            </a:r>
          </a:p>
          <a:p>
            <a:r>
              <a:rPr lang="en-US" dirty="0"/>
              <a:t>Total no of progeny</a:t>
            </a:r>
            <a:r>
              <a:rPr lang="en-US" u="sng" dirty="0"/>
              <a:t> 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(52+46) + (4+2)</a:t>
            </a:r>
            <a:r>
              <a:rPr lang="en-US" dirty="0"/>
              <a:t>/ 500 X100 = 20.8%</a:t>
            </a:r>
          </a:p>
          <a:p>
            <a:endParaRPr lang="en-US" dirty="0"/>
          </a:p>
          <a:p>
            <a:r>
              <a:rPr lang="en-US" dirty="0"/>
              <a:t>Recombination frequency between j &amp; r =</a:t>
            </a:r>
          </a:p>
          <a:p>
            <a:endParaRPr lang="en-US" dirty="0"/>
          </a:p>
          <a:p>
            <a:r>
              <a:rPr lang="en-US" dirty="0"/>
              <a:t>(22 +22) +(4+2)/500 X 100= 10%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029200" y="5410200"/>
            <a:ext cx="3048000" cy="710863"/>
            <a:chOff x="5029200" y="5410200"/>
            <a:chExt cx="3048000" cy="71086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029200" y="5779532"/>
              <a:ext cx="2971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629400" y="541628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9200" y="5410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542516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181600" y="5855732"/>
              <a:ext cx="1524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23356" y="5931932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86400" y="5474732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20.8 </a:t>
              </a:r>
              <a:r>
                <a:rPr lang="en-US" dirty="0" err="1"/>
                <a:t>m.u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1800" y="5474732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 </a:t>
              </a:r>
            </a:p>
            <a:p>
              <a:r>
                <a:rPr lang="en-US" dirty="0" err="1"/>
                <a:t>m.u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99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Question??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4478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cross is made between homozygous wild-type female Drosophila (AABBCC) and triple-mutant males (</a:t>
            </a:r>
            <a:r>
              <a:rPr lang="en-US" dirty="0" err="1"/>
              <a:t>aa</a:t>
            </a:r>
            <a:r>
              <a:rPr lang="en-US" dirty="0"/>
              <a:t> bb cc) (the order here is arbitrary). The F1 (</a:t>
            </a:r>
            <a:r>
              <a:rPr lang="en-US" dirty="0" err="1"/>
              <a:t>Aa</a:t>
            </a:r>
            <a:r>
              <a:rPr lang="en-US" dirty="0"/>
              <a:t> Bb Cc) females are test crossed back to the triple-mutant males and the F2 phenotypic ratios are as follows: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“A b c”             18</a:t>
            </a:r>
          </a:p>
          <a:p>
            <a:r>
              <a:rPr lang="en-US" b="1" dirty="0"/>
              <a:t>“a B c”            112</a:t>
            </a:r>
          </a:p>
          <a:p>
            <a:r>
              <a:rPr lang="en-US" b="1" dirty="0"/>
              <a:t>“a b c”           308</a:t>
            </a:r>
          </a:p>
          <a:p>
            <a:r>
              <a:rPr lang="en-US" b="1" dirty="0"/>
              <a:t>“A B c”            66</a:t>
            </a:r>
          </a:p>
          <a:p>
            <a:r>
              <a:rPr lang="en-US" b="1" dirty="0"/>
              <a:t>“a b C”            59</a:t>
            </a:r>
          </a:p>
          <a:p>
            <a:r>
              <a:rPr lang="en-US" b="1" dirty="0"/>
              <a:t>“ABC”           321</a:t>
            </a:r>
          </a:p>
          <a:p>
            <a:r>
              <a:rPr lang="en-US" b="1" dirty="0"/>
              <a:t>“</a:t>
            </a:r>
            <a:r>
              <a:rPr lang="en-US" b="1" dirty="0" err="1"/>
              <a:t>Ab</a:t>
            </a:r>
            <a:r>
              <a:rPr lang="en-US" b="1" dirty="0"/>
              <a:t> C”          102</a:t>
            </a:r>
          </a:p>
          <a:p>
            <a:r>
              <a:rPr lang="en-US" b="1" dirty="0"/>
              <a:t>“a BC”            15</a:t>
            </a:r>
          </a:p>
          <a:p>
            <a:r>
              <a:rPr lang="en-US" b="1" dirty="0"/>
              <a:t>	     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1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Crossover</a:t>
            </a:r>
          </a:p>
        </p:txBody>
      </p:sp>
      <p:pic>
        <p:nvPicPr>
          <p:cNvPr id="3" name="Picture 2" descr="file_235135.png"/>
          <p:cNvPicPr>
            <a:picLocks noChangeAspect="1"/>
          </p:cNvPicPr>
          <p:nvPr/>
        </p:nvPicPr>
        <p:blipFill>
          <a:blip r:embed="rId2" cstate="print"/>
          <a:srcRect r="47460"/>
          <a:stretch>
            <a:fillRect/>
          </a:stretch>
        </p:blipFill>
        <p:spPr>
          <a:xfrm>
            <a:off x="1981200" y="1600200"/>
            <a:ext cx="2935532" cy="3822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828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crossover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305966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strand double crossover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0780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three </a:t>
            </a:r>
            <a:r>
              <a:rPr lang="en-US" dirty="0"/>
              <a:t>strand double crossover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791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Assignment – work out what percentage gametes will be recombinants?</a:t>
            </a:r>
          </a:p>
        </p:txBody>
      </p:sp>
    </p:spTree>
    <p:extLst>
      <p:ext uri="{BB962C8B-B14F-4D97-AF65-F5344CB8AC3E}">
        <p14:creationId xmlns:p14="http://schemas.microsoft.com/office/powerpoint/2010/main" val="3549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Pedigree Chart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534400" cy="698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Squares represent males and circles represent females. Shade in the symbol represent affected individual</a:t>
            </a:r>
          </a:p>
          <a:p>
            <a:endParaRPr lang="en-US" sz="3200" dirty="0"/>
          </a:p>
          <a:p>
            <a:r>
              <a:rPr lang="en-US" sz="3200" dirty="0"/>
              <a:t> Horizontal lines connecting a male and female represent mating. </a:t>
            </a:r>
          </a:p>
          <a:p>
            <a:endParaRPr lang="en-US" sz="3200" dirty="0"/>
          </a:p>
          <a:p>
            <a:r>
              <a:rPr lang="en-US" sz="3200" dirty="0"/>
              <a:t>Vertical lines extending downward from a couple represent their children.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436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9342"/>
            <a:ext cx="8229600" cy="1143000"/>
          </a:xfrm>
        </p:spPr>
        <p:txBody>
          <a:bodyPr/>
          <a:lstStyle/>
          <a:p>
            <a:r>
              <a:rPr lang="en-US" dirty="0"/>
              <a:t>Allele Segregation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3515862" y="923658"/>
            <a:ext cx="2029676" cy="1811418"/>
            <a:chOff x="218096" y="1498124"/>
            <a:chExt cx="2029676" cy="1811418"/>
          </a:xfrm>
        </p:grpSpPr>
        <p:grpSp>
          <p:nvGrpSpPr>
            <p:cNvPr id="28" name="Group 27"/>
            <p:cNvGrpSpPr/>
            <p:nvPr/>
          </p:nvGrpSpPr>
          <p:grpSpPr>
            <a:xfrm>
              <a:off x="1196680" y="1867456"/>
              <a:ext cx="295301" cy="1263030"/>
              <a:chOff x="1196680" y="1867456"/>
              <a:chExt cx="295301" cy="126303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426853" y="1867456"/>
                <a:ext cx="45719" cy="1263030"/>
                <a:chOff x="1426853" y="1867456"/>
                <a:chExt cx="45719" cy="1263030"/>
              </a:xfrm>
            </p:grpSpPr>
            <p:cxnSp>
              <p:nvCxnSpPr>
                <p:cNvPr id="8" name="Curved Connector 7"/>
                <p:cNvCxnSpPr/>
                <p:nvPr/>
              </p:nvCxnSpPr>
              <p:spPr>
                <a:xfrm rot="5400000">
                  <a:off x="817971" y="2492620"/>
                  <a:ext cx="1263030" cy="12702"/>
                </a:xfrm>
                <a:prstGeom prst="curved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1426853" y="2117782"/>
                  <a:ext cx="45719" cy="666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1196680" y="2001529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590847" y="1877115"/>
              <a:ext cx="309358" cy="1263030"/>
              <a:chOff x="1603676" y="1864287"/>
              <a:chExt cx="309358" cy="1263030"/>
            </a:xfrm>
          </p:grpSpPr>
          <p:cxnSp>
            <p:nvCxnSpPr>
              <p:cNvPr id="11" name="Curved Connector 10"/>
              <p:cNvCxnSpPr/>
              <p:nvPr/>
            </p:nvCxnSpPr>
            <p:spPr>
              <a:xfrm rot="5400000">
                <a:off x="982808" y="2489451"/>
                <a:ext cx="1263030" cy="1270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1603676" y="2115503"/>
                <a:ext cx="45719" cy="66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17733" y="1999250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23134" y="1848864"/>
              <a:ext cx="334305" cy="787093"/>
              <a:chOff x="523134" y="1848864"/>
              <a:chExt cx="334305" cy="787093"/>
            </a:xfrm>
          </p:grpSpPr>
          <p:cxnSp>
            <p:nvCxnSpPr>
              <p:cNvPr id="6" name="Curved Connector 5"/>
              <p:cNvCxnSpPr/>
              <p:nvPr/>
            </p:nvCxnSpPr>
            <p:spPr>
              <a:xfrm rot="5400000">
                <a:off x="447076" y="2236061"/>
                <a:ext cx="787093" cy="12700"/>
              </a:xfrm>
              <a:prstGeom prst="curved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811720" y="2300467"/>
                <a:ext cx="45719" cy="6661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3134" y="2178352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913909" y="1845077"/>
              <a:ext cx="311767" cy="787093"/>
              <a:chOff x="939567" y="1857905"/>
              <a:chExt cx="311767" cy="78709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939567" y="1857905"/>
                <a:ext cx="45719" cy="787093"/>
                <a:chOff x="952396" y="1857905"/>
                <a:chExt cx="45719" cy="787093"/>
              </a:xfrm>
            </p:grpSpPr>
            <p:cxnSp>
              <p:nvCxnSpPr>
                <p:cNvPr id="12" name="Curved Connector 11"/>
                <p:cNvCxnSpPr/>
                <p:nvPr/>
              </p:nvCxnSpPr>
              <p:spPr>
                <a:xfrm rot="5400000">
                  <a:off x="581590" y="2245102"/>
                  <a:ext cx="787093" cy="12700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952396" y="2302746"/>
                  <a:ext cx="45719" cy="666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956033" y="2200496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76704" y="1498124"/>
              <a:ext cx="969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Chr</a:t>
              </a:r>
              <a:r>
                <a:rPr lang="en-US" sz="1200" dirty="0"/>
                <a:t> 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78119" y="1522244"/>
              <a:ext cx="969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Chr</a:t>
              </a:r>
              <a:r>
                <a:rPr lang="en-US" sz="1200" dirty="0"/>
                <a:t>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8096" y="1498124"/>
              <a:ext cx="2029676" cy="18114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6071" y="4270314"/>
            <a:ext cx="1038855" cy="1629115"/>
            <a:chOff x="846973" y="3437818"/>
            <a:chExt cx="1038855" cy="1629115"/>
          </a:xfrm>
        </p:grpSpPr>
        <p:grpSp>
          <p:nvGrpSpPr>
            <p:cNvPr id="29" name="Group 28"/>
            <p:cNvGrpSpPr/>
            <p:nvPr/>
          </p:nvGrpSpPr>
          <p:grpSpPr>
            <a:xfrm>
              <a:off x="1576470" y="3684327"/>
              <a:ext cx="309358" cy="1263030"/>
              <a:chOff x="1603676" y="1864287"/>
              <a:chExt cx="309358" cy="1263030"/>
            </a:xfrm>
          </p:grpSpPr>
          <p:cxnSp>
            <p:nvCxnSpPr>
              <p:cNvPr id="30" name="Curved Connector 29"/>
              <p:cNvCxnSpPr/>
              <p:nvPr/>
            </p:nvCxnSpPr>
            <p:spPr>
              <a:xfrm rot="5400000">
                <a:off x="982808" y="2489451"/>
                <a:ext cx="1263030" cy="1270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1603676" y="2115503"/>
                <a:ext cx="45719" cy="66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17733" y="1999250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/>
                  <a:t>a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336097" y="4151694"/>
              <a:ext cx="311767" cy="787093"/>
              <a:chOff x="939567" y="1857905"/>
              <a:chExt cx="311767" cy="78709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39567" y="1857905"/>
                <a:ext cx="45719" cy="787093"/>
                <a:chOff x="952396" y="1857905"/>
                <a:chExt cx="45719" cy="787093"/>
              </a:xfrm>
            </p:grpSpPr>
            <p:cxnSp>
              <p:nvCxnSpPr>
                <p:cNvPr id="51" name="Curved Connector 50"/>
                <p:cNvCxnSpPr/>
                <p:nvPr/>
              </p:nvCxnSpPr>
              <p:spPr>
                <a:xfrm rot="5400000">
                  <a:off x="581590" y="2245102"/>
                  <a:ext cx="787093" cy="12700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/>
                <p:nvPr/>
              </p:nvSpPr>
              <p:spPr>
                <a:xfrm>
                  <a:off x="952396" y="2302746"/>
                  <a:ext cx="45719" cy="666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dist"/>
                  <a:endParaRPr lang="en-US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956033" y="2200496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/>
                  <a:t>b</a:t>
                </a: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846973" y="3437818"/>
              <a:ext cx="936283" cy="162911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440774" y="4270314"/>
            <a:ext cx="936283" cy="1629115"/>
            <a:chOff x="1897403" y="3436282"/>
            <a:chExt cx="936283" cy="1629115"/>
          </a:xfrm>
        </p:grpSpPr>
        <p:grpSp>
          <p:nvGrpSpPr>
            <p:cNvPr id="58" name="Group 57"/>
            <p:cNvGrpSpPr/>
            <p:nvPr/>
          </p:nvGrpSpPr>
          <p:grpSpPr>
            <a:xfrm>
              <a:off x="2464706" y="3702631"/>
              <a:ext cx="309358" cy="1263030"/>
              <a:chOff x="1603676" y="1864287"/>
              <a:chExt cx="309358" cy="1263030"/>
            </a:xfrm>
          </p:grpSpPr>
          <p:cxnSp>
            <p:nvCxnSpPr>
              <p:cNvPr id="59" name="Curved Connector 58"/>
              <p:cNvCxnSpPr/>
              <p:nvPr/>
            </p:nvCxnSpPr>
            <p:spPr>
              <a:xfrm rot="5400000">
                <a:off x="982808" y="2489451"/>
                <a:ext cx="1263030" cy="1270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1603676" y="2115503"/>
                <a:ext cx="45719" cy="66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617733" y="1999250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/>
                  <a:t>a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001689" y="4177332"/>
              <a:ext cx="334305" cy="787093"/>
              <a:chOff x="523134" y="1848864"/>
              <a:chExt cx="334305" cy="787093"/>
            </a:xfrm>
          </p:grpSpPr>
          <p:cxnSp>
            <p:nvCxnSpPr>
              <p:cNvPr id="77" name="Curved Connector 76"/>
              <p:cNvCxnSpPr/>
              <p:nvPr/>
            </p:nvCxnSpPr>
            <p:spPr>
              <a:xfrm rot="5400000">
                <a:off x="447076" y="2236061"/>
                <a:ext cx="787093" cy="12700"/>
              </a:xfrm>
              <a:prstGeom prst="curved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811720" y="2300467"/>
                <a:ext cx="45719" cy="6661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3134" y="2178352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/>
                  <a:t>B</a:t>
                </a: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1897403" y="3436282"/>
              <a:ext cx="936283" cy="162911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960531" y="4270314"/>
            <a:ext cx="936283" cy="1629115"/>
            <a:chOff x="843877" y="5183743"/>
            <a:chExt cx="936283" cy="1629115"/>
          </a:xfrm>
        </p:grpSpPr>
        <p:grpSp>
          <p:nvGrpSpPr>
            <p:cNvPr id="42" name="Group 41"/>
            <p:cNvGrpSpPr/>
            <p:nvPr/>
          </p:nvGrpSpPr>
          <p:grpSpPr>
            <a:xfrm>
              <a:off x="1308375" y="5490010"/>
              <a:ext cx="295301" cy="1263030"/>
              <a:chOff x="1196680" y="1867456"/>
              <a:chExt cx="295301" cy="126303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426853" y="1867456"/>
                <a:ext cx="45719" cy="1263030"/>
                <a:chOff x="1426853" y="1867456"/>
                <a:chExt cx="45719" cy="1263030"/>
              </a:xfrm>
            </p:grpSpPr>
            <p:cxnSp>
              <p:nvCxnSpPr>
                <p:cNvPr id="45" name="Curved Connector 44"/>
                <p:cNvCxnSpPr/>
                <p:nvPr/>
              </p:nvCxnSpPr>
              <p:spPr>
                <a:xfrm rot="5400000">
                  <a:off x="817971" y="2492620"/>
                  <a:ext cx="1263030" cy="12702"/>
                </a:xfrm>
                <a:prstGeom prst="curved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1426853" y="2117782"/>
                  <a:ext cx="45719" cy="666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dist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1196680" y="2001529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/>
                  <a:t>A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079802" y="5849165"/>
              <a:ext cx="334305" cy="787093"/>
              <a:chOff x="523134" y="1848864"/>
              <a:chExt cx="334305" cy="787093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447076" y="2236061"/>
                <a:ext cx="787093" cy="12700"/>
              </a:xfrm>
              <a:prstGeom prst="curved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811720" y="2300467"/>
                <a:ext cx="45719" cy="6661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23134" y="2178352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/>
                  <a:t>B</a:t>
                </a: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843877" y="5183743"/>
              <a:ext cx="936283" cy="162911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 flipH="1">
            <a:off x="1402990" y="2735076"/>
            <a:ext cx="2549852" cy="14418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3586789" y="2735076"/>
            <a:ext cx="522698" cy="14418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892909" y="2735076"/>
            <a:ext cx="652629" cy="13430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397224" y="2735076"/>
            <a:ext cx="2099578" cy="13430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136618" y="4270314"/>
            <a:ext cx="1199515" cy="1629115"/>
            <a:chOff x="5192646" y="4882837"/>
            <a:chExt cx="1199515" cy="1629115"/>
          </a:xfrm>
        </p:grpSpPr>
        <p:grpSp>
          <p:nvGrpSpPr>
            <p:cNvPr id="37" name="Group 36"/>
            <p:cNvGrpSpPr/>
            <p:nvPr/>
          </p:nvGrpSpPr>
          <p:grpSpPr>
            <a:xfrm>
              <a:off x="5619327" y="5142490"/>
              <a:ext cx="295301" cy="1263030"/>
              <a:chOff x="1196680" y="1867456"/>
              <a:chExt cx="295301" cy="126303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426853" y="1867456"/>
                <a:ext cx="45719" cy="1263030"/>
                <a:chOff x="1426853" y="1867456"/>
                <a:chExt cx="45719" cy="1263030"/>
              </a:xfrm>
            </p:grpSpPr>
            <p:cxnSp>
              <p:nvCxnSpPr>
                <p:cNvPr id="40" name="Curved Connector 39"/>
                <p:cNvCxnSpPr/>
                <p:nvPr/>
              </p:nvCxnSpPr>
              <p:spPr>
                <a:xfrm rot="5400000">
                  <a:off x="817971" y="2492620"/>
                  <a:ext cx="1263030" cy="12702"/>
                </a:xfrm>
                <a:prstGeom prst="curved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/>
                <p:cNvSpPr/>
                <p:nvPr/>
              </p:nvSpPr>
              <p:spPr>
                <a:xfrm>
                  <a:off x="1426853" y="2117782"/>
                  <a:ext cx="45719" cy="666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dist"/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196680" y="2001529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/>
                  <a:t>A</a:t>
                </a:r>
              </a:p>
            </p:txBody>
          </p:sp>
        </p:grpSp>
        <p:cxnSp>
          <p:nvCxnSpPr>
            <p:cNvPr id="70" name="Curved Connector 69"/>
            <p:cNvCxnSpPr/>
            <p:nvPr/>
          </p:nvCxnSpPr>
          <p:spPr>
            <a:xfrm rot="5400000">
              <a:off x="5236668" y="6010074"/>
              <a:ext cx="787093" cy="12700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5607466" y="6067718"/>
              <a:ext cx="45719" cy="666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93004" y="5945092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/>
                <a:t>b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192646" y="4882837"/>
              <a:ext cx="936283" cy="162911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07495" y="5963183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37860" y="5899429"/>
            <a:ext cx="1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GAMETE 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2686" y="5924830"/>
            <a:ext cx="1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GAMETE 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60626" y="5950231"/>
            <a:ext cx="1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GAMETE 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0231" y="5947410"/>
            <a:ext cx="1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GAMETE 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2785" y="2706854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8247" y="3909789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17347" y="3902865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15337" y="3924163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50768" y="3945461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597157" y="1880885"/>
            <a:ext cx="19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BbAa</a:t>
            </a:r>
            <a:r>
              <a:rPr lang="en-US" dirty="0"/>
              <a:t>- genotype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41383" y="6291854"/>
            <a:ext cx="19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</a:t>
            </a:r>
            <a:r>
              <a:rPr lang="en-US" dirty="0"/>
              <a:t>- genotype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17805" y="6294162"/>
            <a:ext cx="19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BA- genotype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43635" y="6296470"/>
            <a:ext cx="19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</a:t>
            </a:r>
            <a:r>
              <a:rPr lang="en-US" dirty="0"/>
              <a:t>- genotype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225493" y="6261430"/>
            <a:ext cx="19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Ba- genotype</a:t>
            </a:r>
          </a:p>
        </p:txBody>
      </p:sp>
    </p:spTree>
    <p:extLst>
      <p:ext uri="{BB962C8B-B14F-4D97-AF65-F5344CB8AC3E}">
        <p14:creationId xmlns:p14="http://schemas.microsoft.com/office/powerpoint/2010/main" val="296117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9342"/>
            <a:ext cx="8229600" cy="1143000"/>
          </a:xfrm>
        </p:spPr>
        <p:txBody>
          <a:bodyPr/>
          <a:lstStyle/>
          <a:p>
            <a:r>
              <a:rPr lang="en-US" dirty="0"/>
              <a:t>Allele Segregation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5885" y="947778"/>
            <a:ext cx="96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Chr</a:t>
            </a:r>
            <a:r>
              <a:rPr lang="en-US" sz="1200" dirty="0"/>
              <a:t> 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515862" y="923658"/>
            <a:ext cx="2029676" cy="1811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75568" y="4516823"/>
            <a:ext cx="309358" cy="1263030"/>
            <a:chOff x="1603676" y="1864287"/>
            <a:chExt cx="309358" cy="1263030"/>
          </a:xfrm>
        </p:grpSpPr>
        <p:cxnSp>
          <p:nvCxnSpPr>
            <p:cNvPr id="30" name="Curved Connector 29"/>
            <p:cNvCxnSpPr/>
            <p:nvPr/>
          </p:nvCxnSpPr>
          <p:spPr>
            <a:xfrm rot="5400000">
              <a:off x="982808" y="2489451"/>
              <a:ext cx="1263030" cy="12702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603676" y="2115503"/>
              <a:ext cx="45719" cy="666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7733" y="1999250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/>
                <a:t>a</a:t>
              </a:r>
            </a:p>
          </p:txBody>
        </p:sp>
      </p:grpSp>
      <p:sp>
        <p:nvSpPr>
          <p:cNvPr id="52" name="Oval 51"/>
          <p:cNvSpPr/>
          <p:nvPr/>
        </p:nvSpPr>
        <p:spPr>
          <a:xfrm>
            <a:off x="1251387" y="5456051"/>
            <a:ext cx="45719" cy="6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267853" y="5340291"/>
            <a:ext cx="29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b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46071" y="4270314"/>
            <a:ext cx="936283" cy="16291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cxnSp>
        <p:nvCxnSpPr>
          <p:cNvPr id="59" name="Curved Connector 58"/>
          <p:cNvCxnSpPr/>
          <p:nvPr/>
        </p:nvCxnSpPr>
        <p:spPr>
          <a:xfrm rot="5400000">
            <a:off x="7754037" y="4816971"/>
            <a:ext cx="551351" cy="343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008077" y="4787879"/>
            <a:ext cx="45719" cy="66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022134" y="4671626"/>
            <a:ext cx="29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a</a:t>
            </a:r>
          </a:p>
        </p:txBody>
      </p:sp>
      <p:sp>
        <p:nvSpPr>
          <p:cNvPr id="78" name="Oval 77"/>
          <p:cNvSpPr/>
          <p:nvPr/>
        </p:nvSpPr>
        <p:spPr>
          <a:xfrm>
            <a:off x="7982278" y="5462967"/>
            <a:ext cx="45719" cy="6661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707204" y="5340852"/>
            <a:ext cx="29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40774" y="4270314"/>
            <a:ext cx="936283" cy="1629115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425029" y="4576581"/>
            <a:ext cx="295301" cy="1263030"/>
            <a:chOff x="1196680" y="1867456"/>
            <a:chExt cx="295301" cy="1263030"/>
          </a:xfrm>
        </p:grpSpPr>
        <p:grpSp>
          <p:nvGrpSpPr>
            <p:cNvPr id="43" name="Group 42"/>
            <p:cNvGrpSpPr/>
            <p:nvPr/>
          </p:nvGrpSpPr>
          <p:grpSpPr>
            <a:xfrm>
              <a:off x="1426853" y="1867456"/>
              <a:ext cx="45719" cy="1263030"/>
              <a:chOff x="1426853" y="1867456"/>
              <a:chExt cx="45719" cy="1263030"/>
            </a:xfrm>
          </p:grpSpPr>
          <p:cxnSp>
            <p:nvCxnSpPr>
              <p:cNvPr id="45" name="Curved Connector 44"/>
              <p:cNvCxnSpPr/>
              <p:nvPr/>
            </p:nvCxnSpPr>
            <p:spPr>
              <a:xfrm rot="5400000">
                <a:off x="817971" y="2492620"/>
                <a:ext cx="1263030" cy="12702"/>
              </a:xfrm>
              <a:prstGeom prst="curved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1426853" y="2117782"/>
                <a:ext cx="45719" cy="66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196680" y="2001529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/>
                <a:t>A</a:t>
              </a:r>
            </a:p>
          </p:txBody>
        </p:sp>
      </p:grpSp>
      <p:sp>
        <p:nvSpPr>
          <p:cNvPr id="74" name="Oval 73"/>
          <p:cNvSpPr/>
          <p:nvPr/>
        </p:nvSpPr>
        <p:spPr>
          <a:xfrm>
            <a:off x="3647186" y="5414359"/>
            <a:ext cx="45719" cy="6661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399136" y="5292244"/>
            <a:ext cx="29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B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60531" y="4270314"/>
            <a:ext cx="936283" cy="16291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402990" y="2735076"/>
            <a:ext cx="2549852" cy="14418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3586789" y="2735076"/>
            <a:ext cx="522698" cy="14418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892909" y="2735076"/>
            <a:ext cx="652629" cy="13430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397224" y="2735076"/>
            <a:ext cx="2099578" cy="13430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5424372" y="4928050"/>
            <a:ext cx="810325" cy="14156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793472" y="4780293"/>
            <a:ext cx="45719" cy="66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36275" y="4664040"/>
            <a:ext cx="29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A</a:t>
            </a:r>
          </a:p>
        </p:txBody>
      </p:sp>
      <p:sp>
        <p:nvSpPr>
          <p:cNvPr id="71" name="Oval 70"/>
          <p:cNvSpPr/>
          <p:nvPr/>
        </p:nvSpPr>
        <p:spPr>
          <a:xfrm>
            <a:off x="5781142" y="5455195"/>
            <a:ext cx="45719" cy="6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539656" y="5332569"/>
            <a:ext cx="29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136618" y="4270314"/>
            <a:ext cx="936283" cy="1629115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151467" y="53506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37860" y="5899429"/>
            <a:ext cx="1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GAMETE 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2686" y="5924830"/>
            <a:ext cx="1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GAMETE 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60626" y="5950231"/>
            <a:ext cx="1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GAMETE 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0231" y="5947410"/>
            <a:ext cx="1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GAMETE 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2785" y="2706854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8247" y="3909789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17347" y="3902865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15337" y="3924163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50768" y="3945461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80474" y="1292990"/>
            <a:ext cx="3064586" cy="1272689"/>
            <a:chOff x="4480474" y="1292990"/>
            <a:chExt cx="3064586" cy="1272689"/>
          </a:xfrm>
        </p:grpSpPr>
        <p:grpSp>
          <p:nvGrpSpPr>
            <p:cNvPr id="28" name="Group 27"/>
            <p:cNvGrpSpPr/>
            <p:nvPr/>
          </p:nvGrpSpPr>
          <p:grpSpPr>
            <a:xfrm>
              <a:off x="4494446" y="1292990"/>
              <a:ext cx="295301" cy="1263030"/>
              <a:chOff x="1196680" y="1867456"/>
              <a:chExt cx="295301" cy="126303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426853" y="1867456"/>
                <a:ext cx="45719" cy="1263030"/>
                <a:chOff x="1426853" y="1867456"/>
                <a:chExt cx="45719" cy="1263030"/>
              </a:xfrm>
            </p:grpSpPr>
            <p:cxnSp>
              <p:nvCxnSpPr>
                <p:cNvPr id="8" name="Curved Connector 7"/>
                <p:cNvCxnSpPr/>
                <p:nvPr/>
              </p:nvCxnSpPr>
              <p:spPr>
                <a:xfrm rot="5400000">
                  <a:off x="817971" y="2492620"/>
                  <a:ext cx="1263030" cy="12702"/>
                </a:xfrm>
                <a:prstGeom prst="curved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1426853" y="2117782"/>
                  <a:ext cx="45719" cy="666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1196680" y="2001529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888613" y="1302649"/>
              <a:ext cx="309358" cy="1263030"/>
              <a:chOff x="1603676" y="1864287"/>
              <a:chExt cx="309358" cy="1263030"/>
            </a:xfrm>
          </p:grpSpPr>
          <p:cxnSp>
            <p:nvCxnSpPr>
              <p:cNvPr id="11" name="Curved Connector 10"/>
              <p:cNvCxnSpPr/>
              <p:nvPr/>
            </p:nvCxnSpPr>
            <p:spPr>
              <a:xfrm rot="5400000">
                <a:off x="982808" y="2489451"/>
                <a:ext cx="1263030" cy="1270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1603676" y="2115503"/>
                <a:ext cx="45719" cy="66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17733" y="1999250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4717526" y="2131301"/>
              <a:ext cx="45719" cy="666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0474" y="2008771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873763" y="2107242"/>
              <a:ext cx="45719" cy="666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0805" y="2013026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597157" y="1880885"/>
              <a:ext cx="1947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BbAa</a:t>
              </a:r>
              <a:r>
                <a:rPr lang="en-US" dirty="0"/>
                <a:t>- genotype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41383" y="6291854"/>
            <a:ext cx="19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</a:t>
            </a:r>
            <a:r>
              <a:rPr lang="en-US" dirty="0"/>
              <a:t>- genotype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17805" y="6294162"/>
            <a:ext cx="19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BA- genotype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43635" y="6296470"/>
            <a:ext cx="19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</a:t>
            </a:r>
            <a:r>
              <a:rPr lang="en-US" dirty="0"/>
              <a:t>- genotype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225493" y="6261430"/>
            <a:ext cx="19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Ba- genotype</a:t>
            </a:r>
          </a:p>
        </p:txBody>
      </p:sp>
      <p:cxnSp>
        <p:nvCxnSpPr>
          <p:cNvPr id="90" name="Curved Connector 89"/>
          <p:cNvCxnSpPr/>
          <p:nvPr/>
        </p:nvCxnSpPr>
        <p:spPr>
          <a:xfrm rot="5400000">
            <a:off x="5637835" y="5508906"/>
            <a:ext cx="397551" cy="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5400000">
            <a:off x="7683397" y="5413595"/>
            <a:ext cx="651167" cy="12702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83907" y="3296434"/>
            <a:ext cx="15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Recombinants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33795" y="2989494"/>
            <a:ext cx="15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Recombinants</a:t>
            </a:r>
          </a:p>
        </p:txBody>
      </p:sp>
    </p:spTree>
    <p:extLst>
      <p:ext uri="{BB962C8B-B14F-4D97-AF65-F5344CB8AC3E}">
        <p14:creationId xmlns:p14="http://schemas.microsoft.com/office/powerpoint/2010/main" val="371304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ssov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04" y="1148538"/>
            <a:ext cx="4078455" cy="5437940"/>
          </a:xfrm>
          <a:prstGeom prst="rect">
            <a:avLst/>
          </a:prstGeom>
          <a:ln>
            <a:solidFill>
              <a:srgbClr val="17375E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05590" y="317541"/>
            <a:ext cx="816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/>
                <a:cs typeface="Comic Sans MS"/>
              </a:rPr>
              <a:t>Crossing over results in Recombination of Alleles of different genes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1843" y="2779048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5243" y="2843243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2803" y="2801592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9043" y="2830505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4363" y="4535313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9923" y="6187198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0337" y="4535313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9751" y="6217577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3123" y="4536779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1603" y="6206305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85403" y="4548051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7123" y="6217577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4243" y="1943552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67763" y="1954824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3083" y="1966096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EEECE1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48963" y="1959727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EEECE1"/>
                </a:solidFill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0243" y="3593971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EEECE1"/>
                </a:solidFill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06803" y="5316420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EEECE1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82683" y="5327692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EEECE1"/>
                </a:solidFill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76563" y="3592505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EEECE1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61403" y="3624350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37523" y="5293876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31283" y="5287507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60083" y="3622884"/>
            <a:ext cx="75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6042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9342"/>
            <a:ext cx="8229600" cy="1143000"/>
          </a:xfrm>
        </p:spPr>
        <p:txBody>
          <a:bodyPr/>
          <a:lstStyle/>
          <a:p>
            <a:r>
              <a:rPr lang="en-US" dirty="0"/>
              <a:t>Allele Segregation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5885" y="947778"/>
            <a:ext cx="96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Chr</a:t>
            </a:r>
            <a:r>
              <a:rPr lang="en-US" sz="1200" dirty="0"/>
              <a:t> 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515862" y="923658"/>
            <a:ext cx="2029676" cy="1811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402990" y="2735076"/>
            <a:ext cx="2549852" cy="14418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3586789" y="2735076"/>
            <a:ext cx="522698" cy="14418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892909" y="2735076"/>
            <a:ext cx="652629" cy="13430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397224" y="2735076"/>
            <a:ext cx="2099578" cy="13430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52785" y="2706854"/>
            <a:ext cx="7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494446" y="1292990"/>
            <a:ext cx="295301" cy="1263030"/>
            <a:chOff x="1196680" y="1867456"/>
            <a:chExt cx="295301" cy="1263030"/>
          </a:xfrm>
        </p:grpSpPr>
        <p:grpSp>
          <p:nvGrpSpPr>
            <p:cNvPr id="23" name="Group 22"/>
            <p:cNvGrpSpPr/>
            <p:nvPr/>
          </p:nvGrpSpPr>
          <p:grpSpPr>
            <a:xfrm>
              <a:off x="1426853" y="1867456"/>
              <a:ext cx="45719" cy="1263030"/>
              <a:chOff x="1426853" y="1867456"/>
              <a:chExt cx="45719" cy="1263030"/>
            </a:xfrm>
          </p:grpSpPr>
          <p:cxnSp>
            <p:nvCxnSpPr>
              <p:cNvPr id="8" name="Curved Connector 7"/>
              <p:cNvCxnSpPr/>
              <p:nvPr/>
            </p:nvCxnSpPr>
            <p:spPr>
              <a:xfrm rot="5400000">
                <a:off x="817971" y="2492620"/>
                <a:ext cx="1263030" cy="12702"/>
              </a:xfrm>
              <a:prstGeom prst="curved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1426853" y="2117782"/>
                <a:ext cx="45719" cy="66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196680" y="2001529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88613" y="1302649"/>
            <a:ext cx="309358" cy="1263030"/>
            <a:chOff x="1603676" y="1864287"/>
            <a:chExt cx="309358" cy="1263030"/>
          </a:xfrm>
        </p:grpSpPr>
        <p:cxnSp>
          <p:nvCxnSpPr>
            <p:cNvPr id="11" name="Curved Connector 10"/>
            <p:cNvCxnSpPr/>
            <p:nvPr/>
          </p:nvCxnSpPr>
          <p:spPr>
            <a:xfrm rot="5400000">
              <a:off x="982808" y="2489451"/>
              <a:ext cx="1263030" cy="12702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603676" y="2115503"/>
              <a:ext cx="45719" cy="666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17733" y="1999250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4731038" y="1753021"/>
            <a:ext cx="45719" cy="6661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07498" y="1603471"/>
            <a:ext cx="29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4873763" y="1742472"/>
            <a:ext cx="45719" cy="6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00269" y="1634746"/>
            <a:ext cx="29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597157" y="1880885"/>
            <a:ext cx="19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BbAa</a:t>
            </a:r>
            <a:r>
              <a:rPr lang="en-US" dirty="0"/>
              <a:t>- genotype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0251" y="3644178"/>
            <a:ext cx="8907403" cy="2762937"/>
            <a:chOff x="341383" y="3902865"/>
            <a:chExt cx="8907403" cy="2762937"/>
          </a:xfrm>
        </p:grpSpPr>
        <p:grpSp>
          <p:nvGrpSpPr>
            <p:cNvPr id="29" name="Group 28"/>
            <p:cNvGrpSpPr/>
            <p:nvPr/>
          </p:nvGrpSpPr>
          <p:grpSpPr>
            <a:xfrm>
              <a:off x="1275568" y="4516823"/>
              <a:ext cx="309358" cy="1263030"/>
              <a:chOff x="1603676" y="1864287"/>
              <a:chExt cx="309358" cy="1263030"/>
            </a:xfrm>
          </p:grpSpPr>
          <p:cxnSp>
            <p:nvCxnSpPr>
              <p:cNvPr id="30" name="Curved Connector 29"/>
              <p:cNvCxnSpPr/>
              <p:nvPr/>
            </p:nvCxnSpPr>
            <p:spPr>
              <a:xfrm rot="5400000">
                <a:off x="982808" y="2489451"/>
                <a:ext cx="1263030" cy="1270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1603676" y="2115503"/>
                <a:ext cx="45719" cy="66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17733" y="1999250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/>
                  <a:t>a</a:t>
                </a:r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1264899" y="4969691"/>
              <a:ext cx="45719" cy="666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1365" y="4853931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/>
                <a:t>b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46071" y="4270314"/>
              <a:ext cx="936283" cy="162911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cxnSp>
          <p:nvCxnSpPr>
            <p:cNvPr id="59" name="Curved Connector 58"/>
            <p:cNvCxnSpPr/>
            <p:nvPr/>
          </p:nvCxnSpPr>
          <p:spPr>
            <a:xfrm rot="5400000">
              <a:off x="7754037" y="4816971"/>
              <a:ext cx="551351" cy="3430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8008077" y="4787879"/>
              <a:ext cx="45719" cy="666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22134" y="4671626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/>
                <a:t>a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8009302" y="4990117"/>
              <a:ext cx="45719" cy="666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734228" y="4854492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/>
                <a:t>B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440774" y="4270314"/>
              <a:ext cx="936283" cy="162911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425029" y="4576581"/>
              <a:ext cx="295301" cy="1263030"/>
              <a:chOff x="1196680" y="1867456"/>
              <a:chExt cx="295301" cy="126303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426853" y="1867456"/>
                <a:ext cx="45719" cy="1263030"/>
                <a:chOff x="1426853" y="1867456"/>
                <a:chExt cx="45719" cy="1263030"/>
              </a:xfrm>
            </p:grpSpPr>
            <p:cxnSp>
              <p:nvCxnSpPr>
                <p:cNvPr id="45" name="Curved Connector 44"/>
                <p:cNvCxnSpPr/>
                <p:nvPr/>
              </p:nvCxnSpPr>
              <p:spPr>
                <a:xfrm rot="5400000">
                  <a:off x="817971" y="2492620"/>
                  <a:ext cx="1263030" cy="12702"/>
                </a:xfrm>
                <a:prstGeom prst="curved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1426853" y="2117782"/>
                  <a:ext cx="45719" cy="666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dist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1196680" y="2001529"/>
                <a:ext cx="295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/>
                  <a:t>A</a:t>
                </a:r>
              </a:p>
            </p:txBody>
          </p:sp>
        </p:grpSp>
        <p:sp>
          <p:nvSpPr>
            <p:cNvPr id="74" name="Oval 73"/>
            <p:cNvSpPr/>
            <p:nvPr/>
          </p:nvSpPr>
          <p:spPr>
            <a:xfrm>
              <a:off x="3660698" y="5022569"/>
              <a:ext cx="45719" cy="666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12648" y="4900454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/>
                <a:t>B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60531" y="4270314"/>
              <a:ext cx="936283" cy="162911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cxnSp>
          <p:nvCxnSpPr>
            <p:cNvPr id="40" name="Curved Connector 39"/>
            <p:cNvCxnSpPr/>
            <p:nvPr/>
          </p:nvCxnSpPr>
          <p:spPr>
            <a:xfrm rot="16200000" flipH="1">
              <a:off x="5424372" y="4928050"/>
              <a:ext cx="810325" cy="14156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793472" y="4780293"/>
              <a:ext cx="45719" cy="666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36275" y="4664040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/>
                <a:t>A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794654" y="4982345"/>
              <a:ext cx="45719" cy="666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39656" y="4859719"/>
              <a:ext cx="29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/>
                <a:t>b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136618" y="4270314"/>
              <a:ext cx="936283" cy="162911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51467" y="535066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37860" y="5899429"/>
              <a:ext cx="1848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GAMETE 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32686" y="5924830"/>
              <a:ext cx="1848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GAMETE 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60626" y="5950231"/>
              <a:ext cx="1848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GAMETE 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400231" y="5947410"/>
              <a:ext cx="1848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GAMETE 4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8247" y="3909789"/>
              <a:ext cx="72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17347" y="3902865"/>
              <a:ext cx="72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15337" y="3924163"/>
              <a:ext cx="72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750768" y="3945461"/>
              <a:ext cx="72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1383" y="6291854"/>
              <a:ext cx="1947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ba</a:t>
              </a:r>
              <a:r>
                <a:rPr lang="en-US" dirty="0"/>
                <a:t>- genotype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517805" y="6294162"/>
              <a:ext cx="1947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BA- genotype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43635" y="6296470"/>
              <a:ext cx="1947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bA</a:t>
              </a:r>
              <a:r>
                <a:rPr lang="en-US" dirty="0"/>
                <a:t>- genotype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25493" y="6261430"/>
              <a:ext cx="1947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Ba- genotype</a:t>
              </a:r>
            </a:p>
          </p:txBody>
        </p:sp>
        <p:cxnSp>
          <p:nvCxnSpPr>
            <p:cNvPr id="90" name="Curved Connector 89"/>
            <p:cNvCxnSpPr/>
            <p:nvPr/>
          </p:nvCxnSpPr>
          <p:spPr>
            <a:xfrm>
              <a:off x="5834957" y="4998219"/>
              <a:ext cx="1653" cy="709464"/>
            </a:xfrm>
            <a:prstGeom prst="curvedConnector2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/>
            <p:nvPr/>
          </p:nvCxnSpPr>
          <p:spPr>
            <a:xfrm rot="5400000">
              <a:off x="7641660" y="5359192"/>
              <a:ext cx="747308" cy="25367"/>
            </a:xfrm>
            <a:prstGeom prst="curvedConnector3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083907" y="3296434"/>
            <a:ext cx="15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Recombinants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33795" y="2989494"/>
            <a:ext cx="155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6518" y="6297858"/>
            <a:ext cx="44353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RATIO: 1:1:1:1 ?</a:t>
            </a:r>
          </a:p>
        </p:txBody>
      </p:sp>
    </p:spTree>
    <p:extLst>
      <p:ext uri="{BB962C8B-B14F-4D97-AF65-F5344CB8AC3E}">
        <p14:creationId xmlns:p14="http://schemas.microsoft.com/office/powerpoint/2010/main" val="2380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Linkage, Recombination &amp; Mapping of Genes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0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1313</Words>
  <Application>Microsoft Macintosh PowerPoint</Application>
  <PresentationFormat>On-screen Show (4:3)</PresentationFormat>
  <Paragraphs>317</Paragraphs>
  <Slides>33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Narrow</vt:lpstr>
      <vt:lpstr>Calibri</vt:lpstr>
      <vt:lpstr>Comic Sans MS</vt:lpstr>
      <vt:lpstr>Office Theme</vt:lpstr>
      <vt:lpstr>Questions!!</vt:lpstr>
      <vt:lpstr>Pedigree Analysis</vt:lpstr>
      <vt:lpstr>A sample pedigree chart</vt:lpstr>
      <vt:lpstr>Pedigree Chart</vt:lpstr>
      <vt:lpstr>Allele Segregation</vt:lpstr>
      <vt:lpstr>Allele Segregation</vt:lpstr>
      <vt:lpstr>PowerPoint Presentation</vt:lpstr>
      <vt:lpstr>Allele Segregation</vt:lpstr>
      <vt:lpstr>Linkage, Recombination &amp; Mapping of Genes</vt:lpstr>
      <vt:lpstr>Mendel’s law of independent Assortment </vt:lpstr>
      <vt:lpstr>Linkage: The Phenomenon of Allele Association (Morgan)</vt:lpstr>
      <vt:lpstr>Recombinant frequency to recognize linkage.</vt:lpstr>
      <vt:lpstr>Test cross results: </vt:lpstr>
      <vt:lpstr>PowerPoint Presentation</vt:lpstr>
      <vt:lpstr>How are recombinants produced?</vt:lpstr>
      <vt:lpstr>How are recombinants produced?</vt:lpstr>
      <vt:lpstr>Some questions!!</vt:lpstr>
      <vt:lpstr>Recombinant frequency for Mapping</vt:lpstr>
      <vt:lpstr>Determining the Gene order</vt:lpstr>
      <vt:lpstr>One would look at the recombinant frequency of Gene B &amp; Gene C</vt:lpstr>
      <vt:lpstr>PowerPoint Presentation</vt:lpstr>
      <vt:lpstr>Quick Recap!!</vt:lpstr>
      <vt:lpstr>Gene Mapping</vt:lpstr>
      <vt:lpstr>Determining the Gene order</vt:lpstr>
      <vt:lpstr>Is recombinant frequency additive?</vt:lpstr>
      <vt:lpstr>  NO!  FOR DISTANCE LARGER THAN 15mu -20mu</vt:lpstr>
      <vt:lpstr>Deviations due to double crossover ???</vt:lpstr>
      <vt:lpstr>What is double cross over?</vt:lpstr>
      <vt:lpstr>Let’s take an example</vt:lpstr>
      <vt:lpstr>How do determine the gene order?</vt:lpstr>
      <vt:lpstr>How to calculate the map distance?</vt:lpstr>
      <vt:lpstr>Question??</vt:lpstr>
      <vt:lpstr>Types of Crossover</vt:lpstr>
    </vt:vector>
  </TitlesOfParts>
  <Company>iiser Kolkata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Linkage, Recombination &amp; Mapping of Genes</dc:title>
  <dc:creator>mohit prasad</dc:creator>
  <cp:lastModifiedBy>Microsoft Office User</cp:lastModifiedBy>
  <cp:revision>39</cp:revision>
  <dcterms:created xsi:type="dcterms:W3CDTF">2013-02-03T04:07:29Z</dcterms:created>
  <dcterms:modified xsi:type="dcterms:W3CDTF">2025-01-29T05:59:45Z</dcterms:modified>
</cp:coreProperties>
</file>