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9"/>
  </p:notesMasterIdLst>
  <p:sldIdLst>
    <p:sldId id="438" r:id="rId2"/>
    <p:sldId id="411" r:id="rId3"/>
    <p:sldId id="439" r:id="rId4"/>
    <p:sldId id="440" r:id="rId5"/>
    <p:sldId id="441" r:id="rId6"/>
    <p:sldId id="442" r:id="rId7"/>
    <p:sldId id="405" r:id="rId8"/>
    <p:sldId id="406" r:id="rId9"/>
    <p:sldId id="407" r:id="rId10"/>
    <p:sldId id="408" r:id="rId11"/>
    <p:sldId id="409" r:id="rId12"/>
    <p:sldId id="410" r:id="rId13"/>
    <p:sldId id="398" r:id="rId14"/>
    <p:sldId id="399" r:id="rId15"/>
    <p:sldId id="400" r:id="rId16"/>
    <p:sldId id="401" r:id="rId17"/>
    <p:sldId id="387" r:id="rId18"/>
    <p:sldId id="388" r:id="rId19"/>
    <p:sldId id="386" r:id="rId20"/>
    <p:sldId id="356" r:id="rId21"/>
    <p:sldId id="357" r:id="rId22"/>
    <p:sldId id="358" r:id="rId23"/>
    <p:sldId id="359" r:id="rId24"/>
    <p:sldId id="268" r:id="rId25"/>
    <p:sldId id="389" r:id="rId26"/>
    <p:sldId id="391" r:id="rId27"/>
    <p:sldId id="392" r:id="rId28"/>
    <p:sldId id="271" r:id="rId29"/>
    <p:sldId id="267" r:id="rId30"/>
    <p:sldId id="265" r:id="rId31"/>
    <p:sldId id="393" r:id="rId32"/>
    <p:sldId id="383" r:id="rId33"/>
    <p:sldId id="384" r:id="rId34"/>
    <p:sldId id="385" r:id="rId35"/>
    <p:sldId id="270" r:id="rId36"/>
    <p:sldId id="266" r:id="rId37"/>
    <p:sldId id="394" r:id="rId38"/>
    <p:sldId id="361" r:id="rId39"/>
    <p:sldId id="257" r:id="rId40"/>
    <p:sldId id="260" r:id="rId41"/>
    <p:sldId id="363" r:id="rId42"/>
    <p:sldId id="261" r:id="rId43"/>
    <p:sldId id="366" r:id="rId44"/>
    <p:sldId id="368" r:id="rId45"/>
    <p:sldId id="369" r:id="rId46"/>
    <p:sldId id="262" r:id="rId47"/>
    <p:sldId id="370" r:id="rId48"/>
    <p:sldId id="263" r:id="rId49"/>
    <p:sldId id="412" r:id="rId50"/>
    <p:sldId id="413" r:id="rId51"/>
    <p:sldId id="414" r:id="rId52"/>
    <p:sldId id="415" r:id="rId53"/>
    <p:sldId id="416" r:id="rId54"/>
    <p:sldId id="417" r:id="rId55"/>
    <p:sldId id="419" r:id="rId56"/>
    <p:sldId id="418" r:id="rId57"/>
    <p:sldId id="264" r:id="rId58"/>
    <p:sldId id="420" r:id="rId59"/>
    <p:sldId id="302" r:id="rId60"/>
    <p:sldId id="421" r:id="rId61"/>
    <p:sldId id="326" r:id="rId62"/>
    <p:sldId id="422" r:id="rId63"/>
    <p:sldId id="423" r:id="rId64"/>
    <p:sldId id="424" r:id="rId65"/>
    <p:sldId id="301" r:id="rId66"/>
    <p:sldId id="303" r:id="rId67"/>
    <p:sldId id="304" r:id="rId68"/>
    <p:sldId id="305" r:id="rId69"/>
    <p:sldId id="306" r:id="rId70"/>
    <p:sldId id="307" r:id="rId71"/>
    <p:sldId id="308" r:id="rId72"/>
    <p:sldId id="309" r:id="rId73"/>
    <p:sldId id="310" r:id="rId74"/>
    <p:sldId id="311" r:id="rId75"/>
    <p:sldId id="312" r:id="rId76"/>
    <p:sldId id="313" r:id="rId77"/>
    <p:sldId id="314" r:id="rId78"/>
    <p:sldId id="315" r:id="rId79"/>
    <p:sldId id="316" r:id="rId80"/>
    <p:sldId id="317" r:id="rId81"/>
    <p:sldId id="318" r:id="rId82"/>
    <p:sldId id="319" r:id="rId83"/>
    <p:sldId id="320" r:id="rId84"/>
    <p:sldId id="321" r:id="rId85"/>
    <p:sldId id="322" r:id="rId86"/>
    <p:sldId id="323" r:id="rId87"/>
    <p:sldId id="403" r:id="rId8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953C"/>
    <a:srgbClr val="EEE47E"/>
    <a:srgbClr val="FF67D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11"/>
    <p:restoredTop sz="94694"/>
  </p:normalViewPr>
  <p:slideViewPr>
    <p:cSldViewPr snapToGrid="0" snapToObjects="1">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sorterViewPr>
    <p:cViewPr>
      <p:scale>
        <a:sx n="1" d="1"/>
        <a:sy n="1" d="1"/>
      </p:scale>
      <p:origin x="0" y="877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6151D9-91A1-FA47-8950-7122AF7BB04C}" type="datetimeFigureOut">
              <a:rPr lang="en-US" smtClean="0"/>
              <a:pPr/>
              <a:t>1/27/25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303798C-4449-E64A-A6E2-DA7240CEC010}" type="slidenum">
              <a:rPr lang="en-US" smtClean="0"/>
              <a:pPr/>
              <a:t>‹#›</a:t>
            </a:fld>
            <a:endParaRPr lang="en-US"/>
          </a:p>
        </p:txBody>
      </p:sp>
    </p:spTree>
    <p:extLst>
      <p:ext uri="{BB962C8B-B14F-4D97-AF65-F5344CB8AC3E}">
        <p14:creationId xmlns:p14="http://schemas.microsoft.com/office/powerpoint/2010/main" val="328700958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08BC98D-4171-4EE0-A96F-67BA71681218}" type="slidenum">
              <a:rPr lang="en-US" smtClean="0"/>
              <a:pPr fontAlgn="base">
                <a:spcBef>
                  <a:spcPct val="0"/>
                </a:spcBef>
                <a:spcAft>
                  <a:spcPct val="0"/>
                </a:spcAft>
                <a:defRPr/>
              </a:pPr>
              <a:t>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5C1711-3B95-4584-9F09-09A033924D6E}" type="slidenum">
              <a:rPr lang="en-US" smtClean="0"/>
              <a:pPr fontAlgn="base">
                <a:spcBef>
                  <a:spcPct val="0"/>
                </a:spcBef>
                <a:spcAft>
                  <a:spcPct val="0"/>
                </a:spcAft>
                <a:defRPr/>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5C1711-3B95-4584-9F09-09A033924D6E}" type="slidenum">
              <a:rPr lang="en-US" smtClean="0"/>
              <a:pPr fontAlgn="base">
                <a:spcBef>
                  <a:spcPct val="0"/>
                </a:spcBef>
                <a:spcAft>
                  <a:spcPct val="0"/>
                </a:spcAft>
                <a:defRPr/>
              </a:pPr>
              <a:t>13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p:spPr>
      </p:sp>
      <p:sp>
        <p:nvSpPr>
          <p:cNvPr id="532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E5C1711-3B95-4584-9F09-09A033924D6E}" type="slidenum">
              <a:rPr lang="en-US" smtClean="0"/>
              <a:pPr fontAlgn="base">
                <a:spcBef>
                  <a:spcPct val="0"/>
                </a:spcBef>
                <a:spcAft>
                  <a:spcPct val="0"/>
                </a:spcAft>
                <a:defRPr/>
              </a:pPr>
              <a:t>25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tx1"/>
                </a:solidFill>
                <a:latin typeface="Verdana" charset="0"/>
                <a:ea typeface="ＭＳ Ｐゴシック" charset="0"/>
                <a:cs typeface="ＭＳ Ｐゴシック" charset="0"/>
              </a:defRPr>
            </a:lvl1pPr>
            <a:lvl2pPr marL="742950" indent="-285750">
              <a:defRPr sz="1600" b="1">
                <a:solidFill>
                  <a:schemeClr val="tx1"/>
                </a:solidFill>
                <a:latin typeface="Verdana" charset="0"/>
                <a:ea typeface="ＭＳ Ｐゴシック" charset="0"/>
              </a:defRPr>
            </a:lvl2pPr>
            <a:lvl3pPr marL="1143000" indent="-228600">
              <a:defRPr sz="1600" b="1">
                <a:solidFill>
                  <a:schemeClr val="tx1"/>
                </a:solidFill>
                <a:latin typeface="Verdana" charset="0"/>
                <a:ea typeface="ＭＳ Ｐゴシック" charset="0"/>
              </a:defRPr>
            </a:lvl3pPr>
            <a:lvl4pPr marL="1600200" indent="-228600">
              <a:defRPr sz="1600" b="1">
                <a:solidFill>
                  <a:schemeClr val="tx1"/>
                </a:solidFill>
                <a:latin typeface="Verdana" charset="0"/>
                <a:ea typeface="ＭＳ Ｐゴシック" charset="0"/>
              </a:defRPr>
            </a:lvl4pPr>
            <a:lvl5pPr marL="2057400" indent="-228600">
              <a:defRPr sz="1600" b="1">
                <a:solidFill>
                  <a:schemeClr val="tx1"/>
                </a:solidFill>
                <a:latin typeface="Verdana" charset="0"/>
                <a:ea typeface="ＭＳ Ｐゴシック" charset="0"/>
              </a:defRPr>
            </a:lvl5pPr>
            <a:lvl6pPr marL="2514600" indent="-228600" eaLnBrk="0" fontAlgn="base" hangingPunct="0">
              <a:spcBef>
                <a:spcPct val="0"/>
              </a:spcBef>
              <a:spcAft>
                <a:spcPct val="0"/>
              </a:spcAft>
              <a:defRPr sz="1600" b="1">
                <a:solidFill>
                  <a:schemeClr val="tx1"/>
                </a:solidFill>
                <a:latin typeface="Verdana" charset="0"/>
                <a:ea typeface="ＭＳ Ｐゴシック" charset="0"/>
              </a:defRPr>
            </a:lvl6pPr>
            <a:lvl7pPr marL="2971800" indent="-228600" eaLnBrk="0" fontAlgn="base" hangingPunct="0">
              <a:spcBef>
                <a:spcPct val="0"/>
              </a:spcBef>
              <a:spcAft>
                <a:spcPct val="0"/>
              </a:spcAft>
              <a:defRPr sz="1600" b="1">
                <a:solidFill>
                  <a:schemeClr val="tx1"/>
                </a:solidFill>
                <a:latin typeface="Verdana" charset="0"/>
                <a:ea typeface="ＭＳ Ｐゴシック" charset="0"/>
              </a:defRPr>
            </a:lvl7pPr>
            <a:lvl8pPr marL="3429000" indent="-228600" eaLnBrk="0" fontAlgn="base" hangingPunct="0">
              <a:spcBef>
                <a:spcPct val="0"/>
              </a:spcBef>
              <a:spcAft>
                <a:spcPct val="0"/>
              </a:spcAft>
              <a:defRPr sz="1600" b="1">
                <a:solidFill>
                  <a:schemeClr val="tx1"/>
                </a:solidFill>
                <a:latin typeface="Verdana" charset="0"/>
                <a:ea typeface="ＭＳ Ｐゴシック" charset="0"/>
              </a:defRPr>
            </a:lvl8pPr>
            <a:lvl9pPr marL="3886200" indent="-228600" eaLnBrk="0" fontAlgn="base" hangingPunct="0">
              <a:spcBef>
                <a:spcPct val="0"/>
              </a:spcBef>
              <a:spcAft>
                <a:spcPct val="0"/>
              </a:spcAft>
              <a:defRPr sz="1600" b="1">
                <a:solidFill>
                  <a:schemeClr val="tx1"/>
                </a:solidFill>
                <a:latin typeface="Verdana" charset="0"/>
                <a:ea typeface="ＭＳ Ｐゴシック" charset="0"/>
              </a:defRPr>
            </a:lvl9pPr>
          </a:lstStyle>
          <a:p>
            <a:fld id="{84F300BA-B5AA-C243-B507-7BEAC4BF69A0}" type="slidenum">
              <a:rPr lang="en-US" sz="1200"/>
              <a:pPr/>
              <a:t>63</a:t>
            </a:fld>
            <a:endParaRPr lang="en-US" sz="1200"/>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1600" b="1">
                <a:solidFill>
                  <a:schemeClr val="tx1"/>
                </a:solidFill>
                <a:latin typeface="Verdana" charset="0"/>
                <a:ea typeface="ＭＳ Ｐゴシック" charset="0"/>
                <a:cs typeface="ＭＳ Ｐゴシック" charset="0"/>
              </a:defRPr>
            </a:lvl1pPr>
            <a:lvl2pPr marL="742950" indent="-285750">
              <a:defRPr sz="1600" b="1">
                <a:solidFill>
                  <a:schemeClr val="tx1"/>
                </a:solidFill>
                <a:latin typeface="Verdana" charset="0"/>
                <a:ea typeface="ＭＳ Ｐゴシック" charset="0"/>
              </a:defRPr>
            </a:lvl2pPr>
            <a:lvl3pPr marL="1143000" indent="-228600">
              <a:defRPr sz="1600" b="1">
                <a:solidFill>
                  <a:schemeClr val="tx1"/>
                </a:solidFill>
                <a:latin typeface="Verdana" charset="0"/>
                <a:ea typeface="ＭＳ Ｐゴシック" charset="0"/>
              </a:defRPr>
            </a:lvl3pPr>
            <a:lvl4pPr marL="1600200" indent="-228600">
              <a:defRPr sz="1600" b="1">
                <a:solidFill>
                  <a:schemeClr val="tx1"/>
                </a:solidFill>
                <a:latin typeface="Verdana" charset="0"/>
                <a:ea typeface="ＭＳ Ｐゴシック" charset="0"/>
              </a:defRPr>
            </a:lvl4pPr>
            <a:lvl5pPr marL="2057400" indent="-228600">
              <a:defRPr sz="1600" b="1">
                <a:solidFill>
                  <a:schemeClr val="tx1"/>
                </a:solidFill>
                <a:latin typeface="Verdana" charset="0"/>
                <a:ea typeface="ＭＳ Ｐゴシック" charset="0"/>
              </a:defRPr>
            </a:lvl5pPr>
            <a:lvl6pPr marL="2514600" indent="-228600" eaLnBrk="0" fontAlgn="base" hangingPunct="0">
              <a:spcBef>
                <a:spcPct val="0"/>
              </a:spcBef>
              <a:spcAft>
                <a:spcPct val="0"/>
              </a:spcAft>
              <a:defRPr sz="1600" b="1">
                <a:solidFill>
                  <a:schemeClr val="tx1"/>
                </a:solidFill>
                <a:latin typeface="Verdana" charset="0"/>
                <a:ea typeface="ＭＳ Ｐゴシック" charset="0"/>
              </a:defRPr>
            </a:lvl6pPr>
            <a:lvl7pPr marL="2971800" indent="-228600" eaLnBrk="0" fontAlgn="base" hangingPunct="0">
              <a:spcBef>
                <a:spcPct val="0"/>
              </a:spcBef>
              <a:spcAft>
                <a:spcPct val="0"/>
              </a:spcAft>
              <a:defRPr sz="1600" b="1">
                <a:solidFill>
                  <a:schemeClr val="tx1"/>
                </a:solidFill>
                <a:latin typeface="Verdana" charset="0"/>
                <a:ea typeface="ＭＳ Ｐゴシック" charset="0"/>
              </a:defRPr>
            </a:lvl7pPr>
            <a:lvl8pPr marL="3429000" indent="-228600" eaLnBrk="0" fontAlgn="base" hangingPunct="0">
              <a:spcBef>
                <a:spcPct val="0"/>
              </a:spcBef>
              <a:spcAft>
                <a:spcPct val="0"/>
              </a:spcAft>
              <a:defRPr sz="1600" b="1">
                <a:solidFill>
                  <a:schemeClr val="tx1"/>
                </a:solidFill>
                <a:latin typeface="Verdana" charset="0"/>
                <a:ea typeface="ＭＳ Ｐゴシック" charset="0"/>
              </a:defRPr>
            </a:lvl8pPr>
            <a:lvl9pPr marL="3886200" indent="-228600" eaLnBrk="0" fontAlgn="base" hangingPunct="0">
              <a:spcBef>
                <a:spcPct val="0"/>
              </a:spcBef>
              <a:spcAft>
                <a:spcPct val="0"/>
              </a:spcAft>
              <a:defRPr sz="1600" b="1">
                <a:solidFill>
                  <a:schemeClr val="tx1"/>
                </a:solidFill>
                <a:latin typeface="Verdana" charset="0"/>
                <a:ea typeface="ＭＳ Ｐゴシック" charset="0"/>
              </a:defRPr>
            </a:lvl9pPr>
          </a:lstStyle>
          <a:p>
            <a:fld id="{EB1970B8-21F4-2F46-A1B5-2173C54E2D9B}" type="slidenum">
              <a:rPr lang="en-US" sz="1200"/>
              <a:pPr/>
              <a:t>64</a:t>
            </a:fld>
            <a:endParaRPr lang="en-US" sz="1200"/>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03798C-4449-E64A-A6E2-DA7240CEC010}" type="slidenum">
              <a:rPr lang="en-US" smtClean="0"/>
              <a:pPr/>
              <a:t>76</a:t>
            </a:fld>
            <a:endParaRPr lang="en-US"/>
          </a:p>
        </p:txBody>
      </p:sp>
    </p:spTree>
    <p:extLst>
      <p:ext uri="{BB962C8B-B14F-4D97-AF65-F5344CB8AC3E}">
        <p14:creationId xmlns:p14="http://schemas.microsoft.com/office/powerpoint/2010/main" val="3013591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97E5F59-0049-6448-8D4F-4E0856B51CAF}"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1826180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E5F59-0049-6448-8D4F-4E0856B51CAF}"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3853373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E5F59-0049-6448-8D4F-4E0856B51CAF}"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4947818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DE997C-AA5D-4027-A055-FF2511AA9645}" type="slidenum">
              <a:rPr lang="en-US"/>
              <a:pPr>
                <a:defRPr/>
              </a:pPr>
              <a:t>‹#›</a:t>
            </a:fld>
            <a:endParaRPr lang="en-US"/>
          </a:p>
        </p:txBody>
      </p:sp>
    </p:spTree>
    <p:extLst>
      <p:ext uri="{BB962C8B-B14F-4D97-AF65-F5344CB8AC3E}">
        <p14:creationId xmlns:p14="http://schemas.microsoft.com/office/powerpoint/2010/main" val="963740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051EF5C-022F-474C-A240-5462D59B3226}" type="slidenum">
              <a:rPr lang="en-US"/>
              <a:pPr>
                <a:defRPr/>
              </a:pPr>
              <a:t>‹#›</a:t>
            </a:fld>
            <a:endParaRPr lang="en-US"/>
          </a:p>
        </p:txBody>
      </p:sp>
    </p:spTree>
    <p:extLst>
      <p:ext uri="{BB962C8B-B14F-4D97-AF65-F5344CB8AC3E}">
        <p14:creationId xmlns:p14="http://schemas.microsoft.com/office/powerpoint/2010/main" val="184122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2593E0-D408-488E-B557-9A9959269C47}" type="slidenum">
              <a:rPr lang="en-US"/>
              <a:pPr>
                <a:defRPr/>
              </a:pPr>
              <a:t>‹#›</a:t>
            </a:fld>
            <a:endParaRPr lang="en-US"/>
          </a:p>
        </p:txBody>
      </p:sp>
    </p:spTree>
    <p:extLst>
      <p:ext uri="{BB962C8B-B14F-4D97-AF65-F5344CB8AC3E}">
        <p14:creationId xmlns:p14="http://schemas.microsoft.com/office/powerpoint/2010/main" val="36050541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991AF8-5858-420F-A8DA-3EA5D894B18D}" type="slidenum">
              <a:rPr lang="en-US"/>
              <a:pPr>
                <a:defRPr/>
              </a:pPr>
              <a:t>‹#›</a:t>
            </a:fld>
            <a:endParaRPr lang="en-US"/>
          </a:p>
        </p:txBody>
      </p:sp>
    </p:spTree>
    <p:extLst>
      <p:ext uri="{BB962C8B-B14F-4D97-AF65-F5344CB8AC3E}">
        <p14:creationId xmlns:p14="http://schemas.microsoft.com/office/powerpoint/2010/main" val="255233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7E5F59-0049-6448-8D4F-4E0856B51CAF}"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998478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7E5F59-0049-6448-8D4F-4E0856B51CAF}" type="datetimeFigureOut">
              <a:rPr lang="en-US" smtClean="0"/>
              <a:pPr/>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3872080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97E5F59-0049-6448-8D4F-4E0856B51CAF}"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1086873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97E5F59-0049-6448-8D4F-4E0856B51CAF}" type="datetimeFigureOut">
              <a:rPr lang="en-US" smtClean="0"/>
              <a:pPr/>
              <a:t>1/27/25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70608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7E5F59-0049-6448-8D4F-4E0856B51CAF}" type="datetimeFigureOut">
              <a:rPr lang="en-US" smtClean="0"/>
              <a:pPr/>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26372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E5F59-0049-6448-8D4F-4E0856B51CAF}" type="datetimeFigureOut">
              <a:rPr lang="en-US" smtClean="0"/>
              <a:pPr/>
              <a:t>1/27/25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2430965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E5F59-0049-6448-8D4F-4E0856B51CAF}"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3279598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7E5F59-0049-6448-8D4F-4E0856B51CAF}" type="datetimeFigureOut">
              <a:rPr lang="en-US" smtClean="0"/>
              <a:pPr/>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C6D23A-49F4-6E41-A5B6-72D6E34CE8BC}" type="slidenum">
              <a:rPr lang="en-US" smtClean="0"/>
              <a:pPr/>
              <a:t>‹#›</a:t>
            </a:fld>
            <a:endParaRPr lang="en-US"/>
          </a:p>
        </p:txBody>
      </p:sp>
    </p:spTree>
    <p:extLst>
      <p:ext uri="{BB962C8B-B14F-4D97-AF65-F5344CB8AC3E}">
        <p14:creationId xmlns:p14="http://schemas.microsoft.com/office/powerpoint/2010/main" val="159964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7E5F59-0049-6448-8D4F-4E0856B51CAF}" type="datetimeFigureOut">
              <a:rPr lang="en-US" smtClean="0"/>
              <a:pPr/>
              <a:t>1/27/25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C6D23A-49F4-6E41-A5B6-72D6E34CE8BC}" type="slidenum">
              <a:rPr lang="en-US" smtClean="0"/>
              <a:pPr/>
              <a:t>‹#›</a:t>
            </a:fld>
            <a:endParaRPr lang="en-US"/>
          </a:p>
        </p:txBody>
      </p:sp>
    </p:spTree>
    <p:extLst>
      <p:ext uri="{BB962C8B-B14F-4D97-AF65-F5344CB8AC3E}">
        <p14:creationId xmlns:p14="http://schemas.microsoft.com/office/powerpoint/2010/main" val="14287244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jpeg"/><Relationship Id="rId4" Type="http://schemas.openxmlformats.org/officeDocument/2006/relationships/image" Target="../media/image1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1.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bin"/><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23B16-C0EB-0083-046E-2D0A88A4B403}"/>
              </a:ext>
            </a:extLst>
          </p:cNvPr>
          <p:cNvSpPr>
            <a:spLocks noGrp="1"/>
          </p:cNvSpPr>
          <p:nvPr>
            <p:ph type="title"/>
          </p:nvPr>
        </p:nvSpPr>
        <p:spPr/>
        <p:txBody>
          <a:bodyPr/>
          <a:lstStyle/>
          <a:p>
            <a:r>
              <a:rPr lang="en-US" dirty="0"/>
              <a:t>Bombay Blood Group</a:t>
            </a:r>
          </a:p>
        </p:txBody>
      </p:sp>
      <p:sp>
        <p:nvSpPr>
          <p:cNvPr id="3" name="Content Placeholder 2">
            <a:extLst>
              <a:ext uri="{FF2B5EF4-FFF2-40B4-BE49-F238E27FC236}">
                <a16:creationId xmlns:a16="http://schemas.microsoft.com/office/drawing/2014/main" id="{3C6F48D6-5999-FA98-EE93-C963D227B76D}"/>
              </a:ext>
            </a:extLst>
          </p:cNvPr>
          <p:cNvSpPr>
            <a:spLocks noGrp="1"/>
          </p:cNvSpPr>
          <p:nvPr>
            <p:ph idx="1"/>
          </p:nvPr>
        </p:nvSpPr>
        <p:spPr/>
        <p:txBody>
          <a:bodyPr/>
          <a:lstStyle/>
          <a:p>
            <a:r>
              <a:rPr lang="en-US" dirty="0"/>
              <a:t> Rare Blood group</a:t>
            </a:r>
          </a:p>
          <a:p>
            <a:endParaRPr lang="en-US" dirty="0"/>
          </a:p>
          <a:p>
            <a:r>
              <a:rPr lang="en-US" dirty="0"/>
              <a:t>Can donate blood to all in ABO system</a:t>
            </a:r>
          </a:p>
          <a:p>
            <a:endParaRPr lang="en-US" dirty="0"/>
          </a:p>
          <a:p>
            <a:r>
              <a:rPr lang="en-US" dirty="0"/>
              <a:t>Can’t receive blood from any</a:t>
            </a:r>
          </a:p>
        </p:txBody>
      </p:sp>
    </p:spTree>
    <p:extLst>
      <p:ext uri="{BB962C8B-B14F-4D97-AF65-F5344CB8AC3E}">
        <p14:creationId xmlns:p14="http://schemas.microsoft.com/office/powerpoint/2010/main" val="2072582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independent assortment</a:t>
            </a:r>
          </a:p>
        </p:txBody>
      </p:sp>
      <p:sp>
        <p:nvSpPr>
          <p:cNvPr id="3" name="Rectangle 2"/>
          <p:cNvSpPr/>
          <p:nvPr/>
        </p:nvSpPr>
        <p:spPr>
          <a:xfrm>
            <a:off x="685800" y="2133600"/>
            <a:ext cx="7848600" cy="2862322"/>
          </a:xfrm>
          <a:prstGeom prst="rect">
            <a:avLst/>
          </a:prstGeom>
        </p:spPr>
        <p:txBody>
          <a:bodyPr wrap="square">
            <a:spAutoFit/>
          </a:bodyPr>
          <a:lstStyle/>
          <a:p>
            <a:r>
              <a:rPr lang="en-US" sz="3600" dirty="0"/>
              <a:t>The Law of Independent Assortment, also known as "Inheritance Law", states that </a:t>
            </a:r>
            <a:r>
              <a:rPr lang="en-US" sz="3600" b="1" dirty="0"/>
              <a:t>alleles of different genes </a:t>
            </a:r>
            <a:r>
              <a:rPr lang="en-US" sz="3600" dirty="0"/>
              <a:t>assort independently of one another during gamete formation.</a:t>
            </a:r>
          </a:p>
        </p:txBody>
      </p:sp>
    </p:spTree>
    <p:extLst>
      <p:ext uri="{BB962C8B-B14F-4D97-AF65-F5344CB8AC3E}">
        <p14:creationId xmlns:p14="http://schemas.microsoft.com/office/powerpoint/2010/main" val="2015980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a:t>What is the </a:t>
            </a:r>
            <a:r>
              <a:rPr lang="en-US" dirty="0" err="1"/>
              <a:t>Trihybrid</a:t>
            </a:r>
            <a:r>
              <a:rPr lang="en-US" dirty="0"/>
              <a:t> ratio (in F2)? </a:t>
            </a:r>
          </a:p>
        </p:txBody>
      </p:sp>
      <p:sp>
        <p:nvSpPr>
          <p:cNvPr id="4" name="TextBox 3"/>
          <p:cNvSpPr txBox="1"/>
          <p:nvPr/>
        </p:nvSpPr>
        <p:spPr>
          <a:xfrm>
            <a:off x="1447800" y="2667000"/>
            <a:ext cx="4343400" cy="646331"/>
          </a:xfrm>
          <a:prstGeom prst="rect">
            <a:avLst/>
          </a:prstGeom>
          <a:noFill/>
        </p:spPr>
        <p:txBody>
          <a:bodyPr wrap="square" rtlCol="0">
            <a:spAutoFit/>
          </a:bodyPr>
          <a:lstStyle/>
          <a:p>
            <a:r>
              <a:rPr lang="en-US" sz="3600" dirty="0"/>
              <a:t>TTYYRR    X    </a:t>
            </a:r>
            <a:r>
              <a:rPr lang="en-US" sz="3600" dirty="0" err="1"/>
              <a:t>ttyyrr</a:t>
            </a:r>
            <a:endParaRPr lang="en-US" sz="3600" dirty="0"/>
          </a:p>
        </p:txBody>
      </p:sp>
      <p:sp>
        <p:nvSpPr>
          <p:cNvPr id="5" name="TextBox 4"/>
          <p:cNvSpPr txBox="1"/>
          <p:nvPr/>
        </p:nvSpPr>
        <p:spPr>
          <a:xfrm>
            <a:off x="5257800" y="2057400"/>
            <a:ext cx="3657600" cy="923330"/>
          </a:xfrm>
          <a:prstGeom prst="rect">
            <a:avLst/>
          </a:prstGeom>
          <a:noFill/>
        </p:spPr>
        <p:txBody>
          <a:bodyPr wrap="square" rtlCol="0">
            <a:spAutoFit/>
          </a:bodyPr>
          <a:lstStyle/>
          <a:p>
            <a:r>
              <a:rPr lang="en-US" dirty="0"/>
              <a:t>T- tall, t- short</a:t>
            </a:r>
          </a:p>
          <a:p>
            <a:r>
              <a:rPr lang="en-US" dirty="0"/>
              <a:t>Y- yellow seed, y –green seed</a:t>
            </a:r>
          </a:p>
          <a:p>
            <a:r>
              <a:rPr lang="en-US" dirty="0"/>
              <a:t>R- round seed, r- wrinkled seed</a:t>
            </a:r>
          </a:p>
        </p:txBody>
      </p:sp>
      <p:sp>
        <p:nvSpPr>
          <p:cNvPr id="6" name="TextBox 5"/>
          <p:cNvSpPr txBox="1"/>
          <p:nvPr/>
        </p:nvSpPr>
        <p:spPr>
          <a:xfrm>
            <a:off x="2514600" y="3828871"/>
            <a:ext cx="1524000" cy="923330"/>
          </a:xfrm>
          <a:prstGeom prst="rect">
            <a:avLst/>
          </a:prstGeom>
          <a:noFill/>
        </p:spPr>
        <p:txBody>
          <a:bodyPr wrap="square" rtlCol="0">
            <a:spAutoFit/>
          </a:bodyPr>
          <a:lstStyle/>
          <a:p>
            <a:r>
              <a:rPr lang="en-US" dirty="0"/>
              <a:t>Tall plant</a:t>
            </a:r>
          </a:p>
          <a:p>
            <a:r>
              <a:rPr lang="en-US" dirty="0"/>
              <a:t>With yellow</a:t>
            </a:r>
          </a:p>
          <a:p>
            <a:r>
              <a:rPr lang="en-US" dirty="0"/>
              <a:t>Round seeds</a:t>
            </a:r>
          </a:p>
        </p:txBody>
      </p:sp>
      <p:sp>
        <p:nvSpPr>
          <p:cNvPr id="7" name="TextBox 6"/>
          <p:cNvSpPr txBox="1"/>
          <p:nvPr/>
        </p:nvSpPr>
        <p:spPr>
          <a:xfrm>
            <a:off x="4876800" y="3905071"/>
            <a:ext cx="1524000" cy="1200329"/>
          </a:xfrm>
          <a:prstGeom prst="rect">
            <a:avLst/>
          </a:prstGeom>
          <a:noFill/>
        </p:spPr>
        <p:txBody>
          <a:bodyPr wrap="square" rtlCol="0">
            <a:spAutoFit/>
          </a:bodyPr>
          <a:lstStyle/>
          <a:p>
            <a:r>
              <a:rPr lang="en-US" dirty="0"/>
              <a:t>Short plant</a:t>
            </a:r>
          </a:p>
          <a:p>
            <a:r>
              <a:rPr lang="en-US" dirty="0"/>
              <a:t>With  green</a:t>
            </a:r>
          </a:p>
          <a:p>
            <a:r>
              <a:rPr lang="en-US" dirty="0"/>
              <a:t>wrinkled seeds</a:t>
            </a:r>
          </a:p>
        </p:txBody>
      </p:sp>
    </p:spTree>
    <p:extLst>
      <p:ext uri="{BB962C8B-B14F-4D97-AF65-F5344CB8AC3E}">
        <p14:creationId xmlns:p14="http://schemas.microsoft.com/office/powerpoint/2010/main" val="189982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609600"/>
            <a:ext cx="6858000" cy="461665"/>
          </a:xfrm>
          <a:prstGeom prst="rect">
            <a:avLst/>
          </a:prstGeom>
          <a:noFill/>
        </p:spPr>
        <p:txBody>
          <a:bodyPr wrap="square" rtlCol="0">
            <a:spAutoFit/>
          </a:bodyPr>
          <a:lstStyle/>
          <a:p>
            <a:r>
              <a:rPr lang="en-US" sz="2400" dirty="0"/>
              <a:t>TTYYRR    X    </a:t>
            </a:r>
            <a:r>
              <a:rPr lang="en-US" sz="2400" dirty="0" err="1"/>
              <a:t>ttyyrr</a:t>
            </a:r>
            <a:r>
              <a:rPr lang="en-US" sz="2400" dirty="0"/>
              <a:t>                     </a:t>
            </a:r>
            <a:r>
              <a:rPr lang="en-US" sz="2400" dirty="0" err="1"/>
              <a:t>TtYyRr</a:t>
            </a:r>
            <a:r>
              <a:rPr lang="en-US" sz="2400" dirty="0"/>
              <a:t>  (Self)</a:t>
            </a:r>
          </a:p>
        </p:txBody>
      </p:sp>
      <p:graphicFrame>
        <p:nvGraphicFramePr>
          <p:cNvPr id="5" name="Table 4"/>
          <p:cNvGraphicFramePr>
            <a:graphicFrameLocks noGrp="1"/>
          </p:cNvGraphicFramePr>
          <p:nvPr/>
        </p:nvGraphicFramePr>
        <p:xfrm>
          <a:off x="609600" y="1219200"/>
          <a:ext cx="8001001" cy="3337560"/>
        </p:xfrm>
        <a:graphic>
          <a:graphicData uri="http://schemas.openxmlformats.org/drawingml/2006/table">
            <a:tbl>
              <a:tblPr firstRow="1" bandRow="1">
                <a:tableStyleId>{5C22544A-7EE6-4342-B048-85BDC9FD1C3A}</a:tableStyleId>
              </a:tblPr>
              <a:tblGrid>
                <a:gridCol w="1111921">
                  <a:extLst>
                    <a:ext uri="{9D8B030D-6E8A-4147-A177-3AD203B41FA5}">
                      <a16:colId xmlns:a16="http://schemas.microsoft.com/office/drawing/2014/main" val="20000"/>
                    </a:ext>
                  </a:extLst>
                </a:gridCol>
                <a:gridCol w="658918">
                  <a:extLst>
                    <a:ext uri="{9D8B030D-6E8A-4147-A177-3AD203B41FA5}">
                      <a16:colId xmlns:a16="http://schemas.microsoft.com/office/drawing/2014/main" val="20001"/>
                    </a:ext>
                  </a:extLst>
                </a:gridCol>
                <a:gridCol w="885420">
                  <a:extLst>
                    <a:ext uri="{9D8B030D-6E8A-4147-A177-3AD203B41FA5}">
                      <a16:colId xmlns:a16="http://schemas.microsoft.com/office/drawing/2014/main" val="20002"/>
                    </a:ext>
                  </a:extLst>
                </a:gridCol>
                <a:gridCol w="885420">
                  <a:extLst>
                    <a:ext uri="{9D8B030D-6E8A-4147-A177-3AD203B41FA5}">
                      <a16:colId xmlns:a16="http://schemas.microsoft.com/office/drawing/2014/main" val="20003"/>
                    </a:ext>
                  </a:extLst>
                </a:gridCol>
                <a:gridCol w="885420">
                  <a:extLst>
                    <a:ext uri="{9D8B030D-6E8A-4147-A177-3AD203B41FA5}">
                      <a16:colId xmlns:a16="http://schemas.microsoft.com/office/drawing/2014/main" val="20004"/>
                    </a:ext>
                  </a:extLst>
                </a:gridCol>
                <a:gridCol w="885420">
                  <a:extLst>
                    <a:ext uri="{9D8B030D-6E8A-4147-A177-3AD203B41FA5}">
                      <a16:colId xmlns:a16="http://schemas.microsoft.com/office/drawing/2014/main" val="20005"/>
                    </a:ext>
                  </a:extLst>
                </a:gridCol>
                <a:gridCol w="917642">
                  <a:extLst>
                    <a:ext uri="{9D8B030D-6E8A-4147-A177-3AD203B41FA5}">
                      <a16:colId xmlns:a16="http://schemas.microsoft.com/office/drawing/2014/main" val="20006"/>
                    </a:ext>
                  </a:extLst>
                </a:gridCol>
                <a:gridCol w="885420">
                  <a:extLst>
                    <a:ext uri="{9D8B030D-6E8A-4147-A177-3AD203B41FA5}">
                      <a16:colId xmlns:a16="http://schemas.microsoft.com/office/drawing/2014/main" val="20007"/>
                    </a:ext>
                  </a:extLst>
                </a:gridCol>
                <a:gridCol w="885420">
                  <a:extLst>
                    <a:ext uri="{9D8B030D-6E8A-4147-A177-3AD203B41FA5}">
                      <a16:colId xmlns:a16="http://schemas.microsoft.com/office/drawing/2014/main" val="20008"/>
                    </a:ext>
                  </a:extLst>
                </a:gridCol>
              </a:tblGrid>
              <a:tr h="370840">
                <a:tc>
                  <a:txBody>
                    <a:bodyPr/>
                    <a:lstStyle/>
                    <a:p>
                      <a:r>
                        <a:rPr lang="en-US" dirty="0"/>
                        <a:t>gametes</a:t>
                      </a:r>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extLst>
                  <a:ext uri="{0D108BD9-81ED-4DB2-BD59-A6C34878D82A}">
                    <a16:rowId xmlns:a16="http://schemas.microsoft.com/office/drawing/2014/main" val="10000"/>
                  </a:ext>
                </a:extLst>
              </a:tr>
              <a:tr h="370840">
                <a:tc>
                  <a:txBody>
                    <a:bodyPr/>
                    <a:lstStyle/>
                    <a:p>
                      <a:r>
                        <a:rPr lang="en-US" sz="1200" dirty="0"/>
                        <a:t>TYR</a:t>
                      </a:r>
                    </a:p>
                  </a:txBody>
                  <a:tcPr/>
                </a:tc>
                <a:tc>
                  <a:txBody>
                    <a:bodyPr/>
                    <a:lstStyle/>
                    <a:p>
                      <a:r>
                        <a:rPr lang="en-US" sz="1200" dirty="0"/>
                        <a:t>TTYYRR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TtTTRR</a:t>
                      </a:r>
                      <a:endParaRPr lang="en-US" sz="1200" dirty="0"/>
                    </a:p>
                  </a:txBody>
                  <a:tcPr/>
                </a:tc>
                <a:tc>
                  <a:txBody>
                    <a:bodyPr/>
                    <a:lstStyle/>
                    <a:p>
                      <a:r>
                        <a:rPr lang="en-US" sz="1200" dirty="0" err="1"/>
                        <a:t>TtTTRr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1"/>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2"/>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3"/>
                  </a:ext>
                </a:extLst>
              </a:tr>
              <a:tr h="370840">
                <a:tc>
                  <a:txBody>
                    <a:bodyPr/>
                    <a:lstStyle/>
                    <a:p>
                      <a:r>
                        <a:rPr lang="en-US" sz="1200" dirty="0"/>
                        <a:t>Tyr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4"/>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5"/>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6"/>
                  </a:ext>
                </a:extLst>
              </a:tr>
              <a:tr h="370840">
                <a:tc>
                  <a:txBody>
                    <a:bodyPr/>
                    <a:lstStyle/>
                    <a:p>
                      <a:r>
                        <a:rPr lang="en-US" sz="1200" dirty="0" err="1"/>
                        <a:t>tyR</a:t>
                      </a:r>
                      <a:endParaRPr lang="en-US" sz="1200" dirty="0"/>
                    </a:p>
                  </a:txBody>
                  <a:tcPr/>
                </a:tc>
                <a:tc>
                  <a:txBody>
                    <a:bodyPr/>
                    <a:lstStyle/>
                    <a:p>
                      <a:r>
                        <a:rPr lang="en-US" sz="1200" dirty="0" err="1"/>
                        <a:t>TtYyR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7"/>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8"/>
                  </a:ext>
                </a:extLst>
              </a:tr>
            </a:tbl>
          </a:graphicData>
        </a:graphic>
      </p:graphicFrame>
      <p:sp>
        <p:nvSpPr>
          <p:cNvPr id="6" name="Right Arrow 5"/>
          <p:cNvSpPr/>
          <p:nvPr/>
        </p:nvSpPr>
        <p:spPr>
          <a:xfrm>
            <a:off x="4038600" y="8382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p:cNvSpPr txBox="1"/>
          <p:nvPr/>
        </p:nvSpPr>
        <p:spPr>
          <a:xfrm>
            <a:off x="685800" y="4648200"/>
            <a:ext cx="4114800" cy="2585323"/>
          </a:xfrm>
          <a:prstGeom prst="rect">
            <a:avLst/>
          </a:prstGeom>
          <a:noFill/>
        </p:spPr>
        <p:txBody>
          <a:bodyPr wrap="square" rtlCol="0">
            <a:spAutoFit/>
          </a:bodyPr>
          <a:lstStyle/>
          <a:p>
            <a:r>
              <a:rPr lang="en-US" dirty="0"/>
              <a:t>Tall, round, yellow-         27</a:t>
            </a:r>
          </a:p>
          <a:p>
            <a:r>
              <a:rPr lang="en-US" dirty="0"/>
              <a:t>Tall , yellow , wrinkled-    9</a:t>
            </a:r>
          </a:p>
          <a:p>
            <a:r>
              <a:rPr lang="en-US" dirty="0"/>
              <a:t>Tall , green, round        -   9</a:t>
            </a:r>
          </a:p>
          <a:p>
            <a:r>
              <a:rPr lang="en-US" dirty="0"/>
              <a:t>Short, yellow, round  -     9</a:t>
            </a:r>
          </a:p>
          <a:p>
            <a:r>
              <a:rPr lang="en-US" dirty="0"/>
              <a:t>Tall, green, wrinkled    -   3</a:t>
            </a:r>
          </a:p>
          <a:p>
            <a:r>
              <a:rPr lang="en-US" dirty="0"/>
              <a:t>Short, yellow, wrinkled-  3</a:t>
            </a:r>
          </a:p>
          <a:p>
            <a:r>
              <a:rPr lang="en-US" dirty="0"/>
              <a:t>Short, green, round       -  3</a:t>
            </a:r>
          </a:p>
          <a:p>
            <a:r>
              <a:rPr lang="en-US" dirty="0"/>
              <a:t>Short, green, wrinkled-    1</a:t>
            </a:r>
          </a:p>
          <a:p>
            <a:endParaRPr lang="en-US" dirty="0"/>
          </a:p>
        </p:txBody>
      </p:sp>
      <p:sp>
        <p:nvSpPr>
          <p:cNvPr id="9" name="Rectangle 8"/>
          <p:cNvSpPr/>
          <p:nvPr/>
        </p:nvSpPr>
        <p:spPr>
          <a:xfrm>
            <a:off x="2971800" y="4648200"/>
            <a:ext cx="762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644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tx2">
                    <a:lumMod val="75000"/>
                  </a:schemeClr>
                </a:solidFill>
                <a:latin typeface="Comic Sans MS" pitchFamily="66" charset="0"/>
              </a:rPr>
              <a:t>Law of Independent Assortment</a:t>
            </a:r>
          </a:p>
        </p:txBody>
      </p:sp>
      <p:sp>
        <p:nvSpPr>
          <p:cNvPr id="31747" name="Content Placeholder 2"/>
          <p:cNvSpPr>
            <a:spLocks noGrp="1"/>
          </p:cNvSpPr>
          <p:nvPr>
            <p:ph idx="1"/>
          </p:nvPr>
        </p:nvSpPr>
        <p:spPr/>
        <p:txBody>
          <a:bodyPr/>
          <a:lstStyle/>
          <a:p>
            <a:pPr eaLnBrk="1" hangingPunct="1"/>
            <a:r>
              <a:rPr lang="en-US" sz="2400"/>
              <a:t>The Law of Independent Assortment, also known as "Inheritance Law", states that alleles of different genes assort independently of one another during gamete formation.</a:t>
            </a:r>
          </a:p>
        </p:txBody>
      </p:sp>
      <p:grpSp>
        <p:nvGrpSpPr>
          <p:cNvPr id="3" name="Group 5"/>
          <p:cNvGrpSpPr>
            <a:grpSpLocks/>
          </p:cNvGrpSpPr>
          <p:nvPr/>
        </p:nvGrpSpPr>
        <p:grpSpPr bwMode="auto">
          <a:xfrm>
            <a:off x="2057400" y="2819400"/>
            <a:ext cx="5791200" cy="3797300"/>
            <a:chOff x="2895600" y="2743200"/>
            <a:chExt cx="5791200" cy="3796838"/>
          </a:xfrm>
        </p:grpSpPr>
        <p:pic>
          <p:nvPicPr>
            <p:cNvPr id="31749" name="Picture 3" descr="law of independent assortment.gif"/>
            <p:cNvPicPr>
              <a:picLocks noChangeAspect="1"/>
            </p:cNvPicPr>
            <p:nvPr/>
          </p:nvPicPr>
          <p:blipFill>
            <a:blip r:embed="rId3" cstate="print"/>
            <a:srcRect/>
            <a:stretch>
              <a:fillRect/>
            </a:stretch>
          </p:blipFill>
          <p:spPr bwMode="auto">
            <a:xfrm>
              <a:off x="2895600" y="2743200"/>
              <a:ext cx="3600450" cy="3796838"/>
            </a:xfrm>
            <a:prstGeom prst="rect">
              <a:avLst/>
            </a:prstGeom>
            <a:noFill/>
            <a:ln w="9525">
              <a:noFill/>
              <a:miter lim="800000"/>
              <a:headEnd/>
              <a:tailEnd/>
            </a:ln>
          </p:spPr>
        </p:pic>
        <p:sp>
          <p:nvSpPr>
            <p:cNvPr id="31750" name="TextBox 4"/>
            <p:cNvSpPr txBox="1">
              <a:spLocks noChangeArrowheads="1"/>
            </p:cNvSpPr>
            <p:nvPr/>
          </p:nvSpPr>
          <p:spPr bwMode="auto">
            <a:xfrm>
              <a:off x="6096000" y="5638800"/>
              <a:ext cx="2590800" cy="369332"/>
            </a:xfrm>
            <a:prstGeom prst="rect">
              <a:avLst/>
            </a:prstGeom>
            <a:noFill/>
            <a:ln w="9525">
              <a:noFill/>
              <a:miter lim="800000"/>
              <a:headEnd/>
              <a:tailEnd/>
            </a:ln>
          </p:spPr>
          <p:txBody>
            <a:bodyPr>
              <a:spAutoFit/>
            </a:bodyPr>
            <a:lstStyle/>
            <a:p>
              <a:r>
                <a:rPr lang="en-US">
                  <a:latin typeface="Calibri" pitchFamily="34" charset="0"/>
                </a:rPr>
                <a:t>F2 Ratio-9:3:3:1</a:t>
              </a:r>
            </a:p>
          </p:txBody>
        </p:sp>
      </p:grpSp>
    </p:spTree>
    <p:extLst>
      <p:ext uri="{BB962C8B-B14F-4D97-AF65-F5344CB8AC3E}">
        <p14:creationId xmlns:p14="http://schemas.microsoft.com/office/powerpoint/2010/main" val="62072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independent assortment</a:t>
            </a:r>
          </a:p>
        </p:txBody>
      </p:sp>
      <p:sp>
        <p:nvSpPr>
          <p:cNvPr id="3" name="Rectangle 2"/>
          <p:cNvSpPr/>
          <p:nvPr/>
        </p:nvSpPr>
        <p:spPr>
          <a:xfrm>
            <a:off x="685800" y="2133600"/>
            <a:ext cx="7848600" cy="2862322"/>
          </a:xfrm>
          <a:prstGeom prst="rect">
            <a:avLst/>
          </a:prstGeom>
        </p:spPr>
        <p:txBody>
          <a:bodyPr wrap="square">
            <a:spAutoFit/>
          </a:bodyPr>
          <a:lstStyle/>
          <a:p>
            <a:r>
              <a:rPr lang="en-US" sz="3600" dirty="0"/>
              <a:t>The Law of Independent Assortment, also known as "Inheritance Law", states that </a:t>
            </a:r>
            <a:r>
              <a:rPr lang="en-US" sz="3600" b="1" dirty="0"/>
              <a:t>alleles of different genes </a:t>
            </a:r>
            <a:r>
              <a:rPr lang="en-US" sz="3600" dirty="0"/>
              <a:t>assort independently of one another during gamete formation.</a:t>
            </a:r>
          </a:p>
        </p:txBody>
      </p:sp>
    </p:spTree>
    <p:extLst>
      <p:ext uri="{BB962C8B-B14F-4D97-AF65-F5344CB8AC3E}">
        <p14:creationId xmlns:p14="http://schemas.microsoft.com/office/powerpoint/2010/main" val="90298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a:t>What is the </a:t>
            </a:r>
            <a:r>
              <a:rPr lang="en-US" dirty="0" err="1"/>
              <a:t>Trihybrid</a:t>
            </a:r>
            <a:r>
              <a:rPr lang="en-US" dirty="0"/>
              <a:t> ratio (in F2)? </a:t>
            </a:r>
          </a:p>
        </p:txBody>
      </p:sp>
      <p:sp>
        <p:nvSpPr>
          <p:cNvPr id="4" name="TextBox 3"/>
          <p:cNvSpPr txBox="1"/>
          <p:nvPr/>
        </p:nvSpPr>
        <p:spPr>
          <a:xfrm>
            <a:off x="1447800" y="2667000"/>
            <a:ext cx="4343400" cy="646331"/>
          </a:xfrm>
          <a:prstGeom prst="rect">
            <a:avLst/>
          </a:prstGeom>
          <a:noFill/>
        </p:spPr>
        <p:txBody>
          <a:bodyPr wrap="square" rtlCol="0">
            <a:spAutoFit/>
          </a:bodyPr>
          <a:lstStyle/>
          <a:p>
            <a:r>
              <a:rPr lang="en-US" sz="3600" dirty="0"/>
              <a:t>TTYYRR    X    </a:t>
            </a:r>
            <a:r>
              <a:rPr lang="en-US" sz="3600" dirty="0" err="1"/>
              <a:t>ttyyrr</a:t>
            </a:r>
            <a:endParaRPr lang="en-US" sz="3600" dirty="0"/>
          </a:p>
        </p:txBody>
      </p:sp>
      <p:sp>
        <p:nvSpPr>
          <p:cNvPr id="5" name="TextBox 4"/>
          <p:cNvSpPr txBox="1"/>
          <p:nvPr/>
        </p:nvSpPr>
        <p:spPr>
          <a:xfrm>
            <a:off x="5257800" y="2057400"/>
            <a:ext cx="3657600" cy="923330"/>
          </a:xfrm>
          <a:prstGeom prst="rect">
            <a:avLst/>
          </a:prstGeom>
          <a:noFill/>
        </p:spPr>
        <p:txBody>
          <a:bodyPr wrap="square" rtlCol="0">
            <a:spAutoFit/>
          </a:bodyPr>
          <a:lstStyle/>
          <a:p>
            <a:r>
              <a:rPr lang="en-US" dirty="0"/>
              <a:t>T- tall, t- short</a:t>
            </a:r>
          </a:p>
          <a:p>
            <a:r>
              <a:rPr lang="en-US" dirty="0"/>
              <a:t>Y- yellow seed, y –green seed</a:t>
            </a:r>
          </a:p>
          <a:p>
            <a:r>
              <a:rPr lang="en-US" dirty="0"/>
              <a:t>R- round seed, r- wrinkled seed</a:t>
            </a:r>
          </a:p>
        </p:txBody>
      </p:sp>
      <p:sp>
        <p:nvSpPr>
          <p:cNvPr id="6" name="TextBox 5"/>
          <p:cNvSpPr txBox="1"/>
          <p:nvPr/>
        </p:nvSpPr>
        <p:spPr>
          <a:xfrm>
            <a:off x="2514600" y="3828871"/>
            <a:ext cx="1524000" cy="923330"/>
          </a:xfrm>
          <a:prstGeom prst="rect">
            <a:avLst/>
          </a:prstGeom>
          <a:noFill/>
        </p:spPr>
        <p:txBody>
          <a:bodyPr wrap="square" rtlCol="0">
            <a:spAutoFit/>
          </a:bodyPr>
          <a:lstStyle/>
          <a:p>
            <a:r>
              <a:rPr lang="en-US" dirty="0"/>
              <a:t>Tall plant</a:t>
            </a:r>
          </a:p>
          <a:p>
            <a:r>
              <a:rPr lang="en-US" dirty="0"/>
              <a:t>With yellow</a:t>
            </a:r>
          </a:p>
          <a:p>
            <a:r>
              <a:rPr lang="en-US" dirty="0"/>
              <a:t>Round seeds</a:t>
            </a:r>
          </a:p>
        </p:txBody>
      </p:sp>
      <p:sp>
        <p:nvSpPr>
          <p:cNvPr id="7" name="TextBox 6"/>
          <p:cNvSpPr txBox="1"/>
          <p:nvPr/>
        </p:nvSpPr>
        <p:spPr>
          <a:xfrm>
            <a:off x="4876800" y="3905071"/>
            <a:ext cx="1524000" cy="1200329"/>
          </a:xfrm>
          <a:prstGeom prst="rect">
            <a:avLst/>
          </a:prstGeom>
          <a:noFill/>
        </p:spPr>
        <p:txBody>
          <a:bodyPr wrap="square" rtlCol="0">
            <a:spAutoFit/>
          </a:bodyPr>
          <a:lstStyle/>
          <a:p>
            <a:r>
              <a:rPr lang="en-US" dirty="0"/>
              <a:t>Short plant</a:t>
            </a:r>
          </a:p>
          <a:p>
            <a:r>
              <a:rPr lang="en-US" dirty="0"/>
              <a:t>With  green</a:t>
            </a:r>
          </a:p>
          <a:p>
            <a:r>
              <a:rPr lang="en-US" dirty="0"/>
              <a:t>wrinkled seeds</a:t>
            </a:r>
          </a:p>
        </p:txBody>
      </p:sp>
    </p:spTree>
    <p:extLst>
      <p:ext uri="{BB962C8B-B14F-4D97-AF65-F5344CB8AC3E}">
        <p14:creationId xmlns:p14="http://schemas.microsoft.com/office/powerpoint/2010/main" val="48540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609600"/>
            <a:ext cx="6858000" cy="461665"/>
          </a:xfrm>
          <a:prstGeom prst="rect">
            <a:avLst/>
          </a:prstGeom>
          <a:noFill/>
        </p:spPr>
        <p:txBody>
          <a:bodyPr wrap="square" rtlCol="0">
            <a:spAutoFit/>
          </a:bodyPr>
          <a:lstStyle/>
          <a:p>
            <a:r>
              <a:rPr lang="en-US" sz="2400" dirty="0"/>
              <a:t>TTYYRR    X    </a:t>
            </a:r>
            <a:r>
              <a:rPr lang="en-US" sz="2400" dirty="0" err="1"/>
              <a:t>ttyyrr</a:t>
            </a:r>
            <a:r>
              <a:rPr lang="en-US" sz="2400" dirty="0"/>
              <a:t>                     </a:t>
            </a:r>
            <a:r>
              <a:rPr lang="en-US" sz="2400" dirty="0" err="1"/>
              <a:t>TtYyRr</a:t>
            </a:r>
            <a:r>
              <a:rPr lang="en-US" sz="2400" dirty="0"/>
              <a:t>  (Self)</a:t>
            </a:r>
          </a:p>
        </p:txBody>
      </p:sp>
      <p:graphicFrame>
        <p:nvGraphicFramePr>
          <p:cNvPr id="5" name="Table 4"/>
          <p:cNvGraphicFramePr>
            <a:graphicFrameLocks noGrp="1"/>
          </p:cNvGraphicFramePr>
          <p:nvPr/>
        </p:nvGraphicFramePr>
        <p:xfrm>
          <a:off x="609600" y="1219200"/>
          <a:ext cx="8001001" cy="3337560"/>
        </p:xfrm>
        <a:graphic>
          <a:graphicData uri="http://schemas.openxmlformats.org/drawingml/2006/table">
            <a:tbl>
              <a:tblPr firstRow="1" bandRow="1">
                <a:tableStyleId>{5C22544A-7EE6-4342-B048-85BDC9FD1C3A}</a:tableStyleId>
              </a:tblPr>
              <a:tblGrid>
                <a:gridCol w="1111921">
                  <a:extLst>
                    <a:ext uri="{9D8B030D-6E8A-4147-A177-3AD203B41FA5}">
                      <a16:colId xmlns:a16="http://schemas.microsoft.com/office/drawing/2014/main" val="20000"/>
                    </a:ext>
                  </a:extLst>
                </a:gridCol>
                <a:gridCol w="658918">
                  <a:extLst>
                    <a:ext uri="{9D8B030D-6E8A-4147-A177-3AD203B41FA5}">
                      <a16:colId xmlns:a16="http://schemas.microsoft.com/office/drawing/2014/main" val="20001"/>
                    </a:ext>
                  </a:extLst>
                </a:gridCol>
                <a:gridCol w="885420">
                  <a:extLst>
                    <a:ext uri="{9D8B030D-6E8A-4147-A177-3AD203B41FA5}">
                      <a16:colId xmlns:a16="http://schemas.microsoft.com/office/drawing/2014/main" val="20002"/>
                    </a:ext>
                  </a:extLst>
                </a:gridCol>
                <a:gridCol w="885420">
                  <a:extLst>
                    <a:ext uri="{9D8B030D-6E8A-4147-A177-3AD203B41FA5}">
                      <a16:colId xmlns:a16="http://schemas.microsoft.com/office/drawing/2014/main" val="20003"/>
                    </a:ext>
                  </a:extLst>
                </a:gridCol>
                <a:gridCol w="885420">
                  <a:extLst>
                    <a:ext uri="{9D8B030D-6E8A-4147-A177-3AD203B41FA5}">
                      <a16:colId xmlns:a16="http://schemas.microsoft.com/office/drawing/2014/main" val="20004"/>
                    </a:ext>
                  </a:extLst>
                </a:gridCol>
                <a:gridCol w="885420">
                  <a:extLst>
                    <a:ext uri="{9D8B030D-6E8A-4147-A177-3AD203B41FA5}">
                      <a16:colId xmlns:a16="http://schemas.microsoft.com/office/drawing/2014/main" val="20005"/>
                    </a:ext>
                  </a:extLst>
                </a:gridCol>
                <a:gridCol w="917642">
                  <a:extLst>
                    <a:ext uri="{9D8B030D-6E8A-4147-A177-3AD203B41FA5}">
                      <a16:colId xmlns:a16="http://schemas.microsoft.com/office/drawing/2014/main" val="20006"/>
                    </a:ext>
                  </a:extLst>
                </a:gridCol>
                <a:gridCol w="885420">
                  <a:extLst>
                    <a:ext uri="{9D8B030D-6E8A-4147-A177-3AD203B41FA5}">
                      <a16:colId xmlns:a16="http://schemas.microsoft.com/office/drawing/2014/main" val="20007"/>
                    </a:ext>
                  </a:extLst>
                </a:gridCol>
                <a:gridCol w="885420">
                  <a:extLst>
                    <a:ext uri="{9D8B030D-6E8A-4147-A177-3AD203B41FA5}">
                      <a16:colId xmlns:a16="http://schemas.microsoft.com/office/drawing/2014/main" val="20008"/>
                    </a:ext>
                  </a:extLst>
                </a:gridCol>
              </a:tblGrid>
              <a:tr h="370840">
                <a:tc>
                  <a:txBody>
                    <a:bodyPr/>
                    <a:lstStyle/>
                    <a:p>
                      <a:r>
                        <a:rPr lang="en-US" dirty="0"/>
                        <a:t>gametes</a:t>
                      </a:r>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extLst>
                  <a:ext uri="{0D108BD9-81ED-4DB2-BD59-A6C34878D82A}">
                    <a16:rowId xmlns:a16="http://schemas.microsoft.com/office/drawing/2014/main" val="10000"/>
                  </a:ext>
                </a:extLst>
              </a:tr>
              <a:tr h="370840">
                <a:tc>
                  <a:txBody>
                    <a:bodyPr/>
                    <a:lstStyle/>
                    <a:p>
                      <a:r>
                        <a:rPr lang="en-US" sz="1200" dirty="0"/>
                        <a:t>TYR</a:t>
                      </a:r>
                    </a:p>
                  </a:txBody>
                  <a:tcPr/>
                </a:tc>
                <a:tc>
                  <a:txBody>
                    <a:bodyPr/>
                    <a:lstStyle/>
                    <a:p>
                      <a:r>
                        <a:rPr lang="en-US" sz="1200" dirty="0"/>
                        <a:t>TTYYRR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TtTTRR</a:t>
                      </a:r>
                      <a:endParaRPr lang="en-US" sz="1200" dirty="0"/>
                    </a:p>
                  </a:txBody>
                  <a:tcPr/>
                </a:tc>
                <a:tc>
                  <a:txBody>
                    <a:bodyPr/>
                    <a:lstStyle/>
                    <a:p>
                      <a:r>
                        <a:rPr lang="en-US" sz="1200" dirty="0" err="1"/>
                        <a:t>TtTTRr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1"/>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2"/>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3"/>
                  </a:ext>
                </a:extLst>
              </a:tr>
              <a:tr h="370840">
                <a:tc>
                  <a:txBody>
                    <a:bodyPr/>
                    <a:lstStyle/>
                    <a:p>
                      <a:r>
                        <a:rPr lang="en-US" sz="1200" dirty="0"/>
                        <a:t>Tyr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4"/>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5"/>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6"/>
                  </a:ext>
                </a:extLst>
              </a:tr>
              <a:tr h="370840">
                <a:tc>
                  <a:txBody>
                    <a:bodyPr/>
                    <a:lstStyle/>
                    <a:p>
                      <a:r>
                        <a:rPr lang="en-US" sz="1200" dirty="0" err="1"/>
                        <a:t>tyR</a:t>
                      </a:r>
                      <a:endParaRPr lang="en-US" sz="1200" dirty="0"/>
                    </a:p>
                  </a:txBody>
                  <a:tcPr/>
                </a:tc>
                <a:tc>
                  <a:txBody>
                    <a:bodyPr/>
                    <a:lstStyle/>
                    <a:p>
                      <a:r>
                        <a:rPr lang="en-US" sz="1200" dirty="0" err="1"/>
                        <a:t>TtYyR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7"/>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8"/>
                  </a:ext>
                </a:extLst>
              </a:tr>
            </a:tbl>
          </a:graphicData>
        </a:graphic>
      </p:graphicFrame>
      <p:sp>
        <p:nvSpPr>
          <p:cNvPr id="6" name="Right Arrow 5"/>
          <p:cNvSpPr/>
          <p:nvPr/>
        </p:nvSpPr>
        <p:spPr>
          <a:xfrm>
            <a:off x="4038600" y="8382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p:cNvSpPr txBox="1"/>
          <p:nvPr/>
        </p:nvSpPr>
        <p:spPr>
          <a:xfrm>
            <a:off x="685800" y="4648200"/>
            <a:ext cx="4114800" cy="2585323"/>
          </a:xfrm>
          <a:prstGeom prst="rect">
            <a:avLst/>
          </a:prstGeom>
          <a:noFill/>
        </p:spPr>
        <p:txBody>
          <a:bodyPr wrap="square" rtlCol="0">
            <a:spAutoFit/>
          </a:bodyPr>
          <a:lstStyle/>
          <a:p>
            <a:r>
              <a:rPr lang="en-US" dirty="0"/>
              <a:t>Tall, round, yellow-         27</a:t>
            </a:r>
          </a:p>
          <a:p>
            <a:r>
              <a:rPr lang="en-US" dirty="0"/>
              <a:t>Tall , yellow , wrinkled-    9</a:t>
            </a:r>
          </a:p>
          <a:p>
            <a:r>
              <a:rPr lang="en-US" dirty="0"/>
              <a:t>Tall , green, round        -   9</a:t>
            </a:r>
          </a:p>
          <a:p>
            <a:r>
              <a:rPr lang="en-US" dirty="0"/>
              <a:t>Short, yellow, round  -     9</a:t>
            </a:r>
          </a:p>
          <a:p>
            <a:r>
              <a:rPr lang="en-US" dirty="0"/>
              <a:t>Tall, green, wrinkled    -   3</a:t>
            </a:r>
          </a:p>
          <a:p>
            <a:r>
              <a:rPr lang="en-US" dirty="0"/>
              <a:t>Short, yellow, wrinkled-  3</a:t>
            </a:r>
          </a:p>
          <a:p>
            <a:r>
              <a:rPr lang="en-US" dirty="0"/>
              <a:t>Short, green, round       -  3</a:t>
            </a:r>
          </a:p>
          <a:p>
            <a:r>
              <a:rPr lang="en-US" dirty="0"/>
              <a:t>Short, green, wrinkled-    1</a:t>
            </a:r>
          </a:p>
          <a:p>
            <a:endParaRPr lang="en-US" dirty="0"/>
          </a:p>
        </p:txBody>
      </p:sp>
      <p:sp>
        <p:nvSpPr>
          <p:cNvPr id="9" name="Rectangle 8"/>
          <p:cNvSpPr/>
          <p:nvPr/>
        </p:nvSpPr>
        <p:spPr>
          <a:xfrm>
            <a:off x="2971800" y="4648200"/>
            <a:ext cx="762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5068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42"/>
            <a:ext cx="8229600" cy="1143000"/>
          </a:xfrm>
        </p:spPr>
        <p:txBody>
          <a:bodyPr/>
          <a:lstStyle/>
          <a:p>
            <a:r>
              <a:rPr lang="en-US" dirty="0"/>
              <a:t>Allele Segregation</a:t>
            </a:r>
          </a:p>
        </p:txBody>
      </p:sp>
      <p:grpSp>
        <p:nvGrpSpPr>
          <p:cNvPr id="89" name="Group 88"/>
          <p:cNvGrpSpPr/>
          <p:nvPr/>
        </p:nvGrpSpPr>
        <p:grpSpPr>
          <a:xfrm>
            <a:off x="3515862" y="923658"/>
            <a:ext cx="2029676" cy="1811418"/>
            <a:chOff x="218096" y="1498124"/>
            <a:chExt cx="2029676" cy="1811418"/>
          </a:xfrm>
        </p:grpSpPr>
        <p:grpSp>
          <p:nvGrpSpPr>
            <p:cNvPr id="28" name="Group 27"/>
            <p:cNvGrpSpPr/>
            <p:nvPr/>
          </p:nvGrpSpPr>
          <p:grpSpPr>
            <a:xfrm>
              <a:off x="1196680" y="1867456"/>
              <a:ext cx="295301" cy="1263030"/>
              <a:chOff x="1196680" y="1867456"/>
              <a:chExt cx="295301" cy="1263030"/>
            </a:xfrm>
          </p:grpSpPr>
          <p:grpSp>
            <p:nvGrpSpPr>
              <p:cNvPr id="23" name="Group 22"/>
              <p:cNvGrpSpPr/>
              <p:nvPr/>
            </p:nvGrpSpPr>
            <p:grpSpPr>
              <a:xfrm>
                <a:off x="1426853" y="1867456"/>
                <a:ext cx="45719" cy="1263030"/>
                <a:chOff x="1426853" y="1867456"/>
                <a:chExt cx="45719" cy="1263030"/>
              </a:xfrm>
            </p:grpSpPr>
            <p:cxnSp>
              <p:nvCxnSpPr>
                <p:cNvPr id="8" name="Curved Connector 7"/>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1196680" y="2001529"/>
                <a:ext cx="295301" cy="276999"/>
              </a:xfrm>
              <a:prstGeom prst="rect">
                <a:avLst/>
              </a:prstGeom>
              <a:noFill/>
            </p:spPr>
            <p:txBody>
              <a:bodyPr wrap="square" rtlCol="0">
                <a:spAutoFit/>
              </a:bodyPr>
              <a:lstStyle/>
              <a:p>
                <a:r>
                  <a:rPr lang="en-US" sz="1200" dirty="0"/>
                  <a:t>A</a:t>
                </a:r>
              </a:p>
            </p:txBody>
          </p:sp>
        </p:grpSp>
        <p:grpSp>
          <p:nvGrpSpPr>
            <p:cNvPr id="22" name="Group 21"/>
            <p:cNvGrpSpPr/>
            <p:nvPr/>
          </p:nvGrpSpPr>
          <p:grpSpPr>
            <a:xfrm>
              <a:off x="1590847" y="1877115"/>
              <a:ext cx="309358" cy="1263030"/>
              <a:chOff x="1603676" y="1864287"/>
              <a:chExt cx="309358" cy="1263030"/>
            </a:xfrm>
          </p:grpSpPr>
          <p:cxnSp>
            <p:nvCxnSpPr>
              <p:cNvPr id="11" name="Curved Connector 10"/>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617733" y="1999250"/>
                <a:ext cx="295301" cy="276999"/>
              </a:xfrm>
              <a:prstGeom prst="rect">
                <a:avLst/>
              </a:prstGeom>
              <a:noFill/>
            </p:spPr>
            <p:txBody>
              <a:bodyPr wrap="square" rtlCol="0">
                <a:spAutoFit/>
              </a:bodyPr>
              <a:lstStyle/>
              <a:p>
                <a:r>
                  <a:rPr lang="en-US" sz="1200" dirty="0"/>
                  <a:t>a</a:t>
                </a:r>
              </a:p>
            </p:txBody>
          </p:sp>
        </p:grpSp>
        <p:grpSp>
          <p:nvGrpSpPr>
            <p:cNvPr id="27" name="Group 26"/>
            <p:cNvGrpSpPr/>
            <p:nvPr/>
          </p:nvGrpSpPr>
          <p:grpSpPr>
            <a:xfrm>
              <a:off x="523134" y="1848864"/>
              <a:ext cx="334305" cy="787093"/>
              <a:chOff x="523134" y="1848864"/>
              <a:chExt cx="334305" cy="787093"/>
            </a:xfrm>
          </p:grpSpPr>
          <p:cxnSp>
            <p:nvCxnSpPr>
              <p:cNvPr id="6" name="Curved Connector 5"/>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23134" y="2178352"/>
                <a:ext cx="295301" cy="276999"/>
              </a:xfrm>
              <a:prstGeom prst="rect">
                <a:avLst/>
              </a:prstGeom>
              <a:noFill/>
            </p:spPr>
            <p:txBody>
              <a:bodyPr wrap="square" rtlCol="0">
                <a:spAutoFit/>
              </a:bodyPr>
              <a:lstStyle/>
              <a:p>
                <a:r>
                  <a:rPr lang="en-US" sz="1200" dirty="0"/>
                  <a:t>B</a:t>
                </a:r>
              </a:p>
            </p:txBody>
          </p:sp>
        </p:grpSp>
        <p:grpSp>
          <p:nvGrpSpPr>
            <p:cNvPr id="47" name="Group 46"/>
            <p:cNvGrpSpPr/>
            <p:nvPr/>
          </p:nvGrpSpPr>
          <p:grpSpPr>
            <a:xfrm>
              <a:off x="913909" y="1845077"/>
              <a:ext cx="311767" cy="787093"/>
              <a:chOff x="939567" y="1857905"/>
              <a:chExt cx="311767" cy="787093"/>
            </a:xfrm>
          </p:grpSpPr>
          <p:grpSp>
            <p:nvGrpSpPr>
              <p:cNvPr id="24" name="Group 23"/>
              <p:cNvGrpSpPr/>
              <p:nvPr/>
            </p:nvGrpSpPr>
            <p:grpSpPr>
              <a:xfrm>
                <a:off x="939567" y="1857905"/>
                <a:ext cx="45719" cy="787093"/>
                <a:chOff x="952396" y="1857905"/>
                <a:chExt cx="45719" cy="787093"/>
              </a:xfrm>
            </p:grpSpPr>
            <p:cxnSp>
              <p:nvCxnSpPr>
                <p:cNvPr id="12" name="Curved Connector 11"/>
                <p:cNvCxnSpPr/>
                <p:nvPr/>
              </p:nvCxnSpPr>
              <p:spPr>
                <a:xfrm rot="5400000">
                  <a:off x="581590" y="2245102"/>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952396" y="2302746"/>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Box 20"/>
              <p:cNvSpPr txBox="1"/>
              <p:nvPr/>
            </p:nvSpPr>
            <p:spPr>
              <a:xfrm>
                <a:off x="956033" y="2200496"/>
                <a:ext cx="295301" cy="276999"/>
              </a:xfrm>
              <a:prstGeom prst="rect">
                <a:avLst/>
              </a:prstGeom>
              <a:noFill/>
            </p:spPr>
            <p:txBody>
              <a:bodyPr wrap="square" rtlCol="0">
                <a:spAutoFit/>
              </a:bodyPr>
              <a:lstStyle/>
              <a:p>
                <a:r>
                  <a:rPr lang="en-US" sz="1200" dirty="0"/>
                  <a:t>b</a:t>
                </a:r>
              </a:p>
            </p:txBody>
          </p:sp>
        </p:grpSp>
        <p:sp>
          <p:nvSpPr>
            <p:cNvPr id="25" name="TextBox 24"/>
            <p:cNvSpPr txBox="1"/>
            <p:nvPr/>
          </p:nvSpPr>
          <p:spPr>
            <a:xfrm>
              <a:off x="676704" y="1498124"/>
              <a:ext cx="969653" cy="276999"/>
            </a:xfrm>
            <a:prstGeom prst="rect">
              <a:avLst/>
            </a:prstGeom>
            <a:noFill/>
          </p:spPr>
          <p:txBody>
            <a:bodyPr wrap="square" rtlCol="0">
              <a:spAutoFit/>
            </a:bodyPr>
            <a:lstStyle/>
            <a:p>
              <a:r>
                <a:rPr lang="en-US" sz="1200" dirty="0" err="1"/>
                <a:t>Chr</a:t>
              </a:r>
              <a:r>
                <a:rPr lang="en-US" sz="1200" dirty="0"/>
                <a:t> 1</a:t>
              </a:r>
            </a:p>
          </p:txBody>
        </p:sp>
        <p:sp>
          <p:nvSpPr>
            <p:cNvPr id="26" name="TextBox 25"/>
            <p:cNvSpPr txBox="1"/>
            <p:nvPr/>
          </p:nvSpPr>
          <p:spPr>
            <a:xfrm>
              <a:off x="1278119" y="1522244"/>
              <a:ext cx="969653" cy="276999"/>
            </a:xfrm>
            <a:prstGeom prst="rect">
              <a:avLst/>
            </a:prstGeom>
            <a:noFill/>
          </p:spPr>
          <p:txBody>
            <a:bodyPr wrap="square" rtlCol="0">
              <a:spAutoFit/>
            </a:bodyPr>
            <a:lstStyle/>
            <a:p>
              <a:r>
                <a:rPr lang="en-US" sz="1200" dirty="0" err="1"/>
                <a:t>Chr</a:t>
              </a:r>
              <a:r>
                <a:rPr lang="en-US" sz="1200" dirty="0"/>
                <a:t> 2</a:t>
              </a:r>
            </a:p>
          </p:txBody>
        </p:sp>
        <p:sp>
          <p:nvSpPr>
            <p:cNvPr id="80" name="Rectangle 79"/>
            <p:cNvSpPr/>
            <p:nvPr/>
          </p:nvSpPr>
          <p:spPr>
            <a:xfrm>
              <a:off x="218096" y="1498124"/>
              <a:ext cx="2029676" cy="18114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46071" y="4270314"/>
            <a:ext cx="1038855" cy="1629115"/>
            <a:chOff x="846973" y="3437818"/>
            <a:chExt cx="1038855" cy="1629115"/>
          </a:xfrm>
        </p:grpSpPr>
        <p:grpSp>
          <p:nvGrpSpPr>
            <p:cNvPr id="29" name="Group 28"/>
            <p:cNvGrpSpPr/>
            <p:nvPr/>
          </p:nvGrpSpPr>
          <p:grpSpPr>
            <a:xfrm>
              <a:off x="1576470" y="3684327"/>
              <a:ext cx="309358" cy="1263030"/>
              <a:chOff x="1603676" y="1864287"/>
              <a:chExt cx="309358" cy="1263030"/>
            </a:xfrm>
          </p:grpSpPr>
          <p:cxnSp>
            <p:nvCxnSpPr>
              <p:cNvPr id="30" name="Curved Connector 29"/>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32" name="TextBox 31"/>
              <p:cNvSpPr txBox="1"/>
              <p:nvPr/>
            </p:nvSpPr>
            <p:spPr>
              <a:xfrm>
                <a:off x="1617733" y="1999250"/>
                <a:ext cx="295301" cy="276999"/>
              </a:xfrm>
              <a:prstGeom prst="rect">
                <a:avLst/>
              </a:prstGeom>
              <a:noFill/>
            </p:spPr>
            <p:txBody>
              <a:bodyPr wrap="square" rtlCol="0">
                <a:spAutoFit/>
              </a:bodyPr>
              <a:lstStyle/>
              <a:p>
                <a:pPr algn="dist"/>
                <a:r>
                  <a:rPr lang="en-US" sz="1200" dirty="0"/>
                  <a:t>a</a:t>
                </a:r>
              </a:p>
            </p:txBody>
          </p:sp>
        </p:grpSp>
        <p:grpSp>
          <p:nvGrpSpPr>
            <p:cNvPr id="48" name="Group 47"/>
            <p:cNvGrpSpPr/>
            <p:nvPr/>
          </p:nvGrpSpPr>
          <p:grpSpPr>
            <a:xfrm>
              <a:off x="1336097" y="4151694"/>
              <a:ext cx="311767" cy="787093"/>
              <a:chOff x="939567" y="1857905"/>
              <a:chExt cx="311767" cy="787093"/>
            </a:xfrm>
          </p:grpSpPr>
          <p:grpSp>
            <p:nvGrpSpPr>
              <p:cNvPr id="49" name="Group 48"/>
              <p:cNvGrpSpPr/>
              <p:nvPr/>
            </p:nvGrpSpPr>
            <p:grpSpPr>
              <a:xfrm>
                <a:off x="939567" y="1857905"/>
                <a:ext cx="45719" cy="787093"/>
                <a:chOff x="952396" y="1857905"/>
                <a:chExt cx="45719" cy="787093"/>
              </a:xfrm>
            </p:grpSpPr>
            <p:cxnSp>
              <p:nvCxnSpPr>
                <p:cNvPr id="51" name="Curved Connector 50"/>
                <p:cNvCxnSpPr/>
                <p:nvPr/>
              </p:nvCxnSpPr>
              <p:spPr>
                <a:xfrm rot="5400000">
                  <a:off x="581590" y="2245102"/>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952396" y="2302746"/>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50" name="TextBox 49"/>
              <p:cNvSpPr txBox="1"/>
              <p:nvPr/>
            </p:nvSpPr>
            <p:spPr>
              <a:xfrm>
                <a:off x="956033" y="2200496"/>
                <a:ext cx="295301" cy="276999"/>
              </a:xfrm>
              <a:prstGeom prst="rect">
                <a:avLst/>
              </a:prstGeom>
              <a:noFill/>
            </p:spPr>
            <p:txBody>
              <a:bodyPr wrap="square" rtlCol="0">
                <a:spAutoFit/>
              </a:bodyPr>
              <a:lstStyle/>
              <a:p>
                <a:pPr algn="dist"/>
                <a:r>
                  <a:rPr lang="en-US" sz="1200" dirty="0"/>
                  <a:t>b</a:t>
                </a:r>
              </a:p>
            </p:txBody>
          </p:sp>
        </p:grpSp>
        <p:sp>
          <p:nvSpPr>
            <p:cNvPr id="81" name="Rectangle 80"/>
            <p:cNvSpPr/>
            <p:nvPr/>
          </p:nvSpPr>
          <p:spPr>
            <a:xfrm>
              <a:off x="846973" y="3437818"/>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grpSp>
        <p:nvGrpSpPr>
          <p:cNvPr id="85" name="Group 84"/>
          <p:cNvGrpSpPr/>
          <p:nvPr/>
        </p:nvGrpSpPr>
        <p:grpSpPr>
          <a:xfrm>
            <a:off x="7440774" y="4270314"/>
            <a:ext cx="936283" cy="1629115"/>
            <a:chOff x="1897403" y="3436282"/>
            <a:chExt cx="936283" cy="1629115"/>
          </a:xfrm>
        </p:grpSpPr>
        <p:grpSp>
          <p:nvGrpSpPr>
            <p:cNvPr id="58" name="Group 57"/>
            <p:cNvGrpSpPr/>
            <p:nvPr/>
          </p:nvGrpSpPr>
          <p:grpSpPr>
            <a:xfrm>
              <a:off x="2464706" y="3702631"/>
              <a:ext cx="309358" cy="1263030"/>
              <a:chOff x="1603676" y="1864287"/>
              <a:chExt cx="309358" cy="1263030"/>
            </a:xfrm>
          </p:grpSpPr>
          <p:cxnSp>
            <p:nvCxnSpPr>
              <p:cNvPr id="59" name="Curved Connector 58"/>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61" name="TextBox 60"/>
              <p:cNvSpPr txBox="1"/>
              <p:nvPr/>
            </p:nvSpPr>
            <p:spPr>
              <a:xfrm>
                <a:off x="1617733" y="1999250"/>
                <a:ext cx="295301" cy="276999"/>
              </a:xfrm>
              <a:prstGeom prst="rect">
                <a:avLst/>
              </a:prstGeom>
              <a:noFill/>
            </p:spPr>
            <p:txBody>
              <a:bodyPr wrap="square" rtlCol="0">
                <a:spAutoFit/>
              </a:bodyPr>
              <a:lstStyle/>
              <a:p>
                <a:pPr algn="dist"/>
                <a:r>
                  <a:rPr lang="en-US" sz="1200" dirty="0"/>
                  <a:t>a</a:t>
                </a:r>
              </a:p>
            </p:txBody>
          </p:sp>
        </p:grpSp>
        <p:grpSp>
          <p:nvGrpSpPr>
            <p:cNvPr id="76" name="Group 75"/>
            <p:cNvGrpSpPr/>
            <p:nvPr/>
          </p:nvGrpSpPr>
          <p:grpSpPr>
            <a:xfrm>
              <a:off x="2001689" y="4177332"/>
              <a:ext cx="334305" cy="787093"/>
              <a:chOff x="523134" y="1848864"/>
              <a:chExt cx="334305" cy="787093"/>
            </a:xfrm>
          </p:grpSpPr>
          <p:cxnSp>
            <p:nvCxnSpPr>
              <p:cNvPr id="77" name="Curved Connector 76"/>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79" name="TextBox 78"/>
              <p:cNvSpPr txBox="1"/>
              <p:nvPr/>
            </p:nvSpPr>
            <p:spPr>
              <a:xfrm>
                <a:off x="523134" y="2178352"/>
                <a:ext cx="295301" cy="276999"/>
              </a:xfrm>
              <a:prstGeom prst="rect">
                <a:avLst/>
              </a:prstGeom>
              <a:noFill/>
            </p:spPr>
            <p:txBody>
              <a:bodyPr wrap="square" rtlCol="0">
                <a:spAutoFit/>
              </a:bodyPr>
              <a:lstStyle/>
              <a:p>
                <a:pPr algn="dist"/>
                <a:r>
                  <a:rPr lang="en-US" sz="1200" dirty="0"/>
                  <a:t>B</a:t>
                </a:r>
              </a:p>
            </p:txBody>
          </p:sp>
        </p:grpSp>
        <p:sp>
          <p:nvSpPr>
            <p:cNvPr id="82" name="Rectangle 81"/>
            <p:cNvSpPr/>
            <p:nvPr/>
          </p:nvSpPr>
          <p:spPr>
            <a:xfrm>
              <a:off x="1897403" y="3436282"/>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grpSp>
        <p:nvGrpSpPr>
          <p:cNvPr id="87" name="Group 86"/>
          <p:cNvGrpSpPr/>
          <p:nvPr/>
        </p:nvGrpSpPr>
        <p:grpSpPr>
          <a:xfrm>
            <a:off x="2960531" y="4270314"/>
            <a:ext cx="936283" cy="1629115"/>
            <a:chOff x="843877" y="5183743"/>
            <a:chExt cx="936283" cy="1629115"/>
          </a:xfrm>
        </p:grpSpPr>
        <p:grpSp>
          <p:nvGrpSpPr>
            <p:cNvPr id="42" name="Group 41"/>
            <p:cNvGrpSpPr/>
            <p:nvPr/>
          </p:nvGrpSpPr>
          <p:grpSpPr>
            <a:xfrm>
              <a:off x="1308375" y="5490010"/>
              <a:ext cx="295301" cy="1263030"/>
              <a:chOff x="1196680" y="1867456"/>
              <a:chExt cx="295301" cy="1263030"/>
            </a:xfrm>
          </p:grpSpPr>
          <p:grpSp>
            <p:nvGrpSpPr>
              <p:cNvPr id="43" name="Group 42"/>
              <p:cNvGrpSpPr/>
              <p:nvPr/>
            </p:nvGrpSpPr>
            <p:grpSpPr>
              <a:xfrm>
                <a:off x="1426853" y="1867456"/>
                <a:ext cx="45719" cy="1263030"/>
                <a:chOff x="1426853" y="1867456"/>
                <a:chExt cx="45719" cy="1263030"/>
              </a:xfrm>
            </p:grpSpPr>
            <p:cxnSp>
              <p:nvCxnSpPr>
                <p:cNvPr id="45" name="Curved Connector 44"/>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44" name="TextBox 43"/>
              <p:cNvSpPr txBox="1"/>
              <p:nvPr/>
            </p:nvSpPr>
            <p:spPr>
              <a:xfrm>
                <a:off x="1196680" y="2001529"/>
                <a:ext cx="295301" cy="276999"/>
              </a:xfrm>
              <a:prstGeom prst="rect">
                <a:avLst/>
              </a:prstGeom>
              <a:noFill/>
            </p:spPr>
            <p:txBody>
              <a:bodyPr wrap="square" rtlCol="0">
                <a:spAutoFit/>
              </a:bodyPr>
              <a:lstStyle/>
              <a:p>
                <a:pPr algn="dist"/>
                <a:r>
                  <a:rPr lang="en-US" sz="1200" dirty="0"/>
                  <a:t>A</a:t>
                </a:r>
              </a:p>
            </p:txBody>
          </p:sp>
        </p:grpSp>
        <p:grpSp>
          <p:nvGrpSpPr>
            <p:cNvPr id="72" name="Group 71"/>
            <p:cNvGrpSpPr/>
            <p:nvPr/>
          </p:nvGrpSpPr>
          <p:grpSpPr>
            <a:xfrm>
              <a:off x="1079802" y="5849165"/>
              <a:ext cx="334305" cy="787093"/>
              <a:chOff x="523134" y="1848864"/>
              <a:chExt cx="334305" cy="787093"/>
            </a:xfrm>
          </p:grpSpPr>
          <p:cxnSp>
            <p:nvCxnSpPr>
              <p:cNvPr id="73" name="Curved Connector 72"/>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75" name="TextBox 74"/>
              <p:cNvSpPr txBox="1"/>
              <p:nvPr/>
            </p:nvSpPr>
            <p:spPr>
              <a:xfrm>
                <a:off x="523134" y="2178352"/>
                <a:ext cx="295301" cy="276999"/>
              </a:xfrm>
              <a:prstGeom prst="rect">
                <a:avLst/>
              </a:prstGeom>
              <a:noFill/>
            </p:spPr>
            <p:txBody>
              <a:bodyPr wrap="square" rtlCol="0">
                <a:spAutoFit/>
              </a:bodyPr>
              <a:lstStyle/>
              <a:p>
                <a:pPr algn="dist"/>
                <a:r>
                  <a:rPr lang="en-US" sz="1200" dirty="0"/>
                  <a:t>B</a:t>
                </a:r>
              </a:p>
            </p:txBody>
          </p:sp>
        </p:grpSp>
        <p:sp>
          <p:nvSpPr>
            <p:cNvPr id="84" name="Rectangle 83"/>
            <p:cNvSpPr/>
            <p:nvPr/>
          </p:nvSpPr>
          <p:spPr>
            <a:xfrm>
              <a:off x="843877" y="5183743"/>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cxnSp>
        <p:nvCxnSpPr>
          <p:cNvPr id="92" name="Straight Arrow Connector 91"/>
          <p:cNvCxnSpPr/>
          <p:nvPr/>
        </p:nvCxnSpPr>
        <p:spPr>
          <a:xfrm flipH="1">
            <a:off x="1402990" y="2735076"/>
            <a:ext cx="2549852" cy="144181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a:off x="3586789" y="2735076"/>
            <a:ext cx="522698" cy="144181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4892909" y="2735076"/>
            <a:ext cx="652629" cy="13430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397224" y="2735076"/>
            <a:ext cx="2099578" cy="13430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nvGrpSpPr>
          <p:cNvPr id="101" name="Group 100"/>
          <p:cNvGrpSpPr/>
          <p:nvPr/>
        </p:nvGrpSpPr>
        <p:grpSpPr>
          <a:xfrm>
            <a:off x="5136618" y="4270314"/>
            <a:ext cx="1199515" cy="1629115"/>
            <a:chOff x="5192646" y="4882837"/>
            <a:chExt cx="1199515" cy="1629115"/>
          </a:xfrm>
        </p:grpSpPr>
        <p:grpSp>
          <p:nvGrpSpPr>
            <p:cNvPr id="37" name="Group 36"/>
            <p:cNvGrpSpPr/>
            <p:nvPr/>
          </p:nvGrpSpPr>
          <p:grpSpPr>
            <a:xfrm>
              <a:off x="5619327" y="5142490"/>
              <a:ext cx="295301" cy="1263030"/>
              <a:chOff x="1196680" y="1867456"/>
              <a:chExt cx="295301" cy="1263030"/>
            </a:xfrm>
          </p:grpSpPr>
          <p:grpSp>
            <p:nvGrpSpPr>
              <p:cNvPr id="38" name="Group 37"/>
              <p:cNvGrpSpPr/>
              <p:nvPr/>
            </p:nvGrpSpPr>
            <p:grpSpPr>
              <a:xfrm>
                <a:off x="1426853" y="1867456"/>
                <a:ext cx="45719" cy="1263030"/>
                <a:chOff x="1426853" y="1867456"/>
                <a:chExt cx="45719" cy="1263030"/>
              </a:xfrm>
            </p:grpSpPr>
            <p:cxnSp>
              <p:nvCxnSpPr>
                <p:cNvPr id="40" name="Curved Connector 39"/>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39" name="TextBox 38"/>
              <p:cNvSpPr txBox="1"/>
              <p:nvPr/>
            </p:nvSpPr>
            <p:spPr>
              <a:xfrm>
                <a:off x="1196680" y="2001529"/>
                <a:ext cx="295301" cy="276999"/>
              </a:xfrm>
              <a:prstGeom prst="rect">
                <a:avLst/>
              </a:prstGeom>
              <a:noFill/>
            </p:spPr>
            <p:txBody>
              <a:bodyPr wrap="square" rtlCol="0">
                <a:spAutoFit/>
              </a:bodyPr>
              <a:lstStyle/>
              <a:p>
                <a:pPr algn="dist"/>
                <a:r>
                  <a:rPr lang="en-US" sz="1200" dirty="0"/>
                  <a:t>A</a:t>
                </a:r>
              </a:p>
            </p:txBody>
          </p:sp>
        </p:grpSp>
        <p:cxnSp>
          <p:nvCxnSpPr>
            <p:cNvPr id="70" name="Curved Connector 69"/>
            <p:cNvCxnSpPr/>
            <p:nvPr/>
          </p:nvCxnSpPr>
          <p:spPr>
            <a:xfrm rot="5400000">
              <a:off x="5236668" y="6010074"/>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5607466" y="6067718"/>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69" name="TextBox 68"/>
            <p:cNvSpPr txBox="1"/>
            <p:nvPr/>
          </p:nvSpPr>
          <p:spPr>
            <a:xfrm>
              <a:off x="5393004" y="5945092"/>
              <a:ext cx="295301" cy="276999"/>
            </a:xfrm>
            <a:prstGeom prst="rect">
              <a:avLst/>
            </a:prstGeom>
            <a:noFill/>
          </p:spPr>
          <p:txBody>
            <a:bodyPr wrap="square" rtlCol="0">
              <a:spAutoFit/>
            </a:bodyPr>
            <a:lstStyle/>
            <a:p>
              <a:pPr algn="dist"/>
              <a:r>
                <a:rPr lang="en-US" sz="1200" dirty="0"/>
                <a:t>b</a:t>
              </a:r>
            </a:p>
          </p:txBody>
        </p:sp>
        <p:sp>
          <p:nvSpPr>
            <p:cNvPr id="83" name="Rectangle 82"/>
            <p:cNvSpPr/>
            <p:nvPr/>
          </p:nvSpPr>
          <p:spPr>
            <a:xfrm>
              <a:off x="5192646" y="4882837"/>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100" name="TextBox 99"/>
            <p:cNvSpPr txBox="1"/>
            <p:nvPr/>
          </p:nvSpPr>
          <p:spPr>
            <a:xfrm>
              <a:off x="6207495" y="5963183"/>
              <a:ext cx="184666" cy="369332"/>
            </a:xfrm>
            <a:prstGeom prst="rect">
              <a:avLst/>
            </a:prstGeom>
            <a:noFill/>
          </p:spPr>
          <p:txBody>
            <a:bodyPr wrap="none" rtlCol="0">
              <a:spAutoFit/>
            </a:bodyPr>
            <a:lstStyle/>
            <a:p>
              <a:endParaRPr lang="en-US" dirty="0"/>
            </a:p>
          </p:txBody>
        </p:sp>
      </p:grpSp>
      <p:sp>
        <p:nvSpPr>
          <p:cNvPr id="102" name="TextBox 101"/>
          <p:cNvSpPr txBox="1"/>
          <p:nvPr/>
        </p:nvSpPr>
        <p:spPr>
          <a:xfrm>
            <a:off x="437860" y="5899429"/>
            <a:ext cx="1848555" cy="369332"/>
          </a:xfrm>
          <a:prstGeom prst="rect">
            <a:avLst/>
          </a:prstGeom>
          <a:noFill/>
        </p:spPr>
        <p:txBody>
          <a:bodyPr wrap="square" rtlCol="0">
            <a:spAutoFit/>
          </a:bodyPr>
          <a:lstStyle/>
          <a:p>
            <a:r>
              <a:rPr lang="en-US" dirty="0"/>
              <a:t>GAMETE 1</a:t>
            </a:r>
          </a:p>
        </p:txBody>
      </p:sp>
      <p:sp>
        <p:nvSpPr>
          <p:cNvPr id="103" name="TextBox 102"/>
          <p:cNvSpPr txBox="1"/>
          <p:nvPr/>
        </p:nvSpPr>
        <p:spPr>
          <a:xfrm>
            <a:off x="2932686" y="5924830"/>
            <a:ext cx="1848555" cy="369332"/>
          </a:xfrm>
          <a:prstGeom prst="rect">
            <a:avLst/>
          </a:prstGeom>
          <a:noFill/>
        </p:spPr>
        <p:txBody>
          <a:bodyPr wrap="square" rtlCol="0">
            <a:spAutoFit/>
          </a:bodyPr>
          <a:lstStyle/>
          <a:p>
            <a:r>
              <a:rPr lang="en-US" dirty="0"/>
              <a:t>GAMETE 2</a:t>
            </a:r>
          </a:p>
        </p:txBody>
      </p:sp>
      <p:sp>
        <p:nvSpPr>
          <p:cNvPr id="104" name="TextBox 103"/>
          <p:cNvSpPr txBox="1"/>
          <p:nvPr/>
        </p:nvSpPr>
        <p:spPr>
          <a:xfrm>
            <a:off x="5060626" y="5950231"/>
            <a:ext cx="1848555" cy="369332"/>
          </a:xfrm>
          <a:prstGeom prst="rect">
            <a:avLst/>
          </a:prstGeom>
          <a:noFill/>
        </p:spPr>
        <p:txBody>
          <a:bodyPr wrap="square" rtlCol="0">
            <a:spAutoFit/>
          </a:bodyPr>
          <a:lstStyle/>
          <a:p>
            <a:r>
              <a:rPr lang="en-US" dirty="0"/>
              <a:t>GAMETE 3</a:t>
            </a:r>
          </a:p>
        </p:txBody>
      </p:sp>
      <p:sp>
        <p:nvSpPr>
          <p:cNvPr id="105" name="TextBox 104"/>
          <p:cNvSpPr txBox="1"/>
          <p:nvPr/>
        </p:nvSpPr>
        <p:spPr>
          <a:xfrm>
            <a:off x="7400231" y="5947410"/>
            <a:ext cx="1848555" cy="369332"/>
          </a:xfrm>
          <a:prstGeom prst="rect">
            <a:avLst/>
          </a:prstGeom>
          <a:noFill/>
        </p:spPr>
        <p:txBody>
          <a:bodyPr wrap="square" rtlCol="0">
            <a:spAutoFit/>
          </a:bodyPr>
          <a:lstStyle/>
          <a:p>
            <a:r>
              <a:rPr lang="en-US" dirty="0"/>
              <a:t>GAMETE 4</a:t>
            </a:r>
          </a:p>
        </p:txBody>
      </p:sp>
      <p:sp>
        <p:nvSpPr>
          <p:cNvPr id="106" name="TextBox 105"/>
          <p:cNvSpPr txBox="1"/>
          <p:nvPr/>
        </p:nvSpPr>
        <p:spPr>
          <a:xfrm>
            <a:off x="4352785" y="2706854"/>
            <a:ext cx="722657" cy="369332"/>
          </a:xfrm>
          <a:prstGeom prst="rect">
            <a:avLst/>
          </a:prstGeom>
          <a:noFill/>
        </p:spPr>
        <p:txBody>
          <a:bodyPr wrap="square" rtlCol="0">
            <a:spAutoFit/>
          </a:bodyPr>
          <a:lstStyle/>
          <a:p>
            <a:r>
              <a:rPr lang="en-US" dirty="0"/>
              <a:t>2N</a:t>
            </a:r>
          </a:p>
        </p:txBody>
      </p:sp>
      <p:sp>
        <p:nvSpPr>
          <p:cNvPr id="107" name="TextBox 106"/>
          <p:cNvSpPr txBox="1"/>
          <p:nvPr/>
        </p:nvSpPr>
        <p:spPr>
          <a:xfrm>
            <a:off x="878247" y="3909789"/>
            <a:ext cx="722657" cy="369332"/>
          </a:xfrm>
          <a:prstGeom prst="rect">
            <a:avLst/>
          </a:prstGeom>
          <a:noFill/>
        </p:spPr>
        <p:txBody>
          <a:bodyPr wrap="square" rtlCol="0">
            <a:spAutoFit/>
          </a:bodyPr>
          <a:lstStyle/>
          <a:p>
            <a:r>
              <a:rPr lang="en-US" dirty="0"/>
              <a:t>N</a:t>
            </a:r>
          </a:p>
        </p:txBody>
      </p:sp>
      <p:sp>
        <p:nvSpPr>
          <p:cNvPr id="108" name="TextBox 107"/>
          <p:cNvSpPr txBox="1"/>
          <p:nvPr/>
        </p:nvSpPr>
        <p:spPr>
          <a:xfrm>
            <a:off x="3117347" y="3902865"/>
            <a:ext cx="722657" cy="369332"/>
          </a:xfrm>
          <a:prstGeom prst="rect">
            <a:avLst/>
          </a:prstGeom>
          <a:noFill/>
        </p:spPr>
        <p:txBody>
          <a:bodyPr wrap="square" rtlCol="0">
            <a:spAutoFit/>
          </a:bodyPr>
          <a:lstStyle/>
          <a:p>
            <a:r>
              <a:rPr lang="en-US" dirty="0"/>
              <a:t>N</a:t>
            </a:r>
          </a:p>
        </p:txBody>
      </p:sp>
      <p:sp>
        <p:nvSpPr>
          <p:cNvPr id="109" name="TextBox 108"/>
          <p:cNvSpPr txBox="1"/>
          <p:nvPr/>
        </p:nvSpPr>
        <p:spPr>
          <a:xfrm>
            <a:off x="5215337" y="3924163"/>
            <a:ext cx="722657" cy="369332"/>
          </a:xfrm>
          <a:prstGeom prst="rect">
            <a:avLst/>
          </a:prstGeom>
          <a:noFill/>
        </p:spPr>
        <p:txBody>
          <a:bodyPr wrap="square" rtlCol="0">
            <a:spAutoFit/>
          </a:bodyPr>
          <a:lstStyle/>
          <a:p>
            <a:r>
              <a:rPr lang="en-US" dirty="0"/>
              <a:t>N</a:t>
            </a:r>
          </a:p>
        </p:txBody>
      </p:sp>
      <p:sp>
        <p:nvSpPr>
          <p:cNvPr id="110" name="TextBox 109"/>
          <p:cNvSpPr txBox="1"/>
          <p:nvPr/>
        </p:nvSpPr>
        <p:spPr>
          <a:xfrm>
            <a:off x="7750768" y="3945461"/>
            <a:ext cx="722657" cy="369332"/>
          </a:xfrm>
          <a:prstGeom prst="rect">
            <a:avLst/>
          </a:prstGeom>
          <a:noFill/>
        </p:spPr>
        <p:txBody>
          <a:bodyPr wrap="square" rtlCol="0">
            <a:spAutoFit/>
          </a:bodyPr>
          <a:lstStyle/>
          <a:p>
            <a:r>
              <a:rPr lang="en-US" dirty="0"/>
              <a:t>N</a:t>
            </a:r>
          </a:p>
        </p:txBody>
      </p:sp>
      <p:sp>
        <p:nvSpPr>
          <p:cNvPr id="116" name="TextBox 115"/>
          <p:cNvSpPr txBox="1"/>
          <p:nvPr/>
        </p:nvSpPr>
        <p:spPr>
          <a:xfrm>
            <a:off x="5597157" y="1880885"/>
            <a:ext cx="1947903" cy="369332"/>
          </a:xfrm>
          <a:prstGeom prst="rect">
            <a:avLst/>
          </a:prstGeom>
          <a:noFill/>
        </p:spPr>
        <p:txBody>
          <a:bodyPr wrap="square" rtlCol="0">
            <a:spAutoFit/>
          </a:bodyPr>
          <a:lstStyle/>
          <a:p>
            <a:r>
              <a:rPr lang="en-US" dirty="0" err="1"/>
              <a:t>BbAa</a:t>
            </a:r>
            <a:r>
              <a:rPr lang="en-US" dirty="0"/>
              <a:t>- genotype</a:t>
            </a:r>
          </a:p>
        </p:txBody>
      </p:sp>
      <p:sp>
        <p:nvSpPr>
          <p:cNvPr id="117" name="TextBox 116"/>
          <p:cNvSpPr txBox="1"/>
          <p:nvPr/>
        </p:nvSpPr>
        <p:spPr>
          <a:xfrm>
            <a:off x="341383" y="6291854"/>
            <a:ext cx="1947903" cy="369332"/>
          </a:xfrm>
          <a:prstGeom prst="rect">
            <a:avLst/>
          </a:prstGeom>
          <a:noFill/>
        </p:spPr>
        <p:txBody>
          <a:bodyPr wrap="square" rtlCol="0">
            <a:spAutoFit/>
          </a:bodyPr>
          <a:lstStyle/>
          <a:p>
            <a:r>
              <a:rPr lang="en-US" dirty="0" err="1"/>
              <a:t>ba</a:t>
            </a:r>
            <a:r>
              <a:rPr lang="en-US" dirty="0"/>
              <a:t>- genotype</a:t>
            </a:r>
          </a:p>
        </p:txBody>
      </p:sp>
      <p:sp>
        <p:nvSpPr>
          <p:cNvPr id="118" name="TextBox 117"/>
          <p:cNvSpPr txBox="1"/>
          <p:nvPr/>
        </p:nvSpPr>
        <p:spPr>
          <a:xfrm>
            <a:off x="2517805" y="6294162"/>
            <a:ext cx="1947903" cy="369332"/>
          </a:xfrm>
          <a:prstGeom prst="rect">
            <a:avLst/>
          </a:prstGeom>
          <a:noFill/>
        </p:spPr>
        <p:txBody>
          <a:bodyPr wrap="square" rtlCol="0">
            <a:spAutoFit/>
          </a:bodyPr>
          <a:lstStyle/>
          <a:p>
            <a:r>
              <a:rPr lang="en-US" dirty="0"/>
              <a:t>BA- genotype</a:t>
            </a:r>
          </a:p>
        </p:txBody>
      </p:sp>
      <p:sp>
        <p:nvSpPr>
          <p:cNvPr id="119" name="TextBox 118"/>
          <p:cNvSpPr txBox="1"/>
          <p:nvPr/>
        </p:nvSpPr>
        <p:spPr>
          <a:xfrm>
            <a:off x="4843635" y="6296470"/>
            <a:ext cx="1947903" cy="369332"/>
          </a:xfrm>
          <a:prstGeom prst="rect">
            <a:avLst/>
          </a:prstGeom>
          <a:noFill/>
        </p:spPr>
        <p:txBody>
          <a:bodyPr wrap="square" rtlCol="0">
            <a:spAutoFit/>
          </a:bodyPr>
          <a:lstStyle/>
          <a:p>
            <a:r>
              <a:rPr lang="en-US" dirty="0" err="1"/>
              <a:t>bA</a:t>
            </a:r>
            <a:r>
              <a:rPr lang="en-US" dirty="0"/>
              <a:t>- genotype</a:t>
            </a:r>
          </a:p>
        </p:txBody>
      </p:sp>
      <p:sp>
        <p:nvSpPr>
          <p:cNvPr id="120" name="TextBox 119"/>
          <p:cNvSpPr txBox="1"/>
          <p:nvPr/>
        </p:nvSpPr>
        <p:spPr>
          <a:xfrm>
            <a:off x="7225493" y="6261430"/>
            <a:ext cx="1947903" cy="369332"/>
          </a:xfrm>
          <a:prstGeom prst="rect">
            <a:avLst/>
          </a:prstGeom>
          <a:noFill/>
        </p:spPr>
        <p:txBody>
          <a:bodyPr wrap="square" rtlCol="0">
            <a:spAutoFit/>
          </a:bodyPr>
          <a:lstStyle/>
          <a:p>
            <a:r>
              <a:rPr lang="en-US" dirty="0"/>
              <a:t>Ba- genotype</a:t>
            </a:r>
          </a:p>
        </p:txBody>
      </p:sp>
    </p:spTree>
    <p:extLst>
      <p:ext uri="{BB962C8B-B14F-4D97-AF65-F5344CB8AC3E}">
        <p14:creationId xmlns:p14="http://schemas.microsoft.com/office/powerpoint/2010/main" val="3246840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9342"/>
            <a:ext cx="8229600" cy="1143000"/>
          </a:xfrm>
        </p:spPr>
        <p:txBody>
          <a:bodyPr/>
          <a:lstStyle/>
          <a:p>
            <a:r>
              <a:rPr lang="en-US" dirty="0"/>
              <a:t>Allele Segregation</a:t>
            </a:r>
          </a:p>
        </p:txBody>
      </p:sp>
      <p:grpSp>
        <p:nvGrpSpPr>
          <p:cNvPr id="89" name="Group 88"/>
          <p:cNvGrpSpPr/>
          <p:nvPr/>
        </p:nvGrpSpPr>
        <p:grpSpPr>
          <a:xfrm>
            <a:off x="3515862" y="923658"/>
            <a:ext cx="2029676" cy="1811418"/>
            <a:chOff x="218096" y="1498124"/>
            <a:chExt cx="2029676" cy="1811418"/>
          </a:xfrm>
        </p:grpSpPr>
        <p:grpSp>
          <p:nvGrpSpPr>
            <p:cNvPr id="28" name="Group 27"/>
            <p:cNvGrpSpPr/>
            <p:nvPr/>
          </p:nvGrpSpPr>
          <p:grpSpPr>
            <a:xfrm>
              <a:off x="1196680" y="1867456"/>
              <a:ext cx="295301" cy="1263030"/>
              <a:chOff x="1196680" y="1867456"/>
              <a:chExt cx="295301" cy="1263030"/>
            </a:xfrm>
          </p:grpSpPr>
          <p:grpSp>
            <p:nvGrpSpPr>
              <p:cNvPr id="23" name="Group 22"/>
              <p:cNvGrpSpPr/>
              <p:nvPr/>
            </p:nvGrpSpPr>
            <p:grpSpPr>
              <a:xfrm>
                <a:off x="1426853" y="1867456"/>
                <a:ext cx="45719" cy="1263030"/>
                <a:chOff x="1426853" y="1867456"/>
                <a:chExt cx="45719" cy="1263030"/>
              </a:xfrm>
            </p:grpSpPr>
            <p:cxnSp>
              <p:nvCxnSpPr>
                <p:cNvPr id="8" name="Curved Connector 7"/>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4" name="Oval 13"/>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1196680" y="2001529"/>
                <a:ext cx="295301" cy="276999"/>
              </a:xfrm>
              <a:prstGeom prst="rect">
                <a:avLst/>
              </a:prstGeom>
              <a:noFill/>
            </p:spPr>
            <p:txBody>
              <a:bodyPr wrap="square" rtlCol="0">
                <a:spAutoFit/>
              </a:bodyPr>
              <a:lstStyle/>
              <a:p>
                <a:r>
                  <a:rPr lang="en-US" sz="1200" dirty="0"/>
                  <a:t>A</a:t>
                </a:r>
              </a:p>
            </p:txBody>
          </p:sp>
        </p:grpSp>
        <p:grpSp>
          <p:nvGrpSpPr>
            <p:cNvPr id="22" name="Group 21"/>
            <p:cNvGrpSpPr/>
            <p:nvPr/>
          </p:nvGrpSpPr>
          <p:grpSpPr>
            <a:xfrm>
              <a:off x="1590847" y="1877115"/>
              <a:ext cx="309358" cy="1263030"/>
              <a:chOff x="1603676" y="1864287"/>
              <a:chExt cx="309358" cy="1263030"/>
            </a:xfrm>
          </p:grpSpPr>
          <p:cxnSp>
            <p:nvCxnSpPr>
              <p:cNvPr id="11" name="Curved Connector 10"/>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7" name="Oval 16"/>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p:nvSpPr>
            <p:spPr>
              <a:xfrm>
                <a:off x="1617733" y="1999250"/>
                <a:ext cx="295301" cy="276999"/>
              </a:xfrm>
              <a:prstGeom prst="rect">
                <a:avLst/>
              </a:prstGeom>
              <a:noFill/>
            </p:spPr>
            <p:txBody>
              <a:bodyPr wrap="square" rtlCol="0">
                <a:spAutoFit/>
              </a:bodyPr>
              <a:lstStyle/>
              <a:p>
                <a:r>
                  <a:rPr lang="en-US" sz="1200" dirty="0"/>
                  <a:t>A</a:t>
                </a:r>
              </a:p>
            </p:txBody>
          </p:sp>
        </p:grpSp>
        <p:grpSp>
          <p:nvGrpSpPr>
            <p:cNvPr id="27" name="Group 26"/>
            <p:cNvGrpSpPr/>
            <p:nvPr/>
          </p:nvGrpSpPr>
          <p:grpSpPr>
            <a:xfrm>
              <a:off x="523134" y="1848864"/>
              <a:ext cx="334305" cy="787093"/>
              <a:chOff x="523134" y="1848864"/>
              <a:chExt cx="334305" cy="787093"/>
            </a:xfrm>
          </p:grpSpPr>
          <p:cxnSp>
            <p:nvCxnSpPr>
              <p:cNvPr id="6" name="Curved Connector 5"/>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p:cNvSpPr txBox="1"/>
              <p:nvPr/>
            </p:nvSpPr>
            <p:spPr>
              <a:xfrm>
                <a:off x="523134" y="2178352"/>
                <a:ext cx="295301" cy="276999"/>
              </a:xfrm>
              <a:prstGeom prst="rect">
                <a:avLst/>
              </a:prstGeom>
              <a:noFill/>
            </p:spPr>
            <p:txBody>
              <a:bodyPr wrap="square" rtlCol="0">
                <a:spAutoFit/>
              </a:bodyPr>
              <a:lstStyle/>
              <a:p>
                <a:r>
                  <a:rPr lang="en-US" sz="1200" dirty="0"/>
                  <a:t>B</a:t>
                </a:r>
              </a:p>
            </p:txBody>
          </p:sp>
        </p:grpSp>
        <p:grpSp>
          <p:nvGrpSpPr>
            <p:cNvPr id="47" name="Group 46"/>
            <p:cNvGrpSpPr/>
            <p:nvPr/>
          </p:nvGrpSpPr>
          <p:grpSpPr>
            <a:xfrm>
              <a:off x="913909" y="1845077"/>
              <a:ext cx="311767" cy="787093"/>
              <a:chOff x="939567" y="1857905"/>
              <a:chExt cx="311767" cy="787093"/>
            </a:xfrm>
          </p:grpSpPr>
          <p:grpSp>
            <p:nvGrpSpPr>
              <p:cNvPr id="24" name="Group 23"/>
              <p:cNvGrpSpPr/>
              <p:nvPr/>
            </p:nvGrpSpPr>
            <p:grpSpPr>
              <a:xfrm>
                <a:off x="939567" y="1857905"/>
                <a:ext cx="45719" cy="787093"/>
                <a:chOff x="952396" y="1857905"/>
                <a:chExt cx="45719" cy="787093"/>
              </a:xfrm>
            </p:grpSpPr>
            <p:cxnSp>
              <p:nvCxnSpPr>
                <p:cNvPr id="12" name="Curved Connector 11"/>
                <p:cNvCxnSpPr/>
                <p:nvPr/>
              </p:nvCxnSpPr>
              <p:spPr>
                <a:xfrm rot="5400000">
                  <a:off x="581590" y="2245102"/>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952396" y="2302746"/>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1" name="TextBox 20"/>
              <p:cNvSpPr txBox="1"/>
              <p:nvPr/>
            </p:nvSpPr>
            <p:spPr>
              <a:xfrm>
                <a:off x="956033" y="2200496"/>
                <a:ext cx="295301" cy="276999"/>
              </a:xfrm>
              <a:prstGeom prst="rect">
                <a:avLst/>
              </a:prstGeom>
              <a:noFill/>
            </p:spPr>
            <p:txBody>
              <a:bodyPr wrap="square" rtlCol="0">
                <a:spAutoFit/>
              </a:bodyPr>
              <a:lstStyle/>
              <a:p>
                <a:r>
                  <a:rPr lang="en-US" sz="1200" dirty="0"/>
                  <a:t>b</a:t>
                </a:r>
              </a:p>
            </p:txBody>
          </p:sp>
        </p:grpSp>
        <p:sp>
          <p:nvSpPr>
            <p:cNvPr id="25" name="TextBox 24"/>
            <p:cNvSpPr txBox="1"/>
            <p:nvPr/>
          </p:nvSpPr>
          <p:spPr>
            <a:xfrm>
              <a:off x="676704" y="1498124"/>
              <a:ext cx="969653" cy="276999"/>
            </a:xfrm>
            <a:prstGeom prst="rect">
              <a:avLst/>
            </a:prstGeom>
            <a:noFill/>
          </p:spPr>
          <p:txBody>
            <a:bodyPr wrap="square" rtlCol="0">
              <a:spAutoFit/>
            </a:bodyPr>
            <a:lstStyle/>
            <a:p>
              <a:r>
                <a:rPr lang="en-US" sz="1200" dirty="0" err="1"/>
                <a:t>Chr</a:t>
              </a:r>
              <a:r>
                <a:rPr lang="en-US" sz="1200" dirty="0"/>
                <a:t> 1</a:t>
              </a:r>
            </a:p>
          </p:txBody>
        </p:sp>
        <p:sp>
          <p:nvSpPr>
            <p:cNvPr id="26" name="TextBox 25"/>
            <p:cNvSpPr txBox="1"/>
            <p:nvPr/>
          </p:nvSpPr>
          <p:spPr>
            <a:xfrm>
              <a:off x="1278119" y="1522244"/>
              <a:ext cx="969653" cy="276999"/>
            </a:xfrm>
            <a:prstGeom prst="rect">
              <a:avLst/>
            </a:prstGeom>
            <a:noFill/>
          </p:spPr>
          <p:txBody>
            <a:bodyPr wrap="square" rtlCol="0">
              <a:spAutoFit/>
            </a:bodyPr>
            <a:lstStyle/>
            <a:p>
              <a:r>
                <a:rPr lang="en-US" sz="1200" dirty="0" err="1"/>
                <a:t>Chr</a:t>
              </a:r>
              <a:r>
                <a:rPr lang="en-US" sz="1200" dirty="0"/>
                <a:t> 2</a:t>
              </a:r>
            </a:p>
          </p:txBody>
        </p:sp>
        <p:sp>
          <p:nvSpPr>
            <p:cNvPr id="80" name="Rectangle 79"/>
            <p:cNvSpPr/>
            <p:nvPr/>
          </p:nvSpPr>
          <p:spPr>
            <a:xfrm>
              <a:off x="218096" y="1498124"/>
              <a:ext cx="2029676" cy="18114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88" name="Group 87"/>
          <p:cNvGrpSpPr/>
          <p:nvPr/>
        </p:nvGrpSpPr>
        <p:grpSpPr>
          <a:xfrm>
            <a:off x="546071" y="4270314"/>
            <a:ext cx="1038855" cy="1629115"/>
            <a:chOff x="846973" y="3437818"/>
            <a:chExt cx="1038855" cy="1629115"/>
          </a:xfrm>
        </p:grpSpPr>
        <p:grpSp>
          <p:nvGrpSpPr>
            <p:cNvPr id="29" name="Group 28"/>
            <p:cNvGrpSpPr/>
            <p:nvPr/>
          </p:nvGrpSpPr>
          <p:grpSpPr>
            <a:xfrm>
              <a:off x="1576470" y="3684327"/>
              <a:ext cx="309358" cy="1263030"/>
              <a:chOff x="1603676" y="1864287"/>
              <a:chExt cx="309358" cy="1263030"/>
            </a:xfrm>
          </p:grpSpPr>
          <p:cxnSp>
            <p:nvCxnSpPr>
              <p:cNvPr id="30" name="Curved Connector 29"/>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1" name="Oval 30"/>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32" name="TextBox 31"/>
              <p:cNvSpPr txBox="1"/>
              <p:nvPr/>
            </p:nvSpPr>
            <p:spPr>
              <a:xfrm>
                <a:off x="1617733" y="1999250"/>
                <a:ext cx="295301" cy="276999"/>
              </a:xfrm>
              <a:prstGeom prst="rect">
                <a:avLst/>
              </a:prstGeom>
              <a:noFill/>
            </p:spPr>
            <p:txBody>
              <a:bodyPr wrap="square" rtlCol="0">
                <a:spAutoFit/>
              </a:bodyPr>
              <a:lstStyle/>
              <a:p>
                <a:pPr algn="dist"/>
                <a:r>
                  <a:rPr lang="en-US" sz="1200" dirty="0"/>
                  <a:t>A</a:t>
                </a:r>
              </a:p>
            </p:txBody>
          </p:sp>
        </p:grpSp>
        <p:grpSp>
          <p:nvGrpSpPr>
            <p:cNvPr id="48" name="Group 47"/>
            <p:cNvGrpSpPr/>
            <p:nvPr/>
          </p:nvGrpSpPr>
          <p:grpSpPr>
            <a:xfrm>
              <a:off x="1336097" y="4151694"/>
              <a:ext cx="311767" cy="787093"/>
              <a:chOff x="939567" y="1857905"/>
              <a:chExt cx="311767" cy="787093"/>
            </a:xfrm>
          </p:grpSpPr>
          <p:grpSp>
            <p:nvGrpSpPr>
              <p:cNvPr id="49" name="Group 48"/>
              <p:cNvGrpSpPr/>
              <p:nvPr/>
            </p:nvGrpSpPr>
            <p:grpSpPr>
              <a:xfrm>
                <a:off x="939567" y="1857905"/>
                <a:ext cx="45719" cy="787093"/>
                <a:chOff x="952396" y="1857905"/>
                <a:chExt cx="45719" cy="787093"/>
              </a:xfrm>
            </p:grpSpPr>
            <p:cxnSp>
              <p:nvCxnSpPr>
                <p:cNvPr id="51" name="Curved Connector 50"/>
                <p:cNvCxnSpPr/>
                <p:nvPr/>
              </p:nvCxnSpPr>
              <p:spPr>
                <a:xfrm rot="5400000">
                  <a:off x="581590" y="2245102"/>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952396" y="2302746"/>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50" name="TextBox 49"/>
              <p:cNvSpPr txBox="1"/>
              <p:nvPr/>
            </p:nvSpPr>
            <p:spPr>
              <a:xfrm>
                <a:off x="956033" y="2200496"/>
                <a:ext cx="295301" cy="276999"/>
              </a:xfrm>
              <a:prstGeom prst="rect">
                <a:avLst/>
              </a:prstGeom>
              <a:noFill/>
            </p:spPr>
            <p:txBody>
              <a:bodyPr wrap="square" rtlCol="0">
                <a:spAutoFit/>
              </a:bodyPr>
              <a:lstStyle/>
              <a:p>
                <a:pPr algn="dist"/>
                <a:r>
                  <a:rPr lang="en-US" sz="1200" dirty="0"/>
                  <a:t>b</a:t>
                </a:r>
              </a:p>
            </p:txBody>
          </p:sp>
        </p:grpSp>
        <p:sp>
          <p:nvSpPr>
            <p:cNvPr id="81" name="Rectangle 80"/>
            <p:cNvSpPr/>
            <p:nvPr/>
          </p:nvSpPr>
          <p:spPr>
            <a:xfrm>
              <a:off x="846973" y="3437818"/>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grpSp>
        <p:nvGrpSpPr>
          <p:cNvPr id="85" name="Group 84"/>
          <p:cNvGrpSpPr/>
          <p:nvPr/>
        </p:nvGrpSpPr>
        <p:grpSpPr>
          <a:xfrm>
            <a:off x="7440774" y="4270314"/>
            <a:ext cx="936283" cy="1629115"/>
            <a:chOff x="1897403" y="3436282"/>
            <a:chExt cx="936283" cy="1629115"/>
          </a:xfrm>
        </p:grpSpPr>
        <p:grpSp>
          <p:nvGrpSpPr>
            <p:cNvPr id="58" name="Group 57"/>
            <p:cNvGrpSpPr/>
            <p:nvPr/>
          </p:nvGrpSpPr>
          <p:grpSpPr>
            <a:xfrm>
              <a:off x="2464706" y="3702631"/>
              <a:ext cx="309358" cy="1263030"/>
              <a:chOff x="1603676" y="1864287"/>
              <a:chExt cx="309358" cy="1263030"/>
            </a:xfrm>
          </p:grpSpPr>
          <p:cxnSp>
            <p:nvCxnSpPr>
              <p:cNvPr id="59" name="Curved Connector 58"/>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61" name="TextBox 60"/>
              <p:cNvSpPr txBox="1"/>
              <p:nvPr/>
            </p:nvSpPr>
            <p:spPr>
              <a:xfrm>
                <a:off x="1617733" y="1999250"/>
                <a:ext cx="295301" cy="276999"/>
              </a:xfrm>
              <a:prstGeom prst="rect">
                <a:avLst/>
              </a:prstGeom>
              <a:noFill/>
            </p:spPr>
            <p:txBody>
              <a:bodyPr wrap="square" rtlCol="0">
                <a:spAutoFit/>
              </a:bodyPr>
              <a:lstStyle/>
              <a:p>
                <a:pPr algn="dist"/>
                <a:r>
                  <a:rPr lang="en-US" sz="1200" dirty="0"/>
                  <a:t>A</a:t>
                </a:r>
              </a:p>
            </p:txBody>
          </p:sp>
        </p:grpSp>
        <p:grpSp>
          <p:nvGrpSpPr>
            <p:cNvPr id="76" name="Group 75"/>
            <p:cNvGrpSpPr/>
            <p:nvPr/>
          </p:nvGrpSpPr>
          <p:grpSpPr>
            <a:xfrm>
              <a:off x="2001689" y="4177332"/>
              <a:ext cx="334305" cy="787093"/>
              <a:chOff x="523134" y="1848864"/>
              <a:chExt cx="334305" cy="787093"/>
            </a:xfrm>
          </p:grpSpPr>
          <p:cxnSp>
            <p:nvCxnSpPr>
              <p:cNvPr id="77" name="Curved Connector 76"/>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8" name="Oval 77"/>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79" name="TextBox 78"/>
              <p:cNvSpPr txBox="1"/>
              <p:nvPr/>
            </p:nvSpPr>
            <p:spPr>
              <a:xfrm>
                <a:off x="523134" y="2178352"/>
                <a:ext cx="295301" cy="276999"/>
              </a:xfrm>
              <a:prstGeom prst="rect">
                <a:avLst/>
              </a:prstGeom>
              <a:noFill/>
            </p:spPr>
            <p:txBody>
              <a:bodyPr wrap="square" rtlCol="0">
                <a:spAutoFit/>
              </a:bodyPr>
              <a:lstStyle/>
              <a:p>
                <a:pPr algn="dist"/>
                <a:r>
                  <a:rPr lang="en-US" sz="1200" dirty="0"/>
                  <a:t>B</a:t>
                </a:r>
              </a:p>
            </p:txBody>
          </p:sp>
        </p:grpSp>
        <p:sp>
          <p:nvSpPr>
            <p:cNvPr id="82" name="Rectangle 81"/>
            <p:cNvSpPr/>
            <p:nvPr/>
          </p:nvSpPr>
          <p:spPr>
            <a:xfrm>
              <a:off x="1897403" y="3436282"/>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grpSp>
        <p:nvGrpSpPr>
          <p:cNvPr id="87" name="Group 86"/>
          <p:cNvGrpSpPr/>
          <p:nvPr/>
        </p:nvGrpSpPr>
        <p:grpSpPr>
          <a:xfrm>
            <a:off x="2960531" y="4270314"/>
            <a:ext cx="936283" cy="1629115"/>
            <a:chOff x="843877" y="5183743"/>
            <a:chExt cx="936283" cy="1629115"/>
          </a:xfrm>
        </p:grpSpPr>
        <p:grpSp>
          <p:nvGrpSpPr>
            <p:cNvPr id="42" name="Group 41"/>
            <p:cNvGrpSpPr/>
            <p:nvPr/>
          </p:nvGrpSpPr>
          <p:grpSpPr>
            <a:xfrm>
              <a:off x="1308375" y="5490010"/>
              <a:ext cx="295301" cy="1263030"/>
              <a:chOff x="1196680" y="1867456"/>
              <a:chExt cx="295301" cy="1263030"/>
            </a:xfrm>
          </p:grpSpPr>
          <p:grpSp>
            <p:nvGrpSpPr>
              <p:cNvPr id="43" name="Group 42"/>
              <p:cNvGrpSpPr/>
              <p:nvPr/>
            </p:nvGrpSpPr>
            <p:grpSpPr>
              <a:xfrm>
                <a:off x="1426853" y="1867456"/>
                <a:ext cx="45719" cy="1263030"/>
                <a:chOff x="1426853" y="1867456"/>
                <a:chExt cx="45719" cy="1263030"/>
              </a:xfrm>
            </p:grpSpPr>
            <p:cxnSp>
              <p:nvCxnSpPr>
                <p:cNvPr id="45" name="Curved Connector 44"/>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44" name="TextBox 43"/>
              <p:cNvSpPr txBox="1"/>
              <p:nvPr/>
            </p:nvSpPr>
            <p:spPr>
              <a:xfrm>
                <a:off x="1196680" y="2001529"/>
                <a:ext cx="295301" cy="276999"/>
              </a:xfrm>
              <a:prstGeom prst="rect">
                <a:avLst/>
              </a:prstGeom>
              <a:noFill/>
            </p:spPr>
            <p:txBody>
              <a:bodyPr wrap="square" rtlCol="0">
                <a:spAutoFit/>
              </a:bodyPr>
              <a:lstStyle/>
              <a:p>
                <a:pPr algn="dist"/>
                <a:r>
                  <a:rPr lang="en-US" sz="1200" dirty="0"/>
                  <a:t>A</a:t>
                </a:r>
              </a:p>
            </p:txBody>
          </p:sp>
        </p:grpSp>
        <p:grpSp>
          <p:nvGrpSpPr>
            <p:cNvPr id="72" name="Group 71"/>
            <p:cNvGrpSpPr/>
            <p:nvPr/>
          </p:nvGrpSpPr>
          <p:grpSpPr>
            <a:xfrm>
              <a:off x="1079802" y="5849165"/>
              <a:ext cx="334305" cy="787093"/>
              <a:chOff x="523134" y="1848864"/>
              <a:chExt cx="334305" cy="787093"/>
            </a:xfrm>
          </p:grpSpPr>
          <p:cxnSp>
            <p:nvCxnSpPr>
              <p:cNvPr id="73" name="Curved Connector 72"/>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74" name="Oval 73"/>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75" name="TextBox 74"/>
              <p:cNvSpPr txBox="1"/>
              <p:nvPr/>
            </p:nvSpPr>
            <p:spPr>
              <a:xfrm>
                <a:off x="523134" y="2178352"/>
                <a:ext cx="295301" cy="276999"/>
              </a:xfrm>
              <a:prstGeom prst="rect">
                <a:avLst/>
              </a:prstGeom>
              <a:noFill/>
            </p:spPr>
            <p:txBody>
              <a:bodyPr wrap="square" rtlCol="0">
                <a:spAutoFit/>
              </a:bodyPr>
              <a:lstStyle/>
              <a:p>
                <a:pPr algn="dist"/>
                <a:r>
                  <a:rPr lang="en-US" sz="1200" dirty="0"/>
                  <a:t>B</a:t>
                </a:r>
              </a:p>
            </p:txBody>
          </p:sp>
        </p:grpSp>
        <p:sp>
          <p:nvSpPr>
            <p:cNvPr id="84" name="Rectangle 83"/>
            <p:cNvSpPr/>
            <p:nvPr/>
          </p:nvSpPr>
          <p:spPr>
            <a:xfrm>
              <a:off x="843877" y="5183743"/>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cxnSp>
        <p:nvCxnSpPr>
          <p:cNvPr id="92" name="Straight Arrow Connector 91"/>
          <p:cNvCxnSpPr/>
          <p:nvPr/>
        </p:nvCxnSpPr>
        <p:spPr>
          <a:xfrm flipH="1">
            <a:off x="1402990" y="2735076"/>
            <a:ext cx="2549852" cy="144181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3" name="Straight Arrow Connector 92"/>
          <p:cNvCxnSpPr/>
          <p:nvPr/>
        </p:nvCxnSpPr>
        <p:spPr>
          <a:xfrm flipH="1">
            <a:off x="3586789" y="2735076"/>
            <a:ext cx="522698" cy="1441813"/>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p:nvPr/>
        </p:nvCxnSpPr>
        <p:spPr>
          <a:xfrm>
            <a:off x="4892909" y="2735076"/>
            <a:ext cx="652629" cy="13430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cxnSp>
        <p:nvCxnSpPr>
          <p:cNvPr id="98" name="Straight Arrow Connector 97"/>
          <p:cNvCxnSpPr/>
          <p:nvPr/>
        </p:nvCxnSpPr>
        <p:spPr>
          <a:xfrm>
            <a:off x="5397224" y="2735076"/>
            <a:ext cx="2099578" cy="1343035"/>
          </a:xfrm>
          <a:prstGeom prst="straightConnector1">
            <a:avLst/>
          </a:prstGeom>
          <a:ln w="38100" cmpd="sng">
            <a:tailEnd type="arrow"/>
          </a:ln>
        </p:spPr>
        <p:style>
          <a:lnRef idx="2">
            <a:schemeClr val="accent1"/>
          </a:lnRef>
          <a:fillRef idx="0">
            <a:schemeClr val="accent1"/>
          </a:fillRef>
          <a:effectRef idx="1">
            <a:schemeClr val="accent1"/>
          </a:effectRef>
          <a:fontRef idx="minor">
            <a:schemeClr val="tx1"/>
          </a:fontRef>
        </p:style>
      </p:cxnSp>
      <p:grpSp>
        <p:nvGrpSpPr>
          <p:cNvPr id="101" name="Group 100"/>
          <p:cNvGrpSpPr/>
          <p:nvPr/>
        </p:nvGrpSpPr>
        <p:grpSpPr>
          <a:xfrm>
            <a:off x="5136618" y="4270314"/>
            <a:ext cx="1199515" cy="1629115"/>
            <a:chOff x="5192646" y="4882837"/>
            <a:chExt cx="1199515" cy="1629115"/>
          </a:xfrm>
        </p:grpSpPr>
        <p:grpSp>
          <p:nvGrpSpPr>
            <p:cNvPr id="37" name="Group 36"/>
            <p:cNvGrpSpPr/>
            <p:nvPr/>
          </p:nvGrpSpPr>
          <p:grpSpPr>
            <a:xfrm>
              <a:off x="5619327" y="5142490"/>
              <a:ext cx="295301" cy="1263030"/>
              <a:chOff x="1196680" y="1867456"/>
              <a:chExt cx="295301" cy="1263030"/>
            </a:xfrm>
          </p:grpSpPr>
          <p:grpSp>
            <p:nvGrpSpPr>
              <p:cNvPr id="38" name="Group 37"/>
              <p:cNvGrpSpPr/>
              <p:nvPr/>
            </p:nvGrpSpPr>
            <p:grpSpPr>
              <a:xfrm>
                <a:off x="1426853" y="1867456"/>
                <a:ext cx="45719" cy="1263030"/>
                <a:chOff x="1426853" y="1867456"/>
                <a:chExt cx="45719" cy="1263030"/>
              </a:xfrm>
            </p:grpSpPr>
            <p:cxnSp>
              <p:nvCxnSpPr>
                <p:cNvPr id="40" name="Curved Connector 39"/>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41" name="Oval 40"/>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grpSp>
          <p:sp>
            <p:nvSpPr>
              <p:cNvPr id="39" name="TextBox 38"/>
              <p:cNvSpPr txBox="1"/>
              <p:nvPr/>
            </p:nvSpPr>
            <p:spPr>
              <a:xfrm>
                <a:off x="1196680" y="2001529"/>
                <a:ext cx="295301" cy="276999"/>
              </a:xfrm>
              <a:prstGeom prst="rect">
                <a:avLst/>
              </a:prstGeom>
              <a:noFill/>
            </p:spPr>
            <p:txBody>
              <a:bodyPr wrap="square" rtlCol="0">
                <a:spAutoFit/>
              </a:bodyPr>
              <a:lstStyle/>
              <a:p>
                <a:pPr algn="dist"/>
                <a:r>
                  <a:rPr lang="en-US" sz="1200" dirty="0"/>
                  <a:t>A</a:t>
                </a:r>
              </a:p>
            </p:txBody>
          </p:sp>
        </p:grpSp>
        <p:cxnSp>
          <p:nvCxnSpPr>
            <p:cNvPr id="70" name="Curved Connector 69"/>
            <p:cNvCxnSpPr/>
            <p:nvPr/>
          </p:nvCxnSpPr>
          <p:spPr>
            <a:xfrm rot="5400000">
              <a:off x="5236668" y="6010074"/>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1" name="Oval 70"/>
            <p:cNvSpPr/>
            <p:nvPr/>
          </p:nvSpPr>
          <p:spPr>
            <a:xfrm>
              <a:off x="5607466" y="6067718"/>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69" name="TextBox 68"/>
            <p:cNvSpPr txBox="1"/>
            <p:nvPr/>
          </p:nvSpPr>
          <p:spPr>
            <a:xfrm>
              <a:off x="5393004" y="5945092"/>
              <a:ext cx="295301" cy="276999"/>
            </a:xfrm>
            <a:prstGeom prst="rect">
              <a:avLst/>
            </a:prstGeom>
            <a:noFill/>
          </p:spPr>
          <p:txBody>
            <a:bodyPr wrap="square" rtlCol="0">
              <a:spAutoFit/>
            </a:bodyPr>
            <a:lstStyle/>
            <a:p>
              <a:pPr algn="dist"/>
              <a:r>
                <a:rPr lang="en-US" sz="1200" dirty="0"/>
                <a:t>b</a:t>
              </a:r>
            </a:p>
          </p:txBody>
        </p:sp>
        <p:sp>
          <p:nvSpPr>
            <p:cNvPr id="83" name="Rectangle 82"/>
            <p:cNvSpPr/>
            <p:nvPr/>
          </p:nvSpPr>
          <p:spPr>
            <a:xfrm>
              <a:off x="5192646" y="4882837"/>
              <a:ext cx="936283" cy="162911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dist"/>
              <a:endParaRPr lang="en-US"/>
            </a:p>
          </p:txBody>
        </p:sp>
        <p:sp>
          <p:nvSpPr>
            <p:cNvPr id="100" name="TextBox 99"/>
            <p:cNvSpPr txBox="1"/>
            <p:nvPr/>
          </p:nvSpPr>
          <p:spPr>
            <a:xfrm>
              <a:off x="6207495" y="5963183"/>
              <a:ext cx="184666" cy="369332"/>
            </a:xfrm>
            <a:prstGeom prst="rect">
              <a:avLst/>
            </a:prstGeom>
            <a:noFill/>
          </p:spPr>
          <p:txBody>
            <a:bodyPr wrap="none" rtlCol="0">
              <a:spAutoFit/>
            </a:bodyPr>
            <a:lstStyle/>
            <a:p>
              <a:endParaRPr lang="en-US" dirty="0"/>
            </a:p>
          </p:txBody>
        </p:sp>
      </p:grpSp>
      <p:sp>
        <p:nvSpPr>
          <p:cNvPr id="102" name="TextBox 101"/>
          <p:cNvSpPr txBox="1"/>
          <p:nvPr/>
        </p:nvSpPr>
        <p:spPr>
          <a:xfrm>
            <a:off x="437860" y="5899429"/>
            <a:ext cx="1848555" cy="369332"/>
          </a:xfrm>
          <a:prstGeom prst="rect">
            <a:avLst/>
          </a:prstGeom>
          <a:noFill/>
        </p:spPr>
        <p:txBody>
          <a:bodyPr wrap="square" rtlCol="0">
            <a:spAutoFit/>
          </a:bodyPr>
          <a:lstStyle/>
          <a:p>
            <a:r>
              <a:rPr lang="en-US" dirty="0"/>
              <a:t>GAMETE 1</a:t>
            </a:r>
          </a:p>
        </p:txBody>
      </p:sp>
      <p:sp>
        <p:nvSpPr>
          <p:cNvPr id="103" name="TextBox 102"/>
          <p:cNvSpPr txBox="1"/>
          <p:nvPr/>
        </p:nvSpPr>
        <p:spPr>
          <a:xfrm>
            <a:off x="2932686" y="5924830"/>
            <a:ext cx="1848555" cy="369332"/>
          </a:xfrm>
          <a:prstGeom prst="rect">
            <a:avLst/>
          </a:prstGeom>
          <a:noFill/>
        </p:spPr>
        <p:txBody>
          <a:bodyPr wrap="square" rtlCol="0">
            <a:spAutoFit/>
          </a:bodyPr>
          <a:lstStyle/>
          <a:p>
            <a:r>
              <a:rPr lang="en-US" dirty="0"/>
              <a:t>GAMETE 2</a:t>
            </a:r>
          </a:p>
        </p:txBody>
      </p:sp>
      <p:sp>
        <p:nvSpPr>
          <p:cNvPr id="104" name="TextBox 103"/>
          <p:cNvSpPr txBox="1"/>
          <p:nvPr/>
        </p:nvSpPr>
        <p:spPr>
          <a:xfrm>
            <a:off x="5060626" y="5950231"/>
            <a:ext cx="1848555" cy="369332"/>
          </a:xfrm>
          <a:prstGeom prst="rect">
            <a:avLst/>
          </a:prstGeom>
          <a:noFill/>
        </p:spPr>
        <p:txBody>
          <a:bodyPr wrap="square" rtlCol="0">
            <a:spAutoFit/>
          </a:bodyPr>
          <a:lstStyle/>
          <a:p>
            <a:r>
              <a:rPr lang="en-US" dirty="0"/>
              <a:t>GAMETE 3</a:t>
            </a:r>
          </a:p>
        </p:txBody>
      </p:sp>
      <p:sp>
        <p:nvSpPr>
          <p:cNvPr id="105" name="TextBox 104"/>
          <p:cNvSpPr txBox="1"/>
          <p:nvPr/>
        </p:nvSpPr>
        <p:spPr>
          <a:xfrm>
            <a:off x="7400231" y="5947410"/>
            <a:ext cx="1848555" cy="369332"/>
          </a:xfrm>
          <a:prstGeom prst="rect">
            <a:avLst/>
          </a:prstGeom>
          <a:noFill/>
        </p:spPr>
        <p:txBody>
          <a:bodyPr wrap="square" rtlCol="0">
            <a:spAutoFit/>
          </a:bodyPr>
          <a:lstStyle/>
          <a:p>
            <a:r>
              <a:rPr lang="en-US" dirty="0"/>
              <a:t>GAMETE 4</a:t>
            </a:r>
          </a:p>
        </p:txBody>
      </p:sp>
      <p:sp>
        <p:nvSpPr>
          <p:cNvPr id="106" name="TextBox 105"/>
          <p:cNvSpPr txBox="1"/>
          <p:nvPr/>
        </p:nvSpPr>
        <p:spPr>
          <a:xfrm>
            <a:off x="4352785" y="2706854"/>
            <a:ext cx="722657" cy="369332"/>
          </a:xfrm>
          <a:prstGeom prst="rect">
            <a:avLst/>
          </a:prstGeom>
          <a:noFill/>
        </p:spPr>
        <p:txBody>
          <a:bodyPr wrap="square" rtlCol="0">
            <a:spAutoFit/>
          </a:bodyPr>
          <a:lstStyle/>
          <a:p>
            <a:r>
              <a:rPr lang="en-US" dirty="0"/>
              <a:t>2N</a:t>
            </a:r>
          </a:p>
        </p:txBody>
      </p:sp>
      <p:sp>
        <p:nvSpPr>
          <p:cNvPr id="107" name="TextBox 106"/>
          <p:cNvSpPr txBox="1"/>
          <p:nvPr/>
        </p:nvSpPr>
        <p:spPr>
          <a:xfrm>
            <a:off x="878247" y="3909789"/>
            <a:ext cx="722657" cy="369332"/>
          </a:xfrm>
          <a:prstGeom prst="rect">
            <a:avLst/>
          </a:prstGeom>
          <a:noFill/>
        </p:spPr>
        <p:txBody>
          <a:bodyPr wrap="square" rtlCol="0">
            <a:spAutoFit/>
          </a:bodyPr>
          <a:lstStyle/>
          <a:p>
            <a:r>
              <a:rPr lang="en-US" dirty="0"/>
              <a:t>N</a:t>
            </a:r>
          </a:p>
        </p:txBody>
      </p:sp>
      <p:sp>
        <p:nvSpPr>
          <p:cNvPr id="108" name="TextBox 107"/>
          <p:cNvSpPr txBox="1"/>
          <p:nvPr/>
        </p:nvSpPr>
        <p:spPr>
          <a:xfrm>
            <a:off x="3117347" y="3902865"/>
            <a:ext cx="722657" cy="369332"/>
          </a:xfrm>
          <a:prstGeom prst="rect">
            <a:avLst/>
          </a:prstGeom>
          <a:noFill/>
        </p:spPr>
        <p:txBody>
          <a:bodyPr wrap="square" rtlCol="0">
            <a:spAutoFit/>
          </a:bodyPr>
          <a:lstStyle/>
          <a:p>
            <a:r>
              <a:rPr lang="en-US" dirty="0"/>
              <a:t>N</a:t>
            </a:r>
          </a:p>
        </p:txBody>
      </p:sp>
      <p:sp>
        <p:nvSpPr>
          <p:cNvPr id="109" name="TextBox 108"/>
          <p:cNvSpPr txBox="1"/>
          <p:nvPr/>
        </p:nvSpPr>
        <p:spPr>
          <a:xfrm>
            <a:off x="5215337" y="3924163"/>
            <a:ext cx="722657" cy="369332"/>
          </a:xfrm>
          <a:prstGeom prst="rect">
            <a:avLst/>
          </a:prstGeom>
          <a:noFill/>
        </p:spPr>
        <p:txBody>
          <a:bodyPr wrap="square" rtlCol="0">
            <a:spAutoFit/>
          </a:bodyPr>
          <a:lstStyle/>
          <a:p>
            <a:r>
              <a:rPr lang="en-US" dirty="0"/>
              <a:t>N</a:t>
            </a:r>
          </a:p>
        </p:txBody>
      </p:sp>
      <p:sp>
        <p:nvSpPr>
          <p:cNvPr id="110" name="TextBox 109"/>
          <p:cNvSpPr txBox="1"/>
          <p:nvPr/>
        </p:nvSpPr>
        <p:spPr>
          <a:xfrm>
            <a:off x="7750768" y="3945461"/>
            <a:ext cx="722657" cy="369332"/>
          </a:xfrm>
          <a:prstGeom prst="rect">
            <a:avLst/>
          </a:prstGeom>
          <a:noFill/>
        </p:spPr>
        <p:txBody>
          <a:bodyPr wrap="square" rtlCol="0">
            <a:spAutoFit/>
          </a:bodyPr>
          <a:lstStyle/>
          <a:p>
            <a:r>
              <a:rPr lang="en-US" dirty="0"/>
              <a:t>N</a:t>
            </a:r>
          </a:p>
        </p:txBody>
      </p:sp>
      <p:sp>
        <p:nvSpPr>
          <p:cNvPr id="116" name="TextBox 115"/>
          <p:cNvSpPr txBox="1"/>
          <p:nvPr/>
        </p:nvSpPr>
        <p:spPr>
          <a:xfrm>
            <a:off x="5597157" y="1880885"/>
            <a:ext cx="1947903" cy="369332"/>
          </a:xfrm>
          <a:prstGeom prst="rect">
            <a:avLst/>
          </a:prstGeom>
          <a:noFill/>
        </p:spPr>
        <p:txBody>
          <a:bodyPr wrap="square" rtlCol="0">
            <a:spAutoFit/>
          </a:bodyPr>
          <a:lstStyle/>
          <a:p>
            <a:r>
              <a:rPr lang="en-US" dirty="0" err="1"/>
              <a:t>BbAA</a:t>
            </a:r>
            <a:r>
              <a:rPr lang="en-US" dirty="0"/>
              <a:t>- genotype</a:t>
            </a:r>
          </a:p>
        </p:txBody>
      </p:sp>
      <p:sp>
        <p:nvSpPr>
          <p:cNvPr id="117" name="TextBox 116"/>
          <p:cNvSpPr txBox="1"/>
          <p:nvPr/>
        </p:nvSpPr>
        <p:spPr>
          <a:xfrm>
            <a:off x="341383" y="6291854"/>
            <a:ext cx="1947903" cy="369332"/>
          </a:xfrm>
          <a:prstGeom prst="rect">
            <a:avLst/>
          </a:prstGeom>
          <a:noFill/>
        </p:spPr>
        <p:txBody>
          <a:bodyPr wrap="square" rtlCol="0">
            <a:spAutoFit/>
          </a:bodyPr>
          <a:lstStyle/>
          <a:p>
            <a:r>
              <a:rPr lang="en-US" dirty="0" err="1"/>
              <a:t>bA</a:t>
            </a:r>
            <a:r>
              <a:rPr lang="en-US" dirty="0"/>
              <a:t>- genotype</a:t>
            </a:r>
          </a:p>
        </p:txBody>
      </p:sp>
      <p:sp>
        <p:nvSpPr>
          <p:cNvPr id="118" name="TextBox 117"/>
          <p:cNvSpPr txBox="1"/>
          <p:nvPr/>
        </p:nvSpPr>
        <p:spPr>
          <a:xfrm>
            <a:off x="2517805" y="6294162"/>
            <a:ext cx="1947903" cy="369332"/>
          </a:xfrm>
          <a:prstGeom prst="rect">
            <a:avLst/>
          </a:prstGeom>
          <a:noFill/>
        </p:spPr>
        <p:txBody>
          <a:bodyPr wrap="square" rtlCol="0">
            <a:spAutoFit/>
          </a:bodyPr>
          <a:lstStyle/>
          <a:p>
            <a:r>
              <a:rPr lang="en-US" dirty="0"/>
              <a:t>BA- genotype</a:t>
            </a:r>
          </a:p>
        </p:txBody>
      </p:sp>
      <p:sp>
        <p:nvSpPr>
          <p:cNvPr id="119" name="TextBox 118"/>
          <p:cNvSpPr txBox="1"/>
          <p:nvPr/>
        </p:nvSpPr>
        <p:spPr>
          <a:xfrm>
            <a:off x="4843635" y="6296470"/>
            <a:ext cx="1947903" cy="369332"/>
          </a:xfrm>
          <a:prstGeom prst="rect">
            <a:avLst/>
          </a:prstGeom>
          <a:noFill/>
        </p:spPr>
        <p:txBody>
          <a:bodyPr wrap="square" rtlCol="0">
            <a:spAutoFit/>
          </a:bodyPr>
          <a:lstStyle/>
          <a:p>
            <a:r>
              <a:rPr lang="en-US" dirty="0" err="1"/>
              <a:t>bA</a:t>
            </a:r>
            <a:r>
              <a:rPr lang="en-US" dirty="0"/>
              <a:t>- genotype</a:t>
            </a:r>
          </a:p>
        </p:txBody>
      </p:sp>
      <p:sp>
        <p:nvSpPr>
          <p:cNvPr id="120" name="TextBox 119"/>
          <p:cNvSpPr txBox="1"/>
          <p:nvPr/>
        </p:nvSpPr>
        <p:spPr>
          <a:xfrm>
            <a:off x="7225493" y="6261430"/>
            <a:ext cx="1947903" cy="369332"/>
          </a:xfrm>
          <a:prstGeom prst="rect">
            <a:avLst/>
          </a:prstGeom>
          <a:noFill/>
        </p:spPr>
        <p:txBody>
          <a:bodyPr wrap="square" rtlCol="0">
            <a:spAutoFit/>
          </a:bodyPr>
          <a:lstStyle/>
          <a:p>
            <a:r>
              <a:rPr lang="en-US" dirty="0"/>
              <a:t>BA- genotype</a:t>
            </a:r>
          </a:p>
        </p:txBody>
      </p:sp>
    </p:spTree>
    <p:extLst>
      <p:ext uri="{BB962C8B-B14F-4D97-AF65-F5344CB8AC3E}">
        <p14:creationId xmlns:p14="http://schemas.microsoft.com/office/powerpoint/2010/main" val="1756944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7366"/>
            <a:ext cx="8229600" cy="1143000"/>
          </a:xfrm>
        </p:spPr>
        <p:txBody>
          <a:bodyPr/>
          <a:lstStyle/>
          <a:p>
            <a:r>
              <a:rPr lang="en-US" dirty="0" err="1"/>
              <a:t>Punnett</a:t>
            </a:r>
            <a:r>
              <a:rPr lang="en-US" dirty="0"/>
              <a:t> Square</a:t>
            </a:r>
          </a:p>
        </p:txBody>
      </p:sp>
      <p:grpSp>
        <p:nvGrpSpPr>
          <p:cNvPr id="49" name="Group 48"/>
          <p:cNvGrpSpPr/>
          <p:nvPr/>
        </p:nvGrpSpPr>
        <p:grpSpPr>
          <a:xfrm>
            <a:off x="986118" y="1090489"/>
            <a:ext cx="6654803" cy="4159627"/>
            <a:chOff x="986118" y="1628589"/>
            <a:chExt cx="6654803" cy="4159627"/>
          </a:xfrm>
        </p:grpSpPr>
        <p:sp>
          <p:nvSpPr>
            <p:cNvPr id="4" name="Rectangle 3"/>
            <p:cNvSpPr/>
            <p:nvPr/>
          </p:nvSpPr>
          <p:spPr>
            <a:xfrm>
              <a:off x="986118" y="1628589"/>
              <a:ext cx="6618941" cy="41237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2241176" y="1628589"/>
              <a:ext cx="29883" cy="4123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3603797" y="1661461"/>
              <a:ext cx="29883" cy="4123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966418" y="1664451"/>
              <a:ext cx="29883" cy="4123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6329039" y="1637559"/>
              <a:ext cx="29883" cy="4123765"/>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986118" y="2151529"/>
              <a:ext cx="661894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18990" y="3036038"/>
              <a:ext cx="661894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1021980" y="3935488"/>
              <a:ext cx="661894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1010029" y="4879761"/>
              <a:ext cx="6618941" cy="0"/>
            </a:xfrm>
            <a:prstGeom prst="line">
              <a:avLst/>
            </a:prstGeom>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389531" y="2405533"/>
              <a:ext cx="439506" cy="369332"/>
            </a:xfrm>
            <a:prstGeom prst="rect">
              <a:avLst/>
            </a:prstGeom>
            <a:noFill/>
          </p:spPr>
          <p:txBody>
            <a:bodyPr wrap="none" rtlCol="0">
              <a:spAutoFit/>
            </a:bodyPr>
            <a:lstStyle/>
            <a:p>
              <a:r>
                <a:rPr lang="en-US" dirty="0" err="1"/>
                <a:t>bA</a:t>
              </a:r>
              <a:endParaRPr lang="en-US" dirty="0"/>
            </a:p>
          </p:txBody>
        </p:sp>
        <p:sp>
          <p:nvSpPr>
            <p:cNvPr id="17" name="TextBox 16"/>
            <p:cNvSpPr txBox="1"/>
            <p:nvPr/>
          </p:nvSpPr>
          <p:spPr>
            <a:xfrm>
              <a:off x="1392521" y="4216384"/>
              <a:ext cx="439506" cy="369332"/>
            </a:xfrm>
            <a:prstGeom prst="rect">
              <a:avLst/>
            </a:prstGeom>
            <a:noFill/>
          </p:spPr>
          <p:txBody>
            <a:bodyPr wrap="none" rtlCol="0">
              <a:spAutoFit/>
            </a:bodyPr>
            <a:lstStyle/>
            <a:p>
              <a:r>
                <a:rPr lang="en-US" dirty="0" err="1"/>
                <a:t>bA</a:t>
              </a:r>
              <a:endParaRPr lang="en-US" dirty="0"/>
            </a:p>
          </p:txBody>
        </p:sp>
        <p:sp>
          <p:nvSpPr>
            <p:cNvPr id="18" name="TextBox 17"/>
            <p:cNvSpPr txBox="1"/>
            <p:nvPr/>
          </p:nvSpPr>
          <p:spPr>
            <a:xfrm>
              <a:off x="1395511" y="5130775"/>
              <a:ext cx="439506" cy="369332"/>
            </a:xfrm>
            <a:prstGeom prst="rect">
              <a:avLst/>
            </a:prstGeom>
            <a:noFill/>
          </p:spPr>
          <p:txBody>
            <a:bodyPr wrap="none" rtlCol="0">
              <a:spAutoFit/>
            </a:bodyPr>
            <a:lstStyle/>
            <a:p>
              <a:r>
                <a:rPr lang="en-US" dirty="0"/>
                <a:t>BA</a:t>
              </a:r>
            </a:p>
          </p:txBody>
        </p:sp>
        <p:sp>
          <p:nvSpPr>
            <p:cNvPr id="19" name="TextBox 18"/>
            <p:cNvSpPr txBox="1"/>
            <p:nvPr/>
          </p:nvSpPr>
          <p:spPr>
            <a:xfrm>
              <a:off x="1368619" y="3296022"/>
              <a:ext cx="439506" cy="369332"/>
            </a:xfrm>
            <a:prstGeom prst="rect">
              <a:avLst/>
            </a:prstGeom>
            <a:noFill/>
          </p:spPr>
          <p:txBody>
            <a:bodyPr wrap="none" rtlCol="0">
              <a:spAutoFit/>
            </a:bodyPr>
            <a:lstStyle/>
            <a:p>
              <a:r>
                <a:rPr lang="en-US" dirty="0"/>
                <a:t>BA</a:t>
              </a:r>
            </a:p>
          </p:txBody>
        </p:sp>
        <p:sp>
          <p:nvSpPr>
            <p:cNvPr id="20" name="TextBox 19"/>
            <p:cNvSpPr txBox="1"/>
            <p:nvPr/>
          </p:nvSpPr>
          <p:spPr>
            <a:xfrm>
              <a:off x="2689412" y="1643532"/>
              <a:ext cx="416513" cy="369332"/>
            </a:xfrm>
            <a:prstGeom prst="rect">
              <a:avLst/>
            </a:prstGeom>
            <a:noFill/>
          </p:spPr>
          <p:txBody>
            <a:bodyPr wrap="none" rtlCol="0">
              <a:spAutoFit/>
            </a:bodyPr>
            <a:lstStyle/>
            <a:p>
              <a:r>
                <a:rPr lang="en-US" dirty="0" err="1"/>
                <a:t>ba</a:t>
              </a:r>
              <a:endParaRPr lang="en-US" dirty="0"/>
            </a:p>
          </p:txBody>
        </p:sp>
        <p:sp>
          <p:nvSpPr>
            <p:cNvPr id="21" name="TextBox 20"/>
            <p:cNvSpPr txBox="1"/>
            <p:nvPr/>
          </p:nvSpPr>
          <p:spPr>
            <a:xfrm>
              <a:off x="3977328" y="1676404"/>
              <a:ext cx="443789" cy="369332"/>
            </a:xfrm>
            <a:prstGeom prst="rect">
              <a:avLst/>
            </a:prstGeom>
            <a:noFill/>
          </p:spPr>
          <p:txBody>
            <a:bodyPr wrap="none" rtlCol="0">
              <a:spAutoFit/>
            </a:bodyPr>
            <a:lstStyle/>
            <a:p>
              <a:r>
                <a:rPr lang="en-US" dirty="0"/>
                <a:t>BA</a:t>
              </a:r>
            </a:p>
          </p:txBody>
        </p:sp>
        <p:sp>
          <p:nvSpPr>
            <p:cNvPr id="22" name="TextBox 21"/>
            <p:cNvSpPr txBox="1"/>
            <p:nvPr/>
          </p:nvSpPr>
          <p:spPr>
            <a:xfrm>
              <a:off x="5339949" y="1694335"/>
              <a:ext cx="439506" cy="369332"/>
            </a:xfrm>
            <a:prstGeom prst="rect">
              <a:avLst/>
            </a:prstGeom>
            <a:noFill/>
          </p:spPr>
          <p:txBody>
            <a:bodyPr wrap="none" rtlCol="0">
              <a:spAutoFit/>
            </a:bodyPr>
            <a:lstStyle/>
            <a:p>
              <a:r>
                <a:rPr lang="en-US" dirty="0" err="1"/>
                <a:t>bA</a:t>
              </a:r>
              <a:endParaRPr lang="en-US" dirty="0"/>
            </a:p>
          </p:txBody>
        </p:sp>
        <p:sp>
          <p:nvSpPr>
            <p:cNvPr id="23" name="TextBox 22"/>
            <p:cNvSpPr txBox="1"/>
            <p:nvPr/>
          </p:nvSpPr>
          <p:spPr>
            <a:xfrm>
              <a:off x="6657747" y="1712266"/>
              <a:ext cx="420796" cy="369332"/>
            </a:xfrm>
            <a:prstGeom prst="rect">
              <a:avLst/>
            </a:prstGeom>
            <a:noFill/>
          </p:spPr>
          <p:txBody>
            <a:bodyPr wrap="none" rtlCol="0">
              <a:spAutoFit/>
            </a:bodyPr>
            <a:lstStyle/>
            <a:p>
              <a:r>
                <a:rPr lang="en-US" dirty="0"/>
                <a:t>Ba</a:t>
              </a:r>
            </a:p>
          </p:txBody>
        </p:sp>
        <p:sp>
          <p:nvSpPr>
            <p:cNvPr id="24" name="TextBox 23"/>
            <p:cNvSpPr txBox="1"/>
            <p:nvPr/>
          </p:nvSpPr>
          <p:spPr>
            <a:xfrm>
              <a:off x="1126567" y="1712266"/>
              <a:ext cx="1010020" cy="369332"/>
            </a:xfrm>
            <a:prstGeom prst="rect">
              <a:avLst/>
            </a:prstGeom>
            <a:noFill/>
          </p:spPr>
          <p:txBody>
            <a:bodyPr wrap="square" rtlCol="0">
              <a:spAutoFit/>
            </a:bodyPr>
            <a:lstStyle/>
            <a:p>
              <a:r>
                <a:rPr lang="en-US" dirty="0"/>
                <a:t>Gametes</a:t>
              </a:r>
            </a:p>
          </p:txBody>
        </p:sp>
        <p:cxnSp>
          <p:nvCxnSpPr>
            <p:cNvPr id="26" name="Straight Arrow Connector 25"/>
            <p:cNvCxnSpPr/>
            <p:nvPr/>
          </p:nvCxnSpPr>
          <p:spPr>
            <a:xfrm>
              <a:off x="2136587" y="1923218"/>
              <a:ext cx="44823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a:off x="1598706" y="2032001"/>
              <a:ext cx="0" cy="4034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3" name="TextBox 32"/>
            <p:cNvSpPr txBox="1"/>
            <p:nvPr/>
          </p:nvSpPr>
          <p:spPr>
            <a:xfrm>
              <a:off x="2554944" y="2390590"/>
              <a:ext cx="671353" cy="369332"/>
            </a:xfrm>
            <a:prstGeom prst="rect">
              <a:avLst/>
            </a:prstGeom>
            <a:noFill/>
          </p:spPr>
          <p:txBody>
            <a:bodyPr wrap="none" rtlCol="0">
              <a:spAutoFit/>
            </a:bodyPr>
            <a:lstStyle/>
            <a:p>
              <a:r>
                <a:rPr lang="en-US" dirty="0" err="1"/>
                <a:t>bbAa</a:t>
              </a:r>
              <a:endParaRPr lang="en-US" dirty="0"/>
            </a:p>
          </p:txBody>
        </p:sp>
        <p:sp>
          <p:nvSpPr>
            <p:cNvPr id="34" name="TextBox 33"/>
            <p:cNvSpPr txBox="1"/>
            <p:nvPr/>
          </p:nvSpPr>
          <p:spPr>
            <a:xfrm>
              <a:off x="3947447" y="2423462"/>
              <a:ext cx="698629" cy="369332"/>
            </a:xfrm>
            <a:prstGeom prst="rect">
              <a:avLst/>
            </a:prstGeom>
            <a:noFill/>
          </p:spPr>
          <p:txBody>
            <a:bodyPr wrap="none" rtlCol="0">
              <a:spAutoFit/>
            </a:bodyPr>
            <a:lstStyle/>
            <a:p>
              <a:r>
                <a:rPr lang="en-US" dirty="0" err="1"/>
                <a:t>BbAA</a:t>
              </a:r>
              <a:endParaRPr lang="en-US" dirty="0"/>
            </a:p>
          </p:txBody>
        </p:sp>
        <p:sp>
          <p:nvSpPr>
            <p:cNvPr id="35" name="TextBox 34"/>
            <p:cNvSpPr txBox="1"/>
            <p:nvPr/>
          </p:nvSpPr>
          <p:spPr>
            <a:xfrm>
              <a:off x="5295127" y="2426452"/>
              <a:ext cx="694346" cy="369332"/>
            </a:xfrm>
            <a:prstGeom prst="rect">
              <a:avLst/>
            </a:prstGeom>
            <a:noFill/>
          </p:spPr>
          <p:txBody>
            <a:bodyPr wrap="none" rtlCol="0">
              <a:spAutoFit/>
            </a:bodyPr>
            <a:lstStyle/>
            <a:p>
              <a:r>
                <a:rPr lang="en-US" dirty="0" err="1"/>
                <a:t>bbAA</a:t>
              </a:r>
              <a:endParaRPr lang="en-US" dirty="0"/>
            </a:p>
          </p:txBody>
        </p:sp>
        <p:sp>
          <p:nvSpPr>
            <p:cNvPr id="36" name="TextBox 35"/>
            <p:cNvSpPr txBox="1"/>
            <p:nvPr/>
          </p:nvSpPr>
          <p:spPr>
            <a:xfrm>
              <a:off x="6642807" y="2429442"/>
              <a:ext cx="675636" cy="369332"/>
            </a:xfrm>
            <a:prstGeom prst="rect">
              <a:avLst/>
            </a:prstGeom>
            <a:noFill/>
          </p:spPr>
          <p:txBody>
            <a:bodyPr wrap="none" rtlCol="0">
              <a:spAutoFit/>
            </a:bodyPr>
            <a:lstStyle/>
            <a:p>
              <a:r>
                <a:rPr lang="en-US" dirty="0" err="1"/>
                <a:t>BbAa</a:t>
              </a:r>
              <a:endParaRPr lang="en-US" dirty="0"/>
            </a:p>
          </p:txBody>
        </p:sp>
        <p:sp>
          <p:nvSpPr>
            <p:cNvPr id="37" name="TextBox 36"/>
            <p:cNvSpPr txBox="1"/>
            <p:nvPr/>
          </p:nvSpPr>
          <p:spPr>
            <a:xfrm>
              <a:off x="2617698" y="3319922"/>
              <a:ext cx="675636" cy="369332"/>
            </a:xfrm>
            <a:prstGeom prst="rect">
              <a:avLst/>
            </a:prstGeom>
            <a:noFill/>
          </p:spPr>
          <p:txBody>
            <a:bodyPr wrap="none" rtlCol="0">
              <a:spAutoFit/>
            </a:bodyPr>
            <a:lstStyle/>
            <a:p>
              <a:r>
                <a:rPr lang="en-US" dirty="0" err="1"/>
                <a:t>BbAa</a:t>
              </a:r>
              <a:endParaRPr lang="en-US" dirty="0"/>
            </a:p>
          </p:txBody>
        </p:sp>
        <p:sp>
          <p:nvSpPr>
            <p:cNvPr id="38" name="TextBox 37"/>
            <p:cNvSpPr txBox="1"/>
            <p:nvPr/>
          </p:nvSpPr>
          <p:spPr>
            <a:xfrm>
              <a:off x="2680452" y="4249254"/>
              <a:ext cx="671353" cy="369332"/>
            </a:xfrm>
            <a:prstGeom prst="rect">
              <a:avLst/>
            </a:prstGeom>
            <a:noFill/>
          </p:spPr>
          <p:txBody>
            <a:bodyPr wrap="none" rtlCol="0">
              <a:spAutoFit/>
            </a:bodyPr>
            <a:lstStyle/>
            <a:p>
              <a:r>
                <a:rPr lang="en-US" dirty="0" err="1"/>
                <a:t>bbAa</a:t>
              </a:r>
              <a:endParaRPr lang="en-US" dirty="0"/>
            </a:p>
          </p:txBody>
        </p:sp>
        <p:sp>
          <p:nvSpPr>
            <p:cNvPr id="39" name="TextBox 38"/>
            <p:cNvSpPr txBox="1"/>
            <p:nvPr/>
          </p:nvSpPr>
          <p:spPr>
            <a:xfrm>
              <a:off x="2713324" y="5178586"/>
              <a:ext cx="675636" cy="369332"/>
            </a:xfrm>
            <a:prstGeom prst="rect">
              <a:avLst/>
            </a:prstGeom>
            <a:noFill/>
          </p:spPr>
          <p:txBody>
            <a:bodyPr wrap="none" rtlCol="0">
              <a:spAutoFit/>
            </a:bodyPr>
            <a:lstStyle/>
            <a:p>
              <a:r>
                <a:rPr lang="en-US" dirty="0" err="1"/>
                <a:t>BbAa</a:t>
              </a:r>
              <a:endParaRPr lang="en-US" dirty="0"/>
            </a:p>
          </p:txBody>
        </p:sp>
        <p:sp>
          <p:nvSpPr>
            <p:cNvPr id="40" name="TextBox 39"/>
            <p:cNvSpPr txBox="1"/>
            <p:nvPr/>
          </p:nvSpPr>
          <p:spPr>
            <a:xfrm>
              <a:off x="3980319" y="3293030"/>
              <a:ext cx="702912" cy="369332"/>
            </a:xfrm>
            <a:prstGeom prst="rect">
              <a:avLst/>
            </a:prstGeom>
            <a:noFill/>
          </p:spPr>
          <p:txBody>
            <a:bodyPr wrap="none" rtlCol="0">
              <a:spAutoFit/>
            </a:bodyPr>
            <a:lstStyle/>
            <a:p>
              <a:r>
                <a:rPr lang="en-US" dirty="0"/>
                <a:t>BBAA</a:t>
              </a:r>
            </a:p>
          </p:txBody>
        </p:sp>
        <p:sp>
          <p:nvSpPr>
            <p:cNvPr id="41" name="TextBox 40"/>
            <p:cNvSpPr txBox="1"/>
            <p:nvPr/>
          </p:nvSpPr>
          <p:spPr>
            <a:xfrm>
              <a:off x="3998250" y="4252244"/>
              <a:ext cx="698629" cy="369332"/>
            </a:xfrm>
            <a:prstGeom prst="rect">
              <a:avLst/>
            </a:prstGeom>
            <a:noFill/>
          </p:spPr>
          <p:txBody>
            <a:bodyPr wrap="none" rtlCol="0">
              <a:spAutoFit/>
            </a:bodyPr>
            <a:lstStyle/>
            <a:p>
              <a:r>
                <a:rPr lang="en-US" dirty="0" err="1"/>
                <a:t>BbAA</a:t>
              </a:r>
              <a:endParaRPr lang="en-US" dirty="0"/>
            </a:p>
          </p:txBody>
        </p:sp>
        <p:sp>
          <p:nvSpPr>
            <p:cNvPr id="42" name="TextBox 41"/>
            <p:cNvSpPr txBox="1"/>
            <p:nvPr/>
          </p:nvSpPr>
          <p:spPr>
            <a:xfrm>
              <a:off x="4016181" y="5211458"/>
              <a:ext cx="698629" cy="369332"/>
            </a:xfrm>
            <a:prstGeom prst="rect">
              <a:avLst/>
            </a:prstGeom>
            <a:noFill/>
          </p:spPr>
          <p:txBody>
            <a:bodyPr wrap="none" rtlCol="0">
              <a:spAutoFit/>
            </a:bodyPr>
            <a:lstStyle/>
            <a:p>
              <a:r>
                <a:rPr lang="en-US" dirty="0" err="1"/>
                <a:t>BbAA</a:t>
              </a:r>
              <a:endParaRPr lang="en-US" dirty="0"/>
            </a:p>
          </p:txBody>
        </p:sp>
        <p:sp>
          <p:nvSpPr>
            <p:cNvPr id="43" name="TextBox 42"/>
            <p:cNvSpPr txBox="1"/>
            <p:nvPr/>
          </p:nvSpPr>
          <p:spPr>
            <a:xfrm>
              <a:off x="5290747" y="3300132"/>
              <a:ext cx="698629" cy="369332"/>
            </a:xfrm>
            <a:prstGeom prst="rect">
              <a:avLst/>
            </a:prstGeom>
            <a:noFill/>
          </p:spPr>
          <p:txBody>
            <a:bodyPr wrap="none" rtlCol="0">
              <a:spAutoFit/>
            </a:bodyPr>
            <a:lstStyle/>
            <a:p>
              <a:r>
                <a:rPr lang="en-US" dirty="0" err="1"/>
                <a:t>BbAA</a:t>
              </a:r>
              <a:endParaRPr lang="en-US" dirty="0"/>
            </a:p>
          </p:txBody>
        </p:sp>
        <p:sp>
          <p:nvSpPr>
            <p:cNvPr id="44" name="TextBox 43"/>
            <p:cNvSpPr txBox="1"/>
            <p:nvPr/>
          </p:nvSpPr>
          <p:spPr>
            <a:xfrm>
              <a:off x="5286367" y="4173812"/>
              <a:ext cx="694346" cy="369332"/>
            </a:xfrm>
            <a:prstGeom prst="rect">
              <a:avLst/>
            </a:prstGeom>
            <a:noFill/>
          </p:spPr>
          <p:txBody>
            <a:bodyPr wrap="none" rtlCol="0">
              <a:spAutoFit/>
            </a:bodyPr>
            <a:lstStyle/>
            <a:p>
              <a:r>
                <a:rPr lang="en-US" dirty="0" err="1"/>
                <a:t>bbAA</a:t>
              </a:r>
              <a:endParaRPr lang="en-US" dirty="0"/>
            </a:p>
          </p:txBody>
        </p:sp>
        <p:sp>
          <p:nvSpPr>
            <p:cNvPr id="45" name="TextBox 44"/>
            <p:cNvSpPr txBox="1"/>
            <p:nvPr/>
          </p:nvSpPr>
          <p:spPr>
            <a:xfrm>
              <a:off x="5281987" y="5125892"/>
              <a:ext cx="698629" cy="369332"/>
            </a:xfrm>
            <a:prstGeom prst="rect">
              <a:avLst/>
            </a:prstGeom>
            <a:noFill/>
          </p:spPr>
          <p:txBody>
            <a:bodyPr wrap="none" rtlCol="0">
              <a:spAutoFit/>
            </a:bodyPr>
            <a:lstStyle/>
            <a:p>
              <a:r>
                <a:rPr lang="en-US" dirty="0" err="1"/>
                <a:t>BbAA</a:t>
              </a:r>
              <a:endParaRPr lang="en-US" dirty="0"/>
            </a:p>
          </p:txBody>
        </p:sp>
        <p:sp>
          <p:nvSpPr>
            <p:cNvPr id="46" name="TextBox 45"/>
            <p:cNvSpPr txBox="1"/>
            <p:nvPr/>
          </p:nvSpPr>
          <p:spPr>
            <a:xfrm>
              <a:off x="6638427" y="3303122"/>
              <a:ext cx="679919" cy="369332"/>
            </a:xfrm>
            <a:prstGeom prst="rect">
              <a:avLst/>
            </a:prstGeom>
            <a:noFill/>
          </p:spPr>
          <p:txBody>
            <a:bodyPr wrap="none" rtlCol="0">
              <a:spAutoFit/>
            </a:bodyPr>
            <a:lstStyle/>
            <a:p>
              <a:r>
                <a:rPr lang="en-US" dirty="0" err="1"/>
                <a:t>BBAa</a:t>
              </a:r>
              <a:endParaRPr lang="en-US" dirty="0"/>
            </a:p>
          </p:txBody>
        </p:sp>
        <p:sp>
          <p:nvSpPr>
            <p:cNvPr id="47" name="TextBox 46"/>
            <p:cNvSpPr txBox="1"/>
            <p:nvPr/>
          </p:nvSpPr>
          <p:spPr>
            <a:xfrm>
              <a:off x="6634047" y="4208162"/>
              <a:ext cx="675636" cy="369332"/>
            </a:xfrm>
            <a:prstGeom prst="rect">
              <a:avLst/>
            </a:prstGeom>
            <a:noFill/>
          </p:spPr>
          <p:txBody>
            <a:bodyPr wrap="none" rtlCol="0">
              <a:spAutoFit/>
            </a:bodyPr>
            <a:lstStyle/>
            <a:p>
              <a:r>
                <a:rPr lang="en-US" dirty="0" err="1"/>
                <a:t>BbAa</a:t>
              </a:r>
              <a:endParaRPr lang="en-US" dirty="0"/>
            </a:p>
          </p:txBody>
        </p:sp>
        <p:sp>
          <p:nvSpPr>
            <p:cNvPr id="48" name="TextBox 47"/>
            <p:cNvSpPr txBox="1"/>
            <p:nvPr/>
          </p:nvSpPr>
          <p:spPr>
            <a:xfrm>
              <a:off x="6629667" y="5113202"/>
              <a:ext cx="679919" cy="369332"/>
            </a:xfrm>
            <a:prstGeom prst="rect">
              <a:avLst/>
            </a:prstGeom>
            <a:noFill/>
          </p:spPr>
          <p:txBody>
            <a:bodyPr wrap="none" rtlCol="0">
              <a:spAutoFit/>
            </a:bodyPr>
            <a:lstStyle/>
            <a:p>
              <a:r>
                <a:rPr lang="en-US" dirty="0" err="1"/>
                <a:t>BBAa</a:t>
              </a:r>
              <a:endParaRPr lang="en-US" dirty="0"/>
            </a:p>
          </p:txBody>
        </p:sp>
      </p:grpSp>
      <p:sp>
        <p:nvSpPr>
          <p:cNvPr id="50" name="Rectangle 49"/>
          <p:cNvSpPr/>
          <p:nvPr/>
        </p:nvSpPr>
        <p:spPr>
          <a:xfrm>
            <a:off x="1070822" y="5500400"/>
            <a:ext cx="7088094" cy="1200328"/>
          </a:xfrm>
          <a:prstGeom prst="rect">
            <a:avLst/>
          </a:prstGeom>
        </p:spPr>
        <p:txBody>
          <a:bodyPr wrap="square">
            <a:spAutoFit/>
          </a:bodyPr>
          <a:lstStyle/>
          <a:p>
            <a:r>
              <a:rPr lang="en-US" sz="2400" b="1" dirty="0"/>
              <a:t>The </a:t>
            </a:r>
            <a:r>
              <a:rPr lang="en-US" sz="2400" b="1" dirty="0" err="1"/>
              <a:t>Punnett</a:t>
            </a:r>
            <a:r>
              <a:rPr lang="en-US" sz="2400" b="1" dirty="0"/>
              <a:t> square is a diagram that is used to predict an outcome of a particular cross or breeding experiment.</a:t>
            </a:r>
          </a:p>
        </p:txBody>
      </p:sp>
    </p:spTree>
    <p:extLst>
      <p:ext uri="{BB962C8B-B14F-4D97-AF65-F5344CB8AC3E}">
        <p14:creationId xmlns:p14="http://schemas.microsoft.com/office/powerpoint/2010/main" val="2692970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sz="4000"/>
              <a:t>Biochemistry of A, B, H Antigens</a:t>
            </a:r>
          </a:p>
        </p:txBody>
      </p:sp>
      <p:sp>
        <p:nvSpPr>
          <p:cNvPr id="46083" name="Rectangle 3"/>
          <p:cNvSpPr>
            <a:spLocks noGrp="1" noChangeArrowheads="1"/>
          </p:cNvSpPr>
          <p:nvPr>
            <p:ph type="body" idx="1"/>
          </p:nvPr>
        </p:nvSpPr>
        <p:spPr/>
        <p:txBody>
          <a:bodyPr/>
          <a:lstStyle/>
          <a:p>
            <a:r>
              <a:rPr lang="en-US" sz="2800" dirty="0"/>
              <a:t>ABO antigens are located on</a:t>
            </a:r>
            <a:r>
              <a:rPr lang="en-US" sz="2800" b="1" dirty="0"/>
              <a:t> RBCs</a:t>
            </a:r>
            <a:r>
              <a:rPr lang="en-US" sz="2800" dirty="0"/>
              <a:t>, </a:t>
            </a:r>
            <a:r>
              <a:rPr lang="en-US" sz="2800" dirty="0" err="1"/>
              <a:t>lymphs</a:t>
            </a:r>
            <a:r>
              <a:rPr lang="en-US" sz="2800" dirty="0"/>
              <a:t>, platelets, tissue cells, bone marrow and solid organs.</a:t>
            </a:r>
          </a:p>
          <a:p>
            <a:endParaRPr lang="en-US" sz="2800" dirty="0"/>
          </a:p>
          <a:p>
            <a:r>
              <a:rPr lang="en-US" sz="2800" dirty="0"/>
              <a:t>Antigens ARE NOT direct products of the genes.</a:t>
            </a:r>
          </a:p>
          <a:p>
            <a:endParaRPr lang="en-US" sz="2800" dirty="0"/>
          </a:p>
          <a:p>
            <a:r>
              <a:rPr lang="en-US" sz="2800" dirty="0"/>
              <a:t>Genes code for </a:t>
            </a:r>
            <a:r>
              <a:rPr lang="en-US" sz="2800" b="1" dirty="0"/>
              <a:t>TRANSFERASE</a:t>
            </a:r>
            <a:r>
              <a:rPr lang="en-US" sz="2800" dirty="0"/>
              <a:t> which causes transfer of monosaccharide molecule onto a precursor substance on the RBC.</a:t>
            </a:r>
          </a:p>
        </p:txBody>
      </p:sp>
    </p:spTree>
    <p:extLst>
      <p:ext uri="{BB962C8B-B14F-4D97-AF65-F5344CB8AC3E}">
        <p14:creationId xmlns:p14="http://schemas.microsoft.com/office/powerpoint/2010/main" val="2705589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Exercises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a:t>What gametes are possible from the individuals with the following alleles? </a:t>
            </a:r>
          </a:p>
          <a:p>
            <a:endParaRPr lang="en-US" dirty="0"/>
          </a:p>
          <a:p>
            <a:r>
              <a:rPr lang="en-US" dirty="0"/>
              <a:t>(a) </a:t>
            </a:r>
            <a:r>
              <a:rPr lang="en-US" dirty="0" err="1"/>
              <a:t>AaBb</a:t>
            </a:r>
            <a:r>
              <a:rPr lang="en-US" dirty="0"/>
              <a:t> </a:t>
            </a:r>
          </a:p>
          <a:p>
            <a:endParaRPr lang="en-US" dirty="0"/>
          </a:p>
          <a:p>
            <a:r>
              <a:rPr lang="en-US" dirty="0"/>
              <a:t>(b) </a:t>
            </a:r>
            <a:r>
              <a:rPr lang="en-US" dirty="0" err="1"/>
              <a:t>CCDd</a:t>
            </a:r>
            <a:r>
              <a:rPr lang="en-US" dirty="0"/>
              <a:t> </a:t>
            </a:r>
          </a:p>
          <a:p>
            <a:endParaRPr lang="en-US" dirty="0"/>
          </a:p>
          <a:p>
            <a:r>
              <a:rPr lang="en-US" dirty="0"/>
              <a:t>(c) </a:t>
            </a:r>
            <a:r>
              <a:rPr lang="en-US" dirty="0" err="1"/>
              <a:t>EeFF</a:t>
            </a:r>
            <a:r>
              <a:rPr lang="en-US" dirty="0"/>
              <a:t> </a:t>
            </a:r>
          </a:p>
          <a:p>
            <a:endParaRPr lang="en-US" dirty="0"/>
          </a:p>
          <a:p>
            <a:r>
              <a:rPr lang="en-US" dirty="0"/>
              <a:t>(d) GGHH </a:t>
            </a:r>
          </a:p>
          <a:p>
            <a:endParaRPr lang="en-US" dirty="0"/>
          </a:p>
          <a:p>
            <a:r>
              <a:rPr lang="en-US" dirty="0"/>
              <a:t>(e) </a:t>
            </a:r>
            <a:r>
              <a:rPr lang="en-US" dirty="0" err="1"/>
              <a:t>JjKk</a:t>
            </a:r>
            <a:r>
              <a:rPr lang="en-US" dirty="0"/>
              <a:t> </a:t>
            </a:r>
          </a:p>
          <a:p>
            <a:endParaRPr lang="en-US" dirty="0"/>
          </a:p>
        </p:txBody>
      </p:sp>
    </p:spTree>
    <p:extLst>
      <p:ext uri="{BB962C8B-B14F-4D97-AF65-F5344CB8AC3E}">
        <p14:creationId xmlns:p14="http://schemas.microsoft.com/office/powerpoint/2010/main" val="1621350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In guinea pigs, </a:t>
            </a:r>
            <a:r>
              <a:rPr lang="en-US" dirty="0" err="1"/>
              <a:t>colour</a:t>
            </a:r>
            <a:r>
              <a:rPr lang="en-US" dirty="0"/>
              <a:t> of coat can be determined by three allelic combination of a gene. Yellow coat is  determined by the homozygous genotype YY, white by the homozygous genotype WW, and cream by the heterozygous genotype YW. Determine the expected genotype and phenotype ratio of the F1 generation which would result from a cross between: </a:t>
            </a:r>
          </a:p>
          <a:p>
            <a:endParaRPr lang="en-US" dirty="0"/>
          </a:p>
          <a:p>
            <a:r>
              <a:rPr lang="en-US" dirty="0"/>
              <a:t>(a) Two cream </a:t>
            </a:r>
            <a:r>
              <a:rPr lang="en-US" dirty="0" err="1"/>
              <a:t>coloured</a:t>
            </a:r>
            <a:r>
              <a:rPr lang="en-US" dirty="0"/>
              <a:t> guinea pigs; </a:t>
            </a:r>
          </a:p>
          <a:p>
            <a:endParaRPr lang="en-US" dirty="0"/>
          </a:p>
          <a:p>
            <a:r>
              <a:rPr lang="en-US" dirty="0"/>
              <a:t>(b) A yellow coated and a cream coated anima</a:t>
            </a:r>
          </a:p>
        </p:txBody>
      </p:sp>
    </p:spTree>
    <p:extLst>
      <p:ext uri="{BB962C8B-B14F-4D97-AF65-F5344CB8AC3E}">
        <p14:creationId xmlns:p14="http://schemas.microsoft.com/office/powerpoint/2010/main" val="2739639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 humans the allele for albinism is recessive to allele for normal skin </a:t>
            </a:r>
            <a:r>
              <a:rPr lang="en-US" dirty="0" err="1"/>
              <a:t>pigmentation.If</a:t>
            </a:r>
            <a:r>
              <a:rPr lang="en-US" dirty="0"/>
              <a:t> two heterozygotes have children , what is the chance that a child will have normal skin color?</a:t>
            </a:r>
          </a:p>
        </p:txBody>
      </p:sp>
    </p:spTree>
    <p:extLst>
      <p:ext uri="{BB962C8B-B14F-4D97-AF65-F5344CB8AC3E}">
        <p14:creationId xmlns:p14="http://schemas.microsoft.com/office/powerpoint/2010/main" val="670560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a:t>Achondroplasia</a:t>
            </a:r>
            <a:r>
              <a:rPr lang="en-US" dirty="0"/>
              <a:t> (Dwarfism) is caused by a dominant allele. A dwarf man marries a dwarf woman. If homozygous </a:t>
            </a:r>
            <a:r>
              <a:rPr lang="en-US" dirty="0" err="1"/>
              <a:t>Achondroplasia</a:t>
            </a:r>
            <a:r>
              <a:rPr lang="en-US"/>
              <a:t> (dwarfs) </a:t>
            </a:r>
            <a:r>
              <a:rPr lang="en-US" dirty="0"/>
              <a:t>results in death of embryo, list the genotype and phenotype of all potential live birth </a:t>
            </a:r>
            <a:r>
              <a:rPr lang="en-US" dirty="0" err="1"/>
              <a:t>offsprings</a:t>
            </a:r>
            <a:r>
              <a:rPr lang="en-US" dirty="0"/>
              <a:t>?</a:t>
            </a:r>
          </a:p>
        </p:txBody>
      </p:sp>
    </p:spTree>
    <p:extLst>
      <p:ext uri="{BB962C8B-B14F-4D97-AF65-F5344CB8AC3E}">
        <p14:creationId xmlns:p14="http://schemas.microsoft.com/office/powerpoint/2010/main" val="3092892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Law of independent assortment</a:t>
            </a:r>
          </a:p>
        </p:txBody>
      </p:sp>
      <p:sp>
        <p:nvSpPr>
          <p:cNvPr id="3" name="Rectangle 2"/>
          <p:cNvSpPr/>
          <p:nvPr/>
        </p:nvSpPr>
        <p:spPr>
          <a:xfrm>
            <a:off x="685800" y="2133600"/>
            <a:ext cx="7848600" cy="2862322"/>
          </a:xfrm>
          <a:prstGeom prst="rect">
            <a:avLst/>
          </a:prstGeom>
        </p:spPr>
        <p:txBody>
          <a:bodyPr wrap="square">
            <a:spAutoFit/>
          </a:bodyPr>
          <a:lstStyle/>
          <a:p>
            <a:r>
              <a:rPr lang="en-US" sz="3600" dirty="0"/>
              <a:t>The Law of Independent Assortment, also known as "Inheritance Law", states that </a:t>
            </a:r>
            <a:r>
              <a:rPr lang="en-US" sz="3600" b="1" dirty="0"/>
              <a:t>alleles of different genes </a:t>
            </a:r>
            <a:r>
              <a:rPr lang="en-US" sz="3600" dirty="0"/>
              <a:t>assort independently of one another during gamete formation.</a:t>
            </a:r>
          </a:p>
        </p:txBody>
      </p:sp>
    </p:spTree>
    <p:extLst>
      <p:ext uri="{BB962C8B-B14F-4D97-AF65-F5344CB8AC3E}">
        <p14:creationId xmlns:p14="http://schemas.microsoft.com/office/powerpoint/2010/main" val="186376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tx2">
                    <a:lumMod val="75000"/>
                  </a:schemeClr>
                </a:solidFill>
                <a:latin typeface="Comic Sans MS" pitchFamily="66" charset="0"/>
              </a:rPr>
              <a:t>Law of Independent Assortment</a:t>
            </a:r>
          </a:p>
        </p:txBody>
      </p:sp>
      <p:sp>
        <p:nvSpPr>
          <p:cNvPr id="31747" name="Content Placeholder 2"/>
          <p:cNvSpPr>
            <a:spLocks noGrp="1"/>
          </p:cNvSpPr>
          <p:nvPr>
            <p:ph idx="1"/>
          </p:nvPr>
        </p:nvSpPr>
        <p:spPr/>
        <p:txBody>
          <a:bodyPr/>
          <a:lstStyle/>
          <a:p>
            <a:pPr eaLnBrk="1" hangingPunct="1"/>
            <a:r>
              <a:rPr lang="en-US" sz="2400"/>
              <a:t>The Law of Independent Assortment, also known as "Inheritance Law", states that alleles of different genes assort independently of one another during gamete formation.</a:t>
            </a:r>
          </a:p>
        </p:txBody>
      </p:sp>
      <p:grpSp>
        <p:nvGrpSpPr>
          <p:cNvPr id="3" name="Group 5"/>
          <p:cNvGrpSpPr>
            <a:grpSpLocks/>
          </p:cNvGrpSpPr>
          <p:nvPr/>
        </p:nvGrpSpPr>
        <p:grpSpPr bwMode="auto">
          <a:xfrm>
            <a:off x="2057400" y="2819400"/>
            <a:ext cx="5791200" cy="3797300"/>
            <a:chOff x="2895600" y="2743200"/>
            <a:chExt cx="5791200" cy="3796838"/>
          </a:xfrm>
        </p:grpSpPr>
        <p:pic>
          <p:nvPicPr>
            <p:cNvPr id="31749" name="Picture 3" descr="law of independent assortment.gif"/>
            <p:cNvPicPr>
              <a:picLocks noChangeAspect="1"/>
            </p:cNvPicPr>
            <p:nvPr/>
          </p:nvPicPr>
          <p:blipFill>
            <a:blip r:embed="rId3" cstate="print"/>
            <a:srcRect/>
            <a:stretch>
              <a:fillRect/>
            </a:stretch>
          </p:blipFill>
          <p:spPr bwMode="auto">
            <a:xfrm>
              <a:off x="2895600" y="2743200"/>
              <a:ext cx="3600450" cy="3796838"/>
            </a:xfrm>
            <a:prstGeom prst="rect">
              <a:avLst/>
            </a:prstGeom>
            <a:noFill/>
            <a:ln w="9525">
              <a:noFill/>
              <a:miter lim="800000"/>
              <a:headEnd/>
              <a:tailEnd/>
            </a:ln>
          </p:spPr>
        </p:pic>
        <p:sp>
          <p:nvSpPr>
            <p:cNvPr id="31750" name="TextBox 4"/>
            <p:cNvSpPr txBox="1">
              <a:spLocks noChangeArrowheads="1"/>
            </p:cNvSpPr>
            <p:nvPr/>
          </p:nvSpPr>
          <p:spPr bwMode="auto">
            <a:xfrm>
              <a:off x="6096000" y="5638800"/>
              <a:ext cx="2590800" cy="369332"/>
            </a:xfrm>
            <a:prstGeom prst="rect">
              <a:avLst/>
            </a:prstGeom>
            <a:noFill/>
            <a:ln w="9525">
              <a:noFill/>
              <a:miter lim="800000"/>
              <a:headEnd/>
              <a:tailEnd/>
            </a:ln>
          </p:spPr>
          <p:txBody>
            <a:bodyPr>
              <a:spAutoFit/>
            </a:bodyPr>
            <a:lstStyle/>
            <a:p>
              <a:r>
                <a:rPr lang="en-US">
                  <a:latin typeface="Calibri" pitchFamily="34" charset="0"/>
                </a:rPr>
                <a:t>F2 Ratio-9:3:3:1</a:t>
              </a:r>
            </a:p>
          </p:txBody>
        </p:sp>
      </p:grpSp>
    </p:spTree>
    <p:extLst>
      <p:ext uri="{BB962C8B-B14F-4D97-AF65-F5344CB8AC3E}">
        <p14:creationId xmlns:p14="http://schemas.microsoft.com/office/powerpoint/2010/main" val="276941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lstStyle/>
          <a:p>
            <a:r>
              <a:rPr lang="en-US" dirty="0"/>
              <a:t>What is the </a:t>
            </a:r>
            <a:r>
              <a:rPr lang="en-US" dirty="0" err="1"/>
              <a:t>Trihybrid</a:t>
            </a:r>
            <a:r>
              <a:rPr lang="en-US" dirty="0"/>
              <a:t> ratio (in F2)? </a:t>
            </a:r>
          </a:p>
        </p:txBody>
      </p:sp>
      <p:sp>
        <p:nvSpPr>
          <p:cNvPr id="4" name="TextBox 3"/>
          <p:cNvSpPr txBox="1"/>
          <p:nvPr/>
        </p:nvSpPr>
        <p:spPr>
          <a:xfrm>
            <a:off x="1447800" y="2667000"/>
            <a:ext cx="4343400" cy="646331"/>
          </a:xfrm>
          <a:prstGeom prst="rect">
            <a:avLst/>
          </a:prstGeom>
          <a:noFill/>
        </p:spPr>
        <p:txBody>
          <a:bodyPr wrap="square" rtlCol="0">
            <a:spAutoFit/>
          </a:bodyPr>
          <a:lstStyle/>
          <a:p>
            <a:r>
              <a:rPr lang="en-US" sz="3600" dirty="0"/>
              <a:t>TTYYRR    X    </a:t>
            </a:r>
            <a:r>
              <a:rPr lang="en-US" sz="3600" dirty="0" err="1"/>
              <a:t>ttyyrr</a:t>
            </a:r>
            <a:endParaRPr lang="en-US" sz="3600" dirty="0"/>
          </a:p>
        </p:txBody>
      </p:sp>
      <p:sp>
        <p:nvSpPr>
          <p:cNvPr id="5" name="TextBox 4"/>
          <p:cNvSpPr txBox="1"/>
          <p:nvPr/>
        </p:nvSpPr>
        <p:spPr>
          <a:xfrm>
            <a:off x="5257800" y="2057400"/>
            <a:ext cx="3657600" cy="923330"/>
          </a:xfrm>
          <a:prstGeom prst="rect">
            <a:avLst/>
          </a:prstGeom>
          <a:noFill/>
        </p:spPr>
        <p:txBody>
          <a:bodyPr wrap="square" rtlCol="0">
            <a:spAutoFit/>
          </a:bodyPr>
          <a:lstStyle/>
          <a:p>
            <a:r>
              <a:rPr lang="en-US" dirty="0"/>
              <a:t>T- tall, t- short</a:t>
            </a:r>
          </a:p>
          <a:p>
            <a:r>
              <a:rPr lang="en-US" dirty="0"/>
              <a:t>Y- yellow seed, y –green seed</a:t>
            </a:r>
          </a:p>
          <a:p>
            <a:r>
              <a:rPr lang="en-US" dirty="0"/>
              <a:t>R- round seed, r- wrinkled seed</a:t>
            </a:r>
          </a:p>
        </p:txBody>
      </p:sp>
      <p:sp>
        <p:nvSpPr>
          <p:cNvPr id="6" name="TextBox 5"/>
          <p:cNvSpPr txBox="1"/>
          <p:nvPr/>
        </p:nvSpPr>
        <p:spPr>
          <a:xfrm>
            <a:off x="2514600" y="3828871"/>
            <a:ext cx="1524000" cy="923330"/>
          </a:xfrm>
          <a:prstGeom prst="rect">
            <a:avLst/>
          </a:prstGeom>
          <a:noFill/>
        </p:spPr>
        <p:txBody>
          <a:bodyPr wrap="square" rtlCol="0">
            <a:spAutoFit/>
          </a:bodyPr>
          <a:lstStyle/>
          <a:p>
            <a:r>
              <a:rPr lang="en-US" dirty="0"/>
              <a:t>Tall plant</a:t>
            </a:r>
          </a:p>
          <a:p>
            <a:r>
              <a:rPr lang="en-US" dirty="0"/>
              <a:t>With yellow</a:t>
            </a:r>
          </a:p>
          <a:p>
            <a:r>
              <a:rPr lang="en-US" dirty="0"/>
              <a:t>Round seeds</a:t>
            </a:r>
          </a:p>
        </p:txBody>
      </p:sp>
      <p:sp>
        <p:nvSpPr>
          <p:cNvPr id="7" name="TextBox 6"/>
          <p:cNvSpPr txBox="1"/>
          <p:nvPr/>
        </p:nvSpPr>
        <p:spPr>
          <a:xfrm>
            <a:off x="4876800" y="3905071"/>
            <a:ext cx="1524000" cy="1200329"/>
          </a:xfrm>
          <a:prstGeom prst="rect">
            <a:avLst/>
          </a:prstGeom>
          <a:noFill/>
        </p:spPr>
        <p:txBody>
          <a:bodyPr wrap="square" rtlCol="0">
            <a:spAutoFit/>
          </a:bodyPr>
          <a:lstStyle/>
          <a:p>
            <a:r>
              <a:rPr lang="en-US" dirty="0"/>
              <a:t>Short plant</a:t>
            </a:r>
          </a:p>
          <a:p>
            <a:r>
              <a:rPr lang="en-US" dirty="0"/>
              <a:t>With  green</a:t>
            </a:r>
          </a:p>
          <a:p>
            <a:r>
              <a:rPr lang="en-US" dirty="0"/>
              <a:t>wrinkled seeds</a:t>
            </a:r>
          </a:p>
        </p:txBody>
      </p:sp>
    </p:spTree>
    <p:extLst>
      <p:ext uri="{BB962C8B-B14F-4D97-AF65-F5344CB8AC3E}">
        <p14:creationId xmlns:p14="http://schemas.microsoft.com/office/powerpoint/2010/main" val="4144243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3000" y="609600"/>
            <a:ext cx="6858000" cy="461665"/>
          </a:xfrm>
          <a:prstGeom prst="rect">
            <a:avLst/>
          </a:prstGeom>
          <a:noFill/>
        </p:spPr>
        <p:txBody>
          <a:bodyPr wrap="square" rtlCol="0">
            <a:spAutoFit/>
          </a:bodyPr>
          <a:lstStyle/>
          <a:p>
            <a:r>
              <a:rPr lang="en-US" sz="2400" dirty="0"/>
              <a:t>TTYYRR    X    </a:t>
            </a:r>
            <a:r>
              <a:rPr lang="en-US" sz="2400" dirty="0" err="1"/>
              <a:t>ttyyrr</a:t>
            </a:r>
            <a:r>
              <a:rPr lang="en-US" sz="2400" dirty="0"/>
              <a:t>                     </a:t>
            </a:r>
            <a:r>
              <a:rPr lang="en-US" sz="2400" dirty="0" err="1"/>
              <a:t>TtYyRr</a:t>
            </a:r>
            <a:r>
              <a:rPr lang="en-US" sz="2400" dirty="0"/>
              <a:t>  (Self)</a:t>
            </a:r>
          </a:p>
        </p:txBody>
      </p:sp>
      <p:graphicFrame>
        <p:nvGraphicFramePr>
          <p:cNvPr id="5" name="Table 4"/>
          <p:cNvGraphicFramePr>
            <a:graphicFrameLocks noGrp="1"/>
          </p:cNvGraphicFramePr>
          <p:nvPr/>
        </p:nvGraphicFramePr>
        <p:xfrm>
          <a:off x="609600" y="1219200"/>
          <a:ext cx="8001001" cy="3337560"/>
        </p:xfrm>
        <a:graphic>
          <a:graphicData uri="http://schemas.openxmlformats.org/drawingml/2006/table">
            <a:tbl>
              <a:tblPr firstRow="1" bandRow="1">
                <a:tableStyleId>{5C22544A-7EE6-4342-B048-85BDC9FD1C3A}</a:tableStyleId>
              </a:tblPr>
              <a:tblGrid>
                <a:gridCol w="1111921">
                  <a:extLst>
                    <a:ext uri="{9D8B030D-6E8A-4147-A177-3AD203B41FA5}">
                      <a16:colId xmlns:a16="http://schemas.microsoft.com/office/drawing/2014/main" val="20000"/>
                    </a:ext>
                  </a:extLst>
                </a:gridCol>
                <a:gridCol w="658918">
                  <a:extLst>
                    <a:ext uri="{9D8B030D-6E8A-4147-A177-3AD203B41FA5}">
                      <a16:colId xmlns:a16="http://schemas.microsoft.com/office/drawing/2014/main" val="20001"/>
                    </a:ext>
                  </a:extLst>
                </a:gridCol>
                <a:gridCol w="885420">
                  <a:extLst>
                    <a:ext uri="{9D8B030D-6E8A-4147-A177-3AD203B41FA5}">
                      <a16:colId xmlns:a16="http://schemas.microsoft.com/office/drawing/2014/main" val="20002"/>
                    </a:ext>
                  </a:extLst>
                </a:gridCol>
                <a:gridCol w="885420">
                  <a:extLst>
                    <a:ext uri="{9D8B030D-6E8A-4147-A177-3AD203B41FA5}">
                      <a16:colId xmlns:a16="http://schemas.microsoft.com/office/drawing/2014/main" val="20003"/>
                    </a:ext>
                  </a:extLst>
                </a:gridCol>
                <a:gridCol w="885420">
                  <a:extLst>
                    <a:ext uri="{9D8B030D-6E8A-4147-A177-3AD203B41FA5}">
                      <a16:colId xmlns:a16="http://schemas.microsoft.com/office/drawing/2014/main" val="20004"/>
                    </a:ext>
                  </a:extLst>
                </a:gridCol>
                <a:gridCol w="885420">
                  <a:extLst>
                    <a:ext uri="{9D8B030D-6E8A-4147-A177-3AD203B41FA5}">
                      <a16:colId xmlns:a16="http://schemas.microsoft.com/office/drawing/2014/main" val="20005"/>
                    </a:ext>
                  </a:extLst>
                </a:gridCol>
                <a:gridCol w="917642">
                  <a:extLst>
                    <a:ext uri="{9D8B030D-6E8A-4147-A177-3AD203B41FA5}">
                      <a16:colId xmlns:a16="http://schemas.microsoft.com/office/drawing/2014/main" val="20006"/>
                    </a:ext>
                  </a:extLst>
                </a:gridCol>
                <a:gridCol w="885420">
                  <a:extLst>
                    <a:ext uri="{9D8B030D-6E8A-4147-A177-3AD203B41FA5}">
                      <a16:colId xmlns:a16="http://schemas.microsoft.com/office/drawing/2014/main" val="20007"/>
                    </a:ext>
                  </a:extLst>
                </a:gridCol>
                <a:gridCol w="885420">
                  <a:extLst>
                    <a:ext uri="{9D8B030D-6E8A-4147-A177-3AD203B41FA5}">
                      <a16:colId xmlns:a16="http://schemas.microsoft.com/office/drawing/2014/main" val="20008"/>
                    </a:ext>
                  </a:extLst>
                </a:gridCol>
              </a:tblGrid>
              <a:tr h="370840">
                <a:tc>
                  <a:txBody>
                    <a:bodyPr/>
                    <a:lstStyle/>
                    <a:p>
                      <a:r>
                        <a:rPr lang="en-US" dirty="0"/>
                        <a:t>gametes</a:t>
                      </a:r>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a:t>Tyr</a:t>
                      </a:r>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tc>
                  <a:txBody>
                    <a:bodyPr/>
                    <a:lstStyle/>
                    <a:p>
                      <a:r>
                        <a:rPr lang="en-US" sz="1200" dirty="0" err="1"/>
                        <a:t>tyr</a:t>
                      </a:r>
                      <a:endParaRPr lang="en-US" sz="1200" dirty="0"/>
                    </a:p>
                  </a:txBody>
                  <a:tcPr/>
                </a:tc>
                <a:extLst>
                  <a:ext uri="{0D108BD9-81ED-4DB2-BD59-A6C34878D82A}">
                    <a16:rowId xmlns:a16="http://schemas.microsoft.com/office/drawing/2014/main" val="10000"/>
                  </a:ext>
                </a:extLst>
              </a:tr>
              <a:tr h="370840">
                <a:tc>
                  <a:txBody>
                    <a:bodyPr/>
                    <a:lstStyle/>
                    <a:p>
                      <a:r>
                        <a:rPr lang="en-US" sz="1200" dirty="0"/>
                        <a:t>TYR</a:t>
                      </a:r>
                    </a:p>
                  </a:txBody>
                  <a:tcPr/>
                </a:tc>
                <a:tc>
                  <a:txBody>
                    <a:bodyPr/>
                    <a:lstStyle/>
                    <a:p>
                      <a:r>
                        <a:rPr lang="en-US" sz="1200" dirty="0"/>
                        <a:t>TTYYRR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TtTTRR</a:t>
                      </a:r>
                      <a:endParaRPr lang="en-US" sz="1200" dirty="0"/>
                    </a:p>
                  </a:txBody>
                  <a:tcPr/>
                </a:tc>
                <a:tc>
                  <a:txBody>
                    <a:bodyPr/>
                    <a:lstStyle/>
                    <a:p>
                      <a:r>
                        <a:rPr lang="en-US" sz="1200" dirty="0" err="1"/>
                        <a:t>TtTTRr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1"/>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2"/>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3"/>
                  </a:ext>
                </a:extLst>
              </a:tr>
              <a:tr h="370840">
                <a:tc>
                  <a:txBody>
                    <a:bodyPr/>
                    <a:lstStyle/>
                    <a:p>
                      <a:r>
                        <a:rPr lang="en-US" sz="1200" dirty="0"/>
                        <a:t>Tyr</a:t>
                      </a:r>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4"/>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5"/>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6"/>
                  </a:ext>
                </a:extLst>
              </a:tr>
              <a:tr h="370840">
                <a:tc>
                  <a:txBody>
                    <a:bodyPr/>
                    <a:lstStyle/>
                    <a:p>
                      <a:r>
                        <a:rPr lang="en-US" sz="1200" dirty="0" err="1"/>
                        <a:t>tyR</a:t>
                      </a:r>
                      <a:endParaRPr lang="en-US" sz="1200" dirty="0"/>
                    </a:p>
                  </a:txBody>
                  <a:tcPr/>
                </a:tc>
                <a:tc>
                  <a:txBody>
                    <a:bodyPr/>
                    <a:lstStyle/>
                    <a:p>
                      <a:r>
                        <a:rPr lang="en-US" sz="1200" dirty="0" err="1"/>
                        <a:t>TtYyR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7"/>
                  </a:ext>
                </a:extLst>
              </a:tr>
              <a:tr h="370840">
                <a:tc>
                  <a:txBody>
                    <a:bodyPr/>
                    <a:lstStyle/>
                    <a:p>
                      <a:r>
                        <a:rPr lang="en-US" sz="1200" dirty="0" err="1"/>
                        <a:t>tyr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tc>
                  <a:txBody>
                    <a:bodyPr/>
                    <a:lstStyle/>
                    <a:p>
                      <a:r>
                        <a:rPr lang="en-US" sz="1200" dirty="0" err="1"/>
                        <a:t>ttyyrr</a:t>
                      </a:r>
                      <a:endParaRPr lang="en-US" sz="1200" dirty="0"/>
                    </a:p>
                  </a:txBody>
                  <a:tcPr/>
                </a:tc>
                <a:extLst>
                  <a:ext uri="{0D108BD9-81ED-4DB2-BD59-A6C34878D82A}">
                    <a16:rowId xmlns:a16="http://schemas.microsoft.com/office/drawing/2014/main" val="10008"/>
                  </a:ext>
                </a:extLst>
              </a:tr>
            </a:tbl>
          </a:graphicData>
        </a:graphic>
      </p:graphicFrame>
      <p:sp>
        <p:nvSpPr>
          <p:cNvPr id="6" name="Right Arrow 5"/>
          <p:cNvSpPr/>
          <p:nvPr/>
        </p:nvSpPr>
        <p:spPr>
          <a:xfrm>
            <a:off x="4038600" y="838200"/>
            <a:ext cx="304800" cy="76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p:cNvSpPr txBox="1"/>
          <p:nvPr/>
        </p:nvSpPr>
        <p:spPr>
          <a:xfrm>
            <a:off x="685800" y="4648200"/>
            <a:ext cx="4114800" cy="2585323"/>
          </a:xfrm>
          <a:prstGeom prst="rect">
            <a:avLst/>
          </a:prstGeom>
          <a:noFill/>
        </p:spPr>
        <p:txBody>
          <a:bodyPr wrap="square" rtlCol="0">
            <a:spAutoFit/>
          </a:bodyPr>
          <a:lstStyle/>
          <a:p>
            <a:r>
              <a:rPr lang="en-US" dirty="0"/>
              <a:t>Tall, round, yellow-         27</a:t>
            </a:r>
          </a:p>
          <a:p>
            <a:r>
              <a:rPr lang="en-US" dirty="0"/>
              <a:t>Tall , yellow , wrinkled-    9</a:t>
            </a:r>
          </a:p>
          <a:p>
            <a:r>
              <a:rPr lang="en-US" dirty="0"/>
              <a:t>Tall , green, round        -   9</a:t>
            </a:r>
          </a:p>
          <a:p>
            <a:r>
              <a:rPr lang="en-US" dirty="0"/>
              <a:t>Short, yellow, round  -     9</a:t>
            </a:r>
          </a:p>
          <a:p>
            <a:r>
              <a:rPr lang="en-US" dirty="0"/>
              <a:t>Tall, green, wrinkled    -   3</a:t>
            </a:r>
          </a:p>
          <a:p>
            <a:r>
              <a:rPr lang="en-US" dirty="0"/>
              <a:t>Short, yellow, wrinkled-  3</a:t>
            </a:r>
          </a:p>
          <a:p>
            <a:r>
              <a:rPr lang="en-US" dirty="0"/>
              <a:t>Short, green, round       -  3</a:t>
            </a:r>
          </a:p>
          <a:p>
            <a:r>
              <a:rPr lang="en-US" dirty="0"/>
              <a:t>Short, green, wrinkled-    1</a:t>
            </a:r>
          </a:p>
          <a:p>
            <a:endParaRPr lang="en-US" dirty="0"/>
          </a:p>
        </p:txBody>
      </p:sp>
      <p:sp>
        <p:nvSpPr>
          <p:cNvPr id="9" name="Rectangle 8"/>
          <p:cNvSpPr/>
          <p:nvPr/>
        </p:nvSpPr>
        <p:spPr>
          <a:xfrm>
            <a:off x="2971800" y="4648200"/>
            <a:ext cx="762000" cy="2667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20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grpId="0" nodeType="clickEffect">
                                  <p:stCondLst>
                                    <p:cond delay="0"/>
                                  </p:stCondLst>
                                  <p:childTnLst>
                                    <p:animEffect transition="out" filter="blinds(horizontal)">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187"/>
            <a:ext cx="8229600" cy="1143000"/>
          </a:xfrm>
        </p:spPr>
        <p:txBody>
          <a:bodyPr/>
          <a:lstStyle/>
          <a:p>
            <a:r>
              <a:rPr lang="en-US" dirty="0"/>
              <a:t>Question??</a:t>
            </a:r>
          </a:p>
        </p:txBody>
      </p:sp>
      <p:grpSp>
        <p:nvGrpSpPr>
          <p:cNvPr id="4" name="Group 5"/>
          <p:cNvGrpSpPr>
            <a:grpSpLocks/>
          </p:cNvGrpSpPr>
          <p:nvPr/>
        </p:nvGrpSpPr>
        <p:grpSpPr bwMode="auto">
          <a:xfrm>
            <a:off x="699120" y="1796222"/>
            <a:ext cx="7203476" cy="4184130"/>
            <a:chOff x="2895600" y="2743200"/>
            <a:chExt cx="5791200" cy="3796838"/>
          </a:xfrm>
        </p:grpSpPr>
        <p:pic>
          <p:nvPicPr>
            <p:cNvPr id="5" name="Picture 3" descr="law of independent assortment.gif"/>
            <p:cNvPicPr>
              <a:picLocks noChangeAspect="1"/>
            </p:cNvPicPr>
            <p:nvPr/>
          </p:nvPicPr>
          <p:blipFill>
            <a:blip r:embed="rId2" cstate="print"/>
            <a:srcRect/>
            <a:stretch>
              <a:fillRect/>
            </a:stretch>
          </p:blipFill>
          <p:spPr bwMode="auto">
            <a:xfrm>
              <a:off x="2895600" y="2743200"/>
              <a:ext cx="3600450" cy="3796838"/>
            </a:xfrm>
            <a:prstGeom prst="rect">
              <a:avLst/>
            </a:prstGeom>
            <a:noFill/>
            <a:ln w="9525">
              <a:noFill/>
              <a:miter lim="800000"/>
              <a:headEnd/>
              <a:tailEnd/>
            </a:ln>
          </p:spPr>
        </p:pic>
        <p:sp>
          <p:nvSpPr>
            <p:cNvPr id="6" name="TextBox 4"/>
            <p:cNvSpPr txBox="1">
              <a:spLocks noChangeArrowheads="1"/>
            </p:cNvSpPr>
            <p:nvPr/>
          </p:nvSpPr>
          <p:spPr bwMode="auto">
            <a:xfrm>
              <a:off x="6096000" y="5638800"/>
              <a:ext cx="2590800" cy="369332"/>
            </a:xfrm>
            <a:prstGeom prst="rect">
              <a:avLst/>
            </a:prstGeom>
            <a:noFill/>
            <a:ln w="9525">
              <a:noFill/>
              <a:miter lim="800000"/>
              <a:headEnd/>
              <a:tailEnd/>
            </a:ln>
          </p:spPr>
          <p:txBody>
            <a:bodyPr>
              <a:spAutoFit/>
            </a:bodyPr>
            <a:lstStyle/>
            <a:p>
              <a:r>
                <a:rPr lang="en-US" dirty="0">
                  <a:latin typeface="Calibri" pitchFamily="34" charset="0"/>
                </a:rPr>
                <a:t>F2 Ratio-9:3:3:1</a:t>
              </a:r>
            </a:p>
          </p:txBody>
        </p:sp>
      </p:grpSp>
      <p:sp>
        <p:nvSpPr>
          <p:cNvPr id="7" name="Oval 6"/>
          <p:cNvSpPr/>
          <p:nvPr/>
        </p:nvSpPr>
        <p:spPr>
          <a:xfrm>
            <a:off x="2099128" y="3400078"/>
            <a:ext cx="1146583" cy="291589"/>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1111300" y="4180954"/>
            <a:ext cx="511552" cy="1058470"/>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p:nvGrpSpPr>
        <p:grpSpPr>
          <a:xfrm>
            <a:off x="6261307" y="1155783"/>
            <a:ext cx="2029676" cy="1811418"/>
            <a:chOff x="218096" y="1498124"/>
            <a:chExt cx="2029676" cy="1811418"/>
          </a:xfrm>
        </p:grpSpPr>
        <p:grpSp>
          <p:nvGrpSpPr>
            <p:cNvPr id="10" name="Group 9"/>
            <p:cNvGrpSpPr/>
            <p:nvPr/>
          </p:nvGrpSpPr>
          <p:grpSpPr>
            <a:xfrm>
              <a:off x="1196680" y="1867456"/>
              <a:ext cx="295301" cy="1263030"/>
              <a:chOff x="1196680" y="1867456"/>
              <a:chExt cx="295301" cy="1263030"/>
            </a:xfrm>
          </p:grpSpPr>
          <p:grpSp>
            <p:nvGrpSpPr>
              <p:cNvPr id="27" name="Group 26"/>
              <p:cNvGrpSpPr/>
              <p:nvPr/>
            </p:nvGrpSpPr>
            <p:grpSpPr>
              <a:xfrm>
                <a:off x="1426853" y="1867456"/>
                <a:ext cx="45719" cy="1263030"/>
                <a:chOff x="1426853" y="1867456"/>
                <a:chExt cx="45719" cy="1263030"/>
              </a:xfrm>
            </p:grpSpPr>
            <p:cxnSp>
              <p:nvCxnSpPr>
                <p:cNvPr id="29" name="Curved Connector 28"/>
                <p:cNvCxnSpPr/>
                <p:nvPr/>
              </p:nvCxnSpPr>
              <p:spPr>
                <a:xfrm rot="5400000">
                  <a:off x="817971" y="2492620"/>
                  <a:ext cx="1263030" cy="12702"/>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30" name="Oval 29"/>
                <p:cNvSpPr/>
                <p:nvPr/>
              </p:nvSpPr>
              <p:spPr>
                <a:xfrm>
                  <a:off x="1426853" y="2117782"/>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8" name="TextBox 27"/>
              <p:cNvSpPr txBox="1"/>
              <p:nvPr/>
            </p:nvSpPr>
            <p:spPr>
              <a:xfrm>
                <a:off x="1196680" y="2001529"/>
                <a:ext cx="295301" cy="276999"/>
              </a:xfrm>
              <a:prstGeom prst="rect">
                <a:avLst/>
              </a:prstGeom>
              <a:noFill/>
            </p:spPr>
            <p:txBody>
              <a:bodyPr wrap="square" rtlCol="0">
                <a:spAutoFit/>
              </a:bodyPr>
              <a:lstStyle/>
              <a:p>
                <a:r>
                  <a:rPr lang="en-US" sz="1200" dirty="0"/>
                  <a:t>A</a:t>
                </a:r>
              </a:p>
            </p:txBody>
          </p:sp>
        </p:grpSp>
        <p:grpSp>
          <p:nvGrpSpPr>
            <p:cNvPr id="11" name="Group 10"/>
            <p:cNvGrpSpPr/>
            <p:nvPr/>
          </p:nvGrpSpPr>
          <p:grpSpPr>
            <a:xfrm>
              <a:off x="1590847" y="1877115"/>
              <a:ext cx="309358" cy="1263030"/>
              <a:chOff x="1603676" y="1864287"/>
              <a:chExt cx="309358" cy="1263030"/>
            </a:xfrm>
          </p:grpSpPr>
          <p:cxnSp>
            <p:nvCxnSpPr>
              <p:cNvPr id="24" name="Curved Connector 23"/>
              <p:cNvCxnSpPr/>
              <p:nvPr/>
            </p:nvCxnSpPr>
            <p:spPr>
              <a:xfrm rot="5400000">
                <a:off x="982808" y="2489451"/>
                <a:ext cx="1263030" cy="12702"/>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 name="Oval 24"/>
              <p:cNvSpPr/>
              <p:nvPr/>
            </p:nvSpPr>
            <p:spPr>
              <a:xfrm>
                <a:off x="1603676" y="2115503"/>
                <a:ext cx="45719" cy="66610"/>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TextBox 25"/>
              <p:cNvSpPr txBox="1"/>
              <p:nvPr/>
            </p:nvSpPr>
            <p:spPr>
              <a:xfrm>
                <a:off x="1617733" y="1999250"/>
                <a:ext cx="295301" cy="276999"/>
              </a:xfrm>
              <a:prstGeom prst="rect">
                <a:avLst/>
              </a:prstGeom>
              <a:noFill/>
            </p:spPr>
            <p:txBody>
              <a:bodyPr wrap="square" rtlCol="0">
                <a:spAutoFit/>
              </a:bodyPr>
              <a:lstStyle/>
              <a:p>
                <a:r>
                  <a:rPr lang="en-US" sz="1200" dirty="0"/>
                  <a:t>A</a:t>
                </a:r>
              </a:p>
            </p:txBody>
          </p:sp>
        </p:grpSp>
        <p:grpSp>
          <p:nvGrpSpPr>
            <p:cNvPr id="12" name="Group 11"/>
            <p:cNvGrpSpPr/>
            <p:nvPr/>
          </p:nvGrpSpPr>
          <p:grpSpPr>
            <a:xfrm>
              <a:off x="523134" y="1848864"/>
              <a:ext cx="334305" cy="787093"/>
              <a:chOff x="523134" y="1848864"/>
              <a:chExt cx="334305" cy="787093"/>
            </a:xfrm>
          </p:grpSpPr>
          <p:cxnSp>
            <p:nvCxnSpPr>
              <p:cNvPr id="21" name="Curved Connector 20"/>
              <p:cNvCxnSpPr/>
              <p:nvPr/>
            </p:nvCxnSpPr>
            <p:spPr>
              <a:xfrm rot="5400000">
                <a:off x="447076" y="2236061"/>
                <a:ext cx="787093" cy="12700"/>
              </a:xfrm>
              <a:prstGeom prst="curvedConnector3">
                <a:avLst/>
              </a:prstGeom>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811720" y="2300467"/>
                <a:ext cx="45719" cy="66610"/>
              </a:xfrm>
              <a:prstGeom prst="ellipse">
                <a:avLst/>
              </a:prstGeom>
              <a:solidFill>
                <a:srgbClr val="FF0000"/>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523134" y="2178352"/>
                <a:ext cx="295301" cy="276999"/>
              </a:xfrm>
              <a:prstGeom prst="rect">
                <a:avLst/>
              </a:prstGeom>
              <a:noFill/>
            </p:spPr>
            <p:txBody>
              <a:bodyPr wrap="square" rtlCol="0">
                <a:spAutoFit/>
              </a:bodyPr>
              <a:lstStyle/>
              <a:p>
                <a:r>
                  <a:rPr lang="en-US" sz="1200" dirty="0"/>
                  <a:t>B</a:t>
                </a:r>
              </a:p>
            </p:txBody>
          </p:sp>
        </p:grpSp>
        <p:grpSp>
          <p:nvGrpSpPr>
            <p:cNvPr id="13" name="Group 12"/>
            <p:cNvGrpSpPr/>
            <p:nvPr/>
          </p:nvGrpSpPr>
          <p:grpSpPr>
            <a:xfrm>
              <a:off x="913909" y="1845077"/>
              <a:ext cx="311767" cy="787093"/>
              <a:chOff x="939567" y="1857905"/>
              <a:chExt cx="311767" cy="787093"/>
            </a:xfrm>
          </p:grpSpPr>
          <p:grpSp>
            <p:nvGrpSpPr>
              <p:cNvPr id="17" name="Group 16"/>
              <p:cNvGrpSpPr/>
              <p:nvPr/>
            </p:nvGrpSpPr>
            <p:grpSpPr>
              <a:xfrm>
                <a:off x="939567" y="1857905"/>
                <a:ext cx="45719" cy="787093"/>
                <a:chOff x="952396" y="1857905"/>
                <a:chExt cx="45719" cy="787093"/>
              </a:xfrm>
            </p:grpSpPr>
            <p:cxnSp>
              <p:nvCxnSpPr>
                <p:cNvPr id="19" name="Curved Connector 18"/>
                <p:cNvCxnSpPr/>
                <p:nvPr/>
              </p:nvCxnSpPr>
              <p:spPr>
                <a:xfrm rot="5400000">
                  <a:off x="581590" y="2245102"/>
                  <a:ext cx="787093" cy="12700"/>
                </a:xfrm>
                <a:prstGeom prst="curvedConnector3">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0" name="Oval 19"/>
                <p:cNvSpPr/>
                <p:nvPr/>
              </p:nvSpPr>
              <p:spPr>
                <a:xfrm>
                  <a:off x="952396" y="2302746"/>
                  <a:ext cx="45719" cy="66610"/>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8" name="TextBox 17"/>
              <p:cNvSpPr txBox="1"/>
              <p:nvPr/>
            </p:nvSpPr>
            <p:spPr>
              <a:xfrm>
                <a:off x="956033" y="2200496"/>
                <a:ext cx="295301" cy="276999"/>
              </a:xfrm>
              <a:prstGeom prst="rect">
                <a:avLst/>
              </a:prstGeom>
              <a:noFill/>
            </p:spPr>
            <p:txBody>
              <a:bodyPr wrap="square" rtlCol="0">
                <a:spAutoFit/>
              </a:bodyPr>
              <a:lstStyle/>
              <a:p>
                <a:r>
                  <a:rPr lang="en-US" sz="1200" dirty="0"/>
                  <a:t>b</a:t>
                </a:r>
              </a:p>
            </p:txBody>
          </p:sp>
        </p:grpSp>
        <p:sp>
          <p:nvSpPr>
            <p:cNvPr id="14" name="TextBox 13"/>
            <p:cNvSpPr txBox="1"/>
            <p:nvPr/>
          </p:nvSpPr>
          <p:spPr>
            <a:xfrm>
              <a:off x="676704" y="1498124"/>
              <a:ext cx="969653" cy="276999"/>
            </a:xfrm>
            <a:prstGeom prst="rect">
              <a:avLst/>
            </a:prstGeom>
            <a:noFill/>
          </p:spPr>
          <p:txBody>
            <a:bodyPr wrap="square" rtlCol="0">
              <a:spAutoFit/>
            </a:bodyPr>
            <a:lstStyle/>
            <a:p>
              <a:r>
                <a:rPr lang="en-US" sz="1200" dirty="0" err="1"/>
                <a:t>Chr</a:t>
              </a:r>
              <a:r>
                <a:rPr lang="en-US" sz="1200" dirty="0"/>
                <a:t> 1</a:t>
              </a:r>
            </a:p>
          </p:txBody>
        </p:sp>
        <p:sp>
          <p:nvSpPr>
            <p:cNvPr id="15" name="TextBox 14"/>
            <p:cNvSpPr txBox="1"/>
            <p:nvPr/>
          </p:nvSpPr>
          <p:spPr>
            <a:xfrm>
              <a:off x="1278119" y="1522244"/>
              <a:ext cx="969653" cy="276999"/>
            </a:xfrm>
            <a:prstGeom prst="rect">
              <a:avLst/>
            </a:prstGeom>
            <a:noFill/>
          </p:spPr>
          <p:txBody>
            <a:bodyPr wrap="square" rtlCol="0">
              <a:spAutoFit/>
            </a:bodyPr>
            <a:lstStyle/>
            <a:p>
              <a:r>
                <a:rPr lang="en-US" sz="1200" dirty="0" err="1"/>
                <a:t>Chr</a:t>
              </a:r>
              <a:r>
                <a:rPr lang="en-US" sz="1200" dirty="0"/>
                <a:t> 2</a:t>
              </a:r>
            </a:p>
          </p:txBody>
        </p:sp>
        <p:sp>
          <p:nvSpPr>
            <p:cNvPr id="16" name="Rectangle 15"/>
            <p:cNvSpPr/>
            <p:nvPr/>
          </p:nvSpPr>
          <p:spPr>
            <a:xfrm>
              <a:off x="218096" y="1498124"/>
              <a:ext cx="2029676" cy="18114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7295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crossovr.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204" y="1148538"/>
            <a:ext cx="4078455" cy="5437940"/>
          </a:xfrm>
          <a:prstGeom prst="rect">
            <a:avLst/>
          </a:prstGeom>
          <a:ln>
            <a:solidFill>
              <a:srgbClr val="17375E"/>
            </a:solidFill>
          </a:ln>
        </p:spPr>
      </p:pic>
      <p:sp>
        <p:nvSpPr>
          <p:cNvPr id="6" name="TextBox 5"/>
          <p:cNvSpPr txBox="1"/>
          <p:nvPr/>
        </p:nvSpPr>
        <p:spPr>
          <a:xfrm>
            <a:off x="705590" y="317541"/>
            <a:ext cx="8167199" cy="830997"/>
          </a:xfrm>
          <a:prstGeom prst="rect">
            <a:avLst/>
          </a:prstGeom>
          <a:noFill/>
        </p:spPr>
        <p:txBody>
          <a:bodyPr wrap="square" rtlCol="0">
            <a:spAutoFit/>
          </a:bodyPr>
          <a:lstStyle/>
          <a:p>
            <a:pPr algn="ctr"/>
            <a:r>
              <a:rPr lang="en-US" sz="2400" dirty="0">
                <a:latin typeface="Comic Sans MS"/>
                <a:cs typeface="Comic Sans MS"/>
              </a:rPr>
              <a:t>Crossing over results in Recombination of Alleles of different genes</a:t>
            </a:r>
          </a:p>
        </p:txBody>
      </p:sp>
      <p:sp>
        <p:nvSpPr>
          <p:cNvPr id="7" name="TextBox 6"/>
          <p:cNvSpPr txBox="1"/>
          <p:nvPr/>
        </p:nvSpPr>
        <p:spPr>
          <a:xfrm>
            <a:off x="4021843" y="2779048"/>
            <a:ext cx="758509" cy="369332"/>
          </a:xfrm>
          <a:prstGeom prst="rect">
            <a:avLst/>
          </a:prstGeom>
          <a:noFill/>
        </p:spPr>
        <p:txBody>
          <a:bodyPr wrap="square" rtlCol="0">
            <a:spAutoFit/>
          </a:bodyPr>
          <a:lstStyle/>
          <a:p>
            <a:r>
              <a:rPr lang="en-US" dirty="0"/>
              <a:t>A</a:t>
            </a:r>
          </a:p>
        </p:txBody>
      </p:sp>
      <p:sp>
        <p:nvSpPr>
          <p:cNvPr id="8" name="TextBox 7"/>
          <p:cNvSpPr txBox="1"/>
          <p:nvPr/>
        </p:nvSpPr>
        <p:spPr>
          <a:xfrm>
            <a:off x="4615243" y="2843243"/>
            <a:ext cx="758509" cy="369332"/>
          </a:xfrm>
          <a:prstGeom prst="rect">
            <a:avLst/>
          </a:prstGeom>
          <a:noFill/>
        </p:spPr>
        <p:txBody>
          <a:bodyPr wrap="square" rtlCol="0">
            <a:spAutoFit/>
          </a:bodyPr>
          <a:lstStyle/>
          <a:p>
            <a:r>
              <a:rPr lang="en-US" dirty="0"/>
              <a:t>A</a:t>
            </a:r>
          </a:p>
        </p:txBody>
      </p:sp>
      <p:sp>
        <p:nvSpPr>
          <p:cNvPr id="9" name="TextBox 8"/>
          <p:cNvSpPr txBox="1"/>
          <p:nvPr/>
        </p:nvSpPr>
        <p:spPr>
          <a:xfrm>
            <a:off x="5102803" y="2801592"/>
            <a:ext cx="758509" cy="369332"/>
          </a:xfrm>
          <a:prstGeom prst="rect">
            <a:avLst/>
          </a:prstGeom>
          <a:noFill/>
        </p:spPr>
        <p:txBody>
          <a:bodyPr wrap="square" rtlCol="0">
            <a:spAutoFit/>
          </a:bodyPr>
          <a:lstStyle/>
          <a:p>
            <a:r>
              <a:rPr lang="en-US" b="1" i="1" dirty="0">
                <a:solidFill>
                  <a:schemeClr val="bg2"/>
                </a:solidFill>
              </a:rPr>
              <a:t>a</a:t>
            </a:r>
          </a:p>
        </p:txBody>
      </p:sp>
      <p:sp>
        <p:nvSpPr>
          <p:cNvPr id="10" name="TextBox 9"/>
          <p:cNvSpPr txBox="1"/>
          <p:nvPr/>
        </p:nvSpPr>
        <p:spPr>
          <a:xfrm>
            <a:off x="4479043" y="2830505"/>
            <a:ext cx="758509" cy="369332"/>
          </a:xfrm>
          <a:prstGeom prst="rect">
            <a:avLst/>
          </a:prstGeom>
          <a:noFill/>
        </p:spPr>
        <p:txBody>
          <a:bodyPr wrap="square" rtlCol="0">
            <a:spAutoFit/>
          </a:bodyPr>
          <a:lstStyle/>
          <a:p>
            <a:r>
              <a:rPr lang="en-US" b="1" i="1" dirty="0">
                <a:solidFill>
                  <a:schemeClr val="bg2"/>
                </a:solidFill>
              </a:rPr>
              <a:t>a</a:t>
            </a:r>
          </a:p>
        </p:txBody>
      </p:sp>
      <p:sp>
        <p:nvSpPr>
          <p:cNvPr id="11" name="TextBox 10"/>
          <p:cNvSpPr txBox="1"/>
          <p:nvPr/>
        </p:nvSpPr>
        <p:spPr>
          <a:xfrm>
            <a:off x="4684363" y="4535313"/>
            <a:ext cx="758509" cy="369332"/>
          </a:xfrm>
          <a:prstGeom prst="rect">
            <a:avLst/>
          </a:prstGeom>
          <a:noFill/>
        </p:spPr>
        <p:txBody>
          <a:bodyPr wrap="square" rtlCol="0">
            <a:spAutoFit/>
          </a:bodyPr>
          <a:lstStyle/>
          <a:p>
            <a:r>
              <a:rPr lang="en-US" b="1" i="1" dirty="0">
                <a:solidFill>
                  <a:schemeClr val="bg2"/>
                </a:solidFill>
              </a:rPr>
              <a:t>a</a:t>
            </a:r>
          </a:p>
        </p:txBody>
      </p:sp>
      <p:sp>
        <p:nvSpPr>
          <p:cNvPr id="12" name="TextBox 11"/>
          <p:cNvSpPr txBox="1"/>
          <p:nvPr/>
        </p:nvSpPr>
        <p:spPr>
          <a:xfrm>
            <a:off x="4289923" y="6187198"/>
            <a:ext cx="758509" cy="369332"/>
          </a:xfrm>
          <a:prstGeom prst="rect">
            <a:avLst/>
          </a:prstGeom>
          <a:noFill/>
        </p:spPr>
        <p:txBody>
          <a:bodyPr wrap="square" rtlCol="0">
            <a:spAutoFit/>
          </a:bodyPr>
          <a:lstStyle/>
          <a:p>
            <a:r>
              <a:rPr lang="en-US" b="1" i="1" dirty="0">
                <a:solidFill>
                  <a:schemeClr val="bg2"/>
                </a:solidFill>
              </a:rPr>
              <a:t>a</a:t>
            </a:r>
          </a:p>
        </p:txBody>
      </p:sp>
      <p:sp>
        <p:nvSpPr>
          <p:cNvPr id="13" name="TextBox 12"/>
          <p:cNvSpPr txBox="1"/>
          <p:nvPr/>
        </p:nvSpPr>
        <p:spPr>
          <a:xfrm>
            <a:off x="5100337" y="4535313"/>
            <a:ext cx="758509" cy="369332"/>
          </a:xfrm>
          <a:prstGeom prst="rect">
            <a:avLst/>
          </a:prstGeom>
          <a:noFill/>
        </p:spPr>
        <p:txBody>
          <a:bodyPr wrap="square" rtlCol="0">
            <a:spAutoFit/>
          </a:bodyPr>
          <a:lstStyle/>
          <a:p>
            <a:r>
              <a:rPr lang="en-US" b="1" i="1" dirty="0">
                <a:solidFill>
                  <a:schemeClr val="bg2"/>
                </a:solidFill>
              </a:rPr>
              <a:t>a</a:t>
            </a:r>
          </a:p>
        </p:txBody>
      </p:sp>
      <p:sp>
        <p:nvSpPr>
          <p:cNvPr id="14" name="TextBox 13"/>
          <p:cNvSpPr txBox="1"/>
          <p:nvPr/>
        </p:nvSpPr>
        <p:spPr>
          <a:xfrm>
            <a:off x="5469751" y="6217577"/>
            <a:ext cx="758509" cy="369332"/>
          </a:xfrm>
          <a:prstGeom prst="rect">
            <a:avLst/>
          </a:prstGeom>
          <a:noFill/>
        </p:spPr>
        <p:txBody>
          <a:bodyPr wrap="square" rtlCol="0">
            <a:spAutoFit/>
          </a:bodyPr>
          <a:lstStyle/>
          <a:p>
            <a:r>
              <a:rPr lang="en-US" b="1" i="1" dirty="0">
                <a:solidFill>
                  <a:schemeClr val="bg2"/>
                </a:solidFill>
              </a:rPr>
              <a:t>a</a:t>
            </a:r>
          </a:p>
        </p:txBody>
      </p:sp>
      <p:sp>
        <p:nvSpPr>
          <p:cNvPr id="15" name="TextBox 14"/>
          <p:cNvSpPr txBox="1"/>
          <p:nvPr/>
        </p:nvSpPr>
        <p:spPr>
          <a:xfrm>
            <a:off x="4033123" y="4536779"/>
            <a:ext cx="758509" cy="369332"/>
          </a:xfrm>
          <a:prstGeom prst="rect">
            <a:avLst/>
          </a:prstGeom>
          <a:noFill/>
        </p:spPr>
        <p:txBody>
          <a:bodyPr wrap="square" rtlCol="0">
            <a:spAutoFit/>
          </a:bodyPr>
          <a:lstStyle/>
          <a:p>
            <a:r>
              <a:rPr lang="en-US" dirty="0"/>
              <a:t>A</a:t>
            </a:r>
          </a:p>
        </p:txBody>
      </p:sp>
      <p:sp>
        <p:nvSpPr>
          <p:cNvPr id="16" name="TextBox 15"/>
          <p:cNvSpPr txBox="1"/>
          <p:nvPr/>
        </p:nvSpPr>
        <p:spPr>
          <a:xfrm>
            <a:off x="3691603" y="6206305"/>
            <a:ext cx="758509" cy="369332"/>
          </a:xfrm>
          <a:prstGeom prst="rect">
            <a:avLst/>
          </a:prstGeom>
          <a:noFill/>
        </p:spPr>
        <p:txBody>
          <a:bodyPr wrap="square" rtlCol="0">
            <a:spAutoFit/>
          </a:bodyPr>
          <a:lstStyle/>
          <a:p>
            <a:r>
              <a:rPr lang="en-US" dirty="0"/>
              <a:t>A</a:t>
            </a:r>
          </a:p>
        </p:txBody>
      </p:sp>
      <p:sp>
        <p:nvSpPr>
          <p:cNvPr id="17" name="TextBox 16"/>
          <p:cNvSpPr txBox="1"/>
          <p:nvPr/>
        </p:nvSpPr>
        <p:spPr>
          <a:xfrm>
            <a:off x="4485403" y="4548051"/>
            <a:ext cx="758509" cy="369332"/>
          </a:xfrm>
          <a:prstGeom prst="rect">
            <a:avLst/>
          </a:prstGeom>
          <a:noFill/>
        </p:spPr>
        <p:txBody>
          <a:bodyPr wrap="square" rtlCol="0">
            <a:spAutoFit/>
          </a:bodyPr>
          <a:lstStyle/>
          <a:p>
            <a:r>
              <a:rPr lang="en-US" dirty="0"/>
              <a:t>A</a:t>
            </a:r>
          </a:p>
        </p:txBody>
      </p:sp>
      <p:sp>
        <p:nvSpPr>
          <p:cNvPr id="18" name="TextBox 17"/>
          <p:cNvSpPr txBox="1"/>
          <p:nvPr/>
        </p:nvSpPr>
        <p:spPr>
          <a:xfrm>
            <a:off x="4867123" y="6217577"/>
            <a:ext cx="758509" cy="369332"/>
          </a:xfrm>
          <a:prstGeom prst="rect">
            <a:avLst/>
          </a:prstGeom>
          <a:noFill/>
        </p:spPr>
        <p:txBody>
          <a:bodyPr wrap="square" rtlCol="0">
            <a:spAutoFit/>
          </a:bodyPr>
          <a:lstStyle/>
          <a:p>
            <a:r>
              <a:rPr lang="en-US" dirty="0"/>
              <a:t>A</a:t>
            </a:r>
          </a:p>
        </p:txBody>
      </p:sp>
      <p:sp>
        <p:nvSpPr>
          <p:cNvPr id="19" name="TextBox 18"/>
          <p:cNvSpPr txBox="1"/>
          <p:nvPr/>
        </p:nvSpPr>
        <p:spPr>
          <a:xfrm>
            <a:off x="4174243" y="1943552"/>
            <a:ext cx="758509" cy="369332"/>
          </a:xfrm>
          <a:prstGeom prst="rect">
            <a:avLst/>
          </a:prstGeom>
          <a:noFill/>
        </p:spPr>
        <p:txBody>
          <a:bodyPr wrap="square" rtlCol="0">
            <a:spAutoFit/>
          </a:bodyPr>
          <a:lstStyle/>
          <a:p>
            <a:r>
              <a:rPr lang="en-US" dirty="0"/>
              <a:t>B</a:t>
            </a:r>
          </a:p>
        </p:txBody>
      </p:sp>
      <p:sp>
        <p:nvSpPr>
          <p:cNvPr id="20" name="TextBox 19"/>
          <p:cNvSpPr txBox="1"/>
          <p:nvPr/>
        </p:nvSpPr>
        <p:spPr>
          <a:xfrm>
            <a:off x="4467763" y="1954824"/>
            <a:ext cx="758509" cy="369332"/>
          </a:xfrm>
          <a:prstGeom prst="rect">
            <a:avLst/>
          </a:prstGeom>
          <a:noFill/>
        </p:spPr>
        <p:txBody>
          <a:bodyPr wrap="square" rtlCol="0">
            <a:spAutoFit/>
          </a:bodyPr>
          <a:lstStyle/>
          <a:p>
            <a:r>
              <a:rPr lang="en-US" dirty="0"/>
              <a:t>B</a:t>
            </a:r>
          </a:p>
        </p:txBody>
      </p:sp>
      <p:sp>
        <p:nvSpPr>
          <p:cNvPr id="21" name="TextBox 20"/>
          <p:cNvSpPr txBox="1"/>
          <p:nvPr/>
        </p:nvSpPr>
        <p:spPr>
          <a:xfrm>
            <a:off x="4673083" y="1966096"/>
            <a:ext cx="758509" cy="369332"/>
          </a:xfrm>
          <a:prstGeom prst="rect">
            <a:avLst/>
          </a:prstGeom>
          <a:noFill/>
        </p:spPr>
        <p:txBody>
          <a:bodyPr wrap="square" rtlCol="0">
            <a:spAutoFit/>
          </a:bodyPr>
          <a:lstStyle/>
          <a:p>
            <a:r>
              <a:rPr lang="en-US" i="1" dirty="0">
                <a:solidFill>
                  <a:srgbClr val="EEECE1"/>
                </a:solidFill>
              </a:rPr>
              <a:t>b</a:t>
            </a:r>
          </a:p>
        </p:txBody>
      </p:sp>
      <p:sp>
        <p:nvSpPr>
          <p:cNvPr id="22" name="TextBox 21"/>
          <p:cNvSpPr txBox="1"/>
          <p:nvPr/>
        </p:nvSpPr>
        <p:spPr>
          <a:xfrm>
            <a:off x="4948963" y="1959727"/>
            <a:ext cx="758509" cy="369332"/>
          </a:xfrm>
          <a:prstGeom prst="rect">
            <a:avLst/>
          </a:prstGeom>
          <a:noFill/>
        </p:spPr>
        <p:txBody>
          <a:bodyPr wrap="square" rtlCol="0">
            <a:spAutoFit/>
          </a:bodyPr>
          <a:lstStyle/>
          <a:p>
            <a:r>
              <a:rPr lang="en-US" i="1" dirty="0">
                <a:solidFill>
                  <a:srgbClr val="EEECE1"/>
                </a:solidFill>
              </a:rPr>
              <a:t>b</a:t>
            </a:r>
          </a:p>
        </p:txBody>
      </p:sp>
      <p:sp>
        <p:nvSpPr>
          <p:cNvPr id="23" name="TextBox 22"/>
          <p:cNvSpPr txBox="1"/>
          <p:nvPr/>
        </p:nvSpPr>
        <p:spPr>
          <a:xfrm>
            <a:off x="4960243" y="3593971"/>
            <a:ext cx="758509" cy="369332"/>
          </a:xfrm>
          <a:prstGeom prst="rect">
            <a:avLst/>
          </a:prstGeom>
          <a:noFill/>
        </p:spPr>
        <p:txBody>
          <a:bodyPr wrap="square" rtlCol="0">
            <a:spAutoFit/>
          </a:bodyPr>
          <a:lstStyle/>
          <a:p>
            <a:r>
              <a:rPr lang="en-US" i="1" dirty="0">
                <a:solidFill>
                  <a:srgbClr val="EEECE1"/>
                </a:solidFill>
              </a:rPr>
              <a:t>b</a:t>
            </a:r>
          </a:p>
        </p:txBody>
      </p:sp>
      <p:sp>
        <p:nvSpPr>
          <p:cNvPr id="24" name="TextBox 23"/>
          <p:cNvSpPr txBox="1"/>
          <p:nvPr/>
        </p:nvSpPr>
        <p:spPr>
          <a:xfrm>
            <a:off x="5006803" y="5316420"/>
            <a:ext cx="758509" cy="369332"/>
          </a:xfrm>
          <a:prstGeom prst="rect">
            <a:avLst/>
          </a:prstGeom>
          <a:noFill/>
        </p:spPr>
        <p:txBody>
          <a:bodyPr wrap="square" rtlCol="0">
            <a:spAutoFit/>
          </a:bodyPr>
          <a:lstStyle/>
          <a:p>
            <a:r>
              <a:rPr lang="en-US" i="1" dirty="0">
                <a:solidFill>
                  <a:srgbClr val="EEECE1"/>
                </a:solidFill>
              </a:rPr>
              <a:t>b</a:t>
            </a:r>
          </a:p>
        </p:txBody>
      </p:sp>
      <p:sp>
        <p:nvSpPr>
          <p:cNvPr id="25" name="TextBox 24"/>
          <p:cNvSpPr txBox="1"/>
          <p:nvPr/>
        </p:nvSpPr>
        <p:spPr>
          <a:xfrm>
            <a:off x="5282683" y="5327692"/>
            <a:ext cx="758509" cy="369332"/>
          </a:xfrm>
          <a:prstGeom prst="rect">
            <a:avLst/>
          </a:prstGeom>
          <a:noFill/>
        </p:spPr>
        <p:txBody>
          <a:bodyPr wrap="square" rtlCol="0">
            <a:spAutoFit/>
          </a:bodyPr>
          <a:lstStyle/>
          <a:p>
            <a:r>
              <a:rPr lang="en-US" i="1" dirty="0">
                <a:solidFill>
                  <a:srgbClr val="EEECE1"/>
                </a:solidFill>
              </a:rPr>
              <a:t>b</a:t>
            </a:r>
          </a:p>
        </p:txBody>
      </p:sp>
      <p:sp>
        <p:nvSpPr>
          <p:cNvPr id="26" name="TextBox 25"/>
          <p:cNvSpPr txBox="1"/>
          <p:nvPr/>
        </p:nvSpPr>
        <p:spPr>
          <a:xfrm>
            <a:off x="4676563" y="3592505"/>
            <a:ext cx="758509" cy="369332"/>
          </a:xfrm>
          <a:prstGeom prst="rect">
            <a:avLst/>
          </a:prstGeom>
          <a:noFill/>
        </p:spPr>
        <p:txBody>
          <a:bodyPr wrap="square" rtlCol="0">
            <a:spAutoFit/>
          </a:bodyPr>
          <a:lstStyle/>
          <a:p>
            <a:r>
              <a:rPr lang="en-US" i="1" dirty="0">
                <a:solidFill>
                  <a:srgbClr val="EEECE1"/>
                </a:solidFill>
              </a:rPr>
              <a:t>b</a:t>
            </a:r>
          </a:p>
        </p:txBody>
      </p:sp>
      <p:sp>
        <p:nvSpPr>
          <p:cNvPr id="27" name="TextBox 26"/>
          <p:cNvSpPr txBox="1"/>
          <p:nvPr/>
        </p:nvSpPr>
        <p:spPr>
          <a:xfrm>
            <a:off x="4461403" y="3624350"/>
            <a:ext cx="758509" cy="369332"/>
          </a:xfrm>
          <a:prstGeom prst="rect">
            <a:avLst/>
          </a:prstGeom>
          <a:noFill/>
        </p:spPr>
        <p:txBody>
          <a:bodyPr wrap="square" rtlCol="0">
            <a:spAutoFit/>
          </a:bodyPr>
          <a:lstStyle/>
          <a:p>
            <a:r>
              <a:rPr lang="en-US" dirty="0"/>
              <a:t>B</a:t>
            </a:r>
          </a:p>
        </p:txBody>
      </p:sp>
      <p:sp>
        <p:nvSpPr>
          <p:cNvPr id="28" name="TextBox 27"/>
          <p:cNvSpPr txBox="1"/>
          <p:nvPr/>
        </p:nvSpPr>
        <p:spPr>
          <a:xfrm>
            <a:off x="4137523" y="5293876"/>
            <a:ext cx="758509" cy="369332"/>
          </a:xfrm>
          <a:prstGeom prst="rect">
            <a:avLst/>
          </a:prstGeom>
          <a:noFill/>
        </p:spPr>
        <p:txBody>
          <a:bodyPr wrap="square" rtlCol="0">
            <a:spAutoFit/>
          </a:bodyPr>
          <a:lstStyle/>
          <a:p>
            <a:r>
              <a:rPr lang="en-US" dirty="0"/>
              <a:t>B</a:t>
            </a:r>
          </a:p>
        </p:txBody>
      </p:sp>
      <p:sp>
        <p:nvSpPr>
          <p:cNvPr id="29" name="TextBox 28"/>
          <p:cNvSpPr txBox="1"/>
          <p:nvPr/>
        </p:nvSpPr>
        <p:spPr>
          <a:xfrm>
            <a:off x="3831283" y="5287507"/>
            <a:ext cx="758509" cy="369332"/>
          </a:xfrm>
          <a:prstGeom prst="rect">
            <a:avLst/>
          </a:prstGeom>
          <a:noFill/>
        </p:spPr>
        <p:txBody>
          <a:bodyPr wrap="square" rtlCol="0">
            <a:spAutoFit/>
          </a:bodyPr>
          <a:lstStyle/>
          <a:p>
            <a:r>
              <a:rPr lang="en-US" dirty="0"/>
              <a:t>B</a:t>
            </a:r>
          </a:p>
        </p:txBody>
      </p:sp>
      <p:sp>
        <p:nvSpPr>
          <p:cNvPr id="30" name="TextBox 29"/>
          <p:cNvSpPr txBox="1"/>
          <p:nvPr/>
        </p:nvSpPr>
        <p:spPr>
          <a:xfrm>
            <a:off x="4160083" y="3622884"/>
            <a:ext cx="758509"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3160427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457200"/>
            <a:ext cx="8229600" cy="914400"/>
          </a:xfrm>
        </p:spPr>
        <p:txBody>
          <a:bodyPr/>
          <a:lstStyle/>
          <a:p>
            <a:r>
              <a:rPr lang="en-US" dirty="0"/>
              <a:t>H Gene </a:t>
            </a:r>
            <a:r>
              <a:rPr lang="en-US"/>
              <a:t>(Chromosome 19)</a:t>
            </a:r>
          </a:p>
        </p:txBody>
      </p:sp>
      <p:sp>
        <p:nvSpPr>
          <p:cNvPr id="47107" name="Rectangle 3"/>
          <p:cNvSpPr>
            <a:spLocks noGrp="1" noChangeArrowheads="1"/>
          </p:cNvSpPr>
          <p:nvPr>
            <p:ph type="body" sz="half" idx="1"/>
          </p:nvPr>
        </p:nvSpPr>
        <p:spPr>
          <a:xfrm>
            <a:off x="457200" y="1447800"/>
            <a:ext cx="8229600" cy="3276600"/>
          </a:xfrm>
        </p:spPr>
        <p:txBody>
          <a:bodyPr/>
          <a:lstStyle/>
          <a:p>
            <a:pPr>
              <a:lnSpc>
                <a:spcPct val="90000"/>
              </a:lnSpc>
            </a:pPr>
            <a:r>
              <a:rPr lang="en-US" sz="2000" dirty="0"/>
              <a:t>Codes for the production of </a:t>
            </a:r>
            <a:r>
              <a:rPr lang="en-US" sz="2000" b="1" i="1" dirty="0" err="1"/>
              <a:t>fucosyl</a:t>
            </a:r>
            <a:r>
              <a:rPr lang="en-US" sz="2000" b="1" i="1" dirty="0"/>
              <a:t> </a:t>
            </a:r>
            <a:r>
              <a:rPr lang="en-US" sz="2000" b="1" i="1" dirty="0" err="1"/>
              <a:t>transferase</a:t>
            </a:r>
            <a:r>
              <a:rPr lang="en-US" sz="2000" b="1" i="1" dirty="0"/>
              <a:t> </a:t>
            </a:r>
            <a:r>
              <a:rPr lang="en-US" sz="2000" dirty="0"/>
              <a:t>that catalyzes the </a:t>
            </a:r>
            <a:r>
              <a:rPr lang="en-US" sz="2000" b="1" i="1" dirty="0"/>
              <a:t>addition of L-</a:t>
            </a:r>
            <a:r>
              <a:rPr lang="en-US" sz="2000" b="1" i="1" dirty="0" err="1"/>
              <a:t>fucose</a:t>
            </a:r>
            <a:r>
              <a:rPr lang="en-US" sz="2000" dirty="0" err="1"/>
              <a:t>,the</a:t>
            </a:r>
            <a:r>
              <a:rPr lang="en-US" sz="2000" dirty="0"/>
              <a:t> </a:t>
            </a:r>
            <a:r>
              <a:rPr lang="en-US" sz="2000" dirty="0" err="1"/>
              <a:t>immunodominant</a:t>
            </a:r>
            <a:r>
              <a:rPr lang="en-US" sz="2000" dirty="0"/>
              <a:t> structure of H antigen</a:t>
            </a:r>
          </a:p>
          <a:p>
            <a:pPr>
              <a:lnSpc>
                <a:spcPct val="90000"/>
              </a:lnSpc>
            </a:pPr>
            <a:endParaRPr lang="en-US" sz="2000" dirty="0"/>
          </a:p>
          <a:p>
            <a:pPr>
              <a:lnSpc>
                <a:spcPct val="90000"/>
              </a:lnSpc>
            </a:pPr>
            <a:r>
              <a:rPr lang="en-US" sz="2000" dirty="0"/>
              <a:t>The H gene and its allele h are inherited independently of the allelic A, B and O genes</a:t>
            </a:r>
          </a:p>
          <a:p>
            <a:pPr>
              <a:lnSpc>
                <a:spcPct val="90000"/>
              </a:lnSpc>
            </a:pPr>
            <a:endParaRPr lang="en-US" sz="2000" dirty="0"/>
          </a:p>
          <a:p>
            <a:pPr>
              <a:lnSpc>
                <a:spcPct val="90000"/>
              </a:lnSpc>
            </a:pPr>
            <a:r>
              <a:rPr lang="en-US" sz="2000" dirty="0"/>
              <a:t>H antigen only person is group O.</a:t>
            </a:r>
          </a:p>
          <a:p>
            <a:pPr>
              <a:lnSpc>
                <a:spcPct val="90000"/>
              </a:lnSpc>
            </a:pPr>
            <a:endParaRPr lang="en-US" sz="2000" dirty="0"/>
          </a:p>
          <a:p>
            <a:pPr>
              <a:lnSpc>
                <a:spcPct val="90000"/>
              </a:lnSpc>
            </a:pPr>
            <a:r>
              <a:rPr lang="en-US" sz="2000" dirty="0"/>
              <a:t>Once L-</a:t>
            </a:r>
            <a:r>
              <a:rPr lang="en-US" sz="2000" dirty="0" err="1"/>
              <a:t>fucose</a:t>
            </a:r>
            <a:r>
              <a:rPr lang="en-US" sz="2000" dirty="0"/>
              <a:t> added A and B gene specified products can be add their sugars.</a:t>
            </a:r>
          </a:p>
        </p:txBody>
      </p:sp>
      <p:pic>
        <p:nvPicPr>
          <p:cNvPr id="47109" name="Picture 5" descr="H_antige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2819400" y="4953000"/>
            <a:ext cx="3486150" cy="1695450"/>
          </a:xfrm>
          <a:noFill/>
          <a:ln w="19050" cmpd="sng">
            <a:noFill/>
            <a:miter lim="800000"/>
            <a:headEnd/>
            <a:tailEnd/>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171664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10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10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1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solidFill>
                  <a:schemeClr val="tx2">
                    <a:lumMod val="75000"/>
                  </a:schemeClr>
                </a:solidFill>
                <a:latin typeface="Comic Sans MS" pitchFamily="66" charset="0"/>
              </a:rPr>
              <a:t>What is </a:t>
            </a:r>
            <a:r>
              <a:rPr lang="en-US" b="1" dirty="0" err="1">
                <a:solidFill>
                  <a:schemeClr val="tx2">
                    <a:lumMod val="75000"/>
                  </a:schemeClr>
                </a:solidFill>
                <a:latin typeface="Comic Sans MS" pitchFamily="66" charset="0"/>
              </a:rPr>
              <a:t>Epistasis</a:t>
            </a:r>
            <a:r>
              <a:rPr lang="en-US" b="1" dirty="0">
                <a:solidFill>
                  <a:schemeClr val="tx2">
                    <a:lumMod val="75000"/>
                  </a:schemeClr>
                </a:solidFill>
                <a:latin typeface="Comic Sans MS" pitchFamily="66" charset="0"/>
              </a:rPr>
              <a:t>?</a:t>
            </a:r>
          </a:p>
        </p:txBody>
      </p:sp>
      <p:sp>
        <p:nvSpPr>
          <p:cNvPr id="3" name="Content Placeholder 2"/>
          <p:cNvSpPr>
            <a:spLocks noGrp="1"/>
          </p:cNvSpPr>
          <p:nvPr>
            <p:ph idx="1"/>
          </p:nvPr>
        </p:nvSpPr>
        <p:spPr>
          <a:xfrm>
            <a:off x="457200" y="1600200"/>
            <a:ext cx="8229600" cy="5105400"/>
          </a:xfrm>
        </p:spPr>
        <p:txBody>
          <a:bodyPr rtlCol="0">
            <a:normAutofit/>
          </a:bodyPr>
          <a:lstStyle/>
          <a:p>
            <a:pPr>
              <a:defRPr/>
            </a:pPr>
            <a:r>
              <a:rPr lang="en-US" b="1" u="sng" dirty="0"/>
              <a:t>Epistasis</a:t>
            </a:r>
            <a:r>
              <a:rPr lang="en-US" dirty="0"/>
              <a:t> is phenomenon where the effect of one gene (hypostatic) is modified by other gene (</a:t>
            </a:r>
            <a:r>
              <a:rPr lang="en-US" dirty="0" err="1"/>
              <a:t>epistatic</a:t>
            </a:r>
            <a:r>
              <a:rPr lang="en-US" dirty="0"/>
              <a:t>).</a:t>
            </a:r>
          </a:p>
          <a:p>
            <a:pPr>
              <a:defRPr/>
            </a:pPr>
            <a:r>
              <a:rPr lang="en-US" dirty="0"/>
              <a:t>It is </a:t>
            </a:r>
            <a:r>
              <a:rPr lang="en-US" b="1" dirty="0"/>
              <a:t>interaction between different genes </a:t>
            </a:r>
            <a:r>
              <a:rPr lang="en-US" dirty="0"/>
              <a:t>(non alleles)</a:t>
            </a:r>
          </a:p>
          <a:p>
            <a:pPr>
              <a:defRPr/>
            </a:pPr>
            <a:r>
              <a:rPr lang="en-US" dirty="0"/>
              <a:t>While, </a:t>
            </a:r>
            <a:r>
              <a:rPr lang="en-US" b="1" dirty="0"/>
              <a:t>dominance</a:t>
            </a:r>
            <a:r>
              <a:rPr lang="en-US" dirty="0"/>
              <a:t> is interaction between </a:t>
            </a:r>
            <a:r>
              <a:rPr lang="en-US" b="1" dirty="0"/>
              <a:t>different alleles of the same gene</a:t>
            </a:r>
          </a:p>
          <a:p>
            <a:pPr eaLnBrk="1" fontAlgn="auto" hangingPunct="1">
              <a:spcAft>
                <a:spcPts val="0"/>
              </a:spcAft>
              <a:buFont typeface="Arial" pitchFamily="34" charset="0"/>
              <a:buNone/>
              <a:defRPr/>
            </a:pPr>
            <a:r>
              <a:rPr lang="en-US" dirty="0"/>
              <a:t> 	</a:t>
            </a:r>
          </a:p>
        </p:txBody>
      </p:sp>
    </p:spTree>
    <p:extLst>
      <p:ext uri="{BB962C8B-B14F-4D97-AF65-F5344CB8AC3E}">
        <p14:creationId xmlns:p14="http://schemas.microsoft.com/office/powerpoint/2010/main" val="287843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4572"/>
            <a:ext cx="8229600" cy="1143000"/>
          </a:xfrm>
        </p:spPr>
        <p:txBody>
          <a:bodyPr/>
          <a:lstStyle/>
          <a:p>
            <a:r>
              <a:rPr lang="en-US" dirty="0"/>
              <a:t>What is the </a:t>
            </a:r>
            <a:r>
              <a:rPr lang="en-US" dirty="0" err="1"/>
              <a:t>dihydrid</a:t>
            </a:r>
            <a:r>
              <a:rPr lang="en-US" dirty="0"/>
              <a:t> ratio?</a:t>
            </a:r>
          </a:p>
        </p:txBody>
      </p:sp>
      <p:sp>
        <p:nvSpPr>
          <p:cNvPr id="3" name="Content Placeholder 2"/>
          <p:cNvSpPr>
            <a:spLocks noGrp="1"/>
          </p:cNvSpPr>
          <p:nvPr>
            <p:ph idx="1"/>
          </p:nvPr>
        </p:nvSpPr>
        <p:spPr>
          <a:xfrm>
            <a:off x="457200" y="760764"/>
            <a:ext cx="8229600" cy="4525963"/>
          </a:xfrm>
        </p:spPr>
        <p:txBody>
          <a:bodyPr>
            <a:normAutofit/>
          </a:bodyPr>
          <a:lstStyle/>
          <a:p>
            <a:pPr marL="3200400" lvl="7" indent="0">
              <a:buNone/>
            </a:pPr>
            <a:r>
              <a:rPr lang="en-US" sz="4000" dirty="0"/>
              <a:t>9:3:3:1</a:t>
            </a:r>
          </a:p>
        </p:txBody>
      </p:sp>
      <p:grpSp>
        <p:nvGrpSpPr>
          <p:cNvPr id="30" name="Group 29"/>
          <p:cNvGrpSpPr/>
          <p:nvPr/>
        </p:nvGrpSpPr>
        <p:grpSpPr>
          <a:xfrm>
            <a:off x="1227095" y="1334462"/>
            <a:ext cx="7916905" cy="3172372"/>
            <a:chOff x="1227095" y="1334462"/>
            <a:chExt cx="7916905" cy="3172372"/>
          </a:xfrm>
        </p:grpSpPr>
        <p:cxnSp>
          <p:nvCxnSpPr>
            <p:cNvPr id="5" name="Straight Arrow Connector 4"/>
            <p:cNvCxnSpPr/>
            <p:nvPr/>
          </p:nvCxnSpPr>
          <p:spPr>
            <a:xfrm flipH="1">
              <a:off x="2152796" y="1399034"/>
              <a:ext cx="1528484" cy="19156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1227095" y="3207026"/>
              <a:ext cx="3100025" cy="523220"/>
            </a:xfrm>
            <a:prstGeom prst="rect">
              <a:avLst/>
            </a:prstGeom>
            <a:noFill/>
          </p:spPr>
          <p:txBody>
            <a:bodyPr wrap="square" rtlCol="0">
              <a:spAutoFit/>
            </a:bodyPr>
            <a:lstStyle/>
            <a:p>
              <a:r>
                <a:rPr lang="en-US" sz="2800" dirty="0"/>
                <a:t>Parental type</a:t>
              </a:r>
            </a:p>
          </p:txBody>
        </p:sp>
        <p:cxnSp>
          <p:nvCxnSpPr>
            <p:cNvPr id="8" name="Straight Arrow Connector 7"/>
            <p:cNvCxnSpPr/>
            <p:nvPr/>
          </p:nvCxnSpPr>
          <p:spPr>
            <a:xfrm>
              <a:off x="5231294" y="1334462"/>
              <a:ext cx="1659369" cy="19156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043975" y="3264946"/>
              <a:ext cx="3100025" cy="523220"/>
            </a:xfrm>
            <a:prstGeom prst="rect">
              <a:avLst/>
            </a:prstGeom>
            <a:noFill/>
          </p:spPr>
          <p:txBody>
            <a:bodyPr wrap="square" rtlCol="0">
              <a:spAutoFit/>
            </a:bodyPr>
            <a:lstStyle/>
            <a:p>
              <a:r>
                <a:rPr lang="en-US" sz="2800" dirty="0"/>
                <a:t>Parental type</a:t>
              </a:r>
            </a:p>
          </p:txBody>
        </p:sp>
        <p:cxnSp>
          <p:nvCxnSpPr>
            <p:cNvPr id="14" name="Straight Arrow Connector 13"/>
            <p:cNvCxnSpPr/>
            <p:nvPr/>
          </p:nvCxnSpPr>
          <p:spPr>
            <a:xfrm>
              <a:off x="4219480" y="1442082"/>
              <a:ext cx="0" cy="253980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4780912" y="1443814"/>
              <a:ext cx="0" cy="2539800"/>
            </a:xfrm>
            <a:prstGeom prst="straightConnector1">
              <a:avLst/>
            </a:prstGeom>
            <a:ln>
              <a:solidFill>
                <a:schemeClr val="accent6">
                  <a:lumMod val="75000"/>
                </a:schemeClr>
              </a:solidFill>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3552114" y="3983614"/>
              <a:ext cx="3230909" cy="523220"/>
            </a:xfrm>
            <a:prstGeom prst="rect">
              <a:avLst/>
            </a:prstGeom>
            <a:noFill/>
          </p:spPr>
          <p:txBody>
            <a:bodyPr wrap="square" rtlCol="0">
              <a:spAutoFit/>
            </a:bodyPr>
            <a:lstStyle/>
            <a:p>
              <a:r>
                <a:rPr lang="en-US" sz="2800" dirty="0"/>
                <a:t>Hybrid type</a:t>
              </a:r>
            </a:p>
          </p:txBody>
        </p:sp>
      </p:grpSp>
      <p:grpSp>
        <p:nvGrpSpPr>
          <p:cNvPr id="33" name="Group 32"/>
          <p:cNvGrpSpPr/>
          <p:nvPr/>
        </p:nvGrpSpPr>
        <p:grpSpPr>
          <a:xfrm>
            <a:off x="1566826" y="3794818"/>
            <a:ext cx="5825388" cy="2680751"/>
            <a:chOff x="1566826" y="3794818"/>
            <a:chExt cx="5825388" cy="2680751"/>
          </a:xfrm>
        </p:grpSpPr>
        <p:grpSp>
          <p:nvGrpSpPr>
            <p:cNvPr id="31" name="Group 30"/>
            <p:cNvGrpSpPr/>
            <p:nvPr/>
          </p:nvGrpSpPr>
          <p:grpSpPr>
            <a:xfrm>
              <a:off x="1566826" y="3794818"/>
              <a:ext cx="5825388" cy="2680751"/>
              <a:chOff x="1566826" y="3794818"/>
              <a:chExt cx="5825388" cy="2680751"/>
            </a:xfrm>
          </p:grpSpPr>
          <p:pic>
            <p:nvPicPr>
              <p:cNvPr id="18" name="Picture 3" descr="law of independent assortment.gif"/>
              <p:cNvPicPr>
                <a:picLocks noChangeAspect="1"/>
              </p:cNvPicPr>
              <p:nvPr/>
            </p:nvPicPr>
            <p:blipFill rotWithShape="1">
              <a:blip r:embed="rId2" cstate="print"/>
              <a:srcRect l="16864" t="81155" r="31077" b="4897"/>
              <a:stretch/>
            </p:blipFill>
            <p:spPr bwMode="auto">
              <a:xfrm>
                <a:off x="1566826" y="4829659"/>
                <a:ext cx="5825388" cy="1645910"/>
              </a:xfrm>
              <a:prstGeom prst="rect">
                <a:avLst/>
              </a:prstGeom>
              <a:noFill/>
              <a:ln w="9525">
                <a:noFill/>
                <a:miter lim="800000"/>
                <a:headEnd/>
                <a:tailEnd/>
              </a:ln>
            </p:spPr>
          </p:pic>
          <p:cxnSp>
            <p:nvCxnSpPr>
              <p:cNvPr id="27" name="Straight Arrow Connector 26"/>
              <p:cNvCxnSpPr/>
              <p:nvPr/>
            </p:nvCxnSpPr>
            <p:spPr>
              <a:xfrm>
                <a:off x="2325020" y="3794818"/>
                <a:ext cx="0" cy="776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6761492" y="3839598"/>
                <a:ext cx="0" cy="776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2" name="Group 31"/>
            <p:cNvGrpSpPr/>
            <p:nvPr/>
          </p:nvGrpSpPr>
          <p:grpSpPr>
            <a:xfrm>
              <a:off x="1657652" y="5811410"/>
              <a:ext cx="5623918" cy="371099"/>
              <a:chOff x="1657652" y="5811410"/>
              <a:chExt cx="5623918" cy="371099"/>
            </a:xfrm>
          </p:grpSpPr>
          <p:sp>
            <p:nvSpPr>
              <p:cNvPr id="21" name="Rectangle 20"/>
              <p:cNvSpPr/>
              <p:nvPr/>
            </p:nvSpPr>
            <p:spPr>
              <a:xfrm>
                <a:off x="1657652" y="5836363"/>
                <a:ext cx="1334734" cy="340950"/>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229194" y="5811410"/>
                <a:ext cx="1142688" cy="365903"/>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4524284" y="5814874"/>
                <a:ext cx="1334734" cy="365903"/>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5946836" y="5816606"/>
                <a:ext cx="1334734" cy="365903"/>
              </a:xfrm>
              <a:prstGeom prst="rect">
                <a:avLst/>
              </a:prstGeom>
              <a:solidFill>
                <a:srgbClr val="FFFFFF"/>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25" name="TextBox 24"/>
          <p:cNvSpPr txBox="1"/>
          <p:nvPr/>
        </p:nvSpPr>
        <p:spPr>
          <a:xfrm>
            <a:off x="10677867" y="5294839"/>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88101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533400" y="1570911"/>
            <a:ext cx="8077200" cy="123110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charset="0"/>
                <a:cs typeface="Arial" charset="0"/>
              </a:rPr>
              <a:t>For a trait </a:t>
            </a:r>
            <a:r>
              <a:rPr kumimoji="0" lang="en-US" sz="1600" b="0" i="0" u="none" strike="noStrike" cap="none" normalizeH="0" baseline="0" dirty="0" err="1">
                <a:ln>
                  <a:noFill/>
                </a:ln>
                <a:solidFill>
                  <a:schemeClr val="tx1"/>
                </a:solidFill>
                <a:effectLst/>
                <a:latin typeface="Arial" charset="0"/>
                <a:cs typeface="Arial" charset="0"/>
              </a:rPr>
              <a:t>contolled</a:t>
            </a:r>
            <a:r>
              <a:rPr kumimoji="0" lang="en-US" sz="1600" b="0" i="0" u="none" strike="noStrike" cap="none" normalizeH="0" baseline="0" dirty="0">
                <a:ln>
                  <a:noFill/>
                </a:ln>
                <a:solidFill>
                  <a:schemeClr val="tx1"/>
                </a:solidFill>
                <a:effectLst/>
                <a:latin typeface="Arial" charset="0"/>
                <a:cs typeface="Arial" charset="0"/>
              </a:rPr>
              <a:t> by two genes, these ratios will differ from the 9:3:3:1 that would be expected.  These altered ratios are called </a:t>
            </a:r>
            <a:r>
              <a:rPr kumimoji="0" lang="en-US" sz="1600" b="1" i="0" u="none" strike="noStrike" cap="none" normalizeH="0" baseline="0" dirty="0">
                <a:ln>
                  <a:noFill/>
                </a:ln>
                <a:solidFill>
                  <a:schemeClr val="tx1"/>
                </a:solidFill>
                <a:effectLst/>
                <a:latin typeface="Arial" charset="0"/>
                <a:cs typeface="Arial" charset="0"/>
              </a:rPr>
              <a:t>modified </a:t>
            </a:r>
            <a:r>
              <a:rPr kumimoji="0" lang="en-US" sz="1600" b="1" i="0" u="none" strike="noStrike" cap="none" normalizeH="0" baseline="0" dirty="0" err="1">
                <a:ln>
                  <a:noFill/>
                </a:ln>
                <a:solidFill>
                  <a:schemeClr val="tx1"/>
                </a:solidFill>
                <a:effectLst/>
                <a:latin typeface="Arial" charset="0"/>
                <a:cs typeface="Arial" charset="0"/>
              </a:rPr>
              <a:t>Mendelian</a:t>
            </a:r>
            <a:r>
              <a:rPr kumimoji="0" lang="en-US" sz="1600" b="1" i="0" u="none" strike="noStrike" cap="none" normalizeH="0" baseline="0" dirty="0">
                <a:ln>
                  <a:noFill/>
                </a:ln>
                <a:solidFill>
                  <a:schemeClr val="tx1"/>
                </a:solidFill>
                <a:effectLst/>
                <a:latin typeface="Arial" charset="0"/>
                <a:cs typeface="Arial" charset="0"/>
              </a:rPr>
              <a:t> ratios</a:t>
            </a:r>
            <a:r>
              <a:rPr kumimoji="0" lang="en-US" sz="1600" b="0" i="0" u="none" strike="noStrike" cap="none" normalizeH="0" baseline="0" dirty="0">
                <a:ln>
                  <a:noFill/>
                </a:ln>
                <a:solidFill>
                  <a:schemeClr val="tx1"/>
                </a:solidFill>
                <a:effectLst/>
                <a:latin typeface="Arial" charset="0"/>
                <a:cs typeface="Arial" charset="0"/>
              </a:rPr>
              <a:t>. </a:t>
            </a:r>
            <a:endParaRPr kumimoji="0" lang="en-US" sz="1200" b="0" i="0" u="none" strike="noStrike" cap="none" normalizeH="0" baseline="0" dirty="0">
              <a:ln>
                <a:noFill/>
              </a:ln>
              <a:solidFill>
                <a:schemeClr val="tx1"/>
              </a:solidFill>
              <a:effectLst/>
              <a:latin typeface="Arial"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charset="0"/>
                <a:cs typeface="Arial" charset="0"/>
              </a:rPr>
              <a:t>Phenotypes</a:t>
            </a:r>
            <a:r>
              <a:rPr kumimoji="0" lang="en-US" sz="2000" b="0" i="0" u="none" strike="noStrike" cap="none" normalizeH="0" baseline="0" dirty="0">
                <a:ln>
                  <a:noFill/>
                </a:ln>
                <a:solidFill>
                  <a:schemeClr val="tx1"/>
                </a:solidFill>
                <a:effectLst/>
                <a:latin typeface="Arial" charset="0"/>
                <a:cs typeface="Arial" charset="0"/>
              </a:rPr>
              <a:t>: Kernel Color in Wheat </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a:ln>
                  <a:noFill/>
                </a:ln>
                <a:solidFill>
                  <a:schemeClr val="tx1"/>
                </a:solidFill>
                <a:effectLst/>
                <a:latin typeface="Arial" charset="0"/>
                <a:cs typeface="Arial" charset="0"/>
              </a:rPr>
              <a:t>           </a:t>
            </a:r>
            <a:r>
              <a:rPr kumimoji="0" lang="en-US" sz="2200" b="0" i="0" u="none" strike="noStrike" cap="none" normalizeH="0" baseline="0" dirty="0">
                <a:ln>
                  <a:noFill/>
                </a:ln>
                <a:solidFill>
                  <a:schemeClr val="tx1"/>
                </a:solidFill>
                <a:effectLst/>
                <a:latin typeface="Arial" charset="0"/>
                <a:cs typeface="Arial" charset="0"/>
              </a:rPr>
              <a:t> </a:t>
            </a:r>
            <a:r>
              <a:rPr kumimoji="0" lang="en-US" sz="1800" b="0" i="0" u="none" strike="noStrike" cap="none" normalizeH="0" baseline="0" dirty="0">
                <a:ln>
                  <a:noFill/>
                </a:ln>
                <a:solidFill>
                  <a:schemeClr val="tx1"/>
                </a:solidFill>
                <a:effectLst/>
                <a:latin typeface="Arial" charset="0"/>
                <a:cs typeface="Arial" charset="0"/>
              </a:rPr>
              <a:t>    </a:t>
            </a:r>
            <a:endParaRPr kumimoji="0" lang="en-US" sz="2200" b="0" i="0" u="none" strike="noStrike" cap="none" normalizeH="0" baseline="0" dirty="0">
              <a:ln>
                <a:noFill/>
              </a:ln>
              <a:solidFill>
                <a:schemeClr val="tx1"/>
              </a:solidFill>
              <a:effectLst/>
              <a:latin typeface="Arial" charset="0"/>
              <a:cs typeface="Arial" charset="0"/>
            </a:endParaRPr>
          </a:p>
        </p:txBody>
      </p:sp>
      <p:sp>
        <p:nvSpPr>
          <p:cNvPr id="9" name="TextBox 8"/>
          <p:cNvSpPr txBox="1"/>
          <p:nvPr/>
        </p:nvSpPr>
        <p:spPr>
          <a:xfrm>
            <a:off x="685800" y="609600"/>
            <a:ext cx="8001000" cy="584775"/>
          </a:xfrm>
          <a:prstGeom prst="rect">
            <a:avLst/>
          </a:prstGeom>
          <a:noFill/>
        </p:spPr>
        <p:txBody>
          <a:bodyPr wrap="square" rtlCol="0">
            <a:spAutoFit/>
          </a:bodyPr>
          <a:lstStyle/>
          <a:p>
            <a:pPr algn="ctr"/>
            <a:r>
              <a:rPr lang="en-US" sz="3200" dirty="0">
                <a:latin typeface="Comic Sans MS" pitchFamily="66" charset="0"/>
              </a:rPr>
              <a:t>Modified Mendel Ratio in Wheat Kernel</a:t>
            </a:r>
          </a:p>
        </p:txBody>
      </p:sp>
      <p:sp>
        <p:nvSpPr>
          <p:cNvPr id="12" name="TextBox 11"/>
          <p:cNvSpPr txBox="1"/>
          <p:nvPr/>
        </p:nvSpPr>
        <p:spPr>
          <a:xfrm>
            <a:off x="762000" y="3200400"/>
            <a:ext cx="7315200" cy="369332"/>
          </a:xfrm>
          <a:prstGeom prst="rect">
            <a:avLst/>
          </a:prstGeom>
          <a:noFill/>
          <a:ln>
            <a:solidFill>
              <a:schemeClr val="tx1"/>
            </a:solidFill>
          </a:ln>
        </p:spPr>
        <p:txBody>
          <a:bodyPr wrap="square" rtlCol="0">
            <a:spAutoFit/>
          </a:bodyPr>
          <a:lstStyle/>
          <a:p>
            <a:r>
              <a:rPr lang="en-US" dirty="0"/>
              <a:t>Parental Cross-   AABB (</a:t>
            </a:r>
            <a:r>
              <a:rPr lang="en-US" dirty="0" err="1"/>
              <a:t>coloured</a:t>
            </a:r>
            <a:r>
              <a:rPr lang="en-US" dirty="0"/>
              <a:t> kernel)  X    </a:t>
            </a:r>
            <a:r>
              <a:rPr lang="en-US" dirty="0" err="1"/>
              <a:t>aabb</a:t>
            </a:r>
            <a:r>
              <a:rPr lang="en-US" dirty="0"/>
              <a:t> (</a:t>
            </a:r>
            <a:r>
              <a:rPr lang="en-US" dirty="0" err="1"/>
              <a:t>colourless</a:t>
            </a:r>
            <a:r>
              <a:rPr lang="en-US" dirty="0"/>
              <a:t> kernel)</a:t>
            </a:r>
          </a:p>
        </p:txBody>
      </p:sp>
      <p:cxnSp>
        <p:nvCxnSpPr>
          <p:cNvPr id="14" name="Straight Arrow Connector 13"/>
          <p:cNvCxnSpPr/>
          <p:nvPr/>
        </p:nvCxnSpPr>
        <p:spPr>
          <a:xfrm rot="5400000">
            <a:off x="4914900" y="4075906"/>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971800" y="4507468"/>
            <a:ext cx="5410200" cy="369332"/>
          </a:xfrm>
          <a:prstGeom prst="rect">
            <a:avLst/>
          </a:prstGeom>
          <a:noFill/>
          <a:ln>
            <a:solidFill>
              <a:schemeClr val="tx1"/>
            </a:solidFill>
          </a:ln>
        </p:spPr>
        <p:txBody>
          <a:bodyPr wrap="square" rtlCol="0">
            <a:spAutoFit/>
          </a:bodyPr>
          <a:lstStyle/>
          <a:p>
            <a:r>
              <a:rPr lang="en-US" dirty="0"/>
              <a:t>    F1  -            </a:t>
            </a:r>
            <a:r>
              <a:rPr lang="en-US" dirty="0" err="1"/>
              <a:t>coloured</a:t>
            </a:r>
            <a:r>
              <a:rPr lang="en-US" dirty="0"/>
              <a:t> kernel (</a:t>
            </a:r>
            <a:r>
              <a:rPr lang="en-US" dirty="0" err="1"/>
              <a:t>AaBb</a:t>
            </a:r>
            <a:r>
              <a:rPr lang="en-US" dirty="0"/>
              <a:t>)</a:t>
            </a:r>
          </a:p>
        </p:txBody>
      </p:sp>
      <p:cxnSp>
        <p:nvCxnSpPr>
          <p:cNvPr id="16" name="Straight Arrow Connector 15"/>
          <p:cNvCxnSpPr/>
          <p:nvPr/>
        </p:nvCxnSpPr>
        <p:spPr>
          <a:xfrm rot="5400000">
            <a:off x="4915694" y="5371306"/>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09800" y="5791200"/>
            <a:ext cx="5791200" cy="369332"/>
          </a:xfrm>
          <a:prstGeom prst="rect">
            <a:avLst/>
          </a:prstGeom>
          <a:noFill/>
          <a:ln>
            <a:solidFill>
              <a:schemeClr val="tx1"/>
            </a:solidFill>
          </a:ln>
        </p:spPr>
        <p:txBody>
          <a:bodyPr wrap="square" rtlCol="0">
            <a:spAutoFit/>
          </a:bodyPr>
          <a:lstStyle/>
          <a:p>
            <a:r>
              <a:rPr lang="en-US" dirty="0"/>
              <a:t>    F2  -            15 </a:t>
            </a:r>
            <a:r>
              <a:rPr lang="en-US" dirty="0" err="1"/>
              <a:t>Coloured</a:t>
            </a:r>
            <a:r>
              <a:rPr lang="en-US" dirty="0"/>
              <a:t> kernel:  1 </a:t>
            </a:r>
            <a:r>
              <a:rPr lang="en-US" dirty="0" err="1"/>
              <a:t>Colourless</a:t>
            </a:r>
            <a:r>
              <a:rPr lang="en-US" dirty="0"/>
              <a:t> kernel</a:t>
            </a:r>
          </a:p>
        </p:txBody>
      </p:sp>
    </p:spTree>
    <p:extLst>
      <p:ext uri="{BB962C8B-B14F-4D97-AF65-F5344CB8AC3E}">
        <p14:creationId xmlns:p14="http://schemas.microsoft.com/office/powerpoint/2010/main" val="36775906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Punnett</a:t>
            </a:r>
            <a:r>
              <a:rPr lang="en-US" dirty="0"/>
              <a:t> Square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94349326"/>
              </p:ext>
            </p:extLst>
          </p:nvPr>
        </p:nvGraphicFramePr>
        <p:xfrm>
          <a:off x="1081317" y="1698952"/>
          <a:ext cx="7277443" cy="4344043"/>
        </p:xfrm>
        <a:graphic>
          <a:graphicData uri="http://schemas.openxmlformats.org/drawingml/2006/table">
            <a:tbl>
              <a:tblPr firstRow="1" bandRow="1">
                <a:tableStyleId>{5C22544A-7EE6-4342-B048-85BDC9FD1C3A}</a:tableStyleId>
              </a:tblPr>
              <a:tblGrid>
                <a:gridCol w="1098481">
                  <a:extLst>
                    <a:ext uri="{9D8B030D-6E8A-4147-A177-3AD203B41FA5}">
                      <a16:colId xmlns:a16="http://schemas.microsoft.com/office/drawing/2014/main" val="20000"/>
                    </a:ext>
                  </a:extLst>
                </a:gridCol>
                <a:gridCol w="1726377">
                  <a:extLst>
                    <a:ext uri="{9D8B030D-6E8A-4147-A177-3AD203B41FA5}">
                      <a16:colId xmlns:a16="http://schemas.microsoft.com/office/drawing/2014/main" val="20001"/>
                    </a:ext>
                  </a:extLst>
                </a:gridCol>
                <a:gridCol w="1484195">
                  <a:extLst>
                    <a:ext uri="{9D8B030D-6E8A-4147-A177-3AD203B41FA5}">
                      <a16:colId xmlns:a16="http://schemas.microsoft.com/office/drawing/2014/main" val="20002"/>
                    </a:ext>
                  </a:extLst>
                </a:gridCol>
                <a:gridCol w="1484195">
                  <a:extLst>
                    <a:ext uri="{9D8B030D-6E8A-4147-A177-3AD203B41FA5}">
                      <a16:colId xmlns:a16="http://schemas.microsoft.com/office/drawing/2014/main" val="20003"/>
                    </a:ext>
                  </a:extLst>
                </a:gridCol>
                <a:gridCol w="1484195">
                  <a:extLst>
                    <a:ext uri="{9D8B030D-6E8A-4147-A177-3AD203B41FA5}">
                      <a16:colId xmlns:a16="http://schemas.microsoft.com/office/drawing/2014/main" val="20004"/>
                    </a:ext>
                  </a:extLst>
                </a:gridCol>
              </a:tblGrid>
              <a:tr h="686443">
                <a:tc>
                  <a:txBody>
                    <a:bodyPr/>
                    <a:lstStyle/>
                    <a:p>
                      <a:r>
                        <a:rPr lang="en-US" dirty="0">
                          <a:solidFill>
                            <a:schemeClr val="tx1"/>
                          </a:solidFill>
                        </a:rPr>
                        <a:t>Gametes</a:t>
                      </a:r>
                    </a:p>
                  </a:txBody>
                  <a:tcPr>
                    <a:noFill/>
                  </a:tcPr>
                </a:tc>
                <a:tc>
                  <a:txBody>
                    <a:bodyPr/>
                    <a:lstStyle/>
                    <a:p>
                      <a:r>
                        <a:rPr lang="en-US" dirty="0"/>
                        <a:t>AB</a:t>
                      </a:r>
                    </a:p>
                  </a:txBody>
                  <a:tcPr>
                    <a:solidFill>
                      <a:srgbClr val="3366FF"/>
                    </a:solidFill>
                  </a:tcPr>
                </a:tc>
                <a:tc>
                  <a:txBody>
                    <a:bodyPr/>
                    <a:lstStyle/>
                    <a:p>
                      <a:r>
                        <a:rPr lang="en-US" dirty="0" err="1"/>
                        <a:t>Ab</a:t>
                      </a:r>
                      <a:endParaRPr lang="en-US" dirty="0"/>
                    </a:p>
                  </a:txBody>
                  <a:tcPr>
                    <a:solidFill>
                      <a:srgbClr val="3366FF"/>
                    </a:solidFill>
                  </a:tcPr>
                </a:tc>
                <a:tc>
                  <a:txBody>
                    <a:bodyPr/>
                    <a:lstStyle/>
                    <a:p>
                      <a:r>
                        <a:rPr lang="en-US" dirty="0" err="1"/>
                        <a:t>aB</a:t>
                      </a:r>
                      <a:endParaRPr lang="en-US" dirty="0"/>
                    </a:p>
                  </a:txBody>
                  <a:tcPr>
                    <a:solidFill>
                      <a:srgbClr val="3366FF"/>
                    </a:solidFill>
                  </a:tcPr>
                </a:tc>
                <a:tc>
                  <a:txBody>
                    <a:bodyPr/>
                    <a:lstStyle/>
                    <a:p>
                      <a:r>
                        <a:rPr lang="en-US" dirty="0" err="1"/>
                        <a:t>ab</a:t>
                      </a:r>
                      <a:endParaRPr lang="en-US" dirty="0"/>
                    </a:p>
                  </a:txBody>
                  <a:tcPr>
                    <a:solidFill>
                      <a:srgbClr val="3366FF"/>
                    </a:solidFill>
                  </a:tcPr>
                </a:tc>
                <a:extLst>
                  <a:ext uri="{0D108BD9-81ED-4DB2-BD59-A6C34878D82A}">
                    <a16:rowId xmlns:a16="http://schemas.microsoft.com/office/drawing/2014/main" val="10000"/>
                  </a:ext>
                </a:extLst>
              </a:tr>
              <a:tr h="686443">
                <a:tc>
                  <a:txBody>
                    <a:bodyPr/>
                    <a:lstStyle/>
                    <a:p>
                      <a:r>
                        <a:rPr lang="en-US" dirty="0"/>
                        <a:t>AB</a:t>
                      </a:r>
                    </a:p>
                  </a:txBody>
                  <a:tcPr>
                    <a:solidFill>
                      <a:srgbClr val="FF67D5"/>
                    </a:solidFill>
                  </a:tcPr>
                </a:tc>
                <a:tc>
                  <a:txBody>
                    <a:bodyPr/>
                    <a:lstStyle/>
                    <a:p>
                      <a:r>
                        <a:rPr lang="en-US" dirty="0"/>
                        <a:t>AABB</a:t>
                      </a:r>
                    </a:p>
                    <a:p>
                      <a:r>
                        <a:rPr lang="en-US" dirty="0"/>
                        <a:t>(Colored)</a:t>
                      </a:r>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extLst>
                  <a:ext uri="{0D108BD9-81ED-4DB2-BD59-A6C34878D82A}">
                    <a16:rowId xmlns:a16="http://schemas.microsoft.com/office/drawing/2014/main" val="10001"/>
                  </a:ext>
                </a:extLst>
              </a:tr>
              <a:tr h="686443">
                <a:tc>
                  <a:txBody>
                    <a:bodyPr/>
                    <a:lstStyle/>
                    <a:p>
                      <a:r>
                        <a:rPr lang="en-US" dirty="0" err="1"/>
                        <a:t>Ab</a:t>
                      </a:r>
                      <a:endParaRPr lang="en-US" dirty="0"/>
                    </a:p>
                  </a:txBody>
                  <a:tcPr>
                    <a:solidFill>
                      <a:srgbClr val="FF67D5"/>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extLst>
                  <a:ext uri="{0D108BD9-81ED-4DB2-BD59-A6C34878D82A}">
                    <a16:rowId xmlns:a16="http://schemas.microsoft.com/office/drawing/2014/main" val="10002"/>
                  </a:ext>
                </a:extLst>
              </a:tr>
              <a:tr h="686443">
                <a:tc>
                  <a:txBody>
                    <a:bodyPr/>
                    <a:lstStyle/>
                    <a:p>
                      <a:r>
                        <a:rPr lang="en-US" dirty="0" err="1"/>
                        <a:t>aB</a:t>
                      </a:r>
                      <a:endParaRPr lang="en-US" dirty="0"/>
                    </a:p>
                  </a:txBody>
                  <a:tcPr>
                    <a:solidFill>
                      <a:srgbClr val="FF67D5"/>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extLst>
                  <a:ext uri="{0D108BD9-81ED-4DB2-BD59-A6C34878D82A}">
                    <a16:rowId xmlns:a16="http://schemas.microsoft.com/office/drawing/2014/main" val="10003"/>
                  </a:ext>
                </a:extLst>
              </a:tr>
              <a:tr h="686443">
                <a:tc>
                  <a:txBody>
                    <a:bodyPr/>
                    <a:lstStyle/>
                    <a:p>
                      <a:r>
                        <a:rPr lang="en-US" dirty="0" err="1"/>
                        <a:t>ab</a:t>
                      </a:r>
                      <a:endParaRPr lang="en-US" dirty="0"/>
                    </a:p>
                  </a:txBody>
                  <a:tcPr>
                    <a:solidFill>
                      <a:srgbClr val="FF67D5"/>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FF00"/>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(Colorless)</a:t>
                      </a:r>
                    </a:p>
                    <a:p>
                      <a:endParaRPr lang="en-US" dirty="0"/>
                    </a:p>
                  </a:txBody>
                  <a:tcP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84524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dirty="0">
                <a:latin typeface="Comic Sans MS" pitchFamily="66" charset="0"/>
              </a:rPr>
              <a:t>Biochemical </a:t>
            </a:r>
            <a:r>
              <a:rPr lang="en-US" dirty="0" err="1">
                <a:latin typeface="Comic Sans MS" pitchFamily="66" charset="0"/>
              </a:rPr>
              <a:t>Explaination</a:t>
            </a:r>
            <a:endParaRPr lang="en-US" dirty="0">
              <a:latin typeface="Comic Sans MS" pitchFamily="66" charset="0"/>
            </a:endParaRPr>
          </a:p>
        </p:txBody>
      </p:sp>
      <p:graphicFrame>
        <p:nvGraphicFramePr>
          <p:cNvPr id="4" name="Content Placeholder 3"/>
          <p:cNvGraphicFramePr>
            <a:graphicFrameLocks noGrp="1"/>
          </p:cNvGraphicFramePr>
          <p:nvPr>
            <p:ph idx="1"/>
          </p:nvPr>
        </p:nvGraphicFramePr>
        <p:xfrm>
          <a:off x="2057400" y="2362200"/>
          <a:ext cx="6063679" cy="2186940"/>
        </p:xfrm>
        <a:graphic>
          <a:graphicData uri="http://schemas.openxmlformats.org/drawingml/2006/table">
            <a:tbl>
              <a:tblPr/>
              <a:tblGrid>
                <a:gridCol w="1278001">
                  <a:extLst>
                    <a:ext uri="{9D8B030D-6E8A-4147-A177-3AD203B41FA5}">
                      <a16:colId xmlns:a16="http://schemas.microsoft.com/office/drawing/2014/main" val="20000"/>
                    </a:ext>
                  </a:extLst>
                </a:gridCol>
                <a:gridCol w="2392839">
                  <a:extLst>
                    <a:ext uri="{9D8B030D-6E8A-4147-A177-3AD203B41FA5}">
                      <a16:colId xmlns:a16="http://schemas.microsoft.com/office/drawing/2014/main" val="20001"/>
                    </a:ext>
                  </a:extLst>
                </a:gridCol>
                <a:gridCol w="2392839">
                  <a:extLst>
                    <a:ext uri="{9D8B030D-6E8A-4147-A177-3AD203B41FA5}">
                      <a16:colId xmlns:a16="http://schemas.microsoft.com/office/drawing/2014/main" val="20002"/>
                    </a:ext>
                  </a:extLst>
                </a:gridCol>
              </a:tblGrid>
              <a:tr h="0">
                <a:tc>
                  <a:txBody>
                    <a:bodyPr/>
                    <a:lstStyle/>
                    <a:p>
                      <a:endParaRPr lang="en-US" dirty="0"/>
                    </a:p>
                  </a:txBody>
                  <a:tcPr marL="19050" marR="19050" marT="19050" marB="19050" anchor="ctr">
                    <a:lnL>
                      <a:noFill/>
                    </a:lnL>
                    <a:lnR>
                      <a:noFill/>
                    </a:lnR>
                    <a:lnT>
                      <a:noFill/>
                    </a:lnT>
                    <a:lnB>
                      <a:noFill/>
                    </a:lnB>
                  </a:tcPr>
                </a:tc>
                <a:tc>
                  <a:txBody>
                    <a:bodyPr/>
                    <a:lstStyle/>
                    <a:p>
                      <a:pPr algn="ctr"/>
                      <a:r>
                        <a:rPr lang="en-US"/>
                        <a:t>Gene A </a:t>
                      </a:r>
                    </a:p>
                  </a:txBody>
                  <a:tcPr marL="19050" marR="19050" marT="19050" marB="19050" anchor="ctr">
                    <a:lnL>
                      <a:noFill/>
                    </a:lnL>
                    <a:lnR>
                      <a:noFill/>
                    </a:lnR>
                    <a:lnT>
                      <a:noFill/>
                    </a:lnT>
                    <a:lnB>
                      <a:noFill/>
                    </a:lnB>
                  </a:tcPr>
                </a:tc>
                <a:tc>
                  <a:txBody>
                    <a:bodyPr/>
                    <a:lstStyle/>
                    <a:p>
                      <a:endParaRPr lang="en-US" dirty="0"/>
                    </a:p>
                  </a:txBody>
                  <a:tcPr marL="19050" marR="19050" marT="19050" marB="19050" anchor="ctr">
                    <a:lnL>
                      <a:noFill/>
                    </a:lnL>
                    <a:lnR>
                      <a:noFill/>
                    </a:lnR>
                    <a:lnT>
                      <a:noFill/>
                    </a:lnT>
                    <a:lnB>
                      <a:noFill/>
                    </a:lnB>
                  </a:tcPr>
                </a:tc>
                <a:extLst>
                  <a:ext uri="{0D108BD9-81ED-4DB2-BD59-A6C34878D82A}">
                    <a16:rowId xmlns:a16="http://schemas.microsoft.com/office/drawing/2014/main" val="10000"/>
                  </a:ext>
                </a:extLst>
              </a:tr>
              <a:tr h="0">
                <a:tc>
                  <a:txBody>
                    <a:bodyPr/>
                    <a:lstStyle/>
                    <a:p>
                      <a:endParaRPr lang="en-US"/>
                    </a:p>
                  </a:txBody>
                  <a:tcPr marL="19050" marR="19050" marT="19050" marB="19050" anchor="ctr">
                    <a:lnL>
                      <a:noFill/>
                    </a:lnL>
                    <a:lnR>
                      <a:noFill/>
                    </a:lnR>
                    <a:lnT>
                      <a:noFill/>
                    </a:lnT>
                    <a:lnB>
                      <a:noFill/>
                    </a:lnB>
                  </a:tcPr>
                </a:tc>
                <a:tc>
                  <a:txBody>
                    <a:bodyPr/>
                    <a:lstStyle/>
                    <a:p>
                      <a:pPr algn="ctr"/>
                      <a:endParaRPr lang="en-US"/>
                    </a:p>
                  </a:txBody>
                  <a:tcPr marL="19050" marR="19050" marT="19050" marB="19050" anchor="ctr">
                    <a:lnL>
                      <a:noFill/>
                    </a:lnL>
                    <a:lnR>
                      <a:noFill/>
                    </a:lnR>
                    <a:lnT>
                      <a:noFill/>
                    </a:lnT>
                    <a:lnB>
                      <a:noFill/>
                    </a:lnB>
                  </a:tcPr>
                </a:tc>
                <a:tc>
                  <a:txBody>
                    <a:bodyPr/>
                    <a:lstStyle/>
                    <a:p>
                      <a:endParaRPr lang="en-US"/>
                    </a:p>
                  </a:txBody>
                  <a:tcPr marL="19050" marR="19050" marT="19050" marB="19050" anchor="ctr">
                    <a:lnL>
                      <a:noFill/>
                    </a:lnL>
                    <a:lnR>
                      <a:noFill/>
                    </a:lnR>
                    <a:lnT>
                      <a:noFill/>
                    </a:lnT>
                    <a:lnB>
                      <a:noFill/>
                    </a:lnB>
                  </a:tcPr>
                </a:tc>
                <a:extLst>
                  <a:ext uri="{0D108BD9-81ED-4DB2-BD59-A6C34878D82A}">
                    <a16:rowId xmlns:a16="http://schemas.microsoft.com/office/drawing/2014/main" val="10001"/>
                  </a:ext>
                </a:extLst>
              </a:tr>
              <a:tr h="0">
                <a:tc>
                  <a:txBody>
                    <a:bodyPr/>
                    <a:lstStyle/>
                    <a:p>
                      <a:endParaRPr lang="en-US"/>
                    </a:p>
                  </a:txBody>
                  <a:tcPr marL="19050" marR="19050" marT="19050" marB="19050" anchor="ctr">
                    <a:lnL>
                      <a:noFill/>
                    </a:lnL>
                    <a:lnR>
                      <a:noFill/>
                    </a:lnR>
                    <a:lnT>
                      <a:noFill/>
                    </a:lnT>
                    <a:lnB>
                      <a:noFill/>
                    </a:lnB>
                  </a:tcPr>
                </a:tc>
                <a:tc>
                  <a:txBody>
                    <a:bodyPr/>
                    <a:lstStyle/>
                    <a:p>
                      <a:r>
                        <a:rPr lang="en-US" dirty="0"/>
                        <a:t>           Enzyme A </a:t>
                      </a:r>
                    </a:p>
                  </a:txBody>
                  <a:tcPr marL="19050" marR="19050" marT="19050" marB="19050" anchor="ctr">
                    <a:lnL>
                      <a:noFill/>
                    </a:lnL>
                    <a:lnR>
                      <a:noFill/>
                    </a:lnR>
                    <a:lnT>
                      <a:noFill/>
                    </a:lnT>
                    <a:lnB>
                      <a:noFill/>
                    </a:lnB>
                  </a:tcPr>
                </a:tc>
                <a:tc>
                  <a:txBody>
                    <a:bodyPr/>
                    <a:lstStyle/>
                    <a:p>
                      <a:endParaRPr lang="en-US" dirty="0"/>
                    </a:p>
                  </a:txBody>
                  <a:tcPr marL="19050" marR="19050" marT="19050" marB="19050"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t>Precursor  </a:t>
                      </a:r>
                    </a:p>
                  </a:txBody>
                  <a:tcPr marL="19050" marR="19050" marT="19050" marB="19050" anchor="ctr">
                    <a:lnL>
                      <a:noFill/>
                    </a:lnL>
                    <a:lnR>
                      <a:noFill/>
                    </a:lnR>
                    <a:lnT>
                      <a:noFill/>
                    </a:lnT>
                    <a:lnB>
                      <a:noFill/>
                    </a:lnB>
                  </a:tcPr>
                </a:tc>
                <a:tc>
                  <a:txBody>
                    <a:bodyPr/>
                    <a:lstStyle/>
                    <a:p>
                      <a:pPr algn="ctr"/>
                      <a:endParaRPr lang="en-US"/>
                    </a:p>
                  </a:txBody>
                  <a:tcPr marL="19050" marR="19050" marT="19050" marB="19050" anchor="ctr">
                    <a:lnL>
                      <a:noFill/>
                    </a:lnL>
                    <a:lnR>
                      <a:noFill/>
                    </a:lnR>
                    <a:lnT>
                      <a:noFill/>
                    </a:lnT>
                    <a:lnB>
                      <a:noFill/>
                    </a:lnB>
                  </a:tcPr>
                </a:tc>
                <a:tc>
                  <a:txBody>
                    <a:bodyPr/>
                    <a:lstStyle/>
                    <a:p>
                      <a:r>
                        <a:rPr lang="en-US" dirty="0"/>
                        <a:t>Product  (kernel </a:t>
                      </a:r>
                      <a:r>
                        <a:rPr lang="en-US" baseline="0" dirty="0" err="1"/>
                        <a:t>colour</a:t>
                      </a:r>
                      <a:r>
                        <a:rPr lang="en-US" baseline="0" dirty="0"/>
                        <a:t>)</a:t>
                      </a:r>
                      <a:endParaRPr lang="en-US" dirty="0"/>
                    </a:p>
                  </a:txBody>
                  <a:tcPr marL="19050" marR="19050" marT="19050" marB="19050" anchor="ctr">
                    <a:lnL>
                      <a:noFill/>
                    </a:lnL>
                    <a:lnR>
                      <a:noFill/>
                    </a:lnR>
                    <a:lnT>
                      <a:noFill/>
                    </a:lnT>
                    <a:lnB>
                      <a:noFill/>
                    </a:lnB>
                  </a:tcPr>
                </a:tc>
                <a:extLst>
                  <a:ext uri="{0D108BD9-81ED-4DB2-BD59-A6C34878D82A}">
                    <a16:rowId xmlns:a16="http://schemas.microsoft.com/office/drawing/2014/main" val="10003"/>
                  </a:ext>
                </a:extLst>
              </a:tr>
              <a:tr h="0">
                <a:tc>
                  <a:txBody>
                    <a:bodyPr/>
                    <a:lstStyle/>
                    <a:p>
                      <a:endParaRPr lang="en-US"/>
                    </a:p>
                  </a:txBody>
                  <a:tcPr marL="19050" marR="19050" marT="19050" marB="19050" anchor="ctr">
                    <a:lnL>
                      <a:noFill/>
                    </a:lnL>
                    <a:lnR>
                      <a:noFill/>
                    </a:lnR>
                    <a:lnT>
                      <a:noFill/>
                    </a:lnT>
                    <a:lnB>
                      <a:noFill/>
                    </a:lnB>
                  </a:tcPr>
                </a:tc>
                <a:tc>
                  <a:txBody>
                    <a:bodyPr/>
                    <a:lstStyle/>
                    <a:p>
                      <a:pPr algn="ctr"/>
                      <a:r>
                        <a:rPr lang="en-US"/>
                        <a:t>Enzyme B </a:t>
                      </a:r>
                    </a:p>
                  </a:txBody>
                  <a:tcPr marL="19050" marR="19050" marT="19050" marB="19050" anchor="ctr">
                    <a:lnL>
                      <a:noFill/>
                    </a:lnL>
                    <a:lnR>
                      <a:noFill/>
                    </a:lnR>
                    <a:lnT>
                      <a:noFill/>
                    </a:lnT>
                    <a:lnB>
                      <a:noFill/>
                    </a:lnB>
                  </a:tcPr>
                </a:tc>
                <a:tc>
                  <a:txBody>
                    <a:bodyPr/>
                    <a:lstStyle/>
                    <a:p>
                      <a:endParaRPr lang="en-US"/>
                    </a:p>
                  </a:txBody>
                  <a:tcPr marL="19050" marR="19050" marT="19050" marB="19050" anchor="ctr">
                    <a:lnL>
                      <a:noFill/>
                    </a:lnL>
                    <a:lnR>
                      <a:noFill/>
                    </a:lnR>
                    <a:lnT>
                      <a:noFill/>
                    </a:lnT>
                    <a:lnB>
                      <a:noFill/>
                    </a:lnB>
                  </a:tcPr>
                </a:tc>
                <a:extLst>
                  <a:ext uri="{0D108BD9-81ED-4DB2-BD59-A6C34878D82A}">
                    <a16:rowId xmlns:a16="http://schemas.microsoft.com/office/drawing/2014/main" val="10004"/>
                  </a:ext>
                </a:extLst>
              </a:tr>
              <a:tr h="0">
                <a:tc>
                  <a:txBody>
                    <a:bodyPr/>
                    <a:lstStyle/>
                    <a:p>
                      <a:endParaRPr lang="en-US"/>
                    </a:p>
                  </a:txBody>
                  <a:tcPr marL="19050" marR="19050" marT="19050" marB="19050" anchor="ctr">
                    <a:lnL>
                      <a:noFill/>
                    </a:lnL>
                    <a:lnR>
                      <a:noFill/>
                    </a:lnR>
                    <a:lnT>
                      <a:noFill/>
                    </a:lnT>
                    <a:lnB>
                      <a:noFill/>
                    </a:lnB>
                  </a:tcPr>
                </a:tc>
                <a:tc>
                  <a:txBody>
                    <a:bodyPr/>
                    <a:lstStyle/>
                    <a:p>
                      <a:pPr algn="ctr"/>
                      <a:endParaRPr lang="en-US"/>
                    </a:p>
                  </a:txBody>
                  <a:tcPr marL="19050" marR="19050" marT="19050" marB="19050" anchor="ctr">
                    <a:lnL>
                      <a:noFill/>
                    </a:lnL>
                    <a:lnR>
                      <a:noFill/>
                    </a:lnR>
                    <a:lnT>
                      <a:noFill/>
                    </a:lnT>
                    <a:lnB>
                      <a:noFill/>
                    </a:lnB>
                  </a:tcPr>
                </a:tc>
                <a:tc>
                  <a:txBody>
                    <a:bodyPr/>
                    <a:lstStyle/>
                    <a:p>
                      <a:endParaRPr lang="en-US"/>
                    </a:p>
                  </a:txBody>
                  <a:tcPr marL="19050" marR="19050" marT="19050" marB="19050" anchor="ctr">
                    <a:lnL>
                      <a:noFill/>
                    </a:lnL>
                    <a:lnR>
                      <a:noFill/>
                    </a:lnR>
                    <a:lnT>
                      <a:noFill/>
                    </a:lnT>
                    <a:lnB>
                      <a:noFill/>
                    </a:lnB>
                  </a:tcPr>
                </a:tc>
                <a:extLst>
                  <a:ext uri="{0D108BD9-81ED-4DB2-BD59-A6C34878D82A}">
                    <a16:rowId xmlns:a16="http://schemas.microsoft.com/office/drawing/2014/main" val="10005"/>
                  </a:ext>
                </a:extLst>
              </a:tr>
              <a:tr h="0">
                <a:tc>
                  <a:txBody>
                    <a:bodyPr/>
                    <a:lstStyle/>
                    <a:p>
                      <a:endParaRPr lang="en-US"/>
                    </a:p>
                  </a:txBody>
                  <a:tcPr marL="19050" marR="19050" marT="19050" marB="19050" anchor="ctr">
                    <a:lnL>
                      <a:noFill/>
                    </a:lnL>
                    <a:lnR>
                      <a:noFill/>
                    </a:lnR>
                    <a:lnT>
                      <a:noFill/>
                    </a:lnT>
                    <a:lnB>
                      <a:noFill/>
                    </a:lnB>
                  </a:tcPr>
                </a:tc>
                <a:tc>
                  <a:txBody>
                    <a:bodyPr/>
                    <a:lstStyle/>
                    <a:p>
                      <a:pPr algn="ctr"/>
                      <a:r>
                        <a:rPr lang="en-US"/>
                        <a:t>Gene B </a:t>
                      </a:r>
                    </a:p>
                  </a:txBody>
                  <a:tcPr marL="19050" marR="19050" marT="19050" marB="19050" anchor="ctr">
                    <a:lnL>
                      <a:noFill/>
                    </a:lnL>
                    <a:lnR>
                      <a:noFill/>
                    </a:lnR>
                    <a:lnT>
                      <a:noFill/>
                    </a:lnT>
                    <a:lnB>
                      <a:noFill/>
                    </a:lnB>
                  </a:tcPr>
                </a:tc>
                <a:tc>
                  <a:txBody>
                    <a:bodyPr/>
                    <a:lstStyle/>
                    <a:p>
                      <a:endParaRPr lang="en-US" dirty="0"/>
                    </a:p>
                  </a:txBody>
                  <a:tcPr marL="19050" marR="19050" marT="19050" marB="19050" anchor="ctr">
                    <a:lnL>
                      <a:noFill/>
                    </a:lnL>
                    <a:lnR>
                      <a:noFill/>
                    </a:lnR>
                    <a:lnT>
                      <a:noFill/>
                    </a:lnT>
                    <a:lnB>
                      <a:noFill/>
                    </a:lnB>
                  </a:tcPr>
                </a:tc>
                <a:extLst>
                  <a:ext uri="{0D108BD9-81ED-4DB2-BD59-A6C34878D82A}">
                    <a16:rowId xmlns:a16="http://schemas.microsoft.com/office/drawing/2014/main" val="10006"/>
                  </a:ext>
                </a:extLst>
              </a:tr>
            </a:tbl>
          </a:graphicData>
        </a:graphic>
      </p:graphicFrame>
      <p:pic>
        <p:nvPicPr>
          <p:cNvPr id="5" name="Picture 5" descr="http://www.ndsu.edu/pubweb/~mcclean/plsc431/overheads/icons/arrow.jpg"/>
          <p:cNvPicPr>
            <a:picLocks noChangeAspect="1" noChangeArrowheads="1"/>
          </p:cNvPicPr>
          <p:nvPr/>
        </p:nvPicPr>
        <p:blipFill>
          <a:blip r:embed="rId2" cstate="print"/>
          <a:srcRect/>
          <a:stretch>
            <a:fillRect/>
          </a:stretch>
        </p:blipFill>
        <p:spPr bwMode="auto">
          <a:xfrm>
            <a:off x="4375721" y="2663349"/>
            <a:ext cx="171450" cy="352425"/>
          </a:xfrm>
          <a:prstGeom prst="rect">
            <a:avLst/>
          </a:prstGeom>
          <a:noFill/>
        </p:spPr>
      </p:pic>
      <p:pic>
        <p:nvPicPr>
          <p:cNvPr id="6" name="Picture 6" descr="http://www.ndsu.edu/pubweb/~mcclean/plsc431/overheads/icons/arrow4.jpg"/>
          <p:cNvPicPr>
            <a:picLocks noChangeAspect="1" noChangeArrowheads="1"/>
          </p:cNvPicPr>
          <p:nvPr/>
        </p:nvPicPr>
        <p:blipFill>
          <a:blip r:embed="rId3" cstate="print"/>
          <a:srcRect/>
          <a:stretch>
            <a:fillRect/>
          </a:stretch>
        </p:blipFill>
        <p:spPr bwMode="auto">
          <a:xfrm>
            <a:off x="4070921" y="3349149"/>
            <a:ext cx="762000" cy="370703"/>
          </a:xfrm>
          <a:prstGeom prst="rect">
            <a:avLst/>
          </a:prstGeom>
          <a:noFill/>
        </p:spPr>
      </p:pic>
      <p:pic>
        <p:nvPicPr>
          <p:cNvPr id="7" name="Picture 7" descr="http://www.ndsu.edu/pubweb/~mcclean/plsc431/overheads/icons/arrow3.jpg"/>
          <p:cNvPicPr>
            <a:picLocks noChangeAspect="1" noChangeArrowheads="1"/>
          </p:cNvPicPr>
          <p:nvPr/>
        </p:nvPicPr>
        <p:blipFill>
          <a:blip r:embed="rId4" cstate="print"/>
          <a:srcRect/>
          <a:stretch>
            <a:fillRect/>
          </a:stretch>
        </p:blipFill>
        <p:spPr bwMode="auto">
          <a:xfrm>
            <a:off x="4375721" y="3958749"/>
            <a:ext cx="171450" cy="352425"/>
          </a:xfrm>
          <a:prstGeom prst="rect">
            <a:avLst/>
          </a:prstGeom>
          <a:noFill/>
        </p:spPr>
      </p:pic>
      <p:sp>
        <p:nvSpPr>
          <p:cNvPr id="8" name="TextBox 7"/>
          <p:cNvSpPr txBox="1"/>
          <p:nvPr/>
        </p:nvSpPr>
        <p:spPr>
          <a:xfrm>
            <a:off x="838200" y="1320388"/>
            <a:ext cx="7467600" cy="523220"/>
          </a:xfrm>
          <a:prstGeom prst="rect">
            <a:avLst/>
          </a:prstGeom>
          <a:noFill/>
        </p:spPr>
        <p:txBody>
          <a:bodyPr wrap="square" rtlCol="0">
            <a:spAutoFit/>
          </a:bodyPr>
          <a:lstStyle/>
          <a:p>
            <a:pPr algn="ctr"/>
            <a:r>
              <a:rPr lang="en-US" sz="2800" dirty="0"/>
              <a:t>Classic example of duplicate gene action </a:t>
            </a:r>
          </a:p>
        </p:txBody>
      </p:sp>
      <p:sp>
        <p:nvSpPr>
          <p:cNvPr id="9" name="Rectangle 8"/>
          <p:cNvSpPr/>
          <p:nvPr/>
        </p:nvSpPr>
        <p:spPr>
          <a:xfrm>
            <a:off x="1676400" y="2133600"/>
            <a:ext cx="6705600" cy="28194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247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6"/>
          <p:cNvSpPr>
            <a:spLocks noChangeArrowheads="1"/>
          </p:cNvSpPr>
          <p:nvPr/>
        </p:nvSpPr>
        <p:spPr bwMode="auto">
          <a:xfrm>
            <a:off x="2916513" y="1702017"/>
            <a:ext cx="8794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dirty="0">
                <a:solidFill>
                  <a:srgbClr val="000000"/>
                </a:solidFill>
                <a:latin typeface="Helvetica" charset="0"/>
              </a:rPr>
              <a:t>White variety #1</a:t>
            </a:r>
          </a:p>
          <a:p>
            <a:r>
              <a:rPr lang="en-US" sz="900" b="1" dirty="0">
                <a:solidFill>
                  <a:srgbClr val="000000"/>
                </a:solidFill>
                <a:latin typeface="Helvetica" charset="0"/>
              </a:rPr>
              <a:t>       </a:t>
            </a:r>
            <a:r>
              <a:rPr lang="en-US" sz="900" b="1" i="1" dirty="0">
                <a:solidFill>
                  <a:srgbClr val="000000"/>
                </a:solidFill>
                <a:latin typeface="Helvetica" charset="0"/>
              </a:rPr>
              <a:t>(</a:t>
            </a:r>
            <a:r>
              <a:rPr lang="en-US" sz="900" b="1" i="1" dirty="0" err="1">
                <a:solidFill>
                  <a:srgbClr val="000000"/>
                </a:solidFill>
                <a:latin typeface="Helvetica" charset="0"/>
              </a:rPr>
              <a:t>CCpp</a:t>
            </a:r>
            <a:r>
              <a:rPr lang="en-US" sz="900" b="1" i="1" dirty="0">
                <a:solidFill>
                  <a:srgbClr val="000000"/>
                </a:solidFill>
                <a:latin typeface="Helvetica" charset="0"/>
              </a:rPr>
              <a:t>)</a:t>
            </a:r>
            <a:endParaRPr lang="en-US" sz="900" b="1" i="1" dirty="0"/>
          </a:p>
        </p:txBody>
      </p:sp>
      <p:sp>
        <p:nvSpPr>
          <p:cNvPr id="17412" name="Rectangle 56"/>
          <p:cNvSpPr>
            <a:spLocks noChangeArrowheads="1"/>
          </p:cNvSpPr>
          <p:nvPr/>
        </p:nvSpPr>
        <p:spPr bwMode="auto">
          <a:xfrm>
            <a:off x="4238143" y="2452547"/>
            <a:ext cx="127000" cy="153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000" b="1" dirty="0">
                <a:solidFill>
                  <a:srgbClr val="000000"/>
                </a:solidFill>
                <a:latin typeface="Helvetica" charset="0"/>
              </a:rPr>
              <a:t>F</a:t>
            </a:r>
            <a:r>
              <a:rPr lang="en-US" sz="1000" b="1" baseline="-25000" dirty="0">
                <a:solidFill>
                  <a:srgbClr val="000000"/>
                </a:solidFill>
                <a:latin typeface="Helvetica" charset="0"/>
              </a:rPr>
              <a:t>1</a:t>
            </a:r>
            <a:endParaRPr lang="en-US" sz="900" b="1" dirty="0"/>
          </a:p>
        </p:txBody>
      </p:sp>
      <p:sp>
        <p:nvSpPr>
          <p:cNvPr id="17413" name="Rectangle 68"/>
          <p:cNvSpPr>
            <a:spLocks noChangeArrowheads="1"/>
          </p:cNvSpPr>
          <p:nvPr/>
        </p:nvSpPr>
        <p:spPr bwMode="auto">
          <a:xfrm>
            <a:off x="3310213" y="3309938"/>
            <a:ext cx="139700" cy="168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1100" b="1">
                <a:solidFill>
                  <a:srgbClr val="000000"/>
                </a:solidFill>
                <a:latin typeface="Helvetica" charset="0"/>
              </a:rPr>
              <a:t>F</a:t>
            </a:r>
            <a:r>
              <a:rPr lang="en-US" sz="1100" b="1" baseline="-25000">
                <a:solidFill>
                  <a:srgbClr val="000000"/>
                </a:solidFill>
                <a:latin typeface="Helvetica" charset="0"/>
              </a:rPr>
              <a:t>2</a:t>
            </a:r>
            <a:endParaRPr lang="en-US" sz="900" b="1"/>
          </a:p>
        </p:txBody>
      </p:sp>
      <p:sp>
        <p:nvSpPr>
          <p:cNvPr id="17414" name="Rectangle 80"/>
          <p:cNvSpPr>
            <a:spLocks noChangeArrowheads="1"/>
          </p:cNvSpPr>
          <p:nvPr/>
        </p:nvSpPr>
        <p:spPr bwMode="auto">
          <a:xfrm>
            <a:off x="4013475" y="2559050"/>
            <a:ext cx="531813"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900" b="1" dirty="0">
                <a:solidFill>
                  <a:srgbClr val="000000"/>
                </a:solidFill>
                <a:latin typeface="Helvetica" charset="0"/>
              </a:rPr>
              <a:t>All purple</a:t>
            </a:r>
          </a:p>
          <a:p>
            <a:pPr algn="ctr"/>
            <a:r>
              <a:rPr lang="en-US" sz="900" i="1" dirty="0">
                <a:solidFill>
                  <a:srgbClr val="000000"/>
                </a:solidFill>
                <a:latin typeface="Helvetica" charset="0"/>
              </a:rPr>
              <a:t>(</a:t>
            </a:r>
            <a:r>
              <a:rPr lang="en-US" sz="900" b="1" i="1" dirty="0" err="1">
                <a:solidFill>
                  <a:srgbClr val="000000"/>
                </a:solidFill>
                <a:latin typeface="Helvetica" charset="0"/>
              </a:rPr>
              <a:t>CcPp</a:t>
            </a:r>
            <a:r>
              <a:rPr lang="en-US" sz="900" i="1" dirty="0">
                <a:solidFill>
                  <a:srgbClr val="000000"/>
                </a:solidFill>
                <a:latin typeface="Helvetica" charset="0"/>
              </a:rPr>
              <a:t>)</a:t>
            </a:r>
            <a:endParaRPr lang="en-US" sz="900" i="1" dirty="0"/>
          </a:p>
        </p:txBody>
      </p:sp>
      <p:sp>
        <p:nvSpPr>
          <p:cNvPr id="17415" name="Rectangle 95"/>
          <p:cNvSpPr>
            <a:spLocks noChangeArrowheads="1"/>
          </p:cNvSpPr>
          <p:nvPr/>
        </p:nvSpPr>
        <p:spPr bwMode="auto">
          <a:xfrm>
            <a:off x="4381775" y="3033713"/>
            <a:ext cx="865188"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a:solidFill>
                  <a:srgbClr val="000000"/>
                </a:solidFill>
                <a:latin typeface="Helvetica" charset="0"/>
              </a:rPr>
              <a:t>Self-fertilization</a:t>
            </a:r>
            <a:endParaRPr lang="en-US" sz="900" b="1"/>
          </a:p>
        </p:txBody>
      </p:sp>
      <p:sp>
        <p:nvSpPr>
          <p:cNvPr id="17418" name="Rectangle 467"/>
          <p:cNvSpPr>
            <a:spLocks noChangeArrowheads="1"/>
          </p:cNvSpPr>
          <p:nvPr/>
        </p:nvSpPr>
        <p:spPr bwMode="auto">
          <a:xfrm>
            <a:off x="4242075" y="1008063"/>
            <a:ext cx="57150"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dirty="0">
                <a:solidFill>
                  <a:srgbClr val="000000"/>
                </a:solidFill>
                <a:latin typeface="Helvetica" charset="0"/>
              </a:rPr>
              <a:t>x</a:t>
            </a:r>
            <a:endParaRPr lang="en-US" sz="900" dirty="0"/>
          </a:p>
        </p:txBody>
      </p:sp>
      <p:sp>
        <p:nvSpPr>
          <p:cNvPr id="17419" name="Rectangle 468"/>
          <p:cNvSpPr>
            <a:spLocks noChangeArrowheads="1"/>
          </p:cNvSpPr>
          <p:nvPr/>
        </p:nvSpPr>
        <p:spPr bwMode="auto">
          <a:xfrm>
            <a:off x="4712091" y="1800689"/>
            <a:ext cx="877888"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algn="ctr"/>
            <a:r>
              <a:rPr lang="en-US" sz="900" b="1" dirty="0">
                <a:solidFill>
                  <a:srgbClr val="000000"/>
                </a:solidFill>
                <a:latin typeface="Helvetica" charset="0"/>
              </a:rPr>
              <a:t>White variety #2</a:t>
            </a:r>
          </a:p>
          <a:p>
            <a:pPr algn="ctr"/>
            <a:r>
              <a:rPr lang="en-US" sz="900" b="1" i="1" dirty="0">
                <a:solidFill>
                  <a:srgbClr val="000000"/>
                </a:solidFill>
                <a:latin typeface="Helvetica" charset="0"/>
              </a:rPr>
              <a:t>(</a:t>
            </a:r>
            <a:r>
              <a:rPr lang="en-US" sz="900" b="1" i="1" dirty="0" err="1">
                <a:solidFill>
                  <a:srgbClr val="000000"/>
                </a:solidFill>
                <a:latin typeface="Helvetica" charset="0"/>
              </a:rPr>
              <a:t>ccPP</a:t>
            </a:r>
            <a:r>
              <a:rPr lang="en-US" sz="900" b="1" i="1" dirty="0">
                <a:solidFill>
                  <a:srgbClr val="000000"/>
                </a:solidFill>
                <a:latin typeface="Helvetica" charset="0"/>
              </a:rPr>
              <a:t> )</a:t>
            </a:r>
            <a:endParaRPr lang="en-US" sz="900" b="1" i="1" dirty="0"/>
          </a:p>
        </p:txBody>
      </p:sp>
      <p:grpSp>
        <p:nvGrpSpPr>
          <p:cNvPr id="5" name="Group 4"/>
          <p:cNvGrpSpPr/>
          <p:nvPr/>
        </p:nvGrpSpPr>
        <p:grpSpPr>
          <a:xfrm>
            <a:off x="4234138" y="1949348"/>
            <a:ext cx="82550" cy="1498702"/>
            <a:chOff x="5468938" y="1949348"/>
            <a:chExt cx="82550" cy="1498702"/>
          </a:xfrm>
        </p:grpSpPr>
        <p:sp>
          <p:nvSpPr>
            <p:cNvPr id="17452" name="Line 488"/>
            <p:cNvSpPr>
              <a:spLocks noChangeShapeType="1"/>
            </p:cNvSpPr>
            <p:nvPr/>
          </p:nvSpPr>
          <p:spPr bwMode="auto">
            <a:xfrm>
              <a:off x="5508882" y="1949348"/>
              <a:ext cx="1331" cy="447723"/>
            </a:xfrm>
            <a:prstGeom prst="line">
              <a:avLst/>
            </a:prstGeom>
            <a:noFill/>
            <a:ln w="1333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53" name="Freeform 489"/>
            <p:cNvSpPr>
              <a:spLocks/>
            </p:cNvSpPr>
            <p:nvPr/>
          </p:nvSpPr>
          <p:spPr bwMode="auto">
            <a:xfrm>
              <a:off x="5468938" y="2332340"/>
              <a:ext cx="82550" cy="145645"/>
            </a:xfrm>
            <a:custGeom>
              <a:avLst/>
              <a:gdLst>
                <a:gd name="T0" fmla="*/ 2147483647 w 62"/>
                <a:gd name="T1" fmla="*/ 0 h 108"/>
                <a:gd name="T2" fmla="*/ 2147483647 w 62"/>
                <a:gd name="T3" fmla="*/ 2147483647 h 108"/>
                <a:gd name="T4" fmla="*/ 0 w 62"/>
                <a:gd name="T5" fmla="*/ 0 h 108"/>
                <a:gd name="T6" fmla="*/ 2147483647 w 62"/>
                <a:gd name="T7" fmla="*/ 2147483647 h 108"/>
                <a:gd name="T8" fmla="*/ 2147483647 w 62"/>
                <a:gd name="T9" fmla="*/ 0 h 108"/>
                <a:gd name="T10" fmla="*/ 0 60000 65536"/>
                <a:gd name="T11" fmla="*/ 0 60000 65536"/>
                <a:gd name="T12" fmla="*/ 0 60000 65536"/>
                <a:gd name="T13" fmla="*/ 0 60000 65536"/>
                <a:gd name="T14" fmla="*/ 0 60000 65536"/>
                <a:gd name="T15" fmla="*/ 0 w 62"/>
                <a:gd name="T16" fmla="*/ 0 h 108"/>
                <a:gd name="T17" fmla="*/ 62 w 62"/>
                <a:gd name="T18" fmla="*/ 108 h 108"/>
              </a:gdLst>
              <a:ahLst/>
              <a:cxnLst>
                <a:cxn ang="T10">
                  <a:pos x="T0" y="T1"/>
                </a:cxn>
                <a:cxn ang="T11">
                  <a:pos x="T2" y="T3"/>
                </a:cxn>
                <a:cxn ang="T12">
                  <a:pos x="T4" y="T5"/>
                </a:cxn>
                <a:cxn ang="T13">
                  <a:pos x="T6" y="T7"/>
                </a:cxn>
                <a:cxn ang="T14">
                  <a:pos x="T8" y="T9"/>
                </a:cxn>
              </a:cxnLst>
              <a:rect l="T15" t="T16" r="T17" b="T18"/>
              <a:pathLst>
                <a:path w="62" h="108">
                  <a:moveTo>
                    <a:pt x="62" y="0"/>
                  </a:moveTo>
                  <a:lnTo>
                    <a:pt x="30" y="14"/>
                  </a:lnTo>
                  <a:lnTo>
                    <a:pt x="0" y="0"/>
                  </a:lnTo>
                  <a:lnTo>
                    <a:pt x="30" y="108"/>
                  </a:lnTo>
                  <a:lnTo>
                    <a:pt x="6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450" name="Line 490"/>
            <p:cNvSpPr>
              <a:spLocks noChangeShapeType="1"/>
            </p:cNvSpPr>
            <p:nvPr/>
          </p:nvSpPr>
          <p:spPr bwMode="auto">
            <a:xfrm>
              <a:off x="5508882" y="2933700"/>
              <a:ext cx="1331" cy="433137"/>
            </a:xfrm>
            <a:prstGeom prst="line">
              <a:avLst/>
            </a:prstGeom>
            <a:noFill/>
            <a:ln w="1333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17451" name="Freeform 491"/>
            <p:cNvSpPr>
              <a:spLocks/>
            </p:cNvSpPr>
            <p:nvPr/>
          </p:nvSpPr>
          <p:spPr bwMode="auto">
            <a:xfrm>
              <a:off x="5468938" y="3304573"/>
              <a:ext cx="82550" cy="143477"/>
            </a:xfrm>
            <a:custGeom>
              <a:avLst/>
              <a:gdLst>
                <a:gd name="T0" fmla="*/ 2147483647 w 62"/>
                <a:gd name="T1" fmla="*/ 0 h 106"/>
                <a:gd name="T2" fmla="*/ 2147483647 w 62"/>
                <a:gd name="T3" fmla="*/ 2147483647 h 106"/>
                <a:gd name="T4" fmla="*/ 0 w 62"/>
                <a:gd name="T5" fmla="*/ 0 h 106"/>
                <a:gd name="T6" fmla="*/ 2147483647 w 62"/>
                <a:gd name="T7" fmla="*/ 2147483647 h 106"/>
                <a:gd name="T8" fmla="*/ 2147483647 w 62"/>
                <a:gd name="T9" fmla="*/ 0 h 106"/>
                <a:gd name="T10" fmla="*/ 0 60000 65536"/>
                <a:gd name="T11" fmla="*/ 0 60000 65536"/>
                <a:gd name="T12" fmla="*/ 0 60000 65536"/>
                <a:gd name="T13" fmla="*/ 0 60000 65536"/>
                <a:gd name="T14" fmla="*/ 0 60000 65536"/>
                <a:gd name="T15" fmla="*/ 0 w 62"/>
                <a:gd name="T16" fmla="*/ 0 h 106"/>
                <a:gd name="T17" fmla="*/ 62 w 62"/>
                <a:gd name="T18" fmla="*/ 106 h 106"/>
              </a:gdLst>
              <a:ahLst/>
              <a:cxnLst>
                <a:cxn ang="T10">
                  <a:pos x="T0" y="T1"/>
                </a:cxn>
                <a:cxn ang="T11">
                  <a:pos x="T2" y="T3"/>
                </a:cxn>
                <a:cxn ang="T12">
                  <a:pos x="T4" y="T5"/>
                </a:cxn>
                <a:cxn ang="T13">
                  <a:pos x="T6" y="T7"/>
                </a:cxn>
                <a:cxn ang="T14">
                  <a:pos x="T8" y="T9"/>
                </a:cxn>
              </a:cxnLst>
              <a:rect l="T15" t="T16" r="T17" b="T18"/>
              <a:pathLst>
                <a:path w="62" h="106">
                  <a:moveTo>
                    <a:pt x="62" y="0"/>
                  </a:moveTo>
                  <a:lnTo>
                    <a:pt x="30" y="12"/>
                  </a:lnTo>
                  <a:lnTo>
                    <a:pt x="0" y="0"/>
                  </a:lnTo>
                  <a:lnTo>
                    <a:pt x="30" y="106"/>
                  </a:lnTo>
                  <a:lnTo>
                    <a:pt x="62" y="0"/>
                  </a:lnTo>
                  <a:close/>
                </a:path>
              </a:pathLst>
            </a:custGeom>
            <a:solidFill>
              <a:srgbClr val="000000"/>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3" name="Group 2"/>
          <p:cNvGrpSpPr/>
          <p:nvPr/>
        </p:nvGrpSpPr>
        <p:grpSpPr>
          <a:xfrm>
            <a:off x="1879627" y="3609366"/>
            <a:ext cx="5065987" cy="7441065"/>
            <a:chOff x="2721250" y="3603625"/>
            <a:chExt cx="2979737" cy="6443975"/>
          </a:xfrm>
        </p:grpSpPr>
        <p:pic>
          <p:nvPicPr>
            <p:cNvPr id="17410" name="Picture 148" descr="bro25332_05_14.jpg"/>
            <p:cNvPicPr>
              <a:picLocks noChangeAspect="1"/>
            </p:cNvPicPr>
            <p:nvPr/>
          </p:nvPicPr>
          <p:blipFill rotWithShape="1">
            <a:blip r:embed="rId2">
              <a:extLst>
                <a:ext uri="{28A0092B-C50C-407E-A947-70E740481C1C}">
                  <a14:useLocalDpi xmlns:a14="http://schemas.microsoft.com/office/drawing/2010/main" val="0"/>
                </a:ext>
              </a:extLst>
            </a:blip>
            <a:srcRect t="58890" b="-60094"/>
            <a:stretch/>
          </p:blipFill>
          <p:spPr bwMode="auto">
            <a:xfrm>
              <a:off x="2721250" y="3848400"/>
              <a:ext cx="2979737" cy="619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 name="Group 1"/>
            <p:cNvGrpSpPr/>
            <p:nvPr/>
          </p:nvGrpSpPr>
          <p:grpSpPr>
            <a:xfrm>
              <a:off x="2721250" y="3603625"/>
              <a:ext cx="2593975" cy="2489200"/>
              <a:chOff x="2721250" y="3603625"/>
              <a:chExt cx="2593975" cy="2489200"/>
            </a:xfrm>
          </p:grpSpPr>
          <p:sp>
            <p:nvSpPr>
              <p:cNvPr id="17422" name="Rectangle 494"/>
              <p:cNvSpPr>
                <a:spLocks noChangeArrowheads="1"/>
              </p:cNvSpPr>
              <p:nvPr/>
            </p:nvSpPr>
            <p:spPr bwMode="auto">
              <a:xfrm>
                <a:off x="2737125" y="4176713"/>
                <a:ext cx="160338"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23" name="Rectangle 498"/>
              <p:cNvSpPr>
                <a:spLocks noChangeArrowheads="1"/>
              </p:cNvSpPr>
              <p:nvPr/>
            </p:nvSpPr>
            <p:spPr bwMode="auto">
              <a:xfrm>
                <a:off x="2726013" y="4681538"/>
                <a:ext cx="153987"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24" name="Rectangle 502"/>
              <p:cNvSpPr>
                <a:spLocks noChangeArrowheads="1"/>
              </p:cNvSpPr>
              <p:nvPr/>
            </p:nvSpPr>
            <p:spPr bwMode="auto">
              <a:xfrm>
                <a:off x="2732363" y="5186363"/>
                <a:ext cx="141287"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25" name="Rectangle 506"/>
              <p:cNvSpPr>
                <a:spLocks noChangeArrowheads="1"/>
              </p:cNvSpPr>
              <p:nvPr/>
            </p:nvSpPr>
            <p:spPr bwMode="auto">
              <a:xfrm>
                <a:off x="2721250" y="5684838"/>
                <a:ext cx="134938" cy="1381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26" name="Rectangle 508"/>
              <p:cNvSpPr>
                <a:spLocks noChangeArrowheads="1"/>
              </p:cNvSpPr>
              <p:nvPr/>
            </p:nvSpPr>
            <p:spPr bwMode="auto">
              <a:xfrm>
                <a:off x="3081613" y="4083050"/>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a:solidFill>
                      <a:srgbClr val="000000"/>
                    </a:solidFill>
                    <a:latin typeface="Helvetica" charset="0"/>
                  </a:rPr>
                  <a:t>CCPP</a:t>
                </a:r>
              </a:p>
              <a:p>
                <a:r>
                  <a:rPr lang="en-US" sz="900" b="1" dirty="0">
                    <a:solidFill>
                      <a:srgbClr val="000000"/>
                    </a:solidFill>
                    <a:latin typeface="Helvetica" charset="0"/>
                  </a:rPr>
                  <a:t>Purple</a:t>
                </a:r>
                <a:endParaRPr lang="en-US" sz="900" b="1" dirty="0"/>
              </a:p>
            </p:txBody>
          </p:sp>
          <p:sp>
            <p:nvSpPr>
              <p:cNvPr id="17427" name="Rectangle 512"/>
              <p:cNvSpPr>
                <a:spLocks noChangeArrowheads="1"/>
              </p:cNvSpPr>
              <p:nvPr/>
            </p:nvSpPr>
            <p:spPr bwMode="auto">
              <a:xfrm>
                <a:off x="3710263" y="4081463"/>
                <a:ext cx="358775" cy="277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28" name="Rectangle 516"/>
              <p:cNvSpPr>
                <a:spLocks noChangeArrowheads="1"/>
              </p:cNvSpPr>
              <p:nvPr/>
            </p:nvSpPr>
            <p:spPr bwMode="auto">
              <a:xfrm>
                <a:off x="4356375" y="4068763"/>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err="1">
                    <a:solidFill>
                      <a:srgbClr val="000000"/>
                    </a:solidFill>
                    <a:latin typeface="Helvetica" charset="0"/>
                  </a:rPr>
                  <a:t>CcPP</a:t>
                </a:r>
                <a:endParaRPr lang="en-US" sz="900" b="1" i="1" dirty="0">
                  <a:solidFill>
                    <a:srgbClr val="000000"/>
                  </a:solidFill>
                  <a:latin typeface="Helvetica" charset="0"/>
                </a:endParaRPr>
              </a:p>
              <a:p>
                <a:r>
                  <a:rPr lang="en-US" sz="900" b="1" dirty="0">
                    <a:solidFill>
                      <a:srgbClr val="000000"/>
                    </a:solidFill>
                    <a:latin typeface="Helvetica" charset="0"/>
                  </a:rPr>
                  <a:t>Purple</a:t>
                </a:r>
                <a:endParaRPr lang="en-US" sz="900" b="1" dirty="0"/>
              </a:p>
            </p:txBody>
          </p:sp>
          <p:sp>
            <p:nvSpPr>
              <p:cNvPr id="17429" name="Rectangle 520"/>
              <p:cNvSpPr>
                <a:spLocks noChangeArrowheads="1"/>
              </p:cNvSpPr>
              <p:nvPr/>
            </p:nvSpPr>
            <p:spPr bwMode="auto">
              <a:xfrm>
                <a:off x="4956450" y="4068763"/>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30" name="Rectangle 524"/>
              <p:cNvSpPr>
                <a:spLocks noChangeArrowheads="1"/>
              </p:cNvSpPr>
              <p:nvPr/>
            </p:nvSpPr>
            <p:spPr bwMode="auto">
              <a:xfrm>
                <a:off x="3138763" y="4656138"/>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31" name="Rectangle 528"/>
              <p:cNvSpPr>
                <a:spLocks noChangeArrowheads="1"/>
              </p:cNvSpPr>
              <p:nvPr/>
            </p:nvSpPr>
            <p:spPr bwMode="auto">
              <a:xfrm>
                <a:off x="3730900" y="4638675"/>
                <a:ext cx="31432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32" name="Rectangle 532"/>
              <p:cNvSpPr>
                <a:spLocks noChangeArrowheads="1"/>
              </p:cNvSpPr>
              <p:nvPr/>
            </p:nvSpPr>
            <p:spPr bwMode="auto">
              <a:xfrm>
                <a:off x="4378600" y="4638675"/>
                <a:ext cx="35877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33" name="Rectangle 536"/>
              <p:cNvSpPr>
                <a:spLocks noChangeArrowheads="1"/>
              </p:cNvSpPr>
              <p:nvPr/>
            </p:nvSpPr>
            <p:spPr bwMode="auto">
              <a:xfrm>
                <a:off x="4978675" y="4638675"/>
                <a:ext cx="314325" cy="277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dirty="0" err="1">
                    <a:solidFill>
                      <a:srgbClr val="000000"/>
                    </a:solidFill>
                    <a:latin typeface="Helvetica" charset="0"/>
                  </a:rPr>
                  <a:t>Ccpp</a:t>
                </a:r>
                <a:endParaRPr lang="en-US" sz="900" b="1" i="1" dirty="0">
                  <a:solidFill>
                    <a:srgbClr val="000000"/>
                  </a:solidFill>
                  <a:latin typeface="Helvetica" charset="0"/>
                </a:endParaRPr>
              </a:p>
              <a:p>
                <a:r>
                  <a:rPr lang="en-US" sz="900" b="1" dirty="0">
                    <a:solidFill>
                      <a:srgbClr val="000000"/>
                    </a:solidFill>
                    <a:latin typeface="Helvetica" charset="0"/>
                  </a:rPr>
                  <a:t>White</a:t>
                </a:r>
                <a:endParaRPr lang="en-US" sz="900" b="1" dirty="0"/>
              </a:p>
            </p:txBody>
          </p:sp>
          <p:sp>
            <p:nvSpPr>
              <p:cNvPr id="17434" name="Rectangle 540"/>
              <p:cNvSpPr>
                <a:spLocks noChangeArrowheads="1"/>
              </p:cNvSpPr>
              <p:nvPr/>
            </p:nvSpPr>
            <p:spPr bwMode="auto">
              <a:xfrm>
                <a:off x="3081613" y="5278438"/>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35" name="Rectangle 548"/>
              <p:cNvSpPr>
                <a:spLocks noChangeArrowheads="1"/>
              </p:cNvSpPr>
              <p:nvPr/>
            </p:nvSpPr>
            <p:spPr bwMode="auto">
              <a:xfrm>
                <a:off x="4394475" y="5291138"/>
                <a:ext cx="314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36" name="Rectangle 552"/>
              <p:cNvSpPr>
                <a:spLocks noChangeArrowheads="1"/>
              </p:cNvSpPr>
              <p:nvPr/>
            </p:nvSpPr>
            <p:spPr bwMode="auto">
              <a:xfrm>
                <a:off x="4962800" y="5291138"/>
                <a:ext cx="314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37" name="Rectangle 556"/>
              <p:cNvSpPr>
                <a:spLocks noChangeArrowheads="1"/>
              </p:cNvSpPr>
              <p:nvPr/>
            </p:nvSpPr>
            <p:spPr bwMode="auto">
              <a:xfrm>
                <a:off x="3081613" y="5788025"/>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38" name="Rectangle 560"/>
              <p:cNvSpPr>
                <a:spLocks noChangeArrowheads="1"/>
              </p:cNvSpPr>
              <p:nvPr/>
            </p:nvSpPr>
            <p:spPr bwMode="auto">
              <a:xfrm>
                <a:off x="3778525" y="5792788"/>
                <a:ext cx="314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39" name="Rectangle 564"/>
              <p:cNvSpPr>
                <a:spLocks noChangeArrowheads="1"/>
              </p:cNvSpPr>
              <p:nvPr/>
            </p:nvSpPr>
            <p:spPr bwMode="auto">
              <a:xfrm>
                <a:off x="4378600" y="5816600"/>
                <a:ext cx="314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40" name="Rectangle 568"/>
              <p:cNvSpPr>
                <a:spLocks noChangeArrowheads="1"/>
              </p:cNvSpPr>
              <p:nvPr/>
            </p:nvSpPr>
            <p:spPr bwMode="auto">
              <a:xfrm>
                <a:off x="4931050" y="5816600"/>
                <a:ext cx="31432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White</a:t>
                </a:r>
                <a:endParaRPr lang="en-US" sz="900" b="1"/>
              </a:p>
            </p:txBody>
          </p:sp>
          <p:sp>
            <p:nvSpPr>
              <p:cNvPr id="17442" name="Rectangle 540"/>
              <p:cNvSpPr>
                <a:spLocks noChangeArrowheads="1"/>
              </p:cNvSpPr>
              <p:nvPr/>
            </p:nvSpPr>
            <p:spPr bwMode="auto">
              <a:xfrm>
                <a:off x="3749950" y="5276850"/>
                <a:ext cx="358775" cy="276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CcPp</a:t>
                </a:r>
              </a:p>
              <a:p>
                <a:r>
                  <a:rPr lang="en-US" sz="900" b="1">
                    <a:solidFill>
                      <a:srgbClr val="000000"/>
                    </a:solidFill>
                    <a:latin typeface="Helvetica" charset="0"/>
                  </a:rPr>
                  <a:t>Purple</a:t>
                </a:r>
                <a:endParaRPr lang="en-US" sz="900" b="1"/>
              </a:p>
            </p:txBody>
          </p:sp>
          <p:sp>
            <p:nvSpPr>
              <p:cNvPr id="17444" name="Rectangle 494"/>
              <p:cNvSpPr>
                <a:spLocks noChangeArrowheads="1"/>
              </p:cNvSpPr>
              <p:nvPr/>
            </p:nvSpPr>
            <p:spPr bwMode="auto">
              <a:xfrm>
                <a:off x="3230838" y="3613150"/>
                <a:ext cx="160337" cy="138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45" name="Rectangle 498"/>
              <p:cNvSpPr>
                <a:spLocks noChangeArrowheads="1"/>
              </p:cNvSpPr>
              <p:nvPr/>
            </p:nvSpPr>
            <p:spPr bwMode="auto">
              <a:xfrm>
                <a:off x="3846788" y="3608388"/>
                <a:ext cx="152400" cy="13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46" name="Rectangle 502"/>
              <p:cNvSpPr>
                <a:spLocks noChangeArrowheads="1"/>
              </p:cNvSpPr>
              <p:nvPr/>
            </p:nvSpPr>
            <p:spPr bwMode="auto">
              <a:xfrm>
                <a:off x="4497663" y="3603625"/>
                <a:ext cx="141287" cy="13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sp>
            <p:nvSpPr>
              <p:cNvPr id="17447" name="Rectangle 502"/>
              <p:cNvSpPr>
                <a:spLocks noChangeArrowheads="1"/>
              </p:cNvSpPr>
              <p:nvPr/>
            </p:nvSpPr>
            <p:spPr bwMode="auto">
              <a:xfrm>
                <a:off x="4986613" y="3609975"/>
                <a:ext cx="134937" cy="139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r>
                  <a:rPr lang="en-US" sz="900" b="1" i="1">
                    <a:solidFill>
                      <a:srgbClr val="000000"/>
                    </a:solidFill>
                    <a:latin typeface="Helvetica" charset="0"/>
                  </a:rPr>
                  <a:t>cp</a:t>
                </a:r>
                <a:endParaRPr lang="en-US" sz="900" b="1"/>
              </a:p>
            </p:txBody>
          </p:sp>
        </p:grpSp>
      </p:grpSp>
      <p:pic>
        <p:nvPicPr>
          <p:cNvPr id="48" name="Picture 47" descr="purple_sweet_pe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9812" y="2088008"/>
            <a:ext cx="1012190" cy="1016000"/>
          </a:xfrm>
          <a:prstGeom prst="rect">
            <a:avLst/>
          </a:prstGeom>
        </p:spPr>
      </p:pic>
      <p:pic>
        <p:nvPicPr>
          <p:cNvPr id="4" name="Picture 3" descr="White-Sweet-Pea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8056" y="953396"/>
            <a:ext cx="563880" cy="762000"/>
          </a:xfrm>
          <a:prstGeom prst="rect">
            <a:avLst/>
          </a:prstGeom>
        </p:spPr>
      </p:pic>
      <p:pic>
        <p:nvPicPr>
          <p:cNvPr id="52" name="Picture 51" descr="White-Sweet-Peas.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8271" y="912300"/>
            <a:ext cx="563880" cy="762000"/>
          </a:xfrm>
          <a:prstGeom prst="rect">
            <a:avLst/>
          </a:prstGeom>
        </p:spPr>
      </p:pic>
      <p:sp>
        <p:nvSpPr>
          <p:cNvPr id="6" name="TextBox 5">
            <a:extLst>
              <a:ext uri="{FF2B5EF4-FFF2-40B4-BE49-F238E27FC236}">
                <a16:creationId xmlns:a16="http://schemas.microsoft.com/office/drawing/2014/main" id="{04DD9713-300D-C751-18EF-477A5594A4B2}"/>
              </a:ext>
            </a:extLst>
          </p:cNvPr>
          <p:cNvSpPr txBox="1"/>
          <p:nvPr/>
        </p:nvSpPr>
        <p:spPr>
          <a:xfrm>
            <a:off x="2589460" y="115614"/>
            <a:ext cx="4462981" cy="584775"/>
          </a:xfrm>
          <a:prstGeom prst="rect">
            <a:avLst/>
          </a:prstGeom>
          <a:noFill/>
        </p:spPr>
        <p:txBody>
          <a:bodyPr wrap="square" rtlCol="0">
            <a:spAutoFit/>
          </a:bodyPr>
          <a:lstStyle/>
          <a:p>
            <a:pPr algn="ctr"/>
            <a:r>
              <a:rPr lang="en-US" sz="3200" dirty="0"/>
              <a:t>9:7 F2 ratio</a:t>
            </a:r>
          </a:p>
        </p:txBody>
      </p:sp>
    </p:spTree>
    <p:extLst>
      <p:ext uri="{BB962C8B-B14F-4D97-AF65-F5344CB8AC3E}">
        <p14:creationId xmlns:p14="http://schemas.microsoft.com/office/powerpoint/2010/main" val="1823048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2633210"/>
            <a:ext cx="8229600" cy="1143000"/>
          </a:xfrm>
        </p:spPr>
        <p:txBody>
          <a:bodyPr>
            <a:noAutofit/>
          </a:bodyPr>
          <a:lstStyle/>
          <a:p>
            <a:r>
              <a:rPr lang="en-US" sz="5400" dirty="0"/>
              <a:t>Possible biochemical </a:t>
            </a:r>
            <a:br>
              <a:rPr lang="en-US" sz="5400" dirty="0"/>
            </a:br>
            <a:r>
              <a:rPr lang="en-US" sz="5400" dirty="0"/>
              <a:t>mechanism?</a:t>
            </a:r>
          </a:p>
        </p:txBody>
      </p:sp>
    </p:spTree>
    <p:extLst>
      <p:ext uri="{BB962C8B-B14F-4D97-AF65-F5344CB8AC3E}">
        <p14:creationId xmlns:p14="http://schemas.microsoft.com/office/powerpoint/2010/main" val="3154553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105400"/>
          </a:xfrm>
        </p:spPr>
        <p:txBody>
          <a:bodyPr rtlCol="0">
            <a:normAutofit/>
          </a:bodyPr>
          <a:lstStyle/>
          <a:p>
            <a:pPr marL="0" indent="0" eaLnBrk="1" fontAlgn="auto" hangingPunct="1">
              <a:spcAft>
                <a:spcPts val="0"/>
              </a:spcAft>
              <a:buNone/>
              <a:defRPr/>
            </a:pPr>
            <a:r>
              <a:rPr lang="en-US" dirty="0"/>
              <a:t>										Precursor (white)</a:t>
            </a:r>
          </a:p>
          <a:p>
            <a:pPr eaLnBrk="1" fontAlgn="auto" hangingPunct="1">
              <a:spcAft>
                <a:spcPts val="0"/>
              </a:spcAft>
              <a:buFont typeface="Arial" pitchFamily="34" charset="0"/>
              <a:buNone/>
              <a:defRPr/>
            </a:pPr>
            <a:r>
              <a:rPr lang="en-US" dirty="0"/>
              <a:t>Gene C 	          Enzyme C</a:t>
            </a:r>
          </a:p>
          <a:p>
            <a:pPr eaLnBrk="1" fontAlgn="auto" hangingPunct="1">
              <a:spcAft>
                <a:spcPts val="0"/>
              </a:spcAft>
              <a:buFont typeface="Arial" pitchFamily="34" charset="0"/>
              <a:buNone/>
              <a:defRPr/>
            </a:pPr>
            <a:r>
              <a:rPr lang="en-US" dirty="0"/>
              <a:t>(Allele C) 																	                             Intermediate (white)</a:t>
            </a:r>
          </a:p>
          <a:p>
            <a:pPr eaLnBrk="1" fontAlgn="auto" hangingPunct="1">
              <a:spcAft>
                <a:spcPts val="0"/>
              </a:spcAft>
              <a:buFont typeface="Arial" pitchFamily="34" charset="0"/>
              <a:buNone/>
              <a:defRPr/>
            </a:pPr>
            <a:r>
              <a:rPr lang="en-US" dirty="0"/>
              <a:t>Gene A             Enzyme A</a:t>
            </a:r>
          </a:p>
          <a:p>
            <a:pPr eaLnBrk="1" fontAlgn="auto" hangingPunct="1">
              <a:spcAft>
                <a:spcPts val="0"/>
              </a:spcAft>
              <a:buFont typeface="Arial" pitchFamily="34" charset="0"/>
              <a:buNone/>
              <a:defRPr/>
            </a:pPr>
            <a:r>
              <a:rPr lang="en-US" dirty="0"/>
              <a:t> (Allele P) 							</a:t>
            </a:r>
          </a:p>
          <a:p>
            <a:pPr eaLnBrk="1" fontAlgn="auto" hangingPunct="1">
              <a:spcAft>
                <a:spcPts val="0"/>
              </a:spcAft>
              <a:buFont typeface="Arial" pitchFamily="34" charset="0"/>
              <a:buNone/>
              <a:defRPr/>
            </a:pPr>
            <a:r>
              <a:rPr lang="en-US" dirty="0"/>
              <a:t>                                        </a:t>
            </a:r>
            <a:r>
              <a:rPr lang="en-US" i="1" dirty="0">
                <a:solidFill>
                  <a:srgbClr val="660066"/>
                </a:solidFill>
              </a:rPr>
              <a:t>Product (colored pigment)</a:t>
            </a:r>
          </a:p>
        </p:txBody>
      </p:sp>
      <p:grpSp>
        <p:nvGrpSpPr>
          <p:cNvPr id="10" name="Group 9"/>
          <p:cNvGrpSpPr/>
          <p:nvPr/>
        </p:nvGrpSpPr>
        <p:grpSpPr>
          <a:xfrm>
            <a:off x="1957417" y="2456840"/>
            <a:ext cx="3811589" cy="2267503"/>
            <a:chOff x="1975560" y="2456840"/>
            <a:chExt cx="3811589" cy="2267503"/>
          </a:xfrm>
        </p:grpSpPr>
        <p:cxnSp>
          <p:nvCxnSpPr>
            <p:cNvPr id="5" name="Straight Arrow Connector 4"/>
            <p:cNvCxnSpPr/>
            <p:nvPr/>
          </p:nvCxnSpPr>
          <p:spPr bwMode="auto">
            <a:xfrm>
              <a:off x="1975560" y="2607653"/>
              <a:ext cx="7620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bwMode="auto">
            <a:xfrm>
              <a:off x="2051760" y="4130064"/>
              <a:ext cx="762000"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bwMode="auto">
            <a:xfrm rot="5400000">
              <a:off x="5403768" y="2837046"/>
              <a:ext cx="761999" cy="1587"/>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bwMode="auto">
            <a:xfrm rot="5400000">
              <a:off x="5405355" y="4342550"/>
              <a:ext cx="761999"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7" name="Title 6"/>
          <p:cNvSpPr>
            <a:spLocks noGrp="1"/>
          </p:cNvSpPr>
          <p:nvPr>
            <p:ph type="title"/>
          </p:nvPr>
        </p:nvSpPr>
        <p:spPr>
          <a:xfrm>
            <a:off x="457200" y="0"/>
            <a:ext cx="8229600" cy="1143000"/>
          </a:xfrm>
        </p:spPr>
        <p:txBody>
          <a:bodyPr/>
          <a:lstStyle/>
          <a:p>
            <a:r>
              <a:rPr lang="en-US" dirty="0"/>
              <a:t>Possible biochemical mechanism</a:t>
            </a:r>
          </a:p>
        </p:txBody>
      </p:sp>
      <p:sp>
        <p:nvSpPr>
          <p:cNvPr id="2" name="TextBox 1"/>
          <p:cNvSpPr txBox="1"/>
          <p:nvPr/>
        </p:nvSpPr>
        <p:spPr>
          <a:xfrm>
            <a:off x="1384392" y="776722"/>
            <a:ext cx="7811448" cy="707886"/>
          </a:xfrm>
          <a:prstGeom prst="rect">
            <a:avLst/>
          </a:prstGeom>
          <a:noFill/>
        </p:spPr>
        <p:txBody>
          <a:bodyPr wrap="square" rtlCol="0">
            <a:spAutoFit/>
          </a:bodyPr>
          <a:lstStyle/>
          <a:p>
            <a:r>
              <a:rPr lang="en-US" sz="4000" dirty="0">
                <a:solidFill>
                  <a:srgbClr val="FF0000"/>
                </a:solidFill>
              </a:rPr>
              <a:t>Complementary Gene Action</a:t>
            </a:r>
          </a:p>
        </p:txBody>
      </p:sp>
    </p:spTree>
    <p:extLst>
      <p:ext uri="{BB962C8B-B14F-4D97-AF65-F5344CB8AC3E}">
        <p14:creationId xmlns:p14="http://schemas.microsoft.com/office/powerpoint/2010/main" val="2257057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Complementary gene action</a:t>
            </a:r>
          </a:p>
        </p:txBody>
      </p:sp>
      <p:sp>
        <p:nvSpPr>
          <p:cNvPr id="3" name="Content Placeholder 2"/>
          <p:cNvSpPr>
            <a:spLocks noGrp="1"/>
          </p:cNvSpPr>
          <p:nvPr>
            <p:ph idx="1"/>
          </p:nvPr>
        </p:nvSpPr>
        <p:spPr>
          <a:xfrm>
            <a:off x="337054" y="1537765"/>
            <a:ext cx="8229600" cy="4525963"/>
          </a:xfrm>
        </p:spPr>
        <p:txBody>
          <a:bodyPr/>
          <a:lstStyle/>
          <a:p>
            <a:r>
              <a:rPr lang="en-US" dirty="0"/>
              <a:t>A gene or genotype at one locus may produce a phenotype virtually identical to gene or genotype in another locus. </a:t>
            </a:r>
          </a:p>
        </p:txBody>
      </p:sp>
      <p:grpSp>
        <p:nvGrpSpPr>
          <p:cNvPr id="12" name="Group 11"/>
          <p:cNvGrpSpPr/>
          <p:nvPr/>
        </p:nvGrpSpPr>
        <p:grpSpPr>
          <a:xfrm>
            <a:off x="457200" y="4271060"/>
            <a:ext cx="8448725" cy="839210"/>
            <a:chOff x="457200" y="4271060"/>
            <a:chExt cx="8448725" cy="839210"/>
          </a:xfrm>
        </p:grpSpPr>
        <p:sp>
          <p:nvSpPr>
            <p:cNvPr id="5" name="TextBox 4"/>
            <p:cNvSpPr txBox="1"/>
            <p:nvPr/>
          </p:nvSpPr>
          <p:spPr>
            <a:xfrm>
              <a:off x="5999026" y="4648605"/>
              <a:ext cx="2906899" cy="461665"/>
            </a:xfrm>
            <a:prstGeom prst="rect">
              <a:avLst/>
            </a:prstGeom>
            <a:noFill/>
          </p:spPr>
          <p:txBody>
            <a:bodyPr wrap="square" rtlCol="0">
              <a:spAutoFit/>
            </a:bodyPr>
            <a:lstStyle/>
            <a:p>
              <a:r>
                <a:rPr lang="en-US" sz="2400" dirty="0"/>
                <a:t>Colored Product</a:t>
              </a:r>
            </a:p>
          </p:txBody>
        </p:sp>
        <p:grpSp>
          <p:nvGrpSpPr>
            <p:cNvPr id="11" name="Group 10"/>
            <p:cNvGrpSpPr/>
            <p:nvPr/>
          </p:nvGrpSpPr>
          <p:grpSpPr>
            <a:xfrm>
              <a:off x="457200" y="4271060"/>
              <a:ext cx="5805537" cy="839210"/>
              <a:chOff x="457200" y="4271060"/>
              <a:chExt cx="5805537" cy="839210"/>
            </a:xfrm>
          </p:grpSpPr>
          <p:sp>
            <p:nvSpPr>
              <p:cNvPr id="4" name="TextBox 3"/>
              <p:cNvSpPr txBox="1"/>
              <p:nvPr/>
            </p:nvSpPr>
            <p:spPr>
              <a:xfrm>
                <a:off x="457200" y="4633493"/>
                <a:ext cx="2906899" cy="461665"/>
              </a:xfrm>
              <a:prstGeom prst="rect">
                <a:avLst/>
              </a:prstGeom>
              <a:noFill/>
            </p:spPr>
            <p:txBody>
              <a:bodyPr wrap="square" rtlCol="0">
                <a:spAutoFit/>
              </a:bodyPr>
              <a:lstStyle/>
              <a:p>
                <a:r>
                  <a:rPr lang="en-US" sz="2400" dirty="0"/>
                  <a:t>Precursor</a:t>
                </a:r>
              </a:p>
            </p:txBody>
          </p:sp>
          <p:sp>
            <p:nvSpPr>
              <p:cNvPr id="6" name="TextBox 5"/>
              <p:cNvSpPr txBox="1"/>
              <p:nvPr/>
            </p:nvSpPr>
            <p:spPr>
              <a:xfrm>
                <a:off x="3147770" y="4648605"/>
                <a:ext cx="2906899" cy="461665"/>
              </a:xfrm>
              <a:prstGeom prst="rect">
                <a:avLst/>
              </a:prstGeom>
              <a:noFill/>
            </p:spPr>
            <p:txBody>
              <a:bodyPr wrap="square" rtlCol="0">
                <a:spAutoFit/>
              </a:bodyPr>
              <a:lstStyle/>
              <a:p>
                <a:r>
                  <a:rPr lang="en-US" sz="2400" dirty="0"/>
                  <a:t>Intermediate</a:t>
                </a:r>
              </a:p>
            </p:txBody>
          </p:sp>
          <p:sp>
            <p:nvSpPr>
              <p:cNvPr id="7" name="Right Arrow 6"/>
              <p:cNvSpPr/>
              <p:nvPr/>
            </p:nvSpPr>
            <p:spPr>
              <a:xfrm>
                <a:off x="2008165" y="4805113"/>
                <a:ext cx="875352" cy="2402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ight Arrow 7"/>
              <p:cNvSpPr/>
              <p:nvPr/>
            </p:nvSpPr>
            <p:spPr>
              <a:xfrm>
                <a:off x="5026953" y="4820225"/>
                <a:ext cx="875352" cy="2402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1870852" y="4273109"/>
                <a:ext cx="1493245" cy="369332"/>
              </a:xfrm>
              <a:prstGeom prst="rect">
                <a:avLst/>
              </a:prstGeom>
              <a:noFill/>
            </p:spPr>
            <p:txBody>
              <a:bodyPr wrap="square" rtlCol="0">
                <a:spAutoFit/>
              </a:bodyPr>
              <a:lstStyle/>
              <a:p>
                <a:r>
                  <a:rPr lang="en-US" dirty="0"/>
                  <a:t>Enzyme C</a:t>
                </a:r>
              </a:p>
            </p:txBody>
          </p:sp>
          <p:sp>
            <p:nvSpPr>
              <p:cNvPr id="10" name="TextBox 9"/>
              <p:cNvSpPr txBox="1"/>
              <p:nvPr/>
            </p:nvSpPr>
            <p:spPr>
              <a:xfrm>
                <a:off x="4769492" y="4271060"/>
                <a:ext cx="1493245" cy="369332"/>
              </a:xfrm>
              <a:prstGeom prst="rect">
                <a:avLst/>
              </a:prstGeom>
              <a:noFill/>
            </p:spPr>
            <p:txBody>
              <a:bodyPr wrap="square" rtlCol="0">
                <a:spAutoFit/>
              </a:bodyPr>
              <a:lstStyle/>
              <a:p>
                <a:r>
                  <a:rPr lang="en-US" dirty="0"/>
                  <a:t>Enzyme P</a:t>
                </a:r>
              </a:p>
            </p:txBody>
          </p:sp>
        </p:grpSp>
      </p:grpSp>
    </p:spTree>
    <p:extLst>
      <p:ext uri="{BB962C8B-B14F-4D97-AF65-F5344CB8AC3E}">
        <p14:creationId xmlns:p14="http://schemas.microsoft.com/office/powerpoint/2010/main" val="1805597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348342" y="2362200"/>
            <a:ext cx="8229600" cy="1143000"/>
          </a:xfrm>
        </p:spPr>
        <p:txBody>
          <a:bodyPr>
            <a:normAutofit fontScale="90000"/>
          </a:bodyPr>
          <a:lstStyle/>
          <a:p>
            <a:pPr eaLnBrk="1" hangingPunct="1"/>
            <a:r>
              <a:rPr lang="en-US" dirty="0"/>
              <a:t>Modified Mendel Ratio’s</a:t>
            </a:r>
            <a:br>
              <a:rPr lang="en-US" dirty="0"/>
            </a:br>
            <a:br>
              <a:rPr lang="en-US" dirty="0"/>
            </a:br>
            <a:r>
              <a:rPr lang="en-US" dirty="0"/>
              <a:t>(9:7)</a:t>
            </a:r>
            <a:br>
              <a:rPr lang="en-US" dirty="0"/>
            </a:br>
            <a:r>
              <a:rPr lang="en-US" dirty="0"/>
              <a:t>(15:1)</a:t>
            </a:r>
            <a:br>
              <a:rPr lang="en-US" dirty="0"/>
            </a:br>
            <a:r>
              <a:rPr lang="en-US" dirty="0"/>
              <a:t>(13:3)</a:t>
            </a:r>
            <a:br>
              <a:rPr lang="en-US" dirty="0"/>
            </a:br>
            <a:r>
              <a:rPr lang="en-US" dirty="0"/>
              <a:t>(9:3:4)</a:t>
            </a:r>
          </a:p>
        </p:txBody>
      </p:sp>
      <p:sp>
        <p:nvSpPr>
          <p:cNvPr id="8" name="Left Arrow 7"/>
          <p:cNvSpPr/>
          <p:nvPr/>
        </p:nvSpPr>
        <p:spPr>
          <a:xfrm>
            <a:off x="5116285" y="2485571"/>
            <a:ext cx="725714" cy="308429"/>
          </a:xfrm>
          <a:prstGeom prst="lef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Left Arrow 9"/>
          <p:cNvSpPr/>
          <p:nvPr/>
        </p:nvSpPr>
        <p:spPr>
          <a:xfrm>
            <a:off x="5196113" y="3127832"/>
            <a:ext cx="725714" cy="308429"/>
          </a:xfrm>
          <a:prstGeom prst="leftArrow">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533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A Gene</a:t>
            </a:r>
          </a:p>
        </p:txBody>
      </p:sp>
      <p:sp>
        <p:nvSpPr>
          <p:cNvPr id="55299" name="Rectangle 3"/>
          <p:cNvSpPr>
            <a:spLocks noGrp="1" noChangeArrowheads="1"/>
          </p:cNvSpPr>
          <p:nvPr>
            <p:ph type="body" sz="half" idx="1"/>
          </p:nvPr>
        </p:nvSpPr>
        <p:spPr/>
        <p:txBody>
          <a:bodyPr/>
          <a:lstStyle/>
          <a:p>
            <a:r>
              <a:rPr lang="en-US" sz="2800"/>
              <a:t>Codes for production of a </a:t>
            </a:r>
            <a:r>
              <a:rPr lang="en-US" sz="2800" b="1" i="1"/>
              <a:t>galactosaminyl transferase </a:t>
            </a:r>
            <a:r>
              <a:rPr lang="en-US" sz="2800"/>
              <a:t>that effects the </a:t>
            </a:r>
            <a:r>
              <a:rPr lang="en-US" sz="2800" b="1" i="1"/>
              <a:t>addition of N-acetyl-galactosamine </a:t>
            </a:r>
            <a:r>
              <a:rPr lang="en-US" sz="2800"/>
              <a:t>to the preformed H-bearing chains.</a:t>
            </a:r>
          </a:p>
        </p:txBody>
      </p:sp>
      <p:pic>
        <p:nvPicPr>
          <p:cNvPr id="55301" name="Picture 5" descr="A_antige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2833688" y="4114800"/>
            <a:ext cx="3476625" cy="163830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21612769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pitchFamily="66" charset="0"/>
              </a:rPr>
              <a:t>Modified Mendel Ratio in </a:t>
            </a:r>
            <a:r>
              <a:rPr lang="en-US" i="1" dirty="0" err="1">
                <a:latin typeface="Comic Sans MS" pitchFamily="66" charset="0"/>
              </a:rPr>
              <a:t>Primula</a:t>
            </a:r>
            <a:endParaRPr lang="en-US" i="1" dirty="0">
              <a:latin typeface="Comic Sans MS" pitchFamily="66" charset="0"/>
            </a:endParaRPr>
          </a:p>
        </p:txBody>
      </p:sp>
      <p:sp>
        <p:nvSpPr>
          <p:cNvPr id="3" name="Rectangle 2"/>
          <p:cNvSpPr/>
          <p:nvPr/>
        </p:nvSpPr>
        <p:spPr>
          <a:xfrm>
            <a:off x="2362200" y="1676400"/>
            <a:ext cx="4698722" cy="369332"/>
          </a:xfrm>
          <a:prstGeom prst="rect">
            <a:avLst/>
          </a:prstGeom>
        </p:spPr>
        <p:txBody>
          <a:bodyPr wrap="none">
            <a:spAutoFit/>
          </a:bodyPr>
          <a:lstStyle/>
          <a:p>
            <a:r>
              <a:rPr lang="en-US" b="1" dirty="0">
                <a:latin typeface="Arial" charset="0"/>
                <a:cs typeface="Arial" charset="0"/>
              </a:rPr>
              <a:t>Phenotypes</a:t>
            </a:r>
            <a:r>
              <a:rPr lang="en-US" dirty="0">
                <a:latin typeface="Arial" charset="0"/>
                <a:cs typeface="Arial" charset="0"/>
              </a:rPr>
              <a:t>: </a:t>
            </a:r>
            <a:r>
              <a:rPr lang="en-US" dirty="0" err="1">
                <a:latin typeface="Arial" charset="0"/>
                <a:cs typeface="Arial" charset="0"/>
              </a:rPr>
              <a:t>Maldivin</a:t>
            </a:r>
            <a:r>
              <a:rPr lang="en-US" dirty="0">
                <a:latin typeface="Arial" charset="0"/>
                <a:cs typeface="Arial" charset="0"/>
              </a:rPr>
              <a:t> production in </a:t>
            </a:r>
            <a:r>
              <a:rPr lang="en-US" i="1" dirty="0" err="1">
                <a:latin typeface="Arial" charset="0"/>
                <a:cs typeface="Arial" charset="0"/>
              </a:rPr>
              <a:t>Primula</a:t>
            </a:r>
            <a:endParaRPr lang="en-US" i="1" dirty="0"/>
          </a:p>
        </p:txBody>
      </p:sp>
      <p:sp>
        <p:nvSpPr>
          <p:cNvPr id="4" name="TextBox 3"/>
          <p:cNvSpPr txBox="1"/>
          <p:nvPr/>
        </p:nvSpPr>
        <p:spPr>
          <a:xfrm>
            <a:off x="304800" y="3048000"/>
            <a:ext cx="8458200" cy="369332"/>
          </a:xfrm>
          <a:prstGeom prst="rect">
            <a:avLst/>
          </a:prstGeom>
          <a:noFill/>
          <a:ln>
            <a:solidFill>
              <a:schemeClr val="tx1"/>
            </a:solidFill>
          </a:ln>
        </p:spPr>
        <p:txBody>
          <a:bodyPr wrap="square" rtlCol="0">
            <a:spAutoFit/>
          </a:bodyPr>
          <a:lstStyle/>
          <a:p>
            <a:r>
              <a:rPr lang="en-US" dirty="0"/>
              <a:t>Parental Cross-   </a:t>
            </a:r>
            <a:r>
              <a:rPr lang="en-US" dirty="0" err="1"/>
              <a:t>Aabb</a:t>
            </a:r>
            <a:r>
              <a:rPr lang="en-US" dirty="0"/>
              <a:t> (</a:t>
            </a:r>
            <a:r>
              <a:rPr lang="en-US" dirty="0" err="1"/>
              <a:t>Maldivin</a:t>
            </a:r>
            <a:r>
              <a:rPr lang="en-US" dirty="0"/>
              <a:t> producer)  X    </a:t>
            </a:r>
            <a:r>
              <a:rPr lang="en-US" dirty="0" err="1"/>
              <a:t>aaBB</a:t>
            </a:r>
            <a:r>
              <a:rPr lang="en-US" dirty="0"/>
              <a:t>(</a:t>
            </a:r>
            <a:r>
              <a:rPr lang="en-US" dirty="0" err="1"/>
              <a:t>Maldivin</a:t>
            </a:r>
            <a:r>
              <a:rPr lang="en-US" dirty="0"/>
              <a:t> non Producer)</a:t>
            </a:r>
          </a:p>
        </p:txBody>
      </p:sp>
      <p:cxnSp>
        <p:nvCxnSpPr>
          <p:cNvPr id="5" name="Straight Arrow Connector 4"/>
          <p:cNvCxnSpPr/>
          <p:nvPr/>
        </p:nvCxnSpPr>
        <p:spPr>
          <a:xfrm rot="5400000">
            <a:off x="4914900" y="3771900"/>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3048000" y="4126468"/>
            <a:ext cx="5410200" cy="369332"/>
          </a:xfrm>
          <a:prstGeom prst="rect">
            <a:avLst/>
          </a:prstGeom>
          <a:noFill/>
          <a:ln>
            <a:solidFill>
              <a:schemeClr val="tx1"/>
            </a:solidFill>
          </a:ln>
        </p:spPr>
        <p:txBody>
          <a:bodyPr wrap="square" rtlCol="0">
            <a:spAutoFit/>
          </a:bodyPr>
          <a:lstStyle/>
          <a:p>
            <a:r>
              <a:rPr lang="en-US" dirty="0"/>
              <a:t>    F1  - </a:t>
            </a:r>
            <a:r>
              <a:rPr lang="en-US" dirty="0" err="1"/>
              <a:t>Maldivin</a:t>
            </a:r>
            <a:r>
              <a:rPr lang="en-US" dirty="0"/>
              <a:t> non Producer (</a:t>
            </a:r>
            <a:r>
              <a:rPr lang="en-US" dirty="0" err="1"/>
              <a:t>AaBb</a:t>
            </a:r>
            <a:r>
              <a:rPr lang="en-US" dirty="0"/>
              <a:t>)</a:t>
            </a:r>
          </a:p>
        </p:txBody>
      </p:sp>
      <p:sp>
        <p:nvSpPr>
          <p:cNvPr id="7" name="TextBox 6"/>
          <p:cNvSpPr txBox="1"/>
          <p:nvPr/>
        </p:nvSpPr>
        <p:spPr>
          <a:xfrm>
            <a:off x="609600" y="5562600"/>
            <a:ext cx="7848600" cy="369332"/>
          </a:xfrm>
          <a:prstGeom prst="rect">
            <a:avLst/>
          </a:prstGeom>
          <a:noFill/>
          <a:ln>
            <a:solidFill>
              <a:schemeClr val="tx1"/>
            </a:solidFill>
          </a:ln>
        </p:spPr>
        <p:txBody>
          <a:bodyPr wrap="square" rtlCol="0">
            <a:spAutoFit/>
          </a:bodyPr>
          <a:lstStyle/>
          <a:p>
            <a:r>
              <a:rPr lang="en-US" dirty="0"/>
              <a:t>    F2  </a:t>
            </a:r>
            <a:r>
              <a:rPr lang="en-US"/>
              <a:t>-            13 </a:t>
            </a:r>
            <a:r>
              <a:rPr lang="en-US" dirty="0" err="1"/>
              <a:t>Maldivin</a:t>
            </a:r>
            <a:r>
              <a:rPr lang="en-US" dirty="0"/>
              <a:t> non Producer :  3 </a:t>
            </a:r>
            <a:r>
              <a:rPr lang="en-US" dirty="0" err="1"/>
              <a:t>Maldivin</a:t>
            </a:r>
            <a:r>
              <a:rPr lang="en-US" dirty="0"/>
              <a:t> Producer</a:t>
            </a:r>
          </a:p>
        </p:txBody>
      </p:sp>
      <p:cxnSp>
        <p:nvCxnSpPr>
          <p:cNvPr id="8" name="Straight Arrow Connector 7"/>
          <p:cNvCxnSpPr/>
          <p:nvPr/>
        </p:nvCxnSpPr>
        <p:spPr>
          <a:xfrm rot="5400000">
            <a:off x="4915694" y="5066506"/>
            <a:ext cx="685800" cy="1588"/>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0" name="Picture 9" descr="primula_cortusoides3.jpg"/>
          <p:cNvPicPr>
            <a:picLocks noChangeAspect="1"/>
          </p:cNvPicPr>
          <p:nvPr/>
        </p:nvPicPr>
        <p:blipFill>
          <a:blip r:embed="rId2" cstate="print"/>
          <a:stretch>
            <a:fillRect/>
          </a:stretch>
        </p:blipFill>
        <p:spPr>
          <a:xfrm>
            <a:off x="3429000" y="2286000"/>
            <a:ext cx="1028700" cy="685800"/>
          </a:xfrm>
          <a:prstGeom prst="rect">
            <a:avLst/>
          </a:prstGeom>
          <a:ln>
            <a:solidFill>
              <a:schemeClr val="tx1"/>
            </a:solidFill>
          </a:ln>
        </p:spPr>
      </p:pic>
      <p:pic>
        <p:nvPicPr>
          <p:cNvPr id="11" name="Picture 10" descr="primula1.jpg"/>
          <p:cNvPicPr>
            <a:picLocks noChangeAspect="1"/>
          </p:cNvPicPr>
          <p:nvPr/>
        </p:nvPicPr>
        <p:blipFill>
          <a:blip r:embed="rId3" cstate="print"/>
          <a:stretch>
            <a:fillRect/>
          </a:stretch>
        </p:blipFill>
        <p:spPr>
          <a:xfrm flipV="1">
            <a:off x="5715000" y="2286000"/>
            <a:ext cx="838200" cy="684054"/>
          </a:xfrm>
          <a:prstGeom prst="rect">
            <a:avLst/>
          </a:prstGeom>
          <a:ln>
            <a:solidFill>
              <a:schemeClr val="tx1"/>
            </a:solidFill>
          </a:ln>
        </p:spPr>
      </p:pic>
      <p:pic>
        <p:nvPicPr>
          <p:cNvPr id="12" name="Picture 11" descr="primula1.jpg"/>
          <p:cNvPicPr>
            <a:picLocks noChangeAspect="1"/>
          </p:cNvPicPr>
          <p:nvPr/>
        </p:nvPicPr>
        <p:blipFill>
          <a:blip r:embed="rId3" cstate="print"/>
          <a:stretch>
            <a:fillRect/>
          </a:stretch>
        </p:blipFill>
        <p:spPr>
          <a:xfrm flipV="1">
            <a:off x="5410200" y="4573746"/>
            <a:ext cx="838200" cy="684054"/>
          </a:xfrm>
          <a:prstGeom prst="rect">
            <a:avLst/>
          </a:prstGeom>
          <a:ln>
            <a:solidFill>
              <a:schemeClr val="tx1"/>
            </a:solidFill>
          </a:ln>
        </p:spPr>
      </p:pic>
      <p:pic>
        <p:nvPicPr>
          <p:cNvPr id="13" name="Picture 12" descr="primula1.jpg"/>
          <p:cNvPicPr>
            <a:picLocks noChangeAspect="1"/>
          </p:cNvPicPr>
          <p:nvPr/>
        </p:nvPicPr>
        <p:blipFill>
          <a:blip r:embed="rId3" cstate="print"/>
          <a:stretch>
            <a:fillRect/>
          </a:stretch>
        </p:blipFill>
        <p:spPr>
          <a:xfrm flipV="1">
            <a:off x="3962400" y="6019800"/>
            <a:ext cx="838200" cy="684054"/>
          </a:xfrm>
          <a:prstGeom prst="rect">
            <a:avLst/>
          </a:prstGeom>
          <a:ln>
            <a:solidFill>
              <a:schemeClr val="tx1"/>
            </a:solidFill>
          </a:ln>
        </p:spPr>
      </p:pic>
      <p:pic>
        <p:nvPicPr>
          <p:cNvPr id="14" name="Picture 13" descr="primula_cortusoides3.jpg"/>
          <p:cNvPicPr>
            <a:picLocks noChangeAspect="1"/>
          </p:cNvPicPr>
          <p:nvPr/>
        </p:nvPicPr>
        <p:blipFill>
          <a:blip r:embed="rId2" cstate="print"/>
          <a:stretch>
            <a:fillRect/>
          </a:stretch>
        </p:blipFill>
        <p:spPr>
          <a:xfrm>
            <a:off x="6057900" y="6019800"/>
            <a:ext cx="1028700" cy="685800"/>
          </a:xfrm>
          <a:prstGeom prst="rect">
            <a:avLst/>
          </a:prstGeom>
          <a:ln>
            <a:solidFill>
              <a:schemeClr val="tx1"/>
            </a:solidFill>
          </a:ln>
        </p:spPr>
      </p:pic>
    </p:spTree>
    <p:extLst>
      <p:ext uri="{BB962C8B-B14F-4D97-AF65-F5344CB8AC3E}">
        <p14:creationId xmlns:p14="http://schemas.microsoft.com/office/powerpoint/2010/main" val="1631519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7054" y="5594637"/>
            <a:ext cx="8229600" cy="1143000"/>
          </a:xfrm>
        </p:spPr>
        <p:txBody>
          <a:bodyPr/>
          <a:lstStyle/>
          <a:p>
            <a:r>
              <a:rPr lang="en-US" dirty="0"/>
              <a:t>(Ratio: 13:3)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72727371"/>
              </p:ext>
            </p:extLst>
          </p:nvPr>
        </p:nvGraphicFramePr>
        <p:xfrm>
          <a:off x="989277" y="343229"/>
          <a:ext cx="7420975" cy="5441323"/>
        </p:xfrm>
        <a:graphic>
          <a:graphicData uri="http://schemas.openxmlformats.org/drawingml/2006/table">
            <a:tbl>
              <a:tblPr firstRow="1" bandRow="1">
                <a:tableStyleId>{5C22544A-7EE6-4342-B048-85BDC9FD1C3A}</a:tableStyleId>
              </a:tblPr>
              <a:tblGrid>
                <a:gridCol w="1484195">
                  <a:extLst>
                    <a:ext uri="{9D8B030D-6E8A-4147-A177-3AD203B41FA5}">
                      <a16:colId xmlns:a16="http://schemas.microsoft.com/office/drawing/2014/main" val="20000"/>
                    </a:ext>
                  </a:extLst>
                </a:gridCol>
                <a:gridCol w="1484195">
                  <a:extLst>
                    <a:ext uri="{9D8B030D-6E8A-4147-A177-3AD203B41FA5}">
                      <a16:colId xmlns:a16="http://schemas.microsoft.com/office/drawing/2014/main" val="20001"/>
                    </a:ext>
                  </a:extLst>
                </a:gridCol>
                <a:gridCol w="1484195">
                  <a:extLst>
                    <a:ext uri="{9D8B030D-6E8A-4147-A177-3AD203B41FA5}">
                      <a16:colId xmlns:a16="http://schemas.microsoft.com/office/drawing/2014/main" val="20002"/>
                    </a:ext>
                  </a:extLst>
                </a:gridCol>
                <a:gridCol w="1484195">
                  <a:extLst>
                    <a:ext uri="{9D8B030D-6E8A-4147-A177-3AD203B41FA5}">
                      <a16:colId xmlns:a16="http://schemas.microsoft.com/office/drawing/2014/main" val="20003"/>
                    </a:ext>
                  </a:extLst>
                </a:gridCol>
                <a:gridCol w="1484195">
                  <a:extLst>
                    <a:ext uri="{9D8B030D-6E8A-4147-A177-3AD203B41FA5}">
                      <a16:colId xmlns:a16="http://schemas.microsoft.com/office/drawing/2014/main" val="20004"/>
                    </a:ext>
                  </a:extLst>
                </a:gridCol>
              </a:tblGrid>
              <a:tr h="686443">
                <a:tc>
                  <a:txBody>
                    <a:bodyPr/>
                    <a:lstStyle/>
                    <a:p>
                      <a:r>
                        <a:rPr lang="en-US" dirty="0">
                          <a:solidFill>
                            <a:schemeClr val="tx1"/>
                          </a:solidFill>
                        </a:rPr>
                        <a:t>Gametes</a:t>
                      </a:r>
                    </a:p>
                  </a:txBody>
                  <a:tcPr>
                    <a:noFill/>
                  </a:tcPr>
                </a:tc>
                <a:tc>
                  <a:txBody>
                    <a:bodyPr/>
                    <a:lstStyle/>
                    <a:p>
                      <a:r>
                        <a:rPr lang="en-US" dirty="0"/>
                        <a:t>AB</a:t>
                      </a:r>
                    </a:p>
                  </a:txBody>
                  <a:tcPr>
                    <a:solidFill>
                      <a:srgbClr val="3366FF"/>
                    </a:solidFill>
                  </a:tcPr>
                </a:tc>
                <a:tc>
                  <a:txBody>
                    <a:bodyPr/>
                    <a:lstStyle/>
                    <a:p>
                      <a:r>
                        <a:rPr lang="en-US" dirty="0" err="1"/>
                        <a:t>Ab</a:t>
                      </a:r>
                      <a:endParaRPr lang="en-US" dirty="0"/>
                    </a:p>
                  </a:txBody>
                  <a:tcPr>
                    <a:solidFill>
                      <a:srgbClr val="3366FF"/>
                    </a:solidFill>
                  </a:tcPr>
                </a:tc>
                <a:tc>
                  <a:txBody>
                    <a:bodyPr/>
                    <a:lstStyle/>
                    <a:p>
                      <a:r>
                        <a:rPr lang="en-US" dirty="0" err="1"/>
                        <a:t>aB</a:t>
                      </a:r>
                      <a:endParaRPr lang="en-US" dirty="0"/>
                    </a:p>
                  </a:txBody>
                  <a:tcPr>
                    <a:solidFill>
                      <a:srgbClr val="3366FF"/>
                    </a:solidFill>
                  </a:tcPr>
                </a:tc>
                <a:tc>
                  <a:txBody>
                    <a:bodyPr/>
                    <a:lstStyle/>
                    <a:p>
                      <a:r>
                        <a:rPr lang="en-US" dirty="0" err="1"/>
                        <a:t>ab</a:t>
                      </a:r>
                      <a:endParaRPr lang="en-US" dirty="0"/>
                    </a:p>
                  </a:txBody>
                  <a:tcPr>
                    <a:solidFill>
                      <a:srgbClr val="3366FF"/>
                    </a:solidFill>
                  </a:tcPr>
                </a:tc>
                <a:extLst>
                  <a:ext uri="{0D108BD9-81ED-4DB2-BD59-A6C34878D82A}">
                    <a16:rowId xmlns:a16="http://schemas.microsoft.com/office/drawing/2014/main" val="10000"/>
                  </a:ext>
                </a:extLst>
              </a:tr>
              <a:tr h="686443">
                <a:tc>
                  <a:txBody>
                    <a:bodyPr/>
                    <a:lstStyle/>
                    <a:p>
                      <a:r>
                        <a:rPr lang="en-US" dirty="0"/>
                        <a:t>AB</a:t>
                      </a:r>
                    </a:p>
                  </a:txBody>
                  <a:tcPr>
                    <a:solidFill>
                      <a:srgbClr val="FF6600"/>
                    </a:solidFill>
                  </a:tcPr>
                </a:tc>
                <a:tc>
                  <a:txBody>
                    <a:bodyPr/>
                    <a:lstStyle/>
                    <a:p>
                      <a:r>
                        <a:rPr lang="en-US" dirty="0"/>
                        <a:t>AABB</a:t>
                      </a:r>
                    </a:p>
                    <a:p>
                      <a:r>
                        <a:rPr lang="en-US" dirty="0"/>
                        <a:t>(</a:t>
                      </a:r>
                      <a:r>
                        <a:rPr lang="en-US" dirty="0" err="1"/>
                        <a:t>Maldivin</a:t>
                      </a:r>
                      <a:r>
                        <a:rPr lang="en-US" dirty="0"/>
                        <a:t> absent)</a:t>
                      </a:r>
                    </a:p>
                  </a:txBody>
                  <a:tcPr>
                    <a:solidFill>
                      <a:srgbClr val="EEE47E"/>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r>
                        <a:rPr lang="en-US"/>
                        <a:t>(Maldivin </a:t>
                      </a:r>
                      <a:r>
                        <a:rPr lang="en-US" dirty="0"/>
                        <a:t>absent)</a:t>
                      </a:r>
                    </a:p>
                    <a:p>
                      <a:endParaRPr lang="en-US" dirty="0"/>
                    </a:p>
                  </a:txBody>
                  <a:tcPr>
                    <a:solidFill>
                      <a:srgbClr val="EEE47E"/>
                    </a:solidFill>
                  </a:tcPr>
                </a:tc>
                <a:extLst>
                  <a:ext uri="{0D108BD9-81ED-4DB2-BD59-A6C34878D82A}">
                    <a16:rowId xmlns:a16="http://schemas.microsoft.com/office/drawing/2014/main" val="10001"/>
                  </a:ext>
                </a:extLst>
              </a:tr>
              <a:tr h="686443">
                <a:tc>
                  <a:txBody>
                    <a:bodyPr/>
                    <a:lstStyle/>
                    <a:p>
                      <a:r>
                        <a:rPr lang="en-US" dirty="0" err="1"/>
                        <a:t>Ab</a:t>
                      </a:r>
                      <a:endParaRPr lang="en-US" dirty="0"/>
                    </a:p>
                  </a:txBody>
                  <a:tcPr>
                    <a:solidFill>
                      <a:srgbClr val="FF6600"/>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67D5"/>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67D5"/>
                    </a:solidFill>
                  </a:tcPr>
                </a:tc>
                <a:extLst>
                  <a:ext uri="{0D108BD9-81ED-4DB2-BD59-A6C34878D82A}">
                    <a16:rowId xmlns:a16="http://schemas.microsoft.com/office/drawing/2014/main" val="10002"/>
                  </a:ext>
                </a:extLst>
              </a:tr>
              <a:tr h="686443">
                <a:tc>
                  <a:txBody>
                    <a:bodyPr/>
                    <a:lstStyle/>
                    <a:p>
                      <a:r>
                        <a:rPr lang="en-US" dirty="0" err="1"/>
                        <a:t>aB</a:t>
                      </a:r>
                      <a:endParaRPr lang="en-US" dirty="0"/>
                    </a:p>
                  </a:txBody>
                  <a:tcPr>
                    <a:solidFill>
                      <a:srgbClr val="FF6600"/>
                    </a:solidFill>
                  </a:tcPr>
                </a:tc>
                <a:tc>
                  <a:txBody>
                    <a:bodyPr/>
                    <a:lstStyle/>
                    <a:p>
                      <a:r>
                        <a:rPr lang="en-US" dirty="0" err="1"/>
                        <a:t>AaBB</a:t>
                      </a:r>
                      <a:endParaRPr lang="en-US" dirty="0"/>
                    </a:p>
                    <a:p>
                      <a:r>
                        <a:rPr lang="en-US"/>
                        <a:t>(Maldivin </a:t>
                      </a:r>
                      <a:r>
                        <a:rPr lang="en-US" dirty="0"/>
                        <a:t>absent)</a:t>
                      </a:r>
                    </a:p>
                    <a:p>
                      <a:endParaRPr lang="en-US" dirty="0"/>
                    </a:p>
                  </a:txBody>
                  <a:tcPr>
                    <a:solidFill>
                      <a:srgbClr val="EEE47E"/>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extLst>
                  <a:ext uri="{0D108BD9-81ED-4DB2-BD59-A6C34878D82A}">
                    <a16:rowId xmlns:a16="http://schemas.microsoft.com/office/drawing/2014/main" val="10003"/>
                  </a:ext>
                </a:extLst>
              </a:tr>
              <a:tr h="686443">
                <a:tc>
                  <a:txBody>
                    <a:bodyPr/>
                    <a:lstStyle/>
                    <a:p>
                      <a:r>
                        <a:rPr lang="en-US" dirty="0" err="1"/>
                        <a:t>ab</a:t>
                      </a:r>
                      <a:endParaRPr lang="en-US" dirty="0"/>
                    </a:p>
                  </a:txBody>
                  <a:tcPr>
                    <a:solidFill>
                      <a:srgbClr val="FF6600"/>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(Colored)</a:t>
                      </a:r>
                    </a:p>
                    <a:p>
                      <a:endParaRPr lang="en-US" dirty="0"/>
                    </a:p>
                  </a:txBody>
                  <a:tcPr>
                    <a:solidFill>
                      <a:srgbClr val="FF67D5"/>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tc>
                  <a:txBody>
                    <a:bodyPr/>
                    <a:lstStyle/>
                    <a:p>
                      <a:r>
                        <a:rPr lang="en-US" dirty="0" err="1"/>
                        <a:t>aabb</a:t>
                      </a:r>
                      <a:endParaRPr lang="en-US" dirty="0"/>
                    </a:p>
                    <a:p>
                      <a:r>
                        <a:rPr lang="en-US" dirty="0"/>
                        <a:t>(</a:t>
                      </a:r>
                      <a:r>
                        <a:rPr lang="en-US" dirty="0" err="1"/>
                        <a:t>Maldivin</a:t>
                      </a:r>
                      <a:r>
                        <a:rPr lang="en-US" dirty="0"/>
                        <a:t> absent)</a:t>
                      </a:r>
                    </a:p>
                    <a:p>
                      <a:endParaRPr lang="en-US" dirty="0"/>
                    </a:p>
                  </a:txBody>
                  <a:tcPr>
                    <a:solidFill>
                      <a:srgbClr val="EEE47E"/>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41357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pitchFamily="66" charset="0"/>
              </a:rPr>
              <a:t>How can you explain this?</a:t>
            </a:r>
          </a:p>
        </p:txBody>
      </p:sp>
      <p:sp>
        <p:nvSpPr>
          <p:cNvPr id="3" name="TextBox 2"/>
          <p:cNvSpPr txBox="1"/>
          <p:nvPr/>
        </p:nvSpPr>
        <p:spPr>
          <a:xfrm>
            <a:off x="990600" y="1828800"/>
            <a:ext cx="6934200" cy="923330"/>
          </a:xfrm>
          <a:prstGeom prst="rect">
            <a:avLst/>
          </a:prstGeom>
          <a:noFill/>
        </p:spPr>
        <p:txBody>
          <a:bodyPr wrap="square" rtlCol="0">
            <a:spAutoFit/>
          </a:bodyPr>
          <a:lstStyle/>
          <a:p>
            <a:r>
              <a:rPr lang="en-US" dirty="0"/>
              <a:t>It is a classic example of </a:t>
            </a:r>
            <a:r>
              <a:rPr lang="en-US" b="1" dirty="0"/>
              <a:t>dominant suppression epistasis.</a:t>
            </a:r>
          </a:p>
          <a:p>
            <a:endParaRPr lang="en-US" b="1" dirty="0"/>
          </a:p>
          <a:p>
            <a:r>
              <a:rPr lang="en-US" dirty="0"/>
              <a:t>Dominant </a:t>
            </a:r>
            <a:r>
              <a:rPr lang="en-US" b="1" dirty="0"/>
              <a:t>B allele masks the genes at the A locus</a:t>
            </a:r>
          </a:p>
        </p:txBody>
      </p:sp>
      <p:graphicFrame>
        <p:nvGraphicFramePr>
          <p:cNvPr id="4" name="Table 3"/>
          <p:cNvGraphicFramePr>
            <a:graphicFrameLocks noGrp="1"/>
          </p:cNvGraphicFramePr>
          <p:nvPr>
            <p:extLst>
              <p:ext uri="{D42A27DB-BD31-4B8C-83A1-F6EECF244321}">
                <p14:modId xmlns:p14="http://schemas.microsoft.com/office/powerpoint/2010/main" val="1094910880"/>
              </p:ext>
            </p:extLst>
          </p:nvPr>
        </p:nvGraphicFramePr>
        <p:xfrm>
          <a:off x="1219200" y="2971800"/>
          <a:ext cx="6705600" cy="3482340"/>
        </p:xfrm>
        <a:graphic>
          <a:graphicData uri="http://schemas.openxmlformats.org/drawingml/2006/table">
            <a:tbl>
              <a:tblPr/>
              <a:tblGrid>
                <a:gridCol w="15240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0">
                <a:tc>
                  <a:txBody>
                    <a:bodyPr/>
                    <a:lstStyle/>
                    <a:p>
                      <a:r>
                        <a:rPr lang="en-US" b="1" dirty="0"/>
                        <a:t>Genotype </a:t>
                      </a:r>
                    </a:p>
                  </a:txBody>
                  <a:tcPr marL="19050" marR="19050" marT="19050" marB="19050" anchor="ctr">
                    <a:lnL>
                      <a:noFill/>
                    </a:lnL>
                    <a:lnR>
                      <a:noFill/>
                    </a:lnR>
                    <a:lnT>
                      <a:noFill/>
                    </a:lnT>
                    <a:lnB>
                      <a:noFill/>
                    </a:lnB>
                  </a:tcPr>
                </a:tc>
                <a:tc>
                  <a:txBody>
                    <a:bodyPr/>
                    <a:lstStyle/>
                    <a:p>
                      <a:r>
                        <a:rPr lang="en-US" b="1" dirty="0" err="1"/>
                        <a:t>Malvidin</a:t>
                      </a:r>
                      <a:r>
                        <a:rPr lang="en-US" b="1" dirty="0"/>
                        <a:t> Production</a:t>
                      </a:r>
                    </a:p>
                  </a:txBody>
                  <a:tcPr marL="19050" marR="19050" marT="19050" marB="19050" anchor="ctr">
                    <a:lnL>
                      <a:noFill/>
                    </a:lnL>
                    <a:lnR>
                      <a:noFill/>
                    </a:lnR>
                    <a:lnT>
                      <a:noFill/>
                    </a:lnT>
                    <a:lnB>
                      <a:noFill/>
                    </a:lnB>
                  </a:tcPr>
                </a:tc>
                <a:tc>
                  <a:txBody>
                    <a:bodyPr/>
                    <a:lstStyle/>
                    <a:p>
                      <a:r>
                        <a:rPr lang="en-US" b="1" dirty="0"/>
                        <a:t>Gene actions </a:t>
                      </a:r>
                    </a:p>
                  </a:txBody>
                  <a:tcPr marL="19050" marR="19050" marT="19050" marB="19050"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dirty="0"/>
                        <a:t>9 </a:t>
                      </a:r>
                      <a:r>
                        <a:rPr lang="en-US" i="1" dirty="0"/>
                        <a:t>A_B_ </a:t>
                      </a:r>
                      <a:endParaRPr lang="en-US" dirty="0"/>
                    </a:p>
                  </a:txBody>
                  <a:tcPr marL="19050" marR="19050" marT="19050" marB="19050" anchor="ctr">
                    <a:lnL>
                      <a:noFill/>
                    </a:lnL>
                    <a:lnR>
                      <a:noFill/>
                    </a:lnR>
                    <a:lnT>
                      <a:noFill/>
                    </a:lnT>
                    <a:lnB>
                      <a:noFill/>
                    </a:lnB>
                  </a:tcPr>
                </a:tc>
                <a:tc>
                  <a:txBody>
                    <a:bodyPr/>
                    <a:lstStyle/>
                    <a:p>
                      <a:r>
                        <a:rPr lang="en-US" dirty="0"/>
                        <a:t>No </a:t>
                      </a:r>
                      <a:r>
                        <a:rPr lang="en-US" dirty="0" err="1"/>
                        <a:t>malvidin</a:t>
                      </a:r>
                      <a:r>
                        <a:rPr lang="en-US" dirty="0"/>
                        <a:t> </a:t>
                      </a:r>
                    </a:p>
                  </a:txBody>
                  <a:tcPr marL="19050" marR="19050" marT="19050" marB="19050" anchor="ctr">
                    <a:lnL>
                      <a:noFill/>
                    </a:lnL>
                    <a:lnR>
                      <a:noFill/>
                    </a:lnR>
                    <a:lnT>
                      <a:noFill/>
                    </a:lnT>
                    <a:lnB>
                      <a:noFill/>
                    </a:lnB>
                  </a:tcPr>
                </a:tc>
                <a:tc>
                  <a:txBody>
                    <a:bodyPr/>
                    <a:lstStyle/>
                    <a:p>
                      <a:r>
                        <a:rPr lang="en-US" dirty="0"/>
                        <a:t>no </a:t>
                      </a:r>
                      <a:r>
                        <a:rPr lang="en-US" dirty="0" err="1"/>
                        <a:t>malvidin</a:t>
                      </a:r>
                      <a:r>
                        <a:rPr lang="en-US" dirty="0"/>
                        <a:t> because dominant B allele is present </a:t>
                      </a:r>
                    </a:p>
                  </a:txBody>
                  <a:tcPr marL="19050" marR="19050" marT="19050" marB="19050"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dirty="0"/>
                        <a:t>3 </a:t>
                      </a:r>
                      <a:r>
                        <a:rPr lang="en-US" i="1" dirty="0" err="1"/>
                        <a:t>A_bb</a:t>
                      </a:r>
                      <a:r>
                        <a:rPr lang="en-US" dirty="0"/>
                        <a:t> </a:t>
                      </a:r>
                    </a:p>
                  </a:txBody>
                  <a:tcPr marL="19050" marR="19050" marT="19050" marB="19050" anchor="ctr">
                    <a:lnL>
                      <a:noFill/>
                    </a:lnL>
                    <a:lnR>
                      <a:noFill/>
                    </a:lnR>
                    <a:lnT>
                      <a:noFill/>
                    </a:lnT>
                    <a:lnB>
                      <a:noFill/>
                    </a:lnB>
                  </a:tcPr>
                </a:tc>
                <a:tc>
                  <a:txBody>
                    <a:bodyPr/>
                    <a:lstStyle/>
                    <a:p>
                      <a:r>
                        <a:rPr lang="en-US"/>
                        <a:t>Malvidin </a:t>
                      </a:r>
                    </a:p>
                  </a:txBody>
                  <a:tcPr marL="19050" marR="19050" marT="19050" marB="19050" anchor="ctr">
                    <a:lnL>
                      <a:noFill/>
                    </a:lnL>
                    <a:lnR>
                      <a:noFill/>
                    </a:lnR>
                    <a:lnT>
                      <a:noFill/>
                    </a:lnT>
                    <a:lnB>
                      <a:noFill/>
                    </a:lnB>
                  </a:tcPr>
                </a:tc>
                <a:tc>
                  <a:txBody>
                    <a:bodyPr/>
                    <a:lstStyle/>
                    <a:p>
                      <a:r>
                        <a:rPr lang="en-US" dirty="0" err="1"/>
                        <a:t>malvidin</a:t>
                      </a:r>
                      <a:r>
                        <a:rPr lang="en-US" dirty="0"/>
                        <a:t> productions because dominant A allele present </a:t>
                      </a:r>
                    </a:p>
                  </a:txBody>
                  <a:tcPr marL="19050" marR="19050" marT="19050" marB="19050" anchor="ctr">
                    <a:lnL>
                      <a:noFill/>
                    </a:lnL>
                    <a:lnR>
                      <a:noFill/>
                    </a:lnR>
                    <a:lnT>
                      <a:noFill/>
                    </a:lnT>
                    <a:lnB>
                      <a:noFill/>
                    </a:lnB>
                  </a:tcPr>
                </a:tc>
                <a:extLst>
                  <a:ext uri="{0D108BD9-81ED-4DB2-BD59-A6C34878D82A}">
                    <a16:rowId xmlns:a16="http://schemas.microsoft.com/office/drawing/2014/main" val="10002"/>
                  </a:ext>
                </a:extLst>
              </a:tr>
              <a:tr h="0">
                <a:tc>
                  <a:txBody>
                    <a:bodyPr/>
                    <a:lstStyle/>
                    <a:p>
                      <a:r>
                        <a:rPr lang="en-US" dirty="0"/>
                        <a:t>3 </a:t>
                      </a:r>
                      <a:r>
                        <a:rPr lang="en-US" i="1" dirty="0" err="1"/>
                        <a:t>aaB</a:t>
                      </a:r>
                      <a:r>
                        <a:rPr lang="en-US" i="1" dirty="0"/>
                        <a:t>_ </a:t>
                      </a:r>
                      <a:endParaRPr lang="en-US" dirty="0"/>
                    </a:p>
                  </a:txBody>
                  <a:tcPr marL="19050" marR="19050" marT="19050" marB="19050" anchor="ctr">
                    <a:lnL>
                      <a:noFill/>
                    </a:lnL>
                    <a:lnR>
                      <a:noFill/>
                    </a:lnR>
                    <a:lnT>
                      <a:noFill/>
                    </a:lnT>
                    <a:lnB>
                      <a:noFill/>
                    </a:lnB>
                  </a:tcPr>
                </a:tc>
                <a:tc>
                  <a:txBody>
                    <a:bodyPr/>
                    <a:lstStyle/>
                    <a:p>
                      <a:r>
                        <a:rPr lang="en-US"/>
                        <a:t>No malvidin </a:t>
                      </a:r>
                    </a:p>
                  </a:txBody>
                  <a:tcPr marL="19050" marR="19050" marT="19050" marB="19050" anchor="ctr">
                    <a:lnL>
                      <a:noFill/>
                    </a:lnL>
                    <a:lnR>
                      <a:noFill/>
                    </a:lnR>
                    <a:lnT>
                      <a:noFill/>
                    </a:lnT>
                    <a:lnB>
                      <a:noFill/>
                    </a:lnB>
                  </a:tcPr>
                </a:tc>
                <a:tc>
                  <a:txBody>
                    <a:bodyPr/>
                    <a:lstStyle/>
                    <a:p>
                      <a:r>
                        <a:rPr lang="en-US" dirty="0"/>
                        <a:t>no </a:t>
                      </a:r>
                      <a:r>
                        <a:rPr lang="en-US" dirty="0" err="1"/>
                        <a:t>malvidin</a:t>
                      </a:r>
                      <a:r>
                        <a:rPr lang="en-US" dirty="0"/>
                        <a:t> because </a:t>
                      </a:r>
                      <a:r>
                        <a:rPr lang="en-US" dirty="0" err="1"/>
                        <a:t>recessiveaand</a:t>
                      </a:r>
                      <a:r>
                        <a:rPr lang="en-US" dirty="0"/>
                        <a:t> dominant B alleles present </a:t>
                      </a:r>
                    </a:p>
                  </a:txBody>
                  <a:tcPr marL="19050" marR="19050" marT="19050" marB="19050" anchor="ctr">
                    <a:lnL>
                      <a:noFill/>
                    </a:lnL>
                    <a:lnR>
                      <a:noFill/>
                    </a:lnR>
                    <a:lnT>
                      <a:noFill/>
                    </a:lnT>
                    <a:lnB>
                      <a:noFill/>
                    </a:lnB>
                  </a:tcPr>
                </a:tc>
                <a:extLst>
                  <a:ext uri="{0D108BD9-81ED-4DB2-BD59-A6C34878D82A}">
                    <a16:rowId xmlns:a16="http://schemas.microsoft.com/office/drawing/2014/main" val="10003"/>
                  </a:ext>
                </a:extLst>
              </a:tr>
              <a:tr h="0">
                <a:tc>
                  <a:txBody>
                    <a:bodyPr/>
                    <a:lstStyle/>
                    <a:p>
                      <a:r>
                        <a:rPr lang="en-US" dirty="0"/>
                        <a:t>1 </a:t>
                      </a:r>
                      <a:r>
                        <a:rPr lang="en-US" i="1" dirty="0" err="1"/>
                        <a:t>aabb</a:t>
                      </a:r>
                      <a:endParaRPr lang="en-US" dirty="0"/>
                    </a:p>
                  </a:txBody>
                  <a:tcPr marL="19050" marR="19050" marT="19050" marB="19050" anchor="ctr">
                    <a:lnL>
                      <a:noFill/>
                    </a:lnL>
                    <a:lnR>
                      <a:noFill/>
                    </a:lnR>
                    <a:lnT>
                      <a:noFill/>
                    </a:lnT>
                    <a:lnB>
                      <a:noFill/>
                    </a:lnB>
                  </a:tcPr>
                </a:tc>
                <a:tc>
                  <a:txBody>
                    <a:bodyPr/>
                    <a:lstStyle/>
                    <a:p>
                      <a:r>
                        <a:rPr lang="en-US"/>
                        <a:t>No malvidin </a:t>
                      </a:r>
                    </a:p>
                  </a:txBody>
                  <a:tcPr marL="19050" marR="19050" marT="19050" marB="19050" anchor="ctr">
                    <a:lnL>
                      <a:noFill/>
                    </a:lnL>
                    <a:lnR>
                      <a:noFill/>
                    </a:lnR>
                    <a:lnT>
                      <a:noFill/>
                    </a:lnT>
                    <a:lnB>
                      <a:noFill/>
                    </a:lnB>
                  </a:tcPr>
                </a:tc>
                <a:tc>
                  <a:txBody>
                    <a:bodyPr/>
                    <a:lstStyle/>
                    <a:p>
                      <a:r>
                        <a:rPr lang="en-US" dirty="0"/>
                        <a:t>no </a:t>
                      </a:r>
                      <a:r>
                        <a:rPr lang="en-US" dirty="0" err="1"/>
                        <a:t>malvidin</a:t>
                      </a:r>
                      <a:r>
                        <a:rPr lang="en-US" dirty="0"/>
                        <a:t> because recessive a allele present </a:t>
                      </a:r>
                    </a:p>
                  </a:txBody>
                  <a:tcPr marL="19050" marR="19050" marT="19050" marB="19050" anchor="ctr">
                    <a:lnL>
                      <a:noFill/>
                    </a:lnL>
                    <a:lnR>
                      <a:noFill/>
                    </a:lnR>
                    <a:lnT>
                      <a:noFill/>
                    </a:lnT>
                    <a:lnB>
                      <a:noFill/>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00432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mechanism</a:t>
            </a:r>
          </a:p>
        </p:txBody>
      </p:sp>
      <p:sp>
        <p:nvSpPr>
          <p:cNvPr id="5" name="TextBox 4"/>
          <p:cNvSpPr txBox="1"/>
          <p:nvPr/>
        </p:nvSpPr>
        <p:spPr>
          <a:xfrm>
            <a:off x="1201464" y="4170140"/>
            <a:ext cx="3175306" cy="1754327"/>
          </a:xfrm>
          <a:prstGeom prst="rect">
            <a:avLst/>
          </a:prstGeom>
          <a:noFill/>
        </p:spPr>
        <p:txBody>
          <a:bodyPr wrap="square" rtlCol="0">
            <a:spAutoFit/>
          </a:bodyPr>
          <a:lstStyle/>
          <a:p>
            <a:r>
              <a:rPr lang="en-US" sz="3600" dirty="0"/>
              <a:t>		X</a:t>
            </a:r>
          </a:p>
          <a:p>
            <a:r>
              <a:rPr lang="en-US" sz="3600" dirty="0"/>
              <a:t>(Precursor: White color)</a:t>
            </a:r>
          </a:p>
        </p:txBody>
      </p:sp>
      <p:sp>
        <p:nvSpPr>
          <p:cNvPr id="6" name="TextBox 5"/>
          <p:cNvSpPr txBox="1"/>
          <p:nvPr/>
        </p:nvSpPr>
        <p:spPr>
          <a:xfrm>
            <a:off x="5524674" y="4170140"/>
            <a:ext cx="3846745" cy="1754327"/>
          </a:xfrm>
          <a:prstGeom prst="rect">
            <a:avLst/>
          </a:prstGeom>
          <a:noFill/>
        </p:spPr>
        <p:txBody>
          <a:bodyPr wrap="square" rtlCol="0">
            <a:spAutoFit/>
          </a:bodyPr>
          <a:lstStyle/>
          <a:p>
            <a:r>
              <a:rPr lang="en-US" sz="3600" dirty="0"/>
              <a:t>Y </a:t>
            </a:r>
          </a:p>
          <a:p>
            <a:r>
              <a:rPr lang="en-US" sz="3600" dirty="0"/>
              <a:t>(</a:t>
            </a:r>
            <a:r>
              <a:rPr lang="en-US" sz="3600" dirty="0" err="1"/>
              <a:t>Maldivin</a:t>
            </a:r>
            <a:r>
              <a:rPr lang="en-US" sz="3600" dirty="0"/>
              <a:t>: colored Product)</a:t>
            </a:r>
          </a:p>
        </p:txBody>
      </p:sp>
      <p:sp>
        <p:nvSpPr>
          <p:cNvPr id="7" name="Right Arrow 6"/>
          <p:cNvSpPr/>
          <p:nvPr/>
        </p:nvSpPr>
        <p:spPr>
          <a:xfrm>
            <a:off x="2935011" y="4479039"/>
            <a:ext cx="2521008" cy="15445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p:nvSpPr>
        <p:spPr>
          <a:xfrm>
            <a:off x="3241895" y="3567456"/>
            <a:ext cx="2456473" cy="646331"/>
          </a:xfrm>
          <a:prstGeom prst="rect">
            <a:avLst/>
          </a:prstGeom>
          <a:noFill/>
        </p:spPr>
        <p:txBody>
          <a:bodyPr wrap="square" rtlCol="0">
            <a:spAutoFit/>
          </a:bodyPr>
          <a:lstStyle/>
          <a:p>
            <a:r>
              <a:rPr lang="en-US" sz="3600" dirty="0"/>
              <a:t>Enzyme A</a:t>
            </a:r>
          </a:p>
        </p:txBody>
      </p:sp>
      <p:sp>
        <p:nvSpPr>
          <p:cNvPr id="9" name="TextBox 8"/>
          <p:cNvSpPr txBox="1"/>
          <p:nvPr/>
        </p:nvSpPr>
        <p:spPr>
          <a:xfrm>
            <a:off x="3274147" y="2141044"/>
            <a:ext cx="2456473" cy="646331"/>
          </a:xfrm>
          <a:prstGeom prst="rect">
            <a:avLst/>
          </a:prstGeom>
          <a:noFill/>
        </p:spPr>
        <p:txBody>
          <a:bodyPr wrap="square" rtlCol="0">
            <a:spAutoFit/>
          </a:bodyPr>
          <a:lstStyle/>
          <a:p>
            <a:r>
              <a:rPr lang="en-US" sz="3600" dirty="0"/>
              <a:t>Gene A</a:t>
            </a:r>
          </a:p>
        </p:txBody>
      </p:sp>
      <p:sp>
        <p:nvSpPr>
          <p:cNvPr id="10" name="Down Arrow 9"/>
          <p:cNvSpPr/>
          <p:nvPr/>
        </p:nvSpPr>
        <p:spPr>
          <a:xfrm>
            <a:off x="4050650" y="2787375"/>
            <a:ext cx="205966" cy="95374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9" name="Group 18"/>
          <p:cNvGrpSpPr/>
          <p:nvPr/>
        </p:nvGrpSpPr>
        <p:grpSpPr>
          <a:xfrm>
            <a:off x="972096" y="2156156"/>
            <a:ext cx="2168883" cy="646331"/>
            <a:chOff x="972096" y="2156156"/>
            <a:chExt cx="2168883" cy="646331"/>
          </a:xfrm>
        </p:grpSpPr>
        <p:grpSp>
          <p:nvGrpSpPr>
            <p:cNvPr id="17" name="Group 16"/>
            <p:cNvGrpSpPr/>
            <p:nvPr/>
          </p:nvGrpSpPr>
          <p:grpSpPr>
            <a:xfrm>
              <a:off x="2076819" y="2248103"/>
              <a:ext cx="1064160" cy="522111"/>
              <a:chOff x="2076819" y="2248103"/>
              <a:chExt cx="1064160" cy="522111"/>
            </a:xfrm>
          </p:grpSpPr>
          <p:cxnSp>
            <p:nvCxnSpPr>
              <p:cNvPr id="12" name="Straight Connector 11"/>
              <p:cNvCxnSpPr/>
              <p:nvPr/>
            </p:nvCxnSpPr>
            <p:spPr>
              <a:xfrm>
                <a:off x="2076819" y="2505519"/>
                <a:ext cx="106416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140979" y="2248103"/>
                <a:ext cx="0" cy="52211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5" name="TextBox 14"/>
            <p:cNvSpPr txBox="1"/>
            <p:nvPr/>
          </p:nvSpPr>
          <p:spPr>
            <a:xfrm>
              <a:off x="972096" y="2156156"/>
              <a:ext cx="1499496" cy="646331"/>
            </a:xfrm>
            <a:prstGeom prst="rect">
              <a:avLst/>
            </a:prstGeom>
            <a:noFill/>
            <a:ln>
              <a:noFill/>
            </a:ln>
          </p:spPr>
          <p:txBody>
            <a:bodyPr wrap="square" rtlCol="0">
              <a:spAutoFit/>
            </a:bodyPr>
            <a:lstStyle/>
            <a:p>
              <a:pPr algn="ctr"/>
              <a:r>
                <a:rPr lang="en-US" sz="3600" dirty="0"/>
                <a:t>B</a:t>
              </a:r>
            </a:p>
          </p:txBody>
        </p:sp>
      </p:grpSp>
      <p:grpSp>
        <p:nvGrpSpPr>
          <p:cNvPr id="16" name="Group 15"/>
          <p:cNvGrpSpPr/>
          <p:nvPr/>
        </p:nvGrpSpPr>
        <p:grpSpPr>
          <a:xfrm>
            <a:off x="1868714" y="2770214"/>
            <a:ext cx="1441719" cy="1007189"/>
            <a:chOff x="1868714" y="2770214"/>
            <a:chExt cx="1441719" cy="1007189"/>
          </a:xfrm>
        </p:grpSpPr>
        <p:cxnSp>
          <p:nvCxnSpPr>
            <p:cNvPr id="4" name="Straight Connector 3"/>
            <p:cNvCxnSpPr/>
            <p:nvPr/>
          </p:nvCxnSpPr>
          <p:spPr>
            <a:xfrm>
              <a:off x="1868714" y="2770214"/>
              <a:ext cx="1373181" cy="797242"/>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flipH="1">
              <a:off x="3177265" y="3392715"/>
              <a:ext cx="133168" cy="38468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119662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Epistasis</a:t>
            </a:r>
          </a:p>
        </p:txBody>
      </p:sp>
      <p:pic>
        <p:nvPicPr>
          <p:cNvPr id="4" name="Picture 3" descr="summersquash.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020" y="1667478"/>
            <a:ext cx="5461000" cy="3454400"/>
          </a:xfrm>
          <a:prstGeom prst="rect">
            <a:avLst/>
          </a:prstGeom>
        </p:spPr>
      </p:pic>
      <p:cxnSp>
        <p:nvCxnSpPr>
          <p:cNvPr id="6" name="Straight Arrow Connector 5"/>
          <p:cNvCxnSpPr/>
          <p:nvPr/>
        </p:nvCxnSpPr>
        <p:spPr>
          <a:xfrm flipH="1">
            <a:off x="4582712" y="2127974"/>
            <a:ext cx="1905178" cy="7207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39380" y="1839088"/>
            <a:ext cx="1853705" cy="830997"/>
          </a:xfrm>
          <a:prstGeom prst="rect">
            <a:avLst/>
          </a:prstGeom>
          <a:noFill/>
        </p:spPr>
        <p:txBody>
          <a:bodyPr wrap="square" rtlCol="0">
            <a:spAutoFit/>
          </a:bodyPr>
          <a:lstStyle/>
          <a:p>
            <a:r>
              <a:rPr lang="en-US" sz="2400" dirty="0"/>
              <a:t>White (WWYY)</a:t>
            </a:r>
          </a:p>
        </p:txBody>
      </p:sp>
      <p:cxnSp>
        <p:nvCxnSpPr>
          <p:cNvPr id="10" name="Straight Arrow Connector 9"/>
          <p:cNvCxnSpPr/>
          <p:nvPr/>
        </p:nvCxnSpPr>
        <p:spPr>
          <a:xfrm flipH="1">
            <a:off x="4752276" y="2898170"/>
            <a:ext cx="1905178" cy="720765"/>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6657454" y="2689149"/>
            <a:ext cx="1495341" cy="830997"/>
          </a:xfrm>
          <a:prstGeom prst="rect">
            <a:avLst/>
          </a:prstGeom>
          <a:noFill/>
        </p:spPr>
        <p:txBody>
          <a:bodyPr wrap="square" rtlCol="0">
            <a:spAutoFit/>
          </a:bodyPr>
          <a:lstStyle/>
          <a:p>
            <a:r>
              <a:rPr lang="en-US" sz="2400" dirty="0"/>
              <a:t>yellow (</a:t>
            </a:r>
            <a:r>
              <a:rPr lang="en-US" sz="2400" dirty="0" err="1"/>
              <a:t>wwY</a:t>
            </a:r>
            <a:r>
              <a:rPr lang="en-US" sz="2400" dirty="0"/>
              <a:t>_)</a:t>
            </a:r>
          </a:p>
        </p:txBody>
      </p:sp>
      <p:cxnSp>
        <p:nvCxnSpPr>
          <p:cNvPr id="12" name="Straight Arrow Connector 11"/>
          <p:cNvCxnSpPr/>
          <p:nvPr/>
        </p:nvCxnSpPr>
        <p:spPr>
          <a:xfrm flipH="1">
            <a:off x="4134372" y="3944991"/>
            <a:ext cx="2284862" cy="720765"/>
          </a:xfrm>
          <a:prstGeom prst="straightConnector1">
            <a:avLst/>
          </a:prstGeom>
          <a:ln>
            <a:solidFill>
              <a:srgbClr val="FFFF00"/>
            </a:solidFill>
            <a:tailEnd type="arrow"/>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485812" y="3656105"/>
            <a:ext cx="1426687" cy="830997"/>
          </a:xfrm>
          <a:prstGeom prst="rect">
            <a:avLst/>
          </a:prstGeom>
          <a:noFill/>
        </p:spPr>
        <p:txBody>
          <a:bodyPr wrap="square" rtlCol="0">
            <a:spAutoFit/>
          </a:bodyPr>
          <a:lstStyle/>
          <a:p>
            <a:r>
              <a:rPr lang="en-US" sz="2400" dirty="0"/>
              <a:t>Green (</a:t>
            </a:r>
            <a:r>
              <a:rPr lang="en-US" sz="2400" dirty="0" err="1"/>
              <a:t>wwyy</a:t>
            </a:r>
            <a:r>
              <a:rPr lang="en-US" sz="2400" dirty="0"/>
              <a:t>)</a:t>
            </a:r>
          </a:p>
        </p:txBody>
      </p:sp>
    </p:spTree>
    <p:extLst>
      <p:ext uri="{BB962C8B-B14F-4D97-AF65-F5344CB8AC3E}">
        <p14:creationId xmlns:p14="http://schemas.microsoft.com/office/powerpoint/2010/main" val="23782074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758_dominant epistatsi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83" y="0"/>
            <a:ext cx="5249294" cy="6918424"/>
          </a:xfrm>
          <a:prstGeom prst="rect">
            <a:avLst/>
          </a:prstGeom>
          <a:ln>
            <a:solidFill>
              <a:schemeClr val="tx1"/>
            </a:solidFill>
          </a:ln>
        </p:spPr>
      </p:pic>
      <p:sp>
        <p:nvSpPr>
          <p:cNvPr id="5" name="Rectangle 4"/>
          <p:cNvSpPr/>
          <p:nvPr/>
        </p:nvSpPr>
        <p:spPr>
          <a:xfrm>
            <a:off x="5581444" y="576363"/>
            <a:ext cx="3326554" cy="4524315"/>
          </a:xfrm>
          <a:prstGeom prst="rect">
            <a:avLst/>
          </a:prstGeom>
        </p:spPr>
        <p:txBody>
          <a:bodyPr wrap="square">
            <a:spAutoFit/>
          </a:bodyPr>
          <a:lstStyle/>
          <a:p>
            <a:r>
              <a:rPr lang="en-US" sz="2400" dirty="0"/>
              <a:t>At the first gene locus white colored squash is dominant to colored squash, and the gene symbols are W=white and w=colored. </a:t>
            </a:r>
          </a:p>
          <a:p>
            <a:endParaRPr lang="en-US" sz="2400" dirty="0"/>
          </a:p>
          <a:p>
            <a:r>
              <a:rPr lang="en-US" sz="2400" dirty="0"/>
              <a:t>At the second gene yellow is dominant to green, and the symbols used are Y=yellow, y=green.</a:t>
            </a:r>
          </a:p>
        </p:txBody>
      </p:sp>
    </p:spTree>
    <p:extLst>
      <p:ext uri="{BB962C8B-B14F-4D97-AF65-F5344CB8AC3E}">
        <p14:creationId xmlns:p14="http://schemas.microsoft.com/office/powerpoint/2010/main" val="1588909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bwMode="auto">
          <a:xfrm>
            <a:off x="533400" y="381000"/>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normAutofit fontScale="90000" lnSpcReduction="20000"/>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Comic Sans MS" pitchFamily="66" charset="0"/>
                <a:ea typeface="+mj-ea"/>
                <a:cs typeface="+mj-cs"/>
              </a:rPr>
              <a:t>Modified Mendel Ratio in </a:t>
            </a:r>
            <a:r>
              <a:rPr kumimoji="0" lang="en-US" sz="4400" b="0" i="1" u="none" strike="noStrike" kern="1200" cap="none" spc="0" normalizeH="0" baseline="0" noProof="0" dirty="0">
                <a:ln>
                  <a:noFill/>
                </a:ln>
                <a:solidFill>
                  <a:schemeClr val="tx1"/>
                </a:solidFill>
                <a:effectLst/>
                <a:uLnTx/>
                <a:uFillTx/>
                <a:latin typeface="Comic Sans MS" pitchFamily="66" charset="0"/>
                <a:ea typeface="+mj-ea"/>
                <a:cs typeface="+mj-cs"/>
              </a:rPr>
              <a:t>Coat color of mice</a:t>
            </a:r>
          </a:p>
        </p:txBody>
      </p:sp>
      <p:pic>
        <p:nvPicPr>
          <p:cNvPr id="8" name="Picture 7" descr="062.png"/>
          <p:cNvPicPr>
            <a:picLocks noChangeAspect="1"/>
          </p:cNvPicPr>
          <p:nvPr/>
        </p:nvPicPr>
        <p:blipFill>
          <a:blip r:embed="rId2" cstate="print"/>
          <a:stretch>
            <a:fillRect/>
          </a:stretch>
        </p:blipFill>
        <p:spPr>
          <a:xfrm>
            <a:off x="1371600" y="2133600"/>
            <a:ext cx="5638800" cy="4040170"/>
          </a:xfrm>
          <a:prstGeom prst="rect">
            <a:avLst/>
          </a:prstGeom>
        </p:spPr>
      </p:pic>
      <p:pic>
        <p:nvPicPr>
          <p:cNvPr id="9" name="Picture 8" descr="agouti.jpg"/>
          <p:cNvPicPr>
            <a:picLocks noChangeAspect="1"/>
          </p:cNvPicPr>
          <p:nvPr/>
        </p:nvPicPr>
        <p:blipFill>
          <a:blip r:embed="rId3" cstate="print"/>
          <a:srcRect l="13333" t="10667" r="16000" b="37333"/>
          <a:stretch>
            <a:fillRect/>
          </a:stretch>
        </p:blipFill>
        <p:spPr>
          <a:xfrm>
            <a:off x="2057400" y="1447800"/>
            <a:ext cx="1453903" cy="802386"/>
          </a:xfrm>
          <a:prstGeom prst="rect">
            <a:avLst/>
          </a:prstGeom>
        </p:spPr>
      </p:pic>
      <p:pic>
        <p:nvPicPr>
          <p:cNvPr id="11" name="Picture 10" descr="agouti.jpg"/>
          <p:cNvPicPr>
            <a:picLocks noChangeAspect="1"/>
          </p:cNvPicPr>
          <p:nvPr/>
        </p:nvPicPr>
        <p:blipFill>
          <a:blip r:embed="rId3" cstate="print"/>
          <a:srcRect l="13333" t="10667" r="16000" b="37333"/>
          <a:stretch>
            <a:fillRect/>
          </a:stretch>
        </p:blipFill>
        <p:spPr>
          <a:xfrm>
            <a:off x="1371600" y="5943600"/>
            <a:ext cx="1453903" cy="802386"/>
          </a:xfrm>
          <a:prstGeom prst="rect">
            <a:avLst/>
          </a:prstGeom>
        </p:spPr>
      </p:pic>
      <p:pic>
        <p:nvPicPr>
          <p:cNvPr id="12" name="Picture 11" descr="albino.png"/>
          <p:cNvPicPr>
            <a:picLocks noChangeAspect="1"/>
          </p:cNvPicPr>
          <p:nvPr/>
        </p:nvPicPr>
        <p:blipFill>
          <a:blip r:embed="rId4" cstate="print"/>
          <a:srcRect l="11905" t="17007" r="14286" b="6803"/>
          <a:stretch>
            <a:fillRect/>
          </a:stretch>
        </p:blipFill>
        <p:spPr>
          <a:xfrm>
            <a:off x="6019800" y="5867400"/>
            <a:ext cx="1295400" cy="936031"/>
          </a:xfrm>
          <a:prstGeom prst="rect">
            <a:avLst/>
          </a:prstGeom>
        </p:spPr>
      </p:pic>
      <p:pic>
        <p:nvPicPr>
          <p:cNvPr id="13" name="Picture 12" descr="c57black.jpg"/>
          <p:cNvPicPr>
            <a:picLocks noChangeAspect="1"/>
          </p:cNvPicPr>
          <p:nvPr/>
        </p:nvPicPr>
        <p:blipFill>
          <a:blip r:embed="rId5" cstate="print"/>
          <a:stretch>
            <a:fillRect/>
          </a:stretch>
        </p:blipFill>
        <p:spPr>
          <a:xfrm>
            <a:off x="3886200" y="5898218"/>
            <a:ext cx="990600" cy="959782"/>
          </a:xfrm>
          <a:prstGeom prst="rect">
            <a:avLst/>
          </a:prstGeom>
        </p:spPr>
      </p:pic>
      <p:sp>
        <p:nvSpPr>
          <p:cNvPr id="14" name="TextBox 13"/>
          <p:cNvSpPr txBox="1"/>
          <p:nvPr/>
        </p:nvSpPr>
        <p:spPr>
          <a:xfrm>
            <a:off x="2438400" y="2743200"/>
            <a:ext cx="1447800" cy="369332"/>
          </a:xfrm>
          <a:prstGeom prst="rect">
            <a:avLst/>
          </a:prstGeom>
          <a:noFill/>
        </p:spPr>
        <p:txBody>
          <a:bodyPr wrap="square" rtlCol="0">
            <a:spAutoFit/>
          </a:bodyPr>
          <a:lstStyle/>
          <a:p>
            <a:r>
              <a:rPr lang="en-US" dirty="0"/>
              <a:t>AACC</a:t>
            </a:r>
          </a:p>
        </p:txBody>
      </p:sp>
      <p:sp>
        <p:nvSpPr>
          <p:cNvPr id="15" name="TextBox 14"/>
          <p:cNvSpPr txBox="1"/>
          <p:nvPr/>
        </p:nvSpPr>
        <p:spPr>
          <a:xfrm>
            <a:off x="4648200" y="2667000"/>
            <a:ext cx="1447800" cy="369332"/>
          </a:xfrm>
          <a:prstGeom prst="rect">
            <a:avLst/>
          </a:prstGeom>
          <a:noFill/>
        </p:spPr>
        <p:txBody>
          <a:bodyPr wrap="square" rtlCol="0">
            <a:spAutoFit/>
          </a:bodyPr>
          <a:lstStyle/>
          <a:p>
            <a:r>
              <a:rPr lang="en-US" dirty="0" err="1"/>
              <a:t>aacc</a:t>
            </a:r>
            <a:endParaRPr lang="en-US" dirty="0"/>
          </a:p>
        </p:txBody>
      </p:sp>
      <p:sp>
        <p:nvSpPr>
          <p:cNvPr id="16" name="TextBox 15"/>
          <p:cNvSpPr txBox="1"/>
          <p:nvPr/>
        </p:nvSpPr>
        <p:spPr>
          <a:xfrm>
            <a:off x="2590800" y="3962400"/>
            <a:ext cx="1447800" cy="369332"/>
          </a:xfrm>
          <a:prstGeom prst="rect">
            <a:avLst/>
          </a:prstGeom>
          <a:noFill/>
        </p:spPr>
        <p:txBody>
          <a:bodyPr wrap="square" rtlCol="0">
            <a:spAutoFit/>
          </a:bodyPr>
          <a:lstStyle/>
          <a:p>
            <a:r>
              <a:rPr lang="en-US" dirty="0" err="1"/>
              <a:t>AaCc</a:t>
            </a:r>
            <a:endParaRPr lang="en-US" dirty="0"/>
          </a:p>
        </p:txBody>
      </p:sp>
      <p:sp>
        <p:nvSpPr>
          <p:cNvPr id="17" name="TextBox 16"/>
          <p:cNvSpPr txBox="1"/>
          <p:nvPr/>
        </p:nvSpPr>
        <p:spPr>
          <a:xfrm>
            <a:off x="5105400" y="3886200"/>
            <a:ext cx="1447800" cy="369332"/>
          </a:xfrm>
          <a:prstGeom prst="rect">
            <a:avLst/>
          </a:prstGeom>
          <a:noFill/>
        </p:spPr>
        <p:txBody>
          <a:bodyPr wrap="square" rtlCol="0">
            <a:spAutoFit/>
          </a:bodyPr>
          <a:lstStyle/>
          <a:p>
            <a:r>
              <a:rPr lang="en-US" dirty="0" err="1"/>
              <a:t>AaCc</a:t>
            </a:r>
            <a:endParaRPr lang="en-US" dirty="0"/>
          </a:p>
        </p:txBody>
      </p:sp>
      <p:sp>
        <p:nvSpPr>
          <p:cNvPr id="18" name="TextBox 17"/>
          <p:cNvSpPr txBox="1"/>
          <p:nvPr/>
        </p:nvSpPr>
        <p:spPr>
          <a:xfrm>
            <a:off x="533400" y="5410200"/>
            <a:ext cx="1143000" cy="381000"/>
          </a:xfrm>
          <a:prstGeom prst="rect">
            <a:avLst/>
          </a:prstGeom>
          <a:noFill/>
        </p:spPr>
        <p:txBody>
          <a:bodyPr wrap="square" rtlCol="0">
            <a:spAutoFit/>
          </a:bodyPr>
          <a:lstStyle/>
          <a:p>
            <a:r>
              <a:rPr lang="en-US" dirty="0"/>
              <a:t>A_C_</a:t>
            </a:r>
          </a:p>
        </p:txBody>
      </p:sp>
      <p:sp>
        <p:nvSpPr>
          <p:cNvPr id="19" name="TextBox 18"/>
          <p:cNvSpPr txBox="1"/>
          <p:nvPr/>
        </p:nvSpPr>
        <p:spPr>
          <a:xfrm>
            <a:off x="7010400" y="5257800"/>
            <a:ext cx="1143000" cy="381000"/>
          </a:xfrm>
          <a:prstGeom prst="rect">
            <a:avLst/>
          </a:prstGeom>
          <a:noFill/>
        </p:spPr>
        <p:txBody>
          <a:bodyPr wrap="square" rtlCol="0">
            <a:spAutoFit/>
          </a:bodyPr>
          <a:lstStyle/>
          <a:p>
            <a:r>
              <a:rPr lang="en-US" dirty="0" err="1"/>
              <a:t>A_cc</a:t>
            </a:r>
            <a:r>
              <a:rPr lang="en-US" dirty="0"/>
              <a:t>, </a:t>
            </a:r>
          </a:p>
        </p:txBody>
      </p:sp>
      <p:sp>
        <p:nvSpPr>
          <p:cNvPr id="20" name="TextBox 19"/>
          <p:cNvSpPr txBox="1"/>
          <p:nvPr/>
        </p:nvSpPr>
        <p:spPr>
          <a:xfrm>
            <a:off x="7772400" y="5257800"/>
            <a:ext cx="1143000" cy="381000"/>
          </a:xfrm>
          <a:prstGeom prst="rect">
            <a:avLst/>
          </a:prstGeom>
          <a:noFill/>
        </p:spPr>
        <p:txBody>
          <a:bodyPr wrap="square" rtlCol="0">
            <a:spAutoFit/>
          </a:bodyPr>
          <a:lstStyle/>
          <a:p>
            <a:r>
              <a:rPr lang="en-US" dirty="0" err="1"/>
              <a:t>aacc</a:t>
            </a:r>
            <a:endParaRPr lang="en-US" dirty="0"/>
          </a:p>
        </p:txBody>
      </p:sp>
      <p:sp>
        <p:nvSpPr>
          <p:cNvPr id="21" name="TextBox 20"/>
          <p:cNvSpPr txBox="1"/>
          <p:nvPr/>
        </p:nvSpPr>
        <p:spPr>
          <a:xfrm>
            <a:off x="4648200" y="5421868"/>
            <a:ext cx="1447800" cy="369332"/>
          </a:xfrm>
          <a:prstGeom prst="rect">
            <a:avLst/>
          </a:prstGeom>
          <a:noFill/>
        </p:spPr>
        <p:txBody>
          <a:bodyPr wrap="square" rtlCol="0">
            <a:spAutoFit/>
          </a:bodyPr>
          <a:lstStyle/>
          <a:p>
            <a:r>
              <a:rPr lang="en-US" dirty="0" err="1"/>
              <a:t>aaC</a:t>
            </a:r>
            <a:r>
              <a:rPr lang="en-US" dirty="0"/>
              <a:t>_</a:t>
            </a:r>
          </a:p>
        </p:txBody>
      </p:sp>
      <p:pic>
        <p:nvPicPr>
          <p:cNvPr id="22" name="Picture 21" descr="albino.png"/>
          <p:cNvPicPr>
            <a:picLocks noChangeAspect="1"/>
          </p:cNvPicPr>
          <p:nvPr/>
        </p:nvPicPr>
        <p:blipFill>
          <a:blip r:embed="rId4" cstate="print"/>
          <a:srcRect l="11905" t="17007" r="14286" b="6803"/>
          <a:stretch>
            <a:fillRect/>
          </a:stretch>
        </p:blipFill>
        <p:spPr>
          <a:xfrm>
            <a:off x="4724400" y="1378577"/>
            <a:ext cx="1295400" cy="936031"/>
          </a:xfrm>
          <a:prstGeom prst="rect">
            <a:avLst/>
          </a:prstGeom>
        </p:spPr>
      </p:pic>
    </p:spTree>
    <p:extLst>
      <p:ext uri="{BB962C8B-B14F-4D97-AF65-F5344CB8AC3E}">
        <p14:creationId xmlns:p14="http://schemas.microsoft.com/office/powerpoint/2010/main" val="6173786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898656709"/>
              </p:ext>
            </p:extLst>
          </p:nvPr>
        </p:nvGraphicFramePr>
        <p:xfrm>
          <a:off x="989277" y="1676215"/>
          <a:ext cx="7420975" cy="4344043"/>
        </p:xfrm>
        <a:graphic>
          <a:graphicData uri="http://schemas.openxmlformats.org/drawingml/2006/table">
            <a:tbl>
              <a:tblPr firstRow="1" bandRow="1">
                <a:tableStyleId>{5C22544A-7EE6-4342-B048-85BDC9FD1C3A}</a:tableStyleId>
              </a:tblPr>
              <a:tblGrid>
                <a:gridCol w="1484195">
                  <a:extLst>
                    <a:ext uri="{9D8B030D-6E8A-4147-A177-3AD203B41FA5}">
                      <a16:colId xmlns:a16="http://schemas.microsoft.com/office/drawing/2014/main" val="20000"/>
                    </a:ext>
                  </a:extLst>
                </a:gridCol>
                <a:gridCol w="1484195">
                  <a:extLst>
                    <a:ext uri="{9D8B030D-6E8A-4147-A177-3AD203B41FA5}">
                      <a16:colId xmlns:a16="http://schemas.microsoft.com/office/drawing/2014/main" val="20001"/>
                    </a:ext>
                  </a:extLst>
                </a:gridCol>
                <a:gridCol w="1484195">
                  <a:extLst>
                    <a:ext uri="{9D8B030D-6E8A-4147-A177-3AD203B41FA5}">
                      <a16:colId xmlns:a16="http://schemas.microsoft.com/office/drawing/2014/main" val="20002"/>
                    </a:ext>
                  </a:extLst>
                </a:gridCol>
                <a:gridCol w="1484195">
                  <a:extLst>
                    <a:ext uri="{9D8B030D-6E8A-4147-A177-3AD203B41FA5}">
                      <a16:colId xmlns:a16="http://schemas.microsoft.com/office/drawing/2014/main" val="20003"/>
                    </a:ext>
                  </a:extLst>
                </a:gridCol>
                <a:gridCol w="1484195">
                  <a:extLst>
                    <a:ext uri="{9D8B030D-6E8A-4147-A177-3AD203B41FA5}">
                      <a16:colId xmlns:a16="http://schemas.microsoft.com/office/drawing/2014/main" val="20004"/>
                    </a:ext>
                  </a:extLst>
                </a:gridCol>
              </a:tblGrid>
              <a:tr h="686443">
                <a:tc>
                  <a:txBody>
                    <a:bodyPr/>
                    <a:lstStyle/>
                    <a:p>
                      <a:r>
                        <a:rPr lang="en-US" dirty="0">
                          <a:solidFill>
                            <a:schemeClr val="tx1"/>
                          </a:solidFill>
                        </a:rPr>
                        <a:t>Gametes</a:t>
                      </a:r>
                    </a:p>
                  </a:txBody>
                  <a:tcPr>
                    <a:noFill/>
                  </a:tcPr>
                </a:tc>
                <a:tc>
                  <a:txBody>
                    <a:bodyPr/>
                    <a:lstStyle/>
                    <a:p>
                      <a:r>
                        <a:rPr lang="en-US" dirty="0"/>
                        <a:t>AC</a:t>
                      </a:r>
                    </a:p>
                  </a:txBody>
                  <a:tcPr>
                    <a:solidFill>
                      <a:srgbClr val="3366FF"/>
                    </a:solidFill>
                  </a:tcPr>
                </a:tc>
                <a:tc>
                  <a:txBody>
                    <a:bodyPr/>
                    <a:lstStyle/>
                    <a:p>
                      <a:r>
                        <a:rPr lang="en-US" dirty="0"/>
                        <a:t>Ac</a:t>
                      </a:r>
                    </a:p>
                  </a:txBody>
                  <a:tcPr>
                    <a:solidFill>
                      <a:srgbClr val="3366FF"/>
                    </a:solidFill>
                  </a:tcPr>
                </a:tc>
                <a:tc>
                  <a:txBody>
                    <a:bodyPr/>
                    <a:lstStyle/>
                    <a:p>
                      <a:r>
                        <a:rPr lang="en-US" dirty="0" err="1"/>
                        <a:t>aC</a:t>
                      </a:r>
                      <a:endParaRPr lang="en-US" dirty="0"/>
                    </a:p>
                  </a:txBody>
                  <a:tcPr>
                    <a:solidFill>
                      <a:srgbClr val="3366FF"/>
                    </a:solidFill>
                  </a:tcPr>
                </a:tc>
                <a:tc>
                  <a:txBody>
                    <a:bodyPr/>
                    <a:lstStyle/>
                    <a:p>
                      <a:r>
                        <a:rPr lang="en-US" dirty="0"/>
                        <a:t>ac</a:t>
                      </a:r>
                    </a:p>
                  </a:txBody>
                  <a:tcPr>
                    <a:solidFill>
                      <a:srgbClr val="3366FF"/>
                    </a:solidFill>
                  </a:tcPr>
                </a:tc>
                <a:extLst>
                  <a:ext uri="{0D108BD9-81ED-4DB2-BD59-A6C34878D82A}">
                    <a16:rowId xmlns:a16="http://schemas.microsoft.com/office/drawing/2014/main" val="10000"/>
                  </a:ext>
                </a:extLst>
              </a:tr>
              <a:tr h="686443">
                <a:tc>
                  <a:txBody>
                    <a:bodyPr/>
                    <a:lstStyle/>
                    <a:p>
                      <a:r>
                        <a:rPr lang="en-US" dirty="0"/>
                        <a:t>AC</a:t>
                      </a:r>
                    </a:p>
                  </a:txBody>
                  <a:tcPr>
                    <a:solidFill>
                      <a:srgbClr val="FF6600"/>
                    </a:solidFill>
                  </a:tcPr>
                </a:tc>
                <a:tc>
                  <a:txBody>
                    <a:bodyPr/>
                    <a:lstStyle/>
                    <a:p>
                      <a:r>
                        <a:rPr lang="en-US" dirty="0"/>
                        <a:t>AACC</a:t>
                      </a:r>
                    </a:p>
                    <a:p>
                      <a:r>
                        <a:rPr lang="en-US" dirty="0"/>
                        <a:t>(Agouti)</a:t>
                      </a:r>
                    </a:p>
                  </a:txBody>
                  <a:tcPr>
                    <a:solidFill>
                      <a:schemeClr val="accent6">
                        <a:lumMod val="75000"/>
                      </a:schemeClr>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chemeClr val="accent6">
                        <a:lumMod val="75000"/>
                      </a:schemeClr>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chemeClr val="accent6">
                        <a:lumMod val="75000"/>
                      </a:schemeClr>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chemeClr val="accent6">
                        <a:lumMod val="75000"/>
                      </a:schemeClr>
                    </a:solidFill>
                  </a:tcPr>
                </a:tc>
                <a:extLst>
                  <a:ext uri="{0D108BD9-81ED-4DB2-BD59-A6C34878D82A}">
                    <a16:rowId xmlns:a16="http://schemas.microsoft.com/office/drawing/2014/main" val="10001"/>
                  </a:ext>
                </a:extLst>
              </a:tr>
              <a:tr h="686443">
                <a:tc>
                  <a:txBody>
                    <a:bodyPr/>
                    <a:lstStyle/>
                    <a:p>
                      <a:r>
                        <a:rPr lang="en-US" dirty="0"/>
                        <a:t>Ac</a:t>
                      </a:r>
                    </a:p>
                  </a:txBody>
                  <a:tcPr>
                    <a:solidFill>
                      <a:srgbClr val="FF6600"/>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rgbClr val="E46C0A"/>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(albino)</a:t>
                      </a:r>
                    </a:p>
                    <a:p>
                      <a:endParaRPr lang="en-US" dirty="0"/>
                    </a:p>
                  </a:txBody>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rgbClr val="E46C0A"/>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(albino)</a:t>
                      </a:r>
                    </a:p>
                    <a:p>
                      <a:endParaRPr lang="en-US" dirty="0"/>
                    </a:p>
                  </a:txBody>
                  <a:tcPr/>
                </a:tc>
                <a:extLst>
                  <a:ext uri="{0D108BD9-81ED-4DB2-BD59-A6C34878D82A}">
                    <a16:rowId xmlns:a16="http://schemas.microsoft.com/office/drawing/2014/main" val="10002"/>
                  </a:ext>
                </a:extLst>
              </a:tr>
              <a:tr h="686443">
                <a:tc>
                  <a:txBody>
                    <a:bodyPr/>
                    <a:lstStyle/>
                    <a:p>
                      <a:r>
                        <a:rPr lang="en-US" dirty="0" err="1"/>
                        <a:t>aC</a:t>
                      </a:r>
                      <a:endParaRPr lang="en-US" dirty="0"/>
                    </a:p>
                  </a:txBody>
                  <a:tcPr>
                    <a:solidFill>
                      <a:srgbClr val="FF6600"/>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rgbClr val="E46C0A"/>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rgbClr val="E46C0A"/>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(Black)</a:t>
                      </a:r>
                    </a:p>
                    <a:p>
                      <a:endParaRPr lang="en-US" dirty="0"/>
                    </a:p>
                  </a:txBody>
                  <a:tcPr>
                    <a:solidFill>
                      <a:schemeClr val="tx1">
                        <a:lumMod val="65000"/>
                        <a:lumOff val="35000"/>
                      </a:schemeClr>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(Black)</a:t>
                      </a:r>
                    </a:p>
                    <a:p>
                      <a:endParaRPr lang="en-US" dirty="0"/>
                    </a:p>
                  </a:txBody>
                  <a:tcPr>
                    <a:solidFill>
                      <a:schemeClr val="tx1">
                        <a:lumMod val="65000"/>
                        <a:lumOff val="35000"/>
                      </a:schemeClr>
                    </a:solidFill>
                  </a:tcPr>
                </a:tc>
                <a:extLst>
                  <a:ext uri="{0D108BD9-81ED-4DB2-BD59-A6C34878D82A}">
                    <a16:rowId xmlns:a16="http://schemas.microsoft.com/office/drawing/2014/main" val="10003"/>
                  </a:ext>
                </a:extLst>
              </a:tr>
              <a:tr h="686443">
                <a:tc>
                  <a:txBody>
                    <a:bodyPr/>
                    <a:lstStyle/>
                    <a:p>
                      <a:r>
                        <a:rPr lang="en-US" dirty="0"/>
                        <a:t>ac</a:t>
                      </a:r>
                    </a:p>
                  </a:txBody>
                  <a:tcPr>
                    <a:solidFill>
                      <a:srgbClr val="FF6600"/>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(Agouti)</a:t>
                      </a:r>
                    </a:p>
                    <a:p>
                      <a:endParaRPr lang="en-US" dirty="0"/>
                    </a:p>
                  </a:txBody>
                  <a:tcPr>
                    <a:solidFill>
                      <a:srgbClr val="E46C0A"/>
                    </a:solidFill>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(albino)</a:t>
                      </a:r>
                    </a:p>
                    <a:p>
                      <a:endParaRPr lang="en-US" dirty="0"/>
                    </a:p>
                  </a:txBody>
                  <a:tcPr/>
                </a:tc>
                <a:tc>
                  <a:txBody>
                    <a:bodyPr/>
                    <a:lstStyle/>
                    <a:p>
                      <a:r>
                        <a:rPr lang="en-US" dirty="0" err="1"/>
                        <a:t>aaCC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(Black)</a:t>
                      </a:r>
                    </a:p>
                    <a:p>
                      <a:endParaRPr lang="en-US" dirty="0"/>
                    </a:p>
                  </a:txBody>
                  <a:tcPr>
                    <a:solidFill>
                      <a:srgbClr val="595959"/>
                    </a:solidFill>
                  </a:tcPr>
                </a:tc>
                <a:tc>
                  <a:txBody>
                    <a:bodyPr/>
                    <a:lstStyle/>
                    <a:p>
                      <a:r>
                        <a:rPr lang="en-US" dirty="0" err="1"/>
                        <a:t>a</a:t>
                      </a:r>
                      <a:r>
                        <a:rPr lang="en-US"/>
                        <a:t>acc</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(albino)</a:t>
                      </a:r>
                    </a:p>
                    <a:p>
                      <a:endParaRPr lang="en-US"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98103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Recessive </a:t>
            </a:r>
            <a:r>
              <a:rPr lang="en-US" dirty="0" err="1"/>
              <a:t>Epistasis</a:t>
            </a:r>
            <a:endParaRPr lang="en-US" dirty="0"/>
          </a:p>
        </p:txBody>
      </p:sp>
      <p:sp>
        <p:nvSpPr>
          <p:cNvPr id="3" name="Rectangle 2"/>
          <p:cNvSpPr/>
          <p:nvPr/>
        </p:nvSpPr>
        <p:spPr>
          <a:xfrm>
            <a:off x="609600" y="1524000"/>
            <a:ext cx="7772400" cy="646331"/>
          </a:xfrm>
          <a:prstGeom prst="rect">
            <a:avLst/>
          </a:prstGeom>
        </p:spPr>
        <p:txBody>
          <a:bodyPr wrap="square">
            <a:spAutoFit/>
          </a:bodyPr>
          <a:lstStyle/>
          <a:p>
            <a:r>
              <a:rPr lang="en-US" dirty="0"/>
              <a:t>In rodents, coat </a:t>
            </a:r>
            <a:r>
              <a:rPr lang="en-US" dirty="0" err="1"/>
              <a:t>colour</a:t>
            </a:r>
            <a:r>
              <a:rPr lang="en-US" dirty="0"/>
              <a:t> is determined by a pair of alleles at different genetic loci.</a:t>
            </a:r>
          </a:p>
        </p:txBody>
      </p:sp>
      <p:sp>
        <p:nvSpPr>
          <p:cNvPr id="27649" name="Rectangle 1"/>
          <p:cNvSpPr>
            <a:spLocks noChangeArrowheads="1"/>
          </p:cNvSpPr>
          <p:nvPr/>
        </p:nvSpPr>
        <p:spPr bwMode="auto">
          <a:xfrm>
            <a:off x="533400" y="2376101"/>
            <a:ext cx="8229600" cy="147732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At one locus, the </a:t>
            </a: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dominant allele </a:t>
            </a:r>
            <a:r>
              <a:rPr kumimoji="0" lang="en-US" b="1" i="1" u="none" strike="noStrike" cap="none" normalizeH="0" baseline="0" dirty="0">
                <a:ln>
                  <a:noFill/>
                </a:ln>
                <a:solidFill>
                  <a:schemeClr val="tx1"/>
                </a:solidFill>
                <a:effectLst/>
                <a:latin typeface="Arial" pitchFamily="34" charset="0"/>
                <a:ea typeface="Calibri" pitchFamily="34" charset="0"/>
                <a:cs typeface="Arial" pitchFamily="34" charset="0"/>
              </a:rPr>
              <a:t>C </a:t>
            </a: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allows pigment formation </a:t>
            </a:r>
            <a:r>
              <a:rPr kumimoji="0" lang="en-US" b="0" i="0" u="none" strike="noStrike" cap="none" normalizeH="0" baseline="0" dirty="0" err="1">
                <a:ln>
                  <a:noFill/>
                </a:ln>
                <a:solidFill>
                  <a:schemeClr val="tx1"/>
                </a:solidFill>
                <a:effectLst/>
                <a:latin typeface="Arial" pitchFamily="34" charset="0"/>
                <a:ea typeface="Calibri" pitchFamily="34" charset="0"/>
                <a:cs typeface="Arial" pitchFamily="34" charset="0"/>
              </a:rPr>
              <a:t>ie</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development of </a:t>
            </a:r>
            <a:r>
              <a:rPr kumimoji="0" lang="en-US" b="0" i="0" u="none" strike="noStrike" cap="none" normalizeH="0" baseline="0" dirty="0" err="1">
                <a:ln>
                  <a:noFill/>
                </a:ln>
                <a:solidFill>
                  <a:schemeClr val="tx1"/>
                </a:solidFill>
                <a:effectLst/>
                <a:latin typeface="Arial" pitchFamily="34" charset="0"/>
                <a:ea typeface="Calibri" pitchFamily="34" charset="0"/>
                <a:cs typeface="Arial" pitchFamily="34" charset="0"/>
              </a:rPr>
              <a:t>colour</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a:t>
            </a:r>
            <a:r>
              <a:rPr lang="en-US" dirty="0">
                <a:latin typeface="Arial" pitchFamily="34" charset="0"/>
                <a:cs typeface="Arial" pitchFamily="34" charset="0"/>
              </a:rPr>
              <a:t>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the recessive allele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c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when homozygous prevents pigment formation regardless of the</a:t>
            </a:r>
            <a:r>
              <a:rPr lang="en-US" dirty="0">
                <a:latin typeface="Arial" pitchFamily="34" charset="0"/>
                <a:cs typeface="Arial" pitchFamily="34" charset="0"/>
              </a:rPr>
              <a:t>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genotype of other coat </a:t>
            </a:r>
            <a:r>
              <a:rPr kumimoji="0" lang="en-US" b="0" i="0" u="none" strike="noStrike" cap="none" normalizeH="0" baseline="0" dirty="0" err="1">
                <a:ln>
                  <a:noFill/>
                </a:ln>
                <a:solidFill>
                  <a:schemeClr val="tx1"/>
                </a:solidFill>
                <a:effectLst/>
                <a:latin typeface="Arial" pitchFamily="34" charset="0"/>
                <a:ea typeface="Calibri" pitchFamily="34" charset="0"/>
                <a:cs typeface="Arial" pitchFamily="34" charset="0"/>
              </a:rPr>
              <a:t>colour</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genes.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Black mice are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C/-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albinos are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c/c</a:t>
            </a:r>
            <a:r>
              <a:rPr kumimoji="0" lang="en-US" sz="1000" b="0" i="0" u="none" strike="noStrike" cap="none" normalizeH="0" baseline="0" dirty="0">
                <a:ln>
                  <a:noFill/>
                </a:ln>
                <a:solidFill>
                  <a:schemeClr val="tx1"/>
                </a:solidFill>
                <a:effectLst/>
                <a:latin typeface="Arial" pitchFamily="34" charset="0"/>
                <a:ea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7650" name="Rectangle 2"/>
          <p:cNvSpPr>
            <a:spLocks noChangeArrowheads="1"/>
          </p:cNvSpPr>
          <p:nvPr/>
        </p:nvSpPr>
        <p:spPr bwMode="auto">
          <a:xfrm>
            <a:off x="381000" y="4343400"/>
            <a:ext cx="8802410"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At the other locus, </a:t>
            </a: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the dominant allele </a:t>
            </a:r>
            <a:r>
              <a:rPr kumimoji="0" lang="en-US" b="1" i="1" u="none" strike="noStrike" cap="none" normalizeH="0" baseline="0" dirty="0">
                <a:ln>
                  <a:noFill/>
                </a:ln>
                <a:solidFill>
                  <a:schemeClr val="tx1"/>
                </a:solidFill>
                <a:effectLst/>
                <a:latin typeface="Arial" pitchFamily="34" charset="0"/>
                <a:ea typeface="Calibri" pitchFamily="34" charset="0"/>
                <a:cs typeface="Arial" pitchFamily="34" charset="0"/>
              </a:rPr>
              <a:t>A </a:t>
            </a:r>
            <a:r>
              <a:rPr kumimoji="0" lang="en-US" b="1" i="0" u="none" strike="noStrike" cap="none" normalizeH="0" baseline="0" dirty="0">
                <a:ln>
                  <a:noFill/>
                </a:ln>
                <a:solidFill>
                  <a:schemeClr val="tx1"/>
                </a:solidFill>
                <a:effectLst/>
                <a:latin typeface="Arial" pitchFamily="34" charset="0"/>
                <a:ea typeface="Calibri" pitchFamily="34" charset="0"/>
                <a:cs typeface="Arial" pitchFamily="34" charset="0"/>
              </a:rPr>
              <a:t>determines agouti pattern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a:t>
            </a:r>
            <a:r>
              <a:rPr kumimoji="0" lang="en-US" b="0" i="0" u="none" strike="noStrike" cap="none" normalizeH="0" baseline="0" dirty="0" err="1">
                <a:ln>
                  <a:noFill/>
                </a:ln>
                <a:solidFill>
                  <a:schemeClr val="tx1"/>
                </a:solidFill>
                <a:effectLst/>
                <a:latin typeface="Arial" pitchFamily="34" charset="0"/>
                <a:ea typeface="Calibri" pitchFamily="34" charset="0"/>
                <a:cs typeface="Arial" pitchFamily="34" charset="0"/>
              </a:rPr>
              <a:t>ie</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 yellow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Banding</a:t>
            </a:r>
            <a:r>
              <a:rPr lang="en-US" dirty="0">
                <a:latin typeface="Arial" pitchFamily="34" charset="0"/>
                <a:cs typeface="Arial" pitchFamily="34" charset="0"/>
              </a:rPr>
              <a:t>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of hairs) and the recessive allele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a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when homozygous produces non agouti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mice. Thus,</a:t>
            </a:r>
            <a:r>
              <a:rPr lang="en-US" dirty="0">
                <a:latin typeface="Arial" pitchFamily="34" charset="0"/>
                <a:cs typeface="Arial" pitchFamily="34" charset="0"/>
              </a:rPr>
              <a:t>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A/-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mice are agouti; </a:t>
            </a:r>
            <a:r>
              <a:rPr kumimoji="0" lang="en-US" b="0" i="1" u="none" strike="noStrike" cap="none" normalizeH="0" baseline="0" dirty="0">
                <a:ln>
                  <a:noFill/>
                </a:ln>
                <a:solidFill>
                  <a:schemeClr val="tx1"/>
                </a:solidFill>
                <a:effectLst/>
                <a:latin typeface="Arial" pitchFamily="34" charset="0"/>
                <a:ea typeface="Calibri" pitchFamily="34" charset="0"/>
                <a:cs typeface="Arial" pitchFamily="34" charset="0"/>
              </a:rPr>
              <a:t>a/a </a:t>
            </a:r>
            <a:r>
              <a:rPr kumimoji="0" lang="en-US" b="0" i="0" u="none" strike="noStrike" cap="none" normalizeH="0" baseline="0" dirty="0">
                <a:ln>
                  <a:noFill/>
                </a:ln>
                <a:solidFill>
                  <a:schemeClr val="tx1"/>
                </a:solidFill>
                <a:effectLst/>
                <a:latin typeface="Arial" pitchFamily="34" charset="0"/>
                <a:ea typeface="Calibri" pitchFamily="34" charset="0"/>
                <a:cs typeface="Arial" pitchFamily="34" charset="0"/>
              </a:rPr>
              <a:t>mice are non agouti</a:t>
            </a:r>
            <a:r>
              <a:rPr kumimoji="0" lang="en-US" sz="1000" b="0" i="0" u="none" strike="noStrike" cap="none" normalizeH="0" baseline="0" dirty="0">
                <a:ln>
                  <a:noFill/>
                </a:ln>
                <a:solidFill>
                  <a:schemeClr val="tx1"/>
                </a:solidFill>
                <a:effectLst/>
                <a:latin typeface="Arial" pitchFamily="34" charset="0"/>
                <a:ea typeface="Calibri" pitchFamily="34" charset="0"/>
                <a:cs typeface="Arial" pitchFamily="34" charset="0"/>
              </a:rPr>
              <a:t>.</a:t>
            </a: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966558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solidFill>
                  <a:schemeClr val="tx2">
                    <a:lumMod val="75000"/>
                  </a:schemeClr>
                </a:solidFill>
                <a:latin typeface="Comic Sans MS" pitchFamily="66" charset="0"/>
              </a:rPr>
              <a:t>Sex linked Inheritance</a:t>
            </a:r>
          </a:p>
        </p:txBody>
      </p:sp>
      <p:sp>
        <p:nvSpPr>
          <p:cNvPr id="36867" name="Content Placeholder 2"/>
          <p:cNvSpPr>
            <a:spLocks noGrp="1"/>
          </p:cNvSpPr>
          <p:nvPr>
            <p:ph idx="1"/>
          </p:nvPr>
        </p:nvSpPr>
        <p:spPr/>
        <p:txBody>
          <a:bodyPr/>
          <a:lstStyle/>
          <a:p>
            <a:pPr eaLnBrk="1" hangingPunct="1"/>
            <a:r>
              <a:rPr lang="en-US"/>
              <a:t>Alleles on </a:t>
            </a:r>
            <a:r>
              <a:rPr lang="en-US" b="1" u="sng"/>
              <a:t>sex chromosomes </a:t>
            </a:r>
            <a:r>
              <a:rPr lang="en-US"/>
              <a:t>are inherited in predictable patterns. </a:t>
            </a:r>
            <a:br>
              <a:rPr lang="en-US"/>
            </a:br>
            <a:r>
              <a:rPr lang="en-US"/>
              <a:t>For example, in </a:t>
            </a:r>
            <a:r>
              <a:rPr lang="en-US" i="1"/>
              <a:t>Drosophila</a:t>
            </a:r>
            <a:r>
              <a:rPr lang="en-US"/>
              <a:t> the </a:t>
            </a:r>
            <a:r>
              <a:rPr lang="en-US" b="1"/>
              <a:t>locus for eye color is located on the X chromosome</a:t>
            </a:r>
            <a:r>
              <a:rPr lang="en-US"/>
              <a:t>. </a:t>
            </a:r>
            <a:br>
              <a:rPr lang="en-US"/>
            </a:br>
            <a:r>
              <a:rPr lang="en-US"/>
              <a:t>The allele for </a:t>
            </a:r>
            <a:r>
              <a:rPr lang="en-US" b="1"/>
              <a:t>red eye color (RR)</a:t>
            </a:r>
            <a:r>
              <a:rPr lang="en-US"/>
              <a:t>, which is normal in wild flies, is </a:t>
            </a:r>
            <a:r>
              <a:rPr lang="en-US" b="1"/>
              <a:t>dominant</a:t>
            </a:r>
            <a:r>
              <a:rPr lang="en-US"/>
              <a:t> to the mutant allele for </a:t>
            </a:r>
            <a:r>
              <a:rPr lang="en-US" b="1"/>
              <a:t>white eyes (rr)</a:t>
            </a:r>
            <a:r>
              <a:rPr lang="en-US"/>
              <a:t>.</a:t>
            </a:r>
          </a:p>
        </p:txBody>
      </p:sp>
    </p:spTree>
    <p:extLst>
      <p:ext uri="{BB962C8B-B14F-4D97-AF65-F5344CB8AC3E}">
        <p14:creationId xmlns:p14="http://schemas.microsoft.com/office/powerpoint/2010/main" val="255523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t>B Gene</a:t>
            </a:r>
          </a:p>
        </p:txBody>
      </p:sp>
      <p:sp>
        <p:nvSpPr>
          <p:cNvPr id="57347" name="Rectangle 3"/>
          <p:cNvSpPr>
            <a:spLocks noGrp="1" noChangeArrowheads="1"/>
          </p:cNvSpPr>
          <p:nvPr>
            <p:ph type="body" sz="half" idx="1"/>
          </p:nvPr>
        </p:nvSpPr>
        <p:spPr/>
        <p:txBody>
          <a:bodyPr/>
          <a:lstStyle/>
          <a:p>
            <a:r>
              <a:rPr lang="en-US" sz="2800"/>
              <a:t>Codes for production of a </a:t>
            </a:r>
            <a:r>
              <a:rPr lang="en-US" sz="2800" b="1" i="1"/>
              <a:t>galactosyl transferase </a:t>
            </a:r>
            <a:r>
              <a:rPr lang="en-US" sz="2800"/>
              <a:t>that effects the </a:t>
            </a:r>
            <a:r>
              <a:rPr lang="en-US" sz="2800" b="1" i="1"/>
              <a:t>addition of D-galactose </a:t>
            </a:r>
            <a:r>
              <a:rPr lang="en-US" sz="2800"/>
              <a:t>to the same H-bearing structure.</a:t>
            </a:r>
          </a:p>
        </p:txBody>
      </p:sp>
      <p:pic>
        <p:nvPicPr>
          <p:cNvPr id="57349" name="Picture 5" descr="B_Antigen"/>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a:xfrm>
            <a:off x="2819400" y="4071938"/>
            <a:ext cx="3505200" cy="17240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8"/>
                    </a:srgbClr>
                  </a:outerShdw>
                </a:effectLst>
              </a14:hiddenEffects>
            </a:ext>
          </a:extLst>
        </p:spPr>
      </p:pic>
    </p:spTree>
    <p:extLst>
      <p:ext uri="{BB962C8B-B14F-4D97-AF65-F5344CB8AC3E}">
        <p14:creationId xmlns:p14="http://schemas.microsoft.com/office/powerpoint/2010/main" val="9088318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eaLnBrk="1" fontAlgn="auto" hangingPunct="1">
              <a:spcAft>
                <a:spcPts val="0"/>
              </a:spcAft>
              <a:defRPr/>
            </a:pPr>
            <a:r>
              <a:rPr lang="en-US" b="1" dirty="0">
                <a:solidFill>
                  <a:schemeClr val="tx2">
                    <a:lumMod val="75000"/>
                  </a:schemeClr>
                </a:solidFill>
                <a:latin typeface="Comic Sans MS" pitchFamily="66" charset="0"/>
              </a:rPr>
              <a:t>X linked Inheritance </a:t>
            </a:r>
          </a:p>
        </p:txBody>
      </p:sp>
      <p:pic>
        <p:nvPicPr>
          <p:cNvPr id="37891" name="Content Placeholder 3" descr="figure-10-25.jpg"/>
          <p:cNvPicPr>
            <a:picLocks noGrp="1" noChangeAspect="1"/>
          </p:cNvPicPr>
          <p:nvPr>
            <p:ph idx="1"/>
          </p:nvPr>
        </p:nvPicPr>
        <p:blipFill>
          <a:blip r:embed="rId2" cstate="print"/>
          <a:srcRect/>
          <a:stretch>
            <a:fillRect/>
          </a:stretch>
        </p:blipFill>
        <p:spPr>
          <a:xfrm>
            <a:off x="472149" y="1417638"/>
            <a:ext cx="6621463" cy="4525963"/>
          </a:xfrm>
        </p:spPr>
      </p:pic>
      <p:sp>
        <p:nvSpPr>
          <p:cNvPr id="3" name="Rectangle 2"/>
          <p:cNvSpPr/>
          <p:nvPr/>
        </p:nvSpPr>
        <p:spPr>
          <a:xfrm>
            <a:off x="3679568" y="2002455"/>
            <a:ext cx="3381479" cy="390858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Content Placeholder 3" descr="figure-10-25.jpg"/>
          <p:cNvPicPr>
            <a:picLocks noChangeAspect="1"/>
          </p:cNvPicPr>
          <p:nvPr/>
        </p:nvPicPr>
        <p:blipFill rotWithShape="1">
          <a:blip r:embed="rId2" cstate="print"/>
          <a:srcRect l="48979" t="12682" r="-3838" b="-10278"/>
          <a:stretch/>
        </p:blipFill>
        <p:spPr>
          <a:xfrm>
            <a:off x="5018407" y="1867482"/>
            <a:ext cx="3632400" cy="4417200"/>
          </a:xfrm>
          <a:prstGeom prst="rect">
            <a:avLst/>
          </a:prstGeom>
        </p:spPr>
      </p:pic>
    </p:spTree>
    <p:extLst>
      <p:ext uri="{BB962C8B-B14F-4D97-AF65-F5344CB8AC3E}">
        <p14:creationId xmlns:p14="http://schemas.microsoft.com/office/powerpoint/2010/main" val="151762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pPr eaLnBrk="1" hangingPunct="1"/>
            <a:r>
              <a:rPr lang="en-US" b="1"/>
              <a:t>Y- linked inheritance</a:t>
            </a:r>
          </a:p>
        </p:txBody>
      </p:sp>
      <p:pic>
        <p:nvPicPr>
          <p:cNvPr id="38915" name="Picture 3" descr="Y_inheritance.jpg"/>
          <p:cNvPicPr>
            <a:picLocks noChangeAspect="1"/>
          </p:cNvPicPr>
          <p:nvPr/>
        </p:nvPicPr>
        <p:blipFill>
          <a:blip r:embed="rId2" cstate="print"/>
          <a:srcRect/>
          <a:stretch>
            <a:fillRect/>
          </a:stretch>
        </p:blipFill>
        <p:spPr bwMode="auto">
          <a:xfrm>
            <a:off x="457200" y="1219200"/>
            <a:ext cx="3048000" cy="5159375"/>
          </a:xfrm>
          <a:prstGeom prst="rect">
            <a:avLst/>
          </a:prstGeom>
          <a:noFill/>
          <a:ln w="9525">
            <a:solidFill>
              <a:schemeClr val="tx1"/>
            </a:solidFill>
            <a:miter lim="800000"/>
            <a:headEnd/>
            <a:tailEnd/>
          </a:ln>
        </p:spPr>
      </p:pic>
      <p:sp>
        <p:nvSpPr>
          <p:cNvPr id="38916" name="Rectangle 4"/>
          <p:cNvSpPr>
            <a:spLocks noChangeArrowheads="1"/>
          </p:cNvSpPr>
          <p:nvPr/>
        </p:nvSpPr>
        <p:spPr bwMode="auto">
          <a:xfrm>
            <a:off x="4191000" y="1371600"/>
            <a:ext cx="4572000" cy="4832350"/>
          </a:xfrm>
          <a:prstGeom prst="rect">
            <a:avLst/>
          </a:prstGeom>
          <a:noFill/>
          <a:ln w="9525">
            <a:noFill/>
            <a:miter lim="800000"/>
            <a:headEnd/>
            <a:tailEnd/>
          </a:ln>
        </p:spPr>
        <p:txBody>
          <a:bodyPr>
            <a:spAutoFit/>
          </a:bodyPr>
          <a:lstStyle/>
          <a:p>
            <a:r>
              <a:rPr lang="en-US" sz="2800" b="1">
                <a:latin typeface="Calibri" pitchFamily="34" charset="0"/>
              </a:rPr>
              <a:t>Y-linked inheritance:</a:t>
            </a:r>
            <a:r>
              <a:rPr lang="en-US" sz="2800">
                <a:latin typeface="Calibri" pitchFamily="34" charset="0"/>
              </a:rPr>
              <a:t> Inheritance of genes on the Y chromosome. </a:t>
            </a:r>
            <a:r>
              <a:rPr lang="en-US" sz="2800" b="1" u="sng">
                <a:latin typeface="Calibri" pitchFamily="34" charset="0"/>
              </a:rPr>
              <a:t>Y-linked genes can only be transmitted from father to son</a:t>
            </a:r>
            <a:r>
              <a:rPr lang="en-US" sz="2800">
                <a:latin typeface="Calibri" pitchFamily="34" charset="0"/>
              </a:rPr>
              <a:t>. </a:t>
            </a:r>
          </a:p>
          <a:p>
            <a:endParaRPr lang="en-US" sz="2800">
              <a:latin typeface="Calibri" pitchFamily="34" charset="0"/>
            </a:endParaRPr>
          </a:p>
          <a:p>
            <a:r>
              <a:rPr lang="en-US" sz="2800">
                <a:latin typeface="Calibri" pitchFamily="34" charset="0"/>
              </a:rPr>
              <a:t>Y-linked inheritance is also called </a:t>
            </a:r>
            <a:r>
              <a:rPr lang="en-US" sz="2800" b="1" u="sng">
                <a:latin typeface="Calibri" pitchFamily="34" charset="0"/>
              </a:rPr>
              <a:t>holandric inheritance</a:t>
            </a:r>
            <a:r>
              <a:rPr lang="en-US" sz="2800">
                <a:latin typeface="Calibri" pitchFamily="34" charset="0"/>
              </a:rPr>
              <a:t>.</a:t>
            </a:r>
          </a:p>
          <a:p>
            <a:endParaRPr lang="en-US" sz="2800">
              <a:latin typeface="Calibri" pitchFamily="34" charset="0"/>
            </a:endParaRPr>
          </a:p>
          <a:p>
            <a:r>
              <a:rPr lang="en-US" sz="2800">
                <a:latin typeface="Calibri" pitchFamily="34" charset="0"/>
              </a:rPr>
              <a:t>Ex. SRY (sex-determining region) for maleness.</a:t>
            </a:r>
          </a:p>
        </p:txBody>
      </p:sp>
    </p:spTree>
    <p:extLst>
      <p:ext uri="{BB962C8B-B14F-4D97-AF65-F5344CB8AC3E}">
        <p14:creationId xmlns:p14="http://schemas.microsoft.com/office/powerpoint/2010/main" val="26814377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a:cs typeface="Comic Sans MS"/>
              </a:rPr>
              <a:t>Temperature dependent sex determination</a:t>
            </a:r>
          </a:p>
        </p:txBody>
      </p:sp>
      <p:sp>
        <p:nvSpPr>
          <p:cNvPr id="3" name="Content Placeholder 2"/>
          <p:cNvSpPr>
            <a:spLocks noGrp="1"/>
          </p:cNvSpPr>
          <p:nvPr>
            <p:ph idx="1"/>
          </p:nvPr>
        </p:nvSpPr>
        <p:spPr>
          <a:xfrm>
            <a:off x="457200" y="4552950"/>
            <a:ext cx="8229600" cy="4525963"/>
          </a:xfrm>
        </p:spPr>
        <p:txBody>
          <a:bodyPr/>
          <a:lstStyle/>
          <a:p>
            <a:r>
              <a:rPr lang="en-US" dirty="0"/>
              <a:t>Alligators, crocodiles and turtles</a:t>
            </a:r>
          </a:p>
          <a:p>
            <a:r>
              <a:rPr lang="en-US" dirty="0"/>
              <a:t>Alligators &amp; crocodiles: Incubation of eggs at 30</a:t>
            </a:r>
            <a:r>
              <a:rPr lang="en-US" baseline="30000" dirty="0"/>
              <a:t>o</a:t>
            </a:r>
            <a:r>
              <a:rPr lang="en-US" dirty="0"/>
              <a:t>C will results in female and temperature around 33</a:t>
            </a:r>
            <a:r>
              <a:rPr lang="en-US" baseline="30000" dirty="0"/>
              <a:t>o</a:t>
            </a:r>
            <a:r>
              <a:rPr lang="en-US" dirty="0"/>
              <a:t>C will results in males</a:t>
            </a:r>
          </a:p>
        </p:txBody>
      </p:sp>
      <p:pic>
        <p:nvPicPr>
          <p:cNvPr id="4" name="Picture 3" descr="crocodile_egg_nest.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963" y="1555750"/>
            <a:ext cx="3559343" cy="2381250"/>
          </a:xfrm>
          <a:prstGeom prst="rect">
            <a:avLst/>
          </a:prstGeom>
        </p:spPr>
      </p:pic>
      <p:pic>
        <p:nvPicPr>
          <p:cNvPr id="5" name="Picture 4" descr="gall7.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3303" y="1555750"/>
            <a:ext cx="3621673" cy="2381250"/>
          </a:xfrm>
          <a:prstGeom prst="rect">
            <a:avLst/>
          </a:prstGeom>
        </p:spPr>
      </p:pic>
    </p:spTree>
    <p:extLst>
      <p:ext uri="{BB962C8B-B14F-4D97-AF65-F5344CB8AC3E}">
        <p14:creationId xmlns:p14="http://schemas.microsoft.com/office/powerpoint/2010/main" val="152815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mic Sans MS"/>
                <a:cs typeface="Comic Sans MS"/>
              </a:rPr>
              <a:t>ZW sex-determination system</a:t>
            </a:r>
          </a:p>
        </p:txBody>
      </p:sp>
      <p:sp>
        <p:nvSpPr>
          <p:cNvPr id="3" name="Content Placeholder 2"/>
          <p:cNvSpPr>
            <a:spLocks noGrp="1"/>
          </p:cNvSpPr>
          <p:nvPr>
            <p:ph idx="1"/>
          </p:nvPr>
        </p:nvSpPr>
        <p:spPr/>
        <p:txBody>
          <a:bodyPr/>
          <a:lstStyle/>
          <a:p>
            <a:endParaRPr lang="en-US" dirty="0">
              <a:latin typeface="Helvetica"/>
              <a:cs typeface="Helvetica"/>
            </a:endParaRPr>
          </a:p>
          <a:p>
            <a:r>
              <a:rPr lang="en-US" dirty="0">
                <a:latin typeface="Helvetica"/>
                <a:cs typeface="Helvetica"/>
              </a:rPr>
              <a:t>Some birds, insects , reptiles </a:t>
            </a:r>
            <a:r>
              <a:rPr lang="en-US" dirty="0" err="1">
                <a:latin typeface="Helvetica"/>
                <a:cs typeface="Helvetica"/>
              </a:rPr>
              <a:t>etc</a:t>
            </a:r>
            <a:endParaRPr lang="en-US" dirty="0">
              <a:latin typeface="Helvetica"/>
              <a:cs typeface="Helvetica"/>
            </a:endParaRPr>
          </a:p>
          <a:p>
            <a:pPr marL="0" indent="0">
              <a:buNone/>
            </a:pPr>
            <a:endParaRPr lang="en-US" dirty="0">
              <a:latin typeface="Helvetica"/>
              <a:cs typeface="Helvetica"/>
            </a:endParaRPr>
          </a:p>
          <a:p>
            <a:r>
              <a:rPr lang="en-US" dirty="0">
                <a:latin typeface="Helvetica"/>
                <a:cs typeface="Helvetica"/>
              </a:rPr>
              <a:t>Males are the </a:t>
            </a:r>
            <a:r>
              <a:rPr lang="en-US" b="1" dirty="0">
                <a:latin typeface="Helvetica"/>
                <a:cs typeface="Helvetica"/>
              </a:rPr>
              <a:t>homogametic sex</a:t>
            </a:r>
            <a:r>
              <a:rPr lang="en-US" dirty="0">
                <a:latin typeface="Helvetica"/>
                <a:cs typeface="Helvetica"/>
              </a:rPr>
              <a:t> (ZZ), while females are the </a:t>
            </a:r>
            <a:r>
              <a:rPr lang="en-US" b="1" dirty="0">
                <a:latin typeface="Helvetica"/>
                <a:cs typeface="Helvetica"/>
              </a:rPr>
              <a:t>heterogametic</a:t>
            </a:r>
            <a:r>
              <a:rPr lang="en-US" dirty="0">
                <a:latin typeface="Helvetica"/>
                <a:cs typeface="Helvetica"/>
              </a:rPr>
              <a:t> sex (ZW).</a:t>
            </a:r>
          </a:p>
          <a:p>
            <a:endParaRPr lang="en-US" dirty="0">
              <a:latin typeface="Helvetica"/>
              <a:cs typeface="Helvetica"/>
            </a:endParaRPr>
          </a:p>
        </p:txBody>
      </p:sp>
    </p:spTree>
    <p:extLst>
      <p:ext uri="{BB962C8B-B14F-4D97-AF65-F5344CB8AC3E}">
        <p14:creationId xmlns:p14="http://schemas.microsoft.com/office/powerpoint/2010/main" val="3044276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Comic Sans MS"/>
                <a:cs typeface="Comic Sans MS"/>
              </a:rPr>
              <a:t>Sex determination on </a:t>
            </a:r>
            <a:r>
              <a:rPr lang="en-US" i="1" dirty="0">
                <a:latin typeface="Comic Sans MS"/>
                <a:cs typeface="Comic Sans MS"/>
              </a:rPr>
              <a:t>Drosophila</a:t>
            </a:r>
          </a:p>
        </p:txBody>
      </p:sp>
      <p:sp>
        <p:nvSpPr>
          <p:cNvPr id="3" name="TextBox 2"/>
          <p:cNvSpPr txBox="1"/>
          <p:nvPr/>
        </p:nvSpPr>
        <p:spPr>
          <a:xfrm>
            <a:off x="571500" y="1730375"/>
            <a:ext cx="8540750" cy="4154983"/>
          </a:xfrm>
          <a:prstGeom prst="rect">
            <a:avLst/>
          </a:prstGeom>
          <a:noFill/>
        </p:spPr>
        <p:txBody>
          <a:bodyPr wrap="square" rtlCol="0">
            <a:spAutoFit/>
          </a:bodyPr>
          <a:lstStyle/>
          <a:p>
            <a:pPr marL="342900" indent="-342900">
              <a:buFont typeface="Wingdings" charset="2"/>
              <a:buChar char="Ø"/>
            </a:pPr>
            <a:r>
              <a:rPr lang="en-US" sz="2400" dirty="0">
                <a:latin typeface="Helvetica"/>
                <a:cs typeface="Helvetica"/>
              </a:rPr>
              <a:t>The female determining genes are present on the X chromosome</a:t>
            </a:r>
          </a:p>
          <a:p>
            <a:pPr marL="342900" indent="-342900">
              <a:buFont typeface="Wingdings" charset="2"/>
              <a:buChar char="Ø"/>
            </a:pPr>
            <a:endParaRPr lang="en-US" sz="2400" dirty="0">
              <a:latin typeface="Helvetica"/>
              <a:cs typeface="Helvetica"/>
            </a:endParaRPr>
          </a:p>
          <a:p>
            <a:pPr marL="342900" indent="-342900">
              <a:buFont typeface="Wingdings" charset="2"/>
              <a:buChar char="Ø"/>
            </a:pPr>
            <a:r>
              <a:rPr lang="en-US" sz="2400" dirty="0">
                <a:latin typeface="Helvetica"/>
                <a:cs typeface="Helvetica"/>
              </a:rPr>
              <a:t>But the male determining genes are present on the autosomes (2 sets autosomes)</a:t>
            </a:r>
          </a:p>
          <a:p>
            <a:pPr marL="342900" indent="-342900">
              <a:buFont typeface="Wingdings" charset="2"/>
              <a:buChar char="Ø"/>
            </a:pPr>
            <a:endParaRPr lang="en-US" sz="2400" dirty="0">
              <a:latin typeface="Helvetica"/>
              <a:cs typeface="Helvetica"/>
            </a:endParaRPr>
          </a:p>
          <a:p>
            <a:pPr marL="342900" indent="-342900">
              <a:buFont typeface="Wingdings" charset="2"/>
              <a:buChar char="Ø"/>
            </a:pPr>
            <a:r>
              <a:rPr lang="en-US" sz="2400" dirty="0">
                <a:latin typeface="Helvetica"/>
                <a:cs typeface="Helvetica"/>
              </a:rPr>
              <a:t>Ratio of the number of X chromosomes and total set of autosomes determines the sex [ratio ≤ 0.5 results in males, ratio ≥1 results in females)</a:t>
            </a:r>
          </a:p>
          <a:p>
            <a:pPr marL="342900" indent="-342900">
              <a:buFont typeface="Wingdings" charset="2"/>
              <a:buChar char="Ø"/>
            </a:pPr>
            <a:endParaRPr lang="en-US" sz="2400" dirty="0">
              <a:latin typeface="Helvetica"/>
              <a:cs typeface="Helvetica"/>
            </a:endParaRPr>
          </a:p>
          <a:p>
            <a:pPr marL="342900" indent="-342900">
              <a:buFont typeface="Wingdings" charset="2"/>
              <a:buChar char="Ø"/>
            </a:pPr>
            <a:r>
              <a:rPr lang="en-US" sz="2400" b="1" i="1" dirty="0">
                <a:latin typeface="Helvetica"/>
                <a:cs typeface="Helvetica"/>
              </a:rPr>
              <a:t>Genetic balance theory of sex determination</a:t>
            </a:r>
          </a:p>
        </p:txBody>
      </p:sp>
    </p:spTree>
    <p:extLst>
      <p:ext uri="{BB962C8B-B14F-4D97-AF65-F5344CB8AC3E}">
        <p14:creationId xmlns:p14="http://schemas.microsoft.com/office/powerpoint/2010/main" val="1327644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Sex Determination</a:t>
            </a:r>
          </a:p>
        </p:txBody>
      </p:sp>
      <p:graphicFrame>
        <p:nvGraphicFramePr>
          <p:cNvPr id="7" name="Object 6"/>
          <p:cNvGraphicFramePr>
            <a:graphicFrameLocks noChangeAspect="1"/>
          </p:cNvGraphicFramePr>
          <p:nvPr>
            <p:extLst>
              <p:ext uri="{D42A27DB-BD31-4B8C-83A1-F6EECF244321}">
                <p14:modId xmlns:p14="http://schemas.microsoft.com/office/powerpoint/2010/main" val="3668569680"/>
              </p:ext>
            </p:extLst>
          </p:nvPr>
        </p:nvGraphicFramePr>
        <p:xfrm>
          <a:off x="1473200" y="2000250"/>
          <a:ext cx="6197600" cy="2857500"/>
        </p:xfrm>
        <a:graphic>
          <a:graphicData uri="http://schemas.openxmlformats.org/presentationml/2006/ole">
            <mc:AlternateContent xmlns:mc="http://schemas.openxmlformats.org/markup-compatibility/2006">
              <mc:Choice xmlns:v="urn:schemas-microsoft-com:vml" Requires="v">
                <p:oleObj name="Document" r:id="rId2" imgW="6197372" imgH="2857395" progId="Word.Document.12">
                  <p:embed/>
                </p:oleObj>
              </mc:Choice>
              <mc:Fallback>
                <p:oleObj name="Document" r:id="rId2" imgW="6197372" imgH="2857395" progId="Word.Document.12">
                  <p:embed/>
                  <p:pic>
                    <p:nvPicPr>
                      <p:cNvPr id="0"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3200" y="2000250"/>
                        <a:ext cx="6197600" cy="28575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8656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Comic Sans MS"/>
                <a:cs typeface="Comic Sans MS"/>
              </a:rPr>
              <a:t>Gynandromorphs</a:t>
            </a:r>
            <a:endParaRPr lang="en-US" dirty="0">
              <a:latin typeface="Comic Sans MS"/>
              <a:cs typeface="Comic Sans MS"/>
            </a:endParaRPr>
          </a:p>
        </p:txBody>
      </p:sp>
      <p:pic>
        <p:nvPicPr>
          <p:cNvPr id="4" name="Content Placeholder 3" descr="Bilateral-ynandromorphs[24].jpg"/>
          <p:cNvPicPr>
            <a:picLocks noGrp="1" noChangeAspect="1"/>
          </p:cNvPicPr>
          <p:nvPr>
            <p:ph idx="1"/>
          </p:nvPr>
        </p:nvPicPr>
        <p:blipFill rotWithShape="1">
          <a:blip r:embed="rId2">
            <a:extLst>
              <a:ext uri="{28A0092B-C50C-407E-A947-70E740481C1C}">
                <a14:useLocalDpi xmlns:a14="http://schemas.microsoft.com/office/drawing/2010/main" val="0"/>
              </a:ext>
            </a:extLst>
          </a:blip>
          <a:srcRect t="866" b="-1134"/>
          <a:stretch/>
        </p:blipFill>
        <p:spPr>
          <a:xfrm>
            <a:off x="5600701" y="1891225"/>
            <a:ext cx="2828925" cy="3715200"/>
          </a:xfrm>
        </p:spPr>
      </p:pic>
      <p:sp>
        <p:nvSpPr>
          <p:cNvPr id="5" name="TextBox 4"/>
          <p:cNvSpPr txBox="1"/>
          <p:nvPr/>
        </p:nvSpPr>
        <p:spPr>
          <a:xfrm>
            <a:off x="635000" y="2206625"/>
            <a:ext cx="3905250" cy="2031325"/>
          </a:xfrm>
          <a:prstGeom prst="rect">
            <a:avLst/>
          </a:prstGeom>
          <a:noFill/>
        </p:spPr>
        <p:txBody>
          <a:bodyPr wrap="square" rtlCol="0">
            <a:spAutoFit/>
          </a:bodyPr>
          <a:lstStyle/>
          <a:p>
            <a:r>
              <a:rPr lang="en-US" dirty="0"/>
              <a:t>An organism exhibiting both male and female characteristics</a:t>
            </a:r>
          </a:p>
          <a:p>
            <a:endParaRPr lang="en-US" dirty="0"/>
          </a:p>
          <a:p>
            <a:r>
              <a:rPr lang="en-US" dirty="0"/>
              <a:t>Abnormal behavior of the chromosome in insects </a:t>
            </a:r>
          </a:p>
          <a:p>
            <a:endParaRPr lang="en-US" dirty="0"/>
          </a:p>
          <a:p>
            <a:endParaRPr lang="en-US" dirty="0"/>
          </a:p>
        </p:txBody>
      </p:sp>
    </p:spTree>
    <p:extLst>
      <p:ext uri="{BB962C8B-B14F-4D97-AF65-F5344CB8AC3E}">
        <p14:creationId xmlns:p14="http://schemas.microsoft.com/office/powerpoint/2010/main" val="27102490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pPr eaLnBrk="1" hangingPunct="1"/>
            <a:r>
              <a:rPr lang="en-US" dirty="0" err="1">
                <a:latin typeface="Comic Sans MS" pitchFamily="66" charset="0"/>
              </a:rPr>
              <a:t>Pleiotropy</a:t>
            </a:r>
            <a:endParaRPr lang="en-US" dirty="0">
              <a:latin typeface="Comic Sans MS" pitchFamily="66" charset="0"/>
            </a:endParaRPr>
          </a:p>
        </p:txBody>
      </p:sp>
      <p:sp>
        <p:nvSpPr>
          <p:cNvPr id="41987" name="Content Placeholder 2"/>
          <p:cNvSpPr>
            <a:spLocks noGrp="1"/>
          </p:cNvSpPr>
          <p:nvPr>
            <p:ph idx="1"/>
          </p:nvPr>
        </p:nvSpPr>
        <p:spPr/>
        <p:txBody>
          <a:bodyPr/>
          <a:lstStyle/>
          <a:p>
            <a:pPr eaLnBrk="1" hangingPunct="1"/>
            <a:r>
              <a:rPr lang="en-US" dirty="0"/>
              <a:t>A gene that affects more than one trait.</a:t>
            </a:r>
          </a:p>
          <a:p>
            <a:pPr eaLnBrk="1" hangingPunct="1">
              <a:buNone/>
            </a:pPr>
            <a:endParaRPr lang="en-US" dirty="0"/>
          </a:p>
          <a:p>
            <a:pPr eaLnBrk="1" hangingPunct="1">
              <a:buNone/>
            </a:pPr>
            <a:r>
              <a:rPr lang="en-US" dirty="0"/>
              <a:t>Example:</a:t>
            </a:r>
          </a:p>
          <a:p>
            <a:pPr>
              <a:buNone/>
            </a:pPr>
            <a:r>
              <a:rPr lang="en-US" dirty="0"/>
              <a:t>In the human disease PKU (</a:t>
            </a:r>
            <a:r>
              <a:rPr lang="en-US" dirty="0" err="1"/>
              <a:t>phenylketonuria</a:t>
            </a:r>
            <a:r>
              <a:rPr lang="en-US" dirty="0"/>
              <a:t>). causes </a:t>
            </a:r>
            <a:r>
              <a:rPr lang="en-US" b="1" dirty="0"/>
              <a:t>mental retardation </a:t>
            </a:r>
            <a:r>
              <a:rPr lang="en-US" dirty="0"/>
              <a:t>and </a:t>
            </a:r>
            <a:r>
              <a:rPr lang="en-US" b="1" dirty="0"/>
              <a:t>reduced hair and skin pigmentation</a:t>
            </a:r>
          </a:p>
        </p:txBody>
      </p:sp>
    </p:spTree>
    <p:extLst>
      <p:ext uri="{BB962C8B-B14F-4D97-AF65-F5344CB8AC3E}">
        <p14:creationId xmlns:p14="http://schemas.microsoft.com/office/powerpoint/2010/main" val="33132231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Similarity between X &amp; Y chromosome</a:t>
            </a:r>
          </a:p>
        </p:txBody>
      </p:sp>
      <p:sp>
        <p:nvSpPr>
          <p:cNvPr id="4" name="Rectangle 3"/>
          <p:cNvSpPr/>
          <p:nvPr/>
        </p:nvSpPr>
        <p:spPr>
          <a:xfrm>
            <a:off x="457200" y="1697645"/>
            <a:ext cx="8686800" cy="646331"/>
          </a:xfrm>
          <a:prstGeom prst="rect">
            <a:avLst/>
          </a:prstGeom>
        </p:spPr>
        <p:txBody>
          <a:bodyPr wrap="square">
            <a:spAutoFit/>
          </a:bodyPr>
          <a:lstStyle/>
          <a:p>
            <a:r>
              <a:rPr lang="en-US" dirty="0"/>
              <a:t> </a:t>
            </a:r>
            <a:r>
              <a:rPr lang="en-US" dirty="0" err="1"/>
              <a:t>PseudoAutosomal</a:t>
            </a:r>
            <a:r>
              <a:rPr lang="en-US" dirty="0"/>
              <a:t> Regions (PAR1, PAR2) are homologous sequences of nucleotides on the X and Y chromosome</a:t>
            </a:r>
          </a:p>
        </p:txBody>
      </p:sp>
      <p:pic>
        <p:nvPicPr>
          <p:cNvPr id="5" name="Picture 4"/>
          <p:cNvPicPr>
            <a:picLocks noChangeAspect="1"/>
          </p:cNvPicPr>
          <p:nvPr/>
        </p:nvPicPr>
        <p:blipFill>
          <a:blip r:embed="rId2"/>
          <a:stretch>
            <a:fillRect/>
          </a:stretch>
        </p:blipFill>
        <p:spPr>
          <a:xfrm>
            <a:off x="758508" y="2675461"/>
            <a:ext cx="7679902" cy="2601567"/>
          </a:xfrm>
          <a:prstGeom prst="rect">
            <a:avLst/>
          </a:prstGeom>
        </p:spPr>
      </p:pic>
    </p:spTree>
    <p:extLst>
      <p:ext uri="{BB962C8B-B14F-4D97-AF65-F5344CB8AC3E}">
        <p14:creationId xmlns:p14="http://schemas.microsoft.com/office/powerpoint/2010/main" val="12443163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sz="3600" dirty="0">
                <a:latin typeface="Comic Sans MS" pitchFamily="66" charset="0"/>
              </a:rPr>
              <a:t>Genetic terms commonly used to describe the type of alleles</a:t>
            </a:r>
          </a:p>
        </p:txBody>
      </p:sp>
      <p:sp>
        <p:nvSpPr>
          <p:cNvPr id="3" name="Content Placeholder 2"/>
          <p:cNvSpPr>
            <a:spLocks noGrp="1"/>
          </p:cNvSpPr>
          <p:nvPr>
            <p:ph idx="1"/>
          </p:nvPr>
        </p:nvSpPr>
        <p:spPr/>
        <p:txBody>
          <a:bodyPr/>
          <a:lstStyle/>
          <a:p>
            <a:r>
              <a:rPr lang="en-US" sz="2000" b="1" dirty="0" err="1"/>
              <a:t>Amorphic</a:t>
            </a:r>
            <a:r>
              <a:rPr lang="en-US" sz="2000" b="1" dirty="0"/>
              <a:t> allele</a:t>
            </a:r>
            <a:r>
              <a:rPr lang="en-US" sz="2000" dirty="0"/>
              <a:t>: A mutation that causes </a:t>
            </a:r>
            <a:r>
              <a:rPr lang="en-US" sz="2000" u="sng" dirty="0"/>
              <a:t>complete loss of gene function</a:t>
            </a:r>
            <a:r>
              <a:rPr lang="en-US" sz="2000" dirty="0"/>
              <a:t>. </a:t>
            </a:r>
            <a:r>
              <a:rPr lang="en-US" sz="2000" dirty="0" err="1"/>
              <a:t>Amorph</a:t>
            </a:r>
            <a:r>
              <a:rPr lang="en-US" sz="2000" dirty="0"/>
              <a:t> is sometimes used interchangeably with "genetic null". </a:t>
            </a:r>
          </a:p>
          <a:p>
            <a:r>
              <a:rPr lang="en-US" sz="2000" b="1" dirty="0" err="1"/>
              <a:t>Hypomorph</a:t>
            </a:r>
            <a:r>
              <a:rPr lang="en-US" sz="2000" b="1" dirty="0"/>
              <a:t> allele : </a:t>
            </a:r>
            <a:r>
              <a:rPr lang="en-US" sz="2000" dirty="0"/>
              <a:t>A mutation that causes a </a:t>
            </a:r>
            <a:r>
              <a:rPr lang="en-US" sz="2000" u="sng" dirty="0"/>
              <a:t>partial loss of gene function</a:t>
            </a:r>
          </a:p>
          <a:p>
            <a:r>
              <a:rPr lang="en-US" sz="2000" b="1" dirty="0" err="1"/>
              <a:t>Hypermorph</a:t>
            </a:r>
            <a:r>
              <a:rPr lang="en-US" sz="2000" b="1" dirty="0"/>
              <a:t> allele: </a:t>
            </a:r>
            <a:r>
              <a:rPr lang="en-US" sz="2000" dirty="0"/>
              <a:t>A mutation that causes an </a:t>
            </a:r>
            <a:r>
              <a:rPr lang="en-US" sz="2000" u="sng" dirty="0"/>
              <a:t>increase in normal gene function</a:t>
            </a:r>
            <a:r>
              <a:rPr lang="en-US" sz="2000" dirty="0"/>
              <a:t>. </a:t>
            </a:r>
            <a:r>
              <a:rPr lang="en-US" sz="2000" dirty="0" err="1"/>
              <a:t>Hypermorphic</a:t>
            </a:r>
            <a:r>
              <a:rPr lang="en-US" sz="2000" dirty="0"/>
              <a:t> alleles are dominant gain of function alleles.</a:t>
            </a:r>
          </a:p>
          <a:p>
            <a:r>
              <a:rPr lang="en-US" sz="2000" b="1" dirty="0" err="1"/>
              <a:t>Antimorph</a:t>
            </a:r>
            <a:r>
              <a:rPr lang="en-US" sz="2000" b="1" dirty="0"/>
              <a:t> allele</a:t>
            </a:r>
            <a:r>
              <a:rPr lang="en-US" sz="2000" dirty="0"/>
              <a:t>:  A dominant mutation that acts </a:t>
            </a:r>
            <a:r>
              <a:rPr lang="en-US" sz="2000" u="sng" dirty="0"/>
              <a:t>in opposition to normal gene activity</a:t>
            </a:r>
            <a:r>
              <a:rPr lang="en-US" sz="2000" dirty="0"/>
              <a:t>. </a:t>
            </a:r>
            <a:r>
              <a:rPr lang="en-US" sz="2000" dirty="0" err="1"/>
              <a:t>Antimorphs</a:t>
            </a:r>
            <a:r>
              <a:rPr lang="en-US" sz="2000" dirty="0"/>
              <a:t> are also called </a:t>
            </a:r>
            <a:r>
              <a:rPr lang="en-US" sz="2000" u="sng" dirty="0"/>
              <a:t>dominant negative mutations</a:t>
            </a:r>
          </a:p>
          <a:p>
            <a:r>
              <a:rPr lang="en-US" sz="2000" b="1" dirty="0" err="1"/>
              <a:t>Neomorphic</a:t>
            </a:r>
            <a:r>
              <a:rPr lang="en-US" sz="2000" b="1" dirty="0"/>
              <a:t> allele</a:t>
            </a:r>
            <a:r>
              <a:rPr lang="en-US" sz="2000" dirty="0"/>
              <a:t>: A  mutation that causes dominant gain of gene function that is </a:t>
            </a:r>
            <a:r>
              <a:rPr lang="en-US" sz="2000" u="sng" dirty="0"/>
              <a:t>different from the normal function</a:t>
            </a:r>
          </a:p>
        </p:txBody>
      </p:sp>
    </p:spTree>
    <p:extLst>
      <p:ext uri="{BB962C8B-B14F-4D97-AF65-F5344CB8AC3E}">
        <p14:creationId xmlns:p14="http://schemas.microsoft.com/office/powerpoint/2010/main" val="371117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600" y="838200"/>
            <a:ext cx="7448550" cy="57943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7021191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negative mutation</a:t>
            </a:r>
          </a:p>
        </p:txBody>
      </p:sp>
      <p:pic>
        <p:nvPicPr>
          <p:cNvPr id="3" name="Picture 2" descr="gt201470f1.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861" y="1417638"/>
            <a:ext cx="4379126" cy="4010586"/>
          </a:xfrm>
          <a:prstGeom prst="rect">
            <a:avLst/>
          </a:prstGeom>
        </p:spPr>
      </p:pic>
      <p:sp>
        <p:nvSpPr>
          <p:cNvPr id="4" name="Rectangle 3"/>
          <p:cNvSpPr/>
          <p:nvPr/>
        </p:nvSpPr>
        <p:spPr>
          <a:xfrm>
            <a:off x="4554360" y="2360294"/>
            <a:ext cx="577314" cy="5259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2642812" y="1417638"/>
            <a:ext cx="2488862" cy="134512"/>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5131674" y="1522931"/>
            <a:ext cx="1436869" cy="369332"/>
          </a:xfrm>
          <a:prstGeom prst="rect">
            <a:avLst/>
          </a:prstGeom>
          <a:noFill/>
        </p:spPr>
        <p:txBody>
          <a:bodyPr wrap="square" rtlCol="0">
            <a:spAutoFit/>
          </a:bodyPr>
          <a:lstStyle/>
          <a:p>
            <a:r>
              <a:rPr lang="en-US" dirty="0"/>
              <a:t>WT-p53</a:t>
            </a:r>
          </a:p>
        </p:txBody>
      </p:sp>
      <p:cxnSp>
        <p:nvCxnSpPr>
          <p:cNvPr id="8" name="Straight Arrow Connector 7"/>
          <p:cNvCxnSpPr/>
          <p:nvPr/>
        </p:nvCxnSpPr>
        <p:spPr>
          <a:xfrm flipH="1">
            <a:off x="4785284" y="1706086"/>
            <a:ext cx="295072" cy="14110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H="1">
            <a:off x="4785284" y="1847190"/>
            <a:ext cx="744094" cy="14751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Rectangle 10"/>
          <p:cNvSpPr/>
          <p:nvPr/>
        </p:nvSpPr>
        <p:spPr>
          <a:xfrm>
            <a:off x="4470245" y="1706086"/>
            <a:ext cx="195818" cy="141104"/>
          </a:xfrm>
          <a:prstGeom prst="rect">
            <a:avLst/>
          </a:prstGeom>
          <a:solidFill>
            <a:srgbClr val="299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4323906" y="3767701"/>
            <a:ext cx="146339" cy="141104"/>
          </a:xfrm>
          <a:prstGeom prst="rect">
            <a:avLst/>
          </a:prstGeom>
          <a:solidFill>
            <a:srgbClr val="299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4680713" y="3767701"/>
            <a:ext cx="195818" cy="141104"/>
          </a:xfrm>
          <a:prstGeom prst="rect">
            <a:avLst/>
          </a:prstGeom>
          <a:solidFill>
            <a:srgbClr val="299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4358542" y="3440276"/>
            <a:ext cx="45719" cy="141104"/>
          </a:xfrm>
          <a:prstGeom prst="rect">
            <a:avLst/>
          </a:prstGeom>
          <a:solidFill>
            <a:srgbClr val="299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4687375" y="3440276"/>
            <a:ext cx="195818" cy="141104"/>
          </a:xfrm>
          <a:prstGeom prst="rect">
            <a:avLst/>
          </a:prstGeom>
          <a:solidFill>
            <a:srgbClr val="2995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80732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Dominant negative (Example) </a:t>
            </a:r>
          </a:p>
        </p:txBody>
      </p:sp>
      <p:pic>
        <p:nvPicPr>
          <p:cNvPr id="4" name="Content Placeholder 3" descr="Dominant-negative-inhibition-by-mutant-receptor-5111148.png"/>
          <p:cNvPicPr>
            <a:picLocks noGrp="1" noChangeAspect="1"/>
          </p:cNvPicPr>
          <p:nvPr>
            <p:ph idx="1"/>
          </p:nvPr>
        </p:nvPicPr>
        <p:blipFill>
          <a:blip r:embed="rId2">
            <a:extLst>
              <a:ext uri="{28A0092B-C50C-407E-A947-70E740481C1C}">
                <a14:useLocalDpi xmlns:a14="http://schemas.microsoft.com/office/drawing/2010/main" val="0"/>
              </a:ext>
            </a:extLst>
          </a:blip>
          <a:srcRect t="13336" b="13336"/>
          <a:stretch>
            <a:fillRect/>
          </a:stretch>
        </p:blipFill>
        <p:spPr>
          <a:xfrm>
            <a:off x="930873" y="1527398"/>
            <a:ext cx="7315581" cy="4023289"/>
          </a:xfrm>
        </p:spPr>
      </p:pic>
    </p:spTree>
    <p:extLst>
      <p:ext uri="{BB962C8B-B14F-4D97-AF65-F5344CB8AC3E}">
        <p14:creationId xmlns:p14="http://schemas.microsoft.com/office/powerpoint/2010/main" val="11856087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a:t>17 MS batch – Room No 107</a:t>
            </a:r>
          </a:p>
          <a:p>
            <a:r>
              <a:rPr lang="en-US" b="1" dirty="0"/>
              <a:t>18MS002- 18MS113-  Room 107</a:t>
            </a:r>
          </a:p>
          <a:p>
            <a:endParaRPr lang="en-US" b="1" dirty="0"/>
          </a:p>
          <a:p>
            <a:r>
              <a:rPr lang="en-US" b="1" dirty="0"/>
              <a:t>18MS114- 18MS146- ROOM </a:t>
            </a:r>
            <a:r>
              <a:rPr lang="en-US" b="1"/>
              <a:t>NO 110</a:t>
            </a:r>
            <a:endParaRPr lang="en-US" b="1" dirty="0"/>
          </a:p>
          <a:p>
            <a:endParaRPr lang="en-US" b="1" dirty="0"/>
          </a:p>
          <a:p>
            <a:r>
              <a:rPr lang="en-US" b="1" dirty="0"/>
              <a:t>18MS 147- 18MS215- ROOM NO G06</a:t>
            </a:r>
          </a:p>
        </p:txBody>
      </p:sp>
    </p:spTree>
    <p:extLst>
      <p:ext uri="{BB962C8B-B14F-4D97-AF65-F5344CB8AC3E}">
        <p14:creationId xmlns:p14="http://schemas.microsoft.com/office/powerpoint/2010/main" val="58896154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8129" name="Picture 2"/>
          <p:cNvPicPr>
            <a:picLocks noChangeAspect="1" noChangeArrowheads="1"/>
          </p:cNvPicPr>
          <p:nvPr/>
        </p:nvPicPr>
        <p:blipFill>
          <a:blip r:embed="rId3">
            <a:extLst>
              <a:ext uri="{28A0092B-C50C-407E-A947-70E740481C1C}">
                <a14:useLocalDpi xmlns:a14="http://schemas.microsoft.com/office/drawing/2010/main" val="0"/>
              </a:ext>
            </a:extLst>
          </a:blip>
          <a:srcRect b="3752"/>
          <a:stretch>
            <a:fillRect/>
          </a:stretch>
        </p:blipFill>
        <p:spPr bwMode="auto">
          <a:xfrm>
            <a:off x="655638" y="914400"/>
            <a:ext cx="7831137" cy="5681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130" name="Text Box 3"/>
          <p:cNvSpPr txBox="1">
            <a:spLocks noChangeArrowheads="1"/>
          </p:cNvSpPr>
          <p:nvPr/>
        </p:nvSpPr>
        <p:spPr bwMode="auto">
          <a:xfrm>
            <a:off x="441325" y="282575"/>
            <a:ext cx="81549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1600" b="1">
                <a:solidFill>
                  <a:schemeClr val="tx1"/>
                </a:solidFill>
                <a:latin typeface="Verdana" charset="0"/>
                <a:ea typeface="ＭＳ Ｐゴシック" charset="0"/>
                <a:cs typeface="ＭＳ Ｐゴシック" charset="0"/>
              </a:defRPr>
            </a:lvl1pPr>
            <a:lvl2pPr marL="742950" indent="-285750">
              <a:defRPr sz="1600" b="1">
                <a:solidFill>
                  <a:schemeClr val="tx1"/>
                </a:solidFill>
                <a:latin typeface="Verdana" charset="0"/>
                <a:ea typeface="ＭＳ Ｐゴシック" charset="0"/>
              </a:defRPr>
            </a:lvl2pPr>
            <a:lvl3pPr marL="1143000" indent="-228600">
              <a:defRPr sz="1600" b="1">
                <a:solidFill>
                  <a:schemeClr val="tx1"/>
                </a:solidFill>
                <a:latin typeface="Verdana" charset="0"/>
                <a:ea typeface="ＭＳ Ｐゴシック" charset="0"/>
              </a:defRPr>
            </a:lvl3pPr>
            <a:lvl4pPr marL="1600200" indent="-228600">
              <a:defRPr sz="1600" b="1">
                <a:solidFill>
                  <a:schemeClr val="tx1"/>
                </a:solidFill>
                <a:latin typeface="Verdana" charset="0"/>
                <a:ea typeface="ＭＳ Ｐゴシック" charset="0"/>
              </a:defRPr>
            </a:lvl4pPr>
            <a:lvl5pPr marL="2057400" indent="-228600">
              <a:defRPr sz="1600" b="1">
                <a:solidFill>
                  <a:schemeClr val="tx1"/>
                </a:solidFill>
                <a:latin typeface="Verdana" charset="0"/>
                <a:ea typeface="ＭＳ Ｐゴシック" charset="0"/>
              </a:defRPr>
            </a:lvl5pPr>
            <a:lvl6pPr marL="2514600" indent="-228600" eaLnBrk="0" fontAlgn="base" hangingPunct="0">
              <a:spcBef>
                <a:spcPct val="0"/>
              </a:spcBef>
              <a:spcAft>
                <a:spcPct val="0"/>
              </a:spcAft>
              <a:defRPr sz="1600" b="1">
                <a:solidFill>
                  <a:schemeClr val="tx1"/>
                </a:solidFill>
                <a:latin typeface="Verdana" charset="0"/>
                <a:ea typeface="ＭＳ Ｐゴシック" charset="0"/>
              </a:defRPr>
            </a:lvl6pPr>
            <a:lvl7pPr marL="2971800" indent="-228600" eaLnBrk="0" fontAlgn="base" hangingPunct="0">
              <a:spcBef>
                <a:spcPct val="0"/>
              </a:spcBef>
              <a:spcAft>
                <a:spcPct val="0"/>
              </a:spcAft>
              <a:defRPr sz="1600" b="1">
                <a:solidFill>
                  <a:schemeClr val="tx1"/>
                </a:solidFill>
                <a:latin typeface="Verdana" charset="0"/>
                <a:ea typeface="ＭＳ Ｐゴシック" charset="0"/>
              </a:defRPr>
            </a:lvl7pPr>
            <a:lvl8pPr marL="3429000" indent="-228600" eaLnBrk="0" fontAlgn="base" hangingPunct="0">
              <a:spcBef>
                <a:spcPct val="0"/>
              </a:spcBef>
              <a:spcAft>
                <a:spcPct val="0"/>
              </a:spcAft>
              <a:defRPr sz="1600" b="1">
                <a:solidFill>
                  <a:schemeClr val="tx1"/>
                </a:solidFill>
                <a:latin typeface="Verdana" charset="0"/>
                <a:ea typeface="ＭＳ Ｐゴシック" charset="0"/>
              </a:defRPr>
            </a:lvl8pPr>
            <a:lvl9pPr marL="3886200" indent="-228600" eaLnBrk="0" fontAlgn="base" hangingPunct="0">
              <a:spcBef>
                <a:spcPct val="0"/>
              </a:spcBef>
              <a:spcAft>
                <a:spcPct val="0"/>
              </a:spcAft>
              <a:defRPr sz="1600" b="1">
                <a:solidFill>
                  <a:schemeClr val="tx1"/>
                </a:solidFill>
                <a:latin typeface="Verdana" charset="0"/>
                <a:ea typeface="ＭＳ Ｐゴシック" charset="0"/>
              </a:defRPr>
            </a:lvl9pPr>
          </a:lstStyle>
          <a:p>
            <a:r>
              <a:rPr lang="en-US"/>
              <a:t>Fig. 19.21, Locations of homologous imaginal discs in larva and adult.</a:t>
            </a:r>
          </a:p>
        </p:txBody>
      </p:sp>
    </p:spTree>
    <p:extLst>
      <p:ext uri="{BB962C8B-B14F-4D97-AF65-F5344CB8AC3E}">
        <p14:creationId xmlns:p14="http://schemas.microsoft.com/office/powerpoint/2010/main" val="3244078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0177" name="Text Box 2"/>
          <p:cNvSpPr txBox="1">
            <a:spLocks noChangeArrowheads="1"/>
          </p:cNvSpPr>
          <p:nvPr/>
        </p:nvSpPr>
        <p:spPr bwMode="auto">
          <a:xfrm>
            <a:off x="441325" y="282575"/>
            <a:ext cx="3902075" cy="2554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1600" b="1">
                <a:solidFill>
                  <a:schemeClr val="tx1"/>
                </a:solidFill>
                <a:latin typeface="Verdana" charset="0"/>
                <a:ea typeface="ＭＳ Ｐゴシック" charset="0"/>
                <a:cs typeface="ＭＳ Ｐゴシック" charset="0"/>
              </a:defRPr>
            </a:lvl1pPr>
            <a:lvl2pPr marL="742950" indent="-285750">
              <a:defRPr sz="1600" b="1">
                <a:solidFill>
                  <a:schemeClr val="tx1"/>
                </a:solidFill>
                <a:latin typeface="Verdana" charset="0"/>
                <a:ea typeface="ＭＳ Ｐゴシック" charset="0"/>
              </a:defRPr>
            </a:lvl2pPr>
            <a:lvl3pPr marL="1143000" indent="-228600">
              <a:defRPr sz="1600" b="1">
                <a:solidFill>
                  <a:schemeClr val="tx1"/>
                </a:solidFill>
                <a:latin typeface="Verdana" charset="0"/>
                <a:ea typeface="ＭＳ Ｐゴシック" charset="0"/>
              </a:defRPr>
            </a:lvl3pPr>
            <a:lvl4pPr marL="1600200" indent="-228600">
              <a:defRPr sz="1600" b="1">
                <a:solidFill>
                  <a:schemeClr val="tx1"/>
                </a:solidFill>
                <a:latin typeface="Verdana" charset="0"/>
                <a:ea typeface="ＭＳ Ｐゴシック" charset="0"/>
              </a:defRPr>
            </a:lvl4pPr>
            <a:lvl5pPr marL="2057400" indent="-228600">
              <a:defRPr sz="1600" b="1">
                <a:solidFill>
                  <a:schemeClr val="tx1"/>
                </a:solidFill>
                <a:latin typeface="Verdana" charset="0"/>
                <a:ea typeface="ＭＳ Ｐゴシック" charset="0"/>
              </a:defRPr>
            </a:lvl5pPr>
            <a:lvl6pPr marL="2514600" indent="-228600" eaLnBrk="0" fontAlgn="base" hangingPunct="0">
              <a:spcBef>
                <a:spcPct val="0"/>
              </a:spcBef>
              <a:spcAft>
                <a:spcPct val="0"/>
              </a:spcAft>
              <a:defRPr sz="1600" b="1">
                <a:solidFill>
                  <a:schemeClr val="tx1"/>
                </a:solidFill>
                <a:latin typeface="Verdana" charset="0"/>
                <a:ea typeface="ＭＳ Ｐゴシック" charset="0"/>
              </a:defRPr>
            </a:lvl6pPr>
            <a:lvl7pPr marL="2971800" indent="-228600" eaLnBrk="0" fontAlgn="base" hangingPunct="0">
              <a:spcBef>
                <a:spcPct val="0"/>
              </a:spcBef>
              <a:spcAft>
                <a:spcPct val="0"/>
              </a:spcAft>
              <a:defRPr sz="1600" b="1">
                <a:solidFill>
                  <a:schemeClr val="tx1"/>
                </a:solidFill>
                <a:latin typeface="Verdana" charset="0"/>
                <a:ea typeface="ＭＳ Ｐゴシック" charset="0"/>
              </a:defRPr>
            </a:lvl7pPr>
            <a:lvl8pPr marL="3429000" indent="-228600" eaLnBrk="0" fontAlgn="base" hangingPunct="0">
              <a:spcBef>
                <a:spcPct val="0"/>
              </a:spcBef>
              <a:spcAft>
                <a:spcPct val="0"/>
              </a:spcAft>
              <a:defRPr sz="1600" b="1">
                <a:solidFill>
                  <a:schemeClr val="tx1"/>
                </a:solidFill>
                <a:latin typeface="Verdana" charset="0"/>
                <a:ea typeface="ＭＳ Ｐゴシック" charset="0"/>
              </a:defRPr>
            </a:lvl8pPr>
            <a:lvl9pPr marL="3886200" indent="-228600" eaLnBrk="0" fontAlgn="base" hangingPunct="0">
              <a:spcBef>
                <a:spcPct val="0"/>
              </a:spcBef>
              <a:spcAft>
                <a:spcPct val="0"/>
              </a:spcAft>
              <a:defRPr sz="1600" b="1">
                <a:solidFill>
                  <a:schemeClr val="tx1"/>
                </a:solidFill>
                <a:latin typeface="Verdana" charset="0"/>
                <a:ea typeface="ＭＳ Ｐゴシック" charset="0"/>
              </a:defRPr>
            </a:lvl9pPr>
          </a:lstStyle>
          <a:p>
            <a:r>
              <a:rPr lang="en-US"/>
              <a:t>Fig. 19.26 </a:t>
            </a:r>
          </a:p>
          <a:p>
            <a:endParaRPr lang="en-US"/>
          </a:p>
          <a:p>
            <a:r>
              <a:rPr lang="en-US"/>
              <a:t>Examples of homeotic </a:t>
            </a:r>
            <a:r>
              <a:rPr lang="en-US" i="1"/>
              <a:t>Drosophila</a:t>
            </a:r>
            <a:r>
              <a:rPr lang="en-US"/>
              <a:t> mutant with the </a:t>
            </a:r>
            <a:r>
              <a:rPr lang="en-US" i="1"/>
              <a:t>bithorax</a:t>
            </a:r>
            <a:r>
              <a:rPr lang="en-US"/>
              <a:t> mutation</a:t>
            </a:r>
          </a:p>
          <a:p>
            <a:endParaRPr lang="en-US"/>
          </a:p>
          <a:p>
            <a:r>
              <a:rPr lang="en-US"/>
              <a:t>What is wrong with one of </a:t>
            </a:r>
          </a:p>
          <a:p>
            <a:r>
              <a:rPr lang="en-US"/>
              <a:t>these flies?</a:t>
            </a:r>
          </a:p>
          <a:p>
            <a:endParaRPr lang="en-US"/>
          </a:p>
          <a:p>
            <a:endParaRPr lang="en-US"/>
          </a:p>
        </p:txBody>
      </p:sp>
      <p:sp>
        <p:nvSpPr>
          <p:cNvPr id="50178" name="Rectangle 4" descr="19_26b_Figure-L"/>
          <p:cNvSpPr>
            <a:spLocks noGrp="1" noChangeAspect="1" noChangeArrowheads="1"/>
          </p:cNvSpPr>
          <p:nvPr/>
        </p:nvSpPr>
        <p:spPr bwMode="auto">
          <a:xfrm>
            <a:off x="3962400" y="87313"/>
            <a:ext cx="5038725" cy="3478212"/>
          </a:xfrm>
          <a:prstGeom prst="rect">
            <a:avLst/>
          </a:prstGeom>
          <a:blipFill dpi="0" rotWithShape="1">
            <a:blip r:embed="rId3"/>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50179" name="Rectangle 5" descr="19_26c_Figure-L"/>
          <p:cNvSpPr>
            <a:spLocks noGrp="1" noChangeAspect="1" noChangeArrowheads="1"/>
          </p:cNvSpPr>
          <p:nvPr/>
        </p:nvSpPr>
        <p:spPr bwMode="auto">
          <a:xfrm>
            <a:off x="3962400" y="3635375"/>
            <a:ext cx="5038725" cy="3222625"/>
          </a:xfrm>
          <a:prstGeom prst="rect">
            <a:avLst/>
          </a:prstGeom>
          <a:blipFill dpi="0" rotWithShape="1">
            <a:blip r:embed="rId4"/>
            <a:srcRect/>
            <a:stretch>
              <a:fillRect/>
            </a:stretch>
          </a:bli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3400819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p:txBody>
          <a:bodyPr/>
          <a:lstStyle/>
          <a:p>
            <a:pPr eaLnBrk="1" hangingPunct="1"/>
            <a:endParaRPr lang="en-US"/>
          </a:p>
        </p:txBody>
      </p:sp>
      <p:sp>
        <p:nvSpPr>
          <p:cNvPr id="4099" name="Rectangle 4"/>
          <p:cNvSpPr>
            <a:spLocks noGrp="1" noChangeArrowheads="1"/>
          </p:cNvSpPr>
          <p:nvPr>
            <p:ph type="ctrTitle"/>
          </p:nvPr>
        </p:nvSpPr>
        <p:spPr/>
        <p:txBody>
          <a:bodyPr/>
          <a:lstStyle/>
          <a:p>
            <a:pPr eaLnBrk="1" hangingPunct="1"/>
            <a:r>
              <a:rPr lang="en-US">
                <a:latin typeface="Comic Sans MS" pitchFamily="66" charset="0"/>
              </a:rPr>
              <a:t>Chi-Square Test</a:t>
            </a:r>
          </a:p>
        </p:txBody>
      </p:sp>
    </p:spTree>
    <p:extLst>
      <p:ext uri="{BB962C8B-B14F-4D97-AF65-F5344CB8AC3E}">
        <p14:creationId xmlns:p14="http://schemas.microsoft.com/office/powerpoint/2010/main" val="12101028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p:cNvSpPr>
            <a:spLocks noGrp="1" noChangeArrowheads="1"/>
          </p:cNvSpPr>
          <p:nvPr>
            <p:ph type="body" idx="1"/>
          </p:nvPr>
        </p:nvSpPr>
        <p:spPr>
          <a:xfrm>
            <a:off x="609600" y="2133600"/>
            <a:ext cx="8229600" cy="4525963"/>
          </a:xfrm>
        </p:spPr>
        <p:txBody>
          <a:bodyPr/>
          <a:lstStyle/>
          <a:p>
            <a:pPr eaLnBrk="1" hangingPunct="1">
              <a:lnSpc>
                <a:spcPct val="80000"/>
              </a:lnSpc>
              <a:buFontTx/>
              <a:buNone/>
            </a:pPr>
            <a:r>
              <a:rPr lang="en-US" sz="3600" dirty="0"/>
              <a:t>	A fundamental issue in genetics is how to determine whether the </a:t>
            </a:r>
            <a:r>
              <a:rPr lang="en-US" sz="3600" u="sng" dirty="0"/>
              <a:t>experimental data fits the theoretical expected results</a:t>
            </a:r>
            <a:r>
              <a:rPr lang="en-US" sz="3600" dirty="0"/>
              <a:t>? </a:t>
            </a:r>
          </a:p>
        </p:txBody>
      </p:sp>
    </p:spTree>
    <p:extLst>
      <p:ext uri="{BB962C8B-B14F-4D97-AF65-F5344CB8AC3E}">
        <p14:creationId xmlns:p14="http://schemas.microsoft.com/office/powerpoint/2010/main" val="471581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Box 2"/>
          <p:cNvSpPr txBox="1"/>
          <p:nvPr/>
        </p:nvSpPr>
        <p:spPr>
          <a:xfrm>
            <a:off x="914400" y="1600200"/>
            <a:ext cx="7239000" cy="4031873"/>
          </a:xfrm>
          <a:prstGeom prst="rect">
            <a:avLst/>
          </a:prstGeom>
          <a:noFill/>
        </p:spPr>
        <p:txBody>
          <a:bodyPr wrap="square" rtlCol="0">
            <a:spAutoFit/>
          </a:bodyPr>
          <a:lstStyle/>
          <a:p>
            <a:r>
              <a:rPr lang="en-US" sz="3200" dirty="0"/>
              <a:t>For a monohybrid cross: </a:t>
            </a:r>
          </a:p>
          <a:p>
            <a:endParaRPr lang="en-US" sz="3200" dirty="0"/>
          </a:p>
          <a:p>
            <a:r>
              <a:rPr lang="en-US" sz="3200" dirty="0"/>
              <a:t>F2 ratio- 3:1</a:t>
            </a:r>
          </a:p>
          <a:p>
            <a:endParaRPr lang="en-US" sz="3200" dirty="0"/>
          </a:p>
          <a:p>
            <a:endParaRPr lang="en-US" sz="3200" dirty="0"/>
          </a:p>
          <a:p>
            <a:r>
              <a:rPr lang="en-US" sz="3200" dirty="0"/>
              <a:t>For a </a:t>
            </a:r>
            <a:r>
              <a:rPr lang="en-US" sz="3200" dirty="0" err="1"/>
              <a:t>Dihybrid</a:t>
            </a:r>
            <a:r>
              <a:rPr lang="en-US" sz="3200" dirty="0"/>
              <a:t> cross:</a:t>
            </a:r>
          </a:p>
          <a:p>
            <a:endParaRPr lang="en-US" sz="3200" dirty="0"/>
          </a:p>
          <a:p>
            <a:r>
              <a:rPr lang="en-US" sz="3200" dirty="0"/>
              <a:t>F2 ration- 9:3:3:1</a:t>
            </a:r>
          </a:p>
        </p:txBody>
      </p:sp>
    </p:spTree>
    <p:extLst>
      <p:ext uri="{BB962C8B-B14F-4D97-AF65-F5344CB8AC3E}">
        <p14:creationId xmlns:p14="http://schemas.microsoft.com/office/powerpoint/2010/main" val="30289088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a:t>Goodness  of Fit</a:t>
            </a:r>
          </a:p>
        </p:txBody>
      </p:sp>
      <p:sp>
        <p:nvSpPr>
          <p:cNvPr id="6147" name="Rectangle 3"/>
          <p:cNvSpPr>
            <a:spLocks noGrp="1" noChangeArrowheads="1"/>
          </p:cNvSpPr>
          <p:nvPr>
            <p:ph type="body" idx="1"/>
          </p:nvPr>
        </p:nvSpPr>
        <p:spPr>
          <a:xfrm>
            <a:off x="457200" y="1447800"/>
            <a:ext cx="8229600" cy="4525963"/>
          </a:xfrm>
        </p:spPr>
        <p:txBody>
          <a:bodyPr>
            <a:normAutofit lnSpcReduction="10000"/>
          </a:bodyPr>
          <a:lstStyle/>
          <a:p>
            <a:pPr eaLnBrk="1" hangingPunct="1">
              <a:lnSpc>
                <a:spcPct val="90000"/>
              </a:lnSpc>
              <a:buFontTx/>
              <a:buNone/>
            </a:pPr>
            <a:endParaRPr lang="en-US" sz="2400" dirty="0"/>
          </a:p>
          <a:p>
            <a:pPr eaLnBrk="1" hangingPunct="1">
              <a:lnSpc>
                <a:spcPct val="90000"/>
              </a:lnSpc>
            </a:pPr>
            <a:r>
              <a:rPr lang="en-US" sz="2800" dirty="0"/>
              <a:t>The chi-square test is a “</a:t>
            </a:r>
            <a:r>
              <a:rPr lang="en-US" sz="2800" dirty="0">
                <a:solidFill>
                  <a:srgbClr val="FF0000"/>
                </a:solidFill>
              </a:rPr>
              <a:t>goodness of fit</a:t>
            </a:r>
            <a:r>
              <a:rPr lang="en-US" sz="2800" dirty="0"/>
              <a:t>” test: it answers the question of how well do experimental data fit expectations.</a:t>
            </a:r>
          </a:p>
          <a:p>
            <a:pPr eaLnBrk="1" hangingPunct="1">
              <a:lnSpc>
                <a:spcPct val="90000"/>
              </a:lnSpc>
            </a:pPr>
            <a:endParaRPr lang="en-US" sz="2400" dirty="0"/>
          </a:p>
          <a:p>
            <a:pPr eaLnBrk="1" hangingPunct="1">
              <a:lnSpc>
                <a:spcPct val="90000"/>
              </a:lnSpc>
            </a:pPr>
            <a:r>
              <a:rPr lang="en-US" sz="2800" dirty="0"/>
              <a:t>One starts with a theory for how the offspring will be distributed: </a:t>
            </a:r>
          </a:p>
          <a:p>
            <a:pPr eaLnBrk="1" hangingPunct="1">
              <a:lnSpc>
                <a:spcPct val="90000"/>
              </a:lnSpc>
              <a:buFontTx/>
              <a:buNone/>
            </a:pPr>
            <a:r>
              <a:rPr lang="en-US" sz="2800" dirty="0"/>
              <a:t> “Null hypothesis”. The difference is observed  by chance i.e.</a:t>
            </a:r>
          </a:p>
          <a:p>
            <a:pPr eaLnBrk="1" hangingPunct="1">
              <a:lnSpc>
                <a:spcPct val="90000"/>
              </a:lnSpc>
              <a:buFontTx/>
              <a:buNone/>
            </a:pPr>
            <a:r>
              <a:rPr lang="en-US" sz="2800" dirty="0"/>
              <a:t>   Offspring will appear in an expected ratio  like 3:1 or 9:3:3:1 etc</a:t>
            </a:r>
          </a:p>
        </p:txBody>
      </p:sp>
    </p:spTree>
    <p:extLst>
      <p:ext uri="{BB962C8B-B14F-4D97-AF65-F5344CB8AC3E}">
        <p14:creationId xmlns:p14="http://schemas.microsoft.com/office/powerpoint/2010/main" val="276047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5" dur="500"/>
                                        <p:tgtEl>
                                          <p:spTgt spid="6147">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0"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dirty="0"/>
              <a:t>Formula</a:t>
            </a:r>
          </a:p>
        </p:txBody>
      </p:sp>
      <p:sp>
        <p:nvSpPr>
          <p:cNvPr id="1028" name="Rectangle 3"/>
          <p:cNvSpPr>
            <a:spLocks noGrp="1" noChangeArrowheads="1"/>
          </p:cNvSpPr>
          <p:nvPr>
            <p:ph type="body" sz="half" idx="1"/>
          </p:nvPr>
        </p:nvSpPr>
        <p:spPr>
          <a:xfrm>
            <a:off x="609600" y="3810000"/>
            <a:ext cx="8229600" cy="5257800"/>
          </a:xfrm>
        </p:spPr>
        <p:txBody>
          <a:bodyPr/>
          <a:lstStyle/>
          <a:p>
            <a:pPr eaLnBrk="1" hangingPunct="1">
              <a:lnSpc>
                <a:spcPct val="80000"/>
              </a:lnSpc>
            </a:pPr>
            <a:r>
              <a:rPr lang="en-US" sz="2400" dirty="0"/>
              <a:t>Determine the number of each phenotype that have been observed and how many would be expected given basic genetic theory.</a:t>
            </a:r>
          </a:p>
          <a:p>
            <a:pPr eaLnBrk="1" hangingPunct="1">
              <a:lnSpc>
                <a:spcPct val="80000"/>
              </a:lnSpc>
            </a:pPr>
            <a:endParaRPr lang="en-US" sz="1800" dirty="0"/>
          </a:p>
          <a:p>
            <a:pPr eaLnBrk="1" hangingPunct="1">
              <a:lnSpc>
                <a:spcPct val="80000"/>
              </a:lnSpc>
            </a:pPr>
            <a:r>
              <a:rPr lang="en-US" sz="2400" dirty="0"/>
              <a:t>Then calculate the chi-square statistic using this formula.  </a:t>
            </a:r>
          </a:p>
          <a:p>
            <a:pPr eaLnBrk="1" hangingPunct="1">
              <a:lnSpc>
                <a:spcPct val="80000"/>
              </a:lnSpc>
              <a:buNone/>
            </a:pPr>
            <a:r>
              <a:rPr lang="en-US" sz="1800" dirty="0"/>
              <a:t>.</a:t>
            </a:r>
          </a:p>
        </p:txBody>
      </p:sp>
      <p:graphicFrame>
        <p:nvGraphicFramePr>
          <p:cNvPr id="1026" name="Object 6"/>
          <p:cNvGraphicFramePr>
            <a:graphicFrameLocks noGrp="1" noChangeAspect="1"/>
          </p:cNvGraphicFramePr>
          <p:nvPr>
            <p:ph sz="half" idx="2"/>
          </p:nvPr>
        </p:nvGraphicFramePr>
        <p:xfrm>
          <a:off x="2362200" y="1447800"/>
          <a:ext cx="4038600" cy="1346200"/>
        </p:xfrm>
        <a:graphic>
          <a:graphicData uri="http://schemas.openxmlformats.org/presentationml/2006/ole">
            <mc:AlternateContent xmlns:mc="http://schemas.openxmlformats.org/markup-compatibility/2006">
              <mc:Choice xmlns:v="urn:schemas-microsoft-com:vml" Requires="v">
                <p:oleObj name="Equation" r:id="rId2" imgW="1333293" imgH="444247" progId="">
                  <p:embed/>
                </p:oleObj>
              </mc:Choice>
              <mc:Fallback>
                <p:oleObj name="Equation" r:id="rId2" imgW="1333293" imgH="444247" progId="">
                  <p:embed/>
                  <p:pic>
                    <p:nvPicPr>
                      <p:cNvPr id="0" name="Picture 28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1447800"/>
                        <a:ext cx="4038600" cy="13462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47353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tx2">
                    <a:lumMod val="75000"/>
                  </a:schemeClr>
                </a:solidFill>
                <a:latin typeface="Comic Sans MS" pitchFamily="66" charset="0"/>
              </a:rPr>
              <a:t>Monohybrid </a:t>
            </a:r>
            <a:r>
              <a:rPr lang="en-US" b="1" dirty="0" err="1">
                <a:solidFill>
                  <a:schemeClr val="tx2">
                    <a:lumMod val="75000"/>
                  </a:schemeClr>
                </a:solidFill>
                <a:latin typeface="Comic Sans MS" pitchFamily="66" charset="0"/>
              </a:rPr>
              <a:t>vs</a:t>
            </a:r>
            <a:r>
              <a:rPr lang="en-US" b="1" dirty="0">
                <a:solidFill>
                  <a:schemeClr val="tx2">
                    <a:lumMod val="75000"/>
                  </a:schemeClr>
                </a:solidFill>
                <a:latin typeface="Comic Sans MS" pitchFamily="66" charset="0"/>
              </a:rPr>
              <a:t> </a:t>
            </a:r>
            <a:r>
              <a:rPr lang="en-US" b="1" dirty="0" err="1">
                <a:solidFill>
                  <a:schemeClr val="tx2">
                    <a:lumMod val="75000"/>
                  </a:schemeClr>
                </a:solidFill>
                <a:latin typeface="Comic Sans MS" pitchFamily="66" charset="0"/>
              </a:rPr>
              <a:t>Dihybrid</a:t>
            </a:r>
            <a:r>
              <a:rPr lang="en-US" b="1" dirty="0">
                <a:solidFill>
                  <a:schemeClr val="tx2">
                    <a:lumMod val="75000"/>
                  </a:schemeClr>
                </a:solidFill>
                <a:latin typeface="Comic Sans MS" pitchFamily="66" charset="0"/>
              </a:rPr>
              <a:t> Cross</a:t>
            </a:r>
          </a:p>
        </p:txBody>
      </p:sp>
      <p:sp>
        <p:nvSpPr>
          <p:cNvPr id="3" name="Content Placeholder 2"/>
          <p:cNvSpPr>
            <a:spLocks noGrp="1"/>
          </p:cNvSpPr>
          <p:nvPr>
            <p:ph idx="1"/>
          </p:nvPr>
        </p:nvSpPr>
        <p:spPr/>
        <p:txBody>
          <a:bodyPr rtlCol="0">
            <a:normAutofit fontScale="92500" lnSpcReduction="10000"/>
          </a:bodyPr>
          <a:lstStyle/>
          <a:p>
            <a:pPr eaLnBrk="1" fontAlgn="auto" hangingPunct="1">
              <a:spcAft>
                <a:spcPts val="0"/>
              </a:spcAft>
              <a:buFont typeface="Arial" pitchFamily="34" charset="0"/>
              <a:buChar char="•"/>
              <a:defRPr/>
            </a:pPr>
            <a:r>
              <a:rPr lang="en-US" dirty="0"/>
              <a:t>A </a:t>
            </a:r>
            <a:r>
              <a:rPr lang="en-US" b="1" u="sng" dirty="0"/>
              <a:t>monohybrid</a:t>
            </a:r>
            <a:r>
              <a:rPr lang="en-US" dirty="0"/>
              <a:t> cross is one where only </a:t>
            </a:r>
            <a:r>
              <a:rPr lang="en-US" b="1" u="sng" dirty="0"/>
              <a:t>one trait </a:t>
            </a:r>
            <a:r>
              <a:rPr lang="en-US" dirty="0"/>
              <a:t>is crossed.</a:t>
            </a:r>
          </a:p>
          <a:p>
            <a:pPr eaLnBrk="1" fontAlgn="auto" hangingPunct="1">
              <a:spcAft>
                <a:spcPts val="0"/>
              </a:spcAft>
              <a:buFont typeface="Arial" pitchFamily="34" charset="0"/>
              <a:buNone/>
              <a:defRPr/>
            </a:pPr>
            <a:r>
              <a:rPr lang="en-US" dirty="0"/>
              <a:t>	e.g. A </a:t>
            </a:r>
            <a:r>
              <a:rPr lang="en-US" b="1" u="sng" dirty="0"/>
              <a:t>tall pea plant TT </a:t>
            </a:r>
            <a:r>
              <a:rPr lang="en-US" dirty="0"/>
              <a:t>is crosses with a </a:t>
            </a:r>
            <a:r>
              <a:rPr lang="en-US" b="1" u="sng" dirty="0"/>
              <a:t>short pea plant </a:t>
            </a:r>
            <a:r>
              <a:rPr lang="en-US" b="1" u="sng" dirty="0" err="1"/>
              <a:t>tt</a:t>
            </a:r>
            <a:r>
              <a:rPr lang="en-US" dirty="0"/>
              <a:t>.</a:t>
            </a:r>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r>
              <a:rPr lang="en-US" dirty="0"/>
              <a:t>A </a:t>
            </a:r>
            <a:r>
              <a:rPr lang="en-US" b="1" u="sng" dirty="0" err="1"/>
              <a:t>dihybrid</a:t>
            </a:r>
            <a:r>
              <a:rPr lang="en-US" b="1" u="sng" dirty="0"/>
              <a:t> cross </a:t>
            </a:r>
            <a:r>
              <a:rPr lang="en-US" dirty="0"/>
              <a:t>is one where </a:t>
            </a:r>
            <a:r>
              <a:rPr lang="en-US" b="1" u="sng" dirty="0"/>
              <a:t>two traits </a:t>
            </a:r>
            <a:r>
              <a:rPr lang="en-US" dirty="0"/>
              <a:t>are crossed.</a:t>
            </a:r>
          </a:p>
          <a:p>
            <a:pPr eaLnBrk="1" fontAlgn="auto" hangingPunct="1">
              <a:spcAft>
                <a:spcPts val="0"/>
              </a:spcAft>
              <a:buFont typeface="Arial" pitchFamily="34" charset="0"/>
              <a:buNone/>
              <a:defRPr/>
            </a:pPr>
            <a:r>
              <a:rPr lang="en-US" dirty="0"/>
              <a:t>	e.g. a </a:t>
            </a:r>
            <a:r>
              <a:rPr lang="en-US" b="1" u="sng" dirty="0"/>
              <a:t>tall</a:t>
            </a:r>
            <a:r>
              <a:rPr lang="en-US" b="1" dirty="0"/>
              <a:t>, </a:t>
            </a:r>
            <a:r>
              <a:rPr lang="en-US" b="1" u="sng" dirty="0"/>
              <a:t>purple flowered plant </a:t>
            </a:r>
            <a:r>
              <a:rPr lang="en-US" b="1" u="sng" dirty="0" err="1"/>
              <a:t>TtGg</a:t>
            </a:r>
            <a:r>
              <a:rPr lang="en-US" b="1" u="sng" dirty="0"/>
              <a:t> </a:t>
            </a:r>
            <a:r>
              <a:rPr lang="en-US" dirty="0"/>
              <a:t>is crossed with a </a:t>
            </a:r>
            <a:r>
              <a:rPr lang="en-US" b="1" u="sng" dirty="0"/>
              <a:t>short</a:t>
            </a:r>
            <a:r>
              <a:rPr lang="en-US" b="1" dirty="0"/>
              <a:t>, </a:t>
            </a:r>
            <a:r>
              <a:rPr lang="en-US" b="1" u="sng" dirty="0"/>
              <a:t>white flowered </a:t>
            </a:r>
            <a:r>
              <a:rPr lang="en-US" b="1" dirty="0"/>
              <a:t>plant </a:t>
            </a:r>
            <a:r>
              <a:rPr lang="en-US" b="1" dirty="0" err="1"/>
              <a:t>ttgg</a:t>
            </a:r>
            <a:r>
              <a:rPr lang="en-US" dirty="0"/>
              <a:t>.</a:t>
            </a:r>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None/>
              <a:defRPr/>
            </a:pPr>
            <a:endParaRPr lang="en-US" dirty="0"/>
          </a:p>
          <a:p>
            <a:pPr eaLnBrk="1" fontAlgn="auto" hangingPunct="1">
              <a:spcAft>
                <a:spcPts val="0"/>
              </a:spcAft>
              <a:buFont typeface="Arial" pitchFamily="34" charset="0"/>
              <a:buChar char="•"/>
              <a:defRPr/>
            </a:pPr>
            <a:endParaRPr lang="en-US" dirty="0"/>
          </a:p>
        </p:txBody>
      </p:sp>
    </p:spTree>
    <p:extLst>
      <p:ext uri="{BB962C8B-B14F-4D97-AF65-F5344CB8AC3E}">
        <p14:creationId xmlns:p14="http://schemas.microsoft.com/office/powerpoint/2010/main" val="2348269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152400"/>
            <a:ext cx="8229600" cy="1143000"/>
          </a:xfrm>
        </p:spPr>
        <p:txBody>
          <a:bodyPr/>
          <a:lstStyle/>
          <a:p>
            <a:pPr eaLnBrk="1" hangingPunct="1"/>
            <a:r>
              <a:rPr lang="en-US" dirty="0"/>
              <a:t>Example</a:t>
            </a:r>
          </a:p>
        </p:txBody>
      </p:sp>
      <p:sp>
        <p:nvSpPr>
          <p:cNvPr id="7171" name="Rectangle 3"/>
          <p:cNvSpPr>
            <a:spLocks noGrp="1" noChangeArrowheads="1"/>
          </p:cNvSpPr>
          <p:nvPr>
            <p:ph type="body" idx="1"/>
          </p:nvPr>
        </p:nvSpPr>
        <p:spPr>
          <a:xfrm>
            <a:off x="533400" y="1066800"/>
            <a:ext cx="8229600" cy="4525963"/>
          </a:xfrm>
        </p:spPr>
        <p:txBody>
          <a:bodyPr>
            <a:normAutofit lnSpcReduction="10000"/>
          </a:bodyPr>
          <a:lstStyle/>
          <a:p>
            <a:pPr eaLnBrk="1" hangingPunct="1">
              <a:lnSpc>
                <a:spcPct val="80000"/>
              </a:lnSpc>
              <a:buNone/>
            </a:pPr>
            <a:r>
              <a:rPr lang="en-US" sz="2800" dirty="0"/>
              <a:t>As an example, for a monohybrid cross in F2 </a:t>
            </a:r>
            <a:r>
              <a:rPr lang="en-US" sz="2800" dirty="0" err="1"/>
              <a:t>offsprings</a:t>
            </a:r>
            <a:r>
              <a:rPr lang="en-US" sz="2800" dirty="0"/>
              <a:t> one gets  290 purple and 110 white flowers.  Is the observed numbers significant for 3:1 ratio?  </a:t>
            </a:r>
          </a:p>
          <a:p>
            <a:pPr eaLnBrk="1" hangingPunct="1">
              <a:lnSpc>
                <a:spcPct val="80000"/>
              </a:lnSpc>
              <a:buNone/>
            </a:pPr>
            <a:r>
              <a:rPr lang="en-US" sz="2800" dirty="0"/>
              <a:t>Theoretical Expectation: </a:t>
            </a:r>
            <a:r>
              <a:rPr lang="en-US" sz="2400" dirty="0"/>
              <a:t>3/4 : 1/4 ratio</a:t>
            </a:r>
            <a:r>
              <a:rPr lang="en-US" sz="1800" dirty="0"/>
              <a:t>. </a:t>
            </a:r>
          </a:p>
          <a:p>
            <a:pPr eaLnBrk="1" hangingPunct="1">
              <a:lnSpc>
                <a:spcPct val="80000"/>
              </a:lnSpc>
              <a:buNone/>
            </a:pPr>
            <a:r>
              <a:rPr lang="en-US" sz="1800" dirty="0"/>
              <a:t>	Expected purple 400 * 3/4 = 300 purple, </a:t>
            </a:r>
          </a:p>
          <a:p>
            <a:pPr eaLnBrk="1" hangingPunct="1">
              <a:lnSpc>
                <a:spcPct val="80000"/>
              </a:lnSpc>
              <a:buNone/>
            </a:pPr>
            <a:r>
              <a:rPr lang="en-US" sz="1800" dirty="0"/>
              <a:t>	Expected White  400 * 1/4 = 100 white.  </a:t>
            </a:r>
          </a:p>
          <a:p>
            <a:pPr eaLnBrk="1" hangingPunct="1">
              <a:lnSpc>
                <a:spcPct val="80000"/>
              </a:lnSpc>
              <a:buNone/>
            </a:pPr>
            <a:r>
              <a:rPr lang="en-US" sz="1800" dirty="0"/>
              <a:t>Observed purple  = 290  Observed white, = 110</a:t>
            </a:r>
          </a:p>
          <a:p>
            <a:pPr eaLnBrk="1" hangingPunct="1">
              <a:lnSpc>
                <a:spcPct val="80000"/>
              </a:lnSpc>
            </a:pPr>
            <a:r>
              <a:rPr lang="en-US" sz="1800" dirty="0"/>
              <a:t>Applying the numbers in chi-square analysis: </a:t>
            </a:r>
          </a:p>
          <a:p>
            <a:pPr eaLnBrk="1" hangingPunct="1">
              <a:lnSpc>
                <a:spcPct val="80000"/>
              </a:lnSpc>
              <a:buFontTx/>
              <a:buNone/>
            </a:pPr>
            <a:r>
              <a:rPr lang="en-US" sz="1800" dirty="0">
                <a:sym typeface="Symbol" pitchFamily="18" charset="2"/>
              </a:rPr>
              <a:t>         </a:t>
            </a:r>
            <a:r>
              <a:rPr lang="en-US" sz="1800" baseline="30000" dirty="0">
                <a:sym typeface="Symbol" pitchFamily="18" charset="2"/>
              </a:rPr>
              <a:t>2</a:t>
            </a:r>
            <a:r>
              <a:rPr lang="en-US" sz="1800" dirty="0"/>
              <a:t> = (290 - 300)</a:t>
            </a:r>
            <a:r>
              <a:rPr lang="en-US" sz="1800" baseline="30000" dirty="0"/>
              <a:t>2</a:t>
            </a:r>
            <a:r>
              <a:rPr lang="en-US" sz="1800" dirty="0"/>
              <a:t> / 300 + (110 - 100)</a:t>
            </a:r>
            <a:r>
              <a:rPr lang="en-US" sz="1800" baseline="30000" dirty="0"/>
              <a:t>2</a:t>
            </a:r>
            <a:r>
              <a:rPr lang="en-US" sz="1800" dirty="0"/>
              <a:t> / 100 </a:t>
            </a:r>
          </a:p>
          <a:p>
            <a:pPr eaLnBrk="1" hangingPunct="1">
              <a:lnSpc>
                <a:spcPct val="80000"/>
              </a:lnSpc>
              <a:buFontTx/>
              <a:buNone/>
            </a:pPr>
            <a:r>
              <a:rPr lang="en-US" sz="1800" dirty="0"/>
              <a:t>              =  (-10)</a:t>
            </a:r>
            <a:r>
              <a:rPr lang="en-US" sz="1800" baseline="30000" dirty="0"/>
              <a:t>2</a:t>
            </a:r>
            <a:r>
              <a:rPr lang="en-US" sz="1800" dirty="0"/>
              <a:t> / 300 + (10)</a:t>
            </a:r>
            <a:r>
              <a:rPr lang="en-US" sz="1800" baseline="30000" dirty="0"/>
              <a:t>2</a:t>
            </a:r>
            <a:r>
              <a:rPr lang="en-US" sz="1800" dirty="0"/>
              <a:t> / 100 </a:t>
            </a:r>
          </a:p>
          <a:p>
            <a:pPr eaLnBrk="1" hangingPunct="1">
              <a:lnSpc>
                <a:spcPct val="80000"/>
              </a:lnSpc>
              <a:buFontTx/>
              <a:buNone/>
            </a:pPr>
            <a:r>
              <a:rPr lang="en-US" sz="1800" dirty="0"/>
              <a:t>              =  100 / 300 + 100 / 100 </a:t>
            </a:r>
          </a:p>
          <a:p>
            <a:pPr eaLnBrk="1" hangingPunct="1">
              <a:lnSpc>
                <a:spcPct val="80000"/>
              </a:lnSpc>
              <a:buFontTx/>
              <a:buNone/>
            </a:pPr>
            <a:r>
              <a:rPr lang="en-US" sz="1800" dirty="0"/>
              <a:t>              = 0.333 + 1.000 </a:t>
            </a:r>
          </a:p>
          <a:p>
            <a:pPr eaLnBrk="1" hangingPunct="1">
              <a:lnSpc>
                <a:spcPct val="80000"/>
              </a:lnSpc>
              <a:buFontTx/>
              <a:buNone/>
            </a:pPr>
            <a:r>
              <a:rPr lang="en-US" sz="1800" dirty="0"/>
              <a:t>              = 1.333.   </a:t>
            </a:r>
          </a:p>
          <a:p>
            <a:pPr eaLnBrk="1" hangingPunct="1">
              <a:lnSpc>
                <a:spcPct val="80000"/>
              </a:lnSpc>
              <a:buNone/>
            </a:pPr>
            <a:r>
              <a:rPr lang="en-US" sz="2400" dirty="0"/>
              <a:t>This is our chi-square value: now we need to see what it means and how to use it.</a:t>
            </a:r>
          </a:p>
        </p:txBody>
      </p:sp>
    </p:spTree>
    <p:extLst>
      <p:ext uri="{BB962C8B-B14F-4D97-AF65-F5344CB8AC3E}">
        <p14:creationId xmlns:p14="http://schemas.microsoft.com/office/powerpoint/2010/main" val="2270897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animEffect transition="in" filter="box(in)">
                                      <p:cBhvr>
                                        <p:cTn id="17" dur="500"/>
                                        <p:tgtEl>
                                          <p:spTgt spid="7171">
                                            <p:txEl>
                                              <p:pRg st="4" end="4"/>
                                            </p:txEl>
                                          </p:spTgt>
                                        </p:tgtEl>
                                      </p:cBhvr>
                                    </p:animEffect>
                                  </p:childTnLst>
                                </p:cTn>
                              </p:par>
                              <p:par>
                                <p:cTn id="18" presetID="4" presetClass="entr" presetSubtype="16" fill="hold" nodeType="withEffect">
                                  <p:stCondLst>
                                    <p:cond delay="0"/>
                                  </p:stCondLst>
                                  <p:childTnLst>
                                    <p:set>
                                      <p:cBhvr>
                                        <p:cTn id="19" dur="1" fill="hold">
                                          <p:stCondLst>
                                            <p:cond delay="0"/>
                                          </p:stCondLst>
                                        </p:cTn>
                                        <p:tgtEl>
                                          <p:spTgt spid="7171">
                                            <p:txEl>
                                              <p:pRg st="5" end="5"/>
                                            </p:txEl>
                                          </p:spTgt>
                                        </p:tgtEl>
                                        <p:attrNameLst>
                                          <p:attrName>style.visibility</p:attrName>
                                        </p:attrNameLst>
                                      </p:cBhvr>
                                      <p:to>
                                        <p:strVal val="visible"/>
                                      </p:to>
                                    </p:set>
                                    <p:animEffect transition="in" filter="box(in)">
                                      <p:cBhvr>
                                        <p:cTn id="20" dur="500"/>
                                        <p:tgtEl>
                                          <p:spTgt spid="7171">
                                            <p:txEl>
                                              <p:pRg st="5" end="5"/>
                                            </p:txEl>
                                          </p:spTgt>
                                        </p:tgtEl>
                                      </p:cBhvr>
                                    </p:animEffect>
                                  </p:childTnLst>
                                </p:cTn>
                              </p:par>
                              <p:par>
                                <p:cTn id="21" presetID="4" presetClass="entr" presetSubtype="16" fill="hold" nodeType="with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animEffect transition="in" filter="box(in)">
                                      <p:cBhvr>
                                        <p:cTn id="23" dur="500"/>
                                        <p:tgtEl>
                                          <p:spTgt spid="7171">
                                            <p:txEl>
                                              <p:pRg st="6" end="6"/>
                                            </p:txEl>
                                          </p:spTgt>
                                        </p:tgtEl>
                                      </p:cBhvr>
                                    </p:animEffect>
                                  </p:childTnLst>
                                </p:cTn>
                              </p:par>
                              <p:par>
                                <p:cTn id="24" presetID="4" presetClass="entr" presetSubtype="16" fill="hold" nodeType="withEffect">
                                  <p:stCondLst>
                                    <p:cond delay="0"/>
                                  </p:stCondLst>
                                  <p:childTnLst>
                                    <p:set>
                                      <p:cBhvr>
                                        <p:cTn id="25" dur="1" fill="hold">
                                          <p:stCondLst>
                                            <p:cond delay="0"/>
                                          </p:stCondLst>
                                        </p:cTn>
                                        <p:tgtEl>
                                          <p:spTgt spid="7171">
                                            <p:txEl>
                                              <p:pRg st="7" end="7"/>
                                            </p:txEl>
                                          </p:spTgt>
                                        </p:tgtEl>
                                        <p:attrNameLst>
                                          <p:attrName>style.visibility</p:attrName>
                                        </p:attrNameLst>
                                      </p:cBhvr>
                                      <p:to>
                                        <p:strVal val="visible"/>
                                      </p:to>
                                    </p:set>
                                    <p:animEffect transition="in" filter="box(in)">
                                      <p:cBhvr>
                                        <p:cTn id="26" dur="500"/>
                                        <p:tgtEl>
                                          <p:spTgt spid="7171">
                                            <p:txEl>
                                              <p:pRg st="7" end="7"/>
                                            </p:txEl>
                                          </p:spTgt>
                                        </p:tgtEl>
                                      </p:cBhvr>
                                    </p:animEffect>
                                  </p:childTnLst>
                                </p:cTn>
                              </p:par>
                              <p:par>
                                <p:cTn id="27" presetID="4" presetClass="entr" presetSubtype="16" fill="hold" nodeType="withEffect">
                                  <p:stCondLst>
                                    <p:cond delay="0"/>
                                  </p:stCondLst>
                                  <p:childTnLst>
                                    <p:set>
                                      <p:cBhvr>
                                        <p:cTn id="28" dur="1" fill="hold">
                                          <p:stCondLst>
                                            <p:cond delay="0"/>
                                          </p:stCondLst>
                                        </p:cTn>
                                        <p:tgtEl>
                                          <p:spTgt spid="7171">
                                            <p:txEl>
                                              <p:pRg st="8" end="8"/>
                                            </p:txEl>
                                          </p:spTgt>
                                        </p:tgtEl>
                                        <p:attrNameLst>
                                          <p:attrName>style.visibility</p:attrName>
                                        </p:attrNameLst>
                                      </p:cBhvr>
                                      <p:to>
                                        <p:strVal val="visible"/>
                                      </p:to>
                                    </p:set>
                                    <p:animEffect transition="in" filter="box(in)">
                                      <p:cBhvr>
                                        <p:cTn id="29" dur="500"/>
                                        <p:tgtEl>
                                          <p:spTgt spid="7171">
                                            <p:txEl>
                                              <p:pRg st="8" end="8"/>
                                            </p:txEl>
                                          </p:spTgt>
                                        </p:tgtEl>
                                      </p:cBhvr>
                                    </p:animEffect>
                                  </p:childTnLst>
                                </p:cTn>
                              </p:par>
                              <p:par>
                                <p:cTn id="30" presetID="4" presetClass="entr" presetSubtype="16" fill="hold" nodeType="withEffect">
                                  <p:stCondLst>
                                    <p:cond delay="0"/>
                                  </p:stCondLst>
                                  <p:childTnLst>
                                    <p:set>
                                      <p:cBhvr>
                                        <p:cTn id="31" dur="1" fill="hold">
                                          <p:stCondLst>
                                            <p:cond delay="0"/>
                                          </p:stCondLst>
                                        </p:cTn>
                                        <p:tgtEl>
                                          <p:spTgt spid="7171">
                                            <p:txEl>
                                              <p:pRg st="9" end="9"/>
                                            </p:txEl>
                                          </p:spTgt>
                                        </p:tgtEl>
                                        <p:attrNameLst>
                                          <p:attrName>style.visibility</p:attrName>
                                        </p:attrNameLst>
                                      </p:cBhvr>
                                      <p:to>
                                        <p:strVal val="visible"/>
                                      </p:to>
                                    </p:set>
                                    <p:animEffect transition="in" filter="box(in)">
                                      <p:cBhvr>
                                        <p:cTn id="32" dur="500"/>
                                        <p:tgtEl>
                                          <p:spTgt spid="7171">
                                            <p:txEl>
                                              <p:pRg st="9" end="9"/>
                                            </p:txEl>
                                          </p:spTgt>
                                        </p:tgtEl>
                                      </p:cBhvr>
                                    </p:animEffect>
                                  </p:childTnLst>
                                </p:cTn>
                              </p:par>
                              <p:par>
                                <p:cTn id="33" presetID="4" presetClass="entr" presetSubtype="16" fill="hold" nodeType="withEffect">
                                  <p:stCondLst>
                                    <p:cond delay="0"/>
                                  </p:stCondLst>
                                  <p:childTnLst>
                                    <p:set>
                                      <p:cBhvr>
                                        <p:cTn id="34" dur="1" fill="hold">
                                          <p:stCondLst>
                                            <p:cond delay="0"/>
                                          </p:stCondLst>
                                        </p:cTn>
                                        <p:tgtEl>
                                          <p:spTgt spid="7171">
                                            <p:txEl>
                                              <p:pRg st="10" end="10"/>
                                            </p:txEl>
                                          </p:spTgt>
                                        </p:tgtEl>
                                        <p:attrNameLst>
                                          <p:attrName>style.visibility</p:attrName>
                                        </p:attrNameLst>
                                      </p:cBhvr>
                                      <p:to>
                                        <p:strVal val="visible"/>
                                      </p:to>
                                    </p:set>
                                    <p:animEffect transition="in" filter="box(in)">
                                      <p:cBhvr>
                                        <p:cTn id="35" dur="500"/>
                                        <p:tgtEl>
                                          <p:spTgt spid="7171">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If the results were perfect you get a chi-square value of  0 (because </a:t>
            </a:r>
            <a:r>
              <a:rPr lang="en-US" dirty="0" err="1"/>
              <a:t>obs</a:t>
            </a:r>
            <a:r>
              <a:rPr lang="en-US" dirty="0"/>
              <a:t> = exp).</a:t>
            </a:r>
          </a:p>
          <a:p>
            <a:r>
              <a:rPr lang="en-US" dirty="0"/>
              <a:t>If you get a high chi-square value: a result from the wrong theory.  </a:t>
            </a:r>
          </a:p>
          <a:p>
            <a:r>
              <a:rPr lang="en-US" b="1" u="sng" dirty="0"/>
              <a:t>Low chi-square value needs to be checked for evaluating the hypothesis.</a:t>
            </a:r>
          </a:p>
          <a:p>
            <a:endParaRPr lang="en-US" dirty="0"/>
          </a:p>
          <a:p>
            <a:endParaRPr lang="en-US" dirty="0"/>
          </a:p>
        </p:txBody>
      </p:sp>
    </p:spTree>
    <p:extLst>
      <p:ext uri="{BB962C8B-B14F-4D97-AF65-F5344CB8AC3E}">
        <p14:creationId xmlns:p14="http://schemas.microsoft.com/office/powerpoint/2010/main" val="317080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iterate type="lt">
                                    <p:tmPct val="0"/>
                                  </p:iterate>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ox(in)">
                                      <p:cBhvr>
                                        <p:cTn id="16"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lnSpc>
                <a:spcPct val="80000"/>
              </a:lnSpc>
            </a:pPr>
            <a:r>
              <a:rPr lang="en-US" dirty="0">
                <a:latin typeface="Comic Sans MS" pitchFamily="66" charset="0"/>
              </a:rPr>
              <a:t>What is a “reasonable” result? </a:t>
            </a:r>
          </a:p>
        </p:txBody>
      </p:sp>
      <p:sp>
        <p:nvSpPr>
          <p:cNvPr id="11267" name="Rectangle 3"/>
          <p:cNvSpPr>
            <a:spLocks noGrp="1" noChangeArrowheads="1"/>
          </p:cNvSpPr>
          <p:nvPr>
            <p:ph type="body" idx="1"/>
          </p:nvPr>
        </p:nvSpPr>
        <p:spPr>
          <a:xfrm>
            <a:off x="457200" y="1600200"/>
            <a:ext cx="8229600" cy="5029200"/>
          </a:xfrm>
        </p:spPr>
        <p:txBody>
          <a:bodyPr/>
          <a:lstStyle/>
          <a:p>
            <a:pPr eaLnBrk="1" hangingPunct="1">
              <a:lnSpc>
                <a:spcPct val="80000"/>
              </a:lnSpc>
            </a:pPr>
            <a:r>
              <a:rPr lang="en-US" sz="2800" dirty="0"/>
              <a:t>A result is said to not differ significantly from expectations if deviation is observed once in 20 trials.  </a:t>
            </a:r>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endParaRPr lang="en-US" sz="2000" dirty="0"/>
          </a:p>
          <a:p>
            <a:pPr eaLnBrk="1" hangingPunct="1">
              <a:lnSpc>
                <a:spcPct val="80000"/>
              </a:lnSpc>
            </a:pPr>
            <a:r>
              <a:rPr lang="en-US" sz="2800" dirty="0"/>
              <a:t>“1 time in 20” can be written as a probability value p = 0.05,meaning that  in case of true null hypothesis, there is chance of getting this deviation once in 20 trials.</a:t>
            </a:r>
          </a:p>
          <a:p>
            <a:pPr marL="0" indent="0" eaLnBrk="1" hangingPunct="1">
              <a:lnSpc>
                <a:spcPct val="80000"/>
              </a:lnSpc>
              <a:buNone/>
            </a:pPr>
            <a:r>
              <a:rPr lang="en-US" sz="2800" dirty="0"/>
              <a:t>.</a:t>
            </a:r>
          </a:p>
        </p:txBody>
      </p:sp>
    </p:spTree>
    <p:extLst>
      <p:ext uri="{BB962C8B-B14F-4D97-AF65-F5344CB8AC3E}">
        <p14:creationId xmlns:p14="http://schemas.microsoft.com/office/powerpoint/2010/main" val="382579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1267">
                                            <p:txEl>
                                              <p:pRg st="5" end="5"/>
                                            </p:txEl>
                                          </p:spTgt>
                                        </p:tgtEl>
                                        <p:attrNameLst>
                                          <p:attrName>style.visibility</p:attrName>
                                        </p:attrNameLst>
                                      </p:cBhvr>
                                      <p:to>
                                        <p:strVal val="visible"/>
                                      </p:to>
                                    </p:set>
                                    <p:animEffect transition="in" filter="checkerboard(across)">
                                      <p:cBhvr>
                                        <p:cTn id="15" dur="500"/>
                                        <p:tgtEl>
                                          <p:spTgt spid="1126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600200"/>
            <a:ext cx="8229600" cy="1143000"/>
          </a:xfrm>
        </p:spPr>
        <p:txBody>
          <a:bodyPr>
            <a:normAutofit fontScale="90000"/>
          </a:bodyPr>
          <a:lstStyle/>
          <a:p>
            <a:r>
              <a:rPr lang="en-US" dirty="0">
                <a:latin typeface="Comic Sans MS" pitchFamily="66" charset="0"/>
              </a:rPr>
              <a:t>How do you calculate the p value from chi square?</a:t>
            </a:r>
          </a:p>
        </p:txBody>
      </p:sp>
      <p:sp>
        <p:nvSpPr>
          <p:cNvPr id="3" name="TextBox 2"/>
          <p:cNvSpPr txBox="1"/>
          <p:nvPr/>
        </p:nvSpPr>
        <p:spPr>
          <a:xfrm>
            <a:off x="1371600" y="3657600"/>
            <a:ext cx="6172200" cy="1323439"/>
          </a:xfrm>
          <a:prstGeom prst="rect">
            <a:avLst/>
          </a:prstGeom>
          <a:noFill/>
        </p:spPr>
        <p:txBody>
          <a:bodyPr wrap="square" rtlCol="0">
            <a:spAutoFit/>
          </a:bodyPr>
          <a:lstStyle/>
          <a:p>
            <a:pPr algn="ctr"/>
            <a:r>
              <a:rPr lang="en-US" sz="4000" b="1" dirty="0"/>
              <a:t>One uses the chi square table</a:t>
            </a:r>
          </a:p>
        </p:txBody>
      </p:sp>
    </p:spTree>
    <p:extLst>
      <p:ext uri="{BB962C8B-B14F-4D97-AF65-F5344CB8AC3E}">
        <p14:creationId xmlns:p14="http://schemas.microsoft.com/office/powerpoint/2010/main" val="26003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t>Degrees of Freedom</a:t>
            </a:r>
          </a:p>
        </p:txBody>
      </p:sp>
      <p:sp>
        <p:nvSpPr>
          <p:cNvPr id="12291" name="Rectangle 3"/>
          <p:cNvSpPr>
            <a:spLocks noGrp="1" noChangeArrowheads="1"/>
          </p:cNvSpPr>
          <p:nvPr>
            <p:ph type="body" idx="1"/>
          </p:nvPr>
        </p:nvSpPr>
        <p:spPr/>
        <p:txBody>
          <a:bodyPr/>
          <a:lstStyle/>
          <a:p>
            <a:pPr eaLnBrk="1" hangingPunct="1">
              <a:lnSpc>
                <a:spcPct val="90000"/>
              </a:lnSpc>
            </a:pPr>
            <a:r>
              <a:rPr lang="en-US" dirty="0"/>
              <a:t>A critical factor in using the chi-square test is the “degrees of freedom”, which is essentially the number of independent random variables involved.</a:t>
            </a:r>
          </a:p>
          <a:p>
            <a:pPr eaLnBrk="1" hangingPunct="1">
              <a:lnSpc>
                <a:spcPct val="90000"/>
              </a:lnSpc>
            </a:pPr>
            <a:r>
              <a:rPr lang="en-US" u="sng" dirty="0"/>
              <a:t>Degrees of freedom is simply the number of classes of offspring minus 1</a:t>
            </a:r>
            <a:r>
              <a:rPr lang="en-US" dirty="0"/>
              <a:t>.  </a:t>
            </a:r>
          </a:p>
          <a:p>
            <a:pPr eaLnBrk="1" hangingPunct="1">
              <a:lnSpc>
                <a:spcPct val="90000"/>
              </a:lnSpc>
            </a:pPr>
            <a:r>
              <a:rPr lang="en-US" dirty="0"/>
              <a:t>For our example, there are 2 classes of offspring: purple and white.  Thus, degrees of freedom (</a:t>
            </a:r>
            <a:r>
              <a:rPr lang="en-US" dirty="0" err="1"/>
              <a:t>d.f</a:t>
            </a:r>
            <a:r>
              <a:rPr lang="en-US" dirty="0"/>
              <a:t>.) = 2 -1 = 1.</a:t>
            </a:r>
          </a:p>
        </p:txBody>
      </p:sp>
    </p:spTree>
    <p:extLst>
      <p:ext uri="{BB962C8B-B14F-4D97-AF65-F5344CB8AC3E}">
        <p14:creationId xmlns:p14="http://schemas.microsoft.com/office/powerpoint/2010/main" val="1146112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t>Critical Chi-Square</a:t>
            </a:r>
          </a:p>
        </p:txBody>
      </p:sp>
      <p:sp>
        <p:nvSpPr>
          <p:cNvPr id="13315" name="Rectangle 3"/>
          <p:cNvSpPr>
            <a:spLocks noGrp="1" noChangeArrowheads="1"/>
          </p:cNvSpPr>
          <p:nvPr>
            <p:ph type="body" idx="1"/>
          </p:nvPr>
        </p:nvSpPr>
        <p:spPr/>
        <p:txBody>
          <a:bodyPr/>
          <a:lstStyle/>
          <a:p>
            <a:pPr eaLnBrk="1" hangingPunct="1">
              <a:lnSpc>
                <a:spcPct val="90000"/>
              </a:lnSpc>
            </a:pPr>
            <a:r>
              <a:rPr lang="en-US" sz="2800" dirty="0"/>
              <a:t>Critical values for chi-square are found on tables, sorted by degrees of freedom and probability levels.  </a:t>
            </a:r>
            <a:r>
              <a:rPr lang="en-US" sz="2800" dirty="0">
                <a:solidFill>
                  <a:srgbClr val="FF0000"/>
                </a:solidFill>
              </a:rPr>
              <a:t>Be sure to use p = 0.05</a:t>
            </a:r>
            <a:r>
              <a:rPr lang="en-US" sz="2800" dirty="0"/>
              <a:t>.</a:t>
            </a:r>
          </a:p>
          <a:p>
            <a:pPr eaLnBrk="1" hangingPunct="1">
              <a:lnSpc>
                <a:spcPct val="90000"/>
              </a:lnSpc>
            </a:pPr>
            <a:r>
              <a:rPr lang="en-US" sz="2800" b="1" dirty="0"/>
              <a:t>If your calculated chi-square value is greater than the critical value from the table, you “reject the null hypothesis</a:t>
            </a:r>
            <a:r>
              <a:rPr lang="en-US" sz="2800" dirty="0"/>
              <a:t>”.</a:t>
            </a:r>
          </a:p>
          <a:p>
            <a:pPr eaLnBrk="1" hangingPunct="1">
              <a:lnSpc>
                <a:spcPct val="90000"/>
              </a:lnSpc>
            </a:pPr>
            <a:r>
              <a:rPr lang="en-US" sz="2800" u="sng" dirty="0"/>
              <a:t>If your chi-square value is less than the critical value, you “fail to reject” the null hypothesis (that is, you accept that your genetic theory about the expected ratio is correct). </a:t>
            </a:r>
          </a:p>
        </p:txBody>
      </p:sp>
    </p:spTree>
    <p:extLst>
      <p:ext uri="{BB962C8B-B14F-4D97-AF65-F5344CB8AC3E}">
        <p14:creationId xmlns:p14="http://schemas.microsoft.com/office/powerpoint/2010/main" val="2879261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1"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hisquare_table"/>
          <p:cNvPicPr>
            <a:picLocks noGrp="1" noChangeAspect="1" noChangeArrowheads="1"/>
          </p:cNvPicPr>
          <p:nvPr>
            <p:ph/>
          </p:nvPr>
        </p:nvPicPr>
        <p:blipFill>
          <a:blip r:embed="rId3" cstate="print"/>
          <a:srcRect/>
          <a:stretch>
            <a:fillRect/>
          </a:stretch>
        </p:blipFill>
        <p:spPr>
          <a:xfrm>
            <a:off x="321547" y="641350"/>
            <a:ext cx="8275822" cy="5330434"/>
          </a:xfrm>
          <a:noFill/>
        </p:spPr>
      </p:pic>
      <p:sp>
        <p:nvSpPr>
          <p:cNvPr id="14339" name="Text Box 6"/>
          <p:cNvSpPr txBox="1">
            <a:spLocks noChangeArrowheads="1"/>
          </p:cNvSpPr>
          <p:nvPr/>
        </p:nvSpPr>
        <p:spPr bwMode="auto">
          <a:xfrm>
            <a:off x="2689225" y="0"/>
            <a:ext cx="3765550" cy="641350"/>
          </a:xfrm>
          <a:prstGeom prst="rect">
            <a:avLst/>
          </a:prstGeom>
          <a:noFill/>
          <a:ln w="9525">
            <a:noFill/>
            <a:miter lim="800000"/>
            <a:headEnd/>
            <a:tailEnd/>
          </a:ln>
        </p:spPr>
        <p:txBody>
          <a:bodyPr wrap="none">
            <a:spAutoFit/>
          </a:bodyPr>
          <a:lstStyle/>
          <a:p>
            <a:r>
              <a:rPr lang="en-US" sz="3600"/>
              <a:t>Chi-Square Table</a:t>
            </a:r>
          </a:p>
        </p:txBody>
      </p:sp>
      <p:sp>
        <p:nvSpPr>
          <p:cNvPr id="2" name="TextBox 1"/>
          <p:cNvSpPr txBox="1"/>
          <p:nvPr/>
        </p:nvSpPr>
        <p:spPr>
          <a:xfrm>
            <a:off x="4903597" y="5690553"/>
            <a:ext cx="3906799" cy="923330"/>
          </a:xfrm>
          <a:prstGeom prst="rect">
            <a:avLst/>
          </a:prstGeom>
          <a:solidFill>
            <a:srgbClr val="FFFF00"/>
          </a:solidFill>
        </p:spPr>
        <p:txBody>
          <a:bodyPr wrap="square" rtlCol="0">
            <a:spAutoFit/>
          </a:bodyPr>
          <a:lstStyle/>
          <a:p>
            <a:r>
              <a:rPr lang="en-US" dirty="0">
                <a:solidFill>
                  <a:srgbClr val="FF0000"/>
                </a:solidFill>
              </a:rPr>
              <a:t>Difference between the observed </a:t>
            </a:r>
          </a:p>
          <a:p>
            <a:r>
              <a:rPr lang="en-US" dirty="0">
                <a:solidFill>
                  <a:srgbClr val="FF0000"/>
                </a:solidFill>
              </a:rPr>
              <a:t>and the expected is significant and it can’t be by chance alone.</a:t>
            </a:r>
          </a:p>
        </p:txBody>
      </p:sp>
      <p:cxnSp>
        <p:nvCxnSpPr>
          <p:cNvPr id="4" name="Straight Connector 3"/>
          <p:cNvCxnSpPr/>
          <p:nvPr/>
        </p:nvCxnSpPr>
        <p:spPr>
          <a:xfrm>
            <a:off x="4935752" y="1720026"/>
            <a:ext cx="0" cy="46717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868181" y="6594084"/>
            <a:ext cx="7568418" cy="3215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028951" y="2186201"/>
            <a:ext cx="0" cy="4440033"/>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8464374" y="2186201"/>
            <a:ext cx="0" cy="4440033"/>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792610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Using the Table</a:t>
            </a:r>
          </a:p>
        </p:txBody>
      </p:sp>
      <p:sp>
        <p:nvSpPr>
          <p:cNvPr id="15363" name="Rectangle 3"/>
          <p:cNvSpPr>
            <a:spLocks noGrp="1" noChangeArrowheads="1"/>
          </p:cNvSpPr>
          <p:nvPr>
            <p:ph type="body" idx="1"/>
          </p:nvPr>
        </p:nvSpPr>
        <p:spPr/>
        <p:txBody>
          <a:bodyPr/>
          <a:lstStyle/>
          <a:p>
            <a:pPr eaLnBrk="1" hangingPunct="1">
              <a:lnSpc>
                <a:spcPct val="90000"/>
              </a:lnSpc>
            </a:pPr>
            <a:r>
              <a:rPr lang="en-US" sz="2800" dirty="0"/>
              <a:t>In the example of 290 purple to 110 white, we calculated a chi-square value of 1.333, with 1 degree of freedom.</a:t>
            </a:r>
          </a:p>
          <a:p>
            <a:pPr eaLnBrk="1" hangingPunct="1">
              <a:lnSpc>
                <a:spcPct val="90000"/>
              </a:lnSpc>
            </a:pPr>
            <a:r>
              <a:rPr lang="en-US" sz="2800" dirty="0"/>
              <a:t>Looking at the table, 1 </a:t>
            </a:r>
            <a:r>
              <a:rPr lang="en-US" sz="2800" dirty="0" err="1"/>
              <a:t>d.f</a:t>
            </a:r>
            <a:r>
              <a:rPr lang="en-US" sz="2800" dirty="0"/>
              <a:t>. is the first row, and p = 0.05 is the sixth column.  Here we find the critical chi-square value, 3.841.</a:t>
            </a:r>
          </a:p>
          <a:p>
            <a:pPr eaLnBrk="1" hangingPunct="1">
              <a:lnSpc>
                <a:spcPct val="90000"/>
              </a:lnSpc>
            </a:pPr>
            <a:r>
              <a:rPr lang="en-US" sz="2800" dirty="0"/>
              <a:t>Since </a:t>
            </a:r>
            <a:r>
              <a:rPr lang="en-US" sz="2800" b="1" dirty="0"/>
              <a:t>the calculated chi-square, 1.333, is less than the critical value, 3.841</a:t>
            </a:r>
            <a:r>
              <a:rPr lang="en-US" sz="2800" dirty="0"/>
              <a:t>, one “fails to reject” the null hypothesis.  Thus, an observed </a:t>
            </a:r>
            <a:r>
              <a:rPr lang="en-US" sz="2800" u="sng" dirty="0"/>
              <a:t>ratio of 290 purple to 110 white is a good fit to a 3/4 to 1/4 ratio</a:t>
            </a:r>
            <a:r>
              <a:rPr lang="en-US" sz="2800" dirty="0"/>
              <a:t>.</a:t>
            </a:r>
          </a:p>
        </p:txBody>
      </p:sp>
    </p:spTree>
    <p:extLst>
      <p:ext uri="{BB962C8B-B14F-4D97-AF65-F5344CB8AC3E}">
        <p14:creationId xmlns:p14="http://schemas.microsoft.com/office/powerpoint/2010/main" val="3501037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animEffect transition="in" filter="blinds(horizontal)">
                                      <p:cBhvr>
                                        <p:cTn id="11" dur="500"/>
                                        <p:tgtEl>
                                          <p:spTgt spid="1536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5363">
                                            <p:txEl>
                                              <p:pRg st="2" end="2"/>
                                            </p:txEl>
                                          </p:spTgt>
                                        </p:tgtEl>
                                        <p:attrNameLst>
                                          <p:attrName>style.visibility</p:attrName>
                                        </p:attrNameLst>
                                      </p:cBhvr>
                                      <p:to>
                                        <p:strVal val="visible"/>
                                      </p:to>
                                    </p:set>
                                    <p:animEffect transition="in" filter="box(in)">
                                      <p:cBhvr>
                                        <p:cTn id="16" dur="5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Another Example: from Mendel</a:t>
            </a:r>
          </a:p>
        </p:txBody>
      </p:sp>
      <p:graphicFrame>
        <p:nvGraphicFramePr>
          <p:cNvPr id="20528" name="Group 48"/>
          <p:cNvGraphicFramePr>
            <a:graphicFrameLocks noGrp="1"/>
          </p:cNvGraphicFramePr>
          <p:nvPr>
            <p:ph idx="1"/>
          </p:nvPr>
        </p:nvGraphicFramePr>
        <p:xfrm>
          <a:off x="1143000" y="1408112"/>
          <a:ext cx="6172200" cy="544988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phenotype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observed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expected proportion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round yellow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round green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wrinkled yellow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wrinkled green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5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0290618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hisquare_table"/>
          <p:cNvPicPr>
            <a:picLocks noGrp="1" noChangeAspect="1" noChangeArrowheads="1"/>
          </p:cNvPicPr>
          <p:nvPr>
            <p:ph/>
          </p:nvPr>
        </p:nvPicPr>
        <p:blipFill>
          <a:blip r:embed="rId2" cstate="print"/>
          <a:srcRect/>
          <a:stretch>
            <a:fillRect/>
          </a:stretch>
        </p:blipFill>
        <p:spPr>
          <a:xfrm>
            <a:off x="-15120" y="968375"/>
            <a:ext cx="9144000" cy="5889625"/>
          </a:xfrm>
          <a:noFill/>
        </p:spPr>
      </p:pic>
      <p:sp>
        <p:nvSpPr>
          <p:cNvPr id="14339" name="Text Box 6"/>
          <p:cNvSpPr txBox="1">
            <a:spLocks noChangeArrowheads="1"/>
          </p:cNvSpPr>
          <p:nvPr/>
        </p:nvSpPr>
        <p:spPr bwMode="auto">
          <a:xfrm>
            <a:off x="2689225" y="0"/>
            <a:ext cx="3765550" cy="641350"/>
          </a:xfrm>
          <a:prstGeom prst="rect">
            <a:avLst/>
          </a:prstGeom>
          <a:noFill/>
          <a:ln w="9525">
            <a:noFill/>
            <a:miter lim="800000"/>
            <a:headEnd/>
            <a:tailEnd/>
          </a:ln>
        </p:spPr>
        <p:txBody>
          <a:bodyPr wrap="none">
            <a:spAutoFit/>
          </a:bodyPr>
          <a:lstStyle/>
          <a:p>
            <a:r>
              <a:rPr lang="en-US" sz="3600"/>
              <a:t>Chi-Square Table</a:t>
            </a:r>
          </a:p>
        </p:txBody>
      </p:sp>
      <p:sp>
        <p:nvSpPr>
          <p:cNvPr id="2" name="Rectangle 1"/>
          <p:cNvSpPr/>
          <p:nvPr/>
        </p:nvSpPr>
        <p:spPr>
          <a:xfrm>
            <a:off x="4959457" y="1980486"/>
            <a:ext cx="1028180" cy="5155311"/>
          </a:xfrm>
          <a:prstGeom prst="rect">
            <a:avLst/>
          </a:prstGeom>
          <a:noFill/>
          <a:ln w="38100" cmpd="sng">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5156022" y="3146857"/>
            <a:ext cx="801375" cy="282711"/>
          </a:xfrm>
          <a:prstGeom prst="rect">
            <a:avLst/>
          </a:prstGeom>
          <a:noFill/>
          <a:ln w="57150" cmpd="sng">
            <a:solidFill>
              <a:schemeClr val="accent2">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84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tx2">
                    <a:lumMod val="75000"/>
                  </a:schemeClr>
                </a:solidFill>
                <a:latin typeface="Comic Sans MS" pitchFamily="66" charset="0"/>
              </a:rPr>
              <a:t>Law of Independent Assortment</a:t>
            </a:r>
          </a:p>
        </p:txBody>
      </p:sp>
      <p:grpSp>
        <p:nvGrpSpPr>
          <p:cNvPr id="3" name="Group 5"/>
          <p:cNvGrpSpPr>
            <a:grpSpLocks/>
          </p:cNvGrpSpPr>
          <p:nvPr/>
        </p:nvGrpSpPr>
        <p:grpSpPr bwMode="auto">
          <a:xfrm>
            <a:off x="685800" y="1905000"/>
            <a:ext cx="8686800" cy="4484132"/>
            <a:chOff x="2590800" y="2743200"/>
            <a:chExt cx="8686800" cy="4483586"/>
          </a:xfrm>
        </p:grpSpPr>
        <p:pic>
          <p:nvPicPr>
            <p:cNvPr id="31749" name="Picture 3" descr="law of independent assortment.gif"/>
            <p:cNvPicPr>
              <a:picLocks noChangeAspect="1"/>
            </p:cNvPicPr>
            <p:nvPr/>
          </p:nvPicPr>
          <p:blipFill>
            <a:blip r:embed="rId3" cstate="print"/>
            <a:srcRect/>
            <a:stretch>
              <a:fillRect/>
            </a:stretch>
          </p:blipFill>
          <p:spPr bwMode="auto">
            <a:xfrm>
              <a:off x="2895600" y="2743200"/>
              <a:ext cx="3600450" cy="3796838"/>
            </a:xfrm>
            <a:prstGeom prst="rect">
              <a:avLst/>
            </a:prstGeom>
            <a:noFill/>
            <a:ln w="9525">
              <a:noFill/>
              <a:miter lim="800000"/>
              <a:headEnd/>
              <a:tailEnd/>
            </a:ln>
          </p:spPr>
        </p:pic>
        <p:sp>
          <p:nvSpPr>
            <p:cNvPr id="31750" name="TextBox 4"/>
            <p:cNvSpPr txBox="1">
              <a:spLocks noChangeArrowheads="1"/>
            </p:cNvSpPr>
            <p:nvPr/>
          </p:nvSpPr>
          <p:spPr bwMode="auto">
            <a:xfrm>
              <a:off x="2590800" y="6857499"/>
              <a:ext cx="8686800" cy="369287"/>
            </a:xfrm>
            <a:prstGeom prst="rect">
              <a:avLst/>
            </a:prstGeom>
            <a:noFill/>
            <a:ln w="9525">
              <a:noFill/>
              <a:miter lim="800000"/>
              <a:headEnd/>
              <a:tailEnd/>
            </a:ln>
          </p:spPr>
          <p:txBody>
            <a:bodyPr wrap="square">
              <a:spAutoFit/>
            </a:bodyPr>
            <a:lstStyle/>
            <a:p>
              <a:r>
                <a:rPr lang="en-US" b="1" dirty="0">
                  <a:latin typeface="Calibri" pitchFamily="34" charset="0"/>
                </a:rPr>
                <a:t>F2 Ratio- </a:t>
              </a:r>
              <a:r>
                <a:rPr lang="en-US" dirty="0">
                  <a:latin typeface="Calibri" pitchFamily="34" charset="0"/>
                </a:rPr>
                <a:t>9 (round, yellow):3 (round, green):3 (wrinkled, yellow):1 (wrinkled , green)</a:t>
              </a:r>
            </a:p>
          </p:txBody>
        </p:sp>
      </p:grpSp>
      <p:sp>
        <p:nvSpPr>
          <p:cNvPr id="7" name="Rectangle 6"/>
          <p:cNvSpPr/>
          <p:nvPr/>
        </p:nvSpPr>
        <p:spPr>
          <a:xfrm>
            <a:off x="5181600" y="2971800"/>
            <a:ext cx="3581400" cy="1200329"/>
          </a:xfrm>
          <a:prstGeom prst="rect">
            <a:avLst/>
          </a:prstGeom>
        </p:spPr>
        <p:txBody>
          <a:bodyPr wrap="square">
            <a:spAutoFit/>
          </a:bodyPr>
          <a:lstStyle/>
          <a:p>
            <a:r>
              <a:rPr lang="en-US" dirty="0"/>
              <a:t>The </a:t>
            </a:r>
            <a:r>
              <a:rPr lang="en-US" b="1" dirty="0" err="1"/>
              <a:t>Punnett</a:t>
            </a:r>
            <a:r>
              <a:rPr lang="en-US" b="1" dirty="0"/>
              <a:t> square</a:t>
            </a:r>
            <a:r>
              <a:rPr lang="en-US" dirty="0"/>
              <a:t> is a diagram that is used to predict an outcome of a particular cross or breeding experiment</a:t>
            </a:r>
          </a:p>
        </p:txBody>
      </p:sp>
    </p:spTree>
    <p:extLst>
      <p:ext uri="{BB962C8B-B14F-4D97-AF65-F5344CB8AC3E}">
        <p14:creationId xmlns:p14="http://schemas.microsoft.com/office/powerpoint/2010/main" val="1206079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t>Another Example: from Mendel</a:t>
            </a:r>
          </a:p>
        </p:txBody>
      </p:sp>
      <p:graphicFrame>
        <p:nvGraphicFramePr>
          <p:cNvPr id="20528" name="Group 48"/>
          <p:cNvGraphicFramePr>
            <a:graphicFrameLocks noGrp="1"/>
          </p:cNvGraphicFramePr>
          <p:nvPr>
            <p:ph idx="1"/>
          </p:nvPr>
        </p:nvGraphicFramePr>
        <p:xfrm>
          <a:off x="457200" y="1409700"/>
          <a:ext cx="8229600" cy="5449888"/>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rPr>
                        <a:t>phenotype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observed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expected proportion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expected number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round yellow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9/16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312.75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55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round green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104.25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540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wrinkled yellow</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104.25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524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wrinkled green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1/16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34.75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254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charset="0"/>
                        </a:rPr>
                        <a:t>556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8114309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sz="4000"/>
              <a:t>Calculating the Chi-Square Value</a:t>
            </a:r>
          </a:p>
        </p:txBody>
      </p:sp>
      <p:sp>
        <p:nvSpPr>
          <p:cNvPr id="2052" name="Rectangle 3"/>
          <p:cNvSpPr>
            <a:spLocks noGrp="1" noChangeArrowheads="1"/>
          </p:cNvSpPr>
          <p:nvPr>
            <p:ph type="body" sz="half" idx="1"/>
          </p:nvPr>
        </p:nvSpPr>
        <p:spPr>
          <a:xfrm>
            <a:off x="457200" y="1600200"/>
            <a:ext cx="8229600" cy="3581400"/>
          </a:xfrm>
        </p:spPr>
        <p:txBody>
          <a:bodyPr/>
          <a:lstStyle/>
          <a:p>
            <a:pPr eaLnBrk="1" hangingPunct="1"/>
            <a:r>
              <a:rPr lang="en-US" sz="2400" dirty="0"/>
              <a:t>Use the formula.</a:t>
            </a:r>
          </a:p>
          <a:p>
            <a:pPr eaLnBrk="1" hangingPunct="1"/>
            <a:r>
              <a:rPr lang="en-US" sz="2400" dirty="0"/>
              <a:t>X</a:t>
            </a:r>
            <a:r>
              <a:rPr lang="en-US" sz="2400" baseline="30000" dirty="0"/>
              <a:t>2</a:t>
            </a:r>
            <a:r>
              <a:rPr lang="en-US" sz="2400" dirty="0"/>
              <a:t> = (315 - 312.75)2 / 312.75  </a:t>
            </a:r>
          </a:p>
          <a:p>
            <a:pPr eaLnBrk="1" hangingPunct="1">
              <a:buFontTx/>
              <a:buNone/>
            </a:pPr>
            <a:r>
              <a:rPr lang="en-US" sz="2400" dirty="0"/>
              <a:t>       +  (101 - 104.25)2 / 104.25  </a:t>
            </a:r>
          </a:p>
          <a:p>
            <a:pPr eaLnBrk="1" hangingPunct="1">
              <a:buFontTx/>
              <a:buNone/>
            </a:pPr>
            <a:r>
              <a:rPr lang="en-US" sz="2400" dirty="0"/>
              <a:t>       +  (108 - 104.25)2 / 104.25</a:t>
            </a:r>
          </a:p>
          <a:p>
            <a:pPr eaLnBrk="1" hangingPunct="1">
              <a:buFontTx/>
              <a:buNone/>
            </a:pPr>
            <a:r>
              <a:rPr lang="en-US" sz="2400" dirty="0"/>
              <a:t>       + (32 - 34.75)2 / 34.75  </a:t>
            </a:r>
          </a:p>
          <a:p>
            <a:pPr eaLnBrk="1" hangingPunct="1">
              <a:buFontTx/>
              <a:buNone/>
            </a:pPr>
            <a:r>
              <a:rPr lang="en-US" sz="2400" dirty="0"/>
              <a:t>     </a:t>
            </a:r>
          </a:p>
          <a:p>
            <a:pPr eaLnBrk="1" hangingPunct="1">
              <a:buFontTx/>
              <a:buNone/>
            </a:pPr>
            <a:r>
              <a:rPr lang="en-US" sz="2400" dirty="0"/>
              <a:t>     =  0.016 + 0.101 + 0.135 + 0.218 </a:t>
            </a:r>
          </a:p>
          <a:p>
            <a:pPr eaLnBrk="1" hangingPunct="1">
              <a:buFontTx/>
              <a:buNone/>
            </a:pPr>
            <a:r>
              <a:rPr lang="en-US" sz="2400" dirty="0"/>
              <a:t>     = 0.470.</a:t>
            </a:r>
          </a:p>
        </p:txBody>
      </p:sp>
      <p:graphicFrame>
        <p:nvGraphicFramePr>
          <p:cNvPr id="2050" name="Object 5"/>
          <p:cNvGraphicFramePr>
            <a:graphicFrameLocks noGrp="1" noChangeAspect="1"/>
          </p:cNvGraphicFramePr>
          <p:nvPr>
            <p:ph sz="half" idx="2"/>
          </p:nvPr>
        </p:nvGraphicFramePr>
        <p:xfrm>
          <a:off x="1828800" y="5410200"/>
          <a:ext cx="3409950" cy="1136650"/>
        </p:xfrm>
        <a:graphic>
          <a:graphicData uri="http://schemas.openxmlformats.org/presentationml/2006/ole">
            <mc:AlternateContent xmlns:mc="http://schemas.openxmlformats.org/markup-compatibility/2006">
              <mc:Choice xmlns:v="urn:schemas-microsoft-com:vml" Requires="v">
                <p:oleObj name="Equation" r:id="rId2" imgW="1333293" imgH="444247" progId="">
                  <p:embed/>
                </p:oleObj>
              </mc:Choice>
              <mc:Fallback>
                <p:oleObj name="Equation" r:id="rId2" imgW="1333293" imgH="444247" progId="">
                  <p:embed/>
                  <p:pic>
                    <p:nvPicPr>
                      <p:cNvPr id="0" name="Picture 286"/>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410200"/>
                        <a:ext cx="3409950" cy="11366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14738756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t>Finding the Expected Numbers</a:t>
            </a:r>
          </a:p>
        </p:txBody>
      </p:sp>
      <p:sp>
        <p:nvSpPr>
          <p:cNvPr id="17411" name="Rectangle 3"/>
          <p:cNvSpPr>
            <a:spLocks noGrp="1" noChangeArrowheads="1"/>
          </p:cNvSpPr>
          <p:nvPr>
            <p:ph type="body" idx="1"/>
          </p:nvPr>
        </p:nvSpPr>
        <p:spPr/>
        <p:txBody>
          <a:bodyPr/>
          <a:lstStyle/>
          <a:p>
            <a:pPr eaLnBrk="1" hangingPunct="1">
              <a:lnSpc>
                <a:spcPct val="80000"/>
              </a:lnSpc>
            </a:pPr>
            <a:r>
              <a:rPr lang="en-US" sz="2400" dirty="0"/>
              <a:t>The total number of </a:t>
            </a:r>
            <a:r>
              <a:rPr lang="en-US" sz="2400" dirty="0" err="1"/>
              <a:t>offsprings</a:t>
            </a:r>
            <a:r>
              <a:rPr lang="en-US" sz="2400" dirty="0"/>
              <a:t> observed.  </a:t>
            </a:r>
          </a:p>
          <a:p>
            <a:pPr eaLnBrk="1" hangingPunct="1">
              <a:lnSpc>
                <a:spcPct val="80000"/>
              </a:lnSpc>
              <a:buNone/>
            </a:pPr>
            <a:r>
              <a:rPr lang="en-US" sz="2400" dirty="0"/>
              <a:t>		</a:t>
            </a:r>
            <a:r>
              <a:rPr lang="en-US" sz="2400" b="1" dirty="0"/>
              <a:t>In this case, 315 + 101 + 108 + 32 = 556.</a:t>
            </a:r>
          </a:p>
          <a:p>
            <a:pPr eaLnBrk="1" hangingPunct="1">
              <a:lnSpc>
                <a:spcPct val="80000"/>
              </a:lnSpc>
              <a:buNone/>
            </a:pPr>
            <a:endParaRPr lang="en-US" sz="2400" b="1" dirty="0"/>
          </a:p>
          <a:p>
            <a:pPr eaLnBrk="1" hangingPunct="1">
              <a:lnSpc>
                <a:spcPct val="80000"/>
              </a:lnSpc>
            </a:pPr>
            <a:r>
              <a:rPr lang="en-US" sz="2400" dirty="0"/>
              <a:t>Then multiply total offspring by the expected proportion:  </a:t>
            </a:r>
          </a:p>
          <a:p>
            <a:pPr eaLnBrk="1" hangingPunct="1">
              <a:lnSpc>
                <a:spcPct val="80000"/>
              </a:lnSpc>
              <a:buFontTx/>
              <a:buNone/>
            </a:pPr>
            <a:r>
              <a:rPr lang="en-US" sz="2400" dirty="0"/>
              <a:t>       </a:t>
            </a:r>
            <a:r>
              <a:rPr lang="en-US" sz="2400" b="1" dirty="0"/>
              <a:t>--expected round yellow = 9/16 * 556 = 312.75</a:t>
            </a:r>
          </a:p>
          <a:p>
            <a:pPr eaLnBrk="1" hangingPunct="1">
              <a:lnSpc>
                <a:spcPct val="80000"/>
              </a:lnSpc>
              <a:buFontTx/>
              <a:buNone/>
            </a:pPr>
            <a:r>
              <a:rPr lang="en-US" sz="2400" b="1" dirty="0"/>
              <a:t>       --expected round green = 3/16 * 556 = 104.25</a:t>
            </a:r>
          </a:p>
          <a:p>
            <a:pPr eaLnBrk="1" hangingPunct="1">
              <a:lnSpc>
                <a:spcPct val="80000"/>
              </a:lnSpc>
              <a:buFontTx/>
              <a:buNone/>
            </a:pPr>
            <a:r>
              <a:rPr lang="en-US" sz="2400" b="1" dirty="0"/>
              <a:t>       --expected wrinkled yellow = 3/16 * 556 = 104.25</a:t>
            </a:r>
          </a:p>
          <a:p>
            <a:pPr eaLnBrk="1" hangingPunct="1">
              <a:lnSpc>
                <a:spcPct val="80000"/>
              </a:lnSpc>
              <a:buFontTx/>
              <a:buNone/>
            </a:pPr>
            <a:r>
              <a:rPr lang="en-US" sz="2400" b="1" dirty="0"/>
              <a:t>       --expected wrinkled green = 1/16 * 556 = 34.75</a:t>
            </a:r>
          </a:p>
        </p:txBody>
      </p:sp>
    </p:spTree>
    <p:extLst>
      <p:ext uri="{BB962C8B-B14F-4D97-AF65-F5344CB8AC3E}">
        <p14:creationId xmlns:p14="http://schemas.microsoft.com/office/powerpoint/2010/main" val="393134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17411">
                                            <p:txEl>
                                              <p:pRg st="3" end="3"/>
                                            </p:txEl>
                                          </p:spTgt>
                                        </p:tgtEl>
                                        <p:attrNameLst>
                                          <p:attrName>style.visibility</p:attrName>
                                        </p:attrNameLst>
                                      </p:cBhvr>
                                      <p:to>
                                        <p:strVal val="visible"/>
                                      </p:to>
                                    </p:set>
                                    <p:animEffect transition="in" filter="dissolve">
                                      <p:cBhvr>
                                        <p:cTn id="13" dur="500"/>
                                        <p:tgtEl>
                                          <p:spTgt spid="17411">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17411">
                                            <p:txEl>
                                              <p:pRg st="4" end="4"/>
                                            </p:txEl>
                                          </p:spTgt>
                                        </p:tgtEl>
                                        <p:attrNameLst>
                                          <p:attrName>style.visibility</p:attrName>
                                        </p:attrNameLst>
                                      </p:cBhvr>
                                      <p:to>
                                        <p:strVal val="visible"/>
                                      </p:to>
                                    </p:set>
                                    <p:animEffect transition="in" filter="dissolve">
                                      <p:cBhvr>
                                        <p:cTn id="16" dur="500"/>
                                        <p:tgtEl>
                                          <p:spTgt spid="17411">
                                            <p:txEl>
                                              <p:pRg st="4" end="4"/>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17411">
                                            <p:txEl>
                                              <p:pRg st="5" end="5"/>
                                            </p:txEl>
                                          </p:spTgt>
                                        </p:tgtEl>
                                        <p:attrNameLst>
                                          <p:attrName>style.visibility</p:attrName>
                                        </p:attrNameLst>
                                      </p:cBhvr>
                                      <p:to>
                                        <p:strVal val="visible"/>
                                      </p:to>
                                    </p:set>
                                    <p:animEffect transition="in" filter="dissolve">
                                      <p:cBhvr>
                                        <p:cTn id="19" dur="500"/>
                                        <p:tgtEl>
                                          <p:spTgt spid="17411">
                                            <p:txEl>
                                              <p:pRg st="5" end="5"/>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17411">
                                            <p:txEl>
                                              <p:pRg st="6" end="6"/>
                                            </p:txEl>
                                          </p:spTgt>
                                        </p:tgtEl>
                                        <p:attrNameLst>
                                          <p:attrName>style.visibility</p:attrName>
                                        </p:attrNameLst>
                                      </p:cBhvr>
                                      <p:to>
                                        <p:strVal val="visible"/>
                                      </p:to>
                                    </p:set>
                                    <p:animEffect transition="in" filter="dissolve">
                                      <p:cBhvr>
                                        <p:cTn id="22" dur="500"/>
                                        <p:tgtEl>
                                          <p:spTgt spid="17411">
                                            <p:txEl>
                                              <p:pRg st="6" end="6"/>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17411">
                                            <p:txEl>
                                              <p:pRg st="7" end="7"/>
                                            </p:txEl>
                                          </p:spTgt>
                                        </p:tgtEl>
                                        <p:attrNameLst>
                                          <p:attrName>style.visibility</p:attrName>
                                        </p:attrNameLst>
                                      </p:cBhvr>
                                      <p:to>
                                        <p:strVal val="visible"/>
                                      </p:to>
                                    </p:set>
                                    <p:animEffect transition="in" filter="dissolve">
                                      <p:cBhvr>
                                        <p:cTn id="25"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t>D.F. and Critical Value</a:t>
            </a:r>
          </a:p>
        </p:txBody>
      </p:sp>
      <p:sp>
        <p:nvSpPr>
          <p:cNvPr id="18435" name="Rectangle 3"/>
          <p:cNvSpPr>
            <a:spLocks noGrp="1" noChangeArrowheads="1"/>
          </p:cNvSpPr>
          <p:nvPr>
            <p:ph type="body" idx="1"/>
          </p:nvPr>
        </p:nvSpPr>
        <p:spPr/>
        <p:txBody>
          <a:bodyPr/>
          <a:lstStyle/>
          <a:p>
            <a:pPr eaLnBrk="1" hangingPunct="1">
              <a:lnSpc>
                <a:spcPct val="80000"/>
              </a:lnSpc>
            </a:pPr>
            <a:r>
              <a:rPr lang="en-US" sz="2800" dirty="0"/>
              <a:t>Degrees of freedom is 1 less than the number of classes of offspring.  </a:t>
            </a:r>
            <a:r>
              <a:rPr lang="en-US" sz="2800" b="1" dirty="0"/>
              <a:t>Here, 4 - 1 = 3 </a:t>
            </a:r>
            <a:r>
              <a:rPr lang="en-US" sz="2800" b="1" dirty="0" err="1"/>
              <a:t>d.f</a:t>
            </a:r>
            <a:r>
              <a:rPr lang="en-US" sz="2800" b="1" dirty="0"/>
              <a:t>.</a:t>
            </a:r>
          </a:p>
          <a:p>
            <a:pPr eaLnBrk="1" hangingPunct="1">
              <a:lnSpc>
                <a:spcPct val="80000"/>
              </a:lnSpc>
            </a:pPr>
            <a:r>
              <a:rPr lang="en-US" sz="2800" dirty="0"/>
              <a:t>For 3 </a:t>
            </a:r>
            <a:r>
              <a:rPr lang="en-US" sz="2800" dirty="0" err="1"/>
              <a:t>d.f</a:t>
            </a:r>
            <a:r>
              <a:rPr lang="en-US" sz="2800" dirty="0"/>
              <a:t>. and p = 0.05, the </a:t>
            </a:r>
            <a:r>
              <a:rPr lang="en-US" sz="2800" b="1" dirty="0"/>
              <a:t>critical chi-square value is 7.815.</a:t>
            </a:r>
          </a:p>
          <a:p>
            <a:pPr eaLnBrk="1" hangingPunct="1">
              <a:lnSpc>
                <a:spcPct val="80000"/>
              </a:lnSpc>
            </a:pPr>
            <a:r>
              <a:rPr lang="en-US" sz="2800" dirty="0"/>
              <a:t>Since </a:t>
            </a:r>
            <a:r>
              <a:rPr lang="en-US" sz="2800" b="1" u="sng" dirty="0"/>
              <a:t>the observed chi-square (0.470) </a:t>
            </a:r>
            <a:r>
              <a:rPr lang="en-US" sz="2800" dirty="0"/>
              <a:t>is less than the critical value, </a:t>
            </a:r>
            <a:r>
              <a:rPr lang="en-US" sz="2800" b="1" dirty="0"/>
              <a:t>we fail to reject the null hypothesis</a:t>
            </a:r>
            <a:r>
              <a:rPr lang="en-US" sz="2800" dirty="0"/>
              <a:t>.  We accept Mendel’s conclusion that the observed results for a 9/16 : 3/16 : 3/16 : 1/16 ratio.</a:t>
            </a:r>
          </a:p>
        </p:txBody>
      </p:sp>
    </p:spTree>
    <p:extLst>
      <p:ext uri="{BB962C8B-B14F-4D97-AF65-F5344CB8AC3E}">
        <p14:creationId xmlns:p14="http://schemas.microsoft.com/office/powerpoint/2010/main" val="5561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057400"/>
            <a:ext cx="8229600" cy="1143000"/>
          </a:xfrm>
        </p:spPr>
        <p:txBody>
          <a:bodyPr>
            <a:normAutofit fontScale="90000"/>
          </a:bodyPr>
          <a:lstStyle/>
          <a:p>
            <a:r>
              <a:rPr lang="en-US" dirty="0"/>
              <a:t>Let’s See how sample size affects the Chi square statistic</a:t>
            </a:r>
          </a:p>
        </p:txBody>
      </p:sp>
    </p:spTree>
    <p:extLst>
      <p:ext uri="{BB962C8B-B14F-4D97-AF65-F5344CB8AC3E}">
        <p14:creationId xmlns:p14="http://schemas.microsoft.com/office/powerpoint/2010/main" val="234172240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sz="3200" dirty="0"/>
              <a:t>Calculate Chi square statistic for two arbitrary sample at 1:1 ratio</a:t>
            </a:r>
            <a:br>
              <a:rPr lang="en-US" dirty="0"/>
            </a:br>
            <a:endParaRPr lang="en-US" dirty="0"/>
          </a:p>
        </p:txBody>
      </p:sp>
      <p:sp>
        <p:nvSpPr>
          <p:cNvPr id="3" name="TextBox 2"/>
          <p:cNvSpPr txBox="1"/>
          <p:nvPr/>
        </p:nvSpPr>
        <p:spPr>
          <a:xfrm>
            <a:off x="457200" y="1873544"/>
            <a:ext cx="8305800" cy="3662541"/>
          </a:xfrm>
          <a:prstGeom prst="rect">
            <a:avLst/>
          </a:prstGeom>
          <a:noFill/>
        </p:spPr>
        <p:txBody>
          <a:bodyPr wrap="square" rtlCol="0">
            <a:spAutoFit/>
          </a:bodyPr>
          <a:lstStyle/>
          <a:p>
            <a:pPr marL="342900" indent="-342900"/>
            <a:r>
              <a:rPr lang="en-US" sz="3200" dirty="0"/>
              <a:t>Sample 1: </a:t>
            </a:r>
            <a:r>
              <a:rPr lang="en-US" sz="3200" dirty="0">
                <a:solidFill>
                  <a:srgbClr val="FF0000"/>
                </a:solidFill>
              </a:rPr>
              <a:t>Observed-15:35</a:t>
            </a:r>
            <a:r>
              <a:rPr lang="en-US" sz="3200" dirty="0"/>
              <a:t>, </a:t>
            </a:r>
          </a:p>
          <a:p>
            <a:pPr marL="342900" indent="-342900"/>
            <a:r>
              <a:rPr lang="en-US" sz="2400" dirty="0"/>
              <a:t>Expected- 15+35/2= 25 </a:t>
            </a:r>
          </a:p>
          <a:p>
            <a:pPr marL="342900" indent="-342900">
              <a:buAutoNum type="alphaLcPeriod"/>
            </a:pPr>
            <a:endParaRPr lang="en-US" dirty="0"/>
          </a:p>
          <a:p>
            <a:pPr marL="342900" indent="-342900"/>
            <a:r>
              <a:rPr lang="en-US" dirty="0"/>
              <a:t>                           </a:t>
            </a:r>
            <a:endParaRPr lang="en-US" baseline="30000" dirty="0"/>
          </a:p>
          <a:p>
            <a:pPr marL="342900" indent="-342900"/>
            <a:endParaRPr lang="en-US" dirty="0"/>
          </a:p>
          <a:p>
            <a:endParaRPr lang="en-US" dirty="0"/>
          </a:p>
          <a:p>
            <a:pPr marL="342900" indent="-342900"/>
            <a:r>
              <a:rPr lang="en-US" sz="2800" dirty="0"/>
              <a:t>Sample 2: </a:t>
            </a:r>
            <a:r>
              <a:rPr lang="en-US" sz="2800" dirty="0">
                <a:solidFill>
                  <a:srgbClr val="FF0000"/>
                </a:solidFill>
              </a:rPr>
              <a:t>Observed 240:260</a:t>
            </a:r>
            <a:r>
              <a:rPr lang="en-US" sz="2800" dirty="0"/>
              <a:t>, Expected = 500/2=250</a:t>
            </a:r>
          </a:p>
          <a:p>
            <a:pPr marL="342900" indent="-342900"/>
            <a:endParaRPr lang="en-US" sz="2800" dirty="0"/>
          </a:p>
          <a:p>
            <a:pPr marL="342900" indent="-342900"/>
            <a:endParaRPr lang="en-US" sz="2800" dirty="0"/>
          </a:p>
          <a:p>
            <a:pPr marL="342900" indent="-342900">
              <a:buAutoNum type="alphaLcPeriod"/>
            </a:pPr>
            <a:endParaRPr lang="en-US" sz="2000" dirty="0"/>
          </a:p>
        </p:txBody>
      </p:sp>
      <p:graphicFrame>
        <p:nvGraphicFramePr>
          <p:cNvPr id="36866" name="Object 6"/>
          <p:cNvGraphicFramePr>
            <a:graphicFrameLocks noChangeAspect="1"/>
          </p:cNvGraphicFramePr>
          <p:nvPr/>
        </p:nvGraphicFramePr>
        <p:xfrm>
          <a:off x="609600" y="3124200"/>
          <a:ext cx="1295400" cy="431800"/>
        </p:xfrm>
        <a:graphic>
          <a:graphicData uri="http://schemas.openxmlformats.org/presentationml/2006/ole">
            <mc:AlternateContent xmlns:mc="http://schemas.openxmlformats.org/markup-compatibility/2006">
              <mc:Choice xmlns:v="urn:schemas-microsoft-com:vml" Requires="v">
                <p:oleObj name="Equation" r:id="rId2" imgW="1333293" imgH="444247" progId="">
                  <p:embed/>
                </p:oleObj>
              </mc:Choice>
              <mc:Fallback>
                <p:oleObj name="Equation" r:id="rId2" imgW="1333293" imgH="444247" progId="">
                  <p:embed/>
                  <p:pic>
                    <p:nvPicPr>
                      <p:cNvPr id="0" name="Picture 5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124200"/>
                        <a:ext cx="1295400" cy="431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graphicFrame>
        <p:nvGraphicFramePr>
          <p:cNvPr id="36867" name="Object 6"/>
          <p:cNvGraphicFramePr>
            <a:graphicFrameLocks noChangeAspect="1"/>
          </p:cNvGraphicFramePr>
          <p:nvPr/>
        </p:nvGraphicFramePr>
        <p:xfrm>
          <a:off x="685800" y="4419600"/>
          <a:ext cx="1295400" cy="431800"/>
        </p:xfrm>
        <a:graphic>
          <a:graphicData uri="http://schemas.openxmlformats.org/presentationml/2006/ole">
            <mc:AlternateContent xmlns:mc="http://schemas.openxmlformats.org/markup-compatibility/2006">
              <mc:Choice xmlns:v="urn:schemas-microsoft-com:vml" Requires="v">
                <p:oleObj name="Equation" r:id="rId2" imgW="1333293" imgH="444247" progId="">
                  <p:embed/>
                </p:oleObj>
              </mc:Choice>
              <mc:Fallback>
                <p:oleObj name="Equation" r:id="rId2" imgW="1333293" imgH="444247" progId="">
                  <p:embed/>
                  <p:pic>
                    <p:nvPicPr>
                      <p:cNvPr id="0" name="Picture 5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419600"/>
                        <a:ext cx="1295400" cy="431800"/>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2590800" y="4343400"/>
            <a:ext cx="5943600" cy="646331"/>
          </a:xfrm>
          <a:prstGeom prst="rect">
            <a:avLst/>
          </a:prstGeom>
        </p:spPr>
        <p:txBody>
          <a:bodyPr wrap="square">
            <a:spAutoFit/>
          </a:bodyPr>
          <a:lstStyle/>
          <a:p>
            <a:pPr marL="342900" indent="-342900"/>
            <a:r>
              <a:rPr lang="en-US" dirty="0"/>
              <a:t>X</a:t>
            </a:r>
            <a:r>
              <a:rPr lang="en-US" baseline="30000" dirty="0"/>
              <a:t>2</a:t>
            </a:r>
            <a:r>
              <a:rPr lang="en-US" dirty="0"/>
              <a:t>= </a:t>
            </a:r>
            <a:r>
              <a:rPr lang="en-US" u="sng" dirty="0"/>
              <a:t>(240- 250)</a:t>
            </a:r>
            <a:r>
              <a:rPr lang="en-US" baseline="30000" dirty="0"/>
              <a:t>2  </a:t>
            </a:r>
            <a:r>
              <a:rPr lang="en-US" dirty="0"/>
              <a:t>+ </a:t>
            </a:r>
            <a:r>
              <a:rPr lang="en-US" u="sng" dirty="0"/>
              <a:t>(260- 250)</a:t>
            </a:r>
            <a:r>
              <a:rPr lang="en-US" baseline="30000" dirty="0"/>
              <a:t>2   </a:t>
            </a:r>
            <a:r>
              <a:rPr lang="en-US" dirty="0"/>
              <a:t>= 200/250   =  0.8        </a:t>
            </a:r>
          </a:p>
          <a:p>
            <a:pPr marL="342900" indent="-342900"/>
            <a:r>
              <a:rPr lang="en-US" dirty="0"/>
              <a:t>             250              250</a:t>
            </a:r>
          </a:p>
        </p:txBody>
      </p:sp>
      <p:sp>
        <p:nvSpPr>
          <p:cNvPr id="7" name="Rectangle 6"/>
          <p:cNvSpPr/>
          <p:nvPr/>
        </p:nvSpPr>
        <p:spPr>
          <a:xfrm>
            <a:off x="2209800" y="3124200"/>
            <a:ext cx="4800600" cy="646331"/>
          </a:xfrm>
          <a:prstGeom prst="rect">
            <a:avLst/>
          </a:prstGeom>
        </p:spPr>
        <p:txBody>
          <a:bodyPr wrap="square">
            <a:spAutoFit/>
          </a:bodyPr>
          <a:lstStyle/>
          <a:p>
            <a:pPr marL="342900" indent="-342900"/>
            <a:r>
              <a:rPr lang="en-US" dirty="0"/>
              <a:t>X</a:t>
            </a:r>
            <a:r>
              <a:rPr lang="en-US" baseline="30000" dirty="0"/>
              <a:t>2</a:t>
            </a:r>
            <a:r>
              <a:rPr lang="en-US" dirty="0"/>
              <a:t>= </a:t>
            </a:r>
            <a:r>
              <a:rPr lang="en-US" u="sng" dirty="0"/>
              <a:t>(15- 25)</a:t>
            </a:r>
            <a:r>
              <a:rPr lang="en-US" baseline="30000" dirty="0"/>
              <a:t>2  </a:t>
            </a:r>
            <a:r>
              <a:rPr lang="en-US" dirty="0"/>
              <a:t>+ </a:t>
            </a:r>
            <a:r>
              <a:rPr lang="en-US" u="sng" dirty="0"/>
              <a:t>(35- 25)</a:t>
            </a:r>
            <a:r>
              <a:rPr lang="en-US" baseline="30000" dirty="0"/>
              <a:t>2   </a:t>
            </a:r>
            <a:r>
              <a:rPr lang="en-US" dirty="0"/>
              <a:t>= 200/25   = 8</a:t>
            </a:r>
            <a:endParaRPr lang="en-US" baseline="30000" dirty="0"/>
          </a:p>
          <a:p>
            <a:pPr marL="342900" indent="-342900"/>
            <a:r>
              <a:rPr lang="en-US" dirty="0"/>
              <a:t>           25              25</a:t>
            </a:r>
          </a:p>
        </p:txBody>
      </p:sp>
    </p:spTree>
    <p:extLst>
      <p:ext uri="{BB962C8B-B14F-4D97-AF65-F5344CB8AC3E}">
        <p14:creationId xmlns:p14="http://schemas.microsoft.com/office/powerpoint/2010/main" val="2813859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5" descr="chisquare_table"/>
          <p:cNvPicPr>
            <a:picLocks noGrp="1" noChangeAspect="1" noChangeArrowheads="1"/>
          </p:cNvPicPr>
          <p:nvPr>
            <p:ph/>
          </p:nvPr>
        </p:nvPicPr>
        <p:blipFill>
          <a:blip r:embed="rId2" cstate="print"/>
          <a:srcRect/>
          <a:stretch>
            <a:fillRect/>
          </a:stretch>
        </p:blipFill>
        <p:spPr>
          <a:xfrm>
            <a:off x="0" y="968375"/>
            <a:ext cx="9144000" cy="5889625"/>
          </a:xfrm>
          <a:noFill/>
        </p:spPr>
      </p:pic>
      <p:sp>
        <p:nvSpPr>
          <p:cNvPr id="14339" name="Text Box 6"/>
          <p:cNvSpPr txBox="1">
            <a:spLocks noChangeArrowheads="1"/>
          </p:cNvSpPr>
          <p:nvPr/>
        </p:nvSpPr>
        <p:spPr bwMode="auto">
          <a:xfrm>
            <a:off x="2689225" y="0"/>
            <a:ext cx="3765550" cy="641350"/>
          </a:xfrm>
          <a:prstGeom prst="rect">
            <a:avLst/>
          </a:prstGeom>
          <a:noFill/>
          <a:ln w="9525">
            <a:noFill/>
            <a:miter lim="800000"/>
            <a:headEnd/>
            <a:tailEnd/>
          </a:ln>
        </p:spPr>
        <p:txBody>
          <a:bodyPr wrap="none">
            <a:spAutoFit/>
          </a:bodyPr>
          <a:lstStyle/>
          <a:p>
            <a:r>
              <a:rPr lang="en-US" sz="3600"/>
              <a:t>Chi-Square Table</a:t>
            </a:r>
          </a:p>
        </p:txBody>
      </p:sp>
      <p:sp>
        <p:nvSpPr>
          <p:cNvPr id="4" name="Rectangle 3"/>
          <p:cNvSpPr/>
          <p:nvPr/>
        </p:nvSpPr>
        <p:spPr>
          <a:xfrm>
            <a:off x="5257800" y="2667000"/>
            <a:ext cx="6096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8752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a:t>
            </a:r>
          </a:p>
        </p:txBody>
      </p:sp>
      <p:sp>
        <p:nvSpPr>
          <p:cNvPr id="4" name="TextBox 3"/>
          <p:cNvSpPr txBox="1"/>
          <p:nvPr/>
        </p:nvSpPr>
        <p:spPr>
          <a:xfrm>
            <a:off x="457199" y="1798761"/>
            <a:ext cx="8413919" cy="3231654"/>
          </a:xfrm>
          <a:prstGeom prst="rect">
            <a:avLst/>
          </a:prstGeom>
          <a:noFill/>
        </p:spPr>
        <p:txBody>
          <a:bodyPr wrap="square" rtlCol="0">
            <a:spAutoFit/>
          </a:bodyPr>
          <a:lstStyle/>
          <a:p>
            <a:r>
              <a:rPr lang="en-US" sz="2800" dirty="0">
                <a:latin typeface="Comic Sans MS"/>
                <a:cs typeface="Comic Sans MS"/>
              </a:rPr>
              <a:t>In the F2 generation of a certain tomato experiment 3629 fruits were red, while 1175 were yellow. A 3:1 ratio was expected. Are the discrepancies between observed and expected significant?</a:t>
            </a:r>
          </a:p>
          <a:p>
            <a:endParaRPr lang="en-US" sz="2800" dirty="0"/>
          </a:p>
          <a:p>
            <a:endParaRPr lang="en-US" dirty="0"/>
          </a:p>
          <a:p>
            <a:endParaRPr lang="en-US" dirty="0"/>
          </a:p>
        </p:txBody>
      </p:sp>
    </p:spTree>
    <p:extLst>
      <p:ext uri="{BB962C8B-B14F-4D97-AF65-F5344CB8AC3E}">
        <p14:creationId xmlns:p14="http://schemas.microsoft.com/office/powerpoint/2010/main" val="446715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b="1" dirty="0">
                <a:solidFill>
                  <a:schemeClr val="tx2">
                    <a:lumMod val="75000"/>
                  </a:schemeClr>
                </a:solidFill>
                <a:latin typeface="Comic Sans MS" pitchFamily="66" charset="0"/>
              </a:rPr>
              <a:t>Law of Independent Assortment</a:t>
            </a:r>
          </a:p>
        </p:txBody>
      </p:sp>
      <p:sp>
        <p:nvSpPr>
          <p:cNvPr id="31747" name="Content Placeholder 2"/>
          <p:cNvSpPr>
            <a:spLocks noGrp="1"/>
          </p:cNvSpPr>
          <p:nvPr>
            <p:ph idx="1"/>
          </p:nvPr>
        </p:nvSpPr>
        <p:spPr/>
        <p:txBody>
          <a:bodyPr/>
          <a:lstStyle/>
          <a:p>
            <a:pPr eaLnBrk="1" hangingPunct="1"/>
            <a:r>
              <a:rPr lang="en-US" sz="2400"/>
              <a:t>The Law of Independent Assortment, also known as "Inheritance Law", states that alleles of different genes assort independently of one another during gamete formation.</a:t>
            </a:r>
          </a:p>
        </p:txBody>
      </p:sp>
      <p:grpSp>
        <p:nvGrpSpPr>
          <p:cNvPr id="3" name="Group 5"/>
          <p:cNvGrpSpPr>
            <a:grpSpLocks/>
          </p:cNvGrpSpPr>
          <p:nvPr/>
        </p:nvGrpSpPr>
        <p:grpSpPr bwMode="auto">
          <a:xfrm>
            <a:off x="2057400" y="2819400"/>
            <a:ext cx="5791200" cy="3797300"/>
            <a:chOff x="2895600" y="2743200"/>
            <a:chExt cx="5791200" cy="3796838"/>
          </a:xfrm>
        </p:grpSpPr>
        <p:pic>
          <p:nvPicPr>
            <p:cNvPr id="31749" name="Picture 3" descr="law of independent assortment.gif"/>
            <p:cNvPicPr>
              <a:picLocks noChangeAspect="1"/>
            </p:cNvPicPr>
            <p:nvPr/>
          </p:nvPicPr>
          <p:blipFill>
            <a:blip r:embed="rId3" cstate="print"/>
            <a:srcRect/>
            <a:stretch>
              <a:fillRect/>
            </a:stretch>
          </p:blipFill>
          <p:spPr bwMode="auto">
            <a:xfrm>
              <a:off x="2895600" y="2743200"/>
              <a:ext cx="3600450" cy="3796838"/>
            </a:xfrm>
            <a:prstGeom prst="rect">
              <a:avLst/>
            </a:prstGeom>
            <a:noFill/>
            <a:ln w="9525">
              <a:noFill/>
              <a:miter lim="800000"/>
              <a:headEnd/>
              <a:tailEnd/>
            </a:ln>
          </p:spPr>
        </p:pic>
        <p:sp>
          <p:nvSpPr>
            <p:cNvPr id="31750" name="TextBox 4"/>
            <p:cNvSpPr txBox="1">
              <a:spLocks noChangeArrowheads="1"/>
            </p:cNvSpPr>
            <p:nvPr/>
          </p:nvSpPr>
          <p:spPr bwMode="auto">
            <a:xfrm>
              <a:off x="6096000" y="5638800"/>
              <a:ext cx="2590800" cy="369332"/>
            </a:xfrm>
            <a:prstGeom prst="rect">
              <a:avLst/>
            </a:prstGeom>
            <a:noFill/>
            <a:ln w="9525">
              <a:noFill/>
              <a:miter lim="800000"/>
              <a:headEnd/>
              <a:tailEnd/>
            </a:ln>
          </p:spPr>
          <p:txBody>
            <a:bodyPr>
              <a:spAutoFit/>
            </a:bodyPr>
            <a:lstStyle/>
            <a:p>
              <a:r>
                <a:rPr lang="en-US">
                  <a:latin typeface="Calibri" pitchFamily="34" charset="0"/>
                </a:rPr>
                <a:t>F2 Ratio-9:3:3:1</a:t>
              </a:r>
            </a:p>
          </p:txBody>
        </p:sp>
      </p:grpSp>
    </p:spTree>
    <p:extLst>
      <p:ext uri="{BB962C8B-B14F-4D97-AF65-F5344CB8AC3E}">
        <p14:creationId xmlns:p14="http://schemas.microsoft.com/office/powerpoint/2010/main" val="205449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12580</TotalTime>
  <Words>3948</Words>
  <Application>Microsoft Macintosh PowerPoint</Application>
  <PresentationFormat>On-screen Show (4:3)</PresentationFormat>
  <Paragraphs>975</Paragraphs>
  <Slides>87</Slides>
  <Notes>7</Notes>
  <HiddenSlides>4</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2</vt:i4>
      </vt:variant>
      <vt:variant>
        <vt:lpstr>Slide Titles</vt:lpstr>
      </vt:variant>
      <vt:variant>
        <vt:i4>87</vt:i4>
      </vt:variant>
    </vt:vector>
  </HeadingPairs>
  <TitlesOfParts>
    <vt:vector size="96" baseType="lpstr">
      <vt:lpstr>Arial</vt:lpstr>
      <vt:lpstr>Calibri</vt:lpstr>
      <vt:lpstr>Comic Sans MS</vt:lpstr>
      <vt:lpstr>Helvetica</vt:lpstr>
      <vt:lpstr>Symbol</vt:lpstr>
      <vt:lpstr>Wingdings</vt:lpstr>
      <vt:lpstr>Office Theme</vt:lpstr>
      <vt:lpstr>Document</vt:lpstr>
      <vt:lpstr>Equation</vt:lpstr>
      <vt:lpstr>Bombay Blood Group</vt:lpstr>
      <vt:lpstr>Biochemistry of A, B, H Antigens</vt:lpstr>
      <vt:lpstr>H Gene (Chromosome 19)</vt:lpstr>
      <vt:lpstr>A Gene</vt:lpstr>
      <vt:lpstr>B Gene</vt:lpstr>
      <vt:lpstr>PowerPoint Presentation</vt:lpstr>
      <vt:lpstr>Monohybrid vs Dihybrid Cross</vt:lpstr>
      <vt:lpstr>Law of Independent Assortment</vt:lpstr>
      <vt:lpstr>Law of Independent Assortment</vt:lpstr>
      <vt:lpstr>Law of independent assortment</vt:lpstr>
      <vt:lpstr>What is the Trihybrid ratio (in F2)? </vt:lpstr>
      <vt:lpstr>PowerPoint Presentation</vt:lpstr>
      <vt:lpstr>Law of Independent Assortment</vt:lpstr>
      <vt:lpstr>Law of independent assortment</vt:lpstr>
      <vt:lpstr>What is the Trihybrid ratio (in F2)? </vt:lpstr>
      <vt:lpstr>PowerPoint Presentation</vt:lpstr>
      <vt:lpstr>Allele Segregation</vt:lpstr>
      <vt:lpstr>Allele Segregation</vt:lpstr>
      <vt:lpstr>Punnett Square</vt:lpstr>
      <vt:lpstr>Exercises </vt:lpstr>
      <vt:lpstr>PowerPoint Presentation</vt:lpstr>
      <vt:lpstr>PowerPoint Presentation</vt:lpstr>
      <vt:lpstr>PowerPoint Presentation</vt:lpstr>
      <vt:lpstr>Law of independent assortment</vt:lpstr>
      <vt:lpstr>Law of Independent Assortment</vt:lpstr>
      <vt:lpstr>What is the Trihybrid ratio (in F2)? </vt:lpstr>
      <vt:lpstr>PowerPoint Presentation</vt:lpstr>
      <vt:lpstr>Question??</vt:lpstr>
      <vt:lpstr>PowerPoint Presentation</vt:lpstr>
      <vt:lpstr>What is Epistasis?</vt:lpstr>
      <vt:lpstr>What is the dihydrid ratio?</vt:lpstr>
      <vt:lpstr>PowerPoint Presentation</vt:lpstr>
      <vt:lpstr>Punnett Square</vt:lpstr>
      <vt:lpstr>Biochemical Explaination</vt:lpstr>
      <vt:lpstr>PowerPoint Presentation</vt:lpstr>
      <vt:lpstr>Possible biochemical  mechanism?</vt:lpstr>
      <vt:lpstr>Possible biochemical mechanism</vt:lpstr>
      <vt:lpstr>Complementary gene action</vt:lpstr>
      <vt:lpstr>Modified Mendel Ratio’s  (9:7) (15:1) (13:3) (9:3:4)</vt:lpstr>
      <vt:lpstr>Modified Mendel Ratio in Primula</vt:lpstr>
      <vt:lpstr>(Ratio: 13:3)</vt:lpstr>
      <vt:lpstr>How can you explain this?</vt:lpstr>
      <vt:lpstr>Possible mechanism</vt:lpstr>
      <vt:lpstr>Dominant Epistasis</vt:lpstr>
      <vt:lpstr>PowerPoint Presentation</vt:lpstr>
      <vt:lpstr>PowerPoint Presentation</vt:lpstr>
      <vt:lpstr>PowerPoint Presentation</vt:lpstr>
      <vt:lpstr>Recessive Epistasis</vt:lpstr>
      <vt:lpstr>Sex linked Inheritance</vt:lpstr>
      <vt:lpstr>X linked Inheritance </vt:lpstr>
      <vt:lpstr>Y- linked inheritance</vt:lpstr>
      <vt:lpstr>Temperature dependent sex determination</vt:lpstr>
      <vt:lpstr>ZW sex-determination system</vt:lpstr>
      <vt:lpstr>Sex determination on Drosophila</vt:lpstr>
      <vt:lpstr>Sex Determination</vt:lpstr>
      <vt:lpstr>Gynandromorphs</vt:lpstr>
      <vt:lpstr>Pleiotropy</vt:lpstr>
      <vt:lpstr>Similarity between X &amp; Y chromosome</vt:lpstr>
      <vt:lpstr>Genetic terms commonly used to describe the type of alleles</vt:lpstr>
      <vt:lpstr>Dominant negative mutation</vt:lpstr>
      <vt:lpstr>Dominant negative (Example) </vt:lpstr>
      <vt:lpstr>PowerPoint Presentation</vt:lpstr>
      <vt:lpstr>PowerPoint Presentation</vt:lpstr>
      <vt:lpstr>PowerPoint Presentation</vt:lpstr>
      <vt:lpstr>Chi-Square Test</vt:lpstr>
      <vt:lpstr>PowerPoint Presentation</vt:lpstr>
      <vt:lpstr>PowerPoint Presentation</vt:lpstr>
      <vt:lpstr>Goodness  of Fit</vt:lpstr>
      <vt:lpstr>Formula</vt:lpstr>
      <vt:lpstr>Example</vt:lpstr>
      <vt:lpstr>PowerPoint Presentation</vt:lpstr>
      <vt:lpstr>What is a “reasonable” result? </vt:lpstr>
      <vt:lpstr>How do you calculate the p value from chi square?</vt:lpstr>
      <vt:lpstr>Degrees of Freedom</vt:lpstr>
      <vt:lpstr>Critical Chi-Square</vt:lpstr>
      <vt:lpstr>PowerPoint Presentation</vt:lpstr>
      <vt:lpstr>Using the Table</vt:lpstr>
      <vt:lpstr>Another Example: from Mendel</vt:lpstr>
      <vt:lpstr>PowerPoint Presentation</vt:lpstr>
      <vt:lpstr>Another Example: from Mendel</vt:lpstr>
      <vt:lpstr>Calculating the Chi-Square Value</vt:lpstr>
      <vt:lpstr>Finding the Expected Numbers</vt:lpstr>
      <vt:lpstr>D.F. and Critical Value</vt:lpstr>
      <vt:lpstr>Let’s See how sample size affects the Chi square statistic</vt:lpstr>
      <vt:lpstr>Calculate Chi square statistic for two arbitrary sample at 1:1 ratio </vt:lpstr>
      <vt:lpstr>PowerPoint Presentation</vt:lpstr>
      <vt:lpstr>Question!</vt:lpstr>
    </vt:vector>
  </TitlesOfParts>
  <Company>iiser Kolkata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prasad</dc:creator>
  <cp:lastModifiedBy>Microsoft Office User</cp:lastModifiedBy>
  <cp:revision>185</cp:revision>
  <dcterms:created xsi:type="dcterms:W3CDTF">2013-01-03T11:32:44Z</dcterms:created>
  <dcterms:modified xsi:type="dcterms:W3CDTF">2025-01-27T04:45:35Z</dcterms:modified>
</cp:coreProperties>
</file>