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7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3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03EDCC-A0B1-4694-A7EB-93B46F43E5B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297851-41C7-48FF-BCC4-4E9C54ED4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9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1ED4-6BB4-E4CF-7DB5-A626C7E8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63718" cy="1030941"/>
          </a:xfrm>
        </p:spPr>
        <p:txBody>
          <a:bodyPr>
            <a:normAutofit/>
          </a:bodyPr>
          <a:lstStyle/>
          <a:p>
            <a:r>
              <a:rPr lang="en-IN" sz="2400" dirty="0"/>
              <a:t>DIFFERENTIATION OF NEUTRON AND GAMMA RESPONSE FOR EJ-301 DETECTOR AT LOW ENERGIES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AAEF2-F71B-2CD8-29E5-6039E347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7" y="1491361"/>
            <a:ext cx="2743438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39489-B242-7D47-AB31-A18A45B3ACBC}"/>
              </a:ext>
            </a:extLst>
          </p:cNvPr>
          <p:cNvSpPr txBox="1"/>
          <p:nvPr/>
        </p:nvSpPr>
        <p:spPr>
          <a:xfrm>
            <a:off x="241928" y="3221251"/>
            <a:ext cx="2743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EJ-301 liquid scintillation detector and photo-multiplier tube</a:t>
            </a:r>
            <a:r>
              <a:rPr lang="en-IN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A030-AFEF-4299-F969-54A976237E25}"/>
              </a:ext>
            </a:extLst>
          </p:cNvPr>
          <p:cNvSpPr txBox="1"/>
          <p:nvPr/>
        </p:nvSpPr>
        <p:spPr>
          <a:xfrm>
            <a:off x="241928" y="3681671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direct dark matter search experiments, fast neutrons are prevalent in the background and can mimic WIMP signals.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F2B53-3497-85D5-B4AD-25B741EA2279}"/>
              </a:ext>
            </a:extLst>
          </p:cNvPr>
          <p:cNvSpPr txBox="1"/>
          <p:nvPr/>
        </p:nvSpPr>
        <p:spPr>
          <a:xfrm>
            <a:off x="241928" y="4535642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an Am-Be source which gives both neutron and gamma spectra. It is essential to differentiate between them.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63F-47C5-5E95-D99E-9975325E351A}"/>
              </a:ext>
            </a:extLst>
          </p:cNvPr>
          <p:cNvSpPr txBox="1"/>
          <p:nvPr/>
        </p:nvSpPr>
        <p:spPr>
          <a:xfrm>
            <a:off x="241928" y="5521760"/>
            <a:ext cx="274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EJ-301 is a liquid scintillation detector. It shows excellent pulse shape discrimination and allows differentiation of neutron and gamma spectra.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4AE38B-6E5E-13A5-8F11-9B14F110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11" y="1105679"/>
            <a:ext cx="2696984" cy="1736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4001C4-4EC0-6AC6-5172-39B05741A119}"/>
              </a:ext>
            </a:extLst>
          </p:cNvPr>
          <p:cNvSpPr txBox="1"/>
          <p:nvPr/>
        </p:nvSpPr>
        <p:spPr>
          <a:xfrm>
            <a:off x="3212910" y="2824195"/>
            <a:ext cx="27434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gate and long gate for two chosen pulses</a:t>
            </a:r>
            <a:r>
              <a:rPr lang="en-IN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IN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B2F59-0ED6-CA3C-84E7-E651F15529AA}"/>
              </a:ext>
            </a:extLst>
          </p:cNvPr>
          <p:cNvSpPr txBox="1"/>
          <p:nvPr/>
        </p:nvSpPr>
        <p:spPr>
          <a:xfrm>
            <a:off x="3212909" y="3218701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shape discrimination is a measure of the charge accumulated in the tail of the pulse over the total charge in the pulse.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51198-BC9C-FD0A-B801-9E930C279E38}"/>
              </a:ext>
            </a:extLst>
          </p:cNvPr>
          <p:cNvSpPr txBox="1"/>
          <p:nvPr/>
        </p:nvSpPr>
        <p:spPr>
          <a:xfrm>
            <a:off x="1268504" y="1074799"/>
            <a:ext cx="6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>
                <a:solidFill>
                  <a:schemeClr val="bg1"/>
                </a:solidFill>
              </a:rPr>
              <a:t>IDEA</a:t>
            </a:r>
            <a:endParaRPr lang="en-IN" u="sng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68C97-692A-0B76-AEEE-919790806A6B}"/>
                  </a:ext>
                </a:extLst>
              </p:cNvPr>
              <p:cNvSpPr txBox="1"/>
              <p:nvPr/>
            </p:nvSpPr>
            <p:spPr>
              <a:xfrm>
                <a:off x="3212909" y="4049698"/>
                <a:ext cx="2743437" cy="3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𝑃𝑆𝐷</m:t>
                    </m:r>
                    <m:r>
                      <a:rPr lang="en-I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IN" sz="12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𝑙𝑜𝑛𝑔</m:t>
                        </m:r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N" sz="12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IN" sz="12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𝑠h𝑜𝑟𝑡</m:t>
                        </m:r>
                      </m:num>
                      <m:den>
                        <m:r>
                          <a:rPr lang="en-I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IN" sz="12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𝑙𝑜𝑛𝑔</m:t>
                        </m:r>
                      </m:den>
                    </m:f>
                  </m:oMath>
                </a14:m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68C97-692A-0B76-AEEE-91979080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09" y="4049698"/>
                <a:ext cx="2743437" cy="374718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3959C99-3EA0-D449-1D8F-0D8C85F5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910" y="4544451"/>
            <a:ext cx="2883090" cy="1644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0A6CD2-3E15-6193-B585-789F24517555}"/>
              </a:ext>
            </a:extLst>
          </p:cNvPr>
          <p:cNvSpPr txBox="1"/>
          <p:nvPr/>
        </p:nvSpPr>
        <p:spPr>
          <a:xfrm>
            <a:off x="3282736" y="6168091"/>
            <a:ext cx="2743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shape discrimination achieved for Am-Be source. The upper band corresponds to neutron, the lower to gamma</a:t>
            </a:r>
            <a:r>
              <a:rPr lang="en-IN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A7C37-9C6F-C320-68F3-E6AB1D87AEEA}"/>
              </a:ext>
            </a:extLst>
          </p:cNvPr>
          <p:cNvSpPr txBox="1"/>
          <p:nvPr/>
        </p:nvSpPr>
        <p:spPr>
          <a:xfrm>
            <a:off x="6131859" y="1157679"/>
            <a:ext cx="2743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perform unfolding, wherein we reconstruct the energy spectrum by using the detector response that is measured experimentally.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887FA7-7527-C5D2-E873-F66BD0BC4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357" y="2264248"/>
            <a:ext cx="2522439" cy="19508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CB18C3-1A21-DA8E-AB00-D703A12CFFAB}"/>
              </a:ext>
            </a:extLst>
          </p:cNvPr>
          <p:cNvSpPr txBox="1"/>
          <p:nvPr/>
        </p:nvSpPr>
        <p:spPr>
          <a:xfrm>
            <a:off x="6536598" y="4236402"/>
            <a:ext cx="19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Unfolded Am-Be spectrum</a:t>
            </a:r>
            <a:r>
              <a:rPr lang="en-IN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0301D-F265-1308-77C0-11DB47129B37}"/>
              </a:ext>
            </a:extLst>
          </p:cNvPr>
          <p:cNvSpPr txBox="1"/>
          <p:nvPr/>
        </p:nvSpPr>
        <p:spPr>
          <a:xfrm>
            <a:off x="6096000" y="4544451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Unfolding the Am-Be spectrum and validating it against the ISO spectrum, specifically below the 740 ADC Channel cut.</a:t>
            </a:r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FBC3C-E99F-C37C-03E4-D56AA37CE817}"/>
              </a:ext>
            </a:extLst>
          </p:cNvPr>
          <p:cNvSpPr txBox="1"/>
          <p:nvPr/>
        </p:nvSpPr>
        <p:spPr>
          <a:xfrm>
            <a:off x="6844669" y="5436584"/>
            <a:ext cx="1317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>
                <a:solidFill>
                  <a:schemeClr val="bg1"/>
                </a:solidFill>
              </a:rPr>
              <a:t>BASELINES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3A86F-0FA1-D7F0-C5FD-28AD16B0565F}"/>
              </a:ext>
            </a:extLst>
          </p:cNvPr>
          <p:cNvSpPr txBox="1"/>
          <p:nvPr/>
        </p:nvSpPr>
        <p:spPr>
          <a:xfrm>
            <a:off x="6165826" y="5939915"/>
            <a:ext cx="274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gain a thorough understanding of the physical phenomenon that govern our project.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E1A6B-B59E-B7F0-AD9D-0B9BF0058A79}"/>
              </a:ext>
            </a:extLst>
          </p:cNvPr>
          <p:cNvSpPr txBox="1"/>
          <p:nvPr/>
        </p:nvSpPr>
        <p:spPr>
          <a:xfrm>
            <a:off x="9206636" y="1157679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take additional experimental data and assemble a template of pulse shapes for different ADC Channels.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0CD6E-E5B8-8468-305D-515EC2279008}"/>
              </a:ext>
            </a:extLst>
          </p:cNvPr>
          <p:cNvSpPr txBox="1"/>
          <p:nvPr/>
        </p:nvSpPr>
        <p:spPr>
          <a:xfrm>
            <a:off x="9206629" y="2125976"/>
            <a:ext cx="27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implementing an appropriate ML algorithm (</a:t>
            </a:r>
            <a:r>
              <a:rPr lang="en-IN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61349-4371-FF22-B303-E208F4929F77}"/>
              </a:ext>
            </a:extLst>
          </p:cNvPr>
          <p:cNvSpPr txBox="1"/>
          <p:nvPr/>
        </p:nvSpPr>
        <p:spPr>
          <a:xfrm>
            <a:off x="9206630" y="2753178"/>
            <a:ext cx="274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Unfolding the energy spectrum and validating our findings against the ISO spectrum.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EB84DC-814F-432D-18F2-1405BC532EC3}"/>
              </a:ext>
            </a:extLst>
          </p:cNvPr>
          <p:cNvSpPr txBox="1"/>
          <p:nvPr/>
        </p:nvSpPr>
        <p:spPr>
          <a:xfrm>
            <a:off x="9206630" y="3565046"/>
            <a:ext cx="274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 on covering the first two baselines by the mid-semester examination.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C57E53-2298-3C59-7A6A-9E4ADBA5043B}"/>
              </a:ext>
            </a:extLst>
          </p:cNvPr>
          <p:cNvSpPr txBox="1"/>
          <p:nvPr/>
        </p:nvSpPr>
        <p:spPr>
          <a:xfrm>
            <a:off x="9206631" y="4363360"/>
            <a:ext cx="274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teammates will contribute towards all baselines since all of them are inter-dependent.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BBD82E-462C-2C17-C145-FBE94EDE284E}"/>
              </a:ext>
            </a:extLst>
          </p:cNvPr>
          <p:cNvSpPr txBox="1"/>
          <p:nvPr/>
        </p:nvSpPr>
        <p:spPr>
          <a:xfrm>
            <a:off x="9206632" y="5239270"/>
            <a:ext cx="274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access to the dataset used for PSD and unfolding used to plot the previous figures, for both neutron and gamma signals.</a:t>
            </a:r>
          </a:p>
        </p:txBody>
      </p:sp>
    </p:spTree>
    <p:extLst>
      <p:ext uri="{BB962C8B-B14F-4D97-AF65-F5344CB8AC3E}">
        <p14:creationId xmlns:p14="http://schemas.microsoft.com/office/powerpoint/2010/main" val="10247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96C6B7-00B6-7B97-9621-E32AA1ED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38518"/>
          </a:xfrm>
        </p:spPr>
        <p:txBody>
          <a:bodyPr>
            <a:normAutofit/>
          </a:bodyPr>
          <a:lstStyle/>
          <a:p>
            <a:r>
              <a:rPr lang="en-IN" sz="2400" dirty="0"/>
              <a:t>DIFFERENTIATION OF NEUTRON AND GAMMA RESPONSE FOR EJ-301 DETECTOR AT LOW ENERGIES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8898C-20A8-2A37-FD66-5D517CA92692}"/>
              </a:ext>
            </a:extLst>
          </p:cNvPr>
          <p:cNvSpPr txBox="1"/>
          <p:nvPr/>
        </p:nvSpPr>
        <p:spPr>
          <a:xfrm>
            <a:off x="219633" y="1289951"/>
            <a:ext cx="206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>
                <a:solidFill>
                  <a:schemeClr val="bg1"/>
                </a:solidFill>
              </a:rPr>
              <a:t>RELEVANT PAPERS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D08CD-CFD0-3697-4355-C5340903C8A8}"/>
              </a:ext>
            </a:extLst>
          </p:cNvPr>
          <p:cNvSpPr txBox="1"/>
          <p:nvPr/>
        </p:nvSpPr>
        <p:spPr>
          <a:xfrm>
            <a:off x="219633" y="1770375"/>
            <a:ext cx="8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Das, V.K.S. Kashyap, B. Mohanty, Energy calibration of EJ-301 scintillation detector using unfolding methods for fast neutron measurement, Nuclear Instruments and Methods in Physics Research Section A: Accelerators, Spectrometers, Detectors and Associated Equipment, Volume 1042, 2022, 167405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EB8653-DD46-99A2-F1FF-1AE47B1721AD}"/>
              </a:ext>
            </a:extLst>
          </p:cNvPr>
          <p:cNvSpPr txBox="1"/>
          <p:nvPr/>
        </p:nvSpPr>
        <p:spPr>
          <a:xfrm>
            <a:off x="219633" y="2527798"/>
            <a:ext cx="807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Chen, Y., Chen, X., Lei, J. </a:t>
            </a:r>
            <a:r>
              <a:rPr lang="en-IN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Unfolding the fast neutron spectra of a BC501A liquid scintillation detector using GRAVEL method. </a:t>
            </a:r>
            <a:r>
              <a:rPr lang="en-IN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Sci. China Phys. Mech. Astron.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2014, 1885–1890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79CAC4-3903-190A-3BCC-4D1DC5148930}"/>
              </a:ext>
            </a:extLst>
          </p:cNvPr>
          <p:cNvSpPr txBox="1"/>
          <p:nvPr/>
        </p:nvSpPr>
        <p:spPr>
          <a:xfrm>
            <a:off x="219633" y="3100555"/>
            <a:ext cx="807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Laurens van der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Geoffrey Hinton. “Visualizing Data using t-SNE”. In: Journal of Machine Learning Research 9 (2008), pp. 2579–2605.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96FE8C-7D20-C5DA-6C46-D057265E98A7}"/>
              </a:ext>
            </a:extLst>
          </p:cNvPr>
          <p:cNvCxnSpPr>
            <a:cxnSpLocks/>
          </p:cNvCxnSpPr>
          <p:nvPr/>
        </p:nvCxnSpPr>
        <p:spPr>
          <a:xfrm flipV="1">
            <a:off x="98612" y="3720353"/>
            <a:ext cx="11932023" cy="6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647DF0-0EC0-08C4-A859-0D74A2DEE394}"/>
              </a:ext>
            </a:extLst>
          </p:cNvPr>
          <p:cNvSpPr txBox="1"/>
          <p:nvPr/>
        </p:nvSpPr>
        <p:spPr>
          <a:xfrm>
            <a:off x="219633" y="3947986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source: S. Das, V.K.S. Kashyap, B. Mohanty, Energy calibration of EJ-301 scintillation detector using unfolding methods for fast neutron measurement, Nuclear Instruments and Methods in Physics Research Section A: Accelerators, Spectrometers, Detectors and Associated Equipment, Volume 1042, 2022, 167405</a:t>
            </a:r>
          </a:p>
          <a:p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source: S. Das,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Simulating the response of a liquid scintillation detector to gamma and neutrons, National Institute of Science Education and Research, Bhubaneswar, 2021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3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540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Gill Sans MT</vt:lpstr>
      <vt:lpstr>Wingdings</vt:lpstr>
      <vt:lpstr>Parcel</vt:lpstr>
      <vt:lpstr>DIFFERENTIATION OF NEUTRON AND GAMMA RESPONSE FOR EJ-301 DETECTOR AT LOW ENERGIES</vt:lpstr>
      <vt:lpstr>DIFFERENTIATION OF NEUTRON AND GAMMA RESPONSE FOR EJ-301 DETECTOR AT LOW ENERGIES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NEUTRON AND GAMMA RESPONSE FOR EJ-301 DETECTOR AT LOW ENERGIES</dc:title>
  <dc:creator>Nehal Khosla</dc:creator>
  <cp:lastModifiedBy>Nehal Khosla</cp:lastModifiedBy>
  <cp:revision>1</cp:revision>
  <dcterms:created xsi:type="dcterms:W3CDTF">2023-01-29T19:53:45Z</dcterms:created>
  <dcterms:modified xsi:type="dcterms:W3CDTF">2023-01-29T20:42:01Z</dcterms:modified>
</cp:coreProperties>
</file>