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ECB101E-B35C-42E9-AFBF-352EE1BF0F8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B3989E-2B31-480F-B942-C282CA53CF8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AF372A-CA54-4003-9FEB-0ECAD44B4EF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188DC0-16C6-4DDF-AC7E-40B95030A3F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EC98AA-7E12-4CF0-AB67-83DFCCBE8C1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0E4E74-539E-4490-99D7-2E37619FB93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BE32DF0-CFB9-465E-848B-0AEA3E3591A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39F9E6-6B38-43C4-92EC-84DB7AA4475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SoumikPal/namePronunciation" TargetMode="External"/><Relationship Id="rId2" Type="http://schemas.openxmlformats.org/officeDocument/2006/relationships/hyperlink" Target="https://github.com/SoumikPal/namePronunciationServiceMvn" TargetMode="External"/><Relationship Id="rId3" Type="http://schemas.openxmlformats.org/officeDocument/2006/relationships/hyperlink" Target="https://namepronunciationserviceptmvn.azurewebsites.net/" TargetMode="External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astus.api.cognitive.microsoft.com/sts/v1.0/issuetoken" TargetMode="External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azure/cognitive-services/speech-service/rest-text-to-speech#authentication" TargetMode="External"/><Relationship Id="rId2" Type="http://schemas.openxmlformats.org/officeDocument/2006/relationships/hyperlink" Target="https://docs.microsoft.com/en-us/azure/cognitive-services/speech-service/rest-text-to-speech#audio-outputs" TargetMode="External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eastus.tts.speech.microsoft.com/cognitiveservices/v1?User-Agent=speakit" TargetMode="External"/><Relationship Id="rId2" Type="http://schemas.openxmlformats.org/officeDocument/2006/relationships/hyperlink" Target="https://eastus.tts.speech.microsoft.com/cognitiveservices/v1?User-Agent=speakit" TargetMode="External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System Design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Text to Speech Name Pronunciation Services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753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API Contract (Text to Speech)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340640"/>
            <a:ext cx="10791360" cy="4836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Response Codes: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171717"/>
                </a:solidFill>
                <a:latin typeface="Segoe UI"/>
                <a:ea typeface="Calibri"/>
              </a:rPr>
              <a:t>The HTTP status code for each response indicates success or common errors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6" name="Table 3"/>
          <p:cNvGraphicFramePr/>
          <p:nvPr/>
        </p:nvGraphicFramePr>
        <p:xfrm>
          <a:off x="838080" y="2583360"/>
          <a:ext cx="10072080" cy="3909240"/>
        </p:xfrm>
        <a:graphic>
          <a:graphicData uri="http://schemas.openxmlformats.org/drawingml/2006/table">
            <a:tbl>
              <a:tblPr/>
              <a:tblGrid>
                <a:gridCol w="1970280"/>
                <a:gridCol w="2486160"/>
                <a:gridCol w="5615640"/>
              </a:tblGrid>
              <a:tr h="595800"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HTTP status code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Description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 anchor="ctr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Possible reason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95800"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OK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The request was successful. The response body is an audio file.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882360"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400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Bad request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 required parameter is missing, empty, or null. Or, the value passed to either a required or optional parameter is invalid. A common reason is a header that's too long.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95800"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401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Unauthorized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The request is not authorized. Make sure your subscription key or token is valid and in the correct region.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95800"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3680"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415 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050" spc="-1" strike="noStrike">
                          <a:solidFill>
                            <a:srgbClr val="171717"/>
                          </a:solidFill>
                          <a:latin typeface="Segoe UI"/>
                          <a:ea typeface="Calibri"/>
                        </a:rPr>
                        <a:t>Unsupported media type</a:t>
                      </a:r>
                      <a:endParaRPr b="0" lang="en-IN" sz="105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200" spc="-1" strike="noStrike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</a:rPr>
                        <a:t>It's possible that the wrong </a:t>
                      </a:r>
                      <a:r>
                        <a:rPr b="0" lang="en-IN" sz="900" spc="-1" strike="noStrike">
                          <a:solidFill>
                            <a:srgbClr val="171717"/>
                          </a:solidFill>
                          <a:latin typeface="Consolas"/>
                          <a:ea typeface="Times New Roman"/>
                        </a:rPr>
                        <a:t>Content-Type</a:t>
                      </a:r>
                      <a:r>
                        <a:rPr b="0" lang="en-IN" sz="1200" spc="-1" strike="noStrike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</a:rPr>
                        <a:t> value was provided. </a:t>
                      </a:r>
                      <a:r>
                        <a:rPr b="0" lang="en-IN" sz="900" spc="-1" strike="noStrike">
                          <a:solidFill>
                            <a:srgbClr val="171717"/>
                          </a:solidFill>
                          <a:latin typeface="Consolas"/>
                          <a:ea typeface="Times New Roman"/>
                        </a:rPr>
                        <a:t>Content-Type</a:t>
                      </a:r>
                      <a:r>
                        <a:rPr b="0" lang="en-IN" sz="1200" spc="-1" strike="noStrike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</a:rPr>
                        <a:t> should be set to </a:t>
                      </a:r>
                      <a:r>
                        <a:rPr b="0" lang="en-IN" sz="900" spc="-1" strike="noStrike">
                          <a:solidFill>
                            <a:srgbClr val="171717"/>
                          </a:solidFill>
                          <a:latin typeface="Consolas"/>
                          <a:ea typeface="Times New Roman"/>
                        </a:rPr>
                        <a:t>application/ssml+xml</a:t>
                      </a:r>
                      <a:r>
                        <a:rPr b="0" lang="en-IN" sz="1200" spc="-1" strike="noStrike">
                          <a:solidFill>
                            <a:srgbClr val="171717"/>
                          </a:solidFill>
                          <a:latin typeface="Segoe UI"/>
                          <a:ea typeface="Times New Roman"/>
                        </a:rPr>
                        <a:t>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593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Text To Speech – Sample Request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Content Placeholder 4" descr=""/>
          <p:cNvPicPr/>
          <p:nvPr/>
        </p:nvPicPr>
        <p:blipFill>
          <a:blip r:embed="rId1"/>
          <a:srcRect l="21106" t="0" r="0" b="0"/>
          <a:stretch/>
        </p:blipFill>
        <p:spPr>
          <a:xfrm>
            <a:off x="2121840" y="1293840"/>
            <a:ext cx="7785360" cy="53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Features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Current Scope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Ability to convert text to speech via Azure Cognitive Services (Text to Speech)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Choose Male or Female voice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Choose Specific Regional voice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Ability to check custom pronunciations of Colleagues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Ability to upload a custom audio for name pronunciation(Currently via Backend only)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Ability to convert speech to text via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 or audio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Authentication via API tokens that expire every 10 mins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Future Scope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Authentication between UI and API services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Ability for an admin to approve custom name pronunciation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6"/>
          <p:cNvSpPr txBox="1"/>
          <p:nvPr/>
        </p:nvSpPr>
        <p:spPr>
          <a:xfrm>
            <a:off x="6354000" y="503820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Ability to upload custom audio for name pronunciation via UI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48000" y="144000"/>
            <a:ext cx="10368000" cy="70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                                                             </a:t>
            </a:r>
            <a:r>
              <a:rPr b="0" lang="en-IN" sz="1800" spc="-1" strike="noStrike">
                <a:latin typeface="Arial"/>
              </a:rPr>
              <a:t>Github Repository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1. UI Repo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Host: https://pronunciationui.azurewebsites.net/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hlinkClick r:id="rId1"/>
              </a:rPr>
              <a:t>https://github.com/SoumikPal/namePronunciation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Service Repo(Backend)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hlinkClick r:id="rId2"/>
              </a:rPr>
              <a:t>https://github.com/SoumikPal/namePronunciationServiceMvn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                                                      </a:t>
            </a:r>
            <a:r>
              <a:rPr b="0" lang="en-IN" sz="1800" spc="-1" strike="noStrike">
                <a:latin typeface="Arial"/>
              </a:rPr>
              <a:t>Services API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Host: </a:t>
            </a:r>
            <a:r>
              <a:rPr b="0" lang="en-IN" sz="1800" spc="-1" strike="noStrike">
                <a:latin typeface="Arial"/>
                <a:hlinkClick r:id="rId3"/>
              </a:rPr>
              <a:t>https://namepronunciationserviceptmvn.azurewebsites.net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Endpoints: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1.Token Generation for Cognitive Services:   POST /api/token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2.Get Standard Pronunciation of any word via azure cognitive service: POST /api/pronounce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Request Body :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"name": "Bala",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"gender": "Male",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"voiceregion": "en-US"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71560" y="504000"/>
            <a:ext cx="10216440" cy="67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Services API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3.Create a Custom Pronunction for an Employee: POST api/v1/employeeNames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Request Body: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"name": "Soumik Pal",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"customAudio": ENCODED AUDIO DATA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“</a:t>
            </a:r>
            <a:r>
              <a:rPr b="0" lang="en-IN" sz="1800" spc="-1" strike="noStrike">
                <a:latin typeface="Arial"/>
              </a:rPr>
              <a:t>customPronunciation”:”S-o-u-m-e-e-k P-a-l”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4.Update Details of an existing Employee: POST api/v1/employeeNames/{employeeid}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Request Body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       “</a:t>
            </a:r>
            <a:r>
              <a:rPr b="0" lang="en-IN" sz="1800" spc="-1" strike="noStrike">
                <a:latin typeface="Arial"/>
                <a:ea typeface="Noto Sans CJK SC"/>
              </a:rPr>
              <a:t>id” employeeid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</a:t>
            </a:r>
            <a:r>
              <a:rPr b="0" lang="en-IN" sz="1800" spc="-1" strike="noStrike">
                <a:latin typeface="Arial"/>
              </a:rPr>
              <a:t>"customAudio": ENCODED AUDIO DATA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“</a:t>
            </a:r>
            <a:r>
              <a:rPr b="0" lang="en-IN" sz="1800" spc="-1" strike="noStrike">
                <a:latin typeface="Arial"/>
              </a:rPr>
              <a:t>customPronunciation”:”S-o-u-m-e-e-k P-a-l”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Noto Sans CJK SC"/>
              </a:rPr>
              <a:t>5.Get an  Employee Detail with their Preferred Pronunciations : </a:t>
            </a:r>
            <a:r>
              <a:rPr b="0" lang="en-IN" sz="1800" spc="-1" strike="noStrike">
                <a:latin typeface="Arial"/>
              </a:rPr>
              <a:t>GET api/v1/employeeNames/{id}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6.Get all Employee Details with their Preferred Pronunciations:GET api/v1/employeeNames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220480" y="30099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884720" y="2800440"/>
            <a:ext cx="2104920" cy="1622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975560" y="2057400"/>
            <a:ext cx="2400120" cy="4187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5371920" y="2627640"/>
            <a:ext cx="1607760" cy="914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React UI Components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5371920" y="3804840"/>
            <a:ext cx="1607760" cy="914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API Services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8153280" y="3217680"/>
            <a:ext cx="1607760" cy="914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Azure Text-Speech Services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975240" y="3372120"/>
            <a:ext cx="1348560" cy="589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77" name="Graphic 8" descr=""/>
          <p:cNvPicPr/>
          <p:nvPr/>
        </p:nvPicPr>
        <p:blipFill>
          <a:blip r:embed="rId1"/>
          <a:stretch/>
        </p:blipFill>
        <p:spPr>
          <a:xfrm>
            <a:off x="2956320" y="3024360"/>
            <a:ext cx="1294920" cy="129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8"/>
          <p:cNvSpPr/>
          <p:nvPr/>
        </p:nvSpPr>
        <p:spPr>
          <a:xfrm>
            <a:off x="4251960" y="3672000"/>
            <a:ext cx="72360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CustomShape 9"/>
          <p:cNvSpPr/>
          <p:nvPr/>
        </p:nvSpPr>
        <p:spPr>
          <a:xfrm flipV="1">
            <a:off x="2392560" y="3671280"/>
            <a:ext cx="6321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7376040" y="3666960"/>
            <a:ext cx="77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5667120" y="5274360"/>
            <a:ext cx="1017000" cy="754200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6175800" y="4719240"/>
            <a:ext cx="360" cy="55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2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6175800" y="3542040"/>
            <a:ext cx="360" cy="26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CustomShape 14"/>
          <p:cNvSpPr/>
          <p:nvPr/>
        </p:nvSpPr>
        <p:spPr>
          <a:xfrm>
            <a:off x="5120640" y="2180160"/>
            <a:ext cx="2255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Azure Private Cloud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7884720" y="2885760"/>
            <a:ext cx="2255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Azure Public Cloud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7371360" y="3425400"/>
            <a:ext cx="1026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Authenticate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>
            <a:off x="4208040" y="3396240"/>
            <a:ext cx="1026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Authenticate</a:t>
            </a:r>
            <a:endParaRPr b="0" lang="en-IN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UI Mockups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08000" y="1319040"/>
            <a:ext cx="7899120" cy="444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UI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Mocku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125000" y="1809720"/>
            <a:ext cx="715500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UI Mockups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765000" y="1576080"/>
            <a:ext cx="8595000" cy="48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UI MOCKUPS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720000" y="1810800"/>
            <a:ext cx="8136000" cy="45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API Contract (Text to Speech)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7160" y="1775520"/>
            <a:ext cx="8992800" cy="42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Step 1: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Get Access Token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Use below endpoint and POST request through postman to get access token and in the response access token will be received.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End Point :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1"/>
              </a:rPr>
              <a:t>https://eastus.api.cognitive.microsoft.com/sts/v1.0/issuetoken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212121"/>
                </a:solidFill>
                <a:latin typeface="Arial"/>
                <a:ea typeface="Calibri"/>
              </a:rPr>
              <a:t>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Request Headers: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Ocp-Apim-Subscription-Key: </a:t>
            </a:r>
            <a:r>
              <a:rPr b="0" lang="en-IN" sz="1800" spc="-1" strike="noStrike">
                <a:solidFill>
                  <a:srgbClr val="212121"/>
                </a:solidFill>
                <a:latin typeface="Arial"/>
                <a:ea typeface="Calibri"/>
              </a:rPr>
              <a:t>c70c20199fb0429992ac543f60f5fc3e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Content-type: application/x-www-form-urlencoded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Content-Length: 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70960" y="213120"/>
            <a:ext cx="8596440" cy="792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API Contract (Text to Speech)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77160" y="1145160"/>
            <a:ext cx="8750520" cy="5712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Step 2: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Usage of Access Token 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access token that is received in step 1 should be sent to the service as the Authorization: Bearer &lt;TOKEN&gt; header.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Authorization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: Bearer [Base64 access_token]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Request headers 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This table lists required and optional headers for text-to-speech requests: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0" name="Table 3"/>
          <p:cNvGraphicFramePr/>
          <p:nvPr/>
        </p:nvGraphicFramePr>
        <p:xfrm>
          <a:off x="1726920" y="3746160"/>
          <a:ext cx="6284160" cy="1905840"/>
        </p:xfrm>
        <a:graphic>
          <a:graphicData uri="http://schemas.openxmlformats.org/drawingml/2006/table">
            <a:tbl>
              <a:tblPr/>
              <a:tblGrid>
                <a:gridCol w="2094840"/>
                <a:gridCol w="2094840"/>
                <a:gridCol w="2094840"/>
              </a:tblGrid>
              <a:tr h="193320"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Header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Required or optional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890280"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Authorization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 authorization token preceded by the word Bearer. For more information, see </a:t>
                      </a:r>
                      <a:r>
                        <a:rPr b="0" lang="en-IN" sz="1100" spc="-1" strike="noStrike">
                          <a:solidFill>
                            <a:srgbClr val="0563c1"/>
                          </a:solidFill>
                          <a:latin typeface="Calibri"/>
                          <a:hlinkClick r:id="rId1"/>
                        </a:rPr>
                        <a:t>Authentication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16040"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Content-Type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Specifies the content type for the provided text. Accepted value: application/ssml+xml.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16040"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X-Microsoft-OutputFormat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Specifies the audio output format. For a complete list of accepted values, see </a:t>
                      </a:r>
                      <a:r>
                        <a:rPr b="0" lang="en-IN" sz="1100" spc="-1" strike="noStrike">
                          <a:solidFill>
                            <a:srgbClr val="0563c1"/>
                          </a:solidFill>
                          <a:latin typeface="Calibri"/>
                          <a:hlinkClick r:id="rId2"/>
                        </a:rPr>
                        <a:t>Audio outputs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41800"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User-Agent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application name. The provided value must be fewer than 255 characters.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9360"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77160" y="289800"/>
            <a:ext cx="8596440" cy="526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API Contract (Text to Speech)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677160" y="1029960"/>
            <a:ext cx="10730160" cy="513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Endpoint :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1"/>
              </a:rPr>
              <a:t>https://eastus.tts.speech.microsoft.com/cognitiveservices/v1?User-Agent=speakit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1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Request headers: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POST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2"/>
              </a:rPr>
              <a:t>https://eastus.tts.speech.microsoft.com/cognitiveservices/v1?User-Agent=speakit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Ocp-Apim-Subscription-Key : c70c20199fb0429992ac543f60f5fc3e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X-Microsoft-OutputFormat : riff-24khz-16bit-mono-pcm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User-Agent : speakit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Content-type : application/ssml+xml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349"/>
              </a:lnSpc>
              <a:spcBef>
                <a:spcPts val="1001"/>
              </a:spcBef>
              <a:spcAft>
                <a:spcPts val="799"/>
              </a:spcAft>
            </a:pPr>
            <a:r>
              <a:rPr b="1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Body</a:t>
            </a:r>
            <a:r>
              <a:rPr b="0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 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349"/>
              </a:lnSpc>
              <a:spcBef>
                <a:spcPts val="1001"/>
              </a:spcBef>
              <a:spcAft>
                <a:spcPts val="799"/>
              </a:spcAf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349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US" sz="1800" spc="-1" strike="noStrike">
                <a:solidFill>
                  <a:srgbClr val="212121"/>
                </a:solidFill>
                <a:latin typeface="Arial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84080" y="5012280"/>
            <a:ext cx="10155600" cy="1459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ts val="1349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&lt;</a:t>
            </a:r>
            <a:r>
              <a:rPr b="0" lang="en-IN" sz="1800" spc="-1" strike="noStrike">
                <a:solidFill>
                  <a:srgbClr val="800000"/>
                </a:solidFill>
                <a:latin typeface="Courier New"/>
                <a:ea typeface="Times New Roman"/>
              </a:rPr>
              <a:t>speak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 </a:t>
            </a:r>
            <a:r>
              <a:rPr b="0" lang="en-IN" sz="18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version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'1.0'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 </a:t>
            </a:r>
            <a:r>
              <a:rPr b="0" lang="en-IN" sz="18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xml:lang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'en-US'&gt;&lt;</a:t>
            </a:r>
            <a:r>
              <a:rPr b="0" lang="en-IN" sz="1800" spc="-1" strike="noStrike">
                <a:solidFill>
                  <a:srgbClr val="800000"/>
                </a:solidFill>
                <a:latin typeface="Courier New"/>
                <a:ea typeface="Times New Roman"/>
              </a:rPr>
              <a:t>voice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 </a:t>
            </a:r>
            <a:r>
              <a:rPr b="0" lang="en-IN" sz="18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xml:lang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'en-US'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 </a:t>
            </a:r>
            <a:r>
              <a:rPr b="0" lang="en-IN" sz="18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xml:gender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'Male'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1349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    </a:t>
            </a:r>
            <a:r>
              <a:rPr b="0" lang="en-IN" sz="18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'en-US-ChristopherNeural'&gt;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1349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         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Alexander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1349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&lt;/</a:t>
            </a:r>
            <a:r>
              <a:rPr b="0" lang="en-IN" sz="1800" spc="-1" strike="noStrike">
                <a:solidFill>
                  <a:srgbClr val="800000"/>
                </a:solidFill>
                <a:latin typeface="Courier New"/>
                <a:ea typeface="Times New Roman"/>
              </a:rPr>
              <a:t>voice</a:t>
            </a: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&gt;&lt;/</a:t>
            </a:r>
            <a:r>
              <a:rPr b="0" lang="en-IN" sz="1800" spc="-1" strike="noStrike">
                <a:solidFill>
                  <a:srgbClr val="800000"/>
                </a:solidFill>
                <a:latin typeface="Courier New"/>
                <a:ea typeface="Times New Roman"/>
              </a:rPr>
              <a:t>speak</a:t>
            </a:r>
            <a:r>
              <a:rPr b="0" lang="en-IN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&gt;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LibreOffice/6.0.7.3$Linux_X86_64 LibreOffice_project/00m0$Build-3</Application>
  <Words>544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2022-05-16T08:00:30Z</dcterms:created>
  <dc:creator>16858</dc:creator>
  <dc:description/>
  <dc:language>en-IN</dc:language>
  <cp:lastModifiedBy/>
  <dcterms:modified xsi:type="dcterms:W3CDTF">2022-05-16T20:09:57Z</dcterms:modified>
  <cp:revision>16</cp:revision>
  <dc:subject/>
  <dc:title>System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