
<file path=[Content_Types].xml><?xml version="1.0" encoding="utf-8"?>
<Types xmlns="http://schemas.openxmlformats.org/package/2006/content-types">
  <Default ContentType="application/x-fontdata" Extension="fntdata"/>
  <Default ContentType="image/jpeg" Extension="jpeg"/>
  <Default ContentType="audio/m4a" Extension="m4a"/>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6"/>
  </p:notes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Garet ExtraBold" charset="1" panose="00000000000000000000"/>
      <p:regular r:id="rId14"/>
    </p:embeddedFont>
    <p:embeddedFont>
      <p:font typeface="Heebo Bold" charset="1" panose="00000800000000000000"/>
      <p:regular r:id="rId15"/>
    </p:embeddedFont>
    <p:embeddedFont>
      <p:font typeface="Times New Roman" charset="1" panose="02030502070405020303"/>
      <p:regular r:id="rId19"/>
    </p:embeddedFont>
    <p:embeddedFont>
      <p:font typeface="Heebo" charset="1" panose="00000500000000000000"/>
      <p:regular r:id="rId20"/>
    </p:embeddedFont>
    <p:embeddedFont>
      <p:font typeface="Allerta Stencil" charset="1" panose="00000000000000000000"/>
      <p:regular r:id="rId21"/>
    </p:embeddedFont>
    <p:embeddedFont>
      <p:font typeface="Canva Sans" charset="1" panose="020B0503030501040103"/>
      <p:regular r:id="rId22"/>
    </p:embeddedFont>
    <p:embeddedFont>
      <p:font typeface="Canva Sans Bold" charset="1" panose="020B08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notesMasters/notesMaster1.xml" Type="http://schemas.openxmlformats.org/officeDocument/2006/relationships/notesMaster"/><Relationship Id="rId17" Target="theme/theme2.xml" Type="http://schemas.openxmlformats.org/officeDocument/2006/relationships/theme"/><Relationship Id="rId18" Target="notesSlides/notesSlide1.xml" Type="http://schemas.openxmlformats.org/officeDocument/2006/relationships/note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Effective data visualizations and reports providing an improved comprehension on YouTube songs' how they perform, recognition, including popularity among viewers are to be produced using Power BI. In order to help consumers and content providers optimize the performance of their YouTube music content, the analysis looks for patterns, tastes, and trends in the data.</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11" Target="../media/image38.svg" Type="http://schemas.openxmlformats.org/officeDocument/2006/relationships/image"/><Relationship Id="rId12" Target="../media/aAGKHiv1Hnw.m4a" Type="http://schemas.microsoft.com/office/2007/relationships/media"/><Relationship Id="rId13" Target="../media/aAGKHiv1Hnw.m4a" Type="http://schemas.openxmlformats.org/officeDocument/2006/relationships/audio"/><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9.jpeg" Type="http://schemas.openxmlformats.org/officeDocument/2006/relationships/image"/><Relationship Id="rId2" Target="../notesSlides/notesSlide1.xml" Type="http://schemas.openxmlformats.org/officeDocument/2006/relationships/notesSlid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9.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9.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12" Target="../media/image9.jpeg" Type="http://schemas.openxmlformats.org/officeDocument/2006/relationships/image"/><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 Id="rId8" Target="../media/image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22C4D"/>
        </a:solidFill>
      </p:bgPr>
    </p:bg>
    <p:spTree>
      <p:nvGrpSpPr>
        <p:cNvPr id="1" name=""/>
        <p:cNvGrpSpPr/>
        <p:nvPr/>
      </p:nvGrpSpPr>
      <p:grpSpPr>
        <a:xfrm>
          <a:off x="0" y="0"/>
          <a:ext cx="0" cy="0"/>
          <a:chOff x="0" y="0"/>
          <a:chExt cx="0" cy="0"/>
        </a:xfrm>
      </p:grpSpPr>
      <p:sp>
        <p:nvSpPr>
          <p:cNvPr name="Freeform 2" id="2"/>
          <p:cNvSpPr/>
          <p:nvPr/>
        </p:nvSpPr>
        <p:spPr>
          <a:xfrm flipH="false" flipV="false" rot="5503774">
            <a:off x="8469844" y="3988207"/>
            <a:ext cx="7634731" cy="6565869"/>
          </a:xfrm>
          <a:custGeom>
            <a:avLst/>
            <a:gdLst/>
            <a:ahLst/>
            <a:cxnLst/>
            <a:rect r="r" b="b" t="t" l="l"/>
            <a:pathLst>
              <a:path h="6565869" w="7634731">
                <a:moveTo>
                  <a:pt x="0" y="0"/>
                </a:moveTo>
                <a:lnTo>
                  <a:pt x="7634731" y="0"/>
                </a:lnTo>
                <a:lnTo>
                  <a:pt x="7634731" y="6565869"/>
                </a:lnTo>
                <a:lnTo>
                  <a:pt x="0" y="65658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563079">
            <a:off x="10852206" y="483335"/>
            <a:ext cx="7631725" cy="6563284"/>
          </a:xfrm>
          <a:custGeom>
            <a:avLst/>
            <a:gdLst/>
            <a:ahLst/>
            <a:cxnLst/>
            <a:rect r="r" b="b" t="t" l="l"/>
            <a:pathLst>
              <a:path h="6563284" w="7631725">
                <a:moveTo>
                  <a:pt x="0" y="0"/>
                </a:moveTo>
                <a:lnTo>
                  <a:pt x="7631725" y="0"/>
                </a:lnTo>
                <a:lnTo>
                  <a:pt x="7631725" y="6563284"/>
                </a:lnTo>
                <a:lnTo>
                  <a:pt x="0" y="65632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3654" y="4967911"/>
            <a:ext cx="8462656" cy="1030905"/>
          </a:xfrm>
          <a:custGeom>
            <a:avLst/>
            <a:gdLst/>
            <a:ahLst/>
            <a:cxnLst/>
            <a:rect r="r" b="b" t="t" l="l"/>
            <a:pathLst>
              <a:path h="1030905" w="8462656">
                <a:moveTo>
                  <a:pt x="0" y="0"/>
                </a:moveTo>
                <a:lnTo>
                  <a:pt x="8462656" y="0"/>
                </a:lnTo>
                <a:lnTo>
                  <a:pt x="8462656" y="1030906"/>
                </a:lnTo>
                <a:lnTo>
                  <a:pt x="0" y="10309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890555" y="1419059"/>
            <a:ext cx="8690582" cy="8867941"/>
          </a:xfrm>
          <a:custGeom>
            <a:avLst/>
            <a:gdLst/>
            <a:ahLst/>
            <a:cxnLst/>
            <a:rect r="r" b="b" t="t" l="l"/>
            <a:pathLst>
              <a:path h="8867941" w="8690582">
                <a:moveTo>
                  <a:pt x="0" y="0"/>
                </a:moveTo>
                <a:lnTo>
                  <a:pt x="8690582" y="0"/>
                </a:lnTo>
                <a:lnTo>
                  <a:pt x="8690582" y="8867941"/>
                </a:lnTo>
                <a:lnTo>
                  <a:pt x="0" y="88679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2865752" y="1969816"/>
            <a:ext cx="2917209" cy="2773228"/>
            <a:chOff x="0" y="0"/>
            <a:chExt cx="834768" cy="793567"/>
          </a:xfrm>
        </p:grpSpPr>
        <p:sp>
          <p:nvSpPr>
            <p:cNvPr name="Freeform 7" id="7"/>
            <p:cNvSpPr/>
            <p:nvPr/>
          </p:nvSpPr>
          <p:spPr>
            <a:xfrm flipH="false" flipV="false" rot="0">
              <a:off x="0" y="0"/>
              <a:ext cx="834768" cy="793567"/>
            </a:xfrm>
            <a:custGeom>
              <a:avLst/>
              <a:gdLst/>
              <a:ahLst/>
              <a:cxnLst/>
              <a:rect r="r" b="b" t="t" l="l"/>
              <a:pathLst>
                <a:path h="793567" w="834768">
                  <a:moveTo>
                    <a:pt x="417384" y="0"/>
                  </a:moveTo>
                  <a:cubicBezTo>
                    <a:pt x="186869" y="0"/>
                    <a:pt x="0" y="177646"/>
                    <a:pt x="0" y="396784"/>
                  </a:cubicBezTo>
                  <a:cubicBezTo>
                    <a:pt x="0" y="615921"/>
                    <a:pt x="186869" y="793567"/>
                    <a:pt x="417384" y="793567"/>
                  </a:cubicBezTo>
                  <a:cubicBezTo>
                    <a:pt x="647898" y="793567"/>
                    <a:pt x="834768" y="615921"/>
                    <a:pt x="834768" y="396784"/>
                  </a:cubicBezTo>
                  <a:cubicBezTo>
                    <a:pt x="834768" y="177646"/>
                    <a:pt x="647898" y="0"/>
                    <a:pt x="417384" y="0"/>
                  </a:cubicBezTo>
                  <a:close/>
                </a:path>
              </a:pathLst>
            </a:custGeom>
            <a:solidFill>
              <a:srgbClr val="FFFFFF"/>
            </a:solidFill>
          </p:spPr>
        </p:sp>
        <p:sp>
          <p:nvSpPr>
            <p:cNvPr name="TextBox 8" id="8"/>
            <p:cNvSpPr txBox="true"/>
            <p:nvPr/>
          </p:nvSpPr>
          <p:spPr>
            <a:xfrm>
              <a:off x="78259" y="36297"/>
              <a:ext cx="678249" cy="682873"/>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3225586" y="2725948"/>
            <a:ext cx="2197542" cy="1260963"/>
          </a:xfrm>
          <a:custGeom>
            <a:avLst/>
            <a:gdLst/>
            <a:ahLst/>
            <a:cxnLst/>
            <a:rect r="r" b="b" t="t" l="l"/>
            <a:pathLst>
              <a:path h="1260963" w="2197542">
                <a:moveTo>
                  <a:pt x="0" y="0"/>
                </a:moveTo>
                <a:lnTo>
                  <a:pt x="2197541" y="0"/>
                </a:lnTo>
                <a:lnTo>
                  <a:pt x="2197541" y="1260963"/>
                </a:lnTo>
                <a:lnTo>
                  <a:pt x="0" y="1260963"/>
                </a:lnTo>
                <a:lnTo>
                  <a:pt x="0" y="0"/>
                </a:lnTo>
                <a:close/>
              </a:path>
            </a:pathLst>
          </a:custGeom>
          <a:blipFill>
            <a:blip r:embed="rId10"/>
            <a:stretch>
              <a:fillRect l="0" t="-37746" r="0" b="-36528"/>
            </a:stretch>
          </a:blipFill>
        </p:spPr>
      </p:sp>
      <p:sp>
        <p:nvSpPr>
          <p:cNvPr name="Freeform 10" id="10"/>
          <p:cNvSpPr/>
          <p:nvPr/>
        </p:nvSpPr>
        <p:spPr>
          <a:xfrm flipH="false" flipV="false" rot="0">
            <a:off x="3345407" y="2377479"/>
            <a:ext cx="1957900" cy="1957900"/>
          </a:xfrm>
          <a:custGeom>
            <a:avLst/>
            <a:gdLst/>
            <a:ahLst/>
            <a:cxnLst/>
            <a:rect r="r" b="b" t="t" l="l"/>
            <a:pathLst>
              <a:path h="1957900" w="1957900">
                <a:moveTo>
                  <a:pt x="0" y="0"/>
                </a:moveTo>
                <a:lnTo>
                  <a:pt x="1957900" y="0"/>
                </a:lnTo>
                <a:lnTo>
                  <a:pt x="1957900" y="1957900"/>
                </a:lnTo>
                <a:lnTo>
                  <a:pt x="0" y="1957900"/>
                </a:lnTo>
                <a:lnTo>
                  <a:pt x="0" y="0"/>
                </a:lnTo>
                <a:close/>
              </a:path>
            </a:pathLst>
          </a:custGeom>
          <a:blipFill>
            <a:blip r:embed="rId10"/>
            <a:stretch>
              <a:fillRect l="0" t="0" r="0" b="0"/>
            </a:stretch>
          </a:blipFill>
        </p:spPr>
      </p:sp>
      <p:sp>
        <p:nvSpPr>
          <p:cNvPr name="TextBox 11" id="11"/>
          <p:cNvSpPr txBox="true"/>
          <p:nvPr/>
        </p:nvSpPr>
        <p:spPr>
          <a:xfrm rot="0">
            <a:off x="667008" y="5267325"/>
            <a:ext cx="7007623" cy="555903"/>
          </a:xfrm>
          <a:prstGeom prst="rect">
            <a:avLst/>
          </a:prstGeom>
        </p:spPr>
        <p:txBody>
          <a:bodyPr anchor="t" rtlCol="false" tIns="0" lIns="0" bIns="0" rIns="0">
            <a:spAutoFit/>
          </a:bodyPr>
          <a:lstStyle/>
          <a:p>
            <a:pPr algn="l">
              <a:lnSpc>
                <a:spcPts val="3981"/>
              </a:lnSpc>
            </a:pPr>
            <a:r>
              <a:rPr lang="en-US" sz="4473">
                <a:solidFill>
                  <a:srgbClr val="312E5F"/>
                </a:solidFill>
                <a:latin typeface="Garet ExtraBold"/>
                <a:ea typeface="Garet ExtraBold"/>
                <a:cs typeface="Garet ExtraBold"/>
                <a:sym typeface="Garet ExtraBold"/>
              </a:rPr>
              <a:t>Youtube Song Analysis</a:t>
            </a:r>
          </a:p>
        </p:txBody>
      </p:sp>
      <p:sp>
        <p:nvSpPr>
          <p:cNvPr name="TextBox 12" id="12"/>
          <p:cNvSpPr txBox="true"/>
          <p:nvPr/>
        </p:nvSpPr>
        <p:spPr>
          <a:xfrm rot="0">
            <a:off x="1376097" y="7473466"/>
            <a:ext cx="5896519" cy="1433958"/>
          </a:xfrm>
          <a:prstGeom prst="rect">
            <a:avLst/>
          </a:prstGeom>
        </p:spPr>
        <p:txBody>
          <a:bodyPr anchor="t" rtlCol="false" tIns="0" lIns="0" bIns="0" rIns="0">
            <a:spAutoFit/>
          </a:bodyPr>
          <a:lstStyle/>
          <a:p>
            <a:pPr algn="l">
              <a:lnSpc>
                <a:spcPts val="4846"/>
              </a:lnSpc>
            </a:pPr>
            <a:r>
              <a:rPr lang="en-US" sz="3699">
                <a:solidFill>
                  <a:srgbClr val="FFFFFF"/>
                </a:solidFill>
                <a:latin typeface="Heebo Bold"/>
                <a:ea typeface="Heebo Bold"/>
                <a:cs typeface="Heebo Bold"/>
                <a:sym typeface="Heebo Bold"/>
              </a:rPr>
              <a:t>Presented By:</a:t>
            </a:r>
          </a:p>
          <a:p>
            <a:pPr algn="l">
              <a:lnSpc>
                <a:spcPts val="6680"/>
              </a:lnSpc>
            </a:pPr>
            <a:r>
              <a:rPr lang="en-US" sz="5099">
                <a:solidFill>
                  <a:srgbClr val="FFFFFF"/>
                </a:solidFill>
                <a:latin typeface="Heebo Bold"/>
                <a:ea typeface="Heebo Bold"/>
                <a:cs typeface="Heebo Bold"/>
                <a:sym typeface="Heebo Bold"/>
              </a:rPr>
              <a:t>Soumik Paul</a:t>
            </a:r>
          </a:p>
        </p:txBody>
      </p:sp>
      <p:pic>
        <p:nvPicPr>
          <p:cNvPr name="Picture 13" id="13">
            <a:hlinkClick action="ppaction://media"/>
          </p:cNvPr>
          <p:cNvPicPr>
            <a:picLocks noChangeAspect="true"/>
          </p:cNvPicPr>
          <p:nvPr>
            <a:audioFile r:link="rId13"/>
            <p:extLst>
              <p:ext uri="{DAA4B4D4-6D71-4841-9C94-3DE7FCFB9230}">
                <p14:media xmlns:p14="http://schemas.microsoft.com/office/powerpoint/2010/main" r:embed="rId12"/>
              </p:ext>
            </p:extLst>
          </p:nvPr>
        </p:nvPicPr>
        <p:blipFill>
          <a:blip r:embed="rId11"/>
          <a:stretch>
            <a:fillRect/>
          </a:stretch>
        </p:blipFill>
        <p:spPr>
          <a:xfrm>
            <a:off x="8629650" y="4629150"/>
            <a:ext cx="1028700" cy="1028700"/>
          </a:xfrm>
          <a:prstGeom prst="rect">
            <a:avLst/>
          </a:prstGeom>
        </p:spPr>
      </p:pic>
    </p:spTree>
  </p:cSld>
  <p:clrMapOvr>
    <a:masterClrMapping/>
  </p:clrMapOvr>
  <p:timing>
    <p:tnLst>
      <p:par>
        <p:cTn dur="indefinite" restart="never" nodeType="tmRoot">
          <p:childTnLst>
            <p:cmd cmd="playFrom(0.0)">
              <p:cBhvr>
                <p:cTn/>
                <p:tgtEl>
                  <p:spTgt spid="13"/>
                </p:tgtEl>
              </p:cBhvr>
            </p:cmd>
            <p:audio>
              <p:cMediaNode vol="100000" showWhenStopped="false">
                <p:cTn/>
                <p:tgtEl>
                  <p:spTgt spid="13"/>
                </p:tgtEl>
              </p:cMediaNode>
            </p:audio>
          </p:childTnLst>
        </p:cTn>
      </p:par>
    </p:tnLst>
  </p:timing>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22C4D"/>
        </a:solidFill>
      </p:bgPr>
    </p:bg>
    <p:spTree>
      <p:nvGrpSpPr>
        <p:cNvPr id="1" name=""/>
        <p:cNvGrpSpPr/>
        <p:nvPr/>
      </p:nvGrpSpPr>
      <p:grpSpPr>
        <a:xfrm>
          <a:off x="0" y="0"/>
          <a:ext cx="0" cy="0"/>
          <a:chOff x="0" y="0"/>
          <a:chExt cx="0" cy="0"/>
        </a:xfrm>
      </p:grpSpPr>
      <p:sp>
        <p:nvSpPr>
          <p:cNvPr name="Freeform 2" id="2"/>
          <p:cNvSpPr/>
          <p:nvPr/>
        </p:nvSpPr>
        <p:spPr>
          <a:xfrm flipH="false" flipV="false" rot="7585010">
            <a:off x="10601241" y="3422862"/>
            <a:ext cx="6261707" cy="5385068"/>
          </a:xfrm>
          <a:custGeom>
            <a:avLst/>
            <a:gdLst/>
            <a:ahLst/>
            <a:cxnLst/>
            <a:rect r="r" b="b" t="t" l="l"/>
            <a:pathLst>
              <a:path h="5385068" w="6261707">
                <a:moveTo>
                  <a:pt x="0" y="0"/>
                </a:moveTo>
                <a:lnTo>
                  <a:pt x="6261706" y="0"/>
                </a:lnTo>
                <a:lnTo>
                  <a:pt x="6261706" y="5385068"/>
                </a:lnTo>
                <a:lnTo>
                  <a:pt x="0" y="53850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357917" y="4431474"/>
            <a:ext cx="8870342" cy="4072060"/>
            <a:chOff x="0" y="0"/>
            <a:chExt cx="1886405" cy="865982"/>
          </a:xfrm>
        </p:grpSpPr>
        <p:sp>
          <p:nvSpPr>
            <p:cNvPr name="Freeform 4" id="4"/>
            <p:cNvSpPr/>
            <p:nvPr/>
          </p:nvSpPr>
          <p:spPr>
            <a:xfrm flipH="false" flipV="false" rot="0">
              <a:off x="92710" y="106680"/>
              <a:ext cx="1782266" cy="746602"/>
            </a:xfrm>
            <a:custGeom>
              <a:avLst/>
              <a:gdLst/>
              <a:ahLst/>
              <a:cxnLst/>
              <a:rect r="r" b="b" t="t" l="l"/>
              <a:pathLst>
                <a:path h="746602" w="1782266">
                  <a:moveTo>
                    <a:pt x="1755595" y="557372"/>
                  </a:moveTo>
                  <a:cubicBezTo>
                    <a:pt x="1755595" y="645002"/>
                    <a:pt x="1679395" y="716122"/>
                    <a:pt x="1598115" y="716122"/>
                  </a:cubicBezTo>
                  <a:lnTo>
                    <a:pt x="66040" y="716122"/>
                  </a:lnTo>
                  <a:cubicBezTo>
                    <a:pt x="43180" y="716122"/>
                    <a:pt x="20320" y="711042"/>
                    <a:pt x="0" y="702152"/>
                  </a:cubicBezTo>
                  <a:cubicBezTo>
                    <a:pt x="26670" y="730092"/>
                    <a:pt x="63500" y="746602"/>
                    <a:pt x="105487" y="746602"/>
                  </a:cubicBezTo>
                  <a:lnTo>
                    <a:pt x="1636215" y="746602"/>
                  </a:lnTo>
                  <a:cubicBezTo>
                    <a:pt x="1716226" y="746602"/>
                    <a:pt x="1782265" y="680562"/>
                    <a:pt x="1782265" y="600552"/>
                  </a:cubicBezTo>
                  <a:lnTo>
                    <a:pt x="1782265" y="95250"/>
                  </a:lnTo>
                  <a:cubicBezTo>
                    <a:pt x="1782265" y="58420"/>
                    <a:pt x="1768295" y="25400"/>
                    <a:pt x="1746705" y="0"/>
                  </a:cubicBezTo>
                  <a:cubicBezTo>
                    <a:pt x="1753055" y="16510"/>
                    <a:pt x="1755595" y="34290"/>
                    <a:pt x="1755595" y="52070"/>
                  </a:cubicBezTo>
                  <a:lnTo>
                    <a:pt x="1755595" y="557372"/>
                  </a:lnTo>
                  <a:close/>
                </a:path>
              </a:pathLst>
            </a:custGeom>
            <a:solidFill>
              <a:srgbClr val="E3386A"/>
            </a:solidFill>
          </p:spPr>
        </p:sp>
        <p:sp>
          <p:nvSpPr>
            <p:cNvPr name="Freeform 5" id="5"/>
            <p:cNvSpPr/>
            <p:nvPr/>
          </p:nvSpPr>
          <p:spPr>
            <a:xfrm flipH="false" flipV="false" rot="0">
              <a:off x="12700" y="12700"/>
              <a:ext cx="1821636" cy="797402"/>
            </a:xfrm>
            <a:custGeom>
              <a:avLst/>
              <a:gdLst/>
              <a:ahLst/>
              <a:cxnLst/>
              <a:rect r="r" b="b" t="t" l="l"/>
              <a:pathLst>
                <a:path h="797402" w="1821636">
                  <a:moveTo>
                    <a:pt x="146050" y="797402"/>
                  </a:moveTo>
                  <a:lnTo>
                    <a:pt x="1675586" y="797402"/>
                  </a:lnTo>
                  <a:cubicBezTo>
                    <a:pt x="1755596" y="797402"/>
                    <a:pt x="1821636" y="731362"/>
                    <a:pt x="1821636" y="651352"/>
                  </a:cubicBezTo>
                  <a:lnTo>
                    <a:pt x="1821636" y="146050"/>
                  </a:lnTo>
                  <a:cubicBezTo>
                    <a:pt x="1821636" y="66040"/>
                    <a:pt x="1755596" y="0"/>
                    <a:pt x="1675586" y="0"/>
                  </a:cubicBezTo>
                  <a:lnTo>
                    <a:pt x="146050" y="0"/>
                  </a:lnTo>
                  <a:cubicBezTo>
                    <a:pt x="66040" y="0"/>
                    <a:pt x="0" y="66040"/>
                    <a:pt x="0" y="146050"/>
                  </a:cubicBezTo>
                  <a:lnTo>
                    <a:pt x="0" y="651352"/>
                  </a:lnTo>
                  <a:cubicBezTo>
                    <a:pt x="0" y="732632"/>
                    <a:pt x="66040" y="797402"/>
                    <a:pt x="146050" y="797402"/>
                  </a:cubicBezTo>
                  <a:close/>
                </a:path>
              </a:pathLst>
            </a:custGeom>
            <a:solidFill>
              <a:srgbClr val="FFFFFF"/>
            </a:solidFill>
          </p:spPr>
        </p:sp>
        <p:sp>
          <p:nvSpPr>
            <p:cNvPr name="Freeform 6" id="6"/>
            <p:cNvSpPr/>
            <p:nvPr/>
          </p:nvSpPr>
          <p:spPr>
            <a:xfrm flipH="false" flipV="false" rot="0">
              <a:off x="0" y="0"/>
              <a:ext cx="1886406" cy="865982"/>
            </a:xfrm>
            <a:custGeom>
              <a:avLst/>
              <a:gdLst/>
              <a:ahLst/>
              <a:cxnLst/>
              <a:rect r="r" b="b" t="t" l="l"/>
              <a:pathLst>
                <a:path h="865982" w="1886406">
                  <a:moveTo>
                    <a:pt x="1822906" y="74930"/>
                  </a:moveTo>
                  <a:cubicBezTo>
                    <a:pt x="1794966" y="30480"/>
                    <a:pt x="1745436" y="0"/>
                    <a:pt x="1688286" y="0"/>
                  </a:cubicBezTo>
                  <a:lnTo>
                    <a:pt x="158750" y="0"/>
                  </a:lnTo>
                  <a:cubicBezTo>
                    <a:pt x="71120" y="0"/>
                    <a:pt x="0" y="71120"/>
                    <a:pt x="0" y="158750"/>
                  </a:cubicBezTo>
                  <a:lnTo>
                    <a:pt x="0" y="664052"/>
                  </a:lnTo>
                  <a:cubicBezTo>
                    <a:pt x="0" y="716122"/>
                    <a:pt x="25400" y="761842"/>
                    <a:pt x="63500" y="791052"/>
                  </a:cubicBezTo>
                  <a:cubicBezTo>
                    <a:pt x="91440" y="835502"/>
                    <a:pt x="140970" y="865982"/>
                    <a:pt x="199677" y="865982"/>
                  </a:cubicBezTo>
                  <a:lnTo>
                    <a:pt x="1727656" y="865982"/>
                  </a:lnTo>
                  <a:cubicBezTo>
                    <a:pt x="1815286" y="865982"/>
                    <a:pt x="1886406" y="794862"/>
                    <a:pt x="1886406" y="707232"/>
                  </a:cubicBezTo>
                  <a:lnTo>
                    <a:pt x="1886406" y="201930"/>
                  </a:lnTo>
                  <a:cubicBezTo>
                    <a:pt x="1886405" y="149860"/>
                    <a:pt x="1861005" y="104140"/>
                    <a:pt x="1822906" y="74930"/>
                  </a:cubicBezTo>
                  <a:close/>
                  <a:moveTo>
                    <a:pt x="12700" y="664052"/>
                  </a:moveTo>
                  <a:lnTo>
                    <a:pt x="12700" y="158750"/>
                  </a:lnTo>
                  <a:cubicBezTo>
                    <a:pt x="12700" y="78740"/>
                    <a:pt x="78740" y="12700"/>
                    <a:pt x="158750" y="12700"/>
                  </a:cubicBezTo>
                  <a:lnTo>
                    <a:pt x="1688286" y="12700"/>
                  </a:lnTo>
                  <a:cubicBezTo>
                    <a:pt x="1768296" y="12700"/>
                    <a:pt x="1834336" y="78740"/>
                    <a:pt x="1834336" y="158750"/>
                  </a:cubicBezTo>
                  <a:lnTo>
                    <a:pt x="1834336" y="664052"/>
                  </a:lnTo>
                  <a:cubicBezTo>
                    <a:pt x="1834336" y="744062"/>
                    <a:pt x="1768296" y="810102"/>
                    <a:pt x="1688286" y="810102"/>
                  </a:cubicBezTo>
                  <a:lnTo>
                    <a:pt x="158750" y="810102"/>
                  </a:lnTo>
                  <a:cubicBezTo>
                    <a:pt x="78740" y="810102"/>
                    <a:pt x="12700" y="745332"/>
                    <a:pt x="12700" y="664052"/>
                  </a:cubicBezTo>
                  <a:close/>
                  <a:moveTo>
                    <a:pt x="1874975" y="707232"/>
                  </a:moveTo>
                  <a:cubicBezTo>
                    <a:pt x="1874975" y="787242"/>
                    <a:pt x="1807665" y="853282"/>
                    <a:pt x="1727656" y="853282"/>
                  </a:cubicBezTo>
                  <a:lnTo>
                    <a:pt x="199677" y="853282"/>
                  </a:lnTo>
                  <a:cubicBezTo>
                    <a:pt x="157480" y="853282"/>
                    <a:pt x="120650" y="836772"/>
                    <a:pt x="93980" y="808832"/>
                  </a:cubicBezTo>
                  <a:cubicBezTo>
                    <a:pt x="114300" y="817722"/>
                    <a:pt x="135890" y="822802"/>
                    <a:pt x="160020" y="822802"/>
                  </a:cubicBezTo>
                  <a:lnTo>
                    <a:pt x="1689556" y="822802"/>
                  </a:lnTo>
                  <a:cubicBezTo>
                    <a:pt x="1777186" y="822802"/>
                    <a:pt x="1848306" y="751682"/>
                    <a:pt x="1848306" y="664052"/>
                  </a:cubicBezTo>
                  <a:lnTo>
                    <a:pt x="1848306" y="158750"/>
                  </a:lnTo>
                  <a:cubicBezTo>
                    <a:pt x="1848306" y="140970"/>
                    <a:pt x="1844496" y="123190"/>
                    <a:pt x="1839415" y="106680"/>
                  </a:cubicBezTo>
                  <a:cubicBezTo>
                    <a:pt x="1861006" y="132080"/>
                    <a:pt x="1874975" y="165100"/>
                    <a:pt x="1874975" y="201930"/>
                  </a:cubicBezTo>
                  <a:lnTo>
                    <a:pt x="1874975" y="707232"/>
                  </a:lnTo>
                  <a:close/>
                </a:path>
              </a:pathLst>
            </a:custGeom>
            <a:solidFill>
              <a:srgbClr val="7ED957"/>
            </a:solidFill>
          </p:spPr>
        </p:sp>
      </p:grpSp>
      <p:sp>
        <p:nvSpPr>
          <p:cNvPr name="Freeform 7" id="7"/>
          <p:cNvSpPr/>
          <p:nvPr/>
        </p:nvSpPr>
        <p:spPr>
          <a:xfrm flipH="true" flipV="false" rot="0">
            <a:off x="9389637" y="4009075"/>
            <a:ext cx="4503835" cy="6535908"/>
          </a:xfrm>
          <a:custGeom>
            <a:avLst/>
            <a:gdLst/>
            <a:ahLst/>
            <a:cxnLst/>
            <a:rect r="r" b="b" t="t" l="l"/>
            <a:pathLst>
              <a:path h="6535908" w="4503835">
                <a:moveTo>
                  <a:pt x="4503835" y="0"/>
                </a:moveTo>
                <a:lnTo>
                  <a:pt x="0" y="0"/>
                </a:lnTo>
                <a:lnTo>
                  <a:pt x="0" y="6535908"/>
                </a:lnTo>
                <a:lnTo>
                  <a:pt x="4503835" y="6535908"/>
                </a:lnTo>
                <a:lnTo>
                  <a:pt x="450383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false" rot="0">
            <a:off x="13893472" y="4446060"/>
            <a:ext cx="4579736" cy="6098922"/>
          </a:xfrm>
          <a:custGeom>
            <a:avLst/>
            <a:gdLst/>
            <a:ahLst/>
            <a:cxnLst/>
            <a:rect r="r" b="b" t="t" l="l"/>
            <a:pathLst>
              <a:path h="6098922" w="4579736">
                <a:moveTo>
                  <a:pt x="4579736" y="0"/>
                </a:moveTo>
                <a:lnTo>
                  <a:pt x="0" y="0"/>
                </a:lnTo>
                <a:lnTo>
                  <a:pt x="0" y="6098923"/>
                </a:lnTo>
                <a:lnTo>
                  <a:pt x="4579736" y="6098923"/>
                </a:lnTo>
                <a:lnTo>
                  <a:pt x="4579736"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1512193">
            <a:off x="13720932" y="4746100"/>
            <a:ext cx="628615" cy="794800"/>
          </a:xfrm>
          <a:custGeom>
            <a:avLst/>
            <a:gdLst/>
            <a:ahLst/>
            <a:cxnLst/>
            <a:rect r="r" b="b" t="t" l="l"/>
            <a:pathLst>
              <a:path h="794800" w="628615">
                <a:moveTo>
                  <a:pt x="0" y="0"/>
                </a:moveTo>
                <a:lnTo>
                  <a:pt x="628615" y="0"/>
                </a:lnTo>
                <a:lnTo>
                  <a:pt x="628615" y="794800"/>
                </a:lnTo>
                <a:lnTo>
                  <a:pt x="0" y="794800"/>
                </a:lnTo>
                <a:lnTo>
                  <a:pt x="0" y="0"/>
                </a:lnTo>
                <a:close/>
              </a:path>
            </a:pathLst>
          </a:custGeom>
          <a:blipFill>
            <a:blip r:embed="rId9">
              <a:alphaModFix amt="99000"/>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6751371" y="213658"/>
            <a:ext cx="1342345" cy="911119"/>
          </a:xfrm>
          <a:custGeom>
            <a:avLst/>
            <a:gdLst/>
            <a:ahLst/>
            <a:cxnLst/>
            <a:rect r="r" b="b" t="t" l="l"/>
            <a:pathLst>
              <a:path h="911119" w="1342345">
                <a:moveTo>
                  <a:pt x="0" y="0"/>
                </a:moveTo>
                <a:lnTo>
                  <a:pt x="1342345" y="0"/>
                </a:lnTo>
                <a:lnTo>
                  <a:pt x="1342345" y="911119"/>
                </a:lnTo>
                <a:lnTo>
                  <a:pt x="0" y="911119"/>
                </a:lnTo>
                <a:lnTo>
                  <a:pt x="0" y="0"/>
                </a:lnTo>
                <a:close/>
              </a:path>
            </a:pathLst>
          </a:custGeom>
          <a:blipFill>
            <a:blip r:embed="rId11"/>
            <a:stretch>
              <a:fillRect l="0" t="-20844" r="0" b="-26485"/>
            </a:stretch>
          </a:blipFill>
        </p:spPr>
      </p:sp>
      <p:sp>
        <p:nvSpPr>
          <p:cNvPr name="TextBox 11" id="11"/>
          <p:cNvSpPr txBox="true"/>
          <p:nvPr/>
        </p:nvSpPr>
        <p:spPr>
          <a:xfrm rot="0">
            <a:off x="1028700" y="1584470"/>
            <a:ext cx="8096250" cy="1867535"/>
          </a:xfrm>
          <a:prstGeom prst="rect">
            <a:avLst/>
          </a:prstGeom>
        </p:spPr>
        <p:txBody>
          <a:bodyPr anchor="t" rtlCol="false" tIns="0" lIns="0" bIns="0" rIns="0">
            <a:spAutoFit/>
          </a:bodyPr>
          <a:lstStyle/>
          <a:p>
            <a:pPr algn="l">
              <a:lnSpc>
                <a:spcPts val="7120"/>
              </a:lnSpc>
            </a:pPr>
            <a:r>
              <a:rPr lang="en-US" sz="8000">
                <a:solidFill>
                  <a:srgbClr val="FFFFFF"/>
                </a:solidFill>
                <a:latin typeface="Garet ExtraBold"/>
                <a:ea typeface="Garet ExtraBold"/>
                <a:cs typeface="Garet ExtraBold"/>
                <a:sym typeface="Garet ExtraBold"/>
              </a:rPr>
              <a:t>Statement of Problem</a:t>
            </a:r>
            <a:r>
              <a:rPr lang="en-US" sz="8000">
                <a:solidFill>
                  <a:srgbClr val="FFFFFF"/>
                </a:solidFill>
                <a:latin typeface="Garet ExtraBold"/>
                <a:ea typeface="Garet ExtraBold"/>
                <a:cs typeface="Garet ExtraBold"/>
                <a:sym typeface="Garet ExtraBold"/>
              </a:rPr>
              <a:t> </a:t>
            </a:r>
          </a:p>
        </p:txBody>
      </p:sp>
      <p:sp>
        <p:nvSpPr>
          <p:cNvPr name="TextBox 12" id="12"/>
          <p:cNvSpPr txBox="true"/>
          <p:nvPr/>
        </p:nvSpPr>
        <p:spPr>
          <a:xfrm rot="0">
            <a:off x="824698" y="5057775"/>
            <a:ext cx="7936781" cy="2733733"/>
          </a:xfrm>
          <a:prstGeom prst="rect">
            <a:avLst/>
          </a:prstGeom>
        </p:spPr>
        <p:txBody>
          <a:bodyPr anchor="t" rtlCol="false" tIns="0" lIns="0" bIns="0" rIns="0">
            <a:spAutoFit/>
          </a:bodyPr>
          <a:lstStyle/>
          <a:p>
            <a:pPr algn="l">
              <a:lnSpc>
                <a:spcPts val="3567"/>
              </a:lnSpc>
            </a:pPr>
            <a:r>
              <a:rPr lang="en-US" sz="2723" spc="-54">
                <a:solidFill>
                  <a:srgbClr val="322C4D"/>
                </a:solidFill>
                <a:latin typeface="Times New Roman"/>
                <a:ea typeface="Times New Roman"/>
                <a:cs typeface="Times New Roman"/>
                <a:sym typeface="Times New Roman"/>
              </a:rPr>
              <a:t>Utilizing Power BI, this course work seeks to provide a thorough study of YouTube song data. Important characteristics included in the dataset are the following: video ID, channel title, outline, labels, released date, view count, like count, favorites count, comment count, video time frame, video definitions, and caption details.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22C4D"/>
        </a:solidFill>
      </p:bgPr>
    </p:bg>
    <p:spTree>
      <p:nvGrpSpPr>
        <p:cNvPr id="1" name=""/>
        <p:cNvGrpSpPr/>
        <p:nvPr/>
      </p:nvGrpSpPr>
      <p:grpSpPr>
        <a:xfrm>
          <a:off x="0" y="0"/>
          <a:ext cx="0" cy="0"/>
          <a:chOff x="0" y="0"/>
          <a:chExt cx="0" cy="0"/>
        </a:xfrm>
      </p:grpSpPr>
      <p:grpSp>
        <p:nvGrpSpPr>
          <p:cNvPr name="Group 2" id="2"/>
          <p:cNvGrpSpPr/>
          <p:nvPr/>
        </p:nvGrpSpPr>
        <p:grpSpPr>
          <a:xfrm rot="0">
            <a:off x="1394371" y="3117532"/>
            <a:ext cx="6508827" cy="2937333"/>
            <a:chOff x="0" y="0"/>
            <a:chExt cx="1931463" cy="871640"/>
          </a:xfrm>
        </p:grpSpPr>
        <p:sp>
          <p:nvSpPr>
            <p:cNvPr name="Freeform 3" id="3"/>
            <p:cNvSpPr/>
            <p:nvPr/>
          </p:nvSpPr>
          <p:spPr>
            <a:xfrm flipH="false" flipV="false" rot="0">
              <a:off x="92710" y="106680"/>
              <a:ext cx="1827323" cy="752260"/>
            </a:xfrm>
            <a:custGeom>
              <a:avLst/>
              <a:gdLst/>
              <a:ahLst/>
              <a:cxnLst/>
              <a:rect r="r" b="b" t="t" l="l"/>
              <a:pathLst>
                <a:path h="752260" w="1827323">
                  <a:moveTo>
                    <a:pt x="1800653" y="563030"/>
                  </a:moveTo>
                  <a:cubicBezTo>
                    <a:pt x="1800653" y="650660"/>
                    <a:pt x="1724453" y="721780"/>
                    <a:pt x="1643173" y="721780"/>
                  </a:cubicBezTo>
                  <a:lnTo>
                    <a:pt x="66040" y="721780"/>
                  </a:lnTo>
                  <a:cubicBezTo>
                    <a:pt x="43180" y="721780"/>
                    <a:pt x="20320" y="716700"/>
                    <a:pt x="0" y="707810"/>
                  </a:cubicBezTo>
                  <a:cubicBezTo>
                    <a:pt x="26670" y="735750"/>
                    <a:pt x="63500" y="752260"/>
                    <a:pt x="105774" y="752260"/>
                  </a:cubicBezTo>
                  <a:lnTo>
                    <a:pt x="1681273" y="752260"/>
                  </a:lnTo>
                  <a:cubicBezTo>
                    <a:pt x="1761283" y="752260"/>
                    <a:pt x="1827323" y="686220"/>
                    <a:pt x="1827323" y="606210"/>
                  </a:cubicBezTo>
                  <a:lnTo>
                    <a:pt x="1827323" y="95250"/>
                  </a:lnTo>
                  <a:cubicBezTo>
                    <a:pt x="1827323" y="58420"/>
                    <a:pt x="1813353" y="25400"/>
                    <a:pt x="1791763" y="0"/>
                  </a:cubicBezTo>
                  <a:cubicBezTo>
                    <a:pt x="1798113" y="16510"/>
                    <a:pt x="1800653" y="34290"/>
                    <a:pt x="1800653" y="52070"/>
                  </a:cubicBezTo>
                  <a:lnTo>
                    <a:pt x="1800653" y="563030"/>
                  </a:lnTo>
                  <a:close/>
                </a:path>
              </a:pathLst>
            </a:custGeom>
            <a:solidFill>
              <a:srgbClr val="E3386A"/>
            </a:solidFill>
          </p:spPr>
        </p:sp>
        <p:sp>
          <p:nvSpPr>
            <p:cNvPr name="Freeform 4" id="4"/>
            <p:cNvSpPr/>
            <p:nvPr/>
          </p:nvSpPr>
          <p:spPr>
            <a:xfrm flipH="false" flipV="false" rot="0">
              <a:off x="12700" y="12700"/>
              <a:ext cx="1866693" cy="803060"/>
            </a:xfrm>
            <a:custGeom>
              <a:avLst/>
              <a:gdLst/>
              <a:ahLst/>
              <a:cxnLst/>
              <a:rect r="r" b="b" t="t" l="l"/>
              <a:pathLst>
                <a:path h="803060" w="1866693">
                  <a:moveTo>
                    <a:pt x="146050" y="803060"/>
                  </a:moveTo>
                  <a:lnTo>
                    <a:pt x="1720643" y="803060"/>
                  </a:lnTo>
                  <a:cubicBezTo>
                    <a:pt x="1800653" y="803060"/>
                    <a:pt x="1866693" y="737020"/>
                    <a:pt x="1866693" y="657010"/>
                  </a:cubicBezTo>
                  <a:lnTo>
                    <a:pt x="1866693" y="146050"/>
                  </a:lnTo>
                  <a:cubicBezTo>
                    <a:pt x="1866693" y="66040"/>
                    <a:pt x="1800653" y="0"/>
                    <a:pt x="1720643" y="0"/>
                  </a:cubicBezTo>
                  <a:lnTo>
                    <a:pt x="146050" y="0"/>
                  </a:lnTo>
                  <a:cubicBezTo>
                    <a:pt x="66040" y="0"/>
                    <a:pt x="0" y="66040"/>
                    <a:pt x="0" y="146050"/>
                  </a:cubicBezTo>
                  <a:lnTo>
                    <a:pt x="0" y="657010"/>
                  </a:lnTo>
                  <a:cubicBezTo>
                    <a:pt x="0" y="738290"/>
                    <a:pt x="66040" y="803060"/>
                    <a:pt x="146050" y="803060"/>
                  </a:cubicBezTo>
                  <a:close/>
                </a:path>
              </a:pathLst>
            </a:custGeom>
            <a:solidFill>
              <a:srgbClr val="FFFFFF"/>
            </a:solidFill>
          </p:spPr>
        </p:sp>
        <p:sp>
          <p:nvSpPr>
            <p:cNvPr name="Freeform 5" id="5"/>
            <p:cNvSpPr/>
            <p:nvPr/>
          </p:nvSpPr>
          <p:spPr>
            <a:xfrm flipH="false" flipV="false" rot="0">
              <a:off x="0" y="0"/>
              <a:ext cx="1931464" cy="871640"/>
            </a:xfrm>
            <a:custGeom>
              <a:avLst/>
              <a:gdLst/>
              <a:ahLst/>
              <a:cxnLst/>
              <a:rect r="r" b="b" t="t" l="l"/>
              <a:pathLst>
                <a:path h="871640" w="1931464">
                  <a:moveTo>
                    <a:pt x="1867963" y="74930"/>
                  </a:moveTo>
                  <a:cubicBezTo>
                    <a:pt x="1840023" y="30480"/>
                    <a:pt x="1790493" y="0"/>
                    <a:pt x="1733343" y="0"/>
                  </a:cubicBezTo>
                  <a:lnTo>
                    <a:pt x="158750" y="0"/>
                  </a:lnTo>
                  <a:cubicBezTo>
                    <a:pt x="71120" y="0"/>
                    <a:pt x="0" y="71120"/>
                    <a:pt x="0" y="158750"/>
                  </a:cubicBezTo>
                  <a:lnTo>
                    <a:pt x="0" y="669710"/>
                  </a:lnTo>
                  <a:cubicBezTo>
                    <a:pt x="0" y="721780"/>
                    <a:pt x="25400" y="767500"/>
                    <a:pt x="63500" y="796710"/>
                  </a:cubicBezTo>
                  <a:cubicBezTo>
                    <a:pt x="91440" y="841160"/>
                    <a:pt x="140970" y="871640"/>
                    <a:pt x="200009" y="871640"/>
                  </a:cubicBezTo>
                  <a:lnTo>
                    <a:pt x="1772713" y="871640"/>
                  </a:lnTo>
                  <a:cubicBezTo>
                    <a:pt x="1860343" y="871640"/>
                    <a:pt x="1931464" y="800520"/>
                    <a:pt x="1931464" y="712890"/>
                  </a:cubicBezTo>
                  <a:lnTo>
                    <a:pt x="1931464" y="201930"/>
                  </a:lnTo>
                  <a:cubicBezTo>
                    <a:pt x="1931463" y="149860"/>
                    <a:pt x="1906063" y="104140"/>
                    <a:pt x="1867963" y="74930"/>
                  </a:cubicBezTo>
                  <a:close/>
                  <a:moveTo>
                    <a:pt x="12700" y="669710"/>
                  </a:moveTo>
                  <a:lnTo>
                    <a:pt x="12700" y="158750"/>
                  </a:lnTo>
                  <a:cubicBezTo>
                    <a:pt x="12700" y="78740"/>
                    <a:pt x="78740" y="12700"/>
                    <a:pt x="158750" y="12700"/>
                  </a:cubicBezTo>
                  <a:lnTo>
                    <a:pt x="1733343" y="12700"/>
                  </a:lnTo>
                  <a:cubicBezTo>
                    <a:pt x="1813353" y="12700"/>
                    <a:pt x="1879393" y="78740"/>
                    <a:pt x="1879393" y="158750"/>
                  </a:cubicBezTo>
                  <a:lnTo>
                    <a:pt x="1879393" y="669710"/>
                  </a:lnTo>
                  <a:cubicBezTo>
                    <a:pt x="1879393" y="749720"/>
                    <a:pt x="1813353" y="815760"/>
                    <a:pt x="1733343" y="815760"/>
                  </a:cubicBezTo>
                  <a:lnTo>
                    <a:pt x="158750" y="815760"/>
                  </a:lnTo>
                  <a:cubicBezTo>
                    <a:pt x="78740" y="815760"/>
                    <a:pt x="12700" y="750990"/>
                    <a:pt x="12700" y="669710"/>
                  </a:cubicBezTo>
                  <a:close/>
                  <a:moveTo>
                    <a:pt x="1920033" y="712890"/>
                  </a:moveTo>
                  <a:cubicBezTo>
                    <a:pt x="1920033" y="792900"/>
                    <a:pt x="1852723" y="858940"/>
                    <a:pt x="1772713" y="858940"/>
                  </a:cubicBezTo>
                  <a:lnTo>
                    <a:pt x="200009" y="858940"/>
                  </a:lnTo>
                  <a:cubicBezTo>
                    <a:pt x="157480" y="858940"/>
                    <a:pt x="120650" y="842429"/>
                    <a:pt x="93980" y="814490"/>
                  </a:cubicBezTo>
                  <a:cubicBezTo>
                    <a:pt x="114300" y="823379"/>
                    <a:pt x="135890" y="828460"/>
                    <a:pt x="160020" y="828460"/>
                  </a:cubicBezTo>
                  <a:lnTo>
                    <a:pt x="1734613" y="828460"/>
                  </a:lnTo>
                  <a:cubicBezTo>
                    <a:pt x="1822243" y="828460"/>
                    <a:pt x="1893364" y="757340"/>
                    <a:pt x="1893364" y="669710"/>
                  </a:cubicBezTo>
                  <a:lnTo>
                    <a:pt x="1893364" y="158750"/>
                  </a:lnTo>
                  <a:cubicBezTo>
                    <a:pt x="1893364" y="140970"/>
                    <a:pt x="1889553" y="123190"/>
                    <a:pt x="1884473" y="106680"/>
                  </a:cubicBezTo>
                  <a:cubicBezTo>
                    <a:pt x="1906064" y="132080"/>
                    <a:pt x="1920033" y="165100"/>
                    <a:pt x="1920033" y="201930"/>
                  </a:cubicBezTo>
                  <a:lnTo>
                    <a:pt x="1920033" y="712890"/>
                  </a:lnTo>
                  <a:close/>
                </a:path>
              </a:pathLst>
            </a:custGeom>
            <a:solidFill>
              <a:srgbClr val="7ED957"/>
            </a:solidFill>
          </p:spPr>
        </p:sp>
      </p:grpSp>
      <p:grpSp>
        <p:nvGrpSpPr>
          <p:cNvPr name="Group 6" id="6"/>
          <p:cNvGrpSpPr/>
          <p:nvPr/>
        </p:nvGrpSpPr>
        <p:grpSpPr>
          <a:xfrm rot="0">
            <a:off x="10532274" y="3406167"/>
            <a:ext cx="6727026" cy="2648698"/>
            <a:chOff x="0" y="0"/>
            <a:chExt cx="1996213" cy="785989"/>
          </a:xfrm>
        </p:grpSpPr>
        <p:sp>
          <p:nvSpPr>
            <p:cNvPr name="Freeform 7" id="7"/>
            <p:cNvSpPr/>
            <p:nvPr/>
          </p:nvSpPr>
          <p:spPr>
            <a:xfrm flipH="false" flipV="false" rot="0">
              <a:off x="92710" y="106680"/>
              <a:ext cx="1892073" cy="666608"/>
            </a:xfrm>
            <a:custGeom>
              <a:avLst/>
              <a:gdLst/>
              <a:ahLst/>
              <a:cxnLst/>
              <a:rect r="r" b="b" t="t" l="l"/>
              <a:pathLst>
                <a:path h="666608" w="1892073">
                  <a:moveTo>
                    <a:pt x="1865403" y="477379"/>
                  </a:moveTo>
                  <a:cubicBezTo>
                    <a:pt x="1865403" y="565009"/>
                    <a:pt x="1789203" y="636129"/>
                    <a:pt x="1707923" y="636129"/>
                  </a:cubicBezTo>
                  <a:lnTo>
                    <a:pt x="66040" y="636129"/>
                  </a:lnTo>
                  <a:cubicBezTo>
                    <a:pt x="43180" y="636129"/>
                    <a:pt x="20320" y="631049"/>
                    <a:pt x="0" y="622159"/>
                  </a:cubicBezTo>
                  <a:cubicBezTo>
                    <a:pt x="26670" y="650099"/>
                    <a:pt x="63500" y="666608"/>
                    <a:pt x="106186" y="666608"/>
                  </a:cubicBezTo>
                  <a:lnTo>
                    <a:pt x="1746023" y="666608"/>
                  </a:lnTo>
                  <a:cubicBezTo>
                    <a:pt x="1826033" y="666608"/>
                    <a:pt x="1892073" y="600569"/>
                    <a:pt x="1892073" y="520559"/>
                  </a:cubicBezTo>
                  <a:lnTo>
                    <a:pt x="1892073" y="95250"/>
                  </a:lnTo>
                  <a:cubicBezTo>
                    <a:pt x="1892073" y="58420"/>
                    <a:pt x="1878103" y="25400"/>
                    <a:pt x="1856513" y="0"/>
                  </a:cubicBezTo>
                  <a:cubicBezTo>
                    <a:pt x="1862863" y="16510"/>
                    <a:pt x="1865403" y="34290"/>
                    <a:pt x="1865403" y="52070"/>
                  </a:cubicBezTo>
                  <a:lnTo>
                    <a:pt x="1865403" y="477379"/>
                  </a:lnTo>
                  <a:close/>
                </a:path>
              </a:pathLst>
            </a:custGeom>
            <a:solidFill>
              <a:srgbClr val="E3386A"/>
            </a:solidFill>
          </p:spPr>
        </p:sp>
        <p:sp>
          <p:nvSpPr>
            <p:cNvPr name="Freeform 8" id="8"/>
            <p:cNvSpPr/>
            <p:nvPr/>
          </p:nvSpPr>
          <p:spPr>
            <a:xfrm flipH="false" flipV="false" rot="0">
              <a:off x="12700" y="12700"/>
              <a:ext cx="1931443" cy="717409"/>
            </a:xfrm>
            <a:custGeom>
              <a:avLst/>
              <a:gdLst/>
              <a:ahLst/>
              <a:cxnLst/>
              <a:rect r="r" b="b" t="t" l="l"/>
              <a:pathLst>
                <a:path h="717409" w="1931443">
                  <a:moveTo>
                    <a:pt x="146050" y="717409"/>
                  </a:moveTo>
                  <a:lnTo>
                    <a:pt x="1785393" y="717409"/>
                  </a:lnTo>
                  <a:cubicBezTo>
                    <a:pt x="1865403" y="717409"/>
                    <a:pt x="1931443" y="651369"/>
                    <a:pt x="1931443" y="571359"/>
                  </a:cubicBezTo>
                  <a:lnTo>
                    <a:pt x="1931443" y="146050"/>
                  </a:lnTo>
                  <a:cubicBezTo>
                    <a:pt x="1931443" y="66040"/>
                    <a:pt x="1865403" y="0"/>
                    <a:pt x="1785393" y="0"/>
                  </a:cubicBezTo>
                  <a:lnTo>
                    <a:pt x="146050" y="0"/>
                  </a:lnTo>
                  <a:cubicBezTo>
                    <a:pt x="66040" y="0"/>
                    <a:pt x="0" y="66040"/>
                    <a:pt x="0" y="146050"/>
                  </a:cubicBezTo>
                  <a:lnTo>
                    <a:pt x="0" y="571359"/>
                  </a:lnTo>
                  <a:cubicBezTo>
                    <a:pt x="0" y="652638"/>
                    <a:pt x="66040" y="717409"/>
                    <a:pt x="146050" y="717409"/>
                  </a:cubicBezTo>
                  <a:close/>
                </a:path>
              </a:pathLst>
            </a:custGeom>
            <a:solidFill>
              <a:srgbClr val="FFFFFF"/>
            </a:solidFill>
          </p:spPr>
        </p:sp>
        <p:sp>
          <p:nvSpPr>
            <p:cNvPr name="Freeform 9" id="9"/>
            <p:cNvSpPr/>
            <p:nvPr/>
          </p:nvSpPr>
          <p:spPr>
            <a:xfrm flipH="false" flipV="false" rot="0">
              <a:off x="0" y="0"/>
              <a:ext cx="1996213" cy="785988"/>
            </a:xfrm>
            <a:custGeom>
              <a:avLst/>
              <a:gdLst/>
              <a:ahLst/>
              <a:cxnLst/>
              <a:rect r="r" b="b" t="t" l="l"/>
              <a:pathLst>
                <a:path h="785988" w="1996213">
                  <a:moveTo>
                    <a:pt x="1932713" y="74930"/>
                  </a:moveTo>
                  <a:cubicBezTo>
                    <a:pt x="1904773" y="30480"/>
                    <a:pt x="1855243" y="0"/>
                    <a:pt x="1798093" y="0"/>
                  </a:cubicBezTo>
                  <a:lnTo>
                    <a:pt x="158750" y="0"/>
                  </a:lnTo>
                  <a:cubicBezTo>
                    <a:pt x="71120" y="0"/>
                    <a:pt x="0" y="71120"/>
                    <a:pt x="0" y="158750"/>
                  </a:cubicBezTo>
                  <a:lnTo>
                    <a:pt x="0" y="584059"/>
                  </a:lnTo>
                  <a:cubicBezTo>
                    <a:pt x="0" y="636129"/>
                    <a:pt x="25400" y="681848"/>
                    <a:pt x="63500" y="711059"/>
                  </a:cubicBezTo>
                  <a:cubicBezTo>
                    <a:pt x="91440" y="755509"/>
                    <a:pt x="140970" y="785988"/>
                    <a:pt x="200486" y="785988"/>
                  </a:cubicBezTo>
                  <a:lnTo>
                    <a:pt x="1837463" y="785988"/>
                  </a:lnTo>
                  <a:cubicBezTo>
                    <a:pt x="1925093" y="785988"/>
                    <a:pt x="1996213" y="714869"/>
                    <a:pt x="1996213" y="627239"/>
                  </a:cubicBezTo>
                  <a:lnTo>
                    <a:pt x="1996213" y="201930"/>
                  </a:lnTo>
                  <a:cubicBezTo>
                    <a:pt x="1996213" y="149860"/>
                    <a:pt x="1970813" y="104140"/>
                    <a:pt x="1932713" y="74930"/>
                  </a:cubicBezTo>
                  <a:close/>
                  <a:moveTo>
                    <a:pt x="12700" y="584059"/>
                  </a:moveTo>
                  <a:lnTo>
                    <a:pt x="12700" y="158750"/>
                  </a:lnTo>
                  <a:cubicBezTo>
                    <a:pt x="12700" y="78740"/>
                    <a:pt x="78740" y="12700"/>
                    <a:pt x="158750" y="12700"/>
                  </a:cubicBezTo>
                  <a:lnTo>
                    <a:pt x="1798093" y="12700"/>
                  </a:lnTo>
                  <a:cubicBezTo>
                    <a:pt x="1878103" y="12700"/>
                    <a:pt x="1944143" y="78740"/>
                    <a:pt x="1944143" y="158750"/>
                  </a:cubicBezTo>
                  <a:lnTo>
                    <a:pt x="1944143" y="584059"/>
                  </a:lnTo>
                  <a:cubicBezTo>
                    <a:pt x="1944143" y="664069"/>
                    <a:pt x="1878103" y="730109"/>
                    <a:pt x="1798093" y="730109"/>
                  </a:cubicBezTo>
                  <a:lnTo>
                    <a:pt x="158750" y="730109"/>
                  </a:lnTo>
                  <a:cubicBezTo>
                    <a:pt x="78740" y="730109"/>
                    <a:pt x="12700" y="665338"/>
                    <a:pt x="12700" y="584059"/>
                  </a:cubicBezTo>
                  <a:close/>
                  <a:moveTo>
                    <a:pt x="1984783" y="627238"/>
                  </a:moveTo>
                  <a:cubicBezTo>
                    <a:pt x="1984783" y="707248"/>
                    <a:pt x="1917473" y="773288"/>
                    <a:pt x="1837463" y="773288"/>
                  </a:cubicBezTo>
                  <a:lnTo>
                    <a:pt x="200486" y="773288"/>
                  </a:lnTo>
                  <a:cubicBezTo>
                    <a:pt x="157480" y="773288"/>
                    <a:pt x="120650" y="756778"/>
                    <a:pt x="93980" y="728838"/>
                  </a:cubicBezTo>
                  <a:cubicBezTo>
                    <a:pt x="114300" y="737728"/>
                    <a:pt x="135890" y="742809"/>
                    <a:pt x="160020" y="742809"/>
                  </a:cubicBezTo>
                  <a:lnTo>
                    <a:pt x="1799363" y="742809"/>
                  </a:lnTo>
                  <a:cubicBezTo>
                    <a:pt x="1886993" y="742809"/>
                    <a:pt x="1958113" y="671688"/>
                    <a:pt x="1958113" y="584058"/>
                  </a:cubicBezTo>
                  <a:lnTo>
                    <a:pt x="1958113" y="158750"/>
                  </a:lnTo>
                  <a:cubicBezTo>
                    <a:pt x="1958113" y="140970"/>
                    <a:pt x="1954303" y="123190"/>
                    <a:pt x="1949223" y="106680"/>
                  </a:cubicBezTo>
                  <a:cubicBezTo>
                    <a:pt x="1970813" y="132080"/>
                    <a:pt x="1984783" y="165100"/>
                    <a:pt x="1984783" y="201930"/>
                  </a:cubicBezTo>
                  <a:lnTo>
                    <a:pt x="1984783" y="627238"/>
                  </a:lnTo>
                  <a:close/>
                </a:path>
              </a:pathLst>
            </a:custGeom>
            <a:solidFill>
              <a:srgbClr val="7ED957"/>
            </a:solidFill>
          </p:spPr>
        </p:sp>
      </p:grpSp>
      <p:grpSp>
        <p:nvGrpSpPr>
          <p:cNvPr name="Group 10" id="10"/>
          <p:cNvGrpSpPr/>
          <p:nvPr/>
        </p:nvGrpSpPr>
        <p:grpSpPr>
          <a:xfrm rot="0">
            <a:off x="5514563" y="7162834"/>
            <a:ext cx="7258874" cy="2585894"/>
            <a:chOff x="0" y="0"/>
            <a:chExt cx="2154036" cy="767352"/>
          </a:xfrm>
        </p:grpSpPr>
        <p:sp>
          <p:nvSpPr>
            <p:cNvPr name="Freeform 11" id="11"/>
            <p:cNvSpPr/>
            <p:nvPr/>
          </p:nvSpPr>
          <p:spPr>
            <a:xfrm flipH="false" flipV="false" rot="0">
              <a:off x="92710" y="106680"/>
              <a:ext cx="2049896" cy="647972"/>
            </a:xfrm>
            <a:custGeom>
              <a:avLst/>
              <a:gdLst/>
              <a:ahLst/>
              <a:cxnLst/>
              <a:rect r="r" b="b" t="t" l="l"/>
              <a:pathLst>
                <a:path h="647972" w="2049896">
                  <a:moveTo>
                    <a:pt x="2023226" y="458742"/>
                  </a:moveTo>
                  <a:cubicBezTo>
                    <a:pt x="2023226" y="546372"/>
                    <a:pt x="1947026" y="617492"/>
                    <a:pt x="1865746" y="617492"/>
                  </a:cubicBezTo>
                  <a:lnTo>
                    <a:pt x="66040" y="617492"/>
                  </a:lnTo>
                  <a:cubicBezTo>
                    <a:pt x="43180" y="617492"/>
                    <a:pt x="20320" y="612412"/>
                    <a:pt x="0" y="603522"/>
                  </a:cubicBezTo>
                  <a:cubicBezTo>
                    <a:pt x="26670" y="631462"/>
                    <a:pt x="63500" y="647972"/>
                    <a:pt x="107192" y="647972"/>
                  </a:cubicBezTo>
                  <a:lnTo>
                    <a:pt x="1903846" y="647972"/>
                  </a:lnTo>
                  <a:cubicBezTo>
                    <a:pt x="1983856" y="647972"/>
                    <a:pt x="2049896" y="581932"/>
                    <a:pt x="2049896" y="501922"/>
                  </a:cubicBezTo>
                  <a:lnTo>
                    <a:pt x="2049896" y="95250"/>
                  </a:lnTo>
                  <a:cubicBezTo>
                    <a:pt x="2049896" y="58420"/>
                    <a:pt x="2035926" y="25400"/>
                    <a:pt x="2014336" y="0"/>
                  </a:cubicBezTo>
                  <a:cubicBezTo>
                    <a:pt x="2020686" y="16510"/>
                    <a:pt x="2023226" y="34290"/>
                    <a:pt x="2023226" y="52070"/>
                  </a:cubicBezTo>
                  <a:lnTo>
                    <a:pt x="2023226" y="458742"/>
                  </a:lnTo>
                  <a:close/>
                </a:path>
              </a:pathLst>
            </a:custGeom>
            <a:solidFill>
              <a:srgbClr val="E3386A"/>
            </a:solidFill>
          </p:spPr>
        </p:sp>
        <p:sp>
          <p:nvSpPr>
            <p:cNvPr name="Freeform 12" id="12"/>
            <p:cNvSpPr/>
            <p:nvPr/>
          </p:nvSpPr>
          <p:spPr>
            <a:xfrm flipH="false" flipV="false" rot="0">
              <a:off x="12700" y="12700"/>
              <a:ext cx="2089266" cy="698772"/>
            </a:xfrm>
            <a:custGeom>
              <a:avLst/>
              <a:gdLst/>
              <a:ahLst/>
              <a:cxnLst/>
              <a:rect r="r" b="b" t="t" l="l"/>
              <a:pathLst>
                <a:path h="698772" w="2089266">
                  <a:moveTo>
                    <a:pt x="146050" y="698772"/>
                  </a:moveTo>
                  <a:lnTo>
                    <a:pt x="1943216" y="698772"/>
                  </a:lnTo>
                  <a:cubicBezTo>
                    <a:pt x="2023226" y="698772"/>
                    <a:pt x="2089266" y="632732"/>
                    <a:pt x="2089266" y="552722"/>
                  </a:cubicBezTo>
                  <a:lnTo>
                    <a:pt x="2089266" y="146050"/>
                  </a:lnTo>
                  <a:cubicBezTo>
                    <a:pt x="2089266" y="66040"/>
                    <a:pt x="2023226" y="0"/>
                    <a:pt x="1943216" y="0"/>
                  </a:cubicBezTo>
                  <a:lnTo>
                    <a:pt x="146050" y="0"/>
                  </a:lnTo>
                  <a:cubicBezTo>
                    <a:pt x="66040" y="0"/>
                    <a:pt x="0" y="66040"/>
                    <a:pt x="0" y="146050"/>
                  </a:cubicBezTo>
                  <a:lnTo>
                    <a:pt x="0" y="552722"/>
                  </a:lnTo>
                  <a:cubicBezTo>
                    <a:pt x="0" y="634002"/>
                    <a:pt x="66040" y="698772"/>
                    <a:pt x="146050" y="698772"/>
                  </a:cubicBezTo>
                  <a:close/>
                </a:path>
              </a:pathLst>
            </a:custGeom>
            <a:solidFill>
              <a:srgbClr val="FFFFFF"/>
            </a:solidFill>
          </p:spPr>
        </p:sp>
        <p:sp>
          <p:nvSpPr>
            <p:cNvPr name="Freeform 13" id="13"/>
            <p:cNvSpPr/>
            <p:nvPr/>
          </p:nvSpPr>
          <p:spPr>
            <a:xfrm flipH="false" flipV="false" rot="0">
              <a:off x="0" y="0"/>
              <a:ext cx="2154036" cy="767352"/>
            </a:xfrm>
            <a:custGeom>
              <a:avLst/>
              <a:gdLst/>
              <a:ahLst/>
              <a:cxnLst/>
              <a:rect r="r" b="b" t="t" l="l"/>
              <a:pathLst>
                <a:path h="767352" w="2154036">
                  <a:moveTo>
                    <a:pt x="2090536" y="74930"/>
                  </a:moveTo>
                  <a:cubicBezTo>
                    <a:pt x="2062596" y="30480"/>
                    <a:pt x="2013066" y="0"/>
                    <a:pt x="1955916" y="0"/>
                  </a:cubicBezTo>
                  <a:lnTo>
                    <a:pt x="158750" y="0"/>
                  </a:lnTo>
                  <a:cubicBezTo>
                    <a:pt x="71120" y="0"/>
                    <a:pt x="0" y="71120"/>
                    <a:pt x="0" y="158750"/>
                  </a:cubicBezTo>
                  <a:lnTo>
                    <a:pt x="0" y="565422"/>
                  </a:lnTo>
                  <a:cubicBezTo>
                    <a:pt x="0" y="617492"/>
                    <a:pt x="25400" y="663212"/>
                    <a:pt x="63500" y="692422"/>
                  </a:cubicBezTo>
                  <a:cubicBezTo>
                    <a:pt x="91440" y="736872"/>
                    <a:pt x="140970" y="767352"/>
                    <a:pt x="201649" y="767352"/>
                  </a:cubicBezTo>
                  <a:lnTo>
                    <a:pt x="1995286" y="767352"/>
                  </a:lnTo>
                  <a:cubicBezTo>
                    <a:pt x="2082916" y="767352"/>
                    <a:pt x="2154036" y="696232"/>
                    <a:pt x="2154036" y="608602"/>
                  </a:cubicBezTo>
                  <a:lnTo>
                    <a:pt x="2154036" y="201930"/>
                  </a:lnTo>
                  <a:cubicBezTo>
                    <a:pt x="2154036" y="149860"/>
                    <a:pt x="2128636" y="104140"/>
                    <a:pt x="2090536" y="74930"/>
                  </a:cubicBezTo>
                  <a:close/>
                  <a:moveTo>
                    <a:pt x="12700" y="565422"/>
                  </a:moveTo>
                  <a:lnTo>
                    <a:pt x="12700" y="158750"/>
                  </a:lnTo>
                  <a:cubicBezTo>
                    <a:pt x="12700" y="78740"/>
                    <a:pt x="78740" y="12700"/>
                    <a:pt x="158750" y="12700"/>
                  </a:cubicBezTo>
                  <a:lnTo>
                    <a:pt x="1955916" y="12700"/>
                  </a:lnTo>
                  <a:cubicBezTo>
                    <a:pt x="2035926" y="12700"/>
                    <a:pt x="2101966" y="78740"/>
                    <a:pt x="2101966" y="158750"/>
                  </a:cubicBezTo>
                  <a:lnTo>
                    <a:pt x="2101966" y="565422"/>
                  </a:lnTo>
                  <a:cubicBezTo>
                    <a:pt x="2101966" y="645432"/>
                    <a:pt x="2035926" y="711472"/>
                    <a:pt x="1955916" y="711472"/>
                  </a:cubicBezTo>
                  <a:lnTo>
                    <a:pt x="158750" y="711472"/>
                  </a:lnTo>
                  <a:cubicBezTo>
                    <a:pt x="78740" y="711472"/>
                    <a:pt x="12700" y="646702"/>
                    <a:pt x="12700" y="565422"/>
                  </a:cubicBezTo>
                  <a:close/>
                  <a:moveTo>
                    <a:pt x="2142606" y="608602"/>
                  </a:moveTo>
                  <a:cubicBezTo>
                    <a:pt x="2142606" y="688612"/>
                    <a:pt x="2075296" y="754652"/>
                    <a:pt x="1995286" y="754652"/>
                  </a:cubicBezTo>
                  <a:lnTo>
                    <a:pt x="201649" y="754652"/>
                  </a:lnTo>
                  <a:cubicBezTo>
                    <a:pt x="157480" y="754652"/>
                    <a:pt x="120650" y="738142"/>
                    <a:pt x="93980" y="710202"/>
                  </a:cubicBezTo>
                  <a:cubicBezTo>
                    <a:pt x="114300" y="719092"/>
                    <a:pt x="135890" y="724172"/>
                    <a:pt x="160020" y="724172"/>
                  </a:cubicBezTo>
                  <a:lnTo>
                    <a:pt x="1957186" y="724172"/>
                  </a:lnTo>
                  <a:cubicBezTo>
                    <a:pt x="2044816" y="724172"/>
                    <a:pt x="2115936" y="653052"/>
                    <a:pt x="2115936" y="565422"/>
                  </a:cubicBezTo>
                  <a:lnTo>
                    <a:pt x="2115936" y="158750"/>
                  </a:lnTo>
                  <a:cubicBezTo>
                    <a:pt x="2115936" y="140970"/>
                    <a:pt x="2112126" y="123190"/>
                    <a:pt x="2107046" y="106680"/>
                  </a:cubicBezTo>
                  <a:cubicBezTo>
                    <a:pt x="2128636" y="132080"/>
                    <a:pt x="2142606" y="165100"/>
                    <a:pt x="2142606" y="201930"/>
                  </a:cubicBezTo>
                  <a:lnTo>
                    <a:pt x="2142606" y="608602"/>
                  </a:lnTo>
                  <a:close/>
                </a:path>
              </a:pathLst>
            </a:custGeom>
            <a:solidFill>
              <a:srgbClr val="7ED957"/>
            </a:solidFill>
          </p:spPr>
        </p:sp>
      </p:grpSp>
      <p:sp>
        <p:nvSpPr>
          <p:cNvPr name="Freeform 14" id="14"/>
          <p:cNvSpPr/>
          <p:nvPr/>
        </p:nvSpPr>
        <p:spPr>
          <a:xfrm flipH="false" flipV="false" rot="0">
            <a:off x="17171323" y="224932"/>
            <a:ext cx="911119" cy="911119"/>
          </a:xfrm>
          <a:custGeom>
            <a:avLst/>
            <a:gdLst/>
            <a:ahLst/>
            <a:cxnLst/>
            <a:rect r="r" b="b" t="t" l="l"/>
            <a:pathLst>
              <a:path h="911119" w="911119">
                <a:moveTo>
                  <a:pt x="0" y="0"/>
                </a:moveTo>
                <a:lnTo>
                  <a:pt x="911119" y="0"/>
                </a:lnTo>
                <a:lnTo>
                  <a:pt x="911119" y="911119"/>
                </a:lnTo>
                <a:lnTo>
                  <a:pt x="0" y="911119"/>
                </a:lnTo>
                <a:lnTo>
                  <a:pt x="0" y="0"/>
                </a:lnTo>
                <a:close/>
              </a:path>
            </a:pathLst>
          </a:custGeom>
          <a:blipFill>
            <a:blip r:embed="rId2"/>
            <a:stretch>
              <a:fillRect l="0" t="0" r="0" b="0"/>
            </a:stretch>
          </a:blipFill>
        </p:spPr>
      </p:sp>
      <p:sp>
        <p:nvSpPr>
          <p:cNvPr name="TextBox 15" id="15"/>
          <p:cNvSpPr txBox="true"/>
          <p:nvPr/>
        </p:nvSpPr>
        <p:spPr>
          <a:xfrm rot="0">
            <a:off x="1640480" y="2462212"/>
            <a:ext cx="6016609" cy="546735"/>
          </a:xfrm>
          <a:prstGeom prst="rect">
            <a:avLst/>
          </a:prstGeom>
        </p:spPr>
        <p:txBody>
          <a:bodyPr anchor="t" rtlCol="false" tIns="0" lIns="0" bIns="0" rIns="0">
            <a:spAutoFit/>
          </a:bodyPr>
          <a:lstStyle/>
          <a:p>
            <a:pPr algn="l">
              <a:lnSpc>
                <a:spcPts val="4455"/>
              </a:lnSpc>
            </a:pPr>
            <a:r>
              <a:rPr lang="en-US" sz="3300" spc="-66">
                <a:solidFill>
                  <a:srgbClr val="FFFFFF"/>
                </a:solidFill>
                <a:latin typeface="Heebo Bold"/>
                <a:ea typeface="Heebo Bold"/>
                <a:cs typeface="Heebo Bold"/>
                <a:sym typeface="Heebo Bold"/>
              </a:rPr>
              <a:t>Preparation and Cleaning of Data</a:t>
            </a:r>
          </a:p>
        </p:txBody>
      </p:sp>
      <p:sp>
        <p:nvSpPr>
          <p:cNvPr name="TextBox 16" id="16"/>
          <p:cNvSpPr txBox="true"/>
          <p:nvPr/>
        </p:nvSpPr>
        <p:spPr>
          <a:xfrm rot="0">
            <a:off x="11204183" y="2690812"/>
            <a:ext cx="5052417" cy="588645"/>
          </a:xfrm>
          <a:prstGeom prst="rect">
            <a:avLst/>
          </a:prstGeom>
        </p:spPr>
        <p:txBody>
          <a:bodyPr anchor="t" rtlCol="false" tIns="0" lIns="0" bIns="0" rIns="0">
            <a:spAutoFit/>
          </a:bodyPr>
          <a:lstStyle/>
          <a:p>
            <a:pPr algn="r">
              <a:lnSpc>
                <a:spcPts val="4860"/>
              </a:lnSpc>
            </a:pPr>
            <a:r>
              <a:rPr lang="en-US" sz="3600" spc="-72">
                <a:solidFill>
                  <a:srgbClr val="FFFFFF"/>
                </a:solidFill>
                <a:latin typeface="Heebo Bold"/>
                <a:ea typeface="Heebo Bold"/>
                <a:cs typeface="Heebo Bold"/>
                <a:sym typeface="Heebo Bold"/>
              </a:rPr>
              <a:t>Exploratory Data Analysis</a:t>
            </a:r>
          </a:p>
        </p:txBody>
      </p:sp>
      <p:sp>
        <p:nvSpPr>
          <p:cNvPr name="TextBox 17" id="17"/>
          <p:cNvSpPr txBox="true"/>
          <p:nvPr/>
        </p:nvSpPr>
        <p:spPr>
          <a:xfrm rot="0">
            <a:off x="1459739" y="3360207"/>
            <a:ext cx="5807496" cy="2275796"/>
          </a:xfrm>
          <a:prstGeom prst="rect">
            <a:avLst/>
          </a:prstGeom>
        </p:spPr>
        <p:txBody>
          <a:bodyPr anchor="t" rtlCol="false" tIns="0" lIns="0" bIns="0" rIns="0">
            <a:spAutoFit/>
          </a:bodyPr>
          <a:lstStyle/>
          <a:p>
            <a:pPr algn="just" marL="599318" indent="-299659" lvl="1">
              <a:lnSpc>
                <a:spcPts val="3636"/>
              </a:lnSpc>
              <a:buFont typeface="Arial"/>
              <a:buChar char="•"/>
            </a:pPr>
            <a:r>
              <a:rPr lang="en-US" sz="2775" spc="-55">
                <a:solidFill>
                  <a:srgbClr val="312E5F"/>
                </a:solidFill>
                <a:latin typeface="Heebo"/>
                <a:ea typeface="Heebo"/>
                <a:cs typeface="Heebo"/>
                <a:sym typeface="Heebo"/>
              </a:rPr>
              <a:t>Processing as well as clean the dataset, taking care of any outliers with values that are absent. Convert pertinent rows to the right kinds of data. </a:t>
            </a:r>
          </a:p>
        </p:txBody>
      </p:sp>
      <p:sp>
        <p:nvSpPr>
          <p:cNvPr name="TextBox 18" id="18"/>
          <p:cNvSpPr txBox="true"/>
          <p:nvPr/>
        </p:nvSpPr>
        <p:spPr>
          <a:xfrm rot="0">
            <a:off x="10532274" y="3697761"/>
            <a:ext cx="6396235" cy="1938241"/>
          </a:xfrm>
          <a:prstGeom prst="rect">
            <a:avLst/>
          </a:prstGeom>
        </p:spPr>
        <p:txBody>
          <a:bodyPr anchor="t" rtlCol="false" tIns="0" lIns="0" bIns="0" rIns="0">
            <a:spAutoFit/>
          </a:bodyPr>
          <a:lstStyle/>
          <a:p>
            <a:pPr algn="just" marL="516701" indent="-258351" lvl="1">
              <a:lnSpc>
                <a:spcPts val="3135"/>
              </a:lnSpc>
              <a:buFont typeface="Arial"/>
              <a:buChar char="•"/>
            </a:pPr>
            <a:r>
              <a:rPr lang="en-US" sz="2393" spc="-47">
                <a:solidFill>
                  <a:srgbClr val="312E5F"/>
                </a:solidFill>
                <a:latin typeface="Heebo"/>
                <a:ea typeface="Heebo"/>
                <a:cs typeface="Heebo"/>
                <a:sym typeface="Heebo"/>
              </a:rPr>
              <a:t>Examine the views, likes count, along with comments for patterns in addition to distributions. Determine patterns within the usage and recognition of music videos on YouTube. </a:t>
            </a:r>
          </a:p>
        </p:txBody>
      </p:sp>
      <p:sp>
        <p:nvSpPr>
          <p:cNvPr name="TextBox 19" id="19"/>
          <p:cNvSpPr txBox="true"/>
          <p:nvPr/>
        </p:nvSpPr>
        <p:spPr>
          <a:xfrm rot="0">
            <a:off x="5514563" y="7406488"/>
            <a:ext cx="7258874" cy="1937947"/>
          </a:xfrm>
          <a:prstGeom prst="rect">
            <a:avLst/>
          </a:prstGeom>
        </p:spPr>
        <p:txBody>
          <a:bodyPr anchor="t" rtlCol="false" tIns="0" lIns="0" bIns="0" rIns="0">
            <a:spAutoFit/>
          </a:bodyPr>
          <a:lstStyle/>
          <a:p>
            <a:pPr algn="l" marL="648893" indent="-324447" lvl="1">
              <a:lnSpc>
                <a:spcPts val="3937"/>
              </a:lnSpc>
              <a:buFont typeface="Arial"/>
              <a:buChar char="•"/>
            </a:pPr>
            <a:r>
              <a:rPr lang="en-US" sz="3005" spc="-60">
                <a:solidFill>
                  <a:srgbClr val="312E5F"/>
                </a:solidFill>
                <a:latin typeface="Heebo"/>
                <a:ea typeface="Heebo"/>
                <a:cs typeface="Heebo"/>
                <a:sym typeface="Heebo"/>
              </a:rPr>
              <a:t>Examine how videos are distributed among various channels.Determine which tags are popular and how many views they receive. </a:t>
            </a:r>
          </a:p>
        </p:txBody>
      </p:sp>
      <p:sp>
        <p:nvSpPr>
          <p:cNvPr name="TextBox 20" id="20"/>
          <p:cNvSpPr txBox="true"/>
          <p:nvPr/>
        </p:nvSpPr>
        <p:spPr>
          <a:xfrm rot="0">
            <a:off x="4363487" y="643495"/>
            <a:ext cx="9561026" cy="1161493"/>
          </a:xfrm>
          <a:prstGeom prst="rect">
            <a:avLst/>
          </a:prstGeom>
        </p:spPr>
        <p:txBody>
          <a:bodyPr anchor="t" rtlCol="false" tIns="0" lIns="0" bIns="0" rIns="0">
            <a:spAutoFit/>
          </a:bodyPr>
          <a:lstStyle/>
          <a:p>
            <a:pPr algn="ctr">
              <a:lnSpc>
                <a:spcPts val="9480"/>
              </a:lnSpc>
            </a:pPr>
            <a:r>
              <a:rPr lang="en-US" sz="6771">
                <a:solidFill>
                  <a:srgbClr val="FFFFFF"/>
                </a:solidFill>
                <a:latin typeface="Allerta Stencil"/>
                <a:ea typeface="Allerta Stencil"/>
                <a:cs typeface="Allerta Stencil"/>
                <a:sym typeface="Allerta Stencil"/>
              </a:rPr>
              <a:t>O B J E C T I V E S</a:t>
            </a:r>
          </a:p>
        </p:txBody>
      </p:sp>
      <p:sp>
        <p:nvSpPr>
          <p:cNvPr name="TextBox 21" id="21"/>
          <p:cNvSpPr txBox="true"/>
          <p:nvPr/>
        </p:nvSpPr>
        <p:spPr>
          <a:xfrm rot="0">
            <a:off x="5942403" y="6488278"/>
            <a:ext cx="6403194" cy="588645"/>
          </a:xfrm>
          <a:prstGeom prst="rect">
            <a:avLst/>
          </a:prstGeom>
        </p:spPr>
        <p:txBody>
          <a:bodyPr anchor="t" rtlCol="false" tIns="0" lIns="0" bIns="0" rIns="0">
            <a:spAutoFit/>
          </a:bodyPr>
          <a:lstStyle/>
          <a:p>
            <a:pPr algn="l">
              <a:lnSpc>
                <a:spcPts val="4860"/>
              </a:lnSpc>
            </a:pPr>
            <a:r>
              <a:rPr lang="en-US" sz="3600" spc="-72">
                <a:solidFill>
                  <a:srgbClr val="FFFFFF"/>
                </a:solidFill>
                <a:latin typeface="Heebo Bold"/>
                <a:ea typeface="Heebo Bold"/>
                <a:cs typeface="Heebo Bold"/>
                <a:sym typeface="Heebo Bold"/>
              </a:rPr>
              <a:t>Channel and Content Analysis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22C4D"/>
        </a:solidFill>
      </p:bgPr>
    </p:bg>
    <p:spTree>
      <p:nvGrpSpPr>
        <p:cNvPr id="1" name=""/>
        <p:cNvGrpSpPr/>
        <p:nvPr/>
      </p:nvGrpSpPr>
      <p:grpSpPr>
        <a:xfrm>
          <a:off x="0" y="0"/>
          <a:ext cx="0" cy="0"/>
          <a:chOff x="0" y="0"/>
          <a:chExt cx="0" cy="0"/>
        </a:xfrm>
      </p:grpSpPr>
      <p:grpSp>
        <p:nvGrpSpPr>
          <p:cNvPr name="Group 2" id="2"/>
          <p:cNvGrpSpPr/>
          <p:nvPr/>
        </p:nvGrpSpPr>
        <p:grpSpPr>
          <a:xfrm rot="0">
            <a:off x="6618944" y="-5657850"/>
            <a:ext cx="3771900" cy="5657850"/>
            <a:chOff x="0" y="0"/>
            <a:chExt cx="6350000" cy="9525000"/>
          </a:xfrm>
        </p:grpSpPr>
        <p:sp>
          <p:nvSpPr>
            <p:cNvPr name="Freeform 3" id="3"/>
            <p:cNvSpPr/>
            <p:nvPr/>
          </p:nvSpPr>
          <p:spPr>
            <a:xfrm flipH="false" flipV="false" rot="0">
              <a:off x="0" y="0"/>
              <a:ext cx="6350000" cy="9525000"/>
            </a:xfrm>
            <a:custGeom>
              <a:avLst/>
              <a:gdLst/>
              <a:ahLst/>
              <a:cxnLst/>
              <a:rect r="r" b="b" t="t" l="l"/>
              <a:pathLst>
                <a:path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2"/>
              <a:stretch>
                <a:fillRect l="-54895" t="0" r="-54895" b="0"/>
              </a:stretch>
            </a:blipFill>
          </p:spPr>
        </p:sp>
      </p:grpSp>
      <p:grpSp>
        <p:nvGrpSpPr>
          <p:cNvPr name="Group 4" id="4"/>
          <p:cNvGrpSpPr/>
          <p:nvPr/>
        </p:nvGrpSpPr>
        <p:grpSpPr>
          <a:xfrm rot="0">
            <a:off x="923316" y="4176105"/>
            <a:ext cx="8070094" cy="4222324"/>
            <a:chOff x="0" y="0"/>
            <a:chExt cx="1184981" cy="619989"/>
          </a:xfrm>
        </p:grpSpPr>
        <p:sp>
          <p:nvSpPr>
            <p:cNvPr name="Freeform 5" id="5"/>
            <p:cNvSpPr/>
            <p:nvPr/>
          </p:nvSpPr>
          <p:spPr>
            <a:xfrm flipH="false" flipV="false" rot="0">
              <a:off x="92710" y="106680"/>
              <a:ext cx="1080841" cy="500609"/>
            </a:xfrm>
            <a:custGeom>
              <a:avLst/>
              <a:gdLst/>
              <a:ahLst/>
              <a:cxnLst/>
              <a:rect r="r" b="b" t="t" l="l"/>
              <a:pathLst>
                <a:path h="500609" w="1080841">
                  <a:moveTo>
                    <a:pt x="1054171" y="311379"/>
                  </a:moveTo>
                  <a:cubicBezTo>
                    <a:pt x="1054171" y="399009"/>
                    <a:pt x="977971" y="470129"/>
                    <a:pt x="896691" y="470129"/>
                  </a:cubicBezTo>
                  <a:lnTo>
                    <a:pt x="66040" y="470129"/>
                  </a:lnTo>
                  <a:cubicBezTo>
                    <a:pt x="43180" y="470129"/>
                    <a:pt x="20320" y="465049"/>
                    <a:pt x="0" y="456159"/>
                  </a:cubicBezTo>
                  <a:cubicBezTo>
                    <a:pt x="26670" y="484099"/>
                    <a:pt x="63500" y="500609"/>
                    <a:pt x="101016" y="500609"/>
                  </a:cubicBezTo>
                  <a:lnTo>
                    <a:pt x="934791" y="500609"/>
                  </a:lnTo>
                  <a:cubicBezTo>
                    <a:pt x="1014801" y="500609"/>
                    <a:pt x="1080841" y="434569"/>
                    <a:pt x="1080841" y="354559"/>
                  </a:cubicBezTo>
                  <a:lnTo>
                    <a:pt x="1080841" y="95250"/>
                  </a:lnTo>
                  <a:cubicBezTo>
                    <a:pt x="1080841" y="58420"/>
                    <a:pt x="1066871" y="25400"/>
                    <a:pt x="1045281" y="0"/>
                  </a:cubicBezTo>
                  <a:cubicBezTo>
                    <a:pt x="1051631" y="16510"/>
                    <a:pt x="1054171" y="34290"/>
                    <a:pt x="1054171" y="52070"/>
                  </a:cubicBezTo>
                  <a:lnTo>
                    <a:pt x="1054171" y="311379"/>
                  </a:lnTo>
                  <a:close/>
                </a:path>
              </a:pathLst>
            </a:custGeom>
            <a:solidFill>
              <a:srgbClr val="E3386A"/>
            </a:solidFill>
          </p:spPr>
        </p:sp>
        <p:sp>
          <p:nvSpPr>
            <p:cNvPr name="Freeform 6" id="6"/>
            <p:cNvSpPr/>
            <p:nvPr/>
          </p:nvSpPr>
          <p:spPr>
            <a:xfrm flipH="false" flipV="false" rot="0">
              <a:off x="12700" y="12700"/>
              <a:ext cx="1120211" cy="551409"/>
            </a:xfrm>
            <a:custGeom>
              <a:avLst/>
              <a:gdLst/>
              <a:ahLst/>
              <a:cxnLst/>
              <a:rect r="r" b="b" t="t" l="l"/>
              <a:pathLst>
                <a:path h="551409" w="1120211">
                  <a:moveTo>
                    <a:pt x="146050" y="551409"/>
                  </a:moveTo>
                  <a:lnTo>
                    <a:pt x="974161" y="551409"/>
                  </a:lnTo>
                  <a:cubicBezTo>
                    <a:pt x="1054171" y="551409"/>
                    <a:pt x="1120211" y="485369"/>
                    <a:pt x="1120211" y="405359"/>
                  </a:cubicBezTo>
                  <a:lnTo>
                    <a:pt x="1120211" y="146050"/>
                  </a:lnTo>
                  <a:cubicBezTo>
                    <a:pt x="1120211" y="66040"/>
                    <a:pt x="1054171" y="0"/>
                    <a:pt x="974161" y="0"/>
                  </a:cubicBezTo>
                  <a:lnTo>
                    <a:pt x="146050" y="0"/>
                  </a:lnTo>
                  <a:cubicBezTo>
                    <a:pt x="66040" y="0"/>
                    <a:pt x="0" y="66040"/>
                    <a:pt x="0" y="146050"/>
                  </a:cubicBezTo>
                  <a:lnTo>
                    <a:pt x="0" y="405359"/>
                  </a:lnTo>
                  <a:cubicBezTo>
                    <a:pt x="0" y="486639"/>
                    <a:pt x="66040" y="551409"/>
                    <a:pt x="146050" y="551409"/>
                  </a:cubicBezTo>
                  <a:close/>
                </a:path>
              </a:pathLst>
            </a:custGeom>
            <a:solidFill>
              <a:srgbClr val="FFFFFF"/>
            </a:solidFill>
          </p:spPr>
        </p:sp>
        <p:sp>
          <p:nvSpPr>
            <p:cNvPr name="Freeform 7" id="7"/>
            <p:cNvSpPr/>
            <p:nvPr/>
          </p:nvSpPr>
          <p:spPr>
            <a:xfrm flipH="false" flipV="false" rot="0">
              <a:off x="0" y="0"/>
              <a:ext cx="1184981" cy="619989"/>
            </a:xfrm>
            <a:custGeom>
              <a:avLst/>
              <a:gdLst/>
              <a:ahLst/>
              <a:cxnLst/>
              <a:rect r="r" b="b" t="t" l="l"/>
              <a:pathLst>
                <a:path h="619989" w="1184981">
                  <a:moveTo>
                    <a:pt x="1121481" y="74930"/>
                  </a:moveTo>
                  <a:cubicBezTo>
                    <a:pt x="1093541" y="30480"/>
                    <a:pt x="1044011" y="0"/>
                    <a:pt x="986861" y="0"/>
                  </a:cubicBezTo>
                  <a:lnTo>
                    <a:pt x="158750" y="0"/>
                  </a:lnTo>
                  <a:cubicBezTo>
                    <a:pt x="71120" y="0"/>
                    <a:pt x="0" y="71120"/>
                    <a:pt x="0" y="158750"/>
                  </a:cubicBezTo>
                  <a:lnTo>
                    <a:pt x="0" y="418059"/>
                  </a:lnTo>
                  <a:cubicBezTo>
                    <a:pt x="0" y="470129"/>
                    <a:pt x="25400" y="515849"/>
                    <a:pt x="63500" y="545059"/>
                  </a:cubicBezTo>
                  <a:cubicBezTo>
                    <a:pt x="91440" y="589509"/>
                    <a:pt x="140970" y="619989"/>
                    <a:pt x="194509" y="619989"/>
                  </a:cubicBezTo>
                  <a:lnTo>
                    <a:pt x="1026231" y="619989"/>
                  </a:lnTo>
                  <a:cubicBezTo>
                    <a:pt x="1113861" y="619989"/>
                    <a:pt x="1184981" y="548869"/>
                    <a:pt x="1184981" y="461239"/>
                  </a:cubicBezTo>
                  <a:lnTo>
                    <a:pt x="1184981" y="201930"/>
                  </a:lnTo>
                  <a:cubicBezTo>
                    <a:pt x="1184981" y="149860"/>
                    <a:pt x="1159581" y="104140"/>
                    <a:pt x="1121481" y="74930"/>
                  </a:cubicBezTo>
                  <a:close/>
                  <a:moveTo>
                    <a:pt x="12700" y="418059"/>
                  </a:moveTo>
                  <a:lnTo>
                    <a:pt x="12700" y="158750"/>
                  </a:lnTo>
                  <a:cubicBezTo>
                    <a:pt x="12700" y="78740"/>
                    <a:pt x="78740" y="12700"/>
                    <a:pt x="158750" y="12700"/>
                  </a:cubicBezTo>
                  <a:lnTo>
                    <a:pt x="986861" y="12700"/>
                  </a:lnTo>
                  <a:cubicBezTo>
                    <a:pt x="1066871" y="12700"/>
                    <a:pt x="1132911" y="78740"/>
                    <a:pt x="1132911" y="158750"/>
                  </a:cubicBezTo>
                  <a:lnTo>
                    <a:pt x="1132911" y="418059"/>
                  </a:lnTo>
                  <a:cubicBezTo>
                    <a:pt x="1132911" y="498069"/>
                    <a:pt x="1066871" y="564109"/>
                    <a:pt x="986861" y="564109"/>
                  </a:cubicBezTo>
                  <a:lnTo>
                    <a:pt x="158750" y="564109"/>
                  </a:lnTo>
                  <a:cubicBezTo>
                    <a:pt x="78740" y="564109"/>
                    <a:pt x="12700" y="499339"/>
                    <a:pt x="12700" y="418059"/>
                  </a:cubicBezTo>
                  <a:close/>
                  <a:moveTo>
                    <a:pt x="1173551" y="461239"/>
                  </a:moveTo>
                  <a:cubicBezTo>
                    <a:pt x="1173551" y="541249"/>
                    <a:pt x="1106241" y="607289"/>
                    <a:pt x="1026231" y="607289"/>
                  </a:cubicBezTo>
                  <a:lnTo>
                    <a:pt x="194509" y="607289"/>
                  </a:lnTo>
                  <a:cubicBezTo>
                    <a:pt x="157480" y="607289"/>
                    <a:pt x="120650" y="590779"/>
                    <a:pt x="93980" y="562839"/>
                  </a:cubicBezTo>
                  <a:cubicBezTo>
                    <a:pt x="114300" y="571729"/>
                    <a:pt x="135890" y="576809"/>
                    <a:pt x="160020" y="576809"/>
                  </a:cubicBezTo>
                  <a:lnTo>
                    <a:pt x="988131" y="576809"/>
                  </a:lnTo>
                  <a:cubicBezTo>
                    <a:pt x="1075761" y="576809"/>
                    <a:pt x="1146881" y="505689"/>
                    <a:pt x="1146881" y="418059"/>
                  </a:cubicBezTo>
                  <a:lnTo>
                    <a:pt x="1146881" y="158750"/>
                  </a:lnTo>
                  <a:cubicBezTo>
                    <a:pt x="1146881" y="140970"/>
                    <a:pt x="1143071" y="123190"/>
                    <a:pt x="1137991" y="106680"/>
                  </a:cubicBezTo>
                  <a:cubicBezTo>
                    <a:pt x="1159581" y="132080"/>
                    <a:pt x="1173551" y="165100"/>
                    <a:pt x="1173551" y="201930"/>
                  </a:cubicBezTo>
                  <a:lnTo>
                    <a:pt x="1173551" y="461239"/>
                  </a:lnTo>
                  <a:close/>
                </a:path>
              </a:pathLst>
            </a:custGeom>
            <a:solidFill>
              <a:srgbClr val="7ED957"/>
            </a:solidFill>
          </p:spPr>
        </p:sp>
      </p:grpSp>
      <p:grpSp>
        <p:nvGrpSpPr>
          <p:cNvPr name="Group 8" id="8"/>
          <p:cNvGrpSpPr/>
          <p:nvPr/>
        </p:nvGrpSpPr>
        <p:grpSpPr>
          <a:xfrm rot="0">
            <a:off x="9600958" y="4176105"/>
            <a:ext cx="7658342" cy="4222324"/>
            <a:chOff x="0" y="0"/>
            <a:chExt cx="1124521" cy="619989"/>
          </a:xfrm>
        </p:grpSpPr>
        <p:sp>
          <p:nvSpPr>
            <p:cNvPr name="Freeform 9" id="9"/>
            <p:cNvSpPr/>
            <p:nvPr/>
          </p:nvSpPr>
          <p:spPr>
            <a:xfrm flipH="false" flipV="false" rot="0">
              <a:off x="92710" y="106680"/>
              <a:ext cx="1020381" cy="500609"/>
            </a:xfrm>
            <a:custGeom>
              <a:avLst/>
              <a:gdLst/>
              <a:ahLst/>
              <a:cxnLst/>
              <a:rect r="r" b="b" t="t" l="l"/>
              <a:pathLst>
                <a:path h="500609" w="1020381">
                  <a:moveTo>
                    <a:pt x="993711" y="311379"/>
                  </a:moveTo>
                  <a:cubicBezTo>
                    <a:pt x="993711" y="399009"/>
                    <a:pt x="917511" y="470129"/>
                    <a:pt x="836231" y="470129"/>
                  </a:cubicBezTo>
                  <a:lnTo>
                    <a:pt x="66040" y="470129"/>
                  </a:lnTo>
                  <a:cubicBezTo>
                    <a:pt x="43180" y="470129"/>
                    <a:pt x="20320" y="465049"/>
                    <a:pt x="0" y="456159"/>
                  </a:cubicBezTo>
                  <a:cubicBezTo>
                    <a:pt x="26670" y="484099"/>
                    <a:pt x="63500" y="500609"/>
                    <a:pt x="100631" y="500609"/>
                  </a:cubicBezTo>
                  <a:lnTo>
                    <a:pt x="874331" y="500609"/>
                  </a:lnTo>
                  <a:cubicBezTo>
                    <a:pt x="954341" y="500609"/>
                    <a:pt x="1020381" y="434569"/>
                    <a:pt x="1020381" y="354559"/>
                  </a:cubicBezTo>
                  <a:lnTo>
                    <a:pt x="1020381" y="95250"/>
                  </a:lnTo>
                  <a:cubicBezTo>
                    <a:pt x="1020381" y="58420"/>
                    <a:pt x="1006411" y="25400"/>
                    <a:pt x="984821" y="0"/>
                  </a:cubicBezTo>
                  <a:cubicBezTo>
                    <a:pt x="991171" y="16510"/>
                    <a:pt x="993711" y="34290"/>
                    <a:pt x="993711" y="52070"/>
                  </a:cubicBezTo>
                  <a:lnTo>
                    <a:pt x="993711" y="311379"/>
                  </a:lnTo>
                  <a:close/>
                </a:path>
              </a:pathLst>
            </a:custGeom>
            <a:solidFill>
              <a:srgbClr val="E3386A"/>
            </a:solidFill>
          </p:spPr>
        </p:sp>
        <p:sp>
          <p:nvSpPr>
            <p:cNvPr name="Freeform 10" id="10"/>
            <p:cNvSpPr/>
            <p:nvPr/>
          </p:nvSpPr>
          <p:spPr>
            <a:xfrm flipH="false" flipV="false" rot="0">
              <a:off x="12700" y="12700"/>
              <a:ext cx="1059751" cy="551409"/>
            </a:xfrm>
            <a:custGeom>
              <a:avLst/>
              <a:gdLst/>
              <a:ahLst/>
              <a:cxnLst/>
              <a:rect r="r" b="b" t="t" l="l"/>
              <a:pathLst>
                <a:path h="551409" w="1059751">
                  <a:moveTo>
                    <a:pt x="146050" y="551409"/>
                  </a:moveTo>
                  <a:lnTo>
                    <a:pt x="913701" y="551409"/>
                  </a:lnTo>
                  <a:cubicBezTo>
                    <a:pt x="993711" y="551409"/>
                    <a:pt x="1059751" y="485369"/>
                    <a:pt x="1059751" y="405359"/>
                  </a:cubicBezTo>
                  <a:lnTo>
                    <a:pt x="1059751" y="146050"/>
                  </a:lnTo>
                  <a:cubicBezTo>
                    <a:pt x="1059751" y="66040"/>
                    <a:pt x="993711" y="0"/>
                    <a:pt x="913701" y="0"/>
                  </a:cubicBezTo>
                  <a:lnTo>
                    <a:pt x="146050" y="0"/>
                  </a:lnTo>
                  <a:cubicBezTo>
                    <a:pt x="66040" y="0"/>
                    <a:pt x="0" y="66040"/>
                    <a:pt x="0" y="146050"/>
                  </a:cubicBezTo>
                  <a:lnTo>
                    <a:pt x="0" y="405359"/>
                  </a:lnTo>
                  <a:cubicBezTo>
                    <a:pt x="0" y="486639"/>
                    <a:pt x="66040" y="551409"/>
                    <a:pt x="146050" y="551409"/>
                  </a:cubicBezTo>
                  <a:close/>
                </a:path>
              </a:pathLst>
            </a:custGeom>
            <a:solidFill>
              <a:srgbClr val="FFFFFF"/>
            </a:solidFill>
          </p:spPr>
        </p:sp>
        <p:sp>
          <p:nvSpPr>
            <p:cNvPr name="Freeform 11" id="11"/>
            <p:cNvSpPr/>
            <p:nvPr/>
          </p:nvSpPr>
          <p:spPr>
            <a:xfrm flipH="false" flipV="false" rot="0">
              <a:off x="0" y="0"/>
              <a:ext cx="1124521" cy="619989"/>
            </a:xfrm>
            <a:custGeom>
              <a:avLst/>
              <a:gdLst/>
              <a:ahLst/>
              <a:cxnLst/>
              <a:rect r="r" b="b" t="t" l="l"/>
              <a:pathLst>
                <a:path h="619989" w="1124521">
                  <a:moveTo>
                    <a:pt x="1061021" y="74930"/>
                  </a:moveTo>
                  <a:cubicBezTo>
                    <a:pt x="1033081" y="30480"/>
                    <a:pt x="983551" y="0"/>
                    <a:pt x="926401" y="0"/>
                  </a:cubicBezTo>
                  <a:lnTo>
                    <a:pt x="158750" y="0"/>
                  </a:lnTo>
                  <a:cubicBezTo>
                    <a:pt x="71120" y="0"/>
                    <a:pt x="0" y="71120"/>
                    <a:pt x="0" y="158750"/>
                  </a:cubicBezTo>
                  <a:lnTo>
                    <a:pt x="0" y="418059"/>
                  </a:lnTo>
                  <a:cubicBezTo>
                    <a:pt x="0" y="470129"/>
                    <a:pt x="25400" y="515849"/>
                    <a:pt x="63500" y="545059"/>
                  </a:cubicBezTo>
                  <a:cubicBezTo>
                    <a:pt x="91440" y="589509"/>
                    <a:pt x="140970" y="619989"/>
                    <a:pt x="194063" y="619989"/>
                  </a:cubicBezTo>
                  <a:lnTo>
                    <a:pt x="965771" y="619989"/>
                  </a:lnTo>
                  <a:cubicBezTo>
                    <a:pt x="1053401" y="619989"/>
                    <a:pt x="1124521" y="548869"/>
                    <a:pt x="1124521" y="461239"/>
                  </a:cubicBezTo>
                  <a:lnTo>
                    <a:pt x="1124521" y="201930"/>
                  </a:lnTo>
                  <a:cubicBezTo>
                    <a:pt x="1124521" y="149860"/>
                    <a:pt x="1099121" y="104140"/>
                    <a:pt x="1061021" y="74930"/>
                  </a:cubicBezTo>
                  <a:close/>
                  <a:moveTo>
                    <a:pt x="12700" y="418059"/>
                  </a:moveTo>
                  <a:lnTo>
                    <a:pt x="12700" y="158750"/>
                  </a:lnTo>
                  <a:cubicBezTo>
                    <a:pt x="12700" y="78740"/>
                    <a:pt x="78740" y="12700"/>
                    <a:pt x="158750" y="12700"/>
                  </a:cubicBezTo>
                  <a:lnTo>
                    <a:pt x="926401" y="12700"/>
                  </a:lnTo>
                  <a:cubicBezTo>
                    <a:pt x="1006411" y="12700"/>
                    <a:pt x="1072451" y="78740"/>
                    <a:pt x="1072451" y="158750"/>
                  </a:cubicBezTo>
                  <a:lnTo>
                    <a:pt x="1072451" y="418059"/>
                  </a:lnTo>
                  <a:cubicBezTo>
                    <a:pt x="1072451" y="498069"/>
                    <a:pt x="1006411" y="564109"/>
                    <a:pt x="926401" y="564109"/>
                  </a:cubicBezTo>
                  <a:lnTo>
                    <a:pt x="158750" y="564109"/>
                  </a:lnTo>
                  <a:cubicBezTo>
                    <a:pt x="78740" y="564109"/>
                    <a:pt x="12700" y="499339"/>
                    <a:pt x="12700" y="418059"/>
                  </a:cubicBezTo>
                  <a:close/>
                  <a:moveTo>
                    <a:pt x="1113091" y="461239"/>
                  </a:moveTo>
                  <a:cubicBezTo>
                    <a:pt x="1113091" y="541249"/>
                    <a:pt x="1045781" y="607289"/>
                    <a:pt x="965771" y="607289"/>
                  </a:cubicBezTo>
                  <a:lnTo>
                    <a:pt x="194063" y="607289"/>
                  </a:lnTo>
                  <a:cubicBezTo>
                    <a:pt x="157480" y="607289"/>
                    <a:pt x="120650" y="590779"/>
                    <a:pt x="93980" y="562839"/>
                  </a:cubicBezTo>
                  <a:cubicBezTo>
                    <a:pt x="114300" y="571729"/>
                    <a:pt x="135890" y="576809"/>
                    <a:pt x="160020" y="576809"/>
                  </a:cubicBezTo>
                  <a:lnTo>
                    <a:pt x="927671" y="576809"/>
                  </a:lnTo>
                  <a:cubicBezTo>
                    <a:pt x="1015301" y="576809"/>
                    <a:pt x="1086421" y="505689"/>
                    <a:pt x="1086421" y="418059"/>
                  </a:cubicBezTo>
                  <a:lnTo>
                    <a:pt x="1086421" y="158750"/>
                  </a:lnTo>
                  <a:cubicBezTo>
                    <a:pt x="1086421" y="140970"/>
                    <a:pt x="1082611" y="123190"/>
                    <a:pt x="1077531" y="106680"/>
                  </a:cubicBezTo>
                  <a:cubicBezTo>
                    <a:pt x="1099121" y="132080"/>
                    <a:pt x="1113091" y="165100"/>
                    <a:pt x="1113091" y="201930"/>
                  </a:cubicBezTo>
                  <a:lnTo>
                    <a:pt x="1113091" y="461239"/>
                  </a:lnTo>
                  <a:close/>
                </a:path>
              </a:pathLst>
            </a:custGeom>
            <a:solidFill>
              <a:srgbClr val="7ED957"/>
            </a:solidFill>
          </p:spPr>
        </p:sp>
      </p:grpSp>
      <p:sp>
        <p:nvSpPr>
          <p:cNvPr name="Freeform 12" id="12"/>
          <p:cNvSpPr/>
          <p:nvPr/>
        </p:nvSpPr>
        <p:spPr>
          <a:xfrm flipH="false" flipV="false" rot="0">
            <a:off x="17053424" y="288237"/>
            <a:ext cx="911119" cy="911119"/>
          </a:xfrm>
          <a:custGeom>
            <a:avLst/>
            <a:gdLst/>
            <a:ahLst/>
            <a:cxnLst/>
            <a:rect r="r" b="b" t="t" l="l"/>
            <a:pathLst>
              <a:path h="911119" w="911119">
                <a:moveTo>
                  <a:pt x="0" y="0"/>
                </a:moveTo>
                <a:lnTo>
                  <a:pt x="911119" y="0"/>
                </a:lnTo>
                <a:lnTo>
                  <a:pt x="911119" y="911119"/>
                </a:lnTo>
                <a:lnTo>
                  <a:pt x="0" y="911119"/>
                </a:lnTo>
                <a:lnTo>
                  <a:pt x="0" y="0"/>
                </a:lnTo>
                <a:close/>
              </a:path>
            </a:pathLst>
          </a:custGeom>
          <a:blipFill>
            <a:blip r:embed="rId3"/>
            <a:stretch>
              <a:fillRect l="0" t="0" r="0" b="0"/>
            </a:stretch>
          </a:blipFill>
        </p:spPr>
      </p:sp>
      <p:sp>
        <p:nvSpPr>
          <p:cNvPr name="TextBox 13" id="13"/>
          <p:cNvSpPr txBox="true"/>
          <p:nvPr/>
        </p:nvSpPr>
        <p:spPr>
          <a:xfrm rot="0">
            <a:off x="1073763" y="4794647"/>
            <a:ext cx="7431131" cy="2676878"/>
          </a:xfrm>
          <a:prstGeom prst="rect">
            <a:avLst/>
          </a:prstGeom>
        </p:spPr>
        <p:txBody>
          <a:bodyPr anchor="t" rtlCol="false" tIns="0" lIns="0" bIns="0" rIns="0">
            <a:spAutoFit/>
          </a:bodyPr>
          <a:lstStyle/>
          <a:p>
            <a:pPr algn="l" marL="661008" indent="-330504" lvl="1">
              <a:lnSpc>
                <a:spcPts val="4286"/>
              </a:lnSpc>
              <a:buFont typeface="Arial"/>
              <a:buChar char="•"/>
            </a:pPr>
            <a:r>
              <a:rPr lang="en-US" sz="3061">
                <a:solidFill>
                  <a:srgbClr val="000000"/>
                </a:solidFill>
                <a:latin typeface="Canva Sans"/>
                <a:ea typeface="Canva Sans"/>
                <a:cs typeface="Canva Sans"/>
                <a:sym typeface="Canva Sans"/>
              </a:rPr>
              <a:t>Examine the changes in stats for YouTube music videos throughout time.Determine the best times to publish and how that affects reader engagement. </a:t>
            </a:r>
          </a:p>
        </p:txBody>
      </p:sp>
      <p:sp>
        <p:nvSpPr>
          <p:cNvPr name="TextBox 14" id="14"/>
          <p:cNvSpPr txBox="true"/>
          <p:nvPr/>
        </p:nvSpPr>
        <p:spPr>
          <a:xfrm rot="0">
            <a:off x="2451908" y="2905861"/>
            <a:ext cx="4674840" cy="695959"/>
          </a:xfrm>
          <a:prstGeom prst="rect">
            <a:avLst/>
          </a:prstGeom>
        </p:spPr>
        <p:txBody>
          <a:bodyPr anchor="t" rtlCol="false" tIns="0" lIns="0" bIns="0" rIns="0">
            <a:spAutoFit/>
          </a:bodyPr>
          <a:lstStyle/>
          <a:p>
            <a:pPr algn="ctr">
              <a:lnSpc>
                <a:spcPts val="5740"/>
              </a:lnSpc>
            </a:pPr>
            <a:r>
              <a:rPr lang="en-US" sz="4100">
                <a:solidFill>
                  <a:srgbClr val="FFFFFF"/>
                </a:solidFill>
                <a:latin typeface="Canva Sans Bold"/>
                <a:ea typeface="Canva Sans Bold"/>
                <a:cs typeface="Canva Sans Bold"/>
                <a:sym typeface="Canva Sans Bold"/>
              </a:rPr>
              <a:t>Temporary Trends</a:t>
            </a:r>
          </a:p>
        </p:txBody>
      </p:sp>
      <p:sp>
        <p:nvSpPr>
          <p:cNvPr name="TextBox 15" id="15"/>
          <p:cNvSpPr txBox="true"/>
          <p:nvPr/>
        </p:nvSpPr>
        <p:spPr>
          <a:xfrm rot="0">
            <a:off x="4212897" y="381279"/>
            <a:ext cx="9561026" cy="1161493"/>
          </a:xfrm>
          <a:prstGeom prst="rect">
            <a:avLst/>
          </a:prstGeom>
        </p:spPr>
        <p:txBody>
          <a:bodyPr anchor="t" rtlCol="false" tIns="0" lIns="0" bIns="0" rIns="0">
            <a:spAutoFit/>
          </a:bodyPr>
          <a:lstStyle/>
          <a:p>
            <a:pPr algn="ctr">
              <a:lnSpc>
                <a:spcPts val="9480"/>
              </a:lnSpc>
            </a:pPr>
            <a:r>
              <a:rPr lang="en-US" sz="6771">
                <a:solidFill>
                  <a:srgbClr val="FFFFFF"/>
                </a:solidFill>
                <a:latin typeface="Allerta Stencil"/>
                <a:ea typeface="Allerta Stencil"/>
                <a:cs typeface="Allerta Stencil"/>
                <a:sym typeface="Allerta Stencil"/>
              </a:rPr>
              <a:t>O B J E C T I V E S</a:t>
            </a:r>
          </a:p>
        </p:txBody>
      </p:sp>
      <p:sp>
        <p:nvSpPr>
          <p:cNvPr name="TextBox 16" id="16"/>
          <p:cNvSpPr txBox="true"/>
          <p:nvPr/>
        </p:nvSpPr>
        <p:spPr>
          <a:xfrm rot="0">
            <a:off x="9806834" y="4804172"/>
            <a:ext cx="7246590" cy="2540079"/>
          </a:xfrm>
          <a:prstGeom prst="rect">
            <a:avLst/>
          </a:prstGeom>
        </p:spPr>
        <p:txBody>
          <a:bodyPr anchor="t" rtlCol="false" tIns="0" lIns="0" bIns="0" rIns="0">
            <a:spAutoFit/>
          </a:bodyPr>
          <a:lstStyle/>
          <a:p>
            <a:pPr algn="l" marL="629077" indent="-314538" lvl="1">
              <a:lnSpc>
                <a:spcPts val="4079"/>
              </a:lnSpc>
              <a:buFont typeface="Arial"/>
              <a:buChar char="•"/>
            </a:pPr>
            <a:r>
              <a:rPr lang="en-US" sz="2913">
                <a:solidFill>
                  <a:srgbClr val="000000"/>
                </a:solidFill>
                <a:latin typeface="Canva Sans"/>
                <a:ea typeface="Canva Sans"/>
                <a:cs typeface="Canva Sans"/>
                <a:sym typeface="Canva Sans"/>
              </a:rPr>
              <a:t>Examine the connections between views, comments, and likes. Determine the elements affecting viewers' interaction with music videos on YouTube. </a:t>
            </a:r>
          </a:p>
        </p:txBody>
      </p:sp>
      <p:sp>
        <p:nvSpPr>
          <p:cNvPr name="TextBox 17" id="17"/>
          <p:cNvSpPr txBox="true"/>
          <p:nvPr/>
        </p:nvSpPr>
        <p:spPr>
          <a:xfrm rot="0">
            <a:off x="9806834" y="2905861"/>
            <a:ext cx="7246590" cy="695959"/>
          </a:xfrm>
          <a:prstGeom prst="rect">
            <a:avLst/>
          </a:prstGeom>
        </p:spPr>
        <p:txBody>
          <a:bodyPr anchor="t" rtlCol="false" tIns="0" lIns="0" bIns="0" rIns="0">
            <a:spAutoFit/>
          </a:bodyPr>
          <a:lstStyle/>
          <a:p>
            <a:pPr algn="ctr">
              <a:lnSpc>
                <a:spcPts val="5740"/>
              </a:lnSpc>
            </a:pPr>
            <a:r>
              <a:rPr lang="en-US" sz="4100">
                <a:solidFill>
                  <a:srgbClr val="FFFFFF"/>
                </a:solidFill>
                <a:latin typeface="Canva Sans Bold"/>
                <a:ea typeface="Canva Sans Bold"/>
                <a:cs typeface="Canva Sans Bold"/>
                <a:sym typeface="Canva Sans Bold"/>
              </a:rPr>
              <a:t>Insights of User Engagement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22C4D"/>
        </a:solidFill>
      </p:bgPr>
    </p:bg>
    <p:spTree>
      <p:nvGrpSpPr>
        <p:cNvPr id="1" name=""/>
        <p:cNvGrpSpPr/>
        <p:nvPr/>
      </p:nvGrpSpPr>
      <p:grpSpPr>
        <a:xfrm>
          <a:off x="0" y="0"/>
          <a:ext cx="0" cy="0"/>
          <a:chOff x="0" y="0"/>
          <a:chExt cx="0" cy="0"/>
        </a:xfrm>
      </p:grpSpPr>
      <p:grpSp>
        <p:nvGrpSpPr>
          <p:cNvPr name="Group 2" id="2"/>
          <p:cNvGrpSpPr/>
          <p:nvPr/>
        </p:nvGrpSpPr>
        <p:grpSpPr>
          <a:xfrm rot="0">
            <a:off x="554771" y="2500230"/>
            <a:ext cx="12855418" cy="7424461"/>
            <a:chOff x="0" y="0"/>
            <a:chExt cx="3087498" cy="1783140"/>
          </a:xfrm>
        </p:grpSpPr>
        <p:sp>
          <p:nvSpPr>
            <p:cNvPr name="Freeform 3" id="3"/>
            <p:cNvSpPr/>
            <p:nvPr/>
          </p:nvSpPr>
          <p:spPr>
            <a:xfrm flipH="false" flipV="false" rot="0">
              <a:off x="92710" y="106680"/>
              <a:ext cx="2983359" cy="1663760"/>
            </a:xfrm>
            <a:custGeom>
              <a:avLst/>
              <a:gdLst/>
              <a:ahLst/>
              <a:cxnLst/>
              <a:rect r="r" b="b" t="t" l="l"/>
              <a:pathLst>
                <a:path h="1663760" w="2983359">
                  <a:moveTo>
                    <a:pt x="2956688" y="1474530"/>
                  </a:moveTo>
                  <a:cubicBezTo>
                    <a:pt x="2956688" y="1562160"/>
                    <a:pt x="2880488" y="1633280"/>
                    <a:pt x="2799208" y="1633280"/>
                  </a:cubicBezTo>
                  <a:lnTo>
                    <a:pt x="66040" y="1633280"/>
                  </a:lnTo>
                  <a:cubicBezTo>
                    <a:pt x="43180" y="1633280"/>
                    <a:pt x="20320" y="1628200"/>
                    <a:pt x="0" y="1619310"/>
                  </a:cubicBezTo>
                  <a:cubicBezTo>
                    <a:pt x="26670" y="1647250"/>
                    <a:pt x="63500" y="1663760"/>
                    <a:pt x="113142" y="1663760"/>
                  </a:cubicBezTo>
                  <a:lnTo>
                    <a:pt x="2837308" y="1663760"/>
                  </a:lnTo>
                  <a:cubicBezTo>
                    <a:pt x="2917318" y="1663760"/>
                    <a:pt x="2983358" y="1597720"/>
                    <a:pt x="2983358" y="1517710"/>
                  </a:cubicBezTo>
                  <a:lnTo>
                    <a:pt x="2983358" y="95250"/>
                  </a:lnTo>
                  <a:cubicBezTo>
                    <a:pt x="2983358" y="58420"/>
                    <a:pt x="2969388" y="25400"/>
                    <a:pt x="2947798" y="0"/>
                  </a:cubicBezTo>
                  <a:cubicBezTo>
                    <a:pt x="2954148" y="16510"/>
                    <a:pt x="2956688" y="34290"/>
                    <a:pt x="2956688" y="52070"/>
                  </a:cubicBezTo>
                  <a:lnTo>
                    <a:pt x="2956688" y="1474530"/>
                  </a:lnTo>
                  <a:close/>
                </a:path>
              </a:pathLst>
            </a:custGeom>
            <a:solidFill>
              <a:srgbClr val="E3386A"/>
            </a:solidFill>
          </p:spPr>
        </p:sp>
        <p:sp>
          <p:nvSpPr>
            <p:cNvPr name="Freeform 4" id="4"/>
            <p:cNvSpPr/>
            <p:nvPr/>
          </p:nvSpPr>
          <p:spPr>
            <a:xfrm flipH="false" flipV="false" rot="0">
              <a:off x="12700" y="12700"/>
              <a:ext cx="3022728" cy="1714560"/>
            </a:xfrm>
            <a:custGeom>
              <a:avLst/>
              <a:gdLst/>
              <a:ahLst/>
              <a:cxnLst/>
              <a:rect r="r" b="b" t="t" l="l"/>
              <a:pathLst>
                <a:path h="1714560" w="3022728">
                  <a:moveTo>
                    <a:pt x="146050" y="1714560"/>
                  </a:moveTo>
                  <a:lnTo>
                    <a:pt x="2876678" y="1714560"/>
                  </a:lnTo>
                  <a:cubicBezTo>
                    <a:pt x="2956689" y="1714560"/>
                    <a:pt x="3022728" y="1648520"/>
                    <a:pt x="3022728" y="1568510"/>
                  </a:cubicBezTo>
                  <a:lnTo>
                    <a:pt x="3022728" y="146050"/>
                  </a:lnTo>
                  <a:cubicBezTo>
                    <a:pt x="3022728" y="66040"/>
                    <a:pt x="2956689" y="0"/>
                    <a:pt x="2876678" y="0"/>
                  </a:cubicBezTo>
                  <a:lnTo>
                    <a:pt x="146050" y="0"/>
                  </a:lnTo>
                  <a:cubicBezTo>
                    <a:pt x="66040" y="0"/>
                    <a:pt x="0" y="66040"/>
                    <a:pt x="0" y="146050"/>
                  </a:cubicBezTo>
                  <a:lnTo>
                    <a:pt x="0" y="1568510"/>
                  </a:lnTo>
                  <a:cubicBezTo>
                    <a:pt x="0" y="1649790"/>
                    <a:pt x="66040" y="1714560"/>
                    <a:pt x="146050" y="1714560"/>
                  </a:cubicBezTo>
                  <a:close/>
                </a:path>
              </a:pathLst>
            </a:custGeom>
            <a:solidFill>
              <a:srgbClr val="FFFFFF"/>
            </a:solidFill>
          </p:spPr>
        </p:sp>
        <p:sp>
          <p:nvSpPr>
            <p:cNvPr name="Freeform 5" id="5"/>
            <p:cNvSpPr/>
            <p:nvPr/>
          </p:nvSpPr>
          <p:spPr>
            <a:xfrm flipH="false" flipV="false" rot="0">
              <a:off x="0" y="0"/>
              <a:ext cx="3087499" cy="1783140"/>
            </a:xfrm>
            <a:custGeom>
              <a:avLst/>
              <a:gdLst/>
              <a:ahLst/>
              <a:cxnLst/>
              <a:rect r="r" b="b" t="t" l="l"/>
              <a:pathLst>
                <a:path h="1783140" w="3087499">
                  <a:moveTo>
                    <a:pt x="3023999" y="74930"/>
                  </a:moveTo>
                  <a:cubicBezTo>
                    <a:pt x="2996059" y="30480"/>
                    <a:pt x="2946528" y="0"/>
                    <a:pt x="2889378" y="0"/>
                  </a:cubicBezTo>
                  <a:lnTo>
                    <a:pt x="158750" y="0"/>
                  </a:lnTo>
                  <a:cubicBezTo>
                    <a:pt x="71120" y="0"/>
                    <a:pt x="0" y="71120"/>
                    <a:pt x="0" y="158750"/>
                  </a:cubicBezTo>
                  <a:lnTo>
                    <a:pt x="0" y="1581210"/>
                  </a:lnTo>
                  <a:cubicBezTo>
                    <a:pt x="0" y="1633280"/>
                    <a:pt x="25400" y="1679000"/>
                    <a:pt x="63500" y="1708210"/>
                  </a:cubicBezTo>
                  <a:cubicBezTo>
                    <a:pt x="91440" y="1752660"/>
                    <a:pt x="140970" y="1783140"/>
                    <a:pt x="208527" y="1783140"/>
                  </a:cubicBezTo>
                  <a:lnTo>
                    <a:pt x="2928749" y="1783140"/>
                  </a:lnTo>
                  <a:cubicBezTo>
                    <a:pt x="3016378" y="1783140"/>
                    <a:pt x="3087499" y="1712020"/>
                    <a:pt x="3087499" y="1624390"/>
                  </a:cubicBezTo>
                  <a:lnTo>
                    <a:pt x="3087499" y="201930"/>
                  </a:lnTo>
                  <a:cubicBezTo>
                    <a:pt x="3087498" y="149860"/>
                    <a:pt x="3062098" y="104140"/>
                    <a:pt x="3023999" y="74930"/>
                  </a:cubicBezTo>
                  <a:close/>
                  <a:moveTo>
                    <a:pt x="12700" y="1581210"/>
                  </a:moveTo>
                  <a:lnTo>
                    <a:pt x="12700" y="158750"/>
                  </a:lnTo>
                  <a:cubicBezTo>
                    <a:pt x="12700" y="78740"/>
                    <a:pt x="78740" y="12700"/>
                    <a:pt x="158750" y="12700"/>
                  </a:cubicBezTo>
                  <a:lnTo>
                    <a:pt x="2889378" y="12700"/>
                  </a:lnTo>
                  <a:cubicBezTo>
                    <a:pt x="2969389" y="12700"/>
                    <a:pt x="3035428" y="78740"/>
                    <a:pt x="3035428" y="158750"/>
                  </a:cubicBezTo>
                  <a:lnTo>
                    <a:pt x="3035428" y="1581210"/>
                  </a:lnTo>
                  <a:cubicBezTo>
                    <a:pt x="3035428" y="1661220"/>
                    <a:pt x="2969389" y="1727260"/>
                    <a:pt x="2889378" y="1727260"/>
                  </a:cubicBezTo>
                  <a:lnTo>
                    <a:pt x="158750" y="1727260"/>
                  </a:lnTo>
                  <a:cubicBezTo>
                    <a:pt x="78740" y="1727260"/>
                    <a:pt x="12700" y="1662490"/>
                    <a:pt x="12700" y="1581210"/>
                  </a:cubicBezTo>
                  <a:close/>
                  <a:moveTo>
                    <a:pt x="3076068" y="1624390"/>
                  </a:moveTo>
                  <a:cubicBezTo>
                    <a:pt x="3076068" y="1704400"/>
                    <a:pt x="3008758" y="1770440"/>
                    <a:pt x="2928749" y="1770440"/>
                  </a:cubicBezTo>
                  <a:lnTo>
                    <a:pt x="208527" y="1770440"/>
                  </a:lnTo>
                  <a:cubicBezTo>
                    <a:pt x="157480" y="1770440"/>
                    <a:pt x="120650" y="1753930"/>
                    <a:pt x="93980" y="1725990"/>
                  </a:cubicBezTo>
                  <a:cubicBezTo>
                    <a:pt x="114300" y="1734880"/>
                    <a:pt x="135890" y="1739960"/>
                    <a:pt x="160020" y="1739960"/>
                  </a:cubicBezTo>
                  <a:lnTo>
                    <a:pt x="2890649" y="1739960"/>
                  </a:lnTo>
                  <a:cubicBezTo>
                    <a:pt x="2978278" y="1739960"/>
                    <a:pt x="3049399" y="1668840"/>
                    <a:pt x="3049399" y="1581210"/>
                  </a:cubicBezTo>
                  <a:lnTo>
                    <a:pt x="3049399" y="158750"/>
                  </a:lnTo>
                  <a:cubicBezTo>
                    <a:pt x="3049399" y="140970"/>
                    <a:pt x="3045589" y="123190"/>
                    <a:pt x="3040508" y="106680"/>
                  </a:cubicBezTo>
                  <a:cubicBezTo>
                    <a:pt x="3062099" y="132080"/>
                    <a:pt x="3076068" y="165100"/>
                    <a:pt x="3076068" y="201930"/>
                  </a:cubicBezTo>
                  <a:lnTo>
                    <a:pt x="3076068" y="1624390"/>
                  </a:lnTo>
                  <a:close/>
                </a:path>
              </a:pathLst>
            </a:custGeom>
            <a:solidFill>
              <a:srgbClr val="7ED957"/>
            </a:solidFill>
          </p:spPr>
        </p:sp>
      </p:grpSp>
      <p:sp>
        <p:nvSpPr>
          <p:cNvPr name="Freeform 6" id="6"/>
          <p:cNvSpPr/>
          <p:nvPr/>
        </p:nvSpPr>
        <p:spPr>
          <a:xfrm flipH="false" flipV="false" rot="0">
            <a:off x="14154336" y="3246576"/>
            <a:ext cx="3861488" cy="10227068"/>
          </a:xfrm>
          <a:custGeom>
            <a:avLst/>
            <a:gdLst/>
            <a:ahLst/>
            <a:cxnLst/>
            <a:rect r="r" b="b" t="t" l="l"/>
            <a:pathLst>
              <a:path h="10227068" w="3861488">
                <a:moveTo>
                  <a:pt x="0" y="0"/>
                </a:moveTo>
                <a:lnTo>
                  <a:pt x="3861488" y="0"/>
                </a:lnTo>
                <a:lnTo>
                  <a:pt x="3861488" y="10227068"/>
                </a:lnTo>
                <a:lnTo>
                  <a:pt x="0" y="10227068"/>
                </a:lnTo>
                <a:lnTo>
                  <a:pt x="0" y="0"/>
                </a:lnTo>
                <a:close/>
              </a:path>
            </a:pathLst>
          </a:custGeom>
          <a:blipFill>
            <a:blip r:embed="rId2">
              <a:extLst>
                <a:ext uri="{96DAC541-7B7A-43D3-8B79-37D633B846F1}">
                  <asvg:svgBlip xmlns:asvg="http://schemas.microsoft.com/office/drawing/2016/SVG/main" r:embed="rId3"/>
                </a:ext>
              </a:extLst>
            </a:blip>
            <a:stretch>
              <a:fillRect l="-2086" t="0" r="0" b="0"/>
            </a:stretch>
          </a:blipFill>
        </p:spPr>
      </p:sp>
      <p:sp>
        <p:nvSpPr>
          <p:cNvPr name="Freeform 7" id="7"/>
          <p:cNvSpPr/>
          <p:nvPr/>
        </p:nvSpPr>
        <p:spPr>
          <a:xfrm flipH="false" flipV="false" rot="0">
            <a:off x="17104705" y="320010"/>
            <a:ext cx="911119" cy="911119"/>
          </a:xfrm>
          <a:custGeom>
            <a:avLst/>
            <a:gdLst/>
            <a:ahLst/>
            <a:cxnLst/>
            <a:rect r="r" b="b" t="t" l="l"/>
            <a:pathLst>
              <a:path h="911119" w="911119">
                <a:moveTo>
                  <a:pt x="0" y="0"/>
                </a:moveTo>
                <a:lnTo>
                  <a:pt x="911119" y="0"/>
                </a:lnTo>
                <a:lnTo>
                  <a:pt x="911119" y="911120"/>
                </a:lnTo>
                <a:lnTo>
                  <a:pt x="0" y="911120"/>
                </a:lnTo>
                <a:lnTo>
                  <a:pt x="0" y="0"/>
                </a:lnTo>
                <a:close/>
              </a:path>
            </a:pathLst>
          </a:custGeom>
          <a:blipFill>
            <a:blip r:embed="rId4"/>
            <a:stretch>
              <a:fillRect l="0" t="0" r="0" b="0"/>
            </a:stretch>
          </a:blipFill>
        </p:spPr>
      </p:sp>
      <p:sp>
        <p:nvSpPr>
          <p:cNvPr name="TextBox 8" id="8"/>
          <p:cNvSpPr txBox="true"/>
          <p:nvPr/>
        </p:nvSpPr>
        <p:spPr>
          <a:xfrm rot="0">
            <a:off x="1151357" y="1013695"/>
            <a:ext cx="10878741" cy="972185"/>
          </a:xfrm>
          <a:prstGeom prst="rect">
            <a:avLst/>
          </a:prstGeom>
        </p:spPr>
        <p:txBody>
          <a:bodyPr anchor="t" rtlCol="false" tIns="0" lIns="0" bIns="0" rIns="0">
            <a:spAutoFit/>
          </a:bodyPr>
          <a:lstStyle/>
          <a:p>
            <a:pPr algn="l">
              <a:lnSpc>
                <a:spcPts val="7120"/>
              </a:lnSpc>
            </a:pPr>
            <a:r>
              <a:rPr lang="en-US" sz="8000">
                <a:solidFill>
                  <a:srgbClr val="FFFFFF"/>
                </a:solidFill>
                <a:latin typeface="Garet ExtraBold"/>
                <a:ea typeface="Garet ExtraBold"/>
                <a:cs typeface="Garet ExtraBold"/>
                <a:sym typeface="Garet ExtraBold"/>
              </a:rPr>
              <a:t>Description of  Data</a:t>
            </a:r>
          </a:p>
        </p:txBody>
      </p:sp>
      <p:sp>
        <p:nvSpPr>
          <p:cNvPr name="TextBox 9" id="9"/>
          <p:cNvSpPr txBox="true"/>
          <p:nvPr/>
        </p:nvSpPr>
        <p:spPr>
          <a:xfrm rot="0">
            <a:off x="1899674" y="3009415"/>
            <a:ext cx="6814458" cy="386399"/>
          </a:xfrm>
          <a:prstGeom prst="rect">
            <a:avLst/>
          </a:prstGeom>
        </p:spPr>
        <p:txBody>
          <a:bodyPr anchor="t" rtlCol="false" tIns="0" lIns="0" bIns="0" rIns="0">
            <a:spAutoFit/>
          </a:bodyPr>
          <a:lstStyle/>
          <a:p>
            <a:pPr algn="l">
              <a:lnSpc>
                <a:spcPts val="3119"/>
              </a:lnSpc>
            </a:pPr>
            <a:r>
              <a:rPr lang="en-US" sz="2381" spc="-47">
                <a:solidFill>
                  <a:srgbClr val="312E5F"/>
                </a:solidFill>
                <a:latin typeface="Heebo"/>
                <a:ea typeface="Heebo"/>
                <a:cs typeface="Heebo"/>
                <a:sym typeface="Heebo"/>
              </a:rPr>
              <a:t>Video_id: Unique identifier for each YouTube video.</a:t>
            </a:r>
          </a:p>
        </p:txBody>
      </p:sp>
      <p:sp>
        <p:nvSpPr>
          <p:cNvPr name="TextBox 10" id="10"/>
          <p:cNvSpPr txBox="true"/>
          <p:nvPr/>
        </p:nvSpPr>
        <p:spPr>
          <a:xfrm rot="0">
            <a:off x="1162931" y="3104665"/>
            <a:ext cx="454837" cy="321439"/>
          </a:xfrm>
          <a:prstGeom prst="rect">
            <a:avLst/>
          </a:prstGeom>
        </p:spPr>
        <p:txBody>
          <a:bodyPr anchor="t" rtlCol="false" tIns="0" lIns="0" bIns="0" rIns="0">
            <a:spAutoFit/>
          </a:bodyPr>
          <a:lstStyle/>
          <a:p>
            <a:pPr algn="l">
              <a:lnSpc>
                <a:spcPts val="2314"/>
              </a:lnSpc>
            </a:pPr>
            <a:r>
              <a:rPr lang="en-US" sz="2600">
                <a:solidFill>
                  <a:srgbClr val="E3386A"/>
                </a:solidFill>
                <a:latin typeface="Garet ExtraBold"/>
                <a:ea typeface="Garet ExtraBold"/>
                <a:cs typeface="Garet ExtraBold"/>
                <a:sym typeface="Garet ExtraBold"/>
              </a:rPr>
              <a:t>1</a:t>
            </a:r>
          </a:p>
        </p:txBody>
      </p:sp>
      <p:sp>
        <p:nvSpPr>
          <p:cNvPr name="TextBox 11" id="11"/>
          <p:cNvSpPr txBox="true"/>
          <p:nvPr/>
        </p:nvSpPr>
        <p:spPr>
          <a:xfrm rot="0">
            <a:off x="1162931" y="6018807"/>
            <a:ext cx="466411" cy="321439"/>
          </a:xfrm>
          <a:prstGeom prst="rect">
            <a:avLst/>
          </a:prstGeom>
        </p:spPr>
        <p:txBody>
          <a:bodyPr anchor="t" rtlCol="false" tIns="0" lIns="0" bIns="0" rIns="0">
            <a:spAutoFit/>
          </a:bodyPr>
          <a:lstStyle/>
          <a:p>
            <a:pPr algn="l">
              <a:lnSpc>
                <a:spcPts val="2314"/>
              </a:lnSpc>
            </a:pPr>
            <a:r>
              <a:rPr lang="en-US" sz="2600">
                <a:solidFill>
                  <a:srgbClr val="E3386A"/>
                </a:solidFill>
                <a:latin typeface="Garet ExtraBold"/>
                <a:ea typeface="Garet ExtraBold"/>
                <a:cs typeface="Garet ExtraBold"/>
                <a:sym typeface="Garet ExtraBold"/>
              </a:rPr>
              <a:t>7</a:t>
            </a:r>
          </a:p>
        </p:txBody>
      </p:sp>
      <p:sp>
        <p:nvSpPr>
          <p:cNvPr name="TextBox 12" id="12"/>
          <p:cNvSpPr txBox="true"/>
          <p:nvPr/>
        </p:nvSpPr>
        <p:spPr>
          <a:xfrm rot="0">
            <a:off x="1162931" y="5506984"/>
            <a:ext cx="516166" cy="321439"/>
          </a:xfrm>
          <a:prstGeom prst="rect">
            <a:avLst/>
          </a:prstGeom>
        </p:spPr>
        <p:txBody>
          <a:bodyPr anchor="t" rtlCol="false" tIns="0" lIns="0" bIns="0" rIns="0">
            <a:spAutoFit/>
          </a:bodyPr>
          <a:lstStyle/>
          <a:p>
            <a:pPr algn="l">
              <a:lnSpc>
                <a:spcPts val="2314"/>
              </a:lnSpc>
            </a:pPr>
            <a:r>
              <a:rPr lang="en-US" sz="2600">
                <a:solidFill>
                  <a:srgbClr val="E3386A"/>
                </a:solidFill>
                <a:latin typeface="Garet ExtraBold"/>
                <a:ea typeface="Garet ExtraBold"/>
                <a:cs typeface="Garet ExtraBold"/>
                <a:sym typeface="Garet ExtraBold"/>
              </a:rPr>
              <a:t>6</a:t>
            </a:r>
          </a:p>
        </p:txBody>
      </p:sp>
      <p:sp>
        <p:nvSpPr>
          <p:cNvPr name="TextBox 13" id="13"/>
          <p:cNvSpPr txBox="true"/>
          <p:nvPr/>
        </p:nvSpPr>
        <p:spPr>
          <a:xfrm rot="0">
            <a:off x="1162931" y="5000973"/>
            <a:ext cx="466411" cy="321439"/>
          </a:xfrm>
          <a:prstGeom prst="rect">
            <a:avLst/>
          </a:prstGeom>
        </p:spPr>
        <p:txBody>
          <a:bodyPr anchor="t" rtlCol="false" tIns="0" lIns="0" bIns="0" rIns="0">
            <a:spAutoFit/>
          </a:bodyPr>
          <a:lstStyle/>
          <a:p>
            <a:pPr algn="l">
              <a:lnSpc>
                <a:spcPts val="2314"/>
              </a:lnSpc>
            </a:pPr>
            <a:r>
              <a:rPr lang="en-US" sz="2600">
                <a:solidFill>
                  <a:srgbClr val="E3386A"/>
                </a:solidFill>
                <a:latin typeface="Garet ExtraBold"/>
                <a:ea typeface="Garet ExtraBold"/>
                <a:cs typeface="Garet ExtraBold"/>
                <a:sym typeface="Garet ExtraBold"/>
              </a:rPr>
              <a:t>5</a:t>
            </a:r>
          </a:p>
        </p:txBody>
      </p:sp>
      <p:sp>
        <p:nvSpPr>
          <p:cNvPr name="TextBox 14" id="14"/>
          <p:cNvSpPr txBox="true"/>
          <p:nvPr/>
        </p:nvSpPr>
        <p:spPr>
          <a:xfrm rot="0">
            <a:off x="1151357" y="4490749"/>
            <a:ext cx="1496632" cy="321439"/>
          </a:xfrm>
          <a:prstGeom prst="rect">
            <a:avLst/>
          </a:prstGeom>
        </p:spPr>
        <p:txBody>
          <a:bodyPr anchor="t" rtlCol="false" tIns="0" lIns="0" bIns="0" rIns="0">
            <a:spAutoFit/>
          </a:bodyPr>
          <a:lstStyle/>
          <a:p>
            <a:pPr algn="l">
              <a:lnSpc>
                <a:spcPts val="2314"/>
              </a:lnSpc>
            </a:pPr>
            <a:r>
              <a:rPr lang="en-US" sz="2600">
                <a:solidFill>
                  <a:srgbClr val="E3386A"/>
                </a:solidFill>
                <a:latin typeface="Garet ExtraBold"/>
                <a:ea typeface="Garet ExtraBold"/>
                <a:cs typeface="Garet ExtraBold"/>
                <a:sym typeface="Garet ExtraBold"/>
              </a:rPr>
              <a:t>4</a:t>
            </a:r>
          </a:p>
        </p:txBody>
      </p:sp>
      <p:sp>
        <p:nvSpPr>
          <p:cNvPr name="TextBox 15" id="15"/>
          <p:cNvSpPr txBox="true"/>
          <p:nvPr/>
        </p:nvSpPr>
        <p:spPr>
          <a:xfrm rot="0">
            <a:off x="1162931" y="3584600"/>
            <a:ext cx="466411" cy="321439"/>
          </a:xfrm>
          <a:prstGeom prst="rect">
            <a:avLst/>
          </a:prstGeom>
        </p:spPr>
        <p:txBody>
          <a:bodyPr anchor="t" rtlCol="false" tIns="0" lIns="0" bIns="0" rIns="0">
            <a:spAutoFit/>
          </a:bodyPr>
          <a:lstStyle/>
          <a:p>
            <a:pPr algn="l">
              <a:lnSpc>
                <a:spcPts val="2314"/>
              </a:lnSpc>
            </a:pPr>
            <a:r>
              <a:rPr lang="en-US" sz="2600">
                <a:solidFill>
                  <a:srgbClr val="E3386A"/>
                </a:solidFill>
                <a:latin typeface="Garet ExtraBold"/>
                <a:ea typeface="Garet ExtraBold"/>
                <a:cs typeface="Garet ExtraBold"/>
                <a:sym typeface="Garet ExtraBold"/>
              </a:rPr>
              <a:t>2</a:t>
            </a:r>
          </a:p>
        </p:txBody>
      </p:sp>
      <p:sp>
        <p:nvSpPr>
          <p:cNvPr name="TextBox 16" id="16"/>
          <p:cNvSpPr txBox="true"/>
          <p:nvPr/>
        </p:nvSpPr>
        <p:spPr>
          <a:xfrm rot="0">
            <a:off x="1162931" y="4052819"/>
            <a:ext cx="454837" cy="321439"/>
          </a:xfrm>
          <a:prstGeom prst="rect">
            <a:avLst/>
          </a:prstGeom>
        </p:spPr>
        <p:txBody>
          <a:bodyPr anchor="t" rtlCol="false" tIns="0" lIns="0" bIns="0" rIns="0">
            <a:spAutoFit/>
          </a:bodyPr>
          <a:lstStyle/>
          <a:p>
            <a:pPr algn="l">
              <a:lnSpc>
                <a:spcPts val="2314"/>
              </a:lnSpc>
            </a:pPr>
            <a:r>
              <a:rPr lang="en-US" sz="2600">
                <a:solidFill>
                  <a:srgbClr val="E3386A"/>
                </a:solidFill>
                <a:latin typeface="Garet ExtraBold"/>
                <a:ea typeface="Garet ExtraBold"/>
                <a:cs typeface="Garet ExtraBold"/>
                <a:sym typeface="Garet ExtraBold"/>
              </a:rPr>
              <a:t>3</a:t>
            </a:r>
          </a:p>
        </p:txBody>
      </p:sp>
      <p:sp>
        <p:nvSpPr>
          <p:cNvPr name="TextBox 17" id="17"/>
          <p:cNvSpPr txBox="true"/>
          <p:nvPr/>
        </p:nvSpPr>
        <p:spPr>
          <a:xfrm rot="0">
            <a:off x="1899674" y="3519639"/>
            <a:ext cx="8255760" cy="386399"/>
          </a:xfrm>
          <a:prstGeom prst="rect">
            <a:avLst/>
          </a:prstGeom>
        </p:spPr>
        <p:txBody>
          <a:bodyPr anchor="t" rtlCol="false" tIns="0" lIns="0" bIns="0" rIns="0">
            <a:spAutoFit/>
          </a:bodyPr>
          <a:lstStyle/>
          <a:p>
            <a:pPr algn="l">
              <a:lnSpc>
                <a:spcPts val="3119"/>
              </a:lnSpc>
            </a:pPr>
            <a:r>
              <a:rPr lang="en-US" sz="2381" spc="-47">
                <a:solidFill>
                  <a:srgbClr val="312E5F"/>
                </a:solidFill>
                <a:latin typeface="Heebo"/>
                <a:ea typeface="Heebo"/>
                <a:cs typeface="Heebo"/>
                <a:sym typeface="Heebo"/>
              </a:rPr>
              <a:t>Channel Title: Title of the YouTube channel publishing the song.</a:t>
            </a:r>
          </a:p>
        </p:txBody>
      </p:sp>
      <p:sp>
        <p:nvSpPr>
          <p:cNvPr name="TextBox 18" id="18"/>
          <p:cNvSpPr txBox="true"/>
          <p:nvPr/>
        </p:nvSpPr>
        <p:spPr>
          <a:xfrm rot="0">
            <a:off x="1899674" y="3972714"/>
            <a:ext cx="8255760" cy="386399"/>
          </a:xfrm>
          <a:prstGeom prst="rect">
            <a:avLst/>
          </a:prstGeom>
        </p:spPr>
        <p:txBody>
          <a:bodyPr anchor="t" rtlCol="false" tIns="0" lIns="0" bIns="0" rIns="0">
            <a:spAutoFit/>
          </a:bodyPr>
          <a:lstStyle/>
          <a:p>
            <a:pPr algn="l">
              <a:lnSpc>
                <a:spcPts val="3119"/>
              </a:lnSpc>
            </a:pPr>
            <a:r>
              <a:rPr lang="en-US" sz="2381" spc="-47">
                <a:solidFill>
                  <a:srgbClr val="312E5F"/>
                </a:solidFill>
                <a:latin typeface="Heebo"/>
                <a:ea typeface="Heebo"/>
                <a:cs typeface="Heebo"/>
                <a:sym typeface="Heebo"/>
              </a:rPr>
              <a:t>Title: Title of the YouTube song video.</a:t>
            </a:r>
          </a:p>
        </p:txBody>
      </p:sp>
      <p:sp>
        <p:nvSpPr>
          <p:cNvPr name="TextBox 19" id="19"/>
          <p:cNvSpPr txBox="true"/>
          <p:nvPr/>
        </p:nvSpPr>
        <p:spPr>
          <a:xfrm rot="0">
            <a:off x="1899674" y="4425788"/>
            <a:ext cx="8255760" cy="386399"/>
          </a:xfrm>
          <a:prstGeom prst="rect">
            <a:avLst/>
          </a:prstGeom>
        </p:spPr>
        <p:txBody>
          <a:bodyPr anchor="t" rtlCol="false" tIns="0" lIns="0" bIns="0" rIns="0">
            <a:spAutoFit/>
          </a:bodyPr>
          <a:lstStyle/>
          <a:p>
            <a:pPr algn="l">
              <a:lnSpc>
                <a:spcPts val="3119"/>
              </a:lnSpc>
            </a:pPr>
            <a:r>
              <a:rPr lang="en-US" sz="2381" spc="-47">
                <a:solidFill>
                  <a:srgbClr val="312E5F"/>
                </a:solidFill>
                <a:latin typeface="Heebo"/>
                <a:ea typeface="Heebo"/>
                <a:cs typeface="Heebo"/>
                <a:sym typeface="Heebo"/>
              </a:rPr>
              <a:t>Description: Description provided for the YouTube song video.</a:t>
            </a:r>
          </a:p>
        </p:txBody>
      </p:sp>
      <p:sp>
        <p:nvSpPr>
          <p:cNvPr name="TextBox 20" id="20"/>
          <p:cNvSpPr txBox="true"/>
          <p:nvPr/>
        </p:nvSpPr>
        <p:spPr>
          <a:xfrm rot="0">
            <a:off x="1899674" y="4936013"/>
            <a:ext cx="6979853" cy="386399"/>
          </a:xfrm>
          <a:prstGeom prst="rect">
            <a:avLst/>
          </a:prstGeom>
        </p:spPr>
        <p:txBody>
          <a:bodyPr anchor="t" rtlCol="false" tIns="0" lIns="0" bIns="0" rIns="0">
            <a:spAutoFit/>
          </a:bodyPr>
          <a:lstStyle/>
          <a:p>
            <a:pPr algn="l">
              <a:lnSpc>
                <a:spcPts val="3119"/>
              </a:lnSpc>
            </a:pPr>
            <a:r>
              <a:rPr lang="en-US" sz="2381" spc="-47">
                <a:solidFill>
                  <a:srgbClr val="312E5F"/>
                </a:solidFill>
                <a:latin typeface="Heebo"/>
                <a:ea typeface="Heebo"/>
                <a:cs typeface="Heebo"/>
                <a:sym typeface="Heebo"/>
              </a:rPr>
              <a:t>Tags: Tags associated with the YouTube song video.</a:t>
            </a:r>
          </a:p>
        </p:txBody>
      </p:sp>
      <p:sp>
        <p:nvSpPr>
          <p:cNvPr name="TextBox 21" id="21"/>
          <p:cNvSpPr txBox="true"/>
          <p:nvPr/>
        </p:nvSpPr>
        <p:spPr>
          <a:xfrm rot="0">
            <a:off x="1899674" y="5442024"/>
            <a:ext cx="9602551" cy="386399"/>
          </a:xfrm>
          <a:prstGeom prst="rect">
            <a:avLst/>
          </a:prstGeom>
        </p:spPr>
        <p:txBody>
          <a:bodyPr anchor="t" rtlCol="false" tIns="0" lIns="0" bIns="0" rIns="0">
            <a:spAutoFit/>
          </a:bodyPr>
          <a:lstStyle/>
          <a:p>
            <a:pPr algn="l">
              <a:lnSpc>
                <a:spcPts val="3119"/>
              </a:lnSpc>
            </a:pPr>
            <a:r>
              <a:rPr lang="en-US" sz="2381" spc="-47">
                <a:solidFill>
                  <a:srgbClr val="312E5F"/>
                </a:solidFill>
                <a:latin typeface="Heebo"/>
                <a:ea typeface="Heebo"/>
                <a:cs typeface="Heebo"/>
                <a:sym typeface="Heebo"/>
              </a:rPr>
              <a:t>Published At: Date and time when the YouTube song video was published</a:t>
            </a:r>
          </a:p>
        </p:txBody>
      </p:sp>
      <p:sp>
        <p:nvSpPr>
          <p:cNvPr name="TextBox 22" id="22"/>
          <p:cNvSpPr txBox="true"/>
          <p:nvPr/>
        </p:nvSpPr>
        <p:spPr>
          <a:xfrm rot="0">
            <a:off x="1899674" y="5938702"/>
            <a:ext cx="8917341" cy="386399"/>
          </a:xfrm>
          <a:prstGeom prst="rect">
            <a:avLst/>
          </a:prstGeom>
        </p:spPr>
        <p:txBody>
          <a:bodyPr anchor="t" rtlCol="false" tIns="0" lIns="0" bIns="0" rIns="0">
            <a:spAutoFit/>
          </a:bodyPr>
          <a:lstStyle/>
          <a:p>
            <a:pPr algn="l">
              <a:lnSpc>
                <a:spcPts val="3119"/>
              </a:lnSpc>
            </a:pPr>
            <a:r>
              <a:rPr lang="en-US" sz="2381" spc="-47">
                <a:solidFill>
                  <a:srgbClr val="312E5F"/>
                </a:solidFill>
                <a:latin typeface="Heebo"/>
                <a:ea typeface="Heebo"/>
                <a:cs typeface="Heebo"/>
                <a:sym typeface="Heebo"/>
              </a:rPr>
              <a:t>ViewCount: Number of views received by the YouTube song video.</a:t>
            </a:r>
          </a:p>
        </p:txBody>
      </p:sp>
      <p:sp>
        <p:nvSpPr>
          <p:cNvPr name="TextBox 23" id="23"/>
          <p:cNvSpPr txBox="true"/>
          <p:nvPr/>
        </p:nvSpPr>
        <p:spPr>
          <a:xfrm rot="0">
            <a:off x="1899674" y="6391777"/>
            <a:ext cx="8917341" cy="386399"/>
          </a:xfrm>
          <a:prstGeom prst="rect">
            <a:avLst/>
          </a:prstGeom>
        </p:spPr>
        <p:txBody>
          <a:bodyPr anchor="t" rtlCol="false" tIns="0" lIns="0" bIns="0" rIns="0">
            <a:spAutoFit/>
          </a:bodyPr>
          <a:lstStyle/>
          <a:p>
            <a:pPr algn="l">
              <a:lnSpc>
                <a:spcPts val="3119"/>
              </a:lnSpc>
            </a:pPr>
            <a:r>
              <a:rPr lang="en-US" sz="2381" spc="-47">
                <a:solidFill>
                  <a:srgbClr val="312E5F"/>
                </a:solidFill>
                <a:latin typeface="Heebo"/>
                <a:ea typeface="Heebo"/>
                <a:cs typeface="Heebo"/>
                <a:sym typeface="Heebo"/>
              </a:rPr>
              <a:t>Like Count: Number of likes received by the YouTube song video.</a:t>
            </a:r>
          </a:p>
        </p:txBody>
      </p:sp>
      <p:sp>
        <p:nvSpPr>
          <p:cNvPr name="TextBox 24" id="24"/>
          <p:cNvSpPr txBox="true"/>
          <p:nvPr/>
        </p:nvSpPr>
        <p:spPr>
          <a:xfrm rot="0">
            <a:off x="1899674" y="6846566"/>
            <a:ext cx="11227095" cy="777493"/>
          </a:xfrm>
          <a:prstGeom prst="rect">
            <a:avLst/>
          </a:prstGeom>
        </p:spPr>
        <p:txBody>
          <a:bodyPr anchor="t" rtlCol="false" tIns="0" lIns="0" bIns="0" rIns="0">
            <a:spAutoFit/>
          </a:bodyPr>
          <a:lstStyle/>
          <a:p>
            <a:pPr algn="l">
              <a:lnSpc>
                <a:spcPts val="3119"/>
              </a:lnSpc>
            </a:pPr>
            <a:r>
              <a:rPr lang="en-US" sz="2381" spc="-47">
                <a:solidFill>
                  <a:srgbClr val="312E5F"/>
                </a:solidFill>
                <a:latin typeface="Heebo"/>
                <a:ea typeface="Heebo"/>
                <a:cs typeface="Heebo"/>
                <a:sym typeface="Heebo"/>
              </a:rPr>
              <a:t>Favorite Count: Number of times the YouTube song video has been marked as a favorite.</a:t>
            </a:r>
          </a:p>
        </p:txBody>
      </p:sp>
      <p:sp>
        <p:nvSpPr>
          <p:cNvPr name="TextBox 25" id="25"/>
          <p:cNvSpPr txBox="true"/>
          <p:nvPr/>
        </p:nvSpPr>
        <p:spPr>
          <a:xfrm rot="0">
            <a:off x="1899674" y="7687177"/>
            <a:ext cx="9974816" cy="386399"/>
          </a:xfrm>
          <a:prstGeom prst="rect">
            <a:avLst/>
          </a:prstGeom>
        </p:spPr>
        <p:txBody>
          <a:bodyPr anchor="t" rtlCol="false" tIns="0" lIns="0" bIns="0" rIns="0">
            <a:spAutoFit/>
          </a:bodyPr>
          <a:lstStyle/>
          <a:p>
            <a:pPr algn="l">
              <a:lnSpc>
                <a:spcPts val="3119"/>
              </a:lnSpc>
            </a:pPr>
            <a:r>
              <a:rPr lang="en-US" sz="2381" spc="-47">
                <a:solidFill>
                  <a:srgbClr val="312E5F"/>
                </a:solidFill>
                <a:latin typeface="Heebo"/>
                <a:ea typeface="Heebo"/>
                <a:cs typeface="Heebo"/>
                <a:sym typeface="Heebo"/>
              </a:rPr>
              <a:t>Comment Count: Number of comments posted on the YouTube song video.</a:t>
            </a:r>
          </a:p>
        </p:txBody>
      </p:sp>
      <p:sp>
        <p:nvSpPr>
          <p:cNvPr name="TextBox 26" id="26"/>
          <p:cNvSpPr txBox="true"/>
          <p:nvPr/>
        </p:nvSpPr>
        <p:spPr>
          <a:xfrm rot="0">
            <a:off x="1899674" y="8140251"/>
            <a:ext cx="9974816" cy="386399"/>
          </a:xfrm>
          <a:prstGeom prst="rect">
            <a:avLst/>
          </a:prstGeom>
        </p:spPr>
        <p:txBody>
          <a:bodyPr anchor="t" rtlCol="false" tIns="0" lIns="0" bIns="0" rIns="0">
            <a:spAutoFit/>
          </a:bodyPr>
          <a:lstStyle/>
          <a:p>
            <a:pPr algn="l">
              <a:lnSpc>
                <a:spcPts val="3119"/>
              </a:lnSpc>
            </a:pPr>
            <a:r>
              <a:rPr lang="en-US" sz="2381" spc="-47">
                <a:solidFill>
                  <a:srgbClr val="312E5F"/>
                </a:solidFill>
                <a:latin typeface="Heebo"/>
                <a:ea typeface="Heebo"/>
                <a:cs typeface="Heebo"/>
                <a:sym typeface="Heebo"/>
              </a:rPr>
              <a:t>Duration: Duration of the YouTube song video.</a:t>
            </a:r>
          </a:p>
        </p:txBody>
      </p:sp>
      <p:sp>
        <p:nvSpPr>
          <p:cNvPr name="TextBox 27" id="27"/>
          <p:cNvSpPr txBox="true"/>
          <p:nvPr/>
        </p:nvSpPr>
        <p:spPr>
          <a:xfrm rot="0">
            <a:off x="1899674" y="8593326"/>
            <a:ext cx="9974816" cy="386399"/>
          </a:xfrm>
          <a:prstGeom prst="rect">
            <a:avLst/>
          </a:prstGeom>
        </p:spPr>
        <p:txBody>
          <a:bodyPr anchor="t" rtlCol="false" tIns="0" lIns="0" bIns="0" rIns="0">
            <a:spAutoFit/>
          </a:bodyPr>
          <a:lstStyle/>
          <a:p>
            <a:pPr algn="l">
              <a:lnSpc>
                <a:spcPts val="3119"/>
              </a:lnSpc>
            </a:pPr>
            <a:r>
              <a:rPr lang="en-US" sz="2381" spc="-47">
                <a:solidFill>
                  <a:srgbClr val="312E5F"/>
                </a:solidFill>
                <a:latin typeface="Heebo"/>
                <a:ea typeface="Heebo"/>
                <a:cs typeface="Heebo"/>
                <a:sym typeface="Heebo"/>
              </a:rPr>
              <a:t>Definition: Video definition or quality (e.g., HD, SD).</a:t>
            </a:r>
          </a:p>
        </p:txBody>
      </p:sp>
      <p:sp>
        <p:nvSpPr>
          <p:cNvPr name="TextBox 28" id="28"/>
          <p:cNvSpPr txBox="true"/>
          <p:nvPr/>
        </p:nvSpPr>
        <p:spPr>
          <a:xfrm rot="0">
            <a:off x="1899674" y="9046400"/>
            <a:ext cx="9974816" cy="386399"/>
          </a:xfrm>
          <a:prstGeom prst="rect">
            <a:avLst/>
          </a:prstGeom>
        </p:spPr>
        <p:txBody>
          <a:bodyPr anchor="t" rtlCol="false" tIns="0" lIns="0" bIns="0" rIns="0">
            <a:spAutoFit/>
          </a:bodyPr>
          <a:lstStyle/>
          <a:p>
            <a:pPr algn="l">
              <a:lnSpc>
                <a:spcPts val="3119"/>
              </a:lnSpc>
            </a:pPr>
            <a:r>
              <a:rPr lang="en-US" sz="2381" spc="-47">
                <a:solidFill>
                  <a:srgbClr val="312E5F"/>
                </a:solidFill>
                <a:latin typeface="Heebo"/>
                <a:ea typeface="Heebo"/>
                <a:cs typeface="Heebo"/>
                <a:sym typeface="Heebo"/>
              </a:rPr>
              <a:t>Caption: Availability of captions for the YouTube song video.</a:t>
            </a:r>
          </a:p>
        </p:txBody>
      </p:sp>
      <p:sp>
        <p:nvSpPr>
          <p:cNvPr name="TextBox 29" id="29"/>
          <p:cNvSpPr txBox="true"/>
          <p:nvPr/>
        </p:nvSpPr>
        <p:spPr>
          <a:xfrm rot="0">
            <a:off x="1162931" y="6456737"/>
            <a:ext cx="466411" cy="321439"/>
          </a:xfrm>
          <a:prstGeom prst="rect">
            <a:avLst/>
          </a:prstGeom>
        </p:spPr>
        <p:txBody>
          <a:bodyPr anchor="t" rtlCol="false" tIns="0" lIns="0" bIns="0" rIns="0">
            <a:spAutoFit/>
          </a:bodyPr>
          <a:lstStyle/>
          <a:p>
            <a:pPr algn="l">
              <a:lnSpc>
                <a:spcPts val="2314"/>
              </a:lnSpc>
            </a:pPr>
            <a:r>
              <a:rPr lang="en-US" sz="2600">
                <a:solidFill>
                  <a:srgbClr val="E3386A"/>
                </a:solidFill>
                <a:latin typeface="Garet ExtraBold"/>
                <a:ea typeface="Garet ExtraBold"/>
                <a:cs typeface="Garet ExtraBold"/>
                <a:sym typeface="Garet ExtraBold"/>
              </a:rPr>
              <a:t>8</a:t>
            </a:r>
          </a:p>
        </p:txBody>
      </p:sp>
      <p:sp>
        <p:nvSpPr>
          <p:cNvPr name="TextBox 30" id="30"/>
          <p:cNvSpPr txBox="true"/>
          <p:nvPr/>
        </p:nvSpPr>
        <p:spPr>
          <a:xfrm rot="0">
            <a:off x="1162931" y="6968676"/>
            <a:ext cx="466411" cy="321439"/>
          </a:xfrm>
          <a:prstGeom prst="rect">
            <a:avLst/>
          </a:prstGeom>
        </p:spPr>
        <p:txBody>
          <a:bodyPr anchor="t" rtlCol="false" tIns="0" lIns="0" bIns="0" rIns="0">
            <a:spAutoFit/>
          </a:bodyPr>
          <a:lstStyle/>
          <a:p>
            <a:pPr algn="l">
              <a:lnSpc>
                <a:spcPts val="2314"/>
              </a:lnSpc>
            </a:pPr>
            <a:r>
              <a:rPr lang="en-US" sz="2600">
                <a:solidFill>
                  <a:srgbClr val="E3386A"/>
                </a:solidFill>
                <a:latin typeface="Garet ExtraBold"/>
                <a:ea typeface="Garet ExtraBold"/>
                <a:cs typeface="Garet ExtraBold"/>
                <a:sym typeface="Garet ExtraBold"/>
              </a:rPr>
              <a:t>9</a:t>
            </a:r>
          </a:p>
        </p:txBody>
      </p:sp>
      <p:sp>
        <p:nvSpPr>
          <p:cNvPr name="TextBox 31" id="31"/>
          <p:cNvSpPr txBox="true"/>
          <p:nvPr/>
        </p:nvSpPr>
        <p:spPr>
          <a:xfrm rot="0">
            <a:off x="1151357" y="7782427"/>
            <a:ext cx="466411" cy="321439"/>
          </a:xfrm>
          <a:prstGeom prst="rect">
            <a:avLst/>
          </a:prstGeom>
        </p:spPr>
        <p:txBody>
          <a:bodyPr anchor="t" rtlCol="false" tIns="0" lIns="0" bIns="0" rIns="0">
            <a:spAutoFit/>
          </a:bodyPr>
          <a:lstStyle/>
          <a:p>
            <a:pPr algn="l">
              <a:lnSpc>
                <a:spcPts val="2314"/>
              </a:lnSpc>
            </a:pPr>
            <a:r>
              <a:rPr lang="en-US" sz="2600">
                <a:solidFill>
                  <a:srgbClr val="E3386A"/>
                </a:solidFill>
                <a:latin typeface="Garet ExtraBold"/>
                <a:ea typeface="Garet ExtraBold"/>
                <a:cs typeface="Garet ExtraBold"/>
                <a:sym typeface="Garet ExtraBold"/>
              </a:rPr>
              <a:t>10</a:t>
            </a:r>
          </a:p>
        </p:txBody>
      </p:sp>
      <p:sp>
        <p:nvSpPr>
          <p:cNvPr name="TextBox 32" id="32"/>
          <p:cNvSpPr txBox="true"/>
          <p:nvPr/>
        </p:nvSpPr>
        <p:spPr>
          <a:xfrm rot="0">
            <a:off x="1151357" y="8205211"/>
            <a:ext cx="466411" cy="321439"/>
          </a:xfrm>
          <a:prstGeom prst="rect">
            <a:avLst/>
          </a:prstGeom>
        </p:spPr>
        <p:txBody>
          <a:bodyPr anchor="t" rtlCol="false" tIns="0" lIns="0" bIns="0" rIns="0">
            <a:spAutoFit/>
          </a:bodyPr>
          <a:lstStyle/>
          <a:p>
            <a:pPr algn="l">
              <a:lnSpc>
                <a:spcPts val="2314"/>
              </a:lnSpc>
            </a:pPr>
            <a:r>
              <a:rPr lang="en-US" sz="2600">
                <a:solidFill>
                  <a:srgbClr val="E3386A"/>
                </a:solidFill>
                <a:latin typeface="Garet ExtraBold"/>
                <a:ea typeface="Garet ExtraBold"/>
                <a:cs typeface="Garet ExtraBold"/>
                <a:sym typeface="Garet ExtraBold"/>
              </a:rPr>
              <a:t>11</a:t>
            </a:r>
          </a:p>
        </p:txBody>
      </p:sp>
      <p:sp>
        <p:nvSpPr>
          <p:cNvPr name="TextBox 33" id="33"/>
          <p:cNvSpPr txBox="true"/>
          <p:nvPr/>
        </p:nvSpPr>
        <p:spPr>
          <a:xfrm rot="0">
            <a:off x="1151357" y="8627996"/>
            <a:ext cx="466411" cy="321439"/>
          </a:xfrm>
          <a:prstGeom prst="rect">
            <a:avLst/>
          </a:prstGeom>
        </p:spPr>
        <p:txBody>
          <a:bodyPr anchor="t" rtlCol="false" tIns="0" lIns="0" bIns="0" rIns="0">
            <a:spAutoFit/>
          </a:bodyPr>
          <a:lstStyle/>
          <a:p>
            <a:pPr algn="l">
              <a:lnSpc>
                <a:spcPts val="2314"/>
              </a:lnSpc>
            </a:pPr>
            <a:r>
              <a:rPr lang="en-US" sz="2600">
                <a:solidFill>
                  <a:srgbClr val="E3386A"/>
                </a:solidFill>
                <a:latin typeface="Garet ExtraBold"/>
                <a:ea typeface="Garet ExtraBold"/>
                <a:cs typeface="Garet ExtraBold"/>
                <a:sym typeface="Garet ExtraBold"/>
              </a:rPr>
              <a:t>12</a:t>
            </a:r>
          </a:p>
        </p:txBody>
      </p:sp>
      <p:sp>
        <p:nvSpPr>
          <p:cNvPr name="TextBox 34" id="34"/>
          <p:cNvSpPr txBox="true"/>
          <p:nvPr/>
        </p:nvSpPr>
        <p:spPr>
          <a:xfrm rot="0">
            <a:off x="1151357" y="9141650"/>
            <a:ext cx="466411" cy="321439"/>
          </a:xfrm>
          <a:prstGeom prst="rect">
            <a:avLst/>
          </a:prstGeom>
        </p:spPr>
        <p:txBody>
          <a:bodyPr anchor="t" rtlCol="false" tIns="0" lIns="0" bIns="0" rIns="0">
            <a:spAutoFit/>
          </a:bodyPr>
          <a:lstStyle/>
          <a:p>
            <a:pPr algn="l">
              <a:lnSpc>
                <a:spcPts val="2314"/>
              </a:lnSpc>
            </a:pPr>
            <a:r>
              <a:rPr lang="en-US" sz="2600">
                <a:solidFill>
                  <a:srgbClr val="E3386A"/>
                </a:solidFill>
                <a:latin typeface="Garet ExtraBold"/>
                <a:ea typeface="Garet ExtraBold"/>
                <a:cs typeface="Garet ExtraBold"/>
                <a:sym typeface="Garet ExtraBold"/>
              </a:rPr>
              <a:t>13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22C4D"/>
        </a:solidFill>
      </p:bgPr>
    </p:bg>
    <p:spTree>
      <p:nvGrpSpPr>
        <p:cNvPr id="1" name=""/>
        <p:cNvGrpSpPr/>
        <p:nvPr/>
      </p:nvGrpSpPr>
      <p:grpSpPr>
        <a:xfrm>
          <a:off x="0" y="0"/>
          <a:ext cx="0" cy="0"/>
          <a:chOff x="0" y="0"/>
          <a:chExt cx="0" cy="0"/>
        </a:xfrm>
      </p:grpSpPr>
      <p:sp>
        <p:nvSpPr>
          <p:cNvPr name="Freeform 2" id="2"/>
          <p:cNvSpPr/>
          <p:nvPr/>
        </p:nvSpPr>
        <p:spPr>
          <a:xfrm flipH="false" flipV="false" rot="0">
            <a:off x="0" y="-40445"/>
            <a:ext cx="18288000" cy="10367889"/>
          </a:xfrm>
          <a:custGeom>
            <a:avLst/>
            <a:gdLst/>
            <a:ahLst/>
            <a:cxnLst/>
            <a:rect r="r" b="b" t="t" l="l"/>
            <a:pathLst>
              <a:path h="10367889" w="18288000">
                <a:moveTo>
                  <a:pt x="0" y="0"/>
                </a:moveTo>
                <a:lnTo>
                  <a:pt x="18288000" y="0"/>
                </a:lnTo>
                <a:lnTo>
                  <a:pt x="18288000" y="10367890"/>
                </a:lnTo>
                <a:lnTo>
                  <a:pt x="0" y="10367890"/>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22C4D"/>
        </a:solidFill>
      </p:bgPr>
    </p:bg>
    <p:spTree>
      <p:nvGrpSpPr>
        <p:cNvPr id="1" name=""/>
        <p:cNvGrpSpPr/>
        <p:nvPr/>
      </p:nvGrpSpPr>
      <p:grpSpPr>
        <a:xfrm>
          <a:off x="0" y="0"/>
          <a:ext cx="0" cy="0"/>
          <a:chOff x="0" y="0"/>
          <a:chExt cx="0" cy="0"/>
        </a:xfrm>
      </p:grpSpPr>
      <p:sp>
        <p:nvSpPr>
          <p:cNvPr name="Freeform 2" id="2"/>
          <p:cNvSpPr/>
          <p:nvPr/>
        </p:nvSpPr>
        <p:spPr>
          <a:xfrm flipH="false" flipV="false" rot="1552932">
            <a:off x="727934" y="5984641"/>
            <a:ext cx="4547630" cy="3910962"/>
          </a:xfrm>
          <a:custGeom>
            <a:avLst/>
            <a:gdLst/>
            <a:ahLst/>
            <a:cxnLst/>
            <a:rect r="r" b="b" t="t" l="l"/>
            <a:pathLst>
              <a:path h="3910962" w="4547630">
                <a:moveTo>
                  <a:pt x="0" y="0"/>
                </a:moveTo>
                <a:lnTo>
                  <a:pt x="4547631" y="0"/>
                </a:lnTo>
                <a:lnTo>
                  <a:pt x="4547631" y="3910962"/>
                </a:lnTo>
                <a:lnTo>
                  <a:pt x="0" y="3910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612237">
            <a:off x="-596527" y="3836871"/>
            <a:ext cx="4545840" cy="3909422"/>
          </a:xfrm>
          <a:custGeom>
            <a:avLst/>
            <a:gdLst/>
            <a:ahLst/>
            <a:cxnLst/>
            <a:rect r="r" b="b" t="t" l="l"/>
            <a:pathLst>
              <a:path h="3909422" w="4545840">
                <a:moveTo>
                  <a:pt x="0" y="0"/>
                </a:moveTo>
                <a:lnTo>
                  <a:pt x="4545840" y="0"/>
                </a:lnTo>
                <a:lnTo>
                  <a:pt x="4545840" y="3909422"/>
                </a:lnTo>
                <a:lnTo>
                  <a:pt x="0" y="39094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2586574" y="4424402"/>
            <a:ext cx="7691715" cy="3421208"/>
            <a:chOff x="0" y="0"/>
            <a:chExt cx="2282480" cy="1015227"/>
          </a:xfrm>
        </p:grpSpPr>
        <p:sp>
          <p:nvSpPr>
            <p:cNvPr name="Freeform 5" id="5"/>
            <p:cNvSpPr/>
            <p:nvPr/>
          </p:nvSpPr>
          <p:spPr>
            <a:xfrm flipH="false" flipV="false" rot="0">
              <a:off x="92710" y="106680"/>
              <a:ext cx="2178340" cy="895847"/>
            </a:xfrm>
            <a:custGeom>
              <a:avLst/>
              <a:gdLst/>
              <a:ahLst/>
              <a:cxnLst/>
              <a:rect r="r" b="b" t="t" l="l"/>
              <a:pathLst>
                <a:path h="895847" w="2178340">
                  <a:moveTo>
                    <a:pt x="2151669" y="706617"/>
                  </a:moveTo>
                  <a:cubicBezTo>
                    <a:pt x="2151669" y="794247"/>
                    <a:pt x="2075469" y="865367"/>
                    <a:pt x="1994190" y="865367"/>
                  </a:cubicBezTo>
                  <a:lnTo>
                    <a:pt x="66040" y="865367"/>
                  </a:lnTo>
                  <a:cubicBezTo>
                    <a:pt x="43180" y="865367"/>
                    <a:pt x="20320" y="860287"/>
                    <a:pt x="0" y="851397"/>
                  </a:cubicBezTo>
                  <a:cubicBezTo>
                    <a:pt x="26670" y="879337"/>
                    <a:pt x="63500" y="895847"/>
                    <a:pt x="108011" y="895847"/>
                  </a:cubicBezTo>
                  <a:lnTo>
                    <a:pt x="2032290" y="895847"/>
                  </a:lnTo>
                  <a:cubicBezTo>
                    <a:pt x="2112300" y="895847"/>
                    <a:pt x="2178340" y="829807"/>
                    <a:pt x="2178340" y="749797"/>
                  </a:cubicBezTo>
                  <a:lnTo>
                    <a:pt x="2178340" y="95250"/>
                  </a:lnTo>
                  <a:cubicBezTo>
                    <a:pt x="2178340" y="58420"/>
                    <a:pt x="2164369" y="25400"/>
                    <a:pt x="2142780" y="0"/>
                  </a:cubicBezTo>
                  <a:cubicBezTo>
                    <a:pt x="2149130" y="16510"/>
                    <a:pt x="2151669" y="34290"/>
                    <a:pt x="2151669" y="52070"/>
                  </a:cubicBezTo>
                  <a:lnTo>
                    <a:pt x="2151669" y="706617"/>
                  </a:lnTo>
                  <a:close/>
                </a:path>
              </a:pathLst>
            </a:custGeom>
            <a:solidFill>
              <a:srgbClr val="E3386A"/>
            </a:solidFill>
          </p:spPr>
        </p:sp>
        <p:sp>
          <p:nvSpPr>
            <p:cNvPr name="Freeform 6" id="6"/>
            <p:cNvSpPr/>
            <p:nvPr/>
          </p:nvSpPr>
          <p:spPr>
            <a:xfrm flipH="false" flipV="false" rot="0">
              <a:off x="12700" y="12700"/>
              <a:ext cx="2217710" cy="946647"/>
            </a:xfrm>
            <a:custGeom>
              <a:avLst/>
              <a:gdLst/>
              <a:ahLst/>
              <a:cxnLst/>
              <a:rect r="r" b="b" t="t" l="l"/>
              <a:pathLst>
                <a:path h="946647" w="2217710">
                  <a:moveTo>
                    <a:pt x="146050" y="946647"/>
                  </a:moveTo>
                  <a:lnTo>
                    <a:pt x="2071660" y="946647"/>
                  </a:lnTo>
                  <a:cubicBezTo>
                    <a:pt x="2151670" y="946647"/>
                    <a:pt x="2217710" y="880607"/>
                    <a:pt x="2217710" y="800597"/>
                  </a:cubicBezTo>
                  <a:lnTo>
                    <a:pt x="2217710" y="146050"/>
                  </a:lnTo>
                  <a:cubicBezTo>
                    <a:pt x="2217710" y="66040"/>
                    <a:pt x="2151670" y="0"/>
                    <a:pt x="2071660" y="0"/>
                  </a:cubicBezTo>
                  <a:lnTo>
                    <a:pt x="146050" y="0"/>
                  </a:lnTo>
                  <a:cubicBezTo>
                    <a:pt x="66040" y="0"/>
                    <a:pt x="0" y="66040"/>
                    <a:pt x="0" y="146050"/>
                  </a:cubicBezTo>
                  <a:lnTo>
                    <a:pt x="0" y="800597"/>
                  </a:lnTo>
                  <a:cubicBezTo>
                    <a:pt x="0" y="881877"/>
                    <a:pt x="66040" y="946647"/>
                    <a:pt x="146050" y="946647"/>
                  </a:cubicBezTo>
                  <a:close/>
                </a:path>
              </a:pathLst>
            </a:custGeom>
            <a:solidFill>
              <a:srgbClr val="FFFFFF"/>
            </a:solidFill>
          </p:spPr>
        </p:sp>
        <p:sp>
          <p:nvSpPr>
            <p:cNvPr name="Freeform 7" id="7"/>
            <p:cNvSpPr/>
            <p:nvPr/>
          </p:nvSpPr>
          <p:spPr>
            <a:xfrm flipH="false" flipV="false" rot="0">
              <a:off x="0" y="0"/>
              <a:ext cx="2282480" cy="1015227"/>
            </a:xfrm>
            <a:custGeom>
              <a:avLst/>
              <a:gdLst/>
              <a:ahLst/>
              <a:cxnLst/>
              <a:rect r="r" b="b" t="t" l="l"/>
              <a:pathLst>
                <a:path h="1015227" w="2282480">
                  <a:moveTo>
                    <a:pt x="2218980" y="74930"/>
                  </a:moveTo>
                  <a:cubicBezTo>
                    <a:pt x="2191040" y="30480"/>
                    <a:pt x="2141510" y="0"/>
                    <a:pt x="2084360" y="0"/>
                  </a:cubicBezTo>
                  <a:lnTo>
                    <a:pt x="158750" y="0"/>
                  </a:lnTo>
                  <a:cubicBezTo>
                    <a:pt x="71120" y="0"/>
                    <a:pt x="0" y="71120"/>
                    <a:pt x="0" y="158750"/>
                  </a:cubicBezTo>
                  <a:lnTo>
                    <a:pt x="0" y="813297"/>
                  </a:lnTo>
                  <a:cubicBezTo>
                    <a:pt x="0" y="865367"/>
                    <a:pt x="25400" y="911087"/>
                    <a:pt x="63500" y="940297"/>
                  </a:cubicBezTo>
                  <a:cubicBezTo>
                    <a:pt x="91440" y="984747"/>
                    <a:pt x="140970" y="1015227"/>
                    <a:pt x="202595" y="1015227"/>
                  </a:cubicBezTo>
                  <a:lnTo>
                    <a:pt x="2123730" y="1015227"/>
                  </a:lnTo>
                  <a:cubicBezTo>
                    <a:pt x="2211360" y="1015227"/>
                    <a:pt x="2282480" y="944107"/>
                    <a:pt x="2282480" y="856477"/>
                  </a:cubicBezTo>
                  <a:lnTo>
                    <a:pt x="2282480" y="201930"/>
                  </a:lnTo>
                  <a:cubicBezTo>
                    <a:pt x="2282479" y="149860"/>
                    <a:pt x="2257079" y="104140"/>
                    <a:pt x="2218980" y="74930"/>
                  </a:cubicBezTo>
                  <a:close/>
                  <a:moveTo>
                    <a:pt x="12700" y="813297"/>
                  </a:moveTo>
                  <a:lnTo>
                    <a:pt x="12700" y="158750"/>
                  </a:lnTo>
                  <a:cubicBezTo>
                    <a:pt x="12700" y="78740"/>
                    <a:pt x="78740" y="12700"/>
                    <a:pt x="158750" y="12700"/>
                  </a:cubicBezTo>
                  <a:lnTo>
                    <a:pt x="2084360" y="12700"/>
                  </a:lnTo>
                  <a:cubicBezTo>
                    <a:pt x="2164370" y="12700"/>
                    <a:pt x="2230410" y="78740"/>
                    <a:pt x="2230410" y="158750"/>
                  </a:cubicBezTo>
                  <a:lnTo>
                    <a:pt x="2230410" y="813297"/>
                  </a:lnTo>
                  <a:cubicBezTo>
                    <a:pt x="2230410" y="893307"/>
                    <a:pt x="2164370" y="959347"/>
                    <a:pt x="2084360" y="959347"/>
                  </a:cubicBezTo>
                  <a:lnTo>
                    <a:pt x="158750" y="959347"/>
                  </a:lnTo>
                  <a:cubicBezTo>
                    <a:pt x="78740" y="959347"/>
                    <a:pt x="12700" y="894577"/>
                    <a:pt x="12700" y="813297"/>
                  </a:cubicBezTo>
                  <a:close/>
                  <a:moveTo>
                    <a:pt x="2271050" y="856477"/>
                  </a:moveTo>
                  <a:cubicBezTo>
                    <a:pt x="2271050" y="936487"/>
                    <a:pt x="2203740" y="1002527"/>
                    <a:pt x="2123730" y="1002527"/>
                  </a:cubicBezTo>
                  <a:lnTo>
                    <a:pt x="202595" y="1002527"/>
                  </a:lnTo>
                  <a:cubicBezTo>
                    <a:pt x="157480" y="1002527"/>
                    <a:pt x="120650" y="986017"/>
                    <a:pt x="93980" y="958077"/>
                  </a:cubicBezTo>
                  <a:cubicBezTo>
                    <a:pt x="114300" y="966967"/>
                    <a:pt x="135890" y="972047"/>
                    <a:pt x="160020" y="972047"/>
                  </a:cubicBezTo>
                  <a:lnTo>
                    <a:pt x="2085630" y="972047"/>
                  </a:lnTo>
                  <a:cubicBezTo>
                    <a:pt x="2173260" y="972047"/>
                    <a:pt x="2244380" y="900927"/>
                    <a:pt x="2244380" y="813297"/>
                  </a:cubicBezTo>
                  <a:lnTo>
                    <a:pt x="2244380" y="158750"/>
                  </a:lnTo>
                  <a:cubicBezTo>
                    <a:pt x="2244380" y="140970"/>
                    <a:pt x="2240570" y="123190"/>
                    <a:pt x="2235490" y="106680"/>
                  </a:cubicBezTo>
                  <a:cubicBezTo>
                    <a:pt x="2257080" y="132080"/>
                    <a:pt x="2271050" y="165100"/>
                    <a:pt x="2271050" y="201930"/>
                  </a:cubicBezTo>
                  <a:lnTo>
                    <a:pt x="2271050" y="856477"/>
                  </a:lnTo>
                  <a:close/>
                </a:path>
              </a:pathLst>
            </a:custGeom>
            <a:solidFill>
              <a:srgbClr val="7ED957"/>
            </a:solidFill>
          </p:spPr>
        </p:sp>
      </p:grpSp>
      <p:grpSp>
        <p:nvGrpSpPr>
          <p:cNvPr name="Group 8" id="8"/>
          <p:cNvGrpSpPr/>
          <p:nvPr/>
        </p:nvGrpSpPr>
        <p:grpSpPr>
          <a:xfrm rot="0">
            <a:off x="8486268" y="5764130"/>
            <a:ext cx="8773032" cy="3494170"/>
            <a:chOff x="0" y="0"/>
            <a:chExt cx="2603356" cy="1036878"/>
          </a:xfrm>
        </p:grpSpPr>
        <p:sp>
          <p:nvSpPr>
            <p:cNvPr name="Freeform 9" id="9"/>
            <p:cNvSpPr/>
            <p:nvPr/>
          </p:nvSpPr>
          <p:spPr>
            <a:xfrm flipH="false" flipV="false" rot="0">
              <a:off x="92710" y="106680"/>
              <a:ext cx="2499216" cy="917498"/>
            </a:xfrm>
            <a:custGeom>
              <a:avLst/>
              <a:gdLst/>
              <a:ahLst/>
              <a:cxnLst/>
              <a:rect r="r" b="b" t="t" l="l"/>
              <a:pathLst>
                <a:path h="917498" w="2499216">
                  <a:moveTo>
                    <a:pt x="2472545" y="728268"/>
                  </a:moveTo>
                  <a:cubicBezTo>
                    <a:pt x="2472545" y="815898"/>
                    <a:pt x="2396345" y="887018"/>
                    <a:pt x="2315066" y="887018"/>
                  </a:cubicBezTo>
                  <a:lnTo>
                    <a:pt x="66040" y="887018"/>
                  </a:lnTo>
                  <a:cubicBezTo>
                    <a:pt x="43180" y="887018"/>
                    <a:pt x="20320" y="881938"/>
                    <a:pt x="0" y="873048"/>
                  </a:cubicBezTo>
                  <a:cubicBezTo>
                    <a:pt x="26670" y="900988"/>
                    <a:pt x="63500" y="917498"/>
                    <a:pt x="110056" y="917498"/>
                  </a:cubicBezTo>
                  <a:lnTo>
                    <a:pt x="2353166" y="917498"/>
                  </a:lnTo>
                  <a:cubicBezTo>
                    <a:pt x="2433176" y="917498"/>
                    <a:pt x="2499216" y="851458"/>
                    <a:pt x="2499216" y="771448"/>
                  </a:cubicBezTo>
                  <a:lnTo>
                    <a:pt x="2499216" y="95250"/>
                  </a:lnTo>
                  <a:cubicBezTo>
                    <a:pt x="2499216" y="58420"/>
                    <a:pt x="2485245" y="25400"/>
                    <a:pt x="2463655" y="0"/>
                  </a:cubicBezTo>
                  <a:cubicBezTo>
                    <a:pt x="2470005" y="16510"/>
                    <a:pt x="2472545" y="34290"/>
                    <a:pt x="2472545" y="52070"/>
                  </a:cubicBezTo>
                  <a:lnTo>
                    <a:pt x="2472545" y="728268"/>
                  </a:lnTo>
                  <a:close/>
                </a:path>
              </a:pathLst>
            </a:custGeom>
            <a:solidFill>
              <a:srgbClr val="E3386A"/>
            </a:solidFill>
          </p:spPr>
        </p:sp>
        <p:sp>
          <p:nvSpPr>
            <p:cNvPr name="Freeform 10" id="10"/>
            <p:cNvSpPr/>
            <p:nvPr/>
          </p:nvSpPr>
          <p:spPr>
            <a:xfrm flipH="false" flipV="false" rot="0">
              <a:off x="12700" y="12700"/>
              <a:ext cx="2538586" cy="968298"/>
            </a:xfrm>
            <a:custGeom>
              <a:avLst/>
              <a:gdLst/>
              <a:ahLst/>
              <a:cxnLst/>
              <a:rect r="r" b="b" t="t" l="l"/>
              <a:pathLst>
                <a:path h="968298" w="2538586">
                  <a:moveTo>
                    <a:pt x="146050" y="968298"/>
                  </a:moveTo>
                  <a:lnTo>
                    <a:pt x="2392536" y="968298"/>
                  </a:lnTo>
                  <a:cubicBezTo>
                    <a:pt x="2472546" y="968298"/>
                    <a:pt x="2538586" y="902258"/>
                    <a:pt x="2538586" y="822248"/>
                  </a:cubicBezTo>
                  <a:lnTo>
                    <a:pt x="2538586" y="146050"/>
                  </a:lnTo>
                  <a:cubicBezTo>
                    <a:pt x="2538586" y="66040"/>
                    <a:pt x="2472546" y="0"/>
                    <a:pt x="2392536" y="0"/>
                  </a:cubicBezTo>
                  <a:lnTo>
                    <a:pt x="146050" y="0"/>
                  </a:lnTo>
                  <a:cubicBezTo>
                    <a:pt x="66040" y="0"/>
                    <a:pt x="0" y="66040"/>
                    <a:pt x="0" y="146050"/>
                  </a:cubicBezTo>
                  <a:lnTo>
                    <a:pt x="0" y="822248"/>
                  </a:lnTo>
                  <a:cubicBezTo>
                    <a:pt x="0" y="903528"/>
                    <a:pt x="66040" y="968298"/>
                    <a:pt x="146050" y="968298"/>
                  </a:cubicBezTo>
                  <a:close/>
                </a:path>
              </a:pathLst>
            </a:custGeom>
            <a:solidFill>
              <a:srgbClr val="FFFFFF"/>
            </a:solidFill>
          </p:spPr>
        </p:sp>
        <p:sp>
          <p:nvSpPr>
            <p:cNvPr name="Freeform 11" id="11"/>
            <p:cNvSpPr/>
            <p:nvPr/>
          </p:nvSpPr>
          <p:spPr>
            <a:xfrm flipH="false" flipV="false" rot="0">
              <a:off x="0" y="0"/>
              <a:ext cx="2603356" cy="1036878"/>
            </a:xfrm>
            <a:custGeom>
              <a:avLst/>
              <a:gdLst/>
              <a:ahLst/>
              <a:cxnLst/>
              <a:rect r="r" b="b" t="t" l="l"/>
              <a:pathLst>
                <a:path h="1036878" w="2603356">
                  <a:moveTo>
                    <a:pt x="2539856" y="74930"/>
                  </a:moveTo>
                  <a:cubicBezTo>
                    <a:pt x="2511916" y="30480"/>
                    <a:pt x="2462386" y="0"/>
                    <a:pt x="2405236" y="0"/>
                  </a:cubicBezTo>
                  <a:lnTo>
                    <a:pt x="158750" y="0"/>
                  </a:lnTo>
                  <a:cubicBezTo>
                    <a:pt x="71120" y="0"/>
                    <a:pt x="0" y="71120"/>
                    <a:pt x="0" y="158750"/>
                  </a:cubicBezTo>
                  <a:lnTo>
                    <a:pt x="0" y="834948"/>
                  </a:lnTo>
                  <a:cubicBezTo>
                    <a:pt x="0" y="887018"/>
                    <a:pt x="25400" y="932738"/>
                    <a:pt x="63500" y="961948"/>
                  </a:cubicBezTo>
                  <a:cubicBezTo>
                    <a:pt x="91440" y="1006398"/>
                    <a:pt x="140970" y="1036878"/>
                    <a:pt x="204959" y="1036878"/>
                  </a:cubicBezTo>
                  <a:lnTo>
                    <a:pt x="2444606" y="1036878"/>
                  </a:lnTo>
                  <a:cubicBezTo>
                    <a:pt x="2532236" y="1036878"/>
                    <a:pt x="2603356" y="965758"/>
                    <a:pt x="2603356" y="878128"/>
                  </a:cubicBezTo>
                  <a:lnTo>
                    <a:pt x="2603356" y="201930"/>
                  </a:lnTo>
                  <a:cubicBezTo>
                    <a:pt x="2603355" y="149860"/>
                    <a:pt x="2577955" y="104140"/>
                    <a:pt x="2539856" y="74930"/>
                  </a:cubicBezTo>
                  <a:close/>
                  <a:moveTo>
                    <a:pt x="12700" y="834948"/>
                  </a:moveTo>
                  <a:lnTo>
                    <a:pt x="12700" y="158750"/>
                  </a:lnTo>
                  <a:cubicBezTo>
                    <a:pt x="12700" y="78740"/>
                    <a:pt x="78740" y="12700"/>
                    <a:pt x="158750" y="12700"/>
                  </a:cubicBezTo>
                  <a:lnTo>
                    <a:pt x="2405236" y="12700"/>
                  </a:lnTo>
                  <a:cubicBezTo>
                    <a:pt x="2485246" y="12700"/>
                    <a:pt x="2551286" y="78740"/>
                    <a:pt x="2551286" y="158750"/>
                  </a:cubicBezTo>
                  <a:lnTo>
                    <a:pt x="2551286" y="834948"/>
                  </a:lnTo>
                  <a:cubicBezTo>
                    <a:pt x="2551286" y="914958"/>
                    <a:pt x="2485246" y="980998"/>
                    <a:pt x="2405236" y="980998"/>
                  </a:cubicBezTo>
                  <a:lnTo>
                    <a:pt x="158750" y="980998"/>
                  </a:lnTo>
                  <a:cubicBezTo>
                    <a:pt x="78740" y="980998"/>
                    <a:pt x="12700" y="916228"/>
                    <a:pt x="12700" y="834948"/>
                  </a:cubicBezTo>
                  <a:close/>
                  <a:moveTo>
                    <a:pt x="2591926" y="878128"/>
                  </a:moveTo>
                  <a:cubicBezTo>
                    <a:pt x="2591926" y="958138"/>
                    <a:pt x="2524615" y="1024178"/>
                    <a:pt x="2444606" y="1024178"/>
                  </a:cubicBezTo>
                  <a:lnTo>
                    <a:pt x="204959" y="1024178"/>
                  </a:lnTo>
                  <a:cubicBezTo>
                    <a:pt x="157480" y="1024178"/>
                    <a:pt x="120650" y="1007668"/>
                    <a:pt x="93980" y="979728"/>
                  </a:cubicBezTo>
                  <a:cubicBezTo>
                    <a:pt x="114300" y="988618"/>
                    <a:pt x="135890" y="993698"/>
                    <a:pt x="160020" y="993698"/>
                  </a:cubicBezTo>
                  <a:lnTo>
                    <a:pt x="2406506" y="993698"/>
                  </a:lnTo>
                  <a:cubicBezTo>
                    <a:pt x="2494136" y="993698"/>
                    <a:pt x="2565256" y="922578"/>
                    <a:pt x="2565256" y="834948"/>
                  </a:cubicBezTo>
                  <a:lnTo>
                    <a:pt x="2565256" y="158750"/>
                  </a:lnTo>
                  <a:cubicBezTo>
                    <a:pt x="2565256" y="140970"/>
                    <a:pt x="2561446" y="123190"/>
                    <a:pt x="2556365" y="106680"/>
                  </a:cubicBezTo>
                  <a:cubicBezTo>
                    <a:pt x="2577956" y="132080"/>
                    <a:pt x="2591926" y="165100"/>
                    <a:pt x="2591926" y="201930"/>
                  </a:cubicBezTo>
                  <a:lnTo>
                    <a:pt x="2591926" y="878128"/>
                  </a:lnTo>
                  <a:close/>
                </a:path>
              </a:pathLst>
            </a:custGeom>
            <a:solidFill>
              <a:srgbClr val="7ED957"/>
            </a:solidFill>
          </p:spPr>
        </p:sp>
      </p:grpSp>
      <p:grpSp>
        <p:nvGrpSpPr>
          <p:cNvPr name="Group 12" id="12"/>
          <p:cNvGrpSpPr/>
          <p:nvPr/>
        </p:nvGrpSpPr>
        <p:grpSpPr>
          <a:xfrm rot="0">
            <a:off x="9314252" y="1421570"/>
            <a:ext cx="7974105" cy="3490214"/>
            <a:chOff x="0" y="0"/>
            <a:chExt cx="2366278" cy="1035704"/>
          </a:xfrm>
        </p:grpSpPr>
        <p:sp>
          <p:nvSpPr>
            <p:cNvPr name="Freeform 13" id="13"/>
            <p:cNvSpPr/>
            <p:nvPr/>
          </p:nvSpPr>
          <p:spPr>
            <a:xfrm flipH="false" flipV="false" rot="0">
              <a:off x="92710" y="106680"/>
              <a:ext cx="2262138" cy="916324"/>
            </a:xfrm>
            <a:custGeom>
              <a:avLst/>
              <a:gdLst/>
              <a:ahLst/>
              <a:cxnLst/>
              <a:rect r="r" b="b" t="t" l="l"/>
              <a:pathLst>
                <a:path h="916324" w="2262138">
                  <a:moveTo>
                    <a:pt x="2235467" y="727094"/>
                  </a:moveTo>
                  <a:cubicBezTo>
                    <a:pt x="2235467" y="814724"/>
                    <a:pt x="2159267" y="885844"/>
                    <a:pt x="2077988" y="885844"/>
                  </a:cubicBezTo>
                  <a:lnTo>
                    <a:pt x="66040" y="885844"/>
                  </a:lnTo>
                  <a:cubicBezTo>
                    <a:pt x="43180" y="885844"/>
                    <a:pt x="20320" y="880764"/>
                    <a:pt x="0" y="871874"/>
                  </a:cubicBezTo>
                  <a:cubicBezTo>
                    <a:pt x="26670" y="899814"/>
                    <a:pt x="63500" y="916324"/>
                    <a:pt x="108545" y="916324"/>
                  </a:cubicBezTo>
                  <a:lnTo>
                    <a:pt x="2116088" y="916324"/>
                  </a:lnTo>
                  <a:cubicBezTo>
                    <a:pt x="2196098" y="916324"/>
                    <a:pt x="2262138" y="850284"/>
                    <a:pt x="2262138" y="770274"/>
                  </a:cubicBezTo>
                  <a:lnTo>
                    <a:pt x="2262138" y="95250"/>
                  </a:lnTo>
                  <a:cubicBezTo>
                    <a:pt x="2262138" y="58420"/>
                    <a:pt x="2248167" y="25400"/>
                    <a:pt x="2226578" y="0"/>
                  </a:cubicBezTo>
                  <a:cubicBezTo>
                    <a:pt x="2232928" y="16510"/>
                    <a:pt x="2235467" y="34290"/>
                    <a:pt x="2235467" y="52070"/>
                  </a:cubicBezTo>
                  <a:lnTo>
                    <a:pt x="2235467" y="727094"/>
                  </a:lnTo>
                  <a:close/>
                </a:path>
              </a:pathLst>
            </a:custGeom>
            <a:solidFill>
              <a:srgbClr val="E3386A"/>
            </a:solidFill>
          </p:spPr>
        </p:sp>
        <p:sp>
          <p:nvSpPr>
            <p:cNvPr name="Freeform 14" id="14"/>
            <p:cNvSpPr/>
            <p:nvPr/>
          </p:nvSpPr>
          <p:spPr>
            <a:xfrm flipH="false" flipV="false" rot="0">
              <a:off x="12700" y="12700"/>
              <a:ext cx="2301508" cy="967124"/>
            </a:xfrm>
            <a:custGeom>
              <a:avLst/>
              <a:gdLst/>
              <a:ahLst/>
              <a:cxnLst/>
              <a:rect r="r" b="b" t="t" l="l"/>
              <a:pathLst>
                <a:path h="967124" w="2301508">
                  <a:moveTo>
                    <a:pt x="146050" y="967124"/>
                  </a:moveTo>
                  <a:lnTo>
                    <a:pt x="2155458" y="967124"/>
                  </a:lnTo>
                  <a:cubicBezTo>
                    <a:pt x="2235468" y="967124"/>
                    <a:pt x="2301508" y="901084"/>
                    <a:pt x="2301508" y="821074"/>
                  </a:cubicBezTo>
                  <a:lnTo>
                    <a:pt x="2301508" y="146050"/>
                  </a:lnTo>
                  <a:cubicBezTo>
                    <a:pt x="2301508" y="66040"/>
                    <a:pt x="2235468" y="0"/>
                    <a:pt x="2155458" y="0"/>
                  </a:cubicBezTo>
                  <a:lnTo>
                    <a:pt x="146050" y="0"/>
                  </a:lnTo>
                  <a:cubicBezTo>
                    <a:pt x="66040" y="0"/>
                    <a:pt x="0" y="66040"/>
                    <a:pt x="0" y="146050"/>
                  </a:cubicBezTo>
                  <a:lnTo>
                    <a:pt x="0" y="821074"/>
                  </a:lnTo>
                  <a:cubicBezTo>
                    <a:pt x="0" y="902354"/>
                    <a:pt x="66040" y="967124"/>
                    <a:pt x="146050" y="967124"/>
                  </a:cubicBezTo>
                  <a:close/>
                </a:path>
              </a:pathLst>
            </a:custGeom>
            <a:solidFill>
              <a:srgbClr val="FFFFFF"/>
            </a:solidFill>
          </p:spPr>
        </p:sp>
        <p:sp>
          <p:nvSpPr>
            <p:cNvPr name="Freeform 15" id="15"/>
            <p:cNvSpPr/>
            <p:nvPr/>
          </p:nvSpPr>
          <p:spPr>
            <a:xfrm flipH="false" flipV="false" rot="0">
              <a:off x="0" y="0"/>
              <a:ext cx="2366278" cy="1035704"/>
            </a:xfrm>
            <a:custGeom>
              <a:avLst/>
              <a:gdLst/>
              <a:ahLst/>
              <a:cxnLst/>
              <a:rect r="r" b="b" t="t" l="l"/>
              <a:pathLst>
                <a:path h="1035704" w="2366278">
                  <a:moveTo>
                    <a:pt x="2302778" y="74930"/>
                  </a:moveTo>
                  <a:cubicBezTo>
                    <a:pt x="2274838" y="30480"/>
                    <a:pt x="2225308" y="0"/>
                    <a:pt x="2168158" y="0"/>
                  </a:cubicBezTo>
                  <a:lnTo>
                    <a:pt x="158750" y="0"/>
                  </a:lnTo>
                  <a:cubicBezTo>
                    <a:pt x="71120" y="0"/>
                    <a:pt x="0" y="71120"/>
                    <a:pt x="0" y="158750"/>
                  </a:cubicBezTo>
                  <a:lnTo>
                    <a:pt x="0" y="833774"/>
                  </a:lnTo>
                  <a:cubicBezTo>
                    <a:pt x="0" y="885844"/>
                    <a:pt x="25400" y="931564"/>
                    <a:pt x="63500" y="960774"/>
                  </a:cubicBezTo>
                  <a:cubicBezTo>
                    <a:pt x="91440" y="1005224"/>
                    <a:pt x="140970" y="1035704"/>
                    <a:pt x="203212" y="1035704"/>
                  </a:cubicBezTo>
                  <a:lnTo>
                    <a:pt x="2207528" y="1035704"/>
                  </a:lnTo>
                  <a:cubicBezTo>
                    <a:pt x="2295158" y="1035704"/>
                    <a:pt x="2366278" y="964584"/>
                    <a:pt x="2366278" y="876954"/>
                  </a:cubicBezTo>
                  <a:lnTo>
                    <a:pt x="2366278" y="201930"/>
                  </a:lnTo>
                  <a:cubicBezTo>
                    <a:pt x="2366277" y="149860"/>
                    <a:pt x="2340877" y="104140"/>
                    <a:pt x="2302778" y="74930"/>
                  </a:cubicBezTo>
                  <a:close/>
                  <a:moveTo>
                    <a:pt x="12700" y="833774"/>
                  </a:moveTo>
                  <a:lnTo>
                    <a:pt x="12700" y="158750"/>
                  </a:lnTo>
                  <a:cubicBezTo>
                    <a:pt x="12700" y="78740"/>
                    <a:pt x="78740" y="12700"/>
                    <a:pt x="158750" y="12700"/>
                  </a:cubicBezTo>
                  <a:lnTo>
                    <a:pt x="2168158" y="12700"/>
                  </a:lnTo>
                  <a:cubicBezTo>
                    <a:pt x="2248168" y="12700"/>
                    <a:pt x="2314208" y="78740"/>
                    <a:pt x="2314208" y="158750"/>
                  </a:cubicBezTo>
                  <a:lnTo>
                    <a:pt x="2314208" y="833774"/>
                  </a:lnTo>
                  <a:cubicBezTo>
                    <a:pt x="2314208" y="913784"/>
                    <a:pt x="2248168" y="979824"/>
                    <a:pt x="2168158" y="979824"/>
                  </a:cubicBezTo>
                  <a:lnTo>
                    <a:pt x="158750" y="979824"/>
                  </a:lnTo>
                  <a:cubicBezTo>
                    <a:pt x="78740" y="979824"/>
                    <a:pt x="12700" y="915054"/>
                    <a:pt x="12700" y="833774"/>
                  </a:cubicBezTo>
                  <a:close/>
                  <a:moveTo>
                    <a:pt x="2354848" y="876954"/>
                  </a:moveTo>
                  <a:cubicBezTo>
                    <a:pt x="2354848" y="956964"/>
                    <a:pt x="2287538" y="1023004"/>
                    <a:pt x="2207528" y="1023004"/>
                  </a:cubicBezTo>
                  <a:lnTo>
                    <a:pt x="203212" y="1023004"/>
                  </a:lnTo>
                  <a:cubicBezTo>
                    <a:pt x="157480" y="1023004"/>
                    <a:pt x="120650" y="1006494"/>
                    <a:pt x="93980" y="978554"/>
                  </a:cubicBezTo>
                  <a:cubicBezTo>
                    <a:pt x="114300" y="987444"/>
                    <a:pt x="135890" y="992524"/>
                    <a:pt x="160020" y="992524"/>
                  </a:cubicBezTo>
                  <a:lnTo>
                    <a:pt x="2169428" y="992524"/>
                  </a:lnTo>
                  <a:cubicBezTo>
                    <a:pt x="2257058" y="992524"/>
                    <a:pt x="2328178" y="921404"/>
                    <a:pt x="2328178" y="833774"/>
                  </a:cubicBezTo>
                  <a:lnTo>
                    <a:pt x="2328178" y="158750"/>
                  </a:lnTo>
                  <a:cubicBezTo>
                    <a:pt x="2328178" y="140970"/>
                    <a:pt x="2324368" y="123190"/>
                    <a:pt x="2319288" y="106680"/>
                  </a:cubicBezTo>
                  <a:cubicBezTo>
                    <a:pt x="2340878" y="132080"/>
                    <a:pt x="2354848" y="165100"/>
                    <a:pt x="2354848" y="201930"/>
                  </a:cubicBezTo>
                  <a:lnTo>
                    <a:pt x="2354848" y="876954"/>
                  </a:lnTo>
                  <a:close/>
                </a:path>
              </a:pathLst>
            </a:custGeom>
            <a:solidFill>
              <a:srgbClr val="7ED957"/>
            </a:solidFill>
          </p:spPr>
        </p:sp>
      </p:grpSp>
      <p:sp>
        <p:nvSpPr>
          <p:cNvPr name="Freeform 16" id="16"/>
          <p:cNvSpPr/>
          <p:nvPr/>
        </p:nvSpPr>
        <p:spPr>
          <a:xfrm flipH="false" flipV="false" rot="0">
            <a:off x="836142" y="3325320"/>
            <a:ext cx="2411292" cy="6437915"/>
          </a:xfrm>
          <a:custGeom>
            <a:avLst/>
            <a:gdLst/>
            <a:ahLst/>
            <a:cxnLst/>
            <a:rect r="r" b="b" t="t" l="l"/>
            <a:pathLst>
              <a:path h="6437915" w="2411292">
                <a:moveTo>
                  <a:pt x="0" y="0"/>
                </a:moveTo>
                <a:lnTo>
                  <a:pt x="2411292" y="0"/>
                </a:lnTo>
                <a:lnTo>
                  <a:pt x="2411292" y="6437916"/>
                </a:lnTo>
                <a:lnTo>
                  <a:pt x="0" y="64379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7979439" y="4557365"/>
            <a:ext cx="1164561" cy="815193"/>
          </a:xfrm>
          <a:custGeom>
            <a:avLst/>
            <a:gdLst/>
            <a:ahLst/>
            <a:cxnLst/>
            <a:rect r="r" b="b" t="t" l="l"/>
            <a:pathLst>
              <a:path h="815193" w="1164561">
                <a:moveTo>
                  <a:pt x="0" y="0"/>
                </a:moveTo>
                <a:lnTo>
                  <a:pt x="1164561" y="0"/>
                </a:lnTo>
                <a:lnTo>
                  <a:pt x="1164561" y="815193"/>
                </a:lnTo>
                <a:lnTo>
                  <a:pt x="0" y="81519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5454120" y="1554640"/>
            <a:ext cx="1164561" cy="815193"/>
          </a:xfrm>
          <a:custGeom>
            <a:avLst/>
            <a:gdLst/>
            <a:ahLst/>
            <a:cxnLst/>
            <a:rect r="r" b="b" t="t" l="l"/>
            <a:pathLst>
              <a:path h="815193" w="1164561">
                <a:moveTo>
                  <a:pt x="0" y="0"/>
                </a:moveTo>
                <a:lnTo>
                  <a:pt x="1164561" y="0"/>
                </a:lnTo>
                <a:lnTo>
                  <a:pt x="1164561" y="815193"/>
                </a:lnTo>
                <a:lnTo>
                  <a:pt x="0" y="81519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15844443" y="6205793"/>
            <a:ext cx="1164561" cy="815193"/>
          </a:xfrm>
          <a:custGeom>
            <a:avLst/>
            <a:gdLst/>
            <a:ahLst/>
            <a:cxnLst/>
            <a:rect r="r" b="b" t="t" l="l"/>
            <a:pathLst>
              <a:path h="815193" w="1164561">
                <a:moveTo>
                  <a:pt x="0" y="0"/>
                </a:moveTo>
                <a:lnTo>
                  <a:pt x="1164561" y="0"/>
                </a:lnTo>
                <a:lnTo>
                  <a:pt x="1164561" y="815193"/>
                </a:lnTo>
                <a:lnTo>
                  <a:pt x="0" y="81519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0">
            <a:off x="7903987" y="4504187"/>
            <a:ext cx="1164561" cy="815193"/>
          </a:xfrm>
          <a:custGeom>
            <a:avLst/>
            <a:gdLst/>
            <a:ahLst/>
            <a:cxnLst/>
            <a:rect r="r" b="b" t="t" l="l"/>
            <a:pathLst>
              <a:path h="815193" w="1164561">
                <a:moveTo>
                  <a:pt x="0" y="0"/>
                </a:moveTo>
                <a:lnTo>
                  <a:pt x="1164561" y="0"/>
                </a:lnTo>
                <a:lnTo>
                  <a:pt x="1164561" y="815193"/>
                </a:lnTo>
                <a:lnTo>
                  <a:pt x="0" y="81519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false" flipV="false" rot="0">
            <a:off x="15335980" y="1542264"/>
            <a:ext cx="1164561" cy="815193"/>
          </a:xfrm>
          <a:custGeom>
            <a:avLst/>
            <a:gdLst/>
            <a:ahLst/>
            <a:cxnLst/>
            <a:rect r="r" b="b" t="t" l="l"/>
            <a:pathLst>
              <a:path h="815193" w="1164561">
                <a:moveTo>
                  <a:pt x="0" y="0"/>
                </a:moveTo>
                <a:lnTo>
                  <a:pt x="1164562" y="0"/>
                </a:lnTo>
                <a:lnTo>
                  <a:pt x="1164562" y="815193"/>
                </a:lnTo>
                <a:lnTo>
                  <a:pt x="0" y="81519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2" id="22"/>
          <p:cNvSpPr/>
          <p:nvPr/>
        </p:nvSpPr>
        <p:spPr>
          <a:xfrm flipH="false" flipV="false" rot="0">
            <a:off x="15760835" y="6143304"/>
            <a:ext cx="1164561" cy="815193"/>
          </a:xfrm>
          <a:custGeom>
            <a:avLst/>
            <a:gdLst/>
            <a:ahLst/>
            <a:cxnLst/>
            <a:rect r="r" b="b" t="t" l="l"/>
            <a:pathLst>
              <a:path h="815193" w="1164561">
                <a:moveTo>
                  <a:pt x="0" y="0"/>
                </a:moveTo>
                <a:lnTo>
                  <a:pt x="1164561" y="0"/>
                </a:lnTo>
                <a:lnTo>
                  <a:pt x="1164561" y="815193"/>
                </a:lnTo>
                <a:lnTo>
                  <a:pt x="0" y="81519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3" id="23"/>
          <p:cNvSpPr/>
          <p:nvPr/>
        </p:nvSpPr>
        <p:spPr>
          <a:xfrm flipH="false" flipV="false" rot="0">
            <a:off x="17108018" y="240758"/>
            <a:ext cx="911119" cy="911119"/>
          </a:xfrm>
          <a:custGeom>
            <a:avLst/>
            <a:gdLst/>
            <a:ahLst/>
            <a:cxnLst/>
            <a:rect r="r" b="b" t="t" l="l"/>
            <a:pathLst>
              <a:path h="911119" w="911119">
                <a:moveTo>
                  <a:pt x="0" y="0"/>
                </a:moveTo>
                <a:lnTo>
                  <a:pt x="911119" y="0"/>
                </a:lnTo>
                <a:lnTo>
                  <a:pt x="911119" y="911119"/>
                </a:lnTo>
                <a:lnTo>
                  <a:pt x="0" y="911119"/>
                </a:lnTo>
                <a:lnTo>
                  <a:pt x="0" y="0"/>
                </a:lnTo>
                <a:close/>
              </a:path>
            </a:pathLst>
          </a:custGeom>
          <a:blipFill>
            <a:blip r:embed="rId12"/>
            <a:stretch>
              <a:fillRect l="0" t="0" r="0" b="0"/>
            </a:stretch>
          </a:blipFill>
        </p:spPr>
      </p:sp>
      <p:sp>
        <p:nvSpPr>
          <p:cNvPr name="TextBox 24" id="24"/>
          <p:cNvSpPr txBox="true"/>
          <p:nvPr/>
        </p:nvSpPr>
        <p:spPr>
          <a:xfrm rot="0">
            <a:off x="539108" y="1742289"/>
            <a:ext cx="8604892" cy="766325"/>
          </a:xfrm>
          <a:prstGeom prst="rect">
            <a:avLst/>
          </a:prstGeom>
        </p:spPr>
        <p:txBody>
          <a:bodyPr anchor="t" rtlCol="false" tIns="0" lIns="0" bIns="0" rIns="0">
            <a:spAutoFit/>
          </a:bodyPr>
          <a:lstStyle/>
          <a:p>
            <a:pPr algn="l">
              <a:lnSpc>
                <a:spcPts val="5696"/>
              </a:lnSpc>
            </a:pPr>
            <a:r>
              <a:rPr lang="en-US" sz="6400">
                <a:solidFill>
                  <a:srgbClr val="FFFFFF"/>
                </a:solidFill>
                <a:latin typeface="Garet ExtraBold"/>
                <a:ea typeface="Garet ExtraBold"/>
                <a:cs typeface="Garet ExtraBold"/>
                <a:sym typeface="Garet ExtraBold"/>
              </a:rPr>
              <a:t>Recommendations</a:t>
            </a:r>
          </a:p>
        </p:txBody>
      </p:sp>
      <p:sp>
        <p:nvSpPr>
          <p:cNvPr name="TextBox 25" id="25"/>
          <p:cNvSpPr txBox="true"/>
          <p:nvPr/>
        </p:nvSpPr>
        <p:spPr>
          <a:xfrm rot="0">
            <a:off x="3126789" y="4723196"/>
            <a:ext cx="4997529" cy="2788019"/>
          </a:xfrm>
          <a:prstGeom prst="rect">
            <a:avLst/>
          </a:prstGeom>
        </p:spPr>
        <p:txBody>
          <a:bodyPr anchor="t" rtlCol="false" tIns="0" lIns="0" bIns="0" rIns="0">
            <a:spAutoFit/>
          </a:bodyPr>
          <a:lstStyle/>
          <a:p>
            <a:pPr algn="l">
              <a:lnSpc>
                <a:spcPts val="5636"/>
              </a:lnSpc>
            </a:pPr>
            <a:r>
              <a:rPr lang="en-US" sz="4302" spc="-86">
                <a:solidFill>
                  <a:srgbClr val="312E5F"/>
                </a:solidFill>
                <a:latin typeface="Heebo"/>
                <a:ea typeface="Heebo"/>
                <a:cs typeface="Heebo"/>
                <a:sym typeface="Heebo"/>
              </a:rPr>
              <a:t>Improve description as well as titles by including relevant keywords. </a:t>
            </a:r>
          </a:p>
        </p:txBody>
      </p:sp>
      <p:sp>
        <p:nvSpPr>
          <p:cNvPr name="TextBox 26" id="26"/>
          <p:cNvSpPr txBox="true"/>
          <p:nvPr/>
        </p:nvSpPr>
        <p:spPr>
          <a:xfrm rot="0">
            <a:off x="9938431" y="1914612"/>
            <a:ext cx="7320869" cy="2337515"/>
          </a:xfrm>
          <a:prstGeom prst="rect">
            <a:avLst/>
          </a:prstGeom>
        </p:spPr>
        <p:txBody>
          <a:bodyPr anchor="t" rtlCol="false" tIns="0" lIns="0" bIns="0" rIns="0">
            <a:spAutoFit/>
          </a:bodyPr>
          <a:lstStyle/>
          <a:p>
            <a:pPr algn="l">
              <a:lnSpc>
                <a:spcPts val="6303"/>
              </a:lnSpc>
            </a:pPr>
            <a:r>
              <a:rPr lang="en-US" sz="4811" spc="-96">
                <a:solidFill>
                  <a:srgbClr val="312E5F"/>
                </a:solidFill>
                <a:latin typeface="Heebo"/>
                <a:ea typeface="Heebo"/>
                <a:cs typeface="Heebo"/>
                <a:sym typeface="Heebo"/>
              </a:rPr>
              <a:t>Encourage viewer participation by starting dialogues and responses. </a:t>
            </a:r>
          </a:p>
        </p:txBody>
      </p:sp>
      <p:sp>
        <p:nvSpPr>
          <p:cNvPr name="TextBox 27" id="27"/>
          <p:cNvSpPr txBox="true"/>
          <p:nvPr/>
        </p:nvSpPr>
        <p:spPr>
          <a:xfrm rot="0">
            <a:off x="9144000" y="6095679"/>
            <a:ext cx="6616835" cy="2464571"/>
          </a:xfrm>
          <a:prstGeom prst="rect">
            <a:avLst/>
          </a:prstGeom>
        </p:spPr>
        <p:txBody>
          <a:bodyPr anchor="t" rtlCol="false" tIns="0" lIns="0" bIns="0" rIns="0">
            <a:spAutoFit/>
          </a:bodyPr>
          <a:lstStyle/>
          <a:p>
            <a:pPr algn="l">
              <a:lnSpc>
                <a:spcPts val="6653"/>
              </a:lnSpc>
            </a:pPr>
            <a:r>
              <a:rPr lang="en-US" sz="5078" spc="-101">
                <a:solidFill>
                  <a:srgbClr val="312E5F"/>
                </a:solidFill>
                <a:latin typeface="Heebo"/>
                <a:ea typeface="Heebo"/>
                <a:cs typeface="Heebo"/>
                <a:sym typeface="Heebo"/>
              </a:rPr>
              <a:t>Use applicable tags to increase your presence in searches.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22C4D"/>
        </a:solidFill>
      </p:bgPr>
    </p:bg>
    <p:spTree>
      <p:nvGrpSpPr>
        <p:cNvPr id="1" name=""/>
        <p:cNvGrpSpPr/>
        <p:nvPr/>
      </p:nvGrpSpPr>
      <p:grpSpPr>
        <a:xfrm>
          <a:off x="0" y="0"/>
          <a:ext cx="0" cy="0"/>
          <a:chOff x="0" y="0"/>
          <a:chExt cx="0" cy="0"/>
        </a:xfrm>
      </p:grpSpPr>
      <p:sp>
        <p:nvSpPr>
          <p:cNvPr name="Freeform 2" id="2"/>
          <p:cNvSpPr/>
          <p:nvPr/>
        </p:nvSpPr>
        <p:spPr>
          <a:xfrm flipH="false" flipV="false" rot="1989126">
            <a:off x="120948" y="4704646"/>
            <a:ext cx="7157072" cy="6155082"/>
          </a:xfrm>
          <a:custGeom>
            <a:avLst/>
            <a:gdLst/>
            <a:ahLst/>
            <a:cxnLst/>
            <a:rect r="r" b="b" t="t" l="l"/>
            <a:pathLst>
              <a:path h="6155082" w="7157072">
                <a:moveTo>
                  <a:pt x="0" y="0"/>
                </a:moveTo>
                <a:lnTo>
                  <a:pt x="7157072" y="0"/>
                </a:lnTo>
                <a:lnTo>
                  <a:pt x="7157072" y="6155083"/>
                </a:lnTo>
                <a:lnTo>
                  <a:pt x="0" y="61550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70178">
            <a:off x="2189009" y="585732"/>
            <a:ext cx="7159891" cy="6157506"/>
          </a:xfrm>
          <a:custGeom>
            <a:avLst/>
            <a:gdLst/>
            <a:ahLst/>
            <a:cxnLst/>
            <a:rect r="r" b="b" t="t" l="l"/>
            <a:pathLst>
              <a:path h="6157506" w="7159891">
                <a:moveTo>
                  <a:pt x="0" y="0"/>
                </a:moveTo>
                <a:lnTo>
                  <a:pt x="7159891" y="0"/>
                </a:lnTo>
                <a:lnTo>
                  <a:pt x="7159891" y="6157506"/>
                </a:lnTo>
                <a:lnTo>
                  <a:pt x="0" y="61575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19200" y="1400520"/>
            <a:ext cx="7002641" cy="8229600"/>
          </a:xfrm>
          <a:custGeom>
            <a:avLst/>
            <a:gdLst/>
            <a:ahLst/>
            <a:cxnLst/>
            <a:rect r="r" b="b" t="t" l="l"/>
            <a:pathLst>
              <a:path h="8229600" w="7002641">
                <a:moveTo>
                  <a:pt x="0" y="0"/>
                </a:moveTo>
                <a:lnTo>
                  <a:pt x="7002641" y="0"/>
                </a:lnTo>
                <a:lnTo>
                  <a:pt x="7002641" y="8229600"/>
                </a:lnTo>
                <a:lnTo>
                  <a:pt x="0" y="82296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8486268" y="2714156"/>
            <a:ext cx="8773032" cy="6544144"/>
            <a:chOff x="0" y="0"/>
            <a:chExt cx="2603356" cy="1941943"/>
          </a:xfrm>
        </p:grpSpPr>
        <p:sp>
          <p:nvSpPr>
            <p:cNvPr name="Freeform 6" id="6"/>
            <p:cNvSpPr/>
            <p:nvPr/>
          </p:nvSpPr>
          <p:spPr>
            <a:xfrm flipH="false" flipV="false" rot="0">
              <a:off x="92710" y="106680"/>
              <a:ext cx="2499216" cy="1822563"/>
            </a:xfrm>
            <a:custGeom>
              <a:avLst/>
              <a:gdLst/>
              <a:ahLst/>
              <a:cxnLst/>
              <a:rect r="r" b="b" t="t" l="l"/>
              <a:pathLst>
                <a:path h="1822563" w="2499216">
                  <a:moveTo>
                    <a:pt x="2472545" y="1633334"/>
                  </a:moveTo>
                  <a:cubicBezTo>
                    <a:pt x="2472545" y="1720963"/>
                    <a:pt x="2396345" y="1792084"/>
                    <a:pt x="2315066" y="1792084"/>
                  </a:cubicBezTo>
                  <a:lnTo>
                    <a:pt x="66040" y="1792084"/>
                  </a:lnTo>
                  <a:cubicBezTo>
                    <a:pt x="43180" y="1792084"/>
                    <a:pt x="20320" y="1787004"/>
                    <a:pt x="0" y="1778113"/>
                  </a:cubicBezTo>
                  <a:cubicBezTo>
                    <a:pt x="26670" y="1806054"/>
                    <a:pt x="63500" y="1822563"/>
                    <a:pt x="110056" y="1822563"/>
                  </a:cubicBezTo>
                  <a:lnTo>
                    <a:pt x="2353166" y="1822563"/>
                  </a:lnTo>
                  <a:cubicBezTo>
                    <a:pt x="2433176" y="1822563"/>
                    <a:pt x="2499216" y="1756524"/>
                    <a:pt x="2499216" y="1676513"/>
                  </a:cubicBezTo>
                  <a:lnTo>
                    <a:pt x="2499216" y="95250"/>
                  </a:lnTo>
                  <a:cubicBezTo>
                    <a:pt x="2499216" y="58420"/>
                    <a:pt x="2485245" y="25400"/>
                    <a:pt x="2463655" y="0"/>
                  </a:cubicBezTo>
                  <a:cubicBezTo>
                    <a:pt x="2470005" y="16510"/>
                    <a:pt x="2472545" y="34290"/>
                    <a:pt x="2472545" y="52070"/>
                  </a:cubicBezTo>
                  <a:lnTo>
                    <a:pt x="2472545" y="1633334"/>
                  </a:lnTo>
                  <a:close/>
                </a:path>
              </a:pathLst>
            </a:custGeom>
            <a:solidFill>
              <a:srgbClr val="E3386A"/>
            </a:solidFill>
          </p:spPr>
        </p:sp>
        <p:sp>
          <p:nvSpPr>
            <p:cNvPr name="Freeform 7" id="7"/>
            <p:cNvSpPr/>
            <p:nvPr/>
          </p:nvSpPr>
          <p:spPr>
            <a:xfrm flipH="false" flipV="false" rot="0">
              <a:off x="12700" y="12700"/>
              <a:ext cx="2538586" cy="1873364"/>
            </a:xfrm>
            <a:custGeom>
              <a:avLst/>
              <a:gdLst/>
              <a:ahLst/>
              <a:cxnLst/>
              <a:rect r="r" b="b" t="t" l="l"/>
              <a:pathLst>
                <a:path h="1873364" w="2538586">
                  <a:moveTo>
                    <a:pt x="146050" y="1873364"/>
                  </a:moveTo>
                  <a:lnTo>
                    <a:pt x="2392536" y="1873364"/>
                  </a:lnTo>
                  <a:cubicBezTo>
                    <a:pt x="2472546" y="1873364"/>
                    <a:pt x="2538586" y="1807324"/>
                    <a:pt x="2538586" y="1727314"/>
                  </a:cubicBezTo>
                  <a:lnTo>
                    <a:pt x="2538586" y="146050"/>
                  </a:lnTo>
                  <a:cubicBezTo>
                    <a:pt x="2538586" y="66040"/>
                    <a:pt x="2472546" y="0"/>
                    <a:pt x="2392536" y="0"/>
                  </a:cubicBezTo>
                  <a:lnTo>
                    <a:pt x="146050" y="0"/>
                  </a:lnTo>
                  <a:cubicBezTo>
                    <a:pt x="66040" y="0"/>
                    <a:pt x="0" y="66040"/>
                    <a:pt x="0" y="146050"/>
                  </a:cubicBezTo>
                  <a:lnTo>
                    <a:pt x="0" y="1727314"/>
                  </a:lnTo>
                  <a:cubicBezTo>
                    <a:pt x="0" y="1808593"/>
                    <a:pt x="66040" y="1873364"/>
                    <a:pt x="146050" y="1873364"/>
                  </a:cubicBezTo>
                  <a:close/>
                </a:path>
              </a:pathLst>
            </a:custGeom>
            <a:solidFill>
              <a:srgbClr val="FFFFFF"/>
            </a:solidFill>
          </p:spPr>
        </p:sp>
        <p:sp>
          <p:nvSpPr>
            <p:cNvPr name="Freeform 8" id="8"/>
            <p:cNvSpPr/>
            <p:nvPr/>
          </p:nvSpPr>
          <p:spPr>
            <a:xfrm flipH="false" flipV="false" rot="0">
              <a:off x="0" y="0"/>
              <a:ext cx="2603356" cy="1941943"/>
            </a:xfrm>
            <a:custGeom>
              <a:avLst/>
              <a:gdLst/>
              <a:ahLst/>
              <a:cxnLst/>
              <a:rect r="r" b="b" t="t" l="l"/>
              <a:pathLst>
                <a:path h="1941943" w="2603356">
                  <a:moveTo>
                    <a:pt x="2539856" y="74930"/>
                  </a:moveTo>
                  <a:cubicBezTo>
                    <a:pt x="2511916" y="30480"/>
                    <a:pt x="2462386" y="0"/>
                    <a:pt x="2405236" y="0"/>
                  </a:cubicBezTo>
                  <a:lnTo>
                    <a:pt x="158750" y="0"/>
                  </a:lnTo>
                  <a:cubicBezTo>
                    <a:pt x="71120" y="0"/>
                    <a:pt x="0" y="71120"/>
                    <a:pt x="0" y="158750"/>
                  </a:cubicBezTo>
                  <a:lnTo>
                    <a:pt x="0" y="1740014"/>
                  </a:lnTo>
                  <a:cubicBezTo>
                    <a:pt x="0" y="1792083"/>
                    <a:pt x="25400" y="1837804"/>
                    <a:pt x="63500" y="1867014"/>
                  </a:cubicBezTo>
                  <a:cubicBezTo>
                    <a:pt x="91440" y="1911464"/>
                    <a:pt x="140970" y="1941943"/>
                    <a:pt x="204959" y="1941943"/>
                  </a:cubicBezTo>
                  <a:lnTo>
                    <a:pt x="2444606" y="1941943"/>
                  </a:lnTo>
                  <a:cubicBezTo>
                    <a:pt x="2532236" y="1941943"/>
                    <a:pt x="2603356" y="1870824"/>
                    <a:pt x="2603356" y="1783193"/>
                  </a:cubicBezTo>
                  <a:lnTo>
                    <a:pt x="2603356" y="201930"/>
                  </a:lnTo>
                  <a:cubicBezTo>
                    <a:pt x="2603355" y="149860"/>
                    <a:pt x="2577955" y="104140"/>
                    <a:pt x="2539856" y="74930"/>
                  </a:cubicBezTo>
                  <a:close/>
                  <a:moveTo>
                    <a:pt x="12700" y="1740014"/>
                  </a:moveTo>
                  <a:lnTo>
                    <a:pt x="12700" y="158750"/>
                  </a:lnTo>
                  <a:cubicBezTo>
                    <a:pt x="12700" y="78740"/>
                    <a:pt x="78740" y="12700"/>
                    <a:pt x="158750" y="12700"/>
                  </a:cubicBezTo>
                  <a:lnTo>
                    <a:pt x="2405236" y="12700"/>
                  </a:lnTo>
                  <a:cubicBezTo>
                    <a:pt x="2485246" y="12700"/>
                    <a:pt x="2551286" y="78740"/>
                    <a:pt x="2551286" y="158750"/>
                  </a:cubicBezTo>
                  <a:lnTo>
                    <a:pt x="2551286" y="1740014"/>
                  </a:lnTo>
                  <a:cubicBezTo>
                    <a:pt x="2551286" y="1820024"/>
                    <a:pt x="2485246" y="1886064"/>
                    <a:pt x="2405236" y="1886064"/>
                  </a:cubicBezTo>
                  <a:lnTo>
                    <a:pt x="158750" y="1886064"/>
                  </a:lnTo>
                  <a:cubicBezTo>
                    <a:pt x="78740" y="1886064"/>
                    <a:pt x="12700" y="1821293"/>
                    <a:pt x="12700" y="1740014"/>
                  </a:cubicBezTo>
                  <a:close/>
                  <a:moveTo>
                    <a:pt x="2591926" y="1783193"/>
                  </a:moveTo>
                  <a:cubicBezTo>
                    <a:pt x="2591926" y="1863204"/>
                    <a:pt x="2524615" y="1929243"/>
                    <a:pt x="2444606" y="1929243"/>
                  </a:cubicBezTo>
                  <a:lnTo>
                    <a:pt x="204959" y="1929243"/>
                  </a:lnTo>
                  <a:cubicBezTo>
                    <a:pt x="157480" y="1929243"/>
                    <a:pt x="120650" y="1912733"/>
                    <a:pt x="93980" y="1884793"/>
                  </a:cubicBezTo>
                  <a:cubicBezTo>
                    <a:pt x="114300" y="1893683"/>
                    <a:pt x="135890" y="1898764"/>
                    <a:pt x="160020" y="1898764"/>
                  </a:cubicBezTo>
                  <a:lnTo>
                    <a:pt x="2406506" y="1898764"/>
                  </a:lnTo>
                  <a:cubicBezTo>
                    <a:pt x="2494136" y="1898764"/>
                    <a:pt x="2565256" y="1827643"/>
                    <a:pt x="2565256" y="1740013"/>
                  </a:cubicBezTo>
                  <a:lnTo>
                    <a:pt x="2565256" y="158750"/>
                  </a:lnTo>
                  <a:cubicBezTo>
                    <a:pt x="2565256" y="140970"/>
                    <a:pt x="2561446" y="123190"/>
                    <a:pt x="2556365" y="106680"/>
                  </a:cubicBezTo>
                  <a:cubicBezTo>
                    <a:pt x="2577956" y="132080"/>
                    <a:pt x="2591926" y="165100"/>
                    <a:pt x="2591926" y="201930"/>
                  </a:cubicBezTo>
                  <a:lnTo>
                    <a:pt x="2591926" y="1783193"/>
                  </a:lnTo>
                  <a:close/>
                </a:path>
              </a:pathLst>
            </a:custGeom>
            <a:solidFill>
              <a:srgbClr val="7ED957"/>
            </a:solidFill>
          </p:spPr>
        </p:sp>
      </p:grpSp>
      <p:sp>
        <p:nvSpPr>
          <p:cNvPr name="TextBox 9" id="9"/>
          <p:cNvSpPr txBox="true"/>
          <p:nvPr/>
        </p:nvSpPr>
        <p:spPr>
          <a:xfrm rot="0">
            <a:off x="8821840" y="3359638"/>
            <a:ext cx="7463130" cy="4072548"/>
          </a:xfrm>
          <a:prstGeom prst="rect">
            <a:avLst/>
          </a:prstGeom>
        </p:spPr>
        <p:txBody>
          <a:bodyPr anchor="t" rtlCol="false" tIns="0" lIns="0" bIns="0" rIns="0">
            <a:spAutoFit/>
          </a:bodyPr>
          <a:lstStyle/>
          <a:p>
            <a:pPr algn="l">
              <a:lnSpc>
                <a:spcPts val="15401"/>
              </a:lnSpc>
            </a:pPr>
            <a:r>
              <a:rPr lang="en-US" sz="17305">
                <a:solidFill>
                  <a:srgbClr val="312E5F"/>
                </a:solidFill>
                <a:latin typeface="Garet ExtraBold"/>
                <a:ea typeface="Garet ExtraBold"/>
                <a:cs typeface="Garet ExtraBold"/>
                <a:sym typeface="Garet ExtraBold"/>
              </a:rPr>
              <a:t>Thank </a:t>
            </a:r>
          </a:p>
          <a:p>
            <a:pPr algn="l">
              <a:lnSpc>
                <a:spcPts val="15401"/>
              </a:lnSpc>
            </a:pPr>
            <a:r>
              <a:rPr lang="en-US" sz="17305">
                <a:solidFill>
                  <a:srgbClr val="312E5F"/>
                </a:solidFill>
                <a:latin typeface="Garet ExtraBold"/>
                <a:ea typeface="Garet ExtraBold"/>
                <a:cs typeface="Garet ExtraBold"/>
                <a:sym typeface="Garet ExtraBold"/>
              </a:rPr>
              <a:t>You</a:t>
            </a:r>
          </a:p>
        </p:txBody>
      </p:sp>
      <p:sp>
        <p:nvSpPr>
          <p:cNvPr name="Freeform 10" id="10"/>
          <p:cNvSpPr/>
          <p:nvPr/>
        </p:nvSpPr>
        <p:spPr>
          <a:xfrm flipH="false" flipV="false" rot="0">
            <a:off x="13547106" y="5368470"/>
            <a:ext cx="3174276" cy="3174276"/>
          </a:xfrm>
          <a:custGeom>
            <a:avLst/>
            <a:gdLst/>
            <a:ahLst/>
            <a:cxnLst/>
            <a:rect r="r" b="b" t="t" l="l"/>
            <a:pathLst>
              <a:path h="3174276" w="3174276">
                <a:moveTo>
                  <a:pt x="0" y="0"/>
                </a:moveTo>
                <a:lnTo>
                  <a:pt x="3174276" y="0"/>
                </a:lnTo>
                <a:lnTo>
                  <a:pt x="3174276" y="3174276"/>
                </a:lnTo>
                <a:lnTo>
                  <a:pt x="0" y="3174276"/>
                </a:lnTo>
                <a:lnTo>
                  <a:pt x="0" y="0"/>
                </a:lnTo>
                <a:close/>
              </a:path>
            </a:pathLst>
          </a:custGeom>
          <a:blipFill>
            <a:blip r:embed="rId8"/>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DAF1qC2rPbg</dc:identifier>
  <dcterms:modified xsi:type="dcterms:W3CDTF">2011-08-01T06:04:30Z</dcterms:modified>
  <cp:revision>1</cp:revision>
  <dc:title>Soumik Paul (Youtube Song Analysis)</dc:title>
</cp:coreProperties>
</file>