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9" r:id="rId4"/>
  </p:sldMasterIdLst>
  <p:notesMasterIdLst>
    <p:notesMasterId r:id="rId33"/>
  </p:notesMasterIdLst>
  <p:handoutMasterIdLst>
    <p:handoutMasterId r:id="rId34"/>
  </p:handoutMasterIdLst>
  <p:sldIdLst>
    <p:sldId id="321" r:id="rId5"/>
    <p:sldId id="272" r:id="rId6"/>
    <p:sldId id="280" r:id="rId7"/>
    <p:sldId id="257" r:id="rId8"/>
    <p:sldId id="291" r:id="rId9"/>
    <p:sldId id="258" r:id="rId10"/>
    <p:sldId id="305" r:id="rId11"/>
    <p:sldId id="306" r:id="rId12"/>
    <p:sldId id="307" r:id="rId13"/>
    <p:sldId id="308" r:id="rId14"/>
    <p:sldId id="309" r:id="rId15"/>
    <p:sldId id="310" r:id="rId16"/>
    <p:sldId id="311" r:id="rId17"/>
    <p:sldId id="312" r:id="rId18"/>
    <p:sldId id="316" r:id="rId19"/>
    <p:sldId id="315" r:id="rId20"/>
    <p:sldId id="314" r:id="rId21"/>
    <p:sldId id="313" r:id="rId22"/>
    <p:sldId id="317" r:id="rId23"/>
    <p:sldId id="318" r:id="rId24"/>
    <p:sldId id="319" r:id="rId25"/>
    <p:sldId id="320" r:id="rId26"/>
    <p:sldId id="323" r:id="rId27"/>
    <p:sldId id="324" r:id="rId28"/>
    <p:sldId id="325" r:id="rId29"/>
    <p:sldId id="287" r:id="rId30"/>
    <p:sldId id="268" r:id="rId31"/>
    <p:sldId id="32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C00000"/>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5153"/>
  </p:normalViewPr>
  <p:slideViewPr>
    <p:cSldViewPr snapToGrid="0" snapToObjects="1">
      <p:cViewPr varScale="1">
        <p:scale>
          <a:sx n="75" d="100"/>
          <a:sy n="75" d="100"/>
        </p:scale>
        <p:origin x="534" y="126"/>
      </p:cViewPr>
      <p:guideLst/>
    </p:cSldViewPr>
  </p:slideViewPr>
  <p:notesTextViewPr>
    <p:cViewPr>
      <p:scale>
        <a:sx n="1" d="1"/>
        <a:sy n="1" d="1"/>
      </p:scale>
      <p:origin x="0" y="0"/>
    </p:cViewPr>
  </p:notesTextViewPr>
  <p:notesViewPr>
    <p:cSldViewPr snapToGrid="0" snapToObject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0F265C-9DF2-E8FB-C281-49A95720C6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EC688A12-072E-E9DD-75D8-792036B5CA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5F0298-9D9B-42EE-9FBC-5BF5BA8C94E8}" type="datetimeFigureOut">
              <a:rPr lang="en-GB" smtClean="0"/>
              <a:t>02/03/2024</a:t>
            </a:fld>
            <a:endParaRPr lang="en-GB"/>
          </a:p>
        </p:txBody>
      </p:sp>
      <p:sp>
        <p:nvSpPr>
          <p:cNvPr id="4" name="Footer Placeholder 3">
            <a:extLst>
              <a:ext uri="{FF2B5EF4-FFF2-40B4-BE49-F238E27FC236}">
                <a16:creationId xmlns:a16="http://schemas.microsoft.com/office/drawing/2014/main" id="{A4286D79-EFC6-014D-40F3-68F8FB024E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0CA9D36-8240-DBBB-128E-9E573BE9AC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C436C1-A97E-48B9-A38A-E4B8449736C9}" type="slidenum">
              <a:rPr lang="en-GB" smtClean="0"/>
              <a:t>‹#›</a:t>
            </a:fld>
            <a:endParaRPr lang="en-GB"/>
          </a:p>
        </p:txBody>
      </p:sp>
    </p:spTree>
    <p:extLst>
      <p:ext uri="{BB962C8B-B14F-4D97-AF65-F5344CB8AC3E}">
        <p14:creationId xmlns:p14="http://schemas.microsoft.com/office/powerpoint/2010/main" val="1291430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F15EC-E103-EA4C-8F3D-F70BFBFE368F}" type="datetimeFigureOut">
              <a:rPr lang="en-BD" smtClean="0"/>
              <a:t>2/3/24</a:t>
            </a:fld>
            <a:endParaRPr lang="en-B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5D39E-BF79-5044-9B9C-292D64001D90}" type="slidenum">
              <a:rPr lang="en-BD" smtClean="0"/>
              <a:t>‹#›</a:t>
            </a:fld>
            <a:endParaRPr lang="en-BD"/>
          </a:p>
        </p:txBody>
      </p:sp>
    </p:spTree>
    <p:extLst>
      <p:ext uri="{BB962C8B-B14F-4D97-AF65-F5344CB8AC3E}">
        <p14:creationId xmlns:p14="http://schemas.microsoft.com/office/powerpoint/2010/main" val="1300343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GB" dirty="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21" name="Footer Placeholder 20"/>
          <p:cNvSpPr>
            <a:spLocks noGrp="1"/>
          </p:cNvSpPr>
          <p:nvPr>
            <p:ph type="ftr" sz="quarter" idx="11"/>
          </p:nvPr>
        </p:nvSpPr>
        <p:spPr>
          <a:xfrm>
            <a:off x="1453896" y="5211060"/>
            <a:ext cx="5905500" cy="228600"/>
          </a:xfrm>
          <a:prstGeom prst="rect">
            <a:avLst/>
          </a:prstGeom>
        </p:spPr>
        <p:txBody>
          <a:bodyPr/>
          <a:lstStyle>
            <a:lvl1pPr algn="l">
              <a:defRPr>
                <a:solidFill>
                  <a:schemeClr val="tx1">
                    <a:lumMod val="75000"/>
                    <a:lumOff val="25000"/>
                  </a:schemeClr>
                </a:solidFill>
              </a:defRPr>
            </a:lvl1pPr>
          </a:lstStyle>
          <a:p>
            <a:r>
              <a:rPr lang="en-GB"/>
              <a:t>Title of the Project</a:t>
            </a:r>
            <a:endParaRPr lang="en-BD"/>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E9C29D53-9981-884B-B5B6-B5743DF81FD1}" type="slidenum">
              <a:rPr lang="en-BD" smtClean="0"/>
              <a:t>‹#›</a:t>
            </a:fld>
            <a:endParaRPr lang="en-BD"/>
          </a:p>
        </p:txBody>
      </p:sp>
      <p:sp>
        <p:nvSpPr>
          <p:cNvPr id="23" name="Rectangle 22">
            <a:extLst>
              <a:ext uri="{FF2B5EF4-FFF2-40B4-BE49-F238E27FC236}">
                <a16:creationId xmlns:a16="http://schemas.microsoft.com/office/drawing/2014/main" id="{ACC9C879-EF2D-BA4E-B6A9-D4377737278E}"/>
              </a:ext>
            </a:extLst>
          </p:cNvPr>
          <p:cNvSpPr/>
          <p:nvPr userDrawn="1"/>
        </p:nvSpPr>
        <p:spPr>
          <a:xfrm>
            <a:off x="0" y="0"/>
            <a:ext cx="12192000" cy="156226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sz="2400" dirty="0">
                <a:latin typeface="Arial" panose="020B0604020202020204" pitchFamily="34" charset="0"/>
                <a:cs typeface="Arial" panose="020B0604020202020204" pitchFamily="34" charset="0"/>
              </a:rPr>
              <a:t>EEE </a:t>
            </a:r>
            <a:r>
              <a:rPr lang="en-US" sz="2400" dirty="0">
                <a:latin typeface="Arial" panose="020B0604020202020204" pitchFamily="34" charset="0"/>
                <a:cs typeface="Arial" panose="020B0604020202020204" pitchFamily="34" charset="0"/>
              </a:rPr>
              <a:t>304</a:t>
            </a:r>
            <a:r>
              <a:rPr lang="en-BD" sz="2400" dirty="0">
                <a:latin typeface="Arial" panose="020B0604020202020204" pitchFamily="34" charset="0"/>
                <a:cs typeface="Arial" panose="020B0604020202020204" pitchFamily="34" charset="0"/>
              </a:rPr>
              <a:t> – </a:t>
            </a:r>
            <a:r>
              <a:rPr lang="en-US" sz="2400" dirty="0">
                <a:latin typeface="Arial" panose="020B0604020202020204" pitchFamily="34" charset="0"/>
                <a:cs typeface="Arial" panose="020B0604020202020204" pitchFamily="34" charset="0"/>
              </a:rPr>
              <a:t>Digital Electronics</a:t>
            </a:r>
            <a:r>
              <a:rPr lang="en-BD" sz="2400" dirty="0">
                <a:latin typeface="Arial" panose="020B0604020202020204" pitchFamily="34" charset="0"/>
                <a:cs typeface="Arial" panose="020B0604020202020204" pitchFamily="34" charset="0"/>
              </a:rPr>
              <a:t> Laboratory</a:t>
            </a:r>
          </a:p>
          <a:p>
            <a:pPr marL="0" marR="0" lvl="0" indent="0" algn="ctr" defTabSz="457200" rtl="0" eaLnBrk="1" fontAlgn="auto" latinLnBrk="0" hangingPunct="1">
              <a:lnSpc>
                <a:spcPct val="100000"/>
              </a:lnSpc>
              <a:spcBef>
                <a:spcPts val="0"/>
              </a:spcBef>
              <a:spcAft>
                <a:spcPts val="0"/>
              </a:spcAft>
              <a:buClrTx/>
              <a:buSzTx/>
              <a:buFontTx/>
              <a:buNone/>
              <a:tabLst/>
              <a:defRPr/>
            </a:pPr>
            <a:r>
              <a:rPr lang="en-BD" sz="2800" dirty="0">
                <a:latin typeface="Arial" panose="020B0604020202020204" pitchFamily="34" charset="0"/>
                <a:cs typeface="Arial" panose="020B0604020202020204" pitchFamily="34" charset="0"/>
              </a:rPr>
              <a:t>J</a:t>
            </a:r>
            <a:r>
              <a:rPr lang="en-US" sz="2800" dirty="0" err="1">
                <a:latin typeface="Arial" panose="020B0604020202020204" pitchFamily="34" charset="0"/>
                <a:cs typeface="Arial" panose="020B0604020202020204" pitchFamily="34" charset="0"/>
              </a:rPr>
              <a:t>uly</a:t>
            </a:r>
            <a:r>
              <a:rPr lang="en-BD" sz="2800" dirty="0">
                <a:latin typeface="Arial" panose="020B0604020202020204" pitchFamily="34" charset="0"/>
                <a:cs typeface="Arial" panose="020B0604020202020204" pitchFamily="34" charset="0"/>
              </a:rPr>
              <a:t> 202</a:t>
            </a:r>
            <a:r>
              <a:rPr lang="en-US" sz="2800" dirty="0">
                <a:latin typeface="Arial" panose="020B0604020202020204" pitchFamily="34" charset="0"/>
                <a:cs typeface="Arial" panose="020B0604020202020204" pitchFamily="34" charset="0"/>
              </a:rPr>
              <a:t>2</a:t>
            </a:r>
            <a:r>
              <a:rPr lang="en-BD" sz="2800" dirty="0">
                <a:latin typeface="Arial" panose="020B0604020202020204" pitchFamily="34" charset="0"/>
                <a:cs typeface="Arial" panose="020B0604020202020204" pitchFamily="34" charset="0"/>
              </a:rPr>
              <a:t> Level-</a:t>
            </a:r>
            <a:r>
              <a:rPr lang="en-US" sz="2800" dirty="0">
                <a:latin typeface="Arial" panose="020B0604020202020204" pitchFamily="34" charset="0"/>
                <a:cs typeface="Arial" panose="020B0604020202020204" pitchFamily="34" charset="0"/>
              </a:rPr>
              <a:t>3</a:t>
            </a:r>
            <a:r>
              <a:rPr lang="en-BD" sz="2800" dirty="0">
                <a:latin typeface="Arial" panose="020B0604020202020204" pitchFamily="34" charset="0"/>
                <a:cs typeface="Arial" panose="020B0604020202020204" pitchFamily="34" charset="0"/>
              </a:rPr>
              <a:t> Term-I</a:t>
            </a:r>
            <a:r>
              <a:rPr lang="en-US" sz="2800" dirty="0">
                <a:latin typeface="Arial" panose="020B0604020202020204" pitchFamily="34" charset="0"/>
                <a:cs typeface="Arial" panose="020B0604020202020204" pitchFamily="34" charset="0"/>
              </a:rPr>
              <a:t>I</a:t>
            </a:r>
            <a:r>
              <a:rPr lang="en-BD" sz="2800" dirty="0">
                <a:latin typeface="Arial" panose="020B0604020202020204" pitchFamily="34" charset="0"/>
                <a:cs typeface="Arial" panose="020B0604020202020204" pitchFamily="34" charset="0"/>
              </a:rPr>
              <a:t> Section </a:t>
            </a:r>
            <a:r>
              <a:rPr lang="en-US" sz="2800" dirty="0">
                <a:latin typeface="Arial" panose="020B0604020202020204" pitchFamily="34" charset="0"/>
                <a:cs typeface="Arial" panose="020B0604020202020204" pitchFamily="34" charset="0"/>
              </a:rPr>
              <a:t>C2</a:t>
            </a:r>
            <a:endParaRPr lang="en-BD" sz="2800" dirty="0">
              <a:latin typeface="Arial" panose="020B0604020202020204" pitchFamily="34" charset="0"/>
              <a:cs typeface="Arial" panose="020B0604020202020204" pitchFamily="34" charset="0"/>
            </a:endParaRPr>
          </a:p>
          <a:p>
            <a:pPr algn="ctr"/>
            <a:r>
              <a:rPr lang="en-BD" sz="3600" dirty="0">
                <a:latin typeface="Arial" panose="020B0604020202020204" pitchFamily="34" charset="0"/>
                <a:cs typeface="Arial" panose="020B0604020202020204" pitchFamily="34" charset="0"/>
              </a:rPr>
              <a:t>Final Project Demonstration</a:t>
            </a:r>
          </a:p>
        </p:txBody>
      </p:sp>
      <p:sp>
        <p:nvSpPr>
          <p:cNvPr id="24" name="Rectangle 23">
            <a:extLst>
              <a:ext uri="{FF2B5EF4-FFF2-40B4-BE49-F238E27FC236}">
                <a16:creationId xmlns:a16="http://schemas.microsoft.com/office/drawing/2014/main" id="{A799C6A4-662A-4C47-AB70-4A7A449F40AE}"/>
              </a:ext>
            </a:extLst>
          </p:cNvPr>
          <p:cNvSpPr/>
          <p:nvPr userDrawn="1"/>
        </p:nvSpPr>
        <p:spPr>
          <a:xfrm>
            <a:off x="0" y="5968657"/>
            <a:ext cx="12192000" cy="8893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2865755" algn="ctr"/>
                <a:tab pos="5731510" algn="r"/>
              </a:tabLst>
            </a:pPr>
            <a:r>
              <a:rPr lang="en-US" sz="1800" cap="small" spc="160" dirty="0">
                <a:effectLst/>
                <a:latin typeface="Arial" panose="020B0604020202020204" pitchFamily="34" charset="0"/>
                <a:ea typeface="Times New Roman" panose="02020603050405020304" pitchFamily="18" charset="0"/>
                <a:cs typeface="Arial" panose="020B0604020202020204" pitchFamily="34" charset="0"/>
              </a:rPr>
              <a:t>Bangladesh University of Engineering and Technology</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ctr"/>
            <a:r>
              <a:rPr lang="en-US" sz="1800" cap="small" spc="160" dirty="0">
                <a:effectLst/>
                <a:latin typeface="Arial" panose="020B0604020202020204" pitchFamily="34" charset="0"/>
                <a:ea typeface="Times New Roman" panose="02020603050405020304" pitchFamily="18" charset="0"/>
                <a:cs typeface="Arial" panose="020B0604020202020204" pitchFamily="34" charset="0"/>
              </a:rPr>
              <a:t>Department of Electrical and Electronic Engineering</a:t>
            </a:r>
            <a:endParaRPr lang="en-BD" sz="2400" dirty="0">
              <a:latin typeface="Arial" panose="020B0604020202020204" pitchFamily="34" charset="0"/>
              <a:cs typeface="Arial" panose="020B0604020202020204" pitchFamily="34" charset="0"/>
            </a:endParaRPr>
          </a:p>
        </p:txBody>
      </p:sp>
      <p:pic>
        <p:nvPicPr>
          <p:cNvPr id="9" name="Graphic 8">
            <a:extLst>
              <a:ext uri="{FF2B5EF4-FFF2-40B4-BE49-F238E27FC236}">
                <a16:creationId xmlns:a16="http://schemas.microsoft.com/office/drawing/2014/main" id="{89B5FDC4-269D-0A46-8DED-E482158D83E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84048"/>
          <a:stretch/>
        </p:blipFill>
        <p:spPr>
          <a:xfrm>
            <a:off x="1682496" y="6046044"/>
            <a:ext cx="793630" cy="734567"/>
          </a:xfrm>
          <a:prstGeom prst="rect">
            <a:avLst/>
          </a:prstGeom>
        </p:spPr>
      </p:pic>
    </p:spTree>
    <p:extLst>
      <p:ext uri="{BB962C8B-B14F-4D97-AF65-F5344CB8AC3E}">
        <p14:creationId xmlns:p14="http://schemas.microsoft.com/office/powerpoint/2010/main" val="44689213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a:extLst>
              <a:ext uri="{FF2B5EF4-FFF2-40B4-BE49-F238E27FC236}">
                <a16:creationId xmlns:a16="http://schemas.microsoft.com/office/drawing/2014/main" id="{C9649038-E67C-F32D-3A4E-49766B9CE12F}"/>
              </a:ext>
            </a:extLst>
          </p:cNvPr>
          <p:cNvSpPr>
            <a:spLocks noGrp="1"/>
          </p:cNvSpPr>
          <p:nvPr>
            <p:ph type="dt" sz="half" idx="10"/>
          </p:nvPr>
        </p:nvSpPr>
        <p:spPr/>
        <p:txBody>
          <a:bodyPr/>
          <a:lstStyle/>
          <a:p>
            <a:r>
              <a:rPr lang="en-US"/>
              <a:t>EEE 304 (2022) – Final Project Group A.XY</a:t>
            </a:r>
            <a:endParaRPr lang="en-BD" dirty="0"/>
          </a:p>
        </p:txBody>
      </p:sp>
      <p:sp>
        <p:nvSpPr>
          <p:cNvPr id="5" name="Footer Placeholder 4">
            <a:extLst>
              <a:ext uri="{FF2B5EF4-FFF2-40B4-BE49-F238E27FC236}">
                <a16:creationId xmlns:a16="http://schemas.microsoft.com/office/drawing/2014/main" id="{D54079AD-4F4B-2A08-E54B-560665B9ABE1}"/>
              </a:ext>
            </a:extLst>
          </p:cNvPr>
          <p:cNvSpPr>
            <a:spLocks noGrp="1"/>
          </p:cNvSpPr>
          <p:nvPr>
            <p:ph type="ftr" sz="quarter" idx="11"/>
          </p:nvPr>
        </p:nvSpPr>
        <p:spPr/>
        <p:txBody>
          <a:bodyPr/>
          <a:lstStyle/>
          <a:p>
            <a:pPr algn="ctr"/>
            <a:r>
              <a:rPr lang="en-BD"/>
              <a:t>Title of the Project</a:t>
            </a:r>
            <a:endParaRPr lang="en-BD" dirty="0"/>
          </a:p>
        </p:txBody>
      </p:sp>
      <p:sp>
        <p:nvSpPr>
          <p:cNvPr id="6" name="Slide Number Placeholder 5">
            <a:extLst>
              <a:ext uri="{FF2B5EF4-FFF2-40B4-BE49-F238E27FC236}">
                <a16:creationId xmlns:a16="http://schemas.microsoft.com/office/drawing/2014/main" id="{B2FBC4AE-B903-2951-368D-1CD59AE1F142}"/>
              </a:ext>
            </a:extLst>
          </p:cNvPr>
          <p:cNvSpPr>
            <a:spLocks noGrp="1"/>
          </p:cNvSpPr>
          <p:nvPr>
            <p:ph type="sldNum" sz="quarter" idx="12"/>
          </p:nvPr>
        </p:nvSpPr>
        <p:spPr/>
        <p:txBody>
          <a:bodyPr/>
          <a:lstStyle/>
          <a:p>
            <a:fld id="{E9C29D53-9981-884B-B5B6-B5743DF81FD1}" type="slidenum">
              <a:rPr lang="en-BD" smtClean="0"/>
              <a:pPr/>
              <a:t>‹#›</a:t>
            </a:fld>
            <a:endParaRPr lang="en-BD" dirty="0"/>
          </a:p>
        </p:txBody>
      </p:sp>
    </p:spTree>
    <p:extLst>
      <p:ext uri="{BB962C8B-B14F-4D97-AF65-F5344CB8AC3E}">
        <p14:creationId xmlns:p14="http://schemas.microsoft.com/office/powerpoint/2010/main" val="3219430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6"/>
          <p:cNvSpPr>
            <a:spLocks noGrp="1"/>
          </p:cNvSpPr>
          <p:nvPr>
            <p:ph type="sldNum" sz="quarter" idx="12"/>
          </p:nvPr>
        </p:nvSpPr>
        <p:spPr/>
        <p:txBody>
          <a:bodyPr/>
          <a:lstStyle/>
          <a:p>
            <a:fld id="{E9C29D53-9981-884B-B5B6-B5743DF81FD1}" type="slidenum">
              <a:rPr lang="en-BD" smtClean="0"/>
              <a:t>‹#›</a:t>
            </a:fld>
            <a:endParaRPr lang="en-BD"/>
          </a:p>
        </p:txBody>
      </p:sp>
      <p:sp>
        <p:nvSpPr>
          <p:cNvPr id="9" name="Date Placeholder 5">
            <a:extLst>
              <a:ext uri="{FF2B5EF4-FFF2-40B4-BE49-F238E27FC236}">
                <a16:creationId xmlns:a16="http://schemas.microsoft.com/office/drawing/2014/main" id="{7A532869-E847-B04C-9454-B1BBC68D6D5E}"/>
              </a:ext>
            </a:extLst>
          </p:cNvPr>
          <p:cNvSpPr>
            <a:spLocks noGrp="1"/>
          </p:cNvSpPr>
          <p:nvPr>
            <p:ph type="dt" sz="half" idx="10"/>
          </p:nvPr>
        </p:nvSpPr>
        <p:spPr>
          <a:xfrm>
            <a:off x="432486" y="6501637"/>
            <a:ext cx="4825314" cy="375412"/>
          </a:xfrm>
        </p:spPr>
        <p:txBody>
          <a:bodyPr/>
          <a:lstStyle/>
          <a:p>
            <a:r>
              <a:rPr lang="en-US"/>
              <a:t>EEE 304 (2022) – Final Project Group A.XY</a:t>
            </a:r>
            <a:endParaRPr lang="en-BD" dirty="0"/>
          </a:p>
        </p:txBody>
      </p:sp>
      <p:sp>
        <p:nvSpPr>
          <p:cNvPr id="10" name="Footer Placeholder 6">
            <a:extLst>
              <a:ext uri="{FF2B5EF4-FFF2-40B4-BE49-F238E27FC236}">
                <a16:creationId xmlns:a16="http://schemas.microsoft.com/office/drawing/2014/main" id="{39C3B094-71D1-654C-855E-07B8BFC1B41C}"/>
              </a:ext>
            </a:extLst>
          </p:cNvPr>
          <p:cNvSpPr>
            <a:spLocks noGrp="1"/>
          </p:cNvSpPr>
          <p:nvPr>
            <p:ph type="ftr" sz="quarter" idx="11"/>
          </p:nvPr>
        </p:nvSpPr>
        <p:spPr>
          <a:xfrm>
            <a:off x="5257800" y="6482588"/>
            <a:ext cx="6153150" cy="375412"/>
          </a:xfrm>
        </p:spPr>
        <p:txBody>
          <a:bodyPr/>
          <a:lstStyle/>
          <a:p>
            <a:r>
              <a:rPr lang="en-BD" dirty="0"/>
              <a:t>Title of the Project</a:t>
            </a:r>
          </a:p>
        </p:txBody>
      </p:sp>
    </p:spTree>
    <p:extLst>
      <p:ext uri="{BB962C8B-B14F-4D97-AF65-F5344CB8AC3E}">
        <p14:creationId xmlns:p14="http://schemas.microsoft.com/office/powerpoint/2010/main" val="423745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Slide Number Placeholder 8"/>
          <p:cNvSpPr>
            <a:spLocks noGrp="1"/>
          </p:cNvSpPr>
          <p:nvPr>
            <p:ph type="sldNum" sz="quarter" idx="12"/>
          </p:nvPr>
        </p:nvSpPr>
        <p:spPr/>
        <p:txBody>
          <a:bodyPr/>
          <a:lstStyle/>
          <a:p>
            <a:fld id="{E9C29D53-9981-884B-B5B6-B5743DF81FD1}" type="slidenum">
              <a:rPr lang="en-BD" smtClean="0"/>
              <a:t>‹#›</a:t>
            </a:fld>
            <a:endParaRPr lang="en-BD"/>
          </a:p>
        </p:txBody>
      </p:sp>
      <p:sp>
        <p:nvSpPr>
          <p:cNvPr id="10" name="Date Placeholder 5">
            <a:extLst>
              <a:ext uri="{FF2B5EF4-FFF2-40B4-BE49-F238E27FC236}">
                <a16:creationId xmlns:a16="http://schemas.microsoft.com/office/drawing/2014/main" id="{3AA596F9-6385-224E-8B6A-509678335D14}"/>
              </a:ext>
            </a:extLst>
          </p:cNvPr>
          <p:cNvSpPr>
            <a:spLocks noGrp="1"/>
          </p:cNvSpPr>
          <p:nvPr>
            <p:ph type="dt" sz="half" idx="10"/>
          </p:nvPr>
        </p:nvSpPr>
        <p:spPr>
          <a:xfrm>
            <a:off x="432486" y="6501637"/>
            <a:ext cx="4825314" cy="375412"/>
          </a:xfrm>
        </p:spPr>
        <p:txBody>
          <a:bodyPr/>
          <a:lstStyle/>
          <a:p>
            <a:r>
              <a:rPr lang="en-US"/>
              <a:t>EEE 304 (2022) – Final Project Group A.XY</a:t>
            </a:r>
            <a:endParaRPr lang="en-BD" dirty="0"/>
          </a:p>
        </p:txBody>
      </p:sp>
      <p:sp>
        <p:nvSpPr>
          <p:cNvPr id="11" name="Footer Placeholder 6">
            <a:extLst>
              <a:ext uri="{FF2B5EF4-FFF2-40B4-BE49-F238E27FC236}">
                <a16:creationId xmlns:a16="http://schemas.microsoft.com/office/drawing/2014/main" id="{1CB05F73-B36B-5A48-81EA-E76B135758B3}"/>
              </a:ext>
            </a:extLst>
          </p:cNvPr>
          <p:cNvSpPr>
            <a:spLocks noGrp="1"/>
          </p:cNvSpPr>
          <p:nvPr>
            <p:ph type="ftr" sz="quarter" idx="11"/>
          </p:nvPr>
        </p:nvSpPr>
        <p:spPr>
          <a:xfrm>
            <a:off x="5257800" y="6482588"/>
            <a:ext cx="6153150" cy="375412"/>
          </a:xfrm>
        </p:spPr>
        <p:txBody>
          <a:bodyPr/>
          <a:lstStyle/>
          <a:p>
            <a:r>
              <a:rPr lang="en-BD" dirty="0"/>
              <a:t>Title of the Project</a:t>
            </a:r>
          </a:p>
        </p:txBody>
      </p:sp>
    </p:spTree>
    <p:extLst>
      <p:ext uri="{BB962C8B-B14F-4D97-AF65-F5344CB8AC3E}">
        <p14:creationId xmlns:p14="http://schemas.microsoft.com/office/powerpoint/2010/main" val="3184022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5" name="Slide Number Placeholder 4"/>
          <p:cNvSpPr>
            <a:spLocks noGrp="1"/>
          </p:cNvSpPr>
          <p:nvPr>
            <p:ph type="sldNum" sz="quarter" idx="12"/>
          </p:nvPr>
        </p:nvSpPr>
        <p:spPr/>
        <p:txBody>
          <a:bodyPr/>
          <a:lstStyle/>
          <a:p>
            <a:fld id="{E9C29D53-9981-884B-B5B6-B5743DF81FD1}" type="slidenum">
              <a:rPr lang="en-BD" smtClean="0"/>
              <a:t>‹#›</a:t>
            </a:fld>
            <a:endParaRPr lang="en-BD"/>
          </a:p>
        </p:txBody>
      </p:sp>
      <p:sp>
        <p:nvSpPr>
          <p:cNvPr id="6" name="Date Placeholder 5">
            <a:extLst>
              <a:ext uri="{FF2B5EF4-FFF2-40B4-BE49-F238E27FC236}">
                <a16:creationId xmlns:a16="http://schemas.microsoft.com/office/drawing/2014/main" id="{24A8BE3A-860F-304A-9628-0D1C6721E98C}"/>
              </a:ext>
            </a:extLst>
          </p:cNvPr>
          <p:cNvSpPr>
            <a:spLocks noGrp="1"/>
          </p:cNvSpPr>
          <p:nvPr>
            <p:ph type="dt" sz="half" idx="10"/>
          </p:nvPr>
        </p:nvSpPr>
        <p:spPr>
          <a:xfrm>
            <a:off x="432486" y="6501637"/>
            <a:ext cx="4825314" cy="375412"/>
          </a:xfrm>
        </p:spPr>
        <p:txBody>
          <a:bodyPr/>
          <a:lstStyle/>
          <a:p>
            <a:r>
              <a:rPr lang="en-US"/>
              <a:t>EEE 304 (2022) – Final Project Group A.XY</a:t>
            </a:r>
            <a:endParaRPr lang="en-BD" dirty="0"/>
          </a:p>
        </p:txBody>
      </p:sp>
      <p:sp>
        <p:nvSpPr>
          <p:cNvPr id="7" name="Footer Placeholder 6">
            <a:extLst>
              <a:ext uri="{FF2B5EF4-FFF2-40B4-BE49-F238E27FC236}">
                <a16:creationId xmlns:a16="http://schemas.microsoft.com/office/drawing/2014/main" id="{78BF763A-9E9F-6745-958E-87128C40B814}"/>
              </a:ext>
            </a:extLst>
          </p:cNvPr>
          <p:cNvSpPr>
            <a:spLocks noGrp="1"/>
          </p:cNvSpPr>
          <p:nvPr>
            <p:ph type="ftr" sz="quarter" idx="11"/>
          </p:nvPr>
        </p:nvSpPr>
        <p:spPr>
          <a:xfrm>
            <a:off x="5257800" y="6482588"/>
            <a:ext cx="6153150" cy="375412"/>
          </a:xfrm>
        </p:spPr>
        <p:txBody>
          <a:bodyPr/>
          <a:lstStyle/>
          <a:p>
            <a:r>
              <a:rPr lang="en-BD" dirty="0"/>
              <a:t>Title of the Project</a:t>
            </a:r>
          </a:p>
        </p:txBody>
      </p:sp>
    </p:spTree>
    <p:extLst>
      <p:ext uri="{BB962C8B-B14F-4D97-AF65-F5344CB8AC3E}">
        <p14:creationId xmlns:p14="http://schemas.microsoft.com/office/powerpoint/2010/main" val="1448220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9C29D53-9981-884B-B5B6-B5743DF81FD1}" type="slidenum">
              <a:rPr lang="en-BD" smtClean="0"/>
              <a:t>‹#›</a:t>
            </a:fld>
            <a:endParaRPr lang="en-BD"/>
          </a:p>
        </p:txBody>
      </p:sp>
      <p:sp>
        <p:nvSpPr>
          <p:cNvPr id="5" name="Date Placeholder 5">
            <a:extLst>
              <a:ext uri="{FF2B5EF4-FFF2-40B4-BE49-F238E27FC236}">
                <a16:creationId xmlns:a16="http://schemas.microsoft.com/office/drawing/2014/main" id="{7E522AF0-01E9-C04B-A4BD-1E790BA6B079}"/>
              </a:ext>
            </a:extLst>
          </p:cNvPr>
          <p:cNvSpPr>
            <a:spLocks noGrp="1"/>
          </p:cNvSpPr>
          <p:nvPr>
            <p:ph type="dt" sz="half" idx="10"/>
          </p:nvPr>
        </p:nvSpPr>
        <p:spPr>
          <a:xfrm>
            <a:off x="432486" y="6501637"/>
            <a:ext cx="4825314" cy="375412"/>
          </a:xfrm>
        </p:spPr>
        <p:txBody>
          <a:bodyPr/>
          <a:lstStyle/>
          <a:p>
            <a:r>
              <a:rPr lang="en-US"/>
              <a:t>EEE 304 (2022) – Final Project Group A.XY</a:t>
            </a:r>
            <a:endParaRPr lang="en-BD" dirty="0"/>
          </a:p>
        </p:txBody>
      </p:sp>
      <p:sp>
        <p:nvSpPr>
          <p:cNvPr id="6" name="Footer Placeholder 6">
            <a:extLst>
              <a:ext uri="{FF2B5EF4-FFF2-40B4-BE49-F238E27FC236}">
                <a16:creationId xmlns:a16="http://schemas.microsoft.com/office/drawing/2014/main" id="{6FE88DDB-FE65-5846-A692-EED395E9C200}"/>
              </a:ext>
            </a:extLst>
          </p:cNvPr>
          <p:cNvSpPr>
            <a:spLocks noGrp="1"/>
          </p:cNvSpPr>
          <p:nvPr>
            <p:ph type="ftr" sz="quarter" idx="11"/>
          </p:nvPr>
        </p:nvSpPr>
        <p:spPr>
          <a:xfrm>
            <a:off x="5257800" y="6482588"/>
            <a:ext cx="6153150" cy="375412"/>
          </a:xfrm>
        </p:spPr>
        <p:txBody>
          <a:bodyPr/>
          <a:lstStyle/>
          <a:p>
            <a:r>
              <a:rPr lang="en-BD" dirty="0"/>
              <a:t>Title of the Project</a:t>
            </a:r>
          </a:p>
        </p:txBody>
      </p:sp>
    </p:spTree>
    <p:extLst>
      <p:ext uri="{BB962C8B-B14F-4D97-AF65-F5344CB8AC3E}">
        <p14:creationId xmlns:p14="http://schemas.microsoft.com/office/powerpoint/2010/main" val="3970478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alpha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52ED7D-C8C9-FC45-9D41-2B197068D5F8}"/>
              </a:ext>
            </a:extLst>
          </p:cNvPr>
          <p:cNvSpPr/>
          <p:nvPr userDrawn="1"/>
        </p:nvSpPr>
        <p:spPr>
          <a:xfrm>
            <a:off x="1" y="6457189"/>
            <a:ext cx="12192000" cy="41316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2" name="Title Placeholder 1"/>
          <p:cNvSpPr>
            <a:spLocks noGrp="1"/>
          </p:cNvSpPr>
          <p:nvPr>
            <p:ph type="title"/>
          </p:nvPr>
        </p:nvSpPr>
        <p:spPr>
          <a:xfrm>
            <a:off x="1066800" y="459714"/>
            <a:ext cx="10058400" cy="729006"/>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1066800" y="1493520"/>
            <a:ext cx="10058400" cy="454152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p:cNvSpPr>
            <a:spLocks noGrp="1"/>
          </p:cNvSpPr>
          <p:nvPr>
            <p:ph type="sldNum" sz="quarter" idx="4"/>
          </p:nvPr>
        </p:nvSpPr>
        <p:spPr>
          <a:xfrm>
            <a:off x="11410950" y="6501638"/>
            <a:ext cx="521970" cy="308530"/>
          </a:xfrm>
          <a:prstGeom prst="rect">
            <a:avLst/>
          </a:prstGeom>
        </p:spPr>
        <p:txBody>
          <a:bodyPr vert="horz" lIns="91440" tIns="45720" rIns="91440" bIns="45720" rtlCol="0" anchor="b"/>
          <a:lstStyle>
            <a:lvl1pPr algn="r">
              <a:defRPr sz="1400" b="1">
                <a:solidFill>
                  <a:schemeClr val="bg1"/>
                </a:solidFill>
              </a:defRPr>
            </a:lvl1pPr>
          </a:lstStyle>
          <a:p>
            <a:fld id="{E9C29D53-9981-884B-B5B6-B5743DF81FD1}" type="slidenum">
              <a:rPr lang="en-BD" smtClean="0"/>
              <a:pPr/>
              <a:t>‹#›</a:t>
            </a:fld>
            <a:endParaRPr lang="en-BD" dirty="0"/>
          </a:p>
        </p:txBody>
      </p:sp>
      <p:pic>
        <p:nvPicPr>
          <p:cNvPr id="9" name="Graphic 8">
            <a:extLst>
              <a:ext uri="{FF2B5EF4-FFF2-40B4-BE49-F238E27FC236}">
                <a16:creationId xmlns:a16="http://schemas.microsoft.com/office/drawing/2014/main" id="{8D083A58-BF4A-C247-A39E-31621332A2F9}"/>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r="84048"/>
          <a:stretch/>
        </p:blipFill>
        <p:spPr>
          <a:xfrm>
            <a:off x="51125" y="6457189"/>
            <a:ext cx="381361" cy="352979"/>
          </a:xfrm>
          <a:prstGeom prst="rect">
            <a:avLst/>
          </a:prstGeom>
        </p:spPr>
      </p:pic>
      <p:sp>
        <p:nvSpPr>
          <p:cNvPr id="10" name="Date Placeholder 5">
            <a:extLst>
              <a:ext uri="{FF2B5EF4-FFF2-40B4-BE49-F238E27FC236}">
                <a16:creationId xmlns:a16="http://schemas.microsoft.com/office/drawing/2014/main" id="{576C60AE-BF9F-E948-A464-57EC6013BD0B}"/>
              </a:ext>
            </a:extLst>
          </p:cNvPr>
          <p:cNvSpPr>
            <a:spLocks noGrp="1"/>
          </p:cNvSpPr>
          <p:nvPr>
            <p:ph type="dt" sz="half" idx="2"/>
          </p:nvPr>
        </p:nvSpPr>
        <p:spPr>
          <a:xfrm>
            <a:off x="432486" y="6501637"/>
            <a:ext cx="3968064" cy="394119"/>
          </a:xfrm>
          <a:prstGeom prst="rect">
            <a:avLst/>
          </a:prstGeom>
        </p:spPr>
        <p:txBody>
          <a:bodyPr/>
          <a:lstStyle>
            <a:lvl1pPr>
              <a:defRPr>
                <a:solidFill>
                  <a:schemeClr val="bg1"/>
                </a:solidFill>
                <a:latin typeface="Arial Narrow" panose="020B0606020202030204" pitchFamily="34" charset="0"/>
              </a:defRPr>
            </a:lvl1pPr>
          </a:lstStyle>
          <a:p>
            <a:r>
              <a:rPr lang="en-US"/>
              <a:t>EEE 304 (2022) – Final Project Group A.XY</a:t>
            </a:r>
            <a:endParaRPr lang="en-BD" dirty="0"/>
          </a:p>
        </p:txBody>
      </p:sp>
      <p:sp>
        <p:nvSpPr>
          <p:cNvPr id="11" name="Footer Placeholder 6">
            <a:extLst>
              <a:ext uri="{FF2B5EF4-FFF2-40B4-BE49-F238E27FC236}">
                <a16:creationId xmlns:a16="http://schemas.microsoft.com/office/drawing/2014/main" id="{DCD1120D-AD02-624F-AC7B-A52A109ECB59}"/>
              </a:ext>
            </a:extLst>
          </p:cNvPr>
          <p:cNvSpPr>
            <a:spLocks noGrp="1"/>
          </p:cNvSpPr>
          <p:nvPr>
            <p:ph type="ftr" sz="quarter" idx="3"/>
          </p:nvPr>
        </p:nvSpPr>
        <p:spPr>
          <a:xfrm>
            <a:off x="4400550" y="6507645"/>
            <a:ext cx="5000625" cy="375412"/>
          </a:xfrm>
          <a:prstGeom prst="rect">
            <a:avLst/>
          </a:prstGeom>
        </p:spPr>
        <p:txBody>
          <a:bodyPr/>
          <a:lstStyle>
            <a:lvl1pPr algn="l">
              <a:defRPr>
                <a:solidFill>
                  <a:schemeClr val="bg1"/>
                </a:solidFill>
                <a:latin typeface="Arial Narrow" panose="020B0606020202030204" pitchFamily="34" charset="0"/>
              </a:defRPr>
            </a:lvl1pPr>
          </a:lstStyle>
          <a:p>
            <a:r>
              <a:rPr lang="en-BD" dirty="0"/>
              <a:t>Title of the Project</a:t>
            </a:r>
          </a:p>
        </p:txBody>
      </p:sp>
    </p:spTree>
    <p:extLst>
      <p:ext uri="{BB962C8B-B14F-4D97-AF65-F5344CB8AC3E}">
        <p14:creationId xmlns:p14="http://schemas.microsoft.com/office/powerpoint/2010/main" val="4155827765"/>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3" r:id="rId3"/>
    <p:sldLayoutId id="2147483714" r:id="rId4"/>
    <p:sldLayoutId id="2147483715" r:id="rId5"/>
    <p:sldLayoutId id="2147483716" r:id="rId6"/>
  </p:sldLayoutIdLst>
  <p:hf hdr="0"/>
  <p:txStyles>
    <p:titleStyle>
      <a:lvl1pPr algn="l" defTabSz="914400" rtl="0" eaLnBrk="1" latinLnBrk="0" hangingPunct="1">
        <a:lnSpc>
          <a:spcPct val="90000"/>
        </a:lnSpc>
        <a:spcBef>
          <a:spcPct val="0"/>
        </a:spcBef>
        <a:buNone/>
        <a:defRPr lang="en-US" sz="4400" kern="1200" cap="none" spc="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24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2000" kern="1200">
          <a:solidFill>
            <a:schemeClr val="tx1"/>
          </a:solidFill>
          <a:latin typeface="Arial" panose="020B0604020202020204" pitchFamily="34" charset="0"/>
          <a:ea typeface="+mn-ea"/>
          <a:cs typeface="Arial" panose="020B0604020202020204" pitchFamily="34" charset="0"/>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800" kern="1200">
          <a:solidFill>
            <a:schemeClr val="tx1"/>
          </a:solidFill>
          <a:latin typeface="Arial" panose="020B0604020202020204" pitchFamily="34" charset="0"/>
          <a:ea typeface="+mn-ea"/>
          <a:cs typeface="Arial" panose="020B0604020202020204" pitchFamily="34" charset="0"/>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800" kern="1200">
          <a:solidFill>
            <a:schemeClr val="tx1"/>
          </a:solidFill>
          <a:latin typeface="Arial" panose="020B0604020202020204" pitchFamily="34" charset="0"/>
          <a:ea typeface="+mn-ea"/>
          <a:cs typeface="Arial" panose="020B0604020202020204" pitchFamily="34" charset="0"/>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800" kern="1200">
          <a:solidFill>
            <a:schemeClr val="tx1"/>
          </a:solidFill>
          <a:latin typeface="Arial" panose="020B0604020202020204" pitchFamily="34" charset="0"/>
          <a:ea typeface="+mn-ea"/>
          <a:cs typeface="Arial" panose="020B0604020202020204" pitchFamily="34" charset="0"/>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3012B-84B9-7349-A96C-D843A369539B}"/>
              </a:ext>
            </a:extLst>
          </p:cNvPr>
          <p:cNvSpPr>
            <a:spLocks noGrp="1"/>
          </p:cNvSpPr>
          <p:nvPr>
            <p:ph type="title"/>
          </p:nvPr>
        </p:nvSpPr>
        <p:spPr>
          <a:xfrm>
            <a:off x="2457450" y="0"/>
            <a:ext cx="10058400" cy="729006"/>
          </a:xfrm>
        </p:spPr>
        <p:txBody>
          <a:bodyPr>
            <a:normAutofit/>
          </a:bodyPr>
          <a:lstStyle/>
          <a:p>
            <a:r>
              <a:rPr lang="en-US" sz="3600" b="1" dirty="0">
                <a:solidFill>
                  <a:schemeClr val="tx2">
                    <a:lumMod val="75000"/>
                  </a:schemeClr>
                </a:solidFill>
                <a:latin typeface="Times New Roman" panose="02020603050405020304" pitchFamily="18" charset="0"/>
                <a:cs typeface="Times New Roman" panose="02020603050405020304" pitchFamily="18" charset="0"/>
              </a:rPr>
              <a:t>EEE 414- Electrical Service Design</a:t>
            </a:r>
            <a:endParaRPr lang="en-BD" sz="36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1C7B422-CFAB-DAEC-10BB-58DC640D89A8}"/>
              </a:ext>
            </a:extLst>
          </p:cNvPr>
          <p:cNvSpPr txBox="1"/>
          <p:nvPr/>
        </p:nvSpPr>
        <p:spPr>
          <a:xfrm>
            <a:off x="3990976" y="544341"/>
            <a:ext cx="4686300" cy="461665"/>
          </a:xfrm>
          <a:prstGeom prst="rect">
            <a:avLst/>
          </a:prstGeom>
          <a:noFill/>
        </p:spPr>
        <p:txBody>
          <a:bodyPr wrap="square" rtlCol="0">
            <a:spAutoFit/>
          </a:bodyPr>
          <a:lstStyle/>
          <a:p>
            <a:r>
              <a:rPr lang="en-US" sz="2400" b="1" dirty="0">
                <a:solidFill>
                  <a:schemeClr val="tx2">
                    <a:lumMod val="75000"/>
                  </a:schemeClr>
                </a:solidFill>
                <a:latin typeface="Times New Roman" panose="02020603050405020304" pitchFamily="18" charset="0"/>
                <a:cs typeface="Times New Roman" panose="02020603050405020304" pitchFamily="18" charset="0"/>
              </a:rPr>
              <a:t>Final Project Demonstration</a:t>
            </a:r>
          </a:p>
        </p:txBody>
      </p:sp>
      <p:sp>
        <p:nvSpPr>
          <p:cNvPr id="7" name="TextBox 6">
            <a:extLst>
              <a:ext uri="{FF2B5EF4-FFF2-40B4-BE49-F238E27FC236}">
                <a16:creationId xmlns:a16="http://schemas.microsoft.com/office/drawing/2014/main" id="{363FF23F-BDF1-6690-FB0F-A03978E71E9E}"/>
              </a:ext>
            </a:extLst>
          </p:cNvPr>
          <p:cNvSpPr txBox="1"/>
          <p:nvPr/>
        </p:nvSpPr>
        <p:spPr>
          <a:xfrm>
            <a:off x="3067050" y="1726092"/>
            <a:ext cx="6124575" cy="954107"/>
          </a:xfrm>
          <a:prstGeom prst="rect">
            <a:avLst/>
          </a:prstGeom>
          <a:noFill/>
        </p:spPr>
        <p:txBody>
          <a:bodyPr wrap="square" rtlCol="0">
            <a:spAutoFit/>
          </a:bodyPr>
          <a:lstStyle/>
          <a:p>
            <a:r>
              <a:rPr lang="en-US" sz="2800" b="1" dirty="0">
                <a:solidFill>
                  <a:schemeClr val="tx2">
                    <a:lumMod val="75000"/>
                  </a:schemeClr>
                </a:solidFill>
                <a:latin typeface="Times New Roman" panose="02020603050405020304" pitchFamily="18" charset="0"/>
                <a:cs typeface="Times New Roman" panose="02020603050405020304" pitchFamily="18" charset="0"/>
              </a:rPr>
              <a:t>Title: </a:t>
            </a:r>
            <a:r>
              <a:rPr lang="en-US" sz="2800" b="1" i="1" dirty="0">
                <a:solidFill>
                  <a:schemeClr val="tx2">
                    <a:lumMod val="75000"/>
                  </a:schemeClr>
                </a:solidFill>
                <a:latin typeface="Times New Roman" panose="02020603050405020304" pitchFamily="18" charset="0"/>
                <a:cs typeface="Times New Roman" panose="02020603050405020304" pitchFamily="18" charset="0"/>
              </a:rPr>
              <a:t>2-unit, 9 storied Apartment</a:t>
            </a:r>
            <a:r>
              <a:rPr lang="en-US" sz="2800" b="1" dirty="0">
                <a:solidFill>
                  <a:schemeClr val="tx2">
                    <a:lumMod val="75000"/>
                  </a:schemeClr>
                </a:solidFill>
                <a:latin typeface="Times New Roman" panose="02020603050405020304" pitchFamily="18" charset="0"/>
                <a:cs typeface="Times New Roman" panose="02020603050405020304" pitchFamily="18" charset="0"/>
              </a:rPr>
              <a:t>           </a:t>
            </a:r>
          </a:p>
          <a:p>
            <a:r>
              <a:rPr lang="en-US" sz="2800" b="1" dirty="0">
                <a:solidFill>
                  <a:schemeClr val="tx2">
                    <a:lumMod val="75000"/>
                  </a:schemeClr>
                </a:solidFill>
                <a:latin typeface="Times New Roman" panose="02020603050405020304" pitchFamily="18" charset="0"/>
                <a:cs typeface="Times New Roman" panose="02020603050405020304" pitchFamily="18" charset="0"/>
              </a:rPr>
              <a:t>         </a:t>
            </a:r>
            <a:r>
              <a:rPr lang="en-US" sz="2800" b="1" i="1" dirty="0">
                <a:solidFill>
                  <a:schemeClr val="tx2">
                    <a:lumMod val="75000"/>
                  </a:schemeClr>
                </a:solidFill>
                <a:latin typeface="Times New Roman" panose="02020603050405020304" pitchFamily="18" charset="0"/>
                <a:cs typeface="Times New Roman" panose="02020603050405020304" pitchFamily="18" charset="0"/>
              </a:rPr>
              <a:t>design modelling in Auto-cad</a:t>
            </a:r>
          </a:p>
        </p:txBody>
      </p:sp>
      <p:sp>
        <p:nvSpPr>
          <p:cNvPr id="8" name="TextBox 7">
            <a:extLst>
              <a:ext uri="{FF2B5EF4-FFF2-40B4-BE49-F238E27FC236}">
                <a16:creationId xmlns:a16="http://schemas.microsoft.com/office/drawing/2014/main" id="{E03D3E04-781E-05EA-98FC-ED489243A969}"/>
              </a:ext>
            </a:extLst>
          </p:cNvPr>
          <p:cNvSpPr txBox="1"/>
          <p:nvPr/>
        </p:nvSpPr>
        <p:spPr>
          <a:xfrm>
            <a:off x="333375" y="3601849"/>
            <a:ext cx="5191125" cy="2831544"/>
          </a:xfrm>
          <a:prstGeom prst="rect">
            <a:avLst/>
          </a:prstGeom>
          <a:noFill/>
        </p:spPr>
        <p:txBody>
          <a:bodyPr wrap="square" rtlCol="0">
            <a:spAutoFit/>
          </a:bodyPr>
          <a:lstStyle/>
          <a:p>
            <a:r>
              <a:rPr lang="en-US" sz="2000" dirty="0">
                <a:solidFill>
                  <a:schemeClr val="tx2">
                    <a:lumMod val="50000"/>
                  </a:schemeClr>
                </a:solidFill>
                <a:latin typeface="Times New Roman" panose="02020603050405020304" pitchFamily="18" charset="0"/>
                <a:cs typeface="Times New Roman" panose="02020603050405020304" pitchFamily="18" charset="0"/>
              </a:rPr>
              <a:t>Presented by-</a:t>
            </a:r>
          </a:p>
          <a:p>
            <a:endParaRPr lang="en-US" sz="2000" dirty="0">
              <a:latin typeface="Times New Roman" panose="02020603050405020304" pitchFamily="18" charset="0"/>
              <a:cs typeface="Times New Roman" panose="02020603050405020304" pitchFamily="18" charset="0"/>
            </a:endParaRPr>
          </a:p>
          <a:p>
            <a:r>
              <a:rPr lang="en-US" sz="2000" dirty="0">
                <a:solidFill>
                  <a:schemeClr val="tx2">
                    <a:lumMod val="50000"/>
                  </a:schemeClr>
                </a:solidFill>
                <a:latin typeface="Times New Roman" panose="02020603050405020304" pitchFamily="18" charset="0"/>
                <a:cs typeface="Times New Roman" panose="02020603050405020304" pitchFamily="18" charset="0"/>
              </a:rPr>
              <a:t>1806099--- </a:t>
            </a:r>
            <a:r>
              <a:rPr lang="en-US" sz="2000" dirty="0" err="1">
                <a:solidFill>
                  <a:schemeClr val="tx2">
                    <a:lumMod val="50000"/>
                  </a:schemeClr>
                </a:solidFill>
                <a:latin typeface="Times New Roman" panose="02020603050405020304" pitchFamily="18" charset="0"/>
                <a:cs typeface="Times New Roman" panose="02020603050405020304" pitchFamily="18" charset="0"/>
              </a:rPr>
              <a:t>Mahin</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Shariar</a:t>
            </a:r>
            <a:endParaRPr lang="en-US" sz="2000" dirty="0">
              <a:solidFill>
                <a:schemeClr val="tx2">
                  <a:lumMod val="50000"/>
                </a:schemeClr>
              </a:solidFill>
              <a:latin typeface="Times New Roman" panose="02020603050405020304" pitchFamily="18" charset="0"/>
              <a:cs typeface="Times New Roman" panose="02020603050405020304" pitchFamily="18" charset="0"/>
            </a:endParaRPr>
          </a:p>
          <a:p>
            <a:r>
              <a:rPr lang="en-US" sz="2000" dirty="0">
                <a:solidFill>
                  <a:schemeClr val="tx2">
                    <a:lumMod val="50000"/>
                  </a:schemeClr>
                </a:solidFill>
                <a:latin typeface="Times New Roman" panose="02020603050405020304" pitchFamily="18" charset="0"/>
                <a:cs typeface="Times New Roman" panose="02020603050405020304" pitchFamily="18" charset="0"/>
              </a:rPr>
              <a:t>1806101--- Niaz Mahmud</a:t>
            </a:r>
          </a:p>
          <a:p>
            <a:r>
              <a:rPr lang="en-US" sz="2000" dirty="0">
                <a:solidFill>
                  <a:schemeClr val="tx2">
                    <a:lumMod val="50000"/>
                  </a:schemeClr>
                </a:solidFill>
                <a:latin typeface="Times New Roman" panose="02020603050405020304" pitchFamily="18" charset="0"/>
                <a:cs typeface="Times New Roman" panose="02020603050405020304" pitchFamily="18" charset="0"/>
              </a:rPr>
              <a:t>1806102--- </a:t>
            </a:r>
            <a:r>
              <a:rPr lang="en-US" sz="2000" dirty="0" err="1">
                <a:solidFill>
                  <a:schemeClr val="tx2">
                    <a:lumMod val="50000"/>
                  </a:schemeClr>
                </a:solidFill>
                <a:latin typeface="Times New Roman" panose="02020603050405020304" pitchFamily="18" charset="0"/>
                <a:cs typeface="Times New Roman" panose="02020603050405020304" pitchFamily="18" charset="0"/>
              </a:rPr>
              <a:t>Soumik</a:t>
            </a:r>
            <a:r>
              <a:rPr lang="en-US" sz="2000" dirty="0">
                <a:solidFill>
                  <a:schemeClr val="tx2">
                    <a:lumMod val="50000"/>
                  </a:schemeClr>
                </a:solidFill>
                <a:latin typeface="Times New Roman" panose="02020603050405020304" pitchFamily="18" charset="0"/>
                <a:cs typeface="Times New Roman" panose="02020603050405020304" pitchFamily="18" charset="0"/>
              </a:rPr>
              <a:t> </a:t>
            </a:r>
            <a:r>
              <a:rPr lang="en-US" sz="2000" dirty="0" err="1">
                <a:solidFill>
                  <a:schemeClr val="tx2">
                    <a:lumMod val="50000"/>
                  </a:schemeClr>
                </a:solidFill>
                <a:latin typeface="Times New Roman" panose="02020603050405020304" pitchFamily="18" charset="0"/>
                <a:cs typeface="Times New Roman" panose="02020603050405020304" pitchFamily="18" charset="0"/>
              </a:rPr>
              <a:t>Shanto</a:t>
            </a:r>
            <a:endParaRPr lang="en-US" sz="2000" dirty="0">
              <a:solidFill>
                <a:schemeClr val="tx2">
                  <a:lumMod val="50000"/>
                </a:schemeClr>
              </a:solidFill>
              <a:latin typeface="Times New Roman" panose="02020603050405020304" pitchFamily="18" charset="0"/>
              <a:cs typeface="Times New Roman" panose="02020603050405020304" pitchFamily="18" charset="0"/>
            </a:endParaRPr>
          </a:p>
          <a:p>
            <a:r>
              <a:rPr lang="en-US" sz="2000" dirty="0">
                <a:solidFill>
                  <a:schemeClr val="tx2">
                    <a:lumMod val="50000"/>
                  </a:schemeClr>
                </a:solidFill>
                <a:latin typeface="Times New Roman" panose="02020603050405020304" pitchFamily="18" charset="0"/>
                <a:cs typeface="Times New Roman" panose="02020603050405020304" pitchFamily="18" charset="0"/>
              </a:rPr>
              <a:t>1806105--- </a:t>
            </a:r>
            <a:r>
              <a:rPr lang="en-US" sz="2000" dirty="0" err="1">
                <a:solidFill>
                  <a:schemeClr val="tx2">
                    <a:lumMod val="50000"/>
                  </a:schemeClr>
                </a:solidFill>
                <a:latin typeface="Times New Roman" panose="02020603050405020304" pitchFamily="18" charset="0"/>
                <a:cs typeface="Times New Roman" panose="02020603050405020304" pitchFamily="18" charset="0"/>
              </a:rPr>
              <a:t>Ihzaz</a:t>
            </a:r>
            <a:r>
              <a:rPr lang="en-US" sz="2000" dirty="0">
                <a:solidFill>
                  <a:schemeClr val="tx2">
                    <a:lumMod val="50000"/>
                  </a:schemeClr>
                </a:solidFill>
                <a:latin typeface="Times New Roman" panose="02020603050405020304" pitchFamily="18" charset="0"/>
                <a:cs typeface="Times New Roman" panose="02020603050405020304" pitchFamily="18" charset="0"/>
              </a:rPr>
              <a:t> Abrar Sadik</a:t>
            </a:r>
          </a:p>
          <a:p>
            <a:r>
              <a:rPr lang="en-US" sz="2000" dirty="0">
                <a:solidFill>
                  <a:schemeClr val="tx2">
                    <a:lumMod val="50000"/>
                  </a:schemeClr>
                </a:solidFill>
                <a:latin typeface="Times New Roman" panose="02020603050405020304" pitchFamily="18" charset="0"/>
                <a:cs typeface="Times New Roman" panose="02020603050405020304" pitchFamily="18" charset="0"/>
              </a:rPr>
              <a:t>1806107--- Priya Acharjee</a:t>
            </a:r>
          </a:p>
          <a:p>
            <a:r>
              <a:rPr lang="en-US" sz="2000" dirty="0">
                <a:solidFill>
                  <a:schemeClr val="tx2">
                    <a:lumMod val="50000"/>
                  </a:schemeClr>
                </a:solidFill>
                <a:latin typeface="Times New Roman" panose="02020603050405020304" pitchFamily="18" charset="0"/>
                <a:cs typeface="Times New Roman" panose="02020603050405020304" pitchFamily="18" charset="0"/>
              </a:rPr>
              <a:t>1806125--- Arnab Nath</a:t>
            </a:r>
          </a:p>
          <a:p>
            <a:endParaRPr lang="en-US" dirty="0"/>
          </a:p>
        </p:txBody>
      </p:sp>
      <p:sp>
        <p:nvSpPr>
          <p:cNvPr id="9" name="TextBox 8">
            <a:extLst>
              <a:ext uri="{FF2B5EF4-FFF2-40B4-BE49-F238E27FC236}">
                <a16:creationId xmlns:a16="http://schemas.microsoft.com/office/drawing/2014/main" id="{3AEF3D82-6AE1-95F8-9493-2852D1365C24}"/>
              </a:ext>
            </a:extLst>
          </p:cNvPr>
          <p:cNvSpPr txBox="1"/>
          <p:nvPr/>
        </p:nvSpPr>
        <p:spPr>
          <a:xfrm>
            <a:off x="9382125" y="4180790"/>
            <a:ext cx="2724150" cy="707886"/>
          </a:xfrm>
          <a:prstGeom prst="rect">
            <a:avLst/>
          </a:prstGeom>
          <a:noFill/>
        </p:spPr>
        <p:txBody>
          <a:bodyPr wrap="square" rtlCol="0">
            <a:spAutoFit/>
          </a:bodyPr>
          <a:lstStyle/>
          <a:p>
            <a:r>
              <a:rPr lang="en-US" sz="2000" dirty="0">
                <a:solidFill>
                  <a:schemeClr val="tx2">
                    <a:lumMod val="50000"/>
                  </a:schemeClr>
                </a:solidFill>
                <a:latin typeface="Times New Roman" panose="02020603050405020304" pitchFamily="18" charset="0"/>
                <a:cs typeface="Times New Roman" panose="02020603050405020304" pitchFamily="18" charset="0"/>
              </a:rPr>
              <a:t>Group---01</a:t>
            </a:r>
          </a:p>
          <a:p>
            <a:r>
              <a:rPr lang="en-US" sz="2000" dirty="0">
                <a:solidFill>
                  <a:schemeClr val="tx2">
                    <a:lumMod val="50000"/>
                  </a:schemeClr>
                </a:solidFill>
                <a:latin typeface="Times New Roman" panose="02020603050405020304" pitchFamily="18" charset="0"/>
                <a:cs typeface="Times New Roman" panose="02020603050405020304" pitchFamily="18" charset="0"/>
              </a:rPr>
              <a:t>Level---4, Term---02</a:t>
            </a:r>
          </a:p>
        </p:txBody>
      </p:sp>
    </p:spTree>
    <p:extLst>
      <p:ext uri="{BB962C8B-B14F-4D97-AF65-F5344CB8AC3E}">
        <p14:creationId xmlns:p14="http://schemas.microsoft.com/office/powerpoint/2010/main" val="4089641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5BEC-A1DF-DB49-B707-F4003CEA7E6C}"/>
              </a:ext>
            </a:extLst>
          </p:cNvPr>
          <p:cNvSpPr>
            <a:spLocks noGrp="1"/>
          </p:cNvSpPr>
          <p:nvPr>
            <p:ph type="title"/>
          </p:nvPr>
        </p:nvSpPr>
        <p:spPr>
          <a:xfrm>
            <a:off x="353568" y="458457"/>
            <a:ext cx="10058400" cy="729006"/>
          </a:xfrm>
        </p:spPr>
        <p:txBody>
          <a:bodyPr>
            <a:normAutofit/>
          </a:bodyPr>
          <a:lstStyle/>
          <a:p>
            <a:r>
              <a:rPr lang="en-US" sz="3600" b="1" dirty="0">
                <a:solidFill>
                  <a:schemeClr val="tx2">
                    <a:lumMod val="75000"/>
                  </a:schemeClr>
                </a:solidFill>
                <a:latin typeface="Times New Roman" panose="02020603050405020304" pitchFamily="18" charset="0"/>
                <a:cs typeface="Times New Roman" panose="02020603050405020304" pitchFamily="18" charset="0"/>
              </a:rPr>
              <a:t>3.3 Design---Basement Plan</a:t>
            </a:r>
            <a:endParaRPr lang="en-BD" sz="36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D1BFA2-EE69-374B-B248-C5EB3C1C2B3E}"/>
              </a:ext>
            </a:extLst>
          </p:cNvPr>
          <p:cNvSpPr>
            <a:spLocks noGrp="1"/>
          </p:cNvSpPr>
          <p:nvPr>
            <p:ph idx="1"/>
          </p:nvPr>
        </p:nvSpPr>
        <p:spPr>
          <a:xfrm>
            <a:off x="507302" y="1347216"/>
            <a:ext cx="10058400" cy="4541520"/>
          </a:xfrm>
        </p:spPr>
        <p:txBody>
          <a:bodyPr/>
          <a:lstStyle/>
          <a:p>
            <a:pPr marL="0" marR="0">
              <a:spcBef>
                <a:spcPts val="0"/>
              </a:spcBef>
              <a:spcAft>
                <a:spcPts val="0"/>
              </a:spcAft>
            </a:pPr>
            <a:r>
              <a:rPr lang="en-US" sz="2800" dirty="0">
                <a:latin typeface="Times New Roman" panose="02020603050405020304" pitchFamily="18" charset="0"/>
                <a:ea typeface="Times New Roman" panose="02020603050405020304" pitchFamily="18" charset="0"/>
              </a:rPr>
              <a:t>Our basement contains –</a:t>
            </a:r>
          </a:p>
          <a:p>
            <a:pPr marL="0" marR="0" indent="0">
              <a:spcBef>
                <a:spcPts val="0"/>
              </a:spcBef>
              <a:spcAft>
                <a:spcPts val="0"/>
              </a:spcAft>
              <a:buNone/>
            </a:pPr>
            <a:r>
              <a:rPr lang="en-US" sz="2800" dirty="0">
                <a:effectLst/>
                <a:latin typeface="Times New Roman" panose="02020603050405020304" pitchFamily="18" charset="0"/>
                <a:ea typeface="Times New Roman" panose="02020603050405020304" pitchFamily="18" charset="0"/>
              </a:rPr>
              <a:t>   a. </a:t>
            </a:r>
            <a:r>
              <a:rPr lang="en-US" sz="2800" dirty="0">
                <a:latin typeface="Times New Roman" panose="02020603050405020304" pitchFamily="18" charset="0"/>
                <a:ea typeface="Times New Roman" panose="02020603050405020304" pitchFamily="18" charset="0"/>
              </a:rPr>
              <a:t>Parking area</a:t>
            </a:r>
            <a:endParaRPr lang="en-US" sz="2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800" dirty="0">
                <a:latin typeface="Times New Roman" panose="02020603050405020304" pitchFamily="18" charset="0"/>
                <a:ea typeface="Times New Roman" panose="02020603050405020304" pitchFamily="18" charset="0"/>
              </a:rPr>
              <a:t>   b. Ramp</a:t>
            </a:r>
          </a:p>
          <a:p>
            <a:pPr marL="0" marR="0" indent="0">
              <a:spcBef>
                <a:spcPts val="0"/>
              </a:spcBef>
              <a:spcAft>
                <a:spcPts val="0"/>
              </a:spcAft>
              <a:buNone/>
            </a:pPr>
            <a:r>
              <a:rPr lang="en-US" sz="2800" dirty="0">
                <a:latin typeface="Times New Roman" panose="02020603050405020304" pitchFamily="18" charset="0"/>
                <a:ea typeface="Times New Roman" panose="02020603050405020304" pitchFamily="18" charset="0"/>
              </a:rPr>
              <a:t>   c. Lift</a:t>
            </a:r>
          </a:p>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7915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5BEC-A1DF-DB49-B707-F4003CEA7E6C}"/>
              </a:ext>
            </a:extLst>
          </p:cNvPr>
          <p:cNvSpPr>
            <a:spLocks noGrp="1"/>
          </p:cNvSpPr>
          <p:nvPr>
            <p:ph type="title"/>
          </p:nvPr>
        </p:nvSpPr>
        <p:spPr>
          <a:xfrm>
            <a:off x="0" y="115191"/>
            <a:ext cx="10058400" cy="729006"/>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600" b="1" dirty="0">
                <a:solidFill>
                  <a:schemeClr val="tx2">
                    <a:lumMod val="75000"/>
                  </a:schemeClr>
                </a:solidFill>
                <a:latin typeface="Times New Roman" panose="02020603050405020304" pitchFamily="18" charset="0"/>
                <a:cs typeface="Times New Roman" panose="02020603050405020304" pitchFamily="18" charset="0"/>
              </a:rPr>
              <a:t>Basement Plan</a:t>
            </a:r>
            <a:endParaRPr lang="en-BD" sz="32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D1BFA2-EE69-374B-B248-C5EB3C1C2B3E}"/>
              </a:ext>
            </a:extLst>
          </p:cNvPr>
          <p:cNvSpPr>
            <a:spLocks noGrp="1"/>
          </p:cNvSpPr>
          <p:nvPr>
            <p:ph idx="1"/>
          </p:nvPr>
        </p:nvSpPr>
        <p:spPr>
          <a:xfrm>
            <a:off x="507302" y="1347216"/>
            <a:ext cx="10058400" cy="4541520"/>
          </a:xfrm>
        </p:spPr>
        <p:txBody>
          <a:bodyPr/>
          <a:lstStyle/>
          <a:p>
            <a:pPr marL="0" marR="0" indent="0">
              <a:spcBef>
                <a:spcPts val="0"/>
              </a:spcBef>
              <a:spcAft>
                <a:spcPts val="0"/>
              </a:spcAft>
              <a:buNone/>
            </a:pPr>
            <a:endParaRPr lang="en-US"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2400" dirty="0">
              <a:effectLst/>
              <a:latin typeface="Times New Roman" panose="02020603050405020304" pitchFamily="18" charset="0"/>
              <a:ea typeface="Times New Roman" panose="02020603050405020304" pitchFamily="18" charset="0"/>
            </a:endParaRPr>
          </a:p>
        </p:txBody>
      </p:sp>
      <p:pic>
        <p:nvPicPr>
          <p:cNvPr id="5" name="Picture 4" descr="A blueprint of a building&#10;&#10;Description automatically generated">
            <a:extLst>
              <a:ext uri="{FF2B5EF4-FFF2-40B4-BE49-F238E27FC236}">
                <a16:creationId xmlns:a16="http://schemas.microsoft.com/office/drawing/2014/main" id="{82E91B9A-11D0-CB2A-D357-3EAD75FBA351}"/>
              </a:ext>
            </a:extLst>
          </p:cNvPr>
          <p:cNvPicPr>
            <a:picLocks noChangeAspect="1"/>
          </p:cNvPicPr>
          <p:nvPr/>
        </p:nvPicPr>
        <p:blipFill>
          <a:blip r:embed="rId2"/>
          <a:stretch>
            <a:fillRect/>
          </a:stretch>
        </p:blipFill>
        <p:spPr>
          <a:xfrm>
            <a:off x="675837" y="910777"/>
            <a:ext cx="10601763" cy="5405356"/>
          </a:xfrm>
          <a:prstGeom prst="rect">
            <a:avLst/>
          </a:prstGeom>
        </p:spPr>
      </p:pic>
      <p:sp>
        <p:nvSpPr>
          <p:cNvPr id="10" name="TextBox 9">
            <a:extLst>
              <a:ext uri="{FF2B5EF4-FFF2-40B4-BE49-F238E27FC236}">
                <a16:creationId xmlns:a16="http://schemas.microsoft.com/office/drawing/2014/main" id="{39336BA9-DE83-51AC-E768-AC17A050A43E}"/>
              </a:ext>
            </a:extLst>
          </p:cNvPr>
          <p:cNvSpPr txBox="1"/>
          <p:nvPr/>
        </p:nvSpPr>
        <p:spPr>
          <a:xfrm>
            <a:off x="5678424" y="3305678"/>
            <a:ext cx="1115568" cy="307777"/>
          </a:xfrm>
          <a:prstGeom prst="rect">
            <a:avLst/>
          </a:prstGeom>
          <a:noFill/>
        </p:spPr>
        <p:txBody>
          <a:bodyPr wrap="square" rtlCol="0">
            <a:spAutoFit/>
          </a:bodyPr>
          <a:lstStyle/>
          <a:p>
            <a:r>
              <a:rPr lang="en-US" sz="1400" dirty="0">
                <a:solidFill>
                  <a:schemeClr val="accent1">
                    <a:lumMod val="20000"/>
                    <a:lumOff val="80000"/>
                  </a:schemeClr>
                </a:solidFill>
              </a:rPr>
              <a:t>LIFT</a:t>
            </a:r>
          </a:p>
        </p:txBody>
      </p:sp>
      <p:sp>
        <p:nvSpPr>
          <p:cNvPr id="11" name="TextBox 10">
            <a:extLst>
              <a:ext uri="{FF2B5EF4-FFF2-40B4-BE49-F238E27FC236}">
                <a16:creationId xmlns:a16="http://schemas.microsoft.com/office/drawing/2014/main" id="{60CAF333-52E5-2D08-9D5E-789E5781FCC4}"/>
              </a:ext>
            </a:extLst>
          </p:cNvPr>
          <p:cNvSpPr txBox="1"/>
          <p:nvPr/>
        </p:nvSpPr>
        <p:spPr>
          <a:xfrm>
            <a:off x="4142232" y="4713437"/>
            <a:ext cx="1115568" cy="307777"/>
          </a:xfrm>
          <a:prstGeom prst="rect">
            <a:avLst/>
          </a:prstGeom>
          <a:noFill/>
        </p:spPr>
        <p:txBody>
          <a:bodyPr wrap="square" rtlCol="0">
            <a:spAutoFit/>
          </a:bodyPr>
          <a:lstStyle/>
          <a:p>
            <a:r>
              <a:rPr lang="en-US" sz="1400" dirty="0">
                <a:solidFill>
                  <a:schemeClr val="accent1">
                    <a:lumMod val="20000"/>
                    <a:lumOff val="80000"/>
                  </a:schemeClr>
                </a:solidFill>
              </a:rPr>
              <a:t>Ramp</a:t>
            </a:r>
          </a:p>
        </p:txBody>
      </p:sp>
    </p:spTree>
    <p:extLst>
      <p:ext uri="{BB962C8B-B14F-4D97-AF65-F5344CB8AC3E}">
        <p14:creationId xmlns:p14="http://schemas.microsoft.com/office/powerpoint/2010/main" val="1427645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5BEC-A1DF-DB49-B707-F4003CEA7E6C}"/>
              </a:ext>
            </a:extLst>
          </p:cNvPr>
          <p:cNvSpPr>
            <a:spLocks noGrp="1"/>
          </p:cNvSpPr>
          <p:nvPr>
            <p:ph type="title"/>
          </p:nvPr>
        </p:nvSpPr>
        <p:spPr>
          <a:xfrm>
            <a:off x="353568" y="458457"/>
            <a:ext cx="10058400" cy="729006"/>
          </a:xfrm>
        </p:spPr>
        <p:txBody>
          <a:bodyPr>
            <a:normAutofit/>
          </a:bodyPr>
          <a:lstStyle/>
          <a:p>
            <a:r>
              <a:rPr lang="en-US" sz="3600" b="1" dirty="0">
                <a:solidFill>
                  <a:schemeClr val="tx2">
                    <a:lumMod val="75000"/>
                  </a:schemeClr>
                </a:solidFill>
                <a:latin typeface="Times New Roman" panose="02020603050405020304" pitchFamily="18" charset="0"/>
                <a:cs typeface="Times New Roman" panose="02020603050405020304" pitchFamily="18" charset="0"/>
              </a:rPr>
              <a:t>3.4 Design---Roof Plan</a:t>
            </a:r>
            <a:endParaRPr lang="en-BD" sz="36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D1BFA2-EE69-374B-B248-C5EB3C1C2B3E}"/>
              </a:ext>
            </a:extLst>
          </p:cNvPr>
          <p:cNvSpPr>
            <a:spLocks noGrp="1"/>
          </p:cNvSpPr>
          <p:nvPr>
            <p:ph idx="1"/>
          </p:nvPr>
        </p:nvSpPr>
        <p:spPr>
          <a:xfrm>
            <a:off x="507302" y="1347216"/>
            <a:ext cx="10058400" cy="4541520"/>
          </a:xfrm>
        </p:spPr>
        <p:txBody>
          <a:bodyPr/>
          <a:lstStyle/>
          <a:p>
            <a:pPr marL="0" marR="0">
              <a:spcBef>
                <a:spcPts val="0"/>
              </a:spcBef>
              <a:spcAft>
                <a:spcPts val="0"/>
              </a:spcAft>
            </a:pPr>
            <a:r>
              <a:rPr lang="en-US" sz="2800" dirty="0">
                <a:latin typeface="Times New Roman" panose="02020603050405020304" pitchFamily="18" charset="0"/>
                <a:ea typeface="Times New Roman" panose="02020603050405020304" pitchFamily="18" charset="0"/>
              </a:rPr>
              <a:t>Our Roof contains –</a:t>
            </a:r>
          </a:p>
          <a:p>
            <a:pPr marL="0" marR="0" indent="0">
              <a:spcBef>
                <a:spcPts val="0"/>
              </a:spcBef>
              <a:spcAft>
                <a:spcPts val="0"/>
              </a:spcAft>
              <a:buNone/>
            </a:pPr>
            <a:r>
              <a:rPr lang="en-US" sz="2800" dirty="0">
                <a:effectLst/>
                <a:latin typeface="Times New Roman" panose="02020603050405020304" pitchFamily="18" charset="0"/>
                <a:ea typeface="Times New Roman" panose="02020603050405020304" pitchFamily="18" charset="0"/>
              </a:rPr>
              <a:t>   a. Lightning arr</a:t>
            </a:r>
            <a:r>
              <a:rPr lang="en-US" sz="2800" dirty="0">
                <a:latin typeface="Times New Roman" panose="02020603050405020304" pitchFamily="18" charset="0"/>
                <a:ea typeface="Times New Roman" panose="02020603050405020304" pitchFamily="18" charset="0"/>
              </a:rPr>
              <a:t>ester (4 in 4 corners) </a:t>
            </a:r>
            <a:endParaRPr lang="en-US" sz="2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800" dirty="0">
                <a:latin typeface="Times New Roman" panose="02020603050405020304" pitchFamily="18" charset="0"/>
                <a:ea typeface="Times New Roman" panose="02020603050405020304" pitchFamily="18" charset="0"/>
              </a:rPr>
              <a:t>   b. Staircase &amp; Lift</a:t>
            </a:r>
          </a:p>
          <a:p>
            <a:pPr marL="0" marR="0" indent="0">
              <a:spcBef>
                <a:spcPts val="0"/>
              </a:spcBef>
              <a:spcAft>
                <a:spcPts val="0"/>
              </a:spcAft>
              <a:buNone/>
            </a:pPr>
            <a:r>
              <a:rPr lang="en-US" sz="2800" dirty="0">
                <a:latin typeface="Times New Roman" panose="02020603050405020304" pitchFamily="18" charset="0"/>
                <a:ea typeface="Times New Roman" panose="02020603050405020304" pitchFamily="18" charset="0"/>
              </a:rPr>
              <a:t>   c. Air spikes</a:t>
            </a:r>
          </a:p>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91851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5BEC-A1DF-DB49-B707-F4003CEA7E6C}"/>
              </a:ext>
            </a:extLst>
          </p:cNvPr>
          <p:cNvSpPr>
            <a:spLocks noGrp="1"/>
          </p:cNvSpPr>
          <p:nvPr>
            <p:ph type="title"/>
          </p:nvPr>
        </p:nvSpPr>
        <p:spPr>
          <a:xfrm>
            <a:off x="133429" y="257790"/>
            <a:ext cx="10058400" cy="729006"/>
          </a:xfrm>
        </p:spPr>
        <p:txBody>
          <a:bodyPr>
            <a:normAutofit/>
          </a:bodyPr>
          <a:lstStyle/>
          <a:p>
            <a:r>
              <a:rPr lang="en-US" sz="3600" b="1" dirty="0">
                <a:solidFill>
                  <a:schemeClr val="tx2">
                    <a:lumMod val="75000"/>
                  </a:schemeClr>
                </a:solidFill>
                <a:latin typeface="Times New Roman" panose="02020603050405020304" pitchFamily="18" charset="0"/>
                <a:cs typeface="Times New Roman" panose="02020603050405020304" pitchFamily="18" charset="0"/>
              </a:rPr>
              <a:t>Roof  Layout</a:t>
            </a:r>
            <a:endParaRPr lang="en-BD" sz="3600" b="1"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5" name="Content Placeholder 4" descr="A blueprint of a building&#10;&#10;Description automatically generated">
            <a:extLst>
              <a:ext uri="{FF2B5EF4-FFF2-40B4-BE49-F238E27FC236}">
                <a16:creationId xmlns:a16="http://schemas.microsoft.com/office/drawing/2014/main" id="{62A336E1-34D8-F130-6008-B760D768FFBC}"/>
              </a:ext>
            </a:extLst>
          </p:cNvPr>
          <p:cNvPicPr>
            <a:picLocks noGrp="1" noChangeAspect="1"/>
          </p:cNvPicPr>
          <p:nvPr>
            <p:ph idx="1"/>
          </p:nvPr>
        </p:nvPicPr>
        <p:blipFill>
          <a:blip r:embed="rId2"/>
          <a:stretch>
            <a:fillRect/>
          </a:stretch>
        </p:blipFill>
        <p:spPr>
          <a:xfrm>
            <a:off x="719667" y="1187463"/>
            <a:ext cx="9948333" cy="5097156"/>
          </a:xfrm>
        </p:spPr>
      </p:pic>
      <p:sp>
        <p:nvSpPr>
          <p:cNvPr id="6" name="TextBox 5">
            <a:extLst>
              <a:ext uri="{FF2B5EF4-FFF2-40B4-BE49-F238E27FC236}">
                <a16:creationId xmlns:a16="http://schemas.microsoft.com/office/drawing/2014/main" id="{840A2751-AE8D-E74B-30F0-D653906B7745}"/>
              </a:ext>
            </a:extLst>
          </p:cNvPr>
          <p:cNvSpPr txBox="1"/>
          <p:nvPr/>
        </p:nvSpPr>
        <p:spPr>
          <a:xfrm>
            <a:off x="5475224" y="3106258"/>
            <a:ext cx="1115568" cy="307777"/>
          </a:xfrm>
          <a:prstGeom prst="rect">
            <a:avLst/>
          </a:prstGeom>
          <a:noFill/>
        </p:spPr>
        <p:txBody>
          <a:bodyPr wrap="square" rtlCol="0">
            <a:spAutoFit/>
          </a:bodyPr>
          <a:lstStyle/>
          <a:p>
            <a:r>
              <a:rPr lang="en-US" sz="1400" dirty="0">
                <a:solidFill>
                  <a:schemeClr val="accent1">
                    <a:lumMod val="20000"/>
                    <a:lumOff val="80000"/>
                  </a:schemeClr>
                </a:solidFill>
              </a:rPr>
              <a:t>LIFT</a:t>
            </a:r>
          </a:p>
        </p:txBody>
      </p:sp>
      <p:sp>
        <p:nvSpPr>
          <p:cNvPr id="7" name="TextBox 6">
            <a:extLst>
              <a:ext uri="{FF2B5EF4-FFF2-40B4-BE49-F238E27FC236}">
                <a16:creationId xmlns:a16="http://schemas.microsoft.com/office/drawing/2014/main" id="{C923053E-9FF5-52AC-273C-CF080F74756B}"/>
              </a:ext>
            </a:extLst>
          </p:cNvPr>
          <p:cNvSpPr txBox="1"/>
          <p:nvPr/>
        </p:nvSpPr>
        <p:spPr>
          <a:xfrm>
            <a:off x="5357367" y="4413540"/>
            <a:ext cx="1115568" cy="307777"/>
          </a:xfrm>
          <a:prstGeom prst="rect">
            <a:avLst/>
          </a:prstGeom>
          <a:noFill/>
        </p:spPr>
        <p:txBody>
          <a:bodyPr wrap="square" rtlCol="0">
            <a:spAutoFit/>
          </a:bodyPr>
          <a:lstStyle/>
          <a:p>
            <a:r>
              <a:rPr lang="en-US" sz="1400" dirty="0">
                <a:solidFill>
                  <a:schemeClr val="accent1">
                    <a:lumMod val="20000"/>
                    <a:lumOff val="80000"/>
                  </a:schemeClr>
                </a:solidFill>
              </a:rPr>
              <a:t>Stair-case</a:t>
            </a:r>
          </a:p>
        </p:txBody>
      </p:sp>
      <p:sp>
        <p:nvSpPr>
          <p:cNvPr id="8" name="TextBox 7">
            <a:extLst>
              <a:ext uri="{FF2B5EF4-FFF2-40B4-BE49-F238E27FC236}">
                <a16:creationId xmlns:a16="http://schemas.microsoft.com/office/drawing/2014/main" id="{93F293FF-84EE-1932-2786-80E1CDC82463}"/>
              </a:ext>
            </a:extLst>
          </p:cNvPr>
          <p:cNvSpPr txBox="1"/>
          <p:nvPr/>
        </p:nvSpPr>
        <p:spPr>
          <a:xfrm>
            <a:off x="9076261" y="1217345"/>
            <a:ext cx="1115568" cy="523220"/>
          </a:xfrm>
          <a:prstGeom prst="rect">
            <a:avLst/>
          </a:prstGeom>
          <a:noFill/>
        </p:spPr>
        <p:txBody>
          <a:bodyPr wrap="square" rtlCol="0">
            <a:spAutoFit/>
          </a:bodyPr>
          <a:lstStyle/>
          <a:p>
            <a:r>
              <a:rPr lang="en-US" sz="1400" dirty="0">
                <a:solidFill>
                  <a:schemeClr val="accent1">
                    <a:lumMod val="20000"/>
                    <a:lumOff val="80000"/>
                  </a:schemeClr>
                </a:solidFill>
              </a:rPr>
              <a:t>Lightning Arrester</a:t>
            </a:r>
          </a:p>
        </p:txBody>
      </p:sp>
    </p:spTree>
    <p:extLst>
      <p:ext uri="{BB962C8B-B14F-4D97-AF65-F5344CB8AC3E}">
        <p14:creationId xmlns:p14="http://schemas.microsoft.com/office/powerpoint/2010/main" val="2088615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5BEC-A1DF-DB49-B707-F4003CEA7E6C}"/>
              </a:ext>
            </a:extLst>
          </p:cNvPr>
          <p:cNvSpPr>
            <a:spLocks noGrp="1"/>
          </p:cNvSpPr>
          <p:nvPr>
            <p:ph type="title"/>
          </p:nvPr>
        </p:nvSpPr>
        <p:spPr>
          <a:xfrm>
            <a:off x="-95250" y="114"/>
            <a:ext cx="10058400" cy="729006"/>
          </a:xfrm>
        </p:spPr>
        <p:txBody>
          <a:bodyPr>
            <a:normAutofit/>
          </a:bodyPr>
          <a:lstStyle/>
          <a:p>
            <a:r>
              <a:rPr lang="en-US" sz="3600" b="1" dirty="0">
                <a:solidFill>
                  <a:schemeClr val="tx2">
                    <a:lumMod val="75000"/>
                  </a:schemeClr>
                </a:solidFill>
                <a:latin typeface="Times New Roman" panose="02020603050405020304" pitchFamily="18" charset="0"/>
                <a:cs typeface="Times New Roman" panose="02020603050405020304" pitchFamily="18" charset="0"/>
              </a:rPr>
              <a:t> 4.1 First Floor with Fittings &amp; Conduits</a:t>
            </a:r>
            <a:endParaRPr lang="en-BD" sz="36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D1BFA2-EE69-374B-B248-C5EB3C1C2B3E}"/>
              </a:ext>
            </a:extLst>
          </p:cNvPr>
          <p:cNvSpPr>
            <a:spLocks noGrp="1"/>
          </p:cNvSpPr>
          <p:nvPr>
            <p:ph idx="1"/>
          </p:nvPr>
        </p:nvSpPr>
        <p:spPr>
          <a:xfrm>
            <a:off x="507302" y="1347216"/>
            <a:ext cx="10058400" cy="4541520"/>
          </a:xfrm>
        </p:spPr>
        <p:txBody>
          <a:bodyPr/>
          <a:lstStyle/>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2400" dirty="0">
              <a:effectLst/>
              <a:latin typeface="Times New Roman" panose="02020603050405020304" pitchFamily="18" charset="0"/>
              <a:ea typeface="Times New Roman" panose="02020603050405020304" pitchFamily="18" charset="0"/>
            </a:endParaRPr>
          </a:p>
        </p:txBody>
      </p:sp>
      <p:pic>
        <p:nvPicPr>
          <p:cNvPr id="5" name="Picture 4" descr="A blueprint of a house&#10;&#10;Description automatically generated">
            <a:extLst>
              <a:ext uri="{FF2B5EF4-FFF2-40B4-BE49-F238E27FC236}">
                <a16:creationId xmlns:a16="http://schemas.microsoft.com/office/drawing/2014/main" id="{901038A9-72F8-90A8-CB73-F7B21257D113}"/>
              </a:ext>
            </a:extLst>
          </p:cNvPr>
          <p:cNvPicPr>
            <a:picLocks noChangeAspect="1"/>
          </p:cNvPicPr>
          <p:nvPr/>
        </p:nvPicPr>
        <p:blipFill>
          <a:blip r:embed="rId2"/>
          <a:stretch>
            <a:fillRect/>
          </a:stretch>
        </p:blipFill>
        <p:spPr>
          <a:xfrm>
            <a:off x="752475" y="771525"/>
            <a:ext cx="11163299" cy="5676900"/>
          </a:xfrm>
          <a:prstGeom prst="rect">
            <a:avLst/>
          </a:prstGeom>
        </p:spPr>
      </p:pic>
    </p:spTree>
    <p:extLst>
      <p:ext uri="{BB962C8B-B14F-4D97-AF65-F5344CB8AC3E}">
        <p14:creationId xmlns:p14="http://schemas.microsoft.com/office/powerpoint/2010/main" val="4227373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5BEC-A1DF-DB49-B707-F4003CEA7E6C}"/>
              </a:ext>
            </a:extLst>
          </p:cNvPr>
          <p:cNvSpPr>
            <a:spLocks noGrp="1"/>
          </p:cNvSpPr>
          <p:nvPr>
            <p:ph type="title"/>
          </p:nvPr>
        </p:nvSpPr>
        <p:spPr>
          <a:xfrm>
            <a:off x="67818" y="3390"/>
            <a:ext cx="10058400" cy="729006"/>
          </a:xfrm>
        </p:spPr>
        <p:txBody>
          <a:bodyPr>
            <a:normAutofit/>
          </a:bodyPr>
          <a:lstStyle/>
          <a:p>
            <a:r>
              <a:rPr lang="en-US" sz="3600" b="1" dirty="0">
                <a:solidFill>
                  <a:schemeClr val="tx2">
                    <a:lumMod val="75000"/>
                  </a:schemeClr>
                </a:solidFill>
                <a:latin typeface="Times New Roman" panose="02020603050405020304" pitchFamily="18" charset="0"/>
                <a:cs typeface="Times New Roman" panose="02020603050405020304" pitchFamily="18" charset="0"/>
              </a:rPr>
              <a:t>4.2 Ground Floor with Fittings &amp; Conduits</a:t>
            </a:r>
            <a:endParaRPr lang="en-BD" sz="36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D1BFA2-EE69-374B-B248-C5EB3C1C2B3E}"/>
              </a:ext>
            </a:extLst>
          </p:cNvPr>
          <p:cNvSpPr>
            <a:spLocks noGrp="1"/>
          </p:cNvSpPr>
          <p:nvPr>
            <p:ph idx="1"/>
          </p:nvPr>
        </p:nvSpPr>
        <p:spPr>
          <a:xfrm>
            <a:off x="507302" y="1347216"/>
            <a:ext cx="10058400" cy="4541520"/>
          </a:xfrm>
        </p:spPr>
        <p:txBody>
          <a:bodyPr/>
          <a:lstStyle/>
          <a:p>
            <a:pPr marL="0" marR="0" indent="0">
              <a:spcBef>
                <a:spcPts val="0"/>
              </a:spcBef>
              <a:spcAft>
                <a:spcPts val="0"/>
              </a:spcAft>
              <a:buNone/>
            </a:pPr>
            <a:endParaRPr lang="en-US"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2400" dirty="0">
              <a:effectLst/>
              <a:latin typeface="Times New Roman" panose="02020603050405020304" pitchFamily="18" charset="0"/>
              <a:ea typeface="Times New Roman" panose="02020603050405020304" pitchFamily="18" charset="0"/>
            </a:endParaRPr>
          </a:p>
        </p:txBody>
      </p:sp>
      <p:pic>
        <p:nvPicPr>
          <p:cNvPr id="5" name="Picture 4" descr="A blueprint of a building&#10;&#10;Description automatically generated">
            <a:extLst>
              <a:ext uri="{FF2B5EF4-FFF2-40B4-BE49-F238E27FC236}">
                <a16:creationId xmlns:a16="http://schemas.microsoft.com/office/drawing/2014/main" id="{C99198BF-F9AA-A7CC-A434-25AAED50D41C}"/>
              </a:ext>
            </a:extLst>
          </p:cNvPr>
          <p:cNvPicPr>
            <a:picLocks noChangeAspect="1"/>
          </p:cNvPicPr>
          <p:nvPr/>
        </p:nvPicPr>
        <p:blipFill>
          <a:blip r:embed="rId2"/>
          <a:stretch>
            <a:fillRect/>
          </a:stretch>
        </p:blipFill>
        <p:spPr>
          <a:xfrm rot="10800000" flipV="1">
            <a:off x="1090094" y="780020"/>
            <a:ext cx="10378006" cy="5696175"/>
          </a:xfrm>
          <a:prstGeom prst="rect">
            <a:avLst/>
          </a:prstGeom>
        </p:spPr>
      </p:pic>
    </p:spTree>
    <p:extLst>
      <p:ext uri="{BB962C8B-B14F-4D97-AF65-F5344CB8AC3E}">
        <p14:creationId xmlns:p14="http://schemas.microsoft.com/office/powerpoint/2010/main" val="2258842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5BEC-A1DF-DB49-B707-F4003CEA7E6C}"/>
              </a:ext>
            </a:extLst>
          </p:cNvPr>
          <p:cNvSpPr>
            <a:spLocks noGrp="1"/>
          </p:cNvSpPr>
          <p:nvPr>
            <p:ph type="title"/>
          </p:nvPr>
        </p:nvSpPr>
        <p:spPr>
          <a:xfrm>
            <a:off x="48768" y="-65418"/>
            <a:ext cx="10058400" cy="729006"/>
          </a:xfrm>
        </p:spPr>
        <p:txBody>
          <a:bodyPr>
            <a:normAutofit/>
          </a:bodyPr>
          <a:lstStyle/>
          <a:p>
            <a:r>
              <a:rPr lang="en-US" sz="3600" b="1" dirty="0">
                <a:solidFill>
                  <a:schemeClr val="tx2">
                    <a:lumMod val="75000"/>
                  </a:schemeClr>
                </a:solidFill>
                <a:latin typeface="Times New Roman" panose="02020603050405020304" pitchFamily="18" charset="0"/>
                <a:cs typeface="Times New Roman" panose="02020603050405020304" pitchFamily="18" charset="0"/>
              </a:rPr>
              <a:t>4.3 Basement with Fittings &amp; Conduits</a:t>
            </a:r>
            <a:endParaRPr lang="en-BD" sz="3600" b="1"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7" name="Picture 6" descr="A blueprint of a building&#10;&#10;Description automatically generated">
            <a:extLst>
              <a:ext uri="{FF2B5EF4-FFF2-40B4-BE49-F238E27FC236}">
                <a16:creationId xmlns:a16="http://schemas.microsoft.com/office/drawing/2014/main" id="{9AF5B59A-2083-066E-E58F-04FE0F3C0875}"/>
              </a:ext>
            </a:extLst>
          </p:cNvPr>
          <p:cNvPicPr>
            <a:picLocks noChangeAspect="1"/>
          </p:cNvPicPr>
          <p:nvPr/>
        </p:nvPicPr>
        <p:blipFill>
          <a:blip r:embed="rId2"/>
          <a:stretch>
            <a:fillRect/>
          </a:stretch>
        </p:blipFill>
        <p:spPr>
          <a:xfrm>
            <a:off x="661576" y="663589"/>
            <a:ext cx="11016073" cy="5787322"/>
          </a:xfrm>
          <a:prstGeom prst="rect">
            <a:avLst/>
          </a:prstGeom>
        </p:spPr>
      </p:pic>
    </p:spTree>
    <p:extLst>
      <p:ext uri="{BB962C8B-B14F-4D97-AF65-F5344CB8AC3E}">
        <p14:creationId xmlns:p14="http://schemas.microsoft.com/office/powerpoint/2010/main" val="1419424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5BEC-A1DF-DB49-B707-F4003CEA7E6C}"/>
              </a:ext>
            </a:extLst>
          </p:cNvPr>
          <p:cNvSpPr>
            <a:spLocks noGrp="1"/>
          </p:cNvSpPr>
          <p:nvPr>
            <p:ph type="title"/>
          </p:nvPr>
        </p:nvSpPr>
        <p:spPr>
          <a:xfrm>
            <a:off x="20193" y="-74943"/>
            <a:ext cx="10058400" cy="729006"/>
          </a:xfrm>
        </p:spPr>
        <p:txBody>
          <a:bodyPr>
            <a:normAutofit/>
          </a:bodyPr>
          <a:lstStyle/>
          <a:p>
            <a:r>
              <a:rPr lang="en-US" sz="3600" b="1" dirty="0">
                <a:solidFill>
                  <a:schemeClr val="tx2">
                    <a:lumMod val="75000"/>
                  </a:schemeClr>
                </a:solidFill>
                <a:latin typeface="Times New Roman" panose="02020603050405020304" pitchFamily="18" charset="0"/>
                <a:cs typeface="Times New Roman" panose="02020603050405020304" pitchFamily="18" charset="0"/>
              </a:rPr>
              <a:t>4.4 Roof with Fittings &amp; Conduits</a:t>
            </a:r>
            <a:endParaRPr lang="en-BD" sz="3600" b="1"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7" name="Picture 6" descr="A blueprint of a building&#10;&#10;Description automatically generated">
            <a:extLst>
              <a:ext uri="{FF2B5EF4-FFF2-40B4-BE49-F238E27FC236}">
                <a16:creationId xmlns:a16="http://schemas.microsoft.com/office/drawing/2014/main" id="{2D633CEF-4B44-41F3-12F0-D3BAC13822F5}"/>
              </a:ext>
            </a:extLst>
          </p:cNvPr>
          <p:cNvPicPr>
            <a:picLocks noChangeAspect="1"/>
          </p:cNvPicPr>
          <p:nvPr/>
        </p:nvPicPr>
        <p:blipFill>
          <a:blip r:embed="rId2"/>
          <a:stretch>
            <a:fillRect/>
          </a:stretch>
        </p:blipFill>
        <p:spPr>
          <a:xfrm>
            <a:off x="571500" y="571500"/>
            <a:ext cx="11049000" cy="5819775"/>
          </a:xfrm>
          <a:prstGeom prst="rect">
            <a:avLst/>
          </a:prstGeom>
        </p:spPr>
      </p:pic>
    </p:spTree>
    <p:extLst>
      <p:ext uri="{BB962C8B-B14F-4D97-AF65-F5344CB8AC3E}">
        <p14:creationId xmlns:p14="http://schemas.microsoft.com/office/powerpoint/2010/main" val="999995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5BEC-A1DF-DB49-B707-F4003CEA7E6C}"/>
              </a:ext>
            </a:extLst>
          </p:cNvPr>
          <p:cNvSpPr>
            <a:spLocks noGrp="1"/>
          </p:cNvSpPr>
          <p:nvPr>
            <p:ph type="title"/>
          </p:nvPr>
        </p:nvSpPr>
        <p:spPr>
          <a:xfrm>
            <a:off x="58293" y="270090"/>
            <a:ext cx="10058400" cy="729006"/>
          </a:xfrm>
        </p:spPr>
        <p:txBody>
          <a:bodyPr>
            <a:normAutofit/>
          </a:bodyPr>
          <a:lstStyle/>
          <a:p>
            <a:r>
              <a:rPr lang="en-US" sz="3600" b="1" dirty="0">
                <a:solidFill>
                  <a:schemeClr val="tx2">
                    <a:lumMod val="75000"/>
                  </a:schemeClr>
                </a:solidFill>
                <a:latin typeface="Times New Roman" panose="02020603050405020304" pitchFamily="18" charset="0"/>
                <a:cs typeface="Times New Roman" panose="02020603050405020304" pitchFamily="18" charset="0"/>
              </a:rPr>
              <a:t>5.1 Distribution Systems</a:t>
            </a:r>
            <a:endParaRPr lang="en-BD" sz="3600" b="1"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7" name="Picture 6" descr="A diagram of a computer&#10;&#10;Description automatically generated">
            <a:extLst>
              <a:ext uri="{FF2B5EF4-FFF2-40B4-BE49-F238E27FC236}">
                <a16:creationId xmlns:a16="http://schemas.microsoft.com/office/drawing/2014/main" id="{1FD7A267-8CD0-D3C9-A170-CB35E0D32CF8}"/>
              </a:ext>
            </a:extLst>
          </p:cNvPr>
          <p:cNvPicPr>
            <a:picLocks noChangeAspect="1"/>
          </p:cNvPicPr>
          <p:nvPr/>
        </p:nvPicPr>
        <p:blipFill>
          <a:blip r:embed="rId2"/>
          <a:stretch>
            <a:fillRect/>
          </a:stretch>
        </p:blipFill>
        <p:spPr>
          <a:xfrm>
            <a:off x="346860" y="1247775"/>
            <a:ext cx="11498280" cy="3819525"/>
          </a:xfrm>
          <a:prstGeom prst="rect">
            <a:avLst/>
          </a:prstGeom>
        </p:spPr>
      </p:pic>
      <p:sp>
        <p:nvSpPr>
          <p:cNvPr id="8" name="TextBox 7">
            <a:extLst>
              <a:ext uri="{FF2B5EF4-FFF2-40B4-BE49-F238E27FC236}">
                <a16:creationId xmlns:a16="http://schemas.microsoft.com/office/drawing/2014/main" id="{9ABDECF8-AC64-B0B8-A6EF-3D42D08A4E6C}"/>
              </a:ext>
            </a:extLst>
          </p:cNvPr>
          <p:cNvSpPr txBox="1"/>
          <p:nvPr/>
        </p:nvSpPr>
        <p:spPr>
          <a:xfrm>
            <a:off x="4686300" y="5230254"/>
            <a:ext cx="3000375" cy="523220"/>
          </a:xfrm>
          <a:prstGeom prst="rect">
            <a:avLst/>
          </a:prstGeom>
          <a:noFill/>
        </p:spPr>
        <p:txBody>
          <a:bodyPr wrap="square" rtlCol="0">
            <a:spAutoFit/>
          </a:bodyPr>
          <a:lstStyle/>
          <a:p>
            <a:r>
              <a:rPr lang="en-US" sz="2800" b="1" dirty="0"/>
              <a:t>First Floor</a:t>
            </a:r>
          </a:p>
        </p:txBody>
      </p:sp>
    </p:spTree>
    <p:extLst>
      <p:ext uri="{BB962C8B-B14F-4D97-AF65-F5344CB8AC3E}">
        <p14:creationId xmlns:p14="http://schemas.microsoft.com/office/powerpoint/2010/main" val="2712363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5BEC-A1DF-DB49-B707-F4003CEA7E6C}"/>
              </a:ext>
            </a:extLst>
          </p:cNvPr>
          <p:cNvSpPr>
            <a:spLocks noGrp="1"/>
          </p:cNvSpPr>
          <p:nvPr>
            <p:ph type="title"/>
          </p:nvPr>
        </p:nvSpPr>
        <p:spPr>
          <a:xfrm>
            <a:off x="10668" y="270090"/>
            <a:ext cx="10058400" cy="729006"/>
          </a:xfrm>
        </p:spPr>
        <p:txBody>
          <a:bodyPr>
            <a:normAutofit/>
          </a:bodyPr>
          <a:lstStyle/>
          <a:p>
            <a:r>
              <a:rPr lang="en-US" sz="3600" b="1" dirty="0">
                <a:solidFill>
                  <a:schemeClr val="tx2">
                    <a:lumMod val="75000"/>
                  </a:schemeClr>
                </a:solidFill>
                <a:latin typeface="Times New Roman" panose="02020603050405020304" pitchFamily="18" charset="0"/>
                <a:cs typeface="Times New Roman" panose="02020603050405020304" pitchFamily="18" charset="0"/>
              </a:rPr>
              <a:t>5.2 Distribution Systems</a:t>
            </a:r>
            <a:endParaRPr lang="en-BD" sz="36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ABDECF8-AC64-B0B8-A6EF-3D42D08A4E6C}"/>
              </a:ext>
            </a:extLst>
          </p:cNvPr>
          <p:cNvSpPr txBox="1"/>
          <p:nvPr/>
        </p:nvSpPr>
        <p:spPr>
          <a:xfrm>
            <a:off x="4686300" y="5230254"/>
            <a:ext cx="3000375" cy="523220"/>
          </a:xfrm>
          <a:prstGeom prst="rect">
            <a:avLst/>
          </a:prstGeom>
          <a:noFill/>
        </p:spPr>
        <p:txBody>
          <a:bodyPr wrap="square" rtlCol="0">
            <a:spAutoFit/>
          </a:bodyPr>
          <a:lstStyle/>
          <a:p>
            <a:r>
              <a:rPr lang="en-US" sz="2800" b="1" dirty="0"/>
              <a:t>Ground Floor</a:t>
            </a:r>
          </a:p>
        </p:txBody>
      </p:sp>
      <p:pic>
        <p:nvPicPr>
          <p:cNvPr id="4" name="Picture 3" descr="A screen shot of a computer&#10;&#10;Description automatically generated">
            <a:extLst>
              <a:ext uri="{FF2B5EF4-FFF2-40B4-BE49-F238E27FC236}">
                <a16:creationId xmlns:a16="http://schemas.microsoft.com/office/drawing/2014/main" id="{7C0F8B3A-F8E7-8AD3-2C37-793035CECB74}"/>
              </a:ext>
            </a:extLst>
          </p:cNvPr>
          <p:cNvPicPr>
            <a:picLocks noChangeAspect="1"/>
          </p:cNvPicPr>
          <p:nvPr/>
        </p:nvPicPr>
        <p:blipFill>
          <a:blip r:embed="rId2"/>
          <a:stretch>
            <a:fillRect/>
          </a:stretch>
        </p:blipFill>
        <p:spPr>
          <a:xfrm>
            <a:off x="161924" y="1276350"/>
            <a:ext cx="11896725" cy="3614405"/>
          </a:xfrm>
          <a:prstGeom prst="rect">
            <a:avLst/>
          </a:prstGeom>
        </p:spPr>
      </p:pic>
    </p:spTree>
    <p:extLst>
      <p:ext uri="{BB962C8B-B14F-4D97-AF65-F5344CB8AC3E}">
        <p14:creationId xmlns:p14="http://schemas.microsoft.com/office/powerpoint/2010/main" val="1891000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3012B-84B9-7349-A96C-D843A369539B}"/>
              </a:ext>
            </a:extLst>
          </p:cNvPr>
          <p:cNvSpPr>
            <a:spLocks noGrp="1"/>
          </p:cNvSpPr>
          <p:nvPr>
            <p:ph type="title"/>
          </p:nvPr>
        </p:nvSpPr>
        <p:spPr>
          <a:xfrm>
            <a:off x="571500" y="459714"/>
            <a:ext cx="10058400" cy="729006"/>
          </a:xfrm>
        </p:spPr>
        <p:txBody>
          <a:bodyPr>
            <a:normAutofit/>
          </a:bodyPr>
          <a:lstStyle/>
          <a:p>
            <a:r>
              <a:rPr lang="en-BD" sz="3600" b="1" dirty="0">
                <a:solidFill>
                  <a:schemeClr val="tx2">
                    <a:lumMod val="75000"/>
                  </a:schemeClr>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D6E5899E-188D-E346-BD75-A52C25C2CF7A}"/>
              </a:ext>
            </a:extLst>
          </p:cNvPr>
          <p:cNvSpPr>
            <a:spLocks noGrp="1"/>
          </p:cNvSpPr>
          <p:nvPr>
            <p:ph idx="1"/>
          </p:nvPr>
        </p:nvSpPr>
        <p:spPr/>
        <p:txBody>
          <a:bodyPr>
            <a:normAutofit/>
          </a:bodyPr>
          <a:lstStyle/>
          <a:p>
            <a:pPr marL="457200" indent="-457200">
              <a:buFont typeface="+mj-lt"/>
              <a:buAutoNum type="arabicPeriod"/>
            </a:pPr>
            <a:r>
              <a:rPr lang="en-US" sz="2800" dirty="0">
                <a:latin typeface="Times New Roman" panose="02020603050405020304" pitchFamily="18" charset="0"/>
                <a:cs typeface="Times New Roman" panose="02020603050405020304" pitchFamily="18" charset="0"/>
              </a:rPr>
              <a:t>Nutshell</a:t>
            </a:r>
            <a:endParaRPr lang="en-BD" sz="2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a:latin typeface="Times New Roman" panose="02020603050405020304" pitchFamily="18" charset="0"/>
                <a:cs typeface="Times New Roman" panose="02020603050405020304" pitchFamily="18" charset="0"/>
              </a:rPr>
              <a:t>Introduction</a:t>
            </a:r>
            <a:endParaRPr lang="en-BD" sz="2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a:latin typeface="Times New Roman" panose="02020603050405020304" pitchFamily="18" charset="0"/>
                <a:cs typeface="Times New Roman" panose="02020603050405020304" pitchFamily="18" charset="0"/>
              </a:rPr>
              <a:t>Floor Plan &amp; Layout</a:t>
            </a:r>
            <a:endParaRPr lang="en-BD" sz="2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a:latin typeface="Times New Roman" panose="02020603050405020304" pitchFamily="18" charset="0"/>
                <a:cs typeface="Times New Roman" panose="02020603050405020304" pitchFamily="18" charset="0"/>
              </a:rPr>
              <a:t>Fittings &amp; Conduits Layout</a:t>
            </a:r>
          </a:p>
          <a:p>
            <a:pPr marL="457200" indent="-457200">
              <a:buFont typeface="+mj-lt"/>
              <a:buAutoNum type="arabicPeriod"/>
            </a:pPr>
            <a:r>
              <a:rPr lang="en-US" sz="2800" dirty="0">
                <a:latin typeface="Times New Roman" panose="02020603050405020304" pitchFamily="18" charset="0"/>
                <a:cs typeface="Times New Roman" panose="02020603050405020304" pitchFamily="18" charset="0"/>
              </a:rPr>
              <a:t>Distribution Systems</a:t>
            </a:r>
          </a:p>
          <a:p>
            <a:pPr marL="457200" indent="-457200">
              <a:buFont typeface="+mj-lt"/>
              <a:buAutoNum type="arabicPeriod"/>
            </a:pPr>
            <a:r>
              <a:rPr lang="en-US" sz="2800" dirty="0">
                <a:latin typeface="Times New Roman" panose="02020603050405020304" pitchFamily="18" charset="0"/>
                <a:cs typeface="Times New Roman" panose="02020603050405020304" pitchFamily="18" charset="0"/>
              </a:rPr>
              <a:t>Emergency Distribution Systems</a:t>
            </a:r>
            <a:endParaRPr lang="en-BD" sz="2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a:latin typeface="Times New Roman" panose="02020603050405020304" pitchFamily="18" charset="0"/>
                <a:cs typeface="Times New Roman" panose="02020603050405020304" pitchFamily="18" charset="0"/>
              </a:rPr>
              <a:t>Analysis and Evaluation</a:t>
            </a:r>
            <a:endParaRPr lang="en-BD" sz="2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a:latin typeface="Times New Roman" panose="02020603050405020304" pitchFamily="18" charset="0"/>
                <a:cs typeface="Times New Roman" panose="02020603050405020304" pitchFamily="18" charset="0"/>
              </a:rPr>
              <a:t>References</a:t>
            </a:r>
            <a:endParaRPr lang="en-BD"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7328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5BEC-A1DF-DB49-B707-F4003CEA7E6C}"/>
              </a:ext>
            </a:extLst>
          </p:cNvPr>
          <p:cNvSpPr>
            <a:spLocks noGrp="1"/>
          </p:cNvSpPr>
          <p:nvPr>
            <p:ph type="title"/>
          </p:nvPr>
        </p:nvSpPr>
        <p:spPr>
          <a:xfrm>
            <a:off x="67818" y="326211"/>
            <a:ext cx="10058400" cy="729006"/>
          </a:xfrm>
        </p:spPr>
        <p:txBody>
          <a:bodyPr>
            <a:normAutofit/>
          </a:bodyPr>
          <a:lstStyle/>
          <a:p>
            <a:r>
              <a:rPr lang="en-US" sz="3600" b="1" dirty="0">
                <a:solidFill>
                  <a:schemeClr val="tx2">
                    <a:lumMod val="75000"/>
                  </a:schemeClr>
                </a:solidFill>
                <a:latin typeface="Times New Roman" panose="02020603050405020304" pitchFamily="18" charset="0"/>
                <a:cs typeface="Times New Roman" panose="02020603050405020304" pitchFamily="18" charset="0"/>
              </a:rPr>
              <a:t>5.3 Distribution Systems</a:t>
            </a:r>
            <a:endParaRPr lang="en-BD" sz="36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ABDECF8-AC64-B0B8-A6EF-3D42D08A4E6C}"/>
              </a:ext>
            </a:extLst>
          </p:cNvPr>
          <p:cNvSpPr txBox="1"/>
          <p:nvPr/>
        </p:nvSpPr>
        <p:spPr>
          <a:xfrm>
            <a:off x="4686300" y="5230254"/>
            <a:ext cx="3000375" cy="523220"/>
          </a:xfrm>
          <a:prstGeom prst="rect">
            <a:avLst/>
          </a:prstGeom>
          <a:noFill/>
        </p:spPr>
        <p:txBody>
          <a:bodyPr wrap="square" rtlCol="0">
            <a:spAutoFit/>
          </a:bodyPr>
          <a:lstStyle/>
          <a:p>
            <a:r>
              <a:rPr lang="en-US" sz="2800" b="1" dirty="0"/>
              <a:t>Basement </a:t>
            </a:r>
          </a:p>
        </p:txBody>
      </p:sp>
      <p:pic>
        <p:nvPicPr>
          <p:cNvPr id="4" name="Picture 3" descr="A diagram of a diagram&#10;&#10;Description automatically generated">
            <a:extLst>
              <a:ext uri="{FF2B5EF4-FFF2-40B4-BE49-F238E27FC236}">
                <a16:creationId xmlns:a16="http://schemas.microsoft.com/office/drawing/2014/main" id="{AB08EE37-DB0B-1E6B-B578-DC9E5E7CD2A6}"/>
              </a:ext>
            </a:extLst>
          </p:cNvPr>
          <p:cNvPicPr>
            <a:picLocks noChangeAspect="1"/>
          </p:cNvPicPr>
          <p:nvPr/>
        </p:nvPicPr>
        <p:blipFill>
          <a:blip r:embed="rId2"/>
          <a:stretch>
            <a:fillRect/>
          </a:stretch>
        </p:blipFill>
        <p:spPr>
          <a:xfrm>
            <a:off x="3080995" y="1295142"/>
            <a:ext cx="4906060" cy="3696216"/>
          </a:xfrm>
          <a:prstGeom prst="rect">
            <a:avLst/>
          </a:prstGeom>
        </p:spPr>
      </p:pic>
    </p:spTree>
    <p:extLst>
      <p:ext uri="{BB962C8B-B14F-4D97-AF65-F5344CB8AC3E}">
        <p14:creationId xmlns:p14="http://schemas.microsoft.com/office/powerpoint/2010/main" val="1343277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5BEC-A1DF-DB49-B707-F4003CEA7E6C}"/>
              </a:ext>
            </a:extLst>
          </p:cNvPr>
          <p:cNvSpPr>
            <a:spLocks noGrp="1"/>
          </p:cNvSpPr>
          <p:nvPr>
            <p:ph type="title"/>
          </p:nvPr>
        </p:nvSpPr>
        <p:spPr>
          <a:xfrm>
            <a:off x="1143" y="222465"/>
            <a:ext cx="10058400" cy="729006"/>
          </a:xfrm>
        </p:spPr>
        <p:txBody>
          <a:bodyPr>
            <a:normAutofit/>
          </a:bodyPr>
          <a:lstStyle/>
          <a:p>
            <a:r>
              <a:rPr lang="en-US" sz="3600" b="1" dirty="0">
                <a:solidFill>
                  <a:schemeClr val="tx2">
                    <a:lumMod val="75000"/>
                  </a:schemeClr>
                </a:solidFill>
                <a:latin typeface="Times New Roman" panose="02020603050405020304" pitchFamily="18" charset="0"/>
                <a:cs typeface="Times New Roman" panose="02020603050405020304" pitchFamily="18" charset="0"/>
              </a:rPr>
              <a:t>6. Emergency distribution Systems</a:t>
            </a:r>
            <a:endParaRPr lang="en-BD" sz="3600" b="1"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4" name="Picture 3" descr="A diagram of a computer&#10;&#10;Description automatically generated">
            <a:extLst>
              <a:ext uri="{FF2B5EF4-FFF2-40B4-BE49-F238E27FC236}">
                <a16:creationId xmlns:a16="http://schemas.microsoft.com/office/drawing/2014/main" id="{CF10CD4E-008F-8993-AAF0-07E57D717167}"/>
              </a:ext>
            </a:extLst>
          </p:cNvPr>
          <p:cNvPicPr>
            <a:picLocks noChangeAspect="1"/>
          </p:cNvPicPr>
          <p:nvPr/>
        </p:nvPicPr>
        <p:blipFill>
          <a:blip r:embed="rId2"/>
          <a:stretch>
            <a:fillRect/>
          </a:stretch>
        </p:blipFill>
        <p:spPr>
          <a:xfrm>
            <a:off x="90098" y="1257029"/>
            <a:ext cx="5572903" cy="3886742"/>
          </a:xfrm>
          <a:prstGeom prst="rect">
            <a:avLst/>
          </a:prstGeom>
        </p:spPr>
      </p:pic>
      <p:pic>
        <p:nvPicPr>
          <p:cNvPr id="6" name="Picture 5" descr="A screen shot of a computer screen&#10;&#10;Description automatically generated">
            <a:extLst>
              <a:ext uri="{FF2B5EF4-FFF2-40B4-BE49-F238E27FC236}">
                <a16:creationId xmlns:a16="http://schemas.microsoft.com/office/drawing/2014/main" id="{D097A130-D363-952F-0E8B-0926DA5E594A}"/>
              </a:ext>
            </a:extLst>
          </p:cNvPr>
          <p:cNvPicPr>
            <a:picLocks noChangeAspect="1"/>
          </p:cNvPicPr>
          <p:nvPr/>
        </p:nvPicPr>
        <p:blipFill>
          <a:blip r:embed="rId3"/>
          <a:stretch>
            <a:fillRect/>
          </a:stretch>
        </p:blipFill>
        <p:spPr>
          <a:xfrm>
            <a:off x="6096000" y="1257029"/>
            <a:ext cx="5734050" cy="3900892"/>
          </a:xfrm>
          <a:prstGeom prst="rect">
            <a:avLst/>
          </a:prstGeom>
        </p:spPr>
      </p:pic>
      <p:sp>
        <p:nvSpPr>
          <p:cNvPr id="9" name="TextBox 8">
            <a:extLst>
              <a:ext uri="{FF2B5EF4-FFF2-40B4-BE49-F238E27FC236}">
                <a16:creationId xmlns:a16="http://schemas.microsoft.com/office/drawing/2014/main" id="{9C5019B5-8366-EFA0-A4BC-277F77C382AC}"/>
              </a:ext>
            </a:extLst>
          </p:cNvPr>
          <p:cNvSpPr txBox="1"/>
          <p:nvPr/>
        </p:nvSpPr>
        <p:spPr>
          <a:xfrm>
            <a:off x="2028825" y="5157921"/>
            <a:ext cx="3000375" cy="523220"/>
          </a:xfrm>
          <a:prstGeom prst="rect">
            <a:avLst/>
          </a:prstGeom>
          <a:noFill/>
        </p:spPr>
        <p:txBody>
          <a:bodyPr wrap="square" rtlCol="0">
            <a:spAutoFit/>
          </a:bodyPr>
          <a:lstStyle/>
          <a:p>
            <a:r>
              <a:rPr lang="en-US" sz="2800" b="1" dirty="0"/>
              <a:t>First Floor</a:t>
            </a:r>
          </a:p>
        </p:txBody>
      </p:sp>
      <p:sp>
        <p:nvSpPr>
          <p:cNvPr id="10" name="TextBox 9">
            <a:extLst>
              <a:ext uri="{FF2B5EF4-FFF2-40B4-BE49-F238E27FC236}">
                <a16:creationId xmlns:a16="http://schemas.microsoft.com/office/drawing/2014/main" id="{3983BE8F-BB64-F098-5A56-8AAFE4087477}"/>
              </a:ext>
            </a:extLst>
          </p:cNvPr>
          <p:cNvSpPr txBox="1"/>
          <p:nvPr/>
        </p:nvSpPr>
        <p:spPr>
          <a:xfrm>
            <a:off x="7953375" y="5145558"/>
            <a:ext cx="3000375" cy="523220"/>
          </a:xfrm>
          <a:prstGeom prst="rect">
            <a:avLst/>
          </a:prstGeom>
          <a:noFill/>
        </p:spPr>
        <p:txBody>
          <a:bodyPr wrap="square" rtlCol="0">
            <a:spAutoFit/>
          </a:bodyPr>
          <a:lstStyle/>
          <a:p>
            <a:r>
              <a:rPr lang="en-US" sz="2800" b="1" dirty="0"/>
              <a:t>Ground Floor </a:t>
            </a:r>
          </a:p>
        </p:txBody>
      </p:sp>
    </p:spTree>
    <p:extLst>
      <p:ext uri="{BB962C8B-B14F-4D97-AF65-F5344CB8AC3E}">
        <p14:creationId xmlns:p14="http://schemas.microsoft.com/office/powerpoint/2010/main" val="95076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5BEC-A1DF-DB49-B707-F4003CEA7E6C}"/>
              </a:ext>
            </a:extLst>
          </p:cNvPr>
          <p:cNvSpPr>
            <a:spLocks noGrp="1"/>
          </p:cNvSpPr>
          <p:nvPr>
            <p:ph type="title"/>
          </p:nvPr>
        </p:nvSpPr>
        <p:spPr>
          <a:xfrm>
            <a:off x="229743" y="270090"/>
            <a:ext cx="10058400" cy="729006"/>
          </a:xfrm>
        </p:spPr>
        <p:txBody>
          <a:bodyPr>
            <a:normAutofit/>
          </a:bodyPr>
          <a:lstStyle/>
          <a:p>
            <a:r>
              <a:rPr lang="en-US" sz="3200" dirty="0">
                <a:latin typeface="Times New Roman" panose="02020603050405020304" pitchFamily="18" charset="0"/>
                <a:cs typeface="Times New Roman" panose="02020603050405020304" pitchFamily="18" charset="0"/>
              </a:rPr>
              <a:t>Distribution Systems</a:t>
            </a:r>
            <a:endParaRPr lang="en-BD" sz="3200" dirty="0">
              <a:latin typeface="Times New Roman" panose="02020603050405020304" pitchFamily="18" charset="0"/>
              <a:cs typeface="Times New Roman" panose="02020603050405020304" pitchFamily="18" charset="0"/>
            </a:endParaRPr>
          </a:p>
        </p:txBody>
      </p:sp>
      <p:pic>
        <p:nvPicPr>
          <p:cNvPr id="7" name="Picture 6" descr="A diagram of a computer&#10;&#10;Description automatically generated">
            <a:extLst>
              <a:ext uri="{FF2B5EF4-FFF2-40B4-BE49-F238E27FC236}">
                <a16:creationId xmlns:a16="http://schemas.microsoft.com/office/drawing/2014/main" id="{1FD7A267-8CD0-D3C9-A170-CB35E0D32CF8}"/>
              </a:ext>
            </a:extLst>
          </p:cNvPr>
          <p:cNvPicPr>
            <a:picLocks noChangeAspect="1"/>
          </p:cNvPicPr>
          <p:nvPr/>
        </p:nvPicPr>
        <p:blipFill>
          <a:blip r:embed="rId2"/>
          <a:stretch>
            <a:fillRect/>
          </a:stretch>
        </p:blipFill>
        <p:spPr>
          <a:xfrm>
            <a:off x="346860" y="1504950"/>
            <a:ext cx="11498280" cy="3562350"/>
          </a:xfrm>
          <a:prstGeom prst="rect">
            <a:avLst/>
          </a:prstGeom>
        </p:spPr>
      </p:pic>
      <p:sp>
        <p:nvSpPr>
          <p:cNvPr id="8" name="TextBox 7">
            <a:extLst>
              <a:ext uri="{FF2B5EF4-FFF2-40B4-BE49-F238E27FC236}">
                <a16:creationId xmlns:a16="http://schemas.microsoft.com/office/drawing/2014/main" id="{9ABDECF8-AC64-B0B8-A6EF-3D42D08A4E6C}"/>
              </a:ext>
            </a:extLst>
          </p:cNvPr>
          <p:cNvSpPr txBox="1"/>
          <p:nvPr/>
        </p:nvSpPr>
        <p:spPr>
          <a:xfrm>
            <a:off x="4686300" y="5230254"/>
            <a:ext cx="3000375" cy="523220"/>
          </a:xfrm>
          <a:prstGeom prst="rect">
            <a:avLst/>
          </a:prstGeom>
          <a:noFill/>
        </p:spPr>
        <p:txBody>
          <a:bodyPr wrap="square" rtlCol="0">
            <a:spAutoFit/>
          </a:bodyPr>
          <a:lstStyle/>
          <a:p>
            <a:r>
              <a:rPr lang="en-US" sz="2800" b="1" dirty="0"/>
              <a:t>First Floor</a:t>
            </a:r>
          </a:p>
        </p:txBody>
      </p:sp>
    </p:spTree>
    <p:extLst>
      <p:ext uri="{BB962C8B-B14F-4D97-AF65-F5344CB8AC3E}">
        <p14:creationId xmlns:p14="http://schemas.microsoft.com/office/powerpoint/2010/main" val="1423414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FD51C-55E3-1CB0-DF92-86CC6EB537F6}"/>
              </a:ext>
            </a:extLst>
          </p:cNvPr>
          <p:cNvSpPr>
            <a:spLocks noGrp="1"/>
          </p:cNvSpPr>
          <p:nvPr>
            <p:ph type="title"/>
          </p:nvPr>
        </p:nvSpPr>
        <p:spPr/>
        <p:txBody>
          <a:bodyPr/>
          <a:lstStyle/>
          <a:p>
            <a:r>
              <a:rPr lang="en-US" dirty="0"/>
              <a:t>Sample Calculations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53F424-41EF-7747-85E5-0B829A5E1BA7}"/>
                  </a:ext>
                </a:extLst>
              </p:cNvPr>
              <p:cNvSpPr>
                <a:spLocks noGrp="1"/>
              </p:cNvSpPr>
              <p:nvPr>
                <p:ph idx="1"/>
              </p:nvPr>
            </p:nvSpPr>
            <p:spPr/>
            <p:txBody>
              <a:bodyPr>
                <a:normAutofit fontScale="85000" lnSpcReduction="20000"/>
              </a:bodyPr>
              <a:lstStyle/>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Master Bedroom: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Area = 12’-8” x 10’-8”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135.111 ft</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12.5522 m</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Let, Standard Luminance of the bedroom = 150 lux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Loss factor,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LLf</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0.9 (assumed)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Utilization factor = 0.5 (as the bulb will be connected to wall)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will use a 15W bulb which has standard luminance of 1500 lux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 Bulb needed = </a:t>
                </a:r>
                <a14:m>
                  <m:oMath xmlns:m="http://schemas.openxmlformats.org/officeDocument/2006/math">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𝐸</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𝐴𝑟𝑒𝑎</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𝐹</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𝑈𝐹</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𝐿𝐿𝑓</m:t>
                        </m:r>
                      </m:den>
                    </m:f>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150∗12.5521</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1500∗0.5∗0.9</m:t>
                        </m:r>
                      </m:den>
                    </m:f>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2.7893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So, we will use 2 pcs of 15W LED bulbs and 1 pc of 10W ceiling light bulbs.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Fan needed = </a:t>
                </a:r>
                <a14:m>
                  <m:oMath xmlns:m="http://schemas.openxmlformats.org/officeDocument/2006/math">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135.111</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100</m:t>
                        </m:r>
                      </m:den>
                    </m:f>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1.3511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So, 1 fan is needed.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mc:Choice>
        <mc:Fallback xmlns="">
          <p:sp>
            <p:nvSpPr>
              <p:cNvPr id="3" name="Content Placeholder 2">
                <a:extLst>
                  <a:ext uri="{FF2B5EF4-FFF2-40B4-BE49-F238E27FC236}">
                    <a16:creationId xmlns:a16="http://schemas.microsoft.com/office/drawing/2014/main" id="{DA53F424-41EF-7747-85E5-0B829A5E1BA7}"/>
                  </a:ext>
                </a:extLst>
              </p:cNvPr>
              <p:cNvSpPr>
                <a:spLocks noGrp="1" noRot="1" noChangeAspect="1" noMove="1" noResize="1" noEditPoints="1" noAdjustHandles="1" noChangeArrowheads="1" noChangeShapeType="1" noTextEdit="1"/>
              </p:cNvSpPr>
              <p:nvPr>
                <p:ph idx="1"/>
              </p:nvPr>
            </p:nvSpPr>
            <p:spPr>
              <a:blipFill>
                <a:blip r:embed="rId2"/>
                <a:stretch>
                  <a:fillRect l="-182" t="-94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C0C5A52-929C-FEEC-8EFB-AC044383995E}"/>
              </a:ext>
            </a:extLst>
          </p:cNvPr>
          <p:cNvSpPr>
            <a:spLocks noGrp="1"/>
          </p:cNvSpPr>
          <p:nvPr>
            <p:ph type="dt" sz="half" idx="10"/>
          </p:nvPr>
        </p:nvSpPr>
        <p:spPr/>
        <p:txBody>
          <a:bodyPr/>
          <a:lstStyle/>
          <a:p>
            <a:r>
              <a:rPr lang="en-US"/>
              <a:t>EEE 304 (2022) – Final Project Group A.XY</a:t>
            </a:r>
            <a:endParaRPr lang="en-BD" dirty="0"/>
          </a:p>
        </p:txBody>
      </p:sp>
      <p:sp>
        <p:nvSpPr>
          <p:cNvPr id="5" name="Footer Placeholder 4">
            <a:extLst>
              <a:ext uri="{FF2B5EF4-FFF2-40B4-BE49-F238E27FC236}">
                <a16:creationId xmlns:a16="http://schemas.microsoft.com/office/drawing/2014/main" id="{C2D94D08-496A-ADA8-1C94-F7F93339B51E}"/>
              </a:ext>
            </a:extLst>
          </p:cNvPr>
          <p:cNvSpPr>
            <a:spLocks noGrp="1"/>
          </p:cNvSpPr>
          <p:nvPr>
            <p:ph type="ftr" sz="quarter" idx="11"/>
          </p:nvPr>
        </p:nvSpPr>
        <p:spPr/>
        <p:txBody>
          <a:bodyPr/>
          <a:lstStyle/>
          <a:p>
            <a:pPr algn="ctr"/>
            <a:r>
              <a:rPr lang="en-BD"/>
              <a:t>Title of the Project</a:t>
            </a:r>
            <a:endParaRPr lang="en-BD" dirty="0"/>
          </a:p>
        </p:txBody>
      </p:sp>
      <p:sp>
        <p:nvSpPr>
          <p:cNvPr id="6" name="Slide Number Placeholder 5">
            <a:extLst>
              <a:ext uri="{FF2B5EF4-FFF2-40B4-BE49-F238E27FC236}">
                <a16:creationId xmlns:a16="http://schemas.microsoft.com/office/drawing/2014/main" id="{A9C6ED04-7BB3-CD10-1F4A-205844F58D0B}"/>
              </a:ext>
            </a:extLst>
          </p:cNvPr>
          <p:cNvSpPr>
            <a:spLocks noGrp="1"/>
          </p:cNvSpPr>
          <p:nvPr>
            <p:ph type="sldNum" sz="quarter" idx="12"/>
          </p:nvPr>
        </p:nvSpPr>
        <p:spPr/>
        <p:txBody>
          <a:bodyPr/>
          <a:lstStyle/>
          <a:p>
            <a:fld id="{E9C29D53-9981-884B-B5B6-B5743DF81FD1}" type="slidenum">
              <a:rPr lang="en-BD" smtClean="0"/>
              <a:pPr/>
              <a:t>23</a:t>
            </a:fld>
            <a:endParaRPr lang="en-BD" dirty="0"/>
          </a:p>
        </p:txBody>
      </p:sp>
    </p:spTree>
    <p:extLst>
      <p:ext uri="{BB962C8B-B14F-4D97-AF65-F5344CB8AC3E}">
        <p14:creationId xmlns:p14="http://schemas.microsoft.com/office/powerpoint/2010/main" val="896551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43482A-319D-25AD-D4A4-587154F94F04}"/>
                  </a:ext>
                </a:extLst>
              </p:cNvPr>
              <p:cNvSpPr>
                <a:spLocks noGrp="1"/>
              </p:cNvSpPr>
              <p:nvPr>
                <p:ph idx="1"/>
              </p:nvPr>
            </p:nvSpPr>
            <p:spPr>
              <a:xfrm>
                <a:off x="829733" y="685800"/>
                <a:ext cx="10295467" cy="5349240"/>
              </a:xfrm>
            </p:spPr>
            <p:txBody>
              <a:bodyPr/>
              <a:lstStyle/>
              <a:p>
                <a:pPr marL="0" marR="0">
                  <a:lnSpc>
                    <a:spcPct val="107000"/>
                  </a:lnSpc>
                  <a:spcBef>
                    <a:spcPts val="0"/>
                  </a:spcBef>
                  <a:spcAft>
                    <a:spcPts val="800"/>
                  </a:spcAft>
                  <a:tabLst>
                    <a:tab pos="2465070" algn="l"/>
                  </a:tabLst>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For ESB1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246507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 L</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are fluorescent LED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246507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 = (15+15) = 30W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246507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 = </a:t>
                </a:r>
                <a14:m>
                  <m:oMath xmlns:m="http://schemas.openxmlformats.org/officeDocument/2006/math">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30</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220∗0.7</m:t>
                        </m:r>
                      </m:den>
                    </m:f>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0.1948 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246507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So, 2x1.5 rm BYM + 1.5 BYA ECC are used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2465070" algn="l"/>
                  </a:tabLst>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For ESB2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246507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 L</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are fluorescent LED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246507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 = (15+15) = 30W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246507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246507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 = </a:t>
                </a:r>
                <a14:m>
                  <m:oMath xmlns:m="http://schemas.openxmlformats.org/officeDocument/2006/math">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30</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220∗0.7</m:t>
                        </m:r>
                      </m:den>
                    </m:f>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0.1948 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246507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246507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So, 2x1.5 rm BYM + 1.5 BYA ECC are used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8843482A-319D-25AD-D4A4-587154F94F04}"/>
                  </a:ext>
                </a:extLst>
              </p:cNvPr>
              <p:cNvSpPr>
                <a:spLocks noGrp="1" noRot="1" noChangeAspect="1" noMove="1" noResize="1" noEditPoints="1" noAdjustHandles="1" noChangeArrowheads="1" noChangeShapeType="1" noTextEdit="1"/>
              </p:cNvSpPr>
              <p:nvPr>
                <p:ph idx="1"/>
              </p:nvPr>
            </p:nvSpPr>
            <p:spPr>
              <a:xfrm>
                <a:off x="829733" y="685800"/>
                <a:ext cx="10295467" cy="5349240"/>
              </a:xfrm>
              <a:blipFill>
                <a:blip r:embed="rId2"/>
                <a:stretch>
                  <a:fillRect l="-414" t="-68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CC5442D-6DA6-309D-A065-E53133D4BCCE}"/>
              </a:ext>
            </a:extLst>
          </p:cNvPr>
          <p:cNvSpPr>
            <a:spLocks noGrp="1"/>
          </p:cNvSpPr>
          <p:nvPr>
            <p:ph type="dt" sz="half" idx="10"/>
          </p:nvPr>
        </p:nvSpPr>
        <p:spPr/>
        <p:txBody>
          <a:bodyPr/>
          <a:lstStyle/>
          <a:p>
            <a:r>
              <a:rPr lang="en-US"/>
              <a:t>EEE 304 (2022) – Final Project Group A.XY</a:t>
            </a:r>
            <a:endParaRPr lang="en-BD" dirty="0"/>
          </a:p>
        </p:txBody>
      </p:sp>
      <p:sp>
        <p:nvSpPr>
          <p:cNvPr id="5" name="Footer Placeholder 4">
            <a:extLst>
              <a:ext uri="{FF2B5EF4-FFF2-40B4-BE49-F238E27FC236}">
                <a16:creationId xmlns:a16="http://schemas.microsoft.com/office/drawing/2014/main" id="{39BC8363-F249-9E88-18C4-FBCC1161D484}"/>
              </a:ext>
            </a:extLst>
          </p:cNvPr>
          <p:cNvSpPr>
            <a:spLocks noGrp="1"/>
          </p:cNvSpPr>
          <p:nvPr>
            <p:ph type="ftr" sz="quarter" idx="11"/>
          </p:nvPr>
        </p:nvSpPr>
        <p:spPr/>
        <p:txBody>
          <a:bodyPr/>
          <a:lstStyle/>
          <a:p>
            <a:pPr algn="ctr"/>
            <a:r>
              <a:rPr lang="en-BD"/>
              <a:t>Title of the Project</a:t>
            </a:r>
            <a:endParaRPr lang="en-BD" dirty="0"/>
          </a:p>
        </p:txBody>
      </p:sp>
      <p:sp>
        <p:nvSpPr>
          <p:cNvPr id="6" name="Slide Number Placeholder 5">
            <a:extLst>
              <a:ext uri="{FF2B5EF4-FFF2-40B4-BE49-F238E27FC236}">
                <a16:creationId xmlns:a16="http://schemas.microsoft.com/office/drawing/2014/main" id="{D7F2C415-853E-4B8B-EC0E-B5B0E965326D}"/>
              </a:ext>
            </a:extLst>
          </p:cNvPr>
          <p:cNvSpPr>
            <a:spLocks noGrp="1"/>
          </p:cNvSpPr>
          <p:nvPr>
            <p:ph type="sldNum" sz="quarter" idx="12"/>
          </p:nvPr>
        </p:nvSpPr>
        <p:spPr/>
        <p:txBody>
          <a:bodyPr/>
          <a:lstStyle/>
          <a:p>
            <a:fld id="{E9C29D53-9981-884B-B5B6-B5743DF81FD1}" type="slidenum">
              <a:rPr lang="en-BD" smtClean="0"/>
              <a:pPr/>
              <a:t>24</a:t>
            </a:fld>
            <a:endParaRPr lang="en-BD" dirty="0"/>
          </a:p>
        </p:txBody>
      </p:sp>
    </p:spTree>
    <p:extLst>
      <p:ext uri="{BB962C8B-B14F-4D97-AF65-F5344CB8AC3E}">
        <p14:creationId xmlns:p14="http://schemas.microsoft.com/office/powerpoint/2010/main" val="2452239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43DA634-3F01-7E01-CF42-A681DDCB5B2F}"/>
                  </a:ext>
                </a:extLst>
              </p:cNvPr>
              <p:cNvSpPr>
                <a:spLocks noGrp="1"/>
              </p:cNvSpPr>
              <p:nvPr>
                <p:ph idx="1"/>
              </p:nvPr>
            </p:nvSpPr>
            <p:spPr>
              <a:xfrm>
                <a:off x="1066800" y="717826"/>
                <a:ext cx="10058400" cy="5317214"/>
              </a:xfrm>
            </p:spPr>
            <p:txBody>
              <a:bodyPr/>
              <a:lstStyle/>
              <a:p>
                <a:r>
                  <a:rPr lang="en-US" sz="1800" b="1" u="sng" dirty="0">
                    <a:effectLst/>
                    <a:latin typeface="Times New Roman" panose="02020603050405020304" pitchFamily="18" charset="0"/>
                    <a:ea typeface="Calibri" panose="020F0502020204030204" pitchFamily="34" charset="0"/>
                    <a:cs typeface="Vrinda" panose="020B0502040204020203" pitchFamily="34" charset="0"/>
                  </a:rPr>
                  <a:t>1</a:t>
                </a:r>
                <a:r>
                  <a:rPr lang="en-US" sz="1800" b="1" u="sng" baseline="30000" dirty="0">
                    <a:effectLst/>
                    <a:latin typeface="Times New Roman" panose="02020603050405020304" pitchFamily="18" charset="0"/>
                    <a:ea typeface="Calibri" panose="020F0502020204030204" pitchFamily="34" charset="0"/>
                    <a:cs typeface="Vrinda" panose="020B0502040204020203" pitchFamily="34" charset="0"/>
                  </a:rPr>
                  <a:t>st</a:t>
                </a:r>
                <a:r>
                  <a:rPr lang="en-US" sz="1800" b="1" u="sng" dirty="0">
                    <a:effectLst/>
                    <a:latin typeface="Times New Roman" panose="02020603050405020304" pitchFamily="18" charset="0"/>
                    <a:ea typeface="Calibri" panose="020F0502020204030204" pitchFamily="34" charset="0"/>
                    <a:cs typeface="Vrinda" panose="020B0502040204020203" pitchFamily="34" charset="0"/>
                  </a:rPr>
                  <a:t> Floor (SDB Calc.)</a:t>
                </a:r>
                <a:endParaRPr lang="en-BD" sz="1800" dirty="0">
                  <a:effectLst/>
                  <a:latin typeface="Calibri" panose="020F0502020204030204" pitchFamily="34" charset="0"/>
                  <a:ea typeface="Calibri" panose="020F0502020204030204" pitchFamily="34" charset="0"/>
                  <a:cs typeface="Vrinda" panose="020B0502040204020203" pitchFamily="34" charset="0"/>
                </a:endParaRPr>
              </a:p>
              <a:p>
                <a:r>
                  <a:rPr lang="en-US" sz="1800" b="1" u="sng" dirty="0">
                    <a:effectLst/>
                    <a:latin typeface="Times New Roman" panose="02020603050405020304" pitchFamily="18" charset="0"/>
                    <a:ea typeface="Calibri" panose="020F0502020204030204" pitchFamily="34" charset="0"/>
                    <a:cs typeface="Vrinda" panose="020B0502040204020203" pitchFamily="34" charset="0"/>
                  </a:rPr>
                  <a:t>SDB1</a:t>
                </a:r>
                <a:endParaRPr lang="en-BD" sz="1800" dirty="0">
                  <a:effectLst/>
                  <a:latin typeface="Calibri" panose="020F0502020204030204" pitchFamily="34" charset="0"/>
                  <a:ea typeface="Calibri" panose="020F0502020204030204" pitchFamily="34" charset="0"/>
                  <a:cs typeface="Vrinda" panose="020B0502040204020203" pitchFamily="34" charset="0"/>
                </a:endParaRPr>
              </a:p>
              <a:p>
                <a:r>
                  <a:rPr lang="en-US" sz="1800" dirty="0">
                    <a:effectLst/>
                    <a:latin typeface="Times New Roman" panose="02020603050405020304" pitchFamily="18" charset="0"/>
                    <a:ea typeface="Calibri" panose="020F0502020204030204" pitchFamily="34" charset="0"/>
                    <a:cs typeface="Vrinda" panose="020B0502040204020203" pitchFamily="34" charset="0"/>
                  </a:rPr>
                  <a:t>Total Load = SB2+ SB3+ SB5+ SB7</a:t>
                </a:r>
                <a:endParaRPr lang="en-BD" sz="1800" dirty="0">
                  <a:effectLst/>
                  <a:latin typeface="Calibri" panose="020F0502020204030204" pitchFamily="34" charset="0"/>
                  <a:ea typeface="Calibri" panose="020F0502020204030204" pitchFamily="34" charset="0"/>
                  <a:cs typeface="Vrinda" panose="020B0502040204020203" pitchFamily="34" charset="0"/>
                </a:endParaRPr>
              </a:p>
              <a:p>
                <a:r>
                  <a:rPr lang="en-US" sz="1800" dirty="0">
                    <a:effectLst/>
                    <a:latin typeface="Times New Roman" panose="02020603050405020304" pitchFamily="18" charset="0"/>
                    <a:ea typeface="Calibri" panose="020F0502020204030204" pitchFamily="34" charset="0"/>
                    <a:cs typeface="Vrinda" panose="020B0502040204020203" pitchFamily="34" charset="0"/>
                  </a:rPr>
                  <a:t>                   = (235+535+280+295) W</a:t>
                </a:r>
                <a:endParaRPr lang="en-BD" sz="1800" dirty="0">
                  <a:effectLst/>
                  <a:latin typeface="Calibri" panose="020F0502020204030204" pitchFamily="34" charset="0"/>
                  <a:ea typeface="Calibri" panose="020F0502020204030204" pitchFamily="34" charset="0"/>
                  <a:cs typeface="Vrinda" panose="020B0502040204020203" pitchFamily="34" charset="0"/>
                </a:endParaRPr>
              </a:p>
              <a:p>
                <a:r>
                  <a:rPr lang="en-US" sz="1800" dirty="0">
                    <a:effectLst/>
                    <a:latin typeface="Times New Roman" panose="02020603050405020304" pitchFamily="18" charset="0"/>
                    <a:ea typeface="Calibri" panose="020F0502020204030204" pitchFamily="34" charset="0"/>
                    <a:cs typeface="Vrinda" panose="020B0502040204020203" pitchFamily="34" charset="0"/>
                  </a:rPr>
                  <a:t>                   = 1345 W </a:t>
                </a:r>
                <a:endParaRPr lang="en-BD" sz="1800" dirty="0">
                  <a:effectLst/>
                  <a:latin typeface="Calibri" panose="020F0502020204030204" pitchFamily="34" charset="0"/>
                  <a:ea typeface="Calibri" panose="020F0502020204030204" pitchFamily="34" charset="0"/>
                  <a:cs typeface="Vrinda" panose="020B0502040204020203" pitchFamily="34" charset="0"/>
                </a:endParaRPr>
              </a:p>
              <a:p>
                <a:r>
                  <a:rPr lang="en-US" sz="1800" dirty="0">
                    <a:effectLst/>
                    <a:latin typeface="Times New Roman" panose="02020603050405020304" pitchFamily="18" charset="0"/>
                    <a:ea typeface="Calibri" panose="020F0502020204030204" pitchFamily="34" charset="0"/>
                    <a:cs typeface="Vrinda" panose="020B0502040204020203" pitchFamily="34" charset="0"/>
                  </a:rPr>
                  <a:t>SDB Load = 1345</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×0.7+6×3000×0.2</m:t>
                    </m:r>
                  </m:oMath>
                </a14:m>
                <a:r>
                  <a:rPr lang="en-US" sz="1800" dirty="0">
                    <a:effectLst/>
                    <a:latin typeface="Times New Roman" panose="02020603050405020304" pitchFamily="18" charset="0"/>
                    <a:ea typeface="Times New Roman" panose="02020603050405020304" pitchFamily="18" charset="0"/>
                    <a:cs typeface="Vrinda" panose="020B0502040204020203" pitchFamily="34" charset="0"/>
                  </a:rPr>
                  <a:t> = 4541.5 W</a:t>
                </a:r>
                <a:endParaRPr lang="en-BD" sz="1800" dirty="0">
                  <a:effectLst/>
                  <a:latin typeface="Calibri" panose="020F0502020204030204" pitchFamily="34" charset="0"/>
                  <a:ea typeface="Calibri" panose="020F0502020204030204" pitchFamily="34" charset="0"/>
                  <a:cs typeface="Vrinda" panose="020B0502040204020203" pitchFamily="34" charset="0"/>
                </a:endParaRPr>
              </a:p>
              <a:p>
                <a:r>
                  <a:rPr lang="en-US" sz="1800" dirty="0">
                    <a:effectLst/>
                    <a:latin typeface="Times New Roman" panose="02020603050405020304" pitchFamily="18" charset="0"/>
                    <a:ea typeface="Times New Roman" panose="02020603050405020304" pitchFamily="18" charset="0"/>
                    <a:cs typeface="Vrinda" panose="020B0502040204020203" pitchFamily="34" charset="0"/>
                  </a:rPr>
                  <a:t>SDB Current =</a:t>
                </a:r>
                <a14:m>
                  <m:oMath xmlns:m="http://schemas.openxmlformats.org/officeDocument/2006/math">
                    <m:f>
                      <m:fPr>
                        <m:ctrlPr>
                          <a:rPr lang="en-BD"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4541.5</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220∗0.7</m:t>
                        </m:r>
                      </m:den>
                    </m:f>
                  </m:oMath>
                </a14:m>
                <a:r>
                  <a:rPr lang="en-US" sz="1800" dirty="0">
                    <a:effectLst/>
                    <a:latin typeface="Times New Roman" panose="02020603050405020304" pitchFamily="18" charset="0"/>
                    <a:ea typeface="Times New Roman" panose="02020603050405020304" pitchFamily="18" charset="0"/>
                    <a:cs typeface="Vrinda" panose="020B0502040204020203" pitchFamily="34" charset="0"/>
                  </a:rPr>
                  <a:t>A = 29.49 A</a:t>
                </a:r>
                <a:endParaRPr lang="en-BD" sz="1800" dirty="0">
                  <a:effectLst/>
                  <a:latin typeface="Calibri" panose="020F0502020204030204" pitchFamily="34" charset="0"/>
                  <a:ea typeface="Calibri" panose="020F0502020204030204" pitchFamily="34" charset="0"/>
                  <a:cs typeface="Vrinda" panose="020B0502040204020203" pitchFamily="34" charset="0"/>
                </a:endParaRPr>
              </a:p>
              <a:p>
                <a:r>
                  <a:rPr lang="en-US" sz="1800" dirty="0">
                    <a:effectLst/>
                    <a:latin typeface="Times New Roman" panose="02020603050405020304" pitchFamily="18" charset="0"/>
                    <a:ea typeface="Times New Roman" panose="02020603050405020304" pitchFamily="18" charset="0"/>
                    <a:cs typeface="Vrinda" panose="020B0502040204020203" pitchFamily="34" charset="0"/>
                  </a:rPr>
                  <a:t>So, 40A MCCB is needed from SDB to MDB.</a:t>
                </a:r>
                <a:endParaRPr lang="en-BD" sz="1800" dirty="0">
                  <a:effectLst/>
                  <a:latin typeface="Calibri" panose="020F0502020204030204" pitchFamily="34" charset="0"/>
                  <a:ea typeface="Calibri" panose="020F0502020204030204" pitchFamily="34" charset="0"/>
                  <a:cs typeface="Vrinda" panose="020B0502040204020203" pitchFamily="34" charset="0"/>
                </a:endParaRPr>
              </a:p>
              <a:p>
                <a:endParaRPr lang="en-BD" dirty="0"/>
              </a:p>
            </p:txBody>
          </p:sp>
        </mc:Choice>
        <mc:Fallback>
          <p:sp>
            <p:nvSpPr>
              <p:cNvPr id="3" name="Content Placeholder 2">
                <a:extLst>
                  <a:ext uri="{FF2B5EF4-FFF2-40B4-BE49-F238E27FC236}">
                    <a16:creationId xmlns:a16="http://schemas.microsoft.com/office/drawing/2014/main" id="{D43DA634-3F01-7E01-CF42-A681DDCB5B2F}"/>
                  </a:ext>
                </a:extLst>
              </p:cNvPr>
              <p:cNvSpPr>
                <a:spLocks noGrp="1" noRot="1" noChangeAspect="1" noMove="1" noResize="1" noEditPoints="1" noAdjustHandles="1" noChangeArrowheads="1" noChangeShapeType="1" noTextEdit="1"/>
              </p:cNvSpPr>
              <p:nvPr>
                <p:ph idx="1"/>
              </p:nvPr>
            </p:nvSpPr>
            <p:spPr>
              <a:xfrm>
                <a:off x="1066800" y="717826"/>
                <a:ext cx="10058400" cy="5317214"/>
              </a:xfrm>
              <a:blipFill>
                <a:blip r:embed="rId2"/>
                <a:stretch>
                  <a:fillRect l="-378" t="-476"/>
                </a:stretch>
              </a:blipFill>
            </p:spPr>
            <p:txBody>
              <a:bodyPr/>
              <a:lstStyle/>
              <a:p>
                <a:r>
                  <a:rPr lang="en-BD">
                    <a:noFill/>
                  </a:rPr>
                  <a:t> </a:t>
                </a:r>
              </a:p>
            </p:txBody>
          </p:sp>
        </mc:Fallback>
      </mc:AlternateContent>
      <p:sp>
        <p:nvSpPr>
          <p:cNvPr id="4" name="Date Placeholder 3">
            <a:extLst>
              <a:ext uri="{FF2B5EF4-FFF2-40B4-BE49-F238E27FC236}">
                <a16:creationId xmlns:a16="http://schemas.microsoft.com/office/drawing/2014/main" id="{5B391743-BA2D-73F6-2008-D97F6BAE0A9D}"/>
              </a:ext>
            </a:extLst>
          </p:cNvPr>
          <p:cNvSpPr>
            <a:spLocks noGrp="1"/>
          </p:cNvSpPr>
          <p:nvPr>
            <p:ph type="dt" sz="half" idx="10"/>
          </p:nvPr>
        </p:nvSpPr>
        <p:spPr/>
        <p:txBody>
          <a:bodyPr/>
          <a:lstStyle/>
          <a:p>
            <a:r>
              <a:rPr lang="en-US"/>
              <a:t>EEE 304 (2022) – Final Project Group A.XY</a:t>
            </a:r>
            <a:endParaRPr lang="en-BD" dirty="0"/>
          </a:p>
        </p:txBody>
      </p:sp>
      <p:sp>
        <p:nvSpPr>
          <p:cNvPr id="5" name="Footer Placeholder 4">
            <a:extLst>
              <a:ext uri="{FF2B5EF4-FFF2-40B4-BE49-F238E27FC236}">
                <a16:creationId xmlns:a16="http://schemas.microsoft.com/office/drawing/2014/main" id="{44838A38-DC0B-9878-ADE6-5F3F4AA9682C}"/>
              </a:ext>
            </a:extLst>
          </p:cNvPr>
          <p:cNvSpPr>
            <a:spLocks noGrp="1"/>
          </p:cNvSpPr>
          <p:nvPr>
            <p:ph type="ftr" sz="quarter" idx="11"/>
          </p:nvPr>
        </p:nvSpPr>
        <p:spPr/>
        <p:txBody>
          <a:bodyPr/>
          <a:lstStyle/>
          <a:p>
            <a:pPr algn="ctr"/>
            <a:r>
              <a:rPr lang="en-BD"/>
              <a:t>Title of the Project</a:t>
            </a:r>
            <a:endParaRPr lang="en-BD" dirty="0"/>
          </a:p>
        </p:txBody>
      </p:sp>
      <p:sp>
        <p:nvSpPr>
          <p:cNvPr id="6" name="Slide Number Placeholder 5">
            <a:extLst>
              <a:ext uri="{FF2B5EF4-FFF2-40B4-BE49-F238E27FC236}">
                <a16:creationId xmlns:a16="http://schemas.microsoft.com/office/drawing/2014/main" id="{565F9AE1-CB70-2B4E-A6A0-6EC90F98D059}"/>
              </a:ext>
            </a:extLst>
          </p:cNvPr>
          <p:cNvSpPr>
            <a:spLocks noGrp="1"/>
          </p:cNvSpPr>
          <p:nvPr>
            <p:ph type="sldNum" sz="quarter" idx="12"/>
          </p:nvPr>
        </p:nvSpPr>
        <p:spPr/>
        <p:txBody>
          <a:bodyPr/>
          <a:lstStyle/>
          <a:p>
            <a:fld id="{E9C29D53-9981-884B-B5B6-B5743DF81FD1}" type="slidenum">
              <a:rPr lang="en-BD" smtClean="0"/>
              <a:pPr/>
              <a:t>25</a:t>
            </a:fld>
            <a:endParaRPr lang="en-BD" dirty="0"/>
          </a:p>
        </p:txBody>
      </p:sp>
    </p:spTree>
    <p:extLst>
      <p:ext uri="{BB962C8B-B14F-4D97-AF65-F5344CB8AC3E}">
        <p14:creationId xmlns:p14="http://schemas.microsoft.com/office/powerpoint/2010/main" val="1555936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50AC-A28B-BFBC-FBA4-9DE600AE3A7D}"/>
              </a:ext>
            </a:extLst>
          </p:cNvPr>
          <p:cNvSpPr>
            <a:spLocks noGrp="1"/>
          </p:cNvSpPr>
          <p:nvPr>
            <p:ph type="title"/>
          </p:nvPr>
        </p:nvSpPr>
        <p:spPr/>
        <p:txBody>
          <a:bodyPr>
            <a:noAutofit/>
          </a:bodyPr>
          <a:lstStyle/>
          <a:p>
            <a:r>
              <a:rPr lang="en-GB" sz="3600" dirty="0"/>
              <a:t>6.1 Individual Contribution of Each Member</a:t>
            </a:r>
          </a:p>
        </p:txBody>
      </p:sp>
      <p:sp>
        <p:nvSpPr>
          <p:cNvPr id="3" name="Content Placeholder 2">
            <a:extLst>
              <a:ext uri="{FF2B5EF4-FFF2-40B4-BE49-F238E27FC236}">
                <a16:creationId xmlns:a16="http://schemas.microsoft.com/office/drawing/2014/main" id="{8ADF71AF-DB81-A1C1-3DD7-359C91B48405}"/>
              </a:ext>
            </a:extLst>
          </p:cNvPr>
          <p:cNvSpPr>
            <a:spLocks noGrp="1"/>
          </p:cNvSpPr>
          <p:nvPr>
            <p:ph idx="1"/>
          </p:nvPr>
        </p:nvSpPr>
        <p:spPr/>
        <p:txBody>
          <a:bodyPr>
            <a:normAutofit/>
          </a:bodyPr>
          <a:lstStyle/>
          <a:p>
            <a:pPr marL="0" indent="0">
              <a:buNone/>
            </a:pPr>
            <a:r>
              <a:rPr lang="en-GB" sz="2800" dirty="0"/>
              <a:t>1806099: Ground Floor, Basement, Roof layout</a:t>
            </a:r>
          </a:p>
          <a:p>
            <a:pPr marL="0" indent="0">
              <a:buNone/>
            </a:pPr>
            <a:r>
              <a:rPr lang="en-GB" sz="2800" dirty="0"/>
              <a:t>1806101: Dimension labelling, Calculations</a:t>
            </a:r>
          </a:p>
          <a:p>
            <a:pPr marL="0" indent="0">
              <a:buNone/>
            </a:pPr>
            <a:r>
              <a:rPr lang="en-GB" sz="2800" dirty="0"/>
              <a:t>1806102: Ground Floor &amp; First Floor electrical works &amp; First Floor’s calculations</a:t>
            </a:r>
          </a:p>
          <a:p>
            <a:pPr marL="0" indent="0">
              <a:buNone/>
            </a:pPr>
            <a:r>
              <a:rPr lang="en-GB" sz="2800" dirty="0"/>
              <a:t>1806105: First Floor layout + All floor’s electrical work + Project report</a:t>
            </a:r>
          </a:p>
          <a:p>
            <a:pPr marL="0" indent="0">
              <a:buNone/>
            </a:pPr>
            <a:r>
              <a:rPr lang="en-GB" sz="2800" dirty="0"/>
              <a:t>1806107: SDB &amp; ESDB Calculations, PPT design, Conduit calculations, Ground </a:t>
            </a:r>
            <a:r>
              <a:rPr lang="en-GB" sz="2800"/>
              <a:t>Floor Layout</a:t>
            </a:r>
            <a:endParaRPr lang="en-GB" sz="2800" dirty="0"/>
          </a:p>
          <a:p>
            <a:pPr marL="0" indent="0">
              <a:buNone/>
            </a:pPr>
            <a:r>
              <a:rPr lang="en-GB" sz="2800" dirty="0"/>
              <a:t>1806125: Roof layout &amp; Dimension </a:t>
            </a:r>
            <a:r>
              <a:rPr lang="en-GB" sz="2800" dirty="0" err="1"/>
              <a:t>labeling</a:t>
            </a:r>
            <a:r>
              <a:rPr lang="en-GB" sz="2800" dirty="0"/>
              <a:t> </a:t>
            </a:r>
          </a:p>
        </p:txBody>
      </p:sp>
    </p:spTree>
    <p:extLst>
      <p:ext uri="{BB962C8B-B14F-4D97-AF65-F5344CB8AC3E}">
        <p14:creationId xmlns:p14="http://schemas.microsoft.com/office/powerpoint/2010/main" val="2408797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F11D-A416-0F4E-9F78-0DF2456C744E}"/>
              </a:ext>
            </a:extLst>
          </p:cNvPr>
          <p:cNvSpPr>
            <a:spLocks noGrp="1"/>
          </p:cNvSpPr>
          <p:nvPr>
            <p:ph type="title"/>
          </p:nvPr>
        </p:nvSpPr>
        <p:spPr/>
        <p:txBody>
          <a:bodyPr/>
          <a:lstStyle/>
          <a:p>
            <a:r>
              <a:rPr lang="en-US" dirty="0"/>
              <a:t>7. </a:t>
            </a:r>
            <a:r>
              <a:rPr lang="en-BD" dirty="0"/>
              <a:t>References</a:t>
            </a:r>
          </a:p>
        </p:txBody>
      </p:sp>
      <p:pic>
        <p:nvPicPr>
          <p:cNvPr id="5" name="Content Placeholder 4">
            <a:extLst>
              <a:ext uri="{FF2B5EF4-FFF2-40B4-BE49-F238E27FC236}">
                <a16:creationId xmlns:a16="http://schemas.microsoft.com/office/drawing/2014/main" id="{8FD68A33-9F30-5A2D-1B48-1E2284166D7B}"/>
              </a:ext>
            </a:extLst>
          </p:cNvPr>
          <p:cNvPicPr>
            <a:picLocks noGrp="1" noChangeAspect="1"/>
          </p:cNvPicPr>
          <p:nvPr>
            <p:ph idx="1"/>
          </p:nvPr>
        </p:nvPicPr>
        <p:blipFill>
          <a:blip r:embed="rId2"/>
          <a:stretch>
            <a:fillRect/>
          </a:stretch>
        </p:blipFill>
        <p:spPr>
          <a:xfrm>
            <a:off x="3261780" y="1493838"/>
            <a:ext cx="5668439" cy="4541837"/>
          </a:xfrm>
        </p:spPr>
      </p:pic>
    </p:spTree>
    <p:extLst>
      <p:ext uri="{BB962C8B-B14F-4D97-AF65-F5344CB8AC3E}">
        <p14:creationId xmlns:p14="http://schemas.microsoft.com/office/powerpoint/2010/main" val="3005554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37BC3246-D38E-56C4-4239-6FBB2DC81DA6}"/>
              </a:ext>
            </a:extLst>
          </p:cNvPr>
          <p:cNvPicPr>
            <a:picLocks noGrp="1" noChangeAspect="1"/>
          </p:cNvPicPr>
          <p:nvPr>
            <p:ph idx="1"/>
          </p:nvPr>
        </p:nvPicPr>
        <p:blipFill>
          <a:blip r:embed="rId2"/>
          <a:stretch>
            <a:fillRect/>
          </a:stretch>
        </p:blipFill>
        <p:spPr>
          <a:xfrm>
            <a:off x="3252549" y="1493838"/>
            <a:ext cx="5686902" cy="4541837"/>
          </a:xfrm>
        </p:spPr>
      </p:pic>
      <p:sp>
        <p:nvSpPr>
          <p:cNvPr id="4" name="Date Placeholder 3">
            <a:extLst>
              <a:ext uri="{FF2B5EF4-FFF2-40B4-BE49-F238E27FC236}">
                <a16:creationId xmlns:a16="http://schemas.microsoft.com/office/drawing/2014/main" id="{CB923288-4A86-6AA8-06EA-01DD792EDD87}"/>
              </a:ext>
            </a:extLst>
          </p:cNvPr>
          <p:cNvSpPr>
            <a:spLocks noGrp="1"/>
          </p:cNvSpPr>
          <p:nvPr>
            <p:ph type="dt" sz="half" idx="10"/>
          </p:nvPr>
        </p:nvSpPr>
        <p:spPr/>
        <p:txBody>
          <a:bodyPr/>
          <a:lstStyle/>
          <a:p>
            <a:r>
              <a:rPr lang="en-US"/>
              <a:t>EEE 304 (2022) – Final Project Group A.XY</a:t>
            </a:r>
            <a:endParaRPr lang="en-BD" dirty="0"/>
          </a:p>
        </p:txBody>
      </p:sp>
      <p:sp>
        <p:nvSpPr>
          <p:cNvPr id="5" name="Footer Placeholder 4">
            <a:extLst>
              <a:ext uri="{FF2B5EF4-FFF2-40B4-BE49-F238E27FC236}">
                <a16:creationId xmlns:a16="http://schemas.microsoft.com/office/drawing/2014/main" id="{461F0F9D-193E-6A28-398C-2A1802F2255B}"/>
              </a:ext>
            </a:extLst>
          </p:cNvPr>
          <p:cNvSpPr>
            <a:spLocks noGrp="1"/>
          </p:cNvSpPr>
          <p:nvPr>
            <p:ph type="ftr" sz="quarter" idx="11"/>
          </p:nvPr>
        </p:nvSpPr>
        <p:spPr/>
        <p:txBody>
          <a:bodyPr/>
          <a:lstStyle/>
          <a:p>
            <a:pPr algn="ctr"/>
            <a:r>
              <a:rPr lang="en-BD"/>
              <a:t>Title of the Project</a:t>
            </a:r>
            <a:endParaRPr lang="en-BD" dirty="0"/>
          </a:p>
        </p:txBody>
      </p:sp>
      <p:sp>
        <p:nvSpPr>
          <p:cNvPr id="6" name="Slide Number Placeholder 5">
            <a:extLst>
              <a:ext uri="{FF2B5EF4-FFF2-40B4-BE49-F238E27FC236}">
                <a16:creationId xmlns:a16="http://schemas.microsoft.com/office/drawing/2014/main" id="{EAD1D55E-6EE5-91BE-D196-3CF30F05C5CD}"/>
              </a:ext>
            </a:extLst>
          </p:cNvPr>
          <p:cNvSpPr>
            <a:spLocks noGrp="1"/>
          </p:cNvSpPr>
          <p:nvPr>
            <p:ph type="sldNum" sz="quarter" idx="12"/>
          </p:nvPr>
        </p:nvSpPr>
        <p:spPr/>
        <p:txBody>
          <a:bodyPr/>
          <a:lstStyle/>
          <a:p>
            <a:fld id="{E9C29D53-9981-884B-B5B6-B5743DF81FD1}" type="slidenum">
              <a:rPr lang="en-BD" smtClean="0"/>
              <a:pPr/>
              <a:t>28</a:t>
            </a:fld>
            <a:endParaRPr lang="en-BD" dirty="0"/>
          </a:p>
        </p:txBody>
      </p:sp>
    </p:spTree>
    <p:extLst>
      <p:ext uri="{BB962C8B-B14F-4D97-AF65-F5344CB8AC3E}">
        <p14:creationId xmlns:p14="http://schemas.microsoft.com/office/powerpoint/2010/main" val="3476491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019EF6-C9F9-8E4B-90AC-5D229CB1168A}"/>
              </a:ext>
            </a:extLst>
          </p:cNvPr>
          <p:cNvSpPr>
            <a:spLocks noGrp="1"/>
          </p:cNvSpPr>
          <p:nvPr>
            <p:ph type="title"/>
          </p:nvPr>
        </p:nvSpPr>
        <p:spPr>
          <a:xfrm>
            <a:off x="307848" y="459714"/>
            <a:ext cx="10058400" cy="729006"/>
          </a:xfrm>
        </p:spPr>
        <p:txBody>
          <a:bodyPr>
            <a:normAutofit/>
          </a:bodyPr>
          <a:lstStyle/>
          <a:p>
            <a:r>
              <a:rPr lang="en-US" sz="3200" b="1" dirty="0">
                <a:solidFill>
                  <a:schemeClr val="tx2">
                    <a:lumMod val="75000"/>
                  </a:schemeClr>
                </a:solidFill>
                <a:latin typeface="Times New Roman" panose="02020603050405020304" pitchFamily="18" charset="0"/>
                <a:cs typeface="Times New Roman" panose="02020603050405020304" pitchFamily="18" charset="0"/>
              </a:rPr>
              <a:t>1. Nutshell</a:t>
            </a:r>
            <a:endParaRPr lang="en-BD" sz="32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1B2C38B-4AC5-9248-B4C6-67239E72DC1E}"/>
              </a:ext>
            </a:extLst>
          </p:cNvPr>
          <p:cNvSpPr>
            <a:spLocks noGrp="1"/>
          </p:cNvSpPr>
          <p:nvPr>
            <p:ph idx="1"/>
          </p:nvPr>
        </p:nvSpPr>
        <p:spPr>
          <a:xfrm>
            <a:off x="520064" y="1356360"/>
            <a:ext cx="10471024" cy="4541520"/>
          </a:xfrm>
        </p:spPr>
        <p:txBody>
          <a:bodyPr>
            <a:normAutofit/>
          </a:bodyPr>
          <a:lstStyle/>
          <a:p>
            <a:r>
              <a:rPr lang="en-US" sz="2800" dirty="0">
                <a:latin typeface="Times New Roman" panose="02020603050405020304" pitchFamily="18" charset="0"/>
                <a:cs typeface="Times New Roman" panose="02020603050405020304" pitchFamily="18" charset="0"/>
              </a:rPr>
              <a:t>Our project is about the distribution of environments in 2-unit apartment 9-storied building floor plan designs (3400 sq ft) that have been generated in 2D for better visualization in Auto-cad Software. This is a replica model that can be implemented with some advanced modifications to build a home in real life.</a:t>
            </a:r>
            <a:r>
              <a:rPr lang="en-US" dirty="0">
                <a:latin typeface="Times New Roman" panose="02020603050405020304" pitchFamily="18" charset="0"/>
                <a:cs typeface="Times New Roman" panose="02020603050405020304" pitchFamily="18" charset="0"/>
              </a:rPr>
              <a:t> </a:t>
            </a:r>
            <a:endParaRPr lang="en-B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554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019EF6-C9F9-8E4B-90AC-5D229CB1168A}"/>
              </a:ext>
            </a:extLst>
          </p:cNvPr>
          <p:cNvSpPr>
            <a:spLocks noGrp="1"/>
          </p:cNvSpPr>
          <p:nvPr>
            <p:ph type="title"/>
          </p:nvPr>
        </p:nvSpPr>
        <p:spPr>
          <a:xfrm>
            <a:off x="432486" y="459714"/>
            <a:ext cx="10058400" cy="729006"/>
          </a:xfrm>
        </p:spPr>
        <p:txBody>
          <a:bodyPr>
            <a:normAutofit/>
          </a:bodyPr>
          <a:lstStyle/>
          <a:p>
            <a:r>
              <a:rPr lang="en-US" sz="3600" b="1" dirty="0">
                <a:solidFill>
                  <a:schemeClr val="tx2">
                    <a:lumMod val="75000"/>
                  </a:schemeClr>
                </a:solidFill>
                <a:latin typeface="Times New Roman" panose="02020603050405020304" pitchFamily="18" charset="0"/>
                <a:cs typeface="Times New Roman" panose="02020603050405020304" pitchFamily="18" charset="0"/>
              </a:rPr>
              <a:t>2. Introduction</a:t>
            </a:r>
            <a:endParaRPr lang="en-BD" sz="36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1B2C38B-4AC5-9248-B4C6-67239E72DC1E}"/>
              </a:ext>
            </a:extLst>
          </p:cNvPr>
          <p:cNvSpPr>
            <a:spLocks noGrp="1"/>
          </p:cNvSpPr>
          <p:nvPr>
            <p:ph idx="1"/>
          </p:nvPr>
        </p:nvSpPr>
        <p:spPr>
          <a:xfrm>
            <a:off x="682752" y="1420368"/>
            <a:ext cx="10058400" cy="4541520"/>
          </a:xfrm>
        </p:spPr>
        <p:txBody>
          <a:bodyPr>
            <a:normAutofit/>
          </a:bodyPr>
          <a:lstStyle/>
          <a:p>
            <a:r>
              <a:rPr lang="en-US" sz="2800" dirty="0">
                <a:latin typeface="Times New Roman" panose="02020603050405020304" pitchFamily="18" charset="0"/>
                <a:cs typeface="Times New Roman" panose="02020603050405020304" pitchFamily="18" charset="0"/>
              </a:rPr>
              <a:t>We were instructed to model a 9 storied building having 2 units</a:t>
            </a:r>
            <a:r>
              <a:rPr lang="en-BD"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Each unit covers not less then 3400 sq feet. Also, an instruction was to implement a parking &amp; a basement having enough space for 18 cars. An elevator is also installed to ensure the ease of going any apartment without any time delay. Necessary safety managements have also been taken to ensure public safety.</a:t>
            </a:r>
            <a:endParaRPr lang="en-BD"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4699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019EF6-C9F9-8E4B-90AC-5D229CB1168A}"/>
              </a:ext>
            </a:extLst>
          </p:cNvPr>
          <p:cNvSpPr>
            <a:spLocks noGrp="1"/>
          </p:cNvSpPr>
          <p:nvPr>
            <p:ph type="title"/>
          </p:nvPr>
        </p:nvSpPr>
        <p:spPr>
          <a:xfrm>
            <a:off x="336562" y="555948"/>
            <a:ext cx="10058400" cy="729006"/>
          </a:xfrm>
        </p:spPr>
        <p:txBody>
          <a:bodyPr>
            <a:normAutofit/>
          </a:bodyPr>
          <a:lstStyle/>
          <a:p>
            <a:r>
              <a:rPr lang="en-US" sz="3600" b="1" dirty="0">
                <a:solidFill>
                  <a:schemeClr val="tx2">
                    <a:lumMod val="75000"/>
                  </a:schemeClr>
                </a:solidFill>
                <a:latin typeface="Times New Roman" panose="02020603050405020304" pitchFamily="18" charset="0"/>
                <a:cs typeface="Times New Roman" panose="02020603050405020304" pitchFamily="18" charset="0"/>
              </a:rPr>
              <a:t>2.1 Complexity Analysis</a:t>
            </a:r>
            <a:endParaRPr lang="en-BD" sz="3600" b="1" dirty="0">
              <a:solidFill>
                <a:schemeClr val="tx2">
                  <a:lumMod val="7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1B2C38B-4AC5-9248-B4C6-67239E72DC1E}"/>
                  </a:ext>
                </a:extLst>
              </p:cNvPr>
              <p:cNvSpPr>
                <a:spLocks noGrp="1"/>
              </p:cNvSpPr>
              <p:nvPr>
                <p:ph idx="1"/>
              </p:nvPr>
            </p:nvSpPr>
            <p:spPr>
              <a:xfrm>
                <a:off x="507302" y="1402264"/>
                <a:ext cx="10058400" cy="4541520"/>
              </a:xfrm>
            </p:spPr>
            <p:txBody>
              <a:bodyPr>
                <a:normAutofit/>
              </a:bodyPr>
              <a:lstStyle/>
              <a:p>
                <a:pPr marL="0" marR="0">
                  <a:spcBef>
                    <a:spcPts val="0"/>
                  </a:spcBef>
                  <a:spcAft>
                    <a:spcPts val="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Our plan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is</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having an area of </a:t>
                </a:r>
                <a14:m>
                  <m:oMath xmlns:m="http://schemas.openxmlformats.org/officeDocument/2006/math">
                    <m:r>
                      <a:rPr lang="en-US" sz="2800" b="0" i="1" smtClean="0">
                        <a:effectLst/>
                        <a:latin typeface="Cambria Math" panose="02040503050406030204" pitchFamily="18" charset="0"/>
                        <a:ea typeface="Times New Roman" panose="02020603050405020304" pitchFamily="18" charset="0"/>
                      </a:rPr>
                      <m:t>67.5′</m:t>
                    </m:r>
                  </m:oMath>
                </a14:m>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800" i="1" smtClean="0">
                        <a:effectLst/>
                        <a:latin typeface="Cambria Math" panose="02040503050406030204" pitchFamily="18" charset="0"/>
                        <a:ea typeface="Cambria Math" panose="02040503050406030204" pitchFamily="18" charset="0"/>
                      </a:rPr>
                      <m:t>×</m:t>
                    </m:r>
                    <m:sSup>
                      <m:sSupPr>
                        <m:ctrlPr>
                          <a:rPr lang="en-US" sz="2800" b="0" i="1" smtClean="0">
                            <a:effectLst/>
                            <a:latin typeface="Cambria Math" panose="02040503050406030204" pitchFamily="18" charset="0"/>
                            <a:ea typeface="Cambria Math" panose="02040503050406030204" pitchFamily="18" charset="0"/>
                          </a:rPr>
                        </m:ctrlPr>
                      </m:sSupPr>
                      <m:e>
                        <m:r>
                          <a:rPr lang="en-US" sz="2800" b="0" i="1" smtClean="0">
                            <a:effectLst/>
                            <a:latin typeface="Cambria Math" panose="02040503050406030204" pitchFamily="18" charset="0"/>
                            <a:ea typeface="Cambria Math" panose="02040503050406030204" pitchFamily="18" charset="0"/>
                          </a:rPr>
                          <m:t>50</m:t>
                        </m:r>
                      </m:e>
                      <m:sup>
                        <m:r>
                          <a:rPr lang="en-US" sz="2800" b="0" i="1" smtClean="0">
                            <a:effectLst/>
                            <a:latin typeface="Cambria Math" panose="02040503050406030204" pitchFamily="18" charset="0"/>
                            <a:ea typeface="Cambria Math" panose="02040503050406030204" pitchFamily="18" charset="0"/>
                          </a:rPr>
                          <m:t>′</m:t>
                        </m:r>
                      </m:sup>
                    </m:sSup>
                    <m:r>
                      <a:rPr lang="en-US" sz="2800" b="0" i="1" smtClean="0">
                        <a:effectLst/>
                        <a:latin typeface="Cambria Math" panose="02040503050406030204" pitchFamily="18" charset="0"/>
                        <a:ea typeface="Cambria Math" panose="02040503050406030204" pitchFamily="18" charset="0"/>
                      </a:rPr>
                      <m:t>−3′′</m:t>
                    </m:r>
                  </m:oMath>
                </a14:m>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So, we had gone through some difficulties about putting the essential components along with the lift &amp; enough free space in this limited area. This was the only complexity we have had.</a:t>
                </a:r>
              </a:p>
            </p:txBody>
          </p:sp>
        </mc:Choice>
        <mc:Fallback xmlns="">
          <p:sp>
            <p:nvSpPr>
              <p:cNvPr id="5" name="Content Placeholder 4">
                <a:extLst>
                  <a:ext uri="{FF2B5EF4-FFF2-40B4-BE49-F238E27FC236}">
                    <a16:creationId xmlns:a16="http://schemas.microsoft.com/office/drawing/2014/main" id="{51B2C38B-4AC5-9248-B4C6-67239E72DC1E}"/>
                  </a:ext>
                </a:extLst>
              </p:cNvPr>
              <p:cNvSpPr>
                <a:spLocks noGrp="1" noRot="1" noChangeAspect="1" noMove="1" noResize="1" noEditPoints="1" noAdjustHandles="1" noChangeArrowheads="1" noChangeShapeType="1" noTextEdit="1"/>
              </p:cNvSpPr>
              <p:nvPr>
                <p:ph idx="1"/>
              </p:nvPr>
            </p:nvSpPr>
            <p:spPr>
              <a:xfrm>
                <a:off x="507302" y="1402264"/>
                <a:ext cx="10058400" cy="4541520"/>
              </a:xfrm>
              <a:blipFill>
                <a:blip r:embed="rId2"/>
                <a:stretch>
                  <a:fillRect l="-1212" t="-1342" r="-788"/>
                </a:stretch>
              </a:blipFill>
            </p:spPr>
            <p:txBody>
              <a:bodyPr/>
              <a:lstStyle/>
              <a:p>
                <a:r>
                  <a:rPr lang="en-US">
                    <a:noFill/>
                  </a:rPr>
                  <a:t> </a:t>
                </a:r>
              </a:p>
            </p:txBody>
          </p:sp>
        </mc:Fallback>
      </mc:AlternateContent>
    </p:spTree>
    <p:extLst>
      <p:ext uri="{BB962C8B-B14F-4D97-AF65-F5344CB8AC3E}">
        <p14:creationId xmlns:p14="http://schemas.microsoft.com/office/powerpoint/2010/main" val="343093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5BEC-A1DF-DB49-B707-F4003CEA7E6C}"/>
              </a:ext>
            </a:extLst>
          </p:cNvPr>
          <p:cNvSpPr>
            <a:spLocks noGrp="1"/>
          </p:cNvSpPr>
          <p:nvPr>
            <p:ph type="title"/>
          </p:nvPr>
        </p:nvSpPr>
        <p:spPr>
          <a:xfrm>
            <a:off x="228600" y="321284"/>
            <a:ext cx="10058400" cy="729006"/>
          </a:xfrm>
        </p:spPr>
        <p:txBody>
          <a:bodyPr>
            <a:normAutofit/>
          </a:bodyPr>
          <a:lstStyle/>
          <a:p>
            <a:r>
              <a:rPr lang="en-US" sz="3600" b="1" dirty="0">
                <a:solidFill>
                  <a:schemeClr val="tx2">
                    <a:lumMod val="75000"/>
                  </a:schemeClr>
                </a:solidFill>
                <a:latin typeface="Times New Roman" panose="02020603050405020304" pitchFamily="18" charset="0"/>
                <a:cs typeface="Times New Roman" panose="02020603050405020304" pitchFamily="18" charset="0"/>
              </a:rPr>
              <a:t>3.1 Design---First floor plan</a:t>
            </a:r>
            <a:endParaRPr lang="en-BD" sz="36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D1BFA2-EE69-374B-B248-C5EB3C1C2B3E}"/>
              </a:ext>
            </a:extLst>
          </p:cNvPr>
          <p:cNvSpPr>
            <a:spLocks noGrp="1"/>
          </p:cNvSpPr>
          <p:nvPr>
            <p:ph idx="1"/>
          </p:nvPr>
        </p:nvSpPr>
        <p:spPr>
          <a:xfrm>
            <a:off x="507302" y="1221766"/>
            <a:ext cx="10058400" cy="5295900"/>
          </a:xfrm>
        </p:spPr>
        <p:txBody>
          <a:bodyPr/>
          <a:lstStyle/>
          <a:p>
            <a:pPr marL="0" marR="0">
              <a:spcBef>
                <a:spcPts val="0"/>
              </a:spcBef>
              <a:spcAft>
                <a:spcPts val="0"/>
              </a:spcAft>
            </a:pPr>
            <a:r>
              <a:rPr lang="en-US" sz="2800" dirty="0">
                <a:effectLst/>
                <a:latin typeface="Times New Roman" panose="02020603050405020304" pitchFamily="18" charset="0"/>
                <a:ea typeface="Times New Roman" panose="02020603050405020304" pitchFamily="18" charset="0"/>
              </a:rPr>
              <a:t>We have 2 units i.e. 2 apartments in each floor.</a:t>
            </a:r>
            <a:endParaRPr lang="en-US" sz="2800"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sz="2800" dirty="0">
                <a:latin typeface="Times New Roman" panose="02020603050405020304" pitchFamily="18" charset="0"/>
                <a:ea typeface="Times New Roman" panose="02020603050405020304" pitchFamily="18" charset="0"/>
              </a:rPr>
              <a:t>Every apartment consists of –</a:t>
            </a:r>
          </a:p>
          <a:p>
            <a:pPr marL="0" marR="0" indent="0">
              <a:spcBef>
                <a:spcPts val="0"/>
              </a:spcBef>
              <a:spcAft>
                <a:spcPts val="0"/>
              </a:spcAft>
              <a:buNone/>
            </a:pPr>
            <a:r>
              <a:rPr lang="en-US" sz="2800" dirty="0">
                <a:latin typeface="Times New Roman" panose="02020603050405020304" pitchFamily="18" charset="0"/>
                <a:ea typeface="Times New Roman" panose="02020603050405020304" pitchFamily="18" charset="0"/>
              </a:rPr>
              <a:t>   a. 1 Master Bedrooms (100 sq. feet to 135 sq. feet)</a:t>
            </a:r>
          </a:p>
          <a:p>
            <a:pPr marL="0" marR="0" indent="0">
              <a:spcBef>
                <a:spcPts val="0"/>
              </a:spcBef>
              <a:spcAft>
                <a:spcPts val="0"/>
              </a:spcAft>
              <a:buNone/>
            </a:pPr>
            <a:r>
              <a:rPr lang="en-US" sz="2800" dirty="0">
                <a:effectLst/>
                <a:latin typeface="Times New Roman" panose="02020603050405020304" pitchFamily="18" charset="0"/>
                <a:ea typeface="Times New Roman" panose="02020603050405020304" pitchFamily="18" charset="0"/>
              </a:rPr>
              <a:t>   b. 2</a:t>
            </a:r>
            <a:r>
              <a:rPr lang="en-US" sz="2800" dirty="0">
                <a:latin typeface="Times New Roman" panose="02020603050405020304" pitchFamily="18" charset="0"/>
                <a:ea typeface="Times New Roman" panose="02020603050405020304" pitchFamily="18" charset="0"/>
              </a:rPr>
              <a:t> Bedroom (100 sq. feet)</a:t>
            </a:r>
          </a:p>
          <a:p>
            <a:pPr marL="0" marR="0" indent="0">
              <a:spcBef>
                <a:spcPts val="0"/>
              </a:spcBef>
              <a:spcAft>
                <a:spcPts val="0"/>
              </a:spcAft>
              <a:buNone/>
            </a:pPr>
            <a:r>
              <a:rPr lang="en-US" sz="2800" dirty="0">
                <a:effectLst/>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c. 1 Living Room (182 sq. feet)</a:t>
            </a:r>
          </a:p>
          <a:p>
            <a:pPr marL="0" marR="0" indent="0">
              <a:spcBef>
                <a:spcPts val="0"/>
              </a:spcBef>
              <a:spcAft>
                <a:spcPts val="0"/>
              </a:spcAft>
              <a:buNone/>
            </a:pPr>
            <a:r>
              <a:rPr lang="en-US" sz="2800" dirty="0">
                <a:effectLst/>
                <a:latin typeface="Times New Roman" panose="02020603050405020304" pitchFamily="18" charset="0"/>
                <a:ea typeface="Times New Roman" panose="02020603050405020304" pitchFamily="18" charset="0"/>
              </a:rPr>
              <a:t>   d. 1 Dinning Space</a:t>
            </a:r>
          </a:p>
          <a:p>
            <a:pPr marL="0" marR="0" indent="0">
              <a:spcBef>
                <a:spcPts val="0"/>
              </a:spcBef>
              <a:spcAft>
                <a:spcPts val="0"/>
              </a:spcAft>
              <a:buNone/>
            </a:pPr>
            <a:r>
              <a:rPr lang="en-US" sz="2800" dirty="0">
                <a:latin typeface="Times New Roman" panose="02020603050405020304" pitchFamily="18" charset="0"/>
                <a:ea typeface="Times New Roman" panose="02020603050405020304" pitchFamily="18" charset="0"/>
              </a:rPr>
              <a:t>   e. 1 Kitchen</a:t>
            </a:r>
          </a:p>
          <a:p>
            <a:pPr marL="0" marR="0" indent="0">
              <a:spcBef>
                <a:spcPts val="0"/>
              </a:spcBef>
              <a:spcAft>
                <a:spcPts val="0"/>
              </a:spcAft>
              <a:buNone/>
            </a:pPr>
            <a:r>
              <a:rPr lang="en-US" sz="2800" dirty="0">
                <a:effectLst/>
                <a:latin typeface="Times New Roman" panose="02020603050405020304" pitchFamily="18" charset="0"/>
                <a:ea typeface="Times New Roman" panose="02020603050405020304" pitchFamily="18" charset="0"/>
              </a:rPr>
              <a:t>   f. </a:t>
            </a:r>
            <a:r>
              <a:rPr lang="en-US" sz="2800" dirty="0">
                <a:latin typeface="Times New Roman" panose="02020603050405020304" pitchFamily="18" charset="0"/>
                <a:ea typeface="Times New Roman" panose="02020603050405020304" pitchFamily="18" charset="0"/>
              </a:rPr>
              <a:t> 3 Toilets</a:t>
            </a:r>
          </a:p>
          <a:p>
            <a:pPr marL="0" marR="0" indent="0">
              <a:spcBef>
                <a:spcPts val="0"/>
              </a:spcBef>
              <a:spcAft>
                <a:spcPts val="0"/>
              </a:spcAft>
              <a:buNone/>
            </a:pPr>
            <a:r>
              <a:rPr lang="en-US" sz="2800" dirty="0">
                <a:latin typeface="Times New Roman" panose="02020603050405020304" pitchFamily="18" charset="0"/>
                <a:ea typeface="Times New Roman" panose="02020603050405020304" pitchFamily="18" charset="0"/>
              </a:rPr>
              <a:t>   g. Free space as in Veranda</a:t>
            </a:r>
          </a:p>
          <a:p>
            <a:pPr marL="0" indent="0">
              <a:spcBef>
                <a:spcPts val="0"/>
              </a:spcBef>
              <a:buNone/>
            </a:pPr>
            <a:endParaRPr lang="en-US" sz="2800" dirty="0">
              <a:latin typeface="Times New Roman" panose="02020603050405020304" pitchFamily="18" charset="0"/>
              <a:ea typeface="Times New Roman" panose="02020603050405020304" pitchFamily="18" charset="0"/>
            </a:endParaRPr>
          </a:p>
          <a:p>
            <a:pPr marL="0" indent="0">
              <a:spcBef>
                <a:spcPts val="0"/>
              </a:spcBef>
              <a:buNone/>
            </a:pPr>
            <a:r>
              <a:rPr lang="en-US" sz="2800" dirty="0">
                <a:latin typeface="Times New Roman" panose="02020603050405020304" pitchFamily="18" charset="0"/>
                <a:ea typeface="Times New Roman" panose="02020603050405020304" pitchFamily="18" charset="0"/>
              </a:rPr>
              <a:t>Also, a lift is installed in every floor.</a:t>
            </a:r>
            <a:endParaRPr lang="en-US" sz="2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42175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5BEC-A1DF-DB49-B707-F4003CEA7E6C}"/>
              </a:ext>
            </a:extLst>
          </p:cNvPr>
          <p:cNvSpPr>
            <a:spLocks noGrp="1"/>
          </p:cNvSpPr>
          <p:nvPr>
            <p:ph type="title"/>
          </p:nvPr>
        </p:nvSpPr>
        <p:spPr>
          <a:xfrm>
            <a:off x="73150" y="217473"/>
            <a:ext cx="10058400" cy="729006"/>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600" b="1" dirty="0">
                <a:solidFill>
                  <a:schemeClr val="tx2">
                    <a:lumMod val="75000"/>
                  </a:schemeClr>
                </a:solidFill>
                <a:latin typeface="Times New Roman" panose="02020603050405020304" pitchFamily="18" charset="0"/>
                <a:cs typeface="Times New Roman" panose="02020603050405020304" pitchFamily="18" charset="0"/>
              </a:rPr>
              <a:t>First floor layout</a:t>
            </a:r>
            <a:endParaRPr lang="en-BD" sz="32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D1BFA2-EE69-374B-B248-C5EB3C1C2B3E}"/>
              </a:ext>
            </a:extLst>
          </p:cNvPr>
          <p:cNvSpPr>
            <a:spLocks noGrp="1"/>
          </p:cNvSpPr>
          <p:nvPr>
            <p:ph idx="1"/>
          </p:nvPr>
        </p:nvSpPr>
        <p:spPr>
          <a:xfrm>
            <a:off x="507302" y="1347216"/>
            <a:ext cx="10058400" cy="4541520"/>
          </a:xfrm>
        </p:spPr>
        <p:txBody>
          <a:bodyPr/>
          <a:lstStyle/>
          <a:p>
            <a:pPr marL="0" marR="0" indent="0">
              <a:spcBef>
                <a:spcPts val="0"/>
              </a:spcBef>
              <a:spcAft>
                <a:spcPts val="0"/>
              </a:spcAft>
              <a:buNone/>
            </a:pPr>
            <a:endParaRPr lang="en-US"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2400" dirty="0">
              <a:effectLst/>
              <a:latin typeface="Times New Roman" panose="02020603050405020304" pitchFamily="18" charset="0"/>
              <a:ea typeface="Times New Roman" panose="02020603050405020304" pitchFamily="18" charset="0"/>
            </a:endParaRPr>
          </a:p>
        </p:txBody>
      </p:sp>
      <p:pic>
        <p:nvPicPr>
          <p:cNvPr id="5" name="Picture 4" descr="guuyA blueprint of a house">
            <a:extLst>
              <a:ext uri="{FF2B5EF4-FFF2-40B4-BE49-F238E27FC236}">
                <a16:creationId xmlns:a16="http://schemas.microsoft.com/office/drawing/2014/main" id="{A46BF931-66C3-4867-74CA-7D11F9955DCB}"/>
              </a:ext>
            </a:extLst>
          </p:cNvPr>
          <p:cNvPicPr>
            <a:picLocks noChangeAspect="1"/>
          </p:cNvPicPr>
          <p:nvPr/>
        </p:nvPicPr>
        <p:blipFill>
          <a:blip r:embed="rId2"/>
          <a:stretch>
            <a:fillRect/>
          </a:stretch>
        </p:blipFill>
        <p:spPr>
          <a:xfrm>
            <a:off x="681230" y="1059814"/>
            <a:ext cx="10511026" cy="5252599"/>
          </a:xfrm>
          <a:prstGeom prst="rect">
            <a:avLst/>
          </a:prstGeom>
        </p:spPr>
      </p:pic>
      <p:sp>
        <p:nvSpPr>
          <p:cNvPr id="10" name="TextBox 9">
            <a:extLst>
              <a:ext uri="{FF2B5EF4-FFF2-40B4-BE49-F238E27FC236}">
                <a16:creationId xmlns:a16="http://schemas.microsoft.com/office/drawing/2014/main" id="{F782C3EE-9EC4-2074-B823-DA8882C8EC81}"/>
              </a:ext>
            </a:extLst>
          </p:cNvPr>
          <p:cNvSpPr txBox="1"/>
          <p:nvPr/>
        </p:nvSpPr>
        <p:spPr>
          <a:xfrm>
            <a:off x="1773936" y="4923044"/>
            <a:ext cx="1490472" cy="307777"/>
          </a:xfrm>
          <a:prstGeom prst="rect">
            <a:avLst/>
          </a:prstGeom>
          <a:noFill/>
        </p:spPr>
        <p:txBody>
          <a:bodyPr wrap="square" rtlCol="0">
            <a:spAutoFit/>
          </a:bodyPr>
          <a:lstStyle/>
          <a:p>
            <a:r>
              <a:rPr lang="en-US" sz="1400" dirty="0">
                <a:solidFill>
                  <a:schemeClr val="accent1">
                    <a:lumMod val="20000"/>
                    <a:lumOff val="80000"/>
                  </a:schemeClr>
                </a:solidFill>
              </a:rPr>
              <a:t>M. Bedroom</a:t>
            </a:r>
          </a:p>
        </p:txBody>
      </p:sp>
      <p:sp>
        <p:nvSpPr>
          <p:cNvPr id="11" name="TextBox 10">
            <a:extLst>
              <a:ext uri="{FF2B5EF4-FFF2-40B4-BE49-F238E27FC236}">
                <a16:creationId xmlns:a16="http://schemas.microsoft.com/office/drawing/2014/main" id="{192B1208-E3CE-1252-EFE7-08E1E6970BAC}"/>
              </a:ext>
            </a:extLst>
          </p:cNvPr>
          <p:cNvSpPr txBox="1"/>
          <p:nvPr/>
        </p:nvSpPr>
        <p:spPr>
          <a:xfrm>
            <a:off x="1911096" y="2615393"/>
            <a:ext cx="1115568" cy="307777"/>
          </a:xfrm>
          <a:prstGeom prst="rect">
            <a:avLst/>
          </a:prstGeom>
          <a:noFill/>
        </p:spPr>
        <p:txBody>
          <a:bodyPr wrap="square" rtlCol="0">
            <a:spAutoFit/>
          </a:bodyPr>
          <a:lstStyle/>
          <a:p>
            <a:r>
              <a:rPr lang="en-US" sz="1400" dirty="0">
                <a:solidFill>
                  <a:schemeClr val="accent1">
                    <a:lumMod val="20000"/>
                    <a:lumOff val="80000"/>
                  </a:schemeClr>
                </a:solidFill>
              </a:rPr>
              <a:t>Bedroom</a:t>
            </a:r>
          </a:p>
        </p:txBody>
      </p:sp>
      <p:sp>
        <p:nvSpPr>
          <p:cNvPr id="12" name="TextBox 11">
            <a:extLst>
              <a:ext uri="{FF2B5EF4-FFF2-40B4-BE49-F238E27FC236}">
                <a16:creationId xmlns:a16="http://schemas.microsoft.com/office/drawing/2014/main" id="{DDFFAE25-EC35-3805-A28E-BA3172EDCF2F}"/>
              </a:ext>
            </a:extLst>
          </p:cNvPr>
          <p:cNvSpPr txBox="1"/>
          <p:nvPr/>
        </p:nvSpPr>
        <p:spPr>
          <a:xfrm>
            <a:off x="3611878" y="4846844"/>
            <a:ext cx="1490472" cy="307777"/>
          </a:xfrm>
          <a:prstGeom prst="rect">
            <a:avLst/>
          </a:prstGeom>
          <a:noFill/>
        </p:spPr>
        <p:txBody>
          <a:bodyPr wrap="square" rtlCol="0">
            <a:spAutoFit/>
          </a:bodyPr>
          <a:lstStyle/>
          <a:p>
            <a:r>
              <a:rPr lang="en-US" sz="1400" dirty="0">
                <a:solidFill>
                  <a:schemeClr val="accent1">
                    <a:lumMod val="20000"/>
                    <a:lumOff val="80000"/>
                  </a:schemeClr>
                </a:solidFill>
              </a:rPr>
              <a:t>Living Room</a:t>
            </a:r>
          </a:p>
        </p:txBody>
      </p:sp>
      <p:sp>
        <p:nvSpPr>
          <p:cNvPr id="13" name="TextBox 12">
            <a:extLst>
              <a:ext uri="{FF2B5EF4-FFF2-40B4-BE49-F238E27FC236}">
                <a16:creationId xmlns:a16="http://schemas.microsoft.com/office/drawing/2014/main" id="{902348E0-EA7E-9EEA-5A7F-913E25DD03B8}"/>
              </a:ext>
            </a:extLst>
          </p:cNvPr>
          <p:cNvSpPr txBox="1"/>
          <p:nvPr/>
        </p:nvSpPr>
        <p:spPr>
          <a:xfrm>
            <a:off x="2189984" y="3583549"/>
            <a:ext cx="1421894" cy="307777"/>
          </a:xfrm>
          <a:prstGeom prst="rect">
            <a:avLst/>
          </a:prstGeom>
          <a:noFill/>
        </p:spPr>
        <p:txBody>
          <a:bodyPr wrap="square" rtlCol="0">
            <a:spAutoFit/>
          </a:bodyPr>
          <a:lstStyle/>
          <a:p>
            <a:r>
              <a:rPr lang="en-US" sz="1400" dirty="0">
                <a:solidFill>
                  <a:schemeClr val="accent1">
                    <a:lumMod val="20000"/>
                    <a:lumOff val="80000"/>
                  </a:schemeClr>
                </a:solidFill>
              </a:rPr>
              <a:t>Dinning Space</a:t>
            </a:r>
          </a:p>
        </p:txBody>
      </p:sp>
      <p:sp>
        <p:nvSpPr>
          <p:cNvPr id="14" name="TextBox 13">
            <a:extLst>
              <a:ext uri="{FF2B5EF4-FFF2-40B4-BE49-F238E27FC236}">
                <a16:creationId xmlns:a16="http://schemas.microsoft.com/office/drawing/2014/main" id="{A0FD6536-26D2-0813-E2EF-A45792C4647B}"/>
              </a:ext>
            </a:extLst>
          </p:cNvPr>
          <p:cNvSpPr txBox="1"/>
          <p:nvPr/>
        </p:nvSpPr>
        <p:spPr>
          <a:xfrm>
            <a:off x="3502344" y="2411189"/>
            <a:ext cx="1421894" cy="307777"/>
          </a:xfrm>
          <a:prstGeom prst="rect">
            <a:avLst/>
          </a:prstGeom>
          <a:noFill/>
        </p:spPr>
        <p:txBody>
          <a:bodyPr wrap="square" rtlCol="0">
            <a:spAutoFit/>
          </a:bodyPr>
          <a:lstStyle/>
          <a:p>
            <a:r>
              <a:rPr lang="en-US" sz="1400" dirty="0">
                <a:solidFill>
                  <a:schemeClr val="accent1">
                    <a:lumMod val="20000"/>
                    <a:lumOff val="80000"/>
                  </a:schemeClr>
                </a:solidFill>
              </a:rPr>
              <a:t>Bedroom</a:t>
            </a:r>
          </a:p>
        </p:txBody>
      </p:sp>
      <p:sp>
        <p:nvSpPr>
          <p:cNvPr id="15" name="TextBox 14">
            <a:extLst>
              <a:ext uri="{FF2B5EF4-FFF2-40B4-BE49-F238E27FC236}">
                <a16:creationId xmlns:a16="http://schemas.microsoft.com/office/drawing/2014/main" id="{E96FFECD-35A7-702D-F138-821032C7186A}"/>
              </a:ext>
            </a:extLst>
          </p:cNvPr>
          <p:cNvSpPr txBox="1"/>
          <p:nvPr/>
        </p:nvSpPr>
        <p:spPr>
          <a:xfrm>
            <a:off x="5054155" y="2827353"/>
            <a:ext cx="1421894" cy="307777"/>
          </a:xfrm>
          <a:prstGeom prst="rect">
            <a:avLst/>
          </a:prstGeom>
          <a:noFill/>
        </p:spPr>
        <p:txBody>
          <a:bodyPr wrap="square" rtlCol="0">
            <a:spAutoFit/>
          </a:bodyPr>
          <a:lstStyle/>
          <a:p>
            <a:r>
              <a:rPr lang="en-US" sz="1400" dirty="0">
                <a:solidFill>
                  <a:schemeClr val="accent1">
                    <a:lumMod val="20000"/>
                    <a:lumOff val="80000"/>
                  </a:schemeClr>
                </a:solidFill>
              </a:rPr>
              <a:t>Kitchen</a:t>
            </a:r>
          </a:p>
        </p:txBody>
      </p:sp>
      <p:sp>
        <p:nvSpPr>
          <p:cNvPr id="16" name="TextBox 15">
            <a:extLst>
              <a:ext uri="{FF2B5EF4-FFF2-40B4-BE49-F238E27FC236}">
                <a16:creationId xmlns:a16="http://schemas.microsoft.com/office/drawing/2014/main" id="{5D687970-BF83-C50C-910C-16BCF5A68751}"/>
              </a:ext>
            </a:extLst>
          </p:cNvPr>
          <p:cNvSpPr txBox="1"/>
          <p:nvPr/>
        </p:nvSpPr>
        <p:spPr>
          <a:xfrm>
            <a:off x="3296606" y="1798894"/>
            <a:ext cx="1421894" cy="307777"/>
          </a:xfrm>
          <a:prstGeom prst="rect">
            <a:avLst/>
          </a:prstGeom>
          <a:noFill/>
        </p:spPr>
        <p:txBody>
          <a:bodyPr wrap="square" rtlCol="0">
            <a:spAutoFit/>
          </a:bodyPr>
          <a:lstStyle/>
          <a:p>
            <a:r>
              <a:rPr lang="en-US" sz="1400" dirty="0">
                <a:solidFill>
                  <a:schemeClr val="accent1">
                    <a:lumMod val="20000"/>
                    <a:lumOff val="80000"/>
                  </a:schemeClr>
                </a:solidFill>
              </a:rPr>
              <a:t>Toilet</a:t>
            </a:r>
          </a:p>
        </p:txBody>
      </p:sp>
      <p:sp>
        <p:nvSpPr>
          <p:cNvPr id="18" name="TextBox 17">
            <a:extLst>
              <a:ext uri="{FF2B5EF4-FFF2-40B4-BE49-F238E27FC236}">
                <a16:creationId xmlns:a16="http://schemas.microsoft.com/office/drawing/2014/main" id="{5BCD19D7-3626-D856-03A6-645F94F0CE02}"/>
              </a:ext>
            </a:extLst>
          </p:cNvPr>
          <p:cNvSpPr txBox="1"/>
          <p:nvPr/>
        </p:nvSpPr>
        <p:spPr>
          <a:xfrm>
            <a:off x="915351" y="4328092"/>
            <a:ext cx="1421894" cy="307777"/>
          </a:xfrm>
          <a:prstGeom prst="rect">
            <a:avLst/>
          </a:prstGeom>
          <a:noFill/>
        </p:spPr>
        <p:txBody>
          <a:bodyPr wrap="square" rtlCol="0">
            <a:spAutoFit/>
          </a:bodyPr>
          <a:lstStyle/>
          <a:p>
            <a:r>
              <a:rPr lang="en-US" sz="1400" dirty="0">
                <a:solidFill>
                  <a:schemeClr val="accent1">
                    <a:lumMod val="20000"/>
                    <a:lumOff val="80000"/>
                  </a:schemeClr>
                </a:solidFill>
              </a:rPr>
              <a:t>Toilet</a:t>
            </a:r>
          </a:p>
        </p:txBody>
      </p:sp>
      <p:sp>
        <p:nvSpPr>
          <p:cNvPr id="19" name="TextBox 18">
            <a:extLst>
              <a:ext uri="{FF2B5EF4-FFF2-40B4-BE49-F238E27FC236}">
                <a16:creationId xmlns:a16="http://schemas.microsoft.com/office/drawing/2014/main" id="{6868037F-60F4-587B-6541-E2BCDFCCFB34}"/>
              </a:ext>
            </a:extLst>
          </p:cNvPr>
          <p:cNvSpPr txBox="1"/>
          <p:nvPr/>
        </p:nvSpPr>
        <p:spPr>
          <a:xfrm>
            <a:off x="2468880" y="1753327"/>
            <a:ext cx="1421894" cy="307777"/>
          </a:xfrm>
          <a:prstGeom prst="rect">
            <a:avLst/>
          </a:prstGeom>
          <a:noFill/>
        </p:spPr>
        <p:txBody>
          <a:bodyPr wrap="square" rtlCol="0">
            <a:spAutoFit/>
          </a:bodyPr>
          <a:lstStyle/>
          <a:p>
            <a:r>
              <a:rPr lang="en-US" sz="1400" dirty="0">
                <a:solidFill>
                  <a:schemeClr val="accent1">
                    <a:lumMod val="20000"/>
                    <a:lumOff val="80000"/>
                  </a:schemeClr>
                </a:solidFill>
              </a:rPr>
              <a:t>Toilet</a:t>
            </a:r>
          </a:p>
        </p:txBody>
      </p:sp>
      <p:sp>
        <p:nvSpPr>
          <p:cNvPr id="22" name="TextBox 21">
            <a:extLst>
              <a:ext uri="{FF2B5EF4-FFF2-40B4-BE49-F238E27FC236}">
                <a16:creationId xmlns:a16="http://schemas.microsoft.com/office/drawing/2014/main" id="{1053C738-F799-F1F7-C918-CADEBB00F6B0}"/>
              </a:ext>
            </a:extLst>
          </p:cNvPr>
          <p:cNvSpPr txBox="1"/>
          <p:nvPr/>
        </p:nvSpPr>
        <p:spPr>
          <a:xfrm>
            <a:off x="1469991" y="1869705"/>
            <a:ext cx="950976" cy="276999"/>
          </a:xfrm>
          <a:prstGeom prst="rect">
            <a:avLst/>
          </a:prstGeom>
          <a:noFill/>
        </p:spPr>
        <p:txBody>
          <a:bodyPr wrap="square" rtlCol="0">
            <a:spAutoFit/>
          </a:bodyPr>
          <a:lstStyle/>
          <a:p>
            <a:r>
              <a:rPr lang="en-US" sz="1200" dirty="0">
                <a:solidFill>
                  <a:schemeClr val="accent1">
                    <a:lumMod val="20000"/>
                    <a:lumOff val="80000"/>
                  </a:schemeClr>
                </a:solidFill>
              </a:rPr>
              <a:t>Veranda</a:t>
            </a:r>
          </a:p>
        </p:txBody>
      </p:sp>
      <p:sp>
        <p:nvSpPr>
          <p:cNvPr id="23" name="TextBox 22">
            <a:extLst>
              <a:ext uri="{FF2B5EF4-FFF2-40B4-BE49-F238E27FC236}">
                <a16:creationId xmlns:a16="http://schemas.microsoft.com/office/drawing/2014/main" id="{16C9F83D-9954-CC47-591D-4684EB704044}"/>
              </a:ext>
            </a:extLst>
          </p:cNvPr>
          <p:cNvSpPr txBox="1"/>
          <p:nvPr/>
        </p:nvSpPr>
        <p:spPr>
          <a:xfrm>
            <a:off x="4976625" y="2340643"/>
            <a:ext cx="950976" cy="215444"/>
          </a:xfrm>
          <a:prstGeom prst="rect">
            <a:avLst/>
          </a:prstGeom>
          <a:noFill/>
        </p:spPr>
        <p:txBody>
          <a:bodyPr wrap="square" rtlCol="0">
            <a:spAutoFit/>
          </a:bodyPr>
          <a:lstStyle/>
          <a:p>
            <a:r>
              <a:rPr lang="en-US" sz="800" dirty="0">
                <a:solidFill>
                  <a:schemeClr val="accent1">
                    <a:lumMod val="20000"/>
                    <a:lumOff val="80000"/>
                  </a:schemeClr>
                </a:solidFill>
              </a:rPr>
              <a:t>Veranda</a:t>
            </a:r>
          </a:p>
        </p:txBody>
      </p:sp>
      <p:sp>
        <p:nvSpPr>
          <p:cNvPr id="24" name="TextBox 23">
            <a:extLst>
              <a:ext uri="{FF2B5EF4-FFF2-40B4-BE49-F238E27FC236}">
                <a16:creationId xmlns:a16="http://schemas.microsoft.com/office/drawing/2014/main" id="{77EDDB83-811E-73A6-D755-E29962B52342}"/>
              </a:ext>
            </a:extLst>
          </p:cNvPr>
          <p:cNvSpPr txBox="1"/>
          <p:nvPr/>
        </p:nvSpPr>
        <p:spPr>
          <a:xfrm>
            <a:off x="5920744" y="2323040"/>
            <a:ext cx="950976" cy="246221"/>
          </a:xfrm>
          <a:prstGeom prst="rect">
            <a:avLst/>
          </a:prstGeom>
          <a:noFill/>
        </p:spPr>
        <p:txBody>
          <a:bodyPr wrap="square" rtlCol="0">
            <a:spAutoFit/>
          </a:bodyPr>
          <a:lstStyle/>
          <a:p>
            <a:r>
              <a:rPr lang="en-US" sz="1000" dirty="0">
                <a:solidFill>
                  <a:schemeClr val="accent1">
                    <a:lumMod val="20000"/>
                    <a:lumOff val="80000"/>
                  </a:schemeClr>
                </a:solidFill>
              </a:rPr>
              <a:t>Store</a:t>
            </a:r>
          </a:p>
        </p:txBody>
      </p:sp>
      <p:sp>
        <p:nvSpPr>
          <p:cNvPr id="25" name="TextBox 24">
            <a:extLst>
              <a:ext uri="{FF2B5EF4-FFF2-40B4-BE49-F238E27FC236}">
                <a16:creationId xmlns:a16="http://schemas.microsoft.com/office/drawing/2014/main" id="{775D7317-B254-75AF-7C32-0C01EF865F6E}"/>
              </a:ext>
            </a:extLst>
          </p:cNvPr>
          <p:cNvSpPr txBox="1"/>
          <p:nvPr/>
        </p:nvSpPr>
        <p:spPr>
          <a:xfrm>
            <a:off x="726950" y="3697918"/>
            <a:ext cx="950976" cy="261610"/>
          </a:xfrm>
          <a:prstGeom prst="rect">
            <a:avLst/>
          </a:prstGeom>
          <a:noFill/>
        </p:spPr>
        <p:txBody>
          <a:bodyPr wrap="square" rtlCol="0">
            <a:spAutoFit/>
          </a:bodyPr>
          <a:lstStyle/>
          <a:p>
            <a:r>
              <a:rPr lang="en-US" sz="1100" dirty="0">
                <a:solidFill>
                  <a:schemeClr val="accent1">
                    <a:lumMod val="20000"/>
                    <a:lumOff val="80000"/>
                  </a:schemeClr>
                </a:solidFill>
              </a:rPr>
              <a:t>Veranda</a:t>
            </a:r>
          </a:p>
        </p:txBody>
      </p:sp>
      <p:sp>
        <p:nvSpPr>
          <p:cNvPr id="26" name="TextBox 25">
            <a:extLst>
              <a:ext uri="{FF2B5EF4-FFF2-40B4-BE49-F238E27FC236}">
                <a16:creationId xmlns:a16="http://schemas.microsoft.com/office/drawing/2014/main" id="{C403D810-3900-AEC6-750B-16442F77C27E}"/>
              </a:ext>
            </a:extLst>
          </p:cNvPr>
          <p:cNvSpPr txBox="1"/>
          <p:nvPr/>
        </p:nvSpPr>
        <p:spPr>
          <a:xfrm>
            <a:off x="818390" y="2106671"/>
            <a:ext cx="950976" cy="261610"/>
          </a:xfrm>
          <a:prstGeom prst="rect">
            <a:avLst/>
          </a:prstGeom>
          <a:noFill/>
        </p:spPr>
        <p:txBody>
          <a:bodyPr wrap="square" rtlCol="0">
            <a:spAutoFit/>
          </a:bodyPr>
          <a:lstStyle/>
          <a:p>
            <a:r>
              <a:rPr lang="en-US" sz="1050" dirty="0">
                <a:solidFill>
                  <a:schemeClr val="accent1">
                    <a:lumMod val="20000"/>
                    <a:lumOff val="80000"/>
                  </a:schemeClr>
                </a:solidFill>
              </a:rPr>
              <a:t>Veranda</a:t>
            </a:r>
          </a:p>
        </p:txBody>
      </p:sp>
      <p:sp>
        <p:nvSpPr>
          <p:cNvPr id="27" name="TextBox 26">
            <a:extLst>
              <a:ext uri="{FF2B5EF4-FFF2-40B4-BE49-F238E27FC236}">
                <a16:creationId xmlns:a16="http://schemas.microsoft.com/office/drawing/2014/main" id="{4E66E111-6A36-0B5E-1699-230ED834678D}"/>
              </a:ext>
            </a:extLst>
          </p:cNvPr>
          <p:cNvSpPr txBox="1"/>
          <p:nvPr/>
        </p:nvSpPr>
        <p:spPr>
          <a:xfrm>
            <a:off x="5640230" y="3764836"/>
            <a:ext cx="1115568" cy="261610"/>
          </a:xfrm>
          <a:prstGeom prst="rect">
            <a:avLst/>
          </a:prstGeom>
          <a:noFill/>
        </p:spPr>
        <p:txBody>
          <a:bodyPr wrap="square" rtlCol="0">
            <a:spAutoFit/>
          </a:bodyPr>
          <a:lstStyle/>
          <a:p>
            <a:r>
              <a:rPr lang="en-US" sz="1100" dirty="0">
                <a:solidFill>
                  <a:schemeClr val="accent1">
                    <a:lumMod val="20000"/>
                    <a:lumOff val="80000"/>
                  </a:schemeClr>
                </a:solidFill>
              </a:rPr>
              <a:t>LIFT</a:t>
            </a:r>
          </a:p>
        </p:txBody>
      </p:sp>
      <p:sp>
        <p:nvSpPr>
          <p:cNvPr id="28" name="TextBox 27">
            <a:extLst>
              <a:ext uri="{FF2B5EF4-FFF2-40B4-BE49-F238E27FC236}">
                <a16:creationId xmlns:a16="http://schemas.microsoft.com/office/drawing/2014/main" id="{1E3066D8-8EED-96F6-4E68-F0F9916C33E7}"/>
              </a:ext>
            </a:extLst>
          </p:cNvPr>
          <p:cNvSpPr txBox="1"/>
          <p:nvPr/>
        </p:nvSpPr>
        <p:spPr>
          <a:xfrm>
            <a:off x="5463158" y="4317034"/>
            <a:ext cx="1115568" cy="307777"/>
          </a:xfrm>
          <a:prstGeom prst="rect">
            <a:avLst/>
          </a:prstGeom>
          <a:noFill/>
        </p:spPr>
        <p:txBody>
          <a:bodyPr wrap="square" rtlCol="0">
            <a:spAutoFit/>
          </a:bodyPr>
          <a:lstStyle/>
          <a:p>
            <a:r>
              <a:rPr lang="en-US" sz="1400" dirty="0">
                <a:solidFill>
                  <a:schemeClr val="accent1">
                    <a:lumMod val="20000"/>
                    <a:lumOff val="80000"/>
                  </a:schemeClr>
                </a:solidFill>
              </a:rPr>
              <a:t>Staircase</a:t>
            </a:r>
          </a:p>
        </p:txBody>
      </p:sp>
    </p:spTree>
    <p:extLst>
      <p:ext uri="{BB962C8B-B14F-4D97-AF65-F5344CB8AC3E}">
        <p14:creationId xmlns:p14="http://schemas.microsoft.com/office/powerpoint/2010/main" val="1285820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5BEC-A1DF-DB49-B707-F4003CEA7E6C}"/>
              </a:ext>
            </a:extLst>
          </p:cNvPr>
          <p:cNvSpPr>
            <a:spLocks noGrp="1"/>
          </p:cNvSpPr>
          <p:nvPr>
            <p:ph type="title"/>
          </p:nvPr>
        </p:nvSpPr>
        <p:spPr>
          <a:xfrm>
            <a:off x="353568" y="458457"/>
            <a:ext cx="10058400" cy="729006"/>
          </a:xfrm>
        </p:spPr>
        <p:txBody>
          <a:bodyPr>
            <a:normAutofit/>
          </a:bodyPr>
          <a:lstStyle/>
          <a:p>
            <a:r>
              <a:rPr lang="en-US" sz="3600" b="1" dirty="0">
                <a:solidFill>
                  <a:schemeClr val="tx2">
                    <a:lumMod val="75000"/>
                  </a:schemeClr>
                </a:solidFill>
                <a:latin typeface="Times New Roman" panose="02020603050405020304" pitchFamily="18" charset="0"/>
                <a:cs typeface="Times New Roman" panose="02020603050405020304" pitchFamily="18" charset="0"/>
              </a:rPr>
              <a:t>3.2 Design---Ground Floor Plan</a:t>
            </a:r>
            <a:endParaRPr lang="en-BD" sz="36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D1BFA2-EE69-374B-B248-C5EB3C1C2B3E}"/>
              </a:ext>
            </a:extLst>
          </p:cNvPr>
          <p:cNvSpPr>
            <a:spLocks noGrp="1"/>
          </p:cNvSpPr>
          <p:nvPr>
            <p:ph idx="1"/>
          </p:nvPr>
        </p:nvSpPr>
        <p:spPr>
          <a:xfrm>
            <a:off x="507302" y="1347216"/>
            <a:ext cx="10058400" cy="4541520"/>
          </a:xfrm>
        </p:spPr>
        <p:txBody>
          <a:bodyPr/>
          <a:lstStyle/>
          <a:p>
            <a:pPr marL="0" marR="0">
              <a:spcBef>
                <a:spcPts val="0"/>
              </a:spcBef>
              <a:spcAft>
                <a:spcPts val="0"/>
              </a:spcAft>
            </a:pPr>
            <a:r>
              <a:rPr lang="en-US" sz="2800" dirty="0">
                <a:latin typeface="Times New Roman" panose="02020603050405020304" pitchFamily="18" charset="0"/>
                <a:ea typeface="Times New Roman" panose="02020603050405020304" pitchFamily="18" charset="0"/>
              </a:rPr>
              <a:t>Our ground floor contains –</a:t>
            </a:r>
          </a:p>
          <a:p>
            <a:pPr marL="0" marR="0" indent="0">
              <a:spcBef>
                <a:spcPts val="0"/>
              </a:spcBef>
              <a:spcAft>
                <a:spcPts val="0"/>
              </a:spcAft>
              <a:buNone/>
            </a:pPr>
            <a:r>
              <a:rPr lang="en-US" sz="2800" dirty="0">
                <a:latin typeface="Times New Roman" panose="02020603050405020304" pitchFamily="18" charset="0"/>
                <a:ea typeface="Times New Roman" panose="02020603050405020304" pitchFamily="18" charset="0"/>
              </a:rPr>
              <a:t>   a. 1 Guard Room (38 sq. feet)</a:t>
            </a:r>
          </a:p>
          <a:p>
            <a:pPr marL="0" marR="0" indent="0">
              <a:spcBef>
                <a:spcPts val="0"/>
              </a:spcBef>
              <a:spcAft>
                <a:spcPts val="0"/>
              </a:spcAft>
              <a:buNone/>
            </a:pPr>
            <a:r>
              <a:rPr lang="en-US" sz="2800" dirty="0">
                <a:effectLst/>
                <a:latin typeface="Times New Roman" panose="02020603050405020304" pitchFamily="18" charset="0"/>
                <a:ea typeface="Times New Roman" panose="02020603050405020304" pitchFamily="18" charset="0"/>
              </a:rPr>
              <a:t>   b. </a:t>
            </a:r>
            <a:r>
              <a:rPr lang="en-US" sz="2800" dirty="0">
                <a:latin typeface="Times New Roman" panose="02020603050405020304" pitchFamily="18" charset="0"/>
                <a:ea typeface="Times New Roman" panose="02020603050405020304" pitchFamily="18" charset="0"/>
              </a:rPr>
              <a:t>1 Meter Room (45 sq. feet)</a:t>
            </a:r>
          </a:p>
          <a:p>
            <a:pPr marL="0" marR="0" indent="0">
              <a:spcBef>
                <a:spcPts val="0"/>
              </a:spcBef>
              <a:spcAft>
                <a:spcPts val="0"/>
              </a:spcAft>
              <a:buNone/>
            </a:pPr>
            <a:r>
              <a:rPr lang="en-US" sz="2800" dirty="0">
                <a:effectLst/>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c. 1 Toilet (23 sq. feet)</a:t>
            </a:r>
          </a:p>
          <a:p>
            <a:pPr marL="0" marR="0" indent="0">
              <a:spcBef>
                <a:spcPts val="0"/>
              </a:spcBef>
              <a:spcAft>
                <a:spcPts val="0"/>
              </a:spcAft>
              <a:buNone/>
            </a:pPr>
            <a:r>
              <a:rPr lang="en-US" sz="2800" dirty="0">
                <a:effectLst/>
                <a:latin typeface="Times New Roman" panose="02020603050405020304" pitchFamily="18" charset="0"/>
                <a:ea typeface="Times New Roman" panose="02020603050405020304" pitchFamily="18" charset="0"/>
              </a:rPr>
              <a:t>   d. </a:t>
            </a:r>
            <a:r>
              <a:rPr lang="en-US" sz="2800" dirty="0">
                <a:latin typeface="Times New Roman" panose="02020603050405020304" pitchFamily="18" charset="0"/>
                <a:ea typeface="Times New Roman" panose="02020603050405020304" pitchFamily="18" charset="0"/>
              </a:rPr>
              <a:t>Parking area</a:t>
            </a:r>
            <a:endParaRPr lang="en-US" sz="2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800" dirty="0">
                <a:latin typeface="Times New Roman" panose="02020603050405020304" pitchFamily="18" charset="0"/>
                <a:ea typeface="Times New Roman" panose="02020603050405020304" pitchFamily="18" charset="0"/>
              </a:rPr>
              <a:t>   e. Ramp</a:t>
            </a:r>
          </a:p>
          <a:p>
            <a:pPr marL="0" marR="0" indent="0">
              <a:spcBef>
                <a:spcPts val="0"/>
              </a:spcBef>
              <a:spcAft>
                <a:spcPts val="0"/>
              </a:spcAft>
              <a:buNone/>
            </a:pPr>
            <a:r>
              <a:rPr lang="en-US" sz="2800" dirty="0">
                <a:effectLst/>
                <a:latin typeface="Times New Roman" panose="02020603050405020304" pitchFamily="18" charset="0"/>
                <a:ea typeface="Times New Roman" panose="02020603050405020304" pitchFamily="18" charset="0"/>
              </a:rPr>
              <a:t>   </a:t>
            </a:r>
            <a:endParaRPr lang="en-US" sz="2800" dirty="0">
              <a:latin typeface="Times New Roman" panose="02020603050405020304" pitchFamily="18" charset="0"/>
              <a:ea typeface="Times New Roman" panose="02020603050405020304" pitchFamily="18" charset="0"/>
            </a:endParaRPr>
          </a:p>
          <a:p>
            <a:pPr marL="0" indent="0">
              <a:spcBef>
                <a:spcPts val="0"/>
              </a:spcBef>
              <a:buNone/>
            </a:pPr>
            <a:r>
              <a:rPr lang="en-US" sz="2800" dirty="0">
                <a:latin typeface="Times New Roman" panose="02020603050405020304" pitchFamily="18" charset="0"/>
                <a:ea typeface="Times New Roman" panose="02020603050405020304" pitchFamily="18" charset="0"/>
              </a:rPr>
              <a:t>Also, a lift is installed in Ground floor.</a:t>
            </a:r>
            <a:endParaRPr lang="en-US" sz="2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22509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5BEC-A1DF-DB49-B707-F4003CEA7E6C}"/>
              </a:ext>
            </a:extLst>
          </p:cNvPr>
          <p:cNvSpPr>
            <a:spLocks noGrp="1"/>
          </p:cNvSpPr>
          <p:nvPr>
            <p:ph type="title"/>
          </p:nvPr>
        </p:nvSpPr>
        <p:spPr>
          <a:xfrm>
            <a:off x="0" y="78007"/>
            <a:ext cx="10058400" cy="729006"/>
          </a:xfrm>
        </p:spPr>
        <p:txBody>
          <a:bodyPr/>
          <a:lstStyle/>
          <a:p>
            <a:r>
              <a:rPr lang="en-US" sz="4400" dirty="0">
                <a:latin typeface="Times New Roman" panose="02020603050405020304" pitchFamily="18" charset="0"/>
                <a:cs typeface="Times New Roman" panose="02020603050405020304" pitchFamily="18" charset="0"/>
              </a:rPr>
              <a:t> </a:t>
            </a:r>
            <a:r>
              <a:rPr lang="en-US" sz="3600" b="1" dirty="0">
                <a:solidFill>
                  <a:schemeClr val="tx2">
                    <a:lumMod val="75000"/>
                  </a:schemeClr>
                </a:solidFill>
                <a:latin typeface="Times New Roman" panose="02020603050405020304" pitchFamily="18" charset="0"/>
                <a:cs typeface="Times New Roman" panose="02020603050405020304" pitchFamily="18" charset="0"/>
              </a:rPr>
              <a:t>Ground floor layout</a:t>
            </a:r>
            <a:endParaRPr lang="en-BD" b="1" dirty="0">
              <a:solidFill>
                <a:schemeClr val="tx2">
                  <a:lumMod val="75000"/>
                </a:schemeClr>
              </a:solidFill>
            </a:endParaRPr>
          </a:p>
        </p:txBody>
      </p:sp>
      <p:pic>
        <p:nvPicPr>
          <p:cNvPr id="5" name="Content Placeholder 4" descr="A blueprint of a house&#10;&#10;Description automatically generated">
            <a:extLst>
              <a:ext uri="{FF2B5EF4-FFF2-40B4-BE49-F238E27FC236}">
                <a16:creationId xmlns:a16="http://schemas.microsoft.com/office/drawing/2014/main" id="{6EC8810B-D0A7-DA43-0792-04BC817B9C52}"/>
              </a:ext>
            </a:extLst>
          </p:cNvPr>
          <p:cNvPicPr>
            <a:picLocks noGrp="1" noChangeAspect="1"/>
          </p:cNvPicPr>
          <p:nvPr>
            <p:ph idx="1"/>
          </p:nvPr>
        </p:nvPicPr>
        <p:blipFill>
          <a:blip r:embed="rId2"/>
          <a:stretch>
            <a:fillRect/>
          </a:stretch>
        </p:blipFill>
        <p:spPr>
          <a:xfrm>
            <a:off x="630936" y="989011"/>
            <a:ext cx="10780013" cy="5356925"/>
          </a:xfrm>
        </p:spPr>
      </p:pic>
      <p:sp>
        <p:nvSpPr>
          <p:cNvPr id="10" name="TextBox 9">
            <a:extLst>
              <a:ext uri="{FF2B5EF4-FFF2-40B4-BE49-F238E27FC236}">
                <a16:creationId xmlns:a16="http://schemas.microsoft.com/office/drawing/2014/main" id="{DA306D67-A32E-D298-644F-A5A2A64FA9CB}"/>
              </a:ext>
            </a:extLst>
          </p:cNvPr>
          <p:cNvSpPr txBox="1"/>
          <p:nvPr/>
        </p:nvSpPr>
        <p:spPr>
          <a:xfrm>
            <a:off x="6272784" y="5428295"/>
            <a:ext cx="1115568" cy="369332"/>
          </a:xfrm>
          <a:prstGeom prst="rect">
            <a:avLst/>
          </a:prstGeom>
          <a:noFill/>
        </p:spPr>
        <p:txBody>
          <a:bodyPr wrap="square" rtlCol="0">
            <a:spAutoFit/>
          </a:bodyPr>
          <a:lstStyle/>
          <a:p>
            <a:r>
              <a:rPr lang="en-US" dirty="0">
                <a:solidFill>
                  <a:schemeClr val="accent1">
                    <a:lumMod val="20000"/>
                    <a:lumOff val="80000"/>
                  </a:schemeClr>
                </a:solidFill>
              </a:rPr>
              <a:t>Ramp</a:t>
            </a:r>
          </a:p>
        </p:txBody>
      </p:sp>
      <p:sp>
        <p:nvSpPr>
          <p:cNvPr id="11" name="TextBox 10">
            <a:extLst>
              <a:ext uri="{FF2B5EF4-FFF2-40B4-BE49-F238E27FC236}">
                <a16:creationId xmlns:a16="http://schemas.microsoft.com/office/drawing/2014/main" id="{FE79696C-278E-57D5-21B9-3125D96F937D}"/>
              </a:ext>
            </a:extLst>
          </p:cNvPr>
          <p:cNvSpPr txBox="1"/>
          <p:nvPr/>
        </p:nvSpPr>
        <p:spPr>
          <a:xfrm>
            <a:off x="5678424" y="2952370"/>
            <a:ext cx="1115568" cy="307777"/>
          </a:xfrm>
          <a:prstGeom prst="rect">
            <a:avLst/>
          </a:prstGeom>
          <a:noFill/>
        </p:spPr>
        <p:txBody>
          <a:bodyPr wrap="square" rtlCol="0">
            <a:spAutoFit/>
          </a:bodyPr>
          <a:lstStyle/>
          <a:p>
            <a:r>
              <a:rPr lang="en-US" sz="1400" dirty="0">
                <a:solidFill>
                  <a:schemeClr val="accent1">
                    <a:lumMod val="20000"/>
                    <a:lumOff val="80000"/>
                  </a:schemeClr>
                </a:solidFill>
              </a:rPr>
              <a:t>LIFT</a:t>
            </a:r>
          </a:p>
        </p:txBody>
      </p:sp>
      <p:sp>
        <p:nvSpPr>
          <p:cNvPr id="12" name="TextBox 11">
            <a:extLst>
              <a:ext uri="{FF2B5EF4-FFF2-40B4-BE49-F238E27FC236}">
                <a16:creationId xmlns:a16="http://schemas.microsoft.com/office/drawing/2014/main" id="{D410F654-5387-0E78-7E36-7D41970686EA}"/>
              </a:ext>
            </a:extLst>
          </p:cNvPr>
          <p:cNvSpPr txBox="1"/>
          <p:nvPr/>
        </p:nvSpPr>
        <p:spPr>
          <a:xfrm>
            <a:off x="5463158" y="4572209"/>
            <a:ext cx="1115568" cy="307777"/>
          </a:xfrm>
          <a:prstGeom prst="rect">
            <a:avLst/>
          </a:prstGeom>
          <a:noFill/>
        </p:spPr>
        <p:txBody>
          <a:bodyPr wrap="square" rtlCol="0">
            <a:spAutoFit/>
          </a:bodyPr>
          <a:lstStyle/>
          <a:p>
            <a:r>
              <a:rPr lang="en-US" sz="1400" dirty="0">
                <a:solidFill>
                  <a:schemeClr val="accent1">
                    <a:lumMod val="20000"/>
                    <a:lumOff val="80000"/>
                  </a:schemeClr>
                </a:solidFill>
              </a:rPr>
              <a:t>Staircase</a:t>
            </a:r>
          </a:p>
        </p:txBody>
      </p:sp>
      <p:sp>
        <p:nvSpPr>
          <p:cNvPr id="13" name="TextBox 12">
            <a:extLst>
              <a:ext uri="{FF2B5EF4-FFF2-40B4-BE49-F238E27FC236}">
                <a16:creationId xmlns:a16="http://schemas.microsoft.com/office/drawing/2014/main" id="{B76923E0-EAE0-AAD8-5F16-F9A89E791128}"/>
              </a:ext>
            </a:extLst>
          </p:cNvPr>
          <p:cNvSpPr txBox="1"/>
          <p:nvPr/>
        </p:nvSpPr>
        <p:spPr>
          <a:xfrm>
            <a:off x="2566416" y="1873713"/>
            <a:ext cx="613664" cy="369332"/>
          </a:xfrm>
          <a:prstGeom prst="rect">
            <a:avLst/>
          </a:prstGeom>
          <a:noFill/>
        </p:spPr>
        <p:txBody>
          <a:bodyPr wrap="square" rtlCol="0">
            <a:spAutoFit/>
          </a:bodyPr>
          <a:lstStyle/>
          <a:p>
            <a:r>
              <a:rPr lang="en-US" sz="900" dirty="0">
                <a:solidFill>
                  <a:schemeClr val="accent1">
                    <a:lumMod val="20000"/>
                    <a:lumOff val="80000"/>
                  </a:schemeClr>
                </a:solidFill>
              </a:rPr>
              <a:t>Guard’s Room</a:t>
            </a:r>
          </a:p>
        </p:txBody>
      </p:sp>
      <p:sp>
        <p:nvSpPr>
          <p:cNvPr id="14" name="TextBox 13">
            <a:extLst>
              <a:ext uri="{FF2B5EF4-FFF2-40B4-BE49-F238E27FC236}">
                <a16:creationId xmlns:a16="http://schemas.microsoft.com/office/drawing/2014/main" id="{37AFC768-1252-6DE7-9D74-4BDA4826EDB4}"/>
              </a:ext>
            </a:extLst>
          </p:cNvPr>
          <p:cNvSpPr txBox="1"/>
          <p:nvPr/>
        </p:nvSpPr>
        <p:spPr>
          <a:xfrm>
            <a:off x="1860296" y="2012213"/>
            <a:ext cx="1115568" cy="230832"/>
          </a:xfrm>
          <a:prstGeom prst="rect">
            <a:avLst/>
          </a:prstGeom>
          <a:noFill/>
        </p:spPr>
        <p:txBody>
          <a:bodyPr wrap="square" rtlCol="0">
            <a:spAutoFit/>
          </a:bodyPr>
          <a:lstStyle/>
          <a:p>
            <a:r>
              <a:rPr lang="en-US" sz="900" dirty="0">
                <a:solidFill>
                  <a:schemeClr val="accent1">
                    <a:lumMod val="20000"/>
                    <a:lumOff val="80000"/>
                  </a:schemeClr>
                </a:solidFill>
              </a:rPr>
              <a:t>Toilet</a:t>
            </a:r>
          </a:p>
        </p:txBody>
      </p:sp>
      <p:sp>
        <p:nvSpPr>
          <p:cNvPr id="15" name="TextBox 14">
            <a:extLst>
              <a:ext uri="{FF2B5EF4-FFF2-40B4-BE49-F238E27FC236}">
                <a16:creationId xmlns:a16="http://schemas.microsoft.com/office/drawing/2014/main" id="{717B16DE-8827-87C7-D812-9B780B95BB5D}"/>
              </a:ext>
            </a:extLst>
          </p:cNvPr>
          <p:cNvSpPr txBox="1"/>
          <p:nvPr/>
        </p:nvSpPr>
        <p:spPr>
          <a:xfrm>
            <a:off x="3387852" y="1827547"/>
            <a:ext cx="588264" cy="369332"/>
          </a:xfrm>
          <a:prstGeom prst="rect">
            <a:avLst/>
          </a:prstGeom>
          <a:noFill/>
        </p:spPr>
        <p:txBody>
          <a:bodyPr wrap="square" rtlCol="0">
            <a:spAutoFit/>
          </a:bodyPr>
          <a:lstStyle/>
          <a:p>
            <a:r>
              <a:rPr lang="en-US" sz="900" dirty="0">
                <a:solidFill>
                  <a:schemeClr val="accent1">
                    <a:lumMod val="20000"/>
                    <a:lumOff val="80000"/>
                  </a:schemeClr>
                </a:solidFill>
              </a:rPr>
              <a:t>Meter Room</a:t>
            </a:r>
          </a:p>
        </p:txBody>
      </p:sp>
      <p:sp>
        <p:nvSpPr>
          <p:cNvPr id="16" name="TextBox 15">
            <a:extLst>
              <a:ext uri="{FF2B5EF4-FFF2-40B4-BE49-F238E27FC236}">
                <a16:creationId xmlns:a16="http://schemas.microsoft.com/office/drawing/2014/main" id="{55E3EE49-431B-CE70-8A5B-5DF5C5F69149}"/>
              </a:ext>
            </a:extLst>
          </p:cNvPr>
          <p:cNvSpPr txBox="1"/>
          <p:nvPr/>
        </p:nvSpPr>
        <p:spPr>
          <a:xfrm>
            <a:off x="8544686" y="2763733"/>
            <a:ext cx="1115568" cy="646331"/>
          </a:xfrm>
          <a:prstGeom prst="rect">
            <a:avLst/>
          </a:prstGeom>
          <a:noFill/>
        </p:spPr>
        <p:txBody>
          <a:bodyPr wrap="square" rtlCol="0">
            <a:spAutoFit/>
          </a:bodyPr>
          <a:lstStyle/>
          <a:p>
            <a:r>
              <a:rPr lang="en-US" dirty="0">
                <a:solidFill>
                  <a:schemeClr val="accent1">
                    <a:lumMod val="20000"/>
                    <a:lumOff val="80000"/>
                  </a:schemeClr>
                </a:solidFill>
              </a:rPr>
              <a:t>Parking area</a:t>
            </a:r>
          </a:p>
        </p:txBody>
      </p:sp>
    </p:spTree>
    <p:extLst>
      <p:ext uri="{BB962C8B-B14F-4D97-AF65-F5344CB8AC3E}">
        <p14:creationId xmlns:p14="http://schemas.microsoft.com/office/powerpoint/2010/main" val="30599512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Custom 1">
      <a:majorFont>
        <a:latin typeface="Arial"/>
        <a:ea typeface=""/>
        <a:cs typeface=""/>
      </a:majorFont>
      <a:minorFont>
        <a:latin typeface="Arial"/>
        <a:ea typeface=""/>
        <a:cs typeface=""/>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E05F2BC44A15A4D9A51F4C761F8B2B6" ma:contentTypeVersion="7" ma:contentTypeDescription="Create a new document." ma:contentTypeScope="" ma:versionID="2b6863405d74d9b58e4f9691976611b2">
  <xsd:schema xmlns:xsd="http://www.w3.org/2001/XMLSchema" xmlns:xs="http://www.w3.org/2001/XMLSchema" xmlns:p="http://schemas.microsoft.com/office/2006/metadata/properties" xmlns:ns2="11a26987-1ad6-4486-949f-66d30b37d34e" xmlns:ns3="58e5df4b-d10a-42ac-80ae-84197316d176" targetNamespace="http://schemas.microsoft.com/office/2006/metadata/properties" ma:root="true" ma:fieldsID="06de12849abce6f8741b51ee35e31059" ns2:_="" ns3:_="">
    <xsd:import namespace="11a26987-1ad6-4486-949f-66d30b37d34e"/>
    <xsd:import namespace="58e5df4b-d10a-42ac-80ae-84197316d17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a26987-1ad6-4486-949f-66d30b37d3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8e5df4b-d10a-42ac-80ae-84197316d17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0B3881E-107C-4E3D-9C32-2A8821B13462}">
  <ds:schemaRefs>
    <ds:schemaRef ds:uri="http://schemas.microsoft.com/office/2006/metadata/contentType"/>
    <ds:schemaRef ds:uri="http://schemas.microsoft.com/office/2006/metadata/properties/metaAttributes"/>
    <ds:schemaRef ds:uri="http://www.w3.org/2000/xmlns/"/>
    <ds:schemaRef ds:uri="http://www.w3.org/2001/XMLSchema"/>
    <ds:schemaRef ds:uri="11a26987-1ad6-4486-949f-66d30b37d34e"/>
    <ds:schemaRef ds:uri="58e5df4b-d10a-42ac-80ae-84197316d176"/>
  </ds:schemaRefs>
</ds:datastoreItem>
</file>

<file path=customXml/itemProps2.xml><?xml version="1.0" encoding="utf-8"?>
<ds:datastoreItem xmlns:ds="http://schemas.openxmlformats.org/officeDocument/2006/customXml" ds:itemID="{53B3C6D2-9557-412F-9DD4-79D2F8129929}">
  <ds:schemaRefs>
    <ds:schemaRef ds:uri="http://schemas.microsoft.com/sharepoint/v3/contenttype/forms"/>
  </ds:schemaRefs>
</ds:datastoreItem>
</file>

<file path=customXml/itemProps3.xml><?xml version="1.0" encoding="utf-8"?>
<ds:datastoreItem xmlns:ds="http://schemas.openxmlformats.org/officeDocument/2006/customXml" ds:itemID="{D543E5EF-B26F-4F48-8197-12AB4DB2ADED}">
  <ds:schemaRefs>
    <ds:schemaRef ds:uri="http://schemas.microsoft.com/office/2006/metadata/properties"/>
    <ds:schemaRef ds:uri="http://www.w3.org/2000/xmlns/"/>
  </ds:schemaRefs>
</ds:datastoreItem>
</file>

<file path=docProps/app.xml><?xml version="1.0" encoding="utf-8"?>
<Properties xmlns="http://schemas.openxmlformats.org/officeDocument/2006/extended-properties" xmlns:vt="http://schemas.openxmlformats.org/officeDocument/2006/docPropsVTypes">
  <Template>{05D23346-88B9-1E48-85E6-2D29E7791F05}tf10001067</Template>
  <TotalTime>5179</TotalTime>
  <Words>927</Words>
  <Application>Microsoft Office PowerPoint</Application>
  <PresentationFormat>Widescreen</PresentationFormat>
  <Paragraphs>161</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Savon</vt:lpstr>
      <vt:lpstr>EEE 414- Electrical Service Design</vt:lpstr>
      <vt:lpstr>Outline</vt:lpstr>
      <vt:lpstr>1. Nutshell</vt:lpstr>
      <vt:lpstr>2. Introduction</vt:lpstr>
      <vt:lpstr>2.1 Complexity Analysis</vt:lpstr>
      <vt:lpstr>3.1 Design---First floor plan</vt:lpstr>
      <vt:lpstr> First floor layout</vt:lpstr>
      <vt:lpstr>3.2 Design---Ground Floor Plan</vt:lpstr>
      <vt:lpstr> Ground floor layout</vt:lpstr>
      <vt:lpstr>3.3 Design---Basement Plan</vt:lpstr>
      <vt:lpstr> Basement Plan</vt:lpstr>
      <vt:lpstr>3.4 Design---Roof Plan</vt:lpstr>
      <vt:lpstr>Roof  Layout</vt:lpstr>
      <vt:lpstr> 4.1 First Floor with Fittings &amp; Conduits</vt:lpstr>
      <vt:lpstr>4.2 Ground Floor with Fittings &amp; Conduits</vt:lpstr>
      <vt:lpstr>4.3 Basement with Fittings &amp; Conduits</vt:lpstr>
      <vt:lpstr>4.4 Roof with Fittings &amp; Conduits</vt:lpstr>
      <vt:lpstr>5.1 Distribution Systems</vt:lpstr>
      <vt:lpstr>5.2 Distribution Systems</vt:lpstr>
      <vt:lpstr>5.3 Distribution Systems</vt:lpstr>
      <vt:lpstr>6. Emergency distribution Systems</vt:lpstr>
      <vt:lpstr>Distribution Systems</vt:lpstr>
      <vt:lpstr>Sample Calculations</vt:lpstr>
      <vt:lpstr>PowerPoint Presentation</vt:lpstr>
      <vt:lpstr>PowerPoint Presentation</vt:lpstr>
      <vt:lpstr>6.1 Individual Contribution of Each Member</vt:lpstr>
      <vt:lpstr>7.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Sajid Muhaimin Choudhury</dc:creator>
  <cp:lastModifiedBy>1806105 - Ihzaz Abrar Sadik</cp:lastModifiedBy>
  <cp:revision>52</cp:revision>
  <dcterms:created xsi:type="dcterms:W3CDTF">2021-07-11T09:27:00Z</dcterms:created>
  <dcterms:modified xsi:type="dcterms:W3CDTF">2024-03-02T04:35:59Z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0x0101009E05F2BC44A15A4D9A51F4C761F8B2B6</vt:lpwstr>
  </property>
</Properties>
</file>