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sldIdLst>
    <p:sldId id="257" r:id="rId2"/>
    <p:sldId id="293" r:id="rId3"/>
    <p:sldId id="265" r:id="rId4"/>
    <p:sldId id="282" r:id="rId5"/>
    <p:sldId id="281" r:id="rId6"/>
    <p:sldId id="283" r:id="rId7"/>
    <p:sldId id="263" r:id="rId8"/>
    <p:sldId id="279" r:id="rId9"/>
    <p:sldId id="267" r:id="rId10"/>
    <p:sldId id="269" r:id="rId11"/>
    <p:sldId id="288" r:id="rId12"/>
    <p:sldId id="273" r:id="rId13"/>
    <p:sldId id="292" r:id="rId14"/>
    <p:sldId id="294" r:id="rId15"/>
    <p:sldId id="295" r:id="rId16"/>
    <p:sldId id="286" r:id="rId17"/>
    <p:sldId id="287" r:id="rId18"/>
    <p:sldId id="266" r:id="rId19"/>
    <p:sldId id="264" r:id="rId20"/>
    <p:sldId id="284" r:id="rId21"/>
    <p:sldId id="300" r:id="rId22"/>
    <p:sldId id="301" r:id="rId23"/>
    <p:sldId id="302" r:id="rId24"/>
    <p:sldId id="311" r:id="rId25"/>
    <p:sldId id="291" r:id="rId26"/>
    <p:sldId id="296" r:id="rId27"/>
    <p:sldId id="297" r:id="rId28"/>
    <p:sldId id="298" r:id="rId29"/>
    <p:sldId id="299" r:id="rId30"/>
    <p:sldId id="303" r:id="rId31"/>
    <p:sldId id="310" r:id="rId32"/>
    <p:sldId id="304" r:id="rId33"/>
    <p:sldId id="305" r:id="rId34"/>
    <p:sldId id="306" r:id="rId35"/>
    <p:sldId id="307" r:id="rId36"/>
    <p:sldId id="308" r:id="rId37"/>
    <p:sldId id="309" r:id="rId38"/>
    <p:sldId id="276" r:id="rId39"/>
    <p:sldId id="274" r:id="rId40"/>
    <p:sldId id="27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E43C78-CA17-4CF8-AF1B-910743E1B3FC}">
          <p14:sldIdLst>
            <p14:sldId id="257"/>
            <p14:sldId id="293"/>
            <p14:sldId id="265"/>
            <p14:sldId id="282"/>
            <p14:sldId id="281"/>
            <p14:sldId id="283"/>
            <p14:sldId id="263"/>
            <p14:sldId id="279"/>
            <p14:sldId id="267"/>
            <p14:sldId id="269"/>
            <p14:sldId id="288"/>
            <p14:sldId id="273"/>
            <p14:sldId id="292"/>
            <p14:sldId id="294"/>
            <p14:sldId id="295"/>
            <p14:sldId id="286"/>
            <p14:sldId id="287"/>
            <p14:sldId id="266"/>
            <p14:sldId id="264"/>
            <p14:sldId id="284"/>
            <p14:sldId id="300"/>
            <p14:sldId id="301"/>
            <p14:sldId id="302"/>
            <p14:sldId id="311"/>
            <p14:sldId id="291"/>
            <p14:sldId id="296"/>
            <p14:sldId id="297"/>
            <p14:sldId id="298"/>
            <p14:sldId id="299"/>
            <p14:sldId id="303"/>
            <p14:sldId id="310"/>
            <p14:sldId id="304"/>
            <p14:sldId id="305"/>
            <p14:sldId id="306"/>
            <p14:sldId id="307"/>
            <p14:sldId id="308"/>
            <p14:sldId id="309"/>
            <p14:sldId id="276"/>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IL" initials="S" lastIdx="1" clrIdx="0">
    <p:extLst>
      <p:ext uri="{19B8F6BF-5375-455C-9EA6-DF929625EA0E}">
        <p15:presenceInfo xmlns:p15="http://schemas.microsoft.com/office/powerpoint/2012/main" userId="2bbae6da610347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E39"/>
    <a:srgbClr val="4AC2D2"/>
    <a:srgbClr val="B2B2B2"/>
    <a:srgbClr val="909090"/>
    <a:srgbClr val="FF8B8B"/>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0" d="100"/>
          <a:sy n="120" d="100"/>
        </p:scale>
        <p:origin x="-41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CF7F412-BFC8-4D5C-81D7-FA6897FF929F}" type="datetimeFigureOut">
              <a:rPr lang="en-IN" smtClean="0"/>
              <a:t>25-04-2023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E1BD2A8-778B-4DCF-800B-4810DB8E96C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72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7F412-BFC8-4D5C-81D7-FA6897FF929F}"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418876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7F412-BFC8-4D5C-81D7-FA6897FF929F}"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41957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7F412-BFC8-4D5C-81D7-FA6897FF929F}"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283404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7F412-BFC8-4D5C-81D7-FA6897FF929F}"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19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7F412-BFC8-4D5C-81D7-FA6897FF929F}"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70146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7F412-BFC8-4D5C-81D7-FA6897FF929F}"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35205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7F412-BFC8-4D5C-81D7-FA6897FF929F}"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97731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7F412-BFC8-4D5C-81D7-FA6897FF929F}"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31050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7F412-BFC8-4D5C-81D7-FA6897FF929F}"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01833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7F412-BFC8-4D5C-81D7-FA6897FF929F}"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267151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CF7F412-BFC8-4D5C-81D7-FA6897FF929F}" type="datetimeFigureOut">
              <a:rPr lang="en-IN" smtClean="0"/>
              <a:t>25-04-2023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E1BD2A8-778B-4DCF-800B-4810DB8E96C6}" type="slidenum">
              <a:rPr lang="en-IN" smtClean="0"/>
              <a:t>‹#›</a:t>
            </a:fld>
            <a:endParaRPr lang="en-IN"/>
          </a:p>
        </p:txBody>
      </p:sp>
    </p:spTree>
    <p:extLst>
      <p:ext uri="{BB962C8B-B14F-4D97-AF65-F5344CB8AC3E}">
        <p14:creationId xmlns:p14="http://schemas.microsoft.com/office/powerpoint/2010/main" val="3301523858"/>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18.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ti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tif"/><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emf"/><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jpeg"/></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tif"/><Relationship Id="rId2" Type="http://schemas.openxmlformats.org/officeDocument/2006/relationships/image" Target="../media/image46.tif"/><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C1CD02-95BE-AA03-D1C3-CA263918097A}"/>
              </a:ext>
            </a:extLst>
          </p:cNvPr>
          <p:cNvSpPr>
            <a:spLocks noGrp="1"/>
          </p:cNvSpPr>
          <p:nvPr>
            <p:ph type="title"/>
          </p:nvPr>
        </p:nvSpPr>
        <p:spPr>
          <a:xfrm>
            <a:off x="134399" y="766760"/>
            <a:ext cx="11923202" cy="905437"/>
          </a:xfrm>
        </p:spPr>
        <p:txBody>
          <a:bodyPr anchor="ctr">
            <a:noAutofit/>
          </a:bodyPr>
          <a:lstStyle/>
          <a:p>
            <a:pPr algn="ctr">
              <a:lnSpc>
                <a:spcPct val="100000"/>
              </a:lnSpc>
            </a:pPr>
            <a:r>
              <a:rPr lang="en-IN" sz="3000" b="1" u="sng" cap="none" dirty="0">
                <a:solidFill>
                  <a:srgbClr val="002060"/>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Online Validation Of University E-certificate For Scholarship Grant With Compliance Of Data Security Principles And Biometric Authentications</a:t>
            </a:r>
            <a:br>
              <a:rPr lang="en-IN" sz="3000" b="1" u="sng" dirty="0">
                <a:solidFill>
                  <a:srgbClr val="002060"/>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br>
            <a:endParaRPr lang="en-IN" sz="3000" b="1" u="sng" dirty="0">
              <a:solidFill>
                <a:srgbClr val="002060"/>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7" name="Text Placeholder 6">
            <a:extLst>
              <a:ext uri="{FF2B5EF4-FFF2-40B4-BE49-F238E27FC236}">
                <a16:creationId xmlns:a16="http://schemas.microsoft.com/office/drawing/2014/main" id="{68A48DC7-BDA7-FCC9-10DD-2169247A9E66}"/>
              </a:ext>
            </a:extLst>
          </p:cNvPr>
          <p:cNvSpPr>
            <a:spLocks noGrp="1"/>
          </p:cNvSpPr>
          <p:nvPr>
            <p:ph type="body" idx="1"/>
          </p:nvPr>
        </p:nvSpPr>
        <p:spPr>
          <a:xfrm>
            <a:off x="194982" y="1672197"/>
            <a:ext cx="11802036" cy="4370015"/>
          </a:xfrm>
        </p:spPr>
        <p:txBody>
          <a:bodyPr>
            <a:noAutofit/>
          </a:bodyPr>
          <a:lstStyle/>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project report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in partial fulfilment of the requirements of the award of the degree of  </a:t>
            </a:r>
            <a:r>
              <a:rPr lang="en-IN" sz="2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Bachelor of Technology</a:t>
            </a: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Science and Engineering</a:t>
            </a: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  </a:t>
            </a:r>
            <a:r>
              <a:rPr lang="en-IN" sz="2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Mr. Soumit Choudhury</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Koustav Mondal (GCECTB-R19-3015)</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Bickram Adhikari (GCECTB-R19-3012)</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Sourin Kundu (GCECTB-R19-3032)</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Soumil Biswas (GCECTB-R19-3030)</a:t>
            </a:r>
            <a:endParaRPr lang="en-IN" sz="2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2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47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BF0802-C43F-58E6-ACA3-283A975B987C}"/>
              </a:ext>
            </a:extLst>
          </p:cNvPr>
          <p:cNvSpPr/>
          <p:nvPr/>
        </p:nvSpPr>
        <p:spPr>
          <a:xfrm>
            <a:off x="289560" y="649292"/>
            <a:ext cx="11612880" cy="593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 name="Title 1">
            <a:extLst>
              <a:ext uri="{FF2B5EF4-FFF2-40B4-BE49-F238E27FC236}">
                <a16:creationId xmlns:a16="http://schemas.microsoft.com/office/drawing/2014/main" id="{E7742F9B-4449-572E-15C0-EB9009C78EA9}"/>
              </a:ext>
            </a:extLst>
          </p:cNvPr>
          <p:cNvSpPr txBox="1">
            <a:spLocks/>
          </p:cNvSpPr>
          <p:nvPr/>
        </p:nvSpPr>
        <p:spPr>
          <a:xfrm>
            <a:off x="-95772" y="201011"/>
            <a:ext cx="12596189" cy="4482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IN" sz="3200" b="1" u="sng" cap="none" dirty="0">
                <a:latin typeface="Book Antiqua" panose="02040602050305030304" pitchFamily="18" charset="0"/>
              </a:rPr>
              <a:t>Stage 2(Biometric Verification – Phase 1)</a:t>
            </a:r>
          </a:p>
        </p:txBody>
      </p:sp>
      <p:pic>
        <p:nvPicPr>
          <p:cNvPr id="7" name="Picture 6">
            <a:extLst>
              <a:ext uri="{FF2B5EF4-FFF2-40B4-BE49-F238E27FC236}">
                <a16:creationId xmlns:a16="http://schemas.microsoft.com/office/drawing/2014/main" id="{C093F8B2-B114-32B4-F309-179ECA052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903" y="2385338"/>
            <a:ext cx="1006683" cy="1006683"/>
          </a:xfrm>
          <a:prstGeom prst="rect">
            <a:avLst/>
          </a:prstGeom>
        </p:spPr>
      </p:pic>
      <p:pic>
        <p:nvPicPr>
          <p:cNvPr id="8" name="Picture 7">
            <a:extLst>
              <a:ext uri="{FF2B5EF4-FFF2-40B4-BE49-F238E27FC236}">
                <a16:creationId xmlns:a16="http://schemas.microsoft.com/office/drawing/2014/main" id="{6CB348AE-7CD4-F4AE-4B3F-0798B6A85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357" y="1147804"/>
            <a:ext cx="1106170" cy="1027430"/>
          </a:xfrm>
          <a:prstGeom prst="rect">
            <a:avLst/>
          </a:prstGeom>
        </p:spPr>
      </p:pic>
      <p:pic>
        <p:nvPicPr>
          <p:cNvPr id="9" name="Picture 8">
            <a:extLst>
              <a:ext uri="{FF2B5EF4-FFF2-40B4-BE49-F238E27FC236}">
                <a16:creationId xmlns:a16="http://schemas.microsoft.com/office/drawing/2014/main" id="{C7D1652F-9371-A01E-95F2-2A9DE690FD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8" t="19784" r="23317" b="26034"/>
          <a:stretch/>
        </p:blipFill>
        <p:spPr bwMode="auto">
          <a:xfrm>
            <a:off x="9406255" y="1147804"/>
            <a:ext cx="1106170" cy="1211221"/>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ED9A858E-A372-3244-4A49-9E070DF7DFF6}"/>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3378595" y="3045655"/>
            <a:ext cx="537845" cy="645795"/>
          </a:xfrm>
          <a:prstGeom prst="rect">
            <a:avLst/>
          </a:prstGeom>
        </p:spPr>
      </p:pic>
      <p:cxnSp>
        <p:nvCxnSpPr>
          <p:cNvPr id="11" name="Connector: Elbow 10">
            <a:extLst>
              <a:ext uri="{FF2B5EF4-FFF2-40B4-BE49-F238E27FC236}">
                <a16:creationId xmlns:a16="http://schemas.microsoft.com/office/drawing/2014/main" id="{B9DAC9B2-E3DC-DB9B-F431-1FCF86F8AF0A}"/>
              </a:ext>
            </a:extLst>
          </p:cNvPr>
          <p:cNvCxnSpPr>
            <a:cxnSpLocks/>
          </p:cNvCxnSpPr>
          <p:nvPr/>
        </p:nvCxnSpPr>
        <p:spPr>
          <a:xfrm flipV="1">
            <a:off x="1578527" y="1793874"/>
            <a:ext cx="1577914" cy="461009"/>
          </a:xfrm>
          <a:prstGeom prst="bentConnector3">
            <a:avLst>
              <a:gd name="adj1" fmla="val 42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ctor: Elbow 11">
            <a:extLst>
              <a:ext uri="{FF2B5EF4-FFF2-40B4-BE49-F238E27FC236}">
                <a16:creationId xmlns:a16="http://schemas.microsoft.com/office/drawing/2014/main" id="{55BBEBB1-5582-1D0A-E104-718BDAC3ECDC}"/>
              </a:ext>
            </a:extLst>
          </p:cNvPr>
          <p:cNvCxnSpPr>
            <a:cxnSpLocks/>
          </p:cNvCxnSpPr>
          <p:nvPr/>
        </p:nvCxnSpPr>
        <p:spPr>
          <a:xfrm flipV="1">
            <a:off x="1193046" y="1332865"/>
            <a:ext cx="2183483" cy="922018"/>
          </a:xfrm>
          <a:prstGeom prst="bentConnector3">
            <a:avLst>
              <a:gd name="adj1" fmla="val -254"/>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F1EA6CBA-CB15-6888-0AFE-12354A5A464E}"/>
              </a:ext>
            </a:extLst>
          </p:cNvPr>
          <p:cNvSpPr/>
          <p:nvPr/>
        </p:nvSpPr>
        <p:spPr>
          <a:xfrm>
            <a:off x="1697453" y="1635321"/>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14" name="Rectangle 13">
            <a:extLst>
              <a:ext uri="{FF2B5EF4-FFF2-40B4-BE49-F238E27FC236}">
                <a16:creationId xmlns:a16="http://schemas.microsoft.com/office/drawing/2014/main" id="{57282948-07A3-6174-BAA3-ADBD2E680A09}"/>
              </a:ext>
            </a:extLst>
          </p:cNvPr>
          <p:cNvSpPr/>
          <p:nvPr/>
        </p:nvSpPr>
        <p:spPr>
          <a:xfrm>
            <a:off x="711165" y="1056484"/>
            <a:ext cx="2088229" cy="36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Public Share</a:t>
            </a:r>
          </a:p>
        </p:txBody>
      </p:sp>
      <p:sp>
        <p:nvSpPr>
          <p:cNvPr id="15" name="Rectangle 14">
            <a:extLst>
              <a:ext uri="{FF2B5EF4-FFF2-40B4-BE49-F238E27FC236}">
                <a16:creationId xmlns:a16="http://schemas.microsoft.com/office/drawing/2014/main" id="{BE20DA57-05A6-D6FA-10B1-F91F52DEC738}"/>
              </a:ext>
            </a:extLst>
          </p:cNvPr>
          <p:cNvSpPr/>
          <p:nvPr/>
        </p:nvSpPr>
        <p:spPr>
          <a:xfrm>
            <a:off x="3273311" y="745564"/>
            <a:ext cx="833162" cy="3282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SPP</a:t>
            </a:r>
          </a:p>
        </p:txBody>
      </p:sp>
      <p:sp>
        <p:nvSpPr>
          <p:cNvPr id="16" name="Rectangle 15">
            <a:extLst>
              <a:ext uri="{FF2B5EF4-FFF2-40B4-BE49-F238E27FC236}">
                <a16:creationId xmlns:a16="http://schemas.microsoft.com/office/drawing/2014/main" id="{EB1F6334-5623-FD3B-48FA-3D1E7F510DE4}"/>
              </a:ext>
            </a:extLst>
          </p:cNvPr>
          <p:cNvSpPr/>
          <p:nvPr/>
        </p:nvSpPr>
        <p:spPr>
          <a:xfrm>
            <a:off x="639143" y="3434577"/>
            <a:ext cx="1550205" cy="339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Student</a:t>
            </a:r>
          </a:p>
        </p:txBody>
      </p:sp>
      <p:cxnSp>
        <p:nvCxnSpPr>
          <p:cNvPr id="20" name="Straight Arrow Connector 19">
            <a:extLst>
              <a:ext uri="{FF2B5EF4-FFF2-40B4-BE49-F238E27FC236}">
                <a16:creationId xmlns:a16="http://schemas.microsoft.com/office/drawing/2014/main" id="{F2149A78-E1A6-AFDC-2293-A8039A8A985F}"/>
              </a:ext>
            </a:extLst>
          </p:cNvPr>
          <p:cNvCxnSpPr/>
          <p:nvPr/>
        </p:nvCxnSpPr>
        <p:spPr>
          <a:xfrm>
            <a:off x="4230526" y="1371462"/>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9D80DBD-54BB-93A2-30B8-CA1CAC41F89A}"/>
              </a:ext>
            </a:extLst>
          </p:cNvPr>
          <p:cNvCxnSpPr/>
          <p:nvPr/>
        </p:nvCxnSpPr>
        <p:spPr>
          <a:xfrm>
            <a:off x="4230526" y="1688713"/>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2E858E18-F95D-6516-474D-EC1AEE023C8B}"/>
              </a:ext>
            </a:extLst>
          </p:cNvPr>
          <p:cNvSpPr/>
          <p:nvPr/>
        </p:nvSpPr>
        <p:spPr>
          <a:xfrm>
            <a:off x="5111189" y="1147804"/>
            <a:ext cx="3730946" cy="334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Year of Passing, DGPA</a:t>
            </a:r>
          </a:p>
        </p:txBody>
      </p:sp>
      <p:sp>
        <p:nvSpPr>
          <p:cNvPr id="24" name="Rectangle 23">
            <a:extLst>
              <a:ext uri="{FF2B5EF4-FFF2-40B4-BE49-F238E27FC236}">
                <a16:creationId xmlns:a16="http://schemas.microsoft.com/office/drawing/2014/main" id="{1586FF2C-D513-ED22-18BE-7ACBB2F9127C}"/>
              </a:ext>
            </a:extLst>
          </p:cNvPr>
          <p:cNvSpPr/>
          <p:nvPr/>
        </p:nvSpPr>
        <p:spPr>
          <a:xfrm>
            <a:off x="8629599" y="728598"/>
            <a:ext cx="3141969" cy="33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Institution Server</a:t>
            </a:r>
          </a:p>
        </p:txBody>
      </p:sp>
      <p:sp>
        <p:nvSpPr>
          <p:cNvPr id="25" name="TextBox 24">
            <a:extLst>
              <a:ext uri="{FF2B5EF4-FFF2-40B4-BE49-F238E27FC236}">
                <a16:creationId xmlns:a16="http://schemas.microsoft.com/office/drawing/2014/main" id="{8E484DB7-296F-C766-ACF2-9CEE2F633EB1}"/>
              </a:ext>
            </a:extLst>
          </p:cNvPr>
          <p:cNvSpPr txBox="1"/>
          <p:nvPr/>
        </p:nvSpPr>
        <p:spPr>
          <a:xfrm>
            <a:off x="4290851" y="927866"/>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5</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7" name="Connector: Elbow 26">
            <a:extLst>
              <a:ext uri="{FF2B5EF4-FFF2-40B4-BE49-F238E27FC236}">
                <a16:creationId xmlns:a16="http://schemas.microsoft.com/office/drawing/2014/main" id="{AC5FACFF-D8A9-F38E-665E-54045EFAF424}"/>
              </a:ext>
            </a:extLst>
          </p:cNvPr>
          <p:cNvCxnSpPr>
            <a:cxnSpLocks/>
          </p:cNvCxnSpPr>
          <p:nvPr/>
        </p:nvCxnSpPr>
        <p:spPr>
          <a:xfrm rot="10800000" flipV="1">
            <a:off x="3836227" y="2469175"/>
            <a:ext cx="5964814" cy="1055662"/>
          </a:xfrm>
          <a:prstGeom prst="bentConnector3">
            <a:avLst>
              <a:gd name="adj1" fmla="val 16445"/>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40E1C7F9-C818-D9EB-550C-DCB33849BD8C}"/>
              </a:ext>
            </a:extLst>
          </p:cNvPr>
          <p:cNvSpPr txBox="1"/>
          <p:nvPr/>
        </p:nvSpPr>
        <p:spPr>
          <a:xfrm>
            <a:off x="6149795" y="4816010"/>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8</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2BE1A4A4-8DFC-5EBC-C875-AA2D12AD565A}"/>
              </a:ext>
            </a:extLst>
          </p:cNvPr>
          <p:cNvSpPr txBox="1"/>
          <p:nvPr/>
        </p:nvSpPr>
        <p:spPr>
          <a:xfrm>
            <a:off x="3042751" y="2284313"/>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6</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CDD153F3-D7C2-8CAC-0D65-BFCD52DCC7DF}"/>
              </a:ext>
            </a:extLst>
          </p:cNvPr>
          <p:cNvSpPr txBox="1"/>
          <p:nvPr/>
        </p:nvSpPr>
        <p:spPr>
          <a:xfrm>
            <a:off x="9716497" y="3565869"/>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7</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Connector: Elbow 33">
            <a:extLst>
              <a:ext uri="{FF2B5EF4-FFF2-40B4-BE49-F238E27FC236}">
                <a16:creationId xmlns:a16="http://schemas.microsoft.com/office/drawing/2014/main" id="{16D219E2-A145-134B-5D3E-28D5003FFD5F}"/>
              </a:ext>
            </a:extLst>
          </p:cNvPr>
          <p:cNvCxnSpPr/>
          <p:nvPr/>
        </p:nvCxnSpPr>
        <p:spPr>
          <a:xfrm rot="5400000">
            <a:off x="2072310" y="2769086"/>
            <a:ext cx="1850412" cy="82200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C5E29FC7-9F18-BC7C-BB3E-0ADDB6564CF4}"/>
              </a:ext>
            </a:extLst>
          </p:cNvPr>
          <p:cNvCxnSpPr>
            <a:cxnSpLocks/>
          </p:cNvCxnSpPr>
          <p:nvPr/>
        </p:nvCxnSpPr>
        <p:spPr>
          <a:xfrm>
            <a:off x="10200584" y="2175234"/>
            <a:ext cx="0" cy="19300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EBDF68F1-2EE0-4271-BDCF-5F75EA1546D9}"/>
              </a:ext>
            </a:extLst>
          </p:cNvPr>
          <p:cNvSpPr/>
          <p:nvPr/>
        </p:nvSpPr>
        <p:spPr>
          <a:xfrm>
            <a:off x="10021199" y="2416856"/>
            <a:ext cx="1531656" cy="1211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Hash Values H3, H4</a:t>
            </a:r>
          </a:p>
        </p:txBody>
      </p:sp>
      <p:sp>
        <p:nvSpPr>
          <p:cNvPr id="42" name="Rectangle 41">
            <a:extLst>
              <a:ext uri="{FF2B5EF4-FFF2-40B4-BE49-F238E27FC236}">
                <a16:creationId xmlns:a16="http://schemas.microsoft.com/office/drawing/2014/main" id="{B8BE0670-250F-6F58-1505-5A2D138A9331}"/>
              </a:ext>
            </a:extLst>
          </p:cNvPr>
          <p:cNvSpPr/>
          <p:nvPr/>
        </p:nvSpPr>
        <p:spPr>
          <a:xfrm>
            <a:off x="4843571" y="4199588"/>
            <a:ext cx="2685610"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Putting both overlay together</a:t>
            </a:r>
          </a:p>
        </p:txBody>
      </p:sp>
      <p:sp>
        <p:nvSpPr>
          <p:cNvPr id="43" name="Rectangle 42">
            <a:extLst>
              <a:ext uri="{FF2B5EF4-FFF2-40B4-BE49-F238E27FC236}">
                <a16:creationId xmlns:a16="http://schemas.microsoft.com/office/drawing/2014/main" id="{C718FB5A-E046-9811-A7BB-12CE2B8B0163}"/>
              </a:ext>
            </a:extLst>
          </p:cNvPr>
          <p:cNvSpPr/>
          <p:nvPr/>
        </p:nvSpPr>
        <p:spPr>
          <a:xfrm>
            <a:off x="1359664" y="5317090"/>
            <a:ext cx="2381676" cy="860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Public Share of Fingerprint</a:t>
            </a:r>
          </a:p>
        </p:txBody>
      </p:sp>
      <p:sp>
        <p:nvSpPr>
          <p:cNvPr id="45" name="Rectangle 44">
            <a:extLst>
              <a:ext uri="{FF2B5EF4-FFF2-40B4-BE49-F238E27FC236}">
                <a16:creationId xmlns:a16="http://schemas.microsoft.com/office/drawing/2014/main" id="{20804518-8FAC-7B5F-7EB8-9B373A94308C}"/>
              </a:ext>
            </a:extLst>
          </p:cNvPr>
          <p:cNvSpPr/>
          <p:nvPr/>
        </p:nvSpPr>
        <p:spPr>
          <a:xfrm>
            <a:off x="9239771" y="5296807"/>
            <a:ext cx="2435338" cy="880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Private Share of Fingerprint</a:t>
            </a:r>
          </a:p>
        </p:txBody>
      </p:sp>
      <p:cxnSp>
        <p:nvCxnSpPr>
          <p:cNvPr id="46" name="Straight Arrow Connector 45">
            <a:extLst>
              <a:ext uri="{FF2B5EF4-FFF2-40B4-BE49-F238E27FC236}">
                <a16:creationId xmlns:a16="http://schemas.microsoft.com/office/drawing/2014/main" id="{90BFEC3F-5817-A438-64B5-D3839E619BE9}"/>
              </a:ext>
            </a:extLst>
          </p:cNvPr>
          <p:cNvCxnSpPr>
            <a:cxnSpLocks/>
          </p:cNvCxnSpPr>
          <p:nvPr/>
        </p:nvCxnSpPr>
        <p:spPr>
          <a:xfrm>
            <a:off x="3124357" y="4593108"/>
            <a:ext cx="1719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E98A6F7-96DC-1316-A607-40947886FE3E}"/>
              </a:ext>
            </a:extLst>
          </p:cNvPr>
          <p:cNvCxnSpPr>
            <a:cxnSpLocks/>
          </p:cNvCxnSpPr>
          <p:nvPr/>
        </p:nvCxnSpPr>
        <p:spPr>
          <a:xfrm flipH="1">
            <a:off x="7588173" y="4604683"/>
            <a:ext cx="21283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8" name="Picture 47">
            <a:extLst>
              <a:ext uri="{FF2B5EF4-FFF2-40B4-BE49-F238E27FC236}">
                <a16:creationId xmlns:a16="http://schemas.microsoft.com/office/drawing/2014/main" id="{984AB840-4E8B-D785-D633-602BB252BD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2927" y="4262577"/>
            <a:ext cx="647700" cy="938530"/>
          </a:xfrm>
          <a:prstGeom prst="rect">
            <a:avLst/>
          </a:prstGeom>
        </p:spPr>
      </p:pic>
      <p:pic>
        <p:nvPicPr>
          <p:cNvPr id="49" name="Picture 48">
            <a:extLst>
              <a:ext uri="{FF2B5EF4-FFF2-40B4-BE49-F238E27FC236}">
                <a16:creationId xmlns:a16="http://schemas.microsoft.com/office/drawing/2014/main" id="{3917EE74-2413-CC22-9BEA-E03DB94425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13020" y="4262577"/>
            <a:ext cx="647700" cy="938530"/>
          </a:xfrm>
          <a:prstGeom prst="rect">
            <a:avLst/>
          </a:prstGeom>
        </p:spPr>
      </p:pic>
      <p:sp>
        <p:nvSpPr>
          <p:cNvPr id="56" name="Flowchart: Decision 55">
            <a:extLst>
              <a:ext uri="{FF2B5EF4-FFF2-40B4-BE49-F238E27FC236}">
                <a16:creationId xmlns:a16="http://schemas.microsoft.com/office/drawing/2014/main" id="{BFDA1F79-52B9-7000-917D-172186C6E6EE}"/>
              </a:ext>
            </a:extLst>
          </p:cNvPr>
          <p:cNvSpPr/>
          <p:nvPr/>
        </p:nvSpPr>
        <p:spPr>
          <a:xfrm>
            <a:off x="5111189" y="5241352"/>
            <a:ext cx="2090632" cy="84005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Match?</a:t>
            </a:r>
          </a:p>
        </p:txBody>
      </p:sp>
      <p:cxnSp>
        <p:nvCxnSpPr>
          <p:cNvPr id="58" name="Straight Arrow Connector 57">
            <a:extLst>
              <a:ext uri="{FF2B5EF4-FFF2-40B4-BE49-F238E27FC236}">
                <a16:creationId xmlns:a16="http://schemas.microsoft.com/office/drawing/2014/main" id="{DCC27810-CB4B-3D0B-6B8D-3D99F256D457}"/>
              </a:ext>
            </a:extLst>
          </p:cNvPr>
          <p:cNvCxnSpPr>
            <a:cxnSpLocks/>
            <a:endCxn id="56" idx="0"/>
          </p:cNvCxnSpPr>
          <p:nvPr/>
        </p:nvCxnSpPr>
        <p:spPr>
          <a:xfrm>
            <a:off x="6156505" y="4935539"/>
            <a:ext cx="0" cy="305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Elbow 60">
            <a:extLst>
              <a:ext uri="{FF2B5EF4-FFF2-40B4-BE49-F238E27FC236}">
                <a16:creationId xmlns:a16="http://schemas.microsoft.com/office/drawing/2014/main" id="{EC2668CE-9124-AD2C-EA1C-D6D22A6C3200}"/>
              </a:ext>
            </a:extLst>
          </p:cNvPr>
          <p:cNvCxnSpPr>
            <a:cxnSpLocks/>
            <a:stCxn id="56" idx="1"/>
          </p:cNvCxnSpPr>
          <p:nvPr/>
        </p:nvCxnSpPr>
        <p:spPr>
          <a:xfrm rot="10800000">
            <a:off x="4081129" y="2109015"/>
            <a:ext cx="1030061" cy="355236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64" name="Rectangle 63">
            <a:extLst>
              <a:ext uri="{FF2B5EF4-FFF2-40B4-BE49-F238E27FC236}">
                <a16:creationId xmlns:a16="http://schemas.microsoft.com/office/drawing/2014/main" id="{25F2028F-C23E-2913-D4D9-6BE5281138F3}"/>
              </a:ext>
            </a:extLst>
          </p:cNvPr>
          <p:cNvSpPr/>
          <p:nvPr/>
        </p:nvSpPr>
        <p:spPr>
          <a:xfrm rot="10800000" flipV="1">
            <a:off x="5648909" y="6144056"/>
            <a:ext cx="3398196" cy="327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Biometric Verified</a:t>
            </a:r>
          </a:p>
        </p:txBody>
      </p:sp>
      <p:cxnSp>
        <p:nvCxnSpPr>
          <p:cNvPr id="66" name="Connector: Elbow 65">
            <a:extLst>
              <a:ext uri="{FF2B5EF4-FFF2-40B4-BE49-F238E27FC236}">
                <a16:creationId xmlns:a16="http://schemas.microsoft.com/office/drawing/2014/main" id="{6F56F317-B126-FE55-8E28-1AD3DAFF0C97}"/>
              </a:ext>
            </a:extLst>
          </p:cNvPr>
          <p:cNvCxnSpPr>
            <a:cxnSpLocks/>
          </p:cNvCxnSpPr>
          <p:nvPr/>
        </p:nvCxnSpPr>
        <p:spPr>
          <a:xfrm>
            <a:off x="7201821" y="5661379"/>
            <a:ext cx="1490450" cy="403590"/>
          </a:xfrm>
          <a:prstGeom prst="bentConnector3">
            <a:avLst>
              <a:gd name="adj1" fmla="val 99702"/>
            </a:avLst>
          </a:prstGeom>
          <a:ln>
            <a:tailEnd type="triangle"/>
          </a:ln>
        </p:spPr>
        <p:style>
          <a:lnRef idx="2">
            <a:schemeClr val="dk1"/>
          </a:lnRef>
          <a:fillRef idx="0">
            <a:schemeClr val="dk1"/>
          </a:fillRef>
          <a:effectRef idx="1">
            <a:schemeClr val="dk1"/>
          </a:effectRef>
          <a:fontRef idx="minor">
            <a:schemeClr val="tx1"/>
          </a:fontRef>
        </p:style>
      </p:cxnSp>
      <p:sp>
        <p:nvSpPr>
          <p:cNvPr id="68" name="Rectangle 67">
            <a:extLst>
              <a:ext uri="{FF2B5EF4-FFF2-40B4-BE49-F238E27FC236}">
                <a16:creationId xmlns:a16="http://schemas.microsoft.com/office/drawing/2014/main" id="{4F311907-8B97-C4D6-6242-428A710083E1}"/>
              </a:ext>
            </a:extLst>
          </p:cNvPr>
          <p:cNvSpPr/>
          <p:nvPr/>
        </p:nvSpPr>
        <p:spPr>
          <a:xfrm>
            <a:off x="4246511" y="5469496"/>
            <a:ext cx="743670" cy="314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NO</a:t>
            </a:r>
          </a:p>
        </p:txBody>
      </p:sp>
      <p:sp>
        <p:nvSpPr>
          <p:cNvPr id="71" name="Rectangle 70">
            <a:extLst>
              <a:ext uri="{FF2B5EF4-FFF2-40B4-BE49-F238E27FC236}">
                <a16:creationId xmlns:a16="http://schemas.microsoft.com/office/drawing/2014/main" id="{F4F1E3E8-3AE4-30A5-C197-E8268F1730D3}"/>
              </a:ext>
            </a:extLst>
          </p:cNvPr>
          <p:cNvSpPr/>
          <p:nvPr/>
        </p:nvSpPr>
        <p:spPr>
          <a:xfrm>
            <a:off x="4177108" y="2350430"/>
            <a:ext cx="3223091"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Verification Failed</a:t>
            </a:r>
          </a:p>
        </p:txBody>
      </p:sp>
      <p:sp>
        <p:nvSpPr>
          <p:cNvPr id="51" name="Rectangle 50">
            <a:extLst>
              <a:ext uri="{FF2B5EF4-FFF2-40B4-BE49-F238E27FC236}">
                <a16:creationId xmlns:a16="http://schemas.microsoft.com/office/drawing/2014/main" id="{19BCD95B-7711-515D-B4A0-B7B6EFF7FFF4}"/>
              </a:ext>
            </a:extLst>
          </p:cNvPr>
          <p:cNvSpPr/>
          <p:nvPr/>
        </p:nvSpPr>
        <p:spPr>
          <a:xfrm>
            <a:off x="6619070" y="3332732"/>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52" name="Rectangle 51">
            <a:extLst>
              <a:ext uri="{FF2B5EF4-FFF2-40B4-BE49-F238E27FC236}">
                <a16:creationId xmlns:a16="http://schemas.microsoft.com/office/drawing/2014/main" id="{942AF8A4-45DA-8AA9-A110-515070B7685E}"/>
              </a:ext>
            </a:extLst>
          </p:cNvPr>
          <p:cNvSpPr/>
          <p:nvPr/>
        </p:nvSpPr>
        <p:spPr>
          <a:xfrm>
            <a:off x="6521138" y="1574485"/>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57" name="Rectangle 56">
            <a:extLst>
              <a:ext uri="{FF2B5EF4-FFF2-40B4-BE49-F238E27FC236}">
                <a16:creationId xmlns:a16="http://schemas.microsoft.com/office/drawing/2014/main" id="{1DB10191-23B7-B8A6-53DE-1CD9415ED4E0}"/>
              </a:ext>
            </a:extLst>
          </p:cNvPr>
          <p:cNvSpPr/>
          <p:nvPr/>
        </p:nvSpPr>
        <p:spPr>
          <a:xfrm>
            <a:off x="7400199" y="5469496"/>
            <a:ext cx="974909" cy="332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YES</a:t>
            </a:r>
          </a:p>
        </p:txBody>
      </p:sp>
      <p:sp>
        <p:nvSpPr>
          <p:cNvPr id="18" name="Rectangle 17">
            <a:extLst>
              <a:ext uri="{FF2B5EF4-FFF2-40B4-BE49-F238E27FC236}">
                <a16:creationId xmlns:a16="http://schemas.microsoft.com/office/drawing/2014/main" id="{9E114010-E137-289F-C3C6-CBD3421B9495}"/>
              </a:ext>
            </a:extLst>
          </p:cNvPr>
          <p:cNvSpPr/>
          <p:nvPr/>
        </p:nvSpPr>
        <p:spPr>
          <a:xfrm>
            <a:off x="2747801" y="3718878"/>
            <a:ext cx="3348199" cy="327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Mobile of Candidate</a:t>
            </a:r>
          </a:p>
        </p:txBody>
      </p:sp>
    </p:spTree>
    <p:extLst>
      <p:ext uri="{BB962C8B-B14F-4D97-AF65-F5344CB8AC3E}">
        <p14:creationId xmlns:p14="http://schemas.microsoft.com/office/powerpoint/2010/main" val="223201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0E1CE3-19A7-B6FF-5892-15506680BA42}"/>
              </a:ext>
            </a:extLst>
          </p:cNvPr>
          <p:cNvSpPr/>
          <p:nvPr/>
        </p:nvSpPr>
        <p:spPr>
          <a:xfrm>
            <a:off x="289560" y="649292"/>
            <a:ext cx="11612880" cy="593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itle 1">
            <a:extLst>
              <a:ext uri="{FF2B5EF4-FFF2-40B4-BE49-F238E27FC236}">
                <a16:creationId xmlns:a16="http://schemas.microsoft.com/office/drawing/2014/main" id="{0D4F8A5C-4FD5-71BE-C2DD-59FA04DF15AF}"/>
              </a:ext>
            </a:extLst>
          </p:cNvPr>
          <p:cNvSpPr txBox="1">
            <a:spLocks/>
          </p:cNvSpPr>
          <p:nvPr/>
        </p:nvSpPr>
        <p:spPr>
          <a:xfrm>
            <a:off x="-95772" y="201011"/>
            <a:ext cx="12596189" cy="4482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IN" sz="3200" b="1" u="sng" cap="none" dirty="0">
                <a:latin typeface="Book Antiqua" panose="02040602050305030304" pitchFamily="18" charset="0"/>
              </a:rPr>
              <a:t>Stage 3(Biometric Verification – Phase 2)</a:t>
            </a:r>
          </a:p>
        </p:txBody>
      </p:sp>
      <p:pic>
        <p:nvPicPr>
          <p:cNvPr id="6" name="Picture 5">
            <a:extLst>
              <a:ext uri="{FF2B5EF4-FFF2-40B4-BE49-F238E27FC236}">
                <a16:creationId xmlns:a16="http://schemas.microsoft.com/office/drawing/2014/main" id="{D65EF4D9-6444-7D84-7D90-2A95853B07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903" y="2385338"/>
            <a:ext cx="1006683" cy="1006683"/>
          </a:xfrm>
          <a:prstGeom prst="rect">
            <a:avLst/>
          </a:prstGeom>
        </p:spPr>
      </p:pic>
      <p:pic>
        <p:nvPicPr>
          <p:cNvPr id="7" name="Picture 6">
            <a:extLst>
              <a:ext uri="{FF2B5EF4-FFF2-40B4-BE49-F238E27FC236}">
                <a16:creationId xmlns:a16="http://schemas.microsoft.com/office/drawing/2014/main" id="{0DFDE6C1-A225-7F01-0251-0E05E3F9D1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357" y="1147804"/>
            <a:ext cx="1106170" cy="1027430"/>
          </a:xfrm>
          <a:prstGeom prst="rect">
            <a:avLst/>
          </a:prstGeom>
        </p:spPr>
      </p:pic>
      <p:pic>
        <p:nvPicPr>
          <p:cNvPr id="8" name="Picture 7">
            <a:extLst>
              <a:ext uri="{FF2B5EF4-FFF2-40B4-BE49-F238E27FC236}">
                <a16:creationId xmlns:a16="http://schemas.microsoft.com/office/drawing/2014/main" id="{424ABC29-E4B4-A61A-A79A-901CFC96A8C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8" t="19784" r="23317" b="26034"/>
          <a:stretch/>
        </p:blipFill>
        <p:spPr bwMode="auto">
          <a:xfrm>
            <a:off x="9406255" y="1147804"/>
            <a:ext cx="1106170" cy="1211221"/>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807C11B-9640-F78C-DD19-F49CCA70F9CF}"/>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3378595" y="3045655"/>
            <a:ext cx="537845" cy="645795"/>
          </a:xfrm>
          <a:prstGeom prst="rect">
            <a:avLst/>
          </a:prstGeom>
        </p:spPr>
      </p:pic>
      <p:cxnSp>
        <p:nvCxnSpPr>
          <p:cNvPr id="10" name="Connector: Elbow 9">
            <a:extLst>
              <a:ext uri="{FF2B5EF4-FFF2-40B4-BE49-F238E27FC236}">
                <a16:creationId xmlns:a16="http://schemas.microsoft.com/office/drawing/2014/main" id="{AF8417BE-AA5E-2A1F-0EA3-2FF2970DD69F}"/>
              </a:ext>
            </a:extLst>
          </p:cNvPr>
          <p:cNvCxnSpPr>
            <a:cxnSpLocks/>
          </p:cNvCxnSpPr>
          <p:nvPr/>
        </p:nvCxnSpPr>
        <p:spPr>
          <a:xfrm flipV="1">
            <a:off x="1578527" y="1793874"/>
            <a:ext cx="1577914" cy="461009"/>
          </a:xfrm>
          <a:prstGeom prst="bentConnector3">
            <a:avLst>
              <a:gd name="adj1" fmla="val 42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nector: Elbow 10">
            <a:extLst>
              <a:ext uri="{FF2B5EF4-FFF2-40B4-BE49-F238E27FC236}">
                <a16:creationId xmlns:a16="http://schemas.microsoft.com/office/drawing/2014/main" id="{39CB967C-A4CB-2880-121C-8FBD9256080B}"/>
              </a:ext>
            </a:extLst>
          </p:cNvPr>
          <p:cNvCxnSpPr>
            <a:cxnSpLocks/>
          </p:cNvCxnSpPr>
          <p:nvPr/>
        </p:nvCxnSpPr>
        <p:spPr>
          <a:xfrm flipV="1">
            <a:off x="1193046" y="1332865"/>
            <a:ext cx="2183483" cy="922018"/>
          </a:xfrm>
          <a:prstGeom prst="bentConnector3">
            <a:avLst>
              <a:gd name="adj1" fmla="val -254"/>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7131C32B-872E-E99C-9EC2-25DC649686A4}"/>
              </a:ext>
            </a:extLst>
          </p:cNvPr>
          <p:cNvSpPr/>
          <p:nvPr/>
        </p:nvSpPr>
        <p:spPr>
          <a:xfrm>
            <a:off x="1697453" y="1635321"/>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13" name="Rectangle 12">
            <a:extLst>
              <a:ext uri="{FF2B5EF4-FFF2-40B4-BE49-F238E27FC236}">
                <a16:creationId xmlns:a16="http://schemas.microsoft.com/office/drawing/2014/main" id="{55ACECB9-DF32-A1CA-F1DB-B10722041557}"/>
              </a:ext>
            </a:extLst>
          </p:cNvPr>
          <p:cNvSpPr/>
          <p:nvPr/>
        </p:nvSpPr>
        <p:spPr>
          <a:xfrm>
            <a:off x="711165" y="1056484"/>
            <a:ext cx="2088229" cy="36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Public Share</a:t>
            </a:r>
          </a:p>
        </p:txBody>
      </p:sp>
      <p:sp>
        <p:nvSpPr>
          <p:cNvPr id="14" name="Rectangle 13">
            <a:extLst>
              <a:ext uri="{FF2B5EF4-FFF2-40B4-BE49-F238E27FC236}">
                <a16:creationId xmlns:a16="http://schemas.microsoft.com/office/drawing/2014/main" id="{6DAA9719-177E-5686-2CF2-634D0A8DD836}"/>
              </a:ext>
            </a:extLst>
          </p:cNvPr>
          <p:cNvSpPr/>
          <p:nvPr/>
        </p:nvSpPr>
        <p:spPr>
          <a:xfrm>
            <a:off x="3273311" y="745564"/>
            <a:ext cx="833162" cy="3282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SPP</a:t>
            </a:r>
          </a:p>
        </p:txBody>
      </p:sp>
      <p:sp>
        <p:nvSpPr>
          <p:cNvPr id="15" name="Rectangle 14">
            <a:extLst>
              <a:ext uri="{FF2B5EF4-FFF2-40B4-BE49-F238E27FC236}">
                <a16:creationId xmlns:a16="http://schemas.microsoft.com/office/drawing/2014/main" id="{8CA1FA45-ACF9-FBAE-143B-E8C26844DBE7}"/>
              </a:ext>
            </a:extLst>
          </p:cNvPr>
          <p:cNvSpPr/>
          <p:nvPr/>
        </p:nvSpPr>
        <p:spPr>
          <a:xfrm>
            <a:off x="639143" y="3434577"/>
            <a:ext cx="1550205" cy="339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Student</a:t>
            </a:r>
          </a:p>
        </p:txBody>
      </p:sp>
      <p:cxnSp>
        <p:nvCxnSpPr>
          <p:cNvPr id="16" name="Straight Arrow Connector 15">
            <a:extLst>
              <a:ext uri="{FF2B5EF4-FFF2-40B4-BE49-F238E27FC236}">
                <a16:creationId xmlns:a16="http://schemas.microsoft.com/office/drawing/2014/main" id="{376F2E7E-FF2F-7028-17C7-0372B79CDBAD}"/>
              </a:ext>
            </a:extLst>
          </p:cNvPr>
          <p:cNvCxnSpPr/>
          <p:nvPr/>
        </p:nvCxnSpPr>
        <p:spPr>
          <a:xfrm>
            <a:off x="4230526" y="1371462"/>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032085B-C6BC-D752-4072-6D156CB628A5}"/>
              </a:ext>
            </a:extLst>
          </p:cNvPr>
          <p:cNvCxnSpPr/>
          <p:nvPr/>
        </p:nvCxnSpPr>
        <p:spPr>
          <a:xfrm>
            <a:off x="4230526" y="1688713"/>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285DF112-A0E7-A3AA-80C9-D77001A3839A}"/>
              </a:ext>
            </a:extLst>
          </p:cNvPr>
          <p:cNvSpPr/>
          <p:nvPr/>
        </p:nvSpPr>
        <p:spPr>
          <a:xfrm>
            <a:off x="5111189" y="1147804"/>
            <a:ext cx="3730946" cy="334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Year of Passing, DGPA</a:t>
            </a:r>
          </a:p>
        </p:txBody>
      </p:sp>
      <p:sp>
        <p:nvSpPr>
          <p:cNvPr id="19" name="Rectangle 18">
            <a:extLst>
              <a:ext uri="{FF2B5EF4-FFF2-40B4-BE49-F238E27FC236}">
                <a16:creationId xmlns:a16="http://schemas.microsoft.com/office/drawing/2014/main" id="{C3FB8AC9-50B8-B87C-B60F-98094C717043}"/>
              </a:ext>
            </a:extLst>
          </p:cNvPr>
          <p:cNvSpPr/>
          <p:nvPr/>
        </p:nvSpPr>
        <p:spPr>
          <a:xfrm>
            <a:off x="8629599" y="728598"/>
            <a:ext cx="3141969" cy="33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Institution Server</a:t>
            </a:r>
          </a:p>
        </p:txBody>
      </p:sp>
      <p:sp>
        <p:nvSpPr>
          <p:cNvPr id="20" name="TextBox 19">
            <a:extLst>
              <a:ext uri="{FF2B5EF4-FFF2-40B4-BE49-F238E27FC236}">
                <a16:creationId xmlns:a16="http://schemas.microsoft.com/office/drawing/2014/main" id="{8597C16A-93B5-E5D8-0EE9-9C62DA87017A}"/>
              </a:ext>
            </a:extLst>
          </p:cNvPr>
          <p:cNvSpPr txBox="1"/>
          <p:nvPr/>
        </p:nvSpPr>
        <p:spPr>
          <a:xfrm>
            <a:off x="4290851" y="927866"/>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9</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Connector: Elbow 20">
            <a:extLst>
              <a:ext uri="{FF2B5EF4-FFF2-40B4-BE49-F238E27FC236}">
                <a16:creationId xmlns:a16="http://schemas.microsoft.com/office/drawing/2014/main" id="{DF1A10A6-946F-D8CA-9174-67FD4B86B1CC}"/>
              </a:ext>
            </a:extLst>
          </p:cNvPr>
          <p:cNvCxnSpPr>
            <a:cxnSpLocks/>
          </p:cNvCxnSpPr>
          <p:nvPr/>
        </p:nvCxnSpPr>
        <p:spPr>
          <a:xfrm rot="10800000" flipV="1">
            <a:off x="3836227" y="2469175"/>
            <a:ext cx="5964814" cy="1055662"/>
          </a:xfrm>
          <a:prstGeom prst="bentConnector3">
            <a:avLst>
              <a:gd name="adj1" fmla="val 16445"/>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BFAC8B5-1C16-624E-5242-6198C4F775FC}"/>
              </a:ext>
            </a:extLst>
          </p:cNvPr>
          <p:cNvSpPr txBox="1"/>
          <p:nvPr/>
        </p:nvSpPr>
        <p:spPr>
          <a:xfrm>
            <a:off x="5978555" y="4814344"/>
            <a:ext cx="791971"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12</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D298D64D-AB5E-7CAA-D84A-28BB6244EDF7}"/>
              </a:ext>
            </a:extLst>
          </p:cNvPr>
          <p:cNvSpPr txBox="1"/>
          <p:nvPr/>
        </p:nvSpPr>
        <p:spPr>
          <a:xfrm>
            <a:off x="2780618" y="2284313"/>
            <a:ext cx="670277"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10</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CC322D1E-FA13-8F48-EC68-7E5753DFF785}"/>
              </a:ext>
            </a:extLst>
          </p:cNvPr>
          <p:cNvSpPr txBox="1"/>
          <p:nvPr/>
        </p:nvSpPr>
        <p:spPr>
          <a:xfrm>
            <a:off x="9444199" y="3565869"/>
            <a:ext cx="680442"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11</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Connector: Elbow 24">
            <a:extLst>
              <a:ext uri="{FF2B5EF4-FFF2-40B4-BE49-F238E27FC236}">
                <a16:creationId xmlns:a16="http://schemas.microsoft.com/office/drawing/2014/main" id="{5A97D8D5-3EDF-17C8-842A-49C73A5E2654}"/>
              </a:ext>
            </a:extLst>
          </p:cNvPr>
          <p:cNvCxnSpPr/>
          <p:nvPr/>
        </p:nvCxnSpPr>
        <p:spPr>
          <a:xfrm rot="5400000">
            <a:off x="2072310" y="2769086"/>
            <a:ext cx="1850412" cy="82200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93EFA9F-2A90-BBF8-F109-5B99D10DA87A}"/>
              </a:ext>
            </a:extLst>
          </p:cNvPr>
          <p:cNvCxnSpPr>
            <a:cxnSpLocks/>
          </p:cNvCxnSpPr>
          <p:nvPr/>
        </p:nvCxnSpPr>
        <p:spPr>
          <a:xfrm>
            <a:off x="10200584" y="2175234"/>
            <a:ext cx="0" cy="2118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B03EE802-5718-145E-48A1-F7C59F62D30B}"/>
              </a:ext>
            </a:extLst>
          </p:cNvPr>
          <p:cNvSpPr/>
          <p:nvPr/>
        </p:nvSpPr>
        <p:spPr>
          <a:xfrm>
            <a:off x="10021199" y="2416856"/>
            <a:ext cx="1531656" cy="1211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Hash Values H5, H6</a:t>
            </a:r>
          </a:p>
        </p:txBody>
      </p:sp>
      <p:sp>
        <p:nvSpPr>
          <p:cNvPr id="28" name="Rectangle 27">
            <a:extLst>
              <a:ext uri="{FF2B5EF4-FFF2-40B4-BE49-F238E27FC236}">
                <a16:creationId xmlns:a16="http://schemas.microsoft.com/office/drawing/2014/main" id="{773601A4-14A0-933C-45F5-E631EBAB8562}"/>
              </a:ext>
            </a:extLst>
          </p:cNvPr>
          <p:cNvSpPr/>
          <p:nvPr/>
        </p:nvSpPr>
        <p:spPr>
          <a:xfrm>
            <a:off x="4843571" y="4199588"/>
            <a:ext cx="2685610"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Putting both overlay together</a:t>
            </a:r>
          </a:p>
        </p:txBody>
      </p:sp>
      <p:sp>
        <p:nvSpPr>
          <p:cNvPr id="29" name="Rectangle 28">
            <a:extLst>
              <a:ext uri="{FF2B5EF4-FFF2-40B4-BE49-F238E27FC236}">
                <a16:creationId xmlns:a16="http://schemas.microsoft.com/office/drawing/2014/main" id="{65B201DA-E377-647A-7B8A-99B9D5A40278}"/>
              </a:ext>
            </a:extLst>
          </p:cNvPr>
          <p:cNvSpPr/>
          <p:nvPr/>
        </p:nvSpPr>
        <p:spPr>
          <a:xfrm>
            <a:off x="1359664" y="5317090"/>
            <a:ext cx="2381676" cy="860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Public Share of Voice</a:t>
            </a:r>
          </a:p>
        </p:txBody>
      </p:sp>
      <p:sp>
        <p:nvSpPr>
          <p:cNvPr id="30" name="Rectangle 29">
            <a:extLst>
              <a:ext uri="{FF2B5EF4-FFF2-40B4-BE49-F238E27FC236}">
                <a16:creationId xmlns:a16="http://schemas.microsoft.com/office/drawing/2014/main" id="{B41B9F6B-BE99-DE77-5E53-5B234208533D}"/>
              </a:ext>
            </a:extLst>
          </p:cNvPr>
          <p:cNvSpPr/>
          <p:nvPr/>
        </p:nvSpPr>
        <p:spPr>
          <a:xfrm>
            <a:off x="9239771" y="5296807"/>
            <a:ext cx="2435338" cy="880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Private Share of Voice</a:t>
            </a:r>
          </a:p>
        </p:txBody>
      </p:sp>
      <p:cxnSp>
        <p:nvCxnSpPr>
          <p:cNvPr id="31" name="Straight Arrow Connector 30">
            <a:extLst>
              <a:ext uri="{FF2B5EF4-FFF2-40B4-BE49-F238E27FC236}">
                <a16:creationId xmlns:a16="http://schemas.microsoft.com/office/drawing/2014/main" id="{5A3455BF-62E1-10EE-6985-88A7A5C30B5E}"/>
              </a:ext>
            </a:extLst>
          </p:cNvPr>
          <p:cNvCxnSpPr>
            <a:cxnSpLocks/>
          </p:cNvCxnSpPr>
          <p:nvPr/>
        </p:nvCxnSpPr>
        <p:spPr>
          <a:xfrm>
            <a:off x="3124357" y="4593108"/>
            <a:ext cx="1719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72ECF047-5981-A4DB-F1E0-F062D780483C}"/>
              </a:ext>
            </a:extLst>
          </p:cNvPr>
          <p:cNvCxnSpPr>
            <a:cxnSpLocks/>
          </p:cNvCxnSpPr>
          <p:nvPr/>
        </p:nvCxnSpPr>
        <p:spPr>
          <a:xfrm flipH="1">
            <a:off x="7588173" y="4604683"/>
            <a:ext cx="21283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Flowchart: Decision 34">
            <a:extLst>
              <a:ext uri="{FF2B5EF4-FFF2-40B4-BE49-F238E27FC236}">
                <a16:creationId xmlns:a16="http://schemas.microsoft.com/office/drawing/2014/main" id="{47CEF42F-6E96-58DC-86E0-87670997AA89}"/>
              </a:ext>
            </a:extLst>
          </p:cNvPr>
          <p:cNvSpPr/>
          <p:nvPr/>
        </p:nvSpPr>
        <p:spPr>
          <a:xfrm>
            <a:off x="5111189" y="5241352"/>
            <a:ext cx="2090632" cy="84005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Match?</a:t>
            </a:r>
          </a:p>
        </p:txBody>
      </p:sp>
      <p:cxnSp>
        <p:nvCxnSpPr>
          <p:cNvPr id="36" name="Straight Arrow Connector 35">
            <a:extLst>
              <a:ext uri="{FF2B5EF4-FFF2-40B4-BE49-F238E27FC236}">
                <a16:creationId xmlns:a16="http://schemas.microsoft.com/office/drawing/2014/main" id="{3257ED74-AAA8-2143-C3C4-13539AA7571C}"/>
              </a:ext>
            </a:extLst>
          </p:cNvPr>
          <p:cNvCxnSpPr>
            <a:cxnSpLocks/>
            <a:endCxn id="35" idx="0"/>
          </p:cNvCxnSpPr>
          <p:nvPr/>
        </p:nvCxnSpPr>
        <p:spPr>
          <a:xfrm>
            <a:off x="6156505" y="4935539"/>
            <a:ext cx="0" cy="305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020F1124-AE45-EB85-C44C-24EE08B6924F}"/>
              </a:ext>
            </a:extLst>
          </p:cNvPr>
          <p:cNvCxnSpPr>
            <a:cxnSpLocks/>
            <a:stCxn id="35" idx="1"/>
          </p:cNvCxnSpPr>
          <p:nvPr/>
        </p:nvCxnSpPr>
        <p:spPr>
          <a:xfrm rot="10800000">
            <a:off x="4081129" y="2109015"/>
            <a:ext cx="1030061" cy="355236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2E934266-DC0C-8878-2020-70D99B4BE40E}"/>
              </a:ext>
            </a:extLst>
          </p:cNvPr>
          <p:cNvSpPr/>
          <p:nvPr/>
        </p:nvSpPr>
        <p:spPr>
          <a:xfrm rot="10800000" flipV="1">
            <a:off x="5648909" y="6144056"/>
            <a:ext cx="3398196" cy="327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Biometric Verified</a:t>
            </a:r>
          </a:p>
        </p:txBody>
      </p:sp>
      <p:cxnSp>
        <p:nvCxnSpPr>
          <p:cNvPr id="39" name="Connector: Elbow 38">
            <a:extLst>
              <a:ext uri="{FF2B5EF4-FFF2-40B4-BE49-F238E27FC236}">
                <a16:creationId xmlns:a16="http://schemas.microsoft.com/office/drawing/2014/main" id="{79AEE6DC-0759-B588-6B05-1FE640B5E868}"/>
              </a:ext>
            </a:extLst>
          </p:cNvPr>
          <p:cNvCxnSpPr>
            <a:cxnSpLocks/>
          </p:cNvCxnSpPr>
          <p:nvPr/>
        </p:nvCxnSpPr>
        <p:spPr>
          <a:xfrm>
            <a:off x="7201821" y="5661379"/>
            <a:ext cx="1490450" cy="403590"/>
          </a:xfrm>
          <a:prstGeom prst="bentConnector3">
            <a:avLst>
              <a:gd name="adj1" fmla="val 99702"/>
            </a:avLst>
          </a:prstGeom>
          <a:ln>
            <a:tailEnd type="triangle"/>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ED8A4CA2-820A-1615-B41D-F1A47642630B}"/>
              </a:ext>
            </a:extLst>
          </p:cNvPr>
          <p:cNvSpPr/>
          <p:nvPr/>
        </p:nvSpPr>
        <p:spPr>
          <a:xfrm>
            <a:off x="4246511" y="5469496"/>
            <a:ext cx="743670" cy="314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NO</a:t>
            </a:r>
          </a:p>
        </p:txBody>
      </p:sp>
      <p:sp>
        <p:nvSpPr>
          <p:cNvPr id="41" name="Rectangle 40">
            <a:extLst>
              <a:ext uri="{FF2B5EF4-FFF2-40B4-BE49-F238E27FC236}">
                <a16:creationId xmlns:a16="http://schemas.microsoft.com/office/drawing/2014/main" id="{E9C789EA-0C85-CC04-C5A7-C589DC4C2673}"/>
              </a:ext>
            </a:extLst>
          </p:cNvPr>
          <p:cNvSpPr/>
          <p:nvPr/>
        </p:nvSpPr>
        <p:spPr>
          <a:xfrm>
            <a:off x="4177108" y="2350430"/>
            <a:ext cx="3223091"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Verification Failed</a:t>
            </a:r>
          </a:p>
        </p:txBody>
      </p:sp>
      <p:sp>
        <p:nvSpPr>
          <p:cNvPr id="42" name="Rectangle 41">
            <a:extLst>
              <a:ext uri="{FF2B5EF4-FFF2-40B4-BE49-F238E27FC236}">
                <a16:creationId xmlns:a16="http://schemas.microsoft.com/office/drawing/2014/main" id="{FCB09376-67F6-E668-0BB4-F57D92C27D77}"/>
              </a:ext>
            </a:extLst>
          </p:cNvPr>
          <p:cNvSpPr/>
          <p:nvPr/>
        </p:nvSpPr>
        <p:spPr>
          <a:xfrm>
            <a:off x="6619070" y="3332732"/>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43" name="Rectangle 42">
            <a:extLst>
              <a:ext uri="{FF2B5EF4-FFF2-40B4-BE49-F238E27FC236}">
                <a16:creationId xmlns:a16="http://schemas.microsoft.com/office/drawing/2014/main" id="{BF3DF764-DFD8-86C1-6401-B20BBA2EE9F9}"/>
              </a:ext>
            </a:extLst>
          </p:cNvPr>
          <p:cNvSpPr/>
          <p:nvPr/>
        </p:nvSpPr>
        <p:spPr>
          <a:xfrm>
            <a:off x="6521138" y="1574485"/>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44" name="Rectangle 43">
            <a:extLst>
              <a:ext uri="{FF2B5EF4-FFF2-40B4-BE49-F238E27FC236}">
                <a16:creationId xmlns:a16="http://schemas.microsoft.com/office/drawing/2014/main" id="{2A7F7DE3-0429-9CF9-9B08-8CAF8FA5ED1A}"/>
              </a:ext>
            </a:extLst>
          </p:cNvPr>
          <p:cNvSpPr/>
          <p:nvPr/>
        </p:nvSpPr>
        <p:spPr>
          <a:xfrm>
            <a:off x="7400199" y="5469496"/>
            <a:ext cx="974909" cy="332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YES</a:t>
            </a:r>
          </a:p>
        </p:txBody>
      </p:sp>
      <p:sp>
        <p:nvSpPr>
          <p:cNvPr id="45" name="Rectangle 44">
            <a:extLst>
              <a:ext uri="{FF2B5EF4-FFF2-40B4-BE49-F238E27FC236}">
                <a16:creationId xmlns:a16="http://schemas.microsoft.com/office/drawing/2014/main" id="{EDD72839-6448-E995-3E14-6C0EF9A97ACC}"/>
              </a:ext>
            </a:extLst>
          </p:cNvPr>
          <p:cNvSpPr/>
          <p:nvPr/>
        </p:nvSpPr>
        <p:spPr>
          <a:xfrm>
            <a:off x="2747801" y="3718878"/>
            <a:ext cx="3348199" cy="327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Mobile of Candidate</a:t>
            </a:r>
          </a:p>
        </p:txBody>
      </p:sp>
      <p:pic>
        <p:nvPicPr>
          <p:cNvPr id="46" name="Picture 45">
            <a:extLst>
              <a:ext uri="{FF2B5EF4-FFF2-40B4-BE49-F238E27FC236}">
                <a16:creationId xmlns:a16="http://schemas.microsoft.com/office/drawing/2014/main" id="{64D53E92-6F6D-4D2F-7E81-AA2B52840F9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97883" y="3732915"/>
            <a:ext cx="1740406" cy="1740406"/>
          </a:xfrm>
          <a:prstGeom prst="rect">
            <a:avLst/>
          </a:prstGeom>
          <a:noFill/>
        </p:spPr>
      </p:pic>
      <p:pic>
        <p:nvPicPr>
          <p:cNvPr id="47" name="Picture 46">
            <a:extLst>
              <a:ext uri="{FF2B5EF4-FFF2-40B4-BE49-F238E27FC236}">
                <a16:creationId xmlns:a16="http://schemas.microsoft.com/office/drawing/2014/main" id="{B9DC8278-9849-C74C-3EC9-8CA3E685229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03602" y="3746821"/>
            <a:ext cx="1740405" cy="1740405"/>
          </a:xfrm>
          <a:prstGeom prst="rect">
            <a:avLst/>
          </a:prstGeom>
          <a:noFill/>
        </p:spPr>
      </p:pic>
    </p:spTree>
    <p:extLst>
      <p:ext uri="{BB962C8B-B14F-4D97-AF65-F5344CB8AC3E}">
        <p14:creationId xmlns:p14="http://schemas.microsoft.com/office/powerpoint/2010/main" val="18646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B1BF4-C5F3-F5FE-D7D1-5A75F42969F7}"/>
              </a:ext>
            </a:extLst>
          </p:cNvPr>
          <p:cNvSpPr/>
          <p:nvPr/>
        </p:nvSpPr>
        <p:spPr>
          <a:xfrm>
            <a:off x="295835" y="1115522"/>
            <a:ext cx="11600330" cy="545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itle 1">
            <a:extLst>
              <a:ext uri="{FF2B5EF4-FFF2-40B4-BE49-F238E27FC236}">
                <a16:creationId xmlns:a16="http://schemas.microsoft.com/office/drawing/2014/main" id="{D87DBE45-2B2C-EA66-766C-D73DF2DFF514}"/>
              </a:ext>
            </a:extLst>
          </p:cNvPr>
          <p:cNvSpPr txBox="1">
            <a:spLocks/>
          </p:cNvSpPr>
          <p:nvPr/>
        </p:nvSpPr>
        <p:spPr>
          <a:xfrm>
            <a:off x="-458445" y="437681"/>
            <a:ext cx="13108889" cy="4482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IN" sz="3200" b="1" u="sng" cap="none" dirty="0">
                <a:latin typeface="Book Antiqua" panose="02040602050305030304" pitchFamily="18" charset="0"/>
              </a:rPr>
              <a:t>Stage 4(Transaction Verification – End of Verification Process)</a:t>
            </a:r>
          </a:p>
        </p:txBody>
      </p:sp>
      <p:pic>
        <p:nvPicPr>
          <p:cNvPr id="6" name="Picture 5">
            <a:extLst>
              <a:ext uri="{FF2B5EF4-FFF2-40B4-BE49-F238E27FC236}">
                <a16:creationId xmlns:a16="http://schemas.microsoft.com/office/drawing/2014/main" id="{3125AF3D-094B-887F-7C63-97787D8077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5650" y="1290384"/>
            <a:ext cx="742950" cy="742950"/>
          </a:xfrm>
          <a:prstGeom prst="rect">
            <a:avLst/>
          </a:prstGeom>
        </p:spPr>
      </p:pic>
      <p:pic>
        <p:nvPicPr>
          <p:cNvPr id="7" name="Picture 6">
            <a:extLst>
              <a:ext uri="{FF2B5EF4-FFF2-40B4-BE49-F238E27FC236}">
                <a16:creationId xmlns:a16="http://schemas.microsoft.com/office/drawing/2014/main" id="{8652A955-415F-3B63-4E69-A6B8A86AB5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921" y="1648109"/>
            <a:ext cx="1106170" cy="1027430"/>
          </a:xfrm>
          <a:prstGeom prst="rect">
            <a:avLst/>
          </a:prstGeom>
        </p:spPr>
      </p:pic>
      <p:pic>
        <p:nvPicPr>
          <p:cNvPr id="9" name="Picture 8">
            <a:extLst>
              <a:ext uri="{FF2B5EF4-FFF2-40B4-BE49-F238E27FC236}">
                <a16:creationId xmlns:a16="http://schemas.microsoft.com/office/drawing/2014/main" id="{6C0144C1-C706-C2F2-6028-10210654BCC5}"/>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6095999" y="3063813"/>
            <a:ext cx="537845" cy="645795"/>
          </a:xfrm>
          <a:prstGeom prst="rect">
            <a:avLst/>
          </a:prstGeom>
        </p:spPr>
      </p:pic>
      <p:sp>
        <p:nvSpPr>
          <p:cNvPr id="14" name="Rectangle 13">
            <a:extLst>
              <a:ext uri="{FF2B5EF4-FFF2-40B4-BE49-F238E27FC236}">
                <a16:creationId xmlns:a16="http://schemas.microsoft.com/office/drawing/2014/main" id="{AD56A5DA-7911-90D3-356F-3B1BD8F2AAE0}"/>
              </a:ext>
            </a:extLst>
          </p:cNvPr>
          <p:cNvSpPr/>
          <p:nvPr/>
        </p:nvSpPr>
        <p:spPr>
          <a:xfrm>
            <a:off x="453730" y="1289861"/>
            <a:ext cx="1046346" cy="3112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SPP</a:t>
            </a:r>
          </a:p>
        </p:txBody>
      </p:sp>
      <p:sp>
        <p:nvSpPr>
          <p:cNvPr id="15" name="Rectangle 14">
            <a:extLst>
              <a:ext uri="{FF2B5EF4-FFF2-40B4-BE49-F238E27FC236}">
                <a16:creationId xmlns:a16="http://schemas.microsoft.com/office/drawing/2014/main" id="{2A9748A7-EF66-C921-739D-822FFEB1A9CC}"/>
              </a:ext>
            </a:extLst>
          </p:cNvPr>
          <p:cNvSpPr/>
          <p:nvPr/>
        </p:nvSpPr>
        <p:spPr>
          <a:xfrm>
            <a:off x="7674212" y="2048040"/>
            <a:ext cx="1453307" cy="3770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Student</a:t>
            </a:r>
          </a:p>
        </p:txBody>
      </p:sp>
      <p:sp>
        <p:nvSpPr>
          <p:cNvPr id="17" name="Rectangle 16">
            <a:extLst>
              <a:ext uri="{FF2B5EF4-FFF2-40B4-BE49-F238E27FC236}">
                <a16:creationId xmlns:a16="http://schemas.microsoft.com/office/drawing/2014/main" id="{FB687EAE-2987-966A-4D0F-A00F5C4C853D}"/>
              </a:ext>
            </a:extLst>
          </p:cNvPr>
          <p:cNvSpPr/>
          <p:nvPr/>
        </p:nvSpPr>
        <p:spPr>
          <a:xfrm>
            <a:off x="5181528" y="3725530"/>
            <a:ext cx="2897492" cy="3228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B050"/>
                </a:solidFill>
                <a:latin typeface="Times New Roman" panose="02020603050405020304" pitchFamily="18" charset="0"/>
                <a:cs typeface="Times New Roman" panose="02020603050405020304" pitchFamily="18" charset="0"/>
              </a:rPr>
              <a:t>Mobile of Candidate</a:t>
            </a:r>
          </a:p>
        </p:txBody>
      </p:sp>
      <p:sp>
        <p:nvSpPr>
          <p:cNvPr id="23" name="TextBox 22">
            <a:extLst>
              <a:ext uri="{FF2B5EF4-FFF2-40B4-BE49-F238E27FC236}">
                <a16:creationId xmlns:a16="http://schemas.microsoft.com/office/drawing/2014/main" id="{F93022FC-D382-1397-A85B-632713A561DF}"/>
              </a:ext>
            </a:extLst>
          </p:cNvPr>
          <p:cNvSpPr txBox="1"/>
          <p:nvPr/>
        </p:nvSpPr>
        <p:spPr>
          <a:xfrm>
            <a:off x="522905" y="4132755"/>
            <a:ext cx="560813"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13</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75854AB4-EBEC-95B8-74F4-C4F491C88EB3}"/>
              </a:ext>
            </a:extLst>
          </p:cNvPr>
          <p:cNvSpPr txBox="1"/>
          <p:nvPr/>
        </p:nvSpPr>
        <p:spPr>
          <a:xfrm>
            <a:off x="4160940" y="1221109"/>
            <a:ext cx="644550"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15</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1D972065-28C0-32CB-26E6-FCE37E8CFBEB}"/>
              </a:ext>
            </a:extLst>
          </p:cNvPr>
          <p:cNvSpPr txBox="1"/>
          <p:nvPr/>
        </p:nvSpPr>
        <p:spPr>
          <a:xfrm>
            <a:off x="4049789" y="3584060"/>
            <a:ext cx="605791"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14</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5FAAC791-7C69-E802-1C55-9F4BA228D0C0}"/>
              </a:ext>
            </a:extLst>
          </p:cNvPr>
          <p:cNvSpPr txBox="1"/>
          <p:nvPr/>
        </p:nvSpPr>
        <p:spPr>
          <a:xfrm>
            <a:off x="5525036" y="5009541"/>
            <a:ext cx="72650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16</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4FD1A600-8627-699E-27E5-0AC68993C40F}"/>
              </a:ext>
            </a:extLst>
          </p:cNvPr>
          <p:cNvSpPr/>
          <p:nvPr/>
        </p:nvSpPr>
        <p:spPr>
          <a:xfrm>
            <a:off x="453730" y="4999995"/>
            <a:ext cx="1999718" cy="9188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Hash Values H7, H8</a:t>
            </a:r>
          </a:p>
        </p:txBody>
      </p:sp>
      <p:sp>
        <p:nvSpPr>
          <p:cNvPr id="32" name="Rectangle 31">
            <a:extLst>
              <a:ext uri="{FF2B5EF4-FFF2-40B4-BE49-F238E27FC236}">
                <a16:creationId xmlns:a16="http://schemas.microsoft.com/office/drawing/2014/main" id="{4B51E3C1-E218-7B78-2C8D-49A3AAE1ADFA}"/>
              </a:ext>
            </a:extLst>
          </p:cNvPr>
          <p:cNvSpPr/>
          <p:nvPr/>
        </p:nvSpPr>
        <p:spPr>
          <a:xfrm>
            <a:off x="6035804" y="4228882"/>
            <a:ext cx="2255111"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Putting both overlay together</a:t>
            </a:r>
          </a:p>
        </p:txBody>
      </p:sp>
      <p:sp>
        <p:nvSpPr>
          <p:cNvPr id="37" name="Flowchart: Decision 36">
            <a:extLst>
              <a:ext uri="{FF2B5EF4-FFF2-40B4-BE49-F238E27FC236}">
                <a16:creationId xmlns:a16="http://schemas.microsoft.com/office/drawing/2014/main" id="{53774CD3-AF95-44FF-981B-A62631F51F55}"/>
              </a:ext>
            </a:extLst>
          </p:cNvPr>
          <p:cNvSpPr/>
          <p:nvPr/>
        </p:nvSpPr>
        <p:spPr>
          <a:xfrm>
            <a:off x="5590493" y="5172300"/>
            <a:ext cx="2275059" cy="84005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Match?</a:t>
            </a:r>
          </a:p>
        </p:txBody>
      </p:sp>
      <p:cxnSp>
        <p:nvCxnSpPr>
          <p:cNvPr id="38" name="Straight Arrow Connector 37">
            <a:extLst>
              <a:ext uri="{FF2B5EF4-FFF2-40B4-BE49-F238E27FC236}">
                <a16:creationId xmlns:a16="http://schemas.microsoft.com/office/drawing/2014/main" id="{FE648B43-3B1E-6264-DC8B-987A6F98BA98}"/>
              </a:ext>
            </a:extLst>
          </p:cNvPr>
          <p:cNvCxnSpPr>
            <a:cxnSpLocks/>
            <a:endCxn id="37" idx="0"/>
          </p:cNvCxnSpPr>
          <p:nvPr/>
        </p:nvCxnSpPr>
        <p:spPr>
          <a:xfrm>
            <a:off x="6728022" y="4964833"/>
            <a:ext cx="1" cy="2074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Connector: Elbow 40">
            <a:extLst>
              <a:ext uri="{FF2B5EF4-FFF2-40B4-BE49-F238E27FC236}">
                <a16:creationId xmlns:a16="http://schemas.microsoft.com/office/drawing/2014/main" id="{5FAAEA23-0320-A5AB-66A1-5F6DDA8B699B}"/>
              </a:ext>
            </a:extLst>
          </p:cNvPr>
          <p:cNvCxnSpPr>
            <a:cxnSpLocks/>
          </p:cNvCxnSpPr>
          <p:nvPr/>
        </p:nvCxnSpPr>
        <p:spPr>
          <a:xfrm>
            <a:off x="7847863" y="5592890"/>
            <a:ext cx="2452893" cy="275370"/>
          </a:xfrm>
          <a:prstGeom prst="bentConnector3">
            <a:avLst>
              <a:gd name="adj1" fmla="val 99705"/>
            </a:avLst>
          </a:prstGeom>
          <a:ln>
            <a:tailEnd type="triangle"/>
          </a:ln>
        </p:spPr>
        <p:style>
          <a:lnRef idx="2">
            <a:schemeClr val="dk1"/>
          </a:lnRef>
          <a:fillRef idx="0">
            <a:schemeClr val="dk1"/>
          </a:fillRef>
          <a:effectRef idx="1">
            <a:schemeClr val="dk1"/>
          </a:effectRef>
          <a:fontRef idx="minor">
            <a:schemeClr val="tx1"/>
          </a:fontRef>
        </p:style>
      </p:cxnSp>
      <p:sp>
        <p:nvSpPr>
          <p:cNvPr id="43" name="Rectangle 42">
            <a:extLst>
              <a:ext uri="{FF2B5EF4-FFF2-40B4-BE49-F238E27FC236}">
                <a16:creationId xmlns:a16="http://schemas.microsoft.com/office/drawing/2014/main" id="{B1A53355-7F0B-6E10-01F8-A14C8545C0A1}"/>
              </a:ext>
            </a:extLst>
          </p:cNvPr>
          <p:cNvSpPr/>
          <p:nvPr/>
        </p:nvSpPr>
        <p:spPr>
          <a:xfrm>
            <a:off x="8300191" y="5441284"/>
            <a:ext cx="982181" cy="308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YES</a:t>
            </a:r>
          </a:p>
        </p:txBody>
      </p:sp>
      <p:sp>
        <p:nvSpPr>
          <p:cNvPr id="44" name="Rectangle 43">
            <a:extLst>
              <a:ext uri="{FF2B5EF4-FFF2-40B4-BE49-F238E27FC236}">
                <a16:creationId xmlns:a16="http://schemas.microsoft.com/office/drawing/2014/main" id="{26D6DC00-76F7-7E8B-9406-EB60239E46A9}"/>
              </a:ext>
            </a:extLst>
          </p:cNvPr>
          <p:cNvSpPr/>
          <p:nvPr/>
        </p:nvSpPr>
        <p:spPr>
          <a:xfrm>
            <a:off x="1531401" y="5999180"/>
            <a:ext cx="4312273"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Transaction Not Verified</a:t>
            </a:r>
          </a:p>
        </p:txBody>
      </p:sp>
      <p:sp>
        <p:nvSpPr>
          <p:cNvPr id="50" name="Rectangle 49">
            <a:extLst>
              <a:ext uri="{FF2B5EF4-FFF2-40B4-BE49-F238E27FC236}">
                <a16:creationId xmlns:a16="http://schemas.microsoft.com/office/drawing/2014/main" id="{46AEC72C-8A31-69B0-E663-8BDC18901B32}"/>
              </a:ext>
            </a:extLst>
          </p:cNvPr>
          <p:cNvSpPr/>
          <p:nvPr/>
        </p:nvSpPr>
        <p:spPr>
          <a:xfrm>
            <a:off x="3812880" y="1765581"/>
            <a:ext cx="3087486" cy="335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Left Thumb Impression</a:t>
            </a:r>
          </a:p>
        </p:txBody>
      </p:sp>
      <p:sp>
        <p:nvSpPr>
          <p:cNvPr id="51" name="Flowchart: Decision 50">
            <a:extLst>
              <a:ext uri="{FF2B5EF4-FFF2-40B4-BE49-F238E27FC236}">
                <a16:creationId xmlns:a16="http://schemas.microsoft.com/office/drawing/2014/main" id="{275B6E62-6B84-CEE6-4FD2-974097993E37}"/>
              </a:ext>
            </a:extLst>
          </p:cNvPr>
          <p:cNvSpPr/>
          <p:nvPr/>
        </p:nvSpPr>
        <p:spPr>
          <a:xfrm>
            <a:off x="9501962" y="1306553"/>
            <a:ext cx="2284446" cy="108969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70C0"/>
                </a:solidFill>
                <a:latin typeface="Times New Roman" panose="02020603050405020304" pitchFamily="18" charset="0"/>
                <a:cs typeface="Times New Roman" panose="02020603050405020304" pitchFamily="18" charset="0"/>
              </a:rPr>
              <a:t>Received SMS validated?</a:t>
            </a:r>
          </a:p>
        </p:txBody>
      </p:sp>
      <p:sp>
        <p:nvSpPr>
          <p:cNvPr id="53" name="Rectangle 52">
            <a:extLst>
              <a:ext uri="{FF2B5EF4-FFF2-40B4-BE49-F238E27FC236}">
                <a16:creationId xmlns:a16="http://schemas.microsoft.com/office/drawing/2014/main" id="{151402BA-2EC3-D63E-3D72-5E12C4C91515}"/>
              </a:ext>
            </a:extLst>
          </p:cNvPr>
          <p:cNvSpPr/>
          <p:nvPr/>
        </p:nvSpPr>
        <p:spPr>
          <a:xfrm>
            <a:off x="8903257" y="1152045"/>
            <a:ext cx="755621" cy="315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70C0"/>
                </a:solidFill>
                <a:latin typeface="Times New Roman" panose="02020603050405020304" pitchFamily="18" charset="0"/>
                <a:cs typeface="Times New Roman" panose="02020603050405020304" pitchFamily="18" charset="0"/>
              </a:rPr>
              <a:t>YES</a:t>
            </a:r>
          </a:p>
        </p:txBody>
      </p:sp>
      <p:sp>
        <p:nvSpPr>
          <p:cNvPr id="69" name="Rectangle 68">
            <a:extLst>
              <a:ext uri="{FF2B5EF4-FFF2-40B4-BE49-F238E27FC236}">
                <a16:creationId xmlns:a16="http://schemas.microsoft.com/office/drawing/2014/main" id="{26709FD0-7633-FF65-CB5F-6325A5108891}"/>
              </a:ext>
            </a:extLst>
          </p:cNvPr>
          <p:cNvSpPr/>
          <p:nvPr/>
        </p:nvSpPr>
        <p:spPr>
          <a:xfrm>
            <a:off x="10343882" y="2576847"/>
            <a:ext cx="589760" cy="308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70C0"/>
                </a:solidFill>
                <a:latin typeface="Times New Roman" panose="02020603050405020304" pitchFamily="18" charset="0"/>
                <a:cs typeface="Times New Roman" panose="02020603050405020304" pitchFamily="18" charset="0"/>
              </a:rPr>
              <a:t>NO</a:t>
            </a:r>
          </a:p>
        </p:txBody>
      </p:sp>
      <p:sp>
        <p:nvSpPr>
          <p:cNvPr id="71" name="Rectangle 70">
            <a:extLst>
              <a:ext uri="{FF2B5EF4-FFF2-40B4-BE49-F238E27FC236}">
                <a16:creationId xmlns:a16="http://schemas.microsoft.com/office/drawing/2014/main" id="{EC4BFCE7-03BA-1FC4-01BE-56C24DA90B59}"/>
              </a:ext>
            </a:extLst>
          </p:cNvPr>
          <p:cNvSpPr/>
          <p:nvPr/>
        </p:nvSpPr>
        <p:spPr>
          <a:xfrm>
            <a:off x="453730" y="3279523"/>
            <a:ext cx="3222489" cy="749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Transaction ID,</a:t>
            </a:r>
          </a:p>
          <a:p>
            <a:pPr algn="ctr"/>
            <a:r>
              <a:rPr lang="en-IN" sz="2800" dirty="0">
                <a:solidFill>
                  <a:srgbClr val="0070C0"/>
                </a:solidFill>
                <a:latin typeface="Times New Roman" panose="02020603050405020304" pitchFamily="18" charset="0"/>
                <a:cs typeface="Times New Roman" panose="02020603050405020304" pitchFamily="18" charset="0"/>
              </a:rPr>
              <a:t>Transaction Amount</a:t>
            </a:r>
          </a:p>
        </p:txBody>
      </p:sp>
      <p:cxnSp>
        <p:nvCxnSpPr>
          <p:cNvPr id="100" name="Connector: Elbow 99">
            <a:extLst>
              <a:ext uri="{FF2B5EF4-FFF2-40B4-BE49-F238E27FC236}">
                <a16:creationId xmlns:a16="http://schemas.microsoft.com/office/drawing/2014/main" id="{42F33928-E953-D126-695F-231B1AC44AA5}"/>
              </a:ext>
            </a:extLst>
          </p:cNvPr>
          <p:cNvCxnSpPr>
            <a:cxnSpLocks/>
          </p:cNvCxnSpPr>
          <p:nvPr/>
        </p:nvCxnSpPr>
        <p:spPr>
          <a:xfrm rot="10800000" flipV="1">
            <a:off x="3584209" y="5592326"/>
            <a:ext cx="2031958" cy="340454"/>
          </a:xfrm>
          <a:prstGeom prst="bentConnector3">
            <a:avLst>
              <a:gd name="adj1" fmla="val 100295"/>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17FB15FD-8192-29F1-5BAE-C91C03F73725}"/>
              </a:ext>
            </a:extLst>
          </p:cNvPr>
          <p:cNvCxnSpPr>
            <a:cxnSpLocks/>
          </p:cNvCxnSpPr>
          <p:nvPr/>
        </p:nvCxnSpPr>
        <p:spPr>
          <a:xfrm>
            <a:off x="1036510" y="2700663"/>
            <a:ext cx="0" cy="578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a:extLst>
              <a:ext uri="{FF2B5EF4-FFF2-40B4-BE49-F238E27FC236}">
                <a16:creationId xmlns:a16="http://schemas.microsoft.com/office/drawing/2014/main" id="{5F73D118-E51C-B92B-DEB5-D9666C9D816B}"/>
              </a:ext>
            </a:extLst>
          </p:cNvPr>
          <p:cNvCxnSpPr>
            <a:cxnSpLocks/>
          </p:cNvCxnSpPr>
          <p:nvPr/>
        </p:nvCxnSpPr>
        <p:spPr>
          <a:xfrm>
            <a:off x="9883140" y="2990093"/>
            <a:ext cx="0" cy="12387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Connector: Elbow 83">
            <a:extLst>
              <a:ext uri="{FF2B5EF4-FFF2-40B4-BE49-F238E27FC236}">
                <a16:creationId xmlns:a16="http://schemas.microsoft.com/office/drawing/2014/main" id="{22FF28AB-5C73-680A-0B05-A0E834F6C371}"/>
              </a:ext>
            </a:extLst>
          </p:cNvPr>
          <p:cNvCxnSpPr>
            <a:cxnSpLocks/>
            <a:endCxn id="15" idx="1"/>
          </p:cNvCxnSpPr>
          <p:nvPr/>
        </p:nvCxnSpPr>
        <p:spPr>
          <a:xfrm rot="5400000" flipH="1" flipV="1">
            <a:off x="6745839" y="2797157"/>
            <a:ext cx="1488973" cy="36777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72" name="Rectangle 71">
            <a:extLst>
              <a:ext uri="{FF2B5EF4-FFF2-40B4-BE49-F238E27FC236}">
                <a16:creationId xmlns:a16="http://schemas.microsoft.com/office/drawing/2014/main" id="{C4754E94-02CB-41F4-FE9C-764D43C6A393}"/>
              </a:ext>
            </a:extLst>
          </p:cNvPr>
          <p:cNvSpPr/>
          <p:nvPr/>
        </p:nvSpPr>
        <p:spPr>
          <a:xfrm>
            <a:off x="8461592" y="3053130"/>
            <a:ext cx="3134032" cy="79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Transaction ID,</a:t>
            </a:r>
          </a:p>
          <a:p>
            <a:pPr algn="ctr"/>
            <a:r>
              <a:rPr lang="en-IN" sz="2800" dirty="0">
                <a:solidFill>
                  <a:srgbClr val="0070C0"/>
                </a:solidFill>
                <a:latin typeface="Times New Roman" panose="02020603050405020304" pitchFamily="18" charset="0"/>
                <a:cs typeface="Times New Roman" panose="02020603050405020304" pitchFamily="18" charset="0"/>
              </a:rPr>
              <a:t>Transaction Amount</a:t>
            </a:r>
          </a:p>
        </p:txBody>
      </p:sp>
      <p:sp>
        <p:nvSpPr>
          <p:cNvPr id="88" name="Rectangle 87">
            <a:extLst>
              <a:ext uri="{FF2B5EF4-FFF2-40B4-BE49-F238E27FC236}">
                <a16:creationId xmlns:a16="http://schemas.microsoft.com/office/drawing/2014/main" id="{DB301246-4C4D-B057-92DF-7A5E480E60F7}"/>
              </a:ext>
            </a:extLst>
          </p:cNvPr>
          <p:cNvSpPr/>
          <p:nvPr/>
        </p:nvSpPr>
        <p:spPr>
          <a:xfrm>
            <a:off x="2595533" y="4228882"/>
            <a:ext cx="3056012"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Private Share of Transaction Notice</a:t>
            </a:r>
          </a:p>
        </p:txBody>
      </p:sp>
      <p:sp>
        <p:nvSpPr>
          <p:cNvPr id="102" name="Rectangle 101">
            <a:extLst>
              <a:ext uri="{FF2B5EF4-FFF2-40B4-BE49-F238E27FC236}">
                <a16:creationId xmlns:a16="http://schemas.microsoft.com/office/drawing/2014/main" id="{80DD8F5F-231C-3EEF-7FB3-1FCED93F9709}"/>
              </a:ext>
            </a:extLst>
          </p:cNvPr>
          <p:cNvSpPr/>
          <p:nvPr/>
        </p:nvSpPr>
        <p:spPr>
          <a:xfrm>
            <a:off x="4392707" y="5498114"/>
            <a:ext cx="788820" cy="308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NO</a:t>
            </a:r>
          </a:p>
        </p:txBody>
      </p:sp>
      <p:sp>
        <p:nvSpPr>
          <p:cNvPr id="103" name="Rectangle 102">
            <a:extLst>
              <a:ext uri="{FF2B5EF4-FFF2-40B4-BE49-F238E27FC236}">
                <a16:creationId xmlns:a16="http://schemas.microsoft.com/office/drawing/2014/main" id="{795F4C49-10DA-80AD-9819-77FEE70C862E}"/>
              </a:ext>
            </a:extLst>
          </p:cNvPr>
          <p:cNvSpPr/>
          <p:nvPr/>
        </p:nvSpPr>
        <p:spPr>
          <a:xfrm>
            <a:off x="7833747" y="5916193"/>
            <a:ext cx="3636621"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Transaction Verified</a:t>
            </a:r>
          </a:p>
        </p:txBody>
      </p:sp>
      <p:sp>
        <p:nvSpPr>
          <p:cNvPr id="105" name="Rectangle 104">
            <a:extLst>
              <a:ext uri="{FF2B5EF4-FFF2-40B4-BE49-F238E27FC236}">
                <a16:creationId xmlns:a16="http://schemas.microsoft.com/office/drawing/2014/main" id="{F10620D4-7A8B-99F4-48AA-4FD568B1D186}"/>
              </a:ext>
            </a:extLst>
          </p:cNvPr>
          <p:cNvSpPr/>
          <p:nvPr/>
        </p:nvSpPr>
        <p:spPr>
          <a:xfrm>
            <a:off x="4108459" y="3270343"/>
            <a:ext cx="983456" cy="322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SMS</a:t>
            </a:r>
          </a:p>
        </p:txBody>
      </p:sp>
      <p:sp>
        <p:nvSpPr>
          <p:cNvPr id="67" name="Rectangle 66">
            <a:extLst>
              <a:ext uri="{FF2B5EF4-FFF2-40B4-BE49-F238E27FC236}">
                <a16:creationId xmlns:a16="http://schemas.microsoft.com/office/drawing/2014/main" id="{CF2ADBAB-BABC-7A9D-2C80-752EE170F237}"/>
              </a:ext>
            </a:extLst>
          </p:cNvPr>
          <p:cNvSpPr/>
          <p:nvPr/>
        </p:nvSpPr>
        <p:spPr>
          <a:xfrm>
            <a:off x="8688020" y="4228882"/>
            <a:ext cx="2907604"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Public Share of Transaction Notice</a:t>
            </a:r>
          </a:p>
        </p:txBody>
      </p:sp>
      <p:cxnSp>
        <p:nvCxnSpPr>
          <p:cNvPr id="39" name="Straight Arrow Connector 38">
            <a:extLst>
              <a:ext uri="{FF2B5EF4-FFF2-40B4-BE49-F238E27FC236}">
                <a16:creationId xmlns:a16="http://schemas.microsoft.com/office/drawing/2014/main" id="{D3182543-B656-2D2A-0D45-7EBB78DD27CB}"/>
              </a:ext>
            </a:extLst>
          </p:cNvPr>
          <p:cNvCxnSpPr/>
          <p:nvPr/>
        </p:nvCxnSpPr>
        <p:spPr>
          <a:xfrm>
            <a:off x="1036510" y="4029416"/>
            <a:ext cx="0" cy="970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a:extLst>
              <a:ext uri="{FF2B5EF4-FFF2-40B4-BE49-F238E27FC236}">
                <a16:creationId xmlns:a16="http://schemas.microsoft.com/office/drawing/2014/main" id="{57CD0458-DF5E-5448-E7F9-1686ACFB0745}"/>
              </a:ext>
            </a:extLst>
          </p:cNvPr>
          <p:cNvCxnSpPr>
            <a:stCxn id="31" idx="0"/>
            <a:endCxn id="88" idx="1"/>
          </p:cNvCxnSpPr>
          <p:nvPr/>
        </p:nvCxnSpPr>
        <p:spPr>
          <a:xfrm rot="5400000" flipH="1" flipV="1">
            <a:off x="1822993" y="4227455"/>
            <a:ext cx="403137" cy="114194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A62E2FC8-474F-7149-BA26-E3B7B0E7C20D}"/>
              </a:ext>
            </a:extLst>
          </p:cNvPr>
          <p:cNvCxnSpPr>
            <a:stCxn id="88" idx="3"/>
            <a:endCxn id="32" idx="1"/>
          </p:cNvCxnSpPr>
          <p:nvPr/>
        </p:nvCxnSpPr>
        <p:spPr>
          <a:xfrm>
            <a:off x="5651545" y="4596858"/>
            <a:ext cx="3842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a:extLst>
              <a:ext uri="{FF2B5EF4-FFF2-40B4-BE49-F238E27FC236}">
                <a16:creationId xmlns:a16="http://schemas.microsoft.com/office/drawing/2014/main" id="{8098C49C-8F1E-1114-3B48-F3F53BE4FECA}"/>
              </a:ext>
            </a:extLst>
          </p:cNvPr>
          <p:cNvCxnSpPr>
            <a:cxnSpLocks/>
          </p:cNvCxnSpPr>
          <p:nvPr/>
        </p:nvCxnSpPr>
        <p:spPr>
          <a:xfrm flipH="1">
            <a:off x="8290915" y="4596857"/>
            <a:ext cx="4040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4A41795D-6084-4B26-19C5-0CD3B5B1705C}"/>
              </a:ext>
            </a:extLst>
          </p:cNvPr>
          <p:cNvCxnSpPr>
            <a:cxnSpLocks/>
            <a:endCxn id="105" idx="1"/>
          </p:cNvCxnSpPr>
          <p:nvPr/>
        </p:nvCxnSpPr>
        <p:spPr>
          <a:xfrm>
            <a:off x="3675216" y="3431791"/>
            <a:ext cx="4332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Connector: Elbow 97">
            <a:extLst>
              <a:ext uri="{FF2B5EF4-FFF2-40B4-BE49-F238E27FC236}">
                <a16:creationId xmlns:a16="http://schemas.microsoft.com/office/drawing/2014/main" id="{C2D73373-522C-39C5-1D58-B5D24B8C92E2}"/>
              </a:ext>
            </a:extLst>
          </p:cNvPr>
          <p:cNvCxnSpPr>
            <a:stCxn id="105" idx="2"/>
            <a:endCxn id="17" idx="1"/>
          </p:cNvCxnSpPr>
          <p:nvPr/>
        </p:nvCxnSpPr>
        <p:spPr>
          <a:xfrm rot="16200000" flipH="1">
            <a:off x="4743987" y="3449437"/>
            <a:ext cx="293740" cy="58134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5987043B-CD06-0CD5-3F40-683A8355712A}"/>
              </a:ext>
            </a:extLst>
          </p:cNvPr>
          <p:cNvCxnSpPr>
            <a:stCxn id="51" idx="2"/>
            <a:endCxn id="69" idx="0"/>
          </p:cNvCxnSpPr>
          <p:nvPr/>
        </p:nvCxnSpPr>
        <p:spPr>
          <a:xfrm flipH="1">
            <a:off x="10638762" y="2396243"/>
            <a:ext cx="5423" cy="1806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9" name="Connector: Elbow 118">
            <a:extLst>
              <a:ext uri="{FF2B5EF4-FFF2-40B4-BE49-F238E27FC236}">
                <a16:creationId xmlns:a16="http://schemas.microsoft.com/office/drawing/2014/main" id="{7FC257F6-9D16-F267-B3C8-2D98D4FEB4A8}"/>
              </a:ext>
            </a:extLst>
          </p:cNvPr>
          <p:cNvCxnSpPr>
            <a:cxnSpLocks/>
            <a:stCxn id="51" idx="0"/>
          </p:cNvCxnSpPr>
          <p:nvPr/>
        </p:nvCxnSpPr>
        <p:spPr>
          <a:xfrm rot="16200000" flipV="1">
            <a:off x="10116356" y="778723"/>
            <a:ext cx="70353" cy="98530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5" name="Connector: Elbow 124">
            <a:extLst>
              <a:ext uri="{FF2B5EF4-FFF2-40B4-BE49-F238E27FC236}">
                <a16:creationId xmlns:a16="http://schemas.microsoft.com/office/drawing/2014/main" id="{62868919-A6B2-F9C4-BD8E-31268130BA61}"/>
              </a:ext>
            </a:extLst>
          </p:cNvPr>
          <p:cNvCxnSpPr/>
          <p:nvPr/>
        </p:nvCxnSpPr>
        <p:spPr>
          <a:xfrm rot="16200000" flipH="1">
            <a:off x="7769380" y="2621343"/>
            <a:ext cx="888482" cy="495942"/>
          </a:xfrm>
          <a:prstGeom prst="bentConnector3">
            <a:avLst>
              <a:gd name="adj1" fmla="val 100807"/>
            </a:avLst>
          </a:prstGeom>
          <a:ln>
            <a:tailEnd type="triangle"/>
          </a:ln>
        </p:spPr>
        <p:style>
          <a:lnRef idx="2">
            <a:schemeClr val="dk1"/>
          </a:lnRef>
          <a:fillRef idx="0">
            <a:schemeClr val="dk1"/>
          </a:fillRef>
          <a:effectRef idx="1">
            <a:schemeClr val="dk1"/>
          </a:effectRef>
          <a:fontRef idx="minor">
            <a:schemeClr val="tx1"/>
          </a:fontRef>
        </p:style>
      </p:cxnSp>
      <p:cxnSp>
        <p:nvCxnSpPr>
          <p:cNvPr id="128" name="Connector: Elbow 127">
            <a:extLst>
              <a:ext uri="{FF2B5EF4-FFF2-40B4-BE49-F238E27FC236}">
                <a16:creationId xmlns:a16="http://schemas.microsoft.com/office/drawing/2014/main" id="{D0BD52C3-5CCA-00E3-B625-F5200AB34905}"/>
              </a:ext>
            </a:extLst>
          </p:cNvPr>
          <p:cNvCxnSpPr>
            <a:endCxn id="15" idx="3"/>
          </p:cNvCxnSpPr>
          <p:nvPr/>
        </p:nvCxnSpPr>
        <p:spPr>
          <a:xfrm rot="10800000">
            <a:off x="9127520" y="2236557"/>
            <a:ext cx="1173237" cy="49473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30" name="Connector: Elbow 129">
            <a:extLst>
              <a:ext uri="{FF2B5EF4-FFF2-40B4-BE49-F238E27FC236}">
                <a16:creationId xmlns:a16="http://schemas.microsoft.com/office/drawing/2014/main" id="{8D3CE114-6C7B-4B2E-4C83-4036982F10CC}"/>
              </a:ext>
            </a:extLst>
          </p:cNvPr>
          <p:cNvCxnSpPr>
            <a:stCxn id="53" idx="2"/>
          </p:cNvCxnSpPr>
          <p:nvPr/>
        </p:nvCxnSpPr>
        <p:spPr>
          <a:xfrm rot="5400000">
            <a:off x="8855513" y="1307321"/>
            <a:ext cx="264977" cy="58613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a:extLst>
              <a:ext uri="{FF2B5EF4-FFF2-40B4-BE49-F238E27FC236}">
                <a16:creationId xmlns:a16="http://schemas.microsoft.com/office/drawing/2014/main" id="{EC9CDE0F-BF00-444B-E92D-B5B1766CF60F}"/>
              </a:ext>
            </a:extLst>
          </p:cNvPr>
          <p:cNvCxnSpPr>
            <a:cxnSpLocks/>
          </p:cNvCxnSpPr>
          <p:nvPr/>
        </p:nvCxnSpPr>
        <p:spPr>
          <a:xfrm flipH="1" flipV="1">
            <a:off x="2314937" y="2815193"/>
            <a:ext cx="8028945" cy="70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87F863-8E1B-0A84-6FAF-26081218237F}"/>
              </a:ext>
            </a:extLst>
          </p:cNvPr>
          <p:cNvCxnSpPr>
            <a:cxnSpLocks/>
            <a:stCxn id="6" idx="1"/>
          </p:cNvCxnSpPr>
          <p:nvPr/>
        </p:nvCxnSpPr>
        <p:spPr>
          <a:xfrm flipH="1">
            <a:off x="3733431" y="1661859"/>
            <a:ext cx="4232219" cy="139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6" name="Connector: Elbow 135">
            <a:extLst>
              <a:ext uri="{FF2B5EF4-FFF2-40B4-BE49-F238E27FC236}">
                <a16:creationId xmlns:a16="http://schemas.microsoft.com/office/drawing/2014/main" id="{C63D0CDB-DEB2-9B11-81CE-9EB41467A2FE}"/>
              </a:ext>
            </a:extLst>
          </p:cNvPr>
          <p:cNvCxnSpPr>
            <a:cxnSpLocks/>
          </p:cNvCxnSpPr>
          <p:nvPr/>
        </p:nvCxnSpPr>
        <p:spPr>
          <a:xfrm rot="10800000">
            <a:off x="1307941" y="2236558"/>
            <a:ext cx="1006996" cy="569658"/>
          </a:xfrm>
          <a:prstGeom prst="bentConnector3">
            <a:avLst>
              <a:gd name="adj1" fmla="val -1634"/>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 name="Rectangle 103">
            <a:extLst>
              <a:ext uri="{FF2B5EF4-FFF2-40B4-BE49-F238E27FC236}">
                <a16:creationId xmlns:a16="http://schemas.microsoft.com/office/drawing/2014/main" id="{88D83107-ED08-53EB-49CB-3EEC116940DF}"/>
              </a:ext>
            </a:extLst>
          </p:cNvPr>
          <p:cNvSpPr/>
          <p:nvPr/>
        </p:nvSpPr>
        <p:spPr>
          <a:xfrm>
            <a:off x="2525047" y="2578895"/>
            <a:ext cx="3895745" cy="3084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B050"/>
                </a:solidFill>
                <a:latin typeface="Times New Roman" panose="02020603050405020304" pitchFamily="18" charset="0"/>
                <a:cs typeface="Times New Roman" panose="02020603050405020304" pitchFamily="18" charset="0"/>
              </a:rPr>
              <a:t>Proposed Amt. not Received</a:t>
            </a:r>
          </a:p>
        </p:txBody>
      </p:sp>
      <p:pic>
        <p:nvPicPr>
          <p:cNvPr id="143" name="Picture 142">
            <a:extLst>
              <a:ext uri="{FF2B5EF4-FFF2-40B4-BE49-F238E27FC236}">
                <a16:creationId xmlns:a16="http://schemas.microsoft.com/office/drawing/2014/main" id="{EFA0E2EE-007A-01B4-9312-C52B505CF1C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3027317" y="1152045"/>
            <a:ext cx="706114" cy="939165"/>
          </a:xfrm>
          <a:prstGeom prst="rect">
            <a:avLst/>
          </a:prstGeom>
          <a:noFill/>
        </p:spPr>
      </p:pic>
      <p:cxnSp>
        <p:nvCxnSpPr>
          <p:cNvPr id="146" name="Straight Arrow Connector 145">
            <a:extLst>
              <a:ext uri="{FF2B5EF4-FFF2-40B4-BE49-F238E27FC236}">
                <a16:creationId xmlns:a16="http://schemas.microsoft.com/office/drawing/2014/main" id="{525AB821-E1DE-F7EB-06ED-6323D322E0E3}"/>
              </a:ext>
            </a:extLst>
          </p:cNvPr>
          <p:cNvCxnSpPr/>
          <p:nvPr/>
        </p:nvCxnSpPr>
        <p:spPr>
          <a:xfrm flipH="1">
            <a:off x="1500076" y="1607675"/>
            <a:ext cx="14969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0" name="Straight Connector 149">
            <a:extLst>
              <a:ext uri="{FF2B5EF4-FFF2-40B4-BE49-F238E27FC236}">
                <a16:creationId xmlns:a16="http://schemas.microsoft.com/office/drawing/2014/main" id="{9E58E44C-1E33-FA9C-D1D9-9956120A6F5C}"/>
              </a:ext>
            </a:extLst>
          </p:cNvPr>
          <p:cNvCxnSpPr/>
          <p:nvPr/>
        </p:nvCxnSpPr>
        <p:spPr>
          <a:xfrm flipH="1">
            <a:off x="3687537" y="1289861"/>
            <a:ext cx="5215720"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1487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0EC1-FE20-4C8A-3F3B-853C3FE8C0B1}"/>
              </a:ext>
            </a:extLst>
          </p:cNvPr>
          <p:cNvSpPr>
            <a:spLocks noGrp="1"/>
          </p:cNvSpPr>
          <p:nvPr>
            <p:ph type="title"/>
          </p:nvPr>
        </p:nvSpPr>
        <p:spPr>
          <a:xfrm>
            <a:off x="1158240" y="426904"/>
            <a:ext cx="9875520" cy="995059"/>
          </a:xfrm>
        </p:spPr>
        <p:txBody>
          <a:bodyPr>
            <a:normAutofit/>
          </a:bodyPr>
          <a:lstStyle/>
          <a:p>
            <a:pPr algn="ctr"/>
            <a:r>
              <a:rPr lang="en-US" sz="4000" b="1" u="sng" dirty="0">
                <a:solidFill>
                  <a:schemeClr val="tx1"/>
                </a:solidFill>
                <a:effectLst>
                  <a:outerShdw blurRad="38100" dist="38100" dir="2700000" algn="tl">
                    <a:srgbClr val="000000">
                      <a:alpha val="43137"/>
                    </a:srgbClr>
                  </a:outerShdw>
                </a:effectLst>
                <a:latin typeface="Book Antiqua" panose="02040602050305030304" pitchFamily="18" charset="0"/>
              </a:rPr>
              <a:t>Share Generation Algorithm</a:t>
            </a:r>
            <a:endPar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5" name="Content Placeholder 4">
            <a:extLst>
              <a:ext uri="{FF2B5EF4-FFF2-40B4-BE49-F238E27FC236}">
                <a16:creationId xmlns:a16="http://schemas.microsoft.com/office/drawing/2014/main" id="{001F64A4-BFD1-33BD-290F-8AB756922F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31010" y="1859280"/>
            <a:ext cx="1463040" cy="1463040"/>
          </a:xfrm>
        </p:spPr>
      </p:pic>
      <p:pic>
        <p:nvPicPr>
          <p:cNvPr id="7" name="Picture 6">
            <a:extLst>
              <a:ext uri="{FF2B5EF4-FFF2-40B4-BE49-F238E27FC236}">
                <a16:creationId xmlns:a16="http://schemas.microsoft.com/office/drawing/2014/main" id="{8AB6DF4B-77E9-C1FF-AA98-85644AAA1E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6262" y="1859280"/>
            <a:ext cx="1405540" cy="1463040"/>
          </a:xfrm>
          <a:prstGeom prst="rect">
            <a:avLst/>
          </a:prstGeom>
        </p:spPr>
      </p:pic>
      <p:pic>
        <p:nvPicPr>
          <p:cNvPr id="9" name="Picture 8">
            <a:extLst>
              <a:ext uri="{FF2B5EF4-FFF2-40B4-BE49-F238E27FC236}">
                <a16:creationId xmlns:a16="http://schemas.microsoft.com/office/drawing/2014/main" id="{525058C4-A53C-57CF-72F1-2DFC98943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7950" y="1859280"/>
            <a:ext cx="1463040" cy="1463040"/>
          </a:xfrm>
          <a:prstGeom prst="rect">
            <a:avLst/>
          </a:prstGeom>
        </p:spPr>
      </p:pic>
      <p:sp>
        <p:nvSpPr>
          <p:cNvPr id="10" name="Arrow: Right 9">
            <a:extLst>
              <a:ext uri="{FF2B5EF4-FFF2-40B4-BE49-F238E27FC236}">
                <a16:creationId xmlns:a16="http://schemas.microsoft.com/office/drawing/2014/main" id="{1F428E2A-EFFC-7121-7342-4C651DFC4FB2}"/>
              </a:ext>
            </a:extLst>
          </p:cNvPr>
          <p:cNvSpPr/>
          <p:nvPr/>
        </p:nvSpPr>
        <p:spPr>
          <a:xfrm>
            <a:off x="3194050" y="2464419"/>
            <a:ext cx="2749550" cy="211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lus Sign 11">
            <a:extLst>
              <a:ext uri="{FF2B5EF4-FFF2-40B4-BE49-F238E27FC236}">
                <a16:creationId xmlns:a16="http://schemas.microsoft.com/office/drawing/2014/main" id="{1669A6A3-692E-FF8D-3299-A2A92A42CE07}"/>
              </a:ext>
            </a:extLst>
          </p:cNvPr>
          <p:cNvSpPr/>
          <p:nvPr/>
        </p:nvSpPr>
        <p:spPr>
          <a:xfrm>
            <a:off x="8006561" y="2250687"/>
            <a:ext cx="669073" cy="6802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1215EDE2-7698-223C-A795-19C78D4EA1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59760" y="3840480"/>
            <a:ext cx="1405540" cy="1463040"/>
          </a:xfrm>
          <a:prstGeom prst="rect">
            <a:avLst/>
          </a:prstGeom>
        </p:spPr>
      </p:pic>
      <p:pic>
        <p:nvPicPr>
          <p:cNvPr id="14" name="Picture 13">
            <a:extLst>
              <a:ext uri="{FF2B5EF4-FFF2-40B4-BE49-F238E27FC236}">
                <a16:creationId xmlns:a16="http://schemas.microsoft.com/office/drawing/2014/main" id="{162A2686-11C9-6032-89D4-8EC20BA49C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570" y="3840480"/>
            <a:ext cx="1463040" cy="1463040"/>
          </a:xfrm>
          <a:prstGeom prst="rect">
            <a:avLst/>
          </a:prstGeom>
        </p:spPr>
      </p:pic>
      <p:sp>
        <p:nvSpPr>
          <p:cNvPr id="15" name="Plus Sign 14">
            <a:extLst>
              <a:ext uri="{FF2B5EF4-FFF2-40B4-BE49-F238E27FC236}">
                <a16:creationId xmlns:a16="http://schemas.microsoft.com/office/drawing/2014/main" id="{894D1B9E-C8A7-F649-2ABD-62801ECFC437}"/>
              </a:ext>
            </a:extLst>
          </p:cNvPr>
          <p:cNvSpPr/>
          <p:nvPr/>
        </p:nvSpPr>
        <p:spPr>
          <a:xfrm>
            <a:off x="3408046" y="4231885"/>
            <a:ext cx="669073" cy="6802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EB81A7D-8F31-7672-DF83-CA70C1825316}"/>
              </a:ext>
            </a:extLst>
          </p:cNvPr>
          <p:cNvSpPr/>
          <p:nvPr/>
        </p:nvSpPr>
        <p:spPr>
          <a:xfrm>
            <a:off x="6096000" y="4466060"/>
            <a:ext cx="2749550" cy="211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4">
            <a:extLst>
              <a:ext uri="{FF2B5EF4-FFF2-40B4-BE49-F238E27FC236}">
                <a16:creationId xmlns:a16="http://schemas.microsoft.com/office/drawing/2014/main" id="{D327EED3-2CF8-69B8-E3F0-F126CB606A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21419" y="3827470"/>
            <a:ext cx="1405540" cy="1463040"/>
          </a:xfrm>
          <a:prstGeom prst="rect">
            <a:avLst/>
          </a:prstGeom>
        </p:spPr>
      </p:pic>
      <p:sp>
        <p:nvSpPr>
          <p:cNvPr id="18" name="TextBox 17">
            <a:extLst>
              <a:ext uri="{FF2B5EF4-FFF2-40B4-BE49-F238E27FC236}">
                <a16:creationId xmlns:a16="http://schemas.microsoft.com/office/drawing/2014/main" id="{6ECC669A-D056-EA25-7A08-1F854E3E330C}"/>
              </a:ext>
            </a:extLst>
          </p:cNvPr>
          <p:cNvSpPr txBox="1"/>
          <p:nvPr/>
        </p:nvSpPr>
        <p:spPr>
          <a:xfrm>
            <a:off x="1697556" y="3406698"/>
            <a:ext cx="1610159" cy="369332"/>
          </a:xfrm>
          <a:prstGeom prst="rect">
            <a:avLst/>
          </a:prstGeom>
          <a:noFill/>
        </p:spPr>
        <p:txBody>
          <a:bodyPr wrap="square" rtlCol="0">
            <a:spAutoFit/>
          </a:bodyPr>
          <a:lstStyle/>
          <a:p>
            <a:r>
              <a:rPr lang="en-US" dirty="0"/>
              <a:t>Original Share</a:t>
            </a:r>
            <a:endParaRPr lang="en-IN" dirty="0"/>
          </a:p>
        </p:txBody>
      </p:sp>
      <p:sp>
        <p:nvSpPr>
          <p:cNvPr id="19" name="TextBox 18">
            <a:extLst>
              <a:ext uri="{FF2B5EF4-FFF2-40B4-BE49-F238E27FC236}">
                <a16:creationId xmlns:a16="http://schemas.microsoft.com/office/drawing/2014/main" id="{93D51B59-B408-E2AB-4E51-A22C94FD7566}"/>
              </a:ext>
            </a:extLst>
          </p:cNvPr>
          <p:cNvSpPr txBox="1"/>
          <p:nvPr/>
        </p:nvSpPr>
        <p:spPr>
          <a:xfrm>
            <a:off x="6207512" y="3384763"/>
            <a:ext cx="1610159" cy="369332"/>
          </a:xfrm>
          <a:prstGeom prst="rect">
            <a:avLst/>
          </a:prstGeom>
          <a:noFill/>
        </p:spPr>
        <p:txBody>
          <a:bodyPr wrap="square" rtlCol="0">
            <a:spAutoFit/>
          </a:bodyPr>
          <a:lstStyle/>
          <a:p>
            <a:r>
              <a:rPr lang="en-US" dirty="0"/>
              <a:t>Private Share</a:t>
            </a:r>
            <a:endParaRPr lang="en-IN" dirty="0"/>
          </a:p>
        </p:txBody>
      </p:sp>
      <p:sp>
        <p:nvSpPr>
          <p:cNvPr id="20" name="TextBox 19">
            <a:extLst>
              <a:ext uri="{FF2B5EF4-FFF2-40B4-BE49-F238E27FC236}">
                <a16:creationId xmlns:a16="http://schemas.microsoft.com/office/drawing/2014/main" id="{818E306D-E9BE-4EAC-77DE-0FBFA9886244}"/>
              </a:ext>
            </a:extLst>
          </p:cNvPr>
          <p:cNvSpPr txBox="1"/>
          <p:nvPr/>
        </p:nvSpPr>
        <p:spPr>
          <a:xfrm>
            <a:off x="9086378" y="3366293"/>
            <a:ext cx="1610159" cy="369332"/>
          </a:xfrm>
          <a:prstGeom prst="rect">
            <a:avLst/>
          </a:prstGeom>
          <a:noFill/>
        </p:spPr>
        <p:txBody>
          <a:bodyPr wrap="square" rtlCol="0">
            <a:spAutoFit/>
          </a:bodyPr>
          <a:lstStyle/>
          <a:p>
            <a:r>
              <a:rPr lang="en-US" dirty="0"/>
              <a:t>Public Share</a:t>
            </a:r>
            <a:endParaRPr lang="en-IN" dirty="0"/>
          </a:p>
        </p:txBody>
      </p:sp>
      <p:sp>
        <p:nvSpPr>
          <p:cNvPr id="21" name="TextBox 20">
            <a:extLst>
              <a:ext uri="{FF2B5EF4-FFF2-40B4-BE49-F238E27FC236}">
                <a16:creationId xmlns:a16="http://schemas.microsoft.com/office/drawing/2014/main" id="{55139FFA-FED4-ACB6-0A89-074B1A7E0664}"/>
              </a:ext>
            </a:extLst>
          </p:cNvPr>
          <p:cNvSpPr txBox="1"/>
          <p:nvPr/>
        </p:nvSpPr>
        <p:spPr>
          <a:xfrm>
            <a:off x="1561828" y="5388300"/>
            <a:ext cx="1610159" cy="369332"/>
          </a:xfrm>
          <a:prstGeom prst="rect">
            <a:avLst/>
          </a:prstGeom>
          <a:noFill/>
        </p:spPr>
        <p:txBody>
          <a:bodyPr wrap="square" rtlCol="0">
            <a:spAutoFit/>
          </a:bodyPr>
          <a:lstStyle/>
          <a:p>
            <a:r>
              <a:rPr lang="en-US" dirty="0"/>
              <a:t>Private Share</a:t>
            </a:r>
            <a:endParaRPr lang="en-IN" dirty="0"/>
          </a:p>
        </p:txBody>
      </p:sp>
      <p:sp>
        <p:nvSpPr>
          <p:cNvPr id="22" name="TextBox 21">
            <a:extLst>
              <a:ext uri="{FF2B5EF4-FFF2-40B4-BE49-F238E27FC236}">
                <a16:creationId xmlns:a16="http://schemas.microsoft.com/office/drawing/2014/main" id="{621274E5-5DC1-4F9A-521E-67D7D77815CF}"/>
              </a:ext>
            </a:extLst>
          </p:cNvPr>
          <p:cNvSpPr txBox="1"/>
          <p:nvPr/>
        </p:nvSpPr>
        <p:spPr>
          <a:xfrm>
            <a:off x="4440694" y="5369830"/>
            <a:ext cx="1610159" cy="369332"/>
          </a:xfrm>
          <a:prstGeom prst="rect">
            <a:avLst/>
          </a:prstGeom>
          <a:noFill/>
        </p:spPr>
        <p:txBody>
          <a:bodyPr wrap="square" rtlCol="0">
            <a:spAutoFit/>
          </a:bodyPr>
          <a:lstStyle/>
          <a:p>
            <a:r>
              <a:rPr lang="en-US" dirty="0"/>
              <a:t>Public Share</a:t>
            </a:r>
            <a:endParaRPr lang="en-IN" dirty="0"/>
          </a:p>
        </p:txBody>
      </p:sp>
      <p:sp>
        <p:nvSpPr>
          <p:cNvPr id="23" name="TextBox 22">
            <a:extLst>
              <a:ext uri="{FF2B5EF4-FFF2-40B4-BE49-F238E27FC236}">
                <a16:creationId xmlns:a16="http://schemas.microsoft.com/office/drawing/2014/main" id="{7721070C-6379-AC02-7A87-E01A77FD3F4A}"/>
              </a:ext>
            </a:extLst>
          </p:cNvPr>
          <p:cNvSpPr txBox="1"/>
          <p:nvPr/>
        </p:nvSpPr>
        <p:spPr>
          <a:xfrm>
            <a:off x="8919109" y="5360051"/>
            <a:ext cx="1610159" cy="369332"/>
          </a:xfrm>
          <a:prstGeom prst="rect">
            <a:avLst/>
          </a:prstGeom>
          <a:noFill/>
        </p:spPr>
        <p:txBody>
          <a:bodyPr wrap="square" rtlCol="0">
            <a:spAutoFit/>
          </a:bodyPr>
          <a:lstStyle/>
          <a:p>
            <a:r>
              <a:rPr lang="en-US" dirty="0"/>
              <a:t>Original Share</a:t>
            </a:r>
            <a:endParaRPr lang="en-IN" dirty="0"/>
          </a:p>
        </p:txBody>
      </p:sp>
      <p:sp>
        <p:nvSpPr>
          <p:cNvPr id="24" name="TextBox 23">
            <a:extLst>
              <a:ext uri="{FF2B5EF4-FFF2-40B4-BE49-F238E27FC236}">
                <a16:creationId xmlns:a16="http://schemas.microsoft.com/office/drawing/2014/main" id="{B65420BF-B789-E3A8-76F8-20B047E87650}"/>
              </a:ext>
            </a:extLst>
          </p:cNvPr>
          <p:cNvSpPr txBox="1"/>
          <p:nvPr/>
        </p:nvSpPr>
        <p:spPr>
          <a:xfrm>
            <a:off x="3564164" y="2194932"/>
            <a:ext cx="1853969" cy="369332"/>
          </a:xfrm>
          <a:prstGeom prst="rect">
            <a:avLst/>
          </a:prstGeom>
          <a:noFill/>
        </p:spPr>
        <p:txBody>
          <a:bodyPr wrap="none" rtlCol="0">
            <a:spAutoFit/>
          </a:bodyPr>
          <a:lstStyle/>
          <a:p>
            <a:r>
              <a:rPr lang="en-US" dirty="0"/>
              <a:t>Share Generation</a:t>
            </a:r>
            <a:endParaRPr lang="en-IN" dirty="0"/>
          </a:p>
        </p:txBody>
      </p:sp>
      <p:sp>
        <p:nvSpPr>
          <p:cNvPr id="25" name="TextBox 24">
            <a:extLst>
              <a:ext uri="{FF2B5EF4-FFF2-40B4-BE49-F238E27FC236}">
                <a16:creationId xmlns:a16="http://schemas.microsoft.com/office/drawing/2014/main" id="{2AA93185-82C9-D82B-7D4F-B1E569F9EA4A}"/>
              </a:ext>
            </a:extLst>
          </p:cNvPr>
          <p:cNvSpPr txBox="1"/>
          <p:nvPr/>
        </p:nvSpPr>
        <p:spPr>
          <a:xfrm>
            <a:off x="6490736" y="4165049"/>
            <a:ext cx="1632948" cy="369332"/>
          </a:xfrm>
          <a:prstGeom prst="rect">
            <a:avLst/>
          </a:prstGeom>
          <a:noFill/>
        </p:spPr>
        <p:txBody>
          <a:bodyPr wrap="none" rtlCol="0">
            <a:spAutoFit/>
          </a:bodyPr>
          <a:lstStyle/>
          <a:p>
            <a:r>
              <a:rPr lang="en-US" dirty="0"/>
              <a:t>Share Retrieval</a:t>
            </a:r>
            <a:endParaRPr lang="en-IN" dirty="0"/>
          </a:p>
        </p:txBody>
      </p:sp>
    </p:spTree>
    <p:extLst>
      <p:ext uri="{BB962C8B-B14F-4D97-AF65-F5344CB8AC3E}">
        <p14:creationId xmlns:p14="http://schemas.microsoft.com/office/powerpoint/2010/main" val="383147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7F6FB-936B-D43B-9CD1-79C08AB96F1B}"/>
              </a:ext>
            </a:extLst>
          </p:cNvPr>
          <p:cNvSpPr txBox="1"/>
          <p:nvPr/>
        </p:nvSpPr>
        <p:spPr>
          <a:xfrm>
            <a:off x="815897" y="882696"/>
            <a:ext cx="10560205" cy="625812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For share Generation: Take an image A to be split into two shares E1 and E2</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Each pixel position (ps) has an RGB intensity value R[ps], G[ps], B[ps], we derive the RGB value for each pixel in E1 with the function:</a:t>
            </a:r>
          </a:p>
          <a:p>
            <a:pPr algn="just"/>
            <a:endParaRPr lang="en-IN"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E1r= R[ps] mod 8 + (ps) mod 11 + Vr…………………………………………...(1)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E1g= G[ps] mod 16 + (ps) mod 13 + Vg…………………………………………(2)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E1b= B[ps] mod 24 + (ps) mod 15 + Vb…………………………………………(3)</a:t>
            </a: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Repeat The process for all pixels in the Image</a:t>
            </a:r>
          </a:p>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For Image E2, we use the function:</a:t>
            </a: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E2r=R[ps]-E1r…………………………………………………........................(4)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E2g=G[ps]-E1g……………………………………………………………………...(5)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E2b=B[ps]-E1b………………………………………………………………………(6)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84EFA0-B83C-1F74-9C4B-D0445B3EC34F}"/>
              </a:ext>
            </a:extLst>
          </p:cNvPr>
          <p:cNvSpPr txBox="1"/>
          <p:nvPr/>
        </p:nvSpPr>
        <p:spPr>
          <a:xfrm>
            <a:off x="3047999" y="297921"/>
            <a:ext cx="6096000" cy="584775"/>
          </a:xfrm>
          <a:prstGeom prst="rect">
            <a:avLst/>
          </a:prstGeom>
          <a:noFill/>
        </p:spPr>
        <p:txBody>
          <a:bodyPr wrap="square">
            <a:spAutoFit/>
          </a:bodyPr>
          <a:lstStyle/>
          <a:p>
            <a:pPr algn="ctr"/>
            <a:r>
              <a:rPr lang="en-US" sz="3200" b="1" u="sng" dirty="0">
                <a:solidFill>
                  <a:schemeClr val="tx1"/>
                </a:solidFill>
                <a:effectLst>
                  <a:outerShdw blurRad="38100" dist="38100" dir="2700000" algn="tl">
                    <a:srgbClr val="000000">
                      <a:alpha val="43137"/>
                    </a:srgbClr>
                  </a:outerShdw>
                </a:effectLst>
                <a:latin typeface="Book Antiqua" panose="02040602050305030304" pitchFamily="18" charset="0"/>
              </a:rPr>
              <a:t>Share Generation Algorithm</a:t>
            </a:r>
            <a:endParaRPr lang="en-IN" sz="3200" dirty="0"/>
          </a:p>
        </p:txBody>
      </p:sp>
    </p:spTree>
    <p:extLst>
      <p:ext uri="{BB962C8B-B14F-4D97-AF65-F5344CB8AC3E}">
        <p14:creationId xmlns:p14="http://schemas.microsoft.com/office/powerpoint/2010/main" val="304403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7A9C47-3B40-2336-92A6-BA1372435F97}"/>
              </a:ext>
            </a:extLst>
          </p:cNvPr>
          <p:cNvSpPr txBox="1"/>
          <p:nvPr/>
        </p:nvSpPr>
        <p:spPr>
          <a:xfrm>
            <a:off x="615632" y="1011999"/>
            <a:ext cx="8518679" cy="2619179"/>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To get the original image back from E1 and E2, we use the function:</a:t>
            </a:r>
          </a:p>
          <a:p>
            <a:endParaRPr lang="en-US" sz="2000" dirty="0">
              <a:latin typeface="Times New Roman" panose="02020603050405020304" pitchFamily="18"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E1r[ps]+E2r[ps]=R[ps]…………………………………………………………(7)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E1g[ps]+E2g[ps]=G[ps]………………………………………………………..(8)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E1b[ps]+E2b[ps]=B[ps]………………………………………………………..(9)</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Repeat this for each pixel to retrieve back the original image.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603B9D-EB50-2A14-2765-CE6E293A97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3643" y="3728968"/>
            <a:ext cx="1405540" cy="1463040"/>
          </a:xfrm>
          <a:prstGeom prst="rect">
            <a:avLst/>
          </a:prstGeom>
        </p:spPr>
      </p:pic>
      <p:pic>
        <p:nvPicPr>
          <p:cNvPr id="5" name="Picture 4">
            <a:extLst>
              <a:ext uri="{FF2B5EF4-FFF2-40B4-BE49-F238E27FC236}">
                <a16:creationId xmlns:a16="http://schemas.microsoft.com/office/drawing/2014/main" id="{8BF99EDF-ACED-A335-4E04-ED4358CC1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453" y="3728968"/>
            <a:ext cx="1463040" cy="1463040"/>
          </a:xfrm>
          <a:prstGeom prst="rect">
            <a:avLst/>
          </a:prstGeom>
        </p:spPr>
      </p:pic>
      <p:sp>
        <p:nvSpPr>
          <p:cNvPr id="6" name="Plus Sign 5">
            <a:extLst>
              <a:ext uri="{FF2B5EF4-FFF2-40B4-BE49-F238E27FC236}">
                <a16:creationId xmlns:a16="http://schemas.microsoft.com/office/drawing/2014/main" id="{924CA075-120B-0D04-C468-316EF1EDE37C}"/>
              </a:ext>
            </a:extLst>
          </p:cNvPr>
          <p:cNvSpPr/>
          <p:nvPr/>
        </p:nvSpPr>
        <p:spPr>
          <a:xfrm>
            <a:off x="3251929" y="4120373"/>
            <a:ext cx="669073" cy="6802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8D4993C-19BF-0C8E-417D-727A7315FE61}"/>
              </a:ext>
            </a:extLst>
          </p:cNvPr>
          <p:cNvSpPr/>
          <p:nvPr/>
        </p:nvSpPr>
        <p:spPr>
          <a:xfrm>
            <a:off x="5939883" y="4354548"/>
            <a:ext cx="2749550" cy="211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4">
            <a:extLst>
              <a:ext uri="{FF2B5EF4-FFF2-40B4-BE49-F238E27FC236}">
                <a16:creationId xmlns:a16="http://schemas.microsoft.com/office/drawing/2014/main" id="{CBD979C8-1432-DD96-604D-ACE65E0E544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65302" y="3715958"/>
            <a:ext cx="1405540" cy="1463040"/>
          </a:xfrm>
          <a:prstGeom prst="rect">
            <a:avLst/>
          </a:prstGeom>
        </p:spPr>
      </p:pic>
      <p:sp>
        <p:nvSpPr>
          <p:cNvPr id="9" name="TextBox 8">
            <a:extLst>
              <a:ext uri="{FF2B5EF4-FFF2-40B4-BE49-F238E27FC236}">
                <a16:creationId xmlns:a16="http://schemas.microsoft.com/office/drawing/2014/main" id="{38563A4A-39C4-1A5C-03DD-0658E8D41597}"/>
              </a:ext>
            </a:extLst>
          </p:cNvPr>
          <p:cNvSpPr txBox="1"/>
          <p:nvPr/>
        </p:nvSpPr>
        <p:spPr>
          <a:xfrm>
            <a:off x="1405710" y="5276788"/>
            <a:ext cx="1961957" cy="369332"/>
          </a:xfrm>
          <a:prstGeom prst="rect">
            <a:avLst/>
          </a:prstGeom>
          <a:noFill/>
        </p:spPr>
        <p:txBody>
          <a:bodyPr wrap="square" rtlCol="0">
            <a:spAutoFit/>
          </a:bodyPr>
          <a:lstStyle/>
          <a:p>
            <a:r>
              <a:rPr lang="en-US" dirty="0"/>
              <a:t>Private Share (E1)</a:t>
            </a:r>
            <a:endParaRPr lang="en-IN" dirty="0"/>
          </a:p>
        </p:txBody>
      </p:sp>
      <p:sp>
        <p:nvSpPr>
          <p:cNvPr id="10" name="TextBox 9">
            <a:extLst>
              <a:ext uri="{FF2B5EF4-FFF2-40B4-BE49-F238E27FC236}">
                <a16:creationId xmlns:a16="http://schemas.microsoft.com/office/drawing/2014/main" id="{AC9C0C61-88D0-8C6B-2DD7-19438F9D360B}"/>
              </a:ext>
            </a:extLst>
          </p:cNvPr>
          <p:cNvSpPr txBox="1"/>
          <p:nvPr/>
        </p:nvSpPr>
        <p:spPr>
          <a:xfrm>
            <a:off x="3969261" y="5268498"/>
            <a:ext cx="1811423" cy="369332"/>
          </a:xfrm>
          <a:prstGeom prst="rect">
            <a:avLst/>
          </a:prstGeom>
          <a:noFill/>
        </p:spPr>
        <p:txBody>
          <a:bodyPr wrap="square" rtlCol="0">
            <a:spAutoFit/>
          </a:bodyPr>
          <a:lstStyle/>
          <a:p>
            <a:r>
              <a:rPr lang="en-US" dirty="0"/>
              <a:t>Public Share (E2)</a:t>
            </a:r>
            <a:endParaRPr lang="en-IN" dirty="0"/>
          </a:p>
        </p:txBody>
      </p:sp>
      <p:sp>
        <p:nvSpPr>
          <p:cNvPr id="11" name="TextBox 10">
            <a:extLst>
              <a:ext uri="{FF2B5EF4-FFF2-40B4-BE49-F238E27FC236}">
                <a16:creationId xmlns:a16="http://schemas.microsoft.com/office/drawing/2014/main" id="{154436DB-2A89-11E9-BF39-6046AA97FE17}"/>
              </a:ext>
            </a:extLst>
          </p:cNvPr>
          <p:cNvSpPr txBox="1"/>
          <p:nvPr/>
        </p:nvSpPr>
        <p:spPr>
          <a:xfrm>
            <a:off x="8762992" y="5248539"/>
            <a:ext cx="1610159" cy="369332"/>
          </a:xfrm>
          <a:prstGeom prst="rect">
            <a:avLst/>
          </a:prstGeom>
          <a:noFill/>
        </p:spPr>
        <p:txBody>
          <a:bodyPr wrap="square" rtlCol="0">
            <a:spAutoFit/>
          </a:bodyPr>
          <a:lstStyle/>
          <a:p>
            <a:r>
              <a:rPr lang="en-US" dirty="0"/>
              <a:t>Original Share</a:t>
            </a:r>
            <a:endParaRPr lang="en-IN" dirty="0"/>
          </a:p>
        </p:txBody>
      </p:sp>
      <p:sp>
        <p:nvSpPr>
          <p:cNvPr id="12" name="TextBox 11">
            <a:extLst>
              <a:ext uri="{FF2B5EF4-FFF2-40B4-BE49-F238E27FC236}">
                <a16:creationId xmlns:a16="http://schemas.microsoft.com/office/drawing/2014/main" id="{9B301BAF-4E14-973C-4CB3-D021EC4CB233}"/>
              </a:ext>
            </a:extLst>
          </p:cNvPr>
          <p:cNvSpPr txBox="1"/>
          <p:nvPr/>
        </p:nvSpPr>
        <p:spPr>
          <a:xfrm>
            <a:off x="2198977" y="342444"/>
            <a:ext cx="7794046" cy="584775"/>
          </a:xfrm>
          <a:prstGeom prst="rect">
            <a:avLst/>
          </a:prstGeom>
          <a:noFill/>
        </p:spPr>
        <p:txBody>
          <a:bodyPr wrap="square">
            <a:spAutoFit/>
          </a:bodyPr>
          <a:lstStyle/>
          <a:p>
            <a:pPr algn="ctr"/>
            <a:r>
              <a:rPr lang="en-US" sz="3200" b="1" u="sng" dirty="0">
                <a:solidFill>
                  <a:schemeClr val="tx1"/>
                </a:solidFill>
                <a:effectLst>
                  <a:outerShdw blurRad="38100" dist="38100" dir="2700000" algn="tl">
                    <a:srgbClr val="000000">
                      <a:alpha val="43137"/>
                    </a:srgbClr>
                  </a:outerShdw>
                </a:effectLst>
                <a:latin typeface="Book Antiqua" panose="02040602050305030304" pitchFamily="18" charset="0"/>
              </a:rPr>
              <a:t>Share Generation Algorithm(Contd.)</a:t>
            </a:r>
            <a:endParaRPr lang="en-IN" sz="3200" dirty="0"/>
          </a:p>
        </p:txBody>
      </p:sp>
    </p:spTree>
    <p:extLst>
      <p:ext uri="{BB962C8B-B14F-4D97-AF65-F5344CB8AC3E}">
        <p14:creationId xmlns:p14="http://schemas.microsoft.com/office/powerpoint/2010/main" val="87020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43">
            <a:extLst>
              <a:ext uri="{FF2B5EF4-FFF2-40B4-BE49-F238E27FC236}">
                <a16:creationId xmlns:a16="http://schemas.microsoft.com/office/drawing/2014/main" id="{1A11A0C7-0F21-41FD-9571-5ED4E05060A4}"/>
              </a:ext>
            </a:extLst>
          </p:cNvPr>
          <p:cNvSpPr txBox="1"/>
          <p:nvPr/>
        </p:nvSpPr>
        <p:spPr>
          <a:xfrm>
            <a:off x="382648" y="1003173"/>
            <a:ext cx="11457939"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E-scholarship is logically divided into 4 regions and each region is further divided into 4 segments having consecutive set of 2x2 pixel byte matrix sub blocks.</a:t>
            </a:r>
            <a:endParaRPr lang="en-IN" sz="2800" dirty="0">
              <a:latin typeface="Times New Roman" panose="02020603050405020304" pitchFamily="18" charset="0"/>
              <a:cs typeface="Times New Roman" panose="02020603050405020304" pitchFamily="18" charset="0"/>
            </a:endParaRPr>
          </a:p>
        </p:txBody>
      </p:sp>
      <p:grpSp>
        <p:nvGrpSpPr>
          <p:cNvPr id="98" name="Group 97">
            <a:extLst>
              <a:ext uri="{FF2B5EF4-FFF2-40B4-BE49-F238E27FC236}">
                <a16:creationId xmlns:a16="http://schemas.microsoft.com/office/drawing/2014/main" id="{9FABDCC0-B161-48C4-A5D0-94128572D809}"/>
              </a:ext>
            </a:extLst>
          </p:cNvPr>
          <p:cNvGrpSpPr/>
          <p:nvPr/>
        </p:nvGrpSpPr>
        <p:grpSpPr>
          <a:xfrm>
            <a:off x="8873540" y="2120608"/>
            <a:ext cx="844211" cy="879081"/>
            <a:chOff x="9472473" y="1047565"/>
            <a:chExt cx="360000" cy="360000"/>
          </a:xfrm>
        </p:grpSpPr>
        <p:sp>
          <p:nvSpPr>
            <p:cNvPr id="195" name="Rectangle 194">
              <a:extLst>
                <a:ext uri="{FF2B5EF4-FFF2-40B4-BE49-F238E27FC236}">
                  <a16:creationId xmlns:a16="http://schemas.microsoft.com/office/drawing/2014/main" id="{0C8E8362-7B91-468C-ADF3-5207BE8754E9}"/>
                </a:ext>
              </a:extLst>
            </p:cNvPr>
            <p:cNvSpPr/>
            <p:nvPr/>
          </p:nvSpPr>
          <p:spPr>
            <a:xfrm>
              <a:off x="9472473" y="1047565"/>
              <a:ext cx="360000" cy="360000"/>
            </a:xfrm>
            <a:prstGeom prst="rect">
              <a:avLst/>
            </a:prstGeom>
            <a:ln w="19050">
              <a:solidFill>
                <a:schemeClr val="tx1">
                  <a:alpha val="62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cxnSp>
          <p:nvCxnSpPr>
            <p:cNvPr id="196" name="Straight Connector 195">
              <a:extLst>
                <a:ext uri="{FF2B5EF4-FFF2-40B4-BE49-F238E27FC236}">
                  <a16:creationId xmlns:a16="http://schemas.microsoft.com/office/drawing/2014/main" id="{34F6847F-CCF6-45A3-8ED6-A26ADBFB77A8}"/>
                </a:ext>
              </a:extLst>
            </p:cNvPr>
            <p:cNvCxnSpPr>
              <a:stCxn id="195" idx="0"/>
              <a:endCxn id="195" idx="2"/>
            </p:cNvCxnSpPr>
            <p:nvPr/>
          </p:nvCxnSpPr>
          <p:spPr>
            <a:xfrm>
              <a:off x="9652473" y="1047565"/>
              <a:ext cx="0" cy="360000"/>
            </a:xfrm>
            <a:prstGeom prst="line">
              <a:avLst/>
            </a:prstGeom>
            <a:ln w="19050">
              <a:solidFill>
                <a:schemeClr val="tx1">
                  <a:alpha val="62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ECD29D45-F8FA-432F-A751-BFE8E173446D}"/>
                </a:ext>
              </a:extLst>
            </p:cNvPr>
            <p:cNvCxnSpPr>
              <a:stCxn id="195" idx="1"/>
              <a:endCxn id="195" idx="3"/>
            </p:cNvCxnSpPr>
            <p:nvPr/>
          </p:nvCxnSpPr>
          <p:spPr>
            <a:xfrm>
              <a:off x="9472473" y="1227565"/>
              <a:ext cx="360000" cy="0"/>
            </a:xfrm>
            <a:prstGeom prst="line">
              <a:avLst/>
            </a:prstGeom>
            <a:ln w="19050">
              <a:solidFill>
                <a:schemeClr val="tx1">
                  <a:alpha val="62000"/>
                </a:schemeClr>
              </a:solidFill>
            </a:ln>
          </p:spPr>
          <p:style>
            <a:lnRef idx="2">
              <a:schemeClr val="accent1"/>
            </a:lnRef>
            <a:fillRef idx="0">
              <a:schemeClr val="accent1"/>
            </a:fillRef>
            <a:effectRef idx="1">
              <a:schemeClr val="accent1"/>
            </a:effectRef>
            <a:fontRef idx="minor">
              <a:schemeClr val="tx1"/>
            </a:fontRef>
          </p:style>
        </p:cxnSp>
      </p:grpSp>
      <p:sp>
        <p:nvSpPr>
          <p:cNvPr id="99" name="TextBox 151">
            <a:extLst>
              <a:ext uri="{FF2B5EF4-FFF2-40B4-BE49-F238E27FC236}">
                <a16:creationId xmlns:a16="http://schemas.microsoft.com/office/drawing/2014/main" id="{E82474F4-88C8-42A5-A79A-004E1E4642B8}"/>
              </a:ext>
            </a:extLst>
          </p:cNvPr>
          <p:cNvSpPr txBox="1"/>
          <p:nvPr/>
        </p:nvSpPr>
        <p:spPr>
          <a:xfrm>
            <a:off x="7243502" y="3178389"/>
            <a:ext cx="494849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2x2 pixel byte matrix sub blocks</a:t>
            </a:r>
            <a:endParaRPr lang="en-IN" sz="2800" dirty="0">
              <a:latin typeface="Times New Roman" panose="02020603050405020304" pitchFamily="18" charset="0"/>
              <a:cs typeface="Times New Roman" panose="02020603050405020304" pitchFamily="18" charset="0"/>
            </a:endParaRPr>
          </a:p>
        </p:txBody>
      </p:sp>
      <p:grpSp>
        <p:nvGrpSpPr>
          <p:cNvPr id="100" name="Group 99">
            <a:extLst>
              <a:ext uri="{FF2B5EF4-FFF2-40B4-BE49-F238E27FC236}">
                <a16:creationId xmlns:a16="http://schemas.microsoft.com/office/drawing/2014/main" id="{2FF17C4C-2783-42A4-9F8C-0A0F46C60F78}"/>
              </a:ext>
            </a:extLst>
          </p:cNvPr>
          <p:cNvGrpSpPr/>
          <p:nvPr/>
        </p:nvGrpSpPr>
        <p:grpSpPr>
          <a:xfrm>
            <a:off x="381136" y="2282383"/>
            <a:ext cx="6510868" cy="4259644"/>
            <a:chOff x="2689190" y="2032986"/>
            <a:chExt cx="6813620" cy="4093347"/>
          </a:xfrm>
          <a:solidFill>
            <a:schemeClr val="bg1"/>
          </a:solidFill>
        </p:grpSpPr>
        <p:grpSp>
          <p:nvGrpSpPr>
            <p:cNvPr id="104" name="Group 103">
              <a:extLst>
                <a:ext uri="{FF2B5EF4-FFF2-40B4-BE49-F238E27FC236}">
                  <a16:creationId xmlns:a16="http://schemas.microsoft.com/office/drawing/2014/main" id="{2098CB93-0F68-4E8F-9CD5-38BCA46A2CB9}"/>
                </a:ext>
              </a:extLst>
            </p:cNvPr>
            <p:cNvGrpSpPr/>
            <p:nvPr/>
          </p:nvGrpSpPr>
          <p:grpSpPr>
            <a:xfrm>
              <a:off x="2689190" y="2032986"/>
              <a:ext cx="6813620" cy="4093347"/>
              <a:chOff x="1704512" y="1268999"/>
              <a:chExt cx="7200001" cy="4320001"/>
            </a:xfrm>
            <a:grpFill/>
          </p:grpSpPr>
          <p:grpSp>
            <p:nvGrpSpPr>
              <p:cNvPr id="185" name="Group 184">
                <a:extLst>
                  <a:ext uri="{FF2B5EF4-FFF2-40B4-BE49-F238E27FC236}">
                    <a16:creationId xmlns:a16="http://schemas.microsoft.com/office/drawing/2014/main" id="{1029B550-6749-4C04-A3D2-27FB60F64569}"/>
                  </a:ext>
                </a:extLst>
              </p:cNvPr>
              <p:cNvGrpSpPr/>
              <p:nvPr/>
            </p:nvGrpSpPr>
            <p:grpSpPr>
              <a:xfrm>
                <a:off x="1704512" y="1269000"/>
                <a:ext cx="7200001" cy="4320000"/>
                <a:chOff x="1828800" y="1154097"/>
                <a:chExt cx="7200001" cy="4320000"/>
              </a:xfrm>
              <a:grpFill/>
            </p:grpSpPr>
            <p:sp>
              <p:nvSpPr>
                <p:cNvPr id="190" name="Rectangle 189">
                  <a:extLst>
                    <a:ext uri="{FF2B5EF4-FFF2-40B4-BE49-F238E27FC236}">
                      <a16:creationId xmlns:a16="http://schemas.microsoft.com/office/drawing/2014/main" id="{FB560FF1-E17B-4D8F-BE66-E6F26CC1BF70}"/>
                    </a:ext>
                  </a:extLst>
                </p:cNvPr>
                <p:cNvSpPr/>
                <p:nvPr/>
              </p:nvSpPr>
              <p:spPr>
                <a:xfrm>
                  <a:off x="1828800" y="1154097"/>
                  <a:ext cx="7200000" cy="4320000"/>
                </a:xfrm>
                <a:prstGeom prst="rect">
                  <a:avLst/>
                </a:prstGeom>
                <a:grpFill/>
                <a:ln w="19050">
                  <a:solidFill>
                    <a:schemeClr val="dk1">
                      <a:alpha val="66000"/>
                    </a:schemeClr>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sp>
              <p:nvSpPr>
                <p:cNvPr id="192" name="Rectangle 191">
                  <a:extLst>
                    <a:ext uri="{FF2B5EF4-FFF2-40B4-BE49-F238E27FC236}">
                      <a16:creationId xmlns:a16="http://schemas.microsoft.com/office/drawing/2014/main" id="{0C88C95E-320C-4D11-A749-BCF4B8925280}"/>
                    </a:ext>
                  </a:extLst>
                </p:cNvPr>
                <p:cNvSpPr/>
                <p:nvPr/>
              </p:nvSpPr>
              <p:spPr>
                <a:xfrm>
                  <a:off x="5428800" y="1154097"/>
                  <a:ext cx="3600001" cy="2160001"/>
                </a:xfrm>
                <a:prstGeom prst="rect">
                  <a:avLst/>
                </a:prstGeom>
                <a:grpFill/>
                <a:ln w="19050">
                  <a:solidFill>
                    <a:schemeClr val="dk1">
                      <a:alpha val="66000"/>
                    </a:schemeClr>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grpSp>
          <p:sp>
            <p:nvSpPr>
              <p:cNvPr id="186" name="Rectangle 185">
                <a:extLst>
                  <a:ext uri="{FF2B5EF4-FFF2-40B4-BE49-F238E27FC236}">
                    <a16:creationId xmlns:a16="http://schemas.microsoft.com/office/drawing/2014/main" id="{6852B148-118B-483D-B999-7ECA8F727A8F}"/>
                  </a:ext>
                </a:extLst>
              </p:cNvPr>
              <p:cNvSpPr/>
              <p:nvPr/>
            </p:nvSpPr>
            <p:spPr>
              <a:xfrm>
                <a:off x="5304512" y="1268999"/>
                <a:ext cx="3600000" cy="540000"/>
              </a:xfrm>
              <a:prstGeom prst="rect">
                <a:avLst/>
              </a:prstGeom>
              <a:grpFill/>
              <a:ln w="19050">
                <a:solidFill>
                  <a:schemeClr val="dk1">
                    <a:alpha val="66000"/>
                  </a:schemeClr>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grpSp>
        <p:grpSp>
          <p:nvGrpSpPr>
            <p:cNvPr id="105" name="Group 104">
              <a:extLst>
                <a:ext uri="{FF2B5EF4-FFF2-40B4-BE49-F238E27FC236}">
                  <a16:creationId xmlns:a16="http://schemas.microsoft.com/office/drawing/2014/main" id="{6EF8C226-567A-49E0-8F62-DE1259113771}"/>
                </a:ext>
              </a:extLst>
            </p:cNvPr>
            <p:cNvGrpSpPr/>
            <p:nvPr/>
          </p:nvGrpSpPr>
          <p:grpSpPr>
            <a:xfrm>
              <a:off x="6129651" y="2102269"/>
              <a:ext cx="170340" cy="170556"/>
              <a:chOff x="9472473" y="1047565"/>
              <a:chExt cx="360000" cy="360000"/>
            </a:xfrm>
            <a:grpFill/>
          </p:grpSpPr>
          <p:sp>
            <p:nvSpPr>
              <p:cNvPr id="182" name="Rectangle 181">
                <a:extLst>
                  <a:ext uri="{FF2B5EF4-FFF2-40B4-BE49-F238E27FC236}">
                    <a16:creationId xmlns:a16="http://schemas.microsoft.com/office/drawing/2014/main" id="{D96FA17C-3024-4800-8F36-E63544FE92A1}"/>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83" name="Straight Connector 182">
                <a:extLst>
                  <a:ext uri="{FF2B5EF4-FFF2-40B4-BE49-F238E27FC236}">
                    <a16:creationId xmlns:a16="http://schemas.microsoft.com/office/drawing/2014/main" id="{C1B62F87-568F-4F1F-BD65-8D10BBA110E3}"/>
                  </a:ext>
                </a:extLst>
              </p:cNvPr>
              <p:cNvCxnSpPr>
                <a:cxnSpLocks/>
                <a:stCxn id="182" idx="0"/>
                <a:endCxn id="182"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A9F87955-D8ED-420A-AD17-A12039E0E569}"/>
                  </a:ext>
                </a:extLst>
              </p:cNvPr>
              <p:cNvCxnSpPr>
                <a:cxnSpLocks/>
                <a:stCxn id="182" idx="1"/>
                <a:endCxn id="182"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6" name="Group 105">
              <a:extLst>
                <a:ext uri="{FF2B5EF4-FFF2-40B4-BE49-F238E27FC236}">
                  <a16:creationId xmlns:a16="http://schemas.microsoft.com/office/drawing/2014/main" id="{5F9D9EA3-1B7A-4A63-8EAD-34C7A6F46133}"/>
                </a:ext>
              </a:extLst>
            </p:cNvPr>
            <p:cNvGrpSpPr/>
            <p:nvPr/>
          </p:nvGrpSpPr>
          <p:grpSpPr>
            <a:xfrm>
              <a:off x="6129651" y="2323462"/>
              <a:ext cx="170340" cy="170556"/>
              <a:chOff x="9472473" y="1047565"/>
              <a:chExt cx="360000" cy="360000"/>
            </a:xfrm>
            <a:grpFill/>
          </p:grpSpPr>
          <p:sp>
            <p:nvSpPr>
              <p:cNvPr id="179" name="Rectangle 178">
                <a:extLst>
                  <a:ext uri="{FF2B5EF4-FFF2-40B4-BE49-F238E27FC236}">
                    <a16:creationId xmlns:a16="http://schemas.microsoft.com/office/drawing/2014/main" id="{70283F8B-DC59-4B96-9931-F3802EAA924C}"/>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80" name="Straight Connector 179">
                <a:extLst>
                  <a:ext uri="{FF2B5EF4-FFF2-40B4-BE49-F238E27FC236}">
                    <a16:creationId xmlns:a16="http://schemas.microsoft.com/office/drawing/2014/main" id="{C608F223-D5F6-4539-A254-66999C6B3BC9}"/>
                  </a:ext>
                </a:extLst>
              </p:cNvPr>
              <p:cNvCxnSpPr>
                <a:cxnSpLocks/>
                <a:stCxn id="179" idx="0"/>
                <a:endCxn id="179"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33BAC4C4-0BAB-48C8-9E98-CBE00624DB1C}"/>
                  </a:ext>
                </a:extLst>
              </p:cNvPr>
              <p:cNvCxnSpPr>
                <a:cxnSpLocks/>
                <a:stCxn id="179" idx="1"/>
                <a:endCxn id="179"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7" name="Group 106">
              <a:extLst>
                <a:ext uri="{FF2B5EF4-FFF2-40B4-BE49-F238E27FC236}">
                  <a16:creationId xmlns:a16="http://schemas.microsoft.com/office/drawing/2014/main" id="{BEC95986-3F14-4B56-9071-A1E21F1066DE}"/>
                </a:ext>
              </a:extLst>
            </p:cNvPr>
            <p:cNvGrpSpPr/>
            <p:nvPr/>
          </p:nvGrpSpPr>
          <p:grpSpPr>
            <a:xfrm>
              <a:off x="6328945" y="2102269"/>
              <a:ext cx="170340" cy="170556"/>
              <a:chOff x="9472473" y="1047565"/>
              <a:chExt cx="360000" cy="360000"/>
            </a:xfrm>
            <a:grpFill/>
          </p:grpSpPr>
          <p:sp>
            <p:nvSpPr>
              <p:cNvPr id="176" name="Rectangle 175">
                <a:extLst>
                  <a:ext uri="{FF2B5EF4-FFF2-40B4-BE49-F238E27FC236}">
                    <a16:creationId xmlns:a16="http://schemas.microsoft.com/office/drawing/2014/main" id="{315E375D-39D7-4CD6-AE81-A3B3B59AB014}"/>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77" name="Straight Connector 176">
                <a:extLst>
                  <a:ext uri="{FF2B5EF4-FFF2-40B4-BE49-F238E27FC236}">
                    <a16:creationId xmlns:a16="http://schemas.microsoft.com/office/drawing/2014/main" id="{C5BFDEF0-738D-4B2C-BD87-8E5AEF862916}"/>
                  </a:ext>
                </a:extLst>
              </p:cNvPr>
              <p:cNvCxnSpPr>
                <a:cxnSpLocks/>
                <a:stCxn id="176" idx="0"/>
                <a:endCxn id="176"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275AAFF8-405A-424D-A76B-140A59F44323}"/>
                  </a:ext>
                </a:extLst>
              </p:cNvPr>
              <p:cNvCxnSpPr>
                <a:cxnSpLocks/>
                <a:stCxn id="176" idx="1"/>
                <a:endCxn id="176"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8" name="Group 107">
              <a:extLst>
                <a:ext uri="{FF2B5EF4-FFF2-40B4-BE49-F238E27FC236}">
                  <a16:creationId xmlns:a16="http://schemas.microsoft.com/office/drawing/2014/main" id="{F0512118-0429-44FD-85AB-CA0BD46352F5}"/>
                </a:ext>
              </a:extLst>
            </p:cNvPr>
            <p:cNvGrpSpPr/>
            <p:nvPr/>
          </p:nvGrpSpPr>
          <p:grpSpPr>
            <a:xfrm>
              <a:off x="6328945" y="2323462"/>
              <a:ext cx="170340" cy="170556"/>
              <a:chOff x="9472473" y="1047565"/>
              <a:chExt cx="360000" cy="360000"/>
            </a:xfrm>
            <a:grpFill/>
          </p:grpSpPr>
          <p:sp>
            <p:nvSpPr>
              <p:cNvPr id="173" name="Rectangle 172">
                <a:extLst>
                  <a:ext uri="{FF2B5EF4-FFF2-40B4-BE49-F238E27FC236}">
                    <a16:creationId xmlns:a16="http://schemas.microsoft.com/office/drawing/2014/main" id="{D7BCE89B-F590-4A9B-B42D-732E72ACBC79}"/>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74" name="Straight Connector 173">
                <a:extLst>
                  <a:ext uri="{FF2B5EF4-FFF2-40B4-BE49-F238E27FC236}">
                    <a16:creationId xmlns:a16="http://schemas.microsoft.com/office/drawing/2014/main" id="{11866BF7-909F-44E8-8AEA-ADE63BCAB84E}"/>
                  </a:ext>
                </a:extLst>
              </p:cNvPr>
              <p:cNvCxnSpPr>
                <a:cxnSpLocks/>
                <a:stCxn id="173" idx="0"/>
                <a:endCxn id="173"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6754F87-EC88-4494-AFE3-7764E7E46A2A}"/>
                  </a:ext>
                </a:extLst>
              </p:cNvPr>
              <p:cNvCxnSpPr>
                <a:cxnSpLocks/>
                <a:stCxn id="173" idx="1"/>
                <a:endCxn id="173"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9" name="Group 108">
              <a:extLst>
                <a:ext uri="{FF2B5EF4-FFF2-40B4-BE49-F238E27FC236}">
                  <a16:creationId xmlns:a16="http://schemas.microsoft.com/office/drawing/2014/main" id="{B572C4C1-D99C-4D86-B43D-73B2F4A48034}"/>
                </a:ext>
              </a:extLst>
            </p:cNvPr>
            <p:cNvGrpSpPr/>
            <p:nvPr/>
          </p:nvGrpSpPr>
          <p:grpSpPr>
            <a:xfrm>
              <a:off x="6528238" y="2102269"/>
              <a:ext cx="170340" cy="170556"/>
              <a:chOff x="9472473" y="1047565"/>
              <a:chExt cx="360000" cy="360000"/>
            </a:xfrm>
            <a:grpFill/>
          </p:grpSpPr>
          <p:sp>
            <p:nvSpPr>
              <p:cNvPr id="170" name="Rectangle 169">
                <a:extLst>
                  <a:ext uri="{FF2B5EF4-FFF2-40B4-BE49-F238E27FC236}">
                    <a16:creationId xmlns:a16="http://schemas.microsoft.com/office/drawing/2014/main" id="{28D8BB3F-7124-4A0C-BAC3-0C70D6BA16A7}"/>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71" name="Straight Connector 170">
                <a:extLst>
                  <a:ext uri="{FF2B5EF4-FFF2-40B4-BE49-F238E27FC236}">
                    <a16:creationId xmlns:a16="http://schemas.microsoft.com/office/drawing/2014/main" id="{FB8FE579-9647-4FD4-8860-8F5BDECC643C}"/>
                  </a:ext>
                </a:extLst>
              </p:cNvPr>
              <p:cNvCxnSpPr>
                <a:cxnSpLocks/>
                <a:stCxn id="170" idx="0"/>
                <a:endCxn id="170"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7EAD4B50-EE20-4B80-96D2-F7CF8ED692CF}"/>
                  </a:ext>
                </a:extLst>
              </p:cNvPr>
              <p:cNvCxnSpPr>
                <a:cxnSpLocks/>
                <a:stCxn id="170" idx="1"/>
                <a:endCxn id="170"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0" name="Group 109">
              <a:extLst>
                <a:ext uri="{FF2B5EF4-FFF2-40B4-BE49-F238E27FC236}">
                  <a16:creationId xmlns:a16="http://schemas.microsoft.com/office/drawing/2014/main" id="{E5A4E755-865C-429F-BF9B-02BD6DB6C4F6}"/>
                </a:ext>
              </a:extLst>
            </p:cNvPr>
            <p:cNvGrpSpPr/>
            <p:nvPr/>
          </p:nvGrpSpPr>
          <p:grpSpPr>
            <a:xfrm>
              <a:off x="6528238" y="2323462"/>
              <a:ext cx="170340" cy="170556"/>
              <a:chOff x="9472473" y="1047565"/>
              <a:chExt cx="360000" cy="360000"/>
            </a:xfrm>
            <a:grpFill/>
          </p:grpSpPr>
          <p:sp>
            <p:nvSpPr>
              <p:cNvPr id="167" name="Rectangle 166">
                <a:extLst>
                  <a:ext uri="{FF2B5EF4-FFF2-40B4-BE49-F238E27FC236}">
                    <a16:creationId xmlns:a16="http://schemas.microsoft.com/office/drawing/2014/main" id="{129CCFEF-C89B-46B6-B3C8-87C1E159025B}"/>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68" name="Straight Connector 167">
                <a:extLst>
                  <a:ext uri="{FF2B5EF4-FFF2-40B4-BE49-F238E27FC236}">
                    <a16:creationId xmlns:a16="http://schemas.microsoft.com/office/drawing/2014/main" id="{A49F4DA2-6DCE-4418-9913-4117AD56F9B4}"/>
                  </a:ext>
                </a:extLst>
              </p:cNvPr>
              <p:cNvCxnSpPr>
                <a:cxnSpLocks/>
                <a:stCxn id="167" idx="0"/>
                <a:endCxn id="167"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82478402-CC22-4F9A-B960-7C60C9715B8F}"/>
                  </a:ext>
                </a:extLst>
              </p:cNvPr>
              <p:cNvCxnSpPr>
                <a:cxnSpLocks/>
                <a:stCxn id="167" idx="1"/>
                <a:endCxn id="167"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1" name="Group 110">
              <a:extLst>
                <a:ext uri="{FF2B5EF4-FFF2-40B4-BE49-F238E27FC236}">
                  <a16:creationId xmlns:a16="http://schemas.microsoft.com/office/drawing/2014/main" id="{C68CC3AE-71E6-40E0-ACC9-399066B3689D}"/>
                </a:ext>
              </a:extLst>
            </p:cNvPr>
            <p:cNvGrpSpPr/>
            <p:nvPr/>
          </p:nvGrpSpPr>
          <p:grpSpPr>
            <a:xfrm>
              <a:off x="6727532" y="2102269"/>
              <a:ext cx="170340" cy="170556"/>
              <a:chOff x="9472473" y="1047565"/>
              <a:chExt cx="360000" cy="360000"/>
            </a:xfrm>
            <a:grpFill/>
          </p:grpSpPr>
          <p:sp>
            <p:nvSpPr>
              <p:cNvPr id="164" name="Rectangle 163">
                <a:extLst>
                  <a:ext uri="{FF2B5EF4-FFF2-40B4-BE49-F238E27FC236}">
                    <a16:creationId xmlns:a16="http://schemas.microsoft.com/office/drawing/2014/main" id="{7C8C2D4A-AB61-43BB-A27A-A4A932D8D36D}"/>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65" name="Straight Connector 164">
                <a:extLst>
                  <a:ext uri="{FF2B5EF4-FFF2-40B4-BE49-F238E27FC236}">
                    <a16:creationId xmlns:a16="http://schemas.microsoft.com/office/drawing/2014/main" id="{83FE7610-3BB7-40B6-8A00-17030FEB67C1}"/>
                  </a:ext>
                </a:extLst>
              </p:cNvPr>
              <p:cNvCxnSpPr>
                <a:cxnSpLocks/>
                <a:stCxn id="164" idx="0"/>
                <a:endCxn id="164"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AB061E35-F310-4CF4-88D8-6796D45D6C38}"/>
                  </a:ext>
                </a:extLst>
              </p:cNvPr>
              <p:cNvCxnSpPr>
                <a:cxnSpLocks/>
                <a:stCxn id="164" idx="1"/>
                <a:endCxn id="164"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C5B69CDC-2A38-4F70-86D0-C3D894B53A85}"/>
                </a:ext>
              </a:extLst>
            </p:cNvPr>
            <p:cNvGrpSpPr/>
            <p:nvPr/>
          </p:nvGrpSpPr>
          <p:grpSpPr>
            <a:xfrm>
              <a:off x="6727532" y="2323462"/>
              <a:ext cx="170340" cy="170556"/>
              <a:chOff x="9472473" y="1047565"/>
              <a:chExt cx="360000" cy="360000"/>
            </a:xfrm>
            <a:grpFill/>
          </p:grpSpPr>
          <p:sp>
            <p:nvSpPr>
              <p:cNvPr id="161" name="Rectangle 160">
                <a:extLst>
                  <a:ext uri="{FF2B5EF4-FFF2-40B4-BE49-F238E27FC236}">
                    <a16:creationId xmlns:a16="http://schemas.microsoft.com/office/drawing/2014/main" id="{7E0B29E3-66F1-4776-8B2A-4553A78843BF}"/>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62" name="Straight Connector 161">
                <a:extLst>
                  <a:ext uri="{FF2B5EF4-FFF2-40B4-BE49-F238E27FC236}">
                    <a16:creationId xmlns:a16="http://schemas.microsoft.com/office/drawing/2014/main" id="{7DA94701-8B8E-4910-9BD2-6D7872F6F6B4}"/>
                  </a:ext>
                </a:extLst>
              </p:cNvPr>
              <p:cNvCxnSpPr>
                <a:cxnSpLocks/>
                <a:stCxn id="161" idx="0"/>
                <a:endCxn id="161"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BD4FA6FC-6E9B-4448-B710-08FE7ADCE54B}"/>
                  </a:ext>
                </a:extLst>
              </p:cNvPr>
              <p:cNvCxnSpPr>
                <a:cxnSpLocks/>
                <a:stCxn id="161" idx="1"/>
                <a:endCxn id="161"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3" name="Group 112">
              <a:extLst>
                <a:ext uri="{FF2B5EF4-FFF2-40B4-BE49-F238E27FC236}">
                  <a16:creationId xmlns:a16="http://schemas.microsoft.com/office/drawing/2014/main" id="{E8CAF666-F6E1-477B-9069-C0C3CA346F85}"/>
                </a:ext>
              </a:extLst>
            </p:cNvPr>
            <p:cNvGrpSpPr/>
            <p:nvPr/>
          </p:nvGrpSpPr>
          <p:grpSpPr>
            <a:xfrm>
              <a:off x="6926826" y="2102269"/>
              <a:ext cx="170340" cy="170556"/>
              <a:chOff x="9472473" y="1047565"/>
              <a:chExt cx="360000" cy="360000"/>
            </a:xfrm>
            <a:grpFill/>
          </p:grpSpPr>
          <p:sp>
            <p:nvSpPr>
              <p:cNvPr id="158" name="Rectangle 157">
                <a:extLst>
                  <a:ext uri="{FF2B5EF4-FFF2-40B4-BE49-F238E27FC236}">
                    <a16:creationId xmlns:a16="http://schemas.microsoft.com/office/drawing/2014/main" id="{F4003AFD-F3F4-41FF-87FF-BDFCB357CD62}"/>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9" name="Straight Connector 158">
                <a:extLst>
                  <a:ext uri="{FF2B5EF4-FFF2-40B4-BE49-F238E27FC236}">
                    <a16:creationId xmlns:a16="http://schemas.microsoft.com/office/drawing/2014/main" id="{10F6A4EB-2966-4BE4-92BC-AABB0DE2D10F}"/>
                  </a:ext>
                </a:extLst>
              </p:cNvPr>
              <p:cNvCxnSpPr>
                <a:cxnSpLocks/>
                <a:stCxn id="158" idx="0"/>
                <a:endCxn id="158"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637A624D-6653-4DA1-923C-79829367F611}"/>
                  </a:ext>
                </a:extLst>
              </p:cNvPr>
              <p:cNvCxnSpPr>
                <a:cxnSpLocks/>
                <a:stCxn id="158" idx="1"/>
                <a:endCxn id="158"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4" name="Group 113">
              <a:extLst>
                <a:ext uri="{FF2B5EF4-FFF2-40B4-BE49-F238E27FC236}">
                  <a16:creationId xmlns:a16="http://schemas.microsoft.com/office/drawing/2014/main" id="{09FB03C3-4B69-40CE-B443-BE6798658F02}"/>
                </a:ext>
              </a:extLst>
            </p:cNvPr>
            <p:cNvGrpSpPr/>
            <p:nvPr/>
          </p:nvGrpSpPr>
          <p:grpSpPr>
            <a:xfrm>
              <a:off x="6926826" y="2323462"/>
              <a:ext cx="170340" cy="170556"/>
              <a:chOff x="9472473" y="1047565"/>
              <a:chExt cx="360000" cy="360000"/>
            </a:xfrm>
            <a:grpFill/>
          </p:grpSpPr>
          <p:sp>
            <p:nvSpPr>
              <p:cNvPr id="155" name="Rectangle 154">
                <a:extLst>
                  <a:ext uri="{FF2B5EF4-FFF2-40B4-BE49-F238E27FC236}">
                    <a16:creationId xmlns:a16="http://schemas.microsoft.com/office/drawing/2014/main" id="{3DD4FB9D-FBF5-4A4C-A93B-2B55885CE570}"/>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6" name="Straight Connector 155">
                <a:extLst>
                  <a:ext uri="{FF2B5EF4-FFF2-40B4-BE49-F238E27FC236}">
                    <a16:creationId xmlns:a16="http://schemas.microsoft.com/office/drawing/2014/main" id="{90283EE0-52EA-422D-AF2B-959E4106AE11}"/>
                  </a:ext>
                </a:extLst>
              </p:cNvPr>
              <p:cNvCxnSpPr>
                <a:cxnSpLocks/>
                <a:stCxn id="155" idx="0"/>
                <a:endCxn id="155"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CC79E56C-B732-4692-BEC1-65D9DA144AA3}"/>
                  </a:ext>
                </a:extLst>
              </p:cNvPr>
              <p:cNvCxnSpPr>
                <a:cxnSpLocks/>
                <a:stCxn id="155" idx="1"/>
                <a:endCxn id="155"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5" name="Group 114">
              <a:extLst>
                <a:ext uri="{FF2B5EF4-FFF2-40B4-BE49-F238E27FC236}">
                  <a16:creationId xmlns:a16="http://schemas.microsoft.com/office/drawing/2014/main" id="{008AF0FC-E46F-49F4-A718-FF25CD00F751}"/>
                </a:ext>
              </a:extLst>
            </p:cNvPr>
            <p:cNvGrpSpPr/>
            <p:nvPr/>
          </p:nvGrpSpPr>
          <p:grpSpPr>
            <a:xfrm>
              <a:off x="9292161" y="2102269"/>
              <a:ext cx="170340" cy="170556"/>
              <a:chOff x="9472473" y="1047565"/>
              <a:chExt cx="360000" cy="360000"/>
            </a:xfrm>
            <a:grpFill/>
          </p:grpSpPr>
          <p:sp>
            <p:nvSpPr>
              <p:cNvPr id="152" name="Rectangle 151">
                <a:extLst>
                  <a:ext uri="{FF2B5EF4-FFF2-40B4-BE49-F238E27FC236}">
                    <a16:creationId xmlns:a16="http://schemas.microsoft.com/office/drawing/2014/main" id="{CE654C4C-DB68-40BA-A7D8-1CD4382F6F0D}"/>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3" name="Straight Connector 152">
                <a:extLst>
                  <a:ext uri="{FF2B5EF4-FFF2-40B4-BE49-F238E27FC236}">
                    <a16:creationId xmlns:a16="http://schemas.microsoft.com/office/drawing/2014/main" id="{BDF80476-8D68-4FFA-8082-ACDA9C761271}"/>
                  </a:ext>
                </a:extLst>
              </p:cNvPr>
              <p:cNvCxnSpPr>
                <a:cxnSpLocks/>
                <a:stCxn id="152" idx="0"/>
                <a:endCxn id="152"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07F86A27-0039-4148-8EBE-DD180A92E7E7}"/>
                  </a:ext>
                </a:extLst>
              </p:cNvPr>
              <p:cNvCxnSpPr>
                <a:cxnSpLocks/>
                <a:stCxn id="152" idx="1"/>
                <a:endCxn id="152"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6" name="Group 115">
              <a:extLst>
                <a:ext uri="{FF2B5EF4-FFF2-40B4-BE49-F238E27FC236}">
                  <a16:creationId xmlns:a16="http://schemas.microsoft.com/office/drawing/2014/main" id="{7A222970-4A21-4039-8F04-3C6AED222674}"/>
                </a:ext>
              </a:extLst>
            </p:cNvPr>
            <p:cNvGrpSpPr/>
            <p:nvPr/>
          </p:nvGrpSpPr>
          <p:grpSpPr>
            <a:xfrm>
              <a:off x="9292161" y="2323462"/>
              <a:ext cx="170340" cy="170556"/>
              <a:chOff x="9472473" y="1047565"/>
              <a:chExt cx="360000" cy="360000"/>
            </a:xfrm>
            <a:grpFill/>
          </p:grpSpPr>
          <p:sp>
            <p:nvSpPr>
              <p:cNvPr id="149" name="Rectangle 148">
                <a:extLst>
                  <a:ext uri="{FF2B5EF4-FFF2-40B4-BE49-F238E27FC236}">
                    <a16:creationId xmlns:a16="http://schemas.microsoft.com/office/drawing/2014/main" id="{50BF414D-1340-4718-94ED-79060ADD5121}"/>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0" name="Straight Connector 149">
                <a:extLst>
                  <a:ext uri="{FF2B5EF4-FFF2-40B4-BE49-F238E27FC236}">
                    <a16:creationId xmlns:a16="http://schemas.microsoft.com/office/drawing/2014/main" id="{85568D4C-1DF4-4145-9AE7-9243E0EF7214}"/>
                  </a:ext>
                </a:extLst>
              </p:cNvPr>
              <p:cNvCxnSpPr>
                <a:cxnSpLocks/>
                <a:stCxn id="149" idx="0"/>
                <a:endCxn id="149"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A7360B04-2824-423B-B229-898D36698E6E}"/>
                  </a:ext>
                </a:extLst>
              </p:cNvPr>
              <p:cNvCxnSpPr>
                <a:cxnSpLocks/>
                <a:stCxn id="149" idx="1"/>
                <a:endCxn id="149"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7" name="Group 116">
              <a:extLst>
                <a:ext uri="{FF2B5EF4-FFF2-40B4-BE49-F238E27FC236}">
                  <a16:creationId xmlns:a16="http://schemas.microsoft.com/office/drawing/2014/main" id="{2F557F01-57B7-4629-8AF8-C39F23B558E2}"/>
                </a:ext>
              </a:extLst>
            </p:cNvPr>
            <p:cNvGrpSpPr/>
            <p:nvPr/>
          </p:nvGrpSpPr>
          <p:grpSpPr>
            <a:xfrm>
              <a:off x="9092288" y="2102269"/>
              <a:ext cx="170340" cy="170556"/>
              <a:chOff x="9472473" y="1047565"/>
              <a:chExt cx="360000" cy="360000"/>
            </a:xfrm>
            <a:grpFill/>
          </p:grpSpPr>
          <p:sp>
            <p:nvSpPr>
              <p:cNvPr id="146" name="Rectangle 145">
                <a:extLst>
                  <a:ext uri="{FF2B5EF4-FFF2-40B4-BE49-F238E27FC236}">
                    <a16:creationId xmlns:a16="http://schemas.microsoft.com/office/drawing/2014/main" id="{3C4C26E3-5650-426B-B867-E5E7EBE4AF75}"/>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47" name="Straight Connector 146">
                <a:extLst>
                  <a:ext uri="{FF2B5EF4-FFF2-40B4-BE49-F238E27FC236}">
                    <a16:creationId xmlns:a16="http://schemas.microsoft.com/office/drawing/2014/main" id="{C49FD54F-8500-4F56-ACAE-50EB0B0D72FE}"/>
                  </a:ext>
                </a:extLst>
              </p:cNvPr>
              <p:cNvCxnSpPr>
                <a:cxnSpLocks/>
                <a:stCxn id="146" idx="0"/>
                <a:endCxn id="146"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2D83ACD-EB04-414A-8D45-7D6A0148B082}"/>
                  </a:ext>
                </a:extLst>
              </p:cNvPr>
              <p:cNvCxnSpPr>
                <a:cxnSpLocks/>
                <a:stCxn id="146" idx="1"/>
                <a:endCxn id="146"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8" name="Group 117">
              <a:extLst>
                <a:ext uri="{FF2B5EF4-FFF2-40B4-BE49-F238E27FC236}">
                  <a16:creationId xmlns:a16="http://schemas.microsoft.com/office/drawing/2014/main" id="{1226BD83-7011-44CA-97AE-E82712B97F74}"/>
                </a:ext>
              </a:extLst>
            </p:cNvPr>
            <p:cNvGrpSpPr/>
            <p:nvPr/>
          </p:nvGrpSpPr>
          <p:grpSpPr>
            <a:xfrm>
              <a:off x="9092288" y="2323462"/>
              <a:ext cx="170340" cy="170556"/>
              <a:chOff x="9472473" y="1047565"/>
              <a:chExt cx="360000" cy="360000"/>
            </a:xfrm>
            <a:grpFill/>
          </p:grpSpPr>
          <p:sp>
            <p:nvSpPr>
              <p:cNvPr id="143" name="Rectangle 142">
                <a:extLst>
                  <a:ext uri="{FF2B5EF4-FFF2-40B4-BE49-F238E27FC236}">
                    <a16:creationId xmlns:a16="http://schemas.microsoft.com/office/drawing/2014/main" id="{F894CA56-7327-431D-A4F9-5D59C414CBD8}"/>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44" name="Straight Connector 143">
                <a:extLst>
                  <a:ext uri="{FF2B5EF4-FFF2-40B4-BE49-F238E27FC236}">
                    <a16:creationId xmlns:a16="http://schemas.microsoft.com/office/drawing/2014/main" id="{FC797C50-8BBC-45D6-9F49-D41754ACA888}"/>
                  </a:ext>
                </a:extLst>
              </p:cNvPr>
              <p:cNvCxnSpPr>
                <a:cxnSpLocks/>
                <a:stCxn id="143" idx="0"/>
                <a:endCxn id="143"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D8375D10-070C-4D0C-9574-0818720674FF}"/>
                  </a:ext>
                </a:extLst>
              </p:cNvPr>
              <p:cNvCxnSpPr>
                <a:cxnSpLocks/>
                <a:stCxn id="143" idx="1"/>
                <a:endCxn id="143"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9" name="Group 118">
              <a:extLst>
                <a:ext uri="{FF2B5EF4-FFF2-40B4-BE49-F238E27FC236}">
                  <a16:creationId xmlns:a16="http://schemas.microsoft.com/office/drawing/2014/main" id="{78414243-5340-404E-9E24-96C2FE8A4C94}"/>
                </a:ext>
              </a:extLst>
            </p:cNvPr>
            <p:cNvGrpSpPr/>
            <p:nvPr/>
          </p:nvGrpSpPr>
          <p:grpSpPr>
            <a:xfrm>
              <a:off x="8888233" y="2102269"/>
              <a:ext cx="170340" cy="170556"/>
              <a:chOff x="9472473" y="1047565"/>
              <a:chExt cx="360000" cy="360000"/>
            </a:xfrm>
            <a:grpFill/>
          </p:grpSpPr>
          <p:sp>
            <p:nvSpPr>
              <p:cNvPr id="140" name="Rectangle 139">
                <a:extLst>
                  <a:ext uri="{FF2B5EF4-FFF2-40B4-BE49-F238E27FC236}">
                    <a16:creationId xmlns:a16="http://schemas.microsoft.com/office/drawing/2014/main" id="{F82C6B3F-1C89-4F57-9D38-0A0453B4D058}"/>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41" name="Straight Connector 140">
                <a:extLst>
                  <a:ext uri="{FF2B5EF4-FFF2-40B4-BE49-F238E27FC236}">
                    <a16:creationId xmlns:a16="http://schemas.microsoft.com/office/drawing/2014/main" id="{71F364B7-D6B2-4A8B-8A3B-94C132BCF948}"/>
                  </a:ext>
                </a:extLst>
              </p:cNvPr>
              <p:cNvCxnSpPr>
                <a:cxnSpLocks/>
                <a:stCxn id="140" idx="0"/>
                <a:endCxn id="140"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D965EBCA-E3C7-4D9E-8487-C9EF6B754099}"/>
                  </a:ext>
                </a:extLst>
              </p:cNvPr>
              <p:cNvCxnSpPr>
                <a:cxnSpLocks/>
                <a:stCxn id="140" idx="1"/>
                <a:endCxn id="140"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0" name="Group 119">
              <a:extLst>
                <a:ext uri="{FF2B5EF4-FFF2-40B4-BE49-F238E27FC236}">
                  <a16:creationId xmlns:a16="http://schemas.microsoft.com/office/drawing/2014/main" id="{4721121C-DD46-4E86-A171-3D7DEC5F391C}"/>
                </a:ext>
              </a:extLst>
            </p:cNvPr>
            <p:cNvGrpSpPr/>
            <p:nvPr/>
          </p:nvGrpSpPr>
          <p:grpSpPr>
            <a:xfrm>
              <a:off x="8888233" y="2323462"/>
              <a:ext cx="170340" cy="170556"/>
              <a:chOff x="9472473" y="1047565"/>
              <a:chExt cx="360000" cy="360000"/>
            </a:xfrm>
            <a:grpFill/>
          </p:grpSpPr>
          <p:sp>
            <p:nvSpPr>
              <p:cNvPr id="137" name="Rectangle 136">
                <a:extLst>
                  <a:ext uri="{FF2B5EF4-FFF2-40B4-BE49-F238E27FC236}">
                    <a16:creationId xmlns:a16="http://schemas.microsoft.com/office/drawing/2014/main" id="{A8B11812-2D9B-4916-B21B-C70ED37C9884}"/>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38" name="Straight Connector 137">
                <a:extLst>
                  <a:ext uri="{FF2B5EF4-FFF2-40B4-BE49-F238E27FC236}">
                    <a16:creationId xmlns:a16="http://schemas.microsoft.com/office/drawing/2014/main" id="{D9551AE0-FC4B-463B-9E1A-1315F8F46598}"/>
                  </a:ext>
                </a:extLst>
              </p:cNvPr>
              <p:cNvCxnSpPr>
                <a:cxnSpLocks/>
                <a:stCxn id="137" idx="0"/>
                <a:endCxn id="137"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0A462FE8-9CA8-4995-8FD3-34D1CB8EAA40}"/>
                  </a:ext>
                </a:extLst>
              </p:cNvPr>
              <p:cNvCxnSpPr>
                <a:cxnSpLocks/>
                <a:stCxn id="137" idx="1"/>
                <a:endCxn id="137"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1" name="Group 120">
              <a:extLst>
                <a:ext uri="{FF2B5EF4-FFF2-40B4-BE49-F238E27FC236}">
                  <a16:creationId xmlns:a16="http://schemas.microsoft.com/office/drawing/2014/main" id="{6E0CB4EF-1D6E-4560-A45A-90E146F0F756}"/>
                </a:ext>
              </a:extLst>
            </p:cNvPr>
            <p:cNvGrpSpPr/>
            <p:nvPr/>
          </p:nvGrpSpPr>
          <p:grpSpPr>
            <a:xfrm>
              <a:off x="8682404" y="2102269"/>
              <a:ext cx="170340" cy="170556"/>
              <a:chOff x="9472473" y="1047565"/>
              <a:chExt cx="360000" cy="360000"/>
            </a:xfrm>
            <a:grpFill/>
          </p:grpSpPr>
          <p:sp>
            <p:nvSpPr>
              <p:cNvPr id="134" name="Rectangle 133">
                <a:extLst>
                  <a:ext uri="{FF2B5EF4-FFF2-40B4-BE49-F238E27FC236}">
                    <a16:creationId xmlns:a16="http://schemas.microsoft.com/office/drawing/2014/main" id="{5904CD79-44FE-4054-ADBC-80682C1A3018}"/>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35" name="Straight Connector 134">
                <a:extLst>
                  <a:ext uri="{FF2B5EF4-FFF2-40B4-BE49-F238E27FC236}">
                    <a16:creationId xmlns:a16="http://schemas.microsoft.com/office/drawing/2014/main" id="{6C3FE22E-F6A9-47DB-A6AA-1327D74F7FAD}"/>
                  </a:ext>
                </a:extLst>
              </p:cNvPr>
              <p:cNvCxnSpPr>
                <a:cxnSpLocks/>
                <a:stCxn id="134" idx="0"/>
                <a:endCxn id="134"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3FE8719C-EC91-42F3-8EF9-BD1B6B2DED0B}"/>
                  </a:ext>
                </a:extLst>
              </p:cNvPr>
              <p:cNvCxnSpPr>
                <a:cxnSpLocks/>
                <a:stCxn id="134" idx="1"/>
                <a:endCxn id="134"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2" name="Group 121">
              <a:extLst>
                <a:ext uri="{FF2B5EF4-FFF2-40B4-BE49-F238E27FC236}">
                  <a16:creationId xmlns:a16="http://schemas.microsoft.com/office/drawing/2014/main" id="{C2592675-DB4F-42D3-B833-14EFBD369B89}"/>
                </a:ext>
              </a:extLst>
            </p:cNvPr>
            <p:cNvGrpSpPr/>
            <p:nvPr/>
          </p:nvGrpSpPr>
          <p:grpSpPr>
            <a:xfrm>
              <a:off x="8682404" y="2323462"/>
              <a:ext cx="170340" cy="170556"/>
              <a:chOff x="9472473" y="1047565"/>
              <a:chExt cx="360000" cy="360000"/>
            </a:xfrm>
            <a:grpFill/>
          </p:grpSpPr>
          <p:sp>
            <p:nvSpPr>
              <p:cNvPr id="131" name="Rectangle 130">
                <a:extLst>
                  <a:ext uri="{FF2B5EF4-FFF2-40B4-BE49-F238E27FC236}">
                    <a16:creationId xmlns:a16="http://schemas.microsoft.com/office/drawing/2014/main" id="{ED1BF352-1C5E-40F4-A4AD-83CEEB38A3F0}"/>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32" name="Straight Connector 131">
                <a:extLst>
                  <a:ext uri="{FF2B5EF4-FFF2-40B4-BE49-F238E27FC236}">
                    <a16:creationId xmlns:a16="http://schemas.microsoft.com/office/drawing/2014/main" id="{C977DAA7-0240-42DF-857C-23C80FCC053D}"/>
                  </a:ext>
                </a:extLst>
              </p:cNvPr>
              <p:cNvCxnSpPr>
                <a:cxnSpLocks/>
                <a:stCxn id="131" idx="0"/>
                <a:endCxn id="131"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E38EFD6-B91F-482B-8511-961937B21BD8}"/>
                  </a:ext>
                </a:extLst>
              </p:cNvPr>
              <p:cNvCxnSpPr>
                <a:cxnSpLocks/>
                <a:stCxn id="131" idx="1"/>
                <a:endCxn id="131"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3" name="Group 122">
              <a:extLst>
                <a:ext uri="{FF2B5EF4-FFF2-40B4-BE49-F238E27FC236}">
                  <a16:creationId xmlns:a16="http://schemas.microsoft.com/office/drawing/2014/main" id="{3BDCE15E-A52E-4FA8-BCDA-8DB565B757EB}"/>
                </a:ext>
              </a:extLst>
            </p:cNvPr>
            <p:cNvGrpSpPr/>
            <p:nvPr/>
          </p:nvGrpSpPr>
          <p:grpSpPr>
            <a:xfrm>
              <a:off x="8483110" y="2102269"/>
              <a:ext cx="170340" cy="170556"/>
              <a:chOff x="9472473" y="1047565"/>
              <a:chExt cx="360000" cy="360000"/>
            </a:xfrm>
            <a:grpFill/>
          </p:grpSpPr>
          <p:sp>
            <p:nvSpPr>
              <p:cNvPr id="128" name="Rectangle 127">
                <a:extLst>
                  <a:ext uri="{FF2B5EF4-FFF2-40B4-BE49-F238E27FC236}">
                    <a16:creationId xmlns:a16="http://schemas.microsoft.com/office/drawing/2014/main" id="{D0F524C9-C992-4A16-A442-6B1A1A9DE179}"/>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29" name="Straight Connector 128">
                <a:extLst>
                  <a:ext uri="{FF2B5EF4-FFF2-40B4-BE49-F238E27FC236}">
                    <a16:creationId xmlns:a16="http://schemas.microsoft.com/office/drawing/2014/main" id="{803B741C-11A2-419D-9BE8-8C1975BE547A}"/>
                  </a:ext>
                </a:extLst>
              </p:cNvPr>
              <p:cNvCxnSpPr>
                <a:cxnSpLocks/>
                <a:stCxn id="128" idx="0"/>
                <a:endCxn id="128"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EC5F03D4-DB52-4FD7-89E8-97BC6C7733ED}"/>
                  </a:ext>
                </a:extLst>
              </p:cNvPr>
              <p:cNvCxnSpPr>
                <a:cxnSpLocks/>
                <a:stCxn id="128" idx="1"/>
                <a:endCxn id="128"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4" name="Group 123">
              <a:extLst>
                <a:ext uri="{FF2B5EF4-FFF2-40B4-BE49-F238E27FC236}">
                  <a16:creationId xmlns:a16="http://schemas.microsoft.com/office/drawing/2014/main" id="{39244A71-4C00-4D17-966D-E5B2D1EBCFDC}"/>
                </a:ext>
              </a:extLst>
            </p:cNvPr>
            <p:cNvGrpSpPr/>
            <p:nvPr/>
          </p:nvGrpSpPr>
          <p:grpSpPr>
            <a:xfrm>
              <a:off x="8483110" y="2323462"/>
              <a:ext cx="170340" cy="170556"/>
              <a:chOff x="9472473" y="1047565"/>
              <a:chExt cx="360000" cy="360000"/>
            </a:xfrm>
            <a:grpFill/>
          </p:grpSpPr>
          <p:sp>
            <p:nvSpPr>
              <p:cNvPr id="125" name="Rectangle 124">
                <a:extLst>
                  <a:ext uri="{FF2B5EF4-FFF2-40B4-BE49-F238E27FC236}">
                    <a16:creationId xmlns:a16="http://schemas.microsoft.com/office/drawing/2014/main" id="{646EA979-BAA2-409E-B834-E3EFE214FAC5}"/>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26" name="Straight Connector 125">
                <a:extLst>
                  <a:ext uri="{FF2B5EF4-FFF2-40B4-BE49-F238E27FC236}">
                    <a16:creationId xmlns:a16="http://schemas.microsoft.com/office/drawing/2014/main" id="{62D1FAC1-1FD6-4B42-A1E9-756EFC1F395C}"/>
                  </a:ext>
                </a:extLst>
              </p:cNvPr>
              <p:cNvCxnSpPr>
                <a:cxnSpLocks/>
                <a:stCxn id="125" idx="0"/>
                <a:endCxn id="125"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297AC00-F11F-4117-95AC-A574C969B374}"/>
                  </a:ext>
                </a:extLst>
              </p:cNvPr>
              <p:cNvCxnSpPr>
                <a:cxnSpLocks/>
                <a:stCxn id="125" idx="1"/>
                <a:endCxn id="125"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sp>
        <p:nvSpPr>
          <p:cNvPr id="101" name="Rectangle 100">
            <a:extLst>
              <a:ext uri="{FF2B5EF4-FFF2-40B4-BE49-F238E27FC236}">
                <a16:creationId xmlns:a16="http://schemas.microsoft.com/office/drawing/2014/main" id="{F76B3D4F-1A56-404D-830E-FB1CD193522D}"/>
              </a:ext>
            </a:extLst>
          </p:cNvPr>
          <p:cNvSpPr/>
          <p:nvPr/>
        </p:nvSpPr>
        <p:spPr>
          <a:xfrm>
            <a:off x="7719490" y="4365152"/>
            <a:ext cx="4433350" cy="707886"/>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E-scholarship</a:t>
            </a:r>
          </a:p>
        </p:txBody>
      </p:sp>
      <p:sp>
        <p:nvSpPr>
          <p:cNvPr id="102" name="Arrow: Right 101">
            <a:extLst>
              <a:ext uri="{FF2B5EF4-FFF2-40B4-BE49-F238E27FC236}">
                <a16:creationId xmlns:a16="http://schemas.microsoft.com/office/drawing/2014/main" id="{0D993AAA-B065-43D7-B1F4-89D1BD88B0D3}"/>
              </a:ext>
            </a:extLst>
          </p:cNvPr>
          <p:cNvSpPr/>
          <p:nvPr/>
        </p:nvSpPr>
        <p:spPr>
          <a:xfrm rot="10800000">
            <a:off x="7159018" y="4599697"/>
            <a:ext cx="430263" cy="238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199" name="Straight Connector 198">
            <a:extLst>
              <a:ext uri="{FF2B5EF4-FFF2-40B4-BE49-F238E27FC236}">
                <a16:creationId xmlns:a16="http://schemas.microsoft.com/office/drawing/2014/main" id="{D5B28072-F580-D396-E484-598049E465CD}"/>
              </a:ext>
            </a:extLst>
          </p:cNvPr>
          <p:cNvCxnSpPr>
            <a:endCxn id="190" idx="2"/>
          </p:cNvCxnSpPr>
          <p:nvPr/>
        </p:nvCxnSpPr>
        <p:spPr>
          <a:xfrm>
            <a:off x="3636569" y="4410621"/>
            <a:ext cx="1" cy="2131406"/>
          </a:xfrm>
          <a:prstGeom prst="line">
            <a:avLst/>
          </a:prstGeom>
        </p:spPr>
        <p:style>
          <a:lnRef idx="2">
            <a:schemeClr val="dk1"/>
          </a:lnRef>
          <a:fillRef idx="0">
            <a:schemeClr val="dk1"/>
          </a:fillRef>
          <a:effectRef idx="1">
            <a:schemeClr val="dk1"/>
          </a:effectRef>
          <a:fontRef idx="minor">
            <a:schemeClr val="tx1"/>
          </a:fontRef>
        </p:style>
      </p:cxnSp>
      <p:cxnSp>
        <p:nvCxnSpPr>
          <p:cNvPr id="201" name="Straight Connector 200">
            <a:extLst>
              <a:ext uri="{FF2B5EF4-FFF2-40B4-BE49-F238E27FC236}">
                <a16:creationId xmlns:a16="http://schemas.microsoft.com/office/drawing/2014/main" id="{1E1CD9A1-0ADE-8D6F-BF53-E0465B49F059}"/>
              </a:ext>
            </a:extLst>
          </p:cNvPr>
          <p:cNvCxnSpPr>
            <a:cxnSpLocks/>
            <a:endCxn id="190" idx="1"/>
          </p:cNvCxnSpPr>
          <p:nvPr/>
        </p:nvCxnSpPr>
        <p:spPr>
          <a:xfrm flipH="1">
            <a:off x="381136" y="4410621"/>
            <a:ext cx="3227817" cy="1585"/>
          </a:xfrm>
          <a:prstGeom prst="line">
            <a:avLst/>
          </a:prstGeom>
        </p:spPr>
        <p:style>
          <a:lnRef idx="2">
            <a:schemeClr val="dk1"/>
          </a:lnRef>
          <a:fillRef idx="0">
            <a:schemeClr val="dk1"/>
          </a:fillRef>
          <a:effectRef idx="1">
            <a:schemeClr val="dk1"/>
          </a:effectRef>
          <a:fontRef idx="minor">
            <a:schemeClr val="tx1"/>
          </a:fontRef>
        </p:style>
      </p:cxnSp>
      <p:cxnSp>
        <p:nvCxnSpPr>
          <p:cNvPr id="203" name="Straight Connector 202">
            <a:extLst>
              <a:ext uri="{FF2B5EF4-FFF2-40B4-BE49-F238E27FC236}">
                <a16:creationId xmlns:a16="http://schemas.microsoft.com/office/drawing/2014/main" id="{312E9FB7-95C2-2B75-2BBE-7A4BD6F82C96}"/>
              </a:ext>
            </a:extLst>
          </p:cNvPr>
          <p:cNvCxnSpPr>
            <a:stCxn id="192" idx="1"/>
            <a:endCxn id="192" idx="3"/>
          </p:cNvCxnSpPr>
          <p:nvPr/>
        </p:nvCxnSpPr>
        <p:spPr>
          <a:xfrm>
            <a:off x="3636569" y="3347295"/>
            <a:ext cx="3255434" cy="0"/>
          </a:xfrm>
          <a:prstGeom prst="line">
            <a:avLst/>
          </a:prstGeom>
        </p:spPr>
        <p:style>
          <a:lnRef idx="2">
            <a:schemeClr val="dk1"/>
          </a:lnRef>
          <a:fillRef idx="0">
            <a:schemeClr val="dk1"/>
          </a:fillRef>
          <a:effectRef idx="1">
            <a:schemeClr val="dk1"/>
          </a:effectRef>
          <a:fontRef idx="minor">
            <a:schemeClr val="tx1"/>
          </a:fontRef>
        </p:style>
      </p:cxnSp>
      <p:sp>
        <p:nvSpPr>
          <p:cNvPr id="207" name="Rectangle 206">
            <a:extLst>
              <a:ext uri="{FF2B5EF4-FFF2-40B4-BE49-F238E27FC236}">
                <a16:creationId xmlns:a16="http://schemas.microsoft.com/office/drawing/2014/main" id="{3F5A748D-CA1A-1DE7-E1BD-F70D01753406}"/>
              </a:ext>
            </a:extLst>
          </p:cNvPr>
          <p:cNvSpPr/>
          <p:nvPr/>
        </p:nvSpPr>
        <p:spPr>
          <a:xfrm>
            <a:off x="3635597" y="2816642"/>
            <a:ext cx="3255432" cy="53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Segment 2</a:t>
            </a:r>
          </a:p>
        </p:txBody>
      </p:sp>
      <p:sp>
        <p:nvSpPr>
          <p:cNvPr id="208" name="Rectangle 207">
            <a:extLst>
              <a:ext uri="{FF2B5EF4-FFF2-40B4-BE49-F238E27FC236}">
                <a16:creationId xmlns:a16="http://schemas.microsoft.com/office/drawing/2014/main" id="{72162DD1-6A5E-68F9-DA72-C19AFDBBF6B4}"/>
              </a:ext>
            </a:extLst>
          </p:cNvPr>
          <p:cNvSpPr/>
          <p:nvPr/>
        </p:nvSpPr>
        <p:spPr>
          <a:xfrm>
            <a:off x="3635597" y="3347658"/>
            <a:ext cx="3255432" cy="53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Segment 3</a:t>
            </a:r>
          </a:p>
        </p:txBody>
      </p:sp>
      <p:sp>
        <p:nvSpPr>
          <p:cNvPr id="209" name="Rectangle 208">
            <a:extLst>
              <a:ext uri="{FF2B5EF4-FFF2-40B4-BE49-F238E27FC236}">
                <a16:creationId xmlns:a16="http://schemas.microsoft.com/office/drawing/2014/main" id="{CCFDC6AC-4B3C-F631-809A-CD59CD8B2324}"/>
              </a:ext>
            </a:extLst>
          </p:cNvPr>
          <p:cNvSpPr/>
          <p:nvPr/>
        </p:nvSpPr>
        <p:spPr>
          <a:xfrm>
            <a:off x="3635597" y="3878950"/>
            <a:ext cx="3255432" cy="53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Segment 4</a:t>
            </a:r>
          </a:p>
        </p:txBody>
      </p:sp>
      <p:sp>
        <p:nvSpPr>
          <p:cNvPr id="211" name="Arrow: Curved Down 210">
            <a:extLst>
              <a:ext uri="{FF2B5EF4-FFF2-40B4-BE49-F238E27FC236}">
                <a16:creationId xmlns:a16="http://schemas.microsoft.com/office/drawing/2014/main" id="{13C89CFC-8CA8-BEBE-3CEF-7FE1D2051D22}"/>
              </a:ext>
            </a:extLst>
          </p:cNvPr>
          <p:cNvSpPr/>
          <p:nvPr/>
        </p:nvSpPr>
        <p:spPr>
          <a:xfrm>
            <a:off x="6782407" y="2051840"/>
            <a:ext cx="2091125" cy="276556"/>
          </a:xfrm>
          <a:prstGeom prst="curvedDownArrow">
            <a:avLst>
              <a:gd name="adj1" fmla="val 18491"/>
              <a:gd name="adj2" fmla="val 94014"/>
              <a:gd name="adj3" fmla="val 38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2" name="TextBox 211">
            <a:extLst>
              <a:ext uri="{FF2B5EF4-FFF2-40B4-BE49-F238E27FC236}">
                <a16:creationId xmlns:a16="http://schemas.microsoft.com/office/drawing/2014/main" id="{1B0565E5-8967-E62E-9035-34237A0F5F5B}"/>
              </a:ext>
            </a:extLst>
          </p:cNvPr>
          <p:cNvSpPr txBox="1"/>
          <p:nvPr/>
        </p:nvSpPr>
        <p:spPr>
          <a:xfrm>
            <a:off x="1124666" y="3084886"/>
            <a:ext cx="155678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Region 1</a:t>
            </a:r>
          </a:p>
        </p:txBody>
      </p:sp>
      <p:sp>
        <p:nvSpPr>
          <p:cNvPr id="213" name="TextBox 212">
            <a:extLst>
              <a:ext uri="{FF2B5EF4-FFF2-40B4-BE49-F238E27FC236}">
                <a16:creationId xmlns:a16="http://schemas.microsoft.com/office/drawing/2014/main" id="{B3AF8A25-9F08-9CBB-80D2-07F8E5B46690}"/>
              </a:ext>
            </a:extLst>
          </p:cNvPr>
          <p:cNvSpPr txBox="1"/>
          <p:nvPr/>
        </p:nvSpPr>
        <p:spPr>
          <a:xfrm flipH="1">
            <a:off x="1124666" y="5184800"/>
            <a:ext cx="1621709"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Region 3</a:t>
            </a:r>
          </a:p>
          <a:p>
            <a:endParaRPr lang="en-IN" sz="2800" dirty="0"/>
          </a:p>
        </p:txBody>
      </p:sp>
      <p:sp>
        <p:nvSpPr>
          <p:cNvPr id="214" name="TextBox 213">
            <a:extLst>
              <a:ext uri="{FF2B5EF4-FFF2-40B4-BE49-F238E27FC236}">
                <a16:creationId xmlns:a16="http://schemas.microsoft.com/office/drawing/2014/main" id="{DB339874-5760-302C-FF3C-88899781D538}"/>
              </a:ext>
            </a:extLst>
          </p:cNvPr>
          <p:cNvSpPr txBox="1"/>
          <p:nvPr/>
        </p:nvSpPr>
        <p:spPr>
          <a:xfrm>
            <a:off x="4495706" y="5184800"/>
            <a:ext cx="160881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Region 4</a:t>
            </a:r>
          </a:p>
        </p:txBody>
      </p:sp>
      <p:sp>
        <p:nvSpPr>
          <p:cNvPr id="215" name="TextBox 214">
            <a:extLst>
              <a:ext uri="{FF2B5EF4-FFF2-40B4-BE49-F238E27FC236}">
                <a16:creationId xmlns:a16="http://schemas.microsoft.com/office/drawing/2014/main" id="{4EF8E1BD-7E50-042E-7BE5-A0D32517F690}"/>
              </a:ext>
            </a:extLst>
          </p:cNvPr>
          <p:cNvSpPr txBox="1"/>
          <p:nvPr/>
        </p:nvSpPr>
        <p:spPr>
          <a:xfrm>
            <a:off x="-180443" y="221906"/>
            <a:ext cx="12196111" cy="584775"/>
          </a:xfrm>
          <a:prstGeom prst="rect">
            <a:avLst/>
          </a:prstGeom>
          <a:noFill/>
        </p:spPr>
        <p:txBody>
          <a:bodyPr wrap="square" rtlCol="0">
            <a:spAutoFit/>
          </a:bodyPr>
          <a:lstStyle/>
          <a:p>
            <a:pPr algn="ctr"/>
            <a:r>
              <a:rPr lang="en-IN" sz="3200" b="1" u="sng" dirty="0">
                <a:effectLst>
                  <a:outerShdw blurRad="38100" dist="38100" dir="2700000" algn="tl">
                    <a:srgbClr val="000000">
                      <a:alpha val="43137"/>
                    </a:srgbClr>
                  </a:outerShdw>
                </a:effectLst>
                <a:latin typeface="Book Antiqua" panose="02040602050305030304" pitchFamily="18" charset="0"/>
              </a:rPr>
              <a:t>Cover Image Region/Segment Wise Signature Verification</a:t>
            </a:r>
          </a:p>
        </p:txBody>
      </p:sp>
    </p:spTree>
    <p:extLst>
      <p:ext uri="{BB962C8B-B14F-4D97-AF65-F5344CB8AC3E}">
        <p14:creationId xmlns:p14="http://schemas.microsoft.com/office/powerpoint/2010/main" val="28852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31">
            <a:extLst>
              <a:ext uri="{FF2B5EF4-FFF2-40B4-BE49-F238E27FC236}">
                <a16:creationId xmlns:a16="http://schemas.microsoft.com/office/drawing/2014/main" id="{B472C0E9-8A8F-6BE5-3043-1A25BC831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727" y="898253"/>
            <a:ext cx="8161592" cy="4130562"/>
          </a:xfrm>
          <a:prstGeom prst="rect">
            <a:avLst/>
          </a:prstGeom>
        </p:spPr>
      </p:pic>
      <p:sp>
        <p:nvSpPr>
          <p:cNvPr id="2" name="Title 1">
            <a:extLst>
              <a:ext uri="{FF2B5EF4-FFF2-40B4-BE49-F238E27FC236}">
                <a16:creationId xmlns:a16="http://schemas.microsoft.com/office/drawing/2014/main" id="{C1D708EE-F07A-AE95-F0AE-6F3E10948872}"/>
              </a:ext>
            </a:extLst>
          </p:cNvPr>
          <p:cNvSpPr>
            <a:spLocks noGrp="1"/>
          </p:cNvSpPr>
          <p:nvPr>
            <p:ph type="title"/>
          </p:nvPr>
        </p:nvSpPr>
        <p:spPr>
          <a:xfrm>
            <a:off x="-86042" y="304800"/>
            <a:ext cx="12330954" cy="1356360"/>
          </a:xfrm>
        </p:spPr>
        <p:txBody>
          <a:bodyPr>
            <a:no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Cover Image Region/Segment Wise Signature Verification(contd.)</a:t>
            </a:r>
            <a:b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br>
            <a:endParaRPr lang="en-IN" sz="3200" dirty="0">
              <a:solidFill>
                <a:schemeClr val="tx1"/>
              </a:solidFill>
              <a:effectLst>
                <a:outerShdw blurRad="38100" dist="38100" dir="2700000" algn="tl">
                  <a:srgbClr val="000000">
                    <a:alpha val="43137"/>
                  </a:srgbClr>
                </a:outerShdw>
              </a:effectLst>
            </a:endParaRPr>
          </a:p>
        </p:txBody>
      </p:sp>
      <p:sp>
        <p:nvSpPr>
          <p:cNvPr id="7" name="TextBox 30">
            <a:extLst>
              <a:ext uri="{FF2B5EF4-FFF2-40B4-BE49-F238E27FC236}">
                <a16:creationId xmlns:a16="http://schemas.microsoft.com/office/drawing/2014/main" id="{47763904-EF6C-4E78-BC98-4ACD9B560FC5}"/>
              </a:ext>
            </a:extLst>
          </p:cNvPr>
          <p:cNvSpPr txBox="1"/>
          <p:nvPr/>
        </p:nvSpPr>
        <p:spPr>
          <a:xfrm>
            <a:off x="670967" y="1371881"/>
            <a:ext cx="273397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Commission private share fabrication in segment 1</a:t>
            </a:r>
            <a:endParaRPr lang="en-IN" sz="2000" dirty="0">
              <a:latin typeface="Times New Roman" panose="02020603050405020304" pitchFamily="18" charset="0"/>
              <a:cs typeface="Times New Roman" panose="02020603050405020304" pitchFamily="18" charset="0"/>
            </a:endParaRPr>
          </a:p>
        </p:txBody>
      </p:sp>
      <p:sp>
        <p:nvSpPr>
          <p:cNvPr id="8" name="TextBox 314">
            <a:extLst>
              <a:ext uri="{FF2B5EF4-FFF2-40B4-BE49-F238E27FC236}">
                <a16:creationId xmlns:a16="http://schemas.microsoft.com/office/drawing/2014/main" id="{80199669-A7C3-44E2-A6AB-109BFB17D205}"/>
              </a:ext>
            </a:extLst>
          </p:cNvPr>
          <p:cNvSpPr txBox="1"/>
          <p:nvPr/>
        </p:nvSpPr>
        <p:spPr>
          <a:xfrm>
            <a:off x="670967" y="2600184"/>
            <a:ext cx="265430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Candidate right thumb impression fabrication in segment 2</a:t>
            </a:r>
            <a:endParaRPr lang="en-IN" sz="2000" dirty="0">
              <a:latin typeface="Times New Roman" panose="02020603050405020304" pitchFamily="18" charset="0"/>
              <a:cs typeface="Times New Roman" panose="02020603050405020304" pitchFamily="18" charset="0"/>
            </a:endParaRPr>
          </a:p>
        </p:txBody>
      </p:sp>
      <p:sp>
        <p:nvSpPr>
          <p:cNvPr id="9" name="TextBox 315">
            <a:extLst>
              <a:ext uri="{FF2B5EF4-FFF2-40B4-BE49-F238E27FC236}">
                <a16:creationId xmlns:a16="http://schemas.microsoft.com/office/drawing/2014/main" id="{473B1F4D-287A-4D47-821C-CA411A86B8B5}"/>
              </a:ext>
            </a:extLst>
          </p:cNvPr>
          <p:cNvSpPr txBox="1"/>
          <p:nvPr/>
        </p:nvSpPr>
        <p:spPr>
          <a:xfrm>
            <a:off x="662530" y="4197818"/>
            <a:ext cx="346789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Candidate voice spectrogram in segment 3</a:t>
            </a:r>
          </a:p>
        </p:txBody>
      </p:sp>
      <p:pic>
        <p:nvPicPr>
          <p:cNvPr id="32" name="Picture 31">
            <a:extLst>
              <a:ext uri="{FF2B5EF4-FFF2-40B4-BE49-F238E27FC236}">
                <a16:creationId xmlns:a16="http://schemas.microsoft.com/office/drawing/2014/main" id="{AFEAC2C2-C05C-181D-0806-9E1E146407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109" y="1674631"/>
            <a:ext cx="642562" cy="642562"/>
          </a:xfrm>
          <a:prstGeom prst="rect">
            <a:avLst/>
          </a:prstGeom>
        </p:spPr>
      </p:pic>
      <p:pic>
        <p:nvPicPr>
          <p:cNvPr id="33" name="Picture 32">
            <a:extLst>
              <a:ext uri="{FF2B5EF4-FFF2-40B4-BE49-F238E27FC236}">
                <a16:creationId xmlns:a16="http://schemas.microsoft.com/office/drawing/2014/main" id="{980285DD-3070-7C02-1A24-4F26369C6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133" y="1612989"/>
            <a:ext cx="248129" cy="261542"/>
          </a:xfrm>
          <a:prstGeom prst="rect">
            <a:avLst/>
          </a:prstGeom>
        </p:spPr>
      </p:pic>
      <p:pic>
        <p:nvPicPr>
          <p:cNvPr id="34" name="Picture 33">
            <a:extLst>
              <a:ext uri="{FF2B5EF4-FFF2-40B4-BE49-F238E27FC236}">
                <a16:creationId xmlns:a16="http://schemas.microsoft.com/office/drawing/2014/main" id="{C9B30E36-B90B-39AE-DF13-5007FBEB64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255" y="1629898"/>
            <a:ext cx="241426" cy="248129"/>
          </a:xfrm>
          <a:prstGeom prst="rect">
            <a:avLst/>
          </a:prstGeom>
        </p:spPr>
      </p:pic>
      <p:pic>
        <p:nvPicPr>
          <p:cNvPr id="35" name="Picture 34">
            <a:extLst>
              <a:ext uri="{FF2B5EF4-FFF2-40B4-BE49-F238E27FC236}">
                <a16:creationId xmlns:a16="http://schemas.microsoft.com/office/drawing/2014/main" id="{DC670FCE-C1AB-4D1C-7E8C-CC213C33E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944" y="1940257"/>
            <a:ext cx="248129" cy="248129"/>
          </a:xfrm>
          <a:prstGeom prst="rect">
            <a:avLst/>
          </a:prstGeom>
        </p:spPr>
      </p:pic>
      <p:pic>
        <p:nvPicPr>
          <p:cNvPr id="36" name="Picture 35">
            <a:extLst>
              <a:ext uri="{FF2B5EF4-FFF2-40B4-BE49-F238E27FC236}">
                <a16:creationId xmlns:a16="http://schemas.microsoft.com/office/drawing/2014/main" id="{12DDB531-6260-B7A6-4A12-C63A2A6316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2938" y="1940257"/>
            <a:ext cx="232521" cy="232521"/>
          </a:xfrm>
          <a:prstGeom prst="rect">
            <a:avLst/>
          </a:prstGeom>
        </p:spPr>
      </p:pic>
      <p:sp>
        <p:nvSpPr>
          <p:cNvPr id="45" name="Arrow: Right 44">
            <a:extLst>
              <a:ext uri="{FF2B5EF4-FFF2-40B4-BE49-F238E27FC236}">
                <a16:creationId xmlns:a16="http://schemas.microsoft.com/office/drawing/2014/main" id="{52D1C6E1-14B8-68F0-2FA8-1A6F92A0324E}"/>
              </a:ext>
            </a:extLst>
          </p:cNvPr>
          <p:cNvSpPr/>
          <p:nvPr/>
        </p:nvSpPr>
        <p:spPr>
          <a:xfrm>
            <a:off x="3404944" y="1874531"/>
            <a:ext cx="379566" cy="241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93" name="Arrow: Right 192">
            <a:extLst>
              <a:ext uri="{FF2B5EF4-FFF2-40B4-BE49-F238E27FC236}">
                <a16:creationId xmlns:a16="http://schemas.microsoft.com/office/drawing/2014/main" id="{F64A91E5-5891-68B9-2029-A723DF87049C}"/>
              </a:ext>
            </a:extLst>
          </p:cNvPr>
          <p:cNvSpPr/>
          <p:nvPr/>
        </p:nvSpPr>
        <p:spPr>
          <a:xfrm>
            <a:off x="3404944" y="3164176"/>
            <a:ext cx="379566" cy="241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194" name="Picture 193">
            <a:extLst>
              <a:ext uri="{FF2B5EF4-FFF2-40B4-BE49-F238E27FC236}">
                <a16:creationId xmlns:a16="http://schemas.microsoft.com/office/drawing/2014/main" id="{858F3BBB-13D9-5674-5812-0B56F0899AE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58194" y="2890290"/>
            <a:ext cx="544458" cy="788930"/>
          </a:xfrm>
          <a:prstGeom prst="rect">
            <a:avLst/>
          </a:prstGeom>
        </p:spPr>
      </p:pic>
      <p:sp>
        <p:nvSpPr>
          <p:cNvPr id="196" name="Arrow: Curved Up 195">
            <a:extLst>
              <a:ext uri="{FF2B5EF4-FFF2-40B4-BE49-F238E27FC236}">
                <a16:creationId xmlns:a16="http://schemas.microsoft.com/office/drawing/2014/main" id="{E8E115D1-F669-1740-A700-702244906B17}"/>
              </a:ext>
            </a:extLst>
          </p:cNvPr>
          <p:cNvSpPr/>
          <p:nvPr/>
        </p:nvSpPr>
        <p:spPr>
          <a:xfrm>
            <a:off x="4369312" y="2350532"/>
            <a:ext cx="350966" cy="1620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7" name="Arrow: Curved Up 196">
            <a:extLst>
              <a:ext uri="{FF2B5EF4-FFF2-40B4-BE49-F238E27FC236}">
                <a16:creationId xmlns:a16="http://schemas.microsoft.com/office/drawing/2014/main" id="{9F18BDE3-C54B-36B8-924B-6E70DC3BAD12}"/>
              </a:ext>
            </a:extLst>
          </p:cNvPr>
          <p:cNvSpPr/>
          <p:nvPr/>
        </p:nvSpPr>
        <p:spPr>
          <a:xfrm>
            <a:off x="4272566" y="3755383"/>
            <a:ext cx="544458" cy="2223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2" name="Arrow: Curved Up 201">
            <a:extLst>
              <a:ext uri="{FF2B5EF4-FFF2-40B4-BE49-F238E27FC236}">
                <a16:creationId xmlns:a16="http://schemas.microsoft.com/office/drawing/2014/main" id="{ED3FE7CB-6EBD-7642-CF32-3B758F96C2C0}"/>
              </a:ext>
            </a:extLst>
          </p:cNvPr>
          <p:cNvSpPr/>
          <p:nvPr/>
        </p:nvSpPr>
        <p:spPr>
          <a:xfrm>
            <a:off x="3901161" y="4960481"/>
            <a:ext cx="544458" cy="1968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3" name="Picture 202">
            <a:extLst>
              <a:ext uri="{FF2B5EF4-FFF2-40B4-BE49-F238E27FC236}">
                <a16:creationId xmlns:a16="http://schemas.microsoft.com/office/drawing/2014/main" id="{60B284EB-C3DB-7059-47C9-6B1292C83DA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762" y="4016433"/>
            <a:ext cx="1318448" cy="1318448"/>
          </a:xfrm>
          <a:prstGeom prst="rect">
            <a:avLst/>
          </a:prstGeom>
          <a:noFill/>
        </p:spPr>
      </p:pic>
      <p:cxnSp>
        <p:nvCxnSpPr>
          <p:cNvPr id="236" name="Connector: Elbow 235">
            <a:extLst>
              <a:ext uri="{FF2B5EF4-FFF2-40B4-BE49-F238E27FC236}">
                <a16:creationId xmlns:a16="http://schemas.microsoft.com/office/drawing/2014/main" id="{0F962DFD-C2DB-2D68-5EC9-71C338F9A8EC}"/>
              </a:ext>
            </a:extLst>
          </p:cNvPr>
          <p:cNvCxnSpPr>
            <a:cxnSpLocks/>
          </p:cNvCxnSpPr>
          <p:nvPr/>
        </p:nvCxnSpPr>
        <p:spPr>
          <a:xfrm>
            <a:off x="5669210" y="4675657"/>
            <a:ext cx="1025489" cy="254729"/>
          </a:xfrm>
          <a:prstGeom prst="bentConnector3">
            <a:avLst/>
          </a:prstGeom>
        </p:spPr>
        <p:style>
          <a:lnRef idx="2">
            <a:schemeClr val="dk1"/>
          </a:lnRef>
          <a:fillRef idx="0">
            <a:schemeClr val="dk1"/>
          </a:fillRef>
          <a:effectRef idx="1">
            <a:schemeClr val="dk1"/>
          </a:effectRef>
          <a:fontRef idx="minor">
            <a:schemeClr val="tx1"/>
          </a:fontRef>
        </p:style>
      </p:cxnSp>
      <p:sp>
        <p:nvSpPr>
          <p:cNvPr id="242" name="Rectangle 241">
            <a:extLst>
              <a:ext uri="{FF2B5EF4-FFF2-40B4-BE49-F238E27FC236}">
                <a16:creationId xmlns:a16="http://schemas.microsoft.com/office/drawing/2014/main" id="{4397C232-EB6B-1182-6D71-5ED29CF98E4D}"/>
              </a:ext>
            </a:extLst>
          </p:cNvPr>
          <p:cNvSpPr/>
          <p:nvPr/>
        </p:nvSpPr>
        <p:spPr>
          <a:xfrm>
            <a:off x="9764491" y="2193128"/>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1</a:t>
            </a:r>
          </a:p>
        </p:txBody>
      </p:sp>
      <p:sp>
        <p:nvSpPr>
          <p:cNvPr id="243" name="Rectangle 242">
            <a:extLst>
              <a:ext uri="{FF2B5EF4-FFF2-40B4-BE49-F238E27FC236}">
                <a16:creationId xmlns:a16="http://schemas.microsoft.com/office/drawing/2014/main" id="{05D73B4D-553C-ACBA-F8E9-904E3A84CF3F}"/>
              </a:ext>
            </a:extLst>
          </p:cNvPr>
          <p:cNvSpPr/>
          <p:nvPr/>
        </p:nvSpPr>
        <p:spPr>
          <a:xfrm>
            <a:off x="9764490" y="2920279"/>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2</a:t>
            </a:r>
          </a:p>
        </p:txBody>
      </p:sp>
      <p:sp>
        <p:nvSpPr>
          <p:cNvPr id="244" name="Rectangle 243">
            <a:extLst>
              <a:ext uri="{FF2B5EF4-FFF2-40B4-BE49-F238E27FC236}">
                <a16:creationId xmlns:a16="http://schemas.microsoft.com/office/drawing/2014/main" id="{A967F4EC-7538-D3E3-5D67-B409881A7A27}"/>
              </a:ext>
            </a:extLst>
          </p:cNvPr>
          <p:cNvSpPr/>
          <p:nvPr/>
        </p:nvSpPr>
        <p:spPr>
          <a:xfrm>
            <a:off x="9764490" y="3641932"/>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3</a:t>
            </a:r>
          </a:p>
        </p:txBody>
      </p:sp>
      <p:sp>
        <p:nvSpPr>
          <p:cNvPr id="245" name="Rectangle 244">
            <a:extLst>
              <a:ext uri="{FF2B5EF4-FFF2-40B4-BE49-F238E27FC236}">
                <a16:creationId xmlns:a16="http://schemas.microsoft.com/office/drawing/2014/main" id="{C4EDA329-4181-6353-D5B2-A005A4EB6B88}"/>
              </a:ext>
            </a:extLst>
          </p:cNvPr>
          <p:cNvSpPr/>
          <p:nvPr/>
        </p:nvSpPr>
        <p:spPr>
          <a:xfrm>
            <a:off x="9764491" y="4316460"/>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4</a:t>
            </a:r>
          </a:p>
        </p:txBody>
      </p:sp>
      <p:sp>
        <p:nvSpPr>
          <p:cNvPr id="247" name="TextBox 246">
            <a:extLst>
              <a:ext uri="{FF2B5EF4-FFF2-40B4-BE49-F238E27FC236}">
                <a16:creationId xmlns:a16="http://schemas.microsoft.com/office/drawing/2014/main" id="{26EDC46D-CC84-84FC-DC59-42ABD77190F8}"/>
              </a:ext>
            </a:extLst>
          </p:cNvPr>
          <p:cNvSpPr txBox="1"/>
          <p:nvPr/>
        </p:nvSpPr>
        <p:spPr>
          <a:xfrm>
            <a:off x="670966" y="5251938"/>
            <a:ext cx="338287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Candidate left thumb impression in segment 4</a:t>
            </a:r>
          </a:p>
        </p:txBody>
      </p:sp>
      <p:pic>
        <p:nvPicPr>
          <p:cNvPr id="248" name="Picture 247">
            <a:extLst>
              <a:ext uri="{FF2B5EF4-FFF2-40B4-BE49-F238E27FC236}">
                <a16:creationId xmlns:a16="http://schemas.microsoft.com/office/drawing/2014/main" id="{FDAD0EE8-6FE5-49DA-F88E-185F147324D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4927430" y="5373570"/>
            <a:ext cx="571663" cy="828911"/>
          </a:xfrm>
          <a:prstGeom prst="rect">
            <a:avLst/>
          </a:prstGeom>
          <a:noFill/>
        </p:spPr>
      </p:pic>
      <p:sp>
        <p:nvSpPr>
          <p:cNvPr id="249" name="Arrow: Right 248">
            <a:extLst>
              <a:ext uri="{FF2B5EF4-FFF2-40B4-BE49-F238E27FC236}">
                <a16:creationId xmlns:a16="http://schemas.microsoft.com/office/drawing/2014/main" id="{F5FD0038-2408-38CA-B687-7C1AABE7BAC0}"/>
              </a:ext>
            </a:extLst>
          </p:cNvPr>
          <p:cNvSpPr/>
          <p:nvPr/>
        </p:nvSpPr>
        <p:spPr>
          <a:xfrm>
            <a:off x="4079819" y="5718187"/>
            <a:ext cx="541885" cy="208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253" name="Connector: Elbow 252">
            <a:extLst>
              <a:ext uri="{FF2B5EF4-FFF2-40B4-BE49-F238E27FC236}">
                <a16:creationId xmlns:a16="http://schemas.microsoft.com/office/drawing/2014/main" id="{240E5D9C-57D4-FB94-47FA-5D1C1040C659}"/>
              </a:ext>
            </a:extLst>
          </p:cNvPr>
          <p:cNvCxnSpPr>
            <a:cxnSpLocks/>
          </p:cNvCxnSpPr>
          <p:nvPr/>
        </p:nvCxnSpPr>
        <p:spPr>
          <a:xfrm flipV="1">
            <a:off x="5669210" y="5395695"/>
            <a:ext cx="3167387" cy="453145"/>
          </a:xfrm>
          <a:prstGeom prst="bentConnector3">
            <a:avLst/>
          </a:prstGeom>
        </p:spPr>
        <p:style>
          <a:lnRef idx="2">
            <a:schemeClr val="dk1"/>
          </a:lnRef>
          <a:fillRef idx="0">
            <a:schemeClr val="dk1"/>
          </a:fillRef>
          <a:effectRef idx="1">
            <a:schemeClr val="dk1"/>
          </a:effectRef>
          <a:fontRef idx="minor">
            <a:schemeClr val="tx1"/>
          </a:fontRef>
        </p:style>
      </p:cxnSp>
      <p:cxnSp>
        <p:nvCxnSpPr>
          <p:cNvPr id="259" name="Straight Connector 258">
            <a:extLst>
              <a:ext uri="{FF2B5EF4-FFF2-40B4-BE49-F238E27FC236}">
                <a16:creationId xmlns:a16="http://schemas.microsoft.com/office/drawing/2014/main" id="{F0F6505B-0A71-D752-6FF3-0B0074FD0341}"/>
              </a:ext>
            </a:extLst>
          </p:cNvPr>
          <p:cNvCxnSpPr/>
          <p:nvPr/>
        </p:nvCxnSpPr>
        <p:spPr>
          <a:xfrm>
            <a:off x="8833994" y="4960481"/>
            <a:ext cx="0" cy="448917"/>
          </a:xfrm>
          <a:prstGeom prst="line">
            <a:avLst/>
          </a:prstGeom>
        </p:spPr>
        <p:style>
          <a:lnRef idx="2">
            <a:schemeClr val="dk1"/>
          </a:lnRef>
          <a:fillRef idx="0">
            <a:schemeClr val="dk1"/>
          </a:fillRef>
          <a:effectRef idx="1">
            <a:schemeClr val="dk1"/>
          </a:effectRef>
          <a:fontRef idx="minor">
            <a:schemeClr val="tx1"/>
          </a:fontRef>
        </p:style>
      </p:cxnSp>
      <p:cxnSp>
        <p:nvCxnSpPr>
          <p:cNvPr id="261" name="Connector: Elbow 260">
            <a:extLst>
              <a:ext uri="{FF2B5EF4-FFF2-40B4-BE49-F238E27FC236}">
                <a16:creationId xmlns:a16="http://schemas.microsoft.com/office/drawing/2014/main" id="{C9FFFA76-55B2-1FF4-543A-E4172C73B329}"/>
              </a:ext>
            </a:extLst>
          </p:cNvPr>
          <p:cNvCxnSpPr/>
          <p:nvPr/>
        </p:nvCxnSpPr>
        <p:spPr>
          <a:xfrm rot="5400000" flipH="1" flipV="1">
            <a:off x="8810009" y="4699642"/>
            <a:ext cx="284824" cy="236854"/>
          </a:xfrm>
          <a:prstGeom prst="bentConnector3">
            <a:avLst>
              <a:gd name="adj1" fmla="val 97086"/>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546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E7187D14-E544-D4D9-43AA-3014302D29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03" y="1479177"/>
            <a:ext cx="9867989" cy="4383742"/>
          </a:xfrm>
          <a:prstGeom prst="rect">
            <a:avLst/>
          </a:prstGeom>
          <a:noFill/>
        </p:spPr>
      </p:pic>
      <p:sp>
        <p:nvSpPr>
          <p:cNvPr id="33" name="Title 1">
            <a:extLst>
              <a:ext uri="{FF2B5EF4-FFF2-40B4-BE49-F238E27FC236}">
                <a16:creationId xmlns:a16="http://schemas.microsoft.com/office/drawing/2014/main" id="{80916C79-74FC-56F7-BF4E-B8FAA51C62F4}"/>
              </a:ext>
            </a:extLst>
          </p:cNvPr>
          <p:cNvSpPr txBox="1">
            <a:spLocks/>
          </p:cNvSpPr>
          <p:nvPr/>
        </p:nvSpPr>
        <p:spPr>
          <a:xfrm>
            <a:off x="2024140" y="598603"/>
            <a:ext cx="8143713" cy="322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600" b="1" u="sng" dirty="0">
                <a:solidFill>
                  <a:srgbClr val="002060"/>
                </a:solidFill>
                <a:effectLst>
                  <a:outerShdw blurRad="38100" dist="38100" dir="2700000" algn="tl">
                    <a:srgbClr val="000000">
                      <a:alpha val="43137"/>
                    </a:srgbClr>
                  </a:outerShdw>
                </a:effectLst>
                <a:latin typeface="Book Antiqua" panose="02040602050305030304" pitchFamily="18" charset="0"/>
              </a:rPr>
              <a:t>Signature Fragmentation</a:t>
            </a:r>
          </a:p>
        </p:txBody>
      </p:sp>
    </p:spTree>
    <p:extLst>
      <p:ext uri="{BB962C8B-B14F-4D97-AF65-F5344CB8AC3E}">
        <p14:creationId xmlns:p14="http://schemas.microsoft.com/office/powerpoint/2010/main" val="223064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FC8E41-0523-0CE3-4455-8926866EDAF2}"/>
              </a:ext>
            </a:extLst>
          </p:cNvPr>
          <p:cNvSpPr>
            <a:spLocks noGrp="1"/>
          </p:cNvSpPr>
          <p:nvPr>
            <p:ph type="title"/>
          </p:nvPr>
        </p:nvSpPr>
        <p:spPr>
          <a:xfrm>
            <a:off x="3390738" y="271062"/>
            <a:ext cx="5406663" cy="448281"/>
          </a:xfrm>
        </p:spPr>
        <p:txBody>
          <a:bodyPr>
            <a:no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Data Encryption</a:t>
            </a:r>
          </a:p>
        </p:txBody>
      </p:sp>
      <p:pic>
        <p:nvPicPr>
          <p:cNvPr id="9" name="Picture 8">
            <a:extLst>
              <a:ext uri="{FF2B5EF4-FFF2-40B4-BE49-F238E27FC236}">
                <a16:creationId xmlns:a16="http://schemas.microsoft.com/office/drawing/2014/main" id="{F64A4F98-B91D-354E-E391-95737BD7AEF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71018" y="855126"/>
            <a:ext cx="10646105" cy="5731812"/>
          </a:xfrm>
          <a:prstGeom prst="rect">
            <a:avLst/>
          </a:prstGeom>
          <a:noFill/>
          <a:ln>
            <a:noFill/>
          </a:ln>
        </p:spPr>
      </p:pic>
    </p:spTree>
    <p:extLst>
      <p:ext uri="{BB962C8B-B14F-4D97-AF65-F5344CB8AC3E}">
        <p14:creationId xmlns:p14="http://schemas.microsoft.com/office/powerpoint/2010/main" val="365579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80DC-25F9-DB68-532A-9E272D1EF999}"/>
              </a:ext>
            </a:extLst>
          </p:cNvPr>
          <p:cNvSpPr>
            <a:spLocks noGrp="1"/>
          </p:cNvSpPr>
          <p:nvPr>
            <p:ph type="title"/>
          </p:nvPr>
        </p:nvSpPr>
        <p:spPr/>
        <p:txBody>
          <a:bodyPr>
            <a:normAutofit/>
          </a:bodyPr>
          <a:lstStyle/>
          <a:p>
            <a:pPr algn="ctr"/>
            <a:r>
              <a:rPr lang="en-US" sz="4000" b="1" u="sng" dirty="0">
                <a:solidFill>
                  <a:schemeClr val="tx1"/>
                </a:solidFill>
                <a:effectLst>
                  <a:outerShdw blurRad="38100" dist="38100" dir="2700000" algn="tl">
                    <a:srgbClr val="000000">
                      <a:alpha val="43137"/>
                    </a:srgbClr>
                  </a:outerShdw>
                </a:effectLst>
                <a:latin typeface="Book Antiqua" panose="02040602050305030304" pitchFamily="18" charset="0"/>
              </a:rPr>
              <a:t>Proposed work at a glance</a:t>
            </a:r>
            <a:endPar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sp>
        <p:nvSpPr>
          <p:cNvPr id="3" name="Content Placeholder 2">
            <a:extLst>
              <a:ext uri="{FF2B5EF4-FFF2-40B4-BE49-F238E27FC236}">
                <a16:creationId xmlns:a16="http://schemas.microsoft.com/office/drawing/2014/main" id="{23456884-9377-F7A3-559D-9052351A6855}"/>
              </a:ext>
            </a:extLst>
          </p:cNvPr>
          <p:cNvSpPr>
            <a:spLocks noGrp="1"/>
          </p:cNvSpPr>
          <p:nvPr>
            <p:ph idx="1"/>
          </p:nvPr>
        </p:nvSpPr>
        <p:spPr/>
        <p:txBody>
          <a:bodyPr>
            <a:normAutofit/>
          </a:bodyPr>
          <a:lstStyle/>
          <a:p>
            <a:pPr marL="342900" indent="-342900" algn="ctr">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Online validation of university E-Certificate for scholarship</a:t>
            </a:r>
          </a:p>
          <a:p>
            <a:pPr marL="0" indent="0" algn="ctr">
              <a:buNone/>
            </a:pPr>
            <a:endParaRPr lang="en-US" sz="2800" b="1"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On-spot validation of Physical Presence of Student with biometric signatures</a:t>
            </a:r>
          </a:p>
          <a:p>
            <a:pPr marL="342900" indent="-342900" algn="ctr">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Online Validation of Scholarship Payment Transaction</a:t>
            </a:r>
          </a:p>
          <a:p>
            <a:pPr algn="ctr"/>
            <a:endParaRPr lang="en-IN" sz="2800" b="1" dirty="0">
              <a:solidFill>
                <a:schemeClr val="tx1"/>
              </a:solidFill>
              <a:latin typeface="Times New Roman" panose="02020603050405020304" pitchFamily="18" charset="0"/>
              <a:cs typeface="Times New Roman" panose="02020603050405020304" pitchFamily="18" charset="0"/>
            </a:endParaRPr>
          </a:p>
          <a:p>
            <a:pPr algn="ct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521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32">
            <a:extLst>
              <a:ext uri="{FF2B5EF4-FFF2-40B4-BE49-F238E27FC236}">
                <a16:creationId xmlns:a16="http://schemas.microsoft.com/office/drawing/2014/main" id="{BFA62A14-88D9-FD7A-64D9-7C0F30C74821}"/>
              </a:ext>
            </a:extLst>
          </p:cNvPr>
          <p:cNvSpPr txBox="1"/>
          <p:nvPr/>
        </p:nvSpPr>
        <p:spPr>
          <a:xfrm>
            <a:off x="263355" y="222158"/>
            <a:ext cx="11665290" cy="7729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200" b="1" u="sng" dirty="0">
                <a:effectLst>
                  <a:outerShdw blurRad="38100" dist="38100" dir="2700000" algn="tl">
                    <a:srgbClr val="000000">
                      <a:alpha val="43137"/>
                    </a:srgbClr>
                  </a:outerShdw>
                </a:effectLst>
                <a:latin typeface="Book Antiqua" panose="02040602050305030304" pitchFamily="18" charset="0"/>
                <a:ea typeface="Montserrat"/>
                <a:cs typeface="Montserrat"/>
                <a:sym typeface="Montserrat"/>
              </a:rPr>
              <a:t>Secret Data Encoding &amp; Decoding Algorithm </a:t>
            </a:r>
          </a:p>
        </p:txBody>
      </p:sp>
      <p:sp>
        <p:nvSpPr>
          <p:cNvPr id="2" name="TextBox 1">
            <a:extLst>
              <a:ext uri="{FF2B5EF4-FFF2-40B4-BE49-F238E27FC236}">
                <a16:creationId xmlns:a16="http://schemas.microsoft.com/office/drawing/2014/main" id="{D70BC82E-0CC6-168A-C386-3AABD68A1A53}"/>
              </a:ext>
            </a:extLst>
          </p:cNvPr>
          <p:cNvSpPr txBox="1"/>
          <p:nvPr/>
        </p:nvSpPr>
        <p:spPr>
          <a:xfrm>
            <a:off x="579862" y="914401"/>
            <a:ext cx="5901619" cy="1571712"/>
          </a:xfrm>
          <a:prstGeom prst="rect">
            <a:avLst/>
          </a:prstGeom>
          <a:noFill/>
        </p:spPr>
        <p:txBody>
          <a:bodyPr wrap="square" rtlCol="0">
            <a:spAutoFit/>
          </a:bodyPr>
          <a:lstStyle/>
          <a:p>
            <a:pPr>
              <a:lnSpc>
                <a:spcPct val="107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Encryption: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to be Embedded: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1001. </a:t>
            </a:r>
          </a:p>
          <a:p>
            <a:r>
              <a:rPr lang="en-IN" sz="2000" dirty="0">
                <a:latin typeface="Times New Roman" panose="02020603050405020304" pitchFamily="18" charset="0"/>
                <a:cs typeface="Times New Roman" panose="02020603050405020304" pitchFamily="18" charset="0"/>
              </a:rPr>
              <a:t>Take each element of this value in a 2X2 matrix</a:t>
            </a:r>
          </a:p>
          <a:p>
            <a:r>
              <a:rPr lang="en-IN" sz="2000" dirty="0">
                <a:latin typeface="Times New Roman" panose="02020603050405020304" pitchFamily="18" charset="0"/>
                <a:cs typeface="Times New Roman" panose="02020603050405020304" pitchFamily="18" charset="0"/>
              </a:rPr>
              <a:t>Such that:</a:t>
            </a:r>
          </a:p>
        </p:txBody>
      </p:sp>
      <p:pic>
        <p:nvPicPr>
          <p:cNvPr id="16" name="Picture 15">
            <a:extLst>
              <a:ext uri="{FF2B5EF4-FFF2-40B4-BE49-F238E27FC236}">
                <a16:creationId xmlns:a16="http://schemas.microsoft.com/office/drawing/2014/main" id="{5CCB7722-1BF4-2AC9-A22B-D3CCBFCE4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310" y="1875856"/>
            <a:ext cx="5744232" cy="4379978"/>
          </a:xfrm>
          <a:prstGeom prst="rect">
            <a:avLst/>
          </a:prstGeom>
        </p:spPr>
      </p:pic>
    </p:spTree>
    <p:extLst>
      <p:ext uri="{BB962C8B-B14F-4D97-AF65-F5344CB8AC3E}">
        <p14:creationId xmlns:p14="http://schemas.microsoft.com/office/powerpoint/2010/main" val="238200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440B930-52B7-962B-4BF2-7D736ABE4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98" y="688451"/>
            <a:ext cx="8145410" cy="3055819"/>
          </a:xfrm>
          <a:prstGeom prst="rect">
            <a:avLst/>
          </a:prstGeom>
        </p:spPr>
      </p:pic>
      <p:sp>
        <p:nvSpPr>
          <p:cNvPr id="14" name="TextBox 13">
            <a:extLst>
              <a:ext uri="{FF2B5EF4-FFF2-40B4-BE49-F238E27FC236}">
                <a16:creationId xmlns:a16="http://schemas.microsoft.com/office/drawing/2014/main" id="{1FF61D30-3962-C7FF-A613-B255C29236CD}"/>
              </a:ext>
            </a:extLst>
          </p:cNvPr>
          <p:cNvSpPr txBox="1"/>
          <p:nvPr/>
        </p:nvSpPr>
        <p:spPr>
          <a:xfrm>
            <a:off x="1070518" y="645949"/>
            <a:ext cx="6263894" cy="369332"/>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Transform a1, a2, a3, a4 to A1’, A2’, A3’, A4’ (remove –ve signs)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E50F635-0B85-B348-F904-3F9137B83340}"/>
              </a:ext>
            </a:extLst>
          </p:cNvPr>
          <p:cNvSpPr txBox="1"/>
          <p:nvPr/>
        </p:nvSpPr>
        <p:spPr>
          <a:xfrm>
            <a:off x="1070518" y="1847029"/>
            <a:ext cx="5712077" cy="369332"/>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Calculate and place R1, R2, R3 R4 from A1’, A2’, A3’, A4’</a:t>
            </a:r>
            <a:endParaRPr lang="en-I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A104EBD9-8BDC-916D-46CB-31462F0E32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8699" y="3286695"/>
            <a:ext cx="5852665" cy="3216975"/>
          </a:xfrm>
          <a:prstGeom prst="rect">
            <a:avLst/>
          </a:prstGeom>
        </p:spPr>
      </p:pic>
      <p:sp>
        <p:nvSpPr>
          <p:cNvPr id="3" name="TextBox 2">
            <a:extLst>
              <a:ext uri="{FF2B5EF4-FFF2-40B4-BE49-F238E27FC236}">
                <a16:creationId xmlns:a16="http://schemas.microsoft.com/office/drawing/2014/main" id="{B0078751-D2D1-1E9C-36BA-BF05DD3DF326}"/>
              </a:ext>
            </a:extLst>
          </p:cNvPr>
          <p:cNvSpPr txBox="1"/>
          <p:nvPr/>
        </p:nvSpPr>
        <p:spPr>
          <a:xfrm>
            <a:off x="7334412" y="907704"/>
            <a:ext cx="4204447" cy="769698"/>
          </a:xfrm>
          <a:prstGeom prst="rect">
            <a:avLst/>
          </a:prstGeom>
          <a:noFill/>
        </p:spPr>
        <p:txBody>
          <a:bodyPr wrap="square">
            <a:spAutoFit/>
          </a:bodyPr>
          <a:lstStyle/>
          <a:p>
            <a:pPr>
              <a:lnSpc>
                <a:spcPct val="106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A1’ = a1-a4			A2’ = (a3+a2)/2</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A3’ = (a3-a2)/2		A4’ = a4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8206DCF-9F31-E891-DA05-FA631A83E024}"/>
              </a:ext>
            </a:extLst>
          </p:cNvPr>
          <p:cNvSpPr txBox="1"/>
          <p:nvPr/>
        </p:nvSpPr>
        <p:spPr>
          <a:xfrm>
            <a:off x="7420739" y="2086366"/>
            <a:ext cx="4118120" cy="1200329"/>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each cell, consider x &amp; y (multiples of 4) such that x &lt;= A1’ &lt; y for all cells. Transform A1’, A2’, A3’ &amp; A4’ to R1, R2, R3 &amp; R4 using the equation: R= (x + y)/2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146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E3C39-3755-1669-C220-6D218D9BDFCF}"/>
              </a:ext>
            </a:extLst>
          </p:cNvPr>
          <p:cNvSpPr txBox="1"/>
          <p:nvPr/>
        </p:nvSpPr>
        <p:spPr>
          <a:xfrm>
            <a:off x="546409" y="4156222"/>
            <a:ext cx="6356195" cy="2370329"/>
          </a:xfrm>
          <a:prstGeom prst="rect">
            <a:avLst/>
          </a:prstGeom>
          <a:noFill/>
        </p:spPr>
        <p:txBody>
          <a:bodyPr wrap="square" rtlCol="0">
            <a:spAutoFit/>
          </a:bodyPr>
          <a:lstStyle/>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 the following loop to extract the embedded message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If Ci’ </a:t>
            </a:r>
            <a:r>
              <a:rPr lang="en-US" dirty="0">
                <a:effectLst/>
                <a:latin typeface="Times New Roman" panose="02020603050405020304" pitchFamily="18" charset="0"/>
                <a:ea typeface="Calibri" panose="020F0502020204030204" pitchFamily="34" charset="0"/>
                <a:cs typeface="Times New Roman" panose="02020603050405020304" pitchFamily="18" charset="0"/>
              </a:rPr>
              <a:t>&gt;= Ri:</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print 1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print 0</a:t>
            </a:r>
          </a:p>
          <a:p>
            <a:pPr>
              <a:lnSpc>
                <a:spcPct val="107000"/>
              </a:lnSpc>
              <a:spcAft>
                <a:spcPts val="800"/>
              </a:spcAft>
            </a:pPr>
            <a:r>
              <a:rPr lang="en-IN" b="1" u="sng" dirty="0">
                <a:latin typeface="Times New Roman" panose="02020603050405020304" pitchFamily="18" charset="0"/>
                <a:ea typeface="Calibri" panose="020F0502020204030204" pitchFamily="34" charset="0"/>
                <a:cs typeface="Times New Roman" panose="02020603050405020304" pitchFamily="18" charset="0"/>
              </a:rPr>
              <a:t>Extracted Data: 1001</a:t>
            </a: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0F83046D-4BDA-1961-8918-C5FAC79092DC}"/>
              </a:ext>
            </a:extLst>
          </p:cNvPr>
          <p:cNvCxnSpPr>
            <a:cxnSpLocks/>
          </p:cNvCxnSpPr>
          <p:nvPr/>
        </p:nvCxnSpPr>
        <p:spPr>
          <a:xfrm>
            <a:off x="5278383" y="3369519"/>
            <a:ext cx="67474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C79882C-A4F4-5E0E-E1AF-A6104AA9C33E}"/>
              </a:ext>
            </a:extLst>
          </p:cNvPr>
          <p:cNvCxnSpPr>
            <a:cxnSpLocks/>
          </p:cNvCxnSpPr>
          <p:nvPr/>
        </p:nvCxnSpPr>
        <p:spPr>
          <a:xfrm rot="10800000" flipV="1">
            <a:off x="6309361" y="4126230"/>
            <a:ext cx="764555" cy="297180"/>
          </a:xfrm>
          <a:prstGeom prst="bentConnector3">
            <a:avLst>
              <a:gd name="adj1" fmla="val -307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1B62571-6E65-DEBB-2385-9875296A3E02}"/>
              </a:ext>
            </a:extLst>
          </p:cNvPr>
          <p:cNvSpPr txBox="1"/>
          <p:nvPr/>
        </p:nvSpPr>
        <p:spPr>
          <a:xfrm>
            <a:off x="546408" y="394733"/>
            <a:ext cx="9233647" cy="1572418"/>
          </a:xfrm>
          <a:prstGeom prst="rect">
            <a:avLst/>
          </a:prstGeom>
          <a:noFill/>
        </p:spPr>
        <p:txBody>
          <a:bodyPr wrap="square">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Decryption:</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Received Image Matrix:		    Decoding=&gt;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 a1-a4	 	C2 = (a3+a2)/2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C3 = (a3-a2)/2  	C4 = a4	</a:t>
            </a:r>
          </a:p>
        </p:txBody>
      </p:sp>
      <p:graphicFrame>
        <p:nvGraphicFramePr>
          <p:cNvPr id="10" name="Table 10">
            <a:extLst>
              <a:ext uri="{FF2B5EF4-FFF2-40B4-BE49-F238E27FC236}">
                <a16:creationId xmlns:a16="http://schemas.microsoft.com/office/drawing/2014/main" id="{D62A7697-969B-F42C-101E-65DEB2F7565F}"/>
              </a:ext>
            </a:extLst>
          </p:cNvPr>
          <p:cNvGraphicFramePr>
            <a:graphicFrameLocks noGrp="1"/>
          </p:cNvGraphicFramePr>
          <p:nvPr>
            <p:extLst>
              <p:ext uri="{D42A27DB-BD31-4B8C-83A1-F6EECF244321}">
                <p14:modId xmlns:p14="http://schemas.microsoft.com/office/powerpoint/2010/main" val="784641020"/>
              </p:ext>
            </p:extLst>
          </p:nvPr>
        </p:nvGraphicFramePr>
        <p:xfrm>
          <a:off x="1081668" y="1180942"/>
          <a:ext cx="956680" cy="786210"/>
        </p:xfrm>
        <a:graphic>
          <a:graphicData uri="http://schemas.openxmlformats.org/drawingml/2006/table">
            <a:tbl>
              <a:tblPr>
                <a:tableStyleId>{5C22544A-7EE6-4342-B048-85BDC9FD1C3A}</a:tableStyleId>
              </a:tblPr>
              <a:tblGrid>
                <a:gridCol w="478340">
                  <a:extLst>
                    <a:ext uri="{9D8B030D-6E8A-4147-A177-3AD203B41FA5}">
                      <a16:colId xmlns:a16="http://schemas.microsoft.com/office/drawing/2014/main" val="3238245432"/>
                    </a:ext>
                  </a:extLst>
                </a:gridCol>
                <a:gridCol w="478340">
                  <a:extLst>
                    <a:ext uri="{9D8B030D-6E8A-4147-A177-3AD203B41FA5}">
                      <a16:colId xmlns:a16="http://schemas.microsoft.com/office/drawing/2014/main" val="3771691814"/>
                    </a:ext>
                  </a:extLst>
                </a:gridCol>
              </a:tblGrid>
              <a:tr h="393105">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511815929"/>
                  </a:ext>
                </a:extLst>
              </a:tr>
              <a:tr h="393105">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568633603"/>
                  </a:ext>
                </a:extLst>
              </a:tr>
            </a:tbl>
          </a:graphicData>
        </a:graphic>
      </p:graphicFrame>
      <p:graphicFrame>
        <p:nvGraphicFramePr>
          <p:cNvPr id="11" name="Table 11">
            <a:extLst>
              <a:ext uri="{FF2B5EF4-FFF2-40B4-BE49-F238E27FC236}">
                <a16:creationId xmlns:a16="http://schemas.microsoft.com/office/drawing/2014/main" id="{3D8F2CE3-33AB-ECE8-8375-53B12B434031}"/>
              </a:ext>
            </a:extLst>
          </p:cNvPr>
          <p:cNvGraphicFramePr>
            <a:graphicFrameLocks noGrp="1"/>
          </p:cNvGraphicFramePr>
          <p:nvPr>
            <p:extLst>
              <p:ext uri="{D42A27DB-BD31-4B8C-83A1-F6EECF244321}">
                <p14:modId xmlns:p14="http://schemas.microsoft.com/office/powerpoint/2010/main" val="2836543849"/>
              </p:ext>
            </p:extLst>
          </p:nvPr>
        </p:nvGraphicFramePr>
        <p:xfrm>
          <a:off x="6238877" y="2976418"/>
          <a:ext cx="3254374" cy="786202"/>
        </p:xfrm>
        <a:graphic>
          <a:graphicData uri="http://schemas.openxmlformats.org/drawingml/2006/table">
            <a:tbl>
              <a:tblPr>
                <a:tableStyleId>{5C22544A-7EE6-4342-B048-85BDC9FD1C3A}</a:tableStyleId>
              </a:tblPr>
              <a:tblGrid>
                <a:gridCol w="1627187">
                  <a:extLst>
                    <a:ext uri="{9D8B030D-6E8A-4147-A177-3AD203B41FA5}">
                      <a16:colId xmlns:a16="http://schemas.microsoft.com/office/drawing/2014/main" val="1496531553"/>
                    </a:ext>
                  </a:extLst>
                </a:gridCol>
                <a:gridCol w="1627187">
                  <a:extLst>
                    <a:ext uri="{9D8B030D-6E8A-4147-A177-3AD203B41FA5}">
                      <a16:colId xmlns:a16="http://schemas.microsoft.com/office/drawing/2014/main" val="3822165685"/>
                    </a:ext>
                  </a:extLst>
                </a:gridCol>
              </a:tblGrid>
              <a:tr h="393101">
                <a:tc>
                  <a:txBody>
                    <a:bodyPr/>
                    <a:lstStyle/>
                    <a:p>
                      <a:r>
                        <a:rPr lang="en-IN" dirty="0">
                          <a:latin typeface="Times New Roman" panose="02020603050405020304" pitchFamily="18" charset="0"/>
                          <a:cs typeface="Times New Roman" panose="02020603050405020304" pitchFamily="18" charset="0"/>
                        </a:rPr>
                        <a:t>R1 = 6</a:t>
                      </a:r>
                    </a:p>
                  </a:txBody>
                  <a:tcPr/>
                </a:tc>
                <a:tc>
                  <a:txBody>
                    <a:bodyPr/>
                    <a:lstStyle/>
                    <a:p>
                      <a:r>
                        <a:rPr lang="en-IN" dirty="0">
                          <a:latin typeface="Times New Roman" panose="02020603050405020304" pitchFamily="18" charset="0"/>
                          <a:cs typeface="Times New Roman" panose="02020603050405020304" pitchFamily="18" charset="0"/>
                        </a:rPr>
                        <a:t>R2 = 10</a:t>
                      </a:r>
                    </a:p>
                  </a:txBody>
                  <a:tcPr/>
                </a:tc>
                <a:extLst>
                  <a:ext uri="{0D108BD9-81ED-4DB2-BD59-A6C34878D82A}">
                    <a16:rowId xmlns:a16="http://schemas.microsoft.com/office/drawing/2014/main" val="2036802203"/>
                  </a:ext>
                </a:extLst>
              </a:tr>
              <a:tr h="393101">
                <a:tc>
                  <a:txBody>
                    <a:bodyPr/>
                    <a:lstStyle/>
                    <a:p>
                      <a:r>
                        <a:rPr lang="en-IN" dirty="0">
                          <a:latin typeface="Times New Roman" panose="02020603050405020304" pitchFamily="18" charset="0"/>
                          <a:cs typeface="Times New Roman" panose="02020603050405020304" pitchFamily="18" charset="0"/>
                        </a:rPr>
                        <a:t>R3 = 2</a:t>
                      </a:r>
                    </a:p>
                  </a:txBody>
                  <a:tcPr/>
                </a:tc>
                <a:tc>
                  <a:txBody>
                    <a:bodyPr/>
                    <a:lstStyle/>
                    <a:p>
                      <a:r>
                        <a:rPr lang="en-IN" dirty="0">
                          <a:latin typeface="Times New Roman" panose="02020603050405020304" pitchFamily="18" charset="0"/>
                          <a:cs typeface="Times New Roman" panose="02020603050405020304" pitchFamily="18" charset="0"/>
                        </a:rPr>
                        <a:t>R4 = 10</a:t>
                      </a:r>
                    </a:p>
                  </a:txBody>
                  <a:tcPr/>
                </a:tc>
                <a:extLst>
                  <a:ext uri="{0D108BD9-81ED-4DB2-BD59-A6C34878D82A}">
                    <a16:rowId xmlns:a16="http://schemas.microsoft.com/office/drawing/2014/main" val="2742484349"/>
                  </a:ext>
                </a:extLst>
              </a:tr>
            </a:tbl>
          </a:graphicData>
        </a:graphic>
      </p:graphicFrame>
      <p:graphicFrame>
        <p:nvGraphicFramePr>
          <p:cNvPr id="15" name="Table 15">
            <a:extLst>
              <a:ext uri="{FF2B5EF4-FFF2-40B4-BE49-F238E27FC236}">
                <a16:creationId xmlns:a16="http://schemas.microsoft.com/office/drawing/2014/main" id="{A818DBBD-1F6C-6220-FF45-1FF78CD517C8}"/>
              </a:ext>
            </a:extLst>
          </p:cNvPr>
          <p:cNvGraphicFramePr>
            <a:graphicFrameLocks noGrp="1"/>
          </p:cNvGraphicFramePr>
          <p:nvPr>
            <p:extLst>
              <p:ext uri="{D42A27DB-BD31-4B8C-83A1-F6EECF244321}">
                <p14:modId xmlns:p14="http://schemas.microsoft.com/office/powerpoint/2010/main" val="2251044241"/>
              </p:ext>
            </p:extLst>
          </p:nvPr>
        </p:nvGraphicFramePr>
        <p:xfrm>
          <a:off x="774698" y="3035895"/>
          <a:ext cx="4313426" cy="786210"/>
        </p:xfrm>
        <a:graphic>
          <a:graphicData uri="http://schemas.openxmlformats.org/drawingml/2006/table">
            <a:tbl>
              <a:tblPr>
                <a:tableStyleId>{5C22544A-7EE6-4342-B048-85BDC9FD1C3A}</a:tableStyleId>
              </a:tblPr>
              <a:tblGrid>
                <a:gridCol w="2156713">
                  <a:extLst>
                    <a:ext uri="{9D8B030D-6E8A-4147-A177-3AD203B41FA5}">
                      <a16:colId xmlns:a16="http://schemas.microsoft.com/office/drawing/2014/main" val="2848265288"/>
                    </a:ext>
                  </a:extLst>
                </a:gridCol>
                <a:gridCol w="2156713">
                  <a:extLst>
                    <a:ext uri="{9D8B030D-6E8A-4147-A177-3AD203B41FA5}">
                      <a16:colId xmlns:a16="http://schemas.microsoft.com/office/drawing/2014/main" val="888830652"/>
                    </a:ext>
                  </a:extLst>
                </a:gridCol>
              </a:tblGrid>
              <a:tr h="393105">
                <a:tc>
                  <a:txBody>
                    <a:bodyPr/>
                    <a:lstStyle/>
                    <a:p>
                      <a:r>
                        <a:rPr lang="en-IN" sz="1600" dirty="0">
                          <a:latin typeface="Times New Roman" panose="02020603050405020304" pitchFamily="18" charset="0"/>
                          <a:cs typeface="Times New Roman" panose="02020603050405020304" pitchFamily="18" charset="0"/>
                        </a:rPr>
                        <a:t>C1’ = 7 (4 &lt; 7 &lt; 8)</a:t>
                      </a:r>
                    </a:p>
                  </a:txBody>
                  <a:tcPr/>
                </a:tc>
                <a:tc>
                  <a:txBody>
                    <a:bodyPr/>
                    <a:lstStyle/>
                    <a:p>
                      <a:r>
                        <a:rPr lang="en-IN" sz="1600" dirty="0">
                          <a:latin typeface="Times New Roman" panose="02020603050405020304" pitchFamily="18" charset="0"/>
                          <a:cs typeface="Times New Roman" panose="02020603050405020304" pitchFamily="18" charset="0"/>
                        </a:rPr>
                        <a:t>C2’ = 9 (8 &lt; 9 &lt; 12)</a:t>
                      </a:r>
                    </a:p>
                  </a:txBody>
                  <a:tcPr/>
                </a:tc>
                <a:extLst>
                  <a:ext uri="{0D108BD9-81ED-4DB2-BD59-A6C34878D82A}">
                    <a16:rowId xmlns:a16="http://schemas.microsoft.com/office/drawing/2014/main" val="2770073666"/>
                  </a:ext>
                </a:extLst>
              </a:tr>
              <a:tr h="393105">
                <a:tc>
                  <a:txBody>
                    <a:bodyPr/>
                    <a:lstStyle/>
                    <a:p>
                      <a:r>
                        <a:rPr lang="en-IN" sz="1600" dirty="0">
                          <a:latin typeface="Times New Roman" panose="02020603050405020304" pitchFamily="18" charset="0"/>
                          <a:cs typeface="Times New Roman" panose="02020603050405020304" pitchFamily="18" charset="0"/>
                        </a:rPr>
                        <a:t>C3’ = 1 (0 &lt; 1 &lt; 4)</a:t>
                      </a:r>
                    </a:p>
                  </a:txBody>
                  <a:tcPr/>
                </a:tc>
                <a:tc>
                  <a:txBody>
                    <a:bodyPr/>
                    <a:lstStyle/>
                    <a:p>
                      <a:r>
                        <a:rPr lang="en-IN" sz="1600" dirty="0">
                          <a:latin typeface="Times New Roman" panose="02020603050405020304" pitchFamily="18" charset="0"/>
                          <a:cs typeface="Times New Roman" panose="02020603050405020304" pitchFamily="18" charset="0"/>
                        </a:rPr>
                        <a:t>C4’ = 11 (8 &lt; 11 &lt; 12)</a:t>
                      </a:r>
                    </a:p>
                  </a:txBody>
                  <a:tcPr/>
                </a:tc>
                <a:extLst>
                  <a:ext uri="{0D108BD9-81ED-4DB2-BD59-A6C34878D82A}">
                    <a16:rowId xmlns:a16="http://schemas.microsoft.com/office/drawing/2014/main" val="3716510816"/>
                  </a:ext>
                </a:extLst>
              </a:tr>
            </a:tbl>
          </a:graphicData>
        </a:graphic>
      </p:graphicFrame>
      <p:sp>
        <p:nvSpPr>
          <p:cNvPr id="2" name="TextBox 1">
            <a:extLst>
              <a:ext uri="{FF2B5EF4-FFF2-40B4-BE49-F238E27FC236}">
                <a16:creationId xmlns:a16="http://schemas.microsoft.com/office/drawing/2014/main" id="{12E93CA1-2CD9-4737-BE08-134891939553}"/>
              </a:ext>
            </a:extLst>
          </p:cNvPr>
          <p:cNvSpPr txBox="1"/>
          <p:nvPr/>
        </p:nvSpPr>
        <p:spPr>
          <a:xfrm>
            <a:off x="1782575" y="2547889"/>
            <a:ext cx="4313425" cy="307777"/>
          </a:xfrm>
          <a:prstGeom prst="rect">
            <a:avLst/>
          </a:prstGeom>
          <a:noFill/>
        </p:spPr>
        <p:txBody>
          <a:bodyPr wrap="none" rtlCol="0">
            <a:spAutoFit/>
          </a:bodyPr>
          <a:lstStyle/>
          <a:p>
            <a:r>
              <a:rPr lang="en-IN" sz="1400" dirty="0"/>
              <a:t>(Omit –</a:t>
            </a:r>
            <a:r>
              <a:rPr lang="en-IN" sz="1400" dirty="0" err="1"/>
              <a:t>ve</a:t>
            </a:r>
            <a:r>
              <a:rPr lang="en-IN" sz="1400" dirty="0"/>
              <a:t> signs at this stage for absolute measurement)</a:t>
            </a:r>
          </a:p>
        </p:txBody>
      </p:sp>
      <p:graphicFrame>
        <p:nvGraphicFramePr>
          <p:cNvPr id="12" name="Table 15">
            <a:extLst>
              <a:ext uri="{FF2B5EF4-FFF2-40B4-BE49-F238E27FC236}">
                <a16:creationId xmlns:a16="http://schemas.microsoft.com/office/drawing/2014/main" id="{3CE0581E-2B20-4FFF-8934-87B000C455BE}"/>
              </a:ext>
            </a:extLst>
          </p:cNvPr>
          <p:cNvGraphicFramePr>
            <a:graphicFrameLocks noGrp="1"/>
          </p:cNvGraphicFramePr>
          <p:nvPr>
            <p:extLst>
              <p:ext uri="{D42A27DB-BD31-4B8C-83A1-F6EECF244321}">
                <p14:modId xmlns:p14="http://schemas.microsoft.com/office/powerpoint/2010/main" val="2967769918"/>
              </p:ext>
            </p:extLst>
          </p:nvPr>
        </p:nvGraphicFramePr>
        <p:xfrm>
          <a:off x="7428782" y="1180942"/>
          <a:ext cx="4148084" cy="786210"/>
        </p:xfrm>
        <a:graphic>
          <a:graphicData uri="http://schemas.openxmlformats.org/drawingml/2006/table">
            <a:tbl>
              <a:tblPr>
                <a:tableStyleId>{5C22544A-7EE6-4342-B048-85BDC9FD1C3A}</a:tableStyleId>
              </a:tblPr>
              <a:tblGrid>
                <a:gridCol w="2074042">
                  <a:extLst>
                    <a:ext uri="{9D8B030D-6E8A-4147-A177-3AD203B41FA5}">
                      <a16:colId xmlns:a16="http://schemas.microsoft.com/office/drawing/2014/main" val="2848265288"/>
                    </a:ext>
                  </a:extLst>
                </a:gridCol>
                <a:gridCol w="2074042">
                  <a:extLst>
                    <a:ext uri="{9D8B030D-6E8A-4147-A177-3AD203B41FA5}">
                      <a16:colId xmlns:a16="http://schemas.microsoft.com/office/drawing/2014/main" val="888830652"/>
                    </a:ext>
                  </a:extLst>
                </a:gridCol>
              </a:tblGrid>
              <a:tr h="393105">
                <a:tc>
                  <a:txBody>
                    <a:bodyPr/>
                    <a:lstStyle/>
                    <a:p>
                      <a:r>
                        <a:rPr lang="en-IN" dirty="0">
                          <a:latin typeface="Times New Roman" panose="02020603050405020304" pitchFamily="18" charset="0"/>
                          <a:cs typeface="Times New Roman" panose="02020603050405020304" pitchFamily="18" charset="0"/>
                        </a:rPr>
                        <a:t>C1 = -7 </a:t>
                      </a:r>
                    </a:p>
                  </a:txBody>
                  <a:tcPr/>
                </a:tc>
                <a:tc>
                  <a:txBody>
                    <a:bodyPr/>
                    <a:lstStyle/>
                    <a:p>
                      <a:r>
                        <a:rPr lang="en-IN" dirty="0">
                          <a:latin typeface="Times New Roman" panose="02020603050405020304" pitchFamily="18" charset="0"/>
                          <a:cs typeface="Times New Roman" panose="02020603050405020304" pitchFamily="18" charset="0"/>
                        </a:rPr>
                        <a:t>C2 = 9</a:t>
                      </a:r>
                    </a:p>
                  </a:txBody>
                  <a:tcPr/>
                </a:tc>
                <a:extLst>
                  <a:ext uri="{0D108BD9-81ED-4DB2-BD59-A6C34878D82A}">
                    <a16:rowId xmlns:a16="http://schemas.microsoft.com/office/drawing/2014/main" val="2770073666"/>
                  </a:ext>
                </a:extLst>
              </a:tr>
              <a:tr h="393105">
                <a:tc>
                  <a:txBody>
                    <a:bodyPr/>
                    <a:lstStyle/>
                    <a:p>
                      <a:r>
                        <a:rPr lang="en-IN" dirty="0">
                          <a:latin typeface="Times New Roman" panose="02020603050405020304" pitchFamily="18" charset="0"/>
                          <a:cs typeface="Times New Roman" panose="02020603050405020304" pitchFamily="18" charset="0"/>
                        </a:rPr>
                        <a:t>C3 = -1 </a:t>
                      </a:r>
                    </a:p>
                  </a:txBody>
                  <a:tcPr/>
                </a:tc>
                <a:tc>
                  <a:txBody>
                    <a:bodyPr/>
                    <a:lstStyle/>
                    <a:p>
                      <a:r>
                        <a:rPr lang="en-IN" dirty="0">
                          <a:latin typeface="Times New Roman" panose="02020603050405020304" pitchFamily="18" charset="0"/>
                          <a:cs typeface="Times New Roman" panose="02020603050405020304" pitchFamily="18" charset="0"/>
                        </a:rPr>
                        <a:t>C4 = 11</a:t>
                      </a:r>
                    </a:p>
                  </a:txBody>
                  <a:tcPr/>
                </a:tc>
                <a:extLst>
                  <a:ext uri="{0D108BD9-81ED-4DB2-BD59-A6C34878D82A}">
                    <a16:rowId xmlns:a16="http://schemas.microsoft.com/office/drawing/2014/main" val="3716510816"/>
                  </a:ext>
                </a:extLst>
              </a:tr>
            </a:tbl>
          </a:graphicData>
        </a:graphic>
      </p:graphicFrame>
      <p:sp>
        <p:nvSpPr>
          <p:cNvPr id="3" name="Arrow: Right 2">
            <a:extLst>
              <a:ext uri="{FF2B5EF4-FFF2-40B4-BE49-F238E27FC236}">
                <a16:creationId xmlns:a16="http://schemas.microsoft.com/office/drawing/2014/main" id="{AEEB70FE-AFB2-4C15-85CD-B8DDCE2A386A}"/>
              </a:ext>
            </a:extLst>
          </p:cNvPr>
          <p:cNvSpPr/>
          <p:nvPr/>
        </p:nvSpPr>
        <p:spPr>
          <a:xfrm>
            <a:off x="2366682" y="2050151"/>
            <a:ext cx="4707234" cy="1041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Bent-Up 17">
            <a:extLst>
              <a:ext uri="{FF2B5EF4-FFF2-40B4-BE49-F238E27FC236}">
                <a16:creationId xmlns:a16="http://schemas.microsoft.com/office/drawing/2014/main" id="{5F0A1D86-E876-42EC-B743-DFBC199DC52B}"/>
              </a:ext>
            </a:extLst>
          </p:cNvPr>
          <p:cNvSpPr/>
          <p:nvPr/>
        </p:nvSpPr>
        <p:spPr>
          <a:xfrm rot="10800000">
            <a:off x="1434352" y="2330760"/>
            <a:ext cx="6741459" cy="157643"/>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Bent-Up 18">
            <a:extLst>
              <a:ext uri="{FF2B5EF4-FFF2-40B4-BE49-F238E27FC236}">
                <a16:creationId xmlns:a16="http://schemas.microsoft.com/office/drawing/2014/main" id="{2C4C132C-A003-4D4C-96C5-97161ED9AE5F}"/>
              </a:ext>
            </a:extLst>
          </p:cNvPr>
          <p:cNvSpPr/>
          <p:nvPr/>
        </p:nvSpPr>
        <p:spPr>
          <a:xfrm rot="16200000" flipH="1">
            <a:off x="8570260" y="2101199"/>
            <a:ext cx="170330" cy="40050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534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F7F4C-9DE6-61E4-90B1-8F4C5D95AC02}"/>
              </a:ext>
            </a:extLst>
          </p:cNvPr>
          <p:cNvSpPr txBox="1"/>
          <p:nvPr/>
        </p:nvSpPr>
        <p:spPr>
          <a:xfrm>
            <a:off x="4105458" y="276136"/>
            <a:ext cx="4052713" cy="534249"/>
          </a:xfrm>
          <a:prstGeom prst="rect">
            <a:avLst/>
          </a:prstGeom>
          <a:noFill/>
        </p:spPr>
        <p:txBody>
          <a:bodyPr wrap="none" rtlCol="0">
            <a:spAutoFit/>
          </a:bodyPr>
          <a:lstStyle/>
          <a:p>
            <a:pPr algn="ctr">
              <a:lnSpc>
                <a:spcPct val="107000"/>
              </a:lnSpc>
              <a:spcAft>
                <a:spcPts val="800"/>
              </a:spcAft>
            </a:pPr>
            <a:r>
              <a:rPr lang="en-US" sz="2800" b="1" u="sng" dirty="0">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Data Hiding Deviation:</a:t>
            </a:r>
            <a:endParaRPr lang="en-IN" sz="2800" b="1" u="sng" dirty="0">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pic>
        <p:nvPicPr>
          <p:cNvPr id="4" name="Picture 3" descr="dd">
            <a:extLst>
              <a:ext uri="{FF2B5EF4-FFF2-40B4-BE49-F238E27FC236}">
                <a16:creationId xmlns:a16="http://schemas.microsoft.com/office/drawing/2014/main" id="{4B4DFB0E-D2F0-59C3-D4D7-EC75CCF91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10" y="1051559"/>
            <a:ext cx="8203174" cy="2120635"/>
          </a:xfrm>
          <a:prstGeom prst="rect">
            <a:avLst/>
          </a:prstGeom>
        </p:spPr>
      </p:pic>
      <p:sp>
        <p:nvSpPr>
          <p:cNvPr id="5" name="TextBox 4">
            <a:extLst>
              <a:ext uri="{FF2B5EF4-FFF2-40B4-BE49-F238E27FC236}">
                <a16:creationId xmlns:a16="http://schemas.microsoft.com/office/drawing/2014/main" id="{C3AF1322-2DF1-BA08-6F38-D0A22ACCAC1B}"/>
              </a:ext>
            </a:extLst>
          </p:cNvPr>
          <p:cNvSpPr txBox="1"/>
          <p:nvPr/>
        </p:nvSpPr>
        <p:spPr>
          <a:xfrm>
            <a:off x="777240" y="3155418"/>
            <a:ext cx="10709150" cy="3327834"/>
          </a:xfrm>
          <a:prstGeom prst="rect">
            <a:avLst/>
          </a:prstGeom>
          <a:noFill/>
        </p:spPr>
        <p:txBody>
          <a:bodyPr wrap="none" rtlCol="0">
            <a:spAutoFit/>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Difference between final and initial values of each cell D(</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the matrix</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D1=3 D2 =3 D3 = 1 D4 = 0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Avg = d1+d2+d3+d4 / 4 = 7/4 = 1.75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Deviation % = 0-255 </a:t>
            </a: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1.75/255 * 100 % = 0.68% deviation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level of deviation is not identifiable by human vision and can fly under the radar as unsuspicious.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7737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20507-7649-3A8A-81C3-420DC7087B59}"/>
              </a:ext>
            </a:extLst>
          </p:cNvPr>
          <p:cNvSpPr txBox="1"/>
          <p:nvPr/>
        </p:nvSpPr>
        <p:spPr>
          <a:xfrm>
            <a:off x="2038350" y="475721"/>
            <a:ext cx="8115300" cy="470000"/>
          </a:xfrm>
          <a:prstGeom prst="rect">
            <a:avLst/>
          </a:prstGeom>
          <a:noFill/>
        </p:spPr>
        <p:txBody>
          <a:bodyPr wrap="square">
            <a:spAutoFit/>
          </a:bodyPr>
          <a:lstStyle/>
          <a:p>
            <a:pPr algn="ctr">
              <a:lnSpc>
                <a:spcPct val="107000"/>
              </a:lnSpc>
              <a:spcAft>
                <a:spcPts val="800"/>
              </a:spcAft>
            </a:pP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Quantitative experimental data for </a:t>
            </a:r>
            <a:r>
              <a:rPr lang="en-IN" sz="2400" b="1" u="sng" dirty="0">
                <a:latin typeface="Calibri" panose="020F0502020204030204" pitchFamily="34" charset="0"/>
                <a:ea typeface="Calibri" panose="020F0502020204030204" pitchFamily="34" charset="0"/>
                <a:cs typeface="Times New Roman" panose="02020603050405020304" pitchFamily="18" charset="0"/>
              </a:rPr>
              <a:t>TDS Algorithm</a:t>
            </a: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D2F6AC3-F989-DFE2-8724-043654B59F4D}"/>
              </a:ext>
            </a:extLst>
          </p:cNvPr>
          <p:cNvGraphicFramePr>
            <a:graphicFrameLocks noGrp="1"/>
          </p:cNvGraphicFramePr>
          <p:nvPr>
            <p:extLst>
              <p:ext uri="{D42A27DB-BD31-4B8C-83A1-F6EECF244321}">
                <p14:modId xmlns:p14="http://schemas.microsoft.com/office/powerpoint/2010/main" val="1449065011"/>
              </p:ext>
            </p:extLst>
          </p:nvPr>
        </p:nvGraphicFramePr>
        <p:xfrm>
          <a:off x="765540" y="1248936"/>
          <a:ext cx="10452585" cy="4921469"/>
        </p:xfrm>
        <a:graphic>
          <a:graphicData uri="http://schemas.openxmlformats.org/drawingml/2006/table">
            <a:tbl>
              <a:tblPr firstRow="1" firstCol="1" bandRow="1">
                <a:tableStyleId>{5C22544A-7EE6-4342-B048-85BDC9FD1C3A}</a:tableStyleId>
              </a:tblPr>
              <a:tblGrid>
                <a:gridCol w="2948241">
                  <a:extLst>
                    <a:ext uri="{9D8B030D-6E8A-4147-A177-3AD203B41FA5}">
                      <a16:colId xmlns:a16="http://schemas.microsoft.com/office/drawing/2014/main" val="1268373071"/>
                    </a:ext>
                  </a:extLst>
                </a:gridCol>
                <a:gridCol w="2841642">
                  <a:extLst>
                    <a:ext uri="{9D8B030D-6E8A-4147-A177-3AD203B41FA5}">
                      <a16:colId xmlns:a16="http://schemas.microsoft.com/office/drawing/2014/main" val="446919225"/>
                    </a:ext>
                  </a:extLst>
                </a:gridCol>
                <a:gridCol w="1278196">
                  <a:extLst>
                    <a:ext uri="{9D8B030D-6E8A-4147-A177-3AD203B41FA5}">
                      <a16:colId xmlns:a16="http://schemas.microsoft.com/office/drawing/2014/main" val="1428149403"/>
                    </a:ext>
                  </a:extLst>
                </a:gridCol>
                <a:gridCol w="993933">
                  <a:extLst>
                    <a:ext uri="{9D8B030D-6E8A-4147-A177-3AD203B41FA5}">
                      <a16:colId xmlns:a16="http://schemas.microsoft.com/office/drawing/2014/main" val="2771847"/>
                    </a:ext>
                  </a:extLst>
                </a:gridCol>
                <a:gridCol w="1132117">
                  <a:extLst>
                    <a:ext uri="{9D8B030D-6E8A-4147-A177-3AD203B41FA5}">
                      <a16:colId xmlns:a16="http://schemas.microsoft.com/office/drawing/2014/main" val="2963045970"/>
                    </a:ext>
                  </a:extLst>
                </a:gridCol>
                <a:gridCol w="1258456">
                  <a:extLst>
                    <a:ext uri="{9D8B030D-6E8A-4147-A177-3AD203B41FA5}">
                      <a16:colId xmlns:a16="http://schemas.microsoft.com/office/drawing/2014/main" val="2377823384"/>
                    </a:ext>
                  </a:extLst>
                </a:gridCol>
              </a:tblGrid>
              <a:tr h="967145">
                <a:tc>
                  <a:txBody>
                    <a:bodyPr/>
                    <a:lstStyle/>
                    <a:p>
                      <a:pPr algn="ctr">
                        <a:lnSpc>
                          <a:spcPct val="107000"/>
                        </a:lnSpc>
                        <a:spcAft>
                          <a:spcPts val="800"/>
                        </a:spcAft>
                      </a:pPr>
                      <a:br>
                        <a:rPr lang="en-US" sz="2000" u="sng">
                          <a:effectLst/>
                        </a:rPr>
                      </a:br>
                      <a:r>
                        <a:rPr lang="en-US" sz="1400">
                          <a:effectLst/>
                        </a:rPr>
                        <a:t>Sample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Sample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PSNR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SSIM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CC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198258"/>
                  </a:ext>
                </a:extLst>
              </a:tr>
              <a:tr h="47048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secret-reg-1-seg-1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24.9297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0.78927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208.981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0.980873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9384667"/>
                  </a:ext>
                </a:extLst>
              </a:tr>
              <a:tr h="47048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secret-reg-2-seg-1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24.9473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0.81138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208.135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0.981861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848411"/>
                  </a:ext>
                </a:extLst>
              </a:tr>
              <a:tr h="47048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secret-reg-3-seg-1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24.0767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0.77994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254.335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0.976143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9476550"/>
                  </a:ext>
                </a:extLst>
              </a:tr>
              <a:tr h="45130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secret-reg-4-seg-1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23.7401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0.77387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274.837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0.973726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877458"/>
                  </a:ext>
                </a:extLst>
              </a:tr>
              <a:tr h="470484">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secret-reg-1-seg-2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23.8869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0.92716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265.700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0.989641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275675"/>
                  </a:ext>
                </a:extLst>
              </a:tr>
              <a:tr h="470484">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secret-reg-2-seg-2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24.3109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0.93306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240.983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0.990038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578295"/>
                  </a:ext>
                </a:extLst>
              </a:tr>
              <a:tr h="470484">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secret-reg-3-seg-2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24.4796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0.93803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231.806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0.990946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597657"/>
                  </a:ext>
                </a:extLst>
              </a:tr>
              <a:tr h="680116">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secret-reg-4-seg-2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24.3182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0.93246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240.581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0.989830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2386650"/>
                  </a:ext>
                </a:extLst>
              </a:tr>
            </a:tbl>
          </a:graphicData>
        </a:graphic>
      </p:graphicFrame>
      <p:sp>
        <p:nvSpPr>
          <p:cNvPr id="6" name="TextBox 5">
            <a:extLst>
              <a:ext uri="{FF2B5EF4-FFF2-40B4-BE49-F238E27FC236}">
                <a16:creationId xmlns:a16="http://schemas.microsoft.com/office/drawing/2014/main" id="{186C4721-A79D-5CA7-DD47-7822A51332CB}"/>
              </a:ext>
            </a:extLst>
          </p:cNvPr>
          <p:cNvSpPr txBox="1"/>
          <p:nvPr/>
        </p:nvSpPr>
        <p:spPr>
          <a:xfrm>
            <a:off x="5823726" y="6335120"/>
            <a:ext cx="6094140" cy="276999"/>
          </a:xfrm>
          <a:prstGeom prst="rect">
            <a:avLst/>
          </a:prstGeom>
          <a:noFill/>
        </p:spPr>
        <p:txBody>
          <a:bodyPr wrap="square">
            <a:spAutoFit/>
          </a:bodyPr>
          <a:lstStyle/>
          <a:p>
            <a:pPr algn="r"/>
            <a:r>
              <a:rPr lang="en-US" sz="1200" dirty="0">
                <a:latin typeface="Times New Roman" panose="02020603050405020304" pitchFamily="18" charset="0"/>
                <a:cs typeface="Times New Roman" panose="02020603050405020304" pitchFamily="18" charset="0"/>
              </a:rPr>
              <a:t>(Realistic Values of PSNR are around 20-30 for practical testing)</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80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4B11-C94E-9AB4-7C59-7F8B9711A632}"/>
              </a:ext>
            </a:extLst>
          </p:cNvPr>
          <p:cNvSpPr>
            <a:spLocks noGrp="1"/>
          </p:cNvSpPr>
          <p:nvPr>
            <p:ph type="title"/>
          </p:nvPr>
        </p:nvSpPr>
        <p:spPr>
          <a:xfrm>
            <a:off x="1167817" y="298347"/>
            <a:ext cx="9875520" cy="969093"/>
          </a:xfrm>
        </p:spPr>
        <p:txBody>
          <a:bodyPr>
            <a:normAutofit/>
          </a:bodyPr>
          <a:lstStyle/>
          <a:p>
            <a:pPr algn="ctr"/>
            <a:r>
              <a:rPr lang="en-US" sz="4000" b="1" u="sng" dirty="0">
                <a:solidFill>
                  <a:schemeClr val="tx1"/>
                </a:solidFill>
                <a:effectLst>
                  <a:outerShdw blurRad="38100" dist="38100" dir="2700000" algn="tl">
                    <a:srgbClr val="000000">
                      <a:alpha val="43137"/>
                    </a:srgbClr>
                  </a:outerShdw>
                </a:effectLst>
                <a:latin typeface="Book Antiqua" panose="02040602050305030304" pitchFamily="18" charset="0"/>
                <a:cs typeface="Times New Roman" panose="02020603050405020304" pitchFamily="18" charset="0"/>
              </a:rPr>
              <a:t>Voice Authentication System</a:t>
            </a:r>
            <a:endPar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cs typeface="Times New Roman" panose="02020603050405020304" pitchFamily="18" charset="0"/>
            </a:endParaRPr>
          </a:p>
        </p:txBody>
      </p:sp>
      <p:pic>
        <p:nvPicPr>
          <p:cNvPr id="2049" name="Picture 171">
            <a:extLst>
              <a:ext uri="{FF2B5EF4-FFF2-40B4-BE49-F238E27FC236}">
                <a16:creationId xmlns:a16="http://schemas.microsoft.com/office/drawing/2014/main" id="{DD793519-49AF-E4C0-D220-5DD8BE2EA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005" y="2879496"/>
            <a:ext cx="571500" cy="669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69">
            <a:extLst>
              <a:ext uri="{FF2B5EF4-FFF2-40B4-BE49-F238E27FC236}">
                <a16:creationId xmlns:a16="http://schemas.microsoft.com/office/drawing/2014/main" id="{BE105885-5C64-94E1-FB7F-87875CD8F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580" y="4322533"/>
            <a:ext cx="571500" cy="669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2">
            <a:extLst>
              <a:ext uri="{FF2B5EF4-FFF2-40B4-BE49-F238E27FC236}">
                <a16:creationId xmlns:a16="http://schemas.microsoft.com/office/drawing/2014/main" id="{853C5E1E-83A4-627E-BF8E-62EA70F62C2D}"/>
              </a:ext>
            </a:extLst>
          </p:cNvPr>
          <p:cNvSpPr txBox="1">
            <a:spLocks noChangeArrowheads="1"/>
          </p:cNvSpPr>
          <p:nvPr/>
        </p:nvSpPr>
        <p:spPr bwMode="auto">
          <a:xfrm>
            <a:off x="1793893" y="3599181"/>
            <a:ext cx="1960873" cy="32932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Reference audio file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EF5BA4FC-9AEA-3B93-E21A-13FC2312AA3C}"/>
              </a:ext>
            </a:extLst>
          </p:cNvPr>
          <p:cNvSpPr/>
          <p:nvPr/>
        </p:nvSpPr>
        <p:spPr>
          <a:xfrm>
            <a:off x="4223292" y="3376059"/>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Text Box 158">
            <a:extLst>
              <a:ext uri="{FF2B5EF4-FFF2-40B4-BE49-F238E27FC236}">
                <a16:creationId xmlns:a16="http://schemas.microsoft.com/office/drawing/2014/main" id="{2D45DC6C-4797-F2E8-29B2-CC96038EC7A0}"/>
              </a:ext>
            </a:extLst>
          </p:cNvPr>
          <p:cNvSpPr txBox="1">
            <a:spLocks noChangeArrowheads="1"/>
          </p:cNvSpPr>
          <p:nvPr/>
        </p:nvSpPr>
        <p:spPr bwMode="auto">
          <a:xfrm>
            <a:off x="1793893" y="5085883"/>
            <a:ext cx="1960873" cy="34188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Target audio file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83D57207-9C4D-D7C7-36F4-E466D824BC2D}"/>
              </a:ext>
            </a:extLst>
          </p:cNvPr>
          <p:cNvSpPr/>
          <p:nvPr/>
        </p:nvSpPr>
        <p:spPr>
          <a:xfrm>
            <a:off x="4223292" y="4698614"/>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9">
            <a:extLst>
              <a:ext uri="{FF2B5EF4-FFF2-40B4-BE49-F238E27FC236}">
                <a16:creationId xmlns:a16="http://schemas.microsoft.com/office/drawing/2014/main" id="{437C9E68-126F-7D21-2573-87020290A61B}"/>
              </a:ext>
            </a:extLst>
          </p:cNvPr>
          <p:cNvSpPr>
            <a:spLocks noChangeArrowheads="1"/>
          </p:cNvSpPr>
          <p:nvPr/>
        </p:nvSpPr>
        <p:spPr bwMode="auto">
          <a:xfrm>
            <a:off x="732263" y="19659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82A39975-3765-34C8-5985-EEDAB69F103C}"/>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8D106588-A79E-539E-1E35-765FA20405DA}"/>
              </a:ext>
            </a:extLst>
          </p:cNvPr>
          <p:cNvSpPr>
            <a:spLocks noChangeArrowheads="1"/>
          </p:cNvSpPr>
          <p:nvPr/>
        </p:nvSpPr>
        <p:spPr bwMode="auto">
          <a:xfrm>
            <a:off x="1029629" y="1509624"/>
            <a:ext cx="104301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we convert the Audio file into a visible graphical format, we are choosing a basic sound plot, spectrogram and a histogram.</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2">
            <a:extLst>
              <a:ext uri="{FF2B5EF4-FFF2-40B4-BE49-F238E27FC236}">
                <a16:creationId xmlns:a16="http://schemas.microsoft.com/office/drawing/2014/main" id="{B0082FDD-5E34-632C-7D57-6734818E2226}"/>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4">
            <a:extLst>
              <a:ext uri="{FF2B5EF4-FFF2-40B4-BE49-F238E27FC236}">
                <a16:creationId xmlns:a16="http://schemas.microsoft.com/office/drawing/2014/main" id="{5128F392-F8DE-682C-D316-82AF4D045C07}"/>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6">
            <a:extLst>
              <a:ext uri="{FF2B5EF4-FFF2-40B4-BE49-F238E27FC236}">
                <a16:creationId xmlns:a16="http://schemas.microsoft.com/office/drawing/2014/main" id="{FE0B8CEB-E746-92BE-9001-A1A4EB27DBBF}"/>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A81B4B98-22F1-5D11-A449-10FB8F046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244" y="2901119"/>
            <a:ext cx="1431604" cy="1073703"/>
          </a:xfrm>
          <a:prstGeom prst="rect">
            <a:avLst/>
          </a:prstGeom>
        </p:spPr>
      </p:pic>
      <p:pic>
        <p:nvPicPr>
          <p:cNvPr id="16" name="Picture 15">
            <a:extLst>
              <a:ext uri="{FF2B5EF4-FFF2-40B4-BE49-F238E27FC236}">
                <a16:creationId xmlns:a16="http://schemas.microsoft.com/office/drawing/2014/main" id="{0D5C6704-DA3F-6801-F0C2-159EAE68D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8062" y="2894427"/>
            <a:ext cx="1440525" cy="1080394"/>
          </a:xfrm>
          <a:prstGeom prst="rect">
            <a:avLst/>
          </a:prstGeom>
        </p:spPr>
      </p:pic>
      <p:pic>
        <p:nvPicPr>
          <p:cNvPr id="18" name="Picture 17">
            <a:extLst>
              <a:ext uri="{FF2B5EF4-FFF2-40B4-BE49-F238E27FC236}">
                <a16:creationId xmlns:a16="http://schemas.microsoft.com/office/drawing/2014/main" id="{FB170C8C-2EE9-2B33-E605-AEB927391A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4781" y="2901118"/>
            <a:ext cx="1431604" cy="1073703"/>
          </a:xfrm>
          <a:prstGeom prst="rect">
            <a:avLst/>
          </a:prstGeom>
        </p:spPr>
      </p:pic>
      <p:pic>
        <p:nvPicPr>
          <p:cNvPr id="19" name="Picture 18">
            <a:extLst>
              <a:ext uri="{FF2B5EF4-FFF2-40B4-BE49-F238E27FC236}">
                <a16:creationId xmlns:a16="http://schemas.microsoft.com/office/drawing/2014/main" id="{531509E1-5AB5-3136-28B9-EA4171D2B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244" y="4358058"/>
            <a:ext cx="1431604" cy="1073703"/>
          </a:xfrm>
          <a:prstGeom prst="rect">
            <a:avLst/>
          </a:prstGeom>
        </p:spPr>
      </p:pic>
      <p:pic>
        <p:nvPicPr>
          <p:cNvPr id="20" name="Picture 19">
            <a:extLst>
              <a:ext uri="{FF2B5EF4-FFF2-40B4-BE49-F238E27FC236}">
                <a16:creationId xmlns:a16="http://schemas.microsoft.com/office/drawing/2014/main" id="{5022E44C-F86D-05B0-BDFD-A50E40244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8062" y="4351366"/>
            <a:ext cx="1440525" cy="1080394"/>
          </a:xfrm>
          <a:prstGeom prst="rect">
            <a:avLst/>
          </a:prstGeom>
        </p:spPr>
      </p:pic>
      <p:pic>
        <p:nvPicPr>
          <p:cNvPr id="21" name="Picture 20">
            <a:extLst>
              <a:ext uri="{FF2B5EF4-FFF2-40B4-BE49-F238E27FC236}">
                <a16:creationId xmlns:a16="http://schemas.microsoft.com/office/drawing/2014/main" id="{6DC04460-A66B-C471-5146-7A99C0E1B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4781" y="4358057"/>
            <a:ext cx="1431604" cy="1073703"/>
          </a:xfrm>
          <a:prstGeom prst="rect">
            <a:avLst/>
          </a:prstGeom>
        </p:spPr>
      </p:pic>
    </p:spTree>
    <p:extLst>
      <p:ext uri="{BB962C8B-B14F-4D97-AF65-F5344CB8AC3E}">
        <p14:creationId xmlns:p14="http://schemas.microsoft.com/office/powerpoint/2010/main" val="29439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118EA-A500-9068-4DA4-19939835CAC3}"/>
              </a:ext>
            </a:extLst>
          </p:cNvPr>
          <p:cNvSpPr txBox="1"/>
          <p:nvPr/>
        </p:nvSpPr>
        <p:spPr>
          <a:xfrm>
            <a:off x="209364" y="309171"/>
            <a:ext cx="11633231" cy="5641737"/>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we attempt to retrieve four different image comparison values: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PSNR (Peak Signal to Noise Ratio),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SSIM (Structural Similarity index),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MSE (Mean Squared Error) and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CC (2D Correlation Coefficient); </a:t>
            </a:r>
          </a:p>
          <a:p>
            <a:pPr lvl="1">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in order to get a clearer and quantitative comparison of the given images.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imread</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'Peter </a:t>
            </a:r>
            <a:r>
              <a:rPr lang="en-IN" sz="1800" dirty="0" err="1">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GCECT.tif</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imread</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'Peter </a:t>
            </a:r>
            <a:r>
              <a:rPr lang="en-IN" sz="1800" dirty="0" err="1">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KGECT.tif</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peaksnr</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snr]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psnr</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ssimval</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ssimmap</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ssim</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err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immse</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 = corr2(A,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If the comparison values are in an acceptable range (factoring in for external noise sources), the target audio is verified, otherwise it is flagged for mismatch and the system may request for a re-take.</a:t>
            </a:r>
          </a:p>
        </p:txBody>
      </p:sp>
    </p:spTree>
    <p:extLst>
      <p:ext uri="{BB962C8B-B14F-4D97-AF65-F5344CB8AC3E}">
        <p14:creationId xmlns:p14="http://schemas.microsoft.com/office/powerpoint/2010/main" val="1426663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8E3C-914F-DA39-02BB-2BAF285E3F00}"/>
              </a:ext>
            </a:extLst>
          </p:cNvPr>
          <p:cNvSpPr>
            <a:spLocks noGrp="1"/>
          </p:cNvSpPr>
          <p:nvPr>
            <p:ph type="title"/>
          </p:nvPr>
        </p:nvSpPr>
        <p:spPr>
          <a:xfrm>
            <a:off x="1140351" y="268941"/>
            <a:ext cx="9875520" cy="735106"/>
          </a:xfrm>
        </p:spPr>
        <p:txBody>
          <a:bodyPr>
            <a:norm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1 (Same Phrase, Different Voice)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6" name="Picture 5">
            <a:extLst>
              <a:ext uri="{FF2B5EF4-FFF2-40B4-BE49-F238E27FC236}">
                <a16:creationId xmlns:a16="http://schemas.microsoft.com/office/drawing/2014/main" id="{9249D74C-08F3-1019-2BF0-0EBF72B11F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0351" y="1134745"/>
            <a:ext cx="8940351" cy="5032168"/>
          </a:xfrm>
          <a:prstGeom prst="rect">
            <a:avLst/>
          </a:prstGeom>
          <a:noFill/>
          <a:ln>
            <a:noFill/>
          </a:ln>
        </p:spPr>
      </p:pic>
    </p:spTree>
    <p:extLst>
      <p:ext uri="{BB962C8B-B14F-4D97-AF65-F5344CB8AC3E}">
        <p14:creationId xmlns:p14="http://schemas.microsoft.com/office/powerpoint/2010/main" val="3178716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9469-5AE8-5570-A6B3-10A6F8582593}"/>
              </a:ext>
            </a:extLst>
          </p:cNvPr>
          <p:cNvSpPr txBox="1">
            <a:spLocks/>
          </p:cNvSpPr>
          <p:nvPr/>
        </p:nvSpPr>
        <p:spPr>
          <a:xfrm>
            <a:off x="1158239" y="335174"/>
            <a:ext cx="9875520" cy="73510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2 (Different Phrase, Same Voice)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4" name="Picture 3">
            <a:extLst>
              <a:ext uri="{FF2B5EF4-FFF2-40B4-BE49-F238E27FC236}">
                <a16:creationId xmlns:a16="http://schemas.microsoft.com/office/drawing/2014/main" id="{911D499B-5EBD-8CF2-853F-DD759FDD81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238" y="1293224"/>
            <a:ext cx="8665985" cy="4877495"/>
          </a:xfrm>
          <a:prstGeom prst="rect">
            <a:avLst/>
          </a:prstGeom>
          <a:noFill/>
          <a:ln>
            <a:noFill/>
          </a:ln>
        </p:spPr>
      </p:pic>
    </p:spTree>
    <p:extLst>
      <p:ext uri="{BB962C8B-B14F-4D97-AF65-F5344CB8AC3E}">
        <p14:creationId xmlns:p14="http://schemas.microsoft.com/office/powerpoint/2010/main" val="669397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045AB6-86B8-8B69-E43D-0F64A8CBB0D7}"/>
              </a:ext>
            </a:extLst>
          </p:cNvPr>
          <p:cNvSpPr txBox="1"/>
          <p:nvPr/>
        </p:nvSpPr>
        <p:spPr>
          <a:xfrm>
            <a:off x="5618027" y="6320553"/>
            <a:ext cx="6303905"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(Realistic Values of PSNR are around 20-30 for practical testing)</a:t>
            </a:r>
            <a:endParaRPr lang="en-IN"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F169366-FF81-26B7-3A77-1D1A6F4A422A}"/>
              </a:ext>
            </a:extLst>
          </p:cNvPr>
          <p:cNvSpPr txBox="1">
            <a:spLocks/>
          </p:cNvSpPr>
          <p:nvPr/>
        </p:nvSpPr>
        <p:spPr>
          <a:xfrm>
            <a:off x="1140351" y="268941"/>
            <a:ext cx="9875520" cy="73510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3 (Same Phrase, Same Voice)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5" name="Picture 4">
            <a:extLst>
              <a:ext uri="{FF2B5EF4-FFF2-40B4-BE49-F238E27FC236}">
                <a16:creationId xmlns:a16="http://schemas.microsoft.com/office/drawing/2014/main" id="{B7350C1A-AFF5-8550-B4E4-C8479D048C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0350" y="1151890"/>
            <a:ext cx="8828703" cy="4970130"/>
          </a:xfrm>
          <a:prstGeom prst="rect">
            <a:avLst/>
          </a:prstGeom>
          <a:noFill/>
          <a:ln>
            <a:noFill/>
          </a:ln>
        </p:spPr>
      </p:pic>
    </p:spTree>
    <p:extLst>
      <p:ext uri="{BB962C8B-B14F-4D97-AF65-F5344CB8AC3E}">
        <p14:creationId xmlns:p14="http://schemas.microsoft.com/office/powerpoint/2010/main" val="264530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917E-5CAB-9278-92E1-0CD8BA110A73}"/>
              </a:ext>
            </a:extLst>
          </p:cNvPr>
          <p:cNvSpPr>
            <a:spLocks noGrp="1"/>
          </p:cNvSpPr>
          <p:nvPr>
            <p:ph type="title"/>
          </p:nvPr>
        </p:nvSpPr>
        <p:spPr>
          <a:xfrm>
            <a:off x="-422863" y="178718"/>
            <a:ext cx="13037719" cy="905482"/>
          </a:xfrm>
        </p:spPr>
        <p:txBody>
          <a:bodyPr>
            <a:noAutofit/>
          </a:bodyPr>
          <a:lstStyle/>
          <a:p>
            <a:pPr algn="ctr"/>
            <a:r>
              <a:rPr lang="en-IN" sz="3200" b="1" u="sng" dirty="0">
                <a:solidFill>
                  <a:schemeClr val="tx1"/>
                </a:solidFill>
                <a:latin typeface="Book Antiqua" panose="02040602050305030304" pitchFamily="18" charset="0"/>
              </a:rPr>
              <a:t>POSSIBLE FRAUD CAUSES IN A SCHOLARSHIP PROCESS</a:t>
            </a:r>
          </a:p>
        </p:txBody>
      </p:sp>
      <p:sp>
        <p:nvSpPr>
          <p:cNvPr id="21" name="Scroll: Horizontal 20">
            <a:extLst>
              <a:ext uri="{FF2B5EF4-FFF2-40B4-BE49-F238E27FC236}">
                <a16:creationId xmlns:a16="http://schemas.microsoft.com/office/drawing/2014/main" id="{05ECF16E-EE6E-6A31-96FA-38EEFD54690B}"/>
              </a:ext>
            </a:extLst>
          </p:cNvPr>
          <p:cNvSpPr/>
          <p:nvPr/>
        </p:nvSpPr>
        <p:spPr>
          <a:xfrm>
            <a:off x="1640539" y="940765"/>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Forgery of Candidates’ data by Third Party</a:t>
            </a:r>
          </a:p>
        </p:txBody>
      </p:sp>
      <p:sp>
        <p:nvSpPr>
          <p:cNvPr id="29" name="Scroll: Horizontal 28">
            <a:extLst>
              <a:ext uri="{FF2B5EF4-FFF2-40B4-BE49-F238E27FC236}">
                <a16:creationId xmlns:a16="http://schemas.microsoft.com/office/drawing/2014/main" id="{D2FA11A4-560E-5E63-C024-8556D3622C57}"/>
              </a:ext>
            </a:extLst>
          </p:cNvPr>
          <p:cNvSpPr/>
          <p:nvPr/>
        </p:nvSpPr>
        <p:spPr>
          <a:xfrm>
            <a:off x="1640537" y="3178449"/>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False Confirmation from the Scholarship Authority</a:t>
            </a:r>
          </a:p>
        </p:txBody>
      </p:sp>
      <p:sp>
        <p:nvSpPr>
          <p:cNvPr id="30" name="Scroll: Horizontal 29">
            <a:extLst>
              <a:ext uri="{FF2B5EF4-FFF2-40B4-BE49-F238E27FC236}">
                <a16:creationId xmlns:a16="http://schemas.microsoft.com/office/drawing/2014/main" id="{80E04A8A-EB28-BCA7-F8BF-DC7962BFCAC3}"/>
              </a:ext>
            </a:extLst>
          </p:cNvPr>
          <p:cNvSpPr/>
          <p:nvPr/>
        </p:nvSpPr>
        <p:spPr>
          <a:xfrm>
            <a:off x="1640538" y="2059607"/>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Tampering of data by the Genuine Candidate</a:t>
            </a:r>
          </a:p>
        </p:txBody>
      </p:sp>
      <p:sp>
        <p:nvSpPr>
          <p:cNvPr id="31" name="Scroll: Horizontal 30">
            <a:extLst>
              <a:ext uri="{FF2B5EF4-FFF2-40B4-BE49-F238E27FC236}">
                <a16:creationId xmlns:a16="http://schemas.microsoft.com/office/drawing/2014/main" id="{868E1179-B6C0-71D1-B8B2-745774F54C47}"/>
              </a:ext>
            </a:extLst>
          </p:cNvPr>
          <p:cNvSpPr/>
          <p:nvPr/>
        </p:nvSpPr>
        <p:spPr>
          <a:xfrm>
            <a:off x="1640537" y="4297291"/>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Fraud cases related to the proposed Scholarship Amount </a:t>
            </a:r>
          </a:p>
        </p:txBody>
      </p:sp>
      <p:sp>
        <p:nvSpPr>
          <p:cNvPr id="7" name="Scroll: Horizontal 6">
            <a:extLst>
              <a:ext uri="{FF2B5EF4-FFF2-40B4-BE49-F238E27FC236}">
                <a16:creationId xmlns:a16="http://schemas.microsoft.com/office/drawing/2014/main" id="{019B9EB9-A895-72FA-13C4-2243E91FA9D8}"/>
              </a:ext>
            </a:extLst>
          </p:cNvPr>
          <p:cNvSpPr/>
          <p:nvPr/>
        </p:nvSpPr>
        <p:spPr>
          <a:xfrm>
            <a:off x="1640537" y="5416133"/>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Fraud E-certificate generation from fake university server</a:t>
            </a:r>
          </a:p>
        </p:txBody>
      </p:sp>
    </p:spTree>
    <p:extLst>
      <p:ext uri="{BB962C8B-B14F-4D97-AF65-F5344CB8AC3E}">
        <p14:creationId xmlns:p14="http://schemas.microsoft.com/office/powerpoint/2010/main" val="17057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P spid="30" grpId="0" animBg="1"/>
      <p:bldP spid="31"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045AB6-86B8-8B69-E43D-0F64A8CBB0D7}"/>
              </a:ext>
            </a:extLst>
          </p:cNvPr>
          <p:cNvSpPr txBox="1"/>
          <p:nvPr/>
        </p:nvSpPr>
        <p:spPr>
          <a:xfrm>
            <a:off x="5618027" y="6320553"/>
            <a:ext cx="6303905"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(Closer representation of practical testing)</a:t>
            </a:r>
            <a:endParaRPr lang="en-IN"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F169366-FF81-26B7-3A77-1D1A6F4A422A}"/>
              </a:ext>
            </a:extLst>
          </p:cNvPr>
          <p:cNvSpPr txBox="1">
            <a:spLocks/>
          </p:cNvSpPr>
          <p:nvPr/>
        </p:nvSpPr>
        <p:spPr>
          <a:xfrm>
            <a:off x="1140351" y="433850"/>
            <a:ext cx="9875520" cy="735106"/>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4 (Same Phrase, Same Voice, Added Noise)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sp>
        <p:nvSpPr>
          <p:cNvPr id="5" name="TextBox 4">
            <a:extLst>
              <a:ext uri="{FF2B5EF4-FFF2-40B4-BE49-F238E27FC236}">
                <a16:creationId xmlns:a16="http://schemas.microsoft.com/office/drawing/2014/main" id="{459198E7-FA54-288F-6F70-E553FE8D278E}"/>
              </a:ext>
            </a:extLst>
          </p:cNvPr>
          <p:cNvSpPr txBox="1"/>
          <p:nvPr/>
        </p:nvSpPr>
        <p:spPr>
          <a:xfrm>
            <a:off x="8769979" y="753457"/>
            <a:ext cx="2131930" cy="276999"/>
          </a:xfrm>
          <a:prstGeom prst="rect">
            <a:avLst/>
          </a:prstGeom>
          <a:noFill/>
        </p:spPr>
        <p:txBody>
          <a:bodyPr wrap="none" rtlCol="0">
            <a:spAutoFit/>
          </a:bodyPr>
          <a:lstStyle/>
          <a:p>
            <a:r>
              <a:rPr lang="en-US" sz="1200" dirty="0"/>
              <a:t>Noise: Salt &amp; Pepper, 0.05 (5%)</a:t>
            </a:r>
            <a:endParaRPr lang="en-IN" sz="1200" dirty="0"/>
          </a:p>
        </p:txBody>
      </p:sp>
      <p:pic>
        <p:nvPicPr>
          <p:cNvPr id="10" name="Picture 9">
            <a:extLst>
              <a:ext uri="{FF2B5EF4-FFF2-40B4-BE49-F238E27FC236}">
                <a16:creationId xmlns:a16="http://schemas.microsoft.com/office/drawing/2014/main" id="{E0DFBB5B-5A3E-1790-55C2-217EE9A85D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0351" y="1233657"/>
            <a:ext cx="8807680" cy="4957493"/>
          </a:xfrm>
          <a:prstGeom prst="rect">
            <a:avLst/>
          </a:prstGeom>
          <a:noFill/>
          <a:ln>
            <a:noFill/>
          </a:ln>
        </p:spPr>
      </p:pic>
    </p:spTree>
    <p:extLst>
      <p:ext uri="{BB962C8B-B14F-4D97-AF65-F5344CB8AC3E}">
        <p14:creationId xmlns:p14="http://schemas.microsoft.com/office/powerpoint/2010/main" val="1489521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D3070D-F4AE-AB3D-C59D-17770ACDAA3D}"/>
              </a:ext>
            </a:extLst>
          </p:cNvPr>
          <p:cNvGraphicFramePr>
            <a:graphicFrameLocks noGrp="1"/>
          </p:cNvGraphicFramePr>
          <p:nvPr>
            <p:extLst>
              <p:ext uri="{D42A27DB-BD31-4B8C-83A1-F6EECF244321}">
                <p14:modId xmlns:p14="http://schemas.microsoft.com/office/powerpoint/2010/main" val="387736044"/>
              </p:ext>
            </p:extLst>
          </p:nvPr>
        </p:nvGraphicFramePr>
        <p:xfrm>
          <a:off x="771292" y="1416205"/>
          <a:ext cx="10649416" cy="5029198"/>
        </p:xfrm>
        <a:graphic>
          <a:graphicData uri="http://schemas.openxmlformats.org/drawingml/2006/table">
            <a:tbl>
              <a:tblPr firstRow="1" firstCol="1" bandRow="1">
                <a:tableStyleId>{5C22544A-7EE6-4342-B048-85BDC9FD1C3A}</a:tableStyleId>
              </a:tblPr>
              <a:tblGrid>
                <a:gridCol w="3003758">
                  <a:extLst>
                    <a:ext uri="{9D8B030D-6E8A-4147-A177-3AD203B41FA5}">
                      <a16:colId xmlns:a16="http://schemas.microsoft.com/office/drawing/2014/main" val="1661846670"/>
                    </a:ext>
                  </a:extLst>
                </a:gridCol>
                <a:gridCol w="2895153">
                  <a:extLst>
                    <a:ext uri="{9D8B030D-6E8A-4147-A177-3AD203B41FA5}">
                      <a16:colId xmlns:a16="http://schemas.microsoft.com/office/drawing/2014/main" val="4019368781"/>
                    </a:ext>
                  </a:extLst>
                </a:gridCol>
                <a:gridCol w="1302266">
                  <a:extLst>
                    <a:ext uri="{9D8B030D-6E8A-4147-A177-3AD203B41FA5}">
                      <a16:colId xmlns:a16="http://schemas.microsoft.com/office/drawing/2014/main" val="1161087694"/>
                    </a:ext>
                  </a:extLst>
                </a:gridCol>
                <a:gridCol w="1012650">
                  <a:extLst>
                    <a:ext uri="{9D8B030D-6E8A-4147-A177-3AD203B41FA5}">
                      <a16:colId xmlns:a16="http://schemas.microsoft.com/office/drawing/2014/main" val="2009738700"/>
                    </a:ext>
                  </a:extLst>
                </a:gridCol>
                <a:gridCol w="1153435">
                  <a:extLst>
                    <a:ext uri="{9D8B030D-6E8A-4147-A177-3AD203B41FA5}">
                      <a16:colId xmlns:a16="http://schemas.microsoft.com/office/drawing/2014/main" val="3831980386"/>
                    </a:ext>
                  </a:extLst>
                </a:gridCol>
                <a:gridCol w="1282154">
                  <a:extLst>
                    <a:ext uri="{9D8B030D-6E8A-4147-A177-3AD203B41FA5}">
                      <a16:colId xmlns:a16="http://schemas.microsoft.com/office/drawing/2014/main" val="1156671452"/>
                    </a:ext>
                  </a:extLst>
                </a:gridCol>
              </a:tblGrid>
              <a:tr h="461770">
                <a:tc>
                  <a:txBody>
                    <a:bodyPr/>
                    <a:lstStyle/>
                    <a:p>
                      <a:pPr algn="ctr">
                        <a:lnSpc>
                          <a:spcPct val="107000"/>
                        </a:lnSpc>
                        <a:spcAft>
                          <a:spcPts val="800"/>
                        </a:spcAft>
                      </a:pPr>
                      <a:r>
                        <a:rPr lang="en-US" sz="1400">
                          <a:effectLst/>
                        </a:rPr>
                        <a:t>Sample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Sample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PSNR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SSIM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CC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70337"/>
                  </a:ext>
                </a:extLst>
              </a:tr>
              <a:tr h="667519">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Voice2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12.1635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0.66866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3951.2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0.590765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1287852"/>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Voice2 “GCELT”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12.6271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0.69067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923.245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0.980802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5599877"/>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Inf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73781"/>
                  </a:ext>
                </a:extLst>
              </a:tr>
              <a:tr h="667519">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2%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20.4354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0.58444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588.225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0.962638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831360"/>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5%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16.4483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0.42218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1473.15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0.909408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825632"/>
                  </a:ext>
                </a:extLst>
              </a:tr>
              <a:tr h="461770">
                <a:tc>
                  <a:txBody>
                    <a:bodyPr/>
                    <a:lstStyle/>
                    <a:p>
                      <a:pPr algn="ctr">
                        <a:lnSpc>
                          <a:spcPct val="107000"/>
                        </a:lnSpc>
                        <a:spcAft>
                          <a:spcPts val="800"/>
                        </a:spcAft>
                      </a:pPr>
                      <a:r>
                        <a:rPr lang="en-US" sz="1200">
                          <a:effectLst/>
                        </a:rPr>
                        <a:t>Voice1 “GCECT” 2%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5%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15.0376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0.38078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2038.55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0.875282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587750"/>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“KGECT”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12.906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0.70620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3330.24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0.635514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188429"/>
                  </a:ext>
                </a:extLst>
              </a:tr>
              <a:tr h="461770">
                <a:tc>
                  <a:txBody>
                    <a:bodyPr/>
                    <a:lstStyle/>
                    <a:p>
                      <a:pPr algn="ctr">
                        <a:lnSpc>
                          <a:spcPct val="107000"/>
                        </a:lnSpc>
                        <a:spcAft>
                          <a:spcPts val="800"/>
                        </a:spcAft>
                      </a:pPr>
                      <a:r>
                        <a:rPr lang="en-US" sz="1200">
                          <a:effectLst/>
                        </a:rPr>
                        <a:t>Voice2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Voice2 “KGECT”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12.9844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0.69567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3270.69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0.642318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029084"/>
                  </a:ext>
                </a:extLst>
              </a:tr>
              <a:tr h="461770">
                <a:tc>
                  <a:txBody>
                    <a:bodyPr/>
                    <a:lstStyle/>
                    <a:p>
                      <a:pPr algn="ctr">
                        <a:lnSpc>
                          <a:spcPct val="107000"/>
                        </a:lnSpc>
                        <a:spcAft>
                          <a:spcPts val="800"/>
                        </a:spcAft>
                      </a:pPr>
                      <a:r>
                        <a:rPr lang="en-US" sz="1200">
                          <a:effectLst/>
                        </a:rPr>
                        <a:t>Voice1 “GCECT” 2%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9%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13.0954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0.32995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3188.14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0.813395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759386"/>
                  </a:ext>
                </a:extLst>
              </a:tr>
            </a:tbl>
          </a:graphicData>
        </a:graphic>
      </p:graphicFrame>
      <p:sp>
        <p:nvSpPr>
          <p:cNvPr id="4" name="TextBox 3">
            <a:extLst>
              <a:ext uri="{FF2B5EF4-FFF2-40B4-BE49-F238E27FC236}">
                <a16:creationId xmlns:a16="http://schemas.microsoft.com/office/drawing/2014/main" id="{88B1751A-4CD8-7F44-B014-70DA6F9E8EEE}"/>
              </a:ext>
            </a:extLst>
          </p:cNvPr>
          <p:cNvSpPr txBox="1"/>
          <p:nvPr/>
        </p:nvSpPr>
        <p:spPr>
          <a:xfrm>
            <a:off x="1965867" y="412597"/>
            <a:ext cx="8260266" cy="470000"/>
          </a:xfrm>
          <a:prstGeom prst="rect">
            <a:avLst/>
          </a:prstGeom>
          <a:noFill/>
        </p:spPr>
        <p:txBody>
          <a:bodyPr wrap="square">
            <a:spAutoFit/>
          </a:bodyPr>
          <a:lstStyle/>
          <a:p>
            <a:pPr algn="ctr">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Experimental Values for Different Comparisons: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703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45A9F-8D69-7254-8921-61972202E5B0}"/>
              </a:ext>
            </a:extLst>
          </p:cNvPr>
          <p:cNvSpPr txBox="1"/>
          <p:nvPr/>
        </p:nvSpPr>
        <p:spPr>
          <a:xfrm>
            <a:off x="1977018" y="619113"/>
            <a:ext cx="8237964" cy="707886"/>
          </a:xfrm>
          <a:prstGeom prst="rect">
            <a:avLst/>
          </a:prstGeom>
          <a:noFill/>
        </p:spPr>
        <p:txBody>
          <a:bodyPr wrap="square">
            <a:spAutoFit/>
          </a:bodyPr>
          <a:lstStyle/>
          <a:p>
            <a:pPr algn="ctr"/>
            <a:r>
              <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rPr>
              <a:t>Fingerprint Verification System</a:t>
            </a:r>
          </a:p>
        </p:txBody>
      </p:sp>
      <p:sp>
        <p:nvSpPr>
          <p:cNvPr id="5" name="TextBox 4">
            <a:extLst>
              <a:ext uri="{FF2B5EF4-FFF2-40B4-BE49-F238E27FC236}">
                <a16:creationId xmlns:a16="http://schemas.microsoft.com/office/drawing/2014/main" id="{B3DF63F6-F794-9E13-2312-D1080B27E14A}"/>
              </a:ext>
            </a:extLst>
          </p:cNvPr>
          <p:cNvSpPr txBox="1"/>
          <p:nvPr/>
        </p:nvSpPr>
        <p:spPr>
          <a:xfrm>
            <a:off x="1006862" y="1812238"/>
            <a:ext cx="10178275" cy="96827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procedure makes use of the tried and tested minutiae-based Fingerprint Identification System, which extracts minutia features (ridges, grooves, bifurcations and terminations) from a fingerprint and compares them to the sample database to identify the person to whom the fingerprint belongs.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2D0221F-1A9D-8DAC-E2AA-AF3F423AD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262" y="3265755"/>
            <a:ext cx="2072398" cy="1997621"/>
          </a:xfrm>
          <a:prstGeom prst="rect">
            <a:avLst/>
          </a:prstGeom>
        </p:spPr>
      </p:pic>
      <p:sp>
        <p:nvSpPr>
          <p:cNvPr id="8" name="Arrow: Right 7">
            <a:extLst>
              <a:ext uri="{FF2B5EF4-FFF2-40B4-BE49-F238E27FC236}">
                <a16:creationId xmlns:a16="http://schemas.microsoft.com/office/drawing/2014/main" id="{B9DA2691-F054-F5E1-E054-D397072E75DE}"/>
              </a:ext>
            </a:extLst>
          </p:cNvPr>
          <p:cNvSpPr/>
          <p:nvPr/>
        </p:nvSpPr>
        <p:spPr>
          <a:xfrm>
            <a:off x="3231660" y="4202652"/>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10" name="Picture 9">
            <a:extLst>
              <a:ext uri="{FF2B5EF4-FFF2-40B4-BE49-F238E27FC236}">
                <a16:creationId xmlns:a16="http://schemas.microsoft.com/office/drawing/2014/main" id="{A7D2AF14-CCDD-35D8-9773-D83A145ACBF0}"/>
              </a:ext>
            </a:extLst>
          </p:cNvPr>
          <p:cNvPicPr>
            <a:picLocks noChangeAspect="1"/>
          </p:cNvPicPr>
          <p:nvPr/>
        </p:nvPicPr>
        <p:blipFill rotWithShape="1">
          <a:blip r:embed="rId3">
            <a:extLst>
              <a:ext uri="{28A0092B-C50C-407E-A947-70E740481C1C}">
                <a14:useLocalDpi xmlns:a14="http://schemas.microsoft.com/office/drawing/2010/main" val="0"/>
              </a:ext>
            </a:extLst>
          </a:blip>
          <a:srcRect l="20142" t="25204" r="45346" b="10731"/>
          <a:stretch/>
        </p:blipFill>
        <p:spPr>
          <a:xfrm>
            <a:off x="5084956" y="3423617"/>
            <a:ext cx="1638973" cy="1839759"/>
          </a:xfrm>
          <a:prstGeom prst="rect">
            <a:avLst/>
          </a:prstGeom>
        </p:spPr>
      </p:pic>
      <p:sp>
        <p:nvSpPr>
          <p:cNvPr id="11" name="Arrow: Right 10">
            <a:extLst>
              <a:ext uri="{FF2B5EF4-FFF2-40B4-BE49-F238E27FC236}">
                <a16:creationId xmlns:a16="http://schemas.microsoft.com/office/drawing/2014/main" id="{16EC130F-84D3-9F58-910A-02148BF91150}"/>
              </a:ext>
            </a:extLst>
          </p:cNvPr>
          <p:cNvSpPr/>
          <p:nvPr/>
        </p:nvSpPr>
        <p:spPr>
          <a:xfrm>
            <a:off x="7242382" y="4202652"/>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18" name="Picture 17">
            <a:extLst>
              <a:ext uri="{FF2B5EF4-FFF2-40B4-BE49-F238E27FC236}">
                <a16:creationId xmlns:a16="http://schemas.microsoft.com/office/drawing/2014/main" id="{666C8C07-24A1-5CD4-6394-58ACF388A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0060" y="3434767"/>
            <a:ext cx="1338426" cy="1873797"/>
          </a:xfrm>
          <a:prstGeom prst="rect">
            <a:avLst/>
          </a:prstGeom>
        </p:spPr>
      </p:pic>
      <p:sp>
        <p:nvSpPr>
          <p:cNvPr id="19" name="TextBox 18">
            <a:extLst>
              <a:ext uri="{FF2B5EF4-FFF2-40B4-BE49-F238E27FC236}">
                <a16:creationId xmlns:a16="http://schemas.microsoft.com/office/drawing/2014/main" id="{56D7354D-B39F-4601-5187-2890643C532C}"/>
              </a:ext>
            </a:extLst>
          </p:cNvPr>
          <p:cNvSpPr txBox="1"/>
          <p:nvPr/>
        </p:nvSpPr>
        <p:spPr>
          <a:xfrm flipH="1">
            <a:off x="1717288" y="5379283"/>
            <a:ext cx="1237785" cy="369332"/>
          </a:xfrm>
          <a:prstGeom prst="rect">
            <a:avLst/>
          </a:prstGeom>
          <a:noFill/>
        </p:spPr>
        <p:txBody>
          <a:bodyPr wrap="square" rtlCol="0">
            <a:spAutoFit/>
          </a:bodyPr>
          <a:lstStyle/>
          <a:p>
            <a:r>
              <a:rPr lang="en-US" dirty="0"/>
              <a:t>Fingerprint</a:t>
            </a:r>
            <a:endParaRPr lang="en-IN" dirty="0"/>
          </a:p>
        </p:txBody>
      </p:sp>
      <p:sp>
        <p:nvSpPr>
          <p:cNvPr id="21" name="TextBox 20">
            <a:extLst>
              <a:ext uri="{FF2B5EF4-FFF2-40B4-BE49-F238E27FC236}">
                <a16:creationId xmlns:a16="http://schemas.microsoft.com/office/drawing/2014/main" id="{DAA81C4A-3C41-70DD-D0F7-1524132A7A20}"/>
              </a:ext>
            </a:extLst>
          </p:cNvPr>
          <p:cNvSpPr txBox="1"/>
          <p:nvPr/>
        </p:nvSpPr>
        <p:spPr>
          <a:xfrm>
            <a:off x="5288466" y="5340463"/>
            <a:ext cx="1045427" cy="369332"/>
          </a:xfrm>
          <a:prstGeom prst="rect">
            <a:avLst/>
          </a:prstGeom>
          <a:noFill/>
        </p:spPr>
        <p:txBody>
          <a:bodyPr wrap="square">
            <a:spAutoFit/>
          </a:bodyPr>
          <a:lstStyle/>
          <a:p>
            <a:r>
              <a:rPr lang="en-US" dirty="0"/>
              <a:t>Minutiae</a:t>
            </a:r>
            <a:endParaRPr lang="en-IN" dirty="0"/>
          </a:p>
        </p:txBody>
      </p:sp>
      <p:sp>
        <p:nvSpPr>
          <p:cNvPr id="23" name="TextBox 22">
            <a:extLst>
              <a:ext uri="{FF2B5EF4-FFF2-40B4-BE49-F238E27FC236}">
                <a16:creationId xmlns:a16="http://schemas.microsoft.com/office/drawing/2014/main" id="{7ECB1DC2-080A-C728-D946-70FB348CA6DE}"/>
              </a:ext>
            </a:extLst>
          </p:cNvPr>
          <p:cNvSpPr txBox="1"/>
          <p:nvPr/>
        </p:nvSpPr>
        <p:spPr>
          <a:xfrm>
            <a:off x="3514957" y="3895232"/>
            <a:ext cx="911612" cy="369332"/>
          </a:xfrm>
          <a:prstGeom prst="rect">
            <a:avLst/>
          </a:prstGeom>
          <a:noFill/>
        </p:spPr>
        <p:txBody>
          <a:bodyPr wrap="square">
            <a:spAutoFit/>
          </a:bodyPr>
          <a:lstStyle/>
          <a:p>
            <a:r>
              <a:rPr lang="en-US" dirty="0"/>
              <a:t>Extract</a:t>
            </a:r>
            <a:endParaRPr lang="en-IN" dirty="0"/>
          </a:p>
        </p:txBody>
      </p:sp>
      <p:sp>
        <p:nvSpPr>
          <p:cNvPr id="25" name="TextBox 24">
            <a:extLst>
              <a:ext uri="{FF2B5EF4-FFF2-40B4-BE49-F238E27FC236}">
                <a16:creationId xmlns:a16="http://schemas.microsoft.com/office/drawing/2014/main" id="{8B3D682F-AFF5-0424-EFEB-0EFA707568E9}"/>
              </a:ext>
            </a:extLst>
          </p:cNvPr>
          <p:cNvSpPr txBox="1"/>
          <p:nvPr/>
        </p:nvSpPr>
        <p:spPr>
          <a:xfrm>
            <a:off x="7572091" y="3892819"/>
            <a:ext cx="842976" cy="369332"/>
          </a:xfrm>
          <a:prstGeom prst="rect">
            <a:avLst/>
          </a:prstGeom>
          <a:noFill/>
        </p:spPr>
        <p:txBody>
          <a:bodyPr wrap="square">
            <a:spAutoFit/>
          </a:bodyPr>
          <a:lstStyle/>
          <a:p>
            <a:r>
              <a:rPr lang="en-US" dirty="0"/>
              <a:t>Save</a:t>
            </a:r>
            <a:endParaRPr lang="en-IN" dirty="0"/>
          </a:p>
        </p:txBody>
      </p:sp>
      <p:sp>
        <p:nvSpPr>
          <p:cNvPr id="27" name="TextBox 26">
            <a:extLst>
              <a:ext uri="{FF2B5EF4-FFF2-40B4-BE49-F238E27FC236}">
                <a16:creationId xmlns:a16="http://schemas.microsoft.com/office/drawing/2014/main" id="{E185036E-F040-E33C-50A9-3CD3822DFDDC}"/>
              </a:ext>
            </a:extLst>
          </p:cNvPr>
          <p:cNvSpPr txBox="1"/>
          <p:nvPr/>
        </p:nvSpPr>
        <p:spPr>
          <a:xfrm>
            <a:off x="9374482" y="5319044"/>
            <a:ext cx="949582" cy="369332"/>
          </a:xfrm>
          <a:prstGeom prst="rect">
            <a:avLst/>
          </a:prstGeom>
          <a:noFill/>
        </p:spPr>
        <p:txBody>
          <a:bodyPr wrap="square">
            <a:spAutoFit/>
          </a:bodyPr>
          <a:lstStyle/>
          <a:p>
            <a:r>
              <a:rPr lang="en-US" dirty="0"/>
              <a:t>.</a:t>
            </a:r>
            <a:r>
              <a:rPr lang="en-US" dirty="0" err="1"/>
              <a:t>dat</a:t>
            </a:r>
            <a:r>
              <a:rPr lang="en-US" dirty="0"/>
              <a:t> File</a:t>
            </a:r>
            <a:endParaRPr lang="en-IN" dirty="0"/>
          </a:p>
        </p:txBody>
      </p:sp>
    </p:spTree>
    <p:extLst>
      <p:ext uri="{BB962C8B-B14F-4D97-AF65-F5344CB8AC3E}">
        <p14:creationId xmlns:p14="http://schemas.microsoft.com/office/powerpoint/2010/main" val="3091200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1A36C-66F9-3340-BCF1-07900881DC69}"/>
              </a:ext>
            </a:extLst>
          </p:cNvPr>
          <p:cNvSpPr txBox="1"/>
          <p:nvPr/>
        </p:nvSpPr>
        <p:spPr>
          <a:xfrm>
            <a:off x="761070" y="521777"/>
            <a:ext cx="9754529" cy="1045286"/>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1 – Histogram Equalization: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First, we enhance the target fingerprint using Histogram-equalization. Histogram equalization is to expand the pixel value distribution of an image so as to increase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perceptional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information. </a:t>
            </a:r>
            <a:endParaRPr lang="en-IN" dirty="0"/>
          </a:p>
        </p:txBody>
      </p:sp>
      <p:pic>
        <p:nvPicPr>
          <p:cNvPr id="8" name="Picture 7">
            <a:extLst>
              <a:ext uri="{FF2B5EF4-FFF2-40B4-BE49-F238E27FC236}">
                <a16:creationId xmlns:a16="http://schemas.microsoft.com/office/drawing/2014/main" id="{35A48B5C-6F6E-F99B-4170-4EB4B63BB96D}"/>
              </a:ext>
            </a:extLst>
          </p:cNvPr>
          <p:cNvPicPr>
            <a:picLocks noChangeAspect="1"/>
          </p:cNvPicPr>
          <p:nvPr/>
        </p:nvPicPr>
        <p:blipFill>
          <a:blip r:embed="rId2"/>
          <a:stretch>
            <a:fillRect/>
          </a:stretch>
        </p:blipFill>
        <p:spPr>
          <a:xfrm>
            <a:off x="761070" y="1684196"/>
            <a:ext cx="6318649" cy="3829484"/>
          </a:xfrm>
          <a:prstGeom prst="rect">
            <a:avLst/>
          </a:prstGeom>
        </p:spPr>
      </p:pic>
      <p:sp>
        <p:nvSpPr>
          <p:cNvPr id="10" name="TextBox 9">
            <a:extLst>
              <a:ext uri="{FF2B5EF4-FFF2-40B4-BE49-F238E27FC236}">
                <a16:creationId xmlns:a16="http://schemas.microsoft.com/office/drawing/2014/main" id="{3B6C58E8-A0E6-0BBB-003F-9CE6CDC0E5B4}"/>
              </a:ext>
            </a:extLst>
          </p:cNvPr>
          <p:cNvSpPr txBox="1"/>
          <p:nvPr/>
        </p:nvSpPr>
        <p:spPr>
          <a:xfrm>
            <a:off x="761070" y="5423665"/>
            <a:ext cx="6094070" cy="646331"/>
          </a:xfrm>
          <a:prstGeom prst="rect">
            <a:avLst/>
          </a:prstGeom>
          <a:noFill/>
        </p:spPr>
        <p:txBody>
          <a:bodyPr wrap="square">
            <a:spAutoFit/>
          </a:bodyPr>
          <a:lstStyle/>
          <a:p>
            <a:r>
              <a:rPr lang="en-US" sz="1800" dirty="0">
                <a:effectLst/>
                <a:latin typeface="Calibri" panose="020F0502020204030204" pitchFamily="34" charset="0"/>
                <a:ea typeface="SimSun" panose="02010600030101010101" pitchFamily="2" charset="-122"/>
              </a:rPr>
              <a:t>The k in formula (2) is an experimentally determined constant, which we choose k=0.45 to calculate.</a:t>
            </a:r>
            <a:endParaRPr lang="en-IN" dirty="0"/>
          </a:p>
        </p:txBody>
      </p:sp>
      <p:pic>
        <p:nvPicPr>
          <p:cNvPr id="11" name="Picture 10">
            <a:extLst>
              <a:ext uri="{FF2B5EF4-FFF2-40B4-BE49-F238E27FC236}">
                <a16:creationId xmlns:a16="http://schemas.microsoft.com/office/drawing/2014/main" id="{165BA770-54AC-46E1-8737-6EB14B76B3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0442" y="1691640"/>
            <a:ext cx="3152775" cy="1849120"/>
          </a:xfrm>
          <a:prstGeom prst="rect">
            <a:avLst/>
          </a:prstGeom>
          <a:noFill/>
          <a:ln>
            <a:noFill/>
          </a:ln>
        </p:spPr>
      </p:pic>
      <p:sp>
        <p:nvSpPr>
          <p:cNvPr id="15" name="TextBox 14">
            <a:extLst>
              <a:ext uri="{FF2B5EF4-FFF2-40B4-BE49-F238E27FC236}">
                <a16:creationId xmlns:a16="http://schemas.microsoft.com/office/drawing/2014/main" id="{F8862789-063C-61C2-D9DE-2C1204DFCA71}"/>
              </a:ext>
            </a:extLst>
          </p:cNvPr>
          <p:cNvSpPr txBox="1"/>
          <p:nvPr/>
        </p:nvSpPr>
        <p:spPr>
          <a:xfrm>
            <a:off x="6183776" y="3598938"/>
            <a:ext cx="6094070" cy="249684"/>
          </a:xfrm>
          <a:prstGeom prst="rect">
            <a:avLst/>
          </a:prstGeom>
          <a:noFill/>
        </p:spPr>
        <p:txBody>
          <a:bodyPr wrap="square">
            <a:spAutoFit/>
          </a:bodyPr>
          <a:lstStyle/>
          <a:p>
            <a:pPr marL="266700" indent="190500" algn="ct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Histogram Enhancement. Original Image (Left). Enhanced image (Right)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9">
            <a:extLst>
              <a:ext uri="{FF2B5EF4-FFF2-40B4-BE49-F238E27FC236}">
                <a16:creationId xmlns:a16="http://schemas.microsoft.com/office/drawing/2014/main" id="{B30696B7-48A2-DAA8-1B5D-7FFAD348E24C}"/>
              </a:ext>
            </a:extLst>
          </p:cNvPr>
          <p:cNvSpPr>
            <a:spLocks noChangeArrowheads="1"/>
          </p:cNvSpPr>
          <p:nvPr/>
        </p:nvSpPr>
        <p:spPr bwMode="auto">
          <a:xfrm>
            <a:off x="1834151" y="22214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2" name="Picture 31">
            <a:extLst>
              <a:ext uri="{FF2B5EF4-FFF2-40B4-BE49-F238E27FC236}">
                <a16:creationId xmlns:a16="http://schemas.microsoft.com/office/drawing/2014/main" id="{5DF03492-20C5-5337-0C4D-CF93EB97A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442" y="3906800"/>
            <a:ext cx="3220087" cy="196450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0">
            <a:extLst>
              <a:ext uri="{FF2B5EF4-FFF2-40B4-BE49-F238E27FC236}">
                <a16:creationId xmlns:a16="http://schemas.microsoft.com/office/drawing/2014/main" id="{5117A397-965D-8BB9-D774-17336A608B71}"/>
              </a:ext>
            </a:extLst>
          </p:cNvPr>
          <p:cNvSpPr>
            <a:spLocks noChangeArrowheads="1"/>
          </p:cNvSpPr>
          <p:nvPr/>
        </p:nvSpPr>
        <p:spPr bwMode="auto">
          <a:xfrm>
            <a:off x="6855140" y="5716053"/>
            <a:ext cx="54769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Fingerprint enhancement by FFT</a:t>
            </a:r>
            <a:br>
              <a:rPr kumimoji="0" lang="en-US" altLang="zh-CN" sz="1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Enhanced image (left), Original image (right)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9E739FB3-F0B4-5905-8134-EBAB68285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3205" y="4312094"/>
            <a:ext cx="1666875" cy="800100"/>
          </a:xfrm>
          <a:prstGeom prst="rect">
            <a:avLst/>
          </a:prstGeom>
        </p:spPr>
      </p:pic>
    </p:spTree>
    <p:extLst>
      <p:ext uri="{BB962C8B-B14F-4D97-AF65-F5344CB8AC3E}">
        <p14:creationId xmlns:p14="http://schemas.microsoft.com/office/powerpoint/2010/main" val="2752786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88D4F-07BD-626E-F52C-C250A0CF9961}"/>
              </a:ext>
            </a:extLst>
          </p:cNvPr>
          <p:cNvSpPr txBox="1"/>
          <p:nvPr/>
        </p:nvSpPr>
        <p:spPr>
          <a:xfrm>
            <a:off x="493441" y="481858"/>
            <a:ext cx="4468852" cy="1599284"/>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3 – Binarization: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Fingerprint Image Binarization is to transform the 8-bit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gray</a:t>
            </a:r>
            <a:r>
              <a:rPr lang="en-IN" sz="1800" dirty="0">
                <a:effectLst/>
                <a:latin typeface="Calibri" panose="020F0502020204030204" pitchFamily="34" charset="0"/>
                <a:ea typeface="Calibri" panose="020F0502020204030204" pitchFamily="34" charset="0"/>
                <a:cs typeface="Times New Roman" panose="02020603050405020304" pitchFamily="18" charset="0"/>
              </a:rPr>
              <a:t> fingerprint image to a 1-bit image with 0-value for ridges and 1-value for furrows.</a:t>
            </a:r>
            <a:endParaRPr lang="en-IN" dirty="0"/>
          </a:p>
        </p:txBody>
      </p:sp>
      <p:sp>
        <p:nvSpPr>
          <p:cNvPr id="5" name="TextBox 4">
            <a:extLst>
              <a:ext uri="{FF2B5EF4-FFF2-40B4-BE49-F238E27FC236}">
                <a16:creationId xmlns:a16="http://schemas.microsoft.com/office/drawing/2014/main" id="{6ED0ED60-085D-3442-1E0B-85AB83BAA076}"/>
              </a:ext>
            </a:extLst>
          </p:cNvPr>
          <p:cNvSpPr txBox="1"/>
          <p:nvPr/>
        </p:nvSpPr>
        <p:spPr>
          <a:xfrm>
            <a:off x="493441" y="2398041"/>
            <a:ext cx="11036920" cy="1045286"/>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4 – Image Segmentation: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general, only a Region of Interest (ROI) is useful to be recognized for each fingerprint image. To extract the ROI, a two-step method is used. </a:t>
            </a:r>
            <a:endParaRPr lang="en-IN" dirty="0"/>
          </a:p>
        </p:txBody>
      </p:sp>
      <p:sp>
        <p:nvSpPr>
          <p:cNvPr id="9" name="TextBox 8">
            <a:extLst>
              <a:ext uri="{FF2B5EF4-FFF2-40B4-BE49-F238E27FC236}">
                <a16:creationId xmlns:a16="http://schemas.microsoft.com/office/drawing/2014/main" id="{9A42689F-498C-0709-E79A-998A9233A10E}"/>
              </a:ext>
            </a:extLst>
          </p:cNvPr>
          <p:cNvSpPr txBox="1"/>
          <p:nvPr/>
        </p:nvSpPr>
        <p:spPr>
          <a:xfrm>
            <a:off x="571500" y="3484867"/>
            <a:ext cx="4033954" cy="1072730"/>
          </a:xfrm>
          <a:prstGeom prst="rect">
            <a:avLst/>
          </a:prstGeom>
          <a:noFill/>
        </p:spPr>
        <p:txBody>
          <a:bodyPr wrap="square">
            <a:spAutoFit/>
          </a:bodyPr>
          <a:lstStyle/>
          <a:p>
            <a:pPr marL="342900" lvl="0" indent="-342900" algn="just">
              <a:lnSpc>
                <a:spcPct val="107000"/>
              </a:lnSpc>
              <a:spcAft>
                <a:spcPts val="800"/>
              </a:spcAft>
              <a:buFont typeface="+mj-lt"/>
              <a:buAutoNum type="arabicPeriod"/>
              <a:tabLst>
                <a:tab pos="2286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Block direction estimation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SimSun" panose="02010600030101010101" pitchFamily="2" charset="-122"/>
              </a:rPr>
              <a:t>Estimate the block direction for each block of the fingerprint image with </a:t>
            </a:r>
            <a:r>
              <a:rPr lang="en-US" sz="1400" dirty="0" err="1">
                <a:effectLst/>
                <a:latin typeface="Calibri" panose="020F0502020204030204" pitchFamily="34" charset="0"/>
                <a:ea typeface="SimSun" panose="02010600030101010101" pitchFamily="2" charset="-122"/>
              </a:rPr>
              <a:t>WxW</a:t>
            </a:r>
            <a:r>
              <a:rPr lang="en-US" sz="1400" dirty="0">
                <a:effectLst/>
                <a:latin typeface="Calibri" panose="020F0502020204030204" pitchFamily="34" charset="0"/>
                <a:ea typeface="SimSun" panose="02010600030101010101" pitchFamily="2" charset="-122"/>
              </a:rPr>
              <a:t> in size(W is 16 pixels by default).</a:t>
            </a:r>
            <a:endParaRPr lang="en-IN" sz="1400" dirty="0">
              <a:effectLst/>
              <a:latin typeface="Times New Roman" panose="02020603050405020304" pitchFamily="18" charset="0"/>
              <a:ea typeface="SimSun" panose="02010600030101010101" pitchFamily="2" charset="-122"/>
            </a:endParaRPr>
          </a:p>
        </p:txBody>
      </p:sp>
      <p:sp>
        <p:nvSpPr>
          <p:cNvPr id="13" name="TextBox 12">
            <a:extLst>
              <a:ext uri="{FF2B5EF4-FFF2-40B4-BE49-F238E27FC236}">
                <a16:creationId xmlns:a16="http://schemas.microsoft.com/office/drawing/2014/main" id="{BF2B6076-5F86-86B3-8A72-866E0C4888D6}"/>
              </a:ext>
            </a:extLst>
          </p:cNvPr>
          <p:cNvSpPr txBox="1"/>
          <p:nvPr/>
        </p:nvSpPr>
        <p:spPr>
          <a:xfrm>
            <a:off x="571500" y="4576648"/>
            <a:ext cx="4033954" cy="1706621"/>
          </a:xfrm>
          <a:prstGeom prst="rect">
            <a:avLst/>
          </a:prstGeom>
          <a:noFill/>
        </p:spPr>
        <p:txBody>
          <a:bodyPr wrap="square">
            <a:spAutoFit/>
          </a:bodyPr>
          <a:lstStyle/>
          <a:p>
            <a:pPr lvl="0" algn="just">
              <a:lnSpc>
                <a:spcPct val="200000"/>
              </a:lnSpc>
              <a:spcAft>
                <a:spcPts val="800"/>
              </a:spcAft>
              <a:tabLst>
                <a:tab pos="2286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2.	    ROI extraction by Morphological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Two Morphological operations called ‘OPEN’ and ‘CLOSE’ are adopted. The final image shows the interest fingerprint image area and its bound. The bound is the subtraction of the closed area from the opened area.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E42D8971-F6E9-86A2-799E-E3D1B985CB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32" y="390585"/>
            <a:ext cx="3127800" cy="1894474"/>
          </a:xfrm>
          <a:prstGeom prst="rect">
            <a:avLst/>
          </a:prstGeom>
          <a:noFill/>
          <a:ln>
            <a:noFill/>
          </a:ln>
        </p:spPr>
      </p:pic>
      <p:pic>
        <p:nvPicPr>
          <p:cNvPr id="15" name="Picture 14">
            <a:extLst>
              <a:ext uri="{FF2B5EF4-FFF2-40B4-BE49-F238E27FC236}">
                <a16:creationId xmlns:a16="http://schemas.microsoft.com/office/drawing/2014/main" id="{9F8A8F41-745A-C241-2570-40CB6E8CA2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105" y="3789151"/>
            <a:ext cx="2826717" cy="1728217"/>
          </a:xfrm>
          <a:prstGeom prst="rect">
            <a:avLst/>
          </a:prstGeom>
          <a:noFill/>
          <a:ln>
            <a:noFill/>
          </a:ln>
        </p:spPr>
      </p:pic>
      <p:pic>
        <p:nvPicPr>
          <p:cNvPr id="17" name="Picture 16">
            <a:extLst>
              <a:ext uri="{FF2B5EF4-FFF2-40B4-BE49-F238E27FC236}">
                <a16:creationId xmlns:a16="http://schemas.microsoft.com/office/drawing/2014/main" id="{F7F65289-11AD-D51A-F103-B8D4880A66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68341" y="3760226"/>
            <a:ext cx="1339548" cy="1786065"/>
          </a:xfrm>
          <a:prstGeom prst="rect">
            <a:avLst/>
          </a:prstGeom>
          <a:noFill/>
        </p:spPr>
      </p:pic>
      <p:sp>
        <p:nvSpPr>
          <p:cNvPr id="19" name="TextBox 18">
            <a:extLst>
              <a:ext uri="{FF2B5EF4-FFF2-40B4-BE49-F238E27FC236}">
                <a16:creationId xmlns:a16="http://schemas.microsoft.com/office/drawing/2014/main" id="{16006FE6-A300-F77F-02A0-FF54CB94C468}"/>
              </a:ext>
            </a:extLst>
          </p:cNvPr>
          <p:cNvSpPr txBox="1"/>
          <p:nvPr/>
        </p:nvSpPr>
        <p:spPr>
          <a:xfrm>
            <a:off x="5446469" y="5681605"/>
            <a:ext cx="3887102" cy="249684"/>
          </a:xfrm>
          <a:prstGeom prst="rect">
            <a:avLst/>
          </a:prstGeom>
          <a:noFill/>
        </p:spPr>
        <p:txBody>
          <a:bodyPr wrap="square">
            <a:spAutoFit/>
          </a:bodyPr>
          <a:lstStyle/>
          <a:p>
            <a:pPr algn="ct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Direction map.  Binarized fingerprint (left), Direction map (right)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4BD4383-429E-3BB3-B4CC-3C3BE61AB974}"/>
              </a:ext>
            </a:extLst>
          </p:cNvPr>
          <p:cNvSpPr txBox="1"/>
          <p:nvPr/>
        </p:nvSpPr>
        <p:spPr>
          <a:xfrm>
            <a:off x="9827809" y="5582875"/>
            <a:ext cx="963354" cy="357021"/>
          </a:xfrm>
          <a:prstGeom prst="rect">
            <a:avLst/>
          </a:prstGeom>
          <a:noFill/>
        </p:spPr>
        <p:txBody>
          <a:bodyPr wrap="square">
            <a:spAutoFit/>
          </a:bodyPr>
          <a:lstStyle/>
          <a:p>
            <a:pPr algn="just">
              <a:lnSpc>
                <a:spcPct val="200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ROI + Bound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44C8641E-BC3E-E630-B008-1DC4E50FBD69}"/>
              </a:ext>
            </a:extLst>
          </p:cNvPr>
          <p:cNvSpPr txBox="1"/>
          <p:nvPr/>
        </p:nvSpPr>
        <p:spPr>
          <a:xfrm>
            <a:off x="5280162" y="2304817"/>
            <a:ext cx="6094140" cy="413511"/>
          </a:xfrm>
          <a:prstGeom prst="rect">
            <a:avLst/>
          </a:prstGeom>
          <a:noFill/>
        </p:spPr>
        <p:txBody>
          <a:bodyPr wrap="square">
            <a:spAutoFit/>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Fingerprint image after adaptive binarization</a:t>
            </a:r>
            <a:br>
              <a:rPr lang="en-IN" sz="10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Binarized image(left), Enhanced Gray image(right)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573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BCB82-D242-7C64-D3E4-FA074095E947}"/>
              </a:ext>
            </a:extLst>
          </p:cNvPr>
          <p:cNvSpPr txBox="1"/>
          <p:nvPr/>
        </p:nvSpPr>
        <p:spPr>
          <a:xfrm>
            <a:off x="727617" y="715554"/>
            <a:ext cx="8918188" cy="973985"/>
          </a:xfrm>
          <a:prstGeom prst="rect">
            <a:avLst/>
          </a:prstGeom>
          <a:noFill/>
        </p:spPr>
        <p:txBody>
          <a:bodyPr wrap="square">
            <a:spAutoFit/>
          </a:bodyPr>
          <a:lstStyle/>
          <a:p>
            <a:pPr>
              <a:lnSpc>
                <a:spcPct val="107000"/>
              </a:lnSpc>
              <a:spcAft>
                <a:spcPts val="800"/>
              </a:spcAft>
            </a:pPr>
            <a:r>
              <a:rPr lang="en-IN" sz="1400" b="1" u="sng" dirty="0">
                <a:effectLst/>
                <a:latin typeface="Calibri" panose="020F0502020204030204" pitchFamily="34" charset="0"/>
                <a:ea typeface="Calibri" panose="020F0502020204030204" pitchFamily="34" charset="0"/>
                <a:cs typeface="Times New Roman" panose="02020603050405020304" pitchFamily="18" charset="0"/>
              </a:rPr>
              <a:t>Step 5 – Minutiae Extraction: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1: Fingerprint Ridge Thinning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Calibri" panose="020F0502020204030204" pitchFamily="34" charset="0"/>
                <a:ea typeface="Calibri" panose="020F0502020204030204" pitchFamily="34" charset="0"/>
                <a:cs typeface="Times New Roman" panose="02020603050405020304" pitchFamily="18" charset="0"/>
              </a:rPr>
              <a:t>Ridge Thinning is to eliminate the redundant pixels of ridges till the ridges are just one pixel wide.</a:t>
            </a:r>
            <a:endParaRPr lang="en-IN" dirty="0"/>
          </a:p>
        </p:txBody>
      </p:sp>
      <p:sp>
        <p:nvSpPr>
          <p:cNvPr id="5" name="TextBox 4">
            <a:extLst>
              <a:ext uri="{FF2B5EF4-FFF2-40B4-BE49-F238E27FC236}">
                <a16:creationId xmlns:a16="http://schemas.microsoft.com/office/drawing/2014/main" id="{C818439D-85B0-CB68-C7EC-E3EAD1F2938F}"/>
              </a:ext>
            </a:extLst>
          </p:cNvPr>
          <p:cNvSpPr txBox="1"/>
          <p:nvPr/>
        </p:nvSpPr>
        <p:spPr>
          <a:xfrm>
            <a:off x="727616" y="2054880"/>
            <a:ext cx="9877194" cy="978858"/>
          </a:xfrm>
          <a:prstGeom prst="rect">
            <a:avLst/>
          </a:prstGeom>
          <a:noFill/>
        </p:spPr>
        <p:txBody>
          <a:bodyPr wrap="square">
            <a:spAutoFit/>
          </a:bodyPr>
          <a:lstStyle/>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2: Minutia Marking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After the fingerprint ridge thinning, marking minutia points is relatively easy.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Error handling methods need to be implemented to ensure the triple counting branch error does not evoke.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7C45E0F-8003-5878-48B1-CA1082467509}"/>
              </a:ext>
            </a:extLst>
          </p:cNvPr>
          <p:cNvSpPr txBox="1"/>
          <p:nvPr/>
        </p:nvSpPr>
        <p:spPr>
          <a:xfrm>
            <a:off x="727616" y="3079860"/>
            <a:ext cx="5737908" cy="2003497"/>
          </a:xfrm>
          <a:prstGeom prst="rect">
            <a:avLst/>
          </a:prstGeom>
          <a:noFill/>
        </p:spPr>
        <p:txBody>
          <a:bodyPr wrap="square">
            <a:spAutoFit/>
          </a:bodyPr>
          <a:lstStyle/>
          <a:p>
            <a:pPr>
              <a:lnSpc>
                <a:spcPct val="107000"/>
              </a:lnSpc>
              <a:spcAft>
                <a:spcPts val="800"/>
              </a:spcAft>
            </a:pPr>
            <a:r>
              <a:rPr lang="en-IN" sz="1400" b="1" u="sng" dirty="0">
                <a:effectLst/>
                <a:latin typeface="Calibri" panose="020F0502020204030204" pitchFamily="34" charset="0"/>
                <a:ea typeface="Calibri" panose="020F0502020204030204" pitchFamily="34" charset="0"/>
                <a:cs typeface="Times New Roman" panose="02020603050405020304" pitchFamily="18" charset="0"/>
              </a:rPr>
              <a:t>Step 6 – Minutia Postprocessing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1: False Minutia Removal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The pre-processing stage does not totally heal the fingerprint image.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These false minutiae will significantly affect the accuracy of matching if they are simply regarded as genuine minutia. So, some mechanisms of removing false minutia are essential to keep the fingerprint verification system effective.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2943D6-FD1A-8603-6248-0938D6C44415}"/>
              </a:ext>
            </a:extLst>
          </p:cNvPr>
          <p:cNvSpPr txBox="1"/>
          <p:nvPr/>
        </p:nvSpPr>
        <p:spPr>
          <a:xfrm>
            <a:off x="727616" y="5214122"/>
            <a:ext cx="6094140" cy="876266"/>
          </a:xfrm>
          <a:prstGeom prst="rect">
            <a:avLst/>
          </a:prstGeom>
          <a:noFill/>
        </p:spPr>
        <p:txBody>
          <a:bodyPr wrap="square">
            <a:spAutoFit/>
          </a:bodyPr>
          <a:lstStyle/>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2: Unify terminations and bifurcations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Each minutia is completely characterized by the following parameters at last: 1) x-coordinate, 2) y-coordinate, and 3) orientation.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21A96ABB-4C3A-CF19-D258-601FE73A947A}"/>
              </a:ext>
            </a:extLst>
          </p:cNvPr>
          <p:cNvPicPr>
            <a:picLocks noChangeAspect="1"/>
          </p:cNvPicPr>
          <p:nvPr/>
        </p:nvPicPr>
        <p:blipFill rotWithShape="1">
          <a:blip r:embed="rId2">
            <a:extLst>
              <a:ext uri="{28A0092B-C50C-407E-A947-70E740481C1C}">
                <a14:useLocalDpi xmlns:a14="http://schemas.microsoft.com/office/drawing/2010/main" val="0"/>
              </a:ext>
            </a:extLst>
          </a:blip>
          <a:srcRect l="60455" t="24636" r="5230" b="10433"/>
          <a:stretch/>
        </p:blipFill>
        <p:spPr>
          <a:xfrm>
            <a:off x="9338372" y="473265"/>
            <a:ext cx="2126011" cy="2432548"/>
          </a:xfrm>
          <a:prstGeom prst="rect">
            <a:avLst/>
          </a:prstGeom>
        </p:spPr>
      </p:pic>
      <p:grpSp>
        <p:nvGrpSpPr>
          <p:cNvPr id="13" name="Group 12">
            <a:extLst>
              <a:ext uri="{FF2B5EF4-FFF2-40B4-BE49-F238E27FC236}">
                <a16:creationId xmlns:a16="http://schemas.microsoft.com/office/drawing/2014/main" id="{4D7DEA4D-8D08-07F1-BDE4-35501ED08DC6}"/>
              </a:ext>
            </a:extLst>
          </p:cNvPr>
          <p:cNvGrpSpPr>
            <a:grpSpLocks/>
          </p:cNvGrpSpPr>
          <p:nvPr/>
        </p:nvGrpSpPr>
        <p:grpSpPr bwMode="auto">
          <a:xfrm>
            <a:off x="6716749" y="3516895"/>
            <a:ext cx="902970" cy="870585"/>
            <a:chOff x="144" y="1872"/>
            <a:chExt cx="912" cy="1056"/>
          </a:xfrm>
        </p:grpSpPr>
        <p:cxnSp>
          <p:nvCxnSpPr>
            <p:cNvPr id="14" name="Line 61">
              <a:extLst>
                <a:ext uri="{FF2B5EF4-FFF2-40B4-BE49-F238E27FC236}">
                  <a16:creationId xmlns:a16="http://schemas.microsoft.com/office/drawing/2014/main" id="{B9618BF7-C4A9-E48B-0262-5A4BE8601EDF}"/>
                </a:ext>
              </a:extLst>
            </p:cNvPr>
            <p:cNvCxnSpPr>
              <a:cxnSpLocks noChangeShapeType="1"/>
            </p:cNvCxnSpPr>
            <p:nvPr/>
          </p:nvCxnSpPr>
          <p:spPr bwMode="auto">
            <a:xfrm flipV="1">
              <a:off x="336" y="2304"/>
              <a:ext cx="288" cy="3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15" name="Line 62">
              <a:extLst>
                <a:ext uri="{FF2B5EF4-FFF2-40B4-BE49-F238E27FC236}">
                  <a16:creationId xmlns:a16="http://schemas.microsoft.com/office/drawing/2014/main" id="{9F5D1790-35EB-58FB-ECAA-819214C9D5B7}"/>
                </a:ext>
              </a:extLst>
            </p:cNvPr>
            <p:cNvCxnSpPr>
              <a:cxnSpLocks noChangeShapeType="1"/>
            </p:cNvCxnSpPr>
            <p:nvPr/>
          </p:nvCxnSpPr>
          <p:spPr bwMode="auto">
            <a:xfrm>
              <a:off x="288" y="1872"/>
              <a:ext cx="768" cy="10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16" name="Rectangle 15">
              <a:extLst>
                <a:ext uri="{FF2B5EF4-FFF2-40B4-BE49-F238E27FC236}">
                  <a16:creationId xmlns:a16="http://schemas.microsoft.com/office/drawing/2014/main" id="{2D5C5CE1-DD16-CD78-C206-B3DFFE32FC5A}"/>
                </a:ext>
              </a:extLst>
            </p:cNvPr>
            <p:cNvSpPr>
              <a:spLocks noChangeArrowheads="1"/>
            </p:cNvSpPr>
            <p:nvPr/>
          </p:nvSpPr>
          <p:spPr bwMode="auto">
            <a:xfrm>
              <a:off x="144" y="2112"/>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7" name="Straight Connector 16">
            <a:extLst>
              <a:ext uri="{FF2B5EF4-FFF2-40B4-BE49-F238E27FC236}">
                <a16:creationId xmlns:a16="http://schemas.microsoft.com/office/drawing/2014/main" id="{D7026251-D345-4AD1-368B-C0A2D3431A40}"/>
              </a:ext>
            </a:extLst>
          </p:cNvPr>
          <p:cNvCxnSpPr>
            <a:cxnSpLocks noChangeShapeType="1"/>
          </p:cNvCxnSpPr>
          <p:nvPr/>
        </p:nvCxnSpPr>
        <p:spPr bwMode="auto">
          <a:xfrm>
            <a:off x="7667344" y="3675010"/>
            <a:ext cx="950595" cy="8312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18" name="Straight Connector 17">
            <a:extLst>
              <a:ext uri="{FF2B5EF4-FFF2-40B4-BE49-F238E27FC236}">
                <a16:creationId xmlns:a16="http://schemas.microsoft.com/office/drawing/2014/main" id="{4EB77D49-F19F-D648-8257-5796B8D64677}"/>
              </a:ext>
            </a:extLst>
          </p:cNvPr>
          <p:cNvCxnSpPr>
            <a:cxnSpLocks noChangeShapeType="1"/>
          </p:cNvCxnSpPr>
          <p:nvPr/>
        </p:nvCxnSpPr>
        <p:spPr bwMode="auto">
          <a:xfrm>
            <a:off x="9901274" y="4534800"/>
            <a:ext cx="189865" cy="158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19" name="Straight Connector 18">
            <a:extLst>
              <a:ext uri="{FF2B5EF4-FFF2-40B4-BE49-F238E27FC236}">
                <a16:creationId xmlns:a16="http://schemas.microsoft.com/office/drawing/2014/main" id="{DC6DF798-6CD3-D25D-798A-EB4D4177DF66}"/>
              </a:ext>
            </a:extLst>
          </p:cNvPr>
          <p:cNvCxnSpPr>
            <a:cxnSpLocks noChangeShapeType="1"/>
          </p:cNvCxnSpPr>
          <p:nvPr/>
        </p:nvCxnSpPr>
        <p:spPr bwMode="auto">
          <a:xfrm flipH="1">
            <a:off x="8142959" y="3833125"/>
            <a:ext cx="285115" cy="23749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20" name="Rectangle 19">
            <a:extLst>
              <a:ext uri="{FF2B5EF4-FFF2-40B4-BE49-F238E27FC236}">
                <a16:creationId xmlns:a16="http://schemas.microsoft.com/office/drawing/2014/main" id="{5F4104A2-6763-8265-4B28-C760154F6E0E}"/>
              </a:ext>
            </a:extLst>
          </p:cNvPr>
          <p:cNvSpPr>
            <a:spLocks noChangeArrowheads="1"/>
          </p:cNvSpPr>
          <p:nvPr/>
        </p:nvSpPr>
        <p:spPr bwMode="auto">
          <a:xfrm>
            <a:off x="7904834" y="3714380"/>
            <a:ext cx="760730" cy="673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B9B844C0-6F36-194F-91B4-C940047CC273}"/>
              </a:ext>
            </a:extLst>
          </p:cNvPr>
          <p:cNvCxnSpPr>
            <a:cxnSpLocks noChangeShapeType="1"/>
          </p:cNvCxnSpPr>
          <p:nvPr/>
        </p:nvCxnSpPr>
        <p:spPr bwMode="auto">
          <a:xfrm>
            <a:off x="9093554" y="3517530"/>
            <a:ext cx="807720" cy="4356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2" name="Straight Connector 21">
            <a:extLst>
              <a:ext uri="{FF2B5EF4-FFF2-40B4-BE49-F238E27FC236}">
                <a16:creationId xmlns:a16="http://schemas.microsoft.com/office/drawing/2014/main" id="{02E6F35A-AFD0-E4D0-37EA-6CE6A5B16D6E}"/>
              </a:ext>
            </a:extLst>
          </p:cNvPr>
          <p:cNvCxnSpPr>
            <a:cxnSpLocks noChangeShapeType="1"/>
          </p:cNvCxnSpPr>
          <p:nvPr/>
        </p:nvCxnSpPr>
        <p:spPr bwMode="auto">
          <a:xfrm>
            <a:off x="9459949" y="3724540"/>
            <a:ext cx="0" cy="39560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3" name="Straight Connector 22">
            <a:extLst>
              <a:ext uri="{FF2B5EF4-FFF2-40B4-BE49-F238E27FC236}">
                <a16:creationId xmlns:a16="http://schemas.microsoft.com/office/drawing/2014/main" id="{20C42B5D-FEF9-C332-1CB3-30EE1131D7D0}"/>
              </a:ext>
            </a:extLst>
          </p:cNvPr>
          <p:cNvCxnSpPr>
            <a:cxnSpLocks noChangeShapeType="1"/>
          </p:cNvCxnSpPr>
          <p:nvPr/>
        </p:nvCxnSpPr>
        <p:spPr bwMode="auto">
          <a:xfrm>
            <a:off x="9901274" y="4052835"/>
            <a:ext cx="0" cy="355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4" name="Straight Connector 23">
            <a:extLst>
              <a:ext uri="{FF2B5EF4-FFF2-40B4-BE49-F238E27FC236}">
                <a16:creationId xmlns:a16="http://schemas.microsoft.com/office/drawing/2014/main" id="{933E50E6-893B-EF99-32AB-81E12AA16E09}"/>
              </a:ext>
            </a:extLst>
          </p:cNvPr>
          <p:cNvCxnSpPr>
            <a:cxnSpLocks noChangeShapeType="1"/>
          </p:cNvCxnSpPr>
          <p:nvPr/>
        </p:nvCxnSpPr>
        <p:spPr bwMode="auto">
          <a:xfrm>
            <a:off x="9473284" y="4210950"/>
            <a:ext cx="427990" cy="1974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25" name="Rectangle 24">
            <a:extLst>
              <a:ext uri="{FF2B5EF4-FFF2-40B4-BE49-F238E27FC236}">
                <a16:creationId xmlns:a16="http://schemas.microsoft.com/office/drawing/2014/main" id="{66846BB9-2FCD-1E31-D8D3-DD89C16565CB}"/>
              </a:ext>
            </a:extLst>
          </p:cNvPr>
          <p:cNvSpPr>
            <a:spLocks noChangeArrowheads="1"/>
          </p:cNvSpPr>
          <p:nvPr/>
        </p:nvSpPr>
        <p:spPr bwMode="auto">
          <a:xfrm>
            <a:off x="9231349" y="3737240"/>
            <a:ext cx="760095" cy="673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6" name="Group 25">
            <a:extLst>
              <a:ext uri="{FF2B5EF4-FFF2-40B4-BE49-F238E27FC236}">
                <a16:creationId xmlns:a16="http://schemas.microsoft.com/office/drawing/2014/main" id="{7A667DC7-6AD3-6C86-8301-1C6C1177122B}"/>
              </a:ext>
            </a:extLst>
          </p:cNvPr>
          <p:cNvGrpSpPr>
            <a:grpSpLocks/>
          </p:cNvGrpSpPr>
          <p:nvPr/>
        </p:nvGrpSpPr>
        <p:grpSpPr bwMode="auto">
          <a:xfrm>
            <a:off x="10376889" y="3556265"/>
            <a:ext cx="1140460" cy="1028700"/>
            <a:chOff x="3888" y="1824"/>
            <a:chExt cx="1152" cy="1248"/>
          </a:xfrm>
        </p:grpSpPr>
        <p:cxnSp>
          <p:nvCxnSpPr>
            <p:cNvPr id="27" name="Line 75">
              <a:extLst>
                <a:ext uri="{FF2B5EF4-FFF2-40B4-BE49-F238E27FC236}">
                  <a16:creationId xmlns:a16="http://schemas.microsoft.com/office/drawing/2014/main" id="{6D7C8C7B-D5EF-D4DD-A790-761826098066}"/>
                </a:ext>
              </a:extLst>
            </p:cNvPr>
            <p:cNvCxnSpPr>
              <a:cxnSpLocks noChangeShapeType="1"/>
            </p:cNvCxnSpPr>
            <p:nvPr/>
          </p:nvCxnSpPr>
          <p:spPr bwMode="auto">
            <a:xfrm flipH="1">
              <a:off x="3888" y="1824"/>
              <a:ext cx="624" cy="1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8" name="Line 76">
              <a:extLst>
                <a:ext uri="{FF2B5EF4-FFF2-40B4-BE49-F238E27FC236}">
                  <a16:creationId xmlns:a16="http://schemas.microsoft.com/office/drawing/2014/main" id="{77C6743E-FAEA-7D38-506E-620A27661959}"/>
                </a:ext>
              </a:extLst>
            </p:cNvPr>
            <p:cNvCxnSpPr>
              <a:cxnSpLocks noChangeShapeType="1"/>
            </p:cNvCxnSpPr>
            <p:nvPr/>
          </p:nvCxnSpPr>
          <p:spPr bwMode="auto">
            <a:xfrm flipH="1">
              <a:off x="4272" y="1968"/>
              <a:ext cx="768" cy="11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9" name="Line 77">
              <a:extLst>
                <a:ext uri="{FF2B5EF4-FFF2-40B4-BE49-F238E27FC236}">
                  <a16:creationId xmlns:a16="http://schemas.microsoft.com/office/drawing/2014/main" id="{14192421-6B3A-63F7-2F23-0070EA5627BE}"/>
                </a:ext>
              </a:extLst>
            </p:cNvPr>
            <p:cNvCxnSpPr>
              <a:cxnSpLocks noChangeShapeType="1"/>
            </p:cNvCxnSpPr>
            <p:nvPr/>
          </p:nvCxnSpPr>
          <p:spPr bwMode="auto">
            <a:xfrm flipH="1">
              <a:off x="4464" y="1920"/>
              <a:ext cx="288"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30" name="Line 78">
              <a:extLst>
                <a:ext uri="{FF2B5EF4-FFF2-40B4-BE49-F238E27FC236}">
                  <a16:creationId xmlns:a16="http://schemas.microsoft.com/office/drawing/2014/main" id="{3A938C96-5DBA-38A3-A623-D6AFB7AE5CDC}"/>
                </a:ext>
              </a:extLst>
            </p:cNvPr>
            <p:cNvCxnSpPr>
              <a:cxnSpLocks noChangeShapeType="1"/>
            </p:cNvCxnSpPr>
            <p:nvPr/>
          </p:nvCxnSpPr>
          <p:spPr bwMode="auto">
            <a:xfrm flipH="1">
              <a:off x="4080" y="2640"/>
              <a:ext cx="192"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31" name="Rectangle 30">
              <a:extLst>
                <a:ext uri="{FF2B5EF4-FFF2-40B4-BE49-F238E27FC236}">
                  <a16:creationId xmlns:a16="http://schemas.microsoft.com/office/drawing/2014/main" id="{F0785F8B-1C20-AA5B-DE97-199205305C04}"/>
                </a:ext>
              </a:extLst>
            </p:cNvPr>
            <p:cNvSpPr>
              <a:spLocks noChangeArrowheads="1"/>
            </p:cNvSpPr>
            <p:nvPr/>
          </p:nvSpPr>
          <p:spPr bwMode="auto">
            <a:xfrm>
              <a:off x="4080" y="2016"/>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2" name="Straight Connector 31">
            <a:extLst>
              <a:ext uri="{FF2B5EF4-FFF2-40B4-BE49-F238E27FC236}">
                <a16:creationId xmlns:a16="http://schemas.microsoft.com/office/drawing/2014/main" id="{ED7AC054-7F59-01B3-2DC9-E91662A8BFB2}"/>
              </a:ext>
            </a:extLst>
          </p:cNvPr>
          <p:cNvCxnSpPr>
            <a:cxnSpLocks noChangeShapeType="1"/>
          </p:cNvCxnSpPr>
          <p:nvPr/>
        </p:nvCxnSpPr>
        <p:spPr bwMode="auto">
          <a:xfrm flipH="1">
            <a:off x="10424514" y="4922150"/>
            <a:ext cx="237490" cy="356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33" name="Rectangle 32">
            <a:extLst>
              <a:ext uri="{FF2B5EF4-FFF2-40B4-BE49-F238E27FC236}">
                <a16:creationId xmlns:a16="http://schemas.microsoft.com/office/drawing/2014/main" id="{6E100255-D33D-8808-FD44-F9656787C393}"/>
              </a:ext>
            </a:extLst>
          </p:cNvPr>
          <p:cNvSpPr>
            <a:spLocks noChangeArrowheads="1"/>
          </p:cNvSpPr>
          <p:nvPr/>
        </p:nvSpPr>
        <p:spPr bwMode="auto">
          <a:xfrm>
            <a:off x="10221949" y="4727840"/>
            <a:ext cx="760095" cy="67246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4" name="Group 33">
            <a:extLst>
              <a:ext uri="{FF2B5EF4-FFF2-40B4-BE49-F238E27FC236}">
                <a16:creationId xmlns:a16="http://schemas.microsoft.com/office/drawing/2014/main" id="{5017629C-0882-F224-6010-29FB313EA969}"/>
              </a:ext>
            </a:extLst>
          </p:cNvPr>
          <p:cNvGrpSpPr>
            <a:grpSpLocks/>
          </p:cNvGrpSpPr>
          <p:nvPr/>
        </p:nvGrpSpPr>
        <p:grpSpPr bwMode="auto">
          <a:xfrm>
            <a:off x="7116799" y="4494795"/>
            <a:ext cx="1162050" cy="1103630"/>
            <a:chOff x="2490" y="10683"/>
            <a:chExt cx="1830" cy="1737"/>
          </a:xfrm>
        </p:grpSpPr>
        <p:cxnSp>
          <p:nvCxnSpPr>
            <p:cNvPr id="35" name="Line 83">
              <a:extLst>
                <a:ext uri="{FF2B5EF4-FFF2-40B4-BE49-F238E27FC236}">
                  <a16:creationId xmlns:a16="http://schemas.microsoft.com/office/drawing/2014/main" id="{9F8614DB-B044-ECF8-42D2-A0FA2FFFC453}"/>
                </a:ext>
              </a:extLst>
            </p:cNvPr>
            <p:cNvCxnSpPr>
              <a:cxnSpLocks noChangeShapeType="1"/>
            </p:cNvCxnSpPr>
            <p:nvPr/>
          </p:nvCxnSpPr>
          <p:spPr bwMode="auto">
            <a:xfrm flipH="1">
              <a:off x="2490" y="10807"/>
              <a:ext cx="973" cy="13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nvGrpSpPr>
            <p:cNvPr id="36" name="Group 35">
              <a:extLst>
                <a:ext uri="{FF2B5EF4-FFF2-40B4-BE49-F238E27FC236}">
                  <a16:creationId xmlns:a16="http://schemas.microsoft.com/office/drawing/2014/main" id="{DF430D95-F4EE-3560-C911-27853DE5F6DF}"/>
                </a:ext>
              </a:extLst>
            </p:cNvPr>
            <p:cNvGrpSpPr>
              <a:grpSpLocks/>
            </p:cNvGrpSpPr>
            <p:nvPr/>
          </p:nvGrpSpPr>
          <p:grpSpPr bwMode="auto">
            <a:xfrm>
              <a:off x="2864" y="10683"/>
              <a:ext cx="1198" cy="1370"/>
              <a:chOff x="384" y="3168"/>
              <a:chExt cx="768" cy="1055"/>
            </a:xfrm>
          </p:grpSpPr>
          <p:cxnSp>
            <p:nvCxnSpPr>
              <p:cNvPr id="38" name="Line 85">
                <a:extLst>
                  <a:ext uri="{FF2B5EF4-FFF2-40B4-BE49-F238E27FC236}">
                    <a16:creationId xmlns:a16="http://schemas.microsoft.com/office/drawing/2014/main" id="{E24774AF-84C5-EA66-7906-FCAED646B1A8}"/>
                  </a:ext>
                </a:extLst>
              </p:cNvPr>
              <p:cNvCxnSpPr>
                <a:cxnSpLocks noChangeShapeType="1"/>
              </p:cNvCxnSpPr>
              <p:nvPr/>
            </p:nvCxnSpPr>
            <p:spPr bwMode="auto">
              <a:xfrm flipH="1">
                <a:off x="816" y="3168"/>
                <a:ext cx="288"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39" name="Line 86">
                <a:extLst>
                  <a:ext uri="{FF2B5EF4-FFF2-40B4-BE49-F238E27FC236}">
                    <a16:creationId xmlns:a16="http://schemas.microsoft.com/office/drawing/2014/main" id="{4CD76846-304C-C1BD-7BE5-1CFDBB9D8FF7}"/>
                  </a:ext>
                </a:extLst>
              </p:cNvPr>
              <p:cNvCxnSpPr>
                <a:cxnSpLocks noChangeShapeType="1"/>
              </p:cNvCxnSpPr>
              <p:nvPr/>
            </p:nvCxnSpPr>
            <p:spPr bwMode="auto">
              <a:xfrm flipH="1">
                <a:off x="432" y="3888"/>
                <a:ext cx="192"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40" name="Rectangle 39">
                <a:extLst>
                  <a:ext uri="{FF2B5EF4-FFF2-40B4-BE49-F238E27FC236}">
                    <a16:creationId xmlns:a16="http://schemas.microsoft.com/office/drawing/2014/main" id="{7F4A9265-260D-0961-8EC6-3A9E1D31A258}"/>
                  </a:ext>
                </a:extLst>
              </p:cNvPr>
              <p:cNvSpPr>
                <a:spLocks noChangeArrowheads="1"/>
              </p:cNvSpPr>
              <p:nvPr/>
            </p:nvSpPr>
            <p:spPr bwMode="auto">
              <a:xfrm>
                <a:off x="384" y="3407"/>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7" name="Line 88">
              <a:extLst>
                <a:ext uri="{FF2B5EF4-FFF2-40B4-BE49-F238E27FC236}">
                  <a16:creationId xmlns:a16="http://schemas.microsoft.com/office/drawing/2014/main" id="{8DAC3369-42FC-9CC5-FDF5-2CADB52C7004}"/>
                </a:ext>
              </a:extLst>
            </p:cNvPr>
            <p:cNvCxnSpPr>
              <a:cxnSpLocks noChangeShapeType="1"/>
            </p:cNvCxnSpPr>
            <p:nvPr/>
          </p:nvCxnSpPr>
          <p:spPr bwMode="auto">
            <a:xfrm flipH="1">
              <a:off x="3240" y="10980"/>
              <a:ext cx="1080" cy="14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grpSp>
        <p:nvGrpSpPr>
          <p:cNvPr id="41" name="Group 40">
            <a:extLst>
              <a:ext uri="{FF2B5EF4-FFF2-40B4-BE49-F238E27FC236}">
                <a16:creationId xmlns:a16="http://schemas.microsoft.com/office/drawing/2014/main" id="{03D7CF98-0574-FABE-95E5-7C78A6292954}"/>
              </a:ext>
            </a:extLst>
          </p:cNvPr>
          <p:cNvGrpSpPr>
            <a:grpSpLocks/>
          </p:cNvGrpSpPr>
          <p:nvPr/>
        </p:nvGrpSpPr>
        <p:grpSpPr bwMode="auto">
          <a:xfrm>
            <a:off x="8621749" y="4494795"/>
            <a:ext cx="1098550" cy="1103630"/>
            <a:chOff x="5110" y="10682"/>
            <a:chExt cx="1730" cy="1738"/>
          </a:xfrm>
        </p:grpSpPr>
        <p:cxnSp>
          <p:nvCxnSpPr>
            <p:cNvPr id="42" name="Line 90">
              <a:extLst>
                <a:ext uri="{FF2B5EF4-FFF2-40B4-BE49-F238E27FC236}">
                  <a16:creationId xmlns:a16="http://schemas.microsoft.com/office/drawing/2014/main" id="{58BCD32F-94D4-DB8D-2182-75DECA5F26F0}"/>
                </a:ext>
              </a:extLst>
            </p:cNvPr>
            <p:cNvCxnSpPr>
              <a:cxnSpLocks noChangeShapeType="1"/>
            </p:cNvCxnSpPr>
            <p:nvPr/>
          </p:nvCxnSpPr>
          <p:spPr bwMode="auto">
            <a:xfrm flipH="1">
              <a:off x="5110" y="10807"/>
              <a:ext cx="973" cy="13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43" name="Line 91">
              <a:extLst>
                <a:ext uri="{FF2B5EF4-FFF2-40B4-BE49-F238E27FC236}">
                  <a16:creationId xmlns:a16="http://schemas.microsoft.com/office/drawing/2014/main" id="{8ABDC282-88D1-E937-D74D-8B65887D12F9}"/>
                </a:ext>
              </a:extLst>
            </p:cNvPr>
            <p:cNvCxnSpPr>
              <a:cxnSpLocks noChangeShapeType="1"/>
            </p:cNvCxnSpPr>
            <p:nvPr/>
          </p:nvCxnSpPr>
          <p:spPr bwMode="auto">
            <a:xfrm flipH="1">
              <a:off x="5409" y="11866"/>
              <a:ext cx="299" cy="3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nvGrpSpPr>
            <p:cNvPr id="44" name="Group 43">
              <a:extLst>
                <a:ext uri="{FF2B5EF4-FFF2-40B4-BE49-F238E27FC236}">
                  <a16:creationId xmlns:a16="http://schemas.microsoft.com/office/drawing/2014/main" id="{017E41F6-CC4B-0385-DBCA-4E40F78DD83E}"/>
                </a:ext>
              </a:extLst>
            </p:cNvPr>
            <p:cNvGrpSpPr>
              <a:grpSpLocks/>
            </p:cNvGrpSpPr>
            <p:nvPr/>
          </p:nvGrpSpPr>
          <p:grpSpPr bwMode="auto">
            <a:xfrm>
              <a:off x="5409" y="10994"/>
              <a:ext cx="1198" cy="1059"/>
              <a:chOff x="2112" y="3264"/>
              <a:chExt cx="768" cy="816"/>
            </a:xfrm>
          </p:grpSpPr>
          <p:cxnSp>
            <p:nvCxnSpPr>
              <p:cNvPr id="47" name="Line 93">
                <a:extLst>
                  <a:ext uri="{FF2B5EF4-FFF2-40B4-BE49-F238E27FC236}">
                    <a16:creationId xmlns:a16="http://schemas.microsoft.com/office/drawing/2014/main" id="{4B201B72-25A1-5D5E-0C28-A5D78D47585D}"/>
                  </a:ext>
                </a:extLst>
              </p:cNvPr>
              <p:cNvCxnSpPr>
                <a:cxnSpLocks noChangeShapeType="1"/>
              </p:cNvCxnSpPr>
              <p:nvPr/>
            </p:nvCxnSpPr>
            <p:spPr bwMode="auto">
              <a:xfrm flipH="1">
                <a:off x="2400" y="3504"/>
                <a:ext cx="144"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48" name="Rectangle 47">
                <a:extLst>
                  <a:ext uri="{FF2B5EF4-FFF2-40B4-BE49-F238E27FC236}">
                    <a16:creationId xmlns:a16="http://schemas.microsoft.com/office/drawing/2014/main" id="{6FE287B9-1330-159F-DD63-DD677A12A325}"/>
                  </a:ext>
                </a:extLst>
              </p:cNvPr>
              <p:cNvSpPr>
                <a:spLocks noChangeArrowheads="1"/>
              </p:cNvSpPr>
              <p:nvPr/>
            </p:nvSpPr>
            <p:spPr bwMode="auto">
              <a:xfrm>
                <a:off x="2112" y="3264"/>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5" name="Line 95">
              <a:extLst>
                <a:ext uri="{FF2B5EF4-FFF2-40B4-BE49-F238E27FC236}">
                  <a16:creationId xmlns:a16="http://schemas.microsoft.com/office/drawing/2014/main" id="{6A8C0B47-AC0A-8A25-D385-1C4458EA8FDD}"/>
                </a:ext>
              </a:extLst>
            </p:cNvPr>
            <p:cNvCxnSpPr>
              <a:cxnSpLocks noChangeShapeType="1"/>
            </p:cNvCxnSpPr>
            <p:nvPr/>
          </p:nvCxnSpPr>
          <p:spPr bwMode="auto">
            <a:xfrm flipV="1">
              <a:off x="6157" y="10682"/>
              <a:ext cx="450" cy="56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46" name="Line 96">
              <a:extLst>
                <a:ext uri="{FF2B5EF4-FFF2-40B4-BE49-F238E27FC236}">
                  <a16:creationId xmlns:a16="http://schemas.microsoft.com/office/drawing/2014/main" id="{0454C830-DEF7-EB3B-B211-505856A2C034}"/>
                </a:ext>
              </a:extLst>
            </p:cNvPr>
            <p:cNvCxnSpPr>
              <a:cxnSpLocks noChangeShapeType="1"/>
            </p:cNvCxnSpPr>
            <p:nvPr/>
          </p:nvCxnSpPr>
          <p:spPr bwMode="auto">
            <a:xfrm flipH="1">
              <a:off x="5760" y="10980"/>
              <a:ext cx="1080" cy="14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sp>
        <p:nvSpPr>
          <p:cNvPr id="54" name="TextBox 53">
            <a:extLst>
              <a:ext uri="{FF2B5EF4-FFF2-40B4-BE49-F238E27FC236}">
                <a16:creationId xmlns:a16="http://schemas.microsoft.com/office/drawing/2014/main" id="{DD0C5991-661C-1462-ABFC-E94AAB8DDDD4}"/>
              </a:ext>
            </a:extLst>
          </p:cNvPr>
          <p:cNvSpPr txBox="1"/>
          <p:nvPr/>
        </p:nvSpPr>
        <p:spPr>
          <a:xfrm>
            <a:off x="8449998" y="5748999"/>
            <a:ext cx="1483961" cy="246221"/>
          </a:xfrm>
          <a:prstGeom prst="rect">
            <a:avLst/>
          </a:prstGeom>
          <a:noFill/>
        </p:spPr>
        <p:txBody>
          <a:bodyPr wrap="square">
            <a:spAutoFit/>
          </a:bodyPr>
          <a:lstStyle/>
          <a:p>
            <a:r>
              <a:rPr lang="en-IN" sz="1000" dirty="0">
                <a:effectLst/>
                <a:latin typeface="Calibri" panose="020F0502020204030204" pitchFamily="34" charset="0"/>
                <a:ea typeface="Calibri" panose="020F0502020204030204" pitchFamily="34" charset="0"/>
                <a:cs typeface="Times New Roman" panose="02020603050405020304" pitchFamily="18" charset="0"/>
              </a:rPr>
              <a:t>False Minutia Structures</a:t>
            </a:r>
            <a:endParaRPr lang="en-IN" dirty="0"/>
          </a:p>
        </p:txBody>
      </p:sp>
      <p:sp>
        <p:nvSpPr>
          <p:cNvPr id="56" name="TextBox 55">
            <a:extLst>
              <a:ext uri="{FF2B5EF4-FFF2-40B4-BE49-F238E27FC236}">
                <a16:creationId xmlns:a16="http://schemas.microsoft.com/office/drawing/2014/main" id="{C2F0FAF2-9F92-3B94-A969-EA0D0317E663}"/>
              </a:ext>
            </a:extLst>
          </p:cNvPr>
          <p:cNvSpPr txBox="1"/>
          <p:nvPr/>
        </p:nvSpPr>
        <p:spPr>
          <a:xfrm>
            <a:off x="9872783" y="3030868"/>
            <a:ext cx="1454490" cy="246221"/>
          </a:xfrm>
          <a:prstGeom prst="rect">
            <a:avLst/>
          </a:prstGeom>
          <a:noFill/>
        </p:spPr>
        <p:txBody>
          <a:bodyPr wrap="square">
            <a:spAutoFit/>
          </a:bodyPr>
          <a:lstStyle/>
          <a:p>
            <a:r>
              <a:rPr lang="en-IN" sz="1000" dirty="0">
                <a:effectLst/>
                <a:latin typeface="Calibri" panose="020F0502020204030204" pitchFamily="34" charset="0"/>
                <a:ea typeface="Calibri" panose="020F0502020204030204" pitchFamily="34" charset="0"/>
                <a:cs typeface="Times New Roman" panose="02020603050405020304" pitchFamily="18" charset="0"/>
              </a:rPr>
              <a:t>Minutia Marking</a:t>
            </a:r>
            <a:endParaRPr lang="en-IN" sz="1000" dirty="0"/>
          </a:p>
        </p:txBody>
      </p:sp>
    </p:spTree>
    <p:extLst>
      <p:ext uri="{BB962C8B-B14F-4D97-AF65-F5344CB8AC3E}">
        <p14:creationId xmlns:p14="http://schemas.microsoft.com/office/powerpoint/2010/main" val="2879505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0740C-D9EA-EAD0-CFC1-D239D26EF509}"/>
              </a:ext>
            </a:extLst>
          </p:cNvPr>
          <p:cNvSpPr txBox="1"/>
          <p:nvPr/>
        </p:nvSpPr>
        <p:spPr>
          <a:xfrm>
            <a:off x="441170" y="377951"/>
            <a:ext cx="7175113" cy="6223050"/>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7 – Minutia Matching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Given two set of minutiae of two fingerprint images, the minutia match algorithm determines whether the two minutia sets are from the same finger or not.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alignment-based match algorithm partially derived from the Lin Hong’s "Automatic Personal Identification Using Fingerprints" is used in this project. It includes two consecutive stages: one is alignment stage and the second is match stage.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336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Alignment stage. Given two fingerprint images to be matched, choose any one minutia from each image, calculate the similarity of the two ridges associated with the two referenced minutia points. If the similarity is larger than a threshold, transform each set of minutia to a new coordination system whose origin is at the referenced point and whose x-axis is coincident with the direction of the referenced point.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3655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336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Match stage: After we get two set of transformed minutia points, we use the elastic match algorithm to count the matched minutia pairs by assuming two minutiae having nearly the same position and direction are identical.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F4960BB-0317-9FA3-F092-15B606049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003" y="2205386"/>
            <a:ext cx="2172827" cy="2094427"/>
          </a:xfrm>
          <a:prstGeom prst="rect">
            <a:avLst/>
          </a:prstGeom>
        </p:spPr>
      </p:pic>
      <p:pic>
        <p:nvPicPr>
          <p:cNvPr id="7" name="Picture 6">
            <a:extLst>
              <a:ext uri="{FF2B5EF4-FFF2-40B4-BE49-F238E27FC236}">
                <a16:creationId xmlns:a16="http://schemas.microsoft.com/office/drawing/2014/main" id="{49D7A459-823A-7AE0-417F-932CD6A5E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984" y="633064"/>
            <a:ext cx="2172827" cy="2094427"/>
          </a:xfrm>
          <a:prstGeom prst="rect">
            <a:avLst/>
          </a:prstGeom>
        </p:spPr>
      </p:pic>
      <p:cxnSp>
        <p:nvCxnSpPr>
          <p:cNvPr id="9" name="Straight Arrow Connector 8">
            <a:extLst>
              <a:ext uri="{FF2B5EF4-FFF2-40B4-BE49-F238E27FC236}">
                <a16:creationId xmlns:a16="http://schemas.microsoft.com/office/drawing/2014/main" id="{8E311172-6634-22B6-FF6A-A5D6604B696D}"/>
              </a:ext>
            </a:extLst>
          </p:cNvPr>
          <p:cNvCxnSpPr>
            <a:cxnSpLocks/>
          </p:cNvCxnSpPr>
          <p:nvPr/>
        </p:nvCxnSpPr>
        <p:spPr>
          <a:xfrm>
            <a:off x="9364838" y="1556613"/>
            <a:ext cx="651945" cy="78616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FA34F51C-A1FD-B3C8-8A3D-1B9EF9003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676" y="4750768"/>
            <a:ext cx="3388820" cy="1025564"/>
          </a:xfrm>
          <a:prstGeom prst="rect">
            <a:avLst/>
          </a:prstGeom>
        </p:spPr>
      </p:pic>
    </p:spTree>
    <p:extLst>
      <p:ext uri="{BB962C8B-B14F-4D97-AF65-F5344CB8AC3E}">
        <p14:creationId xmlns:p14="http://schemas.microsoft.com/office/powerpoint/2010/main" val="2225268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63776-EBA2-DE36-7489-8C3E57046789}"/>
              </a:ext>
            </a:extLst>
          </p:cNvPr>
          <p:cNvSpPr txBox="1"/>
          <p:nvPr/>
        </p:nvSpPr>
        <p:spPr>
          <a:xfrm>
            <a:off x="2393512" y="479502"/>
            <a:ext cx="7404976" cy="830997"/>
          </a:xfrm>
          <a:prstGeom prst="rect">
            <a:avLst/>
          </a:prstGeom>
          <a:noFill/>
        </p:spPr>
        <p:txBody>
          <a:bodyPr wrap="none" rtlCol="0">
            <a:spAutoFit/>
          </a:bodyPr>
          <a:lstStyle/>
          <a:p>
            <a:r>
              <a:rPr lang="en-IN" sz="2400" b="1" u="sng" dirty="0">
                <a:effectLst/>
                <a:latin typeface="Calibri" panose="020F0502020204030204" pitchFamily="34" charset="0"/>
                <a:ea typeface="Calibri" panose="020F0502020204030204" pitchFamily="34" charset="0"/>
                <a:cs typeface="Times New Roman" panose="02020603050405020304" pitchFamily="18" charset="0"/>
              </a:rPr>
              <a:t>Quantitative experimental data for fingerprint matching: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graphicFrame>
        <p:nvGraphicFramePr>
          <p:cNvPr id="3" name="Table 2">
            <a:extLst>
              <a:ext uri="{FF2B5EF4-FFF2-40B4-BE49-F238E27FC236}">
                <a16:creationId xmlns:a16="http://schemas.microsoft.com/office/drawing/2014/main" id="{4BF66714-3B28-37AF-52AF-F5A24C275358}"/>
              </a:ext>
            </a:extLst>
          </p:cNvPr>
          <p:cNvGraphicFramePr>
            <a:graphicFrameLocks noGrp="1"/>
          </p:cNvGraphicFramePr>
          <p:nvPr>
            <p:extLst>
              <p:ext uri="{D42A27DB-BD31-4B8C-83A1-F6EECF244321}">
                <p14:modId xmlns:p14="http://schemas.microsoft.com/office/powerpoint/2010/main" val="2221932593"/>
              </p:ext>
            </p:extLst>
          </p:nvPr>
        </p:nvGraphicFramePr>
        <p:xfrm>
          <a:off x="1924191" y="1131847"/>
          <a:ext cx="8343618" cy="5168590"/>
        </p:xfrm>
        <a:graphic>
          <a:graphicData uri="http://schemas.openxmlformats.org/drawingml/2006/table">
            <a:tbl>
              <a:tblPr firstRow="1" firstCol="1" bandRow="1">
                <a:tableStyleId>{5C22544A-7EE6-4342-B048-85BDC9FD1C3A}</a:tableStyleId>
              </a:tblPr>
              <a:tblGrid>
                <a:gridCol w="2780896">
                  <a:extLst>
                    <a:ext uri="{9D8B030D-6E8A-4147-A177-3AD203B41FA5}">
                      <a16:colId xmlns:a16="http://schemas.microsoft.com/office/drawing/2014/main" val="2168317127"/>
                    </a:ext>
                  </a:extLst>
                </a:gridCol>
                <a:gridCol w="2780896">
                  <a:extLst>
                    <a:ext uri="{9D8B030D-6E8A-4147-A177-3AD203B41FA5}">
                      <a16:colId xmlns:a16="http://schemas.microsoft.com/office/drawing/2014/main" val="968034469"/>
                    </a:ext>
                  </a:extLst>
                </a:gridCol>
                <a:gridCol w="2781826">
                  <a:extLst>
                    <a:ext uri="{9D8B030D-6E8A-4147-A177-3AD203B41FA5}">
                      <a16:colId xmlns:a16="http://schemas.microsoft.com/office/drawing/2014/main" val="1075862388"/>
                    </a:ext>
                  </a:extLst>
                </a:gridCol>
              </a:tblGrid>
              <a:tr h="342374">
                <a:tc>
                  <a:txBody>
                    <a:bodyPr/>
                    <a:lstStyle/>
                    <a:p>
                      <a:pPr algn="ctr">
                        <a:lnSpc>
                          <a:spcPct val="107000"/>
                        </a:lnSpc>
                        <a:spcAft>
                          <a:spcPts val="800"/>
                        </a:spcAft>
                      </a:pPr>
                      <a:r>
                        <a:rPr lang="en-IN" sz="1200" dirty="0">
                          <a:effectLst/>
                        </a:rPr>
                        <a:t>Fingerprint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tc>
                  <a:txBody>
                    <a:bodyPr/>
                    <a:lstStyle/>
                    <a:p>
                      <a:pPr algn="ctr">
                        <a:lnSpc>
                          <a:spcPct val="107000"/>
                        </a:lnSpc>
                        <a:spcAft>
                          <a:spcPts val="800"/>
                        </a:spcAft>
                      </a:pPr>
                      <a:r>
                        <a:rPr lang="en-IN" sz="1200" dirty="0">
                          <a:effectLst/>
                        </a:rPr>
                        <a:t>Fingerprint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tc>
                  <a:txBody>
                    <a:bodyPr/>
                    <a:lstStyle/>
                    <a:p>
                      <a:pPr algn="ctr">
                        <a:lnSpc>
                          <a:spcPct val="107000"/>
                        </a:lnSpc>
                        <a:spcAft>
                          <a:spcPts val="800"/>
                        </a:spcAft>
                      </a:pPr>
                      <a:r>
                        <a:rPr lang="en-IN" sz="1200">
                          <a:effectLst/>
                        </a:rPr>
                        <a:t>% Match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4210147586"/>
                  </a:ext>
                </a:extLst>
              </a:tr>
              <a:tr h="35886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2%noise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247747819"/>
                  </a:ext>
                </a:extLst>
              </a:tr>
              <a:tr h="34237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493128644"/>
                  </a:ext>
                </a:extLst>
              </a:tr>
              <a:tr h="34237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9%noise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4019773297"/>
                  </a:ext>
                </a:extLst>
              </a:tr>
              <a:tr h="358864">
                <a:tc>
                  <a:txBody>
                    <a:bodyPr/>
                    <a:lstStyle/>
                    <a:p>
                      <a:pPr algn="ctr">
                        <a:lnSpc>
                          <a:spcPct val="107000"/>
                        </a:lnSpc>
                        <a:spcAft>
                          <a:spcPts val="800"/>
                        </a:spcAft>
                      </a:pPr>
                      <a:r>
                        <a:rPr lang="en-IN" sz="1200">
                          <a:solidFill>
                            <a:schemeClr val="tx1"/>
                          </a:solidFill>
                          <a:effectLst/>
                        </a:rPr>
                        <a:t>101_1</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solidFill>
                            <a:schemeClr val="tx1"/>
                          </a:solidFill>
                          <a:effectLst/>
                        </a:rPr>
                        <a:t>101_2</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959996080"/>
                  </a:ext>
                </a:extLst>
              </a:tr>
              <a:tr h="34237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211103036"/>
                  </a:ext>
                </a:extLst>
              </a:tr>
              <a:tr h="342374">
                <a:tc>
                  <a:txBody>
                    <a:bodyPr/>
                    <a:lstStyle/>
                    <a:p>
                      <a:pPr algn="ctr">
                        <a:lnSpc>
                          <a:spcPct val="107000"/>
                        </a:lnSpc>
                        <a:spcAft>
                          <a:spcPts val="800"/>
                        </a:spcAft>
                      </a:pPr>
                      <a:r>
                        <a:rPr lang="en-IN" sz="1200">
                          <a:solidFill>
                            <a:schemeClr val="tx1"/>
                          </a:solidFill>
                          <a:effectLst/>
                        </a:rPr>
                        <a:t>101_1 2%noise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56.5217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911490280"/>
                  </a:ext>
                </a:extLst>
              </a:tr>
              <a:tr h="342374">
                <a:tc>
                  <a:txBody>
                    <a:bodyPr/>
                    <a:lstStyle/>
                    <a:p>
                      <a:pPr algn="ctr">
                        <a:lnSpc>
                          <a:spcPct val="107000"/>
                        </a:lnSpc>
                        <a:spcAft>
                          <a:spcPts val="800"/>
                        </a:spcAft>
                      </a:pPr>
                      <a:r>
                        <a:rPr lang="en-IN" sz="1200" dirty="0">
                          <a:solidFill>
                            <a:schemeClr val="tx1"/>
                          </a:solidFill>
                          <a:effectLst/>
                        </a:rPr>
                        <a:t>101_1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9%noise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70.3704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225417839"/>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2% 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39.1304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001292602"/>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39.1304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939047191"/>
                  </a:ext>
                </a:extLst>
              </a:tr>
              <a:tr h="342374">
                <a:tc>
                  <a:txBody>
                    <a:bodyPr/>
                    <a:lstStyle/>
                    <a:p>
                      <a:pPr algn="ctr">
                        <a:lnSpc>
                          <a:spcPct val="107000"/>
                        </a:lnSpc>
                        <a:spcAft>
                          <a:spcPts val="800"/>
                        </a:spcAft>
                      </a:pPr>
                      <a:r>
                        <a:rPr lang="en-IN" sz="1200">
                          <a:solidFill>
                            <a:schemeClr val="tx1"/>
                          </a:solidFill>
                          <a:effectLst/>
                        </a:rPr>
                        <a:t>101_3 2% noise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63.6364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3672393535"/>
                  </a:ext>
                </a:extLst>
              </a:tr>
              <a:tr h="342374">
                <a:tc>
                  <a:txBody>
                    <a:bodyPr/>
                    <a:lstStyle/>
                    <a:p>
                      <a:pPr algn="ctr">
                        <a:lnSpc>
                          <a:spcPct val="107000"/>
                        </a:lnSpc>
                        <a:spcAft>
                          <a:spcPts val="800"/>
                        </a:spcAft>
                      </a:pPr>
                      <a:r>
                        <a:rPr lang="en-IN" sz="1200">
                          <a:solidFill>
                            <a:schemeClr val="tx1"/>
                          </a:solidFill>
                          <a:effectLst/>
                        </a:rPr>
                        <a:t>101_1 2%noise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43.4783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99156903"/>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26.087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71310129"/>
                  </a:ext>
                </a:extLst>
              </a:tr>
              <a:tr h="342374">
                <a:tc>
                  <a:txBody>
                    <a:bodyPr/>
                    <a:lstStyle/>
                    <a:p>
                      <a:pPr algn="ctr">
                        <a:lnSpc>
                          <a:spcPct val="107000"/>
                        </a:lnSpc>
                        <a:spcAft>
                          <a:spcPts val="800"/>
                        </a:spcAft>
                      </a:pPr>
                      <a:r>
                        <a:rPr lang="en-IN" sz="1200">
                          <a:solidFill>
                            <a:schemeClr val="tx1"/>
                          </a:solidFill>
                          <a:effectLst/>
                        </a:rPr>
                        <a:t>101_1</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102_1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20.456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835146227"/>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103_1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670187136"/>
                  </a:ext>
                </a:extLst>
              </a:tr>
            </a:tbl>
          </a:graphicData>
        </a:graphic>
      </p:graphicFrame>
    </p:spTree>
    <p:extLst>
      <p:ext uri="{BB962C8B-B14F-4D97-AF65-F5344CB8AC3E}">
        <p14:creationId xmlns:p14="http://schemas.microsoft.com/office/powerpoint/2010/main" val="1029691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A179-E105-561B-9CCE-7B7722B581E8}"/>
              </a:ext>
            </a:extLst>
          </p:cNvPr>
          <p:cNvSpPr>
            <a:spLocks noGrp="1"/>
          </p:cNvSpPr>
          <p:nvPr>
            <p:ph type="title"/>
          </p:nvPr>
        </p:nvSpPr>
        <p:spPr>
          <a:xfrm>
            <a:off x="3327555" y="496597"/>
            <a:ext cx="5533707" cy="621002"/>
          </a:xfrm>
        </p:spPr>
        <p:txBody>
          <a:bodyPr>
            <a:normAutofit/>
          </a:bodyPr>
          <a:lstStyle/>
          <a:p>
            <a:pPr algn="ctr"/>
            <a:r>
              <a:rPr lang="en-IN" sz="3200" b="1" u="sng" dirty="0">
                <a:solidFill>
                  <a:srgbClr val="002060"/>
                </a:solidFill>
                <a:effectLst>
                  <a:outerShdw blurRad="38100" dist="38100" dir="2700000" algn="tl">
                    <a:srgbClr val="000000">
                      <a:alpha val="43137"/>
                    </a:srgbClr>
                  </a:outerShdw>
                </a:effectLst>
                <a:latin typeface="Book Antiqua" panose="02040602050305030304" pitchFamily="18" charset="0"/>
              </a:rPr>
              <a:t>FUTURE SCOPE OF WORK</a:t>
            </a:r>
          </a:p>
        </p:txBody>
      </p:sp>
      <p:sp>
        <p:nvSpPr>
          <p:cNvPr id="3" name="Content Placeholder 2">
            <a:extLst>
              <a:ext uri="{FF2B5EF4-FFF2-40B4-BE49-F238E27FC236}">
                <a16:creationId xmlns:a16="http://schemas.microsoft.com/office/drawing/2014/main" id="{90748730-2F43-60DA-C176-0D97FCADA046}"/>
              </a:ext>
            </a:extLst>
          </p:cNvPr>
          <p:cNvSpPr>
            <a:spLocks noGrp="1"/>
          </p:cNvSpPr>
          <p:nvPr>
            <p:ph idx="1"/>
          </p:nvPr>
        </p:nvSpPr>
        <p:spPr>
          <a:xfrm>
            <a:off x="1141408" y="1514707"/>
            <a:ext cx="9905999" cy="3541714"/>
          </a:xfrm>
        </p:spPr>
        <p:txBody>
          <a:bodyPr>
            <a:noAutofit/>
          </a:bodyPr>
          <a:lstStyle/>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of improved and more suitable voice sampling system as part of biometric authentication.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of suitable thumb impression gathering hardware as part of biometric authentication.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the effectiveness of data hiding algorithm for judging data hiding imperceptibility and robustness.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Further modification of Data hiding Algorithm to embed and retrieve images of higher resolution.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Optimising Audio Authentication system to distinguish between Similar and different audio with even higher fidelity, especially under noisy conditions.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Alternatively, upgrade the fingerprint SIFT system to take lower-resolution fingerprint images as input and work with it properly.</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of a comprehensive Client – server program to embed, retrieve and compare steganographic data in Cover documents.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7374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8E59-D9B3-D86A-3917-0C845E003BC5}"/>
              </a:ext>
            </a:extLst>
          </p:cNvPr>
          <p:cNvSpPr>
            <a:spLocks noGrp="1"/>
          </p:cNvSpPr>
          <p:nvPr>
            <p:ph type="title"/>
          </p:nvPr>
        </p:nvSpPr>
        <p:spPr>
          <a:xfrm>
            <a:off x="4309586" y="224390"/>
            <a:ext cx="3572827" cy="560042"/>
          </a:xfrm>
        </p:spPr>
        <p:txBody>
          <a:bodyPr>
            <a:normAutofit/>
          </a:bodyPr>
          <a:lstStyle/>
          <a:p>
            <a:pPr algn="ctr"/>
            <a:r>
              <a:rPr lang="en-IN" sz="3200" b="1" u="sng" dirty="0">
                <a:solidFill>
                  <a:srgbClr val="002060"/>
                </a:solidFill>
                <a:effectLst>
                  <a:outerShdw blurRad="38100" dist="38100" dir="2700000" algn="tl">
                    <a:srgbClr val="000000">
                      <a:alpha val="43137"/>
                    </a:srgbClr>
                  </a:outerShdw>
                </a:effectLst>
                <a:latin typeface="Book Antiqua" panose="02040602050305030304" pitchFamily="18" charset="0"/>
              </a:rPr>
              <a:t>REFERENCES</a:t>
            </a:r>
          </a:p>
        </p:txBody>
      </p:sp>
      <p:sp>
        <p:nvSpPr>
          <p:cNvPr id="3" name="Content Placeholder 2">
            <a:extLst>
              <a:ext uri="{FF2B5EF4-FFF2-40B4-BE49-F238E27FC236}">
                <a16:creationId xmlns:a16="http://schemas.microsoft.com/office/drawing/2014/main" id="{D9C58C74-3B40-675A-0032-EACC8586D522}"/>
              </a:ext>
            </a:extLst>
          </p:cNvPr>
          <p:cNvSpPr>
            <a:spLocks noGrp="1"/>
          </p:cNvSpPr>
          <p:nvPr>
            <p:ph idx="1"/>
          </p:nvPr>
        </p:nvSpPr>
        <p:spPr>
          <a:xfrm>
            <a:off x="-1137667" y="650788"/>
            <a:ext cx="13114515" cy="5422780"/>
          </a:xfrm>
        </p:spPr>
        <p:txBody>
          <a:bodyPr>
            <a:noAutofit/>
          </a:bodyPr>
          <a:lstStyle/>
          <a:p>
            <a:pPr marL="1600200" lvl="3" indent="-228600" algn="just">
              <a:lnSpc>
                <a:spcPct val="150000"/>
              </a:lnSpc>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“National Scholarship Portal (NSP) Standard Operating Procedures”, Version 1.0, July 2019, NSP Team, NIC DBT Mission, Central Ministries of the Onboarded schemes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lvl="3" indent="-228600" algn="just">
              <a:lnSpc>
                <a:spcPct val="150000"/>
              </a:lnSpc>
              <a:buFont typeface="+mj-lt"/>
              <a:buAutoNum type="arabicPeriod"/>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Mishra, K. N. (2016) “AAdhar based smartcard system for security management in South Asia”, In the Proceedings of International Conference on Control, Computing, Communication and Materials (ICCCCM), pp. 1–6. </a:t>
            </a:r>
          </a:p>
          <a:p>
            <a:pPr marL="1600200" lvl="3" indent="-228600" algn="just">
              <a:lnSpc>
                <a:spcPct val="150000"/>
              </a:lnSpc>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Anitha, V., &amp; Velusamy, R. L. (2012) “Authentication of digital documents using secret key biometric watermarking”, International journal of communication network security, Vol. 1, Issue 4, pp. 5–11.</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lvl="3" indent="-228600" algn="just">
              <a:lnSpc>
                <a:spcPct val="150000"/>
              </a:lnSpc>
              <a:spcAft>
                <a:spcPts val="800"/>
              </a:spcAft>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Hubli and A. S. Nayak, “Watermarking technique for tamper detection of cheque image in CTS,” International Journal on Recent &amp; Innovation Trends in Computer &amp; Communications, vol. 5, no. 1, pp. 281-284, January, 2017.</a:t>
            </a:r>
          </a:p>
          <a:p>
            <a:pPr marL="1600200" lvl="3" indent="-228600" algn="just">
              <a:lnSpc>
                <a:spcPct val="150000"/>
              </a:lnSpc>
              <a:spcAft>
                <a:spcPts val="800"/>
              </a:spcAft>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Hasan, H. R. (2018) “Copyright Protection for Digital Certificate using Blind Watermarking Technique”, Kurdistan Journal of Applied Research, Vol. 3, Issue 1, pp. 75–79.</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AB8B4A-1226-4FE7-95F2-4EE270454562}"/>
              </a:ext>
            </a:extLst>
          </p:cNvPr>
          <p:cNvSpPr txBox="1"/>
          <p:nvPr/>
        </p:nvSpPr>
        <p:spPr>
          <a:xfrm>
            <a:off x="8228785" y="6361466"/>
            <a:ext cx="3850926" cy="276999"/>
          </a:xfrm>
          <a:prstGeom prst="rect">
            <a:avLst/>
          </a:prstGeom>
          <a:noFill/>
        </p:spPr>
        <p:txBody>
          <a:bodyPr wrap="none" rtlCol="0">
            <a:spAutoFit/>
          </a:bodyPr>
          <a:lstStyle/>
          <a:p>
            <a:r>
              <a:rPr lang="en-IN" sz="1200" dirty="0"/>
              <a:t>(Full list of references can be found in the Documentation)</a:t>
            </a:r>
          </a:p>
        </p:txBody>
      </p:sp>
    </p:spTree>
    <p:extLst>
      <p:ext uri="{BB962C8B-B14F-4D97-AF65-F5344CB8AC3E}">
        <p14:creationId xmlns:p14="http://schemas.microsoft.com/office/powerpoint/2010/main" val="121869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B37E-74B7-9962-7AE5-C85EDAB2CE9B}"/>
              </a:ext>
            </a:extLst>
          </p:cNvPr>
          <p:cNvSpPr>
            <a:spLocks noGrp="1"/>
          </p:cNvSpPr>
          <p:nvPr>
            <p:ph type="title"/>
          </p:nvPr>
        </p:nvSpPr>
        <p:spPr>
          <a:xfrm>
            <a:off x="221083" y="158563"/>
            <a:ext cx="11749833" cy="851102"/>
          </a:xfrm>
        </p:spPr>
        <p:txBody>
          <a:bodyPr>
            <a:normAutofit/>
          </a:bodyPr>
          <a:lstStyle/>
          <a:p>
            <a:pPr algn="ctr"/>
            <a:r>
              <a:rPr lang="en-IN" sz="3200" b="1" u="sng" dirty="0">
                <a:solidFill>
                  <a:srgbClr val="002060"/>
                </a:solidFill>
                <a:latin typeface="Book Antiqua" panose="02040602050305030304" pitchFamily="18" charset="0"/>
              </a:rPr>
              <a:t>GENERAL CONCEPT OF DATA SECURITY TECHNIQUES</a:t>
            </a:r>
          </a:p>
        </p:txBody>
      </p:sp>
      <p:sp>
        <p:nvSpPr>
          <p:cNvPr id="3" name="Rectangle 2">
            <a:extLst>
              <a:ext uri="{FF2B5EF4-FFF2-40B4-BE49-F238E27FC236}">
                <a16:creationId xmlns:a16="http://schemas.microsoft.com/office/drawing/2014/main" id="{BC399FBD-998E-4F0B-46F0-78B5978934F7}"/>
              </a:ext>
            </a:extLst>
          </p:cNvPr>
          <p:cNvSpPr>
            <a:spLocks noChangeArrowheads="1"/>
          </p:cNvSpPr>
          <p:nvPr/>
        </p:nvSpPr>
        <p:spPr bwMode="auto">
          <a:xfrm>
            <a:off x="-636494"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pic>
        <p:nvPicPr>
          <p:cNvPr id="4097" name="Picture 1">
            <a:extLst>
              <a:ext uri="{FF2B5EF4-FFF2-40B4-BE49-F238E27FC236}">
                <a16:creationId xmlns:a16="http://schemas.microsoft.com/office/drawing/2014/main" id="{83ECF5D6-BC94-2768-CABE-B1DCCC271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58" y="824757"/>
            <a:ext cx="11675081" cy="58091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D240FE-8EAA-948B-A2D8-7EB48C1C6018}"/>
              </a:ext>
            </a:extLst>
          </p:cNvPr>
          <p:cNvSpPr>
            <a:spLocks noChangeArrowheads="1"/>
          </p:cNvSpPr>
          <p:nvPr/>
        </p:nvSpPr>
        <p:spPr bwMode="auto">
          <a:xfrm>
            <a:off x="640977" y="39511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B79EF658-30DD-E21C-EBD7-E27F1C3EC890}"/>
              </a:ext>
            </a:extLst>
          </p:cNvPr>
          <p:cNvSpPr/>
          <p:nvPr/>
        </p:nvSpPr>
        <p:spPr>
          <a:xfrm>
            <a:off x="4733365" y="896474"/>
            <a:ext cx="2205318" cy="887502"/>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Information Security</a:t>
            </a:r>
          </a:p>
        </p:txBody>
      </p:sp>
      <p:sp>
        <p:nvSpPr>
          <p:cNvPr id="7" name="Rectangle 6">
            <a:extLst>
              <a:ext uri="{FF2B5EF4-FFF2-40B4-BE49-F238E27FC236}">
                <a16:creationId xmlns:a16="http://schemas.microsoft.com/office/drawing/2014/main" id="{5C65B0F0-5C6C-9DF7-864E-BD7BDC53D002}"/>
              </a:ext>
            </a:extLst>
          </p:cNvPr>
          <p:cNvSpPr/>
          <p:nvPr/>
        </p:nvSpPr>
        <p:spPr>
          <a:xfrm>
            <a:off x="7548282" y="2608735"/>
            <a:ext cx="2223247" cy="53787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Hiding</a:t>
            </a:r>
          </a:p>
        </p:txBody>
      </p:sp>
      <p:sp>
        <p:nvSpPr>
          <p:cNvPr id="8" name="Rectangle 7">
            <a:extLst>
              <a:ext uri="{FF2B5EF4-FFF2-40B4-BE49-F238E27FC236}">
                <a16:creationId xmlns:a16="http://schemas.microsoft.com/office/drawing/2014/main" id="{E77BBE33-7AC0-EBD2-CBE0-65355EBBA019}"/>
              </a:ext>
            </a:extLst>
          </p:cNvPr>
          <p:cNvSpPr/>
          <p:nvPr/>
        </p:nvSpPr>
        <p:spPr>
          <a:xfrm>
            <a:off x="2339788" y="2608733"/>
            <a:ext cx="2097741" cy="914389"/>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Encryption</a:t>
            </a:r>
          </a:p>
        </p:txBody>
      </p:sp>
      <p:sp>
        <p:nvSpPr>
          <p:cNvPr id="9" name="Rectangle 8">
            <a:extLst>
              <a:ext uri="{FF2B5EF4-FFF2-40B4-BE49-F238E27FC236}">
                <a16:creationId xmlns:a16="http://schemas.microsoft.com/office/drawing/2014/main" id="{6BF49116-2854-C298-9357-91F39F54EA62}"/>
              </a:ext>
            </a:extLst>
          </p:cNvPr>
          <p:cNvSpPr/>
          <p:nvPr/>
        </p:nvSpPr>
        <p:spPr>
          <a:xfrm>
            <a:off x="824754" y="4129384"/>
            <a:ext cx="2142565" cy="917743"/>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Symmetric Key</a:t>
            </a:r>
          </a:p>
        </p:txBody>
      </p:sp>
      <p:sp>
        <p:nvSpPr>
          <p:cNvPr id="10" name="Rectangle 9">
            <a:extLst>
              <a:ext uri="{FF2B5EF4-FFF2-40B4-BE49-F238E27FC236}">
                <a16:creationId xmlns:a16="http://schemas.microsoft.com/office/drawing/2014/main" id="{720F1AEB-D94E-6D1B-27A8-7F962F0C55CF}"/>
              </a:ext>
            </a:extLst>
          </p:cNvPr>
          <p:cNvSpPr/>
          <p:nvPr/>
        </p:nvSpPr>
        <p:spPr>
          <a:xfrm>
            <a:off x="3662082" y="4129384"/>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Asymmetric Key</a:t>
            </a:r>
          </a:p>
        </p:txBody>
      </p:sp>
      <p:sp>
        <p:nvSpPr>
          <p:cNvPr id="11" name="Rectangle 10">
            <a:extLst>
              <a:ext uri="{FF2B5EF4-FFF2-40B4-BE49-F238E27FC236}">
                <a16:creationId xmlns:a16="http://schemas.microsoft.com/office/drawing/2014/main" id="{21E8E2B3-722A-637D-37F1-668F873A0709}"/>
              </a:ext>
            </a:extLst>
          </p:cNvPr>
          <p:cNvSpPr/>
          <p:nvPr/>
        </p:nvSpPr>
        <p:spPr>
          <a:xfrm>
            <a:off x="8988635" y="3836625"/>
            <a:ext cx="2223247" cy="538151"/>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Watermarking</a:t>
            </a:r>
          </a:p>
        </p:txBody>
      </p:sp>
      <p:sp>
        <p:nvSpPr>
          <p:cNvPr id="12" name="Rectangle 11">
            <a:extLst>
              <a:ext uri="{FF2B5EF4-FFF2-40B4-BE49-F238E27FC236}">
                <a16:creationId xmlns:a16="http://schemas.microsoft.com/office/drawing/2014/main" id="{681D123B-4CB5-F0E1-08A1-D19DCFB9A762}"/>
              </a:ext>
            </a:extLst>
          </p:cNvPr>
          <p:cNvSpPr/>
          <p:nvPr/>
        </p:nvSpPr>
        <p:spPr>
          <a:xfrm>
            <a:off x="6187166" y="3812804"/>
            <a:ext cx="2338269" cy="53787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Steganography</a:t>
            </a:r>
          </a:p>
        </p:txBody>
      </p:sp>
      <p:sp>
        <p:nvSpPr>
          <p:cNvPr id="13" name="Rectangle 12">
            <a:extLst>
              <a:ext uri="{FF2B5EF4-FFF2-40B4-BE49-F238E27FC236}">
                <a16:creationId xmlns:a16="http://schemas.microsoft.com/office/drawing/2014/main" id="{DADEE90F-5037-1628-FC6B-E7435D8AEB80}"/>
              </a:ext>
            </a:extLst>
          </p:cNvPr>
          <p:cNvSpPr/>
          <p:nvPr/>
        </p:nvSpPr>
        <p:spPr>
          <a:xfrm>
            <a:off x="824754" y="5659544"/>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Hybrid Mechanism</a:t>
            </a:r>
          </a:p>
        </p:txBody>
      </p:sp>
      <p:sp>
        <p:nvSpPr>
          <p:cNvPr id="14" name="Rectangle 13">
            <a:extLst>
              <a:ext uri="{FF2B5EF4-FFF2-40B4-BE49-F238E27FC236}">
                <a16:creationId xmlns:a16="http://schemas.microsoft.com/office/drawing/2014/main" id="{0D20575A-B4D2-86F1-5682-E6996C5332A7}"/>
              </a:ext>
            </a:extLst>
          </p:cNvPr>
          <p:cNvSpPr/>
          <p:nvPr/>
        </p:nvSpPr>
        <p:spPr>
          <a:xfrm>
            <a:off x="9169411" y="5457014"/>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Spatial Domain</a:t>
            </a:r>
          </a:p>
        </p:txBody>
      </p:sp>
      <p:sp>
        <p:nvSpPr>
          <p:cNvPr id="15" name="Rectangle 14">
            <a:extLst>
              <a:ext uri="{FF2B5EF4-FFF2-40B4-BE49-F238E27FC236}">
                <a16:creationId xmlns:a16="http://schemas.microsoft.com/office/drawing/2014/main" id="{4B86D8F8-6C61-950C-540B-013B20B95772}"/>
              </a:ext>
            </a:extLst>
          </p:cNvPr>
          <p:cNvSpPr/>
          <p:nvPr/>
        </p:nvSpPr>
        <p:spPr>
          <a:xfrm>
            <a:off x="6095998" y="5382808"/>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Transform Domain</a:t>
            </a:r>
          </a:p>
        </p:txBody>
      </p:sp>
    </p:spTree>
    <p:extLst>
      <p:ext uri="{BB962C8B-B14F-4D97-AF65-F5344CB8AC3E}">
        <p14:creationId xmlns:p14="http://schemas.microsoft.com/office/powerpoint/2010/main" val="2940018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A4CD8D-954F-4FC7-6FFC-304A05F77683}"/>
              </a:ext>
            </a:extLst>
          </p:cNvPr>
          <p:cNvSpPr/>
          <p:nvPr/>
        </p:nvSpPr>
        <p:spPr>
          <a:xfrm>
            <a:off x="1959195" y="2644170"/>
            <a:ext cx="8273609" cy="1569660"/>
          </a:xfrm>
          <a:prstGeom prst="rect">
            <a:avLst/>
          </a:prstGeom>
          <a:effectLst>
            <a:glow rad="127000">
              <a:schemeClr val="bg2">
                <a:lumMod val="60000"/>
                <a:lumOff val="40000"/>
              </a:schemeClr>
            </a:glow>
          </a:effectLst>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scene3d>
              <a:camera prst="orthographicFront"/>
              <a:lightRig rig="threePt" dir="t"/>
            </a:scene3d>
            <a:sp3d extrusionH="57150">
              <a:bevelT w="38100" h="38100" prst="angle"/>
              <a:bevelB h="25400" prst="softRound"/>
            </a:sp3d>
          </a:bodyPr>
          <a:lstStyle/>
          <a:p>
            <a:pPr algn="ctr"/>
            <a:r>
              <a:rPr lang="en-US" sz="9600" b="0" cap="none" spc="600" dirty="0">
                <a:ln w="0"/>
                <a:solidFill>
                  <a:srgbClr val="92D05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1777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1;p26">
            <a:extLst>
              <a:ext uri="{FF2B5EF4-FFF2-40B4-BE49-F238E27FC236}">
                <a16:creationId xmlns:a16="http://schemas.microsoft.com/office/drawing/2014/main" id="{12DB0288-5627-5E78-B106-F5465143D4FE}"/>
              </a:ext>
            </a:extLst>
          </p:cNvPr>
          <p:cNvSpPr txBox="1">
            <a:spLocks noGrp="1"/>
          </p:cNvSpPr>
          <p:nvPr/>
        </p:nvSpPr>
        <p:spPr>
          <a:xfrm>
            <a:off x="2632136" y="221616"/>
            <a:ext cx="6927727" cy="750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marR="0" lvl="0" indent="0" algn="ctr" defTabSz="457200" rtl="0" eaLnBrk="1" fontAlgn="auto" latinLnBrk="0" hangingPunct="1">
              <a:lnSpc>
                <a:spcPct val="100000"/>
              </a:lnSpc>
              <a:spcBef>
                <a:spcPts val="0"/>
              </a:spcBef>
              <a:spcAft>
                <a:spcPts val="0"/>
              </a:spcAft>
              <a:buClr>
                <a:prstClr val="white"/>
              </a:buClr>
              <a:buSzPts val="2400"/>
              <a:buFont typeface="Montserrat"/>
              <a:buNone/>
              <a:tabLst/>
              <a:defRPr/>
            </a:pPr>
            <a:r>
              <a:rPr kumimoji="0" lang="en-IN" sz="3200" b="1" i="0" u="sng" strike="noStrike" kern="1200" cap="none" spc="0" normalizeH="0" baseline="0" noProof="0" dirty="0">
                <a:ln>
                  <a:noFill/>
                </a:ln>
                <a:solidFill>
                  <a:srgbClr val="002060"/>
                </a:solidFill>
                <a:effectLst/>
                <a:uLnTx/>
                <a:uFillTx/>
                <a:latin typeface="Book Antiqua" panose="02040602050305030304" pitchFamily="18" charset="0"/>
                <a:sym typeface="Montserrat"/>
              </a:rPr>
              <a:t>S</a:t>
            </a:r>
            <a:r>
              <a:rPr kumimoji="0" lang="en" sz="3200" b="1" i="0" u="sng" strike="noStrike" kern="1200" cap="none" spc="0" normalizeH="0" baseline="0" noProof="0" dirty="0">
                <a:ln>
                  <a:noFill/>
                </a:ln>
                <a:solidFill>
                  <a:srgbClr val="002060"/>
                </a:solidFill>
                <a:effectLst/>
                <a:uLnTx/>
                <a:uFillTx/>
                <a:latin typeface="Book Antiqua" panose="02040602050305030304" pitchFamily="18" charset="0"/>
                <a:sym typeface="Montserrat"/>
              </a:rPr>
              <a:t>pecific Data Security tools</a:t>
            </a:r>
            <a:endParaRPr kumimoji="0" sz="3200" b="1" i="0" u="sng" strike="noStrike" kern="1200" cap="none" spc="0" normalizeH="0" baseline="0" noProof="0" dirty="0">
              <a:ln>
                <a:noFill/>
              </a:ln>
              <a:solidFill>
                <a:srgbClr val="002060"/>
              </a:solidFill>
              <a:effectLst/>
              <a:uLnTx/>
              <a:uFillTx/>
              <a:latin typeface="Book Antiqua" panose="02040602050305030304" pitchFamily="18" charset="0"/>
              <a:sym typeface="Montserrat"/>
            </a:endParaRPr>
          </a:p>
        </p:txBody>
      </p:sp>
      <p:grpSp>
        <p:nvGrpSpPr>
          <p:cNvPr id="4" name="Google Shape;222;p26">
            <a:extLst>
              <a:ext uri="{FF2B5EF4-FFF2-40B4-BE49-F238E27FC236}">
                <a16:creationId xmlns:a16="http://schemas.microsoft.com/office/drawing/2014/main" id="{5C9EB32B-9EC5-5E76-2A17-635B57D6E724}"/>
              </a:ext>
            </a:extLst>
          </p:cNvPr>
          <p:cNvGrpSpPr/>
          <p:nvPr/>
        </p:nvGrpSpPr>
        <p:grpSpPr>
          <a:xfrm>
            <a:off x="441288" y="1027134"/>
            <a:ext cx="4448842" cy="5418489"/>
            <a:chOff x="1113835" y="283725"/>
            <a:chExt cx="2465270" cy="4076400"/>
          </a:xfrm>
        </p:grpSpPr>
        <p:sp>
          <p:nvSpPr>
            <p:cNvPr id="19" name="Google Shape;223;p26">
              <a:extLst>
                <a:ext uri="{FF2B5EF4-FFF2-40B4-BE49-F238E27FC236}">
                  <a16:creationId xmlns:a16="http://schemas.microsoft.com/office/drawing/2014/main" id="{978FCEF8-5B52-7671-7D55-0FE43409EF2C}"/>
                </a:ext>
              </a:extLst>
            </p:cNvPr>
            <p:cNvSpPr/>
            <p:nvPr/>
          </p:nvSpPr>
          <p:spPr>
            <a:xfrm>
              <a:off x="1178650" y="283725"/>
              <a:ext cx="1907880" cy="4076400"/>
            </a:xfrm>
            <a:prstGeom prst="rect">
              <a:avLst/>
            </a:prstGeom>
            <a:solidFill>
              <a:srgbClr val="1B78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20" name="Google Shape;224;p26">
              <a:extLst>
                <a:ext uri="{FF2B5EF4-FFF2-40B4-BE49-F238E27FC236}">
                  <a16:creationId xmlns:a16="http://schemas.microsoft.com/office/drawing/2014/main" id="{BCF234DA-9066-1EFC-0D64-5B121308EC79}"/>
                </a:ext>
              </a:extLst>
            </p:cNvPr>
            <p:cNvSpPr/>
            <p:nvPr/>
          </p:nvSpPr>
          <p:spPr>
            <a:xfrm>
              <a:off x="1113835" y="395474"/>
              <a:ext cx="1907880" cy="1274831"/>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21" name="Google Shape;225;p26">
              <a:extLst>
                <a:ext uri="{FF2B5EF4-FFF2-40B4-BE49-F238E27FC236}">
                  <a16:creationId xmlns:a16="http://schemas.microsoft.com/office/drawing/2014/main" id="{DF05CF37-7A7A-645E-AA0A-9A069FA891CA}"/>
                </a:ext>
              </a:extLst>
            </p:cNvPr>
            <p:cNvSpPr/>
            <p:nvPr/>
          </p:nvSpPr>
          <p:spPr>
            <a:xfrm>
              <a:off x="1764105" y="987567"/>
              <a:ext cx="1815000" cy="6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rPr>
                <a:t>Data is encoded.</a:t>
              </a:r>
              <a:endParaRPr kumimoji="0"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endParaRPr>
            </a:p>
          </p:txBody>
        </p:sp>
        <p:sp>
          <p:nvSpPr>
            <p:cNvPr id="22" name="Google Shape;226;p26">
              <a:extLst>
                <a:ext uri="{FF2B5EF4-FFF2-40B4-BE49-F238E27FC236}">
                  <a16:creationId xmlns:a16="http://schemas.microsoft.com/office/drawing/2014/main" id="{2315A685-321C-DFD4-9D00-97A01C57F148}"/>
                </a:ext>
              </a:extLst>
            </p:cNvPr>
            <p:cNvSpPr/>
            <p:nvPr/>
          </p:nvSpPr>
          <p:spPr>
            <a:xfrm>
              <a:off x="1178650" y="449938"/>
              <a:ext cx="1815000"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1200" cap="none" spc="0" normalizeH="0" baseline="0" noProof="0" dirty="0">
                  <a:ln>
                    <a:noFill/>
                  </a:ln>
                  <a:solidFill>
                    <a:srgbClr val="1D7E74"/>
                  </a:solidFill>
                  <a:effectLst/>
                  <a:uLnTx/>
                  <a:uFillTx/>
                  <a:latin typeface="Times New Roman" panose="02020603050405020304" pitchFamily="18" charset="0"/>
                  <a:ea typeface="Roboto"/>
                  <a:cs typeface="Times New Roman" panose="02020603050405020304" pitchFamily="18" charset="0"/>
                  <a:sym typeface="Roboto"/>
                </a:rPr>
                <a:t>Cryptography</a:t>
              </a:r>
              <a:endParaRPr kumimoji="0" sz="2800" b="0" i="0" u="none" strike="noStrike" kern="1200" cap="none" spc="0" normalizeH="0" baseline="0" noProof="0" dirty="0">
                <a:ln>
                  <a:noFill/>
                </a:ln>
                <a:solidFill>
                  <a:srgbClr val="1D7E74"/>
                </a:solidFill>
                <a:effectLst/>
                <a:uLnTx/>
                <a:uFillTx/>
                <a:latin typeface="Times New Roman" panose="02020603050405020304" pitchFamily="18" charset="0"/>
                <a:ea typeface="Roboto Thin"/>
                <a:cs typeface="Times New Roman" panose="02020603050405020304" pitchFamily="18" charset="0"/>
                <a:sym typeface="Roboto Thin"/>
              </a:endParaRPr>
            </a:p>
          </p:txBody>
        </p:sp>
        <p:sp>
          <p:nvSpPr>
            <p:cNvPr id="23" name="Google Shape;227;p26">
              <a:extLst>
                <a:ext uri="{FF2B5EF4-FFF2-40B4-BE49-F238E27FC236}">
                  <a16:creationId xmlns:a16="http://schemas.microsoft.com/office/drawing/2014/main" id="{66B9BB6B-8A0D-3588-EA8E-C93CA6E07A7C}"/>
                </a:ext>
              </a:extLst>
            </p:cNvPr>
            <p:cNvSpPr/>
            <p:nvPr/>
          </p:nvSpPr>
          <p:spPr>
            <a:xfrm rot="5400000">
              <a:off x="1313880" y="1691514"/>
              <a:ext cx="3462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24" name="Google Shape;228;p26">
              <a:extLst>
                <a:ext uri="{FF2B5EF4-FFF2-40B4-BE49-F238E27FC236}">
                  <a16:creationId xmlns:a16="http://schemas.microsoft.com/office/drawing/2014/main" id="{2AED2E00-BAB4-2364-59EF-24C88885B4EA}"/>
                </a:ext>
              </a:extLst>
            </p:cNvPr>
            <p:cNvSpPr/>
            <p:nvPr/>
          </p:nvSpPr>
          <p:spPr>
            <a:xfrm>
              <a:off x="1237324" y="2164156"/>
              <a:ext cx="1849206" cy="141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23850" algn="l" defTabSz="457200" rtl="0" eaLnBrk="1" fontAlgn="auto" latinLnBrk="0" hangingPunct="1">
                <a:lnSpc>
                  <a:spcPct val="115000"/>
                </a:lnSpc>
                <a:spcBef>
                  <a:spcPts val="0"/>
                </a:spcBef>
                <a:spcAft>
                  <a:spcPts val="0"/>
                </a:spcAft>
                <a:buClr>
                  <a:srgbClr val="FFFFFF"/>
                </a:buClr>
                <a:buSzPts val="1500"/>
                <a:buFont typeface="Roboto"/>
                <a:buChar char="●"/>
                <a:tabLst/>
                <a:defRPr/>
              </a:pPr>
              <a:r>
                <a:rPr kumimoji="0" lang="en" sz="2200" b="0" i="0" u="none" strike="noStrike" kern="1200" cap="none" spc="0" normalizeH="0" baseline="0" noProof="0" dirty="0">
                  <a:ln>
                    <a:noFill/>
                  </a:ln>
                  <a:solidFill>
                    <a:srgbClr val="FFFFFF"/>
                  </a:solidFill>
                  <a:effectLst/>
                  <a:uLnTx/>
                  <a:uFillTx/>
                  <a:latin typeface="Times New Roman" panose="02020603050405020304" pitchFamily="18" charset="0"/>
                  <a:ea typeface="Roboto"/>
                  <a:cs typeface="Times New Roman" panose="02020603050405020304" pitchFamily="18" charset="0"/>
                  <a:sym typeface="Roboto"/>
                </a:rPr>
                <a:t>Data sent to the receiver in an unrecognizable format. </a:t>
              </a:r>
              <a:endParaRPr kumimoji="0" sz="2200" b="0" i="0" u="none" strike="noStrike" kern="1200" cap="none" spc="0" normalizeH="0" baseline="0" noProof="0" dirty="0">
                <a:ln>
                  <a:noFill/>
                </a:ln>
                <a:solidFill>
                  <a:srgbClr val="FFFFFF"/>
                </a:solidFill>
                <a:effectLst/>
                <a:uLnTx/>
                <a:uFillTx/>
                <a:latin typeface="Times New Roman" panose="02020603050405020304" pitchFamily="18" charset="0"/>
                <a:ea typeface="Roboto"/>
                <a:cs typeface="Times New Roman" panose="02020603050405020304" pitchFamily="18" charset="0"/>
                <a:sym typeface="Roboto"/>
              </a:endParaRPr>
            </a:p>
          </p:txBody>
        </p:sp>
      </p:grpSp>
      <p:sp>
        <p:nvSpPr>
          <p:cNvPr id="8" name="Google Shape;242;p26">
            <a:extLst>
              <a:ext uri="{FF2B5EF4-FFF2-40B4-BE49-F238E27FC236}">
                <a16:creationId xmlns:a16="http://schemas.microsoft.com/office/drawing/2014/main" id="{A39FB0B7-7854-976C-E590-B0952CC054D4}"/>
              </a:ext>
            </a:extLst>
          </p:cNvPr>
          <p:cNvSpPr/>
          <p:nvPr/>
        </p:nvSpPr>
        <p:spPr>
          <a:xfrm rot="5400000">
            <a:off x="8330860" y="3313835"/>
            <a:ext cx="315300" cy="3309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grpSp>
        <p:nvGrpSpPr>
          <p:cNvPr id="54" name="Google Shape;222;p26">
            <a:extLst>
              <a:ext uri="{FF2B5EF4-FFF2-40B4-BE49-F238E27FC236}">
                <a16:creationId xmlns:a16="http://schemas.microsoft.com/office/drawing/2014/main" id="{ABC02007-C58D-2A3A-3FFB-916712B0C0B6}"/>
              </a:ext>
            </a:extLst>
          </p:cNvPr>
          <p:cNvGrpSpPr/>
          <p:nvPr/>
        </p:nvGrpSpPr>
        <p:grpSpPr>
          <a:xfrm>
            <a:off x="4150684" y="1027134"/>
            <a:ext cx="3697736" cy="5418490"/>
            <a:chOff x="1061623" y="283725"/>
            <a:chExt cx="2049054" cy="4076400"/>
          </a:xfrm>
        </p:grpSpPr>
        <p:sp>
          <p:nvSpPr>
            <p:cNvPr id="55" name="Google Shape;223;p26">
              <a:extLst>
                <a:ext uri="{FF2B5EF4-FFF2-40B4-BE49-F238E27FC236}">
                  <a16:creationId xmlns:a16="http://schemas.microsoft.com/office/drawing/2014/main" id="{BB4E3E7D-6A96-AC10-4550-3E00661E72B1}"/>
                </a:ext>
              </a:extLst>
            </p:cNvPr>
            <p:cNvSpPr/>
            <p:nvPr/>
          </p:nvSpPr>
          <p:spPr>
            <a:xfrm>
              <a:off x="1178650" y="283725"/>
              <a:ext cx="1907880" cy="4076400"/>
            </a:xfrm>
            <a:prstGeom prst="rect">
              <a:avLst/>
            </a:prstGeom>
            <a:solidFill>
              <a:srgbClr val="1B78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56" name="Google Shape;224;p26">
              <a:extLst>
                <a:ext uri="{FF2B5EF4-FFF2-40B4-BE49-F238E27FC236}">
                  <a16:creationId xmlns:a16="http://schemas.microsoft.com/office/drawing/2014/main" id="{82E77A50-E036-426C-7A8B-F43F60A61B42}"/>
                </a:ext>
              </a:extLst>
            </p:cNvPr>
            <p:cNvSpPr/>
            <p:nvPr/>
          </p:nvSpPr>
          <p:spPr>
            <a:xfrm>
              <a:off x="1113835" y="395474"/>
              <a:ext cx="1907880" cy="1274831"/>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57" name="Google Shape;225;p26">
              <a:extLst>
                <a:ext uri="{FF2B5EF4-FFF2-40B4-BE49-F238E27FC236}">
                  <a16:creationId xmlns:a16="http://schemas.microsoft.com/office/drawing/2014/main" id="{8CCA1B96-ABA9-95B6-9DE8-916E256AF0F3}"/>
                </a:ext>
              </a:extLst>
            </p:cNvPr>
            <p:cNvSpPr/>
            <p:nvPr/>
          </p:nvSpPr>
          <p:spPr>
            <a:xfrm>
              <a:off x="1111287" y="875351"/>
              <a:ext cx="1926256" cy="6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rPr>
                <a:t>Confidentiality is achieved by the encoding of transmitted data within a carrier signal. (image)</a:t>
              </a:r>
            </a:p>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endParaRPr>
            </a:p>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endParaRPr>
            </a:p>
          </p:txBody>
        </p:sp>
        <p:sp>
          <p:nvSpPr>
            <p:cNvPr id="58" name="Google Shape;226;p26">
              <a:extLst>
                <a:ext uri="{FF2B5EF4-FFF2-40B4-BE49-F238E27FC236}">
                  <a16:creationId xmlns:a16="http://schemas.microsoft.com/office/drawing/2014/main" id="{45D3F1F6-A014-D160-A137-1FC2B15A29BA}"/>
                </a:ext>
              </a:extLst>
            </p:cNvPr>
            <p:cNvSpPr/>
            <p:nvPr/>
          </p:nvSpPr>
          <p:spPr>
            <a:xfrm>
              <a:off x="1178650" y="449938"/>
              <a:ext cx="1815000"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1200" cap="none" spc="0" normalizeH="0" baseline="0" noProof="0" dirty="0">
                  <a:ln>
                    <a:noFill/>
                  </a:ln>
                  <a:solidFill>
                    <a:srgbClr val="1D7E74"/>
                  </a:solidFill>
                  <a:effectLst/>
                  <a:uLnTx/>
                  <a:uFillTx/>
                  <a:latin typeface="Times New Roman" panose="02020603050405020304" pitchFamily="18" charset="0"/>
                  <a:ea typeface="Roboto"/>
                  <a:cs typeface="Times New Roman" panose="02020603050405020304" pitchFamily="18" charset="0"/>
                  <a:sym typeface="Roboto"/>
                </a:rPr>
                <a:t>Steganography</a:t>
              </a:r>
              <a:endParaRPr kumimoji="0" sz="2800" b="0" i="0" u="none" strike="noStrike" kern="1200" cap="none" spc="0" normalizeH="0" baseline="0" noProof="0" dirty="0">
                <a:ln>
                  <a:noFill/>
                </a:ln>
                <a:solidFill>
                  <a:srgbClr val="1D7E74"/>
                </a:solidFill>
                <a:effectLst/>
                <a:uLnTx/>
                <a:uFillTx/>
                <a:latin typeface="Times New Roman" panose="02020603050405020304" pitchFamily="18" charset="0"/>
                <a:ea typeface="Roboto Thin"/>
                <a:cs typeface="Times New Roman" panose="02020603050405020304" pitchFamily="18" charset="0"/>
                <a:sym typeface="Roboto Thin"/>
              </a:endParaRPr>
            </a:p>
          </p:txBody>
        </p:sp>
        <p:sp>
          <p:nvSpPr>
            <p:cNvPr id="59" name="Google Shape;227;p26">
              <a:extLst>
                <a:ext uri="{FF2B5EF4-FFF2-40B4-BE49-F238E27FC236}">
                  <a16:creationId xmlns:a16="http://schemas.microsoft.com/office/drawing/2014/main" id="{5C98D5A1-F612-ED3C-C021-4ECD1F26FD30}"/>
                </a:ext>
              </a:extLst>
            </p:cNvPr>
            <p:cNvSpPr/>
            <p:nvPr/>
          </p:nvSpPr>
          <p:spPr>
            <a:xfrm rot="5400000">
              <a:off x="1313880" y="1691514"/>
              <a:ext cx="3462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0" name="Google Shape;228;p26">
              <a:extLst>
                <a:ext uri="{FF2B5EF4-FFF2-40B4-BE49-F238E27FC236}">
                  <a16:creationId xmlns:a16="http://schemas.microsoft.com/office/drawing/2014/main" id="{861E075B-99B9-3A67-D4E0-683E0F68DEF1}"/>
                </a:ext>
              </a:extLst>
            </p:cNvPr>
            <p:cNvSpPr/>
            <p:nvPr/>
          </p:nvSpPr>
          <p:spPr>
            <a:xfrm>
              <a:off x="1061623" y="1952630"/>
              <a:ext cx="2049054" cy="141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23850" algn="l" defTabSz="457200" rtl="0" eaLnBrk="1" fontAlgn="auto" latinLnBrk="0" hangingPunct="1">
                <a:lnSpc>
                  <a:spcPct val="115000"/>
                </a:lnSpc>
                <a:spcBef>
                  <a:spcPts val="0"/>
                </a:spcBef>
                <a:spcAft>
                  <a:spcPts val="0"/>
                </a:spcAft>
                <a:buClr>
                  <a:srgbClr val="FFFFFF"/>
                </a:buClr>
                <a:buSzPts val="1500"/>
                <a:buFont typeface="Roboto"/>
                <a:buChar char="●"/>
                <a:tabLst/>
                <a:defRPr/>
              </a:pPr>
              <a:r>
                <a:rPr kumimoji="0" lang="en-US"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It is an evolution of cryptography, where data is hidden within the carrier signal in an imperceptible manner such that intruder is unaware about the existence of the hidden data.</a:t>
              </a:r>
              <a:endParaRPr kumimoji="0" sz="2200" b="0" i="0" u="none" strike="noStrike" kern="1200" cap="none" spc="0" normalizeH="0" baseline="0" noProof="0" dirty="0">
                <a:ln>
                  <a:noFill/>
                </a:ln>
                <a:solidFill>
                  <a:prstClr val="white"/>
                </a:solidFill>
                <a:effectLst/>
                <a:uLnTx/>
                <a:uFillTx/>
                <a:latin typeface="Times New Roman" panose="02020603050405020304" pitchFamily="18" charset="0"/>
                <a:ea typeface="Roboto"/>
                <a:cs typeface="Times New Roman" panose="02020603050405020304" pitchFamily="18" charset="0"/>
                <a:sym typeface="Roboto"/>
              </a:endParaRPr>
            </a:p>
          </p:txBody>
        </p:sp>
      </p:grpSp>
      <p:grpSp>
        <p:nvGrpSpPr>
          <p:cNvPr id="62" name="Google Shape;222;p26">
            <a:extLst>
              <a:ext uri="{FF2B5EF4-FFF2-40B4-BE49-F238E27FC236}">
                <a16:creationId xmlns:a16="http://schemas.microsoft.com/office/drawing/2014/main" id="{5A1E4FC5-EFE2-980D-63EB-E7380699CCE5}"/>
              </a:ext>
            </a:extLst>
          </p:cNvPr>
          <p:cNvGrpSpPr/>
          <p:nvPr/>
        </p:nvGrpSpPr>
        <p:grpSpPr>
          <a:xfrm>
            <a:off x="8048524" y="1027134"/>
            <a:ext cx="3559938" cy="5418490"/>
            <a:chOff x="1113835" y="283725"/>
            <a:chExt cx="1972695" cy="4076400"/>
          </a:xfrm>
        </p:grpSpPr>
        <p:sp>
          <p:nvSpPr>
            <p:cNvPr id="63" name="Google Shape;223;p26">
              <a:extLst>
                <a:ext uri="{FF2B5EF4-FFF2-40B4-BE49-F238E27FC236}">
                  <a16:creationId xmlns:a16="http://schemas.microsoft.com/office/drawing/2014/main" id="{FC0E79F3-0A4E-2FD6-895F-BFB1C4461962}"/>
                </a:ext>
              </a:extLst>
            </p:cNvPr>
            <p:cNvSpPr/>
            <p:nvPr/>
          </p:nvSpPr>
          <p:spPr>
            <a:xfrm>
              <a:off x="1178650" y="283725"/>
              <a:ext cx="1907880" cy="4076400"/>
            </a:xfrm>
            <a:prstGeom prst="rect">
              <a:avLst/>
            </a:prstGeom>
            <a:solidFill>
              <a:srgbClr val="1B78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4" name="Google Shape;224;p26">
              <a:extLst>
                <a:ext uri="{FF2B5EF4-FFF2-40B4-BE49-F238E27FC236}">
                  <a16:creationId xmlns:a16="http://schemas.microsoft.com/office/drawing/2014/main" id="{934FB847-C655-F025-1BB9-E2DB027557AB}"/>
                </a:ext>
              </a:extLst>
            </p:cNvPr>
            <p:cNvSpPr/>
            <p:nvPr/>
          </p:nvSpPr>
          <p:spPr>
            <a:xfrm>
              <a:off x="1113835" y="395474"/>
              <a:ext cx="1907880" cy="1274831"/>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5" name="Google Shape;225;p26">
              <a:extLst>
                <a:ext uri="{FF2B5EF4-FFF2-40B4-BE49-F238E27FC236}">
                  <a16:creationId xmlns:a16="http://schemas.microsoft.com/office/drawing/2014/main" id="{B0D5D6D4-8D58-355F-574B-2614919E6F3D}"/>
                </a:ext>
              </a:extLst>
            </p:cNvPr>
            <p:cNvSpPr/>
            <p:nvPr/>
          </p:nvSpPr>
          <p:spPr>
            <a:xfrm>
              <a:off x="1145939" y="888873"/>
              <a:ext cx="1843672" cy="6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rPr>
                <a:t>Robustness of data protection of secret data against external attacks.</a:t>
              </a:r>
            </a:p>
          </p:txBody>
        </p:sp>
        <p:sp>
          <p:nvSpPr>
            <p:cNvPr id="66" name="Google Shape;226;p26">
              <a:extLst>
                <a:ext uri="{FF2B5EF4-FFF2-40B4-BE49-F238E27FC236}">
                  <a16:creationId xmlns:a16="http://schemas.microsoft.com/office/drawing/2014/main" id="{92FA6F6F-38DC-B453-73AB-3CDACBA378EB}"/>
                </a:ext>
              </a:extLst>
            </p:cNvPr>
            <p:cNvSpPr/>
            <p:nvPr/>
          </p:nvSpPr>
          <p:spPr>
            <a:xfrm>
              <a:off x="1178650" y="449938"/>
              <a:ext cx="1815000"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1200" cap="none" spc="0" normalizeH="0" baseline="0" noProof="0" dirty="0">
                  <a:ln>
                    <a:noFill/>
                  </a:ln>
                  <a:solidFill>
                    <a:srgbClr val="1D7E74"/>
                  </a:solidFill>
                  <a:effectLst/>
                  <a:uLnTx/>
                  <a:uFillTx/>
                  <a:latin typeface="Times New Roman" panose="02020603050405020304" pitchFamily="18" charset="0"/>
                  <a:ea typeface="Roboto"/>
                  <a:cs typeface="Times New Roman" panose="02020603050405020304" pitchFamily="18" charset="0"/>
                  <a:sym typeface="Roboto"/>
                </a:rPr>
                <a:t>Watermarking</a:t>
              </a:r>
              <a:endParaRPr kumimoji="0" sz="2800" b="0" i="0" u="none" strike="noStrike" kern="1200" cap="none" spc="0" normalizeH="0" baseline="0" noProof="0" dirty="0">
                <a:ln>
                  <a:noFill/>
                </a:ln>
                <a:solidFill>
                  <a:srgbClr val="1D7E74"/>
                </a:solidFill>
                <a:effectLst/>
                <a:uLnTx/>
                <a:uFillTx/>
                <a:latin typeface="Times New Roman" panose="02020603050405020304" pitchFamily="18" charset="0"/>
                <a:ea typeface="Roboto Thin"/>
                <a:cs typeface="Times New Roman" panose="02020603050405020304" pitchFamily="18" charset="0"/>
                <a:sym typeface="Roboto Thin"/>
              </a:endParaRPr>
            </a:p>
          </p:txBody>
        </p:sp>
        <p:sp>
          <p:nvSpPr>
            <p:cNvPr id="67" name="Google Shape;227;p26">
              <a:extLst>
                <a:ext uri="{FF2B5EF4-FFF2-40B4-BE49-F238E27FC236}">
                  <a16:creationId xmlns:a16="http://schemas.microsoft.com/office/drawing/2014/main" id="{7C63DB8B-6A5F-7DA2-28FA-86B3D14B8197}"/>
                </a:ext>
              </a:extLst>
            </p:cNvPr>
            <p:cNvSpPr/>
            <p:nvPr/>
          </p:nvSpPr>
          <p:spPr>
            <a:xfrm rot="5400000">
              <a:off x="1313880" y="1691514"/>
              <a:ext cx="3462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8" name="Google Shape;228;p26">
              <a:extLst>
                <a:ext uri="{FF2B5EF4-FFF2-40B4-BE49-F238E27FC236}">
                  <a16:creationId xmlns:a16="http://schemas.microsoft.com/office/drawing/2014/main" id="{73B5B7C2-F510-B776-99A0-63C6B7A6BF44}"/>
                </a:ext>
              </a:extLst>
            </p:cNvPr>
            <p:cNvSpPr/>
            <p:nvPr/>
          </p:nvSpPr>
          <p:spPr>
            <a:xfrm>
              <a:off x="1237324" y="2164156"/>
              <a:ext cx="1849206" cy="141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l" defTabSz="457200" rtl="0" eaLnBrk="1" fontAlgn="auto" latinLnBrk="0" hangingPunct="1">
                <a:lnSpc>
                  <a:spcPct val="107000"/>
                </a:lnSpc>
                <a:spcBef>
                  <a:spcPts val="0"/>
                </a:spcBef>
                <a:spcAft>
                  <a:spcPts val="800"/>
                </a:spcAft>
                <a:buClr>
                  <a:prstClr val="white"/>
                </a:buClr>
                <a:buSzTx/>
                <a:buFont typeface="Times New Roman" panose="02020603050405020304" pitchFamily="18" charset="0"/>
                <a:buChar char="●"/>
                <a:tabLst>
                  <a:tab pos="457200" algn="l"/>
                </a:tabLst>
                <a:defRPr/>
              </a:pPr>
              <a:r>
                <a:rPr kumimoji="0" lang="en-US"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Further evolution from Steganography.</a:t>
              </a:r>
              <a:endParaRPr kumimoji="0" lang="en-IN"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marR="0" lvl="0" indent="-342900" algn="l" defTabSz="457200" rtl="0" eaLnBrk="1" fontAlgn="auto" latinLnBrk="0" hangingPunct="1">
                <a:lnSpc>
                  <a:spcPct val="107000"/>
                </a:lnSpc>
                <a:spcBef>
                  <a:spcPts val="0"/>
                </a:spcBef>
                <a:spcAft>
                  <a:spcPts val="800"/>
                </a:spcAft>
                <a:buClr>
                  <a:prstClr val="white"/>
                </a:buClr>
                <a:buSzTx/>
                <a:buFont typeface="Times New Roman" panose="02020603050405020304" pitchFamily="18" charset="0"/>
                <a:buChar char="●"/>
                <a:tabLst>
                  <a:tab pos="457200" algn="l"/>
                </a:tabLst>
                <a:defRPr/>
              </a:pPr>
              <a:r>
                <a:rPr kumimoji="0" lang="en-IN"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H</a:t>
              </a:r>
              <a:r>
                <a:rPr kumimoji="0" lang="en-US"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ere, embedded sensitive data is protected from different external attacks.</a:t>
              </a:r>
              <a:endParaRPr kumimoji="0" lang="en-IN"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p:txBody>
        </p:sp>
      </p:grpSp>
    </p:spTree>
    <p:extLst>
      <p:ext uri="{BB962C8B-B14F-4D97-AF65-F5344CB8AC3E}">
        <p14:creationId xmlns:p14="http://schemas.microsoft.com/office/powerpoint/2010/main" val="316210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7;p27">
            <a:extLst>
              <a:ext uri="{FF2B5EF4-FFF2-40B4-BE49-F238E27FC236}">
                <a16:creationId xmlns:a16="http://schemas.microsoft.com/office/drawing/2014/main" id="{24F57B4D-E0FC-0265-1F5D-69FC662C6F17}"/>
              </a:ext>
            </a:extLst>
          </p:cNvPr>
          <p:cNvSpPr txBox="1">
            <a:spLocks/>
          </p:cNvSpPr>
          <p:nvPr/>
        </p:nvSpPr>
        <p:spPr>
          <a:xfrm>
            <a:off x="2740195" y="264055"/>
            <a:ext cx="7038900" cy="9141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3200" b="1" i="0" u="sng" strike="noStrike" kern="1200" cap="all" spc="0" normalizeH="0" baseline="0" noProof="0" dirty="0">
                <a:ln>
                  <a:noFill/>
                </a:ln>
                <a:solidFill>
                  <a:srgbClr val="002060"/>
                </a:solidFill>
                <a:effectLst>
                  <a:outerShdw blurRad="177800" dist="38100" dir="2700000" algn="tl">
                    <a:srgbClr val="000000">
                      <a:alpha val="24000"/>
                    </a:srgbClr>
                  </a:outerShdw>
                </a:effectLst>
                <a:uLnTx/>
                <a:uFillTx/>
                <a:latin typeface="Book Antiqua" panose="02040602050305030304" pitchFamily="18" charset="0"/>
                <a:ea typeface="+mj-ea"/>
                <a:cs typeface="+mj-cs"/>
              </a:rPr>
              <a:t>Multiple watermarking</a:t>
            </a:r>
          </a:p>
        </p:txBody>
      </p:sp>
      <p:sp>
        <p:nvSpPr>
          <p:cNvPr id="16" name="Google Shape;259;p27">
            <a:extLst>
              <a:ext uri="{FF2B5EF4-FFF2-40B4-BE49-F238E27FC236}">
                <a16:creationId xmlns:a16="http://schemas.microsoft.com/office/drawing/2014/main" id="{333B9C85-86BA-895F-7166-396FDE4FFBAB}"/>
              </a:ext>
            </a:extLst>
          </p:cNvPr>
          <p:cNvSpPr txBox="1"/>
          <p:nvPr/>
        </p:nvSpPr>
        <p:spPr>
          <a:xfrm>
            <a:off x="327289" y="5991440"/>
            <a:ext cx="11864711" cy="3780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We are using Segmented Water-marking to ensure more possibility of attack survival.</a:t>
            </a:r>
            <a:endParaRPr kumimoji="0"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endParaRPr>
          </a:p>
        </p:txBody>
      </p:sp>
      <p:sp>
        <p:nvSpPr>
          <p:cNvPr id="21" name="Rectangle 20">
            <a:extLst>
              <a:ext uri="{FF2B5EF4-FFF2-40B4-BE49-F238E27FC236}">
                <a16:creationId xmlns:a16="http://schemas.microsoft.com/office/drawing/2014/main" id="{2FF00249-D664-281E-1C99-8621B6A59A6E}"/>
              </a:ext>
            </a:extLst>
          </p:cNvPr>
          <p:cNvSpPr/>
          <p:nvPr/>
        </p:nvSpPr>
        <p:spPr>
          <a:xfrm>
            <a:off x="4735165" y="1000257"/>
            <a:ext cx="2501153"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Watermarking</a:t>
            </a:r>
          </a:p>
        </p:txBody>
      </p:sp>
      <p:sp>
        <p:nvSpPr>
          <p:cNvPr id="22" name="Rectangle 21">
            <a:extLst>
              <a:ext uri="{FF2B5EF4-FFF2-40B4-BE49-F238E27FC236}">
                <a16:creationId xmlns:a16="http://schemas.microsoft.com/office/drawing/2014/main" id="{462E5246-E8A0-D48D-EEC0-7743D8952457}"/>
              </a:ext>
            </a:extLst>
          </p:cNvPr>
          <p:cNvSpPr/>
          <p:nvPr/>
        </p:nvSpPr>
        <p:spPr>
          <a:xfrm>
            <a:off x="4472543" y="2160906"/>
            <a:ext cx="3026395"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Segmented</a:t>
            </a:r>
          </a:p>
        </p:txBody>
      </p:sp>
      <p:sp>
        <p:nvSpPr>
          <p:cNvPr id="23" name="Rectangle 22">
            <a:extLst>
              <a:ext uri="{FF2B5EF4-FFF2-40B4-BE49-F238E27FC236}">
                <a16:creationId xmlns:a16="http://schemas.microsoft.com/office/drawing/2014/main" id="{B706C8B9-2C61-E124-59B9-ABE67DB6A529}"/>
              </a:ext>
            </a:extLst>
          </p:cNvPr>
          <p:cNvSpPr/>
          <p:nvPr/>
        </p:nvSpPr>
        <p:spPr>
          <a:xfrm>
            <a:off x="8086540" y="2160904"/>
            <a:ext cx="3026395"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Successive</a:t>
            </a:r>
          </a:p>
        </p:txBody>
      </p:sp>
      <p:sp>
        <p:nvSpPr>
          <p:cNvPr id="24" name="Rectangle 23">
            <a:extLst>
              <a:ext uri="{FF2B5EF4-FFF2-40B4-BE49-F238E27FC236}">
                <a16:creationId xmlns:a16="http://schemas.microsoft.com/office/drawing/2014/main" id="{A243AE89-C212-1B90-0734-30784AA95F6A}"/>
              </a:ext>
            </a:extLst>
          </p:cNvPr>
          <p:cNvSpPr/>
          <p:nvPr/>
        </p:nvSpPr>
        <p:spPr>
          <a:xfrm>
            <a:off x="953094" y="2160905"/>
            <a:ext cx="3026395"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Composite</a:t>
            </a:r>
          </a:p>
        </p:txBody>
      </p:sp>
      <p:cxnSp>
        <p:nvCxnSpPr>
          <p:cNvPr id="26" name="Straight Arrow Connector 25">
            <a:extLst>
              <a:ext uri="{FF2B5EF4-FFF2-40B4-BE49-F238E27FC236}">
                <a16:creationId xmlns:a16="http://schemas.microsoft.com/office/drawing/2014/main" id="{E999D9A5-93AA-B86D-4575-712E630C949C}"/>
              </a:ext>
            </a:extLst>
          </p:cNvPr>
          <p:cNvCxnSpPr>
            <a:cxnSpLocks/>
            <a:stCxn id="21" idx="2"/>
            <a:endCxn id="22" idx="0"/>
          </p:cNvCxnSpPr>
          <p:nvPr/>
        </p:nvCxnSpPr>
        <p:spPr>
          <a:xfrm flipH="1">
            <a:off x="5985741" y="1596716"/>
            <a:ext cx="1" cy="5641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5E28F781-18E6-E41E-AAC5-3BDFFD34D3A9}"/>
              </a:ext>
            </a:extLst>
          </p:cNvPr>
          <p:cNvCxnSpPr>
            <a:cxnSpLocks/>
            <a:stCxn id="21" idx="2"/>
          </p:cNvCxnSpPr>
          <p:nvPr/>
        </p:nvCxnSpPr>
        <p:spPr>
          <a:xfrm rot="5400000">
            <a:off x="4084970" y="-21962"/>
            <a:ext cx="282095" cy="35194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88706EA-174E-775D-7F70-D9BB43F98ED9}"/>
              </a:ext>
            </a:extLst>
          </p:cNvPr>
          <p:cNvCxnSpPr>
            <a:cxnSpLocks/>
            <a:endCxn id="24" idx="0"/>
          </p:cNvCxnSpPr>
          <p:nvPr/>
        </p:nvCxnSpPr>
        <p:spPr>
          <a:xfrm>
            <a:off x="2466291" y="1870180"/>
            <a:ext cx="1" cy="290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ADF0C606-76C0-3311-6374-B68FEEE769D9}"/>
              </a:ext>
            </a:extLst>
          </p:cNvPr>
          <p:cNvCxnSpPr>
            <a:cxnSpLocks/>
          </p:cNvCxnSpPr>
          <p:nvPr/>
        </p:nvCxnSpPr>
        <p:spPr>
          <a:xfrm rot="16200000" flipH="1">
            <a:off x="7651692" y="-69234"/>
            <a:ext cx="282095" cy="361399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E57D5951-72AA-76D1-EA8A-E4D776F3C3F9}"/>
              </a:ext>
            </a:extLst>
          </p:cNvPr>
          <p:cNvCxnSpPr>
            <a:cxnSpLocks/>
            <a:endCxn id="23" idx="0"/>
          </p:cNvCxnSpPr>
          <p:nvPr/>
        </p:nvCxnSpPr>
        <p:spPr>
          <a:xfrm>
            <a:off x="9599737" y="1878809"/>
            <a:ext cx="1" cy="282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6864306A-E60E-AC77-F864-E8D9966586FA}"/>
              </a:ext>
            </a:extLst>
          </p:cNvPr>
          <p:cNvSpPr/>
          <p:nvPr/>
        </p:nvSpPr>
        <p:spPr>
          <a:xfrm>
            <a:off x="953093" y="2931456"/>
            <a:ext cx="3026395" cy="30748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15000"/>
              </a:lnSpc>
              <a:spcBef>
                <a:spcPts val="120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Composite: Formation of a single watermark from all watermarks and placing it in one embedding step.</a:t>
            </a:r>
          </a:p>
        </p:txBody>
      </p:sp>
      <p:sp>
        <p:nvSpPr>
          <p:cNvPr id="39" name="Rectangle 38">
            <a:extLst>
              <a:ext uri="{FF2B5EF4-FFF2-40B4-BE49-F238E27FC236}">
                <a16:creationId xmlns:a16="http://schemas.microsoft.com/office/drawing/2014/main" id="{676917CD-65ED-7FD8-8DC6-58032805D51B}"/>
              </a:ext>
            </a:extLst>
          </p:cNvPr>
          <p:cNvSpPr/>
          <p:nvPr/>
        </p:nvSpPr>
        <p:spPr>
          <a:xfrm>
            <a:off x="8086539" y="2931458"/>
            <a:ext cx="3026395" cy="30748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15000"/>
              </a:lnSpc>
              <a:spcBef>
                <a:spcPts val="120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Successive: The watermarks are placed one on top of another.</a:t>
            </a:r>
          </a:p>
          <a:p>
            <a:pPr marL="0" marR="0" lvl="0" indent="0" algn="l" defTabSz="457200" rtl="0" eaLnBrk="1" fontAlgn="auto" latinLnBrk="0" hangingPunct="1">
              <a:lnSpc>
                <a:spcPct val="100000"/>
              </a:lnSpc>
              <a:spcBef>
                <a:spcPts val="120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endParaRPr>
          </a:p>
        </p:txBody>
      </p:sp>
      <p:sp>
        <p:nvSpPr>
          <p:cNvPr id="40" name="Rectangle 39">
            <a:extLst>
              <a:ext uri="{FF2B5EF4-FFF2-40B4-BE49-F238E27FC236}">
                <a16:creationId xmlns:a16="http://schemas.microsoft.com/office/drawing/2014/main" id="{5C4B7128-6785-4AFF-16B2-FA6DA2019D04}"/>
              </a:ext>
            </a:extLst>
          </p:cNvPr>
          <p:cNvSpPr/>
          <p:nvPr/>
        </p:nvSpPr>
        <p:spPr>
          <a:xfrm>
            <a:off x="4472542" y="2931458"/>
            <a:ext cx="3026395" cy="30748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15000"/>
              </a:lnSpc>
              <a:spcBef>
                <a:spcPts val="120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Segmented :  Partitioning of the host image into separate segments and each watermark is fixed into its particular segment.</a:t>
            </a:r>
          </a:p>
        </p:txBody>
      </p:sp>
    </p:spTree>
    <p:extLst>
      <p:ext uri="{BB962C8B-B14F-4D97-AF65-F5344CB8AC3E}">
        <p14:creationId xmlns:p14="http://schemas.microsoft.com/office/powerpoint/2010/main" val="297877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24B9-8DF6-54A6-3CB7-8B120F5DC09A}"/>
              </a:ext>
            </a:extLst>
          </p:cNvPr>
          <p:cNvSpPr>
            <a:spLocks noGrp="1"/>
          </p:cNvSpPr>
          <p:nvPr>
            <p:ph type="title"/>
          </p:nvPr>
        </p:nvSpPr>
        <p:spPr>
          <a:xfrm>
            <a:off x="-141574" y="179799"/>
            <a:ext cx="12475148" cy="1332938"/>
          </a:xfrm>
        </p:spPr>
        <p:txBody>
          <a:bodyPr>
            <a:noAutofit/>
          </a:bodyPr>
          <a:lstStyle/>
          <a:p>
            <a:pPr algn="ctr"/>
            <a:r>
              <a:rPr lang="en-US"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Issues addressed in Proposed data security protocol for enhancement on the existing concepts</a:t>
            </a:r>
            <a:br>
              <a:rPr lang="en-IN"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br>
            <a:endParaRPr lang="en-IN" sz="2800" b="1" u="sng" dirty="0">
              <a:solidFill>
                <a:schemeClr val="tx1"/>
              </a:solidFill>
              <a:latin typeface="Book Antiqua" panose="02040602050305030304" pitchFamily="18" charset="0"/>
            </a:endParaRPr>
          </a:p>
        </p:txBody>
      </p:sp>
      <p:graphicFrame>
        <p:nvGraphicFramePr>
          <p:cNvPr id="6" name="Table 6">
            <a:extLst>
              <a:ext uri="{FF2B5EF4-FFF2-40B4-BE49-F238E27FC236}">
                <a16:creationId xmlns:a16="http://schemas.microsoft.com/office/drawing/2014/main" id="{733D1F5E-A2BF-1B5A-503A-18697642586F}"/>
              </a:ext>
            </a:extLst>
          </p:cNvPr>
          <p:cNvGraphicFramePr>
            <a:graphicFrameLocks noGrp="1"/>
          </p:cNvGraphicFramePr>
          <p:nvPr>
            <p:extLst>
              <p:ext uri="{D42A27DB-BD31-4B8C-83A1-F6EECF244321}">
                <p14:modId xmlns:p14="http://schemas.microsoft.com/office/powerpoint/2010/main" val="3986382112"/>
              </p:ext>
            </p:extLst>
          </p:nvPr>
        </p:nvGraphicFramePr>
        <p:xfrm>
          <a:off x="349624" y="1201271"/>
          <a:ext cx="11492751" cy="5298144"/>
        </p:xfrm>
        <a:graphic>
          <a:graphicData uri="http://schemas.openxmlformats.org/drawingml/2006/table">
            <a:tbl>
              <a:tblPr firstRow="1" bandRow="1">
                <a:tableStyleId>{5C22544A-7EE6-4342-B048-85BDC9FD1C3A}</a:tableStyleId>
              </a:tblPr>
              <a:tblGrid>
                <a:gridCol w="4195482">
                  <a:extLst>
                    <a:ext uri="{9D8B030D-6E8A-4147-A177-3AD203B41FA5}">
                      <a16:colId xmlns:a16="http://schemas.microsoft.com/office/drawing/2014/main" val="623376142"/>
                    </a:ext>
                  </a:extLst>
                </a:gridCol>
                <a:gridCol w="7297269">
                  <a:extLst>
                    <a:ext uri="{9D8B030D-6E8A-4147-A177-3AD203B41FA5}">
                      <a16:colId xmlns:a16="http://schemas.microsoft.com/office/drawing/2014/main" val="3375362379"/>
                    </a:ext>
                  </a:extLst>
                </a:gridCol>
              </a:tblGrid>
              <a:tr h="469456">
                <a:tc>
                  <a:txBody>
                    <a:bodyPr/>
                    <a:lstStyle/>
                    <a:p>
                      <a:r>
                        <a:rPr lang="en-IN" sz="2400" dirty="0">
                          <a:solidFill>
                            <a:srgbClr val="002060"/>
                          </a:solidFill>
                          <a:latin typeface="Times New Roman" panose="02020603050405020304" pitchFamily="18" charset="0"/>
                          <a:cs typeface="Times New Roman" panose="02020603050405020304" pitchFamily="18" charset="0"/>
                        </a:rPr>
                        <a:t>Existing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Proposed 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3490512"/>
                  </a:ext>
                </a:extLst>
              </a:tr>
              <a:tr h="1576030">
                <a:tc>
                  <a:txBody>
                    <a:bodyPr/>
                    <a:lstStyle/>
                    <a:p>
                      <a:r>
                        <a:rPr lang="en-IN" sz="2400" dirty="0">
                          <a:solidFill>
                            <a:srgbClr val="002060"/>
                          </a:solidFill>
                          <a:latin typeface="Times New Roman" panose="02020603050405020304" pitchFamily="18" charset="0"/>
                          <a:cs typeface="Times New Roman" panose="02020603050405020304" pitchFamily="18" charset="0"/>
                        </a:rPr>
                        <a:t>1. Mainly handles authentications and tampering by way of watermarking 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1. Considers all the major data security issues like authentication, confidentiality, integrity and non-repudiations.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79237308"/>
                  </a:ext>
                </a:extLst>
              </a:tr>
              <a:tr h="1207172">
                <a:tc>
                  <a:txBody>
                    <a:bodyPr/>
                    <a:lstStyle/>
                    <a:p>
                      <a:endParaRPr lang="en-IN" sz="2400" dirty="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Here, more stronger form of authentications are addressed with digital signature(using visual cryptographic concepts) and biometric authentications.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2182704"/>
                  </a:ext>
                </a:extLst>
              </a:tr>
              <a:tr h="1207172">
                <a:tc>
                  <a:txBody>
                    <a:bodyPr/>
                    <a:lstStyle/>
                    <a:p>
                      <a:endParaRPr lang="en-IN" sz="2400" dirty="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Trustable data integrity solutions with self define hash operations on critical sensitive data and based on that signature hiding takes place.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99575447"/>
                  </a:ext>
                </a:extLst>
              </a:tr>
              <a:tr h="838314">
                <a:tc>
                  <a:txBody>
                    <a:bodyPr/>
                    <a:lstStyle/>
                    <a:p>
                      <a:endParaRPr lang="en-IN" sz="240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More trustable biometric authentications with fingerprint and voice sample embedding on e-certificates.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017705"/>
                  </a:ext>
                </a:extLst>
              </a:tr>
            </a:tbl>
          </a:graphicData>
        </a:graphic>
      </p:graphicFrame>
    </p:spTree>
    <p:extLst>
      <p:ext uri="{BB962C8B-B14F-4D97-AF65-F5344CB8AC3E}">
        <p14:creationId xmlns:p14="http://schemas.microsoft.com/office/powerpoint/2010/main" val="71785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24B9-8DF6-54A6-3CB7-8B120F5DC09A}"/>
              </a:ext>
            </a:extLst>
          </p:cNvPr>
          <p:cNvSpPr>
            <a:spLocks noGrp="1"/>
          </p:cNvSpPr>
          <p:nvPr>
            <p:ph type="title"/>
          </p:nvPr>
        </p:nvSpPr>
        <p:spPr>
          <a:xfrm>
            <a:off x="-32136" y="480734"/>
            <a:ext cx="12256271" cy="1014412"/>
          </a:xfrm>
        </p:spPr>
        <p:txBody>
          <a:bodyPr>
            <a:noAutofit/>
          </a:bodyPr>
          <a:lstStyle/>
          <a:p>
            <a:pPr algn="ctr"/>
            <a:r>
              <a:rPr lang="en-US"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Issues addressed in Proposed data security protocol for enhancement on the existing concepts(contd.)</a:t>
            </a:r>
            <a:br>
              <a:rPr lang="en-IN"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br>
            <a:endParaRPr lang="en-IN" sz="2800" b="1" u="sng" dirty="0">
              <a:solidFill>
                <a:schemeClr val="tx1"/>
              </a:solidFill>
              <a:latin typeface="Book Antiqua" panose="02040602050305030304" pitchFamily="18" charset="0"/>
            </a:endParaRPr>
          </a:p>
        </p:txBody>
      </p:sp>
      <p:graphicFrame>
        <p:nvGraphicFramePr>
          <p:cNvPr id="6" name="Table 6">
            <a:extLst>
              <a:ext uri="{FF2B5EF4-FFF2-40B4-BE49-F238E27FC236}">
                <a16:creationId xmlns:a16="http://schemas.microsoft.com/office/drawing/2014/main" id="{733D1F5E-A2BF-1B5A-503A-18697642586F}"/>
              </a:ext>
            </a:extLst>
          </p:cNvPr>
          <p:cNvGraphicFramePr>
            <a:graphicFrameLocks noGrp="1"/>
          </p:cNvGraphicFramePr>
          <p:nvPr>
            <p:extLst>
              <p:ext uri="{D42A27DB-BD31-4B8C-83A1-F6EECF244321}">
                <p14:modId xmlns:p14="http://schemas.microsoft.com/office/powerpoint/2010/main" val="4136262744"/>
              </p:ext>
            </p:extLst>
          </p:nvPr>
        </p:nvGraphicFramePr>
        <p:xfrm>
          <a:off x="403412" y="1201271"/>
          <a:ext cx="11385176" cy="5253317"/>
        </p:xfrm>
        <a:graphic>
          <a:graphicData uri="http://schemas.openxmlformats.org/drawingml/2006/table">
            <a:tbl>
              <a:tblPr firstRow="1" bandRow="1">
                <a:tableStyleId>{5C22544A-7EE6-4342-B048-85BDC9FD1C3A}</a:tableStyleId>
              </a:tblPr>
              <a:tblGrid>
                <a:gridCol w="5692588">
                  <a:extLst>
                    <a:ext uri="{9D8B030D-6E8A-4147-A177-3AD203B41FA5}">
                      <a16:colId xmlns:a16="http://schemas.microsoft.com/office/drawing/2014/main" val="623376142"/>
                    </a:ext>
                  </a:extLst>
                </a:gridCol>
                <a:gridCol w="5692588">
                  <a:extLst>
                    <a:ext uri="{9D8B030D-6E8A-4147-A177-3AD203B41FA5}">
                      <a16:colId xmlns:a16="http://schemas.microsoft.com/office/drawing/2014/main" val="3375362379"/>
                    </a:ext>
                  </a:extLst>
                </a:gridCol>
              </a:tblGrid>
              <a:tr h="796352">
                <a:tc>
                  <a:txBody>
                    <a:bodyPr/>
                    <a:lstStyle/>
                    <a:p>
                      <a:r>
                        <a:rPr lang="en-IN" sz="2800" dirty="0">
                          <a:solidFill>
                            <a:srgbClr val="002060"/>
                          </a:solidFill>
                          <a:latin typeface="Times New Roman" panose="02020603050405020304" pitchFamily="18" charset="0"/>
                          <a:cs typeface="Times New Roman" panose="02020603050405020304" pitchFamily="18" charset="0"/>
                        </a:rPr>
                        <a:t>Existing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800" dirty="0">
                          <a:solidFill>
                            <a:srgbClr val="002060"/>
                          </a:solidFill>
                          <a:latin typeface="Times New Roman" panose="02020603050405020304" pitchFamily="18" charset="0"/>
                          <a:cs typeface="Times New Roman" panose="02020603050405020304" pitchFamily="18" charset="0"/>
                        </a:rPr>
                        <a:t>Proposed 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3490512"/>
                  </a:ext>
                </a:extLst>
              </a:tr>
              <a:tr h="1992951">
                <a:tc>
                  <a:txBody>
                    <a:bodyPr/>
                    <a:lstStyle/>
                    <a:p>
                      <a:r>
                        <a:rPr lang="en-IN" sz="2800" dirty="0">
                          <a:solidFill>
                            <a:srgbClr val="002060"/>
                          </a:solidFill>
                          <a:latin typeface="Times New Roman" panose="02020603050405020304" pitchFamily="18" charset="0"/>
                          <a:cs typeface="Times New Roman" panose="02020603050405020304" pitchFamily="18" charset="0"/>
                        </a:rPr>
                        <a:t>2. Mainly similar data hiding concepts applied throughout the whole cover image.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800" dirty="0">
                          <a:solidFill>
                            <a:srgbClr val="002060"/>
                          </a:solidFill>
                          <a:latin typeface="Times New Roman" panose="02020603050405020304" pitchFamily="18" charset="0"/>
                          <a:cs typeface="Times New Roman" panose="02020603050405020304" pitchFamily="18" charset="0"/>
                        </a:rPr>
                        <a:t>2. Here, two parameters are considered for data hiding i.e., circular orientation of signature fragments and their embedding matrix intervals.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79237308"/>
                  </a:ext>
                </a:extLst>
              </a:tr>
              <a:tr h="2464014">
                <a:tc>
                  <a:txBody>
                    <a:bodyPr/>
                    <a:lstStyle/>
                    <a:p>
                      <a:endParaRPr lang="en-IN" sz="2800" dirty="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800" dirty="0">
                          <a:solidFill>
                            <a:srgbClr val="002060"/>
                          </a:solidFill>
                          <a:latin typeface="Times New Roman" panose="02020603050405020304" pitchFamily="18" charset="0"/>
                          <a:cs typeface="Times New Roman" panose="02020603050405020304" pitchFamily="18" charset="0"/>
                        </a:rPr>
                        <a:t>Variable signature bit encoding based data hiding concepts with variable threshold range values and, also combination of spatial and transform domain based data hiding algorithms.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2182704"/>
                  </a:ext>
                </a:extLst>
              </a:tr>
            </a:tbl>
          </a:graphicData>
        </a:graphic>
      </p:graphicFrame>
    </p:spTree>
    <p:extLst>
      <p:ext uri="{BB962C8B-B14F-4D97-AF65-F5344CB8AC3E}">
        <p14:creationId xmlns:p14="http://schemas.microsoft.com/office/powerpoint/2010/main" val="250783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64355B-8CD4-11A8-AC37-081AD66F84CA}"/>
              </a:ext>
            </a:extLst>
          </p:cNvPr>
          <p:cNvSpPr/>
          <p:nvPr/>
        </p:nvSpPr>
        <p:spPr>
          <a:xfrm>
            <a:off x="355600" y="717167"/>
            <a:ext cx="11480799" cy="5869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 name="Title 1">
            <a:extLst>
              <a:ext uri="{FF2B5EF4-FFF2-40B4-BE49-F238E27FC236}">
                <a16:creationId xmlns:a16="http://schemas.microsoft.com/office/drawing/2014/main" id="{DEB07544-07CE-4005-14EF-9E9D835C698E}"/>
              </a:ext>
            </a:extLst>
          </p:cNvPr>
          <p:cNvSpPr>
            <a:spLocks noGrp="1"/>
          </p:cNvSpPr>
          <p:nvPr>
            <p:ph type="title"/>
          </p:nvPr>
        </p:nvSpPr>
        <p:spPr>
          <a:xfrm>
            <a:off x="547350" y="254040"/>
            <a:ext cx="11097298" cy="416560"/>
          </a:xfrm>
        </p:spPr>
        <p:txBody>
          <a:bodyPr>
            <a:no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Protocol Stage 1(University Verification)</a:t>
            </a:r>
          </a:p>
        </p:txBody>
      </p:sp>
      <p:pic>
        <p:nvPicPr>
          <p:cNvPr id="4" name="Picture 3">
            <a:extLst>
              <a:ext uri="{FF2B5EF4-FFF2-40B4-BE49-F238E27FC236}">
                <a16:creationId xmlns:a16="http://schemas.microsoft.com/office/drawing/2014/main" id="{41A194B2-7ABA-FB33-108C-35F3E264C3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853" y="2125342"/>
            <a:ext cx="867287" cy="742950"/>
          </a:xfrm>
          <a:prstGeom prst="rect">
            <a:avLst/>
          </a:prstGeom>
        </p:spPr>
      </p:pic>
      <p:pic>
        <p:nvPicPr>
          <p:cNvPr id="5" name="Picture 4">
            <a:extLst>
              <a:ext uri="{FF2B5EF4-FFF2-40B4-BE49-F238E27FC236}">
                <a16:creationId xmlns:a16="http://schemas.microsoft.com/office/drawing/2014/main" id="{AE2EF309-57C7-FC0E-F9B5-4EB59ADA75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8853" y="1018261"/>
            <a:ext cx="1291294" cy="1027430"/>
          </a:xfrm>
          <a:prstGeom prst="rect">
            <a:avLst/>
          </a:prstGeom>
        </p:spPr>
      </p:pic>
      <p:pic>
        <p:nvPicPr>
          <p:cNvPr id="7" name="Picture 6">
            <a:extLst>
              <a:ext uri="{FF2B5EF4-FFF2-40B4-BE49-F238E27FC236}">
                <a16:creationId xmlns:a16="http://schemas.microsoft.com/office/drawing/2014/main" id="{11E09221-031E-DF5B-197A-D3902AE8404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8" t="19784" r="23317" b="26034"/>
          <a:stretch/>
        </p:blipFill>
        <p:spPr bwMode="auto">
          <a:xfrm>
            <a:off x="9250751" y="1018261"/>
            <a:ext cx="1291294" cy="121122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8B9AFBBE-37BF-A69C-FAD3-AE4D022BBC6C}"/>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3318550" y="2741013"/>
            <a:ext cx="627856" cy="645795"/>
          </a:xfrm>
          <a:prstGeom prst="rect">
            <a:avLst/>
          </a:prstGeom>
        </p:spPr>
      </p:pic>
      <p:cxnSp>
        <p:nvCxnSpPr>
          <p:cNvPr id="12" name="Connector: Elbow 11">
            <a:extLst>
              <a:ext uri="{FF2B5EF4-FFF2-40B4-BE49-F238E27FC236}">
                <a16:creationId xmlns:a16="http://schemas.microsoft.com/office/drawing/2014/main" id="{A5EDCD99-F1D3-A65C-A027-3C949F1EC8A0}"/>
              </a:ext>
            </a:extLst>
          </p:cNvPr>
          <p:cNvCxnSpPr>
            <a:cxnSpLocks/>
          </p:cNvCxnSpPr>
          <p:nvPr/>
        </p:nvCxnSpPr>
        <p:spPr>
          <a:xfrm flipV="1">
            <a:off x="1521311" y="1548559"/>
            <a:ext cx="1567998" cy="516364"/>
          </a:xfrm>
          <a:prstGeom prst="bentConnector3">
            <a:avLst>
              <a:gd name="adj1" fmla="val 107"/>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B0EB0AC4-3DE5-C1ED-AFC6-06CAF76A33C1}"/>
              </a:ext>
            </a:extLst>
          </p:cNvPr>
          <p:cNvCxnSpPr>
            <a:cxnSpLocks/>
          </p:cNvCxnSpPr>
          <p:nvPr/>
        </p:nvCxnSpPr>
        <p:spPr>
          <a:xfrm flipV="1">
            <a:off x="1253079" y="1148687"/>
            <a:ext cx="1963521" cy="907606"/>
          </a:xfrm>
          <a:prstGeom prst="bentConnector3">
            <a:avLst>
              <a:gd name="adj1" fmla="val -191"/>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95FB2D0B-0C19-A15A-5F62-34C6AEE7B45E}"/>
              </a:ext>
            </a:extLst>
          </p:cNvPr>
          <p:cNvSpPr/>
          <p:nvPr/>
        </p:nvSpPr>
        <p:spPr>
          <a:xfrm>
            <a:off x="1406315" y="1394456"/>
            <a:ext cx="995929" cy="3503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OTP</a:t>
            </a:r>
          </a:p>
        </p:txBody>
      </p:sp>
      <p:sp>
        <p:nvSpPr>
          <p:cNvPr id="38" name="Rectangle 37">
            <a:extLst>
              <a:ext uri="{FF2B5EF4-FFF2-40B4-BE49-F238E27FC236}">
                <a16:creationId xmlns:a16="http://schemas.microsoft.com/office/drawing/2014/main" id="{F86AB308-2E19-D184-A971-496B77487536}"/>
              </a:ext>
            </a:extLst>
          </p:cNvPr>
          <p:cNvSpPr/>
          <p:nvPr/>
        </p:nvSpPr>
        <p:spPr>
          <a:xfrm>
            <a:off x="697302" y="969720"/>
            <a:ext cx="2177596" cy="3140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Public Share</a:t>
            </a:r>
          </a:p>
        </p:txBody>
      </p:sp>
      <p:sp>
        <p:nvSpPr>
          <p:cNvPr id="39" name="Rectangle 38">
            <a:extLst>
              <a:ext uri="{FF2B5EF4-FFF2-40B4-BE49-F238E27FC236}">
                <a16:creationId xmlns:a16="http://schemas.microsoft.com/office/drawing/2014/main" id="{E3DC5CDE-CAC2-D929-9EC0-E366808846FE}"/>
              </a:ext>
            </a:extLst>
          </p:cNvPr>
          <p:cNvSpPr/>
          <p:nvPr/>
        </p:nvSpPr>
        <p:spPr>
          <a:xfrm>
            <a:off x="3129812" y="751738"/>
            <a:ext cx="1005332" cy="275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SPP</a:t>
            </a:r>
          </a:p>
        </p:txBody>
      </p:sp>
      <p:sp>
        <p:nvSpPr>
          <p:cNvPr id="40" name="Rectangle 39">
            <a:extLst>
              <a:ext uri="{FF2B5EF4-FFF2-40B4-BE49-F238E27FC236}">
                <a16:creationId xmlns:a16="http://schemas.microsoft.com/office/drawing/2014/main" id="{5EF81590-C967-4934-DCE1-B0DD9BC356D5}"/>
              </a:ext>
            </a:extLst>
          </p:cNvPr>
          <p:cNvSpPr/>
          <p:nvPr/>
        </p:nvSpPr>
        <p:spPr>
          <a:xfrm>
            <a:off x="655258" y="2937128"/>
            <a:ext cx="1492391" cy="395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Student</a:t>
            </a:r>
          </a:p>
        </p:txBody>
      </p:sp>
      <p:sp>
        <p:nvSpPr>
          <p:cNvPr id="48" name="Rectangle 47">
            <a:extLst>
              <a:ext uri="{FF2B5EF4-FFF2-40B4-BE49-F238E27FC236}">
                <a16:creationId xmlns:a16="http://schemas.microsoft.com/office/drawing/2014/main" id="{6923819C-29DF-8412-5423-276DC737774D}"/>
              </a:ext>
            </a:extLst>
          </p:cNvPr>
          <p:cNvSpPr/>
          <p:nvPr/>
        </p:nvSpPr>
        <p:spPr>
          <a:xfrm>
            <a:off x="2874898" y="3448504"/>
            <a:ext cx="3423251" cy="373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Mobile of Candidate</a:t>
            </a:r>
          </a:p>
        </p:txBody>
      </p:sp>
      <p:sp>
        <p:nvSpPr>
          <p:cNvPr id="49" name="Arrow: Curved Down 48">
            <a:extLst>
              <a:ext uri="{FF2B5EF4-FFF2-40B4-BE49-F238E27FC236}">
                <a16:creationId xmlns:a16="http://schemas.microsoft.com/office/drawing/2014/main" id="{C3374B90-3BC2-26AE-B0B7-F0DDD3548747}"/>
              </a:ext>
            </a:extLst>
          </p:cNvPr>
          <p:cNvSpPr/>
          <p:nvPr/>
        </p:nvSpPr>
        <p:spPr>
          <a:xfrm rot="10800000">
            <a:off x="3764577" y="2125342"/>
            <a:ext cx="6041912" cy="742950"/>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1" name="Straight Arrow Connector 50">
            <a:extLst>
              <a:ext uri="{FF2B5EF4-FFF2-40B4-BE49-F238E27FC236}">
                <a16:creationId xmlns:a16="http://schemas.microsoft.com/office/drawing/2014/main" id="{A636D1ED-D946-D55A-9994-EF72B9EDE094}"/>
              </a:ext>
            </a:extLst>
          </p:cNvPr>
          <p:cNvCxnSpPr>
            <a:cxnSpLocks/>
          </p:cNvCxnSpPr>
          <p:nvPr/>
        </p:nvCxnSpPr>
        <p:spPr>
          <a:xfrm>
            <a:off x="3771880" y="1241919"/>
            <a:ext cx="5478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CD2E1748-CEAC-7ECB-81A7-9D9180FC18F8}"/>
              </a:ext>
            </a:extLst>
          </p:cNvPr>
          <p:cNvCxnSpPr>
            <a:cxnSpLocks/>
          </p:cNvCxnSpPr>
          <p:nvPr/>
        </p:nvCxnSpPr>
        <p:spPr>
          <a:xfrm flipV="1">
            <a:off x="3771880" y="1548559"/>
            <a:ext cx="5361960" cy="106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Rectangle 52">
            <a:extLst>
              <a:ext uri="{FF2B5EF4-FFF2-40B4-BE49-F238E27FC236}">
                <a16:creationId xmlns:a16="http://schemas.microsoft.com/office/drawing/2014/main" id="{8BDB62C0-C541-E630-900B-6CA7AF08C0BB}"/>
              </a:ext>
            </a:extLst>
          </p:cNvPr>
          <p:cNvSpPr/>
          <p:nvPr/>
        </p:nvSpPr>
        <p:spPr>
          <a:xfrm>
            <a:off x="4664142" y="1083424"/>
            <a:ext cx="3651788" cy="2961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2060"/>
                </a:solidFill>
                <a:latin typeface="Times New Roman" panose="02020603050405020304" pitchFamily="18" charset="0"/>
                <a:cs typeface="Times New Roman" panose="02020603050405020304" pitchFamily="18" charset="0"/>
              </a:rPr>
              <a:t>Mobile No., College Name</a:t>
            </a:r>
          </a:p>
        </p:txBody>
      </p:sp>
      <p:sp>
        <p:nvSpPr>
          <p:cNvPr id="55" name="Rectangle 54">
            <a:extLst>
              <a:ext uri="{FF2B5EF4-FFF2-40B4-BE49-F238E27FC236}">
                <a16:creationId xmlns:a16="http://schemas.microsoft.com/office/drawing/2014/main" id="{B4027257-F769-7FC6-E84E-89218A3E944E}"/>
              </a:ext>
            </a:extLst>
          </p:cNvPr>
          <p:cNvSpPr/>
          <p:nvPr/>
        </p:nvSpPr>
        <p:spPr>
          <a:xfrm>
            <a:off x="8433081" y="775869"/>
            <a:ext cx="2926633" cy="33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Institution Server</a:t>
            </a:r>
          </a:p>
        </p:txBody>
      </p:sp>
      <p:sp>
        <p:nvSpPr>
          <p:cNvPr id="58" name="TextBox 57">
            <a:extLst>
              <a:ext uri="{FF2B5EF4-FFF2-40B4-BE49-F238E27FC236}">
                <a16:creationId xmlns:a16="http://schemas.microsoft.com/office/drawing/2014/main" id="{A2B845CD-2F7F-81F5-964B-B853277192CA}"/>
              </a:ext>
            </a:extLst>
          </p:cNvPr>
          <p:cNvSpPr txBox="1"/>
          <p:nvPr/>
        </p:nvSpPr>
        <p:spPr>
          <a:xfrm>
            <a:off x="4066070" y="779083"/>
            <a:ext cx="47644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 name="Rectangle 58">
            <a:extLst>
              <a:ext uri="{FF2B5EF4-FFF2-40B4-BE49-F238E27FC236}">
                <a16:creationId xmlns:a16="http://schemas.microsoft.com/office/drawing/2014/main" id="{85B84DF2-ABC2-3B25-142D-D44B8DA4C857}"/>
              </a:ext>
            </a:extLst>
          </p:cNvPr>
          <p:cNvSpPr/>
          <p:nvPr/>
        </p:nvSpPr>
        <p:spPr>
          <a:xfrm>
            <a:off x="5157779" y="2577351"/>
            <a:ext cx="2098196" cy="392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Report Card</a:t>
            </a:r>
          </a:p>
        </p:txBody>
      </p:sp>
      <p:cxnSp>
        <p:nvCxnSpPr>
          <p:cNvPr id="61" name="Connector: Elbow 60">
            <a:extLst>
              <a:ext uri="{FF2B5EF4-FFF2-40B4-BE49-F238E27FC236}">
                <a16:creationId xmlns:a16="http://schemas.microsoft.com/office/drawing/2014/main" id="{F08D57BD-B964-3ABE-D614-D2CE218A75C9}"/>
              </a:ext>
            </a:extLst>
          </p:cNvPr>
          <p:cNvCxnSpPr>
            <a:cxnSpLocks/>
          </p:cNvCxnSpPr>
          <p:nvPr/>
        </p:nvCxnSpPr>
        <p:spPr>
          <a:xfrm rot="10800000" flipV="1">
            <a:off x="3880811" y="2095284"/>
            <a:ext cx="5693931" cy="1051559"/>
          </a:xfrm>
          <a:prstGeom prst="bentConnector3">
            <a:avLst>
              <a:gd name="adj1" fmla="val -2638"/>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a:extLst>
              <a:ext uri="{FF2B5EF4-FFF2-40B4-BE49-F238E27FC236}">
                <a16:creationId xmlns:a16="http://schemas.microsoft.com/office/drawing/2014/main" id="{74B93DD3-7908-055A-6E3F-1A4076CEE840}"/>
              </a:ext>
            </a:extLst>
          </p:cNvPr>
          <p:cNvSpPr/>
          <p:nvPr/>
        </p:nvSpPr>
        <p:spPr>
          <a:xfrm>
            <a:off x="7533771" y="2980810"/>
            <a:ext cx="1060970" cy="33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OTP</a:t>
            </a:r>
          </a:p>
        </p:txBody>
      </p:sp>
      <p:sp>
        <p:nvSpPr>
          <p:cNvPr id="64" name="TextBox 63">
            <a:extLst>
              <a:ext uri="{FF2B5EF4-FFF2-40B4-BE49-F238E27FC236}">
                <a16:creationId xmlns:a16="http://schemas.microsoft.com/office/drawing/2014/main" id="{077E21F3-7A78-11DD-8090-8C67B64F11C2}"/>
              </a:ext>
            </a:extLst>
          </p:cNvPr>
          <p:cNvSpPr txBox="1"/>
          <p:nvPr/>
        </p:nvSpPr>
        <p:spPr>
          <a:xfrm>
            <a:off x="9571873" y="3436272"/>
            <a:ext cx="47644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4</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Box 64">
            <a:extLst>
              <a:ext uri="{FF2B5EF4-FFF2-40B4-BE49-F238E27FC236}">
                <a16:creationId xmlns:a16="http://schemas.microsoft.com/office/drawing/2014/main" id="{8B1F1335-FD81-FDE8-37E7-DBC6C26B493E}"/>
              </a:ext>
            </a:extLst>
          </p:cNvPr>
          <p:cNvSpPr txBox="1"/>
          <p:nvPr/>
        </p:nvSpPr>
        <p:spPr>
          <a:xfrm>
            <a:off x="4839592" y="1424143"/>
            <a:ext cx="47644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3</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TextBox 65">
            <a:extLst>
              <a:ext uri="{FF2B5EF4-FFF2-40B4-BE49-F238E27FC236}">
                <a16:creationId xmlns:a16="http://schemas.microsoft.com/office/drawing/2014/main" id="{38ABF80B-8A00-58C6-0563-531EFEB24FDE}"/>
              </a:ext>
            </a:extLst>
          </p:cNvPr>
          <p:cNvSpPr txBox="1"/>
          <p:nvPr/>
        </p:nvSpPr>
        <p:spPr>
          <a:xfrm>
            <a:off x="9251481" y="2681491"/>
            <a:ext cx="477946"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2</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7" name="Picture 66">
            <a:extLst>
              <a:ext uri="{FF2B5EF4-FFF2-40B4-BE49-F238E27FC236}">
                <a16:creationId xmlns:a16="http://schemas.microsoft.com/office/drawing/2014/main" id="{672A68B1-8B96-F288-ACF3-74370851C76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44833" y="4218764"/>
            <a:ext cx="1865033" cy="1148107"/>
          </a:xfrm>
          <a:prstGeom prst="rect">
            <a:avLst/>
          </a:prstGeom>
          <a:noFill/>
        </p:spPr>
      </p:pic>
      <p:cxnSp>
        <p:nvCxnSpPr>
          <p:cNvPr id="70" name="Connector: Elbow 69">
            <a:extLst>
              <a:ext uri="{FF2B5EF4-FFF2-40B4-BE49-F238E27FC236}">
                <a16:creationId xmlns:a16="http://schemas.microsoft.com/office/drawing/2014/main" id="{D777C90D-2E9B-0BB1-45E9-B32671D31BC3}"/>
              </a:ext>
            </a:extLst>
          </p:cNvPr>
          <p:cNvCxnSpPr>
            <a:cxnSpLocks/>
          </p:cNvCxnSpPr>
          <p:nvPr/>
        </p:nvCxnSpPr>
        <p:spPr>
          <a:xfrm rot="5400000">
            <a:off x="1776472" y="2779338"/>
            <a:ext cx="1860147" cy="635379"/>
          </a:xfrm>
          <a:prstGeom prst="bentConnector3">
            <a:avLst>
              <a:gd name="adj1" fmla="val 4126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D4AE6FAA-96A5-FA92-A01E-0742E95084D4}"/>
              </a:ext>
            </a:extLst>
          </p:cNvPr>
          <p:cNvCxnSpPr>
            <a:cxnSpLocks/>
          </p:cNvCxnSpPr>
          <p:nvPr/>
        </p:nvCxnSpPr>
        <p:spPr>
          <a:xfrm>
            <a:off x="10048322" y="2045691"/>
            <a:ext cx="0" cy="2082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4" name="Rectangle 73">
            <a:extLst>
              <a:ext uri="{FF2B5EF4-FFF2-40B4-BE49-F238E27FC236}">
                <a16:creationId xmlns:a16="http://schemas.microsoft.com/office/drawing/2014/main" id="{063C31BA-0689-9B6F-6358-80ACC9B0AB32}"/>
              </a:ext>
            </a:extLst>
          </p:cNvPr>
          <p:cNvSpPr/>
          <p:nvPr/>
        </p:nvSpPr>
        <p:spPr>
          <a:xfrm>
            <a:off x="9969373" y="2150041"/>
            <a:ext cx="1785884" cy="1696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2400" dirty="0">
                <a:solidFill>
                  <a:srgbClr val="002060"/>
                </a:solidFill>
                <a:latin typeface="Times New Roman" panose="02020603050405020304" pitchFamily="18" charset="0"/>
                <a:cs typeface="Times New Roman" panose="02020603050405020304" pitchFamily="18" charset="0"/>
              </a:rPr>
              <a:t>Hash H1, H2 from OTP, Roll No., and College Name</a:t>
            </a:r>
          </a:p>
        </p:txBody>
      </p:sp>
      <p:pic>
        <p:nvPicPr>
          <p:cNvPr id="78" name="Picture 77">
            <a:extLst>
              <a:ext uri="{FF2B5EF4-FFF2-40B4-BE49-F238E27FC236}">
                <a16:creationId xmlns:a16="http://schemas.microsoft.com/office/drawing/2014/main" id="{393C9D0E-4559-369B-2F18-5286E765AC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57500" y="4955675"/>
            <a:ext cx="988896" cy="881289"/>
          </a:xfrm>
          <a:prstGeom prst="rect">
            <a:avLst/>
          </a:prstGeom>
        </p:spPr>
      </p:pic>
      <p:sp>
        <p:nvSpPr>
          <p:cNvPr id="103" name="Rectangle 102">
            <a:extLst>
              <a:ext uri="{FF2B5EF4-FFF2-40B4-BE49-F238E27FC236}">
                <a16:creationId xmlns:a16="http://schemas.microsoft.com/office/drawing/2014/main" id="{80E3531C-EC86-D113-286B-43CCDFFD8BA4}"/>
              </a:ext>
            </a:extLst>
          </p:cNvPr>
          <p:cNvSpPr/>
          <p:nvPr/>
        </p:nvSpPr>
        <p:spPr>
          <a:xfrm>
            <a:off x="4994568" y="3932373"/>
            <a:ext cx="2424618"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2060"/>
                </a:solidFill>
                <a:latin typeface="Times New Roman" panose="02020603050405020304" pitchFamily="18" charset="0"/>
                <a:cs typeface="Times New Roman" panose="02020603050405020304" pitchFamily="18" charset="0"/>
              </a:rPr>
              <a:t>Putting both overlay together</a:t>
            </a:r>
          </a:p>
        </p:txBody>
      </p:sp>
      <p:sp>
        <p:nvSpPr>
          <p:cNvPr id="104" name="Rectangle 103">
            <a:extLst>
              <a:ext uri="{FF2B5EF4-FFF2-40B4-BE49-F238E27FC236}">
                <a16:creationId xmlns:a16="http://schemas.microsoft.com/office/drawing/2014/main" id="{9AF5CC5D-39EF-3970-6A9E-571DD7CE1988}"/>
              </a:ext>
            </a:extLst>
          </p:cNvPr>
          <p:cNvSpPr/>
          <p:nvPr/>
        </p:nvSpPr>
        <p:spPr>
          <a:xfrm>
            <a:off x="948136" y="5027466"/>
            <a:ext cx="2666364" cy="6818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2060"/>
                </a:solidFill>
                <a:latin typeface="Times New Roman" panose="02020603050405020304" pitchFamily="18" charset="0"/>
                <a:cs typeface="Times New Roman" panose="02020603050405020304" pitchFamily="18" charset="0"/>
              </a:rPr>
              <a:t>Public Share of institution</a:t>
            </a:r>
          </a:p>
        </p:txBody>
      </p:sp>
      <p:sp>
        <p:nvSpPr>
          <p:cNvPr id="105" name="Rectangle 104">
            <a:extLst>
              <a:ext uri="{FF2B5EF4-FFF2-40B4-BE49-F238E27FC236}">
                <a16:creationId xmlns:a16="http://schemas.microsoft.com/office/drawing/2014/main" id="{C3334D52-2B73-9110-0DB2-B0531129650E}"/>
              </a:ext>
            </a:extLst>
          </p:cNvPr>
          <p:cNvSpPr/>
          <p:nvPr/>
        </p:nvSpPr>
        <p:spPr>
          <a:xfrm>
            <a:off x="3499344" y="5794204"/>
            <a:ext cx="4875932" cy="7597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2060"/>
                </a:solidFill>
                <a:latin typeface="Times New Roman" panose="02020603050405020304" pitchFamily="18" charset="0"/>
                <a:cs typeface="Times New Roman" panose="02020603050405020304" pitchFamily="18" charset="0"/>
              </a:rPr>
              <a:t>Proper University Logo establishing Institution Verification  </a:t>
            </a:r>
          </a:p>
        </p:txBody>
      </p:sp>
      <p:sp>
        <p:nvSpPr>
          <p:cNvPr id="106" name="Rectangle 105">
            <a:extLst>
              <a:ext uri="{FF2B5EF4-FFF2-40B4-BE49-F238E27FC236}">
                <a16:creationId xmlns:a16="http://schemas.microsoft.com/office/drawing/2014/main" id="{651B987D-E2CE-6B88-3351-7EA4907C42BD}"/>
              </a:ext>
            </a:extLst>
          </p:cNvPr>
          <p:cNvSpPr/>
          <p:nvPr/>
        </p:nvSpPr>
        <p:spPr>
          <a:xfrm>
            <a:off x="8594741" y="5449964"/>
            <a:ext cx="2979375" cy="730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rgbClr val="002060"/>
                </a:solidFill>
                <a:latin typeface="Times New Roman" panose="02020603050405020304" pitchFamily="18" charset="0"/>
                <a:cs typeface="Times New Roman" panose="02020603050405020304" pitchFamily="18" charset="0"/>
              </a:rPr>
              <a:t>e</a:t>
            </a:r>
            <a:r>
              <a:rPr lang="en-IN" sz="2800" b="1" dirty="0">
                <a:solidFill>
                  <a:srgbClr val="002060"/>
                </a:solidFill>
                <a:latin typeface="Times New Roman" panose="02020603050405020304" pitchFamily="18" charset="0"/>
                <a:cs typeface="Times New Roman" panose="02020603050405020304" pitchFamily="18" charset="0"/>
              </a:rPr>
              <a:t>-copy of Grade Card</a:t>
            </a:r>
          </a:p>
        </p:txBody>
      </p:sp>
      <p:cxnSp>
        <p:nvCxnSpPr>
          <p:cNvPr id="115" name="Straight Arrow Connector 114">
            <a:extLst>
              <a:ext uri="{FF2B5EF4-FFF2-40B4-BE49-F238E27FC236}">
                <a16:creationId xmlns:a16="http://schemas.microsoft.com/office/drawing/2014/main" id="{43E29824-271F-D1C8-320F-A9E28C95FA5B}"/>
              </a:ext>
            </a:extLst>
          </p:cNvPr>
          <p:cNvCxnSpPr/>
          <p:nvPr/>
        </p:nvCxnSpPr>
        <p:spPr>
          <a:xfrm flipH="1">
            <a:off x="7433739" y="4436410"/>
            <a:ext cx="15172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4D208950-102F-8DF1-8849-6F86AB0BEAA3}"/>
              </a:ext>
            </a:extLst>
          </p:cNvPr>
          <p:cNvCxnSpPr>
            <a:cxnSpLocks/>
          </p:cNvCxnSpPr>
          <p:nvPr/>
        </p:nvCxnSpPr>
        <p:spPr>
          <a:xfrm>
            <a:off x="2808461" y="4436410"/>
            <a:ext cx="21447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id="{A1D38ED3-1425-4AB6-C7A0-9C390AD2DEDA}"/>
              </a:ext>
            </a:extLst>
          </p:cNvPr>
          <p:cNvCxnSpPr>
            <a:cxnSpLocks/>
          </p:cNvCxnSpPr>
          <p:nvPr/>
        </p:nvCxnSpPr>
        <p:spPr>
          <a:xfrm flipH="1" flipV="1">
            <a:off x="2185649" y="3155731"/>
            <a:ext cx="117090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0" name="Rectangle 109">
            <a:extLst>
              <a:ext uri="{FF2B5EF4-FFF2-40B4-BE49-F238E27FC236}">
                <a16:creationId xmlns:a16="http://schemas.microsoft.com/office/drawing/2014/main" id="{8BC0898A-5280-8854-EB08-3DE3B4264FA7}"/>
              </a:ext>
            </a:extLst>
          </p:cNvPr>
          <p:cNvSpPr/>
          <p:nvPr/>
        </p:nvSpPr>
        <p:spPr>
          <a:xfrm>
            <a:off x="5826886" y="1486955"/>
            <a:ext cx="1060970" cy="33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OTP</a:t>
            </a:r>
          </a:p>
        </p:txBody>
      </p:sp>
      <p:pic>
        <p:nvPicPr>
          <p:cNvPr id="77" name="Picture 76">
            <a:extLst>
              <a:ext uri="{FF2B5EF4-FFF2-40B4-BE49-F238E27FC236}">
                <a16:creationId xmlns:a16="http://schemas.microsoft.com/office/drawing/2014/main" id="{93C03B9C-D828-941E-3453-742356ED369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97977" y="4034392"/>
            <a:ext cx="1033524" cy="921283"/>
          </a:xfrm>
          <a:prstGeom prst="rect">
            <a:avLst/>
          </a:prstGeom>
        </p:spPr>
      </p:pic>
      <p:pic>
        <p:nvPicPr>
          <p:cNvPr id="76" name="Picture 75">
            <a:extLst>
              <a:ext uri="{FF2B5EF4-FFF2-40B4-BE49-F238E27FC236}">
                <a16:creationId xmlns:a16="http://schemas.microsoft.com/office/drawing/2014/main" id="{5C692F89-9C03-7FCF-EAB0-8470DD00F6E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11604" y="4146593"/>
            <a:ext cx="778623" cy="693544"/>
          </a:xfrm>
          <a:prstGeom prst="rect">
            <a:avLst/>
          </a:prstGeom>
        </p:spPr>
      </p:pic>
      <p:cxnSp>
        <p:nvCxnSpPr>
          <p:cNvPr id="117" name="Straight Arrow Connector 116">
            <a:extLst>
              <a:ext uri="{FF2B5EF4-FFF2-40B4-BE49-F238E27FC236}">
                <a16:creationId xmlns:a16="http://schemas.microsoft.com/office/drawing/2014/main" id="{7A4B9C6B-74EA-0374-D71C-B576839FF62F}"/>
              </a:ext>
            </a:extLst>
          </p:cNvPr>
          <p:cNvCxnSpPr>
            <a:stCxn id="103" idx="2"/>
          </p:cNvCxnSpPr>
          <p:nvPr/>
        </p:nvCxnSpPr>
        <p:spPr>
          <a:xfrm>
            <a:off x="6206877" y="4668324"/>
            <a:ext cx="0" cy="2873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49813651-A50F-8BB4-285B-772CA67DFE00}"/>
              </a:ext>
            </a:extLst>
          </p:cNvPr>
          <p:cNvSpPr/>
          <p:nvPr/>
        </p:nvSpPr>
        <p:spPr>
          <a:xfrm>
            <a:off x="7240268" y="4940297"/>
            <a:ext cx="1650211" cy="47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rgbClr val="002060"/>
                </a:solidFill>
                <a:latin typeface="Times New Roman" panose="02020603050405020304" pitchFamily="18" charset="0"/>
                <a:cs typeface="Times New Roman" panose="02020603050405020304" pitchFamily="18" charset="0"/>
              </a:rPr>
              <a:t>Detected private share of institution logo</a:t>
            </a:r>
            <a:endParaRPr lang="en-IN" sz="11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399926"/>
      </p:ext>
    </p:extLst>
  </p:cSld>
  <p:clrMapOvr>
    <a:masterClrMapping/>
  </p:clrMapOvr>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3867</TotalTime>
  <Words>3157</Words>
  <Application>Microsoft Office PowerPoint</Application>
  <PresentationFormat>Widescreen</PresentationFormat>
  <Paragraphs>525</Paragraphs>
  <Slides>40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40</vt:i4>
      </vt:variant>
    </vt:vector>
  </HeadingPairs>
  <TitlesOfParts>
    <vt:vector size="57" baseType="lpstr">
      <vt:lpstr>SimSun</vt:lpstr>
      <vt:lpstr>SimSun</vt:lpstr>
      <vt:lpstr>Arial</vt:lpstr>
      <vt:lpstr>Book Antiqua</vt:lpstr>
      <vt:lpstr>Calibri</vt:lpstr>
      <vt:lpstr>Cascadia Mono SemiBold</vt:lpstr>
      <vt:lpstr>Corbel</vt:lpstr>
      <vt:lpstr>Courier New</vt:lpstr>
      <vt:lpstr>Lato</vt:lpstr>
      <vt:lpstr>Montserrat</vt:lpstr>
      <vt:lpstr>Roboto</vt:lpstr>
      <vt:lpstr>Roboto Medium</vt:lpstr>
      <vt:lpstr>Roboto Thin</vt:lpstr>
      <vt:lpstr>Symbol</vt:lpstr>
      <vt:lpstr>Times New Roman</vt:lpstr>
      <vt:lpstr>Wingdings</vt:lpstr>
      <vt:lpstr>Basis</vt:lpstr>
      <vt:lpstr>Online Validation Of University E-certificate For Scholarship Grant With Compliance Of Data Security Principles And Biometric Authentications </vt:lpstr>
      <vt:lpstr>Proposed work at a glance</vt:lpstr>
      <vt:lpstr>POSSIBLE FRAUD CAUSES IN A SCHOLARSHIP PROCESS</vt:lpstr>
      <vt:lpstr>GENERAL CONCEPT OF DATA SECURITY TECHNIQUES</vt:lpstr>
      <vt:lpstr>PowerPoint Presentation</vt:lpstr>
      <vt:lpstr>PowerPoint Presentation</vt:lpstr>
      <vt:lpstr>Issues addressed in Proposed data security protocol for enhancement on the existing concepts </vt:lpstr>
      <vt:lpstr>Issues addressed in Proposed data security protocol for enhancement on the existing concepts(contd.) </vt:lpstr>
      <vt:lpstr>Protocol Stage 1(University Verification)</vt:lpstr>
      <vt:lpstr>PowerPoint Presentation</vt:lpstr>
      <vt:lpstr>PowerPoint Presentation</vt:lpstr>
      <vt:lpstr>PowerPoint Presentation</vt:lpstr>
      <vt:lpstr>Share Generation Algorithm</vt:lpstr>
      <vt:lpstr>PowerPoint Presentation</vt:lpstr>
      <vt:lpstr>PowerPoint Presentation</vt:lpstr>
      <vt:lpstr>PowerPoint Presentation</vt:lpstr>
      <vt:lpstr>Cover Image Region/Segment Wise Signature Verification(contd.) </vt:lpstr>
      <vt:lpstr>PowerPoint Presentation</vt:lpstr>
      <vt:lpstr>Data Encryption</vt:lpstr>
      <vt:lpstr>PowerPoint Presentation</vt:lpstr>
      <vt:lpstr>PowerPoint Presentation</vt:lpstr>
      <vt:lpstr>PowerPoint Presentation</vt:lpstr>
      <vt:lpstr>PowerPoint Presentation</vt:lpstr>
      <vt:lpstr>PowerPoint Presentation</vt:lpstr>
      <vt:lpstr>Voice Authentication System</vt:lpstr>
      <vt:lpstr>PowerPoint Presentation</vt:lpstr>
      <vt:lpstr>Test Cases - Case 1 (Same Phrase, Different Voice)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E-Validation of Scholarship</dc:title>
  <dc:creator>Koustav Mondal</dc:creator>
  <cp:lastModifiedBy>Bickram Adhikary</cp:lastModifiedBy>
  <cp:revision>50</cp:revision>
  <dcterms:created xsi:type="dcterms:W3CDTF">2022-05-08T07:47:48Z</dcterms:created>
  <dcterms:modified xsi:type="dcterms:W3CDTF">2023-04-25T06:20:13Z</dcterms:modified>
</cp:coreProperties>
</file>