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tif" ContentType="image/tiff"/>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14" r:id="rId1"/>
  </p:sldMasterIdLst>
  <p:sldIdLst>
    <p:sldId id="257" r:id="rId2"/>
    <p:sldId id="293" r:id="rId3"/>
    <p:sldId id="265" r:id="rId4"/>
    <p:sldId id="282" r:id="rId5"/>
    <p:sldId id="281" r:id="rId6"/>
    <p:sldId id="283" r:id="rId7"/>
    <p:sldId id="263" r:id="rId8"/>
    <p:sldId id="279" r:id="rId9"/>
    <p:sldId id="267" r:id="rId10"/>
    <p:sldId id="269" r:id="rId11"/>
    <p:sldId id="288" r:id="rId12"/>
    <p:sldId id="273" r:id="rId13"/>
    <p:sldId id="292" r:id="rId14"/>
    <p:sldId id="294" r:id="rId15"/>
    <p:sldId id="295" r:id="rId16"/>
    <p:sldId id="286" r:id="rId17"/>
    <p:sldId id="287" r:id="rId18"/>
    <p:sldId id="266" r:id="rId19"/>
    <p:sldId id="264" r:id="rId20"/>
    <p:sldId id="284" r:id="rId21"/>
    <p:sldId id="300" r:id="rId22"/>
    <p:sldId id="301" r:id="rId23"/>
    <p:sldId id="302" r:id="rId24"/>
    <p:sldId id="311" r:id="rId25"/>
    <p:sldId id="291" r:id="rId26"/>
    <p:sldId id="296" r:id="rId27"/>
    <p:sldId id="297" r:id="rId28"/>
    <p:sldId id="298" r:id="rId29"/>
    <p:sldId id="299" r:id="rId30"/>
    <p:sldId id="303" r:id="rId31"/>
    <p:sldId id="310" r:id="rId32"/>
    <p:sldId id="304" r:id="rId33"/>
    <p:sldId id="305" r:id="rId34"/>
    <p:sldId id="306" r:id="rId35"/>
    <p:sldId id="307" r:id="rId36"/>
    <p:sldId id="308" r:id="rId37"/>
    <p:sldId id="309" r:id="rId38"/>
    <p:sldId id="276" r:id="rId39"/>
    <p:sldId id="274" r:id="rId40"/>
    <p:sldId id="275" r:id="rId4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7E43C78-CA17-4CF8-AF1B-910743E1B3FC}">
          <p14:sldIdLst>
            <p14:sldId id="257"/>
            <p14:sldId id="293"/>
            <p14:sldId id="265"/>
            <p14:sldId id="282"/>
            <p14:sldId id="281"/>
            <p14:sldId id="283"/>
            <p14:sldId id="263"/>
            <p14:sldId id="279"/>
            <p14:sldId id="267"/>
            <p14:sldId id="269"/>
            <p14:sldId id="288"/>
            <p14:sldId id="273"/>
            <p14:sldId id="292"/>
            <p14:sldId id="294"/>
            <p14:sldId id="295"/>
            <p14:sldId id="286"/>
            <p14:sldId id="287"/>
            <p14:sldId id="266"/>
            <p14:sldId id="264"/>
            <p14:sldId id="284"/>
            <p14:sldId id="300"/>
            <p14:sldId id="301"/>
            <p14:sldId id="302"/>
            <p14:sldId id="311"/>
            <p14:sldId id="291"/>
            <p14:sldId id="296"/>
            <p14:sldId id="297"/>
            <p14:sldId id="298"/>
            <p14:sldId id="299"/>
            <p14:sldId id="303"/>
            <p14:sldId id="310"/>
            <p14:sldId id="304"/>
            <p14:sldId id="305"/>
            <p14:sldId id="306"/>
            <p14:sldId id="307"/>
            <p14:sldId id="308"/>
            <p14:sldId id="309"/>
            <p14:sldId id="276"/>
            <p14:sldId id="274"/>
            <p14:sldId id="275"/>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OUMIL" initials="S" lastIdx="1" clrIdx="0">
    <p:extLst>
      <p:ext uri="{19B8F6BF-5375-455C-9EA6-DF929625EA0E}">
        <p15:presenceInfo xmlns:p15="http://schemas.microsoft.com/office/powerpoint/2012/main" userId="2bbae6da610347c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49E39"/>
    <a:srgbClr val="4AC2D2"/>
    <a:srgbClr val="B2B2B2"/>
    <a:srgbClr val="909090"/>
    <a:srgbClr val="FF8B8B"/>
    <a:srgbClr val="0D5E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90" d="100"/>
          <a:sy n="90" d="100"/>
        </p:scale>
        <p:origin x="576"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commentAuthors" Target="commentAuthor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DCF7F412-BFC8-4D5C-81D7-FA6897FF929F}" type="datetimeFigureOut">
              <a:rPr lang="en-IN" smtClean="0"/>
              <a:t>18-04-2023</a:t>
            </a:fld>
            <a:endParaRPr lang="en-IN"/>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IN"/>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7E1BD2A8-778B-4DCF-800B-4810DB8E96C6}" type="slidenum">
              <a:rPr lang="en-IN" smtClean="0"/>
              <a:t>‹#›</a:t>
            </a:fld>
            <a:endParaRPr lang="en-IN"/>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147224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F7F412-BFC8-4D5C-81D7-FA6897FF929F}" type="datetimeFigureOut">
              <a:rPr lang="en-IN" smtClean="0"/>
              <a:t>18-04-2023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1BD2A8-778B-4DCF-800B-4810DB8E96C6}" type="slidenum">
              <a:rPr lang="en-IN" smtClean="0"/>
              <a:t>‹#›</a:t>
            </a:fld>
            <a:endParaRPr lang="en-IN"/>
          </a:p>
        </p:txBody>
      </p:sp>
    </p:spTree>
    <p:extLst>
      <p:ext uri="{BB962C8B-B14F-4D97-AF65-F5344CB8AC3E}">
        <p14:creationId xmlns:p14="http://schemas.microsoft.com/office/powerpoint/2010/main" val="41887695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F7F412-BFC8-4D5C-81D7-FA6897FF929F}" type="datetimeFigureOut">
              <a:rPr lang="en-IN" smtClean="0"/>
              <a:t>18-04-2023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1BD2A8-778B-4DCF-800B-4810DB8E96C6}" type="slidenum">
              <a:rPr lang="en-IN" smtClean="0"/>
              <a:t>‹#›</a:t>
            </a:fld>
            <a:endParaRPr lang="en-IN"/>
          </a:p>
        </p:txBody>
      </p:sp>
    </p:spTree>
    <p:extLst>
      <p:ext uri="{BB962C8B-B14F-4D97-AF65-F5344CB8AC3E}">
        <p14:creationId xmlns:p14="http://schemas.microsoft.com/office/powerpoint/2010/main" val="14195774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F7F412-BFC8-4D5C-81D7-FA6897FF929F}" type="datetimeFigureOut">
              <a:rPr lang="en-IN" smtClean="0"/>
              <a:t>18-04-2023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1BD2A8-778B-4DCF-800B-4810DB8E96C6}" type="slidenum">
              <a:rPr lang="en-IN" smtClean="0"/>
              <a:t>‹#›</a:t>
            </a:fld>
            <a:endParaRPr lang="en-IN"/>
          </a:p>
        </p:txBody>
      </p:sp>
    </p:spTree>
    <p:extLst>
      <p:ext uri="{BB962C8B-B14F-4D97-AF65-F5344CB8AC3E}">
        <p14:creationId xmlns:p14="http://schemas.microsoft.com/office/powerpoint/2010/main" val="28340427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CF7F412-BFC8-4D5C-81D7-FA6897FF929F}" type="datetimeFigureOut">
              <a:rPr lang="en-IN" smtClean="0"/>
              <a:t>18-04-2023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1BD2A8-778B-4DCF-800B-4810DB8E96C6}" type="slidenum">
              <a:rPr lang="en-IN" smtClean="0"/>
              <a:t>‹#›</a:t>
            </a:fld>
            <a:endParaRPr lang="en-IN"/>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9190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CF7F412-BFC8-4D5C-81D7-FA6897FF929F}" type="datetimeFigureOut">
              <a:rPr lang="en-IN" smtClean="0"/>
              <a:t>18-04-2023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E1BD2A8-778B-4DCF-800B-4810DB8E96C6}" type="slidenum">
              <a:rPr lang="en-IN" smtClean="0"/>
              <a:t>‹#›</a:t>
            </a:fld>
            <a:endParaRPr lang="en-IN"/>
          </a:p>
        </p:txBody>
      </p:sp>
    </p:spTree>
    <p:extLst>
      <p:ext uri="{BB962C8B-B14F-4D97-AF65-F5344CB8AC3E}">
        <p14:creationId xmlns:p14="http://schemas.microsoft.com/office/powerpoint/2010/main" val="7014609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CF7F412-BFC8-4D5C-81D7-FA6897FF929F}" type="datetimeFigureOut">
              <a:rPr lang="en-IN" smtClean="0"/>
              <a:t>18-04-2023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E1BD2A8-778B-4DCF-800B-4810DB8E96C6}" type="slidenum">
              <a:rPr lang="en-IN" smtClean="0"/>
              <a:t>‹#›</a:t>
            </a:fld>
            <a:endParaRPr lang="en-IN"/>
          </a:p>
        </p:txBody>
      </p:sp>
    </p:spTree>
    <p:extLst>
      <p:ext uri="{BB962C8B-B14F-4D97-AF65-F5344CB8AC3E}">
        <p14:creationId xmlns:p14="http://schemas.microsoft.com/office/powerpoint/2010/main" val="13520592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CF7F412-BFC8-4D5C-81D7-FA6897FF929F}" type="datetimeFigureOut">
              <a:rPr lang="en-IN" smtClean="0"/>
              <a:t>18-04-2023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E1BD2A8-778B-4DCF-800B-4810DB8E96C6}" type="slidenum">
              <a:rPr lang="en-IN" smtClean="0"/>
              <a:t>‹#›</a:t>
            </a:fld>
            <a:endParaRPr lang="en-IN"/>
          </a:p>
        </p:txBody>
      </p:sp>
    </p:spTree>
    <p:extLst>
      <p:ext uri="{BB962C8B-B14F-4D97-AF65-F5344CB8AC3E}">
        <p14:creationId xmlns:p14="http://schemas.microsoft.com/office/powerpoint/2010/main" val="9773178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F7F412-BFC8-4D5C-81D7-FA6897FF929F}" type="datetimeFigureOut">
              <a:rPr lang="en-IN" smtClean="0"/>
              <a:t>18-04-2023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E1BD2A8-778B-4DCF-800B-4810DB8E96C6}" type="slidenum">
              <a:rPr lang="en-IN" smtClean="0"/>
              <a:t>‹#›</a:t>
            </a:fld>
            <a:endParaRPr lang="en-IN"/>
          </a:p>
        </p:txBody>
      </p:sp>
    </p:spTree>
    <p:extLst>
      <p:ext uri="{BB962C8B-B14F-4D97-AF65-F5344CB8AC3E}">
        <p14:creationId xmlns:p14="http://schemas.microsoft.com/office/powerpoint/2010/main" val="13105043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CF7F412-BFC8-4D5C-81D7-FA6897FF929F}" type="datetimeFigureOut">
              <a:rPr lang="en-IN" smtClean="0"/>
              <a:t>18-04-2023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E1BD2A8-778B-4DCF-800B-4810DB8E96C6}" type="slidenum">
              <a:rPr lang="en-IN" smtClean="0"/>
              <a:t>‹#›</a:t>
            </a:fld>
            <a:endParaRPr lang="en-IN"/>
          </a:p>
        </p:txBody>
      </p:sp>
    </p:spTree>
    <p:extLst>
      <p:ext uri="{BB962C8B-B14F-4D97-AF65-F5344CB8AC3E}">
        <p14:creationId xmlns:p14="http://schemas.microsoft.com/office/powerpoint/2010/main" val="10183367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CF7F412-BFC8-4D5C-81D7-FA6897FF929F}" type="datetimeFigureOut">
              <a:rPr lang="en-IN" smtClean="0"/>
              <a:t>18-04-2023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E1BD2A8-778B-4DCF-800B-4810DB8E96C6}" type="slidenum">
              <a:rPr lang="en-IN" smtClean="0"/>
              <a:t>‹#›</a:t>
            </a:fld>
            <a:endParaRPr lang="en-IN"/>
          </a:p>
        </p:txBody>
      </p:sp>
    </p:spTree>
    <p:extLst>
      <p:ext uri="{BB962C8B-B14F-4D97-AF65-F5344CB8AC3E}">
        <p14:creationId xmlns:p14="http://schemas.microsoft.com/office/powerpoint/2010/main" val="26715106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DCF7F412-BFC8-4D5C-81D7-FA6897FF929F}" type="datetimeFigureOut">
              <a:rPr lang="en-IN" smtClean="0"/>
              <a:t>18-04-2023</a:t>
            </a:fld>
            <a:endParaRPr lang="en-IN"/>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IN"/>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7E1BD2A8-778B-4DCF-800B-4810DB8E96C6}" type="slidenum">
              <a:rPr lang="en-IN" smtClean="0"/>
              <a:t>‹#›</a:t>
            </a:fld>
            <a:endParaRPr lang="en-IN"/>
          </a:p>
        </p:txBody>
      </p:sp>
    </p:spTree>
    <p:extLst>
      <p:ext uri="{BB962C8B-B14F-4D97-AF65-F5344CB8AC3E}">
        <p14:creationId xmlns:p14="http://schemas.microsoft.com/office/powerpoint/2010/main" val="3301523858"/>
      </p:ext>
    </p:extLst>
  </p:cSld>
  <p:clrMap bg1="lt1" tx1="dk1" bg2="lt2" tx2="dk2" accent1="accent1" accent2="accent2" accent3="accent3" accent4="accent4" accent5="accent5" accent6="accent6" hlink="hlink" folHlink="folHlink"/>
  <p:sldLayoutIdLst>
    <p:sldLayoutId id="2147484115" r:id="rId1"/>
    <p:sldLayoutId id="2147484116" r:id="rId2"/>
    <p:sldLayoutId id="2147484117" r:id="rId3"/>
    <p:sldLayoutId id="2147484118" r:id="rId4"/>
    <p:sldLayoutId id="2147484119" r:id="rId5"/>
    <p:sldLayoutId id="2147484120" r:id="rId6"/>
    <p:sldLayoutId id="2147484121" r:id="rId7"/>
    <p:sldLayoutId id="2147484122" r:id="rId8"/>
    <p:sldLayoutId id="2147484123" r:id="rId9"/>
    <p:sldLayoutId id="2147484124" r:id="rId10"/>
    <p:sldLayoutId id="2147484125" r:id="rId11"/>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2.xml"/><Relationship Id="rId6" Type="http://schemas.microsoft.com/office/2007/relationships/hdphoto" Target="../media/hdphoto1.wdp"/><Relationship Id="rId5" Type="http://schemas.openxmlformats.org/officeDocument/2006/relationships/image" Target="../media/image5.png"/><Relationship Id="rId4" Type="http://schemas.openxmlformats.org/officeDocument/2006/relationships/image" Target="../media/image4.jpe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2.xml"/><Relationship Id="rId6" Type="http://schemas.microsoft.com/office/2007/relationships/hdphoto" Target="../media/hdphoto1.wdp"/><Relationship Id="rId5" Type="http://schemas.openxmlformats.org/officeDocument/2006/relationships/image" Target="../media/image5.png"/><Relationship Id="rId4" Type="http://schemas.openxmlformats.org/officeDocument/2006/relationships/image" Target="../media/image4.jpe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12.png"/><Relationship Id="rId5" Type="http://schemas.microsoft.com/office/2007/relationships/hdphoto" Target="../media/hdphoto1.wdp"/><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10" Type="http://schemas.openxmlformats.org/officeDocument/2006/relationships/image" Target="../media/image12.png"/><Relationship Id="rId4" Type="http://schemas.openxmlformats.org/officeDocument/2006/relationships/image" Target="../media/image18.png"/><Relationship Id="rId9" Type="http://schemas.openxmlformats.org/officeDocument/2006/relationships/image" Target="../media/image11.png"/></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image" Target="../media/image28.png"/><Relationship Id="rId1" Type="http://schemas.openxmlformats.org/officeDocument/2006/relationships/slideLayout" Target="../slideLayouts/slideLayout2.xml"/><Relationship Id="rId5" Type="http://schemas.openxmlformats.org/officeDocument/2006/relationships/image" Target="../media/image31.tif"/><Relationship Id="rId4" Type="http://schemas.openxmlformats.org/officeDocument/2006/relationships/image" Target="../media/image3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tif"/><Relationship Id="rId1" Type="http://schemas.openxmlformats.org/officeDocument/2006/relationships/slideLayout" Target="../slideLayouts/slideLayout7.xml"/><Relationship Id="rId4" Type="http://schemas.openxmlformats.org/officeDocument/2006/relationships/image" Target="../media/image38.png"/></Relationships>
</file>

<file path=ppt/slides/_rels/slide33.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image" Target="../media/image39.emf"/><Relationship Id="rId1" Type="http://schemas.openxmlformats.org/officeDocument/2006/relationships/slideLayout" Target="../slideLayouts/slideLayout7.xml"/><Relationship Id="rId5" Type="http://schemas.openxmlformats.org/officeDocument/2006/relationships/image" Target="../media/image42.png"/><Relationship Id="rId4" Type="http://schemas.openxmlformats.org/officeDocument/2006/relationships/image" Target="../media/image41.jpeg"/></Relationships>
</file>

<file path=ppt/slides/_rels/slide34.xml.rels><?xml version="1.0" encoding="UTF-8" standalone="yes"?>
<Relationships xmlns="http://schemas.openxmlformats.org/package/2006/relationships"><Relationship Id="rId3" Type="http://schemas.openxmlformats.org/officeDocument/2006/relationships/image" Target="../media/image44.jpeg"/><Relationship Id="rId2" Type="http://schemas.openxmlformats.org/officeDocument/2006/relationships/image" Target="../media/image43.jpeg"/><Relationship Id="rId1" Type="http://schemas.openxmlformats.org/officeDocument/2006/relationships/slideLayout" Target="../slideLayouts/slideLayout7.xml"/><Relationship Id="rId4" Type="http://schemas.openxmlformats.org/officeDocument/2006/relationships/image" Target="../media/image45.jpeg"/></Relationships>
</file>

<file path=ppt/slides/_rels/slide3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36.tif"/><Relationship Id="rId2" Type="http://schemas.openxmlformats.org/officeDocument/2006/relationships/image" Target="../media/image46.tif"/><Relationship Id="rId1" Type="http://schemas.openxmlformats.org/officeDocument/2006/relationships/slideLayout" Target="../slideLayouts/slideLayout7.xml"/><Relationship Id="rId4" Type="http://schemas.openxmlformats.org/officeDocument/2006/relationships/image" Target="../media/image47.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8" Type="http://schemas.openxmlformats.org/officeDocument/2006/relationships/image" Target="../media/image7.jpg"/><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xml"/><Relationship Id="rId6" Type="http://schemas.microsoft.com/office/2007/relationships/hdphoto" Target="../media/hdphoto1.wdp"/><Relationship Id="rId5" Type="http://schemas.openxmlformats.org/officeDocument/2006/relationships/image" Target="../media/image5.png"/><Relationship Id="rId10" Type="http://schemas.openxmlformats.org/officeDocument/2006/relationships/image" Target="../media/image9.jpeg"/><Relationship Id="rId4" Type="http://schemas.openxmlformats.org/officeDocument/2006/relationships/image" Target="../media/image4.jpeg"/><Relationship Id="rId9" Type="http://schemas.openxmlformats.org/officeDocument/2006/relationships/image" Target="../media/image8.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7C1CD02-95BE-AA03-D1C3-CA263918097A}"/>
              </a:ext>
            </a:extLst>
          </p:cNvPr>
          <p:cNvSpPr>
            <a:spLocks noGrp="1"/>
          </p:cNvSpPr>
          <p:nvPr>
            <p:ph type="title"/>
          </p:nvPr>
        </p:nvSpPr>
        <p:spPr>
          <a:xfrm>
            <a:off x="134399" y="766760"/>
            <a:ext cx="11923202" cy="905437"/>
          </a:xfrm>
        </p:spPr>
        <p:txBody>
          <a:bodyPr anchor="ctr">
            <a:noAutofit/>
          </a:bodyPr>
          <a:lstStyle/>
          <a:p>
            <a:pPr algn="ctr">
              <a:lnSpc>
                <a:spcPct val="100000"/>
              </a:lnSpc>
            </a:pPr>
            <a:r>
              <a:rPr lang="en-IN" sz="3200" b="1" u="sng" cap="none" dirty="0">
                <a:solidFill>
                  <a:srgbClr val="002060"/>
                </a:solidFill>
                <a:effectLst/>
                <a:latin typeface="Cascadia Mono SemiBold" panose="020B0609020000020004" pitchFamily="49" charset="0"/>
                <a:ea typeface="Cascadia Mono SemiBold" panose="020B0609020000020004" pitchFamily="49" charset="0"/>
                <a:cs typeface="Cascadia Mono SemiBold" panose="020B0609020000020004" pitchFamily="49" charset="0"/>
              </a:rPr>
              <a:t>Online Validation Of University E-certificate For Scholarship Grant With Compliance Of Data Security Principles And Biometric Authentications</a:t>
            </a:r>
            <a:br>
              <a:rPr lang="en-IN" sz="3200" b="1" u="sng" dirty="0">
                <a:solidFill>
                  <a:srgbClr val="002060"/>
                </a:solidFill>
                <a:effectLst/>
                <a:latin typeface="Cascadia Mono SemiBold" panose="020B0609020000020004" pitchFamily="49" charset="0"/>
                <a:ea typeface="Cascadia Mono SemiBold" panose="020B0609020000020004" pitchFamily="49" charset="0"/>
                <a:cs typeface="Cascadia Mono SemiBold" panose="020B0609020000020004" pitchFamily="49" charset="0"/>
              </a:rPr>
            </a:br>
            <a:endParaRPr lang="en-IN" sz="3200" b="1" u="sng" dirty="0">
              <a:solidFill>
                <a:srgbClr val="002060"/>
              </a:solidFill>
              <a:latin typeface="Cascadia Mono SemiBold" panose="020B0609020000020004" pitchFamily="49" charset="0"/>
              <a:ea typeface="Cascadia Mono SemiBold" panose="020B0609020000020004" pitchFamily="49" charset="0"/>
              <a:cs typeface="Cascadia Mono SemiBold" panose="020B0609020000020004" pitchFamily="49" charset="0"/>
            </a:endParaRPr>
          </a:p>
        </p:txBody>
      </p:sp>
      <p:sp>
        <p:nvSpPr>
          <p:cNvPr id="7" name="Text Placeholder 6">
            <a:extLst>
              <a:ext uri="{FF2B5EF4-FFF2-40B4-BE49-F238E27FC236}">
                <a16:creationId xmlns:a16="http://schemas.microsoft.com/office/drawing/2014/main" id="{68A48DC7-BDA7-FCC9-10DD-2169247A9E66}"/>
              </a:ext>
            </a:extLst>
          </p:cNvPr>
          <p:cNvSpPr>
            <a:spLocks noGrp="1"/>
          </p:cNvSpPr>
          <p:nvPr>
            <p:ph type="body" idx="1"/>
          </p:nvPr>
        </p:nvSpPr>
        <p:spPr>
          <a:xfrm>
            <a:off x="194982" y="1672197"/>
            <a:ext cx="11802036" cy="4370015"/>
          </a:xfrm>
        </p:spPr>
        <p:txBody>
          <a:bodyPr>
            <a:noAutofit/>
          </a:bodyPr>
          <a:lstStyle/>
          <a:p>
            <a:pPr>
              <a:lnSpc>
                <a:spcPct val="100000"/>
              </a:lnSpc>
              <a:spcAft>
                <a:spcPts val="800"/>
              </a:spcAft>
            </a:pPr>
            <a:r>
              <a:rPr lang="en-IN" sz="2800" b="1"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 project report </a:t>
            </a:r>
            <a:r>
              <a:rPr lang="en-IN" sz="2800" b="1" i="1"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submitted in partial fulfilment of the requirements of the award of the degree of  </a:t>
            </a:r>
            <a:r>
              <a:rPr lang="en-IN" sz="2800" b="1" u="sng"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Bachelor of Technology</a:t>
            </a:r>
            <a:r>
              <a:rPr lang="en-IN" sz="2800" b="1"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2800" b="1" i="1"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in</a:t>
            </a:r>
            <a:r>
              <a:rPr lang="en-IN" sz="2800" b="1"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2800" b="1" u="sng"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Computer Science and Engineering</a:t>
            </a:r>
            <a:r>
              <a:rPr lang="en-IN" sz="2800" b="1"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2800" b="1" i="1"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under the supervision of  </a:t>
            </a:r>
            <a:r>
              <a:rPr lang="en-IN" sz="2800" b="1" u="sng"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Mr. Soumit Choudhury</a:t>
            </a:r>
          </a:p>
          <a:p>
            <a:pPr>
              <a:lnSpc>
                <a:spcPct val="100000"/>
              </a:lnSpc>
              <a:spcAft>
                <a:spcPts val="800"/>
              </a:spcAft>
            </a:pPr>
            <a:r>
              <a:rPr lang="en-IN" sz="2800" b="1"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2800" b="1" i="1"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by</a:t>
            </a:r>
          </a:p>
          <a:p>
            <a:pPr>
              <a:lnSpc>
                <a:spcPct val="100000"/>
              </a:lnSpc>
              <a:spcAft>
                <a:spcPts val="800"/>
              </a:spcAft>
            </a:pPr>
            <a:r>
              <a:rPr lang="en-IN" sz="2800" b="1"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Koustav Mondal (GCECTB-R19-3015)</a:t>
            </a:r>
          </a:p>
          <a:p>
            <a:pPr>
              <a:lnSpc>
                <a:spcPct val="100000"/>
              </a:lnSpc>
              <a:spcAft>
                <a:spcPts val="800"/>
              </a:spcAft>
            </a:pPr>
            <a:r>
              <a:rPr lang="en-IN" sz="2800" b="1"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Bickram Adhikari (GCECTB-R19-3012)</a:t>
            </a:r>
          </a:p>
          <a:p>
            <a:pPr>
              <a:lnSpc>
                <a:spcPct val="100000"/>
              </a:lnSpc>
              <a:spcAft>
                <a:spcPts val="800"/>
              </a:spcAft>
            </a:pPr>
            <a:r>
              <a:rPr lang="en-IN" sz="2800" b="1"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Sourin Kundu (GCECTB-R19-3032)</a:t>
            </a:r>
          </a:p>
          <a:p>
            <a:pPr>
              <a:lnSpc>
                <a:spcPct val="100000"/>
              </a:lnSpc>
              <a:spcAft>
                <a:spcPts val="800"/>
              </a:spcAft>
            </a:pPr>
            <a:r>
              <a:rPr lang="en-IN" sz="2800" b="1"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Soumil Biswas (GCECTB-R19-3030)</a:t>
            </a:r>
            <a:endParaRPr lang="en-IN" sz="28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0000"/>
              </a:lnSpc>
              <a:spcAft>
                <a:spcPts val="800"/>
              </a:spcAft>
            </a:pPr>
            <a:r>
              <a:rPr lang="en-IN" sz="2800" b="1"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IN" sz="28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0000"/>
              </a:lnSpc>
            </a:pPr>
            <a:endParaRPr lang="en-IN" sz="2800" cap="none"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734751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2BF0802-C43F-58E6-ACA3-283A975B987C}"/>
              </a:ext>
            </a:extLst>
          </p:cNvPr>
          <p:cNvSpPr/>
          <p:nvPr/>
        </p:nvSpPr>
        <p:spPr>
          <a:xfrm>
            <a:off x="289560" y="649292"/>
            <a:ext cx="11612880" cy="593125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dirty="0"/>
          </a:p>
        </p:txBody>
      </p:sp>
      <p:sp>
        <p:nvSpPr>
          <p:cNvPr id="6" name="Title 1">
            <a:extLst>
              <a:ext uri="{FF2B5EF4-FFF2-40B4-BE49-F238E27FC236}">
                <a16:creationId xmlns:a16="http://schemas.microsoft.com/office/drawing/2014/main" id="{E7742F9B-4449-572E-15C0-EB9009C78EA9}"/>
              </a:ext>
            </a:extLst>
          </p:cNvPr>
          <p:cNvSpPr txBox="1">
            <a:spLocks/>
          </p:cNvSpPr>
          <p:nvPr/>
        </p:nvSpPr>
        <p:spPr>
          <a:xfrm>
            <a:off x="-95772" y="201011"/>
            <a:ext cx="12596189" cy="44828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cap="all" baseline="0">
                <a:solidFill>
                  <a:schemeClr val="tx1"/>
                </a:solidFill>
                <a:effectLst>
                  <a:outerShdw blurRad="177800" dist="38100" dir="2700000" algn="tl">
                    <a:srgbClr val="000000">
                      <a:alpha val="24000"/>
                    </a:srgbClr>
                  </a:outerShdw>
                </a:effectLst>
                <a:latin typeface="+mj-lt"/>
                <a:ea typeface="+mj-ea"/>
                <a:cs typeface="+mj-cs"/>
              </a:defRPr>
            </a:lvl1pPr>
          </a:lstStyle>
          <a:p>
            <a:pPr algn="ctr"/>
            <a:r>
              <a:rPr lang="en-IN" sz="3200" b="1" u="sng" cap="none" dirty="0">
                <a:latin typeface="Book Antiqua" panose="02040602050305030304" pitchFamily="18" charset="0"/>
              </a:rPr>
              <a:t>Stage 2(Biometric Verification – Phase 1)</a:t>
            </a:r>
          </a:p>
        </p:txBody>
      </p:sp>
      <p:pic>
        <p:nvPicPr>
          <p:cNvPr id="7" name="Picture 6">
            <a:extLst>
              <a:ext uri="{FF2B5EF4-FFF2-40B4-BE49-F238E27FC236}">
                <a16:creationId xmlns:a16="http://schemas.microsoft.com/office/drawing/2014/main" id="{C093F8B2-B114-32B4-F309-179ECA0520C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10903" y="2385338"/>
            <a:ext cx="1006683" cy="1006683"/>
          </a:xfrm>
          <a:prstGeom prst="rect">
            <a:avLst/>
          </a:prstGeom>
        </p:spPr>
      </p:pic>
      <p:pic>
        <p:nvPicPr>
          <p:cNvPr id="8" name="Picture 7">
            <a:extLst>
              <a:ext uri="{FF2B5EF4-FFF2-40B4-BE49-F238E27FC236}">
                <a16:creationId xmlns:a16="http://schemas.microsoft.com/office/drawing/2014/main" id="{6CB348AE-7CD4-F4AE-4B3F-0798B6A85D0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124357" y="1147804"/>
            <a:ext cx="1106170" cy="1027430"/>
          </a:xfrm>
          <a:prstGeom prst="rect">
            <a:avLst/>
          </a:prstGeom>
        </p:spPr>
      </p:pic>
      <p:pic>
        <p:nvPicPr>
          <p:cNvPr id="9" name="Picture 8">
            <a:extLst>
              <a:ext uri="{FF2B5EF4-FFF2-40B4-BE49-F238E27FC236}">
                <a16:creationId xmlns:a16="http://schemas.microsoft.com/office/drawing/2014/main" id="{C7D1652F-9371-A01E-95F2-2A9DE690FDF2}"/>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23798" t="19784" r="23317" b="26034"/>
          <a:stretch/>
        </p:blipFill>
        <p:spPr bwMode="auto">
          <a:xfrm>
            <a:off x="9406255" y="1147804"/>
            <a:ext cx="1106170" cy="1211221"/>
          </a:xfrm>
          <a:prstGeom prst="rect">
            <a:avLst/>
          </a:prstGeom>
          <a:ln>
            <a:noFill/>
          </a:ln>
          <a:extLst>
            <a:ext uri="{53640926-AAD7-44D8-BBD7-CCE9431645EC}">
              <a14:shadowObscured xmlns:a14="http://schemas.microsoft.com/office/drawing/2010/main"/>
            </a:ext>
          </a:extLst>
        </p:spPr>
      </p:pic>
      <p:pic>
        <p:nvPicPr>
          <p:cNvPr id="10" name="Picture 9">
            <a:extLst>
              <a:ext uri="{FF2B5EF4-FFF2-40B4-BE49-F238E27FC236}">
                <a16:creationId xmlns:a16="http://schemas.microsoft.com/office/drawing/2014/main" id="{ED9A858E-A372-3244-4A49-9E070DF7DFF6}"/>
              </a:ext>
            </a:extLst>
          </p:cNvPr>
          <p:cNvPicPr>
            <a:picLocks noChangeAspect="1"/>
          </p:cNvPicPr>
          <p:nvPr/>
        </p:nvPicPr>
        <p:blipFill>
          <a:blip r:embed="rId5" cstate="print">
            <a:extLst>
              <a:ext uri="{BEBA8EAE-BF5A-486C-A8C5-ECC9F3942E4B}">
                <a14:imgProps xmlns:a14="http://schemas.microsoft.com/office/drawing/2010/main">
                  <a14:imgLayer r:embed="rId6">
                    <a14:imgEffect>
                      <a14:backgroundRemoval t="2033" b="97561" l="8780" r="88780">
                        <a14:backgroundMark x1="11220" y1="19106" x2="11220" y2="19106"/>
                        <a14:backgroundMark x1="16098" y1="28862" x2="14146" y2="83333"/>
                        <a14:backgroundMark x1="91707" y1="19919" x2="84878" y2="91870"/>
                      </a14:backgroundRemoval>
                    </a14:imgEffect>
                  </a14:imgLayer>
                </a14:imgProps>
              </a:ext>
              <a:ext uri="{28A0092B-C50C-407E-A947-70E740481C1C}">
                <a14:useLocalDpi xmlns:a14="http://schemas.microsoft.com/office/drawing/2010/main" val="0"/>
              </a:ext>
            </a:extLst>
          </a:blip>
          <a:stretch>
            <a:fillRect/>
          </a:stretch>
        </p:blipFill>
        <p:spPr>
          <a:xfrm>
            <a:off x="3378595" y="3045655"/>
            <a:ext cx="537845" cy="645795"/>
          </a:xfrm>
          <a:prstGeom prst="rect">
            <a:avLst/>
          </a:prstGeom>
        </p:spPr>
      </p:pic>
      <p:cxnSp>
        <p:nvCxnSpPr>
          <p:cNvPr id="11" name="Connector: Elbow 10">
            <a:extLst>
              <a:ext uri="{FF2B5EF4-FFF2-40B4-BE49-F238E27FC236}">
                <a16:creationId xmlns:a16="http://schemas.microsoft.com/office/drawing/2014/main" id="{B9DAC9B2-E3DC-DB9B-F431-1FCF86F8AF0A}"/>
              </a:ext>
            </a:extLst>
          </p:cNvPr>
          <p:cNvCxnSpPr>
            <a:cxnSpLocks/>
          </p:cNvCxnSpPr>
          <p:nvPr/>
        </p:nvCxnSpPr>
        <p:spPr>
          <a:xfrm flipV="1">
            <a:off x="1578527" y="1793874"/>
            <a:ext cx="1577914" cy="461009"/>
          </a:xfrm>
          <a:prstGeom prst="bentConnector3">
            <a:avLst>
              <a:gd name="adj1" fmla="val 421"/>
            </a:avLst>
          </a:prstGeom>
          <a:ln>
            <a:tailEnd type="triangle"/>
          </a:ln>
        </p:spPr>
        <p:style>
          <a:lnRef idx="2">
            <a:schemeClr val="dk1"/>
          </a:lnRef>
          <a:fillRef idx="0">
            <a:schemeClr val="dk1"/>
          </a:fillRef>
          <a:effectRef idx="1">
            <a:schemeClr val="dk1"/>
          </a:effectRef>
          <a:fontRef idx="minor">
            <a:schemeClr val="tx1"/>
          </a:fontRef>
        </p:style>
      </p:cxnSp>
      <p:cxnSp>
        <p:nvCxnSpPr>
          <p:cNvPr id="12" name="Connector: Elbow 11">
            <a:extLst>
              <a:ext uri="{FF2B5EF4-FFF2-40B4-BE49-F238E27FC236}">
                <a16:creationId xmlns:a16="http://schemas.microsoft.com/office/drawing/2014/main" id="{55BBEBB1-5582-1D0A-E104-718BDAC3ECDC}"/>
              </a:ext>
            </a:extLst>
          </p:cNvPr>
          <p:cNvCxnSpPr>
            <a:cxnSpLocks/>
          </p:cNvCxnSpPr>
          <p:nvPr/>
        </p:nvCxnSpPr>
        <p:spPr>
          <a:xfrm flipV="1">
            <a:off x="1193046" y="1332865"/>
            <a:ext cx="2183483" cy="922018"/>
          </a:xfrm>
          <a:prstGeom prst="bentConnector3">
            <a:avLst>
              <a:gd name="adj1" fmla="val -254"/>
            </a:avLst>
          </a:prstGeom>
          <a:ln>
            <a:tailEnd type="triangle"/>
          </a:ln>
        </p:spPr>
        <p:style>
          <a:lnRef idx="2">
            <a:schemeClr val="dk1"/>
          </a:lnRef>
          <a:fillRef idx="0">
            <a:schemeClr val="dk1"/>
          </a:fillRef>
          <a:effectRef idx="1">
            <a:schemeClr val="dk1"/>
          </a:effectRef>
          <a:fontRef idx="minor">
            <a:schemeClr val="tx1"/>
          </a:fontRef>
        </p:style>
      </p:cxnSp>
      <p:sp>
        <p:nvSpPr>
          <p:cNvPr id="13" name="Rectangle 12">
            <a:extLst>
              <a:ext uri="{FF2B5EF4-FFF2-40B4-BE49-F238E27FC236}">
                <a16:creationId xmlns:a16="http://schemas.microsoft.com/office/drawing/2014/main" id="{F1EA6CBA-CB15-6888-0AFE-12354A5A464E}"/>
              </a:ext>
            </a:extLst>
          </p:cNvPr>
          <p:cNvSpPr/>
          <p:nvPr/>
        </p:nvSpPr>
        <p:spPr>
          <a:xfrm>
            <a:off x="1697453" y="1635321"/>
            <a:ext cx="910111" cy="34820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800" dirty="0">
                <a:solidFill>
                  <a:srgbClr val="0070C0"/>
                </a:solidFill>
                <a:latin typeface="Times New Roman" panose="02020603050405020304" pitchFamily="18" charset="0"/>
                <a:cs typeface="Times New Roman" panose="02020603050405020304" pitchFamily="18" charset="0"/>
              </a:rPr>
              <a:t>OTP</a:t>
            </a:r>
          </a:p>
        </p:txBody>
      </p:sp>
      <p:sp>
        <p:nvSpPr>
          <p:cNvPr id="14" name="Rectangle 13">
            <a:extLst>
              <a:ext uri="{FF2B5EF4-FFF2-40B4-BE49-F238E27FC236}">
                <a16:creationId xmlns:a16="http://schemas.microsoft.com/office/drawing/2014/main" id="{57282948-07A3-6174-BAA3-ADBD2E680A09}"/>
              </a:ext>
            </a:extLst>
          </p:cNvPr>
          <p:cNvSpPr/>
          <p:nvPr/>
        </p:nvSpPr>
        <p:spPr>
          <a:xfrm>
            <a:off x="711165" y="1056484"/>
            <a:ext cx="2088229" cy="36743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800" dirty="0">
                <a:solidFill>
                  <a:srgbClr val="0070C0"/>
                </a:solidFill>
                <a:latin typeface="Times New Roman" panose="02020603050405020304" pitchFamily="18" charset="0"/>
                <a:cs typeface="Times New Roman" panose="02020603050405020304" pitchFamily="18" charset="0"/>
              </a:rPr>
              <a:t>Public Share</a:t>
            </a:r>
          </a:p>
        </p:txBody>
      </p:sp>
      <p:sp>
        <p:nvSpPr>
          <p:cNvPr id="15" name="Rectangle 14">
            <a:extLst>
              <a:ext uri="{FF2B5EF4-FFF2-40B4-BE49-F238E27FC236}">
                <a16:creationId xmlns:a16="http://schemas.microsoft.com/office/drawing/2014/main" id="{BE20DA57-05A6-D6FA-10B1-F91F52DEC738}"/>
              </a:ext>
            </a:extLst>
          </p:cNvPr>
          <p:cNvSpPr/>
          <p:nvPr/>
        </p:nvSpPr>
        <p:spPr>
          <a:xfrm>
            <a:off x="3273311" y="745564"/>
            <a:ext cx="833162" cy="32823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800" b="1" dirty="0">
                <a:solidFill>
                  <a:srgbClr val="00B050"/>
                </a:solidFill>
                <a:latin typeface="Times New Roman" panose="02020603050405020304" pitchFamily="18" charset="0"/>
                <a:cs typeface="Times New Roman" panose="02020603050405020304" pitchFamily="18" charset="0"/>
              </a:rPr>
              <a:t>SPP</a:t>
            </a:r>
          </a:p>
        </p:txBody>
      </p:sp>
      <p:sp>
        <p:nvSpPr>
          <p:cNvPr id="16" name="Rectangle 15">
            <a:extLst>
              <a:ext uri="{FF2B5EF4-FFF2-40B4-BE49-F238E27FC236}">
                <a16:creationId xmlns:a16="http://schemas.microsoft.com/office/drawing/2014/main" id="{EB1F6334-5623-FD3B-48FA-3D1E7F510DE4}"/>
              </a:ext>
            </a:extLst>
          </p:cNvPr>
          <p:cNvSpPr/>
          <p:nvPr/>
        </p:nvSpPr>
        <p:spPr>
          <a:xfrm>
            <a:off x="639143" y="3434577"/>
            <a:ext cx="1550205" cy="33972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800" b="1" dirty="0">
                <a:solidFill>
                  <a:srgbClr val="00B050"/>
                </a:solidFill>
                <a:latin typeface="Times New Roman" panose="02020603050405020304" pitchFamily="18" charset="0"/>
                <a:cs typeface="Times New Roman" panose="02020603050405020304" pitchFamily="18" charset="0"/>
              </a:rPr>
              <a:t>Student</a:t>
            </a:r>
          </a:p>
        </p:txBody>
      </p:sp>
      <p:cxnSp>
        <p:nvCxnSpPr>
          <p:cNvPr id="20" name="Straight Arrow Connector 19">
            <a:extLst>
              <a:ext uri="{FF2B5EF4-FFF2-40B4-BE49-F238E27FC236}">
                <a16:creationId xmlns:a16="http://schemas.microsoft.com/office/drawing/2014/main" id="{F2149A78-E1A6-AFDC-2293-A8039A8A985F}"/>
              </a:ext>
            </a:extLst>
          </p:cNvPr>
          <p:cNvCxnSpPr/>
          <p:nvPr/>
        </p:nvCxnSpPr>
        <p:spPr>
          <a:xfrm>
            <a:off x="4230526" y="1371462"/>
            <a:ext cx="5080000"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1" name="Straight Arrow Connector 20">
            <a:extLst>
              <a:ext uri="{FF2B5EF4-FFF2-40B4-BE49-F238E27FC236}">
                <a16:creationId xmlns:a16="http://schemas.microsoft.com/office/drawing/2014/main" id="{D9D80DBD-54BB-93A2-30B8-CA1CAC41F89A}"/>
              </a:ext>
            </a:extLst>
          </p:cNvPr>
          <p:cNvCxnSpPr/>
          <p:nvPr/>
        </p:nvCxnSpPr>
        <p:spPr>
          <a:xfrm>
            <a:off x="4230526" y="1688713"/>
            <a:ext cx="5080000"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2" name="Rectangle 21">
            <a:extLst>
              <a:ext uri="{FF2B5EF4-FFF2-40B4-BE49-F238E27FC236}">
                <a16:creationId xmlns:a16="http://schemas.microsoft.com/office/drawing/2014/main" id="{2E858E18-F95D-6516-474D-EC1AEE023C8B}"/>
              </a:ext>
            </a:extLst>
          </p:cNvPr>
          <p:cNvSpPr/>
          <p:nvPr/>
        </p:nvSpPr>
        <p:spPr>
          <a:xfrm>
            <a:off x="5111189" y="1147804"/>
            <a:ext cx="3730946" cy="33497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800" dirty="0">
                <a:solidFill>
                  <a:srgbClr val="0070C0"/>
                </a:solidFill>
                <a:latin typeface="Times New Roman" panose="02020603050405020304" pitchFamily="18" charset="0"/>
                <a:cs typeface="Times New Roman" panose="02020603050405020304" pitchFamily="18" charset="0"/>
              </a:rPr>
              <a:t>Year of Passing, DGPA</a:t>
            </a:r>
          </a:p>
        </p:txBody>
      </p:sp>
      <p:sp>
        <p:nvSpPr>
          <p:cNvPr id="24" name="Rectangle 23">
            <a:extLst>
              <a:ext uri="{FF2B5EF4-FFF2-40B4-BE49-F238E27FC236}">
                <a16:creationId xmlns:a16="http://schemas.microsoft.com/office/drawing/2014/main" id="{1586FF2C-D513-ED22-18BE-7ACBB2F9127C}"/>
              </a:ext>
            </a:extLst>
          </p:cNvPr>
          <p:cNvSpPr/>
          <p:nvPr/>
        </p:nvSpPr>
        <p:spPr>
          <a:xfrm>
            <a:off x="8629599" y="728598"/>
            <a:ext cx="3141969" cy="33129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800" b="1" dirty="0">
                <a:solidFill>
                  <a:srgbClr val="00B050"/>
                </a:solidFill>
                <a:latin typeface="Times New Roman" panose="02020603050405020304" pitchFamily="18" charset="0"/>
                <a:cs typeface="Times New Roman" panose="02020603050405020304" pitchFamily="18" charset="0"/>
              </a:rPr>
              <a:t>Institution Server</a:t>
            </a:r>
          </a:p>
        </p:txBody>
      </p:sp>
      <p:sp>
        <p:nvSpPr>
          <p:cNvPr id="25" name="TextBox 24">
            <a:extLst>
              <a:ext uri="{FF2B5EF4-FFF2-40B4-BE49-F238E27FC236}">
                <a16:creationId xmlns:a16="http://schemas.microsoft.com/office/drawing/2014/main" id="{8E484DB7-296F-C766-ACF2-9CEE2F633EB1}"/>
              </a:ext>
            </a:extLst>
          </p:cNvPr>
          <p:cNvSpPr txBox="1"/>
          <p:nvPr/>
        </p:nvSpPr>
        <p:spPr>
          <a:xfrm>
            <a:off x="4290851" y="927866"/>
            <a:ext cx="408144" cy="532903"/>
          </a:xfrm>
          <a:prstGeom prst="rect">
            <a:avLst/>
          </a:prstGeom>
          <a:noFill/>
        </p:spPr>
        <p:txBody>
          <a:bodyPr wrap="square">
            <a:spAutoFit/>
          </a:bodyPr>
          <a:lstStyle/>
          <a:p>
            <a:pPr algn="ctr">
              <a:lnSpc>
                <a:spcPct val="107000"/>
              </a:lnSpc>
              <a:spcAft>
                <a:spcPts val="800"/>
              </a:spcAft>
            </a:pPr>
            <a:r>
              <a:rPr lang="en-US" sz="2800" b="1" dirty="0">
                <a:ln w="6731" cap="flat" cmpd="sng" algn="ctr">
                  <a:solidFill>
                    <a:srgbClr val="FFFFFF"/>
                  </a:solidFill>
                  <a:prstDash val="solid"/>
                  <a:round/>
                </a:ln>
                <a:solidFill>
                  <a:srgbClr val="0070C0"/>
                </a:solidFill>
                <a:effectLst>
                  <a:outerShdw dist="38100" dir="2700000" algn="bl">
                    <a:schemeClr val="accent5"/>
                  </a:outerShdw>
                </a:effectLst>
                <a:latin typeface="Calibri" panose="020F0502020204030204" pitchFamily="34" charset="0"/>
                <a:ea typeface="Calibri" panose="020F0502020204030204" pitchFamily="34" charset="0"/>
                <a:cs typeface="Times New Roman" panose="02020603050405020304" pitchFamily="18" charset="0"/>
              </a:rPr>
              <a:t>5</a:t>
            </a:r>
            <a:endParaRPr lang="en-IN" sz="28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27" name="Connector: Elbow 26">
            <a:extLst>
              <a:ext uri="{FF2B5EF4-FFF2-40B4-BE49-F238E27FC236}">
                <a16:creationId xmlns:a16="http://schemas.microsoft.com/office/drawing/2014/main" id="{AC5FACFF-D8A9-F38E-665E-54045EFAF424}"/>
              </a:ext>
            </a:extLst>
          </p:cNvPr>
          <p:cNvCxnSpPr>
            <a:cxnSpLocks/>
          </p:cNvCxnSpPr>
          <p:nvPr/>
        </p:nvCxnSpPr>
        <p:spPr>
          <a:xfrm rot="10800000" flipV="1">
            <a:off x="3836227" y="2469175"/>
            <a:ext cx="5964814" cy="1055662"/>
          </a:xfrm>
          <a:prstGeom prst="bentConnector3">
            <a:avLst>
              <a:gd name="adj1" fmla="val 16445"/>
            </a:avLst>
          </a:prstGeom>
          <a:ln>
            <a:tailEnd type="triangle"/>
          </a:ln>
        </p:spPr>
        <p:style>
          <a:lnRef idx="2">
            <a:schemeClr val="dk1"/>
          </a:lnRef>
          <a:fillRef idx="0">
            <a:schemeClr val="dk1"/>
          </a:fillRef>
          <a:effectRef idx="1">
            <a:schemeClr val="dk1"/>
          </a:effectRef>
          <a:fontRef idx="minor">
            <a:schemeClr val="tx1"/>
          </a:fontRef>
        </p:style>
      </p:cxnSp>
      <p:sp>
        <p:nvSpPr>
          <p:cNvPr id="29" name="TextBox 28">
            <a:extLst>
              <a:ext uri="{FF2B5EF4-FFF2-40B4-BE49-F238E27FC236}">
                <a16:creationId xmlns:a16="http://schemas.microsoft.com/office/drawing/2014/main" id="{40E1C7F9-C818-D9EB-550C-DCB33849BD8C}"/>
              </a:ext>
            </a:extLst>
          </p:cNvPr>
          <p:cNvSpPr txBox="1"/>
          <p:nvPr/>
        </p:nvSpPr>
        <p:spPr>
          <a:xfrm>
            <a:off x="6149795" y="4816010"/>
            <a:ext cx="408144" cy="532903"/>
          </a:xfrm>
          <a:prstGeom prst="rect">
            <a:avLst/>
          </a:prstGeom>
          <a:noFill/>
        </p:spPr>
        <p:txBody>
          <a:bodyPr wrap="square">
            <a:spAutoFit/>
          </a:bodyPr>
          <a:lstStyle/>
          <a:p>
            <a:pPr algn="ctr">
              <a:lnSpc>
                <a:spcPct val="107000"/>
              </a:lnSpc>
              <a:spcAft>
                <a:spcPts val="800"/>
              </a:spcAft>
            </a:pPr>
            <a:r>
              <a:rPr lang="en-US" sz="2800" b="1" dirty="0">
                <a:ln w="6731" cap="flat" cmpd="sng" algn="ctr">
                  <a:solidFill>
                    <a:srgbClr val="FFFFFF"/>
                  </a:solidFill>
                  <a:prstDash val="solid"/>
                  <a:round/>
                </a:ln>
                <a:solidFill>
                  <a:srgbClr val="0070C0"/>
                </a:solidFill>
                <a:effectLst>
                  <a:outerShdw dist="38100" dir="2700000" algn="bl">
                    <a:schemeClr val="accent5"/>
                  </a:outerShdw>
                </a:effectLst>
                <a:latin typeface="Calibri" panose="020F0502020204030204" pitchFamily="34" charset="0"/>
                <a:ea typeface="Calibri" panose="020F0502020204030204" pitchFamily="34" charset="0"/>
                <a:cs typeface="Times New Roman" panose="02020603050405020304" pitchFamily="18" charset="0"/>
              </a:rPr>
              <a:t>8</a:t>
            </a:r>
            <a:endParaRPr lang="en-IN" sz="28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0" name="TextBox 29">
            <a:extLst>
              <a:ext uri="{FF2B5EF4-FFF2-40B4-BE49-F238E27FC236}">
                <a16:creationId xmlns:a16="http://schemas.microsoft.com/office/drawing/2014/main" id="{2BE1A4A4-8DFC-5EBC-C875-AA2D12AD565A}"/>
              </a:ext>
            </a:extLst>
          </p:cNvPr>
          <p:cNvSpPr txBox="1"/>
          <p:nvPr/>
        </p:nvSpPr>
        <p:spPr>
          <a:xfrm>
            <a:off x="3042751" y="2284313"/>
            <a:ext cx="408144" cy="532903"/>
          </a:xfrm>
          <a:prstGeom prst="rect">
            <a:avLst/>
          </a:prstGeom>
          <a:noFill/>
        </p:spPr>
        <p:txBody>
          <a:bodyPr wrap="square">
            <a:spAutoFit/>
          </a:bodyPr>
          <a:lstStyle/>
          <a:p>
            <a:pPr algn="ctr">
              <a:lnSpc>
                <a:spcPct val="107000"/>
              </a:lnSpc>
              <a:spcAft>
                <a:spcPts val="800"/>
              </a:spcAft>
            </a:pPr>
            <a:r>
              <a:rPr lang="en-US" sz="2800" b="1" dirty="0">
                <a:ln w="6731" cap="flat" cmpd="sng" algn="ctr">
                  <a:solidFill>
                    <a:srgbClr val="FFFFFF"/>
                  </a:solidFill>
                  <a:prstDash val="solid"/>
                  <a:round/>
                </a:ln>
                <a:solidFill>
                  <a:srgbClr val="0070C0"/>
                </a:solidFill>
                <a:effectLst>
                  <a:outerShdw dist="38100" dir="2700000" algn="bl">
                    <a:schemeClr val="accent5"/>
                  </a:outerShdw>
                </a:effectLst>
                <a:latin typeface="Calibri" panose="020F0502020204030204" pitchFamily="34" charset="0"/>
                <a:ea typeface="Calibri" panose="020F0502020204030204" pitchFamily="34" charset="0"/>
                <a:cs typeface="Times New Roman" panose="02020603050405020304" pitchFamily="18" charset="0"/>
              </a:rPr>
              <a:t>6</a:t>
            </a:r>
            <a:endParaRPr lang="en-IN" sz="28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1" name="TextBox 30">
            <a:extLst>
              <a:ext uri="{FF2B5EF4-FFF2-40B4-BE49-F238E27FC236}">
                <a16:creationId xmlns:a16="http://schemas.microsoft.com/office/drawing/2014/main" id="{CDD153F3-D7C2-8CAC-0D65-BFCD52DCC7DF}"/>
              </a:ext>
            </a:extLst>
          </p:cNvPr>
          <p:cNvSpPr txBox="1"/>
          <p:nvPr/>
        </p:nvSpPr>
        <p:spPr>
          <a:xfrm>
            <a:off x="9716497" y="3565869"/>
            <a:ext cx="408144" cy="532903"/>
          </a:xfrm>
          <a:prstGeom prst="rect">
            <a:avLst/>
          </a:prstGeom>
          <a:noFill/>
        </p:spPr>
        <p:txBody>
          <a:bodyPr wrap="square">
            <a:spAutoFit/>
          </a:bodyPr>
          <a:lstStyle/>
          <a:p>
            <a:pPr algn="ctr">
              <a:lnSpc>
                <a:spcPct val="107000"/>
              </a:lnSpc>
              <a:spcAft>
                <a:spcPts val="800"/>
              </a:spcAft>
            </a:pPr>
            <a:r>
              <a:rPr lang="en-US" sz="2800" b="1" dirty="0">
                <a:ln w="6731" cap="flat" cmpd="sng" algn="ctr">
                  <a:solidFill>
                    <a:srgbClr val="FFFFFF"/>
                  </a:solidFill>
                  <a:prstDash val="solid"/>
                  <a:round/>
                </a:ln>
                <a:solidFill>
                  <a:srgbClr val="0070C0"/>
                </a:solidFill>
                <a:effectLst>
                  <a:outerShdw dist="38100" dir="2700000" algn="bl">
                    <a:schemeClr val="accent5"/>
                  </a:outerShdw>
                </a:effectLst>
                <a:latin typeface="Calibri" panose="020F0502020204030204" pitchFamily="34" charset="0"/>
                <a:ea typeface="Calibri" panose="020F0502020204030204" pitchFamily="34" charset="0"/>
                <a:cs typeface="Times New Roman" panose="02020603050405020304" pitchFamily="18" charset="0"/>
              </a:rPr>
              <a:t>7</a:t>
            </a:r>
            <a:endParaRPr lang="en-IN" sz="28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34" name="Connector: Elbow 33">
            <a:extLst>
              <a:ext uri="{FF2B5EF4-FFF2-40B4-BE49-F238E27FC236}">
                <a16:creationId xmlns:a16="http://schemas.microsoft.com/office/drawing/2014/main" id="{16D219E2-A145-134B-5D3E-28D5003FFD5F}"/>
              </a:ext>
            </a:extLst>
          </p:cNvPr>
          <p:cNvCxnSpPr/>
          <p:nvPr/>
        </p:nvCxnSpPr>
        <p:spPr>
          <a:xfrm rot="5400000">
            <a:off x="2072310" y="2769086"/>
            <a:ext cx="1850412" cy="822006"/>
          </a:xfrm>
          <a:prstGeom prst="bentConnector3">
            <a:avLst/>
          </a:prstGeom>
          <a:ln>
            <a:tailEnd type="triangle"/>
          </a:ln>
        </p:spPr>
        <p:style>
          <a:lnRef idx="2">
            <a:schemeClr val="dk1"/>
          </a:lnRef>
          <a:fillRef idx="0">
            <a:schemeClr val="dk1"/>
          </a:fillRef>
          <a:effectRef idx="1">
            <a:schemeClr val="dk1"/>
          </a:effectRef>
          <a:fontRef idx="minor">
            <a:schemeClr val="tx1"/>
          </a:fontRef>
        </p:style>
      </p:cxnSp>
      <p:cxnSp>
        <p:nvCxnSpPr>
          <p:cNvPr id="35" name="Straight Arrow Connector 34">
            <a:extLst>
              <a:ext uri="{FF2B5EF4-FFF2-40B4-BE49-F238E27FC236}">
                <a16:creationId xmlns:a16="http://schemas.microsoft.com/office/drawing/2014/main" id="{C5E29FC7-9F18-BC7C-BB3E-0ADDB6564CF4}"/>
              </a:ext>
            </a:extLst>
          </p:cNvPr>
          <p:cNvCxnSpPr>
            <a:cxnSpLocks/>
          </p:cNvCxnSpPr>
          <p:nvPr/>
        </p:nvCxnSpPr>
        <p:spPr>
          <a:xfrm>
            <a:off x="10200584" y="2175234"/>
            <a:ext cx="0" cy="193006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6" name="Rectangle 35">
            <a:extLst>
              <a:ext uri="{FF2B5EF4-FFF2-40B4-BE49-F238E27FC236}">
                <a16:creationId xmlns:a16="http://schemas.microsoft.com/office/drawing/2014/main" id="{EBDF68F1-2EE0-4271-BDCF-5F75EA1546D9}"/>
              </a:ext>
            </a:extLst>
          </p:cNvPr>
          <p:cNvSpPr/>
          <p:nvPr/>
        </p:nvSpPr>
        <p:spPr>
          <a:xfrm>
            <a:off x="10021199" y="2416856"/>
            <a:ext cx="1531656" cy="12112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800" dirty="0">
                <a:solidFill>
                  <a:srgbClr val="0070C0"/>
                </a:solidFill>
                <a:latin typeface="Times New Roman" panose="02020603050405020304" pitchFamily="18" charset="0"/>
                <a:cs typeface="Times New Roman" panose="02020603050405020304" pitchFamily="18" charset="0"/>
              </a:rPr>
              <a:t>Hash Values H3, H4</a:t>
            </a:r>
          </a:p>
        </p:txBody>
      </p:sp>
      <p:sp>
        <p:nvSpPr>
          <p:cNvPr id="42" name="Rectangle 41">
            <a:extLst>
              <a:ext uri="{FF2B5EF4-FFF2-40B4-BE49-F238E27FC236}">
                <a16:creationId xmlns:a16="http://schemas.microsoft.com/office/drawing/2014/main" id="{B8BE0670-250F-6F58-1505-5A2D138A9331}"/>
              </a:ext>
            </a:extLst>
          </p:cNvPr>
          <p:cNvSpPr/>
          <p:nvPr/>
        </p:nvSpPr>
        <p:spPr>
          <a:xfrm>
            <a:off x="4843571" y="4199588"/>
            <a:ext cx="2685610" cy="73595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400" dirty="0">
                <a:solidFill>
                  <a:srgbClr val="0070C0"/>
                </a:solidFill>
                <a:latin typeface="Times New Roman" panose="02020603050405020304" pitchFamily="18" charset="0"/>
                <a:cs typeface="Times New Roman" panose="02020603050405020304" pitchFamily="18" charset="0"/>
              </a:rPr>
              <a:t>Putting both overlay together</a:t>
            </a:r>
          </a:p>
        </p:txBody>
      </p:sp>
      <p:sp>
        <p:nvSpPr>
          <p:cNvPr id="43" name="Rectangle 42">
            <a:extLst>
              <a:ext uri="{FF2B5EF4-FFF2-40B4-BE49-F238E27FC236}">
                <a16:creationId xmlns:a16="http://schemas.microsoft.com/office/drawing/2014/main" id="{C718FB5A-E046-9811-A7BB-12CE2B8B0163}"/>
              </a:ext>
            </a:extLst>
          </p:cNvPr>
          <p:cNvSpPr/>
          <p:nvPr/>
        </p:nvSpPr>
        <p:spPr>
          <a:xfrm>
            <a:off x="1359664" y="5317090"/>
            <a:ext cx="2381676" cy="86021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800" b="1" dirty="0">
                <a:solidFill>
                  <a:srgbClr val="00B050"/>
                </a:solidFill>
                <a:latin typeface="Times New Roman" panose="02020603050405020304" pitchFamily="18" charset="0"/>
                <a:cs typeface="Times New Roman" panose="02020603050405020304" pitchFamily="18" charset="0"/>
              </a:rPr>
              <a:t>Public Share of Fingerprint</a:t>
            </a:r>
          </a:p>
        </p:txBody>
      </p:sp>
      <p:sp>
        <p:nvSpPr>
          <p:cNvPr id="45" name="Rectangle 44">
            <a:extLst>
              <a:ext uri="{FF2B5EF4-FFF2-40B4-BE49-F238E27FC236}">
                <a16:creationId xmlns:a16="http://schemas.microsoft.com/office/drawing/2014/main" id="{20804518-8FAC-7B5F-7EB8-9B373A94308C}"/>
              </a:ext>
            </a:extLst>
          </p:cNvPr>
          <p:cNvSpPr/>
          <p:nvPr/>
        </p:nvSpPr>
        <p:spPr>
          <a:xfrm>
            <a:off x="9239771" y="5296807"/>
            <a:ext cx="2435338" cy="88049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800" b="1" dirty="0">
                <a:solidFill>
                  <a:srgbClr val="00B050"/>
                </a:solidFill>
                <a:latin typeface="Times New Roman" panose="02020603050405020304" pitchFamily="18" charset="0"/>
                <a:cs typeface="Times New Roman" panose="02020603050405020304" pitchFamily="18" charset="0"/>
              </a:rPr>
              <a:t>Private Share of Fingerprint</a:t>
            </a:r>
          </a:p>
        </p:txBody>
      </p:sp>
      <p:cxnSp>
        <p:nvCxnSpPr>
          <p:cNvPr id="46" name="Straight Arrow Connector 45">
            <a:extLst>
              <a:ext uri="{FF2B5EF4-FFF2-40B4-BE49-F238E27FC236}">
                <a16:creationId xmlns:a16="http://schemas.microsoft.com/office/drawing/2014/main" id="{90BFEC3F-5817-A438-64B5-D3839E619BE9}"/>
              </a:ext>
            </a:extLst>
          </p:cNvPr>
          <p:cNvCxnSpPr>
            <a:cxnSpLocks/>
          </p:cNvCxnSpPr>
          <p:nvPr/>
        </p:nvCxnSpPr>
        <p:spPr>
          <a:xfrm>
            <a:off x="3124357" y="4593108"/>
            <a:ext cx="1719214"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7" name="Straight Arrow Connector 46">
            <a:extLst>
              <a:ext uri="{FF2B5EF4-FFF2-40B4-BE49-F238E27FC236}">
                <a16:creationId xmlns:a16="http://schemas.microsoft.com/office/drawing/2014/main" id="{3E98A6F7-96DC-1316-A607-40947886FE3E}"/>
              </a:ext>
            </a:extLst>
          </p:cNvPr>
          <p:cNvCxnSpPr>
            <a:cxnSpLocks/>
          </p:cNvCxnSpPr>
          <p:nvPr/>
        </p:nvCxnSpPr>
        <p:spPr>
          <a:xfrm flipH="1">
            <a:off x="7588173" y="4604683"/>
            <a:ext cx="2128324"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pic>
        <p:nvPicPr>
          <p:cNvPr id="48" name="Picture 47">
            <a:extLst>
              <a:ext uri="{FF2B5EF4-FFF2-40B4-BE49-F238E27FC236}">
                <a16:creationId xmlns:a16="http://schemas.microsoft.com/office/drawing/2014/main" id="{984AB840-4E8B-D785-D633-602BB252BD64}"/>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262927" y="4262577"/>
            <a:ext cx="647700" cy="938530"/>
          </a:xfrm>
          <a:prstGeom prst="rect">
            <a:avLst/>
          </a:prstGeom>
        </p:spPr>
      </p:pic>
      <p:pic>
        <p:nvPicPr>
          <p:cNvPr id="49" name="Picture 48">
            <a:extLst>
              <a:ext uri="{FF2B5EF4-FFF2-40B4-BE49-F238E27FC236}">
                <a16:creationId xmlns:a16="http://schemas.microsoft.com/office/drawing/2014/main" id="{3917EE74-2413-CC22-9BEA-E03DB9442511}"/>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813020" y="4262577"/>
            <a:ext cx="647700" cy="938530"/>
          </a:xfrm>
          <a:prstGeom prst="rect">
            <a:avLst/>
          </a:prstGeom>
        </p:spPr>
      </p:pic>
      <p:sp>
        <p:nvSpPr>
          <p:cNvPr id="56" name="Flowchart: Decision 55">
            <a:extLst>
              <a:ext uri="{FF2B5EF4-FFF2-40B4-BE49-F238E27FC236}">
                <a16:creationId xmlns:a16="http://schemas.microsoft.com/office/drawing/2014/main" id="{BFDA1F79-52B9-7000-917D-172186C6E6EE}"/>
              </a:ext>
            </a:extLst>
          </p:cNvPr>
          <p:cNvSpPr/>
          <p:nvPr/>
        </p:nvSpPr>
        <p:spPr>
          <a:xfrm>
            <a:off x="5111189" y="5241352"/>
            <a:ext cx="2090632" cy="840053"/>
          </a:xfrm>
          <a:prstGeom prst="flowChartDecision">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400" dirty="0">
                <a:solidFill>
                  <a:srgbClr val="0070C0"/>
                </a:solidFill>
                <a:latin typeface="Times New Roman" panose="02020603050405020304" pitchFamily="18" charset="0"/>
                <a:cs typeface="Times New Roman" panose="02020603050405020304" pitchFamily="18" charset="0"/>
              </a:rPr>
              <a:t>Match?</a:t>
            </a:r>
          </a:p>
        </p:txBody>
      </p:sp>
      <p:cxnSp>
        <p:nvCxnSpPr>
          <p:cNvPr id="58" name="Straight Arrow Connector 57">
            <a:extLst>
              <a:ext uri="{FF2B5EF4-FFF2-40B4-BE49-F238E27FC236}">
                <a16:creationId xmlns:a16="http://schemas.microsoft.com/office/drawing/2014/main" id="{DCC27810-CB4B-3D0B-6B8D-3D99F256D457}"/>
              </a:ext>
            </a:extLst>
          </p:cNvPr>
          <p:cNvCxnSpPr>
            <a:cxnSpLocks/>
            <a:endCxn id="56" idx="0"/>
          </p:cNvCxnSpPr>
          <p:nvPr/>
        </p:nvCxnSpPr>
        <p:spPr>
          <a:xfrm>
            <a:off x="6156505" y="4935539"/>
            <a:ext cx="0" cy="30581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61" name="Connector: Elbow 60">
            <a:extLst>
              <a:ext uri="{FF2B5EF4-FFF2-40B4-BE49-F238E27FC236}">
                <a16:creationId xmlns:a16="http://schemas.microsoft.com/office/drawing/2014/main" id="{EC2668CE-9124-AD2C-EA1C-D6D22A6C3200}"/>
              </a:ext>
            </a:extLst>
          </p:cNvPr>
          <p:cNvCxnSpPr>
            <a:cxnSpLocks/>
            <a:stCxn id="56" idx="1"/>
          </p:cNvCxnSpPr>
          <p:nvPr/>
        </p:nvCxnSpPr>
        <p:spPr>
          <a:xfrm rot="10800000">
            <a:off x="4081129" y="2109015"/>
            <a:ext cx="1030061" cy="3552365"/>
          </a:xfrm>
          <a:prstGeom prst="bentConnector2">
            <a:avLst/>
          </a:prstGeom>
          <a:ln>
            <a:tailEnd type="triangle"/>
          </a:ln>
        </p:spPr>
        <p:style>
          <a:lnRef idx="2">
            <a:schemeClr val="dk1"/>
          </a:lnRef>
          <a:fillRef idx="0">
            <a:schemeClr val="dk1"/>
          </a:fillRef>
          <a:effectRef idx="1">
            <a:schemeClr val="dk1"/>
          </a:effectRef>
          <a:fontRef idx="minor">
            <a:schemeClr val="tx1"/>
          </a:fontRef>
        </p:style>
      </p:cxnSp>
      <p:sp>
        <p:nvSpPr>
          <p:cNvPr id="64" name="Rectangle 63">
            <a:extLst>
              <a:ext uri="{FF2B5EF4-FFF2-40B4-BE49-F238E27FC236}">
                <a16:creationId xmlns:a16="http://schemas.microsoft.com/office/drawing/2014/main" id="{25F2028F-C23E-2913-D4D9-6BE5281138F3}"/>
              </a:ext>
            </a:extLst>
          </p:cNvPr>
          <p:cNvSpPr/>
          <p:nvPr/>
        </p:nvSpPr>
        <p:spPr>
          <a:xfrm rot="10800000" flipV="1">
            <a:off x="5648909" y="6144056"/>
            <a:ext cx="3398196" cy="32765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800" b="1" dirty="0">
                <a:solidFill>
                  <a:srgbClr val="00B050"/>
                </a:solidFill>
                <a:latin typeface="Times New Roman" panose="02020603050405020304" pitchFamily="18" charset="0"/>
                <a:cs typeface="Times New Roman" panose="02020603050405020304" pitchFamily="18" charset="0"/>
              </a:rPr>
              <a:t>Biometric Verified</a:t>
            </a:r>
          </a:p>
        </p:txBody>
      </p:sp>
      <p:cxnSp>
        <p:nvCxnSpPr>
          <p:cNvPr id="66" name="Connector: Elbow 65">
            <a:extLst>
              <a:ext uri="{FF2B5EF4-FFF2-40B4-BE49-F238E27FC236}">
                <a16:creationId xmlns:a16="http://schemas.microsoft.com/office/drawing/2014/main" id="{6F56F317-B126-FE55-8E28-1AD3DAFF0C97}"/>
              </a:ext>
            </a:extLst>
          </p:cNvPr>
          <p:cNvCxnSpPr>
            <a:cxnSpLocks/>
          </p:cNvCxnSpPr>
          <p:nvPr/>
        </p:nvCxnSpPr>
        <p:spPr>
          <a:xfrm>
            <a:off x="7201821" y="5661379"/>
            <a:ext cx="1490450" cy="403590"/>
          </a:xfrm>
          <a:prstGeom prst="bentConnector3">
            <a:avLst>
              <a:gd name="adj1" fmla="val 99702"/>
            </a:avLst>
          </a:prstGeom>
          <a:ln>
            <a:tailEnd type="triangle"/>
          </a:ln>
        </p:spPr>
        <p:style>
          <a:lnRef idx="2">
            <a:schemeClr val="dk1"/>
          </a:lnRef>
          <a:fillRef idx="0">
            <a:schemeClr val="dk1"/>
          </a:fillRef>
          <a:effectRef idx="1">
            <a:schemeClr val="dk1"/>
          </a:effectRef>
          <a:fontRef idx="minor">
            <a:schemeClr val="tx1"/>
          </a:fontRef>
        </p:style>
      </p:cxnSp>
      <p:sp>
        <p:nvSpPr>
          <p:cNvPr id="68" name="Rectangle 67">
            <a:extLst>
              <a:ext uri="{FF2B5EF4-FFF2-40B4-BE49-F238E27FC236}">
                <a16:creationId xmlns:a16="http://schemas.microsoft.com/office/drawing/2014/main" id="{4F311907-8B97-C4D6-6242-428A710083E1}"/>
              </a:ext>
            </a:extLst>
          </p:cNvPr>
          <p:cNvSpPr/>
          <p:nvPr/>
        </p:nvSpPr>
        <p:spPr>
          <a:xfrm>
            <a:off x="4246511" y="5469496"/>
            <a:ext cx="743670" cy="31426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800" dirty="0">
                <a:solidFill>
                  <a:srgbClr val="0070C0"/>
                </a:solidFill>
                <a:latin typeface="Times New Roman" panose="02020603050405020304" pitchFamily="18" charset="0"/>
                <a:cs typeface="Times New Roman" panose="02020603050405020304" pitchFamily="18" charset="0"/>
              </a:rPr>
              <a:t>NO</a:t>
            </a:r>
          </a:p>
        </p:txBody>
      </p:sp>
      <p:sp>
        <p:nvSpPr>
          <p:cNvPr id="71" name="Rectangle 70">
            <a:extLst>
              <a:ext uri="{FF2B5EF4-FFF2-40B4-BE49-F238E27FC236}">
                <a16:creationId xmlns:a16="http://schemas.microsoft.com/office/drawing/2014/main" id="{F4F1E3E8-3AE4-30A5-C197-E8268F1730D3}"/>
              </a:ext>
            </a:extLst>
          </p:cNvPr>
          <p:cNvSpPr/>
          <p:nvPr/>
        </p:nvSpPr>
        <p:spPr>
          <a:xfrm>
            <a:off x="4177108" y="2350430"/>
            <a:ext cx="3223091" cy="39290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800" b="1" dirty="0">
                <a:solidFill>
                  <a:srgbClr val="00B050"/>
                </a:solidFill>
                <a:latin typeface="Times New Roman" panose="02020603050405020304" pitchFamily="18" charset="0"/>
                <a:cs typeface="Times New Roman" panose="02020603050405020304" pitchFamily="18" charset="0"/>
              </a:rPr>
              <a:t>Verification Failed</a:t>
            </a:r>
          </a:p>
        </p:txBody>
      </p:sp>
      <p:sp>
        <p:nvSpPr>
          <p:cNvPr id="51" name="Rectangle 50">
            <a:extLst>
              <a:ext uri="{FF2B5EF4-FFF2-40B4-BE49-F238E27FC236}">
                <a16:creationId xmlns:a16="http://schemas.microsoft.com/office/drawing/2014/main" id="{19BCD95B-7711-515D-B4A0-B7B6EFF7FFF4}"/>
              </a:ext>
            </a:extLst>
          </p:cNvPr>
          <p:cNvSpPr/>
          <p:nvPr/>
        </p:nvSpPr>
        <p:spPr>
          <a:xfrm>
            <a:off x="6619070" y="3332732"/>
            <a:ext cx="910111" cy="34820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800" dirty="0">
                <a:solidFill>
                  <a:srgbClr val="0070C0"/>
                </a:solidFill>
                <a:latin typeface="Times New Roman" panose="02020603050405020304" pitchFamily="18" charset="0"/>
                <a:cs typeface="Times New Roman" panose="02020603050405020304" pitchFamily="18" charset="0"/>
              </a:rPr>
              <a:t>OTP</a:t>
            </a:r>
          </a:p>
        </p:txBody>
      </p:sp>
      <p:sp>
        <p:nvSpPr>
          <p:cNvPr id="52" name="Rectangle 51">
            <a:extLst>
              <a:ext uri="{FF2B5EF4-FFF2-40B4-BE49-F238E27FC236}">
                <a16:creationId xmlns:a16="http://schemas.microsoft.com/office/drawing/2014/main" id="{942AF8A4-45DA-8AA9-A110-515070B7685E}"/>
              </a:ext>
            </a:extLst>
          </p:cNvPr>
          <p:cNvSpPr/>
          <p:nvPr/>
        </p:nvSpPr>
        <p:spPr>
          <a:xfrm>
            <a:off x="6521138" y="1574485"/>
            <a:ext cx="910111" cy="34820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800" dirty="0">
                <a:solidFill>
                  <a:srgbClr val="0070C0"/>
                </a:solidFill>
                <a:latin typeface="Times New Roman" panose="02020603050405020304" pitchFamily="18" charset="0"/>
                <a:cs typeface="Times New Roman" panose="02020603050405020304" pitchFamily="18" charset="0"/>
              </a:rPr>
              <a:t>OTP</a:t>
            </a:r>
          </a:p>
        </p:txBody>
      </p:sp>
      <p:sp>
        <p:nvSpPr>
          <p:cNvPr id="57" name="Rectangle 56">
            <a:extLst>
              <a:ext uri="{FF2B5EF4-FFF2-40B4-BE49-F238E27FC236}">
                <a16:creationId xmlns:a16="http://schemas.microsoft.com/office/drawing/2014/main" id="{1DB10191-23B7-B8A6-53DE-1CD9415ED4E0}"/>
              </a:ext>
            </a:extLst>
          </p:cNvPr>
          <p:cNvSpPr/>
          <p:nvPr/>
        </p:nvSpPr>
        <p:spPr>
          <a:xfrm>
            <a:off x="7400199" y="5469496"/>
            <a:ext cx="974909" cy="33215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800" dirty="0">
                <a:solidFill>
                  <a:srgbClr val="0070C0"/>
                </a:solidFill>
                <a:latin typeface="Times New Roman" panose="02020603050405020304" pitchFamily="18" charset="0"/>
                <a:cs typeface="Times New Roman" panose="02020603050405020304" pitchFamily="18" charset="0"/>
              </a:rPr>
              <a:t>YES</a:t>
            </a:r>
          </a:p>
        </p:txBody>
      </p:sp>
      <p:sp>
        <p:nvSpPr>
          <p:cNvPr id="18" name="Rectangle 17">
            <a:extLst>
              <a:ext uri="{FF2B5EF4-FFF2-40B4-BE49-F238E27FC236}">
                <a16:creationId xmlns:a16="http://schemas.microsoft.com/office/drawing/2014/main" id="{9E114010-E137-289F-C3C6-CBD3421B9495}"/>
              </a:ext>
            </a:extLst>
          </p:cNvPr>
          <p:cNvSpPr/>
          <p:nvPr/>
        </p:nvSpPr>
        <p:spPr>
          <a:xfrm>
            <a:off x="2747801" y="3718878"/>
            <a:ext cx="3348199" cy="32777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800" b="1" dirty="0">
                <a:solidFill>
                  <a:srgbClr val="00B050"/>
                </a:solidFill>
                <a:latin typeface="Times New Roman" panose="02020603050405020304" pitchFamily="18" charset="0"/>
                <a:cs typeface="Times New Roman" panose="02020603050405020304" pitchFamily="18" charset="0"/>
              </a:rPr>
              <a:t>Mobile of Candidate</a:t>
            </a:r>
          </a:p>
        </p:txBody>
      </p:sp>
    </p:spTree>
    <p:extLst>
      <p:ext uri="{BB962C8B-B14F-4D97-AF65-F5344CB8AC3E}">
        <p14:creationId xmlns:p14="http://schemas.microsoft.com/office/powerpoint/2010/main" val="22320196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10E1CE3-19A7-B6FF-5892-15506680BA42}"/>
              </a:ext>
            </a:extLst>
          </p:cNvPr>
          <p:cNvSpPr/>
          <p:nvPr/>
        </p:nvSpPr>
        <p:spPr>
          <a:xfrm>
            <a:off x="289560" y="649292"/>
            <a:ext cx="11612880" cy="593125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dirty="0"/>
          </a:p>
        </p:txBody>
      </p:sp>
      <p:sp>
        <p:nvSpPr>
          <p:cNvPr id="5" name="Title 1">
            <a:extLst>
              <a:ext uri="{FF2B5EF4-FFF2-40B4-BE49-F238E27FC236}">
                <a16:creationId xmlns:a16="http://schemas.microsoft.com/office/drawing/2014/main" id="{0D4F8A5C-4FD5-71BE-C2DD-59FA04DF15AF}"/>
              </a:ext>
            </a:extLst>
          </p:cNvPr>
          <p:cNvSpPr txBox="1">
            <a:spLocks/>
          </p:cNvSpPr>
          <p:nvPr/>
        </p:nvSpPr>
        <p:spPr>
          <a:xfrm>
            <a:off x="-95772" y="201011"/>
            <a:ext cx="12596189" cy="44828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cap="all" baseline="0">
                <a:solidFill>
                  <a:schemeClr val="tx1"/>
                </a:solidFill>
                <a:effectLst>
                  <a:outerShdw blurRad="177800" dist="38100" dir="2700000" algn="tl">
                    <a:srgbClr val="000000">
                      <a:alpha val="24000"/>
                    </a:srgbClr>
                  </a:outerShdw>
                </a:effectLst>
                <a:latin typeface="+mj-lt"/>
                <a:ea typeface="+mj-ea"/>
                <a:cs typeface="+mj-cs"/>
              </a:defRPr>
            </a:lvl1pPr>
          </a:lstStyle>
          <a:p>
            <a:pPr algn="ctr"/>
            <a:r>
              <a:rPr lang="en-IN" sz="3200" b="1" u="sng" cap="none" dirty="0">
                <a:latin typeface="Book Antiqua" panose="02040602050305030304" pitchFamily="18" charset="0"/>
              </a:rPr>
              <a:t>Stage 3(Biometric Verification – Phase 2)</a:t>
            </a:r>
          </a:p>
        </p:txBody>
      </p:sp>
      <p:pic>
        <p:nvPicPr>
          <p:cNvPr id="6" name="Picture 5">
            <a:extLst>
              <a:ext uri="{FF2B5EF4-FFF2-40B4-BE49-F238E27FC236}">
                <a16:creationId xmlns:a16="http://schemas.microsoft.com/office/drawing/2014/main" id="{D65EF4D9-6444-7D84-7D90-2A95853B079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10903" y="2385338"/>
            <a:ext cx="1006683" cy="1006683"/>
          </a:xfrm>
          <a:prstGeom prst="rect">
            <a:avLst/>
          </a:prstGeom>
        </p:spPr>
      </p:pic>
      <p:pic>
        <p:nvPicPr>
          <p:cNvPr id="7" name="Picture 6">
            <a:extLst>
              <a:ext uri="{FF2B5EF4-FFF2-40B4-BE49-F238E27FC236}">
                <a16:creationId xmlns:a16="http://schemas.microsoft.com/office/drawing/2014/main" id="{0DFDE6C1-A225-7F01-0251-0E05E3F9D13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124357" y="1147804"/>
            <a:ext cx="1106170" cy="1027430"/>
          </a:xfrm>
          <a:prstGeom prst="rect">
            <a:avLst/>
          </a:prstGeom>
        </p:spPr>
      </p:pic>
      <p:pic>
        <p:nvPicPr>
          <p:cNvPr id="8" name="Picture 7">
            <a:extLst>
              <a:ext uri="{FF2B5EF4-FFF2-40B4-BE49-F238E27FC236}">
                <a16:creationId xmlns:a16="http://schemas.microsoft.com/office/drawing/2014/main" id="{424ABC29-E4B4-A61A-A79A-901CFC96A8CB}"/>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23798" t="19784" r="23317" b="26034"/>
          <a:stretch/>
        </p:blipFill>
        <p:spPr bwMode="auto">
          <a:xfrm>
            <a:off x="9406255" y="1147804"/>
            <a:ext cx="1106170" cy="1211221"/>
          </a:xfrm>
          <a:prstGeom prst="rect">
            <a:avLst/>
          </a:prstGeom>
          <a:ln>
            <a:noFill/>
          </a:ln>
          <a:extLst>
            <a:ext uri="{53640926-AAD7-44D8-BBD7-CCE9431645EC}">
              <a14:shadowObscured xmlns:a14="http://schemas.microsoft.com/office/drawing/2010/main"/>
            </a:ext>
          </a:extLst>
        </p:spPr>
      </p:pic>
      <p:pic>
        <p:nvPicPr>
          <p:cNvPr id="9" name="Picture 8">
            <a:extLst>
              <a:ext uri="{FF2B5EF4-FFF2-40B4-BE49-F238E27FC236}">
                <a16:creationId xmlns:a16="http://schemas.microsoft.com/office/drawing/2014/main" id="{2807C11B-9640-F78C-DD19-F49CCA70F9CF}"/>
              </a:ext>
            </a:extLst>
          </p:cNvPr>
          <p:cNvPicPr>
            <a:picLocks noChangeAspect="1"/>
          </p:cNvPicPr>
          <p:nvPr/>
        </p:nvPicPr>
        <p:blipFill>
          <a:blip r:embed="rId5" cstate="print">
            <a:extLst>
              <a:ext uri="{BEBA8EAE-BF5A-486C-A8C5-ECC9F3942E4B}">
                <a14:imgProps xmlns:a14="http://schemas.microsoft.com/office/drawing/2010/main">
                  <a14:imgLayer r:embed="rId6">
                    <a14:imgEffect>
                      <a14:backgroundRemoval t="2033" b="97561" l="8780" r="88780">
                        <a14:backgroundMark x1="11220" y1="19106" x2="11220" y2="19106"/>
                        <a14:backgroundMark x1="16098" y1="28862" x2="14146" y2="83333"/>
                        <a14:backgroundMark x1="91707" y1="19919" x2="84878" y2="91870"/>
                      </a14:backgroundRemoval>
                    </a14:imgEffect>
                  </a14:imgLayer>
                </a14:imgProps>
              </a:ext>
              <a:ext uri="{28A0092B-C50C-407E-A947-70E740481C1C}">
                <a14:useLocalDpi xmlns:a14="http://schemas.microsoft.com/office/drawing/2010/main" val="0"/>
              </a:ext>
            </a:extLst>
          </a:blip>
          <a:stretch>
            <a:fillRect/>
          </a:stretch>
        </p:blipFill>
        <p:spPr>
          <a:xfrm>
            <a:off x="3378595" y="3045655"/>
            <a:ext cx="537845" cy="645795"/>
          </a:xfrm>
          <a:prstGeom prst="rect">
            <a:avLst/>
          </a:prstGeom>
        </p:spPr>
      </p:pic>
      <p:cxnSp>
        <p:nvCxnSpPr>
          <p:cNvPr id="10" name="Connector: Elbow 9">
            <a:extLst>
              <a:ext uri="{FF2B5EF4-FFF2-40B4-BE49-F238E27FC236}">
                <a16:creationId xmlns:a16="http://schemas.microsoft.com/office/drawing/2014/main" id="{AF8417BE-AA5E-2A1F-0EA3-2FF2970DD69F}"/>
              </a:ext>
            </a:extLst>
          </p:cNvPr>
          <p:cNvCxnSpPr>
            <a:cxnSpLocks/>
          </p:cNvCxnSpPr>
          <p:nvPr/>
        </p:nvCxnSpPr>
        <p:spPr>
          <a:xfrm flipV="1">
            <a:off x="1578527" y="1793874"/>
            <a:ext cx="1577914" cy="461009"/>
          </a:xfrm>
          <a:prstGeom prst="bentConnector3">
            <a:avLst>
              <a:gd name="adj1" fmla="val 421"/>
            </a:avLst>
          </a:prstGeom>
          <a:ln>
            <a:tailEnd type="triangle"/>
          </a:ln>
        </p:spPr>
        <p:style>
          <a:lnRef idx="2">
            <a:schemeClr val="dk1"/>
          </a:lnRef>
          <a:fillRef idx="0">
            <a:schemeClr val="dk1"/>
          </a:fillRef>
          <a:effectRef idx="1">
            <a:schemeClr val="dk1"/>
          </a:effectRef>
          <a:fontRef idx="minor">
            <a:schemeClr val="tx1"/>
          </a:fontRef>
        </p:style>
      </p:cxnSp>
      <p:cxnSp>
        <p:nvCxnSpPr>
          <p:cNvPr id="11" name="Connector: Elbow 10">
            <a:extLst>
              <a:ext uri="{FF2B5EF4-FFF2-40B4-BE49-F238E27FC236}">
                <a16:creationId xmlns:a16="http://schemas.microsoft.com/office/drawing/2014/main" id="{39CB967C-A4CB-2880-121C-8FBD9256080B}"/>
              </a:ext>
            </a:extLst>
          </p:cNvPr>
          <p:cNvCxnSpPr>
            <a:cxnSpLocks/>
          </p:cNvCxnSpPr>
          <p:nvPr/>
        </p:nvCxnSpPr>
        <p:spPr>
          <a:xfrm flipV="1">
            <a:off x="1193046" y="1332865"/>
            <a:ext cx="2183483" cy="922018"/>
          </a:xfrm>
          <a:prstGeom prst="bentConnector3">
            <a:avLst>
              <a:gd name="adj1" fmla="val -254"/>
            </a:avLst>
          </a:prstGeom>
          <a:ln>
            <a:tailEnd type="triangle"/>
          </a:ln>
        </p:spPr>
        <p:style>
          <a:lnRef idx="2">
            <a:schemeClr val="dk1"/>
          </a:lnRef>
          <a:fillRef idx="0">
            <a:schemeClr val="dk1"/>
          </a:fillRef>
          <a:effectRef idx="1">
            <a:schemeClr val="dk1"/>
          </a:effectRef>
          <a:fontRef idx="minor">
            <a:schemeClr val="tx1"/>
          </a:fontRef>
        </p:style>
      </p:cxnSp>
      <p:sp>
        <p:nvSpPr>
          <p:cNvPr id="12" name="Rectangle 11">
            <a:extLst>
              <a:ext uri="{FF2B5EF4-FFF2-40B4-BE49-F238E27FC236}">
                <a16:creationId xmlns:a16="http://schemas.microsoft.com/office/drawing/2014/main" id="{7131C32B-872E-E99C-9EC2-25DC649686A4}"/>
              </a:ext>
            </a:extLst>
          </p:cNvPr>
          <p:cNvSpPr/>
          <p:nvPr/>
        </p:nvSpPr>
        <p:spPr>
          <a:xfrm>
            <a:off x="1697453" y="1635321"/>
            <a:ext cx="910111" cy="34820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800" dirty="0">
                <a:solidFill>
                  <a:srgbClr val="0070C0"/>
                </a:solidFill>
                <a:latin typeface="Times New Roman" panose="02020603050405020304" pitchFamily="18" charset="0"/>
                <a:cs typeface="Times New Roman" panose="02020603050405020304" pitchFamily="18" charset="0"/>
              </a:rPr>
              <a:t>OTP</a:t>
            </a:r>
          </a:p>
        </p:txBody>
      </p:sp>
      <p:sp>
        <p:nvSpPr>
          <p:cNvPr id="13" name="Rectangle 12">
            <a:extLst>
              <a:ext uri="{FF2B5EF4-FFF2-40B4-BE49-F238E27FC236}">
                <a16:creationId xmlns:a16="http://schemas.microsoft.com/office/drawing/2014/main" id="{55ACECB9-DF32-A1CA-F1DB-B10722041557}"/>
              </a:ext>
            </a:extLst>
          </p:cNvPr>
          <p:cNvSpPr/>
          <p:nvPr/>
        </p:nvSpPr>
        <p:spPr>
          <a:xfrm>
            <a:off x="711165" y="1056484"/>
            <a:ext cx="2088229" cy="36743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800" dirty="0">
                <a:solidFill>
                  <a:srgbClr val="0070C0"/>
                </a:solidFill>
                <a:latin typeface="Times New Roman" panose="02020603050405020304" pitchFamily="18" charset="0"/>
                <a:cs typeface="Times New Roman" panose="02020603050405020304" pitchFamily="18" charset="0"/>
              </a:rPr>
              <a:t>Public Share</a:t>
            </a:r>
          </a:p>
        </p:txBody>
      </p:sp>
      <p:sp>
        <p:nvSpPr>
          <p:cNvPr id="14" name="Rectangle 13">
            <a:extLst>
              <a:ext uri="{FF2B5EF4-FFF2-40B4-BE49-F238E27FC236}">
                <a16:creationId xmlns:a16="http://schemas.microsoft.com/office/drawing/2014/main" id="{6DAA9719-177E-5686-2CF2-634D0A8DD836}"/>
              </a:ext>
            </a:extLst>
          </p:cNvPr>
          <p:cNvSpPr/>
          <p:nvPr/>
        </p:nvSpPr>
        <p:spPr>
          <a:xfrm>
            <a:off x="3273311" y="745564"/>
            <a:ext cx="833162" cy="32823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800" b="1" dirty="0">
                <a:solidFill>
                  <a:srgbClr val="00B050"/>
                </a:solidFill>
                <a:latin typeface="Times New Roman" panose="02020603050405020304" pitchFamily="18" charset="0"/>
                <a:cs typeface="Times New Roman" panose="02020603050405020304" pitchFamily="18" charset="0"/>
              </a:rPr>
              <a:t>SPP</a:t>
            </a:r>
          </a:p>
        </p:txBody>
      </p:sp>
      <p:sp>
        <p:nvSpPr>
          <p:cNvPr id="15" name="Rectangle 14">
            <a:extLst>
              <a:ext uri="{FF2B5EF4-FFF2-40B4-BE49-F238E27FC236}">
                <a16:creationId xmlns:a16="http://schemas.microsoft.com/office/drawing/2014/main" id="{8CA1FA45-ACF9-FBAE-143B-E8C26844DBE7}"/>
              </a:ext>
            </a:extLst>
          </p:cNvPr>
          <p:cNvSpPr/>
          <p:nvPr/>
        </p:nvSpPr>
        <p:spPr>
          <a:xfrm>
            <a:off x="639143" y="3434577"/>
            <a:ext cx="1550205" cy="33972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800" b="1" dirty="0">
                <a:solidFill>
                  <a:srgbClr val="00B050"/>
                </a:solidFill>
                <a:latin typeface="Times New Roman" panose="02020603050405020304" pitchFamily="18" charset="0"/>
                <a:cs typeface="Times New Roman" panose="02020603050405020304" pitchFamily="18" charset="0"/>
              </a:rPr>
              <a:t>Student</a:t>
            </a:r>
          </a:p>
        </p:txBody>
      </p:sp>
      <p:cxnSp>
        <p:nvCxnSpPr>
          <p:cNvPr id="16" name="Straight Arrow Connector 15">
            <a:extLst>
              <a:ext uri="{FF2B5EF4-FFF2-40B4-BE49-F238E27FC236}">
                <a16:creationId xmlns:a16="http://schemas.microsoft.com/office/drawing/2014/main" id="{376F2E7E-FF2F-7028-17C7-0372B79CDBAD}"/>
              </a:ext>
            </a:extLst>
          </p:cNvPr>
          <p:cNvCxnSpPr/>
          <p:nvPr/>
        </p:nvCxnSpPr>
        <p:spPr>
          <a:xfrm>
            <a:off x="4230526" y="1371462"/>
            <a:ext cx="5080000"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7" name="Straight Arrow Connector 16">
            <a:extLst>
              <a:ext uri="{FF2B5EF4-FFF2-40B4-BE49-F238E27FC236}">
                <a16:creationId xmlns:a16="http://schemas.microsoft.com/office/drawing/2014/main" id="{B032085B-C6BC-D752-4072-6D156CB628A5}"/>
              </a:ext>
            </a:extLst>
          </p:cNvPr>
          <p:cNvCxnSpPr/>
          <p:nvPr/>
        </p:nvCxnSpPr>
        <p:spPr>
          <a:xfrm>
            <a:off x="4230526" y="1688713"/>
            <a:ext cx="5080000"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8" name="Rectangle 17">
            <a:extLst>
              <a:ext uri="{FF2B5EF4-FFF2-40B4-BE49-F238E27FC236}">
                <a16:creationId xmlns:a16="http://schemas.microsoft.com/office/drawing/2014/main" id="{285DF112-A0E7-A3AA-80C9-D77001A3839A}"/>
              </a:ext>
            </a:extLst>
          </p:cNvPr>
          <p:cNvSpPr/>
          <p:nvPr/>
        </p:nvSpPr>
        <p:spPr>
          <a:xfrm>
            <a:off x="5111189" y="1147804"/>
            <a:ext cx="3730946" cy="33497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800" dirty="0">
                <a:solidFill>
                  <a:srgbClr val="0070C0"/>
                </a:solidFill>
                <a:latin typeface="Times New Roman" panose="02020603050405020304" pitchFamily="18" charset="0"/>
                <a:cs typeface="Times New Roman" panose="02020603050405020304" pitchFamily="18" charset="0"/>
              </a:rPr>
              <a:t>Year of Passing, DGPA</a:t>
            </a:r>
          </a:p>
        </p:txBody>
      </p:sp>
      <p:sp>
        <p:nvSpPr>
          <p:cNvPr id="19" name="Rectangle 18">
            <a:extLst>
              <a:ext uri="{FF2B5EF4-FFF2-40B4-BE49-F238E27FC236}">
                <a16:creationId xmlns:a16="http://schemas.microsoft.com/office/drawing/2014/main" id="{C3FB8AC9-50B8-B87C-B60F-98094C717043}"/>
              </a:ext>
            </a:extLst>
          </p:cNvPr>
          <p:cNvSpPr/>
          <p:nvPr/>
        </p:nvSpPr>
        <p:spPr>
          <a:xfrm>
            <a:off x="8629599" y="728598"/>
            <a:ext cx="3141969" cy="33129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800" b="1" dirty="0">
                <a:solidFill>
                  <a:srgbClr val="00B050"/>
                </a:solidFill>
                <a:latin typeface="Times New Roman" panose="02020603050405020304" pitchFamily="18" charset="0"/>
                <a:cs typeface="Times New Roman" panose="02020603050405020304" pitchFamily="18" charset="0"/>
              </a:rPr>
              <a:t>Institution Server</a:t>
            </a:r>
          </a:p>
        </p:txBody>
      </p:sp>
      <p:sp>
        <p:nvSpPr>
          <p:cNvPr id="20" name="TextBox 19">
            <a:extLst>
              <a:ext uri="{FF2B5EF4-FFF2-40B4-BE49-F238E27FC236}">
                <a16:creationId xmlns:a16="http://schemas.microsoft.com/office/drawing/2014/main" id="{8597C16A-93B5-E5D8-0EE9-9C62DA87017A}"/>
              </a:ext>
            </a:extLst>
          </p:cNvPr>
          <p:cNvSpPr txBox="1"/>
          <p:nvPr/>
        </p:nvSpPr>
        <p:spPr>
          <a:xfrm>
            <a:off x="4290851" y="927866"/>
            <a:ext cx="408144" cy="532903"/>
          </a:xfrm>
          <a:prstGeom prst="rect">
            <a:avLst/>
          </a:prstGeom>
          <a:noFill/>
        </p:spPr>
        <p:txBody>
          <a:bodyPr wrap="square">
            <a:spAutoFit/>
          </a:bodyPr>
          <a:lstStyle/>
          <a:p>
            <a:pPr algn="ctr">
              <a:lnSpc>
                <a:spcPct val="107000"/>
              </a:lnSpc>
              <a:spcAft>
                <a:spcPts val="800"/>
              </a:spcAft>
            </a:pPr>
            <a:r>
              <a:rPr lang="en-US" sz="2800" b="1" dirty="0">
                <a:ln w="6731" cap="flat" cmpd="sng" algn="ctr">
                  <a:solidFill>
                    <a:srgbClr val="FFFFFF"/>
                  </a:solidFill>
                  <a:prstDash val="solid"/>
                  <a:round/>
                </a:ln>
                <a:solidFill>
                  <a:srgbClr val="0070C0"/>
                </a:solidFill>
                <a:effectLst>
                  <a:outerShdw dist="38100" dir="2700000" algn="bl">
                    <a:schemeClr val="accent5"/>
                  </a:outerShdw>
                </a:effectLst>
                <a:latin typeface="Calibri" panose="020F0502020204030204" pitchFamily="34" charset="0"/>
                <a:ea typeface="Calibri" panose="020F0502020204030204" pitchFamily="34" charset="0"/>
                <a:cs typeface="Times New Roman" panose="02020603050405020304" pitchFamily="18" charset="0"/>
              </a:rPr>
              <a:t>9</a:t>
            </a:r>
            <a:endParaRPr lang="en-IN" sz="28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21" name="Connector: Elbow 20">
            <a:extLst>
              <a:ext uri="{FF2B5EF4-FFF2-40B4-BE49-F238E27FC236}">
                <a16:creationId xmlns:a16="http://schemas.microsoft.com/office/drawing/2014/main" id="{DF1A10A6-946F-D8CA-9174-67FD4B86B1CC}"/>
              </a:ext>
            </a:extLst>
          </p:cNvPr>
          <p:cNvCxnSpPr>
            <a:cxnSpLocks/>
          </p:cNvCxnSpPr>
          <p:nvPr/>
        </p:nvCxnSpPr>
        <p:spPr>
          <a:xfrm rot="10800000" flipV="1">
            <a:off x="3836227" y="2469175"/>
            <a:ext cx="5964814" cy="1055662"/>
          </a:xfrm>
          <a:prstGeom prst="bentConnector3">
            <a:avLst>
              <a:gd name="adj1" fmla="val 16445"/>
            </a:avLst>
          </a:prstGeom>
          <a:ln>
            <a:tailEnd type="triangle"/>
          </a:ln>
        </p:spPr>
        <p:style>
          <a:lnRef idx="2">
            <a:schemeClr val="dk1"/>
          </a:lnRef>
          <a:fillRef idx="0">
            <a:schemeClr val="dk1"/>
          </a:fillRef>
          <a:effectRef idx="1">
            <a:schemeClr val="dk1"/>
          </a:effectRef>
          <a:fontRef idx="minor">
            <a:schemeClr val="tx1"/>
          </a:fontRef>
        </p:style>
      </p:cxnSp>
      <p:sp>
        <p:nvSpPr>
          <p:cNvPr id="22" name="TextBox 21">
            <a:extLst>
              <a:ext uri="{FF2B5EF4-FFF2-40B4-BE49-F238E27FC236}">
                <a16:creationId xmlns:a16="http://schemas.microsoft.com/office/drawing/2014/main" id="{3BFAC8B5-1C16-624E-5242-6198C4F775FC}"/>
              </a:ext>
            </a:extLst>
          </p:cNvPr>
          <p:cNvSpPr txBox="1"/>
          <p:nvPr/>
        </p:nvSpPr>
        <p:spPr>
          <a:xfrm>
            <a:off x="5978555" y="4814344"/>
            <a:ext cx="791971" cy="532903"/>
          </a:xfrm>
          <a:prstGeom prst="rect">
            <a:avLst/>
          </a:prstGeom>
          <a:noFill/>
        </p:spPr>
        <p:txBody>
          <a:bodyPr wrap="square">
            <a:spAutoFit/>
          </a:bodyPr>
          <a:lstStyle/>
          <a:p>
            <a:pPr algn="ctr">
              <a:lnSpc>
                <a:spcPct val="107000"/>
              </a:lnSpc>
              <a:spcAft>
                <a:spcPts val="800"/>
              </a:spcAft>
            </a:pPr>
            <a:r>
              <a:rPr lang="en-US" sz="2800" b="1" dirty="0">
                <a:ln w="6731" cap="flat" cmpd="sng" algn="ctr">
                  <a:solidFill>
                    <a:srgbClr val="FFFFFF"/>
                  </a:solidFill>
                  <a:prstDash val="solid"/>
                  <a:round/>
                </a:ln>
                <a:solidFill>
                  <a:srgbClr val="0070C0"/>
                </a:solidFill>
                <a:effectLst>
                  <a:outerShdw dist="38100" dir="2700000" algn="bl">
                    <a:schemeClr val="accent5"/>
                  </a:outerShdw>
                </a:effectLst>
                <a:latin typeface="Calibri" panose="020F0502020204030204" pitchFamily="34" charset="0"/>
                <a:ea typeface="Calibri" panose="020F0502020204030204" pitchFamily="34" charset="0"/>
                <a:cs typeface="Times New Roman" panose="02020603050405020304" pitchFamily="18" charset="0"/>
              </a:rPr>
              <a:t>12</a:t>
            </a:r>
            <a:endParaRPr lang="en-IN" sz="28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3" name="TextBox 22">
            <a:extLst>
              <a:ext uri="{FF2B5EF4-FFF2-40B4-BE49-F238E27FC236}">
                <a16:creationId xmlns:a16="http://schemas.microsoft.com/office/drawing/2014/main" id="{D298D64D-AB5E-7CAA-D84A-28BB6244EDF7}"/>
              </a:ext>
            </a:extLst>
          </p:cNvPr>
          <p:cNvSpPr txBox="1"/>
          <p:nvPr/>
        </p:nvSpPr>
        <p:spPr>
          <a:xfrm>
            <a:off x="2780618" y="2284313"/>
            <a:ext cx="670277" cy="532903"/>
          </a:xfrm>
          <a:prstGeom prst="rect">
            <a:avLst/>
          </a:prstGeom>
          <a:noFill/>
        </p:spPr>
        <p:txBody>
          <a:bodyPr wrap="square">
            <a:spAutoFit/>
          </a:bodyPr>
          <a:lstStyle/>
          <a:p>
            <a:pPr algn="ctr">
              <a:lnSpc>
                <a:spcPct val="107000"/>
              </a:lnSpc>
              <a:spcAft>
                <a:spcPts val="800"/>
              </a:spcAft>
            </a:pPr>
            <a:r>
              <a:rPr lang="en-US" sz="2800" b="1" dirty="0">
                <a:ln w="6731" cap="flat" cmpd="sng" algn="ctr">
                  <a:solidFill>
                    <a:srgbClr val="FFFFFF"/>
                  </a:solidFill>
                  <a:prstDash val="solid"/>
                  <a:round/>
                </a:ln>
                <a:solidFill>
                  <a:srgbClr val="0070C0"/>
                </a:solidFill>
                <a:effectLst>
                  <a:outerShdw dist="38100" dir="2700000" algn="bl">
                    <a:schemeClr val="accent5"/>
                  </a:outerShdw>
                </a:effectLst>
                <a:latin typeface="Calibri" panose="020F0502020204030204" pitchFamily="34" charset="0"/>
                <a:ea typeface="Calibri" panose="020F0502020204030204" pitchFamily="34" charset="0"/>
                <a:cs typeface="Times New Roman" panose="02020603050405020304" pitchFamily="18" charset="0"/>
              </a:rPr>
              <a:t>10</a:t>
            </a:r>
            <a:endParaRPr lang="en-IN" sz="28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4" name="TextBox 23">
            <a:extLst>
              <a:ext uri="{FF2B5EF4-FFF2-40B4-BE49-F238E27FC236}">
                <a16:creationId xmlns:a16="http://schemas.microsoft.com/office/drawing/2014/main" id="{CC322D1E-FA13-8F48-EC68-7E5753DFF785}"/>
              </a:ext>
            </a:extLst>
          </p:cNvPr>
          <p:cNvSpPr txBox="1"/>
          <p:nvPr/>
        </p:nvSpPr>
        <p:spPr>
          <a:xfrm>
            <a:off x="9444199" y="3565869"/>
            <a:ext cx="680442" cy="532903"/>
          </a:xfrm>
          <a:prstGeom prst="rect">
            <a:avLst/>
          </a:prstGeom>
          <a:noFill/>
        </p:spPr>
        <p:txBody>
          <a:bodyPr wrap="square">
            <a:spAutoFit/>
          </a:bodyPr>
          <a:lstStyle/>
          <a:p>
            <a:pPr algn="ctr">
              <a:lnSpc>
                <a:spcPct val="107000"/>
              </a:lnSpc>
              <a:spcAft>
                <a:spcPts val="800"/>
              </a:spcAft>
            </a:pPr>
            <a:r>
              <a:rPr lang="en-US" sz="2800" b="1" dirty="0">
                <a:ln w="6731" cap="flat" cmpd="sng" algn="ctr">
                  <a:solidFill>
                    <a:srgbClr val="FFFFFF"/>
                  </a:solidFill>
                  <a:prstDash val="solid"/>
                  <a:round/>
                </a:ln>
                <a:solidFill>
                  <a:srgbClr val="0070C0"/>
                </a:solidFill>
                <a:effectLst>
                  <a:outerShdw dist="38100" dir="2700000" algn="bl">
                    <a:schemeClr val="accent5"/>
                  </a:outerShdw>
                </a:effectLst>
                <a:latin typeface="Calibri" panose="020F0502020204030204" pitchFamily="34" charset="0"/>
                <a:ea typeface="Calibri" panose="020F0502020204030204" pitchFamily="34" charset="0"/>
                <a:cs typeface="Times New Roman" panose="02020603050405020304" pitchFamily="18" charset="0"/>
              </a:rPr>
              <a:t>11</a:t>
            </a:r>
            <a:endParaRPr lang="en-IN" sz="28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25" name="Connector: Elbow 24">
            <a:extLst>
              <a:ext uri="{FF2B5EF4-FFF2-40B4-BE49-F238E27FC236}">
                <a16:creationId xmlns:a16="http://schemas.microsoft.com/office/drawing/2014/main" id="{5A97D8D5-3EDF-17C8-842A-49C73A5E2654}"/>
              </a:ext>
            </a:extLst>
          </p:cNvPr>
          <p:cNvCxnSpPr/>
          <p:nvPr/>
        </p:nvCxnSpPr>
        <p:spPr>
          <a:xfrm rot="5400000">
            <a:off x="2072310" y="2769086"/>
            <a:ext cx="1850412" cy="822006"/>
          </a:xfrm>
          <a:prstGeom prst="bentConnector3">
            <a:avLst/>
          </a:prstGeom>
          <a:ln>
            <a:tailEnd type="triangle"/>
          </a:ln>
        </p:spPr>
        <p:style>
          <a:lnRef idx="2">
            <a:schemeClr val="dk1"/>
          </a:lnRef>
          <a:fillRef idx="0">
            <a:schemeClr val="dk1"/>
          </a:fillRef>
          <a:effectRef idx="1">
            <a:schemeClr val="dk1"/>
          </a:effectRef>
          <a:fontRef idx="minor">
            <a:schemeClr val="tx1"/>
          </a:fontRef>
        </p:style>
      </p:cxnSp>
      <p:cxnSp>
        <p:nvCxnSpPr>
          <p:cNvPr id="26" name="Straight Arrow Connector 25">
            <a:extLst>
              <a:ext uri="{FF2B5EF4-FFF2-40B4-BE49-F238E27FC236}">
                <a16:creationId xmlns:a16="http://schemas.microsoft.com/office/drawing/2014/main" id="{893EFA9F-2A90-BBF8-F109-5B99D10DA87A}"/>
              </a:ext>
            </a:extLst>
          </p:cNvPr>
          <p:cNvCxnSpPr>
            <a:cxnSpLocks/>
          </p:cNvCxnSpPr>
          <p:nvPr/>
        </p:nvCxnSpPr>
        <p:spPr>
          <a:xfrm>
            <a:off x="10200584" y="2175234"/>
            <a:ext cx="0" cy="211886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7" name="Rectangle 26">
            <a:extLst>
              <a:ext uri="{FF2B5EF4-FFF2-40B4-BE49-F238E27FC236}">
                <a16:creationId xmlns:a16="http://schemas.microsoft.com/office/drawing/2014/main" id="{B03EE802-5718-145E-48A1-F7C59F62D30B}"/>
              </a:ext>
            </a:extLst>
          </p:cNvPr>
          <p:cNvSpPr/>
          <p:nvPr/>
        </p:nvSpPr>
        <p:spPr>
          <a:xfrm>
            <a:off x="10021199" y="2416856"/>
            <a:ext cx="1531656" cy="12112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800" dirty="0">
                <a:solidFill>
                  <a:srgbClr val="0070C0"/>
                </a:solidFill>
                <a:latin typeface="Times New Roman" panose="02020603050405020304" pitchFamily="18" charset="0"/>
                <a:cs typeface="Times New Roman" panose="02020603050405020304" pitchFamily="18" charset="0"/>
              </a:rPr>
              <a:t>Hash Values H5, H6</a:t>
            </a:r>
          </a:p>
        </p:txBody>
      </p:sp>
      <p:sp>
        <p:nvSpPr>
          <p:cNvPr id="28" name="Rectangle 27">
            <a:extLst>
              <a:ext uri="{FF2B5EF4-FFF2-40B4-BE49-F238E27FC236}">
                <a16:creationId xmlns:a16="http://schemas.microsoft.com/office/drawing/2014/main" id="{773601A4-14A0-933C-45F5-E631EBAB8562}"/>
              </a:ext>
            </a:extLst>
          </p:cNvPr>
          <p:cNvSpPr/>
          <p:nvPr/>
        </p:nvSpPr>
        <p:spPr>
          <a:xfrm>
            <a:off x="4843571" y="4199588"/>
            <a:ext cx="2685610" cy="73595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400" dirty="0">
                <a:solidFill>
                  <a:srgbClr val="0070C0"/>
                </a:solidFill>
                <a:latin typeface="Times New Roman" panose="02020603050405020304" pitchFamily="18" charset="0"/>
                <a:cs typeface="Times New Roman" panose="02020603050405020304" pitchFamily="18" charset="0"/>
              </a:rPr>
              <a:t>Putting both overlay together</a:t>
            </a:r>
          </a:p>
        </p:txBody>
      </p:sp>
      <p:sp>
        <p:nvSpPr>
          <p:cNvPr id="29" name="Rectangle 28">
            <a:extLst>
              <a:ext uri="{FF2B5EF4-FFF2-40B4-BE49-F238E27FC236}">
                <a16:creationId xmlns:a16="http://schemas.microsoft.com/office/drawing/2014/main" id="{65B201DA-E377-647A-7B8A-99B9D5A40278}"/>
              </a:ext>
            </a:extLst>
          </p:cNvPr>
          <p:cNvSpPr/>
          <p:nvPr/>
        </p:nvSpPr>
        <p:spPr>
          <a:xfrm>
            <a:off x="1359664" y="5317090"/>
            <a:ext cx="2381676" cy="86021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800" b="1" dirty="0">
                <a:solidFill>
                  <a:srgbClr val="00B050"/>
                </a:solidFill>
                <a:latin typeface="Times New Roman" panose="02020603050405020304" pitchFamily="18" charset="0"/>
                <a:cs typeface="Times New Roman" panose="02020603050405020304" pitchFamily="18" charset="0"/>
              </a:rPr>
              <a:t>Public Share of Voice</a:t>
            </a:r>
          </a:p>
        </p:txBody>
      </p:sp>
      <p:sp>
        <p:nvSpPr>
          <p:cNvPr id="30" name="Rectangle 29">
            <a:extLst>
              <a:ext uri="{FF2B5EF4-FFF2-40B4-BE49-F238E27FC236}">
                <a16:creationId xmlns:a16="http://schemas.microsoft.com/office/drawing/2014/main" id="{B41B9F6B-BE99-DE77-5E53-5B234208533D}"/>
              </a:ext>
            </a:extLst>
          </p:cNvPr>
          <p:cNvSpPr/>
          <p:nvPr/>
        </p:nvSpPr>
        <p:spPr>
          <a:xfrm>
            <a:off x="9239771" y="5296807"/>
            <a:ext cx="2435338" cy="88049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800" b="1" dirty="0">
                <a:solidFill>
                  <a:srgbClr val="00B050"/>
                </a:solidFill>
                <a:latin typeface="Times New Roman" panose="02020603050405020304" pitchFamily="18" charset="0"/>
                <a:cs typeface="Times New Roman" panose="02020603050405020304" pitchFamily="18" charset="0"/>
              </a:rPr>
              <a:t>Private Share of Voice</a:t>
            </a:r>
          </a:p>
        </p:txBody>
      </p:sp>
      <p:cxnSp>
        <p:nvCxnSpPr>
          <p:cNvPr id="31" name="Straight Arrow Connector 30">
            <a:extLst>
              <a:ext uri="{FF2B5EF4-FFF2-40B4-BE49-F238E27FC236}">
                <a16:creationId xmlns:a16="http://schemas.microsoft.com/office/drawing/2014/main" id="{5A3455BF-62E1-10EE-6985-88A7A5C30B5E}"/>
              </a:ext>
            </a:extLst>
          </p:cNvPr>
          <p:cNvCxnSpPr>
            <a:cxnSpLocks/>
          </p:cNvCxnSpPr>
          <p:nvPr/>
        </p:nvCxnSpPr>
        <p:spPr>
          <a:xfrm>
            <a:off x="3124357" y="4593108"/>
            <a:ext cx="1719214"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2" name="Straight Arrow Connector 31">
            <a:extLst>
              <a:ext uri="{FF2B5EF4-FFF2-40B4-BE49-F238E27FC236}">
                <a16:creationId xmlns:a16="http://schemas.microsoft.com/office/drawing/2014/main" id="{72ECF047-5981-A4DB-F1E0-F062D780483C}"/>
              </a:ext>
            </a:extLst>
          </p:cNvPr>
          <p:cNvCxnSpPr>
            <a:cxnSpLocks/>
          </p:cNvCxnSpPr>
          <p:nvPr/>
        </p:nvCxnSpPr>
        <p:spPr>
          <a:xfrm flipH="1">
            <a:off x="7588173" y="4604683"/>
            <a:ext cx="2128324"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5" name="Flowchart: Decision 34">
            <a:extLst>
              <a:ext uri="{FF2B5EF4-FFF2-40B4-BE49-F238E27FC236}">
                <a16:creationId xmlns:a16="http://schemas.microsoft.com/office/drawing/2014/main" id="{47CEF42F-6E96-58DC-86E0-87670997AA89}"/>
              </a:ext>
            </a:extLst>
          </p:cNvPr>
          <p:cNvSpPr/>
          <p:nvPr/>
        </p:nvSpPr>
        <p:spPr>
          <a:xfrm>
            <a:off x="5111189" y="5241352"/>
            <a:ext cx="2090632" cy="840053"/>
          </a:xfrm>
          <a:prstGeom prst="flowChartDecision">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400" dirty="0">
                <a:solidFill>
                  <a:srgbClr val="0070C0"/>
                </a:solidFill>
                <a:latin typeface="Times New Roman" panose="02020603050405020304" pitchFamily="18" charset="0"/>
                <a:cs typeface="Times New Roman" panose="02020603050405020304" pitchFamily="18" charset="0"/>
              </a:rPr>
              <a:t>Match?</a:t>
            </a:r>
          </a:p>
        </p:txBody>
      </p:sp>
      <p:cxnSp>
        <p:nvCxnSpPr>
          <p:cNvPr id="36" name="Straight Arrow Connector 35">
            <a:extLst>
              <a:ext uri="{FF2B5EF4-FFF2-40B4-BE49-F238E27FC236}">
                <a16:creationId xmlns:a16="http://schemas.microsoft.com/office/drawing/2014/main" id="{3257ED74-AAA8-2143-C3C4-13539AA7571C}"/>
              </a:ext>
            </a:extLst>
          </p:cNvPr>
          <p:cNvCxnSpPr>
            <a:cxnSpLocks/>
            <a:endCxn id="35" idx="0"/>
          </p:cNvCxnSpPr>
          <p:nvPr/>
        </p:nvCxnSpPr>
        <p:spPr>
          <a:xfrm>
            <a:off x="6156505" y="4935539"/>
            <a:ext cx="0" cy="30581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7" name="Connector: Elbow 36">
            <a:extLst>
              <a:ext uri="{FF2B5EF4-FFF2-40B4-BE49-F238E27FC236}">
                <a16:creationId xmlns:a16="http://schemas.microsoft.com/office/drawing/2014/main" id="{020F1124-AE45-EB85-C44C-24EE08B6924F}"/>
              </a:ext>
            </a:extLst>
          </p:cNvPr>
          <p:cNvCxnSpPr>
            <a:cxnSpLocks/>
            <a:stCxn id="35" idx="1"/>
          </p:cNvCxnSpPr>
          <p:nvPr/>
        </p:nvCxnSpPr>
        <p:spPr>
          <a:xfrm rot="10800000">
            <a:off x="4081129" y="2109015"/>
            <a:ext cx="1030061" cy="3552365"/>
          </a:xfrm>
          <a:prstGeom prst="bentConnector2">
            <a:avLst/>
          </a:prstGeom>
          <a:ln>
            <a:tailEnd type="triangle"/>
          </a:ln>
        </p:spPr>
        <p:style>
          <a:lnRef idx="2">
            <a:schemeClr val="dk1"/>
          </a:lnRef>
          <a:fillRef idx="0">
            <a:schemeClr val="dk1"/>
          </a:fillRef>
          <a:effectRef idx="1">
            <a:schemeClr val="dk1"/>
          </a:effectRef>
          <a:fontRef idx="minor">
            <a:schemeClr val="tx1"/>
          </a:fontRef>
        </p:style>
      </p:cxnSp>
      <p:sp>
        <p:nvSpPr>
          <p:cNvPr id="38" name="Rectangle 37">
            <a:extLst>
              <a:ext uri="{FF2B5EF4-FFF2-40B4-BE49-F238E27FC236}">
                <a16:creationId xmlns:a16="http://schemas.microsoft.com/office/drawing/2014/main" id="{2E934266-DC0C-8878-2020-70D99B4BE40E}"/>
              </a:ext>
            </a:extLst>
          </p:cNvPr>
          <p:cNvSpPr/>
          <p:nvPr/>
        </p:nvSpPr>
        <p:spPr>
          <a:xfrm rot="10800000" flipV="1">
            <a:off x="5648909" y="6144056"/>
            <a:ext cx="3398196" cy="32765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800" b="1" dirty="0">
                <a:solidFill>
                  <a:srgbClr val="00B050"/>
                </a:solidFill>
                <a:latin typeface="Times New Roman" panose="02020603050405020304" pitchFamily="18" charset="0"/>
                <a:cs typeface="Times New Roman" panose="02020603050405020304" pitchFamily="18" charset="0"/>
              </a:rPr>
              <a:t>Biometric Verified</a:t>
            </a:r>
          </a:p>
        </p:txBody>
      </p:sp>
      <p:cxnSp>
        <p:nvCxnSpPr>
          <p:cNvPr id="39" name="Connector: Elbow 38">
            <a:extLst>
              <a:ext uri="{FF2B5EF4-FFF2-40B4-BE49-F238E27FC236}">
                <a16:creationId xmlns:a16="http://schemas.microsoft.com/office/drawing/2014/main" id="{79AEE6DC-0759-B588-6B05-1FE640B5E868}"/>
              </a:ext>
            </a:extLst>
          </p:cNvPr>
          <p:cNvCxnSpPr>
            <a:cxnSpLocks/>
          </p:cNvCxnSpPr>
          <p:nvPr/>
        </p:nvCxnSpPr>
        <p:spPr>
          <a:xfrm>
            <a:off x="7201821" y="5661379"/>
            <a:ext cx="1490450" cy="403590"/>
          </a:xfrm>
          <a:prstGeom prst="bentConnector3">
            <a:avLst>
              <a:gd name="adj1" fmla="val 99702"/>
            </a:avLst>
          </a:prstGeom>
          <a:ln>
            <a:tailEnd type="triangle"/>
          </a:ln>
        </p:spPr>
        <p:style>
          <a:lnRef idx="2">
            <a:schemeClr val="dk1"/>
          </a:lnRef>
          <a:fillRef idx="0">
            <a:schemeClr val="dk1"/>
          </a:fillRef>
          <a:effectRef idx="1">
            <a:schemeClr val="dk1"/>
          </a:effectRef>
          <a:fontRef idx="minor">
            <a:schemeClr val="tx1"/>
          </a:fontRef>
        </p:style>
      </p:cxnSp>
      <p:sp>
        <p:nvSpPr>
          <p:cNvPr id="40" name="Rectangle 39">
            <a:extLst>
              <a:ext uri="{FF2B5EF4-FFF2-40B4-BE49-F238E27FC236}">
                <a16:creationId xmlns:a16="http://schemas.microsoft.com/office/drawing/2014/main" id="{ED8A4CA2-820A-1615-B41D-F1A47642630B}"/>
              </a:ext>
            </a:extLst>
          </p:cNvPr>
          <p:cNvSpPr/>
          <p:nvPr/>
        </p:nvSpPr>
        <p:spPr>
          <a:xfrm>
            <a:off x="4246511" y="5469496"/>
            <a:ext cx="743670" cy="31426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800" dirty="0">
                <a:solidFill>
                  <a:srgbClr val="0070C0"/>
                </a:solidFill>
                <a:latin typeface="Times New Roman" panose="02020603050405020304" pitchFamily="18" charset="0"/>
                <a:cs typeface="Times New Roman" panose="02020603050405020304" pitchFamily="18" charset="0"/>
              </a:rPr>
              <a:t>NO</a:t>
            </a:r>
          </a:p>
        </p:txBody>
      </p:sp>
      <p:sp>
        <p:nvSpPr>
          <p:cNvPr id="41" name="Rectangle 40">
            <a:extLst>
              <a:ext uri="{FF2B5EF4-FFF2-40B4-BE49-F238E27FC236}">
                <a16:creationId xmlns:a16="http://schemas.microsoft.com/office/drawing/2014/main" id="{E9C789EA-0C85-CC04-C5A7-C589DC4C2673}"/>
              </a:ext>
            </a:extLst>
          </p:cNvPr>
          <p:cNvSpPr/>
          <p:nvPr/>
        </p:nvSpPr>
        <p:spPr>
          <a:xfrm>
            <a:off x="4177108" y="2350430"/>
            <a:ext cx="3223091" cy="39290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800" b="1" dirty="0">
                <a:solidFill>
                  <a:srgbClr val="00B050"/>
                </a:solidFill>
                <a:latin typeface="Times New Roman" panose="02020603050405020304" pitchFamily="18" charset="0"/>
                <a:cs typeface="Times New Roman" panose="02020603050405020304" pitchFamily="18" charset="0"/>
              </a:rPr>
              <a:t>Verification Failed</a:t>
            </a:r>
          </a:p>
        </p:txBody>
      </p:sp>
      <p:sp>
        <p:nvSpPr>
          <p:cNvPr id="42" name="Rectangle 41">
            <a:extLst>
              <a:ext uri="{FF2B5EF4-FFF2-40B4-BE49-F238E27FC236}">
                <a16:creationId xmlns:a16="http://schemas.microsoft.com/office/drawing/2014/main" id="{FCB09376-67F6-E668-0BB4-F57D92C27D77}"/>
              </a:ext>
            </a:extLst>
          </p:cNvPr>
          <p:cNvSpPr/>
          <p:nvPr/>
        </p:nvSpPr>
        <p:spPr>
          <a:xfrm>
            <a:off x="6619070" y="3332732"/>
            <a:ext cx="910111" cy="34820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800" dirty="0">
                <a:solidFill>
                  <a:srgbClr val="0070C0"/>
                </a:solidFill>
                <a:latin typeface="Times New Roman" panose="02020603050405020304" pitchFamily="18" charset="0"/>
                <a:cs typeface="Times New Roman" panose="02020603050405020304" pitchFamily="18" charset="0"/>
              </a:rPr>
              <a:t>OTP</a:t>
            </a:r>
          </a:p>
        </p:txBody>
      </p:sp>
      <p:sp>
        <p:nvSpPr>
          <p:cNvPr id="43" name="Rectangle 42">
            <a:extLst>
              <a:ext uri="{FF2B5EF4-FFF2-40B4-BE49-F238E27FC236}">
                <a16:creationId xmlns:a16="http://schemas.microsoft.com/office/drawing/2014/main" id="{BF3DF764-DFD8-86C1-6401-B20BBA2EE9F9}"/>
              </a:ext>
            </a:extLst>
          </p:cNvPr>
          <p:cNvSpPr/>
          <p:nvPr/>
        </p:nvSpPr>
        <p:spPr>
          <a:xfrm>
            <a:off x="6521138" y="1574485"/>
            <a:ext cx="910111" cy="34820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800" dirty="0">
                <a:solidFill>
                  <a:srgbClr val="0070C0"/>
                </a:solidFill>
                <a:latin typeface="Times New Roman" panose="02020603050405020304" pitchFamily="18" charset="0"/>
                <a:cs typeface="Times New Roman" panose="02020603050405020304" pitchFamily="18" charset="0"/>
              </a:rPr>
              <a:t>OTP</a:t>
            </a:r>
          </a:p>
        </p:txBody>
      </p:sp>
      <p:sp>
        <p:nvSpPr>
          <p:cNvPr id="44" name="Rectangle 43">
            <a:extLst>
              <a:ext uri="{FF2B5EF4-FFF2-40B4-BE49-F238E27FC236}">
                <a16:creationId xmlns:a16="http://schemas.microsoft.com/office/drawing/2014/main" id="{2A7F7DE3-0429-9CF9-9B08-8CAF8FA5ED1A}"/>
              </a:ext>
            </a:extLst>
          </p:cNvPr>
          <p:cNvSpPr/>
          <p:nvPr/>
        </p:nvSpPr>
        <p:spPr>
          <a:xfrm>
            <a:off x="7400199" y="5469496"/>
            <a:ext cx="974909" cy="33215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800" dirty="0">
                <a:solidFill>
                  <a:srgbClr val="0070C0"/>
                </a:solidFill>
                <a:latin typeface="Times New Roman" panose="02020603050405020304" pitchFamily="18" charset="0"/>
                <a:cs typeface="Times New Roman" panose="02020603050405020304" pitchFamily="18" charset="0"/>
              </a:rPr>
              <a:t>YES</a:t>
            </a:r>
          </a:p>
        </p:txBody>
      </p:sp>
      <p:sp>
        <p:nvSpPr>
          <p:cNvPr id="45" name="Rectangle 44">
            <a:extLst>
              <a:ext uri="{FF2B5EF4-FFF2-40B4-BE49-F238E27FC236}">
                <a16:creationId xmlns:a16="http://schemas.microsoft.com/office/drawing/2014/main" id="{EDD72839-6448-E995-3E14-6C0EF9A97ACC}"/>
              </a:ext>
            </a:extLst>
          </p:cNvPr>
          <p:cNvSpPr/>
          <p:nvPr/>
        </p:nvSpPr>
        <p:spPr>
          <a:xfrm>
            <a:off x="2747801" y="3718878"/>
            <a:ext cx="3348199" cy="32777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800" b="1" dirty="0">
                <a:solidFill>
                  <a:srgbClr val="00B050"/>
                </a:solidFill>
                <a:latin typeface="Times New Roman" panose="02020603050405020304" pitchFamily="18" charset="0"/>
                <a:cs typeface="Times New Roman" panose="02020603050405020304" pitchFamily="18" charset="0"/>
              </a:rPr>
              <a:t>Mobile of Candidate</a:t>
            </a:r>
          </a:p>
        </p:txBody>
      </p:sp>
      <p:pic>
        <p:nvPicPr>
          <p:cNvPr id="46" name="Picture 45">
            <a:extLst>
              <a:ext uri="{FF2B5EF4-FFF2-40B4-BE49-F238E27FC236}">
                <a16:creationId xmlns:a16="http://schemas.microsoft.com/office/drawing/2014/main" id="{64D53E92-6F6D-4D2F-7E81-AA2B52840F9C}"/>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1397883" y="3732915"/>
            <a:ext cx="1740406" cy="1740406"/>
          </a:xfrm>
          <a:prstGeom prst="rect">
            <a:avLst/>
          </a:prstGeom>
          <a:noFill/>
        </p:spPr>
      </p:pic>
      <p:pic>
        <p:nvPicPr>
          <p:cNvPr id="47" name="Picture 46">
            <a:extLst>
              <a:ext uri="{FF2B5EF4-FFF2-40B4-BE49-F238E27FC236}">
                <a16:creationId xmlns:a16="http://schemas.microsoft.com/office/drawing/2014/main" id="{B9DC8278-9849-C74C-3EC9-8CA3E6852291}"/>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9703602" y="3746821"/>
            <a:ext cx="1740405" cy="1740405"/>
          </a:xfrm>
          <a:prstGeom prst="rect">
            <a:avLst/>
          </a:prstGeom>
          <a:noFill/>
        </p:spPr>
      </p:pic>
    </p:spTree>
    <p:extLst>
      <p:ext uri="{BB962C8B-B14F-4D97-AF65-F5344CB8AC3E}">
        <p14:creationId xmlns:p14="http://schemas.microsoft.com/office/powerpoint/2010/main" val="1864660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B2B1BF4-C5F3-F5FE-D7D1-5A75F42969F7}"/>
              </a:ext>
            </a:extLst>
          </p:cNvPr>
          <p:cNvSpPr/>
          <p:nvPr/>
        </p:nvSpPr>
        <p:spPr>
          <a:xfrm>
            <a:off x="295835" y="1115522"/>
            <a:ext cx="11600330" cy="545560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dirty="0"/>
          </a:p>
        </p:txBody>
      </p:sp>
      <p:sp>
        <p:nvSpPr>
          <p:cNvPr id="5" name="Title 1">
            <a:extLst>
              <a:ext uri="{FF2B5EF4-FFF2-40B4-BE49-F238E27FC236}">
                <a16:creationId xmlns:a16="http://schemas.microsoft.com/office/drawing/2014/main" id="{D87DBE45-2B2C-EA66-766C-D73DF2DFF514}"/>
              </a:ext>
            </a:extLst>
          </p:cNvPr>
          <p:cNvSpPr txBox="1">
            <a:spLocks/>
          </p:cNvSpPr>
          <p:nvPr/>
        </p:nvSpPr>
        <p:spPr>
          <a:xfrm>
            <a:off x="-458445" y="437681"/>
            <a:ext cx="13108889" cy="44828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cap="all" baseline="0">
                <a:solidFill>
                  <a:schemeClr val="tx1"/>
                </a:solidFill>
                <a:effectLst>
                  <a:outerShdw blurRad="177800" dist="38100" dir="2700000" algn="tl">
                    <a:srgbClr val="000000">
                      <a:alpha val="24000"/>
                    </a:srgbClr>
                  </a:outerShdw>
                </a:effectLst>
                <a:latin typeface="+mj-lt"/>
                <a:ea typeface="+mj-ea"/>
                <a:cs typeface="+mj-cs"/>
              </a:defRPr>
            </a:lvl1pPr>
          </a:lstStyle>
          <a:p>
            <a:pPr algn="ctr"/>
            <a:r>
              <a:rPr lang="en-IN" sz="3200" b="1" u="sng" cap="none" dirty="0">
                <a:latin typeface="Book Antiqua" panose="02040602050305030304" pitchFamily="18" charset="0"/>
              </a:rPr>
              <a:t>Stage 4(Transaction Verification – End of Verification Process)</a:t>
            </a:r>
          </a:p>
        </p:txBody>
      </p:sp>
      <p:pic>
        <p:nvPicPr>
          <p:cNvPr id="6" name="Picture 5">
            <a:extLst>
              <a:ext uri="{FF2B5EF4-FFF2-40B4-BE49-F238E27FC236}">
                <a16:creationId xmlns:a16="http://schemas.microsoft.com/office/drawing/2014/main" id="{3125AF3D-094B-887F-7C63-97787D80770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65650" y="1290384"/>
            <a:ext cx="742950" cy="742950"/>
          </a:xfrm>
          <a:prstGeom prst="rect">
            <a:avLst/>
          </a:prstGeom>
        </p:spPr>
      </p:pic>
      <p:pic>
        <p:nvPicPr>
          <p:cNvPr id="7" name="Picture 6">
            <a:extLst>
              <a:ext uri="{FF2B5EF4-FFF2-40B4-BE49-F238E27FC236}">
                <a16:creationId xmlns:a16="http://schemas.microsoft.com/office/drawing/2014/main" id="{8652A955-415F-3B63-4E69-A6B8A86AB5C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4921" y="1648109"/>
            <a:ext cx="1106170" cy="1027430"/>
          </a:xfrm>
          <a:prstGeom prst="rect">
            <a:avLst/>
          </a:prstGeom>
        </p:spPr>
      </p:pic>
      <p:pic>
        <p:nvPicPr>
          <p:cNvPr id="9" name="Picture 8">
            <a:extLst>
              <a:ext uri="{FF2B5EF4-FFF2-40B4-BE49-F238E27FC236}">
                <a16:creationId xmlns:a16="http://schemas.microsoft.com/office/drawing/2014/main" id="{6C0144C1-C706-C2F2-6028-10210654BCC5}"/>
              </a:ext>
            </a:extLst>
          </p:cNvPr>
          <p:cNvPicPr>
            <a:picLocks noChangeAspect="1"/>
          </p:cNvPicPr>
          <p:nvPr/>
        </p:nvPicPr>
        <p:blipFill>
          <a:blip r:embed="rId4" cstate="print">
            <a:extLst>
              <a:ext uri="{BEBA8EAE-BF5A-486C-A8C5-ECC9F3942E4B}">
                <a14:imgProps xmlns:a14="http://schemas.microsoft.com/office/drawing/2010/main">
                  <a14:imgLayer r:embed="rId5">
                    <a14:imgEffect>
                      <a14:backgroundRemoval t="2033" b="97561" l="8780" r="88780">
                        <a14:backgroundMark x1="11220" y1="19106" x2="11220" y2="19106"/>
                        <a14:backgroundMark x1="16098" y1="28862" x2="14146" y2="83333"/>
                        <a14:backgroundMark x1="91707" y1="19919" x2="84878" y2="91870"/>
                      </a14:backgroundRemoval>
                    </a14:imgEffect>
                  </a14:imgLayer>
                </a14:imgProps>
              </a:ext>
              <a:ext uri="{28A0092B-C50C-407E-A947-70E740481C1C}">
                <a14:useLocalDpi xmlns:a14="http://schemas.microsoft.com/office/drawing/2010/main" val="0"/>
              </a:ext>
            </a:extLst>
          </a:blip>
          <a:stretch>
            <a:fillRect/>
          </a:stretch>
        </p:blipFill>
        <p:spPr>
          <a:xfrm>
            <a:off x="6095999" y="3063813"/>
            <a:ext cx="537845" cy="645795"/>
          </a:xfrm>
          <a:prstGeom prst="rect">
            <a:avLst/>
          </a:prstGeom>
        </p:spPr>
      </p:pic>
      <p:sp>
        <p:nvSpPr>
          <p:cNvPr id="14" name="Rectangle 13">
            <a:extLst>
              <a:ext uri="{FF2B5EF4-FFF2-40B4-BE49-F238E27FC236}">
                <a16:creationId xmlns:a16="http://schemas.microsoft.com/office/drawing/2014/main" id="{AD56A5DA-7911-90D3-356F-3B1BD8F2AAE0}"/>
              </a:ext>
            </a:extLst>
          </p:cNvPr>
          <p:cNvSpPr/>
          <p:nvPr/>
        </p:nvSpPr>
        <p:spPr>
          <a:xfrm>
            <a:off x="453730" y="1289861"/>
            <a:ext cx="1046346" cy="31125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800" b="1" dirty="0">
                <a:solidFill>
                  <a:srgbClr val="00B050"/>
                </a:solidFill>
                <a:latin typeface="Times New Roman" panose="02020603050405020304" pitchFamily="18" charset="0"/>
                <a:cs typeface="Times New Roman" panose="02020603050405020304" pitchFamily="18" charset="0"/>
              </a:rPr>
              <a:t>SPP</a:t>
            </a:r>
          </a:p>
        </p:txBody>
      </p:sp>
      <p:sp>
        <p:nvSpPr>
          <p:cNvPr id="15" name="Rectangle 14">
            <a:extLst>
              <a:ext uri="{FF2B5EF4-FFF2-40B4-BE49-F238E27FC236}">
                <a16:creationId xmlns:a16="http://schemas.microsoft.com/office/drawing/2014/main" id="{2A9748A7-EF66-C921-739D-822FFEB1A9CC}"/>
              </a:ext>
            </a:extLst>
          </p:cNvPr>
          <p:cNvSpPr/>
          <p:nvPr/>
        </p:nvSpPr>
        <p:spPr>
          <a:xfrm>
            <a:off x="7674212" y="2048040"/>
            <a:ext cx="1453307" cy="37703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800" b="1" dirty="0">
                <a:solidFill>
                  <a:srgbClr val="00B050"/>
                </a:solidFill>
                <a:latin typeface="Times New Roman" panose="02020603050405020304" pitchFamily="18" charset="0"/>
                <a:cs typeface="Times New Roman" panose="02020603050405020304" pitchFamily="18" charset="0"/>
              </a:rPr>
              <a:t>Student</a:t>
            </a:r>
          </a:p>
        </p:txBody>
      </p:sp>
      <p:sp>
        <p:nvSpPr>
          <p:cNvPr id="17" name="Rectangle 16">
            <a:extLst>
              <a:ext uri="{FF2B5EF4-FFF2-40B4-BE49-F238E27FC236}">
                <a16:creationId xmlns:a16="http://schemas.microsoft.com/office/drawing/2014/main" id="{FB687EAE-2987-966A-4D0F-A00F5C4C853D}"/>
              </a:ext>
            </a:extLst>
          </p:cNvPr>
          <p:cNvSpPr/>
          <p:nvPr/>
        </p:nvSpPr>
        <p:spPr>
          <a:xfrm>
            <a:off x="5181528" y="3725530"/>
            <a:ext cx="2897492" cy="32289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400" b="1" dirty="0">
                <a:solidFill>
                  <a:srgbClr val="00B050"/>
                </a:solidFill>
                <a:latin typeface="Times New Roman" panose="02020603050405020304" pitchFamily="18" charset="0"/>
                <a:cs typeface="Times New Roman" panose="02020603050405020304" pitchFamily="18" charset="0"/>
              </a:rPr>
              <a:t>Mobile of Candidate</a:t>
            </a:r>
          </a:p>
        </p:txBody>
      </p:sp>
      <p:sp>
        <p:nvSpPr>
          <p:cNvPr id="23" name="TextBox 22">
            <a:extLst>
              <a:ext uri="{FF2B5EF4-FFF2-40B4-BE49-F238E27FC236}">
                <a16:creationId xmlns:a16="http://schemas.microsoft.com/office/drawing/2014/main" id="{F93022FC-D382-1397-A85B-632713A561DF}"/>
              </a:ext>
            </a:extLst>
          </p:cNvPr>
          <p:cNvSpPr txBox="1"/>
          <p:nvPr/>
        </p:nvSpPr>
        <p:spPr>
          <a:xfrm>
            <a:off x="522905" y="4132755"/>
            <a:ext cx="560813" cy="532903"/>
          </a:xfrm>
          <a:prstGeom prst="rect">
            <a:avLst/>
          </a:prstGeom>
          <a:noFill/>
        </p:spPr>
        <p:txBody>
          <a:bodyPr wrap="square">
            <a:spAutoFit/>
          </a:bodyPr>
          <a:lstStyle/>
          <a:p>
            <a:pPr algn="ctr">
              <a:lnSpc>
                <a:spcPct val="107000"/>
              </a:lnSpc>
              <a:spcAft>
                <a:spcPts val="800"/>
              </a:spcAft>
            </a:pPr>
            <a:r>
              <a:rPr lang="en-US" sz="2800" b="1" dirty="0">
                <a:ln w="6731" cap="flat" cmpd="sng" algn="ctr">
                  <a:solidFill>
                    <a:srgbClr val="FFFFFF"/>
                  </a:solidFill>
                  <a:prstDash val="solid"/>
                  <a:round/>
                </a:ln>
                <a:solidFill>
                  <a:srgbClr val="0070C0"/>
                </a:solidFill>
                <a:effectLst>
                  <a:outerShdw dist="38100" dir="2700000" algn="bl">
                    <a:schemeClr val="accent5"/>
                  </a:outerShdw>
                </a:effectLst>
                <a:latin typeface="Calibri" panose="020F0502020204030204" pitchFamily="34" charset="0"/>
                <a:ea typeface="Calibri" panose="020F0502020204030204" pitchFamily="34" charset="0"/>
                <a:cs typeface="Times New Roman" panose="02020603050405020304" pitchFamily="18" charset="0"/>
              </a:rPr>
              <a:t>13</a:t>
            </a:r>
            <a:endParaRPr lang="en-IN" sz="28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6" name="TextBox 25">
            <a:extLst>
              <a:ext uri="{FF2B5EF4-FFF2-40B4-BE49-F238E27FC236}">
                <a16:creationId xmlns:a16="http://schemas.microsoft.com/office/drawing/2014/main" id="{75854AB4-EBEC-95B8-74F4-C4F491C88EB3}"/>
              </a:ext>
            </a:extLst>
          </p:cNvPr>
          <p:cNvSpPr txBox="1"/>
          <p:nvPr/>
        </p:nvSpPr>
        <p:spPr>
          <a:xfrm>
            <a:off x="4160940" y="1221109"/>
            <a:ext cx="644550" cy="532903"/>
          </a:xfrm>
          <a:prstGeom prst="rect">
            <a:avLst/>
          </a:prstGeom>
          <a:noFill/>
        </p:spPr>
        <p:txBody>
          <a:bodyPr wrap="square">
            <a:spAutoFit/>
          </a:bodyPr>
          <a:lstStyle/>
          <a:p>
            <a:pPr algn="ctr">
              <a:lnSpc>
                <a:spcPct val="107000"/>
              </a:lnSpc>
              <a:spcAft>
                <a:spcPts val="800"/>
              </a:spcAft>
            </a:pPr>
            <a:r>
              <a:rPr lang="en-US" sz="2800" b="1" dirty="0">
                <a:ln w="6731" cap="flat" cmpd="sng" algn="ctr">
                  <a:solidFill>
                    <a:srgbClr val="FFFFFF"/>
                  </a:solidFill>
                  <a:prstDash val="solid"/>
                  <a:round/>
                </a:ln>
                <a:solidFill>
                  <a:srgbClr val="0070C0"/>
                </a:solidFill>
                <a:effectLst>
                  <a:outerShdw dist="38100" dir="2700000" algn="bl">
                    <a:schemeClr val="accent5"/>
                  </a:outerShdw>
                </a:effectLst>
                <a:latin typeface="Calibri" panose="020F0502020204030204" pitchFamily="34" charset="0"/>
                <a:ea typeface="Calibri" panose="020F0502020204030204" pitchFamily="34" charset="0"/>
                <a:cs typeface="Times New Roman" panose="02020603050405020304" pitchFamily="18" charset="0"/>
              </a:rPr>
              <a:t>15</a:t>
            </a:r>
            <a:endParaRPr lang="en-IN" sz="28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7" name="TextBox 26">
            <a:extLst>
              <a:ext uri="{FF2B5EF4-FFF2-40B4-BE49-F238E27FC236}">
                <a16:creationId xmlns:a16="http://schemas.microsoft.com/office/drawing/2014/main" id="{1D972065-28C0-32CB-26E6-FCE37E8CFBEB}"/>
              </a:ext>
            </a:extLst>
          </p:cNvPr>
          <p:cNvSpPr txBox="1"/>
          <p:nvPr/>
        </p:nvSpPr>
        <p:spPr>
          <a:xfrm>
            <a:off x="4049789" y="3584060"/>
            <a:ext cx="605791" cy="532903"/>
          </a:xfrm>
          <a:prstGeom prst="rect">
            <a:avLst/>
          </a:prstGeom>
          <a:noFill/>
        </p:spPr>
        <p:txBody>
          <a:bodyPr wrap="square">
            <a:spAutoFit/>
          </a:bodyPr>
          <a:lstStyle/>
          <a:p>
            <a:pPr algn="ctr">
              <a:lnSpc>
                <a:spcPct val="107000"/>
              </a:lnSpc>
              <a:spcAft>
                <a:spcPts val="800"/>
              </a:spcAft>
            </a:pPr>
            <a:r>
              <a:rPr lang="en-US" sz="2800" b="1" dirty="0">
                <a:ln w="6731" cap="flat" cmpd="sng" algn="ctr">
                  <a:solidFill>
                    <a:srgbClr val="FFFFFF"/>
                  </a:solidFill>
                  <a:prstDash val="solid"/>
                  <a:round/>
                </a:ln>
                <a:solidFill>
                  <a:srgbClr val="0070C0"/>
                </a:solidFill>
                <a:effectLst>
                  <a:outerShdw dist="38100" dir="2700000" algn="bl">
                    <a:schemeClr val="accent5"/>
                  </a:outerShdw>
                </a:effectLst>
                <a:latin typeface="Calibri" panose="020F0502020204030204" pitchFamily="34" charset="0"/>
                <a:ea typeface="Calibri" panose="020F0502020204030204" pitchFamily="34" charset="0"/>
                <a:cs typeface="Times New Roman" panose="02020603050405020304" pitchFamily="18" charset="0"/>
              </a:rPr>
              <a:t>14</a:t>
            </a:r>
            <a:endParaRPr lang="en-IN" sz="28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8" name="TextBox 27">
            <a:extLst>
              <a:ext uri="{FF2B5EF4-FFF2-40B4-BE49-F238E27FC236}">
                <a16:creationId xmlns:a16="http://schemas.microsoft.com/office/drawing/2014/main" id="{5FAAC791-7C69-E802-1C55-9F4BA228D0C0}"/>
              </a:ext>
            </a:extLst>
          </p:cNvPr>
          <p:cNvSpPr txBox="1"/>
          <p:nvPr/>
        </p:nvSpPr>
        <p:spPr>
          <a:xfrm>
            <a:off x="5525036" y="5009541"/>
            <a:ext cx="726509" cy="532903"/>
          </a:xfrm>
          <a:prstGeom prst="rect">
            <a:avLst/>
          </a:prstGeom>
          <a:noFill/>
        </p:spPr>
        <p:txBody>
          <a:bodyPr wrap="square">
            <a:spAutoFit/>
          </a:bodyPr>
          <a:lstStyle/>
          <a:p>
            <a:pPr algn="ctr">
              <a:lnSpc>
                <a:spcPct val="107000"/>
              </a:lnSpc>
              <a:spcAft>
                <a:spcPts val="800"/>
              </a:spcAft>
            </a:pPr>
            <a:r>
              <a:rPr lang="en-US" sz="2800" b="1" dirty="0">
                <a:ln w="6731" cap="flat" cmpd="sng" algn="ctr">
                  <a:solidFill>
                    <a:srgbClr val="FFFFFF"/>
                  </a:solidFill>
                  <a:prstDash val="solid"/>
                  <a:round/>
                </a:ln>
                <a:solidFill>
                  <a:srgbClr val="0070C0"/>
                </a:solidFill>
                <a:effectLst>
                  <a:outerShdw dist="38100" dir="2700000" algn="bl">
                    <a:schemeClr val="accent5"/>
                  </a:outerShdw>
                </a:effectLst>
                <a:latin typeface="Calibri" panose="020F0502020204030204" pitchFamily="34" charset="0"/>
                <a:ea typeface="Calibri" panose="020F0502020204030204" pitchFamily="34" charset="0"/>
                <a:cs typeface="Times New Roman" panose="02020603050405020304" pitchFamily="18" charset="0"/>
              </a:rPr>
              <a:t>16</a:t>
            </a:r>
            <a:endParaRPr lang="en-IN" sz="28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1" name="Rectangle 30">
            <a:extLst>
              <a:ext uri="{FF2B5EF4-FFF2-40B4-BE49-F238E27FC236}">
                <a16:creationId xmlns:a16="http://schemas.microsoft.com/office/drawing/2014/main" id="{4FD1A600-8627-699E-27E5-0AC68993C40F}"/>
              </a:ext>
            </a:extLst>
          </p:cNvPr>
          <p:cNvSpPr/>
          <p:nvPr/>
        </p:nvSpPr>
        <p:spPr>
          <a:xfrm>
            <a:off x="453730" y="4999995"/>
            <a:ext cx="1999718" cy="91888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800" dirty="0">
                <a:solidFill>
                  <a:srgbClr val="0070C0"/>
                </a:solidFill>
                <a:latin typeface="Times New Roman" panose="02020603050405020304" pitchFamily="18" charset="0"/>
                <a:cs typeface="Times New Roman" panose="02020603050405020304" pitchFamily="18" charset="0"/>
              </a:rPr>
              <a:t>Hash Values H7, H8</a:t>
            </a:r>
          </a:p>
        </p:txBody>
      </p:sp>
      <p:sp>
        <p:nvSpPr>
          <p:cNvPr id="32" name="Rectangle 31">
            <a:extLst>
              <a:ext uri="{FF2B5EF4-FFF2-40B4-BE49-F238E27FC236}">
                <a16:creationId xmlns:a16="http://schemas.microsoft.com/office/drawing/2014/main" id="{4B51E3C1-E218-7B78-2C8D-49A3AAE1ADFA}"/>
              </a:ext>
            </a:extLst>
          </p:cNvPr>
          <p:cNvSpPr/>
          <p:nvPr/>
        </p:nvSpPr>
        <p:spPr>
          <a:xfrm>
            <a:off x="6035804" y="4228882"/>
            <a:ext cx="2255111" cy="73595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400" dirty="0">
                <a:solidFill>
                  <a:srgbClr val="0070C0"/>
                </a:solidFill>
                <a:latin typeface="Times New Roman" panose="02020603050405020304" pitchFamily="18" charset="0"/>
                <a:cs typeface="Times New Roman" panose="02020603050405020304" pitchFamily="18" charset="0"/>
              </a:rPr>
              <a:t>Putting both overlay together</a:t>
            </a:r>
          </a:p>
        </p:txBody>
      </p:sp>
      <p:sp>
        <p:nvSpPr>
          <p:cNvPr id="37" name="Flowchart: Decision 36">
            <a:extLst>
              <a:ext uri="{FF2B5EF4-FFF2-40B4-BE49-F238E27FC236}">
                <a16:creationId xmlns:a16="http://schemas.microsoft.com/office/drawing/2014/main" id="{53774CD3-AF95-44FF-981B-A62631F51F55}"/>
              </a:ext>
            </a:extLst>
          </p:cNvPr>
          <p:cNvSpPr/>
          <p:nvPr/>
        </p:nvSpPr>
        <p:spPr>
          <a:xfrm>
            <a:off x="5590493" y="5172300"/>
            <a:ext cx="2275059" cy="840053"/>
          </a:xfrm>
          <a:prstGeom prst="flowChartDecision">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400" dirty="0">
                <a:solidFill>
                  <a:srgbClr val="0070C0"/>
                </a:solidFill>
                <a:latin typeface="Times New Roman" panose="02020603050405020304" pitchFamily="18" charset="0"/>
                <a:cs typeface="Times New Roman" panose="02020603050405020304" pitchFamily="18" charset="0"/>
              </a:rPr>
              <a:t>Match?</a:t>
            </a:r>
          </a:p>
        </p:txBody>
      </p:sp>
      <p:cxnSp>
        <p:nvCxnSpPr>
          <p:cNvPr id="38" name="Straight Arrow Connector 37">
            <a:extLst>
              <a:ext uri="{FF2B5EF4-FFF2-40B4-BE49-F238E27FC236}">
                <a16:creationId xmlns:a16="http://schemas.microsoft.com/office/drawing/2014/main" id="{FE648B43-3B1E-6264-DC8B-987A6F98BA98}"/>
              </a:ext>
            </a:extLst>
          </p:cNvPr>
          <p:cNvCxnSpPr>
            <a:cxnSpLocks/>
            <a:endCxn id="37" idx="0"/>
          </p:cNvCxnSpPr>
          <p:nvPr/>
        </p:nvCxnSpPr>
        <p:spPr>
          <a:xfrm>
            <a:off x="6728022" y="4964833"/>
            <a:ext cx="1" cy="20746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1" name="Connector: Elbow 40">
            <a:extLst>
              <a:ext uri="{FF2B5EF4-FFF2-40B4-BE49-F238E27FC236}">
                <a16:creationId xmlns:a16="http://schemas.microsoft.com/office/drawing/2014/main" id="{5FAAEA23-0320-A5AB-66A1-5F6DDA8B699B}"/>
              </a:ext>
            </a:extLst>
          </p:cNvPr>
          <p:cNvCxnSpPr>
            <a:cxnSpLocks/>
          </p:cNvCxnSpPr>
          <p:nvPr/>
        </p:nvCxnSpPr>
        <p:spPr>
          <a:xfrm>
            <a:off x="7847863" y="5592890"/>
            <a:ext cx="2452893" cy="275370"/>
          </a:xfrm>
          <a:prstGeom prst="bentConnector3">
            <a:avLst>
              <a:gd name="adj1" fmla="val 99705"/>
            </a:avLst>
          </a:prstGeom>
          <a:ln>
            <a:tailEnd type="triangle"/>
          </a:ln>
        </p:spPr>
        <p:style>
          <a:lnRef idx="2">
            <a:schemeClr val="dk1"/>
          </a:lnRef>
          <a:fillRef idx="0">
            <a:schemeClr val="dk1"/>
          </a:fillRef>
          <a:effectRef idx="1">
            <a:schemeClr val="dk1"/>
          </a:effectRef>
          <a:fontRef idx="minor">
            <a:schemeClr val="tx1"/>
          </a:fontRef>
        </p:style>
      </p:cxnSp>
      <p:sp>
        <p:nvSpPr>
          <p:cNvPr id="43" name="Rectangle 42">
            <a:extLst>
              <a:ext uri="{FF2B5EF4-FFF2-40B4-BE49-F238E27FC236}">
                <a16:creationId xmlns:a16="http://schemas.microsoft.com/office/drawing/2014/main" id="{B1A53355-7F0B-6E10-01F8-A14C8545C0A1}"/>
              </a:ext>
            </a:extLst>
          </p:cNvPr>
          <p:cNvSpPr/>
          <p:nvPr/>
        </p:nvSpPr>
        <p:spPr>
          <a:xfrm>
            <a:off x="8300191" y="5441284"/>
            <a:ext cx="982181" cy="30888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800" dirty="0">
                <a:solidFill>
                  <a:srgbClr val="0070C0"/>
                </a:solidFill>
                <a:latin typeface="Times New Roman" panose="02020603050405020304" pitchFamily="18" charset="0"/>
                <a:cs typeface="Times New Roman" panose="02020603050405020304" pitchFamily="18" charset="0"/>
              </a:rPr>
              <a:t>YES</a:t>
            </a:r>
          </a:p>
        </p:txBody>
      </p:sp>
      <p:sp>
        <p:nvSpPr>
          <p:cNvPr id="44" name="Rectangle 43">
            <a:extLst>
              <a:ext uri="{FF2B5EF4-FFF2-40B4-BE49-F238E27FC236}">
                <a16:creationId xmlns:a16="http://schemas.microsoft.com/office/drawing/2014/main" id="{26D6DC00-76F7-7E8B-9406-EB60239E46A9}"/>
              </a:ext>
            </a:extLst>
          </p:cNvPr>
          <p:cNvSpPr/>
          <p:nvPr/>
        </p:nvSpPr>
        <p:spPr>
          <a:xfrm>
            <a:off x="1531401" y="5999180"/>
            <a:ext cx="4312273" cy="39290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800" b="1" dirty="0">
                <a:solidFill>
                  <a:srgbClr val="00B050"/>
                </a:solidFill>
                <a:latin typeface="Times New Roman" panose="02020603050405020304" pitchFamily="18" charset="0"/>
                <a:cs typeface="Times New Roman" panose="02020603050405020304" pitchFamily="18" charset="0"/>
              </a:rPr>
              <a:t>Transaction Not Verified</a:t>
            </a:r>
          </a:p>
        </p:txBody>
      </p:sp>
      <p:sp>
        <p:nvSpPr>
          <p:cNvPr id="50" name="Rectangle 49">
            <a:extLst>
              <a:ext uri="{FF2B5EF4-FFF2-40B4-BE49-F238E27FC236}">
                <a16:creationId xmlns:a16="http://schemas.microsoft.com/office/drawing/2014/main" id="{46AEC72C-8A31-69B0-E663-8BDC18901B32}"/>
              </a:ext>
            </a:extLst>
          </p:cNvPr>
          <p:cNvSpPr/>
          <p:nvPr/>
        </p:nvSpPr>
        <p:spPr>
          <a:xfrm>
            <a:off x="3812880" y="1765581"/>
            <a:ext cx="3087486" cy="33566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400" dirty="0">
                <a:solidFill>
                  <a:srgbClr val="0070C0"/>
                </a:solidFill>
                <a:latin typeface="Times New Roman" panose="02020603050405020304" pitchFamily="18" charset="0"/>
                <a:cs typeface="Times New Roman" panose="02020603050405020304" pitchFamily="18" charset="0"/>
              </a:rPr>
              <a:t>Left Thumb Impression</a:t>
            </a:r>
          </a:p>
        </p:txBody>
      </p:sp>
      <p:sp>
        <p:nvSpPr>
          <p:cNvPr id="51" name="Flowchart: Decision 50">
            <a:extLst>
              <a:ext uri="{FF2B5EF4-FFF2-40B4-BE49-F238E27FC236}">
                <a16:creationId xmlns:a16="http://schemas.microsoft.com/office/drawing/2014/main" id="{275B6E62-6B84-CEE6-4FD2-974097993E37}"/>
              </a:ext>
            </a:extLst>
          </p:cNvPr>
          <p:cNvSpPr/>
          <p:nvPr/>
        </p:nvSpPr>
        <p:spPr>
          <a:xfrm>
            <a:off x="9501962" y="1306553"/>
            <a:ext cx="2284446" cy="1089690"/>
          </a:xfrm>
          <a:prstGeom prst="flowChartDecision">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solidFill>
                  <a:srgbClr val="0070C0"/>
                </a:solidFill>
                <a:latin typeface="Times New Roman" panose="02020603050405020304" pitchFamily="18" charset="0"/>
                <a:cs typeface="Times New Roman" panose="02020603050405020304" pitchFamily="18" charset="0"/>
              </a:rPr>
              <a:t>Received SMS validated?</a:t>
            </a:r>
          </a:p>
        </p:txBody>
      </p:sp>
      <p:sp>
        <p:nvSpPr>
          <p:cNvPr id="53" name="Rectangle 52">
            <a:extLst>
              <a:ext uri="{FF2B5EF4-FFF2-40B4-BE49-F238E27FC236}">
                <a16:creationId xmlns:a16="http://schemas.microsoft.com/office/drawing/2014/main" id="{151402BA-2EC3-D63E-3D72-5E12C4C91515}"/>
              </a:ext>
            </a:extLst>
          </p:cNvPr>
          <p:cNvSpPr/>
          <p:nvPr/>
        </p:nvSpPr>
        <p:spPr>
          <a:xfrm>
            <a:off x="8903257" y="1152045"/>
            <a:ext cx="755621" cy="31585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solidFill>
                  <a:srgbClr val="0070C0"/>
                </a:solidFill>
                <a:latin typeface="Times New Roman" panose="02020603050405020304" pitchFamily="18" charset="0"/>
                <a:cs typeface="Times New Roman" panose="02020603050405020304" pitchFamily="18" charset="0"/>
              </a:rPr>
              <a:t>YES</a:t>
            </a:r>
          </a:p>
        </p:txBody>
      </p:sp>
      <p:sp>
        <p:nvSpPr>
          <p:cNvPr id="69" name="Rectangle 68">
            <a:extLst>
              <a:ext uri="{FF2B5EF4-FFF2-40B4-BE49-F238E27FC236}">
                <a16:creationId xmlns:a16="http://schemas.microsoft.com/office/drawing/2014/main" id="{26709FD0-7633-FF65-CB5F-6325A5108891}"/>
              </a:ext>
            </a:extLst>
          </p:cNvPr>
          <p:cNvSpPr/>
          <p:nvPr/>
        </p:nvSpPr>
        <p:spPr>
          <a:xfrm>
            <a:off x="10343882" y="2576847"/>
            <a:ext cx="589760" cy="30888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solidFill>
                  <a:srgbClr val="0070C0"/>
                </a:solidFill>
                <a:latin typeface="Times New Roman" panose="02020603050405020304" pitchFamily="18" charset="0"/>
                <a:cs typeface="Times New Roman" panose="02020603050405020304" pitchFamily="18" charset="0"/>
              </a:rPr>
              <a:t>NO</a:t>
            </a:r>
          </a:p>
        </p:txBody>
      </p:sp>
      <p:sp>
        <p:nvSpPr>
          <p:cNvPr id="71" name="Rectangle 70">
            <a:extLst>
              <a:ext uri="{FF2B5EF4-FFF2-40B4-BE49-F238E27FC236}">
                <a16:creationId xmlns:a16="http://schemas.microsoft.com/office/drawing/2014/main" id="{EC4BFCE7-03BA-1FC4-01BE-56C24DA90B59}"/>
              </a:ext>
            </a:extLst>
          </p:cNvPr>
          <p:cNvSpPr/>
          <p:nvPr/>
        </p:nvSpPr>
        <p:spPr>
          <a:xfrm>
            <a:off x="453730" y="3279523"/>
            <a:ext cx="3222489" cy="74989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800" dirty="0">
                <a:solidFill>
                  <a:srgbClr val="0070C0"/>
                </a:solidFill>
                <a:latin typeface="Times New Roman" panose="02020603050405020304" pitchFamily="18" charset="0"/>
                <a:cs typeface="Times New Roman" panose="02020603050405020304" pitchFamily="18" charset="0"/>
              </a:rPr>
              <a:t>Transaction ID,</a:t>
            </a:r>
          </a:p>
          <a:p>
            <a:pPr algn="ctr"/>
            <a:r>
              <a:rPr lang="en-IN" sz="2800" dirty="0">
                <a:solidFill>
                  <a:srgbClr val="0070C0"/>
                </a:solidFill>
                <a:latin typeface="Times New Roman" panose="02020603050405020304" pitchFamily="18" charset="0"/>
                <a:cs typeface="Times New Roman" panose="02020603050405020304" pitchFamily="18" charset="0"/>
              </a:rPr>
              <a:t>Transaction Amount</a:t>
            </a:r>
          </a:p>
        </p:txBody>
      </p:sp>
      <p:cxnSp>
        <p:nvCxnSpPr>
          <p:cNvPr id="100" name="Connector: Elbow 99">
            <a:extLst>
              <a:ext uri="{FF2B5EF4-FFF2-40B4-BE49-F238E27FC236}">
                <a16:creationId xmlns:a16="http://schemas.microsoft.com/office/drawing/2014/main" id="{42F33928-E953-D126-695F-231B1AC44AA5}"/>
              </a:ext>
            </a:extLst>
          </p:cNvPr>
          <p:cNvCxnSpPr>
            <a:cxnSpLocks/>
          </p:cNvCxnSpPr>
          <p:nvPr/>
        </p:nvCxnSpPr>
        <p:spPr>
          <a:xfrm rot="10800000" flipV="1">
            <a:off x="3584209" y="5592326"/>
            <a:ext cx="2031958" cy="340454"/>
          </a:xfrm>
          <a:prstGeom prst="bentConnector3">
            <a:avLst>
              <a:gd name="adj1" fmla="val 100295"/>
            </a:avLst>
          </a:prstGeom>
          <a:ln>
            <a:tailEnd type="triangle"/>
          </a:ln>
        </p:spPr>
        <p:style>
          <a:lnRef idx="2">
            <a:schemeClr val="dk1"/>
          </a:lnRef>
          <a:fillRef idx="0">
            <a:schemeClr val="dk1"/>
          </a:fillRef>
          <a:effectRef idx="1">
            <a:schemeClr val="dk1"/>
          </a:effectRef>
          <a:fontRef idx="minor">
            <a:schemeClr val="tx1"/>
          </a:fontRef>
        </p:style>
      </p:cxnSp>
      <p:cxnSp>
        <p:nvCxnSpPr>
          <p:cNvPr id="74" name="Straight Arrow Connector 73">
            <a:extLst>
              <a:ext uri="{FF2B5EF4-FFF2-40B4-BE49-F238E27FC236}">
                <a16:creationId xmlns:a16="http://schemas.microsoft.com/office/drawing/2014/main" id="{17FB15FD-8192-29F1-5BAE-C91C03F73725}"/>
              </a:ext>
            </a:extLst>
          </p:cNvPr>
          <p:cNvCxnSpPr>
            <a:cxnSpLocks/>
          </p:cNvCxnSpPr>
          <p:nvPr/>
        </p:nvCxnSpPr>
        <p:spPr>
          <a:xfrm>
            <a:off x="1036510" y="2700663"/>
            <a:ext cx="0" cy="57886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87" name="Straight Arrow Connector 86">
            <a:extLst>
              <a:ext uri="{FF2B5EF4-FFF2-40B4-BE49-F238E27FC236}">
                <a16:creationId xmlns:a16="http://schemas.microsoft.com/office/drawing/2014/main" id="{5F73D118-E51C-B92B-DEB5-D9666C9D816B}"/>
              </a:ext>
            </a:extLst>
          </p:cNvPr>
          <p:cNvCxnSpPr>
            <a:cxnSpLocks/>
          </p:cNvCxnSpPr>
          <p:nvPr/>
        </p:nvCxnSpPr>
        <p:spPr>
          <a:xfrm>
            <a:off x="9883140" y="2990093"/>
            <a:ext cx="0" cy="123878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84" name="Connector: Elbow 83">
            <a:extLst>
              <a:ext uri="{FF2B5EF4-FFF2-40B4-BE49-F238E27FC236}">
                <a16:creationId xmlns:a16="http://schemas.microsoft.com/office/drawing/2014/main" id="{22FF28AB-5C73-680A-0B05-A0E834F6C371}"/>
              </a:ext>
            </a:extLst>
          </p:cNvPr>
          <p:cNvCxnSpPr>
            <a:cxnSpLocks/>
            <a:endCxn id="15" idx="1"/>
          </p:cNvCxnSpPr>
          <p:nvPr/>
        </p:nvCxnSpPr>
        <p:spPr>
          <a:xfrm rot="5400000" flipH="1" flipV="1">
            <a:off x="6745839" y="2797157"/>
            <a:ext cx="1488973" cy="367774"/>
          </a:xfrm>
          <a:prstGeom prst="bentConnector2">
            <a:avLst/>
          </a:prstGeom>
          <a:ln>
            <a:tailEnd type="triangle"/>
          </a:ln>
        </p:spPr>
        <p:style>
          <a:lnRef idx="2">
            <a:schemeClr val="dk1"/>
          </a:lnRef>
          <a:fillRef idx="0">
            <a:schemeClr val="dk1"/>
          </a:fillRef>
          <a:effectRef idx="1">
            <a:schemeClr val="dk1"/>
          </a:effectRef>
          <a:fontRef idx="minor">
            <a:schemeClr val="tx1"/>
          </a:fontRef>
        </p:style>
      </p:cxnSp>
      <p:sp>
        <p:nvSpPr>
          <p:cNvPr id="72" name="Rectangle 71">
            <a:extLst>
              <a:ext uri="{FF2B5EF4-FFF2-40B4-BE49-F238E27FC236}">
                <a16:creationId xmlns:a16="http://schemas.microsoft.com/office/drawing/2014/main" id="{C4754E94-02CB-41F4-FE9C-764D43C6A393}"/>
              </a:ext>
            </a:extLst>
          </p:cNvPr>
          <p:cNvSpPr/>
          <p:nvPr/>
        </p:nvSpPr>
        <p:spPr>
          <a:xfrm>
            <a:off x="8461592" y="3053130"/>
            <a:ext cx="3134032" cy="79588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800" dirty="0">
                <a:solidFill>
                  <a:srgbClr val="0070C0"/>
                </a:solidFill>
                <a:latin typeface="Times New Roman" panose="02020603050405020304" pitchFamily="18" charset="0"/>
                <a:cs typeface="Times New Roman" panose="02020603050405020304" pitchFamily="18" charset="0"/>
              </a:rPr>
              <a:t>Transaction ID,</a:t>
            </a:r>
          </a:p>
          <a:p>
            <a:pPr algn="ctr"/>
            <a:r>
              <a:rPr lang="en-IN" sz="2800" dirty="0">
                <a:solidFill>
                  <a:srgbClr val="0070C0"/>
                </a:solidFill>
                <a:latin typeface="Times New Roman" panose="02020603050405020304" pitchFamily="18" charset="0"/>
                <a:cs typeface="Times New Roman" panose="02020603050405020304" pitchFamily="18" charset="0"/>
              </a:rPr>
              <a:t>Transaction Amount</a:t>
            </a:r>
          </a:p>
        </p:txBody>
      </p:sp>
      <p:sp>
        <p:nvSpPr>
          <p:cNvPr id="88" name="Rectangle 87">
            <a:extLst>
              <a:ext uri="{FF2B5EF4-FFF2-40B4-BE49-F238E27FC236}">
                <a16:creationId xmlns:a16="http://schemas.microsoft.com/office/drawing/2014/main" id="{DB301246-4C4D-B057-92DF-7A5E480E60F7}"/>
              </a:ext>
            </a:extLst>
          </p:cNvPr>
          <p:cNvSpPr/>
          <p:nvPr/>
        </p:nvSpPr>
        <p:spPr>
          <a:xfrm>
            <a:off x="2595533" y="4228882"/>
            <a:ext cx="3056012" cy="73595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800" dirty="0">
                <a:solidFill>
                  <a:srgbClr val="0070C0"/>
                </a:solidFill>
                <a:latin typeface="Times New Roman" panose="02020603050405020304" pitchFamily="18" charset="0"/>
                <a:cs typeface="Times New Roman" panose="02020603050405020304" pitchFamily="18" charset="0"/>
              </a:rPr>
              <a:t>Private Share of Transaction Notice</a:t>
            </a:r>
          </a:p>
        </p:txBody>
      </p:sp>
      <p:sp>
        <p:nvSpPr>
          <p:cNvPr id="102" name="Rectangle 101">
            <a:extLst>
              <a:ext uri="{FF2B5EF4-FFF2-40B4-BE49-F238E27FC236}">
                <a16:creationId xmlns:a16="http://schemas.microsoft.com/office/drawing/2014/main" id="{80DD8F5F-231C-3EEF-7FB3-1FCED93F9709}"/>
              </a:ext>
            </a:extLst>
          </p:cNvPr>
          <p:cNvSpPr/>
          <p:nvPr/>
        </p:nvSpPr>
        <p:spPr>
          <a:xfrm>
            <a:off x="4392707" y="5498114"/>
            <a:ext cx="788820" cy="30888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800" dirty="0">
                <a:solidFill>
                  <a:srgbClr val="0070C0"/>
                </a:solidFill>
                <a:latin typeface="Times New Roman" panose="02020603050405020304" pitchFamily="18" charset="0"/>
                <a:cs typeface="Times New Roman" panose="02020603050405020304" pitchFamily="18" charset="0"/>
              </a:rPr>
              <a:t>NO</a:t>
            </a:r>
          </a:p>
        </p:txBody>
      </p:sp>
      <p:sp>
        <p:nvSpPr>
          <p:cNvPr id="103" name="Rectangle 102">
            <a:extLst>
              <a:ext uri="{FF2B5EF4-FFF2-40B4-BE49-F238E27FC236}">
                <a16:creationId xmlns:a16="http://schemas.microsoft.com/office/drawing/2014/main" id="{795F4C49-10DA-80AD-9819-77FEE70C862E}"/>
              </a:ext>
            </a:extLst>
          </p:cNvPr>
          <p:cNvSpPr/>
          <p:nvPr/>
        </p:nvSpPr>
        <p:spPr>
          <a:xfrm>
            <a:off x="7833747" y="5916193"/>
            <a:ext cx="3636621" cy="39290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800" b="1" dirty="0">
                <a:solidFill>
                  <a:srgbClr val="00B050"/>
                </a:solidFill>
                <a:latin typeface="Times New Roman" panose="02020603050405020304" pitchFamily="18" charset="0"/>
                <a:cs typeface="Times New Roman" panose="02020603050405020304" pitchFamily="18" charset="0"/>
              </a:rPr>
              <a:t>Transaction Verified</a:t>
            </a:r>
          </a:p>
        </p:txBody>
      </p:sp>
      <p:sp>
        <p:nvSpPr>
          <p:cNvPr id="105" name="Rectangle 104">
            <a:extLst>
              <a:ext uri="{FF2B5EF4-FFF2-40B4-BE49-F238E27FC236}">
                <a16:creationId xmlns:a16="http://schemas.microsoft.com/office/drawing/2014/main" id="{F10620D4-7A8B-99F4-48AA-4FD568B1D186}"/>
              </a:ext>
            </a:extLst>
          </p:cNvPr>
          <p:cNvSpPr/>
          <p:nvPr/>
        </p:nvSpPr>
        <p:spPr>
          <a:xfrm>
            <a:off x="4108459" y="3270343"/>
            <a:ext cx="983456" cy="32289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800" dirty="0">
                <a:solidFill>
                  <a:srgbClr val="0070C0"/>
                </a:solidFill>
                <a:latin typeface="Times New Roman" panose="02020603050405020304" pitchFamily="18" charset="0"/>
                <a:cs typeface="Times New Roman" panose="02020603050405020304" pitchFamily="18" charset="0"/>
              </a:rPr>
              <a:t>SMS</a:t>
            </a:r>
          </a:p>
        </p:txBody>
      </p:sp>
      <p:sp>
        <p:nvSpPr>
          <p:cNvPr id="67" name="Rectangle 66">
            <a:extLst>
              <a:ext uri="{FF2B5EF4-FFF2-40B4-BE49-F238E27FC236}">
                <a16:creationId xmlns:a16="http://schemas.microsoft.com/office/drawing/2014/main" id="{CF2ADBAB-BABC-7A9D-2C80-752EE170F237}"/>
              </a:ext>
            </a:extLst>
          </p:cNvPr>
          <p:cNvSpPr/>
          <p:nvPr/>
        </p:nvSpPr>
        <p:spPr>
          <a:xfrm>
            <a:off x="8688020" y="4228882"/>
            <a:ext cx="2907604" cy="73595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800" dirty="0">
                <a:solidFill>
                  <a:srgbClr val="0070C0"/>
                </a:solidFill>
                <a:latin typeface="Times New Roman" panose="02020603050405020304" pitchFamily="18" charset="0"/>
                <a:cs typeface="Times New Roman" panose="02020603050405020304" pitchFamily="18" charset="0"/>
              </a:rPr>
              <a:t>Public Share of Transaction Notice</a:t>
            </a:r>
          </a:p>
        </p:txBody>
      </p:sp>
      <p:cxnSp>
        <p:nvCxnSpPr>
          <p:cNvPr id="39" name="Straight Arrow Connector 38">
            <a:extLst>
              <a:ext uri="{FF2B5EF4-FFF2-40B4-BE49-F238E27FC236}">
                <a16:creationId xmlns:a16="http://schemas.microsoft.com/office/drawing/2014/main" id="{D3182543-B656-2D2A-0D45-7EBB78DD27CB}"/>
              </a:ext>
            </a:extLst>
          </p:cNvPr>
          <p:cNvCxnSpPr/>
          <p:nvPr/>
        </p:nvCxnSpPr>
        <p:spPr>
          <a:xfrm>
            <a:off x="1036510" y="4029416"/>
            <a:ext cx="0" cy="97057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5" name="Connector: Elbow 44">
            <a:extLst>
              <a:ext uri="{FF2B5EF4-FFF2-40B4-BE49-F238E27FC236}">
                <a16:creationId xmlns:a16="http://schemas.microsoft.com/office/drawing/2014/main" id="{57CD0458-DF5E-5448-E7F9-1686ACFB0745}"/>
              </a:ext>
            </a:extLst>
          </p:cNvPr>
          <p:cNvCxnSpPr>
            <a:stCxn id="31" idx="0"/>
            <a:endCxn id="88" idx="1"/>
          </p:cNvCxnSpPr>
          <p:nvPr/>
        </p:nvCxnSpPr>
        <p:spPr>
          <a:xfrm rot="5400000" flipH="1" flipV="1">
            <a:off x="1822993" y="4227455"/>
            <a:ext cx="403137" cy="1141944"/>
          </a:xfrm>
          <a:prstGeom prst="bentConnector2">
            <a:avLst/>
          </a:prstGeom>
          <a:ln>
            <a:tailEnd type="triangle"/>
          </a:ln>
        </p:spPr>
        <p:style>
          <a:lnRef idx="2">
            <a:schemeClr val="dk1"/>
          </a:lnRef>
          <a:fillRef idx="0">
            <a:schemeClr val="dk1"/>
          </a:fillRef>
          <a:effectRef idx="1">
            <a:schemeClr val="dk1"/>
          </a:effectRef>
          <a:fontRef idx="minor">
            <a:schemeClr val="tx1"/>
          </a:fontRef>
        </p:style>
      </p:cxnSp>
      <p:cxnSp>
        <p:nvCxnSpPr>
          <p:cNvPr id="47" name="Straight Arrow Connector 46">
            <a:extLst>
              <a:ext uri="{FF2B5EF4-FFF2-40B4-BE49-F238E27FC236}">
                <a16:creationId xmlns:a16="http://schemas.microsoft.com/office/drawing/2014/main" id="{A62E2FC8-474F-7149-BA26-E3B7B0E7C20D}"/>
              </a:ext>
            </a:extLst>
          </p:cNvPr>
          <p:cNvCxnSpPr>
            <a:stCxn id="88" idx="3"/>
            <a:endCxn id="32" idx="1"/>
          </p:cNvCxnSpPr>
          <p:nvPr/>
        </p:nvCxnSpPr>
        <p:spPr>
          <a:xfrm>
            <a:off x="5651545" y="4596858"/>
            <a:ext cx="384259"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77" name="Straight Arrow Connector 76">
            <a:extLst>
              <a:ext uri="{FF2B5EF4-FFF2-40B4-BE49-F238E27FC236}">
                <a16:creationId xmlns:a16="http://schemas.microsoft.com/office/drawing/2014/main" id="{8098C49C-8F1E-1114-3B48-F3F53BE4FECA}"/>
              </a:ext>
            </a:extLst>
          </p:cNvPr>
          <p:cNvCxnSpPr>
            <a:cxnSpLocks/>
          </p:cNvCxnSpPr>
          <p:nvPr/>
        </p:nvCxnSpPr>
        <p:spPr>
          <a:xfrm flipH="1">
            <a:off x="8290915" y="4596857"/>
            <a:ext cx="404019"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86" name="Straight Arrow Connector 85">
            <a:extLst>
              <a:ext uri="{FF2B5EF4-FFF2-40B4-BE49-F238E27FC236}">
                <a16:creationId xmlns:a16="http://schemas.microsoft.com/office/drawing/2014/main" id="{4A41795D-6084-4B26-19C5-0CD3B5B1705C}"/>
              </a:ext>
            </a:extLst>
          </p:cNvPr>
          <p:cNvCxnSpPr>
            <a:cxnSpLocks/>
            <a:endCxn id="105" idx="1"/>
          </p:cNvCxnSpPr>
          <p:nvPr/>
        </p:nvCxnSpPr>
        <p:spPr>
          <a:xfrm>
            <a:off x="3675216" y="3431791"/>
            <a:ext cx="433243"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98" name="Connector: Elbow 97">
            <a:extLst>
              <a:ext uri="{FF2B5EF4-FFF2-40B4-BE49-F238E27FC236}">
                <a16:creationId xmlns:a16="http://schemas.microsoft.com/office/drawing/2014/main" id="{C2D73373-522C-39C5-1D58-B5D24B8C92E2}"/>
              </a:ext>
            </a:extLst>
          </p:cNvPr>
          <p:cNvCxnSpPr>
            <a:stCxn id="105" idx="2"/>
            <a:endCxn id="17" idx="1"/>
          </p:cNvCxnSpPr>
          <p:nvPr/>
        </p:nvCxnSpPr>
        <p:spPr>
          <a:xfrm rot="16200000" flipH="1">
            <a:off x="4743987" y="3449437"/>
            <a:ext cx="293740" cy="581341"/>
          </a:xfrm>
          <a:prstGeom prst="bentConnector2">
            <a:avLst/>
          </a:prstGeom>
          <a:ln>
            <a:tailEnd type="triangle"/>
          </a:ln>
        </p:spPr>
        <p:style>
          <a:lnRef idx="2">
            <a:schemeClr val="dk1"/>
          </a:lnRef>
          <a:fillRef idx="0">
            <a:schemeClr val="dk1"/>
          </a:fillRef>
          <a:effectRef idx="1">
            <a:schemeClr val="dk1"/>
          </a:effectRef>
          <a:fontRef idx="minor">
            <a:schemeClr val="tx1"/>
          </a:fontRef>
        </p:style>
      </p:cxnSp>
      <p:cxnSp>
        <p:nvCxnSpPr>
          <p:cNvPr id="116" name="Straight Arrow Connector 115">
            <a:extLst>
              <a:ext uri="{FF2B5EF4-FFF2-40B4-BE49-F238E27FC236}">
                <a16:creationId xmlns:a16="http://schemas.microsoft.com/office/drawing/2014/main" id="{5987043B-CD06-0CD5-3F40-683A8355712A}"/>
              </a:ext>
            </a:extLst>
          </p:cNvPr>
          <p:cNvCxnSpPr>
            <a:stCxn id="51" idx="2"/>
            <a:endCxn id="69" idx="0"/>
          </p:cNvCxnSpPr>
          <p:nvPr/>
        </p:nvCxnSpPr>
        <p:spPr>
          <a:xfrm flipH="1">
            <a:off x="10638762" y="2396243"/>
            <a:ext cx="5423" cy="18060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19" name="Connector: Elbow 118">
            <a:extLst>
              <a:ext uri="{FF2B5EF4-FFF2-40B4-BE49-F238E27FC236}">
                <a16:creationId xmlns:a16="http://schemas.microsoft.com/office/drawing/2014/main" id="{7FC257F6-9D16-F267-B3C8-2D98D4FEB4A8}"/>
              </a:ext>
            </a:extLst>
          </p:cNvPr>
          <p:cNvCxnSpPr>
            <a:cxnSpLocks/>
            <a:stCxn id="51" idx="0"/>
          </p:cNvCxnSpPr>
          <p:nvPr/>
        </p:nvCxnSpPr>
        <p:spPr>
          <a:xfrm rot="16200000" flipV="1">
            <a:off x="10116356" y="778723"/>
            <a:ext cx="70353" cy="985307"/>
          </a:xfrm>
          <a:prstGeom prst="bentConnector2">
            <a:avLst/>
          </a:prstGeom>
          <a:ln>
            <a:tailEnd type="triangle"/>
          </a:ln>
        </p:spPr>
        <p:style>
          <a:lnRef idx="2">
            <a:schemeClr val="dk1"/>
          </a:lnRef>
          <a:fillRef idx="0">
            <a:schemeClr val="dk1"/>
          </a:fillRef>
          <a:effectRef idx="1">
            <a:schemeClr val="dk1"/>
          </a:effectRef>
          <a:fontRef idx="minor">
            <a:schemeClr val="tx1"/>
          </a:fontRef>
        </p:style>
      </p:cxnSp>
      <p:cxnSp>
        <p:nvCxnSpPr>
          <p:cNvPr id="125" name="Connector: Elbow 124">
            <a:extLst>
              <a:ext uri="{FF2B5EF4-FFF2-40B4-BE49-F238E27FC236}">
                <a16:creationId xmlns:a16="http://schemas.microsoft.com/office/drawing/2014/main" id="{62868919-A6B2-F9C4-BD8E-31268130BA61}"/>
              </a:ext>
            </a:extLst>
          </p:cNvPr>
          <p:cNvCxnSpPr/>
          <p:nvPr/>
        </p:nvCxnSpPr>
        <p:spPr>
          <a:xfrm rot="16200000" flipH="1">
            <a:off x="7769380" y="2621343"/>
            <a:ext cx="888482" cy="495942"/>
          </a:xfrm>
          <a:prstGeom prst="bentConnector3">
            <a:avLst>
              <a:gd name="adj1" fmla="val 100807"/>
            </a:avLst>
          </a:prstGeom>
          <a:ln>
            <a:tailEnd type="triangle"/>
          </a:ln>
        </p:spPr>
        <p:style>
          <a:lnRef idx="2">
            <a:schemeClr val="dk1"/>
          </a:lnRef>
          <a:fillRef idx="0">
            <a:schemeClr val="dk1"/>
          </a:fillRef>
          <a:effectRef idx="1">
            <a:schemeClr val="dk1"/>
          </a:effectRef>
          <a:fontRef idx="minor">
            <a:schemeClr val="tx1"/>
          </a:fontRef>
        </p:style>
      </p:cxnSp>
      <p:cxnSp>
        <p:nvCxnSpPr>
          <p:cNvPr id="128" name="Connector: Elbow 127">
            <a:extLst>
              <a:ext uri="{FF2B5EF4-FFF2-40B4-BE49-F238E27FC236}">
                <a16:creationId xmlns:a16="http://schemas.microsoft.com/office/drawing/2014/main" id="{D0BD52C3-5CCA-00E3-B625-F5200AB34905}"/>
              </a:ext>
            </a:extLst>
          </p:cNvPr>
          <p:cNvCxnSpPr>
            <a:endCxn id="15" idx="3"/>
          </p:cNvCxnSpPr>
          <p:nvPr/>
        </p:nvCxnSpPr>
        <p:spPr>
          <a:xfrm rot="10800000">
            <a:off x="9127520" y="2236557"/>
            <a:ext cx="1173237" cy="494732"/>
          </a:xfrm>
          <a:prstGeom prst="bentConnector3">
            <a:avLst/>
          </a:prstGeom>
          <a:ln>
            <a:tailEnd type="triangle"/>
          </a:ln>
        </p:spPr>
        <p:style>
          <a:lnRef idx="2">
            <a:schemeClr val="dk1"/>
          </a:lnRef>
          <a:fillRef idx="0">
            <a:schemeClr val="dk1"/>
          </a:fillRef>
          <a:effectRef idx="1">
            <a:schemeClr val="dk1"/>
          </a:effectRef>
          <a:fontRef idx="minor">
            <a:schemeClr val="tx1"/>
          </a:fontRef>
        </p:style>
      </p:cxnSp>
      <p:cxnSp>
        <p:nvCxnSpPr>
          <p:cNvPr id="130" name="Connector: Elbow 129">
            <a:extLst>
              <a:ext uri="{FF2B5EF4-FFF2-40B4-BE49-F238E27FC236}">
                <a16:creationId xmlns:a16="http://schemas.microsoft.com/office/drawing/2014/main" id="{8D3CE114-6C7B-4B2E-4C83-4036982F10CC}"/>
              </a:ext>
            </a:extLst>
          </p:cNvPr>
          <p:cNvCxnSpPr>
            <a:stCxn id="53" idx="2"/>
          </p:cNvCxnSpPr>
          <p:nvPr/>
        </p:nvCxnSpPr>
        <p:spPr>
          <a:xfrm rot="5400000">
            <a:off x="8855513" y="1307321"/>
            <a:ext cx="264977" cy="586134"/>
          </a:xfrm>
          <a:prstGeom prst="bentConnector2">
            <a:avLst/>
          </a:prstGeom>
          <a:ln>
            <a:tailEnd type="triangle"/>
          </a:ln>
        </p:spPr>
        <p:style>
          <a:lnRef idx="2">
            <a:schemeClr val="dk1"/>
          </a:lnRef>
          <a:fillRef idx="0">
            <a:schemeClr val="dk1"/>
          </a:fillRef>
          <a:effectRef idx="1">
            <a:schemeClr val="dk1"/>
          </a:effectRef>
          <a:fontRef idx="minor">
            <a:schemeClr val="tx1"/>
          </a:fontRef>
        </p:style>
      </p:cxnSp>
      <p:cxnSp>
        <p:nvCxnSpPr>
          <p:cNvPr id="133" name="Straight Arrow Connector 132">
            <a:extLst>
              <a:ext uri="{FF2B5EF4-FFF2-40B4-BE49-F238E27FC236}">
                <a16:creationId xmlns:a16="http://schemas.microsoft.com/office/drawing/2014/main" id="{EC9CDE0F-BF00-444B-E92D-B5B1766CF60F}"/>
              </a:ext>
            </a:extLst>
          </p:cNvPr>
          <p:cNvCxnSpPr>
            <a:cxnSpLocks/>
          </p:cNvCxnSpPr>
          <p:nvPr/>
        </p:nvCxnSpPr>
        <p:spPr>
          <a:xfrm flipH="1" flipV="1">
            <a:off x="2314937" y="2815193"/>
            <a:ext cx="8028945" cy="7069"/>
          </a:xfrm>
          <a:prstGeom prst="straightConnector1">
            <a:avLst/>
          </a:prstGeom>
          <a:ln w="9525"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42" name="Straight Arrow Connector 141">
            <a:extLst>
              <a:ext uri="{FF2B5EF4-FFF2-40B4-BE49-F238E27FC236}">
                <a16:creationId xmlns:a16="http://schemas.microsoft.com/office/drawing/2014/main" id="{4687F863-8E1B-0A84-6FAF-26081218237F}"/>
              </a:ext>
            </a:extLst>
          </p:cNvPr>
          <p:cNvCxnSpPr>
            <a:cxnSpLocks/>
            <a:stCxn id="6" idx="1"/>
          </p:cNvCxnSpPr>
          <p:nvPr/>
        </p:nvCxnSpPr>
        <p:spPr>
          <a:xfrm flipH="1">
            <a:off x="3733431" y="1661859"/>
            <a:ext cx="4232219" cy="1395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36" name="Connector: Elbow 135">
            <a:extLst>
              <a:ext uri="{FF2B5EF4-FFF2-40B4-BE49-F238E27FC236}">
                <a16:creationId xmlns:a16="http://schemas.microsoft.com/office/drawing/2014/main" id="{C63D0CDB-DEB2-9B11-81CE-9EB41467A2FE}"/>
              </a:ext>
            </a:extLst>
          </p:cNvPr>
          <p:cNvCxnSpPr>
            <a:cxnSpLocks/>
          </p:cNvCxnSpPr>
          <p:nvPr/>
        </p:nvCxnSpPr>
        <p:spPr>
          <a:xfrm rot="10800000">
            <a:off x="1307941" y="2236558"/>
            <a:ext cx="1006996" cy="569658"/>
          </a:xfrm>
          <a:prstGeom prst="bentConnector3">
            <a:avLst>
              <a:gd name="adj1" fmla="val -1634"/>
            </a:avLst>
          </a:prstGeom>
          <a:ln w="9525"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04" name="Rectangle 103">
            <a:extLst>
              <a:ext uri="{FF2B5EF4-FFF2-40B4-BE49-F238E27FC236}">
                <a16:creationId xmlns:a16="http://schemas.microsoft.com/office/drawing/2014/main" id="{88D83107-ED08-53EB-49CB-3EEC116940DF}"/>
              </a:ext>
            </a:extLst>
          </p:cNvPr>
          <p:cNvSpPr/>
          <p:nvPr/>
        </p:nvSpPr>
        <p:spPr>
          <a:xfrm>
            <a:off x="2525047" y="2578895"/>
            <a:ext cx="3895745" cy="30842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400" b="1" dirty="0">
                <a:solidFill>
                  <a:srgbClr val="00B050"/>
                </a:solidFill>
                <a:latin typeface="Times New Roman" panose="02020603050405020304" pitchFamily="18" charset="0"/>
                <a:cs typeface="Times New Roman" panose="02020603050405020304" pitchFamily="18" charset="0"/>
              </a:rPr>
              <a:t>Proposed Amt. not Received</a:t>
            </a:r>
          </a:p>
        </p:txBody>
      </p:sp>
      <p:pic>
        <p:nvPicPr>
          <p:cNvPr id="143" name="Picture 142">
            <a:extLst>
              <a:ext uri="{FF2B5EF4-FFF2-40B4-BE49-F238E27FC236}">
                <a16:creationId xmlns:a16="http://schemas.microsoft.com/office/drawing/2014/main" id="{EFA0E2EE-007A-01B4-9312-C52B505CF1C5}"/>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flipH="1">
            <a:off x="3027317" y="1152045"/>
            <a:ext cx="706114" cy="939165"/>
          </a:xfrm>
          <a:prstGeom prst="rect">
            <a:avLst/>
          </a:prstGeom>
          <a:noFill/>
        </p:spPr>
      </p:pic>
      <p:cxnSp>
        <p:nvCxnSpPr>
          <p:cNvPr id="146" name="Straight Arrow Connector 145">
            <a:extLst>
              <a:ext uri="{FF2B5EF4-FFF2-40B4-BE49-F238E27FC236}">
                <a16:creationId xmlns:a16="http://schemas.microsoft.com/office/drawing/2014/main" id="{525AB821-E1DE-F7EB-06ED-6323D322E0E3}"/>
              </a:ext>
            </a:extLst>
          </p:cNvPr>
          <p:cNvCxnSpPr/>
          <p:nvPr/>
        </p:nvCxnSpPr>
        <p:spPr>
          <a:xfrm flipH="1">
            <a:off x="1500076" y="1607675"/>
            <a:ext cx="1496913"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50" name="Straight Connector 149">
            <a:extLst>
              <a:ext uri="{FF2B5EF4-FFF2-40B4-BE49-F238E27FC236}">
                <a16:creationId xmlns:a16="http://schemas.microsoft.com/office/drawing/2014/main" id="{9E58E44C-1E33-FA9C-D1D9-9956120A6F5C}"/>
              </a:ext>
            </a:extLst>
          </p:cNvPr>
          <p:cNvCxnSpPr/>
          <p:nvPr/>
        </p:nvCxnSpPr>
        <p:spPr>
          <a:xfrm flipH="1">
            <a:off x="3687537" y="1289861"/>
            <a:ext cx="5215720" cy="0"/>
          </a:xfrm>
          <a:prstGeom prst="line">
            <a:avLst/>
          </a:prstGeom>
          <a:ln w="9525"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18148742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90EC1-FE20-4C8A-3F3B-853C3FE8C0B1}"/>
              </a:ext>
            </a:extLst>
          </p:cNvPr>
          <p:cNvSpPr>
            <a:spLocks noGrp="1"/>
          </p:cNvSpPr>
          <p:nvPr>
            <p:ph type="title"/>
          </p:nvPr>
        </p:nvSpPr>
        <p:spPr>
          <a:xfrm>
            <a:off x="1158240" y="426904"/>
            <a:ext cx="9875520" cy="995059"/>
          </a:xfrm>
        </p:spPr>
        <p:txBody>
          <a:bodyPr>
            <a:normAutofit/>
          </a:bodyPr>
          <a:lstStyle/>
          <a:p>
            <a:pPr algn="ctr"/>
            <a:r>
              <a:rPr lang="en-US" sz="4000" b="1" u="sng" dirty="0">
                <a:solidFill>
                  <a:schemeClr val="tx1"/>
                </a:solidFill>
                <a:effectLst>
                  <a:outerShdw blurRad="38100" dist="38100" dir="2700000" algn="tl">
                    <a:srgbClr val="000000">
                      <a:alpha val="43137"/>
                    </a:srgbClr>
                  </a:outerShdw>
                </a:effectLst>
                <a:latin typeface="Book Antiqua" panose="02040602050305030304" pitchFamily="18" charset="0"/>
              </a:rPr>
              <a:t>Share Generation Algorithm</a:t>
            </a:r>
            <a:endParaRPr lang="en-IN" sz="4000" b="1" u="sng" dirty="0">
              <a:solidFill>
                <a:schemeClr val="tx1"/>
              </a:solidFill>
              <a:effectLst>
                <a:outerShdw blurRad="38100" dist="38100" dir="2700000" algn="tl">
                  <a:srgbClr val="000000">
                    <a:alpha val="43137"/>
                  </a:srgbClr>
                </a:outerShdw>
              </a:effectLst>
              <a:latin typeface="Book Antiqua" panose="02040602050305030304" pitchFamily="18" charset="0"/>
            </a:endParaRPr>
          </a:p>
        </p:txBody>
      </p:sp>
      <p:pic>
        <p:nvPicPr>
          <p:cNvPr id="5" name="Content Placeholder 4">
            <a:extLst>
              <a:ext uri="{FF2B5EF4-FFF2-40B4-BE49-F238E27FC236}">
                <a16:creationId xmlns:a16="http://schemas.microsoft.com/office/drawing/2014/main" id="{001F64A4-BFD1-33BD-290F-8AB756922F10}"/>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1731010" y="1859280"/>
            <a:ext cx="1463040" cy="1463040"/>
          </a:xfrm>
        </p:spPr>
      </p:pic>
      <p:pic>
        <p:nvPicPr>
          <p:cNvPr id="7" name="Picture 6">
            <a:extLst>
              <a:ext uri="{FF2B5EF4-FFF2-40B4-BE49-F238E27FC236}">
                <a16:creationId xmlns:a16="http://schemas.microsoft.com/office/drawing/2014/main" id="{8AB6DF4B-77E9-C1FF-AA98-85644AAA1E56}"/>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236262" y="1859280"/>
            <a:ext cx="1405540" cy="1463040"/>
          </a:xfrm>
          <a:prstGeom prst="rect">
            <a:avLst/>
          </a:prstGeom>
        </p:spPr>
      </p:pic>
      <p:pic>
        <p:nvPicPr>
          <p:cNvPr id="9" name="Picture 8">
            <a:extLst>
              <a:ext uri="{FF2B5EF4-FFF2-40B4-BE49-F238E27FC236}">
                <a16:creationId xmlns:a16="http://schemas.microsoft.com/office/drawing/2014/main" id="{525058C4-A53C-57CF-72F1-2DFC9894324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97950" y="1859280"/>
            <a:ext cx="1463040" cy="1463040"/>
          </a:xfrm>
          <a:prstGeom prst="rect">
            <a:avLst/>
          </a:prstGeom>
        </p:spPr>
      </p:pic>
      <p:sp>
        <p:nvSpPr>
          <p:cNvPr id="10" name="Arrow: Right 9">
            <a:extLst>
              <a:ext uri="{FF2B5EF4-FFF2-40B4-BE49-F238E27FC236}">
                <a16:creationId xmlns:a16="http://schemas.microsoft.com/office/drawing/2014/main" id="{1F428E2A-EFFC-7121-7342-4C651DFC4FB2}"/>
              </a:ext>
            </a:extLst>
          </p:cNvPr>
          <p:cNvSpPr/>
          <p:nvPr/>
        </p:nvSpPr>
        <p:spPr>
          <a:xfrm>
            <a:off x="3194050" y="2464419"/>
            <a:ext cx="2749550" cy="21187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Plus Sign 11">
            <a:extLst>
              <a:ext uri="{FF2B5EF4-FFF2-40B4-BE49-F238E27FC236}">
                <a16:creationId xmlns:a16="http://schemas.microsoft.com/office/drawing/2014/main" id="{1669A6A3-692E-FF8D-3299-A2A92A42CE07}"/>
              </a:ext>
            </a:extLst>
          </p:cNvPr>
          <p:cNvSpPr/>
          <p:nvPr/>
        </p:nvSpPr>
        <p:spPr>
          <a:xfrm>
            <a:off x="8006561" y="2250687"/>
            <a:ext cx="669073" cy="680225"/>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3" name="Picture 12">
            <a:extLst>
              <a:ext uri="{FF2B5EF4-FFF2-40B4-BE49-F238E27FC236}">
                <a16:creationId xmlns:a16="http://schemas.microsoft.com/office/drawing/2014/main" id="{1215EDE2-7698-223C-A795-19C78D4EA16F}"/>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759760" y="3840480"/>
            <a:ext cx="1405540" cy="1463040"/>
          </a:xfrm>
          <a:prstGeom prst="rect">
            <a:avLst/>
          </a:prstGeom>
        </p:spPr>
      </p:pic>
      <p:pic>
        <p:nvPicPr>
          <p:cNvPr id="14" name="Picture 13">
            <a:extLst>
              <a:ext uri="{FF2B5EF4-FFF2-40B4-BE49-F238E27FC236}">
                <a16:creationId xmlns:a16="http://schemas.microsoft.com/office/drawing/2014/main" id="{162A2686-11C9-6032-89D4-8EC20BA49C1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99570" y="3840480"/>
            <a:ext cx="1463040" cy="1463040"/>
          </a:xfrm>
          <a:prstGeom prst="rect">
            <a:avLst/>
          </a:prstGeom>
        </p:spPr>
      </p:pic>
      <p:sp>
        <p:nvSpPr>
          <p:cNvPr id="15" name="Plus Sign 14">
            <a:extLst>
              <a:ext uri="{FF2B5EF4-FFF2-40B4-BE49-F238E27FC236}">
                <a16:creationId xmlns:a16="http://schemas.microsoft.com/office/drawing/2014/main" id="{894D1B9E-C8A7-F649-2ABD-62801ECFC437}"/>
              </a:ext>
            </a:extLst>
          </p:cNvPr>
          <p:cNvSpPr/>
          <p:nvPr/>
        </p:nvSpPr>
        <p:spPr>
          <a:xfrm>
            <a:off x="3408046" y="4231885"/>
            <a:ext cx="669073" cy="680225"/>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Arrow: Right 15">
            <a:extLst>
              <a:ext uri="{FF2B5EF4-FFF2-40B4-BE49-F238E27FC236}">
                <a16:creationId xmlns:a16="http://schemas.microsoft.com/office/drawing/2014/main" id="{BEB81A7D-8F31-7672-DF83-CA70C1825316}"/>
              </a:ext>
            </a:extLst>
          </p:cNvPr>
          <p:cNvSpPr/>
          <p:nvPr/>
        </p:nvSpPr>
        <p:spPr>
          <a:xfrm>
            <a:off x="6096000" y="4466060"/>
            <a:ext cx="2749550" cy="21187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7" name="Content Placeholder 4">
            <a:extLst>
              <a:ext uri="{FF2B5EF4-FFF2-40B4-BE49-F238E27FC236}">
                <a16:creationId xmlns:a16="http://schemas.microsoft.com/office/drawing/2014/main" id="{D327EED3-2CF8-69B8-E3F0-F126CB606A66}"/>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9021419" y="3827470"/>
            <a:ext cx="1405540" cy="1463040"/>
          </a:xfrm>
          <a:prstGeom prst="rect">
            <a:avLst/>
          </a:prstGeom>
        </p:spPr>
      </p:pic>
      <p:sp>
        <p:nvSpPr>
          <p:cNvPr id="18" name="TextBox 17">
            <a:extLst>
              <a:ext uri="{FF2B5EF4-FFF2-40B4-BE49-F238E27FC236}">
                <a16:creationId xmlns:a16="http://schemas.microsoft.com/office/drawing/2014/main" id="{6ECC669A-D056-EA25-7A08-1F854E3E330C}"/>
              </a:ext>
            </a:extLst>
          </p:cNvPr>
          <p:cNvSpPr txBox="1"/>
          <p:nvPr/>
        </p:nvSpPr>
        <p:spPr>
          <a:xfrm>
            <a:off x="1697556" y="3406698"/>
            <a:ext cx="1610159" cy="369332"/>
          </a:xfrm>
          <a:prstGeom prst="rect">
            <a:avLst/>
          </a:prstGeom>
          <a:noFill/>
        </p:spPr>
        <p:txBody>
          <a:bodyPr wrap="square" rtlCol="0">
            <a:spAutoFit/>
          </a:bodyPr>
          <a:lstStyle/>
          <a:p>
            <a:r>
              <a:rPr lang="en-US" dirty="0"/>
              <a:t>Original Share</a:t>
            </a:r>
            <a:endParaRPr lang="en-IN" dirty="0"/>
          </a:p>
        </p:txBody>
      </p:sp>
      <p:sp>
        <p:nvSpPr>
          <p:cNvPr id="19" name="TextBox 18">
            <a:extLst>
              <a:ext uri="{FF2B5EF4-FFF2-40B4-BE49-F238E27FC236}">
                <a16:creationId xmlns:a16="http://schemas.microsoft.com/office/drawing/2014/main" id="{93D51B59-B408-E2AB-4E51-A22C94FD7566}"/>
              </a:ext>
            </a:extLst>
          </p:cNvPr>
          <p:cNvSpPr txBox="1"/>
          <p:nvPr/>
        </p:nvSpPr>
        <p:spPr>
          <a:xfrm>
            <a:off x="6207512" y="3384763"/>
            <a:ext cx="1610159" cy="369332"/>
          </a:xfrm>
          <a:prstGeom prst="rect">
            <a:avLst/>
          </a:prstGeom>
          <a:noFill/>
        </p:spPr>
        <p:txBody>
          <a:bodyPr wrap="square" rtlCol="0">
            <a:spAutoFit/>
          </a:bodyPr>
          <a:lstStyle/>
          <a:p>
            <a:r>
              <a:rPr lang="en-US" dirty="0"/>
              <a:t>Private Share</a:t>
            </a:r>
            <a:endParaRPr lang="en-IN" dirty="0"/>
          </a:p>
        </p:txBody>
      </p:sp>
      <p:sp>
        <p:nvSpPr>
          <p:cNvPr id="20" name="TextBox 19">
            <a:extLst>
              <a:ext uri="{FF2B5EF4-FFF2-40B4-BE49-F238E27FC236}">
                <a16:creationId xmlns:a16="http://schemas.microsoft.com/office/drawing/2014/main" id="{818E306D-E9BE-4EAC-77DE-0FBFA9886244}"/>
              </a:ext>
            </a:extLst>
          </p:cNvPr>
          <p:cNvSpPr txBox="1"/>
          <p:nvPr/>
        </p:nvSpPr>
        <p:spPr>
          <a:xfrm>
            <a:off x="9086378" y="3366293"/>
            <a:ext cx="1610159" cy="369332"/>
          </a:xfrm>
          <a:prstGeom prst="rect">
            <a:avLst/>
          </a:prstGeom>
          <a:noFill/>
        </p:spPr>
        <p:txBody>
          <a:bodyPr wrap="square" rtlCol="0">
            <a:spAutoFit/>
          </a:bodyPr>
          <a:lstStyle/>
          <a:p>
            <a:r>
              <a:rPr lang="en-US" dirty="0"/>
              <a:t>Public Share</a:t>
            </a:r>
            <a:endParaRPr lang="en-IN" dirty="0"/>
          </a:p>
        </p:txBody>
      </p:sp>
      <p:sp>
        <p:nvSpPr>
          <p:cNvPr id="21" name="TextBox 20">
            <a:extLst>
              <a:ext uri="{FF2B5EF4-FFF2-40B4-BE49-F238E27FC236}">
                <a16:creationId xmlns:a16="http://schemas.microsoft.com/office/drawing/2014/main" id="{55139FFA-FED4-ACB6-0A89-074B1A7E0664}"/>
              </a:ext>
            </a:extLst>
          </p:cNvPr>
          <p:cNvSpPr txBox="1"/>
          <p:nvPr/>
        </p:nvSpPr>
        <p:spPr>
          <a:xfrm>
            <a:off x="1561828" y="5388300"/>
            <a:ext cx="1610159" cy="369332"/>
          </a:xfrm>
          <a:prstGeom prst="rect">
            <a:avLst/>
          </a:prstGeom>
          <a:noFill/>
        </p:spPr>
        <p:txBody>
          <a:bodyPr wrap="square" rtlCol="0">
            <a:spAutoFit/>
          </a:bodyPr>
          <a:lstStyle/>
          <a:p>
            <a:r>
              <a:rPr lang="en-US" dirty="0"/>
              <a:t>Private Share</a:t>
            </a:r>
            <a:endParaRPr lang="en-IN" dirty="0"/>
          </a:p>
        </p:txBody>
      </p:sp>
      <p:sp>
        <p:nvSpPr>
          <p:cNvPr id="22" name="TextBox 21">
            <a:extLst>
              <a:ext uri="{FF2B5EF4-FFF2-40B4-BE49-F238E27FC236}">
                <a16:creationId xmlns:a16="http://schemas.microsoft.com/office/drawing/2014/main" id="{621274E5-5DC1-4F9A-521E-67D7D77815CF}"/>
              </a:ext>
            </a:extLst>
          </p:cNvPr>
          <p:cNvSpPr txBox="1"/>
          <p:nvPr/>
        </p:nvSpPr>
        <p:spPr>
          <a:xfrm>
            <a:off x="4440694" y="5369830"/>
            <a:ext cx="1610159" cy="369332"/>
          </a:xfrm>
          <a:prstGeom prst="rect">
            <a:avLst/>
          </a:prstGeom>
          <a:noFill/>
        </p:spPr>
        <p:txBody>
          <a:bodyPr wrap="square" rtlCol="0">
            <a:spAutoFit/>
          </a:bodyPr>
          <a:lstStyle/>
          <a:p>
            <a:r>
              <a:rPr lang="en-US" dirty="0"/>
              <a:t>Public Share</a:t>
            </a:r>
            <a:endParaRPr lang="en-IN" dirty="0"/>
          </a:p>
        </p:txBody>
      </p:sp>
      <p:sp>
        <p:nvSpPr>
          <p:cNvPr id="23" name="TextBox 22">
            <a:extLst>
              <a:ext uri="{FF2B5EF4-FFF2-40B4-BE49-F238E27FC236}">
                <a16:creationId xmlns:a16="http://schemas.microsoft.com/office/drawing/2014/main" id="{7721070C-6379-AC02-7A87-E01A77FD3F4A}"/>
              </a:ext>
            </a:extLst>
          </p:cNvPr>
          <p:cNvSpPr txBox="1"/>
          <p:nvPr/>
        </p:nvSpPr>
        <p:spPr>
          <a:xfrm>
            <a:off x="8919109" y="5360051"/>
            <a:ext cx="1610159" cy="369332"/>
          </a:xfrm>
          <a:prstGeom prst="rect">
            <a:avLst/>
          </a:prstGeom>
          <a:noFill/>
        </p:spPr>
        <p:txBody>
          <a:bodyPr wrap="square" rtlCol="0">
            <a:spAutoFit/>
          </a:bodyPr>
          <a:lstStyle/>
          <a:p>
            <a:r>
              <a:rPr lang="en-US" dirty="0"/>
              <a:t>Original Share</a:t>
            </a:r>
            <a:endParaRPr lang="en-IN" dirty="0"/>
          </a:p>
        </p:txBody>
      </p:sp>
      <p:sp>
        <p:nvSpPr>
          <p:cNvPr id="24" name="TextBox 23">
            <a:extLst>
              <a:ext uri="{FF2B5EF4-FFF2-40B4-BE49-F238E27FC236}">
                <a16:creationId xmlns:a16="http://schemas.microsoft.com/office/drawing/2014/main" id="{B65420BF-B789-E3A8-76F8-20B047E87650}"/>
              </a:ext>
            </a:extLst>
          </p:cNvPr>
          <p:cNvSpPr txBox="1"/>
          <p:nvPr/>
        </p:nvSpPr>
        <p:spPr>
          <a:xfrm>
            <a:off x="3564164" y="2194932"/>
            <a:ext cx="1853969" cy="369332"/>
          </a:xfrm>
          <a:prstGeom prst="rect">
            <a:avLst/>
          </a:prstGeom>
          <a:noFill/>
        </p:spPr>
        <p:txBody>
          <a:bodyPr wrap="none" rtlCol="0">
            <a:spAutoFit/>
          </a:bodyPr>
          <a:lstStyle/>
          <a:p>
            <a:r>
              <a:rPr lang="en-US" dirty="0"/>
              <a:t>Share Generation</a:t>
            </a:r>
            <a:endParaRPr lang="en-IN" dirty="0"/>
          </a:p>
        </p:txBody>
      </p:sp>
      <p:sp>
        <p:nvSpPr>
          <p:cNvPr id="25" name="TextBox 24">
            <a:extLst>
              <a:ext uri="{FF2B5EF4-FFF2-40B4-BE49-F238E27FC236}">
                <a16:creationId xmlns:a16="http://schemas.microsoft.com/office/drawing/2014/main" id="{2AA93185-82C9-D82B-7D4F-B1E569F9EA4A}"/>
              </a:ext>
            </a:extLst>
          </p:cNvPr>
          <p:cNvSpPr txBox="1"/>
          <p:nvPr/>
        </p:nvSpPr>
        <p:spPr>
          <a:xfrm>
            <a:off x="6490736" y="4165049"/>
            <a:ext cx="1632948" cy="369332"/>
          </a:xfrm>
          <a:prstGeom prst="rect">
            <a:avLst/>
          </a:prstGeom>
          <a:noFill/>
        </p:spPr>
        <p:txBody>
          <a:bodyPr wrap="none" rtlCol="0">
            <a:spAutoFit/>
          </a:bodyPr>
          <a:lstStyle/>
          <a:p>
            <a:r>
              <a:rPr lang="en-US" dirty="0"/>
              <a:t>Share Retrieval</a:t>
            </a:r>
            <a:endParaRPr lang="en-IN" dirty="0"/>
          </a:p>
        </p:txBody>
      </p:sp>
    </p:spTree>
    <p:extLst>
      <p:ext uri="{BB962C8B-B14F-4D97-AF65-F5344CB8AC3E}">
        <p14:creationId xmlns:p14="http://schemas.microsoft.com/office/powerpoint/2010/main" val="38314741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457F6FB-936B-D43B-9CD1-79C08AB96F1B}"/>
              </a:ext>
            </a:extLst>
          </p:cNvPr>
          <p:cNvSpPr txBox="1"/>
          <p:nvPr/>
        </p:nvSpPr>
        <p:spPr>
          <a:xfrm>
            <a:off x="815897" y="882696"/>
            <a:ext cx="10560205" cy="6258123"/>
          </a:xfrm>
          <a:prstGeom prst="rect">
            <a:avLst/>
          </a:prstGeom>
          <a:noFill/>
        </p:spPr>
        <p:txBody>
          <a:bodyPr wrap="square" rtlCol="0">
            <a:spAutoFit/>
          </a:bodyPr>
          <a:lstStyle/>
          <a:p>
            <a:pPr algn="just"/>
            <a:r>
              <a:rPr lang="en-US" sz="2000" dirty="0">
                <a:latin typeface="Times New Roman" panose="02020603050405020304" pitchFamily="18" charset="0"/>
                <a:cs typeface="Times New Roman" panose="02020603050405020304" pitchFamily="18" charset="0"/>
              </a:rPr>
              <a:t>For share Generation: Take an image A to be split into two shares E1 and E2</a:t>
            </a:r>
          </a:p>
          <a:p>
            <a:pPr algn="just"/>
            <a:endParaRPr lang="en-US" sz="2000" dirty="0">
              <a:latin typeface="Times New Roman" panose="02020603050405020304" pitchFamily="18" charset="0"/>
              <a:cs typeface="Times New Roman" panose="02020603050405020304" pitchFamily="18" charset="0"/>
            </a:endParaRPr>
          </a:p>
          <a:p>
            <a:pPr algn="just"/>
            <a:r>
              <a:rPr lang="en-IN" sz="2000" dirty="0">
                <a:latin typeface="Times New Roman" panose="02020603050405020304" pitchFamily="18" charset="0"/>
                <a:cs typeface="Times New Roman" panose="02020603050405020304" pitchFamily="18" charset="0"/>
              </a:rPr>
              <a:t>Each pixel position (ps) has an RGB intensity value R[ps], G[ps], B[ps], we derive the RGB value for each pixel in E1 with the function:</a:t>
            </a:r>
          </a:p>
          <a:p>
            <a:pPr algn="just"/>
            <a:endParaRPr lang="en-IN" sz="2000" dirty="0">
              <a:latin typeface="Times New Roman" panose="02020603050405020304" pitchFamily="18" charset="0"/>
              <a:cs typeface="Times New Roman" panose="02020603050405020304" pitchFamily="18" charset="0"/>
            </a:endParaRPr>
          </a:p>
          <a:p>
            <a:pPr algn="just">
              <a:lnSpc>
                <a:spcPct val="107000"/>
              </a:lnSpc>
              <a:spcAft>
                <a:spcPts val="8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E1r= R[ps] mod 8 + (ps) mod 11 + Vr…………………………………………...(1)</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E1g= G[ps] mod 16 + (ps) mod 13 + Vg…………………………………………(2)</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E1b= B[ps] mod 24 + (ps) mod 15 + Vb…………………………………………(3)</a:t>
            </a:r>
          </a:p>
          <a:p>
            <a:pPr algn="just">
              <a:lnSpc>
                <a:spcPct val="107000"/>
              </a:lnSpc>
              <a:spcAft>
                <a:spcPts val="800"/>
              </a:spcAft>
            </a:pPr>
            <a:r>
              <a:rPr lang="en-US" sz="2000" dirty="0">
                <a:latin typeface="Times New Roman" panose="02020603050405020304" pitchFamily="18" charset="0"/>
                <a:ea typeface="Calibri" panose="020F0502020204030204" pitchFamily="34" charset="0"/>
                <a:cs typeface="Times New Roman" panose="02020603050405020304" pitchFamily="18" charset="0"/>
              </a:rPr>
              <a:t>Repeat The process for all pixels in the Image</a:t>
            </a:r>
          </a:p>
          <a:p>
            <a:pPr algn="just">
              <a:lnSpc>
                <a:spcPct val="107000"/>
              </a:lnSpc>
              <a:spcAft>
                <a:spcPts val="800"/>
              </a:spcAft>
            </a:pPr>
            <a:endParaRPr lang="en-US" sz="20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US" sz="2000" dirty="0">
                <a:latin typeface="Times New Roman" panose="02020603050405020304" pitchFamily="18" charset="0"/>
                <a:ea typeface="Calibri" panose="020F0502020204030204" pitchFamily="34" charset="0"/>
                <a:cs typeface="Times New Roman" panose="02020603050405020304" pitchFamily="18" charset="0"/>
              </a:rPr>
              <a:t>For Image E2, we use the function:</a:t>
            </a:r>
          </a:p>
          <a:p>
            <a:pPr algn="just">
              <a:lnSpc>
                <a:spcPct val="107000"/>
              </a:lnSpc>
              <a:spcAft>
                <a:spcPts val="8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E2r=R[ps]-E1r…………………………………………………........................(4)</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E2g=G[ps]-E1g……………………………………………………………………...(5)</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E2b=B[ps]-E1b………………………………………………………………………(6)</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endParaRPr lang="en-IN" sz="20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B284EFA0-B83C-1F74-9C4B-D0445B3EC34F}"/>
              </a:ext>
            </a:extLst>
          </p:cNvPr>
          <p:cNvSpPr txBox="1"/>
          <p:nvPr/>
        </p:nvSpPr>
        <p:spPr>
          <a:xfrm>
            <a:off x="3047999" y="297921"/>
            <a:ext cx="6096000" cy="584775"/>
          </a:xfrm>
          <a:prstGeom prst="rect">
            <a:avLst/>
          </a:prstGeom>
          <a:noFill/>
        </p:spPr>
        <p:txBody>
          <a:bodyPr wrap="square">
            <a:spAutoFit/>
          </a:bodyPr>
          <a:lstStyle/>
          <a:p>
            <a:pPr algn="ctr"/>
            <a:r>
              <a:rPr lang="en-US" sz="3200" b="1" u="sng" dirty="0">
                <a:solidFill>
                  <a:schemeClr val="tx1"/>
                </a:solidFill>
                <a:effectLst>
                  <a:outerShdw blurRad="38100" dist="38100" dir="2700000" algn="tl">
                    <a:srgbClr val="000000">
                      <a:alpha val="43137"/>
                    </a:srgbClr>
                  </a:outerShdw>
                </a:effectLst>
                <a:latin typeface="Book Antiqua" panose="02040602050305030304" pitchFamily="18" charset="0"/>
              </a:rPr>
              <a:t>Share Generation Algorithm</a:t>
            </a:r>
            <a:endParaRPr lang="en-IN" sz="3200" dirty="0"/>
          </a:p>
        </p:txBody>
      </p:sp>
    </p:spTree>
    <p:extLst>
      <p:ext uri="{BB962C8B-B14F-4D97-AF65-F5344CB8AC3E}">
        <p14:creationId xmlns:p14="http://schemas.microsoft.com/office/powerpoint/2010/main" val="30440303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87A9C47-3B40-2336-92A6-BA1372435F97}"/>
              </a:ext>
            </a:extLst>
          </p:cNvPr>
          <p:cNvSpPr txBox="1"/>
          <p:nvPr/>
        </p:nvSpPr>
        <p:spPr>
          <a:xfrm>
            <a:off x="615632" y="1011999"/>
            <a:ext cx="8518679" cy="2619179"/>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To get the original image back from E1 and E2, we use the function:</a:t>
            </a:r>
          </a:p>
          <a:p>
            <a:endParaRPr lang="en-US" sz="2000" dirty="0">
              <a:latin typeface="Times New Roman" panose="02020603050405020304" pitchFamily="18" charset="0"/>
              <a:cs typeface="Times New Roman" panose="02020603050405020304" pitchFamily="18" charset="0"/>
            </a:endParaRPr>
          </a:p>
          <a:p>
            <a:pPr>
              <a:lnSpc>
                <a:spcPct val="107000"/>
              </a:lnSpc>
              <a:spcAft>
                <a:spcPts val="8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E1r[ps]+E2r[ps]=R[ps]…………………………………………………………(7)</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E1g[ps]+E2g[ps]=G[ps]………………………………………………………..(8)</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E1b[ps]+E2b[ps]=B[ps]………………………………………………………..(9)</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Repeat this for each pixel to retrieve back the original image.</a:t>
            </a:r>
            <a:endParaRPr lang="en-IN" sz="20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A8603B9D-EB50-2A14-2765-CE6E293A976F}"/>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603643" y="3728968"/>
            <a:ext cx="1405540" cy="1463040"/>
          </a:xfrm>
          <a:prstGeom prst="rect">
            <a:avLst/>
          </a:prstGeom>
        </p:spPr>
      </p:pic>
      <p:pic>
        <p:nvPicPr>
          <p:cNvPr id="5" name="Picture 4">
            <a:extLst>
              <a:ext uri="{FF2B5EF4-FFF2-40B4-BE49-F238E27FC236}">
                <a16:creationId xmlns:a16="http://schemas.microsoft.com/office/drawing/2014/main" id="{8BF99EDF-ACED-A335-4E04-ED4358CC16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43453" y="3728968"/>
            <a:ext cx="1463040" cy="1463040"/>
          </a:xfrm>
          <a:prstGeom prst="rect">
            <a:avLst/>
          </a:prstGeom>
        </p:spPr>
      </p:pic>
      <p:sp>
        <p:nvSpPr>
          <p:cNvPr id="6" name="Plus Sign 5">
            <a:extLst>
              <a:ext uri="{FF2B5EF4-FFF2-40B4-BE49-F238E27FC236}">
                <a16:creationId xmlns:a16="http://schemas.microsoft.com/office/drawing/2014/main" id="{924CA075-120B-0D04-C468-316EF1EDE37C}"/>
              </a:ext>
            </a:extLst>
          </p:cNvPr>
          <p:cNvSpPr/>
          <p:nvPr/>
        </p:nvSpPr>
        <p:spPr>
          <a:xfrm>
            <a:off x="3251929" y="4120373"/>
            <a:ext cx="669073" cy="680225"/>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Arrow: Right 6">
            <a:extLst>
              <a:ext uri="{FF2B5EF4-FFF2-40B4-BE49-F238E27FC236}">
                <a16:creationId xmlns:a16="http://schemas.microsoft.com/office/drawing/2014/main" id="{38D4993C-19BF-0C8E-417D-727A7315FE61}"/>
              </a:ext>
            </a:extLst>
          </p:cNvPr>
          <p:cNvSpPr/>
          <p:nvPr/>
        </p:nvSpPr>
        <p:spPr>
          <a:xfrm>
            <a:off x="5939883" y="4354548"/>
            <a:ext cx="2749550" cy="21187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8" name="Content Placeholder 4">
            <a:extLst>
              <a:ext uri="{FF2B5EF4-FFF2-40B4-BE49-F238E27FC236}">
                <a16:creationId xmlns:a16="http://schemas.microsoft.com/office/drawing/2014/main" id="{CBD979C8-1432-DD96-604D-ACE65E0E544B}"/>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8865302" y="3715958"/>
            <a:ext cx="1405540" cy="1463040"/>
          </a:xfrm>
          <a:prstGeom prst="rect">
            <a:avLst/>
          </a:prstGeom>
        </p:spPr>
      </p:pic>
      <p:sp>
        <p:nvSpPr>
          <p:cNvPr id="9" name="TextBox 8">
            <a:extLst>
              <a:ext uri="{FF2B5EF4-FFF2-40B4-BE49-F238E27FC236}">
                <a16:creationId xmlns:a16="http://schemas.microsoft.com/office/drawing/2014/main" id="{38563A4A-39C4-1A5C-03DD-0658E8D41597}"/>
              </a:ext>
            </a:extLst>
          </p:cNvPr>
          <p:cNvSpPr txBox="1"/>
          <p:nvPr/>
        </p:nvSpPr>
        <p:spPr>
          <a:xfrm>
            <a:off x="1405710" y="5276788"/>
            <a:ext cx="1961957" cy="369332"/>
          </a:xfrm>
          <a:prstGeom prst="rect">
            <a:avLst/>
          </a:prstGeom>
          <a:noFill/>
        </p:spPr>
        <p:txBody>
          <a:bodyPr wrap="square" rtlCol="0">
            <a:spAutoFit/>
          </a:bodyPr>
          <a:lstStyle/>
          <a:p>
            <a:r>
              <a:rPr lang="en-US" dirty="0"/>
              <a:t>Private Share (E1)</a:t>
            </a:r>
            <a:endParaRPr lang="en-IN" dirty="0"/>
          </a:p>
        </p:txBody>
      </p:sp>
      <p:sp>
        <p:nvSpPr>
          <p:cNvPr id="10" name="TextBox 9">
            <a:extLst>
              <a:ext uri="{FF2B5EF4-FFF2-40B4-BE49-F238E27FC236}">
                <a16:creationId xmlns:a16="http://schemas.microsoft.com/office/drawing/2014/main" id="{AC9C0C61-88D0-8C6B-2DD7-19438F9D360B}"/>
              </a:ext>
            </a:extLst>
          </p:cNvPr>
          <p:cNvSpPr txBox="1"/>
          <p:nvPr/>
        </p:nvSpPr>
        <p:spPr>
          <a:xfrm>
            <a:off x="3969261" y="5268498"/>
            <a:ext cx="1811423" cy="369332"/>
          </a:xfrm>
          <a:prstGeom prst="rect">
            <a:avLst/>
          </a:prstGeom>
          <a:noFill/>
        </p:spPr>
        <p:txBody>
          <a:bodyPr wrap="square" rtlCol="0">
            <a:spAutoFit/>
          </a:bodyPr>
          <a:lstStyle/>
          <a:p>
            <a:r>
              <a:rPr lang="en-US" dirty="0"/>
              <a:t>Public Share (E2)</a:t>
            </a:r>
            <a:endParaRPr lang="en-IN" dirty="0"/>
          </a:p>
        </p:txBody>
      </p:sp>
      <p:sp>
        <p:nvSpPr>
          <p:cNvPr id="11" name="TextBox 10">
            <a:extLst>
              <a:ext uri="{FF2B5EF4-FFF2-40B4-BE49-F238E27FC236}">
                <a16:creationId xmlns:a16="http://schemas.microsoft.com/office/drawing/2014/main" id="{154436DB-2A89-11E9-BF39-6046AA97FE17}"/>
              </a:ext>
            </a:extLst>
          </p:cNvPr>
          <p:cNvSpPr txBox="1"/>
          <p:nvPr/>
        </p:nvSpPr>
        <p:spPr>
          <a:xfrm>
            <a:off x="8762992" y="5248539"/>
            <a:ext cx="1610159" cy="369332"/>
          </a:xfrm>
          <a:prstGeom prst="rect">
            <a:avLst/>
          </a:prstGeom>
          <a:noFill/>
        </p:spPr>
        <p:txBody>
          <a:bodyPr wrap="square" rtlCol="0">
            <a:spAutoFit/>
          </a:bodyPr>
          <a:lstStyle/>
          <a:p>
            <a:r>
              <a:rPr lang="en-US" dirty="0"/>
              <a:t>Original Share</a:t>
            </a:r>
            <a:endParaRPr lang="en-IN" dirty="0"/>
          </a:p>
        </p:txBody>
      </p:sp>
      <p:sp>
        <p:nvSpPr>
          <p:cNvPr id="12" name="TextBox 11">
            <a:extLst>
              <a:ext uri="{FF2B5EF4-FFF2-40B4-BE49-F238E27FC236}">
                <a16:creationId xmlns:a16="http://schemas.microsoft.com/office/drawing/2014/main" id="{9B301BAF-4E14-973C-4CB3-D021EC4CB233}"/>
              </a:ext>
            </a:extLst>
          </p:cNvPr>
          <p:cNvSpPr txBox="1"/>
          <p:nvPr/>
        </p:nvSpPr>
        <p:spPr>
          <a:xfrm>
            <a:off x="2198977" y="342444"/>
            <a:ext cx="7794046" cy="584775"/>
          </a:xfrm>
          <a:prstGeom prst="rect">
            <a:avLst/>
          </a:prstGeom>
          <a:noFill/>
        </p:spPr>
        <p:txBody>
          <a:bodyPr wrap="square">
            <a:spAutoFit/>
          </a:bodyPr>
          <a:lstStyle/>
          <a:p>
            <a:pPr algn="ctr"/>
            <a:r>
              <a:rPr lang="en-US" sz="3200" b="1" u="sng" dirty="0">
                <a:solidFill>
                  <a:schemeClr val="tx1"/>
                </a:solidFill>
                <a:effectLst>
                  <a:outerShdw blurRad="38100" dist="38100" dir="2700000" algn="tl">
                    <a:srgbClr val="000000">
                      <a:alpha val="43137"/>
                    </a:srgbClr>
                  </a:outerShdw>
                </a:effectLst>
                <a:latin typeface="Book Antiqua" panose="02040602050305030304" pitchFamily="18" charset="0"/>
              </a:rPr>
              <a:t>Share Generation Algorithm(Contd.)</a:t>
            </a:r>
            <a:endParaRPr lang="en-IN" sz="3200" dirty="0"/>
          </a:p>
        </p:txBody>
      </p:sp>
    </p:spTree>
    <p:extLst>
      <p:ext uri="{BB962C8B-B14F-4D97-AF65-F5344CB8AC3E}">
        <p14:creationId xmlns:p14="http://schemas.microsoft.com/office/powerpoint/2010/main" val="8702099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TextBox 143">
            <a:extLst>
              <a:ext uri="{FF2B5EF4-FFF2-40B4-BE49-F238E27FC236}">
                <a16:creationId xmlns:a16="http://schemas.microsoft.com/office/drawing/2014/main" id="{1A11A0C7-0F21-41FD-9571-5ED4E05060A4}"/>
              </a:ext>
            </a:extLst>
          </p:cNvPr>
          <p:cNvSpPr txBox="1"/>
          <p:nvPr/>
        </p:nvSpPr>
        <p:spPr>
          <a:xfrm>
            <a:off x="382648" y="1003173"/>
            <a:ext cx="11457939" cy="138499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dirty="0">
                <a:latin typeface="Times New Roman" panose="02020603050405020304" pitchFamily="18" charset="0"/>
                <a:cs typeface="Times New Roman" panose="02020603050405020304" pitchFamily="18" charset="0"/>
              </a:rPr>
              <a:t>E-scholarship is logically divided into 4 regions and each region is further divided into 4 segments having consecutive set of 2x2 pixel byte matrix sub blocks.</a:t>
            </a:r>
            <a:endParaRPr lang="en-IN" sz="2800" dirty="0">
              <a:latin typeface="Times New Roman" panose="02020603050405020304" pitchFamily="18" charset="0"/>
              <a:cs typeface="Times New Roman" panose="02020603050405020304" pitchFamily="18" charset="0"/>
            </a:endParaRPr>
          </a:p>
        </p:txBody>
      </p:sp>
      <p:grpSp>
        <p:nvGrpSpPr>
          <p:cNvPr id="98" name="Group 97">
            <a:extLst>
              <a:ext uri="{FF2B5EF4-FFF2-40B4-BE49-F238E27FC236}">
                <a16:creationId xmlns:a16="http://schemas.microsoft.com/office/drawing/2014/main" id="{9FABDCC0-B161-48C4-A5D0-94128572D809}"/>
              </a:ext>
            </a:extLst>
          </p:cNvPr>
          <p:cNvGrpSpPr/>
          <p:nvPr/>
        </p:nvGrpSpPr>
        <p:grpSpPr>
          <a:xfrm>
            <a:off x="8873540" y="2120608"/>
            <a:ext cx="844211" cy="879081"/>
            <a:chOff x="9472473" y="1047565"/>
            <a:chExt cx="360000" cy="360000"/>
          </a:xfrm>
        </p:grpSpPr>
        <p:sp>
          <p:nvSpPr>
            <p:cNvPr id="195" name="Rectangle 194">
              <a:extLst>
                <a:ext uri="{FF2B5EF4-FFF2-40B4-BE49-F238E27FC236}">
                  <a16:creationId xmlns:a16="http://schemas.microsoft.com/office/drawing/2014/main" id="{0C8E8362-7B91-468C-ADF3-5207BE8754E9}"/>
                </a:ext>
              </a:extLst>
            </p:cNvPr>
            <p:cNvSpPr/>
            <p:nvPr/>
          </p:nvSpPr>
          <p:spPr>
            <a:xfrm>
              <a:off x="9472473" y="1047565"/>
              <a:ext cx="360000" cy="360000"/>
            </a:xfrm>
            <a:prstGeom prst="rect">
              <a:avLst/>
            </a:prstGeom>
            <a:ln w="19050">
              <a:solidFill>
                <a:schemeClr val="tx1">
                  <a:alpha val="62000"/>
                </a:schemeClr>
              </a:solidFill>
            </a:ln>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dirty="0"/>
            </a:p>
          </p:txBody>
        </p:sp>
        <p:cxnSp>
          <p:nvCxnSpPr>
            <p:cNvPr id="196" name="Straight Connector 195">
              <a:extLst>
                <a:ext uri="{FF2B5EF4-FFF2-40B4-BE49-F238E27FC236}">
                  <a16:creationId xmlns:a16="http://schemas.microsoft.com/office/drawing/2014/main" id="{34F6847F-CCF6-45A3-8ED6-A26ADBFB77A8}"/>
                </a:ext>
              </a:extLst>
            </p:cNvPr>
            <p:cNvCxnSpPr>
              <a:stCxn id="195" idx="0"/>
              <a:endCxn id="195" idx="2"/>
            </p:cNvCxnSpPr>
            <p:nvPr/>
          </p:nvCxnSpPr>
          <p:spPr>
            <a:xfrm>
              <a:off x="9652473" y="1047565"/>
              <a:ext cx="0" cy="360000"/>
            </a:xfrm>
            <a:prstGeom prst="line">
              <a:avLst/>
            </a:prstGeom>
            <a:ln w="19050">
              <a:solidFill>
                <a:schemeClr val="tx1">
                  <a:alpha val="62000"/>
                </a:schemeClr>
              </a:solidFill>
            </a:ln>
          </p:spPr>
          <p:style>
            <a:lnRef idx="2">
              <a:schemeClr val="accent1"/>
            </a:lnRef>
            <a:fillRef idx="0">
              <a:schemeClr val="accent1"/>
            </a:fillRef>
            <a:effectRef idx="1">
              <a:schemeClr val="accent1"/>
            </a:effectRef>
            <a:fontRef idx="minor">
              <a:schemeClr val="tx1"/>
            </a:fontRef>
          </p:style>
        </p:cxnSp>
        <p:cxnSp>
          <p:nvCxnSpPr>
            <p:cNvPr id="197" name="Straight Connector 196">
              <a:extLst>
                <a:ext uri="{FF2B5EF4-FFF2-40B4-BE49-F238E27FC236}">
                  <a16:creationId xmlns:a16="http://schemas.microsoft.com/office/drawing/2014/main" id="{ECD29D45-F8FA-432F-A751-BFE8E173446D}"/>
                </a:ext>
              </a:extLst>
            </p:cNvPr>
            <p:cNvCxnSpPr>
              <a:stCxn id="195" idx="1"/>
              <a:endCxn id="195" idx="3"/>
            </p:cNvCxnSpPr>
            <p:nvPr/>
          </p:nvCxnSpPr>
          <p:spPr>
            <a:xfrm>
              <a:off x="9472473" y="1227565"/>
              <a:ext cx="360000" cy="0"/>
            </a:xfrm>
            <a:prstGeom prst="line">
              <a:avLst/>
            </a:prstGeom>
            <a:ln w="19050">
              <a:solidFill>
                <a:schemeClr val="tx1">
                  <a:alpha val="62000"/>
                </a:schemeClr>
              </a:solidFill>
            </a:ln>
          </p:spPr>
          <p:style>
            <a:lnRef idx="2">
              <a:schemeClr val="accent1"/>
            </a:lnRef>
            <a:fillRef idx="0">
              <a:schemeClr val="accent1"/>
            </a:fillRef>
            <a:effectRef idx="1">
              <a:schemeClr val="accent1"/>
            </a:effectRef>
            <a:fontRef idx="minor">
              <a:schemeClr val="tx1"/>
            </a:fontRef>
          </p:style>
        </p:cxnSp>
      </p:grpSp>
      <p:sp>
        <p:nvSpPr>
          <p:cNvPr id="99" name="TextBox 151">
            <a:extLst>
              <a:ext uri="{FF2B5EF4-FFF2-40B4-BE49-F238E27FC236}">
                <a16:creationId xmlns:a16="http://schemas.microsoft.com/office/drawing/2014/main" id="{E82474F4-88C8-42A5-A79A-004E1E4642B8}"/>
              </a:ext>
            </a:extLst>
          </p:cNvPr>
          <p:cNvSpPr txBox="1"/>
          <p:nvPr/>
        </p:nvSpPr>
        <p:spPr>
          <a:xfrm>
            <a:off x="7243502" y="3178389"/>
            <a:ext cx="4948498" cy="52322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dirty="0">
                <a:latin typeface="Times New Roman" panose="02020603050405020304" pitchFamily="18" charset="0"/>
                <a:cs typeface="Times New Roman" panose="02020603050405020304" pitchFamily="18" charset="0"/>
              </a:rPr>
              <a:t>2x2 pixel byte matrix sub blocks</a:t>
            </a:r>
            <a:endParaRPr lang="en-IN" sz="2800" dirty="0">
              <a:latin typeface="Times New Roman" panose="02020603050405020304" pitchFamily="18" charset="0"/>
              <a:cs typeface="Times New Roman" panose="02020603050405020304" pitchFamily="18" charset="0"/>
            </a:endParaRPr>
          </a:p>
        </p:txBody>
      </p:sp>
      <p:grpSp>
        <p:nvGrpSpPr>
          <p:cNvPr id="100" name="Group 99">
            <a:extLst>
              <a:ext uri="{FF2B5EF4-FFF2-40B4-BE49-F238E27FC236}">
                <a16:creationId xmlns:a16="http://schemas.microsoft.com/office/drawing/2014/main" id="{2FF17C4C-2783-42A4-9F8C-0A0F46C60F78}"/>
              </a:ext>
            </a:extLst>
          </p:cNvPr>
          <p:cNvGrpSpPr/>
          <p:nvPr/>
        </p:nvGrpSpPr>
        <p:grpSpPr>
          <a:xfrm>
            <a:off x="381136" y="2282383"/>
            <a:ext cx="6510868" cy="4259644"/>
            <a:chOff x="2689190" y="2032986"/>
            <a:chExt cx="6813620" cy="4093347"/>
          </a:xfrm>
          <a:solidFill>
            <a:schemeClr val="bg1"/>
          </a:solidFill>
        </p:grpSpPr>
        <p:grpSp>
          <p:nvGrpSpPr>
            <p:cNvPr id="104" name="Group 103">
              <a:extLst>
                <a:ext uri="{FF2B5EF4-FFF2-40B4-BE49-F238E27FC236}">
                  <a16:creationId xmlns:a16="http://schemas.microsoft.com/office/drawing/2014/main" id="{2098CB93-0F68-4E8F-9CD5-38BCA46A2CB9}"/>
                </a:ext>
              </a:extLst>
            </p:cNvPr>
            <p:cNvGrpSpPr/>
            <p:nvPr/>
          </p:nvGrpSpPr>
          <p:grpSpPr>
            <a:xfrm>
              <a:off x="2689190" y="2032986"/>
              <a:ext cx="6813620" cy="4093347"/>
              <a:chOff x="1704512" y="1268999"/>
              <a:chExt cx="7200001" cy="4320001"/>
            </a:xfrm>
            <a:grpFill/>
          </p:grpSpPr>
          <p:grpSp>
            <p:nvGrpSpPr>
              <p:cNvPr id="185" name="Group 184">
                <a:extLst>
                  <a:ext uri="{FF2B5EF4-FFF2-40B4-BE49-F238E27FC236}">
                    <a16:creationId xmlns:a16="http://schemas.microsoft.com/office/drawing/2014/main" id="{1029B550-6749-4C04-A3D2-27FB60F64569}"/>
                  </a:ext>
                </a:extLst>
              </p:cNvPr>
              <p:cNvGrpSpPr/>
              <p:nvPr/>
            </p:nvGrpSpPr>
            <p:grpSpPr>
              <a:xfrm>
                <a:off x="1704512" y="1269000"/>
                <a:ext cx="7200001" cy="4320000"/>
                <a:chOff x="1828800" y="1154097"/>
                <a:chExt cx="7200001" cy="4320000"/>
              </a:xfrm>
              <a:grpFill/>
            </p:grpSpPr>
            <p:sp>
              <p:nvSpPr>
                <p:cNvPr id="190" name="Rectangle 189">
                  <a:extLst>
                    <a:ext uri="{FF2B5EF4-FFF2-40B4-BE49-F238E27FC236}">
                      <a16:creationId xmlns:a16="http://schemas.microsoft.com/office/drawing/2014/main" id="{FB560FF1-E17B-4D8F-BE66-E6F26CC1BF70}"/>
                    </a:ext>
                  </a:extLst>
                </p:cNvPr>
                <p:cNvSpPr/>
                <p:nvPr/>
              </p:nvSpPr>
              <p:spPr>
                <a:xfrm>
                  <a:off x="1828800" y="1154097"/>
                  <a:ext cx="7200000" cy="4320000"/>
                </a:xfrm>
                <a:prstGeom prst="rect">
                  <a:avLst/>
                </a:prstGeom>
                <a:grpFill/>
                <a:ln w="19050">
                  <a:solidFill>
                    <a:schemeClr val="dk1">
                      <a:alpha val="66000"/>
                    </a:schemeClr>
                  </a:solidFill>
                </a:ln>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sz="3600" dirty="0"/>
                </a:p>
              </p:txBody>
            </p:sp>
            <p:sp>
              <p:nvSpPr>
                <p:cNvPr id="192" name="Rectangle 191">
                  <a:extLst>
                    <a:ext uri="{FF2B5EF4-FFF2-40B4-BE49-F238E27FC236}">
                      <a16:creationId xmlns:a16="http://schemas.microsoft.com/office/drawing/2014/main" id="{0C88C95E-320C-4D11-A749-BCF4B8925280}"/>
                    </a:ext>
                  </a:extLst>
                </p:cNvPr>
                <p:cNvSpPr/>
                <p:nvPr/>
              </p:nvSpPr>
              <p:spPr>
                <a:xfrm>
                  <a:off x="5428800" y="1154097"/>
                  <a:ext cx="3600001" cy="2160001"/>
                </a:xfrm>
                <a:prstGeom prst="rect">
                  <a:avLst/>
                </a:prstGeom>
                <a:grpFill/>
                <a:ln w="19050">
                  <a:solidFill>
                    <a:schemeClr val="dk1">
                      <a:alpha val="66000"/>
                    </a:schemeClr>
                  </a:solidFill>
                </a:ln>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sz="3600" dirty="0"/>
                </a:p>
              </p:txBody>
            </p:sp>
          </p:grpSp>
          <p:sp>
            <p:nvSpPr>
              <p:cNvPr id="186" name="Rectangle 185">
                <a:extLst>
                  <a:ext uri="{FF2B5EF4-FFF2-40B4-BE49-F238E27FC236}">
                    <a16:creationId xmlns:a16="http://schemas.microsoft.com/office/drawing/2014/main" id="{6852B148-118B-483D-B999-7ECA8F727A8F}"/>
                  </a:ext>
                </a:extLst>
              </p:cNvPr>
              <p:cNvSpPr/>
              <p:nvPr/>
            </p:nvSpPr>
            <p:spPr>
              <a:xfrm>
                <a:off x="5304512" y="1268999"/>
                <a:ext cx="3600000" cy="540000"/>
              </a:xfrm>
              <a:prstGeom prst="rect">
                <a:avLst/>
              </a:prstGeom>
              <a:grpFill/>
              <a:ln w="19050">
                <a:solidFill>
                  <a:schemeClr val="dk1">
                    <a:alpha val="66000"/>
                  </a:schemeClr>
                </a:solidFill>
              </a:ln>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sz="3600" dirty="0"/>
              </a:p>
            </p:txBody>
          </p:sp>
        </p:grpSp>
        <p:grpSp>
          <p:nvGrpSpPr>
            <p:cNvPr id="105" name="Group 104">
              <a:extLst>
                <a:ext uri="{FF2B5EF4-FFF2-40B4-BE49-F238E27FC236}">
                  <a16:creationId xmlns:a16="http://schemas.microsoft.com/office/drawing/2014/main" id="{6EF8C226-567A-49E0-8F62-DE1259113771}"/>
                </a:ext>
              </a:extLst>
            </p:cNvPr>
            <p:cNvGrpSpPr/>
            <p:nvPr/>
          </p:nvGrpSpPr>
          <p:grpSpPr>
            <a:xfrm>
              <a:off x="6129651" y="2102269"/>
              <a:ext cx="170340" cy="170556"/>
              <a:chOff x="9472473" y="1047565"/>
              <a:chExt cx="360000" cy="360000"/>
            </a:xfrm>
            <a:grpFill/>
          </p:grpSpPr>
          <p:sp>
            <p:nvSpPr>
              <p:cNvPr id="182" name="Rectangle 181">
                <a:extLst>
                  <a:ext uri="{FF2B5EF4-FFF2-40B4-BE49-F238E27FC236}">
                    <a16:creationId xmlns:a16="http://schemas.microsoft.com/office/drawing/2014/main" id="{D96FA17C-3024-4800-8F36-E63544FE92A1}"/>
                  </a:ext>
                </a:extLst>
              </p:cNvPr>
              <p:cNvSpPr/>
              <p:nvPr/>
            </p:nvSpPr>
            <p:spPr>
              <a:xfrm>
                <a:off x="9472473" y="1047565"/>
                <a:ext cx="360000" cy="360000"/>
              </a:xfrm>
              <a:prstGeom prst="rect">
                <a:avLst/>
              </a:prstGeom>
              <a:grpFill/>
              <a:ln w="19050">
                <a:solidFill>
                  <a:schemeClr val="dk1">
                    <a:alpha val="66000"/>
                  </a:schemeClr>
                </a:solidFill>
              </a:ln>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sz="3600" dirty="0"/>
              </a:p>
            </p:txBody>
          </p:sp>
          <p:cxnSp>
            <p:nvCxnSpPr>
              <p:cNvPr id="183" name="Straight Connector 182">
                <a:extLst>
                  <a:ext uri="{FF2B5EF4-FFF2-40B4-BE49-F238E27FC236}">
                    <a16:creationId xmlns:a16="http://schemas.microsoft.com/office/drawing/2014/main" id="{C1B62F87-568F-4F1F-BD65-8D10BBA110E3}"/>
                  </a:ext>
                </a:extLst>
              </p:cNvPr>
              <p:cNvCxnSpPr>
                <a:cxnSpLocks/>
                <a:stCxn id="182" idx="0"/>
                <a:endCxn id="182" idx="2"/>
              </p:cNvCxnSpPr>
              <p:nvPr/>
            </p:nvCxnSpPr>
            <p:spPr>
              <a:xfrm>
                <a:off x="9652473" y="1047565"/>
                <a:ext cx="0" cy="360000"/>
              </a:xfrm>
              <a:prstGeom prst="line">
                <a:avLst/>
              </a:prstGeom>
              <a:grpFill/>
              <a:ln w="19050">
                <a:solidFill>
                  <a:schemeClr val="dk1">
                    <a:alpha val="66000"/>
                  </a:schemeClr>
                </a:solidFill>
              </a:ln>
            </p:spPr>
            <p:style>
              <a:lnRef idx="2">
                <a:schemeClr val="accent1"/>
              </a:lnRef>
              <a:fillRef idx="0">
                <a:schemeClr val="accent1"/>
              </a:fillRef>
              <a:effectRef idx="1">
                <a:schemeClr val="accent1"/>
              </a:effectRef>
              <a:fontRef idx="minor">
                <a:schemeClr val="tx1"/>
              </a:fontRef>
            </p:style>
          </p:cxnSp>
          <p:cxnSp>
            <p:nvCxnSpPr>
              <p:cNvPr id="184" name="Straight Connector 183">
                <a:extLst>
                  <a:ext uri="{FF2B5EF4-FFF2-40B4-BE49-F238E27FC236}">
                    <a16:creationId xmlns:a16="http://schemas.microsoft.com/office/drawing/2014/main" id="{A9F87955-D8ED-420A-AD17-A12039E0E569}"/>
                  </a:ext>
                </a:extLst>
              </p:cNvPr>
              <p:cNvCxnSpPr>
                <a:cxnSpLocks/>
                <a:stCxn id="182" idx="1"/>
                <a:endCxn id="182" idx="3"/>
              </p:cNvCxnSpPr>
              <p:nvPr/>
            </p:nvCxnSpPr>
            <p:spPr>
              <a:xfrm>
                <a:off x="9472473" y="1227565"/>
                <a:ext cx="360000" cy="0"/>
              </a:xfrm>
              <a:prstGeom prst="line">
                <a:avLst/>
              </a:prstGeom>
              <a:grpFill/>
              <a:ln w="19050">
                <a:solidFill>
                  <a:schemeClr val="dk1">
                    <a:alpha val="66000"/>
                  </a:schemeClr>
                </a:solidFill>
              </a:ln>
            </p:spPr>
            <p:style>
              <a:lnRef idx="2">
                <a:schemeClr val="accent1"/>
              </a:lnRef>
              <a:fillRef idx="0">
                <a:schemeClr val="accent1"/>
              </a:fillRef>
              <a:effectRef idx="1">
                <a:schemeClr val="accent1"/>
              </a:effectRef>
              <a:fontRef idx="minor">
                <a:schemeClr val="tx1"/>
              </a:fontRef>
            </p:style>
          </p:cxnSp>
        </p:grpSp>
        <p:grpSp>
          <p:nvGrpSpPr>
            <p:cNvPr id="106" name="Group 105">
              <a:extLst>
                <a:ext uri="{FF2B5EF4-FFF2-40B4-BE49-F238E27FC236}">
                  <a16:creationId xmlns:a16="http://schemas.microsoft.com/office/drawing/2014/main" id="{5F9D9EA3-1B7A-4A63-8EAD-34C7A6F46133}"/>
                </a:ext>
              </a:extLst>
            </p:cNvPr>
            <p:cNvGrpSpPr/>
            <p:nvPr/>
          </p:nvGrpSpPr>
          <p:grpSpPr>
            <a:xfrm>
              <a:off x="6129651" y="2323462"/>
              <a:ext cx="170340" cy="170556"/>
              <a:chOff x="9472473" y="1047565"/>
              <a:chExt cx="360000" cy="360000"/>
            </a:xfrm>
            <a:grpFill/>
          </p:grpSpPr>
          <p:sp>
            <p:nvSpPr>
              <p:cNvPr id="179" name="Rectangle 178">
                <a:extLst>
                  <a:ext uri="{FF2B5EF4-FFF2-40B4-BE49-F238E27FC236}">
                    <a16:creationId xmlns:a16="http://schemas.microsoft.com/office/drawing/2014/main" id="{70283F8B-DC59-4B96-9931-F3802EAA924C}"/>
                  </a:ext>
                </a:extLst>
              </p:cNvPr>
              <p:cNvSpPr/>
              <p:nvPr/>
            </p:nvSpPr>
            <p:spPr>
              <a:xfrm>
                <a:off x="9472473" y="1047565"/>
                <a:ext cx="360000" cy="360000"/>
              </a:xfrm>
              <a:prstGeom prst="rect">
                <a:avLst/>
              </a:prstGeom>
              <a:grpFill/>
              <a:ln w="19050">
                <a:solidFill>
                  <a:schemeClr val="dk1">
                    <a:alpha val="66000"/>
                  </a:schemeClr>
                </a:solidFill>
              </a:ln>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sz="3600" dirty="0"/>
              </a:p>
            </p:txBody>
          </p:sp>
          <p:cxnSp>
            <p:nvCxnSpPr>
              <p:cNvPr id="180" name="Straight Connector 179">
                <a:extLst>
                  <a:ext uri="{FF2B5EF4-FFF2-40B4-BE49-F238E27FC236}">
                    <a16:creationId xmlns:a16="http://schemas.microsoft.com/office/drawing/2014/main" id="{C608F223-D5F6-4539-A254-66999C6B3BC9}"/>
                  </a:ext>
                </a:extLst>
              </p:cNvPr>
              <p:cNvCxnSpPr>
                <a:cxnSpLocks/>
                <a:stCxn id="179" idx="0"/>
                <a:endCxn id="179" idx="2"/>
              </p:cNvCxnSpPr>
              <p:nvPr/>
            </p:nvCxnSpPr>
            <p:spPr>
              <a:xfrm>
                <a:off x="9652473" y="1047565"/>
                <a:ext cx="0" cy="360000"/>
              </a:xfrm>
              <a:prstGeom prst="line">
                <a:avLst/>
              </a:prstGeom>
              <a:grpFill/>
              <a:ln w="19050">
                <a:solidFill>
                  <a:schemeClr val="dk1">
                    <a:alpha val="66000"/>
                  </a:schemeClr>
                </a:solidFill>
              </a:ln>
            </p:spPr>
            <p:style>
              <a:lnRef idx="2">
                <a:schemeClr val="accent1"/>
              </a:lnRef>
              <a:fillRef idx="0">
                <a:schemeClr val="accent1"/>
              </a:fillRef>
              <a:effectRef idx="1">
                <a:schemeClr val="accent1"/>
              </a:effectRef>
              <a:fontRef idx="minor">
                <a:schemeClr val="tx1"/>
              </a:fontRef>
            </p:style>
          </p:cxnSp>
          <p:cxnSp>
            <p:nvCxnSpPr>
              <p:cNvPr id="181" name="Straight Connector 180">
                <a:extLst>
                  <a:ext uri="{FF2B5EF4-FFF2-40B4-BE49-F238E27FC236}">
                    <a16:creationId xmlns:a16="http://schemas.microsoft.com/office/drawing/2014/main" id="{33BAC4C4-0BAB-48C8-9E98-CBE00624DB1C}"/>
                  </a:ext>
                </a:extLst>
              </p:cNvPr>
              <p:cNvCxnSpPr>
                <a:cxnSpLocks/>
                <a:stCxn id="179" idx="1"/>
                <a:endCxn id="179" idx="3"/>
              </p:cNvCxnSpPr>
              <p:nvPr/>
            </p:nvCxnSpPr>
            <p:spPr>
              <a:xfrm>
                <a:off x="9472473" y="1227565"/>
                <a:ext cx="360000" cy="0"/>
              </a:xfrm>
              <a:prstGeom prst="line">
                <a:avLst/>
              </a:prstGeom>
              <a:grpFill/>
              <a:ln w="19050">
                <a:solidFill>
                  <a:schemeClr val="dk1">
                    <a:alpha val="66000"/>
                  </a:schemeClr>
                </a:solidFill>
              </a:ln>
            </p:spPr>
            <p:style>
              <a:lnRef idx="2">
                <a:schemeClr val="accent1"/>
              </a:lnRef>
              <a:fillRef idx="0">
                <a:schemeClr val="accent1"/>
              </a:fillRef>
              <a:effectRef idx="1">
                <a:schemeClr val="accent1"/>
              </a:effectRef>
              <a:fontRef idx="minor">
                <a:schemeClr val="tx1"/>
              </a:fontRef>
            </p:style>
          </p:cxnSp>
        </p:grpSp>
        <p:grpSp>
          <p:nvGrpSpPr>
            <p:cNvPr id="107" name="Group 106">
              <a:extLst>
                <a:ext uri="{FF2B5EF4-FFF2-40B4-BE49-F238E27FC236}">
                  <a16:creationId xmlns:a16="http://schemas.microsoft.com/office/drawing/2014/main" id="{BEC95986-3F14-4B56-9071-A1E21F1066DE}"/>
                </a:ext>
              </a:extLst>
            </p:cNvPr>
            <p:cNvGrpSpPr/>
            <p:nvPr/>
          </p:nvGrpSpPr>
          <p:grpSpPr>
            <a:xfrm>
              <a:off x="6328945" y="2102269"/>
              <a:ext cx="170340" cy="170556"/>
              <a:chOff x="9472473" y="1047565"/>
              <a:chExt cx="360000" cy="360000"/>
            </a:xfrm>
            <a:grpFill/>
          </p:grpSpPr>
          <p:sp>
            <p:nvSpPr>
              <p:cNvPr id="176" name="Rectangle 175">
                <a:extLst>
                  <a:ext uri="{FF2B5EF4-FFF2-40B4-BE49-F238E27FC236}">
                    <a16:creationId xmlns:a16="http://schemas.microsoft.com/office/drawing/2014/main" id="{315E375D-39D7-4CD6-AE81-A3B3B59AB014}"/>
                  </a:ext>
                </a:extLst>
              </p:cNvPr>
              <p:cNvSpPr/>
              <p:nvPr/>
            </p:nvSpPr>
            <p:spPr>
              <a:xfrm>
                <a:off x="9472473" y="1047565"/>
                <a:ext cx="360000" cy="360000"/>
              </a:xfrm>
              <a:prstGeom prst="rect">
                <a:avLst/>
              </a:prstGeom>
              <a:grpFill/>
              <a:ln w="19050">
                <a:solidFill>
                  <a:schemeClr val="dk1">
                    <a:alpha val="66000"/>
                  </a:schemeClr>
                </a:solidFill>
              </a:ln>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sz="3600" dirty="0"/>
              </a:p>
            </p:txBody>
          </p:sp>
          <p:cxnSp>
            <p:nvCxnSpPr>
              <p:cNvPr id="177" name="Straight Connector 176">
                <a:extLst>
                  <a:ext uri="{FF2B5EF4-FFF2-40B4-BE49-F238E27FC236}">
                    <a16:creationId xmlns:a16="http://schemas.microsoft.com/office/drawing/2014/main" id="{C5BFDEF0-738D-4B2C-BD87-8E5AEF862916}"/>
                  </a:ext>
                </a:extLst>
              </p:cNvPr>
              <p:cNvCxnSpPr>
                <a:cxnSpLocks/>
                <a:stCxn id="176" idx="0"/>
                <a:endCxn id="176" idx="2"/>
              </p:cNvCxnSpPr>
              <p:nvPr/>
            </p:nvCxnSpPr>
            <p:spPr>
              <a:xfrm>
                <a:off x="9652473" y="1047565"/>
                <a:ext cx="0" cy="360000"/>
              </a:xfrm>
              <a:prstGeom prst="line">
                <a:avLst/>
              </a:prstGeom>
              <a:grpFill/>
              <a:ln w="19050">
                <a:solidFill>
                  <a:schemeClr val="dk1">
                    <a:alpha val="66000"/>
                  </a:schemeClr>
                </a:solidFill>
              </a:ln>
            </p:spPr>
            <p:style>
              <a:lnRef idx="2">
                <a:schemeClr val="accent1"/>
              </a:lnRef>
              <a:fillRef idx="0">
                <a:schemeClr val="accent1"/>
              </a:fillRef>
              <a:effectRef idx="1">
                <a:schemeClr val="accent1"/>
              </a:effectRef>
              <a:fontRef idx="minor">
                <a:schemeClr val="tx1"/>
              </a:fontRef>
            </p:style>
          </p:cxnSp>
          <p:cxnSp>
            <p:nvCxnSpPr>
              <p:cNvPr id="178" name="Straight Connector 177">
                <a:extLst>
                  <a:ext uri="{FF2B5EF4-FFF2-40B4-BE49-F238E27FC236}">
                    <a16:creationId xmlns:a16="http://schemas.microsoft.com/office/drawing/2014/main" id="{275AAFF8-405A-424D-A76B-140A59F44323}"/>
                  </a:ext>
                </a:extLst>
              </p:cNvPr>
              <p:cNvCxnSpPr>
                <a:cxnSpLocks/>
                <a:stCxn id="176" idx="1"/>
                <a:endCxn id="176" idx="3"/>
              </p:cNvCxnSpPr>
              <p:nvPr/>
            </p:nvCxnSpPr>
            <p:spPr>
              <a:xfrm>
                <a:off x="9472473" y="1227565"/>
                <a:ext cx="360000" cy="0"/>
              </a:xfrm>
              <a:prstGeom prst="line">
                <a:avLst/>
              </a:prstGeom>
              <a:grpFill/>
              <a:ln w="19050">
                <a:solidFill>
                  <a:schemeClr val="dk1">
                    <a:alpha val="66000"/>
                  </a:schemeClr>
                </a:solidFill>
              </a:ln>
            </p:spPr>
            <p:style>
              <a:lnRef idx="2">
                <a:schemeClr val="accent1"/>
              </a:lnRef>
              <a:fillRef idx="0">
                <a:schemeClr val="accent1"/>
              </a:fillRef>
              <a:effectRef idx="1">
                <a:schemeClr val="accent1"/>
              </a:effectRef>
              <a:fontRef idx="minor">
                <a:schemeClr val="tx1"/>
              </a:fontRef>
            </p:style>
          </p:cxnSp>
        </p:grpSp>
        <p:grpSp>
          <p:nvGrpSpPr>
            <p:cNvPr id="108" name="Group 107">
              <a:extLst>
                <a:ext uri="{FF2B5EF4-FFF2-40B4-BE49-F238E27FC236}">
                  <a16:creationId xmlns:a16="http://schemas.microsoft.com/office/drawing/2014/main" id="{F0512118-0429-44FD-85AB-CA0BD46352F5}"/>
                </a:ext>
              </a:extLst>
            </p:cNvPr>
            <p:cNvGrpSpPr/>
            <p:nvPr/>
          </p:nvGrpSpPr>
          <p:grpSpPr>
            <a:xfrm>
              <a:off x="6328945" y="2323462"/>
              <a:ext cx="170340" cy="170556"/>
              <a:chOff x="9472473" y="1047565"/>
              <a:chExt cx="360000" cy="360000"/>
            </a:xfrm>
            <a:grpFill/>
          </p:grpSpPr>
          <p:sp>
            <p:nvSpPr>
              <p:cNvPr id="173" name="Rectangle 172">
                <a:extLst>
                  <a:ext uri="{FF2B5EF4-FFF2-40B4-BE49-F238E27FC236}">
                    <a16:creationId xmlns:a16="http://schemas.microsoft.com/office/drawing/2014/main" id="{D7BCE89B-F590-4A9B-B42D-732E72ACBC79}"/>
                  </a:ext>
                </a:extLst>
              </p:cNvPr>
              <p:cNvSpPr/>
              <p:nvPr/>
            </p:nvSpPr>
            <p:spPr>
              <a:xfrm>
                <a:off x="9472473" y="1047565"/>
                <a:ext cx="360000" cy="360000"/>
              </a:xfrm>
              <a:prstGeom prst="rect">
                <a:avLst/>
              </a:prstGeom>
              <a:grpFill/>
              <a:ln w="19050">
                <a:solidFill>
                  <a:schemeClr val="dk1">
                    <a:alpha val="66000"/>
                  </a:schemeClr>
                </a:solidFill>
              </a:ln>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sz="3600" dirty="0"/>
              </a:p>
            </p:txBody>
          </p:sp>
          <p:cxnSp>
            <p:nvCxnSpPr>
              <p:cNvPr id="174" name="Straight Connector 173">
                <a:extLst>
                  <a:ext uri="{FF2B5EF4-FFF2-40B4-BE49-F238E27FC236}">
                    <a16:creationId xmlns:a16="http://schemas.microsoft.com/office/drawing/2014/main" id="{11866BF7-909F-44E8-8AEA-ADE63BCAB84E}"/>
                  </a:ext>
                </a:extLst>
              </p:cNvPr>
              <p:cNvCxnSpPr>
                <a:cxnSpLocks/>
                <a:stCxn id="173" idx="0"/>
                <a:endCxn id="173" idx="2"/>
              </p:cNvCxnSpPr>
              <p:nvPr/>
            </p:nvCxnSpPr>
            <p:spPr>
              <a:xfrm>
                <a:off x="9652473" y="1047565"/>
                <a:ext cx="0" cy="360000"/>
              </a:xfrm>
              <a:prstGeom prst="line">
                <a:avLst/>
              </a:prstGeom>
              <a:grpFill/>
              <a:ln w="19050">
                <a:solidFill>
                  <a:schemeClr val="dk1">
                    <a:alpha val="66000"/>
                  </a:schemeClr>
                </a:solidFill>
              </a:ln>
            </p:spPr>
            <p:style>
              <a:lnRef idx="2">
                <a:schemeClr val="accent1"/>
              </a:lnRef>
              <a:fillRef idx="0">
                <a:schemeClr val="accent1"/>
              </a:fillRef>
              <a:effectRef idx="1">
                <a:schemeClr val="accent1"/>
              </a:effectRef>
              <a:fontRef idx="minor">
                <a:schemeClr val="tx1"/>
              </a:fontRef>
            </p:style>
          </p:cxnSp>
          <p:cxnSp>
            <p:nvCxnSpPr>
              <p:cNvPr id="175" name="Straight Connector 174">
                <a:extLst>
                  <a:ext uri="{FF2B5EF4-FFF2-40B4-BE49-F238E27FC236}">
                    <a16:creationId xmlns:a16="http://schemas.microsoft.com/office/drawing/2014/main" id="{76754F87-EC88-4494-AFE3-7764E7E46A2A}"/>
                  </a:ext>
                </a:extLst>
              </p:cNvPr>
              <p:cNvCxnSpPr>
                <a:cxnSpLocks/>
                <a:stCxn id="173" idx="1"/>
                <a:endCxn id="173" idx="3"/>
              </p:cNvCxnSpPr>
              <p:nvPr/>
            </p:nvCxnSpPr>
            <p:spPr>
              <a:xfrm>
                <a:off x="9472473" y="1227565"/>
                <a:ext cx="360000" cy="0"/>
              </a:xfrm>
              <a:prstGeom prst="line">
                <a:avLst/>
              </a:prstGeom>
              <a:grpFill/>
              <a:ln w="19050">
                <a:solidFill>
                  <a:schemeClr val="dk1">
                    <a:alpha val="66000"/>
                  </a:schemeClr>
                </a:solidFill>
              </a:ln>
            </p:spPr>
            <p:style>
              <a:lnRef idx="2">
                <a:schemeClr val="accent1"/>
              </a:lnRef>
              <a:fillRef idx="0">
                <a:schemeClr val="accent1"/>
              </a:fillRef>
              <a:effectRef idx="1">
                <a:schemeClr val="accent1"/>
              </a:effectRef>
              <a:fontRef idx="minor">
                <a:schemeClr val="tx1"/>
              </a:fontRef>
            </p:style>
          </p:cxnSp>
        </p:grpSp>
        <p:grpSp>
          <p:nvGrpSpPr>
            <p:cNvPr id="109" name="Group 108">
              <a:extLst>
                <a:ext uri="{FF2B5EF4-FFF2-40B4-BE49-F238E27FC236}">
                  <a16:creationId xmlns:a16="http://schemas.microsoft.com/office/drawing/2014/main" id="{B572C4C1-D99C-4D86-B43D-73B2F4A48034}"/>
                </a:ext>
              </a:extLst>
            </p:cNvPr>
            <p:cNvGrpSpPr/>
            <p:nvPr/>
          </p:nvGrpSpPr>
          <p:grpSpPr>
            <a:xfrm>
              <a:off x="6528238" y="2102269"/>
              <a:ext cx="170340" cy="170556"/>
              <a:chOff x="9472473" y="1047565"/>
              <a:chExt cx="360000" cy="360000"/>
            </a:xfrm>
            <a:grpFill/>
          </p:grpSpPr>
          <p:sp>
            <p:nvSpPr>
              <p:cNvPr id="170" name="Rectangle 169">
                <a:extLst>
                  <a:ext uri="{FF2B5EF4-FFF2-40B4-BE49-F238E27FC236}">
                    <a16:creationId xmlns:a16="http://schemas.microsoft.com/office/drawing/2014/main" id="{28D8BB3F-7124-4A0C-BAC3-0C70D6BA16A7}"/>
                  </a:ext>
                </a:extLst>
              </p:cNvPr>
              <p:cNvSpPr/>
              <p:nvPr/>
            </p:nvSpPr>
            <p:spPr>
              <a:xfrm>
                <a:off x="9472473" y="1047565"/>
                <a:ext cx="360000" cy="360000"/>
              </a:xfrm>
              <a:prstGeom prst="rect">
                <a:avLst/>
              </a:prstGeom>
              <a:grpFill/>
              <a:ln w="19050">
                <a:solidFill>
                  <a:schemeClr val="dk1">
                    <a:alpha val="66000"/>
                  </a:schemeClr>
                </a:solidFill>
              </a:ln>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sz="3600" dirty="0"/>
              </a:p>
            </p:txBody>
          </p:sp>
          <p:cxnSp>
            <p:nvCxnSpPr>
              <p:cNvPr id="171" name="Straight Connector 170">
                <a:extLst>
                  <a:ext uri="{FF2B5EF4-FFF2-40B4-BE49-F238E27FC236}">
                    <a16:creationId xmlns:a16="http://schemas.microsoft.com/office/drawing/2014/main" id="{FB8FE579-9647-4FD4-8860-8F5BDECC643C}"/>
                  </a:ext>
                </a:extLst>
              </p:cNvPr>
              <p:cNvCxnSpPr>
                <a:cxnSpLocks/>
                <a:stCxn id="170" idx="0"/>
                <a:endCxn id="170" idx="2"/>
              </p:cNvCxnSpPr>
              <p:nvPr/>
            </p:nvCxnSpPr>
            <p:spPr>
              <a:xfrm>
                <a:off x="9652473" y="1047565"/>
                <a:ext cx="0" cy="360000"/>
              </a:xfrm>
              <a:prstGeom prst="line">
                <a:avLst/>
              </a:prstGeom>
              <a:grpFill/>
              <a:ln w="19050">
                <a:solidFill>
                  <a:schemeClr val="dk1">
                    <a:alpha val="66000"/>
                  </a:schemeClr>
                </a:solidFill>
              </a:ln>
            </p:spPr>
            <p:style>
              <a:lnRef idx="2">
                <a:schemeClr val="accent1"/>
              </a:lnRef>
              <a:fillRef idx="0">
                <a:schemeClr val="accent1"/>
              </a:fillRef>
              <a:effectRef idx="1">
                <a:schemeClr val="accent1"/>
              </a:effectRef>
              <a:fontRef idx="minor">
                <a:schemeClr val="tx1"/>
              </a:fontRef>
            </p:style>
          </p:cxnSp>
          <p:cxnSp>
            <p:nvCxnSpPr>
              <p:cNvPr id="172" name="Straight Connector 171">
                <a:extLst>
                  <a:ext uri="{FF2B5EF4-FFF2-40B4-BE49-F238E27FC236}">
                    <a16:creationId xmlns:a16="http://schemas.microsoft.com/office/drawing/2014/main" id="{7EAD4B50-EE20-4B80-96D2-F7CF8ED692CF}"/>
                  </a:ext>
                </a:extLst>
              </p:cNvPr>
              <p:cNvCxnSpPr>
                <a:cxnSpLocks/>
                <a:stCxn id="170" idx="1"/>
                <a:endCxn id="170" idx="3"/>
              </p:cNvCxnSpPr>
              <p:nvPr/>
            </p:nvCxnSpPr>
            <p:spPr>
              <a:xfrm>
                <a:off x="9472473" y="1227565"/>
                <a:ext cx="360000" cy="0"/>
              </a:xfrm>
              <a:prstGeom prst="line">
                <a:avLst/>
              </a:prstGeom>
              <a:grpFill/>
              <a:ln w="19050">
                <a:solidFill>
                  <a:schemeClr val="dk1">
                    <a:alpha val="66000"/>
                  </a:schemeClr>
                </a:solidFill>
              </a:ln>
            </p:spPr>
            <p:style>
              <a:lnRef idx="2">
                <a:schemeClr val="accent1"/>
              </a:lnRef>
              <a:fillRef idx="0">
                <a:schemeClr val="accent1"/>
              </a:fillRef>
              <a:effectRef idx="1">
                <a:schemeClr val="accent1"/>
              </a:effectRef>
              <a:fontRef idx="minor">
                <a:schemeClr val="tx1"/>
              </a:fontRef>
            </p:style>
          </p:cxnSp>
        </p:grpSp>
        <p:grpSp>
          <p:nvGrpSpPr>
            <p:cNvPr id="110" name="Group 109">
              <a:extLst>
                <a:ext uri="{FF2B5EF4-FFF2-40B4-BE49-F238E27FC236}">
                  <a16:creationId xmlns:a16="http://schemas.microsoft.com/office/drawing/2014/main" id="{E5A4E755-865C-429F-BF9B-02BD6DB6C4F6}"/>
                </a:ext>
              </a:extLst>
            </p:cNvPr>
            <p:cNvGrpSpPr/>
            <p:nvPr/>
          </p:nvGrpSpPr>
          <p:grpSpPr>
            <a:xfrm>
              <a:off x="6528238" y="2323462"/>
              <a:ext cx="170340" cy="170556"/>
              <a:chOff x="9472473" y="1047565"/>
              <a:chExt cx="360000" cy="360000"/>
            </a:xfrm>
            <a:grpFill/>
          </p:grpSpPr>
          <p:sp>
            <p:nvSpPr>
              <p:cNvPr id="167" name="Rectangle 166">
                <a:extLst>
                  <a:ext uri="{FF2B5EF4-FFF2-40B4-BE49-F238E27FC236}">
                    <a16:creationId xmlns:a16="http://schemas.microsoft.com/office/drawing/2014/main" id="{129CCFEF-C89B-46B6-B3C8-87C1E159025B}"/>
                  </a:ext>
                </a:extLst>
              </p:cNvPr>
              <p:cNvSpPr/>
              <p:nvPr/>
            </p:nvSpPr>
            <p:spPr>
              <a:xfrm>
                <a:off x="9472473" y="1047565"/>
                <a:ext cx="360000" cy="360000"/>
              </a:xfrm>
              <a:prstGeom prst="rect">
                <a:avLst/>
              </a:prstGeom>
              <a:grpFill/>
              <a:ln w="19050">
                <a:solidFill>
                  <a:schemeClr val="dk1">
                    <a:alpha val="66000"/>
                  </a:schemeClr>
                </a:solidFill>
              </a:ln>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sz="3600" dirty="0"/>
              </a:p>
            </p:txBody>
          </p:sp>
          <p:cxnSp>
            <p:nvCxnSpPr>
              <p:cNvPr id="168" name="Straight Connector 167">
                <a:extLst>
                  <a:ext uri="{FF2B5EF4-FFF2-40B4-BE49-F238E27FC236}">
                    <a16:creationId xmlns:a16="http://schemas.microsoft.com/office/drawing/2014/main" id="{A49F4DA2-6DCE-4418-9913-4117AD56F9B4}"/>
                  </a:ext>
                </a:extLst>
              </p:cNvPr>
              <p:cNvCxnSpPr>
                <a:cxnSpLocks/>
                <a:stCxn id="167" idx="0"/>
                <a:endCxn id="167" idx="2"/>
              </p:cNvCxnSpPr>
              <p:nvPr/>
            </p:nvCxnSpPr>
            <p:spPr>
              <a:xfrm>
                <a:off x="9652473" y="1047565"/>
                <a:ext cx="0" cy="360000"/>
              </a:xfrm>
              <a:prstGeom prst="line">
                <a:avLst/>
              </a:prstGeom>
              <a:grpFill/>
              <a:ln w="19050">
                <a:solidFill>
                  <a:schemeClr val="dk1">
                    <a:alpha val="66000"/>
                  </a:schemeClr>
                </a:solidFill>
              </a:ln>
            </p:spPr>
            <p:style>
              <a:lnRef idx="2">
                <a:schemeClr val="accent1"/>
              </a:lnRef>
              <a:fillRef idx="0">
                <a:schemeClr val="accent1"/>
              </a:fillRef>
              <a:effectRef idx="1">
                <a:schemeClr val="accent1"/>
              </a:effectRef>
              <a:fontRef idx="minor">
                <a:schemeClr val="tx1"/>
              </a:fontRef>
            </p:style>
          </p:cxnSp>
          <p:cxnSp>
            <p:nvCxnSpPr>
              <p:cNvPr id="169" name="Straight Connector 168">
                <a:extLst>
                  <a:ext uri="{FF2B5EF4-FFF2-40B4-BE49-F238E27FC236}">
                    <a16:creationId xmlns:a16="http://schemas.microsoft.com/office/drawing/2014/main" id="{82478402-CC22-4F9A-B960-7C60C9715B8F}"/>
                  </a:ext>
                </a:extLst>
              </p:cNvPr>
              <p:cNvCxnSpPr>
                <a:cxnSpLocks/>
                <a:stCxn id="167" idx="1"/>
                <a:endCxn id="167" idx="3"/>
              </p:cNvCxnSpPr>
              <p:nvPr/>
            </p:nvCxnSpPr>
            <p:spPr>
              <a:xfrm>
                <a:off x="9472473" y="1227565"/>
                <a:ext cx="360000" cy="0"/>
              </a:xfrm>
              <a:prstGeom prst="line">
                <a:avLst/>
              </a:prstGeom>
              <a:grpFill/>
              <a:ln w="19050">
                <a:solidFill>
                  <a:schemeClr val="dk1">
                    <a:alpha val="66000"/>
                  </a:schemeClr>
                </a:solidFill>
              </a:ln>
            </p:spPr>
            <p:style>
              <a:lnRef idx="2">
                <a:schemeClr val="accent1"/>
              </a:lnRef>
              <a:fillRef idx="0">
                <a:schemeClr val="accent1"/>
              </a:fillRef>
              <a:effectRef idx="1">
                <a:schemeClr val="accent1"/>
              </a:effectRef>
              <a:fontRef idx="minor">
                <a:schemeClr val="tx1"/>
              </a:fontRef>
            </p:style>
          </p:cxnSp>
        </p:grpSp>
        <p:grpSp>
          <p:nvGrpSpPr>
            <p:cNvPr id="111" name="Group 110">
              <a:extLst>
                <a:ext uri="{FF2B5EF4-FFF2-40B4-BE49-F238E27FC236}">
                  <a16:creationId xmlns:a16="http://schemas.microsoft.com/office/drawing/2014/main" id="{C68CC3AE-71E6-40E0-ACC9-399066B3689D}"/>
                </a:ext>
              </a:extLst>
            </p:cNvPr>
            <p:cNvGrpSpPr/>
            <p:nvPr/>
          </p:nvGrpSpPr>
          <p:grpSpPr>
            <a:xfrm>
              <a:off x="6727532" y="2102269"/>
              <a:ext cx="170340" cy="170556"/>
              <a:chOff x="9472473" y="1047565"/>
              <a:chExt cx="360000" cy="360000"/>
            </a:xfrm>
            <a:grpFill/>
          </p:grpSpPr>
          <p:sp>
            <p:nvSpPr>
              <p:cNvPr id="164" name="Rectangle 163">
                <a:extLst>
                  <a:ext uri="{FF2B5EF4-FFF2-40B4-BE49-F238E27FC236}">
                    <a16:creationId xmlns:a16="http://schemas.microsoft.com/office/drawing/2014/main" id="{7C8C2D4A-AB61-43BB-A27A-A4A932D8D36D}"/>
                  </a:ext>
                </a:extLst>
              </p:cNvPr>
              <p:cNvSpPr/>
              <p:nvPr/>
            </p:nvSpPr>
            <p:spPr>
              <a:xfrm>
                <a:off x="9472473" y="1047565"/>
                <a:ext cx="360000" cy="360000"/>
              </a:xfrm>
              <a:prstGeom prst="rect">
                <a:avLst/>
              </a:prstGeom>
              <a:grpFill/>
              <a:ln w="19050">
                <a:solidFill>
                  <a:schemeClr val="dk1">
                    <a:alpha val="66000"/>
                  </a:schemeClr>
                </a:solidFill>
              </a:ln>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sz="3600" dirty="0"/>
              </a:p>
            </p:txBody>
          </p:sp>
          <p:cxnSp>
            <p:nvCxnSpPr>
              <p:cNvPr id="165" name="Straight Connector 164">
                <a:extLst>
                  <a:ext uri="{FF2B5EF4-FFF2-40B4-BE49-F238E27FC236}">
                    <a16:creationId xmlns:a16="http://schemas.microsoft.com/office/drawing/2014/main" id="{83FE7610-3BB7-40B6-8A00-17030FEB67C1}"/>
                  </a:ext>
                </a:extLst>
              </p:cNvPr>
              <p:cNvCxnSpPr>
                <a:cxnSpLocks/>
                <a:stCxn id="164" idx="0"/>
                <a:endCxn id="164" idx="2"/>
              </p:cNvCxnSpPr>
              <p:nvPr/>
            </p:nvCxnSpPr>
            <p:spPr>
              <a:xfrm>
                <a:off x="9652473" y="1047565"/>
                <a:ext cx="0" cy="360000"/>
              </a:xfrm>
              <a:prstGeom prst="line">
                <a:avLst/>
              </a:prstGeom>
              <a:grpFill/>
              <a:ln w="19050">
                <a:solidFill>
                  <a:schemeClr val="dk1">
                    <a:alpha val="66000"/>
                  </a:schemeClr>
                </a:solidFill>
              </a:ln>
            </p:spPr>
            <p:style>
              <a:lnRef idx="2">
                <a:schemeClr val="accent1"/>
              </a:lnRef>
              <a:fillRef idx="0">
                <a:schemeClr val="accent1"/>
              </a:fillRef>
              <a:effectRef idx="1">
                <a:schemeClr val="accent1"/>
              </a:effectRef>
              <a:fontRef idx="minor">
                <a:schemeClr val="tx1"/>
              </a:fontRef>
            </p:style>
          </p:cxnSp>
          <p:cxnSp>
            <p:nvCxnSpPr>
              <p:cNvPr id="166" name="Straight Connector 165">
                <a:extLst>
                  <a:ext uri="{FF2B5EF4-FFF2-40B4-BE49-F238E27FC236}">
                    <a16:creationId xmlns:a16="http://schemas.microsoft.com/office/drawing/2014/main" id="{AB061E35-F310-4CF4-88D8-6796D45D6C38}"/>
                  </a:ext>
                </a:extLst>
              </p:cNvPr>
              <p:cNvCxnSpPr>
                <a:cxnSpLocks/>
                <a:stCxn id="164" idx="1"/>
                <a:endCxn id="164" idx="3"/>
              </p:cNvCxnSpPr>
              <p:nvPr/>
            </p:nvCxnSpPr>
            <p:spPr>
              <a:xfrm>
                <a:off x="9472473" y="1227565"/>
                <a:ext cx="360000" cy="0"/>
              </a:xfrm>
              <a:prstGeom prst="line">
                <a:avLst/>
              </a:prstGeom>
              <a:grpFill/>
              <a:ln w="19050">
                <a:solidFill>
                  <a:schemeClr val="dk1">
                    <a:alpha val="66000"/>
                  </a:schemeClr>
                </a:solidFill>
              </a:ln>
            </p:spPr>
            <p:style>
              <a:lnRef idx="2">
                <a:schemeClr val="accent1"/>
              </a:lnRef>
              <a:fillRef idx="0">
                <a:schemeClr val="accent1"/>
              </a:fillRef>
              <a:effectRef idx="1">
                <a:schemeClr val="accent1"/>
              </a:effectRef>
              <a:fontRef idx="minor">
                <a:schemeClr val="tx1"/>
              </a:fontRef>
            </p:style>
          </p:cxnSp>
        </p:grpSp>
        <p:grpSp>
          <p:nvGrpSpPr>
            <p:cNvPr id="112" name="Group 111">
              <a:extLst>
                <a:ext uri="{FF2B5EF4-FFF2-40B4-BE49-F238E27FC236}">
                  <a16:creationId xmlns:a16="http://schemas.microsoft.com/office/drawing/2014/main" id="{C5B69CDC-2A38-4F70-86D0-C3D894B53A85}"/>
                </a:ext>
              </a:extLst>
            </p:cNvPr>
            <p:cNvGrpSpPr/>
            <p:nvPr/>
          </p:nvGrpSpPr>
          <p:grpSpPr>
            <a:xfrm>
              <a:off x="6727532" y="2323462"/>
              <a:ext cx="170340" cy="170556"/>
              <a:chOff x="9472473" y="1047565"/>
              <a:chExt cx="360000" cy="360000"/>
            </a:xfrm>
            <a:grpFill/>
          </p:grpSpPr>
          <p:sp>
            <p:nvSpPr>
              <p:cNvPr id="161" name="Rectangle 160">
                <a:extLst>
                  <a:ext uri="{FF2B5EF4-FFF2-40B4-BE49-F238E27FC236}">
                    <a16:creationId xmlns:a16="http://schemas.microsoft.com/office/drawing/2014/main" id="{7E0B29E3-66F1-4776-8B2A-4553A78843BF}"/>
                  </a:ext>
                </a:extLst>
              </p:cNvPr>
              <p:cNvSpPr/>
              <p:nvPr/>
            </p:nvSpPr>
            <p:spPr>
              <a:xfrm>
                <a:off x="9472473" y="1047565"/>
                <a:ext cx="360000" cy="360000"/>
              </a:xfrm>
              <a:prstGeom prst="rect">
                <a:avLst/>
              </a:prstGeom>
              <a:grpFill/>
              <a:ln w="19050">
                <a:solidFill>
                  <a:schemeClr val="dk1">
                    <a:alpha val="66000"/>
                  </a:schemeClr>
                </a:solidFill>
              </a:ln>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sz="3600" dirty="0"/>
              </a:p>
            </p:txBody>
          </p:sp>
          <p:cxnSp>
            <p:nvCxnSpPr>
              <p:cNvPr id="162" name="Straight Connector 161">
                <a:extLst>
                  <a:ext uri="{FF2B5EF4-FFF2-40B4-BE49-F238E27FC236}">
                    <a16:creationId xmlns:a16="http://schemas.microsoft.com/office/drawing/2014/main" id="{7DA94701-8B8E-4910-9BD2-6D7872F6F6B4}"/>
                  </a:ext>
                </a:extLst>
              </p:cNvPr>
              <p:cNvCxnSpPr>
                <a:cxnSpLocks/>
                <a:stCxn id="161" idx="0"/>
                <a:endCxn id="161" idx="2"/>
              </p:cNvCxnSpPr>
              <p:nvPr/>
            </p:nvCxnSpPr>
            <p:spPr>
              <a:xfrm>
                <a:off x="9652473" y="1047565"/>
                <a:ext cx="0" cy="360000"/>
              </a:xfrm>
              <a:prstGeom prst="line">
                <a:avLst/>
              </a:prstGeom>
              <a:grpFill/>
              <a:ln w="19050">
                <a:solidFill>
                  <a:schemeClr val="dk1">
                    <a:alpha val="66000"/>
                  </a:schemeClr>
                </a:solidFill>
              </a:ln>
            </p:spPr>
            <p:style>
              <a:lnRef idx="2">
                <a:schemeClr val="accent1"/>
              </a:lnRef>
              <a:fillRef idx="0">
                <a:schemeClr val="accent1"/>
              </a:fillRef>
              <a:effectRef idx="1">
                <a:schemeClr val="accent1"/>
              </a:effectRef>
              <a:fontRef idx="minor">
                <a:schemeClr val="tx1"/>
              </a:fontRef>
            </p:style>
          </p:cxnSp>
          <p:cxnSp>
            <p:nvCxnSpPr>
              <p:cNvPr id="163" name="Straight Connector 162">
                <a:extLst>
                  <a:ext uri="{FF2B5EF4-FFF2-40B4-BE49-F238E27FC236}">
                    <a16:creationId xmlns:a16="http://schemas.microsoft.com/office/drawing/2014/main" id="{BD4FA6FC-6E9B-4448-B710-08FE7ADCE54B}"/>
                  </a:ext>
                </a:extLst>
              </p:cNvPr>
              <p:cNvCxnSpPr>
                <a:cxnSpLocks/>
                <a:stCxn id="161" idx="1"/>
                <a:endCxn id="161" idx="3"/>
              </p:cNvCxnSpPr>
              <p:nvPr/>
            </p:nvCxnSpPr>
            <p:spPr>
              <a:xfrm>
                <a:off x="9472473" y="1227565"/>
                <a:ext cx="360000" cy="0"/>
              </a:xfrm>
              <a:prstGeom prst="line">
                <a:avLst/>
              </a:prstGeom>
              <a:grpFill/>
              <a:ln w="19050">
                <a:solidFill>
                  <a:schemeClr val="dk1">
                    <a:alpha val="66000"/>
                  </a:schemeClr>
                </a:solidFill>
              </a:ln>
            </p:spPr>
            <p:style>
              <a:lnRef idx="2">
                <a:schemeClr val="accent1"/>
              </a:lnRef>
              <a:fillRef idx="0">
                <a:schemeClr val="accent1"/>
              </a:fillRef>
              <a:effectRef idx="1">
                <a:schemeClr val="accent1"/>
              </a:effectRef>
              <a:fontRef idx="minor">
                <a:schemeClr val="tx1"/>
              </a:fontRef>
            </p:style>
          </p:cxnSp>
        </p:grpSp>
        <p:grpSp>
          <p:nvGrpSpPr>
            <p:cNvPr id="113" name="Group 112">
              <a:extLst>
                <a:ext uri="{FF2B5EF4-FFF2-40B4-BE49-F238E27FC236}">
                  <a16:creationId xmlns:a16="http://schemas.microsoft.com/office/drawing/2014/main" id="{E8CAF666-F6E1-477B-9069-C0C3CA346F85}"/>
                </a:ext>
              </a:extLst>
            </p:cNvPr>
            <p:cNvGrpSpPr/>
            <p:nvPr/>
          </p:nvGrpSpPr>
          <p:grpSpPr>
            <a:xfrm>
              <a:off x="6926826" y="2102269"/>
              <a:ext cx="170340" cy="170556"/>
              <a:chOff x="9472473" y="1047565"/>
              <a:chExt cx="360000" cy="360000"/>
            </a:xfrm>
            <a:grpFill/>
          </p:grpSpPr>
          <p:sp>
            <p:nvSpPr>
              <p:cNvPr id="158" name="Rectangle 157">
                <a:extLst>
                  <a:ext uri="{FF2B5EF4-FFF2-40B4-BE49-F238E27FC236}">
                    <a16:creationId xmlns:a16="http://schemas.microsoft.com/office/drawing/2014/main" id="{F4003AFD-F3F4-41FF-87FF-BDFCB357CD62}"/>
                  </a:ext>
                </a:extLst>
              </p:cNvPr>
              <p:cNvSpPr/>
              <p:nvPr/>
            </p:nvSpPr>
            <p:spPr>
              <a:xfrm>
                <a:off x="9472473" y="1047565"/>
                <a:ext cx="360000" cy="360000"/>
              </a:xfrm>
              <a:prstGeom prst="rect">
                <a:avLst/>
              </a:prstGeom>
              <a:grpFill/>
              <a:ln w="19050">
                <a:solidFill>
                  <a:schemeClr val="dk1">
                    <a:alpha val="66000"/>
                  </a:schemeClr>
                </a:solidFill>
              </a:ln>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sz="3600" dirty="0"/>
              </a:p>
            </p:txBody>
          </p:sp>
          <p:cxnSp>
            <p:nvCxnSpPr>
              <p:cNvPr id="159" name="Straight Connector 158">
                <a:extLst>
                  <a:ext uri="{FF2B5EF4-FFF2-40B4-BE49-F238E27FC236}">
                    <a16:creationId xmlns:a16="http://schemas.microsoft.com/office/drawing/2014/main" id="{10F6A4EB-2966-4BE4-92BC-AABB0DE2D10F}"/>
                  </a:ext>
                </a:extLst>
              </p:cNvPr>
              <p:cNvCxnSpPr>
                <a:cxnSpLocks/>
                <a:stCxn id="158" idx="0"/>
                <a:endCxn id="158" idx="2"/>
              </p:cNvCxnSpPr>
              <p:nvPr/>
            </p:nvCxnSpPr>
            <p:spPr>
              <a:xfrm>
                <a:off x="9652473" y="1047565"/>
                <a:ext cx="0" cy="360000"/>
              </a:xfrm>
              <a:prstGeom prst="line">
                <a:avLst/>
              </a:prstGeom>
              <a:grpFill/>
              <a:ln w="19050">
                <a:solidFill>
                  <a:schemeClr val="dk1">
                    <a:alpha val="66000"/>
                  </a:schemeClr>
                </a:solidFill>
              </a:ln>
            </p:spPr>
            <p:style>
              <a:lnRef idx="2">
                <a:schemeClr val="accent1"/>
              </a:lnRef>
              <a:fillRef idx="0">
                <a:schemeClr val="accent1"/>
              </a:fillRef>
              <a:effectRef idx="1">
                <a:schemeClr val="accent1"/>
              </a:effectRef>
              <a:fontRef idx="minor">
                <a:schemeClr val="tx1"/>
              </a:fontRef>
            </p:style>
          </p:cxnSp>
          <p:cxnSp>
            <p:nvCxnSpPr>
              <p:cNvPr id="160" name="Straight Connector 159">
                <a:extLst>
                  <a:ext uri="{FF2B5EF4-FFF2-40B4-BE49-F238E27FC236}">
                    <a16:creationId xmlns:a16="http://schemas.microsoft.com/office/drawing/2014/main" id="{637A624D-6653-4DA1-923C-79829367F611}"/>
                  </a:ext>
                </a:extLst>
              </p:cNvPr>
              <p:cNvCxnSpPr>
                <a:cxnSpLocks/>
                <a:stCxn id="158" idx="1"/>
                <a:endCxn id="158" idx="3"/>
              </p:cNvCxnSpPr>
              <p:nvPr/>
            </p:nvCxnSpPr>
            <p:spPr>
              <a:xfrm>
                <a:off x="9472473" y="1227565"/>
                <a:ext cx="360000" cy="0"/>
              </a:xfrm>
              <a:prstGeom prst="line">
                <a:avLst/>
              </a:prstGeom>
              <a:grpFill/>
              <a:ln w="19050">
                <a:solidFill>
                  <a:schemeClr val="dk1">
                    <a:alpha val="66000"/>
                  </a:schemeClr>
                </a:solidFill>
              </a:ln>
            </p:spPr>
            <p:style>
              <a:lnRef idx="2">
                <a:schemeClr val="accent1"/>
              </a:lnRef>
              <a:fillRef idx="0">
                <a:schemeClr val="accent1"/>
              </a:fillRef>
              <a:effectRef idx="1">
                <a:schemeClr val="accent1"/>
              </a:effectRef>
              <a:fontRef idx="minor">
                <a:schemeClr val="tx1"/>
              </a:fontRef>
            </p:style>
          </p:cxnSp>
        </p:grpSp>
        <p:grpSp>
          <p:nvGrpSpPr>
            <p:cNvPr id="114" name="Group 113">
              <a:extLst>
                <a:ext uri="{FF2B5EF4-FFF2-40B4-BE49-F238E27FC236}">
                  <a16:creationId xmlns:a16="http://schemas.microsoft.com/office/drawing/2014/main" id="{09FB03C3-4B69-40CE-B443-BE6798658F02}"/>
                </a:ext>
              </a:extLst>
            </p:cNvPr>
            <p:cNvGrpSpPr/>
            <p:nvPr/>
          </p:nvGrpSpPr>
          <p:grpSpPr>
            <a:xfrm>
              <a:off x="6926826" y="2323462"/>
              <a:ext cx="170340" cy="170556"/>
              <a:chOff x="9472473" y="1047565"/>
              <a:chExt cx="360000" cy="360000"/>
            </a:xfrm>
            <a:grpFill/>
          </p:grpSpPr>
          <p:sp>
            <p:nvSpPr>
              <p:cNvPr id="155" name="Rectangle 154">
                <a:extLst>
                  <a:ext uri="{FF2B5EF4-FFF2-40B4-BE49-F238E27FC236}">
                    <a16:creationId xmlns:a16="http://schemas.microsoft.com/office/drawing/2014/main" id="{3DD4FB9D-FBF5-4A4C-A93B-2B55885CE570}"/>
                  </a:ext>
                </a:extLst>
              </p:cNvPr>
              <p:cNvSpPr/>
              <p:nvPr/>
            </p:nvSpPr>
            <p:spPr>
              <a:xfrm>
                <a:off x="9472473" y="1047565"/>
                <a:ext cx="360000" cy="360000"/>
              </a:xfrm>
              <a:prstGeom prst="rect">
                <a:avLst/>
              </a:prstGeom>
              <a:grpFill/>
              <a:ln w="19050">
                <a:solidFill>
                  <a:schemeClr val="dk1">
                    <a:alpha val="66000"/>
                  </a:schemeClr>
                </a:solidFill>
              </a:ln>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sz="3600" dirty="0"/>
              </a:p>
            </p:txBody>
          </p:sp>
          <p:cxnSp>
            <p:nvCxnSpPr>
              <p:cNvPr id="156" name="Straight Connector 155">
                <a:extLst>
                  <a:ext uri="{FF2B5EF4-FFF2-40B4-BE49-F238E27FC236}">
                    <a16:creationId xmlns:a16="http://schemas.microsoft.com/office/drawing/2014/main" id="{90283EE0-52EA-422D-AF2B-959E4106AE11}"/>
                  </a:ext>
                </a:extLst>
              </p:cNvPr>
              <p:cNvCxnSpPr>
                <a:cxnSpLocks/>
                <a:stCxn id="155" idx="0"/>
                <a:endCxn id="155" idx="2"/>
              </p:cNvCxnSpPr>
              <p:nvPr/>
            </p:nvCxnSpPr>
            <p:spPr>
              <a:xfrm>
                <a:off x="9652473" y="1047565"/>
                <a:ext cx="0" cy="360000"/>
              </a:xfrm>
              <a:prstGeom prst="line">
                <a:avLst/>
              </a:prstGeom>
              <a:grpFill/>
              <a:ln w="19050">
                <a:solidFill>
                  <a:schemeClr val="dk1">
                    <a:alpha val="66000"/>
                  </a:schemeClr>
                </a:solidFill>
              </a:ln>
            </p:spPr>
            <p:style>
              <a:lnRef idx="2">
                <a:schemeClr val="accent1"/>
              </a:lnRef>
              <a:fillRef idx="0">
                <a:schemeClr val="accent1"/>
              </a:fillRef>
              <a:effectRef idx="1">
                <a:schemeClr val="accent1"/>
              </a:effectRef>
              <a:fontRef idx="minor">
                <a:schemeClr val="tx1"/>
              </a:fontRef>
            </p:style>
          </p:cxnSp>
          <p:cxnSp>
            <p:nvCxnSpPr>
              <p:cNvPr id="157" name="Straight Connector 156">
                <a:extLst>
                  <a:ext uri="{FF2B5EF4-FFF2-40B4-BE49-F238E27FC236}">
                    <a16:creationId xmlns:a16="http://schemas.microsoft.com/office/drawing/2014/main" id="{CC79E56C-B732-4692-BEC1-65D9DA144AA3}"/>
                  </a:ext>
                </a:extLst>
              </p:cNvPr>
              <p:cNvCxnSpPr>
                <a:cxnSpLocks/>
                <a:stCxn id="155" idx="1"/>
                <a:endCxn id="155" idx="3"/>
              </p:cNvCxnSpPr>
              <p:nvPr/>
            </p:nvCxnSpPr>
            <p:spPr>
              <a:xfrm>
                <a:off x="9472473" y="1227565"/>
                <a:ext cx="360000" cy="0"/>
              </a:xfrm>
              <a:prstGeom prst="line">
                <a:avLst/>
              </a:prstGeom>
              <a:grpFill/>
              <a:ln w="19050">
                <a:solidFill>
                  <a:schemeClr val="dk1">
                    <a:alpha val="66000"/>
                  </a:schemeClr>
                </a:solidFill>
              </a:ln>
            </p:spPr>
            <p:style>
              <a:lnRef idx="2">
                <a:schemeClr val="accent1"/>
              </a:lnRef>
              <a:fillRef idx="0">
                <a:schemeClr val="accent1"/>
              </a:fillRef>
              <a:effectRef idx="1">
                <a:schemeClr val="accent1"/>
              </a:effectRef>
              <a:fontRef idx="minor">
                <a:schemeClr val="tx1"/>
              </a:fontRef>
            </p:style>
          </p:cxnSp>
        </p:grpSp>
        <p:grpSp>
          <p:nvGrpSpPr>
            <p:cNvPr id="115" name="Group 114">
              <a:extLst>
                <a:ext uri="{FF2B5EF4-FFF2-40B4-BE49-F238E27FC236}">
                  <a16:creationId xmlns:a16="http://schemas.microsoft.com/office/drawing/2014/main" id="{008AF0FC-E46F-49F4-A718-FF25CD00F751}"/>
                </a:ext>
              </a:extLst>
            </p:cNvPr>
            <p:cNvGrpSpPr/>
            <p:nvPr/>
          </p:nvGrpSpPr>
          <p:grpSpPr>
            <a:xfrm>
              <a:off x="9292161" y="2102269"/>
              <a:ext cx="170340" cy="170556"/>
              <a:chOff x="9472473" y="1047565"/>
              <a:chExt cx="360000" cy="360000"/>
            </a:xfrm>
            <a:grpFill/>
          </p:grpSpPr>
          <p:sp>
            <p:nvSpPr>
              <p:cNvPr id="152" name="Rectangle 151">
                <a:extLst>
                  <a:ext uri="{FF2B5EF4-FFF2-40B4-BE49-F238E27FC236}">
                    <a16:creationId xmlns:a16="http://schemas.microsoft.com/office/drawing/2014/main" id="{CE654C4C-DB68-40BA-A7D8-1CD4382F6F0D}"/>
                  </a:ext>
                </a:extLst>
              </p:cNvPr>
              <p:cNvSpPr/>
              <p:nvPr/>
            </p:nvSpPr>
            <p:spPr>
              <a:xfrm>
                <a:off x="9472473" y="1047565"/>
                <a:ext cx="360000" cy="360000"/>
              </a:xfrm>
              <a:prstGeom prst="rect">
                <a:avLst/>
              </a:prstGeom>
              <a:grpFill/>
              <a:ln w="19050">
                <a:solidFill>
                  <a:schemeClr val="dk1">
                    <a:alpha val="66000"/>
                  </a:schemeClr>
                </a:solidFill>
              </a:ln>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sz="3600" dirty="0"/>
              </a:p>
            </p:txBody>
          </p:sp>
          <p:cxnSp>
            <p:nvCxnSpPr>
              <p:cNvPr id="153" name="Straight Connector 152">
                <a:extLst>
                  <a:ext uri="{FF2B5EF4-FFF2-40B4-BE49-F238E27FC236}">
                    <a16:creationId xmlns:a16="http://schemas.microsoft.com/office/drawing/2014/main" id="{BDF80476-8D68-4FFA-8082-ACDA9C761271}"/>
                  </a:ext>
                </a:extLst>
              </p:cNvPr>
              <p:cNvCxnSpPr>
                <a:cxnSpLocks/>
                <a:stCxn id="152" idx="0"/>
                <a:endCxn id="152" idx="2"/>
              </p:cNvCxnSpPr>
              <p:nvPr/>
            </p:nvCxnSpPr>
            <p:spPr>
              <a:xfrm>
                <a:off x="9652473" y="1047565"/>
                <a:ext cx="0" cy="360000"/>
              </a:xfrm>
              <a:prstGeom prst="line">
                <a:avLst/>
              </a:prstGeom>
              <a:grpFill/>
              <a:ln w="19050">
                <a:solidFill>
                  <a:schemeClr val="dk1">
                    <a:alpha val="66000"/>
                  </a:schemeClr>
                </a:solidFill>
              </a:ln>
            </p:spPr>
            <p:style>
              <a:lnRef idx="2">
                <a:schemeClr val="accent1"/>
              </a:lnRef>
              <a:fillRef idx="0">
                <a:schemeClr val="accent1"/>
              </a:fillRef>
              <a:effectRef idx="1">
                <a:schemeClr val="accent1"/>
              </a:effectRef>
              <a:fontRef idx="minor">
                <a:schemeClr val="tx1"/>
              </a:fontRef>
            </p:style>
          </p:cxnSp>
          <p:cxnSp>
            <p:nvCxnSpPr>
              <p:cNvPr id="154" name="Straight Connector 153">
                <a:extLst>
                  <a:ext uri="{FF2B5EF4-FFF2-40B4-BE49-F238E27FC236}">
                    <a16:creationId xmlns:a16="http://schemas.microsoft.com/office/drawing/2014/main" id="{07F86A27-0039-4148-8EBE-DD180A92E7E7}"/>
                  </a:ext>
                </a:extLst>
              </p:cNvPr>
              <p:cNvCxnSpPr>
                <a:cxnSpLocks/>
                <a:stCxn id="152" idx="1"/>
                <a:endCxn id="152" idx="3"/>
              </p:cNvCxnSpPr>
              <p:nvPr/>
            </p:nvCxnSpPr>
            <p:spPr>
              <a:xfrm>
                <a:off x="9472473" y="1227565"/>
                <a:ext cx="360000" cy="0"/>
              </a:xfrm>
              <a:prstGeom prst="line">
                <a:avLst/>
              </a:prstGeom>
              <a:grpFill/>
              <a:ln w="19050">
                <a:solidFill>
                  <a:schemeClr val="dk1">
                    <a:alpha val="66000"/>
                  </a:schemeClr>
                </a:solidFill>
              </a:ln>
            </p:spPr>
            <p:style>
              <a:lnRef idx="2">
                <a:schemeClr val="accent1"/>
              </a:lnRef>
              <a:fillRef idx="0">
                <a:schemeClr val="accent1"/>
              </a:fillRef>
              <a:effectRef idx="1">
                <a:schemeClr val="accent1"/>
              </a:effectRef>
              <a:fontRef idx="minor">
                <a:schemeClr val="tx1"/>
              </a:fontRef>
            </p:style>
          </p:cxnSp>
        </p:grpSp>
        <p:grpSp>
          <p:nvGrpSpPr>
            <p:cNvPr id="116" name="Group 115">
              <a:extLst>
                <a:ext uri="{FF2B5EF4-FFF2-40B4-BE49-F238E27FC236}">
                  <a16:creationId xmlns:a16="http://schemas.microsoft.com/office/drawing/2014/main" id="{7A222970-4A21-4039-8F04-3C6AED222674}"/>
                </a:ext>
              </a:extLst>
            </p:cNvPr>
            <p:cNvGrpSpPr/>
            <p:nvPr/>
          </p:nvGrpSpPr>
          <p:grpSpPr>
            <a:xfrm>
              <a:off x="9292161" y="2323462"/>
              <a:ext cx="170340" cy="170556"/>
              <a:chOff x="9472473" y="1047565"/>
              <a:chExt cx="360000" cy="360000"/>
            </a:xfrm>
            <a:grpFill/>
          </p:grpSpPr>
          <p:sp>
            <p:nvSpPr>
              <p:cNvPr id="149" name="Rectangle 148">
                <a:extLst>
                  <a:ext uri="{FF2B5EF4-FFF2-40B4-BE49-F238E27FC236}">
                    <a16:creationId xmlns:a16="http://schemas.microsoft.com/office/drawing/2014/main" id="{50BF414D-1340-4718-94ED-79060ADD5121}"/>
                  </a:ext>
                </a:extLst>
              </p:cNvPr>
              <p:cNvSpPr/>
              <p:nvPr/>
            </p:nvSpPr>
            <p:spPr>
              <a:xfrm>
                <a:off x="9472473" y="1047565"/>
                <a:ext cx="360000" cy="360000"/>
              </a:xfrm>
              <a:prstGeom prst="rect">
                <a:avLst/>
              </a:prstGeom>
              <a:grpFill/>
              <a:ln w="19050">
                <a:solidFill>
                  <a:schemeClr val="dk1">
                    <a:alpha val="66000"/>
                  </a:schemeClr>
                </a:solidFill>
              </a:ln>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sz="3600" dirty="0"/>
              </a:p>
            </p:txBody>
          </p:sp>
          <p:cxnSp>
            <p:nvCxnSpPr>
              <p:cNvPr id="150" name="Straight Connector 149">
                <a:extLst>
                  <a:ext uri="{FF2B5EF4-FFF2-40B4-BE49-F238E27FC236}">
                    <a16:creationId xmlns:a16="http://schemas.microsoft.com/office/drawing/2014/main" id="{85568D4C-1DF4-4145-9AE7-9243E0EF7214}"/>
                  </a:ext>
                </a:extLst>
              </p:cNvPr>
              <p:cNvCxnSpPr>
                <a:cxnSpLocks/>
                <a:stCxn id="149" idx="0"/>
                <a:endCxn id="149" idx="2"/>
              </p:cNvCxnSpPr>
              <p:nvPr/>
            </p:nvCxnSpPr>
            <p:spPr>
              <a:xfrm>
                <a:off x="9652473" y="1047565"/>
                <a:ext cx="0" cy="360000"/>
              </a:xfrm>
              <a:prstGeom prst="line">
                <a:avLst/>
              </a:prstGeom>
              <a:grpFill/>
              <a:ln w="19050">
                <a:solidFill>
                  <a:schemeClr val="dk1">
                    <a:alpha val="66000"/>
                  </a:schemeClr>
                </a:solidFill>
              </a:ln>
            </p:spPr>
            <p:style>
              <a:lnRef idx="2">
                <a:schemeClr val="accent1"/>
              </a:lnRef>
              <a:fillRef idx="0">
                <a:schemeClr val="accent1"/>
              </a:fillRef>
              <a:effectRef idx="1">
                <a:schemeClr val="accent1"/>
              </a:effectRef>
              <a:fontRef idx="minor">
                <a:schemeClr val="tx1"/>
              </a:fontRef>
            </p:style>
          </p:cxnSp>
          <p:cxnSp>
            <p:nvCxnSpPr>
              <p:cNvPr id="151" name="Straight Connector 150">
                <a:extLst>
                  <a:ext uri="{FF2B5EF4-FFF2-40B4-BE49-F238E27FC236}">
                    <a16:creationId xmlns:a16="http://schemas.microsoft.com/office/drawing/2014/main" id="{A7360B04-2824-423B-B229-898D36698E6E}"/>
                  </a:ext>
                </a:extLst>
              </p:cNvPr>
              <p:cNvCxnSpPr>
                <a:cxnSpLocks/>
                <a:stCxn id="149" idx="1"/>
                <a:endCxn id="149" idx="3"/>
              </p:cNvCxnSpPr>
              <p:nvPr/>
            </p:nvCxnSpPr>
            <p:spPr>
              <a:xfrm>
                <a:off x="9472473" y="1227565"/>
                <a:ext cx="360000" cy="0"/>
              </a:xfrm>
              <a:prstGeom prst="line">
                <a:avLst/>
              </a:prstGeom>
              <a:grpFill/>
              <a:ln w="19050">
                <a:solidFill>
                  <a:schemeClr val="dk1">
                    <a:alpha val="66000"/>
                  </a:schemeClr>
                </a:solidFill>
              </a:ln>
            </p:spPr>
            <p:style>
              <a:lnRef idx="2">
                <a:schemeClr val="accent1"/>
              </a:lnRef>
              <a:fillRef idx="0">
                <a:schemeClr val="accent1"/>
              </a:fillRef>
              <a:effectRef idx="1">
                <a:schemeClr val="accent1"/>
              </a:effectRef>
              <a:fontRef idx="minor">
                <a:schemeClr val="tx1"/>
              </a:fontRef>
            </p:style>
          </p:cxnSp>
        </p:grpSp>
        <p:grpSp>
          <p:nvGrpSpPr>
            <p:cNvPr id="117" name="Group 116">
              <a:extLst>
                <a:ext uri="{FF2B5EF4-FFF2-40B4-BE49-F238E27FC236}">
                  <a16:creationId xmlns:a16="http://schemas.microsoft.com/office/drawing/2014/main" id="{2F557F01-57B7-4629-8AF8-C39F23B558E2}"/>
                </a:ext>
              </a:extLst>
            </p:cNvPr>
            <p:cNvGrpSpPr/>
            <p:nvPr/>
          </p:nvGrpSpPr>
          <p:grpSpPr>
            <a:xfrm>
              <a:off x="9092288" y="2102269"/>
              <a:ext cx="170340" cy="170556"/>
              <a:chOff x="9472473" y="1047565"/>
              <a:chExt cx="360000" cy="360000"/>
            </a:xfrm>
            <a:grpFill/>
          </p:grpSpPr>
          <p:sp>
            <p:nvSpPr>
              <p:cNvPr id="146" name="Rectangle 145">
                <a:extLst>
                  <a:ext uri="{FF2B5EF4-FFF2-40B4-BE49-F238E27FC236}">
                    <a16:creationId xmlns:a16="http://schemas.microsoft.com/office/drawing/2014/main" id="{3C4C26E3-5650-426B-B867-E5E7EBE4AF75}"/>
                  </a:ext>
                </a:extLst>
              </p:cNvPr>
              <p:cNvSpPr/>
              <p:nvPr/>
            </p:nvSpPr>
            <p:spPr>
              <a:xfrm>
                <a:off x="9472473" y="1047565"/>
                <a:ext cx="360000" cy="360000"/>
              </a:xfrm>
              <a:prstGeom prst="rect">
                <a:avLst/>
              </a:prstGeom>
              <a:grpFill/>
              <a:ln w="19050">
                <a:solidFill>
                  <a:schemeClr val="dk1">
                    <a:alpha val="66000"/>
                  </a:schemeClr>
                </a:solidFill>
              </a:ln>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sz="3600" dirty="0"/>
              </a:p>
            </p:txBody>
          </p:sp>
          <p:cxnSp>
            <p:nvCxnSpPr>
              <p:cNvPr id="147" name="Straight Connector 146">
                <a:extLst>
                  <a:ext uri="{FF2B5EF4-FFF2-40B4-BE49-F238E27FC236}">
                    <a16:creationId xmlns:a16="http://schemas.microsoft.com/office/drawing/2014/main" id="{C49FD54F-8500-4F56-ACAE-50EB0B0D72FE}"/>
                  </a:ext>
                </a:extLst>
              </p:cNvPr>
              <p:cNvCxnSpPr>
                <a:cxnSpLocks/>
                <a:stCxn id="146" idx="0"/>
                <a:endCxn id="146" idx="2"/>
              </p:cNvCxnSpPr>
              <p:nvPr/>
            </p:nvCxnSpPr>
            <p:spPr>
              <a:xfrm>
                <a:off x="9652473" y="1047565"/>
                <a:ext cx="0" cy="360000"/>
              </a:xfrm>
              <a:prstGeom prst="line">
                <a:avLst/>
              </a:prstGeom>
              <a:grpFill/>
              <a:ln w="19050">
                <a:solidFill>
                  <a:schemeClr val="dk1">
                    <a:alpha val="66000"/>
                  </a:schemeClr>
                </a:solidFill>
              </a:ln>
            </p:spPr>
            <p:style>
              <a:lnRef idx="2">
                <a:schemeClr val="accent1"/>
              </a:lnRef>
              <a:fillRef idx="0">
                <a:schemeClr val="accent1"/>
              </a:fillRef>
              <a:effectRef idx="1">
                <a:schemeClr val="accent1"/>
              </a:effectRef>
              <a:fontRef idx="minor">
                <a:schemeClr val="tx1"/>
              </a:fontRef>
            </p:style>
          </p:cxnSp>
          <p:cxnSp>
            <p:nvCxnSpPr>
              <p:cNvPr id="148" name="Straight Connector 147">
                <a:extLst>
                  <a:ext uri="{FF2B5EF4-FFF2-40B4-BE49-F238E27FC236}">
                    <a16:creationId xmlns:a16="http://schemas.microsoft.com/office/drawing/2014/main" id="{E2D83ACD-EB04-414A-8D45-7D6A0148B082}"/>
                  </a:ext>
                </a:extLst>
              </p:cNvPr>
              <p:cNvCxnSpPr>
                <a:cxnSpLocks/>
                <a:stCxn id="146" idx="1"/>
                <a:endCxn id="146" idx="3"/>
              </p:cNvCxnSpPr>
              <p:nvPr/>
            </p:nvCxnSpPr>
            <p:spPr>
              <a:xfrm>
                <a:off x="9472473" y="1227565"/>
                <a:ext cx="360000" cy="0"/>
              </a:xfrm>
              <a:prstGeom prst="line">
                <a:avLst/>
              </a:prstGeom>
              <a:grpFill/>
              <a:ln w="19050">
                <a:solidFill>
                  <a:schemeClr val="dk1">
                    <a:alpha val="66000"/>
                  </a:schemeClr>
                </a:solidFill>
              </a:ln>
            </p:spPr>
            <p:style>
              <a:lnRef idx="2">
                <a:schemeClr val="accent1"/>
              </a:lnRef>
              <a:fillRef idx="0">
                <a:schemeClr val="accent1"/>
              </a:fillRef>
              <a:effectRef idx="1">
                <a:schemeClr val="accent1"/>
              </a:effectRef>
              <a:fontRef idx="minor">
                <a:schemeClr val="tx1"/>
              </a:fontRef>
            </p:style>
          </p:cxnSp>
        </p:grpSp>
        <p:grpSp>
          <p:nvGrpSpPr>
            <p:cNvPr id="118" name="Group 117">
              <a:extLst>
                <a:ext uri="{FF2B5EF4-FFF2-40B4-BE49-F238E27FC236}">
                  <a16:creationId xmlns:a16="http://schemas.microsoft.com/office/drawing/2014/main" id="{1226BD83-7011-44CA-97AE-E82712B97F74}"/>
                </a:ext>
              </a:extLst>
            </p:cNvPr>
            <p:cNvGrpSpPr/>
            <p:nvPr/>
          </p:nvGrpSpPr>
          <p:grpSpPr>
            <a:xfrm>
              <a:off x="9092288" y="2323462"/>
              <a:ext cx="170340" cy="170556"/>
              <a:chOff x="9472473" y="1047565"/>
              <a:chExt cx="360000" cy="360000"/>
            </a:xfrm>
            <a:grpFill/>
          </p:grpSpPr>
          <p:sp>
            <p:nvSpPr>
              <p:cNvPr id="143" name="Rectangle 142">
                <a:extLst>
                  <a:ext uri="{FF2B5EF4-FFF2-40B4-BE49-F238E27FC236}">
                    <a16:creationId xmlns:a16="http://schemas.microsoft.com/office/drawing/2014/main" id="{F894CA56-7327-431D-A4F9-5D59C414CBD8}"/>
                  </a:ext>
                </a:extLst>
              </p:cNvPr>
              <p:cNvSpPr/>
              <p:nvPr/>
            </p:nvSpPr>
            <p:spPr>
              <a:xfrm>
                <a:off x="9472473" y="1047565"/>
                <a:ext cx="360000" cy="360000"/>
              </a:xfrm>
              <a:prstGeom prst="rect">
                <a:avLst/>
              </a:prstGeom>
              <a:grpFill/>
              <a:ln w="19050">
                <a:solidFill>
                  <a:schemeClr val="dk1">
                    <a:alpha val="66000"/>
                  </a:schemeClr>
                </a:solidFill>
              </a:ln>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sz="3600" dirty="0"/>
              </a:p>
            </p:txBody>
          </p:sp>
          <p:cxnSp>
            <p:nvCxnSpPr>
              <p:cNvPr id="144" name="Straight Connector 143">
                <a:extLst>
                  <a:ext uri="{FF2B5EF4-FFF2-40B4-BE49-F238E27FC236}">
                    <a16:creationId xmlns:a16="http://schemas.microsoft.com/office/drawing/2014/main" id="{FC797C50-8BBC-45D6-9F49-D41754ACA888}"/>
                  </a:ext>
                </a:extLst>
              </p:cNvPr>
              <p:cNvCxnSpPr>
                <a:cxnSpLocks/>
                <a:stCxn id="143" idx="0"/>
                <a:endCxn id="143" idx="2"/>
              </p:cNvCxnSpPr>
              <p:nvPr/>
            </p:nvCxnSpPr>
            <p:spPr>
              <a:xfrm>
                <a:off x="9652473" y="1047565"/>
                <a:ext cx="0" cy="360000"/>
              </a:xfrm>
              <a:prstGeom prst="line">
                <a:avLst/>
              </a:prstGeom>
              <a:grpFill/>
              <a:ln w="19050">
                <a:solidFill>
                  <a:schemeClr val="dk1">
                    <a:alpha val="66000"/>
                  </a:schemeClr>
                </a:solidFill>
              </a:ln>
            </p:spPr>
            <p:style>
              <a:lnRef idx="2">
                <a:schemeClr val="accent1"/>
              </a:lnRef>
              <a:fillRef idx="0">
                <a:schemeClr val="accent1"/>
              </a:fillRef>
              <a:effectRef idx="1">
                <a:schemeClr val="accent1"/>
              </a:effectRef>
              <a:fontRef idx="minor">
                <a:schemeClr val="tx1"/>
              </a:fontRef>
            </p:style>
          </p:cxnSp>
          <p:cxnSp>
            <p:nvCxnSpPr>
              <p:cNvPr id="145" name="Straight Connector 144">
                <a:extLst>
                  <a:ext uri="{FF2B5EF4-FFF2-40B4-BE49-F238E27FC236}">
                    <a16:creationId xmlns:a16="http://schemas.microsoft.com/office/drawing/2014/main" id="{D8375D10-070C-4D0C-9574-0818720674FF}"/>
                  </a:ext>
                </a:extLst>
              </p:cNvPr>
              <p:cNvCxnSpPr>
                <a:cxnSpLocks/>
                <a:stCxn id="143" idx="1"/>
                <a:endCxn id="143" idx="3"/>
              </p:cNvCxnSpPr>
              <p:nvPr/>
            </p:nvCxnSpPr>
            <p:spPr>
              <a:xfrm>
                <a:off x="9472473" y="1227565"/>
                <a:ext cx="360000" cy="0"/>
              </a:xfrm>
              <a:prstGeom prst="line">
                <a:avLst/>
              </a:prstGeom>
              <a:grpFill/>
              <a:ln w="19050">
                <a:solidFill>
                  <a:schemeClr val="dk1">
                    <a:alpha val="66000"/>
                  </a:schemeClr>
                </a:solidFill>
              </a:ln>
            </p:spPr>
            <p:style>
              <a:lnRef idx="2">
                <a:schemeClr val="accent1"/>
              </a:lnRef>
              <a:fillRef idx="0">
                <a:schemeClr val="accent1"/>
              </a:fillRef>
              <a:effectRef idx="1">
                <a:schemeClr val="accent1"/>
              </a:effectRef>
              <a:fontRef idx="minor">
                <a:schemeClr val="tx1"/>
              </a:fontRef>
            </p:style>
          </p:cxnSp>
        </p:grpSp>
        <p:grpSp>
          <p:nvGrpSpPr>
            <p:cNvPr id="119" name="Group 118">
              <a:extLst>
                <a:ext uri="{FF2B5EF4-FFF2-40B4-BE49-F238E27FC236}">
                  <a16:creationId xmlns:a16="http://schemas.microsoft.com/office/drawing/2014/main" id="{78414243-5340-404E-9E24-96C2FE8A4C94}"/>
                </a:ext>
              </a:extLst>
            </p:cNvPr>
            <p:cNvGrpSpPr/>
            <p:nvPr/>
          </p:nvGrpSpPr>
          <p:grpSpPr>
            <a:xfrm>
              <a:off x="8888233" y="2102269"/>
              <a:ext cx="170340" cy="170556"/>
              <a:chOff x="9472473" y="1047565"/>
              <a:chExt cx="360000" cy="360000"/>
            </a:xfrm>
            <a:grpFill/>
          </p:grpSpPr>
          <p:sp>
            <p:nvSpPr>
              <p:cNvPr id="140" name="Rectangle 139">
                <a:extLst>
                  <a:ext uri="{FF2B5EF4-FFF2-40B4-BE49-F238E27FC236}">
                    <a16:creationId xmlns:a16="http://schemas.microsoft.com/office/drawing/2014/main" id="{F82C6B3F-1C89-4F57-9D38-0A0453B4D058}"/>
                  </a:ext>
                </a:extLst>
              </p:cNvPr>
              <p:cNvSpPr/>
              <p:nvPr/>
            </p:nvSpPr>
            <p:spPr>
              <a:xfrm>
                <a:off x="9472473" y="1047565"/>
                <a:ext cx="360000" cy="360000"/>
              </a:xfrm>
              <a:prstGeom prst="rect">
                <a:avLst/>
              </a:prstGeom>
              <a:grpFill/>
              <a:ln w="19050">
                <a:solidFill>
                  <a:schemeClr val="dk1">
                    <a:alpha val="66000"/>
                  </a:schemeClr>
                </a:solidFill>
              </a:ln>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sz="3600" dirty="0"/>
              </a:p>
            </p:txBody>
          </p:sp>
          <p:cxnSp>
            <p:nvCxnSpPr>
              <p:cNvPr id="141" name="Straight Connector 140">
                <a:extLst>
                  <a:ext uri="{FF2B5EF4-FFF2-40B4-BE49-F238E27FC236}">
                    <a16:creationId xmlns:a16="http://schemas.microsoft.com/office/drawing/2014/main" id="{71F364B7-D6B2-4A8B-8A3B-94C132BCF948}"/>
                  </a:ext>
                </a:extLst>
              </p:cNvPr>
              <p:cNvCxnSpPr>
                <a:cxnSpLocks/>
                <a:stCxn id="140" idx="0"/>
                <a:endCxn id="140" idx="2"/>
              </p:cNvCxnSpPr>
              <p:nvPr/>
            </p:nvCxnSpPr>
            <p:spPr>
              <a:xfrm>
                <a:off x="9652473" y="1047565"/>
                <a:ext cx="0" cy="360000"/>
              </a:xfrm>
              <a:prstGeom prst="line">
                <a:avLst/>
              </a:prstGeom>
              <a:grpFill/>
              <a:ln w="19050">
                <a:solidFill>
                  <a:schemeClr val="dk1">
                    <a:alpha val="66000"/>
                  </a:schemeClr>
                </a:solidFill>
              </a:ln>
            </p:spPr>
            <p:style>
              <a:lnRef idx="2">
                <a:schemeClr val="accent1"/>
              </a:lnRef>
              <a:fillRef idx="0">
                <a:schemeClr val="accent1"/>
              </a:fillRef>
              <a:effectRef idx="1">
                <a:schemeClr val="accent1"/>
              </a:effectRef>
              <a:fontRef idx="minor">
                <a:schemeClr val="tx1"/>
              </a:fontRef>
            </p:style>
          </p:cxnSp>
          <p:cxnSp>
            <p:nvCxnSpPr>
              <p:cNvPr id="142" name="Straight Connector 141">
                <a:extLst>
                  <a:ext uri="{FF2B5EF4-FFF2-40B4-BE49-F238E27FC236}">
                    <a16:creationId xmlns:a16="http://schemas.microsoft.com/office/drawing/2014/main" id="{D965EBCA-E3C7-4D9E-8487-C9EF6B754099}"/>
                  </a:ext>
                </a:extLst>
              </p:cNvPr>
              <p:cNvCxnSpPr>
                <a:cxnSpLocks/>
                <a:stCxn id="140" idx="1"/>
                <a:endCxn id="140" idx="3"/>
              </p:cNvCxnSpPr>
              <p:nvPr/>
            </p:nvCxnSpPr>
            <p:spPr>
              <a:xfrm>
                <a:off x="9472473" y="1227565"/>
                <a:ext cx="360000" cy="0"/>
              </a:xfrm>
              <a:prstGeom prst="line">
                <a:avLst/>
              </a:prstGeom>
              <a:grpFill/>
              <a:ln w="19050">
                <a:solidFill>
                  <a:schemeClr val="dk1">
                    <a:alpha val="66000"/>
                  </a:schemeClr>
                </a:solidFill>
              </a:ln>
            </p:spPr>
            <p:style>
              <a:lnRef idx="2">
                <a:schemeClr val="accent1"/>
              </a:lnRef>
              <a:fillRef idx="0">
                <a:schemeClr val="accent1"/>
              </a:fillRef>
              <a:effectRef idx="1">
                <a:schemeClr val="accent1"/>
              </a:effectRef>
              <a:fontRef idx="minor">
                <a:schemeClr val="tx1"/>
              </a:fontRef>
            </p:style>
          </p:cxnSp>
        </p:grpSp>
        <p:grpSp>
          <p:nvGrpSpPr>
            <p:cNvPr id="120" name="Group 119">
              <a:extLst>
                <a:ext uri="{FF2B5EF4-FFF2-40B4-BE49-F238E27FC236}">
                  <a16:creationId xmlns:a16="http://schemas.microsoft.com/office/drawing/2014/main" id="{4721121C-DD46-4E86-A171-3D7DEC5F391C}"/>
                </a:ext>
              </a:extLst>
            </p:cNvPr>
            <p:cNvGrpSpPr/>
            <p:nvPr/>
          </p:nvGrpSpPr>
          <p:grpSpPr>
            <a:xfrm>
              <a:off x="8888233" y="2323462"/>
              <a:ext cx="170340" cy="170556"/>
              <a:chOff x="9472473" y="1047565"/>
              <a:chExt cx="360000" cy="360000"/>
            </a:xfrm>
            <a:grpFill/>
          </p:grpSpPr>
          <p:sp>
            <p:nvSpPr>
              <p:cNvPr id="137" name="Rectangle 136">
                <a:extLst>
                  <a:ext uri="{FF2B5EF4-FFF2-40B4-BE49-F238E27FC236}">
                    <a16:creationId xmlns:a16="http://schemas.microsoft.com/office/drawing/2014/main" id="{A8B11812-2D9B-4916-B21B-C70ED37C9884}"/>
                  </a:ext>
                </a:extLst>
              </p:cNvPr>
              <p:cNvSpPr/>
              <p:nvPr/>
            </p:nvSpPr>
            <p:spPr>
              <a:xfrm>
                <a:off x="9472473" y="1047565"/>
                <a:ext cx="360000" cy="360000"/>
              </a:xfrm>
              <a:prstGeom prst="rect">
                <a:avLst/>
              </a:prstGeom>
              <a:grpFill/>
              <a:ln w="19050">
                <a:solidFill>
                  <a:schemeClr val="dk1">
                    <a:alpha val="66000"/>
                  </a:schemeClr>
                </a:solidFill>
              </a:ln>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sz="3600" dirty="0"/>
              </a:p>
            </p:txBody>
          </p:sp>
          <p:cxnSp>
            <p:nvCxnSpPr>
              <p:cNvPr id="138" name="Straight Connector 137">
                <a:extLst>
                  <a:ext uri="{FF2B5EF4-FFF2-40B4-BE49-F238E27FC236}">
                    <a16:creationId xmlns:a16="http://schemas.microsoft.com/office/drawing/2014/main" id="{D9551AE0-FC4B-463B-9E1A-1315F8F46598}"/>
                  </a:ext>
                </a:extLst>
              </p:cNvPr>
              <p:cNvCxnSpPr>
                <a:cxnSpLocks/>
                <a:stCxn id="137" idx="0"/>
                <a:endCxn id="137" idx="2"/>
              </p:cNvCxnSpPr>
              <p:nvPr/>
            </p:nvCxnSpPr>
            <p:spPr>
              <a:xfrm>
                <a:off x="9652473" y="1047565"/>
                <a:ext cx="0" cy="360000"/>
              </a:xfrm>
              <a:prstGeom prst="line">
                <a:avLst/>
              </a:prstGeom>
              <a:grpFill/>
              <a:ln w="19050">
                <a:solidFill>
                  <a:schemeClr val="dk1">
                    <a:alpha val="66000"/>
                  </a:schemeClr>
                </a:solidFill>
              </a:ln>
            </p:spPr>
            <p:style>
              <a:lnRef idx="2">
                <a:schemeClr val="accent1"/>
              </a:lnRef>
              <a:fillRef idx="0">
                <a:schemeClr val="accent1"/>
              </a:fillRef>
              <a:effectRef idx="1">
                <a:schemeClr val="accent1"/>
              </a:effectRef>
              <a:fontRef idx="minor">
                <a:schemeClr val="tx1"/>
              </a:fontRef>
            </p:style>
          </p:cxnSp>
          <p:cxnSp>
            <p:nvCxnSpPr>
              <p:cNvPr id="139" name="Straight Connector 138">
                <a:extLst>
                  <a:ext uri="{FF2B5EF4-FFF2-40B4-BE49-F238E27FC236}">
                    <a16:creationId xmlns:a16="http://schemas.microsoft.com/office/drawing/2014/main" id="{0A462FE8-9CA8-4995-8FD3-34D1CB8EAA40}"/>
                  </a:ext>
                </a:extLst>
              </p:cNvPr>
              <p:cNvCxnSpPr>
                <a:cxnSpLocks/>
                <a:stCxn id="137" idx="1"/>
                <a:endCxn id="137" idx="3"/>
              </p:cNvCxnSpPr>
              <p:nvPr/>
            </p:nvCxnSpPr>
            <p:spPr>
              <a:xfrm>
                <a:off x="9472473" y="1227565"/>
                <a:ext cx="360000" cy="0"/>
              </a:xfrm>
              <a:prstGeom prst="line">
                <a:avLst/>
              </a:prstGeom>
              <a:grpFill/>
              <a:ln w="19050">
                <a:solidFill>
                  <a:schemeClr val="dk1">
                    <a:alpha val="66000"/>
                  </a:schemeClr>
                </a:solidFill>
              </a:ln>
            </p:spPr>
            <p:style>
              <a:lnRef idx="2">
                <a:schemeClr val="accent1"/>
              </a:lnRef>
              <a:fillRef idx="0">
                <a:schemeClr val="accent1"/>
              </a:fillRef>
              <a:effectRef idx="1">
                <a:schemeClr val="accent1"/>
              </a:effectRef>
              <a:fontRef idx="minor">
                <a:schemeClr val="tx1"/>
              </a:fontRef>
            </p:style>
          </p:cxnSp>
        </p:grpSp>
        <p:grpSp>
          <p:nvGrpSpPr>
            <p:cNvPr id="121" name="Group 120">
              <a:extLst>
                <a:ext uri="{FF2B5EF4-FFF2-40B4-BE49-F238E27FC236}">
                  <a16:creationId xmlns:a16="http://schemas.microsoft.com/office/drawing/2014/main" id="{6E0CB4EF-1D6E-4560-A45A-90E146F0F756}"/>
                </a:ext>
              </a:extLst>
            </p:cNvPr>
            <p:cNvGrpSpPr/>
            <p:nvPr/>
          </p:nvGrpSpPr>
          <p:grpSpPr>
            <a:xfrm>
              <a:off x="8682404" y="2102269"/>
              <a:ext cx="170340" cy="170556"/>
              <a:chOff x="9472473" y="1047565"/>
              <a:chExt cx="360000" cy="360000"/>
            </a:xfrm>
            <a:grpFill/>
          </p:grpSpPr>
          <p:sp>
            <p:nvSpPr>
              <p:cNvPr id="134" name="Rectangle 133">
                <a:extLst>
                  <a:ext uri="{FF2B5EF4-FFF2-40B4-BE49-F238E27FC236}">
                    <a16:creationId xmlns:a16="http://schemas.microsoft.com/office/drawing/2014/main" id="{5904CD79-44FE-4054-ADBC-80682C1A3018}"/>
                  </a:ext>
                </a:extLst>
              </p:cNvPr>
              <p:cNvSpPr/>
              <p:nvPr/>
            </p:nvSpPr>
            <p:spPr>
              <a:xfrm>
                <a:off x="9472473" y="1047565"/>
                <a:ext cx="360000" cy="360000"/>
              </a:xfrm>
              <a:prstGeom prst="rect">
                <a:avLst/>
              </a:prstGeom>
              <a:grpFill/>
              <a:ln w="19050">
                <a:solidFill>
                  <a:schemeClr val="dk1">
                    <a:alpha val="66000"/>
                  </a:schemeClr>
                </a:solidFill>
              </a:ln>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sz="3600" dirty="0"/>
              </a:p>
            </p:txBody>
          </p:sp>
          <p:cxnSp>
            <p:nvCxnSpPr>
              <p:cNvPr id="135" name="Straight Connector 134">
                <a:extLst>
                  <a:ext uri="{FF2B5EF4-FFF2-40B4-BE49-F238E27FC236}">
                    <a16:creationId xmlns:a16="http://schemas.microsoft.com/office/drawing/2014/main" id="{6C3FE22E-F6A9-47DB-A6AA-1327D74F7FAD}"/>
                  </a:ext>
                </a:extLst>
              </p:cNvPr>
              <p:cNvCxnSpPr>
                <a:cxnSpLocks/>
                <a:stCxn id="134" idx="0"/>
                <a:endCxn id="134" idx="2"/>
              </p:cNvCxnSpPr>
              <p:nvPr/>
            </p:nvCxnSpPr>
            <p:spPr>
              <a:xfrm>
                <a:off x="9652473" y="1047565"/>
                <a:ext cx="0" cy="360000"/>
              </a:xfrm>
              <a:prstGeom prst="line">
                <a:avLst/>
              </a:prstGeom>
              <a:grpFill/>
              <a:ln w="19050">
                <a:solidFill>
                  <a:schemeClr val="dk1">
                    <a:alpha val="66000"/>
                  </a:schemeClr>
                </a:solidFill>
              </a:ln>
            </p:spPr>
            <p:style>
              <a:lnRef idx="2">
                <a:schemeClr val="accent1"/>
              </a:lnRef>
              <a:fillRef idx="0">
                <a:schemeClr val="accent1"/>
              </a:fillRef>
              <a:effectRef idx="1">
                <a:schemeClr val="accent1"/>
              </a:effectRef>
              <a:fontRef idx="minor">
                <a:schemeClr val="tx1"/>
              </a:fontRef>
            </p:style>
          </p:cxnSp>
          <p:cxnSp>
            <p:nvCxnSpPr>
              <p:cNvPr id="136" name="Straight Connector 135">
                <a:extLst>
                  <a:ext uri="{FF2B5EF4-FFF2-40B4-BE49-F238E27FC236}">
                    <a16:creationId xmlns:a16="http://schemas.microsoft.com/office/drawing/2014/main" id="{3FE8719C-EC91-42F3-8EF9-BD1B6B2DED0B}"/>
                  </a:ext>
                </a:extLst>
              </p:cNvPr>
              <p:cNvCxnSpPr>
                <a:cxnSpLocks/>
                <a:stCxn id="134" idx="1"/>
                <a:endCxn id="134" idx="3"/>
              </p:cNvCxnSpPr>
              <p:nvPr/>
            </p:nvCxnSpPr>
            <p:spPr>
              <a:xfrm>
                <a:off x="9472473" y="1227565"/>
                <a:ext cx="360000" cy="0"/>
              </a:xfrm>
              <a:prstGeom prst="line">
                <a:avLst/>
              </a:prstGeom>
              <a:grpFill/>
              <a:ln w="19050">
                <a:solidFill>
                  <a:schemeClr val="dk1">
                    <a:alpha val="66000"/>
                  </a:schemeClr>
                </a:solidFill>
              </a:ln>
            </p:spPr>
            <p:style>
              <a:lnRef idx="2">
                <a:schemeClr val="accent1"/>
              </a:lnRef>
              <a:fillRef idx="0">
                <a:schemeClr val="accent1"/>
              </a:fillRef>
              <a:effectRef idx="1">
                <a:schemeClr val="accent1"/>
              </a:effectRef>
              <a:fontRef idx="minor">
                <a:schemeClr val="tx1"/>
              </a:fontRef>
            </p:style>
          </p:cxnSp>
        </p:grpSp>
        <p:grpSp>
          <p:nvGrpSpPr>
            <p:cNvPr id="122" name="Group 121">
              <a:extLst>
                <a:ext uri="{FF2B5EF4-FFF2-40B4-BE49-F238E27FC236}">
                  <a16:creationId xmlns:a16="http://schemas.microsoft.com/office/drawing/2014/main" id="{C2592675-DB4F-42D3-B833-14EFBD369B89}"/>
                </a:ext>
              </a:extLst>
            </p:cNvPr>
            <p:cNvGrpSpPr/>
            <p:nvPr/>
          </p:nvGrpSpPr>
          <p:grpSpPr>
            <a:xfrm>
              <a:off x="8682404" y="2323462"/>
              <a:ext cx="170340" cy="170556"/>
              <a:chOff x="9472473" y="1047565"/>
              <a:chExt cx="360000" cy="360000"/>
            </a:xfrm>
            <a:grpFill/>
          </p:grpSpPr>
          <p:sp>
            <p:nvSpPr>
              <p:cNvPr id="131" name="Rectangle 130">
                <a:extLst>
                  <a:ext uri="{FF2B5EF4-FFF2-40B4-BE49-F238E27FC236}">
                    <a16:creationId xmlns:a16="http://schemas.microsoft.com/office/drawing/2014/main" id="{ED1BF352-1C5E-40F4-A4AD-83CEEB38A3F0}"/>
                  </a:ext>
                </a:extLst>
              </p:cNvPr>
              <p:cNvSpPr/>
              <p:nvPr/>
            </p:nvSpPr>
            <p:spPr>
              <a:xfrm>
                <a:off x="9472473" y="1047565"/>
                <a:ext cx="360000" cy="360000"/>
              </a:xfrm>
              <a:prstGeom prst="rect">
                <a:avLst/>
              </a:prstGeom>
              <a:grpFill/>
              <a:ln w="19050">
                <a:solidFill>
                  <a:schemeClr val="dk1">
                    <a:alpha val="66000"/>
                  </a:schemeClr>
                </a:solidFill>
              </a:ln>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sz="3600" dirty="0"/>
              </a:p>
            </p:txBody>
          </p:sp>
          <p:cxnSp>
            <p:nvCxnSpPr>
              <p:cNvPr id="132" name="Straight Connector 131">
                <a:extLst>
                  <a:ext uri="{FF2B5EF4-FFF2-40B4-BE49-F238E27FC236}">
                    <a16:creationId xmlns:a16="http://schemas.microsoft.com/office/drawing/2014/main" id="{C977DAA7-0240-42DF-857C-23C80FCC053D}"/>
                  </a:ext>
                </a:extLst>
              </p:cNvPr>
              <p:cNvCxnSpPr>
                <a:cxnSpLocks/>
                <a:stCxn id="131" idx="0"/>
                <a:endCxn id="131" idx="2"/>
              </p:cNvCxnSpPr>
              <p:nvPr/>
            </p:nvCxnSpPr>
            <p:spPr>
              <a:xfrm>
                <a:off x="9652473" y="1047565"/>
                <a:ext cx="0" cy="360000"/>
              </a:xfrm>
              <a:prstGeom prst="line">
                <a:avLst/>
              </a:prstGeom>
              <a:grpFill/>
              <a:ln w="19050">
                <a:solidFill>
                  <a:schemeClr val="dk1">
                    <a:alpha val="66000"/>
                  </a:schemeClr>
                </a:solidFill>
              </a:ln>
            </p:spPr>
            <p:style>
              <a:lnRef idx="2">
                <a:schemeClr val="accent1"/>
              </a:lnRef>
              <a:fillRef idx="0">
                <a:schemeClr val="accent1"/>
              </a:fillRef>
              <a:effectRef idx="1">
                <a:schemeClr val="accent1"/>
              </a:effectRef>
              <a:fontRef idx="minor">
                <a:schemeClr val="tx1"/>
              </a:fontRef>
            </p:style>
          </p:cxnSp>
          <p:cxnSp>
            <p:nvCxnSpPr>
              <p:cNvPr id="133" name="Straight Connector 132">
                <a:extLst>
                  <a:ext uri="{FF2B5EF4-FFF2-40B4-BE49-F238E27FC236}">
                    <a16:creationId xmlns:a16="http://schemas.microsoft.com/office/drawing/2014/main" id="{AE38EFD6-B91F-482B-8511-961937B21BD8}"/>
                  </a:ext>
                </a:extLst>
              </p:cNvPr>
              <p:cNvCxnSpPr>
                <a:cxnSpLocks/>
                <a:stCxn id="131" idx="1"/>
                <a:endCxn id="131" idx="3"/>
              </p:cNvCxnSpPr>
              <p:nvPr/>
            </p:nvCxnSpPr>
            <p:spPr>
              <a:xfrm>
                <a:off x="9472473" y="1227565"/>
                <a:ext cx="360000" cy="0"/>
              </a:xfrm>
              <a:prstGeom prst="line">
                <a:avLst/>
              </a:prstGeom>
              <a:grpFill/>
              <a:ln w="19050">
                <a:solidFill>
                  <a:schemeClr val="dk1">
                    <a:alpha val="66000"/>
                  </a:schemeClr>
                </a:solidFill>
              </a:ln>
            </p:spPr>
            <p:style>
              <a:lnRef idx="2">
                <a:schemeClr val="accent1"/>
              </a:lnRef>
              <a:fillRef idx="0">
                <a:schemeClr val="accent1"/>
              </a:fillRef>
              <a:effectRef idx="1">
                <a:schemeClr val="accent1"/>
              </a:effectRef>
              <a:fontRef idx="minor">
                <a:schemeClr val="tx1"/>
              </a:fontRef>
            </p:style>
          </p:cxnSp>
        </p:grpSp>
        <p:grpSp>
          <p:nvGrpSpPr>
            <p:cNvPr id="123" name="Group 122">
              <a:extLst>
                <a:ext uri="{FF2B5EF4-FFF2-40B4-BE49-F238E27FC236}">
                  <a16:creationId xmlns:a16="http://schemas.microsoft.com/office/drawing/2014/main" id="{3BDCE15E-A52E-4FA8-BCDA-8DB565B757EB}"/>
                </a:ext>
              </a:extLst>
            </p:cNvPr>
            <p:cNvGrpSpPr/>
            <p:nvPr/>
          </p:nvGrpSpPr>
          <p:grpSpPr>
            <a:xfrm>
              <a:off x="8483110" y="2102269"/>
              <a:ext cx="170340" cy="170556"/>
              <a:chOff x="9472473" y="1047565"/>
              <a:chExt cx="360000" cy="360000"/>
            </a:xfrm>
            <a:grpFill/>
          </p:grpSpPr>
          <p:sp>
            <p:nvSpPr>
              <p:cNvPr id="128" name="Rectangle 127">
                <a:extLst>
                  <a:ext uri="{FF2B5EF4-FFF2-40B4-BE49-F238E27FC236}">
                    <a16:creationId xmlns:a16="http://schemas.microsoft.com/office/drawing/2014/main" id="{D0F524C9-C992-4A16-A442-6B1A1A9DE179}"/>
                  </a:ext>
                </a:extLst>
              </p:cNvPr>
              <p:cNvSpPr/>
              <p:nvPr/>
            </p:nvSpPr>
            <p:spPr>
              <a:xfrm>
                <a:off x="9472473" y="1047565"/>
                <a:ext cx="360000" cy="360000"/>
              </a:xfrm>
              <a:prstGeom prst="rect">
                <a:avLst/>
              </a:prstGeom>
              <a:grpFill/>
              <a:ln w="19050">
                <a:solidFill>
                  <a:schemeClr val="dk1">
                    <a:alpha val="66000"/>
                  </a:schemeClr>
                </a:solidFill>
              </a:ln>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sz="3600" dirty="0"/>
              </a:p>
            </p:txBody>
          </p:sp>
          <p:cxnSp>
            <p:nvCxnSpPr>
              <p:cNvPr id="129" name="Straight Connector 128">
                <a:extLst>
                  <a:ext uri="{FF2B5EF4-FFF2-40B4-BE49-F238E27FC236}">
                    <a16:creationId xmlns:a16="http://schemas.microsoft.com/office/drawing/2014/main" id="{803B741C-11A2-419D-9BE8-8C1975BE547A}"/>
                  </a:ext>
                </a:extLst>
              </p:cNvPr>
              <p:cNvCxnSpPr>
                <a:cxnSpLocks/>
                <a:stCxn id="128" idx="0"/>
                <a:endCxn id="128" idx="2"/>
              </p:cNvCxnSpPr>
              <p:nvPr/>
            </p:nvCxnSpPr>
            <p:spPr>
              <a:xfrm>
                <a:off x="9652473" y="1047565"/>
                <a:ext cx="0" cy="360000"/>
              </a:xfrm>
              <a:prstGeom prst="line">
                <a:avLst/>
              </a:prstGeom>
              <a:grpFill/>
              <a:ln w="19050">
                <a:solidFill>
                  <a:schemeClr val="dk1">
                    <a:alpha val="66000"/>
                  </a:schemeClr>
                </a:solidFill>
              </a:ln>
            </p:spPr>
            <p:style>
              <a:lnRef idx="2">
                <a:schemeClr val="accent1"/>
              </a:lnRef>
              <a:fillRef idx="0">
                <a:schemeClr val="accent1"/>
              </a:fillRef>
              <a:effectRef idx="1">
                <a:schemeClr val="accent1"/>
              </a:effectRef>
              <a:fontRef idx="minor">
                <a:schemeClr val="tx1"/>
              </a:fontRef>
            </p:style>
          </p:cxnSp>
          <p:cxnSp>
            <p:nvCxnSpPr>
              <p:cNvPr id="130" name="Straight Connector 129">
                <a:extLst>
                  <a:ext uri="{FF2B5EF4-FFF2-40B4-BE49-F238E27FC236}">
                    <a16:creationId xmlns:a16="http://schemas.microsoft.com/office/drawing/2014/main" id="{EC5F03D4-DB52-4FD7-89E8-97BC6C7733ED}"/>
                  </a:ext>
                </a:extLst>
              </p:cNvPr>
              <p:cNvCxnSpPr>
                <a:cxnSpLocks/>
                <a:stCxn id="128" idx="1"/>
                <a:endCxn id="128" idx="3"/>
              </p:cNvCxnSpPr>
              <p:nvPr/>
            </p:nvCxnSpPr>
            <p:spPr>
              <a:xfrm>
                <a:off x="9472473" y="1227565"/>
                <a:ext cx="360000" cy="0"/>
              </a:xfrm>
              <a:prstGeom prst="line">
                <a:avLst/>
              </a:prstGeom>
              <a:grpFill/>
              <a:ln w="19050">
                <a:solidFill>
                  <a:schemeClr val="dk1">
                    <a:alpha val="66000"/>
                  </a:schemeClr>
                </a:solidFill>
              </a:ln>
            </p:spPr>
            <p:style>
              <a:lnRef idx="2">
                <a:schemeClr val="accent1"/>
              </a:lnRef>
              <a:fillRef idx="0">
                <a:schemeClr val="accent1"/>
              </a:fillRef>
              <a:effectRef idx="1">
                <a:schemeClr val="accent1"/>
              </a:effectRef>
              <a:fontRef idx="minor">
                <a:schemeClr val="tx1"/>
              </a:fontRef>
            </p:style>
          </p:cxnSp>
        </p:grpSp>
        <p:grpSp>
          <p:nvGrpSpPr>
            <p:cNvPr id="124" name="Group 123">
              <a:extLst>
                <a:ext uri="{FF2B5EF4-FFF2-40B4-BE49-F238E27FC236}">
                  <a16:creationId xmlns:a16="http://schemas.microsoft.com/office/drawing/2014/main" id="{39244A71-4C00-4D17-966D-E5B2D1EBCFDC}"/>
                </a:ext>
              </a:extLst>
            </p:cNvPr>
            <p:cNvGrpSpPr/>
            <p:nvPr/>
          </p:nvGrpSpPr>
          <p:grpSpPr>
            <a:xfrm>
              <a:off x="8483110" y="2323462"/>
              <a:ext cx="170340" cy="170556"/>
              <a:chOff x="9472473" y="1047565"/>
              <a:chExt cx="360000" cy="360000"/>
            </a:xfrm>
            <a:grpFill/>
          </p:grpSpPr>
          <p:sp>
            <p:nvSpPr>
              <p:cNvPr id="125" name="Rectangle 124">
                <a:extLst>
                  <a:ext uri="{FF2B5EF4-FFF2-40B4-BE49-F238E27FC236}">
                    <a16:creationId xmlns:a16="http://schemas.microsoft.com/office/drawing/2014/main" id="{646EA979-BAA2-409E-B834-E3EFE214FAC5}"/>
                  </a:ext>
                </a:extLst>
              </p:cNvPr>
              <p:cNvSpPr/>
              <p:nvPr/>
            </p:nvSpPr>
            <p:spPr>
              <a:xfrm>
                <a:off x="9472473" y="1047565"/>
                <a:ext cx="360000" cy="360000"/>
              </a:xfrm>
              <a:prstGeom prst="rect">
                <a:avLst/>
              </a:prstGeom>
              <a:grpFill/>
              <a:ln w="19050">
                <a:solidFill>
                  <a:schemeClr val="dk1">
                    <a:alpha val="66000"/>
                  </a:schemeClr>
                </a:solidFill>
              </a:ln>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sz="3600" dirty="0"/>
              </a:p>
            </p:txBody>
          </p:sp>
          <p:cxnSp>
            <p:nvCxnSpPr>
              <p:cNvPr id="126" name="Straight Connector 125">
                <a:extLst>
                  <a:ext uri="{FF2B5EF4-FFF2-40B4-BE49-F238E27FC236}">
                    <a16:creationId xmlns:a16="http://schemas.microsoft.com/office/drawing/2014/main" id="{62D1FAC1-1FD6-4B42-A1E9-756EFC1F395C}"/>
                  </a:ext>
                </a:extLst>
              </p:cNvPr>
              <p:cNvCxnSpPr>
                <a:cxnSpLocks/>
                <a:stCxn id="125" idx="0"/>
                <a:endCxn id="125" idx="2"/>
              </p:cNvCxnSpPr>
              <p:nvPr/>
            </p:nvCxnSpPr>
            <p:spPr>
              <a:xfrm>
                <a:off x="9652473" y="1047565"/>
                <a:ext cx="0" cy="360000"/>
              </a:xfrm>
              <a:prstGeom prst="line">
                <a:avLst/>
              </a:prstGeom>
              <a:grpFill/>
              <a:ln w="19050">
                <a:solidFill>
                  <a:schemeClr val="dk1">
                    <a:alpha val="66000"/>
                  </a:schemeClr>
                </a:solidFill>
              </a:ln>
            </p:spPr>
            <p:style>
              <a:lnRef idx="2">
                <a:schemeClr val="accent1"/>
              </a:lnRef>
              <a:fillRef idx="0">
                <a:schemeClr val="accent1"/>
              </a:fillRef>
              <a:effectRef idx="1">
                <a:schemeClr val="accent1"/>
              </a:effectRef>
              <a:fontRef idx="minor">
                <a:schemeClr val="tx1"/>
              </a:fontRef>
            </p:style>
          </p:cxnSp>
          <p:cxnSp>
            <p:nvCxnSpPr>
              <p:cNvPr id="127" name="Straight Connector 126">
                <a:extLst>
                  <a:ext uri="{FF2B5EF4-FFF2-40B4-BE49-F238E27FC236}">
                    <a16:creationId xmlns:a16="http://schemas.microsoft.com/office/drawing/2014/main" id="{4297AC00-F11F-4117-95AC-A574C969B374}"/>
                  </a:ext>
                </a:extLst>
              </p:cNvPr>
              <p:cNvCxnSpPr>
                <a:cxnSpLocks/>
                <a:stCxn id="125" idx="1"/>
                <a:endCxn id="125" idx="3"/>
              </p:cNvCxnSpPr>
              <p:nvPr/>
            </p:nvCxnSpPr>
            <p:spPr>
              <a:xfrm>
                <a:off x="9472473" y="1227565"/>
                <a:ext cx="360000" cy="0"/>
              </a:xfrm>
              <a:prstGeom prst="line">
                <a:avLst/>
              </a:prstGeom>
              <a:grpFill/>
              <a:ln w="19050">
                <a:solidFill>
                  <a:schemeClr val="dk1">
                    <a:alpha val="66000"/>
                  </a:schemeClr>
                </a:solidFill>
              </a:ln>
            </p:spPr>
            <p:style>
              <a:lnRef idx="2">
                <a:schemeClr val="accent1"/>
              </a:lnRef>
              <a:fillRef idx="0">
                <a:schemeClr val="accent1"/>
              </a:fillRef>
              <a:effectRef idx="1">
                <a:schemeClr val="accent1"/>
              </a:effectRef>
              <a:fontRef idx="minor">
                <a:schemeClr val="tx1"/>
              </a:fontRef>
            </p:style>
          </p:cxnSp>
        </p:grpSp>
      </p:grpSp>
      <p:sp>
        <p:nvSpPr>
          <p:cNvPr id="101" name="Rectangle 100">
            <a:extLst>
              <a:ext uri="{FF2B5EF4-FFF2-40B4-BE49-F238E27FC236}">
                <a16:creationId xmlns:a16="http://schemas.microsoft.com/office/drawing/2014/main" id="{F76B3D4F-1A56-404D-830E-FB1CD193522D}"/>
              </a:ext>
            </a:extLst>
          </p:cNvPr>
          <p:cNvSpPr/>
          <p:nvPr/>
        </p:nvSpPr>
        <p:spPr>
          <a:xfrm>
            <a:off x="7719490" y="4365152"/>
            <a:ext cx="4433350" cy="707886"/>
          </a:xfrm>
          <a:prstGeom prst="rect">
            <a:avLst/>
          </a:prstGeom>
          <a:noFill/>
        </p:spPr>
        <p:txBody>
          <a:bodyPr wrap="square" lIns="91440" tIns="45720" rIns="91440" bIns="4572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00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E-scholarship</a:t>
            </a:r>
          </a:p>
        </p:txBody>
      </p:sp>
      <p:sp>
        <p:nvSpPr>
          <p:cNvPr id="102" name="Arrow: Right 101">
            <a:extLst>
              <a:ext uri="{FF2B5EF4-FFF2-40B4-BE49-F238E27FC236}">
                <a16:creationId xmlns:a16="http://schemas.microsoft.com/office/drawing/2014/main" id="{0D993AAA-B065-43D7-B1F4-89D1BD88B0D3}"/>
              </a:ext>
            </a:extLst>
          </p:cNvPr>
          <p:cNvSpPr/>
          <p:nvPr/>
        </p:nvSpPr>
        <p:spPr>
          <a:xfrm rot="10800000">
            <a:off x="7159018" y="4599697"/>
            <a:ext cx="430263" cy="23879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dirty="0"/>
          </a:p>
        </p:txBody>
      </p:sp>
      <p:cxnSp>
        <p:nvCxnSpPr>
          <p:cNvPr id="199" name="Straight Connector 198">
            <a:extLst>
              <a:ext uri="{FF2B5EF4-FFF2-40B4-BE49-F238E27FC236}">
                <a16:creationId xmlns:a16="http://schemas.microsoft.com/office/drawing/2014/main" id="{D5B28072-F580-D396-E484-598049E465CD}"/>
              </a:ext>
            </a:extLst>
          </p:cNvPr>
          <p:cNvCxnSpPr>
            <a:endCxn id="190" idx="2"/>
          </p:cNvCxnSpPr>
          <p:nvPr/>
        </p:nvCxnSpPr>
        <p:spPr>
          <a:xfrm>
            <a:off x="3636569" y="4410621"/>
            <a:ext cx="1" cy="2131406"/>
          </a:xfrm>
          <a:prstGeom prst="line">
            <a:avLst/>
          </a:prstGeom>
        </p:spPr>
        <p:style>
          <a:lnRef idx="2">
            <a:schemeClr val="dk1"/>
          </a:lnRef>
          <a:fillRef idx="0">
            <a:schemeClr val="dk1"/>
          </a:fillRef>
          <a:effectRef idx="1">
            <a:schemeClr val="dk1"/>
          </a:effectRef>
          <a:fontRef idx="minor">
            <a:schemeClr val="tx1"/>
          </a:fontRef>
        </p:style>
      </p:cxnSp>
      <p:cxnSp>
        <p:nvCxnSpPr>
          <p:cNvPr id="201" name="Straight Connector 200">
            <a:extLst>
              <a:ext uri="{FF2B5EF4-FFF2-40B4-BE49-F238E27FC236}">
                <a16:creationId xmlns:a16="http://schemas.microsoft.com/office/drawing/2014/main" id="{1E1CD9A1-0ADE-8D6F-BF53-E0465B49F059}"/>
              </a:ext>
            </a:extLst>
          </p:cNvPr>
          <p:cNvCxnSpPr>
            <a:cxnSpLocks/>
            <a:endCxn id="190" idx="1"/>
          </p:cNvCxnSpPr>
          <p:nvPr/>
        </p:nvCxnSpPr>
        <p:spPr>
          <a:xfrm flipH="1">
            <a:off x="381136" y="4410621"/>
            <a:ext cx="3227817" cy="1585"/>
          </a:xfrm>
          <a:prstGeom prst="line">
            <a:avLst/>
          </a:prstGeom>
        </p:spPr>
        <p:style>
          <a:lnRef idx="2">
            <a:schemeClr val="dk1"/>
          </a:lnRef>
          <a:fillRef idx="0">
            <a:schemeClr val="dk1"/>
          </a:fillRef>
          <a:effectRef idx="1">
            <a:schemeClr val="dk1"/>
          </a:effectRef>
          <a:fontRef idx="minor">
            <a:schemeClr val="tx1"/>
          </a:fontRef>
        </p:style>
      </p:cxnSp>
      <p:cxnSp>
        <p:nvCxnSpPr>
          <p:cNvPr id="203" name="Straight Connector 202">
            <a:extLst>
              <a:ext uri="{FF2B5EF4-FFF2-40B4-BE49-F238E27FC236}">
                <a16:creationId xmlns:a16="http://schemas.microsoft.com/office/drawing/2014/main" id="{312E9FB7-95C2-2B75-2BBE-7A4BD6F82C96}"/>
              </a:ext>
            </a:extLst>
          </p:cNvPr>
          <p:cNvCxnSpPr>
            <a:stCxn id="192" idx="1"/>
            <a:endCxn id="192" idx="3"/>
          </p:cNvCxnSpPr>
          <p:nvPr/>
        </p:nvCxnSpPr>
        <p:spPr>
          <a:xfrm>
            <a:off x="3636569" y="3347295"/>
            <a:ext cx="3255434" cy="0"/>
          </a:xfrm>
          <a:prstGeom prst="line">
            <a:avLst/>
          </a:prstGeom>
        </p:spPr>
        <p:style>
          <a:lnRef idx="2">
            <a:schemeClr val="dk1"/>
          </a:lnRef>
          <a:fillRef idx="0">
            <a:schemeClr val="dk1"/>
          </a:fillRef>
          <a:effectRef idx="1">
            <a:schemeClr val="dk1"/>
          </a:effectRef>
          <a:fontRef idx="minor">
            <a:schemeClr val="tx1"/>
          </a:fontRef>
        </p:style>
      </p:cxnSp>
      <p:sp>
        <p:nvSpPr>
          <p:cNvPr id="207" name="Rectangle 206">
            <a:extLst>
              <a:ext uri="{FF2B5EF4-FFF2-40B4-BE49-F238E27FC236}">
                <a16:creationId xmlns:a16="http://schemas.microsoft.com/office/drawing/2014/main" id="{3F5A748D-CA1A-1DE7-E1BD-F70D01753406}"/>
              </a:ext>
            </a:extLst>
          </p:cNvPr>
          <p:cNvSpPr/>
          <p:nvPr/>
        </p:nvSpPr>
        <p:spPr>
          <a:xfrm>
            <a:off x="3635597" y="2816642"/>
            <a:ext cx="3255432" cy="53025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800" dirty="0">
                <a:latin typeface="Times New Roman" panose="02020603050405020304" pitchFamily="18" charset="0"/>
                <a:cs typeface="Times New Roman" panose="02020603050405020304" pitchFamily="18" charset="0"/>
              </a:rPr>
              <a:t>Segment 2</a:t>
            </a:r>
          </a:p>
        </p:txBody>
      </p:sp>
      <p:sp>
        <p:nvSpPr>
          <p:cNvPr id="208" name="Rectangle 207">
            <a:extLst>
              <a:ext uri="{FF2B5EF4-FFF2-40B4-BE49-F238E27FC236}">
                <a16:creationId xmlns:a16="http://schemas.microsoft.com/office/drawing/2014/main" id="{72162DD1-6A5E-68F9-DA72-C19AFDBBF6B4}"/>
              </a:ext>
            </a:extLst>
          </p:cNvPr>
          <p:cNvSpPr/>
          <p:nvPr/>
        </p:nvSpPr>
        <p:spPr>
          <a:xfrm>
            <a:off x="3635597" y="3347658"/>
            <a:ext cx="3255432" cy="53025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800" dirty="0">
                <a:latin typeface="Times New Roman" panose="02020603050405020304" pitchFamily="18" charset="0"/>
                <a:cs typeface="Times New Roman" panose="02020603050405020304" pitchFamily="18" charset="0"/>
              </a:rPr>
              <a:t>Segment 3</a:t>
            </a:r>
          </a:p>
        </p:txBody>
      </p:sp>
      <p:sp>
        <p:nvSpPr>
          <p:cNvPr id="209" name="Rectangle 208">
            <a:extLst>
              <a:ext uri="{FF2B5EF4-FFF2-40B4-BE49-F238E27FC236}">
                <a16:creationId xmlns:a16="http://schemas.microsoft.com/office/drawing/2014/main" id="{CCFDC6AC-4B3C-F631-809A-CD59CD8B2324}"/>
              </a:ext>
            </a:extLst>
          </p:cNvPr>
          <p:cNvSpPr/>
          <p:nvPr/>
        </p:nvSpPr>
        <p:spPr>
          <a:xfrm>
            <a:off x="3635597" y="3878950"/>
            <a:ext cx="3255432" cy="53025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800" dirty="0">
                <a:latin typeface="Times New Roman" panose="02020603050405020304" pitchFamily="18" charset="0"/>
                <a:cs typeface="Times New Roman" panose="02020603050405020304" pitchFamily="18" charset="0"/>
              </a:rPr>
              <a:t>Segment 4</a:t>
            </a:r>
          </a:p>
        </p:txBody>
      </p:sp>
      <p:sp>
        <p:nvSpPr>
          <p:cNvPr id="211" name="Arrow: Curved Down 210">
            <a:extLst>
              <a:ext uri="{FF2B5EF4-FFF2-40B4-BE49-F238E27FC236}">
                <a16:creationId xmlns:a16="http://schemas.microsoft.com/office/drawing/2014/main" id="{13C89CFC-8CA8-BEBE-3CEF-7FE1D2051D22}"/>
              </a:ext>
            </a:extLst>
          </p:cNvPr>
          <p:cNvSpPr/>
          <p:nvPr/>
        </p:nvSpPr>
        <p:spPr>
          <a:xfrm>
            <a:off x="6782407" y="2051840"/>
            <a:ext cx="2091125" cy="276556"/>
          </a:xfrm>
          <a:prstGeom prst="curvedDownArrow">
            <a:avLst>
              <a:gd name="adj1" fmla="val 18491"/>
              <a:gd name="adj2" fmla="val 94014"/>
              <a:gd name="adj3" fmla="val 3844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12" name="TextBox 211">
            <a:extLst>
              <a:ext uri="{FF2B5EF4-FFF2-40B4-BE49-F238E27FC236}">
                <a16:creationId xmlns:a16="http://schemas.microsoft.com/office/drawing/2014/main" id="{1B0565E5-8967-E62E-9035-34237A0F5F5B}"/>
              </a:ext>
            </a:extLst>
          </p:cNvPr>
          <p:cNvSpPr txBox="1"/>
          <p:nvPr/>
        </p:nvSpPr>
        <p:spPr>
          <a:xfrm>
            <a:off x="1124666" y="3084886"/>
            <a:ext cx="1556788" cy="523220"/>
          </a:xfrm>
          <a:prstGeom prst="rect">
            <a:avLst/>
          </a:prstGeom>
          <a:noFill/>
        </p:spPr>
        <p:txBody>
          <a:bodyPr wrap="square" rtlCol="0">
            <a:spAutoFit/>
          </a:bodyPr>
          <a:lstStyle/>
          <a:p>
            <a:r>
              <a:rPr lang="en-IN" sz="2800" dirty="0">
                <a:latin typeface="Times New Roman" panose="02020603050405020304" pitchFamily="18" charset="0"/>
                <a:cs typeface="Times New Roman" panose="02020603050405020304" pitchFamily="18" charset="0"/>
              </a:rPr>
              <a:t>Region 1</a:t>
            </a:r>
          </a:p>
        </p:txBody>
      </p:sp>
      <p:sp>
        <p:nvSpPr>
          <p:cNvPr id="213" name="TextBox 212">
            <a:extLst>
              <a:ext uri="{FF2B5EF4-FFF2-40B4-BE49-F238E27FC236}">
                <a16:creationId xmlns:a16="http://schemas.microsoft.com/office/drawing/2014/main" id="{B3AF8A25-9F08-9CBB-80D2-07F8E5B46690}"/>
              </a:ext>
            </a:extLst>
          </p:cNvPr>
          <p:cNvSpPr txBox="1"/>
          <p:nvPr/>
        </p:nvSpPr>
        <p:spPr>
          <a:xfrm flipH="1">
            <a:off x="1124666" y="5184800"/>
            <a:ext cx="1621709" cy="954107"/>
          </a:xfrm>
          <a:prstGeom prst="rect">
            <a:avLst/>
          </a:prstGeom>
          <a:noFill/>
        </p:spPr>
        <p:txBody>
          <a:bodyPr wrap="square" rtlCol="0">
            <a:spAutoFit/>
          </a:bodyPr>
          <a:lstStyle/>
          <a:p>
            <a:r>
              <a:rPr lang="en-IN" sz="2800" dirty="0">
                <a:latin typeface="Times New Roman" panose="02020603050405020304" pitchFamily="18" charset="0"/>
                <a:cs typeface="Times New Roman" panose="02020603050405020304" pitchFamily="18" charset="0"/>
              </a:rPr>
              <a:t>Region 3</a:t>
            </a:r>
          </a:p>
          <a:p>
            <a:endParaRPr lang="en-IN" sz="2800" dirty="0"/>
          </a:p>
        </p:txBody>
      </p:sp>
      <p:sp>
        <p:nvSpPr>
          <p:cNvPr id="214" name="TextBox 213">
            <a:extLst>
              <a:ext uri="{FF2B5EF4-FFF2-40B4-BE49-F238E27FC236}">
                <a16:creationId xmlns:a16="http://schemas.microsoft.com/office/drawing/2014/main" id="{DB339874-5760-302C-FF3C-88899781D538}"/>
              </a:ext>
            </a:extLst>
          </p:cNvPr>
          <p:cNvSpPr txBox="1"/>
          <p:nvPr/>
        </p:nvSpPr>
        <p:spPr>
          <a:xfrm>
            <a:off x="4495706" y="5184800"/>
            <a:ext cx="1608814" cy="523220"/>
          </a:xfrm>
          <a:prstGeom prst="rect">
            <a:avLst/>
          </a:prstGeom>
          <a:noFill/>
        </p:spPr>
        <p:txBody>
          <a:bodyPr wrap="square" rtlCol="0">
            <a:spAutoFit/>
          </a:bodyPr>
          <a:lstStyle/>
          <a:p>
            <a:r>
              <a:rPr lang="en-IN" sz="2800" dirty="0">
                <a:latin typeface="Times New Roman" panose="02020603050405020304" pitchFamily="18" charset="0"/>
                <a:cs typeface="Times New Roman" panose="02020603050405020304" pitchFamily="18" charset="0"/>
              </a:rPr>
              <a:t>Region 4</a:t>
            </a:r>
          </a:p>
        </p:txBody>
      </p:sp>
      <p:sp>
        <p:nvSpPr>
          <p:cNvPr id="215" name="TextBox 214">
            <a:extLst>
              <a:ext uri="{FF2B5EF4-FFF2-40B4-BE49-F238E27FC236}">
                <a16:creationId xmlns:a16="http://schemas.microsoft.com/office/drawing/2014/main" id="{4EF8E1BD-7E50-042E-7BE5-A0D32517F690}"/>
              </a:ext>
            </a:extLst>
          </p:cNvPr>
          <p:cNvSpPr txBox="1"/>
          <p:nvPr/>
        </p:nvSpPr>
        <p:spPr>
          <a:xfrm>
            <a:off x="-180443" y="221906"/>
            <a:ext cx="12196111" cy="584775"/>
          </a:xfrm>
          <a:prstGeom prst="rect">
            <a:avLst/>
          </a:prstGeom>
          <a:noFill/>
        </p:spPr>
        <p:txBody>
          <a:bodyPr wrap="square" rtlCol="0">
            <a:spAutoFit/>
          </a:bodyPr>
          <a:lstStyle/>
          <a:p>
            <a:pPr algn="ctr"/>
            <a:r>
              <a:rPr lang="en-IN" sz="3200" b="1" u="sng" dirty="0">
                <a:effectLst>
                  <a:outerShdw blurRad="38100" dist="38100" dir="2700000" algn="tl">
                    <a:srgbClr val="000000">
                      <a:alpha val="43137"/>
                    </a:srgbClr>
                  </a:outerShdw>
                </a:effectLst>
                <a:latin typeface="Book Antiqua" panose="02040602050305030304" pitchFamily="18" charset="0"/>
              </a:rPr>
              <a:t>Cover Image Region/Segment Wise Signature Verification</a:t>
            </a:r>
          </a:p>
        </p:txBody>
      </p:sp>
    </p:spTree>
    <p:extLst>
      <p:ext uri="{BB962C8B-B14F-4D97-AF65-F5344CB8AC3E}">
        <p14:creationId xmlns:p14="http://schemas.microsoft.com/office/powerpoint/2010/main" val="2885202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2" name="Picture 231">
            <a:extLst>
              <a:ext uri="{FF2B5EF4-FFF2-40B4-BE49-F238E27FC236}">
                <a16:creationId xmlns:a16="http://schemas.microsoft.com/office/drawing/2014/main" id="{B472C0E9-8A8F-6BE5-3043-1A25BC8316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94727" y="898253"/>
            <a:ext cx="8161592" cy="4130562"/>
          </a:xfrm>
          <a:prstGeom prst="rect">
            <a:avLst/>
          </a:prstGeom>
        </p:spPr>
      </p:pic>
      <p:sp>
        <p:nvSpPr>
          <p:cNvPr id="2" name="Title 1">
            <a:extLst>
              <a:ext uri="{FF2B5EF4-FFF2-40B4-BE49-F238E27FC236}">
                <a16:creationId xmlns:a16="http://schemas.microsoft.com/office/drawing/2014/main" id="{C1D708EE-F07A-AE95-F0AE-6F3E10948872}"/>
              </a:ext>
            </a:extLst>
          </p:cNvPr>
          <p:cNvSpPr>
            <a:spLocks noGrp="1"/>
          </p:cNvSpPr>
          <p:nvPr>
            <p:ph type="title"/>
          </p:nvPr>
        </p:nvSpPr>
        <p:spPr>
          <a:xfrm>
            <a:off x="-86042" y="304800"/>
            <a:ext cx="12330954" cy="1356360"/>
          </a:xfrm>
        </p:spPr>
        <p:txBody>
          <a:bodyPr>
            <a:noAutofit/>
          </a:bodyPr>
          <a:lstStyle/>
          <a:p>
            <a:pPr algn="ctr"/>
            <a:r>
              <a:rPr lang="en-IN" sz="3200" b="1" u="sng" dirty="0">
                <a:solidFill>
                  <a:schemeClr val="tx1"/>
                </a:solidFill>
                <a:effectLst>
                  <a:outerShdw blurRad="38100" dist="38100" dir="2700000" algn="tl">
                    <a:srgbClr val="000000">
                      <a:alpha val="43137"/>
                    </a:srgbClr>
                  </a:outerShdw>
                </a:effectLst>
                <a:latin typeface="Book Antiqua" panose="02040602050305030304" pitchFamily="18" charset="0"/>
              </a:rPr>
              <a:t>Cover Image Region/Segment Wise Signature Verification(contd.)</a:t>
            </a:r>
            <a:br>
              <a:rPr lang="en-IN" sz="3200" b="1" u="sng" dirty="0">
                <a:solidFill>
                  <a:schemeClr val="tx1"/>
                </a:solidFill>
                <a:effectLst>
                  <a:outerShdw blurRad="38100" dist="38100" dir="2700000" algn="tl">
                    <a:srgbClr val="000000">
                      <a:alpha val="43137"/>
                    </a:srgbClr>
                  </a:outerShdw>
                </a:effectLst>
                <a:latin typeface="Book Antiqua" panose="02040602050305030304" pitchFamily="18" charset="0"/>
              </a:rPr>
            </a:br>
            <a:endParaRPr lang="en-IN" sz="3200" dirty="0">
              <a:solidFill>
                <a:schemeClr val="tx1"/>
              </a:solidFill>
              <a:effectLst>
                <a:outerShdw blurRad="38100" dist="38100" dir="2700000" algn="tl">
                  <a:srgbClr val="000000">
                    <a:alpha val="43137"/>
                  </a:srgbClr>
                </a:outerShdw>
              </a:effectLst>
            </a:endParaRPr>
          </a:p>
        </p:txBody>
      </p:sp>
      <p:sp>
        <p:nvSpPr>
          <p:cNvPr id="7" name="TextBox 30">
            <a:extLst>
              <a:ext uri="{FF2B5EF4-FFF2-40B4-BE49-F238E27FC236}">
                <a16:creationId xmlns:a16="http://schemas.microsoft.com/office/drawing/2014/main" id="{47763904-EF6C-4E78-BC98-4ACD9B560FC5}"/>
              </a:ext>
            </a:extLst>
          </p:cNvPr>
          <p:cNvSpPr txBox="1"/>
          <p:nvPr/>
        </p:nvSpPr>
        <p:spPr>
          <a:xfrm>
            <a:off x="670967" y="1371881"/>
            <a:ext cx="2733977" cy="120032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dirty="0">
                <a:latin typeface="Times New Roman" panose="02020603050405020304" pitchFamily="18" charset="0"/>
                <a:cs typeface="Times New Roman" panose="02020603050405020304" pitchFamily="18" charset="0"/>
              </a:rPr>
              <a:t>Commission private share fabrication in segment 1</a:t>
            </a:r>
            <a:endParaRPr lang="en-IN" sz="2400" dirty="0">
              <a:latin typeface="Times New Roman" panose="02020603050405020304" pitchFamily="18" charset="0"/>
              <a:cs typeface="Times New Roman" panose="02020603050405020304" pitchFamily="18" charset="0"/>
            </a:endParaRPr>
          </a:p>
        </p:txBody>
      </p:sp>
      <p:sp>
        <p:nvSpPr>
          <p:cNvPr id="8" name="TextBox 314">
            <a:extLst>
              <a:ext uri="{FF2B5EF4-FFF2-40B4-BE49-F238E27FC236}">
                <a16:creationId xmlns:a16="http://schemas.microsoft.com/office/drawing/2014/main" id="{80199669-A7C3-44E2-A6AB-109BFB17D205}"/>
              </a:ext>
            </a:extLst>
          </p:cNvPr>
          <p:cNvSpPr txBox="1"/>
          <p:nvPr/>
        </p:nvSpPr>
        <p:spPr>
          <a:xfrm>
            <a:off x="670967" y="2600184"/>
            <a:ext cx="2654306" cy="156966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dirty="0">
                <a:latin typeface="Times New Roman" panose="02020603050405020304" pitchFamily="18" charset="0"/>
                <a:cs typeface="Times New Roman" panose="02020603050405020304" pitchFamily="18" charset="0"/>
              </a:rPr>
              <a:t>Candidate right thumb impression fabrication in segment 2</a:t>
            </a:r>
            <a:endParaRPr lang="en-IN" sz="2400" dirty="0">
              <a:latin typeface="Times New Roman" panose="02020603050405020304" pitchFamily="18" charset="0"/>
              <a:cs typeface="Times New Roman" panose="02020603050405020304" pitchFamily="18" charset="0"/>
            </a:endParaRPr>
          </a:p>
        </p:txBody>
      </p:sp>
      <p:sp>
        <p:nvSpPr>
          <p:cNvPr id="9" name="TextBox 315">
            <a:extLst>
              <a:ext uri="{FF2B5EF4-FFF2-40B4-BE49-F238E27FC236}">
                <a16:creationId xmlns:a16="http://schemas.microsoft.com/office/drawing/2014/main" id="{473B1F4D-287A-4D47-821C-CA411A86B8B5}"/>
              </a:ext>
            </a:extLst>
          </p:cNvPr>
          <p:cNvSpPr txBox="1"/>
          <p:nvPr/>
        </p:nvSpPr>
        <p:spPr>
          <a:xfrm>
            <a:off x="662530" y="4197818"/>
            <a:ext cx="3467893" cy="83099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dirty="0">
                <a:latin typeface="Times New Roman" panose="02020603050405020304" pitchFamily="18" charset="0"/>
                <a:cs typeface="Times New Roman" panose="02020603050405020304" pitchFamily="18" charset="0"/>
              </a:rPr>
              <a:t>Candidate voice spectrogram in segment 3</a:t>
            </a:r>
          </a:p>
        </p:txBody>
      </p:sp>
      <p:pic>
        <p:nvPicPr>
          <p:cNvPr id="32" name="Picture 31">
            <a:extLst>
              <a:ext uri="{FF2B5EF4-FFF2-40B4-BE49-F238E27FC236}">
                <a16:creationId xmlns:a16="http://schemas.microsoft.com/office/drawing/2014/main" id="{AFEAC2C2-C05C-181D-0806-9E1E146407C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52109" y="1674631"/>
            <a:ext cx="642562" cy="642562"/>
          </a:xfrm>
          <a:prstGeom prst="rect">
            <a:avLst/>
          </a:prstGeom>
        </p:spPr>
      </p:pic>
      <p:pic>
        <p:nvPicPr>
          <p:cNvPr id="33" name="Picture 32">
            <a:extLst>
              <a:ext uri="{FF2B5EF4-FFF2-40B4-BE49-F238E27FC236}">
                <a16:creationId xmlns:a16="http://schemas.microsoft.com/office/drawing/2014/main" id="{980285DD-3070-7C02-1A24-4F26369C66D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65133" y="1612989"/>
            <a:ext cx="248129" cy="261542"/>
          </a:xfrm>
          <a:prstGeom prst="rect">
            <a:avLst/>
          </a:prstGeom>
        </p:spPr>
      </p:pic>
      <p:pic>
        <p:nvPicPr>
          <p:cNvPr id="34" name="Picture 33">
            <a:extLst>
              <a:ext uri="{FF2B5EF4-FFF2-40B4-BE49-F238E27FC236}">
                <a16:creationId xmlns:a16="http://schemas.microsoft.com/office/drawing/2014/main" id="{C9B30E36-B90B-39AE-DF13-5007FBEB649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17255" y="1629898"/>
            <a:ext cx="241426" cy="248129"/>
          </a:xfrm>
          <a:prstGeom prst="rect">
            <a:avLst/>
          </a:prstGeom>
        </p:spPr>
      </p:pic>
      <p:pic>
        <p:nvPicPr>
          <p:cNvPr id="35" name="Picture 34">
            <a:extLst>
              <a:ext uri="{FF2B5EF4-FFF2-40B4-BE49-F238E27FC236}">
                <a16:creationId xmlns:a16="http://schemas.microsoft.com/office/drawing/2014/main" id="{DC670FCE-C1AB-4D1C-7E8C-CC213C33ECD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01944" y="1940257"/>
            <a:ext cx="248129" cy="248129"/>
          </a:xfrm>
          <a:prstGeom prst="rect">
            <a:avLst/>
          </a:prstGeom>
        </p:spPr>
      </p:pic>
      <p:pic>
        <p:nvPicPr>
          <p:cNvPr id="36" name="Picture 35">
            <a:extLst>
              <a:ext uri="{FF2B5EF4-FFF2-40B4-BE49-F238E27FC236}">
                <a16:creationId xmlns:a16="http://schemas.microsoft.com/office/drawing/2014/main" id="{12DDB531-6260-B7A6-4A12-C63A2A6316F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972938" y="1940257"/>
            <a:ext cx="232521" cy="232521"/>
          </a:xfrm>
          <a:prstGeom prst="rect">
            <a:avLst/>
          </a:prstGeom>
        </p:spPr>
      </p:pic>
      <p:sp>
        <p:nvSpPr>
          <p:cNvPr id="45" name="Arrow: Right 44">
            <a:extLst>
              <a:ext uri="{FF2B5EF4-FFF2-40B4-BE49-F238E27FC236}">
                <a16:creationId xmlns:a16="http://schemas.microsoft.com/office/drawing/2014/main" id="{52D1C6E1-14B8-68F0-2FA8-1A6F92A0324E}"/>
              </a:ext>
            </a:extLst>
          </p:cNvPr>
          <p:cNvSpPr/>
          <p:nvPr/>
        </p:nvSpPr>
        <p:spPr>
          <a:xfrm>
            <a:off x="3404944" y="1874531"/>
            <a:ext cx="379566" cy="2411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a:p>
        </p:txBody>
      </p:sp>
      <p:sp>
        <p:nvSpPr>
          <p:cNvPr id="193" name="Arrow: Right 192">
            <a:extLst>
              <a:ext uri="{FF2B5EF4-FFF2-40B4-BE49-F238E27FC236}">
                <a16:creationId xmlns:a16="http://schemas.microsoft.com/office/drawing/2014/main" id="{F64A91E5-5891-68B9-2029-A723DF87049C}"/>
              </a:ext>
            </a:extLst>
          </p:cNvPr>
          <p:cNvSpPr/>
          <p:nvPr/>
        </p:nvSpPr>
        <p:spPr>
          <a:xfrm>
            <a:off x="3404944" y="3164176"/>
            <a:ext cx="379566" cy="2411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a:p>
        </p:txBody>
      </p:sp>
      <p:pic>
        <p:nvPicPr>
          <p:cNvPr id="194" name="Picture 193">
            <a:extLst>
              <a:ext uri="{FF2B5EF4-FFF2-40B4-BE49-F238E27FC236}">
                <a16:creationId xmlns:a16="http://schemas.microsoft.com/office/drawing/2014/main" id="{858F3BBB-13D9-5674-5812-0B56F0899AE6}"/>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858194" y="2890290"/>
            <a:ext cx="544458" cy="788930"/>
          </a:xfrm>
          <a:prstGeom prst="rect">
            <a:avLst/>
          </a:prstGeom>
        </p:spPr>
      </p:pic>
      <p:sp>
        <p:nvSpPr>
          <p:cNvPr id="196" name="Arrow: Curved Up 195">
            <a:extLst>
              <a:ext uri="{FF2B5EF4-FFF2-40B4-BE49-F238E27FC236}">
                <a16:creationId xmlns:a16="http://schemas.microsoft.com/office/drawing/2014/main" id="{E8E115D1-F669-1740-A700-702244906B17}"/>
              </a:ext>
            </a:extLst>
          </p:cNvPr>
          <p:cNvSpPr/>
          <p:nvPr/>
        </p:nvSpPr>
        <p:spPr>
          <a:xfrm>
            <a:off x="4369312" y="2350532"/>
            <a:ext cx="350966" cy="162021"/>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97" name="Arrow: Curved Up 196">
            <a:extLst>
              <a:ext uri="{FF2B5EF4-FFF2-40B4-BE49-F238E27FC236}">
                <a16:creationId xmlns:a16="http://schemas.microsoft.com/office/drawing/2014/main" id="{9F18BDE3-C54B-36B8-924B-6E70DC3BAD12}"/>
              </a:ext>
            </a:extLst>
          </p:cNvPr>
          <p:cNvSpPr/>
          <p:nvPr/>
        </p:nvSpPr>
        <p:spPr>
          <a:xfrm>
            <a:off x="4272566" y="3755383"/>
            <a:ext cx="544458" cy="222361"/>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02" name="Arrow: Curved Up 201">
            <a:extLst>
              <a:ext uri="{FF2B5EF4-FFF2-40B4-BE49-F238E27FC236}">
                <a16:creationId xmlns:a16="http://schemas.microsoft.com/office/drawing/2014/main" id="{ED3FE7CB-6EBD-7642-CF32-3B758F96C2C0}"/>
              </a:ext>
            </a:extLst>
          </p:cNvPr>
          <p:cNvSpPr/>
          <p:nvPr/>
        </p:nvSpPr>
        <p:spPr>
          <a:xfrm>
            <a:off x="3901161" y="4960481"/>
            <a:ext cx="544458" cy="196857"/>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pic>
        <p:nvPicPr>
          <p:cNvPr id="203" name="Picture 202">
            <a:extLst>
              <a:ext uri="{FF2B5EF4-FFF2-40B4-BE49-F238E27FC236}">
                <a16:creationId xmlns:a16="http://schemas.microsoft.com/office/drawing/2014/main" id="{60B284EB-C3DB-7059-47C9-6B1292C83DAE}"/>
              </a:ext>
            </a:extLst>
          </p:cNvPr>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4350762" y="4016433"/>
            <a:ext cx="1318448" cy="1318448"/>
          </a:xfrm>
          <a:prstGeom prst="rect">
            <a:avLst/>
          </a:prstGeom>
          <a:noFill/>
        </p:spPr>
      </p:pic>
      <p:cxnSp>
        <p:nvCxnSpPr>
          <p:cNvPr id="236" name="Connector: Elbow 235">
            <a:extLst>
              <a:ext uri="{FF2B5EF4-FFF2-40B4-BE49-F238E27FC236}">
                <a16:creationId xmlns:a16="http://schemas.microsoft.com/office/drawing/2014/main" id="{0F962DFD-C2DB-2D68-5EC9-71C338F9A8EC}"/>
              </a:ext>
            </a:extLst>
          </p:cNvPr>
          <p:cNvCxnSpPr>
            <a:cxnSpLocks/>
          </p:cNvCxnSpPr>
          <p:nvPr/>
        </p:nvCxnSpPr>
        <p:spPr>
          <a:xfrm>
            <a:off x="5669210" y="4675657"/>
            <a:ext cx="1025489" cy="254729"/>
          </a:xfrm>
          <a:prstGeom prst="bentConnector3">
            <a:avLst/>
          </a:prstGeom>
        </p:spPr>
        <p:style>
          <a:lnRef idx="2">
            <a:schemeClr val="dk1"/>
          </a:lnRef>
          <a:fillRef idx="0">
            <a:schemeClr val="dk1"/>
          </a:fillRef>
          <a:effectRef idx="1">
            <a:schemeClr val="dk1"/>
          </a:effectRef>
          <a:fontRef idx="minor">
            <a:schemeClr val="tx1"/>
          </a:fontRef>
        </p:style>
      </p:cxnSp>
      <p:sp>
        <p:nvSpPr>
          <p:cNvPr id="242" name="Rectangle 241">
            <a:extLst>
              <a:ext uri="{FF2B5EF4-FFF2-40B4-BE49-F238E27FC236}">
                <a16:creationId xmlns:a16="http://schemas.microsoft.com/office/drawing/2014/main" id="{4397C232-EB6B-1182-6D71-5ED29CF98E4D}"/>
              </a:ext>
            </a:extLst>
          </p:cNvPr>
          <p:cNvSpPr/>
          <p:nvPr/>
        </p:nvSpPr>
        <p:spPr>
          <a:xfrm>
            <a:off x="9764491" y="2193128"/>
            <a:ext cx="1208309" cy="24812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a:latin typeface="Times New Roman" panose="02020603050405020304" pitchFamily="18" charset="0"/>
                <a:cs typeface="Times New Roman" panose="02020603050405020304" pitchFamily="18" charset="0"/>
              </a:rPr>
              <a:t>Segment 1</a:t>
            </a:r>
          </a:p>
        </p:txBody>
      </p:sp>
      <p:sp>
        <p:nvSpPr>
          <p:cNvPr id="243" name="Rectangle 242">
            <a:extLst>
              <a:ext uri="{FF2B5EF4-FFF2-40B4-BE49-F238E27FC236}">
                <a16:creationId xmlns:a16="http://schemas.microsoft.com/office/drawing/2014/main" id="{05D73B4D-553C-ACBA-F8E9-904E3A84CF3F}"/>
              </a:ext>
            </a:extLst>
          </p:cNvPr>
          <p:cNvSpPr/>
          <p:nvPr/>
        </p:nvSpPr>
        <p:spPr>
          <a:xfrm>
            <a:off x="9764490" y="2920279"/>
            <a:ext cx="1208309" cy="24812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a:latin typeface="Times New Roman" panose="02020603050405020304" pitchFamily="18" charset="0"/>
                <a:cs typeface="Times New Roman" panose="02020603050405020304" pitchFamily="18" charset="0"/>
              </a:rPr>
              <a:t>Segment 2</a:t>
            </a:r>
          </a:p>
        </p:txBody>
      </p:sp>
      <p:sp>
        <p:nvSpPr>
          <p:cNvPr id="244" name="Rectangle 243">
            <a:extLst>
              <a:ext uri="{FF2B5EF4-FFF2-40B4-BE49-F238E27FC236}">
                <a16:creationId xmlns:a16="http://schemas.microsoft.com/office/drawing/2014/main" id="{A967F4EC-7538-D3E3-5D67-B409881A7A27}"/>
              </a:ext>
            </a:extLst>
          </p:cNvPr>
          <p:cNvSpPr/>
          <p:nvPr/>
        </p:nvSpPr>
        <p:spPr>
          <a:xfrm>
            <a:off x="9764490" y="3641932"/>
            <a:ext cx="1208309" cy="24812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a:latin typeface="Times New Roman" panose="02020603050405020304" pitchFamily="18" charset="0"/>
                <a:cs typeface="Times New Roman" panose="02020603050405020304" pitchFamily="18" charset="0"/>
              </a:rPr>
              <a:t>Segment 3</a:t>
            </a:r>
          </a:p>
        </p:txBody>
      </p:sp>
      <p:sp>
        <p:nvSpPr>
          <p:cNvPr id="245" name="Rectangle 244">
            <a:extLst>
              <a:ext uri="{FF2B5EF4-FFF2-40B4-BE49-F238E27FC236}">
                <a16:creationId xmlns:a16="http://schemas.microsoft.com/office/drawing/2014/main" id="{C4EDA329-4181-6353-D5B2-A005A4EB6B88}"/>
              </a:ext>
            </a:extLst>
          </p:cNvPr>
          <p:cNvSpPr/>
          <p:nvPr/>
        </p:nvSpPr>
        <p:spPr>
          <a:xfrm>
            <a:off x="9764491" y="4316460"/>
            <a:ext cx="1208309" cy="24812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a:latin typeface="Times New Roman" panose="02020603050405020304" pitchFamily="18" charset="0"/>
                <a:cs typeface="Times New Roman" panose="02020603050405020304" pitchFamily="18" charset="0"/>
              </a:rPr>
              <a:t>Segment 4</a:t>
            </a:r>
          </a:p>
        </p:txBody>
      </p:sp>
      <p:sp>
        <p:nvSpPr>
          <p:cNvPr id="247" name="TextBox 246">
            <a:extLst>
              <a:ext uri="{FF2B5EF4-FFF2-40B4-BE49-F238E27FC236}">
                <a16:creationId xmlns:a16="http://schemas.microsoft.com/office/drawing/2014/main" id="{26EDC46D-CC84-84FC-DC59-42ABD77190F8}"/>
              </a:ext>
            </a:extLst>
          </p:cNvPr>
          <p:cNvSpPr txBox="1"/>
          <p:nvPr/>
        </p:nvSpPr>
        <p:spPr>
          <a:xfrm>
            <a:off x="670966" y="5251938"/>
            <a:ext cx="3382873" cy="830997"/>
          </a:xfrm>
          <a:prstGeom prst="rect">
            <a:avLst/>
          </a:prstGeom>
          <a:noFill/>
        </p:spPr>
        <p:txBody>
          <a:bodyPr wrap="square" rtlCol="0">
            <a:spAutoFit/>
          </a:bodyPr>
          <a:lstStyle/>
          <a:p>
            <a:r>
              <a:rPr lang="en-IN" sz="2400" dirty="0">
                <a:latin typeface="Times New Roman" panose="02020603050405020304" pitchFamily="18" charset="0"/>
                <a:cs typeface="Times New Roman" panose="02020603050405020304" pitchFamily="18" charset="0"/>
              </a:rPr>
              <a:t>Candidate left thumb impression in segment 4</a:t>
            </a:r>
          </a:p>
        </p:txBody>
      </p:sp>
      <p:pic>
        <p:nvPicPr>
          <p:cNvPr id="248" name="Picture 247">
            <a:extLst>
              <a:ext uri="{FF2B5EF4-FFF2-40B4-BE49-F238E27FC236}">
                <a16:creationId xmlns:a16="http://schemas.microsoft.com/office/drawing/2014/main" id="{FDAD0EE8-6FE5-49DA-F88E-185F147324DF}"/>
              </a:ext>
            </a:extLst>
          </p:cNvPr>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flipH="1">
            <a:off x="4927430" y="5373570"/>
            <a:ext cx="571663" cy="828911"/>
          </a:xfrm>
          <a:prstGeom prst="rect">
            <a:avLst/>
          </a:prstGeom>
          <a:noFill/>
        </p:spPr>
      </p:pic>
      <p:sp>
        <p:nvSpPr>
          <p:cNvPr id="249" name="Arrow: Right 248">
            <a:extLst>
              <a:ext uri="{FF2B5EF4-FFF2-40B4-BE49-F238E27FC236}">
                <a16:creationId xmlns:a16="http://schemas.microsoft.com/office/drawing/2014/main" id="{F5FD0038-2408-38CA-B687-7C1AABE7BAC0}"/>
              </a:ext>
            </a:extLst>
          </p:cNvPr>
          <p:cNvSpPr/>
          <p:nvPr/>
        </p:nvSpPr>
        <p:spPr>
          <a:xfrm>
            <a:off x="4079819" y="5718187"/>
            <a:ext cx="541885" cy="2081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a:p>
        </p:txBody>
      </p:sp>
      <p:cxnSp>
        <p:nvCxnSpPr>
          <p:cNvPr id="253" name="Connector: Elbow 252">
            <a:extLst>
              <a:ext uri="{FF2B5EF4-FFF2-40B4-BE49-F238E27FC236}">
                <a16:creationId xmlns:a16="http://schemas.microsoft.com/office/drawing/2014/main" id="{240E5D9C-57D4-FB94-47FA-5D1C1040C659}"/>
              </a:ext>
            </a:extLst>
          </p:cNvPr>
          <p:cNvCxnSpPr>
            <a:cxnSpLocks/>
          </p:cNvCxnSpPr>
          <p:nvPr/>
        </p:nvCxnSpPr>
        <p:spPr>
          <a:xfrm flipV="1">
            <a:off x="5669210" y="5395695"/>
            <a:ext cx="3167387" cy="453145"/>
          </a:xfrm>
          <a:prstGeom prst="bentConnector3">
            <a:avLst/>
          </a:prstGeom>
        </p:spPr>
        <p:style>
          <a:lnRef idx="2">
            <a:schemeClr val="dk1"/>
          </a:lnRef>
          <a:fillRef idx="0">
            <a:schemeClr val="dk1"/>
          </a:fillRef>
          <a:effectRef idx="1">
            <a:schemeClr val="dk1"/>
          </a:effectRef>
          <a:fontRef idx="minor">
            <a:schemeClr val="tx1"/>
          </a:fontRef>
        </p:style>
      </p:cxnSp>
      <p:cxnSp>
        <p:nvCxnSpPr>
          <p:cNvPr id="259" name="Straight Connector 258">
            <a:extLst>
              <a:ext uri="{FF2B5EF4-FFF2-40B4-BE49-F238E27FC236}">
                <a16:creationId xmlns:a16="http://schemas.microsoft.com/office/drawing/2014/main" id="{F0F6505B-0A71-D752-6FF3-0B0074FD0341}"/>
              </a:ext>
            </a:extLst>
          </p:cNvPr>
          <p:cNvCxnSpPr/>
          <p:nvPr/>
        </p:nvCxnSpPr>
        <p:spPr>
          <a:xfrm>
            <a:off x="8833994" y="4960481"/>
            <a:ext cx="0" cy="448917"/>
          </a:xfrm>
          <a:prstGeom prst="line">
            <a:avLst/>
          </a:prstGeom>
        </p:spPr>
        <p:style>
          <a:lnRef idx="2">
            <a:schemeClr val="dk1"/>
          </a:lnRef>
          <a:fillRef idx="0">
            <a:schemeClr val="dk1"/>
          </a:fillRef>
          <a:effectRef idx="1">
            <a:schemeClr val="dk1"/>
          </a:effectRef>
          <a:fontRef idx="minor">
            <a:schemeClr val="tx1"/>
          </a:fontRef>
        </p:style>
      </p:cxnSp>
      <p:cxnSp>
        <p:nvCxnSpPr>
          <p:cNvPr id="261" name="Connector: Elbow 260">
            <a:extLst>
              <a:ext uri="{FF2B5EF4-FFF2-40B4-BE49-F238E27FC236}">
                <a16:creationId xmlns:a16="http://schemas.microsoft.com/office/drawing/2014/main" id="{C9FFFA76-55B2-1FF4-543A-E4172C73B329}"/>
              </a:ext>
            </a:extLst>
          </p:cNvPr>
          <p:cNvCxnSpPr/>
          <p:nvPr/>
        </p:nvCxnSpPr>
        <p:spPr>
          <a:xfrm rot="5400000" flipH="1" flipV="1">
            <a:off x="8810009" y="4699642"/>
            <a:ext cx="284824" cy="236854"/>
          </a:xfrm>
          <a:prstGeom prst="bentConnector3">
            <a:avLst>
              <a:gd name="adj1" fmla="val 97086"/>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5854698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Picture 30">
            <a:extLst>
              <a:ext uri="{FF2B5EF4-FFF2-40B4-BE49-F238E27FC236}">
                <a16:creationId xmlns:a16="http://schemas.microsoft.com/office/drawing/2014/main" id="{E7187D14-E544-D4D9-43AA-3014302D29E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62003" y="1479177"/>
            <a:ext cx="9867989" cy="4383742"/>
          </a:xfrm>
          <a:prstGeom prst="rect">
            <a:avLst/>
          </a:prstGeom>
          <a:noFill/>
        </p:spPr>
      </p:pic>
      <p:sp>
        <p:nvSpPr>
          <p:cNvPr id="33" name="Title 1">
            <a:extLst>
              <a:ext uri="{FF2B5EF4-FFF2-40B4-BE49-F238E27FC236}">
                <a16:creationId xmlns:a16="http://schemas.microsoft.com/office/drawing/2014/main" id="{80916C79-74FC-56F7-BF4E-B8FAA51C62F4}"/>
              </a:ext>
            </a:extLst>
          </p:cNvPr>
          <p:cNvSpPr txBox="1">
            <a:spLocks/>
          </p:cNvSpPr>
          <p:nvPr/>
        </p:nvSpPr>
        <p:spPr>
          <a:xfrm>
            <a:off x="2024140" y="598603"/>
            <a:ext cx="8143713" cy="32277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a:lstStyle>
          <a:p>
            <a:pPr algn="ctr"/>
            <a:r>
              <a:rPr lang="en-IN" sz="3600" b="1" u="sng" dirty="0">
                <a:solidFill>
                  <a:srgbClr val="002060"/>
                </a:solidFill>
                <a:effectLst>
                  <a:outerShdw blurRad="38100" dist="38100" dir="2700000" algn="tl">
                    <a:srgbClr val="000000">
                      <a:alpha val="43137"/>
                    </a:srgbClr>
                  </a:outerShdw>
                </a:effectLst>
                <a:latin typeface="Book Antiqua" panose="02040602050305030304" pitchFamily="18" charset="0"/>
              </a:rPr>
              <a:t>Signature Fragmentation</a:t>
            </a:r>
          </a:p>
        </p:txBody>
      </p:sp>
    </p:spTree>
    <p:extLst>
      <p:ext uri="{BB962C8B-B14F-4D97-AF65-F5344CB8AC3E}">
        <p14:creationId xmlns:p14="http://schemas.microsoft.com/office/powerpoint/2010/main" val="22306430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CFC8E41-0523-0CE3-4455-8926866EDAF2}"/>
              </a:ext>
            </a:extLst>
          </p:cNvPr>
          <p:cNvSpPr>
            <a:spLocks noGrp="1"/>
          </p:cNvSpPr>
          <p:nvPr>
            <p:ph type="title"/>
          </p:nvPr>
        </p:nvSpPr>
        <p:spPr>
          <a:xfrm>
            <a:off x="3390738" y="271062"/>
            <a:ext cx="5406663" cy="448281"/>
          </a:xfrm>
        </p:spPr>
        <p:txBody>
          <a:bodyPr>
            <a:noAutofit/>
          </a:bodyPr>
          <a:lstStyle/>
          <a:p>
            <a:pPr algn="ctr"/>
            <a:r>
              <a:rPr lang="en-IN" sz="3200" b="1" u="sng" dirty="0">
                <a:solidFill>
                  <a:schemeClr val="tx1"/>
                </a:solidFill>
                <a:effectLst>
                  <a:outerShdw blurRad="38100" dist="38100" dir="2700000" algn="tl">
                    <a:srgbClr val="000000">
                      <a:alpha val="43137"/>
                    </a:srgbClr>
                  </a:outerShdw>
                </a:effectLst>
                <a:latin typeface="Book Antiqua" panose="02040602050305030304" pitchFamily="18" charset="0"/>
              </a:rPr>
              <a:t>Data Encryption</a:t>
            </a:r>
          </a:p>
        </p:txBody>
      </p:sp>
      <p:pic>
        <p:nvPicPr>
          <p:cNvPr id="9" name="Picture 8">
            <a:extLst>
              <a:ext uri="{FF2B5EF4-FFF2-40B4-BE49-F238E27FC236}">
                <a16:creationId xmlns:a16="http://schemas.microsoft.com/office/drawing/2014/main" id="{F64A4F98-B91D-354E-E391-95737BD7AEF1}"/>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bwMode="auto">
          <a:xfrm>
            <a:off x="771018" y="855126"/>
            <a:ext cx="10646105" cy="5731812"/>
          </a:xfrm>
          <a:prstGeom prst="rect">
            <a:avLst/>
          </a:prstGeom>
          <a:noFill/>
          <a:ln>
            <a:noFill/>
          </a:ln>
        </p:spPr>
      </p:pic>
    </p:spTree>
    <p:extLst>
      <p:ext uri="{BB962C8B-B14F-4D97-AF65-F5344CB8AC3E}">
        <p14:creationId xmlns:p14="http://schemas.microsoft.com/office/powerpoint/2010/main" val="36557996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D80DC-25F9-DB68-532A-9E272D1EF999}"/>
              </a:ext>
            </a:extLst>
          </p:cNvPr>
          <p:cNvSpPr>
            <a:spLocks noGrp="1"/>
          </p:cNvSpPr>
          <p:nvPr>
            <p:ph type="title"/>
          </p:nvPr>
        </p:nvSpPr>
        <p:spPr/>
        <p:txBody>
          <a:bodyPr>
            <a:normAutofit/>
          </a:bodyPr>
          <a:lstStyle/>
          <a:p>
            <a:pPr algn="ctr"/>
            <a:r>
              <a:rPr lang="en-US" sz="4000" b="1" u="sng" dirty="0">
                <a:solidFill>
                  <a:schemeClr val="tx1"/>
                </a:solidFill>
                <a:effectLst>
                  <a:outerShdw blurRad="38100" dist="38100" dir="2700000" algn="tl">
                    <a:srgbClr val="000000">
                      <a:alpha val="43137"/>
                    </a:srgbClr>
                  </a:outerShdw>
                </a:effectLst>
                <a:latin typeface="Book Antiqua" panose="02040602050305030304" pitchFamily="18" charset="0"/>
              </a:rPr>
              <a:t>Proposed work at a glance</a:t>
            </a:r>
            <a:endParaRPr lang="en-IN" sz="4000" b="1" u="sng" dirty="0">
              <a:solidFill>
                <a:schemeClr val="tx1"/>
              </a:solidFill>
              <a:effectLst>
                <a:outerShdw blurRad="38100" dist="38100" dir="2700000" algn="tl">
                  <a:srgbClr val="000000">
                    <a:alpha val="43137"/>
                  </a:srgbClr>
                </a:outerShdw>
              </a:effectLst>
              <a:latin typeface="Book Antiqua" panose="02040602050305030304" pitchFamily="18" charset="0"/>
            </a:endParaRPr>
          </a:p>
        </p:txBody>
      </p:sp>
      <p:sp>
        <p:nvSpPr>
          <p:cNvPr id="3" name="Content Placeholder 2">
            <a:extLst>
              <a:ext uri="{FF2B5EF4-FFF2-40B4-BE49-F238E27FC236}">
                <a16:creationId xmlns:a16="http://schemas.microsoft.com/office/drawing/2014/main" id="{23456884-9377-F7A3-559D-9052351A6855}"/>
              </a:ext>
            </a:extLst>
          </p:cNvPr>
          <p:cNvSpPr>
            <a:spLocks noGrp="1"/>
          </p:cNvSpPr>
          <p:nvPr>
            <p:ph idx="1"/>
          </p:nvPr>
        </p:nvSpPr>
        <p:spPr/>
        <p:txBody>
          <a:bodyPr>
            <a:normAutofit/>
          </a:bodyPr>
          <a:lstStyle/>
          <a:p>
            <a:pPr marL="342900" indent="-342900" algn="ctr">
              <a:buFont typeface="Arial" panose="020B0604020202020204" pitchFamily="34" charset="0"/>
              <a:buChar char="•"/>
            </a:pPr>
            <a:r>
              <a:rPr lang="en-US" sz="2800" b="1" dirty="0">
                <a:solidFill>
                  <a:schemeClr val="tx1"/>
                </a:solidFill>
                <a:latin typeface="Times New Roman" panose="02020603050405020304" pitchFamily="18" charset="0"/>
                <a:cs typeface="Times New Roman" panose="02020603050405020304" pitchFamily="18" charset="0"/>
              </a:rPr>
              <a:t>Online validation of university E-Certificate for scholarship</a:t>
            </a:r>
          </a:p>
          <a:p>
            <a:pPr marL="0" indent="0" algn="ctr">
              <a:buNone/>
            </a:pPr>
            <a:endParaRPr lang="en-US" sz="2800" b="1" dirty="0">
              <a:solidFill>
                <a:schemeClr val="tx1"/>
              </a:solidFill>
              <a:latin typeface="Times New Roman" panose="02020603050405020304" pitchFamily="18" charset="0"/>
              <a:cs typeface="Times New Roman" panose="02020603050405020304" pitchFamily="18" charset="0"/>
            </a:endParaRPr>
          </a:p>
          <a:p>
            <a:pPr marL="342900" indent="-342900" algn="ctr">
              <a:buFont typeface="Arial" panose="020B0604020202020204" pitchFamily="34" charset="0"/>
              <a:buChar char="•"/>
            </a:pPr>
            <a:r>
              <a:rPr lang="en-US" sz="2800" b="1" dirty="0">
                <a:solidFill>
                  <a:schemeClr val="tx1"/>
                </a:solidFill>
                <a:latin typeface="Times New Roman" panose="02020603050405020304" pitchFamily="18" charset="0"/>
                <a:cs typeface="Times New Roman" panose="02020603050405020304" pitchFamily="18" charset="0"/>
              </a:rPr>
              <a:t>On-spot validation of Physical Presence of Student with biometric signatures</a:t>
            </a:r>
          </a:p>
          <a:p>
            <a:pPr marL="342900" indent="-342900" algn="ctr">
              <a:buFont typeface="Arial" panose="020B0604020202020204" pitchFamily="34" charset="0"/>
              <a:buChar char="•"/>
            </a:pPr>
            <a:endParaRPr lang="en-US" sz="2800" b="1" dirty="0">
              <a:solidFill>
                <a:schemeClr val="tx1"/>
              </a:solidFill>
              <a:latin typeface="Times New Roman" panose="02020603050405020304" pitchFamily="18" charset="0"/>
              <a:cs typeface="Times New Roman" panose="02020603050405020304" pitchFamily="18" charset="0"/>
            </a:endParaRPr>
          </a:p>
          <a:p>
            <a:pPr marL="342900" indent="-342900" algn="ctr">
              <a:buFont typeface="Arial" panose="020B0604020202020204" pitchFamily="34" charset="0"/>
              <a:buChar char="•"/>
            </a:pPr>
            <a:r>
              <a:rPr lang="en-US" sz="2800" b="1" dirty="0">
                <a:solidFill>
                  <a:schemeClr val="tx1"/>
                </a:solidFill>
                <a:latin typeface="Times New Roman" panose="02020603050405020304" pitchFamily="18" charset="0"/>
                <a:cs typeface="Times New Roman" panose="02020603050405020304" pitchFamily="18" charset="0"/>
              </a:rPr>
              <a:t>Online Validation of Scholarship Payment Transaction</a:t>
            </a:r>
          </a:p>
          <a:p>
            <a:pPr algn="ctr"/>
            <a:endParaRPr lang="en-IN" sz="2800" b="1" dirty="0">
              <a:solidFill>
                <a:schemeClr val="tx1"/>
              </a:solidFill>
              <a:latin typeface="Times New Roman" panose="02020603050405020304" pitchFamily="18" charset="0"/>
              <a:cs typeface="Times New Roman" panose="02020603050405020304" pitchFamily="18" charset="0"/>
            </a:endParaRPr>
          </a:p>
          <a:p>
            <a:pPr algn="ctr"/>
            <a:endParaRPr lang="en-IN" sz="28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055212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290;p32">
            <a:extLst>
              <a:ext uri="{FF2B5EF4-FFF2-40B4-BE49-F238E27FC236}">
                <a16:creationId xmlns:a16="http://schemas.microsoft.com/office/drawing/2014/main" id="{BFA62A14-88D9-FD7A-64D9-7C0F30C74821}"/>
              </a:ext>
            </a:extLst>
          </p:cNvPr>
          <p:cNvSpPr txBox="1"/>
          <p:nvPr/>
        </p:nvSpPr>
        <p:spPr>
          <a:xfrm>
            <a:off x="263355" y="222158"/>
            <a:ext cx="11665290" cy="772924"/>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IN" sz="3200" b="1" u="sng" dirty="0">
                <a:effectLst>
                  <a:outerShdw blurRad="38100" dist="38100" dir="2700000" algn="tl">
                    <a:srgbClr val="000000">
                      <a:alpha val="43137"/>
                    </a:srgbClr>
                  </a:outerShdw>
                </a:effectLst>
                <a:latin typeface="Book Antiqua" panose="02040602050305030304" pitchFamily="18" charset="0"/>
                <a:ea typeface="Montserrat"/>
                <a:cs typeface="Montserrat"/>
                <a:sym typeface="Montserrat"/>
              </a:rPr>
              <a:t>Secret Data Encoding &amp; Decoding Algorithm </a:t>
            </a:r>
          </a:p>
        </p:txBody>
      </p:sp>
      <p:sp>
        <p:nvSpPr>
          <p:cNvPr id="2" name="TextBox 1">
            <a:extLst>
              <a:ext uri="{FF2B5EF4-FFF2-40B4-BE49-F238E27FC236}">
                <a16:creationId xmlns:a16="http://schemas.microsoft.com/office/drawing/2014/main" id="{D70BC82E-0CC6-168A-C386-3AABD68A1A53}"/>
              </a:ext>
            </a:extLst>
          </p:cNvPr>
          <p:cNvSpPr txBox="1"/>
          <p:nvPr/>
        </p:nvSpPr>
        <p:spPr>
          <a:xfrm>
            <a:off x="579862" y="914401"/>
            <a:ext cx="5901619" cy="1571712"/>
          </a:xfrm>
          <a:prstGeom prst="rect">
            <a:avLst/>
          </a:prstGeom>
          <a:noFill/>
        </p:spPr>
        <p:txBody>
          <a:bodyPr wrap="square" rtlCol="0">
            <a:spAutoFit/>
          </a:bodyPr>
          <a:lstStyle/>
          <a:p>
            <a:pPr>
              <a:lnSpc>
                <a:spcPct val="107000"/>
              </a:lnSpc>
              <a:spcAft>
                <a:spcPts val="800"/>
              </a:spcAft>
            </a:pPr>
            <a:r>
              <a:rPr lang="en-US" sz="2000" b="1" u="sng" dirty="0">
                <a:effectLst/>
                <a:latin typeface="Times New Roman" panose="02020603050405020304" pitchFamily="18" charset="0"/>
                <a:ea typeface="Calibri" panose="020F0502020204030204" pitchFamily="34" charset="0"/>
                <a:cs typeface="Times New Roman" panose="02020603050405020304" pitchFamily="18" charset="0"/>
              </a:rPr>
              <a:t>Encryption:</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Data to be Embedded: </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1001. </a:t>
            </a:r>
          </a:p>
          <a:p>
            <a:r>
              <a:rPr lang="en-IN" sz="2000" dirty="0">
                <a:latin typeface="Times New Roman" panose="02020603050405020304" pitchFamily="18" charset="0"/>
                <a:cs typeface="Times New Roman" panose="02020603050405020304" pitchFamily="18" charset="0"/>
              </a:rPr>
              <a:t>Take each element of this value in a 2X2 matrix</a:t>
            </a:r>
          </a:p>
          <a:p>
            <a:r>
              <a:rPr lang="en-IN" sz="2000" dirty="0">
                <a:latin typeface="Times New Roman" panose="02020603050405020304" pitchFamily="18" charset="0"/>
                <a:cs typeface="Times New Roman" panose="02020603050405020304" pitchFamily="18" charset="0"/>
              </a:rPr>
              <a:t>Such that:</a:t>
            </a:r>
          </a:p>
        </p:txBody>
      </p:sp>
      <p:pic>
        <p:nvPicPr>
          <p:cNvPr id="16" name="Picture 15">
            <a:extLst>
              <a:ext uri="{FF2B5EF4-FFF2-40B4-BE49-F238E27FC236}">
                <a16:creationId xmlns:a16="http://schemas.microsoft.com/office/drawing/2014/main" id="{5CCB7722-1BF4-2AC9-A22B-D3CCBFCE4A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01310" y="1875856"/>
            <a:ext cx="5744232" cy="4379978"/>
          </a:xfrm>
          <a:prstGeom prst="rect">
            <a:avLst/>
          </a:prstGeom>
        </p:spPr>
      </p:pic>
    </p:spTree>
    <p:extLst>
      <p:ext uri="{BB962C8B-B14F-4D97-AF65-F5344CB8AC3E}">
        <p14:creationId xmlns:p14="http://schemas.microsoft.com/office/powerpoint/2010/main" val="23820075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A440B930-52B7-962B-4BF2-7D736ABE4E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2798" y="688451"/>
            <a:ext cx="8145410" cy="3055819"/>
          </a:xfrm>
          <a:prstGeom prst="rect">
            <a:avLst/>
          </a:prstGeom>
        </p:spPr>
      </p:pic>
      <p:sp>
        <p:nvSpPr>
          <p:cNvPr id="14" name="TextBox 13">
            <a:extLst>
              <a:ext uri="{FF2B5EF4-FFF2-40B4-BE49-F238E27FC236}">
                <a16:creationId xmlns:a16="http://schemas.microsoft.com/office/drawing/2014/main" id="{1FF61D30-3962-C7FF-A613-B255C29236CD}"/>
              </a:ext>
            </a:extLst>
          </p:cNvPr>
          <p:cNvSpPr txBox="1"/>
          <p:nvPr/>
        </p:nvSpPr>
        <p:spPr>
          <a:xfrm>
            <a:off x="1070518" y="645949"/>
            <a:ext cx="6263894" cy="369332"/>
          </a:xfrm>
          <a:prstGeom prst="rect">
            <a:avLst/>
          </a:prstGeom>
          <a:noFill/>
        </p:spPr>
        <p:txBody>
          <a:bodyPr wrap="none" rtlCol="0">
            <a:spAutoFit/>
          </a:bodyPr>
          <a:lstStyle/>
          <a:p>
            <a:pPr algn="just"/>
            <a:r>
              <a:rPr lang="en-US" dirty="0">
                <a:latin typeface="Times New Roman" panose="02020603050405020304" pitchFamily="18" charset="0"/>
                <a:cs typeface="Times New Roman" panose="02020603050405020304" pitchFamily="18" charset="0"/>
              </a:rPr>
              <a:t>Transform a1, a2, a3, a4 to A1’, A2’, A3’, A4’ (remove –ve signs)</a:t>
            </a:r>
            <a:endParaRPr lang="en-IN" dirty="0">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BE50F635-0B85-B348-F904-3F9137B83340}"/>
              </a:ext>
            </a:extLst>
          </p:cNvPr>
          <p:cNvSpPr txBox="1"/>
          <p:nvPr/>
        </p:nvSpPr>
        <p:spPr>
          <a:xfrm>
            <a:off x="1070518" y="1847029"/>
            <a:ext cx="5712077" cy="369332"/>
          </a:xfrm>
          <a:prstGeom prst="rect">
            <a:avLst/>
          </a:prstGeom>
          <a:noFill/>
        </p:spPr>
        <p:txBody>
          <a:bodyPr wrap="none" rtlCol="0">
            <a:spAutoFit/>
          </a:bodyPr>
          <a:lstStyle/>
          <a:p>
            <a:pPr algn="just"/>
            <a:r>
              <a:rPr lang="en-US" dirty="0">
                <a:latin typeface="Times New Roman" panose="02020603050405020304" pitchFamily="18" charset="0"/>
                <a:cs typeface="Times New Roman" panose="02020603050405020304" pitchFamily="18" charset="0"/>
              </a:rPr>
              <a:t>Calculate and place R1, R2, R3 R4 from A1’, A2’, A3’, A4’</a:t>
            </a:r>
            <a:endParaRPr lang="en-IN" dirty="0">
              <a:latin typeface="Times New Roman" panose="02020603050405020304" pitchFamily="18" charset="0"/>
              <a:cs typeface="Times New Roman" panose="02020603050405020304" pitchFamily="18" charset="0"/>
            </a:endParaRPr>
          </a:p>
        </p:txBody>
      </p:sp>
      <p:pic>
        <p:nvPicPr>
          <p:cNvPr id="17" name="Picture 16">
            <a:extLst>
              <a:ext uri="{FF2B5EF4-FFF2-40B4-BE49-F238E27FC236}">
                <a16:creationId xmlns:a16="http://schemas.microsoft.com/office/drawing/2014/main" id="{A104EBD9-8BDC-916D-46CB-31462F0E32B5}"/>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808699" y="3286695"/>
            <a:ext cx="5852665" cy="3216975"/>
          </a:xfrm>
          <a:prstGeom prst="rect">
            <a:avLst/>
          </a:prstGeom>
        </p:spPr>
      </p:pic>
      <p:sp>
        <p:nvSpPr>
          <p:cNvPr id="3" name="TextBox 2">
            <a:extLst>
              <a:ext uri="{FF2B5EF4-FFF2-40B4-BE49-F238E27FC236}">
                <a16:creationId xmlns:a16="http://schemas.microsoft.com/office/drawing/2014/main" id="{B0078751-D2D1-1E9C-36BA-BF05DD3DF326}"/>
              </a:ext>
            </a:extLst>
          </p:cNvPr>
          <p:cNvSpPr txBox="1"/>
          <p:nvPr/>
        </p:nvSpPr>
        <p:spPr>
          <a:xfrm>
            <a:off x="7334412" y="907704"/>
            <a:ext cx="4204447" cy="769698"/>
          </a:xfrm>
          <a:prstGeom prst="rect">
            <a:avLst/>
          </a:prstGeom>
          <a:noFill/>
        </p:spPr>
        <p:txBody>
          <a:bodyPr wrap="square">
            <a:spAutoFit/>
          </a:bodyPr>
          <a:lstStyle/>
          <a:p>
            <a:pPr>
              <a:lnSpc>
                <a:spcPct val="106000"/>
              </a:lnSpc>
              <a:spcAft>
                <a:spcPts val="800"/>
              </a:spcAft>
            </a:pPr>
            <a:r>
              <a:rPr lang="en-US" dirty="0">
                <a:effectLst/>
                <a:latin typeface="Times New Roman" panose="02020603050405020304" pitchFamily="18" charset="0"/>
                <a:ea typeface="Calibri" panose="020F0502020204030204" pitchFamily="34" charset="0"/>
                <a:cs typeface="Times New Roman" panose="02020603050405020304" pitchFamily="18" charset="0"/>
              </a:rPr>
              <a:t>A1’ = a1-a4			A2’ = (a3+a2)/2</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6000"/>
              </a:lnSpc>
              <a:spcAft>
                <a:spcPts val="800"/>
              </a:spcAft>
            </a:pPr>
            <a:r>
              <a:rPr lang="en-US" dirty="0">
                <a:effectLst/>
                <a:latin typeface="Times New Roman" panose="02020603050405020304" pitchFamily="18" charset="0"/>
                <a:ea typeface="Calibri" panose="020F0502020204030204" pitchFamily="34" charset="0"/>
                <a:cs typeface="Times New Roman" panose="02020603050405020304" pitchFamily="18" charset="0"/>
              </a:rPr>
              <a:t>A3’ = (a3-a2)/2		A4’ = a4</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68206DCF-9F31-E891-DA05-FA631A83E024}"/>
              </a:ext>
            </a:extLst>
          </p:cNvPr>
          <p:cNvSpPr txBox="1"/>
          <p:nvPr/>
        </p:nvSpPr>
        <p:spPr>
          <a:xfrm>
            <a:off x="7420739" y="2086366"/>
            <a:ext cx="4118120" cy="1200329"/>
          </a:xfrm>
          <a:prstGeom prst="rect">
            <a:avLst/>
          </a:prstGeom>
          <a:noFill/>
        </p:spPr>
        <p:txBody>
          <a:bodyPr wrap="square">
            <a:spAutoFit/>
          </a:bodyPr>
          <a:lstStyle/>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For each cell, consider x &amp; y (multiples of 4) such that x &lt;= A1’ &lt; y for all cells. Transform A1’, A2’, A3’ &amp; A4’ to R1, R2, R3 &amp; R4 using the equation: R= (x + y)/2</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411463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2AE3C39-3755-1669-C220-6D218D9BDFCF}"/>
              </a:ext>
            </a:extLst>
          </p:cNvPr>
          <p:cNvSpPr txBox="1"/>
          <p:nvPr/>
        </p:nvSpPr>
        <p:spPr>
          <a:xfrm>
            <a:off x="546409" y="4156222"/>
            <a:ext cx="6356195" cy="2370329"/>
          </a:xfrm>
          <a:prstGeom prst="rect">
            <a:avLst/>
          </a:prstGeom>
          <a:noFill/>
        </p:spPr>
        <p:txBody>
          <a:bodyPr wrap="square" rtlCol="0">
            <a:spAutoFit/>
          </a:bodyPr>
          <a:lstStyle/>
          <a:p>
            <a:pPr>
              <a:lnSpc>
                <a:spcPct val="107000"/>
              </a:lnSpc>
              <a:spcAft>
                <a:spcPts val="800"/>
              </a:spcAft>
            </a:pPr>
            <a:r>
              <a:rPr lang="en-US" dirty="0">
                <a:effectLst/>
                <a:latin typeface="Times New Roman" panose="02020603050405020304" pitchFamily="18" charset="0"/>
                <a:ea typeface="Calibri" panose="020F0502020204030204" pitchFamily="34" charset="0"/>
                <a:cs typeface="Times New Roman" panose="02020603050405020304" pitchFamily="18" charset="0"/>
              </a:rPr>
              <a:t>Use the following loop to extract the embedded message</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dirty="0">
                <a:effectLst/>
                <a:latin typeface="Times New Roman" panose="02020603050405020304" pitchFamily="18" charset="0"/>
                <a:ea typeface="Calibri" panose="020F0502020204030204" pitchFamily="34" charset="0"/>
                <a:cs typeface="Times New Roman" panose="02020603050405020304" pitchFamily="18" charset="0"/>
              </a:rPr>
              <a:t>If Ci &gt;= Ri:</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dirty="0">
                <a:effectLst/>
                <a:latin typeface="Times New Roman" panose="02020603050405020304" pitchFamily="18" charset="0"/>
                <a:ea typeface="Calibri" panose="020F0502020204030204" pitchFamily="34" charset="0"/>
                <a:cs typeface="Times New Roman" panose="02020603050405020304" pitchFamily="18" charset="0"/>
              </a:rPr>
              <a:t>print 1 </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dirty="0">
                <a:effectLst/>
                <a:latin typeface="Times New Roman" panose="02020603050405020304" pitchFamily="18" charset="0"/>
                <a:ea typeface="Calibri" panose="020F0502020204030204" pitchFamily="34" charset="0"/>
                <a:cs typeface="Times New Roman" panose="02020603050405020304" pitchFamily="18" charset="0"/>
              </a:rPr>
              <a:t>else:</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dirty="0">
                <a:effectLst/>
                <a:latin typeface="Times New Roman" panose="02020603050405020304" pitchFamily="18" charset="0"/>
                <a:ea typeface="Calibri" panose="020F0502020204030204" pitchFamily="34" charset="0"/>
                <a:cs typeface="Times New Roman" panose="02020603050405020304" pitchFamily="18" charset="0"/>
              </a:rPr>
              <a:t>print 0</a:t>
            </a:r>
          </a:p>
          <a:p>
            <a:pPr>
              <a:lnSpc>
                <a:spcPct val="107000"/>
              </a:lnSpc>
              <a:spcAft>
                <a:spcPts val="800"/>
              </a:spcAft>
            </a:pPr>
            <a:r>
              <a:rPr lang="en-IN" b="1" u="sng" dirty="0">
                <a:latin typeface="Times New Roman" panose="02020603050405020304" pitchFamily="18" charset="0"/>
                <a:ea typeface="Calibri" panose="020F0502020204030204" pitchFamily="34" charset="0"/>
                <a:cs typeface="Times New Roman" panose="02020603050405020304" pitchFamily="18" charset="0"/>
              </a:rPr>
              <a:t>Extracted Data: 1001</a:t>
            </a:r>
            <a:endParaRPr lang="en-US" b="1" u="sng" dirty="0">
              <a:latin typeface="Times New Roman" panose="02020603050405020304" pitchFamily="18" charset="0"/>
              <a:ea typeface="Calibri" panose="020F0502020204030204" pitchFamily="34" charset="0"/>
              <a:cs typeface="Times New Roman" panose="02020603050405020304" pitchFamily="18" charset="0"/>
            </a:endParaRPr>
          </a:p>
        </p:txBody>
      </p:sp>
      <p:cxnSp>
        <p:nvCxnSpPr>
          <p:cNvPr id="6" name="Straight Arrow Connector 5">
            <a:extLst>
              <a:ext uri="{FF2B5EF4-FFF2-40B4-BE49-F238E27FC236}">
                <a16:creationId xmlns:a16="http://schemas.microsoft.com/office/drawing/2014/main" id="{ADB600FB-CC32-BB4B-0403-20322E3391AF}"/>
              </a:ext>
            </a:extLst>
          </p:cNvPr>
          <p:cNvCxnSpPr/>
          <p:nvPr/>
        </p:nvCxnSpPr>
        <p:spPr>
          <a:xfrm>
            <a:off x="1557918" y="2374048"/>
            <a:ext cx="0" cy="501805"/>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0F83046D-4BDA-1961-8918-C5FAC79092DC}"/>
              </a:ext>
            </a:extLst>
          </p:cNvPr>
          <p:cNvCxnSpPr>
            <a:cxnSpLocks/>
          </p:cNvCxnSpPr>
          <p:nvPr/>
        </p:nvCxnSpPr>
        <p:spPr>
          <a:xfrm>
            <a:off x="5278383" y="3369519"/>
            <a:ext cx="674742"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13" name="Connector: Elbow 12">
            <a:extLst>
              <a:ext uri="{FF2B5EF4-FFF2-40B4-BE49-F238E27FC236}">
                <a16:creationId xmlns:a16="http://schemas.microsoft.com/office/drawing/2014/main" id="{5C79882C-A4F4-5E0E-E1AF-A6104AA9C33E}"/>
              </a:ext>
            </a:extLst>
          </p:cNvPr>
          <p:cNvCxnSpPr>
            <a:cxnSpLocks/>
          </p:cNvCxnSpPr>
          <p:nvPr/>
        </p:nvCxnSpPr>
        <p:spPr>
          <a:xfrm rot="10800000" flipV="1">
            <a:off x="6309361" y="4126230"/>
            <a:ext cx="764555" cy="297180"/>
          </a:xfrm>
          <a:prstGeom prst="bentConnector3">
            <a:avLst>
              <a:gd name="adj1" fmla="val -3072"/>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C1B62571-6E65-DEBB-2385-9875296A3E02}"/>
              </a:ext>
            </a:extLst>
          </p:cNvPr>
          <p:cNvSpPr txBox="1"/>
          <p:nvPr/>
        </p:nvSpPr>
        <p:spPr>
          <a:xfrm>
            <a:off x="546408" y="394733"/>
            <a:ext cx="9233647" cy="1572418"/>
          </a:xfrm>
          <a:prstGeom prst="rect">
            <a:avLst/>
          </a:prstGeom>
          <a:noFill/>
        </p:spPr>
        <p:txBody>
          <a:bodyPr wrap="square">
            <a:spAutoFit/>
          </a:bodyPr>
          <a:lstStyle/>
          <a:p>
            <a:pPr>
              <a:lnSpc>
                <a:spcPct val="107000"/>
              </a:lnSpc>
              <a:spcAft>
                <a:spcPts val="800"/>
              </a:spcAft>
            </a:pPr>
            <a:r>
              <a:rPr lang="en-IN" sz="1800" b="1" u="sng" dirty="0">
                <a:effectLst/>
                <a:latin typeface="Times New Roman" panose="02020603050405020304" pitchFamily="18" charset="0"/>
                <a:ea typeface="Calibri" panose="020F0502020204030204" pitchFamily="34" charset="0"/>
                <a:cs typeface="Times New Roman" panose="02020603050405020304" pitchFamily="18" charset="0"/>
              </a:rPr>
              <a:t>Decryption:</a:t>
            </a:r>
          </a:p>
          <a:p>
            <a:pPr>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Received Image Matrix:		    Decoding=&gt; </a:t>
            </a:r>
          </a:p>
          <a:p>
            <a:pPr>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dirty="0">
                <a:latin typeface="Times New Roman" panose="02020603050405020304" pitchFamily="18" charset="0"/>
                <a:ea typeface="Calibri" panose="020F0502020204030204" pitchFamily="34" charset="0"/>
                <a:cs typeface="Times New Roman" panose="02020603050405020304" pitchFamily="18" charset="0"/>
              </a:rPr>
              <a:t>C</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1 = a1-a4	 	a2 = (a3+a2)/2	</a:t>
            </a:r>
          </a:p>
          <a:p>
            <a:pPr>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C3 = (a3-a2)/2  	C4 = a4	</a:t>
            </a:r>
          </a:p>
        </p:txBody>
      </p:sp>
      <p:graphicFrame>
        <p:nvGraphicFramePr>
          <p:cNvPr id="10" name="Table 10">
            <a:extLst>
              <a:ext uri="{FF2B5EF4-FFF2-40B4-BE49-F238E27FC236}">
                <a16:creationId xmlns:a16="http://schemas.microsoft.com/office/drawing/2014/main" id="{D62A7697-969B-F42C-101E-65DEB2F7565F}"/>
              </a:ext>
            </a:extLst>
          </p:cNvPr>
          <p:cNvGraphicFramePr>
            <a:graphicFrameLocks noGrp="1"/>
          </p:cNvGraphicFramePr>
          <p:nvPr>
            <p:extLst>
              <p:ext uri="{D42A27DB-BD31-4B8C-83A1-F6EECF244321}">
                <p14:modId xmlns:p14="http://schemas.microsoft.com/office/powerpoint/2010/main" val="784641020"/>
              </p:ext>
            </p:extLst>
          </p:nvPr>
        </p:nvGraphicFramePr>
        <p:xfrm>
          <a:off x="1081668" y="1180942"/>
          <a:ext cx="956680" cy="786210"/>
        </p:xfrm>
        <a:graphic>
          <a:graphicData uri="http://schemas.openxmlformats.org/drawingml/2006/table">
            <a:tbl>
              <a:tblPr>
                <a:tableStyleId>{5C22544A-7EE6-4342-B048-85BDC9FD1C3A}</a:tableStyleId>
              </a:tblPr>
              <a:tblGrid>
                <a:gridCol w="478340">
                  <a:extLst>
                    <a:ext uri="{9D8B030D-6E8A-4147-A177-3AD203B41FA5}">
                      <a16:colId xmlns:a16="http://schemas.microsoft.com/office/drawing/2014/main" val="3238245432"/>
                    </a:ext>
                  </a:extLst>
                </a:gridCol>
                <a:gridCol w="478340">
                  <a:extLst>
                    <a:ext uri="{9D8B030D-6E8A-4147-A177-3AD203B41FA5}">
                      <a16:colId xmlns:a16="http://schemas.microsoft.com/office/drawing/2014/main" val="3771691814"/>
                    </a:ext>
                  </a:extLst>
                </a:gridCol>
              </a:tblGrid>
              <a:tr h="393105">
                <a:tc>
                  <a:txBody>
                    <a:bodyPr/>
                    <a:lstStyle/>
                    <a:p>
                      <a:r>
                        <a:rPr lang="en-IN" dirty="0">
                          <a:latin typeface="Times New Roman" panose="02020603050405020304" pitchFamily="18" charset="0"/>
                          <a:cs typeface="Times New Roman" panose="02020603050405020304" pitchFamily="18" charset="0"/>
                        </a:rPr>
                        <a:t>4</a:t>
                      </a:r>
                    </a:p>
                  </a:txBody>
                  <a:tcPr/>
                </a:tc>
                <a:tc>
                  <a:txBody>
                    <a:bodyPr/>
                    <a:lstStyle/>
                    <a:p>
                      <a:r>
                        <a:rPr lang="en-IN" dirty="0">
                          <a:latin typeface="Times New Roman" panose="02020603050405020304" pitchFamily="18" charset="0"/>
                          <a:cs typeface="Times New Roman" panose="02020603050405020304" pitchFamily="18" charset="0"/>
                        </a:rPr>
                        <a:t>10</a:t>
                      </a:r>
                    </a:p>
                  </a:txBody>
                  <a:tcPr/>
                </a:tc>
                <a:extLst>
                  <a:ext uri="{0D108BD9-81ED-4DB2-BD59-A6C34878D82A}">
                    <a16:rowId xmlns:a16="http://schemas.microsoft.com/office/drawing/2014/main" val="2511815929"/>
                  </a:ext>
                </a:extLst>
              </a:tr>
              <a:tr h="393105">
                <a:tc>
                  <a:txBody>
                    <a:bodyPr/>
                    <a:lstStyle/>
                    <a:p>
                      <a:r>
                        <a:rPr lang="en-IN" dirty="0">
                          <a:latin typeface="Times New Roman" panose="02020603050405020304" pitchFamily="18" charset="0"/>
                          <a:cs typeface="Times New Roman" panose="02020603050405020304" pitchFamily="18" charset="0"/>
                        </a:rPr>
                        <a:t>8</a:t>
                      </a:r>
                    </a:p>
                  </a:txBody>
                  <a:tcPr/>
                </a:tc>
                <a:tc>
                  <a:txBody>
                    <a:bodyPr/>
                    <a:lstStyle/>
                    <a:p>
                      <a:r>
                        <a:rPr lang="en-IN" dirty="0">
                          <a:latin typeface="Times New Roman" panose="02020603050405020304" pitchFamily="18" charset="0"/>
                          <a:cs typeface="Times New Roman" panose="02020603050405020304" pitchFamily="18" charset="0"/>
                        </a:rPr>
                        <a:t>11</a:t>
                      </a:r>
                    </a:p>
                  </a:txBody>
                  <a:tcPr/>
                </a:tc>
                <a:extLst>
                  <a:ext uri="{0D108BD9-81ED-4DB2-BD59-A6C34878D82A}">
                    <a16:rowId xmlns:a16="http://schemas.microsoft.com/office/drawing/2014/main" val="3568633603"/>
                  </a:ext>
                </a:extLst>
              </a:tr>
            </a:tbl>
          </a:graphicData>
        </a:graphic>
      </p:graphicFrame>
      <p:graphicFrame>
        <p:nvGraphicFramePr>
          <p:cNvPr id="11" name="Table 11">
            <a:extLst>
              <a:ext uri="{FF2B5EF4-FFF2-40B4-BE49-F238E27FC236}">
                <a16:creationId xmlns:a16="http://schemas.microsoft.com/office/drawing/2014/main" id="{3D8F2CE3-33AB-ECE8-8375-53B12B434031}"/>
              </a:ext>
            </a:extLst>
          </p:cNvPr>
          <p:cNvGraphicFramePr>
            <a:graphicFrameLocks noGrp="1"/>
          </p:cNvGraphicFramePr>
          <p:nvPr>
            <p:extLst>
              <p:ext uri="{D42A27DB-BD31-4B8C-83A1-F6EECF244321}">
                <p14:modId xmlns:p14="http://schemas.microsoft.com/office/powerpoint/2010/main" val="1276773297"/>
              </p:ext>
            </p:extLst>
          </p:nvPr>
        </p:nvGraphicFramePr>
        <p:xfrm>
          <a:off x="6213475" y="2976418"/>
          <a:ext cx="3254374" cy="786202"/>
        </p:xfrm>
        <a:graphic>
          <a:graphicData uri="http://schemas.openxmlformats.org/drawingml/2006/table">
            <a:tbl>
              <a:tblPr>
                <a:tableStyleId>{5C22544A-7EE6-4342-B048-85BDC9FD1C3A}</a:tableStyleId>
              </a:tblPr>
              <a:tblGrid>
                <a:gridCol w="1627187">
                  <a:extLst>
                    <a:ext uri="{9D8B030D-6E8A-4147-A177-3AD203B41FA5}">
                      <a16:colId xmlns:a16="http://schemas.microsoft.com/office/drawing/2014/main" val="1496531553"/>
                    </a:ext>
                  </a:extLst>
                </a:gridCol>
                <a:gridCol w="1627187">
                  <a:extLst>
                    <a:ext uri="{9D8B030D-6E8A-4147-A177-3AD203B41FA5}">
                      <a16:colId xmlns:a16="http://schemas.microsoft.com/office/drawing/2014/main" val="3822165685"/>
                    </a:ext>
                  </a:extLst>
                </a:gridCol>
              </a:tblGrid>
              <a:tr h="393101">
                <a:tc>
                  <a:txBody>
                    <a:bodyPr/>
                    <a:lstStyle/>
                    <a:p>
                      <a:r>
                        <a:rPr lang="en-IN" dirty="0">
                          <a:latin typeface="Times New Roman" panose="02020603050405020304" pitchFamily="18" charset="0"/>
                          <a:cs typeface="Times New Roman" panose="02020603050405020304" pitchFamily="18" charset="0"/>
                        </a:rPr>
                        <a:t>R1 = 6</a:t>
                      </a:r>
                    </a:p>
                  </a:txBody>
                  <a:tcPr/>
                </a:tc>
                <a:tc>
                  <a:txBody>
                    <a:bodyPr/>
                    <a:lstStyle/>
                    <a:p>
                      <a:r>
                        <a:rPr lang="en-IN" dirty="0">
                          <a:latin typeface="Times New Roman" panose="02020603050405020304" pitchFamily="18" charset="0"/>
                          <a:cs typeface="Times New Roman" panose="02020603050405020304" pitchFamily="18" charset="0"/>
                        </a:rPr>
                        <a:t>R2 = 10</a:t>
                      </a:r>
                    </a:p>
                  </a:txBody>
                  <a:tcPr/>
                </a:tc>
                <a:extLst>
                  <a:ext uri="{0D108BD9-81ED-4DB2-BD59-A6C34878D82A}">
                    <a16:rowId xmlns:a16="http://schemas.microsoft.com/office/drawing/2014/main" val="2036802203"/>
                  </a:ext>
                </a:extLst>
              </a:tr>
              <a:tr h="393101">
                <a:tc>
                  <a:txBody>
                    <a:bodyPr/>
                    <a:lstStyle/>
                    <a:p>
                      <a:r>
                        <a:rPr lang="en-IN" dirty="0">
                          <a:latin typeface="Times New Roman" panose="02020603050405020304" pitchFamily="18" charset="0"/>
                          <a:cs typeface="Times New Roman" panose="02020603050405020304" pitchFamily="18" charset="0"/>
                        </a:rPr>
                        <a:t>R3 = 2</a:t>
                      </a:r>
                    </a:p>
                  </a:txBody>
                  <a:tcPr/>
                </a:tc>
                <a:tc>
                  <a:txBody>
                    <a:bodyPr/>
                    <a:lstStyle/>
                    <a:p>
                      <a:r>
                        <a:rPr lang="en-IN" dirty="0">
                          <a:latin typeface="Times New Roman" panose="02020603050405020304" pitchFamily="18" charset="0"/>
                          <a:cs typeface="Times New Roman" panose="02020603050405020304" pitchFamily="18" charset="0"/>
                        </a:rPr>
                        <a:t>R4 = 10</a:t>
                      </a:r>
                    </a:p>
                  </a:txBody>
                  <a:tcPr/>
                </a:tc>
                <a:extLst>
                  <a:ext uri="{0D108BD9-81ED-4DB2-BD59-A6C34878D82A}">
                    <a16:rowId xmlns:a16="http://schemas.microsoft.com/office/drawing/2014/main" val="2742484349"/>
                  </a:ext>
                </a:extLst>
              </a:tr>
            </a:tbl>
          </a:graphicData>
        </a:graphic>
      </p:graphicFrame>
      <p:graphicFrame>
        <p:nvGraphicFramePr>
          <p:cNvPr id="15" name="Table 15">
            <a:extLst>
              <a:ext uri="{FF2B5EF4-FFF2-40B4-BE49-F238E27FC236}">
                <a16:creationId xmlns:a16="http://schemas.microsoft.com/office/drawing/2014/main" id="{A818DBBD-1F6C-6220-FF45-1FF78CD517C8}"/>
              </a:ext>
            </a:extLst>
          </p:cNvPr>
          <p:cNvGraphicFramePr>
            <a:graphicFrameLocks noGrp="1"/>
          </p:cNvGraphicFramePr>
          <p:nvPr>
            <p:extLst>
              <p:ext uri="{D42A27DB-BD31-4B8C-83A1-F6EECF244321}">
                <p14:modId xmlns:p14="http://schemas.microsoft.com/office/powerpoint/2010/main" val="440369927"/>
              </p:ext>
            </p:extLst>
          </p:nvPr>
        </p:nvGraphicFramePr>
        <p:xfrm>
          <a:off x="774699" y="3035895"/>
          <a:ext cx="4148084" cy="786210"/>
        </p:xfrm>
        <a:graphic>
          <a:graphicData uri="http://schemas.openxmlformats.org/drawingml/2006/table">
            <a:tbl>
              <a:tblPr>
                <a:tableStyleId>{5C22544A-7EE6-4342-B048-85BDC9FD1C3A}</a:tableStyleId>
              </a:tblPr>
              <a:tblGrid>
                <a:gridCol w="2074042">
                  <a:extLst>
                    <a:ext uri="{9D8B030D-6E8A-4147-A177-3AD203B41FA5}">
                      <a16:colId xmlns:a16="http://schemas.microsoft.com/office/drawing/2014/main" val="2848265288"/>
                    </a:ext>
                  </a:extLst>
                </a:gridCol>
                <a:gridCol w="2074042">
                  <a:extLst>
                    <a:ext uri="{9D8B030D-6E8A-4147-A177-3AD203B41FA5}">
                      <a16:colId xmlns:a16="http://schemas.microsoft.com/office/drawing/2014/main" val="888830652"/>
                    </a:ext>
                  </a:extLst>
                </a:gridCol>
              </a:tblGrid>
              <a:tr h="393105">
                <a:tc>
                  <a:txBody>
                    <a:bodyPr/>
                    <a:lstStyle/>
                    <a:p>
                      <a:r>
                        <a:rPr lang="en-IN" dirty="0">
                          <a:latin typeface="Times New Roman" panose="02020603050405020304" pitchFamily="18" charset="0"/>
                          <a:cs typeface="Times New Roman" panose="02020603050405020304" pitchFamily="18" charset="0"/>
                        </a:rPr>
                        <a:t>-7 (4 &lt; 7 &lt; 8)</a:t>
                      </a:r>
                    </a:p>
                  </a:txBody>
                  <a:tcPr/>
                </a:tc>
                <a:tc>
                  <a:txBody>
                    <a:bodyPr/>
                    <a:lstStyle/>
                    <a:p>
                      <a:r>
                        <a:rPr lang="en-IN" dirty="0">
                          <a:latin typeface="Times New Roman" panose="02020603050405020304" pitchFamily="18" charset="0"/>
                          <a:cs typeface="Times New Roman" panose="02020603050405020304" pitchFamily="18" charset="0"/>
                        </a:rPr>
                        <a:t>9 (8 &lt; 9 &lt; 12)</a:t>
                      </a:r>
                    </a:p>
                  </a:txBody>
                  <a:tcPr/>
                </a:tc>
                <a:extLst>
                  <a:ext uri="{0D108BD9-81ED-4DB2-BD59-A6C34878D82A}">
                    <a16:rowId xmlns:a16="http://schemas.microsoft.com/office/drawing/2014/main" val="2770073666"/>
                  </a:ext>
                </a:extLst>
              </a:tr>
              <a:tr h="393105">
                <a:tc>
                  <a:txBody>
                    <a:bodyPr/>
                    <a:lstStyle/>
                    <a:p>
                      <a:r>
                        <a:rPr lang="en-IN" dirty="0">
                          <a:latin typeface="Times New Roman" panose="02020603050405020304" pitchFamily="18" charset="0"/>
                          <a:cs typeface="Times New Roman" panose="02020603050405020304" pitchFamily="18" charset="0"/>
                        </a:rPr>
                        <a:t>-1 (0 &lt; 1 &lt; 4)</a:t>
                      </a:r>
                    </a:p>
                  </a:txBody>
                  <a:tcPr/>
                </a:tc>
                <a:tc>
                  <a:txBody>
                    <a:bodyPr/>
                    <a:lstStyle/>
                    <a:p>
                      <a:r>
                        <a:rPr lang="en-IN" dirty="0">
                          <a:latin typeface="Times New Roman" panose="02020603050405020304" pitchFamily="18" charset="0"/>
                          <a:cs typeface="Times New Roman" panose="02020603050405020304" pitchFamily="18" charset="0"/>
                        </a:rPr>
                        <a:t>11 (8 &lt; 11 &lt; 12)</a:t>
                      </a:r>
                    </a:p>
                  </a:txBody>
                  <a:tcPr/>
                </a:tc>
                <a:extLst>
                  <a:ext uri="{0D108BD9-81ED-4DB2-BD59-A6C34878D82A}">
                    <a16:rowId xmlns:a16="http://schemas.microsoft.com/office/drawing/2014/main" val="3716510816"/>
                  </a:ext>
                </a:extLst>
              </a:tr>
            </a:tbl>
          </a:graphicData>
        </a:graphic>
      </p:graphicFrame>
    </p:spTree>
    <p:extLst>
      <p:ext uri="{BB962C8B-B14F-4D97-AF65-F5344CB8AC3E}">
        <p14:creationId xmlns:p14="http://schemas.microsoft.com/office/powerpoint/2010/main" val="20353469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FBF7F4C-9DE6-61E4-90B1-8F4C5D95AC02}"/>
              </a:ext>
            </a:extLst>
          </p:cNvPr>
          <p:cNvSpPr txBox="1"/>
          <p:nvPr/>
        </p:nvSpPr>
        <p:spPr>
          <a:xfrm>
            <a:off x="4105458" y="276136"/>
            <a:ext cx="4052713" cy="534249"/>
          </a:xfrm>
          <a:prstGeom prst="rect">
            <a:avLst/>
          </a:prstGeom>
          <a:noFill/>
        </p:spPr>
        <p:txBody>
          <a:bodyPr wrap="none" rtlCol="0">
            <a:spAutoFit/>
          </a:bodyPr>
          <a:lstStyle/>
          <a:p>
            <a:pPr algn="ctr">
              <a:lnSpc>
                <a:spcPct val="107000"/>
              </a:lnSpc>
              <a:spcAft>
                <a:spcPts val="800"/>
              </a:spcAft>
            </a:pPr>
            <a:r>
              <a:rPr lang="en-US" sz="2800" b="1" u="sng" dirty="0">
                <a:effectLst>
                  <a:outerShdw blurRad="38100" dist="38100" dir="2700000" algn="tl">
                    <a:srgbClr val="000000">
                      <a:alpha val="43137"/>
                    </a:srgbClr>
                  </a:outerShdw>
                </a:effectLst>
                <a:latin typeface="Book Antiqua" panose="02040602050305030304" pitchFamily="18" charset="0"/>
                <a:ea typeface="Calibri" panose="020F0502020204030204" pitchFamily="34" charset="0"/>
                <a:cs typeface="Times New Roman" panose="02020603050405020304" pitchFamily="18" charset="0"/>
              </a:rPr>
              <a:t>Data Hiding Deviation:</a:t>
            </a:r>
            <a:endParaRPr lang="en-IN" sz="2800" b="1" u="sng" dirty="0">
              <a:effectLst>
                <a:outerShdw blurRad="38100" dist="38100" dir="2700000" algn="tl">
                  <a:srgbClr val="000000">
                    <a:alpha val="43137"/>
                  </a:srgbClr>
                </a:outerShdw>
              </a:effectLst>
              <a:latin typeface="Book Antiqua" panose="02040602050305030304" pitchFamily="18" charset="0"/>
              <a:ea typeface="Calibri" panose="020F0502020204030204" pitchFamily="34" charset="0"/>
              <a:cs typeface="Times New Roman" panose="02020603050405020304" pitchFamily="18" charset="0"/>
            </a:endParaRPr>
          </a:p>
        </p:txBody>
      </p:sp>
      <p:pic>
        <p:nvPicPr>
          <p:cNvPr id="4" name="Picture 3" descr="dd">
            <a:extLst>
              <a:ext uri="{FF2B5EF4-FFF2-40B4-BE49-F238E27FC236}">
                <a16:creationId xmlns:a16="http://schemas.microsoft.com/office/drawing/2014/main" id="{4B4DFB0E-D2F0-59C3-D4D7-EC75CCF911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5610" y="1051559"/>
            <a:ext cx="8203174" cy="2120635"/>
          </a:xfrm>
          <a:prstGeom prst="rect">
            <a:avLst/>
          </a:prstGeom>
        </p:spPr>
      </p:pic>
      <p:sp>
        <p:nvSpPr>
          <p:cNvPr id="5" name="TextBox 4">
            <a:extLst>
              <a:ext uri="{FF2B5EF4-FFF2-40B4-BE49-F238E27FC236}">
                <a16:creationId xmlns:a16="http://schemas.microsoft.com/office/drawing/2014/main" id="{C3AF1322-2DF1-BA08-6F38-D0A22ACCAC1B}"/>
              </a:ext>
            </a:extLst>
          </p:cNvPr>
          <p:cNvSpPr txBox="1"/>
          <p:nvPr/>
        </p:nvSpPr>
        <p:spPr>
          <a:xfrm>
            <a:off x="777240" y="3155418"/>
            <a:ext cx="10709150" cy="3327834"/>
          </a:xfrm>
          <a:prstGeom prst="rect">
            <a:avLst/>
          </a:prstGeom>
          <a:noFill/>
        </p:spPr>
        <p:txBody>
          <a:bodyPr wrap="none" rtlCol="0">
            <a:spAutoFit/>
          </a:bodyPr>
          <a:lstStyle/>
          <a:p>
            <a:pPr>
              <a:lnSpc>
                <a:spcPct val="107000"/>
              </a:lnSpc>
              <a:spcAft>
                <a:spcPts val="8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Difference between final and initial values of each cell D(</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i</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in the matrix</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D1=3 D2 =3 D3 = 1 D4 = 0 </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Avg = d1+d2+d3+d4 / 4 = 7/4 = 1.75</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Deviation % = 0-255 </a:t>
            </a:r>
            <a:r>
              <a:rPr lang="en-US" sz="2000" dirty="0">
                <a:effectLst/>
                <a:latin typeface="Times New Roman" panose="02020603050405020304" pitchFamily="18" charset="0"/>
                <a:ea typeface="Calibri" panose="020F0502020204030204" pitchFamily="34" charset="0"/>
                <a:cs typeface="Times New Roman" panose="02020603050405020304" pitchFamily="18" charset="0"/>
                <a:sym typeface="Wingdings" panose="05000000000000000000" pitchFamily="2" charset="2"/>
              </a:rPr>
              <a:t></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1.75/255 * 100 % = 0.68% deviation</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This level of deviation is not identifiable by human vision and can fly under the radar as unsuspicious.</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377378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2020507-7649-3A8A-81C3-420DC7087B59}"/>
              </a:ext>
            </a:extLst>
          </p:cNvPr>
          <p:cNvSpPr txBox="1"/>
          <p:nvPr/>
        </p:nvSpPr>
        <p:spPr>
          <a:xfrm>
            <a:off x="2038350" y="475721"/>
            <a:ext cx="8115300" cy="470000"/>
          </a:xfrm>
          <a:prstGeom prst="rect">
            <a:avLst/>
          </a:prstGeom>
          <a:noFill/>
        </p:spPr>
        <p:txBody>
          <a:bodyPr wrap="square">
            <a:spAutoFit/>
          </a:bodyPr>
          <a:lstStyle/>
          <a:p>
            <a:pPr algn="ctr">
              <a:lnSpc>
                <a:spcPct val="107000"/>
              </a:lnSpc>
              <a:spcAft>
                <a:spcPts val="800"/>
              </a:spcAft>
            </a:pPr>
            <a:r>
              <a:rPr lang="en-IN" sz="2400" b="1" u="sng" dirty="0">
                <a:effectLst/>
                <a:latin typeface="Calibri" panose="020F0502020204030204" pitchFamily="34" charset="0"/>
                <a:ea typeface="Calibri" panose="020F0502020204030204" pitchFamily="34" charset="0"/>
                <a:cs typeface="Times New Roman" panose="02020603050405020304" pitchFamily="18" charset="0"/>
              </a:rPr>
              <a:t>Quantitative experimental data for fingerprint matching:</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4" name="Table 3">
            <a:extLst>
              <a:ext uri="{FF2B5EF4-FFF2-40B4-BE49-F238E27FC236}">
                <a16:creationId xmlns:a16="http://schemas.microsoft.com/office/drawing/2014/main" id="{6D2F6AC3-F989-DFE2-8724-043654B59F4D}"/>
              </a:ext>
            </a:extLst>
          </p:cNvPr>
          <p:cNvGraphicFramePr>
            <a:graphicFrameLocks noGrp="1"/>
          </p:cNvGraphicFramePr>
          <p:nvPr>
            <p:extLst>
              <p:ext uri="{D42A27DB-BD31-4B8C-83A1-F6EECF244321}">
                <p14:modId xmlns:p14="http://schemas.microsoft.com/office/powerpoint/2010/main" val="1449065011"/>
              </p:ext>
            </p:extLst>
          </p:nvPr>
        </p:nvGraphicFramePr>
        <p:xfrm>
          <a:off x="765540" y="1248936"/>
          <a:ext cx="10452585" cy="4921469"/>
        </p:xfrm>
        <a:graphic>
          <a:graphicData uri="http://schemas.openxmlformats.org/drawingml/2006/table">
            <a:tbl>
              <a:tblPr firstRow="1" firstCol="1" bandRow="1">
                <a:tableStyleId>{5C22544A-7EE6-4342-B048-85BDC9FD1C3A}</a:tableStyleId>
              </a:tblPr>
              <a:tblGrid>
                <a:gridCol w="2948241">
                  <a:extLst>
                    <a:ext uri="{9D8B030D-6E8A-4147-A177-3AD203B41FA5}">
                      <a16:colId xmlns:a16="http://schemas.microsoft.com/office/drawing/2014/main" val="1268373071"/>
                    </a:ext>
                  </a:extLst>
                </a:gridCol>
                <a:gridCol w="2841642">
                  <a:extLst>
                    <a:ext uri="{9D8B030D-6E8A-4147-A177-3AD203B41FA5}">
                      <a16:colId xmlns:a16="http://schemas.microsoft.com/office/drawing/2014/main" val="446919225"/>
                    </a:ext>
                  </a:extLst>
                </a:gridCol>
                <a:gridCol w="1278196">
                  <a:extLst>
                    <a:ext uri="{9D8B030D-6E8A-4147-A177-3AD203B41FA5}">
                      <a16:colId xmlns:a16="http://schemas.microsoft.com/office/drawing/2014/main" val="1428149403"/>
                    </a:ext>
                  </a:extLst>
                </a:gridCol>
                <a:gridCol w="993933">
                  <a:extLst>
                    <a:ext uri="{9D8B030D-6E8A-4147-A177-3AD203B41FA5}">
                      <a16:colId xmlns:a16="http://schemas.microsoft.com/office/drawing/2014/main" val="2771847"/>
                    </a:ext>
                  </a:extLst>
                </a:gridCol>
                <a:gridCol w="1132117">
                  <a:extLst>
                    <a:ext uri="{9D8B030D-6E8A-4147-A177-3AD203B41FA5}">
                      <a16:colId xmlns:a16="http://schemas.microsoft.com/office/drawing/2014/main" val="2963045970"/>
                    </a:ext>
                  </a:extLst>
                </a:gridCol>
                <a:gridCol w="1258456">
                  <a:extLst>
                    <a:ext uri="{9D8B030D-6E8A-4147-A177-3AD203B41FA5}">
                      <a16:colId xmlns:a16="http://schemas.microsoft.com/office/drawing/2014/main" val="2377823384"/>
                    </a:ext>
                  </a:extLst>
                </a:gridCol>
              </a:tblGrid>
              <a:tr h="967145">
                <a:tc>
                  <a:txBody>
                    <a:bodyPr/>
                    <a:lstStyle/>
                    <a:p>
                      <a:pPr algn="ctr">
                        <a:lnSpc>
                          <a:spcPct val="107000"/>
                        </a:lnSpc>
                        <a:spcAft>
                          <a:spcPts val="800"/>
                        </a:spcAft>
                      </a:pPr>
                      <a:br>
                        <a:rPr lang="en-US" sz="2000" u="sng">
                          <a:effectLst/>
                        </a:rPr>
                      </a:br>
                      <a:r>
                        <a:rPr lang="en-US" sz="1400">
                          <a:effectLst/>
                        </a:rPr>
                        <a:t>Sample 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400">
                          <a:effectLst/>
                        </a:rPr>
                        <a:t>Sample 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400">
                          <a:effectLst/>
                        </a:rPr>
                        <a:t>PSNR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400">
                          <a:effectLst/>
                        </a:rPr>
                        <a:t>SSIM</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400">
                          <a:effectLst/>
                        </a:rPr>
                        <a:t>MSE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400">
                          <a:effectLst/>
                        </a:rPr>
                        <a:t>CC</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20198258"/>
                  </a:ext>
                </a:extLst>
              </a:tr>
              <a:tr h="470484">
                <a:tc>
                  <a:txBody>
                    <a:bodyPr/>
                    <a:lstStyle/>
                    <a:p>
                      <a:pPr algn="ctr">
                        <a:lnSpc>
                          <a:spcPct val="107000"/>
                        </a:lnSpc>
                        <a:spcAft>
                          <a:spcPts val="800"/>
                        </a:spcAft>
                      </a:pPr>
                      <a:r>
                        <a:rPr lang="en-US" sz="1200">
                          <a:effectLst/>
                        </a:rPr>
                        <a:t>logo</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200">
                          <a:effectLst/>
                        </a:rPr>
                        <a:t>secret-reg-1-seg-1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200">
                          <a:effectLst/>
                        </a:rPr>
                        <a:t>24.9297</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200">
                          <a:effectLst/>
                        </a:rPr>
                        <a:t>0.78927</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200">
                          <a:effectLst/>
                        </a:rPr>
                        <a:t>208.981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200">
                          <a:effectLst/>
                        </a:rPr>
                        <a:t>0.980873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39384667"/>
                  </a:ext>
                </a:extLst>
              </a:tr>
              <a:tr h="470484">
                <a:tc>
                  <a:txBody>
                    <a:bodyPr/>
                    <a:lstStyle/>
                    <a:p>
                      <a:pPr algn="ctr">
                        <a:lnSpc>
                          <a:spcPct val="107000"/>
                        </a:lnSpc>
                        <a:spcAft>
                          <a:spcPts val="800"/>
                        </a:spcAft>
                      </a:pPr>
                      <a:r>
                        <a:rPr lang="en-US" sz="1200">
                          <a:effectLst/>
                        </a:rPr>
                        <a:t>logo</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200">
                          <a:effectLst/>
                        </a:rPr>
                        <a:t>secret-reg-2-seg-1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200">
                          <a:effectLst/>
                        </a:rPr>
                        <a:t>24.9473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200">
                          <a:effectLst/>
                        </a:rPr>
                        <a:t>0.81138</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200">
                          <a:effectLst/>
                        </a:rPr>
                        <a:t>208.135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200">
                          <a:effectLst/>
                        </a:rPr>
                        <a:t>0.981861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61848411"/>
                  </a:ext>
                </a:extLst>
              </a:tr>
              <a:tr h="470484">
                <a:tc>
                  <a:txBody>
                    <a:bodyPr/>
                    <a:lstStyle/>
                    <a:p>
                      <a:pPr algn="ctr">
                        <a:lnSpc>
                          <a:spcPct val="107000"/>
                        </a:lnSpc>
                        <a:spcAft>
                          <a:spcPts val="800"/>
                        </a:spcAft>
                      </a:pPr>
                      <a:r>
                        <a:rPr lang="en-US" sz="1200">
                          <a:effectLst/>
                        </a:rPr>
                        <a:t>logo</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200">
                          <a:effectLst/>
                        </a:rPr>
                        <a:t>secret-reg-3-seg-1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200">
                          <a:effectLst/>
                        </a:rPr>
                        <a:t>24.0767</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200">
                          <a:effectLst/>
                        </a:rPr>
                        <a:t>0.77994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200">
                          <a:effectLst/>
                        </a:rPr>
                        <a:t>254.335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200">
                          <a:effectLst/>
                        </a:rPr>
                        <a:t>0.976143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19476550"/>
                  </a:ext>
                </a:extLst>
              </a:tr>
              <a:tr h="451304">
                <a:tc>
                  <a:txBody>
                    <a:bodyPr/>
                    <a:lstStyle/>
                    <a:p>
                      <a:pPr algn="ctr">
                        <a:lnSpc>
                          <a:spcPct val="107000"/>
                        </a:lnSpc>
                        <a:spcAft>
                          <a:spcPts val="800"/>
                        </a:spcAft>
                      </a:pPr>
                      <a:r>
                        <a:rPr lang="en-US" sz="1200">
                          <a:effectLst/>
                        </a:rPr>
                        <a:t>logo</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200">
                          <a:effectLst/>
                        </a:rPr>
                        <a:t>secret-reg-4-seg-1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200">
                          <a:effectLst/>
                        </a:rPr>
                        <a:t>23.7401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200">
                          <a:effectLst/>
                        </a:rPr>
                        <a:t>0.77387</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200">
                          <a:effectLst/>
                        </a:rPr>
                        <a:t>274.837</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200">
                          <a:effectLst/>
                        </a:rPr>
                        <a:t>0.973726</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64877458"/>
                  </a:ext>
                </a:extLst>
              </a:tr>
              <a:tr h="470484">
                <a:tc>
                  <a:txBody>
                    <a:bodyPr/>
                    <a:lstStyle/>
                    <a:p>
                      <a:pPr algn="ctr">
                        <a:lnSpc>
                          <a:spcPct val="107000"/>
                        </a:lnSpc>
                        <a:spcAft>
                          <a:spcPts val="800"/>
                        </a:spcAft>
                      </a:pPr>
                      <a:r>
                        <a:rPr lang="en-US" sz="1200">
                          <a:effectLst/>
                        </a:rPr>
                        <a:t>thumb-56x56</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200">
                          <a:effectLst/>
                        </a:rPr>
                        <a:t>secret-reg-1-seg-2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200">
                          <a:effectLst/>
                        </a:rPr>
                        <a:t>23.8869</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200">
                          <a:effectLst/>
                        </a:rPr>
                        <a:t>0.92716</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200">
                          <a:effectLst/>
                        </a:rPr>
                        <a:t>265.700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200">
                          <a:effectLst/>
                        </a:rPr>
                        <a:t>0.989641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61275675"/>
                  </a:ext>
                </a:extLst>
              </a:tr>
              <a:tr h="470484">
                <a:tc>
                  <a:txBody>
                    <a:bodyPr/>
                    <a:lstStyle/>
                    <a:p>
                      <a:pPr algn="ctr">
                        <a:lnSpc>
                          <a:spcPct val="107000"/>
                        </a:lnSpc>
                        <a:spcAft>
                          <a:spcPts val="800"/>
                        </a:spcAft>
                      </a:pPr>
                      <a:r>
                        <a:rPr lang="en-US" sz="1200">
                          <a:effectLst/>
                        </a:rPr>
                        <a:t>thumb-56x56</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200">
                          <a:effectLst/>
                        </a:rPr>
                        <a:t>secret-reg-2-seg-2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200">
                          <a:effectLst/>
                        </a:rPr>
                        <a:t>24.3109</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200">
                          <a:effectLst/>
                        </a:rPr>
                        <a:t>0.93306</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200">
                          <a:effectLst/>
                        </a:rPr>
                        <a:t>240.983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200">
                          <a:effectLst/>
                        </a:rPr>
                        <a:t>0.990038</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01578295"/>
                  </a:ext>
                </a:extLst>
              </a:tr>
              <a:tr h="470484">
                <a:tc>
                  <a:txBody>
                    <a:bodyPr/>
                    <a:lstStyle/>
                    <a:p>
                      <a:pPr algn="ctr">
                        <a:lnSpc>
                          <a:spcPct val="107000"/>
                        </a:lnSpc>
                        <a:spcAft>
                          <a:spcPts val="800"/>
                        </a:spcAft>
                      </a:pPr>
                      <a:r>
                        <a:rPr lang="en-US" sz="1200">
                          <a:effectLst/>
                        </a:rPr>
                        <a:t>thumb-56x56</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200">
                          <a:effectLst/>
                        </a:rPr>
                        <a:t>secret-reg-3-seg-2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200">
                          <a:effectLst/>
                        </a:rPr>
                        <a:t>24.4796</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200">
                          <a:effectLst/>
                        </a:rPr>
                        <a:t>0.93803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200">
                          <a:effectLst/>
                        </a:rPr>
                        <a:t>231.806</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200">
                          <a:effectLst/>
                        </a:rPr>
                        <a:t>0.990946</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88597657"/>
                  </a:ext>
                </a:extLst>
              </a:tr>
              <a:tr h="680116">
                <a:tc>
                  <a:txBody>
                    <a:bodyPr/>
                    <a:lstStyle/>
                    <a:p>
                      <a:pPr algn="ctr">
                        <a:lnSpc>
                          <a:spcPct val="107000"/>
                        </a:lnSpc>
                        <a:spcAft>
                          <a:spcPts val="800"/>
                        </a:spcAft>
                      </a:pPr>
                      <a:r>
                        <a:rPr lang="en-US" sz="1200">
                          <a:effectLst/>
                        </a:rPr>
                        <a:t>thumb-56x56</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200">
                          <a:effectLst/>
                        </a:rPr>
                        <a:t>secret-reg-4-seg-2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200">
                          <a:effectLst/>
                        </a:rPr>
                        <a:t>24.3182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200">
                          <a:effectLst/>
                        </a:rPr>
                        <a:t>0.93246</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200">
                          <a:effectLst/>
                        </a:rPr>
                        <a:t>240.581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200" dirty="0">
                          <a:effectLst/>
                        </a:rPr>
                        <a:t>0.989830</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42386650"/>
                  </a:ext>
                </a:extLst>
              </a:tr>
            </a:tbl>
          </a:graphicData>
        </a:graphic>
      </p:graphicFrame>
      <p:sp>
        <p:nvSpPr>
          <p:cNvPr id="6" name="TextBox 5">
            <a:extLst>
              <a:ext uri="{FF2B5EF4-FFF2-40B4-BE49-F238E27FC236}">
                <a16:creationId xmlns:a16="http://schemas.microsoft.com/office/drawing/2014/main" id="{186C4721-A79D-5CA7-DD47-7822A51332CB}"/>
              </a:ext>
            </a:extLst>
          </p:cNvPr>
          <p:cNvSpPr txBox="1"/>
          <p:nvPr/>
        </p:nvSpPr>
        <p:spPr>
          <a:xfrm>
            <a:off x="5823726" y="6335120"/>
            <a:ext cx="6094140" cy="276999"/>
          </a:xfrm>
          <a:prstGeom prst="rect">
            <a:avLst/>
          </a:prstGeom>
          <a:noFill/>
        </p:spPr>
        <p:txBody>
          <a:bodyPr wrap="square">
            <a:spAutoFit/>
          </a:bodyPr>
          <a:lstStyle/>
          <a:p>
            <a:pPr algn="r"/>
            <a:r>
              <a:rPr lang="en-US" sz="1200" dirty="0">
                <a:latin typeface="Times New Roman" panose="02020603050405020304" pitchFamily="18" charset="0"/>
                <a:cs typeface="Times New Roman" panose="02020603050405020304" pitchFamily="18" charset="0"/>
              </a:rPr>
              <a:t>(Realistic Values of PSNR are around 20-30 for practical testing)</a:t>
            </a:r>
            <a:endParaRPr lang="en-IN"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118018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CC4B11-C94E-9AB4-7C59-7F8B9711A632}"/>
              </a:ext>
            </a:extLst>
          </p:cNvPr>
          <p:cNvSpPr>
            <a:spLocks noGrp="1"/>
          </p:cNvSpPr>
          <p:nvPr>
            <p:ph type="title"/>
          </p:nvPr>
        </p:nvSpPr>
        <p:spPr>
          <a:xfrm>
            <a:off x="1167817" y="298347"/>
            <a:ext cx="9875520" cy="969093"/>
          </a:xfrm>
        </p:spPr>
        <p:txBody>
          <a:bodyPr>
            <a:normAutofit/>
          </a:bodyPr>
          <a:lstStyle/>
          <a:p>
            <a:pPr algn="ctr"/>
            <a:r>
              <a:rPr lang="en-US" sz="4000" b="1" u="sng" dirty="0">
                <a:solidFill>
                  <a:schemeClr val="tx1"/>
                </a:solidFill>
                <a:effectLst>
                  <a:outerShdw blurRad="38100" dist="38100" dir="2700000" algn="tl">
                    <a:srgbClr val="000000">
                      <a:alpha val="43137"/>
                    </a:srgbClr>
                  </a:outerShdw>
                </a:effectLst>
                <a:latin typeface="Book Antiqua" panose="02040602050305030304" pitchFamily="18" charset="0"/>
                <a:cs typeface="Times New Roman" panose="02020603050405020304" pitchFamily="18" charset="0"/>
              </a:rPr>
              <a:t>Voice Authentication System</a:t>
            </a:r>
            <a:endParaRPr lang="en-IN" sz="4000" b="1" u="sng" dirty="0">
              <a:solidFill>
                <a:schemeClr val="tx1"/>
              </a:solidFill>
              <a:effectLst>
                <a:outerShdw blurRad="38100" dist="38100" dir="2700000" algn="tl">
                  <a:srgbClr val="000000">
                    <a:alpha val="43137"/>
                  </a:srgbClr>
                </a:outerShdw>
              </a:effectLst>
              <a:latin typeface="Book Antiqua" panose="02040602050305030304" pitchFamily="18" charset="0"/>
              <a:cs typeface="Times New Roman" panose="02020603050405020304" pitchFamily="18" charset="0"/>
            </a:endParaRPr>
          </a:p>
        </p:txBody>
      </p:sp>
      <p:pic>
        <p:nvPicPr>
          <p:cNvPr id="2049" name="Picture 171">
            <a:extLst>
              <a:ext uri="{FF2B5EF4-FFF2-40B4-BE49-F238E27FC236}">
                <a16:creationId xmlns:a16="http://schemas.microsoft.com/office/drawing/2014/main" id="{DD793519-49AF-E4C0-D220-5DD8BE2EA3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60005" y="2879496"/>
            <a:ext cx="571500" cy="66992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169">
            <a:extLst>
              <a:ext uri="{FF2B5EF4-FFF2-40B4-BE49-F238E27FC236}">
                <a16:creationId xmlns:a16="http://schemas.microsoft.com/office/drawing/2014/main" id="{BE105885-5C64-94E1-FB7F-87875CD8FD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8580" y="4322533"/>
            <a:ext cx="571500" cy="669925"/>
          </a:xfrm>
          <a:prstGeom prst="rect">
            <a:avLst/>
          </a:prstGeom>
          <a:noFill/>
          <a:extLst>
            <a:ext uri="{909E8E84-426E-40DD-AFC4-6F175D3DCCD1}">
              <a14:hiddenFill xmlns:a14="http://schemas.microsoft.com/office/drawing/2010/main">
                <a:solidFill>
                  <a:srgbClr val="FFFFFF"/>
                </a:solidFill>
              </a14:hiddenFill>
            </a:ext>
          </a:extLst>
        </p:spPr>
      </p:pic>
      <p:sp>
        <p:nvSpPr>
          <p:cNvPr id="4" name="Text Box 162">
            <a:extLst>
              <a:ext uri="{FF2B5EF4-FFF2-40B4-BE49-F238E27FC236}">
                <a16:creationId xmlns:a16="http://schemas.microsoft.com/office/drawing/2014/main" id="{853C5E1E-83A4-627E-BF8E-62EA70F62C2D}"/>
              </a:ext>
            </a:extLst>
          </p:cNvPr>
          <p:cNvSpPr txBox="1">
            <a:spLocks noChangeArrowheads="1"/>
          </p:cNvSpPr>
          <p:nvPr/>
        </p:nvSpPr>
        <p:spPr bwMode="auto">
          <a:xfrm>
            <a:off x="1793893" y="3599181"/>
            <a:ext cx="1960873" cy="329328"/>
          </a:xfrm>
          <a:prstGeom prst="rect">
            <a:avLst/>
          </a:prstGeom>
          <a:solidFill>
            <a:srgbClr val="FFFFFF"/>
          </a:solidFill>
          <a:ln w="6350">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Reference audio file</a:t>
            </a: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5" name="Arrow: Right 4">
            <a:extLst>
              <a:ext uri="{FF2B5EF4-FFF2-40B4-BE49-F238E27FC236}">
                <a16:creationId xmlns:a16="http://schemas.microsoft.com/office/drawing/2014/main" id="{EF5BA4FC-9AEA-3B93-E21A-13FC2312AA3C}"/>
              </a:ext>
            </a:extLst>
          </p:cNvPr>
          <p:cNvSpPr/>
          <p:nvPr/>
        </p:nvSpPr>
        <p:spPr>
          <a:xfrm>
            <a:off x="4223292" y="3376059"/>
            <a:ext cx="1419225" cy="12382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6" name="Text Box 158">
            <a:extLst>
              <a:ext uri="{FF2B5EF4-FFF2-40B4-BE49-F238E27FC236}">
                <a16:creationId xmlns:a16="http://schemas.microsoft.com/office/drawing/2014/main" id="{2D45DC6C-4797-F2E8-29B2-CC96038EC7A0}"/>
              </a:ext>
            </a:extLst>
          </p:cNvPr>
          <p:cNvSpPr txBox="1">
            <a:spLocks noChangeArrowheads="1"/>
          </p:cNvSpPr>
          <p:nvPr/>
        </p:nvSpPr>
        <p:spPr bwMode="auto">
          <a:xfrm>
            <a:off x="1793893" y="5085883"/>
            <a:ext cx="1960873" cy="341881"/>
          </a:xfrm>
          <a:prstGeom prst="rect">
            <a:avLst/>
          </a:prstGeom>
          <a:solidFill>
            <a:srgbClr val="FFFFFF"/>
          </a:solidFill>
          <a:ln w="6350">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Target audio file</a:t>
            </a: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7" name="Arrow: Right 6">
            <a:extLst>
              <a:ext uri="{FF2B5EF4-FFF2-40B4-BE49-F238E27FC236}">
                <a16:creationId xmlns:a16="http://schemas.microsoft.com/office/drawing/2014/main" id="{83D57207-9C4D-D7C7-36F4-E466D824BC2D}"/>
              </a:ext>
            </a:extLst>
          </p:cNvPr>
          <p:cNvSpPr/>
          <p:nvPr/>
        </p:nvSpPr>
        <p:spPr>
          <a:xfrm>
            <a:off x="4223292" y="4698614"/>
            <a:ext cx="1419225" cy="12382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8" name="Rectangle 9">
            <a:extLst>
              <a:ext uri="{FF2B5EF4-FFF2-40B4-BE49-F238E27FC236}">
                <a16:creationId xmlns:a16="http://schemas.microsoft.com/office/drawing/2014/main" id="{437C9E68-126F-7D21-2573-87020290A61B}"/>
              </a:ext>
            </a:extLst>
          </p:cNvPr>
          <p:cNvSpPr>
            <a:spLocks noChangeArrowheads="1"/>
          </p:cNvSpPr>
          <p:nvPr/>
        </p:nvSpPr>
        <p:spPr bwMode="auto">
          <a:xfrm>
            <a:off x="732263" y="196596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9" name="Rectangle 10">
            <a:extLst>
              <a:ext uri="{FF2B5EF4-FFF2-40B4-BE49-F238E27FC236}">
                <a16:creationId xmlns:a16="http://schemas.microsoft.com/office/drawing/2014/main" id="{82A39975-3765-34C8-5985-EEDAB69F103C}"/>
              </a:ext>
            </a:extLst>
          </p:cNvPr>
          <p:cNvSpPr>
            <a:spLocks noChangeArrowheads="1"/>
          </p:cNvSpPr>
          <p:nvPr/>
        </p:nvSpPr>
        <p:spPr bwMode="auto">
          <a:xfrm>
            <a:off x="1189463" y="242316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 name="Rectangle 11">
            <a:extLst>
              <a:ext uri="{FF2B5EF4-FFF2-40B4-BE49-F238E27FC236}">
                <a16:creationId xmlns:a16="http://schemas.microsoft.com/office/drawing/2014/main" id="{8D106588-A79E-539E-1E35-765FA20405DA}"/>
              </a:ext>
            </a:extLst>
          </p:cNvPr>
          <p:cNvSpPr>
            <a:spLocks noChangeArrowheads="1"/>
          </p:cNvSpPr>
          <p:nvPr/>
        </p:nvSpPr>
        <p:spPr bwMode="auto">
          <a:xfrm>
            <a:off x="1029629" y="1509624"/>
            <a:ext cx="10430108"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8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First, we convert the Audio file into a visible graphical format, we are choosing a basic sound plot, spectrogram and a histogram.</a:t>
            </a:r>
            <a:endPar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1" name="Rectangle 12">
            <a:extLst>
              <a:ext uri="{FF2B5EF4-FFF2-40B4-BE49-F238E27FC236}">
                <a16:creationId xmlns:a16="http://schemas.microsoft.com/office/drawing/2014/main" id="{B0082FDD-5E34-632C-7D57-6734818E2226}"/>
              </a:ext>
            </a:extLst>
          </p:cNvPr>
          <p:cNvSpPr>
            <a:spLocks noChangeArrowheads="1"/>
          </p:cNvSpPr>
          <p:nvPr/>
        </p:nvSpPr>
        <p:spPr bwMode="auto">
          <a:xfrm>
            <a:off x="1189463" y="242316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2" name="Rectangle 14">
            <a:extLst>
              <a:ext uri="{FF2B5EF4-FFF2-40B4-BE49-F238E27FC236}">
                <a16:creationId xmlns:a16="http://schemas.microsoft.com/office/drawing/2014/main" id="{5128F392-F8DE-682C-D316-82AF4D045C07}"/>
              </a:ext>
            </a:extLst>
          </p:cNvPr>
          <p:cNvSpPr>
            <a:spLocks noChangeArrowheads="1"/>
          </p:cNvSpPr>
          <p:nvPr/>
        </p:nvSpPr>
        <p:spPr bwMode="auto">
          <a:xfrm>
            <a:off x="1189463" y="242316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3" name="Rectangle 16">
            <a:extLst>
              <a:ext uri="{FF2B5EF4-FFF2-40B4-BE49-F238E27FC236}">
                <a16:creationId xmlns:a16="http://schemas.microsoft.com/office/drawing/2014/main" id="{FE0B8CEB-E746-92BE-9001-A1A4EB27DBBF}"/>
              </a:ext>
            </a:extLst>
          </p:cNvPr>
          <p:cNvSpPr>
            <a:spLocks noChangeArrowheads="1"/>
          </p:cNvSpPr>
          <p:nvPr/>
        </p:nvSpPr>
        <p:spPr bwMode="auto">
          <a:xfrm>
            <a:off x="1189463" y="242316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14" name="Picture 13">
            <a:extLst>
              <a:ext uri="{FF2B5EF4-FFF2-40B4-BE49-F238E27FC236}">
                <a16:creationId xmlns:a16="http://schemas.microsoft.com/office/drawing/2014/main" id="{A81B4B98-22F1-5D11-A449-10FB8F0461E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34244" y="2901119"/>
            <a:ext cx="1431604" cy="1073703"/>
          </a:xfrm>
          <a:prstGeom prst="rect">
            <a:avLst/>
          </a:prstGeom>
        </p:spPr>
      </p:pic>
      <p:pic>
        <p:nvPicPr>
          <p:cNvPr id="16" name="Picture 15">
            <a:extLst>
              <a:ext uri="{FF2B5EF4-FFF2-40B4-BE49-F238E27FC236}">
                <a16:creationId xmlns:a16="http://schemas.microsoft.com/office/drawing/2014/main" id="{0D5C6704-DA3F-6801-F0C2-159EAE68DC2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28062" y="2894427"/>
            <a:ext cx="1440525" cy="1080394"/>
          </a:xfrm>
          <a:prstGeom prst="rect">
            <a:avLst/>
          </a:prstGeom>
        </p:spPr>
      </p:pic>
      <p:pic>
        <p:nvPicPr>
          <p:cNvPr id="18" name="Picture 17">
            <a:extLst>
              <a:ext uri="{FF2B5EF4-FFF2-40B4-BE49-F238E27FC236}">
                <a16:creationId xmlns:a16="http://schemas.microsoft.com/office/drawing/2014/main" id="{FB170C8C-2EE9-2B33-E605-AEB927391A4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584781" y="2901118"/>
            <a:ext cx="1431604" cy="1073703"/>
          </a:xfrm>
          <a:prstGeom prst="rect">
            <a:avLst/>
          </a:prstGeom>
        </p:spPr>
      </p:pic>
      <p:pic>
        <p:nvPicPr>
          <p:cNvPr id="19" name="Picture 18">
            <a:extLst>
              <a:ext uri="{FF2B5EF4-FFF2-40B4-BE49-F238E27FC236}">
                <a16:creationId xmlns:a16="http://schemas.microsoft.com/office/drawing/2014/main" id="{531509E1-5AB5-3136-28B9-EA4171D2BD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34244" y="4358058"/>
            <a:ext cx="1431604" cy="1073703"/>
          </a:xfrm>
          <a:prstGeom prst="rect">
            <a:avLst/>
          </a:prstGeom>
        </p:spPr>
      </p:pic>
      <p:pic>
        <p:nvPicPr>
          <p:cNvPr id="20" name="Picture 19">
            <a:extLst>
              <a:ext uri="{FF2B5EF4-FFF2-40B4-BE49-F238E27FC236}">
                <a16:creationId xmlns:a16="http://schemas.microsoft.com/office/drawing/2014/main" id="{5022E44C-F86D-05B0-BDFD-A50E4024402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28062" y="4351366"/>
            <a:ext cx="1440525" cy="1080394"/>
          </a:xfrm>
          <a:prstGeom prst="rect">
            <a:avLst/>
          </a:prstGeom>
        </p:spPr>
      </p:pic>
      <p:pic>
        <p:nvPicPr>
          <p:cNvPr id="21" name="Picture 20">
            <a:extLst>
              <a:ext uri="{FF2B5EF4-FFF2-40B4-BE49-F238E27FC236}">
                <a16:creationId xmlns:a16="http://schemas.microsoft.com/office/drawing/2014/main" id="{6DC04460-A66B-C471-5146-7A99C0E1BE7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584781" y="4358057"/>
            <a:ext cx="1431604" cy="1073703"/>
          </a:xfrm>
          <a:prstGeom prst="rect">
            <a:avLst/>
          </a:prstGeom>
        </p:spPr>
      </p:pic>
    </p:spTree>
    <p:extLst>
      <p:ext uri="{BB962C8B-B14F-4D97-AF65-F5344CB8AC3E}">
        <p14:creationId xmlns:p14="http://schemas.microsoft.com/office/powerpoint/2010/main" val="2943975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1A118EA-A500-9068-4DA4-19939835CAC3}"/>
              </a:ext>
            </a:extLst>
          </p:cNvPr>
          <p:cNvSpPr txBox="1"/>
          <p:nvPr/>
        </p:nvSpPr>
        <p:spPr>
          <a:xfrm>
            <a:off x="209364" y="309171"/>
            <a:ext cx="11633231" cy="5641737"/>
          </a:xfrm>
          <a:prstGeom prst="rect">
            <a:avLst/>
          </a:prstGeom>
          <a:noFill/>
        </p:spPr>
        <p:txBody>
          <a:bodyPr wrap="square" rtlCol="0">
            <a:spAutoFit/>
          </a:bodyPr>
          <a:lstStyle/>
          <a:p>
            <a:pPr marL="342900" lvl="0" indent="-342900">
              <a:lnSpc>
                <a:spcPct val="107000"/>
              </a:lnSpc>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Then we attempt to retrieve four different image comparison values: </a:t>
            </a:r>
          </a:p>
          <a:p>
            <a:pPr marL="800100" lvl="1" indent="-342900">
              <a:lnSpc>
                <a:spcPct val="107000"/>
              </a:lnSpc>
              <a:buFont typeface="Symbol" panose="05050102010706020507" pitchFamily="18" charset="2"/>
              <a:buChar char=""/>
            </a:pPr>
            <a:r>
              <a:rPr lang="en-IN" dirty="0">
                <a:effectLst/>
                <a:latin typeface="Calibri" panose="020F0502020204030204" pitchFamily="34" charset="0"/>
                <a:ea typeface="Calibri" panose="020F0502020204030204" pitchFamily="34" charset="0"/>
                <a:cs typeface="Times New Roman" panose="02020603050405020304" pitchFamily="18" charset="0"/>
              </a:rPr>
              <a:t>PSNR (Peak Signal to Noise Ratio), </a:t>
            </a:r>
          </a:p>
          <a:p>
            <a:pPr marL="800100" lvl="1" indent="-342900">
              <a:lnSpc>
                <a:spcPct val="107000"/>
              </a:lnSpc>
              <a:buFont typeface="Symbol" panose="05050102010706020507" pitchFamily="18" charset="2"/>
              <a:buChar char=""/>
            </a:pPr>
            <a:r>
              <a:rPr lang="en-IN" dirty="0">
                <a:effectLst/>
                <a:latin typeface="Calibri" panose="020F0502020204030204" pitchFamily="34" charset="0"/>
                <a:ea typeface="Calibri" panose="020F0502020204030204" pitchFamily="34" charset="0"/>
                <a:cs typeface="Times New Roman" panose="02020603050405020304" pitchFamily="18" charset="0"/>
              </a:rPr>
              <a:t>SSIM (Structural Similarity index), </a:t>
            </a:r>
          </a:p>
          <a:p>
            <a:pPr marL="800100" lvl="1" indent="-342900">
              <a:lnSpc>
                <a:spcPct val="107000"/>
              </a:lnSpc>
              <a:buFont typeface="Symbol" panose="05050102010706020507" pitchFamily="18" charset="2"/>
              <a:buChar char=""/>
            </a:pPr>
            <a:r>
              <a:rPr lang="en-IN" dirty="0">
                <a:effectLst/>
                <a:latin typeface="Calibri" panose="020F0502020204030204" pitchFamily="34" charset="0"/>
                <a:ea typeface="Calibri" panose="020F0502020204030204" pitchFamily="34" charset="0"/>
                <a:cs typeface="Times New Roman" panose="02020603050405020304" pitchFamily="18" charset="0"/>
              </a:rPr>
              <a:t>MSE (Mean Squared Error) and </a:t>
            </a:r>
          </a:p>
          <a:p>
            <a:pPr marL="800100" lvl="1" indent="-342900">
              <a:lnSpc>
                <a:spcPct val="107000"/>
              </a:lnSpc>
              <a:buFont typeface="Symbol" panose="05050102010706020507" pitchFamily="18" charset="2"/>
              <a:buChar char=""/>
            </a:pPr>
            <a:r>
              <a:rPr lang="en-IN" dirty="0">
                <a:effectLst/>
                <a:latin typeface="Calibri" panose="020F0502020204030204" pitchFamily="34" charset="0"/>
                <a:ea typeface="Calibri" panose="020F0502020204030204" pitchFamily="34" charset="0"/>
                <a:cs typeface="Times New Roman" panose="02020603050405020304" pitchFamily="18" charset="0"/>
              </a:rPr>
              <a:t>CC (2D Correlation Coefficient); </a:t>
            </a:r>
          </a:p>
          <a:p>
            <a:pPr lvl="1">
              <a:lnSpc>
                <a:spcPct val="107000"/>
              </a:lnSpc>
            </a:pPr>
            <a:r>
              <a:rPr lang="en-IN" dirty="0">
                <a:effectLst/>
                <a:latin typeface="Calibri" panose="020F0502020204030204" pitchFamily="34" charset="0"/>
                <a:ea typeface="Calibri" panose="020F0502020204030204" pitchFamily="34" charset="0"/>
                <a:cs typeface="Times New Roman" panose="02020603050405020304" pitchFamily="18" charset="0"/>
              </a:rPr>
              <a:t>in order to get a clearer and quantitative comparison of the given images.</a:t>
            </a:r>
          </a:p>
          <a:p>
            <a:pPr marL="457200">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p>
          <a:p>
            <a:pPr marL="457200">
              <a:lnSpc>
                <a:spcPct val="107000"/>
              </a:lnSpc>
              <a:spcAft>
                <a:spcPts val="800"/>
              </a:spcAft>
            </a:pPr>
            <a:r>
              <a:rPr lang="en-IN" sz="1800" dirty="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A = </a:t>
            </a:r>
            <a:r>
              <a:rPr lang="en-IN" sz="1800" dirty="0" err="1">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imread</a:t>
            </a:r>
            <a:r>
              <a:rPr lang="en-IN" sz="1800" dirty="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a:t>
            </a:r>
            <a:r>
              <a:rPr lang="en-IN" sz="1800" dirty="0">
                <a:solidFill>
                  <a:srgbClr val="AA04F9"/>
                </a:solidFill>
                <a:effectLst/>
                <a:latin typeface="Courier New" panose="02070309020205020404" pitchFamily="49" charset="0"/>
                <a:ea typeface="Calibri" panose="020F0502020204030204" pitchFamily="34" charset="0"/>
                <a:cs typeface="Times New Roman" panose="02020603050405020304" pitchFamily="18" charset="0"/>
              </a:rPr>
              <a:t>'Peter </a:t>
            </a:r>
            <a:r>
              <a:rPr lang="en-IN" sz="1800" dirty="0" err="1">
                <a:solidFill>
                  <a:srgbClr val="AA04F9"/>
                </a:solidFill>
                <a:effectLst/>
                <a:latin typeface="Courier New" panose="02070309020205020404" pitchFamily="49" charset="0"/>
                <a:ea typeface="Calibri" panose="020F0502020204030204" pitchFamily="34" charset="0"/>
                <a:cs typeface="Times New Roman" panose="02020603050405020304" pitchFamily="18" charset="0"/>
              </a:rPr>
              <a:t>GCECT.tif</a:t>
            </a:r>
            <a:r>
              <a:rPr lang="en-IN" sz="1800" dirty="0">
                <a:solidFill>
                  <a:srgbClr val="AA04F9"/>
                </a:solidFill>
                <a:effectLst/>
                <a:latin typeface="Courier New" panose="02070309020205020404" pitchFamily="49" charset="0"/>
                <a:ea typeface="Calibri" panose="020F0502020204030204" pitchFamily="34" charset="0"/>
                <a:cs typeface="Times New Roman" panose="02020603050405020304" pitchFamily="18" charset="0"/>
              </a:rPr>
              <a:t>'</a:t>
            </a:r>
            <a:r>
              <a:rPr lang="en-IN" sz="1800" dirty="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1800" dirty="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B = </a:t>
            </a:r>
            <a:r>
              <a:rPr lang="en-IN" sz="1800" dirty="0" err="1">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imread</a:t>
            </a:r>
            <a:r>
              <a:rPr lang="en-IN" sz="1800" dirty="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a:t>
            </a:r>
            <a:r>
              <a:rPr lang="en-IN" sz="1800" dirty="0">
                <a:solidFill>
                  <a:srgbClr val="AA04F9"/>
                </a:solidFill>
                <a:effectLst/>
                <a:latin typeface="Courier New" panose="02070309020205020404" pitchFamily="49" charset="0"/>
                <a:ea typeface="Calibri" panose="020F0502020204030204" pitchFamily="34" charset="0"/>
                <a:cs typeface="Times New Roman" panose="02020603050405020304" pitchFamily="18" charset="0"/>
              </a:rPr>
              <a:t>'Peter </a:t>
            </a:r>
            <a:r>
              <a:rPr lang="en-IN" sz="1800" dirty="0" err="1">
                <a:solidFill>
                  <a:srgbClr val="AA04F9"/>
                </a:solidFill>
                <a:effectLst/>
                <a:latin typeface="Courier New" panose="02070309020205020404" pitchFamily="49" charset="0"/>
                <a:ea typeface="Calibri" panose="020F0502020204030204" pitchFamily="34" charset="0"/>
                <a:cs typeface="Times New Roman" panose="02020603050405020304" pitchFamily="18" charset="0"/>
              </a:rPr>
              <a:t>KGECT.tif</a:t>
            </a:r>
            <a:r>
              <a:rPr lang="en-IN" sz="1800" dirty="0">
                <a:solidFill>
                  <a:srgbClr val="AA04F9"/>
                </a:solidFill>
                <a:effectLst/>
                <a:latin typeface="Courier New" panose="02070309020205020404" pitchFamily="49" charset="0"/>
                <a:ea typeface="Calibri" panose="020F0502020204030204" pitchFamily="34" charset="0"/>
                <a:cs typeface="Times New Roman" panose="02020603050405020304" pitchFamily="18" charset="0"/>
              </a:rPr>
              <a:t>'</a:t>
            </a:r>
            <a:r>
              <a:rPr lang="en-IN" sz="1800" dirty="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1800" dirty="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a:t>
            </a:r>
            <a:r>
              <a:rPr lang="en-IN" sz="1800" dirty="0" err="1">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peaksnr</a:t>
            </a:r>
            <a:r>
              <a:rPr lang="en-IN" sz="1800" dirty="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 snr] = </a:t>
            </a:r>
            <a:r>
              <a:rPr lang="en-IN" sz="1800" dirty="0" err="1">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psnr</a:t>
            </a:r>
            <a:r>
              <a:rPr lang="en-IN" sz="1800" dirty="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(B, A);</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Courier New" panose="02070309020205020404" pitchFamily="49" charset="0"/>
                <a:ea typeface="Calibri" panose="020F0502020204030204" pitchFamily="34" charset="0"/>
                <a:cs typeface="Times New Roman" panose="02020603050405020304" pitchFamily="18" charset="0"/>
              </a:rPr>
              <a:t>	</a:t>
            </a:r>
            <a:r>
              <a:rPr lang="en-IN" sz="1800" dirty="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a:t>
            </a:r>
            <a:r>
              <a:rPr lang="en-IN" sz="1800" dirty="0" err="1">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ssimval</a:t>
            </a:r>
            <a:r>
              <a:rPr lang="en-IN" sz="1800" dirty="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 </a:t>
            </a:r>
            <a:r>
              <a:rPr lang="en-IN" sz="1800" dirty="0" err="1">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ssimmap</a:t>
            </a:r>
            <a:r>
              <a:rPr lang="en-IN" sz="1800" dirty="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 = </a:t>
            </a:r>
            <a:r>
              <a:rPr lang="en-IN" sz="1800" dirty="0" err="1">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ssim</a:t>
            </a:r>
            <a:r>
              <a:rPr lang="en-IN" sz="1800" dirty="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(B, A);</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1800" dirty="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err = </a:t>
            </a:r>
            <a:r>
              <a:rPr lang="en-IN" sz="1800" dirty="0" err="1">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immse</a:t>
            </a:r>
            <a:r>
              <a:rPr lang="en-IN" sz="1800" dirty="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(B, A);</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1800" dirty="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c = corr2(A, B);</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1800" dirty="0">
                <a:effectLst/>
                <a:latin typeface="Courier New" panose="02070309020205020404" pitchFamily="49"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If the comparison values are in an acceptable range (factoring in for external noise sources), the target audio is verified, otherwise it is flagged for mismatch and the system may request for a re-take.</a:t>
            </a:r>
          </a:p>
        </p:txBody>
      </p:sp>
    </p:spTree>
    <p:extLst>
      <p:ext uri="{BB962C8B-B14F-4D97-AF65-F5344CB8AC3E}">
        <p14:creationId xmlns:p14="http://schemas.microsoft.com/office/powerpoint/2010/main" val="14266639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BE8E3C-914F-DA39-02BB-2BAF285E3F00}"/>
              </a:ext>
            </a:extLst>
          </p:cNvPr>
          <p:cNvSpPr>
            <a:spLocks noGrp="1"/>
          </p:cNvSpPr>
          <p:nvPr>
            <p:ph type="title"/>
          </p:nvPr>
        </p:nvSpPr>
        <p:spPr>
          <a:xfrm>
            <a:off x="1140351" y="268941"/>
            <a:ext cx="9875520" cy="735106"/>
          </a:xfrm>
        </p:spPr>
        <p:txBody>
          <a:bodyPr>
            <a:normAutofit/>
          </a:bodyPr>
          <a:lstStyle/>
          <a:p>
            <a:pPr algn="ctr"/>
            <a:r>
              <a:rPr lang="en-IN" sz="3200" b="1" u="sng" dirty="0">
                <a:solidFill>
                  <a:schemeClr val="tx1"/>
                </a:solidFill>
                <a:effectLst>
                  <a:outerShdw blurRad="38100" dist="38100" dir="2700000" algn="tl">
                    <a:srgbClr val="000000">
                      <a:alpha val="43137"/>
                    </a:srgbClr>
                  </a:outerShdw>
                </a:effectLst>
                <a:latin typeface="Book Antiqua" panose="02040602050305030304" pitchFamily="18" charset="0"/>
              </a:rPr>
              <a:t>Test Cases</a:t>
            </a:r>
            <a:r>
              <a:rPr lang="en-IN" sz="3200" b="1" dirty="0">
                <a:solidFill>
                  <a:schemeClr val="tx1"/>
                </a:solidFill>
                <a:effectLst>
                  <a:outerShdw blurRad="38100" dist="38100" dir="2700000" algn="tl">
                    <a:srgbClr val="000000">
                      <a:alpha val="43137"/>
                    </a:srgbClr>
                  </a:outerShdw>
                </a:effectLst>
                <a:latin typeface="Book Antiqua" panose="02040602050305030304" pitchFamily="18" charset="0"/>
              </a:rPr>
              <a:t> - </a:t>
            </a:r>
            <a:r>
              <a:rPr lang="en-IN" sz="3200" b="1" u="sng" dirty="0">
                <a:solidFill>
                  <a:schemeClr val="tx1"/>
                </a:solidFill>
                <a:effectLst>
                  <a:outerShdw blurRad="38100" dist="38100" dir="2700000" algn="tl">
                    <a:srgbClr val="000000">
                      <a:alpha val="43137"/>
                    </a:srgbClr>
                  </a:outerShdw>
                </a:effectLst>
                <a:latin typeface="Book Antiqua" panose="02040602050305030304" pitchFamily="18" charset="0"/>
              </a:rPr>
              <a:t>Case 1 (Same Phrase, Different Voice)</a:t>
            </a:r>
            <a:r>
              <a:rPr lang="en-IN" sz="3200" b="1" dirty="0">
                <a:solidFill>
                  <a:schemeClr val="tx1"/>
                </a:solidFill>
                <a:effectLst>
                  <a:outerShdw blurRad="38100" dist="38100" dir="2700000" algn="tl">
                    <a:srgbClr val="000000">
                      <a:alpha val="43137"/>
                    </a:srgbClr>
                  </a:outerShdw>
                </a:effectLst>
                <a:latin typeface="Book Antiqua" panose="02040602050305030304" pitchFamily="18" charset="0"/>
              </a:rPr>
              <a:t> :</a:t>
            </a:r>
            <a:endParaRPr lang="en-IN" sz="3200" b="1" u="sng" dirty="0">
              <a:solidFill>
                <a:schemeClr val="tx1"/>
              </a:solidFill>
              <a:effectLst>
                <a:outerShdw blurRad="38100" dist="38100" dir="2700000" algn="tl">
                  <a:srgbClr val="000000">
                    <a:alpha val="43137"/>
                  </a:srgbClr>
                </a:outerShdw>
              </a:effectLst>
              <a:latin typeface="Book Antiqua" panose="02040602050305030304" pitchFamily="18" charset="0"/>
            </a:endParaRPr>
          </a:p>
        </p:txBody>
      </p:sp>
      <p:pic>
        <p:nvPicPr>
          <p:cNvPr id="6" name="Picture 5">
            <a:extLst>
              <a:ext uri="{FF2B5EF4-FFF2-40B4-BE49-F238E27FC236}">
                <a16:creationId xmlns:a16="http://schemas.microsoft.com/office/drawing/2014/main" id="{9249D74C-08F3-1019-2BF0-0EBF72B11F4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40351" y="1134745"/>
            <a:ext cx="8940351" cy="5032168"/>
          </a:xfrm>
          <a:prstGeom prst="rect">
            <a:avLst/>
          </a:prstGeom>
          <a:noFill/>
          <a:ln>
            <a:noFill/>
          </a:ln>
        </p:spPr>
      </p:pic>
    </p:spTree>
    <p:extLst>
      <p:ext uri="{BB962C8B-B14F-4D97-AF65-F5344CB8AC3E}">
        <p14:creationId xmlns:p14="http://schemas.microsoft.com/office/powerpoint/2010/main" val="31787169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79469-5AE8-5570-A6B3-10A6F8582593}"/>
              </a:ext>
            </a:extLst>
          </p:cNvPr>
          <p:cNvSpPr txBox="1">
            <a:spLocks/>
          </p:cNvSpPr>
          <p:nvPr/>
        </p:nvSpPr>
        <p:spPr>
          <a:xfrm>
            <a:off x="1158239" y="335174"/>
            <a:ext cx="9875520" cy="735106"/>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a:lstStyle>
          <a:p>
            <a:pPr algn="ctr"/>
            <a:r>
              <a:rPr lang="en-IN" sz="3200" b="1" u="sng" dirty="0">
                <a:solidFill>
                  <a:schemeClr val="tx1"/>
                </a:solidFill>
                <a:effectLst>
                  <a:outerShdw blurRad="38100" dist="38100" dir="2700000" algn="tl">
                    <a:srgbClr val="000000">
                      <a:alpha val="43137"/>
                    </a:srgbClr>
                  </a:outerShdw>
                </a:effectLst>
                <a:latin typeface="Book Antiqua" panose="02040602050305030304" pitchFamily="18" charset="0"/>
              </a:rPr>
              <a:t>Test Cases</a:t>
            </a:r>
            <a:r>
              <a:rPr lang="en-IN" sz="3200" b="1" dirty="0">
                <a:solidFill>
                  <a:schemeClr val="tx1"/>
                </a:solidFill>
                <a:effectLst>
                  <a:outerShdw blurRad="38100" dist="38100" dir="2700000" algn="tl">
                    <a:srgbClr val="000000">
                      <a:alpha val="43137"/>
                    </a:srgbClr>
                  </a:outerShdw>
                </a:effectLst>
                <a:latin typeface="Book Antiqua" panose="02040602050305030304" pitchFamily="18" charset="0"/>
              </a:rPr>
              <a:t> - </a:t>
            </a:r>
            <a:r>
              <a:rPr lang="en-IN" sz="3200" b="1" u="sng" dirty="0">
                <a:solidFill>
                  <a:schemeClr val="tx1"/>
                </a:solidFill>
                <a:effectLst>
                  <a:outerShdw blurRad="38100" dist="38100" dir="2700000" algn="tl">
                    <a:srgbClr val="000000">
                      <a:alpha val="43137"/>
                    </a:srgbClr>
                  </a:outerShdw>
                </a:effectLst>
                <a:latin typeface="Book Antiqua" panose="02040602050305030304" pitchFamily="18" charset="0"/>
              </a:rPr>
              <a:t>Case 2 (Different Phrase, Same Voice)</a:t>
            </a:r>
            <a:r>
              <a:rPr lang="en-IN" sz="3200" b="1" dirty="0">
                <a:solidFill>
                  <a:schemeClr val="tx1"/>
                </a:solidFill>
                <a:effectLst>
                  <a:outerShdw blurRad="38100" dist="38100" dir="2700000" algn="tl">
                    <a:srgbClr val="000000">
                      <a:alpha val="43137"/>
                    </a:srgbClr>
                  </a:outerShdw>
                </a:effectLst>
                <a:latin typeface="Book Antiqua" panose="02040602050305030304" pitchFamily="18" charset="0"/>
              </a:rPr>
              <a:t> :</a:t>
            </a:r>
            <a:endParaRPr lang="en-IN" sz="3200" b="1" u="sng" dirty="0">
              <a:solidFill>
                <a:schemeClr val="tx1"/>
              </a:solidFill>
              <a:effectLst>
                <a:outerShdw blurRad="38100" dist="38100" dir="2700000" algn="tl">
                  <a:srgbClr val="000000">
                    <a:alpha val="43137"/>
                  </a:srgbClr>
                </a:outerShdw>
              </a:effectLst>
              <a:latin typeface="Book Antiqua" panose="02040602050305030304" pitchFamily="18" charset="0"/>
            </a:endParaRPr>
          </a:p>
        </p:txBody>
      </p:sp>
      <p:pic>
        <p:nvPicPr>
          <p:cNvPr id="4" name="Picture 3">
            <a:extLst>
              <a:ext uri="{FF2B5EF4-FFF2-40B4-BE49-F238E27FC236}">
                <a16:creationId xmlns:a16="http://schemas.microsoft.com/office/drawing/2014/main" id="{911D499B-5EBD-8CF2-853F-DD759FDD813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58238" y="1293224"/>
            <a:ext cx="8665985" cy="4877495"/>
          </a:xfrm>
          <a:prstGeom prst="rect">
            <a:avLst/>
          </a:prstGeom>
          <a:noFill/>
          <a:ln>
            <a:noFill/>
          </a:ln>
        </p:spPr>
      </p:pic>
    </p:spTree>
    <p:extLst>
      <p:ext uri="{BB962C8B-B14F-4D97-AF65-F5344CB8AC3E}">
        <p14:creationId xmlns:p14="http://schemas.microsoft.com/office/powerpoint/2010/main" val="6693976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B045AB6-86B8-8B69-E43D-0F64A8CBB0D7}"/>
              </a:ext>
            </a:extLst>
          </p:cNvPr>
          <p:cNvSpPr txBox="1"/>
          <p:nvPr/>
        </p:nvSpPr>
        <p:spPr>
          <a:xfrm>
            <a:off x="5618027" y="6320553"/>
            <a:ext cx="6303905" cy="338554"/>
          </a:xfrm>
          <a:prstGeom prst="rect">
            <a:avLst/>
          </a:prstGeom>
          <a:noFill/>
        </p:spPr>
        <p:txBody>
          <a:bodyPr wrap="square" rtlCol="0">
            <a:spAutoFit/>
          </a:bodyPr>
          <a:lstStyle/>
          <a:p>
            <a:pPr algn="r"/>
            <a:r>
              <a:rPr lang="en-US" sz="1600" dirty="0">
                <a:latin typeface="Times New Roman" panose="02020603050405020304" pitchFamily="18" charset="0"/>
                <a:cs typeface="Times New Roman" panose="02020603050405020304" pitchFamily="18" charset="0"/>
              </a:rPr>
              <a:t>(Realistic Values of PSNR are around 20-30 for practical testing)</a:t>
            </a:r>
            <a:endParaRPr lang="en-IN" sz="1600" dirty="0">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9F169366-FF81-26B7-3A77-1D1A6F4A422A}"/>
              </a:ext>
            </a:extLst>
          </p:cNvPr>
          <p:cNvSpPr txBox="1">
            <a:spLocks/>
          </p:cNvSpPr>
          <p:nvPr/>
        </p:nvSpPr>
        <p:spPr>
          <a:xfrm>
            <a:off x="1140351" y="268941"/>
            <a:ext cx="9875520" cy="735106"/>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a:lstStyle>
          <a:p>
            <a:pPr algn="ctr"/>
            <a:r>
              <a:rPr lang="en-IN" sz="3200" b="1" u="sng" dirty="0">
                <a:solidFill>
                  <a:schemeClr val="tx1"/>
                </a:solidFill>
                <a:effectLst>
                  <a:outerShdw blurRad="38100" dist="38100" dir="2700000" algn="tl">
                    <a:srgbClr val="000000">
                      <a:alpha val="43137"/>
                    </a:srgbClr>
                  </a:outerShdw>
                </a:effectLst>
                <a:latin typeface="Book Antiqua" panose="02040602050305030304" pitchFamily="18" charset="0"/>
              </a:rPr>
              <a:t>Test Cases</a:t>
            </a:r>
            <a:r>
              <a:rPr lang="en-IN" sz="3200" b="1" dirty="0">
                <a:solidFill>
                  <a:schemeClr val="tx1"/>
                </a:solidFill>
                <a:effectLst>
                  <a:outerShdw blurRad="38100" dist="38100" dir="2700000" algn="tl">
                    <a:srgbClr val="000000">
                      <a:alpha val="43137"/>
                    </a:srgbClr>
                  </a:outerShdw>
                </a:effectLst>
                <a:latin typeface="Book Antiqua" panose="02040602050305030304" pitchFamily="18" charset="0"/>
              </a:rPr>
              <a:t> - </a:t>
            </a:r>
            <a:r>
              <a:rPr lang="en-IN" sz="3200" b="1" u="sng" dirty="0">
                <a:solidFill>
                  <a:schemeClr val="tx1"/>
                </a:solidFill>
                <a:effectLst>
                  <a:outerShdw blurRad="38100" dist="38100" dir="2700000" algn="tl">
                    <a:srgbClr val="000000">
                      <a:alpha val="43137"/>
                    </a:srgbClr>
                  </a:outerShdw>
                </a:effectLst>
                <a:latin typeface="Book Antiqua" panose="02040602050305030304" pitchFamily="18" charset="0"/>
              </a:rPr>
              <a:t>Case 3 (Same Phrase, Same Voice)</a:t>
            </a:r>
            <a:r>
              <a:rPr lang="en-IN" sz="3200" b="1" dirty="0">
                <a:solidFill>
                  <a:schemeClr val="tx1"/>
                </a:solidFill>
                <a:effectLst>
                  <a:outerShdw blurRad="38100" dist="38100" dir="2700000" algn="tl">
                    <a:srgbClr val="000000">
                      <a:alpha val="43137"/>
                    </a:srgbClr>
                  </a:outerShdw>
                </a:effectLst>
                <a:latin typeface="Book Antiqua" panose="02040602050305030304" pitchFamily="18" charset="0"/>
              </a:rPr>
              <a:t> :</a:t>
            </a:r>
            <a:endParaRPr lang="en-IN" sz="3200" b="1" u="sng" dirty="0">
              <a:solidFill>
                <a:schemeClr val="tx1"/>
              </a:solidFill>
              <a:effectLst>
                <a:outerShdw blurRad="38100" dist="38100" dir="2700000" algn="tl">
                  <a:srgbClr val="000000">
                    <a:alpha val="43137"/>
                  </a:srgbClr>
                </a:outerShdw>
              </a:effectLst>
              <a:latin typeface="Book Antiqua" panose="02040602050305030304" pitchFamily="18" charset="0"/>
            </a:endParaRPr>
          </a:p>
        </p:txBody>
      </p:sp>
      <p:pic>
        <p:nvPicPr>
          <p:cNvPr id="5" name="Picture 4">
            <a:extLst>
              <a:ext uri="{FF2B5EF4-FFF2-40B4-BE49-F238E27FC236}">
                <a16:creationId xmlns:a16="http://schemas.microsoft.com/office/drawing/2014/main" id="{B7350C1A-AFF5-8550-B4E4-C8479D048CC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40350" y="1151890"/>
            <a:ext cx="8828703" cy="4970130"/>
          </a:xfrm>
          <a:prstGeom prst="rect">
            <a:avLst/>
          </a:prstGeom>
          <a:noFill/>
          <a:ln>
            <a:noFill/>
          </a:ln>
        </p:spPr>
      </p:pic>
    </p:spTree>
    <p:extLst>
      <p:ext uri="{BB962C8B-B14F-4D97-AF65-F5344CB8AC3E}">
        <p14:creationId xmlns:p14="http://schemas.microsoft.com/office/powerpoint/2010/main" val="26453066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6A917E-5CAB-9278-92E1-0CD8BA110A73}"/>
              </a:ext>
            </a:extLst>
          </p:cNvPr>
          <p:cNvSpPr>
            <a:spLocks noGrp="1"/>
          </p:cNvSpPr>
          <p:nvPr>
            <p:ph type="title"/>
          </p:nvPr>
        </p:nvSpPr>
        <p:spPr>
          <a:xfrm>
            <a:off x="-422863" y="178718"/>
            <a:ext cx="13037719" cy="905482"/>
          </a:xfrm>
        </p:spPr>
        <p:txBody>
          <a:bodyPr>
            <a:noAutofit/>
          </a:bodyPr>
          <a:lstStyle/>
          <a:p>
            <a:pPr algn="ctr"/>
            <a:r>
              <a:rPr lang="en-IN" sz="3200" b="1" u="sng" dirty="0">
                <a:solidFill>
                  <a:schemeClr val="tx1"/>
                </a:solidFill>
                <a:latin typeface="Book Antiqua" panose="02040602050305030304" pitchFamily="18" charset="0"/>
              </a:rPr>
              <a:t>POSSIBLE FRAUD CAUSES IN A SCHOLARSHIP PROCESS</a:t>
            </a:r>
          </a:p>
        </p:txBody>
      </p:sp>
      <p:sp>
        <p:nvSpPr>
          <p:cNvPr id="21" name="Scroll: Horizontal 20">
            <a:extLst>
              <a:ext uri="{FF2B5EF4-FFF2-40B4-BE49-F238E27FC236}">
                <a16:creationId xmlns:a16="http://schemas.microsoft.com/office/drawing/2014/main" id="{05ECF16E-EE6E-6A31-96FA-38EEFD54690B}"/>
              </a:ext>
            </a:extLst>
          </p:cNvPr>
          <p:cNvSpPr/>
          <p:nvPr/>
        </p:nvSpPr>
        <p:spPr>
          <a:xfrm>
            <a:off x="1640539" y="940765"/>
            <a:ext cx="8910921" cy="1047722"/>
          </a:xfrm>
          <a:prstGeom prst="horizontalScroll">
            <a:avLst/>
          </a:prstGeom>
          <a:solidFill>
            <a:schemeClr val="tx1">
              <a:lumMod val="75000"/>
              <a:lumOff val="2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IN" sz="2800" b="0"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Forgery of Candidates’ data by Third Party</a:t>
            </a:r>
          </a:p>
        </p:txBody>
      </p:sp>
      <p:sp>
        <p:nvSpPr>
          <p:cNvPr id="29" name="Scroll: Horizontal 28">
            <a:extLst>
              <a:ext uri="{FF2B5EF4-FFF2-40B4-BE49-F238E27FC236}">
                <a16:creationId xmlns:a16="http://schemas.microsoft.com/office/drawing/2014/main" id="{D2FA11A4-560E-5E63-C024-8556D3622C57}"/>
              </a:ext>
            </a:extLst>
          </p:cNvPr>
          <p:cNvSpPr/>
          <p:nvPr/>
        </p:nvSpPr>
        <p:spPr>
          <a:xfrm>
            <a:off x="1640537" y="3178449"/>
            <a:ext cx="8910921" cy="1047722"/>
          </a:xfrm>
          <a:prstGeom prst="horizontalScroll">
            <a:avLst/>
          </a:prstGeom>
          <a:solidFill>
            <a:schemeClr val="tx1">
              <a:lumMod val="75000"/>
              <a:lumOff val="2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IN" sz="2800" b="0"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False Confirmation from the Scholarship Authority</a:t>
            </a:r>
          </a:p>
        </p:txBody>
      </p:sp>
      <p:sp>
        <p:nvSpPr>
          <p:cNvPr id="30" name="Scroll: Horizontal 29">
            <a:extLst>
              <a:ext uri="{FF2B5EF4-FFF2-40B4-BE49-F238E27FC236}">
                <a16:creationId xmlns:a16="http://schemas.microsoft.com/office/drawing/2014/main" id="{80E04A8A-EB28-BCA7-F8BF-DC7962BFCAC3}"/>
              </a:ext>
            </a:extLst>
          </p:cNvPr>
          <p:cNvSpPr/>
          <p:nvPr/>
        </p:nvSpPr>
        <p:spPr>
          <a:xfrm>
            <a:off x="1640538" y="2059607"/>
            <a:ext cx="8910921" cy="1047722"/>
          </a:xfrm>
          <a:prstGeom prst="horizontalScroll">
            <a:avLst/>
          </a:prstGeom>
          <a:solidFill>
            <a:schemeClr val="tx1">
              <a:lumMod val="75000"/>
              <a:lumOff val="2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IN" sz="2800" b="0"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Tampering of data by the Genuine Candidate</a:t>
            </a:r>
          </a:p>
        </p:txBody>
      </p:sp>
      <p:sp>
        <p:nvSpPr>
          <p:cNvPr id="31" name="Scroll: Horizontal 30">
            <a:extLst>
              <a:ext uri="{FF2B5EF4-FFF2-40B4-BE49-F238E27FC236}">
                <a16:creationId xmlns:a16="http://schemas.microsoft.com/office/drawing/2014/main" id="{868E1179-B6C0-71D1-B8B2-745774F54C47}"/>
              </a:ext>
            </a:extLst>
          </p:cNvPr>
          <p:cNvSpPr/>
          <p:nvPr/>
        </p:nvSpPr>
        <p:spPr>
          <a:xfrm>
            <a:off x="1640537" y="4297291"/>
            <a:ext cx="8910921" cy="1047722"/>
          </a:xfrm>
          <a:prstGeom prst="horizontalScroll">
            <a:avLst/>
          </a:prstGeom>
          <a:solidFill>
            <a:schemeClr val="tx1">
              <a:lumMod val="75000"/>
              <a:lumOff val="2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IN" sz="2800" b="0"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Fraud cases related to the proposed Scholarship Amount </a:t>
            </a:r>
          </a:p>
        </p:txBody>
      </p:sp>
      <p:sp>
        <p:nvSpPr>
          <p:cNvPr id="7" name="Scroll: Horizontal 6">
            <a:extLst>
              <a:ext uri="{FF2B5EF4-FFF2-40B4-BE49-F238E27FC236}">
                <a16:creationId xmlns:a16="http://schemas.microsoft.com/office/drawing/2014/main" id="{019B9EB9-A895-72FA-13C4-2243E91FA9D8}"/>
              </a:ext>
            </a:extLst>
          </p:cNvPr>
          <p:cNvSpPr/>
          <p:nvPr/>
        </p:nvSpPr>
        <p:spPr>
          <a:xfrm>
            <a:off x="1640537" y="5416133"/>
            <a:ext cx="8910921" cy="1047722"/>
          </a:xfrm>
          <a:prstGeom prst="horizontalScroll">
            <a:avLst/>
          </a:prstGeom>
          <a:solidFill>
            <a:schemeClr val="tx1">
              <a:lumMod val="75000"/>
              <a:lumOff val="2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IN" sz="2800" b="0"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Fraud E-certificate generation from fake university server</a:t>
            </a:r>
          </a:p>
        </p:txBody>
      </p:sp>
    </p:spTree>
    <p:extLst>
      <p:ext uri="{BB962C8B-B14F-4D97-AF65-F5344CB8AC3E}">
        <p14:creationId xmlns:p14="http://schemas.microsoft.com/office/powerpoint/2010/main" val="1705795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0-#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0"/>
                                        </p:tgtEl>
                                        <p:attrNameLst>
                                          <p:attrName>style.visibility</p:attrName>
                                        </p:attrNameLst>
                                      </p:cBhvr>
                                      <p:to>
                                        <p:strVal val="visible"/>
                                      </p:to>
                                    </p:set>
                                    <p:anim calcmode="lin" valueType="num">
                                      <p:cBhvr additive="base">
                                        <p:cTn id="13" dur="500" fill="hold"/>
                                        <p:tgtEl>
                                          <p:spTgt spid="30"/>
                                        </p:tgtEl>
                                        <p:attrNameLst>
                                          <p:attrName>ppt_x</p:attrName>
                                        </p:attrNameLst>
                                      </p:cBhvr>
                                      <p:tavLst>
                                        <p:tav tm="0">
                                          <p:val>
                                            <p:strVal val="0-#ppt_w/2"/>
                                          </p:val>
                                        </p:tav>
                                        <p:tav tm="100000">
                                          <p:val>
                                            <p:strVal val="#ppt_x"/>
                                          </p:val>
                                        </p:tav>
                                      </p:tavLst>
                                    </p:anim>
                                    <p:anim calcmode="lin" valueType="num">
                                      <p:cBhvr additive="base">
                                        <p:cTn id="14" dur="500" fill="hold"/>
                                        <p:tgtEl>
                                          <p:spTgt spid="30"/>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9"/>
                                        </p:tgtEl>
                                        <p:attrNameLst>
                                          <p:attrName>style.visibility</p:attrName>
                                        </p:attrNameLst>
                                      </p:cBhvr>
                                      <p:to>
                                        <p:strVal val="visible"/>
                                      </p:to>
                                    </p:set>
                                    <p:anim calcmode="lin" valueType="num">
                                      <p:cBhvr additive="base">
                                        <p:cTn id="19" dur="500" fill="hold"/>
                                        <p:tgtEl>
                                          <p:spTgt spid="29"/>
                                        </p:tgtEl>
                                        <p:attrNameLst>
                                          <p:attrName>ppt_x</p:attrName>
                                        </p:attrNameLst>
                                      </p:cBhvr>
                                      <p:tavLst>
                                        <p:tav tm="0">
                                          <p:val>
                                            <p:strVal val="0-#ppt_w/2"/>
                                          </p:val>
                                        </p:tav>
                                        <p:tav tm="100000">
                                          <p:val>
                                            <p:strVal val="#ppt_x"/>
                                          </p:val>
                                        </p:tav>
                                      </p:tavLst>
                                    </p:anim>
                                    <p:anim calcmode="lin" valueType="num">
                                      <p:cBhvr additive="base">
                                        <p:cTn id="20" dur="500" fill="hold"/>
                                        <p:tgtEl>
                                          <p:spTgt spid="29"/>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1"/>
                                        </p:tgtEl>
                                        <p:attrNameLst>
                                          <p:attrName>style.visibility</p:attrName>
                                        </p:attrNameLst>
                                      </p:cBhvr>
                                      <p:to>
                                        <p:strVal val="visible"/>
                                      </p:to>
                                    </p:set>
                                    <p:anim calcmode="lin" valueType="num">
                                      <p:cBhvr additive="base">
                                        <p:cTn id="25" dur="500" fill="hold"/>
                                        <p:tgtEl>
                                          <p:spTgt spid="31"/>
                                        </p:tgtEl>
                                        <p:attrNameLst>
                                          <p:attrName>ppt_x</p:attrName>
                                        </p:attrNameLst>
                                      </p:cBhvr>
                                      <p:tavLst>
                                        <p:tav tm="0">
                                          <p:val>
                                            <p:strVal val="0-#ppt_w/2"/>
                                          </p:val>
                                        </p:tav>
                                        <p:tav tm="100000">
                                          <p:val>
                                            <p:strVal val="#ppt_x"/>
                                          </p:val>
                                        </p:tav>
                                      </p:tavLst>
                                    </p:anim>
                                    <p:anim calcmode="lin" valueType="num">
                                      <p:cBhvr additive="base">
                                        <p:cTn id="26" dur="500" fill="hold"/>
                                        <p:tgtEl>
                                          <p:spTgt spid="31"/>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additive="base">
                                        <p:cTn id="31" dur="500" fill="hold"/>
                                        <p:tgtEl>
                                          <p:spTgt spid="7"/>
                                        </p:tgtEl>
                                        <p:attrNameLst>
                                          <p:attrName>ppt_x</p:attrName>
                                        </p:attrNameLst>
                                      </p:cBhvr>
                                      <p:tavLst>
                                        <p:tav tm="0">
                                          <p:val>
                                            <p:strVal val="0-#ppt_w/2"/>
                                          </p:val>
                                        </p:tav>
                                        <p:tav tm="100000">
                                          <p:val>
                                            <p:strVal val="#ppt_x"/>
                                          </p:val>
                                        </p:tav>
                                      </p:tavLst>
                                    </p:anim>
                                    <p:anim calcmode="lin" valueType="num">
                                      <p:cBhvr additive="base">
                                        <p:cTn id="32"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9" grpId="0" animBg="1"/>
      <p:bldP spid="30" grpId="0" animBg="1"/>
      <p:bldP spid="31" grpId="0" animBg="1"/>
      <p:bldP spid="7"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B045AB6-86B8-8B69-E43D-0F64A8CBB0D7}"/>
              </a:ext>
            </a:extLst>
          </p:cNvPr>
          <p:cNvSpPr txBox="1"/>
          <p:nvPr/>
        </p:nvSpPr>
        <p:spPr>
          <a:xfrm>
            <a:off x="5618027" y="6320553"/>
            <a:ext cx="6303905" cy="338554"/>
          </a:xfrm>
          <a:prstGeom prst="rect">
            <a:avLst/>
          </a:prstGeom>
          <a:noFill/>
        </p:spPr>
        <p:txBody>
          <a:bodyPr wrap="square" rtlCol="0">
            <a:spAutoFit/>
          </a:bodyPr>
          <a:lstStyle/>
          <a:p>
            <a:pPr algn="r"/>
            <a:r>
              <a:rPr lang="en-US" sz="1600" dirty="0">
                <a:latin typeface="Times New Roman" panose="02020603050405020304" pitchFamily="18" charset="0"/>
                <a:cs typeface="Times New Roman" panose="02020603050405020304" pitchFamily="18" charset="0"/>
              </a:rPr>
              <a:t>(Closer representation of practical testing)</a:t>
            </a:r>
            <a:endParaRPr lang="en-IN" sz="1600" dirty="0">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9F169366-FF81-26B7-3A77-1D1A6F4A422A}"/>
              </a:ext>
            </a:extLst>
          </p:cNvPr>
          <p:cNvSpPr txBox="1">
            <a:spLocks/>
          </p:cNvSpPr>
          <p:nvPr/>
        </p:nvSpPr>
        <p:spPr>
          <a:xfrm>
            <a:off x="1140351" y="433850"/>
            <a:ext cx="9875520" cy="735106"/>
          </a:xfrm>
          <a:prstGeom prst="rect">
            <a:avLst/>
          </a:prstGeom>
        </p:spPr>
        <p:txBody>
          <a:bodyPr>
            <a:normAutofit fontScale="85000" lnSpcReduction="10000"/>
          </a:bodyPr>
          <a:lst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a:lstStyle>
          <a:p>
            <a:pPr algn="ctr"/>
            <a:r>
              <a:rPr lang="en-IN" sz="3200" b="1" u="sng" dirty="0">
                <a:solidFill>
                  <a:schemeClr val="tx1"/>
                </a:solidFill>
                <a:effectLst>
                  <a:outerShdw blurRad="38100" dist="38100" dir="2700000" algn="tl">
                    <a:srgbClr val="000000">
                      <a:alpha val="43137"/>
                    </a:srgbClr>
                  </a:outerShdw>
                </a:effectLst>
                <a:latin typeface="Book Antiqua" panose="02040602050305030304" pitchFamily="18" charset="0"/>
              </a:rPr>
              <a:t>Test Cases</a:t>
            </a:r>
            <a:r>
              <a:rPr lang="en-IN" sz="3200" b="1" dirty="0">
                <a:solidFill>
                  <a:schemeClr val="tx1"/>
                </a:solidFill>
                <a:effectLst>
                  <a:outerShdw blurRad="38100" dist="38100" dir="2700000" algn="tl">
                    <a:srgbClr val="000000">
                      <a:alpha val="43137"/>
                    </a:srgbClr>
                  </a:outerShdw>
                </a:effectLst>
                <a:latin typeface="Book Antiqua" panose="02040602050305030304" pitchFamily="18" charset="0"/>
              </a:rPr>
              <a:t> - </a:t>
            </a:r>
            <a:r>
              <a:rPr lang="en-IN" sz="3200" b="1" u="sng" dirty="0">
                <a:solidFill>
                  <a:schemeClr val="tx1"/>
                </a:solidFill>
                <a:effectLst>
                  <a:outerShdw blurRad="38100" dist="38100" dir="2700000" algn="tl">
                    <a:srgbClr val="000000">
                      <a:alpha val="43137"/>
                    </a:srgbClr>
                  </a:outerShdw>
                </a:effectLst>
                <a:latin typeface="Book Antiqua" panose="02040602050305030304" pitchFamily="18" charset="0"/>
              </a:rPr>
              <a:t>Case 4 (Same Phrase, Same Voice, Added Noise)</a:t>
            </a:r>
            <a:r>
              <a:rPr lang="en-IN" sz="3200" b="1" dirty="0">
                <a:solidFill>
                  <a:schemeClr val="tx1"/>
                </a:solidFill>
                <a:effectLst>
                  <a:outerShdw blurRad="38100" dist="38100" dir="2700000" algn="tl">
                    <a:srgbClr val="000000">
                      <a:alpha val="43137"/>
                    </a:srgbClr>
                  </a:outerShdw>
                </a:effectLst>
                <a:latin typeface="Book Antiqua" panose="02040602050305030304" pitchFamily="18" charset="0"/>
              </a:rPr>
              <a:t> :</a:t>
            </a:r>
            <a:endParaRPr lang="en-IN" sz="3200" b="1" u="sng" dirty="0">
              <a:solidFill>
                <a:schemeClr val="tx1"/>
              </a:solidFill>
              <a:effectLst>
                <a:outerShdw blurRad="38100" dist="38100" dir="2700000" algn="tl">
                  <a:srgbClr val="000000">
                    <a:alpha val="43137"/>
                  </a:srgbClr>
                </a:outerShdw>
              </a:effectLst>
              <a:latin typeface="Book Antiqua" panose="02040602050305030304" pitchFamily="18" charset="0"/>
            </a:endParaRPr>
          </a:p>
        </p:txBody>
      </p:sp>
      <p:sp>
        <p:nvSpPr>
          <p:cNvPr id="5" name="TextBox 4">
            <a:extLst>
              <a:ext uri="{FF2B5EF4-FFF2-40B4-BE49-F238E27FC236}">
                <a16:creationId xmlns:a16="http://schemas.microsoft.com/office/drawing/2014/main" id="{459198E7-FA54-288F-6F70-E553FE8D278E}"/>
              </a:ext>
            </a:extLst>
          </p:cNvPr>
          <p:cNvSpPr txBox="1"/>
          <p:nvPr/>
        </p:nvSpPr>
        <p:spPr>
          <a:xfrm>
            <a:off x="8769979" y="753457"/>
            <a:ext cx="2131930" cy="276999"/>
          </a:xfrm>
          <a:prstGeom prst="rect">
            <a:avLst/>
          </a:prstGeom>
          <a:noFill/>
        </p:spPr>
        <p:txBody>
          <a:bodyPr wrap="none" rtlCol="0">
            <a:spAutoFit/>
          </a:bodyPr>
          <a:lstStyle/>
          <a:p>
            <a:r>
              <a:rPr lang="en-US" sz="1200" dirty="0"/>
              <a:t>Noise: Salt &amp; Pepper, 0.05 (5%)</a:t>
            </a:r>
            <a:endParaRPr lang="en-IN" sz="1200" dirty="0"/>
          </a:p>
        </p:txBody>
      </p:sp>
      <p:pic>
        <p:nvPicPr>
          <p:cNvPr id="10" name="Picture 9">
            <a:extLst>
              <a:ext uri="{FF2B5EF4-FFF2-40B4-BE49-F238E27FC236}">
                <a16:creationId xmlns:a16="http://schemas.microsoft.com/office/drawing/2014/main" id="{E0DFBB5B-5A3E-1790-55C2-217EE9A85DC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40351" y="1233657"/>
            <a:ext cx="8807680" cy="4957493"/>
          </a:xfrm>
          <a:prstGeom prst="rect">
            <a:avLst/>
          </a:prstGeom>
          <a:noFill/>
          <a:ln>
            <a:noFill/>
          </a:ln>
        </p:spPr>
      </p:pic>
    </p:spTree>
    <p:extLst>
      <p:ext uri="{BB962C8B-B14F-4D97-AF65-F5344CB8AC3E}">
        <p14:creationId xmlns:p14="http://schemas.microsoft.com/office/powerpoint/2010/main" val="14895213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1FD3070D-F4AE-AB3D-C59D-17770ACDAA3D}"/>
              </a:ext>
            </a:extLst>
          </p:cNvPr>
          <p:cNvGraphicFramePr>
            <a:graphicFrameLocks noGrp="1"/>
          </p:cNvGraphicFramePr>
          <p:nvPr>
            <p:extLst>
              <p:ext uri="{D42A27DB-BD31-4B8C-83A1-F6EECF244321}">
                <p14:modId xmlns:p14="http://schemas.microsoft.com/office/powerpoint/2010/main" val="387736044"/>
              </p:ext>
            </p:extLst>
          </p:nvPr>
        </p:nvGraphicFramePr>
        <p:xfrm>
          <a:off x="771292" y="1416205"/>
          <a:ext cx="10649416" cy="5029198"/>
        </p:xfrm>
        <a:graphic>
          <a:graphicData uri="http://schemas.openxmlformats.org/drawingml/2006/table">
            <a:tbl>
              <a:tblPr firstRow="1" firstCol="1" bandRow="1">
                <a:tableStyleId>{5C22544A-7EE6-4342-B048-85BDC9FD1C3A}</a:tableStyleId>
              </a:tblPr>
              <a:tblGrid>
                <a:gridCol w="3003758">
                  <a:extLst>
                    <a:ext uri="{9D8B030D-6E8A-4147-A177-3AD203B41FA5}">
                      <a16:colId xmlns:a16="http://schemas.microsoft.com/office/drawing/2014/main" val="1661846670"/>
                    </a:ext>
                  </a:extLst>
                </a:gridCol>
                <a:gridCol w="2895153">
                  <a:extLst>
                    <a:ext uri="{9D8B030D-6E8A-4147-A177-3AD203B41FA5}">
                      <a16:colId xmlns:a16="http://schemas.microsoft.com/office/drawing/2014/main" val="4019368781"/>
                    </a:ext>
                  </a:extLst>
                </a:gridCol>
                <a:gridCol w="1302266">
                  <a:extLst>
                    <a:ext uri="{9D8B030D-6E8A-4147-A177-3AD203B41FA5}">
                      <a16:colId xmlns:a16="http://schemas.microsoft.com/office/drawing/2014/main" val="1161087694"/>
                    </a:ext>
                  </a:extLst>
                </a:gridCol>
                <a:gridCol w="1012650">
                  <a:extLst>
                    <a:ext uri="{9D8B030D-6E8A-4147-A177-3AD203B41FA5}">
                      <a16:colId xmlns:a16="http://schemas.microsoft.com/office/drawing/2014/main" val="2009738700"/>
                    </a:ext>
                  </a:extLst>
                </a:gridCol>
                <a:gridCol w="1153435">
                  <a:extLst>
                    <a:ext uri="{9D8B030D-6E8A-4147-A177-3AD203B41FA5}">
                      <a16:colId xmlns:a16="http://schemas.microsoft.com/office/drawing/2014/main" val="3831980386"/>
                    </a:ext>
                  </a:extLst>
                </a:gridCol>
                <a:gridCol w="1282154">
                  <a:extLst>
                    <a:ext uri="{9D8B030D-6E8A-4147-A177-3AD203B41FA5}">
                      <a16:colId xmlns:a16="http://schemas.microsoft.com/office/drawing/2014/main" val="1156671452"/>
                    </a:ext>
                  </a:extLst>
                </a:gridCol>
              </a:tblGrid>
              <a:tr h="461770">
                <a:tc>
                  <a:txBody>
                    <a:bodyPr/>
                    <a:lstStyle/>
                    <a:p>
                      <a:pPr algn="ctr">
                        <a:lnSpc>
                          <a:spcPct val="107000"/>
                        </a:lnSpc>
                        <a:spcAft>
                          <a:spcPts val="800"/>
                        </a:spcAft>
                      </a:pPr>
                      <a:r>
                        <a:rPr lang="en-US" sz="1400">
                          <a:effectLst/>
                        </a:rPr>
                        <a:t>Sample 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400">
                          <a:effectLst/>
                        </a:rPr>
                        <a:t>Sample 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400">
                          <a:effectLst/>
                        </a:rPr>
                        <a:t>PSNR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400">
                          <a:effectLst/>
                        </a:rPr>
                        <a:t>SSIM</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400">
                          <a:effectLst/>
                        </a:rPr>
                        <a:t>MSE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400">
                          <a:effectLst/>
                        </a:rPr>
                        <a:t>CC</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770337"/>
                  </a:ext>
                </a:extLst>
              </a:tr>
              <a:tr h="667519">
                <a:tc>
                  <a:txBody>
                    <a:bodyPr/>
                    <a:lstStyle/>
                    <a:p>
                      <a:pPr algn="ctr">
                        <a:lnSpc>
                          <a:spcPct val="107000"/>
                        </a:lnSpc>
                        <a:spcAft>
                          <a:spcPts val="800"/>
                        </a:spcAft>
                      </a:pPr>
                      <a:r>
                        <a:rPr lang="en-US" sz="1200">
                          <a:effectLst/>
                        </a:rPr>
                        <a:t>Voice1 “GCECT”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200">
                          <a:effectLst/>
                        </a:rPr>
                        <a:t>Voice2 “GCECT”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200">
                          <a:effectLst/>
                        </a:rPr>
                        <a:t>12.1635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200">
                          <a:effectLst/>
                        </a:rPr>
                        <a:t>0.66866</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200">
                          <a:effectLst/>
                        </a:rPr>
                        <a:t>3951.2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200">
                          <a:effectLst/>
                        </a:rPr>
                        <a:t>0.590765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71287852"/>
                  </a:ext>
                </a:extLst>
              </a:tr>
              <a:tr h="461770">
                <a:tc>
                  <a:txBody>
                    <a:bodyPr/>
                    <a:lstStyle/>
                    <a:p>
                      <a:pPr algn="ctr">
                        <a:lnSpc>
                          <a:spcPct val="107000"/>
                        </a:lnSpc>
                        <a:spcAft>
                          <a:spcPts val="800"/>
                        </a:spcAft>
                      </a:pPr>
                      <a:r>
                        <a:rPr lang="en-US" sz="1200">
                          <a:effectLst/>
                        </a:rPr>
                        <a:t>Voice1 “GCECT”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200">
                          <a:effectLst/>
                        </a:rPr>
                        <a:t>Voice2 “GCELT”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200">
                          <a:effectLst/>
                        </a:rPr>
                        <a:t>12.6271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200">
                          <a:effectLst/>
                        </a:rPr>
                        <a:t>0.69067</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200">
                          <a:effectLst/>
                        </a:rPr>
                        <a:t>923.245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200">
                          <a:effectLst/>
                        </a:rPr>
                        <a:t>0.980802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45599877"/>
                  </a:ext>
                </a:extLst>
              </a:tr>
              <a:tr h="461770">
                <a:tc>
                  <a:txBody>
                    <a:bodyPr/>
                    <a:lstStyle/>
                    <a:p>
                      <a:pPr algn="ctr">
                        <a:lnSpc>
                          <a:spcPct val="107000"/>
                        </a:lnSpc>
                        <a:spcAft>
                          <a:spcPts val="800"/>
                        </a:spcAft>
                      </a:pPr>
                      <a:r>
                        <a:rPr lang="en-US" sz="1200">
                          <a:effectLst/>
                        </a:rPr>
                        <a:t>Voice1 “GCECT”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200">
                          <a:effectLst/>
                        </a:rPr>
                        <a:t>Voice1 “GCECT”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200">
                          <a:effectLst/>
                        </a:rPr>
                        <a:t>Inf</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200">
                          <a:effectLst/>
                        </a:rPr>
                        <a:t>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200">
                          <a:effectLst/>
                        </a:rPr>
                        <a:t>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200">
                          <a:effectLst/>
                        </a:rPr>
                        <a:t>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33273781"/>
                  </a:ext>
                </a:extLst>
              </a:tr>
              <a:tr h="667519">
                <a:tc>
                  <a:txBody>
                    <a:bodyPr/>
                    <a:lstStyle/>
                    <a:p>
                      <a:pPr algn="ctr">
                        <a:lnSpc>
                          <a:spcPct val="107000"/>
                        </a:lnSpc>
                        <a:spcAft>
                          <a:spcPts val="800"/>
                        </a:spcAft>
                      </a:pPr>
                      <a:r>
                        <a:rPr lang="en-US" sz="1200">
                          <a:effectLst/>
                        </a:rPr>
                        <a:t>Voice1 “GCECT”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200">
                          <a:effectLst/>
                        </a:rPr>
                        <a:t>Voice1 “GCECT” 2% noise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200">
                          <a:effectLst/>
                        </a:rPr>
                        <a:t>20.4354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200">
                          <a:effectLst/>
                        </a:rPr>
                        <a:t>0.58444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200">
                          <a:effectLst/>
                        </a:rPr>
                        <a:t>588.225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200">
                          <a:effectLst/>
                        </a:rPr>
                        <a:t>0.962638</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8831360"/>
                  </a:ext>
                </a:extLst>
              </a:tr>
              <a:tr h="461770">
                <a:tc>
                  <a:txBody>
                    <a:bodyPr/>
                    <a:lstStyle/>
                    <a:p>
                      <a:pPr algn="ctr">
                        <a:lnSpc>
                          <a:spcPct val="107000"/>
                        </a:lnSpc>
                        <a:spcAft>
                          <a:spcPts val="800"/>
                        </a:spcAft>
                      </a:pPr>
                      <a:r>
                        <a:rPr lang="en-US" sz="1200">
                          <a:effectLst/>
                        </a:rPr>
                        <a:t>Voice1 “GCECT”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200">
                          <a:effectLst/>
                        </a:rPr>
                        <a:t>Voice1 “GCECT” 5% noise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200">
                          <a:effectLst/>
                        </a:rPr>
                        <a:t>16.4483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200">
                          <a:effectLst/>
                        </a:rPr>
                        <a:t>0.42218</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200">
                          <a:effectLst/>
                        </a:rPr>
                        <a:t>1473.15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200">
                          <a:effectLst/>
                        </a:rPr>
                        <a:t>0.909408</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62825632"/>
                  </a:ext>
                </a:extLst>
              </a:tr>
              <a:tr h="461770">
                <a:tc>
                  <a:txBody>
                    <a:bodyPr/>
                    <a:lstStyle/>
                    <a:p>
                      <a:pPr algn="ctr">
                        <a:lnSpc>
                          <a:spcPct val="107000"/>
                        </a:lnSpc>
                        <a:spcAft>
                          <a:spcPts val="800"/>
                        </a:spcAft>
                      </a:pPr>
                      <a:r>
                        <a:rPr lang="en-US" sz="1200">
                          <a:effectLst/>
                        </a:rPr>
                        <a:t>Voice1 “GCECT” 2% noise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200">
                          <a:effectLst/>
                        </a:rPr>
                        <a:t>Voice1 “GCECT” 5% noise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200">
                          <a:effectLst/>
                        </a:rPr>
                        <a:t>15.0376</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200">
                          <a:effectLst/>
                        </a:rPr>
                        <a:t>0.38078</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200">
                          <a:effectLst/>
                        </a:rPr>
                        <a:t>2038.55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200">
                          <a:effectLst/>
                        </a:rPr>
                        <a:t>0.875282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33587750"/>
                  </a:ext>
                </a:extLst>
              </a:tr>
              <a:tr h="461770">
                <a:tc>
                  <a:txBody>
                    <a:bodyPr/>
                    <a:lstStyle/>
                    <a:p>
                      <a:pPr algn="ctr">
                        <a:lnSpc>
                          <a:spcPct val="107000"/>
                        </a:lnSpc>
                        <a:spcAft>
                          <a:spcPts val="800"/>
                        </a:spcAft>
                      </a:pPr>
                      <a:r>
                        <a:rPr lang="en-US" sz="1200">
                          <a:effectLst/>
                        </a:rPr>
                        <a:t>Voice1 “GCECT”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200">
                          <a:effectLst/>
                        </a:rPr>
                        <a:t>Voice1 “KGECT”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200">
                          <a:effectLst/>
                        </a:rPr>
                        <a:t>12.906</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200">
                          <a:effectLst/>
                        </a:rPr>
                        <a:t>0.70620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200">
                          <a:effectLst/>
                        </a:rPr>
                        <a:t>3330.24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200">
                          <a:effectLst/>
                        </a:rPr>
                        <a:t>0.635514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33188429"/>
                  </a:ext>
                </a:extLst>
              </a:tr>
              <a:tr h="461770">
                <a:tc>
                  <a:txBody>
                    <a:bodyPr/>
                    <a:lstStyle/>
                    <a:p>
                      <a:pPr algn="ctr">
                        <a:lnSpc>
                          <a:spcPct val="107000"/>
                        </a:lnSpc>
                        <a:spcAft>
                          <a:spcPts val="800"/>
                        </a:spcAft>
                      </a:pPr>
                      <a:r>
                        <a:rPr lang="en-US" sz="1200">
                          <a:effectLst/>
                        </a:rPr>
                        <a:t>Voice2 “GCECT”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200">
                          <a:effectLst/>
                        </a:rPr>
                        <a:t>Voice2 “KGECT”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200">
                          <a:effectLst/>
                        </a:rPr>
                        <a:t>12.9844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200">
                          <a:effectLst/>
                        </a:rPr>
                        <a:t>0.69567</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200">
                          <a:effectLst/>
                        </a:rPr>
                        <a:t>3270.69</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200">
                          <a:effectLst/>
                        </a:rPr>
                        <a:t>0.642318</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22029084"/>
                  </a:ext>
                </a:extLst>
              </a:tr>
              <a:tr h="461770">
                <a:tc>
                  <a:txBody>
                    <a:bodyPr/>
                    <a:lstStyle/>
                    <a:p>
                      <a:pPr algn="ctr">
                        <a:lnSpc>
                          <a:spcPct val="107000"/>
                        </a:lnSpc>
                        <a:spcAft>
                          <a:spcPts val="800"/>
                        </a:spcAft>
                      </a:pPr>
                      <a:r>
                        <a:rPr lang="en-US" sz="1200">
                          <a:effectLst/>
                        </a:rPr>
                        <a:t>Voice1 “GCECT” 2% noise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200">
                          <a:effectLst/>
                        </a:rPr>
                        <a:t>Voice1 “GCECT” 9% noise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200">
                          <a:effectLst/>
                        </a:rPr>
                        <a:t>13.0954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200">
                          <a:effectLst/>
                        </a:rPr>
                        <a:t>0.32995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200">
                          <a:effectLst/>
                        </a:rPr>
                        <a:t>3188.14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200" dirty="0">
                          <a:effectLst/>
                        </a:rPr>
                        <a:t>0.813395</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44759386"/>
                  </a:ext>
                </a:extLst>
              </a:tr>
            </a:tbl>
          </a:graphicData>
        </a:graphic>
      </p:graphicFrame>
      <p:sp>
        <p:nvSpPr>
          <p:cNvPr id="4" name="TextBox 3">
            <a:extLst>
              <a:ext uri="{FF2B5EF4-FFF2-40B4-BE49-F238E27FC236}">
                <a16:creationId xmlns:a16="http://schemas.microsoft.com/office/drawing/2014/main" id="{88B1751A-4CD8-7F44-B014-70DA6F9E8EEE}"/>
              </a:ext>
            </a:extLst>
          </p:cNvPr>
          <p:cNvSpPr txBox="1"/>
          <p:nvPr/>
        </p:nvSpPr>
        <p:spPr>
          <a:xfrm>
            <a:off x="1965867" y="412597"/>
            <a:ext cx="8260266" cy="470000"/>
          </a:xfrm>
          <a:prstGeom prst="rect">
            <a:avLst/>
          </a:prstGeom>
          <a:noFill/>
        </p:spPr>
        <p:txBody>
          <a:bodyPr wrap="square">
            <a:spAutoFit/>
          </a:bodyPr>
          <a:lstStyle/>
          <a:p>
            <a:pPr algn="ctr">
              <a:lnSpc>
                <a:spcPct val="107000"/>
              </a:lnSpc>
              <a:spcAft>
                <a:spcPts val="800"/>
              </a:spcAft>
            </a:pPr>
            <a:r>
              <a:rPr lang="en-US" sz="2400" b="1" u="sng" dirty="0">
                <a:effectLst/>
                <a:latin typeface="Calibri" panose="020F0502020204030204" pitchFamily="34" charset="0"/>
                <a:ea typeface="Calibri" panose="020F0502020204030204" pitchFamily="34" charset="0"/>
                <a:cs typeface="Times New Roman" panose="02020603050405020304" pitchFamily="18" charset="0"/>
              </a:rPr>
              <a:t>Experimental Values for Different Comparisons:</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5870317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0945A9F-8D69-7254-8921-61972202E5B0}"/>
              </a:ext>
            </a:extLst>
          </p:cNvPr>
          <p:cNvSpPr txBox="1"/>
          <p:nvPr/>
        </p:nvSpPr>
        <p:spPr>
          <a:xfrm>
            <a:off x="1977018" y="619113"/>
            <a:ext cx="8237964" cy="707886"/>
          </a:xfrm>
          <a:prstGeom prst="rect">
            <a:avLst/>
          </a:prstGeom>
          <a:noFill/>
        </p:spPr>
        <p:txBody>
          <a:bodyPr wrap="square">
            <a:spAutoFit/>
          </a:bodyPr>
          <a:lstStyle/>
          <a:p>
            <a:pPr algn="ctr"/>
            <a:r>
              <a:rPr lang="en-IN" sz="4000" b="1" u="sng" dirty="0">
                <a:solidFill>
                  <a:schemeClr val="tx1"/>
                </a:solidFill>
                <a:effectLst>
                  <a:outerShdw blurRad="38100" dist="38100" dir="2700000" algn="tl">
                    <a:srgbClr val="000000">
                      <a:alpha val="43137"/>
                    </a:srgbClr>
                  </a:outerShdw>
                </a:effectLst>
                <a:latin typeface="Book Antiqua" panose="02040602050305030304" pitchFamily="18" charset="0"/>
              </a:rPr>
              <a:t>Fingerprint Verification System</a:t>
            </a:r>
          </a:p>
        </p:txBody>
      </p:sp>
      <p:sp>
        <p:nvSpPr>
          <p:cNvPr id="5" name="TextBox 4">
            <a:extLst>
              <a:ext uri="{FF2B5EF4-FFF2-40B4-BE49-F238E27FC236}">
                <a16:creationId xmlns:a16="http://schemas.microsoft.com/office/drawing/2014/main" id="{B3DF63F6-F794-9E13-2312-D1080B27E14A}"/>
              </a:ext>
            </a:extLst>
          </p:cNvPr>
          <p:cNvSpPr txBox="1"/>
          <p:nvPr/>
        </p:nvSpPr>
        <p:spPr>
          <a:xfrm>
            <a:off x="1006862" y="1812238"/>
            <a:ext cx="10178275" cy="968278"/>
          </a:xfrm>
          <a:prstGeom prst="rect">
            <a:avLst/>
          </a:prstGeom>
          <a:noFill/>
        </p:spPr>
        <p:txBody>
          <a:bodyPr wrap="square">
            <a:spAutoFit/>
          </a:bodyPr>
          <a:lstStyle/>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The procedure makes use of the tried and tested minutiae-based Fingerprint Identification System, which extracts minutia features (ridges, grooves, bifurcations and terminations) from a fingerprint and compares them to the sample database to identify the person to whom the fingerprint belongs.</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7" name="Picture 6">
            <a:extLst>
              <a:ext uri="{FF2B5EF4-FFF2-40B4-BE49-F238E27FC236}">
                <a16:creationId xmlns:a16="http://schemas.microsoft.com/office/drawing/2014/main" id="{72D0221F-1A9D-8DAC-E2AA-AF3F423ADF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9262" y="3265755"/>
            <a:ext cx="2072398" cy="1997621"/>
          </a:xfrm>
          <a:prstGeom prst="rect">
            <a:avLst/>
          </a:prstGeom>
        </p:spPr>
      </p:pic>
      <p:sp>
        <p:nvSpPr>
          <p:cNvPr id="8" name="Arrow: Right 7">
            <a:extLst>
              <a:ext uri="{FF2B5EF4-FFF2-40B4-BE49-F238E27FC236}">
                <a16:creationId xmlns:a16="http://schemas.microsoft.com/office/drawing/2014/main" id="{B9DA2691-F054-F5E1-E054-D397072E75DE}"/>
              </a:ext>
            </a:extLst>
          </p:cNvPr>
          <p:cNvSpPr/>
          <p:nvPr/>
        </p:nvSpPr>
        <p:spPr>
          <a:xfrm>
            <a:off x="3231660" y="4202652"/>
            <a:ext cx="1419225" cy="12382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pic>
        <p:nvPicPr>
          <p:cNvPr id="10" name="Picture 9">
            <a:extLst>
              <a:ext uri="{FF2B5EF4-FFF2-40B4-BE49-F238E27FC236}">
                <a16:creationId xmlns:a16="http://schemas.microsoft.com/office/drawing/2014/main" id="{A7D2AF14-CCDD-35D8-9773-D83A145ACBF0}"/>
              </a:ext>
            </a:extLst>
          </p:cNvPr>
          <p:cNvPicPr>
            <a:picLocks noChangeAspect="1"/>
          </p:cNvPicPr>
          <p:nvPr/>
        </p:nvPicPr>
        <p:blipFill rotWithShape="1">
          <a:blip r:embed="rId3">
            <a:extLst>
              <a:ext uri="{28A0092B-C50C-407E-A947-70E740481C1C}">
                <a14:useLocalDpi xmlns:a14="http://schemas.microsoft.com/office/drawing/2010/main" val="0"/>
              </a:ext>
            </a:extLst>
          </a:blip>
          <a:srcRect l="20142" t="25204" r="45346" b="10731"/>
          <a:stretch/>
        </p:blipFill>
        <p:spPr>
          <a:xfrm>
            <a:off x="5084956" y="3423617"/>
            <a:ext cx="1638973" cy="1839759"/>
          </a:xfrm>
          <a:prstGeom prst="rect">
            <a:avLst/>
          </a:prstGeom>
        </p:spPr>
      </p:pic>
      <p:sp>
        <p:nvSpPr>
          <p:cNvPr id="11" name="Arrow: Right 10">
            <a:extLst>
              <a:ext uri="{FF2B5EF4-FFF2-40B4-BE49-F238E27FC236}">
                <a16:creationId xmlns:a16="http://schemas.microsoft.com/office/drawing/2014/main" id="{16EC130F-84D3-9F58-910A-02148BF91150}"/>
              </a:ext>
            </a:extLst>
          </p:cNvPr>
          <p:cNvSpPr/>
          <p:nvPr/>
        </p:nvSpPr>
        <p:spPr>
          <a:xfrm>
            <a:off x="7242382" y="4202652"/>
            <a:ext cx="1419225" cy="12382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pic>
        <p:nvPicPr>
          <p:cNvPr id="18" name="Picture 17">
            <a:extLst>
              <a:ext uri="{FF2B5EF4-FFF2-40B4-BE49-F238E27FC236}">
                <a16:creationId xmlns:a16="http://schemas.microsoft.com/office/drawing/2014/main" id="{666C8C07-24A1-5CD4-6394-58ACF388A70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80060" y="3434767"/>
            <a:ext cx="1338426" cy="1873797"/>
          </a:xfrm>
          <a:prstGeom prst="rect">
            <a:avLst/>
          </a:prstGeom>
        </p:spPr>
      </p:pic>
      <p:sp>
        <p:nvSpPr>
          <p:cNvPr id="19" name="TextBox 18">
            <a:extLst>
              <a:ext uri="{FF2B5EF4-FFF2-40B4-BE49-F238E27FC236}">
                <a16:creationId xmlns:a16="http://schemas.microsoft.com/office/drawing/2014/main" id="{56D7354D-B39F-4601-5187-2890643C532C}"/>
              </a:ext>
            </a:extLst>
          </p:cNvPr>
          <p:cNvSpPr txBox="1"/>
          <p:nvPr/>
        </p:nvSpPr>
        <p:spPr>
          <a:xfrm flipH="1">
            <a:off x="1717288" y="5379283"/>
            <a:ext cx="1237785" cy="369332"/>
          </a:xfrm>
          <a:prstGeom prst="rect">
            <a:avLst/>
          </a:prstGeom>
          <a:noFill/>
        </p:spPr>
        <p:txBody>
          <a:bodyPr wrap="square" rtlCol="0">
            <a:spAutoFit/>
          </a:bodyPr>
          <a:lstStyle/>
          <a:p>
            <a:r>
              <a:rPr lang="en-US" dirty="0"/>
              <a:t>Fingerprint</a:t>
            </a:r>
            <a:endParaRPr lang="en-IN" dirty="0"/>
          </a:p>
        </p:txBody>
      </p:sp>
      <p:sp>
        <p:nvSpPr>
          <p:cNvPr id="21" name="TextBox 20">
            <a:extLst>
              <a:ext uri="{FF2B5EF4-FFF2-40B4-BE49-F238E27FC236}">
                <a16:creationId xmlns:a16="http://schemas.microsoft.com/office/drawing/2014/main" id="{DAA81C4A-3C41-70DD-D0F7-1524132A7A20}"/>
              </a:ext>
            </a:extLst>
          </p:cNvPr>
          <p:cNvSpPr txBox="1"/>
          <p:nvPr/>
        </p:nvSpPr>
        <p:spPr>
          <a:xfrm>
            <a:off x="5288466" y="5340463"/>
            <a:ext cx="1045427" cy="369332"/>
          </a:xfrm>
          <a:prstGeom prst="rect">
            <a:avLst/>
          </a:prstGeom>
          <a:noFill/>
        </p:spPr>
        <p:txBody>
          <a:bodyPr wrap="square">
            <a:spAutoFit/>
          </a:bodyPr>
          <a:lstStyle/>
          <a:p>
            <a:r>
              <a:rPr lang="en-US" dirty="0"/>
              <a:t>Minutiae</a:t>
            </a:r>
            <a:endParaRPr lang="en-IN" dirty="0"/>
          </a:p>
        </p:txBody>
      </p:sp>
      <p:sp>
        <p:nvSpPr>
          <p:cNvPr id="23" name="TextBox 22">
            <a:extLst>
              <a:ext uri="{FF2B5EF4-FFF2-40B4-BE49-F238E27FC236}">
                <a16:creationId xmlns:a16="http://schemas.microsoft.com/office/drawing/2014/main" id="{7ECB1DC2-080A-C728-D946-70FB348CA6DE}"/>
              </a:ext>
            </a:extLst>
          </p:cNvPr>
          <p:cNvSpPr txBox="1"/>
          <p:nvPr/>
        </p:nvSpPr>
        <p:spPr>
          <a:xfrm>
            <a:off x="3514957" y="3895232"/>
            <a:ext cx="911612" cy="369332"/>
          </a:xfrm>
          <a:prstGeom prst="rect">
            <a:avLst/>
          </a:prstGeom>
          <a:noFill/>
        </p:spPr>
        <p:txBody>
          <a:bodyPr wrap="square">
            <a:spAutoFit/>
          </a:bodyPr>
          <a:lstStyle/>
          <a:p>
            <a:r>
              <a:rPr lang="en-US" dirty="0"/>
              <a:t>Extract</a:t>
            </a:r>
            <a:endParaRPr lang="en-IN" dirty="0"/>
          </a:p>
        </p:txBody>
      </p:sp>
      <p:sp>
        <p:nvSpPr>
          <p:cNvPr id="25" name="TextBox 24">
            <a:extLst>
              <a:ext uri="{FF2B5EF4-FFF2-40B4-BE49-F238E27FC236}">
                <a16:creationId xmlns:a16="http://schemas.microsoft.com/office/drawing/2014/main" id="{8B3D682F-AFF5-0424-EFEB-0EFA707568E9}"/>
              </a:ext>
            </a:extLst>
          </p:cNvPr>
          <p:cNvSpPr txBox="1"/>
          <p:nvPr/>
        </p:nvSpPr>
        <p:spPr>
          <a:xfrm>
            <a:off x="7572091" y="3892819"/>
            <a:ext cx="842976" cy="369332"/>
          </a:xfrm>
          <a:prstGeom prst="rect">
            <a:avLst/>
          </a:prstGeom>
          <a:noFill/>
        </p:spPr>
        <p:txBody>
          <a:bodyPr wrap="square">
            <a:spAutoFit/>
          </a:bodyPr>
          <a:lstStyle/>
          <a:p>
            <a:r>
              <a:rPr lang="en-US" dirty="0"/>
              <a:t>Save</a:t>
            </a:r>
            <a:endParaRPr lang="en-IN" dirty="0"/>
          </a:p>
        </p:txBody>
      </p:sp>
      <p:sp>
        <p:nvSpPr>
          <p:cNvPr id="27" name="TextBox 26">
            <a:extLst>
              <a:ext uri="{FF2B5EF4-FFF2-40B4-BE49-F238E27FC236}">
                <a16:creationId xmlns:a16="http://schemas.microsoft.com/office/drawing/2014/main" id="{E185036E-F040-E33C-50A9-3CD3822DFDDC}"/>
              </a:ext>
            </a:extLst>
          </p:cNvPr>
          <p:cNvSpPr txBox="1"/>
          <p:nvPr/>
        </p:nvSpPr>
        <p:spPr>
          <a:xfrm>
            <a:off x="9374482" y="5319044"/>
            <a:ext cx="949582" cy="369332"/>
          </a:xfrm>
          <a:prstGeom prst="rect">
            <a:avLst/>
          </a:prstGeom>
          <a:noFill/>
        </p:spPr>
        <p:txBody>
          <a:bodyPr wrap="square">
            <a:spAutoFit/>
          </a:bodyPr>
          <a:lstStyle/>
          <a:p>
            <a:r>
              <a:rPr lang="en-US" dirty="0"/>
              <a:t>.</a:t>
            </a:r>
            <a:r>
              <a:rPr lang="en-US" dirty="0" err="1"/>
              <a:t>dat</a:t>
            </a:r>
            <a:r>
              <a:rPr lang="en-US" dirty="0"/>
              <a:t> File</a:t>
            </a:r>
            <a:endParaRPr lang="en-IN" dirty="0"/>
          </a:p>
        </p:txBody>
      </p:sp>
    </p:spTree>
    <p:extLst>
      <p:ext uri="{BB962C8B-B14F-4D97-AF65-F5344CB8AC3E}">
        <p14:creationId xmlns:p14="http://schemas.microsoft.com/office/powerpoint/2010/main" val="309120054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0C1A36C-66F9-3340-BCF1-07900881DC69}"/>
              </a:ext>
            </a:extLst>
          </p:cNvPr>
          <p:cNvSpPr txBox="1"/>
          <p:nvPr/>
        </p:nvSpPr>
        <p:spPr>
          <a:xfrm>
            <a:off x="761070" y="521777"/>
            <a:ext cx="9754529" cy="1045286"/>
          </a:xfrm>
          <a:prstGeom prst="rect">
            <a:avLst/>
          </a:prstGeom>
          <a:noFill/>
        </p:spPr>
        <p:txBody>
          <a:bodyPr wrap="square">
            <a:spAutoFit/>
          </a:bodyPr>
          <a:lstStyle/>
          <a:p>
            <a:pPr>
              <a:lnSpc>
                <a:spcPct val="107000"/>
              </a:lnSpc>
              <a:spcAft>
                <a:spcPts val="800"/>
              </a:spcAft>
            </a:pPr>
            <a:r>
              <a:rPr lang="en-IN" sz="1800" b="1" u="sng" dirty="0">
                <a:effectLst/>
                <a:latin typeface="Calibri" panose="020F0502020204030204" pitchFamily="34" charset="0"/>
                <a:ea typeface="Calibri" panose="020F0502020204030204" pitchFamily="34" charset="0"/>
                <a:cs typeface="Times New Roman" panose="02020603050405020304" pitchFamily="18" charset="0"/>
              </a:rPr>
              <a:t>Step 1 – Histogram Equalization:</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dirty="0">
                <a:effectLst/>
                <a:latin typeface="Calibri" panose="020F0502020204030204" pitchFamily="34" charset="0"/>
                <a:ea typeface="Calibri" panose="020F0502020204030204" pitchFamily="34" charset="0"/>
                <a:cs typeface="Times New Roman" panose="02020603050405020304" pitchFamily="18" charset="0"/>
              </a:rPr>
              <a:t>First, we enhance the target fingerprint using Histogram-equalization. Histogram equalization is to expand the pixel value distribution of an image so as to increase the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perceptional</a:t>
            </a:r>
            <a:r>
              <a:rPr lang="en-IN" sz="1800" dirty="0">
                <a:effectLst/>
                <a:latin typeface="Calibri" panose="020F0502020204030204" pitchFamily="34" charset="0"/>
                <a:ea typeface="Calibri" panose="020F0502020204030204" pitchFamily="34" charset="0"/>
                <a:cs typeface="Times New Roman" panose="02020603050405020304" pitchFamily="18" charset="0"/>
              </a:rPr>
              <a:t> information. </a:t>
            </a:r>
            <a:endParaRPr lang="en-IN" dirty="0"/>
          </a:p>
        </p:txBody>
      </p:sp>
      <p:pic>
        <p:nvPicPr>
          <p:cNvPr id="8" name="Picture 7">
            <a:extLst>
              <a:ext uri="{FF2B5EF4-FFF2-40B4-BE49-F238E27FC236}">
                <a16:creationId xmlns:a16="http://schemas.microsoft.com/office/drawing/2014/main" id="{35A48B5C-6F6E-F99B-4170-4EB4B63BB96D}"/>
              </a:ext>
            </a:extLst>
          </p:cNvPr>
          <p:cNvPicPr>
            <a:picLocks noChangeAspect="1"/>
          </p:cNvPicPr>
          <p:nvPr/>
        </p:nvPicPr>
        <p:blipFill>
          <a:blip r:embed="rId2"/>
          <a:stretch>
            <a:fillRect/>
          </a:stretch>
        </p:blipFill>
        <p:spPr>
          <a:xfrm>
            <a:off x="761070" y="1684196"/>
            <a:ext cx="6318649" cy="3829484"/>
          </a:xfrm>
          <a:prstGeom prst="rect">
            <a:avLst/>
          </a:prstGeom>
        </p:spPr>
      </p:pic>
      <p:sp>
        <p:nvSpPr>
          <p:cNvPr id="10" name="TextBox 9">
            <a:extLst>
              <a:ext uri="{FF2B5EF4-FFF2-40B4-BE49-F238E27FC236}">
                <a16:creationId xmlns:a16="http://schemas.microsoft.com/office/drawing/2014/main" id="{3B6C58E8-A0E6-0BBB-003F-9CE6CDC0E5B4}"/>
              </a:ext>
            </a:extLst>
          </p:cNvPr>
          <p:cNvSpPr txBox="1"/>
          <p:nvPr/>
        </p:nvSpPr>
        <p:spPr>
          <a:xfrm>
            <a:off x="761070" y="5423665"/>
            <a:ext cx="6094070" cy="646331"/>
          </a:xfrm>
          <a:prstGeom prst="rect">
            <a:avLst/>
          </a:prstGeom>
          <a:noFill/>
        </p:spPr>
        <p:txBody>
          <a:bodyPr wrap="square">
            <a:spAutoFit/>
          </a:bodyPr>
          <a:lstStyle/>
          <a:p>
            <a:r>
              <a:rPr lang="en-US" sz="1800" dirty="0">
                <a:effectLst/>
                <a:latin typeface="Calibri" panose="020F0502020204030204" pitchFamily="34" charset="0"/>
                <a:ea typeface="SimSun" panose="02010600030101010101" pitchFamily="2" charset="-122"/>
              </a:rPr>
              <a:t>The k in formula (2) is an experimentally determined constant, which we choose k=0.45 to calculate.</a:t>
            </a:r>
            <a:endParaRPr lang="en-IN" dirty="0"/>
          </a:p>
        </p:txBody>
      </p:sp>
      <p:pic>
        <p:nvPicPr>
          <p:cNvPr id="11" name="Picture 10">
            <a:extLst>
              <a:ext uri="{FF2B5EF4-FFF2-40B4-BE49-F238E27FC236}">
                <a16:creationId xmlns:a16="http://schemas.microsoft.com/office/drawing/2014/main" id="{165BA770-54AC-46E1-8737-6EB14B76B393}"/>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80442" y="1691640"/>
            <a:ext cx="3152775" cy="1849120"/>
          </a:xfrm>
          <a:prstGeom prst="rect">
            <a:avLst/>
          </a:prstGeom>
          <a:noFill/>
          <a:ln>
            <a:noFill/>
          </a:ln>
        </p:spPr>
      </p:pic>
      <p:sp>
        <p:nvSpPr>
          <p:cNvPr id="15" name="TextBox 14">
            <a:extLst>
              <a:ext uri="{FF2B5EF4-FFF2-40B4-BE49-F238E27FC236}">
                <a16:creationId xmlns:a16="http://schemas.microsoft.com/office/drawing/2014/main" id="{F8862789-063C-61C2-D9DE-2C1204DFCA71}"/>
              </a:ext>
            </a:extLst>
          </p:cNvPr>
          <p:cNvSpPr txBox="1"/>
          <p:nvPr/>
        </p:nvSpPr>
        <p:spPr>
          <a:xfrm>
            <a:off x="6183776" y="3598938"/>
            <a:ext cx="6094070" cy="249684"/>
          </a:xfrm>
          <a:prstGeom prst="rect">
            <a:avLst/>
          </a:prstGeom>
          <a:noFill/>
        </p:spPr>
        <p:txBody>
          <a:bodyPr wrap="square">
            <a:spAutoFit/>
          </a:bodyPr>
          <a:lstStyle/>
          <a:p>
            <a:pPr marL="266700" indent="190500" algn="ctr">
              <a:lnSpc>
                <a:spcPct val="107000"/>
              </a:lnSpc>
              <a:spcAft>
                <a:spcPts val="800"/>
              </a:spcAft>
            </a:pPr>
            <a:r>
              <a:rPr lang="en-IN" sz="1000" dirty="0">
                <a:effectLst/>
                <a:latin typeface="Calibri" panose="020F0502020204030204" pitchFamily="34" charset="0"/>
                <a:ea typeface="Calibri" panose="020F0502020204030204" pitchFamily="34" charset="0"/>
                <a:cs typeface="Times New Roman" panose="02020603050405020304" pitchFamily="18" charset="0"/>
              </a:rPr>
              <a:t>Histogram Enhancement. Original Image (Left). Enhanced image (Right)</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6" name="Rectangle 9">
            <a:extLst>
              <a:ext uri="{FF2B5EF4-FFF2-40B4-BE49-F238E27FC236}">
                <a16:creationId xmlns:a16="http://schemas.microsoft.com/office/drawing/2014/main" id="{B30696B7-48A2-DAA8-1B5D-7FFAD348E24C}"/>
              </a:ext>
            </a:extLst>
          </p:cNvPr>
          <p:cNvSpPr>
            <a:spLocks noChangeArrowheads="1"/>
          </p:cNvSpPr>
          <p:nvPr/>
        </p:nvSpPr>
        <p:spPr bwMode="auto">
          <a:xfrm>
            <a:off x="1834151" y="2221434"/>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1032" name="Picture 31">
            <a:extLst>
              <a:ext uri="{FF2B5EF4-FFF2-40B4-BE49-F238E27FC236}">
                <a16:creationId xmlns:a16="http://schemas.microsoft.com/office/drawing/2014/main" id="{5DF03492-20C5-5337-0C4D-CF93EB97A42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80442" y="3906800"/>
            <a:ext cx="3220087" cy="1964501"/>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10">
            <a:extLst>
              <a:ext uri="{FF2B5EF4-FFF2-40B4-BE49-F238E27FC236}">
                <a16:creationId xmlns:a16="http://schemas.microsoft.com/office/drawing/2014/main" id="{5117A397-965D-8BB9-D774-17336A608B71}"/>
              </a:ext>
            </a:extLst>
          </p:cNvPr>
          <p:cNvSpPr>
            <a:spLocks noChangeArrowheads="1"/>
          </p:cNvSpPr>
          <p:nvPr/>
        </p:nvSpPr>
        <p:spPr bwMode="auto">
          <a:xfrm>
            <a:off x="6855140" y="5716053"/>
            <a:ext cx="5476997"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br>
              <a:rPr kumimoji="0" lang="en-US" altLang="en-U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endParaRPr kumimoji="0" lang="en-US" altLang="en-US" sz="900" b="0"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000" b="0" i="0" u="none" strike="noStrike" cap="none" normalizeH="0" baseline="0" dirty="0">
                <a:ln>
                  <a:noFill/>
                </a:ln>
                <a:solidFill>
                  <a:schemeClr val="tx1"/>
                </a:solidFill>
                <a:effectLst/>
                <a:latin typeface="Calibri" panose="020F0502020204030204" pitchFamily="34" charset="0"/>
                <a:ea typeface="SimSun" panose="02010600030101010101" pitchFamily="2" charset="-122"/>
                <a:cs typeface="Times New Roman" panose="02020603050405020304" pitchFamily="18" charset="0"/>
              </a:rPr>
              <a:t>Fingerprint enhancement by FFT</a:t>
            </a:r>
            <a:br>
              <a:rPr kumimoji="0" lang="en-US" altLang="zh-CN" sz="1000" b="0" i="0" u="none" strike="noStrike" cap="none" normalizeH="0" baseline="0" dirty="0">
                <a:ln>
                  <a:noFill/>
                </a:ln>
                <a:solidFill>
                  <a:schemeClr val="tx1"/>
                </a:solidFill>
                <a:effectLst/>
                <a:latin typeface="Calibri" panose="020F0502020204030204" pitchFamily="34" charset="0"/>
                <a:ea typeface="SimSun" panose="02010600030101010101" pitchFamily="2" charset="-122"/>
                <a:cs typeface="Times New Roman" panose="02020603050405020304" pitchFamily="18" charset="0"/>
              </a:rPr>
            </a:br>
            <a:r>
              <a:rPr kumimoji="0" lang="en-US" altLang="zh-CN" sz="1000" b="0" i="0" u="none" strike="noStrike" cap="none" normalizeH="0" baseline="0" dirty="0">
                <a:ln>
                  <a:noFill/>
                </a:ln>
                <a:solidFill>
                  <a:schemeClr val="tx1"/>
                </a:solidFill>
                <a:effectLst/>
                <a:latin typeface="Calibri" panose="020F0502020204030204" pitchFamily="34" charset="0"/>
                <a:ea typeface="SimSun" panose="02010600030101010101" pitchFamily="2" charset="-122"/>
                <a:cs typeface="Times New Roman" panose="02020603050405020304" pitchFamily="18" charset="0"/>
              </a:rPr>
              <a:t>Enhanced image (left), Original image (right)</a:t>
            </a:r>
            <a:endParaRPr kumimoji="0" lang="en-US" altLang="zh-CN" sz="1800" b="0" i="0" u="none" strike="noStrike" cap="none" normalizeH="0" baseline="0" dirty="0">
              <a:ln>
                <a:noFill/>
              </a:ln>
              <a:solidFill>
                <a:schemeClr val="tx1"/>
              </a:solidFill>
              <a:effectLst/>
              <a:latin typeface="Arial" panose="020B0604020202020204" pitchFamily="34" charset="0"/>
            </a:endParaRPr>
          </a:p>
        </p:txBody>
      </p:sp>
      <p:pic>
        <p:nvPicPr>
          <p:cNvPr id="19" name="Picture 18">
            <a:extLst>
              <a:ext uri="{FF2B5EF4-FFF2-40B4-BE49-F238E27FC236}">
                <a16:creationId xmlns:a16="http://schemas.microsoft.com/office/drawing/2014/main" id="{9E739FB3-F0B4-5905-8134-EBAB68285A1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63205" y="4312094"/>
            <a:ext cx="1666875" cy="800100"/>
          </a:xfrm>
          <a:prstGeom prst="rect">
            <a:avLst/>
          </a:prstGeom>
        </p:spPr>
      </p:pic>
    </p:spTree>
    <p:extLst>
      <p:ext uri="{BB962C8B-B14F-4D97-AF65-F5344CB8AC3E}">
        <p14:creationId xmlns:p14="http://schemas.microsoft.com/office/powerpoint/2010/main" val="275278614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EB88D4F-07BD-626E-F52C-C250A0CF9961}"/>
              </a:ext>
            </a:extLst>
          </p:cNvPr>
          <p:cNvSpPr txBox="1"/>
          <p:nvPr/>
        </p:nvSpPr>
        <p:spPr>
          <a:xfrm>
            <a:off x="493441" y="481858"/>
            <a:ext cx="4468852" cy="1599284"/>
          </a:xfrm>
          <a:prstGeom prst="rect">
            <a:avLst/>
          </a:prstGeom>
          <a:noFill/>
        </p:spPr>
        <p:txBody>
          <a:bodyPr wrap="square">
            <a:spAutoFit/>
          </a:bodyPr>
          <a:lstStyle/>
          <a:p>
            <a:pPr>
              <a:lnSpc>
                <a:spcPct val="107000"/>
              </a:lnSpc>
              <a:spcAft>
                <a:spcPts val="800"/>
              </a:spcAft>
            </a:pPr>
            <a:r>
              <a:rPr lang="en-IN" sz="1800" b="1" u="sng" dirty="0">
                <a:effectLst/>
                <a:latin typeface="Calibri" panose="020F0502020204030204" pitchFamily="34" charset="0"/>
                <a:ea typeface="Calibri" panose="020F0502020204030204" pitchFamily="34" charset="0"/>
                <a:cs typeface="Times New Roman" panose="02020603050405020304" pitchFamily="18" charset="0"/>
              </a:rPr>
              <a:t>Step 3 – Binarization:</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dirty="0">
                <a:effectLst/>
                <a:latin typeface="Calibri" panose="020F0502020204030204" pitchFamily="34" charset="0"/>
                <a:ea typeface="Calibri" panose="020F0502020204030204" pitchFamily="34" charset="0"/>
                <a:cs typeface="Times New Roman" panose="02020603050405020304" pitchFamily="18" charset="0"/>
              </a:rPr>
              <a:t>Fingerprint Image Binarization is to transform the 8-bit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gray</a:t>
            </a:r>
            <a:r>
              <a:rPr lang="en-IN" sz="1800" dirty="0">
                <a:effectLst/>
                <a:latin typeface="Calibri" panose="020F0502020204030204" pitchFamily="34" charset="0"/>
                <a:ea typeface="Calibri" panose="020F0502020204030204" pitchFamily="34" charset="0"/>
                <a:cs typeface="Times New Roman" panose="02020603050405020304" pitchFamily="18" charset="0"/>
              </a:rPr>
              <a:t> fingerprint image to a 1-bit image with 0-value for ridges and 1-value for furrows.</a:t>
            </a:r>
            <a:endParaRPr lang="en-IN" dirty="0"/>
          </a:p>
        </p:txBody>
      </p:sp>
      <p:sp>
        <p:nvSpPr>
          <p:cNvPr id="5" name="TextBox 4">
            <a:extLst>
              <a:ext uri="{FF2B5EF4-FFF2-40B4-BE49-F238E27FC236}">
                <a16:creationId xmlns:a16="http://schemas.microsoft.com/office/drawing/2014/main" id="{6ED0ED60-085D-3442-1E0B-85AB83BAA076}"/>
              </a:ext>
            </a:extLst>
          </p:cNvPr>
          <p:cNvSpPr txBox="1"/>
          <p:nvPr/>
        </p:nvSpPr>
        <p:spPr>
          <a:xfrm>
            <a:off x="493441" y="2398041"/>
            <a:ext cx="11036920" cy="1045286"/>
          </a:xfrm>
          <a:prstGeom prst="rect">
            <a:avLst/>
          </a:prstGeom>
          <a:noFill/>
        </p:spPr>
        <p:txBody>
          <a:bodyPr wrap="square">
            <a:spAutoFit/>
          </a:bodyPr>
          <a:lstStyle/>
          <a:p>
            <a:pPr>
              <a:lnSpc>
                <a:spcPct val="107000"/>
              </a:lnSpc>
              <a:spcAft>
                <a:spcPts val="800"/>
              </a:spcAft>
            </a:pPr>
            <a:r>
              <a:rPr lang="en-IN" sz="1800" b="1" u="sng" dirty="0">
                <a:effectLst/>
                <a:latin typeface="Calibri" panose="020F0502020204030204" pitchFamily="34" charset="0"/>
                <a:ea typeface="Calibri" panose="020F0502020204030204" pitchFamily="34" charset="0"/>
                <a:cs typeface="Times New Roman" panose="02020603050405020304" pitchFamily="18" charset="0"/>
              </a:rPr>
              <a:t>Step 4 – Image Segmentation:</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dirty="0">
                <a:effectLst/>
                <a:latin typeface="Calibri" panose="020F0502020204030204" pitchFamily="34" charset="0"/>
                <a:ea typeface="Calibri" panose="020F0502020204030204" pitchFamily="34" charset="0"/>
                <a:cs typeface="Times New Roman" panose="02020603050405020304" pitchFamily="18" charset="0"/>
              </a:rPr>
              <a:t>In general, only a Region of Interest (ROI) is useful to be recognized for each fingerprint image. To extract the ROI, a two-step method is used. </a:t>
            </a:r>
            <a:endParaRPr lang="en-IN" dirty="0"/>
          </a:p>
        </p:txBody>
      </p:sp>
      <p:sp>
        <p:nvSpPr>
          <p:cNvPr id="9" name="TextBox 8">
            <a:extLst>
              <a:ext uri="{FF2B5EF4-FFF2-40B4-BE49-F238E27FC236}">
                <a16:creationId xmlns:a16="http://schemas.microsoft.com/office/drawing/2014/main" id="{9A42689F-498C-0709-E79A-998A9233A10E}"/>
              </a:ext>
            </a:extLst>
          </p:cNvPr>
          <p:cNvSpPr txBox="1"/>
          <p:nvPr/>
        </p:nvSpPr>
        <p:spPr>
          <a:xfrm>
            <a:off x="571500" y="3484867"/>
            <a:ext cx="4033954" cy="1072730"/>
          </a:xfrm>
          <a:prstGeom prst="rect">
            <a:avLst/>
          </a:prstGeom>
          <a:noFill/>
        </p:spPr>
        <p:txBody>
          <a:bodyPr wrap="square">
            <a:spAutoFit/>
          </a:bodyPr>
          <a:lstStyle/>
          <a:p>
            <a:pPr marL="342900" lvl="0" indent="-342900" algn="just">
              <a:lnSpc>
                <a:spcPct val="107000"/>
              </a:lnSpc>
              <a:spcAft>
                <a:spcPts val="800"/>
              </a:spcAft>
              <a:buFont typeface="+mj-lt"/>
              <a:buAutoNum type="arabicPeriod"/>
              <a:tabLst>
                <a:tab pos="228600" algn="l"/>
              </a:tabLst>
            </a:pPr>
            <a:r>
              <a:rPr lang="en-IN" sz="1200" b="1" dirty="0">
                <a:effectLst/>
                <a:latin typeface="Calibri" panose="020F0502020204030204" pitchFamily="34" charset="0"/>
                <a:ea typeface="Calibri" panose="020F0502020204030204" pitchFamily="34" charset="0"/>
                <a:cs typeface="Times New Roman" panose="02020603050405020304" pitchFamily="18" charset="0"/>
              </a:rPr>
              <a:t>Block direction estimation</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200" dirty="0">
                <a:effectLst/>
                <a:latin typeface="Calibri" panose="020F0502020204030204" pitchFamily="34" charset="0"/>
                <a:ea typeface="Calibri" panose="020F0502020204030204" pitchFamily="34" charset="0"/>
                <a:cs typeface="Times New Roman" panose="02020603050405020304" pitchFamily="18" charset="0"/>
              </a:rPr>
              <a:t> </a:t>
            </a:r>
            <a:r>
              <a:rPr lang="en-US" sz="1400" dirty="0">
                <a:effectLst/>
                <a:latin typeface="Calibri" panose="020F0502020204030204" pitchFamily="34" charset="0"/>
                <a:ea typeface="SimSun" panose="02010600030101010101" pitchFamily="2" charset="-122"/>
              </a:rPr>
              <a:t>Estimate the block direction for each block of the fingerprint image with </a:t>
            </a:r>
            <a:r>
              <a:rPr lang="en-US" sz="1400" dirty="0" err="1">
                <a:effectLst/>
                <a:latin typeface="Calibri" panose="020F0502020204030204" pitchFamily="34" charset="0"/>
                <a:ea typeface="SimSun" panose="02010600030101010101" pitchFamily="2" charset="-122"/>
              </a:rPr>
              <a:t>WxW</a:t>
            </a:r>
            <a:r>
              <a:rPr lang="en-US" sz="1400" dirty="0">
                <a:effectLst/>
                <a:latin typeface="Calibri" panose="020F0502020204030204" pitchFamily="34" charset="0"/>
                <a:ea typeface="SimSun" panose="02010600030101010101" pitchFamily="2" charset="-122"/>
              </a:rPr>
              <a:t> in size(W is 16 pixels by default).</a:t>
            </a:r>
            <a:endParaRPr lang="en-IN" sz="1400" dirty="0">
              <a:effectLst/>
              <a:latin typeface="Times New Roman" panose="02020603050405020304" pitchFamily="18" charset="0"/>
              <a:ea typeface="SimSun" panose="02010600030101010101" pitchFamily="2" charset="-122"/>
            </a:endParaRPr>
          </a:p>
        </p:txBody>
      </p:sp>
      <p:sp>
        <p:nvSpPr>
          <p:cNvPr id="13" name="TextBox 12">
            <a:extLst>
              <a:ext uri="{FF2B5EF4-FFF2-40B4-BE49-F238E27FC236}">
                <a16:creationId xmlns:a16="http://schemas.microsoft.com/office/drawing/2014/main" id="{BF2B6076-5F86-86B3-8A72-866E0C4888D6}"/>
              </a:ext>
            </a:extLst>
          </p:cNvPr>
          <p:cNvSpPr txBox="1"/>
          <p:nvPr/>
        </p:nvSpPr>
        <p:spPr>
          <a:xfrm>
            <a:off x="571500" y="4576648"/>
            <a:ext cx="4033954" cy="1706621"/>
          </a:xfrm>
          <a:prstGeom prst="rect">
            <a:avLst/>
          </a:prstGeom>
          <a:noFill/>
        </p:spPr>
        <p:txBody>
          <a:bodyPr wrap="square">
            <a:spAutoFit/>
          </a:bodyPr>
          <a:lstStyle/>
          <a:p>
            <a:pPr lvl="0" algn="just">
              <a:lnSpc>
                <a:spcPct val="200000"/>
              </a:lnSpc>
              <a:spcAft>
                <a:spcPts val="800"/>
              </a:spcAft>
              <a:tabLst>
                <a:tab pos="228600" algn="l"/>
              </a:tabLst>
            </a:pPr>
            <a:r>
              <a:rPr lang="en-IN" sz="1200" b="1" dirty="0">
                <a:effectLst/>
                <a:latin typeface="Calibri" panose="020F0502020204030204" pitchFamily="34" charset="0"/>
                <a:ea typeface="Calibri" panose="020F0502020204030204" pitchFamily="34" charset="0"/>
                <a:cs typeface="Times New Roman" panose="02020603050405020304" pitchFamily="18" charset="0"/>
              </a:rPr>
              <a:t>2.	    ROI extraction by Morphological operations</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400" dirty="0">
                <a:effectLst/>
                <a:latin typeface="Calibri" panose="020F0502020204030204" pitchFamily="34" charset="0"/>
                <a:ea typeface="Calibri" panose="020F0502020204030204" pitchFamily="34" charset="0"/>
                <a:cs typeface="Times New Roman" panose="02020603050405020304" pitchFamily="18" charset="0"/>
              </a:rPr>
              <a:t>Two Morphological operations called ‘OPEN’ and ‘CLOSE’ are adopted. The final image shows the interest fingerprint image area and its bound. The bound is the subtraction of the closed area from the opened area.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4" name="Picture 13">
            <a:extLst>
              <a:ext uri="{FF2B5EF4-FFF2-40B4-BE49-F238E27FC236}">
                <a16:creationId xmlns:a16="http://schemas.microsoft.com/office/drawing/2014/main" id="{E42D8971-F6E9-86A2-799E-E3D1B985CBE8}"/>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63332" y="390585"/>
            <a:ext cx="3127800" cy="1894474"/>
          </a:xfrm>
          <a:prstGeom prst="rect">
            <a:avLst/>
          </a:prstGeom>
          <a:noFill/>
          <a:ln>
            <a:noFill/>
          </a:ln>
        </p:spPr>
      </p:pic>
      <p:pic>
        <p:nvPicPr>
          <p:cNvPr id="15" name="Picture 14">
            <a:extLst>
              <a:ext uri="{FF2B5EF4-FFF2-40B4-BE49-F238E27FC236}">
                <a16:creationId xmlns:a16="http://schemas.microsoft.com/office/drawing/2014/main" id="{9F8A8F41-745A-C241-2570-40CB6E8CA27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097105" y="3789151"/>
            <a:ext cx="2826717" cy="1728217"/>
          </a:xfrm>
          <a:prstGeom prst="rect">
            <a:avLst/>
          </a:prstGeom>
          <a:noFill/>
          <a:ln>
            <a:noFill/>
          </a:ln>
        </p:spPr>
      </p:pic>
      <p:pic>
        <p:nvPicPr>
          <p:cNvPr id="17" name="Picture 16">
            <a:extLst>
              <a:ext uri="{FF2B5EF4-FFF2-40B4-BE49-F238E27FC236}">
                <a16:creationId xmlns:a16="http://schemas.microsoft.com/office/drawing/2014/main" id="{F7F65289-11AD-D51A-F103-B8D4880A6621}"/>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9668341" y="3760226"/>
            <a:ext cx="1339548" cy="1786065"/>
          </a:xfrm>
          <a:prstGeom prst="rect">
            <a:avLst/>
          </a:prstGeom>
          <a:noFill/>
        </p:spPr>
      </p:pic>
      <p:sp>
        <p:nvSpPr>
          <p:cNvPr id="19" name="TextBox 18">
            <a:extLst>
              <a:ext uri="{FF2B5EF4-FFF2-40B4-BE49-F238E27FC236}">
                <a16:creationId xmlns:a16="http://schemas.microsoft.com/office/drawing/2014/main" id="{16006FE6-A300-F77F-02A0-FF54CB94C468}"/>
              </a:ext>
            </a:extLst>
          </p:cNvPr>
          <p:cNvSpPr txBox="1"/>
          <p:nvPr/>
        </p:nvSpPr>
        <p:spPr>
          <a:xfrm>
            <a:off x="5446469" y="5681605"/>
            <a:ext cx="3887102" cy="249684"/>
          </a:xfrm>
          <a:prstGeom prst="rect">
            <a:avLst/>
          </a:prstGeom>
          <a:noFill/>
        </p:spPr>
        <p:txBody>
          <a:bodyPr wrap="square">
            <a:spAutoFit/>
          </a:bodyPr>
          <a:lstStyle/>
          <a:p>
            <a:pPr algn="ctr">
              <a:lnSpc>
                <a:spcPct val="107000"/>
              </a:lnSpc>
              <a:spcAft>
                <a:spcPts val="800"/>
              </a:spcAft>
            </a:pPr>
            <a:r>
              <a:rPr lang="en-IN" sz="1000" dirty="0">
                <a:effectLst/>
                <a:latin typeface="Calibri" panose="020F0502020204030204" pitchFamily="34" charset="0"/>
                <a:ea typeface="Calibri" panose="020F0502020204030204" pitchFamily="34" charset="0"/>
                <a:cs typeface="Times New Roman" panose="02020603050405020304" pitchFamily="18" charset="0"/>
              </a:rPr>
              <a:t>Direction map.  Binarized fingerprint (left), Direction map (right)</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1" name="TextBox 20">
            <a:extLst>
              <a:ext uri="{FF2B5EF4-FFF2-40B4-BE49-F238E27FC236}">
                <a16:creationId xmlns:a16="http://schemas.microsoft.com/office/drawing/2014/main" id="{A4BD4383-429E-3BB3-B4CC-3C3BE61AB974}"/>
              </a:ext>
            </a:extLst>
          </p:cNvPr>
          <p:cNvSpPr txBox="1"/>
          <p:nvPr/>
        </p:nvSpPr>
        <p:spPr>
          <a:xfrm>
            <a:off x="9827809" y="5582875"/>
            <a:ext cx="963354" cy="357021"/>
          </a:xfrm>
          <a:prstGeom prst="rect">
            <a:avLst/>
          </a:prstGeom>
          <a:noFill/>
        </p:spPr>
        <p:txBody>
          <a:bodyPr wrap="square">
            <a:spAutoFit/>
          </a:bodyPr>
          <a:lstStyle/>
          <a:p>
            <a:pPr algn="just">
              <a:lnSpc>
                <a:spcPct val="200000"/>
              </a:lnSpc>
              <a:spcAft>
                <a:spcPts val="800"/>
              </a:spcAft>
            </a:pPr>
            <a:r>
              <a:rPr lang="en-IN" sz="1000" dirty="0">
                <a:effectLst/>
                <a:latin typeface="Calibri" panose="020F0502020204030204" pitchFamily="34" charset="0"/>
                <a:ea typeface="Calibri" panose="020F0502020204030204" pitchFamily="34" charset="0"/>
                <a:cs typeface="Times New Roman" panose="02020603050405020304" pitchFamily="18" charset="0"/>
              </a:rPr>
              <a:t>ROI + Bound</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6" name="TextBox 25">
            <a:extLst>
              <a:ext uri="{FF2B5EF4-FFF2-40B4-BE49-F238E27FC236}">
                <a16:creationId xmlns:a16="http://schemas.microsoft.com/office/drawing/2014/main" id="{44C8641E-BC3E-E630-B008-1DC4E50FBD69}"/>
              </a:ext>
            </a:extLst>
          </p:cNvPr>
          <p:cNvSpPr txBox="1"/>
          <p:nvPr/>
        </p:nvSpPr>
        <p:spPr>
          <a:xfrm>
            <a:off x="5280162" y="2304817"/>
            <a:ext cx="6094140" cy="413511"/>
          </a:xfrm>
          <a:prstGeom prst="rect">
            <a:avLst/>
          </a:prstGeom>
          <a:noFill/>
        </p:spPr>
        <p:txBody>
          <a:bodyPr wrap="square">
            <a:spAutoFit/>
          </a:bodyPr>
          <a:lstStyle/>
          <a:p>
            <a:pPr algn="ctr">
              <a:lnSpc>
                <a:spcPct val="107000"/>
              </a:lnSpc>
              <a:spcAft>
                <a:spcPts val="800"/>
              </a:spcAft>
            </a:pPr>
            <a:r>
              <a:rPr lang="en-IN" sz="1000" dirty="0">
                <a:effectLst/>
                <a:latin typeface="Times New Roman" panose="02020603050405020304" pitchFamily="18" charset="0"/>
                <a:ea typeface="Calibri" panose="020F0502020204030204" pitchFamily="34" charset="0"/>
                <a:cs typeface="Times New Roman" panose="02020603050405020304" pitchFamily="18" charset="0"/>
              </a:rPr>
              <a:t>Fingerprint image after adaptive binarization</a:t>
            </a:r>
            <a:br>
              <a:rPr lang="en-IN" sz="1000" dirty="0">
                <a:effectLst/>
                <a:latin typeface="Times New Roman" panose="02020603050405020304" pitchFamily="18" charset="0"/>
                <a:ea typeface="Calibri" panose="020F0502020204030204" pitchFamily="34" charset="0"/>
                <a:cs typeface="Times New Roman" panose="02020603050405020304" pitchFamily="18" charset="0"/>
              </a:rPr>
            </a:br>
            <a:r>
              <a:rPr lang="en-IN" sz="1000" dirty="0">
                <a:effectLst/>
                <a:latin typeface="Times New Roman" panose="02020603050405020304" pitchFamily="18" charset="0"/>
                <a:ea typeface="Calibri" panose="020F0502020204030204" pitchFamily="34" charset="0"/>
                <a:cs typeface="Times New Roman" panose="02020603050405020304" pitchFamily="18" charset="0"/>
              </a:rPr>
              <a:t>Binarized image(left), Enhanced Gray image(right)</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2573564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2BBCB82-D242-7C64-D3E4-FA074095E947}"/>
              </a:ext>
            </a:extLst>
          </p:cNvPr>
          <p:cNvSpPr txBox="1"/>
          <p:nvPr/>
        </p:nvSpPr>
        <p:spPr>
          <a:xfrm>
            <a:off x="727617" y="715554"/>
            <a:ext cx="8918188" cy="973985"/>
          </a:xfrm>
          <a:prstGeom prst="rect">
            <a:avLst/>
          </a:prstGeom>
          <a:noFill/>
        </p:spPr>
        <p:txBody>
          <a:bodyPr wrap="square">
            <a:spAutoFit/>
          </a:bodyPr>
          <a:lstStyle/>
          <a:p>
            <a:pPr>
              <a:lnSpc>
                <a:spcPct val="107000"/>
              </a:lnSpc>
              <a:spcAft>
                <a:spcPts val="800"/>
              </a:spcAft>
            </a:pPr>
            <a:r>
              <a:rPr lang="en-IN" sz="1400" b="1" u="sng" dirty="0">
                <a:effectLst/>
                <a:latin typeface="Calibri" panose="020F0502020204030204" pitchFamily="34" charset="0"/>
                <a:ea typeface="Calibri" panose="020F0502020204030204" pitchFamily="34" charset="0"/>
                <a:cs typeface="Times New Roman" panose="02020603050405020304" pitchFamily="18" charset="0"/>
              </a:rPr>
              <a:t>Step 5 – Minutiae Extraction:</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400" b="1" dirty="0">
                <a:effectLst/>
                <a:latin typeface="Calibri" panose="020F0502020204030204" pitchFamily="34" charset="0"/>
                <a:ea typeface="Calibri" panose="020F0502020204030204" pitchFamily="34" charset="0"/>
                <a:cs typeface="Times New Roman" panose="02020603050405020304" pitchFamily="18" charset="0"/>
              </a:rPr>
              <a:t>Part 1: Fingerprint Ridge Thinning</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400" dirty="0">
                <a:effectLst/>
                <a:latin typeface="Calibri" panose="020F0502020204030204" pitchFamily="34" charset="0"/>
                <a:ea typeface="Calibri" panose="020F0502020204030204" pitchFamily="34" charset="0"/>
                <a:cs typeface="Times New Roman" panose="02020603050405020304" pitchFamily="18" charset="0"/>
              </a:rPr>
              <a:t>Ridge Thinning is to eliminate the redundant pixels of ridges till the ridges are just one pixel wide.</a:t>
            </a:r>
            <a:endParaRPr lang="en-IN" dirty="0"/>
          </a:p>
        </p:txBody>
      </p:sp>
      <p:sp>
        <p:nvSpPr>
          <p:cNvPr id="5" name="TextBox 4">
            <a:extLst>
              <a:ext uri="{FF2B5EF4-FFF2-40B4-BE49-F238E27FC236}">
                <a16:creationId xmlns:a16="http://schemas.microsoft.com/office/drawing/2014/main" id="{C818439D-85B0-CB68-C7EC-E3EAD1F2938F}"/>
              </a:ext>
            </a:extLst>
          </p:cNvPr>
          <p:cNvSpPr txBox="1"/>
          <p:nvPr/>
        </p:nvSpPr>
        <p:spPr>
          <a:xfrm>
            <a:off x="727616" y="2054880"/>
            <a:ext cx="9877194" cy="978858"/>
          </a:xfrm>
          <a:prstGeom prst="rect">
            <a:avLst/>
          </a:prstGeom>
          <a:noFill/>
        </p:spPr>
        <p:txBody>
          <a:bodyPr wrap="square">
            <a:spAutoFit/>
          </a:bodyPr>
          <a:lstStyle/>
          <a:p>
            <a:pPr algn="just">
              <a:lnSpc>
                <a:spcPct val="107000"/>
              </a:lnSpc>
              <a:spcAft>
                <a:spcPts val="800"/>
              </a:spcAft>
            </a:pPr>
            <a:r>
              <a:rPr lang="en-IN" sz="1400" b="1" dirty="0">
                <a:effectLst/>
                <a:latin typeface="Calibri" panose="020F0502020204030204" pitchFamily="34" charset="0"/>
                <a:ea typeface="Calibri" panose="020F0502020204030204" pitchFamily="34" charset="0"/>
                <a:cs typeface="Times New Roman" panose="02020603050405020304" pitchFamily="18" charset="0"/>
              </a:rPr>
              <a:t>Part 2: Minutia Marking</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400" dirty="0">
                <a:effectLst/>
                <a:latin typeface="Calibri" panose="020F0502020204030204" pitchFamily="34" charset="0"/>
                <a:ea typeface="Calibri" panose="020F0502020204030204" pitchFamily="34" charset="0"/>
                <a:cs typeface="Times New Roman" panose="02020603050405020304" pitchFamily="18" charset="0"/>
              </a:rPr>
              <a:t>After the fingerprint ridge thinning, marking minutia points is relatively easy.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400" dirty="0">
                <a:effectLst/>
                <a:latin typeface="Calibri" panose="020F0502020204030204" pitchFamily="34" charset="0"/>
                <a:ea typeface="Calibri" panose="020F0502020204030204" pitchFamily="34" charset="0"/>
                <a:cs typeface="Times New Roman" panose="02020603050405020304" pitchFamily="18" charset="0"/>
              </a:rPr>
              <a:t>Error handling methods need to be implemented to ensure the triple counting branch error does not evoke.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D7C45E0F-8003-5878-48B1-CA1082467509}"/>
              </a:ext>
            </a:extLst>
          </p:cNvPr>
          <p:cNvSpPr txBox="1"/>
          <p:nvPr/>
        </p:nvSpPr>
        <p:spPr>
          <a:xfrm>
            <a:off x="727616" y="3079860"/>
            <a:ext cx="5737908" cy="2003497"/>
          </a:xfrm>
          <a:prstGeom prst="rect">
            <a:avLst/>
          </a:prstGeom>
          <a:noFill/>
        </p:spPr>
        <p:txBody>
          <a:bodyPr wrap="square">
            <a:spAutoFit/>
          </a:bodyPr>
          <a:lstStyle/>
          <a:p>
            <a:pPr>
              <a:lnSpc>
                <a:spcPct val="107000"/>
              </a:lnSpc>
              <a:spcAft>
                <a:spcPts val="800"/>
              </a:spcAft>
            </a:pPr>
            <a:r>
              <a:rPr lang="en-IN" sz="1400" b="1" u="sng" dirty="0">
                <a:effectLst/>
                <a:latin typeface="Calibri" panose="020F0502020204030204" pitchFamily="34" charset="0"/>
                <a:ea typeface="Calibri" panose="020F0502020204030204" pitchFamily="34" charset="0"/>
                <a:cs typeface="Times New Roman" panose="02020603050405020304" pitchFamily="18" charset="0"/>
              </a:rPr>
              <a:t>Step 6 – Minutia Postprocessing</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400" b="1" dirty="0">
                <a:effectLst/>
                <a:latin typeface="Calibri" panose="020F0502020204030204" pitchFamily="34" charset="0"/>
                <a:ea typeface="Calibri" panose="020F0502020204030204" pitchFamily="34" charset="0"/>
                <a:cs typeface="Times New Roman" panose="02020603050405020304" pitchFamily="18" charset="0"/>
              </a:rPr>
              <a:t>Part 1: False Minutia Removal</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400" dirty="0">
                <a:effectLst/>
                <a:latin typeface="Calibri" panose="020F0502020204030204" pitchFamily="34" charset="0"/>
                <a:ea typeface="Calibri" panose="020F0502020204030204" pitchFamily="34" charset="0"/>
                <a:cs typeface="Times New Roman" panose="02020603050405020304" pitchFamily="18" charset="0"/>
              </a:rPr>
              <a:t>The pre-processing stage does not totally heal the fingerprint image.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400" dirty="0">
                <a:effectLst/>
                <a:latin typeface="Calibri" panose="020F0502020204030204" pitchFamily="34" charset="0"/>
                <a:ea typeface="Calibri" panose="020F0502020204030204" pitchFamily="34" charset="0"/>
                <a:cs typeface="Times New Roman" panose="02020603050405020304" pitchFamily="18" charset="0"/>
              </a:rPr>
              <a:t>These false minutiae will significantly affect the accuracy of matching if they are simply regarded as genuine minutia. So, some mechanisms of removing false minutia are essential to keep the fingerprint verification system effective.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 name="TextBox 8">
            <a:extLst>
              <a:ext uri="{FF2B5EF4-FFF2-40B4-BE49-F238E27FC236}">
                <a16:creationId xmlns:a16="http://schemas.microsoft.com/office/drawing/2014/main" id="{E72943D6-FD1A-8603-6248-0938D6C44415}"/>
              </a:ext>
            </a:extLst>
          </p:cNvPr>
          <p:cNvSpPr txBox="1"/>
          <p:nvPr/>
        </p:nvSpPr>
        <p:spPr>
          <a:xfrm>
            <a:off x="727616" y="5214122"/>
            <a:ext cx="6094140" cy="876266"/>
          </a:xfrm>
          <a:prstGeom prst="rect">
            <a:avLst/>
          </a:prstGeom>
          <a:noFill/>
        </p:spPr>
        <p:txBody>
          <a:bodyPr wrap="square">
            <a:spAutoFit/>
          </a:bodyPr>
          <a:lstStyle/>
          <a:p>
            <a:pPr algn="just">
              <a:lnSpc>
                <a:spcPct val="107000"/>
              </a:lnSpc>
              <a:spcAft>
                <a:spcPts val="800"/>
              </a:spcAft>
            </a:pPr>
            <a:r>
              <a:rPr lang="en-IN" sz="1400" b="1" dirty="0">
                <a:effectLst/>
                <a:latin typeface="Calibri" panose="020F0502020204030204" pitchFamily="34" charset="0"/>
                <a:ea typeface="Calibri" panose="020F0502020204030204" pitchFamily="34" charset="0"/>
                <a:cs typeface="Times New Roman" panose="02020603050405020304" pitchFamily="18" charset="0"/>
              </a:rPr>
              <a:t>Part 2: Unify terminations and bifurcations</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400" dirty="0">
                <a:effectLst/>
                <a:latin typeface="Calibri" panose="020F0502020204030204" pitchFamily="34" charset="0"/>
                <a:ea typeface="Calibri" panose="020F0502020204030204" pitchFamily="34" charset="0"/>
                <a:cs typeface="Times New Roman" panose="02020603050405020304" pitchFamily="18" charset="0"/>
              </a:rPr>
              <a:t>Each minutia is completely characterized by the following parameters at last: 1) x-coordinate, 2) y-coordinate, and 3) orientation.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2" name="Picture 11">
            <a:extLst>
              <a:ext uri="{FF2B5EF4-FFF2-40B4-BE49-F238E27FC236}">
                <a16:creationId xmlns:a16="http://schemas.microsoft.com/office/drawing/2014/main" id="{21A96ABB-4C3A-CF19-D258-601FE73A947A}"/>
              </a:ext>
            </a:extLst>
          </p:cNvPr>
          <p:cNvPicPr>
            <a:picLocks noChangeAspect="1"/>
          </p:cNvPicPr>
          <p:nvPr/>
        </p:nvPicPr>
        <p:blipFill rotWithShape="1">
          <a:blip r:embed="rId2">
            <a:extLst>
              <a:ext uri="{28A0092B-C50C-407E-A947-70E740481C1C}">
                <a14:useLocalDpi xmlns:a14="http://schemas.microsoft.com/office/drawing/2010/main" val="0"/>
              </a:ext>
            </a:extLst>
          </a:blip>
          <a:srcRect l="60455" t="24636" r="5230" b="10433"/>
          <a:stretch/>
        </p:blipFill>
        <p:spPr>
          <a:xfrm>
            <a:off x="9338372" y="473265"/>
            <a:ext cx="2126011" cy="2432548"/>
          </a:xfrm>
          <a:prstGeom prst="rect">
            <a:avLst/>
          </a:prstGeom>
        </p:spPr>
      </p:pic>
      <p:grpSp>
        <p:nvGrpSpPr>
          <p:cNvPr id="13" name="Group 12">
            <a:extLst>
              <a:ext uri="{FF2B5EF4-FFF2-40B4-BE49-F238E27FC236}">
                <a16:creationId xmlns:a16="http://schemas.microsoft.com/office/drawing/2014/main" id="{4D7DEA4D-8D08-07F1-BDE4-35501ED08DC6}"/>
              </a:ext>
            </a:extLst>
          </p:cNvPr>
          <p:cNvGrpSpPr>
            <a:grpSpLocks/>
          </p:cNvGrpSpPr>
          <p:nvPr/>
        </p:nvGrpSpPr>
        <p:grpSpPr bwMode="auto">
          <a:xfrm>
            <a:off x="6716749" y="3516895"/>
            <a:ext cx="902970" cy="870585"/>
            <a:chOff x="144" y="1872"/>
            <a:chExt cx="912" cy="1056"/>
          </a:xfrm>
        </p:grpSpPr>
        <p:cxnSp>
          <p:nvCxnSpPr>
            <p:cNvPr id="14" name="Line 61">
              <a:extLst>
                <a:ext uri="{FF2B5EF4-FFF2-40B4-BE49-F238E27FC236}">
                  <a16:creationId xmlns:a16="http://schemas.microsoft.com/office/drawing/2014/main" id="{B9618BF7-C4A9-E48B-0262-5A4BE8601EDF}"/>
                </a:ext>
              </a:extLst>
            </p:cNvPr>
            <p:cNvCxnSpPr>
              <a:cxnSpLocks noChangeShapeType="1"/>
            </p:cNvCxnSpPr>
            <p:nvPr/>
          </p:nvCxnSpPr>
          <p:spPr bwMode="auto">
            <a:xfrm flipV="1">
              <a:off x="336" y="2304"/>
              <a:ext cx="288" cy="384"/>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5E574E"/>
                    </a:outerShdw>
                  </a:effectLst>
                </a14:hiddenEffects>
              </a:ext>
            </a:extLst>
          </p:spPr>
        </p:cxnSp>
        <p:cxnSp>
          <p:nvCxnSpPr>
            <p:cNvPr id="15" name="Line 62">
              <a:extLst>
                <a:ext uri="{FF2B5EF4-FFF2-40B4-BE49-F238E27FC236}">
                  <a16:creationId xmlns:a16="http://schemas.microsoft.com/office/drawing/2014/main" id="{9F5D1790-35EB-58FB-ECAA-819214C9D5B7}"/>
                </a:ext>
              </a:extLst>
            </p:cNvPr>
            <p:cNvCxnSpPr>
              <a:cxnSpLocks noChangeShapeType="1"/>
            </p:cNvCxnSpPr>
            <p:nvPr/>
          </p:nvCxnSpPr>
          <p:spPr bwMode="auto">
            <a:xfrm>
              <a:off x="288" y="1872"/>
              <a:ext cx="768" cy="1056"/>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5E574E"/>
                    </a:outerShdw>
                  </a:effectLst>
                </a14:hiddenEffects>
              </a:ext>
            </a:extLst>
          </p:spPr>
        </p:cxnSp>
        <p:sp>
          <p:nvSpPr>
            <p:cNvPr id="16" name="Rectangle 15">
              <a:extLst>
                <a:ext uri="{FF2B5EF4-FFF2-40B4-BE49-F238E27FC236}">
                  <a16:creationId xmlns:a16="http://schemas.microsoft.com/office/drawing/2014/main" id="{2D5C5CE1-DD16-CD78-C206-B3DFFE32FC5A}"/>
                </a:ext>
              </a:extLst>
            </p:cNvPr>
            <p:cNvSpPr>
              <a:spLocks noChangeArrowheads="1"/>
            </p:cNvSpPr>
            <p:nvPr/>
          </p:nvSpPr>
          <p:spPr bwMode="auto">
            <a:xfrm>
              <a:off x="144" y="2112"/>
              <a:ext cx="768" cy="816"/>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rgbClr val="FF6600"/>
                  </a:solidFill>
                </a14:hiddenFill>
              </a:ext>
              <a:ext uri="{AF507438-7753-43E0-B8FC-AC1667EBCBE1}">
                <a14:hiddenEffects xmlns:a14="http://schemas.microsoft.com/office/drawing/2010/main">
                  <a:effectLst>
                    <a:outerShdw dist="35921" dir="2700000" algn="ctr" rotWithShape="0">
                      <a:srgbClr val="5E574E"/>
                    </a:outerShdw>
                  </a:effectLst>
                </a14:hiddenEffects>
              </a:ext>
            </a:extLst>
          </p:spPr>
          <p:txBody>
            <a:bodyPr rot="0" vert="horz" wrap="square" lIns="91440" tIns="45720" rIns="91440" bIns="45720" anchor="ctr" anchorCtr="0" upright="1">
              <a:noAutofit/>
            </a:bodyPr>
            <a:lstStyle/>
            <a:p>
              <a:pPr algn="ctr">
                <a:lnSpc>
                  <a:spcPct val="107000"/>
                </a:lnSpc>
                <a:spcAft>
                  <a:spcPts val="800"/>
                </a:spcAft>
              </a:pPr>
              <a:r>
                <a:rPr lang="en-IN" sz="2400" dirty="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rPr>
                <a:t>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p:txBody>
        </p:sp>
      </p:grpSp>
      <p:cxnSp>
        <p:nvCxnSpPr>
          <p:cNvPr id="17" name="Straight Connector 16">
            <a:extLst>
              <a:ext uri="{FF2B5EF4-FFF2-40B4-BE49-F238E27FC236}">
                <a16:creationId xmlns:a16="http://schemas.microsoft.com/office/drawing/2014/main" id="{D7026251-D345-4AD1-368B-C0A2D3431A40}"/>
              </a:ext>
            </a:extLst>
          </p:cNvPr>
          <p:cNvCxnSpPr>
            <a:cxnSpLocks noChangeShapeType="1"/>
          </p:cNvCxnSpPr>
          <p:nvPr/>
        </p:nvCxnSpPr>
        <p:spPr bwMode="auto">
          <a:xfrm>
            <a:off x="7667344" y="3675010"/>
            <a:ext cx="950595" cy="831215"/>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5E574E"/>
                  </a:outerShdw>
                </a:effectLst>
              </a14:hiddenEffects>
            </a:ext>
          </a:extLst>
        </p:spPr>
      </p:cxnSp>
      <p:cxnSp>
        <p:nvCxnSpPr>
          <p:cNvPr id="18" name="Straight Connector 17">
            <a:extLst>
              <a:ext uri="{FF2B5EF4-FFF2-40B4-BE49-F238E27FC236}">
                <a16:creationId xmlns:a16="http://schemas.microsoft.com/office/drawing/2014/main" id="{4EB77D49-F19F-D648-8257-5796B8D64677}"/>
              </a:ext>
            </a:extLst>
          </p:cNvPr>
          <p:cNvCxnSpPr>
            <a:cxnSpLocks noChangeShapeType="1"/>
          </p:cNvCxnSpPr>
          <p:nvPr/>
        </p:nvCxnSpPr>
        <p:spPr bwMode="auto">
          <a:xfrm>
            <a:off x="9901274" y="4534800"/>
            <a:ext cx="189865" cy="15875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5E574E"/>
                  </a:outerShdw>
                </a:effectLst>
              </a14:hiddenEffects>
            </a:ext>
          </a:extLst>
        </p:spPr>
      </p:cxnSp>
      <p:cxnSp>
        <p:nvCxnSpPr>
          <p:cNvPr id="19" name="Straight Connector 18">
            <a:extLst>
              <a:ext uri="{FF2B5EF4-FFF2-40B4-BE49-F238E27FC236}">
                <a16:creationId xmlns:a16="http://schemas.microsoft.com/office/drawing/2014/main" id="{DC6DF798-6CD3-D25D-798A-EB4D4177DF66}"/>
              </a:ext>
            </a:extLst>
          </p:cNvPr>
          <p:cNvCxnSpPr>
            <a:cxnSpLocks noChangeShapeType="1"/>
          </p:cNvCxnSpPr>
          <p:nvPr/>
        </p:nvCxnSpPr>
        <p:spPr bwMode="auto">
          <a:xfrm flipH="1">
            <a:off x="8142959" y="3833125"/>
            <a:ext cx="285115" cy="23749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5E574E"/>
                  </a:outerShdw>
                </a:effectLst>
              </a14:hiddenEffects>
            </a:ext>
          </a:extLst>
        </p:spPr>
      </p:cxnSp>
      <p:sp>
        <p:nvSpPr>
          <p:cNvPr id="20" name="Rectangle 19">
            <a:extLst>
              <a:ext uri="{FF2B5EF4-FFF2-40B4-BE49-F238E27FC236}">
                <a16:creationId xmlns:a16="http://schemas.microsoft.com/office/drawing/2014/main" id="{5F4104A2-6763-8265-4B28-C760154F6E0E}"/>
              </a:ext>
            </a:extLst>
          </p:cNvPr>
          <p:cNvSpPr>
            <a:spLocks noChangeArrowheads="1"/>
          </p:cNvSpPr>
          <p:nvPr/>
        </p:nvSpPr>
        <p:spPr bwMode="auto">
          <a:xfrm>
            <a:off x="7904834" y="3714380"/>
            <a:ext cx="760730" cy="673100"/>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rgbClr val="FF6600"/>
                </a:solidFill>
              </a14:hiddenFill>
            </a:ext>
            <a:ext uri="{AF507438-7753-43E0-B8FC-AC1667EBCBE1}">
              <a14:hiddenEffects xmlns:a14="http://schemas.microsoft.com/office/drawing/2010/main">
                <a:effectLst>
                  <a:outerShdw dist="35921" dir="2700000" algn="ctr" rotWithShape="0">
                    <a:srgbClr val="5E574E"/>
                  </a:outerShdw>
                </a:effectLst>
              </a14:hiddenEffects>
            </a:ext>
          </a:extLst>
        </p:spPr>
        <p:txBody>
          <a:bodyPr rot="0" vert="horz" wrap="square" lIns="91440" tIns="45720" rIns="91440" bIns="45720" anchor="ctr" anchorCtr="0" upright="1">
            <a:noAutofit/>
          </a:bodyPr>
          <a:lstStyle/>
          <a:p>
            <a:pPr algn="ctr">
              <a:lnSpc>
                <a:spcPct val="107000"/>
              </a:lnSpc>
              <a:spcAft>
                <a:spcPts val="800"/>
              </a:spcAft>
            </a:pPr>
            <a:r>
              <a:rPr lang="en-IN" sz="240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21" name="Straight Connector 20">
            <a:extLst>
              <a:ext uri="{FF2B5EF4-FFF2-40B4-BE49-F238E27FC236}">
                <a16:creationId xmlns:a16="http://schemas.microsoft.com/office/drawing/2014/main" id="{B9B844C0-6F36-194F-91B4-C940047CC273}"/>
              </a:ext>
            </a:extLst>
          </p:cNvPr>
          <p:cNvCxnSpPr>
            <a:cxnSpLocks noChangeShapeType="1"/>
          </p:cNvCxnSpPr>
          <p:nvPr/>
        </p:nvCxnSpPr>
        <p:spPr bwMode="auto">
          <a:xfrm>
            <a:off x="9093554" y="3517530"/>
            <a:ext cx="807720" cy="43561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5E574E"/>
                  </a:outerShdw>
                </a:effectLst>
              </a14:hiddenEffects>
            </a:ext>
          </a:extLst>
        </p:spPr>
      </p:cxnSp>
      <p:cxnSp>
        <p:nvCxnSpPr>
          <p:cNvPr id="22" name="Straight Connector 21">
            <a:extLst>
              <a:ext uri="{FF2B5EF4-FFF2-40B4-BE49-F238E27FC236}">
                <a16:creationId xmlns:a16="http://schemas.microsoft.com/office/drawing/2014/main" id="{02E6F35A-AFD0-E4D0-37EA-6CE6A5B16D6E}"/>
              </a:ext>
            </a:extLst>
          </p:cNvPr>
          <p:cNvCxnSpPr>
            <a:cxnSpLocks noChangeShapeType="1"/>
          </p:cNvCxnSpPr>
          <p:nvPr/>
        </p:nvCxnSpPr>
        <p:spPr bwMode="auto">
          <a:xfrm>
            <a:off x="9459949" y="3724540"/>
            <a:ext cx="0" cy="395605"/>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5E574E"/>
                  </a:outerShdw>
                </a:effectLst>
              </a14:hiddenEffects>
            </a:ext>
          </a:extLst>
        </p:spPr>
      </p:cxnSp>
      <p:cxnSp>
        <p:nvCxnSpPr>
          <p:cNvPr id="23" name="Straight Connector 22">
            <a:extLst>
              <a:ext uri="{FF2B5EF4-FFF2-40B4-BE49-F238E27FC236}">
                <a16:creationId xmlns:a16="http://schemas.microsoft.com/office/drawing/2014/main" id="{20C42B5D-FEF9-C332-1CB3-30EE1131D7D0}"/>
              </a:ext>
            </a:extLst>
          </p:cNvPr>
          <p:cNvCxnSpPr>
            <a:cxnSpLocks noChangeShapeType="1"/>
          </p:cNvCxnSpPr>
          <p:nvPr/>
        </p:nvCxnSpPr>
        <p:spPr bwMode="auto">
          <a:xfrm>
            <a:off x="9901274" y="4052835"/>
            <a:ext cx="0" cy="3556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5E574E"/>
                  </a:outerShdw>
                </a:effectLst>
              </a14:hiddenEffects>
            </a:ext>
          </a:extLst>
        </p:spPr>
      </p:cxnSp>
      <p:cxnSp>
        <p:nvCxnSpPr>
          <p:cNvPr id="24" name="Straight Connector 23">
            <a:extLst>
              <a:ext uri="{FF2B5EF4-FFF2-40B4-BE49-F238E27FC236}">
                <a16:creationId xmlns:a16="http://schemas.microsoft.com/office/drawing/2014/main" id="{933E50E6-893B-EF99-32AB-81E12AA16E09}"/>
              </a:ext>
            </a:extLst>
          </p:cNvPr>
          <p:cNvCxnSpPr>
            <a:cxnSpLocks noChangeShapeType="1"/>
          </p:cNvCxnSpPr>
          <p:nvPr/>
        </p:nvCxnSpPr>
        <p:spPr bwMode="auto">
          <a:xfrm>
            <a:off x="9473284" y="4210950"/>
            <a:ext cx="427990" cy="197485"/>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5E574E"/>
                  </a:outerShdw>
                </a:effectLst>
              </a14:hiddenEffects>
            </a:ext>
          </a:extLst>
        </p:spPr>
      </p:cxnSp>
      <p:sp>
        <p:nvSpPr>
          <p:cNvPr id="25" name="Rectangle 24">
            <a:extLst>
              <a:ext uri="{FF2B5EF4-FFF2-40B4-BE49-F238E27FC236}">
                <a16:creationId xmlns:a16="http://schemas.microsoft.com/office/drawing/2014/main" id="{66846BB9-2FCD-1E31-D8D3-DD89C16565CB}"/>
              </a:ext>
            </a:extLst>
          </p:cNvPr>
          <p:cNvSpPr>
            <a:spLocks noChangeArrowheads="1"/>
          </p:cNvSpPr>
          <p:nvPr/>
        </p:nvSpPr>
        <p:spPr bwMode="auto">
          <a:xfrm>
            <a:off x="9231349" y="3737240"/>
            <a:ext cx="760095" cy="673100"/>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rgbClr val="FF6600"/>
                </a:solidFill>
              </a14:hiddenFill>
            </a:ext>
            <a:ext uri="{AF507438-7753-43E0-B8FC-AC1667EBCBE1}">
              <a14:hiddenEffects xmlns:a14="http://schemas.microsoft.com/office/drawing/2010/main">
                <a:effectLst>
                  <a:outerShdw dist="35921" dir="2700000" algn="ctr" rotWithShape="0">
                    <a:srgbClr val="5E574E"/>
                  </a:outerShdw>
                </a:effectLst>
              </a14:hiddenEffects>
            </a:ext>
          </a:extLst>
        </p:spPr>
        <p:txBody>
          <a:bodyPr rot="0" vert="horz" wrap="square" lIns="91440" tIns="45720" rIns="91440" bIns="45720" anchor="ctr" anchorCtr="0" upright="1">
            <a:noAutofit/>
          </a:bodyPr>
          <a:lstStyle/>
          <a:p>
            <a:pPr algn="ctr">
              <a:lnSpc>
                <a:spcPct val="107000"/>
              </a:lnSpc>
              <a:spcAft>
                <a:spcPts val="800"/>
              </a:spcAft>
            </a:pPr>
            <a:r>
              <a:rPr lang="en-IN" sz="240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p:txBody>
      </p:sp>
      <p:grpSp>
        <p:nvGrpSpPr>
          <p:cNvPr id="26" name="Group 25">
            <a:extLst>
              <a:ext uri="{FF2B5EF4-FFF2-40B4-BE49-F238E27FC236}">
                <a16:creationId xmlns:a16="http://schemas.microsoft.com/office/drawing/2014/main" id="{7A667DC7-6AD3-6C86-8301-1C6C1177122B}"/>
              </a:ext>
            </a:extLst>
          </p:cNvPr>
          <p:cNvGrpSpPr>
            <a:grpSpLocks/>
          </p:cNvGrpSpPr>
          <p:nvPr/>
        </p:nvGrpSpPr>
        <p:grpSpPr bwMode="auto">
          <a:xfrm>
            <a:off x="10376889" y="3556265"/>
            <a:ext cx="1140460" cy="1028700"/>
            <a:chOff x="3888" y="1824"/>
            <a:chExt cx="1152" cy="1248"/>
          </a:xfrm>
        </p:grpSpPr>
        <p:cxnSp>
          <p:nvCxnSpPr>
            <p:cNvPr id="27" name="Line 75">
              <a:extLst>
                <a:ext uri="{FF2B5EF4-FFF2-40B4-BE49-F238E27FC236}">
                  <a16:creationId xmlns:a16="http://schemas.microsoft.com/office/drawing/2014/main" id="{6D7C8C7B-D5EF-D4DD-A790-761826098066}"/>
                </a:ext>
              </a:extLst>
            </p:cNvPr>
            <p:cNvCxnSpPr>
              <a:cxnSpLocks noChangeShapeType="1"/>
            </p:cNvCxnSpPr>
            <p:nvPr/>
          </p:nvCxnSpPr>
          <p:spPr bwMode="auto">
            <a:xfrm flipH="1">
              <a:off x="3888" y="1824"/>
              <a:ext cx="624" cy="1008"/>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5E574E"/>
                    </a:outerShdw>
                  </a:effectLst>
                </a14:hiddenEffects>
              </a:ext>
            </a:extLst>
          </p:spPr>
        </p:cxnSp>
        <p:cxnSp>
          <p:nvCxnSpPr>
            <p:cNvPr id="28" name="Line 76">
              <a:extLst>
                <a:ext uri="{FF2B5EF4-FFF2-40B4-BE49-F238E27FC236}">
                  <a16:creationId xmlns:a16="http://schemas.microsoft.com/office/drawing/2014/main" id="{77C6743E-FAEA-7D38-506E-620A27661959}"/>
                </a:ext>
              </a:extLst>
            </p:cNvPr>
            <p:cNvCxnSpPr>
              <a:cxnSpLocks noChangeShapeType="1"/>
            </p:cNvCxnSpPr>
            <p:nvPr/>
          </p:nvCxnSpPr>
          <p:spPr bwMode="auto">
            <a:xfrm flipH="1">
              <a:off x="4272" y="1968"/>
              <a:ext cx="768" cy="1104"/>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5E574E"/>
                    </a:outerShdw>
                  </a:effectLst>
                </a14:hiddenEffects>
              </a:ext>
            </a:extLst>
          </p:spPr>
        </p:cxnSp>
        <p:cxnSp>
          <p:nvCxnSpPr>
            <p:cNvPr id="29" name="Line 77">
              <a:extLst>
                <a:ext uri="{FF2B5EF4-FFF2-40B4-BE49-F238E27FC236}">
                  <a16:creationId xmlns:a16="http://schemas.microsoft.com/office/drawing/2014/main" id="{14192421-6B3A-63F7-2F23-0070EA5627BE}"/>
                </a:ext>
              </a:extLst>
            </p:cNvPr>
            <p:cNvCxnSpPr>
              <a:cxnSpLocks noChangeShapeType="1"/>
            </p:cNvCxnSpPr>
            <p:nvPr/>
          </p:nvCxnSpPr>
          <p:spPr bwMode="auto">
            <a:xfrm flipH="1">
              <a:off x="4464" y="1920"/>
              <a:ext cx="288" cy="432"/>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5E574E"/>
                    </a:outerShdw>
                  </a:effectLst>
                </a14:hiddenEffects>
              </a:ext>
            </a:extLst>
          </p:spPr>
        </p:cxnSp>
        <p:cxnSp>
          <p:nvCxnSpPr>
            <p:cNvPr id="30" name="Line 78">
              <a:extLst>
                <a:ext uri="{FF2B5EF4-FFF2-40B4-BE49-F238E27FC236}">
                  <a16:creationId xmlns:a16="http://schemas.microsoft.com/office/drawing/2014/main" id="{3A938C96-5DBA-38A3-A623-D6AFB7AE5CDC}"/>
                </a:ext>
              </a:extLst>
            </p:cNvPr>
            <p:cNvCxnSpPr>
              <a:cxnSpLocks noChangeShapeType="1"/>
            </p:cNvCxnSpPr>
            <p:nvPr/>
          </p:nvCxnSpPr>
          <p:spPr bwMode="auto">
            <a:xfrm flipH="1">
              <a:off x="4080" y="2640"/>
              <a:ext cx="192" cy="288"/>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5E574E"/>
                    </a:outerShdw>
                  </a:effectLst>
                </a14:hiddenEffects>
              </a:ext>
            </a:extLst>
          </p:spPr>
        </p:cxnSp>
        <p:sp>
          <p:nvSpPr>
            <p:cNvPr id="31" name="Rectangle 30">
              <a:extLst>
                <a:ext uri="{FF2B5EF4-FFF2-40B4-BE49-F238E27FC236}">
                  <a16:creationId xmlns:a16="http://schemas.microsoft.com/office/drawing/2014/main" id="{F0785F8B-1C20-AA5B-DE97-199205305C04}"/>
                </a:ext>
              </a:extLst>
            </p:cNvPr>
            <p:cNvSpPr>
              <a:spLocks noChangeArrowheads="1"/>
            </p:cNvSpPr>
            <p:nvPr/>
          </p:nvSpPr>
          <p:spPr bwMode="auto">
            <a:xfrm>
              <a:off x="4080" y="2016"/>
              <a:ext cx="768" cy="816"/>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rgbClr val="FF6600"/>
                  </a:solidFill>
                </a14:hiddenFill>
              </a:ext>
              <a:ext uri="{AF507438-7753-43E0-B8FC-AC1667EBCBE1}">
                <a14:hiddenEffects xmlns:a14="http://schemas.microsoft.com/office/drawing/2010/main">
                  <a:effectLst>
                    <a:outerShdw dist="35921" dir="2700000" algn="ctr" rotWithShape="0">
                      <a:srgbClr val="5E574E"/>
                    </a:outerShdw>
                  </a:effectLst>
                </a14:hiddenEffects>
              </a:ext>
            </a:extLst>
          </p:spPr>
          <p:txBody>
            <a:bodyPr rot="0" vert="horz" wrap="square" lIns="91440" tIns="45720" rIns="91440" bIns="45720" anchor="ctr" anchorCtr="0" upright="1">
              <a:noAutofit/>
            </a:bodyPr>
            <a:lstStyle/>
            <a:p>
              <a:pPr algn="ctr">
                <a:lnSpc>
                  <a:spcPct val="107000"/>
                </a:lnSpc>
                <a:spcAft>
                  <a:spcPts val="800"/>
                </a:spcAft>
              </a:pPr>
              <a:r>
                <a:rPr lang="en-IN" sz="240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p:txBody>
        </p:sp>
      </p:grpSp>
      <p:cxnSp>
        <p:nvCxnSpPr>
          <p:cNvPr id="32" name="Straight Connector 31">
            <a:extLst>
              <a:ext uri="{FF2B5EF4-FFF2-40B4-BE49-F238E27FC236}">
                <a16:creationId xmlns:a16="http://schemas.microsoft.com/office/drawing/2014/main" id="{ED7AC054-7F59-01B3-2DC9-E91662A8BFB2}"/>
              </a:ext>
            </a:extLst>
          </p:cNvPr>
          <p:cNvCxnSpPr>
            <a:cxnSpLocks noChangeShapeType="1"/>
          </p:cNvCxnSpPr>
          <p:nvPr/>
        </p:nvCxnSpPr>
        <p:spPr bwMode="auto">
          <a:xfrm flipH="1">
            <a:off x="10424514" y="4922150"/>
            <a:ext cx="237490" cy="356235"/>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5E574E"/>
                  </a:outerShdw>
                </a:effectLst>
              </a14:hiddenEffects>
            </a:ext>
          </a:extLst>
        </p:spPr>
      </p:cxnSp>
      <p:sp>
        <p:nvSpPr>
          <p:cNvPr id="33" name="Rectangle 32">
            <a:extLst>
              <a:ext uri="{FF2B5EF4-FFF2-40B4-BE49-F238E27FC236}">
                <a16:creationId xmlns:a16="http://schemas.microsoft.com/office/drawing/2014/main" id="{6E100255-D33D-8808-FD44-F9656787C393}"/>
              </a:ext>
            </a:extLst>
          </p:cNvPr>
          <p:cNvSpPr>
            <a:spLocks noChangeArrowheads="1"/>
          </p:cNvSpPr>
          <p:nvPr/>
        </p:nvSpPr>
        <p:spPr bwMode="auto">
          <a:xfrm>
            <a:off x="10221949" y="4727840"/>
            <a:ext cx="760095" cy="672465"/>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rgbClr val="FF6600"/>
                </a:solidFill>
              </a14:hiddenFill>
            </a:ext>
            <a:ext uri="{AF507438-7753-43E0-B8FC-AC1667EBCBE1}">
              <a14:hiddenEffects xmlns:a14="http://schemas.microsoft.com/office/drawing/2010/main">
                <a:effectLst>
                  <a:outerShdw dist="35921" dir="2700000" algn="ctr" rotWithShape="0">
                    <a:srgbClr val="5E574E"/>
                  </a:outerShdw>
                </a:effectLst>
              </a14:hiddenEffects>
            </a:ext>
          </a:extLst>
        </p:spPr>
        <p:txBody>
          <a:bodyPr rot="0" vert="horz" wrap="square" lIns="91440" tIns="45720" rIns="91440" bIns="45720" anchor="ctr" anchorCtr="0" upright="1">
            <a:noAutofit/>
          </a:bodyPr>
          <a:lstStyle/>
          <a:p>
            <a:pPr algn="ctr">
              <a:lnSpc>
                <a:spcPct val="107000"/>
              </a:lnSpc>
              <a:spcAft>
                <a:spcPts val="800"/>
              </a:spcAft>
            </a:pPr>
            <a:r>
              <a:rPr lang="en-IN" sz="240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240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p:txBody>
      </p:sp>
      <p:grpSp>
        <p:nvGrpSpPr>
          <p:cNvPr id="34" name="Group 33">
            <a:extLst>
              <a:ext uri="{FF2B5EF4-FFF2-40B4-BE49-F238E27FC236}">
                <a16:creationId xmlns:a16="http://schemas.microsoft.com/office/drawing/2014/main" id="{5017629C-0882-F224-6010-29FB313EA969}"/>
              </a:ext>
            </a:extLst>
          </p:cNvPr>
          <p:cNvGrpSpPr>
            <a:grpSpLocks/>
          </p:cNvGrpSpPr>
          <p:nvPr/>
        </p:nvGrpSpPr>
        <p:grpSpPr bwMode="auto">
          <a:xfrm>
            <a:off x="7116799" y="4494795"/>
            <a:ext cx="1162050" cy="1103630"/>
            <a:chOff x="2490" y="10683"/>
            <a:chExt cx="1830" cy="1737"/>
          </a:xfrm>
        </p:grpSpPr>
        <p:cxnSp>
          <p:nvCxnSpPr>
            <p:cNvPr id="35" name="Line 83">
              <a:extLst>
                <a:ext uri="{FF2B5EF4-FFF2-40B4-BE49-F238E27FC236}">
                  <a16:creationId xmlns:a16="http://schemas.microsoft.com/office/drawing/2014/main" id="{9F8614DB-B044-ECF8-42D2-A0FA2FFFC453}"/>
                </a:ext>
              </a:extLst>
            </p:cNvPr>
            <p:cNvCxnSpPr>
              <a:cxnSpLocks noChangeShapeType="1"/>
            </p:cNvCxnSpPr>
            <p:nvPr/>
          </p:nvCxnSpPr>
          <p:spPr bwMode="auto">
            <a:xfrm flipH="1">
              <a:off x="2490" y="10807"/>
              <a:ext cx="973" cy="1308"/>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5E574E"/>
                    </a:outerShdw>
                  </a:effectLst>
                </a14:hiddenEffects>
              </a:ext>
            </a:extLst>
          </p:spPr>
        </p:cxnSp>
        <p:grpSp>
          <p:nvGrpSpPr>
            <p:cNvPr id="36" name="Group 35">
              <a:extLst>
                <a:ext uri="{FF2B5EF4-FFF2-40B4-BE49-F238E27FC236}">
                  <a16:creationId xmlns:a16="http://schemas.microsoft.com/office/drawing/2014/main" id="{DF430D95-F4EE-3560-C911-27853DE5F6DF}"/>
                </a:ext>
              </a:extLst>
            </p:cNvPr>
            <p:cNvGrpSpPr>
              <a:grpSpLocks/>
            </p:cNvGrpSpPr>
            <p:nvPr/>
          </p:nvGrpSpPr>
          <p:grpSpPr bwMode="auto">
            <a:xfrm>
              <a:off x="2864" y="10683"/>
              <a:ext cx="1198" cy="1370"/>
              <a:chOff x="384" y="3168"/>
              <a:chExt cx="768" cy="1055"/>
            </a:xfrm>
          </p:grpSpPr>
          <p:cxnSp>
            <p:nvCxnSpPr>
              <p:cNvPr id="38" name="Line 85">
                <a:extLst>
                  <a:ext uri="{FF2B5EF4-FFF2-40B4-BE49-F238E27FC236}">
                    <a16:creationId xmlns:a16="http://schemas.microsoft.com/office/drawing/2014/main" id="{E24774AF-84C5-EA66-7906-FCAED646B1A8}"/>
                  </a:ext>
                </a:extLst>
              </p:cNvPr>
              <p:cNvCxnSpPr>
                <a:cxnSpLocks noChangeShapeType="1"/>
              </p:cNvCxnSpPr>
              <p:nvPr/>
            </p:nvCxnSpPr>
            <p:spPr bwMode="auto">
              <a:xfrm flipH="1">
                <a:off x="816" y="3168"/>
                <a:ext cx="288" cy="432"/>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5E574E"/>
                      </a:outerShdw>
                    </a:effectLst>
                  </a14:hiddenEffects>
                </a:ext>
              </a:extLst>
            </p:spPr>
          </p:cxnSp>
          <p:cxnSp>
            <p:nvCxnSpPr>
              <p:cNvPr id="39" name="Line 86">
                <a:extLst>
                  <a:ext uri="{FF2B5EF4-FFF2-40B4-BE49-F238E27FC236}">
                    <a16:creationId xmlns:a16="http://schemas.microsoft.com/office/drawing/2014/main" id="{4CD76846-304C-C1BD-7BE5-1CFDBB9D8FF7}"/>
                  </a:ext>
                </a:extLst>
              </p:cNvPr>
              <p:cNvCxnSpPr>
                <a:cxnSpLocks noChangeShapeType="1"/>
              </p:cNvCxnSpPr>
              <p:nvPr/>
            </p:nvCxnSpPr>
            <p:spPr bwMode="auto">
              <a:xfrm flipH="1">
                <a:off x="432" y="3888"/>
                <a:ext cx="192" cy="288"/>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5E574E"/>
                      </a:outerShdw>
                    </a:effectLst>
                  </a14:hiddenEffects>
                </a:ext>
              </a:extLst>
            </p:spPr>
          </p:cxnSp>
          <p:sp>
            <p:nvSpPr>
              <p:cNvPr id="40" name="Rectangle 39">
                <a:extLst>
                  <a:ext uri="{FF2B5EF4-FFF2-40B4-BE49-F238E27FC236}">
                    <a16:creationId xmlns:a16="http://schemas.microsoft.com/office/drawing/2014/main" id="{7F4A9265-260D-0961-8EC6-3A9E1D31A258}"/>
                  </a:ext>
                </a:extLst>
              </p:cNvPr>
              <p:cNvSpPr>
                <a:spLocks noChangeArrowheads="1"/>
              </p:cNvSpPr>
              <p:nvPr/>
            </p:nvSpPr>
            <p:spPr bwMode="auto">
              <a:xfrm>
                <a:off x="384" y="3407"/>
                <a:ext cx="768" cy="816"/>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rgbClr val="FF6600"/>
                    </a:solidFill>
                  </a14:hiddenFill>
                </a:ext>
                <a:ext uri="{AF507438-7753-43E0-B8FC-AC1667EBCBE1}">
                  <a14:hiddenEffects xmlns:a14="http://schemas.microsoft.com/office/drawing/2010/main">
                    <a:effectLst>
                      <a:outerShdw dist="35921" dir="2700000" algn="ctr" rotWithShape="0">
                        <a:srgbClr val="5E574E"/>
                      </a:outerShdw>
                    </a:effectLst>
                  </a14:hiddenEffects>
                </a:ext>
              </a:extLst>
            </p:spPr>
            <p:txBody>
              <a:bodyPr rot="0" vert="horz" wrap="square" lIns="91440" tIns="45720" rIns="91440" bIns="45720" anchor="ctr" anchorCtr="0" upright="1">
                <a:noAutofit/>
              </a:bodyPr>
              <a:lstStyle/>
              <a:p>
                <a:pPr algn="ctr">
                  <a:lnSpc>
                    <a:spcPct val="107000"/>
                  </a:lnSpc>
                  <a:spcAft>
                    <a:spcPts val="800"/>
                  </a:spcAft>
                </a:pPr>
                <a:r>
                  <a:rPr lang="en-IN" sz="240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240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p:txBody>
          </p:sp>
        </p:grpSp>
        <p:cxnSp>
          <p:nvCxnSpPr>
            <p:cNvPr id="37" name="Line 88">
              <a:extLst>
                <a:ext uri="{FF2B5EF4-FFF2-40B4-BE49-F238E27FC236}">
                  <a16:creationId xmlns:a16="http://schemas.microsoft.com/office/drawing/2014/main" id="{8DAC3369-42FC-9CC5-FDF5-2CADB52C7004}"/>
                </a:ext>
              </a:extLst>
            </p:cNvPr>
            <p:cNvCxnSpPr>
              <a:cxnSpLocks noChangeShapeType="1"/>
            </p:cNvCxnSpPr>
            <p:nvPr/>
          </p:nvCxnSpPr>
          <p:spPr bwMode="auto">
            <a:xfrm flipH="1">
              <a:off x="3240" y="10980"/>
              <a:ext cx="1080" cy="144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5E574E"/>
                    </a:outerShdw>
                  </a:effectLst>
                </a14:hiddenEffects>
              </a:ext>
            </a:extLst>
          </p:spPr>
        </p:cxnSp>
      </p:grpSp>
      <p:grpSp>
        <p:nvGrpSpPr>
          <p:cNvPr id="41" name="Group 40">
            <a:extLst>
              <a:ext uri="{FF2B5EF4-FFF2-40B4-BE49-F238E27FC236}">
                <a16:creationId xmlns:a16="http://schemas.microsoft.com/office/drawing/2014/main" id="{03D7CF98-0574-FABE-95E5-7C78A6292954}"/>
              </a:ext>
            </a:extLst>
          </p:cNvPr>
          <p:cNvGrpSpPr>
            <a:grpSpLocks/>
          </p:cNvGrpSpPr>
          <p:nvPr/>
        </p:nvGrpSpPr>
        <p:grpSpPr bwMode="auto">
          <a:xfrm>
            <a:off x="8621749" y="4494795"/>
            <a:ext cx="1098550" cy="1103630"/>
            <a:chOff x="5110" y="10682"/>
            <a:chExt cx="1730" cy="1738"/>
          </a:xfrm>
        </p:grpSpPr>
        <p:cxnSp>
          <p:nvCxnSpPr>
            <p:cNvPr id="42" name="Line 90">
              <a:extLst>
                <a:ext uri="{FF2B5EF4-FFF2-40B4-BE49-F238E27FC236}">
                  <a16:creationId xmlns:a16="http://schemas.microsoft.com/office/drawing/2014/main" id="{58BCD32F-94D4-DB8D-2182-75DECA5F26F0}"/>
                </a:ext>
              </a:extLst>
            </p:cNvPr>
            <p:cNvCxnSpPr>
              <a:cxnSpLocks noChangeShapeType="1"/>
            </p:cNvCxnSpPr>
            <p:nvPr/>
          </p:nvCxnSpPr>
          <p:spPr bwMode="auto">
            <a:xfrm flipH="1">
              <a:off x="5110" y="10807"/>
              <a:ext cx="973" cy="1308"/>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5E574E"/>
                    </a:outerShdw>
                  </a:effectLst>
                </a14:hiddenEffects>
              </a:ext>
            </a:extLst>
          </p:spPr>
        </p:cxnSp>
        <p:cxnSp>
          <p:nvCxnSpPr>
            <p:cNvPr id="43" name="Line 91">
              <a:extLst>
                <a:ext uri="{FF2B5EF4-FFF2-40B4-BE49-F238E27FC236}">
                  <a16:creationId xmlns:a16="http://schemas.microsoft.com/office/drawing/2014/main" id="{8ABDC282-88D1-E937-D74D-8B65887D12F9}"/>
                </a:ext>
              </a:extLst>
            </p:cNvPr>
            <p:cNvCxnSpPr>
              <a:cxnSpLocks noChangeShapeType="1"/>
            </p:cNvCxnSpPr>
            <p:nvPr/>
          </p:nvCxnSpPr>
          <p:spPr bwMode="auto">
            <a:xfrm flipH="1">
              <a:off x="5409" y="11866"/>
              <a:ext cx="299" cy="374"/>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5E574E"/>
                    </a:outerShdw>
                  </a:effectLst>
                </a14:hiddenEffects>
              </a:ext>
            </a:extLst>
          </p:spPr>
        </p:cxnSp>
        <p:grpSp>
          <p:nvGrpSpPr>
            <p:cNvPr id="44" name="Group 43">
              <a:extLst>
                <a:ext uri="{FF2B5EF4-FFF2-40B4-BE49-F238E27FC236}">
                  <a16:creationId xmlns:a16="http://schemas.microsoft.com/office/drawing/2014/main" id="{017E41F6-CC4B-0385-DBCA-4E40F78DD83E}"/>
                </a:ext>
              </a:extLst>
            </p:cNvPr>
            <p:cNvGrpSpPr>
              <a:grpSpLocks/>
            </p:cNvGrpSpPr>
            <p:nvPr/>
          </p:nvGrpSpPr>
          <p:grpSpPr bwMode="auto">
            <a:xfrm>
              <a:off x="5409" y="10994"/>
              <a:ext cx="1198" cy="1059"/>
              <a:chOff x="2112" y="3264"/>
              <a:chExt cx="768" cy="816"/>
            </a:xfrm>
          </p:grpSpPr>
          <p:cxnSp>
            <p:nvCxnSpPr>
              <p:cNvPr id="47" name="Line 93">
                <a:extLst>
                  <a:ext uri="{FF2B5EF4-FFF2-40B4-BE49-F238E27FC236}">
                    <a16:creationId xmlns:a16="http://schemas.microsoft.com/office/drawing/2014/main" id="{4B201B72-25A1-5D5E-0C28-A5D78D47585D}"/>
                  </a:ext>
                </a:extLst>
              </p:cNvPr>
              <p:cNvCxnSpPr>
                <a:cxnSpLocks noChangeShapeType="1"/>
              </p:cNvCxnSpPr>
              <p:nvPr/>
            </p:nvCxnSpPr>
            <p:spPr bwMode="auto">
              <a:xfrm flipH="1">
                <a:off x="2400" y="3504"/>
                <a:ext cx="144" cy="24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5E574E"/>
                      </a:outerShdw>
                    </a:effectLst>
                  </a14:hiddenEffects>
                </a:ext>
              </a:extLst>
            </p:spPr>
          </p:cxnSp>
          <p:sp>
            <p:nvSpPr>
              <p:cNvPr id="48" name="Rectangle 47">
                <a:extLst>
                  <a:ext uri="{FF2B5EF4-FFF2-40B4-BE49-F238E27FC236}">
                    <a16:creationId xmlns:a16="http://schemas.microsoft.com/office/drawing/2014/main" id="{6FE287B9-1330-159F-DD63-DD677A12A325}"/>
                  </a:ext>
                </a:extLst>
              </p:cNvPr>
              <p:cNvSpPr>
                <a:spLocks noChangeArrowheads="1"/>
              </p:cNvSpPr>
              <p:nvPr/>
            </p:nvSpPr>
            <p:spPr bwMode="auto">
              <a:xfrm>
                <a:off x="2112" y="3264"/>
                <a:ext cx="768" cy="816"/>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rgbClr val="FF6600"/>
                    </a:solidFill>
                  </a14:hiddenFill>
                </a:ext>
                <a:ext uri="{AF507438-7753-43E0-B8FC-AC1667EBCBE1}">
                  <a14:hiddenEffects xmlns:a14="http://schemas.microsoft.com/office/drawing/2010/main">
                    <a:effectLst>
                      <a:outerShdw dist="35921" dir="2700000" algn="ctr" rotWithShape="0">
                        <a:srgbClr val="5E574E"/>
                      </a:outerShdw>
                    </a:effectLst>
                  </a14:hiddenEffects>
                </a:ext>
              </a:extLst>
            </p:spPr>
            <p:txBody>
              <a:bodyPr rot="0" vert="horz" wrap="square" lIns="91440" tIns="45720" rIns="91440" bIns="45720" anchor="ctr" anchorCtr="0" upright="1">
                <a:noAutofit/>
              </a:bodyPr>
              <a:lstStyle/>
              <a:p>
                <a:pPr algn="ctr">
                  <a:lnSpc>
                    <a:spcPct val="107000"/>
                  </a:lnSpc>
                  <a:spcAft>
                    <a:spcPts val="800"/>
                  </a:spcAft>
                </a:pPr>
                <a:r>
                  <a:rPr lang="en-IN" sz="240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240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p:txBody>
          </p:sp>
        </p:grpSp>
        <p:cxnSp>
          <p:nvCxnSpPr>
            <p:cNvPr id="45" name="Line 95">
              <a:extLst>
                <a:ext uri="{FF2B5EF4-FFF2-40B4-BE49-F238E27FC236}">
                  <a16:creationId xmlns:a16="http://schemas.microsoft.com/office/drawing/2014/main" id="{6A8C0B47-AC0A-8A25-D385-1C4458EA8FDD}"/>
                </a:ext>
              </a:extLst>
            </p:cNvPr>
            <p:cNvCxnSpPr>
              <a:cxnSpLocks noChangeShapeType="1"/>
            </p:cNvCxnSpPr>
            <p:nvPr/>
          </p:nvCxnSpPr>
          <p:spPr bwMode="auto">
            <a:xfrm flipV="1">
              <a:off x="6157" y="10682"/>
              <a:ext cx="450" cy="561"/>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5E574E"/>
                    </a:outerShdw>
                  </a:effectLst>
                </a14:hiddenEffects>
              </a:ext>
            </a:extLst>
          </p:spPr>
        </p:cxnSp>
        <p:cxnSp>
          <p:nvCxnSpPr>
            <p:cNvPr id="46" name="Line 96">
              <a:extLst>
                <a:ext uri="{FF2B5EF4-FFF2-40B4-BE49-F238E27FC236}">
                  <a16:creationId xmlns:a16="http://schemas.microsoft.com/office/drawing/2014/main" id="{0454C830-DEF7-EB3B-B211-505856A2C034}"/>
                </a:ext>
              </a:extLst>
            </p:cNvPr>
            <p:cNvCxnSpPr>
              <a:cxnSpLocks noChangeShapeType="1"/>
            </p:cNvCxnSpPr>
            <p:nvPr/>
          </p:nvCxnSpPr>
          <p:spPr bwMode="auto">
            <a:xfrm flipH="1">
              <a:off x="5760" y="10980"/>
              <a:ext cx="1080" cy="144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5E574E"/>
                    </a:outerShdw>
                  </a:effectLst>
                </a14:hiddenEffects>
              </a:ext>
            </a:extLst>
          </p:spPr>
        </p:cxnSp>
      </p:grpSp>
      <p:sp>
        <p:nvSpPr>
          <p:cNvPr id="54" name="TextBox 53">
            <a:extLst>
              <a:ext uri="{FF2B5EF4-FFF2-40B4-BE49-F238E27FC236}">
                <a16:creationId xmlns:a16="http://schemas.microsoft.com/office/drawing/2014/main" id="{DD0C5991-661C-1462-ABFC-E94AAB8DDDD4}"/>
              </a:ext>
            </a:extLst>
          </p:cNvPr>
          <p:cNvSpPr txBox="1"/>
          <p:nvPr/>
        </p:nvSpPr>
        <p:spPr>
          <a:xfrm>
            <a:off x="8449998" y="5748999"/>
            <a:ext cx="1483961" cy="246221"/>
          </a:xfrm>
          <a:prstGeom prst="rect">
            <a:avLst/>
          </a:prstGeom>
          <a:noFill/>
        </p:spPr>
        <p:txBody>
          <a:bodyPr wrap="square">
            <a:spAutoFit/>
          </a:bodyPr>
          <a:lstStyle/>
          <a:p>
            <a:r>
              <a:rPr lang="en-IN" sz="1000" dirty="0">
                <a:effectLst/>
                <a:latin typeface="Calibri" panose="020F0502020204030204" pitchFamily="34" charset="0"/>
                <a:ea typeface="Calibri" panose="020F0502020204030204" pitchFamily="34" charset="0"/>
                <a:cs typeface="Times New Roman" panose="02020603050405020304" pitchFamily="18" charset="0"/>
              </a:rPr>
              <a:t>False Minutia Structures</a:t>
            </a:r>
            <a:endParaRPr lang="en-IN" dirty="0"/>
          </a:p>
        </p:txBody>
      </p:sp>
      <p:sp>
        <p:nvSpPr>
          <p:cNvPr id="56" name="TextBox 55">
            <a:extLst>
              <a:ext uri="{FF2B5EF4-FFF2-40B4-BE49-F238E27FC236}">
                <a16:creationId xmlns:a16="http://schemas.microsoft.com/office/drawing/2014/main" id="{C2F0FAF2-9F92-3B94-A969-EA0D0317E663}"/>
              </a:ext>
            </a:extLst>
          </p:cNvPr>
          <p:cNvSpPr txBox="1"/>
          <p:nvPr/>
        </p:nvSpPr>
        <p:spPr>
          <a:xfrm>
            <a:off x="9872783" y="3030868"/>
            <a:ext cx="1454490" cy="246221"/>
          </a:xfrm>
          <a:prstGeom prst="rect">
            <a:avLst/>
          </a:prstGeom>
          <a:noFill/>
        </p:spPr>
        <p:txBody>
          <a:bodyPr wrap="square">
            <a:spAutoFit/>
          </a:bodyPr>
          <a:lstStyle/>
          <a:p>
            <a:r>
              <a:rPr lang="en-IN" sz="1000" dirty="0">
                <a:effectLst/>
                <a:latin typeface="Calibri" panose="020F0502020204030204" pitchFamily="34" charset="0"/>
                <a:ea typeface="Calibri" panose="020F0502020204030204" pitchFamily="34" charset="0"/>
                <a:cs typeface="Times New Roman" panose="02020603050405020304" pitchFamily="18" charset="0"/>
              </a:rPr>
              <a:t>Minutia Marking</a:t>
            </a:r>
            <a:endParaRPr lang="en-IN" sz="1000" dirty="0"/>
          </a:p>
        </p:txBody>
      </p:sp>
    </p:spTree>
    <p:extLst>
      <p:ext uri="{BB962C8B-B14F-4D97-AF65-F5344CB8AC3E}">
        <p14:creationId xmlns:p14="http://schemas.microsoft.com/office/powerpoint/2010/main" val="287950520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F50740C-D9EA-EAD0-CFC1-D239D26EF509}"/>
              </a:ext>
            </a:extLst>
          </p:cNvPr>
          <p:cNvSpPr txBox="1"/>
          <p:nvPr/>
        </p:nvSpPr>
        <p:spPr>
          <a:xfrm>
            <a:off x="441170" y="377951"/>
            <a:ext cx="7175113" cy="6223050"/>
          </a:xfrm>
          <a:prstGeom prst="rect">
            <a:avLst/>
          </a:prstGeom>
          <a:noFill/>
        </p:spPr>
        <p:txBody>
          <a:bodyPr wrap="square">
            <a:spAutoFit/>
          </a:bodyPr>
          <a:lstStyle/>
          <a:p>
            <a:pPr>
              <a:lnSpc>
                <a:spcPct val="107000"/>
              </a:lnSpc>
              <a:spcAft>
                <a:spcPts val="800"/>
              </a:spcAft>
            </a:pPr>
            <a:r>
              <a:rPr lang="en-IN" sz="1800" b="1" u="sng" dirty="0">
                <a:effectLst/>
                <a:latin typeface="Calibri" panose="020F0502020204030204" pitchFamily="34" charset="0"/>
                <a:ea typeface="Calibri" panose="020F0502020204030204" pitchFamily="34" charset="0"/>
                <a:cs typeface="Times New Roman" panose="02020603050405020304" pitchFamily="18" charset="0"/>
              </a:rPr>
              <a:t>Step 7 – Minutia Matching</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Given two set of minutiae of two fingerprint images, the minutia match algorithm determines whether the two minutia sets are from the same finger or not.</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An alignment-based match algorithm partially derived from the Lin Hong’s "Automatic Personal Identification Using Fingerprints" is used in this project. It includes two consecutive stages: one is alignment stage and the second is match stage.</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mj-lt"/>
              <a:buAutoNum type="arabicPeriod"/>
              <a:tabLst>
                <a:tab pos="336550" algn="l"/>
              </a:tabLst>
            </a:pPr>
            <a:r>
              <a:rPr lang="en-IN" sz="1800" dirty="0">
                <a:effectLst/>
                <a:latin typeface="Calibri" panose="020F0502020204030204" pitchFamily="34" charset="0"/>
                <a:ea typeface="Calibri" panose="020F0502020204030204" pitchFamily="34" charset="0"/>
                <a:cs typeface="Times New Roman" panose="02020603050405020304" pitchFamily="18" charset="0"/>
              </a:rPr>
              <a:t>Alignment stage. Given two fingerprint images to be matched, choose any one minutia from each image, calculate the similarity of the two ridges associated with the two referenced minutia points. If the similarity is larger than a threshold, transform each set of minutia to a new coordination system whose origin is at the referenced point and whose x-axis is coincident with the direction of the referenced point.</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36550" algn="just">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mj-lt"/>
              <a:buAutoNum type="arabicPeriod"/>
              <a:tabLst>
                <a:tab pos="336550" algn="l"/>
              </a:tabLst>
            </a:pPr>
            <a:r>
              <a:rPr lang="en-IN" sz="1800" dirty="0">
                <a:effectLst/>
                <a:latin typeface="Calibri" panose="020F0502020204030204" pitchFamily="34" charset="0"/>
                <a:ea typeface="Calibri" panose="020F0502020204030204" pitchFamily="34" charset="0"/>
                <a:cs typeface="Times New Roman" panose="02020603050405020304" pitchFamily="18" charset="0"/>
              </a:rPr>
              <a:t>Match stage: After we get two set of transformed minutia points, we use the elastic match algorithm to count the matched minutia pairs by assuming two minutiae having nearly the same position and direction are identical.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2F4960BB-0317-9FA3-F092-15B6060495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78003" y="2205386"/>
            <a:ext cx="2172827" cy="2094427"/>
          </a:xfrm>
          <a:prstGeom prst="rect">
            <a:avLst/>
          </a:prstGeom>
        </p:spPr>
      </p:pic>
      <p:pic>
        <p:nvPicPr>
          <p:cNvPr id="7" name="Picture 6">
            <a:extLst>
              <a:ext uri="{FF2B5EF4-FFF2-40B4-BE49-F238E27FC236}">
                <a16:creationId xmlns:a16="http://schemas.microsoft.com/office/drawing/2014/main" id="{49D7A459-823A-7AE0-417F-932CD6A5E9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17984" y="633064"/>
            <a:ext cx="2172827" cy="2094427"/>
          </a:xfrm>
          <a:prstGeom prst="rect">
            <a:avLst/>
          </a:prstGeom>
        </p:spPr>
      </p:pic>
      <p:cxnSp>
        <p:nvCxnSpPr>
          <p:cNvPr id="9" name="Straight Arrow Connector 8">
            <a:extLst>
              <a:ext uri="{FF2B5EF4-FFF2-40B4-BE49-F238E27FC236}">
                <a16:creationId xmlns:a16="http://schemas.microsoft.com/office/drawing/2014/main" id="{8E311172-6634-22B6-FF6A-A5D6604B696D}"/>
              </a:ext>
            </a:extLst>
          </p:cNvPr>
          <p:cNvCxnSpPr>
            <a:cxnSpLocks/>
          </p:cNvCxnSpPr>
          <p:nvPr/>
        </p:nvCxnSpPr>
        <p:spPr>
          <a:xfrm>
            <a:off x="9364838" y="1556613"/>
            <a:ext cx="651945" cy="786161"/>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pic>
        <p:nvPicPr>
          <p:cNvPr id="12" name="Picture 11">
            <a:extLst>
              <a:ext uri="{FF2B5EF4-FFF2-40B4-BE49-F238E27FC236}">
                <a16:creationId xmlns:a16="http://schemas.microsoft.com/office/drawing/2014/main" id="{FA34F51C-A1FD-B3C8-8A3D-1B9EF90035E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98676" y="4750768"/>
            <a:ext cx="3388820" cy="1025564"/>
          </a:xfrm>
          <a:prstGeom prst="rect">
            <a:avLst/>
          </a:prstGeom>
        </p:spPr>
      </p:pic>
    </p:spTree>
    <p:extLst>
      <p:ext uri="{BB962C8B-B14F-4D97-AF65-F5344CB8AC3E}">
        <p14:creationId xmlns:p14="http://schemas.microsoft.com/office/powerpoint/2010/main" val="222526837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3663776-EBA2-DE36-7489-8C3E57046789}"/>
              </a:ext>
            </a:extLst>
          </p:cNvPr>
          <p:cNvSpPr txBox="1"/>
          <p:nvPr/>
        </p:nvSpPr>
        <p:spPr>
          <a:xfrm>
            <a:off x="2393512" y="479502"/>
            <a:ext cx="7404976" cy="830997"/>
          </a:xfrm>
          <a:prstGeom prst="rect">
            <a:avLst/>
          </a:prstGeom>
          <a:noFill/>
        </p:spPr>
        <p:txBody>
          <a:bodyPr wrap="none" rtlCol="0">
            <a:spAutoFit/>
          </a:bodyPr>
          <a:lstStyle/>
          <a:p>
            <a:r>
              <a:rPr lang="en-IN" sz="2400" b="1" u="sng" dirty="0">
                <a:effectLst/>
                <a:latin typeface="Calibri" panose="020F0502020204030204" pitchFamily="34" charset="0"/>
                <a:ea typeface="Calibri" panose="020F0502020204030204" pitchFamily="34" charset="0"/>
                <a:cs typeface="Times New Roman" panose="02020603050405020304" pitchFamily="18" charset="0"/>
              </a:rPr>
              <a:t>Quantitative experimental data for fingerprint matching:</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2400" dirty="0"/>
          </a:p>
        </p:txBody>
      </p:sp>
      <p:graphicFrame>
        <p:nvGraphicFramePr>
          <p:cNvPr id="3" name="Table 2">
            <a:extLst>
              <a:ext uri="{FF2B5EF4-FFF2-40B4-BE49-F238E27FC236}">
                <a16:creationId xmlns:a16="http://schemas.microsoft.com/office/drawing/2014/main" id="{4BF66714-3B28-37AF-52AF-F5A24C275358}"/>
              </a:ext>
            </a:extLst>
          </p:cNvPr>
          <p:cNvGraphicFramePr>
            <a:graphicFrameLocks noGrp="1"/>
          </p:cNvGraphicFramePr>
          <p:nvPr>
            <p:extLst>
              <p:ext uri="{D42A27DB-BD31-4B8C-83A1-F6EECF244321}">
                <p14:modId xmlns:p14="http://schemas.microsoft.com/office/powerpoint/2010/main" val="2221932593"/>
              </p:ext>
            </p:extLst>
          </p:nvPr>
        </p:nvGraphicFramePr>
        <p:xfrm>
          <a:off x="1924191" y="1131847"/>
          <a:ext cx="8343618" cy="5168590"/>
        </p:xfrm>
        <a:graphic>
          <a:graphicData uri="http://schemas.openxmlformats.org/drawingml/2006/table">
            <a:tbl>
              <a:tblPr firstRow="1" firstCol="1" bandRow="1">
                <a:tableStyleId>{5C22544A-7EE6-4342-B048-85BDC9FD1C3A}</a:tableStyleId>
              </a:tblPr>
              <a:tblGrid>
                <a:gridCol w="2780896">
                  <a:extLst>
                    <a:ext uri="{9D8B030D-6E8A-4147-A177-3AD203B41FA5}">
                      <a16:colId xmlns:a16="http://schemas.microsoft.com/office/drawing/2014/main" val="2168317127"/>
                    </a:ext>
                  </a:extLst>
                </a:gridCol>
                <a:gridCol w="2780896">
                  <a:extLst>
                    <a:ext uri="{9D8B030D-6E8A-4147-A177-3AD203B41FA5}">
                      <a16:colId xmlns:a16="http://schemas.microsoft.com/office/drawing/2014/main" val="968034469"/>
                    </a:ext>
                  </a:extLst>
                </a:gridCol>
                <a:gridCol w="2781826">
                  <a:extLst>
                    <a:ext uri="{9D8B030D-6E8A-4147-A177-3AD203B41FA5}">
                      <a16:colId xmlns:a16="http://schemas.microsoft.com/office/drawing/2014/main" val="1075862388"/>
                    </a:ext>
                  </a:extLst>
                </a:gridCol>
              </a:tblGrid>
              <a:tr h="342374">
                <a:tc>
                  <a:txBody>
                    <a:bodyPr/>
                    <a:lstStyle/>
                    <a:p>
                      <a:pPr algn="ctr">
                        <a:lnSpc>
                          <a:spcPct val="107000"/>
                        </a:lnSpc>
                        <a:spcAft>
                          <a:spcPts val="800"/>
                        </a:spcAft>
                      </a:pPr>
                      <a:r>
                        <a:rPr lang="en-IN" sz="1200" dirty="0">
                          <a:effectLst/>
                        </a:rPr>
                        <a:t>Fingerprint 1</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6267" marR="66267" marT="0" marB="0"/>
                </a:tc>
                <a:tc>
                  <a:txBody>
                    <a:bodyPr/>
                    <a:lstStyle/>
                    <a:p>
                      <a:pPr algn="ctr">
                        <a:lnSpc>
                          <a:spcPct val="107000"/>
                        </a:lnSpc>
                        <a:spcAft>
                          <a:spcPts val="800"/>
                        </a:spcAft>
                      </a:pPr>
                      <a:r>
                        <a:rPr lang="en-IN" sz="1200" dirty="0">
                          <a:effectLst/>
                        </a:rPr>
                        <a:t>Fingerprint 2</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6267" marR="66267" marT="0" marB="0"/>
                </a:tc>
                <a:tc>
                  <a:txBody>
                    <a:bodyPr/>
                    <a:lstStyle/>
                    <a:p>
                      <a:pPr algn="ctr">
                        <a:lnSpc>
                          <a:spcPct val="107000"/>
                        </a:lnSpc>
                        <a:spcAft>
                          <a:spcPts val="800"/>
                        </a:spcAft>
                      </a:pPr>
                      <a:r>
                        <a:rPr lang="en-IN" sz="1200">
                          <a:effectLst/>
                        </a:rPr>
                        <a:t>% Match</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6267" marR="66267" marT="0" marB="0"/>
                </a:tc>
                <a:extLst>
                  <a:ext uri="{0D108BD9-81ED-4DB2-BD59-A6C34878D82A}">
                    <a16:rowId xmlns:a16="http://schemas.microsoft.com/office/drawing/2014/main" val="4210147586"/>
                  </a:ext>
                </a:extLst>
              </a:tr>
              <a:tr h="358864">
                <a:tc>
                  <a:txBody>
                    <a:bodyPr/>
                    <a:lstStyle/>
                    <a:p>
                      <a:pPr algn="ctr">
                        <a:lnSpc>
                          <a:spcPct val="107000"/>
                        </a:lnSpc>
                        <a:spcAft>
                          <a:spcPts val="800"/>
                        </a:spcAft>
                      </a:pPr>
                      <a:r>
                        <a:rPr lang="en-IN" sz="1200" dirty="0">
                          <a:solidFill>
                            <a:schemeClr val="tx1"/>
                          </a:solidFill>
                          <a:effectLst/>
                        </a:rPr>
                        <a:t>101_1</a:t>
                      </a:r>
                      <a:endParaRPr lang="en-IN"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6267" marR="66267" marT="0" marB="0">
                    <a:solidFill>
                      <a:schemeClr val="accent1">
                        <a:lumMod val="60000"/>
                        <a:lumOff val="40000"/>
                      </a:schemeClr>
                    </a:solidFill>
                  </a:tcPr>
                </a:tc>
                <a:tc>
                  <a:txBody>
                    <a:bodyPr/>
                    <a:lstStyle/>
                    <a:p>
                      <a:pPr algn="ctr">
                        <a:lnSpc>
                          <a:spcPct val="107000"/>
                        </a:lnSpc>
                        <a:spcAft>
                          <a:spcPts val="800"/>
                        </a:spcAft>
                      </a:pPr>
                      <a:r>
                        <a:rPr lang="en-IN" sz="1200" dirty="0">
                          <a:solidFill>
                            <a:schemeClr val="tx1"/>
                          </a:solidFill>
                          <a:effectLst/>
                        </a:rPr>
                        <a:t>101_1 2%noise</a:t>
                      </a:r>
                      <a:endParaRPr lang="en-IN"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6267" marR="66267" marT="0" marB="0">
                    <a:solidFill>
                      <a:schemeClr val="accent1">
                        <a:lumMod val="60000"/>
                        <a:lumOff val="40000"/>
                      </a:schemeClr>
                    </a:solidFill>
                  </a:tcPr>
                </a:tc>
                <a:tc>
                  <a:txBody>
                    <a:bodyPr/>
                    <a:lstStyle/>
                    <a:p>
                      <a:pPr algn="ctr">
                        <a:lnSpc>
                          <a:spcPct val="107000"/>
                        </a:lnSpc>
                        <a:spcAft>
                          <a:spcPts val="800"/>
                        </a:spcAft>
                      </a:pPr>
                      <a:r>
                        <a:rPr lang="en-IN" sz="1200">
                          <a:effectLst/>
                        </a:rPr>
                        <a:t>29.1667</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6267" marR="66267" marT="0" marB="0"/>
                </a:tc>
                <a:extLst>
                  <a:ext uri="{0D108BD9-81ED-4DB2-BD59-A6C34878D82A}">
                    <a16:rowId xmlns:a16="http://schemas.microsoft.com/office/drawing/2014/main" val="2247747819"/>
                  </a:ext>
                </a:extLst>
              </a:tr>
              <a:tr h="342374">
                <a:tc>
                  <a:txBody>
                    <a:bodyPr/>
                    <a:lstStyle/>
                    <a:p>
                      <a:pPr algn="ctr">
                        <a:lnSpc>
                          <a:spcPct val="107000"/>
                        </a:lnSpc>
                        <a:spcAft>
                          <a:spcPts val="800"/>
                        </a:spcAft>
                      </a:pPr>
                      <a:r>
                        <a:rPr lang="en-IN" sz="1200" dirty="0">
                          <a:solidFill>
                            <a:schemeClr val="tx1"/>
                          </a:solidFill>
                          <a:effectLst/>
                        </a:rPr>
                        <a:t>101_1</a:t>
                      </a:r>
                      <a:endParaRPr lang="en-IN"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6267" marR="66267" marT="0" marB="0">
                    <a:solidFill>
                      <a:schemeClr val="accent1">
                        <a:lumMod val="60000"/>
                        <a:lumOff val="40000"/>
                      </a:schemeClr>
                    </a:solidFill>
                  </a:tcPr>
                </a:tc>
                <a:tc>
                  <a:txBody>
                    <a:bodyPr/>
                    <a:lstStyle/>
                    <a:p>
                      <a:pPr algn="ctr">
                        <a:lnSpc>
                          <a:spcPct val="107000"/>
                        </a:lnSpc>
                        <a:spcAft>
                          <a:spcPts val="800"/>
                        </a:spcAft>
                      </a:pPr>
                      <a:r>
                        <a:rPr lang="en-IN" sz="1200" dirty="0">
                          <a:solidFill>
                            <a:schemeClr val="tx1"/>
                          </a:solidFill>
                          <a:effectLst/>
                        </a:rPr>
                        <a:t>101_1 5%noise</a:t>
                      </a:r>
                      <a:endParaRPr lang="en-IN"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6267" marR="66267" marT="0" marB="0">
                    <a:solidFill>
                      <a:schemeClr val="accent1">
                        <a:lumMod val="60000"/>
                        <a:lumOff val="40000"/>
                      </a:schemeClr>
                    </a:solidFill>
                  </a:tcPr>
                </a:tc>
                <a:tc>
                  <a:txBody>
                    <a:bodyPr/>
                    <a:lstStyle/>
                    <a:p>
                      <a:pPr algn="ctr">
                        <a:lnSpc>
                          <a:spcPct val="107000"/>
                        </a:lnSpc>
                        <a:spcAft>
                          <a:spcPts val="800"/>
                        </a:spcAft>
                      </a:pPr>
                      <a:r>
                        <a:rPr lang="en-IN" sz="1200">
                          <a:effectLst/>
                        </a:rPr>
                        <a:t>29.1667</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6267" marR="66267" marT="0" marB="0"/>
                </a:tc>
                <a:extLst>
                  <a:ext uri="{0D108BD9-81ED-4DB2-BD59-A6C34878D82A}">
                    <a16:rowId xmlns:a16="http://schemas.microsoft.com/office/drawing/2014/main" val="1493128644"/>
                  </a:ext>
                </a:extLst>
              </a:tr>
              <a:tr h="342374">
                <a:tc>
                  <a:txBody>
                    <a:bodyPr/>
                    <a:lstStyle/>
                    <a:p>
                      <a:pPr algn="ctr">
                        <a:lnSpc>
                          <a:spcPct val="107000"/>
                        </a:lnSpc>
                        <a:spcAft>
                          <a:spcPts val="800"/>
                        </a:spcAft>
                      </a:pPr>
                      <a:r>
                        <a:rPr lang="en-IN" sz="1200" dirty="0">
                          <a:solidFill>
                            <a:schemeClr val="tx1"/>
                          </a:solidFill>
                          <a:effectLst/>
                        </a:rPr>
                        <a:t>101_1</a:t>
                      </a:r>
                      <a:endParaRPr lang="en-IN"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6267" marR="66267" marT="0" marB="0">
                    <a:solidFill>
                      <a:schemeClr val="accent1">
                        <a:lumMod val="60000"/>
                        <a:lumOff val="40000"/>
                      </a:schemeClr>
                    </a:solidFill>
                  </a:tcPr>
                </a:tc>
                <a:tc>
                  <a:txBody>
                    <a:bodyPr/>
                    <a:lstStyle/>
                    <a:p>
                      <a:pPr algn="ctr">
                        <a:lnSpc>
                          <a:spcPct val="107000"/>
                        </a:lnSpc>
                        <a:spcAft>
                          <a:spcPts val="800"/>
                        </a:spcAft>
                      </a:pPr>
                      <a:r>
                        <a:rPr lang="en-IN" sz="1200" dirty="0">
                          <a:solidFill>
                            <a:schemeClr val="tx1"/>
                          </a:solidFill>
                          <a:effectLst/>
                        </a:rPr>
                        <a:t>101_1 9%noise</a:t>
                      </a:r>
                      <a:endParaRPr lang="en-IN"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6267" marR="66267" marT="0" marB="0">
                    <a:solidFill>
                      <a:schemeClr val="accent1">
                        <a:lumMod val="60000"/>
                        <a:lumOff val="40000"/>
                      </a:schemeClr>
                    </a:solidFill>
                  </a:tcPr>
                </a:tc>
                <a:tc>
                  <a:txBody>
                    <a:bodyPr/>
                    <a:lstStyle/>
                    <a:p>
                      <a:pPr algn="ctr">
                        <a:lnSpc>
                          <a:spcPct val="107000"/>
                        </a:lnSpc>
                        <a:spcAft>
                          <a:spcPts val="800"/>
                        </a:spcAft>
                      </a:pPr>
                      <a:r>
                        <a:rPr lang="en-IN" sz="1200">
                          <a:effectLst/>
                        </a:rPr>
                        <a:t>29.1667</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6267" marR="66267" marT="0" marB="0"/>
                </a:tc>
                <a:extLst>
                  <a:ext uri="{0D108BD9-81ED-4DB2-BD59-A6C34878D82A}">
                    <a16:rowId xmlns:a16="http://schemas.microsoft.com/office/drawing/2014/main" val="4019773297"/>
                  </a:ext>
                </a:extLst>
              </a:tr>
              <a:tr h="358864">
                <a:tc>
                  <a:txBody>
                    <a:bodyPr/>
                    <a:lstStyle/>
                    <a:p>
                      <a:pPr algn="ctr">
                        <a:lnSpc>
                          <a:spcPct val="107000"/>
                        </a:lnSpc>
                        <a:spcAft>
                          <a:spcPts val="800"/>
                        </a:spcAft>
                      </a:pPr>
                      <a:r>
                        <a:rPr lang="en-IN" sz="1200">
                          <a:solidFill>
                            <a:schemeClr val="tx1"/>
                          </a:solidFill>
                          <a:effectLst/>
                        </a:rPr>
                        <a:t>101_1</a:t>
                      </a:r>
                      <a:endParaRPr lang="en-IN" sz="1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6267" marR="66267" marT="0" marB="0">
                    <a:solidFill>
                      <a:schemeClr val="accent1">
                        <a:lumMod val="60000"/>
                        <a:lumOff val="40000"/>
                      </a:schemeClr>
                    </a:solidFill>
                  </a:tcPr>
                </a:tc>
                <a:tc>
                  <a:txBody>
                    <a:bodyPr/>
                    <a:lstStyle/>
                    <a:p>
                      <a:pPr algn="ctr">
                        <a:lnSpc>
                          <a:spcPct val="107000"/>
                        </a:lnSpc>
                        <a:spcAft>
                          <a:spcPts val="800"/>
                        </a:spcAft>
                      </a:pPr>
                      <a:r>
                        <a:rPr lang="en-IN" sz="1200">
                          <a:solidFill>
                            <a:schemeClr val="tx1"/>
                          </a:solidFill>
                          <a:effectLst/>
                        </a:rPr>
                        <a:t>101_2</a:t>
                      </a:r>
                      <a:endParaRPr lang="en-IN" sz="1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6267" marR="66267" marT="0" marB="0">
                    <a:solidFill>
                      <a:schemeClr val="accent1">
                        <a:lumMod val="60000"/>
                        <a:lumOff val="40000"/>
                      </a:schemeClr>
                    </a:solidFill>
                  </a:tcPr>
                </a:tc>
                <a:tc>
                  <a:txBody>
                    <a:bodyPr/>
                    <a:lstStyle/>
                    <a:p>
                      <a:pPr algn="ctr">
                        <a:lnSpc>
                          <a:spcPct val="107000"/>
                        </a:lnSpc>
                        <a:spcAft>
                          <a:spcPts val="800"/>
                        </a:spcAft>
                      </a:pPr>
                      <a:r>
                        <a:rPr lang="en-IN" sz="1200">
                          <a:effectLst/>
                        </a:rPr>
                        <a:t>29.1667</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6267" marR="66267" marT="0" marB="0"/>
                </a:tc>
                <a:extLst>
                  <a:ext uri="{0D108BD9-81ED-4DB2-BD59-A6C34878D82A}">
                    <a16:rowId xmlns:a16="http://schemas.microsoft.com/office/drawing/2014/main" val="1959996080"/>
                  </a:ext>
                </a:extLst>
              </a:tr>
              <a:tr h="342374">
                <a:tc>
                  <a:txBody>
                    <a:bodyPr/>
                    <a:lstStyle/>
                    <a:p>
                      <a:pPr algn="ctr">
                        <a:lnSpc>
                          <a:spcPct val="107000"/>
                        </a:lnSpc>
                        <a:spcAft>
                          <a:spcPts val="800"/>
                        </a:spcAft>
                      </a:pPr>
                      <a:r>
                        <a:rPr lang="en-IN" sz="1200" dirty="0">
                          <a:solidFill>
                            <a:schemeClr val="tx1"/>
                          </a:solidFill>
                          <a:effectLst/>
                        </a:rPr>
                        <a:t>101_1</a:t>
                      </a:r>
                      <a:endParaRPr lang="en-IN"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6267" marR="66267" marT="0" marB="0">
                    <a:solidFill>
                      <a:schemeClr val="accent1">
                        <a:lumMod val="60000"/>
                        <a:lumOff val="40000"/>
                      </a:schemeClr>
                    </a:solidFill>
                  </a:tcPr>
                </a:tc>
                <a:tc>
                  <a:txBody>
                    <a:bodyPr/>
                    <a:lstStyle/>
                    <a:p>
                      <a:pPr algn="ctr">
                        <a:lnSpc>
                          <a:spcPct val="107000"/>
                        </a:lnSpc>
                        <a:spcAft>
                          <a:spcPts val="800"/>
                        </a:spcAft>
                      </a:pPr>
                      <a:r>
                        <a:rPr lang="en-IN" sz="1200" dirty="0">
                          <a:solidFill>
                            <a:schemeClr val="tx1"/>
                          </a:solidFill>
                          <a:effectLst/>
                        </a:rPr>
                        <a:t>101_3</a:t>
                      </a:r>
                      <a:endParaRPr lang="en-IN"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6267" marR="66267" marT="0" marB="0">
                    <a:solidFill>
                      <a:schemeClr val="accent1">
                        <a:lumMod val="60000"/>
                        <a:lumOff val="40000"/>
                      </a:schemeClr>
                    </a:solidFill>
                  </a:tcPr>
                </a:tc>
                <a:tc>
                  <a:txBody>
                    <a:bodyPr/>
                    <a:lstStyle/>
                    <a:p>
                      <a:pPr algn="ctr">
                        <a:lnSpc>
                          <a:spcPct val="107000"/>
                        </a:lnSpc>
                        <a:spcAft>
                          <a:spcPts val="800"/>
                        </a:spcAft>
                      </a:pPr>
                      <a:r>
                        <a:rPr lang="en-IN" sz="1200">
                          <a:effectLst/>
                        </a:rPr>
                        <a:t>25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6267" marR="66267" marT="0" marB="0"/>
                </a:tc>
                <a:extLst>
                  <a:ext uri="{0D108BD9-81ED-4DB2-BD59-A6C34878D82A}">
                    <a16:rowId xmlns:a16="http://schemas.microsoft.com/office/drawing/2014/main" val="1211103036"/>
                  </a:ext>
                </a:extLst>
              </a:tr>
              <a:tr h="342374">
                <a:tc>
                  <a:txBody>
                    <a:bodyPr/>
                    <a:lstStyle/>
                    <a:p>
                      <a:pPr algn="ctr">
                        <a:lnSpc>
                          <a:spcPct val="107000"/>
                        </a:lnSpc>
                        <a:spcAft>
                          <a:spcPts val="800"/>
                        </a:spcAft>
                      </a:pPr>
                      <a:r>
                        <a:rPr lang="en-IN" sz="1200">
                          <a:solidFill>
                            <a:schemeClr val="tx1"/>
                          </a:solidFill>
                          <a:effectLst/>
                        </a:rPr>
                        <a:t>101_1 2%noise</a:t>
                      </a:r>
                      <a:endParaRPr lang="en-IN" sz="1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6267" marR="66267" marT="0" marB="0">
                    <a:solidFill>
                      <a:schemeClr val="accent1">
                        <a:lumMod val="60000"/>
                        <a:lumOff val="40000"/>
                      </a:schemeClr>
                    </a:solidFill>
                  </a:tcPr>
                </a:tc>
                <a:tc>
                  <a:txBody>
                    <a:bodyPr/>
                    <a:lstStyle/>
                    <a:p>
                      <a:pPr algn="ctr">
                        <a:lnSpc>
                          <a:spcPct val="107000"/>
                        </a:lnSpc>
                        <a:spcAft>
                          <a:spcPts val="800"/>
                        </a:spcAft>
                      </a:pPr>
                      <a:r>
                        <a:rPr lang="en-IN" sz="1200" dirty="0">
                          <a:solidFill>
                            <a:schemeClr val="tx1"/>
                          </a:solidFill>
                          <a:effectLst/>
                        </a:rPr>
                        <a:t>101_1 5%noise</a:t>
                      </a:r>
                      <a:endParaRPr lang="en-IN"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6267" marR="66267" marT="0" marB="0">
                    <a:solidFill>
                      <a:schemeClr val="accent1">
                        <a:lumMod val="60000"/>
                        <a:lumOff val="40000"/>
                      </a:schemeClr>
                    </a:solidFill>
                  </a:tcPr>
                </a:tc>
                <a:tc>
                  <a:txBody>
                    <a:bodyPr/>
                    <a:lstStyle/>
                    <a:p>
                      <a:pPr algn="ctr">
                        <a:lnSpc>
                          <a:spcPct val="107000"/>
                        </a:lnSpc>
                        <a:spcAft>
                          <a:spcPts val="800"/>
                        </a:spcAft>
                      </a:pPr>
                      <a:r>
                        <a:rPr lang="en-IN" sz="1200">
                          <a:effectLst/>
                        </a:rPr>
                        <a:t>56.5217</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6267" marR="66267" marT="0" marB="0"/>
                </a:tc>
                <a:extLst>
                  <a:ext uri="{0D108BD9-81ED-4DB2-BD59-A6C34878D82A}">
                    <a16:rowId xmlns:a16="http://schemas.microsoft.com/office/drawing/2014/main" val="2911490280"/>
                  </a:ext>
                </a:extLst>
              </a:tr>
              <a:tr h="342374">
                <a:tc>
                  <a:txBody>
                    <a:bodyPr/>
                    <a:lstStyle/>
                    <a:p>
                      <a:pPr algn="ctr">
                        <a:lnSpc>
                          <a:spcPct val="107000"/>
                        </a:lnSpc>
                        <a:spcAft>
                          <a:spcPts val="800"/>
                        </a:spcAft>
                      </a:pPr>
                      <a:r>
                        <a:rPr lang="en-IN" sz="1200" dirty="0">
                          <a:solidFill>
                            <a:schemeClr val="tx1"/>
                          </a:solidFill>
                          <a:effectLst/>
                        </a:rPr>
                        <a:t>101_1 5%noise</a:t>
                      </a:r>
                      <a:endParaRPr lang="en-IN"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6267" marR="66267" marT="0" marB="0">
                    <a:solidFill>
                      <a:schemeClr val="accent1">
                        <a:lumMod val="60000"/>
                        <a:lumOff val="40000"/>
                      </a:schemeClr>
                    </a:solidFill>
                  </a:tcPr>
                </a:tc>
                <a:tc>
                  <a:txBody>
                    <a:bodyPr/>
                    <a:lstStyle/>
                    <a:p>
                      <a:pPr algn="ctr">
                        <a:lnSpc>
                          <a:spcPct val="107000"/>
                        </a:lnSpc>
                        <a:spcAft>
                          <a:spcPts val="800"/>
                        </a:spcAft>
                      </a:pPr>
                      <a:r>
                        <a:rPr lang="en-IN" sz="1200" dirty="0">
                          <a:solidFill>
                            <a:schemeClr val="tx1"/>
                          </a:solidFill>
                          <a:effectLst/>
                        </a:rPr>
                        <a:t>101_1 9%noise</a:t>
                      </a:r>
                      <a:endParaRPr lang="en-IN"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6267" marR="66267" marT="0" marB="0">
                    <a:solidFill>
                      <a:schemeClr val="accent1">
                        <a:lumMod val="60000"/>
                        <a:lumOff val="40000"/>
                      </a:schemeClr>
                    </a:solidFill>
                  </a:tcPr>
                </a:tc>
                <a:tc>
                  <a:txBody>
                    <a:bodyPr/>
                    <a:lstStyle/>
                    <a:p>
                      <a:pPr algn="ctr">
                        <a:lnSpc>
                          <a:spcPct val="107000"/>
                        </a:lnSpc>
                        <a:spcAft>
                          <a:spcPts val="800"/>
                        </a:spcAft>
                      </a:pPr>
                      <a:r>
                        <a:rPr lang="en-IN" sz="1200">
                          <a:effectLst/>
                        </a:rPr>
                        <a:t>70.3704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6267" marR="66267" marT="0" marB="0"/>
                </a:tc>
                <a:extLst>
                  <a:ext uri="{0D108BD9-81ED-4DB2-BD59-A6C34878D82A}">
                    <a16:rowId xmlns:a16="http://schemas.microsoft.com/office/drawing/2014/main" val="2225417839"/>
                  </a:ext>
                </a:extLst>
              </a:tr>
              <a:tr h="342374">
                <a:tc>
                  <a:txBody>
                    <a:bodyPr/>
                    <a:lstStyle/>
                    <a:p>
                      <a:pPr algn="ctr">
                        <a:lnSpc>
                          <a:spcPct val="107000"/>
                        </a:lnSpc>
                        <a:spcAft>
                          <a:spcPts val="800"/>
                        </a:spcAft>
                      </a:pPr>
                      <a:r>
                        <a:rPr lang="en-IN" sz="1200">
                          <a:solidFill>
                            <a:schemeClr val="tx1"/>
                          </a:solidFill>
                          <a:effectLst/>
                        </a:rPr>
                        <a:t>101_3</a:t>
                      </a:r>
                      <a:endParaRPr lang="en-IN" sz="1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6267" marR="66267" marT="0" marB="0">
                    <a:solidFill>
                      <a:schemeClr val="accent1">
                        <a:lumMod val="60000"/>
                        <a:lumOff val="40000"/>
                      </a:schemeClr>
                    </a:solidFill>
                  </a:tcPr>
                </a:tc>
                <a:tc>
                  <a:txBody>
                    <a:bodyPr/>
                    <a:lstStyle/>
                    <a:p>
                      <a:pPr algn="ctr">
                        <a:lnSpc>
                          <a:spcPct val="107000"/>
                        </a:lnSpc>
                        <a:spcAft>
                          <a:spcPts val="800"/>
                        </a:spcAft>
                      </a:pPr>
                      <a:r>
                        <a:rPr lang="en-IN" sz="1200" dirty="0">
                          <a:solidFill>
                            <a:schemeClr val="tx1"/>
                          </a:solidFill>
                          <a:effectLst/>
                        </a:rPr>
                        <a:t>101_3 2% noise</a:t>
                      </a:r>
                      <a:endParaRPr lang="en-IN"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6267" marR="66267" marT="0" marB="0">
                    <a:solidFill>
                      <a:schemeClr val="accent1">
                        <a:lumMod val="60000"/>
                        <a:lumOff val="40000"/>
                      </a:schemeClr>
                    </a:solidFill>
                  </a:tcPr>
                </a:tc>
                <a:tc>
                  <a:txBody>
                    <a:bodyPr/>
                    <a:lstStyle/>
                    <a:p>
                      <a:pPr algn="ctr">
                        <a:lnSpc>
                          <a:spcPct val="107000"/>
                        </a:lnSpc>
                        <a:spcAft>
                          <a:spcPts val="800"/>
                        </a:spcAft>
                      </a:pPr>
                      <a:r>
                        <a:rPr lang="en-IN" sz="1200">
                          <a:effectLst/>
                        </a:rPr>
                        <a:t>39.1304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6267" marR="66267" marT="0" marB="0"/>
                </a:tc>
                <a:extLst>
                  <a:ext uri="{0D108BD9-81ED-4DB2-BD59-A6C34878D82A}">
                    <a16:rowId xmlns:a16="http://schemas.microsoft.com/office/drawing/2014/main" val="2001292602"/>
                  </a:ext>
                </a:extLst>
              </a:tr>
              <a:tr h="342374">
                <a:tc>
                  <a:txBody>
                    <a:bodyPr/>
                    <a:lstStyle/>
                    <a:p>
                      <a:pPr algn="ctr">
                        <a:lnSpc>
                          <a:spcPct val="107000"/>
                        </a:lnSpc>
                        <a:spcAft>
                          <a:spcPts val="800"/>
                        </a:spcAft>
                      </a:pPr>
                      <a:r>
                        <a:rPr lang="en-IN" sz="1200">
                          <a:solidFill>
                            <a:schemeClr val="tx1"/>
                          </a:solidFill>
                          <a:effectLst/>
                        </a:rPr>
                        <a:t>101_3</a:t>
                      </a:r>
                      <a:endParaRPr lang="en-IN" sz="1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6267" marR="66267" marT="0" marB="0">
                    <a:solidFill>
                      <a:schemeClr val="accent1">
                        <a:lumMod val="60000"/>
                        <a:lumOff val="40000"/>
                      </a:schemeClr>
                    </a:solidFill>
                  </a:tcPr>
                </a:tc>
                <a:tc>
                  <a:txBody>
                    <a:bodyPr/>
                    <a:lstStyle/>
                    <a:p>
                      <a:pPr algn="ctr">
                        <a:lnSpc>
                          <a:spcPct val="107000"/>
                        </a:lnSpc>
                        <a:spcAft>
                          <a:spcPts val="800"/>
                        </a:spcAft>
                      </a:pPr>
                      <a:r>
                        <a:rPr lang="en-IN" sz="1200" dirty="0">
                          <a:solidFill>
                            <a:schemeClr val="tx1"/>
                          </a:solidFill>
                          <a:effectLst/>
                        </a:rPr>
                        <a:t>101_3 5%noise</a:t>
                      </a:r>
                      <a:endParaRPr lang="en-IN"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6267" marR="66267" marT="0" marB="0">
                    <a:solidFill>
                      <a:schemeClr val="accent1">
                        <a:lumMod val="60000"/>
                        <a:lumOff val="40000"/>
                      </a:schemeClr>
                    </a:solidFill>
                  </a:tcPr>
                </a:tc>
                <a:tc>
                  <a:txBody>
                    <a:bodyPr/>
                    <a:lstStyle/>
                    <a:p>
                      <a:pPr algn="ctr">
                        <a:lnSpc>
                          <a:spcPct val="107000"/>
                        </a:lnSpc>
                        <a:spcAft>
                          <a:spcPts val="800"/>
                        </a:spcAft>
                      </a:pPr>
                      <a:r>
                        <a:rPr lang="en-IN" sz="1200">
                          <a:effectLst/>
                        </a:rPr>
                        <a:t>39.1304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6267" marR="66267" marT="0" marB="0"/>
                </a:tc>
                <a:extLst>
                  <a:ext uri="{0D108BD9-81ED-4DB2-BD59-A6C34878D82A}">
                    <a16:rowId xmlns:a16="http://schemas.microsoft.com/office/drawing/2014/main" val="939047191"/>
                  </a:ext>
                </a:extLst>
              </a:tr>
              <a:tr h="342374">
                <a:tc>
                  <a:txBody>
                    <a:bodyPr/>
                    <a:lstStyle/>
                    <a:p>
                      <a:pPr algn="ctr">
                        <a:lnSpc>
                          <a:spcPct val="107000"/>
                        </a:lnSpc>
                        <a:spcAft>
                          <a:spcPts val="800"/>
                        </a:spcAft>
                      </a:pPr>
                      <a:r>
                        <a:rPr lang="en-IN" sz="1200">
                          <a:solidFill>
                            <a:schemeClr val="tx1"/>
                          </a:solidFill>
                          <a:effectLst/>
                        </a:rPr>
                        <a:t>101_3 2% noise</a:t>
                      </a:r>
                      <a:endParaRPr lang="en-IN" sz="1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6267" marR="66267" marT="0" marB="0">
                    <a:solidFill>
                      <a:schemeClr val="accent1">
                        <a:lumMod val="60000"/>
                        <a:lumOff val="40000"/>
                      </a:schemeClr>
                    </a:solidFill>
                  </a:tcPr>
                </a:tc>
                <a:tc>
                  <a:txBody>
                    <a:bodyPr/>
                    <a:lstStyle/>
                    <a:p>
                      <a:pPr algn="ctr">
                        <a:lnSpc>
                          <a:spcPct val="107000"/>
                        </a:lnSpc>
                        <a:spcAft>
                          <a:spcPts val="800"/>
                        </a:spcAft>
                      </a:pPr>
                      <a:r>
                        <a:rPr lang="en-IN" sz="1200" dirty="0">
                          <a:solidFill>
                            <a:schemeClr val="tx1"/>
                          </a:solidFill>
                          <a:effectLst/>
                        </a:rPr>
                        <a:t>101_3 5%noise</a:t>
                      </a:r>
                      <a:endParaRPr lang="en-IN"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6267" marR="66267" marT="0" marB="0">
                    <a:solidFill>
                      <a:schemeClr val="accent1">
                        <a:lumMod val="60000"/>
                        <a:lumOff val="40000"/>
                      </a:schemeClr>
                    </a:solidFill>
                  </a:tcPr>
                </a:tc>
                <a:tc>
                  <a:txBody>
                    <a:bodyPr/>
                    <a:lstStyle/>
                    <a:p>
                      <a:pPr algn="ctr">
                        <a:lnSpc>
                          <a:spcPct val="107000"/>
                        </a:lnSpc>
                        <a:spcAft>
                          <a:spcPts val="800"/>
                        </a:spcAft>
                      </a:pPr>
                      <a:r>
                        <a:rPr lang="en-IN" sz="1200">
                          <a:effectLst/>
                        </a:rPr>
                        <a:t>63.6364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6267" marR="66267" marT="0" marB="0"/>
                </a:tc>
                <a:extLst>
                  <a:ext uri="{0D108BD9-81ED-4DB2-BD59-A6C34878D82A}">
                    <a16:rowId xmlns:a16="http://schemas.microsoft.com/office/drawing/2014/main" val="3672393535"/>
                  </a:ext>
                </a:extLst>
              </a:tr>
              <a:tr h="342374">
                <a:tc>
                  <a:txBody>
                    <a:bodyPr/>
                    <a:lstStyle/>
                    <a:p>
                      <a:pPr algn="ctr">
                        <a:lnSpc>
                          <a:spcPct val="107000"/>
                        </a:lnSpc>
                        <a:spcAft>
                          <a:spcPts val="800"/>
                        </a:spcAft>
                      </a:pPr>
                      <a:r>
                        <a:rPr lang="en-IN" sz="1200">
                          <a:solidFill>
                            <a:schemeClr val="tx1"/>
                          </a:solidFill>
                          <a:effectLst/>
                        </a:rPr>
                        <a:t>101_1 2%noise</a:t>
                      </a:r>
                      <a:endParaRPr lang="en-IN" sz="1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6267" marR="66267" marT="0" marB="0">
                    <a:solidFill>
                      <a:schemeClr val="accent1">
                        <a:lumMod val="60000"/>
                        <a:lumOff val="40000"/>
                      </a:schemeClr>
                    </a:solidFill>
                  </a:tcPr>
                </a:tc>
                <a:tc>
                  <a:txBody>
                    <a:bodyPr/>
                    <a:lstStyle/>
                    <a:p>
                      <a:pPr algn="ctr">
                        <a:lnSpc>
                          <a:spcPct val="107000"/>
                        </a:lnSpc>
                        <a:spcAft>
                          <a:spcPts val="800"/>
                        </a:spcAft>
                      </a:pPr>
                      <a:r>
                        <a:rPr lang="en-IN" sz="1200" dirty="0">
                          <a:solidFill>
                            <a:schemeClr val="tx1"/>
                          </a:solidFill>
                          <a:effectLst/>
                        </a:rPr>
                        <a:t>101_3 5%noise</a:t>
                      </a:r>
                      <a:endParaRPr lang="en-IN"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6267" marR="66267" marT="0" marB="0">
                    <a:solidFill>
                      <a:schemeClr val="accent1">
                        <a:lumMod val="60000"/>
                        <a:lumOff val="40000"/>
                      </a:schemeClr>
                    </a:solidFill>
                  </a:tcPr>
                </a:tc>
                <a:tc>
                  <a:txBody>
                    <a:bodyPr/>
                    <a:lstStyle/>
                    <a:p>
                      <a:pPr algn="ctr">
                        <a:lnSpc>
                          <a:spcPct val="107000"/>
                        </a:lnSpc>
                        <a:spcAft>
                          <a:spcPts val="800"/>
                        </a:spcAft>
                      </a:pPr>
                      <a:r>
                        <a:rPr lang="en-IN" sz="1200">
                          <a:effectLst/>
                        </a:rPr>
                        <a:t>43.4783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6267" marR="66267" marT="0" marB="0"/>
                </a:tc>
                <a:extLst>
                  <a:ext uri="{0D108BD9-81ED-4DB2-BD59-A6C34878D82A}">
                    <a16:rowId xmlns:a16="http://schemas.microsoft.com/office/drawing/2014/main" val="99156903"/>
                  </a:ext>
                </a:extLst>
              </a:tr>
              <a:tr h="342374">
                <a:tc>
                  <a:txBody>
                    <a:bodyPr/>
                    <a:lstStyle/>
                    <a:p>
                      <a:pPr algn="ctr">
                        <a:lnSpc>
                          <a:spcPct val="107000"/>
                        </a:lnSpc>
                        <a:spcAft>
                          <a:spcPts val="800"/>
                        </a:spcAft>
                      </a:pPr>
                      <a:r>
                        <a:rPr lang="en-IN" sz="1200">
                          <a:solidFill>
                            <a:schemeClr val="tx1"/>
                          </a:solidFill>
                          <a:effectLst/>
                        </a:rPr>
                        <a:t>101_3</a:t>
                      </a:r>
                      <a:endParaRPr lang="en-IN" sz="1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6267" marR="66267" marT="0" marB="0">
                    <a:solidFill>
                      <a:schemeClr val="accent1">
                        <a:lumMod val="60000"/>
                        <a:lumOff val="40000"/>
                      </a:schemeClr>
                    </a:solidFill>
                  </a:tcPr>
                </a:tc>
                <a:tc>
                  <a:txBody>
                    <a:bodyPr/>
                    <a:lstStyle/>
                    <a:p>
                      <a:pPr algn="ctr">
                        <a:lnSpc>
                          <a:spcPct val="107000"/>
                        </a:lnSpc>
                        <a:spcAft>
                          <a:spcPts val="800"/>
                        </a:spcAft>
                      </a:pPr>
                      <a:r>
                        <a:rPr lang="en-IN" sz="1200" dirty="0">
                          <a:solidFill>
                            <a:schemeClr val="tx1"/>
                          </a:solidFill>
                          <a:effectLst/>
                        </a:rPr>
                        <a:t>101_2</a:t>
                      </a:r>
                      <a:endParaRPr lang="en-IN"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6267" marR="66267" marT="0" marB="0">
                    <a:solidFill>
                      <a:schemeClr val="accent1">
                        <a:lumMod val="60000"/>
                        <a:lumOff val="40000"/>
                      </a:schemeClr>
                    </a:solidFill>
                  </a:tcPr>
                </a:tc>
                <a:tc>
                  <a:txBody>
                    <a:bodyPr/>
                    <a:lstStyle/>
                    <a:p>
                      <a:pPr algn="ctr">
                        <a:lnSpc>
                          <a:spcPct val="107000"/>
                        </a:lnSpc>
                        <a:spcAft>
                          <a:spcPts val="800"/>
                        </a:spcAft>
                      </a:pPr>
                      <a:r>
                        <a:rPr lang="en-IN" sz="1200">
                          <a:effectLst/>
                        </a:rPr>
                        <a:t>26.087</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6267" marR="66267" marT="0" marB="0"/>
                </a:tc>
                <a:extLst>
                  <a:ext uri="{0D108BD9-81ED-4DB2-BD59-A6C34878D82A}">
                    <a16:rowId xmlns:a16="http://schemas.microsoft.com/office/drawing/2014/main" val="71310129"/>
                  </a:ext>
                </a:extLst>
              </a:tr>
              <a:tr h="342374">
                <a:tc>
                  <a:txBody>
                    <a:bodyPr/>
                    <a:lstStyle/>
                    <a:p>
                      <a:pPr algn="ctr">
                        <a:lnSpc>
                          <a:spcPct val="107000"/>
                        </a:lnSpc>
                        <a:spcAft>
                          <a:spcPts val="800"/>
                        </a:spcAft>
                      </a:pPr>
                      <a:r>
                        <a:rPr lang="en-IN" sz="1200">
                          <a:solidFill>
                            <a:schemeClr val="tx1"/>
                          </a:solidFill>
                          <a:effectLst/>
                        </a:rPr>
                        <a:t>101_1</a:t>
                      </a:r>
                      <a:endParaRPr lang="en-IN" sz="1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6267" marR="66267" marT="0" marB="0">
                    <a:solidFill>
                      <a:schemeClr val="accent1">
                        <a:lumMod val="60000"/>
                        <a:lumOff val="40000"/>
                      </a:schemeClr>
                    </a:solidFill>
                  </a:tcPr>
                </a:tc>
                <a:tc>
                  <a:txBody>
                    <a:bodyPr/>
                    <a:lstStyle/>
                    <a:p>
                      <a:pPr algn="ctr">
                        <a:lnSpc>
                          <a:spcPct val="107000"/>
                        </a:lnSpc>
                        <a:spcAft>
                          <a:spcPts val="800"/>
                        </a:spcAft>
                      </a:pPr>
                      <a:r>
                        <a:rPr lang="en-IN" sz="1200" dirty="0">
                          <a:solidFill>
                            <a:schemeClr val="tx1"/>
                          </a:solidFill>
                          <a:effectLst/>
                        </a:rPr>
                        <a:t>102_1</a:t>
                      </a:r>
                      <a:endParaRPr lang="en-IN"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6267" marR="66267" marT="0" marB="0">
                    <a:solidFill>
                      <a:schemeClr val="accent1">
                        <a:lumMod val="60000"/>
                        <a:lumOff val="40000"/>
                      </a:schemeClr>
                    </a:solidFill>
                  </a:tcPr>
                </a:tc>
                <a:tc>
                  <a:txBody>
                    <a:bodyPr/>
                    <a:lstStyle/>
                    <a:p>
                      <a:pPr algn="ctr">
                        <a:lnSpc>
                          <a:spcPct val="107000"/>
                        </a:lnSpc>
                        <a:spcAft>
                          <a:spcPts val="800"/>
                        </a:spcAft>
                      </a:pPr>
                      <a:r>
                        <a:rPr lang="en-IN" sz="1200">
                          <a:effectLst/>
                        </a:rPr>
                        <a:t>20.456</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6267" marR="66267" marT="0" marB="0"/>
                </a:tc>
                <a:extLst>
                  <a:ext uri="{0D108BD9-81ED-4DB2-BD59-A6C34878D82A}">
                    <a16:rowId xmlns:a16="http://schemas.microsoft.com/office/drawing/2014/main" val="835146227"/>
                  </a:ext>
                </a:extLst>
              </a:tr>
              <a:tr h="342374">
                <a:tc>
                  <a:txBody>
                    <a:bodyPr/>
                    <a:lstStyle/>
                    <a:p>
                      <a:pPr algn="ctr">
                        <a:lnSpc>
                          <a:spcPct val="107000"/>
                        </a:lnSpc>
                        <a:spcAft>
                          <a:spcPts val="800"/>
                        </a:spcAft>
                      </a:pPr>
                      <a:r>
                        <a:rPr lang="en-IN" sz="1200">
                          <a:solidFill>
                            <a:schemeClr val="tx1"/>
                          </a:solidFill>
                          <a:effectLst/>
                        </a:rPr>
                        <a:t>101_3</a:t>
                      </a:r>
                      <a:endParaRPr lang="en-IN" sz="1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6267" marR="66267" marT="0" marB="0">
                    <a:solidFill>
                      <a:schemeClr val="accent1">
                        <a:lumMod val="60000"/>
                        <a:lumOff val="40000"/>
                      </a:schemeClr>
                    </a:solidFill>
                  </a:tcPr>
                </a:tc>
                <a:tc>
                  <a:txBody>
                    <a:bodyPr/>
                    <a:lstStyle/>
                    <a:p>
                      <a:pPr algn="ctr">
                        <a:lnSpc>
                          <a:spcPct val="107000"/>
                        </a:lnSpc>
                        <a:spcAft>
                          <a:spcPts val="800"/>
                        </a:spcAft>
                      </a:pPr>
                      <a:r>
                        <a:rPr lang="en-IN" sz="1200" dirty="0">
                          <a:solidFill>
                            <a:schemeClr val="tx1"/>
                          </a:solidFill>
                          <a:effectLst/>
                        </a:rPr>
                        <a:t>103_1</a:t>
                      </a:r>
                      <a:endParaRPr lang="en-IN"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6267" marR="66267" marT="0" marB="0">
                    <a:solidFill>
                      <a:schemeClr val="accent1">
                        <a:lumMod val="60000"/>
                        <a:lumOff val="40000"/>
                      </a:schemeClr>
                    </a:solidFill>
                  </a:tcPr>
                </a:tc>
                <a:tc>
                  <a:txBody>
                    <a:bodyPr/>
                    <a:lstStyle/>
                    <a:p>
                      <a:pPr algn="ctr">
                        <a:lnSpc>
                          <a:spcPct val="107000"/>
                        </a:lnSpc>
                        <a:spcAft>
                          <a:spcPts val="800"/>
                        </a:spcAft>
                      </a:pPr>
                      <a:r>
                        <a:rPr lang="en-IN" sz="1200" dirty="0">
                          <a:effectLst/>
                        </a:rPr>
                        <a:t>25</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6267" marR="66267" marT="0" marB="0"/>
                </a:tc>
                <a:extLst>
                  <a:ext uri="{0D108BD9-81ED-4DB2-BD59-A6C34878D82A}">
                    <a16:rowId xmlns:a16="http://schemas.microsoft.com/office/drawing/2014/main" val="1670187136"/>
                  </a:ext>
                </a:extLst>
              </a:tr>
            </a:tbl>
          </a:graphicData>
        </a:graphic>
      </p:graphicFrame>
    </p:spTree>
    <p:extLst>
      <p:ext uri="{BB962C8B-B14F-4D97-AF65-F5344CB8AC3E}">
        <p14:creationId xmlns:p14="http://schemas.microsoft.com/office/powerpoint/2010/main" val="102969112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C6A179-E105-561B-9CCE-7B7722B581E8}"/>
              </a:ext>
            </a:extLst>
          </p:cNvPr>
          <p:cNvSpPr>
            <a:spLocks noGrp="1"/>
          </p:cNvSpPr>
          <p:nvPr>
            <p:ph type="title"/>
          </p:nvPr>
        </p:nvSpPr>
        <p:spPr>
          <a:xfrm>
            <a:off x="3327555" y="496597"/>
            <a:ext cx="5533707" cy="621002"/>
          </a:xfrm>
        </p:spPr>
        <p:txBody>
          <a:bodyPr>
            <a:normAutofit/>
          </a:bodyPr>
          <a:lstStyle/>
          <a:p>
            <a:pPr algn="ctr"/>
            <a:r>
              <a:rPr lang="en-IN" sz="3200" b="1" u="sng" dirty="0">
                <a:solidFill>
                  <a:srgbClr val="002060"/>
                </a:solidFill>
                <a:effectLst>
                  <a:outerShdw blurRad="38100" dist="38100" dir="2700000" algn="tl">
                    <a:srgbClr val="000000">
                      <a:alpha val="43137"/>
                    </a:srgbClr>
                  </a:outerShdw>
                </a:effectLst>
                <a:latin typeface="Book Antiqua" panose="02040602050305030304" pitchFamily="18" charset="0"/>
              </a:rPr>
              <a:t>FUTURE SCOPE OF WORK</a:t>
            </a:r>
          </a:p>
        </p:txBody>
      </p:sp>
      <p:sp>
        <p:nvSpPr>
          <p:cNvPr id="3" name="Content Placeholder 2">
            <a:extLst>
              <a:ext uri="{FF2B5EF4-FFF2-40B4-BE49-F238E27FC236}">
                <a16:creationId xmlns:a16="http://schemas.microsoft.com/office/drawing/2014/main" id="{90748730-2F43-60DA-C176-0D97FCADA046}"/>
              </a:ext>
            </a:extLst>
          </p:cNvPr>
          <p:cNvSpPr>
            <a:spLocks noGrp="1"/>
          </p:cNvSpPr>
          <p:nvPr>
            <p:ph idx="1"/>
          </p:nvPr>
        </p:nvSpPr>
        <p:spPr>
          <a:xfrm>
            <a:off x="1141408" y="1514707"/>
            <a:ext cx="9905999" cy="3541714"/>
          </a:xfrm>
        </p:spPr>
        <p:txBody>
          <a:bodyPr>
            <a:noAutofit/>
          </a:bodyPr>
          <a:lstStyle/>
          <a:p>
            <a:pPr marL="342900" lvl="0" indent="-342900">
              <a:lnSpc>
                <a:spcPct val="107000"/>
              </a:lnSpc>
              <a:buFont typeface="Corbel" panose="020B0503020204020204" pitchFamily="34" charset="0"/>
              <a:buChar char="•"/>
              <a:tabLst>
                <a:tab pos="457200" algn="l"/>
              </a:tabLst>
            </a:pPr>
            <a:r>
              <a:rPr lang="en-IN" sz="1800" b="1" kern="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Design of improved and more suitable voice sampling system as part of biometric authentication.</a:t>
            </a: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Corbel" panose="020B0503020204020204" pitchFamily="34" charset="0"/>
              <a:buChar char="•"/>
              <a:tabLst>
                <a:tab pos="457200" algn="l"/>
              </a:tabLst>
            </a:pPr>
            <a:r>
              <a:rPr lang="en-IN" sz="1800" b="1" kern="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Design of suitable thumb impression gathering hardware as part of biometric authentication.</a:t>
            </a: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Corbel" panose="020B0503020204020204" pitchFamily="34" charset="0"/>
              <a:buChar char="•"/>
              <a:tabLst>
                <a:tab pos="457200" algn="l"/>
              </a:tabLst>
            </a:pPr>
            <a:r>
              <a:rPr lang="en-IN" sz="1800" b="1" kern="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Testing the effectiveness of data hiding algorithm for judging data hiding imperceptibility and robustness.</a:t>
            </a: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Corbel" panose="020B0503020204020204" pitchFamily="34" charset="0"/>
              <a:buChar char="•"/>
              <a:tabLst>
                <a:tab pos="457200" algn="l"/>
              </a:tabLst>
            </a:pPr>
            <a:r>
              <a:rPr lang="en-IN" sz="1800" b="1" kern="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Further modification of Data hiding Algorithm to embed and retrieve images of higher resolution.</a:t>
            </a: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Corbel" panose="020B0503020204020204" pitchFamily="34" charset="0"/>
              <a:buChar char="•"/>
              <a:tabLst>
                <a:tab pos="457200" algn="l"/>
              </a:tabLst>
            </a:pPr>
            <a:r>
              <a:rPr lang="en-IN" sz="1800" b="1" kern="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Optimising Audio Authentication system to distinguish between Similar and different audio with even higher fidelity, especially under noisy conditions.</a:t>
            </a: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Corbel" panose="020B0503020204020204" pitchFamily="34" charset="0"/>
              <a:buChar char="•"/>
              <a:tabLst>
                <a:tab pos="457200" algn="l"/>
              </a:tabLst>
            </a:pPr>
            <a:r>
              <a:rPr lang="en-IN" sz="1800" b="1" kern="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Alternatively, upgrade the fingerprint SIFT system to take lower-resolution fingerprint images as input and work with it properly.</a:t>
            </a: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Corbel" panose="020B0503020204020204" pitchFamily="34" charset="0"/>
              <a:buChar char="•"/>
              <a:tabLst>
                <a:tab pos="457200" algn="l"/>
              </a:tabLst>
            </a:pPr>
            <a:r>
              <a:rPr lang="en-IN" sz="1800" b="1" kern="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Design of a comprehensive Client – server program to embed, retrieve and compare steganographic data in Cover documents.</a:t>
            </a: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5737491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0F8E59-D9B3-D86A-3917-0C845E003BC5}"/>
              </a:ext>
            </a:extLst>
          </p:cNvPr>
          <p:cNvSpPr>
            <a:spLocks noGrp="1"/>
          </p:cNvSpPr>
          <p:nvPr>
            <p:ph type="title"/>
          </p:nvPr>
        </p:nvSpPr>
        <p:spPr>
          <a:xfrm>
            <a:off x="4309586" y="224390"/>
            <a:ext cx="3572827" cy="560042"/>
          </a:xfrm>
        </p:spPr>
        <p:txBody>
          <a:bodyPr>
            <a:normAutofit/>
          </a:bodyPr>
          <a:lstStyle/>
          <a:p>
            <a:pPr algn="ctr"/>
            <a:r>
              <a:rPr lang="en-IN" sz="3200" b="1" u="sng" dirty="0">
                <a:solidFill>
                  <a:srgbClr val="002060"/>
                </a:solidFill>
                <a:effectLst>
                  <a:outerShdw blurRad="38100" dist="38100" dir="2700000" algn="tl">
                    <a:srgbClr val="000000">
                      <a:alpha val="43137"/>
                    </a:srgbClr>
                  </a:outerShdw>
                </a:effectLst>
                <a:latin typeface="Book Antiqua" panose="02040602050305030304" pitchFamily="18" charset="0"/>
              </a:rPr>
              <a:t>REFERENCES</a:t>
            </a:r>
          </a:p>
        </p:txBody>
      </p:sp>
      <p:sp>
        <p:nvSpPr>
          <p:cNvPr id="3" name="Content Placeholder 2">
            <a:extLst>
              <a:ext uri="{FF2B5EF4-FFF2-40B4-BE49-F238E27FC236}">
                <a16:creationId xmlns:a16="http://schemas.microsoft.com/office/drawing/2014/main" id="{D9C58C74-3B40-675A-0032-EACC8586D522}"/>
              </a:ext>
            </a:extLst>
          </p:cNvPr>
          <p:cNvSpPr>
            <a:spLocks noGrp="1"/>
          </p:cNvSpPr>
          <p:nvPr>
            <p:ph idx="1"/>
          </p:nvPr>
        </p:nvSpPr>
        <p:spPr>
          <a:xfrm>
            <a:off x="-1137667" y="650788"/>
            <a:ext cx="13114515" cy="5422780"/>
          </a:xfrm>
        </p:spPr>
        <p:txBody>
          <a:bodyPr>
            <a:noAutofit/>
          </a:bodyPr>
          <a:lstStyle/>
          <a:p>
            <a:pPr marL="1600200" lvl="3" indent="-228600" algn="just">
              <a:lnSpc>
                <a:spcPct val="150000"/>
              </a:lnSpc>
              <a:buFont typeface="+mj-lt"/>
              <a:buAutoNum type="arabicPeriod"/>
            </a:pPr>
            <a:r>
              <a:rPr lang="en-US" sz="2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“National Scholarship Portal (NSP) Standard Operating Procedures”, Version 1.0, July 2019, NSP Team, NIC DBT Mission, Central Ministries of the Onboarded schemes</a:t>
            </a:r>
            <a:endParaRPr lang="en-IN" sz="2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1600200" lvl="3" indent="-228600" algn="just">
              <a:lnSpc>
                <a:spcPct val="150000"/>
              </a:lnSpc>
              <a:buFont typeface="+mj-lt"/>
              <a:buAutoNum type="arabicPeriod"/>
            </a:pPr>
            <a:r>
              <a:rPr lang="en-IN" sz="2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Mishra, K. N. (2016) “AAdhar based smartcard system for security management in South Asia”, In the Proceedings of International Conference on Control, Computing, Communication and Materials (ICCCCM), pp. 1–6. </a:t>
            </a:r>
          </a:p>
          <a:p>
            <a:pPr marL="1600200" lvl="3" indent="-228600" algn="just">
              <a:lnSpc>
                <a:spcPct val="150000"/>
              </a:lnSpc>
              <a:buFont typeface="+mj-lt"/>
              <a:buAutoNum type="arabicPeriod"/>
            </a:pPr>
            <a:r>
              <a:rPr lang="en-US" sz="2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Anitha, V., &amp; Velusamy, R. L. (2012) “Authentication of digital documents using secret key biometric watermarking”, International journal of communication network security, Vol. 1, Issue 4, pp. 5–11.</a:t>
            </a:r>
            <a:endParaRPr lang="en-IN" sz="2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1600200" lvl="3" indent="-228600" algn="just">
              <a:lnSpc>
                <a:spcPct val="150000"/>
              </a:lnSpc>
              <a:spcAft>
                <a:spcPts val="800"/>
              </a:spcAft>
              <a:buFont typeface="+mj-lt"/>
              <a:buAutoNum type="arabicPeriod"/>
            </a:pPr>
            <a:r>
              <a:rPr lang="en-US" sz="2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 Hubli and A. S. Nayak, “Watermarking technique for tamper detection of cheque image in CTS,” International Journal on Recent &amp; Innovation Trends in Computer &amp; Communications, vol. 5, no. 1, pp. 281-284, January, 2017.</a:t>
            </a:r>
          </a:p>
          <a:p>
            <a:pPr marL="1600200" lvl="3" indent="-228600" algn="just">
              <a:lnSpc>
                <a:spcPct val="150000"/>
              </a:lnSpc>
              <a:spcAft>
                <a:spcPts val="800"/>
              </a:spcAft>
              <a:buFont typeface="+mj-lt"/>
              <a:buAutoNum type="arabicPeriod"/>
            </a:pPr>
            <a:r>
              <a:rPr lang="en-US" sz="2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Hasan, H. R. (2018) “Copyright Protection for Digital Certificate using Blind Watermarking Technique”, Kurdistan Journal of Applied Research, Vol. 3, Issue 1, pp. 75–79.</a:t>
            </a:r>
            <a:endParaRPr lang="en-IN"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186961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6B37E-74B7-9962-7AE5-C85EDAB2CE9B}"/>
              </a:ext>
            </a:extLst>
          </p:cNvPr>
          <p:cNvSpPr>
            <a:spLocks noGrp="1"/>
          </p:cNvSpPr>
          <p:nvPr>
            <p:ph type="title"/>
          </p:nvPr>
        </p:nvSpPr>
        <p:spPr>
          <a:xfrm>
            <a:off x="221083" y="158563"/>
            <a:ext cx="11749833" cy="851102"/>
          </a:xfrm>
        </p:spPr>
        <p:txBody>
          <a:bodyPr>
            <a:normAutofit/>
          </a:bodyPr>
          <a:lstStyle/>
          <a:p>
            <a:pPr algn="ctr"/>
            <a:r>
              <a:rPr lang="en-IN" sz="3200" b="1" u="sng" dirty="0">
                <a:solidFill>
                  <a:srgbClr val="002060"/>
                </a:solidFill>
                <a:latin typeface="Book Antiqua" panose="02040602050305030304" pitchFamily="18" charset="0"/>
              </a:rPr>
              <a:t>GENERAL CONCEPT OF DATA SECURITY TECHNIQUES</a:t>
            </a:r>
          </a:p>
        </p:txBody>
      </p:sp>
      <p:sp>
        <p:nvSpPr>
          <p:cNvPr id="3" name="Rectangle 2">
            <a:extLst>
              <a:ext uri="{FF2B5EF4-FFF2-40B4-BE49-F238E27FC236}">
                <a16:creationId xmlns:a16="http://schemas.microsoft.com/office/drawing/2014/main" id="{BC399FBD-998E-4F0B-46F0-78B5978934F7}"/>
              </a:ext>
            </a:extLst>
          </p:cNvPr>
          <p:cNvSpPr>
            <a:spLocks noChangeArrowheads="1"/>
          </p:cNvSpPr>
          <p:nvPr/>
        </p:nvSpPr>
        <p:spPr bwMode="auto">
          <a:xfrm>
            <a:off x="-636494" y="-4572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orbel" panose="020B0503020204020204"/>
              <a:ea typeface="+mn-ea"/>
              <a:cs typeface="+mn-cs"/>
            </a:endParaRPr>
          </a:p>
        </p:txBody>
      </p:sp>
      <p:pic>
        <p:nvPicPr>
          <p:cNvPr id="4097" name="Picture 1">
            <a:extLst>
              <a:ext uri="{FF2B5EF4-FFF2-40B4-BE49-F238E27FC236}">
                <a16:creationId xmlns:a16="http://schemas.microsoft.com/office/drawing/2014/main" id="{83ECF5D6-BC94-2768-CABE-B1DCCC271AA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458" y="824757"/>
            <a:ext cx="11675081" cy="5809122"/>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27D240FE-8EAA-948B-A2D8-7EB48C1C6018}"/>
              </a:ext>
            </a:extLst>
          </p:cNvPr>
          <p:cNvSpPr>
            <a:spLocks noChangeArrowheads="1"/>
          </p:cNvSpPr>
          <p:nvPr/>
        </p:nvSpPr>
        <p:spPr bwMode="auto">
          <a:xfrm>
            <a:off x="640977" y="395119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orbel" panose="020B0503020204020204"/>
              <a:ea typeface="+mn-ea"/>
              <a:cs typeface="+mn-cs"/>
            </a:endParaRPr>
          </a:p>
        </p:txBody>
      </p:sp>
      <p:sp>
        <p:nvSpPr>
          <p:cNvPr id="5" name="Rectangle 4">
            <a:extLst>
              <a:ext uri="{FF2B5EF4-FFF2-40B4-BE49-F238E27FC236}">
                <a16:creationId xmlns:a16="http://schemas.microsoft.com/office/drawing/2014/main" id="{B79EF658-30DD-E21C-EBD7-E27F1C3EC890}"/>
              </a:ext>
            </a:extLst>
          </p:cNvPr>
          <p:cNvSpPr/>
          <p:nvPr/>
        </p:nvSpPr>
        <p:spPr>
          <a:xfrm>
            <a:off x="4733365" y="896474"/>
            <a:ext cx="2205318" cy="887502"/>
          </a:xfrm>
          <a:prstGeom prst="rect">
            <a:avLst/>
          </a:prstGeom>
          <a:ln>
            <a:solidFill>
              <a:schemeClr val="accent1"/>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IN" sz="2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Information Security</a:t>
            </a:r>
          </a:p>
        </p:txBody>
      </p:sp>
      <p:sp>
        <p:nvSpPr>
          <p:cNvPr id="7" name="Rectangle 6">
            <a:extLst>
              <a:ext uri="{FF2B5EF4-FFF2-40B4-BE49-F238E27FC236}">
                <a16:creationId xmlns:a16="http://schemas.microsoft.com/office/drawing/2014/main" id="{5C65B0F0-5C6C-9DF7-864E-BD7BDC53D002}"/>
              </a:ext>
            </a:extLst>
          </p:cNvPr>
          <p:cNvSpPr/>
          <p:nvPr/>
        </p:nvSpPr>
        <p:spPr>
          <a:xfrm>
            <a:off x="7548282" y="2608735"/>
            <a:ext cx="2223247" cy="537875"/>
          </a:xfrm>
          <a:prstGeom prst="rect">
            <a:avLst/>
          </a:prstGeom>
          <a:ln>
            <a:solidFill>
              <a:schemeClr val="accent1"/>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IN" sz="2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Data Hiding</a:t>
            </a:r>
          </a:p>
        </p:txBody>
      </p:sp>
      <p:sp>
        <p:nvSpPr>
          <p:cNvPr id="8" name="Rectangle 7">
            <a:extLst>
              <a:ext uri="{FF2B5EF4-FFF2-40B4-BE49-F238E27FC236}">
                <a16:creationId xmlns:a16="http://schemas.microsoft.com/office/drawing/2014/main" id="{E77BBE33-7AC0-EBD2-CBE0-65355EBBA019}"/>
              </a:ext>
            </a:extLst>
          </p:cNvPr>
          <p:cNvSpPr/>
          <p:nvPr/>
        </p:nvSpPr>
        <p:spPr>
          <a:xfrm>
            <a:off x="2339788" y="2608733"/>
            <a:ext cx="2097741" cy="914389"/>
          </a:xfrm>
          <a:prstGeom prst="rect">
            <a:avLst/>
          </a:prstGeom>
          <a:ln>
            <a:solidFill>
              <a:schemeClr val="accent1"/>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IN" sz="2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Data Encryption</a:t>
            </a:r>
          </a:p>
        </p:txBody>
      </p:sp>
      <p:sp>
        <p:nvSpPr>
          <p:cNvPr id="9" name="Rectangle 8">
            <a:extLst>
              <a:ext uri="{FF2B5EF4-FFF2-40B4-BE49-F238E27FC236}">
                <a16:creationId xmlns:a16="http://schemas.microsoft.com/office/drawing/2014/main" id="{6BF49116-2854-C298-9357-91F39F54EA62}"/>
              </a:ext>
            </a:extLst>
          </p:cNvPr>
          <p:cNvSpPr/>
          <p:nvPr/>
        </p:nvSpPr>
        <p:spPr>
          <a:xfrm>
            <a:off x="824754" y="4129384"/>
            <a:ext cx="2142565" cy="917743"/>
          </a:xfrm>
          <a:prstGeom prst="rect">
            <a:avLst/>
          </a:prstGeom>
          <a:ln>
            <a:solidFill>
              <a:schemeClr val="accent1"/>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IN" sz="2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Symmetric Key</a:t>
            </a:r>
          </a:p>
        </p:txBody>
      </p:sp>
      <p:sp>
        <p:nvSpPr>
          <p:cNvPr id="10" name="Rectangle 9">
            <a:extLst>
              <a:ext uri="{FF2B5EF4-FFF2-40B4-BE49-F238E27FC236}">
                <a16:creationId xmlns:a16="http://schemas.microsoft.com/office/drawing/2014/main" id="{720F1AEB-D94E-6D1B-27A8-7F962F0C55CF}"/>
              </a:ext>
            </a:extLst>
          </p:cNvPr>
          <p:cNvSpPr/>
          <p:nvPr/>
        </p:nvSpPr>
        <p:spPr>
          <a:xfrm>
            <a:off x="3662082" y="4129384"/>
            <a:ext cx="2142565" cy="917738"/>
          </a:xfrm>
          <a:prstGeom prst="rect">
            <a:avLst/>
          </a:prstGeom>
          <a:ln>
            <a:solidFill>
              <a:schemeClr val="accent1"/>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IN" sz="2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Asymmetric Key</a:t>
            </a:r>
          </a:p>
        </p:txBody>
      </p:sp>
      <p:sp>
        <p:nvSpPr>
          <p:cNvPr id="11" name="Rectangle 10">
            <a:extLst>
              <a:ext uri="{FF2B5EF4-FFF2-40B4-BE49-F238E27FC236}">
                <a16:creationId xmlns:a16="http://schemas.microsoft.com/office/drawing/2014/main" id="{21E8E2B3-722A-637D-37F1-668F873A0709}"/>
              </a:ext>
            </a:extLst>
          </p:cNvPr>
          <p:cNvSpPr/>
          <p:nvPr/>
        </p:nvSpPr>
        <p:spPr>
          <a:xfrm>
            <a:off x="8988635" y="3836625"/>
            <a:ext cx="2223247" cy="538151"/>
          </a:xfrm>
          <a:prstGeom prst="rect">
            <a:avLst/>
          </a:prstGeom>
          <a:ln>
            <a:solidFill>
              <a:schemeClr val="accent1"/>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IN" sz="2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Watermarking</a:t>
            </a:r>
          </a:p>
        </p:txBody>
      </p:sp>
      <p:sp>
        <p:nvSpPr>
          <p:cNvPr id="12" name="Rectangle 11">
            <a:extLst>
              <a:ext uri="{FF2B5EF4-FFF2-40B4-BE49-F238E27FC236}">
                <a16:creationId xmlns:a16="http://schemas.microsoft.com/office/drawing/2014/main" id="{681D123B-4CB5-F0E1-08A1-D19DCFB9A762}"/>
              </a:ext>
            </a:extLst>
          </p:cNvPr>
          <p:cNvSpPr/>
          <p:nvPr/>
        </p:nvSpPr>
        <p:spPr>
          <a:xfrm>
            <a:off x="6187166" y="3812804"/>
            <a:ext cx="2338269" cy="537875"/>
          </a:xfrm>
          <a:prstGeom prst="rect">
            <a:avLst/>
          </a:prstGeom>
          <a:ln>
            <a:solidFill>
              <a:schemeClr val="accent1"/>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IN" sz="2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Steganography</a:t>
            </a:r>
          </a:p>
        </p:txBody>
      </p:sp>
      <p:sp>
        <p:nvSpPr>
          <p:cNvPr id="13" name="Rectangle 12">
            <a:extLst>
              <a:ext uri="{FF2B5EF4-FFF2-40B4-BE49-F238E27FC236}">
                <a16:creationId xmlns:a16="http://schemas.microsoft.com/office/drawing/2014/main" id="{DADEE90F-5037-1628-FC6B-E7435D8AEB80}"/>
              </a:ext>
            </a:extLst>
          </p:cNvPr>
          <p:cNvSpPr/>
          <p:nvPr/>
        </p:nvSpPr>
        <p:spPr>
          <a:xfrm>
            <a:off x="824754" y="5659544"/>
            <a:ext cx="2142565" cy="917738"/>
          </a:xfrm>
          <a:prstGeom prst="rect">
            <a:avLst/>
          </a:prstGeom>
          <a:ln>
            <a:solidFill>
              <a:schemeClr val="accent1"/>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IN" sz="2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Hybrid Mechanism</a:t>
            </a:r>
          </a:p>
        </p:txBody>
      </p:sp>
      <p:sp>
        <p:nvSpPr>
          <p:cNvPr id="14" name="Rectangle 13">
            <a:extLst>
              <a:ext uri="{FF2B5EF4-FFF2-40B4-BE49-F238E27FC236}">
                <a16:creationId xmlns:a16="http://schemas.microsoft.com/office/drawing/2014/main" id="{0D20575A-B4D2-86F1-5682-E6996C5332A7}"/>
              </a:ext>
            </a:extLst>
          </p:cNvPr>
          <p:cNvSpPr/>
          <p:nvPr/>
        </p:nvSpPr>
        <p:spPr>
          <a:xfrm>
            <a:off x="9169411" y="5457014"/>
            <a:ext cx="2142565" cy="917738"/>
          </a:xfrm>
          <a:prstGeom prst="rect">
            <a:avLst/>
          </a:prstGeom>
          <a:ln>
            <a:solidFill>
              <a:schemeClr val="accent1"/>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IN" sz="2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Spatial Domain</a:t>
            </a:r>
          </a:p>
        </p:txBody>
      </p:sp>
      <p:sp>
        <p:nvSpPr>
          <p:cNvPr id="15" name="Rectangle 14">
            <a:extLst>
              <a:ext uri="{FF2B5EF4-FFF2-40B4-BE49-F238E27FC236}">
                <a16:creationId xmlns:a16="http://schemas.microsoft.com/office/drawing/2014/main" id="{4B86D8F8-6C61-950C-540B-013B20B95772}"/>
              </a:ext>
            </a:extLst>
          </p:cNvPr>
          <p:cNvSpPr/>
          <p:nvPr/>
        </p:nvSpPr>
        <p:spPr>
          <a:xfrm>
            <a:off x="6095998" y="5382808"/>
            <a:ext cx="2142565" cy="917738"/>
          </a:xfrm>
          <a:prstGeom prst="rect">
            <a:avLst/>
          </a:prstGeom>
          <a:ln>
            <a:solidFill>
              <a:schemeClr val="accent1"/>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IN" sz="2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Transform Domain</a:t>
            </a:r>
          </a:p>
        </p:txBody>
      </p:sp>
    </p:spTree>
    <p:extLst>
      <p:ext uri="{BB962C8B-B14F-4D97-AF65-F5344CB8AC3E}">
        <p14:creationId xmlns:p14="http://schemas.microsoft.com/office/powerpoint/2010/main" val="294001849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2CA4CD8D-954F-4FC7-6FFC-304A05F77683}"/>
              </a:ext>
            </a:extLst>
          </p:cNvPr>
          <p:cNvSpPr/>
          <p:nvPr/>
        </p:nvSpPr>
        <p:spPr>
          <a:xfrm>
            <a:off x="1959195" y="2644170"/>
            <a:ext cx="8273609" cy="1569660"/>
          </a:xfrm>
          <a:prstGeom prst="rect">
            <a:avLst/>
          </a:prstGeom>
          <a:effectLst>
            <a:glow rad="127000">
              <a:schemeClr val="bg2">
                <a:lumMod val="60000"/>
                <a:lumOff val="40000"/>
              </a:schemeClr>
            </a:glow>
          </a:effectLst>
        </p:spPr>
        <p:style>
          <a:lnRef idx="2">
            <a:schemeClr val="dk1">
              <a:shade val="50000"/>
            </a:schemeClr>
          </a:lnRef>
          <a:fillRef idx="1">
            <a:schemeClr val="dk1"/>
          </a:fillRef>
          <a:effectRef idx="0">
            <a:schemeClr val="dk1"/>
          </a:effectRef>
          <a:fontRef idx="minor">
            <a:schemeClr val="lt1"/>
          </a:fontRef>
        </p:style>
        <p:txBody>
          <a:bodyPr wrap="square" lIns="91440" tIns="45720" rIns="91440" bIns="45720">
            <a:spAutoFit/>
            <a:scene3d>
              <a:camera prst="orthographicFront"/>
              <a:lightRig rig="threePt" dir="t"/>
            </a:scene3d>
            <a:sp3d extrusionH="57150">
              <a:bevelT w="38100" h="38100" prst="angle"/>
              <a:bevelB h="25400" prst="softRound"/>
            </a:sp3d>
          </a:bodyPr>
          <a:lstStyle/>
          <a:p>
            <a:pPr algn="ctr"/>
            <a:r>
              <a:rPr lang="en-US" sz="9600" b="0" cap="none" spc="600" dirty="0">
                <a:ln w="0"/>
                <a:solidFill>
                  <a:srgbClr val="92D050"/>
                </a:solidFill>
                <a:effectLst>
                  <a:reflection blurRad="6350" stA="53000" endA="300" endPos="35500" dir="5400000" sy="-90000" algn="bl" rotWithShape="0"/>
                </a:effectLst>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32177792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221;p26">
            <a:extLst>
              <a:ext uri="{FF2B5EF4-FFF2-40B4-BE49-F238E27FC236}">
                <a16:creationId xmlns:a16="http://schemas.microsoft.com/office/drawing/2014/main" id="{12DB0288-5627-5E78-B106-F5465143D4FE}"/>
              </a:ext>
            </a:extLst>
          </p:cNvPr>
          <p:cNvSpPr txBox="1">
            <a:spLocks noGrp="1"/>
          </p:cNvSpPr>
          <p:nvPr/>
        </p:nvSpPr>
        <p:spPr>
          <a:xfrm>
            <a:off x="2632136" y="221616"/>
            <a:ext cx="6927727" cy="75026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1pPr>
            <a:lvl2pPr marR="0" lvl="1"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2pPr>
            <a:lvl3pPr marR="0" lvl="2"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3pPr>
            <a:lvl4pPr marR="0" lvl="3"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4pPr>
            <a:lvl5pPr marR="0" lvl="4"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5pPr>
            <a:lvl6pPr marR="0" lvl="5"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6pPr>
            <a:lvl7pPr marR="0" lvl="6"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7pPr>
            <a:lvl8pPr marR="0" lvl="7"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8pPr>
            <a:lvl9pPr marR="0" lvl="8" algn="l" rtl="0">
              <a:lnSpc>
                <a:spcPct val="100000"/>
              </a:lnSpc>
              <a:spcBef>
                <a:spcPts val="0"/>
              </a:spcBef>
              <a:spcAft>
                <a:spcPts val="0"/>
              </a:spcAft>
              <a:buClr>
                <a:schemeClr val="lt1"/>
              </a:buClr>
              <a:buSzPts val="2400"/>
              <a:buFont typeface="Montserrat"/>
              <a:buNone/>
              <a:defRPr sz="2400" b="0" i="0" u="none" strike="noStrike" cap="none">
                <a:solidFill>
                  <a:schemeClr val="lt1"/>
                </a:solidFill>
                <a:latin typeface="Montserrat"/>
                <a:ea typeface="Montserrat"/>
                <a:cs typeface="Montserrat"/>
                <a:sym typeface="Montserrat"/>
              </a:defRPr>
            </a:lvl9pPr>
          </a:lstStyle>
          <a:p>
            <a:pPr marL="0" marR="0" lvl="0" indent="0" algn="ctr" defTabSz="457200" rtl="0" eaLnBrk="1" fontAlgn="auto" latinLnBrk="0" hangingPunct="1">
              <a:lnSpc>
                <a:spcPct val="100000"/>
              </a:lnSpc>
              <a:spcBef>
                <a:spcPts val="0"/>
              </a:spcBef>
              <a:spcAft>
                <a:spcPts val="0"/>
              </a:spcAft>
              <a:buClr>
                <a:prstClr val="white"/>
              </a:buClr>
              <a:buSzPts val="2400"/>
              <a:buFont typeface="Montserrat"/>
              <a:buNone/>
              <a:tabLst/>
              <a:defRPr/>
            </a:pPr>
            <a:r>
              <a:rPr kumimoji="0" lang="en-IN" sz="3200" b="1" i="0" u="sng" strike="noStrike" kern="1200" cap="none" spc="0" normalizeH="0" baseline="0" noProof="0" dirty="0">
                <a:ln>
                  <a:noFill/>
                </a:ln>
                <a:solidFill>
                  <a:srgbClr val="002060"/>
                </a:solidFill>
                <a:effectLst/>
                <a:uLnTx/>
                <a:uFillTx/>
                <a:latin typeface="Book Antiqua" panose="02040602050305030304" pitchFamily="18" charset="0"/>
                <a:sym typeface="Montserrat"/>
              </a:rPr>
              <a:t>S</a:t>
            </a:r>
            <a:r>
              <a:rPr kumimoji="0" lang="en" sz="3200" b="1" i="0" u="sng" strike="noStrike" kern="1200" cap="none" spc="0" normalizeH="0" baseline="0" noProof="0" dirty="0">
                <a:ln>
                  <a:noFill/>
                </a:ln>
                <a:solidFill>
                  <a:srgbClr val="002060"/>
                </a:solidFill>
                <a:effectLst/>
                <a:uLnTx/>
                <a:uFillTx/>
                <a:latin typeface="Book Antiqua" panose="02040602050305030304" pitchFamily="18" charset="0"/>
                <a:sym typeface="Montserrat"/>
              </a:rPr>
              <a:t>pecific Data Security tools</a:t>
            </a:r>
            <a:endParaRPr kumimoji="0" sz="3200" b="1" i="0" u="sng" strike="noStrike" kern="1200" cap="none" spc="0" normalizeH="0" baseline="0" noProof="0" dirty="0">
              <a:ln>
                <a:noFill/>
              </a:ln>
              <a:solidFill>
                <a:srgbClr val="002060"/>
              </a:solidFill>
              <a:effectLst/>
              <a:uLnTx/>
              <a:uFillTx/>
              <a:latin typeface="Book Antiqua" panose="02040602050305030304" pitchFamily="18" charset="0"/>
              <a:sym typeface="Montserrat"/>
            </a:endParaRPr>
          </a:p>
        </p:txBody>
      </p:sp>
      <p:grpSp>
        <p:nvGrpSpPr>
          <p:cNvPr id="4" name="Google Shape;222;p26">
            <a:extLst>
              <a:ext uri="{FF2B5EF4-FFF2-40B4-BE49-F238E27FC236}">
                <a16:creationId xmlns:a16="http://schemas.microsoft.com/office/drawing/2014/main" id="{5C9EB32B-9EC5-5E76-2A17-635B57D6E724}"/>
              </a:ext>
            </a:extLst>
          </p:cNvPr>
          <p:cNvGrpSpPr/>
          <p:nvPr/>
        </p:nvGrpSpPr>
        <p:grpSpPr>
          <a:xfrm>
            <a:off x="441288" y="1027134"/>
            <a:ext cx="4448842" cy="5418489"/>
            <a:chOff x="1113835" y="283725"/>
            <a:chExt cx="2465270" cy="4076400"/>
          </a:xfrm>
        </p:grpSpPr>
        <p:sp>
          <p:nvSpPr>
            <p:cNvPr id="19" name="Google Shape;223;p26">
              <a:extLst>
                <a:ext uri="{FF2B5EF4-FFF2-40B4-BE49-F238E27FC236}">
                  <a16:creationId xmlns:a16="http://schemas.microsoft.com/office/drawing/2014/main" id="{978FCEF8-5B52-7671-7D55-0FE43409EF2C}"/>
                </a:ext>
              </a:extLst>
            </p:cNvPr>
            <p:cNvSpPr/>
            <p:nvPr/>
          </p:nvSpPr>
          <p:spPr>
            <a:xfrm>
              <a:off x="1178650" y="283725"/>
              <a:ext cx="1907880" cy="4076400"/>
            </a:xfrm>
            <a:prstGeom prst="rect">
              <a:avLst/>
            </a:prstGeom>
            <a:solidFill>
              <a:srgbClr val="1B786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4572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1200" cap="none" spc="0" normalizeH="0" baseline="0" noProof="0" dirty="0">
                <a:ln>
                  <a:noFill/>
                </a:ln>
                <a:solidFill>
                  <a:srgbClr val="000000"/>
                </a:solidFill>
                <a:effectLst/>
                <a:uLnTx/>
                <a:uFillTx/>
                <a:latin typeface="Arial"/>
                <a:cs typeface="Arial"/>
                <a:sym typeface="Arial"/>
              </a:endParaRPr>
            </a:p>
          </p:txBody>
        </p:sp>
        <p:sp>
          <p:nvSpPr>
            <p:cNvPr id="20" name="Google Shape;224;p26">
              <a:extLst>
                <a:ext uri="{FF2B5EF4-FFF2-40B4-BE49-F238E27FC236}">
                  <a16:creationId xmlns:a16="http://schemas.microsoft.com/office/drawing/2014/main" id="{BCF234DA-9066-1EFC-0D64-5B121308EC79}"/>
                </a:ext>
              </a:extLst>
            </p:cNvPr>
            <p:cNvSpPr/>
            <p:nvPr/>
          </p:nvSpPr>
          <p:spPr>
            <a:xfrm>
              <a:off x="1113835" y="395474"/>
              <a:ext cx="1907880" cy="1274831"/>
            </a:xfrm>
            <a:prstGeom prst="rect">
              <a:avLst/>
            </a:prstGeom>
            <a:solidFill>
              <a:srgbClr val="FFFFFF"/>
            </a:solidFill>
            <a:ln w="19050" cap="flat" cmpd="sng">
              <a:solidFill>
                <a:srgbClr val="1D7E74"/>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4572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1200" cap="none" spc="0" normalizeH="0" baseline="0" noProof="0" dirty="0">
                <a:ln>
                  <a:noFill/>
                </a:ln>
                <a:solidFill>
                  <a:srgbClr val="000000"/>
                </a:solidFill>
                <a:effectLst/>
                <a:uLnTx/>
                <a:uFillTx/>
                <a:latin typeface="Arial"/>
                <a:cs typeface="Arial"/>
                <a:sym typeface="Arial"/>
              </a:endParaRPr>
            </a:p>
          </p:txBody>
        </p:sp>
        <p:sp>
          <p:nvSpPr>
            <p:cNvPr id="21" name="Google Shape;225;p26">
              <a:extLst>
                <a:ext uri="{FF2B5EF4-FFF2-40B4-BE49-F238E27FC236}">
                  <a16:creationId xmlns:a16="http://schemas.microsoft.com/office/drawing/2014/main" id="{DF05CF37-7A7A-645E-AA0A-9A069FA891CA}"/>
                </a:ext>
              </a:extLst>
            </p:cNvPr>
            <p:cNvSpPr/>
            <p:nvPr/>
          </p:nvSpPr>
          <p:spPr>
            <a:xfrm>
              <a:off x="1764105" y="987567"/>
              <a:ext cx="1815000" cy="608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just" defTabSz="457200" rtl="0" eaLnBrk="1" fontAlgn="auto" latinLnBrk="0" hangingPunct="1">
                <a:lnSpc>
                  <a:spcPct val="100000"/>
                </a:lnSpc>
                <a:spcBef>
                  <a:spcPts val="0"/>
                </a:spcBef>
                <a:spcAft>
                  <a:spcPts val="0"/>
                </a:spcAft>
                <a:buClr>
                  <a:srgbClr val="000000"/>
                </a:buClr>
                <a:buSzTx/>
                <a:buFont typeface="Arial"/>
                <a:buNone/>
                <a:tabLst/>
                <a:defRPr/>
              </a:pPr>
              <a:r>
                <a:rPr kumimoji="0" lang="en" sz="2000" b="0" i="0" u="none" strike="noStrike" kern="1200" cap="none" spc="0" normalizeH="0" baseline="0" noProof="0" dirty="0">
                  <a:ln>
                    <a:noFill/>
                  </a:ln>
                  <a:solidFill>
                    <a:srgbClr val="1D7E74"/>
                  </a:solidFill>
                  <a:effectLst/>
                  <a:uLnTx/>
                  <a:uFillTx/>
                  <a:latin typeface="Times New Roman" panose="02020603050405020304" pitchFamily="18" charset="0"/>
                  <a:ea typeface="Roboto Medium"/>
                  <a:cs typeface="Times New Roman" panose="02020603050405020304" pitchFamily="18" charset="0"/>
                  <a:sym typeface="Roboto Medium"/>
                </a:rPr>
                <a:t>Data is encoded.</a:t>
              </a:r>
              <a:endParaRPr kumimoji="0" sz="2000" b="0" i="0" u="none" strike="noStrike" kern="1200" cap="none" spc="0" normalizeH="0" baseline="0" noProof="0" dirty="0">
                <a:ln>
                  <a:noFill/>
                </a:ln>
                <a:solidFill>
                  <a:srgbClr val="1D7E74"/>
                </a:solidFill>
                <a:effectLst/>
                <a:uLnTx/>
                <a:uFillTx/>
                <a:latin typeface="Times New Roman" panose="02020603050405020304" pitchFamily="18" charset="0"/>
                <a:ea typeface="Roboto Medium"/>
                <a:cs typeface="Times New Roman" panose="02020603050405020304" pitchFamily="18" charset="0"/>
                <a:sym typeface="Roboto Medium"/>
              </a:endParaRPr>
            </a:p>
          </p:txBody>
        </p:sp>
        <p:sp>
          <p:nvSpPr>
            <p:cNvPr id="22" name="Google Shape;226;p26">
              <a:extLst>
                <a:ext uri="{FF2B5EF4-FFF2-40B4-BE49-F238E27FC236}">
                  <a16:creationId xmlns:a16="http://schemas.microsoft.com/office/drawing/2014/main" id="{2315A685-321C-DFD4-9D00-97A01C57F148}"/>
                </a:ext>
              </a:extLst>
            </p:cNvPr>
            <p:cNvSpPr/>
            <p:nvPr/>
          </p:nvSpPr>
          <p:spPr>
            <a:xfrm>
              <a:off x="1178650" y="449938"/>
              <a:ext cx="1815000" cy="675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457200" rtl="0" eaLnBrk="1" fontAlgn="auto" latinLnBrk="0" hangingPunct="1">
                <a:lnSpc>
                  <a:spcPct val="100000"/>
                </a:lnSpc>
                <a:spcBef>
                  <a:spcPts val="0"/>
                </a:spcBef>
                <a:spcAft>
                  <a:spcPts val="0"/>
                </a:spcAft>
                <a:buClr>
                  <a:srgbClr val="000000"/>
                </a:buClr>
                <a:buSzTx/>
                <a:buFont typeface="Arial"/>
                <a:buNone/>
                <a:tabLst/>
                <a:defRPr/>
              </a:pPr>
              <a:r>
                <a:rPr kumimoji="0" lang="en" sz="2800" b="1" i="0" u="none" strike="noStrike" kern="1200" cap="none" spc="0" normalizeH="0" baseline="0" noProof="0" dirty="0">
                  <a:ln>
                    <a:noFill/>
                  </a:ln>
                  <a:solidFill>
                    <a:srgbClr val="1D7E74"/>
                  </a:solidFill>
                  <a:effectLst/>
                  <a:uLnTx/>
                  <a:uFillTx/>
                  <a:latin typeface="Times New Roman" panose="02020603050405020304" pitchFamily="18" charset="0"/>
                  <a:ea typeface="Roboto"/>
                  <a:cs typeface="Times New Roman" panose="02020603050405020304" pitchFamily="18" charset="0"/>
                  <a:sym typeface="Roboto"/>
                </a:rPr>
                <a:t>Cryptography</a:t>
              </a:r>
              <a:endParaRPr kumimoji="0" sz="2800" b="0" i="0" u="none" strike="noStrike" kern="1200" cap="none" spc="0" normalizeH="0" baseline="0" noProof="0" dirty="0">
                <a:ln>
                  <a:noFill/>
                </a:ln>
                <a:solidFill>
                  <a:srgbClr val="1D7E74"/>
                </a:solidFill>
                <a:effectLst/>
                <a:uLnTx/>
                <a:uFillTx/>
                <a:latin typeface="Times New Roman" panose="02020603050405020304" pitchFamily="18" charset="0"/>
                <a:ea typeface="Roboto Thin"/>
                <a:cs typeface="Times New Roman" panose="02020603050405020304" pitchFamily="18" charset="0"/>
                <a:sym typeface="Roboto Thin"/>
              </a:endParaRPr>
            </a:p>
          </p:txBody>
        </p:sp>
        <p:sp>
          <p:nvSpPr>
            <p:cNvPr id="23" name="Google Shape;227;p26">
              <a:extLst>
                <a:ext uri="{FF2B5EF4-FFF2-40B4-BE49-F238E27FC236}">
                  <a16:creationId xmlns:a16="http://schemas.microsoft.com/office/drawing/2014/main" id="{66B9BB6B-8A0D-3588-EA8E-C93CA6E07A7C}"/>
                </a:ext>
              </a:extLst>
            </p:cNvPr>
            <p:cNvSpPr/>
            <p:nvPr/>
          </p:nvSpPr>
          <p:spPr>
            <a:xfrm rot="5400000">
              <a:off x="1313880" y="1691514"/>
              <a:ext cx="346200" cy="278100"/>
            </a:xfrm>
            <a:prstGeom prst="rightArrow">
              <a:avLst>
                <a:gd name="adj1" fmla="val 34239"/>
                <a:gd name="adj2" fmla="val 57035"/>
              </a:avLst>
            </a:pr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4572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1200" cap="none" spc="0" normalizeH="0" baseline="0" noProof="0" dirty="0">
                <a:ln>
                  <a:noFill/>
                </a:ln>
                <a:solidFill>
                  <a:srgbClr val="000000"/>
                </a:solidFill>
                <a:effectLst/>
                <a:uLnTx/>
                <a:uFillTx/>
                <a:latin typeface="Arial"/>
                <a:cs typeface="Arial"/>
                <a:sym typeface="Arial"/>
              </a:endParaRPr>
            </a:p>
          </p:txBody>
        </p:sp>
        <p:sp>
          <p:nvSpPr>
            <p:cNvPr id="24" name="Google Shape;228;p26">
              <a:extLst>
                <a:ext uri="{FF2B5EF4-FFF2-40B4-BE49-F238E27FC236}">
                  <a16:creationId xmlns:a16="http://schemas.microsoft.com/office/drawing/2014/main" id="{2AED2E00-BAB4-2364-59EF-24C88885B4EA}"/>
                </a:ext>
              </a:extLst>
            </p:cNvPr>
            <p:cNvSpPr/>
            <p:nvPr/>
          </p:nvSpPr>
          <p:spPr>
            <a:xfrm>
              <a:off x="1237324" y="2164156"/>
              <a:ext cx="1849206" cy="1418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457200" marR="0" lvl="0" indent="-323850" algn="l" defTabSz="457200" rtl="0" eaLnBrk="1" fontAlgn="auto" latinLnBrk="0" hangingPunct="1">
                <a:lnSpc>
                  <a:spcPct val="115000"/>
                </a:lnSpc>
                <a:spcBef>
                  <a:spcPts val="0"/>
                </a:spcBef>
                <a:spcAft>
                  <a:spcPts val="0"/>
                </a:spcAft>
                <a:buClr>
                  <a:srgbClr val="FFFFFF"/>
                </a:buClr>
                <a:buSzPts val="1500"/>
                <a:buFont typeface="Roboto"/>
                <a:buChar char="●"/>
                <a:tabLst/>
                <a:defRPr/>
              </a:pPr>
              <a:r>
                <a:rPr kumimoji="0" lang="en" sz="2200" b="0" i="0" u="none" strike="noStrike" kern="1200" cap="none" spc="0" normalizeH="0" baseline="0" noProof="0" dirty="0">
                  <a:ln>
                    <a:noFill/>
                  </a:ln>
                  <a:solidFill>
                    <a:srgbClr val="FFFFFF"/>
                  </a:solidFill>
                  <a:effectLst/>
                  <a:uLnTx/>
                  <a:uFillTx/>
                  <a:latin typeface="Times New Roman" panose="02020603050405020304" pitchFamily="18" charset="0"/>
                  <a:ea typeface="Roboto"/>
                  <a:cs typeface="Times New Roman" panose="02020603050405020304" pitchFamily="18" charset="0"/>
                  <a:sym typeface="Roboto"/>
                </a:rPr>
                <a:t>Data sent to the receiver in an unrecognizable format. </a:t>
              </a:r>
              <a:endParaRPr kumimoji="0" sz="2200" b="0" i="0" u="none" strike="noStrike" kern="1200" cap="none" spc="0" normalizeH="0" baseline="0" noProof="0" dirty="0">
                <a:ln>
                  <a:noFill/>
                </a:ln>
                <a:solidFill>
                  <a:srgbClr val="FFFFFF"/>
                </a:solidFill>
                <a:effectLst/>
                <a:uLnTx/>
                <a:uFillTx/>
                <a:latin typeface="Times New Roman" panose="02020603050405020304" pitchFamily="18" charset="0"/>
                <a:ea typeface="Roboto"/>
                <a:cs typeface="Times New Roman" panose="02020603050405020304" pitchFamily="18" charset="0"/>
                <a:sym typeface="Roboto"/>
              </a:endParaRPr>
            </a:p>
          </p:txBody>
        </p:sp>
      </p:grpSp>
      <p:sp>
        <p:nvSpPr>
          <p:cNvPr id="8" name="Google Shape;242;p26">
            <a:extLst>
              <a:ext uri="{FF2B5EF4-FFF2-40B4-BE49-F238E27FC236}">
                <a16:creationId xmlns:a16="http://schemas.microsoft.com/office/drawing/2014/main" id="{A39FB0B7-7854-976C-E590-B0952CC054D4}"/>
              </a:ext>
            </a:extLst>
          </p:cNvPr>
          <p:cNvSpPr/>
          <p:nvPr/>
        </p:nvSpPr>
        <p:spPr>
          <a:xfrm rot="5400000">
            <a:off x="8330860" y="3313835"/>
            <a:ext cx="315300" cy="330900"/>
          </a:xfrm>
          <a:prstGeom prst="rightArrow">
            <a:avLst>
              <a:gd name="adj1" fmla="val 34239"/>
              <a:gd name="adj2" fmla="val 57035"/>
            </a:avLst>
          </a:pr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4572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1200" cap="none" spc="0" normalizeH="0" baseline="0" noProof="0">
              <a:ln>
                <a:noFill/>
              </a:ln>
              <a:solidFill>
                <a:srgbClr val="000000"/>
              </a:solidFill>
              <a:effectLst/>
              <a:uLnTx/>
              <a:uFillTx/>
              <a:latin typeface="Arial"/>
              <a:cs typeface="Arial"/>
              <a:sym typeface="Arial"/>
            </a:endParaRPr>
          </a:p>
        </p:txBody>
      </p:sp>
      <p:grpSp>
        <p:nvGrpSpPr>
          <p:cNvPr id="54" name="Google Shape;222;p26">
            <a:extLst>
              <a:ext uri="{FF2B5EF4-FFF2-40B4-BE49-F238E27FC236}">
                <a16:creationId xmlns:a16="http://schemas.microsoft.com/office/drawing/2014/main" id="{ABC02007-C58D-2A3A-3FFB-916712B0C0B6}"/>
              </a:ext>
            </a:extLst>
          </p:cNvPr>
          <p:cNvGrpSpPr/>
          <p:nvPr/>
        </p:nvGrpSpPr>
        <p:grpSpPr>
          <a:xfrm>
            <a:off x="4150684" y="1027134"/>
            <a:ext cx="3697736" cy="5418490"/>
            <a:chOff x="1061623" y="283725"/>
            <a:chExt cx="2049054" cy="4076400"/>
          </a:xfrm>
        </p:grpSpPr>
        <p:sp>
          <p:nvSpPr>
            <p:cNvPr id="55" name="Google Shape;223;p26">
              <a:extLst>
                <a:ext uri="{FF2B5EF4-FFF2-40B4-BE49-F238E27FC236}">
                  <a16:creationId xmlns:a16="http://schemas.microsoft.com/office/drawing/2014/main" id="{BB4E3E7D-6A96-AC10-4550-3E00661E72B1}"/>
                </a:ext>
              </a:extLst>
            </p:cNvPr>
            <p:cNvSpPr/>
            <p:nvPr/>
          </p:nvSpPr>
          <p:spPr>
            <a:xfrm>
              <a:off x="1178650" y="283725"/>
              <a:ext cx="1907880" cy="4076400"/>
            </a:xfrm>
            <a:prstGeom prst="rect">
              <a:avLst/>
            </a:prstGeom>
            <a:solidFill>
              <a:srgbClr val="1B786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4572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1200" cap="none" spc="0" normalizeH="0" baseline="0" noProof="0" dirty="0">
                <a:ln>
                  <a:noFill/>
                </a:ln>
                <a:solidFill>
                  <a:srgbClr val="000000"/>
                </a:solidFill>
                <a:effectLst/>
                <a:uLnTx/>
                <a:uFillTx/>
                <a:latin typeface="Arial"/>
                <a:cs typeface="Arial"/>
                <a:sym typeface="Arial"/>
              </a:endParaRPr>
            </a:p>
          </p:txBody>
        </p:sp>
        <p:sp>
          <p:nvSpPr>
            <p:cNvPr id="56" name="Google Shape;224;p26">
              <a:extLst>
                <a:ext uri="{FF2B5EF4-FFF2-40B4-BE49-F238E27FC236}">
                  <a16:creationId xmlns:a16="http://schemas.microsoft.com/office/drawing/2014/main" id="{82E77A50-E036-426C-7A8B-F43F60A61B42}"/>
                </a:ext>
              </a:extLst>
            </p:cNvPr>
            <p:cNvSpPr/>
            <p:nvPr/>
          </p:nvSpPr>
          <p:spPr>
            <a:xfrm>
              <a:off x="1113835" y="395474"/>
              <a:ext cx="1907880" cy="1274831"/>
            </a:xfrm>
            <a:prstGeom prst="rect">
              <a:avLst/>
            </a:prstGeom>
            <a:solidFill>
              <a:srgbClr val="FFFFFF"/>
            </a:solidFill>
            <a:ln w="19050" cap="flat" cmpd="sng">
              <a:solidFill>
                <a:srgbClr val="1D7E74"/>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4572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1200" cap="none" spc="0" normalizeH="0" baseline="0" noProof="0" dirty="0">
                <a:ln>
                  <a:noFill/>
                </a:ln>
                <a:solidFill>
                  <a:srgbClr val="000000"/>
                </a:solidFill>
                <a:effectLst/>
                <a:uLnTx/>
                <a:uFillTx/>
                <a:latin typeface="Arial"/>
                <a:cs typeface="Arial"/>
                <a:sym typeface="Arial"/>
              </a:endParaRPr>
            </a:p>
          </p:txBody>
        </p:sp>
        <p:sp>
          <p:nvSpPr>
            <p:cNvPr id="57" name="Google Shape;225;p26">
              <a:extLst>
                <a:ext uri="{FF2B5EF4-FFF2-40B4-BE49-F238E27FC236}">
                  <a16:creationId xmlns:a16="http://schemas.microsoft.com/office/drawing/2014/main" id="{8CCA1B96-ABA9-95B6-9DE8-916E256AF0F3}"/>
                </a:ext>
              </a:extLst>
            </p:cNvPr>
            <p:cNvSpPr/>
            <p:nvPr/>
          </p:nvSpPr>
          <p:spPr>
            <a:xfrm>
              <a:off x="1111287" y="875351"/>
              <a:ext cx="1926256" cy="608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just" defTabSz="457200" rtl="0" eaLnBrk="1" fontAlgn="auto" latinLnBrk="0" hangingPunct="1">
                <a:lnSpc>
                  <a:spcPct val="100000"/>
                </a:lnSpc>
                <a:spcBef>
                  <a:spcPts val="0"/>
                </a:spcBef>
                <a:spcAft>
                  <a:spcPts val="0"/>
                </a:spcAft>
                <a:buClr>
                  <a:srgbClr val="000000"/>
                </a:buClr>
                <a:buSzTx/>
                <a:buFont typeface="Arial"/>
                <a:buNone/>
                <a:tabLst/>
                <a:defRPr/>
              </a:pPr>
              <a:r>
                <a:rPr kumimoji="0" lang="en-US" sz="2000" b="0" i="0" u="none" strike="noStrike" kern="1200" cap="none" spc="0" normalizeH="0" baseline="0" noProof="0" dirty="0">
                  <a:ln>
                    <a:noFill/>
                  </a:ln>
                  <a:solidFill>
                    <a:srgbClr val="1D7E74"/>
                  </a:solidFill>
                  <a:effectLst/>
                  <a:uLnTx/>
                  <a:uFillTx/>
                  <a:latin typeface="Times New Roman" panose="02020603050405020304" pitchFamily="18" charset="0"/>
                  <a:ea typeface="Roboto Medium"/>
                  <a:cs typeface="Times New Roman" panose="02020603050405020304" pitchFamily="18" charset="0"/>
                  <a:sym typeface="Roboto Medium"/>
                </a:rPr>
                <a:t>Confidentiality is achieved by the encoding of transmitted data within a carrier signal. (image)</a:t>
              </a:r>
            </a:p>
            <a:p>
              <a:pPr marL="0" marR="0" lvl="0" indent="0" algn="just" defTabSz="457200" rtl="0" eaLnBrk="1" fontAlgn="auto" latinLnBrk="0" hangingPunct="1">
                <a:lnSpc>
                  <a:spcPct val="100000"/>
                </a:lnSpc>
                <a:spcBef>
                  <a:spcPts val="0"/>
                </a:spcBef>
                <a:spcAft>
                  <a:spcPts val="0"/>
                </a:spcAft>
                <a:buClr>
                  <a:srgbClr val="000000"/>
                </a:buClr>
                <a:buSzTx/>
                <a:buFont typeface="Arial"/>
                <a:buNone/>
                <a:tabLst/>
                <a:defRPr/>
              </a:pPr>
              <a:endParaRPr kumimoji="0" lang="en-US" sz="2000" b="0" i="0" u="none" strike="noStrike" kern="1200" cap="none" spc="0" normalizeH="0" baseline="0" noProof="0" dirty="0">
                <a:ln>
                  <a:noFill/>
                </a:ln>
                <a:solidFill>
                  <a:srgbClr val="1D7E74"/>
                </a:solidFill>
                <a:effectLst/>
                <a:uLnTx/>
                <a:uFillTx/>
                <a:latin typeface="Times New Roman" panose="02020603050405020304" pitchFamily="18" charset="0"/>
                <a:ea typeface="Roboto Medium"/>
                <a:cs typeface="Times New Roman" panose="02020603050405020304" pitchFamily="18" charset="0"/>
                <a:sym typeface="Roboto Medium"/>
              </a:endParaRPr>
            </a:p>
            <a:p>
              <a:pPr marL="0" marR="0" lvl="0" indent="0" algn="just" defTabSz="457200" rtl="0" eaLnBrk="1" fontAlgn="auto" latinLnBrk="0" hangingPunct="1">
                <a:lnSpc>
                  <a:spcPct val="100000"/>
                </a:lnSpc>
                <a:spcBef>
                  <a:spcPts val="0"/>
                </a:spcBef>
                <a:spcAft>
                  <a:spcPts val="0"/>
                </a:spcAft>
                <a:buClr>
                  <a:srgbClr val="000000"/>
                </a:buClr>
                <a:buSzTx/>
                <a:buFont typeface="Arial"/>
                <a:buNone/>
                <a:tabLst/>
                <a:defRPr/>
              </a:pPr>
              <a:endParaRPr kumimoji="0" lang="en-US" sz="2000" b="0" i="0" u="none" strike="noStrike" kern="1200" cap="none" spc="0" normalizeH="0" baseline="0" noProof="0" dirty="0">
                <a:ln>
                  <a:noFill/>
                </a:ln>
                <a:solidFill>
                  <a:srgbClr val="1D7E74"/>
                </a:solidFill>
                <a:effectLst/>
                <a:uLnTx/>
                <a:uFillTx/>
                <a:latin typeface="Times New Roman" panose="02020603050405020304" pitchFamily="18" charset="0"/>
                <a:ea typeface="Roboto Medium"/>
                <a:cs typeface="Times New Roman" panose="02020603050405020304" pitchFamily="18" charset="0"/>
                <a:sym typeface="Roboto Medium"/>
              </a:endParaRPr>
            </a:p>
          </p:txBody>
        </p:sp>
        <p:sp>
          <p:nvSpPr>
            <p:cNvPr id="58" name="Google Shape;226;p26">
              <a:extLst>
                <a:ext uri="{FF2B5EF4-FFF2-40B4-BE49-F238E27FC236}">
                  <a16:creationId xmlns:a16="http://schemas.microsoft.com/office/drawing/2014/main" id="{45D3F1F6-A014-D160-A137-1FC2B15A29BA}"/>
                </a:ext>
              </a:extLst>
            </p:cNvPr>
            <p:cNvSpPr/>
            <p:nvPr/>
          </p:nvSpPr>
          <p:spPr>
            <a:xfrm>
              <a:off x="1178650" y="449938"/>
              <a:ext cx="1815000" cy="675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457200" rtl="0" eaLnBrk="1" fontAlgn="auto" latinLnBrk="0" hangingPunct="1">
                <a:lnSpc>
                  <a:spcPct val="100000"/>
                </a:lnSpc>
                <a:spcBef>
                  <a:spcPts val="0"/>
                </a:spcBef>
                <a:spcAft>
                  <a:spcPts val="0"/>
                </a:spcAft>
                <a:buClr>
                  <a:srgbClr val="000000"/>
                </a:buClr>
                <a:buSzTx/>
                <a:buFont typeface="Arial"/>
                <a:buNone/>
                <a:tabLst/>
                <a:defRPr/>
              </a:pPr>
              <a:r>
                <a:rPr kumimoji="0" lang="en" sz="2800" b="1" i="0" u="none" strike="noStrike" kern="1200" cap="none" spc="0" normalizeH="0" baseline="0" noProof="0" dirty="0">
                  <a:ln>
                    <a:noFill/>
                  </a:ln>
                  <a:solidFill>
                    <a:srgbClr val="1D7E74"/>
                  </a:solidFill>
                  <a:effectLst/>
                  <a:uLnTx/>
                  <a:uFillTx/>
                  <a:latin typeface="Times New Roman" panose="02020603050405020304" pitchFamily="18" charset="0"/>
                  <a:ea typeface="Roboto"/>
                  <a:cs typeface="Times New Roman" panose="02020603050405020304" pitchFamily="18" charset="0"/>
                  <a:sym typeface="Roboto"/>
                </a:rPr>
                <a:t>Steganography</a:t>
              </a:r>
              <a:endParaRPr kumimoji="0" sz="2800" b="0" i="0" u="none" strike="noStrike" kern="1200" cap="none" spc="0" normalizeH="0" baseline="0" noProof="0" dirty="0">
                <a:ln>
                  <a:noFill/>
                </a:ln>
                <a:solidFill>
                  <a:srgbClr val="1D7E74"/>
                </a:solidFill>
                <a:effectLst/>
                <a:uLnTx/>
                <a:uFillTx/>
                <a:latin typeface="Times New Roman" panose="02020603050405020304" pitchFamily="18" charset="0"/>
                <a:ea typeface="Roboto Thin"/>
                <a:cs typeface="Times New Roman" panose="02020603050405020304" pitchFamily="18" charset="0"/>
                <a:sym typeface="Roboto Thin"/>
              </a:endParaRPr>
            </a:p>
          </p:txBody>
        </p:sp>
        <p:sp>
          <p:nvSpPr>
            <p:cNvPr id="59" name="Google Shape;227;p26">
              <a:extLst>
                <a:ext uri="{FF2B5EF4-FFF2-40B4-BE49-F238E27FC236}">
                  <a16:creationId xmlns:a16="http://schemas.microsoft.com/office/drawing/2014/main" id="{5C98D5A1-F612-ED3C-C021-4ECD1F26FD30}"/>
                </a:ext>
              </a:extLst>
            </p:cNvPr>
            <p:cNvSpPr/>
            <p:nvPr/>
          </p:nvSpPr>
          <p:spPr>
            <a:xfrm rot="5400000">
              <a:off x="1313880" y="1691514"/>
              <a:ext cx="346200" cy="278100"/>
            </a:xfrm>
            <a:prstGeom prst="rightArrow">
              <a:avLst>
                <a:gd name="adj1" fmla="val 34239"/>
                <a:gd name="adj2" fmla="val 57035"/>
              </a:avLst>
            </a:pr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4572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1200" cap="none" spc="0" normalizeH="0" baseline="0" noProof="0" dirty="0">
                <a:ln>
                  <a:noFill/>
                </a:ln>
                <a:solidFill>
                  <a:srgbClr val="000000"/>
                </a:solidFill>
                <a:effectLst/>
                <a:uLnTx/>
                <a:uFillTx/>
                <a:latin typeface="Arial"/>
                <a:cs typeface="Arial"/>
                <a:sym typeface="Arial"/>
              </a:endParaRPr>
            </a:p>
          </p:txBody>
        </p:sp>
        <p:sp>
          <p:nvSpPr>
            <p:cNvPr id="60" name="Google Shape;228;p26">
              <a:extLst>
                <a:ext uri="{FF2B5EF4-FFF2-40B4-BE49-F238E27FC236}">
                  <a16:creationId xmlns:a16="http://schemas.microsoft.com/office/drawing/2014/main" id="{861E075B-99B9-3A67-D4E0-683E0F68DEF1}"/>
                </a:ext>
              </a:extLst>
            </p:cNvPr>
            <p:cNvSpPr/>
            <p:nvPr/>
          </p:nvSpPr>
          <p:spPr>
            <a:xfrm>
              <a:off x="1061623" y="1952630"/>
              <a:ext cx="2049054" cy="1418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457200" marR="0" lvl="0" indent="-323850" algn="l" defTabSz="457200" rtl="0" eaLnBrk="1" fontAlgn="auto" latinLnBrk="0" hangingPunct="1">
                <a:lnSpc>
                  <a:spcPct val="115000"/>
                </a:lnSpc>
                <a:spcBef>
                  <a:spcPts val="0"/>
                </a:spcBef>
                <a:spcAft>
                  <a:spcPts val="0"/>
                </a:spcAft>
                <a:buClr>
                  <a:srgbClr val="FFFFFF"/>
                </a:buClr>
                <a:buSzPts val="1500"/>
                <a:buFont typeface="Roboto"/>
                <a:buChar char="●"/>
                <a:tabLst/>
                <a:defRPr/>
              </a:pPr>
              <a:r>
                <a:rPr kumimoji="0" lang="en-US" sz="2200" b="0" i="0" u="none" strike="noStrike" kern="1200" cap="none" spc="0" normalizeH="0" baseline="0" noProof="0" dirty="0">
                  <a:ln>
                    <a:noFill/>
                  </a:ln>
                  <a:solidFill>
                    <a:prstClr val="white"/>
                  </a:solidFill>
                  <a:effectLst/>
                  <a:uLnTx/>
                  <a:uFillTx/>
                  <a:latin typeface="Times New Roman" panose="02020603050405020304" pitchFamily="18" charset="0"/>
                  <a:ea typeface="Calibri" panose="020F0502020204030204" pitchFamily="34" charset="0"/>
                  <a:cs typeface="Times New Roman" panose="02020603050405020304" pitchFamily="18" charset="0"/>
                  <a:sym typeface="Arial"/>
                </a:rPr>
                <a:t>It is an evolution of cryptography, where data is hidden within the carrier signal in an imperceptible manner such that intruder is unaware about the existence of the hidden data.</a:t>
              </a:r>
              <a:endParaRPr kumimoji="0" sz="2200" b="0" i="0" u="none" strike="noStrike" kern="1200" cap="none" spc="0" normalizeH="0" baseline="0" noProof="0" dirty="0">
                <a:ln>
                  <a:noFill/>
                </a:ln>
                <a:solidFill>
                  <a:prstClr val="white"/>
                </a:solidFill>
                <a:effectLst/>
                <a:uLnTx/>
                <a:uFillTx/>
                <a:latin typeface="Times New Roman" panose="02020603050405020304" pitchFamily="18" charset="0"/>
                <a:ea typeface="Roboto"/>
                <a:cs typeface="Times New Roman" panose="02020603050405020304" pitchFamily="18" charset="0"/>
                <a:sym typeface="Roboto"/>
              </a:endParaRPr>
            </a:p>
          </p:txBody>
        </p:sp>
      </p:grpSp>
      <p:grpSp>
        <p:nvGrpSpPr>
          <p:cNvPr id="62" name="Google Shape;222;p26">
            <a:extLst>
              <a:ext uri="{FF2B5EF4-FFF2-40B4-BE49-F238E27FC236}">
                <a16:creationId xmlns:a16="http://schemas.microsoft.com/office/drawing/2014/main" id="{5A1E4FC5-EFE2-980D-63EB-E7380699CCE5}"/>
              </a:ext>
            </a:extLst>
          </p:cNvPr>
          <p:cNvGrpSpPr/>
          <p:nvPr/>
        </p:nvGrpSpPr>
        <p:grpSpPr>
          <a:xfrm>
            <a:off x="8048524" y="1027134"/>
            <a:ext cx="3559938" cy="5418490"/>
            <a:chOff x="1113835" y="283725"/>
            <a:chExt cx="1972695" cy="4076400"/>
          </a:xfrm>
        </p:grpSpPr>
        <p:sp>
          <p:nvSpPr>
            <p:cNvPr id="63" name="Google Shape;223;p26">
              <a:extLst>
                <a:ext uri="{FF2B5EF4-FFF2-40B4-BE49-F238E27FC236}">
                  <a16:creationId xmlns:a16="http://schemas.microsoft.com/office/drawing/2014/main" id="{FC0E79F3-0A4E-2FD6-895F-BFB1C4461962}"/>
                </a:ext>
              </a:extLst>
            </p:cNvPr>
            <p:cNvSpPr/>
            <p:nvPr/>
          </p:nvSpPr>
          <p:spPr>
            <a:xfrm>
              <a:off x="1178650" y="283725"/>
              <a:ext cx="1907880" cy="4076400"/>
            </a:xfrm>
            <a:prstGeom prst="rect">
              <a:avLst/>
            </a:prstGeom>
            <a:solidFill>
              <a:srgbClr val="1B786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4572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1200" cap="none" spc="0" normalizeH="0" baseline="0" noProof="0" dirty="0">
                <a:ln>
                  <a:noFill/>
                </a:ln>
                <a:solidFill>
                  <a:srgbClr val="000000"/>
                </a:solidFill>
                <a:effectLst/>
                <a:uLnTx/>
                <a:uFillTx/>
                <a:latin typeface="Arial"/>
                <a:cs typeface="Arial"/>
                <a:sym typeface="Arial"/>
              </a:endParaRPr>
            </a:p>
          </p:txBody>
        </p:sp>
        <p:sp>
          <p:nvSpPr>
            <p:cNvPr id="64" name="Google Shape;224;p26">
              <a:extLst>
                <a:ext uri="{FF2B5EF4-FFF2-40B4-BE49-F238E27FC236}">
                  <a16:creationId xmlns:a16="http://schemas.microsoft.com/office/drawing/2014/main" id="{934FB847-C655-F025-1BB9-E2DB027557AB}"/>
                </a:ext>
              </a:extLst>
            </p:cNvPr>
            <p:cNvSpPr/>
            <p:nvPr/>
          </p:nvSpPr>
          <p:spPr>
            <a:xfrm>
              <a:off x="1113835" y="395474"/>
              <a:ext cx="1907880" cy="1274831"/>
            </a:xfrm>
            <a:prstGeom prst="rect">
              <a:avLst/>
            </a:prstGeom>
            <a:solidFill>
              <a:srgbClr val="FFFFFF"/>
            </a:solidFill>
            <a:ln w="19050" cap="flat" cmpd="sng">
              <a:solidFill>
                <a:srgbClr val="1D7E74"/>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4572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1200" cap="none" spc="0" normalizeH="0" baseline="0" noProof="0" dirty="0">
                <a:ln>
                  <a:noFill/>
                </a:ln>
                <a:solidFill>
                  <a:srgbClr val="000000"/>
                </a:solidFill>
                <a:effectLst/>
                <a:uLnTx/>
                <a:uFillTx/>
                <a:latin typeface="Arial"/>
                <a:cs typeface="Arial"/>
                <a:sym typeface="Arial"/>
              </a:endParaRPr>
            </a:p>
          </p:txBody>
        </p:sp>
        <p:sp>
          <p:nvSpPr>
            <p:cNvPr id="65" name="Google Shape;225;p26">
              <a:extLst>
                <a:ext uri="{FF2B5EF4-FFF2-40B4-BE49-F238E27FC236}">
                  <a16:creationId xmlns:a16="http://schemas.microsoft.com/office/drawing/2014/main" id="{B0D5D6D4-8D58-355F-574B-2614919E6F3D}"/>
                </a:ext>
              </a:extLst>
            </p:cNvPr>
            <p:cNvSpPr/>
            <p:nvPr/>
          </p:nvSpPr>
          <p:spPr>
            <a:xfrm>
              <a:off x="1145939" y="888873"/>
              <a:ext cx="1843672" cy="608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just" defTabSz="457200" rtl="0" eaLnBrk="1" fontAlgn="auto" latinLnBrk="0" hangingPunct="1">
                <a:lnSpc>
                  <a:spcPct val="100000"/>
                </a:lnSpc>
                <a:spcBef>
                  <a:spcPts val="0"/>
                </a:spcBef>
                <a:spcAft>
                  <a:spcPts val="0"/>
                </a:spcAft>
                <a:buClr>
                  <a:srgbClr val="000000"/>
                </a:buClr>
                <a:buSzTx/>
                <a:buFont typeface="Arial"/>
                <a:buNone/>
                <a:tabLst/>
                <a:defRPr/>
              </a:pPr>
              <a:r>
                <a:rPr kumimoji="0" lang="en-US" sz="2000" b="0" i="0" u="none" strike="noStrike" kern="1200" cap="none" spc="0" normalizeH="0" baseline="0" noProof="0" dirty="0">
                  <a:ln>
                    <a:noFill/>
                  </a:ln>
                  <a:solidFill>
                    <a:srgbClr val="1D7E74"/>
                  </a:solidFill>
                  <a:effectLst/>
                  <a:uLnTx/>
                  <a:uFillTx/>
                  <a:latin typeface="Times New Roman" panose="02020603050405020304" pitchFamily="18" charset="0"/>
                  <a:ea typeface="Roboto Medium"/>
                  <a:cs typeface="Times New Roman" panose="02020603050405020304" pitchFamily="18" charset="0"/>
                  <a:sym typeface="Roboto Medium"/>
                </a:rPr>
                <a:t>Robustness of data protection of secret data against external attacks.</a:t>
              </a:r>
            </a:p>
          </p:txBody>
        </p:sp>
        <p:sp>
          <p:nvSpPr>
            <p:cNvPr id="66" name="Google Shape;226;p26">
              <a:extLst>
                <a:ext uri="{FF2B5EF4-FFF2-40B4-BE49-F238E27FC236}">
                  <a16:creationId xmlns:a16="http://schemas.microsoft.com/office/drawing/2014/main" id="{92FA6F6F-38DC-B453-73AB-3CDACBA378EB}"/>
                </a:ext>
              </a:extLst>
            </p:cNvPr>
            <p:cNvSpPr/>
            <p:nvPr/>
          </p:nvSpPr>
          <p:spPr>
            <a:xfrm>
              <a:off x="1178650" y="449938"/>
              <a:ext cx="1815000" cy="675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457200" rtl="0" eaLnBrk="1" fontAlgn="auto" latinLnBrk="0" hangingPunct="1">
                <a:lnSpc>
                  <a:spcPct val="100000"/>
                </a:lnSpc>
                <a:spcBef>
                  <a:spcPts val="0"/>
                </a:spcBef>
                <a:spcAft>
                  <a:spcPts val="0"/>
                </a:spcAft>
                <a:buClr>
                  <a:srgbClr val="000000"/>
                </a:buClr>
                <a:buSzTx/>
                <a:buFont typeface="Arial"/>
                <a:buNone/>
                <a:tabLst/>
                <a:defRPr/>
              </a:pPr>
              <a:r>
                <a:rPr kumimoji="0" lang="en" sz="2800" b="1" i="0" u="none" strike="noStrike" kern="1200" cap="none" spc="0" normalizeH="0" baseline="0" noProof="0" dirty="0">
                  <a:ln>
                    <a:noFill/>
                  </a:ln>
                  <a:solidFill>
                    <a:srgbClr val="1D7E74"/>
                  </a:solidFill>
                  <a:effectLst/>
                  <a:uLnTx/>
                  <a:uFillTx/>
                  <a:latin typeface="Times New Roman" panose="02020603050405020304" pitchFamily="18" charset="0"/>
                  <a:ea typeface="Roboto"/>
                  <a:cs typeface="Times New Roman" panose="02020603050405020304" pitchFamily="18" charset="0"/>
                  <a:sym typeface="Roboto"/>
                </a:rPr>
                <a:t>Watermarking</a:t>
              </a:r>
              <a:endParaRPr kumimoji="0" sz="2800" b="0" i="0" u="none" strike="noStrike" kern="1200" cap="none" spc="0" normalizeH="0" baseline="0" noProof="0" dirty="0">
                <a:ln>
                  <a:noFill/>
                </a:ln>
                <a:solidFill>
                  <a:srgbClr val="1D7E74"/>
                </a:solidFill>
                <a:effectLst/>
                <a:uLnTx/>
                <a:uFillTx/>
                <a:latin typeface="Times New Roman" panose="02020603050405020304" pitchFamily="18" charset="0"/>
                <a:ea typeface="Roboto Thin"/>
                <a:cs typeface="Times New Roman" panose="02020603050405020304" pitchFamily="18" charset="0"/>
                <a:sym typeface="Roboto Thin"/>
              </a:endParaRPr>
            </a:p>
          </p:txBody>
        </p:sp>
        <p:sp>
          <p:nvSpPr>
            <p:cNvPr id="67" name="Google Shape;227;p26">
              <a:extLst>
                <a:ext uri="{FF2B5EF4-FFF2-40B4-BE49-F238E27FC236}">
                  <a16:creationId xmlns:a16="http://schemas.microsoft.com/office/drawing/2014/main" id="{7C63DB8B-6A5F-7DA2-28FA-86B3D14B8197}"/>
                </a:ext>
              </a:extLst>
            </p:cNvPr>
            <p:cNvSpPr/>
            <p:nvPr/>
          </p:nvSpPr>
          <p:spPr>
            <a:xfrm rot="5400000">
              <a:off x="1313880" y="1691514"/>
              <a:ext cx="346200" cy="278100"/>
            </a:xfrm>
            <a:prstGeom prst="rightArrow">
              <a:avLst>
                <a:gd name="adj1" fmla="val 34239"/>
                <a:gd name="adj2" fmla="val 57035"/>
              </a:avLst>
            </a:pr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4572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1200" cap="none" spc="0" normalizeH="0" baseline="0" noProof="0" dirty="0">
                <a:ln>
                  <a:noFill/>
                </a:ln>
                <a:solidFill>
                  <a:srgbClr val="000000"/>
                </a:solidFill>
                <a:effectLst/>
                <a:uLnTx/>
                <a:uFillTx/>
                <a:latin typeface="Arial"/>
                <a:cs typeface="Arial"/>
                <a:sym typeface="Arial"/>
              </a:endParaRPr>
            </a:p>
          </p:txBody>
        </p:sp>
        <p:sp>
          <p:nvSpPr>
            <p:cNvPr id="68" name="Google Shape;228;p26">
              <a:extLst>
                <a:ext uri="{FF2B5EF4-FFF2-40B4-BE49-F238E27FC236}">
                  <a16:creationId xmlns:a16="http://schemas.microsoft.com/office/drawing/2014/main" id="{73B5B7C2-F510-B776-99A0-63C6B7A6BF44}"/>
                </a:ext>
              </a:extLst>
            </p:cNvPr>
            <p:cNvSpPr/>
            <p:nvPr/>
          </p:nvSpPr>
          <p:spPr>
            <a:xfrm>
              <a:off x="1237324" y="2164156"/>
              <a:ext cx="1849206" cy="1418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42900" marR="0" lvl="0" indent="-342900" algn="l" defTabSz="457200" rtl="0" eaLnBrk="1" fontAlgn="auto" latinLnBrk="0" hangingPunct="1">
                <a:lnSpc>
                  <a:spcPct val="107000"/>
                </a:lnSpc>
                <a:spcBef>
                  <a:spcPts val="0"/>
                </a:spcBef>
                <a:spcAft>
                  <a:spcPts val="800"/>
                </a:spcAft>
                <a:buClr>
                  <a:prstClr val="white"/>
                </a:buClr>
                <a:buSzTx/>
                <a:buFont typeface="Times New Roman" panose="02020603050405020304" pitchFamily="18" charset="0"/>
                <a:buChar char="●"/>
                <a:tabLst>
                  <a:tab pos="457200" algn="l"/>
                </a:tabLst>
                <a:defRPr/>
              </a:pPr>
              <a:r>
                <a:rPr kumimoji="0" lang="en-US" sz="2200" b="0" i="0" u="none" strike="noStrike" kern="1200" cap="none" spc="0" normalizeH="0" baseline="0" noProof="0" dirty="0">
                  <a:ln>
                    <a:noFill/>
                  </a:ln>
                  <a:solidFill>
                    <a:prstClr val="white"/>
                  </a:solidFill>
                  <a:effectLst/>
                  <a:uLnTx/>
                  <a:uFillTx/>
                  <a:latin typeface="Times New Roman" panose="02020603050405020304" pitchFamily="18" charset="0"/>
                  <a:ea typeface="Calibri" panose="020F0502020204030204" pitchFamily="34" charset="0"/>
                  <a:cs typeface="Times New Roman" panose="02020603050405020304" pitchFamily="18" charset="0"/>
                  <a:sym typeface="Arial"/>
                </a:rPr>
                <a:t>Further evolution from Steganography.</a:t>
              </a:r>
              <a:endParaRPr kumimoji="0" lang="en-IN" sz="2200" b="0" i="0" u="none" strike="noStrike" kern="1200" cap="none" spc="0" normalizeH="0" baseline="0" noProof="0" dirty="0">
                <a:ln>
                  <a:noFill/>
                </a:ln>
                <a:solidFill>
                  <a:prstClr val="white"/>
                </a:solidFill>
                <a:effectLst/>
                <a:uLnTx/>
                <a:uFillTx/>
                <a:latin typeface="Times New Roman" panose="02020603050405020304" pitchFamily="18" charset="0"/>
                <a:ea typeface="Calibri" panose="020F0502020204030204" pitchFamily="34" charset="0"/>
                <a:cs typeface="Times New Roman" panose="02020603050405020304" pitchFamily="18" charset="0"/>
                <a:sym typeface="Arial"/>
              </a:endParaRPr>
            </a:p>
            <a:p>
              <a:pPr marL="342900" marR="0" lvl="0" indent="-342900" algn="l" defTabSz="457200" rtl="0" eaLnBrk="1" fontAlgn="auto" latinLnBrk="0" hangingPunct="1">
                <a:lnSpc>
                  <a:spcPct val="107000"/>
                </a:lnSpc>
                <a:spcBef>
                  <a:spcPts val="0"/>
                </a:spcBef>
                <a:spcAft>
                  <a:spcPts val="800"/>
                </a:spcAft>
                <a:buClr>
                  <a:prstClr val="white"/>
                </a:buClr>
                <a:buSzTx/>
                <a:buFont typeface="Times New Roman" panose="02020603050405020304" pitchFamily="18" charset="0"/>
                <a:buChar char="●"/>
                <a:tabLst>
                  <a:tab pos="457200" algn="l"/>
                </a:tabLst>
                <a:defRPr/>
              </a:pPr>
              <a:r>
                <a:rPr kumimoji="0" lang="en-IN" sz="2200" b="0" i="0" u="none" strike="noStrike" kern="1200" cap="none" spc="0" normalizeH="0" baseline="0" noProof="0" dirty="0">
                  <a:ln>
                    <a:noFill/>
                  </a:ln>
                  <a:solidFill>
                    <a:prstClr val="white"/>
                  </a:solidFill>
                  <a:effectLst/>
                  <a:uLnTx/>
                  <a:uFillTx/>
                  <a:latin typeface="Times New Roman" panose="02020603050405020304" pitchFamily="18" charset="0"/>
                  <a:ea typeface="Calibri" panose="020F0502020204030204" pitchFamily="34" charset="0"/>
                  <a:cs typeface="Times New Roman" panose="02020603050405020304" pitchFamily="18" charset="0"/>
                  <a:sym typeface="Arial"/>
                </a:rPr>
                <a:t>H</a:t>
              </a:r>
              <a:r>
                <a:rPr kumimoji="0" lang="en-US" sz="2200" b="0" i="0" u="none" strike="noStrike" kern="1200" cap="none" spc="0" normalizeH="0" baseline="0" noProof="0" dirty="0">
                  <a:ln>
                    <a:noFill/>
                  </a:ln>
                  <a:solidFill>
                    <a:prstClr val="white"/>
                  </a:solidFill>
                  <a:effectLst/>
                  <a:uLnTx/>
                  <a:uFillTx/>
                  <a:latin typeface="Times New Roman" panose="02020603050405020304" pitchFamily="18" charset="0"/>
                  <a:ea typeface="Calibri" panose="020F0502020204030204" pitchFamily="34" charset="0"/>
                  <a:cs typeface="Times New Roman" panose="02020603050405020304" pitchFamily="18" charset="0"/>
                  <a:sym typeface="Arial"/>
                </a:rPr>
                <a:t>ere, embedded sensitive data is protected from different external attacks.</a:t>
              </a:r>
              <a:endParaRPr kumimoji="0" lang="en-IN" sz="2200" b="0" i="0" u="none" strike="noStrike" kern="1200" cap="none" spc="0" normalizeH="0" baseline="0" noProof="0" dirty="0">
                <a:ln>
                  <a:noFill/>
                </a:ln>
                <a:solidFill>
                  <a:prstClr val="white"/>
                </a:solidFill>
                <a:effectLst/>
                <a:uLnTx/>
                <a:uFillTx/>
                <a:latin typeface="Times New Roman" panose="02020603050405020304" pitchFamily="18" charset="0"/>
                <a:ea typeface="Calibri" panose="020F0502020204030204" pitchFamily="34" charset="0"/>
                <a:cs typeface="Times New Roman" panose="02020603050405020304" pitchFamily="18" charset="0"/>
                <a:sym typeface="Arial"/>
              </a:endParaRPr>
            </a:p>
          </p:txBody>
        </p:sp>
      </p:grpSp>
    </p:spTree>
    <p:extLst>
      <p:ext uri="{BB962C8B-B14F-4D97-AF65-F5344CB8AC3E}">
        <p14:creationId xmlns:p14="http://schemas.microsoft.com/office/powerpoint/2010/main" val="31621067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247;p27">
            <a:extLst>
              <a:ext uri="{FF2B5EF4-FFF2-40B4-BE49-F238E27FC236}">
                <a16:creationId xmlns:a16="http://schemas.microsoft.com/office/drawing/2014/main" id="{24F57B4D-E0FC-0265-1F5D-69FC662C6F17}"/>
              </a:ext>
            </a:extLst>
          </p:cNvPr>
          <p:cNvSpPr txBox="1">
            <a:spLocks/>
          </p:cNvSpPr>
          <p:nvPr/>
        </p:nvSpPr>
        <p:spPr>
          <a:xfrm>
            <a:off x="2740195" y="264055"/>
            <a:ext cx="7038900" cy="914100"/>
          </a:xfrm>
          <a:prstGeom prst="rect">
            <a:avLst/>
          </a:prstGeom>
        </p:spPr>
        <p:txBody>
          <a:bodyPr spcFirstLastPara="1" vert="horz" wrap="square" lIns="91425" tIns="91425" rIns="91425" bIns="91425" rtlCol="0" anchor="t" anchorCtr="0">
            <a:noAutofit/>
          </a:bodyPr>
          <a:lstStyle>
            <a:lvl1pPr algn="l" defTabSz="914400" rtl="0" eaLnBrk="1" latinLnBrk="0" hangingPunct="1">
              <a:lnSpc>
                <a:spcPct val="90000"/>
              </a:lnSpc>
              <a:spcBef>
                <a:spcPct val="0"/>
              </a:spcBef>
              <a:buNone/>
              <a:defRPr sz="3600" kern="1200" cap="all" baseline="0">
                <a:solidFill>
                  <a:schemeClr val="tx1"/>
                </a:solidFill>
                <a:effectLst>
                  <a:outerShdw blurRad="177800" dist="38100" dir="2700000" algn="tl">
                    <a:srgbClr val="000000">
                      <a:alpha val="24000"/>
                    </a:srgbClr>
                  </a:outerShdw>
                </a:effectLst>
                <a:latin typeface="+mj-lt"/>
                <a:ea typeface="+mj-ea"/>
                <a:cs typeface="+mj-cs"/>
              </a:defRPr>
            </a:lvl1p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IN" sz="3200" b="1" i="0" u="sng" strike="noStrike" kern="1200" cap="all" spc="0" normalizeH="0" baseline="0" noProof="0" dirty="0">
                <a:ln>
                  <a:noFill/>
                </a:ln>
                <a:solidFill>
                  <a:srgbClr val="002060"/>
                </a:solidFill>
                <a:effectLst>
                  <a:outerShdw blurRad="177800" dist="38100" dir="2700000" algn="tl">
                    <a:srgbClr val="000000">
                      <a:alpha val="24000"/>
                    </a:srgbClr>
                  </a:outerShdw>
                </a:effectLst>
                <a:uLnTx/>
                <a:uFillTx/>
                <a:latin typeface="Book Antiqua" panose="02040602050305030304" pitchFamily="18" charset="0"/>
                <a:ea typeface="+mj-ea"/>
                <a:cs typeface="+mj-cs"/>
              </a:rPr>
              <a:t>Multiple watermarking</a:t>
            </a:r>
          </a:p>
        </p:txBody>
      </p:sp>
      <p:sp>
        <p:nvSpPr>
          <p:cNvPr id="16" name="Google Shape;259;p27">
            <a:extLst>
              <a:ext uri="{FF2B5EF4-FFF2-40B4-BE49-F238E27FC236}">
                <a16:creationId xmlns:a16="http://schemas.microsoft.com/office/drawing/2014/main" id="{333B9C85-86BA-895F-7166-396FDE4FFBAB}"/>
              </a:ext>
            </a:extLst>
          </p:cNvPr>
          <p:cNvSpPr txBox="1"/>
          <p:nvPr/>
        </p:nvSpPr>
        <p:spPr>
          <a:xfrm>
            <a:off x="327289" y="5991440"/>
            <a:ext cx="11864711" cy="378000"/>
          </a:xfrm>
          <a:prstGeom prst="rect">
            <a:avLst/>
          </a:prstGeom>
          <a:noFill/>
          <a:ln>
            <a:noFill/>
          </a:ln>
        </p:spPr>
        <p:txBody>
          <a:bodyPr spcFirstLastPara="1" wrap="square" lIns="91425" tIns="91425" rIns="91425" bIns="91425" anchor="t" anchorCtr="0">
            <a:no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 sz="2600" b="0" i="0" u="none" strike="noStrike" kern="1200" cap="none" spc="0" normalizeH="0" baseline="0" noProof="0" dirty="0">
                <a:ln>
                  <a:noFill/>
                </a:ln>
                <a:solidFill>
                  <a:prstClr val="black"/>
                </a:solidFill>
                <a:effectLst/>
                <a:uLnTx/>
                <a:uFillTx/>
                <a:latin typeface="Times New Roman" panose="02020603050405020304" pitchFamily="18" charset="0"/>
                <a:ea typeface="Lato"/>
                <a:cs typeface="Times New Roman" panose="02020603050405020304" pitchFamily="18" charset="0"/>
                <a:sym typeface="Lato"/>
              </a:rPr>
              <a:t>We are using Segmented Water-marking to ensure more possibility of attack survival.</a:t>
            </a:r>
            <a:endParaRPr kumimoji="0" sz="2600" b="0" i="0" u="none" strike="noStrike" kern="1200" cap="none" spc="0" normalizeH="0" baseline="0" noProof="0" dirty="0">
              <a:ln>
                <a:noFill/>
              </a:ln>
              <a:solidFill>
                <a:prstClr val="black"/>
              </a:solidFill>
              <a:effectLst/>
              <a:uLnTx/>
              <a:uFillTx/>
              <a:latin typeface="Times New Roman" panose="02020603050405020304" pitchFamily="18" charset="0"/>
              <a:ea typeface="Lato"/>
              <a:cs typeface="Times New Roman" panose="02020603050405020304" pitchFamily="18" charset="0"/>
              <a:sym typeface="Lato"/>
            </a:endParaRPr>
          </a:p>
        </p:txBody>
      </p:sp>
      <p:sp>
        <p:nvSpPr>
          <p:cNvPr id="21" name="Rectangle 20">
            <a:extLst>
              <a:ext uri="{FF2B5EF4-FFF2-40B4-BE49-F238E27FC236}">
                <a16:creationId xmlns:a16="http://schemas.microsoft.com/office/drawing/2014/main" id="{2FF00249-D664-281E-1C99-8621B6A59A6E}"/>
              </a:ext>
            </a:extLst>
          </p:cNvPr>
          <p:cNvSpPr/>
          <p:nvPr/>
        </p:nvSpPr>
        <p:spPr>
          <a:xfrm>
            <a:off x="4735165" y="1000257"/>
            <a:ext cx="2501153" cy="59645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IN" sz="2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Watermarking</a:t>
            </a:r>
          </a:p>
        </p:txBody>
      </p:sp>
      <p:sp>
        <p:nvSpPr>
          <p:cNvPr id="22" name="Rectangle 21">
            <a:extLst>
              <a:ext uri="{FF2B5EF4-FFF2-40B4-BE49-F238E27FC236}">
                <a16:creationId xmlns:a16="http://schemas.microsoft.com/office/drawing/2014/main" id="{462E5246-E8A0-D48D-EEC0-7743D8952457}"/>
              </a:ext>
            </a:extLst>
          </p:cNvPr>
          <p:cNvSpPr/>
          <p:nvPr/>
        </p:nvSpPr>
        <p:spPr>
          <a:xfrm>
            <a:off x="4472543" y="2160906"/>
            <a:ext cx="3026395" cy="59645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IN" sz="2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Segmented</a:t>
            </a:r>
          </a:p>
        </p:txBody>
      </p:sp>
      <p:sp>
        <p:nvSpPr>
          <p:cNvPr id="23" name="Rectangle 22">
            <a:extLst>
              <a:ext uri="{FF2B5EF4-FFF2-40B4-BE49-F238E27FC236}">
                <a16:creationId xmlns:a16="http://schemas.microsoft.com/office/drawing/2014/main" id="{B706C8B9-2C61-E124-59B9-ABE67DB6A529}"/>
              </a:ext>
            </a:extLst>
          </p:cNvPr>
          <p:cNvSpPr/>
          <p:nvPr/>
        </p:nvSpPr>
        <p:spPr>
          <a:xfrm>
            <a:off x="8086540" y="2160904"/>
            <a:ext cx="3026395" cy="59645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IN" sz="2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Successive</a:t>
            </a:r>
          </a:p>
        </p:txBody>
      </p:sp>
      <p:sp>
        <p:nvSpPr>
          <p:cNvPr id="24" name="Rectangle 23">
            <a:extLst>
              <a:ext uri="{FF2B5EF4-FFF2-40B4-BE49-F238E27FC236}">
                <a16:creationId xmlns:a16="http://schemas.microsoft.com/office/drawing/2014/main" id="{A243AE89-C212-1B90-0734-30784AA95F6A}"/>
              </a:ext>
            </a:extLst>
          </p:cNvPr>
          <p:cNvSpPr/>
          <p:nvPr/>
        </p:nvSpPr>
        <p:spPr>
          <a:xfrm>
            <a:off x="953094" y="2160905"/>
            <a:ext cx="3026395" cy="59645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IN" sz="2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Composite</a:t>
            </a:r>
          </a:p>
        </p:txBody>
      </p:sp>
      <p:cxnSp>
        <p:nvCxnSpPr>
          <p:cNvPr id="26" name="Straight Arrow Connector 25">
            <a:extLst>
              <a:ext uri="{FF2B5EF4-FFF2-40B4-BE49-F238E27FC236}">
                <a16:creationId xmlns:a16="http://schemas.microsoft.com/office/drawing/2014/main" id="{E999D9A5-93AA-B86D-4575-712E630C949C}"/>
              </a:ext>
            </a:extLst>
          </p:cNvPr>
          <p:cNvCxnSpPr>
            <a:cxnSpLocks/>
            <a:stCxn id="21" idx="2"/>
            <a:endCxn id="22" idx="0"/>
          </p:cNvCxnSpPr>
          <p:nvPr/>
        </p:nvCxnSpPr>
        <p:spPr>
          <a:xfrm flipH="1">
            <a:off x="5985741" y="1596716"/>
            <a:ext cx="1" cy="56419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1" name="Connector: Elbow 30">
            <a:extLst>
              <a:ext uri="{FF2B5EF4-FFF2-40B4-BE49-F238E27FC236}">
                <a16:creationId xmlns:a16="http://schemas.microsoft.com/office/drawing/2014/main" id="{5E28F781-18E6-E41E-AAC5-3BDFFD34D3A9}"/>
              </a:ext>
            </a:extLst>
          </p:cNvPr>
          <p:cNvCxnSpPr>
            <a:cxnSpLocks/>
            <a:stCxn id="21" idx="2"/>
          </p:cNvCxnSpPr>
          <p:nvPr/>
        </p:nvCxnSpPr>
        <p:spPr>
          <a:xfrm rot="5400000">
            <a:off x="4084970" y="-21962"/>
            <a:ext cx="282095" cy="3519451"/>
          </a:xfrm>
          <a:prstGeom prst="bentConnector2">
            <a:avLst/>
          </a:prstGeom>
        </p:spPr>
        <p:style>
          <a:lnRef idx="2">
            <a:schemeClr val="accent1"/>
          </a:lnRef>
          <a:fillRef idx="0">
            <a:schemeClr val="accent1"/>
          </a:fillRef>
          <a:effectRef idx="1">
            <a:schemeClr val="accent1"/>
          </a:effectRef>
          <a:fontRef idx="minor">
            <a:schemeClr val="tx1"/>
          </a:fontRef>
        </p:style>
      </p:cxnSp>
      <p:cxnSp>
        <p:nvCxnSpPr>
          <p:cNvPr id="33" name="Straight Arrow Connector 32">
            <a:extLst>
              <a:ext uri="{FF2B5EF4-FFF2-40B4-BE49-F238E27FC236}">
                <a16:creationId xmlns:a16="http://schemas.microsoft.com/office/drawing/2014/main" id="{988706EA-174E-775D-7F70-D9BB43F98ED9}"/>
              </a:ext>
            </a:extLst>
          </p:cNvPr>
          <p:cNvCxnSpPr>
            <a:cxnSpLocks/>
            <a:endCxn id="24" idx="0"/>
          </p:cNvCxnSpPr>
          <p:nvPr/>
        </p:nvCxnSpPr>
        <p:spPr>
          <a:xfrm>
            <a:off x="2466291" y="1870180"/>
            <a:ext cx="1" cy="29072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5" name="Connector: Elbow 34">
            <a:extLst>
              <a:ext uri="{FF2B5EF4-FFF2-40B4-BE49-F238E27FC236}">
                <a16:creationId xmlns:a16="http://schemas.microsoft.com/office/drawing/2014/main" id="{ADF0C606-76C0-3311-6374-B68FEEE769D9}"/>
              </a:ext>
            </a:extLst>
          </p:cNvPr>
          <p:cNvCxnSpPr>
            <a:cxnSpLocks/>
          </p:cNvCxnSpPr>
          <p:nvPr/>
        </p:nvCxnSpPr>
        <p:spPr>
          <a:xfrm rot="16200000" flipH="1">
            <a:off x="7651692" y="-69234"/>
            <a:ext cx="282095" cy="3613995"/>
          </a:xfrm>
          <a:prstGeom prst="bentConnector2">
            <a:avLst/>
          </a:prstGeom>
        </p:spPr>
        <p:style>
          <a:lnRef idx="2">
            <a:schemeClr val="accent1"/>
          </a:lnRef>
          <a:fillRef idx="0">
            <a:schemeClr val="accent1"/>
          </a:fillRef>
          <a:effectRef idx="1">
            <a:schemeClr val="accent1"/>
          </a:effectRef>
          <a:fontRef idx="minor">
            <a:schemeClr val="tx1"/>
          </a:fontRef>
        </p:style>
      </p:cxnSp>
      <p:cxnSp>
        <p:nvCxnSpPr>
          <p:cNvPr id="37" name="Straight Arrow Connector 36">
            <a:extLst>
              <a:ext uri="{FF2B5EF4-FFF2-40B4-BE49-F238E27FC236}">
                <a16:creationId xmlns:a16="http://schemas.microsoft.com/office/drawing/2014/main" id="{E57D5951-72AA-76D1-EA8A-E4D776F3C3F9}"/>
              </a:ext>
            </a:extLst>
          </p:cNvPr>
          <p:cNvCxnSpPr>
            <a:cxnSpLocks/>
            <a:endCxn id="23" idx="0"/>
          </p:cNvCxnSpPr>
          <p:nvPr/>
        </p:nvCxnSpPr>
        <p:spPr>
          <a:xfrm>
            <a:off x="9599737" y="1878809"/>
            <a:ext cx="1" cy="28209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8" name="Rectangle 37">
            <a:extLst>
              <a:ext uri="{FF2B5EF4-FFF2-40B4-BE49-F238E27FC236}">
                <a16:creationId xmlns:a16="http://schemas.microsoft.com/office/drawing/2014/main" id="{6864306A-E60E-AC77-F864-E8D9966586FA}"/>
              </a:ext>
            </a:extLst>
          </p:cNvPr>
          <p:cNvSpPr/>
          <p:nvPr/>
        </p:nvSpPr>
        <p:spPr>
          <a:xfrm>
            <a:off x="953093" y="2931456"/>
            <a:ext cx="3026395" cy="3074895"/>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marL="0" marR="0" lvl="0" indent="0" algn="l" defTabSz="457200" rtl="0" eaLnBrk="1" fontAlgn="auto" latinLnBrk="0" hangingPunct="1">
              <a:lnSpc>
                <a:spcPct val="115000"/>
              </a:lnSpc>
              <a:spcBef>
                <a:spcPts val="1200"/>
              </a:spcBef>
              <a:spcAft>
                <a:spcPts val="0"/>
              </a:spcAft>
              <a:buClrTx/>
              <a:buSzTx/>
              <a:buFontTx/>
              <a:buNone/>
              <a:tabLst/>
              <a:defRPr/>
            </a:pPr>
            <a:r>
              <a:rPr kumimoji="0" lang="en-US" sz="2600" b="0" i="0" u="none" strike="noStrike" kern="1200" cap="none" spc="0" normalizeH="0" baseline="0" noProof="0" dirty="0">
                <a:ln>
                  <a:noFill/>
                </a:ln>
                <a:solidFill>
                  <a:prstClr val="black"/>
                </a:solidFill>
                <a:effectLst/>
                <a:uLnTx/>
                <a:uFillTx/>
                <a:latin typeface="Times New Roman" panose="02020603050405020304" pitchFamily="18" charset="0"/>
                <a:ea typeface="Lato"/>
                <a:cs typeface="Times New Roman" panose="02020603050405020304" pitchFamily="18" charset="0"/>
                <a:sym typeface="Lato"/>
              </a:rPr>
              <a:t>Composite: Formation of a single watermark from all watermarks and placing it in one embedding step.</a:t>
            </a:r>
          </a:p>
        </p:txBody>
      </p:sp>
      <p:sp>
        <p:nvSpPr>
          <p:cNvPr id="39" name="Rectangle 38">
            <a:extLst>
              <a:ext uri="{FF2B5EF4-FFF2-40B4-BE49-F238E27FC236}">
                <a16:creationId xmlns:a16="http://schemas.microsoft.com/office/drawing/2014/main" id="{676917CD-65ED-7FD8-8DC6-58032805D51B}"/>
              </a:ext>
            </a:extLst>
          </p:cNvPr>
          <p:cNvSpPr/>
          <p:nvPr/>
        </p:nvSpPr>
        <p:spPr>
          <a:xfrm>
            <a:off x="8086539" y="2931458"/>
            <a:ext cx="3026395" cy="3074893"/>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marL="0" marR="0" lvl="0" indent="0" algn="l" defTabSz="457200" rtl="0" eaLnBrk="1" fontAlgn="auto" latinLnBrk="0" hangingPunct="1">
              <a:lnSpc>
                <a:spcPct val="115000"/>
              </a:lnSpc>
              <a:spcBef>
                <a:spcPts val="1200"/>
              </a:spcBef>
              <a:spcAft>
                <a:spcPts val="0"/>
              </a:spcAft>
              <a:buClrTx/>
              <a:buSzTx/>
              <a:buFontTx/>
              <a:buNone/>
              <a:tabLst/>
              <a:defRPr/>
            </a:pPr>
            <a:r>
              <a:rPr kumimoji="0" lang="en-US" sz="2600" b="0" i="0" u="none" strike="noStrike" kern="1200" cap="none" spc="0" normalizeH="0" baseline="0" noProof="0" dirty="0">
                <a:ln>
                  <a:noFill/>
                </a:ln>
                <a:solidFill>
                  <a:prstClr val="black"/>
                </a:solidFill>
                <a:effectLst/>
                <a:uLnTx/>
                <a:uFillTx/>
                <a:latin typeface="Times New Roman" panose="02020603050405020304" pitchFamily="18" charset="0"/>
                <a:ea typeface="Lato"/>
                <a:cs typeface="Times New Roman" panose="02020603050405020304" pitchFamily="18" charset="0"/>
                <a:sym typeface="Lato"/>
              </a:rPr>
              <a:t>Successive: The watermarks are placed one on top of another.</a:t>
            </a:r>
          </a:p>
          <a:p>
            <a:pPr marL="0" marR="0" lvl="0" indent="0" algn="l" defTabSz="457200" rtl="0" eaLnBrk="1" fontAlgn="auto" latinLnBrk="0" hangingPunct="1">
              <a:lnSpc>
                <a:spcPct val="100000"/>
              </a:lnSpc>
              <a:spcBef>
                <a:spcPts val="1200"/>
              </a:spcBef>
              <a:spcAft>
                <a:spcPts val="0"/>
              </a:spcAft>
              <a:buClrTx/>
              <a:buSzTx/>
              <a:buFontTx/>
              <a:buNone/>
              <a:tabLst/>
              <a:defRPr/>
            </a:pPr>
            <a:endParaRPr kumimoji="0" lang="en-US" sz="2600" b="0" i="0" u="none" strike="noStrike" kern="1200" cap="none" spc="0" normalizeH="0" baseline="0" noProof="0" dirty="0">
              <a:ln>
                <a:noFill/>
              </a:ln>
              <a:solidFill>
                <a:prstClr val="black"/>
              </a:solidFill>
              <a:effectLst/>
              <a:uLnTx/>
              <a:uFillTx/>
              <a:latin typeface="Times New Roman" panose="02020603050405020304" pitchFamily="18" charset="0"/>
              <a:ea typeface="Lato"/>
              <a:cs typeface="Times New Roman" panose="02020603050405020304" pitchFamily="18" charset="0"/>
              <a:sym typeface="Lato"/>
            </a:endParaRPr>
          </a:p>
        </p:txBody>
      </p:sp>
      <p:sp>
        <p:nvSpPr>
          <p:cNvPr id="40" name="Rectangle 39">
            <a:extLst>
              <a:ext uri="{FF2B5EF4-FFF2-40B4-BE49-F238E27FC236}">
                <a16:creationId xmlns:a16="http://schemas.microsoft.com/office/drawing/2014/main" id="{5C4B7128-6785-4AFF-16B2-FA6DA2019D04}"/>
              </a:ext>
            </a:extLst>
          </p:cNvPr>
          <p:cNvSpPr/>
          <p:nvPr/>
        </p:nvSpPr>
        <p:spPr>
          <a:xfrm>
            <a:off x="4472542" y="2931458"/>
            <a:ext cx="3026395" cy="3074893"/>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marL="0" marR="0" lvl="0" indent="0" algn="l" defTabSz="457200" rtl="0" eaLnBrk="1" fontAlgn="auto" latinLnBrk="0" hangingPunct="1">
              <a:lnSpc>
                <a:spcPct val="115000"/>
              </a:lnSpc>
              <a:spcBef>
                <a:spcPts val="1200"/>
              </a:spcBef>
              <a:spcAft>
                <a:spcPts val="0"/>
              </a:spcAft>
              <a:buClrTx/>
              <a:buSzTx/>
              <a:buFontTx/>
              <a:buNone/>
              <a:tabLst/>
              <a:defRPr/>
            </a:pPr>
            <a:r>
              <a:rPr kumimoji="0" lang="en-US" sz="2600" b="0" i="0" u="none" strike="noStrike" kern="1200" cap="none" spc="0" normalizeH="0" baseline="0" noProof="0" dirty="0">
                <a:ln>
                  <a:noFill/>
                </a:ln>
                <a:solidFill>
                  <a:prstClr val="black"/>
                </a:solidFill>
                <a:effectLst/>
                <a:uLnTx/>
                <a:uFillTx/>
                <a:latin typeface="Times New Roman" panose="02020603050405020304" pitchFamily="18" charset="0"/>
                <a:ea typeface="Lato"/>
                <a:cs typeface="Times New Roman" panose="02020603050405020304" pitchFamily="18" charset="0"/>
                <a:sym typeface="Lato"/>
              </a:rPr>
              <a:t>Segmented :  Partitioning of the host image into separate segments and each watermark is fixed into its particular segment.</a:t>
            </a:r>
          </a:p>
        </p:txBody>
      </p:sp>
    </p:spTree>
    <p:extLst>
      <p:ext uri="{BB962C8B-B14F-4D97-AF65-F5344CB8AC3E}">
        <p14:creationId xmlns:p14="http://schemas.microsoft.com/office/powerpoint/2010/main" val="29787795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B24B9-8DF6-54A6-3CB7-8B120F5DC09A}"/>
              </a:ext>
            </a:extLst>
          </p:cNvPr>
          <p:cNvSpPr>
            <a:spLocks noGrp="1"/>
          </p:cNvSpPr>
          <p:nvPr>
            <p:ph type="title"/>
          </p:nvPr>
        </p:nvSpPr>
        <p:spPr>
          <a:xfrm>
            <a:off x="-141574" y="179799"/>
            <a:ext cx="12475148" cy="1332938"/>
          </a:xfrm>
        </p:spPr>
        <p:txBody>
          <a:bodyPr>
            <a:noAutofit/>
          </a:bodyPr>
          <a:lstStyle/>
          <a:p>
            <a:pPr algn="ctr"/>
            <a:r>
              <a:rPr lang="en-US" sz="2800" b="1" u="sng" dirty="0">
                <a:solidFill>
                  <a:schemeClr val="tx1"/>
                </a:solidFill>
                <a:effectLst/>
                <a:latin typeface="Book Antiqua" panose="02040602050305030304" pitchFamily="18" charset="0"/>
                <a:ea typeface="Calibri" panose="020F0502020204030204" pitchFamily="34" charset="0"/>
                <a:cs typeface="Times New Roman" panose="02020603050405020304" pitchFamily="18" charset="0"/>
              </a:rPr>
              <a:t>Issues addressed in Proposed data security protocol for enhancement on the existing concepts</a:t>
            </a:r>
            <a:br>
              <a:rPr lang="en-IN" sz="2800" b="1" u="sng" dirty="0">
                <a:solidFill>
                  <a:schemeClr val="tx1"/>
                </a:solidFill>
                <a:effectLst/>
                <a:latin typeface="Book Antiqua" panose="02040602050305030304" pitchFamily="18" charset="0"/>
                <a:ea typeface="Calibri" panose="020F0502020204030204" pitchFamily="34" charset="0"/>
                <a:cs typeface="Times New Roman" panose="02020603050405020304" pitchFamily="18" charset="0"/>
              </a:rPr>
            </a:br>
            <a:endParaRPr lang="en-IN" sz="2800" b="1" u="sng" dirty="0">
              <a:solidFill>
                <a:schemeClr val="tx1"/>
              </a:solidFill>
              <a:latin typeface="Book Antiqua" panose="02040602050305030304" pitchFamily="18" charset="0"/>
            </a:endParaRPr>
          </a:p>
        </p:txBody>
      </p:sp>
      <p:graphicFrame>
        <p:nvGraphicFramePr>
          <p:cNvPr id="6" name="Table 6">
            <a:extLst>
              <a:ext uri="{FF2B5EF4-FFF2-40B4-BE49-F238E27FC236}">
                <a16:creationId xmlns:a16="http://schemas.microsoft.com/office/drawing/2014/main" id="{733D1F5E-A2BF-1B5A-503A-18697642586F}"/>
              </a:ext>
            </a:extLst>
          </p:cNvPr>
          <p:cNvGraphicFramePr>
            <a:graphicFrameLocks noGrp="1"/>
          </p:cNvGraphicFramePr>
          <p:nvPr>
            <p:extLst>
              <p:ext uri="{D42A27DB-BD31-4B8C-83A1-F6EECF244321}">
                <p14:modId xmlns:p14="http://schemas.microsoft.com/office/powerpoint/2010/main" val="3986382112"/>
              </p:ext>
            </p:extLst>
          </p:nvPr>
        </p:nvGraphicFramePr>
        <p:xfrm>
          <a:off x="349624" y="1201271"/>
          <a:ext cx="11492751" cy="5298144"/>
        </p:xfrm>
        <a:graphic>
          <a:graphicData uri="http://schemas.openxmlformats.org/drawingml/2006/table">
            <a:tbl>
              <a:tblPr firstRow="1" bandRow="1">
                <a:tableStyleId>{5C22544A-7EE6-4342-B048-85BDC9FD1C3A}</a:tableStyleId>
              </a:tblPr>
              <a:tblGrid>
                <a:gridCol w="4195482">
                  <a:extLst>
                    <a:ext uri="{9D8B030D-6E8A-4147-A177-3AD203B41FA5}">
                      <a16:colId xmlns:a16="http://schemas.microsoft.com/office/drawing/2014/main" val="623376142"/>
                    </a:ext>
                  </a:extLst>
                </a:gridCol>
                <a:gridCol w="7297269">
                  <a:extLst>
                    <a:ext uri="{9D8B030D-6E8A-4147-A177-3AD203B41FA5}">
                      <a16:colId xmlns:a16="http://schemas.microsoft.com/office/drawing/2014/main" val="3375362379"/>
                    </a:ext>
                  </a:extLst>
                </a:gridCol>
              </a:tblGrid>
              <a:tr h="469456">
                <a:tc>
                  <a:txBody>
                    <a:bodyPr/>
                    <a:lstStyle/>
                    <a:p>
                      <a:r>
                        <a:rPr lang="en-IN" sz="2400" dirty="0">
                          <a:solidFill>
                            <a:srgbClr val="002060"/>
                          </a:solidFill>
                          <a:latin typeface="Times New Roman" panose="02020603050405020304" pitchFamily="18" charset="0"/>
                          <a:cs typeface="Times New Roman" panose="02020603050405020304" pitchFamily="18" charset="0"/>
                        </a:rPr>
                        <a:t>Existing concepts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n-IN" sz="2400" dirty="0">
                          <a:solidFill>
                            <a:srgbClr val="002060"/>
                          </a:solidFill>
                          <a:latin typeface="Times New Roman" panose="02020603050405020304" pitchFamily="18" charset="0"/>
                          <a:cs typeface="Times New Roman" panose="02020603050405020304" pitchFamily="18" charset="0"/>
                        </a:rPr>
                        <a:t>Proposed concept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543490512"/>
                  </a:ext>
                </a:extLst>
              </a:tr>
              <a:tr h="1576030">
                <a:tc>
                  <a:txBody>
                    <a:bodyPr/>
                    <a:lstStyle/>
                    <a:p>
                      <a:r>
                        <a:rPr lang="en-IN" sz="2400" dirty="0">
                          <a:solidFill>
                            <a:srgbClr val="002060"/>
                          </a:solidFill>
                          <a:latin typeface="Times New Roman" panose="02020603050405020304" pitchFamily="18" charset="0"/>
                          <a:cs typeface="Times New Roman" panose="02020603050405020304" pitchFamily="18" charset="0"/>
                        </a:rPr>
                        <a:t>1. Mainly handles authentications and tampering by way of watermarking approaches.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n-IN" sz="2400" dirty="0">
                          <a:solidFill>
                            <a:srgbClr val="002060"/>
                          </a:solidFill>
                          <a:latin typeface="Times New Roman" panose="02020603050405020304" pitchFamily="18" charset="0"/>
                          <a:cs typeface="Times New Roman" panose="02020603050405020304" pitchFamily="18" charset="0"/>
                        </a:rPr>
                        <a:t>1. Considers all the major data security issues like authentication, confidentiality, integrity and non-repudiations.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679237308"/>
                  </a:ext>
                </a:extLst>
              </a:tr>
              <a:tr h="1207172">
                <a:tc>
                  <a:txBody>
                    <a:bodyPr/>
                    <a:lstStyle/>
                    <a:p>
                      <a:endParaRPr lang="en-IN" sz="2400" dirty="0">
                        <a:solidFill>
                          <a:srgbClr val="00206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n-IN" sz="2400" dirty="0">
                          <a:solidFill>
                            <a:srgbClr val="002060"/>
                          </a:solidFill>
                          <a:latin typeface="Times New Roman" panose="02020603050405020304" pitchFamily="18" charset="0"/>
                          <a:cs typeface="Times New Roman" panose="02020603050405020304" pitchFamily="18" charset="0"/>
                        </a:rPr>
                        <a:t>Here, more stronger form of authentications are addressed with digital signature(using visual cryptographic concepts) and biometric authentications.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722182704"/>
                  </a:ext>
                </a:extLst>
              </a:tr>
              <a:tr h="1207172">
                <a:tc>
                  <a:txBody>
                    <a:bodyPr/>
                    <a:lstStyle/>
                    <a:p>
                      <a:endParaRPr lang="en-IN" sz="2400" dirty="0">
                        <a:solidFill>
                          <a:srgbClr val="00206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n-IN" sz="2400" dirty="0">
                          <a:solidFill>
                            <a:srgbClr val="002060"/>
                          </a:solidFill>
                          <a:latin typeface="Times New Roman" panose="02020603050405020304" pitchFamily="18" charset="0"/>
                          <a:cs typeface="Times New Roman" panose="02020603050405020304" pitchFamily="18" charset="0"/>
                        </a:rPr>
                        <a:t>Trustable data integrity solutions with self define hash operations on critical sensitive data and based on that signature hiding takes place.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099575447"/>
                  </a:ext>
                </a:extLst>
              </a:tr>
              <a:tr h="838314">
                <a:tc>
                  <a:txBody>
                    <a:bodyPr/>
                    <a:lstStyle/>
                    <a:p>
                      <a:endParaRPr lang="en-IN" sz="2400">
                        <a:solidFill>
                          <a:srgbClr val="00206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n-IN" sz="2400" dirty="0">
                          <a:solidFill>
                            <a:srgbClr val="002060"/>
                          </a:solidFill>
                          <a:latin typeface="Times New Roman" panose="02020603050405020304" pitchFamily="18" charset="0"/>
                          <a:cs typeface="Times New Roman" panose="02020603050405020304" pitchFamily="18" charset="0"/>
                        </a:rPr>
                        <a:t>More trustable biometric authentications with fingerprint and voice sample embedding on e-certificates.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79017705"/>
                  </a:ext>
                </a:extLst>
              </a:tr>
            </a:tbl>
          </a:graphicData>
        </a:graphic>
      </p:graphicFrame>
    </p:spTree>
    <p:extLst>
      <p:ext uri="{BB962C8B-B14F-4D97-AF65-F5344CB8AC3E}">
        <p14:creationId xmlns:p14="http://schemas.microsoft.com/office/powerpoint/2010/main" val="7178570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B24B9-8DF6-54A6-3CB7-8B120F5DC09A}"/>
              </a:ext>
            </a:extLst>
          </p:cNvPr>
          <p:cNvSpPr>
            <a:spLocks noGrp="1"/>
          </p:cNvSpPr>
          <p:nvPr>
            <p:ph type="title"/>
          </p:nvPr>
        </p:nvSpPr>
        <p:spPr>
          <a:xfrm>
            <a:off x="-32136" y="480734"/>
            <a:ext cx="12256271" cy="1014412"/>
          </a:xfrm>
        </p:spPr>
        <p:txBody>
          <a:bodyPr>
            <a:noAutofit/>
          </a:bodyPr>
          <a:lstStyle/>
          <a:p>
            <a:pPr algn="ctr"/>
            <a:r>
              <a:rPr lang="en-US" sz="2800" b="1" u="sng" dirty="0">
                <a:solidFill>
                  <a:schemeClr val="tx1"/>
                </a:solidFill>
                <a:effectLst/>
                <a:latin typeface="Book Antiqua" panose="02040602050305030304" pitchFamily="18" charset="0"/>
                <a:ea typeface="Calibri" panose="020F0502020204030204" pitchFamily="34" charset="0"/>
                <a:cs typeface="Times New Roman" panose="02020603050405020304" pitchFamily="18" charset="0"/>
              </a:rPr>
              <a:t>Issues addressed in Proposed data security protocol for enhancement on the existing concepts(contd.)</a:t>
            </a:r>
            <a:br>
              <a:rPr lang="en-IN" sz="2800" b="1" u="sng" dirty="0">
                <a:solidFill>
                  <a:schemeClr val="tx1"/>
                </a:solidFill>
                <a:effectLst/>
                <a:latin typeface="Book Antiqua" panose="02040602050305030304" pitchFamily="18" charset="0"/>
                <a:ea typeface="Calibri" panose="020F0502020204030204" pitchFamily="34" charset="0"/>
                <a:cs typeface="Times New Roman" panose="02020603050405020304" pitchFamily="18" charset="0"/>
              </a:rPr>
            </a:br>
            <a:endParaRPr lang="en-IN" sz="2800" b="1" u="sng" dirty="0">
              <a:solidFill>
                <a:schemeClr val="tx1"/>
              </a:solidFill>
              <a:latin typeface="Book Antiqua" panose="02040602050305030304" pitchFamily="18" charset="0"/>
            </a:endParaRPr>
          </a:p>
        </p:txBody>
      </p:sp>
      <p:graphicFrame>
        <p:nvGraphicFramePr>
          <p:cNvPr id="6" name="Table 6">
            <a:extLst>
              <a:ext uri="{FF2B5EF4-FFF2-40B4-BE49-F238E27FC236}">
                <a16:creationId xmlns:a16="http://schemas.microsoft.com/office/drawing/2014/main" id="{733D1F5E-A2BF-1B5A-503A-18697642586F}"/>
              </a:ext>
            </a:extLst>
          </p:cNvPr>
          <p:cNvGraphicFramePr>
            <a:graphicFrameLocks noGrp="1"/>
          </p:cNvGraphicFramePr>
          <p:nvPr>
            <p:extLst>
              <p:ext uri="{D42A27DB-BD31-4B8C-83A1-F6EECF244321}">
                <p14:modId xmlns:p14="http://schemas.microsoft.com/office/powerpoint/2010/main" val="4136262744"/>
              </p:ext>
            </p:extLst>
          </p:nvPr>
        </p:nvGraphicFramePr>
        <p:xfrm>
          <a:off x="403412" y="1201271"/>
          <a:ext cx="11385176" cy="5253317"/>
        </p:xfrm>
        <a:graphic>
          <a:graphicData uri="http://schemas.openxmlformats.org/drawingml/2006/table">
            <a:tbl>
              <a:tblPr firstRow="1" bandRow="1">
                <a:tableStyleId>{5C22544A-7EE6-4342-B048-85BDC9FD1C3A}</a:tableStyleId>
              </a:tblPr>
              <a:tblGrid>
                <a:gridCol w="5692588">
                  <a:extLst>
                    <a:ext uri="{9D8B030D-6E8A-4147-A177-3AD203B41FA5}">
                      <a16:colId xmlns:a16="http://schemas.microsoft.com/office/drawing/2014/main" val="623376142"/>
                    </a:ext>
                  </a:extLst>
                </a:gridCol>
                <a:gridCol w="5692588">
                  <a:extLst>
                    <a:ext uri="{9D8B030D-6E8A-4147-A177-3AD203B41FA5}">
                      <a16:colId xmlns:a16="http://schemas.microsoft.com/office/drawing/2014/main" val="3375362379"/>
                    </a:ext>
                  </a:extLst>
                </a:gridCol>
              </a:tblGrid>
              <a:tr h="796352">
                <a:tc>
                  <a:txBody>
                    <a:bodyPr/>
                    <a:lstStyle/>
                    <a:p>
                      <a:r>
                        <a:rPr lang="en-IN" sz="2800" dirty="0">
                          <a:solidFill>
                            <a:srgbClr val="002060"/>
                          </a:solidFill>
                          <a:latin typeface="Times New Roman" panose="02020603050405020304" pitchFamily="18" charset="0"/>
                          <a:cs typeface="Times New Roman" panose="02020603050405020304" pitchFamily="18" charset="0"/>
                        </a:rPr>
                        <a:t>Existing concepts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n-IN" sz="2800" dirty="0">
                          <a:solidFill>
                            <a:srgbClr val="002060"/>
                          </a:solidFill>
                          <a:latin typeface="Times New Roman" panose="02020603050405020304" pitchFamily="18" charset="0"/>
                          <a:cs typeface="Times New Roman" panose="02020603050405020304" pitchFamily="18" charset="0"/>
                        </a:rPr>
                        <a:t>Proposed concept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543490512"/>
                  </a:ext>
                </a:extLst>
              </a:tr>
              <a:tr h="1992951">
                <a:tc>
                  <a:txBody>
                    <a:bodyPr/>
                    <a:lstStyle/>
                    <a:p>
                      <a:r>
                        <a:rPr lang="en-IN" sz="2800" dirty="0">
                          <a:solidFill>
                            <a:srgbClr val="002060"/>
                          </a:solidFill>
                          <a:latin typeface="Times New Roman" panose="02020603050405020304" pitchFamily="18" charset="0"/>
                          <a:cs typeface="Times New Roman" panose="02020603050405020304" pitchFamily="18" charset="0"/>
                        </a:rPr>
                        <a:t>2. Mainly similar data hiding concepts applied throughout the whole cover image.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n-IN" sz="2800" dirty="0">
                          <a:solidFill>
                            <a:srgbClr val="002060"/>
                          </a:solidFill>
                          <a:latin typeface="Times New Roman" panose="02020603050405020304" pitchFamily="18" charset="0"/>
                          <a:cs typeface="Times New Roman" panose="02020603050405020304" pitchFamily="18" charset="0"/>
                        </a:rPr>
                        <a:t>2. Here, two parameters are considered for data hiding i.e., circular orientation of signature fragments and their embedding matrix intervals.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679237308"/>
                  </a:ext>
                </a:extLst>
              </a:tr>
              <a:tr h="2464014">
                <a:tc>
                  <a:txBody>
                    <a:bodyPr/>
                    <a:lstStyle/>
                    <a:p>
                      <a:endParaRPr lang="en-IN" sz="2800" dirty="0">
                        <a:solidFill>
                          <a:srgbClr val="00206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n-IN" sz="2800" dirty="0">
                          <a:solidFill>
                            <a:srgbClr val="002060"/>
                          </a:solidFill>
                          <a:latin typeface="Times New Roman" panose="02020603050405020304" pitchFamily="18" charset="0"/>
                          <a:cs typeface="Times New Roman" panose="02020603050405020304" pitchFamily="18" charset="0"/>
                        </a:rPr>
                        <a:t>Variable signature bit encoding based data hiding concepts with variable threshold range values and, also combination of spatial and transform domain based data hiding algorithms.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722182704"/>
                  </a:ext>
                </a:extLst>
              </a:tr>
            </a:tbl>
          </a:graphicData>
        </a:graphic>
      </p:graphicFrame>
    </p:spTree>
    <p:extLst>
      <p:ext uri="{BB962C8B-B14F-4D97-AF65-F5344CB8AC3E}">
        <p14:creationId xmlns:p14="http://schemas.microsoft.com/office/powerpoint/2010/main" val="25078309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664355B-8CD4-11A8-AC37-081AD66F84CA}"/>
              </a:ext>
            </a:extLst>
          </p:cNvPr>
          <p:cNvSpPr/>
          <p:nvPr/>
        </p:nvSpPr>
        <p:spPr>
          <a:xfrm>
            <a:off x="355600" y="717167"/>
            <a:ext cx="11480799" cy="586905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dirty="0">
              <a:solidFill>
                <a:schemeClr val="bg1"/>
              </a:solidFill>
            </a:endParaRPr>
          </a:p>
        </p:txBody>
      </p:sp>
      <p:sp>
        <p:nvSpPr>
          <p:cNvPr id="2" name="Title 1">
            <a:extLst>
              <a:ext uri="{FF2B5EF4-FFF2-40B4-BE49-F238E27FC236}">
                <a16:creationId xmlns:a16="http://schemas.microsoft.com/office/drawing/2014/main" id="{DEB07544-07CE-4005-14EF-9E9D835C698E}"/>
              </a:ext>
            </a:extLst>
          </p:cNvPr>
          <p:cNvSpPr>
            <a:spLocks noGrp="1"/>
          </p:cNvSpPr>
          <p:nvPr>
            <p:ph type="title"/>
          </p:nvPr>
        </p:nvSpPr>
        <p:spPr>
          <a:xfrm>
            <a:off x="547350" y="254040"/>
            <a:ext cx="11097298" cy="416560"/>
          </a:xfrm>
        </p:spPr>
        <p:txBody>
          <a:bodyPr>
            <a:noAutofit/>
          </a:bodyPr>
          <a:lstStyle/>
          <a:p>
            <a:pPr algn="ctr"/>
            <a:r>
              <a:rPr lang="en-IN" sz="3200" b="1" u="sng" dirty="0">
                <a:solidFill>
                  <a:schemeClr val="tx1"/>
                </a:solidFill>
                <a:effectLst>
                  <a:outerShdw blurRad="38100" dist="38100" dir="2700000" algn="tl">
                    <a:srgbClr val="000000">
                      <a:alpha val="43137"/>
                    </a:srgbClr>
                  </a:outerShdw>
                </a:effectLst>
                <a:latin typeface="Book Antiqua" panose="02040602050305030304" pitchFamily="18" charset="0"/>
              </a:rPr>
              <a:t>Protocol Stage 1(University Verification)</a:t>
            </a:r>
          </a:p>
        </p:txBody>
      </p:sp>
      <p:pic>
        <p:nvPicPr>
          <p:cNvPr id="4" name="Picture 3">
            <a:extLst>
              <a:ext uri="{FF2B5EF4-FFF2-40B4-BE49-F238E27FC236}">
                <a16:creationId xmlns:a16="http://schemas.microsoft.com/office/drawing/2014/main" id="{41A194B2-7ABA-FB33-108C-35F3E264C3A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67853" y="2125342"/>
            <a:ext cx="867287" cy="742950"/>
          </a:xfrm>
          <a:prstGeom prst="rect">
            <a:avLst/>
          </a:prstGeom>
        </p:spPr>
      </p:pic>
      <p:pic>
        <p:nvPicPr>
          <p:cNvPr id="5" name="Picture 4">
            <a:extLst>
              <a:ext uri="{FF2B5EF4-FFF2-40B4-BE49-F238E27FC236}">
                <a16:creationId xmlns:a16="http://schemas.microsoft.com/office/drawing/2014/main" id="{AE2EF309-57C7-FC0E-F9B5-4EB59ADA75B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68853" y="1018261"/>
            <a:ext cx="1291294" cy="1027430"/>
          </a:xfrm>
          <a:prstGeom prst="rect">
            <a:avLst/>
          </a:prstGeom>
        </p:spPr>
      </p:pic>
      <p:pic>
        <p:nvPicPr>
          <p:cNvPr id="7" name="Picture 6">
            <a:extLst>
              <a:ext uri="{FF2B5EF4-FFF2-40B4-BE49-F238E27FC236}">
                <a16:creationId xmlns:a16="http://schemas.microsoft.com/office/drawing/2014/main" id="{11E09221-031E-DF5B-197A-D3902AE84044}"/>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23798" t="19784" r="23317" b="26034"/>
          <a:stretch/>
        </p:blipFill>
        <p:spPr bwMode="auto">
          <a:xfrm>
            <a:off x="9250751" y="1018261"/>
            <a:ext cx="1291294" cy="1211221"/>
          </a:xfrm>
          <a:prstGeom prst="rect">
            <a:avLst/>
          </a:prstGeom>
          <a:ln>
            <a:noFill/>
          </a:ln>
          <a:extLst>
            <a:ext uri="{53640926-AAD7-44D8-BBD7-CCE9431645EC}">
              <a14:shadowObscured xmlns:a14="http://schemas.microsoft.com/office/drawing/2010/main"/>
            </a:ext>
          </a:extLst>
        </p:spPr>
      </p:pic>
      <p:pic>
        <p:nvPicPr>
          <p:cNvPr id="8" name="Picture 7">
            <a:extLst>
              <a:ext uri="{FF2B5EF4-FFF2-40B4-BE49-F238E27FC236}">
                <a16:creationId xmlns:a16="http://schemas.microsoft.com/office/drawing/2014/main" id="{8B9AFBBE-37BF-A69C-FAD3-AE4D022BBC6C}"/>
              </a:ext>
            </a:extLst>
          </p:cNvPr>
          <p:cNvPicPr>
            <a:picLocks noChangeAspect="1"/>
          </p:cNvPicPr>
          <p:nvPr/>
        </p:nvPicPr>
        <p:blipFill>
          <a:blip r:embed="rId5" cstate="print">
            <a:extLst>
              <a:ext uri="{BEBA8EAE-BF5A-486C-A8C5-ECC9F3942E4B}">
                <a14:imgProps xmlns:a14="http://schemas.microsoft.com/office/drawing/2010/main">
                  <a14:imgLayer r:embed="rId6">
                    <a14:imgEffect>
                      <a14:backgroundRemoval t="2033" b="97561" l="8780" r="88780">
                        <a14:backgroundMark x1="11220" y1="19106" x2="11220" y2="19106"/>
                        <a14:backgroundMark x1="16098" y1="28862" x2="14146" y2="83333"/>
                        <a14:backgroundMark x1="91707" y1="19919" x2="84878" y2="91870"/>
                      </a14:backgroundRemoval>
                    </a14:imgEffect>
                  </a14:imgLayer>
                </a14:imgProps>
              </a:ext>
              <a:ext uri="{28A0092B-C50C-407E-A947-70E740481C1C}">
                <a14:useLocalDpi xmlns:a14="http://schemas.microsoft.com/office/drawing/2010/main" val="0"/>
              </a:ext>
            </a:extLst>
          </a:blip>
          <a:stretch>
            <a:fillRect/>
          </a:stretch>
        </p:blipFill>
        <p:spPr>
          <a:xfrm>
            <a:off x="3318550" y="2741013"/>
            <a:ext cx="627856" cy="645795"/>
          </a:xfrm>
          <a:prstGeom prst="rect">
            <a:avLst/>
          </a:prstGeom>
        </p:spPr>
      </p:pic>
      <p:cxnSp>
        <p:nvCxnSpPr>
          <p:cNvPr id="12" name="Connector: Elbow 11">
            <a:extLst>
              <a:ext uri="{FF2B5EF4-FFF2-40B4-BE49-F238E27FC236}">
                <a16:creationId xmlns:a16="http://schemas.microsoft.com/office/drawing/2014/main" id="{A5EDCD99-F1D3-A65C-A027-3C949F1EC8A0}"/>
              </a:ext>
            </a:extLst>
          </p:cNvPr>
          <p:cNvCxnSpPr>
            <a:cxnSpLocks/>
          </p:cNvCxnSpPr>
          <p:nvPr/>
        </p:nvCxnSpPr>
        <p:spPr>
          <a:xfrm flipV="1">
            <a:off x="1521311" y="1548559"/>
            <a:ext cx="1567998" cy="516364"/>
          </a:xfrm>
          <a:prstGeom prst="bentConnector3">
            <a:avLst>
              <a:gd name="adj1" fmla="val 107"/>
            </a:avLst>
          </a:prstGeom>
          <a:ln>
            <a:tailEnd type="triangle"/>
          </a:ln>
        </p:spPr>
        <p:style>
          <a:lnRef idx="2">
            <a:schemeClr val="dk1"/>
          </a:lnRef>
          <a:fillRef idx="0">
            <a:schemeClr val="dk1"/>
          </a:fillRef>
          <a:effectRef idx="1">
            <a:schemeClr val="dk1"/>
          </a:effectRef>
          <a:fontRef idx="minor">
            <a:schemeClr val="tx1"/>
          </a:fontRef>
        </p:style>
      </p:cxnSp>
      <p:cxnSp>
        <p:nvCxnSpPr>
          <p:cNvPr id="18" name="Connector: Elbow 17">
            <a:extLst>
              <a:ext uri="{FF2B5EF4-FFF2-40B4-BE49-F238E27FC236}">
                <a16:creationId xmlns:a16="http://schemas.microsoft.com/office/drawing/2014/main" id="{B0EB0AC4-3DE5-C1ED-AFC6-06CAF76A33C1}"/>
              </a:ext>
            </a:extLst>
          </p:cNvPr>
          <p:cNvCxnSpPr>
            <a:cxnSpLocks/>
          </p:cNvCxnSpPr>
          <p:nvPr/>
        </p:nvCxnSpPr>
        <p:spPr>
          <a:xfrm flipV="1">
            <a:off x="1253079" y="1148687"/>
            <a:ext cx="1963521" cy="907606"/>
          </a:xfrm>
          <a:prstGeom prst="bentConnector3">
            <a:avLst>
              <a:gd name="adj1" fmla="val -191"/>
            </a:avLst>
          </a:prstGeom>
          <a:ln>
            <a:tailEnd type="triangle"/>
          </a:ln>
        </p:spPr>
        <p:style>
          <a:lnRef idx="2">
            <a:schemeClr val="dk1"/>
          </a:lnRef>
          <a:fillRef idx="0">
            <a:schemeClr val="dk1"/>
          </a:fillRef>
          <a:effectRef idx="1">
            <a:schemeClr val="dk1"/>
          </a:effectRef>
          <a:fontRef idx="minor">
            <a:schemeClr val="tx1"/>
          </a:fontRef>
        </p:style>
      </p:cxnSp>
      <p:sp>
        <p:nvSpPr>
          <p:cNvPr id="37" name="Rectangle 36">
            <a:extLst>
              <a:ext uri="{FF2B5EF4-FFF2-40B4-BE49-F238E27FC236}">
                <a16:creationId xmlns:a16="http://schemas.microsoft.com/office/drawing/2014/main" id="{95FB2D0B-0C19-A15A-5F62-34C6AEE7B45E}"/>
              </a:ext>
            </a:extLst>
          </p:cNvPr>
          <p:cNvSpPr/>
          <p:nvPr/>
        </p:nvSpPr>
        <p:spPr>
          <a:xfrm>
            <a:off x="1406315" y="1394456"/>
            <a:ext cx="995929" cy="35035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800" dirty="0">
                <a:solidFill>
                  <a:srgbClr val="002060"/>
                </a:solidFill>
                <a:latin typeface="Times New Roman" panose="02020603050405020304" pitchFamily="18" charset="0"/>
                <a:cs typeface="Times New Roman" panose="02020603050405020304" pitchFamily="18" charset="0"/>
              </a:rPr>
              <a:t>OTP</a:t>
            </a:r>
          </a:p>
        </p:txBody>
      </p:sp>
      <p:sp>
        <p:nvSpPr>
          <p:cNvPr id="38" name="Rectangle 37">
            <a:extLst>
              <a:ext uri="{FF2B5EF4-FFF2-40B4-BE49-F238E27FC236}">
                <a16:creationId xmlns:a16="http://schemas.microsoft.com/office/drawing/2014/main" id="{F86AB308-2E19-D184-A971-496B77487536}"/>
              </a:ext>
            </a:extLst>
          </p:cNvPr>
          <p:cNvSpPr/>
          <p:nvPr/>
        </p:nvSpPr>
        <p:spPr>
          <a:xfrm>
            <a:off x="697302" y="969720"/>
            <a:ext cx="2177596" cy="31407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800" dirty="0">
                <a:solidFill>
                  <a:srgbClr val="002060"/>
                </a:solidFill>
                <a:latin typeface="Times New Roman" panose="02020603050405020304" pitchFamily="18" charset="0"/>
                <a:cs typeface="Times New Roman" panose="02020603050405020304" pitchFamily="18" charset="0"/>
              </a:rPr>
              <a:t>Public Share</a:t>
            </a:r>
          </a:p>
        </p:txBody>
      </p:sp>
      <p:sp>
        <p:nvSpPr>
          <p:cNvPr id="39" name="Rectangle 38">
            <a:extLst>
              <a:ext uri="{FF2B5EF4-FFF2-40B4-BE49-F238E27FC236}">
                <a16:creationId xmlns:a16="http://schemas.microsoft.com/office/drawing/2014/main" id="{E3DC5CDE-CAC2-D929-9EC0-E366808846FE}"/>
              </a:ext>
            </a:extLst>
          </p:cNvPr>
          <p:cNvSpPr/>
          <p:nvPr/>
        </p:nvSpPr>
        <p:spPr>
          <a:xfrm>
            <a:off x="3129812" y="751738"/>
            <a:ext cx="1005332" cy="27532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800" b="1" dirty="0">
                <a:solidFill>
                  <a:schemeClr val="tx1"/>
                </a:solidFill>
                <a:latin typeface="Times New Roman" panose="02020603050405020304" pitchFamily="18" charset="0"/>
                <a:cs typeface="Times New Roman" panose="02020603050405020304" pitchFamily="18" charset="0"/>
              </a:rPr>
              <a:t>SPP</a:t>
            </a:r>
          </a:p>
        </p:txBody>
      </p:sp>
      <p:sp>
        <p:nvSpPr>
          <p:cNvPr id="40" name="Rectangle 39">
            <a:extLst>
              <a:ext uri="{FF2B5EF4-FFF2-40B4-BE49-F238E27FC236}">
                <a16:creationId xmlns:a16="http://schemas.microsoft.com/office/drawing/2014/main" id="{5EF81590-C967-4934-DCE1-B0DD9BC356D5}"/>
              </a:ext>
            </a:extLst>
          </p:cNvPr>
          <p:cNvSpPr/>
          <p:nvPr/>
        </p:nvSpPr>
        <p:spPr>
          <a:xfrm>
            <a:off x="655258" y="2937128"/>
            <a:ext cx="1492391" cy="39522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800" b="1" dirty="0">
                <a:solidFill>
                  <a:schemeClr val="tx1"/>
                </a:solidFill>
                <a:latin typeface="Times New Roman" panose="02020603050405020304" pitchFamily="18" charset="0"/>
                <a:cs typeface="Times New Roman" panose="02020603050405020304" pitchFamily="18" charset="0"/>
              </a:rPr>
              <a:t>Student</a:t>
            </a:r>
          </a:p>
        </p:txBody>
      </p:sp>
      <p:sp>
        <p:nvSpPr>
          <p:cNvPr id="48" name="Rectangle 47">
            <a:extLst>
              <a:ext uri="{FF2B5EF4-FFF2-40B4-BE49-F238E27FC236}">
                <a16:creationId xmlns:a16="http://schemas.microsoft.com/office/drawing/2014/main" id="{6923819C-29DF-8412-5423-276DC737774D}"/>
              </a:ext>
            </a:extLst>
          </p:cNvPr>
          <p:cNvSpPr/>
          <p:nvPr/>
        </p:nvSpPr>
        <p:spPr>
          <a:xfrm>
            <a:off x="2874898" y="3448504"/>
            <a:ext cx="3423251" cy="37383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800" b="1" dirty="0">
                <a:solidFill>
                  <a:schemeClr val="tx1"/>
                </a:solidFill>
                <a:latin typeface="Times New Roman" panose="02020603050405020304" pitchFamily="18" charset="0"/>
                <a:cs typeface="Times New Roman" panose="02020603050405020304" pitchFamily="18" charset="0"/>
              </a:rPr>
              <a:t>Mobile of Candidate</a:t>
            </a:r>
          </a:p>
        </p:txBody>
      </p:sp>
      <p:sp>
        <p:nvSpPr>
          <p:cNvPr id="49" name="Arrow: Curved Down 48">
            <a:extLst>
              <a:ext uri="{FF2B5EF4-FFF2-40B4-BE49-F238E27FC236}">
                <a16:creationId xmlns:a16="http://schemas.microsoft.com/office/drawing/2014/main" id="{C3374B90-3BC2-26AE-B0B7-F0DDD3548747}"/>
              </a:ext>
            </a:extLst>
          </p:cNvPr>
          <p:cNvSpPr/>
          <p:nvPr/>
        </p:nvSpPr>
        <p:spPr>
          <a:xfrm rot="10800000">
            <a:off x="3764577" y="2125342"/>
            <a:ext cx="6041912" cy="742950"/>
          </a:xfrm>
          <a:prstGeom prst="curvedDown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cxnSp>
        <p:nvCxnSpPr>
          <p:cNvPr id="51" name="Straight Arrow Connector 50">
            <a:extLst>
              <a:ext uri="{FF2B5EF4-FFF2-40B4-BE49-F238E27FC236}">
                <a16:creationId xmlns:a16="http://schemas.microsoft.com/office/drawing/2014/main" id="{A636D1ED-D946-D55A-9994-EF72B9EDE094}"/>
              </a:ext>
            </a:extLst>
          </p:cNvPr>
          <p:cNvCxnSpPr>
            <a:cxnSpLocks/>
          </p:cNvCxnSpPr>
          <p:nvPr/>
        </p:nvCxnSpPr>
        <p:spPr>
          <a:xfrm>
            <a:off x="3771880" y="1241919"/>
            <a:ext cx="5478871"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2" name="Straight Arrow Connector 51">
            <a:extLst>
              <a:ext uri="{FF2B5EF4-FFF2-40B4-BE49-F238E27FC236}">
                <a16:creationId xmlns:a16="http://schemas.microsoft.com/office/drawing/2014/main" id="{CD2E1748-CEAC-7ECB-81A7-9D9180FC18F8}"/>
              </a:ext>
            </a:extLst>
          </p:cNvPr>
          <p:cNvCxnSpPr>
            <a:cxnSpLocks/>
          </p:cNvCxnSpPr>
          <p:nvPr/>
        </p:nvCxnSpPr>
        <p:spPr>
          <a:xfrm flipV="1">
            <a:off x="3771880" y="1548559"/>
            <a:ext cx="5361960" cy="1061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53" name="Rectangle 52">
            <a:extLst>
              <a:ext uri="{FF2B5EF4-FFF2-40B4-BE49-F238E27FC236}">
                <a16:creationId xmlns:a16="http://schemas.microsoft.com/office/drawing/2014/main" id="{8BDB62C0-C541-E630-900B-6CA7AF08C0BB}"/>
              </a:ext>
            </a:extLst>
          </p:cNvPr>
          <p:cNvSpPr/>
          <p:nvPr/>
        </p:nvSpPr>
        <p:spPr>
          <a:xfrm>
            <a:off x="4664142" y="1083424"/>
            <a:ext cx="3651788" cy="29619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400" dirty="0">
                <a:solidFill>
                  <a:srgbClr val="002060"/>
                </a:solidFill>
                <a:latin typeface="Times New Roman" panose="02020603050405020304" pitchFamily="18" charset="0"/>
                <a:cs typeface="Times New Roman" panose="02020603050405020304" pitchFamily="18" charset="0"/>
              </a:rPr>
              <a:t>Mobile No., College Name</a:t>
            </a:r>
          </a:p>
        </p:txBody>
      </p:sp>
      <p:sp>
        <p:nvSpPr>
          <p:cNvPr id="55" name="Rectangle 54">
            <a:extLst>
              <a:ext uri="{FF2B5EF4-FFF2-40B4-BE49-F238E27FC236}">
                <a16:creationId xmlns:a16="http://schemas.microsoft.com/office/drawing/2014/main" id="{B4027257-F769-7FC6-E84E-89218A3E944E}"/>
              </a:ext>
            </a:extLst>
          </p:cNvPr>
          <p:cNvSpPr/>
          <p:nvPr/>
        </p:nvSpPr>
        <p:spPr>
          <a:xfrm>
            <a:off x="8433081" y="775869"/>
            <a:ext cx="2926633" cy="33129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800" b="1" dirty="0">
                <a:solidFill>
                  <a:schemeClr val="tx1"/>
                </a:solidFill>
                <a:latin typeface="Times New Roman" panose="02020603050405020304" pitchFamily="18" charset="0"/>
                <a:cs typeface="Times New Roman" panose="02020603050405020304" pitchFamily="18" charset="0"/>
              </a:rPr>
              <a:t>Institution Server</a:t>
            </a:r>
          </a:p>
        </p:txBody>
      </p:sp>
      <p:sp>
        <p:nvSpPr>
          <p:cNvPr id="58" name="TextBox 57">
            <a:extLst>
              <a:ext uri="{FF2B5EF4-FFF2-40B4-BE49-F238E27FC236}">
                <a16:creationId xmlns:a16="http://schemas.microsoft.com/office/drawing/2014/main" id="{A2B845CD-2F7F-81F5-964B-B853277192CA}"/>
              </a:ext>
            </a:extLst>
          </p:cNvPr>
          <p:cNvSpPr txBox="1"/>
          <p:nvPr/>
        </p:nvSpPr>
        <p:spPr>
          <a:xfrm>
            <a:off x="4066070" y="779083"/>
            <a:ext cx="476449" cy="532903"/>
          </a:xfrm>
          <a:prstGeom prst="rect">
            <a:avLst/>
          </a:prstGeom>
          <a:noFill/>
        </p:spPr>
        <p:txBody>
          <a:bodyPr wrap="square">
            <a:spAutoFit/>
          </a:bodyPr>
          <a:lstStyle/>
          <a:p>
            <a:pPr algn="ctr">
              <a:lnSpc>
                <a:spcPct val="107000"/>
              </a:lnSpc>
              <a:spcAft>
                <a:spcPts val="800"/>
              </a:spcAft>
            </a:pPr>
            <a:r>
              <a:rPr lang="en-US" sz="2800" b="1" dirty="0">
                <a:ln w="6731" cap="flat" cmpd="sng" algn="ctr">
                  <a:solidFill>
                    <a:srgbClr val="FFFFFF"/>
                  </a:solidFill>
                  <a:prstDash val="solid"/>
                  <a:round/>
                </a:ln>
                <a:solidFill>
                  <a:srgbClr val="0070C0"/>
                </a:solidFill>
                <a:effectLst>
                  <a:outerShdw dist="38100" dir="2700000" algn="bl">
                    <a:schemeClr val="accent5"/>
                  </a:outerShdw>
                </a:effectLst>
                <a:latin typeface="Calibri" panose="020F0502020204030204" pitchFamily="34" charset="0"/>
                <a:ea typeface="Calibri" panose="020F0502020204030204" pitchFamily="34" charset="0"/>
                <a:cs typeface="Times New Roman" panose="02020603050405020304" pitchFamily="18" charset="0"/>
              </a:rPr>
              <a:t>1</a:t>
            </a:r>
            <a:endParaRPr lang="en-IN" sz="28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9" name="Rectangle 58">
            <a:extLst>
              <a:ext uri="{FF2B5EF4-FFF2-40B4-BE49-F238E27FC236}">
                <a16:creationId xmlns:a16="http://schemas.microsoft.com/office/drawing/2014/main" id="{85B84DF2-ABC2-3B25-142D-D44B8DA4C857}"/>
              </a:ext>
            </a:extLst>
          </p:cNvPr>
          <p:cNvSpPr/>
          <p:nvPr/>
        </p:nvSpPr>
        <p:spPr>
          <a:xfrm>
            <a:off x="5157779" y="2577351"/>
            <a:ext cx="2098196" cy="39254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800" dirty="0">
                <a:solidFill>
                  <a:srgbClr val="002060"/>
                </a:solidFill>
                <a:latin typeface="Times New Roman" panose="02020603050405020304" pitchFamily="18" charset="0"/>
                <a:cs typeface="Times New Roman" panose="02020603050405020304" pitchFamily="18" charset="0"/>
              </a:rPr>
              <a:t>Report Card</a:t>
            </a:r>
          </a:p>
        </p:txBody>
      </p:sp>
      <p:cxnSp>
        <p:nvCxnSpPr>
          <p:cNvPr id="61" name="Connector: Elbow 60">
            <a:extLst>
              <a:ext uri="{FF2B5EF4-FFF2-40B4-BE49-F238E27FC236}">
                <a16:creationId xmlns:a16="http://schemas.microsoft.com/office/drawing/2014/main" id="{F08D57BD-B964-3ABE-D614-D2CE218A75C9}"/>
              </a:ext>
            </a:extLst>
          </p:cNvPr>
          <p:cNvCxnSpPr>
            <a:cxnSpLocks/>
          </p:cNvCxnSpPr>
          <p:nvPr/>
        </p:nvCxnSpPr>
        <p:spPr>
          <a:xfrm rot="10800000" flipV="1">
            <a:off x="3880811" y="2095284"/>
            <a:ext cx="5693931" cy="1051559"/>
          </a:xfrm>
          <a:prstGeom prst="bentConnector3">
            <a:avLst>
              <a:gd name="adj1" fmla="val -2638"/>
            </a:avLst>
          </a:prstGeom>
          <a:ln>
            <a:tailEnd type="triangle"/>
          </a:ln>
        </p:spPr>
        <p:style>
          <a:lnRef idx="2">
            <a:schemeClr val="dk1"/>
          </a:lnRef>
          <a:fillRef idx="0">
            <a:schemeClr val="dk1"/>
          </a:fillRef>
          <a:effectRef idx="1">
            <a:schemeClr val="dk1"/>
          </a:effectRef>
          <a:fontRef idx="minor">
            <a:schemeClr val="tx1"/>
          </a:fontRef>
        </p:style>
      </p:cxnSp>
      <p:sp>
        <p:nvSpPr>
          <p:cNvPr id="63" name="Rectangle 62">
            <a:extLst>
              <a:ext uri="{FF2B5EF4-FFF2-40B4-BE49-F238E27FC236}">
                <a16:creationId xmlns:a16="http://schemas.microsoft.com/office/drawing/2014/main" id="{74B93DD3-7908-055A-6E3F-1A4076CEE840}"/>
              </a:ext>
            </a:extLst>
          </p:cNvPr>
          <p:cNvSpPr/>
          <p:nvPr/>
        </p:nvSpPr>
        <p:spPr>
          <a:xfrm>
            <a:off x="7533771" y="2980810"/>
            <a:ext cx="1060970" cy="33278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800" dirty="0">
                <a:solidFill>
                  <a:srgbClr val="002060"/>
                </a:solidFill>
                <a:latin typeface="Times New Roman" panose="02020603050405020304" pitchFamily="18" charset="0"/>
                <a:cs typeface="Times New Roman" panose="02020603050405020304" pitchFamily="18" charset="0"/>
              </a:rPr>
              <a:t>OTP</a:t>
            </a:r>
          </a:p>
        </p:txBody>
      </p:sp>
      <p:sp>
        <p:nvSpPr>
          <p:cNvPr id="64" name="TextBox 63">
            <a:extLst>
              <a:ext uri="{FF2B5EF4-FFF2-40B4-BE49-F238E27FC236}">
                <a16:creationId xmlns:a16="http://schemas.microsoft.com/office/drawing/2014/main" id="{077E21F3-7A78-11DD-8090-8C67B64F11C2}"/>
              </a:ext>
            </a:extLst>
          </p:cNvPr>
          <p:cNvSpPr txBox="1"/>
          <p:nvPr/>
        </p:nvSpPr>
        <p:spPr>
          <a:xfrm>
            <a:off x="9571873" y="3436272"/>
            <a:ext cx="476449" cy="532903"/>
          </a:xfrm>
          <a:prstGeom prst="rect">
            <a:avLst/>
          </a:prstGeom>
          <a:noFill/>
        </p:spPr>
        <p:txBody>
          <a:bodyPr wrap="square">
            <a:spAutoFit/>
          </a:bodyPr>
          <a:lstStyle/>
          <a:p>
            <a:pPr algn="ctr">
              <a:lnSpc>
                <a:spcPct val="107000"/>
              </a:lnSpc>
              <a:spcAft>
                <a:spcPts val="800"/>
              </a:spcAft>
            </a:pPr>
            <a:r>
              <a:rPr lang="en-US" sz="2800" b="1" dirty="0">
                <a:ln w="6731" cap="flat" cmpd="sng" algn="ctr">
                  <a:solidFill>
                    <a:srgbClr val="FFFFFF"/>
                  </a:solidFill>
                  <a:prstDash val="solid"/>
                  <a:round/>
                </a:ln>
                <a:solidFill>
                  <a:srgbClr val="0070C0"/>
                </a:solidFill>
                <a:effectLst>
                  <a:outerShdw dist="38100" dir="2700000" algn="bl">
                    <a:schemeClr val="accent5"/>
                  </a:outerShdw>
                </a:effectLst>
                <a:latin typeface="Calibri" panose="020F0502020204030204" pitchFamily="34" charset="0"/>
                <a:ea typeface="Calibri" panose="020F0502020204030204" pitchFamily="34" charset="0"/>
                <a:cs typeface="Times New Roman" panose="02020603050405020304" pitchFamily="18" charset="0"/>
              </a:rPr>
              <a:t>4</a:t>
            </a:r>
            <a:endParaRPr lang="en-IN" sz="28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5" name="TextBox 64">
            <a:extLst>
              <a:ext uri="{FF2B5EF4-FFF2-40B4-BE49-F238E27FC236}">
                <a16:creationId xmlns:a16="http://schemas.microsoft.com/office/drawing/2014/main" id="{8B1F1335-FD81-FDE8-37E7-DBC6C26B493E}"/>
              </a:ext>
            </a:extLst>
          </p:cNvPr>
          <p:cNvSpPr txBox="1"/>
          <p:nvPr/>
        </p:nvSpPr>
        <p:spPr>
          <a:xfrm>
            <a:off x="4839592" y="1424143"/>
            <a:ext cx="476449" cy="532903"/>
          </a:xfrm>
          <a:prstGeom prst="rect">
            <a:avLst/>
          </a:prstGeom>
          <a:noFill/>
        </p:spPr>
        <p:txBody>
          <a:bodyPr wrap="square">
            <a:spAutoFit/>
          </a:bodyPr>
          <a:lstStyle/>
          <a:p>
            <a:pPr algn="ctr">
              <a:lnSpc>
                <a:spcPct val="107000"/>
              </a:lnSpc>
              <a:spcAft>
                <a:spcPts val="800"/>
              </a:spcAft>
            </a:pPr>
            <a:r>
              <a:rPr lang="en-US" sz="2800" b="1" dirty="0">
                <a:ln w="6731" cap="flat" cmpd="sng" algn="ctr">
                  <a:solidFill>
                    <a:srgbClr val="FFFFFF"/>
                  </a:solidFill>
                  <a:prstDash val="solid"/>
                  <a:round/>
                </a:ln>
                <a:solidFill>
                  <a:srgbClr val="0070C0"/>
                </a:solidFill>
                <a:effectLst>
                  <a:outerShdw dist="38100" dir="2700000" algn="bl">
                    <a:schemeClr val="accent5"/>
                  </a:outerShdw>
                </a:effectLst>
                <a:latin typeface="Calibri" panose="020F0502020204030204" pitchFamily="34" charset="0"/>
                <a:ea typeface="Calibri" panose="020F0502020204030204" pitchFamily="34" charset="0"/>
                <a:cs typeface="Times New Roman" panose="02020603050405020304" pitchFamily="18" charset="0"/>
              </a:rPr>
              <a:t>3</a:t>
            </a:r>
            <a:endParaRPr lang="en-IN" sz="28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6" name="TextBox 65">
            <a:extLst>
              <a:ext uri="{FF2B5EF4-FFF2-40B4-BE49-F238E27FC236}">
                <a16:creationId xmlns:a16="http://schemas.microsoft.com/office/drawing/2014/main" id="{38ABF80B-8A00-58C6-0563-531EFEB24FDE}"/>
              </a:ext>
            </a:extLst>
          </p:cNvPr>
          <p:cNvSpPr txBox="1"/>
          <p:nvPr/>
        </p:nvSpPr>
        <p:spPr>
          <a:xfrm>
            <a:off x="9251481" y="2681491"/>
            <a:ext cx="477946" cy="532903"/>
          </a:xfrm>
          <a:prstGeom prst="rect">
            <a:avLst/>
          </a:prstGeom>
          <a:noFill/>
        </p:spPr>
        <p:txBody>
          <a:bodyPr wrap="square">
            <a:spAutoFit/>
          </a:bodyPr>
          <a:lstStyle/>
          <a:p>
            <a:pPr algn="ctr">
              <a:lnSpc>
                <a:spcPct val="107000"/>
              </a:lnSpc>
              <a:spcAft>
                <a:spcPts val="800"/>
              </a:spcAft>
            </a:pPr>
            <a:r>
              <a:rPr lang="en-US" sz="2800" b="1" dirty="0">
                <a:ln w="6731" cap="flat" cmpd="sng" algn="ctr">
                  <a:solidFill>
                    <a:srgbClr val="FFFFFF"/>
                  </a:solidFill>
                  <a:prstDash val="solid"/>
                  <a:round/>
                </a:ln>
                <a:solidFill>
                  <a:srgbClr val="0070C0"/>
                </a:solidFill>
                <a:effectLst>
                  <a:outerShdw dist="38100" dir="2700000" algn="bl">
                    <a:schemeClr val="accent5"/>
                  </a:outerShdw>
                </a:effectLst>
                <a:latin typeface="Calibri" panose="020F0502020204030204" pitchFamily="34" charset="0"/>
                <a:ea typeface="Calibri" panose="020F0502020204030204" pitchFamily="34" charset="0"/>
                <a:cs typeface="Times New Roman" panose="02020603050405020304" pitchFamily="18" charset="0"/>
              </a:rPr>
              <a:t>2</a:t>
            </a:r>
            <a:endParaRPr lang="en-IN" sz="28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7" name="Picture 66">
            <a:extLst>
              <a:ext uri="{FF2B5EF4-FFF2-40B4-BE49-F238E27FC236}">
                <a16:creationId xmlns:a16="http://schemas.microsoft.com/office/drawing/2014/main" id="{672A68B1-8B96-F288-ACF3-74370851C76B}"/>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9044833" y="4218764"/>
            <a:ext cx="1865033" cy="1148107"/>
          </a:xfrm>
          <a:prstGeom prst="rect">
            <a:avLst/>
          </a:prstGeom>
          <a:noFill/>
        </p:spPr>
      </p:pic>
      <p:cxnSp>
        <p:nvCxnSpPr>
          <p:cNvPr id="70" name="Connector: Elbow 69">
            <a:extLst>
              <a:ext uri="{FF2B5EF4-FFF2-40B4-BE49-F238E27FC236}">
                <a16:creationId xmlns:a16="http://schemas.microsoft.com/office/drawing/2014/main" id="{D777C90D-2E9B-0BB1-45E9-B32671D31BC3}"/>
              </a:ext>
            </a:extLst>
          </p:cNvPr>
          <p:cNvCxnSpPr>
            <a:cxnSpLocks/>
          </p:cNvCxnSpPr>
          <p:nvPr/>
        </p:nvCxnSpPr>
        <p:spPr>
          <a:xfrm rot="5400000">
            <a:off x="1776472" y="2779338"/>
            <a:ext cx="1860147" cy="635379"/>
          </a:xfrm>
          <a:prstGeom prst="bentConnector3">
            <a:avLst>
              <a:gd name="adj1" fmla="val 41261"/>
            </a:avLst>
          </a:prstGeom>
          <a:ln>
            <a:tailEnd type="triangle"/>
          </a:ln>
        </p:spPr>
        <p:style>
          <a:lnRef idx="2">
            <a:schemeClr val="dk1"/>
          </a:lnRef>
          <a:fillRef idx="0">
            <a:schemeClr val="dk1"/>
          </a:fillRef>
          <a:effectRef idx="1">
            <a:schemeClr val="dk1"/>
          </a:effectRef>
          <a:fontRef idx="minor">
            <a:schemeClr val="tx1"/>
          </a:fontRef>
        </p:style>
      </p:cxnSp>
      <p:cxnSp>
        <p:nvCxnSpPr>
          <p:cNvPr id="72" name="Straight Arrow Connector 71">
            <a:extLst>
              <a:ext uri="{FF2B5EF4-FFF2-40B4-BE49-F238E27FC236}">
                <a16:creationId xmlns:a16="http://schemas.microsoft.com/office/drawing/2014/main" id="{D4AE6FAA-96A5-FA92-A01E-0742E95084D4}"/>
              </a:ext>
            </a:extLst>
          </p:cNvPr>
          <p:cNvCxnSpPr>
            <a:cxnSpLocks/>
          </p:cNvCxnSpPr>
          <p:nvPr/>
        </p:nvCxnSpPr>
        <p:spPr>
          <a:xfrm>
            <a:off x="10048322" y="2045691"/>
            <a:ext cx="0" cy="208208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74" name="Rectangle 73">
            <a:extLst>
              <a:ext uri="{FF2B5EF4-FFF2-40B4-BE49-F238E27FC236}">
                <a16:creationId xmlns:a16="http://schemas.microsoft.com/office/drawing/2014/main" id="{063C31BA-0689-9B6F-6358-80ACC9B0AB32}"/>
              </a:ext>
            </a:extLst>
          </p:cNvPr>
          <p:cNvSpPr/>
          <p:nvPr/>
        </p:nvSpPr>
        <p:spPr>
          <a:xfrm>
            <a:off x="9969373" y="2150041"/>
            <a:ext cx="1785884" cy="169664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IN" sz="2400" dirty="0">
                <a:solidFill>
                  <a:srgbClr val="002060"/>
                </a:solidFill>
                <a:latin typeface="Times New Roman" panose="02020603050405020304" pitchFamily="18" charset="0"/>
                <a:cs typeface="Times New Roman" panose="02020603050405020304" pitchFamily="18" charset="0"/>
              </a:rPr>
              <a:t>Hash H1, H2 from OTP, Roll No., and College Name</a:t>
            </a:r>
          </a:p>
        </p:txBody>
      </p:sp>
      <p:pic>
        <p:nvPicPr>
          <p:cNvPr id="78" name="Picture 77">
            <a:extLst>
              <a:ext uri="{FF2B5EF4-FFF2-40B4-BE49-F238E27FC236}">
                <a16:creationId xmlns:a16="http://schemas.microsoft.com/office/drawing/2014/main" id="{393C9D0E-4559-369B-2F18-5286E765ACA4}"/>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657500" y="4955675"/>
            <a:ext cx="988896" cy="881289"/>
          </a:xfrm>
          <a:prstGeom prst="rect">
            <a:avLst/>
          </a:prstGeom>
        </p:spPr>
      </p:pic>
      <p:sp>
        <p:nvSpPr>
          <p:cNvPr id="103" name="Rectangle 102">
            <a:extLst>
              <a:ext uri="{FF2B5EF4-FFF2-40B4-BE49-F238E27FC236}">
                <a16:creationId xmlns:a16="http://schemas.microsoft.com/office/drawing/2014/main" id="{80E3531C-EC86-D113-286B-43CCDFFD8BA4}"/>
              </a:ext>
            </a:extLst>
          </p:cNvPr>
          <p:cNvSpPr/>
          <p:nvPr/>
        </p:nvSpPr>
        <p:spPr>
          <a:xfrm>
            <a:off x="4994568" y="3932373"/>
            <a:ext cx="2424618" cy="73595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400" dirty="0">
                <a:solidFill>
                  <a:srgbClr val="002060"/>
                </a:solidFill>
                <a:latin typeface="Times New Roman" panose="02020603050405020304" pitchFamily="18" charset="0"/>
                <a:cs typeface="Times New Roman" panose="02020603050405020304" pitchFamily="18" charset="0"/>
              </a:rPr>
              <a:t>Putting both overlay together</a:t>
            </a:r>
          </a:p>
        </p:txBody>
      </p:sp>
      <p:sp>
        <p:nvSpPr>
          <p:cNvPr id="104" name="Rectangle 103">
            <a:extLst>
              <a:ext uri="{FF2B5EF4-FFF2-40B4-BE49-F238E27FC236}">
                <a16:creationId xmlns:a16="http://schemas.microsoft.com/office/drawing/2014/main" id="{9AF5CC5D-39EF-3970-6A9E-571DD7CE1988}"/>
              </a:ext>
            </a:extLst>
          </p:cNvPr>
          <p:cNvSpPr/>
          <p:nvPr/>
        </p:nvSpPr>
        <p:spPr>
          <a:xfrm>
            <a:off x="948136" y="5027466"/>
            <a:ext cx="2666364" cy="68184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400" b="1" dirty="0">
                <a:solidFill>
                  <a:srgbClr val="002060"/>
                </a:solidFill>
                <a:latin typeface="Times New Roman" panose="02020603050405020304" pitchFamily="18" charset="0"/>
                <a:cs typeface="Times New Roman" panose="02020603050405020304" pitchFamily="18" charset="0"/>
              </a:rPr>
              <a:t>Public Share of institution</a:t>
            </a:r>
          </a:p>
        </p:txBody>
      </p:sp>
      <p:sp>
        <p:nvSpPr>
          <p:cNvPr id="105" name="Rectangle 104">
            <a:extLst>
              <a:ext uri="{FF2B5EF4-FFF2-40B4-BE49-F238E27FC236}">
                <a16:creationId xmlns:a16="http://schemas.microsoft.com/office/drawing/2014/main" id="{C3334D52-2B73-9110-0DB2-B0531129650E}"/>
              </a:ext>
            </a:extLst>
          </p:cNvPr>
          <p:cNvSpPr/>
          <p:nvPr/>
        </p:nvSpPr>
        <p:spPr>
          <a:xfrm>
            <a:off x="3499344" y="5794204"/>
            <a:ext cx="4875932" cy="75978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400" b="1" dirty="0">
                <a:solidFill>
                  <a:srgbClr val="002060"/>
                </a:solidFill>
                <a:latin typeface="Times New Roman" panose="02020603050405020304" pitchFamily="18" charset="0"/>
                <a:cs typeface="Times New Roman" panose="02020603050405020304" pitchFamily="18" charset="0"/>
              </a:rPr>
              <a:t>Proper University Logo establishing Institution Verification  </a:t>
            </a:r>
          </a:p>
        </p:txBody>
      </p:sp>
      <p:sp>
        <p:nvSpPr>
          <p:cNvPr id="106" name="Rectangle 105">
            <a:extLst>
              <a:ext uri="{FF2B5EF4-FFF2-40B4-BE49-F238E27FC236}">
                <a16:creationId xmlns:a16="http://schemas.microsoft.com/office/drawing/2014/main" id="{651B987D-E2CE-6B88-3351-7EA4907C42BD}"/>
              </a:ext>
            </a:extLst>
          </p:cNvPr>
          <p:cNvSpPr/>
          <p:nvPr/>
        </p:nvSpPr>
        <p:spPr>
          <a:xfrm>
            <a:off x="8594741" y="5449964"/>
            <a:ext cx="2979375" cy="73001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b="1" dirty="0">
                <a:solidFill>
                  <a:srgbClr val="002060"/>
                </a:solidFill>
                <a:latin typeface="Times New Roman" panose="02020603050405020304" pitchFamily="18" charset="0"/>
                <a:cs typeface="Times New Roman" panose="02020603050405020304" pitchFamily="18" charset="0"/>
              </a:rPr>
              <a:t>e</a:t>
            </a:r>
            <a:r>
              <a:rPr lang="en-IN" sz="2800" b="1" dirty="0">
                <a:solidFill>
                  <a:srgbClr val="002060"/>
                </a:solidFill>
                <a:latin typeface="Times New Roman" panose="02020603050405020304" pitchFamily="18" charset="0"/>
                <a:cs typeface="Times New Roman" panose="02020603050405020304" pitchFamily="18" charset="0"/>
              </a:rPr>
              <a:t>-copy of Grade Card</a:t>
            </a:r>
          </a:p>
        </p:txBody>
      </p:sp>
      <p:cxnSp>
        <p:nvCxnSpPr>
          <p:cNvPr id="115" name="Straight Arrow Connector 114">
            <a:extLst>
              <a:ext uri="{FF2B5EF4-FFF2-40B4-BE49-F238E27FC236}">
                <a16:creationId xmlns:a16="http://schemas.microsoft.com/office/drawing/2014/main" id="{43E29824-271F-D1C8-320F-A9E28C95FA5B}"/>
              </a:ext>
            </a:extLst>
          </p:cNvPr>
          <p:cNvCxnSpPr/>
          <p:nvPr/>
        </p:nvCxnSpPr>
        <p:spPr>
          <a:xfrm flipH="1">
            <a:off x="7433739" y="4436410"/>
            <a:ext cx="1517265"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08" name="Straight Arrow Connector 107">
            <a:extLst>
              <a:ext uri="{FF2B5EF4-FFF2-40B4-BE49-F238E27FC236}">
                <a16:creationId xmlns:a16="http://schemas.microsoft.com/office/drawing/2014/main" id="{4D208950-102F-8DF1-8849-6F86AB0BEAA3}"/>
              </a:ext>
            </a:extLst>
          </p:cNvPr>
          <p:cNvCxnSpPr>
            <a:cxnSpLocks/>
          </p:cNvCxnSpPr>
          <p:nvPr/>
        </p:nvCxnSpPr>
        <p:spPr>
          <a:xfrm>
            <a:off x="2808461" y="4436410"/>
            <a:ext cx="2144700"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07" name="Straight Arrow Connector 106">
            <a:extLst>
              <a:ext uri="{FF2B5EF4-FFF2-40B4-BE49-F238E27FC236}">
                <a16:creationId xmlns:a16="http://schemas.microsoft.com/office/drawing/2014/main" id="{A1D38ED3-1425-4AB6-C7A0-9C390AD2DEDA}"/>
              </a:ext>
            </a:extLst>
          </p:cNvPr>
          <p:cNvCxnSpPr>
            <a:cxnSpLocks/>
          </p:cNvCxnSpPr>
          <p:nvPr/>
        </p:nvCxnSpPr>
        <p:spPr>
          <a:xfrm flipH="1" flipV="1">
            <a:off x="2185649" y="3155731"/>
            <a:ext cx="1170901" cy="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10" name="Rectangle 109">
            <a:extLst>
              <a:ext uri="{FF2B5EF4-FFF2-40B4-BE49-F238E27FC236}">
                <a16:creationId xmlns:a16="http://schemas.microsoft.com/office/drawing/2014/main" id="{8BC0898A-5280-8854-EB08-3DE3B4264FA7}"/>
              </a:ext>
            </a:extLst>
          </p:cNvPr>
          <p:cNvSpPr/>
          <p:nvPr/>
        </p:nvSpPr>
        <p:spPr>
          <a:xfrm>
            <a:off x="5826886" y="1486955"/>
            <a:ext cx="1060970" cy="33278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800" dirty="0">
                <a:solidFill>
                  <a:srgbClr val="002060"/>
                </a:solidFill>
                <a:latin typeface="Times New Roman" panose="02020603050405020304" pitchFamily="18" charset="0"/>
                <a:cs typeface="Times New Roman" panose="02020603050405020304" pitchFamily="18" charset="0"/>
              </a:rPr>
              <a:t>OTP</a:t>
            </a:r>
          </a:p>
        </p:txBody>
      </p:sp>
      <p:pic>
        <p:nvPicPr>
          <p:cNvPr id="77" name="Picture 76">
            <a:extLst>
              <a:ext uri="{FF2B5EF4-FFF2-40B4-BE49-F238E27FC236}">
                <a16:creationId xmlns:a16="http://schemas.microsoft.com/office/drawing/2014/main" id="{93C03B9C-D828-941E-3453-742356ED3694}"/>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797977" y="4034392"/>
            <a:ext cx="1033524" cy="921283"/>
          </a:xfrm>
          <a:prstGeom prst="rect">
            <a:avLst/>
          </a:prstGeom>
        </p:spPr>
      </p:pic>
      <p:pic>
        <p:nvPicPr>
          <p:cNvPr id="76" name="Picture 75">
            <a:extLst>
              <a:ext uri="{FF2B5EF4-FFF2-40B4-BE49-F238E27FC236}">
                <a16:creationId xmlns:a16="http://schemas.microsoft.com/office/drawing/2014/main" id="{5C692F89-9C03-7FCF-EAB0-8470DD00F6EA}"/>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7711604" y="4146593"/>
            <a:ext cx="778623" cy="693544"/>
          </a:xfrm>
          <a:prstGeom prst="rect">
            <a:avLst/>
          </a:prstGeom>
        </p:spPr>
      </p:pic>
      <p:cxnSp>
        <p:nvCxnSpPr>
          <p:cNvPr id="117" name="Straight Arrow Connector 116">
            <a:extLst>
              <a:ext uri="{FF2B5EF4-FFF2-40B4-BE49-F238E27FC236}">
                <a16:creationId xmlns:a16="http://schemas.microsoft.com/office/drawing/2014/main" id="{7A4B9C6B-74EA-0374-D71C-B576839FF62F}"/>
              </a:ext>
            </a:extLst>
          </p:cNvPr>
          <p:cNvCxnSpPr>
            <a:stCxn id="103" idx="2"/>
          </p:cNvCxnSpPr>
          <p:nvPr/>
        </p:nvCxnSpPr>
        <p:spPr>
          <a:xfrm>
            <a:off x="6206877" y="4668324"/>
            <a:ext cx="0" cy="28735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 name="Rectangle 2">
            <a:extLst>
              <a:ext uri="{FF2B5EF4-FFF2-40B4-BE49-F238E27FC236}">
                <a16:creationId xmlns:a16="http://schemas.microsoft.com/office/drawing/2014/main" id="{49813651-A50F-8BB4-285B-772CA67DFE00}"/>
              </a:ext>
            </a:extLst>
          </p:cNvPr>
          <p:cNvSpPr/>
          <p:nvPr/>
        </p:nvSpPr>
        <p:spPr>
          <a:xfrm>
            <a:off x="7240268" y="4940297"/>
            <a:ext cx="1650211" cy="47743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100" b="1" dirty="0">
                <a:solidFill>
                  <a:srgbClr val="002060"/>
                </a:solidFill>
                <a:latin typeface="Times New Roman" panose="02020603050405020304" pitchFamily="18" charset="0"/>
                <a:cs typeface="Times New Roman" panose="02020603050405020304" pitchFamily="18" charset="0"/>
              </a:rPr>
              <a:t>Detected private share of institution logo</a:t>
            </a:r>
            <a:endParaRPr lang="en-IN" sz="1100" b="1"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19399926"/>
      </p:ext>
    </p:extLst>
  </p:cSld>
  <p:clrMapOvr>
    <a:masterClrMapping/>
  </p:clrMapOvr>
</p:sld>
</file>

<file path=ppt/theme/theme1.xml><?xml version="1.0" encoding="utf-8"?>
<a:theme xmlns:a="http://schemas.openxmlformats.org/drawingml/2006/main" name="Basis">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90E45F77-AEFC-46EF-A7C1-5B338C297B02}"/>
    </a:ext>
  </a:extLst>
</a:theme>
</file>

<file path=docProps/app.xml><?xml version="1.0" encoding="utf-8"?>
<Properties xmlns="http://schemas.openxmlformats.org/officeDocument/2006/extended-properties" xmlns:vt="http://schemas.openxmlformats.org/officeDocument/2006/docPropsVTypes">
  <Template>TM03457444[[fn=Basis]]</Template>
  <TotalTime>3839</TotalTime>
  <Words>3107</Words>
  <Application>Microsoft Office PowerPoint</Application>
  <PresentationFormat>Widescreen</PresentationFormat>
  <Paragraphs>519</Paragraphs>
  <Slides>40</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40</vt:i4>
      </vt:variant>
    </vt:vector>
  </HeadingPairs>
  <TitlesOfParts>
    <vt:vector size="51" baseType="lpstr">
      <vt:lpstr>Arial</vt:lpstr>
      <vt:lpstr>Book Antiqua</vt:lpstr>
      <vt:lpstr>Calibri</vt:lpstr>
      <vt:lpstr>Cascadia Mono SemiBold</vt:lpstr>
      <vt:lpstr>Corbel</vt:lpstr>
      <vt:lpstr>Courier New</vt:lpstr>
      <vt:lpstr>Montserrat</vt:lpstr>
      <vt:lpstr>Roboto</vt:lpstr>
      <vt:lpstr>Symbol</vt:lpstr>
      <vt:lpstr>Times New Roman</vt:lpstr>
      <vt:lpstr>Basis</vt:lpstr>
      <vt:lpstr>Online Validation Of University E-certificate For Scholarship Grant With Compliance Of Data Security Principles And Biometric Authentications </vt:lpstr>
      <vt:lpstr>Proposed work at a glance</vt:lpstr>
      <vt:lpstr>POSSIBLE FRAUD CAUSES IN A SCHOLARSHIP PROCESS</vt:lpstr>
      <vt:lpstr>GENERAL CONCEPT OF DATA SECURITY TECHNIQUES</vt:lpstr>
      <vt:lpstr>PowerPoint Presentation</vt:lpstr>
      <vt:lpstr>PowerPoint Presentation</vt:lpstr>
      <vt:lpstr>Issues addressed in Proposed data security protocol for enhancement on the existing concepts </vt:lpstr>
      <vt:lpstr>Issues addressed in Proposed data security protocol for enhancement on the existing concepts(contd.) </vt:lpstr>
      <vt:lpstr>Protocol Stage 1(University Verification)</vt:lpstr>
      <vt:lpstr>PowerPoint Presentation</vt:lpstr>
      <vt:lpstr>PowerPoint Presentation</vt:lpstr>
      <vt:lpstr>PowerPoint Presentation</vt:lpstr>
      <vt:lpstr>Share Generation Algorithm</vt:lpstr>
      <vt:lpstr>PowerPoint Presentation</vt:lpstr>
      <vt:lpstr>PowerPoint Presentation</vt:lpstr>
      <vt:lpstr>PowerPoint Presentation</vt:lpstr>
      <vt:lpstr>Cover Image Region/Segment Wise Signature Verification(contd.) </vt:lpstr>
      <vt:lpstr>PowerPoint Presentation</vt:lpstr>
      <vt:lpstr>Data Encryption</vt:lpstr>
      <vt:lpstr>PowerPoint Presentation</vt:lpstr>
      <vt:lpstr>PowerPoint Presentation</vt:lpstr>
      <vt:lpstr>PowerPoint Presentation</vt:lpstr>
      <vt:lpstr>PowerPoint Presentation</vt:lpstr>
      <vt:lpstr>PowerPoint Presentation</vt:lpstr>
      <vt:lpstr>Voice Authentication System</vt:lpstr>
      <vt:lpstr>PowerPoint Presentation</vt:lpstr>
      <vt:lpstr>Test Cases - Case 1 (Same Phrase, Different Voice)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FUTURE SCOPE OF WORK</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E-Validation of Scholarship</dc:title>
  <dc:creator>Koustav Mondal</dc:creator>
  <cp:lastModifiedBy>SOUMIL BISWAS</cp:lastModifiedBy>
  <cp:revision>44</cp:revision>
  <dcterms:created xsi:type="dcterms:W3CDTF">2022-05-08T07:47:48Z</dcterms:created>
  <dcterms:modified xsi:type="dcterms:W3CDTF">2023-04-18T07:39:12Z</dcterms:modified>
</cp:coreProperties>
</file>