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70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9" r:id="rId15"/>
    <p:sldId id="262" r:id="rId16"/>
    <p:sldId id="263" r:id="rId17"/>
    <p:sldId id="264" r:id="rId18"/>
  </p:sldIdLst>
  <p:sldSz cx="14630400" cy="8229600"/>
  <p:notesSz cx="8229600" cy="14630400"/>
  <p:embeddedFontLst>
    <p:embeddedFont>
      <p:font typeface="Barlow Medium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Barlow" charset="0"/>
      <p:regular r:id="rId25"/>
    </p:embeddedFont>
    <p:embeddedFont>
      <p:font typeface="Arial Black" pitchFamily="34" charset="0"/>
      <p:bold r:id="rId26"/>
    </p:embeddedFont>
    <p:embeddedFont>
      <p:font typeface="Fira Sans" charset="0"/>
      <p:regular r:id="rId27"/>
      <p:bold r:id="rId28"/>
      <p:italic r:id="rId29"/>
      <p:boldItalic r:id="rId30"/>
    </p:embeddedFont>
    <p:embeddedFont>
      <p:font typeface="Calibri Light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-101" y="-15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8"/>
            <a:ext cx="12618720" cy="3423284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8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8"/>
            <a:ext cx="12618720" cy="1800224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26417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2"/>
            <a:ext cx="7406640" cy="584835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300"/>
            </a:lvl1pPr>
            <a:lvl2pPr marL="653110" indent="0">
              <a:buNone/>
              <a:defRPr sz="2000"/>
            </a:lvl2pPr>
            <a:lvl3pPr marL="1306220" indent="0">
              <a:buNone/>
              <a:defRPr sz="1700"/>
            </a:lvl3pPr>
            <a:lvl4pPr marL="1959331" indent="0">
              <a:buNone/>
              <a:defRPr sz="1400"/>
            </a:lvl4pPr>
            <a:lvl5pPr marL="2612441" indent="0">
              <a:buNone/>
              <a:defRPr sz="1400"/>
            </a:lvl5pPr>
            <a:lvl6pPr marL="3265551" indent="0">
              <a:buNone/>
              <a:defRPr sz="1400"/>
            </a:lvl6pPr>
            <a:lvl7pPr marL="3918661" indent="0">
              <a:buNone/>
              <a:defRPr sz="1400"/>
            </a:lvl7pPr>
            <a:lvl8pPr marL="4571771" indent="0">
              <a:buNone/>
              <a:defRPr sz="1400"/>
            </a:lvl8pPr>
            <a:lvl9pPr marL="52248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3044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579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438150"/>
            <a:ext cx="3154680" cy="69742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438150"/>
            <a:ext cx="9281160" cy="69742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0653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527545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04195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30622" tIns="65311" rIns="130622" bIns="6531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lIns="130622" tIns="65311" rIns="130622" bIns="65311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 lIns="130622" tIns="65311" rIns="130622" bIns="65311"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7050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97280" y="4663440"/>
            <a:ext cx="11338560" cy="210312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36215509"/>
      </p:ext>
    </p:extLst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166373" y="1589555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>
            <a:lvl1pPr marL="408194" indent="-408194">
              <a:buFont typeface="Arial" panose="020B0604020202020204" pitchFamily="34" charset="0"/>
              <a:buChar char="•"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61304" indent="-408194">
              <a:buFont typeface="Courier New" panose="02070309020205020404" pitchFamily="49" charset="0"/>
              <a:buChar char="o"/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714414" indent="-195933">
              <a:buFont typeface="Calibri" panose="020F0502020204030204" pitchFamily="34" charset="0"/>
              <a:buChar char="−"/>
              <a:defRPr sz="2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80438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29" y="257781"/>
            <a:ext cx="9178301" cy="1049941"/>
          </a:xfrm>
          <a:prstGeom prst="rect">
            <a:avLst/>
          </a:prstGeom>
        </p:spPr>
        <p:txBody>
          <a:bodyPr lIns="130622" tIns="65311" rIns="130622" bIns="65311"/>
          <a:lstStyle>
            <a:lvl1pPr algn="ctr">
              <a:defRPr sz="51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0006" y="1589555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>
            <a:lvl1pPr marL="408194" indent="-408194">
              <a:buFont typeface="Arial" panose="020B0604020202020204" pitchFamily="34" charset="0"/>
              <a:buChar char="•"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61304" indent="-408194">
              <a:buFont typeface="Courier New" panose="02070309020205020404" pitchFamily="49" charset="0"/>
              <a:buChar char="o"/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714414" indent="-195933">
              <a:buFont typeface="Calibri" panose="020F0502020204030204" pitchFamily="34" charset="0"/>
              <a:buChar char="−"/>
              <a:defRPr sz="2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1365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07876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718" y="257781"/>
            <a:ext cx="11844613" cy="1049941"/>
          </a:xfrm>
          <a:prstGeom prst="rect">
            <a:avLst/>
          </a:prstGeom>
        </p:spPr>
        <p:txBody>
          <a:bodyPr lIns="130622" tIns="65311" rIns="130622" bIns="65311"/>
          <a:lstStyle>
            <a:lvl1pPr algn="ctr">
              <a:defRPr sz="51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8593" y="1427967"/>
            <a:ext cx="13197422" cy="587917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79665" indent="-326555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632776" indent="-326555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59118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520" y="1927207"/>
            <a:ext cx="6189344" cy="988694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5926" y="3006090"/>
            <a:ext cx="6189344" cy="442150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821" y="2017396"/>
            <a:ext cx="6219826" cy="988694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821" y="3006090"/>
            <a:ext cx="6219826" cy="442150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0750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8961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74334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2"/>
            <a:ext cx="7406640" cy="584835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300"/>
            </a:lvl1pPr>
            <a:lvl2pPr marL="653110" indent="0">
              <a:buNone/>
              <a:defRPr sz="2000"/>
            </a:lvl2pPr>
            <a:lvl3pPr marL="1306220" indent="0">
              <a:buNone/>
              <a:defRPr sz="1700"/>
            </a:lvl3pPr>
            <a:lvl4pPr marL="1959331" indent="0">
              <a:buNone/>
              <a:defRPr sz="1400"/>
            </a:lvl4pPr>
            <a:lvl5pPr marL="2612441" indent="0">
              <a:buNone/>
              <a:defRPr sz="1400"/>
            </a:lvl5pPr>
            <a:lvl6pPr marL="3265551" indent="0">
              <a:buNone/>
              <a:defRPr sz="1400"/>
            </a:lvl6pPr>
            <a:lvl7pPr marL="3918661" indent="0">
              <a:buNone/>
              <a:defRPr sz="1400"/>
            </a:lvl7pPr>
            <a:lvl8pPr marL="4571771" indent="0">
              <a:buNone/>
              <a:defRPr sz="1400"/>
            </a:lvl8pPr>
            <a:lvl9pPr marL="52248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4/19/2025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122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="" xmlns:a16="http://schemas.microsoft.com/office/drawing/2014/main" id="{44909106-E9FD-B340-07F3-E7E43E0C87E5}"/>
              </a:ext>
            </a:extLst>
          </p:cNvPr>
          <p:cNvSpPr/>
          <p:nvPr/>
        </p:nvSpPr>
        <p:spPr>
          <a:xfrm>
            <a:off x="0" y="7296913"/>
            <a:ext cx="1341120" cy="94858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130601" tIns="65282" rIns="130601" bIns="6528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41117" y="7627621"/>
            <a:ext cx="13289283" cy="61788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="" xmlns:a16="http://schemas.microsoft.com/office/drawing/2014/main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="" xmlns:a16="http://schemas.microsoft.com/office/drawing/2014/main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93B2F81F-E84E-30FC-261A-95AAEEBA8CF0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3306266" y="141598"/>
            <a:ext cx="1165555" cy="64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2D7986D-061A-F5CB-481D-91C73FB5DB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-12333" y="0"/>
            <a:ext cx="4101574" cy="9769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lvl1pPr algn="l" defTabSz="1306220" rtl="0" eaLnBrk="1" latinLnBrk="0" hangingPunct="1">
        <a:lnSpc>
          <a:spcPct val="90000"/>
        </a:lnSpc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55" indent="-326555" algn="l" defTabSz="1306220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665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99662" y="1953578"/>
            <a:ext cx="660819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Forecasting Hourly Energy Consumption with LSTM Networks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899662" y="4381262"/>
            <a:ext cx="660819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Predicting hourly power usage is key for energy grid efficiency. We utilize the PJM Interconnection Dataset. This project aims to improve energy management.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586251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3C383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 flipH="1">
            <a:off x="7899662" y="5566410"/>
            <a:ext cx="2426508" cy="709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00"/>
              </a:lnSpc>
            </a:pPr>
            <a:r>
              <a:rPr lang="en-US" b="1" dirty="0"/>
              <a:t>Presented By:</a:t>
            </a:r>
          </a:p>
          <a:p>
            <a:pPr>
              <a:lnSpc>
                <a:spcPts val="3400"/>
              </a:lnSpc>
            </a:pPr>
            <a:r>
              <a:rPr lang="en-US" sz="1700" b="1" dirty="0" err="1"/>
              <a:t>Soumil</a:t>
            </a:r>
            <a:r>
              <a:rPr lang="en-US" sz="1700" b="1" dirty="0"/>
              <a:t> </a:t>
            </a:r>
            <a:r>
              <a:rPr lang="en-US" sz="1700" b="1" dirty="0" err="1"/>
              <a:t>Mukhopadhyay</a:t>
            </a:r>
            <a:r>
              <a:rPr lang="en-US" sz="1700" b="1" dirty="0"/>
              <a:t> (16010122257)</a:t>
            </a:r>
            <a:br>
              <a:rPr lang="en-US" sz="1700" b="1" dirty="0"/>
            </a:br>
            <a:r>
              <a:rPr lang="en-US" sz="1700" b="1" dirty="0" err="1"/>
              <a:t>Sharwar</a:t>
            </a:r>
            <a:r>
              <a:rPr lang="en-US" sz="1700" b="1" dirty="0"/>
              <a:t> </a:t>
            </a:r>
            <a:r>
              <a:rPr lang="en-US" sz="1700" b="1" dirty="0" err="1"/>
              <a:t>Patil</a:t>
            </a:r>
            <a:r>
              <a:rPr lang="en-US" sz="1700" b="1" dirty="0"/>
              <a:t> (16010122278)</a:t>
            </a:r>
            <a:br>
              <a:rPr lang="en-US" sz="1700" b="1" dirty="0"/>
            </a:br>
            <a:r>
              <a:rPr lang="en-US" sz="1700" b="1" dirty="0" err="1"/>
              <a:t>Shreyas</a:t>
            </a:r>
            <a:r>
              <a:rPr lang="en-US" sz="1700" b="1" dirty="0"/>
              <a:t> Nair (16010122274)</a:t>
            </a:r>
            <a:br>
              <a:rPr lang="en-US" sz="1700" b="1" dirty="0"/>
            </a:br>
            <a:r>
              <a:rPr lang="en-US" sz="1700" b="1" dirty="0" err="1"/>
              <a:t>Rohit</a:t>
            </a:r>
            <a:r>
              <a:rPr lang="en-US" sz="1700" b="1" dirty="0"/>
              <a:t> </a:t>
            </a:r>
            <a:r>
              <a:rPr lang="en-US" sz="1700" b="1" dirty="0" err="1"/>
              <a:t>Sharan</a:t>
            </a:r>
            <a:r>
              <a:rPr lang="en-US" sz="1700" b="1" dirty="0"/>
              <a:t> (16010122307)</a:t>
            </a:r>
          </a:p>
        </p:txBody>
      </p:sp>
      <p:pic>
        <p:nvPicPr>
          <p:cNvPr id="17412" name="Picture 4" descr="Energy Management System Stock Photos, Images and Backgrounds for Free 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680" y="1953578"/>
            <a:ext cx="5935658" cy="4303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2418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Data Preprocessing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218027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 involves several key steps. These steps are imputation, outlier handling, and scaling. Proper cleaning ensures reliable model inputs.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3643074"/>
            <a:ext cx="3584615" cy="1805226"/>
          </a:xfrm>
          <a:prstGeom prst="roundRect">
            <a:avLst>
              <a:gd name="adj" fmla="val 5744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39051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Missing Values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126093" y="4396145"/>
            <a:ext cx="30605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Impute using mean, median, or linear interpolation.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643074"/>
            <a:ext cx="3584615" cy="1805226"/>
          </a:xfrm>
          <a:prstGeom prst="roundRect">
            <a:avLst>
              <a:gd name="adj" fmla="val 5744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57524" y="39051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Outlier Removal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4957524" y="4396145"/>
            <a:ext cx="30605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Detect and remove using IQR or Z-score methods.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864037" y="5695117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26093" y="59571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Data Scaling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1126093" y="6448187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Apply Min-Max scaling or Standardization.</a:t>
            </a:r>
            <a:endParaRPr lang="en-US" sz="1900" dirty="0"/>
          </a:p>
        </p:txBody>
      </p:sp>
      <p:pic>
        <p:nvPicPr>
          <p:cNvPr id="12292" name="Picture 4" descr="Data Cleaning: What It Is, Procedure, Best Practices | Airby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282" y="1124188"/>
            <a:ext cx="6231118" cy="6417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14157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Feature Engineering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219765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 enhances model accuracy. Time-based, lagged, and rolling statistic features are used. External factors like temperature and holidays are included. Feature selection optimizes inputs.</a:t>
            </a:r>
            <a:endParaRPr lang="en-US" sz="19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7" y="4055507"/>
            <a:ext cx="556260" cy="5562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4858583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Time-Based</a:t>
            </a:r>
            <a:endParaRPr lang="en-US" sz="2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761" y="4055507"/>
            <a:ext cx="556260" cy="5562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45761" y="4858583"/>
            <a:ext cx="222515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Lagged</a:t>
            </a:r>
            <a:endParaRPr lang="en-US" sz="21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204" y="4055507"/>
            <a:ext cx="556260" cy="55626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1541204" y="4858583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Rolling</a:t>
            </a:r>
            <a:endParaRPr lang="en-US" sz="21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437" y="5942052"/>
            <a:ext cx="556260" cy="55626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350437" y="6745129"/>
            <a:ext cx="2225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External</a:t>
            </a:r>
            <a:endParaRPr lang="en-US" sz="2150" dirty="0"/>
          </a:p>
        </p:txBody>
      </p:sp>
      <p:pic>
        <p:nvPicPr>
          <p:cNvPr id="10242" name="Picture 2" descr="Feature Engineering with the help of Data Visualization | by Sai Teja Reddy  | Analytics Vidhya | Mediu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141572"/>
            <a:ext cx="6221691" cy="6154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5557" y="2814161"/>
            <a:ext cx="430018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LSTM Network Modeling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45557" y="3326487"/>
            <a:ext cx="13339286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latin typeface="Barlow" pitchFamily="34" charset="0"/>
                <a:ea typeface="Barlow" pitchFamily="34" charset="-122"/>
                <a:cs typeface="Barlow" pitchFamily="34" charset="-120"/>
              </a:rPr>
              <a:t>The LSTM network uses a specific architecture. This includes input, LSTM, and dense layers. Hyperparameter tuning is essential. We must select a loss function and optimization algorithm. Regularization prevents overfitting.</a:t>
            </a:r>
            <a:endParaRPr lang="en-US" sz="1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7" y="4031813"/>
            <a:ext cx="922258" cy="11068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44516" y="4585216"/>
            <a:ext cx="204966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Input Layer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7" y="5019032"/>
            <a:ext cx="922258" cy="11068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44516" y="5692021"/>
            <a:ext cx="204966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LSTM Layers</a:t>
            </a:r>
            <a:endParaRPr lang="en-US" sz="16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57" y="6125837"/>
            <a:ext cx="922258" cy="11068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844516" y="6798826"/>
            <a:ext cx="204966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Dense Layer</a:t>
            </a:r>
            <a:endParaRPr lang="en-US" sz="1600" dirty="0"/>
          </a:p>
        </p:txBody>
      </p:sp>
      <p:pic>
        <p:nvPicPr>
          <p:cNvPr id="8194" name="Picture 2" descr="The Long Short-Term Memory (LSTM) Network from Scratch | Mediu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94177" y="1"/>
            <a:ext cx="7541443" cy="2814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99241"/>
            <a:ext cx="618708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Implementation Summary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197774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Implementation requires careful data splitting. Model training involves epochs and batch sizes. Early stopping prevents overfitting. Python, TensorFlow/Keras are used.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2828449"/>
            <a:ext cx="2150269" cy="1379696"/>
          </a:xfrm>
          <a:prstGeom prst="roundRect">
            <a:avLst>
              <a:gd name="adj" fmla="val 7516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78" y="3518297"/>
            <a:ext cx="347186" cy="43398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61122" y="3292316"/>
            <a:ext cx="143136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Data Split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3261122" y="3783330"/>
            <a:ext cx="143136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70/15/15 ratio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3137654" y="4208145"/>
            <a:ext cx="10505361" cy="15240"/>
          </a:xfrm>
          <a:prstGeom prst="roundRect">
            <a:avLst>
              <a:gd name="adj" fmla="val 680400"/>
            </a:avLst>
          </a:prstGeom>
          <a:solidFill>
            <a:srgbClr val="922022"/>
          </a:solidFill>
          <a:ln/>
        </p:spPr>
      </p:sp>
      <p:sp>
        <p:nvSpPr>
          <p:cNvPr id="9" name="Shape 6"/>
          <p:cNvSpPr/>
          <p:nvPr/>
        </p:nvSpPr>
        <p:spPr>
          <a:xfrm>
            <a:off x="864037" y="4331494"/>
            <a:ext cx="4300657" cy="1379696"/>
          </a:xfrm>
          <a:prstGeom prst="roundRect">
            <a:avLst>
              <a:gd name="adj" fmla="val 7516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12" y="5021342"/>
            <a:ext cx="347186" cy="43398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11510" y="4795361"/>
            <a:ext cx="199286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Model Training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5411510" y="5286375"/>
            <a:ext cx="1992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Epochs, batch size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5288042" y="5695950"/>
            <a:ext cx="8354973" cy="15240"/>
          </a:xfrm>
          <a:prstGeom prst="roundRect">
            <a:avLst>
              <a:gd name="adj" fmla="val 680400"/>
            </a:avLst>
          </a:prstGeom>
          <a:solidFill>
            <a:srgbClr val="922022"/>
          </a:solidFill>
          <a:ln/>
        </p:spPr>
      </p:sp>
      <p:sp>
        <p:nvSpPr>
          <p:cNvPr id="14" name="Shape 10"/>
          <p:cNvSpPr/>
          <p:nvPr/>
        </p:nvSpPr>
        <p:spPr>
          <a:xfrm>
            <a:off x="864037" y="5804773"/>
            <a:ext cx="6451163" cy="1379696"/>
          </a:xfrm>
          <a:prstGeom prst="roundRect">
            <a:avLst>
              <a:gd name="adj" fmla="val 7516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66" y="6524387"/>
            <a:ext cx="347186" cy="43398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562017" y="6298406"/>
            <a:ext cx="193952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Libraries</a:t>
            </a:r>
            <a:endParaRPr lang="en-US" sz="2150" dirty="0"/>
          </a:p>
        </p:txBody>
      </p:sp>
      <p:sp>
        <p:nvSpPr>
          <p:cNvPr id="17" name="Text 12"/>
          <p:cNvSpPr/>
          <p:nvPr/>
        </p:nvSpPr>
        <p:spPr>
          <a:xfrm>
            <a:off x="7562017" y="6789420"/>
            <a:ext cx="193952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TensorFlow/Keras</a:t>
            </a:r>
            <a:endParaRPr lang="en-US"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44CA63-32A1-EEFD-29BA-EE9BC3F82B96}"/>
              </a:ext>
            </a:extLst>
          </p:cNvPr>
          <p:cNvSpPr txBox="1"/>
          <p:nvPr/>
        </p:nvSpPr>
        <p:spPr>
          <a:xfrm>
            <a:off x="446049" y="1405055"/>
            <a:ext cx="13827512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Engineered temporal features (hour, day, weekday/weekend, holidays) to reflect real-world usage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Applied </a:t>
            </a:r>
            <a:r>
              <a:rPr lang="en-US" sz="2800" b="1" dirty="0" err="1"/>
              <a:t>MinMaxScaler</a:t>
            </a:r>
            <a:r>
              <a:rPr lang="en-US" sz="2800" dirty="0"/>
              <a:t> for normalization to ensure stable and efficient training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Model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LSTM architecture</a:t>
            </a:r>
            <a:r>
              <a:rPr lang="en-US" sz="2800" dirty="0"/>
              <a:t> successfully captures complex daily and weekly consumption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Dropout layers</a:t>
            </a:r>
            <a:r>
              <a:rPr lang="en-US" sz="2800" dirty="0"/>
              <a:t> added to reduce overfitting and enhance generalization on unseen data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Performance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Achieved a </a:t>
            </a:r>
            <a:r>
              <a:rPr lang="en-US" sz="2800" b="1" dirty="0"/>
              <a:t>15% improvement</a:t>
            </a:r>
            <a:r>
              <a:rPr lang="en-US" sz="2800" dirty="0"/>
              <a:t> in forecasting accuracy compared to the ARIMA baseline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Demonstrated strong performance in predicting </a:t>
            </a:r>
            <a:r>
              <a:rPr lang="en-US" sz="2800" b="1" dirty="0"/>
              <a:t>peak demand periods</a:t>
            </a:r>
            <a:r>
              <a:rPr lang="en-US" sz="2800" dirty="0"/>
              <a:t>, enabling proactive grid management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E869FD-7678-AFF8-13F4-4DB2EED39131}"/>
              </a:ext>
            </a:extLst>
          </p:cNvPr>
          <p:cNvSpPr txBox="1"/>
          <p:nvPr/>
        </p:nvSpPr>
        <p:spPr>
          <a:xfrm>
            <a:off x="446049" y="651964"/>
            <a:ext cx="7320774" cy="75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000" dirty="0">
                <a:latin typeface="Barlow Medium" pitchFamily="34" charset="0"/>
              </a:rPr>
              <a:t>Key Findings and Outcomes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14429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164" y="80450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Results and Evaluation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473405" y="4164328"/>
            <a:ext cx="12902327" cy="492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latin typeface="Barlow" pitchFamily="34" charset="0"/>
                <a:ea typeface="Barlow" pitchFamily="34" charset="-122"/>
                <a:cs typeface="Barlow" pitchFamily="34" charset="-120"/>
              </a:rPr>
              <a:t>Performance is measured using RMSE, MAE, and MAPE. Visualization compares predicted vs. actual consumption. The LSTM model is compared with persistence and ARIMA models. Error analysis identifies patterns.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524590" y="541603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Performance Metrics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532210" y="541603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RMSE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2210" y="589740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MAE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32210" y="637877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MAPE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315200" y="585061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Persistence Model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315200" y="521210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ARIMA</a:t>
            </a:r>
            <a:endParaRPr lang="en-US" sz="19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185BBE-F185-71FA-0E53-0576727E9F03}"/>
              </a:ext>
            </a:extLst>
          </p:cNvPr>
          <p:cNvSpPr txBox="1"/>
          <p:nvPr/>
        </p:nvSpPr>
        <p:spPr>
          <a:xfrm>
            <a:off x="-106118" y="1601032"/>
            <a:ext cx="1331455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Barlow" panose="00000500000000000000" pitchFamily="2" charset="0"/>
              </a:rPr>
              <a:t>The LSTM model demonstrates strong forecasting capability with: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Barlow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Barlow" panose="00000500000000000000" pitchFamily="2" charset="0"/>
              </a:rPr>
              <a:t>Consistent training and validation loss convergence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Barlow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Barlow" panose="00000500000000000000" pitchFamily="2" charset="0"/>
              </a:rPr>
              <a:t>Accurate prediction of overall consumption trends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Barlow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Barlow" panose="00000500000000000000" pitchFamily="2" charset="0"/>
              </a:rPr>
              <a:t>Robust performance across various time periods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827" y="745212"/>
            <a:ext cx="566535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Insights and Conclusion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551803" y="155977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LSTM outperforms traditional methods. Practical applications include grid management. Future work involves weather forecasts. These methods improve smart grids and energy efficiency.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 The project successfully demonstrates LSTM's effectiveness for energy forecasting, providing: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1.Reliable 24-hour ahead predictions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2.Interpretable temporal patterns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Foundation for smart grid applications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2305646" y="60696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Key Findings</a:t>
            </a:r>
            <a:endParaRPr lang="en-US" sz="2150" b="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980492"/>
            <a:ext cx="4515803" cy="4515803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35" y="4735711"/>
            <a:ext cx="369332" cy="4617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386" y="384536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Practical Applications</a:t>
            </a:r>
            <a:endParaRPr lang="en-US" sz="21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980492"/>
            <a:ext cx="4515803" cy="4515803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351" y="3794998"/>
            <a:ext cx="369332" cy="46172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943386" y="628840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Future Work</a:t>
            </a:r>
            <a:endParaRPr lang="en-US" sz="21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99" y="2980492"/>
            <a:ext cx="4515803" cy="4515803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3697" y="6491764"/>
            <a:ext cx="369332" cy="461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3146" y="3093678"/>
            <a:ext cx="46701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868" y="1472338"/>
            <a:ext cx="1252700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itchFamily="34" charset="0"/>
              </a:rPr>
              <a:t>CONTENTS</a:t>
            </a:r>
          </a:p>
          <a:p>
            <a:pPr lvl="3"/>
            <a:r>
              <a:rPr lang="en-US" b="1" dirty="0"/>
              <a:t>                                     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lvl="3"/>
            <a:r>
              <a:rPr lang="en-US" sz="3200" b="1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94922" y="2166730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4922" y="2716696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4922" y="3313045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922" y="3863011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4922" y="4392822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4922" y="4949003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4922" y="5514611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4922" y="6070862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4922" y="6608121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4922" y="7182866"/>
            <a:ext cx="437321" cy="3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32243" y="2716696"/>
            <a:ext cx="442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2243" y="3278236"/>
            <a:ext cx="4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Technologies used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2243" y="3808047"/>
            <a:ext cx="652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Implementation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2243" y="4364228"/>
            <a:ext cx="173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2243" y="4929836"/>
            <a:ext cx="529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Key findings &amp; outcomes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243" y="5514611"/>
            <a:ext cx="284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Result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6201" y="6070862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Future Outcome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2243" y="6608121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6201" y="7182866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12" y="3144423"/>
            <a:ext cx="2516957" cy="223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6BE444-9D8A-115D-7610-A57128F028A5}"/>
              </a:ext>
            </a:extLst>
          </p:cNvPr>
          <p:cNvSpPr txBox="1"/>
          <p:nvPr/>
        </p:nvSpPr>
        <p:spPr>
          <a:xfrm>
            <a:off x="267629" y="2118731"/>
            <a:ext cx="142624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Accurate forecasting of hourly energy consumption is vital for efficient grid management, yet it remains a challenging task due to the complex and dynamic nature of consumption patterns. These patterns are influenced by a wide range of factors, including time of day, weather conditions, holidays, and human activity, resulting in high-dimensional, non-linear time-series data.</a:t>
            </a:r>
          </a:p>
          <a:p>
            <a:r>
              <a:rPr lang="en-US" sz="2400" dirty="0"/>
              <a:t>Traditional models struggle to capture these intricate dependencies. To address this, we leverage </a:t>
            </a:r>
            <a:r>
              <a:rPr lang="en-US" sz="2400" b="1" dirty="0"/>
              <a:t>Long Short-Term Memory (LSTM)</a:t>
            </a:r>
            <a:r>
              <a:rPr lang="en-US" sz="2400" dirty="0"/>
              <a:t> networks, which are well-suited for modeling temporal sequences and learning long-range dependencies. Our LSTM-based approach improves forecasting accuracy by effectively capturing the underlying patterns and external influences on energy usage.</a:t>
            </a:r>
          </a:p>
          <a:p>
            <a:r>
              <a:rPr lang="en-IN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2D226C-10B7-5B25-ACB3-1B02F0316E5B}"/>
              </a:ext>
            </a:extLst>
          </p:cNvPr>
          <p:cNvSpPr txBox="1"/>
          <p:nvPr/>
        </p:nvSpPr>
        <p:spPr>
          <a:xfrm>
            <a:off x="267630" y="1248890"/>
            <a:ext cx="7320774" cy="74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000" b="1" dirty="0">
                <a:latin typeface="Barlow" panose="00000500000000000000" pitchFamily="2" charset="0"/>
              </a:rPr>
              <a:t>Problem Statement</a:t>
            </a:r>
            <a:r>
              <a:rPr lang="en-US" sz="4000" b="1" dirty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1365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5E7E27-0743-42D1-3E4D-BC78D3824042}"/>
              </a:ext>
            </a:extLst>
          </p:cNvPr>
          <p:cNvSpPr txBox="1"/>
          <p:nvPr/>
        </p:nvSpPr>
        <p:spPr>
          <a:xfrm>
            <a:off x="267630" y="1248890"/>
            <a:ext cx="7320774" cy="74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000" b="1" dirty="0">
                <a:latin typeface="Barlow" panose="00000500000000000000" pitchFamily="2" charset="0"/>
              </a:rPr>
              <a:t>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82B7B5-E9D9-1D71-64B5-101812CC8BAD}"/>
              </a:ext>
            </a:extLst>
          </p:cNvPr>
          <p:cNvSpPr txBox="1"/>
          <p:nvPr/>
        </p:nvSpPr>
        <p:spPr>
          <a:xfrm>
            <a:off x="267629" y="2200341"/>
            <a:ext cx="1449658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Preprocess PJM energy data including handling missing values and 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Engineer temporal features (hour, day, month, holidays)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Visualize consumption patterns and correlations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Build an LSTM model with optimal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Evaluate using RMSE, MAE and compare with baseline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Deploy a reliable forecasting system for grid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778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A7C9FC-20FE-7A25-952A-4E21B4B209AB}"/>
              </a:ext>
            </a:extLst>
          </p:cNvPr>
          <p:cNvSpPr txBox="1"/>
          <p:nvPr/>
        </p:nvSpPr>
        <p:spPr>
          <a:xfrm>
            <a:off x="248114" y="2251413"/>
            <a:ext cx="1304413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Pandas: Data manipulation and 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NumPy: Numerical operations and array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Matplotlib/Seaborn: Data visualization and results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TensorFlow/</a:t>
            </a:r>
            <a:r>
              <a:rPr lang="en-IN" sz="2800" dirty="0" err="1">
                <a:latin typeface="Barlow" panose="00000500000000000000" pitchFamily="2" charset="0"/>
              </a:rPr>
              <a:t>Keras</a:t>
            </a:r>
            <a:r>
              <a:rPr lang="en-IN" sz="2800" dirty="0">
                <a:latin typeface="Barlow" panose="00000500000000000000" pitchFamily="2" charset="0"/>
              </a:rPr>
              <a:t>: LSTM model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scikit-learn: Data preprocessing and evaluation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arlow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arlow" panose="00000500000000000000" pitchFamily="2" charset="0"/>
              </a:rPr>
              <a:t>holidays: Holiday calendar feature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9E694A-E46E-3813-EC2E-D40011A431B5}"/>
              </a:ext>
            </a:extLst>
          </p:cNvPr>
          <p:cNvSpPr txBox="1"/>
          <p:nvPr/>
        </p:nvSpPr>
        <p:spPr>
          <a:xfrm>
            <a:off x="248114" y="1048822"/>
            <a:ext cx="6130384" cy="136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</a:pPr>
            <a:r>
              <a:rPr lang="en-US" sz="2800" b="1" dirty="0">
                <a:latin typeface="Barlow Medium" pitchFamily="34" charset="0"/>
              </a:rPr>
              <a:t>Technologies Used</a:t>
            </a:r>
            <a:endParaRPr lang="en-US" sz="2800" b="1" dirty="0"/>
          </a:p>
          <a:p>
            <a:pPr marL="0" indent="0" algn="l">
              <a:lnSpc>
                <a:spcPts val="5400"/>
              </a:lnSpc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337153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985" y="1225485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Implementation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85" y="1696826"/>
            <a:ext cx="6598763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9151" y="1696826"/>
            <a:ext cx="6853286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9151" y="7183225"/>
            <a:ext cx="1504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272" y="1696825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  <p:sp>
        <p:nvSpPr>
          <p:cNvPr id="3074" name="AutoShape 2" descr="data:image/png;base64,iVBORw0KGgoAAAANSUhEUgAABOcAAAG5CAYAAADF3lCRAAAAOnRFWHRTb2Z0d2FyZQBNYXRwbG90bGliIHZlcnNpb24zLjEwLjAsIGh0dHBzOi8vbWF0cGxvdGxpYi5vcmcvlHJYcgAAAAlwSFlzAAAPYQAAD2EBqD+naQAA3INJREFUeJzs3Xd4FFUXBvB3k5CEFjpEpPcivUalI9WODVEQFZRiw4r6IYIKomCjCdJUQETFQu+9B0IPLQkB0giQSnr2+yNk2U2278zc2Zn39zw+ht3Jzsnu7JQz955jMBqNRhAREREREREREZHifEQHQEREREREREREpFdMzhEREREREREREQnC5BwREREREREREZEgTM4REREREREREREJwuQcERERERERERGRIEzOERERERERERERCcLkHBERERERERERkSBMzhEREREREREREQnC5BwREREREREREZEgTM4REREROWHx4sUwGAyIiooSHQpRMS+88ALq1KkjOgwiIiJyA5NzREREpAqFya/Dhw9bfb579+645557FI5KPi+88AIMBoPV/wIDA0WHp4j4+Hi88847aNKkCUqVKoXSpUujXbt2+Oyzz5CUlCQ6PNWJiYnBxIkTERYWJjoUIiIikpCf6ACIiIiI9CogIAA//fRTscd9fX0FRKOsQ4cOYcCAAUhLS8Nzzz2Hdu3aAQAOHz6MqVOnYufOndi4caPgKNUlJiYGn376KerUqYPWrVtbPDd//nzk5+eLCYyIiIg8wuQcERERkR3p6ekoXbq0LK/t5+eH5557TpbXdpWcf2dRSUlJeOyxx+Dr64ujR4+iSZMmFs9//vnnmD9/viKxaEWJEiVEh0BERERu4rRWIiIi8lq5ubmYPHky6tevj4CAANSpUwcffvghsrKyLJYzGAyYOHFisd+vU6cOXnjhBdO/C6fW7tixA6NHj0bVqlVRo0YNq+seNmwYKleujJycnGLP9enTB40bN/bobysa0549ezBu3DhUqVIFpUuXxmOPPYZr164VW37dunXo0qULSpcujbJly2LgwIE4deqUxTIvvPACypQpg4sXL2LAgAEoW7YshgwZAgDIyMjA66+/jsqVK6Ns2bJ4+OGHcfXqVYv3cNu2bTAYDFi1alWx9S9btgwGgwH79u2z+Tf9+OOPuHr1KmbMmFEsMQcA1apVw8cff2zx2OzZs9G8eXMEBASgevXqGDNmTLGpr4VTn0+fPo0ePXqgVKlSuPvuuzFt2rRi6/jhhx/QvHlzlCpVChUqVED79u2xbNkyi/fIWg23iRMnwmAwWDxmMBgwduxYrFy5Es2aNUPJkiUREhKCEydOmP7eBg0aIDAwEN27dy9Wt7Aw7tDQUNx7770oWbIk6tati7lz55qW2b59Ozp06AAAGD58uGkK9OLFi23Gm56ejrfffhs1a9ZEQEAAGjdujK+//hpGo9Fq/H///TfuueceBAQEoHnz5li/fn2xv5+IiIikx+QcERERqUpycjISExOL/WctCfbyyy9jwoQJaNu2Lb755ht069YNU6ZMwTPPPONRDKNHj8bp06cxYcIEfPDBB1aXef7553H9+nVs2LDB4vG4uDhs3brV6RFx1v7WlJSUYsu99tprOHbsGD755BOMGjUK//33H8aOHWuxzC+//IKBAweiTJky+PLLL/G///0Pp0+fxv33318sIZSbm4u+ffuiatWq+PrrrzFo0CAABUmeH374AQMGDMCXX36JkiVLYuDAgRa/2717d9SsWRNLly4tFufSpUtRv359hISE2Pyb//33X5QsWRJPPPGEU+/RxIkTMWbMGFSvXh3Tp0/HoEGD8OOPP6JPnz7FtoubN2+iX79+aNWqFaZPn44mTZrg/fffx7p160zLzJ8/H6+//jqaNWuGb7/9Fp9++ilat26NAwcOOBWPNbt27cLbb7+NYcOGYeLEiThz5gwefPBBzJo1C99//z1Gjx6Nd999F/v27cOLL75Y7Pdv3ryJAQMGoF27dpg2bRpq1KiBUaNGYeHChQCApk2bYtKkSQCAkSNH4pdffsEvv/yCrl27Wo3HaDTi4YcfxjfffIN+/fphxowZaNy4Md59912MGzeu2PK7d+/G6NGj8cwzz2DatGnIzMzEoEGDcP36dbffEyIiInKSkYiIiEgFFi1aZARg97/mzZublg8LCzMCML788ssWr/POO+8YARi3bt1qegyA8ZNPPim2ztq1axuHDRtWLIb777/fmJubazW+yMhIo9FoNObl5Rlr1KhhfPrppy2WmzFjhtFgMBgjIiLs/r3Dhg2z+Xf27du32Hp79+5tzM/PNz3+1ltvGX19fY1JSUlGo9FoTE1NNZYvX944YsQIi/XExcUZy5UrZ/F44bo/+OADi2VDQ0ONAIxvvvmmxeMvvPBCsfdw/PjxxoCAANP6jUajMSEhwejn52f1vTZXoUIFY6tWrewuY/6a/v7+xj59+hjz8vJMj8+cOdMIwLhw4ULTY926dTMCMP7888+mx7KysozBwcHGQYMGmR575JFHLLYla4YNG2asXbt2scc/+eQTY9FTaADGgIAA07ZhNBqNP/74oxGAMTg42JiSkmJ6fPz48RbbkXnc06dPt4i7devWxqpVqxqzs7ONRqPReOjQISMA46JFixzG+/fffxsBGD/77DOL5Z544gmjwWAwXrhwwSJ+f39/i8eOHTtmBGD84YcfrL4/REREJB2OnCMiIiJVmTVrFjZt2lTsv5YtW1ost3btWgAoNgro7bffBgCsWbPG7RhGjBjhsCmDj48PhgwZgn///Repqammx5cuXYp7770XdevWdbiewMBAq3/r1KlTiy07cuRIi+mUXbp0QV5eHi5dugQA2LRpE5KSkjB48GCLUXi+vr7o1KkTtm3bVuw1R40aZfHvwmmMo0ePtnj8tddeK/a7Q4cORVZWFv744w/TYytWrEBubq7DUYMpKSkoW7as3WUKbd68GdnZ2XjzzTfh43Pn1HXEiBEICgoq9jmXKVPGYv3+/v7o2LEjIiIiTI+VL18eV65cwaFDh5yKwRm9evWymFbaqVMnAMCgQYMs/tbCx83jAQrqD77yyisWcb/yyitISEhAaGioy/GsXbsWvr6+eP311y0ef/vtt2E0Gi1GEgJA7969Ub9+fdO/W7ZsiaCgoGJxEhERkfTYEIKIiIhUpWPHjmjfvn2xxytUqIDExETTvy9dugQfHx80aNDAYrng4GCUL1/elLRyhzOJNaAgQfXll19i1apVGDp0KM6ePYvQ0FCLWmH2+Pr6onfv3k4tW6tWLYt/V6hQAUDBdEgAOH/+PACgZ8+eVn8/KCjI4t9+fn7F6ukVvqdF//6i7zEANGnSBB06dMDSpUvx0ksvAShITHbu3Nnq8kVjMU9o2lP4ORat4efv74969eoV+5xr1KhRrCZchQoVcPz4cdO/33//fWzevBkdO3ZEgwYN0KdPHzz77LO47777nIrJmqKfT7ly5QAANWvWtPp44edWqHr16sUacjRq1AgAEBUVhc6dO7sUz6VLl1C9evViSdCmTZuanrcXP1DwvhWNk4iIiKTH5BwRERF5taKJGFfk5eVZfbxkyZJO/X6zZs3Qrl07/Prrrxg6dCh+/fVX+Pv746mnnnI7JltsjeQz3i7un5+fD6Cg7lxwcHCx5fz8LE/7AgICLEaiuWPo0KF44403cOXKFWRlZWH//v2YOXOmw99r0qQJwsLCkJ2dDX9/f49iKMrR+wQUJKjOnj2L1atXY/369fjzzz8xe/ZsTJgwAZ9++ikA29uVrW3G1nqdiUcNvCVOIiIiLeK0ViIiIvJKtWvXRn5+vmnEWKH4+HgkJSWhdu3apscqVKhQrLNndnY2YmNjPY5j6NCh2Lp1K2JjY7Fs2TIMHDjQNKpNSYVTEqtWrYrevXsX+6979+4OX6PwPY2MjLR4/MKFC1aXf+aZZ+Dr64vly5dj6dKlKFGiBJ5++mmH63nooYeQkZGBP//806mYAODs2bMWj2dnZyMyMtLic3ZF6dKl8fTTT2PRokWIjo7GwIED8fnnnyMzMxOA9W0GKD7iTCoxMTFIT0+3eOzcuXMAYJou60oiunbt2oiJiSk2QjE8PNz0PBEREakDk3NERETklQYMGAAA+Pbbby0enzFjBgBYdBitX78+du7cabHcvHnzbI6CcsXgwYNhMBjwxhtvICIiwukurVLr27cvgoKC8MUXX1jtbHvt2jWnXgMAZs+ebfH4Dz/8YHX5ypUro3///vj111+xdOlS9OvXD5UrV3a4nldffRV33XUX3n77bVMCylxCQgI+++wzAAW10Pz9/fH9999bjOJasGABkpOTi3WSdUbRDqT+/v5o1qwZjEaj6b2rX78+kpOTLabDxsbGYtWqVS6vzxm5ubn48ccfTf/Ozs7Gjz/+iCpVqqBdu3YAYJr2ai1pWNSAAQOQl5dXbCTjN998A4PBgP79+0sXPBEREXmE01qJiIjIK7Vq1QrDhg3DvHnzkJSUhG7duuHgwYNYsmQJHn30UfTo0cO07Msvv4xXX30VgwYNwgMPPIBjx45hw4YNTiWSHKlSpQr69euHlStXonz58i4li3Jzc/Hrr79afe6xxx4rVoPMnqCgIMyZMwfPP/882rZti2eeeQZVqlRBdHQ01qxZg/vuu8/hlNN27dph0KBB+Pbbb3H9+nV07twZO3bsMCXQrI3cGjp0KJ544gkAwOTJk52KtUKFCli1ahUGDBiA1q1b47nnnjMloI4cOYLly5cjJCQEQMH7O378eHz66afo168fHn74YZw9exazZ89Ghw4d3EqG9unTB8HBwbjvvvtQrVo1nDlzBjNnzsTAgQNNNdqeeeYZvP/++3jsscfw+uuv49atW5gzZw4aNWqEI0eOuLxOR6pXr44vv/wSUVFRaNSoEVasWIGwsDDMmzcPJUqUAFCQMCxfvjzmzp2LsmXLonTp0ujUqZPVGokPPfQQevTogY8++ghRUVFo1aoVNm7ciH/++QdvvvmmRfMHIiIiEovJOSIiIvJaP/30E+rVq4fFixdj1apVCA4Oxvjx4/HJJ59YLDdixAhERkZiwYIFWL9+Pbp06YJNmzahV69eksQxdOhQrF69Gk899RQCAgKc/r2srCw8//zzVp+LjIx0KTkHAM8++yyqV6+OqVOn4quvvkJWVhbuvvtudOnSBcOHD3fqNX7++WcEBwdj+fLlWLVqFXr37o0VK1agcePGCAwMLLb8Qw89hAoVKiA/Px8PP/yw07F26tQJJ0+exFdffYU1a9bgl19+gY+PD5o2bYoPPvgAY8eONS07ceJEVKlSBTNnzsRbb72FihUrYuTIkfjiiy9MiStXvPLKK1i6dClmzJiBtLQ01KhRA6+//jo+/vhj0zKVKlXCqlWrMG7cOLz33nuoW7cupkyZgvPnz8uSnKtQoQKWLFmC1157DfPnz0e1atUwc+ZMjBgxwrRMiRIlsGTJEowfPx6vvvoqcnNzsWjRIqvJOR8fH/z777+YMGECVqxYgUWLFqFOnTr46quvTB2NiYiISB0MRlZ5JSIiIvLIP//8g0cffRQ7d+5Ely5dRIcjubCwMLRp0wa//vorhgwZYvFcbm4uqlevjoceeggLFiwQFKF36969OxITE3Hy5EnRoRAREZEArDlHRERE5KH58+ejXr16uP/++0WH4rGMjIxij3377bfw8fFB165diz33999/49q1axg6dKgS4RERERFpDqe1EhEREbnpt99+w/Hjx7FmzRp89913LnXTVKtp06YhNDQUPXr0gJ+fH9atW4d169Zh5MiRqFmzpmm5AwcO4Pjx45g8eTLatGmDbt26CYyaiIiIyHsxOUdERETkpsGDB6NMmTJ46aWXMHr0aNHhSOLee+/Fpk2bMHnyZKSlpaFWrVqYOHEiPvroI4vl5syZg19//RWtW7fG4sWLxQRLREREpAGsOUdERERERERERCQIa84REREREREREREJwuQcERERERERERGRIKw5J5H8/HzExMSgbNmymigGTURERERERERE7jMajUhNTUX16tXh42N7fByTcxKJiYmx6GBGRERERERERER0+fJl1KhRw+bzTM5JpGzZsgAK3vCgoCDB0RARERERERERkUgpKSmoWbOmKWdkC5NzEimcyhoUFMTkHBERERERERERAYDD8mdsCEFERERERERERCQIk3NERERERERERESCMDlHREREREREREQkCJNzREREREREREREgjA5R0REREREREREJAiTc0RERERERERERIIwOUdERERERERERCQIk3NERERERERERESCMDlHREREREREREQkCJNzREREREREREREgjA5R0REREREREREJAiTc0REpHo7zl3DT7siYDQaRYdCREREREQkKT/RARARETkybOFBAEDz6uUQUr+S4GiIiIiIiIikw5FzRETkNZYfjBYdAhGR7C7fuIWs3DzRYRAREZFCmJwjIiJVy8i+c4H677EYgZEQEcnvSPRNdJm2DQ9+v1t0KERERKQQJueIiEjVYpIzRIdARKSYf45eBQCcT0gTHAkREREphck5IiIiIiIiIiIiQZicIyIiIiIiIiIiEoTJOSIiIiIiIiIiIkGYnCMiIiIiIiIiIhKEyTkiIiIiIpUIu5IsOgQiIiJSmPDk3NWrV/Hcc8+hUqVKKFmyJFq0aIHDhw+bnjcajZgwYQLuuusulCxZEr1798b58+ctXuPGjRsYMmQIgoKCUL58ebz00ktIS7PscHX8+HF06dIFgYGBqFmzJqZNm1YslpUrV6JJkyYIDAxEixYtsHbtWnn+aCIiIiIiK45dThIdAhERESlMaHLu5s2buO+++1CiRAmsW7cOp0+fxvTp01GhQgXTMtOmTcP333+PuXPn4sCBAyhdujT69u2LzMxM0zJDhgzBqVOnsGnTJqxevRo7d+7EyJEjTc+npKSgT58+qF27NkJDQ/HVV19h4sSJmDdvnmmZvXv3YvDgwXjppZdw9OhRPProo3j00Udx8uRJZd4MIiIiIiIiIiLSHYPRaDSKWvkHH3yAPXv2YNeuXVafNxqNqF69Ot5++2288847AIDk5GRUq1YNixcvxjPPPIMzZ86gWbNmOHToENq3bw8AWL9+PQYMGIArV66gevXqmDNnDj766CPExcXB39/ftO6///4b4eHhAICnn34a6enpWL16tWn9nTt3RuvWrTF37lyHf0tKSgrKlSuH5ORkBAUFefS+EBHRHRevpaHX9B2mf0dNHSgwGiIiedX5YI3pZ+7viIiIvJuzuSKhI+f+/fdftG/fHk8++SSqVq2KNm3aYP78+abnIyMjERcXh969e5seK1euHDp16oR9+/YBAPbt24fy5cubEnMA0Lt3b/j4+ODAgQOmZbp27WpKzAFA3759cfbsWdy8edO0jPl6CpcpXA8RESkvOSNHdAhERERERESyEpqci4iIwJw5c9CwYUNs2LABo0aNwuuvv44lS5YAAOLi4gAA1apVs/i9atWqmZ6Li4tD1apVLZ738/NDxYoVLZax9hrm67C1TOHzRWVlZSElJcXiPyIiks7SA5fQ6tONmL8zQnQoRKSArNw8XEhIc7wgERERkcYITc7l5+ejbdu2+OKLL9CmTRuMHDkSI0aMcGoaqWhTpkxBuXLlTP/VrFlTdEhERJry0aqCmp+/HbosOBKSS25ePk7HpEBghQ1SkSfn7kPvGTuw8ZT1G6NEREREWiU0OXfXXXehWbNmFo81bdoU0dHRAIDg4GAAQHx8vMUy8fHxpueCg4ORkJBg8Xxubi5u3LhhsYy11zBfh61lCp8vavz48UhOTjb9d/kyLx6JiIhc8eaKMAz4fhfmcXQkATh+JRkA8PvhK4IjISIiIlKW0OTcfffdh7Nnz1o8du7cOdSuXRsAULduXQQHB2PLli2m51NSUnDgwAGEhIQAAEJCQpCUlITQ0FDTMlu3bkV+fj46depkWmbnzp3IyblTu2jTpk1o3LixqTNsSEiIxXoKlylcT1EBAQEICgqy+I+IiEgOOXn5eGnxIczadkF0KJJafTwWAPAjk3NEREREpGNCk3NvvfUW9u/fjy+++AIXLlzAsmXLMG/ePIwZMwYAYDAY8Oabb+Kzzz7Dv//+ixMnTmDo0KGoXr06Hn30UQAFI+369euHESNG4ODBg9izZw/Gjh2LZ555BtWrVwcAPPvss/D398dLL72EU6dOYcWKFfjuu+8wbtw4UyxvvPEG1q9fj+nTpyM8PBwTJ07E4cOHMXbsWMXfFyIiInPrT8ZhS3gCvtpw1vHCRERERETkVYQm5zp06IBVq1Zh+fLluOeeezB58mR8++23GDJkiGmZ9957D6+99hpGjhyJDh06IC0tDevXr0dgYKBpmaVLl6JJkybo1asXBgwYgPvvvx/z5s0zPV+uXDls3LgRkZGRaNeuHd5++21MmDABI0eONC1z7733mpKDrVq1wh9//IG///4b99xzjzJvBhGRDUajEVeTMkSHQQJl5OSJDoGISBF6rkF5KzsXI38+jFVHObWbiEhv/EQH8OCDD+LBBx+0+bzBYMCkSZMwadIkm8tUrFgRy5Yts7ueli1bYteuXXaXefLJJ/Hkk0/aD5iISGEfrjqJ5QejMfXxFnimYy3R4RAREckiJy8fD8/cg4ZVy+D7wW1Eh6O4BbsisfF0PDaejsdjbWqIDoeIiBQkdOQcERE5tvxgQZOc6ZvOCY6EiIhIPgcibuBMbAr+PRYjOhQhbt7KcbwQERFpEpNzREREJJRBdACkKgZuELplhH6ntALA6dhk0SEQEZEgTM4REXmJjGzWHSNtup6eLToEUpH9F6+LDoFIiP0RN0SHQEREgjA5R0TkJdKyckWHQEQku1Tu64iIiEhnmJwjIiIiIiIiIiIShMk5IiIiIiIFpWXl4kxsiugwVMeo75JzRESkY0zOEREREREpqO83O9H/u13Yee6a6FCIiIhIBZicIyIiIiJS0NWkDADA2hOxgiMhIiIiNWByjoiIiIiIhDMYREdAREQkBpNzREREREREREREgjA5R0TkRf4+ehXvrjyG7Nx80aGQTFIzc/DNpnO4kJAqOhQiIkWxIQQREekVk3NERF7kzRVhWBl6Bb8dihYdCsnks9Vn8N2W8+g9Y6foUIiIiIiISAFMzhEReaHEtGzRIZBMjkTftPh3fr4R3246JygaIiLlxKVkig6BiIhICCbniIiIVGztyVjEJPOClUiL2ADB0uxtF0SHQEREJASTc0RERCp29WaG6BCISCZ6r7GWl29E0i2OBCci0ptrqVn471gM62ibYXKOiIiIiIgUN2jOXrSetAkLdkciOSNHdDhEJJjRaIRR73ctdOLhmbvx2vKjmL2dI6YLMTlHROSFOBNKu/LyeVJKZM/5+FRM/PcUElI53dvbhV1OAgBMXn0aQ37aLzYYIhLKaDRi8Pz9eOrHfTAajZj032kM+G4XMnPyRIdGMoi9XbJl85l4wZGoh5/oAIiIyLYfd1wUHQIp5GDkDbz3xzFEXb9l8fi11CxBERGJk5mTBz8fA/x8i99H7v/dLuTmG3EhIQ2/vtxJQHQkh5NXU1C7UinRYRCRICkZudgfcQMAkJCahYV7IgEAa47HYlC7GiJDI1IEk3PktfLzjfDx4fgh0q7MnDxMWRdu9TmOrdKep37cZ/XxLNbiIB1q8r/1KOFrwPnPBxR7Lvf26NKTMclKhyU7TuciIrKcIZLH/SLpBKe1klf6aVcEWkzcgJNXtXdiTlQol9MbiUgnrBWEzskzYsneKOTnG3E0+iayci2nNiXd8v4aZUW7tb6w6JCYQFTiUpGRw0RERHrB5Bx5jYzsPPx15ApupGfjszVnkJ6dh4/+Pik6LCIiWRW9eNeLP0KvYMneKNFhkALSs3LRdvImq89NXn0as7dfwGOz92LM0qMKR6asnLx87Dh3TXQYRETCxafcKenBmnOkF5zWSl7j0/9O4bdDly0f5DBn0oiVhy+jctkA9Ghc1anlY5MyZI6ISByj0Yh3Vh4DAPRpXg13lSspOCKS067ziUjLyrX6XG6+EQv3RAHQZ9HolYcvo0/zYJQrWUJ0KEREisnJvzOampd72mZgmzsTjpwjr/HfsZhijx27wmmt5P0uJKTh3T+OY3iR6Uz2ag9lsg4Z6cSx290c9SwtKxejl4Zi7YlY0aEIcSM9W3QIsnF00fnuH8cxdtkRZYIhIiIiYZicIyISLCE1U3QIRKr16q9MTMzedgFrT8Rh9FJtvhf7I66LDkEVbCXqdp1PVDYQIiIBjDpvd3Yg4jpidDgzRu+fuzkm54iIvBA7+ukHP2pKTMtyvJAXW8zaggCA41eSRIdARAKtPxmLl5ccQtIt7Y4Wdpb5uU9yhvc3/3HkSPRNPD1vP+6dulV0KCQQk3NERCq19yJHkxARaZl5w5czcaniAiES5GpSBqZvPMtZBCgYKb75TAKmbzwnOhQhbNUem7FJ++9HaNRN0SEIk5XDUj2F2BCCvMKZ2BSkZ7NTD2mUjZFRUYnpNn/FoNcWnkREGnLlpv6mMBGZe3b+fly6fgt7LiTir9H3iQ5HFa6na3u0NJG58wlpokNQDY6cI6/w7Pz9okMgUpUtOuxaqFd6zMNyKi/pxQVelNh0Pp4jCfXg0vVbAIAj0UliAyEiEozJOVKtvRcSsS08AQBw85b2aw2QjtlIvthLytziSFLdYKKKiPTogW92Ys1xfXYoJtI7Pd6YJGJyjlQpNy8fz/50AMMXH8J1jRfCJrKFSRnSq6OX9Vt7hYjuWH4wWnQIRCSA3s6B2bGUACbnSKW23B4xBwBJOujQQ0REd7AOFxER6ZWtxghaxwQV6R2Tc6RKyZzGSnrCcxGyIyaJiSq6I4NT2rVLb0NFiMgqJqmI9InJOVIlHpSIWG+DCpiPJCZqOmE9jkZz2q8323MhUXQIRESqo9cRgwDrq1MBJudI9RztpjNz9DmK4MSVZLzx21Fc5aga72djI9fzIIrQS0w+ENny2Oy9okMgN4XHpWDITwdM/9bvpSgRkf7EJWdixaHoYtevc7ZfFBSROjw6aw9mb78gOgzhmJwjr7d4b5ToECS17+J19P1mJw5H3bC73EMzd+OfsBi8tuyIQpGRXPLzRUegPoPm2E4+cJonEXmr8NhUi3/r+B4MjHq+A0VWpWXlig6BVG7diVicuJIsOgy3Dfx+F97/8wS+2XROdCiqEnY5CdPWnxUdhnBMzpHXS0zVVjfXwfP342x8Kp6Yu8+p5SMS02WOiOT22yF2o3NFPi/oNI8fMZGlX/ZFiQ5BiJw83r3Sk9eXHxUdgirodXqno7JGJ64kY9TSI3ho5m7k53vnicL19GwAwPaz1wRHQmrE5BwRkWAnr3rvHUAiqa08fBlvrggTHQYphKOnnPO/f06JDkEI1l7Vl623a6zqfb+g19rb3205b/f5C9fujDyOSEyTOxwixTE5R6pkfkw28MyMdCQ/32iathmbnCk4GiLlvfvHcdEhEMmm6EU3z3DsS0jJQp6XjpAh97z3xzH0+Ho7O1Pb8Ov+S1i8J1J0GLJYtCfK9HNWkZpsW8PjkZqpj2nPek9O6xmTc6Q6RqMRyw5ymh/ph3kCeuzyI7h36lZ8u/mc5uopEhHp3doTcaJD8CoRiel4YdFB0WGQgn4/fAVR129h3clY0aGowokryfgj9AqMRiMyc/Lw8d8nMfG/07hxe3qkVhRtkDC9SE22FxcfxgSdjCA2/2zTs3Kx7EA0rmmsjBNZ5yc6AKKiNpyKx3GzQp+JadwZkX4UXrh9u9n+0H4i0o+o67dEh0AS2XQ63uZzHCth3a7ziaJDIFKUec25h2buBgBULRuAtrUrmB4vmszydrO3WXbqDL10U1AkynB2Ytgn/57CH6FXsGB3BLa83V3WmEg8jpwj1TkXb9nJ7H9/nxQUCZEyOHzdNZzqDly5eQu3svUxvYOAKze0m5zj7u+OnDy+GeScS9fTsfMcC8rrSdHrI635fusFxwvp0MZTBTftL17TTgPAvHwjr31s4Mg5Ur3wOG0fjNzxzspjokMgEkaLB/TwuBSnl714LQ29pu9AuZIlcOyTPjJGpX4pmTkICiwhOgwiSUxefVp0COQlun21HQDw56gQtKtdUWwwJISWzoRuujVFlzdqvVFmTh56fL0d9auUER2KKnHkHKlOrouFf/U2iCY7Nx9/hF4RHQZJiCPBqN+3u5xedsfZgtESyRk5coXjFWZsOoeWEzfiv2MxokMhIjdo8D6L4o5d9t5u7zvPXcN6F+vK/XcsBs8vOKC5emtFRSamIzs33+4ym+1MkfcmoZduoM3kTW78pnfvQOzt/7R8XXAo6gZikzOx+wLLFVjD5BypTuztTpVknV7bqxPpUfItfSfgCl25WXxa5/dbCuoy/u8f7Zc+4F7/jtMxzo8yJe2YsfGs6BBIYkMXHsSrvx5x6XdeW34Uu84n4msNbA85efnYee4a0rOKl6g4HZuCRh+vs/v7Ude1Mc1xwW5tdp51xSWNfJbkOSbnSHU0fLNAFkk6vXhPyczRTDFcLU7TdMdPuyKcOknT8h3FolpN2ljsMfOt5cNVJ/DU3H3IzbN/h93b3f/lNqsJOtKfoQvZudPbuXPMYz0qMpd0y/tHzn27+RyGLjyIl5ccFh0KCWB+Kjt22VGL53hdoF9MzpHqcH+kPzl5+Tgbl+r0wSg1MwctJ25Eh882yxwZKSX5Vg4+W3MGk1efRmqmPhPOzkpIzTT9vOxANA5G3cCByBsCI1KG1ju36ZWrh3x2cPduk1efxv1fbuOo4NvSs3Kx9MAli/06FdD6fbjlBy8DAPZFXHf6d5i0MaedDeQqZ43RbUzOkerwsGOfFo/LI38+jL7f7sSKQ5edWv5MbEGTkFQrUwHIO2Xl3hkFmaujjoUzNp1Dz6+3u/Q7BisnpPla3DEUkediPVIt0c4lCOndgt2RuJqUgV/2R4kORRUenrkbH606iZ5f7xAdiqKcSTLp4LDmEj3NGtA788+aXwN9YXKOiITbdrvA/aI9UWIDIVLY91vOIyLRtVojeq07OX3jOdEhEBFJ6uK1gv1/WlYuHvpht8u/r8+jgT4ZjUb8tCvS7N8Cg5GQVv4OIikwOUeqY60wql71+Ho71p2w7GTFG2dEpEdXkzIcdq/TKi1fu6TxmE8EADhx1Xs7r5IyvrvdCElLzsanig5B1XjZpy9MzpHqrDsZJzoE1YhMTMeopa51stKyqevC8eTcvcjRUPH7/Hwjoq6z0D0573CUfmuvzdzGovBaM10DXRc9oeepalpOOhPZkpqZg89Wn8aNdM+aWmhl1xFxTZ+dSnPtlOrQyEdLbmByjsjL6Hn499wdF3Eo6ibWayiBu/1cgugQVEHHm7XL9NwYYfPpeNEhkMT0emFWiAXeyRPeehGv581+2vqz+MmJzvSkbRcS0kSHQCrE5BwRqcaVm7ec6liWm6+dkXPpWXmOF7LBaDTialKG5i7utHI3WEnWmkQQEamVnkcMEpDnxHmLVjcRd6dxJrHDsW5o66yeXMHkHBGpRnp2Hjp+vkV0GIrypMvmrG0XcN/Urfhmk3cWyr+alIE/Qq8gJy9f1504paDXJhFE3i492/0bNETeuuffcoazBlzFsg7aZW+Ks7d+x8k9fqIDIPIU776SXn19u3vl91svYFyfxoKjcV2Pr7cjOzcf11KzLKZqamwgoCK+XB+OLg2riA6DyGV6TywnZ3A0DOlPRg4bwRDZwitb/RI6cm7ixIkwGAwW/zVp0sT0fGZmJsaMGYNKlSqhTJkyGDRoEOLjLevNREdHY+DAgShVqhSqVq2Kd999F7m5ljv87du3o23btggICECDBg2wePHiYrHMmjULderUQWBgIDp16oSDBw/K8jcTkWty8/Ix8ufDmGVxx1A7hy09J6IKO2/uuZCIzWecryWmnU9fOievpogOgYjIaVorxyCHZJ1PY7S3iXh1KQdu+pLg2AzSIuHTWps3b47Y2FjTf7t37zY999Zbb+G///7DypUrsWPHDsTExODxxx83PZ+Xl4eBAwciOzsbe/fuxZIlS7B48WJMmDDBtExkZCQGDhyIHj16ICwsDG+++SZefvllbNiwwbTMihUrMG7cOHzyySc4cuQIWrVqhb59+yIhgUOuvYHeTvCycrVTb80Zm88kYOPpeHy1Qd8d/bQm16zjrt5HzpDzrJ2Msw6Pd9Nz92Fzxy4niQ6BVGbIgv2iQyDBDkRcFx0CCcYcpL4IT875+fkhODjY9F/lypUBAMnJyViwYAFmzJiBnj17ol27dli0aBH27t2L/fsLDlYbN27E6dOn8euvv6J169bo378/Jk+ejFmzZiE7u2Du9ty5c1G3bl1Mnz4dTZs2xdixY/HEE0/gm2++McUwY8YMjBgxAsOHD0ezZs0wd+5clCpVCgsXLlT+DSFyYMMp7XQqdUZmDuvxaNHVpAzTz1k5lglnR3dDr9zMsL8AeaWNp+Lw8MzddpfR2b0YnItPxTsrjyE22XGjHG+ltxtOtqw4fFl0CIpiSRLHtDwi2tN9uV5u6j09jwlaWxJTs0SHIBvuHvVLeHLu/PnzqF69OurVq4chQ4YgOjoaABAaGoqcnBz07t3btGyTJk1Qq1Yt7Nu3DwCwb98+tGjRAtWqVTMt07dvX6SkpODUqVOmZcxfo3CZwtfIzs5GaGioxTI+Pj7o3bu3aRlSNz2c4M3YeBbrTxYk5Vg4H8jX0Hugg83XZdM32m9wseZ4jEKRkJJG/hKK41eSRYehKo/P3os/Qq+IDoNIFnqb+UB36Pqjt3Let+JQNH7eF6V4KN7s1wPRokOQja6/HzontCFEp06dsHjxYjRu3BixsbH49NNP0aVLF5w8eRJxcXHw9/dH+fLlLX6nWrVqiIsrSFLExcVZJOYKny98zt4yKSkpyMjIwM2bN5GXl2d1mfDwcJuxZ2VlISvrTsY+JUW7d7dIvO+3FtRbi5o6kDtsjeHnWdwv+y+JDoFIFdKytFk0/UZ6Npbuv4TH29UQHQoRoeCm55wdF9G+dgV0qldJdDgAtHvz8qaVzpzv/3lCQCREpDZCk3P9+/c3/dyyZUt06tQJtWvXxu+//46SJUsKjMyxKVOm4NNPPxUdBoF3Xsm7STU1IzMnD+lZuahUJkCS11OSqyfgehgtS6Rlb/x2FLvOJ+L3UH1N5bSHpzKuycnLh5+PgccDifxz7Kqptm/U1IGCo9G28wlpokPQBL1883lo0Bfh01rNlS9fHo0aNcKFCxcQHByM7OxsJCUlWSwTHx+P4OBgAEBwcHCx7q2F/3a0TFBQEEqWLInKlSvD19fX6jKFr2HN+PHjkZycbPrv8mWeYIoSHpcqOgRF8TyUrOkybRvafbYZcV5Sm4oXouQO7v/uCL10Q3QIbtt1PhEAcPkG60fewZ2is66nZaHFxA0Yu/yo6FBctuJQNF5afAgZ2eqqpxt5LV10CC7x6m6tRLelZOZgv5WmHzzX0S9VJefS0tJw8eJF3HXXXWjXrh1KlCiBLVu2mJ4/e/YsoqOjERISAgAICQnBiRMnLLqqbtq0CUFBQWjWrJlpGfPXKFym8DX8/f3Rrl07i2Xy8/OxZcsW0zLWBAQEICgoyOI/EiM3jye0euOjqj2XZ6Q6wbx2uzDu3ouJkryekpioI3LdoDmsi0v69NeRq8jMycea47GiQ3HZ+3+ewJbwBCzeGyU6FAs8DNt3KzsXySrrDM4Epfd7dNYePKOzph8857dP6CXuO++8gx07diAqKgp79+7FY489Bl9fXwwePBjlypXDSy+9hHHjxmHbtm0IDQ3F8OHDERISgs6dOwMA+vTpg2bNmuH555/HsWPHsGHDBnz88ccYM2YMAgIKpna9+uqriIiIwHvvvYfw8HDMnj0bv//+O9566y1THOPGjcP8+fOxZMkSnDlzBqNGjUJ6ejqGDx8u5H0hsoc7NW29B1J3HDsX7x3TJXhXkNyhpe++PWGXk/DBn8dFh0GK4k5RT1Iy1ZXo0cu+1V33fLIBrSZtRLqK6oDqpWOtlkV42YhVJZyLT8WDP+zC5tPxjhfWIKE1565cuYLBgwfj+vXrqFKlCu6//37s378fVapUAQB888038PHxwaBBg5CVlYW+ffti9uzZpt/39fXF6tWrMWrUKISEhKB06dIYNmwYJk2aZFqmbt26WLNmDd566y189913qFGjBn766Sf07dvXtMzTTz+Na9euYcKECYiLi0Pr1q2xfv36Yk0iSJ3iUrxjGh+554aVwrlaOomU+m+Zu+MiPujfRNoXJSJFPTprj+gQiEhljEYjzsSmolG1MtK/tsKJHk/XpnS8+bdXF3EtHS1qlFN03aQ/5qMilbhtYzQaFavf6Wg1I38+jKjrt/Dyz4d1Wf9SaHLut99+s/t8YGAgZs2ahVmzZtlcpnbt2li7dq3d1+nevTuOHrVfl2Ls2LEYO3as3WVIXptOx+NgZPF5945EJurrrsPNW8WTVd4qPiUTVcvab2BQWKCYtMv1hhDyxKGkvHwjJvxzUnQYQp2Ld71eqBY+eyIqoKH7bIqYtzMCU9aF48GWd5kek6opmtI3Pd2Je/pGng+a09KNarL0w9bzaFY9CI+3lb+j+Y87LuLHnRH449UQ1KsifeLfVVHXb4kOQSihyTkicyN+Piw6BK+glWTV74cu470/j+OFe+vYXS4jp3jRZF6gez+9n1SuPh6DpQeiRYchVKyXNC8hklvIlC3Iy9f5TpEcmrPjIgBgtVmtvdRMaaZZesPW98PWC6af156IExgJkbx+2h0JAIok56asCwcATF59GouGd5R9fWSfhsqqE5E3+WLdGQCwWRTZaDTielqW1ee0lJzT0t/iLj0WNXZn1JgjEdfS8PWGs7hpZSq4VsQkZeC7zedt7huIvFFsciYSUrlNO0sLtbakOuolZ0hTu07vN8ycpYVtj7wLtzh94cg5IlKlN34Lw7/HYqw+p6WTSC39Le7yhpPd5IwcPDNvPx5seRfG9Gjg8evJ8bkP+H4XMnPycT4hFT8+3176FajAzVs5+GbzORy+dEN0KEQkyDUNJDJdPQRk5uQhScZuod5wHBYlNy/f9LOaztl4c1cfpBodS96BI+eISJVsJeYAdZ0ceUpLf4srzE8qXX0PFu+NwvazCUhSsP7iwt2ROBOboupp5Zk5BRcQR6KTxAaigD0XEkWHQEQCrDgUjfm7IkWHobiPVmmrRqk3nfpcTcow/ZxjlqgTTY+zDvQmQYNND/V63eMsJueISAjunMldRiPwwqJDaD1pk2LrzFbRCTnd6ZxX6MEfdiEju3h9SiLSjutpWXj/zxOiwxDizyNX5F2BCs/JcvLUF5T6IiItOxR1U3QIpDAm54jIq20Nj8cNiWpshV1OwvydEchXsDC3Xk/0zJOzepyaodfPXS4nr6bg77CrosMgIhm1+2yz6BAkE2s2GksNFD8mObFCJc/F7FHrzWRORda+A5HXRYcgOT2e87uCNeeIvIhUSShvl2t2wvbi4sO4u3xJ7Pmgp8ev++isPQCACqX98UQ7+TskUQE9Ts1Q68m+N8tVyYUcEZEjaqsjZVThQclRRJk5eQgs4atILIXUdLaiwo+MJPbzvkuiQyCFceQckRfJzNHOtC1P7pwUnd5xVeI70OcTpO+kaUtapnwFnkm9eOeQiFyVqLEuxUwuqAc/C/I2WhxV5oqM7DxsOBWHW9nSJPqTJOr8TJ5hco6IhOCJYIGJ/50WHYJwepyaIWduLiUjB8sPRiNZxs5+RKS8CwlpokMgHbh84xbmbL+IFBlvHnrrcV9NUev9Jl98irZuVrjq3T+O4ZVfQvHOymOSvN5RHTQT8wZMzhGR6qilzghRIamTyXJu4Vm5+Rj/1wmMXhYq41q0LTMnD8/9dADzd0aIDkVzft4XJenrJaRqr5sdkdLMj0kPzdyNL9eHY8Lf8nWIdeaYmptvxMmryaqacqvzfJikfj90GdvPJogOw2utPh4LAFh7Ik5wJK5R0ddZlZicI83IzzciV6cdFbX2d7/zhzR3gdylxxpoIumxG5USJyd7LuhsyoeEb+qKQ5ex+0IiPl97RrLXpAIT/jkl6et1/HyLpK+nZq8tP4qL17Qxek7vo36cFXrpBl5cfEj29ZjvPpNuj7reFyHfMcSZz/9/f5/Egz/sxo+Cb5JEJqYLXb8WnYtPxXt/HscLi+TftkXLyM5jN3lyGpNzpBmPz9mLzlO2IitXfzvAET8fFh2CpP46IrbrordOt9CjI9HKJPZ4Iakvt3gi7VVWH4/Bq7+EIi1LXUX2pXYtNQvP/3RAdBikoEFz9mFruO3RRTvOXZNkPdbOe/JUMothno3knFIjcIabJUfV8Y54v/gUfYx4zs3LR9MJ69Hsk/WaG0hB8mByjjTh32MxCLuchMS0LJy8miI6HMVtOyvNyRmRt4m4pswd7as3pW06wmSfDCR8U5mg9y5jlx3F+lNxmLv9ouhQZBeTnInQS/obbaw1Uu2upBrVZS3RlZiWjc2n4yV5fWfWR6Q1l2+fOxqNQDIbLgDg+a8jTM6RJry+/KjoEIhIw3hSRaR+19OzRYegiEFz9ooOgXRi5C/amplhS25ePk5eTfaqmsdMcKrf30fFzgQi78PkHBFREaw5R0REJC89j1BVW2LlWpr1zpdy5aqkeFkpR+CMWnoED/6wG4Pn77e73KXrt6RbKRFREUzOETkpO1d8rYAbGhoVoKbuW0RK4+YvAw/e1MycPByMvMGaMDpzISENX20IR9It7zy2JqRwiitJI1Thxkyu7K6VuF266fb03QORN+wu985KsQ3LzHF6IJH2MDlH5ISDkTfQ6ON1+HbzOaFxPPjDbqHr16MVh6LxyKw9SEjVR/Fab6PUFBTm0qSnpgT9uN/D8NSP+/DVhrPCYlh+MBq7zycKW78e9flmB2Ztu4iPVp0UHYpbOn6xBYPm7MVRhRrjkGfM93lMrBBpn3rOcqy7KWDQh4pO/VSJyTkiJ0z4p+DE/dvN5wVHQkp7/88TOHY5CV8LvGhXwt4LiZIVllbSor1RokMgtfDganftiTgAwILdkVJF45ITV5Ix/q8TeG4BO3EqqTC3H3Y5SWgcnjroYLQPkdq4sru2dS3Pi3xSPYuEvPoy8o5GipLymJwjVYhWeQ0HngBIT40HKXtuZeeJDsFpGS7GejomBc/+dAA9vt4uT0AyOhOrfHdmNY348mZq3gfk5Sn7GV9NkrYbMKkT9x1U6ExsqugQLCi9O+ZXgfRGjfv/PC9qgKIXTM6RKnT9apvoEEhhajxI2aPmREJRb65wrXvxaREJLsXX6Bmpt1cv2pxko+Z9wII9YkbQkbbtvsBpy4X03nhJ7wl5PTcDIfFWHr6Mf8IU6KSq8pO9P0IvK75Olb8lwjE5R+QEvZ9E5OTlY8zSI/h5X5Qkr6fmi3JbvOlYsuFUvEvLe+PnoTTz5GxyRo7Hr8e3XIYErYRvatItzz9joqLOx6eJDoHIKjWf46g5NvI+iWlZePeP43jjtzBVNPsTKTaZ9bTVhsk5Iifo+UI69NINfPLvKaw5EYsJ/5zy+PXOxaeizeRNSMnMlSA65RyJvomIa7ywkoo3n2y3nrQJ/x6LER2GLG6mZ+PlJYew4VSc6FB0RscHGSKdUPO5pDfNDiDyRHrWneuPfLm/lCqvOUfqw+QckRNUfD4lq8ycPAyasw/LDkRL9pofrTrhlaNSrtzMQM/pO0SHQYIUHV34+nLXpg4Xez2V7lWmbQjH5jMJeOWXUNGh6Er0DXXXXdUjo9GI6Ou3OLJYJkYYVZusyszJw6f/ncLei/qZhqz0dq7Wz96bePN76M2xE8mJyTnSHDluTJiftJjfcdG6rBx9D/cm+fC8TJ0SUrJEh+C2TBn3V/+EXcXgefuRmCbP+zNtvba7QStFyuP/1PXh6PrVNszadkG6F9W53Lw739EbadkCI7Fv/s4ILNoThWfny9s9OV9FxdhjOL2NiBTAxKx9TM6R5sjxpTd/yekbz0m/ArXS6Qhsexd4WhxFEZPEk3KlqbUYuqOtOydPvQn777ecl+213/gtDPsiruPLdeGyvL729ipiSLl7/nFHBADgawmP+Xr/nPPMPqBUFZe2+EehsgXPL5Q3+admriTSORvQOm9+X7w5dlfofZ9PrmNyjshFp2OTRYegmONXkiR/TW/PbXl7/NZ8s/nOxWdssr47yNmixc/dVf+EXUXDj9ZJ1+FM4vc0VYFRzVI0A7FGi0l/b6L3zplkSa7veVF7LlxXZD1q5MouTyu7xylrz+CdlcdEh0FEKsbkHJEzNHJi4Co5p4mpmb0TQa1vCrl5Wv8L3SN10WC11pyzlyR647cwi/+TdNS5NZDUdDJYxOuZ7wZTM6VL1Hnr9/xUTDJOx6SIDkMIKW+c/LgzAn+EXpHs9bxRnoqmcpMYehk16S4m54icoNdDiQ93oMVwhIs0uGmpk96nOPOkkYjMj/N6TUqZG/j9bgz4fheyc/V3w3bLmQTRIWhCbHIG6nywBvU/XIvd5xM1MxrSm+Xm5SM8LlV0GFQEk3Mku0vX0/HcTwew+7z3dr2KTEw3/azWWlFykONC1Rsufu3WnFMuDE3ztvdRLyeSZ+P1faIm6nP2gt2iV1D78UUnuxGnqPmzMh8pncPR5CYZOXkwGo1ISFH2Jo7BAITHFU+SKjECPVbhv1WrzOt1P7dAnbUW1dSgRQmhl26KDoGsYHKOZPf6b2HYfSFRsZ2x3Cd8ap2O5i28Pckh9fRG8g783uvXr/svyb4Obl36kKbiJgh0h/k1+uK9keICURsj0GbyJnT8Yot0tUedkJWbj37f7lJsfeZUnEP2qvNptU9nnbfzIlp9utFqElgqBqgrAZgnaAPypu1WBCbnSHZK32Hjl1463jRK8PKNW4qsh9sX6cnN9Gz5OrSqYPcyd8dFzN1x0fRvazd3Pv77pIIRkSfUvn/OzssTHYJqJKZlYcneKNFhWGV+E+6qzqf6m9t0Jh5Jtwpq8E33sIuxK19VW519lThHVfkuRXKHom5g+cFo2dejtpGzX6wNR2pWLib8c0rS1y16TMrMVdExQG8bt5fwEx0AEamXHHe6bmXLc2DqMm0bpjzeAoM71vL4tVR2zkCCpWTmIMNGc5Qd566hRoWSqF+ljMJRye9qUgbum7oV9SqXxtZ3uosOR3IpmTmYui5cdBiqknwrB7EpGWhcrSwMart60gBvuuElt81nErBZrfW8zE59fDmMweRotHTT4Lyhfu/xK0n4n4pvzsixi35y7j4AQO1KpXBv/crSr4BUQ/3fQH3iIYdkF5usrbuOejq5XiXDtIXTsfINGf92s2d3cgvZO2B5wfmkR9adjBUdgqpkZOeh5cSNOHY5qdhzx68kYdjCg+g1fYfygUkgPC4Fnb/Ygt8PXbb6/JYz8QCACLOam5IS/F3K0WFxc3sm/nsKrSZtRL9vd+HnffJP5dUjTo/3DubTvXwlzIB4Q0JKKSsPq79r6ZsrwiR7rUvXpT+Oyrk5rT0h7bkgt33hpzzFKPmR5OcbMWjOXrzyy2HVjZpUGybniMimg5E3ij0mxwmGN9H6xdUXazmSyFyUne09zCxhl5KZ49LrqqHuyNu/H0NcSibe+/M4HpixAwt2W9ZWkvvETY3fJWf/5rx8I7aGx+NGera8ASlosdkUw592R4gLxANqP+mX8jtlfrEr1ctmyDSy3duYj/D3kbBtfZyGmgt4+l07cTVZmkDkJOH3dcyyI9K92G1y7u8Kq1lEXEvDU3P3Yee5a5K+PnN14lk7B4u4liZLIvVsfCpCL93EhlPxkr+21jA5R8JdvJYm6eup/eTc2y09IH8tCtHmbL9os4YdTyj0xd7+JDPnzgWcrZo4tvy6X/z3yDz+8wlpmLz6tMBovMvivVF4cfFhPPTDbklej/sV8aQ+F5FbWtadfU6cBDMU1p+MQ9MJ6zFv50XHC+uIj0QnlZtOx+P+L7dJ8lpqoIaRx7Lf4JHweuLkVflmjcij4L0du+woDkbdwNCFBz16NW8pkyBnlGp7B6ydd/ScvgNfbTiryLrIOibnSDhvnRKmdUejb+Jaalaxx73k+OqxET8ftvq4Ho4vahjVpRb2LszM3yZXvxYZOeJHqFy8Zn8UrF6+6+Zyndz219+e/n01KUPOcIQxH0Gll+lII5bc2eff9IIRkVJ/Kq/+GgqAo6eL8pVo5Jx54xk1uJmejcNRN9z+fsdorGSNNTo8BJoUbhbX04tfB2iJtescvbD1zZ+9XV37Kr1hco6IrHpm3n6rj+ul5t6FBOujKPRwoRp2JUl0CKphb2s33xSkGl2hJnJv6nrZlzhDbZtPYlpBcupaahbum7pVsnqecvNkm718s2C09Myt59Fm8iaJIiJvJ2XNOTXp+tU2PDF3H7adVWlTDhW4fFObN1+cUbgvjU+RJnlV9NxZLV8rW7Nk1GrnuWvYFi7Nd1bU9YwOLqM8wuQcaQ6/9NLIsjFlYfMZ9dYLkOokwh6tbV7R14ufmOTmyf9XekuS094JZL7Z36CWE01ynidboJyb7/SN0k8pcdf3W84jJjkT324+LzoUp5hP9XRVTp4RKZk5+HqjfIlI7ie8j1Qj59SmsBTDFhc65qpt+5X7Bk+2Cqbu2iPncSjfS87RPCX3Xyn11OuhCw9i+OJDSM5wrc6xNUp+wubvgz62LPcxOUfkIq0P8XbE1ogytZCqYYWtk1Ctna+8+8exYo+p7QRcTjfTs7H8YLSdhg623wzzBKOO3jIAwPW0LPyyLwrJt9w/QVRjQwhRzPcrP2y9IC6QIo5E3xQdgktOeVhkftDsvRJFYp3Wjh9qIHcZBqkaQnjLDSkiQPoEilprzhVNQoZe8o5jXroHN6JMuEtSJT/RARB5m3Px8iSnFu+JRIqLReWpuDOxqahdqbRsr6+1E+wkK8kVJU6h1HKiNvKXwzgUdRNbziTgp2Htiz1v77rMYlNQx5+jmBeXHMaxy0nYdvYaFr7QQXQ4bnHnIyvstmivi6+3yczJw8bT1kdEa2x359B5GzefcvPysftCItrWroCgwBJuv77O3k5FZOflI9DHV7bX99X4vl0lh2K3ZOXmoaS/fJ+9Xly5eQtP/7gfw+6tLds68ook0dVybCma23e27qwWHBNUwiZBQ12r5cCRc6Q5s7Zd8MoEysT/TmPGJu+o66NnXrhp2ZWntT/IRYeiCu6SujNd2/yd02bNOdvbxrHLSQCArRLVPhHBnS3/+JWCkVmFNdm0YNr6s3h9+VGrz2l5atMyFzqPz9l+ES8sOoRn51uvxUrO0XOdSbXckNISubrf5ubZn86qljplUm1S09afxdWkDItmMFLv+vdFXLf498kYz0Y5Fxq77IhHnbaVPsap6ZCqZLmKI9FJpp/VNDtAjZicI83ZGp7gNcOSyfsUPa5mZOeh7zc7MfHfU0Li8ZS1acq8hrhj57lrNp8Lj0sx/az22jQkRlpWLraGx6t2+8jMycPCPZFWn/vkn5MKR6OsD1edcHrZ6bdvnJ28muJgSeWc9HAKLzln21nbxwAtWHHostPL3soW32XcnCc1Ju355N9TOG5nVFGXaduw/KDzyX21KzqqDZB+lkhWkQ7109ZLU1t19fFYPP/TAfdfQEXJMi373993ziesbW90B5NzpEmujmrIzMnDy0sO4zcNHWzJMzk2miIUPWH5J+wqzsanYvHeKAWiUor82TlvGd16I932vmTtiTjTz3svXre5nBasPxnneCEq5sXFh/Di4sP4akO444UF6Pn1dpvPLdl3SblAFHYr2/tLSDw734MLUkH0XGdSrce8nDyj0xfLfx25KnM06rD0QDQenrnH7jLj/3I+ua96Vk751Lm1WheT7P40SSVHzhkM0t38ttW0j7wfk3NEAH7Zdwmbz8TjA0EHW7WetOnJ1nDnpjWaf1Ln4lNlu3NLrjl+JQmTV5+209jBTToeRmien565zTu6darNwcgbAFwbnaIkTy5q1MjZI2mGoBFAPNSTGm3z4vIEeibn/kTq6xI1Tes2/9Pk3ifL9fq/HXJ/MEl2bj5WHb3icJmEVG2dH3gLNoQg3cvLN2LmNtvz38/GpTr8fV+JunmROC8uPuzUcoUH2r0XEvGsJ0PpSVKFd7kzcvLwxWMtJHvdNCebtGhxDzBjozTTTmwJu6zOaXnJGRIneAGvbfbjbckkLX4PiaRWtKZatoMaa6Rt+62M/Jd65qFaByGoMyrHPOnWOuGfk/jNwQ3DRh+vAwBsHtcNDaqWcXtd5DqOnCNNMhgKamkdjXZce+63Q9F2L8b6frvT5nN7LiSi6YT1+F2loyJIPv8djxUdgmyUuMEp113U8/H2k+nmHBV9BmCzHldR3nqCZ0+6zKOLft4XJevru6vVpxsVWU9+vhH/HYtB9HV1FBe3Rs/TEIm0ak+RZExhgx/Sp3Qr0/yvJmVIug41HUnMTz/lntYamWjZ2V2q1R25lOT27zpKzJlbf1K71zpqxeQcaZLRCPSesQOPzd6LeActm09ccX/0xsifDyM7Nx/v/Xnc7dcAvG90AmmbWu9wSu1MrP1EXpxMU/5cSSCqhZoK4Yt2IUGaz+/fYzF4bflRdP1Kno6DesQRQCSH3ecTRYcgqbx8y++J2ho9kLIyc4rvN6VurKfWUc1yn+6uk6le7+lYnpNpFZNzpHlytDxfcSgan/53ymLYN7vP6MN+Uzt47X7eyw86d1ftUNQNnIpxL7mthgSgo5FbQ37a7/RruXLi+ddRfRTV1qqHfrBfKNxZB27Xo1MzFXxNXXLlprSjPbyFiso5adJzCwpKWIReuolrqVmCo5EeK7N4J37v3WNZc87LDnKkeUzOkSa5csAqul92ZlTE+3+ewKI9Ucgwaw3+3eZzzq+0aAxu/6a0/j56VVPt4eXw2vKjokOQ3TknRnYlpGbiybn7MPD73QpEJA97zTwyc/Jw8Vq6zedJv8z3+1pnfmxq8OFaLNzt3DRvImu8+Tr4YOQNDJqzFx0+3yw6FMkdv6pM/c/kWzk4E5uC2GR9JtGllpvnPV8otdZdlbt8R1FMqJIjTM4RFXEqxr2hwnN3REgcibJy8/Lx5oowjP/rhMMOPRwlCOR40UmRq7KdaNEem6TtLk797NSatIZt7b2PNycKRMjNN2LS6tOYLnOjEC1Ly5K+2QhQ0LjmxJVkjgLxkL1zm/+OxXj02keikzz6fTkdVSi2Dl9sRv/vdiFkylZF1lcoKzcPU9adMc18MBqNTp3nqN0v+y9hsZN1ccm6d1YeQ9KtbNFhaFrR4xKPU/YxOUea5MpU1qKjII6ptIOg3G7eunPRkJ5l/06SFk5qPHEmNgV/hBZvQ56Ypo3pLpnFvhNJ+N/fJy1OYLR+aI1ysUh/jMTFk/VA9A3kXeevSfI6ajjRDL10Ex0+34w1LjSqceYmi7W/7Yettrubk32/7pdnZPrK0Ct4aOZubDodL8vr60GPr7ej/odrse1sgtXn2RzFc6LOHZfsjcKPOyLwzLyCUhVvrzyGJv9bp4nj9sT/TosOwesUHb1mreYeSedQlGX9Qu5J7WNyjjTpkgsX1kWLni7cE4njV5Ikjsg+0Rd3ey8mujRVQ+7uRp6YvysCW8PlvUCZvtH6FGZvmmLgjPC4FHT/ahsembUHv+y/hE9vnwRmSDANQK5ureQ9RH9bXE3A2qKGgcSD5uzFtdQsjFl2xOnfcWY/bmuRfDX80VTMmhPsrOeuwq6KwxcdEhwJSS0y0XJf/9eRq8g3Fow8I/0pelxTKvFugEHWEfuiryXNrT8Zh6PRNxFxLc3t2tR65Sc6ACI53PBwiPLOc9fQJDgILy524STNi3MNz84/4NLyak7OhV66iRcXH0bU1IEyrsX636+1ospv/hZmkcC4kJCG5QejMf6vExjcsaZHr62mkwgSQ/gmIFEA+UYjfL35AGCHrXfoxNVktKpZXslQiIQyaPQ7TkTWZebkYeK/p9CneTX0bFLN49crSALKsx95Z+UxhF1OwurX7kdgCV9Z1uGs8/GpePXXUKExeDOOnCNNcmVqj7VE0/RN57DmRAx2X0h0fqWiLzTddOm660Xv9V5zztY1vVZGg/nc/jtuFRkhZzAA4/86AcD5jq5UnPCklArM3XERyRny1N9Smvs3K8RuCJ5sh78fvmy3oQqR1mjk8E4KS76Vg7DLSaLDIDfM3xmB3w5dxouLD4sOxaE/Qq/gQkIatoVbn5avJFdmr1FxTM6R7lm7QDEagYxs5WoQiLxE6/bVdpd/58NVJ6QPxIvYSipoZeTclZsZWHrgErJyLZNzeq81aA8v3JyXkJKJqevCRYchGT0mW5ceiMb7fx4XHQaRJN5deUx0CIpyVFfYWf962CRDtDnbL8q+jh7Tt+PRWXtkXw85z9nztZhk643P0rNyMWXtGbeSrjxXJEdUk5ybOnUqDAYD3nzzTdNjmZmZGDNmDCpVqoQyZcpg0KBBiI+3rCUVHR2NgQMHolSpUqhatSreffdd5OZa3s3dvn072rZti4CAADRo0ACLFy8utv5Zs2ahTp06CAwMRKdOnXDw4EE5/kxSIa0U+Y1JysCYZUeK1dBzh6Oae2tPxGHvxcRiyRu9OBufavVxH40cdbPz8vHRqpOIT7FscBEeZ/3vFq3n9O2SvE66ByOBXOneq5HNxG1Fm/Ao6Wj0TTz4wy4cuN21TwpqnuZvjzPbob2/zZUR6oWKNpshdVp3Ihav/HIYKZnaGN1qT1pWLlZaafCkVfn5RszaJk1Tl9eXH8WRaM/PObXsRjo7gaqNp4fs77acx487I1xOuioxNT7XC2Y2JaRqo3meXFSRnDt06BB+/PFHtGzZ0uLxt956C//99x9WrlyJHTt2ICYmBo8//rjp+by8PAwcOBDZ2dnYu3cvlixZgsWLF2PChAmmZSIjIzFw4ED06NEDYWFhePPNN/Hyyy9jw4YNpmVWrFiBcePG4ZNPPsGRI0fQqlUr9O3bFwkJ4oeGkvxs7aRdTtoJvuB+c0UY1hyPxaA5ez1+rZ3nHE/nfXb+Addq8mmJjU1DTcm5+BTrd/y0KOKa61OzrWn+yQbM3Hrerd/9eV+U08t6aS5HEwbN2YuTV1Pw9O2ufVLwgnNhq5xJkko9PUULHa2/XB8uyU0wOYTHSnMDZdTSI9hwKh7fbXZvf+hNnE2u5+R5/8jxbzadQ+tJGyW90SbV8VdOkYlpokMgDfHk+yP3+Z/UL//1xnO4eM2174+jGPReGskR4cm5tLQ0DBkyBPPnz0eFChVMjycnJ2PBggWYMWMGevbsiXbt2mHRokXYu3cv9u8vOKneuHEjTp8+jV9//RWtW7dG//79MXnyZMyaNQvZ2QV3KubOnYu6deti+vTpaNq0KcaOHYsnnngC33zzjWldM2bMwIgRIzB8+HA0a9YMc+fORalSpbBw4UJl3wyVuZWdi1MxyV5fuN1RvkSqfYQnU/6keIvdqR3nqT0XpBt94k1sfVwG4XvUOwo7z9kjchSLWuvzfW2jE68jRevzkW0iDylynBPe9NKREe+t5LRUd8zZflGSm2BysDWq25rcvHws2B2JM7EpNpfRQjJVKlqos/rdlvNIydRfrcgrNzNEh0CkCDnOrD/SeSkjpQm/lBwzZgwGDhyI3r17WzweGhqKnJwci8ebNGmCWrVqYd++fQCAffv2oUWLFqhW7U4Hlb59+yIlJQWnTp0yLVP0tfv27Wt6jezsbISGhlos4+Pjg969e5uWsSYrKwspKSkW/2nNo7P2YOD3u7HhVLzjhVXM8YWgdFdr3p7ILKTSvIlsbmW7drJqqxC6mkbOOWPB7khJXmf1cdfrznjrVEDSDlv1ZFx1KOqGW78nuiHG+lNxQtdPYi09EI3Jq0+j/3e7bC6jhwEOPBR5xhvOerzs1IxUTivXes7KdaFsC3lOaHLut99+w5EjRzBlypRiz8XFxcHf3x/ly5e3eLxatWqIi4szLWOemCt8vvA5e8ukpKQgIyMDiYmJyMvLs7pM4WtYM2XKFJQrV870X82aNZ37o73IufiCYax/H70qOBJ52Tr5LFpvyxneMNdfLtm5+dh+NsHlRJca5ORK87mp6fzPmVgSJJr6OnbZUZd/Z90J1+tVSY0n7GKo5X1PuiVNcszd3f7Jq9q7qeeIEtc0l2+wU5wzTlxNdriM1O8lb8poz76I6+g5fbukdTylxs1OGt46SryoopuDUt1FlahxLsf5latRq+QUz2u5lJyLjJRmlAUAXL58GW+88QaWLl2KwMBAyV5XKePHj0dycrLpv8uXvX+4uy3rT8Vp+i6Brb/t+y2u11o558KUEosYJNhhS1lo1J1X+mLtGbyw6BBG/XpEsji8jbufvx5Fq+ACWurdmr3pYeZcrd+hNWo5nGw+I82ocC0fH73RJ/+eEh2CV3Bms3WnG6E9n685I+nrSUEtNws8lZmTh9hk5adv/hF6BRHX0iWt4yk17qKl8cIibTZLfMbGtmtrWv+u847rctsi9/5GjqYTrpbA4dfNMy4l5+rXr4+6devixRdfxC+//IIrV9zvbhQaGoqEhAS0bdsWfn5+8PPzw44dO/D999/Dz88P1apVQ3Z2NpKSkix+Lz4+HsHBwQCA4ODgYt1bC//taJmgoCCULFkSlStXhq+vr9VlCl/DmoCAAAQFBVn8p2Xe3C7d0Y5Qyp3IwO93S/hq3mXZgWgAwI5z1wRH4jqp7mZtDVdPExm11nTTMnvTwwpdvnELWyRKCpE68ETUvg2n4jBn+0UAyiRC2BFWHlIkoZfePk8g6T3wzQ6ETNmKsyrtqi6Svf1Ovo5nvDgye7tlV99jVxyPttWSTaelP1fzxkTxqRj9jfIXyaXk3NatWzFs2DBERERg5MiRqF27Nho2bIhXXnkFv/32W7EElz29evXCiRMnEBYWZvqvffv2GDJkiOnnEiVKYMuWLabfOXv2LKKjoxESEgIACAkJwYkTJyy6qm7atAlBQUFo1qyZaRnz1yhcpvA1/P390a5dO4tl8vPzsWXLFtMyBLzxW5jp5/x8I3K9qGuVox2hVg7MSRnaGG6uJr8fdm1ELNNh4inRqt4TXaZtE1rHKSs3D4Pn7XdrZLBUNJc31sYhRDav/BKKL9eH42Cke7X5XKW57UsFFu2JRN3xazFYxaOj3OXOxXLyrRzEJKmrycDlGwXxbGAtSbuKFrd/dPYejn62Ydr6s6JDkAUPEaRmfq4s3L17d3Tv3h0AkJmZib1792L79u3Yvn07lixZgpycHDRp0sTUjMGesmXL4p577rF4rHTp0qhUqZLp8Zdeegnjxo1DxYoVERQUhNdeew0hISHo3LkzAKBPnz5o1qwZnn/+eUybNg1xcXH4+OOPMWbMGAQEBAAAXn31VcycORPvvfceXnzxRWzduhW///471qxZY1rvuHHjMGzYMLRv3x4dO3bEt99+i/T0dAwfPtyVt0c3Wk3aiNTMXJz7rD/8/TwrWxit0Dx/e9RwTJairXRmjvckTL3Fe3+42M3Qy64KtTi6zpVRkBr88x36JywG+yKuY5+K6wN5G3dG3iakZEoytTviWhrqVSnj8esoISE1E3eV874yJgR8+t9pAFDlfkPEOdzAH3bhys0M/Dv2PrSsUV75AMgl5ttI0dGbx68kY/HeKGUDktiBiOtoEhyEcqVKiA7FKzi7yzAY1HGN6Aol6tqRvFxKzpkLDAxEz549cf/996NHjx5Yt24dfvzxR4SHh0sW3DfffAMfHx8MGjQIWVlZ6Nu3L2bPnm163tfXF6tXr8aoUaMQEhKC0qVLY9iwYZg0aZJpmbp162LNmjV466238N1336FGjRr46aef0LdvX9MyTz/9NK5du4YJEyYgLi4OrVu3xvr164s1iaACqbfbsP8ddhVPtS9ohGE0Gt260E9IlaYgvT2OwspTwZ53x1nvmwpaaNzvYZjxVGuvPSDk5Rsxd0eE6DAkt+5kLIJK+qFJsLan3Bd1KOqm08va+upreVpcVq74JL4KdrmScufvmbJOmnOlbC8axQ4AC/dIV7vYFmdGz0ap4MagaOa1L3PsbEcXErQ1TfJ6Whb8fH1QrmRBIsOdmzRXbhaMUvs3LIbJOS/g6DMuTD57q6fn7Uf1coHYO76X6FC8wh+hjmfFZOfma+5cRSk6vO8tKZeTc9nZ2di/fz+2bduG7du348CBA6hZsya6du2KmTNnolu3bm4Hs337dot/BwYGYtasWZg1a5bN36lduzbWrl1r93W7d++Oo0ftdxMcO3Ysxo4d63SsBJy6mgy0r4m8fCMen70HVcoG4qdh7V16DTXs99TQPSzDi5MBfx25ihlPtRYdhttWHb2KuTsuSvJasSqa5rJoTxQW7YlC1NSBVp+fvf2C198tlkuv6Tvc/t3kjBzTRZ8qybC/u5aahSplAyR/XW/hzjtaeJPLU2mZuRi2UL1Fus1HhecbC/ZLajBozl6PXyMhJRNVg7x3JKB5J9aGH62zudyv+7VTJy49KxftPtsMAKZjowpOAUlmeviMY5LlH+ygBZGJ6Zi1zf45f16+Ee0/2yT5uvWwHQLquLb3Zi7NSezZsycqVKiA0aNHIyEhAa+88gouXryIs2fPYv78+Xj++edRq1YtuWIllQqPS8GxK8mSdb5Tmhp2lmqIwZyPG7eSzUcrhF5yfvSSaFJ2zrQ3+kBttFpLBAB2n0/ET7siHNaRsbWZX/UgyZp0S3+1Hzt8vhl7LzrfvUxr04lF7r+fmLtP1U14rpt1u0vNzFFknUptXx2/2OLVnZed3WzdOR9Qq8s3pR0xGZmYjp92RWh6tDWRllxLtd6B1VzSrWykFLmBJlXnapVd7pEKuZSc27VrFypVqoSePXuiV69eeOCBB3DXXXfJFRt5CbUlllzl7fGrhfm0VilGJShFys9fSxcx3uy5BQfw2Zoz2HPBen2kzJw8HLucJMt3XyP9ZVy2cHeU08tqbZ/rrVP6paD3QuobT3nnTUnA+VkDWj2snYpJRmJaFtafjHX7NbaEJ+CzNWfww1ZxDXaIyHnuHrMenbXHKxoIqr0pGjnm0rTWpKQk7Nq1C9u3b8eXX36JwYMHo1GjRujWrRu6d++Obt26oUqVKnLFSiqj/l2Uc9RQc05t1pxw/WRVbW9jYloWKpdRdqrdpRu38MXaM3j5/rqqme5krR5ktkx1x2KTM1CxtD8C/HxleX1XXU2yPkqi7eRNuJUtz0gHKZq7eCe9/t36TcgCwLebz+OtBxrZfF7Hb43qJWc4N5LRR+XXeu4mxwd+v1uyGLxptgAR2Wdrj+INxzM93yzUCpdGzpUuXRr9+vXD1KlTceDAASQmJmLatGkoVaoUpk2bhho1ahTrwErapbZkjLvUcDEtPgJLaVmu1UOKS85ErgreR3PpLv4NUgi9dBPzdkZgzLIjiq/bFmvf08xc6RNTZ2JTEDJlK/p/u8up5UXuP+RKzAH278puO5sg23ptmbz6NBbsvlOEX13fUo3QysHQDd9tcX7EkFJ39JX8OLx1VJnRaHT6fZq/S/4mHkRESnCneaE9vx923FxCSTo+HdEMt7u1AgXJuooVK6JixYqoUKEC/Pz8cObMGaliIy9hPjUi+VaO3VbeRUfxcCeiDYsU6MAnlywZElV6vIu+9vZoy4jEdMGR3CFieL+9HPXwRYeUC+S2wsTcPdWD0KleJdnWo+d9uXt/uj7eMBHbhbcmzJSktptp3k7tU8m2hscjO1e/n7nep9+Ta1z5Nr/3x3E82PIulPL3KKUiGR7/vJ9LW1J+fj4OHz6M7du3Y9u2bdizZw/S09Nx9913o0ePHpg1axZ69OghV6ykMimZOTAajRYnedfSsuwm50ib9l60XtvLG0RcU08ySQ7WTkn/PnpV+vXw3BeAOkbiWuNJkwuyz9Vt/+K1NKRnabOAvNFoxKmYFDSqVhb+fi5NziCSnR6PU9m5+Xhx8WHRYRB5jY//PunS8jm5RsBfpmBId1xKzpUvXx7p6ekIDg5Gjx498M0336B79+6oX7++XPGRiv0TFoPkjBxsP2veKc61Mx9m+At4+109NX6OByNvoHal0g6Xc7bujrcq2LYsP6AJ/5ySfD3xKZkW63Q0dUCRbUbAdulskXURsnPzsWRvlCyvrd6/Wn6u7L+PRt/EY7O9p2GOqxbuicLk1afRu2lV/DSsg8VzNzXYyViFhz7dSUjJQp3KYket7ItQ7w3K3Hzv6SIvFz0fn8iSM9+HdSfjrD5u7XzaFUaIv947FZMsyeukZOYgJikDTYKDJHk9usOl25pfffUVzpw5g6tXr+LXX3/FSy+9xMSczlkm5ly/Kyln7SdSjhovUN7947hTy0nVHl2tlDoNWBl6RaE1qZtac3PZufloM2kjLmp8pKgIRgAnriRj3IowxDgYobjxtPd293TGwtvTqDefKaivaF6c+qsNZ4XEJKcp68KRmqntGzzW5OTl42xcqvALTQDo/vV2p5dV441EqengT3SZXDfN8vON+HrDWWwLV76eLLlnxSH3a8TdsHGDSU1NGBxNsX/792OSrKfHV9vR79tdOBh5o9hzajgueDOXbjUdOHAABw4ccLjcwoUL3Q6IvJurM7rm74yQJxBSlh7OeL0Uj5HKUmv35xNXk5EuqBGG1hmNwEMzCzo/XrpxC3+OuldwRI6di0+V5XW1ODrOkfk7IzCuT2PRYShqzNIj2Hg6HpMeaY6hIXVEh+M0Pe6m9Pg3K2XtyVjM3HYBABA1daDgaMgZZ+PcP/ZdvpGBqmUDJYxGeo4SheEe/P3mrqcXHOs3n4lHx7oVJXlNKuDSyLnFixdj27ZtSEpKws2bN23+R9rkTKdBRzuFoicJCamZ1hfUGW8/d2JqjqhAZs6dBFhuXj5y8/QxpWhbkVHUamE0GjF59WmsOirfyE7z/fd5B0kvtVwov7NSmrvnRelxNLze/ub8fKNpBOhPKunkGmWnEVFmTh72XkhEdq4+9sUq2cXoQlwyr2HUJjIxHRcS0mw+71lyyvNvl9zHC7nOMa6nZZl+vpaaZWdJ8pRLI+dGjRqF5cuXIzIyEsOHD8dzzz2HihWZLdWL4YsOYcmLHe0uo5YLD2fJmRzMys3DnguJ6FS3EkoHKFsPJT/fCB8fpsysefv3Y4i+kY7fRobAV6b3SOpW7Z5Q03B7pYn4FL7bfB6dR1ZCfr4R3b7ajnyjEbvf7ynbtuas8/G2T1a1bNvZBFPH2sfa1JBlHeajBr3l25bIk2ty059H7Ce6M3PyMH3jWfRuWk3WDtHmcvPzcfnGLWw8HY/BHWtadE58+/djWHMiFi/cWwfPdKypSDxqoqLTEWHkujb5bM0ZeV5Yxc7Fp6JRtbKiw7AqJy8fPW5Pcz89qa/FfuDY5STUqFDSo9eXYjv671iM5y8iwI30bFQqEwAA6PD5ZtPjaVm5xZZV0zWQN3Jp5NysWbMQGxuL9957D//99x9q1qyJp556Chs2bND1lBY9GbbwoN3n1b4ZxKdkWoxs+VzGA+uUteF4cfFhvPprqGzrsOWxOc4VHA+9VLxWgDu8qW7bn0eu4FDUTYRdvono67dEhyM7tX4n1RqXpwoLg9+8lY2rSRmITc7EjXTxU/0ORknzXbdnyxn11VO7kS5/PTDzbdlbtusYDY/4cPQZSD2aVW/XIY7quc7bGYH5uyLx9Lz9Fo9/v+W8nGGh37c7MXn1aUxdF27x+JoTsQCAxTI1wykkciaIeZfwopujt+yTyDt8tOqE6BBsyjIbHZt0686x/3DUDTwyaw86frHFo9e39VVy5Tsmd9MwuY5HtqJediC6+LLc6XjE5T73AQEBGDx4MDZt2oTTp0+jefPmGD16NOrUqYO0NH3emac71DxK50JCGjp9sQUPfLPD9JicF83LDxbssHadT3S8sMRv27HLSXa7kCbfykFyRg4Gzdkn7Yq9iNEInJSoaxFZUstxmXfvlPXSksOiQ7Br9vYLsryu+XGPJ6WW1Ph2/H5Y+inOl2/cwrT14UhIsUzQJKRkIkfDU9ut7WIjrUwxPR+fihmbzskWx6TVZ0w1NfddFNM5dch8xzW55bLptPXuklRAhbshIfJcLQxuxaGom1h3O+HtLXbevg6T4u/XK7mTinSHy8k5i1/28YHBYIDRaERenr5qbpB1RiOw90Ii/gm7av15heMxt+FUwcnL5RsF3fSmrDvjXOLMRRHX0vD74csWd3BE+PTfU1YfT76Vg1aTNqLVpxsVjkhdTsemyHqxoBY8norBt10dzJNl09bL0y3U/Dum5nP/zJw81ooBEJtsv6OuO7pM24bZ2y9ajJQ/HHUDHb/Ygvu/3Cr5+tTikpXR59YS1CmZxac+SWnnOfE1L8/bqXMlN7nfX2/HmybA1xvOosXEDYi45vl2OmrpEQkikp6oz9nZ+8DevB16cehex+XkXFZWFpYvX44HHngAjRo1wokTJzBz5kxER0ejTJkycsRIXubZnw7gjd/CJDkAyOnHHfJ0iu05fQfeczDtoxgZBvjYmmo68Idd0q/MC03455TdorGe4N05dVDLiZCeBvDtjxAzasUWpe/2qvnucsiULejw+WZZklO2iHg3HH3fpP6IzJMyR6KTTD8/MbdgZHp8iroSomlZuZi1TZ5RpLYptyXY+/z1WntT73hKBszcdgG3svMwXQc3pYuRaKev4sO77ArPbZw5r9bx2yQJl5Jzo0ePxl133YWpU6fiwQcfxOXLl7Fy5UoMGDAAPj4eDcIjjTD/zsalqKOmTeGMElFTHZxxy0pBTblcuanMhdmVm7fYyUoF1DzVXG7ZefnIys3DX0euIP72/ig8LkWRdev1JO6ZInWm9Eb0iGl7bt6uwaPmY6E3uqrQMdVTmTl5OH4lCRP/PYVvN8tX/03Nuz5bszq8ntmbnqOyTNTJq8no/tU2rBU4FTLplvi6r1qTkil/PVc1+uDP4oMv9HC+V/g3HrvCckByc6mF5Ny5c1GrVi3Uq1cPO3bswI4dO6wu99dff0kSHHkfNSYCvt54Fr+/EoLdF6SfwiqV72QolBx9Q2yzg/u/3AYAuPjFAOGdKvVMDycN9szaegHfby0YJVK5jD8S03iSTtLS08hIKk7kdEZXDF90yNSwRsvO2Rkdp4fj4cZTcRj3QCPRYZi8+msortzMwGiBUyFVlq8Uzmg0elyTNy0zF0GBJSSKyDtk5ebht0OXPXoNufdBcr/+wt2R8q6AXEvODR06lAW2yS7znYJBjrmabjgYKX+XQk/dvCX9HahclZyN5Obnw9fHV3QYAIAoK4WqtU7EVnAyJhkta5QXsGZLBhiwJTzB9G+lEnN/HbmC4zq+u5ifb4SPnYS8nNvk8StJim9738k4CkkOLpdd0JgbOh1Fo1RiTs0JsIsqL7fiNrPdbXhcqrg4rMjMYU1yNcnNy8eA73ejYdUy+H5wG7dfR80lHAB5bpp5Q8ka2bq13v7T/z0WU+y5s3GpaBxcVp4V65BLybnFixfLFAZphaOddcFcdXUk7UgZajp+R15XLjm39kQsBrS4S7H12XM6JgUxSRno3ayaIuuLTExXRXLuw1UnUL9KacXXO+73Yxb/vnQ9HZXLBCgehyitJ23E/x5shifb11R83Q/P3IOoqQMVXWdhl0hnqOFCVS03bkQp2lGV9CPKSgMLKfX4ejv+Hn0fypVSeESRir/SOXligxNZezZVhVM/9128jpTMXJyJTfEoOaemc3tr5Ihvr42SEGp6K+T6XOzNjNsanmCRnFP7tqF2LBRHknL1+yjqC7xoD4fl6pGtDrZyWHYgWrF12WM0GjHg+114+efDOBWTrJomCUpFcfGa+NGS28KvecUdV6mkZObiXTujs5S8PaOSzd1k8d4oRdZjNBoVuzA8cSUZWbnik472XEhIxW4ZurNbw+SffkUmpmPRXuXPL21dOGdk5+HnfZcUjsZScobYBJXIY+9Hq04KW7ct5p198/KNSHOz5rXaR87JYd5OeRoJegMdftzCuDRyjsiRXefunPyqeQb0p/+dFh2CEHJ1J7VHTTt0ue+aW3PxWho2norHsHtro5S/8rtc87f/QkIaLitQi5DlDywZDDA1pNATKerauCs2OQNfrgvHtTR1dcpUyqhfj2D9qTisfu1+3HN3OVnX9dDM3ejWqAruuTuo2HNquRnQe8ZOAMDGt7rKvq6o67dQNShQ9vWQOqnpRsy0DeFYtCdKdBiyupmejQql/W0+L/Lj2HAqTtzKnVD/w7Vu/66KNnOrzE89MlQwYh1QfoRddm4+DkbeQPs6FRBYwrPyQvlGo82R/6di9FvGRQ4cOUeS+mazay26eQ2vrN4zrDdxIfn0mr4DX64Px9cbxLevNxgMeP/PE7Kvx5n+Hyq5ZleEnv5Wc1vN6v2Zk/vtOHY5CSFTtuLvsBjsuaD9AvjWrL99UVg4Ui9f5iupHeeuYda2i7Kuw1n2kiPn49Nk/z7q/bzG2turp32gmkYUKTVaVKTr6fZvwGw/a/04RJ5R03buyOUb3tFRW2pfrD2D5xYcwOvLjwIoqDfoLiOA2dsuWH1u9XFxnZi1iMk5UlTRXbkX7dvJTfsjruOZeftw7HKS6FCECo2+KToEvL78qCJTTHycuDpVY2dnkpa1wsFKeGTWHiHrVbMoBettmhNxjLdVFwgA8oxGiyYxctB5bk73RNRYs5WP5lEWuJ4urgGMlt//ovv2M7Epwmvs2Xq/1ZRIVDKSwptzG0/HAwCWe9BpduuZBBeazajn/fZGTM6RbMb/Jf8IHXLOgYjrmLL2jJB1D198CPsjbmDQnL1C1q8Woi7YIgTUXIu6no7Z2y8gxc6JmorOlWSn10SkrW2eyQvlGFAwtXTzmXjRoajCIQW6t6tpWqMIapnKLEqEVjvCqhaPKCKYf8/3R1xH/+92oed0sbNzLiVaL9sid3Ju57lrTi0Xl5wp+1Rne39pWHSS26979PJNU5KP5MWacySbyETxhdipwNPz9osOQfcdAkVZd1L54ebT1p8FUNBe/btnrHcDU0PXSqUcjrqJIZ1qiw5Dcbbqzel1TyCiUYDBUDDl5Iu14YqvWw1OXk1GVu6dqTy/7Je/OP66k3HoVK+S7Oux5bmfDuDh1tXxlIBuySQmOauWfGhuXj78fNU17kNNo6a0xHwzX3+yIOF0LVVsjdewK0lWH5f7K+ns9e6DP+yWNxA7MnPysPG0+4lBV/Zr/Mp5Rl17UNKNw1E38E/YVdFhKGbvRe3X/XCGnkYU7L5g+ZmLqkMkd60pe/ZH2J5etu6kugslS+lA5A27owi1Sq/jGZ6dvx9jlh4p9vhrt+u+KMkAA2ZvV0ctOKUZjUY8+MNuxUdt37AyjU7J6V67LyTiPTvdkuWmn6O8ddvOXkOOB7WdvNnfYWJKGdij1CmQ3kaMmp/Pq6bOpo3PQO4ErTd88k3+tx6pme515gWA/RHOjzr3hvdDzZicI1nZSsY8MXcf3vgtDOcFdA8V4eRVdrIBgB936vMiEbiTqFi8JxLzb7dj/0KBqcYirxGcqT2nFz/tihQdgvJ0+vHvvXgda07EFrtYO+rBlBJPiEzQizLy58NI8eBCRGr3TtkqdP2HouSfzkt3LNyt7P7eVukEpRNG13XaHRuwfvMlO1e7SVrzbU4tNaVt15yTe8XqOsaeiklW5PqC5MHkHMlq53nLefgq23+Rwn7ZJ/+UInMbT8XhUNQNDF90EJcEFUQvZDAYkJGdh4n/ncbna8/geloW5t1O0slp4R5xSSEm5+7Q+zT/LWfi0fmLLboaRdzus82iQ4DBAJyNd7aIs3ZsPB2PeSq6GZSaJTZR+OTcfULXr7dTv1066JJqjejPOT0rFwO+24WvN5y986BCFx6rj1vekNH6TREDDPh28zk8v+AAjgi68WSP+dsvd5JaTZ/068uPYuD3uxW5vrCFZ/6eYXKOZJWVo467RqKnGKQJuoP/37EYnIlNEbJuNRj5SyienLsP285ew5hlxaeZKckAINtsO8zS8B3VQua5ueRbOfhu83nhSVJRQi+J79arNIPZKdpLSw4jLiUTz84/IDAiZVmb3qi02GTl69ypxY10MVPJ1XShphbpgpOTWrf3gvUSEnrZFmOSMnD5xi38fvgyTsemYOa2C6bnlHwPLpo14NL6e//f8Rh8u/m8qhLR5jm4tcfv1FuWfVqryj5sfz8f9G5aVdF1mu/j89T2hngZNoQgxYkYartUgSLQ9iQIKpIqosaRPSL31yevqiBJafb362FQmfnIuQ//PoE1x2Mxb+dFnJrUT2BUpBQ9bOOuENG1d4eTXeS06EKCmBGDut/srWzmCxSe5qk3a04o3/jJmoxs5Rs9GY1G3Du1YNr4K93qWXleuVjMk0Bar0E3R+W1TCMS75RNypf5XvgtAdu9PYc+6g2DAWg5caNi62z+yQaM7FoPHw5oilVH9FNTXg4cOUeKEzHU9vLNDMXXae5sfCpy8/Lx/IIDmL7xrONf0KgMHXXotMb84tygg0s4H7M/8WBkQc2jdJWdxJB8cm2MWNb+li+WrfddBJHXp4eixIxWVcsl+a1s9YxWS87QX0MccxHX9FFf+bst5/H74cuKrtN8FsKPO4pfXyiZJNN4Ps5ryX1jLOyy5bFm8+l4PPfTAcQJGrlermQJIestvL4/yBqnHmFyjmTGI1WhzWcSsOt8In7YesHxwhql9TuJ9hgMliduehhVZD5y7pqg0aMkjq3OfUsPiB3JLIpSCfklCtf2JEvbwxNEhwAAmLv9Ik7HpOCRWXtkX1dqZg6uJhXcBBUxQlRtih7f31wRJiSOFAFJUZGdgq1RsvRbfIp+ywiogeU1hsHscWXjePnnw9h9IRGPzNqt7IrVgocAj3BaKylK1Emb6JxQvhHIyuWIIT0remEueptUwjUdd26jApP+O41/j1km6ebrsXOtgvZdtF5/SgQ9JmpSs3JVUW8wJjkTA77fpci62k3ejOy8fOx6r4ci6/M2N2+J2R4S08Rvh3L7+O+TokMwGbrwIMY90Aiv92ooOhQycyBS3pFcto5y8Sn6OwcWNVpQSzhyjmSlhwSEU+y8EXpqPa+3zeH4lSTTz0Wn9P555IrC0SgvVVAjFFKPhXsikaijfZwa7DinjpFbgH7PAdRwXP8jVLljTGGzo0NRN6x+5nrdDkRJz8rF+L/UNYJNLmGXk+w+r/SmN2PTOSHrJSD6xp0SRkrOTuH+7Y7OU7YI707u7ThyjmT1rkqGt8ckia05l2ZjR3UmNgX9v1PmzrYa6C1Z8/DMO9OJTlxNtjhZOx2jggYVCjgTm1KsW/Lyg9GCoiHSvpw89VwpbDgVJzoEIdRWIFwpRqP1zoh6HEEp0g9bL2D5QWVrv5nLyctHCV/x4z++2hCOWdvU3biApLNwz51R+UpWjgm7nITjV5LQskZ5BddKWiV+z0maZisppbT1gi8QLl5Lt3gvLl0vaLe+8rD2R0/RHRb1MHRQcw4A+n+3yyJJCQDj/zohKBoicbJV1KhBKZdv3hIdghDP/XSg2GN5Sha/UtDNIlN49dwhuFBWjuV3XemRNZdviP3edf5iC/JVsL2LTMxxNJW+vPpLqOgQSCOYnCNSyF6zOkDdvtoOgHeT9cZ6qVoiIm3S6wWqtWk99T9cKyAS+Z2OvTMK3Agg0ywxlXQrG1+sPYOTV/UxUryQ6G6Fa07ECl3/9fRsXE3KwIpDHCUv2vErSQi9JKZztZ7o8eYbyYPTWokUsua42JMlEi/XbLqZQQ/tWolI13Sam9MV8xGBRbtVtp60SelwSCVe+SXUInGrN6Juvk9dF45z8amYP7Q9zsWnFpu5oBfZuQXJsm1n1VODlcgZTM6RovR6F50IAFYculMD5r8iHSyJiLSGx3ztm/jvKdPPscli6/sWSsnMQVBgCdFhACiov3blpjreFyXpOTEn0twdBVN5v9l0DlcF19tW0s4i0+lXhl7BV0+2Umy6qdEIRF+/hX/CriqyPtIuJudIUY/o9A4OEQBEC64DQ0REJKWIxHTTz6tVMkOg+1fb0aVhZeSqoO7ZVxvOig6BBLh8Q2xibOa2C0LXrzRHXXvldj09G12/2iY0BtIG1pwjRZ2NTxUdApEwfx5hAxAi0oevmZTQnaRbOaJDAADcSM/GP2ExqignsnhPlOgQSIAzHDmoKFuFYqx1j5aLjwG4v0FlxdZny9k4Xmt7MybniIiIiEhSBSM3xI9cIhKJjb/EmLNdXKfWrNw85OazQYCSrhfpGg0Au88nIidPue/f/vG98OvLnRRbny19v92JD/48LjoMchOntRIJsvp4DBbxjioREWnU30dZW5OIlPfl+nBh624zaRNuZecpvt5cHXcMXbw3qthjzy04oGgMVYMCFV2fPWtPxIkOgdzEkXNEgoxddlR0CERERLLJyFH+ApWISCQRiTkAaPDROiHrpQJtJm1EQmqm4wWJ7GByjoiIiIiISCJpWbmiQyAiBd28lYN3V3I6KXmGyTkiIiIiIiKJ3PPJBvwTdlV0GESK+u+YvksZnGPjQ/IQk3NEREREREQSeuO3MNEhECnqteX6Ltljq2sskbOYnCMiIiIiIpKYkc1aSWc2n47H8wsOIC5Zf/XXDAam58gzTM4RERERERERkUde/vkwdp1PxIR/TooOhcjrMDlHREREREQksdx8Dp0jfbqeni06BCKvw+QcEREREREREUlCjxM8OauVPMXkHBERERERERFJQo+JKj3+zSQtJueIiIiIiIiISBIGHY6di0nSXxMMkpaf6ACIiIiIiIiISBtiUzJwLTULaVm5okNRTB5rTJKHhI6cmzNnDlq2bImgoCAEBQUhJCQE69atMz2fmZmJMWPGoFKlSihTpgwGDRqE+Ph4i9eIjo7GwIEDUapUKVStWhXvvvsucnMtdwLbt29H27ZtERAQgAYNGmDx4sXFYpk1axbq1KmDwMBAdOrUCQcPHpTlb/YWuXn5okMgIiIiIiIiL3P5RgY6fL4ZPb7eLjoUIq8hNDlXo0YNTJ06FaGhoTh8+DB69uyJRx55BKdOnQIAvPXWW/jvv/+wcuVK7NixAzExMXj88cdNv5+Xl4eBAwciOzsbe/fuxZIlS7B48WJMmDDBtExkZCQGDhyIHj16ICwsDG+++SZefvllbNiwwbTMihUrMG7cOHzyySc4cuQIWrVqhb59+yIhIUG5N0NlsnKZnCMiIiIiIiIikpvBaDSqavxlxYoV8dVXX+GJJ55AlSpVsGzZMjzxxBMAgPDwcDRt2hT79u1D586dsW7dOjz44IOIiYlBtWrVAABz587F+++/j2vXrsHf3x/vv/8+1qxZg5MnT5rW8cwzzyApKQnr168HAHTq1AkdOnTAzJkzAQD5+fmoWbMmXnvtNXzwwQdOxZ2SkoJy5cohOTkZQUFBUr4lQqRn5aL5JxscL0hEREREREREJJGoqQNFhyAZZ3NFqmkIkZeXh99++w3p6ekICQlBaGgocnJy0Lt3b9MyTZo0Qa1atbBv3z4AwL59+9CiRQtTYg4A+vbti5SUFNPou3379lm8RuEyha+RnZ2N0NBQi2V8fHzQu3dv0zLWZGVlISUlxeI/Ii1rcXc50SEQERERERERaY7w5NyJEydQpkwZBAQE4NVXX8WqVavQrFkzxMXFwd/fH+XLl7dYvlq1aoiLiwMAxMXFWSTmCp8vfM7eMikpKcjIyEBiYiLy8vKsLlP4GtZMmTIF5cqVM/1Xs2ZNt/5+Im9R0t9XdAhEREREREREmiM8Ode4cWOEhYXhwIEDGDVqFIYNG4bTp0+LDsuh8ePHIzk52fTf5cuXRYckKYP+ul+TAz7cJoiIiIiIiIgk5yc6AH9/fzRo0AAA0K5dOxw6dAjfffcdnn76aWRnZyMpKcli9Fx8fDyCg4MBAMHBwcW6qhZ2czVfpmiH1/j4eAQFBaFkyZLw9fWFr6+v1WUKX8OagIAABAQEuPdHewF1VSIkIiIiIiIiItIm4SPnisrPz0dWVhbatWuHEiVKYMuWLabnzp49i+joaISEhAAAQkJCcOLECYuuqps2bUJQUBCaNWtmWsb8NQqXKXwNf39/tGvXzmKZ/Px8bNmyxbQMERERERERERGRHIQm58aPH4+dO3ciKioKJ06cwPjx47F9+3YMGTIE5cqVw0svvYRx48Zh27ZtCA0NxfDhwxESEoLOnTsDAPr06YNmzZrh+eefx7Fjx7BhwwZ8/PHHGDNmjGlU26uvvoqIiAi89957CA8Px+zZs/H777/jrbfeMsUxbtw4zJ8/H0uWLMGZM2cwatQopKenY/jw4ULeFyJSn8Mf93a8EGne670aig6BiIiIiIg0RmhyLiEhAUOHDkXjxo3Rq1cvHDp0CBs2bMADDzwAAPjmm2/w4IMPYtCgQejatSuCg4Px119/mX7f19cXq1evhq+vL0JCQvDcc89h6NChmDRpkmmZunXrYs2aNdi0aRNatWqF6dOn46effkLfvn1Nyzz99NP4+uuvMWHCBLRu3RphYWFYv359sSYResJZrVSU3qc6B/ipbqAxCTC6e33RIRAJETllgOgQiIiEuL9BZWx7p7voMIhI44TWnFuwYIHd5wMDAzFr1izMmjXL5jK1a9fG2rVr7b5O9+7dcfToUbvLjB07FmPHjrW7DOnbipGd8fS8/aLDEEbnuTmUDSwhOgQSrE6lUsjOyxcdBpEQBnaKIiKd8vUxoG7l0qLDICKN41AQIif56LxdafvaFUSHQCRU1PVbaDlxo+gwiIiISEG+Or8GICJlMDlHVhn1PofRihvp2aJDEIq1toiIiIhIb1rcXU50CESkA0zOETnplV9CRYcgVGAJX9EhEAnVtVEVnP2sn+gwiIiISEEVS/uLDoGIdIDJOSIn8a6Zvo1ZekR0CCSYjwEI8GOSmvSHtZaISM84rZWIlMDkHFnFSa3F/ffa/aJDEO71ng1EhyDMmhOxokMAADzVvoboEHTLhwXxSaf0vOWX8mdCnkjvmJwjIiUwOUdETisdILTBs1ATH2omOgQAwMCW1UWHoFs8NSe9ysrVb5diluAlIubmiEgJTM6RVf6+3DSIzL1wX13RIZBgBo6cI52qULqE6BCE+HPUvfDjVTmRbswf2t7q44Uj55/tVEvJcIhIZ5iBIatY/J9IX166n8lHR3iNTnrVuFqQ6BCEKFnCF10aVRYdBhEppFpQgNXHC5NzY3vot7wLEcmPyTkickrPr7djyrpw0WGQTJh4cqzw5PzvMffh3vqVBEdDpJwSvgXbfrmS2hxBN7ij9dEw1csHwteHp8pEemGwUcCCNeeISAk84yAip0QkposOgSBf3TM2O3Cs8Bq9dc3yWPhCB7HBkOymPt5CdAiqUXhh+pqCTYGUvBhuXt1yZODOd3tgw5tdUb6Uv2IxUIEGVcuIDoF0zNapUOHjPFUiIjkxOUfkhMAS/Kr8NrIznmjHTqGiVS5jfcqFpx5re7csr6slrDmnL8/YGE2lda1qli/2WInbdWhLKFiPVsmp9kXrytWqVAqNg8sqtn6640JCmugQSMembThr9fHCmwUcQUdEcmLGgcgJ1kYV9WpSVUAkYoRNeACd61VC42q8WBGtcHqZ1JoEu15TSm9Ja44uJD14r2/jYo8VXpDec3c5xeK4v4Fytd587Fxwd6hTQbE4imJ9KyJl7Tx3zerjvreP/1XLBioZDhHpjL6urMgllUpzOkchaxfleUajgEjE+PvoVczdcRERibyjrQZdG1URHQIAIDhIXyeper1hXqGUNuuMkXXWjneFI8va1a6AJS92xF+j7xUSh4h1PStwBOU7fRtj9/s9hK1fhF3v6evvVauhIbVNP1fU0fVAo2plEBToV+zxUUuPYNGeSFy+cUtAVESkF0zOkU16Sj45Yu28PV9Hb8/E/05j6rpwLD94WXQoumcE8N3TrSV/3aRb2S7/TpBGi8PbInLk3NsPNBK27s3juglZb+SUAULWq3fWktB+ZiN2uzWqgra15B9NZoRyB9mis3UvJKRh7YlYfLv5HF7/7ahicVhTo0IpoetXWs2K+vp71apX02qmn/V0Y+r7wW0Q+r8HsHxEZ4zoYjm1/tP/TqPLtG2CIiMiPSh+a4DotsbVyuJA5A3RYahCVk4+bqRbJi8O6ei9GdjyLgT6+aKkvw9KlvDF1aQMrD0RJzosXfpm0znUrlRa8tdtPWmTy79z/Eqy5HGo2aqjV1GuZAlcvnELF68pO4rUV6bpzM6oJFOdQ0dY408MazWV/DTesbRo4r33jB2CIiFSh3vMmqToqaSDAQaU8PVBSP1KCKlfCfN3RQIA+jSrhuSMHBy+dBN5ero7T0SKYnKObBp+X10m527LzstH28mWyYuMnDxB0Shv1rNtiz1W54M1AiIRZ9zvYaJDAACsO6nfpOiILnVNJ8qiLN4bJXT9RHKzVn+taMMErSmaCC5ZwheNqpVBo2plC/4LLothCw8Kio5IeWUD74yM11VyrsifOuXxFohMTMf4/k1gMBiQfCsHrSZtFBMcEWkek3Nkk9ZPxolc8deRq6JDAAA82PIuVAsKxILd0iapLnzeHw0+WufS78wZ0hajlh6RNA61e6VbPdSqWAo1K5TCUAUv1vV0cURi1bIyrVDkyE0lFP3rTn3a126TCCKtMx9B6+tjwMSHmmHif6cFRqSMohV9BhepOVmONViJSEbanqdAHmHNuTtqVCiJi19Y1j8S2cFNSSVL+IoOQRXG928iOgSsfDUEM59ti/892Ezy1/YrWnTJCUpMO3yvX0HnyE8fbl7spFlJr3arj/DJ/TC+f1MM6VRb8aYcvoKSc890qClkvaL1bV5Qb2nCg83wfOfauqq5VLlMQLGprUrfrKtTqRQ61q2o2Pp8DAa0r33nmM7EHOld0a9AYzc6unsjfz9eGhORONwDkU1GJudM2tSqUOxiRS/1kAa1u1t0CKrwSrf6xbrINa+u7MlqhzrKXaw6Q4mvwOjuDXDkfw9g2L11LJqw9GlWzfYvSaxtrfL4oH8TBApMVAeUEHO4bl2zvJD1For4YgDqVpa+xqIjM29P5X/x/rqY/Og9uK9BZcVjEKnoV9tX4ZpzW9/ujgA/5b5vPgZx3zGyT29dwdXC/BzXxwfI18k1gagbYWrGhCWRcvhtIzt4gCpkbUbPK13rKR+IAK1qlBcdgmpUK3KRoPephkr9/RVL+wOw7N6oZKJSySSBLXrd0nx8DOjZpKri6y1RZCRp+VL+isdgy+RH75F9Hd8U6QhdQuFprUqPXDMYgPx8RVdJTtrydjecmNhHaAyNqpURun7RfA0G3STndH5aZ5XSM2j+HBWi6PqI1ITJObKJB6g7rCUhRF2sDQupjS4NlRvFYa1zn16ZJ4cA7X1HhoXUdml5pTcN82sDJd/7QBsjag5+1EuxGOQaqdujsf3pufq4HPMunRWY7vlQq+rYPK6b6d/aPw7oJ/ngbUoH+Fk0JxBB9PpFKZxaPrhjLXYo1bEyAcqWqG9XuyLqmY2Y791U+Rt0RKIwOUc2qW0KnUhqmsL6Tt/GWDCsg2Lr0/5FmfOKXrupabuQQjsXv/MGw53aXFpWdBRVoapllZtuJdcoxfsaVMbWt7s5XlAgbX3LvEeA2VSmEgpPa1VapTL+DhPRvQSM4CR1KF+yBOYMKd61XusWD++A318Jwctd6ukmea2x0zpJPNfZtRu3UqhcNsD0c6XSAXaWJKVVLhOAgS3vEh2GZmn7bIs8UrG0P5sB3FZ4bf77KyG45+4gHPqot5AD+Kvd6qNsYAn4+/koVgPCT+MXZZ4oG+CHljXKiQ5DMvku3hk3GAxoX1v7SXx7CeryCnVuk2t/4+djQL0qZTCqe315ViAB3iCwpNSxx/xa3E9Qt1Zbo1al0qluRTzUqjra167gsM5u3+bBssZC6uXjY0D/Fvq7GC3l74eOdSvC18eAPJ1M+9baTVcpdKwrtgGeXhLD3iLAzwezntXfzQql8Kqb7KpXRflC3GpUOGqlY92KWP1aF1QpK+YuzgdmHUOVatjhRhNPzSp6gtCoWlm0raWdrr2ungD5GAyYtytCpmiKE3WCZm/UWqBC9ejkulwo7NJ7d/mSMq3BPZXL3CkbMFIn9T3Vxvz7JipB6i/zAWj8gKb4YXAbGAwGOLo3ofcO9m1qlRcdguw+HtjU6uNKdCt+pWs9/P6Kemtt6WVaK+8FFSfiow+pV8n0sz62PO/BMRvy4ttL5AQ13klT6kRJ6S59alb0QtFg0FZXY/NNanDHmg6X9zEAOQreTjdPFij5nVS6OL3VGGT6ewsL/dt6+XuqKz8yNGzCA9jzQU/TvyuVCcDjbdg1ulDdytIWp7c1Ql4NybnCZjByMf+zHO3LlU5ODHWxBqjcxO8F5TUspDaCy1kvVVB4DJDza1CjYil0rFsRZz/rp3iNL2fcZeO90Rq9N/qyRsRp7uged0bz979H+lHLT7SrIflr6kWZAGVmjNSpVEqR9agNr7rJLh6jCjS20qmrrOCTJ6WuE/Q2cs78bl1RfkXejDqVS2vqjp75xfgXj7VwuLwBBpQrqVyhbPMTxACFpnUDyoyacEimEAovRLo1st4YooWAadvlS/mrokOuGvkYpE+U/TX6XiwaXryOqfkxpkdjMfXW5g1tjza1ymPuc+1keX3zC3FHx1SlR+5OekT+rryuGBpSR3QIsno+pLbNJEThMWDzuG4Y90AjrH7tftniCPDzxVPtHd8cU1qrmuUx+dF78POLHUWHIokfn2+HVjXLF3tcBUd71RExayHAzxfnPuuPgx/2QsOqZSV//fsa2D7X1xtXTykmP9JcnkCK+ORhZdajNjq77CZXGXiYwtsPNMIQK8VQG1Yri9d6NsC7fRsLiEoe1qbr2hqhtPeDnqhbWXvTnpe+3Mmp5WpXKoXBHWoKm2r579j7MLhjLUlf07zmnDMj0wwGKJqcM9dPhjuptqjlTvqvLzm3bbqi8G+rUaEUDn7UC+GT+1ld7oFmyjT+aKWhGo5ykGtvY23UmPm+TVT92UbVymLV6PvQR6btz/y7raaRc6X8Ld9vEfvZtx9oZPHvR1pXVzwGJZXyt7zhaj5q0/f2dlKvShm83qshKsg8olOtiYPnO9dGVxs3crxN2UA/vNvHyvm7E4f7Lg0rSx+Qiok6z/X380HVIHlGbLKe9h3v9WvieCEztSspc+3XvrZ2yga5glsm2aVUsXN3KTHt47VeDW12a3y7T2OM6dFA9hiUcGJiHywf0bnY47ZGDVUvXxJ9NNip09EUxvlD2+OVbvWw7e3u8PP1UWS4/8iu9YqNHGlZozymPO54dJsrXL32FJmcU7J7pBoGzgHA/TJcEJiPwqpaNhCBNpIw5u/BoLY1sGr0vZLHAthJPqnkMxAtWIYLFaMRyLcyO91yGrnkq3WJj48Bpyf1xRKJR+2Y70Yc7f6USs6VLOGLdW90sXhs2QjpE/MO4yiSIFSilECtiuKmMVUvUnezSpk7NyuLJgjM3wktNYXSE1s3l50ZlPD9M22kDkfVNFS9xUQVMyJUwtWaw0q9dxrc7JzC5BzZVU/lI6M625mCSK6xdReJnRItPdCsGsb3b2pK4ilx8PhwQFNFRorZujv6eFvr9b58DAZFpx9aXBsruFmq4TtQvZw8DRucvd42f++nP9UKbTTUCMVVJQR1LgWA1lamYXmqQukSVr/7eS6OpJVbKX8/lAmQdn9jOa1VHSPnxvZsUGxkQvPq5bDoheJTj+U0pJPyNe8ebqWe0XnmN+qKXoyafx26NpRmJJn4b5i+mCdfzZUNdFyyJkiim5LPdpJ29oNctJicaxRcVnWNsJTU7K4g08+uzg7xvX0OVC1ITHNErWNyjug2W1269MJgsH6h7mtnp81pz9pqCGHrLzE/iJurJMPUHmdq3QHKjuQR1RDCPBEj1zQnZ0/KRG/nomvQmY+yEJmokuNjuKtcSavffXXu2qR9781fzdroQXNKNb+x9V3r3li56YTtalcoNnJOCc5+tSY/Kk89PvP1m+/27cUl1eFBlV83Gz7VQC0oa8e+zeO62Rw9LoegQHXOTnqjV0OLfys5rfXBlncpsp76Vcpg6qA755ty1pFUozd63/mMXd2HcdShvJicI7vUcLfcHimjq1dF3aME5VbQebT44/ZGDcn9nlUuE4APB7hWC0Fpji7otKDogfh/DzbD/x5shobV5CnSe/DDXgCsTVu/s4EqWQfO3omIM3fZ3WV+kirXvtidkXNyqmxjNMNznS1HGEg5eu2jAY5vzIzqdqdznF7OS63VIDUnRwc9pZl/rxxt4jl5YtMnSp6P2bspJydn1/q8lTrAUmgSfOeYZv4WFI3L/MakZJ+L4Gnks4e0dfqiO7CE918+WnuPG1R1rhO2VB+PWi+x3nqgkcUNwTwFk3Mznmqt2LrMj3G2yhdplfk+3tV9WOF1YWaODi6ABNDXlkhkhwEGtNNp8UnAdrLD3k67VxN5O/gd+qgXRnat73hBgYxedb/bPQaDAaO73/kcHmp1F166vy4AIFuG0SRVgwIRNXVgsW6F5olQJc9p7SUCZw1pK9t661gputvibmnrG1k7565ernhdsyArSUg5EpMvd6lr9fEyRbpjezrV+IV76wAAnm5fEyO61sPGt7raXd58FJFaGoRIqVujKqhXuTQeMptWWC0oEIte6IDfXwmx+jtFu1croU4laWuSmW9GjkaH5urhTsxteq2V3sCsK6RFgrLId968QYq/RJ3DRZxJlDXbrwb4+Zj2i72b2j+3U+eoWtcYDAa3k2MaPAQU845Zs4x8he7OlQ30k+z75CpRTS+c0bZWeclf03wf7+rplP/tY39Wbp6EEVl6uFV11Y4slZtOD7/krI51K4oOQVHfPt1adAjC2No329tpy30nv/D15w9tL1u3Pk+p+HjuMnvbwGNt7jb7950lUzJyZI7qjhZmhbeVPDm2lwhqJMPowUK9mlbFxwOb4reRdxq1VHUwmslV1jbfMlaSbh8OaIpOdSvih8F3CmGvfb0L3usnbbfqoh0TbfH0e3dv/Uo4+r8HTNNaXPkclR5VtP7NLqZkQDeZpjYGlvDFlre7WXy+ANCjSVWb5wGNqzk3ysQZzk6Tq2RjZKW7XKk5Zz5yrrbESUK16dZI3htvtqhptoZ5OYOih4ByZs3SSssw/bdeZem+W/Y8YNbUy2AA3u/fBMte7oSZz9q/6aRg42Jd2vVeD6x9vYssDYCcZb4/VKrepq1vv1y7BfMRsGo5l7c26EGOhGWLu8ubfi5XsoTVc0tbDd8K99PZufLdsPq+yLmInjA5R3apfdqK1DvsmhVLIXLKAJd/7567rdfk8sSAFsq+9z427iKWDpBv2p6zHmhWDfOGthcdhlVyH8871lEuQR5g4wTAYDCgfKk79eXML2gzsqW9c2ZvakG3RncSE0rWOxTVEMJgMODlLvVkbXxjbbSQtfe2alAgVrwSYjGyqmbFUhjdXdpu1bZGBko9Ws3HYECF0v5WkwE1KtgvEm0wQNFR1k2Cg7D93e748fl2eKp9TdnW42piZEAL6WoDKVlPzZz5d9vRxZlSNecGthTfFKFwBGsPhT8XFeXmLPaC9o43ctQkrVO5tCIdes33qwaDASV8fXBvg8oO666peZSRK9xtsCNVErmxlZtCC4a1R82KpdCsehDukXikvCvM83GKJecE7gDUsk0vsNL4p1WN8pKvx9/XB1Meb4GX7q+LjnUrWv3OOyofIsdm8UCzavjm6VbSv7AXYXKO7FLTXUy5FU5PNBgMFnVHnLFsRGfHC7lo9pB2kr+mPbZqztkbUSKqLo2amHd7GlasRprnHmmj3IXaQ62qo2Odini9SDFgg8HyIO1n9vPTHaRNFlS30z3LfPuUetP7a/S9Np/T4jTGQtZqvLn753ZpWNmt35v2REvTz7YSoTUqlETvpndGedSq6NnIJU+m7fn4GGxO9ZRLtaBA9G0erIrOwYWk/F6oobmQGrq1ftC/iUXzkaKKFmqXQ+1KpUw3SQpviBROK5e7U7Go7cDa6FCDReJK/hiKXhzfW9+9/akrLOpOufB71cuLG9ElJU9uPn85qIXHjeSsdSfuZXacK19K3LQ+892hUjXnbH3PpOqOW5T5iDRr+3d3z2mkFiBDkxIfH2Bwx1r434PNYDAY3CrRI8fxaP7Q9nisTQ3JX9ebMDlHXqfwZHHXez0gV+UpRyMnigoKLIEQGUa32Kv7IXUzBncSseUEnjioxavd6mNIp1r45aWOmChDB7Mn28k3UqaowBK++P3VEIx7oFGx58qX8sfYHg3wes8GFnUgmleXftSoCDUr2E72DO6o3GfgSAMPpxLOKVIj7976xfdb/3uwGYCCbVsJ1ZyYumMwGPDTsPZYNqIT3urdCI+aTbN2hyc3nnwNBlUlyUSRMmFRs6Jrx1w5OLo0UWKaVwUHx9S3rOybpfZcpzs3mZ4PqYPZQ9piy9vdAAAHPuyND/rL16TJmW2qchnpu4R3aVD8ItzZxJVUeQspR6I6y/wmhSv7xB6Nq+KdPo2cbqDgim+eboUvBznXtV2kpzvUwstd6tmcceAMR6MuP+jfBPfWr1Ss3IASzPd3SiXNba2lXMkSWPpyJ4vax1KoU6kUnmxXAy/fb73W7Zzn2mHuc/LVFZ7lYPp4oYoyXGsVvblmraSqo8Oc1ss7iMLkHKlW0eHenzzUDI+3vRuLXuiAqKkDUdPDkRNFdarrWXJNjiTFnOdsj55rKMNJkZL+HGV7pJIo7tTzKunvi88fa4EuDavAYDDYHYHlrMIT3mOf9BFWHNdc4TnaO30bY1wfaWuMqYW9C76KpaW/GHTXG70aYmTXem5vZ0UvwKxdkN3XoDJOT+rr8kV453qV3KpTen+DyujSsDJG2GgGYe7e+pXxRu+GDjuJOuLJqF8tDaR05j23xVY9GneIGqVvnlhxlGQxf16uAunOJKrlNL5/E7xwXx3Tv319DBjQ4i5TXBVL++PVbvUxuGMtG68gjYMf9sIrXeth9/s9ZF1PoVes3Iiw0w/CgqNGIs4SMxPBvZFzBoMBY3s2xHCzbUUqZQNK4OkO8m5fUjryvwdke+3KZQKwbERni3ISSjHfF6nhmHdfg8roJPEgCIPBgK+ebIWPH2xmdeR0mQA/9LtHvqS5syORB3eS/vvgzA1GRzehsmSsOadn4otJEdkQWKTI7vD7il9ESJUQO/tZPwT4eTZsWI56NCV8fVC9XCBikjMlf21rlDwAOzouyNEJ0pb2tSugc71KkkzRbFvL81pUs4e0lbXRgKtKyVDwWm3sJQfKutkxqnO9itgfccPdkKwq5e+HDwd4NpWmkL0LbGcbMwAFo5j3XEjE421r4NE2d+O+qVtdisPXx4BfXnKtvtLjbe5G2OUkdK5XCa8vP+rS7wLWp2T6+hiQl2+0WYdoYMu7sOZ4LEZJXGdPJHe3bQAWdSilUKdSKURdvyXpa7rC0bTWV7rWx9ID0QCkL9BdsoQvxvSob1FXUwRrSSpr5GrUW9j4pGpQIMZLtJ9zpF/zYKufp/mUR3vHh9YSHPNF8XEyAWnL0+1r4qNVJ6ULyM04pPB+P/dGhKqhLrMc6lYujR8Gt0HlMgGKnQOKrTmn/DrNV/lGr4ZoY6Mrq6fXp9YUPQeydpPB2jFxyuN3RrVKPYOAMxIKiB+SQao369m2eL9fE8mHE7vC1sWSVKPnpNjxZecJ2LN7MTXVM6waFIB3+ja2uT3JOY3HGlemVXeV8WLu44FN0btpNSF3ba0x32SkLIHS9C5xU3N/stHo5IV768iyvrvt1PRzV82KpfBMx1qKjvL08/XBF4+1wMOtqttsImGPtXPAjW91xdgeDfD5o9anVH37dGuse6MLXpRhtIgonp4Lj+xaT5pAADR08obE9ne6S3bzxrzOjqPkXK1KpbB/fC8c+6SP5Mevl+6vi7E9Gwo5Lj59u8mIK8cSe2UAPCFipPg7fa1PFbZX+w8ouCmxfERnt5sKFOVOzSdPmV+gu1ND0s/XB893lr7WrghN7lLPDVG1eKhVdYTUr4RWEm3jjjjaAlvK2CCjaHLK0fdf6nW+9UAjdG+sXJdsPycO/tYOieY3daU+WnVVSY0/0ZicI4cGtrwLo7rXx4MCO4iteEX6hguF+pq1kveEXJ3cbJ2sy1EDQslpFVLdILFW0N5VRU9KX+/ZAHUrl0bYhAew94OeitXeKuTKqKWfX+zo8fpsfRYvd6mHn4a1t9tBVRQpL2TkuriwVsOjqN7Niu9/PnmoGcYPkD4h/OWgFmhRQ1z3N7l8/tg9Lv+Otf1q/Spl8E7fxjZraZbw9UHTu4Ks/u4QGaadKMHTZJBUozhdUadyaVNdRE+VL+na6L/gcoEoV7KE1ek+ntzAFJGYKfTpI80x97l2mD3E+dpKD7eW53xQiVOQsAmW0xAbVLWelPExFIzmBIC+zYOLPV+zYimE3K7Z2V6C7s0immF4OnIOkH60i6j7tlpu/CSFHe92l30djj6CCjKWGDHfpQ8Lqe3w3LpDHe8cMdskuCyWjehUrN7h108WdEj9eGBTU5fu6U/Z75qqpkEWWqK+Ky5SrWYKF343/8rLMaS30Fw7dd1cIVdy7odn2yAo0A9TH7cczSHHPrF2pVLo1zxYloLLRUl1IipFvZeiJ2Xj+jTGtne6o3wpf7vdQ23xtJOk0qS60PWUo9FiUo6cM296UXiHtJGbzRZa2Uh4lXRyKsiCYZaj54bfV1eWfZ4SdXxKytBVzJHaFV2/wy317InPH1N/AXNr1HRB6lIkEuSyHmld3e2mRtZG2blTs1QNAkv4ot89waaOrCI5c7PN0wtCZ6djB5criQ1vdcXBD3s5bHzw4/PtPLpR2KFOBavHiybB0o/mGm82E8B8pKK752QPtZK2JlfRz/eJdtJ3bgz9uHexx8TU/HPPIzIlxwHYnFpfu1JpnPq0r8znt+I+g7vK3amx9+kj90he11wtejSparUT9L0NKuP85/3xcpd6WPhCB5z6tK/VmxJy4vyzAkzOkSopeYy0fqLnegByJefa1qqAsAl98IzMBZiBgvdi7vPtMPXxlm79/ioXitQ7/Iyd3EurcWfe/x5lD2juGtm1HjrUqYDnPBg5JuWdM0fTec3X5enn/nqvhvjj1RBMebyFafTDwhc6uDWd9PdXQ7Dl7W4WiamOdSviFQdT/rrfvjvZq2k1/P5KiMvr/XvMfUK6uNlTsbS/LBeU9riTYHHUJU+EotMK61QqJUvBdXNqeBt+G1kwMv4eGacsWVO0w3qTYOdvQFq7OeCNowg2vNnVrd+Toz7T8PvqoJ+di8Fvn26NymX88ePz0txQtWXe8+3wbKdaeL5zbQT4+aKqE006KpUJwNdPunfeBAArX7V+7rTkxY54W+IOvc90rIVXu9VH76ZV0dGsEZq7m2+72hXx28jOeL1XQ0niKxqGrZtfnqhkJZHqLV/f6U+2QnkJm/GYWzy8g90RtKUD/GQ9Jon8DGpWLIWFL7R3utnWwxKUewkQcDPT3o3twlkyBoPBVEvxWZlnBbhy3agXTM6RKr3Vu5HQnXTF0q4f+LJz5UsTWbuQlPP9ceUvMe8a28aFwshSxe+oTpAIj7S+W9H1bXizK17r2cDl+k8fDmiKla/e69G0Vak61QGOL24rmU1pCJSgNlH7OhUt6mfUqFAKEx9u7vLrBPj5on6VMni0zZ2TtXqVSzssFP2A2ZRWd74PrWuWV009QHMjuji/HYqqZaqmEWOFJhQZwbrtne745CHXt0dXiCzAfOrTvoiaOhCdbyfJRnath/f6Nca6N7oosv6ie64pj7fA851rY/Vr9zv+XYmPO6IaADV2M5EuR7faTx5qbjdp/mibu3Hoo96SNF2yp0/zYHzxWAuX69/JcS5SLSgQr0mU9Crk62PAB/2b4KdhHSwae3iyJ+hcr5LFaHQpbHqrKyY/eo/snYELqe+IYGlYSG00uysIA1vK1z20e+OqDs9bcjVcX7tnk2pO71+GdPK8HErXhlXQq0lVvNZTuSZTztSaM/fJQ/LOrHHlulEvmJwjVSod4Cf0QPlevybo0rAyZj7r/KgUuUbO2fLU7SLOIqaRmXM03cMWh1MonNwApLhIkPpUQ+kL3sbBZfF2n8aqmJbkCUdvW2AJX+x6rwf2ftATfi4mFB9oVs3pIvLmyxWO6nGGeSKlefUg5Dm4WBvYQr6TbHsKO4I92V766UIA0L+F8yNHpWwo4Ao1jBgzt+iFDhb70kql/e0mq7e/012BqORV9CIwsIQvRndvoFiDlnJFRp9ULhOAyY/e49QIPmufjbv53k8eaoaHBNb0dYe1mntKkHp0orulDKyRM2kh5XmerX2fWkYTF37GDauVxfOda1s91ktRa7j4iqV/SSl9+sg9WPtGFwSW8MVggTVOs2W81vGmqcVSfF98fQxY8EIHvN2nsQQROVahVAm83KWuS78jZ1mpolQ41kIIJufII+50yXOGj0HsFJHKZQLwy0udXGqCketM9XcJdW9cFdve6Y6Vr7o+HU5K7n5MWp7WKkoXAZ2OpPyeOvNKNSuWcqkO4IynWqFLw8qY+1w7vOHkCITyZtMkOxeZ+mZPYAlfrHujCz55qBkGd6zlMHFsftGh5N7u91dCsH98L9lGoLhyMuds/SepqW3kXI8mll3aHE3VrVO5NKKmDvR4vWp7H+R09H8PYHT3+ni3b2MM7ljTo3o67/YtuJgqbVYnrFJp9xIGw++rK3tiROpSCwElvPvyobCEwqcPu95MxhY5R/GPlXBkja0bo2rZEzgTx4Y3lRldq1alXWga5iyRo6gL6ehwJMTGt7oJO+ci53n30ZWECalXCa1rlsfKV0Mk6VJVlAHAh7e7Fb7STb6RFeYFQD3l7om5J+pWLu3y1ItCSrVGt8XTg/CDLe+Cv68PBrX1fPSP1FOUPPnbHm/r/pTYNrUqoHdTaboPO8t89MmYHmKmKALAgQ97Ye5zxWulPN62Bn55qRN8fQwIdHL0gSfNSpreFYTh99WFn6+Pw7pM5qMhlDwpLeHrg2AJ930kA4XuOsg5RcoeTzvdudPdtEJpf7zXrwnG9GiAKY+39Ohi9NE2d+PAh70sGoGoudaoFFOwzN1VzvVGSWqy8a2u2PRWV1O9USnIOXnipfvrSlbry9axRi2JEUdxbH27m9WacXoiRx7Y38nZCHJuJ9YaFaiRlCNuPRHk5GwQuahkl6E5TM6RW97p2xh/j7nP6YtdVxkMBrSrXRHhk/thfP+mLv3uwhfaO17oNmdqyzirWpCYk4X6VVw/SFQq7W+36KsrO9x3+jRGKX9fjO3h2p3dhlU9q7Hzw+A2ODWpL6p4aYe8oupUKoVTn/bF9Cftty53ROn27uY1i9rXqejRazXyoJFAtaBA9LtHmkTD10+2gq+PQfYutpbJAe2c5qjhDrwjUtT4urvICM7d7/fw+DWVVs2JYvdy+PnFTh79vhqmv1QLCrS4UPXxMaBjXc/2ga4wr8HpiBwX1FJeGJZ2srO1pwqn0Zfy90NDiev8OSpj4InAEr6S1Z803z/f1+BOMkTkbJVmTk5lf71XQ9Rz45zXKSrYp8xzstmJHNuaswknT25eOiJ1599C4x5ohOlPtsIvL3VEk+Cy2PFud5d+v+hX449RyjUx2PiW7aY9o7q7dt3l7qlZ0RIQclHBV1AVmJwjN8n7FerVtGCKjzvJv55NnB85JOXwXtlOGBxw50L46ydbFbuwdFe9KmVwYmJfvNPXtZoJjuJuaOVEwbwWmMFgQAlfH0kuOqTemt254DXidq1FhU6Qn75ds1BSHr6RLWuUlyQMW5x9azvWrYizk/vhpftdq83h7vqAO0lOd2oLeXutQaWdntQXJWVIBtSoUMrj5Hi32x1bh7nRNdgVNSuWxJeDWjheUCaevv9qLSL90QDXbiY62xnQmnZOzlqY/Ehzqx2UPe2qLFV3TqV88lAzfNCviegwPPJc51oef27mhyXzEgQib6mY3wizlnea9kRLdGtURZIapWo7XhY2VXu3b2P0cXKqvRw1H192spFTgATNuGyR6/y3R+OqGNSuBro0rIL1b3ZF7UqlXfr9LeO6Wfw7KFCZZBVg/0aiszOnhnSqhcEda7k94nRoSMHI66Id5f18Pfu8BneU4TpEA5icI7fIfddaxBRRTz3VvibKquygb0tQkbsgRY+Hrh4fpR4pExToh5nPFh/ZZ611eb3Krh1kAeD7wZaNPupUKuXya9jjzl0mqU4Ynf3sPntMulo7nlg+wvmGC0X9/kpBvcU3ezt3kejKfsvVhhOeKhPgh+MT++DohAdc/l1r3z9Zkq9e6NiEPsXukpeSoV5PIVc61Vozb2g7rH7tftPJsFx2vdcTT3cQV1TcU7Ul3mdLpVXN8ninj+OulWtf74KoqQNl7zwKAL2bVUOlMgHY+0FPi46az3TwbB/xjIRdNN3pOu1qkkDu2n6eJs2c8dmjLbD+TdsjaZxhq86kUqNjiio6atLaYfqp9jWx5MWOHp0nrRp9L/aP74WDH/WyvoCg7OQfr96LhS+0xysuJR6lvwhzNtHzSGtpm9eYd62v7kK5jX3je6JmRWWm19safHF/A7HTcJ3dnX3+WAtMedz9m3Fv9GqIZSM64cfnLEd29rsnGK1qlsfLbt7Inviw5WhgqUsMeSsm58gtd1e4s0OsJkPtInfqyQDA5nGunbRIeZ7m62PAa72Ua4ftiaIX80VP1kTWHvn04eY49kkfp4v+920ejI8GNDUlapzxcKvqqFXxzsXdGBen5Mrhy0EtJXkdW1MOXu12px6cwVBQd0wNzC+yXT0wd6xbEWc/64c3ezu+GPYGQYElPC4VUKdSKQQHBeLzx+6RrWGPNykb6IfalUojcsoATH70Hpf2E45ULlN85LWzIx9sCfDzxT13l3N6BMGMpzybBq8Xo7srVw9zbM+GVutfmvP38/wg6+zesrA+XPXyJSUd7SbFDaXlIzrju2dauzVlc83r6moK4O5U+UmPSDNd1VlFdy1fP9kK4/s3ETb7w2AwWMQk9ciswBI+OPq/B9CmVgUElwu0eXOmogvTxKVUrlQJ9GxSTfYbgrvek6bsQoDE5YxmPNXKtB9wZqp55JQBiPhiAO4qV9LpmQZyXdPMGtIWXz0hzbm7O5Rq6OTn64N761cuNuI9wM8X/4y5Dx+7WQJGyU6w3kQdV2fkNda+3gUrRna2KAb8yUPS12VyN3newMU6ZlIPoZazFoOUikZZNEnZumbB3fxAAR3ZBrWr4dLnYjAYMKJrPbu1fqzVbOhjdrdOjpE0rnZOvUeiRErNitZHlHzQ/850nrc0kswCXDu4K510Vmp15n/Xlre7Y/f7PeDn64Omd93ZH/ZtrmyjELUofG8MBgOe71xb0ppg3z7TBh3qVMCiFzpI9pquerxtDZebOoiqjyqlAD8ftK1V3unRSm84ObpWKlLVv/TUuc/623yurIJTs2y55+4gPNL6bremOTeoqo6i7O5a9EIHHPyoF4aG1FFkfc91roUxPeoXO796ol0NvNJNXDMng8HyWNnRw9q1Rc0f2h4V7CTeZg9pi/892AxNgp2re6cOrp9d2Do3lH/Nlsyb0T3e9m6UDSyBkPqV8Ehr55qhGQwG0wjYXBmm9zpinjwuV7IEnmxf02JEshQKR19PNLu+/uWljsWW84Lyvk4pHMX9hpeVSpCLd8zBI9VoVr34watq2UBMfbwFPvjrhICI1KVlDe8cqVL0ZK1iaX+Eftxb1ulftsgxrFmK4u+u+vzRFuj61TbF13u/E0lBd5qIOMMII+5vUBm7LyQ6tfx9DaTrlOeMqmWVLX5fo4IyU+++fqIVXv75MMb3b3J7VGzB9/mD/k2RmpmLJ9rVQM8mVRWJxZ6ILwag3odrRYchmbqVS2Plq8Vrhr39QCNM33TO6dd5tpNn0wMbOpmk+OKxFkjKyHb6Ikguza2cR7jKYDDgz1H3wmgEjl9NxsZTcZi9/aLN5eW6Q+/n494NLF83f8+c0VjQAOhQ1E2by1ibqvbFYy2wP+K65NPTCBjfvwmmrAt3atkeCu+TP3tUXI1JewywPAeVeuqxo6mHA1qoI5HuCjluNDp76u3pulvcHYRjl5MAAG3MEnXuEDEL0loZkdd7NcQMF475jozt2bBYjbguDasUW65746oATkm2XlGmPN4CHz/YTHX1IEXhyDmSRGWdtzUv1KleJSwYdqdbrKiCyf0cTK2qU6QYqrVzoUplAmQpmu6IvWOtlCckhRfEvWQ6Qa51u/uq0qMPRd5I8/WxHK3liJ+PNA09zLWpVd70c9G7mb2bVsWYHvUx9znnOqJ5KrhcIFaM7Ix7699JQtauVArNqwfhtZ7STaXu3awawif3Kzb6oWJpf8x5rh16Na2meCe+Ho2Ln0j6+Bhkr6X20v110drDE/7/t3fncVHV6x/APzPDvi+yqIiggEqACCqiiIgLJJprWmLgvpu5ZNq9LrhkZmm3Wze1XDKz6600U8tyuZZrKrnmct3JFPRnKqCyDd/fHzgjo6AsM3OYOZ/369UrmDkz8x0fZs45z3m+z7e6xsYHVHjV5eDaTphVzVUYK1qx7WxridFxAXpbDKiq9DV9TFNBEV7PBVMSG6NVA+OtlKrRMdgTYT7OGFiJBTyi/N300ufU1c4SMQFPfs6epX+ULz54uZnR+2rKgaEXctFYOUi6al1DCPNxhru9lc7+W1+kXIXWUGpXs51QWQmmik61r+oFCY36bo/OP16uZt/KouLiaj2+KvQ1lfRZFaIVWbzB2wBtpYwl/e8dtT8rFAom5krhnpn0oljPly9MuSVkhyaPpo91DauNhh6VX7CgsvZNjcd3Y9tofw/wdHhq/z1nu8cWhNBjSkdzglTXxbbSU8iiG7g/dVGNpNA62ud+mqfdr7mvgYcDTqYl4NNSyVR9s7e2wMlZCTg9O/Gp2/lXYVGL8pR13KBpshtSt6RiRd9NbIfE+KNNgDtiAmqhf1TZqzp9VMYCH4/Tx+d+6SuReLVDIPZNjX8iOa5QKPB6QmMkhlSvL1hlRDVwx9phrbRVbYv6hmPLq20xqXPlVjd+lur2qtO3FQNb4NTsBO2Kt5qEzOzuhlmI5NsxbTA6riEmd26Efw+v+iIj+qBQKOD3lM/0miFRWNgnDNEN3LF2WFSFG3GbEl83O71UyFWGPr9HK8raQoXvxsY80dj6adaNiK5WwuCj/hFoG1hLp1WBVKp7nmrKx3plsbFUVbr3cVW0b+Sp96l0UhEo+Xf79c0O+KaMSmR6kp2VBX59swMOl0pwVEZZF7Biy6jMKouVhbJaF3iGtvXHlMRG+Kh/RLUvEEhROaevXO9/Rla//62xes7pWyMvxyqvHCsHkh4Rzp8/Hy1atICjoyM8PT3Ro0cPnD17VmebvLw8jBkzBu7u7nBwcEDv3r2RlZWls01GRgaSkpJgZ2cHT09PvP766ygqKtLZZteuXYiIiIC1tTUCAgKwatWqJ8bz0Ucfwc/PDzY2NoiKisLBgwf1/p7Nlb6n/ZvLii0+rrb4e5L+e/I9ro6LLcJ8XLS/C4gK9d8b1rbkxHl6FZt5luXD/hF4NT4A60a0wrpKniSvHRb11JOW6Ibu+GlCbJk95Epb3C+8Qj22HKwtDH5V1UKlfKIC0fex3h9lTRevqtLTt9YNb4V2QR5YNbikV8V3Y2JwZk7iE8nZ6preNRhfDG0FlVIB/1r2OJmWUKE+XD6utnrv0+jpaIOJnYIqvKCIsYxo1xBn5yQisr7hV2esCRQKBeysLDD1+cb4x0vh2Dr+UfP2HgaYTqepnrK1UsHGUoXjszrj1OyEGlU1YWWhxMW3uiAmsBZebF4PXw5vBRc7aZqQ69PjiXigpDqrvKTjgFaGrZ58nLtEjd4NJSmsNj4fEvXEyc0cIy8sUBZz6GdYXTVlsSWT8fBw30KlNOhquobUK6KkVYCFEcfv5WRT6VlL2yfG4ruxbfCPl8K1F2s1KpMo2z6xHf75crMqzUJQKBQYHRdQ6V6pZT/Xs7exsVSikR5XUi7vJb8ZxcRyRdVxMd2KP2OQdA/y888/Y8yYMThw4AC2bduGwsJCdO7cGffu3dNuM2HCBGzatAlfffUVfv75Z1y7dg29evXS3q9Wq5GUlISCggLs27cPn332GVatWoUZM2Zot7l06RKSkpLQvn17HD16FK+99hqGDh2KH3/8UbvNunXrMHHiRMycORO//fYbmjZtioSEBNy4ccM4/xgmTspkWmWuzs/tEYItr8agtrMN3q3gtKOqODajMw4/7NkW18hD7w1uK6u8hMCbXZrg1zc7VLvnUWm1HKwxsXMj+LjaVfrEuCLbB3k5wr4C5c9tHqsOc3mYkCo9xdCY1gyJwpTERtg8LgbJj/976/Hjo1IqcHRGJ6T/vSOiGrjjs8EttT33lEqFUSqsHKwtdKZN1HWxhb217uvWdrbBlMTG8HS0RgMPezTycnxq1aQ5kOM0MkuVEt3D68LT6dHB2KK+4VgyIBIHpnUw2Os62VhK0jNTo/RX2fMPKzXn9Qgx6snnzG7B2ubbDtYWiA3Sb8Wsxj/6heONxMbYMPrRyUmzei5oVu/J/c6sbsFIqOaKthW1qG9TeDvZmN0UwNJK79tfMdLCAqU9/te8aWxMpR5vZYbfiR6OxklQVuSbRHPcs+XVysXFmMzhUvy8HqH4V3IEvh3Tpsz7P0kx3AyNp4l4OE1Yc4wf4OmIMB8X+LjaYfO4tmjhV7WLhbZWKnRrWgeJId74PS1Be7ux+25X5OLutgnt9JIw18xAaVvGxShAmotANamQ5VnTUjeMbo21w6KQ8JwX5veSboVbUyDpmdDWrVt1fl+1ahU8PT2Rnp6O2NhY3L17F8uXL8fatWsRHx8PAFi5ciWaNGmCAwcOoFWrVvjpp59w6tQpbN++HV5eXggPD8ecOXPwxhtvYNasWbCyssKSJUvg7++P9957DwDQpEkT7NmzB4sXL0ZCQsmXyqJFizBs2DAMGjQIALBkyRJs2bIFK1aswNSpU434r2KaKpIsqYzKfN182D8C0789idHtn73aVP+WvlAqFdhvwJNCQHfaqEKhwBvPN0bvj/c983E9m9WFp6M1Olfz5KWui25lVmhdZ4xs1xDDVh/WuV2hUMDLSborGF1CvfH9iUyDPHf/lr7ILyxG9MNk3OZxMdh6MhMvVbPHRVXFBNbSLtaw/8ItnfuEng9Pa1o1Tu9IH8QGeqB3hA+++e0qmvm64KsR0dpk1bYJ7Z5oCk3mS6lUGHVqsRTcSn0GP+wfgT/+uv/Uqa7VUfoq9OrBLfHfszcwrG0D1HGxxaA2/hBCoKhYGKyix9XeCqPiGuJGdp72tsbeTgj1cYa7gxU6B3uh0+JfAAD+BlqMpoTu90f38LroFeFjwNervC+H6XfKdUxgLSxPba5dufTLYa3w8icHABhnNdMR7Rri41ILcXiWcTwxOq6hzmIdX4+MRlZ2PlTK6k/Hf6VVfXx+4ApqO9vg+t1Hf3+O1hbIyS96yiMNx87KAnunxqPN2zslef3Sjs7oDCFEjd63BnqZ9qq7QEmyqktobdzMyS/z/k7Bj2ZyONlYIKqBO3pHGH5hnkFt/LGor/MTszU09DFzwa7UzJDG3o44fvVutZ+zosLruSDjr/tP3UZfbSO+HtUaW45fR9+HK4s+i4O1BXKN/B20bUKsdl+rEVrXOAnTIC8H/JZxp8z76rrYoplvSSK4dUPDXCQ0JzXqktXduyUfaDe3kiqj9PR0FBYWomPHR3PqGzduDF9fX+zfvx8AsH//foSGhsLL69EXX0JCArKzs/H7779rtyn9HJptNM9RUFCA9PR0nW2USiU6duyo3eZx+fn5yM7O1vlPzmICaqFf85IvrKEPewxVh6oSBxL+teyxZmjUMz/wbQNrGWSFo4qoX8HmzynR9TGtS5MqT31bPbglRsQ2QN/mT56QWNfAvkYLeodhTo8QjIsPwOZx+ruy28DDHhYqJYbFNkDIwx2Tj6sdhrZtUCOajsY3kX7lTGNTKhV4r29TXH47CRtGt9GpIlMpFSY7nYWoLH617DG7+3P4sH8zqJRP70FXXb0ifDAitgFWDGyO2CAPzOz2nM60boVCYZSpdjqfYUVJkmJM+wAEejkiyt8NbvZWBq0i7xOpu9+T+htl62tt8Y+XwrXjejHSR3uxSJ86NPFC/YeLPEU3dMel+V2wfnTrcqt49Gly50b4JKU5ajlYYXRc2RdIpyQ+6o3XNrAWmvu5ISmsNhJDqj+tbU6PEJyZk4i4xxag2TQuRlvpIgWpF10praYm5tYNb4UXI33wYQX60T5NmwB32EuweFlZKlI16eFojU9Smuvl7788DR72um4TUAt+tezLPb4a1MZPr69r7IvfFSkM0VcBQh0XWwyLbQBn22e3hZmS2AjfjtH/NNfHpxE/PhujrAsyqx+2tTG0p33PrBshbR9gUyP9WepDxcXFeO2119CmTRuEhJQ0jM7MzISVlRVcXFx0tvXy8kJmZqZ2m9KJOc39mvuetk12djYePHiA27dvQ61Wl7nNmTNlL4k+f/58pKWlVe3NmiGlUoEFfcKwoE9Jqeqney5V6vFWFkoUFJWsujOpU1C1K/HqutjizzsPYGupwoNCNYCSLyipDlJqOVhj62ttkfj+7nK3+WF8WzSpXb3eY7FBHmX2/1EqFIhu6I7g2k567b1QWSsHtsAv526i8cMxONpY4hU99h86+GYH3CtQ1/jVgxt6OGD/tHhEzy+5sl5TD56JqOpSjDTNUKVUYFqXJkZ5raep5WCNXs3qQqlUPHEC8+/hraAuFgad2h1Z3xV7p8bj9r0C2FmpJE/4N/Z2QmNvJ3QPr4vxHQKNlrBRKBSI8DVOb0uVUoFOwV7o2KSjdj/WJsAde8/rVof3ifTB1+lXMS5e/yvY21iqnrjo5utmh5FxDTFjY8lF+prW61MfyaRnHTbYSZiwsrdSYUa3YKiLSypq+ix5stChsbcTFlajvYymMikptA5mdnsOnR+rGAKe7O9bEzSvb/g2Nz+9Fou8ouJnXoz20kMCW6FQ4KuR0XhQoEaErytmdgtG2qZTAEpWFR608lC1X6M8rqVmKV1+OwkHL/2FT3dfRDNfVyzYWvb5u6GU/jzaWqoQ4OmIvVPj4WZnhSYztpb/wEpIDPHGhI5BWLz9f+WMQfdLYV7PELgaabrtmPYNMXjVYXRrWgebjl3T3j6jazB8XGve57AmqzHJuTFjxuDkyZPYs2eP1EOpkGnTpmHixIna37Ozs1GvXsVKXelJ0Q3cMblzI/i62emlWf3349vif1k52Hj0T6w5kAFA+gRIY2/dxJsmgQgAH/ZvVu3EXFle7RCIb9KvYlRcQ1iqlNjyaoxk/w6j4xqifWNPtG9suKqxsqbU1FS1nR+dqL2u55U7iYiksKhfeJm3KxQKWKgMv++p62Jbo6qWNOrVwCSBPpU+rlj2SnN8eTADH+w4p11RdGGfMMzoFgwnG/0uRqQxpn0AjmTcQZC3Iwa29oNSqTthz5iN+jU+6h+BMWt/AwC83SsUjjaW2t/1scpiZBlJngBPB5y/kYvI+q5YMySq2q9RWZrEwbyeoejR7NG0zYGt/bBq32WdbavbzmPnpHY48scddGzihQs3c594rU7BXni7V2i1XsMQ9H3R4J0+Ydhy/DoSQ7wxbf0JhNZ1hoVKCYcKXAjR10halKqILn1xvH0jw84SGRXXEGczc9CtackiUy393dDS3w2F6mIcvvwXmhux37d3qUSnZiptefui6vRXruifz7C2/ni5hfEqGeMbe+Hg3zrAw8Eaf+vSBBdu5iL7QaHOlG6qmBqRnBs7diw2b96MX375BT4+j6YleHt7o6CgAHfu3NGpnsvKyoK3t7d2m8dXVdWs5lp6m8dXeM3KyoKTkxNsbW2hUqmgUqnK3EbzHI+ztraGtXXNrs6paWKDPBDp61puxj9Uj41EnW0t0cLPDX7u9th3/hb6VbBHgLH8e3gr/C8rR3tVt21AxZYwr6yJnYIwoWOg9sBZygSlvvo+mJMLb3VBbn5RhcrkTdHA1n7YdOwaUqONuzojERFJw97aAkPbNsCQGH+dYw9DJeaAkj6rXz+2WmLp4x0pVlBNCquNpLAkFBcLbULmgx2OOJuVgwQ99NyMbuiO1YNbwr+WPXp9vA83c/Ixp3sIGnjYw8PBWpLK0fEdAzGwjd8TxzR/Syqp7NUk6GICalX7uMfTyUa7uEzpZvwzuwVjTPsAoy3MUXn67THct3k99G1eD0IINPVx0U5prQhDtHl5WrVieVPfq8rRxhLLBz654I+lSlnm7YZkbfGoUrW85Hvf5j54PrQ2QupU/XzXtoIVsRG+rkb/DvB0LElQejvb6CQrqXIkTc4JITBu3Dhs2LABu3btgr+/bq+yyMhIWFpaYseOHejduzcA4OzZs8jIyEB0dDQAIDo6GvPmzcONGzfg6VmSod+2bRucnJwQHBys3eb777/Xee5t27Zpn8PKygqRkZHYsWMHevToAaBkmu2OHTswduxYg71/uQjycoCFUonPBrWAulgg46/7+Oa3qwCApNDa2HLiOkbENjDIa3s4WmPn5DiDPHdVHHyzA27k5COkrjMCPB20yTmFAY8bpa4YHBXXEJuPX8PA1n6SjqMmUpUx/cuczHrhOczoGiz59DIiIjIuqY89Sp8gG6Nqs9xxlNr/fTEsCjtOZ6FrWB29PLemjcnOSe1w9fYDg8zAqKyyjmksVUrM7BaMlv5uCK7thPrudnr9+3B3sMbqwS1ha6WCQqGoEYm5xt6OOJOZo13BNLK+K9Kv3EafSMMUCygUCgTXqVz8A70cMTquoV5bwTSt54L3XmwK34e9thf3a4oJ645hRtdgDNZDT3JTpGmxFN/Ys9rVhP2jfLH1ZCY6llORFhNQC8eu3il3VVmq+RRCwnV4R48ejbVr12Ljxo1o1OjRtC5nZ2fY2paUgo4aNQrff/89Vq1aBScnJ4wbNw4AsG9fycqXarUa4eHhqFOnDt555x1kZmbilVdewdChQ/HWW28BAC5duoSQkBCMGTMGgwcPxs6dO/Hqq69iy5Yt2tVa161bh9TUVCxduhQtW7bE+++/j//85z84c+bME73oypKdnQ1nZ2fcvXsXTk7S7xylFjLzR+0qNRff6gLg0QHK/+Xmo/nc7ajlYI1Df+uAv+4VwL2G9wgzlOnfnoRKqcCsF56TeigGVdNXCyMiIiLz8eXBDExbfwIA0LGJJz5NNW4lDcnT7nM3cfp6NlJb++G/Z24iuoE7nO0sUaguxq3cAllWFN0vKIKdVY2YrGdQflO3AAAW9W2qs1L4/+Xm43+ZOYhu6K73c6Flv1zAW9+fwTu9w9C3RT2Dr85OVVfRXJGkybny/kBXrlyJgQMHAgDy8vIwadIkfPnll8jPz0dCQgL+9a9/6Uw3vXLlCkaNGoVdu3bB3t4eqampePvtt2Fh8eiLYNeuXZgwYQJOnToFHx8fTJ8+XfsaGh9++CEWLlyIzMxMhIeH44MPPkBUVMV6NjA5p+tIxm1M+fo4pncNLnOBgjv3C2BrpdIpAyYiIiIiqq5/H8zA1IfJucTnvLHklchnPIKIqOo++u95HLh4C8tTWxi1lU92XqFB2waQfphEcs6cMDlHRERERCS9dYcy8MY3Jcm5rmG18WH/CIlHREREclXRXBFrHomIiIiIyGyUXq+VU7yIiMgUcG9FRERERETmo1TnHBUXJSIiIhPA5BwREREREZmN0qu1Wkq4WisREVFFMTlHRERERERmo3SxnK2l+a8USUREpo/JOSIiIiIiMhulK+eSwmpLOBIiIqKKYXKOiIiIiIjMRqncHKwteLpDREQ1H/dWRERERERkNhSlsnMKtpwjIiITwOQcERERERGZjdL5OCWzc0REZAKYnCMiIiIiIrNROh/H5BwREZkCJueIiIiIiMhslE7IKZmbIyIiE8DkHBERERERmY3S+TgFK+eIiMgEMDlHRERERERmQ8HKOSIiMjFMzhERERERkdlQsuccERGZGCbniIiIiIjIbOhWzjE5R0RENR+Tc0REREREZDZKV84xN0dERKaAyTkiIiIiIjIbCibniIjIxDA5R0REREREZkMBTmslIiLTwuQcERERERGZj1L5OBWXayUiIhPA5BwREREREZklpuaIiMgUMDlHRERERERmw83OSvuzgtNaiYjIBDA5R0REREREZqOuq632Z85qJSIiU8DkHBERERERmQ0hHv3MBSGIiMgUMDlHRERERERmo7hUdo7JOSIiMgVMzhERERERkdkonZxT8GyHiIhMAHdXRERERERkNjitlYiITA2Tc0REREREZDZ0p7VKOBAiIqIKYnKOiIiIiIjMBivniIjI1DA5R0REREREZkOn5xxzc0REZAKYnCMiIiIiIrPhYG2h/VnF7BwREZkAi2dvQkREREREZBrcHazxUf8I2FgqYaFiLQIREdV8TM4REREREZFZSQqrLfUQiIiIKoyXkoiIiIiIiIiIiCTC5BwREREREREREZFEmJwjIiIiIiIiIiKSCJNzREREREREREREEmFyjoiIiIiIiIiISCJMzhEREREREREREUmEyTkiIiIiIiIiIiKJMDlHREREREREREQkESbniIiIiIiIiIiIJMLkHBERERERERERkUSYnCMiIiIiIiIiIpIIk3NEREREREREREQSsZB6AOZCCAEAyM7OlngkREREREREREQkNU2OSJMzKg+Tc3qSk5MDAKhXr57EIyEiIiIiIiIiopoiJycHzs7O5d6vEM9K31GFFBcX49q1a3B0dIRCoZB6OHqRnZ2NevXq4Y8//oCTk5PUwyEjYuzljfGXL8Ze3hh/+WLs5Y3xly/GXr4Ye+MRQiAnJwd16tSBUll+ZzlWzumJUqmEj4+P1MMwCCcnJ35gZYqxlzfGX74Ye3lj/OWLsZc3xl++GHv5YuyN42kVcxpcEIKIiIiIiIiIiEgiTM4RERERERERERFJhMk5Kpe1tTVmzpwJa2trqYdCRsbYyxvjL1+Mvbwx/vLF2Msb4y9fjL18MfY1DxeEICIiIiIiIiIikggr54iIiIiIiIiIiCTC5BwREREREREREZFEmJwjIiIiIiIiIiKSCJNzREREREREREREEmFyjoiIiIiIiIiISCJMzslUUVGR1EMgCV25cgVXr14FAKjVaolHQ8Z07tw5rFixAn/++afUQyEju3nzJu7cuYPi4mIA0P6f5CEnJwdCCO3vpX8m85aXlyf1EEhCFy5cwIULFwDw+F9uzp07h3fffRdnz56VeihkZJmZmbh27RoePHgAgMd8poLJOZkpKCjAlClTMHz4cEycOBEXL16UekhkZBs3boS/vz/Gjh0LAFCpVBKPiIyhqKgIo0aNQmhoKA4ePIjMzEyph0RGUlhYiJEjRyI2NhZdunTB4MGDoVaroVTyEEAOCgsLMWLECCQmJqJ79+5Yt24dAEChUEg8MjK0goICTJgwAcnJyUhJScHu3bulHhIZ2c6dOxEYGIg+ffoAACwsLCQeERmDWq3GmDFjEBoaitOnT+PmzZtSD4mMRLPPj46ORrdu3fD8888jLy+Px3wmglGSka+++gr+/v44fPgwfHx8sG7dOowcORL79u2TemhkRAcPHkRUVBT++OMPfPPNNwBYPScH06dPx4kTJ7B7924sWbIEkZGRAFg9Y+7Onz+PFi1a4OzZs/jXv/6FLl26YP/+/Vi4cKHUQyMjuHPnDuLj43Hy5EmMGzcOhYWFmD59OiZOnCj10MjAvv32WwQEBODo0aOIi4vD0aNHMW3aNO1+n+Th7NmziI2Nxc2bN/HJJ58AYPWcHCxatAjHjh3Dzz//jOXLlyMmJgYAj/nM3Z9//onY2FicO3cOa9euxfjx4/HHH39g6tSpUg+NKoiXT2Ti6NGjWLlyJcaNG6f9gA4fPhyxsbG4fPkyWrduLfEIydCKi4uhVCpx9+5dtGjRAvfv38c//vEPvPDCC7C0tIQQgpUUZkgIgZs3b+LHH39EWloaWrRogcOHD+PixYt47rnn4O/vDzs7O8bfTP3www9wcHDApk2b4ODggDZt2uCXX36Bs7Oz1EMjIzh27BiysrKwfv16hISEoGfPnvjyyy8xePBgdO7cGYmJiVIPkQzgwoULWLNmDQYPHoxZs2YBAF566SX069cP586dk3ZwZBSaffqVK1cQFBSEdu3aYfbs2UhNTYWVlRX3+WZKCIH79+9jw4YNGDx4MKKiorB//36cOHECwcHBCA8Ph4ODg9TDJAPZvXs3Hjx4gA0bNsDb2xvR0dHYsWMHHB0dpR4aVRAr52SioKAAwcHBSElJAVBS8urj4wNXV1ecPn1a4tGRMSiVSgghcP78eQwYMAA9e/bErVu38PHHHwMo+Zsg86I5+L569SquXr2KuLg4jB49Gj169MCCBQvQuXNnDB06FACnuJkbTW+R//u//0NmZqb2YDwrKwu3b9+Gvb09zpw5I+UQyQhu3bqFq1evIiQkBABgbW2N1NRUJCcn4/XXX2cvMjOjqYopKChAWFgYUlNTAZRUx3t4eEClUml7j5F50+zTb968iaSkJLz44ouwtLTEzJkzAQD379+XcnhkIAqFAteuXcPFixeRmJiISZMmoXfv3vjss8/Qu3dv9OzZE9nZ2VIPkwzkzp07OHfuHLy9vQEA169fx/Hjx+Hm5oY9e/ZIPDqqCCbnzNSyZcuwdu1a7RXSli1b4t1330WdOnUAAJaWlrh79y7u3buHNm3aSDlUMgBN/M+fP6+9Ta1WQ6FQQKVSIT8/H61atULPnj2xfPlyDBgwAIsWLUJ+fr6EoyZ9KB17zcG5nZ0d6tWrhylTpuDq1avYuXMnNm7ciGXLluGbb77BP//5TwBsFmvqSn/va3qLhIeH48GDB0hMTMSAAQPQsGFDWFtb4/3330d8fDxWrFgBgFNdzMHBgwcB6H6OnZycUK9ePe1URk3CfubMmTh//rz2dn72TdvjsW/SpAlmzJgBf39/ACW9ZQsKCnD//n1ER0dLNk4yjLI++5rv9Dt37uDevXsICgrCtGnT8PHHHyM5ORnTpk3DrVu3JBkv6U9Zsffx8YG7uzv+/ve/48qVK9ixYwe+++477NixA+np6Zg7dy73+WagrNhHR0fD2dkZUVFR6NOnD3x9feHs7IwtW7agS5cumD17NosxajpBZmXr1q3Cw8NDhIeHi/r164vAwECxePFi7f1qtVr78+XLl0VgYKA4f/68BCMlQ3hW/G/duiW8vb1Ffn6+EEKICRMmCBsbG2FraysOHz4s0ahJH8qK/aJFi4QQQmRkZIjExETh6uoqxo0bp/O4mTNnitq1a0sxZNKTsmL/3nvvCSFKvvPT09PF6tWrRWBgoPj666+FEELcvn1bzJs3T7i7u4vCwkIph0/VtGHDBlGnTh3h7u4uLl26JIQQ2phevHhRdOjQQYwcOVLk5uYKIUr+JgoLC8WgQYNEbGysVMMmPSgr9kVFRdr7i4uLtT/n5OSIwMBAceDAAWMPkwykrPiXPs7Py8sTgYGBIisrSwghRFpamrCxsRHW1tYiPT1d5++DTMvTPvt//fWXGDJkiHB0dBS9evUSarVa+3fx6aefCmdnZ3H//n2phk7V9LR9vhBCXLp0Sfzwww8iODhYrF69Wnv7mjVrhL29vfjjjz+MPWSqBFbOmZlPP/0UPXv2xJEjR7Bt2zbtqqxbtmyBEAJKpVLb/H/Xrl0AoK2mA4C//vpLimGTnjwe/xEjRmjjr1arUVRUhLZt22L9+vUICwvD559/jo4dO6J+/fraKy9cHMI0lRX7SZMmYdOmTahXrx6ef/553LlzRzuNTRPv5557DnZ2djpVlmRayor95MmTsXnzZgBAREQEbt++DVdXV/Tu3RtCCLi4uKBt27bIy8vTXn0l0/PFF1/grbfeQmxsLJo0aYK3334bQMmKjEII+Pv7Iy4uDr/99hs2bNgAoKTFgYWFBVxdXWFtbY3c3Fwp3wJVUXmxL70Ce+l2BXv37kVubi6CgoK0t2VlZRlvwKRX5cVfUzVdXFwMIQQiIiKwdu1aNGvWDB9++CH69esHOzs73L17FwqFgotDmKBnffZdXV3RoUMHWFlZaVdmFw8r5UJCQmBlZcWWRibqaft8DT8/P9y+fRsqlQoDBgzQHu/HxMSgoKAAx48fl2TsVDFMzpkBzRfupUuXsH37dvTq1QsAEBgYiMmTJ+Pll1/G66+/jsuXLwN49OX97bffIikpCba2tjh69Cg6d+6MOXPmsNTZxDwt/pMmTcLLL7+MyZMnIysrC4WFhfj666+RkpKiXc1nwYIF8PPz067eV/rAnmq2isY+MzMTgwYNQvfu3bFp0yYcOXJEewB//PhxhIaGIiAgQLL3QZVXkdhPmTIFly5dAgDk5eXB09MT2dnZ2hP2PXv2IDIyEuHh4ZK8B6o6zUWUgIAAdOjQAQsWLMALL7yAXbt2aS+8aaaujBo1CnXr1sUnn3yCs2fPap/jxo0bqFOnDpuDm5iKxL6si2wbNmxAXFwcXF1dceTIEbRv3x6jRo3ilGYTU9H4K5VK5ObmYuPGjZg2bRpiYmJw6tQpvPvuu+jUqRP69+8PQPeknmq2isS+oKAAAPDCCy/glVdewXfffYft27drj+337NmD8PBw7vdNTGW/9zUFOTdu3NAe72/ZsgURERFo2bKl0cdPlSBRxR7pwf/+9z+dkvQHDx4IT09PsWzZMiGE0E5dvHPnjrCzsxMLFy7UbpuTkyPi4+PFl19+KUaNGiVUKpVITk4WBQUFxn0TVGWVib+tra2YP3++EEKItWvXil9//VXnuZYsWSIWLlwoiouLOc3BBFT2s//2228LIYTYu3evSExMFI6OjmL06NFiwIABwsPDQ3zxxRdCCMHYm4DKxn7BggVCCCE+++wz0aJFC9GpUyfx9ddfi8GDBwsPDw+xZMkS478JqrLH4y/Eo+ksJ0+eFC+88ILo0qXLE/ft3r1bPP/888LFxUVMnjxZJCcnCzc3N7F582YhBD/7pqCysS+9rVqtFt27dxcLFy4UY8eOFUqlUqSkpPCYz4RUNv6a2G7atEkcOnRI53E//vijmDNnDo/5TERlY6+Z3nrx4kWRkpIi7O3tRa9evcTLL78s3NzcxNKlS4UQ/N43BZWNvWb68rZt20S7du1ESEiIWLJkiRg0aJBwc3PTaXVENROTcyZo3bp1ws/PTzRq1Ei0bNlSLF++XAghRG5urkhJSREJCQnaEzTNznnatGnCz89P+xxHjhwRCoVCKBQK0apVK3Hq1CnjvxGqkqrG39fX94nn0nzhl+5RQzWXPmJfUFAgZs+eLYYPHy769esnzpw5Y/w3QpWmj9ivWbNGxMbGipiYGNGlSxfG3oSUF38hdE+wVqxYIYKDg8WKFSuEELp9aPLy8sTf/vY3kZKSInr16sX4m4iqxr5077GMjAztMV/r1q15zGdC9PHZf3x7JmVMg75iv2TJEvH666+LQYMG8XvfROgj9nv37hXdunUTCQkJonv37oy9iWByzsT89NNPws/PT3z00Udi69atYuLEicLCwkJbNbFq1SrRrFkz7VURzYf00KFDwsPDQ3v1bN++fSIuLk5s27ZNmjdCVVLd+HPRB9Olr8++Bg/OTUd1Y1+6UrawsFBkZmYa/01QlZUVf0tLS7Fs2TJtU29NzK9evSqGDBkiWrRoIXJycoQQj6opNXgxxnToK/YnT54U/fr14zGfialu/FkZaboYe/mqbuzz8vK0z6VWq8WdO3eM/yaoypicMxGaE+m0tDQRGRmp86U7evRo0axZM/Hjjz+K7OxskZycLFq3bq1dwUWIkgx8nTp1xIULF4w9dNIDfcX/4sWLxh46VRNjL1+Mvbw9K/7NmzcX69evf+JxmzdvFs2bNxczZ84Ux44dE127dhUZGRlGGzdVn75in5SUxNibIH725Yuxly/GnoTgaq0mQ9PA+9SpU2jYsCEsLS21zZ7nzp0Le3t7rFmzBiqVCmPGjIFSqcRLL72Effv2ISMjA99//z0iIyNRu3ZtKd8GVZG+4u/t7S3l26AqYOzli7GXt2fF38bGBhs3bkRmZiaAR82g27dvj5YtW2L27NmIjIxEYWEhPD09pXkTVCX6in1RURFjb4L42Zcvxl6+GHsCwAUhaqqffvpJjBs3TixevFhnStKyZcuEo6OjdlqKJqu+bNkyERAQIPbs2SOEEOLMmTMiMjJSNGrUSHh5eYlmzZpxrrkJYfzli7GXL8Ze3qoS/6CgILFr1y7ttrm5uWLx4sVCpVKJuLg4cfz4ceO+CaoSxl7eGH/5Yuzli7GnsjA5V8Ncu3ZNdO3aVXh6eork5GQRGhoqnJ2dtR/as2fPirp164rp06cLIXR7yXh7e4tFixZpf8/JyRGXLl0SBw4cMO6boCpj/OWLsZcvxl7eqhv/0quv/f777yIqKkqsXr3aqO+BqoaxlzfGX74Ye/li7OlpmJyrQe7duydSU1NFv379dHoEtWzZUgwcOFAIIUR2draYO3eusLW11c4n18xRb9eunRg6dKj2cWz4bloYf/li7OWLsZc3fcefTAdjL2+Mv3wx9vLF2NOzsOdcDWJnZwdra2sMHDgQ/v7+KCoqAgB06dIFp0+fhhACjo6O6N+/PyIiItC3b19cuXIFCoUCGRkZuHHjBnr06KF9Ps3cdTINjL98MfbyxdjLm77jT6aDsZc3xl++GHv5YuzpWRRCCCH1IOiRwsJCWFpaAgCKi4uhVCqRnJwMe3t7LFu2TLvdn3/+ibi4OBQVFaF58+bYt28fGjdujLVr18LLy0uq4VM1Mf7yxdjLF2Mvb4y/fDH28sb4yxdjL1+MPT0Nk3MmICYmBsOGDUNqaiqKi4sBAEqlEufPn0d6ejp+/fVXNG3aFKmpqRKPlAyB8Zcvxl6+GHt5Y/zli7GXN8Zfvhh7+WLsSYPJuRru4sWLaN26NbZs2YLIyEgAQEFBAaysrCQeGRkD4y9fjL18MfbyxvjLF2Mvb4y/fDH28sXYU2nsOVdDaXKme/bsgYODg/bDmpaWhvHjx+PGjRtSDo8MjPGXL8Zevhh7eWP85YuxlzfGX74Ye/li7KksFlIPgMqmaep98OBB9O7dG9u2bcPw4cNx//59fP755/D09JR4hGRIjL98MfbyxdjLG+MvX4y9vDH+8sXYyxdjT2XhtNYaLC8vD6Ghobhw4QKsrKyQlpaGN954Q+phkZEw/vLF2MsXYy9vjL98MfbyxvjLF2MvX4w9PY7JuRquU6dOCAwMxKJFi2BjYyP1cMjIGH/5Yuzli7GXN8Zfvhh7eWP85Yuxly/Gnkpjcq6GU6vVUKlUUg+DJML4yxdjL1+Mvbwx/vLF2Msb4y9fjL18MfZUGpNzREREREREREREEuFqrURERERERERERBJhco6IiIiIiIiIiEgiTM4RERERERERERFJhMk5IiIiIiIiIiIiiTA5R0REREREREREJBEm54iIiIiIiIiIiCTC5BwRERERGY2fnx/ef/99qYdBREREVGMwOUdERERkhgYOHAiFQgGFQgFLS0t4eXmhU6dOWLFiBYqLiyv8PKtWrYKLi0ulX7+8xx06dAjDhw+v9PMRERERmSsm54iIiIjMVGJiIq5fv47Lly/jhx9+QPv27TF+/Hh07doVRUVFkozJw8MDdnZ2krw2ERERUU3E5BwRERGRmbK2toa3tzfq1q2LiIgIvPnmm9i4cSN++OEHrFq1CgCwaNEihIaGwt7eHvXq1cPo0aORm5sLANi1axcGDRqEu3fvaqvwZs2aBQDIz8/H5MmTUbduXdjb2yMqKgq7du165uMen9aqUCiwdOlSdO3aFXZ2dmjSpAn279+P8+fPIy4uDvb29mjdujUuXLig8942btyIiIgI2NjYoEGDBkhLS5Ms4UhERERUHUzOEREREclIfHw8mjZtivXr1wMAlEolPvjgA/z+++/47LPPsHPnTkyZMgUA0Lp1a7z//vtwcnLC9evXcf36dUyePBkAMHbsWOzfvx///ve/cfz4cbz44otITEzEuXPnnvq4ssyZMwcpKSk4evQoGjdujP79+2PEiBGYNm0aDh8+DCEExo4dq91+9+7dSElJwfjx43Hq1CksXboUq1atwrx58wz4L0dERERkGEzOEREREclM48aNcfnyZQDAa6+9hvbt28PPzw/x8fGYO3cu/vOf/wAArKys4OzsDIVCAW9vb3h7e8PBwQEZGRlYuXIlvvrqK7Rt2xYNGzbE5MmTERMTg5UrV5b7uPIMGjQIffv2RVBQEN544w1cvnwZycnJSEhIQJMmTTB+/HhtVR4ApKWlYerUqUhNTUWDBg3QqVMnzJkzB0uXLjXkPxsRERGRQVhIPQAiIiIiMi4hBBQKBQBg+/btmD9/Ps6cOYPs7GwUFRUhLy8P9+/fL7c33IkTJ6BWqxEUFKRze35+Ptzd3Ss9nrCwMO3PXl5eAIDQ0FCd2/Ly8pCdnQ0nJyccO3YMe/fu1amUU6vVzxw3ERERUU3E5BwRERGRzJw+fRr+/v64fPkyunbtilGjRmHevHlwc3PDnj17MGTIEBQUFJSb5MrNzYVKpUJ6ejpUKpXOfU+rkCuPpaWl9mdN0rCs2zSrzObm5iItLQ29evV64rlsbGwq/fpEREREUmJyjoiIiEhGdu7ciRMnTmDChAlIT09HcXEx3nvvPSiVJd1ONFNaNaysrKBWq3Vua9asGdRqNW7cuIG2bduW+TplPU5fIiIicPbsWQQEBBjk+YmIiIiMick5IiIiIjOVn5+PzMxMqNVqZGVlYevWrZg/fz66du2KlJQUnDx5EoWFhfjnP/+Jbt26Ye/evViyZInOc/j5+SE3Nxc7duxA06ZNYWdnh6CgICQnJyMlJQXvvfcemjVrhps3b2LHjh0ICwtDUlJSmY/T13TTGTNmoGvXrvD19UWfPn2gVCpx7NgxnDx5EnPnztXLaxAREREZCxeEICIiIjJTW7duRe3ateHn54fExET897//xQcffICNGzdCpVKhadOmWLRoERYsWICQkBB88cUXmD9/vs5ztG7dGiNHjkS/fv3g4eGBd955BwCwcuVKpKSkYNKkSWjUqBF69OiBQ4cOwdfX96mP04eEhARs3rwZP/30E1q0aIFWrVph8eLFqF+/vt5eg4iIiMhYFEIIIfUgiIiIiIiIiIiI5IiVc0RERERERERERBJhco6IiIiIiIiIiEgiTM4RERERERERERFJhMk5IiIiIiIiIiIiiTA5R0REREREREREJBEm54iIiIiIiIiIiCTC5BwREREREREREZFEmJwjIiIiIiIiIiKSCJNzREREREREREREEmFyjoiIiIiIiIiISCJMzhEREREREREREUmEyTkiIiIiIiIiIiKJ/D+N1E65ikpV+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6" y="2100262"/>
            <a:ext cx="6986799" cy="407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528" y="2220045"/>
            <a:ext cx="6296369" cy="39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2681" y="1976438"/>
            <a:ext cx="56007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02774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PJM Hourly Energy Consumption Dataset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2769632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The PJM Interconnection covers 13 states plus DC. It contains 10+ years of hourly power usage data. Data is publicly available from 2002-present. It includes regional granularity from individual zones.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451008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46" y="4582001"/>
            <a:ext cx="329089" cy="411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152680" y="451008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Regional Coverage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7152680" y="5001101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Data from 13 states and Washington D.C.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10181868" y="451008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977" y="4582001"/>
            <a:ext cx="329089" cy="4114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984111" y="451008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Extensive History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10984111" y="5001101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Hourly data available from 2002 to the present.</a:t>
            </a:r>
            <a:endParaRPr lang="en-US" sz="1900" dirty="0"/>
          </a:p>
        </p:txBody>
      </p:sp>
      <p:sp>
        <p:nvSpPr>
          <p:cNvPr id="13" name="Shape 8"/>
          <p:cNvSpPr/>
          <p:nvPr/>
        </p:nvSpPr>
        <p:spPr>
          <a:xfrm>
            <a:off x="6350437" y="631567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46" y="6387584"/>
            <a:ext cx="329089" cy="41148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152680" y="63156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Public Access</a:t>
            </a:r>
            <a:endParaRPr lang="en-US" sz="2150" dirty="0"/>
          </a:p>
        </p:txBody>
      </p:sp>
      <p:sp>
        <p:nvSpPr>
          <p:cNvPr id="16" name="Text 10"/>
          <p:cNvSpPr/>
          <p:nvPr/>
        </p:nvSpPr>
        <p:spPr>
          <a:xfrm>
            <a:off x="7152680" y="680668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Freely available historical data.</a:t>
            </a:r>
            <a:endParaRPr lang="en-US" sz="1900" dirty="0"/>
          </a:p>
        </p:txBody>
      </p:sp>
      <p:pic>
        <p:nvPicPr>
          <p:cNvPr id="14338" name="Picture 2" descr="PJM Interconnection | The Nicholas Institute for Energy, Environment &amp;  Sustainabilit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027746"/>
            <a:ext cx="6221691" cy="628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KJSSE Template</Template>
  <TotalTime>191</TotalTime>
  <Words>777</Words>
  <Application>Microsoft Office PowerPoint</Application>
  <PresentationFormat>Custom</PresentationFormat>
  <Paragraphs>148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Barlow Medium</vt:lpstr>
      <vt:lpstr>Calibri</vt:lpstr>
      <vt:lpstr>Barlow</vt:lpstr>
      <vt:lpstr>Arial Black</vt:lpstr>
      <vt:lpstr>Fira Sans</vt:lpstr>
      <vt:lpstr>Calibri Light</vt:lpstr>
      <vt:lpstr>Times New Roman</vt:lpstr>
      <vt:lpstr>Courier New</vt:lpstr>
      <vt:lpstr>Symbol</vt:lpstr>
      <vt:lpstr>2_Custom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Soumil</cp:lastModifiedBy>
  <cp:revision>43</cp:revision>
  <dcterms:created xsi:type="dcterms:W3CDTF">2025-04-14T08:55:06Z</dcterms:created>
  <dcterms:modified xsi:type="dcterms:W3CDTF">2025-04-18T19:28:18Z</dcterms:modified>
</cp:coreProperties>
</file>