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Inter" charset="0"/>
      <p:regular r:id="rId15"/>
    </p:embeddedFont>
    <p:embeddedFont>
      <p:font typeface="Calibri Light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370" y="-3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8"/>
            <a:ext cx="12618720" cy="3423284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8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8"/>
            <a:ext cx="12618720" cy="1800224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6417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2"/>
            <a:ext cx="7406640" cy="584835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300"/>
            </a:lvl1pPr>
            <a:lvl2pPr marL="653110" indent="0">
              <a:buNone/>
              <a:defRPr sz="2000"/>
            </a:lvl2pPr>
            <a:lvl3pPr marL="1306220" indent="0">
              <a:buNone/>
              <a:defRPr sz="1700"/>
            </a:lvl3pPr>
            <a:lvl4pPr marL="1959331" indent="0">
              <a:buNone/>
              <a:defRPr sz="1400"/>
            </a:lvl4pPr>
            <a:lvl5pPr marL="2612441" indent="0">
              <a:buNone/>
              <a:defRPr sz="1400"/>
            </a:lvl5pPr>
            <a:lvl6pPr marL="3265551" indent="0">
              <a:buNone/>
              <a:defRPr sz="1400"/>
            </a:lvl6pPr>
            <a:lvl7pPr marL="3918661" indent="0">
              <a:buNone/>
              <a:defRPr sz="1400"/>
            </a:lvl7pPr>
            <a:lvl8pPr marL="4571771" indent="0">
              <a:buNone/>
              <a:defRPr sz="1400"/>
            </a:lvl8pPr>
            <a:lvl9pPr marL="522488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30445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5790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438150"/>
            <a:ext cx="3154680" cy="69742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438150"/>
            <a:ext cx="9281160" cy="6974206"/>
          </a:xfrm>
          <a:prstGeom prst="rect">
            <a:avLst/>
          </a:prstGeom>
        </p:spPr>
        <p:txBody>
          <a:bodyPr vert="eaVert"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80653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27545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195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 lIns="130622" tIns="65311" rIns="130622" bIns="65311"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 lIns="130622" tIns="65311" rIns="130622" bIns="65311"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67050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97280" y="4663440"/>
            <a:ext cx="11338560" cy="2103120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6215509"/>
      </p:ext>
    </p:extLst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166373" y="1589555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>
            <a:lvl1pPr marL="408194" indent="-408194">
              <a:buFont typeface="Arial" panose="020B0604020202020204" pitchFamily="34" charset="0"/>
              <a:buChar char="•"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61304" indent="-408194">
              <a:buFont typeface="Courier New" panose="02070309020205020404" pitchFamily="49" charset="0"/>
              <a:buChar char="o"/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714414" indent="-195933">
              <a:buFont typeface="Calibri" panose="020F0502020204030204" pitchFamily="34" charset="0"/>
              <a:buChar char="−"/>
              <a:defRPr sz="2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804386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29" y="257781"/>
            <a:ext cx="9178301" cy="1049941"/>
          </a:xfrm>
          <a:prstGeom prst="rect">
            <a:avLst/>
          </a:prstGeom>
        </p:spPr>
        <p:txBody>
          <a:bodyPr lIns="130622" tIns="65311" rIns="130622" bIns="65311"/>
          <a:lstStyle>
            <a:lvl1pPr algn="ctr">
              <a:defRPr sz="51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0006" y="1589555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>
            <a:lvl1pPr marL="408194" indent="-408194">
              <a:buFont typeface="Arial" panose="020B0604020202020204" pitchFamily="34" charset="0"/>
              <a:buChar char="•"/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61304" indent="-408194">
              <a:buFont typeface="Courier New" panose="02070309020205020404" pitchFamily="49" charset="0"/>
              <a:buChar char="o"/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714414" indent="-195933">
              <a:buFont typeface="Calibri" panose="020F0502020204030204" pitchFamily="34" charset="0"/>
              <a:buChar char="−"/>
              <a:defRPr sz="29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13651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078762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718" y="257781"/>
            <a:ext cx="11844613" cy="1049941"/>
          </a:xfrm>
          <a:prstGeom prst="rect">
            <a:avLst/>
          </a:prstGeom>
        </p:spPr>
        <p:txBody>
          <a:bodyPr lIns="130622" tIns="65311" rIns="130622" bIns="65311"/>
          <a:lstStyle>
            <a:lvl1pPr algn="ctr">
              <a:defRPr sz="51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8593" y="1427967"/>
            <a:ext cx="13197422" cy="587917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79665" indent="-326555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632776" indent="-326555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59118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520" y="1927207"/>
            <a:ext cx="6189344" cy="988694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5926" y="3006090"/>
            <a:ext cx="6189344" cy="442150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4821" y="2017396"/>
            <a:ext cx="6219826" cy="988694"/>
          </a:xfrm>
          <a:prstGeom prst="rect">
            <a:avLst/>
          </a:prstGeom>
        </p:spPr>
        <p:txBody>
          <a:bodyPr lIns="130622" tIns="65311" rIns="130622" bIns="65311"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4821" y="3006090"/>
            <a:ext cx="6219826" cy="4421506"/>
          </a:xfrm>
          <a:prstGeom prst="rect">
            <a:avLst/>
          </a:prstGeom>
        </p:spPr>
        <p:txBody>
          <a:bodyPr lIns="130622" tIns="65311" rIns="130622" bIns="6531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0750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2"/>
            <a:ext cx="12618720" cy="1590676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8961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74334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  <a:prstGeom prst="rect">
            <a:avLst/>
          </a:prstGeom>
        </p:spPr>
        <p:txBody>
          <a:bodyPr lIns="130622" tIns="65311" rIns="130622" bIns="65311" anchor="b"/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2"/>
            <a:ext cx="7406640" cy="5848350"/>
          </a:xfrm>
          <a:prstGeom prst="rect">
            <a:avLst/>
          </a:prstGeom>
        </p:spPr>
        <p:txBody>
          <a:bodyPr lIns="130622" tIns="65311" rIns="130622" bIns="65311"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  <a:prstGeom prst="rect">
            <a:avLst/>
          </a:prstGeom>
        </p:spPr>
        <p:txBody>
          <a:bodyPr lIns="130622" tIns="65311" rIns="130622" bIns="65311"/>
          <a:lstStyle>
            <a:lvl1pPr marL="0" indent="0">
              <a:buNone/>
              <a:defRPr sz="2300"/>
            </a:lvl1pPr>
            <a:lvl2pPr marL="653110" indent="0">
              <a:buNone/>
              <a:defRPr sz="2000"/>
            </a:lvl2pPr>
            <a:lvl3pPr marL="1306220" indent="0">
              <a:buNone/>
              <a:defRPr sz="1700"/>
            </a:lvl3pPr>
            <a:lvl4pPr marL="1959331" indent="0">
              <a:buNone/>
              <a:defRPr sz="1400"/>
            </a:lvl4pPr>
            <a:lvl5pPr marL="2612441" indent="0">
              <a:buNone/>
              <a:defRPr sz="1400"/>
            </a:lvl5pPr>
            <a:lvl6pPr marL="3265551" indent="0">
              <a:buNone/>
              <a:defRPr sz="1400"/>
            </a:lvl6pPr>
            <a:lvl7pPr marL="3918661" indent="0">
              <a:buNone/>
              <a:defRPr sz="1400"/>
            </a:lvl7pPr>
            <a:lvl8pPr marL="4571771" indent="0">
              <a:buNone/>
              <a:defRPr sz="1400"/>
            </a:lvl8pPr>
            <a:lvl9pPr marL="5224882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30622" tIns="65311" rIns="130622" bIns="65311"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61225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:a16="http://schemas.microsoft.com/office/drawing/2014/main" xmlns="" id="{44909106-E9FD-B340-07F3-E7E43E0C87E5}"/>
              </a:ext>
            </a:extLst>
          </p:cNvPr>
          <p:cNvSpPr/>
          <p:nvPr/>
        </p:nvSpPr>
        <p:spPr>
          <a:xfrm>
            <a:off x="0" y="7296913"/>
            <a:ext cx="1341120" cy="948589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130601" tIns="65282" rIns="130601" bIns="65282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41117" y="7627621"/>
            <a:ext cx="13289283" cy="61788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:a16="http://schemas.microsoft.com/office/drawing/2014/main" xmlns="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:a16="http://schemas.microsoft.com/office/drawing/2014/main" xmlns="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6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93B2F81F-E84E-30FC-261A-95AAEEBA8CF0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13306266" y="141598"/>
            <a:ext cx="1165555" cy="64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D7986D-061A-F5CB-481D-91C73FB5DB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-12333" y="0"/>
            <a:ext cx="4101574" cy="9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lvl1pPr algn="l" defTabSz="1306220" rtl="0" eaLnBrk="1" latinLnBrk="0" hangingPunct="1">
        <a:lnSpc>
          <a:spcPct val="90000"/>
        </a:lnSpc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6555" indent="-326555" algn="l" defTabSz="1306220" rtl="0" eaLnBrk="1" latinLnBrk="0" hangingPunct="1">
        <a:lnSpc>
          <a:spcPct val="90000"/>
        </a:lnSpc>
        <a:spcBef>
          <a:spcPts val="1429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79665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8897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High-Performance Cloud Computing: Scientific Applications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2218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Explore the world of high-performance cloud computing and its applications in scientific research.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2027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We'll cover cloud computing, Aneka, and its application to scientific workflows. Let's dive in!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756440" y="6183749"/>
            <a:ext cx="347567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3100"/>
              </a:lnSpc>
              <a:buFont typeface="+mj-lt"/>
              <a:buAutoNum type="arabicPeriod"/>
            </a:pPr>
            <a:r>
              <a:rPr lang="en-US" sz="2200" b="1" kern="0" spc="-36" dirty="0" err="1" smtClean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Soumil</a:t>
            </a:r>
            <a:r>
              <a:rPr lang="en-US" sz="2200" b="1" kern="0" spc="-36" dirty="0" smtClean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kern="0" spc="-36" dirty="0" err="1" smtClean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Mukhopadhyay</a:t>
            </a:r>
            <a:r>
              <a:rPr lang="en-US" sz="2200" b="1" kern="0" spc="-36" dirty="0" smtClean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- 16010122257</a:t>
            </a:r>
          </a:p>
          <a:p>
            <a:pPr marL="457200" indent="-457200" algn="l">
              <a:lnSpc>
                <a:spcPts val="3100"/>
              </a:lnSpc>
              <a:buFont typeface="+mj-lt"/>
              <a:buAutoNum type="arabicPeriod"/>
            </a:pPr>
            <a:r>
              <a:rPr lang="en-IN" sz="2200" b="1" kern="0" spc="-36" dirty="0" err="1" smtClean="0">
                <a:latin typeface="Inter Bold" pitchFamily="34" charset="0"/>
                <a:ea typeface="Inter Bold" pitchFamily="34" charset="-122"/>
              </a:rPr>
              <a:t>Akshad</a:t>
            </a:r>
            <a:r>
              <a:rPr lang="en-IN" sz="2200" b="1" kern="0" spc="-36" dirty="0" smtClean="0">
                <a:latin typeface="Inter Bold" pitchFamily="34" charset="0"/>
                <a:ea typeface="Inter Bold" pitchFamily="34" charset="-122"/>
              </a:rPr>
              <a:t> </a:t>
            </a:r>
            <a:r>
              <a:rPr lang="en-IN" sz="2200" b="1" kern="0" spc="-36" dirty="0" err="1" smtClean="0">
                <a:latin typeface="Inter Bold" pitchFamily="34" charset="0"/>
                <a:ea typeface="Inter Bold" pitchFamily="34" charset="-122"/>
              </a:rPr>
              <a:t>Kakad</a:t>
            </a:r>
            <a:r>
              <a:rPr lang="en-IN" sz="2200" b="1" kern="0" spc="-36" dirty="0" smtClean="0">
                <a:latin typeface="Inter Bold" pitchFamily="34" charset="0"/>
                <a:ea typeface="Inter Bold" pitchFamily="34" charset="-122"/>
              </a:rPr>
              <a:t> - 16010122258</a:t>
            </a:r>
          </a:p>
          <a:p>
            <a:pPr marL="457200" indent="-457200" algn="l">
              <a:lnSpc>
                <a:spcPts val="3100"/>
              </a:lnSpc>
              <a:buFont typeface="+mj-lt"/>
              <a:buAutoNum type="arabicPeriod"/>
            </a:pPr>
            <a:r>
              <a:rPr lang="en-IN" sz="2200" b="1" kern="0" spc="-36" dirty="0" err="1" smtClean="0">
                <a:latin typeface="Inter Bold" pitchFamily="34" charset="0"/>
                <a:ea typeface="Inter Bold" pitchFamily="34" charset="-122"/>
              </a:rPr>
              <a:t>Shubham</a:t>
            </a:r>
            <a:r>
              <a:rPr lang="en-IN" sz="2200" b="1" kern="0" spc="-36" dirty="0" smtClean="0">
                <a:latin typeface="Inter Bold" pitchFamily="34" charset="0"/>
                <a:ea typeface="Inter Bold" pitchFamily="34" charset="-122"/>
              </a:rPr>
              <a:t> </a:t>
            </a:r>
            <a:r>
              <a:rPr lang="en-IN" sz="2200" b="1" kern="0" spc="-36" dirty="0" err="1" smtClean="0">
                <a:latin typeface="Inter Bold" pitchFamily="34" charset="0"/>
                <a:ea typeface="Inter Bold" pitchFamily="34" charset="-122"/>
              </a:rPr>
              <a:t>Satpute</a:t>
            </a:r>
            <a:r>
              <a:rPr lang="en-IN" sz="2200" b="1" kern="0" spc="-36" dirty="0" smtClean="0">
                <a:latin typeface="Inter Bold" pitchFamily="34" charset="0"/>
                <a:ea typeface="Inter Bold" pitchFamily="34" charset="-122"/>
              </a:rPr>
              <a:t> - 16010122259</a:t>
            </a:r>
            <a:endParaRPr lang="en-US" sz="2200" dirty="0"/>
          </a:p>
        </p:txBody>
      </p:sp>
      <p:pic>
        <p:nvPicPr>
          <p:cNvPr id="16390" name="Picture 6" descr="High-Performance Computing HPC And Its Applications - MarkTechPo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8325" y="0"/>
            <a:ext cx="6288515" cy="8229600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521" y="111760"/>
            <a:ext cx="2458720" cy="67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0014"/>
            <a:ext cx="1202174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High-Performance Cloud Computing?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179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Computing (HPC) aggregates computing resources to deliver supercomputing capabilities.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359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Key use cases include weather forecasting, drug discovery, and complex simulations.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8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Scalability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93790" y="527970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Easily scale resources to meet demands.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6808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Flexibility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332928" y="527970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Adapt to different workloads and environments.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6808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Cost-Effectiveness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9872067" y="527970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Pay-as-you-go model reduces costs.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627596"/>
            <a:ext cx="755927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Aneka Platform Architecture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7120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Aneka is a .NET-based Platform-as-a-Service (PaaS) designed for cloud computing.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30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It allows hybrid, private, and public cloud integration and supports virtualized and physical deployments.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62032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530906" y="62032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Master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1530906" y="671143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Manages resources and job execution.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62032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954078" y="62032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Worker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5954078" y="671143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Executes tasks assigned by the Master.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62032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377249" y="62032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Management Console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0377249" y="6711434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Provides a user interface for managing the platform.</a:t>
            </a:r>
            <a:endParaRPr lang="en-US" sz="1750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5760" y="0"/>
            <a:ext cx="10454640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26720" y="99695"/>
            <a:ext cx="1228883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5134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Aneka Programming Models for HPC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290381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Aneka provides flexibility for different scientific needs. Its models include task, thread, and MapReduce.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884771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41192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 Programming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028224" y="462736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Parallel execution of independent tasks.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884771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901" y="41192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Thread Programming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4919901" y="462736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Fine-grained multi-threading for intensive computations.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814417"/>
            <a:ext cx="7556421" cy="1339929"/>
          </a:xfrm>
          <a:prstGeom prst="roundRect">
            <a:avLst>
              <a:gd name="adj" fmla="val 7110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604885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MapReduce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1028224" y="655701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Data-intensive parallel processing.</a:t>
            </a:r>
            <a:endParaRPr lang="en-US" sz="17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47226" y="174893"/>
            <a:ext cx="11334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66498" y="612934"/>
            <a:ext cx="6722269" cy="731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b="1" kern="0" spc="-92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Hybrid Cloud Deployment</a:t>
            </a:r>
            <a:endParaRPr lang="en-US" sz="4600" dirty="0"/>
          </a:p>
        </p:txBody>
      </p:sp>
      <p:sp>
        <p:nvSpPr>
          <p:cNvPr id="4" name="Text 1"/>
          <p:cNvSpPr/>
          <p:nvPr/>
        </p:nvSpPr>
        <p:spPr>
          <a:xfrm>
            <a:off x="6266498" y="1678543"/>
            <a:ext cx="758380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Combine private and public cloud resources to optimize cost and performance.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66498" y="2642473"/>
            <a:ext cx="758380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Aneka supports dynamic resource scaling and providers like AWS, Azure, and GoGrid.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98" y="3606403"/>
            <a:ext cx="1114425" cy="13374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15250" y="3829288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kern="0" spc="-46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Private Cloud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7715250" y="4328636"/>
            <a:ext cx="613505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Internal resources for sensitive data.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98" y="4943832"/>
            <a:ext cx="1114425" cy="13374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715250" y="5166717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kern="0" spc="-46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Public Cloud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7715250" y="5666065"/>
            <a:ext cx="613505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On-demand resources for peak loads.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98" y="6281261"/>
            <a:ext cx="1114425" cy="13374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715250" y="6504146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kern="0" spc="-46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Dynamic Scaling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7715250" y="7003494"/>
            <a:ext cx="613505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Automatic adjustment of resources.</a:t>
            </a:r>
            <a:endParaRPr lang="en-US" sz="17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0256" y="122396"/>
            <a:ext cx="3657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 descr="Hybrid Cloud Solution Model, a Combination of Solutions | OC Cloud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103471"/>
            <a:ext cx="6045200" cy="4261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2581"/>
            <a:ext cx="1240274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Case Study: Gene Classification on Amazon EC2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8004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Parallel processing of large genomic datasets to reduce runtime.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185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Achieved a 40% runtime reduction compared to on-premises infrastructure. EC2 usage was 30% cheaper using Aneka.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4036576"/>
            <a:ext cx="2152055" cy="82569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94892" y="433982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kern="0" spc="-45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5357217" y="4263390"/>
            <a:ext cx="136124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40% faster</a:t>
            </a:r>
            <a:endParaRPr lang="en-US" sz="2300" dirty="0"/>
          </a:p>
        </p:txBody>
      </p:sp>
      <p:sp>
        <p:nvSpPr>
          <p:cNvPr id="8" name="Shape 5"/>
          <p:cNvSpPr/>
          <p:nvPr/>
        </p:nvSpPr>
        <p:spPr>
          <a:xfrm>
            <a:off x="5187077" y="487537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8367C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918948"/>
            <a:ext cx="4304109" cy="82569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894892" y="513242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kern="0" spc="-45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6433304" y="5145762"/>
            <a:ext cx="109978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Cheaper</a:t>
            </a:r>
            <a:endParaRPr lang="en-US" sz="2300" dirty="0"/>
          </a:p>
        </p:txBody>
      </p:sp>
      <p:sp>
        <p:nvSpPr>
          <p:cNvPr id="12" name="Shape 8"/>
          <p:cNvSpPr/>
          <p:nvPr/>
        </p:nvSpPr>
        <p:spPr>
          <a:xfrm>
            <a:off x="6263164" y="575774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8367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801320"/>
            <a:ext cx="6456164" cy="82569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601479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kern="0" spc="-45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6028134"/>
            <a:ext cx="109108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Scalable</a:t>
            </a:r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6882" y="3341370"/>
            <a:ext cx="10057448" cy="718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50"/>
              </a:lnSpc>
              <a:buNone/>
            </a:pPr>
            <a:r>
              <a:rPr lang="en-US" sz="4500" b="1" kern="0" spc="-9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Case Study: fMRI Workflows with Aneka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766882" y="4388882"/>
            <a:ext cx="130966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Brain activity mapping in neuroscience </a:t>
            </a:r>
            <a:r>
              <a:rPr lang="en-US" sz="1700" kern="0" spc="-35" dirty="0" smtClean="0">
                <a:latin typeface="Inter" pitchFamily="34" charset="0"/>
                <a:ea typeface="Inter" pitchFamily="34" charset="-122"/>
                <a:cs typeface="Inter" pitchFamily="34" charset="-120"/>
              </a:rPr>
              <a:t>using </a:t>
            </a: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the MapReduce model for preprocessing and postprocessing.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66882" y="4985861"/>
            <a:ext cx="13096637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Analysis accelerated by 3x, enabling real-time insights. Key challenges included managing data volumes and QoS.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766882" y="6240185"/>
            <a:ext cx="4146471" cy="219075"/>
          </a:xfrm>
          <a:prstGeom prst="roundRect">
            <a:avLst>
              <a:gd name="adj" fmla="val 4200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66882" y="6590585"/>
            <a:ext cx="2875836" cy="359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kern="0" spc="-45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3x Faster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66882" y="6971824"/>
            <a:ext cx="4146471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Accelerated analysis.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5241965" y="5911453"/>
            <a:ext cx="4146471" cy="219075"/>
          </a:xfrm>
          <a:prstGeom prst="roundRect">
            <a:avLst>
              <a:gd name="adj" fmla="val 4200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241965" y="6459141"/>
            <a:ext cx="2875836" cy="359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kern="0" spc="-45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Real-time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5241965" y="6949916"/>
            <a:ext cx="4146471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Enabled insights.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717048" y="5582841"/>
            <a:ext cx="4146471" cy="219075"/>
          </a:xfrm>
          <a:prstGeom prst="roundRect">
            <a:avLst>
              <a:gd name="adj" fmla="val 4200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17048" y="6130528"/>
            <a:ext cx="2875836" cy="359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kern="0" spc="-45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Scalable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9717048" y="6621304"/>
            <a:ext cx="4146471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Managed large data.</a:t>
            </a:r>
            <a:endParaRPr lang="en-US" sz="1700" dirty="0"/>
          </a:p>
        </p:txBody>
      </p:sp>
      <p:pic>
        <p:nvPicPr>
          <p:cNvPr id="17" name="Picture 16" descr="mbmvpa_work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02" y="0"/>
            <a:ext cx="10813097" cy="3341370"/>
          </a:xfrm>
          <a:prstGeom prst="rect">
            <a:avLst/>
          </a:prstGeom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136880" y="154226"/>
            <a:ext cx="1361439" cy="69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327547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Conclusion: Benefits and Challenges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31562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Scalability, cost-efficiency, and customization are key benefits.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77428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Data security, regulatory compliance, and interoperability are key challenges.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75523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0190" y="5549027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Scalability</a:t>
            </a:r>
            <a:endParaRPr lang="en-US" sz="23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304" y="4755237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912304" y="5549027"/>
            <a:ext cx="229207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Cost</a:t>
            </a:r>
            <a:endParaRPr lang="en-US" sz="2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538" y="475523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5549027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kern="0" spc="-47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Security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6280190" y="61762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latin typeface="Inter" pitchFamily="34" charset="0"/>
                <a:ea typeface="Inter" pitchFamily="34" charset="-122"/>
                <a:cs typeface="Inter" pitchFamily="34" charset="-120"/>
              </a:rPr>
              <a:t>Aneka enables seamless scientific HPC solutions, addressing needs and challenges.</a:t>
            </a:r>
            <a:endParaRPr lang="en-US" sz="1750" dirty="0"/>
          </a:p>
        </p:txBody>
      </p:sp>
      <p:pic>
        <p:nvPicPr>
          <p:cNvPr id="2050" name="Picture 2" descr="Cloud Computing Trends: Challenges and Benefit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046480"/>
            <a:ext cx="6055360" cy="3241040"/>
          </a:xfrm>
          <a:prstGeom prst="rect">
            <a:avLst/>
          </a:prstGeom>
          <a:noFill/>
        </p:spPr>
      </p:pic>
      <p:pic>
        <p:nvPicPr>
          <p:cNvPr id="2052" name="Picture 4" descr="Cloud Computing Trends: Challenges and Benefit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147422"/>
            <a:ext cx="6055360" cy="40821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KJSSE Template</Template>
  <TotalTime>38</TotalTime>
  <Words>411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Petrona Bold</vt:lpstr>
      <vt:lpstr>Calibri</vt:lpstr>
      <vt:lpstr>Inter</vt:lpstr>
      <vt:lpstr>Inter Bold</vt:lpstr>
      <vt:lpstr>Fira Sans</vt:lpstr>
      <vt:lpstr>Calibri Light</vt:lpstr>
      <vt:lpstr>Times New Roman</vt:lpstr>
      <vt:lpstr>Courier New</vt:lpstr>
      <vt:lpstr>Symbol</vt:lpstr>
      <vt:lpstr>2_Custom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Soumil</cp:lastModifiedBy>
  <cp:revision>22</cp:revision>
  <dcterms:created xsi:type="dcterms:W3CDTF">2025-04-12T08:01:42Z</dcterms:created>
  <dcterms:modified xsi:type="dcterms:W3CDTF">2025-04-13T19:39:04Z</dcterms:modified>
</cp:coreProperties>
</file>