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6" r:id="rId5"/>
    <p:sldId id="256" r:id="rId6"/>
    <p:sldId id="257" r:id="rId7"/>
    <p:sldId id="258" r:id="rId8"/>
    <p:sldId id="279" r:id="rId9"/>
    <p:sldId id="259" r:id="rId10"/>
    <p:sldId id="273" r:id="rId11"/>
    <p:sldId id="274" r:id="rId12"/>
    <p:sldId id="275" r:id="rId13"/>
    <p:sldId id="276" r:id="rId14"/>
    <p:sldId id="277" r:id="rId15"/>
    <p:sldId id="278" r:id="rId16"/>
    <p:sldId id="280"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82" d="100"/>
          <a:sy n="82" d="100"/>
        </p:scale>
        <p:origin x="720" y="7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30.04.2024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30.04.2024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405320" y="788594"/>
            <a:ext cx="5690680" cy="1517356"/>
          </a:xfrm>
        </p:spPr>
        <p:txBody>
          <a:bodyPr/>
          <a:lstStyle/>
          <a:p>
            <a:r>
              <a:rPr lang="en-US" dirty="0"/>
              <a:t>T-20 World Cup Analysis</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Soumili Das</a:t>
            </a:r>
            <a:endParaRPr lang="ru-RU"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latin typeface="Times New Roman" panose="02020603050405020304" pitchFamily="18" charset="0"/>
                <a:cs typeface="Times New Roman" panose="02020603050405020304" pitchFamily="18" charset="0"/>
              </a:rPr>
              <a:t>Month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2024</a:t>
            </a:r>
            <a:endParaRPr lang="ru-RU"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E4E92EDE-06FF-B743-2A3D-BE308A46C8F5}"/>
              </a:ext>
            </a:extLst>
          </p:cNvPr>
          <p:cNvPicPr>
            <a:picLocks noGrp="1" noChangeAspect="1"/>
          </p:cNvPicPr>
          <p:nvPr>
            <p:ph type="pic" sz="quarter" idx="21"/>
          </p:nvPr>
        </p:nvPicPr>
        <p:blipFill>
          <a:blip r:embed="rId2"/>
          <a:srcRect l="14138" r="14138"/>
          <a:stretch>
            <a:fillRect/>
          </a:stretch>
        </p:blipFill>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mc:Choice xmlns:p14="http://schemas.microsoft.com/office/powerpoint/2010/main" Requires="p14">
      <p:transition spd="slow" p14:dur="2000" advTm="14508"/>
    </mc:Choice>
    <mc:Fallback>
      <p:transition spd="slow" advTm="145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C2D096-7E17-BA07-02C3-495E758CD7CC}"/>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
        <p:nvSpPr>
          <p:cNvPr id="2" name="Title 1">
            <a:extLst>
              <a:ext uri="{FF2B5EF4-FFF2-40B4-BE49-F238E27FC236}">
                <a16:creationId xmlns:a16="http://schemas.microsoft.com/office/drawing/2014/main" id="{746A7838-FD65-79AB-10CC-1176C5F1FE02}"/>
              </a:ext>
            </a:extLst>
          </p:cNvPr>
          <p:cNvSpPr>
            <a:spLocks noGrp="1"/>
          </p:cNvSpPr>
          <p:nvPr>
            <p:ph type="ctrTitle" idx="4294967295"/>
          </p:nvPr>
        </p:nvSpPr>
        <p:spPr>
          <a:xfrm>
            <a:off x="317240" y="532493"/>
            <a:ext cx="9144000" cy="655638"/>
          </a:xfrm>
        </p:spPr>
        <p:txBody>
          <a:bodyPr/>
          <a:lstStyle/>
          <a:p>
            <a:pPr algn="ctr"/>
            <a:r>
              <a:rPr lang="en-IN" dirty="0"/>
              <a:t>Match Insights</a:t>
            </a:r>
          </a:p>
        </p:txBody>
      </p:sp>
      <p:sp>
        <p:nvSpPr>
          <p:cNvPr id="8" name="Subtitle 2">
            <a:extLst>
              <a:ext uri="{FF2B5EF4-FFF2-40B4-BE49-F238E27FC236}">
                <a16:creationId xmlns:a16="http://schemas.microsoft.com/office/drawing/2014/main" id="{B44CAF35-67EE-F89D-6727-02012A31A5EC}"/>
              </a:ext>
            </a:extLst>
          </p:cNvPr>
          <p:cNvSpPr>
            <a:spLocks noGrp="1"/>
          </p:cNvSpPr>
          <p:nvPr>
            <p:ph type="subTitle" idx="4294967295"/>
          </p:nvPr>
        </p:nvSpPr>
        <p:spPr>
          <a:xfrm>
            <a:off x="214603" y="1353909"/>
            <a:ext cx="9899780" cy="1044057"/>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Here, we obtain individual match insights by exploratory data analysis . Here we also analyse performance of individual batsman and bowlers and also the wicket batsman </a:t>
            </a:r>
            <a:r>
              <a:rPr lang="en-IN" sz="2400" dirty="0"/>
              <a:t>. </a:t>
            </a:r>
          </a:p>
        </p:txBody>
      </p:sp>
      <p:pic>
        <p:nvPicPr>
          <p:cNvPr id="10" name="Picture 9">
            <a:extLst>
              <a:ext uri="{FF2B5EF4-FFF2-40B4-BE49-F238E27FC236}">
                <a16:creationId xmlns:a16="http://schemas.microsoft.com/office/drawing/2014/main" id="{B1F2FC04-1BCA-31B4-6A91-1D67F2567D3F}"/>
              </a:ext>
            </a:extLst>
          </p:cNvPr>
          <p:cNvPicPr>
            <a:picLocks noChangeAspect="1"/>
          </p:cNvPicPr>
          <p:nvPr/>
        </p:nvPicPr>
        <p:blipFill>
          <a:blip r:embed="rId2"/>
          <a:stretch>
            <a:fillRect/>
          </a:stretch>
        </p:blipFill>
        <p:spPr>
          <a:xfrm>
            <a:off x="214603" y="2472487"/>
            <a:ext cx="5936157" cy="3266544"/>
          </a:xfrm>
          <a:prstGeom prst="rect">
            <a:avLst/>
          </a:prstGeom>
        </p:spPr>
      </p:pic>
      <p:pic>
        <p:nvPicPr>
          <p:cNvPr id="12" name="Picture 11">
            <a:extLst>
              <a:ext uri="{FF2B5EF4-FFF2-40B4-BE49-F238E27FC236}">
                <a16:creationId xmlns:a16="http://schemas.microsoft.com/office/drawing/2014/main" id="{73EBE15F-691D-95C6-D5F4-F9835CC252C1}"/>
              </a:ext>
            </a:extLst>
          </p:cNvPr>
          <p:cNvPicPr>
            <a:picLocks noChangeAspect="1"/>
          </p:cNvPicPr>
          <p:nvPr/>
        </p:nvPicPr>
        <p:blipFill>
          <a:blip r:embed="rId3"/>
          <a:stretch>
            <a:fillRect/>
          </a:stretch>
        </p:blipFill>
        <p:spPr>
          <a:xfrm>
            <a:off x="5952930" y="2535755"/>
            <a:ext cx="6084107" cy="3140008"/>
          </a:xfrm>
          <a:prstGeom prst="rect">
            <a:avLst/>
          </a:prstGeom>
        </p:spPr>
      </p:pic>
    </p:spTree>
    <p:extLst>
      <p:ext uri="{BB962C8B-B14F-4D97-AF65-F5344CB8AC3E}">
        <p14:creationId xmlns:p14="http://schemas.microsoft.com/office/powerpoint/2010/main" val="2150632492"/>
      </p:ext>
    </p:extLst>
  </p:cSld>
  <p:clrMapOvr>
    <a:masterClrMapping/>
  </p:clrMapOvr>
  <mc:AlternateContent xmlns:mc="http://schemas.openxmlformats.org/markup-compatibility/2006">
    <mc:Choice xmlns:p14="http://schemas.microsoft.com/office/powerpoint/2010/main" Requires="p14">
      <p:transition spd="slow" p14:dur="2000" advTm="25105"/>
    </mc:Choice>
    <mc:Fallback>
      <p:transition spd="slow" advTm="2510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82EE3C-050F-408C-5911-04A711A4C3E1}"/>
              </a:ext>
            </a:extLst>
          </p:cNvPr>
          <p:cNvSpPr>
            <a:spLocks noGrp="1"/>
          </p:cNvSpPr>
          <p:nvPr>
            <p:ph type="sldNum" sz="quarter" idx="12"/>
          </p:nvPr>
        </p:nvSpPr>
        <p:spPr/>
        <p:txBody>
          <a:bodyPr/>
          <a:lstStyle/>
          <a:p>
            <a:fld id="{D495E168-DA5E-4888-8D8A-92B118324C14}" type="slidenum">
              <a:rPr lang="ru-RU" smtClean="0"/>
              <a:t>11</a:t>
            </a:fld>
            <a:endParaRPr lang="ru-RU" dirty="0"/>
          </a:p>
        </p:txBody>
      </p:sp>
      <p:pic>
        <p:nvPicPr>
          <p:cNvPr id="5" name="Picture 4">
            <a:extLst>
              <a:ext uri="{FF2B5EF4-FFF2-40B4-BE49-F238E27FC236}">
                <a16:creationId xmlns:a16="http://schemas.microsoft.com/office/drawing/2014/main" id="{D1FC7D44-0712-B7C3-078A-52717630290D}"/>
              </a:ext>
            </a:extLst>
          </p:cNvPr>
          <p:cNvPicPr>
            <a:picLocks noChangeAspect="1"/>
          </p:cNvPicPr>
          <p:nvPr/>
        </p:nvPicPr>
        <p:blipFill>
          <a:blip r:embed="rId2"/>
          <a:stretch>
            <a:fillRect/>
          </a:stretch>
        </p:blipFill>
        <p:spPr>
          <a:xfrm>
            <a:off x="149290" y="190830"/>
            <a:ext cx="6052697" cy="3139875"/>
          </a:xfrm>
          <a:prstGeom prst="rect">
            <a:avLst/>
          </a:prstGeom>
        </p:spPr>
      </p:pic>
      <p:pic>
        <p:nvPicPr>
          <p:cNvPr id="7" name="Picture 6">
            <a:extLst>
              <a:ext uri="{FF2B5EF4-FFF2-40B4-BE49-F238E27FC236}">
                <a16:creationId xmlns:a16="http://schemas.microsoft.com/office/drawing/2014/main" id="{50874720-05E5-3585-7F52-E259A98A93CA}"/>
              </a:ext>
            </a:extLst>
          </p:cNvPr>
          <p:cNvPicPr>
            <a:picLocks noChangeAspect="1"/>
          </p:cNvPicPr>
          <p:nvPr/>
        </p:nvPicPr>
        <p:blipFill>
          <a:blip r:embed="rId3"/>
          <a:stretch>
            <a:fillRect/>
          </a:stretch>
        </p:blipFill>
        <p:spPr>
          <a:xfrm>
            <a:off x="149290" y="3619830"/>
            <a:ext cx="6018245" cy="3238170"/>
          </a:xfrm>
          <a:prstGeom prst="rect">
            <a:avLst/>
          </a:prstGeom>
        </p:spPr>
      </p:pic>
      <p:pic>
        <p:nvPicPr>
          <p:cNvPr id="9" name="Picture 8">
            <a:extLst>
              <a:ext uri="{FF2B5EF4-FFF2-40B4-BE49-F238E27FC236}">
                <a16:creationId xmlns:a16="http://schemas.microsoft.com/office/drawing/2014/main" id="{EF24C2EC-A929-3838-1863-87812D3ECF32}"/>
              </a:ext>
            </a:extLst>
          </p:cNvPr>
          <p:cNvPicPr>
            <a:picLocks noChangeAspect="1"/>
          </p:cNvPicPr>
          <p:nvPr/>
        </p:nvPicPr>
        <p:blipFill>
          <a:blip r:embed="rId4"/>
          <a:stretch>
            <a:fillRect/>
          </a:stretch>
        </p:blipFill>
        <p:spPr>
          <a:xfrm>
            <a:off x="6167535" y="1959429"/>
            <a:ext cx="6105071" cy="3601616"/>
          </a:xfrm>
          <a:prstGeom prst="rect">
            <a:avLst/>
          </a:prstGeom>
        </p:spPr>
      </p:pic>
    </p:spTree>
    <p:extLst>
      <p:ext uri="{BB962C8B-B14F-4D97-AF65-F5344CB8AC3E}">
        <p14:creationId xmlns:p14="http://schemas.microsoft.com/office/powerpoint/2010/main" val="3035939886"/>
      </p:ext>
    </p:extLst>
  </p:cSld>
  <p:clrMapOvr>
    <a:masterClrMapping/>
  </p:clrMapOvr>
  <mc:AlternateContent xmlns:mc="http://schemas.openxmlformats.org/markup-compatibility/2006">
    <mc:Choice xmlns:p14="http://schemas.microsoft.com/office/powerpoint/2010/main" Requires="p14">
      <p:transition spd="slow" p14:dur="2000" advTm="7337"/>
    </mc:Choice>
    <mc:Fallback>
      <p:transition spd="slow" advTm="73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420613-8AEE-D74A-DF61-F108B55E4E4C}"/>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5EED65A2-81C4-F71E-7C51-7C545E9FABEA}"/>
              </a:ext>
            </a:extLst>
          </p:cNvPr>
          <p:cNvSpPr>
            <a:spLocks noGrp="1"/>
          </p:cNvSpPr>
          <p:nvPr>
            <p:ph type="sldNum" sz="quarter" idx="12"/>
          </p:nvPr>
        </p:nvSpPr>
        <p:spPr/>
        <p:txBody>
          <a:bodyPr/>
          <a:lstStyle/>
          <a:p>
            <a:fld id="{D495E168-DA5E-4888-8D8A-92B118324C14}" type="slidenum">
              <a:rPr lang="ru-RU" smtClean="0"/>
              <a:t>12</a:t>
            </a:fld>
            <a:endParaRPr lang="ru-RU" dirty="0"/>
          </a:p>
        </p:txBody>
      </p:sp>
      <p:pic>
        <p:nvPicPr>
          <p:cNvPr id="5" name="Picture 4">
            <a:extLst>
              <a:ext uri="{FF2B5EF4-FFF2-40B4-BE49-F238E27FC236}">
                <a16:creationId xmlns:a16="http://schemas.microsoft.com/office/drawing/2014/main" id="{CEC87228-F0D6-46B8-E479-277BBFE0400C}"/>
              </a:ext>
            </a:extLst>
          </p:cNvPr>
          <p:cNvPicPr>
            <a:picLocks noChangeAspect="1"/>
          </p:cNvPicPr>
          <p:nvPr/>
        </p:nvPicPr>
        <p:blipFill>
          <a:blip r:embed="rId2"/>
          <a:stretch>
            <a:fillRect/>
          </a:stretch>
        </p:blipFill>
        <p:spPr>
          <a:xfrm>
            <a:off x="111968" y="111967"/>
            <a:ext cx="6251510" cy="3234163"/>
          </a:xfrm>
          <a:prstGeom prst="rect">
            <a:avLst/>
          </a:prstGeom>
        </p:spPr>
      </p:pic>
      <p:pic>
        <p:nvPicPr>
          <p:cNvPr id="7" name="Picture 6">
            <a:extLst>
              <a:ext uri="{FF2B5EF4-FFF2-40B4-BE49-F238E27FC236}">
                <a16:creationId xmlns:a16="http://schemas.microsoft.com/office/drawing/2014/main" id="{F0540CD1-E4DD-D6D3-3498-A56724D8EA98}"/>
              </a:ext>
            </a:extLst>
          </p:cNvPr>
          <p:cNvPicPr>
            <a:picLocks noChangeAspect="1"/>
          </p:cNvPicPr>
          <p:nvPr/>
        </p:nvPicPr>
        <p:blipFill>
          <a:blip r:embed="rId3"/>
          <a:stretch>
            <a:fillRect/>
          </a:stretch>
        </p:blipFill>
        <p:spPr>
          <a:xfrm>
            <a:off x="111968" y="3346130"/>
            <a:ext cx="6251510" cy="3178959"/>
          </a:xfrm>
          <a:prstGeom prst="rect">
            <a:avLst/>
          </a:prstGeom>
        </p:spPr>
      </p:pic>
      <p:pic>
        <p:nvPicPr>
          <p:cNvPr id="9" name="Picture 8">
            <a:extLst>
              <a:ext uri="{FF2B5EF4-FFF2-40B4-BE49-F238E27FC236}">
                <a16:creationId xmlns:a16="http://schemas.microsoft.com/office/drawing/2014/main" id="{F259544E-6009-1BF6-1761-2AB56A0F9170}"/>
              </a:ext>
            </a:extLst>
          </p:cNvPr>
          <p:cNvPicPr>
            <a:picLocks noChangeAspect="1"/>
          </p:cNvPicPr>
          <p:nvPr/>
        </p:nvPicPr>
        <p:blipFill>
          <a:blip r:embed="rId4"/>
          <a:stretch>
            <a:fillRect/>
          </a:stretch>
        </p:blipFill>
        <p:spPr>
          <a:xfrm>
            <a:off x="6363478" y="2007899"/>
            <a:ext cx="5828522" cy="3234164"/>
          </a:xfrm>
          <a:prstGeom prst="rect">
            <a:avLst/>
          </a:prstGeom>
        </p:spPr>
      </p:pic>
    </p:spTree>
    <p:extLst>
      <p:ext uri="{BB962C8B-B14F-4D97-AF65-F5344CB8AC3E}">
        <p14:creationId xmlns:p14="http://schemas.microsoft.com/office/powerpoint/2010/main" val="3966758119"/>
      </p:ext>
    </p:extLst>
  </p:cSld>
  <p:clrMapOvr>
    <a:masterClrMapping/>
  </p:clrMapOvr>
  <mc:AlternateContent xmlns:mc="http://schemas.openxmlformats.org/markup-compatibility/2006">
    <mc:Choice xmlns:p14="http://schemas.microsoft.com/office/powerpoint/2010/main" Requires="p14">
      <p:transition spd="slow" p14:dur="2000" advTm="9397"/>
    </mc:Choice>
    <mc:Fallback>
      <p:transition spd="slow" advTm="93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E77F75-AD72-DEAA-1DF9-0C4848ED2B48}"/>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4" name="Title 3">
            <a:extLst>
              <a:ext uri="{FF2B5EF4-FFF2-40B4-BE49-F238E27FC236}">
                <a16:creationId xmlns:a16="http://schemas.microsoft.com/office/drawing/2014/main" id="{AE2A102E-D901-7E42-1E67-C99B71738118}"/>
              </a:ext>
            </a:extLst>
          </p:cNvPr>
          <p:cNvSpPr>
            <a:spLocks noGrp="1"/>
          </p:cNvSpPr>
          <p:nvPr>
            <p:ph type="title"/>
          </p:nvPr>
        </p:nvSpPr>
        <p:spPr/>
        <p:txBody>
          <a:bodyPr/>
          <a:lstStyle/>
          <a:p>
            <a:r>
              <a:rPr lang="en-IN" dirty="0"/>
              <a:t>Event Interference</a:t>
            </a:r>
          </a:p>
        </p:txBody>
      </p:sp>
      <p:pic>
        <p:nvPicPr>
          <p:cNvPr id="6" name="Picture 5">
            <a:extLst>
              <a:ext uri="{FF2B5EF4-FFF2-40B4-BE49-F238E27FC236}">
                <a16:creationId xmlns:a16="http://schemas.microsoft.com/office/drawing/2014/main" id="{8AB73EED-447D-4780-85A5-2B0E80E87C14}"/>
              </a:ext>
            </a:extLst>
          </p:cNvPr>
          <p:cNvPicPr>
            <a:picLocks noChangeAspect="1"/>
          </p:cNvPicPr>
          <p:nvPr/>
        </p:nvPicPr>
        <p:blipFill>
          <a:blip r:embed="rId2"/>
          <a:stretch>
            <a:fillRect/>
          </a:stretch>
        </p:blipFill>
        <p:spPr>
          <a:xfrm>
            <a:off x="123917" y="1672354"/>
            <a:ext cx="7835095" cy="4918631"/>
          </a:xfrm>
          <a:prstGeom prst="rect">
            <a:avLst/>
          </a:prstGeom>
        </p:spPr>
      </p:pic>
      <p:sp>
        <p:nvSpPr>
          <p:cNvPr id="7" name="TextBox 6">
            <a:extLst>
              <a:ext uri="{FF2B5EF4-FFF2-40B4-BE49-F238E27FC236}">
                <a16:creationId xmlns:a16="http://schemas.microsoft.com/office/drawing/2014/main" id="{7537A1B6-50B8-2AA6-D8BF-33B8F09365BE}"/>
              </a:ext>
            </a:extLst>
          </p:cNvPr>
          <p:cNvSpPr txBox="1"/>
          <p:nvPr/>
        </p:nvSpPr>
        <p:spPr>
          <a:xfrm>
            <a:off x="8087910" y="1379076"/>
            <a:ext cx="3452326" cy="4555093"/>
          </a:xfrm>
          <a:prstGeom prst="rect">
            <a:avLst/>
          </a:prstGeom>
          <a:noFill/>
        </p:spPr>
        <p:txBody>
          <a:bodyPr wrap="square" rtlCol="0">
            <a:spAutoFit/>
          </a:bodyPr>
          <a:lstStyle/>
          <a:p>
            <a:endParaRPr lang="en-IN" b="1" dirty="0">
              <a:solidFill>
                <a:schemeClr val="accent3"/>
              </a:solidFill>
              <a:latin typeface="Times New Roman" panose="02020603050405020304" pitchFamily="18" charset="0"/>
              <a:cs typeface="Times New Roman" panose="02020603050405020304" pitchFamily="18" charset="0"/>
            </a:endParaRPr>
          </a:p>
          <a:p>
            <a:endParaRPr lang="en-IN" b="1" dirty="0">
              <a:solidFill>
                <a:schemeClr val="accent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solidFill>
                  <a:schemeClr val="accent3"/>
                </a:solidFill>
                <a:latin typeface="Times New Roman" panose="02020603050405020304" pitchFamily="18" charset="0"/>
                <a:cs typeface="Times New Roman" panose="02020603050405020304" pitchFamily="18" charset="0"/>
              </a:rPr>
              <a:t>Batsman  with maximum Number of 4’s also have most runs(Batsman2).</a:t>
            </a:r>
          </a:p>
          <a:p>
            <a:pPr marL="342900" indent="-342900">
              <a:buFont typeface="Arial" panose="020B0604020202020204" pitchFamily="34" charset="0"/>
              <a:buChar char="•"/>
            </a:pPr>
            <a:endParaRPr lang="en-IN" b="1" dirty="0">
              <a:solidFill>
                <a:schemeClr val="accent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solidFill>
                  <a:schemeClr val="accent3"/>
                </a:solidFill>
                <a:latin typeface="Times New Roman" panose="02020603050405020304" pitchFamily="18" charset="0"/>
                <a:cs typeface="Times New Roman" panose="02020603050405020304" pitchFamily="18" charset="0"/>
              </a:rPr>
              <a:t>Bowler with most wickets(bowler1) also has the most maidens.</a:t>
            </a:r>
          </a:p>
          <a:p>
            <a:r>
              <a:rPr lang="en-IN" b="1" dirty="0">
                <a:solidFill>
                  <a:schemeClr val="accent3"/>
                </a:solidFill>
                <a:latin typeface="Times New Roman" panose="02020603050405020304" pitchFamily="18" charset="0"/>
                <a:cs typeface="Times New Roman" panose="02020603050405020304" pitchFamily="18" charset="0"/>
              </a:rPr>
              <a:t>x</a:t>
            </a:r>
          </a:p>
          <a:p>
            <a:pPr marL="342900" indent="-342900">
              <a:buFont typeface="Arial" panose="020B0604020202020204" pitchFamily="34" charset="0"/>
              <a:buChar char="•"/>
            </a:pPr>
            <a:r>
              <a:rPr lang="en-IN" b="1" dirty="0">
                <a:solidFill>
                  <a:schemeClr val="accent3"/>
                </a:solidFill>
                <a:latin typeface="Times New Roman" panose="02020603050405020304" pitchFamily="18" charset="0"/>
                <a:cs typeface="Times New Roman" panose="02020603050405020304" pitchFamily="18" charset="0"/>
              </a:rPr>
              <a:t>The batsman with most sixes(25) is not in the top 5 players by runs scored.</a:t>
            </a:r>
          </a:p>
          <a:p>
            <a:pPr marL="342900" indent="-342900">
              <a:buFont typeface="Arial" panose="020B0604020202020204" pitchFamily="34" charset="0"/>
              <a:buChar char="•"/>
            </a:pPr>
            <a:endParaRPr lang="en-IN" b="1" dirty="0">
              <a:solidFill>
                <a:schemeClr val="accent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solidFill>
                  <a:schemeClr val="accent3"/>
                </a:solidFill>
                <a:latin typeface="Times New Roman" panose="02020603050405020304" pitchFamily="18" charset="0"/>
                <a:cs typeface="Times New Roman" panose="02020603050405020304" pitchFamily="18" charset="0"/>
              </a:rPr>
              <a:t>The wicket batsman did more runs than batsman2</a:t>
            </a:r>
            <a:r>
              <a:rPr lang="en-IN" sz="2000" b="1" dirty="0">
                <a:solidFill>
                  <a:schemeClr val="accent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9999723"/>
      </p:ext>
    </p:extLst>
  </p:cSld>
  <p:clrMapOvr>
    <a:masterClrMapping/>
  </p:clrMapOvr>
  <mc:AlternateContent xmlns:mc="http://schemas.openxmlformats.org/markup-compatibility/2006">
    <mc:Choice xmlns:p14="http://schemas.microsoft.com/office/powerpoint/2010/main" Requires="p14">
      <p:transition spd="slow" p14:dur="2000" advTm="34634"/>
    </mc:Choice>
    <mc:Fallback>
      <p:transition spd="slow" advTm="3463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875523" y="1736726"/>
            <a:ext cx="9050518" cy="945498"/>
          </a:xfrm>
        </p:spPr>
        <p:txBody>
          <a:bodyPr>
            <a:normAutofit/>
          </a:bodyPr>
          <a:lstStyle/>
          <a:p>
            <a:r>
              <a:rPr lang="en-US" sz="6000" dirty="0"/>
              <a:t>THANK YOU!</a:t>
            </a:r>
            <a:endParaRPr lang="ru-RU" sz="6000"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2D17B0-1557-47A2-A8D6-91730FF9DB5D}"/>
              </a:ext>
            </a:extLst>
          </p:cNvPr>
          <p:cNvPicPr>
            <a:picLocks noGrp="1" noChangeAspect="1"/>
          </p:cNvPicPr>
          <p:nvPr>
            <p:ph type="pic" sz="quarter" idx="18"/>
          </p:nvPr>
        </p:nvPicPr>
        <p:blipFill>
          <a:blip r:embed="rId2"/>
          <a:srcRect t="2291" b="2291"/>
          <a:stretch/>
        </p:blipFill>
        <p:spPr>
          <a:xfrm>
            <a:off x="5770592" y="1474345"/>
            <a:ext cx="6421408" cy="3438427"/>
          </a:xfrm>
        </p:spPr>
      </p:pic>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p:txBody>
          <a:bodyPr/>
          <a:lstStyle/>
          <a:p>
            <a:r>
              <a:rPr lang="en-IN" dirty="0"/>
              <a:t>AGENDA</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2" name="Text Placeholder 1">
            <a:extLst>
              <a:ext uri="{FF2B5EF4-FFF2-40B4-BE49-F238E27FC236}">
                <a16:creationId xmlns:a16="http://schemas.microsoft.com/office/drawing/2014/main" id="{9B1236FE-1419-5E00-1166-765EA8C0228D}"/>
              </a:ext>
            </a:extLst>
          </p:cNvPr>
          <p:cNvSpPr>
            <a:spLocks noGrp="1"/>
          </p:cNvSpPr>
          <p:nvPr>
            <p:ph type="body" sz="quarter" idx="16"/>
          </p:nvPr>
        </p:nvSpPr>
        <p:spPr/>
        <p:txBody>
          <a:bodyPr/>
          <a:lstStyle/>
          <a:p>
            <a:r>
              <a:rPr lang="en-US" sz="1800" dirty="0">
                <a:latin typeface="Times New Roman" panose="02020603050405020304" pitchFamily="18" charset="0"/>
                <a:cs typeface="Times New Roman" panose="02020603050405020304" pitchFamily="18" charset="0"/>
              </a:rPr>
              <a:t>The main agenda of this project is to explore cricket data comprehensively. </a:t>
            </a:r>
            <a:r>
              <a:rPr lang="en-US" dirty="0">
                <a:latin typeface="Times New Roman" panose="02020603050405020304" pitchFamily="18" charset="0"/>
                <a:cs typeface="Times New Roman" panose="02020603050405020304" pitchFamily="18" charset="0"/>
              </a:rPr>
              <a:t>Projects</a:t>
            </a:r>
            <a:r>
              <a:rPr lang="en-US" sz="1800" dirty="0">
                <a:latin typeface="Times New Roman" panose="02020603050405020304" pitchFamily="18" charset="0"/>
                <a:cs typeface="Times New Roman" panose="02020603050405020304" pitchFamily="18" charset="0"/>
              </a:rPr>
              <a:t> include data cleaning, data exploration, player analysis, performance evaluation, and statistical insights.</a:t>
            </a:r>
            <a:endParaRPr lang="en-IN" dirty="0"/>
          </a:p>
        </p:txBody>
      </p:sp>
    </p:spTree>
    <p:extLst>
      <p:ext uri="{BB962C8B-B14F-4D97-AF65-F5344CB8AC3E}">
        <p14:creationId xmlns:p14="http://schemas.microsoft.com/office/powerpoint/2010/main" val="2287211883"/>
      </p:ext>
    </p:extLst>
  </p:cSld>
  <p:clrMapOvr>
    <a:masterClrMapping/>
  </p:clrMapOvr>
  <mc:AlternateContent xmlns:mc="http://schemas.openxmlformats.org/markup-compatibility/2006">
    <mc:Choice xmlns:p14="http://schemas.microsoft.com/office/powerpoint/2010/main" Requires="p14">
      <p:transition spd="slow" p14:dur="2000" advTm="16182"/>
    </mc:Choice>
    <mc:Fallback>
      <p:transition spd="slow" advTm="161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dirty="0"/>
              <a:t>Importing the dataset</a:t>
            </a:r>
            <a:endParaRPr lang="ru-RU" dirty="0"/>
          </a:p>
        </p:txBody>
      </p:sp>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4294967295"/>
          </p:nvPr>
        </p:nvPicPr>
        <p:blipFill>
          <a:blip r:embed="rId2"/>
          <a:srcRect l="4577" r="4577"/>
          <a:stretch/>
        </p:blipFill>
        <p:spPr>
          <a:xfrm>
            <a:off x="812290" y="1800808"/>
            <a:ext cx="6461288" cy="3996961"/>
          </a:xfrm>
        </p:spPr>
      </p:pic>
      <p:sp>
        <p:nvSpPr>
          <p:cNvPr id="5" name="TextBox 4">
            <a:extLst>
              <a:ext uri="{FF2B5EF4-FFF2-40B4-BE49-F238E27FC236}">
                <a16:creationId xmlns:a16="http://schemas.microsoft.com/office/drawing/2014/main" id="{9279DA8E-C8E3-7D42-0295-8FB4C1ECC730}"/>
              </a:ext>
            </a:extLst>
          </p:cNvPr>
          <p:cNvSpPr txBox="1"/>
          <p:nvPr/>
        </p:nvSpPr>
        <p:spPr>
          <a:xfrm>
            <a:off x="7273578" y="1087061"/>
            <a:ext cx="3041780" cy="5075833"/>
          </a:xfrm>
          <a:prstGeom prst="rect">
            <a:avLst/>
          </a:prstGeom>
          <a:noFill/>
        </p:spPr>
        <p:txBody>
          <a:bodyPr wrap="square" rtlCol="0">
            <a:spAutoFit/>
          </a:bodyPr>
          <a:lstStyle/>
          <a:p>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The dataset Contains 9814 rows and 44 columns with different information regarding the match where there is </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Match_id</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Match_name</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Home_team</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Away_team</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Over</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Ball</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Runs</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Batsman name</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Bowler name</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Run made by each batsman</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Over of each Bowler</a:t>
            </a:r>
          </a:p>
          <a:p>
            <a:pPr marL="285750" indent="-285750">
              <a:buFont typeface="Wingdings" panose="05000000000000000000" pitchFamily="2" charset="2"/>
              <a:buChar char="Ø"/>
            </a:pPr>
            <a:r>
              <a:rPr lang="en-IN" b="1" dirty="0">
                <a:solidFill>
                  <a:schemeClr val="accent3">
                    <a:lumMod val="60000"/>
                    <a:lumOff val="40000"/>
                  </a:schemeClr>
                </a:solidFill>
                <a:latin typeface="Times New Roman" panose="02020603050405020304" pitchFamily="18" charset="0"/>
                <a:cs typeface="Times New Roman" panose="02020603050405020304" pitchFamily="18" charset="0"/>
              </a:rPr>
              <a:t>Commentaries</a:t>
            </a:r>
          </a:p>
        </p:txBody>
      </p:sp>
    </p:spTree>
    <p:extLst>
      <p:ext uri="{BB962C8B-B14F-4D97-AF65-F5344CB8AC3E}">
        <p14:creationId xmlns:p14="http://schemas.microsoft.com/office/powerpoint/2010/main" val="3066898593"/>
      </p:ext>
    </p:extLst>
  </p:cSld>
  <p:clrMapOvr>
    <a:masterClrMapping/>
  </p:clrMapOvr>
  <mc:AlternateContent xmlns:mc="http://schemas.openxmlformats.org/markup-compatibility/2006">
    <mc:Choice xmlns:p14="http://schemas.microsoft.com/office/powerpoint/2010/main" Requires="p14">
      <p:transition spd="slow" p14:dur="2000" advTm="23669"/>
    </mc:Choice>
    <mc:Fallback>
      <p:transition spd="slow" advTm="236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969994" y="427984"/>
            <a:ext cx="3932237" cy="1442729"/>
          </a:xfrm>
        </p:spPr>
        <p:txBody>
          <a:bodyPr/>
          <a:lstStyle/>
          <a:p>
            <a:r>
              <a:rPr lang="en-IN" dirty="0"/>
              <a:t>Data Exploration</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idx="1"/>
          </p:nvPr>
        </p:nvSpPr>
        <p:spPr>
          <a:xfrm>
            <a:off x="5538788" y="771460"/>
            <a:ext cx="6653212" cy="755779"/>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using info() function we get the different types of data used in the data 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using describe() function we get the count value, minimum, maximum, standard, first Quartile , second quartile and third quartile values.</a:t>
            </a:r>
          </a:p>
        </p:txBody>
      </p:sp>
      <p:pic>
        <p:nvPicPr>
          <p:cNvPr id="11" name="Picture 10">
            <a:extLst>
              <a:ext uri="{FF2B5EF4-FFF2-40B4-BE49-F238E27FC236}">
                <a16:creationId xmlns:a16="http://schemas.microsoft.com/office/drawing/2014/main" id="{071A88B0-9648-FDFF-E1D3-33FEA3B1247E}"/>
              </a:ext>
            </a:extLst>
          </p:cNvPr>
          <p:cNvPicPr>
            <a:picLocks noChangeAspect="1"/>
          </p:cNvPicPr>
          <p:nvPr/>
        </p:nvPicPr>
        <p:blipFill>
          <a:blip r:embed="rId2"/>
          <a:stretch>
            <a:fillRect/>
          </a:stretch>
        </p:blipFill>
        <p:spPr>
          <a:xfrm>
            <a:off x="391886" y="2769961"/>
            <a:ext cx="8005665" cy="3695131"/>
          </a:xfrm>
          <a:prstGeom prst="rect">
            <a:avLst/>
          </a:prstGeom>
        </p:spPr>
      </p:pic>
    </p:spTree>
    <p:extLst>
      <p:ext uri="{BB962C8B-B14F-4D97-AF65-F5344CB8AC3E}">
        <p14:creationId xmlns:p14="http://schemas.microsoft.com/office/powerpoint/2010/main" val="2023535584"/>
      </p:ext>
    </p:extLst>
  </p:cSld>
  <p:clrMapOvr>
    <a:masterClrMapping/>
  </p:clrMapOvr>
  <mc:AlternateContent xmlns:mc="http://schemas.openxmlformats.org/markup-compatibility/2006">
    <mc:Choice xmlns:p14="http://schemas.microsoft.com/office/powerpoint/2010/main" Requires="p14">
      <p:transition spd="slow" p14:dur="2000" advTm="19791"/>
    </mc:Choice>
    <mc:Fallback>
      <p:transition spd="slow" advTm="197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9F4A7-159F-C78C-F130-383ED6136B45}"/>
              </a:ext>
            </a:extLst>
          </p:cNvPr>
          <p:cNvSpPr>
            <a:spLocks noGrp="1"/>
          </p:cNvSpPr>
          <p:nvPr>
            <p:ph type="title"/>
          </p:nvPr>
        </p:nvSpPr>
        <p:spPr>
          <a:xfrm>
            <a:off x="674612" y="2052741"/>
            <a:ext cx="5690680" cy="1517356"/>
          </a:xfrm>
        </p:spPr>
        <p:txBody>
          <a:bodyPr/>
          <a:lstStyle/>
          <a:p>
            <a:r>
              <a:rPr lang="en-IN" sz="3600" dirty="0"/>
              <a:t>Data Cleaning </a:t>
            </a:r>
          </a:p>
        </p:txBody>
      </p:sp>
      <p:sp>
        <p:nvSpPr>
          <p:cNvPr id="5" name="Subtitle 4">
            <a:extLst>
              <a:ext uri="{FF2B5EF4-FFF2-40B4-BE49-F238E27FC236}">
                <a16:creationId xmlns:a16="http://schemas.microsoft.com/office/drawing/2014/main" id="{AFBDAC14-5F8C-43DD-751C-6005EBE4EBDB}"/>
              </a:ext>
            </a:extLst>
          </p:cNvPr>
          <p:cNvSpPr>
            <a:spLocks noGrp="1"/>
          </p:cNvSpPr>
          <p:nvPr>
            <p:ph type="subTitle" idx="1"/>
          </p:nvPr>
        </p:nvSpPr>
        <p:spPr>
          <a:xfrm>
            <a:off x="758588" y="3429000"/>
            <a:ext cx="4363918" cy="2514600"/>
          </a:xfrm>
        </p:spPr>
        <p:txBody>
          <a:bodyPr>
            <a:noAutofit/>
          </a:bodyPr>
          <a:lstStyle/>
          <a:p>
            <a:pPr algn="just"/>
            <a:r>
              <a:rPr lang="en-IN" sz="1800" dirty="0">
                <a:latin typeface="Times New Roman" panose="02020603050405020304" pitchFamily="18" charset="0"/>
                <a:cs typeface="Times New Roman" panose="02020603050405020304" pitchFamily="18" charset="0"/>
              </a:rPr>
              <a:t>Now, we will try to reduce the data by removing certain unwanted data, null data, or duplication values so that it is ready for further operation. We have dropped some columns such as ‘isNoBall’, ’is Retired Hurt’ ,’is Boundary’, ’is Wide’, ’bowler1_maidens’, ’bowler2_maidens’.</a:t>
            </a:r>
          </a:p>
        </p:txBody>
      </p:sp>
      <p:sp>
        <p:nvSpPr>
          <p:cNvPr id="3" name="Slide Number Placeholder 2">
            <a:extLst>
              <a:ext uri="{FF2B5EF4-FFF2-40B4-BE49-F238E27FC236}">
                <a16:creationId xmlns:a16="http://schemas.microsoft.com/office/drawing/2014/main" id="{1DEA4869-FB60-317A-8D88-0C13C3CF80C1}"/>
              </a:ext>
            </a:extLst>
          </p:cNvPr>
          <p:cNvSpPr>
            <a:spLocks noGrp="1"/>
          </p:cNvSpPr>
          <p:nvPr>
            <p:ph type="sldNum" sz="quarter" idx="4294967295"/>
          </p:nvPr>
        </p:nvSpPr>
        <p:spPr>
          <a:xfrm>
            <a:off x="11642725" y="5816600"/>
            <a:ext cx="549275" cy="365125"/>
          </a:xfrm>
        </p:spPr>
        <p:txBody>
          <a:bodyPr/>
          <a:lstStyle/>
          <a:p>
            <a:fld id="{D495E168-DA5E-4888-8D8A-92B118324C14}" type="slidenum">
              <a:rPr lang="ru-RU" smtClean="0"/>
              <a:t>5</a:t>
            </a:fld>
            <a:endParaRPr lang="ru-RU" dirty="0"/>
          </a:p>
        </p:txBody>
      </p:sp>
      <p:sp>
        <p:nvSpPr>
          <p:cNvPr id="6" name="AutoShape 2" descr="Hero Image">
            <a:extLst>
              <a:ext uri="{FF2B5EF4-FFF2-40B4-BE49-F238E27FC236}">
                <a16:creationId xmlns:a16="http://schemas.microsoft.com/office/drawing/2014/main" id="{A2F183A9-20B5-D10F-13A1-6ED6514F7A5A}"/>
              </a:ext>
            </a:extLst>
          </p:cNvPr>
          <p:cNvSpPr>
            <a:spLocks noChangeAspect="1" noChangeArrowheads="1"/>
          </p:cNvSpPr>
          <p:nvPr/>
        </p:nvSpPr>
        <p:spPr bwMode="auto">
          <a:xfrm>
            <a:off x="5943599" y="3276599"/>
            <a:ext cx="1502229" cy="1502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Cleaning and Why is It Important? - Validity">
            <a:extLst>
              <a:ext uri="{FF2B5EF4-FFF2-40B4-BE49-F238E27FC236}">
                <a16:creationId xmlns:a16="http://schemas.microsoft.com/office/drawing/2014/main" id="{84790CA2-9745-5267-294F-9F2D2C8BE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110279"/>
            <a:ext cx="3054095" cy="242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84321"/>
      </p:ext>
    </p:extLst>
  </p:cSld>
  <p:clrMapOvr>
    <a:masterClrMapping/>
  </p:clrMapOvr>
  <mc:AlternateContent xmlns:mc="http://schemas.openxmlformats.org/markup-compatibility/2006">
    <mc:Choice xmlns:p14="http://schemas.microsoft.com/office/powerpoint/2010/main" Requires="p14">
      <p:transition spd="slow" p14:dur="2000" advTm="20280"/>
    </mc:Choice>
    <mc:Fallback>
      <p:transition spd="slow" advTm="202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Event Analysis</a:t>
            </a:r>
            <a:endParaRPr lang="ru-RU" dirty="0"/>
          </a:p>
        </p:txBody>
      </p:sp>
      <p:sp>
        <p:nvSpPr>
          <p:cNvPr id="9" name="TextBox 8">
            <a:extLst>
              <a:ext uri="{FF2B5EF4-FFF2-40B4-BE49-F238E27FC236}">
                <a16:creationId xmlns:a16="http://schemas.microsoft.com/office/drawing/2014/main" id="{2920A4A0-D898-44DF-D765-25F6C1D5B0DC}"/>
              </a:ext>
            </a:extLst>
          </p:cNvPr>
          <p:cNvSpPr txBox="1"/>
          <p:nvPr/>
        </p:nvSpPr>
        <p:spPr>
          <a:xfrm>
            <a:off x="838200" y="1664169"/>
            <a:ext cx="6008915" cy="1200329"/>
          </a:xfrm>
          <a:prstGeom prst="rect">
            <a:avLst/>
          </a:prstGeom>
          <a:noFill/>
        </p:spPr>
        <p:txBody>
          <a:bodyPr wrap="square" rtlCol="0">
            <a:spAutoFit/>
          </a:bodyPr>
          <a:lstStyle/>
          <a:p>
            <a:r>
              <a:rPr lang="en-IN" b="1" dirty="0">
                <a:solidFill>
                  <a:schemeClr val="accent3"/>
                </a:solidFill>
                <a:latin typeface="Times New Roman" panose="02020603050405020304" pitchFamily="18" charset="0"/>
                <a:cs typeface="Times New Roman" panose="02020603050405020304" pitchFamily="18" charset="0"/>
              </a:rPr>
              <a:t>We have obtain different data’s of match such as no of runs, ball, over, runs made by batsman 1, batsman 2, bowler 1, bowler 2 and then plotted them to get the insights.</a:t>
            </a:r>
          </a:p>
        </p:txBody>
      </p:sp>
      <p:pic>
        <p:nvPicPr>
          <p:cNvPr id="11" name="Picture 10">
            <a:extLst>
              <a:ext uri="{FF2B5EF4-FFF2-40B4-BE49-F238E27FC236}">
                <a16:creationId xmlns:a16="http://schemas.microsoft.com/office/drawing/2014/main" id="{31099ABD-3BE5-2F5F-1C73-5E1DC305D675}"/>
              </a:ext>
            </a:extLst>
          </p:cNvPr>
          <p:cNvPicPr>
            <a:picLocks noChangeAspect="1"/>
          </p:cNvPicPr>
          <p:nvPr/>
        </p:nvPicPr>
        <p:blipFill>
          <a:blip r:embed="rId2"/>
          <a:stretch>
            <a:fillRect/>
          </a:stretch>
        </p:blipFill>
        <p:spPr>
          <a:xfrm>
            <a:off x="466867" y="2864498"/>
            <a:ext cx="7541370" cy="3876469"/>
          </a:xfrm>
          <a:prstGeom prst="rect">
            <a:avLst/>
          </a:prstGeom>
        </p:spPr>
      </p:pic>
      <p:sp>
        <p:nvSpPr>
          <p:cNvPr id="12" name="TextBox 11">
            <a:extLst>
              <a:ext uri="{FF2B5EF4-FFF2-40B4-BE49-F238E27FC236}">
                <a16:creationId xmlns:a16="http://schemas.microsoft.com/office/drawing/2014/main" id="{59FBFFA9-5446-CC5C-368E-AF5C047E396B}"/>
              </a:ext>
            </a:extLst>
          </p:cNvPr>
          <p:cNvSpPr txBox="1"/>
          <p:nvPr/>
        </p:nvSpPr>
        <p:spPr>
          <a:xfrm>
            <a:off x="7725571" y="5404812"/>
            <a:ext cx="4326294" cy="646331"/>
          </a:xfrm>
          <a:prstGeom prst="rect">
            <a:avLst/>
          </a:prstGeom>
          <a:noFill/>
        </p:spPr>
        <p:txBody>
          <a:bodyPr wrap="square" rtlCol="0">
            <a:spAutoFit/>
          </a:bodyPr>
          <a:lstStyle/>
          <a:p>
            <a:r>
              <a:rPr lang="en-IN" b="1" dirty="0">
                <a:solidFill>
                  <a:schemeClr val="accent3"/>
                </a:solidFill>
                <a:latin typeface="Times New Roman" panose="02020603050405020304" pitchFamily="18" charset="0"/>
                <a:cs typeface="Times New Roman" panose="02020603050405020304" pitchFamily="18" charset="0"/>
              </a:rPr>
              <a:t>No of 3’s and 6’s runs made by individual team is very low .</a:t>
            </a:r>
          </a:p>
        </p:txBody>
      </p:sp>
    </p:spTree>
    <p:extLst>
      <p:ext uri="{BB962C8B-B14F-4D97-AF65-F5344CB8AC3E}">
        <p14:creationId xmlns:p14="http://schemas.microsoft.com/office/powerpoint/2010/main" val="3953500455"/>
      </p:ext>
    </p:extLst>
  </p:cSld>
  <p:clrMapOvr>
    <a:masterClrMapping/>
  </p:clrMapOvr>
  <mc:AlternateContent xmlns:mc="http://schemas.openxmlformats.org/markup-compatibility/2006">
    <mc:Choice xmlns:p14="http://schemas.microsoft.com/office/powerpoint/2010/main" Requires="p14">
      <p:transition spd="slow" p14:dur="2000" advTm="25844"/>
    </mc:Choice>
    <mc:Fallback>
      <p:transition spd="slow" advTm="258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84FC21-419B-2B59-4CEA-E90381495993}"/>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6" name="Picture 5">
            <a:extLst>
              <a:ext uri="{FF2B5EF4-FFF2-40B4-BE49-F238E27FC236}">
                <a16:creationId xmlns:a16="http://schemas.microsoft.com/office/drawing/2014/main" id="{C33968D2-E77B-3F32-CFF8-E059350696D6}"/>
              </a:ext>
            </a:extLst>
          </p:cNvPr>
          <p:cNvPicPr>
            <a:picLocks noChangeAspect="1"/>
          </p:cNvPicPr>
          <p:nvPr/>
        </p:nvPicPr>
        <p:blipFill>
          <a:blip r:embed="rId2"/>
          <a:stretch>
            <a:fillRect/>
          </a:stretch>
        </p:blipFill>
        <p:spPr>
          <a:xfrm>
            <a:off x="102636" y="266803"/>
            <a:ext cx="10002418" cy="5360750"/>
          </a:xfrm>
          <a:prstGeom prst="rect">
            <a:avLst/>
          </a:prstGeom>
        </p:spPr>
      </p:pic>
      <p:sp>
        <p:nvSpPr>
          <p:cNvPr id="8" name="TextBox 7">
            <a:extLst>
              <a:ext uri="{FF2B5EF4-FFF2-40B4-BE49-F238E27FC236}">
                <a16:creationId xmlns:a16="http://schemas.microsoft.com/office/drawing/2014/main" id="{67C3F9E2-3E96-4956-B409-09245AA25D1F}"/>
              </a:ext>
            </a:extLst>
          </p:cNvPr>
          <p:cNvSpPr txBox="1"/>
          <p:nvPr/>
        </p:nvSpPr>
        <p:spPr>
          <a:xfrm>
            <a:off x="246482" y="5555209"/>
            <a:ext cx="8287139" cy="523220"/>
          </a:xfrm>
          <a:prstGeom prst="rect">
            <a:avLst/>
          </a:prstGeom>
          <a:noFill/>
        </p:spPr>
        <p:txBody>
          <a:bodyPr wrap="square" rtlCol="0">
            <a:spAutoFit/>
          </a:bodyPr>
          <a:lstStyle/>
          <a:p>
            <a:r>
              <a:rPr lang="en-IN" sz="2800" b="1" dirty="0">
                <a:solidFill>
                  <a:schemeClr val="accent3"/>
                </a:solidFill>
                <a:latin typeface="Times New Roman" panose="02020603050405020304" pitchFamily="18" charset="0"/>
                <a:cs typeface="Times New Roman" panose="02020603050405020304" pitchFamily="18" charset="0"/>
              </a:rPr>
              <a:t>Run made by batsman_1 has a decreasing graph </a:t>
            </a:r>
            <a:r>
              <a:rPr lang="en-IN" b="1" dirty="0">
                <a:solidFill>
                  <a:schemeClr val="accent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9981975"/>
      </p:ext>
    </p:extLst>
  </p:cSld>
  <p:clrMapOvr>
    <a:masterClrMapping/>
  </p:clrMapOvr>
  <mc:AlternateContent xmlns:mc="http://schemas.openxmlformats.org/markup-compatibility/2006">
    <mc:Choice xmlns:p14="http://schemas.microsoft.com/office/powerpoint/2010/main" Requires="p14">
      <p:transition spd="slow" p14:dur="2000" advTm="22691"/>
    </mc:Choice>
    <mc:Fallback>
      <p:transition spd="slow" advTm="226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5FC199-D8A5-6D60-BA00-1E148C68F8A9}"/>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5" name="Picture 4">
            <a:extLst>
              <a:ext uri="{FF2B5EF4-FFF2-40B4-BE49-F238E27FC236}">
                <a16:creationId xmlns:a16="http://schemas.microsoft.com/office/drawing/2014/main" id="{6B1AF86F-47D4-22B9-2CFD-BE70877B29BB}"/>
              </a:ext>
            </a:extLst>
          </p:cNvPr>
          <p:cNvPicPr>
            <a:picLocks noChangeAspect="1"/>
          </p:cNvPicPr>
          <p:nvPr/>
        </p:nvPicPr>
        <p:blipFill>
          <a:blip r:embed="rId2"/>
          <a:stretch>
            <a:fillRect/>
          </a:stretch>
        </p:blipFill>
        <p:spPr>
          <a:xfrm>
            <a:off x="-1" y="269086"/>
            <a:ext cx="10021079" cy="5600531"/>
          </a:xfrm>
          <a:prstGeom prst="rect">
            <a:avLst/>
          </a:prstGeom>
        </p:spPr>
      </p:pic>
      <p:sp>
        <p:nvSpPr>
          <p:cNvPr id="6" name="TextBox 5">
            <a:extLst>
              <a:ext uri="{FF2B5EF4-FFF2-40B4-BE49-F238E27FC236}">
                <a16:creationId xmlns:a16="http://schemas.microsoft.com/office/drawing/2014/main" id="{2AB4E5BB-F73B-5531-11ED-C843253AE1E4}"/>
              </a:ext>
            </a:extLst>
          </p:cNvPr>
          <p:cNvSpPr txBox="1"/>
          <p:nvPr/>
        </p:nvSpPr>
        <p:spPr>
          <a:xfrm>
            <a:off x="381563" y="5999381"/>
            <a:ext cx="8248260" cy="646331"/>
          </a:xfrm>
          <a:prstGeom prst="rect">
            <a:avLst/>
          </a:prstGeom>
          <a:noFill/>
        </p:spPr>
        <p:txBody>
          <a:bodyPr wrap="square" rtlCol="0">
            <a:spAutoFit/>
          </a:bodyPr>
          <a:lstStyle/>
          <a:p>
            <a:pPr algn="just"/>
            <a:r>
              <a:rPr lang="en-IN" b="1" dirty="0">
                <a:solidFill>
                  <a:schemeClr val="accent3"/>
                </a:solidFill>
                <a:latin typeface="Times New Roman" panose="02020603050405020304" pitchFamily="18" charset="0"/>
                <a:cs typeface="Times New Roman" panose="02020603050405020304" pitchFamily="18" charset="0"/>
              </a:rPr>
              <a:t>Run made by batsman_2 has a sudden increase with the value of 1 and then starts decreasing with the value of 2.</a:t>
            </a:r>
          </a:p>
        </p:txBody>
      </p:sp>
    </p:spTree>
    <p:extLst>
      <p:ext uri="{BB962C8B-B14F-4D97-AF65-F5344CB8AC3E}">
        <p14:creationId xmlns:p14="http://schemas.microsoft.com/office/powerpoint/2010/main" val="1957023392"/>
      </p:ext>
    </p:extLst>
  </p:cSld>
  <p:clrMapOvr>
    <a:masterClrMapping/>
  </p:clrMapOvr>
  <mc:AlternateContent xmlns:mc="http://schemas.openxmlformats.org/markup-compatibility/2006">
    <mc:Choice xmlns:p14="http://schemas.microsoft.com/office/powerpoint/2010/main" Requires="p14">
      <p:transition spd="slow" p14:dur="2000" advTm="16356"/>
    </mc:Choice>
    <mc:Fallback>
      <p:transition spd="slow" advTm="163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04A59D-11C1-883C-F175-BC23735B4A5A}"/>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5" name="Picture 4">
            <a:extLst>
              <a:ext uri="{FF2B5EF4-FFF2-40B4-BE49-F238E27FC236}">
                <a16:creationId xmlns:a16="http://schemas.microsoft.com/office/drawing/2014/main" id="{CC0986F9-BA66-3526-7122-59C682C144F6}"/>
              </a:ext>
            </a:extLst>
          </p:cNvPr>
          <p:cNvPicPr>
            <a:picLocks noChangeAspect="1"/>
          </p:cNvPicPr>
          <p:nvPr/>
        </p:nvPicPr>
        <p:blipFill>
          <a:blip r:embed="rId2"/>
          <a:stretch>
            <a:fillRect/>
          </a:stretch>
        </p:blipFill>
        <p:spPr>
          <a:xfrm>
            <a:off x="29037" y="2191497"/>
            <a:ext cx="6130969" cy="3200110"/>
          </a:xfrm>
          <a:prstGeom prst="rect">
            <a:avLst/>
          </a:prstGeom>
        </p:spPr>
      </p:pic>
      <p:pic>
        <p:nvPicPr>
          <p:cNvPr id="7" name="Picture 6">
            <a:extLst>
              <a:ext uri="{FF2B5EF4-FFF2-40B4-BE49-F238E27FC236}">
                <a16:creationId xmlns:a16="http://schemas.microsoft.com/office/drawing/2014/main" id="{7952EF07-BA61-2FE2-8BE2-2217F939DA12}"/>
              </a:ext>
            </a:extLst>
          </p:cNvPr>
          <p:cNvPicPr>
            <a:picLocks noChangeAspect="1"/>
          </p:cNvPicPr>
          <p:nvPr/>
        </p:nvPicPr>
        <p:blipFill>
          <a:blip r:embed="rId3"/>
          <a:stretch>
            <a:fillRect/>
          </a:stretch>
        </p:blipFill>
        <p:spPr>
          <a:xfrm>
            <a:off x="6096000" y="2191497"/>
            <a:ext cx="6130968" cy="3200110"/>
          </a:xfrm>
          <a:prstGeom prst="rect">
            <a:avLst/>
          </a:prstGeom>
        </p:spPr>
      </p:pic>
      <p:sp>
        <p:nvSpPr>
          <p:cNvPr id="8" name="TextBox 7">
            <a:extLst>
              <a:ext uri="{FF2B5EF4-FFF2-40B4-BE49-F238E27FC236}">
                <a16:creationId xmlns:a16="http://schemas.microsoft.com/office/drawing/2014/main" id="{C3BE803E-4C77-1BFB-0897-7C4234DC1297}"/>
              </a:ext>
            </a:extLst>
          </p:cNvPr>
          <p:cNvSpPr txBox="1"/>
          <p:nvPr/>
        </p:nvSpPr>
        <p:spPr>
          <a:xfrm>
            <a:off x="2453950" y="1466393"/>
            <a:ext cx="7763070" cy="523220"/>
          </a:xfrm>
          <a:prstGeom prst="rect">
            <a:avLst/>
          </a:prstGeom>
          <a:noFill/>
        </p:spPr>
        <p:txBody>
          <a:bodyPr wrap="square" rtlCol="0">
            <a:spAutoFit/>
          </a:bodyPr>
          <a:lstStyle/>
          <a:p>
            <a:pPr algn="just"/>
            <a:r>
              <a:rPr lang="en-IN" sz="2800" b="1" dirty="0">
                <a:solidFill>
                  <a:schemeClr val="accent3"/>
                </a:solidFill>
                <a:latin typeface="Times New Roman" panose="02020603050405020304" pitchFamily="18" charset="0"/>
                <a:cs typeface="Times New Roman" panose="02020603050405020304" pitchFamily="18" charset="0"/>
              </a:rPr>
              <a:t>Comparing the overs of bowler1 and bowler2.</a:t>
            </a:r>
          </a:p>
        </p:txBody>
      </p:sp>
      <p:sp>
        <p:nvSpPr>
          <p:cNvPr id="9" name="TextBox 8">
            <a:extLst>
              <a:ext uri="{FF2B5EF4-FFF2-40B4-BE49-F238E27FC236}">
                <a16:creationId xmlns:a16="http://schemas.microsoft.com/office/drawing/2014/main" id="{D55AE345-021D-81DE-4199-8935470026D7}"/>
              </a:ext>
            </a:extLst>
          </p:cNvPr>
          <p:cNvSpPr txBox="1"/>
          <p:nvPr/>
        </p:nvSpPr>
        <p:spPr>
          <a:xfrm>
            <a:off x="130627" y="5535613"/>
            <a:ext cx="5973394" cy="646331"/>
          </a:xfrm>
          <a:prstGeom prst="rect">
            <a:avLst/>
          </a:prstGeom>
          <a:noFill/>
        </p:spPr>
        <p:txBody>
          <a:bodyPr wrap="square" rtlCol="0">
            <a:spAutoFit/>
          </a:bodyPr>
          <a:lstStyle/>
          <a:p>
            <a:r>
              <a:rPr lang="en-IN" b="1" dirty="0">
                <a:solidFill>
                  <a:schemeClr val="accent3"/>
                </a:solidFill>
                <a:latin typeface="Times New Roman" panose="02020603050405020304" pitchFamily="18" charset="0"/>
                <a:cs typeface="Times New Roman" panose="02020603050405020304" pitchFamily="18" charset="0"/>
              </a:rPr>
              <a:t>The value of overs for bowler1 goes to a high value between 0.4 and 1.4 and then becomes constant upto 2.5.</a:t>
            </a:r>
          </a:p>
        </p:txBody>
      </p:sp>
      <p:sp>
        <p:nvSpPr>
          <p:cNvPr id="11" name="TextBox 10">
            <a:extLst>
              <a:ext uri="{FF2B5EF4-FFF2-40B4-BE49-F238E27FC236}">
                <a16:creationId xmlns:a16="http://schemas.microsoft.com/office/drawing/2014/main" id="{065FA9AC-0B43-6DBA-B74A-0455352A4525}"/>
              </a:ext>
            </a:extLst>
          </p:cNvPr>
          <p:cNvSpPr txBox="1"/>
          <p:nvPr/>
        </p:nvSpPr>
        <p:spPr>
          <a:xfrm>
            <a:off x="6335485" y="5535613"/>
            <a:ext cx="4711960" cy="923330"/>
          </a:xfrm>
          <a:prstGeom prst="rect">
            <a:avLst/>
          </a:prstGeom>
          <a:noFill/>
        </p:spPr>
        <p:txBody>
          <a:bodyPr wrap="square" rtlCol="0">
            <a:spAutoFit/>
          </a:bodyPr>
          <a:lstStyle/>
          <a:p>
            <a:r>
              <a:rPr lang="en-IN" b="1" dirty="0">
                <a:solidFill>
                  <a:schemeClr val="accent3"/>
                </a:solidFill>
                <a:latin typeface="Times New Roman" panose="02020603050405020304" pitchFamily="18" charset="0"/>
                <a:cs typeface="Times New Roman" panose="02020603050405020304" pitchFamily="18" charset="0"/>
              </a:rPr>
              <a:t>The value of overs for bowler 2 goes to a very high value 3000 for 1 over and gradually decreases .</a:t>
            </a:r>
          </a:p>
        </p:txBody>
      </p:sp>
    </p:spTree>
    <p:extLst>
      <p:ext uri="{BB962C8B-B14F-4D97-AF65-F5344CB8AC3E}">
        <p14:creationId xmlns:p14="http://schemas.microsoft.com/office/powerpoint/2010/main" val="2370602565"/>
      </p:ext>
    </p:extLst>
  </p:cSld>
  <p:clrMapOvr>
    <a:masterClrMapping/>
  </p:clrMapOvr>
  <mc:AlternateContent xmlns:mc="http://schemas.openxmlformats.org/markup-compatibility/2006">
    <mc:Choice xmlns:p14="http://schemas.microsoft.com/office/powerpoint/2010/main" Requires="p14">
      <p:transition spd="slow" p14:dur="2000" advTm="27854"/>
    </mc:Choice>
    <mc:Fallback>
      <p:transition spd="slow" advTm="27854"/>
    </mc:Fallback>
  </mc:AlternateContent>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3215</TotalTime>
  <Words>448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vt:lpstr>
      <vt:lpstr>Office Theme</vt:lpstr>
      <vt:lpstr>T-20 World Cup Analysis</vt:lpstr>
      <vt:lpstr>AGENDA</vt:lpstr>
      <vt:lpstr>Importing the dataset</vt:lpstr>
      <vt:lpstr>Data Exploration</vt:lpstr>
      <vt:lpstr>Data Cleaning </vt:lpstr>
      <vt:lpstr>Event Analysis</vt:lpstr>
      <vt:lpstr>PowerPoint Presentation</vt:lpstr>
      <vt:lpstr>PowerPoint Presentation</vt:lpstr>
      <vt:lpstr>PowerPoint Presentation</vt:lpstr>
      <vt:lpstr>Match Insights</vt:lpstr>
      <vt:lpstr>PowerPoint Presentation</vt:lpstr>
      <vt:lpstr>PowerPoint Presentation</vt:lpstr>
      <vt:lpstr>Event Interference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T-20 World Cup Analysis</dc:title>
  <dc:creator>SOUMILI DAS</dc:creator>
  <cp:lastModifiedBy>SOUMILI DAS</cp:lastModifiedBy>
  <cp:revision>5</cp:revision>
  <dcterms:created xsi:type="dcterms:W3CDTF">2024-04-28T12:42:41Z</dcterms:created>
  <dcterms:modified xsi:type="dcterms:W3CDTF">2024-05-01T03:52:52Z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