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9" r:id="rId4"/>
    <p:sldId id="261" r:id="rId5"/>
    <p:sldId id="262" r:id="rId6"/>
    <p:sldId id="260"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84779" autoAdjust="0"/>
  </p:normalViewPr>
  <p:slideViewPr>
    <p:cSldViewPr snapToGrid="0">
      <p:cViewPr varScale="1">
        <p:scale>
          <a:sx n="82" d="100"/>
          <a:sy n="82" d="100"/>
        </p:scale>
        <p:origin x="2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0DCCA3-3BAC-44E7-8F2F-7BE494625CEC}" type="datetimeFigureOut">
              <a:rPr lang="en-US" smtClean="0"/>
              <a:t>5/7/2018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9D838A-D95C-480D-BD02-5D4119A0A190}" type="slidenum">
              <a:rPr lang="en-US" smtClean="0"/>
              <a:t>‹#›</a:t>
            </a:fld>
            <a:endParaRPr lang="en-US"/>
          </a:p>
        </p:txBody>
      </p:sp>
    </p:spTree>
    <p:extLst>
      <p:ext uri="{BB962C8B-B14F-4D97-AF65-F5344CB8AC3E}">
        <p14:creationId xmlns:p14="http://schemas.microsoft.com/office/powerpoint/2010/main" val="4066696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9D838A-D95C-480D-BD02-5D4119A0A190}" type="slidenum">
              <a:rPr lang="en-US" smtClean="0"/>
              <a:t>8</a:t>
            </a:fld>
            <a:endParaRPr lang="en-US"/>
          </a:p>
        </p:txBody>
      </p:sp>
    </p:spTree>
    <p:extLst>
      <p:ext uri="{BB962C8B-B14F-4D97-AF65-F5344CB8AC3E}">
        <p14:creationId xmlns:p14="http://schemas.microsoft.com/office/powerpoint/2010/main" val="2904058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9D838A-D95C-480D-BD02-5D4119A0A190}" type="slidenum">
              <a:rPr lang="en-US" smtClean="0"/>
              <a:t>9</a:t>
            </a:fld>
            <a:endParaRPr lang="en-US"/>
          </a:p>
        </p:txBody>
      </p:sp>
    </p:spTree>
    <p:extLst>
      <p:ext uri="{BB962C8B-B14F-4D97-AF65-F5344CB8AC3E}">
        <p14:creationId xmlns:p14="http://schemas.microsoft.com/office/powerpoint/2010/main" val="923376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9D838A-D95C-480D-BD02-5D4119A0A190}" type="slidenum">
              <a:rPr lang="en-US" smtClean="0"/>
              <a:t>10</a:t>
            </a:fld>
            <a:endParaRPr lang="en-US"/>
          </a:p>
        </p:txBody>
      </p:sp>
    </p:spTree>
    <p:extLst>
      <p:ext uri="{BB962C8B-B14F-4D97-AF65-F5344CB8AC3E}">
        <p14:creationId xmlns:p14="http://schemas.microsoft.com/office/powerpoint/2010/main" val="756517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5/7/2018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5/7/2018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5/7/2018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5/7/2018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5/7/2018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5/7/2018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5/7/2018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5/7/2018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5/7/2018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5/7/2018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5/7/2018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5/7/2018</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41A3-762B-492E-B74E-B3B83E2960CE}"/>
              </a:ext>
            </a:extLst>
          </p:cNvPr>
          <p:cNvSpPr>
            <a:spLocks noGrp="1"/>
          </p:cNvSpPr>
          <p:nvPr>
            <p:ph type="ctrTitle"/>
          </p:nvPr>
        </p:nvSpPr>
        <p:spPr>
          <a:xfrm>
            <a:off x="2403229" y="890994"/>
            <a:ext cx="5597689" cy="2268559"/>
          </a:xfrm>
        </p:spPr>
        <p:txBody>
          <a:bodyPr>
            <a:noAutofit/>
          </a:bodyPr>
          <a:lstStyle/>
          <a:p>
            <a:pPr algn="ctr"/>
            <a:r>
              <a:rPr lang="en-US" sz="3600" dirty="0"/>
              <a:t>Evaluating the privacy of Android mobile</a:t>
            </a:r>
            <a:br>
              <a:rPr lang="en-US" sz="3600" dirty="0"/>
            </a:br>
            <a:r>
              <a:rPr lang="en-US" sz="3600" dirty="0"/>
              <a:t>applications under forensic analysis </a:t>
            </a:r>
            <a:br>
              <a:rPr lang="en-US" sz="3600" dirty="0"/>
            </a:br>
            <a:endParaRPr lang="en-US" sz="3600" dirty="0"/>
          </a:p>
        </p:txBody>
      </p:sp>
      <p:sp>
        <p:nvSpPr>
          <p:cNvPr id="6" name="TextBox 5">
            <a:extLst>
              <a:ext uri="{FF2B5EF4-FFF2-40B4-BE49-F238E27FC236}">
                <a16:creationId xmlns:a16="http://schemas.microsoft.com/office/drawing/2014/main" id="{6C881FC1-E546-499B-A6E3-2BAD89AB1AE4}"/>
              </a:ext>
            </a:extLst>
          </p:cNvPr>
          <p:cNvSpPr txBox="1"/>
          <p:nvPr/>
        </p:nvSpPr>
        <p:spPr>
          <a:xfrm rot="10800000" flipH="1" flipV="1">
            <a:off x="2499904" y="3380360"/>
            <a:ext cx="4911970" cy="2862322"/>
          </a:xfrm>
          <a:prstGeom prst="rect">
            <a:avLst/>
          </a:prstGeom>
          <a:noFill/>
        </p:spPr>
        <p:txBody>
          <a:bodyPr wrap="square" rtlCol="0">
            <a:spAutoFit/>
          </a:bodyPr>
          <a:lstStyle/>
          <a:p>
            <a:r>
              <a:rPr lang="en-US" dirty="0"/>
              <a:t>Author :</a:t>
            </a:r>
          </a:p>
          <a:p>
            <a:r>
              <a:rPr lang="en-US" dirty="0" err="1"/>
              <a:t>Christoforos</a:t>
            </a:r>
            <a:r>
              <a:rPr lang="en-US" dirty="0"/>
              <a:t> </a:t>
            </a:r>
            <a:r>
              <a:rPr lang="en-US" dirty="0" err="1"/>
              <a:t>Ntantogian</a:t>
            </a:r>
            <a:endParaRPr lang="en-US" dirty="0"/>
          </a:p>
          <a:p>
            <a:r>
              <a:rPr lang="en-US" dirty="0"/>
              <a:t>Dimitris </a:t>
            </a:r>
            <a:r>
              <a:rPr lang="en-US" dirty="0" err="1"/>
              <a:t>Apostolopoulos</a:t>
            </a:r>
            <a:endParaRPr lang="en-US" dirty="0"/>
          </a:p>
          <a:p>
            <a:r>
              <a:rPr lang="en-US" dirty="0"/>
              <a:t>Giannis </a:t>
            </a:r>
            <a:r>
              <a:rPr lang="en-US" dirty="0" err="1"/>
              <a:t>Marinakis</a:t>
            </a:r>
            <a:endParaRPr lang="en-US" dirty="0"/>
          </a:p>
          <a:p>
            <a:r>
              <a:rPr lang="en-US" dirty="0"/>
              <a:t>Christos Xenakis </a:t>
            </a:r>
            <a:br>
              <a:rPr lang="en-US" dirty="0"/>
            </a:br>
            <a:r>
              <a:rPr lang="en-US" dirty="0"/>
              <a:t> </a:t>
            </a:r>
          </a:p>
          <a:p>
            <a:pPr algn="r"/>
            <a:endParaRPr lang="en-US" dirty="0"/>
          </a:p>
          <a:p>
            <a:pPr algn="r"/>
            <a:r>
              <a:rPr lang="en-US" dirty="0"/>
              <a:t>Presented by :</a:t>
            </a:r>
          </a:p>
          <a:p>
            <a:pPr algn="r"/>
            <a:r>
              <a:rPr lang="en-US" dirty="0"/>
              <a:t>Soumit Kumar Kundu</a:t>
            </a:r>
          </a:p>
          <a:p>
            <a:pPr algn="r"/>
            <a:r>
              <a:rPr lang="en-US" dirty="0"/>
              <a:t>Roll : 1407059</a:t>
            </a:r>
          </a:p>
        </p:txBody>
      </p:sp>
    </p:spTree>
    <p:extLst>
      <p:ext uri="{BB962C8B-B14F-4D97-AF65-F5344CB8AC3E}">
        <p14:creationId xmlns:p14="http://schemas.microsoft.com/office/powerpoint/2010/main" val="333619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4155E2F-5B81-4D63-B88F-9EABDAD52B5F}"/>
              </a:ext>
            </a:extLst>
          </p:cNvPr>
          <p:cNvSpPr/>
          <p:nvPr/>
        </p:nvSpPr>
        <p:spPr>
          <a:xfrm>
            <a:off x="3738105" y="2721150"/>
            <a:ext cx="4176528" cy="1046440"/>
          </a:xfrm>
          <a:prstGeom prst="rect">
            <a:avLst/>
          </a:prstGeom>
          <a:noFill/>
        </p:spPr>
        <p:txBody>
          <a:bodyPr wrap="none" lIns="91440" tIns="45720" rIns="91440" bIns="45720">
            <a:spAutoFit/>
          </a:bodyPr>
          <a:lstStyle/>
          <a:p>
            <a:pPr algn="ctr"/>
            <a:r>
              <a:rPr lang="en-US" sz="6200" b="1" cap="none" spc="0" dirty="0">
                <a:ln w="6600">
                  <a:solidFill>
                    <a:schemeClr val="accent2"/>
                  </a:solidFill>
                  <a:prstDash val="solid"/>
                </a:ln>
                <a:solidFill>
                  <a:srgbClr val="FFFFFF"/>
                </a:solidFill>
                <a:effectLst>
                  <a:outerShdw dist="38100" dir="2700000" algn="tl" rotWithShape="0">
                    <a:schemeClr val="accent2"/>
                  </a:outerShdw>
                </a:effectLst>
              </a:rPr>
              <a:t>Thank You</a:t>
            </a:r>
          </a:p>
        </p:txBody>
      </p:sp>
    </p:spTree>
    <p:extLst>
      <p:ext uri="{BB962C8B-B14F-4D97-AF65-F5344CB8AC3E}">
        <p14:creationId xmlns:p14="http://schemas.microsoft.com/office/powerpoint/2010/main" val="965389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14D3E-D2D3-496B-9970-9C4AF7ADFADC}"/>
              </a:ext>
            </a:extLst>
          </p:cNvPr>
          <p:cNvSpPr>
            <a:spLocks noGrp="1"/>
          </p:cNvSpPr>
          <p:nvPr>
            <p:ph type="title"/>
          </p:nvPr>
        </p:nvSpPr>
        <p:spPr>
          <a:xfrm>
            <a:off x="2157046" y="690825"/>
            <a:ext cx="7958331" cy="1077229"/>
          </a:xfrm>
        </p:spPr>
        <p:txBody>
          <a:bodyPr>
            <a:normAutofit/>
          </a:bodyPr>
          <a:lstStyle/>
          <a:p>
            <a:pPr algn="ctr"/>
            <a:r>
              <a:rPr lang="en-US" sz="4000" dirty="0"/>
              <a:t>Overview</a:t>
            </a:r>
          </a:p>
        </p:txBody>
      </p:sp>
      <p:sp>
        <p:nvSpPr>
          <p:cNvPr id="5" name="TextBox 4">
            <a:extLst>
              <a:ext uri="{FF2B5EF4-FFF2-40B4-BE49-F238E27FC236}">
                <a16:creationId xmlns:a16="http://schemas.microsoft.com/office/drawing/2014/main" id="{B83E7E00-26DD-46AF-A77A-46613A8D9748}"/>
              </a:ext>
            </a:extLst>
          </p:cNvPr>
          <p:cNvSpPr txBox="1"/>
          <p:nvPr/>
        </p:nvSpPr>
        <p:spPr>
          <a:xfrm>
            <a:off x="2157046" y="1885284"/>
            <a:ext cx="8663354" cy="2785378"/>
          </a:xfrm>
          <a:prstGeom prst="rect">
            <a:avLst/>
          </a:prstGeom>
          <a:noFill/>
        </p:spPr>
        <p:txBody>
          <a:bodyPr wrap="square" rtlCol="0">
            <a:spAutoFit/>
          </a:bodyPr>
          <a:lstStyle/>
          <a:p>
            <a:r>
              <a:rPr lang="en-US" sz="2500" dirty="0"/>
              <a:t>In this paper, the possibility of recovering authentication credentials of mobile applications from the volatile memory of Android mobile devices are analyzed.</a:t>
            </a:r>
          </a:p>
          <a:p>
            <a:endParaRPr lang="en-US" sz="2500" dirty="0"/>
          </a:p>
          <a:p>
            <a:r>
              <a:rPr lang="en-US" sz="2500" dirty="0"/>
              <a:t>Also here the authors explore the patterns and expressions that indicate the exact position of authentication credentials in a memory dump. </a:t>
            </a:r>
          </a:p>
        </p:txBody>
      </p:sp>
    </p:spTree>
    <p:extLst>
      <p:ext uri="{BB962C8B-B14F-4D97-AF65-F5344CB8AC3E}">
        <p14:creationId xmlns:p14="http://schemas.microsoft.com/office/powerpoint/2010/main" val="713611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14D3E-D2D3-496B-9970-9C4AF7ADFADC}"/>
              </a:ext>
            </a:extLst>
          </p:cNvPr>
          <p:cNvSpPr>
            <a:spLocks noGrp="1"/>
          </p:cNvSpPr>
          <p:nvPr>
            <p:ph type="title"/>
          </p:nvPr>
        </p:nvSpPr>
        <p:spPr>
          <a:xfrm>
            <a:off x="2157046" y="690825"/>
            <a:ext cx="7958331" cy="1077229"/>
          </a:xfrm>
        </p:spPr>
        <p:txBody>
          <a:bodyPr>
            <a:normAutofit/>
          </a:bodyPr>
          <a:lstStyle/>
          <a:p>
            <a:pPr algn="ctr"/>
            <a:r>
              <a:rPr lang="en-US" sz="4000" dirty="0"/>
              <a:t>The Honey Stick Project</a:t>
            </a:r>
          </a:p>
        </p:txBody>
      </p:sp>
      <p:sp>
        <p:nvSpPr>
          <p:cNvPr id="5" name="TextBox 4">
            <a:extLst>
              <a:ext uri="{FF2B5EF4-FFF2-40B4-BE49-F238E27FC236}">
                <a16:creationId xmlns:a16="http://schemas.microsoft.com/office/drawing/2014/main" id="{B83E7E00-26DD-46AF-A77A-46613A8D9748}"/>
              </a:ext>
            </a:extLst>
          </p:cNvPr>
          <p:cNvSpPr txBox="1"/>
          <p:nvPr/>
        </p:nvSpPr>
        <p:spPr>
          <a:xfrm>
            <a:off x="2157046" y="1885284"/>
            <a:ext cx="8663354" cy="4339650"/>
          </a:xfrm>
          <a:prstGeom prst="rect">
            <a:avLst/>
          </a:prstGeom>
          <a:noFill/>
        </p:spPr>
        <p:txBody>
          <a:bodyPr wrap="square" rtlCol="0">
            <a:spAutoFit/>
          </a:bodyPr>
          <a:lstStyle/>
          <a:p>
            <a:r>
              <a:rPr lang="en-US" sz="2300" dirty="0"/>
              <a:t>In this project, 50 smart phones were intentionally lost in cities around the U.S. and Canada. The phones were loaded with logging software, so that Symantec could keep track of all activities. </a:t>
            </a:r>
          </a:p>
          <a:p>
            <a:endParaRPr lang="en-US" sz="2300" dirty="0"/>
          </a:p>
          <a:p>
            <a:pPr marL="285750" indent="-285750">
              <a:buFont typeface="Wingdings" panose="05000000000000000000" pitchFamily="2" charset="2"/>
              <a:buChar char="q"/>
            </a:pPr>
            <a:r>
              <a:rPr lang="en-US" sz="2300" dirty="0"/>
              <a:t>The study came to the result that in the 96 percent of the cases, the finders had accessed the personal data (e.g., email, photos, etc.) that was stored in the lost devices.</a:t>
            </a:r>
          </a:p>
          <a:p>
            <a:endParaRPr lang="en-US" sz="2300" dirty="0"/>
          </a:p>
          <a:p>
            <a:pPr marL="285750" indent="-285750">
              <a:buFont typeface="Wingdings" panose="05000000000000000000" pitchFamily="2" charset="2"/>
              <a:buChar char="q"/>
            </a:pPr>
            <a:r>
              <a:rPr lang="en-US" sz="2300" dirty="0"/>
              <a:t>Moreover, on nearly half of them (43 percent), the finders had attempted to access the owners’ online banking applications </a:t>
            </a:r>
            <a:br>
              <a:rPr lang="en-US" sz="2300" dirty="0"/>
            </a:br>
            <a:endParaRPr lang="en-US" sz="2300" dirty="0"/>
          </a:p>
        </p:txBody>
      </p:sp>
    </p:spTree>
    <p:extLst>
      <p:ext uri="{BB962C8B-B14F-4D97-AF65-F5344CB8AC3E}">
        <p14:creationId xmlns:p14="http://schemas.microsoft.com/office/powerpoint/2010/main" val="12894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14D3E-D2D3-496B-9970-9C4AF7ADFADC}"/>
              </a:ext>
            </a:extLst>
          </p:cNvPr>
          <p:cNvSpPr>
            <a:spLocks noGrp="1"/>
          </p:cNvSpPr>
          <p:nvPr>
            <p:ph type="title"/>
          </p:nvPr>
        </p:nvSpPr>
        <p:spPr>
          <a:xfrm>
            <a:off x="2157046" y="690825"/>
            <a:ext cx="7958331" cy="1077229"/>
          </a:xfrm>
        </p:spPr>
        <p:txBody>
          <a:bodyPr>
            <a:normAutofit fontScale="90000"/>
          </a:bodyPr>
          <a:lstStyle/>
          <a:p>
            <a:pPr algn="ctr"/>
            <a:r>
              <a:rPr lang="en-US" b="1" dirty="0"/>
              <a:t>Volatile memory acquisition procedure</a:t>
            </a:r>
            <a:r>
              <a:rPr lang="en-US" sz="4000" dirty="0"/>
              <a:t> </a:t>
            </a:r>
            <a:br>
              <a:rPr lang="en-US" sz="4000" dirty="0"/>
            </a:br>
            <a:endParaRPr lang="en-US" sz="4000" dirty="0"/>
          </a:p>
        </p:txBody>
      </p:sp>
      <p:sp>
        <p:nvSpPr>
          <p:cNvPr id="5" name="TextBox 4">
            <a:extLst>
              <a:ext uri="{FF2B5EF4-FFF2-40B4-BE49-F238E27FC236}">
                <a16:creationId xmlns:a16="http://schemas.microsoft.com/office/drawing/2014/main" id="{B83E7E00-26DD-46AF-A77A-46613A8D9748}"/>
              </a:ext>
            </a:extLst>
          </p:cNvPr>
          <p:cNvSpPr txBox="1"/>
          <p:nvPr/>
        </p:nvSpPr>
        <p:spPr>
          <a:xfrm>
            <a:off x="2157046" y="1885284"/>
            <a:ext cx="8663354" cy="4201150"/>
          </a:xfrm>
          <a:prstGeom prst="rect">
            <a:avLst/>
          </a:prstGeom>
          <a:noFill/>
        </p:spPr>
        <p:txBody>
          <a:bodyPr wrap="square" rtlCol="0">
            <a:spAutoFit/>
          </a:bodyPr>
          <a:lstStyle/>
          <a:p>
            <a:r>
              <a:rPr lang="en-US" sz="2200" dirty="0"/>
              <a:t>To dump the volatile memory of a rooted Android mobile device, we used an opensource forensics tool named, Linux memory extractor (</a:t>
            </a:r>
            <a:r>
              <a:rPr lang="en-US" sz="2200" dirty="0" err="1"/>
              <a:t>LiME</a:t>
            </a:r>
            <a:r>
              <a:rPr lang="en-US" sz="2200" dirty="0"/>
              <a:t>) </a:t>
            </a:r>
            <a:br>
              <a:rPr lang="en-US" sz="2400" dirty="0"/>
            </a:br>
            <a:endParaRPr lang="en-US" sz="2300" dirty="0"/>
          </a:p>
          <a:p>
            <a:pPr marL="285750" indent="-285750">
              <a:buFont typeface="Wingdings" panose="05000000000000000000" pitchFamily="2" charset="2"/>
              <a:buChar char="q"/>
            </a:pPr>
            <a:r>
              <a:rPr lang="en-US" sz="2200" dirty="0"/>
              <a:t>a loadable kernel module, named </a:t>
            </a:r>
            <a:r>
              <a:rPr lang="en-US" sz="2200" i="1" dirty="0" err="1"/>
              <a:t>lime.ko</a:t>
            </a:r>
            <a:r>
              <a:rPr lang="en-US" sz="2200" dirty="0"/>
              <a:t>, which is an object file that contains code to extend the running kernel functionality of an OS(</a:t>
            </a:r>
            <a:r>
              <a:rPr lang="en-US" sz="2200" dirty="0" err="1"/>
              <a:t>i.e</a:t>
            </a:r>
            <a:r>
              <a:rPr lang="en-US" sz="2200" dirty="0"/>
              <a:t>: Android) is used in this case</a:t>
            </a:r>
            <a:br>
              <a:rPr lang="en-US" sz="2400" dirty="0"/>
            </a:br>
            <a:endParaRPr lang="en-US" sz="2400" dirty="0"/>
          </a:p>
          <a:p>
            <a:pPr marL="285750" indent="-285750">
              <a:buFont typeface="Wingdings" panose="05000000000000000000" pitchFamily="2" charset="2"/>
              <a:buChar char="q"/>
            </a:pPr>
            <a:r>
              <a:rPr lang="en-US" sz="2200" dirty="0"/>
              <a:t>Next a sound image of the device’s SD memory card is acquired, using an open source imaging tool called </a:t>
            </a:r>
            <a:r>
              <a:rPr lang="en-US" sz="2200" i="1" dirty="0"/>
              <a:t>dd .</a:t>
            </a:r>
            <a:br>
              <a:rPr lang="en-US" sz="2400" dirty="0"/>
            </a:br>
            <a:br>
              <a:rPr lang="en-US" sz="2300" dirty="0"/>
            </a:br>
            <a:endParaRPr lang="en-US" sz="2300" dirty="0"/>
          </a:p>
        </p:txBody>
      </p:sp>
    </p:spTree>
    <p:extLst>
      <p:ext uri="{BB962C8B-B14F-4D97-AF65-F5344CB8AC3E}">
        <p14:creationId xmlns:p14="http://schemas.microsoft.com/office/powerpoint/2010/main" val="349588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14D3E-D2D3-496B-9970-9C4AF7ADFADC}"/>
              </a:ext>
            </a:extLst>
          </p:cNvPr>
          <p:cNvSpPr>
            <a:spLocks noGrp="1"/>
          </p:cNvSpPr>
          <p:nvPr>
            <p:ph type="title"/>
          </p:nvPr>
        </p:nvSpPr>
        <p:spPr>
          <a:xfrm>
            <a:off x="2157046" y="690825"/>
            <a:ext cx="7958331" cy="1077229"/>
          </a:xfrm>
        </p:spPr>
        <p:txBody>
          <a:bodyPr>
            <a:normAutofit fontScale="90000"/>
          </a:bodyPr>
          <a:lstStyle/>
          <a:p>
            <a:pPr algn="ctr"/>
            <a:r>
              <a:rPr lang="en-US" sz="3200" b="1" dirty="0"/>
              <a:t>Volatile memory acquisition procedure(cont’d)</a:t>
            </a:r>
            <a:r>
              <a:rPr lang="en-US" sz="3200" dirty="0"/>
              <a:t> </a:t>
            </a:r>
            <a:br>
              <a:rPr lang="en-US" sz="4000" dirty="0"/>
            </a:br>
            <a:endParaRPr lang="en-US" sz="4000" dirty="0"/>
          </a:p>
        </p:txBody>
      </p:sp>
      <p:sp>
        <p:nvSpPr>
          <p:cNvPr id="5" name="TextBox 4">
            <a:extLst>
              <a:ext uri="{FF2B5EF4-FFF2-40B4-BE49-F238E27FC236}">
                <a16:creationId xmlns:a16="http://schemas.microsoft.com/office/drawing/2014/main" id="{B83E7E00-26DD-46AF-A77A-46613A8D9748}"/>
              </a:ext>
            </a:extLst>
          </p:cNvPr>
          <p:cNvSpPr txBox="1"/>
          <p:nvPr/>
        </p:nvSpPr>
        <p:spPr>
          <a:xfrm>
            <a:off x="2157046" y="1885284"/>
            <a:ext cx="8663354" cy="3970318"/>
          </a:xfrm>
          <a:prstGeom prst="rect">
            <a:avLst/>
          </a:prstGeom>
          <a:noFill/>
        </p:spPr>
        <p:txBody>
          <a:bodyPr wrap="square" rtlCol="0">
            <a:spAutoFit/>
          </a:bodyPr>
          <a:lstStyle/>
          <a:p>
            <a:pPr marL="285750" indent="-285750">
              <a:buFont typeface="Wingdings" panose="05000000000000000000" pitchFamily="2" charset="2"/>
              <a:buChar char="q"/>
            </a:pPr>
            <a:r>
              <a:rPr lang="en-US" sz="2200" dirty="0"/>
              <a:t>Using command </a:t>
            </a:r>
            <a:r>
              <a:rPr lang="en-US" sz="2200" i="1" dirty="0" err="1"/>
              <a:t>insmod</a:t>
            </a:r>
            <a:r>
              <a:rPr lang="en-US" sz="2200" i="1" dirty="0"/>
              <a:t> </a:t>
            </a:r>
            <a:r>
              <a:rPr lang="en-US" sz="2200" dirty="0"/>
              <a:t> the </a:t>
            </a:r>
            <a:r>
              <a:rPr lang="en-US" sz="2200" i="1" dirty="0" err="1"/>
              <a:t>lime.ko</a:t>
            </a:r>
            <a:r>
              <a:rPr lang="en-US" sz="2200" i="1" dirty="0"/>
              <a:t> </a:t>
            </a:r>
            <a:r>
              <a:rPr lang="en-US" sz="2200" dirty="0"/>
              <a:t>module is inserted into the Android kernel</a:t>
            </a:r>
            <a:r>
              <a:rPr lang="en-US" sz="2400" dirty="0"/>
              <a:t> .</a:t>
            </a:r>
            <a:br>
              <a:rPr lang="en-US" sz="2400" dirty="0"/>
            </a:br>
            <a:endParaRPr lang="en-US" sz="2400" dirty="0"/>
          </a:p>
          <a:p>
            <a:pPr marL="285750" indent="-285750">
              <a:buFont typeface="Wingdings" panose="05000000000000000000" pitchFamily="2" charset="2"/>
              <a:buChar char="q"/>
            </a:pPr>
            <a:r>
              <a:rPr lang="en-US" sz="2200" dirty="0"/>
              <a:t>Now memory dump is downloaded from the Android device to the computer through the Android Debug Bridge (</a:t>
            </a:r>
            <a:r>
              <a:rPr lang="en-US" sz="2200" i="1" dirty="0" err="1"/>
              <a:t>adb</a:t>
            </a:r>
            <a:r>
              <a:rPr lang="en-US" sz="2200" dirty="0"/>
              <a:t>) </a:t>
            </a:r>
            <a:br>
              <a:rPr lang="en-US" sz="2400" dirty="0"/>
            </a:br>
            <a:endParaRPr lang="en-US" sz="2400" dirty="0"/>
          </a:p>
          <a:p>
            <a:br>
              <a:rPr lang="en-US" sz="2400" dirty="0"/>
            </a:br>
            <a:r>
              <a:rPr lang="en-US" sz="2200" dirty="0"/>
              <a:t>The time, required to end the dumping process, depends on the size of the volatile memory of the examined mobile device </a:t>
            </a:r>
            <a:br>
              <a:rPr lang="en-US" sz="2400" dirty="0"/>
            </a:br>
            <a:br>
              <a:rPr lang="en-US" sz="2300" dirty="0"/>
            </a:br>
            <a:endParaRPr lang="en-US" sz="2300" dirty="0"/>
          </a:p>
        </p:txBody>
      </p:sp>
    </p:spTree>
    <p:extLst>
      <p:ext uri="{BB962C8B-B14F-4D97-AF65-F5344CB8AC3E}">
        <p14:creationId xmlns:p14="http://schemas.microsoft.com/office/powerpoint/2010/main" val="2900894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E2C216-0718-4C8F-A776-AED55E494744}"/>
              </a:ext>
            </a:extLst>
          </p:cNvPr>
          <p:cNvPicPr>
            <a:picLocks noChangeAspect="1"/>
          </p:cNvPicPr>
          <p:nvPr/>
        </p:nvPicPr>
        <p:blipFill>
          <a:blip r:embed="rId2"/>
          <a:stretch>
            <a:fillRect/>
          </a:stretch>
        </p:blipFill>
        <p:spPr>
          <a:xfrm>
            <a:off x="3578216" y="93315"/>
            <a:ext cx="4565704" cy="5826369"/>
          </a:xfrm>
          <a:prstGeom prst="rect">
            <a:avLst/>
          </a:prstGeom>
        </p:spPr>
      </p:pic>
      <p:sp>
        <p:nvSpPr>
          <p:cNvPr id="10" name="TextBox 9">
            <a:extLst>
              <a:ext uri="{FF2B5EF4-FFF2-40B4-BE49-F238E27FC236}">
                <a16:creationId xmlns:a16="http://schemas.microsoft.com/office/drawing/2014/main" id="{0EB3CCA0-3C3D-4B8C-B813-95972E71CAD6}"/>
              </a:ext>
            </a:extLst>
          </p:cNvPr>
          <p:cNvSpPr txBox="1"/>
          <p:nvPr/>
        </p:nvSpPr>
        <p:spPr>
          <a:xfrm>
            <a:off x="3243072" y="6242304"/>
            <a:ext cx="6803136" cy="400110"/>
          </a:xfrm>
          <a:prstGeom prst="rect">
            <a:avLst/>
          </a:prstGeom>
          <a:noFill/>
        </p:spPr>
        <p:txBody>
          <a:bodyPr wrap="square" rtlCol="0">
            <a:spAutoFit/>
          </a:bodyPr>
          <a:lstStyle/>
          <a:p>
            <a:r>
              <a:rPr lang="en-US" sz="2000" dirty="0"/>
              <a:t>Fig 01 : Obtaining data from memory dump</a:t>
            </a:r>
          </a:p>
        </p:txBody>
      </p:sp>
    </p:spTree>
    <p:extLst>
      <p:ext uri="{BB962C8B-B14F-4D97-AF65-F5344CB8AC3E}">
        <p14:creationId xmlns:p14="http://schemas.microsoft.com/office/powerpoint/2010/main" val="1572639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14D3E-D2D3-496B-9970-9C4AF7ADFADC}"/>
              </a:ext>
            </a:extLst>
          </p:cNvPr>
          <p:cNvSpPr>
            <a:spLocks noGrp="1"/>
          </p:cNvSpPr>
          <p:nvPr>
            <p:ph type="title"/>
          </p:nvPr>
        </p:nvSpPr>
        <p:spPr>
          <a:xfrm>
            <a:off x="2157046" y="690825"/>
            <a:ext cx="7958331" cy="1077229"/>
          </a:xfrm>
        </p:spPr>
        <p:txBody>
          <a:bodyPr>
            <a:normAutofit/>
          </a:bodyPr>
          <a:lstStyle/>
          <a:p>
            <a:pPr algn="ctr"/>
            <a:r>
              <a:rPr lang="en-US" sz="3300" dirty="0"/>
              <a:t>Observations</a:t>
            </a:r>
          </a:p>
        </p:txBody>
      </p:sp>
      <p:sp>
        <p:nvSpPr>
          <p:cNvPr id="5" name="TextBox 4">
            <a:extLst>
              <a:ext uri="{FF2B5EF4-FFF2-40B4-BE49-F238E27FC236}">
                <a16:creationId xmlns:a16="http://schemas.microsoft.com/office/drawing/2014/main" id="{B83E7E00-26DD-46AF-A77A-46613A8D9748}"/>
              </a:ext>
            </a:extLst>
          </p:cNvPr>
          <p:cNvSpPr txBox="1"/>
          <p:nvPr/>
        </p:nvSpPr>
        <p:spPr>
          <a:xfrm>
            <a:off x="1852245" y="1768054"/>
            <a:ext cx="8921262" cy="4647426"/>
          </a:xfrm>
          <a:prstGeom prst="rect">
            <a:avLst/>
          </a:prstGeom>
          <a:noFill/>
        </p:spPr>
        <p:txBody>
          <a:bodyPr wrap="square" rtlCol="0">
            <a:spAutoFit/>
          </a:bodyPr>
          <a:lstStyle/>
          <a:p>
            <a:pPr marL="285750" indent="-285750">
              <a:buFont typeface="Wingdings" panose="05000000000000000000" pitchFamily="2" charset="2"/>
              <a:buChar char="q"/>
            </a:pPr>
            <a:r>
              <a:rPr lang="en-US" sz="2200" i="1" dirty="0"/>
              <a:t>Time is with security. The more time passes from the moment a user submitted his/her authentication credentials, the more likely is the authentication credential to be deleted</a:t>
            </a:r>
            <a:r>
              <a:rPr lang="en-US" sz="2200" dirty="0"/>
              <a:t> </a:t>
            </a:r>
            <a:endParaRPr lang="en-US" sz="2400" dirty="0"/>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200" i="1" dirty="0"/>
              <a:t>Setting up a running application into the background does not delete</a:t>
            </a:r>
            <a:br>
              <a:rPr lang="en-US" sz="2200" i="1" dirty="0"/>
            </a:br>
            <a:r>
              <a:rPr lang="en-US" sz="2200" i="1" dirty="0"/>
              <a:t>the authentications credentials from the volatile memory</a:t>
            </a:r>
            <a:r>
              <a:rPr lang="en-US" sz="2200" dirty="0"/>
              <a:t> </a:t>
            </a:r>
            <a:r>
              <a:rPr lang="en-US" sz="2400" dirty="0"/>
              <a:t>.</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200" dirty="0"/>
              <a:t>Even </a:t>
            </a:r>
            <a:r>
              <a:rPr lang="en-US" sz="2200" i="1" dirty="0"/>
              <a:t>using a task killer application to end a running application does not wipe out the related authentication credentials from the volatile memory</a:t>
            </a:r>
            <a:r>
              <a:rPr lang="en-US" sz="2200" dirty="0"/>
              <a:t> </a:t>
            </a:r>
            <a:br>
              <a:rPr lang="en-US" sz="2400" dirty="0"/>
            </a:br>
            <a:br>
              <a:rPr lang="en-US" sz="2400" dirty="0"/>
            </a:br>
            <a:br>
              <a:rPr lang="en-US" sz="2300" dirty="0"/>
            </a:br>
            <a:endParaRPr lang="en-US" sz="2300" dirty="0"/>
          </a:p>
        </p:txBody>
      </p:sp>
    </p:spTree>
    <p:extLst>
      <p:ext uri="{BB962C8B-B14F-4D97-AF65-F5344CB8AC3E}">
        <p14:creationId xmlns:p14="http://schemas.microsoft.com/office/powerpoint/2010/main" val="1961321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14D3E-D2D3-496B-9970-9C4AF7ADFADC}"/>
              </a:ext>
            </a:extLst>
          </p:cNvPr>
          <p:cNvSpPr>
            <a:spLocks noGrp="1"/>
          </p:cNvSpPr>
          <p:nvPr>
            <p:ph type="title"/>
          </p:nvPr>
        </p:nvSpPr>
        <p:spPr>
          <a:xfrm>
            <a:off x="2157046" y="690825"/>
            <a:ext cx="7958331" cy="1077229"/>
          </a:xfrm>
        </p:spPr>
        <p:txBody>
          <a:bodyPr>
            <a:normAutofit/>
          </a:bodyPr>
          <a:lstStyle/>
          <a:p>
            <a:pPr algn="ctr"/>
            <a:r>
              <a:rPr lang="en-US" sz="3300" dirty="0"/>
              <a:t>Observations (cont’d)</a:t>
            </a:r>
          </a:p>
        </p:txBody>
      </p:sp>
      <p:sp>
        <p:nvSpPr>
          <p:cNvPr id="5" name="TextBox 4">
            <a:extLst>
              <a:ext uri="{FF2B5EF4-FFF2-40B4-BE49-F238E27FC236}">
                <a16:creationId xmlns:a16="http://schemas.microsoft.com/office/drawing/2014/main" id="{B83E7E00-26DD-46AF-A77A-46613A8D9748}"/>
              </a:ext>
            </a:extLst>
          </p:cNvPr>
          <p:cNvSpPr txBox="1"/>
          <p:nvPr/>
        </p:nvSpPr>
        <p:spPr>
          <a:xfrm>
            <a:off x="1852245" y="1768054"/>
            <a:ext cx="8921262" cy="5324535"/>
          </a:xfrm>
          <a:prstGeom prst="rect">
            <a:avLst/>
          </a:prstGeom>
          <a:noFill/>
        </p:spPr>
        <p:txBody>
          <a:bodyPr wrap="square" rtlCol="0">
            <a:spAutoFit/>
          </a:bodyPr>
          <a:lstStyle/>
          <a:p>
            <a:pPr marL="285750" indent="-285750">
              <a:buFont typeface="Wingdings" panose="05000000000000000000" pitchFamily="2" charset="2"/>
              <a:buChar char="q"/>
            </a:pPr>
            <a:r>
              <a:rPr lang="en-US" sz="2200" i="1" dirty="0"/>
              <a:t>using a mobile device as a smart phone (i.e., activating various</a:t>
            </a:r>
            <a:br>
              <a:rPr lang="en-US" sz="2200" i="1" dirty="0"/>
            </a:br>
            <a:r>
              <a:rPr lang="en-US" sz="2200" i="1" dirty="0"/>
              <a:t>Android applications), it is more likely to erase the authentication credentials that reside in the device's volatile memory, than using it as mobile phone (i.e., make/receive calls and send/receive SMS)</a:t>
            </a:r>
            <a:r>
              <a:rPr lang="en-US" sz="2200" dirty="0"/>
              <a:t> </a:t>
            </a:r>
            <a:br>
              <a:rPr lang="en-US" sz="2400" dirty="0"/>
            </a:br>
            <a:endParaRPr lang="en-US" sz="2400" dirty="0"/>
          </a:p>
          <a:p>
            <a:pPr marL="285750" indent="-285750">
              <a:buFont typeface="Wingdings" panose="05000000000000000000" pitchFamily="2" charset="2"/>
              <a:buChar char="q"/>
            </a:pPr>
            <a:r>
              <a:rPr lang="en-US" sz="2200" i="1" dirty="0"/>
              <a:t>m-banking applications, have been proved to be more vulnerable to the discovery of authentication credential</a:t>
            </a:r>
            <a:r>
              <a:rPr lang="en-US" sz="2200" dirty="0"/>
              <a:t> </a:t>
            </a:r>
            <a:br>
              <a:rPr lang="en-US" sz="2400" dirty="0"/>
            </a:br>
            <a:endParaRPr lang="en-US" sz="2400" dirty="0"/>
          </a:p>
          <a:p>
            <a:pPr marL="285750" indent="-285750">
              <a:buFont typeface="Wingdings" panose="05000000000000000000" pitchFamily="2" charset="2"/>
              <a:buChar char="q"/>
            </a:pPr>
            <a:r>
              <a:rPr lang="en-US" sz="2200" i="1" dirty="0"/>
              <a:t>password managers that aim to enhance the privacy of users. But if some malicious script can acquire the master password all other credentials can be easily achieved.</a:t>
            </a:r>
            <a:br>
              <a:rPr lang="en-US" sz="2400" dirty="0"/>
            </a:br>
            <a:br>
              <a:rPr lang="en-US" sz="2400" dirty="0"/>
            </a:br>
            <a:br>
              <a:rPr lang="en-US" sz="2400" dirty="0"/>
            </a:br>
            <a:br>
              <a:rPr lang="en-US" sz="2300" dirty="0"/>
            </a:br>
            <a:endParaRPr lang="en-US" sz="2300" dirty="0"/>
          </a:p>
        </p:txBody>
      </p:sp>
    </p:spTree>
    <p:extLst>
      <p:ext uri="{BB962C8B-B14F-4D97-AF65-F5344CB8AC3E}">
        <p14:creationId xmlns:p14="http://schemas.microsoft.com/office/powerpoint/2010/main" val="3020275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14D3E-D2D3-496B-9970-9C4AF7ADFADC}"/>
              </a:ext>
            </a:extLst>
          </p:cNvPr>
          <p:cNvSpPr>
            <a:spLocks noGrp="1"/>
          </p:cNvSpPr>
          <p:nvPr>
            <p:ph type="title"/>
          </p:nvPr>
        </p:nvSpPr>
        <p:spPr>
          <a:xfrm>
            <a:off x="2157046" y="690825"/>
            <a:ext cx="7958331" cy="1077229"/>
          </a:xfrm>
        </p:spPr>
        <p:txBody>
          <a:bodyPr>
            <a:normAutofit/>
          </a:bodyPr>
          <a:lstStyle/>
          <a:p>
            <a:pPr algn="ctr"/>
            <a:r>
              <a:rPr lang="en-US" sz="3600" dirty="0"/>
              <a:t>Conclusion</a:t>
            </a:r>
          </a:p>
        </p:txBody>
      </p:sp>
      <p:sp>
        <p:nvSpPr>
          <p:cNvPr id="5" name="TextBox 4">
            <a:extLst>
              <a:ext uri="{FF2B5EF4-FFF2-40B4-BE49-F238E27FC236}">
                <a16:creationId xmlns:a16="http://schemas.microsoft.com/office/drawing/2014/main" id="{B83E7E00-26DD-46AF-A77A-46613A8D9748}"/>
              </a:ext>
            </a:extLst>
          </p:cNvPr>
          <p:cNvSpPr txBox="1"/>
          <p:nvPr/>
        </p:nvSpPr>
        <p:spPr>
          <a:xfrm>
            <a:off x="1934307" y="2190084"/>
            <a:ext cx="8921262" cy="3677930"/>
          </a:xfrm>
          <a:prstGeom prst="rect">
            <a:avLst/>
          </a:prstGeom>
          <a:noFill/>
        </p:spPr>
        <p:txBody>
          <a:bodyPr wrap="square" rtlCol="0">
            <a:spAutoFit/>
          </a:bodyPr>
          <a:lstStyle/>
          <a:p>
            <a:pPr marL="285750" indent="-285750">
              <a:buFont typeface="Wingdings" panose="05000000000000000000" pitchFamily="2" charset="2"/>
              <a:buChar char="q"/>
            </a:pPr>
            <a:r>
              <a:rPr lang="en-US" sz="2300" dirty="0"/>
              <a:t>Taking into account that users tend to reuse password across various websites and applications developers should use correct and secure programing techniques and guidelines (i.e., delete the authentication credentials when they are not used from the applications), in order to minimize the threat.</a:t>
            </a:r>
            <a:br>
              <a:rPr lang="en-US" sz="2200" dirty="0"/>
            </a:br>
            <a:br>
              <a:rPr lang="en-US" sz="2400" dirty="0"/>
            </a:br>
            <a:br>
              <a:rPr lang="en-US" sz="2400" dirty="0"/>
            </a:br>
            <a:br>
              <a:rPr lang="en-US" sz="2400" dirty="0"/>
            </a:br>
            <a:br>
              <a:rPr lang="en-US" sz="2300" dirty="0"/>
            </a:br>
            <a:endParaRPr lang="en-US" sz="2300" dirty="0"/>
          </a:p>
        </p:txBody>
      </p:sp>
    </p:spTree>
    <p:extLst>
      <p:ext uri="{BB962C8B-B14F-4D97-AF65-F5344CB8AC3E}">
        <p14:creationId xmlns:p14="http://schemas.microsoft.com/office/powerpoint/2010/main" val="20327727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Madison</Template>
  <TotalTime>196</TotalTime>
  <Words>347</Words>
  <Application>Microsoft Office PowerPoint</Application>
  <PresentationFormat>Widescreen</PresentationFormat>
  <Paragraphs>45</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MS Shell Dlg 2</vt:lpstr>
      <vt:lpstr>Wingdings</vt:lpstr>
      <vt:lpstr>Wingdings 3</vt:lpstr>
      <vt:lpstr>Madison</vt:lpstr>
      <vt:lpstr>Evaluating the privacy of Android mobile applications under forensic analysis  </vt:lpstr>
      <vt:lpstr>Overview</vt:lpstr>
      <vt:lpstr>The Honey Stick Project</vt:lpstr>
      <vt:lpstr>Volatile memory acquisition procedure  </vt:lpstr>
      <vt:lpstr>Volatile memory acquisition procedure(cont’d)  </vt:lpstr>
      <vt:lpstr>PowerPoint Presentation</vt:lpstr>
      <vt:lpstr>Observations</vt:lpstr>
      <vt:lpstr>Observations (cont’d)</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Soumit</dc:creator>
  <cp:lastModifiedBy>Soumit</cp:lastModifiedBy>
  <cp:revision>20</cp:revision>
  <dcterms:created xsi:type="dcterms:W3CDTF">2018-05-06T16:56:40Z</dcterms:created>
  <dcterms:modified xsi:type="dcterms:W3CDTF">2018-05-07T07:32:09Z</dcterms:modified>
</cp:coreProperties>
</file>