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78" r:id="rId4"/>
    <p:sldId id="267" r:id="rId5"/>
    <p:sldId id="268" r:id="rId6"/>
    <p:sldId id="269" r:id="rId7"/>
    <p:sldId id="270" r:id="rId8"/>
    <p:sldId id="271" r:id="rId9"/>
    <p:sldId id="272" r:id="rId10"/>
    <p:sldId id="273" r:id="rId11"/>
    <p:sldId id="274" r:id="rId12"/>
    <p:sldId id="275" r:id="rId13"/>
    <p:sldId id="276" r:id="rId14"/>
    <p:sldId id="277" r:id="rId15"/>
    <p:sldId id="279"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84779" autoAdjust="0"/>
  </p:normalViewPr>
  <p:slideViewPr>
    <p:cSldViewPr snapToGrid="0">
      <p:cViewPr varScale="1">
        <p:scale>
          <a:sx n="82" d="100"/>
          <a:sy n="82" d="100"/>
        </p:scale>
        <p:origin x="2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0DCCA3-3BAC-44E7-8F2F-7BE494625CEC}" type="datetimeFigureOut">
              <a:rPr lang="en-US" smtClean="0"/>
              <a:t>6/24/2018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9D838A-D95C-480D-BD02-5D4119A0A190}" type="slidenum">
              <a:rPr lang="en-US" smtClean="0"/>
              <a:t>‹#›</a:t>
            </a:fld>
            <a:endParaRPr lang="en-US"/>
          </a:p>
        </p:txBody>
      </p:sp>
    </p:spTree>
    <p:extLst>
      <p:ext uri="{BB962C8B-B14F-4D97-AF65-F5344CB8AC3E}">
        <p14:creationId xmlns:p14="http://schemas.microsoft.com/office/powerpoint/2010/main" val="4066696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9D838A-D95C-480D-BD02-5D4119A0A190}" type="slidenum">
              <a:rPr lang="en-US" smtClean="0"/>
              <a:t>16</a:t>
            </a:fld>
            <a:endParaRPr lang="en-US"/>
          </a:p>
        </p:txBody>
      </p:sp>
    </p:spTree>
    <p:extLst>
      <p:ext uri="{BB962C8B-B14F-4D97-AF65-F5344CB8AC3E}">
        <p14:creationId xmlns:p14="http://schemas.microsoft.com/office/powerpoint/2010/main" val="756517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6/24/2018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6/24/2018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6/24/2018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6/24/2018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6/24/2018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6/24/2018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6/24/2018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6/24/2018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6/24/2018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6/24/2018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6/24/2018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6/24/2018</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41A3-762B-492E-B74E-B3B83E2960CE}"/>
              </a:ext>
            </a:extLst>
          </p:cNvPr>
          <p:cNvSpPr>
            <a:spLocks noGrp="1"/>
          </p:cNvSpPr>
          <p:nvPr>
            <p:ph type="ctrTitle"/>
          </p:nvPr>
        </p:nvSpPr>
        <p:spPr>
          <a:xfrm>
            <a:off x="2403229" y="890994"/>
            <a:ext cx="6377356" cy="2268559"/>
          </a:xfrm>
        </p:spPr>
        <p:txBody>
          <a:bodyPr>
            <a:noAutofit/>
          </a:bodyPr>
          <a:lstStyle/>
          <a:p>
            <a:pPr algn="ctr"/>
            <a:r>
              <a:rPr lang="en-US" sz="2900" dirty="0">
                <a:latin typeface="+mn-lt"/>
              </a:rPr>
              <a:t>A CLUSTERING ALGORITHM FOR WSN TO OPTIMIZE THE NETWORK LIFE TIME USING TYPE-2 FUZZY LOGIC MODEL</a:t>
            </a:r>
            <a:br>
              <a:rPr lang="en-US" sz="2800" dirty="0"/>
            </a:br>
            <a:endParaRPr lang="en-US" sz="2800" dirty="0"/>
          </a:p>
        </p:txBody>
      </p:sp>
      <p:sp>
        <p:nvSpPr>
          <p:cNvPr id="6" name="TextBox 5">
            <a:extLst>
              <a:ext uri="{FF2B5EF4-FFF2-40B4-BE49-F238E27FC236}">
                <a16:creationId xmlns:a16="http://schemas.microsoft.com/office/drawing/2014/main" id="{6C881FC1-E546-499B-A6E3-2BAD89AB1AE4}"/>
              </a:ext>
            </a:extLst>
          </p:cNvPr>
          <p:cNvSpPr txBox="1"/>
          <p:nvPr/>
        </p:nvSpPr>
        <p:spPr>
          <a:xfrm rot="10800000" flipH="1" flipV="1">
            <a:off x="2499904" y="3657358"/>
            <a:ext cx="4911970" cy="2308324"/>
          </a:xfrm>
          <a:prstGeom prst="rect">
            <a:avLst/>
          </a:prstGeom>
          <a:noFill/>
        </p:spPr>
        <p:txBody>
          <a:bodyPr wrap="square" rtlCol="0">
            <a:spAutoFit/>
          </a:bodyPr>
          <a:lstStyle/>
          <a:p>
            <a:r>
              <a:rPr lang="en-US" dirty="0"/>
              <a:t>Author :</a:t>
            </a:r>
          </a:p>
          <a:p>
            <a:r>
              <a:rPr lang="en-US" dirty="0"/>
              <a:t>D V </a:t>
            </a:r>
            <a:r>
              <a:rPr lang="en-US" dirty="0" err="1"/>
              <a:t>Pushpalatha</a:t>
            </a:r>
            <a:r>
              <a:rPr lang="en-US" dirty="0"/>
              <a:t> </a:t>
            </a:r>
            <a:br>
              <a:rPr lang="en-US" dirty="0"/>
            </a:br>
            <a:r>
              <a:rPr lang="en-US" dirty="0" err="1"/>
              <a:t>Padmalaya</a:t>
            </a:r>
            <a:r>
              <a:rPr lang="en-US" dirty="0"/>
              <a:t> Nayak </a:t>
            </a:r>
            <a:br>
              <a:rPr lang="en-US" dirty="0"/>
            </a:br>
            <a:r>
              <a:rPr lang="en-US" dirty="0"/>
              <a:t> </a:t>
            </a:r>
          </a:p>
          <a:p>
            <a:pPr algn="r"/>
            <a:endParaRPr lang="en-US" dirty="0"/>
          </a:p>
          <a:p>
            <a:pPr algn="r"/>
            <a:r>
              <a:rPr lang="en-US" dirty="0"/>
              <a:t>Presented by :</a:t>
            </a:r>
          </a:p>
          <a:p>
            <a:pPr algn="r"/>
            <a:r>
              <a:rPr lang="en-US" dirty="0"/>
              <a:t>Soumit Kumar Kundu</a:t>
            </a:r>
          </a:p>
          <a:p>
            <a:pPr algn="r"/>
            <a:r>
              <a:rPr lang="en-US" dirty="0"/>
              <a:t>Roll : 1407059</a:t>
            </a:r>
          </a:p>
        </p:txBody>
      </p:sp>
    </p:spTree>
    <p:extLst>
      <p:ext uri="{BB962C8B-B14F-4D97-AF65-F5344CB8AC3E}">
        <p14:creationId xmlns:p14="http://schemas.microsoft.com/office/powerpoint/2010/main" val="333619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14D3E-D2D3-496B-9970-9C4AF7ADFADC}"/>
              </a:ext>
            </a:extLst>
          </p:cNvPr>
          <p:cNvSpPr>
            <a:spLocks noGrp="1"/>
          </p:cNvSpPr>
          <p:nvPr>
            <p:ph type="title"/>
          </p:nvPr>
        </p:nvSpPr>
        <p:spPr>
          <a:xfrm>
            <a:off x="2157046" y="690825"/>
            <a:ext cx="7958331" cy="1077229"/>
          </a:xfrm>
        </p:spPr>
        <p:txBody>
          <a:bodyPr>
            <a:normAutofit/>
          </a:bodyPr>
          <a:lstStyle/>
          <a:p>
            <a:pPr algn="ctr"/>
            <a:r>
              <a:rPr lang="en-US" sz="4000" dirty="0">
                <a:latin typeface="Arial" panose="020B0604020202020204" pitchFamily="34" charset="0"/>
                <a:cs typeface="Arial" panose="020B0604020202020204" pitchFamily="34" charset="0"/>
              </a:rPr>
              <a:t>PROPOSED MODEL (cont’d)</a:t>
            </a:r>
            <a:endParaRPr lang="en-US" sz="4000" dirty="0"/>
          </a:p>
        </p:txBody>
      </p:sp>
      <p:sp>
        <p:nvSpPr>
          <p:cNvPr id="3" name="TextBox 2">
            <a:extLst>
              <a:ext uri="{FF2B5EF4-FFF2-40B4-BE49-F238E27FC236}">
                <a16:creationId xmlns:a16="http://schemas.microsoft.com/office/drawing/2014/main" id="{314EEF85-F31B-4FE7-84B5-2497D0328A84}"/>
              </a:ext>
            </a:extLst>
          </p:cNvPr>
          <p:cNvSpPr txBox="1"/>
          <p:nvPr/>
        </p:nvSpPr>
        <p:spPr>
          <a:xfrm>
            <a:off x="2743200" y="5547147"/>
            <a:ext cx="6041141" cy="369332"/>
          </a:xfrm>
          <a:prstGeom prst="rect">
            <a:avLst/>
          </a:prstGeom>
          <a:noFill/>
        </p:spPr>
        <p:txBody>
          <a:bodyPr wrap="none" rtlCol="0">
            <a:spAutoFit/>
          </a:bodyPr>
          <a:lstStyle/>
          <a:p>
            <a:r>
              <a:rPr lang="en-US" dirty="0"/>
              <a:t>Fig 04 : Block diagram of Type-2 Fuzzy Inference System</a:t>
            </a:r>
          </a:p>
        </p:txBody>
      </p:sp>
      <p:pic>
        <p:nvPicPr>
          <p:cNvPr id="9" name="Content Placeholder 8">
            <a:extLst>
              <a:ext uri="{FF2B5EF4-FFF2-40B4-BE49-F238E27FC236}">
                <a16:creationId xmlns:a16="http://schemas.microsoft.com/office/drawing/2014/main" id="{B479997C-5419-4C9A-9BDB-4B5EF8D93DD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05" b="14302"/>
          <a:stretch/>
        </p:blipFill>
        <p:spPr>
          <a:xfrm>
            <a:off x="2743200" y="1768054"/>
            <a:ext cx="6841657" cy="3167361"/>
          </a:xfrm>
          <a:prstGeom prst="rect">
            <a:avLst/>
          </a:prstGeom>
        </p:spPr>
      </p:pic>
    </p:spTree>
    <p:extLst>
      <p:ext uri="{BB962C8B-B14F-4D97-AF65-F5344CB8AC3E}">
        <p14:creationId xmlns:p14="http://schemas.microsoft.com/office/powerpoint/2010/main" val="463665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14D3E-D2D3-496B-9970-9C4AF7ADFADC}"/>
              </a:ext>
            </a:extLst>
          </p:cNvPr>
          <p:cNvSpPr>
            <a:spLocks noGrp="1"/>
          </p:cNvSpPr>
          <p:nvPr>
            <p:ph type="title"/>
          </p:nvPr>
        </p:nvSpPr>
        <p:spPr>
          <a:xfrm>
            <a:off x="2157046" y="690825"/>
            <a:ext cx="7958331" cy="1077229"/>
          </a:xfrm>
        </p:spPr>
        <p:txBody>
          <a:bodyPr>
            <a:normAutofit/>
          </a:bodyPr>
          <a:lstStyle/>
          <a:p>
            <a:pPr algn="ctr"/>
            <a:r>
              <a:rPr lang="en-US" sz="4000" dirty="0">
                <a:latin typeface="Arial" panose="020B0604020202020204" pitchFamily="34" charset="0"/>
                <a:cs typeface="Arial" panose="020B0604020202020204" pitchFamily="34" charset="0"/>
              </a:rPr>
              <a:t>PROPOSED MODEL (cont’d)</a:t>
            </a:r>
            <a:endParaRPr lang="en-US" sz="4000" dirty="0"/>
          </a:p>
        </p:txBody>
      </p:sp>
      <p:sp>
        <p:nvSpPr>
          <p:cNvPr id="3" name="TextBox 2">
            <a:extLst>
              <a:ext uri="{FF2B5EF4-FFF2-40B4-BE49-F238E27FC236}">
                <a16:creationId xmlns:a16="http://schemas.microsoft.com/office/drawing/2014/main" id="{314EEF85-F31B-4FE7-84B5-2497D0328A84}"/>
              </a:ext>
            </a:extLst>
          </p:cNvPr>
          <p:cNvSpPr txBox="1"/>
          <p:nvPr/>
        </p:nvSpPr>
        <p:spPr>
          <a:xfrm>
            <a:off x="2743200" y="5547147"/>
            <a:ext cx="4903907" cy="369332"/>
          </a:xfrm>
          <a:prstGeom prst="rect">
            <a:avLst/>
          </a:prstGeom>
          <a:noFill/>
        </p:spPr>
        <p:txBody>
          <a:bodyPr wrap="none" rtlCol="0">
            <a:spAutoFit/>
          </a:bodyPr>
          <a:lstStyle/>
          <a:p>
            <a:r>
              <a:rPr lang="en-US" dirty="0"/>
              <a:t>Fig 05 : Fuzzy System for the proposed model</a:t>
            </a:r>
          </a:p>
        </p:txBody>
      </p:sp>
      <p:pic>
        <p:nvPicPr>
          <p:cNvPr id="7" name="Content Placeholder 6">
            <a:extLst>
              <a:ext uri="{FF2B5EF4-FFF2-40B4-BE49-F238E27FC236}">
                <a16:creationId xmlns:a16="http://schemas.microsoft.com/office/drawing/2014/main" id="{1C760904-678C-491E-8226-96F89DFD933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66" r="1252" b="12054"/>
          <a:stretch/>
        </p:blipFill>
        <p:spPr>
          <a:xfrm>
            <a:off x="2636507" y="1886350"/>
            <a:ext cx="7478870" cy="3085300"/>
          </a:xfrm>
          <a:prstGeom prst="rect">
            <a:avLst/>
          </a:prstGeom>
        </p:spPr>
      </p:pic>
    </p:spTree>
    <p:extLst>
      <p:ext uri="{BB962C8B-B14F-4D97-AF65-F5344CB8AC3E}">
        <p14:creationId xmlns:p14="http://schemas.microsoft.com/office/powerpoint/2010/main" val="2278041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14D3E-D2D3-496B-9970-9C4AF7ADFADC}"/>
              </a:ext>
            </a:extLst>
          </p:cNvPr>
          <p:cNvSpPr>
            <a:spLocks noGrp="1"/>
          </p:cNvSpPr>
          <p:nvPr>
            <p:ph type="title"/>
          </p:nvPr>
        </p:nvSpPr>
        <p:spPr>
          <a:xfrm>
            <a:off x="2157046" y="690825"/>
            <a:ext cx="7958331" cy="1077229"/>
          </a:xfrm>
        </p:spPr>
        <p:txBody>
          <a:bodyPr>
            <a:normAutofit/>
          </a:bodyPr>
          <a:lstStyle/>
          <a:p>
            <a:pPr algn="ctr"/>
            <a:r>
              <a:rPr lang="en-US" sz="4000" dirty="0">
                <a:latin typeface="Arial" panose="020B0604020202020204" pitchFamily="34" charset="0"/>
                <a:cs typeface="Arial" panose="020B0604020202020204" pitchFamily="34" charset="0"/>
              </a:rPr>
              <a:t>PROPOSED MODEL (cont’d)</a:t>
            </a:r>
            <a:endParaRPr lang="en-US" sz="4000" dirty="0"/>
          </a:p>
        </p:txBody>
      </p:sp>
      <p:sp>
        <p:nvSpPr>
          <p:cNvPr id="3" name="TextBox 2">
            <a:extLst>
              <a:ext uri="{FF2B5EF4-FFF2-40B4-BE49-F238E27FC236}">
                <a16:creationId xmlns:a16="http://schemas.microsoft.com/office/drawing/2014/main" id="{314EEF85-F31B-4FE7-84B5-2497D0328A84}"/>
              </a:ext>
            </a:extLst>
          </p:cNvPr>
          <p:cNvSpPr txBox="1"/>
          <p:nvPr/>
        </p:nvSpPr>
        <p:spPr>
          <a:xfrm>
            <a:off x="2743199" y="5310554"/>
            <a:ext cx="6236677" cy="400110"/>
          </a:xfrm>
          <a:prstGeom prst="rect">
            <a:avLst/>
          </a:prstGeom>
          <a:noFill/>
        </p:spPr>
        <p:txBody>
          <a:bodyPr wrap="square" rtlCol="0">
            <a:spAutoFit/>
          </a:bodyPr>
          <a:lstStyle/>
          <a:p>
            <a:r>
              <a:rPr lang="en-US" sz="2000" dirty="0"/>
              <a:t>Table 01 : Membership function for input variables</a:t>
            </a:r>
          </a:p>
        </p:txBody>
      </p:sp>
      <p:pic>
        <p:nvPicPr>
          <p:cNvPr id="9" name="Content Placeholder 8">
            <a:extLst>
              <a:ext uri="{FF2B5EF4-FFF2-40B4-BE49-F238E27FC236}">
                <a16:creationId xmlns:a16="http://schemas.microsoft.com/office/drawing/2014/main" id="{AAEB1CFD-9AFC-4DFF-836A-D26C9ED9017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0864"/>
          <a:stretch/>
        </p:blipFill>
        <p:spPr>
          <a:xfrm>
            <a:off x="2743200" y="1768054"/>
            <a:ext cx="7051362" cy="3026684"/>
          </a:xfrm>
          <a:prstGeom prst="rect">
            <a:avLst/>
          </a:prstGeom>
        </p:spPr>
      </p:pic>
    </p:spTree>
    <p:extLst>
      <p:ext uri="{BB962C8B-B14F-4D97-AF65-F5344CB8AC3E}">
        <p14:creationId xmlns:p14="http://schemas.microsoft.com/office/powerpoint/2010/main" val="3253208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14D3E-D2D3-496B-9970-9C4AF7ADFADC}"/>
              </a:ext>
            </a:extLst>
          </p:cNvPr>
          <p:cNvSpPr>
            <a:spLocks noGrp="1"/>
          </p:cNvSpPr>
          <p:nvPr>
            <p:ph type="title"/>
          </p:nvPr>
        </p:nvSpPr>
        <p:spPr>
          <a:xfrm>
            <a:off x="2116834" y="306339"/>
            <a:ext cx="7958331" cy="1077229"/>
          </a:xfrm>
        </p:spPr>
        <p:txBody>
          <a:bodyPr>
            <a:normAutofit/>
          </a:bodyPr>
          <a:lstStyle/>
          <a:p>
            <a:pPr algn="ctr"/>
            <a:r>
              <a:rPr lang="en-US" sz="3300" dirty="0">
                <a:latin typeface="Arial" panose="020B0604020202020204" pitchFamily="34" charset="0"/>
                <a:cs typeface="Arial" panose="020B0604020202020204" pitchFamily="34" charset="0"/>
              </a:rPr>
              <a:t>RESULTS &amp; DISCUSSION </a:t>
            </a:r>
            <a:endParaRPr lang="en-US" sz="3300" dirty="0"/>
          </a:p>
        </p:txBody>
      </p:sp>
      <p:sp>
        <p:nvSpPr>
          <p:cNvPr id="3" name="TextBox 2">
            <a:extLst>
              <a:ext uri="{FF2B5EF4-FFF2-40B4-BE49-F238E27FC236}">
                <a16:creationId xmlns:a16="http://schemas.microsoft.com/office/drawing/2014/main" id="{314EEF85-F31B-4FE7-84B5-2497D0328A84}"/>
              </a:ext>
            </a:extLst>
          </p:cNvPr>
          <p:cNvSpPr txBox="1"/>
          <p:nvPr/>
        </p:nvSpPr>
        <p:spPr>
          <a:xfrm>
            <a:off x="5134706" y="6109704"/>
            <a:ext cx="6236677" cy="984885"/>
          </a:xfrm>
          <a:prstGeom prst="rect">
            <a:avLst/>
          </a:prstGeom>
          <a:noFill/>
        </p:spPr>
        <p:txBody>
          <a:bodyPr wrap="square" rtlCol="0">
            <a:spAutoFit/>
          </a:bodyPr>
          <a:lstStyle/>
          <a:p>
            <a:pPr algn="r"/>
            <a:r>
              <a:rPr lang="en-US" dirty="0"/>
              <a:t>Fig 06 : Membership Function Plots (a) Remaining battery Power (b) Distance to BS (c) Concentration</a:t>
            </a:r>
            <a:r>
              <a:rPr lang="en-US" sz="2000" dirty="0"/>
              <a:t> </a:t>
            </a:r>
            <a:br>
              <a:rPr lang="en-US" sz="2000" dirty="0"/>
            </a:br>
            <a:endParaRPr lang="en-US" sz="2000" dirty="0"/>
          </a:p>
        </p:txBody>
      </p:sp>
      <p:pic>
        <p:nvPicPr>
          <p:cNvPr id="10" name="Content Placeholder 9">
            <a:extLst>
              <a:ext uri="{FF2B5EF4-FFF2-40B4-BE49-F238E27FC236}">
                <a16:creationId xmlns:a16="http://schemas.microsoft.com/office/drawing/2014/main" id="{106BA484-9CA3-4D72-B4CB-91381CBD40B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215" b="5208"/>
          <a:stretch/>
        </p:blipFill>
        <p:spPr>
          <a:xfrm>
            <a:off x="8051042" y="1383568"/>
            <a:ext cx="2616957" cy="4525836"/>
          </a:xfrm>
          <a:prstGeom prst="rect">
            <a:avLst/>
          </a:prstGeom>
        </p:spPr>
      </p:pic>
      <p:sp>
        <p:nvSpPr>
          <p:cNvPr id="11" name="TextBox 10">
            <a:extLst>
              <a:ext uri="{FF2B5EF4-FFF2-40B4-BE49-F238E27FC236}">
                <a16:creationId xmlns:a16="http://schemas.microsoft.com/office/drawing/2014/main" id="{AEBD338F-E6BC-4C78-8929-9F4F54D191EC}"/>
              </a:ext>
            </a:extLst>
          </p:cNvPr>
          <p:cNvSpPr txBox="1"/>
          <p:nvPr/>
        </p:nvSpPr>
        <p:spPr>
          <a:xfrm>
            <a:off x="2157046" y="1680541"/>
            <a:ext cx="5134708" cy="3416320"/>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These figures shows the results or chance of a certain node to be CH.</a:t>
            </a:r>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r>
              <a:rPr lang="en-US" sz="2400" dirty="0"/>
              <a:t>The proposed protocol can be verified using MATLAB and the results are shown using MATLAB and NS-2. </a:t>
            </a:r>
          </a:p>
          <a:p>
            <a:pPr marL="342900" indent="-342900">
              <a:buFont typeface="Wingdings" panose="05000000000000000000" pitchFamily="2" charset="2"/>
              <a:buChar char="q"/>
            </a:pPr>
            <a:endParaRPr lang="en-US" sz="2400" dirty="0"/>
          </a:p>
        </p:txBody>
      </p:sp>
    </p:spTree>
    <p:extLst>
      <p:ext uri="{BB962C8B-B14F-4D97-AF65-F5344CB8AC3E}">
        <p14:creationId xmlns:p14="http://schemas.microsoft.com/office/powerpoint/2010/main" val="1109917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14D3E-D2D3-496B-9970-9C4AF7ADFADC}"/>
              </a:ext>
            </a:extLst>
          </p:cNvPr>
          <p:cNvSpPr>
            <a:spLocks noGrp="1"/>
          </p:cNvSpPr>
          <p:nvPr>
            <p:ph type="title"/>
          </p:nvPr>
        </p:nvSpPr>
        <p:spPr>
          <a:xfrm>
            <a:off x="1952711" y="397925"/>
            <a:ext cx="7958331" cy="1077229"/>
          </a:xfrm>
        </p:spPr>
        <p:txBody>
          <a:bodyPr>
            <a:normAutofit/>
          </a:bodyPr>
          <a:lstStyle/>
          <a:p>
            <a:pPr algn="ctr"/>
            <a:r>
              <a:rPr lang="en-US" sz="3300" dirty="0">
                <a:latin typeface="Arial" panose="020B0604020202020204" pitchFamily="34" charset="0"/>
                <a:cs typeface="Arial" panose="020B0604020202020204" pitchFamily="34" charset="0"/>
              </a:rPr>
              <a:t>RESULTS &amp; DISCUSSION (cont’d) </a:t>
            </a:r>
            <a:endParaRPr lang="en-US" sz="3300" dirty="0"/>
          </a:p>
        </p:txBody>
      </p:sp>
      <p:pic>
        <p:nvPicPr>
          <p:cNvPr id="8" name="Content Placeholder 4">
            <a:extLst>
              <a:ext uri="{FF2B5EF4-FFF2-40B4-BE49-F238E27FC236}">
                <a16:creationId xmlns:a16="http://schemas.microsoft.com/office/drawing/2014/main" id="{A61CB1D3-7552-4F6A-AC0A-56FCDFDF8780}"/>
              </a:ext>
            </a:extLst>
          </p:cNvPr>
          <p:cNvPicPr>
            <a:picLocks noGrp="1"/>
          </p:cNvPicPr>
          <p:nvPr>
            <p:ph idx="1"/>
          </p:nvPr>
        </p:nvPicPr>
        <p:blipFill rotWithShape="1">
          <a:blip r:embed="rId2">
            <a:extLst>
              <a:ext uri="{28A0092B-C50C-407E-A947-70E740481C1C}">
                <a14:useLocalDpi xmlns:a14="http://schemas.microsoft.com/office/drawing/2010/main" val="0"/>
              </a:ext>
            </a:extLst>
          </a:blip>
          <a:srcRect t="3909"/>
          <a:stretch/>
        </p:blipFill>
        <p:spPr>
          <a:xfrm>
            <a:off x="2942492" y="1453662"/>
            <a:ext cx="4480560" cy="4467798"/>
          </a:xfrm>
        </p:spPr>
      </p:pic>
      <p:sp>
        <p:nvSpPr>
          <p:cNvPr id="6" name="TextBox 5">
            <a:extLst>
              <a:ext uri="{FF2B5EF4-FFF2-40B4-BE49-F238E27FC236}">
                <a16:creationId xmlns:a16="http://schemas.microsoft.com/office/drawing/2014/main" id="{779BA929-11DF-4D07-A06E-CB8487CB283E}"/>
              </a:ext>
            </a:extLst>
          </p:cNvPr>
          <p:cNvSpPr txBox="1"/>
          <p:nvPr/>
        </p:nvSpPr>
        <p:spPr>
          <a:xfrm>
            <a:off x="2942492" y="6342185"/>
            <a:ext cx="6623539" cy="369332"/>
          </a:xfrm>
          <a:prstGeom prst="rect">
            <a:avLst/>
          </a:prstGeom>
          <a:noFill/>
        </p:spPr>
        <p:txBody>
          <a:bodyPr wrap="square" rtlCol="0">
            <a:spAutoFit/>
          </a:bodyPr>
          <a:lstStyle/>
          <a:p>
            <a:r>
              <a:rPr lang="en-US" dirty="0"/>
              <a:t>Table 02 : Fuzzy rules and value of chance</a:t>
            </a:r>
          </a:p>
        </p:txBody>
      </p:sp>
    </p:spTree>
    <p:extLst>
      <p:ext uri="{BB962C8B-B14F-4D97-AF65-F5344CB8AC3E}">
        <p14:creationId xmlns:p14="http://schemas.microsoft.com/office/powerpoint/2010/main" val="2616853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14D3E-D2D3-496B-9970-9C4AF7ADFADC}"/>
              </a:ext>
            </a:extLst>
          </p:cNvPr>
          <p:cNvSpPr>
            <a:spLocks noGrp="1"/>
          </p:cNvSpPr>
          <p:nvPr>
            <p:ph type="title"/>
          </p:nvPr>
        </p:nvSpPr>
        <p:spPr>
          <a:xfrm>
            <a:off x="1765141" y="663997"/>
            <a:ext cx="7958331" cy="1077229"/>
          </a:xfrm>
        </p:spPr>
        <p:txBody>
          <a:bodyPr>
            <a:normAutofit/>
          </a:bodyPr>
          <a:lstStyle/>
          <a:p>
            <a:pPr algn="ctr"/>
            <a:r>
              <a:rPr lang="en-US" sz="3300" dirty="0"/>
              <a:t>Conclusion</a:t>
            </a:r>
          </a:p>
        </p:txBody>
      </p:sp>
      <p:sp>
        <p:nvSpPr>
          <p:cNvPr id="4" name="Content Placeholder 3">
            <a:extLst>
              <a:ext uri="{FF2B5EF4-FFF2-40B4-BE49-F238E27FC236}">
                <a16:creationId xmlns:a16="http://schemas.microsoft.com/office/drawing/2014/main" id="{77D21FA6-A961-4CD8-943A-9B9F918EEBF2}"/>
              </a:ext>
            </a:extLst>
          </p:cNvPr>
          <p:cNvSpPr>
            <a:spLocks noGrp="1"/>
          </p:cNvSpPr>
          <p:nvPr>
            <p:ph idx="1"/>
          </p:nvPr>
        </p:nvSpPr>
        <p:spPr>
          <a:xfrm>
            <a:off x="2355991" y="1583193"/>
            <a:ext cx="8070868" cy="3832869"/>
          </a:xfrm>
        </p:spPr>
        <p:txBody>
          <a:bodyPr>
            <a:normAutofit/>
          </a:bodyPr>
          <a:lstStyle/>
          <a:p>
            <a:pPr marL="0" indent="0">
              <a:buNone/>
            </a:pPr>
            <a:r>
              <a:rPr lang="en-US" sz="2200" dirty="0"/>
              <a:t>The main idea is to use Fuzzy Logic Type-2 Model to elect the CH as it handles the uncertainty more accurately than Type-1 fuzzy logic model. Many research results are available based on Type-1 Fuzzy Logic Model not with Type-2 Fuzzy Logic Model. The validity of the proposed protocol has been verified through MATLAB Fuzzy Inference System tools (Mamdani’s rule). </a:t>
            </a:r>
            <a:br>
              <a:rPr lang="en-US" sz="2200" dirty="0"/>
            </a:br>
            <a:endParaRPr lang="en-US" sz="2200" dirty="0"/>
          </a:p>
        </p:txBody>
      </p:sp>
    </p:spTree>
    <p:extLst>
      <p:ext uri="{BB962C8B-B14F-4D97-AF65-F5344CB8AC3E}">
        <p14:creationId xmlns:p14="http://schemas.microsoft.com/office/powerpoint/2010/main" val="4245545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4155E2F-5B81-4D63-B88F-9EABDAD52B5F}"/>
              </a:ext>
            </a:extLst>
          </p:cNvPr>
          <p:cNvSpPr/>
          <p:nvPr/>
        </p:nvSpPr>
        <p:spPr>
          <a:xfrm>
            <a:off x="3738105" y="2721150"/>
            <a:ext cx="4176528" cy="1046440"/>
          </a:xfrm>
          <a:prstGeom prst="rect">
            <a:avLst/>
          </a:prstGeom>
          <a:noFill/>
        </p:spPr>
        <p:txBody>
          <a:bodyPr wrap="none" lIns="91440" tIns="45720" rIns="91440" bIns="45720">
            <a:spAutoFit/>
          </a:bodyPr>
          <a:lstStyle/>
          <a:p>
            <a:pPr algn="ctr"/>
            <a:r>
              <a:rPr lang="en-US" sz="6200" b="1" cap="none" spc="0" dirty="0">
                <a:ln w="6600">
                  <a:solidFill>
                    <a:schemeClr val="accent2"/>
                  </a:solidFill>
                  <a:prstDash val="solid"/>
                </a:ln>
                <a:solidFill>
                  <a:srgbClr val="FFFFFF"/>
                </a:solidFill>
                <a:effectLst>
                  <a:outerShdw dist="38100" dir="2700000" algn="tl" rotWithShape="0">
                    <a:schemeClr val="accent2"/>
                  </a:outerShdw>
                </a:effectLst>
              </a:rPr>
              <a:t>Thank You</a:t>
            </a:r>
          </a:p>
        </p:txBody>
      </p:sp>
    </p:spTree>
    <p:extLst>
      <p:ext uri="{BB962C8B-B14F-4D97-AF65-F5344CB8AC3E}">
        <p14:creationId xmlns:p14="http://schemas.microsoft.com/office/powerpoint/2010/main" val="965389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14D3E-D2D3-496B-9970-9C4AF7ADFADC}"/>
              </a:ext>
            </a:extLst>
          </p:cNvPr>
          <p:cNvSpPr>
            <a:spLocks noGrp="1"/>
          </p:cNvSpPr>
          <p:nvPr>
            <p:ph type="title"/>
          </p:nvPr>
        </p:nvSpPr>
        <p:spPr>
          <a:xfrm>
            <a:off x="2157046" y="690825"/>
            <a:ext cx="7958331" cy="1077229"/>
          </a:xfrm>
        </p:spPr>
        <p:txBody>
          <a:bodyPr>
            <a:normAutofit/>
          </a:bodyPr>
          <a:lstStyle/>
          <a:p>
            <a:pPr algn="ctr"/>
            <a:r>
              <a:rPr lang="en-US" sz="4000" dirty="0"/>
              <a:t>Outline</a:t>
            </a:r>
          </a:p>
        </p:txBody>
      </p:sp>
      <p:sp>
        <p:nvSpPr>
          <p:cNvPr id="5" name="TextBox 4">
            <a:extLst>
              <a:ext uri="{FF2B5EF4-FFF2-40B4-BE49-F238E27FC236}">
                <a16:creationId xmlns:a16="http://schemas.microsoft.com/office/drawing/2014/main" id="{B83E7E00-26DD-46AF-A77A-46613A8D9748}"/>
              </a:ext>
            </a:extLst>
          </p:cNvPr>
          <p:cNvSpPr txBox="1"/>
          <p:nvPr/>
        </p:nvSpPr>
        <p:spPr>
          <a:xfrm>
            <a:off x="2076623" y="1934306"/>
            <a:ext cx="8733692" cy="2492990"/>
          </a:xfrm>
          <a:prstGeom prst="rect">
            <a:avLst/>
          </a:prstGeom>
          <a:noFill/>
        </p:spPr>
        <p:txBody>
          <a:bodyPr wrap="square" rtlCol="0">
            <a:spAutoFit/>
          </a:bodyPr>
          <a:lstStyle/>
          <a:p>
            <a:pPr marL="342900" indent="-342900">
              <a:buFont typeface="Wingdings" panose="05000000000000000000" pitchFamily="2" charset="2"/>
              <a:buChar char="Ø"/>
            </a:pPr>
            <a:r>
              <a:rPr lang="en-US" sz="2600" dirty="0"/>
              <a:t>Overview</a:t>
            </a:r>
          </a:p>
          <a:p>
            <a:pPr marL="342900" indent="-342900">
              <a:buFont typeface="Wingdings" panose="05000000000000000000" pitchFamily="2" charset="2"/>
              <a:buChar char="Ø"/>
            </a:pPr>
            <a:r>
              <a:rPr lang="en-US" sz="2600" dirty="0"/>
              <a:t>Clustering Protocols</a:t>
            </a:r>
          </a:p>
          <a:p>
            <a:pPr marL="342900" indent="-342900">
              <a:buFont typeface="Wingdings" panose="05000000000000000000" pitchFamily="2" charset="2"/>
              <a:buChar char="Ø"/>
            </a:pPr>
            <a:r>
              <a:rPr lang="en-US" sz="2600" dirty="0"/>
              <a:t>Proposed Model</a:t>
            </a:r>
          </a:p>
          <a:p>
            <a:pPr marL="342900" indent="-342900">
              <a:buFont typeface="Wingdings" panose="05000000000000000000" pitchFamily="2" charset="2"/>
              <a:buChar char="Ø"/>
            </a:pPr>
            <a:r>
              <a:rPr lang="en-US" sz="2600" dirty="0"/>
              <a:t>Results and discussion</a:t>
            </a:r>
          </a:p>
          <a:p>
            <a:pPr marL="342900" indent="-342900">
              <a:buFont typeface="Wingdings" panose="05000000000000000000" pitchFamily="2" charset="2"/>
              <a:buChar char="Ø"/>
            </a:pPr>
            <a:r>
              <a:rPr lang="en-US" sz="2600" dirty="0"/>
              <a:t>Conclusion</a:t>
            </a:r>
          </a:p>
          <a:p>
            <a:pPr marL="342900" indent="-342900">
              <a:buFont typeface="Wingdings" panose="05000000000000000000" pitchFamily="2" charset="2"/>
              <a:buChar char="Ø"/>
            </a:pPr>
            <a:endParaRPr lang="en-US" sz="2600" dirty="0"/>
          </a:p>
        </p:txBody>
      </p:sp>
    </p:spTree>
    <p:extLst>
      <p:ext uri="{BB962C8B-B14F-4D97-AF65-F5344CB8AC3E}">
        <p14:creationId xmlns:p14="http://schemas.microsoft.com/office/powerpoint/2010/main" val="713611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14D3E-D2D3-496B-9970-9C4AF7ADFADC}"/>
              </a:ext>
            </a:extLst>
          </p:cNvPr>
          <p:cNvSpPr>
            <a:spLocks noGrp="1"/>
          </p:cNvSpPr>
          <p:nvPr>
            <p:ph type="title"/>
          </p:nvPr>
        </p:nvSpPr>
        <p:spPr>
          <a:xfrm>
            <a:off x="2157046" y="690825"/>
            <a:ext cx="7958331" cy="1077229"/>
          </a:xfrm>
        </p:spPr>
        <p:txBody>
          <a:bodyPr>
            <a:normAutofit/>
          </a:bodyPr>
          <a:lstStyle/>
          <a:p>
            <a:pPr algn="ctr"/>
            <a:r>
              <a:rPr lang="en-US" sz="4000" dirty="0"/>
              <a:t>Overview</a:t>
            </a:r>
          </a:p>
        </p:txBody>
      </p:sp>
      <p:sp>
        <p:nvSpPr>
          <p:cNvPr id="5" name="TextBox 4">
            <a:extLst>
              <a:ext uri="{FF2B5EF4-FFF2-40B4-BE49-F238E27FC236}">
                <a16:creationId xmlns:a16="http://schemas.microsoft.com/office/drawing/2014/main" id="{B83E7E00-26DD-46AF-A77A-46613A8D9748}"/>
              </a:ext>
            </a:extLst>
          </p:cNvPr>
          <p:cNvSpPr txBox="1"/>
          <p:nvPr/>
        </p:nvSpPr>
        <p:spPr>
          <a:xfrm>
            <a:off x="2076623" y="1606060"/>
            <a:ext cx="8733692" cy="4154984"/>
          </a:xfrm>
          <a:prstGeom prst="rect">
            <a:avLst/>
          </a:prstGeom>
          <a:noFill/>
        </p:spPr>
        <p:txBody>
          <a:bodyPr wrap="square" rtlCol="0">
            <a:spAutoFit/>
          </a:bodyPr>
          <a:lstStyle/>
          <a:p>
            <a:r>
              <a:rPr lang="en-US" sz="2400" dirty="0"/>
              <a:t>This paper describes the use of Fuzzy Logic Model and how to optimize the network life time of Wireless Sensors using Type-2 Fuzzy Logic Model.</a:t>
            </a:r>
          </a:p>
          <a:p>
            <a:endParaRPr lang="en-US" sz="2400" dirty="0"/>
          </a:p>
          <a:p>
            <a:r>
              <a:rPr lang="en-US" sz="2400" dirty="0"/>
              <a:t>Wireless sensors are used for surveillance , border protection etc. But as it is not practically feasible for human to attend the sensors nodes, these cannot be reached or replaced easily.</a:t>
            </a:r>
          </a:p>
          <a:p>
            <a:endParaRPr lang="en-US" sz="2400" dirty="0"/>
          </a:p>
          <a:p>
            <a:r>
              <a:rPr lang="en-US" sz="2400" dirty="0"/>
              <a:t>So, in order to maintain their life time we can use Type-2 fuzzy logic to increase battery life time, or minimize the energy consumption. </a:t>
            </a:r>
          </a:p>
        </p:txBody>
      </p:sp>
    </p:spTree>
    <p:extLst>
      <p:ext uri="{BB962C8B-B14F-4D97-AF65-F5344CB8AC3E}">
        <p14:creationId xmlns:p14="http://schemas.microsoft.com/office/powerpoint/2010/main" val="2932046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14D3E-D2D3-496B-9970-9C4AF7ADFADC}"/>
              </a:ext>
            </a:extLst>
          </p:cNvPr>
          <p:cNvSpPr>
            <a:spLocks noGrp="1"/>
          </p:cNvSpPr>
          <p:nvPr>
            <p:ph type="title"/>
          </p:nvPr>
        </p:nvSpPr>
        <p:spPr>
          <a:xfrm>
            <a:off x="2157046" y="690825"/>
            <a:ext cx="7958331" cy="1077229"/>
          </a:xfrm>
        </p:spPr>
        <p:txBody>
          <a:bodyPr>
            <a:normAutofit/>
          </a:bodyPr>
          <a:lstStyle/>
          <a:p>
            <a:pPr algn="ctr"/>
            <a:r>
              <a:rPr lang="en-US" sz="4000" dirty="0">
                <a:latin typeface="Arial" panose="020B0604020202020204" pitchFamily="34" charset="0"/>
                <a:cs typeface="Arial" panose="020B0604020202020204" pitchFamily="34" charset="0"/>
              </a:rPr>
              <a:t>CLUSTERING PROTOCOLS</a:t>
            </a:r>
            <a:endParaRPr lang="en-US" sz="4000" dirty="0"/>
          </a:p>
        </p:txBody>
      </p:sp>
      <p:sp>
        <p:nvSpPr>
          <p:cNvPr id="5" name="TextBox 4">
            <a:extLst>
              <a:ext uri="{FF2B5EF4-FFF2-40B4-BE49-F238E27FC236}">
                <a16:creationId xmlns:a16="http://schemas.microsoft.com/office/drawing/2014/main" id="{B83E7E00-26DD-46AF-A77A-46613A8D9748}"/>
              </a:ext>
            </a:extLst>
          </p:cNvPr>
          <p:cNvSpPr txBox="1"/>
          <p:nvPr/>
        </p:nvSpPr>
        <p:spPr>
          <a:xfrm>
            <a:off x="2157046" y="1884641"/>
            <a:ext cx="8229600" cy="3970318"/>
          </a:xfrm>
          <a:prstGeom prst="rect">
            <a:avLst/>
          </a:prstGeom>
          <a:noFill/>
        </p:spPr>
        <p:txBody>
          <a:bodyPr wrap="square" rtlCol="0">
            <a:spAutoFit/>
          </a:bodyPr>
          <a:lstStyle/>
          <a:p>
            <a:pPr marL="342900" indent="-342900">
              <a:buFont typeface="Wingdings" panose="05000000000000000000" pitchFamily="2" charset="2"/>
              <a:buChar char="q"/>
            </a:pPr>
            <a:r>
              <a:rPr lang="en-US" sz="2700" dirty="0"/>
              <a:t>Clustering protocols determines cluster head (CH) in order to send data to Base Station (BS).</a:t>
            </a:r>
          </a:p>
          <a:p>
            <a:pPr marL="342900" indent="-342900">
              <a:buFont typeface="Wingdings" panose="05000000000000000000" pitchFamily="2" charset="2"/>
              <a:buChar char="q"/>
            </a:pPr>
            <a:endParaRPr lang="en-US" sz="2700" dirty="0"/>
          </a:p>
          <a:p>
            <a:pPr marL="342900" indent="-342900">
              <a:buFont typeface="Wingdings" panose="05000000000000000000" pitchFamily="2" charset="2"/>
              <a:buChar char="q"/>
            </a:pPr>
            <a:r>
              <a:rPr lang="en-US" sz="2700" dirty="0">
                <a:solidFill>
                  <a:schemeClr val="tx2">
                    <a:lumMod val="50000"/>
                  </a:schemeClr>
                </a:solidFill>
              </a:rPr>
              <a:t>LEACH, LEACH-C, CHEF</a:t>
            </a:r>
            <a:r>
              <a:rPr lang="en-US" sz="2700" dirty="0"/>
              <a:t>, are most common clustering protocols that determines the CH using energy, distance from BS etc.</a:t>
            </a:r>
          </a:p>
          <a:p>
            <a:pPr marL="342900" indent="-342900">
              <a:buFont typeface="Wingdings" panose="05000000000000000000" pitchFamily="2" charset="2"/>
              <a:buChar char="q"/>
            </a:pPr>
            <a:endParaRPr lang="en-US" sz="2700" dirty="0"/>
          </a:p>
          <a:p>
            <a:pPr marL="342900" indent="-342900">
              <a:buFont typeface="Wingdings" panose="05000000000000000000" pitchFamily="2" charset="2"/>
              <a:buChar char="q"/>
            </a:pPr>
            <a:r>
              <a:rPr lang="en-US" sz="2700" dirty="0"/>
              <a:t>This paper uses Type-2 Fuzzy Logic which handles uncertainty of real time.</a:t>
            </a:r>
          </a:p>
        </p:txBody>
      </p:sp>
    </p:spTree>
    <p:extLst>
      <p:ext uri="{BB962C8B-B14F-4D97-AF65-F5344CB8AC3E}">
        <p14:creationId xmlns:p14="http://schemas.microsoft.com/office/powerpoint/2010/main" val="4151208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14D3E-D2D3-496B-9970-9C4AF7ADFADC}"/>
              </a:ext>
            </a:extLst>
          </p:cNvPr>
          <p:cNvSpPr>
            <a:spLocks noGrp="1"/>
          </p:cNvSpPr>
          <p:nvPr>
            <p:ph type="title"/>
          </p:nvPr>
        </p:nvSpPr>
        <p:spPr>
          <a:xfrm>
            <a:off x="2157046" y="690826"/>
            <a:ext cx="8288216" cy="798006"/>
          </a:xfrm>
        </p:spPr>
        <p:txBody>
          <a:bodyPr>
            <a:normAutofit fontScale="90000"/>
          </a:bodyPr>
          <a:lstStyle/>
          <a:p>
            <a:pPr algn="ctr"/>
            <a:r>
              <a:rPr lang="en-US" sz="4000" dirty="0">
                <a:latin typeface="Arial" panose="020B0604020202020204" pitchFamily="34" charset="0"/>
                <a:cs typeface="Arial" panose="020B0604020202020204" pitchFamily="34" charset="0"/>
              </a:rPr>
              <a:t>CLUSTERING PROTOCOLS (cont’d)</a:t>
            </a:r>
            <a:endParaRPr lang="en-US" sz="4000" dirty="0"/>
          </a:p>
        </p:txBody>
      </p:sp>
      <p:pic>
        <p:nvPicPr>
          <p:cNvPr id="4" name="Picture 3">
            <a:extLst>
              <a:ext uri="{FF2B5EF4-FFF2-40B4-BE49-F238E27FC236}">
                <a16:creationId xmlns:a16="http://schemas.microsoft.com/office/drawing/2014/main" id="{17A08BB1-5D1C-444F-AC8A-CD7D535D98FD}"/>
              </a:ext>
            </a:extLst>
          </p:cNvPr>
          <p:cNvPicPr>
            <a:picLocks noChangeAspect="1"/>
          </p:cNvPicPr>
          <p:nvPr/>
        </p:nvPicPr>
        <p:blipFill rotWithShape="1">
          <a:blip r:embed="rId2">
            <a:extLst>
              <a:ext uri="{28A0092B-C50C-407E-A947-70E740481C1C}">
                <a14:useLocalDpi xmlns:a14="http://schemas.microsoft.com/office/drawing/2010/main" val="0"/>
              </a:ext>
            </a:extLst>
          </a:blip>
          <a:srcRect b="9053"/>
          <a:stretch/>
        </p:blipFill>
        <p:spPr>
          <a:xfrm>
            <a:off x="2756372" y="1768054"/>
            <a:ext cx="6751043" cy="3601115"/>
          </a:xfrm>
          <a:prstGeom prst="rect">
            <a:avLst/>
          </a:prstGeom>
        </p:spPr>
      </p:pic>
      <p:sp>
        <p:nvSpPr>
          <p:cNvPr id="6" name="TextBox 5">
            <a:extLst>
              <a:ext uri="{FF2B5EF4-FFF2-40B4-BE49-F238E27FC236}">
                <a16:creationId xmlns:a16="http://schemas.microsoft.com/office/drawing/2014/main" id="{4571B934-B163-452C-8914-2A712B193812}"/>
              </a:ext>
            </a:extLst>
          </p:cNvPr>
          <p:cNvSpPr txBox="1"/>
          <p:nvPr/>
        </p:nvSpPr>
        <p:spPr>
          <a:xfrm>
            <a:off x="2756372" y="5838092"/>
            <a:ext cx="6879997" cy="369332"/>
          </a:xfrm>
          <a:prstGeom prst="rect">
            <a:avLst/>
          </a:prstGeom>
          <a:noFill/>
        </p:spPr>
        <p:txBody>
          <a:bodyPr wrap="square" rtlCol="0">
            <a:spAutoFit/>
          </a:bodyPr>
          <a:lstStyle/>
          <a:p>
            <a:r>
              <a:rPr lang="en-US" dirty="0"/>
              <a:t>Fig 01: General System Model for clustered WSN</a:t>
            </a:r>
          </a:p>
        </p:txBody>
      </p:sp>
    </p:spTree>
    <p:extLst>
      <p:ext uri="{BB962C8B-B14F-4D97-AF65-F5344CB8AC3E}">
        <p14:creationId xmlns:p14="http://schemas.microsoft.com/office/powerpoint/2010/main" val="4164050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14D3E-D2D3-496B-9970-9C4AF7ADFADC}"/>
              </a:ext>
            </a:extLst>
          </p:cNvPr>
          <p:cNvSpPr>
            <a:spLocks noGrp="1"/>
          </p:cNvSpPr>
          <p:nvPr>
            <p:ph type="title"/>
          </p:nvPr>
        </p:nvSpPr>
        <p:spPr>
          <a:xfrm>
            <a:off x="2157046" y="690825"/>
            <a:ext cx="8241323" cy="704221"/>
          </a:xfrm>
        </p:spPr>
        <p:txBody>
          <a:bodyPr>
            <a:normAutofit fontScale="90000"/>
          </a:bodyPr>
          <a:lstStyle/>
          <a:p>
            <a:pPr algn="ctr"/>
            <a:r>
              <a:rPr lang="en-US" sz="4000" dirty="0">
                <a:latin typeface="Arial" panose="020B0604020202020204" pitchFamily="34" charset="0"/>
                <a:cs typeface="Arial" panose="020B0604020202020204" pitchFamily="34" charset="0"/>
              </a:rPr>
              <a:t>CLUSTERING PROTOCOLS (cont’d)</a:t>
            </a:r>
            <a:endParaRPr lang="en-US" sz="4000" dirty="0"/>
          </a:p>
        </p:txBody>
      </p:sp>
      <p:sp>
        <p:nvSpPr>
          <p:cNvPr id="6" name="TextBox 5">
            <a:extLst>
              <a:ext uri="{FF2B5EF4-FFF2-40B4-BE49-F238E27FC236}">
                <a16:creationId xmlns:a16="http://schemas.microsoft.com/office/drawing/2014/main" id="{4571B934-B163-452C-8914-2A712B193812}"/>
              </a:ext>
            </a:extLst>
          </p:cNvPr>
          <p:cNvSpPr txBox="1"/>
          <p:nvPr/>
        </p:nvSpPr>
        <p:spPr>
          <a:xfrm>
            <a:off x="2756372" y="5838092"/>
            <a:ext cx="6879997" cy="369332"/>
          </a:xfrm>
          <a:prstGeom prst="rect">
            <a:avLst/>
          </a:prstGeom>
          <a:noFill/>
        </p:spPr>
        <p:txBody>
          <a:bodyPr wrap="square" rtlCol="0">
            <a:spAutoFit/>
          </a:bodyPr>
          <a:lstStyle/>
          <a:p>
            <a:r>
              <a:rPr lang="en-US" dirty="0"/>
              <a:t>Fig 02: Proposed Model using Type-2 Fuzzy Logic Model</a:t>
            </a:r>
          </a:p>
        </p:txBody>
      </p:sp>
      <p:pic>
        <p:nvPicPr>
          <p:cNvPr id="5" name="Picture 4">
            <a:extLst>
              <a:ext uri="{FF2B5EF4-FFF2-40B4-BE49-F238E27FC236}">
                <a16:creationId xmlns:a16="http://schemas.microsoft.com/office/drawing/2014/main" id="{C0F52CD2-80E2-4BAF-9B98-B3E85CBE8625}"/>
              </a:ext>
            </a:extLst>
          </p:cNvPr>
          <p:cNvPicPr>
            <a:picLocks noChangeAspect="1"/>
          </p:cNvPicPr>
          <p:nvPr/>
        </p:nvPicPr>
        <p:blipFill rotWithShape="1">
          <a:blip r:embed="rId2">
            <a:extLst>
              <a:ext uri="{28A0092B-C50C-407E-A947-70E740481C1C}">
                <a14:useLocalDpi xmlns:a14="http://schemas.microsoft.com/office/drawing/2010/main" val="0"/>
              </a:ext>
            </a:extLst>
          </a:blip>
          <a:srcRect t="-1" r="575" b="14235"/>
          <a:stretch/>
        </p:blipFill>
        <p:spPr>
          <a:xfrm>
            <a:off x="2756372" y="1768054"/>
            <a:ext cx="6431624" cy="3458660"/>
          </a:xfrm>
          <a:prstGeom prst="rect">
            <a:avLst/>
          </a:prstGeom>
        </p:spPr>
      </p:pic>
    </p:spTree>
    <p:extLst>
      <p:ext uri="{BB962C8B-B14F-4D97-AF65-F5344CB8AC3E}">
        <p14:creationId xmlns:p14="http://schemas.microsoft.com/office/powerpoint/2010/main" val="192810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14D3E-D2D3-496B-9970-9C4AF7ADFADC}"/>
              </a:ext>
            </a:extLst>
          </p:cNvPr>
          <p:cNvSpPr>
            <a:spLocks noGrp="1"/>
          </p:cNvSpPr>
          <p:nvPr>
            <p:ph type="title"/>
          </p:nvPr>
        </p:nvSpPr>
        <p:spPr>
          <a:xfrm>
            <a:off x="2157046" y="690825"/>
            <a:ext cx="7958331" cy="1077229"/>
          </a:xfrm>
        </p:spPr>
        <p:txBody>
          <a:bodyPr>
            <a:normAutofit/>
          </a:bodyPr>
          <a:lstStyle/>
          <a:p>
            <a:pPr algn="ctr"/>
            <a:r>
              <a:rPr lang="en-US" sz="4000" dirty="0">
                <a:latin typeface="Arial" panose="020B0604020202020204" pitchFamily="34" charset="0"/>
                <a:cs typeface="Arial" panose="020B0604020202020204" pitchFamily="34" charset="0"/>
              </a:rPr>
              <a:t>PROPOSED MODEL</a:t>
            </a:r>
            <a:endParaRPr lang="en-US" sz="4000" dirty="0"/>
          </a:p>
        </p:txBody>
      </p:sp>
      <p:sp>
        <p:nvSpPr>
          <p:cNvPr id="5" name="TextBox 4">
            <a:extLst>
              <a:ext uri="{FF2B5EF4-FFF2-40B4-BE49-F238E27FC236}">
                <a16:creationId xmlns:a16="http://schemas.microsoft.com/office/drawing/2014/main" id="{B83E7E00-26DD-46AF-A77A-46613A8D9748}"/>
              </a:ext>
            </a:extLst>
          </p:cNvPr>
          <p:cNvSpPr txBox="1"/>
          <p:nvPr/>
        </p:nvSpPr>
        <p:spPr>
          <a:xfrm>
            <a:off x="2076623" y="1477790"/>
            <a:ext cx="8966516" cy="5262979"/>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Type-2 Fuzzy Model chooses CH’s using 3 parameters :-</a:t>
            </a:r>
            <a:r>
              <a:rPr lang="en-US" sz="2400" dirty="0">
                <a:solidFill>
                  <a:schemeClr val="tx2">
                    <a:lumMod val="50000"/>
                  </a:schemeClr>
                </a:solidFill>
              </a:rPr>
              <a:t>Remaining Battery Life, Distance from BS </a:t>
            </a:r>
            <a:r>
              <a:rPr lang="en-US" sz="2400" dirty="0"/>
              <a:t>and </a:t>
            </a:r>
            <a:r>
              <a:rPr lang="en-US" sz="2400" dirty="0">
                <a:solidFill>
                  <a:schemeClr val="tx2">
                    <a:lumMod val="50000"/>
                  </a:schemeClr>
                </a:solidFill>
              </a:rPr>
              <a:t>Concentration</a:t>
            </a:r>
            <a:r>
              <a:rPr lang="en-US" sz="2400" dirty="0"/>
              <a:t>.</a:t>
            </a:r>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r>
              <a:rPr lang="en-US" sz="2400" dirty="0"/>
              <a:t>Let us assume </a:t>
            </a:r>
            <a:r>
              <a:rPr lang="en-US" sz="2400" dirty="0">
                <a:solidFill>
                  <a:schemeClr val="tx2">
                    <a:lumMod val="50000"/>
                  </a:schemeClr>
                </a:solidFill>
              </a:rPr>
              <a:t>N</a:t>
            </a:r>
            <a:r>
              <a:rPr lang="en-US" sz="2400" dirty="0"/>
              <a:t> nodes distributed randomly over </a:t>
            </a:r>
            <a:r>
              <a:rPr lang="en-US" sz="2400" dirty="0" err="1">
                <a:solidFill>
                  <a:schemeClr val="tx2">
                    <a:lumMod val="50000"/>
                  </a:schemeClr>
                </a:solidFill>
              </a:rPr>
              <a:t>MxM</a:t>
            </a:r>
            <a:r>
              <a:rPr lang="en-US" sz="2400" dirty="0"/>
              <a:t> region and there are </a:t>
            </a:r>
            <a:r>
              <a:rPr lang="en-US" sz="2400" dirty="0">
                <a:solidFill>
                  <a:schemeClr val="tx2">
                    <a:lumMod val="50000"/>
                  </a:schemeClr>
                </a:solidFill>
              </a:rPr>
              <a:t>k</a:t>
            </a:r>
            <a:r>
              <a:rPr lang="en-US" sz="2400" dirty="0"/>
              <a:t> clusters. So, there are </a:t>
            </a:r>
            <a:r>
              <a:rPr lang="en-US" sz="2400" dirty="0">
                <a:solidFill>
                  <a:schemeClr val="tx2">
                    <a:lumMod val="50000"/>
                  </a:schemeClr>
                </a:solidFill>
              </a:rPr>
              <a:t>N/k </a:t>
            </a:r>
            <a:r>
              <a:rPr lang="en-US" sz="2400" dirty="0"/>
              <a:t>nodes in each cluster including the CH.</a:t>
            </a:r>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r>
              <a:rPr lang="en-US" sz="2400" dirty="0"/>
              <a:t>If any incident occur in the environment the sensors collect data and sends to CH and from CH the data goes to BS.</a:t>
            </a:r>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r>
              <a:rPr lang="en-US" sz="2400" dirty="0"/>
              <a:t>To reduce the energy consumption and data duplication the three parameters are given three membership functions. For Battery life the functions are Less(0), Medium(1), High(2).The others are implemented in the same process.</a:t>
            </a:r>
          </a:p>
        </p:txBody>
      </p:sp>
    </p:spTree>
    <p:extLst>
      <p:ext uri="{BB962C8B-B14F-4D97-AF65-F5344CB8AC3E}">
        <p14:creationId xmlns:p14="http://schemas.microsoft.com/office/powerpoint/2010/main" val="1757370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14D3E-D2D3-496B-9970-9C4AF7ADFADC}"/>
              </a:ext>
            </a:extLst>
          </p:cNvPr>
          <p:cNvSpPr>
            <a:spLocks noGrp="1"/>
          </p:cNvSpPr>
          <p:nvPr>
            <p:ph type="title"/>
          </p:nvPr>
        </p:nvSpPr>
        <p:spPr>
          <a:xfrm>
            <a:off x="2157046" y="690825"/>
            <a:ext cx="7958331" cy="1077229"/>
          </a:xfrm>
        </p:spPr>
        <p:txBody>
          <a:bodyPr>
            <a:normAutofit/>
          </a:bodyPr>
          <a:lstStyle/>
          <a:p>
            <a:pPr algn="ctr"/>
            <a:r>
              <a:rPr lang="en-US" sz="4000" dirty="0">
                <a:latin typeface="Arial" panose="020B0604020202020204" pitchFamily="34" charset="0"/>
                <a:cs typeface="Arial" panose="020B0604020202020204" pitchFamily="34" charset="0"/>
              </a:rPr>
              <a:t>PROPOSED MODEL (cont’d)</a:t>
            </a:r>
            <a:endParaRPr lang="en-US" sz="4000" dirty="0"/>
          </a:p>
        </p:txBody>
      </p:sp>
      <p:sp>
        <p:nvSpPr>
          <p:cNvPr id="5" name="TextBox 4">
            <a:extLst>
              <a:ext uri="{FF2B5EF4-FFF2-40B4-BE49-F238E27FC236}">
                <a16:creationId xmlns:a16="http://schemas.microsoft.com/office/drawing/2014/main" id="{B83E7E00-26DD-46AF-A77A-46613A8D9748}"/>
              </a:ext>
            </a:extLst>
          </p:cNvPr>
          <p:cNvSpPr txBox="1"/>
          <p:nvPr/>
        </p:nvSpPr>
        <p:spPr>
          <a:xfrm>
            <a:off x="2076622" y="1606060"/>
            <a:ext cx="9118916" cy="4154984"/>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The membership functions are inputs for the Fuzzy Inference System. The Fuzzy System generated using 4 components. They are :- Fuzzifier, Inference System, Type </a:t>
            </a:r>
            <a:r>
              <a:rPr lang="en-US" sz="2400" dirty="0" err="1"/>
              <a:t>defuzzifier</a:t>
            </a:r>
            <a:r>
              <a:rPr lang="en-US" sz="2400" dirty="0"/>
              <a:t>/Reducer, Knowledge Base.</a:t>
            </a:r>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r>
              <a:rPr lang="en-US" sz="2400" dirty="0"/>
              <a:t>The Fuzzy Inference system gives an output that shows the chance of a certain node to be CH.</a:t>
            </a:r>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r>
              <a:rPr lang="en-US" sz="2400" dirty="0"/>
              <a:t>This output is composed of 7 membership functions. These functions are :- Very Poor (-1), Poor(0), Below Average (1), Average (2), Above Average(3), Strong(4), Very strong(5). </a:t>
            </a:r>
          </a:p>
        </p:txBody>
      </p:sp>
    </p:spTree>
    <p:extLst>
      <p:ext uri="{BB962C8B-B14F-4D97-AF65-F5344CB8AC3E}">
        <p14:creationId xmlns:p14="http://schemas.microsoft.com/office/powerpoint/2010/main" val="911431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14D3E-D2D3-496B-9970-9C4AF7ADFADC}"/>
              </a:ext>
            </a:extLst>
          </p:cNvPr>
          <p:cNvSpPr>
            <a:spLocks noGrp="1"/>
          </p:cNvSpPr>
          <p:nvPr>
            <p:ph type="title"/>
          </p:nvPr>
        </p:nvSpPr>
        <p:spPr>
          <a:xfrm>
            <a:off x="2157046" y="690825"/>
            <a:ext cx="7958331" cy="1077229"/>
          </a:xfrm>
        </p:spPr>
        <p:txBody>
          <a:bodyPr>
            <a:normAutofit/>
          </a:bodyPr>
          <a:lstStyle/>
          <a:p>
            <a:pPr algn="ctr"/>
            <a:r>
              <a:rPr lang="en-US" sz="4000" dirty="0">
                <a:latin typeface="Arial" panose="020B0604020202020204" pitchFamily="34" charset="0"/>
                <a:cs typeface="Arial" panose="020B0604020202020204" pitchFamily="34" charset="0"/>
              </a:rPr>
              <a:t>PROPOSED MODEL (cont’d)</a:t>
            </a:r>
            <a:endParaRPr lang="en-US" sz="4000" dirty="0"/>
          </a:p>
        </p:txBody>
      </p:sp>
      <p:pic>
        <p:nvPicPr>
          <p:cNvPr id="4" name="Content Placeholder 4">
            <a:extLst>
              <a:ext uri="{FF2B5EF4-FFF2-40B4-BE49-F238E27FC236}">
                <a16:creationId xmlns:a16="http://schemas.microsoft.com/office/drawing/2014/main" id="{DF1100BD-98EE-48E2-93F6-4589D3BD699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284" b="13914"/>
          <a:stretch/>
        </p:blipFill>
        <p:spPr>
          <a:xfrm>
            <a:off x="2743200" y="1768053"/>
            <a:ext cx="6142892" cy="2975883"/>
          </a:xfrm>
        </p:spPr>
      </p:pic>
      <p:sp>
        <p:nvSpPr>
          <p:cNvPr id="3" name="TextBox 2">
            <a:extLst>
              <a:ext uri="{FF2B5EF4-FFF2-40B4-BE49-F238E27FC236}">
                <a16:creationId xmlns:a16="http://schemas.microsoft.com/office/drawing/2014/main" id="{314EEF85-F31B-4FE7-84B5-2497D0328A84}"/>
              </a:ext>
            </a:extLst>
          </p:cNvPr>
          <p:cNvSpPr txBox="1"/>
          <p:nvPr/>
        </p:nvSpPr>
        <p:spPr>
          <a:xfrm>
            <a:off x="2743200" y="5172009"/>
            <a:ext cx="6041141" cy="369332"/>
          </a:xfrm>
          <a:prstGeom prst="rect">
            <a:avLst/>
          </a:prstGeom>
          <a:noFill/>
        </p:spPr>
        <p:txBody>
          <a:bodyPr wrap="none" rtlCol="0">
            <a:spAutoFit/>
          </a:bodyPr>
          <a:lstStyle/>
          <a:p>
            <a:r>
              <a:rPr lang="en-US" dirty="0"/>
              <a:t>Fig 03 : Block diagram of Type-1 Fuzzy Inference System</a:t>
            </a:r>
          </a:p>
        </p:txBody>
      </p:sp>
    </p:spTree>
    <p:extLst>
      <p:ext uri="{BB962C8B-B14F-4D97-AF65-F5344CB8AC3E}">
        <p14:creationId xmlns:p14="http://schemas.microsoft.com/office/powerpoint/2010/main" val="25576272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Madison</Template>
  <TotalTime>441</TotalTime>
  <Words>627</Words>
  <Application>Microsoft Office PowerPoint</Application>
  <PresentationFormat>Widescreen</PresentationFormat>
  <Paragraphs>62</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MS Shell Dlg 2</vt:lpstr>
      <vt:lpstr>Wingdings</vt:lpstr>
      <vt:lpstr>Wingdings 3</vt:lpstr>
      <vt:lpstr>Madison</vt:lpstr>
      <vt:lpstr>A CLUSTERING ALGORITHM FOR WSN TO OPTIMIZE THE NETWORK LIFE TIME USING TYPE-2 FUZZY LOGIC MODEL </vt:lpstr>
      <vt:lpstr>Outline</vt:lpstr>
      <vt:lpstr>Overview</vt:lpstr>
      <vt:lpstr>CLUSTERING PROTOCOLS</vt:lpstr>
      <vt:lpstr>CLUSTERING PROTOCOLS (cont’d)</vt:lpstr>
      <vt:lpstr>CLUSTERING PROTOCOLS (cont’d)</vt:lpstr>
      <vt:lpstr>PROPOSED MODEL</vt:lpstr>
      <vt:lpstr>PROPOSED MODEL (cont’d)</vt:lpstr>
      <vt:lpstr>PROPOSED MODEL (cont’d)</vt:lpstr>
      <vt:lpstr>PROPOSED MODEL (cont’d)</vt:lpstr>
      <vt:lpstr>PROPOSED MODEL (cont’d)</vt:lpstr>
      <vt:lpstr>PROPOSED MODEL (cont’d)</vt:lpstr>
      <vt:lpstr>RESULTS &amp; DISCUSSION </vt:lpstr>
      <vt:lpstr>RESULTS &amp; DISCUSSION (cont’d)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Soumit</dc:creator>
  <cp:lastModifiedBy>Soumit</cp:lastModifiedBy>
  <cp:revision>37</cp:revision>
  <dcterms:created xsi:type="dcterms:W3CDTF">2018-05-06T16:56:40Z</dcterms:created>
  <dcterms:modified xsi:type="dcterms:W3CDTF">2018-06-24T20:07:44Z</dcterms:modified>
</cp:coreProperties>
</file>