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5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6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7.xml" ContentType="application/vnd.openxmlformats-officedocument.presentationml.tag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8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9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11.xml" ContentType="application/vnd.openxmlformats-officedocument.presentationml.tags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ags/tag12.xml" ContentType="application/vnd.openxmlformats-officedocument.presentationml.tags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ags/tag13.xml" ContentType="application/vnd.openxmlformats-officedocument.presentationml.tags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tags/tag14.xml" ContentType="application/vnd.openxmlformats-officedocument.presentationml.tags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tags/tag15.xml" ContentType="application/vnd.openxmlformats-officedocument.presentationml.tags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9" r:id="rId5"/>
    <p:sldId id="274" r:id="rId6"/>
    <p:sldId id="264" r:id="rId7"/>
    <p:sldId id="257" r:id="rId8"/>
    <p:sldId id="276" r:id="rId9"/>
    <p:sldId id="258" r:id="rId10"/>
    <p:sldId id="259" r:id="rId11"/>
    <p:sldId id="265" r:id="rId12"/>
    <p:sldId id="272" r:id="rId13"/>
    <p:sldId id="271" r:id="rId14"/>
    <p:sldId id="278" r:id="rId15"/>
    <p:sldId id="266" r:id="rId16"/>
    <p:sldId id="26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9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3.5</c:v>
                </c:pt>
                <c:pt idx="2">
                  <c:v>1.8</c:v>
                </c:pt>
                <c:pt idx="3">
                  <c:v>2.2999999999999998</c:v>
                </c:pt>
                <c:pt idx="4">
                  <c:v>3.7</c:v>
                </c:pt>
                <c:pt idx="5">
                  <c:v>1.8</c:v>
                </c:pt>
                <c:pt idx="6">
                  <c:v>2.2999999999999998</c:v>
                </c:pt>
                <c:pt idx="7">
                  <c:v>2.8</c:v>
                </c:pt>
                <c:pt idx="8">
                  <c:v>1.9</c:v>
                </c:pt>
                <c:pt idx="9">
                  <c:v>2.4500000000000002</c:v>
                </c:pt>
                <c:pt idx="10">
                  <c:v>2.5499999999999998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3-4072-A518-088A811525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Time 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1.5</c:v>
                </c:pt>
                <c:pt idx="3">
                  <c:v>2</c:v>
                </c:pt>
                <c:pt idx="4">
                  <c:v>3.7</c:v>
                </c:pt>
                <c:pt idx="5">
                  <c:v>1.5</c:v>
                </c:pt>
                <c:pt idx="6">
                  <c:v>2.1</c:v>
                </c:pt>
                <c:pt idx="7">
                  <c:v>2.6</c:v>
                </c:pt>
                <c:pt idx="8">
                  <c:v>-0.3</c:v>
                </c:pt>
                <c:pt idx="9">
                  <c:v>2.25</c:v>
                </c:pt>
                <c:pt idx="10">
                  <c:v>2.4900000000000002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E3-4072-A518-088A81152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581776"/>
        <c:axId val="263585384"/>
      </c:lineChart>
      <c:catAx>
        <c:axId val="26358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001202975074847"/>
              <c:y val="0.72229317558481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85384"/>
        <c:crosses val="autoZero"/>
        <c:auto val="1"/>
        <c:lblAlgn val="ctr"/>
        <c:lblOffset val="100"/>
        <c:noMultiLvlLbl val="0"/>
      </c:catAx>
      <c:valAx>
        <c:axId val="26358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Value Evaluated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4/15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5/15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6/15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7/15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8/15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1" custScaleX="330628" custScaleY="49992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031B51DF-4519-4F15-8B6A-C4305C59C02B}" type="presParOf" srcId="{B4C46404-B201-4D88-87D6-277D0478B299}" destId="{46959AD7-1CC4-4B28-A0FE-009E124891D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9/15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10/15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11/15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12/15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13/15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14/15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15/15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1/15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2/15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Page 3/15</a:t>
          </a:r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noFill/>
      </dgm:spPr>
      <dgm:t>
        <a:bodyPr/>
        <a:lstStyle/>
        <a:p>
          <a:endParaRPr lang="en-US" dirty="0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2" custScaleX="330628" custScaleY="499920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2" custScaleX="1237719" custScaleY="473950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DBE8BB-1CB1-4109-B880-0CEE86F55A87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E114A-79A8-4878-A16E-161CC8800EFF}">
      <dgm:prSet phldrT="[Text]"/>
      <dgm:spPr>
        <a:solidFill>
          <a:srgbClr val="00B050"/>
        </a:solidFill>
      </dgm:spPr>
      <dgm:t>
        <a:bodyPr/>
        <a:lstStyle/>
        <a:p>
          <a:endParaRPr lang="en-US" dirty="0"/>
        </a:p>
      </dgm:t>
    </dgm:pt>
    <dgm:pt modelId="{8AA3877D-D3DB-4BD6-AEC4-89D7147FA9C4}" type="parTrans" cxnId="{71F0238F-504D-4E34-8229-62EEC2CA13E5}">
      <dgm:prSet/>
      <dgm:spPr/>
      <dgm:t>
        <a:bodyPr/>
        <a:lstStyle/>
        <a:p>
          <a:endParaRPr lang="en-US"/>
        </a:p>
      </dgm:t>
    </dgm:pt>
    <dgm:pt modelId="{C91A2230-77ED-4E79-8918-4AC51A20C5C1}" type="sibTrans" cxnId="{71F0238F-504D-4E34-8229-62EEC2CA13E5}">
      <dgm:prSet/>
      <dgm:spPr/>
      <dgm:t>
        <a:bodyPr/>
        <a:lstStyle/>
        <a:p>
          <a:endParaRPr lang="en-US"/>
        </a:p>
      </dgm:t>
    </dgm:pt>
    <dgm:pt modelId="{F75DD4EA-6E56-446D-ABD8-3BC91EC9C8D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DA33E42-416A-45FF-A69F-FD1CBC5512BA}" type="parTrans" cxnId="{D9B8F9CD-A94E-45DF-9223-4FA69057BC3A}">
      <dgm:prSet/>
      <dgm:spPr/>
      <dgm:t>
        <a:bodyPr/>
        <a:lstStyle/>
        <a:p>
          <a:endParaRPr lang="en-US"/>
        </a:p>
      </dgm:t>
    </dgm:pt>
    <dgm:pt modelId="{2E6D2CCF-574F-4919-B354-7F3B7EDE55C1}" type="sibTrans" cxnId="{D9B8F9CD-A94E-45DF-9223-4FA69057BC3A}">
      <dgm:prSet/>
      <dgm:spPr/>
      <dgm:t>
        <a:bodyPr/>
        <a:lstStyle/>
        <a:p>
          <a:endParaRPr lang="en-US"/>
        </a:p>
      </dgm:t>
    </dgm:pt>
    <dgm:pt modelId="{8BEF3029-8EF5-41AA-B342-F6FEDB40E6AB}">
      <dgm:prSet phldrT="[Text]"/>
      <dgm:spPr/>
      <dgm:t>
        <a:bodyPr/>
        <a:lstStyle/>
        <a:p>
          <a:endParaRPr lang="en-US" dirty="0"/>
        </a:p>
      </dgm:t>
    </dgm:pt>
    <dgm:pt modelId="{CCDDB4CA-78A1-48D9-9BAF-10FBEA661B39}" type="parTrans" cxnId="{E6AF438A-343C-420C-A7BC-505165920A30}">
      <dgm:prSet/>
      <dgm:spPr/>
      <dgm:t>
        <a:bodyPr/>
        <a:lstStyle/>
        <a:p>
          <a:endParaRPr lang="en-US"/>
        </a:p>
      </dgm:t>
    </dgm:pt>
    <dgm:pt modelId="{AEDAADB2-0585-40CD-A2EA-73BE89B63D78}" type="sibTrans" cxnId="{E6AF438A-343C-420C-A7BC-505165920A30}">
      <dgm:prSet/>
      <dgm:spPr/>
      <dgm:t>
        <a:bodyPr/>
        <a:lstStyle/>
        <a:p>
          <a:endParaRPr lang="en-US"/>
        </a:p>
      </dgm:t>
    </dgm:pt>
    <dgm:pt modelId="{B4C46404-B201-4D88-87D6-277D0478B299}" type="pres">
      <dgm:prSet presAssocID="{7CDBE8BB-1CB1-4109-B880-0CEE86F55A87}" presName="Name0" presStyleCnt="0">
        <dgm:presLayoutVars>
          <dgm:dir/>
          <dgm:resizeHandles val="exact"/>
        </dgm:presLayoutVars>
      </dgm:prSet>
      <dgm:spPr/>
    </dgm:pt>
    <dgm:pt modelId="{46959AD7-1CC4-4B28-A0FE-009E124891DD}" type="pres">
      <dgm:prSet presAssocID="{9F6E114A-79A8-4878-A16E-161CC8800EFF}" presName="parTxOnly" presStyleLbl="node1" presStyleIdx="0" presStyleCnt="3" custScaleY="9759">
        <dgm:presLayoutVars>
          <dgm:bulletEnabled val="1"/>
        </dgm:presLayoutVars>
      </dgm:prSet>
      <dgm:spPr/>
    </dgm:pt>
    <dgm:pt modelId="{083424F7-AB4B-49DE-AC5F-721CF942BD0B}" type="pres">
      <dgm:prSet presAssocID="{C91A2230-77ED-4E79-8918-4AC51A20C5C1}" presName="parSpace" presStyleCnt="0"/>
      <dgm:spPr/>
    </dgm:pt>
    <dgm:pt modelId="{CF58705F-3A47-41A0-A0DA-F176BCDF86C3}" type="pres">
      <dgm:prSet presAssocID="{F75DD4EA-6E56-446D-ABD8-3BC91EC9C8DF}" presName="parTxOnly" presStyleLbl="node1" presStyleIdx="1" presStyleCnt="3" custScaleY="9759">
        <dgm:presLayoutVars>
          <dgm:bulletEnabled val="1"/>
        </dgm:presLayoutVars>
      </dgm:prSet>
      <dgm:spPr/>
    </dgm:pt>
    <dgm:pt modelId="{45471D18-59B5-4C72-83A0-F520BF48D8E7}" type="pres">
      <dgm:prSet presAssocID="{2E6D2CCF-574F-4919-B354-7F3B7EDE55C1}" presName="parSpace" presStyleCnt="0"/>
      <dgm:spPr/>
    </dgm:pt>
    <dgm:pt modelId="{AF6DC91D-23DB-46B9-B0DA-C2F5F2CCDC95}" type="pres">
      <dgm:prSet presAssocID="{8BEF3029-8EF5-41AA-B342-F6FEDB40E6AB}" presName="parTxOnly" presStyleLbl="node1" presStyleIdx="2" presStyleCnt="3" custScaleY="9759">
        <dgm:presLayoutVars>
          <dgm:bulletEnabled val="1"/>
        </dgm:presLayoutVars>
      </dgm:prSet>
      <dgm:spPr/>
    </dgm:pt>
  </dgm:ptLst>
  <dgm:cxnLst>
    <dgm:cxn modelId="{22CF0601-5FCD-4967-9C34-F4BC41B34571}" type="presOf" srcId="{7CDBE8BB-1CB1-4109-B880-0CEE86F55A87}" destId="{B4C46404-B201-4D88-87D6-277D0478B299}" srcOrd="0" destOrd="0" presId="urn:microsoft.com/office/officeart/2005/8/layout/hChevron3"/>
    <dgm:cxn modelId="{41699F05-3424-4EB5-AA1C-C933C48A37C5}" type="presOf" srcId="{9F6E114A-79A8-4878-A16E-161CC8800EFF}" destId="{46959AD7-1CC4-4B28-A0FE-009E124891DD}" srcOrd="0" destOrd="0" presId="urn:microsoft.com/office/officeart/2005/8/layout/hChevron3"/>
    <dgm:cxn modelId="{026D6A2E-A5C4-4F36-A291-EA7BB664441F}" type="presOf" srcId="{F75DD4EA-6E56-446D-ABD8-3BC91EC9C8DF}" destId="{CF58705F-3A47-41A0-A0DA-F176BCDF86C3}" srcOrd="0" destOrd="0" presId="urn:microsoft.com/office/officeart/2005/8/layout/hChevron3"/>
    <dgm:cxn modelId="{D2DCA483-155B-45D4-A3C4-17CAC8037309}" type="presOf" srcId="{8BEF3029-8EF5-41AA-B342-F6FEDB40E6AB}" destId="{AF6DC91D-23DB-46B9-B0DA-C2F5F2CCDC95}" srcOrd="0" destOrd="0" presId="urn:microsoft.com/office/officeart/2005/8/layout/hChevron3"/>
    <dgm:cxn modelId="{E6AF438A-343C-420C-A7BC-505165920A30}" srcId="{7CDBE8BB-1CB1-4109-B880-0CEE86F55A87}" destId="{8BEF3029-8EF5-41AA-B342-F6FEDB40E6AB}" srcOrd="2" destOrd="0" parTransId="{CCDDB4CA-78A1-48D9-9BAF-10FBEA661B39}" sibTransId="{AEDAADB2-0585-40CD-A2EA-73BE89B63D78}"/>
    <dgm:cxn modelId="{71F0238F-504D-4E34-8229-62EEC2CA13E5}" srcId="{7CDBE8BB-1CB1-4109-B880-0CEE86F55A87}" destId="{9F6E114A-79A8-4878-A16E-161CC8800EFF}" srcOrd="0" destOrd="0" parTransId="{8AA3877D-D3DB-4BD6-AEC4-89D7147FA9C4}" sibTransId="{C91A2230-77ED-4E79-8918-4AC51A20C5C1}"/>
    <dgm:cxn modelId="{D9B8F9CD-A94E-45DF-9223-4FA69057BC3A}" srcId="{7CDBE8BB-1CB1-4109-B880-0CEE86F55A87}" destId="{F75DD4EA-6E56-446D-ABD8-3BC91EC9C8DF}" srcOrd="1" destOrd="0" parTransId="{4DA33E42-416A-45FF-A69F-FD1CBC5512BA}" sibTransId="{2E6D2CCF-574F-4919-B354-7F3B7EDE55C1}"/>
    <dgm:cxn modelId="{031B51DF-4519-4F15-8B6A-C4305C59C02B}" type="presParOf" srcId="{B4C46404-B201-4D88-87D6-277D0478B299}" destId="{46959AD7-1CC4-4B28-A0FE-009E124891DD}" srcOrd="0" destOrd="0" presId="urn:microsoft.com/office/officeart/2005/8/layout/hChevron3"/>
    <dgm:cxn modelId="{ADEC743A-8D93-4F2A-8B0E-4A45BB69563D}" type="presParOf" srcId="{B4C46404-B201-4D88-87D6-277D0478B299}" destId="{083424F7-AB4B-49DE-AC5F-721CF942BD0B}" srcOrd="1" destOrd="0" presId="urn:microsoft.com/office/officeart/2005/8/layout/hChevron3"/>
    <dgm:cxn modelId="{A73B8AC4-DF89-494B-B658-3658EB850750}" type="presParOf" srcId="{B4C46404-B201-4D88-87D6-277D0478B299}" destId="{CF58705F-3A47-41A0-A0DA-F176BCDF86C3}" srcOrd="2" destOrd="0" presId="urn:microsoft.com/office/officeart/2005/8/layout/hChevron3"/>
    <dgm:cxn modelId="{3C7A6E25-C9E0-4846-8E3E-1EF2227EEF0A}" type="presParOf" srcId="{B4C46404-B201-4D88-87D6-277D0478B299}" destId="{45471D18-59B5-4C72-83A0-F520BF48D8E7}" srcOrd="3" destOrd="0" presId="urn:microsoft.com/office/officeart/2005/8/layout/hChevron3"/>
    <dgm:cxn modelId="{33BB7227-E152-479B-9A43-386E0372D4C6}" type="presParOf" srcId="{B4C46404-B201-4D88-87D6-277D0478B299}" destId="{AF6DC91D-23DB-46B9-B0DA-C2F5F2CCDC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4/15</a:t>
          </a:r>
        </a:p>
      </dsp:txBody>
      <dsp:txXfrm>
        <a:off x="893366" y="476984"/>
        <a:ext cx="2308974" cy="4176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5/15</a:t>
          </a:r>
        </a:p>
      </dsp:txBody>
      <dsp:txXfrm>
        <a:off x="893366" y="476984"/>
        <a:ext cx="2308974" cy="4176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6/15</a:t>
          </a:r>
        </a:p>
      </dsp:txBody>
      <dsp:txXfrm>
        <a:off x="893366" y="476984"/>
        <a:ext cx="2308974" cy="4176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7/15</a:t>
          </a:r>
        </a:p>
      </dsp:txBody>
      <dsp:txXfrm>
        <a:off x="893366" y="476984"/>
        <a:ext cx="2308974" cy="41763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8/15</a:t>
          </a:r>
        </a:p>
      </dsp:txBody>
      <dsp:txXfrm>
        <a:off x="893366" y="476984"/>
        <a:ext cx="2308974" cy="4176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1176" y="0"/>
          <a:ext cx="3409061" cy="1371600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710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176" y="0"/>
        <a:ext cx="3066161" cy="13716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9/15</a:t>
          </a:r>
        </a:p>
      </dsp:txBody>
      <dsp:txXfrm>
        <a:off x="893366" y="476984"/>
        <a:ext cx="2308974" cy="41763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10/15</a:t>
          </a:r>
        </a:p>
      </dsp:txBody>
      <dsp:txXfrm>
        <a:off x="893366" y="476984"/>
        <a:ext cx="2308974" cy="41763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11/15</a:t>
          </a:r>
        </a:p>
      </dsp:txBody>
      <dsp:txXfrm>
        <a:off x="893366" y="476984"/>
        <a:ext cx="2308974" cy="41763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12/15</a:t>
          </a:r>
        </a:p>
      </dsp:txBody>
      <dsp:txXfrm>
        <a:off x="893366" y="476984"/>
        <a:ext cx="2308974" cy="41763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13/15</a:t>
          </a:r>
        </a:p>
      </dsp:txBody>
      <dsp:txXfrm>
        <a:off x="893366" y="476984"/>
        <a:ext cx="2308974" cy="41763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14/15</a:t>
          </a:r>
        </a:p>
      </dsp:txBody>
      <dsp:txXfrm>
        <a:off x="893366" y="476984"/>
        <a:ext cx="2308974" cy="41763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15/15</a:t>
          </a:r>
        </a:p>
      </dsp:txBody>
      <dsp:txXfrm>
        <a:off x="893366" y="476984"/>
        <a:ext cx="2308974" cy="41763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1/15</a:t>
          </a:r>
        </a:p>
      </dsp:txBody>
      <dsp:txXfrm>
        <a:off x="893366" y="476984"/>
        <a:ext cx="2308974" cy="417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2/15</a:t>
          </a:r>
        </a:p>
      </dsp:txBody>
      <dsp:txXfrm>
        <a:off x="893366" y="476984"/>
        <a:ext cx="2308974" cy="4176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259" y="465542"/>
          <a:ext cx="728349" cy="440515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9" y="465542"/>
        <a:ext cx="618220" cy="440515"/>
      </dsp:txXfrm>
    </dsp:sp>
    <dsp:sp modelId="{CF58705F-3A47-41A0-A0DA-F176BCDF86C3}">
      <dsp:nvSpPr>
        <dsp:cNvPr id="0" name=""/>
        <dsp:cNvSpPr/>
      </dsp:nvSpPr>
      <dsp:spPr>
        <a:xfrm>
          <a:off x="684550" y="476984"/>
          <a:ext cx="2726605" cy="417631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3/15</a:t>
          </a:r>
        </a:p>
      </dsp:txBody>
      <dsp:txXfrm>
        <a:off x="893366" y="476984"/>
        <a:ext cx="2308974" cy="417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9AD7-1CC4-4B28-A0FE-009E124891DD}">
      <dsp:nvSpPr>
        <dsp:cNvPr id="0" name=""/>
        <dsp:cNvSpPr/>
      </dsp:nvSpPr>
      <dsp:spPr>
        <a:xfrm>
          <a:off x="5357" y="594356"/>
          <a:ext cx="4685109" cy="182887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357" y="594356"/>
        <a:ext cx="4639387" cy="182887"/>
      </dsp:txXfrm>
    </dsp:sp>
    <dsp:sp modelId="{CF58705F-3A47-41A0-A0DA-F176BCDF86C3}">
      <dsp:nvSpPr>
        <dsp:cNvPr id="0" name=""/>
        <dsp:cNvSpPr/>
      </dsp:nvSpPr>
      <dsp:spPr>
        <a:xfrm>
          <a:off x="3753445" y="594356"/>
          <a:ext cx="4685109" cy="182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44889" y="594356"/>
        <a:ext cx="4502222" cy="182887"/>
      </dsp:txXfrm>
    </dsp:sp>
    <dsp:sp modelId="{AF6DC91D-23DB-46B9-B0DA-C2F5F2CCDC95}">
      <dsp:nvSpPr>
        <dsp:cNvPr id="0" name=""/>
        <dsp:cNvSpPr/>
      </dsp:nvSpPr>
      <dsp:spPr>
        <a:xfrm>
          <a:off x="7501532" y="594356"/>
          <a:ext cx="4685109" cy="182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92976" y="594356"/>
        <a:ext cx="4502222" cy="18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4324-27FA-4869-AB25-F562F547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B53BB-0D30-4A17-AED1-0C3C934B5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C96-2DD1-427B-A78D-2635CFE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60E0-173F-4175-B450-65AB7F0D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2798-9889-4054-A4AF-61C13FF2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977B-B012-4A6D-91D2-B0DD41E9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AAD21-6AC4-4C0A-9AB1-B3BED56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951A-BA61-46D0-8EE6-09888885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5142-C5D4-4B40-8960-0367F84F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406A-0C15-452E-9BF9-A281B41A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4DF1C-9968-4F1E-A0FC-D02F3F698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36021-E699-492D-8257-0F1CD7B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82B5-7869-4359-9AC8-875DF370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A2F7-ADB2-4CA4-AB18-5B106877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E4C5-1C91-4CDC-8BDB-80E2D837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2294-C790-4FEF-B0F5-B8AB627E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8E2A-7EA1-41FA-AC3F-678EACF6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D9A2-0BD3-4C13-9655-4381A41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29FB-C87B-4BB9-B36F-E735D735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9535-B56D-49E5-AE90-476623C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80CD-E070-4359-8177-D228717B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217F-7FB2-490F-AC29-B0086D13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EE15-DDD7-4ECA-883C-9D0443A8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FE63-AD9E-401A-AC55-1D2FFC05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4526-C794-47A4-95C8-BDD5ED56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9261-FD2B-4819-8E85-4EB1C021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EBB-3043-4CBA-913F-3B9327E96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DA9DC-12E4-4E90-84EA-3B4D4E38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B7C6-ADB2-4AC7-813B-7CB8797D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94B1-DE68-467B-BB99-9693F8E3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3743-68C2-461E-B6DA-3ABCAF31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6183-EFA3-4AAC-981C-CED7AAC2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BFAB-1BE0-42FB-83AE-3CFCBCDC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1F3A-B509-4D1E-AAE2-306DB443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5C78-6791-416D-8015-F209F15AC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9AD84-A9B9-4284-BA73-C12EA8C7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A34CB-20D8-4132-A7D5-9D68B06B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DFEA6-194B-4C4A-A02B-3E3DD6E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FD94-F515-4230-A92F-E591E7C1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CCD4-F487-44F9-A8C0-807AD4B7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AA10E-7F0B-46D5-BF44-30A961E3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94B72-8E8E-4D6E-BC6E-EA7E29FC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7E848-9D82-4A2B-9672-75908AB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E2692-CB02-40D4-B872-56AA7EE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713A-11B5-49C8-9867-D54D1B35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00A00-96E4-4E9A-8C2C-AA62668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86A8-951E-455B-A29F-280C8AE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D463-B1A9-4C34-B614-A37D30E7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EC14-89F1-43EA-A7FF-A5246E93E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DB8E-3E25-4BC1-A3DC-B158D1D9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EDB1-488E-4AC8-8026-81C05B22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52847-D30A-4AB1-8282-5A8CA1FD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9FC-FE42-4E9A-B5F5-A312465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60CE0-3ADC-4AE0-A3CE-E979E015D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A6E38-8090-433F-A20A-23FB3A4E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30A7-D81B-4C1A-844F-80E5297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FDE4-23B1-46FA-8F85-DCD64279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815F-256E-497B-BDEE-7D48282C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ghtScreen/>
                    </a14:imgEffect>
                    <a14:imgEffect>
                      <a14:saturation sat="66000"/>
                    </a14:imgEffect>
                    <a14:imgEffect>
                      <a14:brightnessContrast bright="-17000" contras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A074A-CC35-4A2A-92BB-51307E92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1819-C7DB-4F03-BF10-ED04FD05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B00F-2BC1-4563-9595-06D41612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86C2-3C92-4A9E-8C3A-505E279C20D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FCE7-1004-4683-84B0-BFE56B6B9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E8A4-B7A6-427A-A71E-5356035BB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B188-3ECF-45D2-8925-DFC60423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chart" Target="../charts/chart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13" Type="http://schemas.openxmlformats.org/officeDocument/2006/relationships/image" Target="../media/image7.jp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Relationship Id="rId1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image" Target="../media/image9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3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3.jp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5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003032"/>
              </p:ext>
            </p:extLst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962090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B1826-536E-48CA-B192-A93C0800FBB8}"/>
              </a:ext>
            </a:extLst>
          </p:cNvPr>
          <p:cNvSpPr txBox="1"/>
          <p:nvPr/>
        </p:nvSpPr>
        <p:spPr>
          <a:xfrm>
            <a:off x="1908810" y="1611630"/>
            <a:ext cx="97375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Supervisor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Muhammad Sheikh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Sadi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Presented by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Sunanda das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 Roll : 1207026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Ahsanul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Haque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                             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Roll: 1307027</a:t>
            </a:r>
            <a:r>
              <a:rPr lang="en-US" sz="2400" dirty="0"/>
              <a:t>													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7F6C4-A020-4892-B726-76A98088643B}"/>
              </a:ext>
            </a:extLst>
          </p:cNvPr>
          <p:cNvSpPr txBox="1"/>
          <p:nvPr/>
        </p:nvSpPr>
        <p:spPr>
          <a:xfrm>
            <a:off x="1348741" y="1580174"/>
            <a:ext cx="10387992" cy="646331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/>
              <a:t>Applying Fault Tolerance in the Internet of Things(IoT)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5630930"/>
      </p:ext>
    </p:extLst>
  </p:cSld>
  <p:clrMapOvr>
    <a:masterClrMapping/>
  </p:clrMapOvr>
  <p:transition spd="slow" advTm="28066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13579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209664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7E1C8-3990-4D7F-AF73-B46BFC7920B9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Methodology (5/5)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5B3D3C-9EF0-477F-B13D-4816EDF2A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611961"/>
              </p:ext>
            </p:extLst>
          </p:nvPr>
        </p:nvGraphicFramePr>
        <p:xfrm>
          <a:off x="2076938" y="1334689"/>
          <a:ext cx="8324362" cy="5271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DA07C-8073-4942-8632-FE929580D675}"/>
              </a:ext>
            </a:extLst>
          </p:cNvPr>
          <p:cNvCxnSpPr/>
          <p:nvPr/>
        </p:nvCxnSpPr>
        <p:spPr>
          <a:xfrm>
            <a:off x="2926080" y="1737360"/>
            <a:ext cx="612648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2E6822-2605-4E17-9D68-1A5C8CD9FA01}"/>
              </a:ext>
            </a:extLst>
          </p:cNvPr>
          <p:cNvCxnSpPr/>
          <p:nvPr/>
        </p:nvCxnSpPr>
        <p:spPr>
          <a:xfrm>
            <a:off x="2926080" y="4975860"/>
            <a:ext cx="612648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B5FBB9-23CA-4DF5-9E40-C1FE5C740F92}"/>
              </a:ext>
            </a:extLst>
          </p:cNvPr>
          <p:cNvSpPr txBox="1"/>
          <p:nvPr/>
        </p:nvSpPr>
        <p:spPr>
          <a:xfrm>
            <a:off x="9763125" y="3674690"/>
            <a:ext cx="2045970" cy="36933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Reference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275C14-BC5C-4CC3-B98D-4D28DEA7E6C0}"/>
              </a:ext>
            </a:extLst>
          </p:cNvPr>
          <p:cNvSpPr txBox="1"/>
          <p:nvPr/>
        </p:nvSpPr>
        <p:spPr>
          <a:xfrm>
            <a:off x="9763125" y="4123070"/>
            <a:ext cx="2045970" cy="36933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Real Time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0D723-DD6B-40E8-9A4C-40A24974C709}"/>
              </a:ext>
            </a:extLst>
          </p:cNvPr>
          <p:cNvSpPr txBox="1"/>
          <p:nvPr/>
        </p:nvSpPr>
        <p:spPr>
          <a:xfrm>
            <a:off x="9763125" y="4578530"/>
            <a:ext cx="2045970" cy="36933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Threshold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02227C-F674-46B3-81B5-9F701EDA4EAA}"/>
              </a:ext>
            </a:extLst>
          </p:cNvPr>
          <p:cNvCxnSpPr/>
          <p:nvPr/>
        </p:nvCxnSpPr>
        <p:spPr>
          <a:xfrm flipH="1">
            <a:off x="9477375" y="4748304"/>
            <a:ext cx="2514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EE11E0-0A01-4F4F-B4F8-F59D467ADA1C}"/>
              </a:ext>
            </a:extLst>
          </p:cNvPr>
          <p:cNvCxnSpPr/>
          <p:nvPr/>
        </p:nvCxnSpPr>
        <p:spPr>
          <a:xfrm flipH="1">
            <a:off x="9477375" y="4318818"/>
            <a:ext cx="2514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AD5E2E-0807-4151-98B9-24CE37FBA560}"/>
              </a:ext>
            </a:extLst>
          </p:cNvPr>
          <p:cNvCxnSpPr/>
          <p:nvPr/>
        </p:nvCxnSpPr>
        <p:spPr>
          <a:xfrm flipH="1">
            <a:off x="9477375" y="3902484"/>
            <a:ext cx="2514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FAF4F6-A283-4FC8-AA14-71A3E3A13D0A}"/>
              </a:ext>
            </a:extLst>
          </p:cNvPr>
          <p:cNvSpPr txBox="1"/>
          <p:nvPr/>
        </p:nvSpPr>
        <p:spPr>
          <a:xfrm>
            <a:off x="3008996" y="5623535"/>
            <a:ext cx="67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5: Fault Detection using Threshold (an example)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784675"/>
      </p:ext>
    </p:extLst>
  </p:cSld>
  <p:clrMapOvr>
    <a:masterClrMapping/>
  </p:clrMapOvr>
  <p:transition spd="slow" advTm="152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0" grpId="0" animBg="1"/>
      <p:bldP spid="21" grpId="0" animBg="1"/>
      <p:bldP spid="2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898949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Experimental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use the following tools: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phone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Lights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Relay module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 Board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wires</a:t>
            </a:r>
          </a:p>
          <a:p>
            <a:br>
              <a:rPr lang="en-US" sz="2800" dirty="0"/>
            </a:b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618126"/>
      </p:ext>
    </p:extLst>
  </p:cSld>
  <p:clrMapOvr>
    <a:masterClrMapping/>
  </p:clrMapOvr>
  <p:transition spd="slow" advTm="939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72944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Results(1/2)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57656"/>
            <a:ext cx="43390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an IoT controlled System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raspberry pi to control signal transfer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B14EC-8C99-46DE-BC2A-DF2194EBA3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614182"/>
            <a:ext cx="5016845" cy="3762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87D17-E2E9-4F1E-AA5E-5A1C353D6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00" y="1614185"/>
            <a:ext cx="5016843" cy="3762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F646E3-7E14-4F2D-8097-E3C3A4C82270}"/>
              </a:ext>
            </a:extLst>
          </p:cNvPr>
          <p:cNvSpPr txBox="1"/>
          <p:nvPr/>
        </p:nvSpPr>
        <p:spPr>
          <a:xfrm>
            <a:off x="6387441" y="5595536"/>
            <a:ext cx="67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6: Sample Experiment using 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033662"/>
      </p:ext>
    </p:extLst>
  </p:cSld>
  <p:clrMapOvr>
    <a:masterClrMapping/>
  </p:clrMapOvr>
  <p:transition spd="slow" advTm="575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653458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Results(2/2)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713095"/>
            <a:ext cx="473619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an android application to initiate connection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to port 8000 of raspberry pi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message from android application to raspberry pi remotely.</a:t>
            </a:r>
          </a:p>
          <a:p>
            <a:pPr marL="514350" indent="-5143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40CA-7D78-4991-A690-982302D17F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19" y="1591143"/>
            <a:ext cx="3868701" cy="435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0D826-797C-466F-949A-3C1A6057C7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61" y="1598520"/>
            <a:ext cx="6611495" cy="437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07E04-81B7-4097-A54B-14E85416DA0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5" b="32753"/>
          <a:stretch/>
        </p:blipFill>
        <p:spPr>
          <a:xfrm>
            <a:off x="7676746" y="1591143"/>
            <a:ext cx="4117074" cy="435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443739"/>
      </p:ext>
    </p:extLst>
  </p:cSld>
  <p:clrMapOvr>
    <a:masterClrMapping/>
  </p:clrMapOvr>
  <p:transition spd="slow" advTm="834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47753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connection is used to transfer signals, In future we have plan of using LAN connection.</a:t>
            </a:r>
          </a:p>
          <a:p>
            <a:pPr marL="742950" indent="-7429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is used as sample device, we work with real IoT device like Air conditioner, modern fridge later.</a:t>
            </a:r>
          </a:p>
          <a:p>
            <a:pPr marL="742950" indent="-7429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future work, we intend to integrate the system in a smart home environment. 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235221"/>
      </p:ext>
    </p:extLst>
  </p:cSld>
  <p:clrMapOvr>
    <a:masterClrMapping/>
  </p:clrMapOvr>
  <p:transition spd="slow" advTm="407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321700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System can get noisy signal.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 modular redundancy is used to get rid of this issue.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is detected and certain action is taken so that the IoT device can properly function for a long period of time. 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73477"/>
      </p:ext>
    </p:extLst>
  </p:cSld>
  <p:clrMapOvr>
    <a:masterClrMapping/>
  </p:clrMapOvr>
  <p:transition spd="slow" advTm="209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593235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10363268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 Jorge C.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Seabra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Mario A. Costa Jr., and Mateus M.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Lucena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"IoT based Intelligent System for Fault Detection and Diagnosis in Domestic Appliances", IEEE 2016.</a:t>
            </a:r>
            <a:b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[2]Sen Zhou,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Kwei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-Jay Lin, Jun Na, Ching-Chi Chuang and Chi-Sheng Shih "Supporting Service Adaptation in Fault Tolerant Internet of Things", 2015 IEEE 8</a:t>
            </a:r>
            <a:r>
              <a:rPr lang="en-US" sz="19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International Conference on Service-Oriented Computing and Applications </a:t>
            </a:r>
            <a:b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 D.J. Cook et al., "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MavHome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An agent-based smart home", IEEE Int. Conf. on  Pervasive Computing and Communications (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PerCom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 2013, Vol. 1, pp. 521-524.</a:t>
            </a:r>
          </a:p>
          <a:p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[4] Ma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Hongzhong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Machine condition monitoring and fault diagnosis. Mechanical industry press,2008.</a:t>
            </a:r>
          </a:p>
          <a:p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 Jiang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Yuanyuan,Wang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Youren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power electronic circuit fault Based on the LS -SVM prediction method. Electric Machines And Control, 2011, 15(8).</a:t>
            </a:r>
          </a:p>
          <a:p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[6] J. J. Li, T. Y. Chai. Applications of Identification and Fault Detection Techniques to Aluminum Electrolysis Process. Acta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Sinica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1998(24): 275-277.</a:t>
            </a:r>
          </a:p>
          <a:p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[7]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G.E.Hinton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R.R.Salakhutdinov</a:t>
            </a: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Supporting Online Material for Reducing the Dimensionality of Data  with Neural Networks [J]. Science, 2006, (28) 313- 504. </a:t>
            </a:r>
            <a:b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06421"/>
      </p:ext>
    </p:extLst>
  </p:cSld>
  <p:clrMapOvr>
    <a:masterClrMapping/>
  </p:clrMapOvr>
  <p:transition spd="slow" advTm="221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1F3185-DF64-43F0-96D1-B39112347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52" y="2067950"/>
            <a:ext cx="4108379" cy="2914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813309"/>
      </p:ext>
    </p:extLst>
  </p:cSld>
  <p:clrMapOvr>
    <a:masterClrMapping/>
  </p:clrMapOvr>
  <p:transition spd="slow" advTm="180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442167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Outlines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795096"/>
            <a:ext cx="99368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tolerance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of things(IoT)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019489"/>
      </p:ext>
    </p:extLst>
  </p:cSld>
  <p:clrMapOvr>
    <a:masterClrMapping/>
  </p:clrMapOvr>
  <p:transition spd="slow" advTm="1285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736823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Domestic appliances are transitioning into the third internet wave, the Internet of Things.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So, it is important to use fault tolerance mechanism to IoT.</a:t>
            </a:r>
          </a:p>
          <a:p>
            <a:pPr marL="514350" indent="-514350">
              <a:buFontTx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Tx/>
              <a:buAutoNum type="arabicPeriod"/>
            </a:pP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Sometimes,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users can not identify the poor performance.</a:t>
            </a:r>
          </a:p>
          <a:p>
            <a:pPr marL="514350" indent="-514350">
              <a:buFontTx/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system is able to analyze the collected data and can detect fault.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343979"/>
      </p:ext>
    </p:extLst>
  </p:cSld>
  <p:clrMapOvr>
    <a:masterClrMapping/>
  </p:clrMapOvr>
  <p:transition spd="slow" advTm="2519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759159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Fault Tolerance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tolerance is the ability of a system to continue performing its intended functions in spite faults.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 startAt="2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tolerance is achieved by different techniques.</a:t>
            </a:r>
          </a:p>
          <a:p>
            <a:pPr marL="514350" indent="-514350">
              <a:buAutoNum type="arabicPeriod" startAt="2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Tx/>
              <a:buAutoNum type="arabicPeriod" startAt="2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work fault tolerance is achieved using fault detection and analysis in IoT device.</a:t>
            </a:r>
          </a:p>
          <a:p>
            <a:pPr marL="514350" indent="-514350">
              <a:buAutoNum type="arabicPeriod" startAt="2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 startAt="2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13673"/>
      </p:ext>
    </p:extLst>
  </p:cSld>
  <p:clrMapOvr>
    <a:masterClrMapping/>
  </p:clrMapOvr>
  <p:transition spd="slow" advTm="1603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133086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Internet of Things(IoT)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80" y="1576061"/>
            <a:ext cx="401433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Increasing number of IoT devices in our everyday life.</a:t>
            </a:r>
          </a:p>
          <a:p>
            <a:pPr marL="514350" indent="-5143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tolerance is an important issue in IoT devices.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6CED0-96E7-4837-A601-FB151B58F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34" y="1576061"/>
            <a:ext cx="6088394" cy="405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944A1-FAE2-4E53-96A6-17C326380179}"/>
              </a:ext>
            </a:extLst>
          </p:cNvPr>
          <p:cNvSpPr txBox="1"/>
          <p:nvPr/>
        </p:nvSpPr>
        <p:spPr>
          <a:xfrm>
            <a:off x="6869430" y="5693278"/>
            <a:ext cx="403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1 : Internet of Things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832324"/>
      </p:ext>
    </p:extLst>
  </p:cSld>
  <p:clrMapOvr>
    <a:masterClrMapping/>
  </p:clrMapOvr>
  <p:transition spd="slow" advTm="1659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30924" y="1359877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77687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02C6-D434-4673-95DA-D3F99626EC45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Methodology (1/5)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79FC-58BC-4907-B809-E1EA743095C8}"/>
              </a:ext>
            </a:extLst>
          </p:cNvPr>
          <p:cNvSpPr txBox="1"/>
          <p:nvPr/>
        </p:nvSpPr>
        <p:spPr>
          <a:xfrm>
            <a:off x="1547379" y="1576061"/>
            <a:ext cx="993686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System has three stages: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signal from mobile device to raspberry pi.</a:t>
            </a:r>
          </a:p>
          <a:p>
            <a:pPr marL="742950" indent="-7429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Detection and taking corresponding action in pi.</a:t>
            </a:r>
          </a:p>
          <a:p>
            <a:pPr marL="742950" indent="-742950">
              <a:buAutoNum type="arabicPeriod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fault tolerant mechanism so that IoT devices can not be damaged.</a:t>
            </a: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260897"/>
      </p:ext>
    </p:extLst>
  </p:cSld>
  <p:clrMapOvr>
    <a:masterClrMapping/>
  </p:clrMapOvr>
  <p:transition spd="slow" advTm="1413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901243"/>
              </p:ext>
            </p:extLst>
          </p:nvPr>
        </p:nvGraphicFramePr>
        <p:xfrm>
          <a:off x="0" y="51464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67265" y="1393873"/>
            <a:ext cx="10607040" cy="484632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926140"/>
              </p:ext>
            </p:extLst>
          </p:nvPr>
        </p:nvGraphicFramePr>
        <p:xfrm>
          <a:off x="8499231" y="583779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6295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7E1C8-3990-4D7F-AF73-B46BFC7920B9}"/>
              </a:ext>
            </a:extLst>
          </p:cNvPr>
          <p:cNvSpPr txBox="1"/>
          <p:nvPr/>
        </p:nvSpPr>
        <p:spPr>
          <a:xfrm>
            <a:off x="1371600" y="285439"/>
            <a:ext cx="1035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Methodology (2/5)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FE484-5C82-4BA5-9638-933A3C83FF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23" y="2043314"/>
            <a:ext cx="4268266" cy="3249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45AB1-88EA-4EB2-A060-0617D66F0BC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251263" y="3666603"/>
            <a:ext cx="2332660" cy="1320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01A7CBE-D036-4B01-8D7A-B4BC05ED77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0" y="2333946"/>
            <a:ext cx="2670965" cy="267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F7E8E-397B-42F8-ADBC-8069D262655A}"/>
              </a:ext>
            </a:extLst>
          </p:cNvPr>
          <p:cNvSpPr txBox="1"/>
          <p:nvPr/>
        </p:nvSpPr>
        <p:spPr>
          <a:xfrm>
            <a:off x="4491990" y="314200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65F04-9BD0-4C53-9A86-4BA680990A7E}"/>
              </a:ext>
            </a:extLst>
          </p:cNvPr>
          <p:cNvSpPr txBox="1"/>
          <p:nvPr/>
        </p:nvSpPr>
        <p:spPr>
          <a:xfrm>
            <a:off x="3074670" y="5449603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2 : sending signal from mobile to raspberry 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342054"/>
      </p:ext>
    </p:extLst>
  </p:cSld>
  <p:clrMapOvr>
    <a:masterClrMapping/>
  </p:clrMapOvr>
  <p:transition spd="slow" advTm="359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267265" y="1382443"/>
            <a:ext cx="10607040" cy="484632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06621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7E1C8-3990-4D7F-AF73-B46BFC7920B9}"/>
              </a:ext>
            </a:extLst>
          </p:cNvPr>
          <p:cNvSpPr txBox="1"/>
          <p:nvPr/>
        </p:nvSpPr>
        <p:spPr>
          <a:xfrm>
            <a:off x="1371600" y="274009"/>
            <a:ext cx="1035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Methodology (3/5)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F5ED8-9AF7-4F95-AAC0-997B37340C51}"/>
              </a:ext>
            </a:extLst>
          </p:cNvPr>
          <p:cNvSpPr/>
          <p:nvPr/>
        </p:nvSpPr>
        <p:spPr>
          <a:xfrm>
            <a:off x="4753921" y="2161580"/>
            <a:ext cx="765810" cy="75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6233FA-8514-4BE3-AAF7-0E125FE5D7C4}"/>
              </a:ext>
            </a:extLst>
          </p:cNvPr>
          <p:cNvSpPr/>
          <p:nvPr/>
        </p:nvSpPr>
        <p:spPr>
          <a:xfrm>
            <a:off x="4753921" y="3295422"/>
            <a:ext cx="765810" cy="75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770006-61C3-46C4-B6C0-141506D8EC4D}"/>
              </a:ext>
            </a:extLst>
          </p:cNvPr>
          <p:cNvSpPr/>
          <p:nvPr/>
        </p:nvSpPr>
        <p:spPr>
          <a:xfrm>
            <a:off x="4753921" y="4429483"/>
            <a:ext cx="765810" cy="75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4F7DB2-1413-4AA9-A335-37CAAA42632D}"/>
              </a:ext>
            </a:extLst>
          </p:cNvPr>
          <p:cNvSpPr/>
          <p:nvPr/>
        </p:nvSpPr>
        <p:spPr>
          <a:xfrm>
            <a:off x="6775420" y="3046563"/>
            <a:ext cx="1254802" cy="125209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9DB4-FED3-4744-9806-80A8BEBBDE5B}"/>
              </a:ext>
            </a:extLst>
          </p:cNvPr>
          <p:cNvSpPr txBox="1"/>
          <p:nvPr/>
        </p:nvSpPr>
        <p:spPr>
          <a:xfrm>
            <a:off x="4888482" y="2212796"/>
            <a:ext cx="6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531DE-8802-406F-95D7-7FB743DBE8A4}"/>
              </a:ext>
            </a:extLst>
          </p:cNvPr>
          <p:cNvSpPr txBox="1"/>
          <p:nvPr/>
        </p:nvSpPr>
        <p:spPr>
          <a:xfrm>
            <a:off x="4892292" y="3403511"/>
            <a:ext cx="6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755F7-929A-4122-88AB-B256DBA28E03}"/>
              </a:ext>
            </a:extLst>
          </p:cNvPr>
          <p:cNvSpPr txBox="1"/>
          <p:nvPr/>
        </p:nvSpPr>
        <p:spPr>
          <a:xfrm>
            <a:off x="4890993" y="4475837"/>
            <a:ext cx="63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930C00-0EAC-401B-A2CF-0E6375F2BADA}"/>
              </a:ext>
            </a:extLst>
          </p:cNvPr>
          <p:cNvCxnSpPr>
            <a:endCxn id="11" idx="1"/>
          </p:cNvCxnSpPr>
          <p:nvPr/>
        </p:nvCxnSpPr>
        <p:spPr>
          <a:xfrm flipV="1">
            <a:off x="3905902" y="2538770"/>
            <a:ext cx="848019" cy="258801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45AB1-88EA-4EB2-A060-0617D66F0BC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905902" y="3672612"/>
            <a:ext cx="848019" cy="23287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F3566C-FE7C-4CF8-9024-0E9762FBED7C}"/>
              </a:ext>
            </a:extLst>
          </p:cNvPr>
          <p:cNvCxnSpPr>
            <a:endCxn id="15" idx="1"/>
          </p:cNvCxnSpPr>
          <p:nvPr/>
        </p:nvCxnSpPr>
        <p:spPr>
          <a:xfrm>
            <a:off x="3905902" y="4475837"/>
            <a:ext cx="848019" cy="330836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03AA59-4BB9-436E-A2A4-3ADD7382540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5519731" y="2505184"/>
            <a:ext cx="1439450" cy="724745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3E4CE-0FCD-4239-91AD-86B36855FB3F}"/>
              </a:ext>
            </a:extLst>
          </p:cNvPr>
          <p:cNvCxnSpPr>
            <a:cxnSpLocks/>
            <a:stCxn id="23" idx="3"/>
            <a:endCxn id="12" idx="2"/>
          </p:cNvCxnSpPr>
          <p:nvPr/>
        </p:nvCxnSpPr>
        <p:spPr>
          <a:xfrm flipV="1">
            <a:off x="5523541" y="3672612"/>
            <a:ext cx="1251879" cy="23287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8A5DD6-A916-4F0D-BE22-844F61FA6E0D}"/>
              </a:ext>
            </a:extLst>
          </p:cNvPr>
          <p:cNvCxnSpPr>
            <a:endCxn id="12" idx="3"/>
          </p:cNvCxnSpPr>
          <p:nvPr/>
        </p:nvCxnSpPr>
        <p:spPr>
          <a:xfrm flipV="1">
            <a:off x="5519731" y="4115295"/>
            <a:ext cx="1439450" cy="651830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B49DB1-C8D5-4874-BF87-CBF7B481F441}"/>
              </a:ext>
            </a:extLst>
          </p:cNvPr>
          <p:cNvSpPr txBox="1"/>
          <p:nvPr/>
        </p:nvSpPr>
        <p:spPr>
          <a:xfrm>
            <a:off x="6928184" y="3356938"/>
            <a:ext cx="94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E17996-9D98-4D7E-850B-089BD8C21A9A}"/>
              </a:ext>
            </a:extLst>
          </p:cNvPr>
          <p:cNvSpPr txBox="1"/>
          <p:nvPr/>
        </p:nvSpPr>
        <p:spPr>
          <a:xfrm>
            <a:off x="9244052" y="3453422"/>
            <a:ext cx="115963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9E939B-E656-465C-874F-4832AE23EB20}"/>
              </a:ext>
            </a:extLst>
          </p:cNvPr>
          <p:cNvCxnSpPr>
            <a:stCxn id="12" idx="6"/>
          </p:cNvCxnSpPr>
          <p:nvPr/>
        </p:nvCxnSpPr>
        <p:spPr>
          <a:xfrm>
            <a:off x="8030222" y="3672612"/>
            <a:ext cx="1213830" cy="0"/>
          </a:xfrm>
          <a:prstGeom prst="line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54B579E-9612-4C6C-8B3B-94B67B5FE7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3" y="2739658"/>
            <a:ext cx="2357311" cy="1794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11D018-9A23-4CFB-810F-99E15D0BB1E0}"/>
              </a:ext>
            </a:extLst>
          </p:cNvPr>
          <p:cNvSpPr txBox="1"/>
          <p:nvPr/>
        </p:nvSpPr>
        <p:spPr>
          <a:xfrm>
            <a:off x="3310558" y="5567024"/>
            <a:ext cx="72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3: Fault tolerance using Triple Modular Redundancy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175441"/>
      </p:ext>
    </p:extLst>
  </p:cSld>
  <p:clrMapOvr>
    <a:masterClrMapping/>
  </p:clrMapOvr>
  <p:transition spd="slow" advTm="2352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2" grpId="0" animBg="1"/>
      <p:bldP spid="16" grpId="0"/>
      <p:bldP spid="23" grpId="0"/>
      <p:bldP spid="24" grpId="0"/>
      <p:bldP spid="41" grpId="0"/>
      <p:bldP spid="4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54E0B-7AFF-4217-9074-C2E05641F698}"/>
              </a:ext>
            </a:extLst>
          </p:cNvPr>
          <p:cNvGraphicFramePr/>
          <p:nvPr>
            <p:extLst/>
          </p:nvPr>
        </p:nvGraphicFramePr>
        <p:xfrm>
          <a:off x="0" y="503213"/>
          <a:ext cx="1219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488BE3-B43F-423F-8453-4B8C300D6A45}"/>
              </a:ext>
            </a:extLst>
          </p:cNvPr>
          <p:cNvSpPr txBox="1"/>
          <p:nvPr/>
        </p:nvSpPr>
        <p:spPr>
          <a:xfrm>
            <a:off x="1139484" y="1370449"/>
            <a:ext cx="10679722" cy="485335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1B4CA7-0C4F-4C64-B26A-D27665F4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764271"/>
              </p:ext>
            </p:extLst>
          </p:nvPr>
        </p:nvGraphicFramePr>
        <p:xfrm>
          <a:off x="8499231" y="5826369"/>
          <a:ext cx="341141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F2356-E904-4823-8D1D-4C038837C90C}"/>
              </a:ext>
            </a:extLst>
          </p:cNvPr>
          <p:cNvSpPr txBox="1"/>
          <p:nvPr/>
        </p:nvSpPr>
        <p:spPr>
          <a:xfrm>
            <a:off x="1230924" y="151521"/>
            <a:ext cx="10679722" cy="87923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FC383F-250E-4004-9E75-929536FD0434}"/>
              </a:ext>
            </a:extLst>
          </p:cNvPr>
          <p:cNvSpPr txBox="1"/>
          <p:nvPr/>
        </p:nvSpPr>
        <p:spPr>
          <a:xfrm>
            <a:off x="1356921" y="1538771"/>
            <a:ext cx="3140522" cy="5232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Domestic Devices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5A9155-F486-4408-B9F5-46EA2783C403}"/>
              </a:ext>
            </a:extLst>
          </p:cNvPr>
          <p:cNvSpPr txBox="1"/>
          <p:nvPr/>
        </p:nvSpPr>
        <p:spPr>
          <a:xfrm>
            <a:off x="4946320" y="1538771"/>
            <a:ext cx="1915002" cy="156966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DCRT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 Collection in Real Time)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A4C196-A41D-4A03-BA39-96B7CBC23AC5}"/>
              </a:ext>
            </a:extLst>
          </p:cNvPr>
          <p:cNvSpPr txBox="1"/>
          <p:nvPr/>
        </p:nvSpPr>
        <p:spPr>
          <a:xfrm>
            <a:off x="9701781" y="1551286"/>
            <a:ext cx="1944564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D6F4E1-8504-4ACB-9CF3-962762EC0881}"/>
              </a:ext>
            </a:extLst>
          </p:cNvPr>
          <p:cNvSpPr txBox="1"/>
          <p:nvPr/>
        </p:nvSpPr>
        <p:spPr>
          <a:xfrm>
            <a:off x="9679990" y="2303365"/>
            <a:ext cx="1944564" cy="30469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FDD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(Fault Detection and Diagnosis)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DFAFDE-3A1F-47E6-A86F-1D3D56CF52E2}"/>
              </a:ext>
            </a:extLst>
          </p:cNvPr>
          <p:cNvSpPr txBox="1"/>
          <p:nvPr/>
        </p:nvSpPr>
        <p:spPr>
          <a:xfrm>
            <a:off x="7310198" y="1538771"/>
            <a:ext cx="1944564" cy="156966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Save data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 file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1490EC-1A0B-4F33-A2B0-C3F414A92E41}"/>
              </a:ext>
            </a:extLst>
          </p:cNvPr>
          <p:cNvSpPr txBox="1"/>
          <p:nvPr/>
        </p:nvSpPr>
        <p:spPr>
          <a:xfrm>
            <a:off x="7316112" y="3727228"/>
            <a:ext cx="2000236" cy="156966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U.I.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Module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641AE97-C7F8-41F0-9607-A5D94A6A4C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0" y="3417865"/>
            <a:ext cx="1915002" cy="1915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CBB0310-2A96-4341-90E7-E4164EBD5AD8}"/>
              </a:ext>
            </a:extLst>
          </p:cNvPr>
          <p:cNvCxnSpPr>
            <a:stCxn id="99" idx="3"/>
          </p:cNvCxnSpPr>
          <p:nvPr/>
        </p:nvCxnSpPr>
        <p:spPr>
          <a:xfrm flipV="1">
            <a:off x="4497443" y="1797559"/>
            <a:ext cx="448877" cy="282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2">
            <a:extLst>
              <a:ext uri="{FF2B5EF4-FFF2-40B4-BE49-F238E27FC236}">
                <a16:creationId xmlns:a16="http://schemas.microsoft.com/office/drawing/2014/main" id="{47DD961F-27C2-4B98-93ED-6722ACE75C55}"/>
              </a:ext>
            </a:extLst>
          </p:cNvPr>
          <p:cNvCxnSpPr/>
          <p:nvPr/>
        </p:nvCxnSpPr>
        <p:spPr>
          <a:xfrm flipV="1">
            <a:off x="6844912" y="2283279"/>
            <a:ext cx="457200" cy="282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2">
            <a:extLst>
              <a:ext uri="{FF2B5EF4-FFF2-40B4-BE49-F238E27FC236}">
                <a16:creationId xmlns:a16="http://schemas.microsoft.com/office/drawing/2014/main" id="{41246546-94A6-4BE0-900F-6ACEE64061C0}"/>
              </a:ext>
            </a:extLst>
          </p:cNvPr>
          <p:cNvCxnSpPr/>
          <p:nvPr/>
        </p:nvCxnSpPr>
        <p:spPr>
          <a:xfrm flipV="1">
            <a:off x="9251574" y="1796148"/>
            <a:ext cx="457200" cy="282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32">
            <a:extLst>
              <a:ext uri="{FF2B5EF4-FFF2-40B4-BE49-F238E27FC236}">
                <a16:creationId xmlns:a16="http://schemas.microsoft.com/office/drawing/2014/main" id="{9B57EB64-E6F9-4878-AD94-A335D3E145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07345" y="4386066"/>
            <a:ext cx="365760" cy="2822"/>
          </a:xfrm>
          <a:prstGeom prst="bentConnector3">
            <a:avLst>
              <a:gd name="adj1" fmla="val 4166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32">
            <a:extLst>
              <a:ext uri="{FF2B5EF4-FFF2-40B4-BE49-F238E27FC236}">
                <a16:creationId xmlns:a16="http://schemas.microsoft.com/office/drawing/2014/main" id="{6E45DF19-0ECA-4974-A6B1-4DE41951DB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4912" y="4491252"/>
            <a:ext cx="457200" cy="282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61D386E-F0CB-40F0-A4F4-647B2416F2BE}"/>
              </a:ext>
            </a:extLst>
          </p:cNvPr>
          <p:cNvSpPr txBox="1"/>
          <p:nvPr/>
        </p:nvSpPr>
        <p:spPr>
          <a:xfrm>
            <a:off x="1547379" y="286814"/>
            <a:ext cx="1009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Methodology (4/5)</a:t>
            </a:r>
          </a:p>
        </p:txBody>
      </p:sp>
      <p:cxnSp>
        <p:nvCxnSpPr>
          <p:cNvPr id="145" name="Straight Connector 132">
            <a:extLst>
              <a:ext uri="{FF2B5EF4-FFF2-40B4-BE49-F238E27FC236}">
                <a16:creationId xmlns:a16="http://schemas.microsoft.com/office/drawing/2014/main" id="{67FBD73E-07C4-4E70-A442-3B39A11EF3B8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81168" y="2161215"/>
            <a:ext cx="274320" cy="282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AD94AF-B47A-41FB-AE31-8E853B0CFB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26" y="2235708"/>
            <a:ext cx="3129918" cy="3096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043D6C-6F08-4B45-9989-EC8D9142F999}"/>
              </a:ext>
            </a:extLst>
          </p:cNvPr>
          <p:cNvSpPr txBox="1"/>
          <p:nvPr/>
        </p:nvSpPr>
        <p:spPr>
          <a:xfrm>
            <a:off x="4099400" y="5627803"/>
            <a:ext cx="675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4: Flow Graph of the proposed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757596"/>
      </p:ext>
    </p:extLst>
  </p:cSld>
  <p:clrMapOvr>
    <a:masterClrMapping/>
  </p:clrMapOvr>
  <p:transition spd="slow" advTm="1735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7" grpId="0" animBg="1"/>
      <p:bldP spid="109" grpId="0" animBg="1"/>
      <p:bldP spid="119" grpId="0" animBg="1"/>
      <p:bldP spid="120" grpId="0" animBg="1"/>
      <p:bldP spid="121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2|1.4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7|3.6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|3.3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4|4.4|1.8|1.6|1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542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117</cp:revision>
  <dcterms:created xsi:type="dcterms:W3CDTF">2017-08-30T13:28:01Z</dcterms:created>
  <dcterms:modified xsi:type="dcterms:W3CDTF">2017-09-14T03:46:29Z</dcterms:modified>
</cp:coreProperties>
</file>