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y="5143500" cx="9144000"/>
  <p:notesSz cx="6858000" cy="9144000"/>
  <p:embeddedFontLst>
    <p:embeddedFont>
      <p:font typeface="Robo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irco Ravanelli"/>
  <p:cmAuthor clrIdx="1" id="1" initials="" lastIdx="1" name="Benjamin Lofo Foll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Roboto-bold.fntdata"/><Relationship Id="rId10" Type="http://schemas.openxmlformats.org/officeDocument/2006/relationships/slide" Target="slides/slide3.xml"/><Relationship Id="rId54" Type="http://schemas.openxmlformats.org/officeDocument/2006/relationships/font" Target="fonts/Roboto-regular.fntdata"/><Relationship Id="rId13" Type="http://schemas.openxmlformats.org/officeDocument/2006/relationships/slide" Target="slides/slide6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5.xml"/><Relationship Id="rId56" Type="http://schemas.openxmlformats.org/officeDocument/2006/relationships/font" Target="fonts/Roboto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4-24T21:04:51.782">
    <p:pos x="6000" y="0"/>
    <p:text>BERT is not designed for text-generation, but rather to learn embeddings. One way to use BERT for question-answering is to use a BERT encoder followed by an autoregressive decoder.  You can fine-tune this sysstem using Q&amp;A data (supervised). As an alternative, you can fine-tune the standard BERT by concatenating the question and the answer with the [SEP] token and fine tune the model in this way.</p:text>
  </p:cm>
  <p:cm authorId="1" idx="1" dt="2023-04-24T21:04:51.782">
    <p:pos x="6000" y="100"/>
    <p:text>@mirco.ravanelli@gmail.com Trying to understand this formulation. Is the idea to fine-tune BERT on a Question-Answering Task "rather" than text generation?
_Reassigned to mirco.ravanelli@gmail.com_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7" name="Google Shape;77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3" name="Google Shape;89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9" name="Google Shape;89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2" name="Google Shape;91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3" name="Google Shape;92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7" name="Google Shape;93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6" name="Google Shape;97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2" name="Google Shape;101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2" name="Google Shape;102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1" name="Google Shape;103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1" name="Google Shape;104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5" name="Google Shape;105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3" name="Google Shape;106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2" name="Google Shape;108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3" name="Google Shape;109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5" name="Google Shape;111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9" name="Google Shape;112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2" name="Google Shape;114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5e3b4b2b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5e3b4b2b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5e3b4b2b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5e3b4b2b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5e3b4b2b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5e3b4b2b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c5e3b4b2b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c5e3b4b2b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Relationship Id="rId4" Type="http://schemas.openxmlformats.org/officeDocument/2006/relationships/hyperlink" Target="https://www.jmlr.org/papers/volume3/bengio03a/bengio03a.pdf" TargetMode="External"/><Relationship Id="rId5" Type="http://schemas.openxmlformats.org/officeDocument/2006/relationships/image" Target="../media/image4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hub.concordia.ca/students/account.htm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machinelearning.org/archive/icml2008/papers/391.pd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fit.vutbr.cz/research/groups/speech/publi/2010/mikolov_interspeech2010_IS100722.pdf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rxiv.org/pdf/1301.3781.pdf" TargetMode="External"/><Relationship Id="rId4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arxiv.org/pdf/1810.04805.pdf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19.png"/><Relationship Id="rId7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Relationship Id="rId4" Type="http://schemas.openxmlformats.org/officeDocument/2006/relationships/image" Target="../media/image4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comments" Target="../comments/comment1.xml"/><Relationship Id="rId4" Type="http://schemas.openxmlformats.org/officeDocument/2006/relationships/image" Target="../media/image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Relationship Id="rId4" Type="http://schemas.openxmlformats.org/officeDocument/2006/relationships/image" Target="../media/image46.png"/><Relationship Id="rId5" Type="http://schemas.openxmlformats.org/officeDocument/2006/relationships/image" Target="../media/image4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web.stanford.edu/~jurafsky/slp3/3.pdf" TargetMode="External"/><Relationship Id="rId4" Type="http://schemas.openxmlformats.org/officeDocument/2006/relationships/hyperlink" Target="https://www.jmlr.org/papers/volume3/bengio03a/bengio03a.pdf" TargetMode="External"/><Relationship Id="rId9" Type="http://schemas.openxmlformats.org/officeDocument/2006/relationships/hyperlink" Target="https://arxiv.org/pdf/1810.04805.pdf" TargetMode="External"/><Relationship Id="rId5" Type="http://schemas.openxmlformats.org/officeDocument/2006/relationships/hyperlink" Target="https://www.fit.vutbr.cz/research/groups/speech/publi/2010/mikolov_interspeech2010_IS100722.pdf" TargetMode="External"/><Relationship Id="rId6" Type="http://schemas.openxmlformats.org/officeDocument/2006/relationships/hyperlink" Target="http://machinelearning.org/archive/icml2008/papers/391.pdf" TargetMode="External"/><Relationship Id="rId7" Type="http://schemas.openxmlformats.org/officeDocument/2006/relationships/hyperlink" Target="https://www.ruder.io/a-review-of-the-recent-history-of-nlp/" TargetMode="External"/><Relationship Id="rId8" Type="http://schemas.openxmlformats.org/officeDocument/2006/relationships/hyperlink" Target="https://arxiv.org/pdf/1301.3781.pdf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25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/>
        </p:nvSpPr>
        <p:spPr>
          <a:xfrm>
            <a:off x="1611975" y="611300"/>
            <a:ext cx="621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 499/691: </a:t>
            </a: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Conversational Artificial Intelligence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2111050" y="2496838"/>
            <a:ext cx="5543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Computer Science &amp; Software Engineering</a:t>
            </a:r>
            <a:endParaRPr b="0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Concordia University, Winter 202</a:t>
            </a:r>
            <a:r>
              <a:rPr lang="en-GB" sz="2000">
                <a:solidFill>
                  <a:schemeClr val="lt2"/>
                </a:solidFill>
              </a:rPr>
              <a:t>4</a:t>
            </a:r>
            <a:endParaRPr b="0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1282725" y="1436075"/>
            <a:ext cx="658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Language Models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7837741" y="44670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589" y="3372825"/>
            <a:ext cx="3341767" cy="11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/>
          <p:nvPr/>
        </p:nvSpPr>
        <p:spPr>
          <a:xfrm>
            <a:off x="430450" y="1439700"/>
            <a:ext cx="3516600" cy="153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N-gram Language Models</a:t>
            </a:r>
            <a:endParaRPr sz="2600"/>
          </a:p>
        </p:txBody>
      </p:sp>
      <p:sp>
        <p:nvSpPr>
          <p:cNvPr id="263" name="Google Shape;263;p34"/>
          <p:cNvSpPr txBox="1"/>
          <p:nvPr>
            <p:ph idx="12" type="sldNum"/>
          </p:nvPr>
        </p:nvSpPr>
        <p:spPr>
          <a:xfrm>
            <a:off x="8506566" y="55099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4" name="Google Shape;264;p34"/>
          <p:cNvSpPr txBox="1"/>
          <p:nvPr/>
        </p:nvSpPr>
        <p:spPr>
          <a:xfrm>
            <a:off x="328950" y="859875"/>
            <a:ext cx="85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Let’s see an example and consider the following tiny text corpus: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34"/>
          <p:cNvSpPr txBox="1"/>
          <p:nvPr/>
        </p:nvSpPr>
        <p:spPr>
          <a:xfrm>
            <a:off x="561775" y="1454300"/>
            <a:ext cx="22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&lt;bos&gt; I am Sam &lt;eos&gt;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561775" y="1835300"/>
            <a:ext cx="36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&lt;bos&gt; Sam I am &lt;eos&gt;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561775" y="2216300"/>
            <a:ext cx="32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&lt;bos&gt; I like eggs &lt;eos&gt;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8" name="Google Shape;268;p34"/>
          <p:cNvCxnSpPr/>
          <p:nvPr/>
        </p:nvCxnSpPr>
        <p:spPr>
          <a:xfrm rot="10800000">
            <a:off x="4355425" y="1935900"/>
            <a:ext cx="5838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9" name="Google Shape;269;p34"/>
          <p:cNvSpPr txBox="1"/>
          <p:nvPr/>
        </p:nvSpPr>
        <p:spPr>
          <a:xfrm>
            <a:off x="5128675" y="159315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need to augment each sentence with &lt;bos&gt; and &lt;eos&gt;.  &lt;bos&gt; is needed to give us the bigram context of the first word.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4"/>
          <p:cNvSpPr txBox="1"/>
          <p:nvPr/>
        </p:nvSpPr>
        <p:spPr>
          <a:xfrm>
            <a:off x="284525" y="3134750"/>
            <a:ext cx="22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P(I|&lt;bos&gt;) = 3/4 = 0.75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4"/>
          <p:cNvSpPr txBox="1"/>
          <p:nvPr/>
        </p:nvSpPr>
        <p:spPr>
          <a:xfrm>
            <a:off x="284525" y="3591950"/>
            <a:ext cx="22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P(am|I) = 2/4 = 0.50 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284525" y="4049150"/>
            <a:ext cx="22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P(Sam|am) = 1/2 = 0.5 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34"/>
          <p:cNvSpPr txBox="1"/>
          <p:nvPr/>
        </p:nvSpPr>
        <p:spPr>
          <a:xfrm>
            <a:off x="284525" y="4506350"/>
            <a:ext cx="26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P(&lt;eos&gt;|Sam) = 2/3 = 0.67 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2451175" y="3155313"/>
            <a:ext cx="26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P(Sam|&lt;bos&gt;) = 1/4 = 0.25 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2503750" y="3608338"/>
            <a:ext cx="26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P(I|Sam) = 1/3 = 0.33 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2503750" y="3989350"/>
            <a:ext cx="22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P(&lt;eos&gt;|am) = 1/2 = 0.5 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4765800" y="3143538"/>
            <a:ext cx="26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P(like|I) = 1/4 = 0.25 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4765800" y="3602238"/>
            <a:ext cx="26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P(eggs|like) = 1/2 = 0.5 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34"/>
          <p:cNvSpPr txBox="1"/>
          <p:nvPr/>
        </p:nvSpPr>
        <p:spPr>
          <a:xfrm>
            <a:off x="4765800" y="4049150"/>
            <a:ext cx="26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P(&lt;eos&gt;|eggs) = 1/1 = 1.0 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34"/>
          <p:cNvSpPr txBox="1"/>
          <p:nvPr/>
        </p:nvSpPr>
        <p:spPr>
          <a:xfrm>
            <a:off x="4765800" y="4412575"/>
            <a:ext cx="26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P(do|I) = 1/4 = 0.25 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34"/>
          <p:cNvSpPr txBox="1"/>
          <p:nvPr/>
        </p:nvSpPr>
        <p:spPr>
          <a:xfrm>
            <a:off x="7045775" y="3152325"/>
            <a:ext cx="26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P(not|do) = 1/1 = 1.0 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34"/>
          <p:cNvSpPr txBox="1"/>
          <p:nvPr/>
        </p:nvSpPr>
        <p:spPr>
          <a:xfrm>
            <a:off x="561775" y="2597300"/>
            <a:ext cx="32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&lt;bos&gt; I do not like Sam &lt;eos&gt;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34"/>
          <p:cNvSpPr txBox="1"/>
          <p:nvPr/>
        </p:nvSpPr>
        <p:spPr>
          <a:xfrm>
            <a:off x="7051800" y="3591950"/>
            <a:ext cx="26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P(like|not) = 1/1 = 1.0 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7051800" y="4049150"/>
            <a:ext cx="26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P(Sam|like) = 1/2 = 0.5 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/>
          <p:nvPr/>
        </p:nvSpPr>
        <p:spPr>
          <a:xfrm>
            <a:off x="406800" y="1299648"/>
            <a:ext cx="7259400" cy="1106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N-gram Language Models</a:t>
            </a:r>
            <a:endParaRPr sz="2600"/>
          </a:p>
        </p:txBody>
      </p:sp>
      <p:sp>
        <p:nvSpPr>
          <p:cNvPr id="291" name="Google Shape;291;p35"/>
          <p:cNvSpPr txBox="1"/>
          <p:nvPr>
            <p:ph idx="12" type="sldNum"/>
          </p:nvPr>
        </p:nvSpPr>
        <p:spPr>
          <a:xfrm>
            <a:off x="8506566" y="55099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2" name="Google Shape;292;p35"/>
          <p:cNvSpPr txBox="1"/>
          <p:nvPr/>
        </p:nvSpPr>
        <p:spPr>
          <a:xfrm>
            <a:off x="328950" y="859875"/>
            <a:ext cx="85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learned the following statistics from the training corpus: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328950" y="2541975"/>
            <a:ext cx="76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now have the following sentence: “&lt;bos&gt; </a:t>
            </a: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 do not like eggs &lt;eos&gt;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35"/>
          <p:cNvSpPr txBox="1"/>
          <p:nvPr/>
        </p:nvSpPr>
        <p:spPr>
          <a:xfrm>
            <a:off x="436925" y="1305950"/>
            <a:ext cx="224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P(I|&lt;bos&gt;) = 3/4 = 0.75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35"/>
          <p:cNvSpPr txBox="1"/>
          <p:nvPr/>
        </p:nvSpPr>
        <p:spPr>
          <a:xfrm>
            <a:off x="436925" y="1534550"/>
            <a:ext cx="224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P(am|I) = 2/4 = 0.50  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5"/>
          <p:cNvSpPr txBox="1"/>
          <p:nvPr/>
        </p:nvSpPr>
        <p:spPr>
          <a:xfrm>
            <a:off x="436925" y="1763150"/>
            <a:ext cx="224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P(Sam|am) = 1/2 = 0.5  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35"/>
          <p:cNvSpPr txBox="1"/>
          <p:nvPr/>
        </p:nvSpPr>
        <p:spPr>
          <a:xfrm>
            <a:off x="436925" y="1991750"/>
            <a:ext cx="177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P(&lt;eos&gt;|Sam) = 2/3 = 0.67  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35"/>
          <p:cNvSpPr txBox="1"/>
          <p:nvPr/>
        </p:nvSpPr>
        <p:spPr>
          <a:xfrm>
            <a:off x="2222575" y="1326513"/>
            <a:ext cx="26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P(Sam|&lt;bos&gt;) = 1/4 = 0.25  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5"/>
          <p:cNvSpPr txBox="1"/>
          <p:nvPr/>
        </p:nvSpPr>
        <p:spPr>
          <a:xfrm>
            <a:off x="2222575" y="1534538"/>
            <a:ext cx="26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P(I|Sam) = 1/3 = 0.33  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5"/>
          <p:cNvSpPr txBox="1"/>
          <p:nvPr/>
        </p:nvSpPr>
        <p:spPr>
          <a:xfrm>
            <a:off x="2209925" y="1731675"/>
            <a:ext cx="228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P(&lt;eos&gt;|am) = 1/2 = 0.5  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5"/>
          <p:cNvSpPr txBox="1"/>
          <p:nvPr/>
        </p:nvSpPr>
        <p:spPr>
          <a:xfrm>
            <a:off x="4080000" y="1314738"/>
            <a:ext cx="26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P(like|I) = 1/4 = 0.25  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35"/>
          <p:cNvSpPr txBox="1"/>
          <p:nvPr/>
        </p:nvSpPr>
        <p:spPr>
          <a:xfrm>
            <a:off x="4080000" y="1544838"/>
            <a:ext cx="26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P(eggs|like) = 1/2 = 0.5  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35"/>
          <p:cNvSpPr txBox="1"/>
          <p:nvPr/>
        </p:nvSpPr>
        <p:spPr>
          <a:xfrm>
            <a:off x="4080000" y="1763150"/>
            <a:ext cx="26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P(&lt;eos&gt;|eggs) = 1/1 = 1.0  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35"/>
          <p:cNvSpPr txBox="1"/>
          <p:nvPr/>
        </p:nvSpPr>
        <p:spPr>
          <a:xfrm>
            <a:off x="4080000" y="1974175"/>
            <a:ext cx="26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P(do|I) = 1/4 = 0.25  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35"/>
          <p:cNvSpPr txBox="1"/>
          <p:nvPr/>
        </p:nvSpPr>
        <p:spPr>
          <a:xfrm>
            <a:off x="5597975" y="1323525"/>
            <a:ext cx="26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P(not|do) = 1/1 = 1.0  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35"/>
          <p:cNvSpPr txBox="1"/>
          <p:nvPr/>
        </p:nvSpPr>
        <p:spPr>
          <a:xfrm>
            <a:off x="5604000" y="1534550"/>
            <a:ext cx="26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P(like|not) = 1/1 = 1.0  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35"/>
          <p:cNvSpPr txBox="1"/>
          <p:nvPr/>
        </p:nvSpPr>
        <p:spPr>
          <a:xfrm>
            <a:off x="5604000" y="1763150"/>
            <a:ext cx="26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P(Sam|like) = 1/2 = 0.5  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35"/>
          <p:cNvSpPr txBox="1"/>
          <p:nvPr/>
        </p:nvSpPr>
        <p:spPr>
          <a:xfrm>
            <a:off x="328950" y="3026963"/>
            <a:ext cx="82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joint probability of this new sentence using the bigram approximation is: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35"/>
          <p:cNvSpPr txBox="1"/>
          <p:nvPr/>
        </p:nvSpPr>
        <p:spPr>
          <a:xfrm>
            <a:off x="436925" y="3548725"/>
            <a:ext cx="7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P(&lt;bos&gt;, </a:t>
            </a:r>
            <a:r>
              <a:rPr b="0" i="1" lang="en-GB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I, do, not, like, eggs, &lt;eos&gt;</a:t>
            </a:r>
            <a:r>
              <a:rPr b="0" i="0" lang="en-GB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 = P(I|&lt;bos&gt;)*P(do|I)*P(not|do)*(like|not)*P(eggs|like)*P(eos|eggs)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5"/>
          <p:cNvSpPr txBox="1"/>
          <p:nvPr/>
        </p:nvSpPr>
        <p:spPr>
          <a:xfrm>
            <a:off x="2850600" y="3918025"/>
            <a:ext cx="481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 0.75*0.25*1.0*1.0*0.5*1.0 = 0.09375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1" name="Google Shape;311;p35"/>
          <p:cNvCxnSpPr>
            <a:stCxn id="310" idx="2"/>
          </p:cNvCxnSpPr>
          <p:nvPr/>
        </p:nvCxnSpPr>
        <p:spPr>
          <a:xfrm flipH="1">
            <a:off x="4971900" y="4287325"/>
            <a:ext cx="28650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2" name="Google Shape;312;p35"/>
          <p:cNvSpPr txBox="1"/>
          <p:nvPr/>
        </p:nvSpPr>
        <p:spPr>
          <a:xfrm>
            <a:off x="1590075" y="4548775"/>
            <a:ext cx="504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Normally, to avoid small numbers we sum log-probabilities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/>
          <p:nvPr/>
        </p:nvSpPr>
        <p:spPr>
          <a:xfrm>
            <a:off x="406800" y="1299648"/>
            <a:ext cx="7259400" cy="1106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N-gram Language Models</a:t>
            </a:r>
            <a:endParaRPr sz="2600"/>
          </a:p>
        </p:txBody>
      </p:sp>
      <p:sp>
        <p:nvSpPr>
          <p:cNvPr id="319" name="Google Shape;319;p36"/>
          <p:cNvSpPr txBox="1"/>
          <p:nvPr>
            <p:ph idx="12" type="sldNum"/>
          </p:nvPr>
        </p:nvSpPr>
        <p:spPr>
          <a:xfrm>
            <a:off x="8506566" y="55099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0" name="Google Shape;320;p36"/>
          <p:cNvSpPr txBox="1"/>
          <p:nvPr/>
        </p:nvSpPr>
        <p:spPr>
          <a:xfrm>
            <a:off x="328950" y="859875"/>
            <a:ext cx="85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learned the following statistics from the training corpus: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36"/>
          <p:cNvSpPr txBox="1"/>
          <p:nvPr/>
        </p:nvSpPr>
        <p:spPr>
          <a:xfrm>
            <a:off x="328950" y="2541975"/>
            <a:ext cx="47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Let’s try the sentence: “&lt;bos&gt; </a:t>
            </a: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 I like eggs &lt;eos&gt;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36"/>
          <p:cNvSpPr txBox="1"/>
          <p:nvPr/>
        </p:nvSpPr>
        <p:spPr>
          <a:xfrm>
            <a:off x="436925" y="1305950"/>
            <a:ext cx="224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P(I|&lt;bos&gt;) = 3/4 = 0.75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6"/>
          <p:cNvSpPr txBox="1"/>
          <p:nvPr/>
        </p:nvSpPr>
        <p:spPr>
          <a:xfrm>
            <a:off x="436925" y="1534550"/>
            <a:ext cx="224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P(am|I) = 2/4 = 0.50  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36"/>
          <p:cNvSpPr txBox="1"/>
          <p:nvPr/>
        </p:nvSpPr>
        <p:spPr>
          <a:xfrm>
            <a:off x="436925" y="1763150"/>
            <a:ext cx="224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P(Sam|am) = 1/2 = 0.5  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6"/>
          <p:cNvSpPr txBox="1"/>
          <p:nvPr/>
        </p:nvSpPr>
        <p:spPr>
          <a:xfrm>
            <a:off x="436925" y="1991750"/>
            <a:ext cx="177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P(&lt;eos&gt;|Sam) = 2/3 = 0.67  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6"/>
          <p:cNvSpPr txBox="1"/>
          <p:nvPr/>
        </p:nvSpPr>
        <p:spPr>
          <a:xfrm>
            <a:off x="2222575" y="1326513"/>
            <a:ext cx="26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P(Sam|&lt;bos&gt;) = 1/4 = 0.25  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36"/>
          <p:cNvSpPr txBox="1"/>
          <p:nvPr/>
        </p:nvSpPr>
        <p:spPr>
          <a:xfrm>
            <a:off x="2222575" y="1534538"/>
            <a:ext cx="26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P(I|Sam) = 1/3 = 0.33  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36"/>
          <p:cNvSpPr txBox="1"/>
          <p:nvPr/>
        </p:nvSpPr>
        <p:spPr>
          <a:xfrm>
            <a:off x="2209925" y="1731675"/>
            <a:ext cx="228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P(&lt;eos&gt;|am) = 1/2 = 0.5  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36"/>
          <p:cNvSpPr txBox="1"/>
          <p:nvPr/>
        </p:nvSpPr>
        <p:spPr>
          <a:xfrm>
            <a:off x="4080000" y="1314738"/>
            <a:ext cx="26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P(like|I) = 1/4 = 0.25  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4080000" y="1544838"/>
            <a:ext cx="26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P(eggs|like) = 1/2 = 0.5  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4080000" y="1763150"/>
            <a:ext cx="26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P(&lt;eos&gt;|eggs) = 1/1 = 1.0  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4080000" y="1974175"/>
            <a:ext cx="26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P(do|I) = 1/4 = 0.25  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36"/>
          <p:cNvSpPr txBox="1"/>
          <p:nvPr/>
        </p:nvSpPr>
        <p:spPr>
          <a:xfrm>
            <a:off x="5597975" y="1323525"/>
            <a:ext cx="26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P(not|do) = 1/1 = 1.0  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36"/>
          <p:cNvSpPr txBox="1"/>
          <p:nvPr/>
        </p:nvSpPr>
        <p:spPr>
          <a:xfrm>
            <a:off x="5604000" y="1534550"/>
            <a:ext cx="26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P(like|not) = 1/1 = 1.0  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36"/>
          <p:cNvSpPr txBox="1"/>
          <p:nvPr/>
        </p:nvSpPr>
        <p:spPr>
          <a:xfrm>
            <a:off x="5604000" y="1763150"/>
            <a:ext cx="26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P(Sam|like) = 1/2 = 0.5  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36"/>
          <p:cNvSpPr txBox="1"/>
          <p:nvPr/>
        </p:nvSpPr>
        <p:spPr>
          <a:xfrm>
            <a:off x="436925" y="2939125"/>
            <a:ext cx="793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P(&lt;bos&gt;, </a:t>
            </a:r>
            <a:r>
              <a:rPr b="0" i="1" lang="en-GB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I, do, not, like, eggs, &lt;eos&gt;</a:t>
            </a:r>
            <a:r>
              <a:rPr b="0" i="0" lang="en-GB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 = P(do|&lt;bos&gt;)*P(I|do)*P(like/I)*(eggs/like)*P(eos/eggs)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36"/>
          <p:cNvSpPr txBox="1"/>
          <p:nvPr/>
        </p:nvSpPr>
        <p:spPr>
          <a:xfrm>
            <a:off x="2887925" y="3308425"/>
            <a:ext cx="269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 0.00*0.00*.0.25*0.5*1.0 = 0.00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8" name="Google Shape;338;p36"/>
          <p:cNvCxnSpPr/>
          <p:nvPr/>
        </p:nvCxnSpPr>
        <p:spPr>
          <a:xfrm flipH="1">
            <a:off x="2948750" y="3625575"/>
            <a:ext cx="253800" cy="283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9" name="Google Shape;339;p36"/>
          <p:cNvCxnSpPr/>
          <p:nvPr/>
        </p:nvCxnSpPr>
        <p:spPr>
          <a:xfrm flipH="1">
            <a:off x="3463925" y="3655450"/>
            <a:ext cx="171600" cy="27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0" name="Google Shape;340;p36"/>
          <p:cNvSpPr txBox="1"/>
          <p:nvPr/>
        </p:nvSpPr>
        <p:spPr>
          <a:xfrm>
            <a:off x="2504525" y="3934675"/>
            <a:ext cx="209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Unobserved bigrams</a:t>
            </a:r>
            <a:endParaRPr b="0" i="0" sz="12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875" y="4361061"/>
            <a:ext cx="548700" cy="50846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6"/>
          <p:cNvSpPr txBox="1"/>
          <p:nvPr/>
        </p:nvSpPr>
        <p:spPr>
          <a:xfrm>
            <a:off x="1228400" y="4415200"/>
            <a:ext cx="64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looks like every time we have an unobserved bigram the joint probability is zero. </a:t>
            </a:r>
            <a:endParaRPr b="0" i="1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N-gram Language Models</a:t>
            </a:r>
            <a:endParaRPr sz="2600"/>
          </a:p>
        </p:txBody>
      </p:sp>
      <p:sp>
        <p:nvSpPr>
          <p:cNvPr id="348" name="Google Shape;348;p37"/>
          <p:cNvSpPr txBox="1"/>
          <p:nvPr>
            <p:ph idx="12" type="sldNum"/>
          </p:nvPr>
        </p:nvSpPr>
        <p:spPr>
          <a:xfrm>
            <a:off x="8506566" y="55099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9" name="Google Shape;349;p37"/>
          <p:cNvSpPr txBox="1"/>
          <p:nvPr/>
        </p:nvSpPr>
        <p:spPr>
          <a:xfrm>
            <a:off x="328950" y="859875"/>
            <a:ext cx="85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the words in a test set appear in an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unseen context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the joint probability is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zero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28950" y="1317075"/>
            <a:ext cx="85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prevent that and improve generalization, we use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smoothing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techniques.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328950" y="1880350"/>
            <a:ext cx="87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Many smoothing techniques have been proposed in the literature (from simple to complex ones):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328950" y="2566150"/>
            <a:ext cx="55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Add-One Smoothing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(Laplace):  We add 1 to all the counts.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3" name="Google Shape;35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925" y="2966350"/>
            <a:ext cx="4201876" cy="693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7"/>
          <p:cNvSpPr/>
          <p:nvPr/>
        </p:nvSpPr>
        <p:spPr>
          <a:xfrm>
            <a:off x="4625725" y="3322225"/>
            <a:ext cx="339300" cy="337800"/>
          </a:xfrm>
          <a:prstGeom prst="ellipse">
            <a:avLst/>
          </a:prstGeom>
          <a:solidFill>
            <a:srgbClr val="29D2F5">
              <a:alpha val="21176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p37"/>
          <p:cNvCxnSpPr>
            <a:stCxn id="354" idx="6"/>
          </p:cNvCxnSpPr>
          <p:nvPr/>
        </p:nvCxnSpPr>
        <p:spPr>
          <a:xfrm flipH="1" rot="10800000">
            <a:off x="4965025" y="3356125"/>
            <a:ext cx="466500" cy="13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6" name="Google Shape;356;p37"/>
          <p:cNvSpPr txBox="1"/>
          <p:nvPr/>
        </p:nvSpPr>
        <p:spPr>
          <a:xfrm>
            <a:off x="5550325" y="3005388"/>
            <a:ext cx="184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Number of words in the vocabulary.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37"/>
          <p:cNvSpPr txBox="1"/>
          <p:nvPr/>
        </p:nvSpPr>
        <p:spPr>
          <a:xfrm>
            <a:off x="443925" y="3854250"/>
            <a:ext cx="72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Add-k smoothing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 Instead of adding 1, add a number k 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8" name="Google Shape;35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700" y="4348625"/>
            <a:ext cx="4227333" cy="693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7"/>
          <p:cNvSpPr/>
          <p:nvPr/>
        </p:nvSpPr>
        <p:spPr>
          <a:xfrm>
            <a:off x="4727500" y="4297575"/>
            <a:ext cx="339300" cy="337800"/>
          </a:xfrm>
          <a:prstGeom prst="ellipse">
            <a:avLst/>
          </a:prstGeom>
          <a:solidFill>
            <a:srgbClr val="29D2F5">
              <a:alpha val="21176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p37"/>
          <p:cNvCxnSpPr>
            <a:stCxn id="359" idx="6"/>
          </p:cNvCxnSpPr>
          <p:nvPr/>
        </p:nvCxnSpPr>
        <p:spPr>
          <a:xfrm flipH="1" rot="10800000">
            <a:off x="5066800" y="4363275"/>
            <a:ext cx="449700" cy="1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1" name="Google Shape;361;p37"/>
          <p:cNvSpPr txBox="1"/>
          <p:nvPr/>
        </p:nvSpPr>
        <p:spPr>
          <a:xfrm>
            <a:off x="5821725" y="4050825"/>
            <a:ext cx="213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 is a hyperparameter to tune on a validation dataset.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N-gram Language Models</a:t>
            </a:r>
            <a:endParaRPr sz="2600"/>
          </a:p>
        </p:txBody>
      </p:sp>
      <p:sp>
        <p:nvSpPr>
          <p:cNvPr id="367" name="Google Shape;367;p38"/>
          <p:cNvSpPr txBox="1"/>
          <p:nvPr>
            <p:ph idx="12" type="sldNum"/>
          </p:nvPr>
        </p:nvSpPr>
        <p:spPr>
          <a:xfrm>
            <a:off x="8506566" y="47479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8" name="Google Shape;368;p38"/>
          <p:cNvSpPr txBox="1"/>
          <p:nvPr/>
        </p:nvSpPr>
        <p:spPr>
          <a:xfrm>
            <a:off x="328950" y="813550"/>
            <a:ext cx="866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Backoff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 We consider a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lower-order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n-gram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if we have zero probability for a higher-order n-gram.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instance, if the trigram has zero probability, consider the bigram. If the bigram has zero probability,  use the unigram.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38"/>
          <p:cNvSpPr txBox="1"/>
          <p:nvPr/>
        </p:nvSpPr>
        <p:spPr>
          <a:xfrm>
            <a:off x="239400" y="1720500"/>
            <a:ext cx="866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Interpolation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 By contrast,  interpolation always mixes the probability estimated from all the n-grams weighting and combines the trigram, bigram, and unigram counts: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0" name="Google Shape;37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325" y="2505475"/>
            <a:ext cx="7846451" cy="29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1" name="Google Shape;371;p38"/>
          <p:cNvCxnSpPr/>
          <p:nvPr/>
        </p:nvCxnSpPr>
        <p:spPr>
          <a:xfrm>
            <a:off x="3811425" y="2854025"/>
            <a:ext cx="0" cy="3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2" name="Google Shape;372;p38"/>
          <p:cNvSpPr/>
          <p:nvPr/>
        </p:nvSpPr>
        <p:spPr>
          <a:xfrm>
            <a:off x="528725" y="2411750"/>
            <a:ext cx="8278800" cy="469200"/>
          </a:xfrm>
          <a:prstGeom prst="rect">
            <a:avLst/>
          </a:prstGeom>
          <a:solidFill>
            <a:srgbClr val="00B6FF">
              <a:alpha val="23921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8"/>
          <p:cNvSpPr txBox="1"/>
          <p:nvPr/>
        </p:nvSpPr>
        <p:spPr>
          <a:xfrm>
            <a:off x="3412775" y="3093375"/>
            <a:ext cx="10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Unigram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4" name="Google Shape;374;p38"/>
          <p:cNvCxnSpPr/>
          <p:nvPr/>
        </p:nvCxnSpPr>
        <p:spPr>
          <a:xfrm>
            <a:off x="5354925" y="2854025"/>
            <a:ext cx="0" cy="3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5" name="Google Shape;375;p38"/>
          <p:cNvSpPr txBox="1"/>
          <p:nvPr/>
        </p:nvSpPr>
        <p:spPr>
          <a:xfrm>
            <a:off x="5004650" y="3117125"/>
            <a:ext cx="10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rPr>
              <a:t>Bigram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6" name="Google Shape;376;p38"/>
          <p:cNvCxnSpPr/>
          <p:nvPr/>
        </p:nvCxnSpPr>
        <p:spPr>
          <a:xfrm>
            <a:off x="7336125" y="2854025"/>
            <a:ext cx="0" cy="3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7" name="Google Shape;377;p38"/>
          <p:cNvSpPr txBox="1"/>
          <p:nvPr/>
        </p:nvSpPr>
        <p:spPr>
          <a:xfrm>
            <a:off x="6985850" y="3040925"/>
            <a:ext cx="10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rPr>
              <a:t>Trigram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8" name="Google Shape;378;p38"/>
          <p:cNvCxnSpPr/>
          <p:nvPr/>
        </p:nvCxnSpPr>
        <p:spPr>
          <a:xfrm>
            <a:off x="2106475" y="3770250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79" name="Google Shape;37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324" y="3585999"/>
            <a:ext cx="1188200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8"/>
          <p:cNvSpPr txBox="1"/>
          <p:nvPr/>
        </p:nvSpPr>
        <p:spPr>
          <a:xfrm>
            <a:off x="2600225" y="3571650"/>
            <a:ext cx="620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weights must sum to 1 and are hyperparameters that can be derived from a validation dataset.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38"/>
          <p:cNvSpPr txBox="1"/>
          <p:nvPr/>
        </p:nvSpPr>
        <p:spPr>
          <a:xfrm>
            <a:off x="256800" y="4428188"/>
            <a:ext cx="866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Other methods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 Many other methods have been proposed. A largely adopted one is the </a:t>
            </a: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Knesser-Ney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method.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N-gram Language Models</a:t>
            </a:r>
            <a:endParaRPr sz="2600"/>
          </a:p>
        </p:txBody>
      </p:sp>
      <p:sp>
        <p:nvSpPr>
          <p:cNvPr id="387" name="Google Shape;387;p39"/>
          <p:cNvSpPr txBox="1"/>
          <p:nvPr>
            <p:ph idx="12" type="sldNum"/>
          </p:nvPr>
        </p:nvSpPr>
        <p:spPr>
          <a:xfrm>
            <a:off x="8506566" y="47479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8" name="Google Shape;388;p39"/>
          <p:cNvSpPr txBox="1"/>
          <p:nvPr/>
        </p:nvSpPr>
        <p:spPr>
          <a:xfrm>
            <a:off x="223950" y="865975"/>
            <a:ext cx="86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main advantages and disadvantages of n-gram language models are the following: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074" y="3666838"/>
            <a:ext cx="351625" cy="3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150" y="1546975"/>
            <a:ext cx="393485" cy="4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9"/>
          <p:cNvSpPr txBox="1"/>
          <p:nvPr/>
        </p:nvSpPr>
        <p:spPr>
          <a:xfrm>
            <a:off x="977950" y="1472325"/>
            <a:ext cx="78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Simplicity</a:t>
            </a: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N-gram language models are simple, easy to understand, and easy to implement.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9"/>
          <p:cNvSpPr txBox="1"/>
          <p:nvPr/>
        </p:nvSpPr>
        <p:spPr>
          <a:xfrm>
            <a:off x="1008225" y="2171550"/>
            <a:ext cx="69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Efficiency</a:t>
            </a: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They can be trained quickly on large datasets.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150" y="2171550"/>
            <a:ext cx="393485" cy="4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150" y="2734825"/>
            <a:ext cx="393485" cy="4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9"/>
          <p:cNvSpPr txBox="1"/>
          <p:nvPr/>
        </p:nvSpPr>
        <p:spPr>
          <a:xfrm>
            <a:off x="1008225" y="2725800"/>
            <a:ext cx="6917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Interpretability</a:t>
            </a: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We can understand why the model makes its predictions, as it only relies on simple probabilistic calculations.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9"/>
          <p:cNvSpPr txBox="1"/>
          <p:nvPr/>
        </p:nvSpPr>
        <p:spPr>
          <a:xfrm>
            <a:off x="977950" y="3605925"/>
            <a:ext cx="7898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Context</a:t>
            </a: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We only consider a fixed number of word history, making them unable to learn long-term dependencies.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074" y="4394738"/>
            <a:ext cx="351625" cy="3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9"/>
          <p:cNvSpPr txBox="1"/>
          <p:nvPr/>
        </p:nvSpPr>
        <p:spPr>
          <a:xfrm>
            <a:off x="1075000" y="4345650"/>
            <a:ext cx="75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Sparsity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The number of possible n-grams increases exponentially with n, which can lead to sparsity in the training data and a decrease in performance.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0"/>
          <p:cNvSpPr txBox="1"/>
          <p:nvPr/>
        </p:nvSpPr>
        <p:spPr>
          <a:xfrm>
            <a:off x="1211650" y="1678325"/>
            <a:ext cx="698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GB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Neural Language Models</a:t>
            </a:r>
            <a:endParaRPr b="0" i="0" sz="260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Neural Language Models</a:t>
            </a:r>
            <a:endParaRPr sz="2600"/>
          </a:p>
        </p:txBody>
      </p:sp>
      <p:sp>
        <p:nvSpPr>
          <p:cNvPr id="410" name="Google Shape;410;p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1" name="Google Shape;411;p41"/>
          <p:cNvSpPr txBox="1"/>
          <p:nvPr/>
        </p:nvSpPr>
        <p:spPr>
          <a:xfrm>
            <a:off x="135975" y="796000"/>
            <a:ext cx="83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can mitigate some of the issues of n-gram language models with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neural networks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2" name="Google Shape;41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050" y="1373150"/>
            <a:ext cx="4069370" cy="34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1"/>
          <p:cNvSpPr txBox="1"/>
          <p:nvPr/>
        </p:nvSpPr>
        <p:spPr>
          <a:xfrm>
            <a:off x="4523900" y="1408425"/>
            <a:ext cx="406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first neural language model was proposed by Y. Bengio in 2003 (</a:t>
            </a:r>
            <a:r>
              <a:rPr b="0" i="0" lang="en-GB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paper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41"/>
          <p:cNvSpPr txBox="1"/>
          <p:nvPr/>
        </p:nvSpPr>
        <p:spPr>
          <a:xfrm>
            <a:off x="4523900" y="2236250"/>
            <a:ext cx="42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model used an MLP with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limited history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5" name="Google Shape;415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8726" y="2744075"/>
            <a:ext cx="1492776" cy="9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1"/>
          <p:cNvSpPr txBox="1"/>
          <p:nvPr/>
        </p:nvSpPr>
        <p:spPr>
          <a:xfrm>
            <a:off x="4523900" y="4141250"/>
            <a:ext cx="424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was the first work to realize the importance of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continuous representations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Neural Language Models</a:t>
            </a:r>
            <a:endParaRPr sz="2600"/>
          </a:p>
        </p:txBody>
      </p:sp>
      <p:sp>
        <p:nvSpPr>
          <p:cNvPr id="422" name="Google Shape;422;p4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3" name="Google Shape;423;p42"/>
          <p:cNvSpPr txBox="1"/>
          <p:nvPr/>
        </p:nvSpPr>
        <p:spPr>
          <a:xfrm>
            <a:off x="135975" y="796000"/>
            <a:ext cx="83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can mitigate some of the issues of n-gram language models with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neural networks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4" name="Google Shape;42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050" y="1373150"/>
            <a:ext cx="4069370" cy="34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2"/>
          <p:cNvSpPr/>
          <p:nvPr/>
        </p:nvSpPr>
        <p:spPr>
          <a:xfrm>
            <a:off x="231425" y="3610650"/>
            <a:ext cx="4069500" cy="1351200"/>
          </a:xfrm>
          <a:prstGeom prst="rect">
            <a:avLst/>
          </a:prstGeom>
          <a:solidFill>
            <a:srgbClr val="00E0FF">
              <a:alpha val="5098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2"/>
          <p:cNvSpPr txBox="1"/>
          <p:nvPr/>
        </p:nvSpPr>
        <p:spPr>
          <a:xfrm>
            <a:off x="4701250" y="1459425"/>
            <a:ext cx="415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convert the word index into a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learnable continuous vector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(lookup table)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42"/>
          <p:cNvSpPr/>
          <p:nvPr/>
        </p:nvSpPr>
        <p:spPr>
          <a:xfrm>
            <a:off x="5915925" y="2311725"/>
            <a:ext cx="1855200" cy="14184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2"/>
          <p:cNvSpPr txBox="1"/>
          <p:nvPr/>
        </p:nvSpPr>
        <p:spPr>
          <a:xfrm>
            <a:off x="5333625" y="2402400"/>
            <a:ext cx="58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Word 1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42"/>
          <p:cNvSpPr txBox="1"/>
          <p:nvPr/>
        </p:nvSpPr>
        <p:spPr>
          <a:xfrm>
            <a:off x="5333625" y="2631000"/>
            <a:ext cx="58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Word 2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42"/>
          <p:cNvSpPr txBox="1"/>
          <p:nvPr/>
        </p:nvSpPr>
        <p:spPr>
          <a:xfrm>
            <a:off x="5248000" y="3393000"/>
            <a:ext cx="66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Word N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42"/>
          <p:cNvSpPr txBox="1"/>
          <p:nvPr/>
        </p:nvSpPr>
        <p:spPr>
          <a:xfrm>
            <a:off x="5516750" y="2834275"/>
            <a:ext cx="22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42"/>
          <p:cNvSpPr/>
          <p:nvPr/>
        </p:nvSpPr>
        <p:spPr>
          <a:xfrm>
            <a:off x="6054250" y="2453550"/>
            <a:ext cx="1567800" cy="177600"/>
          </a:xfrm>
          <a:prstGeom prst="rect">
            <a:avLst/>
          </a:prstGeom>
          <a:solidFill>
            <a:srgbClr val="00B6FF">
              <a:alpha val="23921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2"/>
          <p:cNvSpPr/>
          <p:nvPr/>
        </p:nvSpPr>
        <p:spPr>
          <a:xfrm>
            <a:off x="6054250" y="2682150"/>
            <a:ext cx="1567800" cy="177600"/>
          </a:xfrm>
          <a:prstGeom prst="rect">
            <a:avLst/>
          </a:prstGeom>
          <a:solidFill>
            <a:srgbClr val="FF0000">
              <a:alpha val="23921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2"/>
          <p:cNvSpPr/>
          <p:nvPr/>
        </p:nvSpPr>
        <p:spPr>
          <a:xfrm>
            <a:off x="6054250" y="3444150"/>
            <a:ext cx="1567800" cy="177600"/>
          </a:xfrm>
          <a:prstGeom prst="rect">
            <a:avLst/>
          </a:prstGeom>
          <a:solidFill>
            <a:srgbClr val="FFF2CC">
              <a:alpha val="4352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2"/>
          <p:cNvSpPr txBox="1"/>
          <p:nvPr/>
        </p:nvSpPr>
        <p:spPr>
          <a:xfrm>
            <a:off x="6812150" y="2834275"/>
            <a:ext cx="22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42"/>
          <p:cNvSpPr txBox="1"/>
          <p:nvPr/>
        </p:nvSpPr>
        <p:spPr>
          <a:xfrm>
            <a:off x="4701250" y="4507425"/>
            <a:ext cx="429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is what we do today with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torch.nn.Embedding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42"/>
          <p:cNvSpPr txBox="1"/>
          <p:nvPr/>
        </p:nvSpPr>
        <p:spPr>
          <a:xfrm>
            <a:off x="4701250" y="3897825"/>
            <a:ext cx="415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These vectors are not frozen but learned jointly with the rest of the model.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Neural Language Models</a:t>
            </a:r>
            <a:endParaRPr sz="2600"/>
          </a:p>
        </p:txBody>
      </p:sp>
      <p:sp>
        <p:nvSpPr>
          <p:cNvPr id="443" name="Google Shape;443;p4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4" name="Google Shape;444;p43"/>
          <p:cNvSpPr txBox="1"/>
          <p:nvPr/>
        </p:nvSpPr>
        <p:spPr>
          <a:xfrm>
            <a:off x="135975" y="796000"/>
            <a:ext cx="83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can mitigate some of the issues of n-gram language models with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neural networks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5" name="Google Shape;44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050" y="1373150"/>
            <a:ext cx="4069370" cy="34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3"/>
          <p:cNvSpPr/>
          <p:nvPr/>
        </p:nvSpPr>
        <p:spPr>
          <a:xfrm>
            <a:off x="231425" y="1324650"/>
            <a:ext cx="4069500" cy="2024700"/>
          </a:xfrm>
          <a:prstGeom prst="rect">
            <a:avLst/>
          </a:prstGeom>
          <a:solidFill>
            <a:srgbClr val="00E0FF">
              <a:alpha val="5098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3"/>
          <p:cNvSpPr txBox="1"/>
          <p:nvPr/>
        </p:nvSpPr>
        <p:spPr>
          <a:xfrm>
            <a:off x="4678850" y="1553250"/>
            <a:ext cx="415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 top of the embeddings, we add a simple MLP with optional skip connections.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43"/>
          <p:cNvSpPr txBox="1"/>
          <p:nvPr/>
        </p:nvSpPr>
        <p:spPr>
          <a:xfrm>
            <a:off x="4678850" y="2391450"/>
            <a:ext cx="415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model was trained with the Negative Log-Likelihood loss.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43"/>
          <p:cNvSpPr txBox="1"/>
          <p:nvPr/>
        </p:nvSpPr>
        <p:spPr>
          <a:xfrm>
            <a:off x="4678850" y="3305850"/>
            <a:ext cx="415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very simple compared to the neural networks we use today, this model was already able to outperform n-grams.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259575" y="3075775"/>
            <a:ext cx="86067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Course Evaluation</a:t>
            </a:r>
            <a:endParaRPr sz="2600"/>
          </a:p>
        </p:txBody>
      </p:sp>
      <p:sp>
        <p:nvSpPr>
          <p:cNvPr id="136" name="Google Shape;136;p26"/>
          <p:cNvSpPr txBox="1"/>
          <p:nvPr/>
        </p:nvSpPr>
        <p:spPr>
          <a:xfrm>
            <a:off x="260250" y="3098350"/>
            <a:ext cx="8574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Open the browser, go to "My CU Account" (</a:t>
            </a:r>
            <a:r>
              <a:rPr b="0" i="0" lang="en-GB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https://hub.concordia.ca/students/account.html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 and login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 the left side menu, click on "Academic &gt; Course Evaluation"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Choose a course to evaluate and click on "Evaluate On-line"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259575" y="859875"/>
            <a:ext cx="84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Please, fill out the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course evaluation form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260250" y="1434425"/>
            <a:ext cx="86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official course evaluation conducted by the Centre for Teaching and Learning (CTL).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260250" y="1967825"/>
            <a:ext cx="86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totally anonymous. Please, take 10 minutes to fill out this important form.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259575" y="2727725"/>
            <a:ext cx="123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Instructions: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Neural Language Models</a:t>
            </a:r>
            <a:endParaRPr sz="2600"/>
          </a:p>
        </p:txBody>
      </p:sp>
      <p:sp>
        <p:nvSpPr>
          <p:cNvPr id="455" name="Google Shape;455;p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6" name="Google Shape;456;p44"/>
          <p:cNvSpPr txBox="1"/>
          <p:nvPr/>
        </p:nvSpPr>
        <p:spPr>
          <a:xfrm>
            <a:off x="141450" y="918550"/>
            <a:ext cx="874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main contribution of Bengio’s work is to bring attention to the crucial role of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continuous representations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44"/>
          <p:cNvSpPr txBox="1"/>
          <p:nvPr/>
        </p:nvSpPr>
        <p:spPr>
          <a:xfrm>
            <a:off x="141450" y="1682100"/>
            <a:ext cx="89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 main advantage of continuous representation is that they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generalize better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by fighting data sparsity.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44"/>
          <p:cNvSpPr txBox="1"/>
          <p:nvPr/>
        </p:nvSpPr>
        <p:spPr>
          <a:xfrm>
            <a:off x="201900" y="3570638"/>
            <a:ext cx="874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 opposed to n-grams (that word in a discrete space),  generalization is obtained because a sequence of words that has never been seen before ca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get high probability if it is made of words that are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similar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(in the sense of having a nearby representation).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9" name="Google Shape;45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4175" y="2518528"/>
            <a:ext cx="1501317" cy="83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5"/>
          <p:cNvSpPr/>
          <p:nvPr/>
        </p:nvSpPr>
        <p:spPr>
          <a:xfrm>
            <a:off x="5964675" y="1692100"/>
            <a:ext cx="3000000" cy="86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Neural Language Models</a:t>
            </a:r>
            <a:endParaRPr sz="2600"/>
          </a:p>
        </p:txBody>
      </p:sp>
      <p:sp>
        <p:nvSpPr>
          <p:cNvPr id="466" name="Google Shape;466;p4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7" name="Google Shape;467;p45"/>
          <p:cNvSpPr txBox="1"/>
          <p:nvPr/>
        </p:nvSpPr>
        <p:spPr>
          <a:xfrm>
            <a:off x="1848225" y="14813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cat is walking in the bedroom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5"/>
          <p:cNvSpPr txBox="1"/>
          <p:nvPr/>
        </p:nvSpPr>
        <p:spPr>
          <a:xfrm>
            <a:off x="1900475" y="26090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dog was running in a room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5"/>
          <p:cNvSpPr txBox="1"/>
          <p:nvPr/>
        </p:nvSpPr>
        <p:spPr>
          <a:xfrm>
            <a:off x="362700" y="933375"/>
            <a:ext cx="80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instance, let’s consider the following sentence available in the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training dataset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45"/>
          <p:cNvSpPr txBox="1"/>
          <p:nvPr/>
        </p:nvSpPr>
        <p:spPr>
          <a:xfrm>
            <a:off x="362700" y="2152575"/>
            <a:ext cx="46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Let’s now consider the following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unseen sentence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45"/>
          <p:cNvSpPr txBox="1"/>
          <p:nvPr/>
        </p:nvSpPr>
        <p:spPr>
          <a:xfrm>
            <a:off x="362700" y="3066975"/>
            <a:ext cx="80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model can assign a high-probability to it even if its bigrams are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never observed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45"/>
          <p:cNvSpPr txBox="1"/>
          <p:nvPr/>
        </p:nvSpPr>
        <p:spPr>
          <a:xfrm>
            <a:off x="362700" y="3524175"/>
            <a:ext cx="78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 can happen because, in the learned continuous space, we hopefully have that: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45"/>
          <p:cNvSpPr txBox="1"/>
          <p:nvPr/>
        </p:nvSpPr>
        <p:spPr>
          <a:xfrm>
            <a:off x="634525" y="4033675"/>
            <a:ext cx="21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” and “</a:t>
            </a: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” are close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45"/>
          <p:cNvSpPr txBox="1"/>
          <p:nvPr/>
        </p:nvSpPr>
        <p:spPr>
          <a:xfrm>
            <a:off x="634525" y="4490875"/>
            <a:ext cx="22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cat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” and “</a:t>
            </a: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dog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” are close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45"/>
          <p:cNvSpPr txBox="1"/>
          <p:nvPr/>
        </p:nvSpPr>
        <p:spPr>
          <a:xfrm>
            <a:off x="2827800" y="4086300"/>
            <a:ext cx="30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bedroom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” and “</a:t>
            </a: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room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” are close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6" name="Google Shape;476;p45"/>
          <p:cNvCxnSpPr/>
          <p:nvPr/>
        </p:nvCxnSpPr>
        <p:spPr>
          <a:xfrm rot="10800000">
            <a:off x="6241075" y="3924350"/>
            <a:ext cx="22200" cy="11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7" name="Google Shape;477;p45"/>
          <p:cNvSpPr txBox="1"/>
          <p:nvPr/>
        </p:nvSpPr>
        <p:spPr>
          <a:xfrm>
            <a:off x="3038325" y="4474125"/>
            <a:ext cx="14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etc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8" name="Google Shape;478;p45"/>
          <p:cNvCxnSpPr/>
          <p:nvPr/>
        </p:nvCxnSpPr>
        <p:spPr>
          <a:xfrm>
            <a:off x="5830300" y="4862300"/>
            <a:ext cx="20082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9" name="Google Shape;479;p45"/>
          <p:cNvSpPr/>
          <p:nvPr/>
        </p:nvSpPr>
        <p:spPr>
          <a:xfrm>
            <a:off x="6427500" y="3981425"/>
            <a:ext cx="119400" cy="10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45"/>
          <p:cNvSpPr/>
          <p:nvPr/>
        </p:nvSpPr>
        <p:spPr>
          <a:xfrm>
            <a:off x="6599200" y="4115800"/>
            <a:ext cx="119400" cy="120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5"/>
          <p:cNvSpPr txBox="1"/>
          <p:nvPr/>
        </p:nvSpPr>
        <p:spPr>
          <a:xfrm>
            <a:off x="6546900" y="3880025"/>
            <a:ext cx="72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cat</a:t>
            </a:r>
            <a:endParaRPr b="0" i="0" sz="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45"/>
          <p:cNvSpPr txBox="1"/>
          <p:nvPr/>
        </p:nvSpPr>
        <p:spPr>
          <a:xfrm>
            <a:off x="6699300" y="4032425"/>
            <a:ext cx="72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dog</a:t>
            </a:r>
            <a:endParaRPr b="0" i="0" sz="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45"/>
          <p:cNvSpPr/>
          <p:nvPr/>
        </p:nvSpPr>
        <p:spPr>
          <a:xfrm>
            <a:off x="6351300" y="4514825"/>
            <a:ext cx="119400" cy="105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45"/>
          <p:cNvSpPr/>
          <p:nvPr/>
        </p:nvSpPr>
        <p:spPr>
          <a:xfrm>
            <a:off x="6523000" y="4649200"/>
            <a:ext cx="119400" cy="120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5"/>
          <p:cNvSpPr txBox="1"/>
          <p:nvPr/>
        </p:nvSpPr>
        <p:spPr>
          <a:xfrm>
            <a:off x="6470700" y="4413425"/>
            <a:ext cx="72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0" i="0" sz="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45"/>
          <p:cNvSpPr txBox="1"/>
          <p:nvPr/>
        </p:nvSpPr>
        <p:spPr>
          <a:xfrm>
            <a:off x="6623100" y="4565825"/>
            <a:ext cx="72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endParaRPr b="0" i="0" sz="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45"/>
          <p:cNvSpPr/>
          <p:nvPr/>
        </p:nvSpPr>
        <p:spPr>
          <a:xfrm>
            <a:off x="7494300" y="4133825"/>
            <a:ext cx="119400" cy="105000"/>
          </a:xfrm>
          <a:prstGeom prst="rect">
            <a:avLst/>
          </a:prstGeom>
          <a:solidFill>
            <a:srgbClr val="00B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45"/>
          <p:cNvSpPr/>
          <p:nvPr/>
        </p:nvSpPr>
        <p:spPr>
          <a:xfrm>
            <a:off x="7666000" y="4268200"/>
            <a:ext cx="119400" cy="120000"/>
          </a:xfrm>
          <a:prstGeom prst="rect">
            <a:avLst/>
          </a:prstGeom>
          <a:solidFill>
            <a:srgbClr val="84FB89">
              <a:alpha val="274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5"/>
          <p:cNvSpPr txBox="1"/>
          <p:nvPr/>
        </p:nvSpPr>
        <p:spPr>
          <a:xfrm>
            <a:off x="7613700" y="4032425"/>
            <a:ext cx="72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room</a:t>
            </a:r>
            <a:endParaRPr b="0" i="0" sz="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45"/>
          <p:cNvSpPr txBox="1"/>
          <p:nvPr/>
        </p:nvSpPr>
        <p:spPr>
          <a:xfrm>
            <a:off x="7766100" y="4184825"/>
            <a:ext cx="72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bedroom</a:t>
            </a:r>
            <a:endParaRPr b="0" i="0" sz="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1" name="Google Shape;491;p45"/>
          <p:cNvCxnSpPr/>
          <p:nvPr/>
        </p:nvCxnSpPr>
        <p:spPr>
          <a:xfrm rot="10800000">
            <a:off x="7771125" y="2712300"/>
            <a:ext cx="410700" cy="11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92" name="Google Shape;49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1600" y="1925925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45"/>
          <p:cNvSpPr txBox="1"/>
          <p:nvPr/>
        </p:nvSpPr>
        <p:spPr>
          <a:xfrm>
            <a:off x="5963250" y="16947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During training, we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learn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clusters of  words that have some semantic or syntactic relation!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Neural Language Models</a:t>
            </a:r>
            <a:endParaRPr sz="2600"/>
          </a:p>
        </p:txBody>
      </p:sp>
      <p:sp>
        <p:nvSpPr>
          <p:cNvPr id="499" name="Google Shape;499;p4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0" name="Google Shape;500;p46"/>
          <p:cNvSpPr txBox="1"/>
          <p:nvPr/>
        </p:nvSpPr>
        <p:spPr>
          <a:xfrm>
            <a:off x="362700" y="1009575"/>
            <a:ext cx="80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years, this pioneering work went mostly unnoticed by the machine learning community.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46"/>
          <p:cNvSpPr txBox="1"/>
          <p:nvPr/>
        </p:nvSpPr>
        <p:spPr>
          <a:xfrm>
            <a:off x="416350" y="1531550"/>
            <a:ext cx="810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 the time, neural networks were not popular, with support vector machines being the most commonly adopted model.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6"/>
          <p:cNvSpPr txBox="1"/>
          <p:nvPr/>
        </p:nvSpPr>
        <p:spPr>
          <a:xfrm>
            <a:off x="416350" y="2371650"/>
            <a:ext cx="85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dominant approach to language modeling still relied on n-grams.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6"/>
          <p:cNvSpPr txBox="1"/>
          <p:nvPr/>
        </p:nvSpPr>
        <p:spPr>
          <a:xfrm>
            <a:off x="416350" y="2905050"/>
            <a:ext cx="85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Only after 2008, there was suddenly a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renewed interest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neural language models.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46"/>
          <p:cNvSpPr txBox="1"/>
          <p:nvPr/>
        </p:nvSpPr>
        <p:spPr>
          <a:xfrm>
            <a:off x="416350" y="3533638"/>
            <a:ext cx="856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2008,  Jason Weston and Ronan Collobert extended Bengio’s work to Convolutional Neural Networks (see </a:t>
            </a:r>
            <a:r>
              <a:rPr b="0" i="0" lang="en-GB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paper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).  This system was also based on multi-task learning for jointly solving language models and some supervised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LP tasks.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Neural Language Models</a:t>
            </a:r>
            <a:endParaRPr sz="2600"/>
          </a:p>
        </p:txBody>
      </p:sp>
      <p:sp>
        <p:nvSpPr>
          <p:cNvPr id="510" name="Google Shape;510;p4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1" name="Google Shape;511;p47"/>
          <p:cNvSpPr txBox="1"/>
          <p:nvPr/>
        </p:nvSpPr>
        <p:spPr>
          <a:xfrm>
            <a:off x="278950" y="968425"/>
            <a:ext cx="856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Another remarkable achievement (done by </a:t>
            </a: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Thomas Mikolov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2010) was the introduction of neural language models with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recurrent neural networks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(see </a:t>
            </a:r>
            <a:r>
              <a:rPr b="0" i="0" lang="en-GB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paper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7"/>
          <p:cNvSpPr/>
          <p:nvPr/>
        </p:nvSpPr>
        <p:spPr>
          <a:xfrm>
            <a:off x="660900" y="3125700"/>
            <a:ext cx="825600" cy="51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47"/>
          <p:cNvSpPr/>
          <p:nvPr/>
        </p:nvSpPr>
        <p:spPr>
          <a:xfrm>
            <a:off x="1680900" y="3122975"/>
            <a:ext cx="825600" cy="51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4" name="Google Shape;514;p47"/>
          <p:cNvCxnSpPr/>
          <p:nvPr/>
        </p:nvCxnSpPr>
        <p:spPr>
          <a:xfrm>
            <a:off x="2506500" y="3382025"/>
            <a:ext cx="165000" cy="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5" name="Google Shape;515;p47"/>
          <p:cNvCxnSpPr/>
          <p:nvPr/>
        </p:nvCxnSpPr>
        <p:spPr>
          <a:xfrm rot="10800000">
            <a:off x="1073700" y="2958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6" name="Google Shape;516;p47"/>
          <p:cNvCxnSpPr/>
          <p:nvPr/>
        </p:nvCxnSpPr>
        <p:spPr>
          <a:xfrm rot="10800000">
            <a:off x="2093700" y="295527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7" name="Google Shape;517;p47"/>
          <p:cNvSpPr/>
          <p:nvPr/>
        </p:nvSpPr>
        <p:spPr>
          <a:xfrm>
            <a:off x="660900" y="2744700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47"/>
          <p:cNvSpPr/>
          <p:nvPr/>
        </p:nvSpPr>
        <p:spPr>
          <a:xfrm>
            <a:off x="1680900" y="274197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9" name="Google Shape;519;p47"/>
          <p:cNvCxnSpPr/>
          <p:nvPr/>
        </p:nvCxnSpPr>
        <p:spPr>
          <a:xfrm rot="10800000">
            <a:off x="1073700" y="2577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0" name="Google Shape;520;p47"/>
          <p:cNvCxnSpPr/>
          <p:nvPr/>
        </p:nvCxnSpPr>
        <p:spPr>
          <a:xfrm rot="10800000">
            <a:off x="2093700" y="257427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1" name="Google Shape;521;p47"/>
          <p:cNvSpPr/>
          <p:nvPr/>
        </p:nvSpPr>
        <p:spPr>
          <a:xfrm>
            <a:off x="660900" y="2363700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Softmax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7"/>
          <p:cNvSpPr/>
          <p:nvPr/>
        </p:nvSpPr>
        <p:spPr>
          <a:xfrm>
            <a:off x="1680900" y="236097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3" name="Google Shape;523;p47"/>
          <p:cNvCxnSpPr/>
          <p:nvPr/>
        </p:nvCxnSpPr>
        <p:spPr>
          <a:xfrm rot="10800000">
            <a:off x="768900" y="2196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4" name="Google Shape;524;p47"/>
          <p:cNvSpPr txBox="1"/>
          <p:nvPr/>
        </p:nvSpPr>
        <p:spPr>
          <a:xfrm>
            <a:off x="639150" y="1939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p47"/>
          <p:cNvSpPr/>
          <p:nvPr/>
        </p:nvSpPr>
        <p:spPr>
          <a:xfrm>
            <a:off x="1682788" y="390582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6" name="Google Shape;526;p47"/>
          <p:cNvCxnSpPr>
            <a:stCxn id="525" idx="0"/>
          </p:cNvCxnSpPr>
          <p:nvPr/>
        </p:nvCxnSpPr>
        <p:spPr>
          <a:xfrm rot="10800000">
            <a:off x="2090788" y="3649025"/>
            <a:ext cx="4800" cy="2568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7" name="Google Shape;527;p47"/>
          <p:cNvCxnSpPr/>
          <p:nvPr/>
        </p:nvCxnSpPr>
        <p:spPr>
          <a:xfrm rot="10800000">
            <a:off x="2095588" y="414642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8" name="Google Shape;528;p47"/>
          <p:cNvSpPr/>
          <p:nvPr/>
        </p:nvSpPr>
        <p:spPr>
          <a:xfrm>
            <a:off x="660888" y="3898200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9" name="Google Shape;529;p47"/>
          <p:cNvCxnSpPr>
            <a:stCxn id="528" idx="0"/>
          </p:cNvCxnSpPr>
          <p:nvPr/>
        </p:nvCxnSpPr>
        <p:spPr>
          <a:xfrm rot="10800000">
            <a:off x="1068888" y="3641400"/>
            <a:ext cx="4800" cy="2568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0" name="Google Shape;530;p47"/>
          <p:cNvCxnSpPr/>
          <p:nvPr/>
        </p:nvCxnSpPr>
        <p:spPr>
          <a:xfrm rot="10800000">
            <a:off x="1073688" y="41388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1" name="Google Shape;531;p47"/>
          <p:cNvSpPr txBox="1"/>
          <p:nvPr/>
        </p:nvSpPr>
        <p:spPr>
          <a:xfrm>
            <a:off x="751207" y="4321025"/>
            <a:ext cx="7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&lt;bos&gt;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2" name="Google Shape;532;p47"/>
          <p:cNvCxnSpPr/>
          <p:nvPr/>
        </p:nvCxnSpPr>
        <p:spPr>
          <a:xfrm>
            <a:off x="495900" y="3384750"/>
            <a:ext cx="165000" cy="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3" name="Google Shape;533;p47"/>
          <p:cNvCxnSpPr/>
          <p:nvPr/>
        </p:nvCxnSpPr>
        <p:spPr>
          <a:xfrm rot="10800000">
            <a:off x="921300" y="2196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4" name="Google Shape;534;p47"/>
          <p:cNvSpPr txBox="1"/>
          <p:nvPr/>
        </p:nvSpPr>
        <p:spPr>
          <a:xfrm>
            <a:off x="791550" y="1939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5" name="Google Shape;535;p47"/>
          <p:cNvCxnSpPr/>
          <p:nvPr/>
        </p:nvCxnSpPr>
        <p:spPr>
          <a:xfrm rot="10800000">
            <a:off x="1073700" y="2196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6" name="Google Shape;536;p47"/>
          <p:cNvSpPr txBox="1"/>
          <p:nvPr/>
        </p:nvSpPr>
        <p:spPr>
          <a:xfrm>
            <a:off x="943950" y="1939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7" name="Google Shape;537;p47"/>
          <p:cNvCxnSpPr/>
          <p:nvPr/>
        </p:nvCxnSpPr>
        <p:spPr>
          <a:xfrm rot="10800000">
            <a:off x="1226100" y="2196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8" name="Google Shape;538;p47"/>
          <p:cNvSpPr txBox="1"/>
          <p:nvPr/>
        </p:nvSpPr>
        <p:spPr>
          <a:xfrm>
            <a:off x="1096350" y="1939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9" name="Google Shape;539;p47"/>
          <p:cNvCxnSpPr/>
          <p:nvPr/>
        </p:nvCxnSpPr>
        <p:spPr>
          <a:xfrm rot="10800000">
            <a:off x="1378500" y="2196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0" name="Google Shape;540;p47"/>
          <p:cNvSpPr txBox="1"/>
          <p:nvPr/>
        </p:nvSpPr>
        <p:spPr>
          <a:xfrm>
            <a:off x="1248750" y="1939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1" name="Google Shape;541;p47"/>
          <p:cNvCxnSpPr/>
          <p:nvPr/>
        </p:nvCxnSpPr>
        <p:spPr>
          <a:xfrm>
            <a:off x="1515900" y="3382025"/>
            <a:ext cx="165000" cy="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2" name="Google Shape;542;p47"/>
          <p:cNvCxnSpPr/>
          <p:nvPr/>
        </p:nvCxnSpPr>
        <p:spPr>
          <a:xfrm rot="10800000">
            <a:off x="1759500" y="2196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3" name="Google Shape;543;p47"/>
          <p:cNvSpPr txBox="1"/>
          <p:nvPr/>
        </p:nvSpPr>
        <p:spPr>
          <a:xfrm>
            <a:off x="1629750" y="1939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4" name="Google Shape;544;p47"/>
          <p:cNvCxnSpPr/>
          <p:nvPr/>
        </p:nvCxnSpPr>
        <p:spPr>
          <a:xfrm rot="10800000">
            <a:off x="1911900" y="2196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5" name="Google Shape;545;p47"/>
          <p:cNvSpPr txBox="1"/>
          <p:nvPr/>
        </p:nvSpPr>
        <p:spPr>
          <a:xfrm>
            <a:off x="1782150" y="1939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6" name="Google Shape;546;p47"/>
          <p:cNvCxnSpPr/>
          <p:nvPr/>
        </p:nvCxnSpPr>
        <p:spPr>
          <a:xfrm rot="10800000">
            <a:off x="2064300" y="2196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7" name="Google Shape;547;p47"/>
          <p:cNvSpPr txBox="1"/>
          <p:nvPr/>
        </p:nvSpPr>
        <p:spPr>
          <a:xfrm>
            <a:off x="1934550" y="1939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8" name="Google Shape;548;p47"/>
          <p:cNvCxnSpPr/>
          <p:nvPr/>
        </p:nvCxnSpPr>
        <p:spPr>
          <a:xfrm rot="10800000">
            <a:off x="2216700" y="2196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9" name="Google Shape;549;p47"/>
          <p:cNvSpPr txBox="1"/>
          <p:nvPr/>
        </p:nvSpPr>
        <p:spPr>
          <a:xfrm>
            <a:off x="2086950" y="1939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0" name="Google Shape;550;p47"/>
          <p:cNvCxnSpPr/>
          <p:nvPr/>
        </p:nvCxnSpPr>
        <p:spPr>
          <a:xfrm rot="10800000">
            <a:off x="2369100" y="2196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1" name="Google Shape;551;p47"/>
          <p:cNvSpPr txBox="1"/>
          <p:nvPr/>
        </p:nvSpPr>
        <p:spPr>
          <a:xfrm>
            <a:off x="2239350" y="1939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47"/>
          <p:cNvSpPr/>
          <p:nvPr/>
        </p:nvSpPr>
        <p:spPr>
          <a:xfrm>
            <a:off x="2671500" y="3122975"/>
            <a:ext cx="825600" cy="51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3" name="Google Shape;553;p47"/>
          <p:cNvCxnSpPr/>
          <p:nvPr/>
        </p:nvCxnSpPr>
        <p:spPr>
          <a:xfrm>
            <a:off x="3497100" y="3382025"/>
            <a:ext cx="165000" cy="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4" name="Google Shape;554;p47"/>
          <p:cNvCxnSpPr/>
          <p:nvPr/>
        </p:nvCxnSpPr>
        <p:spPr>
          <a:xfrm rot="10800000">
            <a:off x="3084300" y="295527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5" name="Google Shape;555;p47"/>
          <p:cNvSpPr/>
          <p:nvPr/>
        </p:nvSpPr>
        <p:spPr>
          <a:xfrm>
            <a:off x="2671500" y="274197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6" name="Google Shape;556;p47"/>
          <p:cNvCxnSpPr/>
          <p:nvPr/>
        </p:nvCxnSpPr>
        <p:spPr>
          <a:xfrm rot="10800000">
            <a:off x="3084300" y="257427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7" name="Google Shape;557;p47"/>
          <p:cNvSpPr/>
          <p:nvPr/>
        </p:nvSpPr>
        <p:spPr>
          <a:xfrm>
            <a:off x="2671500" y="236097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7"/>
          <p:cNvSpPr/>
          <p:nvPr/>
        </p:nvSpPr>
        <p:spPr>
          <a:xfrm>
            <a:off x="2673388" y="390582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9" name="Google Shape;559;p47"/>
          <p:cNvCxnSpPr>
            <a:stCxn id="558" idx="0"/>
          </p:cNvCxnSpPr>
          <p:nvPr/>
        </p:nvCxnSpPr>
        <p:spPr>
          <a:xfrm rot="10800000">
            <a:off x="3081388" y="3649025"/>
            <a:ext cx="4800" cy="2568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0" name="Google Shape;560;p47"/>
          <p:cNvCxnSpPr/>
          <p:nvPr/>
        </p:nvCxnSpPr>
        <p:spPr>
          <a:xfrm rot="10800000">
            <a:off x="3086188" y="414642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1" name="Google Shape;561;p47"/>
          <p:cNvSpPr txBox="1"/>
          <p:nvPr/>
        </p:nvSpPr>
        <p:spPr>
          <a:xfrm>
            <a:off x="2620350" y="1939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2" name="Google Shape;562;p47"/>
          <p:cNvCxnSpPr/>
          <p:nvPr/>
        </p:nvCxnSpPr>
        <p:spPr>
          <a:xfrm rot="10800000">
            <a:off x="2902500" y="2196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3" name="Google Shape;563;p47"/>
          <p:cNvSpPr txBox="1"/>
          <p:nvPr/>
        </p:nvSpPr>
        <p:spPr>
          <a:xfrm>
            <a:off x="2772750" y="1939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4" name="Google Shape;564;p47"/>
          <p:cNvCxnSpPr/>
          <p:nvPr/>
        </p:nvCxnSpPr>
        <p:spPr>
          <a:xfrm rot="10800000">
            <a:off x="3054900" y="2196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5" name="Google Shape;565;p47"/>
          <p:cNvSpPr txBox="1"/>
          <p:nvPr/>
        </p:nvSpPr>
        <p:spPr>
          <a:xfrm>
            <a:off x="2925150" y="1939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6" name="Google Shape;566;p47"/>
          <p:cNvCxnSpPr/>
          <p:nvPr/>
        </p:nvCxnSpPr>
        <p:spPr>
          <a:xfrm rot="10800000">
            <a:off x="3207300" y="2196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7" name="Google Shape;567;p47"/>
          <p:cNvCxnSpPr/>
          <p:nvPr/>
        </p:nvCxnSpPr>
        <p:spPr>
          <a:xfrm rot="10800000">
            <a:off x="3359700" y="2196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8" name="Google Shape;568;p47"/>
          <p:cNvSpPr txBox="1"/>
          <p:nvPr/>
        </p:nvSpPr>
        <p:spPr>
          <a:xfrm>
            <a:off x="3229950" y="1939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p47"/>
          <p:cNvSpPr txBox="1"/>
          <p:nvPr/>
        </p:nvSpPr>
        <p:spPr>
          <a:xfrm>
            <a:off x="1947907" y="4321025"/>
            <a:ext cx="7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47"/>
          <p:cNvSpPr txBox="1"/>
          <p:nvPr/>
        </p:nvSpPr>
        <p:spPr>
          <a:xfrm>
            <a:off x="2938507" y="4321025"/>
            <a:ext cx="7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love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47"/>
          <p:cNvSpPr/>
          <p:nvPr/>
        </p:nvSpPr>
        <p:spPr>
          <a:xfrm>
            <a:off x="3738300" y="3122975"/>
            <a:ext cx="825600" cy="51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2" name="Google Shape;572;p47"/>
          <p:cNvCxnSpPr/>
          <p:nvPr/>
        </p:nvCxnSpPr>
        <p:spPr>
          <a:xfrm>
            <a:off x="4563900" y="3382025"/>
            <a:ext cx="165000" cy="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3" name="Google Shape;573;p47"/>
          <p:cNvCxnSpPr/>
          <p:nvPr/>
        </p:nvCxnSpPr>
        <p:spPr>
          <a:xfrm rot="10800000">
            <a:off x="4151100" y="295527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4" name="Google Shape;574;p47"/>
          <p:cNvSpPr/>
          <p:nvPr/>
        </p:nvSpPr>
        <p:spPr>
          <a:xfrm>
            <a:off x="3738300" y="274197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5" name="Google Shape;575;p47"/>
          <p:cNvCxnSpPr/>
          <p:nvPr/>
        </p:nvCxnSpPr>
        <p:spPr>
          <a:xfrm rot="10800000">
            <a:off x="4151100" y="257427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6" name="Google Shape;576;p47"/>
          <p:cNvSpPr/>
          <p:nvPr/>
        </p:nvSpPr>
        <p:spPr>
          <a:xfrm>
            <a:off x="3738300" y="236097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7"/>
          <p:cNvSpPr/>
          <p:nvPr/>
        </p:nvSpPr>
        <p:spPr>
          <a:xfrm>
            <a:off x="3740188" y="390582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8" name="Google Shape;578;p47"/>
          <p:cNvCxnSpPr>
            <a:stCxn id="577" idx="0"/>
          </p:cNvCxnSpPr>
          <p:nvPr/>
        </p:nvCxnSpPr>
        <p:spPr>
          <a:xfrm rot="10800000">
            <a:off x="4148188" y="3649025"/>
            <a:ext cx="4800" cy="2568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9" name="Google Shape;579;p47"/>
          <p:cNvCxnSpPr/>
          <p:nvPr/>
        </p:nvCxnSpPr>
        <p:spPr>
          <a:xfrm rot="10800000">
            <a:off x="4152988" y="414642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0" name="Google Shape;580;p47"/>
          <p:cNvCxnSpPr/>
          <p:nvPr/>
        </p:nvCxnSpPr>
        <p:spPr>
          <a:xfrm rot="10800000">
            <a:off x="3816900" y="2196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1" name="Google Shape;581;p47"/>
          <p:cNvSpPr txBox="1"/>
          <p:nvPr/>
        </p:nvSpPr>
        <p:spPr>
          <a:xfrm>
            <a:off x="3687150" y="1939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2" name="Google Shape;582;p47"/>
          <p:cNvCxnSpPr/>
          <p:nvPr/>
        </p:nvCxnSpPr>
        <p:spPr>
          <a:xfrm rot="10800000">
            <a:off x="3969300" y="2196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3" name="Google Shape;583;p47"/>
          <p:cNvSpPr txBox="1"/>
          <p:nvPr/>
        </p:nvSpPr>
        <p:spPr>
          <a:xfrm>
            <a:off x="3839550" y="1939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4" name="Google Shape;584;p47"/>
          <p:cNvCxnSpPr/>
          <p:nvPr/>
        </p:nvCxnSpPr>
        <p:spPr>
          <a:xfrm rot="10800000">
            <a:off x="4121700" y="2196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5" name="Google Shape;585;p47"/>
          <p:cNvSpPr txBox="1"/>
          <p:nvPr/>
        </p:nvSpPr>
        <p:spPr>
          <a:xfrm>
            <a:off x="3991950" y="1939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6" name="Google Shape;586;p47"/>
          <p:cNvCxnSpPr/>
          <p:nvPr/>
        </p:nvCxnSpPr>
        <p:spPr>
          <a:xfrm rot="10800000">
            <a:off x="4274100" y="2196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7" name="Google Shape;587;p47"/>
          <p:cNvSpPr txBox="1"/>
          <p:nvPr/>
        </p:nvSpPr>
        <p:spPr>
          <a:xfrm>
            <a:off x="4144350" y="1939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8" name="Google Shape;588;p47"/>
          <p:cNvCxnSpPr/>
          <p:nvPr/>
        </p:nvCxnSpPr>
        <p:spPr>
          <a:xfrm rot="10800000">
            <a:off x="4426500" y="2196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9" name="Google Shape;589;p47"/>
          <p:cNvSpPr txBox="1"/>
          <p:nvPr/>
        </p:nvSpPr>
        <p:spPr>
          <a:xfrm>
            <a:off x="4296750" y="1939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47"/>
          <p:cNvSpPr/>
          <p:nvPr/>
        </p:nvSpPr>
        <p:spPr>
          <a:xfrm>
            <a:off x="4728900" y="3122975"/>
            <a:ext cx="825600" cy="51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1" name="Google Shape;591;p47"/>
          <p:cNvCxnSpPr/>
          <p:nvPr/>
        </p:nvCxnSpPr>
        <p:spPr>
          <a:xfrm rot="10800000">
            <a:off x="5141700" y="295527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2" name="Google Shape;592;p47"/>
          <p:cNvSpPr/>
          <p:nvPr/>
        </p:nvSpPr>
        <p:spPr>
          <a:xfrm>
            <a:off x="4728900" y="274197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3" name="Google Shape;593;p47"/>
          <p:cNvCxnSpPr/>
          <p:nvPr/>
        </p:nvCxnSpPr>
        <p:spPr>
          <a:xfrm rot="10800000">
            <a:off x="5141700" y="257427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4" name="Google Shape;594;p47"/>
          <p:cNvSpPr/>
          <p:nvPr/>
        </p:nvSpPr>
        <p:spPr>
          <a:xfrm>
            <a:off x="4728900" y="236097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47"/>
          <p:cNvSpPr/>
          <p:nvPr/>
        </p:nvSpPr>
        <p:spPr>
          <a:xfrm>
            <a:off x="4730788" y="390582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6" name="Google Shape;596;p47"/>
          <p:cNvCxnSpPr>
            <a:stCxn id="595" idx="0"/>
          </p:cNvCxnSpPr>
          <p:nvPr/>
        </p:nvCxnSpPr>
        <p:spPr>
          <a:xfrm rot="10800000">
            <a:off x="5138788" y="3649025"/>
            <a:ext cx="4800" cy="2568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7" name="Google Shape;597;p47"/>
          <p:cNvCxnSpPr/>
          <p:nvPr/>
        </p:nvCxnSpPr>
        <p:spPr>
          <a:xfrm rot="10800000">
            <a:off x="5143588" y="414642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8" name="Google Shape;598;p47"/>
          <p:cNvSpPr txBox="1"/>
          <p:nvPr/>
        </p:nvSpPr>
        <p:spPr>
          <a:xfrm>
            <a:off x="4677750" y="1939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9" name="Google Shape;599;p47"/>
          <p:cNvCxnSpPr/>
          <p:nvPr/>
        </p:nvCxnSpPr>
        <p:spPr>
          <a:xfrm rot="10800000">
            <a:off x="4959900" y="2196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0" name="Google Shape;600;p47"/>
          <p:cNvSpPr txBox="1"/>
          <p:nvPr/>
        </p:nvSpPr>
        <p:spPr>
          <a:xfrm>
            <a:off x="4830150" y="1939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1" name="Google Shape;601;p47"/>
          <p:cNvCxnSpPr/>
          <p:nvPr/>
        </p:nvCxnSpPr>
        <p:spPr>
          <a:xfrm rot="10800000">
            <a:off x="5112300" y="2196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2" name="Google Shape;602;p47"/>
          <p:cNvSpPr txBox="1"/>
          <p:nvPr/>
        </p:nvSpPr>
        <p:spPr>
          <a:xfrm>
            <a:off x="4982550" y="1939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3" name="Google Shape;603;p47"/>
          <p:cNvCxnSpPr/>
          <p:nvPr/>
        </p:nvCxnSpPr>
        <p:spPr>
          <a:xfrm rot="10800000">
            <a:off x="5264700" y="2196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4" name="Google Shape;604;p47"/>
          <p:cNvSpPr txBox="1"/>
          <p:nvPr/>
        </p:nvSpPr>
        <p:spPr>
          <a:xfrm>
            <a:off x="5134950" y="1939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p47"/>
          <p:cNvSpPr txBox="1"/>
          <p:nvPr/>
        </p:nvSpPr>
        <p:spPr>
          <a:xfrm>
            <a:off x="5287350" y="1939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47"/>
          <p:cNvSpPr txBox="1"/>
          <p:nvPr/>
        </p:nvSpPr>
        <p:spPr>
          <a:xfrm>
            <a:off x="4005307" y="4321025"/>
            <a:ext cx="7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my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p47"/>
          <p:cNvSpPr txBox="1"/>
          <p:nvPr/>
        </p:nvSpPr>
        <p:spPr>
          <a:xfrm>
            <a:off x="4995907" y="4321025"/>
            <a:ext cx="7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47"/>
          <p:cNvSpPr txBox="1"/>
          <p:nvPr/>
        </p:nvSpPr>
        <p:spPr>
          <a:xfrm>
            <a:off x="970657" y="1688388"/>
            <a:ext cx="7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9" name="Google Shape;609;p47"/>
          <p:cNvSpPr txBox="1"/>
          <p:nvPr/>
        </p:nvSpPr>
        <p:spPr>
          <a:xfrm>
            <a:off x="1871707" y="1675325"/>
            <a:ext cx="7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love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47"/>
          <p:cNvSpPr txBox="1"/>
          <p:nvPr/>
        </p:nvSpPr>
        <p:spPr>
          <a:xfrm>
            <a:off x="2824207" y="1675313"/>
            <a:ext cx="7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my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47"/>
          <p:cNvSpPr txBox="1"/>
          <p:nvPr/>
        </p:nvSpPr>
        <p:spPr>
          <a:xfrm>
            <a:off x="3077550" y="1939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47"/>
          <p:cNvSpPr txBox="1"/>
          <p:nvPr/>
        </p:nvSpPr>
        <p:spPr>
          <a:xfrm>
            <a:off x="3967207" y="1675313"/>
            <a:ext cx="7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47"/>
          <p:cNvSpPr txBox="1"/>
          <p:nvPr/>
        </p:nvSpPr>
        <p:spPr>
          <a:xfrm>
            <a:off x="4881607" y="1675313"/>
            <a:ext cx="7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&lt;eos&gt;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4" name="Google Shape;614;p47"/>
          <p:cNvSpPr txBox="1"/>
          <p:nvPr/>
        </p:nvSpPr>
        <p:spPr>
          <a:xfrm>
            <a:off x="5874375" y="2777788"/>
            <a:ext cx="270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have to train the RNN using a large text corpus.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47"/>
          <p:cNvSpPr txBox="1"/>
          <p:nvPr/>
        </p:nvSpPr>
        <p:spPr>
          <a:xfrm>
            <a:off x="5926775" y="4206175"/>
            <a:ext cx="270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can use the standard negative log-likelihood as a loss.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47"/>
          <p:cNvSpPr txBox="1"/>
          <p:nvPr/>
        </p:nvSpPr>
        <p:spPr>
          <a:xfrm>
            <a:off x="5874375" y="3457938"/>
            <a:ext cx="270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network is trained to predict the next word.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47"/>
          <p:cNvSpPr txBox="1"/>
          <p:nvPr/>
        </p:nvSpPr>
        <p:spPr>
          <a:xfrm>
            <a:off x="5874375" y="1939588"/>
            <a:ext cx="270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RNNs can learn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long-term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dependencies.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Neural Language Models</a:t>
            </a:r>
            <a:endParaRPr sz="2600"/>
          </a:p>
        </p:txBody>
      </p:sp>
      <p:sp>
        <p:nvSpPr>
          <p:cNvPr id="623" name="Google Shape;623;p4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4" name="Google Shape;624;p48"/>
          <p:cNvSpPr txBox="1"/>
          <p:nvPr/>
        </p:nvSpPr>
        <p:spPr>
          <a:xfrm>
            <a:off x="362700" y="1009575"/>
            <a:ext cx="80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2013,  there has been a milestone with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Word2Vec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(see </a:t>
            </a:r>
            <a:r>
              <a:rPr b="0" i="0" lang="en-GB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paper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5" name="Google Shape;62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25" y="2330325"/>
            <a:ext cx="4120975" cy="2130659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48"/>
          <p:cNvSpPr txBox="1"/>
          <p:nvPr/>
        </p:nvSpPr>
        <p:spPr>
          <a:xfrm>
            <a:off x="325375" y="1524925"/>
            <a:ext cx="878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main contribution of this work was to simplify the neural network architecture by, for instance, eliminating non-linear elements, to enable successful training of the model on a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large dataset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48"/>
          <p:cNvSpPr txBox="1"/>
          <p:nvPr/>
        </p:nvSpPr>
        <p:spPr>
          <a:xfrm>
            <a:off x="4691050" y="2364150"/>
            <a:ext cx="438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was the first successful attempt to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scale up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neural language models (a trend that is ongoing today).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8" name="Google Shape;628;p48"/>
          <p:cNvSpPr txBox="1"/>
          <p:nvPr/>
        </p:nvSpPr>
        <p:spPr>
          <a:xfrm>
            <a:off x="4691050" y="3430950"/>
            <a:ext cx="4381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model is trained to solve two tasks: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Predict the center word based on the surrounding words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Predict the surrounding words given the center one.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Neural Language Models</a:t>
            </a:r>
            <a:endParaRPr sz="2600"/>
          </a:p>
        </p:txBody>
      </p:sp>
      <p:sp>
        <p:nvSpPr>
          <p:cNvPr id="634" name="Google Shape;634;p4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5" name="Google Shape;635;p49"/>
          <p:cNvSpPr txBox="1"/>
          <p:nvPr/>
        </p:nvSpPr>
        <p:spPr>
          <a:xfrm>
            <a:off x="362700" y="857175"/>
            <a:ext cx="80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results were pretty impressive: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6" name="Google Shape;63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525" y="1320200"/>
            <a:ext cx="5925431" cy="36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Neural Language Models</a:t>
            </a:r>
            <a:endParaRPr sz="2600"/>
          </a:p>
        </p:txBody>
      </p:sp>
      <p:sp>
        <p:nvSpPr>
          <p:cNvPr id="642" name="Google Shape;642;p5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3" name="Google Shape;643;p50"/>
          <p:cNvSpPr txBox="1"/>
          <p:nvPr/>
        </p:nvSpPr>
        <p:spPr>
          <a:xfrm>
            <a:off x="362700" y="857175"/>
            <a:ext cx="8020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Somewhat surprisingly,   the authors found that we could even do simple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algebraic operations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with the learned embeddings: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instance, it was shown for example that: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vector(”</a:t>
            </a: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King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”) - vector(”</a:t>
            </a: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Man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”) + vector(”</a:t>
            </a: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Woman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”) results in a vector that is closest to the vector representation of the word “Queen”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4" name="Google Shape;64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000" y="2550375"/>
            <a:ext cx="4640250" cy="16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50"/>
          <p:cNvSpPr txBox="1"/>
          <p:nvPr/>
        </p:nvSpPr>
        <p:spPr>
          <a:xfrm>
            <a:off x="152400" y="4419600"/>
            <a:ext cx="85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Subsequently, several NLP tasks began to adopt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pretrained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word embeddings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neural networks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Neural Language Models</a:t>
            </a:r>
            <a:endParaRPr sz="2600"/>
          </a:p>
        </p:txBody>
      </p:sp>
      <p:sp>
        <p:nvSpPr>
          <p:cNvPr id="651" name="Google Shape;651;p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2" name="Google Shape;652;p51"/>
          <p:cNvSpPr txBox="1"/>
          <p:nvPr/>
        </p:nvSpPr>
        <p:spPr>
          <a:xfrm>
            <a:off x="362700" y="857175"/>
            <a:ext cx="8020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Between 2015 and 2017, we witnessed a new revolution in the NLP field with the advent of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attention mechanisms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3" name="Google Shape;653;p51"/>
          <p:cNvSpPr txBox="1"/>
          <p:nvPr/>
        </p:nvSpPr>
        <p:spPr>
          <a:xfrm>
            <a:off x="362700" y="1695375"/>
            <a:ext cx="80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2015, D. Bahdanau introduce an attention mechanism for RNN seq2seq models.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4" name="Google Shape;654;p51"/>
          <p:cNvSpPr txBox="1"/>
          <p:nvPr/>
        </p:nvSpPr>
        <p:spPr>
          <a:xfrm>
            <a:off x="362700" y="2152575"/>
            <a:ext cx="80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2017, 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Transformers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have been proposed.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51"/>
          <p:cNvSpPr txBox="1"/>
          <p:nvPr/>
        </p:nvSpPr>
        <p:spPr>
          <a:xfrm>
            <a:off x="2709850" y="2929750"/>
            <a:ext cx="6285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Transformers, despite being designed for sequence-to-sequence architectures, can be used for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language modeling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as well.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6" name="Google Shape;65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600" y="2663225"/>
            <a:ext cx="1721699" cy="242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Neural Language Models</a:t>
            </a:r>
            <a:endParaRPr sz="2600"/>
          </a:p>
        </p:txBody>
      </p:sp>
      <p:sp>
        <p:nvSpPr>
          <p:cNvPr id="662" name="Google Shape;662;p5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3" name="Google Shape;663;p52"/>
          <p:cNvSpPr txBox="1"/>
          <p:nvPr/>
        </p:nvSpPr>
        <p:spPr>
          <a:xfrm>
            <a:off x="505925" y="866075"/>
            <a:ext cx="62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Transformers can be used for language modeling in the following way: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52"/>
          <p:cNvSpPr/>
          <p:nvPr/>
        </p:nvSpPr>
        <p:spPr>
          <a:xfrm>
            <a:off x="584700" y="2973300"/>
            <a:ext cx="825600" cy="51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 (</a:t>
            </a:r>
            <a:r>
              <a:rPr lang="en-GB" sz="800"/>
              <a:t>Decoder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52"/>
          <p:cNvSpPr/>
          <p:nvPr/>
        </p:nvSpPr>
        <p:spPr>
          <a:xfrm>
            <a:off x="1604700" y="2970575"/>
            <a:ext cx="825600" cy="51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 (</a:t>
            </a:r>
            <a:r>
              <a:rPr lang="en-GB" sz="800"/>
              <a:t>Decoder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6" name="Google Shape;666;p52"/>
          <p:cNvCxnSpPr/>
          <p:nvPr/>
        </p:nvCxnSpPr>
        <p:spPr>
          <a:xfrm rot="10800000">
            <a:off x="997500" y="28056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7" name="Google Shape;667;p52"/>
          <p:cNvCxnSpPr/>
          <p:nvPr/>
        </p:nvCxnSpPr>
        <p:spPr>
          <a:xfrm rot="10800000">
            <a:off x="2017500" y="280287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68" name="Google Shape;668;p52"/>
          <p:cNvSpPr/>
          <p:nvPr/>
        </p:nvSpPr>
        <p:spPr>
          <a:xfrm>
            <a:off x="584700" y="2592300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52"/>
          <p:cNvSpPr/>
          <p:nvPr/>
        </p:nvSpPr>
        <p:spPr>
          <a:xfrm>
            <a:off x="1604700" y="258957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0" name="Google Shape;670;p52"/>
          <p:cNvCxnSpPr/>
          <p:nvPr/>
        </p:nvCxnSpPr>
        <p:spPr>
          <a:xfrm rot="10800000">
            <a:off x="997500" y="24246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1" name="Google Shape;671;p52"/>
          <p:cNvCxnSpPr/>
          <p:nvPr/>
        </p:nvCxnSpPr>
        <p:spPr>
          <a:xfrm rot="10800000">
            <a:off x="2017500" y="242187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2" name="Google Shape;672;p52"/>
          <p:cNvSpPr/>
          <p:nvPr/>
        </p:nvSpPr>
        <p:spPr>
          <a:xfrm>
            <a:off x="584700" y="2211300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Softmax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52"/>
          <p:cNvSpPr/>
          <p:nvPr/>
        </p:nvSpPr>
        <p:spPr>
          <a:xfrm>
            <a:off x="1604700" y="220857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4" name="Google Shape;674;p52"/>
          <p:cNvCxnSpPr/>
          <p:nvPr/>
        </p:nvCxnSpPr>
        <p:spPr>
          <a:xfrm rot="10800000">
            <a:off x="692700" y="20436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5" name="Google Shape;675;p52"/>
          <p:cNvSpPr txBox="1"/>
          <p:nvPr/>
        </p:nvSpPr>
        <p:spPr>
          <a:xfrm>
            <a:off x="562950" y="17870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6" name="Google Shape;676;p52"/>
          <p:cNvSpPr/>
          <p:nvPr/>
        </p:nvSpPr>
        <p:spPr>
          <a:xfrm>
            <a:off x="1606588" y="375342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7" name="Google Shape;677;p52"/>
          <p:cNvCxnSpPr>
            <a:stCxn id="676" idx="0"/>
          </p:cNvCxnSpPr>
          <p:nvPr/>
        </p:nvCxnSpPr>
        <p:spPr>
          <a:xfrm rot="10800000">
            <a:off x="2014588" y="3496625"/>
            <a:ext cx="4800" cy="2568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8" name="Google Shape;678;p52"/>
          <p:cNvCxnSpPr/>
          <p:nvPr/>
        </p:nvCxnSpPr>
        <p:spPr>
          <a:xfrm rot="10800000">
            <a:off x="2019388" y="399402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9" name="Google Shape;679;p52"/>
          <p:cNvSpPr/>
          <p:nvPr/>
        </p:nvSpPr>
        <p:spPr>
          <a:xfrm>
            <a:off x="584688" y="3745800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0" name="Google Shape;680;p52"/>
          <p:cNvCxnSpPr>
            <a:stCxn id="679" idx="0"/>
          </p:cNvCxnSpPr>
          <p:nvPr/>
        </p:nvCxnSpPr>
        <p:spPr>
          <a:xfrm rot="10800000">
            <a:off x="992688" y="3489000"/>
            <a:ext cx="4800" cy="2568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1" name="Google Shape;681;p52"/>
          <p:cNvCxnSpPr/>
          <p:nvPr/>
        </p:nvCxnSpPr>
        <p:spPr>
          <a:xfrm rot="10800000">
            <a:off x="997488" y="39864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2" name="Google Shape;682;p52"/>
          <p:cNvSpPr txBox="1"/>
          <p:nvPr/>
        </p:nvSpPr>
        <p:spPr>
          <a:xfrm>
            <a:off x="675007" y="4168625"/>
            <a:ext cx="7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&lt;bos&gt;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3" name="Google Shape;683;p52"/>
          <p:cNvCxnSpPr/>
          <p:nvPr/>
        </p:nvCxnSpPr>
        <p:spPr>
          <a:xfrm rot="10800000">
            <a:off x="845100" y="20436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4" name="Google Shape;684;p52"/>
          <p:cNvSpPr txBox="1"/>
          <p:nvPr/>
        </p:nvSpPr>
        <p:spPr>
          <a:xfrm>
            <a:off x="715350" y="17870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5" name="Google Shape;685;p52"/>
          <p:cNvCxnSpPr/>
          <p:nvPr/>
        </p:nvCxnSpPr>
        <p:spPr>
          <a:xfrm rot="10800000">
            <a:off x="997500" y="20436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6" name="Google Shape;686;p52"/>
          <p:cNvSpPr txBox="1"/>
          <p:nvPr/>
        </p:nvSpPr>
        <p:spPr>
          <a:xfrm>
            <a:off x="867750" y="17870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7" name="Google Shape;687;p52"/>
          <p:cNvCxnSpPr/>
          <p:nvPr/>
        </p:nvCxnSpPr>
        <p:spPr>
          <a:xfrm rot="10800000">
            <a:off x="1149900" y="20436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8" name="Google Shape;688;p52"/>
          <p:cNvSpPr txBox="1"/>
          <p:nvPr/>
        </p:nvSpPr>
        <p:spPr>
          <a:xfrm>
            <a:off x="1020150" y="17870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9" name="Google Shape;689;p52"/>
          <p:cNvCxnSpPr/>
          <p:nvPr/>
        </p:nvCxnSpPr>
        <p:spPr>
          <a:xfrm rot="10800000">
            <a:off x="1302300" y="20436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0" name="Google Shape;690;p52"/>
          <p:cNvSpPr txBox="1"/>
          <p:nvPr/>
        </p:nvSpPr>
        <p:spPr>
          <a:xfrm>
            <a:off x="1172550" y="17870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1" name="Google Shape;691;p52"/>
          <p:cNvCxnSpPr/>
          <p:nvPr/>
        </p:nvCxnSpPr>
        <p:spPr>
          <a:xfrm rot="10800000">
            <a:off x="1683300" y="20436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2" name="Google Shape;692;p52"/>
          <p:cNvSpPr txBox="1"/>
          <p:nvPr/>
        </p:nvSpPr>
        <p:spPr>
          <a:xfrm>
            <a:off x="1553550" y="17870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3" name="Google Shape;693;p52"/>
          <p:cNvCxnSpPr/>
          <p:nvPr/>
        </p:nvCxnSpPr>
        <p:spPr>
          <a:xfrm rot="10800000">
            <a:off x="1835700" y="20436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4" name="Google Shape;694;p52"/>
          <p:cNvSpPr txBox="1"/>
          <p:nvPr/>
        </p:nvSpPr>
        <p:spPr>
          <a:xfrm>
            <a:off x="1705950" y="17870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5" name="Google Shape;695;p52"/>
          <p:cNvCxnSpPr/>
          <p:nvPr/>
        </p:nvCxnSpPr>
        <p:spPr>
          <a:xfrm rot="10800000">
            <a:off x="1988100" y="20436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6" name="Google Shape;696;p52"/>
          <p:cNvSpPr txBox="1"/>
          <p:nvPr/>
        </p:nvSpPr>
        <p:spPr>
          <a:xfrm>
            <a:off x="1858350" y="17870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7" name="Google Shape;697;p52"/>
          <p:cNvCxnSpPr/>
          <p:nvPr/>
        </p:nvCxnSpPr>
        <p:spPr>
          <a:xfrm rot="10800000">
            <a:off x="2140500" y="20436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8" name="Google Shape;698;p52"/>
          <p:cNvSpPr txBox="1"/>
          <p:nvPr/>
        </p:nvSpPr>
        <p:spPr>
          <a:xfrm>
            <a:off x="2010750" y="17870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9" name="Google Shape;699;p52"/>
          <p:cNvCxnSpPr/>
          <p:nvPr/>
        </p:nvCxnSpPr>
        <p:spPr>
          <a:xfrm rot="10800000">
            <a:off x="2292900" y="20436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0" name="Google Shape;700;p52"/>
          <p:cNvSpPr txBox="1"/>
          <p:nvPr/>
        </p:nvSpPr>
        <p:spPr>
          <a:xfrm>
            <a:off x="2163150" y="17870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1" name="Google Shape;701;p52"/>
          <p:cNvSpPr/>
          <p:nvPr/>
        </p:nvSpPr>
        <p:spPr>
          <a:xfrm>
            <a:off x="2595300" y="2970575"/>
            <a:ext cx="825600" cy="51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 (</a:t>
            </a:r>
            <a:r>
              <a:rPr lang="en-GB" sz="800"/>
              <a:t>Decoder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2" name="Google Shape;702;p52"/>
          <p:cNvCxnSpPr/>
          <p:nvPr/>
        </p:nvCxnSpPr>
        <p:spPr>
          <a:xfrm rot="10800000">
            <a:off x="3008100" y="280287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3" name="Google Shape;703;p52"/>
          <p:cNvSpPr/>
          <p:nvPr/>
        </p:nvSpPr>
        <p:spPr>
          <a:xfrm>
            <a:off x="2595300" y="258957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4" name="Google Shape;704;p52"/>
          <p:cNvCxnSpPr/>
          <p:nvPr/>
        </p:nvCxnSpPr>
        <p:spPr>
          <a:xfrm rot="10800000">
            <a:off x="3008100" y="242187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5" name="Google Shape;705;p52"/>
          <p:cNvSpPr/>
          <p:nvPr/>
        </p:nvSpPr>
        <p:spPr>
          <a:xfrm>
            <a:off x="2595300" y="220857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52"/>
          <p:cNvSpPr/>
          <p:nvPr/>
        </p:nvSpPr>
        <p:spPr>
          <a:xfrm>
            <a:off x="2597188" y="375342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7" name="Google Shape;707;p52"/>
          <p:cNvCxnSpPr>
            <a:stCxn id="706" idx="0"/>
          </p:cNvCxnSpPr>
          <p:nvPr/>
        </p:nvCxnSpPr>
        <p:spPr>
          <a:xfrm rot="10800000">
            <a:off x="3005188" y="3496625"/>
            <a:ext cx="4800" cy="2568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8" name="Google Shape;708;p52"/>
          <p:cNvCxnSpPr/>
          <p:nvPr/>
        </p:nvCxnSpPr>
        <p:spPr>
          <a:xfrm rot="10800000">
            <a:off x="3009988" y="399402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9" name="Google Shape;709;p52"/>
          <p:cNvSpPr txBox="1"/>
          <p:nvPr/>
        </p:nvSpPr>
        <p:spPr>
          <a:xfrm>
            <a:off x="2544150" y="17870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0" name="Google Shape;710;p52"/>
          <p:cNvCxnSpPr/>
          <p:nvPr/>
        </p:nvCxnSpPr>
        <p:spPr>
          <a:xfrm rot="10800000">
            <a:off x="2826300" y="20436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1" name="Google Shape;711;p52"/>
          <p:cNvSpPr txBox="1"/>
          <p:nvPr/>
        </p:nvSpPr>
        <p:spPr>
          <a:xfrm>
            <a:off x="2696550" y="17870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2" name="Google Shape;712;p52"/>
          <p:cNvCxnSpPr/>
          <p:nvPr/>
        </p:nvCxnSpPr>
        <p:spPr>
          <a:xfrm rot="10800000">
            <a:off x="2978700" y="20436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3" name="Google Shape;713;p52"/>
          <p:cNvSpPr txBox="1"/>
          <p:nvPr/>
        </p:nvSpPr>
        <p:spPr>
          <a:xfrm>
            <a:off x="2848950" y="17870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4" name="Google Shape;714;p52"/>
          <p:cNvCxnSpPr/>
          <p:nvPr/>
        </p:nvCxnSpPr>
        <p:spPr>
          <a:xfrm rot="10800000">
            <a:off x="3131100" y="20436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5" name="Google Shape;715;p52"/>
          <p:cNvCxnSpPr/>
          <p:nvPr/>
        </p:nvCxnSpPr>
        <p:spPr>
          <a:xfrm rot="10800000">
            <a:off x="3283500" y="20436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6" name="Google Shape;716;p52"/>
          <p:cNvSpPr txBox="1"/>
          <p:nvPr/>
        </p:nvSpPr>
        <p:spPr>
          <a:xfrm>
            <a:off x="3153750" y="17870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7" name="Google Shape;717;p52"/>
          <p:cNvSpPr txBox="1"/>
          <p:nvPr/>
        </p:nvSpPr>
        <p:spPr>
          <a:xfrm>
            <a:off x="1871707" y="4168625"/>
            <a:ext cx="7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8" name="Google Shape;718;p52"/>
          <p:cNvSpPr txBox="1"/>
          <p:nvPr/>
        </p:nvSpPr>
        <p:spPr>
          <a:xfrm>
            <a:off x="2862307" y="4168625"/>
            <a:ext cx="7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love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52"/>
          <p:cNvSpPr/>
          <p:nvPr/>
        </p:nvSpPr>
        <p:spPr>
          <a:xfrm>
            <a:off x="3662100" y="2970575"/>
            <a:ext cx="825600" cy="51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 (</a:t>
            </a:r>
            <a:r>
              <a:rPr lang="en-GB" sz="800"/>
              <a:t>Decoder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0" name="Google Shape;720;p52"/>
          <p:cNvCxnSpPr/>
          <p:nvPr/>
        </p:nvCxnSpPr>
        <p:spPr>
          <a:xfrm rot="10800000">
            <a:off x="4074900" y="280287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1" name="Google Shape;721;p52"/>
          <p:cNvSpPr/>
          <p:nvPr/>
        </p:nvSpPr>
        <p:spPr>
          <a:xfrm>
            <a:off x="3662100" y="258957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2" name="Google Shape;722;p52"/>
          <p:cNvCxnSpPr/>
          <p:nvPr/>
        </p:nvCxnSpPr>
        <p:spPr>
          <a:xfrm rot="10800000">
            <a:off x="4074900" y="242187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3" name="Google Shape;723;p52"/>
          <p:cNvSpPr/>
          <p:nvPr/>
        </p:nvSpPr>
        <p:spPr>
          <a:xfrm>
            <a:off x="3662100" y="220857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52"/>
          <p:cNvSpPr/>
          <p:nvPr/>
        </p:nvSpPr>
        <p:spPr>
          <a:xfrm>
            <a:off x="3663988" y="375342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5" name="Google Shape;725;p52"/>
          <p:cNvCxnSpPr>
            <a:stCxn id="724" idx="0"/>
          </p:cNvCxnSpPr>
          <p:nvPr/>
        </p:nvCxnSpPr>
        <p:spPr>
          <a:xfrm rot="10800000">
            <a:off x="4071988" y="3496625"/>
            <a:ext cx="4800" cy="2568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6" name="Google Shape;726;p52"/>
          <p:cNvCxnSpPr/>
          <p:nvPr/>
        </p:nvCxnSpPr>
        <p:spPr>
          <a:xfrm rot="10800000">
            <a:off x="4076788" y="399402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7" name="Google Shape;727;p52"/>
          <p:cNvCxnSpPr/>
          <p:nvPr/>
        </p:nvCxnSpPr>
        <p:spPr>
          <a:xfrm rot="10800000">
            <a:off x="3740700" y="20436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8" name="Google Shape;728;p52"/>
          <p:cNvSpPr txBox="1"/>
          <p:nvPr/>
        </p:nvSpPr>
        <p:spPr>
          <a:xfrm>
            <a:off x="3610950" y="17870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9" name="Google Shape;729;p52"/>
          <p:cNvCxnSpPr/>
          <p:nvPr/>
        </p:nvCxnSpPr>
        <p:spPr>
          <a:xfrm rot="10800000">
            <a:off x="3893100" y="20436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30" name="Google Shape;730;p52"/>
          <p:cNvSpPr txBox="1"/>
          <p:nvPr/>
        </p:nvSpPr>
        <p:spPr>
          <a:xfrm>
            <a:off x="3763350" y="17870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1" name="Google Shape;731;p52"/>
          <p:cNvCxnSpPr/>
          <p:nvPr/>
        </p:nvCxnSpPr>
        <p:spPr>
          <a:xfrm rot="10800000">
            <a:off x="4045500" y="20436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32" name="Google Shape;732;p52"/>
          <p:cNvSpPr txBox="1"/>
          <p:nvPr/>
        </p:nvSpPr>
        <p:spPr>
          <a:xfrm>
            <a:off x="3915750" y="17870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3" name="Google Shape;733;p52"/>
          <p:cNvCxnSpPr/>
          <p:nvPr/>
        </p:nvCxnSpPr>
        <p:spPr>
          <a:xfrm rot="10800000">
            <a:off x="4197900" y="20436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34" name="Google Shape;734;p52"/>
          <p:cNvSpPr txBox="1"/>
          <p:nvPr/>
        </p:nvSpPr>
        <p:spPr>
          <a:xfrm>
            <a:off x="4068150" y="17870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5" name="Google Shape;735;p52"/>
          <p:cNvCxnSpPr/>
          <p:nvPr/>
        </p:nvCxnSpPr>
        <p:spPr>
          <a:xfrm rot="10800000">
            <a:off x="4350300" y="20436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36" name="Google Shape;736;p52"/>
          <p:cNvSpPr txBox="1"/>
          <p:nvPr/>
        </p:nvSpPr>
        <p:spPr>
          <a:xfrm>
            <a:off x="4220550" y="17870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52"/>
          <p:cNvSpPr/>
          <p:nvPr/>
        </p:nvSpPr>
        <p:spPr>
          <a:xfrm>
            <a:off x="4652700" y="2970575"/>
            <a:ext cx="825600" cy="51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 (</a:t>
            </a:r>
            <a:r>
              <a:rPr lang="en-GB" sz="800"/>
              <a:t>Decoder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8" name="Google Shape;738;p52"/>
          <p:cNvCxnSpPr/>
          <p:nvPr/>
        </p:nvCxnSpPr>
        <p:spPr>
          <a:xfrm rot="10800000">
            <a:off x="5065500" y="280287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39" name="Google Shape;739;p52"/>
          <p:cNvSpPr/>
          <p:nvPr/>
        </p:nvSpPr>
        <p:spPr>
          <a:xfrm>
            <a:off x="4652700" y="258957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0" name="Google Shape;740;p52"/>
          <p:cNvCxnSpPr/>
          <p:nvPr/>
        </p:nvCxnSpPr>
        <p:spPr>
          <a:xfrm rot="10800000">
            <a:off x="5065500" y="242187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1" name="Google Shape;741;p52"/>
          <p:cNvSpPr/>
          <p:nvPr/>
        </p:nvSpPr>
        <p:spPr>
          <a:xfrm>
            <a:off x="4652700" y="220857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52"/>
          <p:cNvSpPr/>
          <p:nvPr/>
        </p:nvSpPr>
        <p:spPr>
          <a:xfrm>
            <a:off x="4654588" y="375342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3" name="Google Shape;743;p52"/>
          <p:cNvCxnSpPr>
            <a:stCxn id="742" idx="0"/>
          </p:cNvCxnSpPr>
          <p:nvPr/>
        </p:nvCxnSpPr>
        <p:spPr>
          <a:xfrm rot="10800000">
            <a:off x="5062588" y="3496625"/>
            <a:ext cx="4800" cy="2568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4" name="Google Shape;744;p52"/>
          <p:cNvCxnSpPr/>
          <p:nvPr/>
        </p:nvCxnSpPr>
        <p:spPr>
          <a:xfrm rot="10800000">
            <a:off x="5067388" y="399402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5" name="Google Shape;745;p52"/>
          <p:cNvSpPr txBox="1"/>
          <p:nvPr/>
        </p:nvSpPr>
        <p:spPr>
          <a:xfrm>
            <a:off x="4601550" y="17870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6" name="Google Shape;746;p52"/>
          <p:cNvCxnSpPr/>
          <p:nvPr/>
        </p:nvCxnSpPr>
        <p:spPr>
          <a:xfrm rot="10800000">
            <a:off x="4883700" y="20436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7" name="Google Shape;747;p52"/>
          <p:cNvSpPr txBox="1"/>
          <p:nvPr/>
        </p:nvSpPr>
        <p:spPr>
          <a:xfrm>
            <a:off x="4753950" y="17870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8" name="Google Shape;748;p52"/>
          <p:cNvCxnSpPr/>
          <p:nvPr/>
        </p:nvCxnSpPr>
        <p:spPr>
          <a:xfrm rot="10800000">
            <a:off x="5036100" y="20436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9" name="Google Shape;749;p52"/>
          <p:cNvSpPr txBox="1"/>
          <p:nvPr/>
        </p:nvSpPr>
        <p:spPr>
          <a:xfrm>
            <a:off x="4906350" y="17870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0" name="Google Shape;750;p52"/>
          <p:cNvCxnSpPr/>
          <p:nvPr/>
        </p:nvCxnSpPr>
        <p:spPr>
          <a:xfrm rot="10800000">
            <a:off x="5188500" y="20436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1" name="Google Shape;751;p52"/>
          <p:cNvSpPr txBox="1"/>
          <p:nvPr/>
        </p:nvSpPr>
        <p:spPr>
          <a:xfrm>
            <a:off x="5058750" y="17870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2" name="Google Shape;752;p52"/>
          <p:cNvSpPr txBox="1"/>
          <p:nvPr/>
        </p:nvSpPr>
        <p:spPr>
          <a:xfrm>
            <a:off x="5211150" y="17870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3" name="Google Shape;753;p52"/>
          <p:cNvSpPr txBox="1"/>
          <p:nvPr/>
        </p:nvSpPr>
        <p:spPr>
          <a:xfrm>
            <a:off x="3929107" y="4168625"/>
            <a:ext cx="7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my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4" name="Google Shape;754;p52"/>
          <p:cNvSpPr txBox="1"/>
          <p:nvPr/>
        </p:nvSpPr>
        <p:spPr>
          <a:xfrm>
            <a:off x="4919707" y="4168625"/>
            <a:ext cx="7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5" name="Google Shape;755;p52"/>
          <p:cNvSpPr txBox="1"/>
          <p:nvPr/>
        </p:nvSpPr>
        <p:spPr>
          <a:xfrm>
            <a:off x="894457" y="1535988"/>
            <a:ext cx="7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6" name="Google Shape;756;p52"/>
          <p:cNvSpPr txBox="1"/>
          <p:nvPr/>
        </p:nvSpPr>
        <p:spPr>
          <a:xfrm>
            <a:off x="1795507" y="1522925"/>
            <a:ext cx="7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love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7" name="Google Shape;757;p52"/>
          <p:cNvSpPr txBox="1"/>
          <p:nvPr/>
        </p:nvSpPr>
        <p:spPr>
          <a:xfrm>
            <a:off x="2748007" y="1522913"/>
            <a:ext cx="7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my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8" name="Google Shape;758;p52"/>
          <p:cNvSpPr txBox="1"/>
          <p:nvPr/>
        </p:nvSpPr>
        <p:spPr>
          <a:xfrm>
            <a:off x="3001350" y="17870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9" name="Google Shape;759;p52"/>
          <p:cNvSpPr txBox="1"/>
          <p:nvPr/>
        </p:nvSpPr>
        <p:spPr>
          <a:xfrm>
            <a:off x="3891007" y="1522913"/>
            <a:ext cx="7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0" name="Google Shape;760;p52"/>
          <p:cNvSpPr txBox="1"/>
          <p:nvPr/>
        </p:nvSpPr>
        <p:spPr>
          <a:xfrm>
            <a:off x="4805407" y="1522913"/>
            <a:ext cx="7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&lt;eos&gt;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52"/>
          <p:cNvSpPr txBox="1"/>
          <p:nvPr/>
        </p:nvSpPr>
        <p:spPr>
          <a:xfrm>
            <a:off x="5820750" y="1513288"/>
            <a:ext cx="270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only need a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transformer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decoder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2" name="Google Shape;762;p52"/>
          <p:cNvSpPr txBox="1"/>
          <p:nvPr/>
        </p:nvSpPr>
        <p:spPr>
          <a:xfrm>
            <a:off x="5849150" y="2918050"/>
            <a:ext cx="270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have to use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masked attention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 mask future elements.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3" name="Google Shape;763;p52"/>
          <p:cNvCxnSpPr/>
          <p:nvPr/>
        </p:nvCxnSpPr>
        <p:spPr>
          <a:xfrm flipH="1" rot="10800000">
            <a:off x="454200" y="3434450"/>
            <a:ext cx="130500" cy="1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4" name="Google Shape;764;p52"/>
          <p:cNvSpPr txBox="1"/>
          <p:nvPr/>
        </p:nvSpPr>
        <p:spPr>
          <a:xfrm>
            <a:off x="217950" y="3488675"/>
            <a:ext cx="649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Pos emb</a:t>
            </a:r>
            <a:endParaRPr b="0" i="0" sz="6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5" name="Google Shape;765;p52"/>
          <p:cNvCxnSpPr/>
          <p:nvPr/>
        </p:nvCxnSpPr>
        <p:spPr>
          <a:xfrm flipH="1" rot="10800000">
            <a:off x="1472025" y="3445825"/>
            <a:ext cx="130500" cy="1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6" name="Google Shape;766;p52"/>
          <p:cNvSpPr txBox="1"/>
          <p:nvPr/>
        </p:nvSpPr>
        <p:spPr>
          <a:xfrm>
            <a:off x="1054500" y="3489000"/>
            <a:ext cx="49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Pos emb</a:t>
            </a:r>
            <a:endParaRPr b="0" i="0" sz="6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7" name="Google Shape;767;p52"/>
          <p:cNvCxnSpPr/>
          <p:nvPr/>
        </p:nvCxnSpPr>
        <p:spPr>
          <a:xfrm flipH="1" rot="10800000">
            <a:off x="2489850" y="3445825"/>
            <a:ext cx="130500" cy="1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8" name="Google Shape;768;p52"/>
          <p:cNvSpPr txBox="1"/>
          <p:nvPr/>
        </p:nvSpPr>
        <p:spPr>
          <a:xfrm>
            <a:off x="2049900" y="35000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Pos emb</a:t>
            </a:r>
            <a:endParaRPr b="0" i="0" sz="6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9" name="Google Shape;769;p52"/>
          <p:cNvCxnSpPr/>
          <p:nvPr/>
        </p:nvCxnSpPr>
        <p:spPr>
          <a:xfrm flipH="1" rot="10800000">
            <a:off x="3548825" y="3445825"/>
            <a:ext cx="130500" cy="1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70" name="Google Shape;770;p52"/>
          <p:cNvSpPr txBox="1"/>
          <p:nvPr/>
        </p:nvSpPr>
        <p:spPr>
          <a:xfrm>
            <a:off x="3312575" y="3500050"/>
            <a:ext cx="649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Pos emb</a:t>
            </a:r>
            <a:endParaRPr b="0" i="0" sz="6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1" name="Google Shape;771;p52"/>
          <p:cNvCxnSpPr/>
          <p:nvPr/>
        </p:nvCxnSpPr>
        <p:spPr>
          <a:xfrm flipH="1" rot="10800000">
            <a:off x="4547200" y="3445825"/>
            <a:ext cx="130500" cy="1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72" name="Google Shape;772;p52"/>
          <p:cNvSpPr txBox="1"/>
          <p:nvPr/>
        </p:nvSpPr>
        <p:spPr>
          <a:xfrm>
            <a:off x="4310950" y="3500050"/>
            <a:ext cx="649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Pos emb</a:t>
            </a:r>
            <a:endParaRPr b="0" i="0" sz="6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3" name="Google Shape;773;p52"/>
          <p:cNvSpPr txBox="1"/>
          <p:nvPr/>
        </p:nvSpPr>
        <p:spPr>
          <a:xfrm>
            <a:off x="5849150" y="2174100"/>
            <a:ext cx="270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need to inject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positional embeddings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4" name="Google Shape;774;p52"/>
          <p:cNvSpPr txBox="1"/>
          <p:nvPr/>
        </p:nvSpPr>
        <p:spPr>
          <a:xfrm>
            <a:off x="5849600" y="3771175"/>
            <a:ext cx="270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can use the standard negative log-likelihood as a loss.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Neural Language Models</a:t>
            </a:r>
            <a:endParaRPr sz="2600"/>
          </a:p>
        </p:txBody>
      </p:sp>
      <p:sp>
        <p:nvSpPr>
          <p:cNvPr id="780" name="Google Shape;780;p5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1" name="Google Shape;781;p53"/>
          <p:cNvSpPr txBox="1"/>
          <p:nvPr/>
        </p:nvSpPr>
        <p:spPr>
          <a:xfrm>
            <a:off x="8523541" y="51528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2" name="Google Shape;782;p53"/>
          <p:cNvSpPr txBox="1"/>
          <p:nvPr/>
        </p:nvSpPr>
        <p:spPr>
          <a:xfrm>
            <a:off x="505925" y="789875"/>
            <a:ext cx="84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Neural language models are normally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autoregressive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can be easily used as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generative models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3" name="Google Shape;783;p53"/>
          <p:cNvSpPr txBox="1"/>
          <p:nvPr/>
        </p:nvSpPr>
        <p:spPr>
          <a:xfrm>
            <a:off x="505925" y="1170875"/>
            <a:ext cx="81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example, we can sample from them to generate plausible sentences.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4" name="Google Shape;784;p53"/>
          <p:cNvSpPr txBox="1"/>
          <p:nvPr/>
        </p:nvSpPr>
        <p:spPr>
          <a:xfrm>
            <a:off x="506075" y="1604725"/>
            <a:ext cx="56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can also prompt the model to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continue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our own sentences.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53"/>
          <p:cNvSpPr/>
          <p:nvPr/>
        </p:nvSpPr>
        <p:spPr>
          <a:xfrm>
            <a:off x="813300" y="3506700"/>
            <a:ext cx="825600" cy="51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53"/>
          <p:cNvSpPr/>
          <p:nvPr/>
        </p:nvSpPr>
        <p:spPr>
          <a:xfrm>
            <a:off x="1833300" y="3503975"/>
            <a:ext cx="825600" cy="51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7" name="Google Shape;787;p53"/>
          <p:cNvCxnSpPr/>
          <p:nvPr/>
        </p:nvCxnSpPr>
        <p:spPr>
          <a:xfrm>
            <a:off x="2658900" y="3763025"/>
            <a:ext cx="165000" cy="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8" name="Google Shape;788;p53"/>
          <p:cNvCxnSpPr/>
          <p:nvPr/>
        </p:nvCxnSpPr>
        <p:spPr>
          <a:xfrm rot="10800000">
            <a:off x="1226100" y="3339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9" name="Google Shape;789;p53"/>
          <p:cNvCxnSpPr/>
          <p:nvPr/>
        </p:nvCxnSpPr>
        <p:spPr>
          <a:xfrm rot="10800000">
            <a:off x="2246100" y="333627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90" name="Google Shape;790;p53"/>
          <p:cNvSpPr/>
          <p:nvPr/>
        </p:nvSpPr>
        <p:spPr>
          <a:xfrm>
            <a:off x="813300" y="3125700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53"/>
          <p:cNvSpPr/>
          <p:nvPr/>
        </p:nvSpPr>
        <p:spPr>
          <a:xfrm>
            <a:off x="1833300" y="312297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2" name="Google Shape;792;p53"/>
          <p:cNvCxnSpPr/>
          <p:nvPr/>
        </p:nvCxnSpPr>
        <p:spPr>
          <a:xfrm rot="10800000">
            <a:off x="1226100" y="2958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3" name="Google Shape;793;p53"/>
          <p:cNvCxnSpPr/>
          <p:nvPr/>
        </p:nvCxnSpPr>
        <p:spPr>
          <a:xfrm rot="10800000">
            <a:off x="2246100" y="295527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94" name="Google Shape;794;p53"/>
          <p:cNvSpPr/>
          <p:nvPr/>
        </p:nvSpPr>
        <p:spPr>
          <a:xfrm>
            <a:off x="813300" y="2744700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Softmax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53"/>
          <p:cNvSpPr/>
          <p:nvPr/>
        </p:nvSpPr>
        <p:spPr>
          <a:xfrm>
            <a:off x="1833300" y="274197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6" name="Google Shape;796;p53"/>
          <p:cNvCxnSpPr/>
          <p:nvPr/>
        </p:nvCxnSpPr>
        <p:spPr>
          <a:xfrm rot="10800000">
            <a:off x="921300" y="2577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97" name="Google Shape;797;p53"/>
          <p:cNvSpPr txBox="1"/>
          <p:nvPr/>
        </p:nvSpPr>
        <p:spPr>
          <a:xfrm>
            <a:off x="791550" y="2320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53"/>
          <p:cNvSpPr/>
          <p:nvPr/>
        </p:nvSpPr>
        <p:spPr>
          <a:xfrm>
            <a:off x="1835188" y="428682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9" name="Google Shape;799;p53"/>
          <p:cNvCxnSpPr>
            <a:stCxn id="798" idx="0"/>
          </p:cNvCxnSpPr>
          <p:nvPr/>
        </p:nvCxnSpPr>
        <p:spPr>
          <a:xfrm rot="10800000">
            <a:off x="2243188" y="4030025"/>
            <a:ext cx="4800" cy="2568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0" name="Google Shape;800;p53"/>
          <p:cNvCxnSpPr/>
          <p:nvPr/>
        </p:nvCxnSpPr>
        <p:spPr>
          <a:xfrm rot="10800000">
            <a:off x="2247988" y="452742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1" name="Google Shape;801;p53"/>
          <p:cNvSpPr/>
          <p:nvPr/>
        </p:nvSpPr>
        <p:spPr>
          <a:xfrm>
            <a:off x="813288" y="4279200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2" name="Google Shape;802;p53"/>
          <p:cNvCxnSpPr>
            <a:stCxn id="801" idx="0"/>
          </p:cNvCxnSpPr>
          <p:nvPr/>
        </p:nvCxnSpPr>
        <p:spPr>
          <a:xfrm rot="10800000">
            <a:off x="1221288" y="4022400"/>
            <a:ext cx="4800" cy="2568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3" name="Google Shape;803;p53"/>
          <p:cNvCxnSpPr/>
          <p:nvPr/>
        </p:nvCxnSpPr>
        <p:spPr>
          <a:xfrm rot="10800000">
            <a:off x="1226088" y="45198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4" name="Google Shape;804;p53"/>
          <p:cNvSpPr txBox="1"/>
          <p:nvPr/>
        </p:nvSpPr>
        <p:spPr>
          <a:xfrm>
            <a:off x="903607" y="4625825"/>
            <a:ext cx="7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rPr>
              <a:t>&lt;bos&gt;</a:t>
            </a:r>
            <a:endParaRPr b="0" i="0" sz="1400" u="none" cap="none" strike="noStrike">
              <a:solidFill>
                <a:srgbClr val="DB44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5" name="Google Shape;805;p53"/>
          <p:cNvCxnSpPr/>
          <p:nvPr/>
        </p:nvCxnSpPr>
        <p:spPr>
          <a:xfrm>
            <a:off x="648300" y="3765750"/>
            <a:ext cx="165000" cy="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6" name="Google Shape;806;p53"/>
          <p:cNvCxnSpPr/>
          <p:nvPr/>
        </p:nvCxnSpPr>
        <p:spPr>
          <a:xfrm rot="10800000">
            <a:off x="1073700" y="2577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7" name="Google Shape;807;p53"/>
          <p:cNvSpPr txBox="1"/>
          <p:nvPr/>
        </p:nvSpPr>
        <p:spPr>
          <a:xfrm>
            <a:off x="943950" y="2320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8" name="Google Shape;808;p53"/>
          <p:cNvCxnSpPr/>
          <p:nvPr/>
        </p:nvCxnSpPr>
        <p:spPr>
          <a:xfrm rot="10800000">
            <a:off x="1226100" y="2577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9" name="Google Shape;809;p53"/>
          <p:cNvSpPr txBox="1"/>
          <p:nvPr/>
        </p:nvSpPr>
        <p:spPr>
          <a:xfrm>
            <a:off x="1096350" y="2320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0" name="Google Shape;810;p53"/>
          <p:cNvCxnSpPr/>
          <p:nvPr/>
        </p:nvCxnSpPr>
        <p:spPr>
          <a:xfrm rot="10800000">
            <a:off x="1378500" y="2577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1" name="Google Shape;811;p53"/>
          <p:cNvSpPr txBox="1"/>
          <p:nvPr/>
        </p:nvSpPr>
        <p:spPr>
          <a:xfrm>
            <a:off x="1248750" y="2320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2" name="Google Shape;812;p53"/>
          <p:cNvCxnSpPr/>
          <p:nvPr/>
        </p:nvCxnSpPr>
        <p:spPr>
          <a:xfrm rot="10800000">
            <a:off x="1530900" y="2577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3" name="Google Shape;813;p53"/>
          <p:cNvSpPr txBox="1"/>
          <p:nvPr/>
        </p:nvSpPr>
        <p:spPr>
          <a:xfrm>
            <a:off x="1401150" y="2320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4" name="Google Shape;814;p53"/>
          <p:cNvCxnSpPr/>
          <p:nvPr/>
        </p:nvCxnSpPr>
        <p:spPr>
          <a:xfrm>
            <a:off x="1668300" y="3763025"/>
            <a:ext cx="165000" cy="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5" name="Google Shape;815;p53"/>
          <p:cNvCxnSpPr/>
          <p:nvPr/>
        </p:nvCxnSpPr>
        <p:spPr>
          <a:xfrm rot="10800000">
            <a:off x="1911900" y="2577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6" name="Google Shape;816;p53"/>
          <p:cNvSpPr txBox="1"/>
          <p:nvPr/>
        </p:nvSpPr>
        <p:spPr>
          <a:xfrm>
            <a:off x="1782150" y="2320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7" name="Google Shape;817;p53"/>
          <p:cNvCxnSpPr/>
          <p:nvPr/>
        </p:nvCxnSpPr>
        <p:spPr>
          <a:xfrm rot="10800000">
            <a:off x="2064300" y="2577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8" name="Google Shape;818;p53"/>
          <p:cNvSpPr txBox="1"/>
          <p:nvPr/>
        </p:nvSpPr>
        <p:spPr>
          <a:xfrm>
            <a:off x="1934550" y="2320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9" name="Google Shape;819;p53"/>
          <p:cNvCxnSpPr/>
          <p:nvPr/>
        </p:nvCxnSpPr>
        <p:spPr>
          <a:xfrm rot="10800000">
            <a:off x="2216700" y="2577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0" name="Google Shape;820;p53"/>
          <p:cNvSpPr txBox="1"/>
          <p:nvPr/>
        </p:nvSpPr>
        <p:spPr>
          <a:xfrm>
            <a:off x="2086950" y="2320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1" name="Google Shape;821;p53"/>
          <p:cNvCxnSpPr/>
          <p:nvPr/>
        </p:nvCxnSpPr>
        <p:spPr>
          <a:xfrm rot="10800000">
            <a:off x="2369100" y="2577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2" name="Google Shape;822;p53"/>
          <p:cNvSpPr txBox="1"/>
          <p:nvPr/>
        </p:nvSpPr>
        <p:spPr>
          <a:xfrm>
            <a:off x="2239350" y="2320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3" name="Google Shape;823;p53"/>
          <p:cNvCxnSpPr/>
          <p:nvPr/>
        </p:nvCxnSpPr>
        <p:spPr>
          <a:xfrm rot="10800000">
            <a:off x="2521500" y="2577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4" name="Google Shape;824;p53"/>
          <p:cNvSpPr txBox="1"/>
          <p:nvPr/>
        </p:nvSpPr>
        <p:spPr>
          <a:xfrm>
            <a:off x="2391750" y="2320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5" name="Google Shape;825;p53"/>
          <p:cNvSpPr/>
          <p:nvPr/>
        </p:nvSpPr>
        <p:spPr>
          <a:xfrm>
            <a:off x="2823900" y="3503975"/>
            <a:ext cx="825600" cy="51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6" name="Google Shape;826;p53"/>
          <p:cNvCxnSpPr/>
          <p:nvPr/>
        </p:nvCxnSpPr>
        <p:spPr>
          <a:xfrm>
            <a:off x="3649500" y="3763025"/>
            <a:ext cx="165000" cy="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7" name="Google Shape;827;p53"/>
          <p:cNvCxnSpPr/>
          <p:nvPr/>
        </p:nvCxnSpPr>
        <p:spPr>
          <a:xfrm rot="10800000">
            <a:off x="3236700" y="333627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8" name="Google Shape;828;p53"/>
          <p:cNvSpPr/>
          <p:nvPr/>
        </p:nvSpPr>
        <p:spPr>
          <a:xfrm>
            <a:off x="2823900" y="312297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9" name="Google Shape;829;p53"/>
          <p:cNvCxnSpPr/>
          <p:nvPr/>
        </p:nvCxnSpPr>
        <p:spPr>
          <a:xfrm rot="10800000">
            <a:off x="3236700" y="295527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0" name="Google Shape;830;p53"/>
          <p:cNvSpPr/>
          <p:nvPr/>
        </p:nvSpPr>
        <p:spPr>
          <a:xfrm>
            <a:off x="2823900" y="274197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53"/>
          <p:cNvSpPr/>
          <p:nvPr/>
        </p:nvSpPr>
        <p:spPr>
          <a:xfrm>
            <a:off x="2825788" y="428682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2" name="Google Shape;832;p53"/>
          <p:cNvCxnSpPr>
            <a:stCxn id="831" idx="0"/>
          </p:cNvCxnSpPr>
          <p:nvPr/>
        </p:nvCxnSpPr>
        <p:spPr>
          <a:xfrm rot="10800000">
            <a:off x="3233788" y="4030025"/>
            <a:ext cx="4800" cy="2568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3" name="Google Shape;833;p53"/>
          <p:cNvCxnSpPr/>
          <p:nvPr/>
        </p:nvCxnSpPr>
        <p:spPr>
          <a:xfrm rot="10800000">
            <a:off x="3238588" y="452742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4" name="Google Shape;834;p53"/>
          <p:cNvSpPr txBox="1"/>
          <p:nvPr/>
        </p:nvSpPr>
        <p:spPr>
          <a:xfrm>
            <a:off x="2772750" y="2320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5" name="Google Shape;835;p53"/>
          <p:cNvCxnSpPr/>
          <p:nvPr/>
        </p:nvCxnSpPr>
        <p:spPr>
          <a:xfrm rot="10800000">
            <a:off x="3054900" y="2577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6" name="Google Shape;836;p53"/>
          <p:cNvSpPr txBox="1"/>
          <p:nvPr/>
        </p:nvSpPr>
        <p:spPr>
          <a:xfrm>
            <a:off x="2925150" y="2320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7" name="Google Shape;837;p53"/>
          <p:cNvCxnSpPr/>
          <p:nvPr/>
        </p:nvCxnSpPr>
        <p:spPr>
          <a:xfrm rot="10800000">
            <a:off x="3207300" y="2577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8" name="Google Shape;838;p53"/>
          <p:cNvSpPr txBox="1"/>
          <p:nvPr/>
        </p:nvSpPr>
        <p:spPr>
          <a:xfrm>
            <a:off x="3077550" y="2320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9" name="Google Shape;839;p53"/>
          <p:cNvCxnSpPr/>
          <p:nvPr/>
        </p:nvCxnSpPr>
        <p:spPr>
          <a:xfrm rot="10800000">
            <a:off x="3359700" y="2577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0" name="Google Shape;840;p53"/>
          <p:cNvCxnSpPr/>
          <p:nvPr/>
        </p:nvCxnSpPr>
        <p:spPr>
          <a:xfrm rot="10800000">
            <a:off x="3512100" y="2577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1" name="Google Shape;841;p53"/>
          <p:cNvSpPr txBox="1"/>
          <p:nvPr/>
        </p:nvSpPr>
        <p:spPr>
          <a:xfrm>
            <a:off x="3382350" y="2320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53"/>
          <p:cNvSpPr txBox="1"/>
          <p:nvPr/>
        </p:nvSpPr>
        <p:spPr>
          <a:xfrm>
            <a:off x="2100307" y="4625825"/>
            <a:ext cx="7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0" i="0" sz="1400" u="none" cap="none" strike="noStrike">
              <a:solidFill>
                <a:srgbClr val="DB44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53"/>
          <p:cNvSpPr txBox="1"/>
          <p:nvPr/>
        </p:nvSpPr>
        <p:spPr>
          <a:xfrm>
            <a:off x="3090907" y="4625825"/>
            <a:ext cx="7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love</a:t>
            </a:r>
            <a:endParaRPr b="0" i="0" sz="14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53"/>
          <p:cNvSpPr/>
          <p:nvPr/>
        </p:nvSpPr>
        <p:spPr>
          <a:xfrm>
            <a:off x="3890700" y="3503975"/>
            <a:ext cx="825600" cy="51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5" name="Google Shape;845;p53"/>
          <p:cNvCxnSpPr/>
          <p:nvPr/>
        </p:nvCxnSpPr>
        <p:spPr>
          <a:xfrm>
            <a:off x="4716300" y="3763025"/>
            <a:ext cx="165000" cy="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6" name="Google Shape;846;p53"/>
          <p:cNvCxnSpPr/>
          <p:nvPr/>
        </p:nvCxnSpPr>
        <p:spPr>
          <a:xfrm rot="10800000">
            <a:off x="4303500" y="333627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7" name="Google Shape;847;p53"/>
          <p:cNvSpPr/>
          <p:nvPr/>
        </p:nvSpPr>
        <p:spPr>
          <a:xfrm>
            <a:off x="3890700" y="312297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8" name="Google Shape;848;p53"/>
          <p:cNvCxnSpPr/>
          <p:nvPr/>
        </p:nvCxnSpPr>
        <p:spPr>
          <a:xfrm rot="10800000">
            <a:off x="4303500" y="295527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9" name="Google Shape;849;p53"/>
          <p:cNvSpPr/>
          <p:nvPr/>
        </p:nvSpPr>
        <p:spPr>
          <a:xfrm>
            <a:off x="3890700" y="274197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53"/>
          <p:cNvSpPr/>
          <p:nvPr/>
        </p:nvSpPr>
        <p:spPr>
          <a:xfrm>
            <a:off x="3892588" y="428682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1" name="Google Shape;851;p53"/>
          <p:cNvCxnSpPr>
            <a:stCxn id="850" idx="0"/>
          </p:cNvCxnSpPr>
          <p:nvPr/>
        </p:nvCxnSpPr>
        <p:spPr>
          <a:xfrm rot="10800000">
            <a:off x="4300588" y="4030025"/>
            <a:ext cx="4800" cy="2568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2" name="Google Shape;852;p53"/>
          <p:cNvCxnSpPr/>
          <p:nvPr/>
        </p:nvCxnSpPr>
        <p:spPr>
          <a:xfrm rot="10800000">
            <a:off x="4305388" y="452742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3" name="Google Shape;853;p53"/>
          <p:cNvCxnSpPr/>
          <p:nvPr/>
        </p:nvCxnSpPr>
        <p:spPr>
          <a:xfrm rot="10800000">
            <a:off x="3969300" y="2577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4" name="Google Shape;854;p53"/>
          <p:cNvSpPr txBox="1"/>
          <p:nvPr/>
        </p:nvSpPr>
        <p:spPr>
          <a:xfrm>
            <a:off x="3839550" y="2320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5" name="Google Shape;855;p53"/>
          <p:cNvCxnSpPr/>
          <p:nvPr/>
        </p:nvCxnSpPr>
        <p:spPr>
          <a:xfrm rot="10800000">
            <a:off x="4121700" y="2577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6" name="Google Shape;856;p53"/>
          <p:cNvSpPr txBox="1"/>
          <p:nvPr/>
        </p:nvSpPr>
        <p:spPr>
          <a:xfrm>
            <a:off x="3991950" y="2320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7" name="Google Shape;857;p53"/>
          <p:cNvCxnSpPr/>
          <p:nvPr/>
        </p:nvCxnSpPr>
        <p:spPr>
          <a:xfrm rot="10800000">
            <a:off x="4274100" y="2577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8" name="Google Shape;858;p53"/>
          <p:cNvSpPr txBox="1"/>
          <p:nvPr/>
        </p:nvSpPr>
        <p:spPr>
          <a:xfrm>
            <a:off x="4144350" y="2320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9" name="Google Shape;859;p53"/>
          <p:cNvCxnSpPr/>
          <p:nvPr/>
        </p:nvCxnSpPr>
        <p:spPr>
          <a:xfrm rot="10800000">
            <a:off x="4426500" y="2577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0" name="Google Shape;860;p53"/>
          <p:cNvSpPr txBox="1"/>
          <p:nvPr/>
        </p:nvSpPr>
        <p:spPr>
          <a:xfrm>
            <a:off x="4296750" y="2320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1" name="Google Shape;861;p53"/>
          <p:cNvCxnSpPr/>
          <p:nvPr/>
        </p:nvCxnSpPr>
        <p:spPr>
          <a:xfrm rot="10800000">
            <a:off x="4578900" y="2577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2" name="Google Shape;862;p53"/>
          <p:cNvSpPr txBox="1"/>
          <p:nvPr/>
        </p:nvSpPr>
        <p:spPr>
          <a:xfrm>
            <a:off x="4449150" y="2320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3" name="Google Shape;863;p53"/>
          <p:cNvSpPr/>
          <p:nvPr/>
        </p:nvSpPr>
        <p:spPr>
          <a:xfrm>
            <a:off x="4881300" y="3503975"/>
            <a:ext cx="825600" cy="51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4" name="Google Shape;864;p53"/>
          <p:cNvCxnSpPr/>
          <p:nvPr/>
        </p:nvCxnSpPr>
        <p:spPr>
          <a:xfrm rot="10800000">
            <a:off x="5294100" y="333627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5" name="Google Shape;865;p53"/>
          <p:cNvSpPr/>
          <p:nvPr/>
        </p:nvSpPr>
        <p:spPr>
          <a:xfrm>
            <a:off x="4881300" y="312297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6" name="Google Shape;866;p53"/>
          <p:cNvCxnSpPr/>
          <p:nvPr/>
        </p:nvCxnSpPr>
        <p:spPr>
          <a:xfrm rot="10800000">
            <a:off x="5294100" y="295527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7" name="Google Shape;867;p53"/>
          <p:cNvSpPr/>
          <p:nvPr/>
        </p:nvSpPr>
        <p:spPr>
          <a:xfrm>
            <a:off x="4881300" y="274197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53"/>
          <p:cNvSpPr/>
          <p:nvPr/>
        </p:nvSpPr>
        <p:spPr>
          <a:xfrm>
            <a:off x="4883188" y="4286825"/>
            <a:ext cx="825600" cy="240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9" name="Google Shape;869;p53"/>
          <p:cNvCxnSpPr>
            <a:stCxn id="868" idx="0"/>
          </p:cNvCxnSpPr>
          <p:nvPr/>
        </p:nvCxnSpPr>
        <p:spPr>
          <a:xfrm rot="10800000">
            <a:off x="5291188" y="4030025"/>
            <a:ext cx="4800" cy="2568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0" name="Google Shape;870;p53"/>
          <p:cNvCxnSpPr/>
          <p:nvPr/>
        </p:nvCxnSpPr>
        <p:spPr>
          <a:xfrm rot="10800000">
            <a:off x="5295988" y="4527425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1" name="Google Shape;871;p53"/>
          <p:cNvSpPr txBox="1"/>
          <p:nvPr/>
        </p:nvSpPr>
        <p:spPr>
          <a:xfrm>
            <a:off x="4830150" y="2320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2" name="Google Shape;872;p53"/>
          <p:cNvCxnSpPr/>
          <p:nvPr/>
        </p:nvCxnSpPr>
        <p:spPr>
          <a:xfrm rot="10800000">
            <a:off x="5112300" y="2577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3" name="Google Shape;873;p53"/>
          <p:cNvSpPr txBox="1"/>
          <p:nvPr/>
        </p:nvSpPr>
        <p:spPr>
          <a:xfrm>
            <a:off x="4982550" y="2320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4" name="Google Shape;874;p53"/>
          <p:cNvCxnSpPr/>
          <p:nvPr/>
        </p:nvCxnSpPr>
        <p:spPr>
          <a:xfrm rot="10800000">
            <a:off x="5264700" y="2577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5" name="Google Shape;875;p53"/>
          <p:cNvSpPr txBox="1"/>
          <p:nvPr/>
        </p:nvSpPr>
        <p:spPr>
          <a:xfrm>
            <a:off x="5134950" y="2320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6" name="Google Shape;876;p53"/>
          <p:cNvCxnSpPr/>
          <p:nvPr/>
        </p:nvCxnSpPr>
        <p:spPr>
          <a:xfrm rot="10800000">
            <a:off x="5417100" y="2577000"/>
            <a:ext cx="0" cy="1677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7" name="Google Shape;877;p53"/>
          <p:cNvSpPr txBox="1"/>
          <p:nvPr/>
        </p:nvSpPr>
        <p:spPr>
          <a:xfrm>
            <a:off x="5287350" y="2320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8" name="Google Shape;878;p53"/>
          <p:cNvSpPr txBox="1"/>
          <p:nvPr/>
        </p:nvSpPr>
        <p:spPr>
          <a:xfrm>
            <a:off x="5439750" y="2320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0" baseline="-2500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9" name="Google Shape;879;p53"/>
          <p:cNvSpPr txBox="1"/>
          <p:nvPr/>
        </p:nvSpPr>
        <p:spPr>
          <a:xfrm>
            <a:off x="4157707" y="4625825"/>
            <a:ext cx="7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F9D58"/>
                </a:solidFill>
                <a:latin typeface="Roboto"/>
                <a:ea typeface="Roboto"/>
                <a:cs typeface="Roboto"/>
                <a:sym typeface="Roboto"/>
              </a:rPr>
              <a:t>my</a:t>
            </a:r>
            <a:endParaRPr b="0" i="0" sz="1400" u="none" cap="none" strike="noStrike">
              <a:solidFill>
                <a:srgbClr val="0F9D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0" name="Google Shape;880;p53"/>
          <p:cNvSpPr txBox="1"/>
          <p:nvPr/>
        </p:nvSpPr>
        <p:spPr>
          <a:xfrm>
            <a:off x="5148307" y="4625825"/>
            <a:ext cx="7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cat</a:t>
            </a:r>
            <a:endParaRPr b="0" i="0" sz="1400" u="none" cap="none" strike="noStrike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53"/>
          <p:cNvSpPr txBox="1"/>
          <p:nvPr/>
        </p:nvSpPr>
        <p:spPr>
          <a:xfrm>
            <a:off x="1123057" y="2069388"/>
            <a:ext cx="7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b="0" i="0" sz="14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2" name="Google Shape;882;p53"/>
          <p:cNvSpPr txBox="1"/>
          <p:nvPr/>
        </p:nvSpPr>
        <p:spPr>
          <a:xfrm>
            <a:off x="2024107" y="2056325"/>
            <a:ext cx="7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love</a:t>
            </a:r>
            <a:endParaRPr b="0" i="0" sz="14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53"/>
          <p:cNvSpPr txBox="1"/>
          <p:nvPr/>
        </p:nvSpPr>
        <p:spPr>
          <a:xfrm>
            <a:off x="2976607" y="2056313"/>
            <a:ext cx="7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F9D58"/>
                </a:solidFill>
                <a:latin typeface="Roboto"/>
                <a:ea typeface="Roboto"/>
                <a:cs typeface="Roboto"/>
                <a:sym typeface="Roboto"/>
              </a:rPr>
              <a:t>my</a:t>
            </a:r>
            <a:endParaRPr b="0" i="0" sz="1400" u="none" cap="none" strike="noStrike">
              <a:solidFill>
                <a:srgbClr val="0F9D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53"/>
          <p:cNvSpPr txBox="1"/>
          <p:nvPr/>
        </p:nvSpPr>
        <p:spPr>
          <a:xfrm>
            <a:off x="3229950" y="2320425"/>
            <a:ext cx="45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0" baseline="-2500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53"/>
          <p:cNvSpPr txBox="1"/>
          <p:nvPr/>
        </p:nvSpPr>
        <p:spPr>
          <a:xfrm>
            <a:off x="4119607" y="2056313"/>
            <a:ext cx="7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cat</a:t>
            </a:r>
            <a:endParaRPr b="0" i="0" sz="1400" u="none" cap="none" strike="noStrike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6" name="Google Shape;886;p53"/>
          <p:cNvSpPr txBox="1"/>
          <p:nvPr/>
        </p:nvSpPr>
        <p:spPr>
          <a:xfrm>
            <a:off x="5034007" y="2056313"/>
            <a:ext cx="7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&lt;eos&gt;</a:t>
            </a:r>
            <a:endParaRPr b="0" i="0" sz="1400" u="none" cap="none" strike="noStrike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53"/>
          <p:cNvCxnSpPr/>
          <p:nvPr/>
        </p:nvCxnSpPr>
        <p:spPr>
          <a:xfrm>
            <a:off x="6263275" y="3391675"/>
            <a:ext cx="358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8" name="Google Shape;888;p53"/>
          <p:cNvSpPr txBox="1"/>
          <p:nvPr/>
        </p:nvSpPr>
        <p:spPr>
          <a:xfrm>
            <a:off x="6748500" y="3160250"/>
            <a:ext cx="22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Words entered by the user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9" name="Google Shape;889;p53"/>
          <p:cNvCxnSpPr/>
          <p:nvPr/>
        </p:nvCxnSpPr>
        <p:spPr>
          <a:xfrm>
            <a:off x="6263275" y="3848875"/>
            <a:ext cx="358200" cy="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0" name="Google Shape;890;p53"/>
          <p:cNvSpPr txBox="1"/>
          <p:nvPr/>
        </p:nvSpPr>
        <p:spPr>
          <a:xfrm>
            <a:off x="6748500" y="3693650"/>
            <a:ext cx="228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Words predicted by the model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Summary of the last episode….</a:t>
            </a:r>
            <a:endParaRPr sz="2600"/>
          </a:p>
        </p:txBody>
      </p:sp>
      <p:sp>
        <p:nvSpPr>
          <p:cNvPr id="147" name="Google Shape;147;p27"/>
          <p:cNvSpPr txBox="1"/>
          <p:nvPr/>
        </p:nvSpPr>
        <p:spPr>
          <a:xfrm>
            <a:off x="260250" y="888550"/>
            <a:ext cx="8574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we have seen </a:t>
            </a:r>
            <a:r>
              <a:rPr b="1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time</a:t>
            </a: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Speech Recognition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161550" y="2520900"/>
            <a:ext cx="8772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i="0" lang="en-GB" sz="1500" u="none" cap="none" strike="noStrike">
                <a:solidFill>
                  <a:srgbClr val="000000"/>
                </a:solidFill>
              </a:rPr>
              <a:t>Today</a:t>
            </a: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we will talk about </a:t>
            </a:r>
            <a:r>
              <a:rPr b="1" i="0" lang="en-GB" sz="1500" u="none" cap="none" strike="noStrike">
                <a:solidFill>
                  <a:srgbClr val="000000"/>
                </a:solidFill>
              </a:rPr>
              <a:t>lang</a:t>
            </a:r>
            <a:r>
              <a:rPr b="1" lang="en-GB" sz="1500"/>
              <a:t>uage models</a:t>
            </a:r>
            <a:r>
              <a:rPr lang="en-GB" sz="1500"/>
              <a:t>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N-grams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Neural Language Models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54"/>
          <p:cNvSpPr txBox="1"/>
          <p:nvPr/>
        </p:nvSpPr>
        <p:spPr>
          <a:xfrm>
            <a:off x="1211650" y="1678325"/>
            <a:ext cx="698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GB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Language Models</a:t>
            </a:r>
            <a:endParaRPr b="0" i="0" sz="260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5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5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Large Language Models</a:t>
            </a:r>
            <a:endParaRPr sz="2600"/>
          </a:p>
        </p:txBody>
      </p:sp>
      <p:sp>
        <p:nvSpPr>
          <p:cNvPr id="902" name="Google Shape;902;p5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3" name="Google Shape;903;p55"/>
          <p:cNvSpPr txBox="1"/>
          <p:nvPr/>
        </p:nvSpPr>
        <p:spPr>
          <a:xfrm>
            <a:off x="201125" y="866075"/>
            <a:ext cx="82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the last years, the community started to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scale up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language models massively.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4" name="Google Shape;904;p55"/>
          <p:cNvSpPr txBox="1"/>
          <p:nvPr/>
        </p:nvSpPr>
        <p:spPr>
          <a:xfrm>
            <a:off x="201125" y="1932875"/>
            <a:ext cx="826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order to fully benefit from the advantages of scale, having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large datasets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computing power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alone is not sufficient.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Google Shape;905;p55"/>
          <p:cNvSpPr txBox="1"/>
          <p:nvPr/>
        </p:nvSpPr>
        <p:spPr>
          <a:xfrm>
            <a:off x="201125" y="2757875"/>
            <a:ext cx="74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also require a specific type of neural network that can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effectively scale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55"/>
          <p:cNvSpPr txBox="1"/>
          <p:nvPr/>
        </p:nvSpPr>
        <p:spPr>
          <a:xfrm>
            <a:off x="201125" y="3443675"/>
            <a:ext cx="22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Now, we have it!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55"/>
          <p:cNvSpPr txBox="1"/>
          <p:nvPr/>
        </p:nvSpPr>
        <p:spPr>
          <a:xfrm>
            <a:off x="232550" y="4129475"/>
            <a:ext cx="26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model is   ……………….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55"/>
          <p:cNvSpPr txBox="1"/>
          <p:nvPr/>
        </p:nvSpPr>
        <p:spPr>
          <a:xfrm>
            <a:off x="2857600" y="4129475"/>
            <a:ext cx="38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Transformers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9" name="Google Shape;909;p55"/>
          <p:cNvSpPr txBox="1"/>
          <p:nvPr/>
        </p:nvSpPr>
        <p:spPr>
          <a:xfrm>
            <a:off x="201125" y="1399475"/>
            <a:ext cx="82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large language model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is a big neural network trained with large quantities of unlabelled text.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5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Large Language Models</a:t>
            </a:r>
            <a:endParaRPr sz="2600"/>
          </a:p>
        </p:txBody>
      </p:sp>
      <p:sp>
        <p:nvSpPr>
          <p:cNvPr id="915" name="Google Shape;915;p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16" name="Google Shape;91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875" y="932061"/>
            <a:ext cx="548700" cy="508460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56"/>
          <p:cNvSpPr txBox="1"/>
          <p:nvPr/>
        </p:nvSpPr>
        <p:spPr>
          <a:xfrm>
            <a:off x="1228400" y="986200"/>
            <a:ext cx="64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Why do Transformers scale up better than other neural networks?</a:t>
            </a:r>
            <a:endParaRPr b="0" i="1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8" name="Google Shape;918;p56"/>
          <p:cNvSpPr txBox="1"/>
          <p:nvPr/>
        </p:nvSpPr>
        <p:spPr>
          <a:xfrm>
            <a:off x="380725" y="1811550"/>
            <a:ext cx="84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Transformers scale up better than other neural networks for a few reasons: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9" name="Google Shape;919;p56"/>
          <p:cNvSpPr txBox="1"/>
          <p:nvPr/>
        </p:nvSpPr>
        <p:spPr>
          <a:xfrm>
            <a:off x="574800" y="2423700"/>
            <a:ext cx="63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0" name="Google Shape;920;p56"/>
          <p:cNvSpPr txBox="1"/>
          <p:nvPr/>
        </p:nvSpPr>
        <p:spPr>
          <a:xfrm>
            <a:off x="888350" y="2423700"/>
            <a:ext cx="6644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Parallelization</a:t>
            </a: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at training time, all the computations can be parallelized. This makes Transformer suitable for current GPUs.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Long-term dependencies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Transformers can naturally learn long-term dependencies. They can rely on large datasets to learn generalizable long-rage patterns.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5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Large Language Models</a:t>
            </a:r>
            <a:endParaRPr sz="2600"/>
          </a:p>
        </p:txBody>
      </p:sp>
      <p:sp>
        <p:nvSpPr>
          <p:cNvPr id="926" name="Google Shape;926;p5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7" name="Google Shape;927;p57"/>
          <p:cNvSpPr txBox="1"/>
          <p:nvPr/>
        </p:nvSpPr>
        <p:spPr>
          <a:xfrm>
            <a:off x="380725" y="897150"/>
            <a:ext cx="84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Right after the introduction of Transformers, there was another breakthrough in language models: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8" name="Google Shape;928;p57"/>
          <p:cNvSpPr txBox="1"/>
          <p:nvPr/>
        </p:nvSpPr>
        <p:spPr>
          <a:xfrm>
            <a:off x="855850" y="1501925"/>
            <a:ext cx="66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Bidirectional Encoder Representations from Transformers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BERT, </a:t>
            </a:r>
            <a:r>
              <a:rPr b="0" i="0" lang="en-GB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see paper</a:t>
            </a: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57"/>
          <p:cNvSpPr txBox="1"/>
          <p:nvPr/>
        </p:nvSpPr>
        <p:spPr>
          <a:xfrm>
            <a:off x="380725" y="2192550"/>
            <a:ext cx="84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BERT is a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bidirectional language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model.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57"/>
          <p:cNvSpPr txBox="1"/>
          <p:nvPr/>
        </p:nvSpPr>
        <p:spPr>
          <a:xfrm>
            <a:off x="380725" y="2735375"/>
            <a:ext cx="59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is not trained to predict the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next word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given the previous ones.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57"/>
          <p:cNvSpPr txBox="1"/>
          <p:nvPr/>
        </p:nvSpPr>
        <p:spPr>
          <a:xfrm>
            <a:off x="380725" y="3344975"/>
            <a:ext cx="85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Instead, it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randomly masks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input words and predicts the missing one based on a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bidirectional context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(masked language model):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2" name="Google Shape;932;p57"/>
          <p:cNvSpPr txBox="1"/>
          <p:nvPr/>
        </p:nvSpPr>
        <p:spPr>
          <a:xfrm>
            <a:off x="956550" y="4220300"/>
            <a:ext cx="23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___  You Today?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3" name="Google Shape;933;p57"/>
          <p:cNvCxnSpPr/>
          <p:nvPr/>
        </p:nvCxnSpPr>
        <p:spPr>
          <a:xfrm>
            <a:off x="3352138" y="4420400"/>
            <a:ext cx="43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4" name="Google Shape;934;p57"/>
          <p:cNvSpPr txBox="1"/>
          <p:nvPr/>
        </p:nvSpPr>
        <p:spPr>
          <a:xfrm>
            <a:off x="3960525" y="4220300"/>
            <a:ext cx="15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“are”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5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Large Language Models</a:t>
            </a:r>
            <a:endParaRPr sz="2600"/>
          </a:p>
        </p:txBody>
      </p:sp>
      <p:sp>
        <p:nvSpPr>
          <p:cNvPr id="940" name="Google Shape;940;p5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41" name="Google Shape;941;p58"/>
          <p:cNvSpPr txBox="1"/>
          <p:nvPr/>
        </p:nvSpPr>
        <p:spPr>
          <a:xfrm>
            <a:off x="380725" y="897150"/>
            <a:ext cx="84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BERT architecture relies on a simple transformer: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2" name="Google Shape;942;p58"/>
          <p:cNvSpPr/>
          <p:nvPr/>
        </p:nvSpPr>
        <p:spPr>
          <a:xfrm>
            <a:off x="551050" y="2429075"/>
            <a:ext cx="5310300" cy="789600"/>
          </a:xfrm>
          <a:prstGeom prst="roundRect">
            <a:avLst>
              <a:gd fmla="val 16667" name="adj"/>
            </a:avLst>
          </a:prstGeom>
          <a:solidFill>
            <a:srgbClr val="84FB89">
              <a:alpha val="274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 Encoder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58"/>
          <p:cNvSpPr/>
          <p:nvPr/>
        </p:nvSpPr>
        <p:spPr>
          <a:xfrm>
            <a:off x="593025" y="3490050"/>
            <a:ext cx="696300" cy="400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[CLS]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4" name="Google Shape;944;p58"/>
          <p:cNvCxnSpPr/>
          <p:nvPr/>
        </p:nvCxnSpPr>
        <p:spPr>
          <a:xfrm flipH="1" rot="10800000">
            <a:off x="939075" y="3218550"/>
            <a:ext cx="42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45" name="Google Shape;945;p58"/>
          <p:cNvSpPr/>
          <p:nvPr/>
        </p:nvSpPr>
        <p:spPr>
          <a:xfrm>
            <a:off x="1507425" y="3490050"/>
            <a:ext cx="696300" cy="400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6" name="Google Shape;946;p58"/>
          <p:cNvCxnSpPr/>
          <p:nvPr/>
        </p:nvCxnSpPr>
        <p:spPr>
          <a:xfrm flipH="1" rot="10800000">
            <a:off x="1853475" y="3218550"/>
            <a:ext cx="42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47" name="Google Shape;947;p58"/>
          <p:cNvSpPr/>
          <p:nvPr/>
        </p:nvSpPr>
        <p:spPr>
          <a:xfrm>
            <a:off x="3336225" y="3490050"/>
            <a:ext cx="696300" cy="400200"/>
          </a:xfrm>
          <a:prstGeom prst="roundRect">
            <a:avLst>
              <a:gd fmla="val 16667" name="adj"/>
            </a:avLst>
          </a:prstGeom>
          <a:solidFill>
            <a:srgbClr val="FF0000">
              <a:alpha val="23921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[MASK]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8" name="Google Shape;948;p58"/>
          <p:cNvCxnSpPr/>
          <p:nvPr/>
        </p:nvCxnSpPr>
        <p:spPr>
          <a:xfrm flipH="1" rot="10800000">
            <a:off x="3682275" y="3218550"/>
            <a:ext cx="42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49" name="Google Shape;949;p58"/>
          <p:cNvSpPr/>
          <p:nvPr/>
        </p:nvSpPr>
        <p:spPr>
          <a:xfrm>
            <a:off x="4250625" y="3490050"/>
            <a:ext cx="696300" cy="400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0" name="Google Shape;950;p58"/>
          <p:cNvCxnSpPr/>
          <p:nvPr/>
        </p:nvCxnSpPr>
        <p:spPr>
          <a:xfrm flipH="1" rot="10800000">
            <a:off x="4596675" y="3218550"/>
            <a:ext cx="42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1" name="Google Shape;951;p58"/>
          <p:cNvSpPr/>
          <p:nvPr/>
        </p:nvSpPr>
        <p:spPr>
          <a:xfrm>
            <a:off x="2421825" y="3490050"/>
            <a:ext cx="696300" cy="400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2" name="Google Shape;952;p58"/>
          <p:cNvCxnSpPr/>
          <p:nvPr/>
        </p:nvCxnSpPr>
        <p:spPr>
          <a:xfrm flipH="1" rot="10800000">
            <a:off x="2767875" y="3218550"/>
            <a:ext cx="42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3" name="Google Shape;953;p58"/>
          <p:cNvSpPr/>
          <p:nvPr/>
        </p:nvSpPr>
        <p:spPr>
          <a:xfrm>
            <a:off x="5165025" y="3490050"/>
            <a:ext cx="696300" cy="400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4" name="Google Shape;954;p58"/>
          <p:cNvCxnSpPr/>
          <p:nvPr/>
        </p:nvCxnSpPr>
        <p:spPr>
          <a:xfrm flipH="1" rot="10800000">
            <a:off x="5511075" y="3218550"/>
            <a:ext cx="42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5" name="Google Shape;955;p58"/>
          <p:cNvSpPr/>
          <p:nvPr/>
        </p:nvSpPr>
        <p:spPr>
          <a:xfrm>
            <a:off x="593025" y="1737450"/>
            <a:ext cx="696300" cy="400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[CLS]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6" name="Google Shape;956;p58"/>
          <p:cNvCxnSpPr/>
          <p:nvPr/>
        </p:nvCxnSpPr>
        <p:spPr>
          <a:xfrm flipH="1" rot="10800000">
            <a:off x="939075" y="2151750"/>
            <a:ext cx="42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7" name="Google Shape;957;p58"/>
          <p:cNvSpPr/>
          <p:nvPr/>
        </p:nvSpPr>
        <p:spPr>
          <a:xfrm>
            <a:off x="1507425" y="1737450"/>
            <a:ext cx="696300" cy="400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8" name="Google Shape;958;p58"/>
          <p:cNvCxnSpPr/>
          <p:nvPr/>
        </p:nvCxnSpPr>
        <p:spPr>
          <a:xfrm flipH="1" rot="10800000">
            <a:off x="1853475" y="2151750"/>
            <a:ext cx="42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9" name="Google Shape;959;p58"/>
          <p:cNvSpPr/>
          <p:nvPr/>
        </p:nvSpPr>
        <p:spPr>
          <a:xfrm>
            <a:off x="3336225" y="1737450"/>
            <a:ext cx="696300" cy="400200"/>
          </a:xfrm>
          <a:prstGeom prst="roundRect">
            <a:avLst>
              <a:gd fmla="val 16667" name="adj"/>
            </a:avLst>
          </a:prstGeom>
          <a:solidFill>
            <a:srgbClr val="FF0000">
              <a:alpha val="23921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0" name="Google Shape;960;p58"/>
          <p:cNvCxnSpPr/>
          <p:nvPr/>
        </p:nvCxnSpPr>
        <p:spPr>
          <a:xfrm flipH="1" rot="10800000">
            <a:off x="3682275" y="2151750"/>
            <a:ext cx="42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61" name="Google Shape;961;p58"/>
          <p:cNvSpPr/>
          <p:nvPr/>
        </p:nvSpPr>
        <p:spPr>
          <a:xfrm>
            <a:off x="4250625" y="1737450"/>
            <a:ext cx="696300" cy="400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2" name="Google Shape;962;p58"/>
          <p:cNvCxnSpPr/>
          <p:nvPr/>
        </p:nvCxnSpPr>
        <p:spPr>
          <a:xfrm flipH="1" rot="10800000">
            <a:off x="4596675" y="2151750"/>
            <a:ext cx="42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63" name="Google Shape;963;p58"/>
          <p:cNvSpPr/>
          <p:nvPr/>
        </p:nvSpPr>
        <p:spPr>
          <a:xfrm>
            <a:off x="2421825" y="1737450"/>
            <a:ext cx="696300" cy="400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4" name="Google Shape;964;p58"/>
          <p:cNvCxnSpPr/>
          <p:nvPr/>
        </p:nvCxnSpPr>
        <p:spPr>
          <a:xfrm flipH="1" rot="10800000">
            <a:off x="2767875" y="2151750"/>
            <a:ext cx="42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65" name="Google Shape;965;p58"/>
          <p:cNvSpPr/>
          <p:nvPr/>
        </p:nvSpPr>
        <p:spPr>
          <a:xfrm>
            <a:off x="5165025" y="1737450"/>
            <a:ext cx="696300" cy="400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6" name="Google Shape;966;p58"/>
          <p:cNvCxnSpPr/>
          <p:nvPr/>
        </p:nvCxnSpPr>
        <p:spPr>
          <a:xfrm flipH="1" rot="10800000">
            <a:off x="5511075" y="2151750"/>
            <a:ext cx="42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67" name="Google Shape;967;p58"/>
          <p:cNvCxnSpPr/>
          <p:nvPr/>
        </p:nvCxnSpPr>
        <p:spPr>
          <a:xfrm flipH="1">
            <a:off x="814025" y="3948975"/>
            <a:ext cx="85200" cy="5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68" name="Google Shape;968;p58"/>
          <p:cNvSpPr txBox="1"/>
          <p:nvPr/>
        </p:nvSpPr>
        <p:spPr>
          <a:xfrm>
            <a:off x="302075" y="4483425"/>
            <a:ext cx="333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special token is used to indicate the beginning of the sentence.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9" name="Google Shape;969;p58"/>
          <p:cNvCxnSpPr/>
          <p:nvPr/>
        </p:nvCxnSpPr>
        <p:spPr>
          <a:xfrm>
            <a:off x="3767475" y="4034250"/>
            <a:ext cx="344100" cy="5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70" name="Google Shape;970;p58"/>
          <p:cNvSpPr txBox="1"/>
          <p:nvPr/>
        </p:nvSpPr>
        <p:spPr>
          <a:xfrm>
            <a:off x="3731075" y="4483425"/>
            <a:ext cx="333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special token is used to mask the input.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58"/>
          <p:cNvSpPr txBox="1"/>
          <p:nvPr/>
        </p:nvSpPr>
        <p:spPr>
          <a:xfrm>
            <a:off x="6125200" y="1638975"/>
            <a:ext cx="279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During training 15% of the input tokens are masked.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2" name="Google Shape;972;p58"/>
          <p:cNvSpPr txBox="1"/>
          <p:nvPr/>
        </p:nvSpPr>
        <p:spPr>
          <a:xfrm>
            <a:off x="6125200" y="2553375"/>
            <a:ext cx="279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loss is the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categorical cross-entropy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3" name="Google Shape;973;p58"/>
          <p:cNvSpPr txBox="1"/>
          <p:nvPr/>
        </p:nvSpPr>
        <p:spPr>
          <a:xfrm>
            <a:off x="6209100" y="34089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loss is computed considering the predictions done on top of masked inputs.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Large Language Models</a:t>
            </a:r>
            <a:endParaRPr sz="2600"/>
          </a:p>
        </p:txBody>
      </p:sp>
      <p:sp>
        <p:nvSpPr>
          <p:cNvPr id="979" name="Google Shape;979;p5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80" name="Google Shape;980;p59"/>
          <p:cNvSpPr txBox="1"/>
          <p:nvPr/>
        </p:nvSpPr>
        <p:spPr>
          <a:xfrm>
            <a:off x="380725" y="897150"/>
            <a:ext cx="84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BERT architecture relies on a simple transformer: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59"/>
          <p:cNvSpPr/>
          <p:nvPr/>
        </p:nvSpPr>
        <p:spPr>
          <a:xfrm>
            <a:off x="551050" y="2429075"/>
            <a:ext cx="5310300" cy="789600"/>
          </a:xfrm>
          <a:prstGeom prst="roundRect">
            <a:avLst>
              <a:gd fmla="val 16667" name="adj"/>
            </a:avLst>
          </a:prstGeom>
          <a:solidFill>
            <a:srgbClr val="84FB89">
              <a:alpha val="274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GB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Transformer Encoder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59"/>
          <p:cNvSpPr/>
          <p:nvPr/>
        </p:nvSpPr>
        <p:spPr>
          <a:xfrm>
            <a:off x="593025" y="3490050"/>
            <a:ext cx="696300" cy="400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[CLS]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3" name="Google Shape;983;p59"/>
          <p:cNvCxnSpPr/>
          <p:nvPr/>
        </p:nvCxnSpPr>
        <p:spPr>
          <a:xfrm flipH="1" rot="10800000">
            <a:off x="939075" y="3218550"/>
            <a:ext cx="42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4" name="Google Shape;984;p59"/>
          <p:cNvSpPr/>
          <p:nvPr/>
        </p:nvSpPr>
        <p:spPr>
          <a:xfrm>
            <a:off x="1507425" y="3490050"/>
            <a:ext cx="696300" cy="400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5" name="Google Shape;985;p59"/>
          <p:cNvCxnSpPr/>
          <p:nvPr/>
        </p:nvCxnSpPr>
        <p:spPr>
          <a:xfrm flipH="1" rot="10800000">
            <a:off x="1853475" y="3218550"/>
            <a:ext cx="42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6" name="Google Shape;986;p59"/>
          <p:cNvSpPr/>
          <p:nvPr/>
        </p:nvSpPr>
        <p:spPr>
          <a:xfrm>
            <a:off x="3336225" y="3490050"/>
            <a:ext cx="696300" cy="400200"/>
          </a:xfrm>
          <a:prstGeom prst="roundRect">
            <a:avLst>
              <a:gd fmla="val 16667" name="adj"/>
            </a:avLst>
          </a:prstGeom>
          <a:solidFill>
            <a:srgbClr val="FF0000">
              <a:alpha val="23921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[MASK]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7" name="Google Shape;987;p59"/>
          <p:cNvCxnSpPr/>
          <p:nvPr/>
        </p:nvCxnSpPr>
        <p:spPr>
          <a:xfrm flipH="1" rot="10800000">
            <a:off x="3682275" y="3218550"/>
            <a:ext cx="42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8" name="Google Shape;988;p59"/>
          <p:cNvSpPr/>
          <p:nvPr/>
        </p:nvSpPr>
        <p:spPr>
          <a:xfrm>
            <a:off x="4250625" y="3490050"/>
            <a:ext cx="696300" cy="400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9" name="Google Shape;989;p59"/>
          <p:cNvCxnSpPr/>
          <p:nvPr/>
        </p:nvCxnSpPr>
        <p:spPr>
          <a:xfrm flipH="1" rot="10800000">
            <a:off x="4596675" y="3218550"/>
            <a:ext cx="42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0" name="Google Shape;990;p59"/>
          <p:cNvSpPr/>
          <p:nvPr/>
        </p:nvSpPr>
        <p:spPr>
          <a:xfrm>
            <a:off x="2421825" y="3490050"/>
            <a:ext cx="696300" cy="400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1" name="Google Shape;991;p59"/>
          <p:cNvCxnSpPr/>
          <p:nvPr/>
        </p:nvCxnSpPr>
        <p:spPr>
          <a:xfrm flipH="1" rot="10800000">
            <a:off x="2767875" y="3218550"/>
            <a:ext cx="42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2" name="Google Shape;992;p59"/>
          <p:cNvSpPr/>
          <p:nvPr/>
        </p:nvSpPr>
        <p:spPr>
          <a:xfrm>
            <a:off x="5165025" y="3490050"/>
            <a:ext cx="696300" cy="400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3" name="Google Shape;993;p59"/>
          <p:cNvCxnSpPr/>
          <p:nvPr/>
        </p:nvCxnSpPr>
        <p:spPr>
          <a:xfrm flipH="1" rot="10800000">
            <a:off x="5511075" y="3218550"/>
            <a:ext cx="42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4" name="Google Shape;994;p59"/>
          <p:cNvSpPr/>
          <p:nvPr/>
        </p:nvSpPr>
        <p:spPr>
          <a:xfrm>
            <a:off x="593025" y="1737450"/>
            <a:ext cx="696300" cy="400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[CLS]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5" name="Google Shape;995;p59"/>
          <p:cNvCxnSpPr/>
          <p:nvPr/>
        </p:nvCxnSpPr>
        <p:spPr>
          <a:xfrm flipH="1" rot="10800000">
            <a:off x="939075" y="2151750"/>
            <a:ext cx="42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6" name="Google Shape;996;p59"/>
          <p:cNvSpPr/>
          <p:nvPr/>
        </p:nvSpPr>
        <p:spPr>
          <a:xfrm>
            <a:off x="1507425" y="1737450"/>
            <a:ext cx="696300" cy="400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7" name="Google Shape;997;p59"/>
          <p:cNvCxnSpPr/>
          <p:nvPr/>
        </p:nvCxnSpPr>
        <p:spPr>
          <a:xfrm flipH="1" rot="10800000">
            <a:off x="1853475" y="2151750"/>
            <a:ext cx="42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8" name="Google Shape;998;p59"/>
          <p:cNvSpPr/>
          <p:nvPr/>
        </p:nvSpPr>
        <p:spPr>
          <a:xfrm>
            <a:off x="3336225" y="1737450"/>
            <a:ext cx="696300" cy="400200"/>
          </a:xfrm>
          <a:prstGeom prst="roundRect">
            <a:avLst>
              <a:gd fmla="val 16667" name="adj"/>
            </a:avLst>
          </a:prstGeom>
          <a:solidFill>
            <a:srgbClr val="FF0000">
              <a:alpha val="23921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9" name="Google Shape;999;p59"/>
          <p:cNvCxnSpPr/>
          <p:nvPr/>
        </p:nvCxnSpPr>
        <p:spPr>
          <a:xfrm flipH="1" rot="10800000">
            <a:off x="3682275" y="2151750"/>
            <a:ext cx="42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00" name="Google Shape;1000;p59"/>
          <p:cNvSpPr/>
          <p:nvPr/>
        </p:nvSpPr>
        <p:spPr>
          <a:xfrm>
            <a:off x="4250625" y="1737450"/>
            <a:ext cx="696300" cy="400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1" name="Google Shape;1001;p59"/>
          <p:cNvCxnSpPr/>
          <p:nvPr/>
        </p:nvCxnSpPr>
        <p:spPr>
          <a:xfrm flipH="1" rot="10800000">
            <a:off x="4596675" y="2151750"/>
            <a:ext cx="42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02" name="Google Shape;1002;p59"/>
          <p:cNvSpPr/>
          <p:nvPr/>
        </p:nvSpPr>
        <p:spPr>
          <a:xfrm>
            <a:off x="2421825" y="1737450"/>
            <a:ext cx="696300" cy="400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3" name="Google Shape;1003;p59"/>
          <p:cNvCxnSpPr/>
          <p:nvPr/>
        </p:nvCxnSpPr>
        <p:spPr>
          <a:xfrm flipH="1" rot="10800000">
            <a:off x="2767875" y="2151750"/>
            <a:ext cx="42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04" name="Google Shape;1004;p59"/>
          <p:cNvSpPr/>
          <p:nvPr/>
        </p:nvSpPr>
        <p:spPr>
          <a:xfrm>
            <a:off x="5165025" y="1737450"/>
            <a:ext cx="696300" cy="400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5" name="Google Shape;1005;p59"/>
          <p:cNvCxnSpPr/>
          <p:nvPr/>
        </p:nvCxnSpPr>
        <p:spPr>
          <a:xfrm flipH="1" rot="10800000">
            <a:off x="5511075" y="2151750"/>
            <a:ext cx="42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06" name="Google Shape;1006;p59"/>
          <p:cNvSpPr txBox="1"/>
          <p:nvPr/>
        </p:nvSpPr>
        <p:spPr>
          <a:xfrm>
            <a:off x="6125200" y="1638975"/>
            <a:ext cx="279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Issue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the [mask] token is used at training time only.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7" name="Google Shape;1007;p59"/>
          <p:cNvSpPr txBox="1"/>
          <p:nvPr/>
        </p:nvSpPr>
        <p:spPr>
          <a:xfrm>
            <a:off x="6125200" y="2400975"/>
            <a:ext cx="279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might introduce a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mismatch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between training and inference phases.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8" name="Google Shape;1008;p59"/>
          <p:cNvSpPr txBox="1"/>
          <p:nvPr/>
        </p:nvSpPr>
        <p:spPr>
          <a:xfrm>
            <a:off x="6144000" y="334182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mitigate this, the authors propose to perform masking as follows: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9" name="Google Shape;1009;p59"/>
          <p:cNvSpPr txBox="1"/>
          <p:nvPr/>
        </p:nvSpPr>
        <p:spPr>
          <a:xfrm>
            <a:off x="4600875" y="4285350"/>
            <a:ext cx="407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80% of times, we use [MASK].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10% of the times we use a random token.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10% the unchanged token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6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Large Language Models</a:t>
            </a:r>
            <a:endParaRPr sz="2600"/>
          </a:p>
        </p:txBody>
      </p:sp>
      <p:sp>
        <p:nvSpPr>
          <p:cNvPr id="1015" name="Google Shape;1015;p60"/>
          <p:cNvSpPr txBox="1"/>
          <p:nvPr/>
        </p:nvSpPr>
        <p:spPr>
          <a:xfrm>
            <a:off x="380725" y="897150"/>
            <a:ext cx="84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Performing predictions on masked input tokens is not the only task performed in BERT.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6" name="Google Shape;1016;p60"/>
          <p:cNvSpPr txBox="1"/>
          <p:nvPr/>
        </p:nvSpPr>
        <p:spPr>
          <a:xfrm>
            <a:off x="380725" y="1430550"/>
            <a:ext cx="84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other one is the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next sentence prediction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7" name="Google Shape;1017;p60"/>
          <p:cNvSpPr txBox="1"/>
          <p:nvPr/>
        </p:nvSpPr>
        <p:spPr>
          <a:xfrm>
            <a:off x="381000" y="1981200"/>
            <a:ext cx="81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idea is to feed into the Transformer two sentences (separated by [SEP]) and a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binary classifier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should tell if the second one is the right next sentence or not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8" name="Google Shape;101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050" y="2747250"/>
            <a:ext cx="7663898" cy="20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p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6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Large Language Models</a:t>
            </a:r>
            <a:endParaRPr sz="2600"/>
          </a:p>
        </p:txBody>
      </p:sp>
      <p:pic>
        <p:nvPicPr>
          <p:cNvPr id="1025" name="Google Shape;102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75" y="1082675"/>
            <a:ext cx="7897825" cy="20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Google Shape;1026;p61"/>
          <p:cNvSpPr txBox="1"/>
          <p:nvPr/>
        </p:nvSpPr>
        <p:spPr>
          <a:xfrm>
            <a:off x="403650" y="3318950"/>
            <a:ext cx="778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feed the right sentence continuation 50% of the times.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other 50% of the times we just sample a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 sentence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7" name="Google Shape;1027;p61"/>
          <p:cNvSpPr txBox="1"/>
          <p:nvPr/>
        </p:nvSpPr>
        <p:spPr>
          <a:xfrm>
            <a:off x="403650" y="4368975"/>
            <a:ext cx="74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binary classifier should output “1” when the matching is correct, and “0” otherwise.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8" name="Google Shape;1028;p6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6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Large Language Models</a:t>
            </a:r>
            <a:endParaRPr sz="2600"/>
          </a:p>
        </p:txBody>
      </p:sp>
      <p:sp>
        <p:nvSpPr>
          <p:cNvPr id="1034" name="Google Shape;1034;p62"/>
          <p:cNvSpPr txBox="1"/>
          <p:nvPr/>
        </p:nvSpPr>
        <p:spPr>
          <a:xfrm>
            <a:off x="479850" y="917375"/>
            <a:ext cx="815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we train the model to solve the masked and the next sentence prediction, we end up learning high-level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semantic embeddings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the last layer of the transformer: 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5" name="Google Shape;1035;p62"/>
          <p:cNvSpPr txBox="1"/>
          <p:nvPr/>
        </p:nvSpPr>
        <p:spPr>
          <a:xfrm>
            <a:off x="479850" y="1603175"/>
            <a:ext cx="815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can then use these embeddings for a large variety of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NLP tasks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(language understanding, question answering, etc.).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6" name="Google Shape;1036;p62"/>
          <p:cNvSpPr txBox="1"/>
          <p:nvPr/>
        </p:nvSpPr>
        <p:spPr>
          <a:xfrm>
            <a:off x="479850" y="2288975"/>
            <a:ext cx="815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 an alternative, we can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fine-tune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BERT along with another neural network performing the NLP task of interest.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7" name="Google Shape;103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300" y="2974775"/>
            <a:ext cx="4876124" cy="199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Google Shape;1038;p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6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Large Language Models</a:t>
            </a:r>
            <a:endParaRPr sz="2600"/>
          </a:p>
        </p:txBody>
      </p:sp>
      <p:sp>
        <p:nvSpPr>
          <p:cNvPr id="1044" name="Google Shape;1044;p63"/>
          <p:cNvSpPr txBox="1"/>
          <p:nvPr/>
        </p:nvSpPr>
        <p:spPr>
          <a:xfrm>
            <a:off x="479850" y="917375"/>
            <a:ext cx="81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few more technicalities: 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5" name="Google Shape;104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125" y="1424800"/>
            <a:ext cx="3717701" cy="32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63"/>
          <p:cNvSpPr txBox="1"/>
          <p:nvPr/>
        </p:nvSpPr>
        <p:spPr>
          <a:xfrm>
            <a:off x="4394425" y="1424800"/>
            <a:ext cx="443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next sentence prediction is computed using the vector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(see figure), which corresponds to the output observed when in the first input (i.e, [CLS]).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7" name="Google Shape;1047;p63"/>
          <p:cNvSpPr txBox="1"/>
          <p:nvPr/>
        </p:nvSpPr>
        <p:spPr>
          <a:xfrm>
            <a:off x="4444350" y="2645300"/>
            <a:ext cx="4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vector C will be a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fixed-size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vector that summarizes the semantic content of the sentence.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8" name="Google Shape;1048;p63"/>
          <p:cNvSpPr/>
          <p:nvPr/>
        </p:nvSpPr>
        <p:spPr>
          <a:xfrm>
            <a:off x="432775" y="1615900"/>
            <a:ext cx="707400" cy="855600"/>
          </a:xfrm>
          <a:prstGeom prst="ellipse">
            <a:avLst/>
          </a:prstGeom>
          <a:solidFill>
            <a:srgbClr val="29D2F5">
              <a:alpha val="21176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63"/>
          <p:cNvSpPr/>
          <p:nvPr/>
        </p:nvSpPr>
        <p:spPr>
          <a:xfrm>
            <a:off x="2141575" y="2845475"/>
            <a:ext cx="1578600" cy="602700"/>
          </a:xfrm>
          <a:prstGeom prst="ellipse">
            <a:avLst/>
          </a:prstGeom>
          <a:solidFill>
            <a:srgbClr val="FF0000">
              <a:alpha val="23921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63"/>
          <p:cNvSpPr txBox="1"/>
          <p:nvPr/>
        </p:nvSpPr>
        <p:spPr>
          <a:xfrm>
            <a:off x="4394425" y="3406000"/>
            <a:ext cx="4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   We learn two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different embeddings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for sentence 1 and sentence 2.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1" name="Google Shape;1051;p63"/>
          <p:cNvSpPr txBox="1"/>
          <p:nvPr/>
        </p:nvSpPr>
        <p:spPr>
          <a:xfrm>
            <a:off x="4444350" y="4128125"/>
            <a:ext cx="469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helps the network understand that their token refers to different sentences.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2" name="Google Shape;1052;p6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Language Models</a:t>
            </a:r>
            <a:endParaRPr sz="2600"/>
          </a:p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375675" y="862825"/>
            <a:ext cx="44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 models have a lot of applications: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375675" y="1475725"/>
            <a:ext cx="22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Speech Recognition</a:t>
            </a:r>
            <a:endParaRPr b="0" i="1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375675" y="1991600"/>
            <a:ext cx="22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Machine Translation</a:t>
            </a:r>
            <a:endParaRPr b="0" i="1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375675" y="2507475"/>
            <a:ext cx="30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Handwriting Recognition</a:t>
            </a:r>
            <a:endParaRPr b="0" i="1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375675" y="3117075"/>
            <a:ext cx="680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Natural Language Processing (dialogue, question answering, understanding)</a:t>
            </a:r>
            <a:endParaRPr b="0" i="1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050" y="1792202"/>
            <a:ext cx="1778050" cy="1000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8177" y="1389450"/>
            <a:ext cx="1778051" cy="13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5650" y="3959900"/>
            <a:ext cx="1612500" cy="90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1768" y="3965500"/>
            <a:ext cx="1573325" cy="797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07900" y="3965500"/>
            <a:ext cx="1971671" cy="1109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6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Large Language Models</a:t>
            </a:r>
            <a:endParaRPr sz="2600"/>
          </a:p>
        </p:txBody>
      </p:sp>
      <p:pic>
        <p:nvPicPr>
          <p:cNvPr id="1058" name="Google Shape;105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400" y="1783175"/>
            <a:ext cx="8025399" cy="242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64"/>
          <p:cNvSpPr txBox="1"/>
          <p:nvPr/>
        </p:nvSpPr>
        <p:spPr>
          <a:xfrm>
            <a:off x="183100" y="943250"/>
            <a:ext cx="862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embeddings that we learn are actually the sum of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token embeddings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segment embeddings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positional embeddings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0" name="Google Shape;1060;p6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6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Large Language Models</a:t>
            </a:r>
            <a:endParaRPr sz="2600"/>
          </a:p>
        </p:txBody>
      </p:sp>
      <p:sp>
        <p:nvSpPr>
          <p:cNvPr id="1066" name="Google Shape;1066;p65"/>
          <p:cNvSpPr txBox="1"/>
          <p:nvPr/>
        </p:nvSpPr>
        <p:spPr>
          <a:xfrm>
            <a:off x="183100" y="943250"/>
            <a:ext cx="86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BERT is a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non-autoregressive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model.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7" name="Google Shape;1067;p65"/>
          <p:cNvSpPr txBox="1"/>
          <p:nvPr/>
        </p:nvSpPr>
        <p:spPr>
          <a:xfrm>
            <a:off x="183100" y="1400450"/>
            <a:ext cx="86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is primarily designed for learning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robust embeddings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8" name="Google Shape;106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675" y="2075061"/>
            <a:ext cx="548700" cy="508460"/>
          </a:xfrm>
          <a:prstGeom prst="rect">
            <a:avLst/>
          </a:prstGeom>
          <a:noFill/>
          <a:ln>
            <a:noFill/>
          </a:ln>
        </p:spPr>
      </p:pic>
      <p:sp>
        <p:nvSpPr>
          <p:cNvPr id="1069" name="Google Shape;1069;p65"/>
          <p:cNvSpPr txBox="1"/>
          <p:nvPr/>
        </p:nvSpPr>
        <p:spPr>
          <a:xfrm>
            <a:off x="1152200" y="2129200"/>
            <a:ext cx="29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Can we generate text with BERT?</a:t>
            </a:r>
            <a:endParaRPr b="0" i="1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0" name="Google Shape;1070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750" y="2799650"/>
            <a:ext cx="1909427" cy="1909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65"/>
          <p:cNvSpPr txBox="1"/>
          <p:nvPr/>
        </p:nvSpPr>
        <p:spPr>
          <a:xfrm>
            <a:off x="2690875" y="2605675"/>
            <a:ext cx="594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Even though BERT is non-autoregressive and not designed for that there are some “tricks” to sample from it.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2" name="Google Shape;1072;p65"/>
          <p:cNvSpPr txBox="1"/>
          <p:nvPr/>
        </p:nvSpPr>
        <p:spPr>
          <a:xfrm>
            <a:off x="2690875" y="3259475"/>
            <a:ext cx="615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can feed some text input and add append to it some [MASK] tokens. BERT will fill the MASK with some text: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3" name="Google Shape;1073;p65"/>
          <p:cNvSpPr txBox="1"/>
          <p:nvPr/>
        </p:nvSpPr>
        <p:spPr>
          <a:xfrm>
            <a:off x="2547850" y="4102500"/>
            <a:ext cx="41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 are you Today? [MASK] [MASK] [MASK]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65"/>
          <p:cNvSpPr txBox="1"/>
          <p:nvPr/>
        </p:nvSpPr>
        <p:spPr>
          <a:xfrm>
            <a:off x="4504200" y="4435425"/>
            <a:ext cx="4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5" name="Google Shape;1075;p65"/>
          <p:cNvSpPr txBox="1"/>
          <p:nvPr/>
        </p:nvSpPr>
        <p:spPr>
          <a:xfrm>
            <a:off x="5266200" y="4435425"/>
            <a:ext cx="4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am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6" name="Google Shape;1076;p65"/>
          <p:cNvSpPr txBox="1"/>
          <p:nvPr/>
        </p:nvSpPr>
        <p:spPr>
          <a:xfrm>
            <a:off x="5875800" y="4435425"/>
            <a:ext cx="7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fine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7" name="Google Shape;1077;p65"/>
          <p:cNvCxnSpPr/>
          <p:nvPr/>
        </p:nvCxnSpPr>
        <p:spPr>
          <a:xfrm flipH="1" rot="10800000">
            <a:off x="6578225" y="4300050"/>
            <a:ext cx="5628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78" name="Google Shape;1078;p65"/>
          <p:cNvSpPr txBox="1"/>
          <p:nvPr/>
        </p:nvSpPr>
        <p:spPr>
          <a:xfrm>
            <a:off x="7274150" y="3875075"/>
            <a:ext cx="1781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We can generate a prediction and then repeat the process multiple times to obtain a longer output.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9" name="Google Shape;1079;p6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6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Large Language Models</a:t>
            </a:r>
            <a:endParaRPr sz="2600"/>
          </a:p>
        </p:txBody>
      </p:sp>
      <p:sp>
        <p:nvSpPr>
          <p:cNvPr id="1085" name="Google Shape;1085;p66"/>
          <p:cNvSpPr txBox="1"/>
          <p:nvPr/>
        </p:nvSpPr>
        <p:spPr>
          <a:xfrm>
            <a:off x="302225" y="1016025"/>
            <a:ext cx="86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Another approach is to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fine-tune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BERT on a question-answering tasks (e.g., sequence-to-sequence)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6" name="Google Shape;1086;p66"/>
          <p:cNvSpPr txBox="1"/>
          <p:nvPr/>
        </p:nvSpPr>
        <p:spPr>
          <a:xfrm>
            <a:off x="302225" y="1798325"/>
            <a:ext cx="813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is important to note that BERT is not really designed for text generation.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7" name="Google Shape;1087;p66"/>
          <p:cNvSpPr txBox="1"/>
          <p:nvPr/>
        </p:nvSpPr>
        <p:spPr>
          <a:xfrm>
            <a:off x="330425" y="2406575"/>
            <a:ext cx="797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We will see other large language models such as GPT-3 that are autoregressive and can generate better text token-by-token.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8" name="Google Shape;1088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875" y="3446661"/>
            <a:ext cx="548700" cy="508460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Google Shape;1089;p66"/>
          <p:cNvSpPr txBox="1"/>
          <p:nvPr/>
        </p:nvSpPr>
        <p:spPr>
          <a:xfrm>
            <a:off x="1228400" y="3500800"/>
            <a:ext cx="64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Can we use BERT to rescore partial ASR hypotheses during beamsearch? </a:t>
            </a:r>
            <a:endParaRPr b="0" i="1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6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67"/>
          <p:cNvSpPr/>
          <p:nvPr/>
        </p:nvSpPr>
        <p:spPr>
          <a:xfrm>
            <a:off x="65300" y="3281975"/>
            <a:ext cx="6350400" cy="1539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6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Large Language Models</a:t>
            </a:r>
            <a:endParaRPr sz="2600"/>
          </a:p>
        </p:txBody>
      </p:sp>
      <p:pic>
        <p:nvPicPr>
          <p:cNvPr id="1097" name="Google Shape;109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875" y="932061"/>
            <a:ext cx="548700" cy="508460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67"/>
          <p:cNvSpPr txBox="1"/>
          <p:nvPr/>
        </p:nvSpPr>
        <p:spPr>
          <a:xfrm>
            <a:off x="1228400" y="986200"/>
            <a:ext cx="64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Can we use BERT to rescore partial ASR hypotheses during beamsearch? </a:t>
            </a:r>
            <a:endParaRPr b="0" i="1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9" name="Google Shape;1099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875" y="1660325"/>
            <a:ext cx="818227" cy="818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100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3375" y="1717450"/>
            <a:ext cx="1170176" cy="76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1" name="Google Shape;1101;p67"/>
          <p:cNvSpPr txBox="1"/>
          <p:nvPr/>
        </p:nvSpPr>
        <p:spPr>
          <a:xfrm>
            <a:off x="4627475" y="1975275"/>
            <a:ext cx="26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2" name="Google Shape;1102;p67"/>
          <p:cNvSpPr txBox="1"/>
          <p:nvPr/>
        </p:nvSpPr>
        <p:spPr>
          <a:xfrm>
            <a:off x="3420675" y="1677350"/>
            <a:ext cx="36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is extremely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computationally demanding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67"/>
          <p:cNvSpPr txBox="1"/>
          <p:nvPr/>
        </p:nvSpPr>
        <p:spPr>
          <a:xfrm>
            <a:off x="3420675" y="2134550"/>
            <a:ext cx="55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happens because the model is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large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non-autoregressive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67"/>
          <p:cNvSpPr txBox="1"/>
          <p:nvPr/>
        </p:nvSpPr>
        <p:spPr>
          <a:xfrm>
            <a:off x="22050" y="2896550"/>
            <a:ext cx="18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can do that: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67"/>
          <p:cNvSpPr txBox="1"/>
          <p:nvPr/>
        </p:nvSpPr>
        <p:spPr>
          <a:xfrm>
            <a:off x="144075" y="3331900"/>
            <a:ext cx="53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each partial hypothesis append the [MASK] symbol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67"/>
          <p:cNvSpPr txBox="1"/>
          <p:nvPr/>
        </p:nvSpPr>
        <p:spPr>
          <a:xfrm>
            <a:off x="144075" y="4093900"/>
            <a:ext cx="62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       Observe the probability of the output tokens where the input is masked.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67"/>
          <p:cNvSpPr txBox="1"/>
          <p:nvPr/>
        </p:nvSpPr>
        <p:spPr>
          <a:xfrm>
            <a:off x="667675" y="3767250"/>
            <a:ext cx="21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67"/>
          <p:cNvSpPr txBox="1"/>
          <p:nvPr/>
        </p:nvSpPr>
        <p:spPr>
          <a:xfrm>
            <a:off x="6541225" y="3607050"/>
            <a:ext cx="263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approach is known as BERT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rescoring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9" name="Google Shape;1109;p67"/>
          <p:cNvSpPr txBox="1"/>
          <p:nvPr/>
        </p:nvSpPr>
        <p:spPr>
          <a:xfrm>
            <a:off x="651025" y="371475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Hello how are [MASK]</a:t>
            </a:r>
            <a:endParaRPr b="0" i="1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0" name="Google Shape;1110;p67"/>
          <p:cNvSpPr txBox="1"/>
          <p:nvPr/>
        </p:nvSpPr>
        <p:spPr>
          <a:xfrm>
            <a:off x="144075" y="4474900"/>
            <a:ext cx="62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3.      Use this probability and interpolate with that provided by the ASR.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1" name="Google Shape;1111;p67"/>
          <p:cNvSpPr txBox="1"/>
          <p:nvPr/>
        </p:nvSpPr>
        <p:spPr>
          <a:xfrm>
            <a:off x="6608325" y="3889525"/>
            <a:ext cx="14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2" name="Google Shape;1112;p6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6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Large Language Models</a:t>
            </a:r>
            <a:endParaRPr sz="2600"/>
          </a:p>
        </p:txBody>
      </p:sp>
      <p:sp>
        <p:nvSpPr>
          <p:cNvPr id="1118" name="Google Shape;1118;p68"/>
          <p:cNvSpPr txBox="1"/>
          <p:nvPr/>
        </p:nvSpPr>
        <p:spPr>
          <a:xfrm>
            <a:off x="98250" y="914550"/>
            <a:ext cx="87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approach is known as BERT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rescoring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68"/>
          <p:cNvSpPr txBox="1"/>
          <p:nvPr/>
        </p:nvSpPr>
        <p:spPr>
          <a:xfrm>
            <a:off x="192675" y="1579875"/>
            <a:ext cx="14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0" name="Google Shape;1120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675" y="1610250"/>
            <a:ext cx="548702" cy="54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21" name="Google Shape;1121;p68"/>
          <p:cNvSpPr txBox="1"/>
          <p:nvPr/>
        </p:nvSpPr>
        <p:spPr>
          <a:xfrm>
            <a:off x="800225" y="1579875"/>
            <a:ext cx="79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need to repeat that for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partial hypotheses until the end of beamsearch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2" name="Google Shape;112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675" y="2368350"/>
            <a:ext cx="548702" cy="54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Google Shape;1123;p68"/>
          <p:cNvSpPr txBox="1"/>
          <p:nvPr/>
        </p:nvSpPr>
        <p:spPr>
          <a:xfrm>
            <a:off x="914175" y="2368350"/>
            <a:ext cx="79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every partial hypothesis, BERT has to restart from scratch as the model is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non-autoregressive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68"/>
          <p:cNvSpPr txBox="1"/>
          <p:nvPr/>
        </p:nvSpPr>
        <p:spPr>
          <a:xfrm>
            <a:off x="214050" y="3364075"/>
            <a:ext cx="853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 a result, despite the valuable information available in BERT, BERT rescoring is very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computationally demanding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it is not normally used to rescore partial hypotheses.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5" name="Google Shape;1125;p68"/>
          <p:cNvSpPr txBox="1"/>
          <p:nvPr/>
        </p:nvSpPr>
        <p:spPr>
          <a:xfrm>
            <a:off x="303750" y="4148625"/>
            <a:ext cx="60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is more often used to rescore the final N hypotheses only.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6" name="Google Shape;1126;p6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6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References</a:t>
            </a:r>
            <a:endParaRPr sz="2600"/>
          </a:p>
        </p:txBody>
      </p:sp>
      <p:sp>
        <p:nvSpPr>
          <p:cNvPr id="1132" name="Google Shape;1132;p6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33" name="Google Shape;1133;p69"/>
          <p:cNvSpPr txBox="1"/>
          <p:nvPr/>
        </p:nvSpPr>
        <p:spPr>
          <a:xfrm>
            <a:off x="191950" y="866300"/>
            <a:ext cx="866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</a:t>
            </a:r>
            <a:r>
              <a:rPr b="0" i="0" lang="en-GB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https://web.stanford.edu/~jurafsky/slp3/3.pdf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69"/>
          <p:cNvSpPr txBox="1"/>
          <p:nvPr/>
        </p:nvSpPr>
        <p:spPr>
          <a:xfrm>
            <a:off x="191950" y="1806050"/>
            <a:ext cx="64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 </a:t>
            </a:r>
            <a:r>
              <a:rPr b="0" i="0" lang="en-GB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https://www.jmlr.org/papers/volume3/bengio03a/bengio03a.pdf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69"/>
          <p:cNvSpPr txBox="1"/>
          <p:nvPr/>
        </p:nvSpPr>
        <p:spPr>
          <a:xfrm>
            <a:off x="191950" y="2773225"/>
            <a:ext cx="85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 </a:t>
            </a:r>
            <a:r>
              <a:rPr b="0" i="0" lang="en-GB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https://www.fit.vutbr.cz/research/groups/speech/publi/2010/mikolov_interspeech2010_IS100722.pdf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69"/>
          <p:cNvSpPr txBox="1"/>
          <p:nvPr/>
        </p:nvSpPr>
        <p:spPr>
          <a:xfrm>
            <a:off x="191950" y="2280625"/>
            <a:ext cx="83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 </a:t>
            </a:r>
            <a:r>
              <a:rPr b="0" i="0" lang="en-GB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http://machinelearning.org/archive/icml2008/papers/391.pdf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69"/>
          <p:cNvSpPr txBox="1"/>
          <p:nvPr/>
        </p:nvSpPr>
        <p:spPr>
          <a:xfrm>
            <a:off x="191950" y="1325938"/>
            <a:ext cx="64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</a:t>
            </a:r>
            <a:r>
              <a:rPr b="0" i="0" lang="en-GB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https://www.ruder.io/a-review-of-the-recent-history-of-nlp/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69"/>
          <p:cNvSpPr txBox="1"/>
          <p:nvPr/>
        </p:nvSpPr>
        <p:spPr>
          <a:xfrm>
            <a:off x="191950" y="3265825"/>
            <a:ext cx="47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[6] </a:t>
            </a:r>
            <a:r>
              <a:rPr b="0" i="0" lang="en-GB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https://arxiv.org/pdf/1301.3781.pdf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69"/>
          <p:cNvSpPr txBox="1"/>
          <p:nvPr/>
        </p:nvSpPr>
        <p:spPr>
          <a:xfrm>
            <a:off x="228600" y="3733800"/>
            <a:ext cx="36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[7] </a:t>
            </a:r>
            <a:r>
              <a:rPr b="0" i="0" lang="en-GB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https://arxiv.org/pdf/1810.04805.pdf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7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Lab Session</a:t>
            </a:r>
            <a:endParaRPr sz="2600"/>
          </a:p>
        </p:txBody>
      </p:sp>
      <p:sp>
        <p:nvSpPr>
          <p:cNvPr id="1145" name="Google Shape;1145;p70"/>
          <p:cNvSpPr txBox="1"/>
          <p:nvPr/>
        </p:nvSpPr>
        <p:spPr>
          <a:xfrm>
            <a:off x="343600" y="943050"/>
            <a:ext cx="61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During the weekly lab session,  we will do: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6" name="Google Shape;1146;p70"/>
          <p:cNvSpPr txBox="1"/>
          <p:nvPr/>
        </p:nvSpPr>
        <p:spPr>
          <a:xfrm>
            <a:off x="759150" y="1487200"/>
            <a:ext cx="28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Q&amp;A Session about the projects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7" name="Google Shape;114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425" y="2633375"/>
            <a:ext cx="982850" cy="6910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70"/>
          <p:cNvSpPr txBox="1"/>
          <p:nvPr/>
        </p:nvSpPr>
        <p:spPr>
          <a:xfrm>
            <a:off x="1736175" y="2581000"/>
            <a:ext cx="29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Spoken Language Understanding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70"/>
          <p:cNvSpPr txBox="1"/>
          <p:nvPr/>
        </p:nvSpPr>
        <p:spPr>
          <a:xfrm>
            <a:off x="1726950" y="2888675"/>
            <a:ext cx="28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Deadline: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April,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11.59 pm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70"/>
          <p:cNvSpPr txBox="1"/>
          <p:nvPr/>
        </p:nvSpPr>
        <p:spPr>
          <a:xfrm>
            <a:off x="4077050" y="1163675"/>
            <a:ext cx="24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7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Language Models</a:t>
            </a:r>
            <a:endParaRPr sz="2600"/>
          </a:p>
        </p:txBody>
      </p:sp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2" name="Google Shape;172;p29"/>
          <p:cNvSpPr txBox="1"/>
          <p:nvPr/>
        </p:nvSpPr>
        <p:spPr>
          <a:xfrm>
            <a:off x="375675" y="862825"/>
            <a:ext cx="83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goal of a Language Model (LM) is to assign a probability to every sequence of words </a:t>
            </a:r>
            <a:r>
              <a:rPr b="1" lang="en-GB"/>
              <a:t>w</a:t>
            </a:r>
            <a:endParaRPr b="1"/>
          </a:p>
        </p:txBody>
      </p:sp>
      <p:sp>
        <p:nvSpPr>
          <p:cNvPr id="173" name="Google Shape;173;p29"/>
          <p:cNvSpPr txBox="1"/>
          <p:nvPr/>
        </p:nvSpPr>
        <p:spPr>
          <a:xfrm>
            <a:off x="375675" y="1396225"/>
            <a:ext cx="19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For instance:</a:t>
            </a:r>
            <a:endParaRPr b="1"/>
          </a:p>
        </p:txBody>
      </p:sp>
      <p:sp>
        <p:nvSpPr>
          <p:cNvPr id="174" name="Google Shape;174;p29"/>
          <p:cNvSpPr txBox="1"/>
          <p:nvPr/>
        </p:nvSpPr>
        <p:spPr>
          <a:xfrm>
            <a:off x="831050" y="1869900"/>
            <a:ext cx="21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</a:t>
            </a:r>
            <a:r>
              <a:rPr i="1" lang="en-GB"/>
              <a:t>The cat is on the table</a:t>
            </a:r>
            <a:r>
              <a:rPr lang="en-GB"/>
              <a:t>”</a:t>
            </a:r>
            <a:endParaRPr b="1"/>
          </a:p>
        </p:txBody>
      </p:sp>
      <p:sp>
        <p:nvSpPr>
          <p:cNvPr id="175" name="Google Shape;175;p29"/>
          <p:cNvSpPr txBox="1"/>
          <p:nvPr/>
        </p:nvSpPr>
        <p:spPr>
          <a:xfrm>
            <a:off x="831050" y="2618250"/>
            <a:ext cx="21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</a:t>
            </a:r>
            <a:r>
              <a:rPr i="1" lang="en-GB"/>
              <a:t>The cat is on the bus</a:t>
            </a:r>
            <a:r>
              <a:rPr lang="en-GB"/>
              <a:t>”</a:t>
            </a:r>
            <a:endParaRPr b="1"/>
          </a:p>
        </p:txBody>
      </p:sp>
      <p:cxnSp>
        <p:nvCxnSpPr>
          <p:cNvPr id="176" name="Google Shape;176;p29"/>
          <p:cNvCxnSpPr/>
          <p:nvPr/>
        </p:nvCxnSpPr>
        <p:spPr>
          <a:xfrm flipH="1" rot="10800000">
            <a:off x="2963750" y="2062800"/>
            <a:ext cx="4329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9"/>
          <p:cNvSpPr txBox="1"/>
          <p:nvPr/>
        </p:nvSpPr>
        <p:spPr>
          <a:xfrm>
            <a:off x="3762450" y="1816525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3665400" y="1831450"/>
            <a:ext cx="515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We expect the LM to assign a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high probability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to this sequence (as it is very plausible).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" name="Google Shape;179;p29"/>
          <p:cNvCxnSpPr/>
          <p:nvPr/>
        </p:nvCxnSpPr>
        <p:spPr>
          <a:xfrm flipH="1" rot="10800000">
            <a:off x="2963750" y="2824800"/>
            <a:ext cx="4329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9"/>
          <p:cNvSpPr txBox="1"/>
          <p:nvPr/>
        </p:nvSpPr>
        <p:spPr>
          <a:xfrm>
            <a:off x="3665400" y="2593450"/>
            <a:ext cx="540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We expect the LM to assign a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lower probabili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ty to this sequence (as it is less plausible that the previous one).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943450" y="4147175"/>
            <a:ext cx="16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P(w</a:t>
            </a:r>
            <a:r>
              <a:rPr baseline="-25000" lang="en-GB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, w</a:t>
            </a:r>
            <a:r>
              <a:rPr baseline="-25000" lang="en-GB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,w</a:t>
            </a:r>
            <a:r>
              <a:rPr baseline="-25000" lang="en-GB">
                <a:latin typeface="Roboto"/>
                <a:ea typeface="Roboto"/>
                <a:cs typeface="Roboto"/>
                <a:sym typeface="Roboto"/>
              </a:rPr>
              <a:t>3,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...</a:t>
            </a:r>
            <a:r>
              <a:rPr baseline="-25000" lang="en-GB"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n-GB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150" y="4147173"/>
            <a:ext cx="548700" cy="50846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/>
        </p:nvSpPr>
        <p:spPr>
          <a:xfrm>
            <a:off x="3787675" y="4201300"/>
            <a:ext cx="22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Roboto"/>
                <a:ea typeface="Roboto"/>
                <a:cs typeface="Roboto"/>
                <a:sym typeface="Roboto"/>
              </a:rPr>
              <a:t>How can we estimate it?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405950" y="3490275"/>
            <a:ext cx="81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More formally, the language model attempts to estimate the following joint probability: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>
            <a:off x="440450" y="2667550"/>
            <a:ext cx="8484300" cy="1827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Language Models</a:t>
            </a:r>
            <a:endParaRPr sz="2600"/>
          </a:p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2" name="Google Shape;192;p30"/>
          <p:cNvSpPr txBox="1"/>
          <p:nvPr/>
        </p:nvSpPr>
        <p:spPr>
          <a:xfrm>
            <a:off x="375675" y="862825"/>
            <a:ext cx="832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 naive way to estimate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P(w</a:t>
            </a:r>
            <a:r>
              <a:rPr baseline="-25000" lang="en-GB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, w</a:t>
            </a:r>
            <a:r>
              <a:rPr baseline="-25000" lang="en-GB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,w</a:t>
            </a:r>
            <a:r>
              <a:rPr baseline="-25000" lang="en-GB">
                <a:latin typeface="Roboto"/>
                <a:ea typeface="Roboto"/>
                <a:cs typeface="Roboto"/>
                <a:sym typeface="Roboto"/>
              </a:rPr>
              <a:t>3,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...</a:t>
            </a:r>
            <a:r>
              <a:rPr baseline="-25000" lang="en-GB"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n-GB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) is to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count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of many times a certain sequence of words arises in a large text corpus and divide by the total number of sentences.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375675" y="1655000"/>
            <a:ext cx="84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This is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not feasible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. Due to the large variability of sentences, we cannot have reliable statistics.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375675" y="2188400"/>
            <a:ext cx="86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Fortunately, we factorize the joint probability using the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chain rule of probability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75" y="2896525"/>
            <a:ext cx="8286249" cy="27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350" y="3383400"/>
            <a:ext cx="2912574" cy="93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455375" y="4593800"/>
            <a:ext cx="74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 language model can be trained to predict the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next word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given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all the previous ones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Language Models</a:t>
            </a:r>
            <a:endParaRPr sz="2600"/>
          </a:p>
        </p:txBody>
      </p:sp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4" name="Google Shape;204;p31"/>
          <p:cNvSpPr txBox="1"/>
          <p:nvPr/>
        </p:nvSpPr>
        <p:spPr>
          <a:xfrm>
            <a:off x="1228400" y="4129650"/>
            <a:ext cx="73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When we increase the history, we risk having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poor statistics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with the counting approach.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75" y="855861"/>
            <a:ext cx="548700" cy="50846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/>
        </p:nvSpPr>
        <p:spPr>
          <a:xfrm>
            <a:off x="1228400" y="910000"/>
            <a:ext cx="47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Roboto"/>
                <a:ea typeface="Roboto"/>
                <a:cs typeface="Roboto"/>
                <a:sym typeface="Roboto"/>
              </a:rPr>
              <a:t>How can we estimate all these conditional probabilities?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50" y="1694871"/>
            <a:ext cx="8839204" cy="315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975" y="2866075"/>
            <a:ext cx="1579875" cy="76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31"/>
          <p:cNvCxnSpPr/>
          <p:nvPr/>
        </p:nvCxnSpPr>
        <p:spPr>
          <a:xfrm flipH="1">
            <a:off x="1221375" y="2072525"/>
            <a:ext cx="1874700" cy="6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31"/>
          <p:cNvSpPr/>
          <p:nvPr/>
        </p:nvSpPr>
        <p:spPr>
          <a:xfrm>
            <a:off x="2858550" y="1648400"/>
            <a:ext cx="644700" cy="424200"/>
          </a:xfrm>
          <a:prstGeom prst="rect">
            <a:avLst/>
          </a:prstGeom>
          <a:solidFill>
            <a:srgbClr val="29D2F5">
              <a:alpha val="213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/>
          <p:nvPr/>
        </p:nvSpPr>
        <p:spPr>
          <a:xfrm>
            <a:off x="69975" y="2792950"/>
            <a:ext cx="1841100" cy="924900"/>
          </a:xfrm>
          <a:prstGeom prst="rect">
            <a:avLst/>
          </a:prstGeom>
          <a:solidFill>
            <a:srgbClr val="29D2F5">
              <a:alpha val="213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1"/>
          <p:cNvSpPr/>
          <p:nvPr/>
        </p:nvSpPr>
        <p:spPr>
          <a:xfrm>
            <a:off x="3545325" y="1648400"/>
            <a:ext cx="1221900" cy="424200"/>
          </a:xfrm>
          <a:prstGeom prst="rect">
            <a:avLst/>
          </a:prstGeom>
          <a:solidFill>
            <a:srgbClr val="84FB89">
              <a:alpha val="27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31"/>
          <p:cNvCxnSpPr>
            <a:stCxn id="212" idx="2"/>
            <a:endCxn id="214" idx="0"/>
          </p:cNvCxnSpPr>
          <p:nvPr/>
        </p:nvCxnSpPr>
        <p:spPr>
          <a:xfrm flipH="1">
            <a:off x="3051675" y="2072600"/>
            <a:ext cx="11046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5" name="Google Shape;21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1375" y="2930663"/>
            <a:ext cx="1879250" cy="6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/>
          <p:nvPr/>
        </p:nvSpPr>
        <p:spPr>
          <a:xfrm>
            <a:off x="2054700" y="2762550"/>
            <a:ext cx="1993800" cy="924900"/>
          </a:xfrm>
          <a:prstGeom prst="rect">
            <a:avLst/>
          </a:prstGeom>
          <a:solidFill>
            <a:srgbClr val="84FB89">
              <a:alpha val="27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/>
          <p:nvPr/>
        </p:nvSpPr>
        <p:spPr>
          <a:xfrm>
            <a:off x="4809300" y="1648400"/>
            <a:ext cx="1790100" cy="424200"/>
          </a:xfrm>
          <a:prstGeom prst="rect">
            <a:avLst/>
          </a:prstGeom>
          <a:solidFill>
            <a:srgbClr val="FFF2CC">
              <a:alpha val="436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35025" y="2866075"/>
            <a:ext cx="2368324" cy="6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/>
          <p:nvPr/>
        </p:nvSpPr>
        <p:spPr>
          <a:xfrm>
            <a:off x="6599400" y="1648400"/>
            <a:ext cx="2542800" cy="424200"/>
          </a:xfrm>
          <a:prstGeom prst="rect">
            <a:avLst/>
          </a:prstGeom>
          <a:solidFill>
            <a:srgbClr val="FF0000">
              <a:alpha val="240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/>
          <p:nvPr/>
        </p:nvSpPr>
        <p:spPr>
          <a:xfrm>
            <a:off x="4088025" y="2762550"/>
            <a:ext cx="2451900" cy="924900"/>
          </a:xfrm>
          <a:prstGeom prst="rect">
            <a:avLst/>
          </a:prstGeom>
          <a:solidFill>
            <a:srgbClr val="FFF2CC">
              <a:alpha val="436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47313" y="2958276"/>
            <a:ext cx="2368325" cy="53344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/>
          <p:nvPr/>
        </p:nvSpPr>
        <p:spPr>
          <a:xfrm>
            <a:off x="6579450" y="2762550"/>
            <a:ext cx="2542800" cy="924900"/>
          </a:xfrm>
          <a:prstGeom prst="rect">
            <a:avLst/>
          </a:prstGeom>
          <a:solidFill>
            <a:srgbClr val="FF0000">
              <a:alpha val="240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2" name="Google Shape;222;p31"/>
          <p:cNvCxnSpPr>
            <a:stCxn id="216" idx="2"/>
            <a:endCxn id="219" idx="0"/>
          </p:cNvCxnSpPr>
          <p:nvPr/>
        </p:nvCxnSpPr>
        <p:spPr>
          <a:xfrm flipH="1">
            <a:off x="5314050" y="2072600"/>
            <a:ext cx="3903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1"/>
          <p:cNvCxnSpPr>
            <a:stCxn id="218" idx="2"/>
            <a:endCxn id="221" idx="0"/>
          </p:cNvCxnSpPr>
          <p:nvPr/>
        </p:nvCxnSpPr>
        <p:spPr>
          <a:xfrm flipH="1">
            <a:off x="7851000" y="2072600"/>
            <a:ext cx="198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4" name="Google Shape;224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0488" y="4013750"/>
            <a:ext cx="879475" cy="951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/>
          <p:nvPr/>
        </p:nvSpPr>
        <p:spPr>
          <a:xfrm>
            <a:off x="360200" y="1507125"/>
            <a:ext cx="6024200" cy="2061225"/>
          </a:xfrm>
          <a:prstGeom prst="flowChartProcess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Language Models</a:t>
            </a:r>
            <a:endParaRPr sz="2600"/>
          </a:p>
        </p:txBody>
      </p:sp>
      <p:sp>
        <p:nvSpPr>
          <p:cNvPr id="231" name="Google Shape;231;p32"/>
          <p:cNvSpPr txBox="1"/>
          <p:nvPr>
            <p:ph idx="12" type="sldNum"/>
          </p:nvPr>
        </p:nvSpPr>
        <p:spPr>
          <a:xfrm>
            <a:off x="8464166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2" name="Google Shape;232;p32"/>
          <p:cNvSpPr txBox="1"/>
          <p:nvPr/>
        </p:nvSpPr>
        <p:spPr>
          <a:xfrm>
            <a:off x="135975" y="948400"/>
            <a:ext cx="70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We can mitigate this problem by truncating the history up to a certain term.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420225" y="1451800"/>
            <a:ext cx="1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Bigram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420225" y="2594800"/>
            <a:ext cx="1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Trigram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158000" y="4192675"/>
            <a:ext cx="539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This, however, inevitably leads to an </a:t>
            </a:r>
            <a:r>
              <a:rPr b="1" lang="en-GB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approximation</a:t>
            </a:r>
            <a:r>
              <a:rPr lang="en-GB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 of the </a:t>
            </a:r>
            <a:r>
              <a:rPr b="1" lang="en-GB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joint probability</a:t>
            </a:r>
            <a:r>
              <a:rPr lang="en-GB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2"/>
          <p:cNvSpPr txBox="1"/>
          <p:nvPr/>
        </p:nvSpPr>
        <p:spPr>
          <a:xfrm>
            <a:off x="226750" y="3726875"/>
            <a:ext cx="53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Limiting the history helps to get more reliable statistics.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50" y="1852000"/>
            <a:ext cx="4640000" cy="3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50" y="3103850"/>
            <a:ext cx="5484250" cy="3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2"/>
          <p:cNvSpPr txBox="1"/>
          <p:nvPr/>
        </p:nvSpPr>
        <p:spPr>
          <a:xfrm>
            <a:off x="6574725" y="2118500"/>
            <a:ext cx="235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Markov Assumption</a:t>
            </a: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The next word depends on fixed window of prior words.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2"/>
          <p:cNvSpPr/>
          <p:nvPr/>
        </p:nvSpPr>
        <p:spPr>
          <a:xfrm>
            <a:off x="6512050" y="2158625"/>
            <a:ext cx="2412900" cy="698700"/>
          </a:xfrm>
          <a:prstGeom prst="rect">
            <a:avLst/>
          </a:prstGeom>
          <a:solidFill>
            <a:srgbClr val="29D2F5">
              <a:alpha val="211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600"/>
              <a:t>N-gram Language Models</a:t>
            </a:r>
            <a:endParaRPr sz="2600"/>
          </a:p>
        </p:txBody>
      </p:sp>
      <p:sp>
        <p:nvSpPr>
          <p:cNvPr id="246" name="Google Shape;246;p33"/>
          <p:cNvSpPr txBox="1"/>
          <p:nvPr>
            <p:ph idx="12" type="sldNum"/>
          </p:nvPr>
        </p:nvSpPr>
        <p:spPr>
          <a:xfrm>
            <a:off x="8506566" y="55099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7" name="Google Shape;24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875" y="855861"/>
            <a:ext cx="548700" cy="50846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/>
          <p:nvPr/>
        </p:nvSpPr>
        <p:spPr>
          <a:xfrm>
            <a:off x="1228400" y="910000"/>
            <a:ext cx="36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How can we estimate these probabilities?</a:t>
            </a:r>
            <a:endParaRPr b="0" i="1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389875" y="1600275"/>
            <a:ext cx="83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maximum likelihood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estimation of the n-gram probabilities is the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based on 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counting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0" name="Google Shape;25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775" y="2175925"/>
            <a:ext cx="7746698" cy="8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/>
          <p:nvPr/>
        </p:nvSpPr>
        <p:spPr>
          <a:xfrm>
            <a:off x="602775" y="2113328"/>
            <a:ext cx="7831500" cy="961200"/>
          </a:xfrm>
          <a:prstGeom prst="rect">
            <a:avLst/>
          </a:prstGeom>
          <a:solidFill>
            <a:srgbClr val="29D2F5">
              <a:alpha val="21176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389400" y="3149100"/>
            <a:ext cx="28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a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bigram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this becomes: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8975" y="3665500"/>
            <a:ext cx="3844067" cy="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/>
          <p:cNvSpPr/>
          <p:nvPr/>
        </p:nvSpPr>
        <p:spPr>
          <a:xfrm>
            <a:off x="586075" y="3608150"/>
            <a:ext cx="4029900" cy="892500"/>
          </a:xfrm>
          <a:prstGeom prst="rect">
            <a:avLst/>
          </a:prstGeom>
          <a:solidFill>
            <a:srgbClr val="29D2F5">
              <a:alpha val="21176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33"/>
          <p:cNvCxnSpPr/>
          <p:nvPr/>
        </p:nvCxnSpPr>
        <p:spPr>
          <a:xfrm>
            <a:off x="6310825" y="3112850"/>
            <a:ext cx="7200" cy="3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6" name="Google Shape;256;p33"/>
          <p:cNvSpPr txBox="1"/>
          <p:nvPr/>
        </p:nvSpPr>
        <p:spPr>
          <a:xfrm>
            <a:off x="5238350" y="3528700"/>
            <a:ext cx="33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ratio is called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relative frequency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