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Shamanth R Nayak K"/>
  <p:cmAuthor clrIdx="1" id="1" initials="" lastIdx="1" name="Mirco Ravanell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3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oboto-regular.fntdata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1-26T22:06:03.984">
    <p:pos x="536" y="2089"/>
    <p:text>Hello Prof,
Here we are differentiating only the first two terms of J(theta) . Is this because of the Newton's method's condition that specifies truncating to only second order terms?</p:text>
  </p:cm>
  <p:cm authorId="1" idx="1" dt="2023-01-26T21:55:54.299">
    <p:pos x="536" y="2089"/>
    <p:text>yes. You can even move on with the order but things gets more and more complex with a diminising return.</p:text>
  </p:cm>
  <p:cm authorId="0" idx="2" dt="2023-01-26T22:06:03.984">
    <p:pos x="536" y="2089"/>
    <p:text>Understood 👍🏻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10d07af74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10d07af74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10d07af74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10d07af74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10d07af74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10d07af74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10d07af74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10d07af74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10d07af74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10d07af74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10d07af74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10d07af74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10d07af74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110d07af74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110d07af74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110d07af74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110d07af74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110d07af74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110d07af74_0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110d07af74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110d07af74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110d07af74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10d07af74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10d07af74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110d07af74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110d07af74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110d07af74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110d07af74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110d07af74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110d07af74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110d07af74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110d07af74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110d07af74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110d07af74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110d07af74_0_1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110d07af74_0_1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110d07af74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110d07af74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110d07af74_0_1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110d07af74_0_1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110d07af74_0_1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110d07af74_0_1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110d07af74_0_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110d07af74_0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10d07af74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10d07af74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1110d07af74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1110d07af74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110d07af74_0_1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110d07af74_0_1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10d07af74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10d07af74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10d07af74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10d07af74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10d07af74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10d07af74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10d07af74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10d07af74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10d07af74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10d07af74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10d07af74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110d07af74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gif"/><Relationship Id="rId4" Type="http://schemas.openxmlformats.org/officeDocument/2006/relationships/image" Target="../media/image2.gif"/><Relationship Id="rId5" Type="http://schemas.openxmlformats.org/officeDocument/2006/relationships/image" Target="../media/image11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21.gif"/><Relationship Id="rId5" Type="http://schemas.openxmlformats.org/officeDocument/2006/relationships/image" Target="../media/image19.gif"/><Relationship Id="rId6" Type="http://schemas.openxmlformats.org/officeDocument/2006/relationships/image" Target="../media/image12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gif"/><Relationship Id="rId4" Type="http://schemas.openxmlformats.org/officeDocument/2006/relationships/image" Target="../media/image13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gif"/><Relationship Id="rId4" Type="http://schemas.openxmlformats.org/officeDocument/2006/relationships/image" Target="../media/image16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gif"/><Relationship Id="rId4" Type="http://schemas.openxmlformats.org/officeDocument/2006/relationships/image" Target="../media/image14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gif"/><Relationship Id="rId4" Type="http://schemas.openxmlformats.org/officeDocument/2006/relationships/image" Target="../media/image20.gif"/><Relationship Id="rId5" Type="http://schemas.openxmlformats.org/officeDocument/2006/relationships/image" Target="../media/image32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gif"/><Relationship Id="rId4" Type="http://schemas.openxmlformats.org/officeDocument/2006/relationships/image" Target="../media/image20.gif"/><Relationship Id="rId5" Type="http://schemas.openxmlformats.org/officeDocument/2006/relationships/image" Target="../media/image32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gif"/><Relationship Id="rId4" Type="http://schemas.openxmlformats.org/officeDocument/2006/relationships/image" Target="../media/image20.gif"/><Relationship Id="rId5" Type="http://schemas.openxmlformats.org/officeDocument/2006/relationships/image" Target="../media/image32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gif"/><Relationship Id="rId4" Type="http://schemas.openxmlformats.org/officeDocument/2006/relationships/image" Target="../media/image18.gif"/><Relationship Id="rId5" Type="http://schemas.openxmlformats.org/officeDocument/2006/relationships/image" Target="../media/image20.gif"/><Relationship Id="rId6" Type="http://schemas.openxmlformats.org/officeDocument/2006/relationships/image" Target="../media/image27.gif"/><Relationship Id="rId7" Type="http://schemas.openxmlformats.org/officeDocument/2006/relationships/image" Target="../media/image30.gif"/><Relationship Id="rId8" Type="http://schemas.openxmlformats.org/officeDocument/2006/relationships/image" Target="../media/image29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31.gif"/><Relationship Id="rId5" Type="http://schemas.openxmlformats.org/officeDocument/2006/relationships/image" Target="../media/image33.gif"/><Relationship Id="rId6" Type="http://schemas.openxmlformats.org/officeDocument/2006/relationships/image" Target="../media/image34.gif"/><Relationship Id="rId7" Type="http://schemas.openxmlformats.org/officeDocument/2006/relationships/image" Target="../media/image41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Relationship Id="rId4" Type="http://schemas.openxmlformats.org/officeDocument/2006/relationships/image" Target="../media/image36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2.gif"/><Relationship Id="rId4" Type="http://schemas.openxmlformats.org/officeDocument/2006/relationships/image" Target="../media/image39.gif"/><Relationship Id="rId5" Type="http://schemas.openxmlformats.org/officeDocument/2006/relationships/image" Target="../media/image38.gif"/><Relationship Id="rId6" Type="http://schemas.openxmlformats.org/officeDocument/2006/relationships/image" Target="../media/image48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6.png"/><Relationship Id="rId4" Type="http://schemas.openxmlformats.org/officeDocument/2006/relationships/image" Target="../media/image43.png"/><Relationship Id="rId11" Type="http://schemas.openxmlformats.org/officeDocument/2006/relationships/image" Target="../media/image47.gif"/><Relationship Id="rId10" Type="http://schemas.openxmlformats.org/officeDocument/2006/relationships/image" Target="../media/image49.gif"/><Relationship Id="rId9" Type="http://schemas.openxmlformats.org/officeDocument/2006/relationships/image" Target="../media/image40.gif"/><Relationship Id="rId5" Type="http://schemas.openxmlformats.org/officeDocument/2006/relationships/image" Target="../media/image44.png"/><Relationship Id="rId6" Type="http://schemas.openxmlformats.org/officeDocument/2006/relationships/image" Target="../media/image37.gif"/><Relationship Id="rId7" Type="http://schemas.openxmlformats.org/officeDocument/2006/relationships/image" Target="../media/image52.gif"/><Relationship Id="rId8" Type="http://schemas.openxmlformats.org/officeDocument/2006/relationships/image" Target="../media/image45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50.gif"/><Relationship Id="rId5" Type="http://schemas.openxmlformats.org/officeDocument/2006/relationships/image" Target="../media/image54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comments" Target="../comments/comment1.xml"/><Relationship Id="rId4" Type="http://schemas.openxmlformats.org/officeDocument/2006/relationships/image" Target="../media/image50.gif"/><Relationship Id="rId5" Type="http://schemas.openxmlformats.org/officeDocument/2006/relationships/image" Target="../media/image57.gif"/><Relationship Id="rId6" Type="http://schemas.openxmlformats.org/officeDocument/2006/relationships/image" Target="../media/image54.gif"/><Relationship Id="rId7" Type="http://schemas.openxmlformats.org/officeDocument/2006/relationships/image" Target="../media/image55.gif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6.png"/><Relationship Id="rId4" Type="http://schemas.openxmlformats.org/officeDocument/2006/relationships/image" Target="../media/image53.gif"/><Relationship Id="rId5" Type="http://schemas.openxmlformats.org/officeDocument/2006/relationships/image" Target="../media/image56.gif"/><Relationship Id="rId6" Type="http://schemas.openxmlformats.org/officeDocument/2006/relationships/image" Target="../media/image58.gif"/><Relationship Id="rId7" Type="http://schemas.openxmlformats.org/officeDocument/2006/relationships/image" Target="../media/image5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gif"/><Relationship Id="rId4" Type="http://schemas.openxmlformats.org/officeDocument/2006/relationships/image" Target="../media/image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gif"/><Relationship Id="rId4" Type="http://schemas.openxmlformats.org/officeDocument/2006/relationships/image" Target="../media/image2.gif"/><Relationship Id="rId5" Type="http://schemas.openxmlformats.org/officeDocument/2006/relationships/image" Target="../media/image9.gif"/><Relationship Id="rId6" Type="http://schemas.openxmlformats.org/officeDocument/2006/relationships/image" Target="../media/image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gif"/><Relationship Id="rId4" Type="http://schemas.openxmlformats.org/officeDocument/2006/relationships/image" Target="../media/image2.gif"/><Relationship Id="rId5" Type="http://schemas.openxmlformats.org/officeDocument/2006/relationships/image" Target="../media/image9.gif"/><Relationship Id="rId6" Type="http://schemas.openxmlformats.org/officeDocument/2006/relationships/image" Target="../media/image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/>
        </p:nvSpPr>
        <p:spPr>
          <a:xfrm>
            <a:off x="1029900" y="1664675"/>
            <a:ext cx="7496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202124"/>
                </a:solidFill>
                <a:highlight>
                  <a:schemeClr val="lt1"/>
                </a:highlight>
              </a:rPr>
              <a:t>Basic Machine Learning Concepts</a:t>
            </a:r>
            <a:r>
              <a:rPr b="1" lang="en-GB" sz="2600">
                <a:solidFill>
                  <a:srgbClr val="202124"/>
                </a:solidFill>
                <a:highlight>
                  <a:srgbClr val="FFFFFF"/>
                </a:highlight>
              </a:rPr>
              <a:t>:</a:t>
            </a:r>
            <a:endParaRPr b="1" sz="2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202124"/>
                </a:solidFill>
                <a:highlight>
                  <a:srgbClr val="FFFFFF"/>
                </a:highlight>
              </a:rPr>
              <a:t>Variants and Extensions of Gradient Descent</a:t>
            </a:r>
            <a:endParaRPr sz="26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113" name="Google Shape;113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/>
          <p:nvPr/>
        </p:nvSpPr>
        <p:spPr>
          <a:xfrm>
            <a:off x="7596875" y="2062500"/>
            <a:ext cx="1364100" cy="50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Nesterov Momentum</a:t>
            </a:r>
            <a:endParaRPr sz="2600"/>
          </a:p>
        </p:txBody>
      </p:sp>
      <p:sp>
        <p:nvSpPr>
          <p:cNvPr id="290" name="Google Shape;290;p34"/>
          <p:cNvSpPr txBox="1"/>
          <p:nvPr/>
        </p:nvSpPr>
        <p:spPr>
          <a:xfrm>
            <a:off x="568325" y="5376100"/>
            <a:ext cx="42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4"/>
          <p:cNvSpPr txBox="1"/>
          <p:nvPr/>
        </p:nvSpPr>
        <p:spPr>
          <a:xfrm>
            <a:off x="31550" y="864525"/>
            <a:ext cx="87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 popular variation of the standard momentum is the so-called </a:t>
            </a:r>
            <a:r>
              <a:rPr b="1" lang="en-GB"/>
              <a:t>Nesterov Momentum</a:t>
            </a:r>
            <a:r>
              <a:rPr lang="en-GB"/>
              <a:t>:</a:t>
            </a:r>
            <a:endParaRPr/>
          </a:p>
        </p:txBody>
      </p:sp>
      <p:sp>
        <p:nvSpPr>
          <p:cNvPr id="292" name="Google Shape;292;p34"/>
          <p:cNvSpPr txBox="1"/>
          <p:nvPr/>
        </p:nvSpPr>
        <p:spPr>
          <a:xfrm>
            <a:off x="315875" y="1491613"/>
            <a:ext cx="31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Standard Momentum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3" name="Google Shape;293;p34"/>
          <p:cNvCxnSpPr/>
          <p:nvPr/>
        </p:nvCxnSpPr>
        <p:spPr>
          <a:xfrm>
            <a:off x="3908350" y="1686325"/>
            <a:ext cx="0" cy="32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34"/>
          <p:cNvSpPr txBox="1"/>
          <p:nvPr/>
        </p:nvSpPr>
        <p:spPr>
          <a:xfrm>
            <a:off x="4811675" y="1491613"/>
            <a:ext cx="31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Nesterov Momentum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34"/>
          <p:cNvSpPr txBox="1"/>
          <p:nvPr/>
        </p:nvSpPr>
        <p:spPr>
          <a:xfrm>
            <a:off x="4224700" y="3413875"/>
            <a:ext cx="477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We here try to “anticipate” the next move and apply a “correction factor” to the standard momentum.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4"/>
          <p:cNvSpPr txBox="1"/>
          <p:nvPr/>
        </p:nvSpPr>
        <p:spPr>
          <a:xfrm>
            <a:off x="4224700" y="4221338"/>
            <a:ext cx="468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This anticipatory update prevents us from going too fast.</a:t>
            </a:r>
            <a:endParaRPr/>
          </a:p>
        </p:txBody>
      </p:sp>
      <p:pic>
        <p:nvPicPr>
          <p:cNvPr descr="\mathbf{v}_t = \gamma \mathbf{v}_{t-1} + \eta \nabla J(\boldsymbol{\theta})" id="297" name="Google Shape;2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00" y="2063163"/>
            <a:ext cx="3513575" cy="393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oldsymbol{\theta}_{new} = \boldsymbol{\theta} - \mathbf{v}_t" id="298" name="Google Shape;29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00" y="2793924"/>
            <a:ext cx="2408600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v}_t = \gamma \mathbf{v}_{t-1} + \eta \nabla J(\boldsymbol{\theta} - \gamma \mathbf{v_{t-1}})" id="299" name="Google Shape;29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9525" y="2088175"/>
            <a:ext cx="492202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oldsymbol{\theta}_{new} = \boldsymbol{\theta} - \mathbf{v}_t" id="300" name="Google Shape;30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3425" y="2774124"/>
            <a:ext cx="2408600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/>
        </p:nvSpPr>
        <p:spPr>
          <a:xfrm>
            <a:off x="1029900" y="1664675"/>
            <a:ext cx="7496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202124"/>
                </a:solidFill>
                <a:highlight>
                  <a:srgbClr val="FFFFFF"/>
                </a:highlight>
              </a:rPr>
              <a:t>Adaptive Learning Rate</a:t>
            </a:r>
            <a:endParaRPr sz="26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307" name="Google Shape;307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Adaptive Learning Rate</a:t>
            </a:r>
            <a:endParaRPr sz="2600"/>
          </a:p>
        </p:txBody>
      </p:sp>
      <p:sp>
        <p:nvSpPr>
          <p:cNvPr id="313" name="Google Shape;313;p36"/>
          <p:cNvSpPr txBox="1"/>
          <p:nvPr/>
        </p:nvSpPr>
        <p:spPr>
          <a:xfrm>
            <a:off x="568325" y="5376100"/>
            <a:ext cx="42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6"/>
          <p:cNvSpPr txBox="1"/>
          <p:nvPr/>
        </p:nvSpPr>
        <p:spPr>
          <a:xfrm>
            <a:off x="375925" y="817900"/>
            <a:ext cx="83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In SGD, the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learning rate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η is the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same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for all the parameters </a:t>
            </a:r>
            <a:r>
              <a:rPr lang="en-GB"/>
              <a:t>θ = [θ</a:t>
            </a:r>
            <a:r>
              <a:rPr lang="en-GB" sz="1000"/>
              <a:t>1</a:t>
            </a:r>
            <a:r>
              <a:rPr lang="en-GB"/>
              <a:t>, .., θ</a:t>
            </a:r>
            <a:r>
              <a:rPr lang="en-GB" sz="1000"/>
              <a:t>i</a:t>
            </a:r>
            <a:r>
              <a:rPr lang="en-GB"/>
              <a:t>, …, θ</a:t>
            </a:r>
            <a:r>
              <a:rPr lang="en-GB" sz="1000"/>
              <a:t>P</a:t>
            </a:r>
            <a:r>
              <a:rPr lang="en-GB"/>
              <a:t>]</a:t>
            </a:r>
            <a:r>
              <a:rPr baseline="30000" lang="en-GB"/>
              <a:t>T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375925" y="1351300"/>
            <a:ext cx="83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However,  each parameter is different from the others.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6" name="Google Shape;3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00" y="1900675"/>
            <a:ext cx="415924" cy="428563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6"/>
          <p:cNvSpPr txBox="1"/>
          <p:nvPr/>
        </p:nvSpPr>
        <p:spPr>
          <a:xfrm>
            <a:off x="924925" y="1914850"/>
            <a:ext cx="53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Idea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i="1" lang="en-GB">
                <a:latin typeface="Roboto"/>
                <a:ea typeface="Roboto"/>
                <a:cs typeface="Roboto"/>
                <a:sym typeface="Roboto"/>
              </a:rPr>
              <a:t>why not using a different learning rate for each parameter?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36"/>
          <p:cNvSpPr txBox="1"/>
          <p:nvPr/>
        </p:nvSpPr>
        <p:spPr>
          <a:xfrm>
            <a:off x="1640688" y="2610000"/>
            <a:ext cx="148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>
                <a:latin typeface="Roboto"/>
                <a:ea typeface="Roboto"/>
                <a:cs typeface="Roboto"/>
                <a:sym typeface="Roboto"/>
              </a:rPr>
              <a:t>Standard SGD</a:t>
            </a:r>
            <a:endParaRPr b="1" sz="1200" u="sng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9" name="Google Shape;319;p36"/>
          <p:cNvCxnSpPr/>
          <p:nvPr/>
        </p:nvCxnSpPr>
        <p:spPr>
          <a:xfrm>
            <a:off x="2195825" y="3562675"/>
            <a:ext cx="0" cy="59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36"/>
          <p:cNvSpPr txBox="1"/>
          <p:nvPr/>
        </p:nvSpPr>
        <p:spPr>
          <a:xfrm>
            <a:off x="1581725" y="4163150"/>
            <a:ext cx="134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Constant Value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36"/>
          <p:cNvSpPr txBox="1"/>
          <p:nvPr/>
        </p:nvSpPr>
        <p:spPr>
          <a:xfrm>
            <a:off x="5078138" y="2636150"/>
            <a:ext cx="298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>
                <a:latin typeface="Roboto"/>
                <a:ea typeface="Roboto"/>
                <a:cs typeface="Roboto"/>
                <a:sym typeface="Roboto"/>
              </a:rPr>
              <a:t>SGD  with adaptive learning rate</a:t>
            </a:r>
            <a:endParaRPr b="1" sz="1200" u="sng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2" name="Google Shape;322;p36"/>
          <p:cNvCxnSpPr/>
          <p:nvPr/>
        </p:nvCxnSpPr>
        <p:spPr>
          <a:xfrm>
            <a:off x="6332950" y="3637138"/>
            <a:ext cx="7200" cy="3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36"/>
          <p:cNvSpPr txBox="1"/>
          <p:nvPr/>
        </p:nvSpPr>
        <p:spPr>
          <a:xfrm>
            <a:off x="5952500" y="3936675"/>
            <a:ext cx="134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Vector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4" name="Google Shape;324;p36"/>
          <p:cNvCxnSpPr/>
          <p:nvPr/>
        </p:nvCxnSpPr>
        <p:spPr>
          <a:xfrm>
            <a:off x="6737950" y="3606388"/>
            <a:ext cx="448500" cy="3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36"/>
          <p:cNvSpPr txBox="1"/>
          <p:nvPr/>
        </p:nvSpPr>
        <p:spPr>
          <a:xfrm>
            <a:off x="6944775" y="3994550"/>
            <a:ext cx="206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Element-wise multiplication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6" name="Google Shape;326;p36"/>
          <p:cNvCxnSpPr/>
          <p:nvPr/>
        </p:nvCxnSpPr>
        <p:spPr>
          <a:xfrm>
            <a:off x="4035250" y="2674200"/>
            <a:ext cx="0" cy="23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\boldsymbol{\theta}_{new} = \boldsymbol{\theta} - \eta \nabla J(\boldsymbol{\theta})" id="327" name="Google Shape;32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450" y="3159951"/>
            <a:ext cx="320636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oldsymbol{\theta}_{new} = \boldsymbol{\theta} - \eta \odot \nabla J(\boldsymbol{\theta})" id="328" name="Google Shape;32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0050" y="3105824"/>
            <a:ext cx="369380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oldsymbol{\eta} = [\eta_1, \eta_2, .., \eta_P ]^T" id="329" name="Google Shape;32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4175" y="4470825"/>
            <a:ext cx="2675190" cy="4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AdaGrad</a:t>
            </a:r>
            <a:endParaRPr sz="2600"/>
          </a:p>
        </p:txBody>
      </p:sp>
      <p:sp>
        <p:nvSpPr>
          <p:cNvPr id="336" name="Google Shape;336;p37"/>
          <p:cNvSpPr txBox="1"/>
          <p:nvPr/>
        </p:nvSpPr>
        <p:spPr>
          <a:xfrm>
            <a:off x="568325" y="5376100"/>
            <a:ext cx="42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7"/>
          <p:cNvSpPr txBox="1"/>
          <p:nvPr/>
        </p:nvSpPr>
        <p:spPr>
          <a:xfrm>
            <a:off x="375925" y="817900"/>
            <a:ext cx="83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In a real case, we have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millions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or even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billions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of parameters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37"/>
          <p:cNvSpPr/>
          <p:nvPr/>
        </p:nvSpPr>
        <p:spPr>
          <a:xfrm>
            <a:off x="5948675" y="973025"/>
            <a:ext cx="271500" cy="17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7"/>
          <p:cNvSpPr txBox="1"/>
          <p:nvPr/>
        </p:nvSpPr>
        <p:spPr>
          <a:xfrm>
            <a:off x="6251800" y="780575"/>
            <a:ext cx="282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We cannot set their learning rate manually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37"/>
          <p:cNvSpPr txBox="1"/>
          <p:nvPr/>
        </p:nvSpPr>
        <p:spPr>
          <a:xfrm>
            <a:off x="375925" y="1503700"/>
            <a:ext cx="83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We need a method that assigns the learning rate to each parameter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automatically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.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37"/>
          <p:cNvSpPr txBox="1"/>
          <p:nvPr/>
        </p:nvSpPr>
        <p:spPr>
          <a:xfrm>
            <a:off x="375925" y="2037100"/>
            <a:ext cx="83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Adagrad (</a:t>
            </a:r>
            <a:r>
              <a:rPr i="1" lang="en-GB">
                <a:latin typeface="Roboto"/>
                <a:ea typeface="Roboto"/>
                <a:cs typeface="Roboto"/>
                <a:sym typeface="Roboto"/>
              </a:rPr>
              <a:t>Duchi et al., 2011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) proposed to do it in this way: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37"/>
          <p:cNvSpPr txBox="1"/>
          <p:nvPr/>
        </p:nvSpPr>
        <p:spPr>
          <a:xfrm>
            <a:off x="719925" y="4288125"/>
            <a:ext cx="827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We individually scale each parameter update using the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historical values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of the squared gradient magnitude.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3" name="Google Shape;343;p37"/>
          <p:cNvCxnSpPr/>
          <p:nvPr/>
        </p:nvCxnSpPr>
        <p:spPr>
          <a:xfrm flipH="1">
            <a:off x="2130500" y="3327575"/>
            <a:ext cx="759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37"/>
          <p:cNvSpPr txBox="1"/>
          <p:nvPr/>
        </p:nvSpPr>
        <p:spPr>
          <a:xfrm>
            <a:off x="941000" y="3722050"/>
            <a:ext cx="275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latin typeface="Roboto"/>
                <a:ea typeface="Roboto"/>
                <a:cs typeface="Roboto"/>
                <a:sym typeface="Roboto"/>
              </a:rPr>
              <a:t>Small constant (for numerical stability)</a:t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\mathbf{r}_{new} = \mathbf{r} + \nabla J(\boldsymbol{\theta}) \odot  \nabla J(\boldsymbol{\theta})" id="345" name="Google Shape;3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000" y="2707350"/>
            <a:ext cx="3655086" cy="328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oldsymbol{\theta}_{new} = \boldsymbol{\theta} - \frac{\eta}{\epsilon + \sqrt{\mathbf{r}_{new}}} \odot \nabla J(\boldsymbol{\theta})" id="346" name="Google Shape;34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325" y="2570500"/>
            <a:ext cx="4224186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/>
          <p:nvPr/>
        </p:nvSpPr>
        <p:spPr>
          <a:xfrm>
            <a:off x="6441225" y="2360700"/>
            <a:ext cx="2605500" cy="2696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6483400" y="776946"/>
            <a:ext cx="2605500" cy="144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AdaGrad</a:t>
            </a:r>
            <a:endParaRPr sz="2600"/>
          </a:p>
        </p:txBody>
      </p:sp>
      <p:sp>
        <p:nvSpPr>
          <p:cNvPr id="355" name="Google Shape;355;p38"/>
          <p:cNvSpPr txBox="1"/>
          <p:nvPr/>
        </p:nvSpPr>
        <p:spPr>
          <a:xfrm>
            <a:off x="949325" y="1108900"/>
            <a:ext cx="42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8"/>
          <p:cNvSpPr txBox="1"/>
          <p:nvPr/>
        </p:nvSpPr>
        <p:spPr>
          <a:xfrm>
            <a:off x="6601761" y="760400"/>
            <a:ext cx="9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Adagrad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7" name="Google Shape;357;p38"/>
          <p:cNvCxnSpPr/>
          <p:nvPr/>
        </p:nvCxnSpPr>
        <p:spPr>
          <a:xfrm rot="10800000">
            <a:off x="604000" y="1190700"/>
            <a:ext cx="0" cy="11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38"/>
          <p:cNvCxnSpPr/>
          <p:nvPr/>
        </p:nvCxnSpPr>
        <p:spPr>
          <a:xfrm flipH="1" rot="10800000">
            <a:off x="287000" y="2231025"/>
            <a:ext cx="27276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38"/>
          <p:cNvSpPr txBox="1"/>
          <p:nvPr/>
        </p:nvSpPr>
        <p:spPr>
          <a:xfrm>
            <a:off x="2651600" y="2245700"/>
            <a:ext cx="29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θ</a:t>
            </a:r>
            <a:endParaRPr sz="1200"/>
          </a:p>
        </p:txBody>
      </p:sp>
      <p:sp>
        <p:nvSpPr>
          <p:cNvPr id="360" name="Google Shape;360;p38"/>
          <p:cNvSpPr txBox="1"/>
          <p:nvPr/>
        </p:nvSpPr>
        <p:spPr>
          <a:xfrm>
            <a:off x="-97375" y="1008200"/>
            <a:ext cx="96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J(θ)</a:t>
            </a:r>
            <a:endParaRPr sz="1100"/>
          </a:p>
        </p:txBody>
      </p:sp>
      <p:sp>
        <p:nvSpPr>
          <p:cNvPr id="361" name="Google Shape;361;p38"/>
          <p:cNvSpPr/>
          <p:nvPr/>
        </p:nvSpPr>
        <p:spPr>
          <a:xfrm>
            <a:off x="656550" y="1303050"/>
            <a:ext cx="97800" cy="915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8"/>
          <p:cNvSpPr/>
          <p:nvPr/>
        </p:nvSpPr>
        <p:spPr>
          <a:xfrm>
            <a:off x="806900" y="1303050"/>
            <a:ext cx="97800" cy="915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3" name="Google Shape;363;p38"/>
          <p:cNvCxnSpPr/>
          <p:nvPr/>
        </p:nvCxnSpPr>
        <p:spPr>
          <a:xfrm>
            <a:off x="604000" y="1347775"/>
            <a:ext cx="2333400" cy="884100"/>
          </a:xfrm>
          <a:prstGeom prst="curvedConnector3">
            <a:avLst>
              <a:gd fmla="val 775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38"/>
          <p:cNvSpPr/>
          <p:nvPr/>
        </p:nvSpPr>
        <p:spPr>
          <a:xfrm>
            <a:off x="957250" y="1303050"/>
            <a:ext cx="97800" cy="915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5" name="Google Shape;365;p38"/>
          <p:cNvCxnSpPr/>
          <p:nvPr/>
        </p:nvCxnSpPr>
        <p:spPr>
          <a:xfrm flipH="1" rot="10800000">
            <a:off x="997475" y="1004425"/>
            <a:ext cx="504000" cy="2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38"/>
          <p:cNvSpPr txBox="1"/>
          <p:nvPr/>
        </p:nvSpPr>
        <p:spPr>
          <a:xfrm>
            <a:off x="1503925" y="823500"/>
            <a:ext cx="10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Roboto"/>
                <a:ea typeface="Roboto"/>
                <a:cs typeface="Roboto"/>
                <a:sym typeface="Roboto"/>
              </a:rPr>
              <a:t>Flat region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38"/>
          <p:cNvSpPr/>
          <p:nvPr/>
        </p:nvSpPr>
        <p:spPr>
          <a:xfrm>
            <a:off x="2577325" y="925200"/>
            <a:ext cx="265200" cy="1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8"/>
          <p:cNvSpPr txBox="1"/>
          <p:nvPr/>
        </p:nvSpPr>
        <p:spPr>
          <a:xfrm>
            <a:off x="2905825" y="823500"/>
            <a:ext cx="15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Roboto"/>
                <a:ea typeface="Roboto"/>
                <a:cs typeface="Roboto"/>
                <a:sym typeface="Roboto"/>
              </a:rPr>
              <a:t>Small gradients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38"/>
          <p:cNvSpPr/>
          <p:nvPr/>
        </p:nvSpPr>
        <p:spPr>
          <a:xfrm>
            <a:off x="4325525" y="925200"/>
            <a:ext cx="265200" cy="1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8"/>
          <p:cNvSpPr txBox="1"/>
          <p:nvPr/>
        </p:nvSpPr>
        <p:spPr>
          <a:xfrm>
            <a:off x="4551025" y="8235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Roboto"/>
                <a:ea typeface="Roboto"/>
                <a:cs typeface="Roboto"/>
                <a:sym typeface="Roboto"/>
              </a:rPr>
              <a:t>Large updates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38"/>
          <p:cNvSpPr txBox="1"/>
          <p:nvPr/>
        </p:nvSpPr>
        <p:spPr>
          <a:xfrm>
            <a:off x="3242100" y="1509850"/>
            <a:ext cx="293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When the squared magnitude of the gradient is, on average,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small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it is “safe” to do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large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updates.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2" name="Google Shape;372;p38"/>
          <p:cNvCxnSpPr/>
          <p:nvPr/>
        </p:nvCxnSpPr>
        <p:spPr>
          <a:xfrm rot="10800000">
            <a:off x="604000" y="3476700"/>
            <a:ext cx="0" cy="11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38"/>
          <p:cNvCxnSpPr/>
          <p:nvPr/>
        </p:nvCxnSpPr>
        <p:spPr>
          <a:xfrm flipH="1" rot="10800000">
            <a:off x="287000" y="4517025"/>
            <a:ext cx="27276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38"/>
          <p:cNvSpPr txBox="1"/>
          <p:nvPr/>
        </p:nvSpPr>
        <p:spPr>
          <a:xfrm>
            <a:off x="2651600" y="4531700"/>
            <a:ext cx="29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θ</a:t>
            </a:r>
            <a:endParaRPr sz="1200"/>
          </a:p>
        </p:txBody>
      </p:sp>
      <p:sp>
        <p:nvSpPr>
          <p:cNvPr id="375" name="Google Shape;375;p38"/>
          <p:cNvSpPr txBox="1"/>
          <p:nvPr/>
        </p:nvSpPr>
        <p:spPr>
          <a:xfrm>
            <a:off x="-97375" y="3294200"/>
            <a:ext cx="96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J(θ)</a:t>
            </a:r>
            <a:endParaRPr sz="1100"/>
          </a:p>
        </p:txBody>
      </p:sp>
      <p:sp>
        <p:nvSpPr>
          <p:cNvPr id="376" name="Google Shape;376;p38"/>
          <p:cNvSpPr/>
          <p:nvPr/>
        </p:nvSpPr>
        <p:spPr>
          <a:xfrm>
            <a:off x="1250150" y="4165750"/>
            <a:ext cx="97800" cy="915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8"/>
          <p:cNvSpPr/>
          <p:nvPr/>
        </p:nvSpPr>
        <p:spPr>
          <a:xfrm>
            <a:off x="1200575" y="3990425"/>
            <a:ext cx="97800" cy="915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8"/>
          <p:cNvSpPr/>
          <p:nvPr/>
        </p:nvSpPr>
        <p:spPr>
          <a:xfrm>
            <a:off x="1115125" y="3847800"/>
            <a:ext cx="97800" cy="915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9" name="Google Shape;379;p38"/>
          <p:cNvCxnSpPr/>
          <p:nvPr/>
        </p:nvCxnSpPr>
        <p:spPr>
          <a:xfrm flipH="1" rot="10800000">
            <a:off x="1340900" y="3483400"/>
            <a:ext cx="505200" cy="4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38"/>
          <p:cNvSpPr txBox="1"/>
          <p:nvPr/>
        </p:nvSpPr>
        <p:spPr>
          <a:xfrm>
            <a:off x="1503925" y="3109500"/>
            <a:ext cx="13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latin typeface="Roboto"/>
                <a:ea typeface="Roboto"/>
                <a:cs typeface="Roboto"/>
                <a:sym typeface="Roboto"/>
              </a:rPr>
              <a:t>Steep region</a:t>
            </a:r>
            <a:endParaRPr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38"/>
          <p:cNvSpPr/>
          <p:nvPr/>
        </p:nvSpPr>
        <p:spPr>
          <a:xfrm>
            <a:off x="2653525" y="3211200"/>
            <a:ext cx="265200" cy="1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8"/>
          <p:cNvSpPr txBox="1"/>
          <p:nvPr/>
        </p:nvSpPr>
        <p:spPr>
          <a:xfrm>
            <a:off x="2905825" y="3109500"/>
            <a:ext cx="15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Roboto"/>
                <a:ea typeface="Roboto"/>
                <a:cs typeface="Roboto"/>
                <a:sym typeface="Roboto"/>
              </a:rPr>
              <a:t>Large gradients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8"/>
          <p:cNvSpPr/>
          <p:nvPr/>
        </p:nvSpPr>
        <p:spPr>
          <a:xfrm>
            <a:off x="4325525" y="3211200"/>
            <a:ext cx="265200" cy="1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8"/>
          <p:cNvSpPr txBox="1"/>
          <p:nvPr/>
        </p:nvSpPr>
        <p:spPr>
          <a:xfrm>
            <a:off x="4551025" y="31095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Roboto"/>
                <a:ea typeface="Roboto"/>
                <a:cs typeface="Roboto"/>
                <a:sym typeface="Roboto"/>
              </a:rPr>
              <a:t>Little updates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38"/>
          <p:cNvSpPr txBox="1"/>
          <p:nvPr/>
        </p:nvSpPr>
        <p:spPr>
          <a:xfrm>
            <a:off x="3242100" y="3795850"/>
            <a:ext cx="293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When the squared magnitude of the gradient is, on average,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large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it is “safer” to do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small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updates.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38"/>
          <p:cNvSpPr/>
          <p:nvPr/>
        </p:nvSpPr>
        <p:spPr>
          <a:xfrm>
            <a:off x="608350" y="3693300"/>
            <a:ext cx="1357050" cy="675425"/>
          </a:xfrm>
          <a:custGeom>
            <a:rect b="b" l="l" r="r" t="t"/>
            <a:pathLst>
              <a:path extrusionOk="0" h="27017" w="54282">
                <a:moveTo>
                  <a:pt x="0" y="6253"/>
                </a:moveTo>
                <a:cubicBezTo>
                  <a:pt x="3621" y="6337"/>
                  <a:pt x="15998" y="3306"/>
                  <a:pt x="21724" y="6758"/>
                </a:cubicBezTo>
                <a:cubicBezTo>
                  <a:pt x="27450" y="10210"/>
                  <a:pt x="28928" y="28092"/>
                  <a:pt x="34354" y="26966"/>
                </a:cubicBezTo>
                <a:cubicBezTo>
                  <a:pt x="39780" y="25840"/>
                  <a:pt x="50961" y="4494"/>
                  <a:pt x="5428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7" name="Google Shape;387;p38"/>
          <p:cNvSpPr txBox="1"/>
          <p:nvPr/>
        </p:nvSpPr>
        <p:spPr>
          <a:xfrm>
            <a:off x="7061125" y="2286225"/>
            <a:ext cx="14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Problem: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38"/>
          <p:cNvSpPr txBox="1"/>
          <p:nvPr/>
        </p:nvSpPr>
        <p:spPr>
          <a:xfrm>
            <a:off x="6443025" y="2678550"/>
            <a:ext cx="2605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updates tend to get smaller and smaller over time as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we keep accumulating the squared magnitude of gradients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(positive quantity)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38"/>
          <p:cNvSpPr txBox="1"/>
          <p:nvPr/>
        </p:nvSpPr>
        <p:spPr>
          <a:xfrm>
            <a:off x="6483400" y="4081925"/>
            <a:ext cx="254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This decrease is excessive for many practical applications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\boldsymbol{\theta}_{new} = \boldsymbol{\theta} - \frac{\eta}{\epsilon + \sqrt{\mathbf{r}_{new}}} \odot \nabla J(\boldsymbol{\theta})" id="390" name="Google Shape;3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1625" y="1106950"/>
            <a:ext cx="2489049" cy="40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r}_{new} = \mathbf{r} + \nabla J(\boldsymbol{\theta}) \odot  \nabla J(\boldsymbol{\theta})" id="391" name="Google Shape;39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7275" y="1793775"/>
            <a:ext cx="2333400" cy="209714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/>
          <p:nvPr/>
        </p:nvSpPr>
        <p:spPr>
          <a:xfrm flipH="1" rot="10800000">
            <a:off x="397850" y="1741200"/>
            <a:ext cx="3927900" cy="1731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RMSProp</a:t>
            </a:r>
            <a:endParaRPr sz="2600"/>
          </a:p>
        </p:txBody>
      </p:sp>
      <p:sp>
        <p:nvSpPr>
          <p:cNvPr id="399" name="Google Shape;399;p39"/>
          <p:cNvSpPr txBox="1"/>
          <p:nvPr/>
        </p:nvSpPr>
        <p:spPr>
          <a:xfrm>
            <a:off x="246300" y="856350"/>
            <a:ext cx="872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RMSProp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mitigates this issue by changing the squared gradient accumulation into an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exponential moving average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0" name="Google Shape;400;p39"/>
          <p:cNvCxnSpPr/>
          <p:nvPr/>
        </p:nvCxnSpPr>
        <p:spPr>
          <a:xfrm flipH="1" rot="10800000">
            <a:off x="1427200" y="1899100"/>
            <a:ext cx="322200" cy="2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" name="Google Shape;401;p39"/>
          <p:cNvSpPr txBox="1"/>
          <p:nvPr/>
        </p:nvSpPr>
        <p:spPr>
          <a:xfrm>
            <a:off x="1749400" y="1624350"/>
            <a:ext cx="18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Decay Rate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39"/>
          <p:cNvSpPr txBox="1"/>
          <p:nvPr/>
        </p:nvSpPr>
        <p:spPr>
          <a:xfrm>
            <a:off x="4622575" y="1844850"/>
            <a:ext cx="406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With the exponential moving average, we give more “weight” to the most recent updates and less weight to the older ones.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39"/>
          <p:cNvSpPr txBox="1"/>
          <p:nvPr/>
        </p:nvSpPr>
        <p:spPr>
          <a:xfrm>
            <a:off x="4622575" y="2911650"/>
            <a:ext cx="406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Good default values are η = 0.001 and ρ = 0.9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39"/>
          <p:cNvSpPr txBox="1"/>
          <p:nvPr/>
        </p:nvSpPr>
        <p:spPr>
          <a:xfrm>
            <a:off x="268412" y="4120750"/>
            <a:ext cx="80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RMSProp has been shown to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 work well in practice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for real machine learning methods.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\mathbf{r} _{new} = \rho \mathbf{r} + (1-\rho) \nabla J(\boldsymbol\theta) \odot J(\boldsymbol\theta)" id="405" name="Google Shape;40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75" y="2132800"/>
            <a:ext cx="3780875" cy="26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oldsymbol{\theta}_{new} = \boldsymbol{\theta} - \frac{\eta}{\epsilon + \sqrt{\mathbf{r}_{new}}} \odot \nabla J(\boldsymbol{\theta})" id="406" name="Google Shape;40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325" y="2647400"/>
            <a:ext cx="382858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"/>
          <p:cNvSpPr/>
          <p:nvPr/>
        </p:nvSpPr>
        <p:spPr>
          <a:xfrm>
            <a:off x="562050" y="1493850"/>
            <a:ext cx="4348500" cy="2279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Adam</a:t>
            </a:r>
            <a:endParaRPr sz="2600"/>
          </a:p>
        </p:txBody>
      </p:sp>
      <p:sp>
        <p:nvSpPr>
          <p:cNvPr id="414" name="Google Shape;414;p40"/>
          <p:cNvSpPr txBox="1"/>
          <p:nvPr/>
        </p:nvSpPr>
        <p:spPr>
          <a:xfrm>
            <a:off x="246300" y="856350"/>
            <a:ext cx="87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Adam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is an extension of the RMSProp optimizer that also considers momentum.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40"/>
          <p:cNvSpPr txBox="1"/>
          <p:nvPr/>
        </p:nvSpPr>
        <p:spPr>
          <a:xfrm>
            <a:off x="5146250" y="1563650"/>
            <a:ext cx="393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Similar to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momentum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(but with exponential weighting)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40"/>
          <p:cNvSpPr/>
          <p:nvPr/>
        </p:nvSpPr>
        <p:spPr>
          <a:xfrm>
            <a:off x="6289200" y="2586300"/>
            <a:ext cx="106500" cy="101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7" name="Google Shape;417;p40"/>
          <p:cNvCxnSpPr/>
          <p:nvPr/>
        </p:nvCxnSpPr>
        <p:spPr>
          <a:xfrm flipH="1" rot="10800000">
            <a:off x="6395703" y="2414431"/>
            <a:ext cx="657600" cy="2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40"/>
          <p:cNvCxnSpPr/>
          <p:nvPr/>
        </p:nvCxnSpPr>
        <p:spPr>
          <a:xfrm flipH="1">
            <a:off x="5647775" y="2635650"/>
            <a:ext cx="6027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40"/>
          <p:cNvSpPr txBox="1"/>
          <p:nvPr/>
        </p:nvSpPr>
        <p:spPr>
          <a:xfrm>
            <a:off x="5647775" y="2103275"/>
            <a:ext cx="8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420" name="Google Shape;420;p40"/>
          <p:cNvCxnSpPr>
            <a:stCxn id="416" idx="4"/>
          </p:cNvCxnSpPr>
          <p:nvPr/>
        </p:nvCxnSpPr>
        <p:spPr>
          <a:xfrm rot="10800000">
            <a:off x="6327150" y="2424600"/>
            <a:ext cx="15300" cy="262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40"/>
          <p:cNvSpPr txBox="1"/>
          <p:nvPr/>
        </p:nvSpPr>
        <p:spPr>
          <a:xfrm>
            <a:off x="5784075" y="2542700"/>
            <a:ext cx="4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ρ</a:t>
            </a:r>
            <a:r>
              <a:rPr lang="en-GB" sz="8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40"/>
          <p:cNvSpPr txBox="1"/>
          <p:nvPr/>
        </p:nvSpPr>
        <p:spPr>
          <a:xfrm>
            <a:off x="6561650" y="2503475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(1-ρ</a:t>
            </a:r>
            <a:r>
              <a:rPr lang="en-GB" sz="8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)g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40"/>
          <p:cNvSpPr txBox="1"/>
          <p:nvPr/>
        </p:nvSpPr>
        <p:spPr>
          <a:xfrm>
            <a:off x="5496275" y="2882950"/>
            <a:ext cx="102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Roboto"/>
                <a:ea typeface="Roboto"/>
                <a:cs typeface="Roboto"/>
                <a:sym typeface="Roboto"/>
              </a:rPr>
              <a:t>Previous gradients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6709575" y="2882950"/>
            <a:ext cx="102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Roboto"/>
                <a:ea typeface="Roboto"/>
                <a:cs typeface="Roboto"/>
                <a:sym typeface="Roboto"/>
              </a:rPr>
              <a:t>Current gradients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40"/>
          <p:cNvSpPr txBox="1"/>
          <p:nvPr/>
        </p:nvSpPr>
        <p:spPr>
          <a:xfrm>
            <a:off x="368125" y="4108225"/>
            <a:ext cx="851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term s is big if the gradient points in the same directions,  small if they point if different directions.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\mathbf{r}_{new} = \rho_2 \mathbf{r} + (1-\rho_2)\nabla J(\boldsymbol{\theta}) \odot  \nabla J(\boldsymbol{\theta})" id="426" name="Google Shape;4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900" y="2440350"/>
            <a:ext cx="4141728" cy="26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s}_{new} = \rho_1 \mathbf{s} + (1-\rho_1)\nabla J(\boldsymbol{\theta}) " id="427" name="Google Shape;42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900" y="1698725"/>
            <a:ext cx="3619850" cy="3093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oldsymbol{\theta}_{new} = \boldsymbol{\theta} - \eta \frac{\mathbf{s}_{new}}{\sqrt{\mathbf{r}_{new} + \epsilon}}" id="428" name="Google Shape;42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900" y="2979700"/>
            <a:ext cx="3463801" cy="7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Adam</a:t>
            </a:r>
            <a:endParaRPr sz="2600"/>
          </a:p>
        </p:txBody>
      </p:sp>
      <p:sp>
        <p:nvSpPr>
          <p:cNvPr id="435" name="Google Shape;435;p41"/>
          <p:cNvSpPr txBox="1"/>
          <p:nvPr/>
        </p:nvSpPr>
        <p:spPr>
          <a:xfrm>
            <a:off x="246300" y="856350"/>
            <a:ext cx="87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Adam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is an extension of the RMSProp optimizer that also considers momentum.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41"/>
          <p:cNvSpPr/>
          <p:nvPr/>
        </p:nvSpPr>
        <p:spPr>
          <a:xfrm>
            <a:off x="4993250" y="2442300"/>
            <a:ext cx="385200" cy="25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1"/>
          <p:cNvSpPr txBox="1"/>
          <p:nvPr/>
        </p:nvSpPr>
        <p:spPr>
          <a:xfrm>
            <a:off x="5461150" y="2315725"/>
            <a:ext cx="361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This term is the same as the one used in RMSProp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41"/>
          <p:cNvSpPr txBox="1"/>
          <p:nvPr/>
        </p:nvSpPr>
        <p:spPr>
          <a:xfrm>
            <a:off x="5514375" y="3009725"/>
            <a:ext cx="333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term r is big if the squared magnitude of the gradient is big, and small otherwise.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41"/>
          <p:cNvSpPr/>
          <p:nvPr/>
        </p:nvSpPr>
        <p:spPr>
          <a:xfrm>
            <a:off x="562050" y="1493850"/>
            <a:ext cx="4348500" cy="2279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\mathbf{r}_{new} = \rho_2 \mathbf{r} + (1-\rho_2)\nabla J(\boldsymbol{\theta}) \odot  \nabla J(\boldsymbol{\theta})" id="440" name="Google Shape;44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900" y="2440350"/>
            <a:ext cx="4141728" cy="26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s}_{new} = \rho_1 \mathbf{s} + (1-\rho_1)\nabla J(\boldsymbol{\theta}) " id="441" name="Google Shape;44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900" y="1698725"/>
            <a:ext cx="3619850" cy="3093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oldsymbol{\theta}_{new} = \boldsymbol{\theta} - \eta \frac{\mathbf{s}_{new}}{\sqrt{\mathbf{r}_{new} + \epsilon}}" id="442" name="Google Shape;44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900" y="2979700"/>
            <a:ext cx="3463801" cy="7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2"/>
          <p:cNvSpPr/>
          <p:nvPr/>
        </p:nvSpPr>
        <p:spPr>
          <a:xfrm>
            <a:off x="5058275" y="1405750"/>
            <a:ext cx="1641900" cy="111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Adam</a:t>
            </a:r>
            <a:endParaRPr sz="2600"/>
          </a:p>
        </p:txBody>
      </p:sp>
      <p:sp>
        <p:nvSpPr>
          <p:cNvPr id="450" name="Google Shape;450;p42"/>
          <p:cNvSpPr txBox="1"/>
          <p:nvPr/>
        </p:nvSpPr>
        <p:spPr>
          <a:xfrm>
            <a:off x="246300" y="856350"/>
            <a:ext cx="87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Adam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is an extension of the RMSProp optimizer that also consider momentum.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42"/>
          <p:cNvSpPr/>
          <p:nvPr/>
        </p:nvSpPr>
        <p:spPr>
          <a:xfrm>
            <a:off x="4978700" y="3183363"/>
            <a:ext cx="385200" cy="25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2"/>
          <p:cNvSpPr txBox="1"/>
          <p:nvPr/>
        </p:nvSpPr>
        <p:spPr>
          <a:xfrm>
            <a:off x="5488525" y="2882950"/>
            <a:ext cx="3530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update considers exponential moving averages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of the gradients (first-order moment) and the magnitude of the gradients (second-order moment).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2"/>
          <p:cNvSpPr txBox="1"/>
          <p:nvPr/>
        </p:nvSpPr>
        <p:spPr>
          <a:xfrm>
            <a:off x="533400" y="4085725"/>
            <a:ext cx="834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With RMSProp, the direction of the update depends only on the current gradient (ρ</a:t>
            </a:r>
            <a:r>
              <a:rPr lang="en-GB" sz="8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=0), while the step size also depends on the history of the squared gradient.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42"/>
          <p:cNvSpPr txBox="1"/>
          <p:nvPr/>
        </p:nvSpPr>
        <p:spPr>
          <a:xfrm>
            <a:off x="533400" y="4695325"/>
            <a:ext cx="83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With Adam, both the direction of the update and the step size depends on the past gradients.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2"/>
          <p:cNvSpPr txBox="1"/>
          <p:nvPr/>
        </p:nvSpPr>
        <p:spPr>
          <a:xfrm>
            <a:off x="5488525" y="1693250"/>
            <a:ext cx="113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ρ</a:t>
            </a:r>
            <a:r>
              <a:rPr lang="en-GB" sz="8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=0.9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ρ</a:t>
            </a:r>
            <a:r>
              <a:rPr lang="en-GB" sz="8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=0.999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η = 0.001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2"/>
          <p:cNvSpPr txBox="1"/>
          <p:nvPr/>
        </p:nvSpPr>
        <p:spPr>
          <a:xfrm>
            <a:off x="5083525" y="1380475"/>
            <a:ext cx="17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u="sng">
                <a:latin typeface="Roboto"/>
                <a:ea typeface="Roboto"/>
                <a:cs typeface="Roboto"/>
                <a:sym typeface="Roboto"/>
              </a:rPr>
              <a:t>Suggested values:</a:t>
            </a:r>
            <a:endParaRPr i="1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42"/>
          <p:cNvSpPr/>
          <p:nvPr/>
        </p:nvSpPr>
        <p:spPr>
          <a:xfrm>
            <a:off x="562050" y="1493850"/>
            <a:ext cx="4348500" cy="2279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\mathbf{r}_{new} = \rho_2 \mathbf{r} + (1-\rho_2)\nabla J(\boldsymbol{\theta}) \odot  \nabla J(\boldsymbol{\theta})" id="458" name="Google Shape;4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900" y="2440350"/>
            <a:ext cx="4141728" cy="26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s}_{new} = \rho_1 \mathbf{s} + (1-\rho_1)\nabla J(\boldsymbol{\theta}) " id="459" name="Google Shape;45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900" y="1698725"/>
            <a:ext cx="3619850" cy="3093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oldsymbol{\theta}_{new} = \boldsymbol{\theta} - \eta \frac{\mathbf{s}_{new}}{\sqrt{\mathbf{r}_{new} + \epsilon}}" id="460" name="Google Shape;46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900" y="2979700"/>
            <a:ext cx="3463801" cy="7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3"/>
          <p:cNvSpPr/>
          <p:nvPr/>
        </p:nvSpPr>
        <p:spPr>
          <a:xfrm>
            <a:off x="333450" y="1417650"/>
            <a:ext cx="4393200" cy="1042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Adam</a:t>
            </a:r>
            <a:endParaRPr sz="2600"/>
          </a:p>
        </p:txBody>
      </p:sp>
      <p:sp>
        <p:nvSpPr>
          <p:cNvPr id="468" name="Google Shape;468;p43"/>
          <p:cNvSpPr txBox="1"/>
          <p:nvPr/>
        </p:nvSpPr>
        <p:spPr>
          <a:xfrm>
            <a:off x="246300" y="856350"/>
            <a:ext cx="87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Normally,  s and r are initialized to 0.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43"/>
          <p:cNvSpPr txBox="1"/>
          <p:nvPr/>
        </p:nvSpPr>
        <p:spPr>
          <a:xfrm>
            <a:off x="4947475" y="1629250"/>
            <a:ext cx="393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This adds a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bias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, especially during the initial time steps, and  when ρ</a:t>
            </a: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and ρ</a:t>
            </a: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are close to 1.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43"/>
          <p:cNvSpPr txBox="1"/>
          <p:nvPr/>
        </p:nvSpPr>
        <p:spPr>
          <a:xfrm>
            <a:off x="275075" y="2832625"/>
            <a:ext cx="40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We can compensate for this bias in this way: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43"/>
          <p:cNvSpPr txBox="1"/>
          <p:nvPr/>
        </p:nvSpPr>
        <p:spPr>
          <a:xfrm>
            <a:off x="4115525" y="4542375"/>
            <a:ext cx="443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Where t is the update number (e.g., first update t=1, second t=2, etc)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43"/>
          <p:cNvSpPr txBox="1"/>
          <p:nvPr/>
        </p:nvSpPr>
        <p:spPr>
          <a:xfrm>
            <a:off x="5323425" y="2409800"/>
            <a:ext cx="3643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bias correction has an effect only in the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first part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training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When t grows, s and     get closer and closer.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\hat{s}" id="473" name="Google Shape;4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3450" y="3140075"/>
            <a:ext cx="110050" cy="2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3"/>
          <p:cNvSpPr txBox="1"/>
          <p:nvPr/>
        </p:nvSpPr>
        <p:spPr>
          <a:xfrm>
            <a:off x="5391550" y="3686650"/>
            <a:ext cx="353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Correcting this bias is not that crucial in practice.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\mathbf{r}_{new} = \rho_2 \mathbf{r} + (1-\rho_2)\nabla J(\boldsymbol{\theta}) \odot  \nabla J(\boldsymbol{\theta})" id="475" name="Google Shape;47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100" y="1983150"/>
            <a:ext cx="4141728" cy="26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s}_{new} = \rho_1 \mathbf{s} + (1-\rho_1)\nabla J(\boldsymbol{\theta}) " id="476" name="Google Shape;47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100" y="1470125"/>
            <a:ext cx="3619850" cy="3093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oldsymbol{\theta}_{new} = \boldsymbol{\theta} - \eta \frac{\mathbf{\hat{s}}}{\sqrt{\mathbf{\hat{r}} + \epsilon}}" id="477" name="Google Shape;477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800" y="4116475"/>
            <a:ext cx="3215100" cy="867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8" name="Google Shape;478;p43"/>
          <p:cNvCxnSpPr/>
          <p:nvPr/>
        </p:nvCxnSpPr>
        <p:spPr>
          <a:xfrm>
            <a:off x="3902025" y="3717975"/>
            <a:ext cx="434100" cy="8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\mathbf{\hat{s}} = \frac{\mathbf{s}}{1-\rho_1^t}" id="479" name="Google Shape;479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1800" y="3187875"/>
            <a:ext cx="1595475" cy="736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\hat{r}} = \frac{\mathbf{r}}{1-\rho_2^t}" id="480" name="Google Shape;480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99263" y="3232825"/>
            <a:ext cx="1618369" cy="7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SGD Extensions and Variants</a:t>
            </a:r>
            <a:endParaRPr sz="2600"/>
          </a:p>
        </p:txBody>
      </p:sp>
      <p:sp>
        <p:nvSpPr>
          <p:cNvPr id="119" name="Google Shape;119;p26"/>
          <p:cNvSpPr txBox="1"/>
          <p:nvPr/>
        </p:nvSpPr>
        <p:spPr>
          <a:xfrm>
            <a:off x="568325" y="5376100"/>
            <a:ext cx="42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6"/>
          <p:cNvSpPr txBox="1"/>
          <p:nvPr/>
        </p:nvSpPr>
        <p:spPr>
          <a:xfrm>
            <a:off x="220900" y="950425"/>
            <a:ext cx="86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Several improvements have been proposed to the vanilla SGD algorithm: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6"/>
          <p:cNvSpPr txBox="1"/>
          <p:nvPr/>
        </p:nvSpPr>
        <p:spPr>
          <a:xfrm>
            <a:off x="284000" y="2730775"/>
            <a:ext cx="25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SGD with Momentum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6"/>
          <p:cNvSpPr txBox="1"/>
          <p:nvPr/>
        </p:nvSpPr>
        <p:spPr>
          <a:xfrm>
            <a:off x="284000" y="3238350"/>
            <a:ext cx="71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Adaptive Learning Rate methods (e.g, AdaGrad, RMSPROP, Adam)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6"/>
          <p:cNvSpPr txBox="1"/>
          <p:nvPr/>
        </p:nvSpPr>
        <p:spPr>
          <a:xfrm>
            <a:off x="284000" y="3847950"/>
            <a:ext cx="54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Second Order Methods (e.g., Newton’s methods)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425" y="1618288"/>
            <a:ext cx="1913247" cy="13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6"/>
          <p:cNvSpPr txBox="1"/>
          <p:nvPr/>
        </p:nvSpPr>
        <p:spPr>
          <a:xfrm>
            <a:off x="288900" y="2262000"/>
            <a:ext cx="25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Learning Rate Annealing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6"/>
          <p:cNvSpPr txBox="1"/>
          <p:nvPr/>
        </p:nvSpPr>
        <p:spPr>
          <a:xfrm>
            <a:off x="288900" y="1804800"/>
            <a:ext cx="25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Early Stopping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Adam</a:t>
            </a:r>
            <a:endParaRPr sz="2600"/>
          </a:p>
        </p:txBody>
      </p:sp>
      <p:sp>
        <p:nvSpPr>
          <p:cNvPr id="487" name="Google Shape;487;p44"/>
          <p:cNvSpPr txBox="1"/>
          <p:nvPr/>
        </p:nvSpPr>
        <p:spPr>
          <a:xfrm>
            <a:off x="568325" y="5376100"/>
            <a:ext cx="42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8" name="Google Shape;48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25" y="995100"/>
            <a:ext cx="3736024" cy="36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44"/>
          <p:cNvSpPr txBox="1"/>
          <p:nvPr/>
        </p:nvSpPr>
        <p:spPr>
          <a:xfrm>
            <a:off x="4319425" y="1127900"/>
            <a:ext cx="44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44"/>
          <p:cNvSpPr txBox="1"/>
          <p:nvPr/>
        </p:nvSpPr>
        <p:spPr>
          <a:xfrm>
            <a:off x="4704650" y="1199850"/>
            <a:ext cx="413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Adam often works better than other optimizers in real machine learning problems.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1" name="Google Shape;49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217076" y="1330199"/>
            <a:ext cx="354936" cy="354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1350" y="2100100"/>
            <a:ext cx="543298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44"/>
          <p:cNvSpPr txBox="1"/>
          <p:nvPr/>
        </p:nvSpPr>
        <p:spPr>
          <a:xfrm>
            <a:off x="4704650" y="1961850"/>
            <a:ext cx="413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It requires setting ρ</a:t>
            </a:r>
            <a:r>
              <a:rPr lang="en-GB" sz="8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, ρ</a:t>
            </a:r>
            <a:r>
              <a:rPr lang="en-GB" sz="8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, η. However, the default suggested values often work well (</a:t>
            </a:r>
            <a:r>
              <a:rPr i="1" lang="en-GB">
                <a:latin typeface="Roboto"/>
                <a:ea typeface="Roboto"/>
                <a:cs typeface="Roboto"/>
                <a:sym typeface="Roboto"/>
              </a:rPr>
              <a:t>ρ</a:t>
            </a:r>
            <a:r>
              <a:rPr i="1" lang="en-GB" sz="8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i="1" lang="en-GB">
                <a:latin typeface="Roboto"/>
                <a:ea typeface="Roboto"/>
                <a:cs typeface="Roboto"/>
                <a:sym typeface="Roboto"/>
              </a:rPr>
              <a:t>=0.9, ρ</a:t>
            </a:r>
            <a:r>
              <a:rPr i="1" lang="en-GB" sz="8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1" lang="en-GB">
                <a:latin typeface="Roboto"/>
                <a:ea typeface="Roboto"/>
                <a:cs typeface="Roboto"/>
                <a:sym typeface="Roboto"/>
              </a:rPr>
              <a:t>=0.999, η = 0.001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4" name="Google Shape;49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1350" y="3090700"/>
            <a:ext cx="543298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4"/>
          <p:cNvSpPr txBox="1"/>
          <p:nvPr/>
        </p:nvSpPr>
        <p:spPr>
          <a:xfrm>
            <a:off x="4704650" y="2952450"/>
            <a:ext cx="413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It requires storing s and r which are vectors of size corresponding to the number of parameters to optimize </a:t>
            </a:r>
            <a:r>
              <a:rPr lang="en-GB"/>
              <a:t>θ.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44"/>
          <p:cNvSpPr txBox="1"/>
          <p:nvPr/>
        </p:nvSpPr>
        <p:spPr>
          <a:xfrm>
            <a:off x="4704650" y="3943050"/>
            <a:ext cx="413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If we have millions or billions of parameters, this can be quite </a:t>
            </a:r>
            <a:r>
              <a:rPr lang="en-GB"/>
              <a:t>memory-demanding.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5"/>
          <p:cNvSpPr txBox="1"/>
          <p:nvPr/>
        </p:nvSpPr>
        <p:spPr>
          <a:xfrm>
            <a:off x="1029900" y="1664675"/>
            <a:ext cx="7496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202124"/>
                </a:solidFill>
                <a:highlight>
                  <a:srgbClr val="FFFFFF"/>
                </a:highlight>
              </a:rPr>
              <a:t>Second Order Methods</a:t>
            </a:r>
            <a:endParaRPr sz="26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503" name="Google Shape;503;p4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Second Order Methods</a:t>
            </a:r>
            <a:endParaRPr sz="2600"/>
          </a:p>
        </p:txBody>
      </p:sp>
      <p:sp>
        <p:nvSpPr>
          <p:cNvPr id="509" name="Google Shape;509;p46"/>
          <p:cNvSpPr txBox="1"/>
          <p:nvPr/>
        </p:nvSpPr>
        <p:spPr>
          <a:xfrm>
            <a:off x="568325" y="5376100"/>
            <a:ext cx="42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6"/>
          <p:cNvSpPr txBox="1"/>
          <p:nvPr/>
        </p:nvSpPr>
        <p:spPr>
          <a:xfrm>
            <a:off x="322100" y="928275"/>
            <a:ext cx="844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We have seen that the gradient (based on first order partial derivatives) provides  useful information that we can use to minimize our objective.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46"/>
          <p:cNvSpPr txBox="1"/>
          <p:nvPr/>
        </p:nvSpPr>
        <p:spPr>
          <a:xfrm>
            <a:off x="779300" y="1766475"/>
            <a:ext cx="84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What about using the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second order derivative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2" name="Google Shape;5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00" y="1675650"/>
            <a:ext cx="658400" cy="6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6"/>
          <p:cNvSpPr txBox="1"/>
          <p:nvPr/>
        </p:nvSpPr>
        <p:spPr>
          <a:xfrm>
            <a:off x="1107588" y="2465825"/>
            <a:ext cx="9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Gradient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46"/>
          <p:cNvSpPr txBox="1"/>
          <p:nvPr/>
        </p:nvSpPr>
        <p:spPr>
          <a:xfrm>
            <a:off x="151650" y="4369125"/>
            <a:ext cx="386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gradient is a vector containing the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first order partial derivatives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46"/>
          <p:cNvSpPr txBox="1"/>
          <p:nvPr/>
        </p:nvSpPr>
        <p:spPr>
          <a:xfrm>
            <a:off x="6093863" y="2045500"/>
            <a:ext cx="9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Hessian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6" name="Google Shape;516;p46"/>
          <p:cNvCxnSpPr/>
          <p:nvPr/>
        </p:nvCxnSpPr>
        <p:spPr>
          <a:xfrm>
            <a:off x="4262675" y="2508388"/>
            <a:ext cx="37800" cy="25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Google Shape;517;p46"/>
          <p:cNvSpPr txBox="1"/>
          <p:nvPr/>
        </p:nvSpPr>
        <p:spPr>
          <a:xfrm>
            <a:off x="4666050" y="4418800"/>
            <a:ext cx="428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Hessian is a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symmetric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square matrix of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 second-order partial derivatives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\mathbf{H} \in \mathbb{R}^{M \times M}" id="518" name="Google Shape;51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8625" y="4737550"/>
            <a:ext cx="1555256" cy="29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nabla J(\boldsymbol{\theta}) = \Big[ \frac{\partial J}{\partial \theta_1}, \frac{\partial J}{&#10;  \partial \theta_2}, ..., \frac{\partial J}{\partial \theta_M}\Big]^T" id="519" name="Google Shape;519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950" y="2866025"/>
            <a:ext cx="3791999" cy="65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nabla J(\boldsymbol{\theta})  \in \mathbb{R}^P" id="520" name="Google Shape;520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7950" y="3787975"/>
            <a:ext cx="1881538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H} = \begin{bmatrix}&#10;\frac{\partial^2 J}{\partial \theta_1^2} &amp; \frac{\partial^2 J}{\partial \theta_1  \theta_2} &amp; ... &amp; \frac{\partial^2 J}{\partial \theta_1  \theta_M}\\&#10;\frac{\partial^2 J}{\partial \theta_2 \theta_1} &amp; \frac{\partial^2 J}{\partial \theta_2^2 } &amp; ... &amp; \frac{\partial^2 J}{\partial \theta_1  \theta_M}\\&#10;... &amp; ... &amp; ... &amp; .... \\&#10;\frac{\partial^2 J}{\partial \theta_P \theta_1} &amp; \frac{\partial^2 J}{\partial \theta_P  \theta_2} &amp; ... &amp; \frac{\partial^2 J}{\partial \theta_P^2}\\&#10;\end{bmatrix}" id="521" name="Google Shape;521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0100" y="2508400"/>
            <a:ext cx="3727778" cy="1830763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7"/>
          <p:cNvSpPr/>
          <p:nvPr/>
        </p:nvSpPr>
        <p:spPr>
          <a:xfrm>
            <a:off x="437150" y="1816225"/>
            <a:ext cx="2930100" cy="231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Second Order Methods</a:t>
            </a:r>
            <a:endParaRPr sz="2600"/>
          </a:p>
        </p:txBody>
      </p:sp>
      <p:sp>
        <p:nvSpPr>
          <p:cNvPr id="529" name="Google Shape;529;p47"/>
          <p:cNvSpPr txBox="1"/>
          <p:nvPr/>
        </p:nvSpPr>
        <p:spPr>
          <a:xfrm>
            <a:off x="568325" y="5376100"/>
            <a:ext cx="42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7"/>
          <p:cNvSpPr txBox="1"/>
          <p:nvPr/>
        </p:nvSpPr>
        <p:spPr>
          <a:xfrm>
            <a:off x="322100" y="928275"/>
            <a:ext cx="844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second order derivative tells us how the derivative changes when applying a little change in input x.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47"/>
          <p:cNvSpPr txBox="1"/>
          <p:nvPr/>
        </p:nvSpPr>
        <p:spPr>
          <a:xfrm>
            <a:off x="1261850" y="1721775"/>
            <a:ext cx="9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Hessian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47"/>
          <p:cNvSpPr txBox="1"/>
          <p:nvPr/>
        </p:nvSpPr>
        <p:spPr>
          <a:xfrm>
            <a:off x="568325" y="3404625"/>
            <a:ext cx="297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Hessian is a square matrix of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 second-order partial derivatives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47"/>
          <p:cNvSpPr txBox="1"/>
          <p:nvPr/>
        </p:nvSpPr>
        <p:spPr>
          <a:xfrm>
            <a:off x="3582000" y="1664250"/>
            <a:ext cx="471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It measures the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curvature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of the objective function J(</a:t>
            </a:r>
            <a:r>
              <a:rPr lang="en-GB"/>
              <a:t>θ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) around the point </a:t>
            </a:r>
            <a:r>
              <a:rPr lang="en-GB"/>
              <a:t>θ.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4" name="Google Shape;53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900" y="2362325"/>
            <a:ext cx="4205700" cy="2335741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7"/>
          <p:cNvSpPr/>
          <p:nvPr/>
        </p:nvSpPr>
        <p:spPr>
          <a:xfrm rot="-5400000">
            <a:off x="3983050" y="3431150"/>
            <a:ext cx="568200" cy="15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J(θ)</a:t>
            </a:r>
            <a:endParaRPr/>
          </a:p>
        </p:txBody>
      </p:sp>
      <p:sp>
        <p:nvSpPr>
          <p:cNvPr id="536" name="Google Shape;536;p47"/>
          <p:cNvSpPr/>
          <p:nvPr/>
        </p:nvSpPr>
        <p:spPr>
          <a:xfrm>
            <a:off x="6040450" y="4574150"/>
            <a:ext cx="284100" cy="15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θ</a:t>
            </a:r>
            <a:endParaRPr/>
          </a:p>
        </p:txBody>
      </p:sp>
      <p:sp>
        <p:nvSpPr>
          <p:cNvPr id="537" name="Google Shape;537;p47"/>
          <p:cNvSpPr/>
          <p:nvPr/>
        </p:nvSpPr>
        <p:spPr>
          <a:xfrm>
            <a:off x="7335850" y="4574150"/>
            <a:ext cx="284100" cy="15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θ</a:t>
            </a:r>
            <a:endParaRPr/>
          </a:p>
        </p:txBody>
      </p:sp>
      <p:sp>
        <p:nvSpPr>
          <p:cNvPr id="538" name="Google Shape;538;p47"/>
          <p:cNvSpPr/>
          <p:nvPr/>
        </p:nvSpPr>
        <p:spPr>
          <a:xfrm>
            <a:off x="4821250" y="4574150"/>
            <a:ext cx="284100" cy="15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θ</a:t>
            </a:r>
            <a:endParaRPr/>
          </a:p>
        </p:txBody>
      </p:sp>
      <p:sp>
        <p:nvSpPr>
          <p:cNvPr id="539" name="Google Shape;539;p47"/>
          <p:cNvSpPr/>
          <p:nvPr/>
        </p:nvSpPr>
        <p:spPr>
          <a:xfrm rot="-5400000">
            <a:off x="5278450" y="3431150"/>
            <a:ext cx="568200" cy="15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J(θ)</a:t>
            </a:r>
            <a:endParaRPr/>
          </a:p>
        </p:txBody>
      </p:sp>
      <p:sp>
        <p:nvSpPr>
          <p:cNvPr id="540" name="Google Shape;540;p47"/>
          <p:cNvSpPr/>
          <p:nvPr/>
        </p:nvSpPr>
        <p:spPr>
          <a:xfrm rot="-5400000">
            <a:off x="6573850" y="3431150"/>
            <a:ext cx="568200" cy="15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J(θ)</a:t>
            </a:r>
            <a:endParaRPr/>
          </a:p>
        </p:txBody>
      </p:sp>
      <p:pic>
        <p:nvPicPr>
          <p:cNvPr descr="\mathbf{H} = \begin{bmatrix}&#10;\frac{\partial^2 J}{\partial \theta_1^2} &amp; \frac{\partial^2 J}{\partial \theta_1  \theta_2} &amp; ... &amp; \frac{\partial^2 J}{\partial \theta_1  \theta_M}\\&#10;\frac{\partial^2 J}{\partial \theta_2 \theta_1} &amp; \frac{\partial^2 J}{\partial \theta_2^2 } &amp; ... &amp; \frac{\partial^2 J}{\partial \theta_1  \theta_M}\\&#10;... &amp; ... &amp; ... &amp; .... \\&#10;\frac{\partial^2 J}{\partial \theta_P \theta_1} &amp; \frac{\partial^2 J}{\partial \theta_P  \theta_2} &amp; ... &amp; \frac{\partial^2 J}{\partial \theta_P^2}\\&#10;\end{bmatrix}" id="541" name="Google Shape;54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525" y="2121975"/>
            <a:ext cx="2743074" cy="12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4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8"/>
          <p:cNvSpPr/>
          <p:nvPr/>
        </p:nvSpPr>
        <p:spPr>
          <a:xfrm>
            <a:off x="161000" y="156225"/>
            <a:ext cx="1229400" cy="316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8"/>
          <p:cNvSpPr txBox="1"/>
          <p:nvPr>
            <p:ph type="title"/>
          </p:nvPr>
        </p:nvSpPr>
        <p:spPr>
          <a:xfrm>
            <a:off x="1603875" y="16350"/>
            <a:ext cx="73212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Second Order Methods</a:t>
            </a:r>
            <a:endParaRPr sz="2600"/>
          </a:p>
        </p:txBody>
      </p:sp>
      <p:sp>
        <p:nvSpPr>
          <p:cNvPr id="549" name="Google Shape;549;p48"/>
          <p:cNvSpPr txBox="1"/>
          <p:nvPr/>
        </p:nvSpPr>
        <p:spPr>
          <a:xfrm>
            <a:off x="568325" y="5376100"/>
            <a:ext cx="42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8"/>
          <p:cNvSpPr txBox="1"/>
          <p:nvPr/>
        </p:nvSpPr>
        <p:spPr>
          <a:xfrm>
            <a:off x="322100" y="775875"/>
            <a:ext cx="84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information of the second derivative can be used to classify critical points (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second derivative test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1" name="Google Shape;551;p48"/>
          <p:cNvCxnSpPr/>
          <p:nvPr/>
        </p:nvCxnSpPr>
        <p:spPr>
          <a:xfrm flipH="1" rot="10800000">
            <a:off x="738875" y="1307800"/>
            <a:ext cx="3300" cy="9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48"/>
          <p:cNvCxnSpPr/>
          <p:nvPr/>
        </p:nvCxnSpPr>
        <p:spPr>
          <a:xfrm flipH="1" rot="10800000">
            <a:off x="425075" y="2045350"/>
            <a:ext cx="22581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3" name="Google Shape;553;p48"/>
          <p:cNvSpPr txBox="1"/>
          <p:nvPr/>
        </p:nvSpPr>
        <p:spPr>
          <a:xfrm>
            <a:off x="2408675" y="2057925"/>
            <a:ext cx="29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θ</a:t>
            </a:r>
            <a:endParaRPr sz="1200"/>
          </a:p>
        </p:txBody>
      </p:sp>
      <p:sp>
        <p:nvSpPr>
          <p:cNvPr id="554" name="Google Shape;554;p48"/>
          <p:cNvSpPr txBox="1"/>
          <p:nvPr/>
        </p:nvSpPr>
        <p:spPr>
          <a:xfrm>
            <a:off x="40700" y="1125225"/>
            <a:ext cx="96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J(θ)</a:t>
            </a:r>
            <a:endParaRPr sz="1100"/>
          </a:p>
        </p:txBody>
      </p:sp>
      <p:sp>
        <p:nvSpPr>
          <p:cNvPr id="555" name="Google Shape;555;p48"/>
          <p:cNvSpPr/>
          <p:nvPr/>
        </p:nvSpPr>
        <p:spPr>
          <a:xfrm>
            <a:off x="1551225" y="1479225"/>
            <a:ext cx="97800" cy="915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8"/>
          <p:cNvSpPr/>
          <p:nvPr/>
        </p:nvSpPr>
        <p:spPr>
          <a:xfrm>
            <a:off x="725400" y="1503455"/>
            <a:ext cx="1894475" cy="713975"/>
          </a:xfrm>
          <a:custGeom>
            <a:rect b="b" l="l" r="r" t="t"/>
            <a:pathLst>
              <a:path extrusionOk="0" h="28559" w="75779">
                <a:moveTo>
                  <a:pt x="0" y="28559"/>
                </a:moveTo>
                <a:cubicBezTo>
                  <a:pt x="5641" y="23802"/>
                  <a:pt x="21218" y="269"/>
                  <a:pt x="33848" y="16"/>
                </a:cubicBezTo>
                <a:cubicBezTo>
                  <a:pt x="46478" y="-237"/>
                  <a:pt x="68791" y="22539"/>
                  <a:pt x="75779" y="2704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7" name="Google Shape;557;p48"/>
          <p:cNvSpPr txBox="1"/>
          <p:nvPr/>
        </p:nvSpPr>
        <p:spPr>
          <a:xfrm>
            <a:off x="3018550" y="1586775"/>
            <a:ext cx="26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48"/>
          <p:cNvSpPr txBox="1"/>
          <p:nvPr/>
        </p:nvSpPr>
        <p:spPr>
          <a:xfrm>
            <a:off x="1418075" y="2134125"/>
            <a:ext cx="41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θ</a:t>
            </a:r>
            <a:r>
              <a:rPr lang="en-GB" sz="800"/>
              <a:t>1</a:t>
            </a:r>
            <a:endParaRPr sz="800"/>
          </a:p>
        </p:txBody>
      </p:sp>
      <p:cxnSp>
        <p:nvCxnSpPr>
          <p:cNvPr id="559" name="Google Shape;559;p48"/>
          <p:cNvCxnSpPr/>
          <p:nvPr/>
        </p:nvCxnSpPr>
        <p:spPr>
          <a:xfrm flipH="1">
            <a:off x="1590678" y="1570725"/>
            <a:ext cx="13200" cy="6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descr="\frac{\partial J(\theta_1)}{\partial \theta} = 0" id="560" name="Google Shape;56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111" y="1631625"/>
            <a:ext cx="1279352" cy="60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 ^2 J(\theta_1)}{\partial \theta^2} &lt; 0" id="561" name="Google Shape;56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8425" y="1554363"/>
            <a:ext cx="1618574" cy="7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48"/>
          <p:cNvSpPr/>
          <p:nvPr/>
        </p:nvSpPr>
        <p:spPr>
          <a:xfrm>
            <a:off x="6802450" y="1844025"/>
            <a:ext cx="366300" cy="25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8"/>
          <p:cNvSpPr txBox="1"/>
          <p:nvPr/>
        </p:nvSpPr>
        <p:spPr>
          <a:xfrm>
            <a:off x="7332900" y="1773375"/>
            <a:ext cx="15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Local Maximum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Google Shape;564;p48"/>
          <p:cNvSpPr txBox="1"/>
          <p:nvPr/>
        </p:nvSpPr>
        <p:spPr>
          <a:xfrm>
            <a:off x="1087400" y="2368925"/>
            <a:ext cx="42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5" name="Google Shape;565;p48"/>
          <p:cNvCxnSpPr/>
          <p:nvPr/>
        </p:nvCxnSpPr>
        <p:spPr>
          <a:xfrm rot="10800000">
            <a:off x="742075" y="2450725"/>
            <a:ext cx="0" cy="11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48"/>
          <p:cNvCxnSpPr/>
          <p:nvPr/>
        </p:nvCxnSpPr>
        <p:spPr>
          <a:xfrm flipH="1" rot="10800000">
            <a:off x="425075" y="3340750"/>
            <a:ext cx="22581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7" name="Google Shape;567;p48"/>
          <p:cNvSpPr txBox="1"/>
          <p:nvPr/>
        </p:nvSpPr>
        <p:spPr>
          <a:xfrm>
            <a:off x="2408675" y="3353325"/>
            <a:ext cx="29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θ</a:t>
            </a:r>
            <a:endParaRPr sz="1200"/>
          </a:p>
        </p:txBody>
      </p:sp>
      <p:sp>
        <p:nvSpPr>
          <p:cNvPr id="568" name="Google Shape;568;p48"/>
          <p:cNvSpPr txBox="1"/>
          <p:nvPr/>
        </p:nvSpPr>
        <p:spPr>
          <a:xfrm>
            <a:off x="40700" y="2268225"/>
            <a:ext cx="96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J(θ)</a:t>
            </a:r>
            <a:endParaRPr sz="1100"/>
          </a:p>
        </p:txBody>
      </p:sp>
      <p:sp>
        <p:nvSpPr>
          <p:cNvPr id="569" name="Google Shape;569;p48"/>
          <p:cNvSpPr/>
          <p:nvPr/>
        </p:nvSpPr>
        <p:spPr>
          <a:xfrm>
            <a:off x="1551225" y="3155625"/>
            <a:ext cx="97800" cy="915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8"/>
          <p:cNvSpPr/>
          <p:nvPr/>
        </p:nvSpPr>
        <p:spPr>
          <a:xfrm>
            <a:off x="742075" y="2591850"/>
            <a:ext cx="1894475" cy="623800"/>
          </a:xfrm>
          <a:custGeom>
            <a:rect b="b" l="l" r="r" t="t"/>
            <a:pathLst>
              <a:path extrusionOk="0" h="24952" w="75779">
                <a:moveTo>
                  <a:pt x="0" y="1516"/>
                </a:moveTo>
                <a:cubicBezTo>
                  <a:pt x="5738" y="5422"/>
                  <a:pt x="21797" y="25203"/>
                  <a:pt x="34427" y="24950"/>
                </a:cubicBezTo>
                <a:cubicBezTo>
                  <a:pt x="47057" y="24697"/>
                  <a:pt x="68887" y="4158"/>
                  <a:pt x="7577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1" name="Google Shape;571;p48"/>
          <p:cNvSpPr txBox="1"/>
          <p:nvPr/>
        </p:nvSpPr>
        <p:spPr>
          <a:xfrm>
            <a:off x="3094750" y="2805975"/>
            <a:ext cx="26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48"/>
          <p:cNvSpPr txBox="1"/>
          <p:nvPr/>
        </p:nvSpPr>
        <p:spPr>
          <a:xfrm>
            <a:off x="1418075" y="3277125"/>
            <a:ext cx="41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θ</a:t>
            </a:r>
            <a:r>
              <a:rPr lang="en-GB" sz="800"/>
              <a:t>1</a:t>
            </a:r>
            <a:endParaRPr sz="800"/>
          </a:p>
        </p:txBody>
      </p:sp>
      <p:cxnSp>
        <p:nvCxnSpPr>
          <p:cNvPr id="573" name="Google Shape;573;p48"/>
          <p:cNvCxnSpPr/>
          <p:nvPr/>
        </p:nvCxnSpPr>
        <p:spPr>
          <a:xfrm>
            <a:off x="1596425" y="3216025"/>
            <a:ext cx="9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descr="\frac{\partial J(\theta_1)}{\partial \theta} = 0" id="574" name="Google Shape;57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311" y="2850825"/>
            <a:ext cx="1279352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8"/>
          <p:cNvSpPr/>
          <p:nvPr/>
        </p:nvSpPr>
        <p:spPr>
          <a:xfrm>
            <a:off x="6878650" y="3063225"/>
            <a:ext cx="366300" cy="25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8"/>
          <p:cNvSpPr txBox="1"/>
          <p:nvPr/>
        </p:nvSpPr>
        <p:spPr>
          <a:xfrm>
            <a:off x="7409100" y="2992575"/>
            <a:ext cx="15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Local Minimum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\frac{\partial ^2 J(\theta_1)}{\partial \theta^2} &gt; 0" id="577" name="Google Shape;57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5600" y="2759425"/>
            <a:ext cx="1678953" cy="785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 ^2 J(\theta_1)}{\partial \theta^2} = 0" id="578" name="Google Shape;578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8238" y="4071423"/>
            <a:ext cx="1678950" cy="791639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48"/>
          <p:cNvSpPr/>
          <p:nvPr/>
        </p:nvSpPr>
        <p:spPr>
          <a:xfrm>
            <a:off x="6966600" y="4337800"/>
            <a:ext cx="366300" cy="25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8"/>
          <p:cNvSpPr txBox="1"/>
          <p:nvPr/>
        </p:nvSpPr>
        <p:spPr>
          <a:xfrm>
            <a:off x="7485300" y="4211775"/>
            <a:ext cx="154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Inconclusive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Saddle Point or flat region?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\frac{\partial J(\theta_1)}{\partial \theta} = 0" id="581" name="Google Shape;58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311" y="4146225"/>
            <a:ext cx="1279352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48"/>
          <p:cNvSpPr txBox="1"/>
          <p:nvPr/>
        </p:nvSpPr>
        <p:spPr>
          <a:xfrm>
            <a:off x="1087400" y="3664325"/>
            <a:ext cx="42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3" name="Google Shape;583;p48"/>
          <p:cNvCxnSpPr/>
          <p:nvPr/>
        </p:nvCxnSpPr>
        <p:spPr>
          <a:xfrm rot="10800000">
            <a:off x="742075" y="3746125"/>
            <a:ext cx="0" cy="11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4" name="Google Shape;584;p48"/>
          <p:cNvCxnSpPr/>
          <p:nvPr/>
        </p:nvCxnSpPr>
        <p:spPr>
          <a:xfrm flipH="1" rot="10800000">
            <a:off x="425075" y="4636150"/>
            <a:ext cx="22581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5" name="Google Shape;585;p48"/>
          <p:cNvSpPr txBox="1"/>
          <p:nvPr/>
        </p:nvSpPr>
        <p:spPr>
          <a:xfrm>
            <a:off x="2408675" y="4648725"/>
            <a:ext cx="29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θ</a:t>
            </a:r>
            <a:endParaRPr sz="1200"/>
          </a:p>
        </p:txBody>
      </p:sp>
      <p:sp>
        <p:nvSpPr>
          <p:cNvPr id="586" name="Google Shape;586;p48"/>
          <p:cNvSpPr txBox="1"/>
          <p:nvPr/>
        </p:nvSpPr>
        <p:spPr>
          <a:xfrm>
            <a:off x="40700" y="3563625"/>
            <a:ext cx="96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J(θ)</a:t>
            </a:r>
            <a:endParaRPr sz="1100"/>
          </a:p>
        </p:txBody>
      </p:sp>
      <p:sp>
        <p:nvSpPr>
          <p:cNvPr id="587" name="Google Shape;587;p48"/>
          <p:cNvSpPr/>
          <p:nvPr/>
        </p:nvSpPr>
        <p:spPr>
          <a:xfrm>
            <a:off x="1551225" y="4180775"/>
            <a:ext cx="97800" cy="915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8"/>
          <p:cNvSpPr txBox="1"/>
          <p:nvPr/>
        </p:nvSpPr>
        <p:spPr>
          <a:xfrm>
            <a:off x="1418075" y="4572525"/>
            <a:ext cx="41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θ</a:t>
            </a:r>
            <a:r>
              <a:rPr lang="en-GB" sz="800"/>
              <a:t>1</a:t>
            </a:r>
            <a:endParaRPr sz="800"/>
          </a:p>
        </p:txBody>
      </p:sp>
      <p:cxnSp>
        <p:nvCxnSpPr>
          <p:cNvPr id="589" name="Google Shape;589;p48"/>
          <p:cNvCxnSpPr/>
          <p:nvPr/>
        </p:nvCxnSpPr>
        <p:spPr>
          <a:xfrm>
            <a:off x="1596275" y="4257825"/>
            <a:ext cx="6600" cy="3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90" name="Google Shape;590;p48"/>
          <p:cNvSpPr/>
          <p:nvPr/>
        </p:nvSpPr>
        <p:spPr>
          <a:xfrm>
            <a:off x="732550" y="3710700"/>
            <a:ext cx="1610300" cy="940925"/>
          </a:xfrm>
          <a:custGeom>
            <a:rect b="b" l="l" r="r" t="t"/>
            <a:pathLst>
              <a:path extrusionOk="0" h="37637" w="64412">
                <a:moveTo>
                  <a:pt x="0" y="37637"/>
                </a:moveTo>
                <a:cubicBezTo>
                  <a:pt x="2863" y="34858"/>
                  <a:pt x="8673" y="24165"/>
                  <a:pt x="17177" y="20965"/>
                </a:cubicBezTo>
                <a:cubicBezTo>
                  <a:pt x="25681" y="17765"/>
                  <a:pt x="43153" y="21933"/>
                  <a:pt x="51025" y="18439"/>
                </a:cubicBezTo>
                <a:cubicBezTo>
                  <a:pt x="58898" y="14945"/>
                  <a:pt x="62181" y="3073"/>
                  <a:pt x="6441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1" name="Google Shape;591;p48"/>
          <p:cNvSpPr txBox="1"/>
          <p:nvPr/>
        </p:nvSpPr>
        <p:spPr>
          <a:xfrm>
            <a:off x="167850" y="118725"/>
            <a:ext cx="138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Single parameter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4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9"/>
          <p:cNvSpPr/>
          <p:nvPr/>
        </p:nvSpPr>
        <p:spPr>
          <a:xfrm>
            <a:off x="161000" y="156225"/>
            <a:ext cx="1392300" cy="316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Second Order Methods</a:t>
            </a:r>
            <a:endParaRPr sz="2600"/>
          </a:p>
        </p:txBody>
      </p:sp>
      <p:sp>
        <p:nvSpPr>
          <p:cNvPr id="599" name="Google Shape;599;p49"/>
          <p:cNvSpPr txBox="1"/>
          <p:nvPr/>
        </p:nvSpPr>
        <p:spPr>
          <a:xfrm>
            <a:off x="568325" y="5376100"/>
            <a:ext cx="42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9"/>
          <p:cNvSpPr txBox="1"/>
          <p:nvPr/>
        </p:nvSpPr>
        <p:spPr>
          <a:xfrm>
            <a:off x="322100" y="775875"/>
            <a:ext cx="84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In a multi-dimensional case, the test involves the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eigenvalues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1" name="Google Shape;60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62" y="1217361"/>
            <a:ext cx="1130926" cy="12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623" y="2451912"/>
            <a:ext cx="1141150" cy="118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650" y="3684788"/>
            <a:ext cx="1141150" cy="12293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 = \begin{bmatrix}&#10;2 &amp; 0 \\&#10;0 &amp; 2&#10;\end{bmatrix}" id="604" name="Google Shape;604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83374" y="1408225"/>
            <a:ext cx="1378200" cy="7785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 = \begin{bmatrix}&#10;-2 &amp; 0 \\&#10;0 &amp; -2&#10;\end{bmatrix}" id="605" name="Google Shape;605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73575" y="2682975"/>
            <a:ext cx="1758950" cy="727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 = \begin{bmatrix}&#10;2 &amp; 0 \\&#10;0 &amp; -2&#10;\end{bmatrix}" id="606" name="Google Shape;606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95825" y="3814450"/>
            <a:ext cx="1714424" cy="8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49"/>
          <p:cNvSpPr txBox="1"/>
          <p:nvPr/>
        </p:nvSpPr>
        <p:spPr>
          <a:xfrm>
            <a:off x="1566700" y="4774875"/>
            <a:ext cx="748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In this </a:t>
            </a:r>
            <a:r>
              <a:rPr b="1" lang="en-GB" sz="1100"/>
              <a:t>special</a:t>
            </a:r>
            <a:r>
              <a:rPr lang="en-GB" sz="1100"/>
              <a:t> case, we have a diagonal matrix and the eigenvalues are just the elements on the diagonal.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\lambda = \[2,2]" id="608" name="Google Shape;608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31100" y="1642925"/>
            <a:ext cx="1130950" cy="3213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lambda = \[-2,-2]" id="609" name="Google Shape;609;p4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12325" y="2862025"/>
            <a:ext cx="1485488" cy="2931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lambda = \[2,-2]" id="610" name="Google Shape;610;p4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53425" y="4064247"/>
            <a:ext cx="1378210" cy="321375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49"/>
          <p:cNvSpPr txBox="1"/>
          <p:nvPr/>
        </p:nvSpPr>
        <p:spPr>
          <a:xfrm>
            <a:off x="4970425" y="1451125"/>
            <a:ext cx="232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all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eigenvalues are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positive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49"/>
          <p:cNvSpPr txBox="1"/>
          <p:nvPr/>
        </p:nvSpPr>
        <p:spPr>
          <a:xfrm>
            <a:off x="5307200" y="2738688"/>
            <a:ext cx="160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all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eigenvalues are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negative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49"/>
          <p:cNvSpPr/>
          <p:nvPr/>
        </p:nvSpPr>
        <p:spPr>
          <a:xfrm>
            <a:off x="6826450" y="1603488"/>
            <a:ext cx="183000" cy="18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14" name="Google Shape;614;p49"/>
          <p:cNvSpPr txBox="1"/>
          <p:nvPr/>
        </p:nvSpPr>
        <p:spPr>
          <a:xfrm>
            <a:off x="7149175" y="1451100"/>
            <a:ext cx="15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Local Minimum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49"/>
          <p:cNvSpPr/>
          <p:nvPr/>
        </p:nvSpPr>
        <p:spPr>
          <a:xfrm>
            <a:off x="6902650" y="2931163"/>
            <a:ext cx="183000" cy="18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16" name="Google Shape;616;p49"/>
          <p:cNvSpPr txBox="1"/>
          <p:nvPr/>
        </p:nvSpPr>
        <p:spPr>
          <a:xfrm>
            <a:off x="7225375" y="2822700"/>
            <a:ext cx="15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Local Maximum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49"/>
          <p:cNvSpPr txBox="1"/>
          <p:nvPr/>
        </p:nvSpPr>
        <p:spPr>
          <a:xfrm>
            <a:off x="5307200" y="3674125"/>
            <a:ext cx="1607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at least one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eigenvalue is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positive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and at least one is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negative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8" name="Google Shape;618;p49"/>
          <p:cNvSpPr/>
          <p:nvPr/>
        </p:nvSpPr>
        <p:spPr>
          <a:xfrm>
            <a:off x="6902650" y="4105813"/>
            <a:ext cx="183000" cy="18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19" name="Google Shape;619;p49"/>
          <p:cNvSpPr txBox="1"/>
          <p:nvPr/>
        </p:nvSpPr>
        <p:spPr>
          <a:xfrm>
            <a:off x="7301575" y="3965700"/>
            <a:ext cx="15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Saddle 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49"/>
          <p:cNvSpPr txBox="1"/>
          <p:nvPr/>
        </p:nvSpPr>
        <p:spPr>
          <a:xfrm>
            <a:off x="161000" y="150375"/>
            <a:ext cx="1510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Multiple parameters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4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Second Order Methods</a:t>
            </a:r>
            <a:endParaRPr sz="2600"/>
          </a:p>
        </p:txBody>
      </p:sp>
      <p:sp>
        <p:nvSpPr>
          <p:cNvPr id="627" name="Google Shape;627;p50"/>
          <p:cNvSpPr txBox="1"/>
          <p:nvPr/>
        </p:nvSpPr>
        <p:spPr>
          <a:xfrm>
            <a:off x="568325" y="5376100"/>
            <a:ext cx="42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50"/>
          <p:cNvSpPr txBox="1"/>
          <p:nvPr/>
        </p:nvSpPr>
        <p:spPr>
          <a:xfrm>
            <a:off x="322100" y="1004475"/>
            <a:ext cx="844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condition to have a saddle point is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less restrictive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than that needed for local minima and maxima.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9" name="Google Shape;629;p50"/>
          <p:cNvSpPr txBox="1"/>
          <p:nvPr/>
        </p:nvSpPr>
        <p:spPr>
          <a:xfrm>
            <a:off x="322100" y="1953075"/>
            <a:ext cx="860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Intuitively, it will be significantly easier to find points with at least one eigenvalues is positive and at least one negative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 (saddle points)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rather than finding points with all eigenvalues are positive (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minima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) or negative (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maxima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50"/>
          <p:cNvSpPr txBox="1"/>
          <p:nvPr/>
        </p:nvSpPr>
        <p:spPr>
          <a:xfrm>
            <a:off x="322100" y="3347100"/>
            <a:ext cx="863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Now, we can understand better why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 saddle points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are much more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common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than local minima and maxima in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  high-dimensional spaces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1" name="Google Shape;63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350" y="3861113"/>
            <a:ext cx="1141150" cy="1229371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50"/>
          <p:cNvSpPr/>
          <p:nvPr/>
        </p:nvSpPr>
        <p:spPr>
          <a:xfrm>
            <a:off x="161000" y="156225"/>
            <a:ext cx="1392300" cy="316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50"/>
          <p:cNvSpPr txBox="1"/>
          <p:nvPr/>
        </p:nvSpPr>
        <p:spPr>
          <a:xfrm>
            <a:off x="160988" y="150375"/>
            <a:ext cx="148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Multiple parameters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5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1"/>
          <p:cNvSpPr/>
          <p:nvPr/>
        </p:nvSpPr>
        <p:spPr>
          <a:xfrm>
            <a:off x="4673050" y="4525325"/>
            <a:ext cx="1237800" cy="467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5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Newton's Method</a:t>
            </a:r>
            <a:endParaRPr sz="2600"/>
          </a:p>
        </p:txBody>
      </p:sp>
      <p:sp>
        <p:nvSpPr>
          <p:cNvPr id="641" name="Google Shape;641;p51"/>
          <p:cNvSpPr txBox="1"/>
          <p:nvPr/>
        </p:nvSpPr>
        <p:spPr>
          <a:xfrm>
            <a:off x="568325" y="5376100"/>
            <a:ext cx="42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51"/>
          <p:cNvSpPr txBox="1"/>
          <p:nvPr/>
        </p:nvSpPr>
        <p:spPr>
          <a:xfrm>
            <a:off x="245900" y="852075"/>
            <a:ext cx="844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optimization methods that use both the gradient and the Hessian are called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 second order methods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.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51"/>
          <p:cNvSpPr txBox="1"/>
          <p:nvPr/>
        </p:nvSpPr>
        <p:spPr>
          <a:xfrm>
            <a:off x="245900" y="1461675"/>
            <a:ext cx="84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 popular one is called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Newton’s method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.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51"/>
          <p:cNvSpPr txBox="1"/>
          <p:nvPr/>
        </p:nvSpPr>
        <p:spPr>
          <a:xfrm>
            <a:off x="749450" y="2000500"/>
            <a:ext cx="790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We can approximate the objective with a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 Taylor expansion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(up to the </a:t>
            </a:r>
            <a:r>
              <a:rPr i="1" lang="en-GB">
                <a:latin typeface="Roboto"/>
                <a:ea typeface="Roboto"/>
                <a:cs typeface="Roboto"/>
                <a:sym typeface="Roboto"/>
              </a:rPr>
              <a:t>second order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) and jump directly into the expected minimum value.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5" name="Google Shape;64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00" y="1979100"/>
            <a:ext cx="658400" cy="65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6" name="Google Shape;646;p51"/>
          <p:cNvCxnSpPr/>
          <p:nvPr/>
        </p:nvCxnSpPr>
        <p:spPr>
          <a:xfrm flipH="1" rot="10800000">
            <a:off x="586475" y="2978800"/>
            <a:ext cx="6900" cy="13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51"/>
          <p:cNvCxnSpPr/>
          <p:nvPr/>
        </p:nvCxnSpPr>
        <p:spPr>
          <a:xfrm flipH="1" rot="10800000">
            <a:off x="272675" y="4102750"/>
            <a:ext cx="22581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8" name="Google Shape;648;p51"/>
          <p:cNvSpPr txBox="1"/>
          <p:nvPr/>
        </p:nvSpPr>
        <p:spPr>
          <a:xfrm>
            <a:off x="2256275" y="4115325"/>
            <a:ext cx="29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θ</a:t>
            </a:r>
            <a:endParaRPr sz="1200"/>
          </a:p>
        </p:txBody>
      </p:sp>
      <p:sp>
        <p:nvSpPr>
          <p:cNvPr id="649" name="Google Shape;649;p51"/>
          <p:cNvSpPr txBox="1"/>
          <p:nvPr/>
        </p:nvSpPr>
        <p:spPr>
          <a:xfrm>
            <a:off x="1495325" y="3633975"/>
            <a:ext cx="189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0000"/>
                </a:solidFill>
              </a:rPr>
              <a:t>J(θ) - actual objective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650" name="Google Shape;650;p51"/>
          <p:cNvSpPr/>
          <p:nvPr/>
        </p:nvSpPr>
        <p:spPr>
          <a:xfrm>
            <a:off x="912200" y="3536625"/>
            <a:ext cx="97800" cy="915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51"/>
          <p:cNvSpPr/>
          <p:nvPr/>
        </p:nvSpPr>
        <p:spPr>
          <a:xfrm flipH="1" rot="10800000">
            <a:off x="573000" y="3204902"/>
            <a:ext cx="1894475" cy="615589"/>
          </a:xfrm>
          <a:custGeom>
            <a:rect b="b" l="l" r="r" t="t"/>
            <a:pathLst>
              <a:path extrusionOk="0" h="28559" w="75779">
                <a:moveTo>
                  <a:pt x="0" y="28559"/>
                </a:moveTo>
                <a:cubicBezTo>
                  <a:pt x="5641" y="23802"/>
                  <a:pt x="21218" y="269"/>
                  <a:pt x="33848" y="16"/>
                </a:cubicBezTo>
                <a:cubicBezTo>
                  <a:pt x="46478" y="-237"/>
                  <a:pt x="68791" y="22539"/>
                  <a:pt x="75779" y="2704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2" name="Google Shape;652;p51"/>
          <p:cNvSpPr txBox="1"/>
          <p:nvPr/>
        </p:nvSpPr>
        <p:spPr>
          <a:xfrm>
            <a:off x="754850" y="4081750"/>
            <a:ext cx="41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θ</a:t>
            </a:r>
            <a:r>
              <a:rPr lang="en-GB" sz="900"/>
              <a:t>0</a:t>
            </a:r>
            <a:endParaRPr sz="900"/>
          </a:p>
        </p:txBody>
      </p:sp>
      <p:cxnSp>
        <p:nvCxnSpPr>
          <p:cNvPr id="653" name="Google Shape;653;p51"/>
          <p:cNvCxnSpPr/>
          <p:nvPr/>
        </p:nvCxnSpPr>
        <p:spPr>
          <a:xfrm flipH="1">
            <a:off x="959900" y="3584950"/>
            <a:ext cx="2400" cy="4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54" name="Google Shape;654;p51"/>
          <p:cNvSpPr/>
          <p:nvPr/>
        </p:nvSpPr>
        <p:spPr>
          <a:xfrm>
            <a:off x="593375" y="3240375"/>
            <a:ext cx="1894470" cy="721215"/>
          </a:xfrm>
          <a:custGeom>
            <a:rect b="b" l="l" r="r" t="t"/>
            <a:pathLst>
              <a:path extrusionOk="0" h="34100" w="70676">
                <a:moveTo>
                  <a:pt x="0" y="0"/>
                </a:moveTo>
                <a:cubicBezTo>
                  <a:pt x="4477" y="4604"/>
                  <a:pt x="15082" y="21940"/>
                  <a:pt x="26861" y="27623"/>
                </a:cubicBezTo>
                <a:cubicBezTo>
                  <a:pt x="38640" y="33306"/>
                  <a:pt x="63374" y="33021"/>
                  <a:pt x="70676" y="3410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5" name="Google Shape;655;p51"/>
          <p:cNvSpPr txBox="1"/>
          <p:nvPr/>
        </p:nvSpPr>
        <p:spPr>
          <a:xfrm>
            <a:off x="1195975" y="2917275"/>
            <a:ext cx="225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J</a:t>
            </a:r>
            <a:r>
              <a:rPr lang="en-GB" sz="600">
                <a:solidFill>
                  <a:schemeClr val="dk1"/>
                </a:solidFill>
              </a:rPr>
              <a:t>quad</a:t>
            </a:r>
            <a:r>
              <a:rPr lang="en-GB" sz="900">
                <a:solidFill>
                  <a:schemeClr val="dk1"/>
                </a:solidFill>
              </a:rPr>
              <a:t>(θ) - quadratic approx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656" name="Google Shape;656;p51"/>
          <p:cNvSpPr txBox="1"/>
          <p:nvPr/>
        </p:nvSpPr>
        <p:spPr>
          <a:xfrm>
            <a:off x="1219775" y="4081750"/>
            <a:ext cx="41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θ</a:t>
            </a:r>
            <a:r>
              <a:rPr lang="en-GB" sz="900"/>
              <a:t>*</a:t>
            </a:r>
            <a:endParaRPr sz="900"/>
          </a:p>
        </p:txBody>
      </p:sp>
      <p:sp>
        <p:nvSpPr>
          <p:cNvPr id="657" name="Google Shape;657;p51"/>
          <p:cNvSpPr/>
          <p:nvPr/>
        </p:nvSpPr>
        <p:spPr>
          <a:xfrm>
            <a:off x="1369400" y="3765225"/>
            <a:ext cx="97800" cy="915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8" name="Google Shape;658;p51"/>
          <p:cNvCxnSpPr>
            <a:stCxn id="657" idx="4"/>
          </p:cNvCxnSpPr>
          <p:nvPr/>
        </p:nvCxnSpPr>
        <p:spPr>
          <a:xfrm flipH="1">
            <a:off x="1414400" y="3856725"/>
            <a:ext cx="39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59" name="Google Shape;659;p51"/>
          <p:cNvSpPr/>
          <p:nvPr/>
        </p:nvSpPr>
        <p:spPr>
          <a:xfrm rot="5400000">
            <a:off x="6028075" y="1503975"/>
            <a:ext cx="204900" cy="3702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51"/>
          <p:cNvSpPr txBox="1"/>
          <p:nvPr/>
        </p:nvSpPr>
        <p:spPr>
          <a:xfrm>
            <a:off x="5489425" y="3478900"/>
            <a:ext cx="179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Roboto"/>
                <a:ea typeface="Roboto"/>
                <a:cs typeface="Roboto"/>
                <a:sym typeface="Roboto"/>
              </a:rPr>
              <a:t>Quadratic function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J'(\theta) = 0  " id="661" name="Google Shape;66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025" y="4627325"/>
            <a:ext cx="975229" cy="2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51"/>
          <p:cNvSpPr txBox="1"/>
          <p:nvPr/>
        </p:nvSpPr>
        <p:spPr>
          <a:xfrm>
            <a:off x="3332375" y="3885125"/>
            <a:ext cx="574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If the function is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convex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around </a:t>
            </a:r>
            <a:r>
              <a:rPr lang="en-GB"/>
              <a:t>θ</a:t>
            </a: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i="1" lang="en-GB">
                <a:latin typeface="Roboto"/>
                <a:ea typeface="Roboto"/>
                <a:cs typeface="Roboto"/>
                <a:sym typeface="Roboto"/>
              </a:rPr>
              <a:t>positive second derivative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), we can find the minimum by solving: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51"/>
          <p:cNvSpPr/>
          <p:nvPr/>
        </p:nvSpPr>
        <p:spPr>
          <a:xfrm>
            <a:off x="161000" y="156225"/>
            <a:ext cx="1229400" cy="316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1"/>
          <p:cNvSpPr txBox="1"/>
          <p:nvPr/>
        </p:nvSpPr>
        <p:spPr>
          <a:xfrm>
            <a:off x="167850" y="118725"/>
            <a:ext cx="138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Single parameter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J(\theta) \approx J(\theta_0) + J'(\theta)(\theta - \theta_0) + \frac{1}{2} J''(\theta) (\theta - \theta_0)^2" id="665" name="Google Shape;665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2675" y="2762800"/>
            <a:ext cx="4565824" cy="4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2"/>
          <p:cNvSpPr/>
          <p:nvPr/>
        </p:nvSpPr>
        <p:spPr>
          <a:xfrm>
            <a:off x="1486125" y="4083550"/>
            <a:ext cx="2826600" cy="677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52"/>
          <p:cNvSpPr/>
          <p:nvPr/>
        </p:nvSpPr>
        <p:spPr>
          <a:xfrm>
            <a:off x="2248125" y="2390050"/>
            <a:ext cx="1237800" cy="467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5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Newton's Method</a:t>
            </a:r>
            <a:endParaRPr sz="2600"/>
          </a:p>
        </p:txBody>
      </p:sp>
      <p:sp>
        <p:nvSpPr>
          <p:cNvPr id="674" name="Google Shape;674;p52"/>
          <p:cNvSpPr txBox="1"/>
          <p:nvPr/>
        </p:nvSpPr>
        <p:spPr>
          <a:xfrm>
            <a:off x="568325" y="5376100"/>
            <a:ext cx="42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5" name="Google Shape;675;p52"/>
          <p:cNvCxnSpPr/>
          <p:nvPr/>
        </p:nvCxnSpPr>
        <p:spPr>
          <a:xfrm flipH="1" rot="10800000">
            <a:off x="5897325" y="1041838"/>
            <a:ext cx="6900" cy="13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6" name="Google Shape;676;p52"/>
          <p:cNvCxnSpPr/>
          <p:nvPr/>
        </p:nvCxnSpPr>
        <p:spPr>
          <a:xfrm flipH="1" rot="10800000">
            <a:off x="5583525" y="2165788"/>
            <a:ext cx="22581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7" name="Google Shape;677;p52"/>
          <p:cNvSpPr txBox="1"/>
          <p:nvPr/>
        </p:nvSpPr>
        <p:spPr>
          <a:xfrm>
            <a:off x="7567125" y="2178363"/>
            <a:ext cx="29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θ</a:t>
            </a:r>
            <a:endParaRPr sz="1200"/>
          </a:p>
        </p:txBody>
      </p:sp>
      <p:sp>
        <p:nvSpPr>
          <p:cNvPr id="678" name="Google Shape;678;p52"/>
          <p:cNvSpPr txBox="1"/>
          <p:nvPr/>
        </p:nvSpPr>
        <p:spPr>
          <a:xfrm>
            <a:off x="6806175" y="1697013"/>
            <a:ext cx="189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0000"/>
                </a:solidFill>
              </a:rPr>
              <a:t>J(θ) - actual objective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679" name="Google Shape;679;p52"/>
          <p:cNvSpPr/>
          <p:nvPr/>
        </p:nvSpPr>
        <p:spPr>
          <a:xfrm>
            <a:off x="6223050" y="1599663"/>
            <a:ext cx="97800" cy="915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52"/>
          <p:cNvSpPr/>
          <p:nvPr/>
        </p:nvSpPr>
        <p:spPr>
          <a:xfrm flipH="1" rot="10800000">
            <a:off x="5883850" y="1267939"/>
            <a:ext cx="1894475" cy="615589"/>
          </a:xfrm>
          <a:custGeom>
            <a:rect b="b" l="l" r="r" t="t"/>
            <a:pathLst>
              <a:path extrusionOk="0" h="28559" w="75779">
                <a:moveTo>
                  <a:pt x="0" y="28559"/>
                </a:moveTo>
                <a:cubicBezTo>
                  <a:pt x="5641" y="23802"/>
                  <a:pt x="21218" y="269"/>
                  <a:pt x="33848" y="16"/>
                </a:cubicBezTo>
                <a:cubicBezTo>
                  <a:pt x="46478" y="-237"/>
                  <a:pt x="68791" y="22539"/>
                  <a:pt x="75779" y="2704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1" name="Google Shape;681;p52"/>
          <p:cNvSpPr txBox="1"/>
          <p:nvPr/>
        </p:nvSpPr>
        <p:spPr>
          <a:xfrm>
            <a:off x="6065700" y="2144788"/>
            <a:ext cx="41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θ</a:t>
            </a:r>
            <a:r>
              <a:rPr lang="en-GB" sz="900"/>
              <a:t>0</a:t>
            </a:r>
            <a:endParaRPr sz="900"/>
          </a:p>
        </p:txBody>
      </p:sp>
      <p:cxnSp>
        <p:nvCxnSpPr>
          <p:cNvPr id="682" name="Google Shape;682;p52"/>
          <p:cNvCxnSpPr/>
          <p:nvPr/>
        </p:nvCxnSpPr>
        <p:spPr>
          <a:xfrm flipH="1">
            <a:off x="6270750" y="1647988"/>
            <a:ext cx="2400" cy="4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83" name="Google Shape;683;p52"/>
          <p:cNvSpPr/>
          <p:nvPr/>
        </p:nvSpPr>
        <p:spPr>
          <a:xfrm>
            <a:off x="5904225" y="1303413"/>
            <a:ext cx="1894470" cy="721215"/>
          </a:xfrm>
          <a:custGeom>
            <a:rect b="b" l="l" r="r" t="t"/>
            <a:pathLst>
              <a:path extrusionOk="0" h="34100" w="70676">
                <a:moveTo>
                  <a:pt x="0" y="0"/>
                </a:moveTo>
                <a:cubicBezTo>
                  <a:pt x="4477" y="4604"/>
                  <a:pt x="15082" y="21940"/>
                  <a:pt x="26861" y="27623"/>
                </a:cubicBezTo>
                <a:cubicBezTo>
                  <a:pt x="38640" y="33306"/>
                  <a:pt x="63374" y="33021"/>
                  <a:pt x="70676" y="3410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4" name="Google Shape;684;p52"/>
          <p:cNvSpPr txBox="1"/>
          <p:nvPr/>
        </p:nvSpPr>
        <p:spPr>
          <a:xfrm>
            <a:off x="6506825" y="980313"/>
            <a:ext cx="225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J</a:t>
            </a:r>
            <a:r>
              <a:rPr lang="en-GB" sz="600">
                <a:solidFill>
                  <a:schemeClr val="dk1"/>
                </a:solidFill>
              </a:rPr>
              <a:t>quad</a:t>
            </a:r>
            <a:r>
              <a:rPr lang="en-GB" sz="900">
                <a:solidFill>
                  <a:schemeClr val="dk1"/>
                </a:solidFill>
              </a:rPr>
              <a:t>(θ) - quadratic approx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685" name="Google Shape;685;p52"/>
          <p:cNvSpPr txBox="1"/>
          <p:nvPr/>
        </p:nvSpPr>
        <p:spPr>
          <a:xfrm>
            <a:off x="6530625" y="2144788"/>
            <a:ext cx="41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θ</a:t>
            </a:r>
            <a:r>
              <a:rPr lang="en-GB" sz="900"/>
              <a:t>*</a:t>
            </a:r>
            <a:endParaRPr sz="900"/>
          </a:p>
        </p:txBody>
      </p:sp>
      <p:sp>
        <p:nvSpPr>
          <p:cNvPr id="686" name="Google Shape;686;p52"/>
          <p:cNvSpPr/>
          <p:nvPr/>
        </p:nvSpPr>
        <p:spPr>
          <a:xfrm>
            <a:off x="6680250" y="1828263"/>
            <a:ext cx="97800" cy="915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7" name="Google Shape;687;p52"/>
          <p:cNvCxnSpPr>
            <a:stCxn id="686" idx="4"/>
          </p:cNvCxnSpPr>
          <p:nvPr/>
        </p:nvCxnSpPr>
        <p:spPr>
          <a:xfrm flipH="1">
            <a:off x="6725250" y="1919763"/>
            <a:ext cx="39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88" name="Google Shape;688;p52"/>
          <p:cNvSpPr/>
          <p:nvPr/>
        </p:nvSpPr>
        <p:spPr>
          <a:xfrm rot="5400000">
            <a:off x="2840450" y="-642525"/>
            <a:ext cx="204900" cy="4185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52"/>
          <p:cNvSpPr txBox="1"/>
          <p:nvPr/>
        </p:nvSpPr>
        <p:spPr>
          <a:xfrm>
            <a:off x="2248125" y="1626963"/>
            <a:ext cx="179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Roboto"/>
                <a:ea typeface="Roboto"/>
                <a:cs typeface="Roboto"/>
                <a:sym typeface="Roboto"/>
              </a:rPr>
              <a:t>Quadratic function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J'(\theta) = 0  " id="690" name="Google Shape;69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9100" y="2492050"/>
            <a:ext cx="975229" cy="2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52"/>
          <p:cNvSpPr txBox="1"/>
          <p:nvPr/>
        </p:nvSpPr>
        <p:spPr>
          <a:xfrm>
            <a:off x="2349063" y="1967050"/>
            <a:ext cx="9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Minimum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\theta^* =  \theta_0 -  \frac{J'(\theta_0)}{J''(\theta_0)}&#10;" id="692" name="Google Shape;69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9088" y="4108763"/>
            <a:ext cx="2413370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52"/>
          <p:cNvSpPr txBox="1"/>
          <p:nvPr/>
        </p:nvSpPr>
        <p:spPr>
          <a:xfrm>
            <a:off x="5035850" y="2701425"/>
            <a:ext cx="389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update equation is similar to gradient descend.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4" name="Google Shape;694;p52"/>
          <p:cNvSpPr txBox="1"/>
          <p:nvPr/>
        </p:nvSpPr>
        <p:spPr>
          <a:xfrm>
            <a:off x="5029350" y="3422625"/>
            <a:ext cx="389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main difference is that the “</a:t>
            </a:r>
            <a:r>
              <a:rPr i="1" lang="en-GB">
                <a:latin typeface="Roboto"/>
                <a:ea typeface="Roboto"/>
                <a:cs typeface="Roboto"/>
                <a:sym typeface="Roboto"/>
              </a:rPr>
              <a:t>learning rate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” is not specified but automatically guessed using by the second derivative.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5" name="Google Shape;695;p52"/>
          <p:cNvSpPr txBox="1"/>
          <p:nvPr/>
        </p:nvSpPr>
        <p:spPr>
          <a:xfrm>
            <a:off x="5086350" y="4394400"/>
            <a:ext cx="389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Similar to gradient descend, we can iterate multiple times until convergence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" name="Google Shape;696;p52"/>
          <p:cNvSpPr/>
          <p:nvPr/>
        </p:nvSpPr>
        <p:spPr>
          <a:xfrm>
            <a:off x="161000" y="156225"/>
            <a:ext cx="1229400" cy="316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52"/>
          <p:cNvSpPr txBox="1"/>
          <p:nvPr/>
        </p:nvSpPr>
        <p:spPr>
          <a:xfrm>
            <a:off x="167850" y="118725"/>
            <a:ext cx="138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Single parameter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J(\theta) \approx J(\theta_0) + J'(\theta)(\theta - \theta_0) + \frac{1}{2} J''(\theta) (\theta - \theta_0)^2" id="698" name="Google Shape;698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075" y="934000"/>
            <a:ext cx="4565824" cy="46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'(\theta_0) + J''(\theta_0)(\theta - \theta_0) = 0  " id="699" name="Google Shape;699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2462" y="3317025"/>
            <a:ext cx="3968498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5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3"/>
          <p:cNvSpPr/>
          <p:nvPr/>
        </p:nvSpPr>
        <p:spPr>
          <a:xfrm>
            <a:off x="6904650" y="3313475"/>
            <a:ext cx="2071200" cy="1229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53"/>
          <p:cNvSpPr/>
          <p:nvPr/>
        </p:nvSpPr>
        <p:spPr>
          <a:xfrm>
            <a:off x="345950" y="3558750"/>
            <a:ext cx="4012200" cy="677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53"/>
          <p:cNvSpPr/>
          <p:nvPr/>
        </p:nvSpPr>
        <p:spPr>
          <a:xfrm>
            <a:off x="339925" y="782600"/>
            <a:ext cx="1743900" cy="30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5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Newton's Method</a:t>
            </a:r>
            <a:endParaRPr sz="2600"/>
          </a:p>
        </p:txBody>
      </p:sp>
      <p:sp>
        <p:nvSpPr>
          <p:cNvPr id="709" name="Google Shape;709;p53"/>
          <p:cNvSpPr txBox="1"/>
          <p:nvPr/>
        </p:nvSpPr>
        <p:spPr>
          <a:xfrm>
            <a:off x="568325" y="5376100"/>
            <a:ext cx="42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3"/>
          <p:cNvSpPr txBox="1"/>
          <p:nvPr/>
        </p:nvSpPr>
        <p:spPr>
          <a:xfrm>
            <a:off x="339925" y="718400"/>
            <a:ext cx="199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High-dimensional case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1" name="Google Shape;711;p53"/>
          <p:cNvSpPr txBox="1"/>
          <p:nvPr/>
        </p:nvSpPr>
        <p:spPr>
          <a:xfrm>
            <a:off x="290275" y="1143475"/>
            <a:ext cx="22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latin typeface="Roboto"/>
                <a:ea typeface="Roboto"/>
                <a:cs typeface="Roboto"/>
                <a:sym typeface="Roboto"/>
              </a:rPr>
              <a:t>Quadratic approximation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2" name="Google Shape;71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350" y="3000725"/>
            <a:ext cx="1817099" cy="2010574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53"/>
          <p:cNvSpPr/>
          <p:nvPr/>
        </p:nvSpPr>
        <p:spPr>
          <a:xfrm>
            <a:off x="5624300" y="3635750"/>
            <a:ext cx="97800" cy="915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3"/>
          <p:cNvSpPr txBox="1"/>
          <p:nvPr/>
        </p:nvSpPr>
        <p:spPr>
          <a:xfrm>
            <a:off x="6239250" y="2251388"/>
            <a:ext cx="268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b="1" lang="en-GB" sz="1100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en-GB" sz="1100">
                <a:latin typeface="Roboto"/>
                <a:ea typeface="Roboto"/>
                <a:cs typeface="Roboto"/>
                <a:sym typeface="Roboto"/>
              </a:rPr>
              <a:t>positive definite</a:t>
            </a: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, this will find the </a:t>
            </a:r>
            <a:r>
              <a:rPr b="1" lang="en-GB" sz="1100">
                <a:latin typeface="Roboto"/>
                <a:ea typeface="Roboto"/>
                <a:cs typeface="Roboto"/>
                <a:sym typeface="Roboto"/>
              </a:rPr>
              <a:t>minimum</a:t>
            </a: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5" name="Google Shape;715;p53"/>
          <p:cNvSpPr txBox="1"/>
          <p:nvPr/>
        </p:nvSpPr>
        <p:spPr>
          <a:xfrm>
            <a:off x="5613850" y="3386313"/>
            <a:ext cx="41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θ</a:t>
            </a:r>
            <a:r>
              <a:rPr lang="en-GB" sz="900"/>
              <a:t>0</a:t>
            </a:r>
            <a:endParaRPr sz="900"/>
          </a:p>
        </p:txBody>
      </p:sp>
      <p:sp>
        <p:nvSpPr>
          <p:cNvPr id="716" name="Google Shape;716;p53"/>
          <p:cNvSpPr/>
          <p:nvPr/>
        </p:nvSpPr>
        <p:spPr>
          <a:xfrm>
            <a:off x="5712800" y="4374825"/>
            <a:ext cx="97800" cy="9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7" name="Google Shape;717;p53"/>
          <p:cNvCxnSpPr>
            <a:endCxn id="716" idx="0"/>
          </p:cNvCxnSpPr>
          <p:nvPr/>
        </p:nvCxnSpPr>
        <p:spPr>
          <a:xfrm>
            <a:off x="5650400" y="3715725"/>
            <a:ext cx="111300" cy="659100"/>
          </a:xfrm>
          <a:prstGeom prst="straightConnector1">
            <a:avLst/>
          </a:prstGeom>
          <a:noFill/>
          <a:ln cap="flat" cmpd="sng" w="19050">
            <a:solidFill>
              <a:srgbClr val="F8F9F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8" name="Google Shape;718;p53"/>
          <p:cNvSpPr txBox="1"/>
          <p:nvPr/>
        </p:nvSpPr>
        <p:spPr>
          <a:xfrm>
            <a:off x="5613850" y="4453113"/>
            <a:ext cx="41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θ</a:t>
            </a:r>
            <a:r>
              <a:rPr lang="en-GB" sz="900"/>
              <a:t>*</a:t>
            </a:r>
            <a:endParaRPr sz="900"/>
          </a:p>
        </p:txBody>
      </p:sp>
      <p:sp>
        <p:nvSpPr>
          <p:cNvPr id="719" name="Google Shape;719;p53"/>
          <p:cNvSpPr txBox="1"/>
          <p:nvPr/>
        </p:nvSpPr>
        <p:spPr>
          <a:xfrm>
            <a:off x="7075900" y="3057225"/>
            <a:ext cx="20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0" name="Google Shape;720;p53"/>
          <p:cNvSpPr txBox="1"/>
          <p:nvPr/>
        </p:nvSpPr>
        <p:spPr>
          <a:xfrm>
            <a:off x="6942875" y="3329350"/>
            <a:ext cx="2194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Roboto"/>
                <a:ea typeface="Roboto"/>
                <a:cs typeface="Roboto"/>
                <a:sym typeface="Roboto"/>
              </a:rPr>
              <a:t>Algorithm: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Compute the Gradient.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Compute the Hessian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Compute Hessian Inverse.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Update parameters.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\nabla J(\boldsymbol{\theta}) = 0" id="721" name="Google Shape;72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423" y="2389613"/>
            <a:ext cx="1816908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(\boldsymbol{\theta}) \approx J(\boldsymbol{\theta}_0) + (\boldsymbol{\theta}-\boldsymbol{\theta}_0)^T \nabla J(\boldsymbol{\theta}_0) + \frac{1}{2} (\boldsymbol{\theta}-\boldsymbol{\theta}_0)^T \mathbf{H}(\boldsymbol{\theta}-\boldsymbol{\theta}_0)" id="722" name="Google Shape;722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213" y="1455625"/>
            <a:ext cx="8586684" cy="7085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nabla J(\boldsymbol{\theta}_0) + \mathbf{H}(\boldsymbol{\theta} - \boldsymbol{\theta_0})" id="723" name="Google Shape;723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7025" y="2397788"/>
            <a:ext cx="3227682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oldsymbol{\theta}^* = \boldsymbol{\theta_0} - H^{-1} \nabla J(\boldsymbol{\boldsymbol{\theta_0}})" id="724" name="Google Shape;724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7313" y="3635775"/>
            <a:ext cx="3909475" cy="462850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5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Early Stopping</a:t>
            </a:r>
            <a:endParaRPr sz="2600"/>
          </a:p>
        </p:txBody>
      </p:sp>
      <p:sp>
        <p:nvSpPr>
          <p:cNvPr id="133" name="Google Shape;133;p27"/>
          <p:cNvSpPr txBox="1"/>
          <p:nvPr/>
        </p:nvSpPr>
        <p:spPr>
          <a:xfrm>
            <a:off x="568325" y="5376100"/>
            <a:ext cx="42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7"/>
          <p:cNvSpPr txBox="1"/>
          <p:nvPr/>
        </p:nvSpPr>
        <p:spPr>
          <a:xfrm>
            <a:off x="245900" y="928275"/>
            <a:ext cx="84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208850" y="811825"/>
            <a:ext cx="879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Often we iterate gradient descent for a predefined </a:t>
            </a:r>
            <a:r>
              <a:rPr b="1" lang="en-GB"/>
              <a:t>number of epochs</a:t>
            </a:r>
            <a:r>
              <a:rPr lang="en-GB"/>
              <a:t> (which is one of the hyperparameters of the system) </a:t>
            </a:r>
            <a:endParaRPr/>
          </a:p>
        </p:txBody>
      </p:sp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75" y="2728625"/>
            <a:ext cx="3253500" cy="20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/>
        </p:nvSpPr>
        <p:spPr>
          <a:xfrm>
            <a:off x="208850" y="1620200"/>
            <a:ext cx="87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However, if the number of epochs is</a:t>
            </a:r>
            <a:r>
              <a:rPr i="1" lang="en-GB"/>
              <a:t> too high</a:t>
            </a:r>
            <a:r>
              <a:rPr lang="en-GB"/>
              <a:t> we might end up in an </a:t>
            </a:r>
            <a:r>
              <a:rPr b="1" lang="en-GB"/>
              <a:t>overfitting</a:t>
            </a:r>
            <a:r>
              <a:rPr lang="en-GB"/>
              <a:t> regime.</a:t>
            </a:r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208850" y="2077400"/>
            <a:ext cx="87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If the number of epochs is </a:t>
            </a:r>
            <a:r>
              <a:rPr i="1" lang="en-GB"/>
              <a:t>too low</a:t>
            </a:r>
            <a:r>
              <a:rPr lang="en-GB"/>
              <a:t> we might end up in an </a:t>
            </a:r>
            <a:r>
              <a:rPr b="1" lang="en-GB"/>
              <a:t>underfitting</a:t>
            </a:r>
            <a:r>
              <a:rPr lang="en-GB"/>
              <a:t> regime.</a:t>
            </a: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7175" y="2774075"/>
            <a:ext cx="388398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/>
        </p:nvSpPr>
        <p:spPr>
          <a:xfrm>
            <a:off x="4399475" y="2728625"/>
            <a:ext cx="446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Roboto"/>
                <a:ea typeface="Roboto"/>
                <a:cs typeface="Roboto"/>
                <a:sym typeface="Roboto"/>
              </a:rPr>
              <a:t>We can monitor the performance after each epoch on the validation set and stop training if the validation performance starts to get worse.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3950425" y="3692775"/>
            <a:ext cx="514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This strategy is known as </a:t>
            </a:r>
            <a:r>
              <a:rPr b="1" lang="en-GB"/>
              <a:t>early stopping</a:t>
            </a:r>
            <a:r>
              <a:rPr lang="en-GB"/>
              <a:t>.</a:t>
            </a:r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4019375" y="4268150"/>
            <a:ext cx="484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It is one of the most commonly used forms of </a:t>
            </a:r>
            <a:r>
              <a:rPr b="1" lang="en-GB"/>
              <a:t>regularization</a:t>
            </a:r>
            <a:r>
              <a:rPr lang="en-GB"/>
              <a:t>.</a:t>
            </a:r>
            <a:endParaRPr/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Newton's Method</a:t>
            </a:r>
            <a:endParaRPr sz="2600"/>
          </a:p>
        </p:txBody>
      </p:sp>
      <p:sp>
        <p:nvSpPr>
          <p:cNvPr id="731" name="Google Shape;731;p54"/>
          <p:cNvSpPr txBox="1"/>
          <p:nvPr/>
        </p:nvSpPr>
        <p:spPr>
          <a:xfrm>
            <a:off x="568325" y="5376100"/>
            <a:ext cx="42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54"/>
          <p:cNvSpPr txBox="1"/>
          <p:nvPr/>
        </p:nvSpPr>
        <p:spPr>
          <a:xfrm>
            <a:off x="245900" y="1156875"/>
            <a:ext cx="84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Newton’s method sounds appealing, but in practice, it suffers from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several issues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3" name="Google Shape;733;p54"/>
          <p:cNvCxnSpPr/>
          <p:nvPr/>
        </p:nvCxnSpPr>
        <p:spPr>
          <a:xfrm flipH="1" rot="10800000">
            <a:off x="662675" y="1759600"/>
            <a:ext cx="6900" cy="13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4" name="Google Shape;734;p54"/>
          <p:cNvCxnSpPr/>
          <p:nvPr/>
        </p:nvCxnSpPr>
        <p:spPr>
          <a:xfrm flipH="1" rot="10800000">
            <a:off x="348875" y="2883550"/>
            <a:ext cx="22581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5" name="Google Shape;735;p54"/>
          <p:cNvSpPr txBox="1"/>
          <p:nvPr/>
        </p:nvSpPr>
        <p:spPr>
          <a:xfrm>
            <a:off x="2332475" y="2896125"/>
            <a:ext cx="29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θ</a:t>
            </a:r>
            <a:endParaRPr sz="1200"/>
          </a:p>
        </p:txBody>
      </p:sp>
      <p:sp>
        <p:nvSpPr>
          <p:cNvPr id="736" name="Google Shape;736;p54"/>
          <p:cNvSpPr/>
          <p:nvPr/>
        </p:nvSpPr>
        <p:spPr>
          <a:xfrm>
            <a:off x="988400" y="2241225"/>
            <a:ext cx="97800" cy="915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54"/>
          <p:cNvSpPr/>
          <p:nvPr/>
        </p:nvSpPr>
        <p:spPr>
          <a:xfrm>
            <a:off x="649200" y="2108203"/>
            <a:ext cx="1894475" cy="410893"/>
          </a:xfrm>
          <a:custGeom>
            <a:rect b="b" l="l" r="r" t="t"/>
            <a:pathLst>
              <a:path extrusionOk="0" h="28559" w="75779">
                <a:moveTo>
                  <a:pt x="0" y="28559"/>
                </a:moveTo>
                <a:cubicBezTo>
                  <a:pt x="5641" y="23802"/>
                  <a:pt x="21218" y="269"/>
                  <a:pt x="33848" y="16"/>
                </a:cubicBezTo>
                <a:cubicBezTo>
                  <a:pt x="46478" y="-237"/>
                  <a:pt x="68791" y="22539"/>
                  <a:pt x="75779" y="27043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8" name="Google Shape;738;p54"/>
          <p:cNvSpPr txBox="1"/>
          <p:nvPr/>
        </p:nvSpPr>
        <p:spPr>
          <a:xfrm>
            <a:off x="831050" y="2862550"/>
            <a:ext cx="41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θ</a:t>
            </a:r>
            <a:r>
              <a:rPr lang="en-GB" sz="900"/>
              <a:t>0</a:t>
            </a:r>
            <a:endParaRPr sz="900"/>
          </a:p>
        </p:txBody>
      </p:sp>
      <p:cxnSp>
        <p:nvCxnSpPr>
          <p:cNvPr id="739" name="Google Shape;739;p54"/>
          <p:cNvCxnSpPr/>
          <p:nvPr/>
        </p:nvCxnSpPr>
        <p:spPr>
          <a:xfrm flipH="1">
            <a:off x="1036100" y="2365750"/>
            <a:ext cx="2400" cy="4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40" name="Google Shape;740;p54"/>
          <p:cNvSpPr txBox="1"/>
          <p:nvPr/>
        </p:nvSpPr>
        <p:spPr>
          <a:xfrm>
            <a:off x="1295975" y="2862550"/>
            <a:ext cx="41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θ</a:t>
            </a:r>
            <a:r>
              <a:rPr lang="en-GB" sz="900"/>
              <a:t>*</a:t>
            </a:r>
            <a:endParaRPr sz="900"/>
          </a:p>
        </p:txBody>
      </p:sp>
      <p:sp>
        <p:nvSpPr>
          <p:cNvPr id="741" name="Google Shape;741;p54"/>
          <p:cNvSpPr/>
          <p:nvPr/>
        </p:nvSpPr>
        <p:spPr>
          <a:xfrm>
            <a:off x="1445600" y="2088825"/>
            <a:ext cx="97800" cy="915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2" name="Google Shape;742;p54"/>
          <p:cNvCxnSpPr>
            <a:stCxn id="741" idx="4"/>
            <a:endCxn id="740" idx="0"/>
          </p:cNvCxnSpPr>
          <p:nvPr/>
        </p:nvCxnSpPr>
        <p:spPr>
          <a:xfrm>
            <a:off x="1494500" y="2180325"/>
            <a:ext cx="6600" cy="6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43" name="Google Shape;743;p54"/>
          <p:cNvSpPr txBox="1"/>
          <p:nvPr/>
        </p:nvSpPr>
        <p:spPr>
          <a:xfrm>
            <a:off x="126600" y="1848325"/>
            <a:ext cx="52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J(θ)</a:t>
            </a:r>
            <a:endParaRPr sz="1200"/>
          </a:p>
        </p:txBody>
      </p:sp>
      <p:sp>
        <p:nvSpPr>
          <p:cNvPr id="744" name="Google Shape;744;p54"/>
          <p:cNvSpPr txBox="1"/>
          <p:nvPr/>
        </p:nvSpPr>
        <p:spPr>
          <a:xfrm>
            <a:off x="3103875" y="1717125"/>
            <a:ext cx="568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If the second derivative is negative, we reach a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local maximum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and not a local minimum.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54"/>
          <p:cNvSpPr txBox="1"/>
          <p:nvPr/>
        </p:nvSpPr>
        <p:spPr>
          <a:xfrm>
            <a:off x="3103875" y="2402925"/>
            <a:ext cx="568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In a multi-dimensional case, this happens if the eigenvalues of H are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not all positives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6" name="Google Shape;746;p54"/>
          <p:cNvSpPr txBox="1"/>
          <p:nvPr/>
        </p:nvSpPr>
        <p:spPr>
          <a:xfrm>
            <a:off x="3103875" y="3088725"/>
            <a:ext cx="56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This happens for instance, near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saddle points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" name="Google Shape;747;p54"/>
          <p:cNvSpPr txBox="1"/>
          <p:nvPr/>
        </p:nvSpPr>
        <p:spPr>
          <a:xfrm>
            <a:off x="323450" y="3684525"/>
            <a:ext cx="87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Newton's method is thus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sensitive to saddle points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(that are a big issue in high-dimensional spaces).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8" name="Google Shape;748;p54"/>
          <p:cNvSpPr txBox="1"/>
          <p:nvPr/>
        </p:nvSpPr>
        <p:spPr>
          <a:xfrm>
            <a:off x="323450" y="4160725"/>
            <a:ext cx="87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Standard SGD is less sensitive to this issue.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9" name="Google Shape;749;p54"/>
          <p:cNvSpPr txBox="1"/>
          <p:nvPr/>
        </p:nvSpPr>
        <p:spPr>
          <a:xfrm>
            <a:off x="323450" y="4698050"/>
            <a:ext cx="87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Several solutions have been proposed to mitigate this issue (e.g, Hessian regularization).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0" name="Google Shape;750;p54"/>
          <p:cNvSpPr/>
          <p:nvPr/>
        </p:nvSpPr>
        <p:spPr>
          <a:xfrm>
            <a:off x="339925" y="782600"/>
            <a:ext cx="648600" cy="232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54"/>
          <p:cNvSpPr txBox="1"/>
          <p:nvPr/>
        </p:nvSpPr>
        <p:spPr>
          <a:xfrm>
            <a:off x="348875" y="703313"/>
            <a:ext cx="69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Roboto"/>
                <a:ea typeface="Roboto"/>
                <a:cs typeface="Roboto"/>
                <a:sym typeface="Roboto"/>
              </a:rPr>
              <a:t>Issues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2" name="Google Shape;752;p5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Newton's Method</a:t>
            </a:r>
            <a:endParaRPr sz="2600"/>
          </a:p>
        </p:txBody>
      </p:sp>
      <p:sp>
        <p:nvSpPr>
          <p:cNvPr id="758" name="Google Shape;758;p55"/>
          <p:cNvSpPr txBox="1"/>
          <p:nvPr/>
        </p:nvSpPr>
        <p:spPr>
          <a:xfrm>
            <a:off x="568325" y="5376100"/>
            <a:ext cx="42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55"/>
          <p:cNvSpPr txBox="1"/>
          <p:nvPr/>
        </p:nvSpPr>
        <p:spPr>
          <a:xfrm>
            <a:off x="245900" y="1156875"/>
            <a:ext cx="844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other issue is the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computational complexity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that increases significantly with the number of parameters: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0" name="Google Shape;760;p55"/>
          <p:cNvSpPr/>
          <p:nvPr/>
        </p:nvSpPr>
        <p:spPr>
          <a:xfrm>
            <a:off x="339925" y="782600"/>
            <a:ext cx="648600" cy="232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55"/>
          <p:cNvSpPr txBox="1"/>
          <p:nvPr/>
        </p:nvSpPr>
        <p:spPr>
          <a:xfrm>
            <a:off x="348875" y="703313"/>
            <a:ext cx="69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Roboto"/>
                <a:ea typeface="Roboto"/>
                <a:cs typeface="Roboto"/>
                <a:sym typeface="Roboto"/>
              </a:rPr>
              <a:t>Issues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2" name="Google Shape;762;p55"/>
          <p:cNvSpPr txBox="1"/>
          <p:nvPr/>
        </p:nvSpPr>
        <p:spPr>
          <a:xfrm>
            <a:off x="741125" y="1803000"/>
            <a:ext cx="24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Gradient Computation: O(N)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3" name="Google Shape;763;p55"/>
          <p:cNvSpPr txBox="1"/>
          <p:nvPr/>
        </p:nvSpPr>
        <p:spPr>
          <a:xfrm>
            <a:off x="741125" y="2272975"/>
            <a:ext cx="33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Hessian Computation: O(N^2)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4" name="Google Shape;764;p55"/>
          <p:cNvSpPr txBox="1"/>
          <p:nvPr/>
        </p:nvSpPr>
        <p:spPr>
          <a:xfrm>
            <a:off x="741125" y="2742950"/>
            <a:ext cx="33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Hessian Inversion: O(N^3)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5" name="Google Shape;765;p55"/>
          <p:cNvSpPr/>
          <p:nvPr/>
        </p:nvSpPr>
        <p:spPr>
          <a:xfrm>
            <a:off x="532025" y="1888850"/>
            <a:ext cx="209100" cy="1254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55"/>
          <p:cNvSpPr txBox="1"/>
          <p:nvPr/>
        </p:nvSpPr>
        <p:spPr>
          <a:xfrm>
            <a:off x="245900" y="3442875"/>
            <a:ext cx="84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objective should be twice differentiable.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55"/>
          <p:cNvSpPr txBox="1"/>
          <p:nvPr/>
        </p:nvSpPr>
        <p:spPr>
          <a:xfrm>
            <a:off x="245900" y="3976275"/>
            <a:ext cx="84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Numerical instability with second derivative close to zero.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8" name="Google Shape;768;p55"/>
          <p:cNvSpPr txBox="1"/>
          <p:nvPr/>
        </p:nvSpPr>
        <p:spPr>
          <a:xfrm>
            <a:off x="3382550" y="1888850"/>
            <a:ext cx="5719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Quasi-Newton methods</a:t>
            </a:r>
            <a:r>
              <a:rPr lang="en-GB"/>
              <a:t> attempt to the computational burden by approximating the Hessian.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Examples of techniques are </a:t>
            </a:r>
            <a:r>
              <a:rPr i="1" lang="en-GB"/>
              <a:t>Conjugate Gradient</a:t>
            </a:r>
            <a:r>
              <a:rPr lang="en-GB"/>
              <a:t>s and the </a:t>
            </a:r>
            <a:r>
              <a:rPr i="1" lang="en-GB"/>
              <a:t>BFGS Algorithm</a:t>
            </a:r>
            <a:r>
              <a:rPr lang="en-GB"/>
              <a:t>.</a:t>
            </a:r>
            <a:endParaRPr/>
          </a:p>
        </p:txBody>
      </p:sp>
      <p:sp>
        <p:nvSpPr>
          <p:cNvPr id="769" name="Google Shape;769;p5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Learning Rate Annealing</a:t>
            </a:r>
            <a:endParaRPr sz="2600"/>
          </a:p>
        </p:txBody>
      </p:sp>
      <p:sp>
        <p:nvSpPr>
          <p:cNvPr id="150" name="Google Shape;150;p28"/>
          <p:cNvSpPr txBox="1"/>
          <p:nvPr/>
        </p:nvSpPr>
        <p:spPr>
          <a:xfrm>
            <a:off x="568325" y="5376100"/>
            <a:ext cx="42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8"/>
          <p:cNvSpPr txBox="1"/>
          <p:nvPr/>
        </p:nvSpPr>
        <p:spPr>
          <a:xfrm>
            <a:off x="245900" y="928275"/>
            <a:ext cx="84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25" y="2571750"/>
            <a:ext cx="3089374" cy="23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/>
        </p:nvSpPr>
        <p:spPr>
          <a:xfrm>
            <a:off x="208850" y="811825"/>
            <a:ext cx="85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Changing the learning rate over the epochs can improve performance and reduce training time. </a:t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208850" y="1404800"/>
            <a:ext cx="83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We normally r</a:t>
            </a:r>
            <a:r>
              <a:rPr b="1" lang="en-GB"/>
              <a:t>educe the learning rate</a:t>
            </a:r>
            <a:r>
              <a:rPr lang="en-GB"/>
              <a:t> while we train. </a:t>
            </a:r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208850" y="1997775"/>
            <a:ext cx="83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This operation is known as </a:t>
            </a:r>
            <a:r>
              <a:rPr b="1" lang="en-GB"/>
              <a:t>learning rate annealing</a:t>
            </a:r>
            <a:r>
              <a:rPr lang="en-GB"/>
              <a:t>.</a:t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3854625" y="2726900"/>
            <a:ext cx="4932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Several methods have been proposed, such as </a:t>
            </a:r>
            <a:r>
              <a:rPr i="1" lang="en-GB"/>
              <a:t>exponential decay</a:t>
            </a:r>
            <a:r>
              <a:rPr lang="en-GB"/>
              <a:t>, </a:t>
            </a:r>
            <a:r>
              <a:rPr i="1" lang="en-GB"/>
              <a:t>linear decay</a:t>
            </a:r>
            <a:r>
              <a:rPr lang="en-GB"/>
              <a:t>, etc.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Sometimes we reduce the learning rate when some conditions are met (e.g little improvement on the validation set). This is called </a:t>
            </a:r>
            <a:r>
              <a:rPr i="1" lang="en-GB"/>
              <a:t>new-bob</a:t>
            </a:r>
            <a:r>
              <a:rPr lang="en-GB"/>
              <a:t> annealing.</a:t>
            </a:r>
            <a:endParaRPr/>
          </a:p>
        </p:txBody>
      </p:sp>
      <p:sp>
        <p:nvSpPr>
          <p:cNvPr id="157" name="Google Shape;157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/>
        </p:nvSpPr>
        <p:spPr>
          <a:xfrm>
            <a:off x="1029900" y="1664675"/>
            <a:ext cx="7496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202124"/>
                </a:solidFill>
                <a:highlight>
                  <a:srgbClr val="FFFFFF"/>
                </a:highlight>
              </a:rPr>
              <a:t>SGD with Momentum</a:t>
            </a:r>
            <a:endParaRPr sz="26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Momentum</a:t>
            </a:r>
            <a:endParaRPr sz="2600"/>
          </a:p>
        </p:txBody>
      </p:sp>
      <p:sp>
        <p:nvSpPr>
          <p:cNvPr id="169" name="Google Shape;169;p30"/>
          <p:cNvSpPr txBox="1"/>
          <p:nvPr/>
        </p:nvSpPr>
        <p:spPr>
          <a:xfrm>
            <a:off x="568325" y="5376100"/>
            <a:ext cx="42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 txBox="1"/>
          <p:nvPr/>
        </p:nvSpPr>
        <p:spPr>
          <a:xfrm>
            <a:off x="31550" y="864525"/>
            <a:ext cx="879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SGD has trouble navigating in areas where the surface curves </a:t>
            </a:r>
            <a:r>
              <a:rPr b="1" lang="en-GB"/>
              <a:t>much more steeply </a:t>
            </a:r>
            <a:r>
              <a:rPr lang="en-GB"/>
              <a:t>in one dimension than in another.</a:t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568325" y="1758175"/>
            <a:ext cx="2808000" cy="870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30"/>
          <p:cNvCxnSpPr/>
          <p:nvPr/>
        </p:nvCxnSpPr>
        <p:spPr>
          <a:xfrm flipH="1">
            <a:off x="353425" y="1568850"/>
            <a:ext cx="12600" cy="11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3" name="Google Shape;173;p30"/>
          <p:cNvCxnSpPr/>
          <p:nvPr/>
        </p:nvCxnSpPr>
        <p:spPr>
          <a:xfrm rot="10800000">
            <a:off x="353375" y="2723700"/>
            <a:ext cx="30291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4" name="Google Shape;174;p30"/>
          <p:cNvSpPr txBox="1"/>
          <p:nvPr/>
        </p:nvSpPr>
        <p:spPr>
          <a:xfrm>
            <a:off x="3130050" y="2797475"/>
            <a:ext cx="5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θ</a:t>
            </a:r>
            <a:r>
              <a:rPr lang="en-GB" sz="800"/>
              <a:t>1</a:t>
            </a:r>
            <a:endParaRPr sz="800"/>
          </a:p>
        </p:txBody>
      </p:sp>
      <p:sp>
        <p:nvSpPr>
          <p:cNvPr id="175" name="Google Shape;175;p30"/>
          <p:cNvSpPr txBox="1"/>
          <p:nvPr/>
        </p:nvSpPr>
        <p:spPr>
          <a:xfrm>
            <a:off x="82050" y="1578275"/>
            <a:ext cx="5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θ</a:t>
            </a:r>
            <a:r>
              <a:rPr lang="en-GB" sz="800"/>
              <a:t>2</a:t>
            </a:r>
            <a:endParaRPr sz="800"/>
          </a:p>
        </p:txBody>
      </p:sp>
      <p:sp>
        <p:nvSpPr>
          <p:cNvPr id="176" name="Google Shape;176;p30"/>
          <p:cNvSpPr/>
          <p:nvPr/>
        </p:nvSpPr>
        <p:spPr>
          <a:xfrm>
            <a:off x="897425" y="1863150"/>
            <a:ext cx="2188500" cy="615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0"/>
          <p:cNvSpPr/>
          <p:nvPr/>
        </p:nvSpPr>
        <p:spPr>
          <a:xfrm>
            <a:off x="1342775" y="2015700"/>
            <a:ext cx="1297800" cy="310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0"/>
          <p:cNvSpPr/>
          <p:nvPr/>
        </p:nvSpPr>
        <p:spPr>
          <a:xfrm>
            <a:off x="812250" y="2238400"/>
            <a:ext cx="120000" cy="101100"/>
          </a:xfrm>
          <a:prstGeom prst="flowChartConnector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30"/>
          <p:cNvCxnSpPr/>
          <p:nvPr/>
        </p:nvCxnSpPr>
        <p:spPr>
          <a:xfrm>
            <a:off x="932251" y="2287156"/>
            <a:ext cx="1659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30"/>
          <p:cNvCxnSpPr/>
          <p:nvPr/>
        </p:nvCxnSpPr>
        <p:spPr>
          <a:xfrm rot="10800000">
            <a:off x="871650" y="1945600"/>
            <a:ext cx="600" cy="3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30"/>
          <p:cNvSpPr txBox="1"/>
          <p:nvPr/>
        </p:nvSpPr>
        <p:spPr>
          <a:xfrm>
            <a:off x="3704450" y="1568850"/>
            <a:ext cx="512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partial derivative in the point P wrt </a:t>
            </a:r>
            <a:r>
              <a:rPr lang="en-GB"/>
              <a:t>θ</a:t>
            </a:r>
            <a:r>
              <a:rPr lang="en-GB" sz="800"/>
              <a:t>1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have a 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small magnitude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because the area is rather flat in this dimension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713950" y="2263300"/>
            <a:ext cx="4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3750325" y="2581925"/>
            <a:ext cx="512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partial derivative in the point P wrt </a:t>
            </a:r>
            <a:r>
              <a:rPr lang="en-GB"/>
              <a:t>θ</a:t>
            </a:r>
            <a:r>
              <a:rPr lang="en-GB" sz="800"/>
              <a:t>2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have a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large magnitude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because the area is quite steep in this dimension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1342775" y="3170988"/>
            <a:ext cx="11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Small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1295625" y="4005900"/>
            <a:ext cx="11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Large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6" name="Google Shape;186;p30"/>
          <p:cNvCxnSpPr/>
          <p:nvPr/>
        </p:nvCxnSpPr>
        <p:spPr>
          <a:xfrm flipH="1" rot="10800000">
            <a:off x="910860" y="1863140"/>
            <a:ext cx="108000" cy="40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30"/>
          <p:cNvSpPr txBox="1"/>
          <p:nvPr/>
        </p:nvSpPr>
        <p:spPr>
          <a:xfrm>
            <a:off x="2078550" y="3472475"/>
            <a:ext cx="68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As a result, gradient descent will do a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little update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for </a:t>
            </a:r>
            <a:r>
              <a:rPr lang="en-GB"/>
              <a:t>θ</a:t>
            </a:r>
            <a:r>
              <a:rPr lang="en-GB" sz="800"/>
              <a:t>1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and a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larger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one for </a:t>
            </a:r>
            <a:r>
              <a:rPr lang="en-GB"/>
              <a:t>θ</a:t>
            </a:r>
            <a:r>
              <a:rPr lang="en-GB" sz="800"/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2078550" y="4005875"/>
            <a:ext cx="689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This causes a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 slow convergence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as we lose time jumping back and forth for the sides of the narrow valley.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9" name="Google Shape;189;p30"/>
          <p:cNvCxnSpPr/>
          <p:nvPr/>
        </p:nvCxnSpPr>
        <p:spPr>
          <a:xfrm>
            <a:off x="1018750" y="1856200"/>
            <a:ext cx="70200" cy="669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30"/>
          <p:cNvCxnSpPr>
            <a:endCxn id="176" idx="1"/>
          </p:cNvCxnSpPr>
          <p:nvPr/>
        </p:nvCxnSpPr>
        <p:spPr>
          <a:xfrm flipH="1" rot="10800000">
            <a:off x="1098223" y="1953303"/>
            <a:ext cx="119700" cy="57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30"/>
          <p:cNvCxnSpPr/>
          <p:nvPr/>
        </p:nvCxnSpPr>
        <p:spPr>
          <a:xfrm>
            <a:off x="1217913" y="1965225"/>
            <a:ext cx="77700" cy="44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30"/>
          <p:cNvCxnSpPr/>
          <p:nvPr/>
        </p:nvCxnSpPr>
        <p:spPr>
          <a:xfrm flipH="1" rot="10800000">
            <a:off x="1294475" y="2098550"/>
            <a:ext cx="150900" cy="290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30"/>
          <p:cNvCxnSpPr/>
          <p:nvPr/>
        </p:nvCxnSpPr>
        <p:spPr>
          <a:xfrm>
            <a:off x="1444500" y="2099925"/>
            <a:ext cx="133500" cy="18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30"/>
          <p:cNvSpPr/>
          <p:nvPr/>
        </p:nvSpPr>
        <p:spPr>
          <a:xfrm>
            <a:off x="1979075" y="2169000"/>
            <a:ext cx="28500" cy="273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30"/>
          <p:cNvCxnSpPr/>
          <p:nvPr/>
        </p:nvCxnSpPr>
        <p:spPr>
          <a:xfrm flipH="1" rot="10800000">
            <a:off x="1581300" y="2185050"/>
            <a:ext cx="72600" cy="7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\Big|\Big|\frac{\partial J}{\partial \theta_2}\Big|\Big|"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25" y="3859950"/>
            <a:ext cx="1034592" cy="870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ig|\Big|\frac{\partial J}{\partial \theta_1}\Big|\Big|" id="197" name="Google Shape;1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438" y="2947862"/>
            <a:ext cx="987574" cy="8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Momentum</a:t>
            </a:r>
            <a:endParaRPr sz="2600"/>
          </a:p>
        </p:txBody>
      </p:sp>
      <p:sp>
        <p:nvSpPr>
          <p:cNvPr id="204" name="Google Shape;204;p31"/>
          <p:cNvSpPr txBox="1"/>
          <p:nvPr/>
        </p:nvSpPr>
        <p:spPr>
          <a:xfrm>
            <a:off x="568325" y="5376100"/>
            <a:ext cx="42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 txBox="1"/>
          <p:nvPr/>
        </p:nvSpPr>
        <p:spPr>
          <a:xfrm>
            <a:off x="31550" y="864525"/>
            <a:ext cx="879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 method of momentum tackles this problem by accumulating an exponentially-decaying </a:t>
            </a:r>
            <a:r>
              <a:rPr b="1" lang="en-GB"/>
              <a:t>moving average</a:t>
            </a:r>
            <a:r>
              <a:rPr lang="en-GB"/>
              <a:t> of the </a:t>
            </a:r>
            <a:r>
              <a:rPr b="1" lang="en-GB"/>
              <a:t>past gradients</a:t>
            </a:r>
            <a:r>
              <a:rPr lang="en-GB"/>
              <a:t>: </a:t>
            </a:r>
            <a:endParaRPr/>
          </a:p>
        </p:txBody>
      </p:sp>
      <p:cxnSp>
        <p:nvCxnSpPr>
          <p:cNvPr id="206" name="Google Shape;206;p31"/>
          <p:cNvCxnSpPr/>
          <p:nvPr/>
        </p:nvCxnSpPr>
        <p:spPr>
          <a:xfrm flipH="1">
            <a:off x="409325" y="2070925"/>
            <a:ext cx="4410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31"/>
          <p:cNvSpPr txBox="1"/>
          <p:nvPr/>
        </p:nvSpPr>
        <p:spPr>
          <a:xfrm>
            <a:off x="202900" y="1823238"/>
            <a:ext cx="90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velocity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p31"/>
          <p:cNvCxnSpPr/>
          <p:nvPr/>
        </p:nvCxnSpPr>
        <p:spPr>
          <a:xfrm flipH="1">
            <a:off x="1176200" y="2013613"/>
            <a:ext cx="106500" cy="4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31"/>
          <p:cNvSpPr txBox="1"/>
          <p:nvPr/>
        </p:nvSpPr>
        <p:spPr>
          <a:xfrm>
            <a:off x="909450" y="1681788"/>
            <a:ext cx="132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Momentum term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0" name="Google Shape;210;p31"/>
          <p:cNvCxnSpPr/>
          <p:nvPr/>
        </p:nvCxnSpPr>
        <p:spPr>
          <a:xfrm flipH="1">
            <a:off x="2525400" y="2013613"/>
            <a:ext cx="216900" cy="4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31"/>
          <p:cNvSpPr txBox="1"/>
          <p:nvPr/>
        </p:nvSpPr>
        <p:spPr>
          <a:xfrm>
            <a:off x="2369050" y="1681788"/>
            <a:ext cx="132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Learning rate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" name="Google Shape;212;p31"/>
          <p:cNvCxnSpPr/>
          <p:nvPr/>
        </p:nvCxnSpPr>
        <p:spPr>
          <a:xfrm flipH="1">
            <a:off x="3175225" y="1974100"/>
            <a:ext cx="4041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31"/>
          <p:cNvSpPr txBox="1"/>
          <p:nvPr/>
        </p:nvSpPr>
        <p:spPr>
          <a:xfrm>
            <a:off x="3359650" y="1681788"/>
            <a:ext cx="132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Gradient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4" name="Google Shape;214;p31"/>
          <p:cNvCxnSpPr/>
          <p:nvPr/>
        </p:nvCxnSpPr>
        <p:spPr>
          <a:xfrm flipH="1">
            <a:off x="1701100" y="2177250"/>
            <a:ext cx="73200" cy="4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31"/>
          <p:cNvSpPr txBox="1"/>
          <p:nvPr/>
        </p:nvSpPr>
        <p:spPr>
          <a:xfrm>
            <a:off x="1774300" y="1923988"/>
            <a:ext cx="90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Previous velocity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4281525" y="1677300"/>
            <a:ext cx="452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velocity v</a:t>
            </a: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t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is the vector containing the updates to perform.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4281525" y="2363100"/>
            <a:ext cx="452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This time the updates do not only depend on the learning rate and the gradient, but also on the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previous updates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v</a:t>
            </a:r>
            <a:r>
              <a:rPr lang="en-GB" sz="900">
                <a:latin typeface="Roboto"/>
                <a:ea typeface="Roboto"/>
                <a:cs typeface="Roboto"/>
                <a:sym typeface="Roboto"/>
              </a:rPr>
              <a:t>t-1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(weighted by a factor γ)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5230025" y="4596125"/>
            <a:ext cx="106500" cy="101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31"/>
          <p:cNvCxnSpPr>
            <a:stCxn id="218" idx="7"/>
          </p:cNvCxnSpPr>
          <p:nvPr/>
        </p:nvCxnSpPr>
        <p:spPr>
          <a:xfrm flipH="1" rot="10800000">
            <a:off x="5320928" y="4217631"/>
            <a:ext cx="780600" cy="3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1"/>
          <p:cNvCxnSpPr>
            <a:stCxn id="218" idx="0"/>
          </p:cNvCxnSpPr>
          <p:nvPr/>
        </p:nvCxnSpPr>
        <p:spPr>
          <a:xfrm flipH="1" rot="10800000">
            <a:off x="5283275" y="3803525"/>
            <a:ext cx="237300" cy="7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31"/>
          <p:cNvCxnSpPr>
            <a:stCxn id="218" idx="3"/>
          </p:cNvCxnSpPr>
          <p:nvPr/>
        </p:nvCxnSpPr>
        <p:spPr>
          <a:xfrm flipH="1" rot="10800000">
            <a:off x="5245622" y="3579919"/>
            <a:ext cx="944400" cy="1102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31"/>
          <p:cNvSpPr txBox="1"/>
          <p:nvPr/>
        </p:nvSpPr>
        <p:spPr>
          <a:xfrm>
            <a:off x="5691125" y="3351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-GB" sz="11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descr="\mathbf{v}_t = \gamma \mathbf{v}_{t-1} + \eta \nabla J(\boldsymbol{\theta})"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00" y="2520363"/>
            <a:ext cx="3513575" cy="393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oldsymbol{\theta}_{new} = \boldsymbol{\theta} - \mathbf{v}_t" id="224" name="Google Shape;2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00" y="3251124"/>
            <a:ext cx="2408600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eta \nabla J(\boldsymbol{\theta})" id="225" name="Google Shape;2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3925" y="3917075"/>
            <a:ext cx="646499" cy="19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gamma v_{t-1}" id="226" name="Google Shape;22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8525" y="4499050"/>
            <a:ext cx="646500" cy="19456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Momentum</a:t>
            </a:r>
            <a:endParaRPr sz="2600"/>
          </a:p>
        </p:txBody>
      </p:sp>
      <p:sp>
        <p:nvSpPr>
          <p:cNvPr id="233" name="Google Shape;233;p32"/>
          <p:cNvSpPr txBox="1"/>
          <p:nvPr/>
        </p:nvSpPr>
        <p:spPr>
          <a:xfrm>
            <a:off x="568325" y="5376100"/>
            <a:ext cx="42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2"/>
          <p:cNvSpPr txBox="1"/>
          <p:nvPr/>
        </p:nvSpPr>
        <p:spPr>
          <a:xfrm>
            <a:off x="31550" y="864525"/>
            <a:ext cx="879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 method of momentum tackles this problem by accumulating an exponentially-decaying </a:t>
            </a:r>
            <a:r>
              <a:rPr b="1" lang="en-GB"/>
              <a:t>moving average</a:t>
            </a:r>
            <a:r>
              <a:rPr lang="en-GB"/>
              <a:t> of the </a:t>
            </a:r>
            <a:r>
              <a:rPr b="1" lang="en-GB"/>
              <a:t>past gradients</a:t>
            </a:r>
            <a:r>
              <a:rPr lang="en-GB"/>
              <a:t>: </a:t>
            </a:r>
            <a:endParaRPr/>
          </a:p>
        </p:txBody>
      </p:sp>
      <p:sp>
        <p:nvSpPr>
          <p:cNvPr id="235" name="Google Shape;235;p32"/>
          <p:cNvSpPr/>
          <p:nvPr/>
        </p:nvSpPr>
        <p:spPr>
          <a:xfrm>
            <a:off x="4925225" y="2233925"/>
            <a:ext cx="106500" cy="101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" name="Google Shape;236;p32"/>
          <p:cNvCxnSpPr/>
          <p:nvPr/>
        </p:nvCxnSpPr>
        <p:spPr>
          <a:xfrm flipH="1" rot="10800000">
            <a:off x="5031728" y="2062056"/>
            <a:ext cx="657600" cy="2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32"/>
          <p:cNvCxnSpPr/>
          <p:nvPr/>
        </p:nvCxnSpPr>
        <p:spPr>
          <a:xfrm flipH="1">
            <a:off x="4283800" y="2283275"/>
            <a:ext cx="6027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32"/>
          <p:cNvSpPr txBox="1"/>
          <p:nvPr/>
        </p:nvSpPr>
        <p:spPr>
          <a:xfrm>
            <a:off x="4283800" y="1750900"/>
            <a:ext cx="8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-GB" sz="11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239" name="Google Shape;239;p32"/>
          <p:cNvCxnSpPr>
            <a:stCxn id="235" idx="4"/>
          </p:cNvCxnSpPr>
          <p:nvPr/>
        </p:nvCxnSpPr>
        <p:spPr>
          <a:xfrm rot="10800000">
            <a:off x="4963175" y="2072225"/>
            <a:ext cx="15300" cy="262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32"/>
          <p:cNvSpPr txBox="1"/>
          <p:nvPr/>
        </p:nvSpPr>
        <p:spPr>
          <a:xfrm>
            <a:off x="4125299" y="2879850"/>
            <a:ext cx="2471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If the previous update v</a:t>
            </a:r>
            <a:r>
              <a:rPr lang="en-GB" sz="9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points in a direction very different from the current gradient.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5336525" y="3560475"/>
            <a:ext cx="3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2"/>
          <p:cNvSpPr/>
          <p:nvPr/>
        </p:nvSpPr>
        <p:spPr>
          <a:xfrm>
            <a:off x="4564300" y="3926550"/>
            <a:ext cx="285000" cy="262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2"/>
          <p:cNvSpPr txBox="1"/>
          <p:nvPr/>
        </p:nvSpPr>
        <p:spPr>
          <a:xfrm>
            <a:off x="4159425" y="4287700"/>
            <a:ext cx="17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 do a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little update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2"/>
          <p:cNvSpPr/>
          <p:nvPr/>
        </p:nvSpPr>
        <p:spPr>
          <a:xfrm>
            <a:off x="6678450" y="2542800"/>
            <a:ext cx="106500" cy="101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5" name="Google Shape;245;p32"/>
          <p:cNvCxnSpPr>
            <a:stCxn id="244" idx="0"/>
          </p:cNvCxnSpPr>
          <p:nvPr/>
        </p:nvCxnSpPr>
        <p:spPr>
          <a:xfrm flipH="1" rot="10800000">
            <a:off x="6731700" y="2298900"/>
            <a:ext cx="732900" cy="2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32"/>
          <p:cNvCxnSpPr>
            <a:stCxn id="244" idx="1"/>
          </p:cNvCxnSpPr>
          <p:nvPr/>
        </p:nvCxnSpPr>
        <p:spPr>
          <a:xfrm flipH="1" rot="10800000">
            <a:off x="6694047" y="1979506"/>
            <a:ext cx="1034100" cy="5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32"/>
          <p:cNvSpPr txBox="1"/>
          <p:nvPr/>
        </p:nvSpPr>
        <p:spPr>
          <a:xfrm>
            <a:off x="7378525" y="1529700"/>
            <a:ext cx="8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-GB" sz="11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248" name="Google Shape;248;p32"/>
          <p:cNvCxnSpPr/>
          <p:nvPr/>
        </p:nvCxnSpPr>
        <p:spPr>
          <a:xfrm flipH="1" rot="10800000">
            <a:off x="6730000" y="1785450"/>
            <a:ext cx="1582500" cy="77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32"/>
          <p:cNvSpPr txBox="1"/>
          <p:nvPr/>
        </p:nvSpPr>
        <p:spPr>
          <a:xfrm>
            <a:off x="6639899" y="2879850"/>
            <a:ext cx="247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If the previous update v</a:t>
            </a:r>
            <a:r>
              <a:rPr lang="en-GB" sz="9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points in a direction similar to the current gradient.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2"/>
          <p:cNvSpPr/>
          <p:nvPr/>
        </p:nvSpPr>
        <p:spPr>
          <a:xfrm>
            <a:off x="7078900" y="3926550"/>
            <a:ext cx="285000" cy="262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2"/>
          <p:cNvSpPr txBox="1"/>
          <p:nvPr/>
        </p:nvSpPr>
        <p:spPr>
          <a:xfrm>
            <a:off x="6674025" y="4287700"/>
            <a:ext cx="17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 do a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big update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2" name="Google Shape;252;p32"/>
          <p:cNvCxnSpPr/>
          <p:nvPr/>
        </p:nvCxnSpPr>
        <p:spPr>
          <a:xfrm flipH="1">
            <a:off x="409325" y="2070925"/>
            <a:ext cx="4410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32"/>
          <p:cNvSpPr txBox="1"/>
          <p:nvPr/>
        </p:nvSpPr>
        <p:spPr>
          <a:xfrm>
            <a:off x="202900" y="1823238"/>
            <a:ext cx="90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velocity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4" name="Google Shape;254;p32"/>
          <p:cNvCxnSpPr/>
          <p:nvPr/>
        </p:nvCxnSpPr>
        <p:spPr>
          <a:xfrm flipH="1">
            <a:off x="1176200" y="2013613"/>
            <a:ext cx="106500" cy="4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32"/>
          <p:cNvSpPr txBox="1"/>
          <p:nvPr/>
        </p:nvSpPr>
        <p:spPr>
          <a:xfrm>
            <a:off x="909450" y="1681788"/>
            <a:ext cx="132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Momentum term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6" name="Google Shape;256;p32"/>
          <p:cNvCxnSpPr/>
          <p:nvPr/>
        </p:nvCxnSpPr>
        <p:spPr>
          <a:xfrm flipH="1">
            <a:off x="2525400" y="2013613"/>
            <a:ext cx="216900" cy="4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32"/>
          <p:cNvSpPr txBox="1"/>
          <p:nvPr/>
        </p:nvSpPr>
        <p:spPr>
          <a:xfrm>
            <a:off x="2369050" y="1681788"/>
            <a:ext cx="132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Learning rate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8" name="Google Shape;258;p32"/>
          <p:cNvCxnSpPr/>
          <p:nvPr/>
        </p:nvCxnSpPr>
        <p:spPr>
          <a:xfrm flipH="1">
            <a:off x="3175225" y="1974100"/>
            <a:ext cx="4041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32"/>
          <p:cNvSpPr txBox="1"/>
          <p:nvPr/>
        </p:nvSpPr>
        <p:spPr>
          <a:xfrm>
            <a:off x="3359650" y="1681788"/>
            <a:ext cx="132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Gradient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0" name="Google Shape;260;p32"/>
          <p:cNvCxnSpPr/>
          <p:nvPr/>
        </p:nvCxnSpPr>
        <p:spPr>
          <a:xfrm flipH="1">
            <a:off x="1701100" y="2177250"/>
            <a:ext cx="73200" cy="4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32"/>
          <p:cNvSpPr txBox="1"/>
          <p:nvPr/>
        </p:nvSpPr>
        <p:spPr>
          <a:xfrm>
            <a:off x="1774300" y="1923988"/>
            <a:ext cx="90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Previous velocity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\mathbf{v}_t = \gamma \mathbf{v}_{t-1} + \eta \nabla J(\boldsymbol{\theta})" id="262" name="Google Shape;2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00" y="2520363"/>
            <a:ext cx="3513575" cy="393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oldsymbol{\theta}_{new} = \boldsymbol{\theta} - \mathbf{v}_t" id="263" name="Google Shape;26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00" y="3251124"/>
            <a:ext cx="2408600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eta \nabla J(\boldsymbol{\theta})" id="264" name="Google Shape;26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1900" y="2360200"/>
            <a:ext cx="646499" cy="19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eta \nabla J(\boldsymbol{\theta})" id="265" name="Google Shape;26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0000" y="1974088"/>
            <a:ext cx="646499" cy="19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gamma v_{t-1}" id="266" name="Google Shape;26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2100" y="2469875"/>
            <a:ext cx="646500" cy="1945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gamma v_{t-1}" id="267" name="Google Shape;26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4500" y="2187200"/>
            <a:ext cx="646500" cy="194567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Momentum</a:t>
            </a:r>
            <a:endParaRPr sz="2600"/>
          </a:p>
        </p:txBody>
      </p:sp>
      <p:sp>
        <p:nvSpPr>
          <p:cNvPr id="274" name="Google Shape;274;p33"/>
          <p:cNvSpPr txBox="1"/>
          <p:nvPr/>
        </p:nvSpPr>
        <p:spPr>
          <a:xfrm>
            <a:off x="568325" y="5376100"/>
            <a:ext cx="42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3"/>
          <p:cNvSpPr txBox="1"/>
          <p:nvPr/>
        </p:nvSpPr>
        <p:spPr>
          <a:xfrm>
            <a:off x="3187700" y="988750"/>
            <a:ext cx="559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 effect of the momentum is to </a:t>
            </a:r>
            <a:r>
              <a:rPr b="1" lang="en-GB"/>
              <a:t>dampen the oscillations</a:t>
            </a:r>
            <a:r>
              <a:rPr lang="en-GB"/>
              <a:t> observed with SGD and reach the minimum faster.</a:t>
            </a:r>
            <a:endParaRPr/>
          </a:p>
        </p:txBody>
      </p:sp>
      <p:pic>
        <p:nvPicPr>
          <p:cNvPr id="276" name="Google Shape;2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00" y="919175"/>
            <a:ext cx="2632351" cy="2560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33"/>
          <p:cNvCxnSpPr/>
          <p:nvPr/>
        </p:nvCxnSpPr>
        <p:spPr>
          <a:xfrm>
            <a:off x="2040375" y="1121625"/>
            <a:ext cx="281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33"/>
          <p:cNvSpPr txBox="1"/>
          <p:nvPr/>
        </p:nvSpPr>
        <p:spPr>
          <a:xfrm>
            <a:off x="2260325" y="943025"/>
            <a:ext cx="130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latin typeface="Roboto"/>
                <a:ea typeface="Roboto"/>
                <a:cs typeface="Roboto"/>
                <a:sym typeface="Roboto"/>
              </a:rPr>
              <a:t>SGD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9" name="Google Shape;279;p33"/>
          <p:cNvCxnSpPr/>
          <p:nvPr/>
        </p:nvCxnSpPr>
        <p:spPr>
          <a:xfrm>
            <a:off x="2040375" y="1281725"/>
            <a:ext cx="281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33"/>
          <p:cNvSpPr txBox="1"/>
          <p:nvPr/>
        </p:nvSpPr>
        <p:spPr>
          <a:xfrm>
            <a:off x="2284775" y="1121625"/>
            <a:ext cx="110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SGD with Momentum</a:t>
            </a:r>
            <a:endParaRPr b="1" sz="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33"/>
          <p:cNvSpPr txBox="1"/>
          <p:nvPr/>
        </p:nvSpPr>
        <p:spPr>
          <a:xfrm>
            <a:off x="3187700" y="1674550"/>
            <a:ext cx="5657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-GB"/>
              <a:t>Why?</a:t>
            </a:r>
            <a:r>
              <a:rPr lang="en-GB"/>
              <a:t> Because two consecutive updates point in a very </a:t>
            </a:r>
            <a:r>
              <a:rPr b="1" lang="en-GB"/>
              <a:t>different direction</a:t>
            </a:r>
            <a:r>
              <a:rPr lang="en-GB"/>
              <a:t>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As we have seen, this leads to a </a:t>
            </a:r>
            <a:r>
              <a:rPr b="1" lang="en-GB"/>
              <a:t>smaller update</a:t>
            </a:r>
            <a:r>
              <a:rPr lang="en-GB"/>
              <a:t> that </a:t>
            </a:r>
            <a:r>
              <a:rPr b="1" lang="en-GB"/>
              <a:t>minimizes the jumps</a:t>
            </a:r>
            <a:r>
              <a:rPr lang="en-GB"/>
              <a:t> over the side of the valley.</a:t>
            </a:r>
            <a:endParaRPr/>
          </a:p>
        </p:txBody>
      </p:sp>
      <p:sp>
        <p:nvSpPr>
          <p:cNvPr id="282" name="Google Shape;282;p33"/>
          <p:cNvSpPr txBox="1"/>
          <p:nvPr/>
        </p:nvSpPr>
        <p:spPr>
          <a:xfrm>
            <a:off x="3288800" y="3125300"/>
            <a:ext cx="5556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basic idea of the momentum is the following: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When there is an “</a:t>
            </a:r>
            <a:r>
              <a:rPr i="1" lang="en-GB">
                <a:latin typeface="Roboto"/>
                <a:ea typeface="Roboto"/>
                <a:cs typeface="Roboto"/>
                <a:sym typeface="Roboto"/>
              </a:rPr>
              <a:t>agreement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” between the current and previous gradients, we are “</a:t>
            </a:r>
            <a:r>
              <a:rPr i="1" lang="en-GB">
                <a:latin typeface="Roboto"/>
                <a:ea typeface="Roboto"/>
                <a:cs typeface="Roboto"/>
                <a:sym typeface="Roboto"/>
              </a:rPr>
              <a:t>safe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” to do a big step.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If there is “</a:t>
            </a:r>
            <a:r>
              <a:rPr i="1" lang="en-GB">
                <a:latin typeface="Roboto"/>
                <a:ea typeface="Roboto"/>
                <a:cs typeface="Roboto"/>
                <a:sym typeface="Roboto"/>
              </a:rPr>
              <a:t>disagreement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”, it is better to be “</a:t>
            </a:r>
            <a:r>
              <a:rPr i="1" lang="en-GB">
                <a:latin typeface="Roboto"/>
                <a:ea typeface="Roboto"/>
                <a:cs typeface="Roboto"/>
                <a:sym typeface="Roboto"/>
              </a:rPr>
              <a:t>prudent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” and do little steps.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