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omments/comment1.xml" ContentType="application/vnd.openxmlformats-officedocument.presentationml.comment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comments/comment2.xml" ContentType="application/vnd.openxmlformats-officedocument.presentationml.comments+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comments/comment3.xml" ContentType="application/vnd.openxmlformats-officedocument.presentationml.comments+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comments/comment4.xml" ContentType="application/vnd.openxmlformats-officedocument.presentationml.comments+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5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Lst>
  <p:sldSz cx="9144000" cy="5143500" type="screen16x9"/>
  <p:notesSz cx="6858000" cy="9144000"/>
  <p:embeddedFontLst>
    <p:embeddedFont>
      <p:font typeface="Roboto" panose="02000000000000000000" pitchFamily="2" charset="0"/>
      <p:regular r:id="rId51"/>
      <p:bold r:id="rId52"/>
      <p:italic r:id="rId53"/>
      <p:boldItalic r:id="rId5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ansooreh Montazerin" initials="" lastIdx="1" clrIdx="0"/>
  <p:cmAuthor id="1" name="Mirco Ravanelli" initials="" lastIdx="4" clrIdx="1"/>
  <p:cmAuthor id="2" name="Shamanth Nayak" initials="" lastIdx="3" clrIdx="2"/>
  <p:cmAuthor id="3" name="Arian Morteza" initials=""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1A0C93F-C0A7-4977-9A83-7480F285CF38}">
  <a:tblStyle styleId="{E1A0C93F-C0A7-4977-9A83-7480F285CF38}"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9" d="100"/>
          <a:sy n="89" d="100"/>
        </p:scale>
        <p:origin x="990" y="9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3.fntdata"/><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font" Target="fonts/font1.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2.fntdata"/></Relationships>
</file>

<file path=ppt/comments/comment1.xml><?xml version="1.0" encoding="utf-8"?>
<p:cmLst xmlns:a="http://schemas.openxmlformats.org/drawingml/2006/main" xmlns:r="http://schemas.openxmlformats.org/officeDocument/2006/relationships" xmlns:p="http://schemas.openxmlformats.org/presentationml/2006/main">
  <p:cm authorId="0" dt="2023-04-21T20:18:01.531" idx="1">
    <p:pos x="6000" y="0"/>
    <p:text>I guess it should be P(w|x,w_1,...,w_t-1).</p:text>
  </p:cm>
</p:cmLst>
</file>

<file path=ppt/comments/comment2.xml><?xml version="1.0" encoding="utf-8"?>
<p:cmLst xmlns:a="http://schemas.openxmlformats.org/drawingml/2006/main" xmlns:r="http://schemas.openxmlformats.org/officeDocument/2006/relationships" xmlns:p="http://schemas.openxmlformats.org/presentationml/2006/main">
  <p:cm authorId="1" dt="2023-04-19T01:02:52.947" idx="2">
    <p:pos x="6000" y="100"/>
    <p:text>Yes, fixed and left a comment. Thank you!</p:text>
  </p:cm>
  <p:cm authorId="2" dt="2023-04-19T01:02:52.947" idx="1">
    <p:pos x="6000" y="200"/>
    <p:text>we have an encoder but not a decoder right?</p:text>
  </p:cm>
  <p:cm authorId="1" dt="2023-04-19T01:03:18.635" idx="1">
    <p:pos x="6000" y="0"/>
    <p:text>This is fixed now. In CTC we have an encoder, but we do not have a decoder</p:text>
  </p:cm>
</p:cmLst>
</file>

<file path=ppt/comments/comment3.xml><?xml version="1.0" encoding="utf-8"?>
<p:cmLst xmlns:a="http://schemas.openxmlformats.org/drawingml/2006/main" xmlns:r="http://schemas.openxmlformats.org/officeDocument/2006/relationships" xmlns:p="http://schemas.openxmlformats.org/presentationml/2006/main">
  <p:cm authorId="1" dt="2023-04-19T01:02:04.898" idx="3">
    <p:pos x="6000" y="300"/>
    <p:text>The encoder is actually composed of many RNN layers in this case</p:text>
  </p:cm>
  <p:cm authorId="3" dt="2023-04-24T16:13:24.935" idx="1">
    <p:pos x="6000" y="0"/>
    <p:text>_Marked as resolved_</p:text>
  </p:cm>
  <p:cm authorId="2" dt="2023-04-24T16:21:00.454" idx="2">
    <p:pos x="6000" y="100"/>
    <p:text>Here, do we have both encoder and RNN as two separate entities?(the red and blue)?</p:text>
  </p:cm>
  <p:cm authorId="2" dt="2023-04-24T16:21:00.454" idx="3">
    <p:pos x="6000" y="200"/>
    <p:text>_Re-opened_</p:text>
  </p:cm>
</p:cmLst>
</file>

<file path=ppt/comments/comment4.xml><?xml version="1.0" encoding="utf-8"?>
<p:cmLst xmlns:a="http://schemas.openxmlformats.org/drawingml/2006/main" xmlns:r="http://schemas.openxmlformats.org/officeDocument/2006/relationships" xmlns:p="http://schemas.openxmlformats.org/presentationml/2006/main">
  <p:cm authorId="1" dt="2023-03-25T15:50:46.145" idx="4">
    <p:pos x="6000" y="0"/>
    <p:text>Note that to make sure the alignment is monotonic in the graph at the right, we actually need to allocate a separate blank symbol before each characters (e.g, a blank before "c", a blank before "a", etc)</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5" name="Google Shape;65;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p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5" name="Google Shape;395;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p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70" name="Google Shape;47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0"/>
        <p:cNvGrpSpPr/>
        <p:nvPr/>
      </p:nvGrpSpPr>
      <p:grpSpPr>
        <a:xfrm>
          <a:off x="0" y="0"/>
          <a:ext cx="0" cy="0"/>
          <a:chOff x="0" y="0"/>
          <a:chExt cx="0" cy="0"/>
        </a:xfrm>
      </p:grpSpPr>
      <p:sp>
        <p:nvSpPr>
          <p:cNvPr id="611" name="Google Shape;611;p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2" name="Google Shape;612;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1"/>
        <p:cNvGrpSpPr/>
        <p:nvPr/>
      </p:nvGrpSpPr>
      <p:grpSpPr>
        <a:xfrm>
          <a:off x="0" y="0"/>
          <a:ext cx="0" cy="0"/>
          <a:chOff x="0" y="0"/>
          <a:chExt cx="0" cy="0"/>
        </a:xfrm>
      </p:grpSpPr>
      <p:sp>
        <p:nvSpPr>
          <p:cNvPr id="672" name="Google Shape;672;p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73" name="Google Shape;673;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9"/>
        <p:cNvGrpSpPr/>
        <p:nvPr/>
      </p:nvGrpSpPr>
      <p:grpSpPr>
        <a:xfrm>
          <a:off x="0" y="0"/>
          <a:ext cx="0" cy="0"/>
          <a:chOff x="0" y="0"/>
          <a:chExt cx="0" cy="0"/>
        </a:xfrm>
      </p:grpSpPr>
      <p:sp>
        <p:nvSpPr>
          <p:cNvPr id="700" name="Google Shape;700;p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01" name="Google Shape;701;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8"/>
        <p:cNvGrpSpPr/>
        <p:nvPr/>
      </p:nvGrpSpPr>
      <p:grpSpPr>
        <a:xfrm>
          <a:off x="0" y="0"/>
          <a:ext cx="0" cy="0"/>
          <a:chOff x="0" y="0"/>
          <a:chExt cx="0" cy="0"/>
        </a:xfrm>
      </p:grpSpPr>
      <p:sp>
        <p:nvSpPr>
          <p:cNvPr id="729" name="Google Shape;729;p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30" name="Google Shape;730;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p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8" name="Google Shape;748;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7"/>
        <p:cNvGrpSpPr/>
        <p:nvPr/>
      </p:nvGrpSpPr>
      <p:grpSpPr>
        <a:xfrm>
          <a:off x="0" y="0"/>
          <a:ext cx="0" cy="0"/>
          <a:chOff x="0" y="0"/>
          <a:chExt cx="0" cy="0"/>
        </a:xfrm>
      </p:grpSpPr>
      <p:sp>
        <p:nvSpPr>
          <p:cNvPr id="768" name="Google Shape;768;p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69" name="Google Shape;769;p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3"/>
        <p:cNvGrpSpPr/>
        <p:nvPr/>
      </p:nvGrpSpPr>
      <p:grpSpPr>
        <a:xfrm>
          <a:off x="0" y="0"/>
          <a:ext cx="0" cy="0"/>
          <a:chOff x="0" y="0"/>
          <a:chExt cx="0" cy="0"/>
        </a:xfrm>
      </p:grpSpPr>
      <p:sp>
        <p:nvSpPr>
          <p:cNvPr id="774" name="Google Shape;774;p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75" name="Google Shape;775;p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3"/>
        <p:cNvGrpSpPr/>
        <p:nvPr/>
      </p:nvGrpSpPr>
      <p:grpSpPr>
        <a:xfrm>
          <a:off x="0" y="0"/>
          <a:ext cx="0" cy="0"/>
          <a:chOff x="0" y="0"/>
          <a:chExt cx="0" cy="0"/>
        </a:xfrm>
      </p:grpSpPr>
      <p:sp>
        <p:nvSpPr>
          <p:cNvPr id="784" name="Google Shape;784;g2c52da64f15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85" name="Google Shape;785;g2c52da64f15_0_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 name="Google Shape;74;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3"/>
        <p:cNvGrpSpPr/>
        <p:nvPr/>
      </p:nvGrpSpPr>
      <p:grpSpPr>
        <a:xfrm>
          <a:off x="0" y="0"/>
          <a:ext cx="0" cy="0"/>
          <a:chOff x="0" y="0"/>
          <a:chExt cx="0" cy="0"/>
        </a:xfrm>
      </p:grpSpPr>
      <p:sp>
        <p:nvSpPr>
          <p:cNvPr id="874" name="Google Shape;874;p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75" name="Google Shape;875;p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6"/>
        <p:cNvGrpSpPr/>
        <p:nvPr/>
      </p:nvGrpSpPr>
      <p:grpSpPr>
        <a:xfrm>
          <a:off x="0" y="0"/>
          <a:ext cx="0" cy="0"/>
          <a:chOff x="0" y="0"/>
          <a:chExt cx="0" cy="0"/>
        </a:xfrm>
      </p:grpSpPr>
      <p:sp>
        <p:nvSpPr>
          <p:cNvPr id="907" name="Google Shape;907;p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8" name="Google Shape;908;p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0"/>
        <p:cNvGrpSpPr/>
        <p:nvPr/>
      </p:nvGrpSpPr>
      <p:grpSpPr>
        <a:xfrm>
          <a:off x="0" y="0"/>
          <a:ext cx="0" cy="0"/>
          <a:chOff x="0" y="0"/>
          <a:chExt cx="0" cy="0"/>
        </a:xfrm>
      </p:grpSpPr>
      <p:sp>
        <p:nvSpPr>
          <p:cNvPr id="941" name="Google Shape;941;p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42" name="Google Shape;942;p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3"/>
        <p:cNvGrpSpPr/>
        <p:nvPr/>
      </p:nvGrpSpPr>
      <p:grpSpPr>
        <a:xfrm>
          <a:off x="0" y="0"/>
          <a:ext cx="0" cy="0"/>
          <a:chOff x="0" y="0"/>
          <a:chExt cx="0" cy="0"/>
        </a:xfrm>
      </p:grpSpPr>
      <p:sp>
        <p:nvSpPr>
          <p:cNvPr id="1164" name="Google Shape;1164;p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65" name="Google Shape;1165;p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9"/>
        <p:cNvGrpSpPr/>
        <p:nvPr/>
      </p:nvGrpSpPr>
      <p:grpSpPr>
        <a:xfrm>
          <a:off x="0" y="0"/>
          <a:ext cx="0" cy="0"/>
          <a:chOff x="0" y="0"/>
          <a:chExt cx="0" cy="0"/>
        </a:xfrm>
      </p:grpSpPr>
      <p:sp>
        <p:nvSpPr>
          <p:cNvPr id="1170" name="Google Shape;1170;p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71" name="Google Shape;1171;p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1"/>
        <p:cNvGrpSpPr/>
        <p:nvPr/>
      </p:nvGrpSpPr>
      <p:grpSpPr>
        <a:xfrm>
          <a:off x="0" y="0"/>
          <a:ext cx="0" cy="0"/>
          <a:chOff x="0" y="0"/>
          <a:chExt cx="0" cy="0"/>
        </a:xfrm>
      </p:grpSpPr>
      <p:sp>
        <p:nvSpPr>
          <p:cNvPr id="1182" name="Google Shape;1182;p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83" name="Google Shape;1183;p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0"/>
        <p:cNvGrpSpPr/>
        <p:nvPr/>
      </p:nvGrpSpPr>
      <p:grpSpPr>
        <a:xfrm>
          <a:off x="0" y="0"/>
          <a:ext cx="0" cy="0"/>
          <a:chOff x="0" y="0"/>
          <a:chExt cx="0" cy="0"/>
        </a:xfrm>
      </p:grpSpPr>
      <p:sp>
        <p:nvSpPr>
          <p:cNvPr id="1271" name="Google Shape;1271;p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72" name="Google Shape;1272;p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6"/>
        <p:cNvGrpSpPr/>
        <p:nvPr/>
      </p:nvGrpSpPr>
      <p:grpSpPr>
        <a:xfrm>
          <a:off x="0" y="0"/>
          <a:ext cx="0" cy="0"/>
          <a:chOff x="0" y="0"/>
          <a:chExt cx="0" cy="0"/>
        </a:xfrm>
      </p:grpSpPr>
      <p:sp>
        <p:nvSpPr>
          <p:cNvPr id="1367" name="Google Shape;1367;p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68" name="Google Shape;1368;p3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8"/>
        <p:cNvGrpSpPr/>
        <p:nvPr/>
      </p:nvGrpSpPr>
      <p:grpSpPr>
        <a:xfrm>
          <a:off x="0" y="0"/>
          <a:ext cx="0" cy="0"/>
          <a:chOff x="0" y="0"/>
          <a:chExt cx="0" cy="0"/>
        </a:xfrm>
      </p:grpSpPr>
      <p:sp>
        <p:nvSpPr>
          <p:cNvPr id="1459" name="Google Shape;1459;p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60" name="Google Shape;1460;p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7"/>
        <p:cNvGrpSpPr/>
        <p:nvPr/>
      </p:nvGrpSpPr>
      <p:grpSpPr>
        <a:xfrm>
          <a:off x="0" y="0"/>
          <a:ext cx="0" cy="0"/>
          <a:chOff x="0" y="0"/>
          <a:chExt cx="0" cy="0"/>
        </a:xfrm>
      </p:grpSpPr>
      <p:sp>
        <p:nvSpPr>
          <p:cNvPr id="1548" name="Google Shape;1548;p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49" name="Google Shape;1549;p4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2" name="Google Shape;8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2"/>
        <p:cNvGrpSpPr/>
        <p:nvPr/>
      </p:nvGrpSpPr>
      <p:grpSpPr>
        <a:xfrm>
          <a:off x="0" y="0"/>
          <a:ext cx="0" cy="0"/>
          <a:chOff x="0" y="0"/>
          <a:chExt cx="0" cy="0"/>
        </a:xfrm>
      </p:grpSpPr>
      <p:sp>
        <p:nvSpPr>
          <p:cNvPr id="1563" name="Google Shape;1563;p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64" name="Google Shape;1564;p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0"/>
        <p:cNvGrpSpPr/>
        <p:nvPr/>
      </p:nvGrpSpPr>
      <p:grpSpPr>
        <a:xfrm>
          <a:off x="0" y="0"/>
          <a:ext cx="0" cy="0"/>
          <a:chOff x="0" y="0"/>
          <a:chExt cx="0" cy="0"/>
        </a:xfrm>
      </p:grpSpPr>
      <p:sp>
        <p:nvSpPr>
          <p:cNvPr id="1571" name="Google Shape;1571;p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72" name="Google Shape;1572;p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2"/>
        <p:cNvGrpSpPr/>
        <p:nvPr/>
      </p:nvGrpSpPr>
      <p:grpSpPr>
        <a:xfrm>
          <a:off x="0" y="0"/>
          <a:ext cx="0" cy="0"/>
          <a:chOff x="0" y="0"/>
          <a:chExt cx="0" cy="0"/>
        </a:xfrm>
      </p:grpSpPr>
      <p:sp>
        <p:nvSpPr>
          <p:cNvPr id="1583" name="Google Shape;1583;p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84" name="Google Shape;1584;p4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0"/>
        <p:cNvGrpSpPr/>
        <p:nvPr/>
      </p:nvGrpSpPr>
      <p:grpSpPr>
        <a:xfrm>
          <a:off x="0" y="0"/>
          <a:ext cx="0" cy="0"/>
          <a:chOff x="0" y="0"/>
          <a:chExt cx="0" cy="0"/>
        </a:xfrm>
      </p:grpSpPr>
      <p:sp>
        <p:nvSpPr>
          <p:cNvPr id="1601" name="Google Shape;1601;p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02" name="Google Shape;1602;p4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5"/>
        <p:cNvGrpSpPr/>
        <p:nvPr/>
      </p:nvGrpSpPr>
      <p:grpSpPr>
        <a:xfrm>
          <a:off x="0" y="0"/>
          <a:ext cx="0" cy="0"/>
          <a:chOff x="0" y="0"/>
          <a:chExt cx="0" cy="0"/>
        </a:xfrm>
      </p:grpSpPr>
      <p:sp>
        <p:nvSpPr>
          <p:cNvPr id="1626" name="Google Shape;1626;p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27" name="Google Shape;1627;p4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1"/>
        <p:cNvGrpSpPr/>
        <p:nvPr/>
      </p:nvGrpSpPr>
      <p:grpSpPr>
        <a:xfrm>
          <a:off x="0" y="0"/>
          <a:ext cx="0" cy="0"/>
          <a:chOff x="0" y="0"/>
          <a:chExt cx="0" cy="0"/>
        </a:xfrm>
      </p:grpSpPr>
      <p:sp>
        <p:nvSpPr>
          <p:cNvPr id="1752" name="Google Shape;1752;p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53" name="Google Shape;1753;p4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2"/>
        <p:cNvGrpSpPr/>
        <p:nvPr/>
      </p:nvGrpSpPr>
      <p:grpSpPr>
        <a:xfrm>
          <a:off x="0" y="0"/>
          <a:ext cx="0" cy="0"/>
          <a:chOff x="0" y="0"/>
          <a:chExt cx="0" cy="0"/>
        </a:xfrm>
      </p:grpSpPr>
      <p:sp>
        <p:nvSpPr>
          <p:cNvPr id="1763" name="Google Shape;1763;p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64" name="Google Shape;1764;p4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8"/>
        <p:cNvGrpSpPr/>
        <p:nvPr/>
      </p:nvGrpSpPr>
      <p:grpSpPr>
        <a:xfrm>
          <a:off x="0" y="0"/>
          <a:ext cx="0" cy="0"/>
          <a:chOff x="0" y="0"/>
          <a:chExt cx="0" cy="0"/>
        </a:xfrm>
      </p:grpSpPr>
      <p:sp>
        <p:nvSpPr>
          <p:cNvPr id="1859" name="Google Shape;1859;p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60" name="Google Shape;1860;p4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2"/>
        <p:cNvGrpSpPr/>
        <p:nvPr/>
      </p:nvGrpSpPr>
      <p:grpSpPr>
        <a:xfrm>
          <a:off x="0" y="0"/>
          <a:ext cx="0" cy="0"/>
          <a:chOff x="0" y="0"/>
          <a:chExt cx="0" cy="0"/>
        </a:xfrm>
      </p:grpSpPr>
      <p:sp>
        <p:nvSpPr>
          <p:cNvPr id="1963" name="Google Shape;1963;p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64" name="Google Shape;1964;p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6"/>
        <p:cNvGrpSpPr/>
        <p:nvPr/>
      </p:nvGrpSpPr>
      <p:grpSpPr>
        <a:xfrm>
          <a:off x="0" y="0"/>
          <a:ext cx="0" cy="0"/>
          <a:chOff x="0" y="0"/>
          <a:chExt cx="0" cy="0"/>
        </a:xfrm>
      </p:grpSpPr>
      <p:sp>
        <p:nvSpPr>
          <p:cNvPr id="2057" name="Google Shape;2057;p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58" name="Google Shape;2058;p5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5" name="Google Shape;95;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9"/>
        <p:cNvGrpSpPr/>
        <p:nvPr/>
      </p:nvGrpSpPr>
      <p:grpSpPr>
        <a:xfrm>
          <a:off x="0" y="0"/>
          <a:ext cx="0" cy="0"/>
          <a:chOff x="0" y="0"/>
          <a:chExt cx="0" cy="0"/>
        </a:xfrm>
      </p:grpSpPr>
      <p:sp>
        <p:nvSpPr>
          <p:cNvPr id="2070" name="Google Shape;2070;p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71" name="Google Shape;2071;p5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0"/>
        <p:cNvGrpSpPr/>
        <p:nvPr/>
      </p:nvGrpSpPr>
      <p:grpSpPr>
        <a:xfrm>
          <a:off x="0" y="0"/>
          <a:ext cx="0" cy="0"/>
          <a:chOff x="0" y="0"/>
          <a:chExt cx="0" cy="0"/>
        </a:xfrm>
      </p:grpSpPr>
      <p:sp>
        <p:nvSpPr>
          <p:cNvPr id="2081" name="Google Shape;2081;p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82" name="Google Shape;2082;p5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6"/>
        <p:cNvGrpSpPr/>
        <p:nvPr/>
      </p:nvGrpSpPr>
      <p:grpSpPr>
        <a:xfrm>
          <a:off x="0" y="0"/>
          <a:ext cx="0" cy="0"/>
          <a:chOff x="0" y="0"/>
          <a:chExt cx="0" cy="0"/>
        </a:xfrm>
      </p:grpSpPr>
      <p:sp>
        <p:nvSpPr>
          <p:cNvPr id="2087" name="Google Shape;2087;p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88" name="Google Shape;2088;p5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5"/>
        <p:cNvGrpSpPr/>
        <p:nvPr/>
      </p:nvGrpSpPr>
      <p:grpSpPr>
        <a:xfrm>
          <a:off x="0" y="0"/>
          <a:ext cx="0" cy="0"/>
          <a:chOff x="0" y="0"/>
          <a:chExt cx="0" cy="0"/>
        </a:xfrm>
      </p:grpSpPr>
      <p:sp>
        <p:nvSpPr>
          <p:cNvPr id="2106" name="Google Shape;2106;p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07" name="Google Shape;2107;p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1"/>
        <p:cNvGrpSpPr/>
        <p:nvPr/>
      </p:nvGrpSpPr>
      <p:grpSpPr>
        <a:xfrm>
          <a:off x="0" y="0"/>
          <a:ext cx="0" cy="0"/>
          <a:chOff x="0" y="0"/>
          <a:chExt cx="0" cy="0"/>
        </a:xfrm>
      </p:grpSpPr>
      <p:sp>
        <p:nvSpPr>
          <p:cNvPr id="2122" name="Google Shape;2122;p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23" name="Google Shape;2123;p5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2"/>
        <p:cNvGrpSpPr/>
        <p:nvPr/>
      </p:nvGrpSpPr>
      <p:grpSpPr>
        <a:xfrm>
          <a:off x="0" y="0"/>
          <a:ext cx="0" cy="0"/>
          <a:chOff x="0" y="0"/>
          <a:chExt cx="0" cy="0"/>
        </a:xfrm>
      </p:grpSpPr>
      <p:sp>
        <p:nvSpPr>
          <p:cNvPr id="2133" name="Google Shape;2133;p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34" name="Google Shape;2134;p5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0"/>
        <p:cNvGrpSpPr/>
        <p:nvPr/>
      </p:nvGrpSpPr>
      <p:grpSpPr>
        <a:xfrm>
          <a:off x="0" y="0"/>
          <a:ext cx="0" cy="0"/>
          <a:chOff x="0" y="0"/>
          <a:chExt cx="0" cy="0"/>
        </a:xfrm>
      </p:grpSpPr>
      <p:sp>
        <p:nvSpPr>
          <p:cNvPr id="2141" name="Google Shape;2141;p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42" name="Google Shape;2142;p5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8"/>
        <p:cNvGrpSpPr/>
        <p:nvPr/>
      </p:nvGrpSpPr>
      <p:grpSpPr>
        <a:xfrm>
          <a:off x="0" y="0"/>
          <a:ext cx="0" cy="0"/>
          <a:chOff x="0" y="0"/>
          <a:chExt cx="0" cy="0"/>
        </a:xfrm>
      </p:grpSpPr>
      <p:sp>
        <p:nvSpPr>
          <p:cNvPr id="2149" name="Google Shape;2149;p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50" name="Google Shape;2150;p5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p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60" name="Google Shape;2160;p5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5" name="Google Shape;115;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6" name="Google Shape;216;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p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1" name="Google Shape;301;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6" name="Google Shape;33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 name="Google Shape;11;p2"/>
          <p:cNvSpPr/>
          <p:nvPr/>
        </p:nvSpPr>
        <p:spPr>
          <a:xfrm flipH="1">
            <a:off x="8246400" y="4245875"/>
            <a:ext cx="897600" cy="897600"/>
          </a:xfrm>
          <a:prstGeom prst="round1Rect">
            <a:avLst>
              <a:gd name="adj" fmla="val 16667"/>
            </a:avLst>
          </a:prstGeom>
          <a:solidFill>
            <a:schemeClr val="lt1">
              <a:alpha val="67843"/>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2"/>
          <p:cNvSpPr txBox="1">
            <a:spLocks noGrp="1"/>
          </p:cNvSpPr>
          <p:nvPr>
            <p:ph type="ctrTitle"/>
          </p:nvPr>
        </p:nvSpPr>
        <p:spPr>
          <a:xfrm>
            <a:off x="390525" y="1819275"/>
            <a:ext cx="8222100" cy="933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13" name="Google Shape;13;p2"/>
          <p:cNvSpPr txBox="1">
            <a:spLocks noGrp="1"/>
          </p:cNvSpPr>
          <p:nvPr>
            <p:ph type="subTitle" idx="1"/>
          </p:nvPr>
        </p:nvSpPr>
        <p:spPr>
          <a:xfrm>
            <a:off x="390525" y="2789130"/>
            <a:ext cx="8222100" cy="4329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1800"/>
              <a:buNone/>
              <a:defRPr>
                <a:solidFill>
                  <a:schemeClr val="lt1"/>
                </a:solidFill>
              </a:defRPr>
            </a:lvl1pPr>
            <a:lvl2pPr lvl="1" algn="l">
              <a:lnSpc>
                <a:spcPct val="100000"/>
              </a:lnSpc>
              <a:spcBef>
                <a:spcPts val="0"/>
              </a:spcBef>
              <a:spcAft>
                <a:spcPts val="0"/>
              </a:spcAft>
              <a:buClr>
                <a:schemeClr val="lt1"/>
              </a:buClr>
              <a:buSzPts val="1800"/>
              <a:buNone/>
              <a:defRPr sz="1800">
                <a:solidFill>
                  <a:schemeClr val="lt1"/>
                </a:solidFill>
              </a:defRPr>
            </a:lvl2pPr>
            <a:lvl3pPr lvl="2" algn="l">
              <a:lnSpc>
                <a:spcPct val="100000"/>
              </a:lnSpc>
              <a:spcBef>
                <a:spcPts val="0"/>
              </a:spcBef>
              <a:spcAft>
                <a:spcPts val="0"/>
              </a:spcAft>
              <a:buClr>
                <a:schemeClr val="lt1"/>
              </a:buClr>
              <a:buSzPts val="1800"/>
              <a:buNone/>
              <a:defRPr sz="1800">
                <a:solidFill>
                  <a:schemeClr val="lt1"/>
                </a:solidFill>
              </a:defRPr>
            </a:lvl3pPr>
            <a:lvl4pPr lvl="3" algn="l">
              <a:lnSpc>
                <a:spcPct val="100000"/>
              </a:lnSpc>
              <a:spcBef>
                <a:spcPts val="0"/>
              </a:spcBef>
              <a:spcAft>
                <a:spcPts val="0"/>
              </a:spcAft>
              <a:buClr>
                <a:schemeClr val="lt1"/>
              </a:buClr>
              <a:buSzPts val="1800"/>
              <a:buNone/>
              <a:defRPr sz="1800">
                <a:solidFill>
                  <a:schemeClr val="lt1"/>
                </a:solidFill>
              </a:defRPr>
            </a:lvl4pPr>
            <a:lvl5pPr lvl="4" algn="l">
              <a:lnSpc>
                <a:spcPct val="100000"/>
              </a:lnSpc>
              <a:spcBef>
                <a:spcPts val="0"/>
              </a:spcBef>
              <a:spcAft>
                <a:spcPts val="0"/>
              </a:spcAft>
              <a:buClr>
                <a:schemeClr val="lt1"/>
              </a:buClr>
              <a:buSzPts val="1800"/>
              <a:buNone/>
              <a:defRPr sz="1800">
                <a:solidFill>
                  <a:schemeClr val="lt1"/>
                </a:solidFill>
              </a:defRPr>
            </a:lvl5pPr>
            <a:lvl6pPr lvl="5" algn="l">
              <a:lnSpc>
                <a:spcPct val="100000"/>
              </a:lnSpc>
              <a:spcBef>
                <a:spcPts val="0"/>
              </a:spcBef>
              <a:spcAft>
                <a:spcPts val="0"/>
              </a:spcAft>
              <a:buClr>
                <a:schemeClr val="lt1"/>
              </a:buClr>
              <a:buSzPts val="1800"/>
              <a:buNone/>
              <a:defRPr sz="1800">
                <a:solidFill>
                  <a:schemeClr val="lt1"/>
                </a:solidFill>
              </a:defRPr>
            </a:lvl6pPr>
            <a:lvl7pPr lvl="6" algn="l">
              <a:lnSpc>
                <a:spcPct val="100000"/>
              </a:lnSpc>
              <a:spcBef>
                <a:spcPts val="0"/>
              </a:spcBef>
              <a:spcAft>
                <a:spcPts val="0"/>
              </a:spcAft>
              <a:buClr>
                <a:schemeClr val="lt1"/>
              </a:buClr>
              <a:buSzPts val="1800"/>
              <a:buNone/>
              <a:defRPr sz="1800">
                <a:solidFill>
                  <a:schemeClr val="lt1"/>
                </a:solidFill>
              </a:defRPr>
            </a:lvl7pPr>
            <a:lvl8pPr lvl="7" algn="l">
              <a:lnSpc>
                <a:spcPct val="100000"/>
              </a:lnSpc>
              <a:spcBef>
                <a:spcPts val="0"/>
              </a:spcBef>
              <a:spcAft>
                <a:spcPts val="0"/>
              </a:spcAft>
              <a:buClr>
                <a:schemeClr val="lt1"/>
              </a:buClr>
              <a:buSzPts val="1800"/>
              <a:buNone/>
              <a:defRPr sz="1800">
                <a:solidFill>
                  <a:schemeClr val="lt1"/>
                </a:solidFill>
              </a:defRPr>
            </a:lvl8pPr>
            <a:lvl9pPr lvl="8" algn="l">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4" name="Google Shape;14;p2"/>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57"/>
        <p:cNvGrpSpPr/>
        <p:nvPr/>
      </p:nvGrpSpPr>
      <p:grpSpPr>
        <a:xfrm>
          <a:off x="0" y="0"/>
          <a:ext cx="0" cy="0"/>
          <a:chOff x="0" y="0"/>
          <a:chExt cx="0" cy="0"/>
        </a:xfrm>
      </p:grpSpPr>
      <p:sp>
        <p:nvSpPr>
          <p:cNvPr id="58" name="Google Shape;58;p11"/>
          <p:cNvSpPr txBox="1">
            <a:spLocks noGrp="1"/>
          </p:cNvSpPr>
          <p:nvPr>
            <p:ph type="title" hasCustomPrompt="1"/>
          </p:nvPr>
        </p:nvSpPr>
        <p:spPr>
          <a:xfrm>
            <a:off x="475500" y="1258525"/>
            <a:ext cx="82221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chemeClr val="dk2"/>
              </a:buClr>
              <a:buSzPts val="12000"/>
              <a:buNone/>
              <a:defRPr sz="12000">
                <a:solidFill>
                  <a:schemeClr val="dk2"/>
                </a:solidFill>
              </a:defRPr>
            </a:lvl1pPr>
            <a:lvl2pPr lvl="1" algn="ctr">
              <a:lnSpc>
                <a:spcPct val="100000"/>
              </a:lnSpc>
              <a:spcBef>
                <a:spcPts val="0"/>
              </a:spcBef>
              <a:spcAft>
                <a:spcPts val="0"/>
              </a:spcAft>
              <a:buClr>
                <a:schemeClr val="dk2"/>
              </a:buClr>
              <a:buSzPts val="12000"/>
              <a:buNone/>
              <a:defRPr sz="12000">
                <a:solidFill>
                  <a:schemeClr val="dk2"/>
                </a:solidFill>
              </a:defRPr>
            </a:lvl2pPr>
            <a:lvl3pPr lvl="2" algn="ctr">
              <a:lnSpc>
                <a:spcPct val="100000"/>
              </a:lnSpc>
              <a:spcBef>
                <a:spcPts val="0"/>
              </a:spcBef>
              <a:spcAft>
                <a:spcPts val="0"/>
              </a:spcAft>
              <a:buClr>
                <a:schemeClr val="dk2"/>
              </a:buClr>
              <a:buSzPts val="12000"/>
              <a:buNone/>
              <a:defRPr sz="12000">
                <a:solidFill>
                  <a:schemeClr val="dk2"/>
                </a:solidFill>
              </a:defRPr>
            </a:lvl3pPr>
            <a:lvl4pPr lvl="3" algn="ctr">
              <a:lnSpc>
                <a:spcPct val="100000"/>
              </a:lnSpc>
              <a:spcBef>
                <a:spcPts val="0"/>
              </a:spcBef>
              <a:spcAft>
                <a:spcPts val="0"/>
              </a:spcAft>
              <a:buClr>
                <a:schemeClr val="dk2"/>
              </a:buClr>
              <a:buSzPts val="12000"/>
              <a:buNone/>
              <a:defRPr sz="12000">
                <a:solidFill>
                  <a:schemeClr val="dk2"/>
                </a:solidFill>
              </a:defRPr>
            </a:lvl4pPr>
            <a:lvl5pPr lvl="4" algn="ctr">
              <a:lnSpc>
                <a:spcPct val="100000"/>
              </a:lnSpc>
              <a:spcBef>
                <a:spcPts val="0"/>
              </a:spcBef>
              <a:spcAft>
                <a:spcPts val="0"/>
              </a:spcAft>
              <a:buClr>
                <a:schemeClr val="dk2"/>
              </a:buClr>
              <a:buSzPts val="12000"/>
              <a:buNone/>
              <a:defRPr sz="12000">
                <a:solidFill>
                  <a:schemeClr val="dk2"/>
                </a:solidFill>
              </a:defRPr>
            </a:lvl5pPr>
            <a:lvl6pPr lvl="5" algn="ctr">
              <a:lnSpc>
                <a:spcPct val="100000"/>
              </a:lnSpc>
              <a:spcBef>
                <a:spcPts val="0"/>
              </a:spcBef>
              <a:spcAft>
                <a:spcPts val="0"/>
              </a:spcAft>
              <a:buClr>
                <a:schemeClr val="dk2"/>
              </a:buClr>
              <a:buSzPts val="12000"/>
              <a:buNone/>
              <a:defRPr sz="12000">
                <a:solidFill>
                  <a:schemeClr val="dk2"/>
                </a:solidFill>
              </a:defRPr>
            </a:lvl6pPr>
            <a:lvl7pPr lvl="6" algn="ctr">
              <a:lnSpc>
                <a:spcPct val="100000"/>
              </a:lnSpc>
              <a:spcBef>
                <a:spcPts val="0"/>
              </a:spcBef>
              <a:spcAft>
                <a:spcPts val="0"/>
              </a:spcAft>
              <a:buClr>
                <a:schemeClr val="dk2"/>
              </a:buClr>
              <a:buSzPts val="12000"/>
              <a:buNone/>
              <a:defRPr sz="12000">
                <a:solidFill>
                  <a:schemeClr val="dk2"/>
                </a:solidFill>
              </a:defRPr>
            </a:lvl7pPr>
            <a:lvl8pPr lvl="7" algn="ctr">
              <a:lnSpc>
                <a:spcPct val="100000"/>
              </a:lnSpc>
              <a:spcBef>
                <a:spcPts val="0"/>
              </a:spcBef>
              <a:spcAft>
                <a:spcPts val="0"/>
              </a:spcAft>
              <a:buClr>
                <a:schemeClr val="dk2"/>
              </a:buClr>
              <a:buSzPts val="12000"/>
              <a:buNone/>
              <a:defRPr sz="12000">
                <a:solidFill>
                  <a:schemeClr val="dk2"/>
                </a:solidFill>
              </a:defRPr>
            </a:lvl8pPr>
            <a:lvl9pPr lvl="8" algn="ctr">
              <a:lnSpc>
                <a:spcPct val="100000"/>
              </a:lnSpc>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a:spLocks noGrp="1"/>
          </p:cNvSpPr>
          <p:nvPr>
            <p:ph type="body" idx="1"/>
          </p:nvPr>
        </p:nvSpPr>
        <p:spPr>
          <a:xfrm>
            <a:off x="475500" y="3304625"/>
            <a:ext cx="82221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60" name="Google Shape;60;p11"/>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61"/>
        <p:cNvGrpSpPr/>
        <p:nvPr/>
      </p:nvGrpSpPr>
      <p:grpSpPr>
        <a:xfrm>
          <a:off x="0" y="0"/>
          <a:ext cx="0" cy="0"/>
          <a:chOff x="0" y="0"/>
          <a:chExt cx="0" cy="0"/>
        </a:xfrm>
      </p:grpSpPr>
      <p:sp>
        <p:nvSpPr>
          <p:cNvPr id="62" name="Google Shape;62;p12"/>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3"/>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 name="Google Shape;17;p3"/>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 name="Google Shape;18;p3"/>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800"/>
              <a:buNone/>
              <a:defRPr sz="1800"/>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a:endParaRPr/>
          </a:p>
        </p:txBody>
      </p:sp>
      <p:sp>
        <p:nvSpPr>
          <p:cNvPr id="19" name="Google Shape;19;p3"/>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460950" y="2065350"/>
            <a:ext cx="8222100" cy="1012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200"/>
              <a:buNone/>
              <a:defRPr sz="4200"/>
            </a:lvl1pPr>
            <a:lvl2pPr lvl="1" algn="l">
              <a:lnSpc>
                <a:spcPct val="100000"/>
              </a:lnSpc>
              <a:spcBef>
                <a:spcPts val="0"/>
              </a:spcBef>
              <a:spcAft>
                <a:spcPts val="0"/>
              </a:spcAft>
              <a:buSzPts val="4200"/>
              <a:buNone/>
              <a:defRPr sz="4200"/>
            </a:lvl2pPr>
            <a:lvl3pPr lvl="2" algn="l">
              <a:lnSpc>
                <a:spcPct val="100000"/>
              </a:lnSpc>
              <a:spcBef>
                <a:spcPts val="0"/>
              </a:spcBef>
              <a:spcAft>
                <a:spcPts val="0"/>
              </a:spcAft>
              <a:buSzPts val="4200"/>
              <a:buNone/>
              <a:defRPr sz="4200"/>
            </a:lvl3pPr>
            <a:lvl4pPr lvl="3" algn="l">
              <a:lnSpc>
                <a:spcPct val="100000"/>
              </a:lnSpc>
              <a:spcBef>
                <a:spcPts val="0"/>
              </a:spcBef>
              <a:spcAft>
                <a:spcPts val="0"/>
              </a:spcAft>
              <a:buSzPts val="4200"/>
              <a:buNone/>
              <a:defRPr sz="4200"/>
            </a:lvl4pPr>
            <a:lvl5pPr lvl="4" algn="l">
              <a:lnSpc>
                <a:spcPct val="100000"/>
              </a:lnSpc>
              <a:spcBef>
                <a:spcPts val="0"/>
              </a:spcBef>
              <a:spcAft>
                <a:spcPts val="0"/>
              </a:spcAft>
              <a:buSzPts val="4200"/>
              <a:buNone/>
              <a:defRPr sz="4200"/>
            </a:lvl5pPr>
            <a:lvl6pPr lvl="5" algn="l">
              <a:lnSpc>
                <a:spcPct val="100000"/>
              </a:lnSpc>
              <a:spcBef>
                <a:spcPts val="0"/>
              </a:spcBef>
              <a:spcAft>
                <a:spcPts val="0"/>
              </a:spcAft>
              <a:buSzPts val="4200"/>
              <a:buNone/>
              <a:defRPr sz="4200"/>
            </a:lvl6pPr>
            <a:lvl7pPr lvl="6" algn="l">
              <a:lnSpc>
                <a:spcPct val="100000"/>
              </a:lnSpc>
              <a:spcBef>
                <a:spcPts val="0"/>
              </a:spcBef>
              <a:spcAft>
                <a:spcPts val="0"/>
              </a:spcAft>
              <a:buSzPts val="4200"/>
              <a:buNone/>
              <a:defRPr sz="4200"/>
            </a:lvl7pPr>
            <a:lvl8pPr lvl="7" algn="l">
              <a:lnSpc>
                <a:spcPct val="100000"/>
              </a:lnSpc>
              <a:spcBef>
                <a:spcPts val="0"/>
              </a:spcBef>
              <a:spcAft>
                <a:spcPts val="0"/>
              </a:spcAft>
              <a:buSzPts val="4200"/>
              <a:buNone/>
              <a:defRPr sz="4200"/>
            </a:lvl8pPr>
            <a:lvl9pPr lvl="8" algn="l">
              <a:lnSpc>
                <a:spcPct val="100000"/>
              </a:lnSpc>
              <a:spcBef>
                <a:spcPts val="0"/>
              </a:spcBef>
              <a:spcAft>
                <a:spcPts val="0"/>
              </a:spcAft>
              <a:buSzPts val="4200"/>
              <a:buNone/>
              <a:defRPr sz="4200"/>
            </a:lvl9pPr>
          </a:lstStyle>
          <a:p>
            <a:endParaRPr/>
          </a:p>
        </p:txBody>
      </p:sp>
      <p:sp>
        <p:nvSpPr>
          <p:cNvPr id="22" name="Google Shape;22;p4"/>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5"/>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 name="Google Shape;25;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 name="Google Shape;26;p5"/>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a:endParaRPr/>
          </a:p>
        </p:txBody>
      </p:sp>
      <p:sp>
        <p:nvSpPr>
          <p:cNvPr id="27" name="Google Shape;27;p5"/>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28" name="Google Shape;28;p5"/>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9"/>
        <p:cNvGrpSpPr/>
        <p:nvPr/>
      </p:nvGrpSpPr>
      <p:grpSpPr>
        <a:xfrm>
          <a:off x="0" y="0"/>
          <a:ext cx="0" cy="0"/>
          <a:chOff x="0" y="0"/>
          <a:chExt cx="0" cy="0"/>
        </a:xfrm>
      </p:grpSpPr>
      <p:sp>
        <p:nvSpPr>
          <p:cNvPr id="30" name="Google Shape;30;p6"/>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 name="Google Shape;31;p6"/>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 name="Google Shape;32;p6"/>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a:endParaRPr/>
          </a:p>
        </p:txBody>
      </p:sp>
      <p:sp>
        <p:nvSpPr>
          <p:cNvPr id="33" name="Google Shape;33;p6"/>
          <p:cNvSpPr txBox="1">
            <a:spLocks noGrp="1"/>
          </p:cNvSpPr>
          <p:nvPr>
            <p:ph type="body" idx="1"/>
          </p:nvPr>
        </p:nvSpPr>
        <p:spPr>
          <a:xfrm>
            <a:off x="471900" y="1919075"/>
            <a:ext cx="3999900" cy="27102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4" name="Google Shape;34;p6"/>
          <p:cNvSpPr txBox="1">
            <a:spLocks noGrp="1"/>
          </p:cNvSpPr>
          <p:nvPr>
            <p:ph type="body" idx="2"/>
          </p:nvPr>
        </p:nvSpPr>
        <p:spPr>
          <a:xfrm>
            <a:off x="4694250" y="1919075"/>
            <a:ext cx="3999900" cy="27102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5" name="Google Shape;35;p6"/>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7"/>
          <p:cNvSpPr txBox="1">
            <a:spLocks noGrp="1"/>
          </p:cNvSpPr>
          <p:nvPr>
            <p:ph type="title"/>
          </p:nvPr>
        </p:nvSpPr>
        <p:spPr>
          <a:xfrm>
            <a:off x="226078" y="357800"/>
            <a:ext cx="2808000" cy="9534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226075" y="1465800"/>
            <a:ext cx="2808000" cy="31635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Clr>
                <a:schemeClr val="lt1"/>
              </a:buClr>
              <a:buSzPts val="1200"/>
              <a:buChar char="●"/>
              <a:defRPr sz="1200">
                <a:solidFill>
                  <a:schemeClr val="lt1"/>
                </a:solidFill>
              </a:defRPr>
            </a:lvl1pPr>
            <a:lvl2pPr marL="914400" lvl="1" indent="-304800" algn="l">
              <a:lnSpc>
                <a:spcPct val="115000"/>
              </a:lnSpc>
              <a:spcBef>
                <a:spcPts val="1600"/>
              </a:spcBef>
              <a:spcAft>
                <a:spcPts val="0"/>
              </a:spcAft>
              <a:buClr>
                <a:schemeClr val="lt1"/>
              </a:buClr>
              <a:buSzPts val="1200"/>
              <a:buChar char="○"/>
              <a:defRPr sz="1200">
                <a:solidFill>
                  <a:schemeClr val="lt1"/>
                </a:solidFill>
              </a:defRPr>
            </a:lvl2pPr>
            <a:lvl3pPr marL="1371600" lvl="2" indent="-304800" algn="l">
              <a:lnSpc>
                <a:spcPct val="115000"/>
              </a:lnSpc>
              <a:spcBef>
                <a:spcPts val="1600"/>
              </a:spcBef>
              <a:spcAft>
                <a:spcPts val="0"/>
              </a:spcAft>
              <a:buClr>
                <a:schemeClr val="lt1"/>
              </a:buClr>
              <a:buSzPts val="1200"/>
              <a:buChar char="■"/>
              <a:defRPr sz="1200">
                <a:solidFill>
                  <a:schemeClr val="lt1"/>
                </a:solidFill>
              </a:defRPr>
            </a:lvl3pPr>
            <a:lvl4pPr marL="1828800" lvl="3" indent="-304800" algn="l">
              <a:lnSpc>
                <a:spcPct val="115000"/>
              </a:lnSpc>
              <a:spcBef>
                <a:spcPts val="1600"/>
              </a:spcBef>
              <a:spcAft>
                <a:spcPts val="0"/>
              </a:spcAft>
              <a:buClr>
                <a:schemeClr val="lt1"/>
              </a:buClr>
              <a:buSzPts val="1200"/>
              <a:buChar char="●"/>
              <a:defRPr sz="1200">
                <a:solidFill>
                  <a:schemeClr val="lt1"/>
                </a:solidFill>
              </a:defRPr>
            </a:lvl4pPr>
            <a:lvl5pPr marL="2286000" lvl="4" indent="-304800" algn="l">
              <a:lnSpc>
                <a:spcPct val="115000"/>
              </a:lnSpc>
              <a:spcBef>
                <a:spcPts val="1600"/>
              </a:spcBef>
              <a:spcAft>
                <a:spcPts val="0"/>
              </a:spcAft>
              <a:buClr>
                <a:schemeClr val="lt1"/>
              </a:buClr>
              <a:buSzPts val="1200"/>
              <a:buChar char="○"/>
              <a:defRPr sz="1200">
                <a:solidFill>
                  <a:schemeClr val="lt1"/>
                </a:solidFill>
              </a:defRPr>
            </a:lvl5pPr>
            <a:lvl6pPr marL="2743200" lvl="5" indent="-304800" algn="l">
              <a:lnSpc>
                <a:spcPct val="115000"/>
              </a:lnSpc>
              <a:spcBef>
                <a:spcPts val="1600"/>
              </a:spcBef>
              <a:spcAft>
                <a:spcPts val="0"/>
              </a:spcAft>
              <a:buClr>
                <a:schemeClr val="lt1"/>
              </a:buClr>
              <a:buSzPts val="1200"/>
              <a:buChar char="■"/>
              <a:defRPr sz="1200">
                <a:solidFill>
                  <a:schemeClr val="lt1"/>
                </a:solidFill>
              </a:defRPr>
            </a:lvl6pPr>
            <a:lvl7pPr marL="3200400" lvl="6" indent="-304800" algn="l">
              <a:lnSpc>
                <a:spcPct val="115000"/>
              </a:lnSpc>
              <a:spcBef>
                <a:spcPts val="1600"/>
              </a:spcBef>
              <a:spcAft>
                <a:spcPts val="0"/>
              </a:spcAft>
              <a:buClr>
                <a:schemeClr val="lt1"/>
              </a:buClr>
              <a:buSzPts val="1200"/>
              <a:buChar char="●"/>
              <a:defRPr sz="1200">
                <a:solidFill>
                  <a:schemeClr val="lt1"/>
                </a:solidFill>
              </a:defRPr>
            </a:lvl7pPr>
            <a:lvl8pPr marL="3657600" lvl="7" indent="-304800" algn="l">
              <a:lnSpc>
                <a:spcPct val="115000"/>
              </a:lnSpc>
              <a:spcBef>
                <a:spcPts val="1600"/>
              </a:spcBef>
              <a:spcAft>
                <a:spcPts val="0"/>
              </a:spcAft>
              <a:buClr>
                <a:schemeClr val="lt1"/>
              </a:buClr>
              <a:buSzPts val="1200"/>
              <a:buChar char="○"/>
              <a:defRPr sz="1200">
                <a:solidFill>
                  <a:schemeClr val="lt1"/>
                </a:solidFill>
              </a:defRPr>
            </a:lvl8pPr>
            <a:lvl9pPr marL="4114800" lvl="8" indent="-304800" algn="l">
              <a:lnSpc>
                <a:spcPct val="115000"/>
              </a:lnSpc>
              <a:spcBef>
                <a:spcPts val="1600"/>
              </a:spcBef>
              <a:spcAft>
                <a:spcPts val="1600"/>
              </a:spcAft>
              <a:buClr>
                <a:schemeClr val="lt1"/>
              </a:buClr>
              <a:buSzPts val="1200"/>
              <a:buChar char="■"/>
              <a:defRPr sz="1200">
                <a:solidFill>
                  <a:schemeClr val="lt1"/>
                </a:solidFill>
              </a:defRPr>
            </a:lvl9pPr>
          </a:lstStyle>
          <a:p>
            <a:endParaRPr/>
          </a:p>
        </p:txBody>
      </p:sp>
      <p:sp>
        <p:nvSpPr>
          <p:cNvPr id="41" name="Google Shape;41;p7"/>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488250"/>
            <a:ext cx="62271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6000"/>
              <a:buNone/>
              <a:defRPr sz="6000"/>
            </a:lvl1pPr>
            <a:lvl2pPr lvl="1" algn="l">
              <a:lnSpc>
                <a:spcPct val="100000"/>
              </a:lnSpc>
              <a:spcBef>
                <a:spcPts val="0"/>
              </a:spcBef>
              <a:spcAft>
                <a:spcPts val="0"/>
              </a:spcAft>
              <a:buSzPts val="6000"/>
              <a:buNone/>
              <a:defRPr sz="6000"/>
            </a:lvl2pPr>
            <a:lvl3pPr lvl="2" algn="l">
              <a:lnSpc>
                <a:spcPct val="100000"/>
              </a:lnSpc>
              <a:spcBef>
                <a:spcPts val="0"/>
              </a:spcBef>
              <a:spcAft>
                <a:spcPts val="0"/>
              </a:spcAft>
              <a:buSzPts val="6000"/>
              <a:buNone/>
              <a:defRPr sz="6000"/>
            </a:lvl3pPr>
            <a:lvl4pPr lvl="3" algn="l">
              <a:lnSpc>
                <a:spcPct val="100000"/>
              </a:lnSpc>
              <a:spcBef>
                <a:spcPts val="0"/>
              </a:spcBef>
              <a:spcAft>
                <a:spcPts val="0"/>
              </a:spcAft>
              <a:buSzPts val="6000"/>
              <a:buNone/>
              <a:defRPr sz="6000"/>
            </a:lvl4pPr>
            <a:lvl5pPr lvl="4" algn="l">
              <a:lnSpc>
                <a:spcPct val="100000"/>
              </a:lnSpc>
              <a:spcBef>
                <a:spcPts val="0"/>
              </a:spcBef>
              <a:spcAft>
                <a:spcPts val="0"/>
              </a:spcAft>
              <a:buSzPts val="6000"/>
              <a:buNone/>
              <a:defRPr sz="6000"/>
            </a:lvl5pPr>
            <a:lvl6pPr lvl="5" algn="l">
              <a:lnSpc>
                <a:spcPct val="100000"/>
              </a:lnSpc>
              <a:spcBef>
                <a:spcPts val="0"/>
              </a:spcBef>
              <a:spcAft>
                <a:spcPts val="0"/>
              </a:spcAft>
              <a:buSzPts val="6000"/>
              <a:buNone/>
              <a:defRPr sz="6000"/>
            </a:lvl6pPr>
            <a:lvl7pPr lvl="6" algn="l">
              <a:lnSpc>
                <a:spcPct val="100000"/>
              </a:lnSpc>
              <a:spcBef>
                <a:spcPts val="0"/>
              </a:spcBef>
              <a:spcAft>
                <a:spcPts val="0"/>
              </a:spcAft>
              <a:buSzPts val="6000"/>
              <a:buNone/>
              <a:defRPr sz="6000"/>
            </a:lvl7pPr>
            <a:lvl8pPr lvl="7" algn="l">
              <a:lnSpc>
                <a:spcPct val="100000"/>
              </a:lnSpc>
              <a:spcBef>
                <a:spcPts val="0"/>
              </a:spcBef>
              <a:spcAft>
                <a:spcPts val="0"/>
              </a:spcAft>
              <a:buSzPts val="6000"/>
              <a:buNone/>
              <a:defRPr sz="6000"/>
            </a:lvl8pPr>
            <a:lvl9pPr lvl="8" algn="l">
              <a:lnSpc>
                <a:spcPct val="100000"/>
              </a:lnSpc>
              <a:spcBef>
                <a:spcPts val="0"/>
              </a:spcBef>
              <a:spcAft>
                <a:spcPts val="0"/>
              </a:spcAft>
              <a:buSzPts val="6000"/>
              <a:buNone/>
              <a:defRPr sz="6000"/>
            </a:lvl9pPr>
          </a:lstStyle>
          <a:p>
            <a:endParaRPr/>
          </a:p>
        </p:txBody>
      </p:sp>
      <p:sp>
        <p:nvSpPr>
          <p:cNvPr id="44" name="Google Shape;44;p8"/>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 name="Google Shape;4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chemeClr val="dk2"/>
              </a:buClr>
              <a:buSzPts val="4200"/>
              <a:buNone/>
              <a:defRPr sz="4200">
                <a:solidFill>
                  <a:schemeClr val="dk2"/>
                </a:solidFill>
              </a:defRPr>
            </a:lvl1pPr>
            <a:lvl2pPr lvl="1" algn="ctr">
              <a:lnSpc>
                <a:spcPct val="100000"/>
              </a:lnSpc>
              <a:spcBef>
                <a:spcPts val="0"/>
              </a:spcBef>
              <a:spcAft>
                <a:spcPts val="0"/>
              </a:spcAft>
              <a:buClr>
                <a:schemeClr val="dk2"/>
              </a:buClr>
              <a:buSzPts val="4200"/>
              <a:buNone/>
              <a:defRPr sz="4200">
                <a:solidFill>
                  <a:schemeClr val="dk2"/>
                </a:solidFill>
              </a:defRPr>
            </a:lvl2pPr>
            <a:lvl3pPr lvl="2" algn="ctr">
              <a:lnSpc>
                <a:spcPct val="100000"/>
              </a:lnSpc>
              <a:spcBef>
                <a:spcPts val="0"/>
              </a:spcBef>
              <a:spcAft>
                <a:spcPts val="0"/>
              </a:spcAft>
              <a:buClr>
                <a:schemeClr val="dk2"/>
              </a:buClr>
              <a:buSzPts val="4200"/>
              <a:buNone/>
              <a:defRPr sz="4200">
                <a:solidFill>
                  <a:schemeClr val="dk2"/>
                </a:solidFill>
              </a:defRPr>
            </a:lvl3pPr>
            <a:lvl4pPr lvl="3" algn="ctr">
              <a:lnSpc>
                <a:spcPct val="100000"/>
              </a:lnSpc>
              <a:spcBef>
                <a:spcPts val="0"/>
              </a:spcBef>
              <a:spcAft>
                <a:spcPts val="0"/>
              </a:spcAft>
              <a:buClr>
                <a:schemeClr val="dk2"/>
              </a:buClr>
              <a:buSzPts val="4200"/>
              <a:buNone/>
              <a:defRPr sz="4200">
                <a:solidFill>
                  <a:schemeClr val="dk2"/>
                </a:solidFill>
              </a:defRPr>
            </a:lvl4pPr>
            <a:lvl5pPr lvl="4" algn="ctr">
              <a:lnSpc>
                <a:spcPct val="100000"/>
              </a:lnSpc>
              <a:spcBef>
                <a:spcPts val="0"/>
              </a:spcBef>
              <a:spcAft>
                <a:spcPts val="0"/>
              </a:spcAft>
              <a:buClr>
                <a:schemeClr val="dk2"/>
              </a:buClr>
              <a:buSzPts val="4200"/>
              <a:buNone/>
              <a:defRPr sz="4200">
                <a:solidFill>
                  <a:schemeClr val="dk2"/>
                </a:solidFill>
              </a:defRPr>
            </a:lvl5pPr>
            <a:lvl6pPr lvl="5" algn="ctr">
              <a:lnSpc>
                <a:spcPct val="100000"/>
              </a:lnSpc>
              <a:spcBef>
                <a:spcPts val="0"/>
              </a:spcBef>
              <a:spcAft>
                <a:spcPts val="0"/>
              </a:spcAft>
              <a:buClr>
                <a:schemeClr val="dk2"/>
              </a:buClr>
              <a:buSzPts val="4200"/>
              <a:buNone/>
              <a:defRPr sz="4200">
                <a:solidFill>
                  <a:schemeClr val="dk2"/>
                </a:solidFill>
              </a:defRPr>
            </a:lvl6pPr>
            <a:lvl7pPr lvl="6" algn="ctr">
              <a:lnSpc>
                <a:spcPct val="100000"/>
              </a:lnSpc>
              <a:spcBef>
                <a:spcPts val="0"/>
              </a:spcBef>
              <a:spcAft>
                <a:spcPts val="0"/>
              </a:spcAft>
              <a:buClr>
                <a:schemeClr val="dk2"/>
              </a:buClr>
              <a:buSzPts val="4200"/>
              <a:buNone/>
              <a:defRPr sz="4200">
                <a:solidFill>
                  <a:schemeClr val="dk2"/>
                </a:solidFill>
              </a:defRPr>
            </a:lvl7pPr>
            <a:lvl8pPr lvl="7" algn="ctr">
              <a:lnSpc>
                <a:spcPct val="100000"/>
              </a:lnSpc>
              <a:spcBef>
                <a:spcPts val="0"/>
              </a:spcBef>
              <a:spcAft>
                <a:spcPts val="0"/>
              </a:spcAft>
              <a:buClr>
                <a:schemeClr val="dk2"/>
              </a:buClr>
              <a:buSzPts val="4200"/>
              <a:buNone/>
              <a:defRPr sz="4200">
                <a:solidFill>
                  <a:schemeClr val="dk2"/>
                </a:solidFill>
              </a:defRPr>
            </a:lvl8pPr>
            <a:lvl9pPr lvl="8" algn="ctr">
              <a:lnSpc>
                <a:spcPct val="100000"/>
              </a:lnSpc>
              <a:spcBef>
                <a:spcPts val="0"/>
              </a:spcBef>
              <a:spcAft>
                <a:spcPts val="0"/>
              </a:spcAft>
              <a:buClr>
                <a:schemeClr val="dk2"/>
              </a:buClr>
              <a:buSzPts val="4200"/>
              <a:buNone/>
              <a:defRPr sz="4200">
                <a:solidFill>
                  <a:schemeClr val="dk2"/>
                </a:solidFill>
              </a:defRPr>
            </a:lvl9pPr>
          </a:lstStyle>
          <a:p>
            <a:endParaRPr/>
          </a:p>
        </p:txBody>
      </p:sp>
      <p:sp>
        <p:nvSpPr>
          <p:cNvPr id="49" name="Google Shape;49;p9"/>
          <p:cNvSpPr txBox="1">
            <a:spLocks noGrp="1"/>
          </p:cNvSpPr>
          <p:nvPr>
            <p:ph type="subTitle" idx="1"/>
          </p:nvPr>
        </p:nvSpPr>
        <p:spPr>
          <a:xfrm>
            <a:off x="265500" y="2779467"/>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Clr>
                <a:schemeClr val="lt1"/>
              </a:buClr>
              <a:buSzPts val="1800"/>
              <a:buChar char="●"/>
              <a:defRPr>
                <a:solidFill>
                  <a:schemeClr val="lt1"/>
                </a:solidFill>
              </a:defRPr>
            </a:lvl1pPr>
            <a:lvl2pPr marL="914400" lvl="1" indent="-317500" algn="l">
              <a:lnSpc>
                <a:spcPct val="115000"/>
              </a:lnSpc>
              <a:spcBef>
                <a:spcPts val="1600"/>
              </a:spcBef>
              <a:spcAft>
                <a:spcPts val="0"/>
              </a:spcAft>
              <a:buClr>
                <a:schemeClr val="lt1"/>
              </a:buClr>
              <a:buSzPts val="1400"/>
              <a:buChar char="○"/>
              <a:defRPr>
                <a:solidFill>
                  <a:schemeClr val="lt1"/>
                </a:solidFill>
              </a:defRPr>
            </a:lvl2pPr>
            <a:lvl3pPr marL="1371600" lvl="2" indent="-317500" algn="l">
              <a:lnSpc>
                <a:spcPct val="115000"/>
              </a:lnSpc>
              <a:spcBef>
                <a:spcPts val="1600"/>
              </a:spcBef>
              <a:spcAft>
                <a:spcPts val="0"/>
              </a:spcAft>
              <a:buClr>
                <a:schemeClr val="lt1"/>
              </a:buClr>
              <a:buSzPts val="1400"/>
              <a:buChar char="■"/>
              <a:defRPr>
                <a:solidFill>
                  <a:schemeClr val="lt1"/>
                </a:solidFill>
              </a:defRPr>
            </a:lvl3pPr>
            <a:lvl4pPr marL="1828800" lvl="3" indent="-317500" algn="l">
              <a:lnSpc>
                <a:spcPct val="115000"/>
              </a:lnSpc>
              <a:spcBef>
                <a:spcPts val="1600"/>
              </a:spcBef>
              <a:spcAft>
                <a:spcPts val="0"/>
              </a:spcAft>
              <a:buClr>
                <a:schemeClr val="lt1"/>
              </a:buClr>
              <a:buSzPts val="1400"/>
              <a:buChar char="●"/>
              <a:defRPr>
                <a:solidFill>
                  <a:schemeClr val="lt1"/>
                </a:solidFill>
              </a:defRPr>
            </a:lvl4pPr>
            <a:lvl5pPr marL="2286000" lvl="4" indent="-317500" algn="l">
              <a:lnSpc>
                <a:spcPct val="115000"/>
              </a:lnSpc>
              <a:spcBef>
                <a:spcPts val="1600"/>
              </a:spcBef>
              <a:spcAft>
                <a:spcPts val="0"/>
              </a:spcAft>
              <a:buClr>
                <a:schemeClr val="lt1"/>
              </a:buClr>
              <a:buSzPts val="1400"/>
              <a:buChar char="○"/>
              <a:defRPr>
                <a:solidFill>
                  <a:schemeClr val="lt1"/>
                </a:solidFill>
              </a:defRPr>
            </a:lvl5pPr>
            <a:lvl6pPr marL="2743200" lvl="5" indent="-317500" algn="l">
              <a:lnSpc>
                <a:spcPct val="115000"/>
              </a:lnSpc>
              <a:spcBef>
                <a:spcPts val="1600"/>
              </a:spcBef>
              <a:spcAft>
                <a:spcPts val="0"/>
              </a:spcAft>
              <a:buClr>
                <a:schemeClr val="lt1"/>
              </a:buClr>
              <a:buSzPts val="1400"/>
              <a:buChar char="■"/>
              <a:defRPr>
                <a:solidFill>
                  <a:schemeClr val="lt1"/>
                </a:solidFill>
              </a:defRPr>
            </a:lvl6pPr>
            <a:lvl7pPr marL="3200400" lvl="6" indent="-317500" algn="l">
              <a:lnSpc>
                <a:spcPct val="115000"/>
              </a:lnSpc>
              <a:spcBef>
                <a:spcPts val="1600"/>
              </a:spcBef>
              <a:spcAft>
                <a:spcPts val="0"/>
              </a:spcAft>
              <a:buClr>
                <a:schemeClr val="lt1"/>
              </a:buClr>
              <a:buSzPts val="1400"/>
              <a:buChar char="●"/>
              <a:defRPr>
                <a:solidFill>
                  <a:schemeClr val="lt1"/>
                </a:solidFill>
              </a:defRPr>
            </a:lvl7pPr>
            <a:lvl8pPr marL="3657600" lvl="7" indent="-317500" algn="l">
              <a:lnSpc>
                <a:spcPct val="115000"/>
              </a:lnSpc>
              <a:spcBef>
                <a:spcPts val="1600"/>
              </a:spcBef>
              <a:spcAft>
                <a:spcPts val="0"/>
              </a:spcAft>
              <a:buClr>
                <a:schemeClr val="lt1"/>
              </a:buClr>
              <a:buSzPts val="1400"/>
              <a:buChar char="○"/>
              <a:defRPr>
                <a:solidFill>
                  <a:schemeClr val="lt1"/>
                </a:solidFill>
              </a:defRPr>
            </a:lvl8pPr>
            <a:lvl9pPr marL="4114800" lvl="8" indent="-317500" algn="l">
              <a:lnSpc>
                <a:spcPct val="115000"/>
              </a:lnSpc>
              <a:spcBef>
                <a:spcPts val="1600"/>
              </a:spcBef>
              <a:spcAft>
                <a:spcPts val="160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p:nvPr/>
        </p:nvSpPr>
        <p:spPr>
          <a:xfrm rot="10800000" flipH="1">
            <a:off x="0" y="0"/>
            <a:ext cx="9144000" cy="46959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 name="Google Shape;54;p10"/>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 name="Google Shape;55;p10"/>
          <p:cNvSpPr txBox="1">
            <a:spLocks noGrp="1"/>
          </p:cNvSpPr>
          <p:nvPr>
            <p:ph type="body" idx="1"/>
          </p:nvPr>
        </p:nvSpPr>
        <p:spPr>
          <a:xfrm>
            <a:off x="57150" y="4696825"/>
            <a:ext cx="8382000" cy="4467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chemeClr val="lt1"/>
              </a:buClr>
              <a:buSzPts val="1200"/>
              <a:buNone/>
              <a:defRPr sz="1200">
                <a:solidFill>
                  <a:schemeClr val="lt1"/>
                </a:solidFill>
              </a:defRPr>
            </a:lvl1pPr>
          </a:lstStyle>
          <a:p>
            <a:endParaRPr/>
          </a:p>
        </p:txBody>
      </p:sp>
      <p:sp>
        <p:nvSpPr>
          <p:cNvPr id="56" name="Google Shape;56;p10"/>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1pPr>
            <a:lvl2pPr marR="0" lvl="1"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2pPr>
            <a:lvl3pPr marR="0" lvl="2"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3pPr>
            <a:lvl4pPr marR="0" lvl="3"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4pPr>
            <a:lvl5pPr marR="0" lvl="4"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5pPr>
            <a:lvl6pPr marR="0" lvl="5"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6pPr>
            <a:lvl7pPr marR="0" lvl="6"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7pPr>
            <a:lvl8pPr marR="0" lvl="7"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8pPr>
            <a:lvl9pPr marR="0" lvl="8"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lt2"/>
              </a:buClr>
              <a:buSzPts val="1800"/>
              <a:buFont typeface="Roboto"/>
              <a:buChar char="●"/>
              <a:defRPr sz="1800" b="0" i="0" u="none" strike="noStrike" cap="none">
                <a:solidFill>
                  <a:schemeClr val="lt2"/>
                </a:solidFill>
                <a:latin typeface="Roboto"/>
                <a:ea typeface="Roboto"/>
                <a:cs typeface="Roboto"/>
                <a:sym typeface="Roboto"/>
              </a:defRPr>
            </a:lvl1pPr>
            <a:lvl2pPr marL="914400" marR="0" lvl="1"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2pPr>
            <a:lvl3pPr marL="1371600" marR="0" lvl="2"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3pPr>
            <a:lvl4pPr marL="1828800" marR="0" lvl="3"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4pPr>
            <a:lvl5pPr marL="2286000" marR="0" lvl="4"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5pPr>
            <a:lvl6pPr marL="2743200" marR="0" lvl="5"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6pPr>
            <a:lvl7pPr marL="3200400" marR="0" lvl="6"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7pPr>
            <a:lvl8pPr marL="3657600" marR="0" lvl="7"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lt2"/>
              </a:buClr>
              <a:buSzPts val="1400"/>
              <a:buFont typeface="Roboto"/>
              <a:buChar char="■"/>
              <a:defRPr sz="1400" b="0" i="0" u="none" strike="noStrike" cap="none">
                <a:solidFill>
                  <a:schemeClr val="lt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comments" Target="../comments/comment2.xml"/><Relationship Id="rId4" Type="http://schemas.openxmlformats.org/officeDocument/2006/relationships/image" Target="../media/image12.png"/></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4.xml"/><Relationship Id="rId1" Type="http://schemas.openxmlformats.org/officeDocument/2006/relationships/slideLayout" Target="../slideLayouts/slideLayout2.xml"/><Relationship Id="rId5" Type="http://schemas.openxmlformats.org/officeDocument/2006/relationships/comments" Target="../comments/comment3.xml"/><Relationship Id="rId4" Type="http://schemas.openxmlformats.org/officeDocument/2006/relationships/image" Target="../media/image10.png"/></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6.xml"/><Relationship Id="rId1" Type="http://schemas.openxmlformats.org/officeDocument/2006/relationships/slideLayout" Target="../slideLayouts/slideLayout2.xml"/><Relationship Id="rId5" Type="http://schemas.openxmlformats.org/officeDocument/2006/relationships/comments" Target="../comments/comment4.xml"/><Relationship Id="rId4" Type="http://schemas.openxmlformats.org/officeDocument/2006/relationships/image" Target="../media/image18.png"/></Relationships>
</file>

<file path=ppt/slides/_rels/slide3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3.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17.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8" Type="http://schemas.openxmlformats.org/officeDocument/2006/relationships/hyperlink" Target="https://arxiv.org/pdf/1807.10857.pdf" TargetMode="External"/><Relationship Id="rId3" Type="http://schemas.openxmlformats.org/officeDocument/2006/relationships/hyperlink" Target="https://d2l.ai/chapter_recurrent-modern/beam-search.html" TargetMode="External"/><Relationship Id="rId7" Type="http://schemas.openxmlformats.org/officeDocument/2006/relationships/hyperlink" Target="https://arxiv.org/pdf/1612.02695.pdf" TargetMode="External"/><Relationship Id="rId2" Type="http://schemas.openxmlformats.org/officeDocument/2006/relationships/notesSlide" Target="../notesSlides/notesSlide47.xml"/><Relationship Id="rId1" Type="http://schemas.openxmlformats.org/officeDocument/2006/relationships/slideLayout" Target="../slideLayouts/slideLayout2.xml"/><Relationship Id="rId6" Type="http://schemas.openxmlformats.org/officeDocument/2006/relationships/hyperlink" Target="https://arxiv.org/pdf/1904.02619.pdf" TargetMode="External"/><Relationship Id="rId5" Type="http://schemas.openxmlformats.org/officeDocument/2006/relationships/hyperlink" Target="https://lorenlugosch.github.io/posts/2020/11/transducer/?ref=assemblyai.com" TargetMode="External"/><Relationship Id="rId4" Type="http://schemas.openxmlformats.org/officeDocument/2006/relationships/hyperlink" Target="https://distill.pub/2017/ctc/" TargetMode="External"/></Relationships>
</file>

<file path=ppt/slides/_rels/slide4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66"/>
        <p:cNvGrpSpPr/>
        <p:nvPr/>
      </p:nvGrpSpPr>
      <p:grpSpPr>
        <a:xfrm>
          <a:off x="0" y="0"/>
          <a:ext cx="0" cy="0"/>
          <a:chOff x="0" y="0"/>
          <a:chExt cx="0" cy="0"/>
        </a:xfrm>
      </p:grpSpPr>
      <p:sp>
        <p:nvSpPr>
          <p:cNvPr id="67" name="Google Shape;67;p13"/>
          <p:cNvSpPr txBox="1"/>
          <p:nvPr/>
        </p:nvSpPr>
        <p:spPr>
          <a:xfrm>
            <a:off x="1611975" y="611300"/>
            <a:ext cx="62130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GB" sz="2000" b="0" i="0" u="none" strike="noStrike" cap="none">
                <a:solidFill>
                  <a:srgbClr val="202124"/>
                </a:solidFill>
                <a:highlight>
                  <a:srgbClr val="FFFFFF"/>
                </a:highlight>
                <a:latin typeface="Arial"/>
                <a:ea typeface="Arial"/>
                <a:cs typeface="Arial"/>
                <a:sym typeface="Arial"/>
              </a:rPr>
              <a:t>COMP 499/691: </a:t>
            </a:r>
            <a:r>
              <a:rPr lang="en-GB" sz="2000" b="0" i="0" u="none" strike="noStrike" cap="none">
                <a:solidFill>
                  <a:schemeClr val="dk1"/>
                </a:solidFill>
                <a:highlight>
                  <a:srgbClr val="FFFFFF"/>
                </a:highlight>
                <a:latin typeface="Arial"/>
                <a:ea typeface="Arial"/>
                <a:cs typeface="Arial"/>
                <a:sym typeface="Arial"/>
              </a:rPr>
              <a:t>Conversational Artificial Intelligence</a:t>
            </a:r>
            <a:endParaRPr sz="2000" b="0" i="0" u="none" strike="noStrike" cap="none">
              <a:solidFill>
                <a:schemeClr val="dk1"/>
              </a:solidFill>
              <a:latin typeface="Arial"/>
              <a:ea typeface="Arial"/>
              <a:cs typeface="Arial"/>
              <a:sym typeface="Arial"/>
            </a:endParaRPr>
          </a:p>
        </p:txBody>
      </p:sp>
      <p:sp>
        <p:nvSpPr>
          <p:cNvPr id="68" name="Google Shape;68;p13"/>
          <p:cNvSpPr txBox="1"/>
          <p:nvPr/>
        </p:nvSpPr>
        <p:spPr>
          <a:xfrm>
            <a:off x="2111050" y="2496838"/>
            <a:ext cx="5543100" cy="800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GB" sz="2000" b="0" i="0" u="none" strike="noStrike" cap="none">
                <a:solidFill>
                  <a:schemeClr val="lt2"/>
                </a:solidFill>
                <a:latin typeface="Arial"/>
                <a:ea typeface="Arial"/>
                <a:cs typeface="Arial"/>
                <a:sym typeface="Arial"/>
              </a:rPr>
              <a:t>Computer Science &amp; Software Engineering</a:t>
            </a:r>
            <a:endParaRPr sz="2000" b="0" i="0" u="none" strike="noStrike" cap="none">
              <a:solidFill>
                <a:schemeClr val="lt2"/>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GB" sz="2000" b="0" i="0" u="none" strike="noStrike" cap="none">
                <a:solidFill>
                  <a:schemeClr val="lt2"/>
                </a:solidFill>
                <a:latin typeface="Arial"/>
                <a:ea typeface="Arial"/>
                <a:cs typeface="Arial"/>
                <a:sym typeface="Arial"/>
              </a:rPr>
              <a:t>Concordia University, Winter 202</a:t>
            </a:r>
            <a:r>
              <a:rPr lang="en-GB" sz="2000">
                <a:solidFill>
                  <a:schemeClr val="lt2"/>
                </a:solidFill>
              </a:rPr>
              <a:t>4</a:t>
            </a:r>
            <a:endParaRPr sz="2000" b="0" i="0" u="none" strike="noStrike" cap="none">
              <a:solidFill>
                <a:schemeClr val="lt2"/>
              </a:solidFill>
              <a:latin typeface="Arial"/>
              <a:ea typeface="Arial"/>
              <a:cs typeface="Arial"/>
              <a:sym typeface="Arial"/>
            </a:endParaRPr>
          </a:p>
        </p:txBody>
      </p:sp>
      <p:sp>
        <p:nvSpPr>
          <p:cNvPr id="69" name="Google Shape;69;p13"/>
          <p:cNvSpPr txBox="1"/>
          <p:nvPr/>
        </p:nvSpPr>
        <p:spPr>
          <a:xfrm>
            <a:off x="1282725" y="1436075"/>
            <a:ext cx="6588300" cy="9852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600"/>
              <a:buFont typeface="Arial"/>
              <a:buNone/>
            </a:pPr>
            <a:r>
              <a:rPr lang="en-GB" sz="2600" b="1" i="0" u="none" strike="noStrike" cap="none">
                <a:solidFill>
                  <a:srgbClr val="202124"/>
                </a:solidFill>
                <a:highlight>
                  <a:schemeClr val="lt1"/>
                </a:highlight>
                <a:latin typeface="Arial"/>
                <a:ea typeface="Arial"/>
                <a:cs typeface="Arial"/>
                <a:sym typeface="Arial"/>
              </a:rPr>
              <a:t>Automatic Speech Recognition (ASR)</a:t>
            </a:r>
            <a:endParaRPr sz="2600" b="1" i="0" u="none" strike="noStrike" cap="none">
              <a:solidFill>
                <a:srgbClr val="202124"/>
              </a:solidFill>
              <a:highlight>
                <a:schemeClr val="lt1"/>
              </a:highlight>
              <a:latin typeface="Arial"/>
              <a:ea typeface="Arial"/>
              <a:cs typeface="Arial"/>
              <a:sym typeface="Arial"/>
            </a:endParaRPr>
          </a:p>
          <a:p>
            <a:pPr marL="0" marR="0" lvl="0" indent="0" algn="ctr" rtl="0">
              <a:lnSpc>
                <a:spcPct val="100000"/>
              </a:lnSpc>
              <a:spcBef>
                <a:spcPts val="0"/>
              </a:spcBef>
              <a:spcAft>
                <a:spcPts val="0"/>
              </a:spcAft>
              <a:buClr>
                <a:srgbClr val="000000"/>
              </a:buClr>
              <a:buSzPts val="2600"/>
              <a:buFont typeface="Arial"/>
              <a:buNone/>
            </a:pPr>
            <a:r>
              <a:rPr lang="en-GB" sz="2600" b="1" i="0" u="none" strike="noStrike" cap="none">
                <a:solidFill>
                  <a:srgbClr val="202124"/>
                </a:solidFill>
                <a:highlight>
                  <a:schemeClr val="lt1"/>
                </a:highlight>
                <a:latin typeface="Arial"/>
                <a:ea typeface="Arial"/>
                <a:cs typeface="Arial"/>
                <a:sym typeface="Arial"/>
              </a:rPr>
              <a:t>Part 2 </a:t>
            </a:r>
            <a:endParaRPr sz="2600" b="0" i="0" u="none" strike="noStrike" cap="none">
              <a:solidFill>
                <a:srgbClr val="000000"/>
              </a:solidFill>
              <a:latin typeface="Arial"/>
              <a:ea typeface="Arial"/>
              <a:cs typeface="Arial"/>
              <a:sym typeface="Arial"/>
            </a:endParaRPr>
          </a:p>
        </p:txBody>
      </p:sp>
      <p:sp>
        <p:nvSpPr>
          <p:cNvPr id="70" name="Google Shape;70;p13"/>
          <p:cNvSpPr txBox="1">
            <a:spLocks noGrp="1"/>
          </p:cNvSpPr>
          <p:nvPr>
            <p:ph type="sldNum" idx="12"/>
          </p:nvPr>
        </p:nvSpPr>
        <p:spPr>
          <a:xfrm>
            <a:off x="7837741" y="4467023"/>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1</a:t>
            </a:fld>
            <a:endParaRPr/>
          </a:p>
        </p:txBody>
      </p:sp>
      <p:pic>
        <p:nvPicPr>
          <p:cNvPr id="71" name="Google Shape;71;p13"/>
          <p:cNvPicPr preferRelativeResize="0"/>
          <p:nvPr/>
        </p:nvPicPr>
        <p:blipFill rotWithShape="1">
          <a:blip r:embed="rId3">
            <a:alphaModFix/>
          </a:blip>
          <a:srcRect/>
          <a:stretch/>
        </p:blipFill>
        <p:spPr>
          <a:xfrm>
            <a:off x="3047589" y="3372825"/>
            <a:ext cx="3341767" cy="11082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Shape 396"/>
        <p:cNvGrpSpPr/>
        <p:nvPr/>
      </p:nvGrpSpPr>
      <p:grpSpPr>
        <a:xfrm>
          <a:off x="0" y="0"/>
          <a:ext cx="0" cy="0"/>
          <a:chOff x="0" y="0"/>
          <a:chExt cx="0" cy="0"/>
        </a:xfrm>
      </p:grpSpPr>
      <p:sp>
        <p:nvSpPr>
          <p:cNvPr id="397" name="Google Shape;397;p22"/>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800"/>
              <a:buNone/>
            </a:pPr>
            <a:r>
              <a:rPr lang="en-GB" sz="2600"/>
              <a:t>Beamsearch</a:t>
            </a:r>
            <a:endParaRPr sz="2600"/>
          </a:p>
        </p:txBody>
      </p:sp>
      <p:sp>
        <p:nvSpPr>
          <p:cNvPr id="398" name="Google Shape;398;p22"/>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10</a:t>
            </a:fld>
            <a:endParaRPr/>
          </a:p>
        </p:txBody>
      </p:sp>
      <p:sp>
        <p:nvSpPr>
          <p:cNvPr id="399" name="Google Shape;399;p22"/>
          <p:cNvSpPr/>
          <p:nvPr/>
        </p:nvSpPr>
        <p:spPr>
          <a:xfrm>
            <a:off x="584700" y="2820900"/>
            <a:ext cx="825600" cy="518100"/>
          </a:xfrm>
          <a:prstGeom prst="roundRect">
            <a:avLst>
              <a:gd name="adj" fmla="val 16667"/>
            </a:avLst>
          </a:prstGeom>
          <a:solidFill>
            <a:srgbClr val="CFE2F3"/>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Arial"/>
                <a:ea typeface="Arial"/>
                <a:cs typeface="Arial"/>
                <a:sym typeface="Arial"/>
              </a:rPr>
              <a:t>RNN</a:t>
            </a:r>
            <a:endParaRPr sz="1400" b="0" i="0" u="none" strike="noStrike" cap="none">
              <a:solidFill>
                <a:srgbClr val="000000"/>
              </a:solidFill>
              <a:latin typeface="Arial"/>
              <a:ea typeface="Arial"/>
              <a:cs typeface="Arial"/>
              <a:sym typeface="Arial"/>
            </a:endParaRPr>
          </a:p>
        </p:txBody>
      </p:sp>
      <p:sp>
        <p:nvSpPr>
          <p:cNvPr id="400" name="Google Shape;400;p22"/>
          <p:cNvSpPr/>
          <p:nvPr/>
        </p:nvSpPr>
        <p:spPr>
          <a:xfrm>
            <a:off x="1604700" y="2818175"/>
            <a:ext cx="825600" cy="518100"/>
          </a:xfrm>
          <a:prstGeom prst="roundRect">
            <a:avLst>
              <a:gd name="adj" fmla="val 16667"/>
            </a:avLst>
          </a:prstGeom>
          <a:solidFill>
            <a:srgbClr val="CFE2F3"/>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Arial"/>
                <a:ea typeface="Arial"/>
                <a:cs typeface="Arial"/>
                <a:sym typeface="Arial"/>
              </a:rPr>
              <a:t>RNN</a:t>
            </a:r>
            <a:endParaRPr sz="1400" b="0" i="0" u="none" strike="noStrike" cap="none">
              <a:solidFill>
                <a:srgbClr val="000000"/>
              </a:solidFill>
              <a:latin typeface="Arial"/>
              <a:ea typeface="Arial"/>
              <a:cs typeface="Arial"/>
              <a:sym typeface="Arial"/>
            </a:endParaRPr>
          </a:p>
        </p:txBody>
      </p:sp>
      <p:cxnSp>
        <p:nvCxnSpPr>
          <p:cNvPr id="401" name="Google Shape;401;p22"/>
          <p:cNvCxnSpPr/>
          <p:nvPr/>
        </p:nvCxnSpPr>
        <p:spPr>
          <a:xfrm>
            <a:off x="2430300" y="3077225"/>
            <a:ext cx="165000" cy="0"/>
          </a:xfrm>
          <a:prstGeom prst="straightConnector1">
            <a:avLst/>
          </a:prstGeom>
          <a:noFill/>
          <a:ln w="9525" cap="flat" cmpd="sng">
            <a:solidFill>
              <a:srgbClr val="424242"/>
            </a:solidFill>
            <a:prstDash val="solid"/>
            <a:round/>
            <a:headEnd type="none" w="sm" len="sm"/>
            <a:tailEnd type="triangle" w="med" len="med"/>
          </a:ln>
        </p:spPr>
      </p:cxnSp>
      <p:cxnSp>
        <p:nvCxnSpPr>
          <p:cNvPr id="402" name="Google Shape;402;p22"/>
          <p:cNvCxnSpPr/>
          <p:nvPr/>
        </p:nvCxnSpPr>
        <p:spPr>
          <a:xfrm rot="10800000">
            <a:off x="997500" y="2653200"/>
            <a:ext cx="0" cy="167700"/>
          </a:xfrm>
          <a:prstGeom prst="straightConnector1">
            <a:avLst/>
          </a:prstGeom>
          <a:noFill/>
          <a:ln w="9525" cap="flat" cmpd="sng">
            <a:solidFill>
              <a:srgbClr val="424242"/>
            </a:solidFill>
            <a:prstDash val="solid"/>
            <a:round/>
            <a:headEnd type="none" w="sm" len="sm"/>
            <a:tailEnd type="triangle" w="med" len="med"/>
          </a:ln>
        </p:spPr>
      </p:cxnSp>
      <p:cxnSp>
        <p:nvCxnSpPr>
          <p:cNvPr id="403" name="Google Shape;403;p22"/>
          <p:cNvCxnSpPr/>
          <p:nvPr/>
        </p:nvCxnSpPr>
        <p:spPr>
          <a:xfrm rot="10800000">
            <a:off x="2017500" y="2650475"/>
            <a:ext cx="0" cy="167700"/>
          </a:xfrm>
          <a:prstGeom prst="straightConnector1">
            <a:avLst/>
          </a:prstGeom>
          <a:noFill/>
          <a:ln w="9525" cap="flat" cmpd="sng">
            <a:solidFill>
              <a:srgbClr val="424242"/>
            </a:solidFill>
            <a:prstDash val="solid"/>
            <a:round/>
            <a:headEnd type="none" w="sm" len="sm"/>
            <a:tailEnd type="triangle" w="med" len="med"/>
          </a:ln>
        </p:spPr>
      </p:cxnSp>
      <p:sp>
        <p:nvSpPr>
          <p:cNvPr id="404" name="Google Shape;404;p22"/>
          <p:cNvSpPr/>
          <p:nvPr/>
        </p:nvSpPr>
        <p:spPr>
          <a:xfrm>
            <a:off x="584700" y="2439900"/>
            <a:ext cx="825600" cy="240600"/>
          </a:xfrm>
          <a:prstGeom prst="roundRect">
            <a:avLst>
              <a:gd name="adj" fmla="val 16667"/>
            </a:avLst>
          </a:prstGeom>
          <a:solidFill>
            <a:srgbClr val="FCE5CD"/>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Arial"/>
                <a:ea typeface="Arial"/>
                <a:cs typeface="Arial"/>
                <a:sym typeface="Arial"/>
              </a:rPr>
              <a:t>Linear</a:t>
            </a:r>
            <a:endParaRPr sz="1400" b="0" i="0" u="none" strike="noStrike" cap="none">
              <a:solidFill>
                <a:srgbClr val="000000"/>
              </a:solidFill>
              <a:latin typeface="Arial"/>
              <a:ea typeface="Arial"/>
              <a:cs typeface="Arial"/>
              <a:sym typeface="Arial"/>
            </a:endParaRPr>
          </a:p>
        </p:txBody>
      </p:sp>
      <p:sp>
        <p:nvSpPr>
          <p:cNvPr id="405" name="Google Shape;405;p22"/>
          <p:cNvSpPr/>
          <p:nvPr/>
        </p:nvSpPr>
        <p:spPr>
          <a:xfrm>
            <a:off x="1604700" y="2437175"/>
            <a:ext cx="825600" cy="240600"/>
          </a:xfrm>
          <a:prstGeom prst="roundRect">
            <a:avLst>
              <a:gd name="adj" fmla="val 16667"/>
            </a:avLst>
          </a:prstGeom>
          <a:solidFill>
            <a:srgbClr val="FCE5CD"/>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Arial"/>
                <a:ea typeface="Arial"/>
                <a:cs typeface="Arial"/>
                <a:sym typeface="Arial"/>
              </a:rPr>
              <a:t>Linear</a:t>
            </a:r>
            <a:endParaRPr sz="1400" b="0" i="0" u="none" strike="noStrike" cap="none">
              <a:solidFill>
                <a:srgbClr val="000000"/>
              </a:solidFill>
              <a:latin typeface="Arial"/>
              <a:ea typeface="Arial"/>
              <a:cs typeface="Arial"/>
              <a:sym typeface="Arial"/>
            </a:endParaRPr>
          </a:p>
        </p:txBody>
      </p:sp>
      <p:cxnSp>
        <p:nvCxnSpPr>
          <p:cNvPr id="406" name="Google Shape;406;p22"/>
          <p:cNvCxnSpPr/>
          <p:nvPr/>
        </p:nvCxnSpPr>
        <p:spPr>
          <a:xfrm rot="10800000">
            <a:off x="997500" y="2272200"/>
            <a:ext cx="0" cy="167700"/>
          </a:xfrm>
          <a:prstGeom prst="straightConnector1">
            <a:avLst/>
          </a:prstGeom>
          <a:noFill/>
          <a:ln w="9525" cap="flat" cmpd="sng">
            <a:solidFill>
              <a:srgbClr val="424242"/>
            </a:solidFill>
            <a:prstDash val="solid"/>
            <a:round/>
            <a:headEnd type="none" w="sm" len="sm"/>
            <a:tailEnd type="triangle" w="med" len="med"/>
          </a:ln>
        </p:spPr>
      </p:cxnSp>
      <p:cxnSp>
        <p:nvCxnSpPr>
          <p:cNvPr id="407" name="Google Shape;407;p22"/>
          <p:cNvCxnSpPr/>
          <p:nvPr/>
        </p:nvCxnSpPr>
        <p:spPr>
          <a:xfrm rot="10800000">
            <a:off x="2017500" y="2269475"/>
            <a:ext cx="0" cy="167700"/>
          </a:xfrm>
          <a:prstGeom prst="straightConnector1">
            <a:avLst/>
          </a:prstGeom>
          <a:noFill/>
          <a:ln w="9525" cap="flat" cmpd="sng">
            <a:solidFill>
              <a:srgbClr val="424242"/>
            </a:solidFill>
            <a:prstDash val="solid"/>
            <a:round/>
            <a:headEnd type="none" w="sm" len="sm"/>
            <a:tailEnd type="triangle" w="med" len="med"/>
          </a:ln>
        </p:spPr>
      </p:cxnSp>
      <p:sp>
        <p:nvSpPr>
          <p:cNvPr id="408" name="Google Shape;408;p22"/>
          <p:cNvSpPr/>
          <p:nvPr/>
        </p:nvSpPr>
        <p:spPr>
          <a:xfrm>
            <a:off x="584700" y="2058900"/>
            <a:ext cx="825600" cy="240600"/>
          </a:xfrm>
          <a:prstGeom prst="roundRect">
            <a:avLst>
              <a:gd name="adj" fmla="val 16667"/>
            </a:avLst>
          </a:prstGeom>
          <a:solidFill>
            <a:srgbClr val="D0E0E3"/>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GB" sz="1200" b="0" i="0" u="none" strike="noStrike" cap="none">
                <a:solidFill>
                  <a:srgbClr val="000000"/>
                </a:solidFill>
                <a:latin typeface="Arial"/>
                <a:ea typeface="Arial"/>
                <a:cs typeface="Arial"/>
                <a:sym typeface="Arial"/>
              </a:rPr>
              <a:t>Softmax</a:t>
            </a:r>
            <a:endParaRPr sz="1200" b="0" i="0" u="none" strike="noStrike" cap="none">
              <a:solidFill>
                <a:srgbClr val="000000"/>
              </a:solidFill>
              <a:latin typeface="Arial"/>
              <a:ea typeface="Arial"/>
              <a:cs typeface="Arial"/>
              <a:sym typeface="Arial"/>
            </a:endParaRPr>
          </a:p>
        </p:txBody>
      </p:sp>
      <p:sp>
        <p:nvSpPr>
          <p:cNvPr id="409" name="Google Shape;409;p22"/>
          <p:cNvSpPr/>
          <p:nvPr/>
        </p:nvSpPr>
        <p:spPr>
          <a:xfrm>
            <a:off x="1604700" y="2056175"/>
            <a:ext cx="825600" cy="240600"/>
          </a:xfrm>
          <a:prstGeom prst="roundRect">
            <a:avLst>
              <a:gd name="adj" fmla="val 16667"/>
            </a:avLst>
          </a:prstGeom>
          <a:solidFill>
            <a:srgbClr val="D0E0E3"/>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GB" sz="1200" b="0" i="0" u="none" strike="noStrike" cap="none">
                <a:solidFill>
                  <a:srgbClr val="000000"/>
                </a:solidFill>
                <a:latin typeface="Arial"/>
                <a:ea typeface="Arial"/>
                <a:cs typeface="Arial"/>
                <a:sym typeface="Arial"/>
              </a:rPr>
              <a:t>Softmax</a:t>
            </a:r>
            <a:endParaRPr sz="1400" b="0" i="0" u="none" strike="noStrike" cap="none">
              <a:solidFill>
                <a:srgbClr val="000000"/>
              </a:solidFill>
              <a:latin typeface="Arial"/>
              <a:ea typeface="Arial"/>
              <a:cs typeface="Arial"/>
              <a:sym typeface="Arial"/>
            </a:endParaRPr>
          </a:p>
        </p:txBody>
      </p:sp>
      <p:cxnSp>
        <p:nvCxnSpPr>
          <p:cNvPr id="410" name="Google Shape;410;p22"/>
          <p:cNvCxnSpPr/>
          <p:nvPr/>
        </p:nvCxnSpPr>
        <p:spPr>
          <a:xfrm rot="10800000">
            <a:off x="692700" y="1891200"/>
            <a:ext cx="0" cy="167700"/>
          </a:xfrm>
          <a:prstGeom prst="straightConnector1">
            <a:avLst/>
          </a:prstGeom>
          <a:noFill/>
          <a:ln w="9525" cap="flat" cmpd="sng">
            <a:solidFill>
              <a:srgbClr val="424242"/>
            </a:solidFill>
            <a:prstDash val="solid"/>
            <a:round/>
            <a:headEnd type="none" w="sm" len="sm"/>
            <a:tailEnd type="triangle" w="med" len="med"/>
          </a:ln>
        </p:spPr>
      </p:cxnSp>
      <p:sp>
        <p:nvSpPr>
          <p:cNvPr id="411" name="Google Shape;411;p22"/>
          <p:cNvSpPr txBox="1"/>
          <p:nvPr/>
        </p:nvSpPr>
        <p:spPr>
          <a:xfrm>
            <a:off x="562950" y="1634625"/>
            <a:ext cx="457200" cy="323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GB" sz="900" b="0" i="0" u="none" strike="noStrike" cap="none">
                <a:solidFill>
                  <a:srgbClr val="000000"/>
                </a:solidFill>
                <a:latin typeface="Roboto"/>
                <a:ea typeface="Roboto"/>
                <a:cs typeface="Roboto"/>
                <a:sym typeface="Roboto"/>
              </a:rPr>
              <a:t>w</a:t>
            </a:r>
            <a:r>
              <a:rPr lang="en-GB" sz="900" b="0" i="0" u="none" strike="noStrike" cap="none" baseline="-25000">
                <a:solidFill>
                  <a:srgbClr val="000000"/>
                </a:solidFill>
                <a:latin typeface="Roboto"/>
                <a:ea typeface="Roboto"/>
                <a:cs typeface="Roboto"/>
                <a:sym typeface="Roboto"/>
              </a:rPr>
              <a:t>1</a:t>
            </a:r>
            <a:endParaRPr sz="900" b="0" i="0" u="none" strike="noStrike" cap="none" baseline="-25000">
              <a:solidFill>
                <a:srgbClr val="000000"/>
              </a:solidFill>
              <a:latin typeface="Roboto"/>
              <a:ea typeface="Roboto"/>
              <a:cs typeface="Roboto"/>
              <a:sym typeface="Roboto"/>
            </a:endParaRPr>
          </a:p>
        </p:txBody>
      </p:sp>
      <p:sp>
        <p:nvSpPr>
          <p:cNvPr id="412" name="Google Shape;412;p22"/>
          <p:cNvSpPr/>
          <p:nvPr/>
        </p:nvSpPr>
        <p:spPr>
          <a:xfrm>
            <a:off x="1606588" y="3601025"/>
            <a:ext cx="825600" cy="240600"/>
          </a:xfrm>
          <a:prstGeom prst="roundRect">
            <a:avLst>
              <a:gd name="adj" fmla="val 16667"/>
            </a:avLst>
          </a:prstGeom>
          <a:solidFill>
            <a:srgbClr val="B6D7A8"/>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Arial"/>
                <a:ea typeface="Arial"/>
                <a:cs typeface="Arial"/>
                <a:sym typeface="Arial"/>
              </a:rPr>
              <a:t>Emb</a:t>
            </a:r>
            <a:endParaRPr sz="1400" b="0" i="0" u="none" strike="noStrike" cap="none">
              <a:solidFill>
                <a:srgbClr val="000000"/>
              </a:solidFill>
              <a:latin typeface="Arial"/>
              <a:ea typeface="Arial"/>
              <a:cs typeface="Arial"/>
              <a:sym typeface="Arial"/>
            </a:endParaRPr>
          </a:p>
        </p:txBody>
      </p:sp>
      <p:cxnSp>
        <p:nvCxnSpPr>
          <p:cNvPr id="413" name="Google Shape;413;p22"/>
          <p:cNvCxnSpPr>
            <a:stCxn id="412" idx="0"/>
          </p:cNvCxnSpPr>
          <p:nvPr/>
        </p:nvCxnSpPr>
        <p:spPr>
          <a:xfrm rot="10800000">
            <a:off x="2014588" y="3344225"/>
            <a:ext cx="4800" cy="256800"/>
          </a:xfrm>
          <a:prstGeom prst="straightConnector1">
            <a:avLst/>
          </a:prstGeom>
          <a:noFill/>
          <a:ln w="9525" cap="flat" cmpd="sng">
            <a:solidFill>
              <a:srgbClr val="424242"/>
            </a:solidFill>
            <a:prstDash val="solid"/>
            <a:round/>
            <a:headEnd type="none" w="sm" len="sm"/>
            <a:tailEnd type="triangle" w="med" len="med"/>
          </a:ln>
        </p:spPr>
      </p:cxnSp>
      <p:cxnSp>
        <p:nvCxnSpPr>
          <p:cNvPr id="414" name="Google Shape;414;p22"/>
          <p:cNvCxnSpPr/>
          <p:nvPr/>
        </p:nvCxnSpPr>
        <p:spPr>
          <a:xfrm rot="10800000">
            <a:off x="2019388" y="3841625"/>
            <a:ext cx="0" cy="167700"/>
          </a:xfrm>
          <a:prstGeom prst="straightConnector1">
            <a:avLst/>
          </a:prstGeom>
          <a:noFill/>
          <a:ln w="9525" cap="flat" cmpd="sng">
            <a:solidFill>
              <a:srgbClr val="424242"/>
            </a:solidFill>
            <a:prstDash val="solid"/>
            <a:round/>
            <a:headEnd type="none" w="sm" len="sm"/>
            <a:tailEnd type="triangle" w="med" len="med"/>
          </a:ln>
        </p:spPr>
      </p:cxnSp>
      <p:sp>
        <p:nvSpPr>
          <p:cNvPr id="415" name="Google Shape;415;p22"/>
          <p:cNvSpPr/>
          <p:nvPr/>
        </p:nvSpPr>
        <p:spPr>
          <a:xfrm>
            <a:off x="584688" y="3593400"/>
            <a:ext cx="825600" cy="240600"/>
          </a:xfrm>
          <a:prstGeom prst="roundRect">
            <a:avLst>
              <a:gd name="adj" fmla="val 16667"/>
            </a:avLst>
          </a:prstGeom>
          <a:solidFill>
            <a:srgbClr val="B6D7A8"/>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Arial"/>
                <a:ea typeface="Arial"/>
                <a:cs typeface="Arial"/>
                <a:sym typeface="Arial"/>
              </a:rPr>
              <a:t>Emb</a:t>
            </a:r>
            <a:endParaRPr sz="1400" b="0" i="0" u="none" strike="noStrike" cap="none">
              <a:solidFill>
                <a:srgbClr val="000000"/>
              </a:solidFill>
              <a:latin typeface="Arial"/>
              <a:ea typeface="Arial"/>
              <a:cs typeface="Arial"/>
              <a:sym typeface="Arial"/>
            </a:endParaRPr>
          </a:p>
        </p:txBody>
      </p:sp>
      <p:cxnSp>
        <p:nvCxnSpPr>
          <p:cNvPr id="416" name="Google Shape;416;p22"/>
          <p:cNvCxnSpPr>
            <a:stCxn id="415" idx="0"/>
          </p:cNvCxnSpPr>
          <p:nvPr/>
        </p:nvCxnSpPr>
        <p:spPr>
          <a:xfrm rot="10800000">
            <a:off x="992688" y="3336600"/>
            <a:ext cx="4800" cy="256800"/>
          </a:xfrm>
          <a:prstGeom prst="straightConnector1">
            <a:avLst/>
          </a:prstGeom>
          <a:noFill/>
          <a:ln w="9525" cap="flat" cmpd="sng">
            <a:solidFill>
              <a:srgbClr val="424242"/>
            </a:solidFill>
            <a:prstDash val="solid"/>
            <a:round/>
            <a:headEnd type="none" w="sm" len="sm"/>
            <a:tailEnd type="triangle" w="med" len="med"/>
          </a:ln>
        </p:spPr>
      </p:cxnSp>
      <p:cxnSp>
        <p:nvCxnSpPr>
          <p:cNvPr id="417" name="Google Shape;417;p22"/>
          <p:cNvCxnSpPr/>
          <p:nvPr/>
        </p:nvCxnSpPr>
        <p:spPr>
          <a:xfrm rot="10800000">
            <a:off x="997488" y="3834000"/>
            <a:ext cx="0" cy="167700"/>
          </a:xfrm>
          <a:prstGeom prst="straightConnector1">
            <a:avLst/>
          </a:prstGeom>
          <a:noFill/>
          <a:ln w="9525" cap="flat" cmpd="sng">
            <a:solidFill>
              <a:srgbClr val="424242"/>
            </a:solidFill>
            <a:prstDash val="solid"/>
            <a:round/>
            <a:headEnd type="none" w="sm" len="sm"/>
            <a:tailEnd type="triangle" w="med" len="med"/>
          </a:ln>
        </p:spPr>
      </p:cxnSp>
      <p:sp>
        <p:nvSpPr>
          <p:cNvPr id="418" name="Google Shape;418;p22"/>
          <p:cNvSpPr txBox="1"/>
          <p:nvPr/>
        </p:nvSpPr>
        <p:spPr>
          <a:xfrm>
            <a:off x="675007" y="4016225"/>
            <a:ext cx="7353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Roboto"/>
                <a:ea typeface="Roboto"/>
                <a:cs typeface="Roboto"/>
                <a:sym typeface="Roboto"/>
              </a:rPr>
              <a:t>&lt;bos&gt;</a:t>
            </a:r>
            <a:endParaRPr sz="1400" b="0" i="0" u="none" strike="noStrike" cap="none">
              <a:solidFill>
                <a:srgbClr val="000000"/>
              </a:solidFill>
              <a:latin typeface="Roboto"/>
              <a:ea typeface="Roboto"/>
              <a:cs typeface="Roboto"/>
              <a:sym typeface="Roboto"/>
            </a:endParaRPr>
          </a:p>
        </p:txBody>
      </p:sp>
      <p:cxnSp>
        <p:nvCxnSpPr>
          <p:cNvPr id="419" name="Google Shape;419;p22"/>
          <p:cNvCxnSpPr/>
          <p:nvPr/>
        </p:nvCxnSpPr>
        <p:spPr>
          <a:xfrm>
            <a:off x="1424400" y="2739263"/>
            <a:ext cx="195600" cy="81300"/>
          </a:xfrm>
          <a:prstGeom prst="straightConnector1">
            <a:avLst/>
          </a:prstGeom>
          <a:noFill/>
          <a:ln w="9525" cap="flat" cmpd="sng">
            <a:solidFill>
              <a:srgbClr val="FF0000"/>
            </a:solidFill>
            <a:prstDash val="solid"/>
            <a:round/>
            <a:headEnd type="none" w="sm" len="sm"/>
            <a:tailEnd type="triangle" w="med" len="med"/>
          </a:ln>
        </p:spPr>
      </p:cxnSp>
      <p:sp>
        <p:nvSpPr>
          <p:cNvPr id="420" name="Google Shape;420;p22"/>
          <p:cNvSpPr txBox="1"/>
          <p:nvPr/>
        </p:nvSpPr>
        <p:spPr>
          <a:xfrm>
            <a:off x="171600" y="2491938"/>
            <a:ext cx="1162500" cy="276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600"/>
              <a:buFont typeface="Arial"/>
              <a:buNone/>
            </a:pPr>
            <a:r>
              <a:rPr lang="en-GB" sz="600" b="0" i="0" u="none" strike="noStrike" cap="none">
                <a:solidFill>
                  <a:schemeClr val="accent3"/>
                </a:solidFill>
                <a:latin typeface="Roboto"/>
                <a:ea typeface="Roboto"/>
                <a:cs typeface="Roboto"/>
                <a:sym typeface="Roboto"/>
              </a:rPr>
              <a:t>Attention</a:t>
            </a:r>
            <a:endParaRPr sz="600" b="0" i="0" u="none" strike="noStrike" cap="none">
              <a:solidFill>
                <a:schemeClr val="accent3"/>
              </a:solidFill>
              <a:latin typeface="Roboto"/>
              <a:ea typeface="Roboto"/>
              <a:cs typeface="Roboto"/>
              <a:sym typeface="Roboto"/>
            </a:endParaRPr>
          </a:p>
        </p:txBody>
      </p:sp>
      <p:cxnSp>
        <p:nvCxnSpPr>
          <p:cNvPr id="421" name="Google Shape;421;p22"/>
          <p:cNvCxnSpPr/>
          <p:nvPr/>
        </p:nvCxnSpPr>
        <p:spPr>
          <a:xfrm>
            <a:off x="463425" y="2714675"/>
            <a:ext cx="127800" cy="146100"/>
          </a:xfrm>
          <a:prstGeom prst="straightConnector1">
            <a:avLst/>
          </a:prstGeom>
          <a:noFill/>
          <a:ln w="9525" cap="flat" cmpd="sng">
            <a:solidFill>
              <a:srgbClr val="DB4437"/>
            </a:solidFill>
            <a:prstDash val="solid"/>
            <a:round/>
            <a:headEnd type="none" w="sm" len="sm"/>
            <a:tailEnd type="triangle" w="med" len="med"/>
          </a:ln>
        </p:spPr>
      </p:cxnSp>
      <p:sp>
        <p:nvSpPr>
          <p:cNvPr id="422" name="Google Shape;422;p22"/>
          <p:cNvSpPr txBox="1"/>
          <p:nvPr/>
        </p:nvSpPr>
        <p:spPr>
          <a:xfrm>
            <a:off x="1009950" y="2584963"/>
            <a:ext cx="1162500" cy="276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600"/>
              <a:buFont typeface="Arial"/>
              <a:buNone/>
            </a:pPr>
            <a:r>
              <a:rPr lang="en-GB" sz="600" b="0" i="0" u="none" strike="noStrike" cap="none">
                <a:solidFill>
                  <a:schemeClr val="accent3"/>
                </a:solidFill>
                <a:latin typeface="Roboto"/>
                <a:ea typeface="Roboto"/>
                <a:cs typeface="Roboto"/>
                <a:sym typeface="Roboto"/>
              </a:rPr>
              <a:t>Attention</a:t>
            </a:r>
            <a:endParaRPr sz="600" b="0" i="0" u="none" strike="noStrike" cap="none">
              <a:solidFill>
                <a:schemeClr val="accent3"/>
              </a:solidFill>
              <a:latin typeface="Roboto"/>
              <a:ea typeface="Roboto"/>
              <a:cs typeface="Roboto"/>
              <a:sym typeface="Roboto"/>
            </a:endParaRPr>
          </a:p>
        </p:txBody>
      </p:sp>
      <p:cxnSp>
        <p:nvCxnSpPr>
          <p:cNvPr id="423" name="Google Shape;423;p22"/>
          <p:cNvCxnSpPr/>
          <p:nvPr/>
        </p:nvCxnSpPr>
        <p:spPr>
          <a:xfrm>
            <a:off x="419700" y="3079950"/>
            <a:ext cx="165000" cy="0"/>
          </a:xfrm>
          <a:prstGeom prst="straightConnector1">
            <a:avLst/>
          </a:prstGeom>
          <a:noFill/>
          <a:ln w="9525" cap="flat" cmpd="sng">
            <a:solidFill>
              <a:srgbClr val="424242"/>
            </a:solidFill>
            <a:prstDash val="solid"/>
            <a:round/>
            <a:headEnd type="none" w="sm" len="sm"/>
            <a:tailEnd type="triangle" w="med" len="med"/>
          </a:ln>
        </p:spPr>
      </p:cxnSp>
      <p:cxnSp>
        <p:nvCxnSpPr>
          <p:cNvPr id="424" name="Google Shape;424;p22"/>
          <p:cNvCxnSpPr/>
          <p:nvPr/>
        </p:nvCxnSpPr>
        <p:spPr>
          <a:xfrm rot="10800000">
            <a:off x="845100" y="1891200"/>
            <a:ext cx="0" cy="167700"/>
          </a:xfrm>
          <a:prstGeom prst="straightConnector1">
            <a:avLst/>
          </a:prstGeom>
          <a:noFill/>
          <a:ln w="9525" cap="flat" cmpd="sng">
            <a:solidFill>
              <a:srgbClr val="424242"/>
            </a:solidFill>
            <a:prstDash val="solid"/>
            <a:round/>
            <a:headEnd type="none" w="sm" len="sm"/>
            <a:tailEnd type="triangle" w="med" len="med"/>
          </a:ln>
        </p:spPr>
      </p:cxnSp>
      <p:sp>
        <p:nvSpPr>
          <p:cNvPr id="425" name="Google Shape;425;p22"/>
          <p:cNvSpPr txBox="1"/>
          <p:nvPr/>
        </p:nvSpPr>
        <p:spPr>
          <a:xfrm>
            <a:off x="715350" y="1634625"/>
            <a:ext cx="457200" cy="323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GB" sz="900" b="0" i="0" u="none" strike="noStrike" cap="none">
                <a:solidFill>
                  <a:srgbClr val="000000"/>
                </a:solidFill>
                <a:latin typeface="Roboto"/>
                <a:ea typeface="Roboto"/>
                <a:cs typeface="Roboto"/>
                <a:sym typeface="Roboto"/>
              </a:rPr>
              <a:t>w</a:t>
            </a:r>
            <a:r>
              <a:rPr lang="en-GB" sz="900" b="0" i="0" u="none" strike="noStrike" cap="none" baseline="-25000">
                <a:solidFill>
                  <a:srgbClr val="000000"/>
                </a:solidFill>
                <a:latin typeface="Roboto"/>
                <a:ea typeface="Roboto"/>
                <a:cs typeface="Roboto"/>
                <a:sym typeface="Roboto"/>
              </a:rPr>
              <a:t>2</a:t>
            </a:r>
            <a:endParaRPr sz="900" b="0" i="0" u="none" strike="noStrike" cap="none" baseline="-25000">
              <a:solidFill>
                <a:srgbClr val="000000"/>
              </a:solidFill>
              <a:latin typeface="Roboto"/>
              <a:ea typeface="Roboto"/>
              <a:cs typeface="Roboto"/>
              <a:sym typeface="Roboto"/>
            </a:endParaRPr>
          </a:p>
        </p:txBody>
      </p:sp>
      <p:cxnSp>
        <p:nvCxnSpPr>
          <p:cNvPr id="426" name="Google Shape;426;p22"/>
          <p:cNvCxnSpPr/>
          <p:nvPr/>
        </p:nvCxnSpPr>
        <p:spPr>
          <a:xfrm rot="10800000">
            <a:off x="997500" y="1891200"/>
            <a:ext cx="0" cy="167700"/>
          </a:xfrm>
          <a:prstGeom prst="straightConnector1">
            <a:avLst/>
          </a:prstGeom>
          <a:noFill/>
          <a:ln w="9525" cap="flat" cmpd="sng">
            <a:solidFill>
              <a:srgbClr val="424242"/>
            </a:solidFill>
            <a:prstDash val="solid"/>
            <a:round/>
            <a:headEnd type="none" w="sm" len="sm"/>
            <a:tailEnd type="triangle" w="med" len="med"/>
          </a:ln>
        </p:spPr>
      </p:cxnSp>
      <p:sp>
        <p:nvSpPr>
          <p:cNvPr id="427" name="Google Shape;427;p22"/>
          <p:cNvSpPr txBox="1"/>
          <p:nvPr/>
        </p:nvSpPr>
        <p:spPr>
          <a:xfrm>
            <a:off x="867750" y="1634625"/>
            <a:ext cx="457200" cy="323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GB" sz="900" b="0" i="0" u="none" strike="noStrike" cap="none">
                <a:solidFill>
                  <a:srgbClr val="000000"/>
                </a:solidFill>
                <a:latin typeface="Roboto"/>
                <a:ea typeface="Roboto"/>
                <a:cs typeface="Roboto"/>
                <a:sym typeface="Roboto"/>
              </a:rPr>
              <a:t>w</a:t>
            </a:r>
            <a:r>
              <a:rPr lang="en-GB" sz="900" b="0" i="0" u="none" strike="noStrike" cap="none" baseline="-25000">
                <a:solidFill>
                  <a:srgbClr val="000000"/>
                </a:solidFill>
                <a:latin typeface="Roboto"/>
                <a:ea typeface="Roboto"/>
                <a:cs typeface="Roboto"/>
                <a:sym typeface="Roboto"/>
              </a:rPr>
              <a:t>3</a:t>
            </a:r>
            <a:endParaRPr sz="900" b="0" i="0" u="none" strike="noStrike" cap="none" baseline="-25000">
              <a:solidFill>
                <a:srgbClr val="000000"/>
              </a:solidFill>
              <a:latin typeface="Roboto"/>
              <a:ea typeface="Roboto"/>
              <a:cs typeface="Roboto"/>
              <a:sym typeface="Roboto"/>
            </a:endParaRPr>
          </a:p>
        </p:txBody>
      </p:sp>
      <p:cxnSp>
        <p:nvCxnSpPr>
          <p:cNvPr id="428" name="Google Shape;428;p22"/>
          <p:cNvCxnSpPr/>
          <p:nvPr/>
        </p:nvCxnSpPr>
        <p:spPr>
          <a:xfrm rot="10800000">
            <a:off x="1149900" y="1891200"/>
            <a:ext cx="0" cy="167700"/>
          </a:xfrm>
          <a:prstGeom prst="straightConnector1">
            <a:avLst/>
          </a:prstGeom>
          <a:noFill/>
          <a:ln w="9525" cap="flat" cmpd="sng">
            <a:solidFill>
              <a:srgbClr val="424242"/>
            </a:solidFill>
            <a:prstDash val="solid"/>
            <a:round/>
            <a:headEnd type="none" w="sm" len="sm"/>
            <a:tailEnd type="triangle" w="med" len="med"/>
          </a:ln>
        </p:spPr>
      </p:cxnSp>
      <p:sp>
        <p:nvSpPr>
          <p:cNvPr id="429" name="Google Shape;429;p22"/>
          <p:cNvSpPr txBox="1"/>
          <p:nvPr/>
        </p:nvSpPr>
        <p:spPr>
          <a:xfrm>
            <a:off x="1020150" y="1634625"/>
            <a:ext cx="457200" cy="323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GB" sz="900" b="0" i="0" u="none" strike="noStrike" cap="none">
                <a:solidFill>
                  <a:srgbClr val="000000"/>
                </a:solidFill>
                <a:latin typeface="Roboto"/>
                <a:ea typeface="Roboto"/>
                <a:cs typeface="Roboto"/>
                <a:sym typeface="Roboto"/>
              </a:rPr>
              <a:t>…</a:t>
            </a:r>
            <a:endParaRPr sz="900" b="0" i="0" u="none" strike="noStrike" cap="none" baseline="-25000">
              <a:solidFill>
                <a:srgbClr val="000000"/>
              </a:solidFill>
              <a:latin typeface="Roboto"/>
              <a:ea typeface="Roboto"/>
              <a:cs typeface="Roboto"/>
              <a:sym typeface="Roboto"/>
            </a:endParaRPr>
          </a:p>
        </p:txBody>
      </p:sp>
      <p:cxnSp>
        <p:nvCxnSpPr>
          <p:cNvPr id="430" name="Google Shape;430;p22"/>
          <p:cNvCxnSpPr/>
          <p:nvPr/>
        </p:nvCxnSpPr>
        <p:spPr>
          <a:xfrm rot="10800000">
            <a:off x="1302300" y="1891200"/>
            <a:ext cx="0" cy="167700"/>
          </a:xfrm>
          <a:prstGeom prst="straightConnector1">
            <a:avLst/>
          </a:prstGeom>
          <a:noFill/>
          <a:ln w="9525" cap="flat" cmpd="sng">
            <a:solidFill>
              <a:srgbClr val="424242"/>
            </a:solidFill>
            <a:prstDash val="solid"/>
            <a:round/>
            <a:headEnd type="none" w="sm" len="sm"/>
            <a:tailEnd type="triangle" w="med" len="med"/>
          </a:ln>
        </p:spPr>
      </p:cxnSp>
      <p:sp>
        <p:nvSpPr>
          <p:cNvPr id="431" name="Google Shape;431;p22"/>
          <p:cNvSpPr txBox="1"/>
          <p:nvPr/>
        </p:nvSpPr>
        <p:spPr>
          <a:xfrm>
            <a:off x="1172550" y="1634625"/>
            <a:ext cx="457200" cy="323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GB" sz="900" b="0" i="0" u="none" strike="noStrike" cap="none">
                <a:solidFill>
                  <a:srgbClr val="000000"/>
                </a:solidFill>
                <a:latin typeface="Roboto"/>
                <a:ea typeface="Roboto"/>
                <a:cs typeface="Roboto"/>
                <a:sym typeface="Roboto"/>
              </a:rPr>
              <a:t>w</a:t>
            </a:r>
            <a:r>
              <a:rPr lang="en-GB" sz="900" b="0" i="0" u="none" strike="noStrike" cap="none" baseline="-25000">
                <a:solidFill>
                  <a:srgbClr val="000000"/>
                </a:solidFill>
                <a:latin typeface="Roboto"/>
                <a:ea typeface="Roboto"/>
                <a:cs typeface="Roboto"/>
                <a:sym typeface="Roboto"/>
              </a:rPr>
              <a:t>N</a:t>
            </a:r>
            <a:endParaRPr sz="900" b="0" i="0" u="none" strike="noStrike" cap="none" baseline="-25000">
              <a:solidFill>
                <a:srgbClr val="000000"/>
              </a:solidFill>
              <a:latin typeface="Roboto"/>
              <a:ea typeface="Roboto"/>
              <a:cs typeface="Roboto"/>
              <a:sym typeface="Roboto"/>
            </a:endParaRPr>
          </a:p>
        </p:txBody>
      </p:sp>
      <p:cxnSp>
        <p:nvCxnSpPr>
          <p:cNvPr id="432" name="Google Shape;432;p22"/>
          <p:cNvCxnSpPr/>
          <p:nvPr/>
        </p:nvCxnSpPr>
        <p:spPr>
          <a:xfrm>
            <a:off x="1439700" y="3077225"/>
            <a:ext cx="165000" cy="0"/>
          </a:xfrm>
          <a:prstGeom prst="straightConnector1">
            <a:avLst/>
          </a:prstGeom>
          <a:noFill/>
          <a:ln w="9525" cap="flat" cmpd="sng">
            <a:solidFill>
              <a:srgbClr val="424242"/>
            </a:solidFill>
            <a:prstDash val="solid"/>
            <a:round/>
            <a:headEnd type="none" w="sm" len="sm"/>
            <a:tailEnd type="triangle" w="med" len="med"/>
          </a:ln>
        </p:spPr>
      </p:cxnSp>
      <p:sp>
        <p:nvSpPr>
          <p:cNvPr id="433" name="Google Shape;433;p22"/>
          <p:cNvSpPr txBox="1"/>
          <p:nvPr/>
        </p:nvSpPr>
        <p:spPr>
          <a:xfrm>
            <a:off x="1651100" y="4001700"/>
            <a:ext cx="868500" cy="646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GB" sz="1000" b="0" i="0" u="none" strike="noStrike" cap="none">
                <a:solidFill>
                  <a:srgbClr val="000000"/>
                </a:solidFill>
                <a:latin typeface="Roboto"/>
                <a:ea typeface="Roboto"/>
                <a:cs typeface="Roboto"/>
                <a:sym typeface="Roboto"/>
              </a:rPr>
              <a:t>&lt;The&gt; 0.3</a:t>
            </a:r>
            <a:endParaRPr sz="1000"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000"/>
              <a:buFont typeface="Arial"/>
              <a:buNone/>
            </a:pPr>
            <a:r>
              <a:rPr lang="en-GB" sz="1000" b="0" i="0" u="none" strike="noStrike" cap="none">
                <a:solidFill>
                  <a:srgbClr val="000000"/>
                </a:solidFill>
                <a:latin typeface="Roboto"/>
                <a:ea typeface="Roboto"/>
                <a:cs typeface="Roboto"/>
                <a:sym typeface="Roboto"/>
              </a:rPr>
              <a:t>&lt;This&gt; 0.3</a:t>
            </a:r>
            <a:endParaRPr sz="1000"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000"/>
              <a:buFont typeface="Arial"/>
              <a:buNone/>
            </a:pPr>
            <a:r>
              <a:rPr lang="en-GB" sz="1000" b="0" i="0" u="none" strike="noStrike" cap="none">
                <a:solidFill>
                  <a:srgbClr val="000000"/>
                </a:solidFill>
                <a:latin typeface="Roboto"/>
                <a:ea typeface="Roboto"/>
                <a:cs typeface="Roboto"/>
                <a:sym typeface="Roboto"/>
              </a:rPr>
              <a:t>&lt;That&gt; 0.2</a:t>
            </a:r>
            <a:endParaRPr sz="1000" b="0" i="0" u="none" strike="noStrike" cap="none">
              <a:solidFill>
                <a:srgbClr val="000000"/>
              </a:solidFill>
              <a:latin typeface="Roboto"/>
              <a:ea typeface="Roboto"/>
              <a:cs typeface="Roboto"/>
              <a:sym typeface="Roboto"/>
            </a:endParaRPr>
          </a:p>
        </p:txBody>
      </p:sp>
      <p:cxnSp>
        <p:nvCxnSpPr>
          <p:cNvPr id="434" name="Google Shape;434;p22"/>
          <p:cNvCxnSpPr/>
          <p:nvPr/>
        </p:nvCxnSpPr>
        <p:spPr>
          <a:xfrm rot="10800000">
            <a:off x="1683300" y="1891200"/>
            <a:ext cx="0" cy="167700"/>
          </a:xfrm>
          <a:prstGeom prst="straightConnector1">
            <a:avLst/>
          </a:prstGeom>
          <a:noFill/>
          <a:ln w="9525" cap="flat" cmpd="sng">
            <a:solidFill>
              <a:srgbClr val="424242"/>
            </a:solidFill>
            <a:prstDash val="solid"/>
            <a:round/>
            <a:headEnd type="none" w="sm" len="sm"/>
            <a:tailEnd type="triangle" w="med" len="med"/>
          </a:ln>
        </p:spPr>
      </p:cxnSp>
      <p:sp>
        <p:nvSpPr>
          <p:cNvPr id="435" name="Google Shape;435;p22"/>
          <p:cNvSpPr txBox="1"/>
          <p:nvPr/>
        </p:nvSpPr>
        <p:spPr>
          <a:xfrm>
            <a:off x="1553550" y="1634625"/>
            <a:ext cx="457200" cy="323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GB" sz="900" b="0" i="0" u="none" strike="noStrike" cap="none">
                <a:solidFill>
                  <a:srgbClr val="000000"/>
                </a:solidFill>
                <a:latin typeface="Roboto"/>
                <a:ea typeface="Roboto"/>
                <a:cs typeface="Roboto"/>
                <a:sym typeface="Roboto"/>
              </a:rPr>
              <a:t>w</a:t>
            </a:r>
            <a:r>
              <a:rPr lang="en-GB" sz="900" b="0" i="0" u="none" strike="noStrike" cap="none" baseline="-25000">
                <a:solidFill>
                  <a:srgbClr val="000000"/>
                </a:solidFill>
                <a:latin typeface="Roboto"/>
                <a:ea typeface="Roboto"/>
                <a:cs typeface="Roboto"/>
                <a:sym typeface="Roboto"/>
              </a:rPr>
              <a:t>1</a:t>
            </a:r>
            <a:endParaRPr sz="900" b="0" i="0" u="none" strike="noStrike" cap="none" baseline="-25000">
              <a:solidFill>
                <a:srgbClr val="000000"/>
              </a:solidFill>
              <a:latin typeface="Roboto"/>
              <a:ea typeface="Roboto"/>
              <a:cs typeface="Roboto"/>
              <a:sym typeface="Roboto"/>
            </a:endParaRPr>
          </a:p>
        </p:txBody>
      </p:sp>
      <p:cxnSp>
        <p:nvCxnSpPr>
          <p:cNvPr id="436" name="Google Shape;436;p22"/>
          <p:cNvCxnSpPr/>
          <p:nvPr/>
        </p:nvCxnSpPr>
        <p:spPr>
          <a:xfrm rot="10800000">
            <a:off x="1835700" y="1891200"/>
            <a:ext cx="0" cy="167700"/>
          </a:xfrm>
          <a:prstGeom prst="straightConnector1">
            <a:avLst/>
          </a:prstGeom>
          <a:noFill/>
          <a:ln w="9525" cap="flat" cmpd="sng">
            <a:solidFill>
              <a:srgbClr val="424242"/>
            </a:solidFill>
            <a:prstDash val="solid"/>
            <a:round/>
            <a:headEnd type="none" w="sm" len="sm"/>
            <a:tailEnd type="triangle" w="med" len="med"/>
          </a:ln>
        </p:spPr>
      </p:cxnSp>
      <p:sp>
        <p:nvSpPr>
          <p:cNvPr id="437" name="Google Shape;437;p22"/>
          <p:cNvSpPr txBox="1"/>
          <p:nvPr/>
        </p:nvSpPr>
        <p:spPr>
          <a:xfrm>
            <a:off x="1705950" y="1634625"/>
            <a:ext cx="457200" cy="323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GB" sz="900" b="0" i="0" u="none" strike="noStrike" cap="none">
                <a:solidFill>
                  <a:srgbClr val="000000"/>
                </a:solidFill>
                <a:latin typeface="Roboto"/>
                <a:ea typeface="Roboto"/>
                <a:cs typeface="Roboto"/>
                <a:sym typeface="Roboto"/>
              </a:rPr>
              <a:t>w</a:t>
            </a:r>
            <a:r>
              <a:rPr lang="en-GB" sz="900" b="0" i="0" u="none" strike="noStrike" cap="none" baseline="-25000">
                <a:solidFill>
                  <a:srgbClr val="000000"/>
                </a:solidFill>
                <a:latin typeface="Roboto"/>
                <a:ea typeface="Roboto"/>
                <a:cs typeface="Roboto"/>
                <a:sym typeface="Roboto"/>
              </a:rPr>
              <a:t>2</a:t>
            </a:r>
            <a:endParaRPr sz="900" b="0" i="0" u="none" strike="noStrike" cap="none" baseline="-25000">
              <a:solidFill>
                <a:srgbClr val="000000"/>
              </a:solidFill>
              <a:latin typeface="Roboto"/>
              <a:ea typeface="Roboto"/>
              <a:cs typeface="Roboto"/>
              <a:sym typeface="Roboto"/>
            </a:endParaRPr>
          </a:p>
        </p:txBody>
      </p:sp>
      <p:cxnSp>
        <p:nvCxnSpPr>
          <p:cNvPr id="438" name="Google Shape;438;p22"/>
          <p:cNvCxnSpPr/>
          <p:nvPr/>
        </p:nvCxnSpPr>
        <p:spPr>
          <a:xfrm rot="10800000">
            <a:off x="1988100" y="1891200"/>
            <a:ext cx="0" cy="167700"/>
          </a:xfrm>
          <a:prstGeom prst="straightConnector1">
            <a:avLst/>
          </a:prstGeom>
          <a:noFill/>
          <a:ln w="9525" cap="flat" cmpd="sng">
            <a:solidFill>
              <a:srgbClr val="424242"/>
            </a:solidFill>
            <a:prstDash val="solid"/>
            <a:round/>
            <a:headEnd type="none" w="sm" len="sm"/>
            <a:tailEnd type="triangle" w="med" len="med"/>
          </a:ln>
        </p:spPr>
      </p:cxnSp>
      <p:sp>
        <p:nvSpPr>
          <p:cNvPr id="439" name="Google Shape;439;p22"/>
          <p:cNvSpPr txBox="1"/>
          <p:nvPr/>
        </p:nvSpPr>
        <p:spPr>
          <a:xfrm>
            <a:off x="1858350" y="1634625"/>
            <a:ext cx="457200" cy="323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GB" sz="900" b="0" i="0" u="none" strike="noStrike" cap="none">
                <a:solidFill>
                  <a:srgbClr val="000000"/>
                </a:solidFill>
                <a:latin typeface="Roboto"/>
                <a:ea typeface="Roboto"/>
                <a:cs typeface="Roboto"/>
                <a:sym typeface="Roboto"/>
              </a:rPr>
              <a:t>w</a:t>
            </a:r>
            <a:r>
              <a:rPr lang="en-GB" sz="900" b="0" i="0" u="none" strike="noStrike" cap="none" baseline="-25000">
                <a:solidFill>
                  <a:srgbClr val="000000"/>
                </a:solidFill>
                <a:latin typeface="Roboto"/>
                <a:ea typeface="Roboto"/>
                <a:cs typeface="Roboto"/>
                <a:sym typeface="Roboto"/>
              </a:rPr>
              <a:t>3</a:t>
            </a:r>
            <a:endParaRPr sz="900" b="0" i="0" u="none" strike="noStrike" cap="none" baseline="-25000">
              <a:solidFill>
                <a:srgbClr val="000000"/>
              </a:solidFill>
              <a:latin typeface="Roboto"/>
              <a:ea typeface="Roboto"/>
              <a:cs typeface="Roboto"/>
              <a:sym typeface="Roboto"/>
            </a:endParaRPr>
          </a:p>
        </p:txBody>
      </p:sp>
      <p:cxnSp>
        <p:nvCxnSpPr>
          <p:cNvPr id="440" name="Google Shape;440;p22"/>
          <p:cNvCxnSpPr/>
          <p:nvPr/>
        </p:nvCxnSpPr>
        <p:spPr>
          <a:xfrm rot="10800000">
            <a:off x="2140500" y="1891200"/>
            <a:ext cx="0" cy="167700"/>
          </a:xfrm>
          <a:prstGeom prst="straightConnector1">
            <a:avLst/>
          </a:prstGeom>
          <a:noFill/>
          <a:ln w="9525" cap="flat" cmpd="sng">
            <a:solidFill>
              <a:srgbClr val="424242"/>
            </a:solidFill>
            <a:prstDash val="solid"/>
            <a:round/>
            <a:headEnd type="none" w="sm" len="sm"/>
            <a:tailEnd type="triangle" w="med" len="med"/>
          </a:ln>
        </p:spPr>
      </p:cxnSp>
      <p:sp>
        <p:nvSpPr>
          <p:cNvPr id="441" name="Google Shape;441;p22"/>
          <p:cNvSpPr txBox="1"/>
          <p:nvPr/>
        </p:nvSpPr>
        <p:spPr>
          <a:xfrm>
            <a:off x="2010750" y="1634625"/>
            <a:ext cx="457200" cy="323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GB" sz="900" b="0" i="0" u="none" strike="noStrike" cap="none">
                <a:solidFill>
                  <a:srgbClr val="000000"/>
                </a:solidFill>
                <a:latin typeface="Roboto"/>
                <a:ea typeface="Roboto"/>
                <a:cs typeface="Roboto"/>
                <a:sym typeface="Roboto"/>
              </a:rPr>
              <a:t>…</a:t>
            </a:r>
            <a:endParaRPr sz="900" b="0" i="0" u="none" strike="noStrike" cap="none" baseline="-25000">
              <a:solidFill>
                <a:srgbClr val="000000"/>
              </a:solidFill>
              <a:latin typeface="Roboto"/>
              <a:ea typeface="Roboto"/>
              <a:cs typeface="Roboto"/>
              <a:sym typeface="Roboto"/>
            </a:endParaRPr>
          </a:p>
        </p:txBody>
      </p:sp>
      <p:cxnSp>
        <p:nvCxnSpPr>
          <p:cNvPr id="442" name="Google Shape;442;p22"/>
          <p:cNvCxnSpPr/>
          <p:nvPr/>
        </p:nvCxnSpPr>
        <p:spPr>
          <a:xfrm rot="10800000">
            <a:off x="2292900" y="1891200"/>
            <a:ext cx="0" cy="167700"/>
          </a:xfrm>
          <a:prstGeom prst="straightConnector1">
            <a:avLst/>
          </a:prstGeom>
          <a:noFill/>
          <a:ln w="9525" cap="flat" cmpd="sng">
            <a:solidFill>
              <a:srgbClr val="424242"/>
            </a:solidFill>
            <a:prstDash val="solid"/>
            <a:round/>
            <a:headEnd type="none" w="sm" len="sm"/>
            <a:tailEnd type="triangle" w="med" len="med"/>
          </a:ln>
        </p:spPr>
      </p:cxnSp>
      <p:sp>
        <p:nvSpPr>
          <p:cNvPr id="443" name="Google Shape;443;p22"/>
          <p:cNvSpPr txBox="1"/>
          <p:nvPr/>
        </p:nvSpPr>
        <p:spPr>
          <a:xfrm>
            <a:off x="2163150" y="1634625"/>
            <a:ext cx="457200" cy="323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GB" sz="900" b="0" i="0" u="none" strike="noStrike" cap="none">
                <a:solidFill>
                  <a:srgbClr val="000000"/>
                </a:solidFill>
                <a:latin typeface="Roboto"/>
                <a:ea typeface="Roboto"/>
                <a:cs typeface="Roboto"/>
                <a:sym typeface="Roboto"/>
              </a:rPr>
              <a:t>w</a:t>
            </a:r>
            <a:r>
              <a:rPr lang="en-GB" sz="900" b="0" i="0" u="none" strike="noStrike" cap="none" baseline="-25000">
                <a:solidFill>
                  <a:srgbClr val="000000"/>
                </a:solidFill>
                <a:latin typeface="Roboto"/>
                <a:ea typeface="Roboto"/>
                <a:cs typeface="Roboto"/>
                <a:sym typeface="Roboto"/>
              </a:rPr>
              <a:t>N</a:t>
            </a:r>
            <a:endParaRPr sz="900" b="0" i="0" u="none" strike="noStrike" cap="none" baseline="-25000">
              <a:solidFill>
                <a:srgbClr val="000000"/>
              </a:solidFill>
              <a:latin typeface="Roboto"/>
              <a:ea typeface="Roboto"/>
              <a:cs typeface="Roboto"/>
              <a:sym typeface="Roboto"/>
            </a:endParaRPr>
          </a:p>
        </p:txBody>
      </p:sp>
      <p:sp>
        <p:nvSpPr>
          <p:cNvPr id="444" name="Google Shape;444;p22"/>
          <p:cNvSpPr/>
          <p:nvPr/>
        </p:nvSpPr>
        <p:spPr>
          <a:xfrm>
            <a:off x="2595300" y="2818175"/>
            <a:ext cx="825600" cy="518100"/>
          </a:xfrm>
          <a:prstGeom prst="roundRect">
            <a:avLst>
              <a:gd name="adj" fmla="val 16667"/>
            </a:avLst>
          </a:prstGeom>
          <a:solidFill>
            <a:srgbClr val="CFE2F3"/>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Arial"/>
                <a:ea typeface="Arial"/>
                <a:cs typeface="Arial"/>
                <a:sym typeface="Arial"/>
              </a:rPr>
              <a:t>RNN</a:t>
            </a:r>
            <a:endParaRPr sz="1400" b="0" i="0" u="none" strike="noStrike" cap="none">
              <a:solidFill>
                <a:srgbClr val="000000"/>
              </a:solidFill>
              <a:latin typeface="Arial"/>
              <a:ea typeface="Arial"/>
              <a:cs typeface="Arial"/>
              <a:sym typeface="Arial"/>
            </a:endParaRPr>
          </a:p>
        </p:txBody>
      </p:sp>
      <p:cxnSp>
        <p:nvCxnSpPr>
          <p:cNvPr id="445" name="Google Shape;445;p22"/>
          <p:cNvCxnSpPr/>
          <p:nvPr/>
        </p:nvCxnSpPr>
        <p:spPr>
          <a:xfrm>
            <a:off x="3420900" y="3077225"/>
            <a:ext cx="165000" cy="0"/>
          </a:xfrm>
          <a:prstGeom prst="straightConnector1">
            <a:avLst/>
          </a:prstGeom>
          <a:noFill/>
          <a:ln w="9525" cap="flat" cmpd="sng">
            <a:solidFill>
              <a:srgbClr val="424242"/>
            </a:solidFill>
            <a:prstDash val="solid"/>
            <a:round/>
            <a:headEnd type="none" w="sm" len="sm"/>
            <a:tailEnd type="triangle" w="med" len="med"/>
          </a:ln>
        </p:spPr>
      </p:cxnSp>
      <p:cxnSp>
        <p:nvCxnSpPr>
          <p:cNvPr id="446" name="Google Shape;446;p22"/>
          <p:cNvCxnSpPr/>
          <p:nvPr/>
        </p:nvCxnSpPr>
        <p:spPr>
          <a:xfrm rot="10800000">
            <a:off x="3008100" y="2650475"/>
            <a:ext cx="0" cy="167700"/>
          </a:xfrm>
          <a:prstGeom prst="straightConnector1">
            <a:avLst/>
          </a:prstGeom>
          <a:noFill/>
          <a:ln w="9525" cap="flat" cmpd="sng">
            <a:solidFill>
              <a:srgbClr val="424242"/>
            </a:solidFill>
            <a:prstDash val="solid"/>
            <a:round/>
            <a:headEnd type="none" w="sm" len="sm"/>
            <a:tailEnd type="triangle" w="med" len="med"/>
          </a:ln>
        </p:spPr>
      </p:cxnSp>
      <p:sp>
        <p:nvSpPr>
          <p:cNvPr id="447" name="Google Shape;447;p22"/>
          <p:cNvSpPr/>
          <p:nvPr/>
        </p:nvSpPr>
        <p:spPr>
          <a:xfrm>
            <a:off x="2595300" y="2437175"/>
            <a:ext cx="825600" cy="240600"/>
          </a:xfrm>
          <a:prstGeom prst="roundRect">
            <a:avLst>
              <a:gd name="adj" fmla="val 16667"/>
            </a:avLst>
          </a:prstGeom>
          <a:solidFill>
            <a:srgbClr val="FCE5CD"/>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Arial"/>
                <a:ea typeface="Arial"/>
                <a:cs typeface="Arial"/>
                <a:sym typeface="Arial"/>
              </a:rPr>
              <a:t>Linear</a:t>
            </a:r>
            <a:endParaRPr sz="1400" b="0" i="0" u="none" strike="noStrike" cap="none">
              <a:solidFill>
                <a:srgbClr val="000000"/>
              </a:solidFill>
              <a:latin typeface="Arial"/>
              <a:ea typeface="Arial"/>
              <a:cs typeface="Arial"/>
              <a:sym typeface="Arial"/>
            </a:endParaRPr>
          </a:p>
        </p:txBody>
      </p:sp>
      <p:cxnSp>
        <p:nvCxnSpPr>
          <p:cNvPr id="448" name="Google Shape;448;p22"/>
          <p:cNvCxnSpPr/>
          <p:nvPr/>
        </p:nvCxnSpPr>
        <p:spPr>
          <a:xfrm rot="10800000">
            <a:off x="3008100" y="2269475"/>
            <a:ext cx="0" cy="167700"/>
          </a:xfrm>
          <a:prstGeom prst="straightConnector1">
            <a:avLst/>
          </a:prstGeom>
          <a:noFill/>
          <a:ln w="9525" cap="flat" cmpd="sng">
            <a:solidFill>
              <a:srgbClr val="424242"/>
            </a:solidFill>
            <a:prstDash val="solid"/>
            <a:round/>
            <a:headEnd type="none" w="sm" len="sm"/>
            <a:tailEnd type="triangle" w="med" len="med"/>
          </a:ln>
        </p:spPr>
      </p:cxnSp>
      <p:sp>
        <p:nvSpPr>
          <p:cNvPr id="449" name="Google Shape;449;p22"/>
          <p:cNvSpPr/>
          <p:nvPr/>
        </p:nvSpPr>
        <p:spPr>
          <a:xfrm>
            <a:off x="2595300" y="2056175"/>
            <a:ext cx="825600" cy="240600"/>
          </a:xfrm>
          <a:prstGeom prst="roundRect">
            <a:avLst>
              <a:gd name="adj" fmla="val 16667"/>
            </a:avLst>
          </a:prstGeom>
          <a:solidFill>
            <a:srgbClr val="D0E0E3"/>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GB" sz="1200" b="0" i="0" u="none" strike="noStrike" cap="none">
                <a:solidFill>
                  <a:srgbClr val="000000"/>
                </a:solidFill>
                <a:latin typeface="Arial"/>
                <a:ea typeface="Arial"/>
                <a:cs typeface="Arial"/>
                <a:sym typeface="Arial"/>
              </a:rPr>
              <a:t>Softmax</a:t>
            </a:r>
            <a:endParaRPr sz="1400" b="0" i="0" u="none" strike="noStrike" cap="none">
              <a:solidFill>
                <a:srgbClr val="000000"/>
              </a:solidFill>
              <a:latin typeface="Arial"/>
              <a:ea typeface="Arial"/>
              <a:cs typeface="Arial"/>
              <a:sym typeface="Arial"/>
            </a:endParaRPr>
          </a:p>
        </p:txBody>
      </p:sp>
      <p:sp>
        <p:nvSpPr>
          <p:cNvPr id="450" name="Google Shape;450;p22"/>
          <p:cNvSpPr/>
          <p:nvPr/>
        </p:nvSpPr>
        <p:spPr>
          <a:xfrm>
            <a:off x="2597188" y="3601025"/>
            <a:ext cx="825600" cy="240600"/>
          </a:xfrm>
          <a:prstGeom prst="roundRect">
            <a:avLst>
              <a:gd name="adj" fmla="val 16667"/>
            </a:avLst>
          </a:prstGeom>
          <a:solidFill>
            <a:srgbClr val="B6D7A8"/>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Arial"/>
                <a:ea typeface="Arial"/>
                <a:cs typeface="Arial"/>
                <a:sym typeface="Arial"/>
              </a:rPr>
              <a:t>Emb</a:t>
            </a:r>
            <a:endParaRPr sz="1400" b="0" i="0" u="none" strike="noStrike" cap="none">
              <a:solidFill>
                <a:srgbClr val="000000"/>
              </a:solidFill>
              <a:latin typeface="Arial"/>
              <a:ea typeface="Arial"/>
              <a:cs typeface="Arial"/>
              <a:sym typeface="Arial"/>
            </a:endParaRPr>
          </a:p>
        </p:txBody>
      </p:sp>
      <p:cxnSp>
        <p:nvCxnSpPr>
          <p:cNvPr id="451" name="Google Shape;451;p22"/>
          <p:cNvCxnSpPr>
            <a:stCxn id="450" idx="0"/>
          </p:cNvCxnSpPr>
          <p:nvPr/>
        </p:nvCxnSpPr>
        <p:spPr>
          <a:xfrm rot="10800000">
            <a:off x="3005188" y="3344225"/>
            <a:ext cx="4800" cy="256800"/>
          </a:xfrm>
          <a:prstGeom prst="straightConnector1">
            <a:avLst/>
          </a:prstGeom>
          <a:noFill/>
          <a:ln w="9525" cap="flat" cmpd="sng">
            <a:solidFill>
              <a:srgbClr val="424242"/>
            </a:solidFill>
            <a:prstDash val="solid"/>
            <a:round/>
            <a:headEnd type="none" w="sm" len="sm"/>
            <a:tailEnd type="triangle" w="med" len="med"/>
          </a:ln>
        </p:spPr>
      </p:cxnSp>
      <p:cxnSp>
        <p:nvCxnSpPr>
          <p:cNvPr id="452" name="Google Shape;452;p22"/>
          <p:cNvCxnSpPr/>
          <p:nvPr/>
        </p:nvCxnSpPr>
        <p:spPr>
          <a:xfrm rot="10800000">
            <a:off x="3009988" y="3841625"/>
            <a:ext cx="0" cy="167700"/>
          </a:xfrm>
          <a:prstGeom prst="straightConnector1">
            <a:avLst/>
          </a:prstGeom>
          <a:noFill/>
          <a:ln w="9525" cap="flat" cmpd="sng">
            <a:solidFill>
              <a:srgbClr val="424242"/>
            </a:solidFill>
            <a:prstDash val="solid"/>
            <a:round/>
            <a:headEnd type="none" w="sm" len="sm"/>
            <a:tailEnd type="triangle" w="med" len="med"/>
          </a:ln>
        </p:spPr>
      </p:cxnSp>
      <p:sp>
        <p:nvSpPr>
          <p:cNvPr id="453" name="Google Shape;453;p22"/>
          <p:cNvSpPr txBox="1"/>
          <p:nvPr/>
        </p:nvSpPr>
        <p:spPr>
          <a:xfrm>
            <a:off x="2000550" y="2584963"/>
            <a:ext cx="1162500" cy="276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600"/>
              <a:buFont typeface="Arial"/>
              <a:buNone/>
            </a:pPr>
            <a:r>
              <a:rPr lang="en-GB" sz="600" b="0" i="0" u="none" strike="noStrike" cap="none">
                <a:solidFill>
                  <a:schemeClr val="accent3"/>
                </a:solidFill>
                <a:latin typeface="Roboto"/>
                <a:ea typeface="Roboto"/>
                <a:cs typeface="Roboto"/>
                <a:sym typeface="Roboto"/>
              </a:rPr>
              <a:t>Attention</a:t>
            </a:r>
            <a:endParaRPr sz="600" b="0" i="0" u="none" strike="noStrike" cap="none">
              <a:solidFill>
                <a:schemeClr val="accent3"/>
              </a:solidFill>
              <a:latin typeface="Roboto"/>
              <a:ea typeface="Roboto"/>
              <a:cs typeface="Roboto"/>
              <a:sym typeface="Roboto"/>
            </a:endParaRPr>
          </a:p>
        </p:txBody>
      </p:sp>
      <p:sp>
        <p:nvSpPr>
          <p:cNvPr id="454" name="Google Shape;454;p22"/>
          <p:cNvSpPr txBox="1"/>
          <p:nvPr/>
        </p:nvSpPr>
        <p:spPr>
          <a:xfrm>
            <a:off x="2641700" y="4001700"/>
            <a:ext cx="1080000" cy="646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GB" sz="1000" b="0" i="0" u="none" strike="noStrike" cap="none">
                <a:solidFill>
                  <a:srgbClr val="000000"/>
                </a:solidFill>
                <a:latin typeface="Roboto"/>
                <a:ea typeface="Roboto"/>
                <a:cs typeface="Roboto"/>
                <a:sym typeface="Roboto"/>
              </a:rPr>
              <a:t>&lt;cat&gt; 0.3 * 0.4</a:t>
            </a:r>
            <a:endParaRPr sz="1000"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000"/>
              <a:buFont typeface="Arial"/>
              <a:buNone/>
            </a:pPr>
            <a:r>
              <a:rPr lang="en-GB" sz="1000" b="0" i="0" u="none" strike="noStrike" cap="none">
                <a:solidFill>
                  <a:srgbClr val="000000"/>
                </a:solidFill>
                <a:latin typeface="Roboto"/>
                <a:ea typeface="Roboto"/>
                <a:cs typeface="Roboto"/>
                <a:sym typeface="Roboto"/>
              </a:rPr>
              <a:t>&lt;mad&gt; 0.3 * 0.2</a:t>
            </a:r>
            <a:endParaRPr sz="1000"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000"/>
              <a:buFont typeface="Arial"/>
              <a:buNone/>
            </a:pPr>
            <a:r>
              <a:rPr lang="en-GB" sz="1000" b="0" i="0" u="none" strike="noStrike" cap="none">
                <a:solidFill>
                  <a:srgbClr val="000000"/>
                </a:solidFill>
                <a:latin typeface="Roboto"/>
                <a:ea typeface="Roboto"/>
                <a:cs typeface="Roboto"/>
                <a:sym typeface="Roboto"/>
              </a:rPr>
              <a:t>&lt;bat&gt; 0.3 * 0.2</a:t>
            </a:r>
            <a:endParaRPr sz="1000" b="0" i="0" u="none" strike="noStrike" cap="none">
              <a:solidFill>
                <a:srgbClr val="000000"/>
              </a:solidFill>
              <a:latin typeface="Roboto"/>
              <a:ea typeface="Roboto"/>
              <a:cs typeface="Roboto"/>
              <a:sym typeface="Roboto"/>
            </a:endParaRPr>
          </a:p>
        </p:txBody>
      </p:sp>
      <p:sp>
        <p:nvSpPr>
          <p:cNvPr id="455" name="Google Shape;455;p22"/>
          <p:cNvSpPr txBox="1"/>
          <p:nvPr/>
        </p:nvSpPr>
        <p:spPr>
          <a:xfrm>
            <a:off x="2544150" y="1634625"/>
            <a:ext cx="457200" cy="323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GB" sz="900" b="0" i="0" u="none" strike="noStrike" cap="none">
                <a:solidFill>
                  <a:srgbClr val="000000"/>
                </a:solidFill>
                <a:latin typeface="Roboto"/>
                <a:ea typeface="Roboto"/>
                <a:cs typeface="Roboto"/>
                <a:sym typeface="Roboto"/>
              </a:rPr>
              <a:t>w</a:t>
            </a:r>
            <a:r>
              <a:rPr lang="en-GB" sz="900" b="0" i="0" u="none" strike="noStrike" cap="none" baseline="-25000">
                <a:solidFill>
                  <a:srgbClr val="000000"/>
                </a:solidFill>
                <a:latin typeface="Roboto"/>
                <a:ea typeface="Roboto"/>
                <a:cs typeface="Roboto"/>
                <a:sym typeface="Roboto"/>
              </a:rPr>
              <a:t>1</a:t>
            </a:r>
            <a:endParaRPr sz="900" b="0" i="0" u="none" strike="noStrike" cap="none" baseline="-25000">
              <a:solidFill>
                <a:srgbClr val="000000"/>
              </a:solidFill>
              <a:latin typeface="Roboto"/>
              <a:ea typeface="Roboto"/>
              <a:cs typeface="Roboto"/>
              <a:sym typeface="Roboto"/>
            </a:endParaRPr>
          </a:p>
        </p:txBody>
      </p:sp>
      <p:cxnSp>
        <p:nvCxnSpPr>
          <p:cNvPr id="456" name="Google Shape;456;p22"/>
          <p:cNvCxnSpPr/>
          <p:nvPr/>
        </p:nvCxnSpPr>
        <p:spPr>
          <a:xfrm rot="10800000">
            <a:off x="2826300" y="1891200"/>
            <a:ext cx="0" cy="167700"/>
          </a:xfrm>
          <a:prstGeom prst="straightConnector1">
            <a:avLst/>
          </a:prstGeom>
          <a:noFill/>
          <a:ln w="9525" cap="flat" cmpd="sng">
            <a:solidFill>
              <a:srgbClr val="424242"/>
            </a:solidFill>
            <a:prstDash val="solid"/>
            <a:round/>
            <a:headEnd type="none" w="sm" len="sm"/>
            <a:tailEnd type="triangle" w="med" len="med"/>
          </a:ln>
        </p:spPr>
      </p:cxnSp>
      <p:sp>
        <p:nvSpPr>
          <p:cNvPr id="457" name="Google Shape;457;p22"/>
          <p:cNvSpPr txBox="1"/>
          <p:nvPr/>
        </p:nvSpPr>
        <p:spPr>
          <a:xfrm>
            <a:off x="2696550" y="1634625"/>
            <a:ext cx="457200" cy="323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GB" sz="900" b="0" i="0" u="none" strike="noStrike" cap="none">
                <a:solidFill>
                  <a:srgbClr val="000000"/>
                </a:solidFill>
                <a:latin typeface="Roboto"/>
                <a:ea typeface="Roboto"/>
                <a:cs typeface="Roboto"/>
                <a:sym typeface="Roboto"/>
              </a:rPr>
              <a:t>w</a:t>
            </a:r>
            <a:r>
              <a:rPr lang="en-GB" sz="900" b="0" i="0" u="none" strike="noStrike" cap="none" baseline="-25000">
                <a:solidFill>
                  <a:srgbClr val="000000"/>
                </a:solidFill>
                <a:latin typeface="Roboto"/>
                <a:ea typeface="Roboto"/>
                <a:cs typeface="Roboto"/>
                <a:sym typeface="Roboto"/>
              </a:rPr>
              <a:t>2</a:t>
            </a:r>
            <a:endParaRPr sz="900" b="0" i="0" u="none" strike="noStrike" cap="none" baseline="-25000">
              <a:solidFill>
                <a:srgbClr val="000000"/>
              </a:solidFill>
              <a:latin typeface="Roboto"/>
              <a:ea typeface="Roboto"/>
              <a:cs typeface="Roboto"/>
              <a:sym typeface="Roboto"/>
            </a:endParaRPr>
          </a:p>
        </p:txBody>
      </p:sp>
      <p:cxnSp>
        <p:nvCxnSpPr>
          <p:cNvPr id="458" name="Google Shape;458;p22"/>
          <p:cNvCxnSpPr/>
          <p:nvPr/>
        </p:nvCxnSpPr>
        <p:spPr>
          <a:xfrm rot="10800000">
            <a:off x="2978700" y="1891200"/>
            <a:ext cx="0" cy="167700"/>
          </a:xfrm>
          <a:prstGeom prst="straightConnector1">
            <a:avLst/>
          </a:prstGeom>
          <a:noFill/>
          <a:ln w="9525" cap="flat" cmpd="sng">
            <a:solidFill>
              <a:srgbClr val="424242"/>
            </a:solidFill>
            <a:prstDash val="solid"/>
            <a:round/>
            <a:headEnd type="none" w="sm" len="sm"/>
            <a:tailEnd type="triangle" w="med" len="med"/>
          </a:ln>
        </p:spPr>
      </p:cxnSp>
      <p:sp>
        <p:nvSpPr>
          <p:cNvPr id="459" name="Google Shape;459;p22"/>
          <p:cNvSpPr txBox="1"/>
          <p:nvPr/>
        </p:nvSpPr>
        <p:spPr>
          <a:xfrm>
            <a:off x="2848950" y="1634625"/>
            <a:ext cx="457200" cy="323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GB" sz="900" b="0" i="0" u="none" strike="noStrike" cap="none">
                <a:solidFill>
                  <a:srgbClr val="000000"/>
                </a:solidFill>
                <a:latin typeface="Roboto"/>
                <a:ea typeface="Roboto"/>
                <a:cs typeface="Roboto"/>
                <a:sym typeface="Roboto"/>
              </a:rPr>
              <a:t>w</a:t>
            </a:r>
            <a:r>
              <a:rPr lang="en-GB" sz="900" b="0" i="0" u="none" strike="noStrike" cap="none" baseline="-25000">
                <a:solidFill>
                  <a:srgbClr val="000000"/>
                </a:solidFill>
                <a:latin typeface="Roboto"/>
                <a:ea typeface="Roboto"/>
                <a:cs typeface="Roboto"/>
                <a:sym typeface="Roboto"/>
              </a:rPr>
              <a:t>3</a:t>
            </a:r>
            <a:endParaRPr sz="900" b="0" i="0" u="none" strike="noStrike" cap="none" baseline="-25000">
              <a:solidFill>
                <a:srgbClr val="000000"/>
              </a:solidFill>
              <a:latin typeface="Roboto"/>
              <a:ea typeface="Roboto"/>
              <a:cs typeface="Roboto"/>
              <a:sym typeface="Roboto"/>
            </a:endParaRPr>
          </a:p>
        </p:txBody>
      </p:sp>
      <p:cxnSp>
        <p:nvCxnSpPr>
          <p:cNvPr id="460" name="Google Shape;460;p22"/>
          <p:cNvCxnSpPr/>
          <p:nvPr/>
        </p:nvCxnSpPr>
        <p:spPr>
          <a:xfrm rot="10800000">
            <a:off x="3131100" y="1891200"/>
            <a:ext cx="0" cy="167700"/>
          </a:xfrm>
          <a:prstGeom prst="straightConnector1">
            <a:avLst/>
          </a:prstGeom>
          <a:noFill/>
          <a:ln w="9525" cap="flat" cmpd="sng">
            <a:solidFill>
              <a:srgbClr val="424242"/>
            </a:solidFill>
            <a:prstDash val="solid"/>
            <a:round/>
            <a:headEnd type="none" w="sm" len="sm"/>
            <a:tailEnd type="triangle" w="med" len="med"/>
          </a:ln>
        </p:spPr>
      </p:cxnSp>
      <p:sp>
        <p:nvSpPr>
          <p:cNvPr id="461" name="Google Shape;461;p22"/>
          <p:cNvSpPr txBox="1"/>
          <p:nvPr/>
        </p:nvSpPr>
        <p:spPr>
          <a:xfrm>
            <a:off x="3001350" y="1634625"/>
            <a:ext cx="457200" cy="323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GB" sz="900" b="0" i="0" u="none" strike="noStrike" cap="none">
                <a:solidFill>
                  <a:srgbClr val="000000"/>
                </a:solidFill>
                <a:latin typeface="Roboto"/>
                <a:ea typeface="Roboto"/>
                <a:cs typeface="Roboto"/>
                <a:sym typeface="Roboto"/>
              </a:rPr>
              <a:t>…</a:t>
            </a:r>
            <a:endParaRPr sz="900" b="0" i="0" u="none" strike="noStrike" cap="none" baseline="-25000">
              <a:solidFill>
                <a:srgbClr val="000000"/>
              </a:solidFill>
              <a:latin typeface="Roboto"/>
              <a:ea typeface="Roboto"/>
              <a:cs typeface="Roboto"/>
              <a:sym typeface="Roboto"/>
            </a:endParaRPr>
          </a:p>
        </p:txBody>
      </p:sp>
      <p:cxnSp>
        <p:nvCxnSpPr>
          <p:cNvPr id="462" name="Google Shape;462;p22"/>
          <p:cNvCxnSpPr/>
          <p:nvPr/>
        </p:nvCxnSpPr>
        <p:spPr>
          <a:xfrm rot="10800000">
            <a:off x="3283500" y="1891200"/>
            <a:ext cx="0" cy="167700"/>
          </a:xfrm>
          <a:prstGeom prst="straightConnector1">
            <a:avLst/>
          </a:prstGeom>
          <a:noFill/>
          <a:ln w="9525" cap="flat" cmpd="sng">
            <a:solidFill>
              <a:srgbClr val="424242"/>
            </a:solidFill>
            <a:prstDash val="solid"/>
            <a:round/>
            <a:headEnd type="none" w="sm" len="sm"/>
            <a:tailEnd type="triangle" w="med" len="med"/>
          </a:ln>
        </p:spPr>
      </p:cxnSp>
      <p:sp>
        <p:nvSpPr>
          <p:cNvPr id="463" name="Google Shape;463;p22"/>
          <p:cNvSpPr txBox="1"/>
          <p:nvPr/>
        </p:nvSpPr>
        <p:spPr>
          <a:xfrm>
            <a:off x="3153750" y="1634625"/>
            <a:ext cx="457200" cy="323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GB" sz="900" b="0" i="0" u="none" strike="noStrike" cap="none">
                <a:solidFill>
                  <a:srgbClr val="000000"/>
                </a:solidFill>
                <a:latin typeface="Roboto"/>
                <a:ea typeface="Roboto"/>
                <a:cs typeface="Roboto"/>
                <a:sym typeface="Roboto"/>
              </a:rPr>
              <a:t>w</a:t>
            </a:r>
            <a:r>
              <a:rPr lang="en-GB" sz="900" b="0" i="0" u="none" strike="noStrike" cap="none" baseline="-25000">
                <a:solidFill>
                  <a:srgbClr val="000000"/>
                </a:solidFill>
                <a:latin typeface="Roboto"/>
                <a:ea typeface="Roboto"/>
                <a:cs typeface="Roboto"/>
                <a:sym typeface="Roboto"/>
              </a:rPr>
              <a:t>N</a:t>
            </a:r>
            <a:endParaRPr sz="900" b="0" i="0" u="none" strike="noStrike" cap="none" baseline="-25000">
              <a:solidFill>
                <a:srgbClr val="000000"/>
              </a:solidFill>
              <a:latin typeface="Roboto"/>
              <a:ea typeface="Roboto"/>
              <a:cs typeface="Roboto"/>
              <a:sym typeface="Roboto"/>
            </a:endParaRPr>
          </a:p>
        </p:txBody>
      </p:sp>
      <p:cxnSp>
        <p:nvCxnSpPr>
          <p:cNvPr id="464" name="Google Shape;464;p22"/>
          <p:cNvCxnSpPr/>
          <p:nvPr/>
        </p:nvCxnSpPr>
        <p:spPr>
          <a:xfrm>
            <a:off x="2437500" y="2766725"/>
            <a:ext cx="158400" cy="85800"/>
          </a:xfrm>
          <a:prstGeom prst="straightConnector1">
            <a:avLst/>
          </a:prstGeom>
          <a:noFill/>
          <a:ln w="9525" cap="flat" cmpd="sng">
            <a:solidFill>
              <a:srgbClr val="DB4437"/>
            </a:solidFill>
            <a:prstDash val="solid"/>
            <a:round/>
            <a:headEnd type="none" w="sm" len="sm"/>
            <a:tailEnd type="triangle" w="med" len="med"/>
          </a:ln>
        </p:spPr>
      </p:cxnSp>
      <p:sp>
        <p:nvSpPr>
          <p:cNvPr id="465" name="Google Shape;465;p22"/>
          <p:cNvSpPr txBox="1"/>
          <p:nvPr/>
        </p:nvSpPr>
        <p:spPr>
          <a:xfrm>
            <a:off x="3661250" y="2852525"/>
            <a:ext cx="8256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Roboto"/>
                <a:ea typeface="Roboto"/>
                <a:cs typeface="Roboto"/>
                <a:sym typeface="Roboto"/>
              </a:rPr>
              <a:t>……………</a:t>
            </a:r>
            <a:endParaRPr sz="1400" b="0" i="0" u="none" strike="noStrike" cap="none">
              <a:solidFill>
                <a:srgbClr val="000000"/>
              </a:solidFill>
              <a:latin typeface="Roboto"/>
              <a:ea typeface="Roboto"/>
              <a:cs typeface="Roboto"/>
              <a:sym typeface="Roboto"/>
            </a:endParaRPr>
          </a:p>
        </p:txBody>
      </p:sp>
      <p:graphicFrame>
        <p:nvGraphicFramePr>
          <p:cNvPr id="466" name="Google Shape;466;p22"/>
          <p:cNvGraphicFramePr/>
          <p:nvPr/>
        </p:nvGraphicFramePr>
        <p:xfrm>
          <a:off x="4785250" y="2186675"/>
          <a:ext cx="3000000" cy="3000000"/>
        </p:xfrm>
        <a:graphic>
          <a:graphicData uri="http://schemas.openxmlformats.org/drawingml/2006/table">
            <a:tbl>
              <a:tblPr>
                <a:noFill/>
                <a:tableStyleId>{E1A0C93F-C0A7-4977-9A83-7480F285CF38}</a:tableStyleId>
              </a:tblPr>
              <a:tblGrid>
                <a:gridCol w="2854675">
                  <a:extLst>
                    <a:ext uri="{9D8B030D-6E8A-4147-A177-3AD203B41FA5}">
                      <a16:colId xmlns:a16="http://schemas.microsoft.com/office/drawing/2014/main" val="20000"/>
                    </a:ext>
                  </a:extLst>
                </a:gridCol>
                <a:gridCol w="1208100">
                  <a:extLst>
                    <a:ext uri="{9D8B030D-6E8A-4147-A177-3AD203B41FA5}">
                      <a16:colId xmlns:a16="http://schemas.microsoft.com/office/drawing/2014/main" val="20001"/>
                    </a:ext>
                  </a:extLst>
                </a:gridCol>
              </a:tblGrid>
              <a:tr h="0">
                <a:tc>
                  <a:txBody>
                    <a:bodyPr/>
                    <a:lstStyle/>
                    <a:p>
                      <a:pPr marL="0" marR="0" lvl="0" indent="0" algn="l" rtl="0">
                        <a:lnSpc>
                          <a:spcPct val="100000"/>
                        </a:lnSpc>
                        <a:spcBef>
                          <a:spcPts val="0"/>
                        </a:spcBef>
                        <a:spcAft>
                          <a:spcPts val="0"/>
                        </a:spcAft>
                        <a:buClr>
                          <a:srgbClr val="000000"/>
                        </a:buClr>
                        <a:buSzPts val="1000"/>
                        <a:buFont typeface="Arial"/>
                        <a:buNone/>
                      </a:pPr>
                      <a:r>
                        <a:rPr lang="en-GB" sz="1000" b="1" u="none" strike="noStrike" cap="none"/>
                        <a:t>Hyp</a:t>
                      </a:r>
                      <a:endParaRPr sz="1000" b="1"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000"/>
                        <a:buFont typeface="Arial"/>
                        <a:buNone/>
                      </a:pPr>
                      <a:r>
                        <a:rPr lang="en-GB" sz="1000" b="1" u="none" strike="noStrike" cap="none"/>
                        <a:t>Score</a:t>
                      </a:r>
                      <a:endParaRPr sz="1000" b="1" u="none" strike="noStrike" cap="none"/>
                    </a:p>
                  </a:txBody>
                  <a:tcPr marL="91425" marR="91425" marT="91425" marB="91425"/>
                </a:tc>
                <a:extLst>
                  <a:ext uri="{0D108BD9-81ED-4DB2-BD59-A6C34878D82A}">
                    <a16:rowId xmlns:a16="http://schemas.microsoft.com/office/drawing/2014/main" val="10000"/>
                  </a:ext>
                </a:extLst>
              </a:tr>
              <a:tr h="381000">
                <a:tc>
                  <a:txBody>
                    <a:bodyPr/>
                    <a:lstStyle/>
                    <a:p>
                      <a:pPr marL="0" marR="0" lvl="0" indent="0" algn="l" rtl="0">
                        <a:lnSpc>
                          <a:spcPct val="100000"/>
                        </a:lnSpc>
                        <a:spcBef>
                          <a:spcPts val="0"/>
                        </a:spcBef>
                        <a:spcAft>
                          <a:spcPts val="0"/>
                        </a:spcAft>
                        <a:buClr>
                          <a:srgbClr val="000000"/>
                        </a:buClr>
                        <a:buSzPts val="1000"/>
                        <a:buFont typeface="Arial"/>
                        <a:buNone/>
                      </a:pPr>
                      <a:r>
                        <a:rPr lang="en-GB" sz="1000" u="none" strike="noStrike" cap="none"/>
                        <a:t>&lt;bos&gt; + w1 + w7 + w10 + w11 + w16 +&lt;eos&gt;</a:t>
                      </a:r>
                      <a:endParaRPr sz="1000" u="none" strike="noStrike" cap="none"/>
                    </a:p>
                  </a:txBody>
                  <a:tcPr marL="91425" marR="91425" marT="91425" marB="91425">
                    <a:lnB w="9525" cap="flat" cmpd="sng">
                      <a:solidFill>
                        <a:srgbClr val="9E9E9E"/>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0"/>
                        <a:buFont typeface="Arial"/>
                        <a:buNone/>
                      </a:pPr>
                      <a:r>
                        <a:rPr lang="en-GB" sz="1000" u="none" strike="noStrike" cap="none"/>
                        <a:t>0.3*0.4*...* 0.1</a:t>
                      </a:r>
                      <a:endParaRPr sz="1000" u="none" strike="noStrike" cap="none"/>
                    </a:p>
                  </a:txBody>
                  <a:tcPr marL="91425" marR="91425" marT="91425" marB="91425">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marR="0" lvl="0" indent="0" algn="l" rtl="0">
                        <a:lnSpc>
                          <a:spcPct val="100000"/>
                        </a:lnSpc>
                        <a:spcBef>
                          <a:spcPts val="0"/>
                        </a:spcBef>
                        <a:spcAft>
                          <a:spcPts val="0"/>
                        </a:spcAft>
                        <a:buClr>
                          <a:srgbClr val="000000"/>
                        </a:buClr>
                        <a:buSzPts val="1000"/>
                        <a:buFont typeface="Arial"/>
                        <a:buNone/>
                      </a:pPr>
                      <a:r>
                        <a:rPr lang="en-GB" sz="1000" u="none" strike="noStrike" cap="none"/>
                        <a:t>&lt;bos&gt; + w2 + w9 + w10 + w16 +&lt;eos&gt;</a:t>
                      </a:r>
                      <a:endParaRPr sz="1000" u="none" strike="noStrike" cap="none"/>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0"/>
                        <a:buFont typeface="Arial"/>
                        <a:buNone/>
                      </a:pPr>
                      <a:r>
                        <a:rPr lang="en-GB" sz="1000" u="none" strike="noStrike" cap="none"/>
                        <a:t>0.3*0.2*...*0.4</a:t>
                      </a:r>
                      <a:endParaRPr sz="1000" u="none" strike="noStrike" cap="none"/>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marR="0" lvl="0" indent="0" algn="l" rtl="0">
                        <a:lnSpc>
                          <a:spcPct val="100000"/>
                        </a:lnSpc>
                        <a:spcBef>
                          <a:spcPts val="0"/>
                        </a:spcBef>
                        <a:spcAft>
                          <a:spcPts val="0"/>
                        </a:spcAft>
                        <a:buClr>
                          <a:srgbClr val="000000"/>
                        </a:buClr>
                        <a:buSzPts val="1000"/>
                        <a:buFont typeface="Arial"/>
                        <a:buNone/>
                      </a:pPr>
                      <a:r>
                        <a:rPr lang="en-GB" sz="1000" u="none" strike="noStrike" cap="none"/>
                        <a:t>&lt;bos&gt; + w1 + w8 +w10 + w11 + &lt;eos&gt;</a:t>
                      </a:r>
                      <a:endParaRPr sz="1000" u="none" strike="noStrike" cap="none"/>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0"/>
                        <a:buFont typeface="Arial"/>
                        <a:buNone/>
                      </a:pPr>
                      <a:r>
                        <a:rPr lang="en-GB" sz="1000" u="none" strike="noStrike" cap="none"/>
                        <a:t>0.3*0.2*..*0.1</a:t>
                      </a:r>
                      <a:endParaRPr sz="1000" u="none" strike="noStrike" cap="none"/>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467" name="Google Shape;467;p22"/>
          <p:cNvSpPr txBox="1"/>
          <p:nvPr/>
        </p:nvSpPr>
        <p:spPr>
          <a:xfrm>
            <a:off x="373250" y="846050"/>
            <a:ext cx="7622100" cy="4002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00000"/>
              </a:lnSpc>
              <a:spcBef>
                <a:spcPts val="0"/>
              </a:spcBef>
              <a:spcAft>
                <a:spcPts val="0"/>
              </a:spcAft>
              <a:buClr>
                <a:srgbClr val="000000"/>
              </a:buClr>
              <a:buSzPts val="1400"/>
              <a:buFont typeface="Roboto"/>
              <a:buChar char="●"/>
            </a:pPr>
            <a:r>
              <a:rPr lang="en-GB" sz="1400" b="0" i="0" u="none" strike="noStrike" cap="none">
                <a:solidFill>
                  <a:srgbClr val="000000"/>
                </a:solidFill>
                <a:latin typeface="Roboto"/>
                <a:ea typeface="Roboto"/>
                <a:cs typeface="Roboto"/>
                <a:sym typeface="Roboto"/>
              </a:rPr>
              <a:t>We move on this way until the &lt;eos&gt; token is emitted.</a:t>
            </a:r>
            <a:endParaRPr sz="1400" b="0" i="0" u="none" strike="noStrike" cap="none">
              <a:solidFill>
                <a:srgbClr val="000000"/>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Shape 471"/>
        <p:cNvGrpSpPr/>
        <p:nvPr/>
      </p:nvGrpSpPr>
      <p:grpSpPr>
        <a:xfrm>
          <a:off x="0" y="0"/>
          <a:ext cx="0" cy="0"/>
          <a:chOff x="0" y="0"/>
          <a:chExt cx="0" cy="0"/>
        </a:xfrm>
      </p:grpSpPr>
      <p:sp>
        <p:nvSpPr>
          <p:cNvPr id="472" name="Google Shape;472;p23"/>
          <p:cNvSpPr/>
          <p:nvPr/>
        </p:nvSpPr>
        <p:spPr>
          <a:xfrm>
            <a:off x="6785825" y="2704875"/>
            <a:ext cx="2052900" cy="9120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3" name="Google Shape;473;p23"/>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800"/>
              <a:buNone/>
            </a:pPr>
            <a:r>
              <a:rPr lang="en-GB" sz="2600"/>
              <a:t>Beamsearch</a:t>
            </a:r>
            <a:endParaRPr sz="2600"/>
          </a:p>
        </p:txBody>
      </p:sp>
      <p:sp>
        <p:nvSpPr>
          <p:cNvPr id="474" name="Google Shape;474;p23"/>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11</a:t>
            </a:fld>
            <a:endParaRPr/>
          </a:p>
        </p:txBody>
      </p:sp>
      <p:sp>
        <p:nvSpPr>
          <p:cNvPr id="475" name="Google Shape;475;p23"/>
          <p:cNvSpPr/>
          <p:nvPr/>
        </p:nvSpPr>
        <p:spPr>
          <a:xfrm>
            <a:off x="1043175" y="3346475"/>
            <a:ext cx="825600" cy="518100"/>
          </a:xfrm>
          <a:prstGeom prst="roundRect">
            <a:avLst>
              <a:gd name="adj" fmla="val 16667"/>
            </a:avLst>
          </a:prstGeom>
          <a:solidFill>
            <a:srgbClr val="CFE2F3"/>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Arial"/>
                <a:ea typeface="Arial"/>
                <a:cs typeface="Arial"/>
                <a:sym typeface="Arial"/>
              </a:rPr>
              <a:t>RNN</a:t>
            </a:r>
            <a:endParaRPr sz="1400" b="0" i="0" u="none" strike="noStrike" cap="none">
              <a:solidFill>
                <a:srgbClr val="000000"/>
              </a:solidFill>
              <a:latin typeface="Arial"/>
              <a:ea typeface="Arial"/>
              <a:cs typeface="Arial"/>
              <a:sym typeface="Arial"/>
            </a:endParaRPr>
          </a:p>
        </p:txBody>
      </p:sp>
      <p:sp>
        <p:nvSpPr>
          <p:cNvPr id="476" name="Google Shape;476;p23"/>
          <p:cNvSpPr/>
          <p:nvPr/>
        </p:nvSpPr>
        <p:spPr>
          <a:xfrm>
            <a:off x="2215575" y="3343750"/>
            <a:ext cx="825600" cy="518100"/>
          </a:xfrm>
          <a:prstGeom prst="roundRect">
            <a:avLst>
              <a:gd name="adj" fmla="val 16667"/>
            </a:avLst>
          </a:prstGeom>
          <a:solidFill>
            <a:srgbClr val="CFE2F3"/>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Arial"/>
                <a:ea typeface="Arial"/>
                <a:cs typeface="Arial"/>
                <a:sym typeface="Arial"/>
              </a:rPr>
              <a:t>RNN</a:t>
            </a:r>
            <a:endParaRPr sz="1400" b="0" i="0" u="none" strike="noStrike" cap="none">
              <a:solidFill>
                <a:srgbClr val="000000"/>
              </a:solidFill>
              <a:latin typeface="Arial"/>
              <a:ea typeface="Arial"/>
              <a:cs typeface="Arial"/>
              <a:sym typeface="Arial"/>
            </a:endParaRPr>
          </a:p>
        </p:txBody>
      </p:sp>
      <p:cxnSp>
        <p:nvCxnSpPr>
          <p:cNvPr id="477" name="Google Shape;477;p23"/>
          <p:cNvCxnSpPr/>
          <p:nvPr/>
        </p:nvCxnSpPr>
        <p:spPr>
          <a:xfrm rot="10800000">
            <a:off x="1455975" y="3178775"/>
            <a:ext cx="0" cy="167700"/>
          </a:xfrm>
          <a:prstGeom prst="straightConnector1">
            <a:avLst/>
          </a:prstGeom>
          <a:noFill/>
          <a:ln w="9525" cap="flat" cmpd="sng">
            <a:solidFill>
              <a:srgbClr val="424242"/>
            </a:solidFill>
            <a:prstDash val="solid"/>
            <a:round/>
            <a:headEnd type="none" w="sm" len="sm"/>
            <a:tailEnd type="triangle" w="med" len="med"/>
          </a:ln>
        </p:spPr>
      </p:cxnSp>
      <p:cxnSp>
        <p:nvCxnSpPr>
          <p:cNvPr id="478" name="Google Shape;478;p23"/>
          <p:cNvCxnSpPr/>
          <p:nvPr/>
        </p:nvCxnSpPr>
        <p:spPr>
          <a:xfrm rot="10800000">
            <a:off x="2628375" y="3176050"/>
            <a:ext cx="0" cy="167700"/>
          </a:xfrm>
          <a:prstGeom prst="straightConnector1">
            <a:avLst/>
          </a:prstGeom>
          <a:noFill/>
          <a:ln w="9525" cap="flat" cmpd="sng">
            <a:solidFill>
              <a:srgbClr val="424242"/>
            </a:solidFill>
            <a:prstDash val="solid"/>
            <a:round/>
            <a:headEnd type="none" w="sm" len="sm"/>
            <a:tailEnd type="triangle" w="med" len="med"/>
          </a:ln>
        </p:spPr>
      </p:cxnSp>
      <p:sp>
        <p:nvSpPr>
          <p:cNvPr id="479" name="Google Shape;479;p23"/>
          <p:cNvSpPr/>
          <p:nvPr/>
        </p:nvSpPr>
        <p:spPr>
          <a:xfrm>
            <a:off x="1043175" y="2965475"/>
            <a:ext cx="825600" cy="240600"/>
          </a:xfrm>
          <a:prstGeom prst="roundRect">
            <a:avLst>
              <a:gd name="adj" fmla="val 16667"/>
            </a:avLst>
          </a:prstGeom>
          <a:solidFill>
            <a:srgbClr val="FCE5CD"/>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Arial"/>
                <a:ea typeface="Arial"/>
                <a:cs typeface="Arial"/>
                <a:sym typeface="Arial"/>
              </a:rPr>
              <a:t>Linear</a:t>
            </a:r>
            <a:endParaRPr sz="1400" b="0" i="0" u="none" strike="noStrike" cap="none">
              <a:solidFill>
                <a:srgbClr val="000000"/>
              </a:solidFill>
              <a:latin typeface="Arial"/>
              <a:ea typeface="Arial"/>
              <a:cs typeface="Arial"/>
              <a:sym typeface="Arial"/>
            </a:endParaRPr>
          </a:p>
        </p:txBody>
      </p:sp>
      <p:sp>
        <p:nvSpPr>
          <p:cNvPr id="480" name="Google Shape;480;p23"/>
          <p:cNvSpPr/>
          <p:nvPr/>
        </p:nvSpPr>
        <p:spPr>
          <a:xfrm>
            <a:off x="2215575" y="2962750"/>
            <a:ext cx="825600" cy="240600"/>
          </a:xfrm>
          <a:prstGeom prst="roundRect">
            <a:avLst>
              <a:gd name="adj" fmla="val 16667"/>
            </a:avLst>
          </a:prstGeom>
          <a:solidFill>
            <a:srgbClr val="FCE5CD"/>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Arial"/>
                <a:ea typeface="Arial"/>
                <a:cs typeface="Arial"/>
                <a:sym typeface="Arial"/>
              </a:rPr>
              <a:t>Linear</a:t>
            </a:r>
            <a:endParaRPr sz="1400" b="0" i="0" u="none" strike="noStrike" cap="none">
              <a:solidFill>
                <a:srgbClr val="000000"/>
              </a:solidFill>
              <a:latin typeface="Arial"/>
              <a:ea typeface="Arial"/>
              <a:cs typeface="Arial"/>
              <a:sym typeface="Arial"/>
            </a:endParaRPr>
          </a:p>
        </p:txBody>
      </p:sp>
      <p:cxnSp>
        <p:nvCxnSpPr>
          <p:cNvPr id="481" name="Google Shape;481;p23"/>
          <p:cNvCxnSpPr/>
          <p:nvPr/>
        </p:nvCxnSpPr>
        <p:spPr>
          <a:xfrm rot="10800000">
            <a:off x="1455975" y="2797775"/>
            <a:ext cx="0" cy="167700"/>
          </a:xfrm>
          <a:prstGeom prst="straightConnector1">
            <a:avLst/>
          </a:prstGeom>
          <a:noFill/>
          <a:ln w="9525" cap="flat" cmpd="sng">
            <a:solidFill>
              <a:srgbClr val="424242"/>
            </a:solidFill>
            <a:prstDash val="solid"/>
            <a:round/>
            <a:headEnd type="none" w="sm" len="sm"/>
            <a:tailEnd type="triangle" w="med" len="med"/>
          </a:ln>
        </p:spPr>
      </p:cxnSp>
      <p:cxnSp>
        <p:nvCxnSpPr>
          <p:cNvPr id="482" name="Google Shape;482;p23"/>
          <p:cNvCxnSpPr/>
          <p:nvPr/>
        </p:nvCxnSpPr>
        <p:spPr>
          <a:xfrm rot="10800000">
            <a:off x="2628375" y="2795050"/>
            <a:ext cx="0" cy="167700"/>
          </a:xfrm>
          <a:prstGeom prst="straightConnector1">
            <a:avLst/>
          </a:prstGeom>
          <a:noFill/>
          <a:ln w="9525" cap="flat" cmpd="sng">
            <a:solidFill>
              <a:srgbClr val="424242"/>
            </a:solidFill>
            <a:prstDash val="solid"/>
            <a:round/>
            <a:headEnd type="none" w="sm" len="sm"/>
            <a:tailEnd type="triangle" w="med" len="med"/>
          </a:ln>
        </p:spPr>
      </p:cxnSp>
      <p:sp>
        <p:nvSpPr>
          <p:cNvPr id="483" name="Google Shape;483;p23"/>
          <p:cNvSpPr/>
          <p:nvPr/>
        </p:nvSpPr>
        <p:spPr>
          <a:xfrm>
            <a:off x="1043175" y="2584475"/>
            <a:ext cx="825600" cy="240600"/>
          </a:xfrm>
          <a:prstGeom prst="roundRect">
            <a:avLst>
              <a:gd name="adj" fmla="val 16667"/>
            </a:avLst>
          </a:prstGeom>
          <a:solidFill>
            <a:srgbClr val="D0E0E3"/>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GB" sz="1200" b="0" i="0" u="none" strike="noStrike" cap="none">
                <a:solidFill>
                  <a:srgbClr val="000000"/>
                </a:solidFill>
                <a:latin typeface="Arial"/>
                <a:ea typeface="Arial"/>
                <a:cs typeface="Arial"/>
                <a:sym typeface="Arial"/>
              </a:rPr>
              <a:t>Softmax</a:t>
            </a:r>
            <a:endParaRPr sz="1200" b="0" i="0" u="none" strike="noStrike" cap="none">
              <a:solidFill>
                <a:srgbClr val="000000"/>
              </a:solidFill>
              <a:latin typeface="Arial"/>
              <a:ea typeface="Arial"/>
              <a:cs typeface="Arial"/>
              <a:sym typeface="Arial"/>
            </a:endParaRPr>
          </a:p>
        </p:txBody>
      </p:sp>
      <p:sp>
        <p:nvSpPr>
          <p:cNvPr id="484" name="Google Shape;484;p23"/>
          <p:cNvSpPr/>
          <p:nvPr/>
        </p:nvSpPr>
        <p:spPr>
          <a:xfrm>
            <a:off x="2215575" y="2581750"/>
            <a:ext cx="825600" cy="240600"/>
          </a:xfrm>
          <a:prstGeom prst="roundRect">
            <a:avLst>
              <a:gd name="adj" fmla="val 16667"/>
            </a:avLst>
          </a:prstGeom>
          <a:solidFill>
            <a:srgbClr val="D0E0E3"/>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GB" sz="1200" b="0" i="0" u="none" strike="noStrike" cap="none">
                <a:solidFill>
                  <a:srgbClr val="000000"/>
                </a:solidFill>
                <a:latin typeface="Arial"/>
                <a:ea typeface="Arial"/>
                <a:cs typeface="Arial"/>
                <a:sym typeface="Arial"/>
              </a:rPr>
              <a:t>Softmax</a:t>
            </a:r>
            <a:endParaRPr sz="1400" b="0" i="0" u="none" strike="noStrike" cap="none">
              <a:solidFill>
                <a:srgbClr val="000000"/>
              </a:solidFill>
              <a:latin typeface="Arial"/>
              <a:ea typeface="Arial"/>
              <a:cs typeface="Arial"/>
              <a:sym typeface="Arial"/>
            </a:endParaRPr>
          </a:p>
        </p:txBody>
      </p:sp>
      <p:cxnSp>
        <p:nvCxnSpPr>
          <p:cNvPr id="485" name="Google Shape;485;p23"/>
          <p:cNvCxnSpPr/>
          <p:nvPr/>
        </p:nvCxnSpPr>
        <p:spPr>
          <a:xfrm rot="10800000">
            <a:off x="1151175" y="2416775"/>
            <a:ext cx="0" cy="167700"/>
          </a:xfrm>
          <a:prstGeom prst="straightConnector1">
            <a:avLst/>
          </a:prstGeom>
          <a:noFill/>
          <a:ln w="9525" cap="flat" cmpd="sng">
            <a:solidFill>
              <a:srgbClr val="424242"/>
            </a:solidFill>
            <a:prstDash val="solid"/>
            <a:round/>
            <a:headEnd type="none" w="sm" len="sm"/>
            <a:tailEnd type="triangle" w="med" len="med"/>
          </a:ln>
        </p:spPr>
      </p:cxnSp>
      <p:sp>
        <p:nvSpPr>
          <p:cNvPr id="486" name="Google Shape;486;p23"/>
          <p:cNvSpPr txBox="1"/>
          <p:nvPr/>
        </p:nvSpPr>
        <p:spPr>
          <a:xfrm>
            <a:off x="1021425" y="2160200"/>
            <a:ext cx="457200" cy="323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GB" sz="900" b="0" i="0" u="none" strike="noStrike" cap="none">
                <a:solidFill>
                  <a:srgbClr val="000000"/>
                </a:solidFill>
                <a:latin typeface="Roboto"/>
                <a:ea typeface="Roboto"/>
                <a:cs typeface="Roboto"/>
                <a:sym typeface="Roboto"/>
              </a:rPr>
              <a:t>w</a:t>
            </a:r>
            <a:r>
              <a:rPr lang="en-GB" sz="900" b="0" i="0" u="none" strike="noStrike" cap="none" baseline="-25000">
                <a:solidFill>
                  <a:srgbClr val="000000"/>
                </a:solidFill>
                <a:latin typeface="Roboto"/>
                <a:ea typeface="Roboto"/>
                <a:cs typeface="Roboto"/>
                <a:sym typeface="Roboto"/>
              </a:rPr>
              <a:t>1</a:t>
            </a:r>
            <a:endParaRPr sz="900" b="0" i="0" u="none" strike="noStrike" cap="none" baseline="-25000">
              <a:solidFill>
                <a:srgbClr val="000000"/>
              </a:solidFill>
              <a:latin typeface="Roboto"/>
              <a:ea typeface="Roboto"/>
              <a:cs typeface="Roboto"/>
              <a:sym typeface="Roboto"/>
            </a:endParaRPr>
          </a:p>
        </p:txBody>
      </p:sp>
      <p:sp>
        <p:nvSpPr>
          <p:cNvPr id="487" name="Google Shape;487;p23"/>
          <p:cNvSpPr/>
          <p:nvPr/>
        </p:nvSpPr>
        <p:spPr>
          <a:xfrm>
            <a:off x="2217463" y="4126600"/>
            <a:ext cx="825600" cy="240600"/>
          </a:xfrm>
          <a:prstGeom prst="roundRect">
            <a:avLst>
              <a:gd name="adj" fmla="val 16667"/>
            </a:avLst>
          </a:prstGeom>
          <a:solidFill>
            <a:srgbClr val="B6D7A8"/>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Arial"/>
                <a:ea typeface="Arial"/>
                <a:cs typeface="Arial"/>
                <a:sym typeface="Arial"/>
              </a:rPr>
              <a:t>Emb</a:t>
            </a:r>
            <a:endParaRPr sz="1400" b="0" i="0" u="none" strike="noStrike" cap="none">
              <a:solidFill>
                <a:srgbClr val="000000"/>
              </a:solidFill>
              <a:latin typeface="Arial"/>
              <a:ea typeface="Arial"/>
              <a:cs typeface="Arial"/>
              <a:sym typeface="Arial"/>
            </a:endParaRPr>
          </a:p>
        </p:txBody>
      </p:sp>
      <p:cxnSp>
        <p:nvCxnSpPr>
          <p:cNvPr id="488" name="Google Shape;488;p23"/>
          <p:cNvCxnSpPr>
            <a:stCxn id="487" idx="0"/>
          </p:cNvCxnSpPr>
          <p:nvPr/>
        </p:nvCxnSpPr>
        <p:spPr>
          <a:xfrm rot="10800000">
            <a:off x="2625463" y="3869800"/>
            <a:ext cx="4800" cy="256800"/>
          </a:xfrm>
          <a:prstGeom prst="straightConnector1">
            <a:avLst/>
          </a:prstGeom>
          <a:noFill/>
          <a:ln w="9525" cap="flat" cmpd="sng">
            <a:solidFill>
              <a:srgbClr val="424242"/>
            </a:solidFill>
            <a:prstDash val="solid"/>
            <a:round/>
            <a:headEnd type="none" w="sm" len="sm"/>
            <a:tailEnd type="triangle" w="med" len="med"/>
          </a:ln>
        </p:spPr>
      </p:cxnSp>
      <p:cxnSp>
        <p:nvCxnSpPr>
          <p:cNvPr id="489" name="Google Shape;489;p23"/>
          <p:cNvCxnSpPr/>
          <p:nvPr/>
        </p:nvCxnSpPr>
        <p:spPr>
          <a:xfrm rot="10800000">
            <a:off x="2630263" y="4367200"/>
            <a:ext cx="0" cy="167700"/>
          </a:xfrm>
          <a:prstGeom prst="straightConnector1">
            <a:avLst/>
          </a:prstGeom>
          <a:noFill/>
          <a:ln w="9525" cap="flat" cmpd="sng">
            <a:solidFill>
              <a:srgbClr val="424242"/>
            </a:solidFill>
            <a:prstDash val="solid"/>
            <a:round/>
            <a:headEnd type="none" w="sm" len="sm"/>
            <a:tailEnd type="triangle" w="med" len="med"/>
          </a:ln>
        </p:spPr>
      </p:cxnSp>
      <p:sp>
        <p:nvSpPr>
          <p:cNvPr id="490" name="Google Shape;490;p23"/>
          <p:cNvSpPr/>
          <p:nvPr/>
        </p:nvSpPr>
        <p:spPr>
          <a:xfrm>
            <a:off x="1043163" y="4118975"/>
            <a:ext cx="825600" cy="240600"/>
          </a:xfrm>
          <a:prstGeom prst="roundRect">
            <a:avLst>
              <a:gd name="adj" fmla="val 16667"/>
            </a:avLst>
          </a:prstGeom>
          <a:solidFill>
            <a:srgbClr val="B6D7A8"/>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Arial"/>
                <a:ea typeface="Arial"/>
                <a:cs typeface="Arial"/>
                <a:sym typeface="Arial"/>
              </a:rPr>
              <a:t>Emb</a:t>
            </a:r>
            <a:endParaRPr sz="1400" b="0" i="0" u="none" strike="noStrike" cap="none">
              <a:solidFill>
                <a:srgbClr val="000000"/>
              </a:solidFill>
              <a:latin typeface="Arial"/>
              <a:ea typeface="Arial"/>
              <a:cs typeface="Arial"/>
              <a:sym typeface="Arial"/>
            </a:endParaRPr>
          </a:p>
        </p:txBody>
      </p:sp>
      <p:cxnSp>
        <p:nvCxnSpPr>
          <p:cNvPr id="491" name="Google Shape;491;p23"/>
          <p:cNvCxnSpPr>
            <a:stCxn id="490" idx="0"/>
          </p:cNvCxnSpPr>
          <p:nvPr/>
        </p:nvCxnSpPr>
        <p:spPr>
          <a:xfrm rot="10800000">
            <a:off x="1451163" y="3862175"/>
            <a:ext cx="4800" cy="256800"/>
          </a:xfrm>
          <a:prstGeom prst="straightConnector1">
            <a:avLst/>
          </a:prstGeom>
          <a:noFill/>
          <a:ln w="9525" cap="flat" cmpd="sng">
            <a:solidFill>
              <a:srgbClr val="424242"/>
            </a:solidFill>
            <a:prstDash val="solid"/>
            <a:round/>
            <a:headEnd type="none" w="sm" len="sm"/>
            <a:tailEnd type="triangle" w="med" len="med"/>
          </a:ln>
        </p:spPr>
      </p:cxnSp>
      <p:cxnSp>
        <p:nvCxnSpPr>
          <p:cNvPr id="492" name="Google Shape;492;p23"/>
          <p:cNvCxnSpPr/>
          <p:nvPr/>
        </p:nvCxnSpPr>
        <p:spPr>
          <a:xfrm rot="10800000">
            <a:off x="1455963" y="4359575"/>
            <a:ext cx="0" cy="167700"/>
          </a:xfrm>
          <a:prstGeom prst="straightConnector1">
            <a:avLst/>
          </a:prstGeom>
          <a:noFill/>
          <a:ln w="9525" cap="flat" cmpd="sng">
            <a:solidFill>
              <a:srgbClr val="424242"/>
            </a:solidFill>
            <a:prstDash val="solid"/>
            <a:round/>
            <a:headEnd type="none" w="sm" len="sm"/>
            <a:tailEnd type="triangle" w="med" len="med"/>
          </a:ln>
        </p:spPr>
      </p:cxnSp>
      <p:sp>
        <p:nvSpPr>
          <p:cNvPr id="493" name="Google Shape;493;p23"/>
          <p:cNvSpPr txBox="1"/>
          <p:nvPr/>
        </p:nvSpPr>
        <p:spPr>
          <a:xfrm>
            <a:off x="1133482" y="4541800"/>
            <a:ext cx="7353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Roboto"/>
                <a:ea typeface="Roboto"/>
                <a:cs typeface="Roboto"/>
                <a:sym typeface="Roboto"/>
              </a:rPr>
              <a:t>&lt;bos&gt;</a:t>
            </a:r>
            <a:endParaRPr sz="1400" b="0" i="0" u="none" strike="noStrike" cap="none">
              <a:solidFill>
                <a:srgbClr val="000000"/>
              </a:solidFill>
              <a:latin typeface="Roboto"/>
              <a:ea typeface="Roboto"/>
              <a:cs typeface="Roboto"/>
              <a:sym typeface="Roboto"/>
            </a:endParaRPr>
          </a:p>
        </p:txBody>
      </p:sp>
      <p:cxnSp>
        <p:nvCxnSpPr>
          <p:cNvPr id="494" name="Google Shape;494;p23"/>
          <p:cNvCxnSpPr/>
          <p:nvPr/>
        </p:nvCxnSpPr>
        <p:spPr>
          <a:xfrm>
            <a:off x="2035275" y="3264838"/>
            <a:ext cx="195600" cy="81300"/>
          </a:xfrm>
          <a:prstGeom prst="straightConnector1">
            <a:avLst/>
          </a:prstGeom>
          <a:noFill/>
          <a:ln w="9525" cap="flat" cmpd="sng">
            <a:solidFill>
              <a:srgbClr val="FF0000"/>
            </a:solidFill>
            <a:prstDash val="solid"/>
            <a:round/>
            <a:headEnd type="none" w="sm" len="sm"/>
            <a:tailEnd type="triangle" w="med" len="med"/>
          </a:ln>
        </p:spPr>
      </p:cxnSp>
      <p:sp>
        <p:nvSpPr>
          <p:cNvPr id="495" name="Google Shape;495;p23"/>
          <p:cNvSpPr txBox="1"/>
          <p:nvPr/>
        </p:nvSpPr>
        <p:spPr>
          <a:xfrm>
            <a:off x="630075" y="3017513"/>
            <a:ext cx="1162500" cy="276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600"/>
              <a:buFont typeface="Arial"/>
              <a:buNone/>
            </a:pPr>
            <a:r>
              <a:rPr lang="en-GB" sz="600" b="0" i="0" u="none" strike="noStrike" cap="none">
                <a:solidFill>
                  <a:schemeClr val="accent3"/>
                </a:solidFill>
                <a:latin typeface="Roboto"/>
                <a:ea typeface="Roboto"/>
                <a:cs typeface="Roboto"/>
                <a:sym typeface="Roboto"/>
              </a:rPr>
              <a:t>Attention</a:t>
            </a:r>
            <a:endParaRPr sz="600" b="0" i="0" u="none" strike="noStrike" cap="none">
              <a:solidFill>
                <a:schemeClr val="accent3"/>
              </a:solidFill>
              <a:latin typeface="Roboto"/>
              <a:ea typeface="Roboto"/>
              <a:cs typeface="Roboto"/>
              <a:sym typeface="Roboto"/>
            </a:endParaRPr>
          </a:p>
        </p:txBody>
      </p:sp>
      <p:cxnSp>
        <p:nvCxnSpPr>
          <p:cNvPr id="496" name="Google Shape;496;p23"/>
          <p:cNvCxnSpPr/>
          <p:nvPr/>
        </p:nvCxnSpPr>
        <p:spPr>
          <a:xfrm>
            <a:off x="881975" y="3253000"/>
            <a:ext cx="167700" cy="133500"/>
          </a:xfrm>
          <a:prstGeom prst="straightConnector1">
            <a:avLst/>
          </a:prstGeom>
          <a:noFill/>
          <a:ln w="9525" cap="flat" cmpd="sng">
            <a:solidFill>
              <a:srgbClr val="DB4437"/>
            </a:solidFill>
            <a:prstDash val="solid"/>
            <a:round/>
            <a:headEnd type="none" w="sm" len="sm"/>
            <a:tailEnd type="triangle" w="med" len="med"/>
          </a:ln>
        </p:spPr>
      </p:cxnSp>
      <p:sp>
        <p:nvSpPr>
          <p:cNvPr id="497" name="Google Shape;497;p23"/>
          <p:cNvSpPr txBox="1"/>
          <p:nvPr/>
        </p:nvSpPr>
        <p:spPr>
          <a:xfrm>
            <a:off x="1620825" y="3110538"/>
            <a:ext cx="1162500" cy="276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600"/>
              <a:buFont typeface="Arial"/>
              <a:buNone/>
            </a:pPr>
            <a:r>
              <a:rPr lang="en-GB" sz="600" b="0" i="0" u="none" strike="noStrike" cap="none">
                <a:solidFill>
                  <a:schemeClr val="accent3"/>
                </a:solidFill>
                <a:latin typeface="Roboto"/>
                <a:ea typeface="Roboto"/>
                <a:cs typeface="Roboto"/>
                <a:sym typeface="Roboto"/>
              </a:rPr>
              <a:t>Attention</a:t>
            </a:r>
            <a:endParaRPr sz="600" b="0" i="0" u="none" strike="noStrike" cap="none">
              <a:solidFill>
                <a:schemeClr val="accent3"/>
              </a:solidFill>
              <a:latin typeface="Roboto"/>
              <a:ea typeface="Roboto"/>
              <a:cs typeface="Roboto"/>
              <a:sym typeface="Roboto"/>
            </a:endParaRPr>
          </a:p>
        </p:txBody>
      </p:sp>
      <p:cxnSp>
        <p:nvCxnSpPr>
          <p:cNvPr id="498" name="Google Shape;498;p23"/>
          <p:cNvCxnSpPr/>
          <p:nvPr/>
        </p:nvCxnSpPr>
        <p:spPr>
          <a:xfrm>
            <a:off x="878175" y="3605525"/>
            <a:ext cx="165000" cy="0"/>
          </a:xfrm>
          <a:prstGeom prst="straightConnector1">
            <a:avLst/>
          </a:prstGeom>
          <a:noFill/>
          <a:ln w="9525" cap="flat" cmpd="sng">
            <a:solidFill>
              <a:srgbClr val="424242"/>
            </a:solidFill>
            <a:prstDash val="solid"/>
            <a:round/>
            <a:headEnd type="none" w="sm" len="sm"/>
            <a:tailEnd type="triangle" w="med" len="med"/>
          </a:ln>
        </p:spPr>
      </p:cxnSp>
      <p:cxnSp>
        <p:nvCxnSpPr>
          <p:cNvPr id="499" name="Google Shape;499;p23"/>
          <p:cNvCxnSpPr/>
          <p:nvPr/>
        </p:nvCxnSpPr>
        <p:spPr>
          <a:xfrm rot="10800000">
            <a:off x="1303575" y="2416775"/>
            <a:ext cx="0" cy="167700"/>
          </a:xfrm>
          <a:prstGeom prst="straightConnector1">
            <a:avLst/>
          </a:prstGeom>
          <a:noFill/>
          <a:ln w="9525" cap="flat" cmpd="sng">
            <a:solidFill>
              <a:srgbClr val="424242"/>
            </a:solidFill>
            <a:prstDash val="solid"/>
            <a:round/>
            <a:headEnd type="none" w="sm" len="sm"/>
            <a:tailEnd type="triangle" w="med" len="med"/>
          </a:ln>
        </p:spPr>
      </p:cxnSp>
      <p:sp>
        <p:nvSpPr>
          <p:cNvPr id="500" name="Google Shape;500;p23"/>
          <p:cNvSpPr txBox="1"/>
          <p:nvPr/>
        </p:nvSpPr>
        <p:spPr>
          <a:xfrm>
            <a:off x="1173825" y="2160200"/>
            <a:ext cx="457200" cy="323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GB" sz="900" b="0" i="0" u="none" strike="noStrike" cap="none">
                <a:solidFill>
                  <a:srgbClr val="000000"/>
                </a:solidFill>
                <a:latin typeface="Roboto"/>
                <a:ea typeface="Roboto"/>
                <a:cs typeface="Roboto"/>
                <a:sym typeface="Roboto"/>
              </a:rPr>
              <a:t>w</a:t>
            </a:r>
            <a:r>
              <a:rPr lang="en-GB" sz="900" b="0" i="0" u="none" strike="noStrike" cap="none" baseline="-25000">
                <a:solidFill>
                  <a:srgbClr val="000000"/>
                </a:solidFill>
                <a:latin typeface="Roboto"/>
                <a:ea typeface="Roboto"/>
                <a:cs typeface="Roboto"/>
                <a:sym typeface="Roboto"/>
              </a:rPr>
              <a:t>2</a:t>
            </a:r>
            <a:endParaRPr sz="900" b="0" i="0" u="none" strike="noStrike" cap="none" baseline="-25000">
              <a:solidFill>
                <a:srgbClr val="000000"/>
              </a:solidFill>
              <a:latin typeface="Roboto"/>
              <a:ea typeface="Roboto"/>
              <a:cs typeface="Roboto"/>
              <a:sym typeface="Roboto"/>
            </a:endParaRPr>
          </a:p>
        </p:txBody>
      </p:sp>
      <p:cxnSp>
        <p:nvCxnSpPr>
          <p:cNvPr id="501" name="Google Shape;501;p23"/>
          <p:cNvCxnSpPr/>
          <p:nvPr/>
        </p:nvCxnSpPr>
        <p:spPr>
          <a:xfrm rot="10800000">
            <a:off x="1455975" y="2416775"/>
            <a:ext cx="0" cy="167700"/>
          </a:xfrm>
          <a:prstGeom prst="straightConnector1">
            <a:avLst/>
          </a:prstGeom>
          <a:noFill/>
          <a:ln w="9525" cap="flat" cmpd="sng">
            <a:solidFill>
              <a:srgbClr val="424242"/>
            </a:solidFill>
            <a:prstDash val="solid"/>
            <a:round/>
            <a:headEnd type="none" w="sm" len="sm"/>
            <a:tailEnd type="triangle" w="med" len="med"/>
          </a:ln>
        </p:spPr>
      </p:cxnSp>
      <p:sp>
        <p:nvSpPr>
          <p:cNvPr id="502" name="Google Shape;502;p23"/>
          <p:cNvSpPr txBox="1"/>
          <p:nvPr/>
        </p:nvSpPr>
        <p:spPr>
          <a:xfrm>
            <a:off x="1326225" y="2160200"/>
            <a:ext cx="457200" cy="323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GB" sz="900" b="0" i="0" u="none" strike="noStrike" cap="none">
                <a:solidFill>
                  <a:srgbClr val="000000"/>
                </a:solidFill>
                <a:latin typeface="Roboto"/>
                <a:ea typeface="Roboto"/>
                <a:cs typeface="Roboto"/>
                <a:sym typeface="Roboto"/>
              </a:rPr>
              <a:t>w</a:t>
            </a:r>
            <a:r>
              <a:rPr lang="en-GB" sz="900" b="0" i="0" u="none" strike="noStrike" cap="none" baseline="-25000">
                <a:solidFill>
                  <a:srgbClr val="000000"/>
                </a:solidFill>
                <a:latin typeface="Roboto"/>
                <a:ea typeface="Roboto"/>
                <a:cs typeface="Roboto"/>
                <a:sym typeface="Roboto"/>
              </a:rPr>
              <a:t>3</a:t>
            </a:r>
            <a:endParaRPr sz="900" b="0" i="0" u="none" strike="noStrike" cap="none" baseline="-25000">
              <a:solidFill>
                <a:srgbClr val="000000"/>
              </a:solidFill>
              <a:latin typeface="Roboto"/>
              <a:ea typeface="Roboto"/>
              <a:cs typeface="Roboto"/>
              <a:sym typeface="Roboto"/>
            </a:endParaRPr>
          </a:p>
        </p:txBody>
      </p:sp>
      <p:cxnSp>
        <p:nvCxnSpPr>
          <p:cNvPr id="503" name="Google Shape;503;p23"/>
          <p:cNvCxnSpPr/>
          <p:nvPr/>
        </p:nvCxnSpPr>
        <p:spPr>
          <a:xfrm rot="10800000">
            <a:off x="1608375" y="2416775"/>
            <a:ext cx="0" cy="167700"/>
          </a:xfrm>
          <a:prstGeom prst="straightConnector1">
            <a:avLst/>
          </a:prstGeom>
          <a:noFill/>
          <a:ln w="9525" cap="flat" cmpd="sng">
            <a:solidFill>
              <a:srgbClr val="424242"/>
            </a:solidFill>
            <a:prstDash val="solid"/>
            <a:round/>
            <a:headEnd type="none" w="sm" len="sm"/>
            <a:tailEnd type="triangle" w="med" len="med"/>
          </a:ln>
        </p:spPr>
      </p:cxnSp>
      <p:sp>
        <p:nvSpPr>
          <p:cNvPr id="504" name="Google Shape;504;p23"/>
          <p:cNvSpPr txBox="1"/>
          <p:nvPr/>
        </p:nvSpPr>
        <p:spPr>
          <a:xfrm>
            <a:off x="1478625" y="2160200"/>
            <a:ext cx="457200" cy="323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GB" sz="900" b="0" i="0" u="none" strike="noStrike" cap="none">
                <a:solidFill>
                  <a:srgbClr val="000000"/>
                </a:solidFill>
                <a:latin typeface="Roboto"/>
                <a:ea typeface="Roboto"/>
                <a:cs typeface="Roboto"/>
                <a:sym typeface="Roboto"/>
              </a:rPr>
              <a:t>…</a:t>
            </a:r>
            <a:endParaRPr sz="900" b="0" i="0" u="none" strike="noStrike" cap="none" baseline="-25000">
              <a:solidFill>
                <a:srgbClr val="000000"/>
              </a:solidFill>
              <a:latin typeface="Roboto"/>
              <a:ea typeface="Roboto"/>
              <a:cs typeface="Roboto"/>
              <a:sym typeface="Roboto"/>
            </a:endParaRPr>
          </a:p>
        </p:txBody>
      </p:sp>
      <p:cxnSp>
        <p:nvCxnSpPr>
          <p:cNvPr id="505" name="Google Shape;505;p23"/>
          <p:cNvCxnSpPr/>
          <p:nvPr/>
        </p:nvCxnSpPr>
        <p:spPr>
          <a:xfrm rot="10800000">
            <a:off x="1760775" y="2416775"/>
            <a:ext cx="0" cy="167700"/>
          </a:xfrm>
          <a:prstGeom prst="straightConnector1">
            <a:avLst/>
          </a:prstGeom>
          <a:noFill/>
          <a:ln w="9525" cap="flat" cmpd="sng">
            <a:solidFill>
              <a:srgbClr val="424242"/>
            </a:solidFill>
            <a:prstDash val="solid"/>
            <a:round/>
            <a:headEnd type="none" w="sm" len="sm"/>
            <a:tailEnd type="triangle" w="med" len="med"/>
          </a:ln>
        </p:spPr>
      </p:cxnSp>
      <p:sp>
        <p:nvSpPr>
          <p:cNvPr id="506" name="Google Shape;506;p23"/>
          <p:cNvSpPr txBox="1"/>
          <p:nvPr/>
        </p:nvSpPr>
        <p:spPr>
          <a:xfrm>
            <a:off x="1783425" y="2160200"/>
            <a:ext cx="457200" cy="323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GB" sz="900" b="0" i="0" u="none" strike="noStrike" cap="none">
                <a:solidFill>
                  <a:srgbClr val="000000"/>
                </a:solidFill>
                <a:latin typeface="Roboto"/>
                <a:ea typeface="Roboto"/>
                <a:cs typeface="Roboto"/>
                <a:sym typeface="Roboto"/>
              </a:rPr>
              <a:t>w</a:t>
            </a:r>
            <a:r>
              <a:rPr lang="en-GB" sz="900" b="0" i="0" u="none" strike="noStrike" cap="none" baseline="-25000">
                <a:solidFill>
                  <a:srgbClr val="000000"/>
                </a:solidFill>
                <a:latin typeface="Roboto"/>
                <a:ea typeface="Roboto"/>
                <a:cs typeface="Roboto"/>
                <a:sym typeface="Roboto"/>
              </a:rPr>
              <a:t>N</a:t>
            </a:r>
            <a:endParaRPr sz="900" b="0" i="0" u="none" strike="noStrike" cap="none" baseline="-25000">
              <a:solidFill>
                <a:srgbClr val="000000"/>
              </a:solidFill>
              <a:latin typeface="Roboto"/>
              <a:ea typeface="Roboto"/>
              <a:cs typeface="Roboto"/>
              <a:sym typeface="Roboto"/>
            </a:endParaRPr>
          </a:p>
        </p:txBody>
      </p:sp>
      <p:cxnSp>
        <p:nvCxnSpPr>
          <p:cNvPr id="507" name="Google Shape;507;p23"/>
          <p:cNvCxnSpPr>
            <a:stCxn id="475" idx="3"/>
          </p:cNvCxnSpPr>
          <p:nvPr/>
        </p:nvCxnSpPr>
        <p:spPr>
          <a:xfrm rot="10800000" flipH="1">
            <a:off x="1868775" y="3602825"/>
            <a:ext cx="346800" cy="2700"/>
          </a:xfrm>
          <a:prstGeom prst="straightConnector1">
            <a:avLst/>
          </a:prstGeom>
          <a:noFill/>
          <a:ln w="9525" cap="flat" cmpd="sng">
            <a:solidFill>
              <a:srgbClr val="424242"/>
            </a:solidFill>
            <a:prstDash val="solid"/>
            <a:round/>
            <a:headEnd type="none" w="sm" len="sm"/>
            <a:tailEnd type="triangle" w="med" len="med"/>
          </a:ln>
        </p:spPr>
      </p:cxnSp>
      <p:sp>
        <p:nvSpPr>
          <p:cNvPr id="508" name="Google Shape;508;p23"/>
          <p:cNvSpPr txBox="1"/>
          <p:nvPr/>
        </p:nvSpPr>
        <p:spPr>
          <a:xfrm>
            <a:off x="2339775" y="4541800"/>
            <a:ext cx="868500" cy="646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GB" sz="1000" b="0" i="0" u="none" strike="noStrike" cap="none">
                <a:solidFill>
                  <a:srgbClr val="000000"/>
                </a:solidFill>
                <a:latin typeface="Roboto"/>
                <a:ea typeface="Roboto"/>
                <a:cs typeface="Roboto"/>
                <a:sym typeface="Roboto"/>
              </a:rPr>
              <a:t>The</a:t>
            </a:r>
            <a:endParaRPr sz="1000"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000"/>
              <a:buFont typeface="Arial"/>
              <a:buNone/>
            </a:pPr>
            <a:r>
              <a:rPr lang="en-GB" sz="1000" b="0" i="0" u="none" strike="noStrike" cap="none">
                <a:solidFill>
                  <a:srgbClr val="000000"/>
                </a:solidFill>
                <a:latin typeface="Roboto"/>
                <a:ea typeface="Roboto"/>
                <a:cs typeface="Roboto"/>
                <a:sym typeface="Roboto"/>
              </a:rPr>
              <a:t>This</a:t>
            </a:r>
            <a:endParaRPr sz="1000"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000"/>
              <a:buFont typeface="Arial"/>
              <a:buNone/>
            </a:pPr>
            <a:r>
              <a:rPr lang="en-GB" sz="1000" b="0" i="0" u="none" strike="noStrike" cap="none">
                <a:solidFill>
                  <a:srgbClr val="000000"/>
                </a:solidFill>
                <a:latin typeface="Roboto"/>
                <a:ea typeface="Roboto"/>
                <a:cs typeface="Roboto"/>
                <a:sym typeface="Roboto"/>
              </a:rPr>
              <a:t>That</a:t>
            </a:r>
            <a:endParaRPr sz="1000" b="0" i="0" u="none" strike="noStrike" cap="none">
              <a:solidFill>
                <a:srgbClr val="000000"/>
              </a:solidFill>
              <a:latin typeface="Roboto"/>
              <a:ea typeface="Roboto"/>
              <a:cs typeface="Roboto"/>
              <a:sym typeface="Roboto"/>
            </a:endParaRPr>
          </a:p>
        </p:txBody>
      </p:sp>
      <p:cxnSp>
        <p:nvCxnSpPr>
          <p:cNvPr id="509" name="Google Shape;509;p23"/>
          <p:cNvCxnSpPr/>
          <p:nvPr/>
        </p:nvCxnSpPr>
        <p:spPr>
          <a:xfrm rot="10800000">
            <a:off x="2294175" y="2416775"/>
            <a:ext cx="0" cy="167700"/>
          </a:xfrm>
          <a:prstGeom prst="straightConnector1">
            <a:avLst/>
          </a:prstGeom>
          <a:noFill/>
          <a:ln w="9525" cap="flat" cmpd="sng">
            <a:solidFill>
              <a:srgbClr val="424242"/>
            </a:solidFill>
            <a:prstDash val="solid"/>
            <a:round/>
            <a:headEnd type="none" w="sm" len="sm"/>
            <a:tailEnd type="triangle" w="med" len="med"/>
          </a:ln>
        </p:spPr>
      </p:cxnSp>
      <p:sp>
        <p:nvSpPr>
          <p:cNvPr id="510" name="Google Shape;510;p23"/>
          <p:cNvSpPr txBox="1"/>
          <p:nvPr/>
        </p:nvSpPr>
        <p:spPr>
          <a:xfrm>
            <a:off x="2164425" y="2160200"/>
            <a:ext cx="457200" cy="323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GB" sz="900" b="0" i="0" u="none" strike="noStrike" cap="none">
                <a:solidFill>
                  <a:srgbClr val="000000"/>
                </a:solidFill>
                <a:latin typeface="Roboto"/>
                <a:ea typeface="Roboto"/>
                <a:cs typeface="Roboto"/>
                <a:sym typeface="Roboto"/>
              </a:rPr>
              <a:t>w</a:t>
            </a:r>
            <a:r>
              <a:rPr lang="en-GB" sz="900" b="0" i="0" u="none" strike="noStrike" cap="none" baseline="-25000">
                <a:solidFill>
                  <a:srgbClr val="000000"/>
                </a:solidFill>
                <a:latin typeface="Roboto"/>
                <a:ea typeface="Roboto"/>
                <a:cs typeface="Roboto"/>
                <a:sym typeface="Roboto"/>
              </a:rPr>
              <a:t>1</a:t>
            </a:r>
            <a:endParaRPr sz="900" b="0" i="0" u="none" strike="noStrike" cap="none" baseline="-25000">
              <a:solidFill>
                <a:srgbClr val="000000"/>
              </a:solidFill>
              <a:latin typeface="Roboto"/>
              <a:ea typeface="Roboto"/>
              <a:cs typeface="Roboto"/>
              <a:sym typeface="Roboto"/>
            </a:endParaRPr>
          </a:p>
        </p:txBody>
      </p:sp>
      <p:cxnSp>
        <p:nvCxnSpPr>
          <p:cNvPr id="511" name="Google Shape;511;p23"/>
          <p:cNvCxnSpPr/>
          <p:nvPr/>
        </p:nvCxnSpPr>
        <p:spPr>
          <a:xfrm rot="10800000">
            <a:off x="2446575" y="2416775"/>
            <a:ext cx="0" cy="167700"/>
          </a:xfrm>
          <a:prstGeom prst="straightConnector1">
            <a:avLst/>
          </a:prstGeom>
          <a:noFill/>
          <a:ln w="9525" cap="flat" cmpd="sng">
            <a:solidFill>
              <a:srgbClr val="424242"/>
            </a:solidFill>
            <a:prstDash val="solid"/>
            <a:round/>
            <a:headEnd type="none" w="sm" len="sm"/>
            <a:tailEnd type="triangle" w="med" len="med"/>
          </a:ln>
        </p:spPr>
      </p:cxnSp>
      <p:sp>
        <p:nvSpPr>
          <p:cNvPr id="512" name="Google Shape;512;p23"/>
          <p:cNvSpPr txBox="1"/>
          <p:nvPr/>
        </p:nvSpPr>
        <p:spPr>
          <a:xfrm>
            <a:off x="2316825" y="2160200"/>
            <a:ext cx="457200" cy="323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GB" sz="900" b="0" i="0" u="none" strike="noStrike" cap="none">
                <a:solidFill>
                  <a:srgbClr val="000000"/>
                </a:solidFill>
                <a:latin typeface="Roboto"/>
                <a:ea typeface="Roboto"/>
                <a:cs typeface="Roboto"/>
                <a:sym typeface="Roboto"/>
              </a:rPr>
              <a:t>w</a:t>
            </a:r>
            <a:r>
              <a:rPr lang="en-GB" sz="900" b="0" i="0" u="none" strike="noStrike" cap="none" baseline="-25000">
                <a:solidFill>
                  <a:srgbClr val="000000"/>
                </a:solidFill>
                <a:latin typeface="Roboto"/>
                <a:ea typeface="Roboto"/>
                <a:cs typeface="Roboto"/>
                <a:sym typeface="Roboto"/>
              </a:rPr>
              <a:t>2</a:t>
            </a:r>
            <a:endParaRPr sz="900" b="0" i="0" u="none" strike="noStrike" cap="none" baseline="-25000">
              <a:solidFill>
                <a:srgbClr val="000000"/>
              </a:solidFill>
              <a:latin typeface="Roboto"/>
              <a:ea typeface="Roboto"/>
              <a:cs typeface="Roboto"/>
              <a:sym typeface="Roboto"/>
            </a:endParaRPr>
          </a:p>
        </p:txBody>
      </p:sp>
      <p:cxnSp>
        <p:nvCxnSpPr>
          <p:cNvPr id="513" name="Google Shape;513;p23"/>
          <p:cNvCxnSpPr/>
          <p:nvPr/>
        </p:nvCxnSpPr>
        <p:spPr>
          <a:xfrm rot="10800000">
            <a:off x="2598975" y="2416775"/>
            <a:ext cx="0" cy="167700"/>
          </a:xfrm>
          <a:prstGeom prst="straightConnector1">
            <a:avLst/>
          </a:prstGeom>
          <a:noFill/>
          <a:ln w="9525" cap="flat" cmpd="sng">
            <a:solidFill>
              <a:srgbClr val="424242"/>
            </a:solidFill>
            <a:prstDash val="solid"/>
            <a:round/>
            <a:headEnd type="none" w="sm" len="sm"/>
            <a:tailEnd type="triangle" w="med" len="med"/>
          </a:ln>
        </p:spPr>
      </p:cxnSp>
      <p:sp>
        <p:nvSpPr>
          <p:cNvPr id="514" name="Google Shape;514;p23"/>
          <p:cNvSpPr txBox="1"/>
          <p:nvPr/>
        </p:nvSpPr>
        <p:spPr>
          <a:xfrm>
            <a:off x="2469225" y="2160200"/>
            <a:ext cx="457200" cy="323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GB" sz="900" b="0" i="0" u="none" strike="noStrike" cap="none">
                <a:solidFill>
                  <a:srgbClr val="000000"/>
                </a:solidFill>
                <a:latin typeface="Roboto"/>
                <a:ea typeface="Roboto"/>
                <a:cs typeface="Roboto"/>
                <a:sym typeface="Roboto"/>
              </a:rPr>
              <a:t>w</a:t>
            </a:r>
            <a:r>
              <a:rPr lang="en-GB" sz="900" b="0" i="0" u="none" strike="noStrike" cap="none" baseline="-25000">
                <a:solidFill>
                  <a:srgbClr val="000000"/>
                </a:solidFill>
                <a:latin typeface="Roboto"/>
                <a:ea typeface="Roboto"/>
                <a:cs typeface="Roboto"/>
                <a:sym typeface="Roboto"/>
              </a:rPr>
              <a:t>3</a:t>
            </a:r>
            <a:endParaRPr sz="900" b="0" i="0" u="none" strike="noStrike" cap="none" baseline="-25000">
              <a:solidFill>
                <a:srgbClr val="000000"/>
              </a:solidFill>
              <a:latin typeface="Roboto"/>
              <a:ea typeface="Roboto"/>
              <a:cs typeface="Roboto"/>
              <a:sym typeface="Roboto"/>
            </a:endParaRPr>
          </a:p>
        </p:txBody>
      </p:sp>
      <p:cxnSp>
        <p:nvCxnSpPr>
          <p:cNvPr id="515" name="Google Shape;515;p23"/>
          <p:cNvCxnSpPr/>
          <p:nvPr/>
        </p:nvCxnSpPr>
        <p:spPr>
          <a:xfrm rot="10800000">
            <a:off x="2751375" y="2416775"/>
            <a:ext cx="0" cy="167700"/>
          </a:xfrm>
          <a:prstGeom prst="straightConnector1">
            <a:avLst/>
          </a:prstGeom>
          <a:noFill/>
          <a:ln w="9525" cap="flat" cmpd="sng">
            <a:solidFill>
              <a:srgbClr val="424242"/>
            </a:solidFill>
            <a:prstDash val="solid"/>
            <a:round/>
            <a:headEnd type="none" w="sm" len="sm"/>
            <a:tailEnd type="triangle" w="med" len="med"/>
          </a:ln>
        </p:spPr>
      </p:cxnSp>
      <p:sp>
        <p:nvSpPr>
          <p:cNvPr id="516" name="Google Shape;516;p23"/>
          <p:cNvSpPr txBox="1"/>
          <p:nvPr/>
        </p:nvSpPr>
        <p:spPr>
          <a:xfrm>
            <a:off x="2621625" y="2160200"/>
            <a:ext cx="457200" cy="323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GB" sz="900" b="0" i="0" u="none" strike="noStrike" cap="none">
                <a:solidFill>
                  <a:srgbClr val="000000"/>
                </a:solidFill>
                <a:latin typeface="Roboto"/>
                <a:ea typeface="Roboto"/>
                <a:cs typeface="Roboto"/>
                <a:sym typeface="Roboto"/>
              </a:rPr>
              <a:t>…</a:t>
            </a:r>
            <a:endParaRPr sz="900" b="0" i="0" u="none" strike="noStrike" cap="none" baseline="-25000">
              <a:solidFill>
                <a:srgbClr val="000000"/>
              </a:solidFill>
              <a:latin typeface="Roboto"/>
              <a:ea typeface="Roboto"/>
              <a:cs typeface="Roboto"/>
              <a:sym typeface="Roboto"/>
            </a:endParaRPr>
          </a:p>
        </p:txBody>
      </p:sp>
      <p:cxnSp>
        <p:nvCxnSpPr>
          <p:cNvPr id="517" name="Google Shape;517;p23"/>
          <p:cNvCxnSpPr/>
          <p:nvPr/>
        </p:nvCxnSpPr>
        <p:spPr>
          <a:xfrm rot="10800000">
            <a:off x="2903775" y="2416775"/>
            <a:ext cx="0" cy="167700"/>
          </a:xfrm>
          <a:prstGeom prst="straightConnector1">
            <a:avLst/>
          </a:prstGeom>
          <a:noFill/>
          <a:ln w="9525" cap="flat" cmpd="sng">
            <a:solidFill>
              <a:srgbClr val="424242"/>
            </a:solidFill>
            <a:prstDash val="solid"/>
            <a:round/>
            <a:headEnd type="none" w="sm" len="sm"/>
            <a:tailEnd type="triangle" w="med" len="med"/>
          </a:ln>
        </p:spPr>
      </p:cxnSp>
      <p:sp>
        <p:nvSpPr>
          <p:cNvPr id="518" name="Google Shape;518;p23"/>
          <p:cNvSpPr txBox="1"/>
          <p:nvPr/>
        </p:nvSpPr>
        <p:spPr>
          <a:xfrm>
            <a:off x="2697825" y="2160200"/>
            <a:ext cx="457200" cy="323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GB" sz="900" b="0" i="0" u="none" strike="noStrike" cap="none">
                <a:solidFill>
                  <a:srgbClr val="000000"/>
                </a:solidFill>
                <a:latin typeface="Roboto"/>
                <a:ea typeface="Roboto"/>
                <a:cs typeface="Roboto"/>
                <a:sym typeface="Roboto"/>
              </a:rPr>
              <a:t>w</a:t>
            </a:r>
            <a:r>
              <a:rPr lang="en-GB" sz="900" b="0" i="0" u="none" strike="noStrike" cap="none" baseline="-25000">
                <a:solidFill>
                  <a:srgbClr val="000000"/>
                </a:solidFill>
                <a:latin typeface="Roboto"/>
                <a:ea typeface="Roboto"/>
                <a:cs typeface="Roboto"/>
                <a:sym typeface="Roboto"/>
              </a:rPr>
              <a:t>N</a:t>
            </a:r>
            <a:endParaRPr sz="900" b="0" i="0" u="none" strike="noStrike" cap="none" baseline="-25000">
              <a:solidFill>
                <a:srgbClr val="000000"/>
              </a:solidFill>
              <a:latin typeface="Roboto"/>
              <a:ea typeface="Roboto"/>
              <a:cs typeface="Roboto"/>
              <a:sym typeface="Roboto"/>
            </a:endParaRPr>
          </a:p>
        </p:txBody>
      </p:sp>
      <p:sp>
        <p:nvSpPr>
          <p:cNvPr id="519" name="Google Shape;519;p23"/>
          <p:cNvSpPr/>
          <p:nvPr/>
        </p:nvSpPr>
        <p:spPr>
          <a:xfrm>
            <a:off x="3391425" y="3343750"/>
            <a:ext cx="825600" cy="518100"/>
          </a:xfrm>
          <a:prstGeom prst="roundRect">
            <a:avLst>
              <a:gd name="adj" fmla="val 16667"/>
            </a:avLst>
          </a:prstGeom>
          <a:solidFill>
            <a:srgbClr val="CFE2F3"/>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Arial"/>
                <a:ea typeface="Arial"/>
                <a:cs typeface="Arial"/>
                <a:sym typeface="Arial"/>
              </a:rPr>
              <a:t>RNN</a:t>
            </a:r>
            <a:endParaRPr sz="1400" b="0" i="0" u="none" strike="noStrike" cap="none">
              <a:solidFill>
                <a:srgbClr val="000000"/>
              </a:solidFill>
              <a:latin typeface="Arial"/>
              <a:ea typeface="Arial"/>
              <a:cs typeface="Arial"/>
              <a:sym typeface="Arial"/>
            </a:endParaRPr>
          </a:p>
        </p:txBody>
      </p:sp>
      <p:cxnSp>
        <p:nvCxnSpPr>
          <p:cNvPr id="520" name="Google Shape;520;p23"/>
          <p:cNvCxnSpPr/>
          <p:nvPr/>
        </p:nvCxnSpPr>
        <p:spPr>
          <a:xfrm>
            <a:off x="4217025" y="3602800"/>
            <a:ext cx="165000" cy="0"/>
          </a:xfrm>
          <a:prstGeom prst="straightConnector1">
            <a:avLst/>
          </a:prstGeom>
          <a:noFill/>
          <a:ln w="9525" cap="flat" cmpd="sng">
            <a:solidFill>
              <a:srgbClr val="424242"/>
            </a:solidFill>
            <a:prstDash val="solid"/>
            <a:round/>
            <a:headEnd type="none" w="sm" len="sm"/>
            <a:tailEnd type="triangle" w="med" len="med"/>
          </a:ln>
        </p:spPr>
      </p:cxnSp>
      <p:cxnSp>
        <p:nvCxnSpPr>
          <p:cNvPr id="521" name="Google Shape;521;p23"/>
          <p:cNvCxnSpPr/>
          <p:nvPr/>
        </p:nvCxnSpPr>
        <p:spPr>
          <a:xfrm rot="10800000">
            <a:off x="3804225" y="3176050"/>
            <a:ext cx="0" cy="167700"/>
          </a:xfrm>
          <a:prstGeom prst="straightConnector1">
            <a:avLst/>
          </a:prstGeom>
          <a:noFill/>
          <a:ln w="9525" cap="flat" cmpd="sng">
            <a:solidFill>
              <a:srgbClr val="424242"/>
            </a:solidFill>
            <a:prstDash val="solid"/>
            <a:round/>
            <a:headEnd type="none" w="sm" len="sm"/>
            <a:tailEnd type="triangle" w="med" len="med"/>
          </a:ln>
        </p:spPr>
      </p:cxnSp>
      <p:sp>
        <p:nvSpPr>
          <p:cNvPr id="522" name="Google Shape;522;p23"/>
          <p:cNvSpPr/>
          <p:nvPr/>
        </p:nvSpPr>
        <p:spPr>
          <a:xfrm>
            <a:off x="3391425" y="2962750"/>
            <a:ext cx="825600" cy="240600"/>
          </a:xfrm>
          <a:prstGeom prst="roundRect">
            <a:avLst>
              <a:gd name="adj" fmla="val 16667"/>
            </a:avLst>
          </a:prstGeom>
          <a:solidFill>
            <a:srgbClr val="FCE5CD"/>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Arial"/>
                <a:ea typeface="Arial"/>
                <a:cs typeface="Arial"/>
                <a:sym typeface="Arial"/>
              </a:rPr>
              <a:t>Linear</a:t>
            </a:r>
            <a:endParaRPr sz="1400" b="0" i="0" u="none" strike="noStrike" cap="none">
              <a:solidFill>
                <a:srgbClr val="000000"/>
              </a:solidFill>
              <a:latin typeface="Arial"/>
              <a:ea typeface="Arial"/>
              <a:cs typeface="Arial"/>
              <a:sym typeface="Arial"/>
            </a:endParaRPr>
          </a:p>
        </p:txBody>
      </p:sp>
      <p:cxnSp>
        <p:nvCxnSpPr>
          <p:cNvPr id="523" name="Google Shape;523;p23"/>
          <p:cNvCxnSpPr/>
          <p:nvPr/>
        </p:nvCxnSpPr>
        <p:spPr>
          <a:xfrm rot="10800000">
            <a:off x="3804225" y="2795050"/>
            <a:ext cx="0" cy="167700"/>
          </a:xfrm>
          <a:prstGeom prst="straightConnector1">
            <a:avLst/>
          </a:prstGeom>
          <a:noFill/>
          <a:ln w="9525" cap="flat" cmpd="sng">
            <a:solidFill>
              <a:srgbClr val="424242"/>
            </a:solidFill>
            <a:prstDash val="solid"/>
            <a:round/>
            <a:headEnd type="none" w="sm" len="sm"/>
            <a:tailEnd type="triangle" w="med" len="med"/>
          </a:ln>
        </p:spPr>
      </p:cxnSp>
      <p:sp>
        <p:nvSpPr>
          <p:cNvPr id="524" name="Google Shape;524;p23"/>
          <p:cNvSpPr/>
          <p:nvPr/>
        </p:nvSpPr>
        <p:spPr>
          <a:xfrm>
            <a:off x="3391425" y="2581750"/>
            <a:ext cx="825600" cy="240600"/>
          </a:xfrm>
          <a:prstGeom prst="roundRect">
            <a:avLst>
              <a:gd name="adj" fmla="val 16667"/>
            </a:avLst>
          </a:prstGeom>
          <a:solidFill>
            <a:srgbClr val="D0E0E3"/>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GB" sz="1200" b="0" i="0" u="none" strike="noStrike" cap="none">
                <a:solidFill>
                  <a:srgbClr val="000000"/>
                </a:solidFill>
                <a:latin typeface="Arial"/>
                <a:ea typeface="Arial"/>
                <a:cs typeface="Arial"/>
                <a:sym typeface="Arial"/>
              </a:rPr>
              <a:t>Softmax</a:t>
            </a:r>
            <a:endParaRPr sz="1400" b="0" i="0" u="none" strike="noStrike" cap="none">
              <a:solidFill>
                <a:srgbClr val="000000"/>
              </a:solidFill>
              <a:latin typeface="Arial"/>
              <a:ea typeface="Arial"/>
              <a:cs typeface="Arial"/>
              <a:sym typeface="Arial"/>
            </a:endParaRPr>
          </a:p>
        </p:txBody>
      </p:sp>
      <p:sp>
        <p:nvSpPr>
          <p:cNvPr id="525" name="Google Shape;525;p23"/>
          <p:cNvSpPr/>
          <p:nvPr/>
        </p:nvSpPr>
        <p:spPr>
          <a:xfrm>
            <a:off x="3393313" y="4126600"/>
            <a:ext cx="825600" cy="240600"/>
          </a:xfrm>
          <a:prstGeom prst="roundRect">
            <a:avLst>
              <a:gd name="adj" fmla="val 16667"/>
            </a:avLst>
          </a:prstGeom>
          <a:solidFill>
            <a:srgbClr val="B6D7A8"/>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Arial"/>
                <a:ea typeface="Arial"/>
                <a:cs typeface="Arial"/>
                <a:sym typeface="Arial"/>
              </a:rPr>
              <a:t>Emb</a:t>
            </a:r>
            <a:endParaRPr sz="1400" b="0" i="0" u="none" strike="noStrike" cap="none">
              <a:solidFill>
                <a:srgbClr val="000000"/>
              </a:solidFill>
              <a:latin typeface="Arial"/>
              <a:ea typeface="Arial"/>
              <a:cs typeface="Arial"/>
              <a:sym typeface="Arial"/>
            </a:endParaRPr>
          </a:p>
        </p:txBody>
      </p:sp>
      <p:cxnSp>
        <p:nvCxnSpPr>
          <p:cNvPr id="526" name="Google Shape;526;p23"/>
          <p:cNvCxnSpPr>
            <a:stCxn id="525" idx="0"/>
          </p:cNvCxnSpPr>
          <p:nvPr/>
        </p:nvCxnSpPr>
        <p:spPr>
          <a:xfrm rot="10800000">
            <a:off x="3801313" y="3869800"/>
            <a:ext cx="4800" cy="256800"/>
          </a:xfrm>
          <a:prstGeom prst="straightConnector1">
            <a:avLst/>
          </a:prstGeom>
          <a:noFill/>
          <a:ln w="9525" cap="flat" cmpd="sng">
            <a:solidFill>
              <a:srgbClr val="424242"/>
            </a:solidFill>
            <a:prstDash val="solid"/>
            <a:round/>
            <a:headEnd type="none" w="sm" len="sm"/>
            <a:tailEnd type="triangle" w="med" len="med"/>
          </a:ln>
        </p:spPr>
      </p:cxnSp>
      <p:cxnSp>
        <p:nvCxnSpPr>
          <p:cNvPr id="527" name="Google Shape;527;p23"/>
          <p:cNvCxnSpPr/>
          <p:nvPr/>
        </p:nvCxnSpPr>
        <p:spPr>
          <a:xfrm rot="10800000">
            <a:off x="3806113" y="4367200"/>
            <a:ext cx="0" cy="167700"/>
          </a:xfrm>
          <a:prstGeom prst="straightConnector1">
            <a:avLst/>
          </a:prstGeom>
          <a:noFill/>
          <a:ln w="9525" cap="flat" cmpd="sng">
            <a:solidFill>
              <a:srgbClr val="424242"/>
            </a:solidFill>
            <a:prstDash val="solid"/>
            <a:round/>
            <a:headEnd type="none" w="sm" len="sm"/>
            <a:tailEnd type="triangle" w="med" len="med"/>
          </a:ln>
        </p:spPr>
      </p:cxnSp>
      <p:sp>
        <p:nvSpPr>
          <p:cNvPr id="528" name="Google Shape;528;p23"/>
          <p:cNvSpPr txBox="1"/>
          <p:nvPr/>
        </p:nvSpPr>
        <p:spPr>
          <a:xfrm>
            <a:off x="2948175" y="3079738"/>
            <a:ext cx="1162500" cy="276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600"/>
              <a:buFont typeface="Arial"/>
              <a:buNone/>
            </a:pPr>
            <a:r>
              <a:rPr lang="en-GB" sz="600" b="0" i="0" u="none" strike="noStrike" cap="none">
                <a:solidFill>
                  <a:schemeClr val="accent3"/>
                </a:solidFill>
                <a:latin typeface="Roboto"/>
                <a:ea typeface="Roboto"/>
                <a:cs typeface="Roboto"/>
                <a:sym typeface="Roboto"/>
              </a:rPr>
              <a:t>Attention</a:t>
            </a:r>
            <a:endParaRPr sz="600" b="0" i="0" u="none" strike="noStrike" cap="none">
              <a:solidFill>
                <a:schemeClr val="accent3"/>
              </a:solidFill>
              <a:latin typeface="Roboto"/>
              <a:ea typeface="Roboto"/>
              <a:cs typeface="Roboto"/>
              <a:sym typeface="Roboto"/>
            </a:endParaRPr>
          </a:p>
        </p:txBody>
      </p:sp>
      <p:sp>
        <p:nvSpPr>
          <p:cNvPr id="529" name="Google Shape;529;p23"/>
          <p:cNvSpPr txBox="1"/>
          <p:nvPr/>
        </p:nvSpPr>
        <p:spPr>
          <a:xfrm>
            <a:off x="3638475" y="4493975"/>
            <a:ext cx="652800" cy="646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GB" sz="1000" b="0" i="0" u="none" strike="noStrike" cap="none">
                <a:solidFill>
                  <a:srgbClr val="000000"/>
                </a:solidFill>
                <a:latin typeface="Roboto"/>
                <a:ea typeface="Roboto"/>
                <a:cs typeface="Roboto"/>
                <a:sym typeface="Roboto"/>
              </a:rPr>
              <a:t>cat </a:t>
            </a:r>
            <a:endParaRPr sz="1000"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000"/>
              <a:buFont typeface="Arial"/>
              <a:buNone/>
            </a:pPr>
            <a:r>
              <a:rPr lang="en-GB" sz="1000" b="0" i="0" u="none" strike="noStrike" cap="none">
                <a:solidFill>
                  <a:srgbClr val="000000"/>
                </a:solidFill>
                <a:latin typeface="Roboto"/>
                <a:ea typeface="Roboto"/>
                <a:cs typeface="Roboto"/>
                <a:sym typeface="Roboto"/>
              </a:rPr>
              <a:t>mad</a:t>
            </a:r>
            <a:endParaRPr sz="1000"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000"/>
              <a:buFont typeface="Arial"/>
              <a:buNone/>
            </a:pPr>
            <a:r>
              <a:rPr lang="en-GB" sz="1000" b="0" i="0" u="none" strike="noStrike" cap="none">
                <a:solidFill>
                  <a:srgbClr val="000000"/>
                </a:solidFill>
                <a:latin typeface="Roboto"/>
                <a:ea typeface="Roboto"/>
                <a:cs typeface="Roboto"/>
                <a:sym typeface="Roboto"/>
              </a:rPr>
              <a:t>bat</a:t>
            </a:r>
            <a:endParaRPr sz="1000" b="0" i="0" u="none" strike="noStrike" cap="none">
              <a:solidFill>
                <a:srgbClr val="000000"/>
              </a:solidFill>
              <a:latin typeface="Roboto"/>
              <a:ea typeface="Roboto"/>
              <a:cs typeface="Roboto"/>
              <a:sym typeface="Roboto"/>
            </a:endParaRPr>
          </a:p>
        </p:txBody>
      </p:sp>
      <p:sp>
        <p:nvSpPr>
          <p:cNvPr id="530" name="Google Shape;530;p23"/>
          <p:cNvSpPr txBox="1"/>
          <p:nvPr/>
        </p:nvSpPr>
        <p:spPr>
          <a:xfrm>
            <a:off x="3264075" y="2160200"/>
            <a:ext cx="457200" cy="323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GB" sz="900" b="0" i="0" u="none" strike="noStrike" cap="none">
                <a:solidFill>
                  <a:srgbClr val="000000"/>
                </a:solidFill>
                <a:latin typeface="Roboto"/>
                <a:ea typeface="Roboto"/>
                <a:cs typeface="Roboto"/>
                <a:sym typeface="Roboto"/>
              </a:rPr>
              <a:t>w</a:t>
            </a:r>
            <a:r>
              <a:rPr lang="en-GB" sz="900" b="0" i="0" u="none" strike="noStrike" cap="none" baseline="-25000">
                <a:solidFill>
                  <a:srgbClr val="000000"/>
                </a:solidFill>
                <a:latin typeface="Roboto"/>
                <a:ea typeface="Roboto"/>
                <a:cs typeface="Roboto"/>
                <a:sym typeface="Roboto"/>
              </a:rPr>
              <a:t>1</a:t>
            </a:r>
            <a:endParaRPr sz="900" b="0" i="0" u="none" strike="noStrike" cap="none" baseline="-25000">
              <a:solidFill>
                <a:srgbClr val="000000"/>
              </a:solidFill>
              <a:latin typeface="Roboto"/>
              <a:ea typeface="Roboto"/>
              <a:cs typeface="Roboto"/>
              <a:sym typeface="Roboto"/>
            </a:endParaRPr>
          </a:p>
        </p:txBody>
      </p:sp>
      <p:cxnSp>
        <p:nvCxnSpPr>
          <p:cNvPr id="531" name="Google Shape;531;p23"/>
          <p:cNvCxnSpPr/>
          <p:nvPr/>
        </p:nvCxnSpPr>
        <p:spPr>
          <a:xfrm rot="10800000">
            <a:off x="3622425" y="2416775"/>
            <a:ext cx="0" cy="167700"/>
          </a:xfrm>
          <a:prstGeom prst="straightConnector1">
            <a:avLst/>
          </a:prstGeom>
          <a:noFill/>
          <a:ln w="9525" cap="flat" cmpd="sng">
            <a:solidFill>
              <a:srgbClr val="424242"/>
            </a:solidFill>
            <a:prstDash val="solid"/>
            <a:round/>
            <a:headEnd type="none" w="sm" len="sm"/>
            <a:tailEnd type="triangle" w="med" len="med"/>
          </a:ln>
        </p:spPr>
      </p:cxnSp>
      <p:sp>
        <p:nvSpPr>
          <p:cNvPr id="532" name="Google Shape;532;p23"/>
          <p:cNvSpPr txBox="1"/>
          <p:nvPr/>
        </p:nvSpPr>
        <p:spPr>
          <a:xfrm>
            <a:off x="3416475" y="2160200"/>
            <a:ext cx="457200" cy="323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GB" sz="900" b="0" i="0" u="none" strike="noStrike" cap="none">
                <a:solidFill>
                  <a:srgbClr val="000000"/>
                </a:solidFill>
                <a:latin typeface="Roboto"/>
                <a:ea typeface="Roboto"/>
                <a:cs typeface="Roboto"/>
                <a:sym typeface="Roboto"/>
              </a:rPr>
              <a:t>w</a:t>
            </a:r>
            <a:r>
              <a:rPr lang="en-GB" sz="900" b="0" i="0" u="none" strike="noStrike" cap="none" baseline="-25000">
                <a:solidFill>
                  <a:srgbClr val="000000"/>
                </a:solidFill>
                <a:latin typeface="Roboto"/>
                <a:ea typeface="Roboto"/>
                <a:cs typeface="Roboto"/>
                <a:sym typeface="Roboto"/>
              </a:rPr>
              <a:t>2</a:t>
            </a:r>
            <a:endParaRPr sz="900" b="0" i="0" u="none" strike="noStrike" cap="none" baseline="-25000">
              <a:solidFill>
                <a:srgbClr val="000000"/>
              </a:solidFill>
              <a:latin typeface="Roboto"/>
              <a:ea typeface="Roboto"/>
              <a:cs typeface="Roboto"/>
              <a:sym typeface="Roboto"/>
            </a:endParaRPr>
          </a:p>
        </p:txBody>
      </p:sp>
      <p:cxnSp>
        <p:nvCxnSpPr>
          <p:cNvPr id="533" name="Google Shape;533;p23"/>
          <p:cNvCxnSpPr/>
          <p:nvPr/>
        </p:nvCxnSpPr>
        <p:spPr>
          <a:xfrm rot="10800000">
            <a:off x="3774825" y="2416775"/>
            <a:ext cx="0" cy="167700"/>
          </a:xfrm>
          <a:prstGeom prst="straightConnector1">
            <a:avLst/>
          </a:prstGeom>
          <a:noFill/>
          <a:ln w="9525" cap="flat" cmpd="sng">
            <a:solidFill>
              <a:srgbClr val="424242"/>
            </a:solidFill>
            <a:prstDash val="solid"/>
            <a:round/>
            <a:headEnd type="none" w="sm" len="sm"/>
            <a:tailEnd type="triangle" w="med" len="med"/>
          </a:ln>
        </p:spPr>
      </p:cxnSp>
      <p:sp>
        <p:nvSpPr>
          <p:cNvPr id="534" name="Google Shape;534;p23"/>
          <p:cNvSpPr txBox="1"/>
          <p:nvPr/>
        </p:nvSpPr>
        <p:spPr>
          <a:xfrm>
            <a:off x="3568875" y="2160200"/>
            <a:ext cx="457200" cy="323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GB" sz="900" b="0" i="0" u="none" strike="noStrike" cap="none">
                <a:solidFill>
                  <a:srgbClr val="000000"/>
                </a:solidFill>
                <a:latin typeface="Roboto"/>
                <a:ea typeface="Roboto"/>
                <a:cs typeface="Roboto"/>
                <a:sym typeface="Roboto"/>
              </a:rPr>
              <a:t>w</a:t>
            </a:r>
            <a:r>
              <a:rPr lang="en-GB" sz="900" b="0" i="0" u="none" strike="noStrike" cap="none" baseline="-25000">
                <a:solidFill>
                  <a:srgbClr val="000000"/>
                </a:solidFill>
                <a:latin typeface="Roboto"/>
                <a:ea typeface="Roboto"/>
                <a:cs typeface="Roboto"/>
                <a:sym typeface="Roboto"/>
              </a:rPr>
              <a:t>3</a:t>
            </a:r>
            <a:endParaRPr sz="900" b="0" i="0" u="none" strike="noStrike" cap="none" baseline="-25000">
              <a:solidFill>
                <a:srgbClr val="000000"/>
              </a:solidFill>
              <a:latin typeface="Roboto"/>
              <a:ea typeface="Roboto"/>
              <a:cs typeface="Roboto"/>
              <a:sym typeface="Roboto"/>
            </a:endParaRPr>
          </a:p>
        </p:txBody>
      </p:sp>
      <p:cxnSp>
        <p:nvCxnSpPr>
          <p:cNvPr id="535" name="Google Shape;535;p23"/>
          <p:cNvCxnSpPr/>
          <p:nvPr/>
        </p:nvCxnSpPr>
        <p:spPr>
          <a:xfrm rot="10800000">
            <a:off x="3927225" y="2416775"/>
            <a:ext cx="0" cy="167700"/>
          </a:xfrm>
          <a:prstGeom prst="straightConnector1">
            <a:avLst/>
          </a:prstGeom>
          <a:noFill/>
          <a:ln w="9525" cap="flat" cmpd="sng">
            <a:solidFill>
              <a:srgbClr val="424242"/>
            </a:solidFill>
            <a:prstDash val="solid"/>
            <a:round/>
            <a:headEnd type="none" w="sm" len="sm"/>
            <a:tailEnd type="triangle" w="med" len="med"/>
          </a:ln>
        </p:spPr>
      </p:cxnSp>
      <p:sp>
        <p:nvSpPr>
          <p:cNvPr id="536" name="Google Shape;536;p23"/>
          <p:cNvSpPr txBox="1"/>
          <p:nvPr/>
        </p:nvSpPr>
        <p:spPr>
          <a:xfrm>
            <a:off x="3797475" y="2160200"/>
            <a:ext cx="457200" cy="323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GB" sz="900" b="0" i="0" u="none" strike="noStrike" cap="none">
                <a:solidFill>
                  <a:srgbClr val="000000"/>
                </a:solidFill>
                <a:latin typeface="Roboto"/>
                <a:ea typeface="Roboto"/>
                <a:cs typeface="Roboto"/>
                <a:sym typeface="Roboto"/>
              </a:rPr>
              <a:t>…</a:t>
            </a:r>
            <a:endParaRPr sz="900" b="0" i="0" u="none" strike="noStrike" cap="none" baseline="-25000">
              <a:solidFill>
                <a:srgbClr val="000000"/>
              </a:solidFill>
              <a:latin typeface="Roboto"/>
              <a:ea typeface="Roboto"/>
              <a:cs typeface="Roboto"/>
              <a:sym typeface="Roboto"/>
            </a:endParaRPr>
          </a:p>
        </p:txBody>
      </p:sp>
      <p:cxnSp>
        <p:nvCxnSpPr>
          <p:cNvPr id="537" name="Google Shape;537;p23"/>
          <p:cNvCxnSpPr/>
          <p:nvPr/>
        </p:nvCxnSpPr>
        <p:spPr>
          <a:xfrm rot="10800000">
            <a:off x="4079625" y="2416775"/>
            <a:ext cx="0" cy="167700"/>
          </a:xfrm>
          <a:prstGeom prst="straightConnector1">
            <a:avLst/>
          </a:prstGeom>
          <a:noFill/>
          <a:ln w="9525" cap="flat" cmpd="sng">
            <a:solidFill>
              <a:srgbClr val="424242"/>
            </a:solidFill>
            <a:prstDash val="solid"/>
            <a:round/>
            <a:headEnd type="none" w="sm" len="sm"/>
            <a:tailEnd type="triangle" w="med" len="med"/>
          </a:ln>
        </p:spPr>
      </p:cxnSp>
      <p:sp>
        <p:nvSpPr>
          <p:cNvPr id="538" name="Google Shape;538;p23"/>
          <p:cNvSpPr txBox="1"/>
          <p:nvPr/>
        </p:nvSpPr>
        <p:spPr>
          <a:xfrm>
            <a:off x="3949875" y="2160200"/>
            <a:ext cx="457200" cy="323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GB" sz="900" b="0" i="0" u="none" strike="noStrike" cap="none">
                <a:solidFill>
                  <a:srgbClr val="000000"/>
                </a:solidFill>
                <a:latin typeface="Roboto"/>
                <a:ea typeface="Roboto"/>
                <a:cs typeface="Roboto"/>
                <a:sym typeface="Roboto"/>
              </a:rPr>
              <a:t>w</a:t>
            </a:r>
            <a:r>
              <a:rPr lang="en-GB" sz="900" b="0" i="0" u="none" strike="noStrike" cap="none" baseline="-25000">
                <a:solidFill>
                  <a:srgbClr val="000000"/>
                </a:solidFill>
                <a:latin typeface="Roboto"/>
                <a:ea typeface="Roboto"/>
                <a:cs typeface="Roboto"/>
                <a:sym typeface="Roboto"/>
              </a:rPr>
              <a:t>N</a:t>
            </a:r>
            <a:endParaRPr sz="900" b="0" i="0" u="none" strike="noStrike" cap="none" baseline="-25000">
              <a:solidFill>
                <a:srgbClr val="000000"/>
              </a:solidFill>
              <a:latin typeface="Roboto"/>
              <a:ea typeface="Roboto"/>
              <a:cs typeface="Roboto"/>
              <a:sym typeface="Roboto"/>
            </a:endParaRPr>
          </a:p>
        </p:txBody>
      </p:sp>
      <p:cxnSp>
        <p:nvCxnSpPr>
          <p:cNvPr id="539" name="Google Shape;539;p23"/>
          <p:cNvCxnSpPr/>
          <p:nvPr/>
        </p:nvCxnSpPr>
        <p:spPr>
          <a:xfrm>
            <a:off x="3307425" y="3262050"/>
            <a:ext cx="158400" cy="85800"/>
          </a:xfrm>
          <a:prstGeom prst="straightConnector1">
            <a:avLst/>
          </a:prstGeom>
          <a:noFill/>
          <a:ln w="9525" cap="flat" cmpd="sng">
            <a:solidFill>
              <a:srgbClr val="DB4437"/>
            </a:solidFill>
            <a:prstDash val="solid"/>
            <a:round/>
            <a:headEnd type="none" w="sm" len="sm"/>
            <a:tailEnd type="triangle" w="med" len="med"/>
          </a:ln>
        </p:spPr>
      </p:cxnSp>
      <p:sp>
        <p:nvSpPr>
          <p:cNvPr id="540" name="Google Shape;540;p23"/>
          <p:cNvSpPr txBox="1"/>
          <p:nvPr/>
        </p:nvSpPr>
        <p:spPr>
          <a:xfrm>
            <a:off x="1374975" y="742350"/>
            <a:ext cx="3411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541" name="Google Shape;541;p23"/>
          <p:cNvSpPr/>
          <p:nvPr/>
        </p:nvSpPr>
        <p:spPr>
          <a:xfrm>
            <a:off x="1029525" y="1106950"/>
            <a:ext cx="479100" cy="1032300"/>
          </a:xfrm>
          <a:prstGeom prst="rect">
            <a:avLst/>
          </a:prstGeom>
          <a:solidFill>
            <a:srgbClr val="F3F3F3"/>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2" name="Google Shape;542;p23"/>
          <p:cNvSpPr txBox="1"/>
          <p:nvPr/>
        </p:nvSpPr>
        <p:spPr>
          <a:xfrm>
            <a:off x="1029675" y="1142550"/>
            <a:ext cx="4791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GB" sz="1000" b="0" i="0" u="none" strike="noStrike" cap="none">
                <a:solidFill>
                  <a:srgbClr val="000000"/>
                </a:solidFill>
                <a:latin typeface="Roboto"/>
                <a:ea typeface="Roboto"/>
                <a:cs typeface="Roboto"/>
                <a:sym typeface="Roboto"/>
              </a:rPr>
              <a:t>The</a:t>
            </a:r>
            <a:endParaRPr sz="1000" b="0" i="0" u="none" strike="noStrike" cap="none">
              <a:solidFill>
                <a:srgbClr val="000000"/>
              </a:solidFill>
              <a:latin typeface="Roboto"/>
              <a:ea typeface="Roboto"/>
              <a:cs typeface="Roboto"/>
              <a:sym typeface="Roboto"/>
            </a:endParaRPr>
          </a:p>
        </p:txBody>
      </p:sp>
      <p:sp>
        <p:nvSpPr>
          <p:cNvPr id="543" name="Google Shape;543;p23"/>
          <p:cNvSpPr/>
          <p:nvPr/>
        </p:nvSpPr>
        <p:spPr>
          <a:xfrm>
            <a:off x="1548525" y="1106950"/>
            <a:ext cx="341100" cy="1032300"/>
          </a:xfrm>
          <a:prstGeom prst="rect">
            <a:avLst/>
          </a:prstGeom>
          <a:solidFill>
            <a:srgbClr val="F3F3F3"/>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4" name="Google Shape;544;p23"/>
          <p:cNvSpPr txBox="1"/>
          <p:nvPr/>
        </p:nvSpPr>
        <p:spPr>
          <a:xfrm>
            <a:off x="1022325" y="865000"/>
            <a:ext cx="4791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GB" sz="1000" b="1" i="0" u="none" strike="noStrike" cap="none">
                <a:solidFill>
                  <a:srgbClr val="000000"/>
                </a:solidFill>
                <a:latin typeface="Roboto"/>
                <a:ea typeface="Roboto"/>
                <a:cs typeface="Roboto"/>
                <a:sym typeface="Roboto"/>
              </a:rPr>
              <a:t>word</a:t>
            </a:r>
            <a:endParaRPr sz="1000" b="1" i="0" u="none" strike="noStrike" cap="none">
              <a:solidFill>
                <a:srgbClr val="000000"/>
              </a:solidFill>
              <a:latin typeface="Roboto"/>
              <a:ea typeface="Roboto"/>
              <a:cs typeface="Roboto"/>
              <a:sym typeface="Roboto"/>
            </a:endParaRPr>
          </a:p>
        </p:txBody>
      </p:sp>
      <p:sp>
        <p:nvSpPr>
          <p:cNvPr id="545" name="Google Shape;545;p23"/>
          <p:cNvSpPr txBox="1"/>
          <p:nvPr/>
        </p:nvSpPr>
        <p:spPr>
          <a:xfrm>
            <a:off x="1501425" y="865000"/>
            <a:ext cx="6168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GB" sz="1000" b="1" i="0" u="none" strike="noStrike" cap="none">
                <a:solidFill>
                  <a:srgbClr val="000000"/>
                </a:solidFill>
                <a:latin typeface="Roboto"/>
                <a:ea typeface="Roboto"/>
                <a:cs typeface="Roboto"/>
                <a:sym typeface="Roboto"/>
              </a:rPr>
              <a:t>score</a:t>
            </a:r>
            <a:endParaRPr sz="1400" b="0" i="0" u="none" strike="noStrike" cap="none">
              <a:solidFill>
                <a:srgbClr val="000000"/>
              </a:solidFill>
              <a:latin typeface="Arial"/>
              <a:ea typeface="Arial"/>
              <a:cs typeface="Arial"/>
              <a:sym typeface="Arial"/>
            </a:endParaRPr>
          </a:p>
        </p:txBody>
      </p:sp>
      <p:sp>
        <p:nvSpPr>
          <p:cNvPr id="546" name="Google Shape;546;p23"/>
          <p:cNvSpPr txBox="1"/>
          <p:nvPr/>
        </p:nvSpPr>
        <p:spPr>
          <a:xfrm>
            <a:off x="1563075" y="1142550"/>
            <a:ext cx="4791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GB" sz="1000" b="0" i="0" u="none" strike="noStrike" cap="none">
                <a:solidFill>
                  <a:srgbClr val="000000"/>
                </a:solidFill>
                <a:latin typeface="Roboto"/>
                <a:ea typeface="Roboto"/>
                <a:cs typeface="Roboto"/>
                <a:sym typeface="Roboto"/>
              </a:rPr>
              <a:t>0.3</a:t>
            </a:r>
            <a:endParaRPr sz="1000" b="0" i="0" u="none" strike="noStrike" cap="none">
              <a:solidFill>
                <a:srgbClr val="000000"/>
              </a:solidFill>
              <a:latin typeface="Roboto"/>
              <a:ea typeface="Roboto"/>
              <a:cs typeface="Roboto"/>
              <a:sym typeface="Roboto"/>
            </a:endParaRPr>
          </a:p>
        </p:txBody>
      </p:sp>
      <p:sp>
        <p:nvSpPr>
          <p:cNvPr id="547" name="Google Shape;547;p23"/>
          <p:cNvSpPr txBox="1"/>
          <p:nvPr/>
        </p:nvSpPr>
        <p:spPr>
          <a:xfrm>
            <a:off x="1029675" y="1447350"/>
            <a:ext cx="4791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GB" sz="1000" b="0" i="0" u="none" strike="noStrike" cap="none">
                <a:solidFill>
                  <a:srgbClr val="000000"/>
                </a:solidFill>
                <a:latin typeface="Roboto"/>
                <a:ea typeface="Roboto"/>
                <a:cs typeface="Roboto"/>
                <a:sym typeface="Roboto"/>
              </a:rPr>
              <a:t>This</a:t>
            </a:r>
            <a:endParaRPr sz="1000" b="0" i="0" u="none" strike="noStrike" cap="none">
              <a:solidFill>
                <a:srgbClr val="000000"/>
              </a:solidFill>
              <a:latin typeface="Roboto"/>
              <a:ea typeface="Roboto"/>
              <a:cs typeface="Roboto"/>
              <a:sym typeface="Roboto"/>
            </a:endParaRPr>
          </a:p>
        </p:txBody>
      </p:sp>
      <p:sp>
        <p:nvSpPr>
          <p:cNvPr id="548" name="Google Shape;548;p23"/>
          <p:cNvSpPr txBox="1"/>
          <p:nvPr/>
        </p:nvSpPr>
        <p:spPr>
          <a:xfrm>
            <a:off x="1563075" y="1447350"/>
            <a:ext cx="4791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GB" sz="1000" b="0" i="0" u="none" strike="noStrike" cap="none">
                <a:solidFill>
                  <a:srgbClr val="000000"/>
                </a:solidFill>
                <a:latin typeface="Roboto"/>
                <a:ea typeface="Roboto"/>
                <a:cs typeface="Roboto"/>
                <a:sym typeface="Roboto"/>
              </a:rPr>
              <a:t>0.3</a:t>
            </a:r>
            <a:endParaRPr sz="1000" b="0" i="0" u="none" strike="noStrike" cap="none">
              <a:solidFill>
                <a:srgbClr val="000000"/>
              </a:solidFill>
              <a:latin typeface="Roboto"/>
              <a:ea typeface="Roboto"/>
              <a:cs typeface="Roboto"/>
              <a:sym typeface="Roboto"/>
            </a:endParaRPr>
          </a:p>
        </p:txBody>
      </p:sp>
      <p:sp>
        <p:nvSpPr>
          <p:cNvPr id="549" name="Google Shape;549;p23"/>
          <p:cNvSpPr txBox="1"/>
          <p:nvPr/>
        </p:nvSpPr>
        <p:spPr>
          <a:xfrm>
            <a:off x="1029675" y="1752150"/>
            <a:ext cx="4791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GB" sz="1000" b="0" i="0" u="none" strike="noStrike" cap="none">
                <a:solidFill>
                  <a:srgbClr val="000000"/>
                </a:solidFill>
                <a:latin typeface="Roboto"/>
                <a:ea typeface="Roboto"/>
                <a:cs typeface="Roboto"/>
                <a:sym typeface="Roboto"/>
              </a:rPr>
              <a:t>This</a:t>
            </a:r>
            <a:endParaRPr sz="1000" b="0" i="0" u="none" strike="noStrike" cap="none">
              <a:solidFill>
                <a:srgbClr val="000000"/>
              </a:solidFill>
              <a:latin typeface="Roboto"/>
              <a:ea typeface="Roboto"/>
              <a:cs typeface="Roboto"/>
              <a:sym typeface="Roboto"/>
            </a:endParaRPr>
          </a:p>
        </p:txBody>
      </p:sp>
      <p:sp>
        <p:nvSpPr>
          <p:cNvPr id="550" name="Google Shape;550;p23"/>
          <p:cNvSpPr txBox="1"/>
          <p:nvPr/>
        </p:nvSpPr>
        <p:spPr>
          <a:xfrm>
            <a:off x="1563075" y="1752150"/>
            <a:ext cx="4791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GB" sz="1000" b="0" i="0" u="none" strike="noStrike" cap="none">
                <a:solidFill>
                  <a:srgbClr val="000000"/>
                </a:solidFill>
                <a:latin typeface="Roboto"/>
                <a:ea typeface="Roboto"/>
                <a:cs typeface="Roboto"/>
                <a:sym typeface="Roboto"/>
              </a:rPr>
              <a:t>0.2</a:t>
            </a:r>
            <a:endParaRPr sz="1000" b="0" i="0" u="none" strike="noStrike" cap="none">
              <a:solidFill>
                <a:srgbClr val="000000"/>
              </a:solidFill>
              <a:latin typeface="Roboto"/>
              <a:ea typeface="Roboto"/>
              <a:cs typeface="Roboto"/>
              <a:sym typeface="Roboto"/>
            </a:endParaRPr>
          </a:p>
        </p:txBody>
      </p:sp>
      <p:sp>
        <p:nvSpPr>
          <p:cNvPr id="551" name="Google Shape;551;p23"/>
          <p:cNvSpPr txBox="1"/>
          <p:nvPr/>
        </p:nvSpPr>
        <p:spPr>
          <a:xfrm>
            <a:off x="372825" y="1413438"/>
            <a:ext cx="6168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GB" sz="1000" b="0" i="0" u="none" strike="noStrike" cap="none">
                <a:solidFill>
                  <a:srgbClr val="000000"/>
                </a:solidFill>
                <a:latin typeface="Roboto"/>
                <a:ea typeface="Roboto"/>
                <a:cs typeface="Roboto"/>
                <a:sym typeface="Roboto"/>
              </a:rPr>
              <a:t>Top K</a:t>
            </a:r>
            <a:endParaRPr sz="1000" b="0" i="0" u="none" strike="noStrike" cap="none">
              <a:solidFill>
                <a:srgbClr val="000000"/>
              </a:solidFill>
              <a:latin typeface="Roboto"/>
              <a:ea typeface="Roboto"/>
              <a:cs typeface="Roboto"/>
              <a:sym typeface="Roboto"/>
            </a:endParaRPr>
          </a:p>
        </p:txBody>
      </p:sp>
      <p:sp>
        <p:nvSpPr>
          <p:cNvPr id="552" name="Google Shape;552;p23"/>
          <p:cNvSpPr/>
          <p:nvPr/>
        </p:nvSpPr>
        <p:spPr>
          <a:xfrm>
            <a:off x="2079700" y="1110975"/>
            <a:ext cx="616800" cy="1032300"/>
          </a:xfrm>
          <a:prstGeom prst="rect">
            <a:avLst/>
          </a:prstGeom>
          <a:solidFill>
            <a:srgbClr val="F3F3F3"/>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3" name="Google Shape;553;p23"/>
          <p:cNvSpPr txBox="1"/>
          <p:nvPr/>
        </p:nvSpPr>
        <p:spPr>
          <a:xfrm>
            <a:off x="2079850" y="1146575"/>
            <a:ext cx="6168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GB" sz="1000" b="0" i="0" u="none" strike="noStrike" cap="none">
                <a:solidFill>
                  <a:srgbClr val="000000"/>
                </a:solidFill>
                <a:latin typeface="Roboto"/>
                <a:ea typeface="Roboto"/>
                <a:cs typeface="Roboto"/>
                <a:sym typeface="Roboto"/>
              </a:rPr>
              <a:t>The cat</a:t>
            </a:r>
            <a:endParaRPr sz="1000" b="0" i="0" u="none" strike="noStrike" cap="none">
              <a:solidFill>
                <a:srgbClr val="000000"/>
              </a:solidFill>
              <a:latin typeface="Roboto"/>
              <a:ea typeface="Roboto"/>
              <a:cs typeface="Roboto"/>
              <a:sym typeface="Roboto"/>
            </a:endParaRPr>
          </a:p>
        </p:txBody>
      </p:sp>
      <p:sp>
        <p:nvSpPr>
          <p:cNvPr id="554" name="Google Shape;554;p23"/>
          <p:cNvSpPr/>
          <p:nvPr/>
        </p:nvSpPr>
        <p:spPr>
          <a:xfrm>
            <a:off x="2751100" y="1110975"/>
            <a:ext cx="403800" cy="1032300"/>
          </a:xfrm>
          <a:prstGeom prst="rect">
            <a:avLst/>
          </a:prstGeom>
          <a:solidFill>
            <a:srgbClr val="F3F3F3"/>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5" name="Google Shape;555;p23"/>
          <p:cNvSpPr txBox="1"/>
          <p:nvPr/>
        </p:nvSpPr>
        <p:spPr>
          <a:xfrm>
            <a:off x="2072500" y="869025"/>
            <a:ext cx="4791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GB" sz="1000" b="1" i="0" u="none" strike="noStrike" cap="none">
                <a:solidFill>
                  <a:srgbClr val="000000"/>
                </a:solidFill>
                <a:latin typeface="Roboto"/>
                <a:ea typeface="Roboto"/>
                <a:cs typeface="Roboto"/>
                <a:sym typeface="Roboto"/>
              </a:rPr>
              <a:t>word</a:t>
            </a:r>
            <a:endParaRPr sz="1000" b="1" i="0" u="none" strike="noStrike" cap="none">
              <a:solidFill>
                <a:srgbClr val="000000"/>
              </a:solidFill>
              <a:latin typeface="Roboto"/>
              <a:ea typeface="Roboto"/>
              <a:cs typeface="Roboto"/>
              <a:sym typeface="Roboto"/>
            </a:endParaRPr>
          </a:p>
        </p:txBody>
      </p:sp>
      <p:sp>
        <p:nvSpPr>
          <p:cNvPr id="556" name="Google Shape;556;p23"/>
          <p:cNvSpPr txBox="1"/>
          <p:nvPr/>
        </p:nvSpPr>
        <p:spPr>
          <a:xfrm>
            <a:off x="2704000" y="869025"/>
            <a:ext cx="6168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GB" sz="1000" b="1" i="0" u="none" strike="noStrike" cap="none">
                <a:solidFill>
                  <a:srgbClr val="000000"/>
                </a:solidFill>
                <a:latin typeface="Roboto"/>
                <a:ea typeface="Roboto"/>
                <a:cs typeface="Roboto"/>
                <a:sym typeface="Roboto"/>
              </a:rPr>
              <a:t>score</a:t>
            </a:r>
            <a:endParaRPr sz="1400" b="0" i="0" u="none" strike="noStrike" cap="none">
              <a:solidFill>
                <a:srgbClr val="000000"/>
              </a:solidFill>
              <a:latin typeface="Arial"/>
              <a:ea typeface="Arial"/>
              <a:cs typeface="Arial"/>
              <a:sym typeface="Arial"/>
            </a:endParaRPr>
          </a:p>
        </p:txBody>
      </p:sp>
      <p:sp>
        <p:nvSpPr>
          <p:cNvPr id="557" name="Google Shape;557;p23"/>
          <p:cNvSpPr txBox="1"/>
          <p:nvPr/>
        </p:nvSpPr>
        <p:spPr>
          <a:xfrm>
            <a:off x="2765650" y="1146575"/>
            <a:ext cx="4791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GB" sz="1000" b="0" i="0" u="none" strike="noStrike" cap="none">
                <a:solidFill>
                  <a:srgbClr val="000000"/>
                </a:solidFill>
                <a:latin typeface="Roboto"/>
                <a:ea typeface="Roboto"/>
                <a:cs typeface="Roboto"/>
                <a:sym typeface="Roboto"/>
              </a:rPr>
              <a:t>0.12</a:t>
            </a:r>
            <a:endParaRPr sz="1000" b="0" i="0" u="none" strike="noStrike" cap="none">
              <a:solidFill>
                <a:srgbClr val="000000"/>
              </a:solidFill>
              <a:latin typeface="Roboto"/>
              <a:ea typeface="Roboto"/>
              <a:cs typeface="Roboto"/>
              <a:sym typeface="Roboto"/>
            </a:endParaRPr>
          </a:p>
        </p:txBody>
      </p:sp>
      <p:sp>
        <p:nvSpPr>
          <p:cNvPr id="558" name="Google Shape;558;p23"/>
          <p:cNvSpPr txBox="1"/>
          <p:nvPr/>
        </p:nvSpPr>
        <p:spPr>
          <a:xfrm>
            <a:off x="2765650" y="1451375"/>
            <a:ext cx="4791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GB" sz="1000" b="0" i="0" u="none" strike="noStrike" cap="none">
                <a:solidFill>
                  <a:srgbClr val="000000"/>
                </a:solidFill>
                <a:latin typeface="Roboto"/>
                <a:ea typeface="Roboto"/>
                <a:cs typeface="Roboto"/>
                <a:sym typeface="Roboto"/>
              </a:rPr>
              <a:t>0.06</a:t>
            </a:r>
            <a:endParaRPr sz="1000" b="0" i="0" u="none" strike="noStrike" cap="none">
              <a:solidFill>
                <a:srgbClr val="000000"/>
              </a:solidFill>
              <a:latin typeface="Roboto"/>
              <a:ea typeface="Roboto"/>
              <a:cs typeface="Roboto"/>
              <a:sym typeface="Roboto"/>
            </a:endParaRPr>
          </a:p>
        </p:txBody>
      </p:sp>
      <p:sp>
        <p:nvSpPr>
          <p:cNvPr id="559" name="Google Shape;559;p23"/>
          <p:cNvSpPr txBox="1"/>
          <p:nvPr/>
        </p:nvSpPr>
        <p:spPr>
          <a:xfrm>
            <a:off x="2053738" y="1462600"/>
            <a:ext cx="7620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GB" sz="1000" b="0" i="0" u="none" strike="noStrike" cap="none">
                <a:solidFill>
                  <a:srgbClr val="000000"/>
                </a:solidFill>
                <a:latin typeface="Roboto"/>
                <a:ea typeface="Roboto"/>
                <a:cs typeface="Roboto"/>
                <a:sym typeface="Roboto"/>
              </a:rPr>
              <a:t>This mad</a:t>
            </a:r>
            <a:endParaRPr sz="1000" b="0" i="0" u="none" strike="noStrike" cap="none">
              <a:solidFill>
                <a:srgbClr val="000000"/>
              </a:solidFill>
              <a:latin typeface="Roboto"/>
              <a:ea typeface="Roboto"/>
              <a:cs typeface="Roboto"/>
              <a:sym typeface="Roboto"/>
            </a:endParaRPr>
          </a:p>
        </p:txBody>
      </p:sp>
      <p:sp>
        <p:nvSpPr>
          <p:cNvPr id="560" name="Google Shape;560;p23"/>
          <p:cNvSpPr txBox="1"/>
          <p:nvPr/>
        </p:nvSpPr>
        <p:spPr>
          <a:xfrm>
            <a:off x="2765650" y="1756175"/>
            <a:ext cx="4791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GB" sz="1000" b="0" i="0" u="none" strike="noStrike" cap="none">
                <a:solidFill>
                  <a:srgbClr val="000000"/>
                </a:solidFill>
                <a:latin typeface="Roboto"/>
                <a:ea typeface="Roboto"/>
                <a:cs typeface="Roboto"/>
                <a:sym typeface="Roboto"/>
              </a:rPr>
              <a:t>0.06</a:t>
            </a:r>
            <a:endParaRPr sz="1000" b="0" i="0" u="none" strike="noStrike" cap="none">
              <a:solidFill>
                <a:srgbClr val="000000"/>
              </a:solidFill>
              <a:latin typeface="Roboto"/>
              <a:ea typeface="Roboto"/>
              <a:cs typeface="Roboto"/>
              <a:sym typeface="Roboto"/>
            </a:endParaRPr>
          </a:p>
        </p:txBody>
      </p:sp>
      <p:sp>
        <p:nvSpPr>
          <p:cNvPr id="561" name="Google Shape;561;p23"/>
          <p:cNvSpPr txBox="1"/>
          <p:nvPr/>
        </p:nvSpPr>
        <p:spPr>
          <a:xfrm>
            <a:off x="2079850" y="1756175"/>
            <a:ext cx="7005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GB" sz="1000" b="0" i="0" u="none" strike="noStrike" cap="none">
                <a:solidFill>
                  <a:srgbClr val="000000"/>
                </a:solidFill>
                <a:latin typeface="Roboto"/>
                <a:ea typeface="Roboto"/>
                <a:cs typeface="Roboto"/>
                <a:sym typeface="Roboto"/>
              </a:rPr>
              <a:t>The bat</a:t>
            </a:r>
            <a:endParaRPr sz="1000" b="0" i="0" u="none" strike="noStrike" cap="none">
              <a:solidFill>
                <a:srgbClr val="000000"/>
              </a:solidFill>
              <a:latin typeface="Roboto"/>
              <a:ea typeface="Roboto"/>
              <a:cs typeface="Roboto"/>
              <a:sym typeface="Roboto"/>
            </a:endParaRPr>
          </a:p>
        </p:txBody>
      </p:sp>
      <p:sp>
        <p:nvSpPr>
          <p:cNvPr id="562" name="Google Shape;562;p23"/>
          <p:cNvSpPr txBox="1"/>
          <p:nvPr/>
        </p:nvSpPr>
        <p:spPr>
          <a:xfrm>
            <a:off x="3796750" y="746375"/>
            <a:ext cx="3411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563" name="Google Shape;563;p23"/>
          <p:cNvSpPr/>
          <p:nvPr/>
        </p:nvSpPr>
        <p:spPr>
          <a:xfrm>
            <a:off x="3298900" y="1110975"/>
            <a:ext cx="825600" cy="1032300"/>
          </a:xfrm>
          <a:prstGeom prst="rect">
            <a:avLst/>
          </a:prstGeom>
          <a:solidFill>
            <a:srgbClr val="F3F3F3"/>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4" name="Google Shape;564;p23"/>
          <p:cNvSpPr txBox="1"/>
          <p:nvPr/>
        </p:nvSpPr>
        <p:spPr>
          <a:xfrm>
            <a:off x="3299050" y="1146575"/>
            <a:ext cx="7620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GB" sz="1000" b="0" i="0" u="none" strike="noStrike" cap="none">
                <a:solidFill>
                  <a:srgbClr val="000000"/>
                </a:solidFill>
                <a:latin typeface="Roboto"/>
                <a:ea typeface="Roboto"/>
                <a:cs typeface="Roboto"/>
                <a:sym typeface="Roboto"/>
              </a:rPr>
              <a:t>The cat is</a:t>
            </a:r>
            <a:endParaRPr sz="1000" b="0" i="0" u="none" strike="noStrike" cap="none">
              <a:solidFill>
                <a:srgbClr val="000000"/>
              </a:solidFill>
              <a:latin typeface="Roboto"/>
              <a:ea typeface="Roboto"/>
              <a:cs typeface="Roboto"/>
              <a:sym typeface="Roboto"/>
            </a:endParaRPr>
          </a:p>
        </p:txBody>
      </p:sp>
      <p:sp>
        <p:nvSpPr>
          <p:cNvPr id="565" name="Google Shape;565;p23"/>
          <p:cNvSpPr txBox="1"/>
          <p:nvPr/>
        </p:nvSpPr>
        <p:spPr>
          <a:xfrm>
            <a:off x="3291700" y="869025"/>
            <a:ext cx="4791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GB" sz="1000" b="1" i="0" u="none" strike="noStrike" cap="none">
                <a:solidFill>
                  <a:srgbClr val="000000"/>
                </a:solidFill>
                <a:latin typeface="Roboto"/>
                <a:ea typeface="Roboto"/>
                <a:cs typeface="Roboto"/>
                <a:sym typeface="Roboto"/>
              </a:rPr>
              <a:t>word</a:t>
            </a:r>
            <a:endParaRPr sz="1000" b="1" i="0" u="none" strike="noStrike" cap="none">
              <a:solidFill>
                <a:srgbClr val="000000"/>
              </a:solidFill>
              <a:latin typeface="Roboto"/>
              <a:ea typeface="Roboto"/>
              <a:cs typeface="Roboto"/>
              <a:sym typeface="Roboto"/>
            </a:endParaRPr>
          </a:p>
        </p:txBody>
      </p:sp>
      <p:sp>
        <p:nvSpPr>
          <p:cNvPr id="566" name="Google Shape;566;p23"/>
          <p:cNvSpPr txBox="1"/>
          <p:nvPr/>
        </p:nvSpPr>
        <p:spPr>
          <a:xfrm>
            <a:off x="3272952" y="1462600"/>
            <a:ext cx="8685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GB" sz="1000" b="0" i="0" u="none" strike="noStrike" cap="none">
                <a:solidFill>
                  <a:srgbClr val="000000"/>
                </a:solidFill>
                <a:latin typeface="Roboto"/>
                <a:ea typeface="Roboto"/>
                <a:cs typeface="Roboto"/>
                <a:sym typeface="Roboto"/>
              </a:rPr>
              <a:t>This mad is</a:t>
            </a:r>
            <a:endParaRPr sz="1000" b="0" i="0" u="none" strike="noStrike" cap="none">
              <a:solidFill>
                <a:srgbClr val="000000"/>
              </a:solidFill>
              <a:latin typeface="Roboto"/>
              <a:ea typeface="Roboto"/>
              <a:cs typeface="Roboto"/>
              <a:sym typeface="Roboto"/>
            </a:endParaRPr>
          </a:p>
        </p:txBody>
      </p:sp>
      <p:sp>
        <p:nvSpPr>
          <p:cNvPr id="567" name="Google Shape;567;p23"/>
          <p:cNvSpPr txBox="1"/>
          <p:nvPr/>
        </p:nvSpPr>
        <p:spPr>
          <a:xfrm>
            <a:off x="3299050" y="1756175"/>
            <a:ext cx="7620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GB" sz="1000" b="0" i="0" u="none" strike="noStrike" cap="none">
                <a:solidFill>
                  <a:srgbClr val="000000"/>
                </a:solidFill>
                <a:latin typeface="Roboto"/>
                <a:ea typeface="Roboto"/>
                <a:cs typeface="Roboto"/>
                <a:sym typeface="Roboto"/>
              </a:rPr>
              <a:t>The bat in</a:t>
            </a:r>
            <a:endParaRPr sz="1000" b="0" i="0" u="none" strike="noStrike" cap="none">
              <a:solidFill>
                <a:srgbClr val="000000"/>
              </a:solidFill>
              <a:latin typeface="Roboto"/>
              <a:ea typeface="Roboto"/>
              <a:cs typeface="Roboto"/>
              <a:sym typeface="Roboto"/>
            </a:endParaRPr>
          </a:p>
        </p:txBody>
      </p:sp>
      <p:cxnSp>
        <p:nvCxnSpPr>
          <p:cNvPr id="568" name="Google Shape;568;p23"/>
          <p:cNvCxnSpPr/>
          <p:nvPr/>
        </p:nvCxnSpPr>
        <p:spPr>
          <a:xfrm rot="10800000" flipH="1">
            <a:off x="3041175" y="3614025"/>
            <a:ext cx="346800" cy="2700"/>
          </a:xfrm>
          <a:prstGeom prst="straightConnector1">
            <a:avLst/>
          </a:prstGeom>
          <a:noFill/>
          <a:ln w="9525" cap="flat" cmpd="sng">
            <a:solidFill>
              <a:srgbClr val="424242"/>
            </a:solidFill>
            <a:prstDash val="solid"/>
            <a:round/>
            <a:headEnd type="none" w="sm" len="sm"/>
            <a:tailEnd type="triangle" w="med" len="med"/>
          </a:ln>
        </p:spPr>
      </p:cxnSp>
      <p:sp>
        <p:nvSpPr>
          <p:cNvPr id="569" name="Google Shape;569;p23"/>
          <p:cNvSpPr/>
          <p:nvPr/>
        </p:nvSpPr>
        <p:spPr>
          <a:xfrm>
            <a:off x="4216738" y="1119463"/>
            <a:ext cx="403800" cy="1032300"/>
          </a:xfrm>
          <a:prstGeom prst="rect">
            <a:avLst/>
          </a:prstGeom>
          <a:solidFill>
            <a:srgbClr val="F3F3F3"/>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0" name="Google Shape;570;p23"/>
          <p:cNvSpPr txBox="1"/>
          <p:nvPr/>
        </p:nvSpPr>
        <p:spPr>
          <a:xfrm>
            <a:off x="4169638" y="877513"/>
            <a:ext cx="6168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GB" sz="1000" b="1" i="0" u="none" strike="noStrike" cap="none">
                <a:solidFill>
                  <a:srgbClr val="000000"/>
                </a:solidFill>
                <a:latin typeface="Roboto"/>
                <a:ea typeface="Roboto"/>
                <a:cs typeface="Roboto"/>
                <a:sym typeface="Roboto"/>
              </a:rPr>
              <a:t>score</a:t>
            </a:r>
            <a:endParaRPr sz="1400" b="0" i="0" u="none" strike="noStrike" cap="none">
              <a:solidFill>
                <a:srgbClr val="000000"/>
              </a:solidFill>
              <a:latin typeface="Arial"/>
              <a:ea typeface="Arial"/>
              <a:cs typeface="Arial"/>
              <a:sym typeface="Arial"/>
            </a:endParaRPr>
          </a:p>
        </p:txBody>
      </p:sp>
      <p:sp>
        <p:nvSpPr>
          <p:cNvPr id="571" name="Google Shape;571;p23"/>
          <p:cNvSpPr txBox="1"/>
          <p:nvPr/>
        </p:nvSpPr>
        <p:spPr>
          <a:xfrm>
            <a:off x="4231288" y="1155063"/>
            <a:ext cx="4791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GB" sz="1000" b="0" i="0" u="none" strike="noStrike" cap="none">
                <a:solidFill>
                  <a:srgbClr val="000000"/>
                </a:solidFill>
                <a:latin typeface="Roboto"/>
                <a:ea typeface="Roboto"/>
                <a:cs typeface="Roboto"/>
                <a:sym typeface="Roboto"/>
              </a:rPr>
              <a:t>0.06</a:t>
            </a:r>
            <a:endParaRPr sz="1000" b="0" i="0" u="none" strike="noStrike" cap="none">
              <a:solidFill>
                <a:srgbClr val="000000"/>
              </a:solidFill>
              <a:latin typeface="Roboto"/>
              <a:ea typeface="Roboto"/>
              <a:cs typeface="Roboto"/>
              <a:sym typeface="Roboto"/>
            </a:endParaRPr>
          </a:p>
        </p:txBody>
      </p:sp>
      <p:sp>
        <p:nvSpPr>
          <p:cNvPr id="572" name="Google Shape;572;p23"/>
          <p:cNvSpPr txBox="1"/>
          <p:nvPr/>
        </p:nvSpPr>
        <p:spPr>
          <a:xfrm>
            <a:off x="4231288" y="1459863"/>
            <a:ext cx="4791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GB" sz="1000" b="0" i="0" u="none" strike="noStrike" cap="none">
                <a:solidFill>
                  <a:srgbClr val="000000"/>
                </a:solidFill>
                <a:latin typeface="Roboto"/>
                <a:ea typeface="Roboto"/>
                <a:cs typeface="Roboto"/>
                <a:sym typeface="Roboto"/>
              </a:rPr>
              <a:t>0.02</a:t>
            </a:r>
            <a:endParaRPr sz="1000" b="0" i="0" u="none" strike="noStrike" cap="none">
              <a:solidFill>
                <a:srgbClr val="000000"/>
              </a:solidFill>
              <a:latin typeface="Roboto"/>
              <a:ea typeface="Roboto"/>
              <a:cs typeface="Roboto"/>
              <a:sym typeface="Roboto"/>
            </a:endParaRPr>
          </a:p>
        </p:txBody>
      </p:sp>
      <p:sp>
        <p:nvSpPr>
          <p:cNvPr id="573" name="Google Shape;573;p23"/>
          <p:cNvSpPr txBox="1"/>
          <p:nvPr/>
        </p:nvSpPr>
        <p:spPr>
          <a:xfrm>
            <a:off x="4231288" y="1764663"/>
            <a:ext cx="4791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GB" sz="1000" b="0" i="0" u="none" strike="noStrike" cap="none">
                <a:solidFill>
                  <a:srgbClr val="000000"/>
                </a:solidFill>
                <a:latin typeface="Roboto"/>
                <a:ea typeface="Roboto"/>
                <a:cs typeface="Roboto"/>
                <a:sym typeface="Roboto"/>
              </a:rPr>
              <a:t>0.01</a:t>
            </a:r>
            <a:endParaRPr sz="1000" b="0" i="0" u="none" strike="noStrike" cap="none">
              <a:solidFill>
                <a:srgbClr val="000000"/>
              </a:solidFill>
              <a:latin typeface="Roboto"/>
              <a:ea typeface="Roboto"/>
              <a:cs typeface="Roboto"/>
              <a:sym typeface="Roboto"/>
            </a:endParaRPr>
          </a:p>
        </p:txBody>
      </p:sp>
      <p:sp>
        <p:nvSpPr>
          <p:cNvPr id="574" name="Google Shape;574;p23"/>
          <p:cNvSpPr txBox="1"/>
          <p:nvPr/>
        </p:nvSpPr>
        <p:spPr>
          <a:xfrm>
            <a:off x="4857425" y="1494025"/>
            <a:ext cx="5487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Roboto"/>
                <a:ea typeface="Roboto"/>
                <a:cs typeface="Roboto"/>
                <a:sym typeface="Roboto"/>
              </a:rPr>
              <a:t>……</a:t>
            </a:r>
            <a:endParaRPr sz="1400" b="0" i="0" u="none" strike="noStrike" cap="none">
              <a:solidFill>
                <a:srgbClr val="000000"/>
              </a:solidFill>
              <a:latin typeface="Roboto"/>
              <a:ea typeface="Roboto"/>
              <a:cs typeface="Roboto"/>
              <a:sym typeface="Roboto"/>
            </a:endParaRPr>
          </a:p>
        </p:txBody>
      </p:sp>
      <p:sp>
        <p:nvSpPr>
          <p:cNvPr id="575" name="Google Shape;575;p23"/>
          <p:cNvSpPr txBox="1"/>
          <p:nvPr/>
        </p:nvSpPr>
        <p:spPr>
          <a:xfrm>
            <a:off x="4531675" y="3356650"/>
            <a:ext cx="14049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Roboto"/>
                <a:ea typeface="Roboto"/>
                <a:cs typeface="Roboto"/>
                <a:sym typeface="Roboto"/>
              </a:rPr>
              <a:t>…………………</a:t>
            </a:r>
            <a:endParaRPr sz="1400" b="0" i="0" u="none" strike="noStrike" cap="none">
              <a:solidFill>
                <a:srgbClr val="000000"/>
              </a:solidFill>
              <a:latin typeface="Roboto"/>
              <a:ea typeface="Roboto"/>
              <a:cs typeface="Roboto"/>
              <a:sym typeface="Roboto"/>
            </a:endParaRPr>
          </a:p>
        </p:txBody>
      </p:sp>
      <p:sp>
        <p:nvSpPr>
          <p:cNvPr id="576" name="Google Shape;576;p23"/>
          <p:cNvSpPr/>
          <p:nvPr/>
        </p:nvSpPr>
        <p:spPr>
          <a:xfrm>
            <a:off x="5546700" y="3296213"/>
            <a:ext cx="825600" cy="518100"/>
          </a:xfrm>
          <a:prstGeom prst="roundRect">
            <a:avLst>
              <a:gd name="adj" fmla="val 16667"/>
            </a:avLst>
          </a:prstGeom>
          <a:solidFill>
            <a:srgbClr val="CFE2F3"/>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Arial"/>
                <a:ea typeface="Arial"/>
                <a:cs typeface="Arial"/>
                <a:sym typeface="Arial"/>
              </a:rPr>
              <a:t>RNN</a:t>
            </a:r>
            <a:endParaRPr sz="1400" b="0" i="0" u="none" strike="noStrike" cap="none">
              <a:solidFill>
                <a:srgbClr val="000000"/>
              </a:solidFill>
              <a:latin typeface="Arial"/>
              <a:ea typeface="Arial"/>
              <a:cs typeface="Arial"/>
              <a:sym typeface="Arial"/>
            </a:endParaRPr>
          </a:p>
        </p:txBody>
      </p:sp>
      <p:cxnSp>
        <p:nvCxnSpPr>
          <p:cNvPr id="577" name="Google Shape;577;p23"/>
          <p:cNvCxnSpPr/>
          <p:nvPr/>
        </p:nvCxnSpPr>
        <p:spPr>
          <a:xfrm>
            <a:off x="6372300" y="3555263"/>
            <a:ext cx="165000" cy="0"/>
          </a:xfrm>
          <a:prstGeom prst="straightConnector1">
            <a:avLst/>
          </a:prstGeom>
          <a:noFill/>
          <a:ln w="9525" cap="flat" cmpd="sng">
            <a:solidFill>
              <a:srgbClr val="424242"/>
            </a:solidFill>
            <a:prstDash val="solid"/>
            <a:round/>
            <a:headEnd type="none" w="sm" len="sm"/>
            <a:tailEnd type="triangle" w="med" len="med"/>
          </a:ln>
        </p:spPr>
      </p:cxnSp>
      <p:cxnSp>
        <p:nvCxnSpPr>
          <p:cNvPr id="578" name="Google Shape;578;p23"/>
          <p:cNvCxnSpPr/>
          <p:nvPr/>
        </p:nvCxnSpPr>
        <p:spPr>
          <a:xfrm rot="10800000">
            <a:off x="5959500" y="3128513"/>
            <a:ext cx="0" cy="167700"/>
          </a:xfrm>
          <a:prstGeom prst="straightConnector1">
            <a:avLst/>
          </a:prstGeom>
          <a:noFill/>
          <a:ln w="9525" cap="flat" cmpd="sng">
            <a:solidFill>
              <a:srgbClr val="424242"/>
            </a:solidFill>
            <a:prstDash val="solid"/>
            <a:round/>
            <a:headEnd type="none" w="sm" len="sm"/>
            <a:tailEnd type="triangle" w="med" len="med"/>
          </a:ln>
        </p:spPr>
      </p:cxnSp>
      <p:sp>
        <p:nvSpPr>
          <p:cNvPr id="579" name="Google Shape;579;p23"/>
          <p:cNvSpPr/>
          <p:nvPr/>
        </p:nvSpPr>
        <p:spPr>
          <a:xfrm>
            <a:off x="5546700" y="2915213"/>
            <a:ext cx="825600" cy="240600"/>
          </a:xfrm>
          <a:prstGeom prst="roundRect">
            <a:avLst>
              <a:gd name="adj" fmla="val 16667"/>
            </a:avLst>
          </a:prstGeom>
          <a:solidFill>
            <a:srgbClr val="FCE5CD"/>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Arial"/>
                <a:ea typeface="Arial"/>
                <a:cs typeface="Arial"/>
                <a:sym typeface="Arial"/>
              </a:rPr>
              <a:t>Linear</a:t>
            </a:r>
            <a:endParaRPr sz="1400" b="0" i="0" u="none" strike="noStrike" cap="none">
              <a:solidFill>
                <a:srgbClr val="000000"/>
              </a:solidFill>
              <a:latin typeface="Arial"/>
              <a:ea typeface="Arial"/>
              <a:cs typeface="Arial"/>
              <a:sym typeface="Arial"/>
            </a:endParaRPr>
          </a:p>
        </p:txBody>
      </p:sp>
      <p:cxnSp>
        <p:nvCxnSpPr>
          <p:cNvPr id="580" name="Google Shape;580;p23"/>
          <p:cNvCxnSpPr/>
          <p:nvPr/>
        </p:nvCxnSpPr>
        <p:spPr>
          <a:xfrm rot="10800000">
            <a:off x="5959500" y="2747513"/>
            <a:ext cx="0" cy="167700"/>
          </a:xfrm>
          <a:prstGeom prst="straightConnector1">
            <a:avLst/>
          </a:prstGeom>
          <a:noFill/>
          <a:ln w="9525" cap="flat" cmpd="sng">
            <a:solidFill>
              <a:srgbClr val="424242"/>
            </a:solidFill>
            <a:prstDash val="solid"/>
            <a:round/>
            <a:headEnd type="none" w="sm" len="sm"/>
            <a:tailEnd type="triangle" w="med" len="med"/>
          </a:ln>
        </p:spPr>
      </p:cxnSp>
      <p:sp>
        <p:nvSpPr>
          <p:cNvPr id="581" name="Google Shape;581;p23"/>
          <p:cNvSpPr/>
          <p:nvPr/>
        </p:nvSpPr>
        <p:spPr>
          <a:xfrm>
            <a:off x="5546700" y="2534213"/>
            <a:ext cx="825600" cy="240600"/>
          </a:xfrm>
          <a:prstGeom prst="roundRect">
            <a:avLst>
              <a:gd name="adj" fmla="val 16667"/>
            </a:avLst>
          </a:prstGeom>
          <a:solidFill>
            <a:srgbClr val="D0E0E3"/>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GB" sz="1200" b="0" i="0" u="none" strike="noStrike" cap="none">
                <a:solidFill>
                  <a:srgbClr val="000000"/>
                </a:solidFill>
                <a:latin typeface="Arial"/>
                <a:ea typeface="Arial"/>
                <a:cs typeface="Arial"/>
                <a:sym typeface="Arial"/>
              </a:rPr>
              <a:t>Softmax</a:t>
            </a:r>
            <a:endParaRPr sz="1400" b="0" i="0" u="none" strike="noStrike" cap="none">
              <a:solidFill>
                <a:srgbClr val="000000"/>
              </a:solidFill>
              <a:latin typeface="Arial"/>
              <a:ea typeface="Arial"/>
              <a:cs typeface="Arial"/>
              <a:sym typeface="Arial"/>
            </a:endParaRPr>
          </a:p>
        </p:txBody>
      </p:sp>
      <p:sp>
        <p:nvSpPr>
          <p:cNvPr id="582" name="Google Shape;582;p23"/>
          <p:cNvSpPr/>
          <p:nvPr/>
        </p:nvSpPr>
        <p:spPr>
          <a:xfrm>
            <a:off x="5548588" y="4079063"/>
            <a:ext cx="825600" cy="240600"/>
          </a:xfrm>
          <a:prstGeom prst="roundRect">
            <a:avLst>
              <a:gd name="adj" fmla="val 16667"/>
            </a:avLst>
          </a:prstGeom>
          <a:solidFill>
            <a:srgbClr val="B6D7A8"/>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Arial"/>
                <a:ea typeface="Arial"/>
                <a:cs typeface="Arial"/>
                <a:sym typeface="Arial"/>
              </a:rPr>
              <a:t>Emb</a:t>
            </a:r>
            <a:endParaRPr sz="1400" b="0" i="0" u="none" strike="noStrike" cap="none">
              <a:solidFill>
                <a:srgbClr val="000000"/>
              </a:solidFill>
              <a:latin typeface="Arial"/>
              <a:ea typeface="Arial"/>
              <a:cs typeface="Arial"/>
              <a:sym typeface="Arial"/>
            </a:endParaRPr>
          </a:p>
        </p:txBody>
      </p:sp>
      <p:cxnSp>
        <p:nvCxnSpPr>
          <p:cNvPr id="583" name="Google Shape;583;p23"/>
          <p:cNvCxnSpPr>
            <a:stCxn id="582" idx="0"/>
          </p:cNvCxnSpPr>
          <p:nvPr/>
        </p:nvCxnSpPr>
        <p:spPr>
          <a:xfrm rot="10800000">
            <a:off x="5956588" y="3822263"/>
            <a:ext cx="4800" cy="256800"/>
          </a:xfrm>
          <a:prstGeom prst="straightConnector1">
            <a:avLst/>
          </a:prstGeom>
          <a:noFill/>
          <a:ln w="9525" cap="flat" cmpd="sng">
            <a:solidFill>
              <a:srgbClr val="424242"/>
            </a:solidFill>
            <a:prstDash val="solid"/>
            <a:round/>
            <a:headEnd type="none" w="sm" len="sm"/>
            <a:tailEnd type="triangle" w="med" len="med"/>
          </a:ln>
        </p:spPr>
      </p:cxnSp>
      <p:cxnSp>
        <p:nvCxnSpPr>
          <p:cNvPr id="584" name="Google Shape;584;p23"/>
          <p:cNvCxnSpPr/>
          <p:nvPr/>
        </p:nvCxnSpPr>
        <p:spPr>
          <a:xfrm rot="10800000">
            <a:off x="5961388" y="4319663"/>
            <a:ext cx="0" cy="167700"/>
          </a:xfrm>
          <a:prstGeom prst="straightConnector1">
            <a:avLst/>
          </a:prstGeom>
          <a:noFill/>
          <a:ln w="9525" cap="flat" cmpd="sng">
            <a:solidFill>
              <a:srgbClr val="424242"/>
            </a:solidFill>
            <a:prstDash val="solid"/>
            <a:round/>
            <a:headEnd type="none" w="sm" len="sm"/>
            <a:tailEnd type="triangle" w="med" len="med"/>
          </a:ln>
        </p:spPr>
      </p:cxnSp>
      <p:sp>
        <p:nvSpPr>
          <p:cNvPr id="585" name="Google Shape;585;p23"/>
          <p:cNvSpPr txBox="1"/>
          <p:nvPr/>
        </p:nvSpPr>
        <p:spPr>
          <a:xfrm>
            <a:off x="5103450" y="3032200"/>
            <a:ext cx="1162500" cy="276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600"/>
              <a:buFont typeface="Arial"/>
              <a:buNone/>
            </a:pPr>
            <a:r>
              <a:rPr lang="en-GB" sz="600" b="0" i="0" u="none" strike="noStrike" cap="none">
                <a:solidFill>
                  <a:schemeClr val="accent3"/>
                </a:solidFill>
                <a:latin typeface="Roboto"/>
                <a:ea typeface="Roboto"/>
                <a:cs typeface="Roboto"/>
                <a:sym typeface="Roboto"/>
              </a:rPr>
              <a:t>Attention</a:t>
            </a:r>
            <a:endParaRPr sz="600" b="0" i="0" u="none" strike="noStrike" cap="none">
              <a:solidFill>
                <a:schemeClr val="accent3"/>
              </a:solidFill>
              <a:latin typeface="Roboto"/>
              <a:ea typeface="Roboto"/>
              <a:cs typeface="Roboto"/>
              <a:sym typeface="Roboto"/>
            </a:endParaRPr>
          </a:p>
        </p:txBody>
      </p:sp>
      <p:sp>
        <p:nvSpPr>
          <p:cNvPr id="586" name="Google Shape;586;p23"/>
          <p:cNvSpPr txBox="1"/>
          <p:nvPr/>
        </p:nvSpPr>
        <p:spPr>
          <a:xfrm>
            <a:off x="5793750" y="4446438"/>
            <a:ext cx="652800" cy="954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GB" sz="1000" b="0" i="0" u="none" strike="noStrike" cap="none">
                <a:solidFill>
                  <a:srgbClr val="000000"/>
                </a:solidFill>
                <a:latin typeface="Roboto"/>
                <a:ea typeface="Roboto"/>
                <a:cs typeface="Roboto"/>
                <a:sym typeface="Roboto"/>
              </a:rPr>
              <a:t>table</a:t>
            </a:r>
            <a:endParaRPr sz="1000"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000"/>
              <a:buFont typeface="Arial"/>
              <a:buNone/>
            </a:pPr>
            <a:r>
              <a:rPr lang="en-GB" sz="1000" b="0" i="0" u="none" strike="noStrike" cap="none">
                <a:solidFill>
                  <a:srgbClr val="000000"/>
                </a:solidFill>
                <a:latin typeface="Roboto"/>
                <a:ea typeface="Roboto"/>
                <a:cs typeface="Roboto"/>
                <a:sym typeface="Roboto"/>
              </a:rPr>
              <a:t>the</a:t>
            </a:r>
            <a:endParaRPr sz="1000"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000"/>
              <a:buFont typeface="Arial"/>
              <a:buNone/>
            </a:pPr>
            <a:r>
              <a:rPr lang="en-GB" sz="1000" b="0" i="0" u="none" strike="noStrike" cap="none">
                <a:solidFill>
                  <a:srgbClr val="000000"/>
                </a:solidFill>
                <a:latin typeface="Roboto"/>
                <a:ea typeface="Roboto"/>
                <a:cs typeface="Roboto"/>
                <a:sym typeface="Roboto"/>
              </a:rPr>
              <a:t>cable</a:t>
            </a:r>
            <a:endParaRPr sz="1000"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000"/>
              <a:buFont typeface="Arial"/>
              <a:buNone/>
            </a:pPr>
            <a:endParaRPr sz="1000"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000"/>
              <a:buFont typeface="Arial"/>
              <a:buNone/>
            </a:pPr>
            <a:endParaRPr sz="1000" b="0" i="0" u="none" strike="noStrike" cap="none">
              <a:solidFill>
                <a:srgbClr val="000000"/>
              </a:solidFill>
              <a:latin typeface="Roboto"/>
              <a:ea typeface="Roboto"/>
              <a:cs typeface="Roboto"/>
              <a:sym typeface="Roboto"/>
            </a:endParaRPr>
          </a:p>
        </p:txBody>
      </p:sp>
      <p:sp>
        <p:nvSpPr>
          <p:cNvPr id="587" name="Google Shape;587;p23"/>
          <p:cNvSpPr txBox="1"/>
          <p:nvPr/>
        </p:nvSpPr>
        <p:spPr>
          <a:xfrm>
            <a:off x="5419350" y="2112663"/>
            <a:ext cx="457200" cy="323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GB" sz="900" b="0" i="0" u="none" strike="noStrike" cap="none">
                <a:solidFill>
                  <a:srgbClr val="000000"/>
                </a:solidFill>
                <a:latin typeface="Roboto"/>
                <a:ea typeface="Roboto"/>
                <a:cs typeface="Roboto"/>
                <a:sym typeface="Roboto"/>
              </a:rPr>
              <a:t>w</a:t>
            </a:r>
            <a:r>
              <a:rPr lang="en-GB" sz="900" b="0" i="0" u="none" strike="noStrike" cap="none" baseline="-25000">
                <a:solidFill>
                  <a:srgbClr val="000000"/>
                </a:solidFill>
                <a:latin typeface="Roboto"/>
                <a:ea typeface="Roboto"/>
                <a:cs typeface="Roboto"/>
                <a:sym typeface="Roboto"/>
              </a:rPr>
              <a:t>1</a:t>
            </a:r>
            <a:endParaRPr sz="900" b="0" i="0" u="none" strike="noStrike" cap="none" baseline="-25000">
              <a:solidFill>
                <a:srgbClr val="000000"/>
              </a:solidFill>
              <a:latin typeface="Roboto"/>
              <a:ea typeface="Roboto"/>
              <a:cs typeface="Roboto"/>
              <a:sym typeface="Roboto"/>
            </a:endParaRPr>
          </a:p>
        </p:txBody>
      </p:sp>
      <p:cxnSp>
        <p:nvCxnSpPr>
          <p:cNvPr id="588" name="Google Shape;588;p23"/>
          <p:cNvCxnSpPr/>
          <p:nvPr/>
        </p:nvCxnSpPr>
        <p:spPr>
          <a:xfrm rot="10800000">
            <a:off x="5777700" y="2369238"/>
            <a:ext cx="0" cy="167700"/>
          </a:xfrm>
          <a:prstGeom prst="straightConnector1">
            <a:avLst/>
          </a:prstGeom>
          <a:noFill/>
          <a:ln w="9525" cap="flat" cmpd="sng">
            <a:solidFill>
              <a:srgbClr val="424242"/>
            </a:solidFill>
            <a:prstDash val="solid"/>
            <a:round/>
            <a:headEnd type="none" w="sm" len="sm"/>
            <a:tailEnd type="triangle" w="med" len="med"/>
          </a:ln>
        </p:spPr>
      </p:cxnSp>
      <p:sp>
        <p:nvSpPr>
          <p:cNvPr id="589" name="Google Shape;589;p23"/>
          <p:cNvSpPr txBox="1"/>
          <p:nvPr/>
        </p:nvSpPr>
        <p:spPr>
          <a:xfrm>
            <a:off x="5571750" y="2112663"/>
            <a:ext cx="457200" cy="323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GB" sz="900" b="0" i="0" u="none" strike="noStrike" cap="none">
                <a:solidFill>
                  <a:srgbClr val="000000"/>
                </a:solidFill>
                <a:latin typeface="Roboto"/>
                <a:ea typeface="Roboto"/>
                <a:cs typeface="Roboto"/>
                <a:sym typeface="Roboto"/>
              </a:rPr>
              <a:t>w</a:t>
            </a:r>
            <a:r>
              <a:rPr lang="en-GB" sz="900" b="0" i="0" u="none" strike="noStrike" cap="none" baseline="-25000">
                <a:solidFill>
                  <a:srgbClr val="000000"/>
                </a:solidFill>
                <a:latin typeface="Roboto"/>
                <a:ea typeface="Roboto"/>
                <a:cs typeface="Roboto"/>
                <a:sym typeface="Roboto"/>
              </a:rPr>
              <a:t>2</a:t>
            </a:r>
            <a:endParaRPr sz="900" b="0" i="0" u="none" strike="noStrike" cap="none" baseline="-25000">
              <a:solidFill>
                <a:srgbClr val="000000"/>
              </a:solidFill>
              <a:latin typeface="Roboto"/>
              <a:ea typeface="Roboto"/>
              <a:cs typeface="Roboto"/>
              <a:sym typeface="Roboto"/>
            </a:endParaRPr>
          </a:p>
        </p:txBody>
      </p:sp>
      <p:cxnSp>
        <p:nvCxnSpPr>
          <p:cNvPr id="590" name="Google Shape;590;p23"/>
          <p:cNvCxnSpPr/>
          <p:nvPr/>
        </p:nvCxnSpPr>
        <p:spPr>
          <a:xfrm rot="10800000">
            <a:off x="5930100" y="2369238"/>
            <a:ext cx="0" cy="167700"/>
          </a:xfrm>
          <a:prstGeom prst="straightConnector1">
            <a:avLst/>
          </a:prstGeom>
          <a:noFill/>
          <a:ln w="9525" cap="flat" cmpd="sng">
            <a:solidFill>
              <a:srgbClr val="424242"/>
            </a:solidFill>
            <a:prstDash val="solid"/>
            <a:round/>
            <a:headEnd type="none" w="sm" len="sm"/>
            <a:tailEnd type="triangle" w="med" len="med"/>
          </a:ln>
        </p:spPr>
      </p:cxnSp>
      <p:sp>
        <p:nvSpPr>
          <p:cNvPr id="591" name="Google Shape;591;p23"/>
          <p:cNvSpPr txBox="1"/>
          <p:nvPr/>
        </p:nvSpPr>
        <p:spPr>
          <a:xfrm>
            <a:off x="5724150" y="2112663"/>
            <a:ext cx="457200" cy="323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GB" sz="900" b="0" i="0" u="none" strike="noStrike" cap="none">
                <a:solidFill>
                  <a:srgbClr val="000000"/>
                </a:solidFill>
                <a:latin typeface="Roboto"/>
                <a:ea typeface="Roboto"/>
                <a:cs typeface="Roboto"/>
                <a:sym typeface="Roboto"/>
              </a:rPr>
              <a:t>w</a:t>
            </a:r>
            <a:r>
              <a:rPr lang="en-GB" sz="900" b="0" i="0" u="none" strike="noStrike" cap="none" baseline="-25000">
                <a:solidFill>
                  <a:srgbClr val="000000"/>
                </a:solidFill>
                <a:latin typeface="Roboto"/>
                <a:ea typeface="Roboto"/>
                <a:cs typeface="Roboto"/>
                <a:sym typeface="Roboto"/>
              </a:rPr>
              <a:t>3</a:t>
            </a:r>
            <a:endParaRPr sz="900" b="0" i="0" u="none" strike="noStrike" cap="none" baseline="-25000">
              <a:solidFill>
                <a:srgbClr val="000000"/>
              </a:solidFill>
              <a:latin typeface="Roboto"/>
              <a:ea typeface="Roboto"/>
              <a:cs typeface="Roboto"/>
              <a:sym typeface="Roboto"/>
            </a:endParaRPr>
          </a:p>
        </p:txBody>
      </p:sp>
      <p:cxnSp>
        <p:nvCxnSpPr>
          <p:cNvPr id="592" name="Google Shape;592;p23"/>
          <p:cNvCxnSpPr/>
          <p:nvPr/>
        </p:nvCxnSpPr>
        <p:spPr>
          <a:xfrm rot="10800000">
            <a:off x="6082500" y="2369238"/>
            <a:ext cx="0" cy="167700"/>
          </a:xfrm>
          <a:prstGeom prst="straightConnector1">
            <a:avLst/>
          </a:prstGeom>
          <a:noFill/>
          <a:ln w="9525" cap="flat" cmpd="sng">
            <a:solidFill>
              <a:srgbClr val="424242"/>
            </a:solidFill>
            <a:prstDash val="solid"/>
            <a:round/>
            <a:headEnd type="none" w="sm" len="sm"/>
            <a:tailEnd type="triangle" w="med" len="med"/>
          </a:ln>
        </p:spPr>
      </p:cxnSp>
      <p:sp>
        <p:nvSpPr>
          <p:cNvPr id="593" name="Google Shape;593;p23"/>
          <p:cNvSpPr txBox="1"/>
          <p:nvPr/>
        </p:nvSpPr>
        <p:spPr>
          <a:xfrm>
            <a:off x="5952750" y="2112663"/>
            <a:ext cx="457200" cy="323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GB" sz="900" b="0" i="0" u="none" strike="noStrike" cap="none">
                <a:solidFill>
                  <a:srgbClr val="000000"/>
                </a:solidFill>
                <a:latin typeface="Roboto"/>
                <a:ea typeface="Roboto"/>
                <a:cs typeface="Roboto"/>
                <a:sym typeface="Roboto"/>
              </a:rPr>
              <a:t>…</a:t>
            </a:r>
            <a:endParaRPr sz="900" b="0" i="0" u="none" strike="noStrike" cap="none" baseline="-25000">
              <a:solidFill>
                <a:srgbClr val="000000"/>
              </a:solidFill>
              <a:latin typeface="Roboto"/>
              <a:ea typeface="Roboto"/>
              <a:cs typeface="Roboto"/>
              <a:sym typeface="Roboto"/>
            </a:endParaRPr>
          </a:p>
        </p:txBody>
      </p:sp>
      <p:cxnSp>
        <p:nvCxnSpPr>
          <p:cNvPr id="594" name="Google Shape;594;p23"/>
          <p:cNvCxnSpPr/>
          <p:nvPr/>
        </p:nvCxnSpPr>
        <p:spPr>
          <a:xfrm rot="10800000">
            <a:off x="6234900" y="2369238"/>
            <a:ext cx="0" cy="167700"/>
          </a:xfrm>
          <a:prstGeom prst="straightConnector1">
            <a:avLst/>
          </a:prstGeom>
          <a:noFill/>
          <a:ln w="9525" cap="flat" cmpd="sng">
            <a:solidFill>
              <a:srgbClr val="424242"/>
            </a:solidFill>
            <a:prstDash val="solid"/>
            <a:round/>
            <a:headEnd type="none" w="sm" len="sm"/>
            <a:tailEnd type="triangle" w="med" len="med"/>
          </a:ln>
        </p:spPr>
      </p:cxnSp>
      <p:sp>
        <p:nvSpPr>
          <p:cNvPr id="595" name="Google Shape;595;p23"/>
          <p:cNvSpPr txBox="1"/>
          <p:nvPr/>
        </p:nvSpPr>
        <p:spPr>
          <a:xfrm>
            <a:off x="6105150" y="2112663"/>
            <a:ext cx="457200" cy="323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GB" sz="900" b="0" i="0" u="none" strike="noStrike" cap="none">
                <a:solidFill>
                  <a:srgbClr val="000000"/>
                </a:solidFill>
                <a:latin typeface="Roboto"/>
                <a:ea typeface="Roboto"/>
                <a:cs typeface="Roboto"/>
                <a:sym typeface="Roboto"/>
              </a:rPr>
              <a:t>w</a:t>
            </a:r>
            <a:r>
              <a:rPr lang="en-GB" sz="900" b="0" i="0" u="none" strike="noStrike" cap="none" baseline="-25000">
                <a:solidFill>
                  <a:srgbClr val="000000"/>
                </a:solidFill>
                <a:latin typeface="Roboto"/>
                <a:ea typeface="Roboto"/>
                <a:cs typeface="Roboto"/>
                <a:sym typeface="Roboto"/>
              </a:rPr>
              <a:t>N</a:t>
            </a:r>
            <a:endParaRPr sz="900" b="0" i="0" u="none" strike="noStrike" cap="none" baseline="-25000">
              <a:solidFill>
                <a:srgbClr val="000000"/>
              </a:solidFill>
              <a:latin typeface="Roboto"/>
              <a:ea typeface="Roboto"/>
              <a:cs typeface="Roboto"/>
              <a:sym typeface="Roboto"/>
            </a:endParaRPr>
          </a:p>
        </p:txBody>
      </p:sp>
      <p:cxnSp>
        <p:nvCxnSpPr>
          <p:cNvPr id="596" name="Google Shape;596;p23"/>
          <p:cNvCxnSpPr/>
          <p:nvPr/>
        </p:nvCxnSpPr>
        <p:spPr>
          <a:xfrm>
            <a:off x="5462700" y="3214513"/>
            <a:ext cx="158400" cy="85800"/>
          </a:xfrm>
          <a:prstGeom prst="straightConnector1">
            <a:avLst/>
          </a:prstGeom>
          <a:noFill/>
          <a:ln w="9525" cap="flat" cmpd="sng">
            <a:solidFill>
              <a:srgbClr val="DB4437"/>
            </a:solidFill>
            <a:prstDash val="solid"/>
            <a:round/>
            <a:headEnd type="none" w="sm" len="sm"/>
            <a:tailEnd type="triangle" w="med" len="med"/>
          </a:ln>
        </p:spPr>
      </p:cxnSp>
      <p:sp>
        <p:nvSpPr>
          <p:cNvPr id="597" name="Google Shape;597;p23"/>
          <p:cNvSpPr txBox="1"/>
          <p:nvPr/>
        </p:nvSpPr>
        <p:spPr>
          <a:xfrm>
            <a:off x="5998175" y="761225"/>
            <a:ext cx="3411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598" name="Google Shape;598;p23"/>
          <p:cNvSpPr/>
          <p:nvPr/>
        </p:nvSpPr>
        <p:spPr>
          <a:xfrm>
            <a:off x="5500325" y="1125825"/>
            <a:ext cx="1908300" cy="1032300"/>
          </a:xfrm>
          <a:prstGeom prst="rect">
            <a:avLst/>
          </a:prstGeom>
          <a:solidFill>
            <a:srgbClr val="F3F3F3"/>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9" name="Google Shape;599;p23"/>
          <p:cNvSpPr txBox="1"/>
          <p:nvPr/>
        </p:nvSpPr>
        <p:spPr>
          <a:xfrm>
            <a:off x="5500475" y="1161425"/>
            <a:ext cx="18612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GB" sz="1000" b="0" i="0" u="none" strike="noStrike" cap="none">
                <a:solidFill>
                  <a:srgbClr val="000000"/>
                </a:solidFill>
                <a:latin typeface="Roboto"/>
                <a:ea typeface="Roboto"/>
                <a:cs typeface="Roboto"/>
                <a:sym typeface="Roboto"/>
              </a:rPr>
              <a:t>The cat is on the table &lt;eos&gt;</a:t>
            </a:r>
            <a:endParaRPr sz="1000" b="0" i="0" u="none" strike="noStrike" cap="none">
              <a:solidFill>
                <a:srgbClr val="000000"/>
              </a:solidFill>
              <a:latin typeface="Roboto"/>
              <a:ea typeface="Roboto"/>
              <a:cs typeface="Roboto"/>
              <a:sym typeface="Roboto"/>
            </a:endParaRPr>
          </a:p>
        </p:txBody>
      </p:sp>
      <p:sp>
        <p:nvSpPr>
          <p:cNvPr id="600" name="Google Shape;600;p23"/>
          <p:cNvSpPr txBox="1"/>
          <p:nvPr/>
        </p:nvSpPr>
        <p:spPr>
          <a:xfrm>
            <a:off x="5493125" y="883875"/>
            <a:ext cx="4791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GB" sz="1000" b="1" i="0" u="none" strike="noStrike" cap="none">
                <a:solidFill>
                  <a:srgbClr val="000000"/>
                </a:solidFill>
                <a:latin typeface="Roboto"/>
                <a:ea typeface="Roboto"/>
                <a:cs typeface="Roboto"/>
                <a:sym typeface="Roboto"/>
              </a:rPr>
              <a:t>word</a:t>
            </a:r>
            <a:endParaRPr sz="1000" b="1" i="0" u="none" strike="noStrike" cap="none">
              <a:solidFill>
                <a:srgbClr val="000000"/>
              </a:solidFill>
              <a:latin typeface="Roboto"/>
              <a:ea typeface="Roboto"/>
              <a:cs typeface="Roboto"/>
              <a:sym typeface="Roboto"/>
            </a:endParaRPr>
          </a:p>
        </p:txBody>
      </p:sp>
      <p:sp>
        <p:nvSpPr>
          <p:cNvPr id="601" name="Google Shape;601;p23"/>
          <p:cNvSpPr txBox="1"/>
          <p:nvPr/>
        </p:nvSpPr>
        <p:spPr>
          <a:xfrm>
            <a:off x="5473550" y="1467700"/>
            <a:ext cx="19440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GB" sz="1000" b="0" i="0" u="none" strike="noStrike" cap="none">
                <a:solidFill>
                  <a:srgbClr val="000000"/>
                </a:solidFill>
                <a:latin typeface="Roboto"/>
                <a:ea typeface="Roboto"/>
                <a:cs typeface="Roboto"/>
                <a:sym typeface="Roboto"/>
              </a:rPr>
              <a:t>This mad is on this table &lt;eos&gt;</a:t>
            </a:r>
            <a:endParaRPr sz="1000" b="0" i="0" u="none" strike="noStrike" cap="none">
              <a:solidFill>
                <a:srgbClr val="000000"/>
              </a:solidFill>
              <a:latin typeface="Roboto"/>
              <a:ea typeface="Roboto"/>
              <a:cs typeface="Roboto"/>
              <a:sym typeface="Roboto"/>
            </a:endParaRPr>
          </a:p>
        </p:txBody>
      </p:sp>
      <p:sp>
        <p:nvSpPr>
          <p:cNvPr id="602" name="Google Shape;602;p23"/>
          <p:cNvSpPr txBox="1"/>
          <p:nvPr/>
        </p:nvSpPr>
        <p:spPr>
          <a:xfrm>
            <a:off x="5500475" y="1771025"/>
            <a:ext cx="19083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GB" sz="1000" b="0" i="0" u="none" strike="noStrike" cap="none">
                <a:solidFill>
                  <a:srgbClr val="000000"/>
                </a:solidFill>
                <a:latin typeface="Roboto"/>
                <a:ea typeface="Roboto"/>
                <a:cs typeface="Roboto"/>
                <a:sym typeface="Roboto"/>
              </a:rPr>
              <a:t>The  cat is on this cable &lt;eos&gt;</a:t>
            </a:r>
            <a:endParaRPr sz="1000" b="0" i="0" u="none" strike="noStrike" cap="none">
              <a:solidFill>
                <a:srgbClr val="000000"/>
              </a:solidFill>
              <a:latin typeface="Roboto"/>
              <a:ea typeface="Roboto"/>
              <a:cs typeface="Roboto"/>
              <a:sym typeface="Roboto"/>
            </a:endParaRPr>
          </a:p>
        </p:txBody>
      </p:sp>
      <p:sp>
        <p:nvSpPr>
          <p:cNvPr id="603" name="Google Shape;603;p23"/>
          <p:cNvSpPr/>
          <p:nvPr/>
        </p:nvSpPr>
        <p:spPr>
          <a:xfrm>
            <a:off x="7484977" y="1134325"/>
            <a:ext cx="548700" cy="1032300"/>
          </a:xfrm>
          <a:prstGeom prst="rect">
            <a:avLst/>
          </a:prstGeom>
          <a:solidFill>
            <a:srgbClr val="F3F3F3"/>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4" name="Google Shape;604;p23"/>
          <p:cNvSpPr txBox="1"/>
          <p:nvPr/>
        </p:nvSpPr>
        <p:spPr>
          <a:xfrm>
            <a:off x="7437863" y="892363"/>
            <a:ext cx="6168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GB" sz="1000" b="1" i="0" u="none" strike="noStrike" cap="none">
                <a:solidFill>
                  <a:srgbClr val="000000"/>
                </a:solidFill>
                <a:latin typeface="Roboto"/>
                <a:ea typeface="Roboto"/>
                <a:cs typeface="Roboto"/>
                <a:sym typeface="Roboto"/>
              </a:rPr>
              <a:t>score</a:t>
            </a:r>
            <a:endParaRPr sz="1400" b="0" i="0" u="none" strike="noStrike" cap="none">
              <a:solidFill>
                <a:srgbClr val="000000"/>
              </a:solidFill>
              <a:latin typeface="Arial"/>
              <a:ea typeface="Arial"/>
              <a:cs typeface="Arial"/>
              <a:sym typeface="Arial"/>
            </a:endParaRPr>
          </a:p>
        </p:txBody>
      </p:sp>
      <p:sp>
        <p:nvSpPr>
          <p:cNvPr id="605" name="Google Shape;605;p23"/>
          <p:cNvSpPr txBox="1"/>
          <p:nvPr/>
        </p:nvSpPr>
        <p:spPr>
          <a:xfrm>
            <a:off x="7499528" y="1169925"/>
            <a:ext cx="6168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GB" sz="1000" b="0" i="0" u="none" strike="noStrike" cap="none">
                <a:solidFill>
                  <a:srgbClr val="000000"/>
                </a:solidFill>
                <a:latin typeface="Roboto"/>
                <a:ea typeface="Roboto"/>
                <a:cs typeface="Roboto"/>
                <a:sym typeface="Roboto"/>
              </a:rPr>
              <a:t>0.005</a:t>
            </a:r>
            <a:endParaRPr sz="1000" b="0" i="0" u="none" strike="noStrike" cap="none">
              <a:solidFill>
                <a:srgbClr val="000000"/>
              </a:solidFill>
              <a:latin typeface="Roboto"/>
              <a:ea typeface="Roboto"/>
              <a:cs typeface="Roboto"/>
              <a:sym typeface="Roboto"/>
            </a:endParaRPr>
          </a:p>
        </p:txBody>
      </p:sp>
      <p:sp>
        <p:nvSpPr>
          <p:cNvPr id="606" name="Google Shape;606;p23"/>
          <p:cNvSpPr txBox="1"/>
          <p:nvPr/>
        </p:nvSpPr>
        <p:spPr>
          <a:xfrm>
            <a:off x="7499528" y="1474725"/>
            <a:ext cx="5922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GB" sz="1000" b="0" i="0" u="none" strike="noStrike" cap="none">
                <a:solidFill>
                  <a:srgbClr val="000000"/>
                </a:solidFill>
                <a:latin typeface="Roboto"/>
                <a:ea typeface="Roboto"/>
                <a:cs typeface="Roboto"/>
                <a:sym typeface="Roboto"/>
              </a:rPr>
              <a:t>0.001</a:t>
            </a:r>
            <a:endParaRPr sz="1000" b="0" i="0" u="none" strike="noStrike" cap="none">
              <a:solidFill>
                <a:srgbClr val="000000"/>
              </a:solidFill>
              <a:latin typeface="Roboto"/>
              <a:ea typeface="Roboto"/>
              <a:cs typeface="Roboto"/>
              <a:sym typeface="Roboto"/>
            </a:endParaRPr>
          </a:p>
        </p:txBody>
      </p:sp>
      <p:sp>
        <p:nvSpPr>
          <p:cNvPr id="607" name="Google Shape;607;p23"/>
          <p:cNvSpPr txBox="1"/>
          <p:nvPr/>
        </p:nvSpPr>
        <p:spPr>
          <a:xfrm>
            <a:off x="7499527" y="1779525"/>
            <a:ext cx="5487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GB" sz="1000" b="0" i="0" u="none" strike="noStrike" cap="none">
                <a:solidFill>
                  <a:srgbClr val="000000"/>
                </a:solidFill>
                <a:latin typeface="Roboto"/>
                <a:ea typeface="Roboto"/>
                <a:cs typeface="Roboto"/>
                <a:sym typeface="Roboto"/>
              </a:rPr>
              <a:t>0.001</a:t>
            </a:r>
            <a:endParaRPr sz="1000" b="0" i="0" u="none" strike="noStrike" cap="none">
              <a:solidFill>
                <a:srgbClr val="000000"/>
              </a:solidFill>
              <a:latin typeface="Roboto"/>
              <a:ea typeface="Roboto"/>
              <a:cs typeface="Roboto"/>
              <a:sym typeface="Roboto"/>
            </a:endParaRPr>
          </a:p>
        </p:txBody>
      </p:sp>
      <p:sp>
        <p:nvSpPr>
          <p:cNvPr id="608" name="Google Shape;608;p23"/>
          <p:cNvSpPr/>
          <p:nvPr/>
        </p:nvSpPr>
        <p:spPr>
          <a:xfrm>
            <a:off x="5365575" y="1213025"/>
            <a:ext cx="2836800" cy="2406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9" name="Google Shape;609;p23"/>
          <p:cNvSpPr txBox="1"/>
          <p:nvPr/>
        </p:nvSpPr>
        <p:spPr>
          <a:xfrm>
            <a:off x="6796475" y="2740325"/>
            <a:ext cx="2022900" cy="831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Roboto"/>
                <a:ea typeface="Roboto"/>
                <a:cs typeface="Roboto"/>
                <a:sym typeface="Roboto"/>
              </a:rPr>
              <a:t>At the end, we select the world with the highest score.</a:t>
            </a:r>
            <a:endParaRPr sz="1400" b="0" i="0" u="none" strike="noStrike" cap="none">
              <a:solidFill>
                <a:srgbClr val="000000"/>
              </a:solidFill>
              <a:latin typeface="Roboto"/>
              <a:ea typeface="Roboto"/>
              <a:cs typeface="Roboto"/>
              <a:sym typeface="Robo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0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Shape 613"/>
        <p:cNvGrpSpPr/>
        <p:nvPr/>
      </p:nvGrpSpPr>
      <p:grpSpPr>
        <a:xfrm>
          <a:off x="0" y="0"/>
          <a:ext cx="0" cy="0"/>
          <a:chOff x="0" y="0"/>
          <a:chExt cx="0" cy="0"/>
        </a:xfrm>
      </p:grpSpPr>
      <p:sp>
        <p:nvSpPr>
          <p:cNvPr id="614" name="Google Shape;614;p24"/>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800"/>
              <a:buNone/>
            </a:pPr>
            <a:r>
              <a:rPr lang="en-GB" sz="2600"/>
              <a:t>Beamsearch</a:t>
            </a:r>
            <a:endParaRPr sz="2600"/>
          </a:p>
        </p:txBody>
      </p:sp>
      <p:sp>
        <p:nvSpPr>
          <p:cNvPr id="615" name="Google Shape;615;p24"/>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12</a:t>
            </a:fld>
            <a:endParaRPr/>
          </a:p>
        </p:txBody>
      </p:sp>
      <p:sp>
        <p:nvSpPr>
          <p:cNvPr id="616" name="Google Shape;616;p24"/>
          <p:cNvSpPr txBox="1"/>
          <p:nvPr/>
        </p:nvSpPr>
        <p:spPr>
          <a:xfrm>
            <a:off x="1222575" y="1428150"/>
            <a:ext cx="3411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617" name="Google Shape;617;p24"/>
          <p:cNvSpPr/>
          <p:nvPr/>
        </p:nvSpPr>
        <p:spPr>
          <a:xfrm>
            <a:off x="877125" y="1792750"/>
            <a:ext cx="479100" cy="1032300"/>
          </a:xfrm>
          <a:prstGeom prst="rect">
            <a:avLst/>
          </a:prstGeom>
          <a:solidFill>
            <a:srgbClr val="F3F3F3"/>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8" name="Google Shape;618;p24"/>
          <p:cNvSpPr txBox="1"/>
          <p:nvPr/>
        </p:nvSpPr>
        <p:spPr>
          <a:xfrm>
            <a:off x="877275" y="1828350"/>
            <a:ext cx="4791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GB" sz="1000" b="0" i="0" u="none" strike="noStrike" cap="none">
                <a:solidFill>
                  <a:srgbClr val="000000"/>
                </a:solidFill>
                <a:latin typeface="Roboto"/>
                <a:ea typeface="Roboto"/>
                <a:cs typeface="Roboto"/>
                <a:sym typeface="Roboto"/>
              </a:rPr>
              <a:t>The</a:t>
            </a:r>
            <a:endParaRPr sz="1000" b="0" i="0" u="none" strike="noStrike" cap="none">
              <a:solidFill>
                <a:srgbClr val="000000"/>
              </a:solidFill>
              <a:latin typeface="Roboto"/>
              <a:ea typeface="Roboto"/>
              <a:cs typeface="Roboto"/>
              <a:sym typeface="Roboto"/>
            </a:endParaRPr>
          </a:p>
        </p:txBody>
      </p:sp>
      <p:sp>
        <p:nvSpPr>
          <p:cNvPr id="619" name="Google Shape;619;p24"/>
          <p:cNvSpPr/>
          <p:nvPr/>
        </p:nvSpPr>
        <p:spPr>
          <a:xfrm>
            <a:off x="1396125" y="1792750"/>
            <a:ext cx="341100" cy="1032300"/>
          </a:xfrm>
          <a:prstGeom prst="rect">
            <a:avLst/>
          </a:prstGeom>
          <a:solidFill>
            <a:srgbClr val="F3F3F3"/>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0" name="Google Shape;620;p24"/>
          <p:cNvSpPr txBox="1"/>
          <p:nvPr/>
        </p:nvSpPr>
        <p:spPr>
          <a:xfrm>
            <a:off x="869925" y="1550800"/>
            <a:ext cx="4791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GB" sz="1000" b="1" i="0" u="none" strike="noStrike" cap="none">
                <a:solidFill>
                  <a:srgbClr val="000000"/>
                </a:solidFill>
                <a:latin typeface="Roboto"/>
                <a:ea typeface="Roboto"/>
                <a:cs typeface="Roboto"/>
                <a:sym typeface="Roboto"/>
              </a:rPr>
              <a:t>word</a:t>
            </a:r>
            <a:endParaRPr sz="1000" b="1" i="0" u="none" strike="noStrike" cap="none">
              <a:solidFill>
                <a:srgbClr val="000000"/>
              </a:solidFill>
              <a:latin typeface="Roboto"/>
              <a:ea typeface="Roboto"/>
              <a:cs typeface="Roboto"/>
              <a:sym typeface="Roboto"/>
            </a:endParaRPr>
          </a:p>
        </p:txBody>
      </p:sp>
      <p:sp>
        <p:nvSpPr>
          <p:cNvPr id="621" name="Google Shape;621;p24"/>
          <p:cNvSpPr txBox="1"/>
          <p:nvPr/>
        </p:nvSpPr>
        <p:spPr>
          <a:xfrm>
            <a:off x="1349025" y="1550800"/>
            <a:ext cx="6168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GB" sz="1000" b="1" i="0" u="none" strike="noStrike" cap="none">
                <a:solidFill>
                  <a:srgbClr val="000000"/>
                </a:solidFill>
                <a:latin typeface="Roboto"/>
                <a:ea typeface="Roboto"/>
                <a:cs typeface="Roboto"/>
                <a:sym typeface="Roboto"/>
              </a:rPr>
              <a:t>score</a:t>
            </a:r>
            <a:endParaRPr sz="1400" b="0" i="0" u="none" strike="noStrike" cap="none">
              <a:solidFill>
                <a:srgbClr val="000000"/>
              </a:solidFill>
              <a:latin typeface="Arial"/>
              <a:ea typeface="Arial"/>
              <a:cs typeface="Arial"/>
              <a:sym typeface="Arial"/>
            </a:endParaRPr>
          </a:p>
        </p:txBody>
      </p:sp>
      <p:sp>
        <p:nvSpPr>
          <p:cNvPr id="622" name="Google Shape;622;p24"/>
          <p:cNvSpPr txBox="1"/>
          <p:nvPr/>
        </p:nvSpPr>
        <p:spPr>
          <a:xfrm>
            <a:off x="1410675" y="1828350"/>
            <a:ext cx="4791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GB" sz="1000" b="0" i="0" u="none" strike="noStrike" cap="none">
                <a:solidFill>
                  <a:srgbClr val="000000"/>
                </a:solidFill>
                <a:latin typeface="Roboto"/>
                <a:ea typeface="Roboto"/>
                <a:cs typeface="Roboto"/>
                <a:sym typeface="Roboto"/>
              </a:rPr>
              <a:t>0.3</a:t>
            </a:r>
            <a:endParaRPr sz="1000" b="0" i="0" u="none" strike="noStrike" cap="none">
              <a:solidFill>
                <a:srgbClr val="000000"/>
              </a:solidFill>
              <a:latin typeface="Roboto"/>
              <a:ea typeface="Roboto"/>
              <a:cs typeface="Roboto"/>
              <a:sym typeface="Roboto"/>
            </a:endParaRPr>
          </a:p>
        </p:txBody>
      </p:sp>
      <p:sp>
        <p:nvSpPr>
          <p:cNvPr id="623" name="Google Shape;623;p24"/>
          <p:cNvSpPr txBox="1"/>
          <p:nvPr/>
        </p:nvSpPr>
        <p:spPr>
          <a:xfrm>
            <a:off x="877275" y="2133150"/>
            <a:ext cx="4791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GB" sz="1000" b="0" i="0" u="none" strike="noStrike" cap="none">
                <a:solidFill>
                  <a:srgbClr val="000000"/>
                </a:solidFill>
                <a:latin typeface="Roboto"/>
                <a:ea typeface="Roboto"/>
                <a:cs typeface="Roboto"/>
                <a:sym typeface="Roboto"/>
              </a:rPr>
              <a:t>This</a:t>
            </a:r>
            <a:endParaRPr sz="1000" b="0" i="0" u="none" strike="noStrike" cap="none">
              <a:solidFill>
                <a:srgbClr val="000000"/>
              </a:solidFill>
              <a:latin typeface="Roboto"/>
              <a:ea typeface="Roboto"/>
              <a:cs typeface="Roboto"/>
              <a:sym typeface="Roboto"/>
            </a:endParaRPr>
          </a:p>
        </p:txBody>
      </p:sp>
      <p:sp>
        <p:nvSpPr>
          <p:cNvPr id="624" name="Google Shape;624;p24"/>
          <p:cNvSpPr txBox="1"/>
          <p:nvPr/>
        </p:nvSpPr>
        <p:spPr>
          <a:xfrm>
            <a:off x="1410675" y="2133150"/>
            <a:ext cx="4791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GB" sz="1000" b="0" i="0" u="none" strike="noStrike" cap="none">
                <a:solidFill>
                  <a:srgbClr val="000000"/>
                </a:solidFill>
                <a:latin typeface="Roboto"/>
                <a:ea typeface="Roboto"/>
                <a:cs typeface="Roboto"/>
                <a:sym typeface="Roboto"/>
              </a:rPr>
              <a:t>0.3</a:t>
            </a:r>
            <a:endParaRPr sz="1000" b="0" i="0" u="none" strike="noStrike" cap="none">
              <a:solidFill>
                <a:srgbClr val="000000"/>
              </a:solidFill>
              <a:latin typeface="Roboto"/>
              <a:ea typeface="Roboto"/>
              <a:cs typeface="Roboto"/>
              <a:sym typeface="Roboto"/>
            </a:endParaRPr>
          </a:p>
        </p:txBody>
      </p:sp>
      <p:sp>
        <p:nvSpPr>
          <p:cNvPr id="625" name="Google Shape;625;p24"/>
          <p:cNvSpPr txBox="1"/>
          <p:nvPr/>
        </p:nvSpPr>
        <p:spPr>
          <a:xfrm>
            <a:off x="877275" y="2437950"/>
            <a:ext cx="4791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GB" sz="1000" b="0" i="0" u="none" strike="noStrike" cap="none">
                <a:solidFill>
                  <a:srgbClr val="000000"/>
                </a:solidFill>
                <a:latin typeface="Roboto"/>
                <a:ea typeface="Roboto"/>
                <a:cs typeface="Roboto"/>
                <a:sym typeface="Roboto"/>
              </a:rPr>
              <a:t>This</a:t>
            </a:r>
            <a:endParaRPr sz="1000" b="0" i="0" u="none" strike="noStrike" cap="none">
              <a:solidFill>
                <a:srgbClr val="000000"/>
              </a:solidFill>
              <a:latin typeface="Roboto"/>
              <a:ea typeface="Roboto"/>
              <a:cs typeface="Roboto"/>
              <a:sym typeface="Roboto"/>
            </a:endParaRPr>
          </a:p>
        </p:txBody>
      </p:sp>
      <p:sp>
        <p:nvSpPr>
          <p:cNvPr id="626" name="Google Shape;626;p24"/>
          <p:cNvSpPr txBox="1"/>
          <p:nvPr/>
        </p:nvSpPr>
        <p:spPr>
          <a:xfrm>
            <a:off x="1410675" y="2437950"/>
            <a:ext cx="4791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GB" sz="1000" b="0" i="0" u="none" strike="noStrike" cap="none">
                <a:solidFill>
                  <a:srgbClr val="000000"/>
                </a:solidFill>
                <a:latin typeface="Roboto"/>
                <a:ea typeface="Roboto"/>
                <a:cs typeface="Roboto"/>
                <a:sym typeface="Roboto"/>
              </a:rPr>
              <a:t>0.2</a:t>
            </a:r>
            <a:endParaRPr sz="1000" b="0" i="0" u="none" strike="noStrike" cap="none">
              <a:solidFill>
                <a:srgbClr val="000000"/>
              </a:solidFill>
              <a:latin typeface="Roboto"/>
              <a:ea typeface="Roboto"/>
              <a:cs typeface="Roboto"/>
              <a:sym typeface="Roboto"/>
            </a:endParaRPr>
          </a:p>
        </p:txBody>
      </p:sp>
      <p:sp>
        <p:nvSpPr>
          <p:cNvPr id="627" name="Google Shape;627;p24"/>
          <p:cNvSpPr txBox="1"/>
          <p:nvPr/>
        </p:nvSpPr>
        <p:spPr>
          <a:xfrm>
            <a:off x="220425" y="2099238"/>
            <a:ext cx="6168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GB" sz="1000" b="0" i="0" u="none" strike="noStrike" cap="none">
                <a:solidFill>
                  <a:srgbClr val="000000"/>
                </a:solidFill>
                <a:latin typeface="Roboto"/>
                <a:ea typeface="Roboto"/>
                <a:cs typeface="Roboto"/>
                <a:sym typeface="Roboto"/>
              </a:rPr>
              <a:t>Top K</a:t>
            </a:r>
            <a:endParaRPr sz="1000" b="0" i="0" u="none" strike="noStrike" cap="none">
              <a:solidFill>
                <a:srgbClr val="000000"/>
              </a:solidFill>
              <a:latin typeface="Roboto"/>
              <a:ea typeface="Roboto"/>
              <a:cs typeface="Roboto"/>
              <a:sym typeface="Roboto"/>
            </a:endParaRPr>
          </a:p>
        </p:txBody>
      </p:sp>
      <p:sp>
        <p:nvSpPr>
          <p:cNvPr id="628" name="Google Shape;628;p24"/>
          <p:cNvSpPr/>
          <p:nvPr/>
        </p:nvSpPr>
        <p:spPr>
          <a:xfrm>
            <a:off x="1927300" y="1796775"/>
            <a:ext cx="616800" cy="1032300"/>
          </a:xfrm>
          <a:prstGeom prst="rect">
            <a:avLst/>
          </a:prstGeom>
          <a:solidFill>
            <a:srgbClr val="F3F3F3"/>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9" name="Google Shape;629;p24"/>
          <p:cNvSpPr txBox="1"/>
          <p:nvPr/>
        </p:nvSpPr>
        <p:spPr>
          <a:xfrm>
            <a:off x="1927450" y="1832375"/>
            <a:ext cx="6168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GB" sz="1000" b="0" i="0" u="none" strike="noStrike" cap="none">
                <a:solidFill>
                  <a:srgbClr val="000000"/>
                </a:solidFill>
                <a:latin typeface="Roboto"/>
                <a:ea typeface="Roboto"/>
                <a:cs typeface="Roboto"/>
                <a:sym typeface="Roboto"/>
              </a:rPr>
              <a:t>The cat</a:t>
            </a:r>
            <a:endParaRPr sz="1000" b="0" i="0" u="none" strike="noStrike" cap="none">
              <a:solidFill>
                <a:srgbClr val="000000"/>
              </a:solidFill>
              <a:latin typeface="Roboto"/>
              <a:ea typeface="Roboto"/>
              <a:cs typeface="Roboto"/>
              <a:sym typeface="Roboto"/>
            </a:endParaRPr>
          </a:p>
        </p:txBody>
      </p:sp>
      <p:sp>
        <p:nvSpPr>
          <p:cNvPr id="630" name="Google Shape;630;p24"/>
          <p:cNvSpPr/>
          <p:nvPr/>
        </p:nvSpPr>
        <p:spPr>
          <a:xfrm>
            <a:off x="2598700" y="1796775"/>
            <a:ext cx="403800" cy="1032300"/>
          </a:xfrm>
          <a:prstGeom prst="rect">
            <a:avLst/>
          </a:prstGeom>
          <a:solidFill>
            <a:srgbClr val="F3F3F3"/>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1" name="Google Shape;631;p24"/>
          <p:cNvSpPr txBox="1"/>
          <p:nvPr/>
        </p:nvSpPr>
        <p:spPr>
          <a:xfrm>
            <a:off x="1920100" y="1554825"/>
            <a:ext cx="4791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GB" sz="1000" b="1" i="0" u="none" strike="noStrike" cap="none">
                <a:solidFill>
                  <a:srgbClr val="000000"/>
                </a:solidFill>
                <a:latin typeface="Roboto"/>
                <a:ea typeface="Roboto"/>
                <a:cs typeface="Roboto"/>
                <a:sym typeface="Roboto"/>
              </a:rPr>
              <a:t>word</a:t>
            </a:r>
            <a:endParaRPr sz="1000" b="1" i="0" u="none" strike="noStrike" cap="none">
              <a:solidFill>
                <a:srgbClr val="000000"/>
              </a:solidFill>
              <a:latin typeface="Roboto"/>
              <a:ea typeface="Roboto"/>
              <a:cs typeface="Roboto"/>
              <a:sym typeface="Roboto"/>
            </a:endParaRPr>
          </a:p>
        </p:txBody>
      </p:sp>
      <p:sp>
        <p:nvSpPr>
          <p:cNvPr id="632" name="Google Shape;632;p24"/>
          <p:cNvSpPr txBox="1"/>
          <p:nvPr/>
        </p:nvSpPr>
        <p:spPr>
          <a:xfrm>
            <a:off x="2551600" y="1554825"/>
            <a:ext cx="6168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GB" sz="1000" b="1" i="0" u="none" strike="noStrike" cap="none">
                <a:solidFill>
                  <a:srgbClr val="000000"/>
                </a:solidFill>
                <a:latin typeface="Roboto"/>
                <a:ea typeface="Roboto"/>
                <a:cs typeface="Roboto"/>
                <a:sym typeface="Roboto"/>
              </a:rPr>
              <a:t>score</a:t>
            </a:r>
            <a:endParaRPr sz="1400" b="0" i="0" u="none" strike="noStrike" cap="none">
              <a:solidFill>
                <a:srgbClr val="000000"/>
              </a:solidFill>
              <a:latin typeface="Arial"/>
              <a:ea typeface="Arial"/>
              <a:cs typeface="Arial"/>
              <a:sym typeface="Arial"/>
            </a:endParaRPr>
          </a:p>
        </p:txBody>
      </p:sp>
      <p:sp>
        <p:nvSpPr>
          <p:cNvPr id="633" name="Google Shape;633;p24"/>
          <p:cNvSpPr txBox="1"/>
          <p:nvPr/>
        </p:nvSpPr>
        <p:spPr>
          <a:xfrm>
            <a:off x="2613250" y="1832375"/>
            <a:ext cx="4791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GB" sz="1000" b="0" i="0" u="none" strike="noStrike" cap="none">
                <a:solidFill>
                  <a:srgbClr val="000000"/>
                </a:solidFill>
                <a:latin typeface="Roboto"/>
                <a:ea typeface="Roboto"/>
                <a:cs typeface="Roboto"/>
                <a:sym typeface="Roboto"/>
              </a:rPr>
              <a:t>0.12</a:t>
            </a:r>
            <a:endParaRPr sz="1000" b="0" i="0" u="none" strike="noStrike" cap="none">
              <a:solidFill>
                <a:srgbClr val="000000"/>
              </a:solidFill>
              <a:latin typeface="Roboto"/>
              <a:ea typeface="Roboto"/>
              <a:cs typeface="Roboto"/>
              <a:sym typeface="Roboto"/>
            </a:endParaRPr>
          </a:p>
        </p:txBody>
      </p:sp>
      <p:sp>
        <p:nvSpPr>
          <p:cNvPr id="634" name="Google Shape;634;p24"/>
          <p:cNvSpPr txBox="1"/>
          <p:nvPr/>
        </p:nvSpPr>
        <p:spPr>
          <a:xfrm>
            <a:off x="2613250" y="2137175"/>
            <a:ext cx="4791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GB" sz="1000" b="0" i="0" u="none" strike="noStrike" cap="none">
                <a:solidFill>
                  <a:srgbClr val="000000"/>
                </a:solidFill>
                <a:latin typeface="Roboto"/>
                <a:ea typeface="Roboto"/>
                <a:cs typeface="Roboto"/>
                <a:sym typeface="Roboto"/>
              </a:rPr>
              <a:t>0.06</a:t>
            </a:r>
            <a:endParaRPr sz="1000" b="0" i="0" u="none" strike="noStrike" cap="none">
              <a:solidFill>
                <a:srgbClr val="000000"/>
              </a:solidFill>
              <a:latin typeface="Roboto"/>
              <a:ea typeface="Roboto"/>
              <a:cs typeface="Roboto"/>
              <a:sym typeface="Roboto"/>
            </a:endParaRPr>
          </a:p>
        </p:txBody>
      </p:sp>
      <p:sp>
        <p:nvSpPr>
          <p:cNvPr id="635" name="Google Shape;635;p24"/>
          <p:cNvSpPr txBox="1"/>
          <p:nvPr/>
        </p:nvSpPr>
        <p:spPr>
          <a:xfrm>
            <a:off x="1901338" y="2148400"/>
            <a:ext cx="7620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GB" sz="1000" b="0" i="0" u="none" strike="noStrike" cap="none">
                <a:solidFill>
                  <a:srgbClr val="000000"/>
                </a:solidFill>
                <a:latin typeface="Roboto"/>
                <a:ea typeface="Roboto"/>
                <a:cs typeface="Roboto"/>
                <a:sym typeface="Roboto"/>
              </a:rPr>
              <a:t>This mad</a:t>
            </a:r>
            <a:endParaRPr sz="1000" b="0" i="0" u="none" strike="noStrike" cap="none">
              <a:solidFill>
                <a:srgbClr val="000000"/>
              </a:solidFill>
              <a:latin typeface="Roboto"/>
              <a:ea typeface="Roboto"/>
              <a:cs typeface="Roboto"/>
              <a:sym typeface="Roboto"/>
            </a:endParaRPr>
          </a:p>
        </p:txBody>
      </p:sp>
      <p:sp>
        <p:nvSpPr>
          <p:cNvPr id="636" name="Google Shape;636;p24"/>
          <p:cNvSpPr txBox="1"/>
          <p:nvPr/>
        </p:nvSpPr>
        <p:spPr>
          <a:xfrm>
            <a:off x="2613250" y="2441975"/>
            <a:ext cx="4791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GB" sz="1000" b="0" i="0" u="none" strike="noStrike" cap="none">
                <a:solidFill>
                  <a:srgbClr val="000000"/>
                </a:solidFill>
                <a:latin typeface="Roboto"/>
                <a:ea typeface="Roboto"/>
                <a:cs typeface="Roboto"/>
                <a:sym typeface="Roboto"/>
              </a:rPr>
              <a:t>0.06</a:t>
            </a:r>
            <a:endParaRPr sz="1000" b="0" i="0" u="none" strike="noStrike" cap="none">
              <a:solidFill>
                <a:srgbClr val="000000"/>
              </a:solidFill>
              <a:latin typeface="Roboto"/>
              <a:ea typeface="Roboto"/>
              <a:cs typeface="Roboto"/>
              <a:sym typeface="Roboto"/>
            </a:endParaRPr>
          </a:p>
        </p:txBody>
      </p:sp>
      <p:sp>
        <p:nvSpPr>
          <p:cNvPr id="637" name="Google Shape;637;p24"/>
          <p:cNvSpPr txBox="1"/>
          <p:nvPr/>
        </p:nvSpPr>
        <p:spPr>
          <a:xfrm>
            <a:off x="1927450" y="2441975"/>
            <a:ext cx="7005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GB" sz="1000" b="0" i="0" u="none" strike="noStrike" cap="none">
                <a:solidFill>
                  <a:srgbClr val="000000"/>
                </a:solidFill>
                <a:latin typeface="Roboto"/>
                <a:ea typeface="Roboto"/>
                <a:cs typeface="Roboto"/>
                <a:sym typeface="Roboto"/>
              </a:rPr>
              <a:t>The bat</a:t>
            </a:r>
            <a:endParaRPr sz="1000" b="0" i="0" u="none" strike="noStrike" cap="none">
              <a:solidFill>
                <a:srgbClr val="000000"/>
              </a:solidFill>
              <a:latin typeface="Roboto"/>
              <a:ea typeface="Roboto"/>
              <a:cs typeface="Roboto"/>
              <a:sym typeface="Roboto"/>
            </a:endParaRPr>
          </a:p>
        </p:txBody>
      </p:sp>
      <p:sp>
        <p:nvSpPr>
          <p:cNvPr id="638" name="Google Shape;638;p24"/>
          <p:cNvSpPr txBox="1"/>
          <p:nvPr/>
        </p:nvSpPr>
        <p:spPr>
          <a:xfrm>
            <a:off x="3872950" y="1432175"/>
            <a:ext cx="3411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639" name="Google Shape;639;p24"/>
          <p:cNvSpPr/>
          <p:nvPr/>
        </p:nvSpPr>
        <p:spPr>
          <a:xfrm>
            <a:off x="3375100" y="1796775"/>
            <a:ext cx="825600" cy="1032300"/>
          </a:xfrm>
          <a:prstGeom prst="rect">
            <a:avLst/>
          </a:prstGeom>
          <a:solidFill>
            <a:srgbClr val="F3F3F3"/>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0" name="Google Shape;640;p24"/>
          <p:cNvSpPr txBox="1"/>
          <p:nvPr/>
        </p:nvSpPr>
        <p:spPr>
          <a:xfrm>
            <a:off x="3375250" y="1832375"/>
            <a:ext cx="7620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GB" sz="1000" b="0" i="0" u="none" strike="noStrike" cap="none">
                <a:solidFill>
                  <a:srgbClr val="000000"/>
                </a:solidFill>
                <a:latin typeface="Roboto"/>
                <a:ea typeface="Roboto"/>
                <a:cs typeface="Roboto"/>
                <a:sym typeface="Roboto"/>
              </a:rPr>
              <a:t>The cat is</a:t>
            </a:r>
            <a:endParaRPr sz="1000" b="0" i="0" u="none" strike="noStrike" cap="none">
              <a:solidFill>
                <a:srgbClr val="000000"/>
              </a:solidFill>
              <a:latin typeface="Roboto"/>
              <a:ea typeface="Roboto"/>
              <a:cs typeface="Roboto"/>
              <a:sym typeface="Roboto"/>
            </a:endParaRPr>
          </a:p>
        </p:txBody>
      </p:sp>
      <p:sp>
        <p:nvSpPr>
          <p:cNvPr id="641" name="Google Shape;641;p24"/>
          <p:cNvSpPr txBox="1"/>
          <p:nvPr/>
        </p:nvSpPr>
        <p:spPr>
          <a:xfrm>
            <a:off x="3367900" y="1554825"/>
            <a:ext cx="4791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GB" sz="1000" b="1" i="0" u="none" strike="noStrike" cap="none">
                <a:solidFill>
                  <a:srgbClr val="000000"/>
                </a:solidFill>
                <a:latin typeface="Roboto"/>
                <a:ea typeface="Roboto"/>
                <a:cs typeface="Roboto"/>
                <a:sym typeface="Roboto"/>
              </a:rPr>
              <a:t>word</a:t>
            </a:r>
            <a:endParaRPr sz="1000" b="1" i="0" u="none" strike="noStrike" cap="none">
              <a:solidFill>
                <a:srgbClr val="000000"/>
              </a:solidFill>
              <a:latin typeface="Roboto"/>
              <a:ea typeface="Roboto"/>
              <a:cs typeface="Roboto"/>
              <a:sym typeface="Roboto"/>
            </a:endParaRPr>
          </a:p>
        </p:txBody>
      </p:sp>
      <p:sp>
        <p:nvSpPr>
          <p:cNvPr id="642" name="Google Shape;642;p24"/>
          <p:cNvSpPr txBox="1"/>
          <p:nvPr/>
        </p:nvSpPr>
        <p:spPr>
          <a:xfrm>
            <a:off x="3349152" y="2148400"/>
            <a:ext cx="8685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GB" sz="1000" b="0" i="0" u="none" strike="noStrike" cap="none">
                <a:solidFill>
                  <a:srgbClr val="000000"/>
                </a:solidFill>
                <a:latin typeface="Roboto"/>
                <a:ea typeface="Roboto"/>
                <a:cs typeface="Roboto"/>
                <a:sym typeface="Roboto"/>
              </a:rPr>
              <a:t>This mad is</a:t>
            </a:r>
            <a:endParaRPr sz="1000" b="0" i="0" u="none" strike="noStrike" cap="none">
              <a:solidFill>
                <a:srgbClr val="000000"/>
              </a:solidFill>
              <a:latin typeface="Roboto"/>
              <a:ea typeface="Roboto"/>
              <a:cs typeface="Roboto"/>
              <a:sym typeface="Roboto"/>
            </a:endParaRPr>
          </a:p>
        </p:txBody>
      </p:sp>
      <p:sp>
        <p:nvSpPr>
          <p:cNvPr id="643" name="Google Shape;643;p24"/>
          <p:cNvSpPr txBox="1"/>
          <p:nvPr/>
        </p:nvSpPr>
        <p:spPr>
          <a:xfrm>
            <a:off x="3375250" y="2441975"/>
            <a:ext cx="7620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GB" sz="1000" b="0" i="0" u="none" strike="noStrike" cap="none">
                <a:solidFill>
                  <a:srgbClr val="000000"/>
                </a:solidFill>
                <a:latin typeface="Roboto"/>
                <a:ea typeface="Roboto"/>
                <a:cs typeface="Roboto"/>
                <a:sym typeface="Roboto"/>
              </a:rPr>
              <a:t>The bat in</a:t>
            </a:r>
            <a:endParaRPr sz="1000" b="0" i="0" u="none" strike="noStrike" cap="none">
              <a:solidFill>
                <a:srgbClr val="000000"/>
              </a:solidFill>
              <a:latin typeface="Roboto"/>
              <a:ea typeface="Roboto"/>
              <a:cs typeface="Roboto"/>
              <a:sym typeface="Roboto"/>
            </a:endParaRPr>
          </a:p>
        </p:txBody>
      </p:sp>
      <p:sp>
        <p:nvSpPr>
          <p:cNvPr id="644" name="Google Shape;644;p24"/>
          <p:cNvSpPr/>
          <p:nvPr/>
        </p:nvSpPr>
        <p:spPr>
          <a:xfrm>
            <a:off x="4292938" y="1805263"/>
            <a:ext cx="403800" cy="1032300"/>
          </a:xfrm>
          <a:prstGeom prst="rect">
            <a:avLst/>
          </a:prstGeom>
          <a:solidFill>
            <a:srgbClr val="F3F3F3"/>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5" name="Google Shape;645;p24"/>
          <p:cNvSpPr txBox="1"/>
          <p:nvPr/>
        </p:nvSpPr>
        <p:spPr>
          <a:xfrm>
            <a:off x="4245838" y="1563313"/>
            <a:ext cx="6168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GB" sz="1000" b="1" i="0" u="none" strike="noStrike" cap="none">
                <a:solidFill>
                  <a:srgbClr val="000000"/>
                </a:solidFill>
                <a:latin typeface="Roboto"/>
                <a:ea typeface="Roboto"/>
                <a:cs typeface="Roboto"/>
                <a:sym typeface="Roboto"/>
              </a:rPr>
              <a:t>score</a:t>
            </a:r>
            <a:endParaRPr sz="1400" b="0" i="0" u="none" strike="noStrike" cap="none">
              <a:solidFill>
                <a:srgbClr val="000000"/>
              </a:solidFill>
              <a:latin typeface="Arial"/>
              <a:ea typeface="Arial"/>
              <a:cs typeface="Arial"/>
              <a:sym typeface="Arial"/>
            </a:endParaRPr>
          </a:p>
        </p:txBody>
      </p:sp>
      <p:sp>
        <p:nvSpPr>
          <p:cNvPr id="646" name="Google Shape;646;p24"/>
          <p:cNvSpPr txBox="1"/>
          <p:nvPr/>
        </p:nvSpPr>
        <p:spPr>
          <a:xfrm>
            <a:off x="4307488" y="1840863"/>
            <a:ext cx="4791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GB" sz="1000" b="0" i="0" u="none" strike="noStrike" cap="none">
                <a:solidFill>
                  <a:srgbClr val="000000"/>
                </a:solidFill>
                <a:latin typeface="Roboto"/>
                <a:ea typeface="Roboto"/>
                <a:cs typeface="Roboto"/>
                <a:sym typeface="Roboto"/>
              </a:rPr>
              <a:t>0.06</a:t>
            </a:r>
            <a:endParaRPr sz="1000" b="0" i="0" u="none" strike="noStrike" cap="none">
              <a:solidFill>
                <a:srgbClr val="000000"/>
              </a:solidFill>
              <a:latin typeface="Roboto"/>
              <a:ea typeface="Roboto"/>
              <a:cs typeface="Roboto"/>
              <a:sym typeface="Roboto"/>
            </a:endParaRPr>
          </a:p>
        </p:txBody>
      </p:sp>
      <p:sp>
        <p:nvSpPr>
          <p:cNvPr id="647" name="Google Shape;647;p24"/>
          <p:cNvSpPr txBox="1"/>
          <p:nvPr/>
        </p:nvSpPr>
        <p:spPr>
          <a:xfrm>
            <a:off x="4307488" y="2145663"/>
            <a:ext cx="4791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GB" sz="1000" b="0" i="0" u="none" strike="noStrike" cap="none">
                <a:solidFill>
                  <a:srgbClr val="000000"/>
                </a:solidFill>
                <a:latin typeface="Roboto"/>
                <a:ea typeface="Roboto"/>
                <a:cs typeface="Roboto"/>
                <a:sym typeface="Roboto"/>
              </a:rPr>
              <a:t>0.02</a:t>
            </a:r>
            <a:endParaRPr sz="1000" b="0" i="0" u="none" strike="noStrike" cap="none">
              <a:solidFill>
                <a:srgbClr val="000000"/>
              </a:solidFill>
              <a:latin typeface="Roboto"/>
              <a:ea typeface="Roboto"/>
              <a:cs typeface="Roboto"/>
              <a:sym typeface="Roboto"/>
            </a:endParaRPr>
          </a:p>
        </p:txBody>
      </p:sp>
      <p:sp>
        <p:nvSpPr>
          <p:cNvPr id="648" name="Google Shape;648;p24"/>
          <p:cNvSpPr txBox="1"/>
          <p:nvPr/>
        </p:nvSpPr>
        <p:spPr>
          <a:xfrm>
            <a:off x="4307488" y="2450463"/>
            <a:ext cx="4791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GB" sz="1000" b="0" i="0" u="none" strike="noStrike" cap="none">
                <a:solidFill>
                  <a:srgbClr val="000000"/>
                </a:solidFill>
                <a:latin typeface="Roboto"/>
                <a:ea typeface="Roboto"/>
                <a:cs typeface="Roboto"/>
                <a:sym typeface="Roboto"/>
              </a:rPr>
              <a:t>0.01</a:t>
            </a:r>
            <a:endParaRPr sz="1000" b="0" i="0" u="none" strike="noStrike" cap="none">
              <a:solidFill>
                <a:srgbClr val="000000"/>
              </a:solidFill>
              <a:latin typeface="Roboto"/>
              <a:ea typeface="Roboto"/>
              <a:cs typeface="Roboto"/>
              <a:sym typeface="Roboto"/>
            </a:endParaRPr>
          </a:p>
        </p:txBody>
      </p:sp>
      <p:sp>
        <p:nvSpPr>
          <p:cNvPr id="649" name="Google Shape;649;p24"/>
          <p:cNvSpPr txBox="1"/>
          <p:nvPr/>
        </p:nvSpPr>
        <p:spPr>
          <a:xfrm>
            <a:off x="4763200" y="2136175"/>
            <a:ext cx="11118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Roboto"/>
                <a:ea typeface="Roboto"/>
                <a:cs typeface="Roboto"/>
                <a:sym typeface="Roboto"/>
              </a:rPr>
              <a:t>………..</a:t>
            </a:r>
            <a:endParaRPr sz="1400" b="0" i="0" u="none" strike="noStrike" cap="none">
              <a:solidFill>
                <a:srgbClr val="000000"/>
              </a:solidFill>
              <a:latin typeface="Roboto"/>
              <a:ea typeface="Roboto"/>
              <a:cs typeface="Roboto"/>
              <a:sym typeface="Roboto"/>
            </a:endParaRPr>
          </a:p>
        </p:txBody>
      </p:sp>
      <p:sp>
        <p:nvSpPr>
          <p:cNvPr id="650" name="Google Shape;650;p24"/>
          <p:cNvSpPr txBox="1"/>
          <p:nvPr/>
        </p:nvSpPr>
        <p:spPr>
          <a:xfrm>
            <a:off x="5998175" y="1447025"/>
            <a:ext cx="3411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651" name="Google Shape;651;p24"/>
          <p:cNvSpPr/>
          <p:nvPr/>
        </p:nvSpPr>
        <p:spPr>
          <a:xfrm>
            <a:off x="5500325" y="1811625"/>
            <a:ext cx="1908300" cy="1032300"/>
          </a:xfrm>
          <a:prstGeom prst="rect">
            <a:avLst/>
          </a:prstGeom>
          <a:solidFill>
            <a:srgbClr val="F3F3F3"/>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2" name="Google Shape;652;p24"/>
          <p:cNvSpPr txBox="1"/>
          <p:nvPr/>
        </p:nvSpPr>
        <p:spPr>
          <a:xfrm>
            <a:off x="5500475" y="1847225"/>
            <a:ext cx="18612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GB" sz="1000" b="0" i="0" u="none" strike="noStrike" cap="none">
                <a:solidFill>
                  <a:srgbClr val="000000"/>
                </a:solidFill>
                <a:latin typeface="Roboto"/>
                <a:ea typeface="Roboto"/>
                <a:cs typeface="Roboto"/>
                <a:sym typeface="Roboto"/>
              </a:rPr>
              <a:t>The cat is on the table &lt;eos&gt;</a:t>
            </a:r>
            <a:endParaRPr sz="1000" b="0" i="0" u="none" strike="noStrike" cap="none">
              <a:solidFill>
                <a:srgbClr val="000000"/>
              </a:solidFill>
              <a:latin typeface="Roboto"/>
              <a:ea typeface="Roboto"/>
              <a:cs typeface="Roboto"/>
              <a:sym typeface="Roboto"/>
            </a:endParaRPr>
          </a:p>
        </p:txBody>
      </p:sp>
      <p:sp>
        <p:nvSpPr>
          <p:cNvPr id="653" name="Google Shape;653;p24"/>
          <p:cNvSpPr txBox="1"/>
          <p:nvPr/>
        </p:nvSpPr>
        <p:spPr>
          <a:xfrm>
            <a:off x="5493125" y="1569675"/>
            <a:ext cx="4791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GB" sz="1000" b="1" i="0" u="none" strike="noStrike" cap="none">
                <a:solidFill>
                  <a:srgbClr val="000000"/>
                </a:solidFill>
                <a:latin typeface="Roboto"/>
                <a:ea typeface="Roboto"/>
                <a:cs typeface="Roboto"/>
                <a:sym typeface="Roboto"/>
              </a:rPr>
              <a:t>word</a:t>
            </a:r>
            <a:endParaRPr sz="1000" b="1" i="0" u="none" strike="noStrike" cap="none">
              <a:solidFill>
                <a:srgbClr val="000000"/>
              </a:solidFill>
              <a:latin typeface="Roboto"/>
              <a:ea typeface="Roboto"/>
              <a:cs typeface="Roboto"/>
              <a:sym typeface="Roboto"/>
            </a:endParaRPr>
          </a:p>
        </p:txBody>
      </p:sp>
      <p:sp>
        <p:nvSpPr>
          <p:cNvPr id="654" name="Google Shape;654;p24"/>
          <p:cNvSpPr txBox="1"/>
          <p:nvPr/>
        </p:nvSpPr>
        <p:spPr>
          <a:xfrm>
            <a:off x="5473550" y="2153500"/>
            <a:ext cx="19440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GB" sz="1000" b="0" i="0" u="none" strike="noStrike" cap="none">
                <a:solidFill>
                  <a:srgbClr val="000000"/>
                </a:solidFill>
                <a:latin typeface="Roboto"/>
                <a:ea typeface="Roboto"/>
                <a:cs typeface="Roboto"/>
                <a:sym typeface="Roboto"/>
              </a:rPr>
              <a:t>This mad is on this table &lt;eos&gt;</a:t>
            </a:r>
            <a:endParaRPr sz="1000" b="0" i="0" u="none" strike="noStrike" cap="none">
              <a:solidFill>
                <a:srgbClr val="000000"/>
              </a:solidFill>
              <a:latin typeface="Roboto"/>
              <a:ea typeface="Roboto"/>
              <a:cs typeface="Roboto"/>
              <a:sym typeface="Roboto"/>
            </a:endParaRPr>
          </a:p>
        </p:txBody>
      </p:sp>
      <p:sp>
        <p:nvSpPr>
          <p:cNvPr id="655" name="Google Shape;655;p24"/>
          <p:cNvSpPr txBox="1"/>
          <p:nvPr/>
        </p:nvSpPr>
        <p:spPr>
          <a:xfrm>
            <a:off x="5500475" y="2456825"/>
            <a:ext cx="19083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GB" sz="1000" b="0" i="0" u="none" strike="noStrike" cap="none">
                <a:solidFill>
                  <a:srgbClr val="000000"/>
                </a:solidFill>
                <a:latin typeface="Roboto"/>
                <a:ea typeface="Roboto"/>
                <a:cs typeface="Roboto"/>
                <a:sym typeface="Roboto"/>
              </a:rPr>
              <a:t>The  cat is on this cable &lt;eos&gt;</a:t>
            </a:r>
            <a:endParaRPr sz="1000" b="0" i="0" u="none" strike="noStrike" cap="none">
              <a:solidFill>
                <a:srgbClr val="000000"/>
              </a:solidFill>
              <a:latin typeface="Roboto"/>
              <a:ea typeface="Roboto"/>
              <a:cs typeface="Roboto"/>
              <a:sym typeface="Roboto"/>
            </a:endParaRPr>
          </a:p>
        </p:txBody>
      </p:sp>
      <p:sp>
        <p:nvSpPr>
          <p:cNvPr id="656" name="Google Shape;656;p24"/>
          <p:cNvSpPr/>
          <p:nvPr/>
        </p:nvSpPr>
        <p:spPr>
          <a:xfrm>
            <a:off x="7484977" y="1820125"/>
            <a:ext cx="548700" cy="1032300"/>
          </a:xfrm>
          <a:prstGeom prst="rect">
            <a:avLst/>
          </a:prstGeom>
          <a:solidFill>
            <a:srgbClr val="F3F3F3"/>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7" name="Google Shape;657;p24"/>
          <p:cNvSpPr txBox="1"/>
          <p:nvPr/>
        </p:nvSpPr>
        <p:spPr>
          <a:xfrm>
            <a:off x="7437863" y="1578163"/>
            <a:ext cx="6168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GB" sz="1000" b="1" i="0" u="none" strike="noStrike" cap="none">
                <a:solidFill>
                  <a:srgbClr val="000000"/>
                </a:solidFill>
                <a:latin typeface="Roboto"/>
                <a:ea typeface="Roboto"/>
                <a:cs typeface="Roboto"/>
                <a:sym typeface="Roboto"/>
              </a:rPr>
              <a:t>score</a:t>
            </a:r>
            <a:endParaRPr sz="1400" b="0" i="0" u="none" strike="noStrike" cap="none">
              <a:solidFill>
                <a:srgbClr val="000000"/>
              </a:solidFill>
              <a:latin typeface="Arial"/>
              <a:ea typeface="Arial"/>
              <a:cs typeface="Arial"/>
              <a:sym typeface="Arial"/>
            </a:endParaRPr>
          </a:p>
        </p:txBody>
      </p:sp>
      <p:sp>
        <p:nvSpPr>
          <p:cNvPr id="658" name="Google Shape;658;p24"/>
          <p:cNvSpPr txBox="1"/>
          <p:nvPr/>
        </p:nvSpPr>
        <p:spPr>
          <a:xfrm>
            <a:off x="7499528" y="1855725"/>
            <a:ext cx="6168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GB" sz="1000" b="0" i="0" u="none" strike="noStrike" cap="none">
                <a:solidFill>
                  <a:srgbClr val="000000"/>
                </a:solidFill>
                <a:latin typeface="Roboto"/>
                <a:ea typeface="Roboto"/>
                <a:cs typeface="Roboto"/>
                <a:sym typeface="Roboto"/>
              </a:rPr>
              <a:t>0.005</a:t>
            </a:r>
            <a:endParaRPr sz="1000" b="0" i="0" u="none" strike="noStrike" cap="none">
              <a:solidFill>
                <a:srgbClr val="000000"/>
              </a:solidFill>
              <a:latin typeface="Roboto"/>
              <a:ea typeface="Roboto"/>
              <a:cs typeface="Roboto"/>
              <a:sym typeface="Roboto"/>
            </a:endParaRPr>
          </a:p>
        </p:txBody>
      </p:sp>
      <p:sp>
        <p:nvSpPr>
          <p:cNvPr id="659" name="Google Shape;659;p24"/>
          <p:cNvSpPr txBox="1"/>
          <p:nvPr/>
        </p:nvSpPr>
        <p:spPr>
          <a:xfrm>
            <a:off x="7499528" y="2160525"/>
            <a:ext cx="5922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GB" sz="1000" b="0" i="0" u="none" strike="noStrike" cap="none">
                <a:solidFill>
                  <a:srgbClr val="000000"/>
                </a:solidFill>
                <a:latin typeface="Roboto"/>
                <a:ea typeface="Roboto"/>
                <a:cs typeface="Roboto"/>
                <a:sym typeface="Roboto"/>
              </a:rPr>
              <a:t>0.001</a:t>
            </a:r>
            <a:endParaRPr sz="1000" b="0" i="0" u="none" strike="noStrike" cap="none">
              <a:solidFill>
                <a:srgbClr val="000000"/>
              </a:solidFill>
              <a:latin typeface="Roboto"/>
              <a:ea typeface="Roboto"/>
              <a:cs typeface="Roboto"/>
              <a:sym typeface="Roboto"/>
            </a:endParaRPr>
          </a:p>
        </p:txBody>
      </p:sp>
      <p:sp>
        <p:nvSpPr>
          <p:cNvPr id="660" name="Google Shape;660;p24"/>
          <p:cNvSpPr txBox="1"/>
          <p:nvPr/>
        </p:nvSpPr>
        <p:spPr>
          <a:xfrm>
            <a:off x="7499527" y="2465325"/>
            <a:ext cx="5487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GB" sz="1000" b="0" i="0" u="none" strike="noStrike" cap="none">
                <a:solidFill>
                  <a:srgbClr val="000000"/>
                </a:solidFill>
                <a:latin typeface="Roboto"/>
                <a:ea typeface="Roboto"/>
                <a:cs typeface="Roboto"/>
                <a:sym typeface="Roboto"/>
              </a:rPr>
              <a:t>0.001</a:t>
            </a:r>
            <a:endParaRPr sz="1000" b="0" i="0" u="none" strike="noStrike" cap="none">
              <a:solidFill>
                <a:srgbClr val="000000"/>
              </a:solidFill>
              <a:latin typeface="Roboto"/>
              <a:ea typeface="Roboto"/>
              <a:cs typeface="Roboto"/>
              <a:sym typeface="Roboto"/>
            </a:endParaRPr>
          </a:p>
        </p:txBody>
      </p:sp>
      <p:sp>
        <p:nvSpPr>
          <p:cNvPr id="661" name="Google Shape;661;p24"/>
          <p:cNvSpPr/>
          <p:nvPr/>
        </p:nvSpPr>
        <p:spPr>
          <a:xfrm>
            <a:off x="5365575" y="1898825"/>
            <a:ext cx="2836800" cy="2406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2" name="Google Shape;662;p24"/>
          <p:cNvSpPr txBox="1"/>
          <p:nvPr/>
        </p:nvSpPr>
        <p:spPr>
          <a:xfrm>
            <a:off x="335925" y="875550"/>
            <a:ext cx="7681800" cy="4002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00000"/>
              </a:lnSpc>
              <a:spcBef>
                <a:spcPts val="0"/>
              </a:spcBef>
              <a:spcAft>
                <a:spcPts val="0"/>
              </a:spcAft>
              <a:buClr>
                <a:srgbClr val="000000"/>
              </a:buClr>
              <a:buSzPts val="1400"/>
              <a:buFont typeface="Roboto"/>
              <a:buChar char="●"/>
            </a:pPr>
            <a:r>
              <a:rPr lang="en-GB" sz="1400" b="0" i="0" u="none" strike="noStrike" cap="none">
                <a:solidFill>
                  <a:srgbClr val="000000"/>
                </a:solidFill>
                <a:latin typeface="Roboto"/>
                <a:ea typeface="Roboto"/>
                <a:cs typeface="Roboto"/>
                <a:sym typeface="Roboto"/>
              </a:rPr>
              <a:t>Several heuristics and enhancements can be employed to improve beamsearch.</a:t>
            </a:r>
            <a:endParaRPr sz="1400" b="0" i="0" u="none" strike="noStrike" cap="none">
              <a:solidFill>
                <a:srgbClr val="000000"/>
              </a:solidFill>
              <a:latin typeface="Roboto"/>
              <a:ea typeface="Roboto"/>
              <a:cs typeface="Roboto"/>
              <a:sym typeface="Roboto"/>
            </a:endParaRPr>
          </a:p>
        </p:txBody>
      </p:sp>
      <p:sp>
        <p:nvSpPr>
          <p:cNvPr id="663" name="Google Shape;663;p24"/>
          <p:cNvSpPr txBox="1"/>
          <p:nvPr/>
        </p:nvSpPr>
        <p:spPr>
          <a:xfrm>
            <a:off x="1049875" y="2776650"/>
            <a:ext cx="762000" cy="369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GB" sz="1200" b="0" i="1" u="sng" strike="noStrike" cap="none">
                <a:solidFill>
                  <a:srgbClr val="000000"/>
                </a:solidFill>
                <a:latin typeface="Roboto"/>
                <a:ea typeface="Roboto"/>
                <a:cs typeface="Roboto"/>
                <a:sym typeface="Roboto"/>
              </a:rPr>
              <a:t>Step 1</a:t>
            </a:r>
            <a:endParaRPr sz="1200" b="0" i="1" u="sng" strike="noStrike" cap="none">
              <a:solidFill>
                <a:srgbClr val="000000"/>
              </a:solidFill>
              <a:latin typeface="Roboto"/>
              <a:ea typeface="Roboto"/>
              <a:cs typeface="Roboto"/>
              <a:sym typeface="Roboto"/>
            </a:endParaRPr>
          </a:p>
        </p:txBody>
      </p:sp>
      <p:sp>
        <p:nvSpPr>
          <p:cNvPr id="664" name="Google Shape;664;p24"/>
          <p:cNvSpPr txBox="1"/>
          <p:nvPr/>
        </p:nvSpPr>
        <p:spPr>
          <a:xfrm>
            <a:off x="2212475" y="2776650"/>
            <a:ext cx="762000" cy="369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GB" sz="1200" b="0" i="1" u="sng" strike="noStrike" cap="none">
                <a:solidFill>
                  <a:srgbClr val="000000"/>
                </a:solidFill>
                <a:latin typeface="Roboto"/>
                <a:ea typeface="Roboto"/>
                <a:cs typeface="Roboto"/>
                <a:sym typeface="Roboto"/>
              </a:rPr>
              <a:t>Step 2</a:t>
            </a:r>
            <a:endParaRPr sz="1200" b="0" i="1" u="sng" strike="noStrike" cap="none">
              <a:solidFill>
                <a:srgbClr val="000000"/>
              </a:solidFill>
              <a:latin typeface="Roboto"/>
              <a:ea typeface="Roboto"/>
              <a:cs typeface="Roboto"/>
              <a:sym typeface="Roboto"/>
            </a:endParaRPr>
          </a:p>
        </p:txBody>
      </p:sp>
      <p:sp>
        <p:nvSpPr>
          <p:cNvPr id="665" name="Google Shape;665;p24"/>
          <p:cNvSpPr txBox="1"/>
          <p:nvPr/>
        </p:nvSpPr>
        <p:spPr>
          <a:xfrm>
            <a:off x="3888875" y="2776650"/>
            <a:ext cx="762000" cy="369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GB" sz="1200" b="0" i="1" u="sng" strike="noStrike" cap="none">
                <a:solidFill>
                  <a:srgbClr val="000000"/>
                </a:solidFill>
                <a:latin typeface="Roboto"/>
                <a:ea typeface="Roboto"/>
                <a:cs typeface="Roboto"/>
                <a:sym typeface="Roboto"/>
              </a:rPr>
              <a:t>Step 3</a:t>
            </a:r>
            <a:endParaRPr sz="1200" b="0" i="1" u="sng" strike="noStrike" cap="none">
              <a:solidFill>
                <a:srgbClr val="000000"/>
              </a:solidFill>
              <a:latin typeface="Roboto"/>
              <a:ea typeface="Roboto"/>
              <a:cs typeface="Roboto"/>
              <a:sym typeface="Roboto"/>
            </a:endParaRPr>
          </a:p>
        </p:txBody>
      </p:sp>
      <p:sp>
        <p:nvSpPr>
          <p:cNvPr id="666" name="Google Shape;666;p24"/>
          <p:cNvSpPr txBox="1"/>
          <p:nvPr/>
        </p:nvSpPr>
        <p:spPr>
          <a:xfrm>
            <a:off x="6327275" y="2776650"/>
            <a:ext cx="762000" cy="369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GB" sz="1200" b="0" i="1" u="sng" strike="noStrike" cap="none">
                <a:solidFill>
                  <a:srgbClr val="000000"/>
                </a:solidFill>
                <a:latin typeface="Roboto"/>
                <a:ea typeface="Roboto"/>
                <a:cs typeface="Roboto"/>
                <a:sym typeface="Roboto"/>
              </a:rPr>
              <a:t>Step N</a:t>
            </a:r>
            <a:endParaRPr sz="1200" b="0" i="1" u="sng" strike="noStrike" cap="none">
              <a:solidFill>
                <a:srgbClr val="000000"/>
              </a:solidFill>
              <a:latin typeface="Roboto"/>
              <a:ea typeface="Roboto"/>
              <a:cs typeface="Roboto"/>
              <a:sym typeface="Roboto"/>
            </a:endParaRPr>
          </a:p>
        </p:txBody>
      </p:sp>
      <p:sp>
        <p:nvSpPr>
          <p:cNvPr id="667" name="Google Shape;667;p24"/>
          <p:cNvSpPr txBox="1"/>
          <p:nvPr/>
        </p:nvSpPr>
        <p:spPr>
          <a:xfrm>
            <a:off x="1619600" y="3478288"/>
            <a:ext cx="71370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GB" sz="1400" b="0" i="1" u="none" strike="noStrike" cap="none">
                <a:solidFill>
                  <a:srgbClr val="000000"/>
                </a:solidFill>
                <a:latin typeface="Roboto"/>
                <a:ea typeface="Roboto"/>
                <a:cs typeface="Roboto"/>
                <a:sym typeface="Roboto"/>
              </a:rPr>
              <a:t>What does it happen if we multiply probabilities over many decoding steps? </a:t>
            </a:r>
            <a:endParaRPr sz="1400" b="0" i="1" u="none" strike="noStrike" cap="none">
              <a:solidFill>
                <a:srgbClr val="000000"/>
              </a:solidFill>
              <a:latin typeface="Roboto"/>
              <a:ea typeface="Roboto"/>
              <a:cs typeface="Roboto"/>
              <a:sym typeface="Roboto"/>
            </a:endParaRPr>
          </a:p>
        </p:txBody>
      </p:sp>
      <p:pic>
        <p:nvPicPr>
          <p:cNvPr id="668" name="Google Shape;668;p24"/>
          <p:cNvPicPr preferRelativeResize="0"/>
          <p:nvPr/>
        </p:nvPicPr>
        <p:blipFill rotWithShape="1">
          <a:blip r:embed="rId3">
            <a:alphaModFix/>
          </a:blip>
          <a:srcRect/>
          <a:stretch/>
        </p:blipFill>
        <p:spPr>
          <a:xfrm>
            <a:off x="815475" y="3399125"/>
            <a:ext cx="602700" cy="558516"/>
          </a:xfrm>
          <a:prstGeom prst="rect">
            <a:avLst/>
          </a:prstGeom>
          <a:noFill/>
          <a:ln>
            <a:noFill/>
          </a:ln>
        </p:spPr>
      </p:pic>
      <p:sp>
        <p:nvSpPr>
          <p:cNvPr id="669" name="Google Shape;669;p24"/>
          <p:cNvSpPr txBox="1"/>
          <p:nvPr/>
        </p:nvSpPr>
        <p:spPr>
          <a:xfrm>
            <a:off x="1701525" y="4033100"/>
            <a:ext cx="61455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Roboto"/>
                <a:ea typeface="Roboto"/>
                <a:cs typeface="Roboto"/>
                <a:sym typeface="Roboto"/>
              </a:rPr>
              <a:t>The score will get smaller and smaller until it reaches numerical underflow.</a:t>
            </a:r>
            <a:endParaRPr sz="1400" b="0" i="0" u="none" strike="noStrike" cap="none">
              <a:solidFill>
                <a:srgbClr val="000000"/>
              </a:solidFill>
              <a:latin typeface="Roboto"/>
              <a:ea typeface="Roboto"/>
              <a:cs typeface="Roboto"/>
              <a:sym typeface="Roboto"/>
            </a:endParaRPr>
          </a:p>
        </p:txBody>
      </p:sp>
      <p:sp>
        <p:nvSpPr>
          <p:cNvPr id="670" name="Google Shape;670;p24"/>
          <p:cNvSpPr txBox="1"/>
          <p:nvPr/>
        </p:nvSpPr>
        <p:spPr>
          <a:xfrm>
            <a:off x="1737225" y="4587900"/>
            <a:ext cx="18612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GB" sz="1400" b="0" i="1" u="none" strike="noStrike" cap="none">
                <a:solidFill>
                  <a:srgbClr val="000000"/>
                </a:solidFill>
                <a:latin typeface="Roboto"/>
                <a:ea typeface="Roboto"/>
                <a:cs typeface="Roboto"/>
                <a:sym typeface="Roboto"/>
              </a:rPr>
              <a:t>How can we fix that?</a:t>
            </a:r>
            <a:endParaRPr sz="1400" b="0" i="1" u="none" strike="noStrike" cap="none">
              <a:solidFill>
                <a:srgbClr val="000000"/>
              </a:solidFill>
              <a:latin typeface="Roboto"/>
              <a:ea typeface="Roboto"/>
              <a:cs typeface="Roboto"/>
              <a:sym typeface="Robo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6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6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6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Shape 674"/>
        <p:cNvGrpSpPr/>
        <p:nvPr/>
      </p:nvGrpSpPr>
      <p:grpSpPr>
        <a:xfrm>
          <a:off x="0" y="0"/>
          <a:ext cx="0" cy="0"/>
          <a:chOff x="0" y="0"/>
          <a:chExt cx="0" cy="0"/>
        </a:xfrm>
      </p:grpSpPr>
      <p:sp>
        <p:nvSpPr>
          <p:cNvPr id="675" name="Google Shape;675;p25"/>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800"/>
              <a:buNone/>
            </a:pPr>
            <a:r>
              <a:rPr lang="en-GB" sz="2600"/>
              <a:t>Beamsearch</a:t>
            </a:r>
            <a:endParaRPr sz="2600"/>
          </a:p>
        </p:txBody>
      </p:sp>
      <p:sp>
        <p:nvSpPr>
          <p:cNvPr id="676" name="Google Shape;676;p25"/>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13</a:t>
            </a:fld>
            <a:endParaRPr/>
          </a:p>
        </p:txBody>
      </p:sp>
      <p:sp>
        <p:nvSpPr>
          <p:cNvPr id="677" name="Google Shape;677;p25"/>
          <p:cNvSpPr txBox="1"/>
          <p:nvPr/>
        </p:nvSpPr>
        <p:spPr>
          <a:xfrm>
            <a:off x="1197575" y="1828025"/>
            <a:ext cx="3411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678" name="Google Shape;678;p25"/>
          <p:cNvSpPr/>
          <p:nvPr/>
        </p:nvSpPr>
        <p:spPr>
          <a:xfrm>
            <a:off x="699725" y="2192625"/>
            <a:ext cx="1908300" cy="1032300"/>
          </a:xfrm>
          <a:prstGeom prst="rect">
            <a:avLst/>
          </a:prstGeom>
          <a:solidFill>
            <a:srgbClr val="F3F3F3"/>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9" name="Google Shape;679;p25"/>
          <p:cNvSpPr txBox="1"/>
          <p:nvPr/>
        </p:nvSpPr>
        <p:spPr>
          <a:xfrm>
            <a:off x="699875" y="2228225"/>
            <a:ext cx="18612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GB" sz="1000" b="0" i="0" u="none" strike="noStrike" cap="none">
                <a:solidFill>
                  <a:srgbClr val="000000"/>
                </a:solidFill>
                <a:latin typeface="Roboto"/>
                <a:ea typeface="Roboto"/>
                <a:cs typeface="Roboto"/>
                <a:sym typeface="Roboto"/>
              </a:rPr>
              <a:t>The cat is on the table &lt;eos&gt;</a:t>
            </a:r>
            <a:endParaRPr sz="1000" b="0" i="0" u="none" strike="noStrike" cap="none">
              <a:solidFill>
                <a:srgbClr val="000000"/>
              </a:solidFill>
              <a:latin typeface="Roboto"/>
              <a:ea typeface="Roboto"/>
              <a:cs typeface="Roboto"/>
              <a:sym typeface="Roboto"/>
            </a:endParaRPr>
          </a:p>
        </p:txBody>
      </p:sp>
      <p:sp>
        <p:nvSpPr>
          <p:cNvPr id="680" name="Google Shape;680;p25"/>
          <p:cNvSpPr txBox="1"/>
          <p:nvPr/>
        </p:nvSpPr>
        <p:spPr>
          <a:xfrm>
            <a:off x="692525" y="1950675"/>
            <a:ext cx="4791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GB" sz="1000" b="1" i="0" u="none" strike="noStrike" cap="none">
                <a:solidFill>
                  <a:srgbClr val="000000"/>
                </a:solidFill>
                <a:latin typeface="Roboto"/>
                <a:ea typeface="Roboto"/>
                <a:cs typeface="Roboto"/>
                <a:sym typeface="Roboto"/>
              </a:rPr>
              <a:t>word</a:t>
            </a:r>
            <a:endParaRPr sz="1000" b="1" i="0" u="none" strike="noStrike" cap="none">
              <a:solidFill>
                <a:srgbClr val="000000"/>
              </a:solidFill>
              <a:latin typeface="Roboto"/>
              <a:ea typeface="Roboto"/>
              <a:cs typeface="Roboto"/>
              <a:sym typeface="Roboto"/>
            </a:endParaRPr>
          </a:p>
        </p:txBody>
      </p:sp>
      <p:sp>
        <p:nvSpPr>
          <p:cNvPr id="681" name="Google Shape;681;p25"/>
          <p:cNvSpPr txBox="1"/>
          <p:nvPr/>
        </p:nvSpPr>
        <p:spPr>
          <a:xfrm>
            <a:off x="672950" y="2534500"/>
            <a:ext cx="19440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GB" sz="1000" b="0" i="0" u="none" strike="noStrike" cap="none">
                <a:solidFill>
                  <a:srgbClr val="000000"/>
                </a:solidFill>
                <a:latin typeface="Roboto"/>
                <a:ea typeface="Roboto"/>
                <a:cs typeface="Roboto"/>
                <a:sym typeface="Roboto"/>
              </a:rPr>
              <a:t>This mad is on this table &lt;eos&gt;</a:t>
            </a:r>
            <a:endParaRPr sz="1000" b="0" i="0" u="none" strike="noStrike" cap="none">
              <a:solidFill>
                <a:srgbClr val="000000"/>
              </a:solidFill>
              <a:latin typeface="Roboto"/>
              <a:ea typeface="Roboto"/>
              <a:cs typeface="Roboto"/>
              <a:sym typeface="Roboto"/>
            </a:endParaRPr>
          </a:p>
        </p:txBody>
      </p:sp>
      <p:sp>
        <p:nvSpPr>
          <p:cNvPr id="682" name="Google Shape;682;p25"/>
          <p:cNvSpPr txBox="1"/>
          <p:nvPr/>
        </p:nvSpPr>
        <p:spPr>
          <a:xfrm>
            <a:off x="699875" y="2837825"/>
            <a:ext cx="19083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GB" sz="1000" b="0" i="0" u="none" strike="noStrike" cap="none">
                <a:solidFill>
                  <a:srgbClr val="000000"/>
                </a:solidFill>
                <a:latin typeface="Roboto"/>
                <a:ea typeface="Roboto"/>
                <a:cs typeface="Roboto"/>
                <a:sym typeface="Roboto"/>
              </a:rPr>
              <a:t>The  cat is on this cable &lt;eos&gt;</a:t>
            </a:r>
            <a:endParaRPr sz="1000" b="0" i="0" u="none" strike="noStrike" cap="none">
              <a:solidFill>
                <a:srgbClr val="000000"/>
              </a:solidFill>
              <a:latin typeface="Roboto"/>
              <a:ea typeface="Roboto"/>
              <a:cs typeface="Roboto"/>
              <a:sym typeface="Roboto"/>
            </a:endParaRPr>
          </a:p>
        </p:txBody>
      </p:sp>
      <p:sp>
        <p:nvSpPr>
          <p:cNvPr id="683" name="Google Shape;683;p25"/>
          <p:cNvSpPr/>
          <p:nvPr/>
        </p:nvSpPr>
        <p:spPr>
          <a:xfrm>
            <a:off x="2684377" y="2201125"/>
            <a:ext cx="548700" cy="1032300"/>
          </a:xfrm>
          <a:prstGeom prst="rect">
            <a:avLst/>
          </a:prstGeom>
          <a:solidFill>
            <a:srgbClr val="F3F3F3"/>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4" name="Google Shape;684;p25"/>
          <p:cNvSpPr txBox="1"/>
          <p:nvPr/>
        </p:nvSpPr>
        <p:spPr>
          <a:xfrm>
            <a:off x="2637263" y="1959163"/>
            <a:ext cx="6168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GB" sz="1000" b="1" i="0" u="none" strike="noStrike" cap="none">
                <a:solidFill>
                  <a:srgbClr val="000000"/>
                </a:solidFill>
                <a:latin typeface="Roboto"/>
                <a:ea typeface="Roboto"/>
                <a:cs typeface="Roboto"/>
                <a:sym typeface="Roboto"/>
              </a:rPr>
              <a:t>score</a:t>
            </a:r>
            <a:endParaRPr sz="1400" b="0" i="0" u="none" strike="noStrike" cap="none">
              <a:solidFill>
                <a:srgbClr val="000000"/>
              </a:solidFill>
              <a:latin typeface="Arial"/>
              <a:ea typeface="Arial"/>
              <a:cs typeface="Arial"/>
              <a:sym typeface="Arial"/>
            </a:endParaRPr>
          </a:p>
        </p:txBody>
      </p:sp>
      <p:sp>
        <p:nvSpPr>
          <p:cNvPr id="685" name="Google Shape;685;p25"/>
          <p:cNvSpPr txBox="1"/>
          <p:nvPr/>
        </p:nvSpPr>
        <p:spPr>
          <a:xfrm>
            <a:off x="2698928" y="2236725"/>
            <a:ext cx="6168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GB" sz="1000" b="0" i="0" u="none" strike="noStrike" cap="none">
                <a:solidFill>
                  <a:srgbClr val="000000"/>
                </a:solidFill>
                <a:latin typeface="Roboto"/>
                <a:ea typeface="Roboto"/>
                <a:cs typeface="Roboto"/>
                <a:sym typeface="Roboto"/>
              </a:rPr>
              <a:t>0.005</a:t>
            </a:r>
            <a:endParaRPr sz="1000" b="0" i="0" u="none" strike="noStrike" cap="none">
              <a:solidFill>
                <a:srgbClr val="000000"/>
              </a:solidFill>
              <a:latin typeface="Roboto"/>
              <a:ea typeface="Roboto"/>
              <a:cs typeface="Roboto"/>
              <a:sym typeface="Roboto"/>
            </a:endParaRPr>
          </a:p>
        </p:txBody>
      </p:sp>
      <p:sp>
        <p:nvSpPr>
          <p:cNvPr id="686" name="Google Shape;686;p25"/>
          <p:cNvSpPr txBox="1"/>
          <p:nvPr/>
        </p:nvSpPr>
        <p:spPr>
          <a:xfrm>
            <a:off x="2698928" y="2541525"/>
            <a:ext cx="5922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GB" sz="1000" b="0" i="0" u="none" strike="noStrike" cap="none">
                <a:solidFill>
                  <a:srgbClr val="000000"/>
                </a:solidFill>
                <a:latin typeface="Roboto"/>
                <a:ea typeface="Roboto"/>
                <a:cs typeface="Roboto"/>
                <a:sym typeface="Roboto"/>
              </a:rPr>
              <a:t>0.001</a:t>
            </a:r>
            <a:endParaRPr sz="1000" b="0" i="0" u="none" strike="noStrike" cap="none">
              <a:solidFill>
                <a:srgbClr val="000000"/>
              </a:solidFill>
              <a:latin typeface="Roboto"/>
              <a:ea typeface="Roboto"/>
              <a:cs typeface="Roboto"/>
              <a:sym typeface="Roboto"/>
            </a:endParaRPr>
          </a:p>
        </p:txBody>
      </p:sp>
      <p:sp>
        <p:nvSpPr>
          <p:cNvPr id="687" name="Google Shape;687;p25"/>
          <p:cNvSpPr txBox="1"/>
          <p:nvPr/>
        </p:nvSpPr>
        <p:spPr>
          <a:xfrm>
            <a:off x="2698927" y="2846325"/>
            <a:ext cx="5487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GB" sz="1000" b="0" i="0" u="none" strike="noStrike" cap="none">
                <a:solidFill>
                  <a:srgbClr val="000000"/>
                </a:solidFill>
                <a:latin typeface="Roboto"/>
                <a:ea typeface="Roboto"/>
                <a:cs typeface="Roboto"/>
                <a:sym typeface="Roboto"/>
              </a:rPr>
              <a:t>0.001</a:t>
            </a:r>
            <a:endParaRPr sz="1000" b="0" i="0" u="none" strike="noStrike" cap="none">
              <a:solidFill>
                <a:srgbClr val="000000"/>
              </a:solidFill>
              <a:latin typeface="Roboto"/>
              <a:ea typeface="Roboto"/>
              <a:cs typeface="Roboto"/>
              <a:sym typeface="Roboto"/>
            </a:endParaRPr>
          </a:p>
        </p:txBody>
      </p:sp>
      <p:sp>
        <p:nvSpPr>
          <p:cNvPr id="688" name="Google Shape;688;p25"/>
          <p:cNvSpPr txBox="1"/>
          <p:nvPr/>
        </p:nvSpPr>
        <p:spPr>
          <a:xfrm>
            <a:off x="335925" y="875550"/>
            <a:ext cx="5164500" cy="4002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00000"/>
              </a:lnSpc>
              <a:spcBef>
                <a:spcPts val="0"/>
              </a:spcBef>
              <a:spcAft>
                <a:spcPts val="0"/>
              </a:spcAft>
              <a:buClr>
                <a:srgbClr val="000000"/>
              </a:buClr>
              <a:buSzPts val="1400"/>
              <a:buFont typeface="Roboto"/>
              <a:buChar char="●"/>
            </a:pPr>
            <a:r>
              <a:rPr lang="en-GB" sz="1400" b="0" i="0" u="none" strike="noStrike" cap="none">
                <a:solidFill>
                  <a:srgbClr val="000000"/>
                </a:solidFill>
                <a:latin typeface="Roboto"/>
                <a:ea typeface="Roboto"/>
                <a:cs typeface="Roboto"/>
                <a:sym typeface="Roboto"/>
              </a:rPr>
              <a:t>To avoid numerical issues we can use </a:t>
            </a:r>
            <a:r>
              <a:rPr lang="en-GB" sz="1400" b="1" i="0" u="none" strike="noStrike" cap="none">
                <a:solidFill>
                  <a:srgbClr val="000000"/>
                </a:solidFill>
                <a:latin typeface="Roboto"/>
                <a:ea typeface="Roboto"/>
                <a:cs typeface="Roboto"/>
                <a:sym typeface="Roboto"/>
              </a:rPr>
              <a:t>log probabilities</a:t>
            </a:r>
            <a:r>
              <a:rPr lang="en-GB" sz="1400" b="0" i="0" u="none" strike="noStrike" cap="none">
                <a:solidFill>
                  <a:srgbClr val="000000"/>
                </a:solidFill>
                <a:latin typeface="Roboto"/>
                <a:ea typeface="Roboto"/>
                <a:cs typeface="Roboto"/>
                <a:sym typeface="Roboto"/>
              </a:rPr>
              <a:t>. </a:t>
            </a:r>
            <a:endParaRPr sz="1400" b="0" i="0" u="none" strike="noStrike" cap="none">
              <a:solidFill>
                <a:srgbClr val="000000"/>
              </a:solidFill>
              <a:latin typeface="Roboto"/>
              <a:ea typeface="Roboto"/>
              <a:cs typeface="Roboto"/>
              <a:sym typeface="Roboto"/>
            </a:endParaRPr>
          </a:p>
        </p:txBody>
      </p:sp>
      <p:sp>
        <p:nvSpPr>
          <p:cNvPr id="689" name="Google Shape;689;p25"/>
          <p:cNvSpPr txBox="1"/>
          <p:nvPr/>
        </p:nvSpPr>
        <p:spPr>
          <a:xfrm>
            <a:off x="1526675" y="3157650"/>
            <a:ext cx="762000" cy="369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GB" sz="1200" b="0" i="1" u="sng" strike="noStrike" cap="none">
                <a:solidFill>
                  <a:srgbClr val="000000"/>
                </a:solidFill>
                <a:latin typeface="Roboto"/>
                <a:ea typeface="Roboto"/>
                <a:cs typeface="Roboto"/>
                <a:sym typeface="Roboto"/>
              </a:rPr>
              <a:t>Step N</a:t>
            </a:r>
            <a:endParaRPr sz="1200" b="0" i="1" u="sng" strike="noStrike" cap="none">
              <a:solidFill>
                <a:srgbClr val="000000"/>
              </a:solidFill>
              <a:latin typeface="Roboto"/>
              <a:ea typeface="Roboto"/>
              <a:cs typeface="Roboto"/>
              <a:sym typeface="Roboto"/>
            </a:endParaRPr>
          </a:p>
        </p:txBody>
      </p:sp>
      <p:sp>
        <p:nvSpPr>
          <p:cNvPr id="690" name="Google Shape;690;p25"/>
          <p:cNvSpPr txBox="1"/>
          <p:nvPr/>
        </p:nvSpPr>
        <p:spPr>
          <a:xfrm>
            <a:off x="335925" y="1332750"/>
            <a:ext cx="8498100" cy="4002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00000"/>
              </a:lnSpc>
              <a:spcBef>
                <a:spcPts val="0"/>
              </a:spcBef>
              <a:spcAft>
                <a:spcPts val="0"/>
              </a:spcAft>
              <a:buClr>
                <a:srgbClr val="000000"/>
              </a:buClr>
              <a:buSzPts val="1400"/>
              <a:buFont typeface="Roboto"/>
              <a:buChar char="●"/>
            </a:pPr>
            <a:r>
              <a:rPr lang="en-GB" sz="1400" b="0" i="0" u="none" strike="noStrike" cap="none">
                <a:solidFill>
                  <a:srgbClr val="000000"/>
                </a:solidFill>
                <a:latin typeface="Roboto"/>
                <a:ea typeface="Roboto"/>
                <a:cs typeface="Roboto"/>
                <a:sym typeface="Roboto"/>
              </a:rPr>
              <a:t>This way, we can </a:t>
            </a:r>
            <a:r>
              <a:rPr lang="en-GB" sz="1400" b="1" i="0" u="none" strike="noStrike" cap="none">
                <a:solidFill>
                  <a:srgbClr val="000000"/>
                </a:solidFill>
                <a:latin typeface="Roboto"/>
                <a:ea typeface="Roboto"/>
                <a:cs typeface="Roboto"/>
                <a:sym typeface="Roboto"/>
              </a:rPr>
              <a:t>sum</a:t>
            </a:r>
            <a:r>
              <a:rPr lang="en-GB" sz="1400" b="0" i="0" u="none" strike="noStrike" cap="none">
                <a:solidFill>
                  <a:srgbClr val="000000"/>
                </a:solidFill>
                <a:latin typeface="Roboto"/>
                <a:ea typeface="Roboto"/>
                <a:cs typeface="Roboto"/>
                <a:sym typeface="Roboto"/>
              </a:rPr>
              <a:t> scores rather than multiply them.</a:t>
            </a:r>
            <a:endParaRPr sz="1400" b="0" i="0" u="none" strike="noStrike" cap="none">
              <a:solidFill>
                <a:srgbClr val="000000"/>
              </a:solidFill>
              <a:latin typeface="Roboto"/>
              <a:ea typeface="Roboto"/>
              <a:cs typeface="Roboto"/>
              <a:sym typeface="Roboto"/>
            </a:endParaRPr>
          </a:p>
        </p:txBody>
      </p:sp>
      <p:sp>
        <p:nvSpPr>
          <p:cNvPr id="691" name="Google Shape;691;p25"/>
          <p:cNvSpPr/>
          <p:nvPr/>
        </p:nvSpPr>
        <p:spPr>
          <a:xfrm>
            <a:off x="3446377" y="2201125"/>
            <a:ext cx="548700" cy="1032300"/>
          </a:xfrm>
          <a:prstGeom prst="rect">
            <a:avLst/>
          </a:prstGeom>
          <a:solidFill>
            <a:srgbClr val="F3F3F3"/>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2" name="Google Shape;692;p25"/>
          <p:cNvSpPr txBox="1"/>
          <p:nvPr/>
        </p:nvSpPr>
        <p:spPr>
          <a:xfrm>
            <a:off x="3460928" y="2236725"/>
            <a:ext cx="6168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GB" sz="1000" b="0" i="0" u="none" strike="noStrike" cap="none">
                <a:solidFill>
                  <a:srgbClr val="000000"/>
                </a:solidFill>
                <a:latin typeface="Roboto"/>
                <a:ea typeface="Roboto"/>
                <a:cs typeface="Roboto"/>
                <a:sym typeface="Roboto"/>
              </a:rPr>
              <a:t>-5.29</a:t>
            </a:r>
            <a:endParaRPr sz="1000" b="0" i="0" u="none" strike="noStrike" cap="none">
              <a:solidFill>
                <a:srgbClr val="000000"/>
              </a:solidFill>
              <a:latin typeface="Roboto"/>
              <a:ea typeface="Roboto"/>
              <a:cs typeface="Roboto"/>
              <a:sym typeface="Roboto"/>
            </a:endParaRPr>
          </a:p>
        </p:txBody>
      </p:sp>
      <p:sp>
        <p:nvSpPr>
          <p:cNvPr id="693" name="Google Shape;693;p25"/>
          <p:cNvSpPr txBox="1"/>
          <p:nvPr/>
        </p:nvSpPr>
        <p:spPr>
          <a:xfrm>
            <a:off x="3460928" y="2541525"/>
            <a:ext cx="5922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GB" sz="1000" b="0" i="0" u="none" strike="noStrike" cap="none">
                <a:solidFill>
                  <a:srgbClr val="000000"/>
                </a:solidFill>
                <a:latin typeface="Roboto"/>
                <a:ea typeface="Roboto"/>
                <a:cs typeface="Roboto"/>
                <a:sym typeface="Roboto"/>
              </a:rPr>
              <a:t>-6.90</a:t>
            </a:r>
            <a:endParaRPr sz="1000" b="0" i="0" u="none" strike="noStrike" cap="none">
              <a:solidFill>
                <a:srgbClr val="000000"/>
              </a:solidFill>
              <a:latin typeface="Roboto"/>
              <a:ea typeface="Roboto"/>
              <a:cs typeface="Roboto"/>
              <a:sym typeface="Roboto"/>
            </a:endParaRPr>
          </a:p>
        </p:txBody>
      </p:sp>
      <p:sp>
        <p:nvSpPr>
          <p:cNvPr id="694" name="Google Shape;694;p25"/>
          <p:cNvSpPr txBox="1"/>
          <p:nvPr/>
        </p:nvSpPr>
        <p:spPr>
          <a:xfrm>
            <a:off x="3460927" y="2846325"/>
            <a:ext cx="5487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GB" sz="1000" b="0" i="0" u="none" strike="noStrike" cap="none">
                <a:solidFill>
                  <a:srgbClr val="000000"/>
                </a:solidFill>
                <a:latin typeface="Roboto"/>
                <a:ea typeface="Roboto"/>
                <a:cs typeface="Roboto"/>
                <a:sym typeface="Roboto"/>
              </a:rPr>
              <a:t>-6.90</a:t>
            </a:r>
            <a:endParaRPr sz="1000" b="0" i="0" u="none" strike="noStrike" cap="none">
              <a:solidFill>
                <a:srgbClr val="000000"/>
              </a:solidFill>
              <a:latin typeface="Roboto"/>
              <a:ea typeface="Roboto"/>
              <a:cs typeface="Roboto"/>
              <a:sym typeface="Roboto"/>
            </a:endParaRPr>
          </a:p>
        </p:txBody>
      </p:sp>
      <p:sp>
        <p:nvSpPr>
          <p:cNvPr id="695" name="Google Shape;695;p25"/>
          <p:cNvSpPr txBox="1"/>
          <p:nvPr/>
        </p:nvSpPr>
        <p:spPr>
          <a:xfrm>
            <a:off x="3399280" y="1959175"/>
            <a:ext cx="8424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GB" sz="1000" b="1" i="0" u="none" strike="noStrike" cap="none">
                <a:solidFill>
                  <a:srgbClr val="000000"/>
                </a:solidFill>
                <a:latin typeface="Roboto"/>
                <a:ea typeface="Roboto"/>
                <a:cs typeface="Roboto"/>
                <a:sym typeface="Roboto"/>
              </a:rPr>
              <a:t>Log score</a:t>
            </a:r>
            <a:endParaRPr sz="1400" b="0" i="0" u="none" strike="noStrike" cap="none">
              <a:solidFill>
                <a:srgbClr val="000000"/>
              </a:solidFill>
              <a:latin typeface="Arial"/>
              <a:ea typeface="Arial"/>
              <a:cs typeface="Arial"/>
              <a:sym typeface="Arial"/>
            </a:endParaRPr>
          </a:p>
        </p:txBody>
      </p:sp>
      <p:sp>
        <p:nvSpPr>
          <p:cNvPr id="696" name="Google Shape;696;p25"/>
          <p:cNvSpPr/>
          <p:nvPr/>
        </p:nvSpPr>
        <p:spPr>
          <a:xfrm>
            <a:off x="564975" y="2279825"/>
            <a:ext cx="3430200" cy="2406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7" name="Google Shape;697;p25"/>
          <p:cNvSpPr txBox="1"/>
          <p:nvPr/>
        </p:nvSpPr>
        <p:spPr>
          <a:xfrm>
            <a:off x="1418542" y="4120300"/>
            <a:ext cx="24408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GB" sz="1400" b="0" i="1" u="none" strike="noStrike" cap="none">
                <a:solidFill>
                  <a:srgbClr val="000000"/>
                </a:solidFill>
                <a:latin typeface="Roboto"/>
                <a:ea typeface="Roboto"/>
                <a:cs typeface="Roboto"/>
                <a:sym typeface="Roboto"/>
              </a:rPr>
              <a:t>Do you see other issues? </a:t>
            </a:r>
            <a:endParaRPr sz="1400" b="0" i="1" u="none" strike="noStrike" cap="none">
              <a:solidFill>
                <a:srgbClr val="000000"/>
              </a:solidFill>
              <a:latin typeface="Roboto"/>
              <a:ea typeface="Roboto"/>
              <a:cs typeface="Roboto"/>
              <a:sym typeface="Roboto"/>
            </a:endParaRPr>
          </a:p>
        </p:txBody>
      </p:sp>
      <p:pic>
        <p:nvPicPr>
          <p:cNvPr id="698" name="Google Shape;698;p25"/>
          <p:cNvPicPr preferRelativeResize="0"/>
          <p:nvPr/>
        </p:nvPicPr>
        <p:blipFill rotWithShape="1">
          <a:blip r:embed="rId3">
            <a:alphaModFix/>
          </a:blip>
          <a:srcRect/>
          <a:stretch/>
        </p:blipFill>
        <p:spPr>
          <a:xfrm>
            <a:off x="614412" y="4041125"/>
            <a:ext cx="602700" cy="558516"/>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9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Shape 702"/>
        <p:cNvGrpSpPr/>
        <p:nvPr/>
      </p:nvGrpSpPr>
      <p:grpSpPr>
        <a:xfrm>
          <a:off x="0" y="0"/>
          <a:ext cx="0" cy="0"/>
          <a:chOff x="0" y="0"/>
          <a:chExt cx="0" cy="0"/>
        </a:xfrm>
      </p:grpSpPr>
      <p:sp>
        <p:nvSpPr>
          <p:cNvPr id="703" name="Google Shape;703;p26"/>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800"/>
              <a:buNone/>
            </a:pPr>
            <a:r>
              <a:rPr lang="en-GB" sz="2600"/>
              <a:t>Beamsearch</a:t>
            </a:r>
            <a:endParaRPr sz="2600"/>
          </a:p>
        </p:txBody>
      </p:sp>
      <p:sp>
        <p:nvSpPr>
          <p:cNvPr id="704" name="Google Shape;704;p26"/>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14</a:t>
            </a:fld>
            <a:endParaRPr/>
          </a:p>
        </p:txBody>
      </p:sp>
      <p:sp>
        <p:nvSpPr>
          <p:cNvPr id="705" name="Google Shape;705;p26"/>
          <p:cNvSpPr txBox="1"/>
          <p:nvPr/>
        </p:nvSpPr>
        <p:spPr>
          <a:xfrm>
            <a:off x="1045175" y="2056625"/>
            <a:ext cx="3411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706" name="Google Shape;706;p26"/>
          <p:cNvSpPr/>
          <p:nvPr/>
        </p:nvSpPr>
        <p:spPr>
          <a:xfrm>
            <a:off x="547325" y="2421225"/>
            <a:ext cx="1908300" cy="1032300"/>
          </a:xfrm>
          <a:prstGeom prst="rect">
            <a:avLst/>
          </a:prstGeom>
          <a:solidFill>
            <a:srgbClr val="F3F3F3"/>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7" name="Google Shape;707;p26"/>
          <p:cNvSpPr txBox="1"/>
          <p:nvPr/>
        </p:nvSpPr>
        <p:spPr>
          <a:xfrm>
            <a:off x="547475" y="2456825"/>
            <a:ext cx="18612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GB" sz="1000" b="0" i="0" u="none" strike="noStrike" cap="none">
                <a:solidFill>
                  <a:srgbClr val="000000"/>
                </a:solidFill>
                <a:latin typeface="Roboto"/>
                <a:ea typeface="Roboto"/>
                <a:cs typeface="Roboto"/>
                <a:sym typeface="Roboto"/>
              </a:rPr>
              <a:t>The cat is on the table &lt;eos&gt;</a:t>
            </a:r>
            <a:endParaRPr sz="1000" b="0" i="0" u="none" strike="noStrike" cap="none">
              <a:solidFill>
                <a:srgbClr val="000000"/>
              </a:solidFill>
              <a:latin typeface="Roboto"/>
              <a:ea typeface="Roboto"/>
              <a:cs typeface="Roboto"/>
              <a:sym typeface="Roboto"/>
            </a:endParaRPr>
          </a:p>
        </p:txBody>
      </p:sp>
      <p:sp>
        <p:nvSpPr>
          <p:cNvPr id="708" name="Google Shape;708;p26"/>
          <p:cNvSpPr txBox="1"/>
          <p:nvPr/>
        </p:nvSpPr>
        <p:spPr>
          <a:xfrm>
            <a:off x="540125" y="2179275"/>
            <a:ext cx="4791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GB" sz="1000" b="1" i="0" u="none" strike="noStrike" cap="none">
                <a:solidFill>
                  <a:srgbClr val="000000"/>
                </a:solidFill>
                <a:latin typeface="Roboto"/>
                <a:ea typeface="Roboto"/>
                <a:cs typeface="Roboto"/>
                <a:sym typeface="Roboto"/>
              </a:rPr>
              <a:t>word</a:t>
            </a:r>
            <a:endParaRPr sz="1000" b="1" i="0" u="none" strike="noStrike" cap="none">
              <a:solidFill>
                <a:srgbClr val="000000"/>
              </a:solidFill>
              <a:latin typeface="Roboto"/>
              <a:ea typeface="Roboto"/>
              <a:cs typeface="Roboto"/>
              <a:sym typeface="Roboto"/>
            </a:endParaRPr>
          </a:p>
        </p:txBody>
      </p:sp>
      <p:sp>
        <p:nvSpPr>
          <p:cNvPr id="709" name="Google Shape;709;p26"/>
          <p:cNvSpPr txBox="1"/>
          <p:nvPr/>
        </p:nvSpPr>
        <p:spPr>
          <a:xfrm>
            <a:off x="520550" y="2763100"/>
            <a:ext cx="19440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GB" sz="1000" b="0" i="0" u="none" strike="noStrike" cap="none">
                <a:solidFill>
                  <a:srgbClr val="000000"/>
                </a:solidFill>
                <a:latin typeface="Roboto"/>
                <a:ea typeface="Roboto"/>
                <a:cs typeface="Roboto"/>
                <a:sym typeface="Roboto"/>
              </a:rPr>
              <a:t>This mad is on this table &lt;eos&gt;</a:t>
            </a:r>
            <a:endParaRPr sz="1000" b="0" i="0" u="none" strike="noStrike" cap="none">
              <a:solidFill>
                <a:srgbClr val="000000"/>
              </a:solidFill>
              <a:latin typeface="Roboto"/>
              <a:ea typeface="Roboto"/>
              <a:cs typeface="Roboto"/>
              <a:sym typeface="Roboto"/>
            </a:endParaRPr>
          </a:p>
        </p:txBody>
      </p:sp>
      <p:sp>
        <p:nvSpPr>
          <p:cNvPr id="710" name="Google Shape;710;p26"/>
          <p:cNvSpPr txBox="1"/>
          <p:nvPr/>
        </p:nvSpPr>
        <p:spPr>
          <a:xfrm>
            <a:off x="547475" y="3066425"/>
            <a:ext cx="19083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GB" sz="1000" b="0" i="0" u="none" strike="noStrike" cap="none">
                <a:solidFill>
                  <a:srgbClr val="000000"/>
                </a:solidFill>
                <a:latin typeface="Roboto"/>
                <a:ea typeface="Roboto"/>
                <a:cs typeface="Roboto"/>
                <a:sym typeface="Roboto"/>
              </a:rPr>
              <a:t>The  cat is on this cable &lt;eos&gt;</a:t>
            </a:r>
            <a:endParaRPr sz="1000" b="0" i="0" u="none" strike="noStrike" cap="none">
              <a:solidFill>
                <a:srgbClr val="000000"/>
              </a:solidFill>
              <a:latin typeface="Roboto"/>
              <a:ea typeface="Roboto"/>
              <a:cs typeface="Roboto"/>
              <a:sym typeface="Roboto"/>
            </a:endParaRPr>
          </a:p>
        </p:txBody>
      </p:sp>
      <p:sp>
        <p:nvSpPr>
          <p:cNvPr id="711" name="Google Shape;711;p26"/>
          <p:cNvSpPr/>
          <p:nvPr/>
        </p:nvSpPr>
        <p:spPr>
          <a:xfrm>
            <a:off x="2531977" y="2429725"/>
            <a:ext cx="548700" cy="1032300"/>
          </a:xfrm>
          <a:prstGeom prst="rect">
            <a:avLst/>
          </a:prstGeom>
          <a:solidFill>
            <a:srgbClr val="F3F3F3"/>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2" name="Google Shape;712;p26"/>
          <p:cNvSpPr txBox="1"/>
          <p:nvPr/>
        </p:nvSpPr>
        <p:spPr>
          <a:xfrm>
            <a:off x="2484863" y="2187763"/>
            <a:ext cx="6168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GB" sz="1000" b="1" i="0" u="none" strike="noStrike" cap="none">
                <a:solidFill>
                  <a:srgbClr val="000000"/>
                </a:solidFill>
                <a:latin typeface="Roboto"/>
                <a:ea typeface="Roboto"/>
                <a:cs typeface="Roboto"/>
                <a:sym typeface="Roboto"/>
              </a:rPr>
              <a:t>score</a:t>
            </a:r>
            <a:endParaRPr sz="1400" b="0" i="0" u="none" strike="noStrike" cap="none">
              <a:solidFill>
                <a:srgbClr val="000000"/>
              </a:solidFill>
              <a:latin typeface="Arial"/>
              <a:ea typeface="Arial"/>
              <a:cs typeface="Arial"/>
              <a:sym typeface="Arial"/>
            </a:endParaRPr>
          </a:p>
        </p:txBody>
      </p:sp>
      <p:sp>
        <p:nvSpPr>
          <p:cNvPr id="713" name="Google Shape;713;p26"/>
          <p:cNvSpPr txBox="1"/>
          <p:nvPr/>
        </p:nvSpPr>
        <p:spPr>
          <a:xfrm>
            <a:off x="2546528" y="2465325"/>
            <a:ext cx="6168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GB" sz="1000" b="0" i="0" u="none" strike="noStrike" cap="none">
                <a:solidFill>
                  <a:srgbClr val="000000"/>
                </a:solidFill>
                <a:latin typeface="Roboto"/>
                <a:ea typeface="Roboto"/>
                <a:cs typeface="Roboto"/>
                <a:sym typeface="Roboto"/>
              </a:rPr>
              <a:t>0.005</a:t>
            </a:r>
            <a:endParaRPr sz="1000" b="0" i="0" u="none" strike="noStrike" cap="none">
              <a:solidFill>
                <a:srgbClr val="000000"/>
              </a:solidFill>
              <a:latin typeface="Roboto"/>
              <a:ea typeface="Roboto"/>
              <a:cs typeface="Roboto"/>
              <a:sym typeface="Roboto"/>
            </a:endParaRPr>
          </a:p>
        </p:txBody>
      </p:sp>
      <p:sp>
        <p:nvSpPr>
          <p:cNvPr id="714" name="Google Shape;714;p26"/>
          <p:cNvSpPr txBox="1"/>
          <p:nvPr/>
        </p:nvSpPr>
        <p:spPr>
          <a:xfrm>
            <a:off x="2546528" y="2770125"/>
            <a:ext cx="5922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GB" sz="1000" b="0" i="0" u="none" strike="noStrike" cap="none">
                <a:solidFill>
                  <a:srgbClr val="000000"/>
                </a:solidFill>
                <a:latin typeface="Roboto"/>
                <a:ea typeface="Roboto"/>
                <a:cs typeface="Roboto"/>
                <a:sym typeface="Roboto"/>
              </a:rPr>
              <a:t>0.001</a:t>
            </a:r>
            <a:endParaRPr sz="1000" b="0" i="0" u="none" strike="noStrike" cap="none">
              <a:solidFill>
                <a:srgbClr val="000000"/>
              </a:solidFill>
              <a:latin typeface="Roboto"/>
              <a:ea typeface="Roboto"/>
              <a:cs typeface="Roboto"/>
              <a:sym typeface="Roboto"/>
            </a:endParaRPr>
          </a:p>
        </p:txBody>
      </p:sp>
      <p:sp>
        <p:nvSpPr>
          <p:cNvPr id="715" name="Google Shape;715;p26"/>
          <p:cNvSpPr txBox="1"/>
          <p:nvPr/>
        </p:nvSpPr>
        <p:spPr>
          <a:xfrm>
            <a:off x="2546527" y="3074925"/>
            <a:ext cx="5487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GB" sz="1000" b="0" i="0" u="none" strike="noStrike" cap="none">
                <a:solidFill>
                  <a:srgbClr val="000000"/>
                </a:solidFill>
                <a:latin typeface="Roboto"/>
                <a:ea typeface="Roboto"/>
                <a:cs typeface="Roboto"/>
                <a:sym typeface="Roboto"/>
              </a:rPr>
              <a:t>0.001</a:t>
            </a:r>
            <a:endParaRPr sz="1000" b="0" i="0" u="none" strike="noStrike" cap="none">
              <a:solidFill>
                <a:srgbClr val="000000"/>
              </a:solidFill>
              <a:latin typeface="Roboto"/>
              <a:ea typeface="Roboto"/>
              <a:cs typeface="Roboto"/>
              <a:sym typeface="Roboto"/>
            </a:endParaRPr>
          </a:p>
        </p:txBody>
      </p:sp>
      <p:sp>
        <p:nvSpPr>
          <p:cNvPr id="716" name="Google Shape;716;p26"/>
          <p:cNvSpPr txBox="1"/>
          <p:nvPr/>
        </p:nvSpPr>
        <p:spPr>
          <a:xfrm>
            <a:off x="335925" y="875550"/>
            <a:ext cx="7302600" cy="4002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00000"/>
              </a:lnSpc>
              <a:spcBef>
                <a:spcPts val="0"/>
              </a:spcBef>
              <a:spcAft>
                <a:spcPts val="0"/>
              </a:spcAft>
              <a:buClr>
                <a:srgbClr val="000000"/>
              </a:buClr>
              <a:buSzPts val="1400"/>
              <a:buFont typeface="Roboto"/>
              <a:buChar char="●"/>
            </a:pPr>
            <a:r>
              <a:rPr lang="en-GB" sz="1400" b="0" i="0" u="none" strike="noStrike" cap="none">
                <a:solidFill>
                  <a:srgbClr val="000000"/>
                </a:solidFill>
                <a:latin typeface="Roboto"/>
                <a:ea typeface="Roboto"/>
                <a:cs typeface="Roboto"/>
                <a:sym typeface="Roboto"/>
              </a:rPr>
              <a:t>The partial hypotheses that we explore might have a different number of words.</a:t>
            </a:r>
            <a:endParaRPr sz="1400" b="0" i="0" u="none" strike="noStrike" cap="none">
              <a:solidFill>
                <a:srgbClr val="000000"/>
              </a:solidFill>
              <a:latin typeface="Roboto"/>
              <a:ea typeface="Roboto"/>
              <a:cs typeface="Roboto"/>
              <a:sym typeface="Roboto"/>
            </a:endParaRPr>
          </a:p>
        </p:txBody>
      </p:sp>
      <p:sp>
        <p:nvSpPr>
          <p:cNvPr id="717" name="Google Shape;717;p26"/>
          <p:cNvSpPr txBox="1"/>
          <p:nvPr/>
        </p:nvSpPr>
        <p:spPr>
          <a:xfrm>
            <a:off x="1374275" y="3386250"/>
            <a:ext cx="762000" cy="369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GB" sz="1200" b="0" i="1" u="sng" strike="noStrike" cap="none">
                <a:solidFill>
                  <a:srgbClr val="000000"/>
                </a:solidFill>
                <a:latin typeface="Roboto"/>
                <a:ea typeface="Roboto"/>
                <a:cs typeface="Roboto"/>
                <a:sym typeface="Roboto"/>
              </a:rPr>
              <a:t>Step N</a:t>
            </a:r>
            <a:endParaRPr sz="1200" b="0" i="1" u="sng" strike="noStrike" cap="none">
              <a:solidFill>
                <a:srgbClr val="000000"/>
              </a:solidFill>
              <a:latin typeface="Roboto"/>
              <a:ea typeface="Roboto"/>
              <a:cs typeface="Roboto"/>
              <a:sym typeface="Roboto"/>
            </a:endParaRPr>
          </a:p>
        </p:txBody>
      </p:sp>
      <p:sp>
        <p:nvSpPr>
          <p:cNvPr id="718" name="Google Shape;718;p26"/>
          <p:cNvSpPr/>
          <p:nvPr/>
        </p:nvSpPr>
        <p:spPr>
          <a:xfrm>
            <a:off x="3293977" y="2429725"/>
            <a:ext cx="548700" cy="1032300"/>
          </a:xfrm>
          <a:prstGeom prst="rect">
            <a:avLst/>
          </a:prstGeom>
          <a:solidFill>
            <a:srgbClr val="F3F3F3"/>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9" name="Google Shape;719;p26"/>
          <p:cNvSpPr txBox="1"/>
          <p:nvPr/>
        </p:nvSpPr>
        <p:spPr>
          <a:xfrm>
            <a:off x="3308528" y="2465325"/>
            <a:ext cx="6168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GB" sz="1000" b="0" i="0" u="none" strike="noStrike" cap="none">
                <a:solidFill>
                  <a:srgbClr val="000000"/>
                </a:solidFill>
                <a:latin typeface="Roboto"/>
                <a:ea typeface="Roboto"/>
                <a:cs typeface="Roboto"/>
                <a:sym typeface="Roboto"/>
              </a:rPr>
              <a:t>-5.29</a:t>
            </a:r>
            <a:endParaRPr sz="1000" b="0" i="0" u="none" strike="noStrike" cap="none">
              <a:solidFill>
                <a:srgbClr val="000000"/>
              </a:solidFill>
              <a:latin typeface="Roboto"/>
              <a:ea typeface="Roboto"/>
              <a:cs typeface="Roboto"/>
              <a:sym typeface="Roboto"/>
            </a:endParaRPr>
          </a:p>
        </p:txBody>
      </p:sp>
      <p:sp>
        <p:nvSpPr>
          <p:cNvPr id="720" name="Google Shape;720;p26"/>
          <p:cNvSpPr txBox="1"/>
          <p:nvPr/>
        </p:nvSpPr>
        <p:spPr>
          <a:xfrm>
            <a:off x="3308528" y="2770125"/>
            <a:ext cx="5922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GB" sz="1000" b="0" i="0" u="none" strike="noStrike" cap="none">
                <a:solidFill>
                  <a:srgbClr val="000000"/>
                </a:solidFill>
                <a:latin typeface="Roboto"/>
                <a:ea typeface="Roboto"/>
                <a:cs typeface="Roboto"/>
                <a:sym typeface="Roboto"/>
              </a:rPr>
              <a:t>-6.90</a:t>
            </a:r>
            <a:endParaRPr sz="1000" b="0" i="0" u="none" strike="noStrike" cap="none">
              <a:solidFill>
                <a:srgbClr val="000000"/>
              </a:solidFill>
              <a:latin typeface="Roboto"/>
              <a:ea typeface="Roboto"/>
              <a:cs typeface="Roboto"/>
              <a:sym typeface="Roboto"/>
            </a:endParaRPr>
          </a:p>
        </p:txBody>
      </p:sp>
      <p:sp>
        <p:nvSpPr>
          <p:cNvPr id="721" name="Google Shape;721;p26"/>
          <p:cNvSpPr txBox="1"/>
          <p:nvPr/>
        </p:nvSpPr>
        <p:spPr>
          <a:xfrm>
            <a:off x="3308527" y="3074925"/>
            <a:ext cx="5487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GB" sz="1000" b="0" i="0" u="none" strike="noStrike" cap="none">
                <a:solidFill>
                  <a:srgbClr val="000000"/>
                </a:solidFill>
                <a:latin typeface="Roboto"/>
                <a:ea typeface="Roboto"/>
                <a:cs typeface="Roboto"/>
                <a:sym typeface="Roboto"/>
              </a:rPr>
              <a:t>-6.90</a:t>
            </a:r>
            <a:endParaRPr sz="1000" b="0" i="0" u="none" strike="noStrike" cap="none">
              <a:solidFill>
                <a:srgbClr val="000000"/>
              </a:solidFill>
              <a:latin typeface="Roboto"/>
              <a:ea typeface="Roboto"/>
              <a:cs typeface="Roboto"/>
              <a:sym typeface="Roboto"/>
            </a:endParaRPr>
          </a:p>
        </p:txBody>
      </p:sp>
      <p:sp>
        <p:nvSpPr>
          <p:cNvPr id="722" name="Google Shape;722;p26"/>
          <p:cNvSpPr txBox="1"/>
          <p:nvPr/>
        </p:nvSpPr>
        <p:spPr>
          <a:xfrm>
            <a:off x="3246880" y="2187775"/>
            <a:ext cx="8424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GB" sz="1000" b="1" i="0" u="none" strike="noStrike" cap="none">
                <a:solidFill>
                  <a:srgbClr val="000000"/>
                </a:solidFill>
                <a:latin typeface="Roboto"/>
                <a:ea typeface="Roboto"/>
                <a:cs typeface="Roboto"/>
                <a:sym typeface="Roboto"/>
              </a:rPr>
              <a:t>Log score</a:t>
            </a:r>
            <a:endParaRPr sz="1400" b="0" i="0" u="none" strike="noStrike" cap="none">
              <a:solidFill>
                <a:srgbClr val="000000"/>
              </a:solidFill>
              <a:latin typeface="Arial"/>
              <a:ea typeface="Arial"/>
              <a:cs typeface="Arial"/>
              <a:sym typeface="Arial"/>
            </a:endParaRPr>
          </a:p>
        </p:txBody>
      </p:sp>
      <p:sp>
        <p:nvSpPr>
          <p:cNvPr id="723" name="Google Shape;723;p26"/>
          <p:cNvSpPr/>
          <p:nvPr/>
        </p:nvSpPr>
        <p:spPr>
          <a:xfrm>
            <a:off x="412575" y="2508425"/>
            <a:ext cx="3430200" cy="2406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4" name="Google Shape;724;p26"/>
          <p:cNvSpPr txBox="1"/>
          <p:nvPr/>
        </p:nvSpPr>
        <p:spPr>
          <a:xfrm>
            <a:off x="335925" y="1408950"/>
            <a:ext cx="8736300" cy="6156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00000"/>
              </a:lnSpc>
              <a:spcBef>
                <a:spcPts val="0"/>
              </a:spcBef>
              <a:spcAft>
                <a:spcPts val="0"/>
              </a:spcAft>
              <a:buClr>
                <a:srgbClr val="000000"/>
              </a:buClr>
              <a:buSzPts val="1400"/>
              <a:buFont typeface="Roboto"/>
              <a:buChar char="●"/>
            </a:pPr>
            <a:r>
              <a:rPr lang="en-GB" sz="1400" b="0" i="0" u="none" strike="noStrike" cap="none">
                <a:solidFill>
                  <a:srgbClr val="000000"/>
                </a:solidFill>
                <a:latin typeface="Roboto"/>
                <a:ea typeface="Roboto"/>
                <a:cs typeface="Roboto"/>
                <a:sym typeface="Roboto"/>
              </a:rPr>
              <a:t>There might be alternatives where the &lt;eos&gt; token is emitted earlier and others where it is emitted later. </a:t>
            </a:r>
            <a:endParaRPr sz="1400" b="0" i="0" u="none" strike="noStrike" cap="none">
              <a:solidFill>
                <a:srgbClr val="000000"/>
              </a:solidFill>
              <a:latin typeface="Roboto"/>
              <a:ea typeface="Roboto"/>
              <a:cs typeface="Roboto"/>
              <a:sym typeface="Roboto"/>
            </a:endParaRPr>
          </a:p>
        </p:txBody>
      </p:sp>
      <p:sp>
        <p:nvSpPr>
          <p:cNvPr id="725" name="Google Shape;725;p26"/>
          <p:cNvSpPr txBox="1"/>
          <p:nvPr/>
        </p:nvSpPr>
        <p:spPr>
          <a:xfrm>
            <a:off x="4325225" y="2409100"/>
            <a:ext cx="4558200" cy="1046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Arial"/>
                <a:ea typeface="Arial"/>
                <a:cs typeface="Arial"/>
                <a:sym typeface="Arial"/>
              </a:rPr>
              <a:t>The score, which is the sum of log probabilities, has the undesired consequence of </a:t>
            </a:r>
            <a:r>
              <a:rPr lang="en-GB" sz="1400" b="1" i="0" u="none" strike="noStrike" cap="none">
                <a:solidFill>
                  <a:srgbClr val="000000"/>
                </a:solidFill>
                <a:latin typeface="Arial"/>
                <a:ea typeface="Arial"/>
                <a:cs typeface="Arial"/>
                <a:sym typeface="Arial"/>
              </a:rPr>
              <a:t>favoring short transcriptions</a:t>
            </a:r>
            <a:r>
              <a:rPr lang="en-GB" sz="1400" b="0" i="0" u="none" strike="noStrike" cap="none">
                <a:solidFill>
                  <a:srgbClr val="000000"/>
                </a:solidFill>
                <a:latin typeface="Arial"/>
                <a:ea typeface="Arial"/>
                <a:cs typeface="Arial"/>
                <a:sym typeface="Arial"/>
              </a:rPr>
              <a:t> (because multiplying small probabilities results in a higher value).</a:t>
            </a:r>
            <a:endParaRPr sz="1400" b="0" i="0" u="none" strike="noStrike" cap="none">
              <a:solidFill>
                <a:srgbClr val="000000"/>
              </a:solidFill>
              <a:latin typeface="Arial"/>
              <a:ea typeface="Arial"/>
              <a:cs typeface="Arial"/>
              <a:sym typeface="Arial"/>
            </a:endParaRPr>
          </a:p>
        </p:txBody>
      </p:sp>
      <p:sp>
        <p:nvSpPr>
          <p:cNvPr id="726" name="Google Shape;726;p26"/>
          <p:cNvSpPr txBox="1"/>
          <p:nvPr/>
        </p:nvSpPr>
        <p:spPr>
          <a:xfrm>
            <a:off x="1336275" y="4268600"/>
            <a:ext cx="18612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GB" sz="1400" b="0" i="1" u="none" strike="noStrike" cap="none">
                <a:solidFill>
                  <a:srgbClr val="000000"/>
                </a:solidFill>
                <a:latin typeface="Roboto"/>
                <a:ea typeface="Roboto"/>
                <a:cs typeface="Roboto"/>
                <a:sym typeface="Roboto"/>
              </a:rPr>
              <a:t>How can we fix that?</a:t>
            </a:r>
            <a:endParaRPr sz="1400" b="0" i="1" u="none" strike="noStrike" cap="none">
              <a:solidFill>
                <a:srgbClr val="000000"/>
              </a:solidFill>
              <a:latin typeface="Roboto"/>
              <a:ea typeface="Roboto"/>
              <a:cs typeface="Roboto"/>
              <a:sym typeface="Roboto"/>
            </a:endParaRPr>
          </a:p>
        </p:txBody>
      </p:sp>
      <p:pic>
        <p:nvPicPr>
          <p:cNvPr id="727" name="Google Shape;727;p26"/>
          <p:cNvPicPr preferRelativeResize="0"/>
          <p:nvPr/>
        </p:nvPicPr>
        <p:blipFill rotWithShape="1">
          <a:blip r:embed="rId3">
            <a:alphaModFix/>
          </a:blip>
          <a:srcRect/>
          <a:stretch/>
        </p:blipFill>
        <p:spPr>
          <a:xfrm>
            <a:off x="599487" y="4110275"/>
            <a:ext cx="602700" cy="558516"/>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0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0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0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0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0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1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1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1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1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1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1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1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1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71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72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21"/>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722"/>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72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725"/>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726"/>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7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Shape 731"/>
        <p:cNvGrpSpPr/>
        <p:nvPr/>
      </p:nvGrpSpPr>
      <p:grpSpPr>
        <a:xfrm>
          <a:off x="0" y="0"/>
          <a:ext cx="0" cy="0"/>
          <a:chOff x="0" y="0"/>
          <a:chExt cx="0" cy="0"/>
        </a:xfrm>
      </p:grpSpPr>
      <p:sp>
        <p:nvSpPr>
          <p:cNvPr id="732" name="Google Shape;732;p27"/>
          <p:cNvSpPr/>
          <p:nvPr/>
        </p:nvSpPr>
        <p:spPr>
          <a:xfrm>
            <a:off x="679025" y="1458175"/>
            <a:ext cx="2784600" cy="8511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3" name="Google Shape;733;p27"/>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800"/>
              <a:buNone/>
            </a:pPr>
            <a:r>
              <a:rPr lang="en-GB" sz="2600"/>
              <a:t>Beamsearch</a:t>
            </a:r>
            <a:endParaRPr sz="2600"/>
          </a:p>
        </p:txBody>
      </p:sp>
      <p:sp>
        <p:nvSpPr>
          <p:cNvPr id="734" name="Google Shape;734;p27"/>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15</a:t>
            </a:fld>
            <a:endParaRPr/>
          </a:p>
        </p:txBody>
      </p:sp>
      <p:sp>
        <p:nvSpPr>
          <p:cNvPr id="735" name="Google Shape;735;p27"/>
          <p:cNvSpPr txBox="1"/>
          <p:nvPr/>
        </p:nvSpPr>
        <p:spPr>
          <a:xfrm>
            <a:off x="335925" y="875550"/>
            <a:ext cx="8495400" cy="4002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00000"/>
              </a:lnSpc>
              <a:spcBef>
                <a:spcPts val="0"/>
              </a:spcBef>
              <a:spcAft>
                <a:spcPts val="0"/>
              </a:spcAft>
              <a:buClr>
                <a:srgbClr val="000000"/>
              </a:buClr>
              <a:buSzPts val="1400"/>
              <a:buFont typeface="Roboto"/>
              <a:buChar char="●"/>
            </a:pPr>
            <a:r>
              <a:rPr lang="en-GB" sz="1400" b="0" i="0" u="none" strike="noStrike" cap="none">
                <a:solidFill>
                  <a:srgbClr val="000000"/>
                </a:solidFill>
                <a:latin typeface="Roboto"/>
                <a:ea typeface="Roboto"/>
                <a:cs typeface="Roboto"/>
                <a:sym typeface="Roboto"/>
              </a:rPr>
              <a:t>To mitigate this issue,  we normalize the final score by dividing it by the number of tokens:</a:t>
            </a:r>
            <a:endParaRPr sz="1400" b="0" i="0" u="none" strike="noStrike" cap="none">
              <a:solidFill>
                <a:srgbClr val="000000"/>
              </a:solidFill>
              <a:latin typeface="Roboto"/>
              <a:ea typeface="Roboto"/>
              <a:cs typeface="Roboto"/>
              <a:sym typeface="Roboto"/>
            </a:endParaRPr>
          </a:p>
        </p:txBody>
      </p:sp>
      <p:pic>
        <p:nvPicPr>
          <p:cNvPr id="736" name="Google Shape;736;p27"/>
          <p:cNvPicPr preferRelativeResize="0"/>
          <p:nvPr/>
        </p:nvPicPr>
        <p:blipFill rotWithShape="1">
          <a:blip r:embed="rId3">
            <a:alphaModFix/>
          </a:blip>
          <a:srcRect/>
          <a:stretch/>
        </p:blipFill>
        <p:spPr>
          <a:xfrm>
            <a:off x="809275" y="1532250"/>
            <a:ext cx="2524100" cy="652750"/>
          </a:xfrm>
          <a:prstGeom prst="rect">
            <a:avLst/>
          </a:prstGeom>
          <a:noFill/>
          <a:ln>
            <a:noFill/>
          </a:ln>
        </p:spPr>
      </p:pic>
      <p:sp>
        <p:nvSpPr>
          <p:cNvPr id="737" name="Google Shape;737;p27"/>
          <p:cNvSpPr txBox="1"/>
          <p:nvPr/>
        </p:nvSpPr>
        <p:spPr>
          <a:xfrm>
            <a:off x="3881850" y="1458175"/>
            <a:ext cx="50430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Roboto"/>
                <a:ea typeface="Roboto"/>
                <a:cs typeface="Roboto"/>
                <a:sym typeface="Roboto"/>
              </a:rPr>
              <a:t>N</a:t>
            </a:r>
            <a:r>
              <a:rPr lang="en-GB" sz="1400" b="0" i="0" u="none" strike="noStrike" cap="none" baseline="-25000">
                <a:solidFill>
                  <a:srgbClr val="000000"/>
                </a:solidFill>
                <a:latin typeface="Roboto"/>
                <a:ea typeface="Roboto"/>
                <a:cs typeface="Roboto"/>
                <a:sym typeface="Roboto"/>
              </a:rPr>
              <a:t>T</a:t>
            </a:r>
            <a:r>
              <a:rPr lang="en-GB" sz="1400" b="0" i="0" u="none" strike="noStrike" cap="none">
                <a:solidFill>
                  <a:srgbClr val="000000"/>
                </a:solidFill>
                <a:latin typeface="Roboto"/>
                <a:ea typeface="Roboto"/>
                <a:cs typeface="Roboto"/>
                <a:sym typeface="Roboto"/>
              </a:rPr>
              <a:t> is the number of tokens emitted before &lt;eos&gt;.</a:t>
            </a:r>
            <a:endParaRPr sz="1400" b="0" i="0" u="none" strike="noStrike" cap="none">
              <a:solidFill>
                <a:srgbClr val="000000"/>
              </a:solidFill>
              <a:latin typeface="Roboto"/>
              <a:ea typeface="Roboto"/>
              <a:cs typeface="Roboto"/>
              <a:sym typeface="Roboto"/>
            </a:endParaRPr>
          </a:p>
        </p:txBody>
      </p:sp>
      <p:sp>
        <p:nvSpPr>
          <p:cNvPr id="738" name="Google Shape;738;p27"/>
          <p:cNvSpPr txBox="1"/>
          <p:nvPr/>
        </p:nvSpPr>
        <p:spPr>
          <a:xfrm>
            <a:off x="3881850" y="1918550"/>
            <a:ext cx="37551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GB" sz="1100" b="1" i="0" u="none" strike="noStrike" cap="none">
                <a:solidFill>
                  <a:srgbClr val="000000"/>
                </a:solidFill>
                <a:latin typeface="Arial"/>
                <a:ea typeface="Arial"/>
                <a:cs typeface="Arial"/>
                <a:sym typeface="Arial"/>
              </a:rPr>
              <a:t>α </a:t>
            </a:r>
            <a:r>
              <a:rPr lang="en-GB" sz="1400" b="0" i="0" u="none" strike="noStrike" cap="none">
                <a:solidFill>
                  <a:srgbClr val="000000"/>
                </a:solidFill>
                <a:latin typeface="Roboto"/>
                <a:ea typeface="Roboto"/>
                <a:cs typeface="Roboto"/>
                <a:sym typeface="Roboto"/>
              </a:rPr>
              <a:t>is a length penalization hyperparameter.</a:t>
            </a:r>
            <a:endParaRPr sz="1100" b="1" i="0" u="none" strike="noStrike" cap="none">
              <a:solidFill>
                <a:srgbClr val="000000"/>
              </a:solidFill>
              <a:latin typeface="Arial"/>
              <a:ea typeface="Arial"/>
              <a:cs typeface="Arial"/>
              <a:sym typeface="Arial"/>
            </a:endParaRPr>
          </a:p>
        </p:txBody>
      </p:sp>
      <p:sp>
        <p:nvSpPr>
          <p:cNvPr id="739" name="Google Shape;739;p27"/>
          <p:cNvSpPr txBox="1"/>
          <p:nvPr/>
        </p:nvSpPr>
        <p:spPr>
          <a:xfrm>
            <a:off x="3955500" y="2533250"/>
            <a:ext cx="616500" cy="354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GB" sz="1100" b="1" i="0" u="none" strike="noStrike" cap="none">
                <a:solidFill>
                  <a:srgbClr val="000000"/>
                </a:solidFill>
                <a:latin typeface="Arial"/>
                <a:ea typeface="Arial"/>
                <a:cs typeface="Arial"/>
                <a:sym typeface="Arial"/>
              </a:rPr>
              <a:t>α = 0</a:t>
            </a:r>
            <a:endParaRPr sz="1400" b="0" i="0" u="none" strike="noStrike" cap="none">
              <a:solidFill>
                <a:srgbClr val="000000"/>
              </a:solidFill>
              <a:latin typeface="Arial"/>
              <a:ea typeface="Arial"/>
              <a:cs typeface="Arial"/>
              <a:sym typeface="Arial"/>
            </a:endParaRPr>
          </a:p>
        </p:txBody>
      </p:sp>
      <p:cxnSp>
        <p:nvCxnSpPr>
          <p:cNvPr id="740" name="Google Shape;740;p27"/>
          <p:cNvCxnSpPr/>
          <p:nvPr/>
        </p:nvCxnSpPr>
        <p:spPr>
          <a:xfrm>
            <a:off x="4740300" y="2691650"/>
            <a:ext cx="414600" cy="2100"/>
          </a:xfrm>
          <a:prstGeom prst="straightConnector1">
            <a:avLst/>
          </a:prstGeom>
          <a:noFill/>
          <a:ln w="9525" cap="flat" cmpd="sng">
            <a:solidFill>
              <a:schemeClr val="dk2"/>
            </a:solidFill>
            <a:prstDash val="solid"/>
            <a:round/>
            <a:headEnd type="none" w="sm" len="sm"/>
            <a:tailEnd type="triangle" w="med" len="med"/>
          </a:ln>
        </p:spPr>
      </p:cxnSp>
      <p:sp>
        <p:nvSpPr>
          <p:cNvPr id="741" name="Google Shape;741;p27"/>
          <p:cNvSpPr txBox="1"/>
          <p:nvPr/>
        </p:nvSpPr>
        <p:spPr>
          <a:xfrm>
            <a:off x="5248000" y="2481575"/>
            <a:ext cx="27024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Roboto"/>
                <a:ea typeface="Roboto"/>
                <a:cs typeface="Roboto"/>
                <a:sym typeface="Roboto"/>
              </a:rPr>
              <a:t>Strong length penalization</a:t>
            </a:r>
            <a:endParaRPr sz="1400" b="0" i="0" u="none" strike="noStrike" cap="none">
              <a:solidFill>
                <a:srgbClr val="000000"/>
              </a:solidFill>
              <a:latin typeface="Roboto"/>
              <a:ea typeface="Roboto"/>
              <a:cs typeface="Roboto"/>
              <a:sym typeface="Roboto"/>
            </a:endParaRPr>
          </a:p>
        </p:txBody>
      </p:sp>
      <p:sp>
        <p:nvSpPr>
          <p:cNvPr id="742" name="Google Shape;742;p27"/>
          <p:cNvSpPr txBox="1"/>
          <p:nvPr/>
        </p:nvSpPr>
        <p:spPr>
          <a:xfrm>
            <a:off x="3955500" y="3066650"/>
            <a:ext cx="784800" cy="354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GB" sz="1100" b="1" i="0" u="none" strike="noStrike" cap="none">
                <a:solidFill>
                  <a:srgbClr val="000000"/>
                </a:solidFill>
                <a:latin typeface="Arial"/>
                <a:ea typeface="Arial"/>
                <a:cs typeface="Arial"/>
                <a:sym typeface="Arial"/>
              </a:rPr>
              <a:t>α = 1.0</a:t>
            </a:r>
            <a:endParaRPr sz="1400" b="0" i="0" u="none" strike="noStrike" cap="none">
              <a:solidFill>
                <a:srgbClr val="000000"/>
              </a:solidFill>
              <a:latin typeface="Arial"/>
              <a:ea typeface="Arial"/>
              <a:cs typeface="Arial"/>
              <a:sym typeface="Arial"/>
            </a:endParaRPr>
          </a:p>
        </p:txBody>
      </p:sp>
      <p:cxnSp>
        <p:nvCxnSpPr>
          <p:cNvPr id="743" name="Google Shape;743;p27"/>
          <p:cNvCxnSpPr>
            <a:stCxn id="742" idx="3"/>
          </p:cNvCxnSpPr>
          <p:nvPr/>
        </p:nvCxnSpPr>
        <p:spPr>
          <a:xfrm>
            <a:off x="4740300" y="3243650"/>
            <a:ext cx="414600" cy="2100"/>
          </a:xfrm>
          <a:prstGeom prst="straightConnector1">
            <a:avLst/>
          </a:prstGeom>
          <a:noFill/>
          <a:ln w="9525" cap="flat" cmpd="sng">
            <a:solidFill>
              <a:schemeClr val="dk2"/>
            </a:solidFill>
            <a:prstDash val="solid"/>
            <a:round/>
            <a:headEnd type="none" w="sm" len="sm"/>
            <a:tailEnd type="triangle" w="med" len="med"/>
          </a:ln>
        </p:spPr>
      </p:cxnSp>
      <p:sp>
        <p:nvSpPr>
          <p:cNvPr id="744" name="Google Shape;744;p27"/>
          <p:cNvSpPr txBox="1"/>
          <p:nvPr/>
        </p:nvSpPr>
        <p:spPr>
          <a:xfrm>
            <a:off x="5210675" y="3044600"/>
            <a:ext cx="27024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Roboto"/>
                <a:ea typeface="Roboto"/>
                <a:cs typeface="Roboto"/>
                <a:sym typeface="Roboto"/>
              </a:rPr>
              <a:t>No length penalization</a:t>
            </a:r>
            <a:endParaRPr sz="1400" b="0" i="0" u="none" strike="noStrike" cap="none">
              <a:solidFill>
                <a:srgbClr val="000000"/>
              </a:solidFill>
              <a:latin typeface="Roboto"/>
              <a:ea typeface="Roboto"/>
              <a:cs typeface="Roboto"/>
              <a:sym typeface="Roboto"/>
            </a:endParaRPr>
          </a:p>
        </p:txBody>
      </p:sp>
      <p:sp>
        <p:nvSpPr>
          <p:cNvPr id="745" name="Google Shape;745;p27"/>
          <p:cNvSpPr txBox="1"/>
          <p:nvPr/>
        </p:nvSpPr>
        <p:spPr>
          <a:xfrm>
            <a:off x="490050" y="4087600"/>
            <a:ext cx="7547400" cy="6156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00000"/>
              </a:lnSpc>
              <a:spcBef>
                <a:spcPts val="0"/>
              </a:spcBef>
              <a:spcAft>
                <a:spcPts val="0"/>
              </a:spcAft>
              <a:buClr>
                <a:srgbClr val="000000"/>
              </a:buClr>
              <a:buSzPts val="1400"/>
              <a:buFont typeface="Roboto"/>
              <a:buChar char="●"/>
            </a:pPr>
            <a:r>
              <a:rPr lang="en-GB" sz="1400" b="0" i="0" u="none" strike="noStrike" cap="none">
                <a:solidFill>
                  <a:srgbClr val="000000"/>
                </a:solidFill>
                <a:latin typeface="Roboto"/>
                <a:ea typeface="Roboto"/>
                <a:cs typeface="Roboto"/>
                <a:sym typeface="Roboto"/>
              </a:rPr>
              <a:t>Many other </a:t>
            </a:r>
            <a:r>
              <a:rPr lang="en-GB" sz="1400" b="1" i="0" u="none" strike="noStrike" cap="none">
                <a:solidFill>
                  <a:srgbClr val="000000"/>
                </a:solidFill>
                <a:latin typeface="Roboto"/>
                <a:ea typeface="Roboto"/>
                <a:cs typeface="Roboto"/>
                <a:sym typeface="Roboto"/>
              </a:rPr>
              <a:t>heuristics</a:t>
            </a:r>
            <a:r>
              <a:rPr lang="en-GB" sz="1400" b="0" i="0" u="none" strike="noStrike" cap="none">
                <a:solidFill>
                  <a:srgbClr val="000000"/>
                </a:solidFill>
                <a:latin typeface="Roboto"/>
                <a:ea typeface="Roboto"/>
                <a:cs typeface="Roboto"/>
                <a:sym typeface="Roboto"/>
              </a:rPr>
              <a:t> are implemented to enhance beamsearch. You'll learn about some of them in this week's tutorial!</a:t>
            </a:r>
            <a:endParaRPr sz="1400" b="0" i="0" u="none" strike="noStrike" cap="none">
              <a:solidFill>
                <a:srgbClr val="000000"/>
              </a:solidFill>
              <a:latin typeface="Roboto"/>
              <a:ea typeface="Roboto"/>
              <a:cs typeface="Roboto"/>
              <a:sym typeface="Robo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3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4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4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4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4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4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Shape 749"/>
        <p:cNvGrpSpPr/>
        <p:nvPr/>
      </p:nvGrpSpPr>
      <p:grpSpPr>
        <a:xfrm>
          <a:off x="0" y="0"/>
          <a:ext cx="0" cy="0"/>
          <a:chOff x="0" y="0"/>
          <a:chExt cx="0" cy="0"/>
        </a:xfrm>
      </p:grpSpPr>
      <p:sp>
        <p:nvSpPr>
          <p:cNvPr id="750" name="Google Shape;750;p28"/>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800"/>
              <a:buNone/>
            </a:pPr>
            <a:r>
              <a:rPr lang="en-GB" sz="2600"/>
              <a:t>Beamsearch</a:t>
            </a:r>
            <a:endParaRPr sz="2600"/>
          </a:p>
        </p:txBody>
      </p:sp>
      <p:sp>
        <p:nvSpPr>
          <p:cNvPr id="751" name="Google Shape;751;p28"/>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16</a:t>
            </a:fld>
            <a:endParaRPr/>
          </a:p>
        </p:txBody>
      </p:sp>
      <p:sp>
        <p:nvSpPr>
          <p:cNvPr id="752" name="Google Shape;752;p28"/>
          <p:cNvSpPr/>
          <p:nvPr/>
        </p:nvSpPr>
        <p:spPr>
          <a:xfrm>
            <a:off x="1004525" y="1735425"/>
            <a:ext cx="1908300" cy="1032300"/>
          </a:xfrm>
          <a:prstGeom prst="rect">
            <a:avLst/>
          </a:prstGeom>
          <a:solidFill>
            <a:srgbClr val="F3F3F3"/>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3" name="Google Shape;753;p28"/>
          <p:cNvSpPr txBox="1"/>
          <p:nvPr/>
        </p:nvSpPr>
        <p:spPr>
          <a:xfrm>
            <a:off x="1004675" y="1771025"/>
            <a:ext cx="18612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GB" sz="1000" b="0" i="0" u="none" strike="noStrike" cap="none">
                <a:solidFill>
                  <a:srgbClr val="000000"/>
                </a:solidFill>
                <a:latin typeface="Roboto"/>
                <a:ea typeface="Roboto"/>
                <a:cs typeface="Roboto"/>
                <a:sym typeface="Roboto"/>
              </a:rPr>
              <a:t>The cat is on the table &lt;eos&gt;</a:t>
            </a:r>
            <a:endParaRPr sz="1000" b="0" i="0" u="none" strike="noStrike" cap="none">
              <a:solidFill>
                <a:srgbClr val="000000"/>
              </a:solidFill>
              <a:latin typeface="Roboto"/>
              <a:ea typeface="Roboto"/>
              <a:cs typeface="Roboto"/>
              <a:sym typeface="Roboto"/>
            </a:endParaRPr>
          </a:p>
        </p:txBody>
      </p:sp>
      <p:sp>
        <p:nvSpPr>
          <p:cNvPr id="754" name="Google Shape;754;p28"/>
          <p:cNvSpPr txBox="1"/>
          <p:nvPr/>
        </p:nvSpPr>
        <p:spPr>
          <a:xfrm>
            <a:off x="997325" y="1493475"/>
            <a:ext cx="4791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GB" sz="1000" b="1" i="0" u="none" strike="noStrike" cap="none">
                <a:solidFill>
                  <a:srgbClr val="000000"/>
                </a:solidFill>
                <a:latin typeface="Roboto"/>
                <a:ea typeface="Roboto"/>
                <a:cs typeface="Roboto"/>
                <a:sym typeface="Roboto"/>
              </a:rPr>
              <a:t>word</a:t>
            </a:r>
            <a:endParaRPr sz="1000" b="1" i="0" u="none" strike="noStrike" cap="none">
              <a:solidFill>
                <a:srgbClr val="000000"/>
              </a:solidFill>
              <a:latin typeface="Roboto"/>
              <a:ea typeface="Roboto"/>
              <a:cs typeface="Roboto"/>
              <a:sym typeface="Roboto"/>
            </a:endParaRPr>
          </a:p>
        </p:txBody>
      </p:sp>
      <p:sp>
        <p:nvSpPr>
          <p:cNvPr id="755" name="Google Shape;755;p28"/>
          <p:cNvSpPr txBox="1"/>
          <p:nvPr/>
        </p:nvSpPr>
        <p:spPr>
          <a:xfrm>
            <a:off x="977750" y="2077300"/>
            <a:ext cx="19440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GB" sz="1000" b="0" i="0" u="none" strike="noStrike" cap="none">
                <a:solidFill>
                  <a:srgbClr val="000000"/>
                </a:solidFill>
                <a:latin typeface="Roboto"/>
                <a:ea typeface="Roboto"/>
                <a:cs typeface="Roboto"/>
                <a:sym typeface="Roboto"/>
              </a:rPr>
              <a:t>This mad is on this table &lt;eos&gt;</a:t>
            </a:r>
            <a:endParaRPr sz="1000" b="0" i="0" u="none" strike="noStrike" cap="none">
              <a:solidFill>
                <a:srgbClr val="000000"/>
              </a:solidFill>
              <a:latin typeface="Roboto"/>
              <a:ea typeface="Roboto"/>
              <a:cs typeface="Roboto"/>
              <a:sym typeface="Roboto"/>
            </a:endParaRPr>
          </a:p>
        </p:txBody>
      </p:sp>
      <p:sp>
        <p:nvSpPr>
          <p:cNvPr id="756" name="Google Shape;756;p28"/>
          <p:cNvSpPr txBox="1"/>
          <p:nvPr/>
        </p:nvSpPr>
        <p:spPr>
          <a:xfrm>
            <a:off x="1004675" y="2380625"/>
            <a:ext cx="19083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GB" sz="1000" b="0" i="0" u="none" strike="noStrike" cap="none">
                <a:solidFill>
                  <a:srgbClr val="000000"/>
                </a:solidFill>
                <a:latin typeface="Roboto"/>
                <a:ea typeface="Roboto"/>
                <a:cs typeface="Roboto"/>
                <a:sym typeface="Roboto"/>
              </a:rPr>
              <a:t>The  cat is on this cable &lt;eos&gt;</a:t>
            </a:r>
            <a:endParaRPr sz="1000" b="0" i="0" u="none" strike="noStrike" cap="none">
              <a:solidFill>
                <a:srgbClr val="000000"/>
              </a:solidFill>
              <a:latin typeface="Roboto"/>
              <a:ea typeface="Roboto"/>
              <a:cs typeface="Roboto"/>
              <a:sym typeface="Roboto"/>
            </a:endParaRPr>
          </a:p>
        </p:txBody>
      </p:sp>
      <p:sp>
        <p:nvSpPr>
          <p:cNvPr id="757" name="Google Shape;757;p28"/>
          <p:cNvSpPr/>
          <p:nvPr/>
        </p:nvSpPr>
        <p:spPr>
          <a:xfrm>
            <a:off x="2989177" y="1743925"/>
            <a:ext cx="548700" cy="1032300"/>
          </a:xfrm>
          <a:prstGeom prst="rect">
            <a:avLst/>
          </a:prstGeom>
          <a:solidFill>
            <a:srgbClr val="F3F3F3"/>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8" name="Google Shape;758;p28"/>
          <p:cNvSpPr txBox="1"/>
          <p:nvPr/>
        </p:nvSpPr>
        <p:spPr>
          <a:xfrm>
            <a:off x="2942063" y="1501963"/>
            <a:ext cx="6168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GB" sz="1000" b="1" i="0" u="none" strike="noStrike" cap="none">
                <a:solidFill>
                  <a:srgbClr val="000000"/>
                </a:solidFill>
                <a:latin typeface="Roboto"/>
                <a:ea typeface="Roboto"/>
                <a:cs typeface="Roboto"/>
                <a:sym typeface="Roboto"/>
              </a:rPr>
              <a:t>score</a:t>
            </a:r>
            <a:endParaRPr sz="1400" b="0" i="0" u="none" strike="noStrike" cap="none">
              <a:solidFill>
                <a:srgbClr val="000000"/>
              </a:solidFill>
              <a:latin typeface="Arial"/>
              <a:ea typeface="Arial"/>
              <a:cs typeface="Arial"/>
              <a:sym typeface="Arial"/>
            </a:endParaRPr>
          </a:p>
        </p:txBody>
      </p:sp>
      <p:sp>
        <p:nvSpPr>
          <p:cNvPr id="759" name="Google Shape;759;p28"/>
          <p:cNvSpPr txBox="1"/>
          <p:nvPr/>
        </p:nvSpPr>
        <p:spPr>
          <a:xfrm>
            <a:off x="3003728" y="1779525"/>
            <a:ext cx="6168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GB" sz="1000" b="0" i="0" u="none" strike="noStrike" cap="none">
                <a:solidFill>
                  <a:srgbClr val="000000"/>
                </a:solidFill>
                <a:latin typeface="Roboto"/>
                <a:ea typeface="Roboto"/>
                <a:cs typeface="Roboto"/>
                <a:sym typeface="Roboto"/>
              </a:rPr>
              <a:t>0.005</a:t>
            </a:r>
            <a:endParaRPr sz="1000" b="0" i="0" u="none" strike="noStrike" cap="none">
              <a:solidFill>
                <a:srgbClr val="000000"/>
              </a:solidFill>
              <a:latin typeface="Roboto"/>
              <a:ea typeface="Roboto"/>
              <a:cs typeface="Roboto"/>
              <a:sym typeface="Roboto"/>
            </a:endParaRPr>
          </a:p>
        </p:txBody>
      </p:sp>
      <p:sp>
        <p:nvSpPr>
          <p:cNvPr id="760" name="Google Shape;760;p28"/>
          <p:cNvSpPr txBox="1"/>
          <p:nvPr/>
        </p:nvSpPr>
        <p:spPr>
          <a:xfrm>
            <a:off x="3003728" y="2084325"/>
            <a:ext cx="5922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GB" sz="1000" b="0" i="0" u="none" strike="noStrike" cap="none">
                <a:solidFill>
                  <a:srgbClr val="000000"/>
                </a:solidFill>
                <a:latin typeface="Roboto"/>
                <a:ea typeface="Roboto"/>
                <a:cs typeface="Roboto"/>
                <a:sym typeface="Roboto"/>
              </a:rPr>
              <a:t>0.001</a:t>
            </a:r>
            <a:endParaRPr sz="1000" b="0" i="0" u="none" strike="noStrike" cap="none">
              <a:solidFill>
                <a:srgbClr val="000000"/>
              </a:solidFill>
              <a:latin typeface="Roboto"/>
              <a:ea typeface="Roboto"/>
              <a:cs typeface="Roboto"/>
              <a:sym typeface="Roboto"/>
            </a:endParaRPr>
          </a:p>
        </p:txBody>
      </p:sp>
      <p:sp>
        <p:nvSpPr>
          <p:cNvPr id="761" name="Google Shape;761;p28"/>
          <p:cNvSpPr txBox="1"/>
          <p:nvPr/>
        </p:nvSpPr>
        <p:spPr>
          <a:xfrm>
            <a:off x="3003727" y="2389125"/>
            <a:ext cx="5487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GB" sz="1000" b="0" i="0" u="none" strike="noStrike" cap="none">
                <a:solidFill>
                  <a:srgbClr val="000000"/>
                </a:solidFill>
                <a:latin typeface="Roboto"/>
                <a:ea typeface="Roboto"/>
                <a:cs typeface="Roboto"/>
                <a:sym typeface="Roboto"/>
              </a:rPr>
              <a:t>0.001</a:t>
            </a:r>
            <a:endParaRPr sz="1000" b="0" i="0" u="none" strike="noStrike" cap="none">
              <a:solidFill>
                <a:srgbClr val="000000"/>
              </a:solidFill>
              <a:latin typeface="Roboto"/>
              <a:ea typeface="Roboto"/>
              <a:cs typeface="Roboto"/>
              <a:sym typeface="Roboto"/>
            </a:endParaRPr>
          </a:p>
        </p:txBody>
      </p:sp>
      <p:sp>
        <p:nvSpPr>
          <p:cNvPr id="762" name="Google Shape;762;p28"/>
          <p:cNvSpPr txBox="1"/>
          <p:nvPr/>
        </p:nvSpPr>
        <p:spPr>
          <a:xfrm>
            <a:off x="1831475" y="2700450"/>
            <a:ext cx="762000" cy="369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GB" sz="1200" b="0" i="1" u="sng" strike="noStrike" cap="none">
                <a:solidFill>
                  <a:srgbClr val="000000"/>
                </a:solidFill>
                <a:latin typeface="Roboto"/>
                <a:ea typeface="Roboto"/>
                <a:cs typeface="Roboto"/>
                <a:sym typeface="Roboto"/>
              </a:rPr>
              <a:t>Step N</a:t>
            </a:r>
            <a:endParaRPr sz="1200" b="0" i="1" u="sng" strike="noStrike" cap="none">
              <a:solidFill>
                <a:srgbClr val="000000"/>
              </a:solidFill>
              <a:latin typeface="Roboto"/>
              <a:ea typeface="Roboto"/>
              <a:cs typeface="Roboto"/>
              <a:sym typeface="Roboto"/>
            </a:endParaRPr>
          </a:p>
        </p:txBody>
      </p:sp>
      <p:sp>
        <p:nvSpPr>
          <p:cNvPr id="763" name="Google Shape;763;p28"/>
          <p:cNvSpPr txBox="1"/>
          <p:nvPr/>
        </p:nvSpPr>
        <p:spPr>
          <a:xfrm>
            <a:off x="375675" y="862825"/>
            <a:ext cx="8328600" cy="4002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00000"/>
              </a:lnSpc>
              <a:spcBef>
                <a:spcPts val="0"/>
              </a:spcBef>
              <a:spcAft>
                <a:spcPts val="0"/>
              </a:spcAft>
              <a:buClr>
                <a:srgbClr val="000000"/>
              </a:buClr>
              <a:buSzPts val="1400"/>
              <a:buFont typeface="Arial"/>
              <a:buChar char="●"/>
            </a:pPr>
            <a:r>
              <a:rPr lang="en-GB" sz="1400" b="0" i="0" u="none" strike="noStrike" cap="none">
                <a:solidFill>
                  <a:srgbClr val="000000"/>
                </a:solidFill>
                <a:latin typeface="Arial"/>
                <a:ea typeface="Arial"/>
                <a:cs typeface="Arial"/>
                <a:sym typeface="Arial"/>
              </a:rPr>
              <a:t>At every decoding step, beamsearch provides the top K hypothesis with a corresponding score:</a:t>
            </a:r>
            <a:endParaRPr sz="1400" b="0" i="0" u="none" strike="noStrike" cap="none">
              <a:solidFill>
                <a:srgbClr val="000000"/>
              </a:solidFill>
              <a:latin typeface="Arial"/>
              <a:ea typeface="Arial"/>
              <a:cs typeface="Arial"/>
              <a:sym typeface="Arial"/>
            </a:endParaRPr>
          </a:p>
        </p:txBody>
      </p:sp>
      <p:sp>
        <p:nvSpPr>
          <p:cNvPr id="764" name="Google Shape;764;p28"/>
          <p:cNvSpPr txBox="1"/>
          <p:nvPr/>
        </p:nvSpPr>
        <p:spPr>
          <a:xfrm>
            <a:off x="299475" y="3148825"/>
            <a:ext cx="8328600" cy="6156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00000"/>
              </a:lnSpc>
              <a:spcBef>
                <a:spcPts val="0"/>
              </a:spcBef>
              <a:spcAft>
                <a:spcPts val="0"/>
              </a:spcAft>
              <a:buClr>
                <a:srgbClr val="000000"/>
              </a:buClr>
              <a:buSzPts val="1400"/>
              <a:buFont typeface="Arial"/>
              <a:buChar char="●"/>
            </a:pPr>
            <a:r>
              <a:rPr lang="en-GB" sz="1400" b="0" i="0" u="none" strike="noStrike" cap="none">
                <a:solidFill>
                  <a:srgbClr val="000000"/>
                </a:solidFill>
                <a:latin typeface="Arial"/>
                <a:ea typeface="Arial"/>
                <a:cs typeface="Arial"/>
                <a:sym typeface="Arial"/>
              </a:rPr>
              <a:t>A useful aspect of beam search is that it enables us to </a:t>
            </a:r>
            <a:r>
              <a:rPr lang="en-GB" sz="1400" b="1" i="0" u="none" strike="noStrike" cap="none">
                <a:solidFill>
                  <a:srgbClr val="000000"/>
                </a:solidFill>
                <a:latin typeface="Arial"/>
                <a:ea typeface="Arial"/>
                <a:cs typeface="Arial"/>
                <a:sym typeface="Arial"/>
              </a:rPr>
              <a:t>rescore</a:t>
            </a:r>
            <a:r>
              <a:rPr lang="en-GB" sz="1400" b="0" i="0" u="none" strike="noStrike" cap="none">
                <a:solidFill>
                  <a:srgbClr val="000000"/>
                </a:solidFill>
                <a:latin typeface="Arial"/>
                <a:ea typeface="Arial"/>
                <a:cs typeface="Arial"/>
                <a:sym typeface="Arial"/>
              </a:rPr>
              <a:t> these partial hypotheses based on certain prior information.</a:t>
            </a:r>
            <a:endParaRPr sz="1400" b="0" i="0" u="none" strike="noStrike" cap="none">
              <a:solidFill>
                <a:srgbClr val="000000"/>
              </a:solidFill>
              <a:latin typeface="Arial"/>
              <a:ea typeface="Arial"/>
              <a:cs typeface="Arial"/>
              <a:sym typeface="Arial"/>
            </a:endParaRPr>
          </a:p>
        </p:txBody>
      </p:sp>
      <p:sp>
        <p:nvSpPr>
          <p:cNvPr id="765" name="Google Shape;765;p28"/>
          <p:cNvSpPr txBox="1"/>
          <p:nvPr/>
        </p:nvSpPr>
        <p:spPr>
          <a:xfrm>
            <a:off x="299475" y="3807925"/>
            <a:ext cx="8328600" cy="6156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00000"/>
              </a:lnSpc>
              <a:spcBef>
                <a:spcPts val="0"/>
              </a:spcBef>
              <a:spcAft>
                <a:spcPts val="0"/>
              </a:spcAft>
              <a:buClr>
                <a:srgbClr val="000000"/>
              </a:buClr>
              <a:buSzPts val="1400"/>
              <a:buFont typeface="Arial"/>
              <a:buChar char="●"/>
            </a:pPr>
            <a:r>
              <a:rPr lang="en-GB" sz="1400" b="0" i="0" u="none" strike="noStrike" cap="none">
                <a:solidFill>
                  <a:srgbClr val="000000"/>
                </a:solidFill>
                <a:latin typeface="Arial"/>
                <a:ea typeface="Arial"/>
                <a:cs typeface="Arial"/>
                <a:sym typeface="Arial"/>
              </a:rPr>
              <a:t>As an example, we may desire to boost the score of a hypothesis that is </a:t>
            </a:r>
            <a:r>
              <a:rPr lang="en-GB" sz="1400" b="1" i="0" u="none" strike="noStrike" cap="none">
                <a:solidFill>
                  <a:srgbClr val="000000"/>
                </a:solidFill>
                <a:latin typeface="Arial"/>
                <a:ea typeface="Arial"/>
                <a:cs typeface="Arial"/>
                <a:sym typeface="Arial"/>
              </a:rPr>
              <a:t>linguistically</a:t>
            </a:r>
            <a:r>
              <a:rPr lang="en-GB" sz="1400" b="0" i="0" u="none" strike="noStrike" cap="none">
                <a:solidFill>
                  <a:srgbClr val="000000"/>
                </a:solidFill>
                <a:latin typeface="Arial"/>
                <a:ea typeface="Arial"/>
                <a:cs typeface="Arial"/>
                <a:sym typeface="Arial"/>
              </a:rPr>
              <a:t> sounding, while reducing the score of a hypothesis that lacks meaningful linguistic content.</a:t>
            </a:r>
            <a:endParaRPr sz="1400" b="0" i="0" u="none" strike="noStrike" cap="none">
              <a:solidFill>
                <a:srgbClr val="000000"/>
              </a:solidFill>
              <a:latin typeface="Arial"/>
              <a:ea typeface="Arial"/>
              <a:cs typeface="Arial"/>
              <a:sym typeface="Arial"/>
            </a:endParaRPr>
          </a:p>
        </p:txBody>
      </p:sp>
      <p:sp>
        <p:nvSpPr>
          <p:cNvPr id="766" name="Google Shape;766;p28"/>
          <p:cNvSpPr txBox="1"/>
          <p:nvPr/>
        </p:nvSpPr>
        <p:spPr>
          <a:xfrm>
            <a:off x="299475" y="4520425"/>
            <a:ext cx="8328600" cy="4002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00000"/>
              </a:lnSpc>
              <a:spcBef>
                <a:spcPts val="0"/>
              </a:spcBef>
              <a:spcAft>
                <a:spcPts val="0"/>
              </a:spcAft>
              <a:buClr>
                <a:srgbClr val="000000"/>
              </a:buClr>
              <a:buSzPts val="1400"/>
              <a:buFont typeface="Arial"/>
              <a:buChar char="●"/>
            </a:pPr>
            <a:r>
              <a:rPr lang="en-GB" sz="1400" b="0" i="0" u="none" strike="noStrike" cap="none">
                <a:solidFill>
                  <a:srgbClr val="000000"/>
                </a:solidFill>
                <a:latin typeface="Arial"/>
                <a:ea typeface="Arial"/>
                <a:cs typeface="Arial"/>
                <a:sym typeface="Arial"/>
              </a:rPr>
              <a:t>This type of rescoring can be done with a </a:t>
            </a:r>
            <a:r>
              <a:rPr lang="en-GB" sz="1400" b="1" i="0" u="none" strike="noStrike" cap="none">
                <a:solidFill>
                  <a:srgbClr val="000000"/>
                </a:solidFill>
                <a:latin typeface="Arial"/>
                <a:ea typeface="Arial"/>
                <a:cs typeface="Arial"/>
                <a:sym typeface="Arial"/>
              </a:rPr>
              <a:t>language model</a:t>
            </a:r>
            <a:r>
              <a:rPr lang="en-GB" sz="1400" b="0" i="0" u="none" strike="noStrike" cap="none">
                <a:solidFill>
                  <a:srgbClr val="000000"/>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6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6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770"/>
        <p:cNvGrpSpPr/>
        <p:nvPr/>
      </p:nvGrpSpPr>
      <p:grpSpPr>
        <a:xfrm>
          <a:off x="0" y="0"/>
          <a:ext cx="0" cy="0"/>
          <a:chOff x="0" y="0"/>
          <a:chExt cx="0" cy="0"/>
        </a:xfrm>
      </p:grpSpPr>
      <p:sp>
        <p:nvSpPr>
          <p:cNvPr id="771" name="Google Shape;771;p29"/>
          <p:cNvSpPr txBox="1"/>
          <p:nvPr/>
        </p:nvSpPr>
        <p:spPr>
          <a:xfrm>
            <a:off x="1211650" y="1678325"/>
            <a:ext cx="6980700" cy="5850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600"/>
              <a:buFont typeface="Arial"/>
              <a:buNone/>
            </a:pPr>
            <a:r>
              <a:rPr lang="en-GB" sz="2600" b="0" i="0" u="none" strike="noStrike" cap="none">
                <a:solidFill>
                  <a:srgbClr val="000000"/>
                </a:solidFill>
                <a:latin typeface="Arial"/>
                <a:ea typeface="Arial"/>
                <a:cs typeface="Arial"/>
                <a:sym typeface="Arial"/>
              </a:rPr>
              <a:t>Combining ASR and Language Models</a:t>
            </a:r>
            <a:endParaRPr sz="2600" b="0" i="0" u="none" strike="noStrike" cap="none">
              <a:solidFill>
                <a:srgbClr val="202124"/>
              </a:solidFill>
              <a:highlight>
                <a:srgbClr val="FFFFFF"/>
              </a:highlight>
              <a:latin typeface="Arial"/>
              <a:ea typeface="Arial"/>
              <a:cs typeface="Arial"/>
              <a:sym typeface="Arial"/>
            </a:endParaRPr>
          </a:p>
        </p:txBody>
      </p:sp>
      <p:sp>
        <p:nvSpPr>
          <p:cNvPr id="772" name="Google Shape;772;p29"/>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Shape 776"/>
        <p:cNvGrpSpPr/>
        <p:nvPr/>
      </p:nvGrpSpPr>
      <p:grpSpPr>
        <a:xfrm>
          <a:off x="0" y="0"/>
          <a:ext cx="0" cy="0"/>
          <a:chOff x="0" y="0"/>
          <a:chExt cx="0" cy="0"/>
        </a:xfrm>
      </p:grpSpPr>
      <p:sp>
        <p:nvSpPr>
          <p:cNvPr id="777" name="Google Shape;777;p30"/>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800"/>
              <a:buNone/>
            </a:pPr>
            <a:r>
              <a:rPr lang="en-GB" sz="2600"/>
              <a:t>Combining ASR and Language Models</a:t>
            </a:r>
            <a:endParaRPr sz="2600"/>
          </a:p>
        </p:txBody>
      </p:sp>
      <p:sp>
        <p:nvSpPr>
          <p:cNvPr id="778" name="Google Shape;778;p30"/>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18</a:t>
            </a:fld>
            <a:endParaRPr/>
          </a:p>
        </p:txBody>
      </p:sp>
      <p:sp>
        <p:nvSpPr>
          <p:cNvPr id="779" name="Google Shape;779;p30"/>
          <p:cNvSpPr txBox="1"/>
          <p:nvPr/>
        </p:nvSpPr>
        <p:spPr>
          <a:xfrm>
            <a:off x="152125" y="905125"/>
            <a:ext cx="8368500" cy="4002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00000"/>
              </a:lnSpc>
              <a:spcBef>
                <a:spcPts val="0"/>
              </a:spcBef>
              <a:spcAft>
                <a:spcPts val="0"/>
              </a:spcAft>
              <a:buClr>
                <a:srgbClr val="000000"/>
              </a:buClr>
              <a:buSzPts val="1400"/>
              <a:buFont typeface="Arial"/>
              <a:buChar char="●"/>
            </a:pPr>
            <a:r>
              <a:rPr lang="en-GB"/>
              <a:t>In our upcoming lecture, we will discuss </a:t>
            </a:r>
            <a:r>
              <a:rPr lang="en-GB" b="1"/>
              <a:t>language models</a:t>
            </a:r>
            <a:r>
              <a:rPr lang="en-GB"/>
              <a:t> deeply.</a:t>
            </a:r>
            <a:endParaRPr sz="1400" b="0" i="0" u="none" strike="noStrike" cap="none">
              <a:solidFill>
                <a:srgbClr val="000000"/>
              </a:solidFill>
              <a:latin typeface="Arial"/>
              <a:ea typeface="Arial"/>
              <a:cs typeface="Arial"/>
              <a:sym typeface="Arial"/>
            </a:endParaRPr>
          </a:p>
        </p:txBody>
      </p:sp>
      <p:sp>
        <p:nvSpPr>
          <p:cNvPr id="780" name="Google Shape;780;p30"/>
          <p:cNvSpPr txBox="1"/>
          <p:nvPr/>
        </p:nvSpPr>
        <p:spPr>
          <a:xfrm>
            <a:off x="191000" y="1729000"/>
            <a:ext cx="8544000" cy="6156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00000"/>
              </a:lnSpc>
              <a:spcBef>
                <a:spcPts val="0"/>
              </a:spcBef>
              <a:spcAft>
                <a:spcPts val="0"/>
              </a:spcAft>
              <a:buClr>
                <a:srgbClr val="000000"/>
              </a:buClr>
              <a:buSzPts val="1400"/>
              <a:buFont typeface="Arial"/>
              <a:buChar char="●"/>
            </a:pPr>
            <a:r>
              <a:rPr lang="en-GB" sz="1400" b="0" i="0" u="none" strike="noStrike" cap="none">
                <a:solidFill>
                  <a:srgbClr val="000000"/>
                </a:solidFill>
                <a:latin typeface="Arial"/>
                <a:ea typeface="Arial"/>
                <a:cs typeface="Arial"/>
                <a:sym typeface="Arial"/>
              </a:rPr>
              <a:t>In this lecture, we</a:t>
            </a:r>
            <a:r>
              <a:rPr lang="en-GB"/>
              <a:t> will f</a:t>
            </a:r>
            <a:r>
              <a:rPr lang="en-GB" sz="1400" b="0" i="0" u="none" strike="noStrike" cap="none">
                <a:solidFill>
                  <a:srgbClr val="000000"/>
                </a:solidFill>
                <a:latin typeface="Arial"/>
                <a:ea typeface="Arial"/>
                <a:cs typeface="Arial"/>
                <a:sym typeface="Arial"/>
              </a:rPr>
              <a:t>ocus </a:t>
            </a:r>
            <a:r>
              <a:rPr lang="en-GB"/>
              <a:t>on</a:t>
            </a:r>
            <a:r>
              <a:rPr lang="en-GB" sz="1400" b="0" i="0" u="none" strike="noStrike" cap="none">
                <a:solidFill>
                  <a:srgbClr val="000000"/>
                </a:solidFill>
                <a:latin typeface="Arial"/>
                <a:ea typeface="Arial"/>
                <a:cs typeface="Arial"/>
                <a:sym typeface="Arial"/>
              </a:rPr>
              <a:t> how we can use </a:t>
            </a:r>
            <a:r>
              <a:rPr lang="en-GB" sz="1400" b="1" i="0" u="none" strike="noStrike" cap="none">
                <a:solidFill>
                  <a:srgbClr val="000000"/>
                </a:solidFill>
                <a:latin typeface="Arial"/>
                <a:ea typeface="Arial"/>
                <a:cs typeface="Arial"/>
                <a:sym typeface="Arial"/>
              </a:rPr>
              <a:t>language model</a:t>
            </a:r>
            <a:r>
              <a:rPr lang="en-GB" sz="1400" b="0" i="0" u="none" strike="noStrike" cap="none">
                <a:solidFill>
                  <a:srgbClr val="000000"/>
                </a:solidFill>
                <a:latin typeface="Arial"/>
                <a:ea typeface="Arial"/>
                <a:cs typeface="Arial"/>
                <a:sym typeface="Arial"/>
              </a:rPr>
              <a:t> information within a speech recognizer to improve the performance.</a:t>
            </a:r>
            <a:endParaRPr sz="1400" b="0" i="0" u="none" strike="noStrike" cap="none">
              <a:solidFill>
                <a:srgbClr val="000000"/>
              </a:solidFill>
              <a:latin typeface="Arial"/>
              <a:ea typeface="Arial"/>
              <a:cs typeface="Arial"/>
              <a:sym typeface="Arial"/>
            </a:endParaRPr>
          </a:p>
        </p:txBody>
      </p:sp>
      <p:sp>
        <p:nvSpPr>
          <p:cNvPr id="781" name="Google Shape;781;p30"/>
          <p:cNvSpPr txBox="1"/>
          <p:nvPr/>
        </p:nvSpPr>
        <p:spPr>
          <a:xfrm>
            <a:off x="400675" y="2611725"/>
            <a:ext cx="8328600" cy="1477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t>For now, remember that:</a:t>
            </a:r>
            <a:endParaRPr/>
          </a:p>
          <a:p>
            <a:pPr marL="0" lvl="0" indent="0" algn="l" rtl="0">
              <a:spcBef>
                <a:spcPts val="0"/>
              </a:spcBef>
              <a:spcAft>
                <a:spcPts val="0"/>
              </a:spcAft>
              <a:buNone/>
            </a:pPr>
            <a:endParaRPr/>
          </a:p>
          <a:p>
            <a:pPr marL="457200" lvl="0" indent="-317500" algn="l" rtl="0">
              <a:spcBef>
                <a:spcPts val="0"/>
              </a:spcBef>
              <a:spcAft>
                <a:spcPts val="0"/>
              </a:spcAft>
              <a:buSzPts val="1400"/>
              <a:buChar char="●"/>
            </a:pPr>
            <a:r>
              <a:rPr lang="en-GB"/>
              <a:t>The Language Model (LM) assigns a </a:t>
            </a:r>
            <a:r>
              <a:rPr lang="en-GB" b="1"/>
              <a:t>probability</a:t>
            </a:r>
            <a:r>
              <a:rPr lang="en-GB"/>
              <a:t> to each sequence of words </a:t>
            </a:r>
            <a:r>
              <a:rPr lang="en-GB" b="1"/>
              <a:t>w</a:t>
            </a:r>
            <a:r>
              <a:rPr lang="en-GB"/>
              <a:t>.</a:t>
            </a:r>
            <a:endParaRPr/>
          </a:p>
          <a:p>
            <a:pPr marL="457200" lvl="0" indent="0" algn="l" rtl="0">
              <a:spcBef>
                <a:spcPts val="0"/>
              </a:spcBef>
              <a:spcAft>
                <a:spcPts val="0"/>
              </a:spcAft>
              <a:buNone/>
            </a:pPr>
            <a:endParaRPr/>
          </a:p>
          <a:p>
            <a:pPr marL="457200" lvl="0" indent="-317500" algn="l" rtl="0">
              <a:spcBef>
                <a:spcPts val="0"/>
              </a:spcBef>
              <a:spcAft>
                <a:spcPts val="0"/>
              </a:spcAft>
              <a:buSzPts val="1400"/>
              <a:buChar char="●"/>
            </a:pPr>
            <a:r>
              <a:rPr lang="en-GB"/>
              <a:t>More frequently occurring sequences of words (e.g., '</a:t>
            </a:r>
            <a:r>
              <a:rPr lang="en-GB" i="1"/>
              <a:t>I love cats</a:t>
            </a:r>
            <a:r>
              <a:rPr lang="en-GB"/>
              <a:t>') are assigned </a:t>
            </a:r>
            <a:r>
              <a:rPr lang="en-GB" b="1"/>
              <a:t>higher scores</a:t>
            </a:r>
            <a:r>
              <a:rPr lang="en-GB"/>
              <a:t> compared to unlikely sequences (e.g., '</a:t>
            </a:r>
            <a:r>
              <a:rPr lang="en-GB" i="1"/>
              <a:t>I you to</a:t>
            </a:r>
            <a:r>
              <a:rPr lang="en-GB"/>
              <a:t>').</a:t>
            </a:r>
            <a:endParaRPr/>
          </a:p>
        </p:txBody>
      </p:sp>
      <p:sp>
        <p:nvSpPr>
          <p:cNvPr id="782" name="Google Shape;782;p30"/>
          <p:cNvSpPr/>
          <p:nvPr/>
        </p:nvSpPr>
        <p:spPr>
          <a:xfrm>
            <a:off x="229625" y="2656450"/>
            <a:ext cx="8499600" cy="1526100"/>
          </a:xfrm>
          <a:prstGeom prst="rect">
            <a:avLst/>
          </a:prstGeom>
          <a:solidFill>
            <a:srgbClr val="29D2F5">
              <a:alpha val="2118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8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Shape 786"/>
        <p:cNvGrpSpPr/>
        <p:nvPr/>
      </p:nvGrpSpPr>
      <p:grpSpPr>
        <a:xfrm>
          <a:off x="0" y="0"/>
          <a:ext cx="0" cy="0"/>
          <a:chOff x="0" y="0"/>
          <a:chExt cx="0" cy="0"/>
        </a:xfrm>
      </p:grpSpPr>
      <p:sp>
        <p:nvSpPr>
          <p:cNvPr id="787" name="Google Shape;787;p31"/>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800"/>
              <a:buNone/>
            </a:pPr>
            <a:r>
              <a:rPr lang="en-GB" sz="2600"/>
              <a:t>Combining ASR and Language Models</a:t>
            </a:r>
            <a:endParaRPr sz="2600"/>
          </a:p>
        </p:txBody>
      </p:sp>
      <p:sp>
        <p:nvSpPr>
          <p:cNvPr id="788" name="Google Shape;788;p31"/>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19</a:t>
            </a:fld>
            <a:endParaRPr/>
          </a:p>
        </p:txBody>
      </p:sp>
      <p:sp>
        <p:nvSpPr>
          <p:cNvPr id="789" name="Google Shape;789;p31"/>
          <p:cNvSpPr txBox="1"/>
          <p:nvPr/>
        </p:nvSpPr>
        <p:spPr>
          <a:xfrm>
            <a:off x="239550" y="3870125"/>
            <a:ext cx="8544000" cy="10467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00000"/>
              </a:lnSpc>
              <a:spcBef>
                <a:spcPts val="0"/>
              </a:spcBef>
              <a:spcAft>
                <a:spcPts val="0"/>
              </a:spcAft>
              <a:buClr>
                <a:srgbClr val="000000"/>
              </a:buClr>
              <a:buSzPts val="1400"/>
              <a:buFont typeface="Arial"/>
              <a:buChar char="●"/>
            </a:pPr>
            <a:r>
              <a:rPr lang="en-GB" sz="1400" b="0" i="0" u="none" strike="noStrike" cap="none">
                <a:solidFill>
                  <a:srgbClr val="000000"/>
                </a:solidFill>
                <a:latin typeface="Arial"/>
                <a:ea typeface="Arial"/>
                <a:cs typeface="Arial"/>
                <a:sym typeface="Arial"/>
              </a:rPr>
              <a:t>There are various </a:t>
            </a:r>
            <a:r>
              <a:rPr lang="en-GB"/>
              <a:t>ways</a:t>
            </a:r>
            <a:r>
              <a:rPr lang="en-GB" sz="1400" b="0" i="0" u="none" strike="noStrike" cap="none">
                <a:solidFill>
                  <a:srgbClr val="000000"/>
                </a:solidFill>
                <a:latin typeface="Arial"/>
                <a:ea typeface="Arial"/>
                <a:cs typeface="Arial"/>
                <a:sym typeface="Arial"/>
              </a:rPr>
              <a:t> to utilize a language model within a speech recognizer. </a:t>
            </a:r>
            <a:endParaRPr sz="1400" b="0" i="0" u="none" strike="noStrike" cap="none">
              <a:solidFill>
                <a:srgbClr val="000000"/>
              </a:solidFill>
              <a:latin typeface="Arial"/>
              <a:ea typeface="Arial"/>
              <a:cs typeface="Arial"/>
              <a:sym typeface="Arial"/>
            </a:endParaRPr>
          </a:p>
          <a:p>
            <a:pPr marL="45720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457200" marR="0" lvl="0" indent="-317500" algn="l" rtl="0">
              <a:lnSpc>
                <a:spcPct val="100000"/>
              </a:lnSpc>
              <a:spcBef>
                <a:spcPts val="0"/>
              </a:spcBef>
              <a:spcAft>
                <a:spcPts val="0"/>
              </a:spcAft>
              <a:buClr>
                <a:srgbClr val="000000"/>
              </a:buClr>
              <a:buSzPts val="1400"/>
              <a:buFont typeface="Arial"/>
              <a:buChar char="●"/>
            </a:pPr>
            <a:r>
              <a:rPr lang="en-GB" sz="1400" b="0" i="0" u="none" strike="noStrike" cap="none">
                <a:solidFill>
                  <a:srgbClr val="000000"/>
                </a:solidFill>
                <a:latin typeface="Arial"/>
                <a:ea typeface="Arial"/>
                <a:cs typeface="Arial"/>
                <a:sym typeface="Arial"/>
              </a:rPr>
              <a:t>The most commonly used method involves </a:t>
            </a:r>
            <a:r>
              <a:rPr lang="en-GB" sz="1400" b="1" i="0" u="none" strike="noStrike" cap="none">
                <a:solidFill>
                  <a:srgbClr val="000000"/>
                </a:solidFill>
                <a:latin typeface="Arial"/>
                <a:ea typeface="Arial"/>
                <a:cs typeface="Arial"/>
                <a:sym typeface="Arial"/>
              </a:rPr>
              <a:t>rescoring</a:t>
            </a:r>
            <a:r>
              <a:rPr lang="en-GB" sz="1400" b="0" i="0" u="none" strike="noStrike" cap="none">
                <a:solidFill>
                  <a:srgbClr val="000000"/>
                </a:solidFill>
                <a:latin typeface="Arial"/>
                <a:ea typeface="Arial"/>
                <a:cs typeface="Arial"/>
                <a:sym typeface="Arial"/>
              </a:rPr>
              <a:t> the partial hypotheses using a language model during </a:t>
            </a:r>
            <a:r>
              <a:rPr lang="en-GB" sz="1400" b="1" i="0" u="none" strike="noStrike" cap="none">
                <a:solidFill>
                  <a:srgbClr val="000000"/>
                </a:solidFill>
                <a:latin typeface="Arial"/>
                <a:ea typeface="Arial"/>
                <a:cs typeface="Arial"/>
                <a:sym typeface="Arial"/>
              </a:rPr>
              <a:t>beamsearch</a:t>
            </a:r>
            <a:r>
              <a:rPr lang="en-GB" sz="1400" b="0" i="0" u="none" strike="noStrike" cap="none">
                <a:solidFill>
                  <a:srgbClr val="000000"/>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sp>
        <p:nvSpPr>
          <p:cNvPr id="790" name="Google Shape;790;p31"/>
          <p:cNvSpPr txBox="1"/>
          <p:nvPr/>
        </p:nvSpPr>
        <p:spPr>
          <a:xfrm>
            <a:off x="22050" y="794275"/>
            <a:ext cx="8979000" cy="6156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Char char="●"/>
            </a:pPr>
            <a:r>
              <a:rPr lang="en-GB"/>
              <a:t>One approach to train a language model on large text corpora using a</a:t>
            </a:r>
            <a:r>
              <a:rPr lang="en-GB" b="1"/>
              <a:t> neural network</a:t>
            </a:r>
            <a:r>
              <a:rPr lang="en-GB"/>
              <a:t> that predicts the </a:t>
            </a:r>
            <a:r>
              <a:rPr lang="en-GB" b="1"/>
              <a:t>next word</a:t>
            </a:r>
            <a:r>
              <a:rPr lang="en-GB"/>
              <a:t>:</a:t>
            </a:r>
            <a:endParaRPr/>
          </a:p>
        </p:txBody>
      </p:sp>
      <p:grpSp>
        <p:nvGrpSpPr>
          <p:cNvPr id="791" name="Google Shape;791;p31"/>
          <p:cNvGrpSpPr/>
          <p:nvPr/>
        </p:nvGrpSpPr>
        <p:grpSpPr>
          <a:xfrm>
            <a:off x="1386502" y="1700153"/>
            <a:ext cx="4750270" cy="2144783"/>
            <a:chOff x="560000" y="1174263"/>
            <a:chExt cx="5659125" cy="2646900"/>
          </a:xfrm>
        </p:grpSpPr>
        <p:sp>
          <p:nvSpPr>
            <p:cNvPr id="792" name="Google Shape;792;p31"/>
            <p:cNvSpPr/>
            <p:nvPr/>
          </p:nvSpPr>
          <p:spPr>
            <a:xfrm>
              <a:off x="725000" y="2151500"/>
              <a:ext cx="825600" cy="518100"/>
            </a:xfrm>
            <a:prstGeom prst="roundRect">
              <a:avLst>
                <a:gd name="adj" fmla="val 16667"/>
              </a:avLst>
            </a:prstGeom>
            <a:solidFill>
              <a:srgbClr val="FF0000">
                <a:alpha val="23920"/>
              </a:srgbClr>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GB" sz="600" b="0" i="0" u="none" strike="noStrike" cap="none">
                  <a:solidFill>
                    <a:srgbClr val="000000"/>
                  </a:solidFill>
                  <a:latin typeface="Arial"/>
                  <a:ea typeface="Arial"/>
                  <a:cs typeface="Arial"/>
                  <a:sym typeface="Arial"/>
                </a:rPr>
                <a:t>RNN</a:t>
              </a:r>
              <a:endParaRPr sz="600" b="0" i="0" u="none" strike="noStrike" cap="none">
                <a:solidFill>
                  <a:srgbClr val="000000"/>
                </a:solidFill>
                <a:latin typeface="Arial"/>
                <a:ea typeface="Arial"/>
                <a:cs typeface="Arial"/>
                <a:sym typeface="Arial"/>
              </a:endParaRPr>
            </a:p>
          </p:txBody>
        </p:sp>
        <p:sp>
          <p:nvSpPr>
            <p:cNvPr id="793" name="Google Shape;793;p31"/>
            <p:cNvSpPr/>
            <p:nvPr/>
          </p:nvSpPr>
          <p:spPr>
            <a:xfrm>
              <a:off x="1897400" y="2148775"/>
              <a:ext cx="825600" cy="518100"/>
            </a:xfrm>
            <a:prstGeom prst="roundRect">
              <a:avLst>
                <a:gd name="adj" fmla="val 16667"/>
              </a:avLst>
            </a:prstGeom>
            <a:solidFill>
              <a:srgbClr val="FF0000">
                <a:alpha val="23920"/>
              </a:srgbClr>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GB" sz="600" b="0" i="0" u="none" strike="noStrike" cap="none">
                  <a:solidFill>
                    <a:srgbClr val="000000"/>
                  </a:solidFill>
                  <a:latin typeface="Arial"/>
                  <a:ea typeface="Arial"/>
                  <a:cs typeface="Arial"/>
                  <a:sym typeface="Arial"/>
                </a:rPr>
                <a:t>RNN</a:t>
              </a:r>
              <a:endParaRPr sz="600" b="0" i="0" u="none" strike="noStrike" cap="none">
                <a:solidFill>
                  <a:srgbClr val="000000"/>
                </a:solidFill>
                <a:latin typeface="Arial"/>
                <a:ea typeface="Arial"/>
                <a:cs typeface="Arial"/>
                <a:sym typeface="Arial"/>
              </a:endParaRPr>
            </a:p>
          </p:txBody>
        </p:sp>
        <p:cxnSp>
          <p:nvCxnSpPr>
            <p:cNvPr id="794" name="Google Shape;794;p31"/>
            <p:cNvCxnSpPr/>
            <p:nvPr/>
          </p:nvCxnSpPr>
          <p:spPr>
            <a:xfrm rot="10800000">
              <a:off x="1137800" y="1983800"/>
              <a:ext cx="0" cy="167700"/>
            </a:xfrm>
            <a:prstGeom prst="straightConnector1">
              <a:avLst/>
            </a:prstGeom>
            <a:noFill/>
            <a:ln w="9525" cap="flat" cmpd="sng">
              <a:solidFill>
                <a:srgbClr val="424242"/>
              </a:solidFill>
              <a:prstDash val="solid"/>
              <a:round/>
              <a:headEnd type="none" w="sm" len="sm"/>
              <a:tailEnd type="triangle" w="med" len="med"/>
            </a:ln>
          </p:spPr>
        </p:cxnSp>
        <p:cxnSp>
          <p:nvCxnSpPr>
            <p:cNvPr id="795" name="Google Shape;795;p31"/>
            <p:cNvCxnSpPr/>
            <p:nvPr/>
          </p:nvCxnSpPr>
          <p:spPr>
            <a:xfrm rot="10800000">
              <a:off x="2310200" y="1981075"/>
              <a:ext cx="0" cy="167700"/>
            </a:xfrm>
            <a:prstGeom prst="straightConnector1">
              <a:avLst/>
            </a:prstGeom>
            <a:noFill/>
            <a:ln w="9525" cap="flat" cmpd="sng">
              <a:solidFill>
                <a:srgbClr val="424242"/>
              </a:solidFill>
              <a:prstDash val="solid"/>
              <a:round/>
              <a:headEnd type="none" w="sm" len="sm"/>
              <a:tailEnd type="triangle" w="med" len="med"/>
            </a:ln>
          </p:spPr>
        </p:cxnSp>
        <p:sp>
          <p:nvSpPr>
            <p:cNvPr id="796" name="Google Shape;796;p31"/>
            <p:cNvSpPr/>
            <p:nvPr/>
          </p:nvSpPr>
          <p:spPr>
            <a:xfrm>
              <a:off x="725000" y="1770500"/>
              <a:ext cx="825600" cy="240600"/>
            </a:xfrm>
            <a:prstGeom prst="roundRect">
              <a:avLst>
                <a:gd name="adj" fmla="val 16667"/>
              </a:avLst>
            </a:prstGeom>
            <a:solidFill>
              <a:srgbClr val="FCE5CD"/>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GB" sz="600" b="0" i="0" u="none" strike="noStrike" cap="none">
                  <a:solidFill>
                    <a:srgbClr val="000000"/>
                  </a:solidFill>
                  <a:latin typeface="Arial"/>
                  <a:ea typeface="Arial"/>
                  <a:cs typeface="Arial"/>
                  <a:sym typeface="Arial"/>
                </a:rPr>
                <a:t>Linear</a:t>
              </a:r>
              <a:endParaRPr sz="600" b="0" i="0" u="none" strike="noStrike" cap="none">
                <a:solidFill>
                  <a:srgbClr val="000000"/>
                </a:solidFill>
                <a:latin typeface="Arial"/>
                <a:ea typeface="Arial"/>
                <a:cs typeface="Arial"/>
                <a:sym typeface="Arial"/>
              </a:endParaRPr>
            </a:p>
          </p:txBody>
        </p:sp>
        <p:sp>
          <p:nvSpPr>
            <p:cNvPr id="797" name="Google Shape;797;p31"/>
            <p:cNvSpPr/>
            <p:nvPr/>
          </p:nvSpPr>
          <p:spPr>
            <a:xfrm>
              <a:off x="1897400" y="1767775"/>
              <a:ext cx="825600" cy="240600"/>
            </a:xfrm>
            <a:prstGeom prst="roundRect">
              <a:avLst>
                <a:gd name="adj" fmla="val 16667"/>
              </a:avLst>
            </a:prstGeom>
            <a:solidFill>
              <a:srgbClr val="FCE5CD"/>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GB" sz="600" b="0" i="0" u="none" strike="noStrike" cap="none">
                  <a:solidFill>
                    <a:srgbClr val="000000"/>
                  </a:solidFill>
                  <a:latin typeface="Arial"/>
                  <a:ea typeface="Arial"/>
                  <a:cs typeface="Arial"/>
                  <a:sym typeface="Arial"/>
                </a:rPr>
                <a:t>Linear</a:t>
              </a:r>
              <a:endParaRPr sz="600" b="0" i="0" u="none" strike="noStrike" cap="none">
                <a:solidFill>
                  <a:srgbClr val="000000"/>
                </a:solidFill>
                <a:latin typeface="Arial"/>
                <a:ea typeface="Arial"/>
                <a:cs typeface="Arial"/>
                <a:sym typeface="Arial"/>
              </a:endParaRPr>
            </a:p>
          </p:txBody>
        </p:sp>
        <p:cxnSp>
          <p:nvCxnSpPr>
            <p:cNvPr id="798" name="Google Shape;798;p31"/>
            <p:cNvCxnSpPr/>
            <p:nvPr/>
          </p:nvCxnSpPr>
          <p:spPr>
            <a:xfrm rot="10800000">
              <a:off x="1137800" y="1602800"/>
              <a:ext cx="0" cy="167700"/>
            </a:xfrm>
            <a:prstGeom prst="straightConnector1">
              <a:avLst/>
            </a:prstGeom>
            <a:noFill/>
            <a:ln w="9525" cap="flat" cmpd="sng">
              <a:solidFill>
                <a:srgbClr val="424242"/>
              </a:solidFill>
              <a:prstDash val="solid"/>
              <a:round/>
              <a:headEnd type="none" w="sm" len="sm"/>
              <a:tailEnd type="triangle" w="med" len="med"/>
            </a:ln>
          </p:spPr>
        </p:cxnSp>
        <p:cxnSp>
          <p:nvCxnSpPr>
            <p:cNvPr id="799" name="Google Shape;799;p31"/>
            <p:cNvCxnSpPr/>
            <p:nvPr/>
          </p:nvCxnSpPr>
          <p:spPr>
            <a:xfrm rot="10800000">
              <a:off x="2310200" y="1600075"/>
              <a:ext cx="0" cy="167700"/>
            </a:xfrm>
            <a:prstGeom prst="straightConnector1">
              <a:avLst/>
            </a:prstGeom>
            <a:noFill/>
            <a:ln w="9525" cap="flat" cmpd="sng">
              <a:solidFill>
                <a:srgbClr val="424242"/>
              </a:solidFill>
              <a:prstDash val="solid"/>
              <a:round/>
              <a:headEnd type="none" w="sm" len="sm"/>
              <a:tailEnd type="triangle" w="med" len="med"/>
            </a:ln>
          </p:spPr>
        </p:cxnSp>
        <p:sp>
          <p:nvSpPr>
            <p:cNvPr id="800" name="Google Shape;800;p31"/>
            <p:cNvSpPr/>
            <p:nvPr/>
          </p:nvSpPr>
          <p:spPr>
            <a:xfrm>
              <a:off x="725000" y="1389500"/>
              <a:ext cx="825600" cy="240600"/>
            </a:xfrm>
            <a:prstGeom prst="roundRect">
              <a:avLst>
                <a:gd name="adj" fmla="val 16667"/>
              </a:avLst>
            </a:prstGeom>
            <a:solidFill>
              <a:srgbClr val="D0E0E3"/>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GB" sz="700" b="0" i="0" u="none" strike="noStrike" cap="none">
                  <a:solidFill>
                    <a:srgbClr val="000000"/>
                  </a:solidFill>
                  <a:latin typeface="Arial"/>
                  <a:ea typeface="Arial"/>
                  <a:cs typeface="Arial"/>
                  <a:sym typeface="Arial"/>
                </a:rPr>
                <a:t>Softmax</a:t>
              </a:r>
              <a:endParaRPr sz="700" b="0" i="0" u="none" strike="noStrike" cap="none">
                <a:solidFill>
                  <a:srgbClr val="000000"/>
                </a:solidFill>
                <a:latin typeface="Arial"/>
                <a:ea typeface="Arial"/>
                <a:cs typeface="Arial"/>
                <a:sym typeface="Arial"/>
              </a:endParaRPr>
            </a:p>
          </p:txBody>
        </p:sp>
        <p:sp>
          <p:nvSpPr>
            <p:cNvPr id="801" name="Google Shape;801;p31"/>
            <p:cNvSpPr/>
            <p:nvPr/>
          </p:nvSpPr>
          <p:spPr>
            <a:xfrm>
              <a:off x="1897400" y="1386775"/>
              <a:ext cx="825600" cy="240600"/>
            </a:xfrm>
            <a:prstGeom prst="roundRect">
              <a:avLst>
                <a:gd name="adj" fmla="val 16667"/>
              </a:avLst>
            </a:prstGeom>
            <a:solidFill>
              <a:srgbClr val="D0E0E3"/>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GB" sz="700" b="0" i="0" u="none" strike="noStrike" cap="none">
                  <a:solidFill>
                    <a:srgbClr val="000000"/>
                  </a:solidFill>
                  <a:latin typeface="Arial"/>
                  <a:ea typeface="Arial"/>
                  <a:cs typeface="Arial"/>
                  <a:sym typeface="Arial"/>
                </a:rPr>
                <a:t>Softmax</a:t>
              </a:r>
              <a:endParaRPr sz="900" b="0" i="0" u="none" strike="noStrike" cap="none">
                <a:solidFill>
                  <a:srgbClr val="000000"/>
                </a:solidFill>
                <a:latin typeface="Arial"/>
                <a:ea typeface="Arial"/>
                <a:cs typeface="Arial"/>
                <a:sym typeface="Arial"/>
              </a:endParaRPr>
            </a:p>
          </p:txBody>
        </p:sp>
        <p:cxnSp>
          <p:nvCxnSpPr>
            <p:cNvPr id="802" name="Google Shape;802;p31"/>
            <p:cNvCxnSpPr/>
            <p:nvPr/>
          </p:nvCxnSpPr>
          <p:spPr>
            <a:xfrm rot="10800000">
              <a:off x="833000" y="1221800"/>
              <a:ext cx="0" cy="167700"/>
            </a:xfrm>
            <a:prstGeom prst="straightConnector1">
              <a:avLst/>
            </a:prstGeom>
            <a:noFill/>
            <a:ln w="9525" cap="flat" cmpd="sng">
              <a:solidFill>
                <a:srgbClr val="424242"/>
              </a:solidFill>
              <a:prstDash val="solid"/>
              <a:round/>
              <a:headEnd type="none" w="sm" len="sm"/>
              <a:tailEnd type="triangle" w="med" len="med"/>
            </a:ln>
          </p:spPr>
        </p:cxnSp>
        <p:sp>
          <p:nvSpPr>
            <p:cNvPr id="803" name="Google Shape;803;p31"/>
            <p:cNvSpPr/>
            <p:nvPr/>
          </p:nvSpPr>
          <p:spPr>
            <a:xfrm>
              <a:off x="1899288" y="2931625"/>
              <a:ext cx="825600" cy="240600"/>
            </a:xfrm>
            <a:prstGeom prst="roundRect">
              <a:avLst>
                <a:gd name="adj" fmla="val 16667"/>
              </a:avLst>
            </a:prstGeom>
            <a:solidFill>
              <a:srgbClr val="B6D7A8"/>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GB" sz="600" b="0" i="0" u="none" strike="noStrike" cap="none">
                  <a:solidFill>
                    <a:srgbClr val="000000"/>
                  </a:solidFill>
                  <a:latin typeface="Arial"/>
                  <a:ea typeface="Arial"/>
                  <a:cs typeface="Arial"/>
                  <a:sym typeface="Arial"/>
                </a:rPr>
                <a:t>Emb</a:t>
              </a:r>
              <a:endParaRPr sz="600" b="0" i="0" u="none" strike="noStrike" cap="none">
                <a:solidFill>
                  <a:srgbClr val="000000"/>
                </a:solidFill>
                <a:latin typeface="Arial"/>
                <a:ea typeface="Arial"/>
                <a:cs typeface="Arial"/>
                <a:sym typeface="Arial"/>
              </a:endParaRPr>
            </a:p>
          </p:txBody>
        </p:sp>
        <p:cxnSp>
          <p:nvCxnSpPr>
            <p:cNvPr id="804" name="Google Shape;804;p31"/>
            <p:cNvCxnSpPr>
              <a:stCxn id="803" idx="0"/>
            </p:cNvCxnSpPr>
            <p:nvPr/>
          </p:nvCxnSpPr>
          <p:spPr>
            <a:xfrm rot="10800000">
              <a:off x="2307288" y="2674825"/>
              <a:ext cx="4800" cy="256800"/>
            </a:xfrm>
            <a:prstGeom prst="straightConnector1">
              <a:avLst/>
            </a:prstGeom>
            <a:noFill/>
            <a:ln w="9525" cap="flat" cmpd="sng">
              <a:solidFill>
                <a:srgbClr val="424242"/>
              </a:solidFill>
              <a:prstDash val="solid"/>
              <a:round/>
              <a:headEnd type="none" w="sm" len="sm"/>
              <a:tailEnd type="triangle" w="med" len="med"/>
            </a:ln>
          </p:spPr>
        </p:cxnSp>
        <p:cxnSp>
          <p:nvCxnSpPr>
            <p:cNvPr id="805" name="Google Shape;805;p31"/>
            <p:cNvCxnSpPr/>
            <p:nvPr/>
          </p:nvCxnSpPr>
          <p:spPr>
            <a:xfrm rot="10800000">
              <a:off x="2312088" y="3172225"/>
              <a:ext cx="0" cy="167700"/>
            </a:xfrm>
            <a:prstGeom prst="straightConnector1">
              <a:avLst/>
            </a:prstGeom>
            <a:noFill/>
            <a:ln w="9525" cap="flat" cmpd="sng">
              <a:solidFill>
                <a:srgbClr val="424242"/>
              </a:solidFill>
              <a:prstDash val="solid"/>
              <a:round/>
              <a:headEnd type="none" w="sm" len="sm"/>
              <a:tailEnd type="triangle" w="med" len="med"/>
            </a:ln>
          </p:spPr>
        </p:cxnSp>
        <p:sp>
          <p:nvSpPr>
            <p:cNvPr id="806" name="Google Shape;806;p31"/>
            <p:cNvSpPr/>
            <p:nvPr/>
          </p:nvSpPr>
          <p:spPr>
            <a:xfrm>
              <a:off x="724988" y="2924000"/>
              <a:ext cx="825600" cy="240600"/>
            </a:xfrm>
            <a:prstGeom prst="roundRect">
              <a:avLst>
                <a:gd name="adj" fmla="val 16667"/>
              </a:avLst>
            </a:prstGeom>
            <a:solidFill>
              <a:srgbClr val="B6D7A8"/>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GB" sz="600" b="0" i="0" u="none" strike="noStrike" cap="none">
                  <a:solidFill>
                    <a:srgbClr val="000000"/>
                  </a:solidFill>
                  <a:latin typeface="Arial"/>
                  <a:ea typeface="Arial"/>
                  <a:cs typeface="Arial"/>
                  <a:sym typeface="Arial"/>
                </a:rPr>
                <a:t>Emb</a:t>
              </a:r>
              <a:endParaRPr sz="600" b="0" i="0" u="none" strike="noStrike" cap="none">
                <a:solidFill>
                  <a:srgbClr val="000000"/>
                </a:solidFill>
                <a:latin typeface="Arial"/>
                <a:ea typeface="Arial"/>
                <a:cs typeface="Arial"/>
                <a:sym typeface="Arial"/>
              </a:endParaRPr>
            </a:p>
          </p:txBody>
        </p:sp>
        <p:cxnSp>
          <p:nvCxnSpPr>
            <p:cNvPr id="807" name="Google Shape;807;p31"/>
            <p:cNvCxnSpPr>
              <a:stCxn id="806" idx="0"/>
            </p:cNvCxnSpPr>
            <p:nvPr/>
          </p:nvCxnSpPr>
          <p:spPr>
            <a:xfrm rot="10800000">
              <a:off x="1132988" y="2667200"/>
              <a:ext cx="4800" cy="256800"/>
            </a:xfrm>
            <a:prstGeom prst="straightConnector1">
              <a:avLst/>
            </a:prstGeom>
            <a:noFill/>
            <a:ln w="9525" cap="flat" cmpd="sng">
              <a:solidFill>
                <a:srgbClr val="424242"/>
              </a:solidFill>
              <a:prstDash val="solid"/>
              <a:round/>
              <a:headEnd type="none" w="sm" len="sm"/>
              <a:tailEnd type="triangle" w="med" len="med"/>
            </a:ln>
          </p:spPr>
        </p:cxnSp>
        <p:cxnSp>
          <p:nvCxnSpPr>
            <p:cNvPr id="808" name="Google Shape;808;p31"/>
            <p:cNvCxnSpPr/>
            <p:nvPr/>
          </p:nvCxnSpPr>
          <p:spPr>
            <a:xfrm rot="10800000">
              <a:off x="1137788" y="3164600"/>
              <a:ext cx="0" cy="167700"/>
            </a:xfrm>
            <a:prstGeom prst="straightConnector1">
              <a:avLst/>
            </a:prstGeom>
            <a:noFill/>
            <a:ln w="9525" cap="flat" cmpd="sng">
              <a:solidFill>
                <a:srgbClr val="424242"/>
              </a:solidFill>
              <a:prstDash val="solid"/>
              <a:round/>
              <a:headEnd type="none" w="sm" len="sm"/>
              <a:tailEnd type="triangle" w="med" len="med"/>
            </a:ln>
          </p:spPr>
        </p:cxnSp>
        <p:sp>
          <p:nvSpPr>
            <p:cNvPr id="809" name="Google Shape;809;p31"/>
            <p:cNvSpPr txBox="1"/>
            <p:nvPr/>
          </p:nvSpPr>
          <p:spPr>
            <a:xfrm>
              <a:off x="815307" y="3346825"/>
              <a:ext cx="735300" cy="342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600"/>
                <a:buFont typeface="Arial"/>
                <a:buNone/>
              </a:pPr>
              <a:r>
                <a:rPr lang="en-GB" sz="600" b="0" i="0" u="none" strike="noStrike" cap="none">
                  <a:solidFill>
                    <a:srgbClr val="000000"/>
                  </a:solidFill>
                  <a:latin typeface="Roboto"/>
                  <a:ea typeface="Roboto"/>
                  <a:cs typeface="Roboto"/>
                  <a:sym typeface="Roboto"/>
                </a:rPr>
                <a:t>&lt;bos&gt;</a:t>
              </a:r>
              <a:endParaRPr sz="600" b="0" i="0" u="none" strike="noStrike" cap="none">
                <a:solidFill>
                  <a:srgbClr val="000000"/>
                </a:solidFill>
                <a:latin typeface="Roboto"/>
                <a:ea typeface="Roboto"/>
                <a:cs typeface="Roboto"/>
                <a:sym typeface="Roboto"/>
              </a:endParaRPr>
            </a:p>
          </p:txBody>
        </p:sp>
        <p:cxnSp>
          <p:nvCxnSpPr>
            <p:cNvPr id="810" name="Google Shape;810;p31"/>
            <p:cNvCxnSpPr/>
            <p:nvPr/>
          </p:nvCxnSpPr>
          <p:spPr>
            <a:xfrm>
              <a:off x="560000" y="2410550"/>
              <a:ext cx="165000" cy="0"/>
            </a:xfrm>
            <a:prstGeom prst="straightConnector1">
              <a:avLst/>
            </a:prstGeom>
            <a:noFill/>
            <a:ln w="9525" cap="flat" cmpd="sng">
              <a:solidFill>
                <a:srgbClr val="424242"/>
              </a:solidFill>
              <a:prstDash val="solid"/>
              <a:round/>
              <a:headEnd type="none" w="sm" len="sm"/>
              <a:tailEnd type="triangle" w="med" len="med"/>
            </a:ln>
          </p:spPr>
        </p:cxnSp>
        <p:cxnSp>
          <p:nvCxnSpPr>
            <p:cNvPr id="811" name="Google Shape;811;p31"/>
            <p:cNvCxnSpPr/>
            <p:nvPr/>
          </p:nvCxnSpPr>
          <p:spPr>
            <a:xfrm rot="10800000">
              <a:off x="985400" y="1221800"/>
              <a:ext cx="0" cy="167700"/>
            </a:xfrm>
            <a:prstGeom prst="straightConnector1">
              <a:avLst/>
            </a:prstGeom>
            <a:noFill/>
            <a:ln w="9525" cap="flat" cmpd="sng">
              <a:solidFill>
                <a:srgbClr val="424242"/>
              </a:solidFill>
              <a:prstDash val="solid"/>
              <a:round/>
              <a:headEnd type="none" w="sm" len="sm"/>
              <a:tailEnd type="triangle" w="med" len="med"/>
            </a:ln>
          </p:spPr>
        </p:cxnSp>
        <p:cxnSp>
          <p:nvCxnSpPr>
            <p:cNvPr id="812" name="Google Shape;812;p31"/>
            <p:cNvCxnSpPr/>
            <p:nvPr/>
          </p:nvCxnSpPr>
          <p:spPr>
            <a:xfrm rot="10800000">
              <a:off x="1137800" y="1221800"/>
              <a:ext cx="0" cy="167700"/>
            </a:xfrm>
            <a:prstGeom prst="straightConnector1">
              <a:avLst/>
            </a:prstGeom>
            <a:noFill/>
            <a:ln w="9525" cap="flat" cmpd="sng">
              <a:solidFill>
                <a:srgbClr val="424242"/>
              </a:solidFill>
              <a:prstDash val="solid"/>
              <a:round/>
              <a:headEnd type="none" w="sm" len="sm"/>
              <a:tailEnd type="triangle" w="med" len="med"/>
            </a:ln>
          </p:spPr>
        </p:cxnSp>
        <p:cxnSp>
          <p:nvCxnSpPr>
            <p:cNvPr id="813" name="Google Shape;813;p31"/>
            <p:cNvCxnSpPr/>
            <p:nvPr/>
          </p:nvCxnSpPr>
          <p:spPr>
            <a:xfrm rot="10800000">
              <a:off x="1290200" y="1221800"/>
              <a:ext cx="0" cy="167700"/>
            </a:xfrm>
            <a:prstGeom prst="straightConnector1">
              <a:avLst/>
            </a:prstGeom>
            <a:noFill/>
            <a:ln w="9525" cap="flat" cmpd="sng">
              <a:solidFill>
                <a:srgbClr val="424242"/>
              </a:solidFill>
              <a:prstDash val="solid"/>
              <a:round/>
              <a:headEnd type="none" w="sm" len="sm"/>
              <a:tailEnd type="triangle" w="med" len="med"/>
            </a:ln>
          </p:spPr>
        </p:cxnSp>
        <p:cxnSp>
          <p:nvCxnSpPr>
            <p:cNvPr id="814" name="Google Shape;814;p31"/>
            <p:cNvCxnSpPr/>
            <p:nvPr/>
          </p:nvCxnSpPr>
          <p:spPr>
            <a:xfrm rot="10800000">
              <a:off x="1442600" y="1221800"/>
              <a:ext cx="0" cy="167700"/>
            </a:xfrm>
            <a:prstGeom prst="straightConnector1">
              <a:avLst/>
            </a:prstGeom>
            <a:noFill/>
            <a:ln w="9525" cap="flat" cmpd="sng">
              <a:solidFill>
                <a:srgbClr val="424242"/>
              </a:solidFill>
              <a:prstDash val="solid"/>
              <a:round/>
              <a:headEnd type="none" w="sm" len="sm"/>
              <a:tailEnd type="triangle" w="med" len="med"/>
            </a:ln>
          </p:spPr>
        </p:cxnSp>
        <p:cxnSp>
          <p:nvCxnSpPr>
            <p:cNvPr id="815" name="Google Shape;815;p31"/>
            <p:cNvCxnSpPr>
              <a:stCxn id="792" idx="3"/>
            </p:cNvCxnSpPr>
            <p:nvPr/>
          </p:nvCxnSpPr>
          <p:spPr>
            <a:xfrm rot="10800000" flipH="1">
              <a:off x="1550600" y="2407850"/>
              <a:ext cx="346800" cy="2700"/>
            </a:xfrm>
            <a:prstGeom prst="straightConnector1">
              <a:avLst/>
            </a:prstGeom>
            <a:noFill/>
            <a:ln w="9525" cap="flat" cmpd="sng">
              <a:solidFill>
                <a:srgbClr val="424242"/>
              </a:solidFill>
              <a:prstDash val="solid"/>
              <a:round/>
              <a:headEnd type="none" w="sm" len="sm"/>
              <a:tailEnd type="triangle" w="med" len="med"/>
            </a:ln>
          </p:spPr>
        </p:cxnSp>
        <p:sp>
          <p:nvSpPr>
            <p:cNvPr id="816" name="Google Shape;816;p31"/>
            <p:cNvSpPr txBox="1"/>
            <p:nvPr/>
          </p:nvSpPr>
          <p:spPr>
            <a:xfrm>
              <a:off x="2021600" y="3346825"/>
              <a:ext cx="868500" cy="342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600"/>
                <a:buFont typeface="Arial"/>
                <a:buNone/>
              </a:pPr>
              <a:r>
                <a:rPr lang="en-GB" sz="600" b="0" i="0" u="none" strike="noStrike" cap="none">
                  <a:solidFill>
                    <a:srgbClr val="000000"/>
                  </a:solidFill>
                  <a:latin typeface="Roboto"/>
                  <a:ea typeface="Roboto"/>
                  <a:cs typeface="Roboto"/>
                  <a:sym typeface="Roboto"/>
                </a:rPr>
                <a:t>The</a:t>
              </a:r>
              <a:endParaRPr sz="600" b="0" i="0" u="none" strike="noStrike" cap="none">
                <a:solidFill>
                  <a:srgbClr val="000000"/>
                </a:solidFill>
                <a:latin typeface="Roboto"/>
                <a:ea typeface="Roboto"/>
                <a:cs typeface="Roboto"/>
                <a:sym typeface="Roboto"/>
              </a:endParaRPr>
            </a:p>
          </p:txBody>
        </p:sp>
        <p:cxnSp>
          <p:nvCxnSpPr>
            <p:cNvPr id="817" name="Google Shape;817;p31"/>
            <p:cNvCxnSpPr/>
            <p:nvPr/>
          </p:nvCxnSpPr>
          <p:spPr>
            <a:xfrm rot="10800000">
              <a:off x="1976000" y="1221800"/>
              <a:ext cx="0" cy="167700"/>
            </a:xfrm>
            <a:prstGeom prst="straightConnector1">
              <a:avLst/>
            </a:prstGeom>
            <a:noFill/>
            <a:ln w="9525" cap="flat" cmpd="sng">
              <a:solidFill>
                <a:srgbClr val="424242"/>
              </a:solidFill>
              <a:prstDash val="solid"/>
              <a:round/>
              <a:headEnd type="none" w="sm" len="sm"/>
              <a:tailEnd type="triangle" w="med" len="med"/>
            </a:ln>
          </p:spPr>
        </p:cxnSp>
        <p:cxnSp>
          <p:nvCxnSpPr>
            <p:cNvPr id="818" name="Google Shape;818;p31"/>
            <p:cNvCxnSpPr/>
            <p:nvPr/>
          </p:nvCxnSpPr>
          <p:spPr>
            <a:xfrm rot="10800000">
              <a:off x="2128400" y="1221800"/>
              <a:ext cx="0" cy="167700"/>
            </a:xfrm>
            <a:prstGeom prst="straightConnector1">
              <a:avLst/>
            </a:prstGeom>
            <a:noFill/>
            <a:ln w="9525" cap="flat" cmpd="sng">
              <a:solidFill>
                <a:srgbClr val="424242"/>
              </a:solidFill>
              <a:prstDash val="solid"/>
              <a:round/>
              <a:headEnd type="none" w="sm" len="sm"/>
              <a:tailEnd type="triangle" w="med" len="med"/>
            </a:ln>
          </p:spPr>
        </p:cxnSp>
        <p:cxnSp>
          <p:nvCxnSpPr>
            <p:cNvPr id="819" name="Google Shape;819;p31"/>
            <p:cNvCxnSpPr/>
            <p:nvPr/>
          </p:nvCxnSpPr>
          <p:spPr>
            <a:xfrm rot="10800000">
              <a:off x="2280800" y="1221800"/>
              <a:ext cx="0" cy="167700"/>
            </a:xfrm>
            <a:prstGeom prst="straightConnector1">
              <a:avLst/>
            </a:prstGeom>
            <a:noFill/>
            <a:ln w="9525" cap="flat" cmpd="sng">
              <a:solidFill>
                <a:srgbClr val="424242"/>
              </a:solidFill>
              <a:prstDash val="solid"/>
              <a:round/>
              <a:headEnd type="none" w="sm" len="sm"/>
              <a:tailEnd type="triangle" w="med" len="med"/>
            </a:ln>
          </p:spPr>
        </p:cxnSp>
        <p:cxnSp>
          <p:nvCxnSpPr>
            <p:cNvPr id="820" name="Google Shape;820;p31"/>
            <p:cNvCxnSpPr/>
            <p:nvPr/>
          </p:nvCxnSpPr>
          <p:spPr>
            <a:xfrm rot="10800000">
              <a:off x="2433200" y="1221800"/>
              <a:ext cx="0" cy="167700"/>
            </a:xfrm>
            <a:prstGeom prst="straightConnector1">
              <a:avLst/>
            </a:prstGeom>
            <a:noFill/>
            <a:ln w="9525" cap="flat" cmpd="sng">
              <a:solidFill>
                <a:srgbClr val="424242"/>
              </a:solidFill>
              <a:prstDash val="solid"/>
              <a:round/>
              <a:headEnd type="none" w="sm" len="sm"/>
              <a:tailEnd type="triangle" w="med" len="med"/>
            </a:ln>
          </p:spPr>
        </p:cxnSp>
        <p:cxnSp>
          <p:nvCxnSpPr>
            <p:cNvPr id="821" name="Google Shape;821;p31"/>
            <p:cNvCxnSpPr/>
            <p:nvPr/>
          </p:nvCxnSpPr>
          <p:spPr>
            <a:xfrm rot="10800000">
              <a:off x="2585600" y="1221800"/>
              <a:ext cx="0" cy="167700"/>
            </a:xfrm>
            <a:prstGeom prst="straightConnector1">
              <a:avLst/>
            </a:prstGeom>
            <a:noFill/>
            <a:ln w="9525" cap="flat" cmpd="sng">
              <a:solidFill>
                <a:srgbClr val="424242"/>
              </a:solidFill>
              <a:prstDash val="solid"/>
              <a:round/>
              <a:headEnd type="none" w="sm" len="sm"/>
              <a:tailEnd type="triangle" w="med" len="med"/>
            </a:ln>
          </p:spPr>
        </p:cxnSp>
        <p:sp>
          <p:nvSpPr>
            <p:cNvPr id="822" name="Google Shape;822;p31"/>
            <p:cNvSpPr/>
            <p:nvPr/>
          </p:nvSpPr>
          <p:spPr>
            <a:xfrm>
              <a:off x="3073250" y="2148775"/>
              <a:ext cx="825600" cy="518100"/>
            </a:xfrm>
            <a:prstGeom prst="roundRect">
              <a:avLst>
                <a:gd name="adj" fmla="val 16667"/>
              </a:avLst>
            </a:prstGeom>
            <a:solidFill>
              <a:srgbClr val="FF0000">
                <a:alpha val="23920"/>
              </a:srgbClr>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GB" sz="600" b="0" i="0" u="none" strike="noStrike" cap="none">
                  <a:solidFill>
                    <a:srgbClr val="000000"/>
                  </a:solidFill>
                  <a:latin typeface="Arial"/>
                  <a:ea typeface="Arial"/>
                  <a:cs typeface="Arial"/>
                  <a:sym typeface="Arial"/>
                </a:rPr>
                <a:t>RNN</a:t>
              </a:r>
              <a:endParaRPr sz="600" b="0" i="0" u="none" strike="noStrike" cap="none">
                <a:solidFill>
                  <a:srgbClr val="000000"/>
                </a:solidFill>
                <a:latin typeface="Arial"/>
                <a:ea typeface="Arial"/>
                <a:cs typeface="Arial"/>
                <a:sym typeface="Arial"/>
              </a:endParaRPr>
            </a:p>
          </p:txBody>
        </p:sp>
        <p:cxnSp>
          <p:nvCxnSpPr>
            <p:cNvPr id="823" name="Google Shape;823;p31"/>
            <p:cNvCxnSpPr/>
            <p:nvPr/>
          </p:nvCxnSpPr>
          <p:spPr>
            <a:xfrm>
              <a:off x="3898850" y="2407825"/>
              <a:ext cx="165000" cy="0"/>
            </a:xfrm>
            <a:prstGeom prst="straightConnector1">
              <a:avLst/>
            </a:prstGeom>
            <a:noFill/>
            <a:ln w="9525" cap="flat" cmpd="sng">
              <a:solidFill>
                <a:srgbClr val="424242"/>
              </a:solidFill>
              <a:prstDash val="solid"/>
              <a:round/>
              <a:headEnd type="none" w="sm" len="sm"/>
              <a:tailEnd type="triangle" w="med" len="med"/>
            </a:ln>
          </p:spPr>
        </p:cxnSp>
        <p:cxnSp>
          <p:nvCxnSpPr>
            <p:cNvPr id="824" name="Google Shape;824;p31"/>
            <p:cNvCxnSpPr/>
            <p:nvPr/>
          </p:nvCxnSpPr>
          <p:spPr>
            <a:xfrm rot="10800000">
              <a:off x="3486050" y="1981075"/>
              <a:ext cx="0" cy="167700"/>
            </a:xfrm>
            <a:prstGeom prst="straightConnector1">
              <a:avLst/>
            </a:prstGeom>
            <a:noFill/>
            <a:ln w="9525" cap="flat" cmpd="sng">
              <a:solidFill>
                <a:srgbClr val="424242"/>
              </a:solidFill>
              <a:prstDash val="solid"/>
              <a:round/>
              <a:headEnd type="none" w="sm" len="sm"/>
              <a:tailEnd type="triangle" w="med" len="med"/>
            </a:ln>
          </p:spPr>
        </p:cxnSp>
        <p:sp>
          <p:nvSpPr>
            <p:cNvPr id="825" name="Google Shape;825;p31"/>
            <p:cNvSpPr/>
            <p:nvPr/>
          </p:nvSpPr>
          <p:spPr>
            <a:xfrm>
              <a:off x="3073250" y="1767775"/>
              <a:ext cx="825600" cy="240600"/>
            </a:xfrm>
            <a:prstGeom prst="roundRect">
              <a:avLst>
                <a:gd name="adj" fmla="val 16667"/>
              </a:avLst>
            </a:prstGeom>
            <a:solidFill>
              <a:srgbClr val="FCE5CD"/>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GB" sz="600" b="0" i="0" u="none" strike="noStrike" cap="none">
                  <a:solidFill>
                    <a:srgbClr val="000000"/>
                  </a:solidFill>
                  <a:latin typeface="Arial"/>
                  <a:ea typeface="Arial"/>
                  <a:cs typeface="Arial"/>
                  <a:sym typeface="Arial"/>
                </a:rPr>
                <a:t>Linear</a:t>
              </a:r>
              <a:endParaRPr sz="600" b="0" i="0" u="none" strike="noStrike" cap="none">
                <a:solidFill>
                  <a:srgbClr val="000000"/>
                </a:solidFill>
                <a:latin typeface="Arial"/>
                <a:ea typeface="Arial"/>
                <a:cs typeface="Arial"/>
                <a:sym typeface="Arial"/>
              </a:endParaRPr>
            </a:p>
          </p:txBody>
        </p:sp>
        <p:cxnSp>
          <p:nvCxnSpPr>
            <p:cNvPr id="826" name="Google Shape;826;p31"/>
            <p:cNvCxnSpPr/>
            <p:nvPr/>
          </p:nvCxnSpPr>
          <p:spPr>
            <a:xfrm rot="10800000">
              <a:off x="3486050" y="1600075"/>
              <a:ext cx="0" cy="167700"/>
            </a:xfrm>
            <a:prstGeom prst="straightConnector1">
              <a:avLst/>
            </a:prstGeom>
            <a:noFill/>
            <a:ln w="9525" cap="flat" cmpd="sng">
              <a:solidFill>
                <a:srgbClr val="424242"/>
              </a:solidFill>
              <a:prstDash val="solid"/>
              <a:round/>
              <a:headEnd type="none" w="sm" len="sm"/>
              <a:tailEnd type="triangle" w="med" len="med"/>
            </a:ln>
          </p:spPr>
        </p:cxnSp>
        <p:sp>
          <p:nvSpPr>
            <p:cNvPr id="827" name="Google Shape;827;p31"/>
            <p:cNvSpPr/>
            <p:nvPr/>
          </p:nvSpPr>
          <p:spPr>
            <a:xfrm>
              <a:off x="3073250" y="1386775"/>
              <a:ext cx="825600" cy="240600"/>
            </a:xfrm>
            <a:prstGeom prst="roundRect">
              <a:avLst>
                <a:gd name="adj" fmla="val 16667"/>
              </a:avLst>
            </a:prstGeom>
            <a:solidFill>
              <a:srgbClr val="D0E0E3"/>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GB" sz="700" b="0" i="0" u="none" strike="noStrike" cap="none">
                  <a:solidFill>
                    <a:srgbClr val="000000"/>
                  </a:solidFill>
                  <a:latin typeface="Arial"/>
                  <a:ea typeface="Arial"/>
                  <a:cs typeface="Arial"/>
                  <a:sym typeface="Arial"/>
                </a:rPr>
                <a:t>Softmax</a:t>
              </a:r>
              <a:endParaRPr sz="900" b="0" i="0" u="none" strike="noStrike" cap="none">
                <a:solidFill>
                  <a:srgbClr val="000000"/>
                </a:solidFill>
                <a:latin typeface="Arial"/>
                <a:ea typeface="Arial"/>
                <a:cs typeface="Arial"/>
                <a:sym typeface="Arial"/>
              </a:endParaRPr>
            </a:p>
          </p:txBody>
        </p:sp>
        <p:sp>
          <p:nvSpPr>
            <p:cNvPr id="828" name="Google Shape;828;p31"/>
            <p:cNvSpPr/>
            <p:nvPr/>
          </p:nvSpPr>
          <p:spPr>
            <a:xfrm>
              <a:off x="3075138" y="2931625"/>
              <a:ext cx="825600" cy="240600"/>
            </a:xfrm>
            <a:prstGeom prst="roundRect">
              <a:avLst>
                <a:gd name="adj" fmla="val 16667"/>
              </a:avLst>
            </a:prstGeom>
            <a:solidFill>
              <a:srgbClr val="B6D7A8"/>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GB" sz="600" b="0" i="0" u="none" strike="noStrike" cap="none">
                  <a:solidFill>
                    <a:srgbClr val="000000"/>
                  </a:solidFill>
                  <a:latin typeface="Arial"/>
                  <a:ea typeface="Arial"/>
                  <a:cs typeface="Arial"/>
                  <a:sym typeface="Arial"/>
                </a:rPr>
                <a:t>Emb</a:t>
              </a:r>
              <a:endParaRPr sz="600" b="0" i="0" u="none" strike="noStrike" cap="none">
                <a:solidFill>
                  <a:srgbClr val="000000"/>
                </a:solidFill>
                <a:latin typeface="Arial"/>
                <a:ea typeface="Arial"/>
                <a:cs typeface="Arial"/>
                <a:sym typeface="Arial"/>
              </a:endParaRPr>
            </a:p>
          </p:txBody>
        </p:sp>
        <p:cxnSp>
          <p:nvCxnSpPr>
            <p:cNvPr id="829" name="Google Shape;829;p31"/>
            <p:cNvCxnSpPr>
              <a:stCxn id="828" idx="0"/>
            </p:cNvCxnSpPr>
            <p:nvPr/>
          </p:nvCxnSpPr>
          <p:spPr>
            <a:xfrm rot="10800000">
              <a:off x="3483138" y="2674825"/>
              <a:ext cx="4800" cy="256800"/>
            </a:xfrm>
            <a:prstGeom prst="straightConnector1">
              <a:avLst/>
            </a:prstGeom>
            <a:noFill/>
            <a:ln w="9525" cap="flat" cmpd="sng">
              <a:solidFill>
                <a:srgbClr val="424242"/>
              </a:solidFill>
              <a:prstDash val="solid"/>
              <a:round/>
              <a:headEnd type="none" w="sm" len="sm"/>
              <a:tailEnd type="triangle" w="med" len="med"/>
            </a:ln>
          </p:spPr>
        </p:cxnSp>
        <p:cxnSp>
          <p:nvCxnSpPr>
            <p:cNvPr id="830" name="Google Shape;830;p31"/>
            <p:cNvCxnSpPr/>
            <p:nvPr/>
          </p:nvCxnSpPr>
          <p:spPr>
            <a:xfrm rot="10800000">
              <a:off x="3487938" y="3172225"/>
              <a:ext cx="0" cy="167700"/>
            </a:xfrm>
            <a:prstGeom prst="straightConnector1">
              <a:avLst/>
            </a:prstGeom>
            <a:noFill/>
            <a:ln w="9525" cap="flat" cmpd="sng">
              <a:solidFill>
                <a:srgbClr val="424242"/>
              </a:solidFill>
              <a:prstDash val="solid"/>
              <a:round/>
              <a:headEnd type="none" w="sm" len="sm"/>
              <a:tailEnd type="triangle" w="med" len="med"/>
            </a:ln>
          </p:spPr>
        </p:cxnSp>
        <p:sp>
          <p:nvSpPr>
            <p:cNvPr id="831" name="Google Shape;831;p31"/>
            <p:cNvSpPr txBox="1"/>
            <p:nvPr/>
          </p:nvSpPr>
          <p:spPr>
            <a:xfrm>
              <a:off x="3320300" y="3299000"/>
              <a:ext cx="652800" cy="342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600"/>
                <a:buFont typeface="Arial"/>
                <a:buNone/>
              </a:pPr>
              <a:r>
                <a:rPr lang="en-GB" sz="600" b="0" i="0" u="none" strike="noStrike" cap="none">
                  <a:solidFill>
                    <a:srgbClr val="000000"/>
                  </a:solidFill>
                  <a:latin typeface="Roboto"/>
                  <a:ea typeface="Roboto"/>
                  <a:cs typeface="Roboto"/>
                  <a:sym typeface="Roboto"/>
                </a:rPr>
                <a:t>cat </a:t>
              </a:r>
              <a:endParaRPr sz="600" b="0" i="0" u="none" strike="noStrike" cap="none">
                <a:solidFill>
                  <a:srgbClr val="000000"/>
                </a:solidFill>
                <a:latin typeface="Roboto"/>
                <a:ea typeface="Roboto"/>
                <a:cs typeface="Roboto"/>
                <a:sym typeface="Roboto"/>
              </a:endParaRPr>
            </a:p>
          </p:txBody>
        </p:sp>
        <p:cxnSp>
          <p:nvCxnSpPr>
            <p:cNvPr id="832" name="Google Shape;832;p31"/>
            <p:cNvCxnSpPr/>
            <p:nvPr/>
          </p:nvCxnSpPr>
          <p:spPr>
            <a:xfrm rot="10800000">
              <a:off x="3304250" y="1221800"/>
              <a:ext cx="0" cy="167700"/>
            </a:xfrm>
            <a:prstGeom prst="straightConnector1">
              <a:avLst/>
            </a:prstGeom>
            <a:noFill/>
            <a:ln w="9525" cap="flat" cmpd="sng">
              <a:solidFill>
                <a:srgbClr val="424242"/>
              </a:solidFill>
              <a:prstDash val="solid"/>
              <a:round/>
              <a:headEnd type="none" w="sm" len="sm"/>
              <a:tailEnd type="triangle" w="med" len="med"/>
            </a:ln>
          </p:spPr>
        </p:cxnSp>
        <p:cxnSp>
          <p:nvCxnSpPr>
            <p:cNvPr id="833" name="Google Shape;833;p31"/>
            <p:cNvCxnSpPr/>
            <p:nvPr/>
          </p:nvCxnSpPr>
          <p:spPr>
            <a:xfrm rot="10800000">
              <a:off x="3456650" y="1221800"/>
              <a:ext cx="0" cy="167700"/>
            </a:xfrm>
            <a:prstGeom prst="straightConnector1">
              <a:avLst/>
            </a:prstGeom>
            <a:noFill/>
            <a:ln w="9525" cap="flat" cmpd="sng">
              <a:solidFill>
                <a:srgbClr val="424242"/>
              </a:solidFill>
              <a:prstDash val="solid"/>
              <a:round/>
              <a:headEnd type="none" w="sm" len="sm"/>
              <a:tailEnd type="triangle" w="med" len="med"/>
            </a:ln>
          </p:spPr>
        </p:cxnSp>
        <p:cxnSp>
          <p:nvCxnSpPr>
            <p:cNvPr id="834" name="Google Shape;834;p31"/>
            <p:cNvCxnSpPr/>
            <p:nvPr/>
          </p:nvCxnSpPr>
          <p:spPr>
            <a:xfrm rot="10800000">
              <a:off x="3609050" y="1221800"/>
              <a:ext cx="0" cy="167700"/>
            </a:xfrm>
            <a:prstGeom prst="straightConnector1">
              <a:avLst/>
            </a:prstGeom>
            <a:noFill/>
            <a:ln w="9525" cap="flat" cmpd="sng">
              <a:solidFill>
                <a:srgbClr val="424242"/>
              </a:solidFill>
              <a:prstDash val="solid"/>
              <a:round/>
              <a:headEnd type="none" w="sm" len="sm"/>
              <a:tailEnd type="triangle" w="med" len="med"/>
            </a:ln>
          </p:spPr>
        </p:cxnSp>
        <p:cxnSp>
          <p:nvCxnSpPr>
            <p:cNvPr id="835" name="Google Shape;835;p31"/>
            <p:cNvCxnSpPr/>
            <p:nvPr/>
          </p:nvCxnSpPr>
          <p:spPr>
            <a:xfrm rot="10800000">
              <a:off x="3761450" y="1221800"/>
              <a:ext cx="0" cy="167700"/>
            </a:xfrm>
            <a:prstGeom prst="straightConnector1">
              <a:avLst/>
            </a:prstGeom>
            <a:noFill/>
            <a:ln w="9525" cap="flat" cmpd="sng">
              <a:solidFill>
                <a:srgbClr val="424242"/>
              </a:solidFill>
              <a:prstDash val="solid"/>
              <a:round/>
              <a:headEnd type="none" w="sm" len="sm"/>
              <a:tailEnd type="triangle" w="med" len="med"/>
            </a:ln>
          </p:spPr>
        </p:cxnSp>
        <p:cxnSp>
          <p:nvCxnSpPr>
            <p:cNvPr id="836" name="Google Shape;836;p31"/>
            <p:cNvCxnSpPr/>
            <p:nvPr/>
          </p:nvCxnSpPr>
          <p:spPr>
            <a:xfrm rot="10800000" flipH="1">
              <a:off x="2723000" y="2419050"/>
              <a:ext cx="346800" cy="2700"/>
            </a:xfrm>
            <a:prstGeom prst="straightConnector1">
              <a:avLst/>
            </a:prstGeom>
            <a:noFill/>
            <a:ln w="9525" cap="flat" cmpd="sng">
              <a:solidFill>
                <a:srgbClr val="424242"/>
              </a:solidFill>
              <a:prstDash val="solid"/>
              <a:round/>
              <a:headEnd type="none" w="sm" len="sm"/>
              <a:tailEnd type="triangle" w="med" len="med"/>
            </a:ln>
          </p:spPr>
        </p:cxnSp>
        <p:sp>
          <p:nvSpPr>
            <p:cNvPr id="837" name="Google Shape;837;p31"/>
            <p:cNvSpPr txBox="1"/>
            <p:nvPr/>
          </p:nvSpPr>
          <p:spPr>
            <a:xfrm>
              <a:off x="4207038" y="2222960"/>
              <a:ext cx="1404900" cy="342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600"/>
                <a:buFont typeface="Arial"/>
                <a:buNone/>
              </a:pPr>
              <a:r>
                <a:rPr lang="en-GB" sz="600" b="0" i="0" u="none" strike="noStrike" cap="none">
                  <a:solidFill>
                    <a:srgbClr val="000000"/>
                  </a:solidFill>
                  <a:latin typeface="Roboto"/>
                  <a:ea typeface="Roboto"/>
                  <a:cs typeface="Roboto"/>
                  <a:sym typeface="Roboto"/>
                </a:rPr>
                <a:t>…………………</a:t>
              </a:r>
              <a:endParaRPr sz="600" b="0" i="0" u="none" strike="noStrike" cap="none">
                <a:solidFill>
                  <a:srgbClr val="000000"/>
                </a:solidFill>
                <a:latin typeface="Roboto"/>
                <a:ea typeface="Roboto"/>
                <a:cs typeface="Roboto"/>
                <a:sym typeface="Roboto"/>
              </a:endParaRPr>
            </a:p>
          </p:txBody>
        </p:sp>
        <p:sp>
          <p:nvSpPr>
            <p:cNvPr id="838" name="Google Shape;838;p31"/>
            <p:cNvSpPr/>
            <p:nvPr/>
          </p:nvSpPr>
          <p:spPr>
            <a:xfrm>
              <a:off x="5228525" y="2101238"/>
              <a:ext cx="825600" cy="518100"/>
            </a:xfrm>
            <a:prstGeom prst="roundRect">
              <a:avLst>
                <a:gd name="adj" fmla="val 16667"/>
              </a:avLst>
            </a:prstGeom>
            <a:solidFill>
              <a:srgbClr val="FF0000">
                <a:alpha val="23920"/>
              </a:srgbClr>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GB" sz="600" b="0" i="0" u="none" strike="noStrike" cap="none">
                  <a:solidFill>
                    <a:srgbClr val="000000"/>
                  </a:solidFill>
                  <a:latin typeface="Arial"/>
                  <a:ea typeface="Arial"/>
                  <a:cs typeface="Arial"/>
                  <a:sym typeface="Arial"/>
                </a:rPr>
                <a:t>RNN</a:t>
              </a:r>
              <a:endParaRPr sz="600" b="0" i="0" u="none" strike="noStrike" cap="none">
                <a:solidFill>
                  <a:srgbClr val="000000"/>
                </a:solidFill>
                <a:latin typeface="Arial"/>
                <a:ea typeface="Arial"/>
                <a:cs typeface="Arial"/>
                <a:sym typeface="Arial"/>
              </a:endParaRPr>
            </a:p>
          </p:txBody>
        </p:sp>
        <p:cxnSp>
          <p:nvCxnSpPr>
            <p:cNvPr id="839" name="Google Shape;839;p31"/>
            <p:cNvCxnSpPr/>
            <p:nvPr/>
          </p:nvCxnSpPr>
          <p:spPr>
            <a:xfrm>
              <a:off x="6054125" y="2360288"/>
              <a:ext cx="165000" cy="0"/>
            </a:xfrm>
            <a:prstGeom prst="straightConnector1">
              <a:avLst/>
            </a:prstGeom>
            <a:noFill/>
            <a:ln w="9525" cap="flat" cmpd="sng">
              <a:solidFill>
                <a:srgbClr val="424242"/>
              </a:solidFill>
              <a:prstDash val="solid"/>
              <a:round/>
              <a:headEnd type="none" w="sm" len="sm"/>
              <a:tailEnd type="triangle" w="med" len="med"/>
            </a:ln>
          </p:spPr>
        </p:cxnSp>
        <p:cxnSp>
          <p:nvCxnSpPr>
            <p:cNvPr id="840" name="Google Shape;840;p31"/>
            <p:cNvCxnSpPr/>
            <p:nvPr/>
          </p:nvCxnSpPr>
          <p:spPr>
            <a:xfrm rot="10800000">
              <a:off x="5641325" y="1933538"/>
              <a:ext cx="0" cy="167700"/>
            </a:xfrm>
            <a:prstGeom prst="straightConnector1">
              <a:avLst/>
            </a:prstGeom>
            <a:noFill/>
            <a:ln w="9525" cap="flat" cmpd="sng">
              <a:solidFill>
                <a:srgbClr val="424242"/>
              </a:solidFill>
              <a:prstDash val="solid"/>
              <a:round/>
              <a:headEnd type="none" w="sm" len="sm"/>
              <a:tailEnd type="triangle" w="med" len="med"/>
            </a:ln>
          </p:spPr>
        </p:cxnSp>
        <p:sp>
          <p:nvSpPr>
            <p:cNvPr id="841" name="Google Shape;841;p31"/>
            <p:cNvSpPr/>
            <p:nvPr/>
          </p:nvSpPr>
          <p:spPr>
            <a:xfrm>
              <a:off x="5228525" y="1720238"/>
              <a:ext cx="825600" cy="240600"/>
            </a:xfrm>
            <a:prstGeom prst="roundRect">
              <a:avLst>
                <a:gd name="adj" fmla="val 16667"/>
              </a:avLst>
            </a:prstGeom>
            <a:solidFill>
              <a:srgbClr val="FCE5CD"/>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GB" sz="600" b="0" i="0" u="none" strike="noStrike" cap="none">
                  <a:solidFill>
                    <a:srgbClr val="000000"/>
                  </a:solidFill>
                  <a:latin typeface="Arial"/>
                  <a:ea typeface="Arial"/>
                  <a:cs typeface="Arial"/>
                  <a:sym typeface="Arial"/>
                </a:rPr>
                <a:t>Linear</a:t>
              </a:r>
              <a:endParaRPr sz="600" b="0" i="0" u="none" strike="noStrike" cap="none">
                <a:solidFill>
                  <a:srgbClr val="000000"/>
                </a:solidFill>
                <a:latin typeface="Arial"/>
                <a:ea typeface="Arial"/>
                <a:cs typeface="Arial"/>
                <a:sym typeface="Arial"/>
              </a:endParaRPr>
            </a:p>
          </p:txBody>
        </p:sp>
        <p:cxnSp>
          <p:nvCxnSpPr>
            <p:cNvPr id="842" name="Google Shape;842;p31"/>
            <p:cNvCxnSpPr/>
            <p:nvPr/>
          </p:nvCxnSpPr>
          <p:spPr>
            <a:xfrm rot="10800000">
              <a:off x="5641325" y="1552538"/>
              <a:ext cx="0" cy="167700"/>
            </a:xfrm>
            <a:prstGeom prst="straightConnector1">
              <a:avLst/>
            </a:prstGeom>
            <a:noFill/>
            <a:ln w="9525" cap="flat" cmpd="sng">
              <a:solidFill>
                <a:srgbClr val="424242"/>
              </a:solidFill>
              <a:prstDash val="solid"/>
              <a:round/>
              <a:headEnd type="none" w="sm" len="sm"/>
              <a:tailEnd type="triangle" w="med" len="med"/>
            </a:ln>
          </p:spPr>
        </p:cxnSp>
        <p:sp>
          <p:nvSpPr>
            <p:cNvPr id="843" name="Google Shape;843;p31"/>
            <p:cNvSpPr/>
            <p:nvPr/>
          </p:nvSpPr>
          <p:spPr>
            <a:xfrm>
              <a:off x="5228525" y="1339238"/>
              <a:ext cx="825600" cy="240600"/>
            </a:xfrm>
            <a:prstGeom prst="roundRect">
              <a:avLst>
                <a:gd name="adj" fmla="val 16667"/>
              </a:avLst>
            </a:prstGeom>
            <a:solidFill>
              <a:srgbClr val="D0E0E3"/>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GB" sz="700" b="0" i="0" u="none" strike="noStrike" cap="none">
                  <a:solidFill>
                    <a:srgbClr val="000000"/>
                  </a:solidFill>
                  <a:latin typeface="Arial"/>
                  <a:ea typeface="Arial"/>
                  <a:cs typeface="Arial"/>
                  <a:sym typeface="Arial"/>
                </a:rPr>
                <a:t>Softmax</a:t>
              </a:r>
              <a:endParaRPr sz="900" b="0" i="0" u="none" strike="noStrike" cap="none">
                <a:solidFill>
                  <a:srgbClr val="000000"/>
                </a:solidFill>
                <a:latin typeface="Arial"/>
                <a:ea typeface="Arial"/>
                <a:cs typeface="Arial"/>
                <a:sym typeface="Arial"/>
              </a:endParaRPr>
            </a:p>
          </p:txBody>
        </p:sp>
        <p:sp>
          <p:nvSpPr>
            <p:cNvPr id="844" name="Google Shape;844;p31"/>
            <p:cNvSpPr/>
            <p:nvPr/>
          </p:nvSpPr>
          <p:spPr>
            <a:xfrm>
              <a:off x="5230413" y="2884088"/>
              <a:ext cx="825600" cy="240600"/>
            </a:xfrm>
            <a:prstGeom prst="roundRect">
              <a:avLst>
                <a:gd name="adj" fmla="val 16667"/>
              </a:avLst>
            </a:prstGeom>
            <a:solidFill>
              <a:srgbClr val="B6D7A8"/>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GB" sz="600" b="0" i="0" u="none" strike="noStrike" cap="none">
                  <a:solidFill>
                    <a:srgbClr val="000000"/>
                  </a:solidFill>
                  <a:latin typeface="Arial"/>
                  <a:ea typeface="Arial"/>
                  <a:cs typeface="Arial"/>
                  <a:sym typeface="Arial"/>
                </a:rPr>
                <a:t>Emb</a:t>
              </a:r>
              <a:endParaRPr sz="600" b="0" i="0" u="none" strike="noStrike" cap="none">
                <a:solidFill>
                  <a:srgbClr val="000000"/>
                </a:solidFill>
                <a:latin typeface="Arial"/>
                <a:ea typeface="Arial"/>
                <a:cs typeface="Arial"/>
                <a:sym typeface="Arial"/>
              </a:endParaRPr>
            </a:p>
          </p:txBody>
        </p:sp>
        <p:cxnSp>
          <p:nvCxnSpPr>
            <p:cNvPr id="845" name="Google Shape;845;p31"/>
            <p:cNvCxnSpPr>
              <a:stCxn id="844" idx="0"/>
            </p:cNvCxnSpPr>
            <p:nvPr/>
          </p:nvCxnSpPr>
          <p:spPr>
            <a:xfrm rot="10800000">
              <a:off x="5638413" y="2627288"/>
              <a:ext cx="4800" cy="256800"/>
            </a:xfrm>
            <a:prstGeom prst="straightConnector1">
              <a:avLst/>
            </a:prstGeom>
            <a:noFill/>
            <a:ln w="9525" cap="flat" cmpd="sng">
              <a:solidFill>
                <a:srgbClr val="424242"/>
              </a:solidFill>
              <a:prstDash val="solid"/>
              <a:round/>
              <a:headEnd type="none" w="sm" len="sm"/>
              <a:tailEnd type="triangle" w="med" len="med"/>
            </a:ln>
          </p:spPr>
        </p:cxnSp>
        <p:cxnSp>
          <p:nvCxnSpPr>
            <p:cNvPr id="846" name="Google Shape;846;p31"/>
            <p:cNvCxnSpPr/>
            <p:nvPr/>
          </p:nvCxnSpPr>
          <p:spPr>
            <a:xfrm rot="10800000">
              <a:off x="5643213" y="3124688"/>
              <a:ext cx="0" cy="167700"/>
            </a:xfrm>
            <a:prstGeom prst="straightConnector1">
              <a:avLst/>
            </a:prstGeom>
            <a:noFill/>
            <a:ln w="9525" cap="flat" cmpd="sng">
              <a:solidFill>
                <a:srgbClr val="424242"/>
              </a:solidFill>
              <a:prstDash val="solid"/>
              <a:round/>
              <a:headEnd type="none" w="sm" len="sm"/>
              <a:tailEnd type="triangle" w="med" len="med"/>
            </a:ln>
          </p:spPr>
        </p:cxnSp>
        <p:sp>
          <p:nvSpPr>
            <p:cNvPr id="847" name="Google Shape;847;p31"/>
            <p:cNvSpPr txBox="1"/>
            <p:nvPr/>
          </p:nvSpPr>
          <p:spPr>
            <a:xfrm>
              <a:off x="5475575" y="3251463"/>
              <a:ext cx="652800" cy="569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600"/>
                <a:buFont typeface="Arial"/>
                <a:buNone/>
              </a:pPr>
              <a:r>
                <a:rPr lang="en-GB" sz="600" b="0" i="0" u="none" strike="noStrike" cap="none">
                  <a:solidFill>
                    <a:srgbClr val="000000"/>
                  </a:solidFill>
                  <a:latin typeface="Roboto"/>
                  <a:ea typeface="Roboto"/>
                  <a:cs typeface="Roboto"/>
                  <a:sym typeface="Roboto"/>
                </a:rPr>
                <a:t>table</a:t>
              </a:r>
              <a:endParaRPr sz="600"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600"/>
                <a:buFont typeface="Arial"/>
                <a:buNone/>
              </a:pPr>
              <a:endParaRPr sz="600"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600"/>
                <a:buFont typeface="Arial"/>
                <a:buNone/>
              </a:pPr>
              <a:endParaRPr sz="600" b="0" i="0" u="none" strike="noStrike" cap="none">
                <a:solidFill>
                  <a:srgbClr val="000000"/>
                </a:solidFill>
                <a:latin typeface="Roboto"/>
                <a:ea typeface="Roboto"/>
                <a:cs typeface="Roboto"/>
                <a:sym typeface="Roboto"/>
              </a:endParaRPr>
            </a:p>
          </p:txBody>
        </p:sp>
        <p:cxnSp>
          <p:nvCxnSpPr>
            <p:cNvPr id="848" name="Google Shape;848;p31"/>
            <p:cNvCxnSpPr/>
            <p:nvPr/>
          </p:nvCxnSpPr>
          <p:spPr>
            <a:xfrm rot="10800000">
              <a:off x="5459525" y="1174263"/>
              <a:ext cx="0" cy="167700"/>
            </a:xfrm>
            <a:prstGeom prst="straightConnector1">
              <a:avLst/>
            </a:prstGeom>
            <a:noFill/>
            <a:ln w="9525" cap="flat" cmpd="sng">
              <a:solidFill>
                <a:srgbClr val="424242"/>
              </a:solidFill>
              <a:prstDash val="solid"/>
              <a:round/>
              <a:headEnd type="none" w="sm" len="sm"/>
              <a:tailEnd type="triangle" w="med" len="med"/>
            </a:ln>
          </p:spPr>
        </p:cxnSp>
        <p:cxnSp>
          <p:nvCxnSpPr>
            <p:cNvPr id="849" name="Google Shape;849;p31"/>
            <p:cNvCxnSpPr/>
            <p:nvPr/>
          </p:nvCxnSpPr>
          <p:spPr>
            <a:xfrm rot="10800000">
              <a:off x="5611925" y="1174263"/>
              <a:ext cx="0" cy="167700"/>
            </a:xfrm>
            <a:prstGeom prst="straightConnector1">
              <a:avLst/>
            </a:prstGeom>
            <a:noFill/>
            <a:ln w="9525" cap="flat" cmpd="sng">
              <a:solidFill>
                <a:srgbClr val="424242"/>
              </a:solidFill>
              <a:prstDash val="solid"/>
              <a:round/>
              <a:headEnd type="none" w="sm" len="sm"/>
              <a:tailEnd type="triangle" w="med" len="med"/>
            </a:ln>
          </p:spPr>
        </p:cxnSp>
        <p:cxnSp>
          <p:nvCxnSpPr>
            <p:cNvPr id="850" name="Google Shape;850;p31"/>
            <p:cNvCxnSpPr/>
            <p:nvPr/>
          </p:nvCxnSpPr>
          <p:spPr>
            <a:xfrm rot="10800000">
              <a:off x="5764325" y="1174263"/>
              <a:ext cx="0" cy="167700"/>
            </a:xfrm>
            <a:prstGeom prst="straightConnector1">
              <a:avLst/>
            </a:prstGeom>
            <a:noFill/>
            <a:ln w="9525" cap="flat" cmpd="sng">
              <a:solidFill>
                <a:srgbClr val="424242"/>
              </a:solidFill>
              <a:prstDash val="solid"/>
              <a:round/>
              <a:headEnd type="none" w="sm" len="sm"/>
              <a:tailEnd type="triangle" w="med" len="med"/>
            </a:ln>
          </p:spPr>
        </p:cxnSp>
        <p:cxnSp>
          <p:nvCxnSpPr>
            <p:cNvPr id="851" name="Google Shape;851;p31"/>
            <p:cNvCxnSpPr/>
            <p:nvPr/>
          </p:nvCxnSpPr>
          <p:spPr>
            <a:xfrm rot="10800000">
              <a:off x="5916725" y="1174263"/>
              <a:ext cx="0" cy="167700"/>
            </a:xfrm>
            <a:prstGeom prst="straightConnector1">
              <a:avLst/>
            </a:prstGeom>
            <a:noFill/>
            <a:ln w="9525" cap="flat" cmpd="sng">
              <a:solidFill>
                <a:srgbClr val="424242"/>
              </a:solidFill>
              <a:prstDash val="solid"/>
              <a:round/>
              <a:headEnd type="none" w="sm" len="sm"/>
              <a:tailEnd type="triangle" w="med" len="med"/>
            </a:ln>
          </p:spPr>
        </p:cxnSp>
      </p:grpSp>
      <p:sp>
        <p:nvSpPr>
          <p:cNvPr id="852" name="Google Shape;852;p31"/>
          <p:cNvSpPr txBox="1"/>
          <p:nvPr/>
        </p:nvSpPr>
        <p:spPr>
          <a:xfrm>
            <a:off x="435700" y="2451268"/>
            <a:ext cx="742500" cy="292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700"/>
              <a:buFont typeface="Arial"/>
              <a:buNone/>
            </a:pPr>
            <a:r>
              <a:rPr lang="en-GB" sz="700" b="1" i="0" u="none" strike="noStrike" cap="none">
                <a:solidFill>
                  <a:srgbClr val="000000"/>
                </a:solidFill>
                <a:latin typeface="Roboto"/>
                <a:ea typeface="Roboto"/>
                <a:cs typeface="Roboto"/>
                <a:sym typeface="Roboto"/>
              </a:rPr>
              <a:t>LM</a:t>
            </a:r>
            <a:endParaRPr sz="700" b="1" i="0" u="none" strike="noStrike" cap="none">
              <a:solidFill>
                <a:srgbClr val="000000"/>
              </a:solidFill>
              <a:latin typeface="Roboto"/>
              <a:ea typeface="Roboto"/>
              <a:cs typeface="Roboto"/>
              <a:sym typeface="Roboto"/>
            </a:endParaRPr>
          </a:p>
        </p:txBody>
      </p:sp>
      <p:sp>
        <p:nvSpPr>
          <p:cNvPr id="853" name="Google Shape;853;p31"/>
          <p:cNvSpPr txBox="1"/>
          <p:nvPr/>
        </p:nvSpPr>
        <p:spPr>
          <a:xfrm>
            <a:off x="1486675" y="1502150"/>
            <a:ext cx="317700" cy="292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GB" sz="700" b="0" i="0" u="none" strike="noStrike" cap="none">
                <a:solidFill>
                  <a:srgbClr val="000000"/>
                </a:solidFill>
                <a:latin typeface="Roboto"/>
                <a:ea typeface="Roboto"/>
                <a:cs typeface="Roboto"/>
                <a:sym typeface="Roboto"/>
              </a:rPr>
              <a:t>w</a:t>
            </a:r>
            <a:r>
              <a:rPr lang="en-GB" sz="700" b="0" i="0" u="none" strike="noStrike" cap="none" baseline="-25000">
                <a:solidFill>
                  <a:srgbClr val="000000"/>
                </a:solidFill>
                <a:latin typeface="Roboto"/>
                <a:ea typeface="Roboto"/>
                <a:cs typeface="Roboto"/>
                <a:sym typeface="Roboto"/>
              </a:rPr>
              <a:t>1</a:t>
            </a:r>
            <a:endParaRPr sz="700" b="0" i="0" u="none" strike="noStrike" cap="none" baseline="-25000">
              <a:solidFill>
                <a:srgbClr val="000000"/>
              </a:solidFill>
              <a:latin typeface="Roboto"/>
              <a:ea typeface="Roboto"/>
              <a:cs typeface="Roboto"/>
              <a:sym typeface="Roboto"/>
            </a:endParaRPr>
          </a:p>
        </p:txBody>
      </p:sp>
      <p:sp>
        <p:nvSpPr>
          <p:cNvPr id="854" name="Google Shape;854;p31"/>
          <p:cNvSpPr txBox="1"/>
          <p:nvPr/>
        </p:nvSpPr>
        <p:spPr>
          <a:xfrm>
            <a:off x="1592521" y="1502150"/>
            <a:ext cx="317700" cy="292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GB" sz="700" b="0" i="0" u="none" strike="noStrike" cap="none">
                <a:solidFill>
                  <a:srgbClr val="000000"/>
                </a:solidFill>
                <a:latin typeface="Roboto"/>
                <a:ea typeface="Roboto"/>
                <a:cs typeface="Roboto"/>
                <a:sym typeface="Roboto"/>
              </a:rPr>
              <a:t>w</a:t>
            </a:r>
            <a:r>
              <a:rPr lang="en-GB" sz="700" b="0" i="0" u="none" strike="noStrike" cap="none" baseline="-25000">
                <a:solidFill>
                  <a:srgbClr val="000000"/>
                </a:solidFill>
                <a:latin typeface="Roboto"/>
                <a:ea typeface="Roboto"/>
                <a:cs typeface="Roboto"/>
                <a:sym typeface="Roboto"/>
              </a:rPr>
              <a:t>2</a:t>
            </a:r>
            <a:endParaRPr sz="700" b="0" i="0" u="none" strike="noStrike" cap="none" baseline="-25000">
              <a:solidFill>
                <a:srgbClr val="000000"/>
              </a:solidFill>
              <a:latin typeface="Roboto"/>
              <a:ea typeface="Roboto"/>
              <a:cs typeface="Roboto"/>
              <a:sym typeface="Roboto"/>
            </a:endParaRPr>
          </a:p>
        </p:txBody>
      </p:sp>
      <p:sp>
        <p:nvSpPr>
          <p:cNvPr id="855" name="Google Shape;855;p31"/>
          <p:cNvSpPr txBox="1"/>
          <p:nvPr/>
        </p:nvSpPr>
        <p:spPr>
          <a:xfrm>
            <a:off x="1698368" y="1502150"/>
            <a:ext cx="317700" cy="292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GB" sz="700" b="0" i="0" u="none" strike="noStrike" cap="none">
                <a:solidFill>
                  <a:srgbClr val="000000"/>
                </a:solidFill>
                <a:latin typeface="Roboto"/>
                <a:ea typeface="Roboto"/>
                <a:cs typeface="Roboto"/>
                <a:sym typeface="Roboto"/>
              </a:rPr>
              <a:t>w</a:t>
            </a:r>
            <a:r>
              <a:rPr lang="en-GB" sz="700" b="0" i="0" u="none" strike="noStrike" cap="none" baseline="-25000">
                <a:solidFill>
                  <a:srgbClr val="000000"/>
                </a:solidFill>
                <a:latin typeface="Roboto"/>
                <a:ea typeface="Roboto"/>
                <a:cs typeface="Roboto"/>
                <a:sym typeface="Roboto"/>
              </a:rPr>
              <a:t>3</a:t>
            </a:r>
            <a:endParaRPr sz="700" b="0" i="0" u="none" strike="noStrike" cap="none" baseline="-25000">
              <a:solidFill>
                <a:srgbClr val="000000"/>
              </a:solidFill>
              <a:latin typeface="Roboto"/>
              <a:ea typeface="Roboto"/>
              <a:cs typeface="Roboto"/>
              <a:sym typeface="Roboto"/>
            </a:endParaRPr>
          </a:p>
        </p:txBody>
      </p:sp>
      <p:sp>
        <p:nvSpPr>
          <p:cNvPr id="856" name="Google Shape;856;p31"/>
          <p:cNvSpPr txBox="1"/>
          <p:nvPr/>
        </p:nvSpPr>
        <p:spPr>
          <a:xfrm>
            <a:off x="1804214" y="1502150"/>
            <a:ext cx="317700" cy="292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GB" sz="700" b="0" i="0" u="none" strike="noStrike" cap="none">
                <a:solidFill>
                  <a:srgbClr val="000000"/>
                </a:solidFill>
                <a:latin typeface="Roboto"/>
                <a:ea typeface="Roboto"/>
                <a:cs typeface="Roboto"/>
                <a:sym typeface="Roboto"/>
              </a:rPr>
              <a:t>…</a:t>
            </a:r>
            <a:endParaRPr sz="700" b="0" i="0" u="none" strike="noStrike" cap="none" baseline="-25000">
              <a:solidFill>
                <a:srgbClr val="000000"/>
              </a:solidFill>
              <a:latin typeface="Roboto"/>
              <a:ea typeface="Roboto"/>
              <a:cs typeface="Roboto"/>
              <a:sym typeface="Roboto"/>
            </a:endParaRPr>
          </a:p>
        </p:txBody>
      </p:sp>
      <p:sp>
        <p:nvSpPr>
          <p:cNvPr id="857" name="Google Shape;857;p31"/>
          <p:cNvSpPr txBox="1"/>
          <p:nvPr/>
        </p:nvSpPr>
        <p:spPr>
          <a:xfrm>
            <a:off x="2015907" y="1502150"/>
            <a:ext cx="317700" cy="292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GB" sz="700" b="0" i="0" u="none" strike="noStrike" cap="none">
                <a:solidFill>
                  <a:srgbClr val="000000"/>
                </a:solidFill>
                <a:latin typeface="Roboto"/>
                <a:ea typeface="Roboto"/>
                <a:cs typeface="Roboto"/>
                <a:sym typeface="Roboto"/>
              </a:rPr>
              <a:t>w</a:t>
            </a:r>
            <a:r>
              <a:rPr lang="en-GB" sz="700" b="0" i="0" u="none" strike="noStrike" cap="none" baseline="-25000">
                <a:solidFill>
                  <a:srgbClr val="000000"/>
                </a:solidFill>
                <a:latin typeface="Roboto"/>
                <a:ea typeface="Roboto"/>
                <a:cs typeface="Roboto"/>
                <a:sym typeface="Roboto"/>
              </a:rPr>
              <a:t>N</a:t>
            </a:r>
            <a:endParaRPr sz="700" b="0" i="0" u="none" strike="noStrike" cap="none" baseline="-25000">
              <a:solidFill>
                <a:srgbClr val="000000"/>
              </a:solidFill>
              <a:latin typeface="Roboto"/>
              <a:ea typeface="Roboto"/>
              <a:cs typeface="Roboto"/>
              <a:sym typeface="Roboto"/>
            </a:endParaRPr>
          </a:p>
        </p:txBody>
      </p:sp>
      <p:sp>
        <p:nvSpPr>
          <p:cNvPr id="858" name="Google Shape;858;p31"/>
          <p:cNvSpPr txBox="1"/>
          <p:nvPr/>
        </p:nvSpPr>
        <p:spPr>
          <a:xfrm>
            <a:off x="2477275" y="1502150"/>
            <a:ext cx="317700" cy="292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GB" sz="700" b="0" i="0" u="none" strike="noStrike" cap="none">
                <a:solidFill>
                  <a:srgbClr val="000000"/>
                </a:solidFill>
                <a:latin typeface="Roboto"/>
                <a:ea typeface="Roboto"/>
                <a:cs typeface="Roboto"/>
                <a:sym typeface="Roboto"/>
              </a:rPr>
              <a:t>w</a:t>
            </a:r>
            <a:r>
              <a:rPr lang="en-GB" sz="700" b="0" i="0" u="none" strike="noStrike" cap="none" baseline="-25000">
                <a:solidFill>
                  <a:srgbClr val="000000"/>
                </a:solidFill>
                <a:latin typeface="Roboto"/>
                <a:ea typeface="Roboto"/>
                <a:cs typeface="Roboto"/>
                <a:sym typeface="Roboto"/>
              </a:rPr>
              <a:t>1</a:t>
            </a:r>
            <a:endParaRPr sz="700" b="0" i="0" u="none" strike="noStrike" cap="none" baseline="-25000">
              <a:solidFill>
                <a:srgbClr val="000000"/>
              </a:solidFill>
              <a:latin typeface="Roboto"/>
              <a:ea typeface="Roboto"/>
              <a:cs typeface="Roboto"/>
              <a:sym typeface="Roboto"/>
            </a:endParaRPr>
          </a:p>
        </p:txBody>
      </p:sp>
      <p:sp>
        <p:nvSpPr>
          <p:cNvPr id="859" name="Google Shape;859;p31"/>
          <p:cNvSpPr txBox="1"/>
          <p:nvPr/>
        </p:nvSpPr>
        <p:spPr>
          <a:xfrm>
            <a:off x="2583121" y="1502150"/>
            <a:ext cx="317700" cy="292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GB" sz="700" b="0" i="0" u="none" strike="noStrike" cap="none">
                <a:solidFill>
                  <a:srgbClr val="000000"/>
                </a:solidFill>
                <a:latin typeface="Roboto"/>
                <a:ea typeface="Roboto"/>
                <a:cs typeface="Roboto"/>
                <a:sym typeface="Roboto"/>
              </a:rPr>
              <a:t>w</a:t>
            </a:r>
            <a:r>
              <a:rPr lang="en-GB" sz="700" b="0" i="0" u="none" strike="noStrike" cap="none" baseline="-25000">
                <a:solidFill>
                  <a:srgbClr val="000000"/>
                </a:solidFill>
                <a:latin typeface="Roboto"/>
                <a:ea typeface="Roboto"/>
                <a:cs typeface="Roboto"/>
                <a:sym typeface="Roboto"/>
              </a:rPr>
              <a:t>2</a:t>
            </a:r>
            <a:endParaRPr sz="700" b="0" i="0" u="none" strike="noStrike" cap="none" baseline="-25000">
              <a:solidFill>
                <a:srgbClr val="000000"/>
              </a:solidFill>
              <a:latin typeface="Roboto"/>
              <a:ea typeface="Roboto"/>
              <a:cs typeface="Roboto"/>
              <a:sym typeface="Roboto"/>
            </a:endParaRPr>
          </a:p>
        </p:txBody>
      </p:sp>
      <p:sp>
        <p:nvSpPr>
          <p:cNvPr id="860" name="Google Shape;860;p31"/>
          <p:cNvSpPr txBox="1"/>
          <p:nvPr/>
        </p:nvSpPr>
        <p:spPr>
          <a:xfrm>
            <a:off x="2688968" y="1502150"/>
            <a:ext cx="317700" cy="292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GB" sz="700" b="0" i="0" u="none" strike="noStrike" cap="none">
                <a:solidFill>
                  <a:srgbClr val="000000"/>
                </a:solidFill>
                <a:latin typeface="Roboto"/>
                <a:ea typeface="Roboto"/>
                <a:cs typeface="Roboto"/>
                <a:sym typeface="Roboto"/>
              </a:rPr>
              <a:t>w</a:t>
            </a:r>
            <a:r>
              <a:rPr lang="en-GB" sz="700" b="0" i="0" u="none" strike="noStrike" cap="none" baseline="-25000">
                <a:solidFill>
                  <a:srgbClr val="000000"/>
                </a:solidFill>
                <a:latin typeface="Roboto"/>
                <a:ea typeface="Roboto"/>
                <a:cs typeface="Roboto"/>
                <a:sym typeface="Roboto"/>
              </a:rPr>
              <a:t>3</a:t>
            </a:r>
            <a:endParaRPr sz="700" b="0" i="0" u="none" strike="noStrike" cap="none" baseline="-25000">
              <a:solidFill>
                <a:srgbClr val="000000"/>
              </a:solidFill>
              <a:latin typeface="Roboto"/>
              <a:ea typeface="Roboto"/>
              <a:cs typeface="Roboto"/>
              <a:sym typeface="Roboto"/>
            </a:endParaRPr>
          </a:p>
        </p:txBody>
      </p:sp>
      <p:sp>
        <p:nvSpPr>
          <p:cNvPr id="861" name="Google Shape;861;p31"/>
          <p:cNvSpPr txBox="1"/>
          <p:nvPr/>
        </p:nvSpPr>
        <p:spPr>
          <a:xfrm>
            <a:off x="2794814" y="1502150"/>
            <a:ext cx="317700" cy="292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GB" sz="700" b="0" i="0" u="none" strike="noStrike" cap="none">
                <a:solidFill>
                  <a:srgbClr val="000000"/>
                </a:solidFill>
                <a:latin typeface="Roboto"/>
                <a:ea typeface="Roboto"/>
                <a:cs typeface="Roboto"/>
                <a:sym typeface="Roboto"/>
              </a:rPr>
              <a:t>…</a:t>
            </a:r>
            <a:endParaRPr sz="700" b="0" i="0" u="none" strike="noStrike" cap="none" baseline="-25000">
              <a:solidFill>
                <a:srgbClr val="000000"/>
              </a:solidFill>
              <a:latin typeface="Roboto"/>
              <a:ea typeface="Roboto"/>
              <a:cs typeface="Roboto"/>
              <a:sym typeface="Roboto"/>
            </a:endParaRPr>
          </a:p>
        </p:txBody>
      </p:sp>
      <p:sp>
        <p:nvSpPr>
          <p:cNvPr id="862" name="Google Shape;862;p31"/>
          <p:cNvSpPr txBox="1"/>
          <p:nvPr/>
        </p:nvSpPr>
        <p:spPr>
          <a:xfrm>
            <a:off x="3006507" y="1502150"/>
            <a:ext cx="317700" cy="292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GB" sz="700" b="0" i="0" u="none" strike="noStrike" cap="none">
                <a:solidFill>
                  <a:srgbClr val="000000"/>
                </a:solidFill>
                <a:latin typeface="Roboto"/>
                <a:ea typeface="Roboto"/>
                <a:cs typeface="Roboto"/>
                <a:sym typeface="Roboto"/>
              </a:rPr>
              <a:t>w</a:t>
            </a:r>
            <a:r>
              <a:rPr lang="en-GB" sz="700" b="0" i="0" u="none" strike="noStrike" cap="none" baseline="-25000">
                <a:solidFill>
                  <a:srgbClr val="000000"/>
                </a:solidFill>
                <a:latin typeface="Roboto"/>
                <a:ea typeface="Roboto"/>
                <a:cs typeface="Roboto"/>
                <a:sym typeface="Roboto"/>
              </a:rPr>
              <a:t>N</a:t>
            </a:r>
            <a:endParaRPr sz="700" b="0" i="0" u="none" strike="noStrike" cap="none" baseline="-25000">
              <a:solidFill>
                <a:srgbClr val="000000"/>
              </a:solidFill>
              <a:latin typeface="Roboto"/>
              <a:ea typeface="Roboto"/>
              <a:cs typeface="Roboto"/>
              <a:sym typeface="Roboto"/>
            </a:endParaRPr>
          </a:p>
        </p:txBody>
      </p:sp>
      <p:sp>
        <p:nvSpPr>
          <p:cNvPr id="863" name="Google Shape;863;p31"/>
          <p:cNvSpPr txBox="1"/>
          <p:nvPr/>
        </p:nvSpPr>
        <p:spPr>
          <a:xfrm>
            <a:off x="3544075" y="1502150"/>
            <a:ext cx="317700" cy="292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GB" sz="700" b="0" i="0" u="none" strike="noStrike" cap="none">
                <a:solidFill>
                  <a:srgbClr val="000000"/>
                </a:solidFill>
                <a:latin typeface="Roboto"/>
                <a:ea typeface="Roboto"/>
                <a:cs typeface="Roboto"/>
                <a:sym typeface="Roboto"/>
              </a:rPr>
              <a:t>w</a:t>
            </a:r>
            <a:r>
              <a:rPr lang="en-GB" sz="700" b="0" i="0" u="none" strike="noStrike" cap="none" baseline="-25000">
                <a:solidFill>
                  <a:srgbClr val="000000"/>
                </a:solidFill>
                <a:latin typeface="Roboto"/>
                <a:ea typeface="Roboto"/>
                <a:cs typeface="Roboto"/>
                <a:sym typeface="Roboto"/>
              </a:rPr>
              <a:t>1</a:t>
            </a:r>
            <a:endParaRPr sz="700" b="0" i="0" u="none" strike="noStrike" cap="none" baseline="-25000">
              <a:solidFill>
                <a:srgbClr val="000000"/>
              </a:solidFill>
              <a:latin typeface="Roboto"/>
              <a:ea typeface="Roboto"/>
              <a:cs typeface="Roboto"/>
              <a:sym typeface="Roboto"/>
            </a:endParaRPr>
          </a:p>
        </p:txBody>
      </p:sp>
      <p:sp>
        <p:nvSpPr>
          <p:cNvPr id="864" name="Google Shape;864;p31"/>
          <p:cNvSpPr txBox="1"/>
          <p:nvPr/>
        </p:nvSpPr>
        <p:spPr>
          <a:xfrm>
            <a:off x="3649921" y="1502150"/>
            <a:ext cx="317700" cy="292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GB" sz="700" b="0" i="0" u="none" strike="noStrike" cap="none">
                <a:solidFill>
                  <a:srgbClr val="000000"/>
                </a:solidFill>
                <a:latin typeface="Roboto"/>
                <a:ea typeface="Roboto"/>
                <a:cs typeface="Roboto"/>
                <a:sym typeface="Roboto"/>
              </a:rPr>
              <a:t>w</a:t>
            </a:r>
            <a:r>
              <a:rPr lang="en-GB" sz="700" b="0" i="0" u="none" strike="noStrike" cap="none" baseline="-25000">
                <a:solidFill>
                  <a:srgbClr val="000000"/>
                </a:solidFill>
                <a:latin typeface="Roboto"/>
                <a:ea typeface="Roboto"/>
                <a:cs typeface="Roboto"/>
                <a:sym typeface="Roboto"/>
              </a:rPr>
              <a:t>2</a:t>
            </a:r>
            <a:endParaRPr sz="700" b="0" i="0" u="none" strike="noStrike" cap="none" baseline="-25000">
              <a:solidFill>
                <a:srgbClr val="000000"/>
              </a:solidFill>
              <a:latin typeface="Roboto"/>
              <a:ea typeface="Roboto"/>
              <a:cs typeface="Roboto"/>
              <a:sym typeface="Roboto"/>
            </a:endParaRPr>
          </a:p>
        </p:txBody>
      </p:sp>
      <p:sp>
        <p:nvSpPr>
          <p:cNvPr id="865" name="Google Shape;865;p31"/>
          <p:cNvSpPr txBox="1"/>
          <p:nvPr/>
        </p:nvSpPr>
        <p:spPr>
          <a:xfrm>
            <a:off x="3755768" y="1502150"/>
            <a:ext cx="317700" cy="292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GB" sz="700" b="0" i="0" u="none" strike="noStrike" cap="none">
                <a:solidFill>
                  <a:srgbClr val="000000"/>
                </a:solidFill>
                <a:latin typeface="Roboto"/>
                <a:ea typeface="Roboto"/>
                <a:cs typeface="Roboto"/>
                <a:sym typeface="Roboto"/>
              </a:rPr>
              <a:t>w</a:t>
            </a:r>
            <a:r>
              <a:rPr lang="en-GB" sz="700" b="0" i="0" u="none" strike="noStrike" cap="none" baseline="-25000">
                <a:solidFill>
                  <a:srgbClr val="000000"/>
                </a:solidFill>
                <a:latin typeface="Roboto"/>
                <a:ea typeface="Roboto"/>
                <a:cs typeface="Roboto"/>
                <a:sym typeface="Roboto"/>
              </a:rPr>
              <a:t>3</a:t>
            </a:r>
            <a:endParaRPr sz="700" b="0" i="0" u="none" strike="noStrike" cap="none" baseline="-25000">
              <a:solidFill>
                <a:srgbClr val="000000"/>
              </a:solidFill>
              <a:latin typeface="Roboto"/>
              <a:ea typeface="Roboto"/>
              <a:cs typeface="Roboto"/>
              <a:sym typeface="Roboto"/>
            </a:endParaRPr>
          </a:p>
        </p:txBody>
      </p:sp>
      <p:sp>
        <p:nvSpPr>
          <p:cNvPr id="866" name="Google Shape;866;p31"/>
          <p:cNvSpPr txBox="1"/>
          <p:nvPr/>
        </p:nvSpPr>
        <p:spPr>
          <a:xfrm>
            <a:off x="3861614" y="1502150"/>
            <a:ext cx="317700" cy="292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GB" sz="700" b="0" i="0" u="none" strike="noStrike" cap="none">
                <a:solidFill>
                  <a:srgbClr val="000000"/>
                </a:solidFill>
                <a:latin typeface="Roboto"/>
                <a:ea typeface="Roboto"/>
                <a:cs typeface="Roboto"/>
                <a:sym typeface="Roboto"/>
              </a:rPr>
              <a:t>…</a:t>
            </a:r>
            <a:endParaRPr sz="700" b="0" i="0" u="none" strike="noStrike" cap="none" baseline="-25000">
              <a:solidFill>
                <a:srgbClr val="000000"/>
              </a:solidFill>
              <a:latin typeface="Roboto"/>
              <a:ea typeface="Roboto"/>
              <a:cs typeface="Roboto"/>
              <a:sym typeface="Roboto"/>
            </a:endParaRPr>
          </a:p>
        </p:txBody>
      </p:sp>
      <p:sp>
        <p:nvSpPr>
          <p:cNvPr id="867" name="Google Shape;867;p31"/>
          <p:cNvSpPr txBox="1"/>
          <p:nvPr/>
        </p:nvSpPr>
        <p:spPr>
          <a:xfrm>
            <a:off x="4073307" y="1502150"/>
            <a:ext cx="317700" cy="292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GB" sz="700" b="0" i="0" u="none" strike="noStrike" cap="none">
                <a:solidFill>
                  <a:srgbClr val="000000"/>
                </a:solidFill>
                <a:latin typeface="Roboto"/>
                <a:ea typeface="Roboto"/>
                <a:cs typeface="Roboto"/>
                <a:sym typeface="Roboto"/>
              </a:rPr>
              <a:t>w</a:t>
            </a:r>
            <a:r>
              <a:rPr lang="en-GB" sz="700" b="0" i="0" u="none" strike="noStrike" cap="none" baseline="-25000">
                <a:solidFill>
                  <a:srgbClr val="000000"/>
                </a:solidFill>
                <a:latin typeface="Roboto"/>
                <a:ea typeface="Roboto"/>
                <a:cs typeface="Roboto"/>
                <a:sym typeface="Roboto"/>
              </a:rPr>
              <a:t>N</a:t>
            </a:r>
            <a:endParaRPr sz="700" b="0" i="0" u="none" strike="noStrike" cap="none" baseline="-25000">
              <a:solidFill>
                <a:srgbClr val="000000"/>
              </a:solidFill>
              <a:latin typeface="Roboto"/>
              <a:ea typeface="Roboto"/>
              <a:cs typeface="Roboto"/>
              <a:sym typeface="Roboto"/>
            </a:endParaRPr>
          </a:p>
        </p:txBody>
      </p:sp>
      <p:sp>
        <p:nvSpPr>
          <p:cNvPr id="868" name="Google Shape;868;p31"/>
          <p:cNvSpPr txBox="1"/>
          <p:nvPr/>
        </p:nvSpPr>
        <p:spPr>
          <a:xfrm>
            <a:off x="5372875" y="1502150"/>
            <a:ext cx="317700" cy="292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GB" sz="700" b="0" i="0" u="none" strike="noStrike" cap="none">
                <a:solidFill>
                  <a:srgbClr val="000000"/>
                </a:solidFill>
                <a:latin typeface="Roboto"/>
                <a:ea typeface="Roboto"/>
                <a:cs typeface="Roboto"/>
                <a:sym typeface="Roboto"/>
              </a:rPr>
              <a:t>w</a:t>
            </a:r>
            <a:r>
              <a:rPr lang="en-GB" sz="700" b="0" i="0" u="none" strike="noStrike" cap="none" baseline="-25000">
                <a:solidFill>
                  <a:srgbClr val="000000"/>
                </a:solidFill>
                <a:latin typeface="Roboto"/>
                <a:ea typeface="Roboto"/>
                <a:cs typeface="Roboto"/>
                <a:sym typeface="Roboto"/>
              </a:rPr>
              <a:t>1</a:t>
            </a:r>
            <a:endParaRPr sz="700" b="0" i="0" u="none" strike="noStrike" cap="none" baseline="-25000">
              <a:solidFill>
                <a:srgbClr val="000000"/>
              </a:solidFill>
              <a:latin typeface="Roboto"/>
              <a:ea typeface="Roboto"/>
              <a:cs typeface="Roboto"/>
              <a:sym typeface="Roboto"/>
            </a:endParaRPr>
          </a:p>
        </p:txBody>
      </p:sp>
      <p:sp>
        <p:nvSpPr>
          <p:cNvPr id="869" name="Google Shape;869;p31"/>
          <p:cNvSpPr txBox="1"/>
          <p:nvPr/>
        </p:nvSpPr>
        <p:spPr>
          <a:xfrm>
            <a:off x="5478721" y="1502150"/>
            <a:ext cx="317700" cy="292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GB" sz="700" b="0" i="0" u="none" strike="noStrike" cap="none">
                <a:solidFill>
                  <a:srgbClr val="000000"/>
                </a:solidFill>
                <a:latin typeface="Roboto"/>
                <a:ea typeface="Roboto"/>
                <a:cs typeface="Roboto"/>
                <a:sym typeface="Roboto"/>
              </a:rPr>
              <a:t>w</a:t>
            </a:r>
            <a:r>
              <a:rPr lang="en-GB" sz="700" b="0" i="0" u="none" strike="noStrike" cap="none" baseline="-25000">
                <a:solidFill>
                  <a:srgbClr val="000000"/>
                </a:solidFill>
                <a:latin typeface="Roboto"/>
                <a:ea typeface="Roboto"/>
                <a:cs typeface="Roboto"/>
                <a:sym typeface="Roboto"/>
              </a:rPr>
              <a:t>2</a:t>
            </a:r>
            <a:endParaRPr sz="700" b="0" i="0" u="none" strike="noStrike" cap="none" baseline="-25000">
              <a:solidFill>
                <a:srgbClr val="000000"/>
              </a:solidFill>
              <a:latin typeface="Roboto"/>
              <a:ea typeface="Roboto"/>
              <a:cs typeface="Roboto"/>
              <a:sym typeface="Roboto"/>
            </a:endParaRPr>
          </a:p>
        </p:txBody>
      </p:sp>
      <p:sp>
        <p:nvSpPr>
          <p:cNvPr id="870" name="Google Shape;870;p31"/>
          <p:cNvSpPr txBox="1"/>
          <p:nvPr/>
        </p:nvSpPr>
        <p:spPr>
          <a:xfrm>
            <a:off x="5584568" y="1502150"/>
            <a:ext cx="317700" cy="292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GB" sz="700" b="0" i="0" u="none" strike="noStrike" cap="none">
                <a:solidFill>
                  <a:srgbClr val="000000"/>
                </a:solidFill>
                <a:latin typeface="Roboto"/>
                <a:ea typeface="Roboto"/>
                <a:cs typeface="Roboto"/>
                <a:sym typeface="Roboto"/>
              </a:rPr>
              <a:t>w</a:t>
            </a:r>
            <a:r>
              <a:rPr lang="en-GB" sz="700" b="0" i="0" u="none" strike="noStrike" cap="none" baseline="-25000">
                <a:solidFill>
                  <a:srgbClr val="000000"/>
                </a:solidFill>
                <a:latin typeface="Roboto"/>
                <a:ea typeface="Roboto"/>
                <a:cs typeface="Roboto"/>
                <a:sym typeface="Roboto"/>
              </a:rPr>
              <a:t>3</a:t>
            </a:r>
            <a:endParaRPr sz="700" b="0" i="0" u="none" strike="noStrike" cap="none" baseline="-25000">
              <a:solidFill>
                <a:srgbClr val="000000"/>
              </a:solidFill>
              <a:latin typeface="Roboto"/>
              <a:ea typeface="Roboto"/>
              <a:cs typeface="Roboto"/>
              <a:sym typeface="Roboto"/>
            </a:endParaRPr>
          </a:p>
        </p:txBody>
      </p:sp>
      <p:sp>
        <p:nvSpPr>
          <p:cNvPr id="871" name="Google Shape;871;p31"/>
          <p:cNvSpPr txBox="1"/>
          <p:nvPr/>
        </p:nvSpPr>
        <p:spPr>
          <a:xfrm>
            <a:off x="5690414" y="1502150"/>
            <a:ext cx="317700" cy="292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GB" sz="700" b="0" i="0" u="none" strike="noStrike" cap="none">
                <a:solidFill>
                  <a:srgbClr val="000000"/>
                </a:solidFill>
                <a:latin typeface="Roboto"/>
                <a:ea typeface="Roboto"/>
                <a:cs typeface="Roboto"/>
                <a:sym typeface="Roboto"/>
              </a:rPr>
              <a:t>…</a:t>
            </a:r>
            <a:endParaRPr sz="700" b="0" i="0" u="none" strike="noStrike" cap="none" baseline="-25000">
              <a:solidFill>
                <a:srgbClr val="000000"/>
              </a:solidFill>
              <a:latin typeface="Roboto"/>
              <a:ea typeface="Roboto"/>
              <a:cs typeface="Roboto"/>
              <a:sym typeface="Roboto"/>
            </a:endParaRPr>
          </a:p>
        </p:txBody>
      </p:sp>
      <p:sp>
        <p:nvSpPr>
          <p:cNvPr id="872" name="Google Shape;872;p31"/>
          <p:cNvSpPr txBox="1"/>
          <p:nvPr/>
        </p:nvSpPr>
        <p:spPr>
          <a:xfrm>
            <a:off x="5902107" y="1502150"/>
            <a:ext cx="317700" cy="292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GB" sz="700" b="0" i="0" u="none" strike="noStrike" cap="none">
                <a:solidFill>
                  <a:srgbClr val="000000"/>
                </a:solidFill>
                <a:latin typeface="Roboto"/>
                <a:ea typeface="Roboto"/>
                <a:cs typeface="Roboto"/>
                <a:sym typeface="Roboto"/>
              </a:rPr>
              <a:t>w</a:t>
            </a:r>
            <a:r>
              <a:rPr lang="en-GB" sz="700" b="0" i="0" u="none" strike="noStrike" cap="none" baseline="-25000">
                <a:solidFill>
                  <a:srgbClr val="000000"/>
                </a:solidFill>
                <a:latin typeface="Roboto"/>
                <a:ea typeface="Roboto"/>
                <a:cs typeface="Roboto"/>
                <a:sym typeface="Roboto"/>
              </a:rPr>
              <a:t>N</a:t>
            </a:r>
            <a:endParaRPr sz="700" b="0" i="0" u="none" strike="noStrike" cap="none" baseline="-25000">
              <a:solidFill>
                <a:srgbClr val="000000"/>
              </a:solidFill>
              <a:latin typeface="Roboto"/>
              <a:ea typeface="Roboto"/>
              <a:cs typeface="Roboto"/>
              <a:sym typeface="Robo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8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Shape 75"/>
        <p:cNvGrpSpPr/>
        <p:nvPr/>
      </p:nvGrpSpPr>
      <p:grpSpPr>
        <a:xfrm>
          <a:off x="0" y="0"/>
          <a:ext cx="0" cy="0"/>
          <a:chOff x="0" y="0"/>
          <a:chExt cx="0" cy="0"/>
        </a:xfrm>
      </p:grpSpPr>
      <p:sp>
        <p:nvSpPr>
          <p:cNvPr id="76" name="Google Shape;76;p14"/>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800"/>
              <a:buNone/>
            </a:pPr>
            <a:r>
              <a:rPr lang="en-GB" sz="2600"/>
              <a:t>Summary of the last episode….</a:t>
            </a:r>
            <a:endParaRPr sz="2600"/>
          </a:p>
        </p:txBody>
      </p:sp>
      <p:sp>
        <p:nvSpPr>
          <p:cNvPr id="77" name="Google Shape;77;p14"/>
          <p:cNvSpPr txBox="1"/>
          <p:nvPr/>
        </p:nvSpPr>
        <p:spPr>
          <a:xfrm>
            <a:off x="260250" y="888550"/>
            <a:ext cx="8574900" cy="877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500"/>
              <a:buFont typeface="Arial"/>
              <a:buNone/>
            </a:pPr>
            <a:r>
              <a:rPr lang="en-GB" sz="1500" b="0" i="0" u="none" strike="noStrike" cap="none">
                <a:solidFill>
                  <a:srgbClr val="000000"/>
                </a:solidFill>
                <a:latin typeface="Arial"/>
                <a:ea typeface="Arial"/>
                <a:cs typeface="Arial"/>
                <a:sym typeface="Arial"/>
              </a:rPr>
              <a:t>What we have seen </a:t>
            </a:r>
            <a:r>
              <a:rPr lang="en-GB" sz="1500" b="1" i="0" u="none" strike="noStrike" cap="none">
                <a:solidFill>
                  <a:srgbClr val="000000"/>
                </a:solidFill>
                <a:latin typeface="Arial"/>
                <a:ea typeface="Arial"/>
                <a:cs typeface="Arial"/>
                <a:sym typeface="Arial"/>
              </a:rPr>
              <a:t>last time</a:t>
            </a:r>
            <a:r>
              <a:rPr lang="en-GB" sz="1500" b="0" i="0" u="none" strike="noStrike" cap="none">
                <a:solidFill>
                  <a:srgbClr val="000000"/>
                </a:solidFill>
                <a:latin typeface="Arial"/>
                <a:ea typeface="Arial"/>
                <a:cs typeface="Arial"/>
                <a:sym typeface="Arial"/>
              </a:rPr>
              <a:t>:</a:t>
            </a:r>
            <a:endParaRPr sz="15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000000"/>
              </a:solidFill>
              <a:latin typeface="Arial"/>
              <a:ea typeface="Arial"/>
              <a:cs typeface="Arial"/>
              <a:sym typeface="Arial"/>
            </a:endParaRPr>
          </a:p>
          <a:p>
            <a:pPr marL="457200" marR="0" lvl="0" indent="-323850" algn="l" rtl="0">
              <a:lnSpc>
                <a:spcPct val="100000"/>
              </a:lnSpc>
              <a:spcBef>
                <a:spcPts val="0"/>
              </a:spcBef>
              <a:spcAft>
                <a:spcPts val="0"/>
              </a:spcAft>
              <a:buClr>
                <a:srgbClr val="000000"/>
              </a:buClr>
              <a:buSzPts val="1500"/>
              <a:buFont typeface="Arial"/>
              <a:buChar char="●"/>
            </a:pPr>
            <a:r>
              <a:rPr lang="en-GB" sz="1500" b="0" i="0" u="none" strike="noStrike" cap="none">
                <a:solidFill>
                  <a:srgbClr val="000000"/>
                </a:solidFill>
                <a:latin typeface="Arial"/>
                <a:ea typeface="Arial"/>
                <a:cs typeface="Arial"/>
                <a:sym typeface="Arial"/>
              </a:rPr>
              <a:t>Introduction to speech recognition</a:t>
            </a:r>
            <a:endParaRPr sz="1500" b="0" i="0" u="none" strike="noStrike" cap="none">
              <a:solidFill>
                <a:srgbClr val="000000"/>
              </a:solidFill>
              <a:latin typeface="Arial"/>
              <a:ea typeface="Arial"/>
              <a:cs typeface="Arial"/>
              <a:sym typeface="Arial"/>
            </a:endParaRPr>
          </a:p>
        </p:txBody>
      </p:sp>
      <p:sp>
        <p:nvSpPr>
          <p:cNvPr id="78" name="Google Shape;78;p14"/>
          <p:cNvSpPr txBox="1"/>
          <p:nvPr/>
        </p:nvSpPr>
        <p:spPr>
          <a:xfrm>
            <a:off x="161550" y="2520900"/>
            <a:ext cx="8772300" cy="1800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500"/>
              <a:buFont typeface="Arial"/>
              <a:buNone/>
            </a:pPr>
            <a:r>
              <a:rPr lang="en-GB" sz="1500" b="1" i="0" u="none" strike="noStrike" cap="none">
                <a:solidFill>
                  <a:srgbClr val="000000"/>
                </a:solidFill>
                <a:latin typeface="Arial"/>
                <a:ea typeface="Arial"/>
                <a:cs typeface="Arial"/>
                <a:sym typeface="Arial"/>
              </a:rPr>
              <a:t>Today</a:t>
            </a:r>
            <a:r>
              <a:rPr lang="en-GB" sz="1500" b="0" i="0" u="none" strike="noStrike" cap="none">
                <a:solidFill>
                  <a:srgbClr val="000000"/>
                </a:solidFill>
                <a:latin typeface="Arial"/>
                <a:ea typeface="Arial"/>
                <a:cs typeface="Arial"/>
                <a:sym typeface="Arial"/>
              </a:rPr>
              <a:t>, we will continue our discussion on speech recognition :</a:t>
            </a:r>
            <a:endParaRPr sz="1500" b="0" i="0" u="none" strike="noStrike" cap="none">
              <a:solidFill>
                <a:srgbClr val="000000"/>
              </a:solidFill>
              <a:latin typeface="Arial"/>
              <a:ea typeface="Arial"/>
              <a:cs typeface="Arial"/>
              <a:sym typeface="Arial"/>
            </a:endParaRPr>
          </a:p>
          <a:p>
            <a:pPr marL="457200" marR="0" lvl="0" indent="-323850" algn="l" rtl="0">
              <a:lnSpc>
                <a:spcPct val="100000"/>
              </a:lnSpc>
              <a:spcBef>
                <a:spcPts val="0"/>
              </a:spcBef>
              <a:spcAft>
                <a:spcPts val="0"/>
              </a:spcAft>
              <a:buClr>
                <a:srgbClr val="000000"/>
              </a:buClr>
              <a:buSzPts val="1500"/>
              <a:buFont typeface="Arial"/>
              <a:buChar char="●"/>
            </a:pPr>
            <a:r>
              <a:rPr lang="en-GB" sz="1500" b="0" i="0" u="none" strike="noStrike" cap="none">
                <a:solidFill>
                  <a:srgbClr val="000000"/>
                </a:solidFill>
                <a:latin typeface="Arial"/>
                <a:ea typeface="Arial"/>
                <a:cs typeface="Arial"/>
                <a:sym typeface="Arial"/>
              </a:rPr>
              <a:t>Beamsearch</a:t>
            </a:r>
            <a:endParaRPr sz="1500" b="0" i="0" u="none" strike="noStrike" cap="none">
              <a:solidFill>
                <a:srgbClr val="000000"/>
              </a:solidFill>
              <a:latin typeface="Arial"/>
              <a:ea typeface="Arial"/>
              <a:cs typeface="Arial"/>
              <a:sym typeface="Arial"/>
            </a:endParaRPr>
          </a:p>
          <a:p>
            <a:pPr marL="457200" marR="0" lvl="0" indent="-323850" algn="l" rtl="0">
              <a:lnSpc>
                <a:spcPct val="100000"/>
              </a:lnSpc>
              <a:spcBef>
                <a:spcPts val="0"/>
              </a:spcBef>
              <a:spcAft>
                <a:spcPts val="0"/>
              </a:spcAft>
              <a:buClr>
                <a:srgbClr val="000000"/>
              </a:buClr>
              <a:buSzPts val="1500"/>
              <a:buFont typeface="Arial"/>
              <a:buChar char="●"/>
            </a:pPr>
            <a:r>
              <a:rPr lang="en-GB" sz="1500" b="0" i="0" u="none" strike="noStrike" cap="none">
                <a:solidFill>
                  <a:srgbClr val="000000"/>
                </a:solidFill>
                <a:latin typeface="Arial"/>
                <a:ea typeface="Arial"/>
                <a:cs typeface="Arial"/>
                <a:sym typeface="Arial"/>
              </a:rPr>
              <a:t>Language Models</a:t>
            </a:r>
            <a:endParaRPr sz="1500" b="0" i="0" u="none" strike="noStrike" cap="none">
              <a:solidFill>
                <a:srgbClr val="000000"/>
              </a:solidFill>
              <a:latin typeface="Arial"/>
              <a:ea typeface="Arial"/>
              <a:cs typeface="Arial"/>
              <a:sym typeface="Arial"/>
            </a:endParaRPr>
          </a:p>
          <a:p>
            <a:pPr marL="457200" marR="0" lvl="0" indent="-323850" algn="l" rtl="0">
              <a:lnSpc>
                <a:spcPct val="100000"/>
              </a:lnSpc>
              <a:spcBef>
                <a:spcPts val="0"/>
              </a:spcBef>
              <a:spcAft>
                <a:spcPts val="0"/>
              </a:spcAft>
              <a:buClr>
                <a:srgbClr val="000000"/>
              </a:buClr>
              <a:buSzPts val="1500"/>
              <a:buFont typeface="Arial"/>
              <a:buChar char="●"/>
            </a:pPr>
            <a:r>
              <a:rPr lang="en-GB" sz="1500" b="0" i="0" u="none" strike="noStrike" cap="none">
                <a:solidFill>
                  <a:srgbClr val="000000"/>
                </a:solidFill>
                <a:latin typeface="Arial"/>
                <a:ea typeface="Arial"/>
                <a:cs typeface="Arial"/>
                <a:sym typeface="Arial"/>
              </a:rPr>
              <a:t>CTC</a:t>
            </a:r>
            <a:endParaRPr sz="1500" b="0" i="0" u="none" strike="noStrike" cap="none">
              <a:solidFill>
                <a:srgbClr val="000000"/>
              </a:solidFill>
              <a:latin typeface="Arial"/>
              <a:ea typeface="Arial"/>
              <a:cs typeface="Arial"/>
              <a:sym typeface="Arial"/>
            </a:endParaRPr>
          </a:p>
          <a:p>
            <a:pPr marL="457200" marR="0" lvl="0" indent="-323850" algn="l" rtl="0">
              <a:lnSpc>
                <a:spcPct val="100000"/>
              </a:lnSpc>
              <a:spcBef>
                <a:spcPts val="0"/>
              </a:spcBef>
              <a:spcAft>
                <a:spcPts val="0"/>
              </a:spcAft>
              <a:buClr>
                <a:srgbClr val="000000"/>
              </a:buClr>
              <a:buSzPts val="1500"/>
              <a:buFont typeface="Arial"/>
              <a:buChar char="●"/>
            </a:pPr>
            <a:r>
              <a:rPr lang="en-GB" sz="1500" b="0" i="0" u="none" strike="noStrike" cap="none">
                <a:solidFill>
                  <a:srgbClr val="000000"/>
                </a:solidFill>
                <a:latin typeface="Arial"/>
                <a:ea typeface="Arial"/>
                <a:cs typeface="Arial"/>
                <a:sym typeface="Arial"/>
              </a:rPr>
              <a:t>Transducers</a:t>
            </a:r>
            <a:endParaRPr sz="1500" b="0" i="0" u="none" strike="noStrike" cap="none">
              <a:solidFill>
                <a:srgbClr val="000000"/>
              </a:solidFill>
              <a:latin typeface="Arial"/>
              <a:ea typeface="Arial"/>
              <a:cs typeface="Arial"/>
              <a:sym typeface="Arial"/>
            </a:endParaRPr>
          </a:p>
          <a:p>
            <a:pPr marL="457200" marR="0" lvl="0" indent="-323850" algn="l" rtl="0">
              <a:lnSpc>
                <a:spcPct val="100000"/>
              </a:lnSpc>
              <a:spcBef>
                <a:spcPts val="0"/>
              </a:spcBef>
              <a:spcAft>
                <a:spcPts val="0"/>
              </a:spcAft>
              <a:buClr>
                <a:srgbClr val="000000"/>
              </a:buClr>
              <a:buSzPts val="1500"/>
              <a:buFont typeface="Arial"/>
              <a:buChar char="●"/>
            </a:pPr>
            <a:r>
              <a:rPr lang="en-GB" sz="1500" b="0" i="0" u="none" strike="noStrike" cap="none">
                <a:solidFill>
                  <a:srgbClr val="000000"/>
                </a:solidFill>
                <a:latin typeface="Arial"/>
                <a:ea typeface="Arial"/>
                <a:cs typeface="Arial"/>
                <a:sym typeface="Arial"/>
              </a:rPr>
              <a:t>Performance Measurement</a:t>
            </a:r>
            <a:endParaRPr sz="1500" b="0" i="0" u="none" strike="noStrike" cap="none">
              <a:solidFill>
                <a:srgbClr val="000000"/>
              </a:solidFill>
              <a:latin typeface="Arial"/>
              <a:ea typeface="Arial"/>
              <a:cs typeface="Arial"/>
              <a:sym typeface="Arial"/>
            </a:endParaRPr>
          </a:p>
          <a:p>
            <a:pPr marL="457200" marR="0" lvl="0" indent="-323850" algn="l" rtl="0">
              <a:lnSpc>
                <a:spcPct val="100000"/>
              </a:lnSpc>
              <a:spcBef>
                <a:spcPts val="0"/>
              </a:spcBef>
              <a:spcAft>
                <a:spcPts val="0"/>
              </a:spcAft>
              <a:buClr>
                <a:srgbClr val="000000"/>
              </a:buClr>
              <a:buSzPts val="1500"/>
              <a:buFont typeface="Arial"/>
              <a:buChar char="●"/>
            </a:pPr>
            <a:r>
              <a:rPr lang="en-GB" sz="1500" b="0" i="0" u="none" strike="noStrike" cap="none">
                <a:solidFill>
                  <a:srgbClr val="000000"/>
                </a:solidFill>
                <a:latin typeface="Arial"/>
                <a:ea typeface="Arial"/>
                <a:cs typeface="Arial"/>
                <a:sym typeface="Arial"/>
              </a:rPr>
              <a:t>Datasets</a:t>
            </a:r>
            <a:endParaRPr sz="1500" b="0" i="0" u="none" strike="noStrike" cap="none">
              <a:solidFill>
                <a:srgbClr val="000000"/>
              </a:solidFill>
              <a:latin typeface="Arial"/>
              <a:ea typeface="Arial"/>
              <a:cs typeface="Arial"/>
              <a:sym typeface="Arial"/>
            </a:endParaRPr>
          </a:p>
        </p:txBody>
      </p:sp>
      <p:sp>
        <p:nvSpPr>
          <p:cNvPr id="79" name="Google Shape;79;p14"/>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2</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8"/>
                                        </p:tgtEl>
                                        <p:attrNameLst>
                                          <p:attrName>style.visibility</p:attrName>
                                        </p:attrNameLst>
                                      </p:cBhvr>
                                      <p:to>
                                        <p:strVal val="visible"/>
                                      </p:to>
                                    </p:set>
                                    <p:animEffect transition="in" filter="fade">
                                      <p:cBhvr>
                                        <p:cTn id="7" dur="10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Shape 876"/>
        <p:cNvGrpSpPr/>
        <p:nvPr/>
      </p:nvGrpSpPr>
      <p:grpSpPr>
        <a:xfrm>
          <a:off x="0" y="0"/>
          <a:ext cx="0" cy="0"/>
          <a:chOff x="0" y="0"/>
          <a:chExt cx="0" cy="0"/>
        </a:xfrm>
      </p:grpSpPr>
      <p:sp>
        <p:nvSpPr>
          <p:cNvPr id="877" name="Google Shape;877;p32"/>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800"/>
              <a:buNone/>
            </a:pPr>
            <a:r>
              <a:rPr lang="en-GB" sz="2600"/>
              <a:t>Combining ASR and Language Models</a:t>
            </a:r>
            <a:endParaRPr sz="2600"/>
          </a:p>
        </p:txBody>
      </p:sp>
      <p:sp>
        <p:nvSpPr>
          <p:cNvPr id="878" name="Google Shape;878;p32"/>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20</a:t>
            </a:fld>
            <a:endParaRPr/>
          </a:p>
        </p:txBody>
      </p:sp>
      <p:sp>
        <p:nvSpPr>
          <p:cNvPr id="879" name="Google Shape;879;p32"/>
          <p:cNvSpPr txBox="1"/>
          <p:nvPr/>
        </p:nvSpPr>
        <p:spPr>
          <a:xfrm>
            <a:off x="380725" y="981325"/>
            <a:ext cx="8368500" cy="4002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00000"/>
              </a:lnSpc>
              <a:spcBef>
                <a:spcPts val="0"/>
              </a:spcBef>
              <a:spcAft>
                <a:spcPts val="0"/>
              </a:spcAft>
              <a:buClr>
                <a:srgbClr val="000000"/>
              </a:buClr>
              <a:buSzPts val="1400"/>
              <a:buFont typeface="Arial"/>
              <a:buChar char="●"/>
            </a:pPr>
            <a:r>
              <a:rPr lang="en-GB" sz="1400" b="0" i="0" u="none" strike="noStrike" cap="none">
                <a:solidFill>
                  <a:srgbClr val="000000"/>
                </a:solidFill>
                <a:latin typeface="Arial"/>
                <a:ea typeface="Arial"/>
                <a:cs typeface="Arial"/>
                <a:sym typeface="Arial"/>
              </a:rPr>
              <a:t>During beamsearch, we have K partial hypotheses with their corresponding score</a:t>
            </a:r>
            <a:endParaRPr sz="1400" b="0" i="0" u="none" strike="noStrike" cap="none">
              <a:solidFill>
                <a:srgbClr val="000000"/>
              </a:solidFill>
              <a:latin typeface="Arial"/>
              <a:ea typeface="Arial"/>
              <a:cs typeface="Arial"/>
              <a:sym typeface="Arial"/>
            </a:endParaRPr>
          </a:p>
        </p:txBody>
      </p:sp>
      <p:sp>
        <p:nvSpPr>
          <p:cNvPr id="880" name="Google Shape;880;p32"/>
          <p:cNvSpPr/>
          <p:nvPr/>
        </p:nvSpPr>
        <p:spPr>
          <a:xfrm>
            <a:off x="776075" y="1959100"/>
            <a:ext cx="1336500" cy="1032300"/>
          </a:xfrm>
          <a:prstGeom prst="rect">
            <a:avLst/>
          </a:prstGeom>
          <a:solidFill>
            <a:srgbClr val="F3F3F3"/>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1" name="Google Shape;881;p32"/>
          <p:cNvSpPr txBox="1"/>
          <p:nvPr/>
        </p:nvSpPr>
        <p:spPr>
          <a:xfrm>
            <a:off x="776075" y="1999625"/>
            <a:ext cx="12171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GB" sz="1000" b="0" i="0" u="none" strike="noStrike" cap="none">
                <a:solidFill>
                  <a:srgbClr val="000000"/>
                </a:solidFill>
                <a:latin typeface="Roboto"/>
                <a:ea typeface="Roboto"/>
                <a:cs typeface="Roboto"/>
                <a:sym typeface="Roboto"/>
              </a:rPr>
              <a:t>The cat is on the </a:t>
            </a:r>
            <a:endParaRPr sz="1000" b="0" i="0" u="none" strike="noStrike" cap="none">
              <a:solidFill>
                <a:srgbClr val="000000"/>
              </a:solidFill>
              <a:latin typeface="Roboto"/>
              <a:ea typeface="Roboto"/>
              <a:cs typeface="Roboto"/>
              <a:sym typeface="Roboto"/>
            </a:endParaRPr>
          </a:p>
        </p:txBody>
      </p:sp>
      <p:sp>
        <p:nvSpPr>
          <p:cNvPr id="882" name="Google Shape;882;p32"/>
          <p:cNvSpPr txBox="1"/>
          <p:nvPr/>
        </p:nvSpPr>
        <p:spPr>
          <a:xfrm>
            <a:off x="739175" y="1674363"/>
            <a:ext cx="13038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GB" sz="1000" b="1" i="0" u="none" strike="noStrike" cap="none">
                <a:solidFill>
                  <a:srgbClr val="000000"/>
                </a:solidFill>
                <a:latin typeface="Roboto"/>
                <a:ea typeface="Roboto"/>
                <a:cs typeface="Roboto"/>
                <a:sym typeface="Roboto"/>
              </a:rPr>
              <a:t>Partial Hypotheses</a:t>
            </a:r>
            <a:endParaRPr sz="1000" b="1" i="0" u="none" strike="noStrike" cap="none">
              <a:solidFill>
                <a:srgbClr val="000000"/>
              </a:solidFill>
              <a:latin typeface="Roboto"/>
              <a:ea typeface="Roboto"/>
              <a:cs typeface="Roboto"/>
              <a:sym typeface="Roboto"/>
            </a:endParaRPr>
          </a:p>
        </p:txBody>
      </p:sp>
      <p:sp>
        <p:nvSpPr>
          <p:cNvPr id="883" name="Google Shape;883;p32"/>
          <p:cNvSpPr txBox="1"/>
          <p:nvPr/>
        </p:nvSpPr>
        <p:spPr>
          <a:xfrm>
            <a:off x="749150" y="2305900"/>
            <a:ext cx="13038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GB" sz="1000" b="0" i="0" u="none" strike="noStrike" cap="none">
                <a:solidFill>
                  <a:srgbClr val="000000"/>
                </a:solidFill>
                <a:latin typeface="Roboto"/>
                <a:ea typeface="Roboto"/>
                <a:cs typeface="Roboto"/>
                <a:sym typeface="Roboto"/>
              </a:rPr>
              <a:t>This mad is on this </a:t>
            </a:r>
            <a:endParaRPr sz="1000" b="0" i="0" u="none" strike="noStrike" cap="none">
              <a:solidFill>
                <a:srgbClr val="000000"/>
              </a:solidFill>
              <a:latin typeface="Roboto"/>
              <a:ea typeface="Roboto"/>
              <a:cs typeface="Roboto"/>
              <a:sym typeface="Roboto"/>
            </a:endParaRPr>
          </a:p>
        </p:txBody>
      </p:sp>
      <p:sp>
        <p:nvSpPr>
          <p:cNvPr id="884" name="Google Shape;884;p32"/>
          <p:cNvSpPr txBox="1"/>
          <p:nvPr/>
        </p:nvSpPr>
        <p:spPr>
          <a:xfrm>
            <a:off x="776075" y="2609225"/>
            <a:ext cx="12171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GB" sz="1000" b="0" i="0" u="none" strike="noStrike" cap="none">
                <a:solidFill>
                  <a:srgbClr val="000000"/>
                </a:solidFill>
                <a:latin typeface="Roboto"/>
                <a:ea typeface="Roboto"/>
                <a:cs typeface="Roboto"/>
                <a:sym typeface="Roboto"/>
              </a:rPr>
              <a:t>The  cat is on this </a:t>
            </a:r>
            <a:endParaRPr sz="1000" b="0" i="0" u="none" strike="noStrike" cap="none">
              <a:solidFill>
                <a:srgbClr val="000000"/>
              </a:solidFill>
              <a:latin typeface="Roboto"/>
              <a:ea typeface="Roboto"/>
              <a:cs typeface="Roboto"/>
              <a:sym typeface="Roboto"/>
            </a:endParaRPr>
          </a:p>
        </p:txBody>
      </p:sp>
      <p:sp>
        <p:nvSpPr>
          <p:cNvPr id="885" name="Google Shape;885;p32"/>
          <p:cNvSpPr/>
          <p:nvPr/>
        </p:nvSpPr>
        <p:spPr>
          <a:xfrm>
            <a:off x="2303377" y="1972525"/>
            <a:ext cx="548700" cy="1032300"/>
          </a:xfrm>
          <a:prstGeom prst="rect">
            <a:avLst/>
          </a:prstGeom>
          <a:solidFill>
            <a:srgbClr val="F3F3F3"/>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6" name="Google Shape;886;p32"/>
          <p:cNvSpPr txBox="1"/>
          <p:nvPr/>
        </p:nvSpPr>
        <p:spPr>
          <a:xfrm>
            <a:off x="2211278" y="1677875"/>
            <a:ext cx="7620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GB" sz="1000" b="1" i="0" u="none" strike="noStrike" cap="none">
                <a:solidFill>
                  <a:srgbClr val="000000"/>
                </a:solidFill>
                <a:latin typeface="Roboto"/>
                <a:ea typeface="Roboto"/>
                <a:cs typeface="Roboto"/>
                <a:sym typeface="Roboto"/>
              </a:rPr>
              <a:t>Log score</a:t>
            </a:r>
            <a:endParaRPr sz="1400" b="0" i="0" u="none" strike="noStrike" cap="none">
              <a:solidFill>
                <a:srgbClr val="000000"/>
              </a:solidFill>
              <a:latin typeface="Arial"/>
              <a:ea typeface="Arial"/>
              <a:cs typeface="Arial"/>
              <a:sym typeface="Arial"/>
            </a:endParaRPr>
          </a:p>
        </p:txBody>
      </p:sp>
      <p:sp>
        <p:nvSpPr>
          <p:cNvPr id="887" name="Google Shape;887;p32"/>
          <p:cNvSpPr txBox="1"/>
          <p:nvPr/>
        </p:nvSpPr>
        <p:spPr>
          <a:xfrm>
            <a:off x="2317928" y="2008125"/>
            <a:ext cx="6168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GB" sz="1000" b="0" i="0" u="none" strike="noStrike" cap="none">
                <a:solidFill>
                  <a:srgbClr val="000000"/>
                </a:solidFill>
                <a:latin typeface="Roboto"/>
                <a:ea typeface="Roboto"/>
                <a:cs typeface="Roboto"/>
                <a:sym typeface="Roboto"/>
              </a:rPr>
              <a:t>-5.68</a:t>
            </a:r>
            <a:endParaRPr sz="1000" b="0" i="0" u="none" strike="noStrike" cap="none">
              <a:solidFill>
                <a:srgbClr val="000000"/>
              </a:solidFill>
              <a:latin typeface="Roboto"/>
              <a:ea typeface="Roboto"/>
              <a:cs typeface="Roboto"/>
              <a:sym typeface="Roboto"/>
            </a:endParaRPr>
          </a:p>
        </p:txBody>
      </p:sp>
      <p:sp>
        <p:nvSpPr>
          <p:cNvPr id="888" name="Google Shape;888;p32"/>
          <p:cNvSpPr txBox="1"/>
          <p:nvPr/>
        </p:nvSpPr>
        <p:spPr>
          <a:xfrm>
            <a:off x="2317928" y="2312925"/>
            <a:ext cx="5922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GB" sz="1000" b="0" i="0" u="none" strike="noStrike" cap="none">
                <a:solidFill>
                  <a:srgbClr val="000000"/>
                </a:solidFill>
                <a:latin typeface="Roboto"/>
                <a:ea typeface="Roboto"/>
                <a:cs typeface="Roboto"/>
                <a:sym typeface="Roboto"/>
              </a:rPr>
              <a:t>-6.98</a:t>
            </a:r>
            <a:endParaRPr sz="1000" b="0" i="0" u="none" strike="noStrike" cap="none">
              <a:solidFill>
                <a:srgbClr val="000000"/>
              </a:solidFill>
              <a:latin typeface="Roboto"/>
              <a:ea typeface="Roboto"/>
              <a:cs typeface="Roboto"/>
              <a:sym typeface="Roboto"/>
            </a:endParaRPr>
          </a:p>
        </p:txBody>
      </p:sp>
      <p:sp>
        <p:nvSpPr>
          <p:cNvPr id="889" name="Google Shape;889;p32"/>
          <p:cNvSpPr txBox="1"/>
          <p:nvPr/>
        </p:nvSpPr>
        <p:spPr>
          <a:xfrm>
            <a:off x="2317927" y="2617725"/>
            <a:ext cx="5487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endParaRPr sz="1000" b="0" i="0" u="none" strike="noStrike" cap="none">
              <a:solidFill>
                <a:srgbClr val="000000"/>
              </a:solidFill>
              <a:latin typeface="Roboto"/>
              <a:ea typeface="Roboto"/>
              <a:cs typeface="Roboto"/>
              <a:sym typeface="Roboto"/>
            </a:endParaRPr>
          </a:p>
        </p:txBody>
      </p:sp>
      <p:sp>
        <p:nvSpPr>
          <p:cNvPr id="890" name="Google Shape;890;p32"/>
          <p:cNvSpPr txBox="1"/>
          <p:nvPr/>
        </p:nvSpPr>
        <p:spPr>
          <a:xfrm>
            <a:off x="1602875" y="2929050"/>
            <a:ext cx="762000" cy="369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GB" sz="1200" b="0" i="1" u="sng" strike="noStrike" cap="none">
                <a:solidFill>
                  <a:srgbClr val="000000"/>
                </a:solidFill>
                <a:latin typeface="Roboto"/>
                <a:ea typeface="Roboto"/>
                <a:cs typeface="Roboto"/>
                <a:sym typeface="Roboto"/>
              </a:rPr>
              <a:t>Step i</a:t>
            </a:r>
            <a:endParaRPr sz="1200" b="0" i="1" u="sng" strike="noStrike" cap="none">
              <a:solidFill>
                <a:srgbClr val="000000"/>
              </a:solidFill>
              <a:latin typeface="Roboto"/>
              <a:ea typeface="Roboto"/>
              <a:cs typeface="Roboto"/>
              <a:sym typeface="Roboto"/>
            </a:endParaRPr>
          </a:p>
        </p:txBody>
      </p:sp>
      <p:sp>
        <p:nvSpPr>
          <p:cNvPr id="891" name="Google Shape;891;p32"/>
          <p:cNvSpPr txBox="1"/>
          <p:nvPr/>
        </p:nvSpPr>
        <p:spPr>
          <a:xfrm>
            <a:off x="2317928" y="2617725"/>
            <a:ext cx="5922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GB" sz="1000" b="0" i="0" u="none" strike="noStrike" cap="none">
                <a:solidFill>
                  <a:srgbClr val="000000"/>
                </a:solidFill>
                <a:latin typeface="Roboto"/>
                <a:ea typeface="Roboto"/>
                <a:cs typeface="Roboto"/>
                <a:sym typeface="Roboto"/>
              </a:rPr>
              <a:t>-6.00</a:t>
            </a:r>
            <a:endParaRPr sz="1000" b="0" i="0" u="none" strike="noStrike" cap="none">
              <a:solidFill>
                <a:srgbClr val="000000"/>
              </a:solidFill>
              <a:latin typeface="Roboto"/>
              <a:ea typeface="Roboto"/>
              <a:cs typeface="Roboto"/>
              <a:sym typeface="Roboto"/>
            </a:endParaRPr>
          </a:p>
        </p:txBody>
      </p:sp>
      <p:pic>
        <p:nvPicPr>
          <p:cNvPr id="892" name="Google Shape;892;p32"/>
          <p:cNvPicPr preferRelativeResize="0"/>
          <p:nvPr/>
        </p:nvPicPr>
        <p:blipFill rotWithShape="1">
          <a:blip r:embed="rId3">
            <a:alphaModFix/>
          </a:blip>
          <a:srcRect/>
          <a:stretch/>
        </p:blipFill>
        <p:spPr>
          <a:xfrm>
            <a:off x="4290625" y="2838125"/>
            <a:ext cx="458179" cy="460225"/>
          </a:xfrm>
          <a:prstGeom prst="rect">
            <a:avLst/>
          </a:prstGeom>
          <a:noFill/>
          <a:ln>
            <a:noFill/>
          </a:ln>
        </p:spPr>
      </p:pic>
      <p:sp>
        <p:nvSpPr>
          <p:cNvPr id="893" name="Google Shape;893;p32"/>
          <p:cNvSpPr txBox="1"/>
          <p:nvPr/>
        </p:nvSpPr>
        <p:spPr>
          <a:xfrm>
            <a:off x="4247675" y="1858875"/>
            <a:ext cx="4322400" cy="831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Roboto"/>
                <a:ea typeface="Roboto"/>
                <a:cs typeface="Roboto"/>
                <a:sym typeface="Roboto"/>
              </a:rPr>
              <a:t>Ideally, we want to increase the score of </a:t>
            </a:r>
            <a:r>
              <a:rPr lang="en-GB" sz="1400" b="1" i="0" u="none" strike="noStrike" cap="none">
                <a:solidFill>
                  <a:srgbClr val="000000"/>
                </a:solidFill>
                <a:latin typeface="Roboto"/>
                <a:ea typeface="Roboto"/>
                <a:cs typeface="Roboto"/>
                <a:sym typeface="Roboto"/>
              </a:rPr>
              <a:t>linguistically plausible</a:t>
            </a:r>
            <a:r>
              <a:rPr lang="en-GB" sz="1400" b="0" i="0" u="none" strike="noStrike" cap="none">
                <a:solidFill>
                  <a:srgbClr val="000000"/>
                </a:solidFill>
                <a:latin typeface="Roboto"/>
                <a:ea typeface="Roboto"/>
                <a:cs typeface="Roboto"/>
                <a:sym typeface="Roboto"/>
              </a:rPr>
              <a:t> hypotheses and reduce it for those not plausible.</a:t>
            </a:r>
            <a:endParaRPr sz="1400" b="0" i="0" u="none" strike="noStrike" cap="none">
              <a:solidFill>
                <a:srgbClr val="000000"/>
              </a:solidFill>
              <a:latin typeface="Roboto"/>
              <a:ea typeface="Roboto"/>
              <a:cs typeface="Roboto"/>
              <a:sym typeface="Roboto"/>
            </a:endParaRPr>
          </a:p>
        </p:txBody>
      </p:sp>
      <p:sp>
        <p:nvSpPr>
          <p:cNvPr id="894" name="Google Shape;894;p32"/>
          <p:cNvSpPr/>
          <p:nvPr/>
        </p:nvSpPr>
        <p:spPr>
          <a:xfrm>
            <a:off x="3141577" y="1972525"/>
            <a:ext cx="548700" cy="1032300"/>
          </a:xfrm>
          <a:prstGeom prst="rect">
            <a:avLst/>
          </a:prstGeom>
          <a:solidFill>
            <a:srgbClr val="F3F3F3"/>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5" name="Google Shape;895;p32"/>
          <p:cNvSpPr txBox="1"/>
          <p:nvPr/>
        </p:nvSpPr>
        <p:spPr>
          <a:xfrm>
            <a:off x="3049474" y="1677875"/>
            <a:ext cx="9816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GB" sz="1000" b="1" i="0" u="none" strike="noStrike" cap="none">
                <a:solidFill>
                  <a:srgbClr val="000000"/>
                </a:solidFill>
                <a:latin typeface="Roboto"/>
                <a:ea typeface="Roboto"/>
                <a:cs typeface="Roboto"/>
                <a:sym typeface="Roboto"/>
              </a:rPr>
              <a:t>Log LM score</a:t>
            </a:r>
            <a:endParaRPr sz="1400" b="0" i="0" u="none" strike="noStrike" cap="none">
              <a:solidFill>
                <a:srgbClr val="000000"/>
              </a:solidFill>
              <a:latin typeface="Arial"/>
              <a:ea typeface="Arial"/>
              <a:cs typeface="Arial"/>
              <a:sym typeface="Arial"/>
            </a:endParaRPr>
          </a:p>
        </p:txBody>
      </p:sp>
      <p:sp>
        <p:nvSpPr>
          <p:cNvPr id="896" name="Google Shape;896;p32"/>
          <p:cNvSpPr txBox="1"/>
          <p:nvPr/>
        </p:nvSpPr>
        <p:spPr>
          <a:xfrm>
            <a:off x="3156128" y="2008125"/>
            <a:ext cx="6168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GB" sz="1000" b="0" i="0" u="none" strike="noStrike" cap="none">
                <a:solidFill>
                  <a:srgbClr val="000000"/>
                </a:solidFill>
                <a:latin typeface="Roboto"/>
                <a:ea typeface="Roboto"/>
                <a:cs typeface="Roboto"/>
                <a:sym typeface="Roboto"/>
              </a:rPr>
              <a:t>-1.34</a:t>
            </a:r>
            <a:endParaRPr sz="1000" b="0" i="0" u="none" strike="noStrike" cap="none">
              <a:solidFill>
                <a:srgbClr val="000000"/>
              </a:solidFill>
              <a:latin typeface="Roboto"/>
              <a:ea typeface="Roboto"/>
              <a:cs typeface="Roboto"/>
              <a:sym typeface="Roboto"/>
            </a:endParaRPr>
          </a:p>
        </p:txBody>
      </p:sp>
      <p:sp>
        <p:nvSpPr>
          <p:cNvPr id="897" name="Google Shape;897;p32"/>
          <p:cNvSpPr txBox="1"/>
          <p:nvPr/>
        </p:nvSpPr>
        <p:spPr>
          <a:xfrm>
            <a:off x="3156128" y="2312925"/>
            <a:ext cx="5922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GB" sz="1000" b="0" i="0" u="none" strike="noStrike" cap="none">
                <a:solidFill>
                  <a:srgbClr val="000000"/>
                </a:solidFill>
                <a:latin typeface="Roboto"/>
                <a:ea typeface="Roboto"/>
                <a:cs typeface="Roboto"/>
                <a:sym typeface="Roboto"/>
              </a:rPr>
              <a:t>-3.98</a:t>
            </a:r>
            <a:endParaRPr sz="1000" b="0" i="0" u="none" strike="noStrike" cap="none">
              <a:solidFill>
                <a:srgbClr val="000000"/>
              </a:solidFill>
              <a:latin typeface="Roboto"/>
              <a:ea typeface="Roboto"/>
              <a:cs typeface="Roboto"/>
              <a:sym typeface="Roboto"/>
            </a:endParaRPr>
          </a:p>
        </p:txBody>
      </p:sp>
      <p:sp>
        <p:nvSpPr>
          <p:cNvPr id="898" name="Google Shape;898;p32"/>
          <p:cNvSpPr txBox="1"/>
          <p:nvPr/>
        </p:nvSpPr>
        <p:spPr>
          <a:xfrm>
            <a:off x="3156127" y="2617725"/>
            <a:ext cx="5487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endParaRPr sz="1000" b="0" i="0" u="none" strike="noStrike" cap="none">
              <a:solidFill>
                <a:srgbClr val="000000"/>
              </a:solidFill>
              <a:latin typeface="Roboto"/>
              <a:ea typeface="Roboto"/>
              <a:cs typeface="Roboto"/>
              <a:sym typeface="Roboto"/>
            </a:endParaRPr>
          </a:p>
        </p:txBody>
      </p:sp>
      <p:sp>
        <p:nvSpPr>
          <p:cNvPr id="899" name="Google Shape;899;p32"/>
          <p:cNvSpPr txBox="1"/>
          <p:nvPr/>
        </p:nvSpPr>
        <p:spPr>
          <a:xfrm>
            <a:off x="3156128" y="2617725"/>
            <a:ext cx="5922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GB" sz="1000" b="0" i="0" u="none" strike="noStrike" cap="none">
                <a:solidFill>
                  <a:srgbClr val="000000"/>
                </a:solidFill>
                <a:latin typeface="Roboto"/>
                <a:ea typeface="Roboto"/>
                <a:cs typeface="Roboto"/>
                <a:sym typeface="Roboto"/>
              </a:rPr>
              <a:t>-1.50</a:t>
            </a:r>
            <a:endParaRPr sz="1000" b="0" i="0" u="none" strike="noStrike" cap="none">
              <a:solidFill>
                <a:srgbClr val="000000"/>
              </a:solidFill>
              <a:latin typeface="Roboto"/>
              <a:ea typeface="Roboto"/>
              <a:cs typeface="Roboto"/>
              <a:sym typeface="Roboto"/>
            </a:endParaRPr>
          </a:p>
        </p:txBody>
      </p:sp>
      <p:sp>
        <p:nvSpPr>
          <p:cNvPr id="900" name="Google Shape;900;p32"/>
          <p:cNvSpPr txBox="1"/>
          <p:nvPr/>
        </p:nvSpPr>
        <p:spPr>
          <a:xfrm>
            <a:off x="4986725" y="2838125"/>
            <a:ext cx="3762600" cy="831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Roboto"/>
                <a:ea typeface="Roboto"/>
                <a:cs typeface="Roboto"/>
                <a:sym typeface="Roboto"/>
              </a:rPr>
              <a:t>We can use the language model to compute how likely each hypothesis is from a pure linguistic point of view.</a:t>
            </a:r>
            <a:endParaRPr sz="1400" b="0" i="0" u="none" strike="noStrike" cap="none">
              <a:solidFill>
                <a:srgbClr val="000000"/>
              </a:solidFill>
              <a:latin typeface="Roboto"/>
              <a:ea typeface="Roboto"/>
              <a:cs typeface="Roboto"/>
              <a:sym typeface="Roboto"/>
            </a:endParaRPr>
          </a:p>
        </p:txBody>
      </p:sp>
      <p:sp>
        <p:nvSpPr>
          <p:cNvPr id="901" name="Google Shape;901;p32"/>
          <p:cNvSpPr txBox="1"/>
          <p:nvPr/>
        </p:nvSpPr>
        <p:spPr>
          <a:xfrm>
            <a:off x="774600" y="3735900"/>
            <a:ext cx="75948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Roboto"/>
                <a:ea typeface="Roboto"/>
                <a:cs typeface="Roboto"/>
                <a:sym typeface="Roboto"/>
              </a:rPr>
              <a:t>The final score is a </a:t>
            </a:r>
            <a:r>
              <a:rPr lang="en-GB" sz="1400" b="1" i="0" u="none" strike="noStrike" cap="none">
                <a:solidFill>
                  <a:srgbClr val="000000"/>
                </a:solidFill>
                <a:latin typeface="Roboto"/>
                <a:ea typeface="Roboto"/>
                <a:cs typeface="Roboto"/>
                <a:sym typeface="Roboto"/>
              </a:rPr>
              <a:t>linear combination</a:t>
            </a:r>
            <a:r>
              <a:rPr lang="en-GB" sz="1400" b="0" i="0" u="none" strike="noStrike" cap="none">
                <a:solidFill>
                  <a:srgbClr val="000000"/>
                </a:solidFill>
                <a:latin typeface="Roboto"/>
                <a:ea typeface="Roboto"/>
                <a:cs typeface="Roboto"/>
                <a:sym typeface="Roboto"/>
              </a:rPr>
              <a:t> between the acoustic score and the language one:</a:t>
            </a:r>
            <a:endParaRPr sz="1400" b="0" i="0" u="none" strike="noStrike" cap="none">
              <a:solidFill>
                <a:srgbClr val="000000"/>
              </a:solidFill>
              <a:latin typeface="Roboto"/>
              <a:ea typeface="Roboto"/>
              <a:cs typeface="Roboto"/>
              <a:sym typeface="Roboto"/>
            </a:endParaRPr>
          </a:p>
        </p:txBody>
      </p:sp>
      <p:pic>
        <p:nvPicPr>
          <p:cNvPr id="902" name="Google Shape;902;p32"/>
          <p:cNvPicPr preferRelativeResize="0"/>
          <p:nvPr/>
        </p:nvPicPr>
        <p:blipFill rotWithShape="1">
          <a:blip r:embed="rId4">
            <a:alphaModFix/>
          </a:blip>
          <a:srcRect/>
          <a:stretch/>
        </p:blipFill>
        <p:spPr>
          <a:xfrm>
            <a:off x="911800" y="4212300"/>
            <a:ext cx="4347437" cy="254723"/>
          </a:xfrm>
          <a:prstGeom prst="rect">
            <a:avLst/>
          </a:prstGeom>
          <a:noFill/>
          <a:ln>
            <a:noFill/>
          </a:ln>
        </p:spPr>
      </p:pic>
      <p:sp>
        <p:nvSpPr>
          <p:cNvPr id="903" name="Google Shape;903;p32"/>
          <p:cNvSpPr/>
          <p:nvPr/>
        </p:nvSpPr>
        <p:spPr>
          <a:xfrm>
            <a:off x="3359025" y="4168100"/>
            <a:ext cx="592200" cy="400200"/>
          </a:xfrm>
          <a:prstGeom prst="ellipse">
            <a:avLst/>
          </a:prstGeom>
          <a:solidFill>
            <a:srgbClr val="00B6FF">
              <a:alpha val="23921"/>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4" name="Google Shape;904;p32"/>
          <p:cNvSpPr txBox="1"/>
          <p:nvPr/>
        </p:nvSpPr>
        <p:spPr>
          <a:xfrm>
            <a:off x="697550" y="4714775"/>
            <a:ext cx="82761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Roboto"/>
                <a:ea typeface="Roboto"/>
                <a:cs typeface="Roboto"/>
                <a:sym typeface="Roboto"/>
              </a:rPr>
              <a:t>This is a </a:t>
            </a:r>
            <a:r>
              <a:rPr lang="en-GB" sz="1400" b="1" i="0" u="none" strike="noStrike" cap="none">
                <a:solidFill>
                  <a:srgbClr val="000000"/>
                </a:solidFill>
                <a:latin typeface="Roboto"/>
                <a:ea typeface="Roboto"/>
                <a:cs typeface="Roboto"/>
                <a:sym typeface="Roboto"/>
              </a:rPr>
              <a:t>hyperparameter</a:t>
            </a:r>
            <a:r>
              <a:rPr lang="en-GB" sz="1400" b="0" i="0" u="none" strike="noStrike" cap="none">
                <a:solidFill>
                  <a:srgbClr val="000000"/>
                </a:solidFill>
                <a:latin typeface="Roboto"/>
                <a:ea typeface="Roboto"/>
                <a:cs typeface="Roboto"/>
                <a:sym typeface="Roboto"/>
              </a:rPr>
              <a:t> that balances the relative importance of acoustic and linguistic information.</a:t>
            </a:r>
            <a:endParaRPr sz="1400" b="0" i="0" u="none" strike="noStrike" cap="none">
              <a:solidFill>
                <a:srgbClr val="000000"/>
              </a:solidFill>
              <a:latin typeface="Roboto"/>
              <a:ea typeface="Roboto"/>
              <a:cs typeface="Roboto"/>
              <a:sym typeface="Roboto"/>
            </a:endParaRPr>
          </a:p>
        </p:txBody>
      </p:sp>
      <p:cxnSp>
        <p:nvCxnSpPr>
          <p:cNvPr id="905" name="Google Shape;905;p32"/>
          <p:cNvCxnSpPr>
            <a:stCxn id="903" idx="4"/>
          </p:cNvCxnSpPr>
          <p:nvPr/>
        </p:nvCxnSpPr>
        <p:spPr>
          <a:xfrm flipH="1">
            <a:off x="3483825" y="4568300"/>
            <a:ext cx="171300" cy="217200"/>
          </a:xfrm>
          <a:prstGeom prst="straightConnector1">
            <a:avLst/>
          </a:prstGeom>
          <a:noFill/>
          <a:ln w="9525" cap="flat" cmpd="sng">
            <a:solidFill>
              <a:schemeClr val="dk2"/>
            </a:solidFill>
            <a:prstDash val="solid"/>
            <a:round/>
            <a:headEnd type="none" w="sm" len="sm"/>
            <a:tailEnd type="triangl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9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9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9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9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9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9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9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9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0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90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0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0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905"/>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9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Shape 909"/>
        <p:cNvGrpSpPr/>
        <p:nvPr/>
      </p:nvGrpSpPr>
      <p:grpSpPr>
        <a:xfrm>
          <a:off x="0" y="0"/>
          <a:ext cx="0" cy="0"/>
          <a:chOff x="0" y="0"/>
          <a:chExt cx="0" cy="0"/>
        </a:xfrm>
      </p:grpSpPr>
      <p:sp>
        <p:nvSpPr>
          <p:cNvPr id="910" name="Google Shape;910;p33"/>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800"/>
              <a:buNone/>
            </a:pPr>
            <a:r>
              <a:rPr lang="en-GB" sz="2600"/>
              <a:t>Language Models</a:t>
            </a:r>
            <a:endParaRPr sz="2600"/>
          </a:p>
        </p:txBody>
      </p:sp>
      <p:sp>
        <p:nvSpPr>
          <p:cNvPr id="911" name="Google Shape;911;p33"/>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21</a:t>
            </a:fld>
            <a:endParaRPr/>
          </a:p>
        </p:txBody>
      </p:sp>
      <p:sp>
        <p:nvSpPr>
          <p:cNvPr id="912" name="Google Shape;912;p33"/>
          <p:cNvSpPr txBox="1"/>
          <p:nvPr/>
        </p:nvSpPr>
        <p:spPr>
          <a:xfrm>
            <a:off x="387750" y="947400"/>
            <a:ext cx="8368500" cy="6156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00000"/>
              </a:lnSpc>
              <a:spcBef>
                <a:spcPts val="0"/>
              </a:spcBef>
              <a:spcAft>
                <a:spcPts val="0"/>
              </a:spcAft>
              <a:buClr>
                <a:srgbClr val="000000"/>
              </a:buClr>
              <a:buSzPts val="1400"/>
              <a:buFont typeface="Arial"/>
              <a:buChar char="●"/>
            </a:pPr>
            <a:r>
              <a:rPr lang="en-GB" sz="1400" b="0" i="0" u="none" strike="noStrike" cap="none">
                <a:solidFill>
                  <a:srgbClr val="000000"/>
                </a:solidFill>
                <a:latin typeface="Arial"/>
                <a:ea typeface="Arial"/>
                <a:cs typeface="Arial"/>
                <a:sym typeface="Arial"/>
              </a:rPr>
              <a:t>Let us assume that we have a pre-trained </a:t>
            </a:r>
            <a:r>
              <a:rPr lang="en-GB" sz="1400" b="1" i="0" u="none" strike="noStrike" cap="none">
                <a:solidFill>
                  <a:srgbClr val="000000"/>
                </a:solidFill>
                <a:latin typeface="Arial"/>
                <a:ea typeface="Arial"/>
                <a:cs typeface="Arial"/>
                <a:sym typeface="Arial"/>
              </a:rPr>
              <a:t>speech recognizer</a:t>
            </a:r>
            <a:r>
              <a:rPr lang="en-GB" sz="1400" b="0" i="0" u="none" strike="noStrike" cap="none">
                <a:solidFill>
                  <a:srgbClr val="000000"/>
                </a:solidFill>
                <a:latin typeface="Arial"/>
                <a:ea typeface="Arial"/>
                <a:cs typeface="Arial"/>
                <a:sym typeface="Arial"/>
              </a:rPr>
              <a:t> that is trained on </a:t>
            </a:r>
            <a:r>
              <a:rPr lang="en-GB" sz="1400" b="1" i="0" u="none" strike="noStrike" cap="none">
                <a:solidFill>
                  <a:srgbClr val="000000"/>
                </a:solidFill>
                <a:latin typeface="Arial"/>
                <a:ea typeface="Arial"/>
                <a:cs typeface="Arial"/>
                <a:sym typeface="Arial"/>
              </a:rPr>
              <a:t>speech data</a:t>
            </a:r>
            <a:r>
              <a:rPr lang="en-GB" sz="1400" b="0" i="0" u="none" strike="noStrike" cap="none">
                <a:solidFill>
                  <a:srgbClr val="000000"/>
                </a:solidFill>
                <a:latin typeface="Arial"/>
                <a:ea typeface="Arial"/>
                <a:cs typeface="Arial"/>
                <a:sym typeface="Arial"/>
              </a:rPr>
              <a:t> and a </a:t>
            </a:r>
            <a:r>
              <a:rPr lang="en-GB" sz="1400" b="1" i="0" u="none" strike="noStrike" cap="none">
                <a:solidFill>
                  <a:srgbClr val="000000"/>
                </a:solidFill>
                <a:latin typeface="Arial"/>
                <a:ea typeface="Arial"/>
                <a:cs typeface="Arial"/>
                <a:sym typeface="Arial"/>
              </a:rPr>
              <a:t>language model</a:t>
            </a:r>
            <a:r>
              <a:rPr lang="en-GB" sz="1400" b="0" i="0" u="none" strike="noStrike" cap="none">
                <a:solidFill>
                  <a:srgbClr val="000000"/>
                </a:solidFill>
                <a:latin typeface="Arial"/>
                <a:ea typeface="Arial"/>
                <a:cs typeface="Arial"/>
                <a:sym typeface="Arial"/>
              </a:rPr>
              <a:t> that is trained on </a:t>
            </a:r>
            <a:r>
              <a:rPr lang="en-GB" sz="1400" b="1" i="0" u="none" strike="noStrike" cap="none">
                <a:solidFill>
                  <a:srgbClr val="000000"/>
                </a:solidFill>
                <a:latin typeface="Arial"/>
                <a:ea typeface="Arial"/>
                <a:cs typeface="Arial"/>
                <a:sym typeface="Arial"/>
              </a:rPr>
              <a:t>text data</a:t>
            </a:r>
            <a:r>
              <a:rPr lang="en-GB" sz="1400" b="0" i="0" u="none" strike="noStrike" cap="none">
                <a:solidFill>
                  <a:srgbClr val="000000"/>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sp>
        <p:nvSpPr>
          <p:cNvPr id="913" name="Google Shape;913;p33"/>
          <p:cNvSpPr txBox="1"/>
          <p:nvPr/>
        </p:nvSpPr>
        <p:spPr>
          <a:xfrm>
            <a:off x="387750" y="1633200"/>
            <a:ext cx="8368500" cy="4002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00000"/>
              </a:lnSpc>
              <a:spcBef>
                <a:spcPts val="0"/>
              </a:spcBef>
              <a:spcAft>
                <a:spcPts val="0"/>
              </a:spcAft>
              <a:buClr>
                <a:srgbClr val="000000"/>
              </a:buClr>
              <a:buSzPts val="1400"/>
              <a:buFont typeface="Arial"/>
              <a:buChar char="●"/>
            </a:pPr>
            <a:r>
              <a:rPr lang="en-GB" sz="1400" b="0" i="0" u="none" strike="noStrike" cap="none">
                <a:solidFill>
                  <a:srgbClr val="000000"/>
                </a:solidFill>
                <a:latin typeface="Arial"/>
                <a:ea typeface="Arial"/>
                <a:cs typeface="Arial"/>
                <a:sym typeface="Arial"/>
              </a:rPr>
              <a:t>We also assume that both models are </a:t>
            </a:r>
            <a:r>
              <a:rPr lang="en-GB" sz="1400" b="1" i="0" u="none" strike="noStrike" cap="none">
                <a:solidFill>
                  <a:srgbClr val="000000"/>
                </a:solidFill>
                <a:latin typeface="Arial"/>
                <a:ea typeface="Arial"/>
                <a:cs typeface="Arial"/>
                <a:sym typeface="Arial"/>
              </a:rPr>
              <a:t>autoregressive</a:t>
            </a:r>
            <a:r>
              <a:rPr lang="en-GB" sz="1400" b="0" i="0" u="none" strike="noStrike" cap="none">
                <a:solidFill>
                  <a:srgbClr val="000000"/>
                </a:solidFill>
                <a:latin typeface="Arial"/>
                <a:ea typeface="Arial"/>
                <a:cs typeface="Arial"/>
                <a:sym typeface="Arial"/>
              </a:rPr>
              <a:t> and share the </a:t>
            </a:r>
            <a:r>
              <a:rPr lang="en-GB" sz="1400" b="1" i="0" u="none" strike="noStrike" cap="none">
                <a:solidFill>
                  <a:srgbClr val="000000"/>
                </a:solidFill>
                <a:latin typeface="Arial"/>
                <a:ea typeface="Arial"/>
                <a:cs typeface="Arial"/>
                <a:sym typeface="Arial"/>
              </a:rPr>
              <a:t>same output tokens</a:t>
            </a:r>
            <a:r>
              <a:rPr lang="en-GB" sz="1400" b="0" i="0" u="none" strike="noStrike" cap="none">
                <a:solidFill>
                  <a:srgbClr val="000000"/>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sp>
        <p:nvSpPr>
          <p:cNvPr id="914" name="Google Shape;914;p33"/>
          <p:cNvSpPr/>
          <p:nvPr/>
        </p:nvSpPr>
        <p:spPr>
          <a:xfrm>
            <a:off x="2232388" y="7661100"/>
            <a:ext cx="825600" cy="240600"/>
          </a:xfrm>
          <a:prstGeom prst="roundRect">
            <a:avLst>
              <a:gd name="adj" fmla="val 16667"/>
            </a:avLst>
          </a:prstGeom>
          <a:solidFill>
            <a:srgbClr val="B6D7A8"/>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Arial"/>
                <a:ea typeface="Arial"/>
                <a:cs typeface="Arial"/>
                <a:sym typeface="Arial"/>
              </a:rPr>
              <a:t>Emb</a:t>
            </a:r>
            <a:endParaRPr sz="1400" b="0" i="0" u="none" strike="noStrike" cap="none">
              <a:solidFill>
                <a:srgbClr val="000000"/>
              </a:solidFill>
              <a:latin typeface="Arial"/>
              <a:ea typeface="Arial"/>
              <a:cs typeface="Arial"/>
              <a:sym typeface="Arial"/>
            </a:endParaRPr>
          </a:p>
        </p:txBody>
      </p:sp>
      <p:cxnSp>
        <p:nvCxnSpPr>
          <p:cNvPr id="915" name="Google Shape;915;p33"/>
          <p:cNvCxnSpPr>
            <a:stCxn id="914" idx="0"/>
          </p:cNvCxnSpPr>
          <p:nvPr/>
        </p:nvCxnSpPr>
        <p:spPr>
          <a:xfrm rot="10800000">
            <a:off x="2640388" y="7404300"/>
            <a:ext cx="4800" cy="256800"/>
          </a:xfrm>
          <a:prstGeom prst="straightConnector1">
            <a:avLst/>
          </a:prstGeom>
          <a:noFill/>
          <a:ln w="9525" cap="flat" cmpd="sng">
            <a:solidFill>
              <a:srgbClr val="424242"/>
            </a:solidFill>
            <a:prstDash val="solid"/>
            <a:round/>
            <a:headEnd type="none" w="sm" len="sm"/>
            <a:tailEnd type="triangle" w="med" len="med"/>
          </a:ln>
        </p:spPr>
      </p:cxnSp>
      <p:cxnSp>
        <p:nvCxnSpPr>
          <p:cNvPr id="916" name="Google Shape;916;p33"/>
          <p:cNvCxnSpPr/>
          <p:nvPr/>
        </p:nvCxnSpPr>
        <p:spPr>
          <a:xfrm rot="10800000">
            <a:off x="2645188" y="7901700"/>
            <a:ext cx="0" cy="167700"/>
          </a:xfrm>
          <a:prstGeom prst="straightConnector1">
            <a:avLst/>
          </a:prstGeom>
          <a:noFill/>
          <a:ln w="9525" cap="flat" cmpd="sng">
            <a:solidFill>
              <a:srgbClr val="424242"/>
            </a:solidFill>
            <a:prstDash val="solid"/>
            <a:round/>
            <a:headEnd type="none" w="sm" len="sm"/>
            <a:tailEnd type="triangle" w="med" len="med"/>
          </a:ln>
        </p:spPr>
      </p:cxnSp>
      <p:sp>
        <p:nvSpPr>
          <p:cNvPr id="917" name="Google Shape;917;p33"/>
          <p:cNvSpPr/>
          <p:nvPr/>
        </p:nvSpPr>
        <p:spPr>
          <a:xfrm>
            <a:off x="1058088" y="7653475"/>
            <a:ext cx="825600" cy="240600"/>
          </a:xfrm>
          <a:prstGeom prst="roundRect">
            <a:avLst>
              <a:gd name="adj" fmla="val 16667"/>
            </a:avLst>
          </a:prstGeom>
          <a:solidFill>
            <a:srgbClr val="B6D7A8"/>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Arial"/>
                <a:ea typeface="Arial"/>
                <a:cs typeface="Arial"/>
                <a:sym typeface="Arial"/>
              </a:rPr>
              <a:t>Emb</a:t>
            </a:r>
            <a:endParaRPr sz="1400" b="0" i="0" u="none" strike="noStrike" cap="none">
              <a:solidFill>
                <a:srgbClr val="000000"/>
              </a:solidFill>
              <a:latin typeface="Arial"/>
              <a:ea typeface="Arial"/>
              <a:cs typeface="Arial"/>
              <a:sym typeface="Arial"/>
            </a:endParaRPr>
          </a:p>
        </p:txBody>
      </p:sp>
      <p:cxnSp>
        <p:nvCxnSpPr>
          <p:cNvPr id="918" name="Google Shape;918;p33"/>
          <p:cNvCxnSpPr>
            <a:stCxn id="917" idx="0"/>
          </p:cNvCxnSpPr>
          <p:nvPr/>
        </p:nvCxnSpPr>
        <p:spPr>
          <a:xfrm rot="10800000">
            <a:off x="1466088" y="7396675"/>
            <a:ext cx="4800" cy="256800"/>
          </a:xfrm>
          <a:prstGeom prst="straightConnector1">
            <a:avLst/>
          </a:prstGeom>
          <a:noFill/>
          <a:ln w="9525" cap="flat" cmpd="sng">
            <a:solidFill>
              <a:srgbClr val="424242"/>
            </a:solidFill>
            <a:prstDash val="solid"/>
            <a:round/>
            <a:headEnd type="none" w="sm" len="sm"/>
            <a:tailEnd type="triangle" w="med" len="med"/>
          </a:ln>
        </p:spPr>
      </p:cxnSp>
      <p:cxnSp>
        <p:nvCxnSpPr>
          <p:cNvPr id="919" name="Google Shape;919;p33"/>
          <p:cNvCxnSpPr/>
          <p:nvPr/>
        </p:nvCxnSpPr>
        <p:spPr>
          <a:xfrm rot="10800000">
            <a:off x="1470888" y="7894075"/>
            <a:ext cx="0" cy="167700"/>
          </a:xfrm>
          <a:prstGeom prst="straightConnector1">
            <a:avLst/>
          </a:prstGeom>
          <a:noFill/>
          <a:ln w="9525" cap="flat" cmpd="sng">
            <a:solidFill>
              <a:srgbClr val="424242"/>
            </a:solidFill>
            <a:prstDash val="solid"/>
            <a:round/>
            <a:headEnd type="none" w="sm" len="sm"/>
            <a:tailEnd type="triangle" w="med" len="med"/>
          </a:ln>
        </p:spPr>
      </p:cxnSp>
      <p:sp>
        <p:nvSpPr>
          <p:cNvPr id="920" name="Google Shape;920;p33"/>
          <p:cNvSpPr txBox="1"/>
          <p:nvPr/>
        </p:nvSpPr>
        <p:spPr>
          <a:xfrm>
            <a:off x="1148407" y="8076300"/>
            <a:ext cx="7353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Roboto"/>
                <a:ea typeface="Roboto"/>
                <a:cs typeface="Roboto"/>
                <a:sym typeface="Roboto"/>
              </a:rPr>
              <a:t>&lt;bos&gt;</a:t>
            </a:r>
            <a:endParaRPr sz="1400" b="0" i="0" u="none" strike="noStrike" cap="none">
              <a:solidFill>
                <a:srgbClr val="000000"/>
              </a:solidFill>
              <a:latin typeface="Roboto"/>
              <a:ea typeface="Roboto"/>
              <a:cs typeface="Roboto"/>
              <a:sym typeface="Roboto"/>
            </a:endParaRPr>
          </a:p>
        </p:txBody>
      </p:sp>
      <p:cxnSp>
        <p:nvCxnSpPr>
          <p:cNvPr id="921" name="Google Shape;921;p33"/>
          <p:cNvCxnSpPr/>
          <p:nvPr/>
        </p:nvCxnSpPr>
        <p:spPr>
          <a:xfrm>
            <a:off x="893100" y="7140025"/>
            <a:ext cx="165000" cy="0"/>
          </a:xfrm>
          <a:prstGeom prst="straightConnector1">
            <a:avLst/>
          </a:prstGeom>
          <a:noFill/>
          <a:ln w="9525" cap="flat" cmpd="sng">
            <a:solidFill>
              <a:srgbClr val="424242"/>
            </a:solidFill>
            <a:prstDash val="solid"/>
            <a:round/>
            <a:headEnd type="none" w="sm" len="sm"/>
            <a:tailEnd type="triangle" w="med" len="med"/>
          </a:ln>
        </p:spPr>
      </p:cxnSp>
      <p:cxnSp>
        <p:nvCxnSpPr>
          <p:cNvPr id="922" name="Google Shape;922;p33"/>
          <p:cNvCxnSpPr/>
          <p:nvPr/>
        </p:nvCxnSpPr>
        <p:spPr>
          <a:xfrm rot="10800000" flipH="1">
            <a:off x="1883700" y="7137325"/>
            <a:ext cx="346800" cy="2700"/>
          </a:xfrm>
          <a:prstGeom prst="straightConnector1">
            <a:avLst/>
          </a:prstGeom>
          <a:noFill/>
          <a:ln w="9525" cap="flat" cmpd="sng">
            <a:solidFill>
              <a:srgbClr val="424242"/>
            </a:solidFill>
            <a:prstDash val="solid"/>
            <a:round/>
            <a:headEnd type="none" w="sm" len="sm"/>
            <a:tailEnd type="triangle" w="med" len="med"/>
          </a:ln>
        </p:spPr>
      </p:cxnSp>
      <p:sp>
        <p:nvSpPr>
          <p:cNvPr id="923" name="Google Shape;923;p33"/>
          <p:cNvSpPr txBox="1"/>
          <p:nvPr/>
        </p:nvSpPr>
        <p:spPr>
          <a:xfrm>
            <a:off x="2354700" y="8076300"/>
            <a:ext cx="868500" cy="646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GB" sz="1000" b="0" i="0" u="none" strike="noStrike" cap="none">
                <a:solidFill>
                  <a:srgbClr val="000000"/>
                </a:solidFill>
                <a:latin typeface="Roboto"/>
                <a:ea typeface="Roboto"/>
                <a:cs typeface="Roboto"/>
                <a:sym typeface="Roboto"/>
              </a:rPr>
              <a:t>The</a:t>
            </a:r>
            <a:endParaRPr sz="1000"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000"/>
              <a:buFont typeface="Arial"/>
              <a:buNone/>
            </a:pPr>
            <a:r>
              <a:rPr lang="en-GB" sz="1000" b="0" i="0" u="none" strike="noStrike" cap="none">
                <a:solidFill>
                  <a:srgbClr val="000000"/>
                </a:solidFill>
                <a:latin typeface="Roboto"/>
                <a:ea typeface="Roboto"/>
                <a:cs typeface="Roboto"/>
                <a:sym typeface="Roboto"/>
              </a:rPr>
              <a:t>This</a:t>
            </a:r>
            <a:endParaRPr sz="1000"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000"/>
              <a:buFont typeface="Arial"/>
              <a:buNone/>
            </a:pPr>
            <a:r>
              <a:rPr lang="en-GB" sz="1000" b="0" i="0" u="none" strike="noStrike" cap="none">
                <a:solidFill>
                  <a:srgbClr val="000000"/>
                </a:solidFill>
                <a:latin typeface="Roboto"/>
                <a:ea typeface="Roboto"/>
                <a:cs typeface="Roboto"/>
                <a:sym typeface="Roboto"/>
              </a:rPr>
              <a:t>That</a:t>
            </a:r>
            <a:endParaRPr sz="1000" b="0" i="0" u="none" strike="noStrike" cap="none">
              <a:solidFill>
                <a:srgbClr val="000000"/>
              </a:solidFill>
              <a:latin typeface="Roboto"/>
              <a:ea typeface="Roboto"/>
              <a:cs typeface="Roboto"/>
              <a:sym typeface="Roboto"/>
            </a:endParaRPr>
          </a:p>
        </p:txBody>
      </p:sp>
      <p:cxnSp>
        <p:nvCxnSpPr>
          <p:cNvPr id="924" name="Google Shape;924;p33"/>
          <p:cNvCxnSpPr/>
          <p:nvPr/>
        </p:nvCxnSpPr>
        <p:spPr>
          <a:xfrm>
            <a:off x="4231950" y="7137300"/>
            <a:ext cx="165000" cy="0"/>
          </a:xfrm>
          <a:prstGeom prst="straightConnector1">
            <a:avLst/>
          </a:prstGeom>
          <a:noFill/>
          <a:ln w="9525" cap="flat" cmpd="sng">
            <a:solidFill>
              <a:srgbClr val="424242"/>
            </a:solidFill>
            <a:prstDash val="solid"/>
            <a:round/>
            <a:headEnd type="none" w="sm" len="sm"/>
            <a:tailEnd type="triangle" w="med" len="med"/>
          </a:ln>
        </p:spPr>
      </p:cxnSp>
      <p:sp>
        <p:nvSpPr>
          <p:cNvPr id="925" name="Google Shape;925;p33"/>
          <p:cNvSpPr/>
          <p:nvPr/>
        </p:nvSpPr>
        <p:spPr>
          <a:xfrm>
            <a:off x="3408238" y="7661100"/>
            <a:ext cx="825600" cy="240600"/>
          </a:xfrm>
          <a:prstGeom prst="roundRect">
            <a:avLst>
              <a:gd name="adj" fmla="val 16667"/>
            </a:avLst>
          </a:prstGeom>
          <a:solidFill>
            <a:srgbClr val="B6D7A8"/>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Arial"/>
                <a:ea typeface="Arial"/>
                <a:cs typeface="Arial"/>
                <a:sym typeface="Arial"/>
              </a:rPr>
              <a:t>Emb</a:t>
            </a:r>
            <a:endParaRPr sz="1400" b="0" i="0" u="none" strike="noStrike" cap="none">
              <a:solidFill>
                <a:srgbClr val="000000"/>
              </a:solidFill>
              <a:latin typeface="Arial"/>
              <a:ea typeface="Arial"/>
              <a:cs typeface="Arial"/>
              <a:sym typeface="Arial"/>
            </a:endParaRPr>
          </a:p>
        </p:txBody>
      </p:sp>
      <p:cxnSp>
        <p:nvCxnSpPr>
          <p:cNvPr id="926" name="Google Shape;926;p33"/>
          <p:cNvCxnSpPr>
            <a:stCxn id="925" idx="0"/>
          </p:cNvCxnSpPr>
          <p:nvPr/>
        </p:nvCxnSpPr>
        <p:spPr>
          <a:xfrm rot="10800000">
            <a:off x="3816238" y="7404300"/>
            <a:ext cx="4800" cy="256800"/>
          </a:xfrm>
          <a:prstGeom prst="straightConnector1">
            <a:avLst/>
          </a:prstGeom>
          <a:noFill/>
          <a:ln w="9525" cap="flat" cmpd="sng">
            <a:solidFill>
              <a:srgbClr val="424242"/>
            </a:solidFill>
            <a:prstDash val="solid"/>
            <a:round/>
            <a:headEnd type="none" w="sm" len="sm"/>
            <a:tailEnd type="triangle" w="med" len="med"/>
          </a:ln>
        </p:spPr>
      </p:cxnSp>
      <p:cxnSp>
        <p:nvCxnSpPr>
          <p:cNvPr id="927" name="Google Shape;927;p33"/>
          <p:cNvCxnSpPr/>
          <p:nvPr/>
        </p:nvCxnSpPr>
        <p:spPr>
          <a:xfrm rot="10800000">
            <a:off x="3821038" y="7901700"/>
            <a:ext cx="0" cy="167700"/>
          </a:xfrm>
          <a:prstGeom prst="straightConnector1">
            <a:avLst/>
          </a:prstGeom>
          <a:noFill/>
          <a:ln w="9525" cap="flat" cmpd="sng">
            <a:solidFill>
              <a:srgbClr val="424242"/>
            </a:solidFill>
            <a:prstDash val="solid"/>
            <a:round/>
            <a:headEnd type="none" w="sm" len="sm"/>
            <a:tailEnd type="triangle" w="med" len="med"/>
          </a:ln>
        </p:spPr>
      </p:cxnSp>
      <p:sp>
        <p:nvSpPr>
          <p:cNvPr id="928" name="Google Shape;928;p33"/>
          <p:cNvSpPr txBox="1"/>
          <p:nvPr/>
        </p:nvSpPr>
        <p:spPr>
          <a:xfrm>
            <a:off x="3653400" y="8028475"/>
            <a:ext cx="652800" cy="646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GB" sz="1000" b="0" i="0" u="none" strike="noStrike" cap="none">
                <a:solidFill>
                  <a:srgbClr val="000000"/>
                </a:solidFill>
                <a:latin typeface="Roboto"/>
                <a:ea typeface="Roboto"/>
                <a:cs typeface="Roboto"/>
                <a:sym typeface="Roboto"/>
              </a:rPr>
              <a:t>cat </a:t>
            </a:r>
            <a:endParaRPr sz="1000"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000"/>
              <a:buFont typeface="Arial"/>
              <a:buNone/>
            </a:pPr>
            <a:r>
              <a:rPr lang="en-GB" sz="1000" b="0" i="0" u="none" strike="noStrike" cap="none">
                <a:solidFill>
                  <a:srgbClr val="000000"/>
                </a:solidFill>
                <a:latin typeface="Roboto"/>
                <a:ea typeface="Roboto"/>
                <a:cs typeface="Roboto"/>
                <a:sym typeface="Roboto"/>
              </a:rPr>
              <a:t>mad</a:t>
            </a:r>
            <a:endParaRPr sz="1000"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000"/>
              <a:buFont typeface="Arial"/>
              <a:buNone/>
            </a:pPr>
            <a:r>
              <a:rPr lang="en-GB" sz="1000" b="0" i="0" u="none" strike="noStrike" cap="none">
                <a:solidFill>
                  <a:srgbClr val="000000"/>
                </a:solidFill>
                <a:latin typeface="Roboto"/>
                <a:ea typeface="Roboto"/>
                <a:cs typeface="Roboto"/>
                <a:sym typeface="Roboto"/>
              </a:rPr>
              <a:t>bat</a:t>
            </a:r>
            <a:endParaRPr sz="1000" b="0" i="0" u="none" strike="noStrike" cap="none">
              <a:solidFill>
                <a:srgbClr val="000000"/>
              </a:solidFill>
              <a:latin typeface="Roboto"/>
              <a:ea typeface="Roboto"/>
              <a:cs typeface="Roboto"/>
              <a:sym typeface="Roboto"/>
            </a:endParaRPr>
          </a:p>
        </p:txBody>
      </p:sp>
      <p:cxnSp>
        <p:nvCxnSpPr>
          <p:cNvPr id="929" name="Google Shape;929;p33"/>
          <p:cNvCxnSpPr/>
          <p:nvPr/>
        </p:nvCxnSpPr>
        <p:spPr>
          <a:xfrm rot="10800000" flipH="1">
            <a:off x="3056100" y="7148525"/>
            <a:ext cx="346800" cy="2700"/>
          </a:xfrm>
          <a:prstGeom prst="straightConnector1">
            <a:avLst/>
          </a:prstGeom>
          <a:noFill/>
          <a:ln w="9525" cap="flat" cmpd="sng">
            <a:solidFill>
              <a:srgbClr val="424242"/>
            </a:solidFill>
            <a:prstDash val="solid"/>
            <a:round/>
            <a:headEnd type="none" w="sm" len="sm"/>
            <a:tailEnd type="triangle" w="med" len="med"/>
          </a:ln>
        </p:spPr>
      </p:cxnSp>
      <p:cxnSp>
        <p:nvCxnSpPr>
          <p:cNvPr id="930" name="Google Shape;930;p33"/>
          <p:cNvCxnSpPr/>
          <p:nvPr/>
        </p:nvCxnSpPr>
        <p:spPr>
          <a:xfrm>
            <a:off x="6387225" y="7089763"/>
            <a:ext cx="165000" cy="0"/>
          </a:xfrm>
          <a:prstGeom prst="straightConnector1">
            <a:avLst/>
          </a:prstGeom>
          <a:noFill/>
          <a:ln w="9525" cap="flat" cmpd="sng">
            <a:solidFill>
              <a:srgbClr val="424242"/>
            </a:solidFill>
            <a:prstDash val="solid"/>
            <a:round/>
            <a:headEnd type="none" w="sm" len="sm"/>
            <a:tailEnd type="triangle" w="med" len="med"/>
          </a:ln>
        </p:spPr>
      </p:cxnSp>
      <p:sp>
        <p:nvSpPr>
          <p:cNvPr id="931" name="Google Shape;931;p33"/>
          <p:cNvSpPr/>
          <p:nvPr/>
        </p:nvSpPr>
        <p:spPr>
          <a:xfrm>
            <a:off x="5563513" y="7613563"/>
            <a:ext cx="825600" cy="240600"/>
          </a:xfrm>
          <a:prstGeom prst="roundRect">
            <a:avLst>
              <a:gd name="adj" fmla="val 16667"/>
            </a:avLst>
          </a:prstGeom>
          <a:solidFill>
            <a:srgbClr val="B6D7A8"/>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Arial"/>
                <a:ea typeface="Arial"/>
                <a:cs typeface="Arial"/>
                <a:sym typeface="Arial"/>
              </a:rPr>
              <a:t>Emb</a:t>
            </a:r>
            <a:endParaRPr sz="1400" b="0" i="0" u="none" strike="noStrike" cap="none">
              <a:solidFill>
                <a:srgbClr val="000000"/>
              </a:solidFill>
              <a:latin typeface="Arial"/>
              <a:ea typeface="Arial"/>
              <a:cs typeface="Arial"/>
              <a:sym typeface="Arial"/>
            </a:endParaRPr>
          </a:p>
        </p:txBody>
      </p:sp>
      <p:cxnSp>
        <p:nvCxnSpPr>
          <p:cNvPr id="932" name="Google Shape;932;p33"/>
          <p:cNvCxnSpPr>
            <a:stCxn id="931" idx="0"/>
          </p:cNvCxnSpPr>
          <p:nvPr/>
        </p:nvCxnSpPr>
        <p:spPr>
          <a:xfrm rot="10800000">
            <a:off x="5971513" y="7356763"/>
            <a:ext cx="4800" cy="256800"/>
          </a:xfrm>
          <a:prstGeom prst="straightConnector1">
            <a:avLst/>
          </a:prstGeom>
          <a:noFill/>
          <a:ln w="9525" cap="flat" cmpd="sng">
            <a:solidFill>
              <a:srgbClr val="424242"/>
            </a:solidFill>
            <a:prstDash val="solid"/>
            <a:round/>
            <a:headEnd type="none" w="sm" len="sm"/>
            <a:tailEnd type="triangle" w="med" len="med"/>
          </a:ln>
        </p:spPr>
      </p:cxnSp>
      <p:cxnSp>
        <p:nvCxnSpPr>
          <p:cNvPr id="933" name="Google Shape;933;p33"/>
          <p:cNvCxnSpPr/>
          <p:nvPr/>
        </p:nvCxnSpPr>
        <p:spPr>
          <a:xfrm rot="10800000">
            <a:off x="5976313" y="7854163"/>
            <a:ext cx="0" cy="167700"/>
          </a:xfrm>
          <a:prstGeom prst="straightConnector1">
            <a:avLst/>
          </a:prstGeom>
          <a:noFill/>
          <a:ln w="9525" cap="flat" cmpd="sng">
            <a:solidFill>
              <a:srgbClr val="424242"/>
            </a:solidFill>
            <a:prstDash val="solid"/>
            <a:round/>
            <a:headEnd type="none" w="sm" len="sm"/>
            <a:tailEnd type="triangle" w="med" len="med"/>
          </a:ln>
        </p:spPr>
      </p:cxnSp>
      <p:sp>
        <p:nvSpPr>
          <p:cNvPr id="934" name="Google Shape;934;p33"/>
          <p:cNvSpPr txBox="1"/>
          <p:nvPr/>
        </p:nvSpPr>
        <p:spPr>
          <a:xfrm>
            <a:off x="5808675" y="7980938"/>
            <a:ext cx="652800" cy="954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GB" sz="1000" b="0" i="0" u="none" strike="noStrike" cap="none">
                <a:solidFill>
                  <a:srgbClr val="000000"/>
                </a:solidFill>
                <a:latin typeface="Roboto"/>
                <a:ea typeface="Roboto"/>
                <a:cs typeface="Roboto"/>
                <a:sym typeface="Roboto"/>
              </a:rPr>
              <a:t>table</a:t>
            </a:r>
            <a:endParaRPr sz="1000"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000"/>
              <a:buFont typeface="Arial"/>
              <a:buNone/>
            </a:pPr>
            <a:r>
              <a:rPr lang="en-GB" sz="1000" b="0" i="0" u="none" strike="noStrike" cap="none">
                <a:solidFill>
                  <a:srgbClr val="000000"/>
                </a:solidFill>
                <a:latin typeface="Roboto"/>
                <a:ea typeface="Roboto"/>
                <a:cs typeface="Roboto"/>
                <a:sym typeface="Roboto"/>
              </a:rPr>
              <a:t>the</a:t>
            </a:r>
            <a:endParaRPr sz="1000"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000"/>
              <a:buFont typeface="Arial"/>
              <a:buNone/>
            </a:pPr>
            <a:r>
              <a:rPr lang="en-GB" sz="1000" b="0" i="0" u="none" strike="noStrike" cap="none">
                <a:solidFill>
                  <a:srgbClr val="000000"/>
                </a:solidFill>
                <a:latin typeface="Roboto"/>
                <a:ea typeface="Roboto"/>
                <a:cs typeface="Roboto"/>
                <a:sym typeface="Roboto"/>
              </a:rPr>
              <a:t>cable</a:t>
            </a:r>
            <a:endParaRPr sz="1000"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000"/>
              <a:buFont typeface="Arial"/>
              <a:buNone/>
            </a:pPr>
            <a:endParaRPr sz="1000"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000"/>
              <a:buFont typeface="Arial"/>
              <a:buNone/>
            </a:pPr>
            <a:endParaRPr sz="1000" b="0" i="0" u="none" strike="noStrike" cap="none">
              <a:solidFill>
                <a:srgbClr val="000000"/>
              </a:solidFill>
              <a:latin typeface="Roboto"/>
              <a:ea typeface="Roboto"/>
              <a:cs typeface="Roboto"/>
              <a:sym typeface="Roboto"/>
            </a:endParaRPr>
          </a:p>
        </p:txBody>
      </p:sp>
      <p:sp>
        <p:nvSpPr>
          <p:cNvPr id="935" name="Google Shape;935;p33"/>
          <p:cNvSpPr txBox="1"/>
          <p:nvPr/>
        </p:nvSpPr>
        <p:spPr>
          <a:xfrm>
            <a:off x="387750" y="2166600"/>
            <a:ext cx="8368500" cy="6156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00000"/>
              </a:lnSpc>
              <a:spcBef>
                <a:spcPts val="0"/>
              </a:spcBef>
              <a:spcAft>
                <a:spcPts val="0"/>
              </a:spcAft>
              <a:buClr>
                <a:srgbClr val="000000"/>
              </a:buClr>
              <a:buSzPts val="1400"/>
              <a:buFont typeface="Arial"/>
              <a:buChar char="●"/>
            </a:pPr>
            <a:r>
              <a:rPr lang="en-GB" sz="1400" b="0" i="0" u="none" strike="noStrike" cap="none">
                <a:solidFill>
                  <a:srgbClr val="000000"/>
                </a:solidFill>
                <a:latin typeface="Arial"/>
                <a:ea typeface="Arial"/>
                <a:cs typeface="Arial"/>
                <a:sym typeface="Arial"/>
              </a:rPr>
              <a:t>We can integrate the acoustic and language scores by running the speech recognizer and the language models </a:t>
            </a:r>
            <a:r>
              <a:rPr lang="en-GB" sz="1400" b="1" i="0" u="none" strike="noStrike" cap="none">
                <a:solidFill>
                  <a:srgbClr val="000000"/>
                </a:solidFill>
                <a:latin typeface="Arial"/>
                <a:ea typeface="Arial"/>
                <a:cs typeface="Arial"/>
                <a:sym typeface="Arial"/>
              </a:rPr>
              <a:t>concurrently</a:t>
            </a:r>
            <a:r>
              <a:rPr lang="en-GB" sz="1400" b="0" i="0" u="none" strike="noStrike" cap="none">
                <a:solidFill>
                  <a:srgbClr val="000000"/>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sp>
        <p:nvSpPr>
          <p:cNvPr id="936" name="Google Shape;936;p33"/>
          <p:cNvSpPr txBox="1"/>
          <p:nvPr/>
        </p:nvSpPr>
        <p:spPr>
          <a:xfrm>
            <a:off x="599875" y="3620988"/>
            <a:ext cx="8368500" cy="615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Arial"/>
                <a:ea typeface="Arial"/>
                <a:cs typeface="Arial"/>
                <a:sym typeface="Arial"/>
              </a:rPr>
              <a:t>2. 	Each model will provide a score.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Arial"/>
                <a:ea typeface="Arial"/>
                <a:cs typeface="Arial"/>
                <a:sym typeface="Arial"/>
              </a:rPr>
              <a:t>         The total score is a </a:t>
            </a:r>
            <a:r>
              <a:rPr lang="en-GB" sz="1400" b="1" i="0" u="none" strike="noStrike" cap="none">
                <a:solidFill>
                  <a:srgbClr val="000000"/>
                </a:solidFill>
                <a:latin typeface="Arial"/>
                <a:ea typeface="Arial"/>
                <a:cs typeface="Arial"/>
                <a:sym typeface="Arial"/>
              </a:rPr>
              <a:t>linear combination</a:t>
            </a:r>
            <a:r>
              <a:rPr lang="en-GB" sz="1400" b="0" i="0" u="none" strike="noStrike" cap="none">
                <a:solidFill>
                  <a:srgbClr val="000000"/>
                </a:solidFill>
                <a:latin typeface="Arial"/>
                <a:ea typeface="Arial"/>
                <a:cs typeface="Arial"/>
                <a:sym typeface="Arial"/>
              </a:rPr>
              <a:t> of the acoustic and language scores. </a:t>
            </a:r>
            <a:endParaRPr sz="1400" b="0" i="0" u="none" strike="noStrike" cap="none">
              <a:solidFill>
                <a:srgbClr val="000000"/>
              </a:solidFill>
              <a:latin typeface="Arial"/>
              <a:ea typeface="Arial"/>
              <a:cs typeface="Arial"/>
              <a:sym typeface="Arial"/>
            </a:endParaRPr>
          </a:p>
        </p:txBody>
      </p:sp>
      <p:sp>
        <p:nvSpPr>
          <p:cNvPr id="937" name="Google Shape;937;p33"/>
          <p:cNvSpPr txBox="1"/>
          <p:nvPr/>
        </p:nvSpPr>
        <p:spPr>
          <a:xfrm>
            <a:off x="599875" y="4437688"/>
            <a:ext cx="83685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Arial"/>
                <a:ea typeface="Arial"/>
                <a:cs typeface="Arial"/>
                <a:sym typeface="Arial"/>
              </a:rPr>
              <a:t>3. 	We select the top K hypotheses based on the </a:t>
            </a:r>
            <a:r>
              <a:rPr lang="en-GB" sz="1400" b="1" i="0" u="none" strike="noStrike" cap="none">
                <a:solidFill>
                  <a:srgbClr val="000000"/>
                </a:solidFill>
                <a:latin typeface="Arial"/>
                <a:ea typeface="Arial"/>
                <a:cs typeface="Arial"/>
                <a:sym typeface="Arial"/>
              </a:rPr>
              <a:t>best total scores</a:t>
            </a:r>
            <a:r>
              <a:rPr lang="en-GB" sz="1400" b="0" i="0" u="none" strike="noStrike" cap="none">
                <a:solidFill>
                  <a:srgbClr val="000000"/>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sp>
        <p:nvSpPr>
          <p:cNvPr id="938" name="Google Shape;938;p33"/>
          <p:cNvSpPr txBox="1"/>
          <p:nvPr/>
        </p:nvSpPr>
        <p:spPr>
          <a:xfrm>
            <a:off x="540150" y="3004800"/>
            <a:ext cx="8368500" cy="4002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00000"/>
              </a:lnSpc>
              <a:spcBef>
                <a:spcPts val="0"/>
              </a:spcBef>
              <a:spcAft>
                <a:spcPts val="0"/>
              </a:spcAft>
              <a:buClr>
                <a:srgbClr val="000000"/>
              </a:buClr>
              <a:buSzPts val="1400"/>
              <a:buFont typeface="Arial"/>
              <a:buAutoNum type="arabicPeriod"/>
            </a:pPr>
            <a:r>
              <a:rPr lang="en-GB" sz="1400" b="0" i="0" u="none" strike="noStrike" cap="none">
                <a:solidFill>
                  <a:srgbClr val="000000"/>
                </a:solidFill>
                <a:latin typeface="Arial"/>
                <a:ea typeface="Arial"/>
                <a:cs typeface="Arial"/>
                <a:sym typeface="Arial"/>
              </a:rPr>
              <a:t>Run both the speech recognizer and the language model on the current best hypotheses.</a:t>
            </a:r>
            <a:endParaRPr sz="1400" b="0" i="0" u="none" strike="noStrike" cap="none">
              <a:solidFill>
                <a:srgbClr val="000000"/>
              </a:solidFill>
              <a:latin typeface="Arial"/>
              <a:ea typeface="Arial"/>
              <a:cs typeface="Arial"/>
              <a:sym typeface="Arial"/>
            </a:endParaRPr>
          </a:p>
        </p:txBody>
      </p:sp>
      <p:sp>
        <p:nvSpPr>
          <p:cNvPr id="939" name="Google Shape;939;p33"/>
          <p:cNvSpPr/>
          <p:nvPr/>
        </p:nvSpPr>
        <p:spPr>
          <a:xfrm>
            <a:off x="558900" y="2991900"/>
            <a:ext cx="8014200" cy="1873800"/>
          </a:xfrm>
          <a:prstGeom prst="rect">
            <a:avLst/>
          </a:prstGeom>
          <a:solidFill>
            <a:srgbClr val="00E0FF">
              <a:alpha val="5098"/>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3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3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3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3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Shape 943"/>
        <p:cNvGrpSpPr/>
        <p:nvPr/>
      </p:nvGrpSpPr>
      <p:grpSpPr>
        <a:xfrm>
          <a:off x="0" y="0"/>
          <a:ext cx="0" cy="0"/>
          <a:chOff x="0" y="0"/>
          <a:chExt cx="0" cy="0"/>
        </a:xfrm>
      </p:grpSpPr>
      <p:sp>
        <p:nvSpPr>
          <p:cNvPr id="944" name="Google Shape;944;p34"/>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800"/>
              <a:buNone/>
            </a:pPr>
            <a:r>
              <a:rPr lang="en-GB" sz="2600"/>
              <a:t>Language Models</a:t>
            </a:r>
            <a:endParaRPr sz="2600"/>
          </a:p>
        </p:txBody>
      </p:sp>
      <p:sp>
        <p:nvSpPr>
          <p:cNvPr id="945" name="Google Shape;945;p34"/>
          <p:cNvSpPr txBox="1"/>
          <p:nvPr/>
        </p:nvSpPr>
        <p:spPr>
          <a:xfrm>
            <a:off x="9611825" y="5698125"/>
            <a:ext cx="457200" cy="323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GB" sz="900" b="0" i="0" u="none" strike="noStrike" cap="none">
                <a:solidFill>
                  <a:srgbClr val="000000"/>
                </a:solidFill>
                <a:latin typeface="Roboto"/>
                <a:ea typeface="Roboto"/>
                <a:cs typeface="Roboto"/>
                <a:sym typeface="Roboto"/>
              </a:rPr>
              <a:t>…</a:t>
            </a:r>
            <a:endParaRPr sz="900" b="0" i="0" u="none" strike="noStrike" cap="none" baseline="-25000">
              <a:solidFill>
                <a:srgbClr val="000000"/>
              </a:solidFill>
              <a:latin typeface="Roboto"/>
              <a:ea typeface="Roboto"/>
              <a:cs typeface="Roboto"/>
              <a:sym typeface="Roboto"/>
            </a:endParaRPr>
          </a:p>
        </p:txBody>
      </p:sp>
      <p:sp>
        <p:nvSpPr>
          <p:cNvPr id="946" name="Google Shape;946;p34"/>
          <p:cNvSpPr txBox="1"/>
          <p:nvPr/>
        </p:nvSpPr>
        <p:spPr>
          <a:xfrm>
            <a:off x="9688025" y="5698125"/>
            <a:ext cx="457200" cy="323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GB" sz="900" b="0" i="0" u="none" strike="noStrike" cap="none">
                <a:solidFill>
                  <a:srgbClr val="000000"/>
                </a:solidFill>
                <a:latin typeface="Roboto"/>
                <a:ea typeface="Roboto"/>
                <a:cs typeface="Roboto"/>
                <a:sym typeface="Roboto"/>
              </a:rPr>
              <a:t>w</a:t>
            </a:r>
            <a:r>
              <a:rPr lang="en-GB" sz="900" b="0" i="0" u="none" strike="noStrike" cap="none" baseline="-25000">
                <a:solidFill>
                  <a:srgbClr val="000000"/>
                </a:solidFill>
                <a:latin typeface="Roboto"/>
                <a:ea typeface="Roboto"/>
                <a:cs typeface="Roboto"/>
                <a:sym typeface="Roboto"/>
              </a:rPr>
              <a:t>N</a:t>
            </a:r>
            <a:endParaRPr sz="900" b="0" i="0" u="none" strike="noStrike" cap="none" baseline="-25000">
              <a:solidFill>
                <a:srgbClr val="000000"/>
              </a:solidFill>
              <a:latin typeface="Roboto"/>
              <a:ea typeface="Roboto"/>
              <a:cs typeface="Roboto"/>
              <a:sym typeface="Roboto"/>
            </a:endParaRPr>
          </a:p>
        </p:txBody>
      </p:sp>
      <p:sp>
        <p:nvSpPr>
          <p:cNvPr id="947" name="Google Shape;947;p34"/>
          <p:cNvSpPr txBox="1"/>
          <p:nvPr/>
        </p:nvSpPr>
        <p:spPr>
          <a:xfrm>
            <a:off x="10254275" y="5698125"/>
            <a:ext cx="457200" cy="323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GB" sz="900" b="0" i="0" u="none" strike="noStrike" cap="none">
                <a:solidFill>
                  <a:srgbClr val="000000"/>
                </a:solidFill>
                <a:latin typeface="Roboto"/>
                <a:ea typeface="Roboto"/>
                <a:cs typeface="Roboto"/>
                <a:sym typeface="Roboto"/>
              </a:rPr>
              <a:t>w</a:t>
            </a:r>
            <a:r>
              <a:rPr lang="en-GB" sz="900" b="0" i="0" u="none" strike="noStrike" cap="none" baseline="-25000">
                <a:solidFill>
                  <a:srgbClr val="000000"/>
                </a:solidFill>
                <a:latin typeface="Roboto"/>
                <a:ea typeface="Roboto"/>
                <a:cs typeface="Roboto"/>
                <a:sym typeface="Roboto"/>
              </a:rPr>
              <a:t>1</a:t>
            </a:r>
            <a:endParaRPr sz="900" b="0" i="0" u="none" strike="noStrike" cap="none" baseline="-25000">
              <a:solidFill>
                <a:srgbClr val="000000"/>
              </a:solidFill>
              <a:latin typeface="Roboto"/>
              <a:ea typeface="Roboto"/>
              <a:cs typeface="Roboto"/>
              <a:sym typeface="Roboto"/>
            </a:endParaRPr>
          </a:p>
        </p:txBody>
      </p:sp>
      <p:sp>
        <p:nvSpPr>
          <p:cNvPr id="948" name="Google Shape;948;p34"/>
          <p:cNvSpPr txBox="1"/>
          <p:nvPr/>
        </p:nvSpPr>
        <p:spPr>
          <a:xfrm>
            <a:off x="10406675" y="5698125"/>
            <a:ext cx="457200" cy="323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GB" sz="900" b="0" i="0" u="none" strike="noStrike" cap="none">
                <a:solidFill>
                  <a:srgbClr val="000000"/>
                </a:solidFill>
                <a:latin typeface="Roboto"/>
                <a:ea typeface="Roboto"/>
                <a:cs typeface="Roboto"/>
                <a:sym typeface="Roboto"/>
              </a:rPr>
              <a:t>w</a:t>
            </a:r>
            <a:r>
              <a:rPr lang="en-GB" sz="900" b="0" i="0" u="none" strike="noStrike" cap="none" baseline="-25000">
                <a:solidFill>
                  <a:srgbClr val="000000"/>
                </a:solidFill>
                <a:latin typeface="Roboto"/>
                <a:ea typeface="Roboto"/>
                <a:cs typeface="Roboto"/>
                <a:sym typeface="Roboto"/>
              </a:rPr>
              <a:t>2</a:t>
            </a:r>
            <a:endParaRPr sz="900" b="0" i="0" u="none" strike="noStrike" cap="none" baseline="-25000">
              <a:solidFill>
                <a:srgbClr val="000000"/>
              </a:solidFill>
              <a:latin typeface="Roboto"/>
              <a:ea typeface="Roboto"/>
              <a:cs typeface="Roboto"/>
              <a:sym typeface="Roboto"/>
            </a:endParaRPr>
          </a:p>
        </p:txBody>
      </p:sp>
      <p:sp>
        <p:nvSpPr>
          <p:cNvPr id="949" name="Google Shape;949;p34"/>
          <p:cNvSpPr txBox="1"/>
          <p:nvPr/>
        </p:nvSpPr>
        <p:spPr>
          <a:xfrm>
            <a:off x="10559075" y="5698125"/>
            <a:ext cx="457200" cy="323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GB" sz="900" b="0" i="0" u="none" strike="noStrike" cap="none">
                <a:solidFill>
                  <a:srgbClr val="000000"/>
                </a:solidFill>
                <a:latin typeface="Roboto"/>
                <a:ea typeface="Roboto"/>
                <a:cs typeface="Roboto"/>
                <a:sym typeface="Roboto"/>
              </a:rPr>
              <a:t>w</a:t>
            </a:r>
            <a:r>
              <a:rPr lang="en-GB" sz="900" b="0" i="0" u="none" strike="noStrike" cap="none" baseline="-25000">
                <a:solidFill>
                  <a:srgbClr val="000000"/>
                </a:solidFill>
                <a:latin typeface="Roboto"/>
                <a:ea typeface="Roboto"/>
                <a:cs typeface="Roboto"/>
                <a:sym typeface="Roboto"/>
              </a:rPr>
              <a:t>3</a:t>
            </a:r>
            <a:endParaRPr sz="900" b="0" i="0" u="none" strike="noStrike" cap="none" baseline="-25000">
              <a:solidFill>
                <a:srgbClr val="000000"/>
              </a:solidFill>
              <a:latin typeface="Roboto"/>
              <a:ea typeface="Roboto"/>
              <a:cs typeface="Roboto"/>
              <a:sym typeface="Roboto"/>
            </a:endParaRPr>
          </a:p>
        </p:txBody>
      </p:sp>
      <p:sp>
        <p:nvSpPr>
          <p:cNvPr id="950" name="Google Shape;950;p34"/>
          <p:cNvSpPr txBox="1"/>
          <p:nvPr/>
        </p:nvSpPr>
        <p:spPr>
          <a:xfrm>
            <a:off x="10787675" y="5698125"/>
            <a:ext cx="457200" cy="323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GB" sz="900" b="0" i="0" u="none" strike="noStrike" cap="none">
                <a:solidFill>
                  <a:srgbClr val="000000"/>
                </a:solidFill>
                <a:latin typeface="Roboto"/>
                <a:ea typeface="Roboto"/>
                <a:cs typeface="Roboto"/>
                <a:sym typeface="Roboto"/>
              </a:rPr>
              <a:t>…</a:t>
            </a:r>
            <a:endParaRPr sz="900" b="0" i="0" u="none" strike="noStrike" cap="none" baseline="-25000">
              <a:solidFill>
                <a:srgbClr val="000000"/>
              </a:solidFill>
              <a:latin typeface="Roboto"/>
              <a:ea typeface="Roboto"/>
              <a:cs typeface="Roboto"/>
              <a:sym typeface="Roboto"/>
            </a:endParaRPr>
          </a:p>
        </p:txBody>
      </p:sp>
      <p:sp>
        <p:nvSpPr>
          <p:cNvPr id="951" name="Google Shape;951;p34"/>
          <p:cNvSpPr txBox="1"/>
          <p:nvPr/>
        </p:nvSpPr>
        <p:spPr>
          <a:xfrm>
            <a:off x="10940075" y="5698125"/>
            <a:ext cx="457200" cy="323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GB" sz="900" b="0" i="0" u="none" strike="noStrike" cap="none">
                <a:solidFill>
                  <a:srgbClr val="000000"/>
                </a:solidFill>
                <a:latin typeface="Roboto"/>
                <a:ea typeface="Roboto"/>
                <a:cs typeface="Roboto"/>
                <a:sym typeface="Roboto"/>
              </a:rPr>
              <a:t>w</a:t>
            </a:r>
            <a:r>
              <a:rPr lang="en-GB" sz="900" b="0" i="0" u="none" strike="noStrike" cap="none" baseline="-25000">
                <a:solidFill>
                  <a:srgbClr val="000000"/>
                </a:solidFill>
                <a:latin typeface="Roboto"/>
                <a:ea typeface="Roboto"/>
                <a:cs typeface="Roboto"/>
                <a:sym typeface="Roboto"/>
              </a:rPr>
              <a:t>N</a:t>
            </a:r>
            <a:endParaRPr sz="900" b="0" i="0" u="none" strike="noStrike" cap="none" baseline="-25000">
              <a:solidFill>
                <a:srgbClr val="000000"/>
              </a:solidFill>
              <a:latin typeface="Roboto"/>
              <a:ea typeface="Roboto"/>
              <a:cs typeface="Roboto"/>
              <a:sym typeface="Roboto"/>
            </a:endParaRPr>
          </a:p>
        </p:txBody>
      </p:sp>
      <p:sp>
        <p:nvSpPr>
          <p:cNvPr id="952" name="Google Shape;952;p34"/>
          <p:cNvSpPr txBox="1"/>
          <p:nvPr/>
        </p:nvSpPr>
        <p:spPr>
          <a:xfrm>
            <a:off x="6301425" y="928738"/>
            <a:ext cx="3411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953" name="Google Shape;953;p34"/>
          <p:cNvSpPr/>
          <p:nvPr/>
        </p:nvSpPr>
        <p:spPr>
          <a:xfrm>
            <a:off x="5955975" y="1293338"/>
            <a:ext cx="479100" cy="1032300"/>
          </a:xfrm>
          <a:prstGeom prst="rect">
            <a:avLst/>
          </a:prstGeom>
          <a:solidFill>
            <a:srgbClr val="F3F3F3"/>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4" name="Google Shape;954;p34"/>
          <p:cNvSpPr txBox="1"/>
          <p:nvPr/>
        </p:nvSpPr>
        <p:spPr>
          <a:xfrm>
            <a:off x="5956125" y="1328938"/>
            <a:ext cx="4791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GB" sz="1000" b="0" i="0" u="none" strike="noStrike" cap="none">
                <a:solidFill>
                  <a:srgbClr val="000000"/>
                </a:solidFill>
                <a:latin typeface="Roboto"/>
                <a:ea typeface="Roboto"/>
                <a:cs typeface="Roboto"/>
                <a:sym typeface="Roboto"/>
              </a:rPr>
              <a:t>The</a:t>
            </a:r>
            <a:endParaRPr sz="1000" b="0" i="0" u="none" strike="noStrike" cap="none">
              <a:solidFill>
                <a:srgbClr val="000000"/>
              </a:solidFill>
              <a:latin typeface="Roboto"/>
              <a:ea typeface="Roboto"/>
              <a:cs typeface="Roboto"/>
              <a:sym typeface="Roboto"/>
            </a:endParaRPr>
          </a:p>
        </p:txBody>
      </p:sp>
      <p:sp>
        <p:nvSpPr>
          <p:cNvPr id="955" name="Google Shape;955;p34"/>
          <p:cNvSpPr/>
          <p:nvPr/>
        </p:nvSpPr>
        <p:spPr>
          <a:xfrm>
            <a:off x="6551175" y="1293350"/>
            <a:ext cx="403800" cy="1032300"/>
          </a:xfrm>
          <a:prstGeom prst="rect">
            <a:avLst/>
          </a:prstGeom>
          <a:solidFill>
            <a:srgbClr val="F3F3F3"/>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6" name="Google Shape;956;p34"/>
          <p:cNvSpPr txBox="1"/>
          <p:nvPr/>
        </p:nvSpPr>
        <p:spPr>
          <a:xfrm>
            <a:off x="5948775" y="1051388"/>
            <a:ext cx="479100" cy="292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700"/>
              <a:buFont typeface="Arial"/>
              <a:buNone/>
            </a:pPr>
            <a:r>
              <a:rPr lang="en-GB" sz="700" b="1" i="0" u="none" strike="noStrike" cap="none">
                <a:solidFill>
                  <a:srgbClr val="000000"/>
                </a:solidFill>
                <a:latin typeface="Roboto"/>
                <a:ea typeface="Roboto"/>
                <a:cs typeface="Roboto"/>
                <a:sym typeface="Roboto"/>
              </a:rPr>
              <a:t>Hyp</a:t>
            </a:r>
            <a:endParaRPr sz="700" b="1" i="0" u="none" strike="noStrike" cap="none">
              <a:solidFill>
                <a:srgbClr val="000000"/>
              </a:solidFill>
              <a:latin typeface="Roboto"/>
              <a:ea typeface="Roboto"/>
              <a:cs typeface="Roboto"/>
              <a:sym typeface="Roboto"/>
            </a:endParaRPr>
          </a:p>
        </p:txBody>
      </p:sp>
      <p:sp>
        <p:nvSpPr>
          <p:cNvPr id="957" name="Google Shape;957;p34"/>
          <p:cNvSpPr txBox="1"/>
          <p:nvPr/>
        </p:nvSpPr>
        <p:spPr>
          <a:xfrm>
            <a:off x="6424275" y="1051400"/>
            <a:ext cx="762000" cy="292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700"/>
              <a:buFont typeface="Arial"/>
              <a:buNone/>
            </a:pPr>
            <a:r>
              <a:rPr lang="en-GB" sz="700" b="1" i="0" u="none" strike="noStrike" cap="none">
                <a:solidFill>
                  <a:srgbClr val="000000"/>
                </a:solidFill>
                <a:latin typeface="Roboto"/>
                <a:ea typeface="Roboto"/>
                <a:cs typeface="Roboto"/>
                <a:sym typeface="Roboto"/>
              </a:rPr>
              <a:t>LogScore</a:t>
            </a:r>
            <a:endParaRPr sz="700" b="0" i="0" u="none" strike="noStrike" cap="none">
              <a:solidFill>
                <a:srgbClr val="000000"/>
              </a:solidFill>
              <a:latin typeface="Arial"/>
              <a:ea typeface="Arial"/>
              <a:cs typeface="Arial"/>
              <a:sym typeface="Arial"/>
            </a:endParaRPr>
          </a:p>
        </p:txBody>
      </p:sp>
      <p:sp>
        <p:nvSpPr>
          <p:cNvPr id="958" name="Google Shape;958;p34"/>
          <p:cNvSpPr txBox="1"/>
          <p:nvPr/>
        </p:nvSpPr>
        <p:spPr>
          <a:xfrm>
            <a:off x="6520350" y="1328963"/>
            <a:ext cx="4791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GB" sz="1000" b="0" i="0" u="none" strike="noStrike" cap="none">
                <a:solidFill>
                  <a:srgbClr val="000000"/>
                </a:solidFill>
                <a:latin typeface="Roboto"/>
                <a:ea typeface="Roboto"/>
                <a:cs typeface="Roboto"/>
                <a:sym typeface="Roboto"/>
              </a:rPr>
              <a:t>-1.20</a:t>
            </a:r>
            <a:endParaRPr sz="1000" b="0" i="0" u="none" strike="noStrike" cap="none">
              <a:solidFill>
                <a:srgbClr val="000000"/>
              </a:solidFill>
              <a:latin typeface="Roboto"/>
              <a:ea typeface="Roboto"/>
              <a:cs typeface="Roboto"/>
              <a:sym typeface="Roboto"/>
            </a:endParaRPr>
          </a:p>
        </p:txBody>
      </p:sp>
      <p:sp>
        <p:nvSpPr>
          <p:cNvPr id="959" name="Google Shape;959;p34"/>
          <p:cNvSpPr txBox="1"/>
          <p:nvPr/>
        </p:nvSpPr>
        <p:spPr>
          <a:xfrm>
            <a:off x="5956125" y="1633738"/>
            <a:ext cx="4791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GB" sz="1000" b="0" i="0" u="none" strike="noStrike" cap="none">
                <a:solidFill>
                  <a:srgbClr val="000000"/>
                </a:solidFill>
                <a:latin typeface="Roboto"/>
                <a:ea typeface="Roboto"/>
                <a:cs typeface="Roboto"/>
                <a:sym typeface="Roboto"/>
              </a:rPr>
              <a:t>This</a:t>
            </a:r>
            <a:endParaRPr sz="1000" b="0" i="0" u="none" strike="noStrike" cap="none">
              <a:solidFill>
                <a:srgbClr val="000000"/>
              </a:solidFill>
              <a:latin typeface="Roboto"/>
              <a:ea typeface="Roboto"/>
              <a:cs typeface="Roboto"/>
              <a:sym typeface="Roboto"/>
            </a:endParaRPr>
          </a:p>
        </p:txBody>
      </p:sp>
      <p:sp>
        <p:nvSpPr>
          <p:cNvPr id="960" name="Google Shape;960;p34"/>
          <p:cNvSpPr txBox="1"/>
          <p:nvPr/>
        </p:nvSpPr>
        <p:spPr>
          <a:xfrm>
            <a:off x="6527625" y="1662375"/>
            <a:ext cx="4791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GB" sz="1000" b="0" i="0" u="none" strike="noStrike" cap="none">
                <a:solidFill>
                  <a:srgbClr val="000000"/>
                </a:solidFill>
                <a:latin typeface="Roboto"/>
                <a:ea typeface="Roboto"/>
                <a:cs typeface="Roboto"/>
                <a:sym typeface="Roboto"/>
              </a:rPr>
              <a:t>-1.32</a:t>
            </a:r>
            <a:endParaRPr sz="1000"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000"/>
              <a:buFont typeface="Arial"/>
              <a:buNone/>
            </a:pPr>
            <a:endParaRPr sz="1000" b="0" i="0" u="none" strike="noStrike" cap="none">
              <a:solidFill>
                <a:srgbClr val="000000"/>
              </a:solidFill>
              <a:latin typeface="Roboto"/>
              <a:ea typeface="Roboto"/>
              <a:cs typeface="Roboto"/>
              <a:sym typeface="Roboto"/>
            </a:endParaRPr>
          </a:p>
        </p:txBody>
      </p:sp>
      <p:sp>
        <p:nvSpPr>
          <p:cNvPr id="961" name="Google Shape;961;p34"/>
          <p:cNvSpPr txBox="1"/>
          <p:nvPr/>
        </p:nvSpPr>
        <p:spPr>
          <a:xfrm>
            <a:off x="5956125" y="1938538"/>
            <a:ext cx="4791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GB" sz="1000" b="0" i="0" u="none" strike="noStrike" cap="none">
                <a:solidFill>
                  <a:srgbClr val="000000"/>
                </a:solidFill>
                <a:latin typeface="Roboto"/>
                <a:ea typeface="Roboto"/>
                <a:cs typeface="Roboto"/>
                <a:sym typeface="Roboto"/>
              </a:rPr>
              <a:t>That</a:t>
            </a:r>
            <a:endParaRPr sz="1000" b="0" i="0" u="none" strike="noStrike" cap="none">
              <a:solidFill>
                <a:srgbClr val="000000"/>
              </a:solidFill>
              <a:latin typeface="Roboto"/>
              <a:ea typeface="Roboto"/>
              <a:cs typeface="Roboto"/>
              <a:sym typeface="Roboto"/>
            </a:endParaRPr>
          </a:p>
        </p:txBody>
      </p:sp>
      <p:sp>
        <p:nvSpPr>
          <p:cNvPr id="962" name="Google Shape;962;p34"/>
          <p:cNvSpPr txBox="1"/>
          <p:nvPr/>
        </p:nvSpPr>
        <p:spPr>
          <a:xfrm>
            <a:off x="6527625" y="1901213"/>
            <a:ext cx="4791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GB" sz="1000" b="0" i="0" u="none" strike="noStrike" cap="none">
                <a:solidFill>
                  <a:srgbClr val="000000"/>
                </a:solidFill>
                <a:latin typeface="Roboto"/>
                <a:ea typeface="Roboto"/>
                <a:cs typeface="Roboto"/>
                <a:sym typeface="Roboto"/>
              </a:rPr>
              <a:t>-1.34</a:t>
            </a:r>
            <a:endParaRPr sz="1000" b="0" i="0" u="none" strike="noStrike" cap="none">
              <a:solidFill>
                <a:srgbClr val="000000"/>
              </a:solidFill>
              <a:latin typeface="Roboto"/>
              <a:ea typeface="Roboto"/>
              <a:cs typeface="Roboto"/>
              <a:sym typeface="Roboto"/>
            </a:endParaRPr>
          </a:p>
        </p:txBody>
      </p:sp>
      <p:sp>
        <p:nvSpPr>
          <p:cNvPr id="963" name="Google Shape;963;p34"/>
          <p:cNvSpPr/>
          <p:nvPr/>
        </p:nvSpPr>
        <p:spPr>
          <a:xfrm>
            <a:off x="9741300" y="4648900"/>
            <a:ext cx="403800" cy="1032300"/>
          </a:xfrm>
          <a:prstGeom prst="rect">
            <a:avLst/>
          </a:prstGeom>
          <a:solidFill>
            <a:srgbClr val="F3F3F3"/>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4" name="Google Shape;964;p34"/>
          <p:cNvSpPr txBox="1"/>
          <p:nvPr/>
        </p:nvSpPr>
        <p:spPr>
          <a:xfrm>
            <a:off x="9694200" y="4406950"/>
            <a:ext cx="6168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GB" sz="1000" b="1" i="0" u="none" strike="noStrike" cap="none">
                <a:solidFill>
                  <a:srgbClr val="000000"/>
                </a:solidFill>
                <a:latin typeface="Roboto"/>
                <a:ea typeface="Roboto"/>
                <a:cs typeface="Roboto"/>
                <a:sym typeface="Roboto"/>
              </a:rPr>
              <a:t>score</a:t>
            </a:r>
            <a:endParaRPr sz="1400" b="0" i="0" u="none" strike="noStrike" cap="none">
              <a:solidFill>
                <a:srgbClr val="000000"/>
              </a:solidFill>
              <a:latin typeface="Arial"/>
              <a:ea typeface="Arial"/>
              <a:cs typeface="Arial"/>
              <a:sym typeface="Arial"/>
            </a:endParaRPr>
          </a:p>
        </p:txBody>
      </p:sp>
      <p:sp>
        <p:nvSpPr>
          <p:cNvPr id="965" name="Google Shape;965;p34"/>
          <p:cNvSpPr txBox="1"/>
          <p:nvPr/>
        </p:nvSpPr>
        <p:spPr>
          <a:xfrm>
            <a:off x="9755850" y="4684500"/>
            <a:ext cx="4791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GB" sz="1000" b="0" i="0" u="none" strike="noStrike" cap="none">
                <a:solidFill>
                  <a:srgbClr val="000000"/>
                </a:solidFill>
                <a:latin typeface="Roboto"/>
                <a:ea typeface="Roboto"/>
                <a:cs typeface="Roboto"/>
                <a:sym typeface="Roboto"/>
              </a:rPr>
              <a:t>0.12</a:t>
            </a:r>
            <a:endParaRPr sz="1000" b="0" i="0" u="none" strike="noStrike" cap="none">
              <a:solidFill>
                <a:srgbClr val="000000"/>
              </a:solidFill>
              <a:latin typeface="Roboto"/>
              <a:ea typeface="Roboto"/>
              <a:cs typeface="Roboto"/>
              <a:sym typeface="Roboto"/>
            </a:endParaRPr>
          </a:p>
        </p:txBody>
      </p:sp>
      <p:sp>
        <p:nvSpPr>
          <p:cNvPr id="966" name="Google Shape;966;p34"/>
          <p:cNvSpPr txBox="1"/>
          <p:nvPr/>
        </p:nvSpPr>
        <p:spPr>
          <a:xfrm>
            <a:off x="9755850" y="4989300"/>
            <a:ext cx="4791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GB" sz="1000" b="0" i="0" u="none" strike="noStrike" cap="none">
                <a:solidFill>
                  <a:srgbClr val="000000"/>
                </a:solidFill>
                <a:latin typeface="Roboto"/>
                <a:ea typeface="Roboto"/>
                <a:cs typeface="Roboto"/>
                <a:sym typeface="Roboto"/>
              </a:rPr>
              <a:t>0.06</a:t>
            </a:r>
            <a:endParaRPr sz="1000" b="0" i="0" u="none" strike="noStrike" cap="none">
              <a:solidFill>
                <a:srgbClr val="000000"/>
              </a:solidFill>
              <a:latin typeface="Roboto"/>
              <a:ea typeface="Roboto"/>
              <a:cs typeface="Roboto"/>
              <a:sym typeface="Roboto"/>
            </a:endParaRPr>
          </a:p>
        </p:txBody>
      </p:sp>
      <p:sp>
        <p:nvSpPr>
          <p:cNvPr id="967" name="Google Shape;967;p34"/>
          <p:cNvSpPr txBox="1"/>
          <p:nvPr/>
        </p:nvSpPr>
        <p:spPr>
          <a:xfrm>
            <a:off x="9755850" y="5294100"/>
            <a:ext cx="4791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GB" sz="1000" b="0" i="0" u="none" strike="noStrike" cap="none">
                <a:solidFill>
                  <a:srgbClr val="000000"/>
                </a:solidFill>
                <a:latin typeface="Roboto"/>
                <a:ea typeface="Roboto"/>
                <a:cs typeface="Roboto"/>
                <a:sym typeface="Roboto"/>
              </a:rPr>
              <a:t>0.06</a:t>
            </a:r>
            <a:endParaRPr sz="1000" b="0" i="0" u="none" strike="noStrike" cap="none">
              <a:solidFill>
                <a:srgbClr val="000000"/>
              </a:solidFill>
              <a:latin typeface="Roboto"/>
              <a:ea typeface="Roboto"/>
              <a:cs typeface="Roboto"/>
              <a:sym typeface="Roboto"/>
            </a:endParaRPr>
          </a:p>
        </p:txBody>
      </p:sp>
      <p:sp>
        <p:nvSpPr>
          <p:cNvPr id="968" name="Google Shape;968;p34"/>
          <p:cNvSpPr txBox="1"/>
          <p:nvPr/>
        </p:nvSpPr>
        <p:spPr>
          <a:xfrm>
            <a:off x="10786950" y="4284300"/>
            <a:ext cx="3411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969" name="Google Shape;969;p34"/>
          <p:cNvSpPr/>
          <p:nvPr/>
        </p:nvSpPr>
        <p:spPr>
          <a:xfrm>
            <a:off x="10289100" y="4648900"/>
            <a:ext cx="825600" cy="1032300"/>
          </a:xfrm>
          <a:prstGeom prst="rect">
            <a:avLst/>
          </a:prstGeom>
          <a:solidFill>
            <a:srgbClr val="F3F3F3"/>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0" name="Google Shape;970;p34"/>
          <p:cNvSpPr txBox="1"/>
          <p:nvPr/>
        </p:nvSpPr>
        <p:spPr>
          <a:xfrm>
            <a:off x="10289250" y="4684500"/>
            <a:ext cx="7620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GB" sz="1000" b="0" i="0" u="none" strike="noStrike" cap="none">
                <a:solidFill>
                  <a:srgbClr val="000000"/>
                </a:solidFill>
                <a:latin typeface="Roboto"/>
                <a:ea typeface="Roboto"/>
                <a:cs typeface="Roboto"/>
                <a:sym typeface="Roboto"/>
              </a:rPr>
              <a:t>The cat is</a:t>
            </a:r>
            <a:endParaRPr sz="1000" b="0" i="0" u="none" strike="noStrike" cap="none">
              <a:solidFill>
                <a:srgbClr val="000000"/>
              </a:solidFill>
              <a:latin typeface="Roboto"/>
              <a:ea typeface="Roboto"/>
              <a:cs typeface="Roboto"/>
              <a:sym typeface="Roboto"/>
            </a:endParaRPr>
          </a:p>
        </p:txBody>
      </p:sp>
      <p:sp>
        <p:nvSpPr>
          <p:cNvPr id="971" name="Google Shape;971;p34"/>
          <p:cNvSpPr txBox="1"/>
          <p:nvPr/>
        </p:nvSpPr>
        <p:spPr>
          <a:xfrm>
            <a:off x="10281900" y="4406950"/>
            <a:ext cx="4791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GB" sz="1000" b="1" i="0" u="none" strike="noStrike" cap="none">
                <a:solidFill>
                  <a:srgbClr val="000000"/>
                </a:solidFill>
                <a:latin typeface="Roboto"/>
                <a:ea typeface="Roboto"/>
                <a:cs typeface="Roboto"/>
                <a:sym typeface="Roboto"/>
              </a:rPr>
              <a:t>word</a:t>
            </a:r>
            <a:endParaRPr sz="1000" b="1" i="0" u="none" strike="noStrike" cap="none">
              <a:solidFill>
                <a:srgbClr val="000000"/>
              </a:solidFill>
              <a:latin typeface="Roboto"/>
              <a:ea typeface="Roboto"/>
              <a:cs typeface="Roboto"/>
              <a:sym typeface="Roboto"/>
            </a:endParaRPr>
          </a:p>
        </p:txBody>
      </p:sp>
      <p:sp>
        <p:nvSpPr>
          <p:cNvPr id="972" name="Google Shape;972;p34"/>
          <p:cNvSpPr txBox="1"/>
          <p:nvPr/>
        </p:nvSpPr>
        <p:spPr>
          <a:xfrm>
            <a:off x="10263152" y="5000525"/>
            <a:ext cx="8685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GB" sz="1000" b="0" i="0" u="none" strike="noStrike" cap="none">
                <a:solidFill>
                  <a:srgbClr val="000000"/>
                </a:solidFill>
                <a:latin typeface="Roboto"/>
                <a:ea typeface="Roboto"/>
                <a:cs typeface="Roboto"/>
                <a:sym typeface="Roboto"/>
              </a:rPr>
              <a:t>This mad is</a:t>
            </a:r>
            <a:endParaRPr sz="1000" b="0" i="0" u="none" strike="noStrike" cap="none">
              <a:solidFill>
                <a:srgbClr val="000000"/>
              </a:solidFill>
              <a:latin typeface="Roboto"/>
              <a:ea typeface="Roboto"/>
              <a:cs typeface="Roboto"/>
              <a:sym typeface="Roboto"/>
            </a:endParaRPr>
          </a:p>
        </p:txBody>
      </p:sp>
      <p:sp>
        <p:nvSpPr>
          <p:cNvPr id="973" name="Google Shape;973;p34"/>
          <p:cNvSpPr txBox="1"/>
          <p:nvPr/>
        </p:nvSpPr>
        <p:spPr>
          <a:xfrm>
            <a:off x="10289250" y="5294100"/>
            <a:ext cx="7620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GB" sz="1000" b="0" i="0" u="none" strike="noStrike" cap="none">
                <a:solidFill>
                  <a:srgbClr val="000000"/>
                </a:solidFill>
                <a:latin typeface="Roboto"/>
                <a:ea typeface="Roboto"/>
                <a:cs typeface="Roboto"/>
                <a:sym typeface="Roboto"/>
              </a:rPr>
              <a:t>The bat in</a:t>
            </a:r>
            <a:endParaRPr sz="1000" b="0" i="0" u="none" strike="noStrike" cap="none">
              <a:solidFill>
                <a:srgbClr val="000000"/>
              </a:solidFill>
              <a:latin typeface="Roboto"/>
              <a:ea typeface="Roboto"/>
              <a:cs typeface="Roboto"/>
              <a:sym typeface="Roboto"/>
            </a:endParaRPr>
          </a:p>
        </p:txBody>
      </p:sp>
      <p:sp>
        <p:nvSpPr>
          <p:cNvPr id="974" name="Google Shape;974;p34"/>
          <p:cNvSpPr/>
          <p:nvPr/>
        </p:nvSpPr>
        <p:spPr>
          <a:xfrm>
            <a:off x="11206938" y="4657388"/>
            <a:ext cx="403800" cy="1032300"/>
          </a:xfrm>
          <a:prstGeom prst="rect">
            <a:avLst/>
          </a:prstGeom>
          <a:solidFill>
            <a:srgbClr val="F3F3F3"/>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5" name="Google Shape;975;p34"/>
          <p:cNvSpPr txBox="1"/>
          <p:nvPr/>
        </p:nvSpPr>
        <p:spPr>
          <a:xfrm>
            <a:off x="11159838" y="4415438"/>
            <a:ext cx="6168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GB" sz="1000" b="1" i="0" u="none" strike="noStrike" cap="none">
                <a:solidFill>
                  <a:srgbClr val="000000"/>
                </a:solidFill>
                <a:latin typeface="Roboto"/>
                <a:ea typeface="Roboto"/>
                <a:cs typeface="Roboto"/>
                <a:sym typeface="Roboto"/>
              </a:rPr>
              <a:t>score</a:t>
            </a:r>
            <a:endParaRPr sz="1400" b="0" i="0" u="none" strike="noStrike" cap="none">
              <a:solidFill>
                <a:srgbClr val="000000"/>
              </a:solidFill>
              <a:latin typeface="Arial"/>
              <a:ea typeface="Arial"/>
              <a:cs typeface="Arial"/>
              <a:sym typeface="Arial"/>
            </a:endParaRPr>
          </a:p>
        </p:txBody>
      </p:sp>
      <p:sp>
        <p:nvSpPr>
          <p:cNvPr id="976" name="Google Shape;976;p34"/>
          <p:cNvSpPr txBox="1"/>
          <p:nvPr/>
        </p:nvSpPr>
        <p:spPr>
          <a:xfrm>
            <a:off x="11221488" y="4692988"/>
            <a:ext cx="4791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GB" sz="1000" b="0" i="0" u="none" strike="noStrike" cap="none">
                <a:solidFill>
                  <a:srgbClr val="000000"/>
                </a:solidFill>
                <a:latin typeface="Roboto"/>
                <a:ea typeface="Roboto"/>
                <a:cs typeface="Roboto"/>
                <a:sym typeface="Roboto"/>
              </a:rPr>
              <a:t>0.06</a:t>
            </a:r>
            <a:endParaRPr sz="1000" b="0" i="0" u="none" strike="noStrike" cap="none">
              <a:solidFill>
                <a:srgbClr val="000000"/>
              </a:solidFill>
              <a:latin typeface="Roboto"/>
              <a:ea typeface="Roboto"/>
              <a:cs typeface="Roboto"/>
              <a:sym typeface="Roboto"/>
            </a:endParaRPr>
          </a:p>
        </p:txBody>
      </p:sp>
      <p:sp>
        <p:nvSpPr>
          <p:cNvPr id="977" name="Google Shape;977;p34"/>
          <p:cNvSpPr txBox="1"/>
          <p:nvPr/>
        </p:nvSpPr>
        <p:spPr>
          <a:xfrm>
            <a:off x="11221488" y="4997788"/>
            <a:ext cx="4791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GB" sz="1000" b="0" i="0" u="none" strike="noStrike" cap="none">
                <a:solidFill>
                  <a:srgbClr val="000000"/>
                </a:solidFill>
                <a:latin typeface="Roboto"/>
                <a:ea typeface="Roboto"/>
                <a:cs typeface="Roboto"/>
                <a:sym typeface="Roboto"/>
              </a:rPr>
              <a:t>0.02</a:t>
            </a:r>
            <a:endParaRPr sz="1000" b="0" i="0" u="none" strike="noStrike" cap="none">
              <a:solidFill>
                <a:srgbClr val="000000"/>
              </a:solidFill>
              <a:latin typeface="Roboto"/>
              <a:ea typeface="Roboto"/>
              <a:cs typeface="Roboto"/>
              <a:sym typeface="Roboto"/>
            </a:endParaRPr>
          </a:p>
        </p:txBody>
      </p:sp>
      <p:sp>
        <p:nvSpPr>
          <p:cNvPr id="978" name="Google Shape;978;p34"/>
          <p:cNvSpPr txBox="1"/>
          <p:nvPr/>
        </p:nvSpPr>
        <p:spPr>
          <a:xfrm>
            <a:off x="11221488" y="5302588"/>
            <a:ext cx="4791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GB" sz="1000" b="0" i="0" u="none" strike="noStrike" cap="none">
                <a:solidFill>
                  <a:srgbClr val="000000"/>
                </a:solidFill>
                <a:latin typeface="Roboto"/>
                <a:ea typeface="Roboto"/>
                <a:cs typeface="Roboto"/>
                <a:sym typeface="Roboto"/>
              </a:rPr>
              <a:t>0.01</a:t>
            </a:r>
            <a:endParaRPr sz="1000" b="0" i="0" u="none" strike="noStrike" cap="none">
              <a:solidFill>
                <a:srgbClr val="000000"/>
              </a:solidFill>
              <a:latin typeface="Roboto"/>
              <a:ea typeface="Roboto"/>
              <a:cs typeface="Roboto"/>
              <a:sym typeface="Roboto"/>
            </a:endParaRPr>
          </a:p>
        </p:txBody>
      </p:sp>
      <p:sp>
        <p:nvSpPr>
          <p:cNvPr id="979" name="Google Shape;979;p34"/>
          <p:cNvSpPr txBox="1"/>
          <p:nvPr/>
        </p:nvSpPr>
        <p:spPr>
          <a:xfrm>
            <a:off x="11847625" y="5031950"/>
            <a:ext cx="5487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Roboto"/>
                <a:ea typeface="Roboto"/>
                <a:cs typeface="Roboto"/>
                <a:sym typeface="Roboto"/>
              </a:rPr>
              <a:t>……</a:t>
            </a:r>
            <a:endParaRPr sz="1400" b="0" i="0" u="none" strike="noStrike" cap="none">
              <a:solidFill>
                <a:srgbClr val="000000"/>
              </a:solidFill>
              <a:latin typeface="Roboto"/>
              <a:ea typeface="Roboto"/>
              <a:cs typeface="Roboto"/>
              <a:sym typeface="Roboto"/>
            </a:endParaRPr>
          </a:p>
        </p:txBody>
      </p:sp>
      <p:sp>
        <p:nvSpPr>
          <p:cNvPr id="980" name="Google Shape;980;p34"/>
          <p:cNvSpPr txBox="1"/>
          <p:nvPr/>
        </p:nvSpPr>
        <p:spPr>
          <a:xfrm>
            <a:off x="12409550" y="5650588"/>
            <a:ext cx="457200" cy="323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GB" sz="900" b="0" i="0" u="none" strike="noStrike" cap="none">
                <a:solidFill>
                  <a:srgbClr val="000000"/>
                </a:solidFill>
                <a:latin typeface="Roboto"/>
                <a:ea typeface="Roboto"/>
                <a:cs typeface="Roboto"/>
                <a:sym typeface="Roboto"/>
              </a:rPr>
              <a:t>w</a:t>
            </a:r>
            <a:r>
              <a:rPr lang="en-GB" sz="900" b="0" i="0" u="none" strike="noStrike" cap="none" baseline="-25000">
                <a:solidFill>
                  <a:srgbClr val="000000"/>
                </a:solidFill>
                <a:latin typeface="Roboto"/>
                <a:ea typeface="Roboto"/>
                <a:cs typeface="Roboto"/>
                <a:sym typeface="Roboto"/>
              </a:rPr>
              <a:t>1</a:t>
            </a:r>
            <a:endParaRPr sz="900" b="0" i="0" u="none" strike="noStrike" cap="none" baseline="-25000">
              <a:solidFill>
                <a:srgbClr val="000000"/>
              </a:solidFill>
              <a:latin typeface="Roboto"/>
              <a:ea typeface="Roboto"/>
              <a:cs typeface="Roboto"/>
              <a:sym typeface="Roboto"/>
            </a:endParaRPr>
          </a:p>
        </p:txBody>
      </p:sp>
      <p:sp>
        <p:nvSpPr>
          <p:cNvPr id="981" name="Google Shape;981;p34"/>
          <p:cNvSpPr txBox="1"/>
          <p:nvPr/>
        </p:nvSpPr>
        <p:spPr>
          <a:xfrm>
            <a:off x="12561950" y="5650588"/>
            <a:ext cx="457200" cy="323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GB" sz="900" b="0" i="0" u="none" strike="noStrike" cap="none">
                <a:solidFill>
                  <a:srgbClr val="000000"/>
                </a:solidFill>
                <a:latin typeface="Roboto"/>
                <a:ea typeface="Roboto"/>
                <a:cs typeface="Roboto"/>
                <a:sym typeface="Roboto"/>
              </a:rPr>
              <a:t>w</a:t>
            </a:r>
            <a:r>
              <a:rPr lang="en-GB" sz="900" b="0" i="0" u="none" strike="noStrike" cap="none" baseline="-25000">
                <a:solidFill>
                  <a:srgbClr val="000000"/>
                </a:solidFill>
                <a:latin typeface="Roboto"/>
                <a:ea typeface="Roboto"/>
                <a:cs typeface="Roboto"/>
                <a:sym typeface="Roboto"/>
              </a:rPr>
              <a:t>2</a:t>
            </a:r>
            <a:endParaRPr sz="900" b="0" i="0" u="none" strike="noStrike" cap="none" baseline="-25000">
              <a:solidFill>
                <a:srgbClr val="000000"/>
              </a:solidFill>
              <a:latin typeface="Roboto"/>
              <a:ea typeface="Roboto"/>
              <a:cs typeface="Roboto"/>
              <a:sym typeface="Roboto"/>
            </a:endParaRPr>
          </a:p>
        </p:txBody>
      </p:sp>
      <p:sp>
        <p:nvSpPr>
          <p:cNvPr id="982" name="Google Shape;982;p34"/>
          <p:cNvSpPr txBox="1"/>
          <p:nvPr/>
        </p:nvSpPr>
        <p:spPr>
          <a:xfrm>
            <a:off x="12714350" y="5650588"/>
            <a:ext cx="457200" cy="323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GB" sz="900" b="0" i="0" u="none" strike="noStrike" cap="none">
                <a:solidFill>
                  <a:srgbClr val="000000"/>
                </a:solidFill>
                <a:latin typeface="Roboto"/>
                <a:ea typeface="Roboto"/>
                <a:cs typeface="Roboto"/>
                <a:sym typeface="Roboto"/>
              </a:rPr>
              <a:t>w</a:t>
            </a:r>
            <a:r>
              <a:rPr lang="en-GB" sz="900" b="0" i="0" u="none" strike="noStrike" cap="none" baseline="-25000">
                <a:solidFill>
                  <a:srgbClr val="000000"/>
                </a:solidFill>
                <a:latin typeface="Roboto"/>
                <a:ea typeface="Roboto"/>
                <a:cs typeface="Roboto"/>
                <a:sym typeface="Roboto"/>
              </a:rPr>
              <a:t>3</a:t>
            </a:r>
            <a:endParaRPr sz="900" b="0" i="0" u="none" strike="noStrike" cap="none" baseline="-25000">
              <a:solidFill>
                <a:srgbClr val="000000"/>
              </a:solidFill>
              <a:latin typeface="Roboto"/>
              <a:ea typeface="Roboto"/>
              <a:cs typeface="Roboto"/>
              <a:sym typeface="Roboto"/>
            </a:endParaRPr>
          </a:p>
        </p:txBody>
      </p:sp>
      <p:sp>
        <p:nvSpPr>
          <p:cNvPr id="983" name="Google Shape;983;p34"/>
          <p:cNvSpPr txBox="1"/>
          <p:nvPr/>
        </p:nvSpPr>
        <p:spPr>
          <a:xfrm>
            <a:off x="12942950" y="5650588"/>
            <a:ext cx="457200" cy="323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GB" sz="900" b="0" i="0" u="none" strike="noStrike" cap="none">
                <a:solidFill>
                  <a:srgbClr val="000000"/>
                </a:solidFill>
                <a:latin typeface="Roboto"/>
                <a:ea typeface="Roboto"/>
                <a:cs typeface="Roboto"/>
                <a:sym typeface="Roboto"/>
              </a:rPr>
              <a:t>…</a:t>
            </a:r>
            <a:endParaRPr sz="900" b="0" i="0" u="none" strike="noStrike" cap="none" baseline="-25000">
              <a:solidFill>
                <a:srgbClr val="000000"/>
              </a:solidFill>
              <a:latin typeface="Roboto"/>
              <a:ea typeface="Roboto"/>
              <a:cs typeface="Roboto"/>
              <a:sym typeface="Roboto"/>
            </a:endParaRPr>
          </a:p>
        </p:txBody>
      </p:sp>
      <p:sp>
        <p:nvSpPr>
          <p:cNvPr id="984" name="Google Shape;984;p34"/>
          <p:cNvSpPr txBox="1"/>
          <p:nvPr/>
        </p:nvSpPr>
        <p:spPr>
          <a:xfrm>
            <a:off x="13095350" y="5650588"/>
            <a:ext cx="457200" cy="323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GB" sz="900" b="0" i="0" u="none" strike="noStrike" cap="none">
                <a:solidFill>
                  <a:srgbClr val="000000"/>
                </a:solidFill>
                <a:latin typeface="Roboto"/>
                <a:ea typeface="Roboto"/>
                <a:cs typeface="Roboto"/>
                <a:sym typeface="Roboto"/>
              </a:rPr>
              <a:t>w</a:t>
            </a:r>
            <a:r>
              <a:rPr lang="en-GB" sz="900" b="0" i="0" u="none" strike="noStrike" cap="none" baseline="-25000">
                <a:solidFill>
                  <a:srgbClr val="000000"/>
                </a:solidFill>
                <a:latin typeface="Roboto"/>
                <a:ea typeface="Roboto"/>
                <a:cs typeface="Roboto"/>
                <a:sym typeface="Roboto"/>
              </a:rPr>
              <a:t>N</a:t>
            </a:r>
            <a:endParaRPr sz="900" b="0" i="0" u="none" strike="noStrike" cap="none" baseline="-25000">
              <a:solidFill>
                <a:srgbClr val="000000"/>
              </a:solidFill>
              <a:latin typeface="Roboto"/>
              <a:ea typeface="Roboto"/>
              <a:cs typeface="Roboto"/>
              <a:sym typeface="Roboto"/>
            </a:endParaRPr>
          </a:p>
        </p:txBody>
      </p:sp>
      <p:grpSp>
        <p:nvGrpSpPr>
          <p:cNvPr id="985" name="Google Shape;985;p34"/>
          <p:cNvGrpSpPr/>
          <p:nvPr/>
        </p:nvGrpSpPr>
        <p:grpSpPr>
          <a:xfrm>
            <a:off x="694078" y="1098052"/>
            <a:ext cx="4699198" cy="2089125"/>
            <a:chOff x="115478" y="1174263"/>
            <a:chExt cx="6103647" cy="3008100"/>
          </a:xfrm>
        </p:grpSpPr>
        <p:sp>
          <p:nvSpPr>
            <p:cNvPr id="986" name="Google Shape;986;p34"/>
            <p:cNvSpPr/>
            <p:nvPr/>
          </p:nvSpPr>
          <p:spPr>
            <a:xfrm>
              <a:off x="725000" y="2151500"/>
              <a:ext cx="825600" cy="518100"/>
            </a:xfrm>
            <a:prstGeom prst="roundRect">
              <a:avLst>
                <a:gd name="adj" fmla="val 16667"/>
              </a:avLst>
            </a:prstGeom>
            <a:solidFill>
              <a:srgbClr val="CFE2F3"/>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GB" sz="600" b="0" i="0" u="none" strike="noStrike" cap="none">
                  <a:solidFill>
                    <a:srgbClr val="000000"/>
                  </a:solidFill>
                  <a:latin typeface="Arial"/>
                  <a:ea typeface="Arial"/>
                  <a:cs typeface="Arial"/>
                  <a:sym typeface="Arial"/>
                </a:rPr>
                <a:t>RNN</a:t>
              </a:r>
              <a:endParaRPr sz="600" b="0" i="0" u="none" strike="noStrike" cap="none">
                <a:solidFill>
                  <a:srgbClr val="000000"/>
                </a:solidFill>
                <a:latin typeface="Arial"/>
                <a:ea typeface="Arial"/>
                <a:cs typeface="Arial"/>
                <a:sym typeface="Arial"/>
              </a:endParaRPr>
            </a:p>
          </p:txBody>
        </p:sp>
        <p:sp>
          <p:nvSpPr>
            <p:cNvPr id="987" name="Google Shape;987;p34"/>
            <p:cNvSpPr/>
            <p:nvPr/>
          </p:nvSpPr>
          <p:spPr>
            <a:xfrm>
              <a:off x="1897400" y="2148775"/>
              <a:ext cx="825600" cy="518100"/>
            </a:xfrm>
            <a:prstGeom prst="roundRect">
              <a:avLst>
                <a:gd name="adj" fmla="val 16667"/>
              </a:avLst>
            </a:prstGeom>
            <a:solidFill>
              <a:srgbClr val="CFE2F3"/>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GB" sz="600" b="0" i="0" u="none" strike="noStrike" cap="none">
                  <a:solidFill>
                    <a:srgbClr val="000000"/>
                  </a:solidFill>
                  <a:latin typeface="Arial"/>
                  <a:ea typeface="Arial"/>
                  <a:cs typeface="Arial"/>
                  <a:sym typeface="Arial"/>
                </a:rPr>
                <a:t>RNN</a:t>
              </a:r>
              <a:endParaRPr sz="600" b="0" i="0" u="none" strike="noStrike" cap="none">
                <a:solidFill>
                  <a:srgbClr val="000000"/>
                </a:solidFill>
                <a:latin typeface="Arial"/>
                <a:ea typeface="Arial"/>
                <a:cs typeface="Arial"/>
                <a:sym typeface="Arial"/>
              </a:endParaRPr>
            </a:p>
          </p:txBody>
        </p:sp>
        <p:cxnSp>
          <p:nvCxnSpPr>
            <p:cNvPr id="988" name="Google Shape;988;p34"/>
            <p:cNvCxnSpPr/>
            <p:nvPr/>
          </p:nvCxnSpPr>
          <p:spPr>
            <a:xfrm rot="10800000">
              <a:off x="1137800" y="1983800"/>
              <a:ext cx="0" cy="167700"/>
            </a:xfrm>
            <a:prstGeom prst="straightConnector1">
              <a:avLst/>
            </a:prstGeom>
            <a:noFill/>
            <a:ln w="9525" cap="flat" cmpd="sng">
              <a:solidFill>
                <a:srgbClr val="424242"/>
              </a:solidFill>
              <a:prstDash val="solid"/>
              <a:round/>
              <a:headEnd type="none" w="sm" len="sm"/>
              <a:tailEnd type="triangle" w="med" len="med"/>
            </a:ln>
          </p:spPr>
        </p:cxnSp>
        <p:cxnSp>
          <p:nvCxnSpPr>
            <p:cNvPr id="989" name="Google Shape;989;p34"/>
            <p:cNvCxnSpPr/>
            <p:nvPr/>
          </p:nvCxnSpPr>
          <p:spPr>
            <a:xfrm rot="10800000">
              <a:off x="2310200" y="1981075"/>
              <a:ext cx="0" cy="167700"/>
            </a:xfrm>
            <a:prstGeom prst="straightConnector1">
              <a:avLst/>
            </a:prstGeom>
            <a:noFill/>
            <a:ln w="9525" cap="flat" cmpd="sng">
              <a:solidFill>
                <a:srgbClr val="424242"/>
              </a:solidFill>
              <a:prstDash val="solid"/>
              <a:round/>
              <a:headEnd type="none" w="sm" len="sm"/>
              <a:tailEnd type="triangle" w="med" len="med"/>
            </a:ln>
          </p:spPr>
        </p:cxnSp>
        <p:sp>
          <p:nvSpPr>
            <p:cNvPr id="990" name="Google Shape;990;p34"/>
            <p:cNvSpPr/>
            <p:nvPr/>
          </p:nvSpPr>
          <p:spPr>
            <a:xfrm>
              <a:off x="725000" y="1770500"/>
              <a:ext cx="825600" cy="240600"/>
            </a:xfrm>
            <a:prstGeom prst="roundRect">
              <a:avLst>
                <a:gd name="adj" fmla="val 16667"/>
              </a:avLst>
            </a:prstGeom>
            <a:solidFill>
              <a:srgbClr val="FCE5CD"/>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GB" sz="600" b="0" i="0" u="none" strike="noStrike" cap="none">
                  <a:solidFill>
                    <a:srgbClr val="000000"/>
                  </a:solidFill>
                  <a:latin typeface="Arial"/>
                  <a:ea typeface="Arial"/>
                  <a:cs typeface="Arial"/>
                  <a:sym typeface="Arial"/>
                </a:rPr>
                <a:t>Linear</a:t>
              </a:r>
              <a:endParaRPr sz="600" b="0" i="0" u="none" strike="noStrike" cap="none">
                <a:solidFill>
                  <a:srgbClr val="000000"/>
                </a:solidFill>
                <a:latin typeface="Arial"/>
                <a:ea typeface="Arial"/>
                <a:cs typeface="Arial"/>
                <a:sym typeface="Arial"/>
              </a:endParaRPr>
            </a:p>
          </p:txBody>
        </p:sp>
        <p:sp>
          <p:nvSpPr>
            <p:cNvPr id="991" name="Google Shape;991;p34"/>
            <p:cNvSpPr/>
            <p:nvPr/>
          </p:nvSpPr>
          <p:spPr>
            <a:xfrm>
              <a:off x="1897400" y="1767775"/>
              <a:ext cx="825600" cy="240600"/>
            </a:xfrm>
            <a:prstGeom prst="roundRect">
              <a:avLst>
                <a:gd name="adj" fmla="val 16667"/>
              </a:avLst>
            </a:prstGeom>
            <a:solidFill>
              <a:srgbClr val="FCE5CD"/>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GB" sz="600" b="0" i="0" u="none" strike="noStrike" cap="none">
                  <a:solidFill>
                    <a:srgbClr val="000000"/>
                  </a:solidFill>
                  <a:latin typeface="Arial"/>
                  <a:ea typeface="Arial"/>
                  <a:cs typeface="Arial"/>
                  <a:sym typeface="Arial"/>
                </a:rPr>
                <a:t>Linear</a:t>
              </a:r>
              <a:endParaRPr sz="600" b="0" i="0" u="none" strike="noStrike" cap="none">
                <a:solidFill>
                  <a:srgbClr val="000000"/>
                </a:solidFill>
                <a:latin typeface="Arial"/>
                <a:ea typeface="Arial"/>
                <a:cs typeface="Arial"/>
                <a:sym typeface="Arial"/>
              </a:endParaRPr>
            </a:p>
          </p:txBody>
        </p:sp>
        <p:cxnSp>
          <p:nvCxnSpPr>
            <p:cNvPr id="992" name="Google Shape;992;p34"/>
            <p:cNvCxnSpPr/>
            <p:nvPr/>
          </p:nvCxnSpPr>
          <p:spPr>
            <a:xfrm rot="10800000">
              <a:off x="1137800" y="1602800"/>
              <a:ext cx="0" cy="167700"/>
            </a:xfrm>
            <a:prstGeom prst="straightConnector1">
              <a:avLst/>
            </a:prstGeom>
            <a:noFill/>
            <a:ln w="9525" cap="flat" cmpd="sng">
              <a:solidFill>
                <a:srgbClr val="424242"/>
              </a:solidFill>
              <a:prstDash val="solid"/>
              <a:round/>
              <a:headEnd type="none" w="sm" len="sm"/>
              <a:tailEnd type="triangle" w="med" len="med"/>
            </a:ln>
          </p:spPr>
        </p:cxnSp>
        <p:cxnSp>
          <p:nvCxnSpPr>
            <p:cNvPr id="993" name="Google Shape;993;p34"/>
            <p:cNvCxnSpPr/>
            <p:nvPr/>
          </p:nvCxnSpPr>
          <p:spPr>
            <a:xfrm rot="10800000">
              <a:off x="2310200" y="1600075"/>
              <a:ext cx="0" cy="167700"/>
            </a:xfrm>
            <a:prstGeom prst="straightConnector1">
              <a:avLst/>
            </a:prstGeom>
            <a:noFill/>
            <a:ln w="9525" cap="flat" cmpd="sng">
              <a:solidFill>
                <a:srgbClr val="424242"/>
              </a:solidFill>
              <a:prstDash val="solid"/>
              <a:round/>
              <a:headEnd type="none" w="sm" len="sm"/>
              <a:tailEnd type="triangle" w="med" len="med"/>
            </a:ln>
          </p:spPr>
        </p:cxnSp>
        <p:sp>
          <p:nvSpPr>
            <p:cNvPr id="994" name="Google Shape;994;p34"/>
            <p:cNvSpPr/>
            <p:nvPr/>
          </p:nvSpPr>
          <p:spPr>
            <a:xfrm>
              <a:off x="725000" y="1389500"/>
              <a:ext cx="825600" cy="240600"/>
            </a:xfrm>
            <a:prstGeom prst="roundRect">
              <a:avLst>
                <a:gd name="adj" fmla="val 16667"/>
              </a:avLst>
            </a:prstGeom>
            <a:solidFill>
              <a:srgbClr val="D0E0E3"/>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GB" sz="700" b="0" i="0" u="none" strike="noStrike" cap="none">
                  <a:solidFill>
                    <a:srgbClr val="000000"/>
                  </a:solidFill>
                  <a:latin typeface="Arial"/>
                  <a:ea typeface="Arial"/>
                  <a:cs typeface="Arial"/>
                  <a:sym typeface="Arial"/>
                </a:rPr>
                <a:t>Softmax</a:t>
              </a:r>
              <a:endParaRPr sz="700" b="0" i="0" u="none" strike="noStrike" cap="none">
                <a:solidFill>
                  <a:srgbClr val="000000"/>
                </a:solidFill>
                <a:latin typeface="Arial"/>
                <a:ea typeface="Arial"/>
                <a:cs typeface="Arial"/>
                <a:sym typeface="Arial"/>
              </a:endParaRPr>
            </a:p>
          </p:txBody>
        </p:sp>
        <p:sp>
          <p:nvSpPr>
            <p:cNvPr id="995" name="Google Shape;995;p34"/>
            <p:cNvSpPr/>
            <p:nvPr/>
          </p:nvSpPr>
          <p:spPr>
            <a:xfrm>
              <a:off x="1897400" y="1386775"/>
              <a:ext cx="825600" cy="240600"/>
            </a:xfrm>
            <a:prstGeom prst="roundRect">
              <a:avLst>
                <a:gd name="adj" fmla="val 16667"/>
              </a:avLst>
            </a:prstGeom>
            <a:solidFill>
              <a:srgbClr val="D0E0E3"/>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GB" sz="700" b="0" i="0" u="none" strike="noStrike" cap="none">
                  <a:solidFill>
                    <a:srgbClr val="000000"/>
                  </a:solidFill>
                  <a:latin typeface="Arial"/>
                  <a:ea typeface="Arial"/>
                  <a:cs typeface="Arial"/>
                  <a:sym typeface="Arial"/>
                </a:rPr>
                <a:t>Softmax</a:t>
              </a:r>
              <a:endParaRPr sz="900" b="0" i="0" u="none" strike="noStrike" cap="none">
                <a:solidFill>
                  <a:srgbClr val="000000"/>
                </a:solidFill>
                <a:latin typeface="Arial"/>
                <a:ea typeface="Arial"/>
                <a:cs typeface="Arial"/>
                <a:sym typeface="Arial"/>
              </a:endParaRPr>
            </a:p>
          </p:txBody>
        </p:sp>
        <p:cxnSp>
          <p:nvCxnSpPr>
            <p:cNvPr id="996" name="Google Shape;996;p34"/>
            <p:cNvCxnSpPr/>
            <p:nvPr/>
          </p:nvCxnSpPr>
          <p:spPr>
            <a:xfrm rot="10800000">
              <a:off x="833000" y="1221800"/>
              <a:ext cx="0" cy="167700"/>
            </a:xfrm>
            <a:prstGeom prst="straightConnector1">
              <a:avLst/>
            </a:prstGeom>
            <a:noFill/>
            <a:ln w="9525" cap="flat" cmpd="sng">
              <a:solidFill>
                <a:srgbClr val="424242"/>
              </a:solidFill>
              <a:prstDash val="solid"/>
              <a:round/>
              <a:headEnd type="none" w="sm" len="sm"/>
              <a:tailEnd type="triangle" w="med" len="med"/>
            </a:ln>
          </p:spPr>
        </p:cxnSp>
        <p:sp>
          <p:nvSpPr>
            <p:cNvPr id="997" name="Google Shape;997;p34"/>
            <p:cNvSpPr/>
            <p:nvPr/>
          </p:nvSpPr>
          <p:spPr>
            <a:xfrm>
              <a:off x="1899288" y="2931625"/>
              <a:ext cx="825600" cy="240600"/>
            </a:xfrm>
            <a:prstGeom prst="roundRect">
              <a:avLst>
                <a:gd name="adj" fmla="val 16667"/>
              </a:avLst>
            </a:prstGeom>
            <a:solidFill>
              <a:srgbClr val="B6D7A8"/>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GB" sz="600" b="0" i="0" u="none" strike="noStrike" cap="none">
                  <a:solidFill>
                    <a:srgbClr val="000000"/>
                  </a:solidFill>
                  <a:latin typeface="Arial"/>
                  <a:ea typeface="Arial"/>
                  <a:cs typeface="Arial"/>
                  <a:sym typeface="Arial"/>
                </a:rPr>
                <a:t>Emb</a:t>
              </a:r>
              <a:endParaRPr sz="600" b="0" i="0" u="none" strike="noStrike" cap="none">
                <a:solidFill>
                  <a:srgbClr val="000000"/>
                </a:solidFill>
                <a:latin typeface="Arial"/>
                <a:ea typeface="Arial"/>
                <a:cs typeface="Arial"/>
                <a:sym typeface="Arial"/>
              </a:endParaRPr>
            </a:p>
          </p:txBody>
        </p:sp>
        <p:cxnSp>
          <p:nvCxnSpPr>
            <p:cNvPr id="998" name="Google Shape;998;p34"/>
            <p:cNvCxnSpPr>
              <a:stCxn id="997" idx="0"/>
            </p:cNvCxnSpPr>
            <p:nvPr/>
          </p:nvCxnSpPr>
          <p:spPr>
            <a:xfrm rot="10800000">
              <a:off x="2307288" y="2674825"/>
              <a:ext cx="4800" cy="256800"/>
            </a:xfrm>
            <a:prstGeom prst="straightConnector1">
              <a:avLst/>
            </a:prstGeom>
            <a:noFill/>
            <a:ln w="9525" cap="flat" cmpd="sng">
              <a:solidFill>
                <a:srgbClr val="424242"/>
              </a:solidFill>
              <a:prstDash val="solid"/>
              <a:round/>
              <a:headEnd type="none" w="sm" len="sm"/>
              <a:tailEnd type="triangle" w="med" len="med"/>
            </a:ln>
          </p:spPr>
        </p:cxnSp>
        <p:cxnSp>
          <p:nvCxnSpPr>
            <p:cNvPr id="999" name="Google Shape;999;p34"/>
            <p:cNvCxnSpPr/>
            <p:nvPr/>
          </p:nvCxnSpPr>
          <p:spPr>
            <a:xfrm rot="10800000">
              <a:off x="2312088" y="3172225"/>
              <a:ext cx="0" cy="167700"/>
            </a:xfrm>
            <a:prstGeom prst="straightConnector1">
              <a:avLst/>
            </a:prstGeom>
            <a:noFill/>
            <a:ln w="9525" cap="flat" cmpd="sng">
              <a:solidFill>
                <a:srgbClr val="424242"/>
              </a:solidFill>
              <a:prstDash val="solid"/>
              <a:round/>
              <a:headEnd type="none" w="sm" len="sm"/>
              <a:tailEnd type="triangle" w="med" len="med"/>
            </a:ln>
          </p:spPr>
        </p:cxnSp>
        <p:sp>
          <p:nvSpPr>
            <p:cNvPr id="1000" name="Google Shape;1000;p34"/>
            <p:cNvSpPr/>
            <p:nvPr/>
          </p:nvSpPr>
          <p:spPr>
            <a:xfrm>
              <a:off x="724988" y="2924000"/>
              <a:ext cx="825600" cy="240600"/>
            </a:xfrm>
            <a:prstGeom prst="roundRect">
              <a:avLst>
                <a:gd name="adj" fmla="val 16667"/>
              </a:avLst>
            </a:prstGeom>
            <a:solidFill>
              <a:srgbClr val="B6D7A8"/>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GB" sz="600" b="0" i="0" u="none" strike="noStrike" cap="none">
                  <a:solidFill>
                    <a:srgbClr val="000000"/>
                  </a:solidFill>
                  <a:latin typeface="Arial"/>
                  <a:ea typeface="Arial"/>
                  <a:cs typeface="Arial"/>
                  <a:sym typeface="Arial"/>
                </a:rPr>
                <a:t>Emb</a:t>
              </a:r>
              <a:endParaRPr sz="600" b="0" i="0" u="none" strike="noStrike" cap="none">
                <a:solidFill>
                  <a:srgbClr val="000000"/>
                </a:solidFill>
                <a:latin typeface="Arial"/>
                <a:ea typeface="Arial"/>
                <a:cs typeface="Arial"/>
                <a:sym typeface="Arial"/>
              </a:endParaRPr>
            </a:p>
          </p:txBody>
        </p:sp>
        <p:cxnSp>
          <p:nvCxnSpPr>
            <p:cNvPr id="1001" name="Google Shape;1001;p34"/>
            <p:cNvCxnSpPr>
              <a:stCxn id="1000" idx="0"/>
            </p:cNvCxnSpPr>
            <p:nvPr/>
          </p:nvCxnSpPr>
          <p:spPr>
            <a:xfrm rot="10800000">
              <a:off x="1132988" y="2667200"/>
              <a:ext cx="4800" cy="256800"/>
            </a:xfrm>
            <a:prstGeom prst="straightConnector1">
              <a:avLst/>
            </a:prstGeom>
            <a:noFill/>
            <a:ln w="9525" cap="flat" cmpd="sng">
              <a:solidFill>
                <a:srgbClr val="424242"/>
              </a:solidFill>
              <a:prstDash val="solid"/>
              <a:round/>
              <a:headEnd type="none" w="sm" len="sm"/>
              <a:tailEnd type="triangle" w="med" len="med"/>
            </a:ln>
          </p:spPr>
        </p:cxnSp>
        <p:cxnSp>
          <p:nvCxnSpPr>
            <p:cNvPr id="1002" name="Google Shape;1002;p34"/>
            <p:cNvCxnSpPr/>
            <p:nvPr/>
          </p:nvCxnSpPr>
          <p:spPr>
            <a:xfrm rot="10800000">
              <a:off x="1137788" y="3164600"/>
              <a:ext cx="0" cy="167700"/>
            </a:xfrm>
            <a:prstGeom prst="straightConnector1">
              <a:avLst/>
            </a:prstGeom>
            <a:noFill/>
            <a:ln w="9525" cap="flat" cmpd="sng">
              <a:solidFill>
                <a:srgbClr val="424242"/>
              </a:solidFill>
              <a:prstDash val="solid"/>
              <a:round/>
              <a:headEnd type="none" w="sm" len="sm"/>
              <a:tailEnd type="triangle" w="med" len="med"/>
            </a:ln>
          </p:spPr>
        </p:cxnSp>
        <p:sp>
          <p:nvSpPr>
            <p:cNvPr id="1003" name="Google Shape;1003;p34"/>
            <p:cNvSpPr txBox="1"/>
            <p:nvPr/>
          </p:nvSpPr>
          <p:spPr>
            <a:xfrm>
              <a:off x="815307" y="3346825"/>
              <a:ext cx="735300" cy="399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600"/>
                <a:buFont typeface="Arial"/>
                <a:buNone/>
              </a:pPr>
              <a:r>
                <a:rPr lang="en-GB" sz="600" b="0" i="0" u="none" strike="noStrike" cap="none">
                  <a:solidFill>
                    <a:srgbClr val="000000"/>
                  </a:solidFill>
                  <a:latin typeface="Roboto"/>
                  <a:ea typeface="Roboto"/>
                  <a:cs typeface="Roboto"/>
                  <a:sym typeface="Roboto"/>
                </a:rPr>
                <a:t>&lt;bos&gt;</a:t>
              </a:r>
              <a:endParaRPr sz="600" b="0" i="0" u="none" strike="noStrike" cap="none">
                <a:solidFill>
                  <a:srgbClr val="000000"/>
                </a:solidFill>
                <a:latin typeface="Roboto"/>
                <a:ea typeface="Roboto"/>
                <a:cs typeface="Roboto"/>
                <a:sym typeface="Roboto"/>
              </a:endParaRPr>
            </a:p>
          </p:txBody>
        </p:sp>
        <p:cxnSp>
          <p:nvCxnSpPr>
            <p:cNvPr id="1004" name="Google Shape;1004;p34"/>
            <p:cNvCxnSpPr/>
            <p:nvPr/>
          </p:nvCxnSpPr>
          <p:spPr>
            <a:xfrm>
              <a:off x="1717100" y="2069863"/>
              <a:ext cx="195600" cy="81300"/>
            </a:xfrm>
            <a:prstGeom prst="straightConnector1">
              <a:avLst/>
            </a:prstGeom>
            <a:noFill/>
            <a:ln w="9525" cap="flat" cmpd="sng">
              <a:solidFill>
                <a:srgbClr val="FF0000"/>
              </a:solidFill>
              <a:prstDash val="solid"/>
              <a:round/>
              <a:headEnd type="none" w="sm" len="sm"/>
              <a:tailEnd type="triangle" w="med" len="med"/>
            </a:ln>
          </p:spPr>
        </p:cxnSp>
        <p:sp>
          <p:nvSpPr>
            <p:cNvPr id="1005" name="Google Shape;1005;p34"/>
            <p:cNvSpPr txBox="1"/>
            <p:nvPr/>
          </p:nvSpPr>
          <p:spPr>
            <a:xfrm>
              <a:off x="115478" y="1820828"/>
              <a:ext cx="1162500" cy="399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600"/>
                <a:buFont typeface="Arial"/>
                <a:buNone/>
              </a:pPr>
              <a:r>
                <a:rPr lang="en-GB" sz="600" b="0" i="0" u="none" strike="noStrike" cap="none">
                  <a:solidFill>
                    <a:schemeClr val="accent3"/>
                  </a:solidFill>
                  <a:latin typeface="Roboto"/>
                  <a:ea typeface="Roboto"/>
                  <a:cs typeface="Roboto"/>
                  <a:sym typeface="Roboto"/>
                </a:rPr>
                <a:t>Attention</a:t>
              </a:r>
              <a:endParaRPr sz="600" b="0" i="0" u="none" strike="noStrike" cap="none">
                <a:solidFill>
                  <a:schemeClr val="accent3"/>
                </a:solidFill>
                <a:latin typeface="Roboto"/>
                <a:ea typeface="Roboto"/>
                <a:cs typeface="Roboto"/>
                <a:sym typeface="Roboto"/>
              </a:endParaRPr>
            </a:p>
          </p:txBody>
        </p:sp>
        <p:cxnSp>
          <p:nvCxnSpPr>
            <p:cNvPr id="1006" name="Google Shape;1006;p34"/>
            <p:cNvCxnSpPr/>
            <p:nvPr/>
          </p:nvCxnSpPr>
          <p:spPr>
            <a:xfrm>
              <a:off x="563800" y="2058025"/>
              <a:ext cx="167700" cy="133500"/>
            </a:xfrm>
            <a:prstGeom prst="straightConnector1">
              <a:avLst/>
            </a:prstGeom>
            <a:noFill/>
            <a:ln w="9525" cap="flat" cmpd="sng">
              <a:solidFill>
                <a:srgbClr val="DB4437"/>
              </a:solidFill>
              <a:prstDash val="solid"/>
              <a:round/>
              <a:headEnd type="none" w="sm" len="sm"/>
              <a:tailEnd type="triangle" w="med" len="med"/>
            </a:ln>
          </p:spPr>
        </p:cxnSp>
        <p:sp>
          <p:nvSpPr>
            <p:cNvPr id="1007" name="Google Shape;1007;p34"/>
            <p:cNvSpPr txBox="1"/>
            <p:nvPr/>
          </p:nvSpPr>
          <p:spPr>
            <a:xfrm>
              <a:off x="1394756" y="1818118"/>
              <a:ext cx="1162500" cy="399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600"/>
                <a:buFont typeface="Arial"/>
                <a:buNone/>
              </a:pPr>
              <a:r>
                <a:rPr lang="en-GB" sz="600" b="0" i="0" u="none" strike="noStrike" cap="none">
                  <a:solidFill>
                    <a:schemeClr val="accent3"/>
                  </a:solidFill>
                  <a:latin typeface="Roboto"/>
                  <a:ea typeface="Roboto"/>
                  <a:cs typeface="Roboto"/>
                  <a:sym typeface="Roboto"/>
                </a:rPr>
                <a:t>Attention</a:t>
              </a:r>
              <a:endParaRPr sz="600" b="0" i="0" u="none" strike="noStrike" cap="none">
                <a:solidFill>
                  <a:schemeClr val="accent3"/>
                </a:solidFill>
                <a:latin typeface="Roboto"/>
                <a:ea typeface="Roboto"/>
                <a:cs typeface="Roboto"/>
                <a:sym typeface="Roboto"/>
              </a:endParaRPr>
            </a:p>
          </p:txBody>
        </p:sp>
        <p:cxnSp>
          <p:nvCxnSpPr>
            <p:cNvPr id="1008" name="Google Shape;1008;p34"/>
            <p:cNvCxnSpPr/>
            <p:nvPr/>
          </p:nvCxnSpPr>
          <p:spPr>
            <a:xfrm>
              <a:off x="560000" y="2410550"/>
              <a:ext cx="165000" cy="0"/>
            </a:xfrm>
            <a:prstGeom prst="straightConnector1">
              <a:avLst/>
            </a:prstGeom>
            <a:noFill/>
            <a:ln w="9525" cap="flat" cmpd="sng">
              <a:solidFill>
                <a:srgbClr val="424242"/>
              </a:solidFill>
              <a:prstDash val="solid"/>
              <a:round/>
              <a:headEnd type="none" w="sm" len="sm"/>
              <a:tailEnd type="triangle" w="med" len="med"/>
            </a:ln>
          </p:spPr>
        </p:cxnSp>
        <p:cxnSp>
          <p:nvCxnSpPr>
            <p:cNvPr id="1009" name="Google Shape;1009;p34"/>
            <p:cNvCxnSpPr/>
            <p:nvPr/>
          </p:nvCxnSpPr>
          <p:spPr>
            <a:xfrm rot="10800000">
              <a:off x="985400" y="1221800"/>
              <a:ext cx="0" cy="167700"/>
            </a:xfrm>
            <a:prstGeom prst="straightConnector1">
              <a:avLst/>
            </a:prstGeom>
            <a:noFill/>
            <a:ln w="9525" cap="flat" cmpd="sng">
              <a:solidFill>
                <a:srgbClr val="424242"/>
              </a:solidFill>
              <a:prstDash val="solid"/>
              <a:round/>
              <a:headEnd type="none" w="sm" len="sm"/>
              <a:tailEnd type="triangle" w="med" len="med"/>
            </a:ln>
          </p:spPr>
        </p:cxnSp>
        <p:cxnSp>
          <p:nvCxnSpPr>
            <p:cNvPr id="1010" name="Google Shape;1010;p34"/>
            <p:cNvCxnSpPr/>
            <p:nvPr/>
          </p:nvCxnSpPr>
          <p:spPr>
            <a:xfrm rot="10800000">
              <a:off x="1137800" y="1221800"/>
              <a:ext cx="0" cy="167700"/>
            </a:xfrm>
            <a:prstGeom prst="straightConnector1">
              <a:avLst/>
            </a:prstGeom>
            <a:noFill/>
            <a:ln w="9525" cap="flat" cmpd="sng">
              <a:solidFill>
                <a:srgbClr val="424242"/>
              </a:solidFill>
              <a:prstDash val="solid"/>
              <a:round/>
              <a:headEnd type="none" w="sm" len="sm"/>
              <a:tailEnd type="triangle" w="med" len="med"/>
            </a:ln>
          </p:spPr>
        </p:cxnSp>
        <p:cxnSp>
          <p:nvCxnSpPr>
            <p:cNvPr id="1011" name="Google Shape;1011;p34"/>
            <p:cNvCxnSpPr/>
            <p:nvPr/>
          </p:nvCxnSpPr>
          <p:spPr>
            <a:xfrm rot="10800000">
              <a:off x="1290200" y="1221800"/>
              <a:ext cx="0" cy="167700"/>
            </a:xfrm>
            <a:prstGeom prst="straightConnector1">
              <a:avLst/>
            </a:prstGeom>
            <a:noFill/>
            <a:ln w="9525" cap="flat" cmpd="sng">
              <a:solidFill>
                <a:srgbClr val="424242"/>
              </a:solidFill>
              <a:prstDash val="solid"/>
              <a:round/>
              <a:headEnd type="none" w="sm" len="sm"/>
              <a:tailEnd type="triangle" w="med" len="med"/>
            </a:ln>
          </p:spPr>
        </p:cxnSp>
        <p:cxnSp>
          <p:nvCxnSpPr>
            <p:cNvPr id="1012" name="Google Shape;1012;p34"/>
            <p:cNvCxnSpPr/>
            <p:nvPr/>
          </p:nvCxnSpPr>
          <p:spPr>
            <a:xfrm rot="10800000">
              <a:off x="1442600" y="1221800"/>
              <a:ext cx="0" cy="167700"/>
            </a:xfrm>
            <a:prstGeom prst="straightConnector1">
              <a:avLst/>
            </a:prstGeom>
            <a:noFill/>
            <a:ln w="9525" cap="flat" cmpd="sng">
              <a:solidFill>
                <a:srgbClr val="424242"/>
              </a:solidFill>
              <a:prstDash val="solid"/>
              <a:round/>
              <a:headEnd type="none" w="sm" len="sm"/>
              <a:tailEnd type="triangle" w="med" len="med"/>
            </a:ln>
          </p:spPr>
        </p:cxnSp>
        <p:cxnSp>
          <p:nvCxnSpPr>
            <p:cNvPr id="1013" name="Google Shape;1013;p34"/>
            <p:cNvCxnSpPr>
              <a:stCxn id="986" idx="3"/>
            </p:cNvCxnSpPr>
            <p:nvPr/>
          </p:nvCxnSpPr>
          <p:spPr>
            <a:xfrm rot="10800000" flipH="1">
              <a:off x="1550600" y="2407850"/>
              <a:ext cx="346800" cy="2700"/>
            </a:xfrm>
            <a:prstGeom prst="straightConnector1">
              <a:avLst/>
            </a:prstGeom>
            <a:noFill/>
            <a:ln w="9525" cap="flat" cmpd="sng">
              <a:solidFill>
                <a:srgbClr val="424242"/>
              </a:solidFill>
              <a:prstDash val="solid"/>
              <a:round/>
              <a:headEnd type="none" w="sm" len="sm"/>
              <a:tailEnd type="triangle" w="med" len="med"/>
            </a:ln>
          </p:spPr>
        </p:cxnSp>
        <p:sp>
          <p:nvSpPr>
            <p:cNvPr id="1014" name="Google Shape;1014;p34"/>
            <p:cNvSpPr txBox="1"/>
            <p:nvPr/>
          </p:nvSpPr>
          <p:spPr>
            <a:xfrm>
              <a:off x="2021600" y="3346825"/>
              <a:ext cx="868500" cy="6648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600"/>
                <a:buFont typeface="Arial"/>
                <a:buNone/>
              </a:pPr>
              <a:r>
                <a:rPr lang="en-GB" sz="600" b="0" i="0" u="none" strike="noStrike" cap="none">
                  <a:solidFill>
                    <a:srgbClr val="000000"/>
                  </a:solidFill>
                  <a:latin typeface="Roboto"/>
                  <a:ea typeface="Roboto"/>
                  <a:cs typeface="Roboto"/>
                  <a:sym typeface="Roboto"/>
                </a:rPr>
                <a:t>The</a:t>
              </a:r>
              <a:endParaRPr sz="600"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600"/>
                <a:buFont typeface="Arial"/>
                <a:buNone/>
              </a:pPr>
              <a:r>
                <a:rPr lang="en-GB" sz="600" b="0" i="0" u="none" strike="noStrike" cap="none">
                  <a:solidFill>
                    <a:srgbClr val="000000"/>
                  </a:solidFill>
                  <a:latin typeface="Roboto"/>
                  <a:ea typeface="Roboto"/>
                  <a:cs typeface="Roboto"/>
                  <a:sym typeface="Roboto"/>
                </a:rPr>
                <a:t>This</a:t>
              </a:r>
              <a:endParaRPr sz="600"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600"/>
                <a:buFont typeface="Arial"/>
                <a:buNone/>
              </a:pPr>
              <a:r>
                <a:rPr lang="en-GB" sz="600" b="0" i="0" u="none" strike="noStrike" cap="none">
                  <a:solidFill>
                    <a:srgbClr val="000000"/>
                  </a:solidFill>
                  <a:latin typeface="Roboto"/>
                  <a:ea typeface="Roboto"/>
                  <a:cs typeface="Roboto"/>
                  <a:sym typeface="Roboto"/>
                </a:rPr>
                <a:t>That</a:t>
              </a:r>
              <a:endParaRPr sz="600" b="0" i="0" u="none" strike="noStrike" cap="none">
                <a:solidFill>
                  <a:srgbClr val="000000"/>
                </a:solidFill>
                <a:latin typeface="Roboto"/>
                <a:ea typeface="Roboto"/>
                <a:cs typeface="Roboto"/>
                <a:sym typeface="Roboto"/>
              </a:endParaRPr>
            </a:p>
          </p:txBody>
        </p:sp>
        <p:cxnSp>
          <p:nvCxnSpPr>
            <p:cNvPr id="1015" name="Google Shape;1015;p34"/>
            <p:cNvCxnSpPr/>
            <p:nvPr/>
          </p:nvCxnSpPr>
          <p:spPr>
            <a:xfrm rot="10800000">
              <a:off x="1976000" y="1221800"/>
              <a:ext cx="0" cy="167700"/>
            </a:xfrm>
            <a:prstGeom prst="straightConnector1">
              <a:avLst/>
            </a:prstGeom>
            <a:noFill/>
            <a:ln w="9525" cap="flat" cmpd="sng">
              <a:solidFill>
                <a:srgbClr val="424242"/>
              </a:solidFill>
              <a:prstDash val="solid"/>
              <a:round/>
              <a:headEnd type="none" w="sm" len="sm"/>
              <a:tailEnd type="triangle" w="med" len="med"/>
            </a:ln>
          </p:spPr>
        </p:cxnSp>
        <p:cxnSp>
          <p:nvCxnSpPr>
            <p:cNvPr id="1016" name="Google Shape;1016;p34"/>
            <p:cNvCxnSpPr/>
            <p:nvPr/>
          </p:nvCxnSpPr>
          <p:spPr>
            <a:xfrm rot="10800000">
              <a:off x="2128400" y="1221800"/>
              <a:ext cx="0" cy="167700"/>
            </a:xfrm>
            <a:prstGeom prst="straightConnector1">
              <a:avLst/>
            </a:prstGeom>
            <a:noFill/>
            <a:ln w="9525" cap="flat" cmpd="sng">
              <a:solidFill>
                <a:srgbClr val="424242"/>
              </a:solidFill>
              <a:prstDash val="solid"/>
              <a:round/>
              <a:headEnd type="none" w="sm" len="sm"/>
              <a:tailEnd type="triangle" w="med" len="med"/>
            </a:ln>
          </p:spPr>
        </p:cxnSp>
        <p:cxnSp>
          <p:nvCxnSpPr>
            <p:cNvPr id="1017" name="Google Shape;1017;p34"/>
            <p:cNvCxnSpPr/>
            <p:nvPr/>
          </p:nvCxnSpPr>
          <p:spPr>
            <a:xfrm rot="10800000">
              <a:off x="2280800" y="1221800"/>
              <a:ext cx="0" cy="167700"/>
            </a:xfrm>
            <a:prstGeom prst="straightConnector1">
              <a:avLst/>
            </a:prstGeom>
            <a:noFill/>
            <a:ln w="9525" cap="flat" cmpd="sng">
              <a:solidFill>
                <a:srgbClr val="424242"/>
              </a:solidFill>
              <a:prstDash val="solid"/>
              <a:round/>
              <a:headEnd type="none" w="sm" len="sm"/>
              <a:tailEnd type="triangle" w="med" len="med"/>
            </a:ln>
          </p:spPr>
        </p:cxnSp>
        <p:cxnSp>
          <p:nvCxnSpPr>
            <p:cNvPr id="1018" name="Google Shape;1018;p34"/>
            <p:cNvCxnSpPr/>
            <p:nvPr/>
          </p:nvCxnSpPr>
          <p:spPr>
            <a:xfrm rot="10800000">
              <a:off x="2433200" y="1221800"/>
              <a:ext cx="0" cy="167700"/>
            </a:xfrm>
            <a:prstGeom prst="straightConnector1">
              <a:avLst/>
            </a:prstGeom>
            <a:noFill/>
            <a:ln w="9525" cap="flat" cmpd="sng">
              <a:solidFill>
                <a:srgbClr val="424242"/>
              </a:solidFill>
              <a:prstDash val="solid"/>
              <a:round/>
              <a:headEnd type="none" w="sm" len="sm"/>
              <a:tailEnd type="triangle" w="med" len="med"/>
            </a:ln>
          </p:spPr>
        </p:cxnSp>
        <p:cxnSp>
          <p:nvCxnSpPr>
            <p:cNvPr id="1019" name="Google Shape;1019;p34"/>
            <p:cNvCxnSpPr/>
            <p:nvPr/>
          </p:nvCxnSpPr>
          <p:spPr>
            <a:xfrm rot="10800000">
              <a:off x="2585600" y="1221800"/>
              <a:ext cx="0" cy="167700"/>
            </a:xfrm>
            <a:prstGeom prst="straightConnector1">
              <a:avLst/>
            </a:prstGeom>
            <a:noFill/>
            <a:ln w="9525" cap="flat" cmpd="sng">
              <a:solidFill>
                <a:srgbClr val="424242"/>
              </a:solidFill>
              <a:prstDash val="solid"/>
              <a:round/>
              <a:headEnd type="none" w="sm" len="sm"/>
              <a:tailEnd type="triangle" w="med" len="med"/>
            </a:ln>
          </p:spPr>
        </p:cxnSp>
        <p:sp>
          <p:nvSpPr>
            <p:cNvPr id="1020" name="Google Shape;1020;p34"/>
            <p:cNvSpPr/>
            <p:nvPr/>
          </p:nvSpPr>
          <p:spPr>
            <a:xfrm>
              <a:off x="3073250" y="2148775"/>
              <a:ext cx="825600" cy="518100"/>
            </a:xfrm>
            <a:prstGeom prst="roundRect">
              <a:avLst>
                <a:gd name="adj" fmla="val 16667"/>
              </a:avLst>
            </a:prstGeom>
            <a:solidFill>
              <a:srgbClr val="CFE2F3"/>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GB" sz="600" b="0" i="0" u="none" strike="noStrike" cap="none">
                  <a:solidFill>
                    <a:srgbClr val="000000"/>
                  </a:solidFill>
                  <a:latin typeface="Arial"/>
                  <a:ea typeface="Arial"/>
                  <a:cs typeface="Arial"/>
                  <a:sym typeface="Arial"/>
                </a:rPr>
                <a:t>RNN</a:t>
              </a:r>
              <a:endParaRPr sz="600" b="0" i="0" u="none" strike="noStrike" cap="none">
                <a:solidFill>
                  <a:srgbClr val="000000"/>
                </a:solidFill>
                <a:latin typeface="Arial"/>
                <a:ea typeface="Arial"/>
                <a:cs typeface="Arial"/>
                <a:sym typeface="Arial"/>
              </a:endParaRPr>
            </a:p>
          </p:txBody>
        </p:sp>
        <p:cxnSp>
          <p:nvCxnSpPr>
            <p:cNvPr id="1021" name="Google Shape;1021;p34"/>
            <p:cNvCxnSpPr/>
            <p:nvPr/>
          </p:nvCxnSpPr>
          <p:spPr>
            <a:xfrm>
              <a:off x="3898850" y="2407825"/>
              <a:ext cx="165000" cy="0"/>
            </a:xfrm>
            <a:prstGeom prst="straightConnector1">
              <a:avLst/>
            </a:prstGeom>
            <a:noFill/>
            <a:ln w="9525" cap="flat" cmpd="sng">
              <a:solidFill>
                <a:srgbClr val="424242"/>
              </a:solidFill>
              <a:prstDash val="solid"/>
              <a:round/>
              <a:headEnd type="none" w="sm" len="sm"/>
              <a:tailEnd type="triangle" w="med" len="med"/>
            </a:ln>
          </p:spPr>
        </p:cxnSp>
        <p:cxnSp>
          <p:nvCxnSpPr>
            <p:cNvPr id="1022" name="Google Shape;1022;p34"/>
            <p:cNvCxnSpPr/>
            <p:nvPr/>
          </p:nvCxnSpPr>
          <p:spPr>
            <a:xfrm rot="10800000">
              <a:off x="3486050" y="1981075"/>
              <a:ext cx="0" cy="167700"/>
            </a:xfrm>
            <a:prstGeom prst="straightConnector1">
              <a:avLst/>
            </a:prstGeom>
            <a:noFill/>
            <a:ln w="9525" cap="flat" cmpd="sng">
              <a:solidFill>
                <a:srgbClr val="424242"/>
              </a:solidFill>
              <a:prstDash val="solid"/>
              <a:round/>
              <a:headEnd type="none" w="sm" len="sm"/>
              <a:tailEnd type="triangle" w="med" len="med"/>
            </a:ln>
          </p:spPr>
        </p:cxnSp>
        <p:sp>
          <p:nvSpPr>
            <p:cNvPr id="1023" name="Google Shape;1023;p34"/>
            <p:cNvSpPr/>
            <p:nvPr/>
          </p:nvSpPr>
          <p:spPr>
            <a:xfrm>
              <a:off x="3073250" y="1767775"/>
              <a:ext cx="825600" cy="240600"/>
            </a:xfrm>
            <a:prstGeom prst="roundRect">
              <a:avLst>
                <a:gd name="adj" fmla="val 16667"/>
              </a:avLst>
            </a:prstGeom>
            <a:solidFill>
              <a:srgbClr val="FCE5CD"/>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GB" sz="600" b="0" i="0" u="none" strike="noStrike" cap="none">
                  <a:solidFill>
                    <a:srgbClr val="000000"/>
                  </a:solidFill>
                  <a:latin typeface="Arial"/>
                  <a:ea typeface="Arial"/>
                  <a:cs typeface="Arial"/>
                  <a:sym typeface="Arial"/>
                </a:rPr>
                <a:t>Linear</a:t>
              </a:r>
              <a:endParaRPr sz="600" b="0" i="0" u="none" strike="noStrike" cap="none">
                <a:solidFill>
                  <a:srgbClr val="000000"/>
                </a:solidFill>
                <a:latin typeface="Arial"/>
                <a:ea typeface="Arial"/>
                <a:cs typeface="Arial"/>
                <a:sym typeface="Arial"/>
              </a:endParaRPr>
            </a:p>
          </p:txBody>
        </p:sp>
        <p:cxnSp>
          <p:nvCxnSpPr>
            <p:cNvPr id="1024" name="Google Shape;1024;p34"/>
            <p:cNvCxnSpPr/>
            <p:nvPr/>
          </p:nvCxnSpPr>
          <p:spPr>
            <a:xfrm rot="10800000">
              <a:off x="3486050" y="1600075"/>
              <a:ext cx="0" cy="167700"/>
            </a:xfrm>
            <a:prstGeom prst="straightConnector1">
              <a:avLst/>
            </a:prstGeom>
            <a:noFill/>
            <a:ln w="9525" cap="flat" cmpd="sng">
              <a:solidFill>
                <a:srgbClr val="424242"/>
              </a:solidFill>
              <a:prstDash val="solid"/>
              <a:round/>
              <a:headEnd type="none" w="sm" len="sm"/>
              <a:tailEnd type="triangle" w="med" len="med"/>
            </a:ln>
          </p:spPr>
        </p:cxnSp>
        <p:sp>
          <p:nvSpPr>
            <p:cNvPr id="1025" name="Google Shape;1025;p34"/>
            <p:cNvSpPr/>
            <p:nvPr/>
          </p:nvSpPr>
          <p:spPr>
            <a:xfrm>
              <a:off x="3073250" y="1386775"/>
              <a:ext cx="825600" cy="240600"/>
            </a:xfrm>
            <a:prstGeom prst="roundRect">
              <a:avLst>
                <a:gd name="adj" fmla="val 16667"/>
              </a:avLst>
            </a:prstGeom>
            <a:solidFill>
              <a:srgbClr val="D0E0E3"/>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GB" sz="700" b="0" i="0" u="none" strike="noStrike" cap="none">
                  <a:solidFill>
                    <a:srgbClr val="000000"/>
                  </a:solidFill>
                  <a:latin typeface="Arial"/>
                  <a:ea typeface="Arial"/>
                  <a:cs typeface="Arial"/>
                  <a:sym typeface="Arial"/>
                </a:rPr>
                <a:t>Softmax</a:t>
              </a:r>
              <a:endParaRPr sz="900" b="0" i="0" u="none" strike="noStrike" cap="none">
                <a:solidFill>
                  <a:srgbClr val="000000"/>
                </a:solidFill>
                <a:latin typeface="Arial"/>
                <a:ea typeface="Arial"/>
                <a:cs typeface="Arial"/>
                <a:sym typeface="Arial"/>
              </a:endParaRPr>
            </a:p>
          </p:txBody>
        </p:sp>
        <p:sp>
          <p:nvSpPr>
            <p:cNvPr id="1026" name="Google Shape;1026;p34"/>
            <p:cNvSpPr/>
            <p:nvPr/>
          </p:nvSpPr>
          <p:spPr>
            <a:xfrm>
              <a:off x="3075138" y="2931625"/>
              <a:ext cx="825600" cy="240600"/>
            </a:xfrm>
            <a:prstGeom prst="roundRect">
              <a:avLst>
                <a:gd name="adj" fmla="val 16667"/>
              </a:avLst>
            </a:prstGeom>
            <a:solidFill>
              <a:srgbClr val="B6D7A8"/>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GB" sz="600" b="0" i="0" u="none" strike="noStrike" cap="none">
                  <a:solidFill>
                    <a:srgbClr val="000000"/>
                  </a:solidFill>
                  <a:latin typeface="Arial"/>
                  <a:ea typeface="Arial"/>
                  <a:cs typeface="Arial"/>
                  <a:sym typeface="Arial"/>
                </a:rPr>
                <a:t>Emb</a:t>
              </a:r>
              <a:endParaRPr sz="600" b="0" i="0" u="none" strike="noStrike" cap="none">
                <a:solidFill>
                  <a:srgbClr val="000000"/>
                </a:solidFill>
                <a:latin typeface="Arial"/>
                <a:ea typeface="Arial"/>
                <a:cs typeface="Arial"/>
                <a:sym typeface="Arial"/>
              </a:endParaRPr>
            </a:p>
          </p:txBody>
        </p:sp>
        <p:cxnSp>
          <p:nvCxnSpPr>
            <p:cNvPr id="1027" name="Google Shape;1027;p34"/>
            <p:cNvCxnSpPr>
              <a:stCxn id="1026" idx="0"/>
            </p:cNvCxnSpPr>
            <p:nvPr/>
          </p:nvCxnSpPr>
          <p:spPr>
            <a:xfrm rot="10800000">
              <a:off x="3483138" y="2674825"/>
              <a:ext cx="4800" cy="256800"/>
            </a:xfrm>
            <a:prstGeom prst="straightConnector1">
              <a:avLst/>
            </a:prstGeom>
            <a:noFill/>
            <a:ln w="9525" cap="flat" cmpd="sng">
              <a:solidFill>
                <a:srgbClr val="424242"/>
              </a:solidFill>
              <a:prstDash val="solid"/>
              <a:round/>
              <a:headEnd type="none" w="sm" len="sm"/>
              <a:tailEnd type="triangle" w="med" len="med"/>
            </a:ln>
          </p:spPr>
        </p:cxnSp>
        <p:cxnSp>
          <p:nvCxnSpPr>
            <p:cNvPr id="1028" name="Google Shape;1028;p34"/>
            <p:cNvCxnSpPr/>
            <p:nvPr/>
          </p:nvCxnSpPr>
          <p:spPr>
            <a:xfrm rot="10800000">
              <a:off x="3487938" y="3172225"/>
              <a:ext cx="0" cy="167700"/>
            </a:xfrm>
            <a:prstGeom prst="straightConnector1">
              <a:avLst/>
            </a:prstGeom>
            <a:noFill/>
            <a:ln w="9525" cap="flat" cmpd="sng">
              <a:solidFill>
                <a:srgbClr val="424242"/>
              </a:solidFill>
              <a:prstDash val="solid"/>
              <a:round/>
              <a:headEnd type="none" w="sm" len="sm"/>
              <a:tailEnd type="triangle" w="med" len="med"/>
            </a:ln>
          </p:spPr>
        </p:cxnSp>
        <p:sp>
          <p:nvSpPr>
            <p:cNvPr id="1029" name="Google Shape;1029;p34"/>
            <p:cNvSpPr txBox="1"/>
            <p:nvPr/>
          </p:nvSpPr>
          <p:spPr>
            <a:xfrm>
              <a:off x="2586683" y="1823711"/>
              <a:ext cx="1162500" cy="399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600"/>
                <a:buFont typeface="Arial"/>
                <a:buNone/>
              </a:pPr>
              <a:r>
                <a:rPr lang="en-GB" sz="600" b="0" i="0" u="none" strike="noStrike" cap="none">
                  <a:solidFill>
                    <a:schemeClr val="accent3"/>
                  </a:solidFill>
                  <a:latin typeface="Roboto"/>
                  <a:ea typeface="Roboto"/>
                  <a:cs typeface="Roboto"/>
                  <a:sym typeface="Roboto"/>
                </a:rPr>
                <a:t>Attention</a:t>
              </a:r>
              <a:endParaRPr sz="600" b="0" i="0" u="none" strike="noStrike" cap="none">
                <a:solidFill>
                  <a:schemeClr val="accent3"/>
                </a:solidFill>
                <a:latin typeface="Roboto"/>
                <a:ea typeface="Roboto"/>
                <a:cs typeface="Roboto"/>
                <a:sym typeface="Roboto"/>
              </a:endParaRPr>
            </a:p>
          </p:txBody>
        </p:sp>
        <p:sp>
          <p:nvSpPr>
            <p:cNvPr id="1030" name="Google Shape;1030;p34"/>
            <p:cNvSpPr txBox="1"/>
            <p:nvPr/>
          </p:nvSpPr>
          <p:spPr>
            <a:xfrm>
              <a:off x="3320300" y="3299000"/>
              <a:ext cx="652800" cy="6648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600"/>
                <a:buFont typeface="Arial"/>
                <a:buNone/>
              </a:pPr>
              <a:r>
                <a:rPr lang="en-GB" sz="600" b="0" i="0" u="none" strike="noStrike" cap="none">
                  <a:solidFill>
                    <a:srgbClr val="000000"/>
                  </a:solidFill>
                  <a:latin typeface="Roboto"/>
                  <a:ea typeface="Roboto"/>
                  <a:cs typeface="Roboto"/>
                  <a:sym typeface="Roboto"/>
                </a:rPr>
                <a:t>cat </a:t>
              </a:r>
              <a:endParaRPr sz="600"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600"/>
                <a:buFont typeface="Arial"/>
                <a:buNone/>
              </a:pPr>
              <a:r>
                <a:rPr lang="en-GB" sz="600" b="0" i="0" u="none" strike="noStrike" cap="none">
                  <a:solidFill>
                    <a:srgbClr val="000000"/>
                  </a:solidFill>
                  <a:latin typeface="Roboto"/>
                  <a:ea typeface="Roboto"/>
                  <a:cs typeface="Roboto"/>
                  <a:sym typeface="Roboto"/>
                </a:rPr>
                <a:t>mad</a:t>
              </a:r>
              <a:endParaRPr sz="600"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600"/>
                <a:buFont typeface="Arial"/>
                <a:buNone/>
              </a:pPr>
              <a:r>
                <a:rPr lang="en-GB" sz="600" b="0" i="0" u="none" strike="noStrike" cap="none">
                  <a:solidFill>
                    <a:srgbClr val="000000"/>
                  </a:solidFill>
                  <a:latin typeface="Roboto"/>
                  <a:ea typeface="Roboto"/>
                  <a:cs typeface="Roboto"/>
                  <a:sym typeface="Roboto"/>
                </a:rPr>
                <a:t>bat</a:t>
              </a:r>
              <a:endParaRPr sz="600" b="0" i="0" u="none" strike="noStrike" cap="none">
                <a:solidFill>
                  <a:srgbClr val="000000"/>
                </a:solidFill>
                <a:latin typeface="Roboto"/>
                <a:ea typeface="Roboto"/>
                <a:cs typeface="Roboto"/>
                <a:sym typeface="Roboto"/>
              </a:endParaRPr>
            </a:p>
          </p:txBody>
        </p:sp>
        <p:cxnSp>
          <p:nvCxnSpPr>
            <p:cNvPr id="1031" name="Google Shape;1031;p34"/>
            <p:cNvCxnSpPr/>
            <p:nvPr/>
          </p:nvCxnSpPr>
          <p:spPr>
            <a:xfrm rot="10800000">
              <a:off x="3304250" y="1221800"/>
              <a:ext cx="0" cy="167700"/>
            </a:xfrm>
            <a:prstGeom prst="straightConnector1">
              <a:avLst/>
            </a:prstGeom>
            <a:noFill/>
            <a:ln w="9525" cap="flat" cmpd="sng">
              <a:solidFill>
                <a:srgbClr val="424242"/>
              </a:solidFill>
              <a:prstDash val="solid"/>
              <a:round/>
              <a:headEnd type="none" w="sm" len="sm"/>
              <a:tailEnd type="triangle" w="med" len="med"/>
            </a:ln>
          </p:spPr>
        </p:cxnSp>
        <p:cxnSp>
          <p:nvCxnSpPr>
            <p:cNvPr id="1032" name="Google Shape;1032;p34"/>
            <p:cNvCxnSpPr/>
            <p:nvPr/>
          </p:nvCxnSpPr>
          <p:spPr>
            <a:xfrm rot="10800000">
              <a:off x="3456650" y="1221800"/>
              <a:ext cx="0" cy="167700"/>
            </a:xfrm>
            <a:prstGeom prst="straightConnector1">
              <a:avLst/>
            </a:prstGeom>
            <a:noFill/>
            <a:ln w="9525" cap="flat" cmpd="sng">
              <a:solidFill>
                <a:srgbClr val="424242"/>
              </a:solidFill>
              <a:prstDash val="solid"/>
              <a:round/>
              <a:headEnd type="none" w="sm" len="sm"/>
              <a:tailEnd type="triangle" w="med" len="med"/>
            </a:ln>
          </p:spPr>
        </p:cxnSp>
        <p:cxnSp>
          <p:nvCxnSpPr>
            <p:cNvPr id="1033" name="Google Shape;1033;p34"/>
            <p:cNvCxnSpPr/>
            <p:nvPr/>
          </p:nvCxnSpPr>
          <p:spPr>
            <a:xfrm rot="10800000">
              <a:off x="3609050" y="1221800"/>
              <a:ext cx="0" cy="167700"/>
            </a:xfrm>
            <a:prstGeom prst="straightConnector1">
              <a:avLst/>
            </a:prstGeom>
            <a:noFill/>
            <a:ln w="9525" cap="flat" cmpd="sng">
              <a:solidFill>
                <a:srgbClr val="424242"/>
              </a:solidFill>
              <a:prstDash val="solid"/>
              <a:round/>
              <a:headEnd type="none" w="sm" len="sm"/>
              <a:tailEnd type="triangle" w="med" len="med"/>
            </a:ln>
          </p:spPr>
        </p:cxnSp>
        <p:cxnSp>
          <p:nvCxnSpPr>
            <p:cNvPr id="1034" name="Google Shape;1034;p34"/>
            <p:cNvCxnSpPr/>
            <p:nvPr/>
          </p:nvCxnSpPr>
          <p:spPr>
            <a:xfrm rot="10800000">
              <a:off x="3761450" y="1221800"/>
              <a:ext cx="0" cy="167700"/>
            </a:xfrm>
            <a:prstGeom prst="straightConnector1">
              <a:avLst/>
            </a:prstGeom>
            <a:noFill/>
            <a:ln w="9525" cap="flat" cmpd="sng">
              <a:solidFill>
                <a:srgbClr val="424242"/>
              </a:solidFill>
              <a:prstDash val="solid"/>
              <a:round/>
              <a:headEnd type="none" w="sm" len="sm"/>
              <a:tailEnd type="triangle" w="med" len="med"/>
            </a:ln>
          </p:spPr>
        </p:cxnSp>
        <p:cxnSp>
          <p:nvCxnSpPr>
            <p:cNvPr id="1035" name="Google Shape;1035;p34"/>
            <p:cNvCxnSpPr/>
            <p:nvPr/>
          </p:nvCxnSpPr>
          <p:spPr>
            <a:xfrm>
              <a:off x="2989250" y="2067075"/>
              <a:ext cx="158400" cy="85800"/>
            </a:xfrm>
            <a:prstGeom prst="straightConnector1">
              <a:avLst/>
            </a:prstGeom>
            <a:noFill/>
            <a:ln w="9525" cap="flat" cmpd="sng">
              <a:solidFill>
                <a:srgbClr val="DB4437"/>
              </a:solidFill>
              <a:prstDash val="solid"/>
              <a:round/>
              <a:headEnd type="none" w="sm" len="sm"/>
              <a:tailEnd type="triangle" w="med" len="med"/>
            </a:ln>
          </p:spPr>
        </p:cxnSp>
        <p:cxnSp>
          <p:nvCxnSpPr>
            <p:cNvPr id="1036" name="Google Shape;1036;p34"/>
            <p:cNvCxnSpPr/>
            <p:nvPr/>
          </p:nvCxnSpPr>
          <p:spPr>
            <a:xfrm rot="10800000" flipH="1">
              <a:off x="2723000" y="2419050"/>
              <a:ext cx="346800" cy="2700"/>
            </a:xfrm>
            <a:prstGeom prst="straightConnector1">
              <a:avLst/>
            </a:prstGeom>
            <a:noFill/>
            <a:ln w="9525" cap="flat" cmpd="sng">
              <a:solidFill>
                <a:srgbClr val="424242"/>
              </a:solidFill>
              <a:prstDash val="solid"/>
              <a:round/>
              <a:headEnd type="none" w="sm" len="sm"/>
              <a:tailEnd type="triangle" w="med" len="med"/>
            </a:ln>
          </p:spPr>
        </p:cxnSp>
        <p:sp>
          <p:nvSpPr>
            <p:cNvPr id="1037" name="Google Shape;1037;p34"/>
            <p:cNvSpPr txBox="1"/>
            <p:nvPr/>
          </p:nvSpPr>
          <p:spPr>
            <a:xfrm>
              <a:off x="4149303" y="2165977"/>
              <a:ext cx="1404900" cy="399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600"/>
                <a:buFont typeface="Arial"/>
                <a:buNone/>
              </a:pPr>
              <a:r>
                <a:rPr lang="en-GB" sz="600" b="0" i="0" u="none" strike="noStrike" cap="none">
                  <a:solidFill>
                    <a:srgbClr val="000000"/>
                  </a:solidFill>
                  <a:latin typeface="Roboto"/>
                  <a:ea typeface="Roboto"/>
                  <a:cs typeface="Roboto"/>
                  <a:sym typeface="Roboto"/>
                </a:rPr>
                <a:t>…………………</a:t>
              </a:r>
              <a:endParaRPr sz="600" b="0" i="0" u="none" strike="noStrike" cap="none">
                <a:solidFill>
                  <a:srgbClr val="000000"/>
                </a:solidFill>
                <a:latin typeface="Roboto"/>
                <a:ea typeface="Roboto"/>
                <a:cs typeface="Roboto"/>
                <a:sym typeface="Roboto"/>
              </a:endParaRPr>
            </a:p>
          </p:txBody>
        </p:sp>
        <p:sp>
          <p:nvSpPr>
            <p:cNvPr id="1038" name="Google Shape;1038;p34"/>
            <p:cNvSpPr/>
            <p:nvPr/>
          </p:nvSpPr>
          <p:spPr>
            <a:xfrm>
              <a:off x="5228525" y="2101238"/>
              <a:ext cx="825600" cy="518100"/>
            </a:xfrm>
            <a:prstGeom prst="roundRect">
              <a:avLst>
                <a:gd name="adj" fmla="val 16667"/>
              </a:avLst>
            </a:prstGeom>
            <a:solidFill>
              <a:srgbClr val="CFE2F3"/>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GB" sz="600" b="0" i="0" u="none" strike="noStrike" cap="none">
                  <a:solidFill>
                    <a:srgbClr val="000000"/>
                  </a:solidFill>
                  <a:latin typeface="Arial"/>
                  <a:ea typeface="Arial"/>
                  <a:cs typeface="Arial"/>
                  <a:sym typeface="Arial"/>
                </a:rPr>
                <a:t>RNN</a:t>
              </a:r>
              <a:endParaRPr sz="600" b="0" i="0" u="none" strike="noStrike" cap="none">
                <a:solidFill>
                  <a:srgbClr val="000000"/>
                </a:solidFill>
                <a:latin typeface="Arial"/>
                <a:ea typeface="Arial"/>
                <a:cs typeface="Arial"/>
                <a:sym typeface="Arial"/>
              </a:endParaRPr>
            </a:p>
          </p:txBody>
        </p:sp>
        <p:cxnSp>
          <p:nvCxnSpPr>
            <p:cNvPr id="1039" name="Google Shape;1039;p34"/>
            <p:cNvCxnSpPr/>
            <p:nvPr/>
          </p:nvCxnSpPr>
          <p:spPr>
            <a:xfrm>
              <a:off x="6054125" y="2360288"/>
              <a:ext cx="165000" cy="0"/>
            </a:xfrm>
            <a:prstGeom prst="straightConnector1">
              <a:avLst/>
            </a:prstGeom>
            <a:noFill/>
            <a:ln w="9525" cap="flat" cmpd="sng">
              <a:solidFill>
                <a:srgbClr val="424242"/>
              </a:solidFill>
              <a:prstDash val="solid"/>
              <a:round/>
              <a:headEnd type="none" w="sm" len="sm"/>
              <a:tailEnd type="triangle" w="med" len="med"/>
            </a:ln>
          </p:spPr>
        </p:cxnSp>
        <p:cxnSp>
          <p:nvCxnSpPr>
            <p:cNvPr id="1040" name="Google Shape;1040;p34"/>
            <p:cNvCxnSpPr/>
            <p:nvPr/>
          </p:nvCxnSpPr>
          <p:spPr>
            <a:xfrm rot="10800000">
              <a:off x="5641325" y="1933538"/>
              <a:ext cx="0" cy="167700"/>
            </a:xfrm>
            <a:prstGeom prst="straightConnector1">
              <a:avLst/>
            </a:prstGeom>
            <a:noFill/>
            <a:ln w="9525" cap="flat" cmpd="sng">
              <a:solidFill>
                <a:srgbClr val="424242"/>
              </a:solidFill>
              <a:prstDash val="solid"/>
              <a:round/>
              <a:headEnd type="none" w="sm" len="sm"/>
              <a:tailEnd type="triangle" w="med" len="med"/>
            </a:ln>
          </p:spPr>
        </p:cxnSp>
        <p:sp>
          <p:nvSpPr>
            <p:cNvPr id="1041" name="Google Shape;1041;p34"/>
            <p:cNvSpPr/>
            <p:nvPr/>
          </p:nvSpPr>
          <p:spPr>
            <a:xfrm>
              <a:off x="5228525" y="1720238"/>
              <a:ext cx="825600" cy="240600"/>
            </a:xfrm>
            <a:prstGeom prst="roundRect">
              <a:avLst>
                <a:gd name="adj" fmla="val 16667"/>
              </a:avLst>
            </a:prstGeom>
            <a:solidFill>
              <a:srgbClr val="FCE5CD"/>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GB" sz="600" b="0" i="0" u="none" strike="noStrike" cap="none">
                  <a:solidFill>
                    <a:srgbClr val="000000"/>
                  </a:solidFill>
                  <a:latin typeface="Arial"/>
                  <a:ea typeface="Arial"/>
                  <a:cs typeface="Arial"/>
                  <a:sym typeface="Arial"/>
                </a:rPr>
                <a:t>Linear</a:t>
              </a:r>
              <a:endParaRPr sz="600" b="0" i="0" u="none" strike="noStrike" cap="none">
                <a:solidFill>
                  <a:srgbClr val="000000"/>
                </a:solidFill>
                <a:latin typeface="Arial"/>
                <a:ea typeface="Arial"/>
                <a:cs typeface="Arial"/>
                <a:sym typeface="Arial"/>
              </a:endParaRPr>
            </a:p>
          </p:txBody>
        </p:sp>
        <p:cxnSp>
          <p:nvCxnSpPr>
            <p:cNvPr id="1042" name="Google Shape;1042;p34"/>
            <p:cNvCxnSpPr/>
            <p:nvPr/>
          </p:nvCxnSpPr>
          <p:spPr>
            <a:xfrm rot="10800000">
              <a:off x="5641325" y="1552538"/>
              <a:ext cx="0" cy="167700"/>
            </a:xfrm>
            <a:prstGeom prst="straightConnector1">
              <a:avLst/>
            </a:prstGeom>
            <a:noFill/>
            <a:ln w="9525" cap="flat" cmpd="sng">
              <a:solidFill>
                <a:srgbClr val="424242"/>
              </a:solidFill>
              <a:prstDash val="solid"/>
              <a:round/>
              <a:headEnd type="none" w="sm" len="sm"/>
              <a:tailEnd type="triangle" w="med" len="med"/>
            </a:ln>
          </p:spPr>
        </p:cxnSp>
        <p:sp>
          <p:nvSpPr>
            <p:cNvPr id="1043" name="Google Shape;1043;p34"/>
            <p:cNvSpPr/>
            <p:nvPr/>
          </p:nvSpPr>
          <p:spPr>
            <a:xfrm>
              <a:off x="5228525" y="1339238"/>
              <a:ext cx="825600" cy="240600"/>
            </a:xfrm>
            <a:prstGeom prst="roundRect">
              <a:avLst>
                <a:gd name="adj" fmla="val 16667"/>
              </a:avLst>
            </a:prstGeom>
            <a:solidFill>
              <a:srgbClr val="D0E0E3"/>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GB" sz="700" b="0" i="0" u="none" strike="noStrike" cap="none">
                  <a:solidFill>
                    <a:srgbClr val="000000"/>
                  </a:solidFill>
                  <a:latin typeface="Arial"/>
                  <a:ea typeface="Arial"/>
                  <a:cs typeface="Arial"/>
                  <a:sym typeface="Arial"/>
                </a:rPr>
                <a:t>Softmax</a:t>
              </a:r>
              <a:endParaRPr sz="900" b="0" i="0" u="none" strike="noStrike" cap="none">
                <a:solidFill>
                  <a:srgbClr val="000000"/>
                </a:solidFill>
                <a:latin typeface="Arial"/>
                <a:ea typeface="Arial"/>
                <a:cs typeface="Arial"/>
                <a:sym typeface="Arial"/>
              </a:endParaRPr>
            </a:p>
          </p:txBody>
        </p:sp>
        <p:sp>
          <p:nvSpPr>
            <p:cNvPr id="1044" name="Google Shape;1044;p34"/>
            <p:cNvSpPr/>
            <p:nvPr/>
          </p:nvSpPr>
          <p:spPr>
            <a:xfrm>
              <a:off x="5230413" y="2884088"/>
              <a:ext cx="825600" cy="240600"/>
            </a:xfrm>
            <a:prstGeom prst="roundRect">
              <a:avLst>
                <a:gd name="adj" fmla="val 16667"/>
              </a:avLst>
            </a:prstGeom>
            <a:solidFill>
              <a:srgbClr val="B6D7A8"/>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GB" sz="600" b="0" i="0" u="none" strike="noStrike" cap="none">
                  <a:solidFill>
                    <a:srgbClr val="000000"/>
                  </a:solidFill>
                  <a:latin typeface="Arial"/>
                  <a:ea typeface="Arial"/>
                  <a:cs typeface="Arial"/>
                  <a:sym typeface="Arial"/>
                </a:rPr>
                <a:t>Emb</a:t>
              </a:r>
              <a:endParaRPr sz="600" b="0" i="0" u="none" strike="noStrike" cap="none">
                <a:solidFill>
                  <a:srgbClr val="000000"/>
                </a:solidFill>
                <a:latin typeface="Arial"/>
                <a:ea typeface="Arial"/>
                <a:cs typeface="Arial"/>
                <a:sym typeface="Arial"/>
              </a:endParaRPr>
            </a:p>
          </p:txBody>
        </p:sp>
        <p:cxnSp>
          <p:nvCxnSpPr>
            <p:cNvPr id="1045" name="Google Shape;1045;p34"/>
            <p:cNvCxnSpPr>
              <a:stCxn id="1044" idx="0"/>
            </p:cNvCxnSpPr>
            <p:nvPr/>
          </p:nvCxnSpPr>
          <p:spPr>
            <a:xfrm rot="10800000">
              <a:off x="5638413" y="2627288"/>
              <a:ext cx="4800" cy="256800"/>
            </a:xfrm>
            <a:prstGeom prst="straightConnector1">
              <a:avLst/>
            </a:prstGeom>
            <a:noFill/>
            <a:ln w="9525" cap="flat" cmpd="sng">
              <a:solidFill>
                <a:srgbClr val="424242"/>
              </a:solidFill>
              <a:prstDash val="solid"/>
              <a:round/>
              <a:headEnd type="none" w="sm" len="sm"/>
              <a:tailEnd type="triangle" w="med" len="med"/>
            </a:ln>
          </p:spPr>
        </p:cxnSp>
        <p:cxnSp>
          <p:nvCxnSpPr>
            <p:cNvPr id="1046" name="Google Shape;1046;p34"/>
            <p:cNvCxnSpPr/>
            <p:nvPr/>
          </p:nvCxnSpPr>
          <p:spPr>
            <a:xfrm rot="10800000">
              <a:off x="5643213" y="3124688"/>
              <a:ext cx="0" cy="167700"/>
            </a:xfrm>
            <a:prstGeom prst="straightConnector1">
              <a:avLst/>
            </a:prstGeom>
            <a:noFill/>
            <a:ln w="9525" cap="flat" cmpd="sng">
              <a:solidFill>
                <a:srgbClr val="424242"/>
              </a:solidFill>
              <a:prstDash val="solid"/>
              <a:round/>
              <a:headEnd type="none" w="sm" len="sm"/>
              <a:tailEnd type="triangle" w="med" len="med"/>
            </a:ln>
          </p:spPr>
        </p:cxnSp>
        <p:sp>
          <p:nvSpPr>
            <p:cNvPr id="1047" name="Google Shape;1047;p34"/>
            <p:cNvSpPr txBox="1"/>
            <p:nvPr/>
          </p:nvSpPr>
          <p:spPr>
            <a:xfrm>
              <a:off x="4661915" y="1785137"/>
              <a:ext cx="1162500" cy="399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600"/>
                <a:buFont typeface="Arial"/>
                <a:buNone/>
              </a:pPr>
              <a:r>
                <a:rPr lang="en-GB" sz="600" b="0" i="0" u="none" strike="noStrike" cap="none">
                  <a:solidFill>
                    <a:schemeClr val="accent3"/>
                  </a:solidFill>
                  <a:latin typeface="Roboto"/>
                  <a:ea typeface="Roboto"/>
                  <a:cs typeface="Roboto"/>
                  <a:sym typeface="Roboto"/>
                </a:rPr>
                <a:t>Attention</a:t>
              </a:r>
              <a:endParaRPr sz="600" b="0" i="0" u="none" strike="noStrike" cap="none">
                <a:solidFill>
                  <a:schemeClr val="accent3"/>
                </a:solidFill>
                <a:latin typeface="Roboto"/>
                <a:ea typeface="Roboto"/>
                <a:cs typeface="Roboto"/>
                <a:sym typeface="Roboto"/>
              </a:endParaRPr>
            </a:p>
          </p:txBody>
        </p:sp>
        <p:sp>
          <p:nvSpPr>
            <p:cNvPr id="1048" name="Google Shape;1048;p34"/>
            <p:cNvSpPr txBox="1"/>
            <p:nvPr/>
          </p:nvSpPr>
          <p:spPr>
            <a:xfrm>
              <a:off x="5475575" y="3251463"/>
              <a:ext cx="652800" cy="930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600"/>
                <a:buFont typeface="Arial"/>
                <a:buNone/>
              </a:pPr>
              <a:r>
                <a:rPr lang="en-GB" sz="600" b="0" i="0" u="none" strike="noStrike" cap="none">
                  <a:solidFill>
                    <a:srgbClr val="000000"/>
                  </a:solidFill>
                  <a:latin typeface="Roboto"/>
                  <a:ea typeface="Roboto"/>
                  <a:cs typeface="Roboto"/>
                  <a:sym typeface="Roboto"/>
                </a:rPr>
                <a:t>table</a:t>
              </a:r>
              <a:endParaRPr sz="600"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600"/>
                <a:buFont typeface="Arial"/>
                <a:buNone/>
              </a:pPr>
              <a:r>
                <a:rPr lang="en-GB" sz="600" b="0" i="0" u="none" strike="noStrike" cap="none">
                  <a:solidFill>
                    <a:srgbClr val="000000"/>
                  </a:solidFill>
                  <a:latin typeface="Roboto"/>
                  <a:ea typeface="Roboto"/>
                  <a:cs typeface="Roboto"/>
                  <a:sym typeface="Roboto"/>
                </a:rPr>
                <a:t>the</a:t>
              </a:r>
              <a:endParaRPr sz="600"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600"/>
                <a:buFont typeface="Arial"/>
                <a:buNone/>
              </a:pPr>
              <a:r>
                <a:rPr lang="en-GB" sz="600" b="0" i="0" u="none" strike="noStrike" cap="none">
                  <a:solidFill>
                    <a:srgbClr val="000000"/>
                  </a:solidFill>
                  <a:latin typeface="Roboto"/>
                  <a:ea typeface="Roboto"/>
                  <a:cs typeface="Roboto"/>
                  <a:sym typeface="Roboto"/>
                </a:rPr>
                <a:t>cable</a:t>
              </a:r>
              <a:endParaRPr sz="600"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600"/>
                <a:buFont typeface="Arial"/>
                <a:buNone/>
              </a:pPr>
              <a:endParaRPr sz="600"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600"/>
                <a:buFont typeface="Arial"/>
                <a:buNone/>
              </a:pPr>
              <a:endParaRPr sz="600" b="0" i="0" u="none" strike="noStrike" cap="none">
                <a:solidFill>
                  <a:srgbClr val="000000"/>
                </a:solidFill>
                <a:latin typeface="Roboto"/>
                <a:ea typeface="Roboto"/>
                <a:cs typeface="Roboto"/>
                <a:sym typeface="Roboto"/>
              </a:endParaRPr>
            </a:p>
          </p:txBody>
        </p:sp>
        <p:cxnSp>
          <p:nvCxnSpPr>
            <p:cNvPr id="1049" name="Google Shape;1049;p34"/>
            <p:cNvCxnSpPr/>
            <p:nvPr/>
          </p:nvCxnSpPr>
          <p:spPr>
            <a:xfrm rot="10800000">
              <a:off x="5459525" y="1174263"/>
              <a:ext cx="0" cy="167700"/>
            </a:xfrm>
            <a:prstGeom prst="straightConnector1">
              <a:avLst/>
            </a:prstGeom>
            <a:noFill/>
            <a:ln w="9525" cap="flat" cmpd="sng">
              <a:solidFill>
                <a:srgbClr val="424242"/>
              </a:solidFill>
              <a:prstDash val="solid"/>
              <a:round/>
              <a:headEnd type="none" w="sm" len="sm"/>
              <a:tailEnd type="triangle" w="med" len="med"/>
            </a:ln>
          </p:spPr>
        </p:cxnSp>
        <p:cxnSp>
          <p:nvCxnSpPr>
            <p:cNvPr id="1050" name="Google Shape;1050;p34"/>
            <p:cNvCxnSpPr/>
            <p:nvPr/>
          </p:nvCxnSpPr>
          <p:spPr>
            <a:xfrm rot="10800000">
              <a:off x="5611925" y="1174263"/>
              <a:ext cx="0" cy="167700"/>
            </a:xfrm>
            <a:prstGeom prst="straightConnector1">
              <a:avLst/>
            </a:prstGeom>
            <a:noFill/>
            <a:ln w="9525" cap="flat" cmpd="sng">
              <a:solidFill>
                <a:srgbClr val="424242"/>
              </a:solidFill>
              <a:prstDash val="solid"/>
              <a:round/>
              <a:headEnd type="none" w="sm" len="sm"/>
              <a:tailEnd type="triangle" w="med" len="med"/>
            </a:ln>
          </p:spPr>
        </p:cxnSp>
        <p:cxnSp>
          <p:nvCxnSpPr>
            <p:cNvPr id="1051" name="Google Shape;1051;p34"/>
            <p:cNvCxnSpPr/>
            <p:nvPr/>
          </p:nvCxnSpPr>
          <p:spPr>
            <a:xfrm rot="10800000">
              <a:off x="5764325" y="1174263"/>
              <a:ext cx="0" cy="167700"/>
            </a:xfrm>
            <a:prstGeom prst="straightConnector1">
              <a:avLst/>
            </a:prstGeom>
            <a:noFill/>
            <a:ln w="9525" cap="flat" cmpd="sng">
              <a:solidFill>
                <a:srgbClr val="424242"/>
              </a:solidFill>
              <a:prstDash val="solid"/>
              <a:round/>
              <a:headEnd type="none" w="sm" len="sm"/>
              <a:tailEnd type="triangle" w="med" len="med"/>
            </a:ln>
          </p:spPr>
        </p:cxnSp>
        <p:cxnSp>
          <p:nvCxnSpPr>
            <p:cNvPr id="1052" name="Google Shape;1052;p34"/>
            <p:cNvCxnSpPr/>
            <p:nvPr/>
          </p:nvCxnSpPr>
          <p:spPr>
            <a:xfrm rot="10800000">
              <a:off x="5916725" y="1174263"/>
              <a:ext cx="0" cy="167700"/>
            </a:xfrm>
            <a:prstGeom prst="straightConnector1">
              <a:avLst/>
            </a:prstGeom>
            <a:noFill/>
            <a:ln w="9525" cap="flat" cmpd="sng">
              <a:solidFill>
                <a:srgbClr val="424242"/>
              </a:solidFill>
              <a:prstDash val="solid"/>
              <a:round/>
              <a:headEnd type="none" w="sm" len="sm"/>
              <a:tailEnd type="triangle" w="med" len="med"/>
            </a:ln>
          </p:spPr>
        </p:cxnSp>
        <p:cxnSp>
          <p:nvCxnSpPr>
            <p:cNvPr id="1053" name="Google Shape;1053;p34"/>
            <p:cNvCxnSpPr/>
            <p:nvPr/>
          </p:nvCxnSpPr>
          <p:spPr>
            <a:xfrm>
              <a:off x="5144525" y="2019538"/>
              <a:ext cx="158400" cy="85800"/>
            </a:xfrm>
            <a:prstGeom prst="straightConnector1">
              <a:avLst/>
            </a:prstGeom>
            <a:noFill/>
            <a:ln w="9525" cap="flat" cmpd="sng">
              <a:solidFill>
                <a:srgbClr val="DB4437"/>
              </a:solidFill>
              <a:prstDash val="solid"/>
              <a:round/>
              <a:headEnd type="none" w="sm" len="sm"/>
              <a:tailEnd type="triangle" w="med" len="med"/>
            </a:ln>
          </p:spPr>
        </p:cxnSp>
      </p:grpSp>
      <p:sp>
        <p:nvSpPr>
          <p:cNvPr id="1054" name="Google Shape;1054;p34"/>
          <p:cNvSpPr txBox="1"/>
          <p:nvPr/>
        </p:nvSpPr>
        <p:spPr>
          <a:xfrm>
            <a:off x="12988375" y="4299150"/>
            <a:ext cx="3411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1055" name="Google Shape;1055;p34"/>
          <p:cNvSpPr/>
          <p:nvPr/>
        </p:nvSpPr>
        <p:spPr>
          <a:xfrm>
            <a:off x="12490525" y="4663750"/>
            <a:ext cx="1908300" cy="1032300"/>
          </a:xfrm>
          <a:prstGeom prst="rect">
            <a:avLst/>
          </a:prstGeom>
          <a:solidFill>
            <a:srgbClr val="F3F3F3"/>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6" name="Google Shape;1056;p34"/>
          <p:cNvSpPr txBox="1"/>
          <p:nvPr/>
        </p:nvSpPr>
        <p:spPr>
          <a:xfrm>
            <a:off x="12490675" y="4699350"/>
            <a:ext cx="18612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GB" sz="1000" b="0" i="0" u="none" strike="noStrike" cap="none">
                <a:solidFill>
                  <a:srgbClr val="000000"/>
                </a:solidFill>
                <a:latin typeface="Roboto"/>
                <a:ea typeface="Roboto"/>
                <a:cs typeface="Roboto"/>
                <a:sym typeface="Roboto"/>
              </a:rPr>
              <a:t>The cat is on the table &lt;eos&gt;</a:t>
            </a:r>
            <a:endParaRPr sz="1000" b="0" i="0" u="none" strike="noStrike" cap="none">
              <a:solidFill>
                <a:srgbClr val="000000"/>
              </a:solidFill>
              <a:latin typeface="Roboto"/>
              <a:ea typeface="Roboto"/>
              <a:cs typeface="Roboto"/>
              <a:sym typeface="Roboto"/>
            </a:endParaRPr>
          </a:p>
        </p:txBody>
      </p:sp>
      <p:sp>
        <p:nvSpPr>
          <p:cNvPr id="1057" name="Google Shape;1057;p34"/>
          <p:cNvSpPr txBox="1"/>
          <p:nvPr/>
        </p:nvSpPr>
        <p:spPr>
          <a:xfrm>
            <a:off x="12483325" y="4421800"/>
            <a:ext cx="4791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GB" sz="1000" b="1" i="0" u="none" strike="noStrike" cap="none">
                <a:solidFill>
                  <a:srgbClr val="000000"/>
                </a:solidFill>
                <a:latin typeface="Roboto"/>
                <a:ea typeface="Roboto"/>
                <a:cs typeface="Roboto"/>
                <a:sym typeface="Roboto"/>
              </a:rPr>
              <a:t>word</a:t>
            </a:r>
            <a:endParaRPr sz="1000" b="1" i="0" u="none" strike="noStrike" cap="none">
              <a:solidFill>
                <a:srgbClr val="000000"/>
              </a:solidFill>
              <a:latin typeface="Roboto"/>
              <a:ea typeface="Roboto"/>
              <a:cs typeface="Roboto"/>
              <a:sym typeface="Roboto"/>
            </a:endParaRPr>
          </a:p>
        </p:txBody>
      </p:sp>
      <p:sp>
        <p:nvSpPr>
          <p:cNvPr id="1058" name="Google Shape;1058;p34"/>
          <p:cNvSpPr txBox="1"/>
          <p:nvPr/>
        </p:nvSpPr>
        <p:spPr>
          <a:xfrm>
            <a:off x="12463750" y="5005625"/>
            <a:ext cx="19440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GB" sz="1000" b="0" i="0" u="none" strike="noStrike" cap="none">
                <a:solidFill>
                  <a:srgbClr val="000000"/>
                </a:solidFill>
                <a:latin typeface="Roboto"/>
                <a:ea typeface="Roboto"/>
                <a:cs typeface="Roboto"/>
                <a:sym typeface="Roboto"/>
              </a:rPr>
              <a:t>This mad is on this table &lt;eos&gt;</a:t>
            </a:r>
            <a:endParaRPr sz="1000" b="0" i="0" u="none" strike="noStrike" cap="none">
              <a:solidFill>
                <a:srgbClr val="000000"/>
              </a:solidFill>
              <a:latin typeface="Roboto"/>
              <a:ea typeface="Roboto"/>
              <a:cs typeface="Roboto"/>
              <a:sym typeface="Roboto"/>
            </a:endParaRPr>
          </a:p>
        </p:txBody>
      </p:sp>
      <p:sp>
        <p:nvSpPr>
          <p:cNvPr id="1059" name="Google Shape;1059;p34"/>
          <p:cNvSpPr txBox="1"/>
          <p:nvPr/>
        </p:nvSpPr>
        <p:spPr>
          <a:xfrm>
            <a:off x="12490675" y="5308950"/>
            <a:ext cx="19083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GB" sz="1000" b="0" i="0" u="none" strike="noStrike" cap="none">
                <a:solidFill>
                  <a:srgbClr val="000000"/>
                </a:solidFill>
                <a:latin typeface="Roboto"/>
                <a:ea typeface="Roboto"/>
                <a:cs typeface="Roboto"/>
                <a:sym typeface="Roboto"/>
              </a:rPr>
              <a:t>The  cat is on this cable &lt;eos&gt;</a:t>
            </a:r>
            <a:endParaRPr sz="1000" b="0" i="0" u="none" strike="noStrike" cap="none">
              <a:solidFill>
                <a:srgbClr val="000000"/>
              </a:solidFill>
              <a:latin typeface="Roboto"/>
              <a:ea typeface="Roboto"/>
              <a:cs typeface="Roboto"/>
              <a:sym typeface="Roboto"/>
            </a:endParaRPr>
          </a:p>
        </p:txBody>
      </p:sp>
      <p:sp>
        <p:nvSpPr>
          <p:cNvPr id="1060" name="Google Shape;1060;p34"/>
          <p:cNvSpPr/>
          <p:nvPr/>
        </p:nvSpPr>
        <p:spPr>
          <a:xfrm>
            <a:off x="14475177" y="4672250"/>
            <a:ext cx="548700" cy="1032300"/>
          </a:xfrm>
          <a:prstGeom prst="rect">
            <a:avLst/>
          </a:prstGeom>
          <a:solidFill>
            <a:srgbClr val="F3F3F3"/>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1" name="Google Shape;1061;p34"/>
          <p:cNvSpPr txBox="1"/>
          <p:nvPr/>
        </p:nvSpPr>
        <p:spPr>
          <a:xfrm>
            <a:off x="14428063" y="4430288"/>
            <a:ext cx="6168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GB" sz="1000" b="1" i="0" u="none" strike="noStrike" cap="none">
                <a:solidFill>
                  <a:srgbClr val="000000"/>
                </a:solidFill>
                <a:latin typeface="Roboto"/>
                <a:ea typeface="Roboto"/>
                <a:cs typeface="Roboto"/>
                <a:sym typeface="Roboto"/>
              </a:rPr>
              <a:t>score</a:t>
            </a:r>
            <a:endParaRPr sz="1400" b="0" i="0" u="none" strike="noStrike" cap="none">
              <a:solidFill>
                <a:srgbClr val="000000"/>
              </a:solidFill>
              <a:latin typeface="Arial"/>
              <a:ea typeface="Arial"/>
              <a:cs typeface="Arial"/>
              <a:sym typeface="Arial"/>
            </a:endParaRPr>
          </a:p>
        </p:txBody>
      </p:sp>
      <p:sp>
        <p:nvSpPr>
          <p:cNvPr id="1062" name="Google Shape;1062;p34"/>
          <p:cNvSpPr txBox="1"/>
          <p:nvPr/>
        </p:nvSpPr>
        <p:spPr>
          <a:xfrm>
            <a:off x="14489728" y="4707850"/>
            <a:ext cx="6168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GB" sz="1000" b="0" i="0" u="none" strike="noStrike" cap="none">
                <a:solidFill>
                  <a:srgbClr val="000000"/>
                </a:solidFill>
                <a:latin typeface="Roboto"/>
                <a:ea typeface="Roboto"/>
                <a:cs typeface="Roboto"/>
                <a:sym typeface="Roboto"/>
              </a:rPr>
              <a:t>0.005</a:t>
            </a:r>
            <a:endParaRPr sz="1000" b="0" i="0" u="none" strike="noStrike" cap="none">
              <a:solidFill>
                <a:srgbClr val="000000"/>
              </a:solidFill>
              <a:latin typeface="Roboto"/>
              <a:ea typeface="Roboto"/>
              <a:cs typeface="Roboto"/>
              <a:sym typeface="Roboto"/>
            </a:endParaRPr>
          </a:p>
        </p:txBody>
      </p:sp>
      <p:sp>
        <p:nvSpPr>
          <p:cNvPr id="1063" name="Google Shape;1063;p34"/>
          <p:cNvSpPr txBox="1"/>
          <p:nvPr/>
        </p:nvSpPr>
        <p:spPr>
          <a:xfrm>
            <a:off x="14489728" y="5012650"/>
            <a:ext cx="5922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GB" sz="1000" b="0" i="0" u="none" strike="noStrike" cap="none">
                <a:solidFill>
                  <a:srgbClr val="000000"/>
                </a:solidFill>
                <a:latin typeface="Roboto"/>
                <a:ea typeface="Roboto"/>
                <a:cs typeface="Roboto"/>
                <a:sym typeface="Roboto"/>
              </a:rPr>
              <a:t>0.001</a:t>
            </a:r>
            <a:endParaRPr sz="1000" b="0" i="0" u="none" strike="noStrike" cap="none">
              <a:solidFill>
                <a:srgbClr val="000000"/>
              </a:solidFill>
              <a:latin typeface="Roboto"/>
              <a:ea typeface="Roboto"/>
              <a:cs typeface="Roboto"/>
              <a:sym typeface="Roboto"/>
            </a:endParaRPr>
          </a:p>
        </p:txBody>
      </p:sp>
      <p:sp>
        <p:nvSpPr>
          <p:cNvPr id="1064" name="Google Shape;1064;p34"/>
          <p:cNvSpPr txBox="1"/>
          <p:nvPr/>
        </p:nvSpPr>
        <p:spPr>
          <a:xfrm>
            <a:off x="14489727" y="5317450"/>
            <a:ext cx="5487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GB" sz="1000" b="0" i="0" u="none" strike="noStrike" cap="none">
                <a:solidFill>
                  <a:srgbClr val="000000"/>
                </a:solidFill>
                <a:latin typeface="Roboto"/>
                <a:ea typeface="Roboto"/>
                <a:cs typeface="Roboto"/>
                <a:sym typeface="Roboto"/>
              </a:rPr>
              <a:t>0.001</a:t>
            </a:r>
            <a:endParaRPr sz="1000" b="0" i="0" u="none" strike="noStrike" cap="none">
              <a:solidFill>
                <a:srgbClr val="000000"/>
              </a:solidFill>
              <a:latin typeface="Roboto"/>
              <a:ea typeface="Roboto"/>
              <a:cs typeface="Roboto"/>
              <a:sym typeface="Roboto"/>
            </a:endParaRPr>
          </a:p>
        </p:txBody>
      </p:sp>
      <p:sp>
        <p:nvSpPr>
          <p:cNvPr id="1065" name="Google Shape;1065;p34"/>
          <p:cNvSpPr/>
          <p:nvPr/>
        </p:nvSpPr>
        <p:spPr>
          <a:xfrm>
            <a:off x="12355775" y="4750950"/>
            <a:ext cx="2836800" cy="2406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6" name="Google Shape;1066;p34"/>
          <p:cNvSpPr txBox="1"/>
          <p:nvPr/>
        </p:nvSpPr>
        <p:spPr>
          <a:xfrm>
            <a:off x="164225" y="1741875"/>
            <a:ext cx="6810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700"/>
              <a:buFont typeface="Arial"/>
              <a:buNone/>
            </a:pPr>
            <a:r>
              <a:rPr lang="en-GB" sz="700" b="1" i="0" u="none" strike="noStrike" cap="none">
                <a:solidFill>
                  <a:srgbClr val="000000"/>
                </a:solidFill>
                <a:latin typeface="Roboto"/>
                <a:ea typeface="Roboto"/>
                <a:cs typeface="Roboto"/>
                <a:sym typeface="Roboto"/>
              </a:rPr>
              <a:t>ASR</a:t>
            </a:r>
            <a:endParaRPr sz="700" b="1"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700"/>
              <a:buFont typeface="Arial"/>
              <a:buNone/>
            </a:pPr>
            <a:r>
              <a:rPr lang="en-GB" sz="700" b="1" i="0" u="none" strike="noStrike" cap="none">
                <a:solidFill>
                  <a:srgbClr val="000000"/>
                </a:solidFill>
                <a:latin typeface="Roboto"/>
                <a:ea typeface="Roboto"/>
                <a:cs typeface="Roboto"/>
                <a:sym typeface="Roboto"/>
              </a:rPr>
              <a:t>(decoder)</a:t>
            </a:r>
            <a:endParaRPr sz="700" b="1" i="0" u="none" strike="noStrike" cap="none">
              <a:solidFill>
                <a:srgbClr val="000000"/>
              </a:solidFill>
              <a:latin typeface="Roboto"/>
              <a:ea typeface="Roboto"/>
              <a:cs typeface="Roboto"/>
              <a:sym typeface="Roboto"/>
            </a:endParaRPr>
          </a:p>
        </p:txBody>
      </p:sp>
      <p:grpSp>
        <p:nvGrpSpPr>
          <p:cNvPr id="1067" name="Google Shape;1067;p34"/>
          <p:cNvGrpSpPr/>
          <p:nvPr/>
        </p:nvGrpSpPr>
        <p:grpSpPr>
          <a:xfrm>
            <a:off x="1036315" y="3231652"/>
            <a:ext cx="4356960" cy="2089125"/>
            <a:chOff x="560000" y="1174263"/>
            <a:chExt cx="5659125" cy="3008100"/>
          </a:xfrm>
        </p:grpSpPr>
        <p:sp>
          <p:nvSpPr>
            <p:cNvPr id="1068" name="Google Shape;1068;p34"/>
            <p:cNvSpPr/>
            <p:nvPr/>
          </p:nvSpPr>
          <p:spPr>
            <a:xfrm>
              <a:off x="725000" y="2151500"/>
              <a:ext cx="825600" cy="518100"/>
            </a:xfrm>
            <a:prstGeom prst="roundRect">
              <a:avLst>
                <a:gd name="adj" fmla="val 16667"/>
              </a:avLst>
            </a:prstGeom>
            <a:solidFill>
              <a:srgbClr val="FF0000">
                <a:alpha val="23921"/>
              </a:srgbClr>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GB" sz="600" b="0" i="0" u="none" strike="noStrike" cap="none">
                  <a:solidFill>
                    <a:srgbClr val="000000"/>
                  </a:solidFill>
                  <a:latin typeface="Arial"/>
                  <a:ea typeface="Arial"/>
                  <a:cs typeface="Arial"/>
                  <a:sym typeface="Arial"/>
                </a:rPr>
                <a:t>RNN</a:t>
              </a:r>
              <a:endParaRPr sz="600" b="0" i="0" u="none" strike="noStrike" cap="none">
                <a:solidFill>
                  <a:srgbClr val="000000"/>
                </a:solidFill>
                <a:latin typeface="Arial"/>
                <a:ea typeface="Arial"/>
                <a:cs typeface="Arial"/>
                <a:sym typeface="Arial"/>
              </a:endParaRPr>
            </a:p>
          </p:txBody>
        </p:sp>
        <p:sp>
          <p:nvSpPr>
            <p:cNvPr id="1069" name="Google Shape;1069;p34"/>
            <p:cNvSpPr/>
            <p:nvPr/>
          </p:nvSpPr>
          <p:spPr>
            <a:xfrm>
              <a:off x="1897400" y="2148775"/>
              <a:ext cx="825600" cy="518100"/>
            </a:xfrm>
            <a:prstGeom prst="roundRect">
              <a:avLst>
                <a:gd name="adj" fmla="val 16667"/>
              </a:avLst>
            </a:prstGeom>
            <a:solidFill>
              <a:srgbClr val="FF0000">
                <a:alpha val="23921"/>
              </a:srgbClr>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GB" sz="600" b="0" i="0" u="none" strike="noStrike" cap="none">
                  <a:solidFill>
                    <a:srgbClr val="000000"/>
                  </a:solidFill>
                  <a:latin typeface="Arial"/>
                  <a:ea typeface="Arial"/>
                  <a:cs typeface="Arial"/>
                  <a:sym typeface="Arial"/>
                </a:rPr>
                <a:t>RNN</a:t>
              </a:r>
              <a:endParaRPr sz="600" b="0" i="0" u="none" strike="noStrike" cap="none">
                <a:solidFill>
                  <a:srgbClr val="000000"/>
                </a:solidFill>
                <a:latin typeface="Arial"/>
                <a:ea typeface="Arial"/>
                <a:cs typeface="Arial"/>
                <a:sym typeface="Arial"/>
              </a:endParaRPr>
            </a:p>
          </p:txBody>
        </p:sp>
        <p:cxnSp>
          <p:nvCxnSpPr>
            <p:cNvPr id="1070" name="Google Shape;1070;p34"/>
            <p:cNvCxnSpPr/>
            <p:nvPr/>
          </p:nvCxnSpPr>
          <p:spPr>
            <a:xfrm rot="10800000">
              <a:off x="1137800" y="1983800"/>
              <a:ext cx="0" cy="167700"/>
            </a:xfrm>
            <a:prstGeom prst="straightConnector1">
              <a:avLst/>
            </a:prstGeom>
            <a:noFill/>
            <a:ln w="9525" cap="flat" cmpd="sng">
              <a:solidFill>
                <a:srgbClr val="424242"/>
              </a:solidFill>
              <a:prstDash val="solid"/>
              <a:round/>
              <a:headEnd type="none" w="sm" len="sm"/>
              <a:tailEnd type="triangle" w="med" len="med"/>
            </a:ln>
          </p:spPr>
        </p:cxnSp>
        <p:cxnSp>
          <p:nvCxnSpPr>
            <p:cNvPr id="1071" name="Google Shape;1071;p34"/>
            <p:cNvCxnSpPr/>
            <p:nvPr/>
          </p:nvCxnSpPr>
          <p:spPr>
            <a:xfrm rot="10800000">
              <a:off x="2310200" y="1981075"/>
              <a:ext cx="0" cy="167700"/>
            </a:xfrm>
            <a:prstGeom prst="straightConnector1">
              <a:avLst/>
            </a:prstGeom>
            <a:noFill/>
            <a:ln w="9525" cap="flat" cmpd="sng">
              <a:solidFill>
                <a:srgbClr val="424242"/>
              </a:solidFill>
              <a:prstDash val="solid"/>
              <a:round/>
              <a:headEnd type="none" w="sm" len="sm"/>
              <a:tailEnd type="triangle" w="med" len="med"/>
            </a:ln>
          </p:spPr>
        </p:cxnSp>
        <p:sp>
          <p:nvSpPr>
            <p:cNvPr id="1072" name="Google Shape;1072;p34"/>
            <p:cNvSpPr/>
            <p:nvPr/>
          </p:nvSpPr>
          <p:spPr>
            <a:xfrm>
              <a:off x="725000" y="1770500"/>
              <a:ext cx="825600" cy="240600"/>
            </a:xfrm>
            <a:prstGeom prst="roundRect">
              <a:avLst>
                <a:gd name="adj" fmla="val 16667"/>
              </a:avLst>
            </a:prstGeom>
            <a:solidFill>
              <a:srgbClr val="FCE5CD"/>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GB" sz="600" b="0" i="0" u="none" strike="noStrike" cap="none">
                  <a:solidFill>
                    <a:srgbClr val="000000"/>
                  </a:solidFill>
                  <a:latin typeface="Arial"/>
                  <a:ea typeface="Arial"/>
                  <a:cs typeface="Arial"/>
                  <a:sym typeface="Arial"/>
                </a:rPr>
                <a:t>Linear</a:t>
              </a:r>
              <a:endParaRPr sz="600" b="0" i="0" u="none" strike="noStrike" cap="none">
                <a:solidFill>
                  <a:srgbClr val="000000"/>
                </a:solidFill>
                <a:latin typeface="Arial"/>
                <a:ea typeface="Arial"/>
                <a:cs typeface="Arial"/>
                <a:sym typeface="Arial"/>
              </a:endParaRPr>
            </a:p>
          </p:txBody>
        </p:sp>
        <p:sp>
          <p:nvSpPr>
            <p:cNvPr id="1073" name="Google Shape;1073;p34"/>
            <p:cNvSpPr/>
            <p:nvPr/>
          </p:nvSpPr>
          <p:spPr>
            <a:xfrm>
              <a:off x="1897400" y="1767775"/>
              <a:ext cx="825600" cy="240600"/>
            </a:xfrm>
            <a:prstGeom prst="roundRect">
              <a:avLst>
                <a:gd name="adj" fmla="val 16667"/>
              </a:avLst>
            </a:prstGeom>
            <a:solidFill>
              <a:srgbClr val="FCE5CD"/>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GB" sz="600" b="0" i="0" u="none" strike="noStrike" cap="none">
                  <a:solidFill>
                    <a:srgbClr val="000000"/>
                  </a:solidFill>
                  <a:latin typeface="Arial"/>
                  <a:ea typeface="Arial"/>
                  <a:cs typeface="Arial"/>
                  <a:sym typeface="Arial"/>
                </a:rPr>
                <a:t>Linear</a:t>
              </a:r>
              <a:endParaRPr sz="600" b="0" i="0" u="none" strike="noStrike" cap="none">
                <a:solidFill>
                  <a:srgbClr val="000000"/>
                </a:solidFill>
                <a:latin typeface="Arial"/>
                <a:ea typeface="Arial"/>
                <a:cs typeface="Arial"/>
                <a:sym typeface="Arial"/>
              </a:endParaRPr>
            </a:p>
          </p:txBody>
        </p:sp>
        <p:cxnSp>
          <p:nvCxnSpPr>
            <p:cNvPr id="1074" name="Google Shape;1074;p34"/>
            <p:cNvCxnSpPr/>
            <p:nvPr/>
          </p:nvCxnSpPr>
          <p:spPr>
            <a:xfrm rot="10800000">
              <a:off x="1137800" y="1602800"/>
              <a:ext cx="0" cy="167700"/>
            </a:xfrm>
            <a:prstGeom prst="straightConnector1">
              <a:avLst/>
            </a:prstGeom>
            <a:noFill/>
            <a:ln w="9525" cap="flat" cmpd="sng">
              <a:solidFill>
                <a:srgbClr val="424242"/>
              </a:solidFill>
              <a:prstDash val="solid"/>
              <a:round/>
              <a:headEnd type="none" w="sm" len="sm"/>
              <a:tailEnd type="triangle" w="med" len="med"/>
            </a:ln>
          </p:spPr>
        </p:cxnSp>
        <p:cxnSp>
          <p:nvCxnSpPr>
            <p:cNvPr id="1075" name="Google Shape;1075;p34"/>
            <p:cNvCxnSpPr/>
            <p:nvPr/>
          </p:nvCxnSpPr>
          <p:spPr>
            <a:xfrm rot="10800000">
              <a:off x="2310200" y="1600075"/>
              <a:ext cx="0" cy="167700"/>
            </a:xfrm>
            <a:prstGeom prst="straightConnector1">
              <a:avLst/>
            </a:prstGeom>
            <a:noFill/>
            <a:ln w="9525" cap="flat" cmpd="sng">
              <a:solidFill>
                <a:srgbClr val="424242"/>
              </a:solidFill>
              <a:prstDash val="solid"/>
              <a:round/>
              <a:headEnd type="none" w="sm" len="sm"/>
              <a:tailEnd type="triangle" w="med" len="med"/>
            </a:ln>
          </p:spPr>
        </p:cxnSp>
        <p:sp>
          <p:nvSpPr>
            <p:cNvPr id="1076" name="Google Shape;1076;p34"/>
            <p:cNvSpPr/>
            <p:nvPr/>
          </p:nvSpPr>
          <p:spPr>
            <a:xfrm>
              <a:off x="725000" y="1389500"/>
              <a:ext cx="825600" cy="240600"/>
            </a:xfrm>
            <a:prstGeom prst="roundRect">
              <a:avLst>
                <a:gd name="adj" fmla="val 16667"/>
              </a:avLst>
            </a:prstGeom>
            <a:solidFill>
              <a:srgbClr val="D0E0E3"/>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GB" sz="700" b="0" i="0" u="none" strike="noStrike" cap="none">
                  <a:solidFill>
                    <a:srgbClr val="000000"/>
                  </a:solidFill>
                  <a:latin typeface="Arial"/>
                  <a:ea typeface="Arial"/>
                  <a:cs typeface="Arial"/>
                  <a:sym typeface="Arial"/>
                </a:rPr>
                <a:t>Softmax</a:t>
              </a:r>
              <a:endParaRPr sz="700" b="0" i="0" u="none" strike="noStrike" cap="none">
                <a:solidFill>
                  <a:srgbClr val="000000"/>
                </a:solidFill>
                <a:latin typeface="Arial"/>
                <a:ea typeface="Arial"/>
                <a:cs typeface="Arial"/>
                <a:sym typeface="Arial"/>
              </a:endParaRPr>
            </a:p>
          </p:txBody>
        </p:sp>
        <p:sp>
          <p:nvSpPr>
            <p:cNvPr id="1077" name="Google Shape;1077;p34"/>
            <p:cNvSpPr/>
            <p:nvPr/>
          </p:nvSpPr>
          <p:spPr>
            <a:xfrm>
              <a:off x="1897400" y="1386775"/>
              <a:ext cx="825600" cy="240600"/>
            </a:xfrm>
            <a:prstGeom prst="roundRect">
              <a:avLst>
                <a:gd name="adj" fmla="val 16667"/>
              </a:avLst>
            </a:prstGeom>
            <a:solidFill>
              <a:srgbClr val="D0E0E3"/>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GB" sz="700" b="0" i="0" u="none" strike="noStrike" cap="none">
                  <a:solidFill>
                    <a:srgbClr val="000000"/>
                  </a:solidFill>
                  <a:latin typeface="Arial"/>
                  <a:ea typeface="Arial"/>
                  <a:cs typeface="Arial"/>
                  <a:sym typeface="Arial"/>
                </a:rPr>
                <a:t>Softmax</a:t>
              </a:r>
              <a:endParaRPr sz="900" b="0" i="0" u="none" strike="noStrike" cap="none">
                <a:solidFill>
                  <a:srgbClr val="000000"/>
                </a:solidFill>
                <a:latin typeface="Arial"/>
                <a:ea typeface="Arial"/>
                <a:cs typeface="Arial"/>
                <a:sym typeface="Arial"/>
              </a:endParaRPr>
            </a:p>
          </p:txBody>
        </p:sp>
        <p:cxnSp>
          <p:nvCxnSpPr>
            <p:cNvPr id="1078" name="Google Shape;1078;p34"/>
            <p:cNvCxnSpPr/>
            <p:nvPr/>
          </p:nvCxnSpPr>
          <p:spPr>
            <a:xfrm rot="10800000">
              <a:off x="833000" y="1221800"/>
              <a:ext cx="0" cy="167700"/>
            </a:xfrm>
            <a:prstGeom prst="straightConnector1">
              <a:avLst/>
            </a:prstGeom>
            <a:noFill/>
            <a:ln w="9525" cap="flat" cmpd="sng">
              <a:solidFill>
                <a:srgbClr val="424242"/>
              </a:solidFill>
              <a:prstDash val="solid"/>
              <a:round/>
              <a:headEnd type="none" w="sm" len="sm"/>
              <a:tailEnd type="triangle" w="med" len="med"/>
            </a:ln>
          </p:spPr>
        </p:cxnSp>
        <p:sp>
          <p:nvSpPr>
            <p:cNvPr id="1079" name="Google Shape;1079;p34"/>
            <p:cNvSpPr/>
            <p:nvPr/>
          </p:nvSpPr>
          <p:spPr>
            <a:xfrm>
              <a:off x="1899288" y="2931625"/>
              <a:ext cx="825600" cy="240600"/>
            </a:xfrm>
            <a:prstGeom prst="roundRect">
              <a:avLst>
                <a:gd name="adj" fmla="val 16667"/>
              </a:avLst>
            </a:prstGeom>
            <a:solidFill>
              <a:srgbClr val="B6D7A8"/>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GB" sz="600" b="0" i="0" u="none" strike="noStrike" cap="none">
                  <a:solidFill>
                    <a:srgbClr val="000000"/>
                  </a:solidFill>
                  <a:latin typeface="Arial"/>
                  <a:ea typeface="Arial"/>
                  <a:cs typeface="Arial"/>
                  <a:sym typeface="Arial"/>
                </a:rPr>
                <a:t>Emb</a:t>
              </a:r>
              <a:endParaRPr sz="600" b="0" i="0" u="none" strike="noStrike" cap="none">
                <a:solidFill>
                  <a:srgbClr val="000000"/>
                </a:solidFill>
                <a:latin typeface="Arial"/>
                <a:ea typeface="Arial"/>
                <a:cs typeface="Arial"/>
                <a:sym typeface="Arial"/>
              </a:endParaRPr>
            </a:p>
          </p:txBody>
        </p:sp>
        <p:cxnSp>
          <p:nvCxnSpPr>
            <p:cNvPr id="1080" name="Google Shape;1080;p34"/>
            <p:cNvCxnSpPr>
              <a:stCxn id="1079" idx="0"/>
            </p:cNvCxnSpPr>
            <p:nvPr/>
          </p:nvCxnSpPr>
          <p:spPr>
            <a:xfrm rot="10800000">
              <a:off x="2307288" y="2674825"/>
              <a:ext cx="4800" cy="256800"/>
            </a:xfrm>
            <a:prstGeom prst="straightConnector1">
              <a:avLst/>
            </a:prstGeom>
            <a:noFill/>
            <a:ln w="9525" cap="flat" cmpd="sng">
              <a:solidFill>
                <a:srgbClr val="424242"/>
              </a:solidFill>
              <a:prstDash val="solid"/>
              <a:round/>
              <a:headEnd type="none" w="sm" len="sm"/>
              <a:tailEnd type="triangle" w="med" len="med"/>
            </a:ln>
          </p:spPr>
        </p:cxnSp>
        <p:cxnSp>
          <p:nvCxnSpPr>
            <p:cNvPr id="1081" name="Google Shape;1081;p34"/>
            <p:cNvCxnSpPr/>
            <p:nvPr/>
          </p:nvCxnSpPr>
          <p:spPr>
            <a:xfrm rot="10800000">
              <a:off x="2312088" y="3172225"/>
              <a:ext cx="0" cy="167700"/>
            </a:xfrm>
            <a:prstGeom prst="straightConnector1">
              <a:avLst/>
            </a:prstGeom>
            <a:noFill/>
            <a:ln w="9525" cap="flat" cmpd="sng">
              <a:solidFill>
                <a:srgbClr val="424242"/>
              </a:solidFill>
              <a:prstDash val="solid"/>
              <a:round/>
              <a:headEnd type="none" w="sm" len="sm"/>
              <a:tailEnd type="triangle" w="med" len="med"/>
            </a:ln>
          </p:spPr>
        </p:cxnSp>
        <p:sp>
          <p:nvSpPr>
            <p:cNvPr id="1082" name="Google Shape;1082;p34"/>
            <p:cNvSpPr/>
            <p:nvPr/>
          </p:nvSpPr>
          <p:spPr>
            <a:xfrm>
              <a:off x="724988" y="2924000"/>
              <a:ext cx="825600" cy="240600"/>
            </a:xfrm>
            <a:prstGeom prst="roundRect">
              <a:avLst>
                <a:gd name="adj" fmla="val 16667"/>
              </a:avLst>
            </a:prstGeom>
            <a:solidFill>
              <a:srgbClr val="B6D7A8"/>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GB" sz="600" b="0" i="0" u="none" strike="noStrike" cap="none">
                  <a:solidFill>
                    <a:srgbClr val="000000"/>
                  </a:solidFill>
                  <a:latin typeface="Arial"/>
                  <a:ea typeface="Arial"/>
                  <a:cs typeface="Arial"/>
                  <a:sym typeface="Arial"/>
                </a:rPr>
                <a:t>Emb</a:t>
              </a:r>
              <a:endParaRPr sz="600" b="0" i="0" u="none" strike="noStrike" cap="none">
                <a:solidFill>
                  <a:srgbClr val="000000"/>
                </a:solidFill>
                <a:latin typeface="Arial"/>
                <a:ea typeface="Arial"/>
                <a:cs typeface="Arial"/>
                <a:sym typeface="Arial"/>
              </a:endParaRPr>
            </a:p>
          </p:txBody>
        </p:sp>
        <p:cxnSp>
          <p:nvCxnSpPr>
            <p:cNvPr id="1083" name="Google Shape;1083;p34"/>
            <p:cNvCxnSpPr>
              <a:stCxn id="1082" idx="0"/>
            </p:cNvCxnSpPr>
            <p:nvPr/>
          </p:nvCxnSpPr>
          <p:spPr>
            <a:xfrm rot="10800000">
              <a:off x="1132988" y="2667200"/>
              <a:ext cx="4800" cy="256800"/>
            </a:xfrm>
            <a:prstGeom prst="straightConnector1">
              <a:avLst/>
            </a:prstGeom>
            <a:noFill/>
            <a:ln w="9525" cap="flat" cmpd="sng">
              <a:solidFill>
                <a:srgbClr val="424242"/>
              </a:solidFill>
              <a:prstDash val="solid"/>
              <a:round/>
              <a:headEnd type="none" w="sm" len="sm"/>
              <a:tailEnd type="triangle" w="med" len="med"/>
            </a:ln>
          </p:spPr>
        </p:cxnSp>
        <p:cxnSp>
          <p:nvCxnSpPr>
            <p:cNvPr id="1084" name="Google Shape;1084;p34"/>
            <p:cNvCxnSpPr/>
            <p:nvPr/>
          </p:nvCxnSpPr>
          <p:spPr>
            <a:xfrm rot="10800000">
              <a:off x="1137788" y="3164600"/>
              <a:ext cx="0" cy="167700"/>
            </a:xfrm>
            <a:prstGeom prst="straightConnector1">
              <a:avLst/>
            </a:prstGeom>
            <a:noFill/>
            <a:ln w="9525" cap="flat" cmpd="sng">
              <a:solidFill>
                <a:srgbClr val="424242"/>
              </a:solidFill>
              <a:prstDash val="solid"/>
              <a:round/>
              <a:headEnd type="none" w="sm" len="sm"/>
              <a:tailEnd type="triangle" w="med" len="med"/>
            </a:ln>
          </p:spPr>
        </p:cxnSp>
        <p:sp>
          <p:nvSpPr>
            <p:cNvPr id="1085" name="Google Shape;1085;p34"/>
            <p:cNvSpPr txBox="1"/>
            <p:nvPr/>
          </p:nvSpPr>
          <p:spPr>
            <a:xfrm>
              <a:off x="815307" y="3346825"/>
              <a:ext cx="735300" cy="399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600"/>
                <a:buFont typeface="Arial"/>
                <a:buNone/>
              </a:pPr>
              <a:r>
                <a:rPr lang="en-GB" sz="600" b="0" i="0" u="none" strike="noStrike" cap="none">
                  <a:solidFill>
                    <a:srgbClr val="000000"/>
                  </a:solidFill>
                  <a:latin typeface="Roboto"/>
                  <a:ea typeface="Roboto"/>
                  <a:cs typeface="Roboto"/>
                  <a:sym typeface="Roboto"/>
                </a:rPr>
                <a:t>&lt;bos&gt;</a:t>
              </a:r>
              <a:endParaRPr sz="600" b="0" i="0" u="none" strike="noStrike" cap="none">
                <a:solidFill>
                  <a:srgbClr val="000000"/>
                </a:solidFill>
                <a:latin typeface="Roboto"/>
                <a:ea typeface="Roboto"/>
                <a:cs typeface="Roboto"/>
                <a:sym typeface="Roboto"/>
              </a:endParaRPr>
            </a:p>
          </p:txBody>
        </p:sp>
        <p:cxnSp>
          <p:nvCxnSpPr>
            <p:cNvPr id="1086" name="Google Shape;1086;p34"/>
            <p:cNvCxnSpPr/>
            <p:nvPr/>
          </p:nvCxnSpPr>
          <p:spPr>
            <a:xfrm>
              <a:off x="560000" y="2410550"/>
              <a:ext cx="165000" cy="0"/>
            </a:xfrm>
            <a:prstGeom prst="straightConnector1">
              <a:avLst/>
            </a:prstGeom>
            <a:noFill/>
            <a:ln w="9525" cap="flat" cmpd="sng">
              <a:solidFill>
                <a:srgbClr val="424242"/>
              </a:solidFill>
              <a:prstDash val="solid"/>
              <a:round/>
              <a:headEnd type="none" w="sm" len="sm"/>
              <a:tailEnd type="triangle" w="med" len="med"/>
            </a:ln>
          </p:spPr>
        </p:cxnSp>
        <p:cxnSp>
          <p:nvCxnSpPr>
            <p:cNvPr id="1087" name="Google Shape;1087;p34"/>
            <p:cNvCxnSpPr/>
            <p:nvPr/>
          </p:nvCxnSpPr>
          <p:spPr>
            <a:xfrm rot="10800000">
              <a:off x="985400" y="1221800"/>
              <a:ext cx="0" cy="167700"/>
            </a:xfrm>
            <a:prstGeom prst="straightConnector1">
              <a:avLst/>
            </a:prstGeom>
            <a:noFill/>
            <a:ln w="9525" cap="flat" cmpd="sng">
              <a:solidFill>
                <a:srgbClr val="424242"/>
              </a:solidFill>
              <a:prstDash val="solid"/>
              <a:round/>
              <a:headEnd type="none" w="sm" len="sm"/>
              <a:tailEnd type="triangle" w="med" len="med"/>
            </a:ln>
          </p:spPr>
        </p:cxnSp>
        <p:cxnSp>
          <p:nvCxnSpPr>
            <p:cNvPr id="1088" name="Google Shape;1088;p34"/>
            <p:cNvCxnSpPr/>
            <p:nvPr/>
          </p:nvCxnSpPr>
          <p:spPr>
            <a:xfrm rot="10800000">
              <a:off x="1137800" y="1221800"/>
              <a:ext cx="0" cy="167700"/>
            </a:xfrm>
            <a:prstGeom prst="straightConnector1">
              <a:avLst/>
            </a:prstGeom>
            <a:noFill/>
            <a:ln w="9525" cap="flat" cmpd="sng">
              <a:solidFill>
                <a:srgbClr val="424242"/>
              </a:solidFill>
              <a:prstDash val="solid"/>
              <a:round/>
              <a:headEnd type="none" w="sm" len="sm"/>
              <a:tailEnd type="triangle" w="med" len="med"/>
            </a:ln>
          </p:spPr>
        </p:cxnSp>
        <p:cxnSp>
          <p:nvCxnSpPr>
            <p:cNvPr id="1089" name="Google Shape;1089;p34"/>
            <p:cNvCxnSpPr/>
            <p:nvPr/>
          </p:nvCxnSpPr>
          <p:spPr>
            <a:xfrm rot="10800000">
              <a:off x="1290200" y="1221800"/>
              <a:ext cx="0" cy="167700"/>
            </a:xfrm>
            <a:prstGeom prst="straightConnector1">
              <a:avLst/>
            </a:prstGeom>
            <a:noFill/>
            <a:ln w="9525" cap="flat" cmpd="sng">
              <a:solidFill>
                <a:srgbClr val="424242"/>
              </a:solidFill>
              <a:prstDash val="solid"/>
              <a:round/>
              <a:headEnd type="none" w="sm" len="sm"/>
              <a:tailEnd type="triangle" w="med" len="med"/>
            </a:ln>
          </p:spPr>
        </p:cxnSp>
        <p:cxnSp>
          <p:nvCxnSpPr>
            <p:cNvPr id="1090" name="Google Shape;1090;p34"/>
            <p:cNvCxnSpPr/>
            <p:nvPr/>
          </p:nvCxnSpPr>
          <p:spPr>
            <a:xfrm rot="10800000">
              <a:off x="1442600" y="1221800"/>
              <a:ext cx="0" cy="167700"/>
            </a:xfrm>
            <a:prstGeom prst="straightConnector1">
              <a:avLst/>
            </a:prstGeom>
            <a:noFill/>
            <a:ln w="9525" cap="flat" cmpd="sng">
              <a:solidFill>
                <a:srgbClr val="424242"/>
              </a:solidFill>
              <a:prstDash val="solid"/>
              <a:round/>
              <a:headEnd type="none" w="sm" len="sm"/>
              <a:tailEnd type="triangle" w="med" len="med"/>
            </a:ln>
          </p:spPr>
        </p:cxnSp>
        <p:cxnSp>
          <p:nvCxnSpPr>
            <p:cNvPr id="1091" name="Google Shape;1091;p34"/>
            <p:cNvCxnSpPr>
              <a:stCxn id="1068" idx="3"/>
            </p:cNvCxnSpPr>
            <p:nvPr/>
          </p:nvCxnSpPr>
          <p:spPr>
            <a:xfrm rot="10800000" flipH="1">
              <a:off x="1550600" y="2407850"/>
              <a:ext cx="346800" cy="2700"/>
            </a:xfrm>
            <a:prstGeom prst="straightConnector1">
              <a:avLst/>
            </a:prstGeom>
            <a:noFill/>
            <a:ln w="9525" cap="flat" cmpd="sng">
              <a:solidFill>
                <a:srgbClr val="424242"/>
              </a:solidFill>
              <a:prstDash val="solid"/>
              <a:round/>
              <a:headEnd type="none" w="sm" len="sm"/>
              <a:tailEnd type="triangle" w="med" len="med"/>
            </a:ln>
          </p:spPr>
        </p:cxnSp>
        <p:sp>
          <p:nvSpPr>
            <p:cNvPr id="1092" name="Google Shape;1092;p34"/>
            <p:cNvSpPr txBox="1"/>
            <p:nvPr/>
          </p:nvSpPr>
          <p:spPr>
            <a:xfrm>
              <a:off x="2021600" y="3346825"/>
              <a:ext cx="868500" cy="6648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600"/>
                <a:buFont typeface="Arial"/>
                <a:buNone/>
              </a:pPr>
              <a:r>
                <a:rPr lang="en-GB" sz="600" b="0" i="0" u="none" strike="noStrike" cap="none">
                  <a:solidFill>
                    <a:srgbClr val="000000"/>
                  </a:solidFill>
                  <a:latin typeface="Roboto"/>
                  <a:ea typeface="Roboto"/>
                  <a:cs typeface="Roboto"/>
                  <a:sym typeface="Roboto"/>
                </a:rPr>
                <a:t>The</a:t>
              </a:r>
              <a:endParaRPr sz="600"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600"/>
                <a:buFont typeface="Arial"/>
                <a:buNone/>
              </a:pPr>
              <a:r>
                <a:rPr lang="en-GB" sz="600" b="0" i="0" u="none" strike="noStrike" cap="none">
                  <a:solidFill>
                    <a:srgbClr val="000000"/>
                  </a:solidFill>
                  <a:latin typeface="Roboto"/>
                  <a:ea typeface="Roboto"/>
                  <a:cs typeface="Roboto"/>
                  <a:sym typeface="Roboto"/>
                </a:rPr>
                <a:t>This</a:t>
              </a:r>
              <a:endParaRPr sz="600"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600"/>
                <a:buFont typeface="Arial"/>
                <a:buNone/>
              </a:pPr>
              <a:r>
                <a:rPr lang="en-GB" sz="600" b="0" i="0" u="none" strike="noStrike" cap="none">
                  <a:solidFill>
                    <a:srgbClr val="000000"/>
                  </a:solidFill>
                  <a:latin typeface="Roboto"/>
                  <a:ea typeface="Roboto"/>
                  <a:cs typeface="Roboto"/>
                  <a:sym typeface="Roboto"/>
                </a:rPr>
                <a:t>That</a:t>
              </a:r>
              <a:endParaRPr sz="600" b="0" i="0" u="none" strike="noStrike" cap="none">
                <a:solidFill>
                  <a:srgbClr val="000000"/>
                </a:solidFill>
                <a:latin typeface="Roboto"/>
                <a:ea typeface="Roboto"/>
                <a:cs typeface="Roboto"/>
                <a:sym typeface="Roboto"/>
              </a:endParaRPr>
            </a:p>
          </p:txBody>
        </p:sp>
        <p:cxnSp>
          <p:nvCxnSpPr>
            <p:cNvPr id="1093" name="Google Shape;1093;p34"/>
            <p:cNvCxnSpPr/>
            <p:nvPr/>
          </p:nvCxnSpPr>
          <p:spPr>
            <a:xfrm rot="10800000">
              <a:off x="1976000" y="1221800"/>
              <a:ext cx="0" cy="167700"/>
            </a:xfrm>
            <a:prstGeom prst="straightConnector1">
              <a:avLst/>
            </a:prstGeom>
            <a:noFill/>
            <a:ln w="9525" cap="flat" cmpd="sng">
              <a:solidFill>
                <a:srgbClr val="424242"/>
              </a:solidFill>
              <a:prstDash val="solid"/>
              <a:round/>
              <a:headEnd type="none" w="sm" len="sm"/>
              <a:tailEnd type="triangle" w="med" len="med"/>
            </a:ln>
          </p:spPr>
        </p:cxnSp>
        <p:cxnSp>
          <p:nvCxnSpPr>
            <p:cNvPr id="1094" name="Google Shape;1094;p34"/>
            <p:cNvCxnSpPr/>
            <p:nvPr/>
          </p:nvCxnSpPr>
          <p:spPr>
            <a:xfrm rot="10800000">
              <a:off x="2128400" y="1221800"/>
              <a:ext cx="0" cy="167700"/>
            </a:xfrm>
            <a:prstGeom prst="straightConnector1">
              <a:avLst/>
            </a:prstGeom>
            <a:noFill/>
            <a:ln w="9525" cap="flat" cmpd="sng">
              <a:solidFill>
                <a:srgbClr val="424242"/>
              </a:solidFill>
              <a:prstDash val="solid"/>
              <a:round/>
              <a:headEnd type="none" w="sm" len="sm"/>
              <a:tailEnd type="triangle" w="med" len="med"/>
            </a:ln>
          </p:spPr>
        </p:cxnSp>
        <p:cxnSp>
          <p:nvCxnSpPr>
            <p:cNvPr id="1095" name="Google Shape;1095;p34"/>
            <p:cNvCxnSpPr/>
            <p:nvPr/>
          </p:nvCxnSpPr>
          <p:spPr>
            <a:xfrm rot="10800000">
              <a:off x="2280800" y="1221800"/>
              <a:ext cx="0" cy="167700"/>
            </a:xfrm>
            <a:prstGeom prst="straightConnector1">
              <a:avLst/>
            </a:prstGeom>
            <a:noFill/>
            <a:ln w="9525" cap="flat" cmpd="sng">
              <a:solidFill>
                <a:srgbClr val="424242"/>
              </a:solidFill>
              <a:prstDash val="solid"/>
              <a:round/>
              <a:headEnd type="none" w="sm" len="sm"/>
              <a:tailEnd type="triangle" w="med" len="med"/>
            </a:ln>
          </p:spPr>
        </p:cxnSp>
        <p:cxnSp>
          <p:nvCxnSpPr>
            <p:cNvPr id="1096" name="Google Shape;1096;p34"/>
            <p:cNvCxnSpPr/>
            <p:nvPr/>
          </p:nvCxnSpPr>
          <p:spPr>
            <a:xfrm rot="10800000">
              <a:off x="2433200" y="1221800"/>
              <a:ext cx="0" cy="167700"/>
            </a:xfrm>
            <a:prstGeom prst="straightConnector1">
              <a:avLst/>
            </a:prstGeom>
            <a:noFill/>
            <a:ln w="9525" cap="flat" cmpd="sng">
              <a:solidFill>
                <a:srgbClr val="424242"/>
              </a:solidFill>
              <a:prstDash val="solid"/>
              <a:round/>
              <a:headEnd type="none" w="sm" len="sm"/>
              <a:tailEnd type="triangle" w="med" len="med"/>
            </a:ln>
          </p:spPr>
        </p:cxnSp>
        <p:cxnSp>
          <p:nvCxnSpPr>
            <p:cNvPr id="1097" name="Google Shape;1097;p34"/>
            <p:cNvCxnSpPr/>
            <p:nvPr/>
          </p:nvCxnSpPr>
          <p:spPr>
            <a:xfrm rot="10800000">
              <a:off x="2585600" y="1221800"/>
              <a:ext cx="0" cy="167700"/>
            </a:xfrm>
            <a:prstGeom prst="straightConnector1">
              <a:avLst/>
            </a:prstGeom>
            <a:noFill/>
            <a:ln w="9525" cap="flat" cmpd="sng">
              <a:solidFill>
                <a:srgbClr val="424242"/>
              </a:solidFill>
              <a:prstDash val="solid"/>
              <a:round/>
              <a:headEnd type="none" w="sm" len="sm"/>
              <a:tailEnd type="triangle" w="med" len="med"/>
            </a:ln>
          </p:spPr>
        </p:cxnSp>
        <p:sp>
          <p:nvSpPr>
            <p:cNvPr id="1098" name="Google Shape;1098;p34"/>
            <p:cNvSpPr/>
            <p:nvPr/>
          </p:nvSpPr>
          <p:spPr>
            <a:xfrm>
              <a:off x="3073250" y="2148775"/>
              <a:ext cx="825600" cy="518100"/>
            </a:xfrm>
            <a:prstGeom prst="roundRect">
              <a:avLst>
                <a:gd name="adj" fmla="val 16667"/>
              </a:avLst>
            </a:prstGeom>
            <a:solidFill>
              <a:srgbClr val="FF0000">
                <a:alpha val="23921"/>
              </a:srgbClr>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GB" sz="600" b="0" i="0" u="none" strike="noStrike" cap="none">
                  <a:solidFill>
                    <a:srgbClr val="000000"/>
                  </a:solidFill>
                  <a:latin typeface="Arial"/>
                  <a:ea typeface="Arial"/>
                  <a:cs typeface="Arial"/>
                  <a:sym typeface="Arial"/>
                </a:rPr>
                <a:t>RNN</a:t>
              </a:r>
              <a:endParaRPr sz="600" b="0" i="0" u="none" strike="noStrike" cap="none">
                <a:solidFill>
                  <a:srgbClr val="000000"/>
                </a:solidFill>
                <a:latin typeface="Arial"/>
                <a:ea typeface="Arial"/>
                <a:cs typeface="Arial"/>
                <a:sym typeface="Arial"/>
              </a:endParaRPr>
            </a:p>
          </p:txBody>
        </p:sp>
        <p:cxnSp>
          <p:nvCxnSpPr>
            <p:cNvPr id="1099" name="Google Shape;1099;p34"/>
            <p:cNvCxnSpPr/>
            <p:nvPr/>
          </p:nvCxnSpPr>
          <p:spPr>
            <a:xfrm>
              <a:off x="3898850" y="2407825"/>
              <a:ext cx="165000" cy="0"/>
            </a:xfrm>
            <a:prstGeom prst="straightConnector1">
              <a:avLst/>
            </a:prstGeom>
            <a:noFill/>
            <a:ln w="9525" cap="flat" cmpd="sng">
              <a:solidFill>
                <a:srgbClr val="424242"/>
              </a:solidFill>
              <a:prstDash val="solid"/>
              <a:round/>
              <a:headEnd type="none" w="sm" len="sm"/>
              <a:tailEnd type="triangle" w="med" len="med"/>
            </a:ln>
          </p:spPr>
        </p:cxnSp>
        <p:cxnSp>
          <p:nvCxnSpPr>
            <p:cNvPr id="1100" name="Google Shape;1100;p34"/>
            <p:cNvCxnSpPr/>
            <p:nvPr/>
          </p:nvCxnSpPr>
          <p:spPr>
            <a:xfrm rot="10800000">
              <a:off x="3486050" y="1981075"/>
              <a:ext cx="0" cy="167700"/>
            </a:xfrm>
            <a:prstGeom prst="straightConnector1">
              <a:avLst/>
            </a:prstGeom>
            <a:noFill/>
            <a:ln w="9525" cap="flat" cmpd="sng">
              <a:solidFill>
                <a:srgbClr val="424242"/>
              </a:solidFill>
              <a:prstDash val="solid"/>
              <a:round/>
              <a:headEnd type="none" w="sm" len="sm"/>
              <a:tailEnd type="triangle" w="med" len="med"/>
            </a:ln>
          </p:spPr>
        </p:cxnSp>
        <p:sp>
          <p:nvSpPr>
            <p:cNvPr id="1101" name="Google Shape;1101;p34"/>
            <p:cNvSpPr/>
            <p:nvPr/>
          </p:nvSpPr>
          <p:spPr>
            <a:xfrm>
              <a:off x="3073250" y="1767775"/>
              <a:ext cx="825600" cy="240600"/>
            </a:xfrm>
            <a:prstGeom prst="roundRect">
              <a:avLst>
                <a:gd name="adj" fmla="val 16667"/>
              </a:avLst>
            </a:prstGeom>
            <a:solidFill>
              <a:srgbClr val="FCE5CD"/>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GB" sz="600" b="0" i="0" u="none" strike="noStrike" cap="none">
                  <a:solidFill>
                    <a:srgbClr val="000000"/>
                  </a:solidFill>
                  <a:latin typeface="Arial"/>
                  <a:ea typeface="Arial"/>
                  <a:cs typeface="Arial"/>
                  <a:sym typeface="Arial"/>
                </a:rPr>
                <a:t>Linear</a:t>
              </a:r>
              <a:endParaRPr sz="600" b="0" i="0" u="none" strike="noStrike" cap="none">
                <a:solidFill>
                  <a:srgbClr val="000000"/>
                </a:solidFill>
                <a:latin typeface="Arial"/>
                <a:ea typeface="Arial"/>
                <a:cs typeface="Arial"/>
                <a:sym typeface="Arial"/>
              </a:endParaRPr>
            </a:p>
          </p:txBody>
        </p:sp>
        <p:cxnSp>
          <p:nvCxnSpPr>
            <p:cNvPr id="1102" name="Google Shape;1102;p34"/>
            <p:cNvCxnSpPr/>
            <p:nvPr/>
          </p:nvCxnSpPr>
          <p:spPr>
            <a:xfrm rot="10800000">
              <a:off x="3486050" y="1600075"/>
              <a:ext cx="0" cy="167700"/>
            </a:xfrm>
            <a:prstGeom prst="straightConnector1">
              <a:avLst/>
            </a:prstGeom>
            <a:noFill/>
            <a:ln w="9525" cap="flat" cmpd="sng">
              <a:solidFill>
                <a:srgbClr val="424242"/>
              </a:solidFill>
              <a:prstDash val="solid"/>
              <a:round/>
              <a:headEnd type="none" w="sm" len="sm"/>
              <a:tailEnd type="triangle" w="med" len="med"/>
            </a:ln>
          </p:spPr>
        </p:cxnSp>
        <p:sp>
          <p:nvSpPr>
            <p:cNvPr id="1103" name="Google Shape;1103;p34"/>
            <p:cNvSpPr/>
            <p:nvPr/>
          </p:nvSpPr>
          <p:spPr>
            <a:xfrm>
              <a:off x="3073250" y="1386775"/>
              <a:ext cx="825600" cy="240600"/>
            </a:xfrm>
            <a:prstGeom prst="roundRect">
              <a:avLst>
                <a:gd name="adj" fmla="val 16667"/>
              </a:avLst>
            </a:prstGeom>
            <a:solidFill>
              <a:srgbClr val="D0E0E3"/>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GB" sz="700" b="0" i="0" u="none" strike="noStrike" cap="none">
                  <a:solidFill>
                    <a:srgbClr val="000000"/>
                  </a:solidFill>
                  <a:latin typeface="Arial"/>
                  <a:ea typeface="Arial"/>
                  <a:cs typeface="Arial"/>
                  <a:sym typeface="Arial"/>
                </a:rPr>
                <a:t>Softmax</a:t>
              </a:r>
              <a:endParaRPr sz="900" b="0" i="0" u="none" strike="noStrike" cap="none">
                <a:solidFill>
                  <a:srgbClr val="000000"/>
                </a:solidFill>
                <a:latin typeface="Arial"/>
                <a:ea typeface="Arial"/>
                <a:cs typeface="Arial"/>
                <a:sym typeface="Arial"/>
              </a:endParaRPr>
            </a:p>
          </p:txBody>
        </p:sp>
        <p:sp>
          <p:nvSpPr>
            <p:cNvPr id="1104" name="Google Shape;1104;p34"/>
            <p:cNvSpPr/>
            <p:nvPr/>
          </p:nvSpPr>
          <p:spPr>
            <a:xfrm>
              <a:off x="3075138" y="2931625"/>
              <a:ext cx="825600" cy="240600"/>
            </a:xfrm>
            <a:prstGeom prst="roundRect">
              <a:avLst>
                <a:gd name="adj" fmla="val 16667"/>
              </a:avLst>
            </a:prstGeom>
            <a:solidFill>
              <a:srgbClr val="B6D7A8"/>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GB" sz="600" b="0" i="0" u="none" strike="noStrike" cap="none">
                  <a:solidFill>
                    <a:srgbClr val="000000"/>
                  </a:solidFill>
                  <a:latin typeface="Arial"/>
                  <a:ea typeface="Arial"/>
                  <a:cs typeface="Arial"/>
                  <a:sym typeface="Arial"/>
                </a:rPr>
                <a:t>Emb</a:t>
              </a:r>
              <a:endParaRPr sz="600" b="0" i="0" u="none" strike="noStrike" cap="none">
                <a:solidFill>
                  <a:srgbClr val="000000"/>
                </a:solidFill>
                <a:latin typeface="Arial"/>
                <a:ea typeface="Arial"/>
                <a:cs typeface="Arial"/>
                <a:sym typeface="Arial"/>
              </a:endParaRPr>
            </a:p>
          </p:txBody>
        </p:sp>
        <p:cxnSp>
          <p:nvCxnSpPr>
            <p:cNvPr id="1105" name="Google Shape;1105;p34"/>
            <p:cNvCxnSpPr>
              <a:stCxn id="1104" idx="0"/>
            </p:cNvCxnSpPr>
            <p:nvPr/>
          </p:nvCxnSpPr>
          <p:spPr>
            <a:xfrm rot="10800000">
              <a:off x="3483138" y="2674825"/>
              <a:ext cx="4800" cy="256800"/>
            </a:xfrm>
            <a:prstGeom prst="straightConnector1">
              <a:avLst/>
            </a:prstGeom>
            <a:noFill/>
            <a:ln w="9525" cap="flat" cmpd="sng">
              <a:solidFill>
                <a:srgbClr val="424242"/>
              </a:solidFill>
              <a:prstDash val="solid"/>
              <a:round/>
              <a:headEnd type="none" w="sm" len="sm"/>
              <a:tailEnd type="triangle" w="med" len="med"/>
            </a:ln>
          </p:spPr>
        </p:cxnSp>
        <p:cxnSp>
          <p:nvCxnSpPr>
            <p:cNvPr id="1106" name="Google Shape;1106;p34"/>
            <p:cNvCxnSpPr/>
            <p:nvPr/>
          </p:nvCxnSpPr>
          <p:spPr>
            <a:xfrm rot="10800000">
              <a:off x="3487938" y="3172225"/>
              <a:ext cx="0" cy="167700"/>
            </a:xfrm>
            <a:prstGeom prst="straightConnector1">
              <a:avLst/>
            </a:prstGeom>
            <a:noFill/>
            <a:ln w="9525" cap="flat" cmpd="sng">
              <a:solidFill>
                <a:srgbClr val="424242"/>
              </a:solidFill>
              <a:prstDash val="solid"/>
              <a:round/>
              <a:headEnd type="none" w="sm" len="sm"/>
              <a:tailEnd type="triangle" w="med" len="med"/>
            </a:ln>
          </p:spPr>
        </p:cxnSp>
        <p:sp>
          <p:nvSpPr>
            <p:cNvPr id="1107" name="Google Shape;1107;p34"/>
            <p:cNvSpPr txBox="1"/>
            <p:nvPr/>
          </p:nvSpPr>
          <p:spPr>
            <a:xfrm>
              <a:off x="3320300" y="3299000"/>
              <a:ext cx="652800" cy="6648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600"/>
                <a:buFont typeface="Arial"/>
                <a:buNone/>
              </a:pPr>
              <a:r>
                <a:rPr lang="en-GB" sz="600" b="0" i="0" u="none" strike="noStrike" cap="none">
                  <a:solidFill>
                    <a:srgbClr val="000000"/>
                  </a:solidFill>
                  <a:latin typeface="Roboto"/>
                  <a:ea typeface="Roboto"/>
                  <a:cs typeface="Roboto"/>
                  <a:sym typeface="Roboto"/>
                </a:rPr>
                <a:t>cat </a:t>
              </a:r>
              <a:endParaRPr sz="600"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600"/>
                <a:buFont typeface="Arial"/>
                <a:buNone/>
              </a:pPr>
              <a:r>
                <a:rPr lang="en-GB" sz="600" b="0" i="0" u="none" strike="noStrike" cap="none">
                  <a:solidFill>
                    <a:srgbClr val="000000"/>
                  </a:solidFill>
                  <a:latin typeface="Roboto"/>
                  <a:ea typeface="Roboto"/>
                  <a:cs typeface="Roboto"/>
                  <a:sym typeface="Roboto"/>
                </a:rPr>
                <a:t>mad</a:t>
              </a:r>
              <a:endParaRPr sz="600"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600"/>
                <a:buFont typeface="Arial"/>
                <a:buNone/>
              </a:pPr>
              <a:r>
                <a:rPr lang="en-GB" sz="600" b="0" i="0" u="none" strike="noStrike" cap="none">
                  <a:solidFill>
                    <a:srgbClr val="000000"/>
                  </a:solidFill>
                  <a:latin typeface="Roboto"/>
                  <a:ea typeface="Roboto"/>
                  <a:cs typeface="Roboto"/>
                  <a:sym typeface="Roboto"/>
                </a:rPr>
                <a:t>bat</a:t>
              </a:r>
              <a:endParaRPr sz="600" b="0" i="0" u="none" strike="noStrike" cap="none">
                <a:solidFill>
                  <a:srgbClr val="000000"/>
                </a:solidFill>
                <a:latin typeface="Roboto"/>
                <a:ea typeface="Roboto"/>
                <a:cs typeface="Roboto"/>
                <a:sym typeface="Roboto"/>
              </a:endParaRPr>
            </a:p>
          </p:txBody>
        </p:sp>
        <p:cxnSp>
          <p:nvCxnSpPr>
            <p:cNvPr id="1108" name="Google Shape;1108;p34"/>
            <p:cNvCxnSpPr/>
            <p:nvPr/>
          </p:nvCxnSpPr>
          <p:spPr>
            <a:xfrm rot="10800000">
              <a:off x="3304250" y="1221800"/>
              <a:ext cx="0" cy="167700"/>
            </a:xfrm>
            <a:prstGeom prst="straightConnector1">
              <a:avLst/>
            </a:prstGeom>
            <a:noFill/>
            <a:ln w="9525" cap="flat" cmpd="sng">
              <a:solidFill>
                <a:srgbClr val="424242"/>
              </a:solidFill>
              <a:prstDash val="solid"/>
              <a:round/>
              <a:headEnd type="none" w="sm" len="sm"/>
              <a:tailEnd type="triangle" w="med" len="med"/>
            </a:ln>
          </p:spPr>
        </p:cxnSp>
        <p:cxnSp>
          <p:nvCxnSpPr>
            <p:cNvPr id="1109" name="Google Shape;1109;p34"/>
            <p:cNvCxnSpPr/>
            <p:nvPr/>
          </p:nvCxnSpPr>
          <p:spPr>
            <a:xfrm rot="10800000">
              <a:off x="3456650" y="1221800"/>
              <a:ext cx="0" cy="167700"/>
            </a:xfrm>
            <a:prstGeom prst="straightConnector1">
              <a:avLst/>
            </a:prstGeom>
            <a:noFill/>
            <a:ln w="9525" cap="flat" cmpd="sng">
              <a:solidFill>
                <a:srgbClr val="424242"/>
              </a:solidFill>
              <a:prstDash val="solid"/>
              <a:round/>
              <a:headEnd type="none" w="sm" len="sm"/>
              <a:tailEnd type="triangle" w="med" len="med"/>
            </a:ln>
          </p:spPr>
        </p:cxnSp>
        <p:cxnSp>
          <p:nvCxnSpPr>
            <p:cNvPr id="1110" name="Google Shape;1110;p34"/>
            <p:cNvCxnSpPr/>
            <p:nvPr/>
          </p:nvCxnSpPr>
          <p:spPr>
            <a:xfrm rot="10800000">
              <a:off x="3609050" y="1221800"/>
              <a:ext cx="0" cy="167700"/>
            </a:xfrm>
            <a:prstGeom prst="straightConnector1">
              <a:avLst/>
            </a:prstGeom>
            <a:noFill/>
            <a:ln w="9525" cap="flat" cmpd="sng">
              <a:solidFill>
                <a:srgbClr val="424242"/>
              </a:solidFill>
              <a:prstDash val="solid"/>
              <a:round/>
              <a:headEnd type="none" w="sm" len="sm"/>
              <a:tailEnd type="triangle" w="med" len="med"/>
            </a:ln>
          </p:spPr>
        </p:cxnSp>
        <p:cxnSp>
          <p:nvCxnSpPr>
            <p:cNvPr id="1111" name="Google Shape;1111;p34"/>
            <p:cNvCxnSpPr/>
            <p:nvPr/>
          </p:nvCxnSpPr>
          <p:spPr>
            <a:xfrm rot="10800000">
              <a:off x="3761450" y="1221800"/>
              <a:ext cx="0" cy="167700"/>
            </a:xfrm>
            <a:prstGeom prst="straightConnector1">
              <a:avLst/>
            </a:prstGeom>
            <a:noFill/>
            <a:ln w="9525" cap="flat" cmpd="sng">
              <a:solidFill>
                <a:srgbClr val="424242"/>
              </a:solidFill>
              <a:prstDash val="solid"/>
              <a:round/>
              <a:headEnd type="none" w="sm" len="sm"/>
              <a:tailEnd type="triangle" w="med" len="med"/>
            </a:ln>
          </p:spPr>
        </p:cxnSp>
        <p:cxnSp>
          <p:nvCxnSpPr>
            <p:cNvPr id="1112" name="Google Shape;1112;p34"/>
            <p:cNvCxnSpPr/>
            <p:nvPr/>
          </p:nvCxnSpPr>
          <p:spPr>
            <a:xfrm rot="10800000" flipH="1">
              <a:off x="2723000" y="2419050"/>
              <a:ext cx="346800" cy="2700"/>
            </a:xfrm>
            <a:prstGeom prst="straightConnector1">
              <a:avLst/>
            </a:prstGeom>
            <a:noFill/>
            <a:ln w="9525" cap="flat" cmpd="sng">
              <a:solidFill>
                <a:srgbClr val="424242"/>
              </a:solidFill>
              <a:prstDash val="solid"/>
              <a:round/>
              <a:headEnd type="none" w="sm" len="sm"/>
              <a:tailEnd type="triangle" w="med" len="med"/>
            </a:ln>
          </p:spPr>
        </p:cxnSp>
        <p:sp>
          <p:nvSpPr>
            <p:cNvPr id="1113" name="Google Shape;1113;p34"/>
            <p:cNvSpPr txBox="1"/>
            <p:nvPr/>
          </p:nvSpPr>
          <p:spPr>
            <a:xfrm>
              <a:off x="4207038" y="2222960"/>
              <a:ext cx="1404900" cy="399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600"/>
                <a:buFont typeface="Arial"/>
                <a:buNone/>
              </a:pPr>
              <a:r>
                <a:rPr lang="en-GB" sz="600" b="0" i="0" u="none" strike="noStrike" cap="none">
                  <a:solidFill>
                    <a:srgbClr val="000000"/>
                  </a:solidFill>
                  <a:latin typeface="Roboto"/>
                  <a:ea typeface="Roboto"/>
                  <a:cs typeface="Roboto"/>
                  <a:sym typeface="Roboto"/>
                </a:rPr>
                <a:t>…………………</a:t>
              </a:r>
              <a:endParaRPr sz="600" b="0" i="0" u="none" strike="noStrike" cap="none">
                <a:solidFill>
                  <a:srgbClr val="000000"/>
                </a:solidFill>
                <a:latin typeface="Roboto"/>
                <a:ea typeface="Roboto"/>
                <a:cs typeface="Roboto"/>
                <a:sym typeface="Roboto"/>
              </a:endParaRPr>
            </a:p>
          </p:txBody>
        </p:sp>
        <p:sp>
          <p:nvSpPr>
            <p:cNvPr id="1114" name="Google Shape;1114;p34"/>
            <p:cNvSpPr/>
            <p:nvPr/>
          </p:nvSpPr>
          <p:spPr>
            <a:xfrm>
              <a:off x="5228525" y="2101238"/>
              <a:ext cx="825600" cy="518100"/>
            </a:xfrm>
            <a:prstGeom prst="roundRect">
              <a:avLst>
                <a:gd name="adj" fmla="val 16667"/>
              </a:avLst>
            </a:prstGeom>
            <a:solidFill>
              <a:srgbClr val="FF0000">
                <a:alpha val="23921"/>
              </a:srgbClr>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GB" sz="600" b="0" i="0" u="none" strike="noStrike" cap="none">
                  <a:solidFill>
                    <a:srgbClr val="000000"/>
                  </a:solidFill>
                  <a:latin typeface="Arial"/>
                  <a:ea typeface="Arial"/>
                  <a:cs typeface="Arial"/>
                  <a:sym typeface="Arial"/>
                </a:rPr>
                <a:t>RNN</a:t>
              </a:r>
              <a:endParaRPr sz="600" b="0" i="0" u="none" strike="noStrike" cap="none">
                <a:solidFill>
                  <a:srgbClr val="000000"/>
                </a:solidFill>
                <a:latin typeface="Arial"/>
                <a:ea typeface="Arial"/>
                <a:cs typeface="Arial"/>
                <a:sym typeface="Arial"/>
              </a:endParaRPr>
            </a:p>
          </p:txBody>
        </p:sp>
        <p:cxnSp>
          <p:nvCxnSpPr>
            <p:cNvPr id="1115" name="Google Shape;1115;p34"/>
            <p:cNvCxnSpPr/>
            <p:nvPr/>
          </p:nvCxnSpPr>
          <p:spPr>
            <a:xfrm>
              <a:off x="6054125" y="2360288"/>
              <a:ext cx="165000" cy="0"/>
            </a:xfrm>
            <a:prstGeom prst="straightConnector1">
              <a:avLst/>
            </a:prstGeom>
            <a:noFill/>
            <a:ln w="9525" cap="flat" cmpd="sng">
              <a:solidFill>
                <a:srgbClr val="424242"/>
              </a:solidFill>
              <a:prstDash val="solid"/>
              <a:round/>
              <a:headEnd type="none" w="sm" len="sm"/>
              <a:tailEnd type="triangle" w="med" len="med"/>
            </a:ln>
          </p:spPr>
        </p:cxnSp>
        <p:cxnSp>
          <p:nvCxnSpPr>
            <p:cNvPr id="1116" name="Google Shape;1116;p34"/>
            <p:cNvCxnSpPr/>
            <p:nvPr/>
          </p:nvCxnSpPr>
          <p:spPr>
            <a:xfrm rot="10800000">
              <a:off x="5641325" y="1933538"/>
              <a:ext cx="0" cy="167700"/>
            </a:xfrm>
            <a:prstGeom prst="straightConnector1">
              <a:avLst/>
            </a:prstGeom>
            <a:noFill/>
            <a:ln w="9525" cap="flat" cmpd="sng">
              <a:solidFill>
                <a:srgbClr val="424242"/>
              </a:solidFill>
              <a:prstDash val="solid"/>
              <a:round/>
              <a:headEnd type="none" w="sm" len="sm"/>
              <a:tailEnd type="triangle" w="med" len="med"/>
            </a:ln>
          </p:spPr>
        </p:cxnSp>
        <p:sp>
          <p:nvSpPr>
            <p:cNvPr id="1117" name="Google Shape;1117;p34"/>
            <p:cNvSpPr/>
            <p:nvPr/>
          </p:nvSpPr>
          <p:spPr>
            <a:xfrm>
              <a:off x="5228525" y="1720238"/>
              <a:ext cx="825600" cy="240600"/>
            </a:xfrm>
            <a:prstGeom prst="roundRect">
              <a:avLst>
                <a:gd name="adj" fmla="val 16667"/>
              </a:avLst>
            </a:prstGeom>
            <a:solidFill>
              <a:srgbClr val="FCE5CD"/>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GB" sz="600" b="0" i="0" u="none" strike="noStrike" cap="none">
                  <a:solidFill>
                    <a:srgbClr val="000000"/>
                  </a:solidFill>
                  <a:latin typeface="Arial"/>
                  <a:ea typeface="Arial"/>
                  <a:cs typeface="Arial"/>
                  <a:sym typeface="Arial"/>
                </a:rPr>
                <a:t>Linear</a:t>
              </a:r>
              <a:endParaRPr sz="600" b="0" i="0" u="none" strike="noStrike" cap="none">
                <a:solidFill>
                  <a:srgbClr val="000000"/>
                </a:solidFill>
                <a:latin typeface="Arial"/>
                <a:ea typeface="Arial"/>
                <a:cs typeface="Arial"/>
                <a:sym typeface="Arial"/>
              </a:endParaRPr>
            </a:p>
          </p:txBody>
        </p:sp>
        <p:cxnSp>
          <p:nvCxnSpPr>
            <p:cNvPr id="1118" name="Google Shape;1118;p34"/>
            <p:cNvCxnSpPr/>
            <p:nvPr/>
          </p:nvCxnSpPr>
          <p:spPr>
            <a:xfrm rot="10800000">
              <a:off x="5641325" y="1552538"/>
              <a:ext cx="0" cy="167700"/>
            </a:xfrm>
            <a:prstGeom prst="straightConnector1">
              <a:avLst/>
            </a:prstGeom>
            <a:noFill/>
            <a:ln w="9525" cap="flat" cmpd="sng">
              <a:solidFill>
                <a:srgbClr val="424242"/>
              </a:solidFill>
              <a:prstDash val="solid"/>
              <a:round/>
              <a:headEnd type="none" w="sm" len="sm"/>
              <a:tailEnd type="triangle" w="med" len="med"/>
            </a:ln>
          </p:spPr>
        </p:cxnSp>
        <p:sp>
          <p:nvSpPr>
            <p:cNvPr id="1119" name="Google Shape;1119;p34"/>
            <p:cNvSpPr/>
            <p:nvPr/>
          </p:nvSpPr>
          <p:spPr>
            <a:xfrm>
              <a:off x="5228525" y="1339238"/>
              <a:ext cx="825600" cy="240600"/>
            </a:xfrm>
            <a:prstGeom prst="roundRect">
              <a:avLst>
                <a:gd name="adj" fmla="val 16667"/>
              </a:avLst>
            </a:prstGeom>
            <a:solidFill>
              <a:srgbClr val="D0E0E3"/>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GB" sz="700" b="0" i="0" u="none" strike="noStrike" cap="none">
                  <a:solidFill>
                    <a:srgbClr val="000000"/>
                  </a:solidFill>
                  <a:latin typeface="Arial"/>
                  <a:ea typeface="Arial"/>
                  <a:cs typeface="Arial"/>
                  <a:sym typeface="Arial"/>
                </a:rPr>
                <a:t>Softmax</a:t>
              </a:r>
              <a:endParaRPr sz="900" b="0" i="0" u="none" strike="noStrike" cap="none">
                <a:solidFill>
                  <a:srgbClr val="000000"/>
                </a:solidFill>
                <a:latin typeface="Arial"/>
                <a:ea typeface="Arial"/>
                <a:cs typeface="Arial"/>
                <a:sym typeface="Arial"/>
              </a:endParaRPr>
            </a:p>
          </p:txBody>
        </p:sp>
        <p:sp>
          <p:nvSpPr>
            <p:cNvPr id="1120" name="Google Shape;1120;p34"/>
            <p:cNvSpPr/>
            <p:nvPr/>
          </p:nvSpPr>
          <p:spPr>
            <a:xfrm>
              <a:off x="5230413" y="2884088"/>
              <a:ext cx="825600" cy="240600"/>
            </a:xfrm>
            <a:prstGeom prst="roundRect">
              <a:avLst>
                <a:gd name="adj" fmla="val 16667"/>
              </a:avLst>
            </a:prstGeom>
            <a:solidFill>
              <a:srgbClr val="B6D7A8"/>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GB" sz="600" b="0" i="0" u="none" strike="noStrike" cap="none">
                  <a:solidFill>
                    <a:srgbClr val="000000"/>
                  </a:solidFill>
                  <a:latin typeface="Arial"/>
                  <a:ea typeface="Arial"/>
                  <a:cs typeface="Arial"/>
                  <a:sym typeface="Arial"/>
                </a:rPr>
                <a:t>Emb</a:t>
              </a:r>
              <a:endParaRPr sz="600" b="0" i="0" u="none" strike="noStrike" cap="none">
                <a:solidFill>
                  <a:srgbClr val="000000"/>
                </a:solidFill>
                <a:latin typeface="Arial"/>
                <a:ea typeface="Arial"/>
                <a:cs typeface="Arial"/>
                <a:sym typeface="Arial"/>
              </a:endParaRPr>
            </a:p>
          </p:txBody>
        </p:sp>
        <p:cxnSp>
          <p:nvCxnSpPr>
            <p:cNvPr id="1121" name="Google Shape;1121;p34"/>
            <p:cNvCxnSpPr>
              <a:stCxn id="1120" idx="0"/>
            </p:cNvCxnSpPr>
            <p:nvPr/>
          </p:nvCxnSpPr>
          <p:spPr>
            <a:xfrm rot="10800000">
              <a:off x="5638413" y="2627288"/>
              <a:ext cx="4800" cy="256800"/>
            </a:xfrm>
            <a:prstGeom prst="straightConnector1">
              <a:avLst/>
            </a:prstGeom>
            <a:noFill/>
            <a:ln w="9525" cap="flat" cmpd="sng">
              <a:solidFill>
                <a:srgbClr val="424242"/>
              </a:solidFill>
              <a:prstDash val="solid"/>
              <a:round/>
              <a:headEnd type="none" w="sm" len="sm"/>
              <a:tailEnd type="triangle" w="med" len="med"/>
            </a:ln>
          </p:spPr>
        </p:cxnSp>
        <p:cxnSp>
          <p:nvCxnSpPr>
            <p:cNvPr id="1122" name="Google Shape;1122;p34"/>
            <p:cNvCxnSpPr/>
            <p:nvPr/>
          </p:nvCxnSpPr>
          <p:spPr>
            <a:xfrm rot="10800000">
              <a:off x="5643213" y="3124688"/>
              <a:ext cx="0" cy="167700"/>
            </a:xfrm>
            <a:prstGeom prst="straightConnector1">
              <a:avLst/>
            </a:prstGeom>
            <a:noFill/>
            <a:ln w="9525" cap="flat" cmpd="sng">
              <a:solidFill>
                <a:srgbClr val="424242"/>
              </a:solidFill>
              <a:prstDash val="solid"/>
              <a:round/>
              <a:headEnd type="none" w="sm" len="sm"/>
              <a:tailEnd type="triangle" w="med" len="med"/>
            </a:ln>
          </p:spPr>
        </p:cxnSp>
        <p:sp>
          <p:nvSpPr>
            <p:cNvPr id="1123" name="Google Shape;1123;p34"/>
            <p:cNvSpPr txBox="1"/>
            <p:nvPr/>
          </p:nvSpPr>
          <p:spPr>
            <a:xfrm>
              <a:off x="5475575" y="3251463"/>
              <a:ext cx="652800" cy="930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600"/>
                <a:buFont typeface="Arial"/>
                <a:buNone/>
              </a:pPr>
              <a:r>
                <a:rPr lang="en-GB" sz="600" b="0" i="0" u="none" strike="noStrike" cap="none">
                  <a:solidFill>
                    <a:srgbClr val="000000"/>
                  </a:solidFill>
                  <a:latin typeface="Roboto"/>
                  <a:ea typeface="Roboto"/>
                  <a:cs typeface="Roboto"/>
                  <a:sym typeface="Roboto"/>
                </a:rPr>
                <a:t>table</a:t>
              </a:r>
              <a:endParaRPr sz="600"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600"/>
                <a:buFont typeface="Arial"/>
                <a:buNone/>
              </a:pPr>
              <a:r>
                <a:rPr lang="en-GB" sz="600" b="0" i="0" u="none" strike="noStrike" cap="none">
                  <a:solidFill>
                    <a:srgbClr val="000000"/>
                  </a:solidFill>
                  <a:latin typeface="Roboto"/>
                  <a:ea typeface="Roboto"/>
                  <a:cs typeface="Roboto"/>
                  <a:sym typeface="Roboto"/>
                </a:rPr>
                <a:t>the</a:t>
              </a:r>
              <a:endParaRPr sz="600"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600"/>
                <a:buFont typeface="Arial"/>
                <a:buNone/>
              </a:pPr>
              <a:r>
                <a:rPr lang="en-GB" sz="600" b="0" i="0" u="none" strike="noStrike" cap="none">
                  <a:solidFill>
                    <a:srgbClr val="000000"/>
                  </a:solidFill>
                  <a:latin typeface="Roboto"/>
                  <a:ea typeface="Roboto"/>
                  <a:cs typeface="Roboto"/>
                  <a:sym typeface="Roboto"/>
                </a:rPr>
                <a:t>cable</a:t>
              </a:r>
              <a:endParaRPr sz="600"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600"/>
                <a:buFont typeface="Arial"/>
                <a:buNone/>
              </a:pPr>
              <a:endParaRPr sz="600"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600"/>
                <a:buFont typeface="Arial"/>
                <a:buNone/>
              </a:pPr>
              <a:endParaRPr sz="600" b="0" i="0" u="none" strike="noStrike" cap="none">
                <a:solidFill>
                  <a:srgbClr val="000000"/>
                </a:solidFill>
                <a:latin typeface="Roboto"/>
                <a:ea typeface="Roboto"/>
                <a:cs typeface="Roboto"/>
                <a:sym typeface="Roboto"/>
              </a:endParaRPr>
            </a:p>
          </p:txBody>
        </p:sp>
        <p:cxnSp>
          <p:nvCxnSpPr>
            <p:cNvPr id="1124" name="Google Shape;1124;p34"/>
            <p:cNvCxnSpPr/>
            <p:nvPr/>
          </p:nvCxnSpPr>
          <p:spPr>
            <a:xfrm rot="10800000">
              <a:off x="5459525" y="1174263"/>
              <a:ext cx="0" cy="167700"/>
            </a:xfrm>
            <a:prstGeom prst="straightConnector1">
              <a:avLst/>
            </a:prstGeom>
            <a:noFill/>
            <a:ln w="9525" cap="flat" cmpd="sng">
              <a:solidFill>
                <a:srgbClr val="424242"/>
              </a:solidFill>
              <a:prstDash val="solid"/>
              <a:round/>
              <a:headEnd type="none" w="sm" len="sm"/>
              <a:tailEnd type="triangle" w="med" len="med"/>
            </a:ln>
          </p:spPr>
        </p:cxnSp>
        <p:cxnSp>
          <p:nvCxnSpPr>
            <p:cNvPr id="1125" name="Google Shape;1125;p34"/>
            <p:cNvCxnSpPr/>
            <p:nvPr/>
          </p:nvCxnSpPr>
          <p:spPr>
            <a:xfrm rot="10800000">
              <a:off x="5611925" y="1174263"/>
              <a:ext cx="0" cy="167700"/>
            </a:xfrm>
            <a:prstGeom prst="straightConnector1">
              <a:avLst/>
            </a:prstGeom>
            <a:noFill/>
            <a:ln w="9525" cap="flat" cmpd="sng">
              <a:solidFill>
                <a:srgbClr val="424242"/>
              </a:solidFill>
              <a:prstDash val="solid"/>
              <a:round/>
              <a:headEnd type="none" w="sm" len="sm"/>
              <a:tailEnd type="triangle" w="med" len="med"/>
            </a:ln>
          </p:spPr>
        </p:cxnSp>
        <p:cxnSp>
          <p:nvCxnSpPr>
            <p:cNvPr id="1126" name="Google Shape;1126;p34"/>
            <p:cNvCxnSpPr/>
            <p:nvPr/>
          </p:nvCxnSpPr>
          <p:spPr>
            <a:xfrm rot="10800000">
              <a:off x="5764325" y="1174263"/>
              <a:ext cx="0" cy="167700"/>
            </a:xfrm>
            <a:prstGeom prst="straightConnector1">
              <a:avLst/>
            </a:prstGeom>
            <a:noFill/>
            <a:ln w="9525" cap="flat" cmpd="sng">
              <a:solidFill>
                <a:srgbClr val="424242"/>
              </a:solidFill>
              <a:prstDash val="solid"/>
              <a:round/>
              <a:headEnd type="none" w="sm" len="sm"/>
              <a:tailEnd type="triangle" w="med" len="med"/>
            </a:ln>
          </p:spPr>
        </p:cxnSp>
        <p:cxnSp>
          <p:nvCxnSpPr>
            <p:cNvPr id="1127" name="Google Shape;1127;p34"/>
            <p:cNvCxnSpPr/>
            <p:nvPr/>
          </p:nvCxnSpPr>
          <p:spPr>
            <a:xfrm rot="10800000">
              <a:off x="5916725" y="1174263"/>
              <a:ext cx="0" cy="167700"/>
            </a:xfrm>
            <a:prstGeom prst="straightConnector1">
              <a:avLst/>
            </a:prstGeom>
            <a:noFill/>
            <a:ln w="9525" cap="flat" cmpd="sng">
              <a:solidFill>
                <a:srgbClr val="424242"/>
              </a:solidFill>
              <a:prstDash val="solid"/>
              <a:round/>
              <a:headEnd type="none" w="sm" len="sm"/>
              <a:tailEnd type="triangle" w="med" len="med"/>
            </a:ln>
          </p:spPr>
        </p:cxnSp>
      </p:grpSp>
      <p:sp>
        <p:nvSpPr>
          <p:cNvPr id="1128" name="Google Shape;1128;p34"/>
          <p:cNvSpPr txBox="1"/>
          <p:nvPr/>
        </p:nvSpPr>
        <p:spPr>
          <a:xfrm>
            <a:off x="164225" y="3875475"/>
            <a:ext cx="681000" cy="292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700"/>
              <a:buFont typeface="Arial"/>
              <a:buNone/>
            </a:pPr>
            <a:r>
              <a:rPr lang="en-GB" sz="700" b="1" i="0" u="none" strike="noStrike" cap="none">
                <a:solidFill>
                  <a:srgbClr val="000000"/>
                </a:solidFill>
                <a:latin typeface="Roboto"/>
                <a:ea typeface="Roboto"/>
                <a:cs typeface="Roboto"/>
                <a:sym typeface="Roboto"/>
              </a:rPr>
              <a:t>LM</a:t>
            </a:r>
            <a:endParaRPr sz="700" b="1" i="0" u="none" strike="noStrike" cap="none">
              <a:solidFill>
                <a:srgbClr val="000000"/>
              </a:solidFill>
              <a:latin typeface="Roboto"/>
              <a:ea typeface="Roboto"/>
              <a:cs typeface="Roboto"/>
              <a:sym typeface="Roboto"/>
            </a:endParaRPr>
          </a:p>
        </p:txBody>
      </p:sp>
      <p:sp>
        <p:nvSpPr>
          <p:cNvPr id="1129" name="Google Shape;1129;p34"/>
          <p:cNvSpPr/>
          <p:nvPr/>
        </p:nvSpPr>
        <p:spPr>
          <a:xfrm>
            <a:off x="7084575" y="1293350"/>
            <a:ext cx="403800" cy="1032300"/>
          </a:xfrm>
          <a:prstGeom prst="rect">
            <a:avLst/>
          </a:prstGeom>
          <a:solidFill>
            <a:srgbClr val="F3F3F3"/>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0" name="Google Shape;1130;p34"/>
          <p:cNvSpPr txBox="1"/>
          <p:nvPr/>
        </p:nvSpPr>
        <p:spPr>
          <a:xfrm>
            <a:off x="6961275" y="1051400"/>
            <a:ext cx="762000" cy="292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700"/>
              <a:buFont typeface="Arial"/>
              <a:buNone/>
            </a:pPr>
            <a:r>
              <a:rPr lang="en-GB" sz="700" b="1" i="0" u="none" strike="noStrike" cap="none">
                <a:solidFill>
                  <a:srgbClr val="000000"/>
                </a:solidFill>
                <a:latin typeface="Roboto"/>
                <a:ea typeface="Roboto"/>
                <a:cs typeface="Roboto"/>
                <a:sym typeface="Roboto"/>
              </a:rPr>
              <a:t>LogScore LM</a:t>
            </a:r>
            <a:endParaRPr sz="700" b="0" i="0" u="none" strike="noStrike" cap="none">
              <a:solidFill>
                <a:srgbClr val="000000"/>
              </a:solidFill>
              <a:latin typeface="Arial"/>
              <a:ea typeface="Arial"/>
              <a:cs typeface="Arial"/>
              <a:sym typeface="Arial"/>
            </a:endParaRPr>
          </a:p>
        </p:txBody>
      </p:sp>
      <p:sp>
        <p:nvSpPr>
          <p:cNvPr id="1131" name="Google Shape;1131;p34"/>
          <p:cNvSpPr txBox="1"/>
          <p:nvPr/>
        </p:nvSpPr>
        <p:spPr>
          <a:xfrm>
            <a:off x="7099125" y="1328938"/>
            <a:ext cx="4791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GB" sz="1000" b="0" i="0" u="none" strike="noStrike" cap="none">
                <a:solidFill>
                  <a:srgbClr val="000000"/>
                </a:solidFill>
                <a:latin typeface="Roboto"/>
                <a:ea typeface="Roboto"/>
                <a:cs typeface="Roboto"/>
                <a:sym typeface="Roboto"/>
              </a:rPr>
              <a:t>-1.1</a:t>
            </a:r>
            <a:endParaRPr sz="1000" b="0" i="0" u="none" strike="noStrike" cap="none">
              <a:solidFill>
                <a:srgbClr val="000000"/>
              </a:solidFill>
              <a:latin typeface="Roboto"/>
              <a:ea typeface="Roboto"/>
              <a:cs typeface="Roboto"/>
              <a:sym typeface="Roboto"/>
            </a:endParaRPr>
          </a:p>
        </p:txBody>
      </p:sp>
      <p:sp>
        <p:nvSpPr>
          <p:cNvPr id="1132" name="Google Shape;1132;p34"/>
          <p:cNvSpPr txBox="1"/>
          <p:nvPr/>
        </p:nvSpPr>
        <p:spPr>
          <a:xfrm>
            <a:off x="7099125" y="1633738"/>
            <a:ext cx="4791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GB" sz="1000" b="0" i="0" u="none" strike="noStrike" cap="none">
                <a:solidFill>
                  <a:srgbClr val="000000"/>
                </a:solidFill>
                <a:latin typeface="Roboto"/>
                <a:ea typeface="Roboto"/>
                <a:cs typeface="Roboto"/>
                <a:sym typeface="Roboto"/>
              </a:rPr>
              <a:t>-1.4</a:t>
            </a:r>
            <a:endParaRPr sz="1000" b="0" i="0" u="none" strike="noStrike" cap="none">
              <a:solidFill>
                <a:srgbClr val="000000"/>
              </a:solidFill>
              <a:latin typeface="Roboto"/>
              <a:ea typeface="Roboto"/>
              <a:cs typeface="Roboto"/>
              <a:sym typeface="Roboto"/>
            </a:endParaRPr>
          </a:p>
        </p:txBody>
      </p:sp>
      <p:sp>
        <p:nvSpPr>
          <p:cNvPr id="1133" name="Google Shape;1133;p34"/>
          <p:cNvSpPr txBox="1"/>
          <p:nvPr/>
        </p:nvSpPr>
        <p:spPr>
          <a:xfrm>
            <a:off x="7099125" y="1938538"/>
            <a:ext cx="4791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GB" sz="1000" b="0" i="0" u="none" strike="noStrike" cap="none">
                <a:solidFill>
                  <a:srgbClr val="000000"/>
                </a:solidFill>
                <a:latin typeface="Roboto"/>
                <a:ea typeface="Roboto"/>
                <a:cs typeface="Roboto"/>
                <a:sym typeface="Roboto"/>
              </a:rPr>
              <a:t>-1.3</a:t>
            </a:r>
            <a:endParaRPr sz="1000" b="0" i="0" u="none" strike="noStrike" cap="none">
              <a:solidFill>
                <a:srgbClr val="000000"/>
              </a:solidFill>
              <a:latin typeface="Roboto"/>
              <a:ea typeface="Roboto"/>
              <a:cs typeface="Roboto"/>
              <a:sym typeface="Roboto"/>
            </a:endParaRPr>
          </a:p>
        </p:txBody>
      </p:sp>
      <p:sp>
        <p:nvSpPr>
          <p:cNvPr id="1134" name="Google Shape;1134;p34"/>
          <p:cNvSpPr txBox="1"/>
          <p:nvPr/>
        </p:nvSpPr>
        <p:spPr>
          <a:xfrm>
            <a:off x="6642525" y="2377600"/>
            <a:ext cx="548700" cy="3078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GB" sz="800" b="0" i="0" u="none" strike="noStrike" cap="none">
                <a:solidFill>
                  <a:srgbClr val="000000"/>
                </a:solidFill>
                <a:latin typeface="Roboto"/>
                <a:ea typeface="Roboto"/>
                <a:cs typeface="Roboto"/>
                <a:sym typeface="Roboto"/>
              </a:rPr>
              <a:t>Step 1</a:t>
            </a:r>
            <a:endParaRPr sz="800" b="0" i="0" u="none" strike="noStrike" cap="none">
              <a:solidFill>
                <a:srgbClr val="000000"/>
              </a:solidFill>
              <a:latin typeface="Roboto"/>
              <a:ea typeface="Roboto"/>
              <a:cs typeface="Roboto"/>
              <a:sym typeface="Roboto"/>
            </a:endParaRPr>
          </a:p>
        </p:txBody>
      </p:sp>
      <p:sp>
        <p:nvSpPr>
          <p:cNvPr id="1135" name="Google Shape;1135;p34"/>
          <p:cNvSpPr/>
          <p:nvPr/>
        </p:nvSpPr>
        <p:spPr>
          <a:xfrm>
            <a:off x="7729575" y="1293350"/>
            <a:ext cx="479100" cy="1032300"/>
          </a:xfrm>
          <a:prstGeom prst="rect">
            <a:avLst/>
          </a:prstGeom>
          <a:solidFill>
            <a:srgbClr val="F3F3F3"/>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6" name="Google Shape;1136;p34"/>
          <p:cNvSpPr txBox="1"/>
          <p:nvPr/>
        </p:nvSpPr>
        <p:spPr>
          <a:xfrm>
            <a:off x="7669450" y="1051400"/>
            <a:ext cx="1131900" cy="292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700"/>
              <a:buFont typeface="Arial"/>
              <a:buNone/>
            </a:pPr>
            <a:r>
              <a:rPr lang="en-GB" sz="700" b="1" i="0" u="none" strike="noStrike" cap="none">
                <a:solidFill>
                  <a:srgbClr val="000000"/>
                </a:solidFill>
                <a:latin typeface="Roboto"/>
                <a:ea typeface="Roboto"/>
                <a:cs typeface="Roboto"/>
                <a:sym typeface="Roboto"/>
              </a:rPr>
              <a:t>LogScore tot (λ</a:t>
            </a:r>
            <a:r>
              <a:rPr lang="en-GB" sz="700" b="1" i="0" u="none" strike="noStrike" cap="none" baseline="-25000">
                <a:solidFill>
                  <a:srgbClr val="000000"/>
                </a:solidFill>
                <a:latin typeface="Roboto"/>
                <a:ea typeface="Roboto"/>
                <a:cs typeface="Roboto"/>
                <a:sym typeface="Roboto"/>
              </a:rPr>
              <a:t>LM</a:t>
            </a:r>
            <a:r>
              <a:rPr lang="en-GB" sz="700" b="1" i="0" u="none" strike="noStrike" cap="none">
                <a:solidFill>
                  <a:srgbClr val="000000"/>
                </a:solidFill>
                <a:latin typeface="Roboto"/>
                <a:ea typeface="Roboto"/>
                <a:cs typeface="Roboto"/>
                <a:sym typeface="Roboto"/>
              </a:rPr>
              <a:t>=1)</a:t>
            </a:r>
            <a:endParaRPr sz="700" b="0" i="0" u="none" strike="noStrike" cap="none">
              <a:solidFill>
                <a:srgbClr val="000000"/>
              </a:solidFill>
              <a:latin typeface="Arial"/>
              <a:ea typeface="Arial"/>
              <a:cs typeface="Arial"/>
              <a:sym typeface="Arial"/>
            </a:endParaRPr>
          </a:p>
        </p:txBody>
      </p:sp>
      <p:sp>
        <p:nvSpPr>
          <p:cNvPr id="1137" name="Google Shape;1137;p34"/>
          <p:cNvSpPr txBox="1"/>
          <p:nvPr/>
        </p:nvSpPr>
        <p:spPr>
          <a:xfrm>
            <a:off x="7744125" y="1328938"/>
            <a:ext cx="4791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GB" sz="1000" b="0" i="0" u="none" strike="noStrike" cap="none">
                <a:solidFill>
                  <a:srgbClr val="000000"/>
                </a:solidFill>
                <a:latin typeface="Roboto"/>
                <a:ea typeface="Roboto"/>
                <a:cs typeface="Roboto"/>
                <a:sym typeface="Roboto"/>
              </a:rPr>
              <a:t>-2.30</a:t>
            </a:r>
            <a:endParaRPr sz="1000" b="0" i="0" u="none" strike="noStrike" cap="none">
              <a:solidFill>
                <a:srgbClr val="000000"/>
              </a:solidFill>
              <a:latin typeface="Roboto"/>
              <a:ea typeface="Roboto"/>
              <a:cs typeface="Roboto"/>
              <a:sym typeface="Roboto"/>
            </a:endParaRPr>
          </a:p>
        </p:txBody>
      </p:sp>
      <p:sp>
        <p:nvSpPr>
          <p:cNvPr id="1138" name="Google Shape;1138;p34"/>
          <p:cNvSpPr txBox="1"/>
          <p:nvPr/>
        </p:nvSpPr>
        <p:spPr>
          <a:xfrm>
            <a:off x="7744125" y="1633738"/>
            <a:ext cx="4791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GB" sz="1000" b="0" i="0" u="none" strike="noStrike" cap="none">
                <a:solidFill>
                  <a:srgbClr val="000000"/>
                </a:solidFill>
                <a:latin typeface="Roboto"/>
                <a:ea typeface="Roboto"/>
                <a:cs typeface="Roboto"/>
                <a:sym typeface="Roboto"/>
              </a:rPr>
              <a:t>-2.73</a:t>
            </a:r>
            <a:endParaRPr sz="1000" b="0" i="0" u="none" strike="noStrike" cap="none">
              <a:solidFill>
                <a:srgbClr val="000000"/>
              </a:solidFill>
              <a:latin typeface="Roboto"/>
              <a:ea typeface="Roboto"/>
              <a:cs typeface="Roboto"/>
              <a:sym typeface="Roboto"/>
            </a:endParaRPr>
          </a:p>
        </p:txBody>
      </p:sp>
      <p:sp>
        <p:nvSpPr>
          <p:cNvPr id="1139" name="Google Shape;1139;p34"/>
          <p:cNvSpPr txBox="1"/>
          <p:nvPr/>
        </p:nvSpPr>
        <p:spPr>
          <a:xfrm>
            <a:off x="7744125" y="1938538"/>
            <a:ext cx="4791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GB" sz="1000" b="0" i="0" u="none" strike="noStrike" cap="none">
                <a:solidFill>
                  <a:srgbClr val="000000"/>
                </a:solidFill>
                <a:latin typeface="Roboto"/>
                <a:ea typeface="Roboto"/>
                <a:cs typeface="Roboto"/>
                <a:sym typeface="Roboto"/>
              </a:rPr>
              <a:t>-2.64</a:t>
            </a:r>
            <a:endParaRPr sz="1000" b="0" i="0" u="none" strike="noStrike" cap="none">
              <a:solidFill>
                <a:srgbClr val="000000"/>
              </a:solidFill>
              <a:latin typeface="Roboto"/>
              <a:ea typeface="Roboto"/>
              <a:cs typeface="Roboto"/>
              <a:sym typeface="Roboto"/>
            </a:endParaRPr>
          </a:p>
        </p:txBody>
      </p:sp>
      <p:sp>
        <p:nvSpPr>
          <p:cNvPr id="1140" name="Google Shape;1140;p34"/>
          <p:cNvSpPr txBox="1"/>
          <p:nvPr/>
        </p:nvSpPr>
        <p:spPr>
          <a:xfrm>
            <a:off x="6301425" y="2757538"/>
            <a:ext cx="3411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1141" name="Google Shape;1141;p34"/>
          <p:cNvSpPr/>
          <p:nvPr/>
        </p:nvSpPr>
        <p:spPr>
          <a:xfrm>
            <a:off x="5955975" y="3122150"/>
            <a:ext cx="717900" cy="1032300"/>
          </a:xfrm>
          <a:prstGeom prst="rect">
            <a:avLst/>
          </a:prstGeom>
          <a:solidFill>
            <a:srgbClr val="F3F3F3"/>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2" name="Google Shape;1142;p34"/>
          <p:cNvSpPr txBox="1"/>
          <p:nvPr/>
        </p:nvSpPr>
        <p:spPr>
          <a:xfrm>
            <a:off x="5956125" y="3157750"/>
            <a:ext cx="6810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GB" sz="1000" b="0" i="0" u="none" strike="noStrike" cap="none">
                <a:solidFill>
                  <a:srgbClr val="000000"/>
                </a:solidFill>
                <a:latin typeface="Roboto"/>
                <a:ea typeface="Roboto"/>
                <a:cs typeface="Roboto"/>
                <a:sym typeface="Roboto"/>
              </a:rPr>
              <a:t>The cat</a:t>
            </a:r>
            <a:endParaRPr sz="1000" b="0" i="0" u="none" strike="noStrike" cap="none">
              <a:solidFill>
                <a:srgbClr val="000000"/>
              </a:solidFill>
              <a:latin typeface="Roboto"/>
              <a:ea typeface="Roboto"/>
              <a:cs typeface="Roboto"/>
              <a:sym typeface="Roboto"/>
            </a:endParaRPr>
          </a:p>
        </p:txBody>
      </p:sp>
      <p:sp>
        <p:nvSpPr>
          <p:cNvPr id="1143" name="Google Shape;1143;p34"/>
          <p:cNvSpPr/>
          <p:nvPr/>
        </p:nvSpPr>
        <p:spPr>
          <a:xfrm>
            <a:off x="6932175" y="3122150"/>
            <a:ext cx="403800" cy="1032300"/>
          </a:xfrm>
          <a:prstGeom prst="rect">
            <a:avLst/>
          </a:prstGeom>
          <a:solidFill>
            <a:srgbClr val="F3F3F3"/>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4" name="Google Shape;1144;p34"/>
          <p:cNvSpPr txBox="1"/>
          <p:nvPr/>
        </p:nvSpPr>
        <p:spPr>
          <a:xfrm>
            <a:off x="5948775" y="2880188"/>
            <a:ext cx="479100" cy="292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700"/>
              <a:buFont typeface="Arial"/>
              <a:buNone/>
            </a:pPr>
            <a:r>
              <a:rPr lang="en-GB" sz="700" b="1" i="0" u="none" strike="noStrike" cap="none">
                <a:solidFill>
                  <a:srgbClr val="000000"/>
                </a:solidFill>
                <a:latin typeface="Roboto"/>
                <a:ea typeface="Roboto"/>
                <a:cs typeface="Roboto"/>
                <a:sym typeface="Roboto"/>
              </a:rPr>
              <a:t>Hyp</a:t>
            </a:r>
            <a:endParaRPr sz="700" b="1" i="0" u="none" strike="noStrike" cap="none">
              <a:solidFill>
                <a:srgbClr val="000000"/>
              </a:solidFill>
              <a:latin typeface="Roboto"/>
              <a:ea typeface="Roboto"/>
              <a:cs typeface="Roboto"/>
              <a:sym typeface="Roboto"/>
            </a:endParaRPr>
          </a:p>
        </p:txBody>
      </p:sp>
      <p:sp>
        <p:nvSpPr>
          <p:cNvPr id="1145" name="Google Shape;1145;p34"/>
          <p:cNvSpPr txBox="1"/>
          <p:nvPr/>
        </p:nvSpPr>
        <p:spPr>
          <a:xfrm>
            <a:off x="6805275" y="2880200"/>
            <a:ext cx="762000" cy="292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700"/>
              <a:buFont typeface="Arial"/>
              <a:buNone/>
            </a:pPr>
            <a:r>
              <a:rPr lang="en-GB" sz="700" b="1" i="0" u="none" strike="noStrike" cap="none">
                <a:solidFill>
                  <a:srgbClr val="000000"/>
                </a:solidFill>
                <a:latin typeface="Roboto"/>
                <a:ea typeface="Roboto"/>
                <a:cs typeface="Roboto"/>
                <a:sym typeface="Roboto"/>
              </a:rPr>
              <a:t>LogScore</a:t>
            </a:r>
            <a:endParaRPr sz="700" b="0" i="0" u="none" strike="noStrike" cap="none">
              <a:solidFill>
                <a:srgbClr val="000000"/>
              </a:solidFill>
              <a:latin typeface="Arial"/>
              <a:ea typeface="Arial"/>
              <a:cs typeface="Arial"/>
              <a:sym typeface="Arial"/>
            </a:endParaRPr>
          </a:p>
        </p:txBody>
      </p:sp>
      <p:sp>
        <p:nvSpPr>
          <p:cNvPr id="1146" name="Google Shape;1146;p34"/>
          <p:cNvSpPr txBox="1"/>
          <p:nvPr/>
        </p:nvSpPr>
        <p:spPr>
          <a:xfrm>
            <a:off x="6901350" y="3157763"/>
            <a:ext cx="4791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GB" sz="1000" b="0" i="0" u="none" strike="noStrike" cap="none">
                <a:solidFill>
                  <a:srgbClr val="000000"/>
                </a:solidFill>
                <a:latin typeface="Roboto"/>
                <a:ea typeface="Roboto"/>
                <a:cs typeface="Roboto"/>
                <a:sym typeface="Roboto"/>
              </a:rPr>
              <a:t>-1.40</a:t>
            </a:r>
            <a:endParaRPr sz="1000" b="0" i="0" u="none" strike="noStrike" cap="none">
              <a:solidFill>
                <a:srgbClr val="000000"/>
              </a:solidFill>
              <a:latin typeface="Roboto"/>
              <a:ea typeface="Roboto"/>
              <a:cs typeface="Roboto"/>
              <a:sym typeface="Roboto"/>
            </a:endParaRPr>
          </a:p>
        </p:txBody>
      </p:sp>
      <p:sp>
        <p:nvSpPr>
          <p:cNvPr id="1147" name="Google Shape;1147;p34"/>
          <p:cNvSpPr txBox="1"/>
          <p:nvPr/>
        </p:nvSpPr>
        <p:spPr>
          <a:xfrm>
            <a:off x="5956125" y="3462550"/>
            <a:ext cx="7179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GB" sz="1000" b="0" i="0" u="none" strike="noStrike" cap="none">
                <a:solidFill>
                  <a:srgbClr val="000000"/>
                </a:solidFill>
                <a:latin typeface="Roboto"/>
                <a:ea typeface="Roboto"/>
                <a:cs typeface="Roboto"/>
                <a:sym typeface="Roboto"/>
              </a:rPr>
              <a:t>This mad</a:t>
            </a:r>
            <a:endParaRPr sz="1000" b="0" i="0" u="none" strike="noStrike" cap="none">
              <a:solidFill>
                <a:srgbClr val="000000"/>
              </a:solidFill>
              <a:latin typeface="Roboto"/>
              <a:ea typeface="Roboto"/>
              <a:cs typeface="Roboto"/>
              <a:sym typeface="Roboto"/>
            </a:endParaRPr>
          </a:p>
        </p:txBody>
      </p:sp>
      <p:sp>
        <p:nvSpPr>
          <p:cNvPr id="1148" name="Google Shape;1148;p34"/>
          <p:cNvSpPr txBox="1"/>
          <p:nvPr/>
        </p:nvSpPr>
        <p:spPr>
          <a:xfrm>
            <a:off x="6908625" y="3491175"/>
            <a:ext cx="4791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GB" sz="1000" b="0" i="0" u="none" strike="noStrike" cap="none">
                <a:solidFill>
                  <a:srgbClr val="000000"/>
                </a:solidFill>
                <a:latin typeface="Roboto"/>
                <a:ea typeface="Roboto"/>
                <a:cs typeface="Roboto"/>
                <a:sym typeface="Roboto"/>
              </a:rPr>
              <a:t>-2.51</a:t>
            </a:r>
            <a:endParaRPr sz="1000"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000"/>
              <a:buFont typeface="Arial"/>
              <a:buNone/>
            </a:pPr>
            <a:endParaRPr sz="1000" b="0" i="0" u="none" strike="noStrike" cap="none">
              <a:solidFill>
                <a:srgbClr val="000000"/>
              </a:solidFill>
              <a:latin typeface="Roboto"/>
              <a:ea typeface="Roboto"/>
              <a:cs typeface="Roboto"/>
              <a:sym typeface="Roboto"/>
            </a:endParaRPr>
          </a:p>
        </p:txBody>
      </p:sp>
      <p:sp>
        <p:nvSpPr>
          <p:cNvPr id="1149" name="Google Shape;1149;p34"/>
          <p:cNvSpPr txBox="1"/>
          <p:nvPr/>
        </p:nvSpPr>
        <p:spPr>
          <a:xfrm>
            <a:off x="5956125" y="3767350"/>
            <a:ext cx="6810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GB" sz="1000" b="0" i="0" u="none" strike="noStrike" cap="none">
                <a:solidFill>
                  <a:srgbClr val="000000"/>
                </a:solidFill>
                <a:latin typeface="Roboto"/>
                <a:ea typeface="Roboto"/>
                <a:cs typeface="Roboto"/>
                <a:sym typeface="Roboto"/>
              </a:rPr>
              <a:t>That bat</a:t>
            </a:r>
            <a:endParaRPr sz="1000" b="0" i="0" u="none" strike="noStrike" cap="none">
              <a:solidFill>
                <a:srgbClr val="000000"/>
              </a:solidFill>
              <a:latin typeface="Roboto"/>
              <a:ea typeface="Roboto"/>
              <a:cs typeface="Roboto"/>
              <a:sym typeface="Roboto"/>
            </a:endParaRPr>
          </a:p>
        </p:txBody>
      </p:sp>
      <p:sp>
        <p:nvSpPr>
          <p:cNvPr id="1150" name="Google Shape;1150;p34"/>
          <p:cNvSpPr txBox="1"/>
          <p:nvPr/>
        </p:nvSpPr>
        <p:spPr>
          <a:xfrm>
            <a:off x="6908625" y="3730013"/>
            <a:ext cx="4791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GB" sz="1000" b="0" i="0" u="none" strike="noStrike" cap="none">
                <a:solidFill>
                  <a:srgbClr val="000000"/>
                </a:solidFill>
                <a:latin typeface="Roboto"/>
                <a:ea typeface="Roboto"/>
                <a:cs typeface="Roboto"/>
                <a:sym typeface="Roboto"/>
              </a:rPr>
              <a:t>-3.30</a:t>
            </a:r>
            <a:endParaRPr sz="1000" b="0" i="0" u="none" strike="noStrike" cap="none">
              <a:solidFill>
                <a:srgbClr val="000000"/>
              </a:solidFill>
              <a:latin typeface="Roboto"/>
              <a:ea typeface="Roboto"/>
              <a:cs typeface="Roboto"/>
              <a:sym typeface="Roboto"/>
            </a:endParaRPr>
          </a:p>
        </p:txBody>
      </p:sp>
      <p:sp>
        <p:nvSpPr>
          <p:cNvPr id="1151" name="Google Shape;1151;p34"/>
          <p:cNvSpPr/>
          <p:nvPr/>
        </p:nvSpPr>
        <p:spPr>
          <a:xfrm>
            <a:off x="7465575" y="3122150"/>
            <a:ext cx="403800" cy="1032300"/>
          </a:xfrm>
          <a:prstGeom prst="rect">
            <a:avLst/>
          </a:prstGeom>
          <a:solidFill>
            <a:srgbClr val="F3F3F3"/>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2" name="Google Shape;1152;p34"/>
          <p:cNvSpPr txBox="1"/>
          <p:nvPr/>
        </p:nvSpPr>
        <p:spPr>
          <a:xfrm>
            <a:off x="7342275" y="2880200"/>
            <a:ext cx="762000" cy="292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700"/>
              <a:buFont typeface="Arial"/>
              <a:buNone/>
            </a:pPr>
            <a:r>
              <a:rPr lang="en-GB" sz="700" b="1" i="0" u="none" strike="noStrike" cap="none">
                <a:solidFill>
                  <a:srgbClr val="000000"/>
                </a:solidFill>
                <a:latin typeface="Roboto"/>
                <a:ea typeface="Roboto"/>
                <a:cs typeface="Roboto"/>
                <a:sym typeface="Roboto"/>
              </a:rPr>
              <a:t>LogScore LM</a:t>
            </a:r>
            <a:endParaRPr sz="700" b="0" i="0" u="none" strike="noStrike" cap="none">
              <a:solidFill>
                <a:srgbClr val="000000"/>
              </a:solidFill>
              <a:latin typeface="Arial"/>
              <a:ea typeface="Arial"/>
              <a:cs typeface="Arial"/>
              <a:sym typeface="Arial"/>
            </a:endParaRPr>
          </a:p>
        </p:txBody>
      </p:sp>
      <p:sp>
        <p:nvSpPr>
          <p:cNvPr id="1153" name="Google Shape;1153;p34"/>
          <p:cNvSpPr txBox="1"/>
          <p:nvPr/>
        </p:nvSpPr>
        <p:spPr>
          <a:xfrm>
            <a:off x="7480125" y="3157738"/>
            <a:ext cx="4791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GB" sz="1000" b="0" i="0" u="none" strike="noStrike" cap="none">
                <a:solidFill>
                  <a:srgbClr val="000000"/>
                </a:solidFill>
                <a:latin typeface="Roboto"/>
                <a:ea typeface="Roboto"/>
                <a:cs typeface="Roboto"/>
                <a:sym typeface="Roboto"/>
              </a:rPr>
              <a:t>-2.1</a:t>
            </a:r>
            <a:endParaRPr sz="1000" b="0" i="0" u="none" strike="noStrike" cap="none">
              <a:solidFill>
                <a:srgbClr val="000000"/>
              </a:solidFill>
              <a:latin typeface="Roboto"/>
              <a:ea typeface="Roboto"/>
              <a:cs typeface="Roboto"/>
              <a:sym typeface="Roboto"/>
            </a:endParaRPr>
          </a:p>
        </p:txBody>
      </p:sp>
      <p:sp>
        <p:nvSpPr>
          <p:cNvPr id="1154" name="Google Shape;1154;p34"/>
          <p:cNvSpPr txBox="1"/>
          <p:nvPr/>
        </p:nvSpPr>
        <p:spPr>
          <a:xfrm>
            <a:off x="7480125" y="3462538"/>
            <a:ext cx="4791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GB" sz="1000" b="0" i="0" u="none" strike="noStrike" cap="none">
                <a:solidFill>
                  <a:srgbClr val="000000"/>
                </a:solidFill>
                <a:latin typeface="Roboto"/>
                <a:ea typeface="Roboto"/>
                <a:cs typeface="Roboto"/>
                <a:sym typeface="Roboto"/>
              </a:rPr>
              <a:t>-2.8</a:t>
            </a:r>
            <a:endParaRPr sz="1000" b="0" i="0" u="none" strike="noStrike" cap="none">
              <a:solidFill>
                <a:srgbClr val="000000"/>
              </a:solidFill>
              <a:latin typeface="Roboto"/>
              <a:ea typeface="Roboto"/>
              <a:cs typeface="Roboto"/>
              <a:sym typeface="Roboto"/>
            </a:endParaRPr>
          </a:p>
        </p:txBody>
      </p:sp>
      <p:sp>
        <p:nvSpPr>
          <p:cNvPr id="1155" name="Google Shape;1155;p34"/>
          <p:cNvSpPr txBox="1"/>
          <p:nvPr/>
        </p:nvSpPr>
        <p:spPr>
          <a:xfrm>
            <a:off x="7483725" y="3727238"/>
            <a:ext cx="4791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GB" sz="1000" b="0" i="0" u="none" strike="noStrike" cap="none">
                <a:solidFill>
                  <a:srgbClr val="000000"/>
                </a:solidFill>
                <a:latin typeface="Roboto"/>
                <a:ea typeface="Roboto"/>
                <a:cs typeface="Roboto"/>
                <a:sym typeface="Roboto"/>
              </a:rPr>
              <a:t>-3.3</a:t>
            </a:r>
            <a:endParaRPr sz="1000" b="0" i="0" u="none" strike="noStrike" cap="none">
              <a:solidFill>
                <a:srgbClr val="000000"/>
              </a:solidFill>
              <a:latin typeface="Roboto"/>
              <a:ea typeface="Roboto"/>
              <a:cs typeface="Roboto"/>
              <a:sym typeface="Roboto"/>
            </a:endParaRPr>
          </a:p>
        </p:txBody>
      </p:sp>
      <p:sp>
        <p:nvSpPr>
          <p:cNvPr id="1156" name="Google Shape;1156;p34"/>
          <p:cNvSpPr txBox="1"/>
          <p:nvPr/>
        </p:nvSpPr>
        <p:spPr>
          <a:xfrm>
            <a:off x="6642525" y="4206400"/>
            <a:ext cx="548700" cy="3078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GB" sz="800" b="0" i="0" u="none" strike="noStrike" cap="none">
                <a:solidFill>
                  <a:srgbClr val="000000"/>
                </a:solidFill>
                <a:latin typeface="Roboto"/>
                <a:ea typeface="Roboto"/>
                <a:cs typeface="Roboto"/>
                <a:sym typeface="Roboto"/>
              </a:rPr>
              <a:t>Step 2</a:t>
            </a:r>
            <a:endParaRPr sz="800" b="0" i="0" u="none" strike="noStrike" cap="none">
              <a:solidFill>
                <a:srgbClr val="000000"/>
              </a:solidFill>
              <a:latin typeface="Roboto"/>
              <a:ea typeface="Roboto"/>
              <a:cs typeface="Roboto"/>
              <a:sym typeface="Roboto"/>
            </a:endParaRPr>
          </a:p>
        </p:txBody>
      </p:sp>
      <p:sp>
        <p:nvSpPr>
          <p:cNvPr id="1157" name="Google Shape;1157;p34"/>
          <p:cNvSpPr/>
          <p:nvPr/>
        </p:nvSpPr>
        <p:spPr>
          <a:xfrm>
            <a:off x="8110575" y="3122150"/>
            <a:ext cx="825600" cy="1032300"/>
          </a:xfrm>
          <a:prstGeom prst="rect">
            <a:avLst/>
          </a:prstGeom>
          <a:solidFill>
            <a:srgbClr val="F3F3F3"/>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8" name="Google Shape;1158;p34"/>
          <p:cNvSpPr txBox="1"/>
          <p:nvPr/>
        </p:nvSpPr>
        <p:spPr>
          <a:xfrm>
            <a:off x="8050450" y="2880200"/>
            <a:ext cx="1131900" cy="292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700"/>
              <a:buFont typeface="Arial"/>
              <a:buNone/>
            </a:pPr>
            <a:r>
              <a:rPr lang="en-GB" sz="700" b="1" i="0" u="none" strike="noStrike" cap="none">
                <a:solidFill>
                  <a:srgbClr val="000000"/>
                </a:solidFill>
                <a:latin typeface="Roboto"/>
                <a:ea typeface="Roboto"/>
                <a:cs typeface="Roboto"/>
                <a:sym typeface="Roboto"/>
              </a:rPr>
              <a:t>LogScore tot (λ</a:t>
            </a:r>
            <a:r>
              <a:rPr lang="en-GB" sz="700" b="1" i="0" u="none" strike="noStrike" cap="none" baseline="-25000">
                <a:solidFill>
                  <a:srgbClr val="000000"/>
                </a:solidFill>
                <a:latin typeface="Roboto"/>
                <a:ea typeface="Roboto"/>
                <a:cs typeface="Roboto"/>
                <a:sym typeface="Roboto"/>
              </a:rPr>
              <a:t>LM</a:t>
            </a:r>
            <a:r>
              <a:rPr lang="en-GB" sz="700" b="1" i="0" u="none" strike="noStrike" cap="none">
                <a:solidFill>
                  <a:srgbClr val="000000"/>
                </a:solidFill>
                <a:latin typeface="Roboto"/>
                <a:ea typeface="Roboto"/>
                <a:cs typeface="Roboto"/>
                <a:sym typeface="Roboto"/>
              </a:rPr>
              <a:t>=1)</a:t>
            </a:r>
            <a:endParaRPr sz="700" b="0" i="0" u="none" strike="noStrike" cap="none">
              <a:solidFill>
                <a:srgbClr val="000000"/>
              </a:solidFill>
              <a:latin typeface="Arial"/>
              <a:ea typeface="Arial"/>
              <a:cs typeface="Arial"/>
              <a:sym typeface="Arial"/>
            </a:endParaRPr>
          </a:p>
        </p:txBody>
      </p:sp>
      <p:sp>
        <p:nvSpPr>
          <p:cNvPr id="1159" name="Google Shape;1159;p34"/>
          <p:cNvSpPr txBox="1"/>
          <p:nvPr/>
        </p:nvSpPr>
        <p:spPr>
          <a:xfrm>
            <a:off x="8147025" y="3157750"/>
            <a:ext cx="7620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GB" sz="1000" b="0" i="0" u="none" strike="noStrike" cap="none">
                <a:solidFill>
                  <a:srgbClr val="000000"/>
                </a:solidFill>
                <a:latin typeface="Roboto"/>
                <a:ea typeface="Roboto"/>
                <a:cs typeface="Roboto"/>
                <a:sym typeface="Roboto"/>
              </a:rPr>
              <a:t>-2.30 -2.5</a:t>
            </a:r>
            <a:endParaRPr sz="1000" b="0" i="0" u="none" strike="noStrike" cap="none">
              <a:solidFill>
                <a:srgbClr val="000000"/>
              </a:solidFill>
              <a:latin typeface="Roboto"/>
              <a:ea typeface="Roboto"/>
              <a:cs typeface="Roboto"/>
              <a:sym typeface="Roboto"/>
            </a:endParaRPr>
          </a:p>
        </p:txBody>
      </p:sp>
      <p:sp>
        <p:nvSpPr>
          <p:cNvPr id="1160" name="Google Shape;1160;p34"/>
          <p:cNvSpPr txBox="1"/>
          <p:nvPr/>
        </p:nvSpPr>
        <p:spPr>
          <a:xfrm>
            <a:off x="8147025" y="3462550"/>
            <a:ext cx="7620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GB" sz="1000" b="0" i="0" u="none" strike="noStrike" cap="none">
                <a:solidFill>
                  <a:srgbClr val="000000"/>
                </a:solidFill>
                <a:latin typeface="Roboto"/>
                <a:ea typeface="Roboto"/>
                <a:cs typeface="Roboto"/>
                <a:sym typeface="Roboto"/>
              </a:rPr>
              <a:t>2.73 -5.31</a:t>
            </a:r>
            <a:endParaRPr sz="1000" b="0" i="0" u="none" strike="noStrike" cap="none">
              <a:solidFill>
                <a:srgbClr val="000000"/>
              </a:solidFill>
              <a:latin typeface="Roboto"/>
              <a:ea typeface="Roboto"/>
              <a:cs typeface="Roboto"/>
              <a:sym typeface="Roboto"/>
            </a:endParaRPr>
          </a:p>
        </p:txBody>
      </p:sp>
      <p:sp>
        <p:nvSpPr>
          <p:cNvPr id="1161" name="Google Shape;1161;p34"/>
          <p:cNvSpPr txBox="1"/>
          <p:nvPr/>
        </p:nvSpPr>
        <p:spPr>
          <a:xfrm>
            <a:off x="8147025" y="3767350"/>
            <a:ext cx="7620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GB" sz="1000" b="0" i="0" u="none" strike="noStrike" cap="none">
                <a:solidFill>
                  <a:srgbClr val="000000"/>
                </a:solidFill>
                <a:latin typeface="Roboto"/>
                <a:ea typeface="Roboto"/>
                <a:cs typeface="Roboto"/>
                <a:sym typeface="Roboto"/>
              </a:rPr>
              <a:t>2.64 -6.60</a:t>
            </a:r>
            <a:endParaRPr sz="1000" b="0" i="0" u="none" strike="noStrike" cap="none">
              <a:solidFill>
                <a:srgbClr val="000000"/>
              </a:solidFill>
              <a:latin typeface="Roboto"/>
              <a:ea typeface="Roboto"/>
              <a:cs typeface="Roboto"/>
              <a:sym typeface="Roboto"/>
            </a:endParaRPr>
          </a:p>
        </p:txBody>
      </p:sp>
      <p:sp>
        <p:nvSpPr>
          <p:cNvPr id="1162" name="Google Shape;1162;p34"/>
          <p:cNvSpPr txBox="1"/>
          <p:nvPr/>
        </p:nvSpPr>
        <p:spPr>
          <a:xfrm>
            <a:off x="6642523" y="4566150"/>
            <a:ext cx="616800" cy="276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600"/>
              <a:buFont typeface="Arial"/>
              <a:buNone/>
            </a:pPr>
            <a:r>
              <a:rPr lang="en-GB" sz="600" b="0" i="0" u="none" strike="noStrike" cap="none">
                <a:solidFill>
                  <a:srgbClr val="000000"/>
                </a:solidFill>
                <a:latin typeface="Roboto"/>
                <a:ea typeface="Roboto"/>
                <a:cs typeface="Roboto"/>
                <a:sym typeface="Roboto"/>
              </a:rPr>
              <a:t>…………………</a:t>
            </a:r>
            <a:endParaRPr sz="600" b="0" i="0" u="none" strike="noStrike" cap="none">
              <a:solidFill>
                <a:srgbClr val="000000"/>
              </a:solidFill>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166"/>
        <p:cNvGrpSpPr/>
        <p:nvPr/>
      </p:nvGrpSpPr>
      <p:grpSpPr>
        <a:xfrm>
          <a:off x="0" y="0"/>
          <a:ext cx="0" cy="0"/>
          <a:chOff x="0" y="0"/>
          <a:chExt cx="0" cy="0"/>
        </a:xfrm>
      </p:grpSpPr>
      <p:sp>
        <p:nvSpPr>
          <p:cNvPr id="1167" name="Google Shape;1167;p35"/>
          <p:cNvSpPr txBox="1"/>
          <p:nvPr/>
        </p:nvSpPr>
        <p:spPr>
          <a:xfrm>
            <a:off x="1211650" y="1678325"/>
            <a:ext cx="6980700" cy="9852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600"/>
              <a:buFont typeface="Arial"/>
              <a:buNone/>
            </a:pPr>
            <a:r>
              <a:rPr lang="en-GB" sz="2600" b="0" i="0" u="none" strike="noStrike" cap="none">
                <a:solidFill>
                  <a:srgbClr val="000000"/>
                </a:solidFill>
                <a:latin typeface="Arial"/>
                <a:ea typeface="Arial"/>
                <a:cs typeface="Arial"/>
                <a:sym typeface="Arial"/>
              </a:rPr>
              <a:t>Connectionist Temporal Classification</a:t>
            </a:r>
            <a:endParaRPr sz="26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600"/>
              <a:buFont typeface="Arial"/>
              <a:buNone/>
            </a:pPr>
            <a:r>
              <a:rPr lang="en-GB" sz="2600" b="0" i="0" u="none" strike="noStrike" cap="none">
                <a:solidFill>
                  <a:srgbClr val="000000"/>
                </a:solidFill>
                <a:latin typeface="Arial"/>
                <a:ea typeface="Arial"/>
                <a:cs typeface="Arial"/>
                <a:sym typeface="Arial"/>
              </a:rPr>
              <a:t>(CTC)</a:t>
            </a:r>
            <a:endParaRPr sz="2600" b="0" i="0" u="none" strike="noStrike" cap="none">
              <a:solidFill>
                <a:srgbClr val="000000"/>
              </a:solidFill>
              <a:latin typeface="Arial"/>
              <a:ea typeface="Arial"/>
              <a:cs typeface="Arial"/>
              <a:sym typeface="Arial"/>
            </a:endParaRPr>
          </a:p>
        </p:txBody>
      </p:sp>
      <p:sp>
        <p:nvSpPr>
          <p:cNvPr id="1168" name="Google Shape;1168;p35"/>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Shape 1172"/>
        <p:cNvGrpSpPr/>
        <p:nvPr/>
      </p:nvGrpSpPr>
      <p:grpSpPr>
        <a:xfrm>
          <a:off x="0" y="0"/>
          <a:ext cx="0" cy="0"/>
          <a:chOff x="0" y="0"/>
          <a:chExt cx="0" cy="0"/>
        </a:xfrm>
      </p:grpSpPr>
      <p:sp>
        <p:nvSpPr>
          <p:cNvPr id="1173" name="Google Shape;1173;p36"/>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800"/>
              <a:buNone/>
            </a:pPr>
            <a:r>
              <a:rPr lang="en-GB" sz="2600"/>
              <a:t>Connectionist Temporal Classification (CTC)</a:t>
            </a:r>
            <a:endParaRPr sz="2600"/>
          </a:p>
        </p:txBody>
      </p:sp>
      <p:sp>
        <p:nvSpPr>
          <p:cNvPr id="1174" name="Google Shape;1174;p36"/>
          <p:cNvSpPr txBox="1"/>
          <p:nvPr/>
        </p:nvSpPr>
        <p:spPr>
          <a:xfrm>
            <a:off x="489750" y="888038"/>
            <a:ext cx="8164500" cy="4002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00000"/>
              </a:lnSpc>
              <a:spcBef>
                <a:spcPts val="0"/>
              </a:spcBef>
              <a:spcAft>
                <a:spcPts val="0"/>
              </a:spcAft>
              <a:buClr>
                <a:srgbClr val="000000"/>
              </a:buClr>
              <a:buSzPts val="1400"/>
              <a:buFont typeface="Roboto"/>
              <a:buChar char="●"/>
            </a:pPr>
            <a:r>
              <a:rPr lang="en-GB" sz="1400" b="0" i="0" u="none" strike="noStrike" cap="none">
                <a:solidFill>
                  <a:srgbClr val="000000"/>
                </a:solidFill>
                <a:latin typeface="Roboto"/>
                <a:ea typeface="Roboto"/>
                <a:cs typeface="Roboto"/>
                <a:sym typeface="Roboto"/>
              </a:rPr>
              <a:t>So far, we have seen </a:t>
            </a:r>
            <a:r>
              <a:rPr lang="en-GB" sz="1400" b="1" i="0" u="none" strike="noStrike" cap="none">
                <a:solidFill>
                  <a:srgbClr val="000000"/>
                </a:solidFill>
                <a:latin typeface="Roboto"/>
                <a:ea typeface="Roboto"/>
                <a:cs typeface="Roboto"/>
                <a:sym typeface="Roboto"/>
              </a:rPr>
              <a:t>Encoder-Decoder ASR</a:t>
            </a:r>
            <a:r>
              <a:rPr lang="en-GB" sz="1400" b="0" i="0" u="none" strike="noStrike" cap="none">
                <a:solidFill>
                  <a:srgbClr val="000000"/>
                </a:solidFill>
                <a:latin typeface="Roboto"/>
                <a:ea typeface="Roboto"/>
                <a:cs typeface="Roboto"/>
                <a:sym typeface="Roboto"/>
              </a:rPr>
              <a:t> models.</a:t>
            </a:r>
            <a:endParaRPr sz="1400" b="0" i="0" u="none" strike="noStrike" cap="none">
              <a:solidFill>
                <a:srgbClr val="000000"/>
              </a:solidFill>
              <a:latin typeface="Roboto"/>
              <a:ea typeface="Roboto"/>
              <a:cs typeface="Roboto"/>
              <a:sym typeface="Roboto"/>
            </a:endParaRPr>
          </a:p>
        </p:txBody>
      </p:sp>
      <p:sp>
        <p:nvSpPr>
          <p:cNvPr id="1175" name="Google Shape;1175;p36"/>
          <p:cNvSpPr txBox="1"/>
          <p:nvPr/>
        </p:nvSpPr>
        <p:spPr>
          <a:xfrm>
            <a:off x="463800" y="2049250"/>
            <a:ext cx="8327100" cy="6156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00000"/>
              </a:lnSpc>
              <a:spcBef>
                <a:spcPts val="0"/>
              </a:spcBef>
              <a:spcAft>
                <a:spcPts val="0"/>
              </a:spcAft>
              <a:buClr>
                <a:srgbClr val="000000"/>
              </a:buClr>
              <a:buSzPts val="1400"/>
              <a:buFont typeface="Roboto"/>
              <a:buChar char="●"/>
            </a:pPr>
            <a:r>
              <a:rPr lang="en-GB" sz="1400" b="0" i="0" u="none" strike="noStrike" cap="none">
                <a:solidFill>
                  <a:srgbClr val="000000"/>
                </a:solidFill>
                <a:latin typeface="Roboto"/>
                <a:ea typeface="Roboto"/>
                <a:cs typeface="Roboto"/>
                <a:sym typeface="Roboto"/>
              </a:rPr>
              <a:t>In certain applications, it is desirable for an ASR system to produce output in </a:t>
            </a:r>
            <a:r>
              <a:rPr lang="en-GB" sz="1400" b="1" i="0" u="none" strike="noStrike" cap="none">
                <a:solidFill>
                  <a:srgbClr val="000000"/>
                </a:solidFill>
                <a:latin typeface="Roboto"/>
                <a:ea typeface="Roboto"/>
                <a:cs typeface="Roboto"/>
                <a:sym typeface="Roboto"/>
              </a:rPr>
              <a:t>real-time</a:t>
            </a:r>
            <a:r>
              <a:rPr lang="en-GB" sz="1400" b="0" i="0" u="none" strike="noStrike" cap="none">
                <a:solidFill>
                  <a:srgbClr val="000000"/>
                </a:solidFill>
                <a:latin typeface="Roboto"/>
                <a:ea typeface="Roboto"/>
                <a:cs typeface="Roboto"/>
                <a:sym typeface="Roboto"/>
              </a:rPr>
              <a:t> as speech is being spoken, instead of waiting until the end of a speech segment to generate output.</a:t>
            </a:r>
            <a:endParaRPr sz="1400" b="0" i="0" u="none" strike="noStrike" cap="none">
              <a:solidFill>
                <a:srgbClr val="000000"/>
              </a:solidFill>
              <a:latin typeface="Roboto"/>
              <a:ea typeface="Roboto"/>
              <a:cs typeface="Roboto"/>
              <a:sym typeface="Roboto"/>
            </a:endParaRPr>
          </a:p>
        </p:txBody>
      </p:sp>
      <p:sp>
        <p:nvSpPr>
          <p:cNvPr id="1176" name="Google Shape;1176;p36"/>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24</a:t>
            </a:fld>
            <a:endParaRPr/>
          </a:p>
        </p:txBody>
      </p:sp>
      <p:sp>
        <p:nvSpPr>
          <p:cNvPr id="1177" name="Google Shape;1177;p36"/>
          <p:cNvSpPr txBox="1"/>
          <p:nvPr/>
        </p:nvSpPr>
        <p:spPr>
          <a:xfrm>
            <a:off x="429300" y="1426438"/>
            <a:ext cx="8164500" cy="4002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00000"/>
              </a:lnSpc>
              <a:spcBef>
                <a:spcPts val="0"/>
              </a:spcBef>
              <a:spcAft>
                <a:spcPts val="0"/>
              </a:spcAft>
              <a:buClr>
                <a:srgbClr val="000000"/>
              </a:buClr>
              <a:buSzPts val="1400"/>
              <a:buFont typeface="Roboto"/>
              <a:buChar char="●"/>
            </a:pPr>
            <a:r>
              <a:rPr lang="en-GB" sz="1400" b="0" i="0" u="none" strike="noStrike" cap="none">
                <a:solidFill>
                  <a:srgbClr val="000000"/>
                </a:solidFill>
                <a:latin typeface="Roboto"/>
                <a:ea typeface="Roboto"/>
                <a:cs typeface="Roboto"/>
                <a:sym typeface="Roboto"/>
              </a:rPr>
              <a:t>Despite their</a:t>
            </a:r>
            <a:r>
              <a:rPr lang="en-GB" sz="1400" b="1" i="0" u="none" strike="noStrike" cap="none">
                <a:solidFill>
                  <a:srgbClr val="000000"/>
                </a:solidFill>
                <a:latin typeface="Roboto"/>
                <a:ea typeface="Roboto"/>
                <a:cs typeface="Roboto"/>
                <a:sym typeface="Roboto"/>
              </a:rPr>
              <a:t> excellent performance</a:t>
            </a:r>
            <a:r>
              <a:rPr lang="en-GB" sz="1400" b="0" i="0" u="none" strike="noStrike" cap="none">
                <a:solidFill>
                  <a:srgbClr val="000000"/>
                </a:solidFill>
                <a:latin typeface="Roboto"/>
                <a:ea typeface="Roboto"/>
                <a:cs typeface="Roboto"/>
                <a:sym typeface="Roboto"/>
              </a:rPr>
              <a:t> and </a:t>
            </a:r>
            <a:r>
              <a:rPr lang="en-GB" sz="1400" b="1" i="0" u="none" strike="noStrike" cap="none">
                <a:solidFill>
                  <a:srgbClr val="000000"/>
                </a:solidFill>
                <a:latin typeface="Roboto"/>
                <a:ea typeface="Roboto"/>
                <a:cs typeface="Roboto"/>
                <a:sym typeface="Roboto"/>
              </a:rPr>
              <a:t>flexibility</a:t>
            </a:r>
            <a:r>
              <a:rPr lang="en-GB" sz="1400" b="0" i="0" u="none" strike="noStrike" cap="none">
                <a:solidFill>
                  <a:srgbClr val="000000"/>
                </a:solidFill>
                <a:latin typeface="Roboto"/>
                <a:ea typeface="Roboto"/>
                <a:cs typeface="Roboto"/>
                <a:sym typeface="Roboto"/>
              </a:rPr>
              <a:t>,  they are not suitable for </a:t>
            </a:r>
            <a:r>
              <a:rPr lang="en-GB" sz="1400" b="1" i="0" u="none" strike="noStrike" cap="none">
                <a:solidFill>
                  <a:srgbClr val="000000"/>
                </a:solidFill>
                <a:latin typeface="Roboto"/>
                <a:ea typeface="Roboto"/>
                <a:cs typeface="Roboto"/>
                <a:sym typeface="Roboto"/>
              </a:rPr>
              <a:t>streamable ASR</a:t>
            </a:r>
            <a:r>
              <a:rPr lang="en-GB" sz="1400" b="0" i="0" u="none" strike="noStrike" cap="none">
                <a:solidFill>
                  <a:srgbClr val="000000"/>
                </a:solidFill>
                <a:latin typeface="Roboto"/>
                <a:ea typeface="Roboto"/>
                <a:cs typeface="Roboto"/>
                <a:sym typeface="Roboto"/>
              </a:rPr>
              <a:t>.</a:t>
            </a:r>
            <a:endParaRPr sz="1400" b="0" i="0" u="none" strike="noStrike" cap="none">
              <a:solidFill>
                <a:srgbClr val="000000"/>
              </a:solidFill>
              <a:latin typeface="Roboto"/>
              <a:ea typeface="Roboto"/>
              <a:cs typeface="Roboto"/>
              <a:sym typeface="Roboto"/>
            </a:endParaRPr>
          </a:p>
        </p:txBody>
      </p:sp>
      <p:sp>
        <p:nvSpPr>
          <p:cNvPr id="1178" name="Google Shape;1178;p36"/>
          <p:cNvSpPr txBox="1"/>
          <p:nvPr/>
        </p:nvSpPr>
        <p:spPr>
          <a:xfrm>
            <a:off x="463800" y="2887450"/>
            <a:ext cx="8327100" cy="6156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00000"/>
              </a:lnSpc>
              <a:spcBef>
                <a:spcPts val="0"/>
              </a:spcBef>
              <a:spcAft>
                <a:spcPts val="0"/>
              </a:spcAft>
              <a:buClr>
                <a:srgbClr val="000000"/>
              </a:buClr>
              <a:buSzPts val="1400"/>
              <a:buFont typeface="Roboto"/>
              <a:buChar char="●"/>
            </a:pPr>
            <a:r>
              <a:rPr lang="en-GB" sz="1400" b="0" i="0" u="none" strike="noStrike" cap="none">
                <a:solidFill>
                  <a:srgbClr val="000000"/>
                </a:solidFill>
                <a:latin typeface="Roboto"/>
                <a:ea typeface="Roboto"/>
                <a:cs typeface="Roboto"/>
                <a:sym typeface="Roboto"/>
              </a:rPr>
              <a:t>Standard encoder-decoder architectures cannot achieve this as decoding can only begin after the encoder has processed all the time steps.</a:t>
            </a:r>
            <a:endParaRPr sz="1400" b="0" i="0" u="none" strike="noStrike" cap="none">
              <a:solidFill>
                <a:srgbClr val="000000"/>
              </a:solidFill>
              <a:latin typeface="Roboto"/>
              <a:ea typeface="Roboto"/>
              <a:cs typeface="Roboto"/>
              <a:sym typeface="Roboto"/>
            </a:endParaRPr>
          </a:p>
        </p:txBody>
      </p:sp>
      <p:sp>
        <p:nvSpPr>
          <p:cNvPr id="1179" name="Google Shape;1179;p36"/>
          <p:cNvSpPr txBox="1"/>
          <p:nvPr/>
        </p:nvSpPr>
        <p:spPr>
          <a:xfrm>
            <a:off x="463800" y="3801850"/>
            <a:ext cx="8327100" cy="4002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00000"/>
              </a:lnSpc>
              <a:spcBef>
                <a:spcPts val="0"/>
              </a:spcBef>
              <a:spcAft>
                <a:spcPts val="0"/>
              </a:spcAft>
              <a:buClr>
                <a:srgbClr val="000000"/>
              </a:buClr>
              <a:buSzPts val="1400"/>
              <a:buFont typeface="Roboto"/>
              <a:buChar char="●"/>
            </a:pPr>
            <a:r>
              <a:rPr lang="en-GB" sz="1400" b="0" i="0" u="none" strike="noStrike" cap="none">
                <a:solidFill>
                  <a:srgbClr val="000000"/>
                </a:solidFill>
                <a:latin typeface="Roboto"/>
                <a:ea typeface="Roboto"/>
                <a:cs typeface="Roboto"/>
                <a:sym typeface="Roboto"/>
              </a:rPr>
              <a:t>Fortunately, there are ASR models that are suitable for </a:t>
            </a:r>
            <a:r>
              <a:rPr lang="en-GB" sz="1400" b="1" i="0" u="none" strike="noStrike" cap="none">
                <a:solidFill>
                  <a:srgbClr val="000000"/>
                </a:solidFill>
                <a:latin typeface="Roboto"/>
                <a:ea typeface="Roboto"/>
                <a:cs typeface="Roboto"/>
                <a:sym typeface="Roboto"/>
              </a:rPr>
              <a:t>stremability</a:t>
            </a:r>
            <a:r>
              <a:rPr lang="en-GB" sz="1400" b="0" i="0" u="none" strike="noStrike" cap="none">
                <a:solidFill>
                  <a:srgbClr val="000000"/>
                </a:solidFill>
                <a:latin typeface="Roboto"/>
                <a:ea typeface="Roboto"/>
                <a:cs typeface="Roboto"/>
                <a:sym typeface="Roboto"/>
              </a:rPr>
              <a:t>.</a:t>
            </a:r>
            <a:endParaRPr sz="1400" b="0" i="0" u="none" strike="noStrike" cap="none">
              <a:solidFill>
                <a:srgbClr val="000000"/>
              </a:solidFill>
              <a:latin typeface="Roboto"/>
              <a:ea typeface="Roboto"/>
              <a:cs typeface="Roboto"/>
              <a:sym typeface="Roboto"/>
            </a:endParaRPr>
          </a:p>
        </p:txBody>
      </p:sp>
      <p:sp>
        <p:nvSpPr>
          <p:cNvPr id="1180" name="Google Shape;1180;p36"/>
          <p:cNvSpPr txBox="1"/>
          <p:nvPr/>
        </p:nvSpPr>
        <p:spPr>
          <a:xfrm>
            <a:off x="463800" y="4411450"/>
            <a:ext cx="8327100" cy="4002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00000"/>
              </a:lnSpc>
              <a:spcBef>
                <a:spcPts val="0"/>
              </a:spcBef>
              <a:spcAft>
                <a:spcPts val="0"/>
              </a:spcAft>
              <a:buClr>
                <a:srgbClr val="000000"/>
              </a:buClr>
              <a:buSzPts val="1400"/>
              <a:buFont typeface="Roboto"/>
              <a:buChar char="●"/>
            </a:pPr>
            <a:r>
              <a:rPr lang="en-GB" sz="1400" b="0" i="0" u="none" strike="noStrike" cap="none">
                <a:solidFill>
                  <a:srgbClr val="000000"/>
                </a:solidFill>
                <a:latin typeface="Roboto"/>
                <a:ea typeface="Roboto"/>
                <a:cs typeface="Roboto"/>
                <a:sym typeface="Roboto"/>
              </a:rPr>
              <a:t>Speech recognizers based on </a:t>
            </a:r>
            <a:r>
              <a:rPr lang="en-GB" sz="1400" b="1" i="0" u="none" strike="noStrike" cap="none">
                <a:solidFill>
                  <a:srgbClr val="000000"/>
                </a:solidFill>
                <a:latin typeface="Roboto"/>
                <a:ea typeface="Roboto"/>
                <a:cs typeface="Roboto"/>
                <a:sym typeface="Roboto"/>
              </a:rPr>
              <a:t>connectionist temporal classification</a:t>
            </a:r>
            <a:r>
              <a:rPr lang="en-GB" sz="1400" b="0" i="0" u="none" strike="noStrike" cap="none">
                <a:solidFill>
                  <a:srgbClr val="000000"/>
                </a:solidFill>
                <a:latin typeface="Roboto"/>
                <a:ea typeface="Roboto"/>
                <a:cs typeface="Roboto"/>
                <a:sym typeface="Roboto"/>
              </a:rPr>
              <a:t> (CTC) are an example.</a:t>
            </a:r>
            <a:endParaRPr sz="1400" b="0" i="0" u="none" strike="noStrike" cap="none">
              <a:solidFill>
                <a:srgbClr val="000000"/>
              </a:solidFill>
              <a:latin typeface="Roboto"/>
              <a:ea typeface="Roboto"/>
              <a:cs typeface="Roboto"/>
              <a:sym typeface="Robo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7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7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7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7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Shape 1184"/>
        <p:cNvGrpSpPr/>
        <p:nvPr/>
      </p:nvGrpSpPr>
      <p:grpSpPr>
        <a:xfrm>
          <a:off x="0" y="0"/>
          <a:ext cx="0" cy="0"/>
          <a:chOff x="0" y="0"/>
          <a:chExt cx="0" cy="0"/>
        </a:xfrm>
      </p:grpSpPr>
      <p:sp>
        <p:nvSpPr>
          <p:cNvPr id="1185" name="Google Shape;1185;p37"/>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800"/>
              <a:buNone/>
            </a:pPr>
            <a:r>
              <a:rPr lang="en-GB" sz="2600"/>
              <a:t>Connectionist Temporal Classification (CTC)</a:t>
            </a:r>
            <a:endParaRPr sz="2600"/>
          </a:p>
        </p:txBody>
      </p:sp>
      <p:sp>
        <p:nvSpPr>
          <p:cNvPr id="1186" name="Google Shape;1186;p37"/>
          <p:cNvSpPr txBox="1"/>
          <p:nvPr/>
        </p:nvSpPr>
        <p:spPr>
          <a:xfrm>
            <a:off x="194375" y="823675"/>
            <a:ext cx="8164500" cy="4002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00000"/>
              </a:lnSpc>
              <a:spcBef>
                <a:spcPts val="0"/>
              </a:spcBef>
              <a:spcAft>
                <a:spcPts val="0"/>
              </a:spcAft>
              <a:buClr>
                <a:srgbClr val="000000"/>
              </a:buClr>
              <a:buSzPts val="1400"/>
              <a:buFont typeface="Roboto"/>
              <a:buChar char="●"/>
            </a:pPr>
            <a:r>
              <a:rPr lang="en-GB" sz="1400" b="0" i="0" u="none" strike="noStrike" cap="none">
                <a:solidFill>
                  <a:srgbClr val="000000"/>
                </a:solidFill>
                <a:latin typeface="Roboto"/>
                <a:ea typeface="Roboto"/>
                <a:cs typeface="Roboto"/>
                <a:sym typeface="Roboto"/>
              </a:rPr>
              <a:t>CTC-based speech recognizers are an alternative to encoder-decoder architecture. </a:t>
            </a:r>
            <a:endParaRPr sz="1400" b="0" i="0" u="none" strike="noStrike" cap="none">
              <a:solidFill>
                <a:srgbClr val="000000"/>
              </a:solidFill>
              <a:latin typeface="Roboto"/>
              <a:ea typeface="Roboto"/>
              <a:cs typeface="Roboto"/>
              <a:sym typeface="Roboto"/>
            </a:endParaRPr>
          </a:p>
        </p:txBody>
      </p:sp>
      <p:sp>
        <p:nvSpPr>
          <p:cNvPr id="1187" name="Google Shape;1187;p37"/>
          <p:cNvSpPr/>
          <p:nvPr/>
        </p:nvSpPr>
        <p:spPr>
          <a:xfrm>
            <a:off x="1628050" y="2453300"/>
            <a:ext cx="2094600" cy="219900"/>
          </a:xfrm>
          <a:prstGeom prst="rect">
            <a:avLst/>
          </a:prstGeom>
          <a:solidFill>
            <a:srgbClr val="F3F3F3"/>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8" name="Google Shape;1188;p37"/>
          <p:cNvSpPr/>
          <p:nvPr/>
        </p:nvSpPr>
        <p:spPr>
          <a:xfrm>
            <a:off x="1847400" y="4096325"/>
            <a:ext cx="180000" cy="161100"/>
          </a:xfrm>
          <a:prstGeom prst="rect">
            <a:avLst/>
          </a:prstGeom>
          <a:solidFill>
            <a:srgbClr val="737373"/>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9" name="Google Shape;1189;p37"/>
          <p:cNvSpPr/>
          <p:nvPr/>
        </p:nvSpPr>
        <p:spPr>
          <a:xfrm>
            <a:off x="2228400" y="4096325"/>
            <a:ext cx="180000" cy="161100"/>
          </a:xfrm>
          <a:prstGeom prst="rect">
            <a:avLst/>
          </a:prstGeom>
          <a:solidFill>
            <a:srgbClr val="737373"/>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0" name="Google Shape;1190;p37"/>
          <p:cNvSpPr/>
          <p:nvPr/>
        </p:nvSpPr>
        <p:spPr>
          <a:xfrm>
            <a:off x="2609400" y="4096325"/>
            <a:ext cx="180000" cy="161100"/>
          </a:xfrm>
          <a:prstGeom prst="rect">
            <a:avLst/>
          </a:prstGeom>
          <a:solidFill>
            <a:srgbClr val="737373"/>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1" name="Google Shape;1191;p37"/>
          <p:cNvSpPr/>
          <p:nvPr/>
        </p:nvSpPr>
        <p:spPr>
          <a:xfrm>
            <a:off x="2990400" y="4096325"/>
            <a:ext cx="180000" cy="161100"/>
          </a:xfrm>
          <a:prstGeom prst="rect">
            <a:avLst/>
          </a:prstGeom>
          <a:solidFill>
            <a:srgbClr val="737373"/>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2" name="Google Shape;1192;p37"/>
          <p:cNvSpPr/>
          <p:nvPr/>
        </p:nvSpPr>
        <p:spPr>
          <a:xfrm>
            <a:off x="3371400" y="4096325"/>
            <a:ext cx="180000" cy="161100"/>
          </a:xfrm>
          <a:prstGeom prst="rect">
            <a:avLst/>
          </a:prstGeom>
          <a:solidFill>
            <a:srgbClr val="737373"/>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3" name="Google Shape;1193;p37"/>
          <p:cNvSpPr/>
          <p:nvPr/>
        </p:nvSpPr>
        <p:spPr>
          <a:xfrm>
            <a:off x="1789950" y="2879075"/>
            <a:ext cx="1818900" cy="1071600"/>
          </a:xfrm>
          <a:prstGeom prst="rect">
            <a:avLst/>
          </a:prstGeom>
          <a:solidFill>
            <a:srgbClr val="00B6FF">
              <a:alpha val="23921"/>
            </a:srgbClr>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4" name="Google Shape;1194;p37"/>
          <p:cNvSpPr/>
          <p:nvPr/>
        </p:nvSpPr>
        <p:spPr>
          <a:xfrm>
            <a:off x="1847400" y="3715325"/>
            <a:ext cx="180000" cy="161100"/>
          </a:xfrm>
          <a:prstGeom prst="rect">
            <a:avLst/>
          </a:prstGeom>
          <a:solidFill>
            <a:srgbClr val="FF0000"/>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195" name="Google Shape;1195;p37"/>
          <p:cNvCxnSpPr>
            <a:stCxn id="1194" idx="3"/>
          </p:cNvCxnSpPr>
          <p:nvPr/>
        </p:nvCxnSpPr>
        <p:spPr>
          <a:xfrm rot="10800000" flipH="1">
            <a:off x="2027400" y="3791075"/>
            <a:ext cx="161100" cy="4800"/>
          </a:xfrm>
          <a:prstGeom prst="straightConnector1">
            <a:avLst/>
          </a:prstGeom>
          <a:noFill/>
          <a:ln w="9525" cap="flat" cmpd="sng">
            <a:solidFill>
              <a:srgbClr val="424242"/>
            </a:solidFill>
            <a:prstDash val="solid"/>
            <a:round/>
            <a:headEnd type="none" w="sm" len="sm"/>
            <a:tailEnd type="triangle" w="med" len="med"/>
          </a:ln>
        </p:spPr>
      </p:cxnSp>
      <p:sp>
        <p:nvSpPr>
          <p:cNvPr id="1196" name="Google Shape;1196;p37"/>
          <p:cNvSpPr/>
          <p:nvPr/>
        </p:nvSpPr>
        <p:spPr>
          <a:xfrm>
            <a:off x="2228400" y="3715325"/>
            <a:ext cx="180000" cy="161100"/>
          </a:xfrm>
          <a:prstGeom prst="rect">
            <a:avLst/>
          </a:prstGeom>
          <a:solidFill>
            <a:srgbClr val="FF0000"/>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197" name="Google Shape;1197;p37"/>
          <p:cNvCxnSpPr>
            <a:stCxn id="1196" idx="3"/>
          </p:cNvCxnSpPr>
          <p:nvPr/>
        </p:nvCxnSpPr>
        <p:spPr>
          <a:xfrm rot="10800000" flipH="1">
            <a:off x="2408400" y="3791075"/>
            <a:ext cx="161100" cy="4800"/>
          </a:xfrm>
          <a:prstGeom prst="straightConnector1">
            <a:avLst/>
          </a:prstGeom>
          <a:noFill/>
          <a:ln w="9525" cap="flat" cmpd="sng">
            <a:solidFill>
              <a:srgbClr val="424242"/>
            </a:solidFill>
            <a:prstDash val="solid"/>
            <a:round/>
            <a:headEnd type="none" w="sm" len="sm"/>
            <a:tailEnd type="triangle" w="med" len="med"/>
          </a:ln>
        </p:spPr>
      </p:cxnSp>
      <p:sp>
        <p:nvSpPr>
          <p:cNvPr id="1198" name="Google Shape;1198;p37"/>
          <p:cNvSpPr/>
          <p:nvPr/>
        </p:nvSpPr>
        <p:spPr>
          <a:xfrm>
            <a:off x="2609400" y="3715325"/>
            <a:ext cx="180000" cy="161100"/>
          </a:xfrm>
          <a:prstGeom prst="rect">
            <a:avLst/>
          </a:prstGeom>
          <a:solidFill>
            <a:srgbClr val="FF0000"/>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199" name="Google Shape;1199;p37"/>
          <p:cNvCxnSpPr>
            <a:stCxn id="1198" idx="3"/>
          </p:cNvCxnSpPr>
          <p:nvPr/>
        </p:nvCxnSpPr>
        <p:spPr>
          <a:xfrm rot="10800000" flipH="1">
            <a:off x="2789400" y="3791075"/>
            <a:ext cx="161100" cy="4800"/>
          </a:xfrm>
          <a:prstGeom prst="straightConnector1">
            <a:avLst/>
          </a:prstGeom>
          <a:noFill/>
          <a:ln w="9525" cap="flat" cmpd="sng">
            <a:solidFill>
              <a:srgbClr val="424242"/>
            </a:solidFill>
            <a:prstDash val="solid"/>
            <a:round/>
            <a:headEnd type="none" w="sm" len="sm"/>
            <a:tailEnd type="triangle" w="med" len="med"/>
          </a:ln>
        </p:spPr>
      </p:cxnSp>
      <p:sp>
        <p:nvSpPr>
          <p:cNvPr id="1200" name="Google Shape;1200;p37"/>
          <p:cNvSpPr/>
          <p:nvPr/>
        </p:nvSpPr>
        <p:spPr>
          <a:xfrm>
            <a:off x="2990400" y="3715325"/>
            <a:ext cx="180000" cy="161100"/>
          </a:xfrm>
          <a:prstGeom prst="rect">
            <a:avLst/>
          </a:prstGeom>
          <a:solidFill>
            <a:srgbClr val="FF0000"/>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201" name="Google Shape;1201;p37"/>
          <p:cNvCxnSpPr>
            <a:stCxn id="1200" idx="3"/>
          </p:cNvCxnSpPr>
          <p:nvPr/>
        </p:nvCxnSpPr>
        <p:spPr>
          <a:xfrm rot="10800000" flipH="1">
            <a:off x="3170400" y="3791075"/>
            <a:ext cx="161100" cy="4800"/>
          </a:xfrm>
          <a:prstGeom prst="straightConnector1">
            <a:avLst/>
          </a:prstGeom>
          <a:noFill/>
          <a:ln w="9525" cap="flat" cmpd="sng">
            <a:solidFill>
              <a:srgbClr val="424242"/>
            </a:solidFill>
            <a:prstDash val="solid"/>
            <a:round/>
            <a:headEnd type="none" w="sm" len="sm"/>
            <a:tailEnd type="triangle" w="med" len="med"/>
          </a:ln>
        </p:spPr>
      </p:cxnSp>
      <p:sp>
        <p:nvSpPr>
          <p:cNvPr id="1202" name="Google Shape;1202;p37"/>
          <p:cNvSpPr/>
          <p:nvPr/>
        </p:nvSpPr>
        <p:spPr>
          <a:xfrm>
            <a:off x="3371400" y="3715325"/>
            <a:ext cx="180000" cy="161100"/>
          </a:xfrm>
          <a:prstGeom prst="rect">
            <a:avLst/>
          </a:prstGeom>
          <a:solidFill>
            <a:srgbClr val="FF0000"/>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203" name="Google Shape;1203;p37"/>
          <p:cNvCxnSpPr>
            <a:endCxn id="1194" idx="2"/>
          </p:cNvCxnSpPr>
          <p:nvPr/>
        </p:nvCxnSpPr>
        <p:spPr>
          <a:xfrm rot="10800000">
            <a:off x="1937400" y="3876425"/>
            <a:ext cx="0" cy="219900"/>
          </a:xfrm>
          <a:prstGeom prst="straightConnector1">
            <a:avLst/>
          </a:prstGeom>
          <a:noFill/>
          <a:ln w="9525" cap="flat" cmpd="sng">
            <a:solidFill>
              <a:srgbClr val="424242"/>
            </a:solidFill>
            <a:prstDash val="solid"/>
            <a:round/>
            <a:headEnd type="none" w="sm" len="sm"/>
            <a:tailEnd type="triangle" w="med" len="med"/>
          </a:ln>
        </p:spPr>
      </p:cxnSp>
      <p:cxnSp>
        <p:nvCxnSpPr>
          <p:cNvPr id="1204" name="Google Shape;1204;p37"/>
          <p:cNvCxnSpPr/>
          <p:nvPr/>
        </p:nvCxnSpPr>
        <p:spPr>
          <a:xfrm rot="10800000">
            <a:off x="2318400" y="3876425"/>
            <a:ext cx="0" cy="219900"/>
          </a:xfrm>
          <a:prstGeom prst="straightConnector1">
            <a:avLst/>
          </a:prstGeom>
          <a:noFill/>
          <a:ln w="9525" cap="flat" cmpd="sng">
            <a:solidFill>
              <a:srgbClr val="424242"/>
            </a:solidFill>
            <a:prstDash val="solid"/>
            <a:round/>
            <a:headEnd type="none" w="sm" len="sm"/>
            <a:tailEnd type="triangle" w="med" len="med"/>
          </a:ln>
        </p:spPr>
      </p:cxnSp>
      <p:cxnSp>
        <p:nvCxnSpPr>
          <p:cNvPr id="1205" name="Google Shape;1205;p37"/>
          <p:cNvCxnSpPr/>
          <p:nvPr/>
        </p:nvCxnSpPr>
        <p:spPr>
          <a:xfrm rot="10800000">
            <a:off x="2699400" y="3876425"/>
            <a:ext cx="0" cy="219900"/>
          </a:xfrm>
          <a:prstGeom prst="straightConnector1">
            <a:avLst/>
          </a:prstGeom>
          <a:noFill/>
          <a:ln w="9525" cap="flat" cmpd="sng">
            <a:solidFill>
              <a:srgbClr val="424242"/>
            </a:solidFill>
            <a:prstDash val="solid"/>
            <a:round/>
            <a:headEnd type="none" w="sm" len="sm"/>
            <a:tailEnd type="triangle" w="med" len="med"/>
          </a:ln>
        </p:spPr>
      </p:cxnSp>
      <p:cxnSp>
        <p:nvCxnSpPr>
          <p:cNvPr id="1206" name="Google Shape;1206;p37"/>
          <p:cNvCxnSpPr/>
          <p:nvPr/>
        </p:nvCxnSpPr>
        <p:spPr>
          <a:xfrm rot="10800000">
            <a:off x="3080400" y="3876425"/>
            <a:ext cx="0" cy="219900"/>
          </a:xfrm>
          <a:prstGeom prst="straightConnector1">
            <a:avLst/>
          </a:prstGeom>
          <a:noFill/>
          <a:ln w="9525" cap="flat" cmpd="sng">
            <a:solidFill>
              <a:srgbClr val="424242"/>
            </a:solidFill>
            <a:prstDash val="solid"/>
            <a:round/>
            <a:headEnd type="none" w="sm" len="sm"/>
            <a:tailEnd type="triangle" w="med" len="med"/>
          </a:ln>
        </p:spPr>
      </p:cxnSp>
      <p:cxnSp>
        <p:nvCxnSpPr>
          <p:cNvPr id="1207" name="Google Shape;1207;p37"/>
          <p:cNvCxnSpPr/>
          <p:nvPr/>
        </p:nvCxnSpPr>
        <p:spPr>
          <a:xfrm rot="10800000">
            <a:off x="3461400" y="3876425"/>
            <a:ext cx="0" cy="219900"/>
          </a:xfrm>
          <a:prstGeom prst="straightConnector1">
            <a:avLst/>
          </a:prstGeom>
          <a:noFill/>
          <a:ln w="9525" cap="flat" cmpd="sng">
            <a:solidFill>
              <a:srgbClr val="424242"/>
            </a:solidFill>
            <a:prstDash val="solid"/>
            <a:round/>
            <a:headEnd type="none" w="sm" len="sm"/>
            <a:tailEnd type="triangle" w="med" len="med"/>
          </a:ln>
        </p:spPr>
      </p:cxnSp>
      <p:sp>
        <p:nvSpPr>
          <p:cNvPr id="1208" name="Google Shape;1208;p37"/>
          <p:cNvSpPr/>
          <p:nvPr/>
        </p:nvSpPr>
        <p:spPr>
          <a:xfrm>
            <a:off x="1847400" y="3334325"/>
            <a:ext cx="180000" cy="161100"/>
          </a:xfrm>
          <a:prstGeom prst="rect">
            <a:avLst/>
          </a:prstGeom>
          <a:solidFill>
            <a:srgbClr val="FF0000"/>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209" name="Google Shape;1209;p37"/>
          <p:cNvCxnSpPr>
            <a:stCxn id="1208" idx="3"/>
          </p:cNvCxnSpPr>
          <p:nvPr/>
        </p:nvCxnSpPr>
        <p:spPr>
          <a:xfrm rot="10800000" flipH="1">
            <a:off x="2027400" y="3410075"/>
            <a:ext cx="161100" cy="4800"/>
          </a:xfrm>
          <a:prstGeom prst="straightConnector1">
            <a:avLst/>
          </a:prstGeom>
          <a:noFill/>
          <a:ln w="9525" cap="flat" cmpd="sng">
            <a:solidFill>
              <a:srgbClr val="424242"/>
            </a:solidFill>
            <a:prstDash val="solid"/>
            <a:round/>
            <a:headEnd type="none" w="sm" len="sm"/>
            <a:tailEnd type="triangle" w="med" len="med"/>
          </a:ln>
        </p:spPr>
      </p:cxnSp>
      <p:sp>
        <p:nvSpPr>
          <p:cNvPr id="1210" name="Google Shape;1210;p37"/>
          <p:cNvSpPr/>
          <p:nvPr/>
        </p:nvSpPr>
        <p:spPr>
          <a:xfrm>
            <a:off x="2228400" y="3334325"/>
            <a:ext cx="180000" cy="161100"/>
          </a:xfrm>
          <a:prstGeom prst="rect">
            <a:avLst/>
          </a:prstGeom>
          <a:solidFill>
            <a:srgbClr val="FF0000"/>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211" name="Google Shape;1211;p37"/>
          <p:cNvCxnSpPr>
            <a:stCxn id="1210" idx="3"/>
          </p:cNvCxnSpPr>
          <p:nvPr/>
        </p:nvCxnSpPr>
        <p:spPr>
          <a:xfrm rot="10800000" flipH="1">
            <a:off x="2408400" y="3410075"/>
            <a:ext cx="161100" cy="4800"/>
          </a:xfrm>
          <a:prstGeom prst="straightConnector1">
            <a:avLst/>
          </a:prstGeom>
          <a:noFill/>
          <a:ln w="9525" cap="flat" cmpd="sng">
            <a:solidFill>
              <a:srgbClr val="424242"/>
            </a:solidFill>
            <a:prstDash val="solid"/>
            <a:round/>
            <a:headEnd type="none" w="sm" len="sm"/>
            <a:tailEnd type="triangle" w="med" len="med"/>
          </a:ln>
        </p:spPr>
      </p:cxnSp>
      <p:sp>
        <p:nvSpPr>
          <p:cNvPr id="1212" name="Google Shape;1212;p37"/>
          <p:cNvSpPr/>
          <p:nvPr/>
        </p:nvSpPr>
        <p:spPr>
          <a:xfrm>
            <a:off x="2609400" y="3334325"/>
            <a:ext cx="180000" cy="161100"/>
          </a:xfrm>
          <a:prstGeom prst="rect">
            <a:avLst/>
          </a:prstGeom>
          <a:solidFill>
            <a:srgbClr val="FF0000"/>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213" name="Google Shape;1213;p37"/>
          <p:cNvCxnSpPr>
            <a:stCxn id="1212" idx="3"/>
          </p:cNvCxnSpPr>
          <p:nvPr/>
        </p:nvCxnSpPr>
        <p:spPr>
          <a:xfrm rot="10800000" flipH="1">
            <a:off x="2789400" y="3410075"/>
            <a:ext cx="161100" cy="4800"/>
          </a:xfrm>
          <a:prstGeom prst="straightConnector1">
            <a:avLst/>
          </a:prstGeom>
          <a:noFill/>
          <a:ln w="9525" cap="flat" cmpd="sng">
            <a:solidFill>
              <a:srgbClr val="424242"/>
            </a:solidFill>
            <a:prstDash val="solid"/>
            <a:round/>
            <a:headEnd type="none" w="sm" len="sm"/>
            <a:tailEnd type="triangle" w="med" len="med"/>
          </a:ln>
        </p:spPr>
      </p:cxnSp>
      <p:sp>
        <p:nvSpPr>
          <p:cNvPr id="1214" name="Google Shape;1214;p37"/>
          <p:cNvSpPr/>
          <p:nvPr/>
        </p:nvSpPr>
        <p:spPr>
          <a:xfrm>
            <a:off x="2990400" y="3334325"/>
            <a:ext cx="180000" cy="161100"/>
          </a:xfrm>
          <a:prstGeom prst="rect">
            <a:avLst/>
          </a:prstGeom>
          <a:solidFill>
            <a:srgbClr val="FF0000"/>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215" name="Google Shape;1215;p37"/>
          <p:cNvCxnSpPr>
            <a:stCxn id="1214" idx="3"/>
          </p:cNvCxnSpPr>
          <p:nvPr/>
        </p:nvCxnSpPr>
        <p:spPr>
          <a:xfrm rot="10800000" flipH="1">
            <a:off x="3170400" y="3410075"/>
            <a:ext cx="161100" cy="4800"/>
          </a:xfrm>
          <a:prstGeom prst="straightConnector1">
            <a:avLst/>
          </a:prstGeom>
          <a:noFill/>
          <a:ln w="9525" cap="flat" cmpd="sng">
            <a:solidFill>
              <a:srgbClr val="424242"/>
            </a:solidFill>
            <a:prstDash val="solid"/>
            <a:round/>
            <a:headEnd type="none" w="sm" len="sm"/>
            <a:tailEnd type="triangle" w="med" len="med"/>
          </a:ln>
        </p:spPr>
      </p:cxnSp>
      <p:sp>
        <p:nvSpPr>
          <p:cNvPr id="1216" name="Google Shape;1216;p37"/>
          <p:cNvSpPr/>
          <p:nvPr/>
        </p:nvSpPr>
        <p:spPr>
          <a:xfrm>
            <a:off x="3371400" y="3334325"/>
            <a:ext cx="180000" cy="161100"/>
          </a:xfrm>
          <a:prstGeom prst="rect">
            <a:avLst/>
          </a:prstGeom>
          <a:solidFill>
            <a:srgbClr val="FF0000"/>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217" name="Google Shape;1217;p37"/>
          <p:cNvCxnSpPr>
            <a:endCxn id="1208" idx="2"/>
          </p:cNvCxnSpPr>
          <p:nvPr/>
        </p:nvCxnSpPr>
        <p:spPr>
          <a:xfrm rot="10800000">
            <a:off x="1937400" y="3495425"/>
            <a:ext cx="0" cy="219900"/>
          </a:xfrm>
          <a:prstGeom prst="straightConnector1">
            <a:avLst/>
          </a:prstGeom>
          <a:noFill/>
          <a:ln w="9525" cap="flat" cmpd="sng">
            <a:solidFill>
              <a:srgbClr val="424242"/>
            </a:solidFill>
            <a:prstDash val="solid"/>
            <a:round/>
            <a:headEnd type="none" w="sm" len="sm"/>
            <a:tailEnd type="triangle" w="med" len="med"/>
          </a:ln>
        </p:spPr>
      </p:cxnSp>
      <p:cxnSp>
        <p:nvCxnSpPr>
          <p:cNvPr id="1218" name="Google Shape;1218;p37"/>
          <p:cNvCxnSpPr/>
          <p:nvPr/>
        </p:nvCxnSpPr>
        <p:spPr>
          <a:xfrm rot="10800000">
            <a:off x="2318400" y="3495425"/>
            <a:ext cx="0" cy="219900"/>
          </a:xfrm>
          <a:prstGeom prst="straightConnector1">
            <a:avLst/>
          </a:prstGeom>
          <a:noFill/>
          <a:ln w="9525" cap="flat" cmpd="sng">
            <a:solidFill>
              <a:srgbClr val="424242"/>
            </a:solidFill>
            <a:prstDash val="solid"/>
            <a:round/>
            <a:headEnd type="none" w="sm" len="sm"/>
            <a:tailEnd type="triangle" w="med" len="med"/>
          </a:ln>
        </p:spPr>
      </p:cxnSp>
      <p:cxnSp>
        <p:nvCxnSpPr>
          <p:cNvPr id="1219" name="Google Shape;1219;p37"/>
          <p:cNvCxnSpPr/>
          <p:nvPr/>
        </p:nvCxnSpPr>
        <p:spPr>
          <a:xfrm rot="10800000">
            <a:off x="2699400" y="3495425"/>
            <a:ext cx="0" cy="219900"/>
          </a:xfrm>
          <a:prstGeom prst="straightConnector1">
            <a:avLst/>
          </a:prstGeom>
          <a:noFill/>
          <a:ln w="9525" cap="flat" cmpd="sng">
            <a:solidFill>
              <a:srgbClr val="424242"/>
            </a:solidFill>
            <a:prstDash val="solid"/>
            <a:round/>
            <a:headEnd type="none" w="sm" len="sm"/>
            <a:tailEnd type="triangle" w="med" len="med"/>
          </a:ln>
        </p:spPr>
      </p:cxnSp>
      <p:cxnSp>
        <p:nvCxnSpPr>
          <p:cNvPr id="1220" name="Google Shape;1220;p37"/>
          <p:cNvCxnSpPr/>
          <p:nvPr/>
        </p:nvCxnSpPr>
        <p:spPr>
          <a:xfrm rot="10800000">
            <a:off x="3080400" y="3495425"/>
            <a:ext cx="0" cy="219900"/>
          </a:xfrm>
          <a:prstGeom prst="straightConnector1">
            <a:avLst/>
          </a:prstGeom>
          <a:noFill/>
          <a:ln w="9525" cap="flat" cmpd="sng">
            <a:solidFill>
              <a:srgbClr val="424242"/>
            </a:solidFill>
            <a:prstDash val="solid"/>
            <a:round/>
            <a:headEnd type="none" w="sm" len="sm"/>
            <a:tailEnd type="triangle" w="med" len="med"/>
          </a:ln>
        </p:spPr>
      </p:cxnSp>
      <p:cxnSp>
        <p:nvCxnSpPr>
          <p:cNvPr id="1221" name="Google Shape;1221;p37"/>
          <p:cNvCxnSpPr/>
          <p:nvPr/>
        </p:nvCxnSpPr>
        <p:spPr>
          <a:xfrm rot="10800000">
            <a:off x="3461400" y="3495425"/>
            <a:ext cx="0" cy="219900"/>
          </a:xfrm>
          <a:prstGeom prst="straightConnector1">
            <a:avLst/>
          </a:prstGeom>
          <a:noFill/>
          <a:ln w="9525" cap="flat" cmpd="sng">
            <a:solidFill>
              <a:srgbClr val="424242"/>
            </a:solidFill>
            <a:prstDash val="solid"/>
            <a:round/>
            <a:headEnd type="none" w="sm" len="sm"/>
            <a:tailEnd type="triangle" w="med" len="med"/>
          </a:ln>
        </p:spPr>
      </p:cxnSp>
      <p:sp>
        <p:nvSpPr>
          <p:cNvPr id="1222" name="Google Shape;1222;p37"/>
          <p:cNvSpPr/>
          <p:nvPr/>
        </p:nvSpPr>
        <p:spPr>
          <a:xfrm>
            <a:off x="1847400" y="2953325"/>
            <a:ext cx="180000" cy="161100"/>
          </a:xfrm>
          <a:prstGeom prst="rect">
            <a:avLst/>
          </a:prstGeom>
          <a:solidFill>
            <a:srgbClr val="4285F4"/>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223" name="Google Shape;1223;p37"/>
          <p:cNvCxnSpPr>
            <a:stCxn id="1222" idx="3"/>
          </p:cNvCxnSpPr>
          <p:nvPr/>
        </p:nvCxnSpPr>
        <p:spPr>
          <a:xfrm rot="10800000" flipH="1">
            <a:off x="2027400" y="3029075"/>
            <a:ext cx="161100" cy="4800"/>
          </a:xfrm>
          <a:prstGeom prst="straightConnector1">
            <a:avLst/>
          </a:prstGeom>
          <a:noFill/>
          <a:ln w="9525" cap="flat" cmpd="sng">
            <a:solidFill>
              <a:srgbClr val="424242"/>
            </a:solidFill>
            <a:prstDash val="solid"/>
            <a:round/>
            <a:headEnd type="none" w="sm" len="sm"/>
            <a:tailEnd type="triangle" w="med" len="med"/>
          </a:ln>
        </p:spPr>
      </p:cxnSp>
      <p:sp>
        <p:nvSpPr>
          <p:cNvPr id="1224" name="Google Shape;1224;p37"/>
          <p:cNvSpPr/>
          <p:nvPr/>
        </p:nvSpPr>
        <p:spPr>
          <a:xfrm>
            <a:off x="2228400" y="2953325"/>
            <a:ext cx="180000" cy="161100"/>
          </a:xfrm>
          <a:prstGeom prst="rect">
            <a:avLst/>
          </a:prstGeom>
          <a:solidFill>
            <a:srgbClr val="4285F4"/>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225" name="Google Shape;1225;p37"/>
          <p:cNvCxnSpPr>
            <a:stCxn id="1224" idx="3"/>
          </p:cNvCxnSpPr>
          <p:nvPr/>
        </p:nvCxnSpPr>
        <p:spPr>
          <a:xfrm rot="10800000" flipH="1">
            <a:off x="2408400" y="3029075"/>
            <a:ext cx="161100" cy="4800"/>
          </a:xfrm>
          <a:prstGeom prst="straightConnector1">
            <a:avLst/>
          </a:prstGeom>
          <a:noFill/>
          <a:ln w="9525" cap="flat" cmpd="sng">
            <a:solidFill>
              <a:srgbClr val="424242"/>
            </a:solidFill>
            <a:prstDash val="solid"/>
            <a:round/>
            <a:headEnd type="none" w="sm" len="sm"/>
            <a:tailEnd type="triangle" w="med" len="med"/>
          </a:ln>
        </p:spPr>
      </p:cxnSp>
      <p:sp>
        <p:nvSpPr>
          <p:cNvPr id="1226" name="Google Shape;1226;p37"/>
          <p:cNvSpPr/>
          <p:nvPr/>
        </p:nvSpPr>
        <p:spPr>
          <a:xfrm>
            <a:off x="2609400" y="2953325"/>
            <a:ext cx="180000" cy="161100"/>
          </a:xfrm>
          <a:prstGeom prst="rect">
            <a:avLst/>
          </a:prstGeom>
          <a:solidFill>
            <a:srgbClr val="4285F4"/>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227" name="Google Shape;1227;p37"/>
          <p:cNvCxnSpPr>
            <a:stCxn id="1226" idx="3"/>
          </p:cNvCxnSpPr>
          <p:nvPr/>
        </p:nvCxnSpPr>
        <p:spPr>
          <a:xfrm rot="10800000" flipH="1">
            <a:off x="2789400" y="3029075"/>
            <a:ext cx="161100" cy="4800"/>
          </a:xfrm>
          <a:prstGeom prst="straightConnector1">
            <a:avLst/>
          </a:prstGeom>
          <a:noFill/>
          <a:ln w="9525" cap="flat" cmpd="sng">
            <a:solidFill>
              <a:srgbClr val="424242"/>
            </a:solidFill>
            <a:prstDash val="solid"/>
            <a:round/>
            <a:headEnd type="none" w="sm" len="sm"/>
            <a:tailEnd type="triangle" w="med" len="med"/>
          </a:ln>
        </p:spPr>
      </p:cxnSp>
      <p:sp>
        <p:nvSpPr>
          <p:cNvPr id="1228" name="Google Shape;1228;p37"/>
          <p:cNvSpPr/>
          <p:nvPr/>
        </p:nvSpPr>
        <p:spPr>
          <a:xfrm>
            <a:off x="2990400" y="2953325"/>
            <a:ext cx="180000" cy="161100"/>
          </a:xfrm>
          <a:prstGeom prst="rect">
            <a:avLst/>
          </a:prstGeom>
          <a:solidFill>
            <a:srgbClr val="4285F4"/>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229" name="Google Shape;1229;p37"/>
          <p:cNvCxnSpPr>
            <a:stCxn id="1228" idx="3"/>
          </p:cNvCxnSpPr>
          <p:nvPr/>
        </p:nvCxnSpPr>
        <p:spPr>
          <a:xfrm rot="10800000" flipH="1">
            <a:off x="3170400" y="3029075"/>
            <a:ext cx="161100" cy="4800"/>
          </a:xfrm>
          <a:prstGeom prst="straightConnector1">
            <a:avLst/>
          </a:prstGeom>
          <a:noFill/>
          <a:ln w="9525" cap="flat" cmpd="sng">
            <a:solidFill>
              <a:srgbClr val="424242"/>
            </a:solidFill>
            <a:prstDash val="solid"/>
            <a:round/>
            <a:headEnd type="none" w="sm" len="sm"/>
            <a:tailEnd type="triangle" w="med" len="med"/>
          </a:ln>
        </p:spPr>
      </p:cxnSp>
      <p:sp>
        <p:nvSpPr>
          <p:cNvPr id="1230" name="Google Shape;1230;p37"/>
          <p:cNvSpPr/>
          <p:nvPr/>
        </p:nvSpPr>
        <p:spPr>
          <a:xfrm>
            <a:off x="3371400" y="2953325"/>
            <a:ext cx="180000" cy="161100"/>
          </a:xfrm>
          <a:prstGeom prst="rect">
            <a:avLst/>
          </a:prstGeom>
          <a:solidFill>
            <a:srgbClr val="4285F4"/>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231" name="Google Shape;1231;p37"/>
          <p:cNvCxnSpPr>
            <a:endCxn id="1222" idx="2"/>
          </p:cNvCxnSpPr>
          <p:nvPr/>
        </p:nvCxnSpPr>
        <p:spPr>
          <a:xfrm rot="10800000">
            <a:off x="1937400" y="3114425"/>
            <a:ext cx="0" cy="219900"/>
          </a:xfrm>
          <a:prstGeom prst="straightConnector1">
            <a:avLst/>
          </a:prstGeom>
          <a:noFill/>
          <a:ln w="9525" cap="flat" cmpd="sng">
            <a:solidFill>
              <a:srgbClr val="424242"/>
            </a:solidFill>
            <a:prstDash val="solid"/>
            <a:round/>
            <a:headEnd type="none" w="sm" len="sm"/>
            <a:tailEnd type="triangle" w="med" len="med"/>
          </a:ln>
        </p:spPr>
      </p:cxnSp>
      <p:cxnSp>
        <p:nvCxnSpPr>
          <p:cNvPr id="1232" name="Google Shape;1232;p37"/>
          <p:cNvCxnSpPr/>
          <p:nvPr/>
        </p:nvCxnSpPr>
        <p:spPr>
          <a:xfrm rot="10800000">
            <a:off x="2318400" y="3114425"/>
            <a:ext cx="0" cy="219900"/>
          </a:xfrm>
          <a:prstGeom prst="straightConnector1">
            <a:avLst/>
          </a:prstGeom>
          <a:noFill/>
          <a:ln w="9525" cap="flat" cmpd="sng">
            <a:solidFill>
              <a:srgbClr val="424242"/>
            </a:solidFill>
            <a:prstDash val="solid"/>
            <a:round/>
            <a:headEnd type="none" w="sm" len="sm"/>
            <a:tailEnd type="triangle" w="med" len="med"/>
          </a:ln>
        </p:spPr>
      </p:cxnSp>
      <p:cxnSp>
        <p:nvCxnSpPr>
          <p:cNvPr id="1233" name="Google Shape;1233;p37"/>
          <p:cNvCxnSpPr/>
          <p:nvPr/>
        </p:nvCxnSpPr>
        <p:spPr>
          <a:xfrm rot="10800000">
            <a:off x="2699400" y="3114425"/>
            <a:ext cx="0" cy="219900"/>
          </a:xfrm>
          <a:prstGeom prst="straightConnector1">
            <a:avLst/>
          </a:prstGeom>
          <a:noFill/>
          <a:ln w="9525" cap="flat" cmpd="sng">
            <a:solidFill>
              <a:srgbClr val="424242"/>
            </a:solidFill>
            <a:prstDash val="solid"/>
            <a:round/>
            <a:headEnd type="none" w="sm" len="sm"/>
            <a:tailEnd type="triangle" w="med" len="med"/>
          </a:ln>
        </p:spPr>
      </p:cxnSp>
      <p:cxnSp>
        <p:nvCxnSpPr>
          <p:cNvPr id="1234" name="Google Shape;1234;p37"/>
          <p:cNvCxnSpPr/>
          <p:nvPr/>
        </p:nvCxnSpPr>
        <p:spPr>
          <a:xfrm rot="10800000">
            <a:off x="3080400" y="3114425"/>
            <a:ext cx="0" cy="219900"/>
          </a:xfrm>
          <a:prstGeom prst="straightConnector1">
            <a:avLst/>
          </a:prstGeom>
          <a:noFill/>
          <a:ln w="9525" cap="flat" cmpd="sng">
            <a:solidFill>
              <a:srgbClr val="424242"/>
            </a:solidFill>
            <a:prstDash val="solid"/>
            <a:round/>
            <a:headEnd type="none" w="sm" len="sm"/>
            <a:tailEnd type="triangle" w="med" len="med"/>
          </a:ln>
        </p:spPr>
      </p:cxnSp>
      <p:cxnSp>
        <p:nvCxnSpPr>
          <p:cNvPr id="1235" name="Google Shape;1235;p37"/>
          <p:cNvCxnSpPr/>
          <p:nvPr/>
        </p:nvCxnSpPr>
        <p:spPr>
          <a:xfrm rot="10800000">
            <a:off x="3461400" y="3114425"/>
            <a:ext cx="0" cy="219900"/>
          </a:xfrm>
          <a:prstGeom prst="straightConnector1">
            <a:avLst/>
          </a:prstGeom>
          <a:noFill/>
          <a:ln w="9525" cap="flat" cmpd="sng">
            <a:solidFill>
              <a:srgbClr val="424242"/>
            </a:solidFill>
            <a:prstDash val="solid"/>
            <a:round/>
            <a:headEnd type="none" w="sm" len="sm"/>
            <a:tailEnd type="triangle" w="med" len="med"/>
          </a:ln>
        </p:spPr>
      </p:cxnSp>
      <p:cxnSp>
        <p:nvCxnSpPr>
          <p:cNvPr id="1236" name="Google Shape;1236;p37"/>
          <p:cNvCxnSpPr/>
          <p:nvPr/>
        </p:nvCxnSpPr>
        <p:spPr>
          <a:xfrm rot="10800000">
            <a:off x="1937400" y="2733425"/>
            <a:ext cx="0" cy="219900"/>
          </a:xfrm>
          <a:prstGeom prst="straightConnector1">
            <a:avLst/>
          </a:prstGeom>
          <a:noFill/>
          <a:ln w="9525" cap="flat" cmpd="sng">
            <a:solidFill>
              <a:srgbClr val="424242"/>
            </a:solidFill>
            <a:prstDash val="solid"/>
            <a:round/>
            <a:headEnd type="none" w="sm" len="sm"/>
            <a:tailEnd type="triangle" w="med" len="med"/>
          </a:ln>
        </p:spPr>
      </p:cxnSp>
      <p:cxnSp>
        <p:nvCxnSpPr>
          <p:cNvPr id="1237" name="Google Shape;1237;p37"/>
          <p:cNvCxnSpPr/>
          <p:nvPr/>
        </p:nvCxnSpPr>
        <p:spPr>
          <a:xfrm rot="10800000">
            <a:off x="2318400" y="2733425"/>
            <a:ext cx="0" cy="219900"/>
          </a:xfrm>
          <a:prstGeom prst="straightConnector1">
            <a:avLst/>
          </a:prstGeom>
          <a:noFill/>
          <a:ln w="9525" cap="flat" cmpd="sng">
            <a:solidFill>
              <a:srgbClr val="424242"/>
            </a:solidFill>
            <a:prstDash val="solid"/>
            <a:round/>
            <a:headEnd type="none" w="sm" len="sm"/>
            <a:tailEnd type="triangle" w="med" len="med"/>
          </a:ln>
        </p:spPr>
      </p:cxnSp>
      <p:cxnSp>
        <p:nvCxnSpPr>
          <p:cNvPr id="1238" name="Google Shape;1238;p37"/>
          <p:cNvCxnSpPr/>
          <p:nvPr/>
        </p:nvCxnSpPr>
        <p:spPr>
          <a:xfrm rot="10800000">
            <a:off x="2699400" y="2733425"/>
            <a:ext cx="0" cy="219900"/>
          </a:xfrm>
          <a:prstGeom prst="straightConnector1">
            <a:avLst/>
          </a:prstGeom>
          <a:noFill/>
          <a:ln w="9525" cap="flat" cmpd="sng">
            <a:solidFill>
              <a:srgbClr val="424242"/>
            </a:solidFill>
            <a:prstDash val="solid"/>
            <a:round/>
            <a:headEnd type="none" w="sm" len="sm"/>
            <a:tailEnd type="triangle" w="med" len="med"/>
          </a:ln>
        </p:spPr>
      </p:cxnSp>
      <p:cxnSp>
        <p:nvCxnSpPr>
          <p:cNvPr id="1239" name="Google Shape;1239;p37"/>
          <p:cNvCxnSpPr/>
          <p:nvPr/>
        </p:nvCxnSpPr>
        <p:spPr>
          <a:xfrm rot="10800000">
            <a:off x="3080400" y="2733425"/>
            <a:ext cx="0" cy="219900"/>
          </a:xfrm>
          <a:prstGeom prst="straightConnector1">
            <a:avLst/>
          </a:prstGeom>
          <a:noFill/>
          <a:ln w="9525" cap="flat" cmpd="sng">
            <a:solidFill>
              <a:srgbClr val="424242"/>
            </a:solidFill>
            <a:prstDash val="solid"/>
            <a:round/>
            <a:headEnd type="none" w="sm" len="sm"/>
            <a:tailEnd type="triangle" w="med" len="med"/>
          </a:ln>
        </p:spPr>
      </p:cxnSp>
      <p:cxnSp>
        <p:nvCxnSpPr>
          <p:cNvPr id="1240" name="Google Shape;1240;p37"/>
          <p:cNvCxnSpPr/>
          <p:nvPr/>
        </p:nvCxnSpPr>
        <p:spPr>
          <a:xfrm rot="10800000">
            <a:off x="3461400" y="2733425"/>
            <a:ext cx="0" cy="219900"/>
          </a:xfrm>
          <a:prstGeom prst="straightConnector1">
            <a:avLst/>
          </a:prstGeom>
          <a:noFill/>
          <a:ln w="9525" cap="flat" cmpd="sng">
            <a:solidFill>
              <a:srgbClr val="424242"/>
            </a:solidFill>
            <a:prstDash val="solid"/>
            <a:round/>
            <a:headEnd type="none" w="sm" len="sm"/>
            <a:tailEnd type="triangle" w="med" len="med"/>
          </a:ln>
        </p:spPr>
      </p:cxnSp>
      <p:sp>
        <p:nvSpPr>
          <p:cNvPr id="1241" name="Google Shape;1241;p37"/>
          <p:cNvSpPr txBox="1"/>
          <p:nvPr/>
        </p:nvSpPr>
        <p:spPr>
          <a:xfrm>
            <a:off x="1815175" y="4210275"/>
            <a:ext cx="341100" cy="354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GB" sz="1100" b="0" i="0" u="none" strike="noStrike" cap="none">
                <a:solidFill>
                  <a:srgbClr val="000000"/>
                </a:solidFill>
                <a:latin typeface="Roboto"/>
                <a:ea typeface="Roboto"/>
                <a:cs typeface="Roboto"/>
                <a:sym typeface="Roboto"/>
              </a:rPr>
              <a:t>x</a:t>
            </a:r>
            <a:r>
              <a:rPr lang="en-GB" sz="600" b="0" i="0" u="none" strike="noStrike" cap="none">
                <a:solidFill>
                  <a:srgbClr val="000000"/>
                </a:solidFill>
                <a:latin typeface="Roboto"/>
                <a:ea typeface="Roboto"/>
                <a:cs typeface="Roboto"/>
                <a:sym typeface="Roboto"/>
              </a:rPr>
              <a:t>1</a:t>
            </a:r>
            <a:endParaRPr sz="600" b="0" i="0" u="none" strike="noStrike" cap="none">
              <a:solidFill>
                <a:srgbClr val="000000"/>
              </a:solidFill>
              <a:latin typeface="Roboto"/>
              <a:ea typeface="Roboto"/>
              <a:cs typeface="Roboto"/>
              <a:sym typeface="Roboto"/>
            </a:endParaRPr>
          </a:p>
        </p:txBody>
      </p:sp>
      <p:sp>
        <p:nvSpPr>
          <p:cNvPr id="1242" name="Google Shape;1242;p37"/>
          <p:cNvSpPr txBox="1"/>
          <p:nvPr/>
        </p:nvSpPr>
        <p:spPr>
          <a:xfrm>
            <a:off x="2196175" y="4210275"/>
            <a:ext cx="341100" cy="354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GB" sz="1100" b="0" i="0" u="none" strike="noStrike" cap="none">
                <a:solidFill>
                  <a:srgbClr val="000000"/>
                </a:solidFill>
                <a:latin typeface="Roboto"/>
                <a:ea typeface="Roboto"/>
                <a:cs typeface="Roboto"/>
                <a:sym typeface="Roboto"/>
              </a:rPr>
              <a:t>x</a:t>
            </a:r>
            <a:r>
              <a:rPr lang="en-GB" sz="600" b="0" i="0" u="none" strike="noStrike" cap="none">
                <a:solidFill>
                  <a:srgbClr val="000000"/>
                </a:solidFill>
                <a:latin typeface="Roboto"/>
                <a:ea typeface="Roboto"/>
                <a:cs typeface="Roboto"/>
                <a:sym typeface="Roboto"/>
              </a:rPr>
              <a:t>2</a:t>
            </a:r>
            <a:endParaRPr sz="600" b="0" i="0" u="none" strike="noStrike" cap="none">
              <a:solidFill>
                <a:srgbClr val="000000"/>
              </a:solidFill>
              <a:latin typeface="Roboto"/>
              <a:ea typeface="Roboto"/>
              <a:cs typeface="Roboto"/>
              <a:sym typeface="Roboto"/>
            </a:endParaRPr>
          </a:p>
        </p:txBody>
      </p:sp>
      <p:sp>
        <p:nvSpPr>
          <p:cNvPr id="1243" name="Google Shape;1243;p37"/>
          <p:cNvSpPr txBox="1"/>
          <p:nvPr/>
        </p:nvSpPr>
        <p:spPr>
          <a:xfrm>
            <a:off x="2577175" y="4210275"/>
            <a:ext cx="341100" cy="354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GB" sz="1100" b="0" i="0" u="none" strike="noStrike" cap="none">
                <a:solidFill>
                  <a:srgbClr val="000000"/>
                </a:solidFill>
                <a:latin typeface="Roboto"/>
                <a:ea typeface="Roboto"/>
                <a:cs typeface="Roboto"/>
                <a:sym typeface="Roboto"/>
              </a:rPr>
              <a:t>x</a:t>
            </a:r>
            <a:r>
              <a:rPr lang="en-GB" sz="600" b="0" i="0" u="none" strike="noStrike" cap="none">
                <a:solidFill>
                  <a:srgbClr val="000000"/>
                </a:solidFill>
                <a:latin typeface="Roboto"/>
                <a:ea typeface="Roboto"/>
                <a:cs typeface="Roboto"/>
                <a:sym typeface="Roboto"/>
              </a:rPr>
              <a:t>3</a:t>
            </a:r>
            <a:endParaRPr sz="600" b="0" i="0" u="none" strike="noStrike" cap="none">
              <a:solidFill>
                <a:srgbClr val="000000"/>
              </a:solidFill>
              <a:latin typeface="Roboto"/>
              <a:ea typeface="Roboto"/>
              <a:cs typeface="Roboto"/>
              <a:sym typeface="Roboto"/>
            </a:endParaRPr>
          </a:p>
        </p:txBody>
      </p:sp>
      <p:sp>
        <p:nvSpPr>
          <p:cNvPr id="1244" name="Google Shape;1244;p37"/>
          <p:cNvSpPr txBox="1"/>
          <p:nvPr/>
        </p:nvSpPr>
        <p:spPr>
          <a:xfrm>
            <a:off x="2958175" y="4210275"/>
            <a:ext cx="341100" cy="354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GB" sz="1100" b="0" i="0" u="none" strike="noStrike" cap="none">
                <a:solidFill>
                  <a:srgbClr val="000000"/>
                </a:solidFill>
                <a:latin typeface="Roboto"/>
                <a:ea typeface="Roboto"/>
                <a:cs typeface="Roboto"/>
                <a:sym typeface="Roboto"/>
              </a:rPr>
              <a:t>...</a:t>
            </a:r>
            <a:endParaRPr sz="600" b="0" i="0" u="none" strike="noStrike" cap="none">
              <a:solidFill>
                <a:srgbClr val="000000"/>
              </a:solidFill>
              <a:latin typeface="Roboto"/>
              <a:ea typeface="Roboto"/>
              <a:cs typeface="Roboto"/>
              <a:sym typeface="Roboto"/>
            </a:endParaRPr>
          </a:p>
        </p:txBody>
      </p:sp>
      <p:sp>
        <p:nvSpPr>
          <p:cNvPr id="1245" name="Google Shape;1245;p37"/>
          <p:cNvSpPr txBox="1"/>
          <p:nvPr/>
        </p:nvSpPr>
        <p:spPr>
          <a:xfrm>
            <a:off x="3339175" y="4210275"/>
            <a:ext cx="341100" cy="354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GB" sz="1100" b="0" i="0" u="none" strike="noStrike" cap="none">
                <a:solidFill>
                  <a:srgbClr val="000000"/>
                </a:solidFill>
                <a:latin typeface="Roboto"/>
                <a:ea typeface="Roboto"/>
                <a:cs typeface="Roboto"/>
                <a:sym typeface="Roboto"/>
              </a:rPr>
              <a:t>x</a:t>
            </a:r>
            <a:r>
              <a:rPr lang="en-GB" sz="600" b="0" i="0" u="none" strike="noStrike" cap="none">
                <a:solidFill>
                  <a:srgbClr val="000000"/>
                </a:solidFill>
                <a:latin typeface="Roboto"/>
                <a:ea typeface="Roboto"/>
                <a:cs typeface="Roboto"/>
                <a:sym typeface="Roboto"/>
              </a:rPr>
              <a:t>N</a:t>
            </a:r>
            <a:endParaRPr sz="600" b="0" i="0" u="none" strike="noStrike" cap="none">
              <a:solidFill>
                <a:srgbClr val="000000"/>
              </a:solidFill>
              <a:latin typeface="Roboto"/>
              <a:ea typeface="Roboto"/>
              <a:cs typeface="Roboto"/>
              <a:sym typeface="Roboto"/>
            </a:endParaRPr>
          </a:p>
        </p:txBody>
      </p:sp>
      <p:sp>
        <p:nvSpPr>
          <p:cNvPr id="1246" name="Google Shape;1246;p37"/>
          <p:cNvSpPr txBox="1"/>
          <p:nvPr/>
        </p:nvSpPr>
        <p:spPr>
          <a:xfrm>
            <a:off x="1789950" y="2373063"/>
            <a:ext cx="584100" cy="354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GB" sz="1100" b="0" i="0" u="none" strike="noStrike" cap="none">
                <a:solidFill>
                  <a:srgbClr val="000000"/>
                </a:solidFill>
                <a:latin typeface="Roboto"/>
                <a:ea typeface="Roboto"/>
                <a:cs typeface="Roboto"/>
                <a:sym typeface="Roboto"/>
              </a:rPr>
              <a:t>c</a:t>
            </a:r>
            <a:endParaRPr sz="600" b="0" i="0" u="none" strike="noStrike" cap="none">
              <a:solidFill>
                <a:srgbClr val="000000"/>
              </a:solidFill>
              <a:latin typeface="Roboto"/>
              <a:ea typeface="Roboto"/>
              <a:cs typeface="Roboto"/>
              <a:sym typeface="Roboto"/>
            </a:endParaRPr>
          </a:p>
        </p:txBody>
      </p:sp>
      <p:sp>
        <p:nvSpPr>
          <p:cNvPr id="1247" name="Google Shape;1247;p37"/>
          <p:cNvSpPr txBox="1"/>
          <p:nvPr/>
        </p:nvSpPr>
        <p:spPr>
          <a:xfrm>
            <a:off x="2620650" y="2373063"/>
            <a:ext cx="498600" cy="354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GB" sz="1100" b="0" i="0" u="none" strike="noStrike" cap="none">
                <a:solidFill>
                  <a:srgbClr val="000000"/>
                </a:solidFill>
                <a:latin typeface="Roboto"/>
                <a:ea typeface="Roboto"/>
                <a:cs typeface="Roboto"/>
                <a:sym typeface="Roboto"/>
              </a:rPr>
              <a:t>a</a:t>
            </a:r>
            <a:endParaRPr sz="600" b="0" i="0" u="none" strike="noStrike" cap="none">
              <a:solidFill>
                <a:srgbClr val="000000"/>
              </a:solidFill>
              <a:latin typeface="Roboto"/>
              <a:ea typeface="Roboto"/>
              <a:cs typeface="Roboto"/>
              <a:sym typeface="Roboto"/>
            </a:endParaRPr>
          </a:p>
        </p:txBody>
      </p:sp>
      <p:sp>
        <p:nvSpPr>
          <p:cNvPr id="1248" name="Google Shape;1248;p37"/>
          <p:cNvSpPr txBox="1"/>
          <p:nvPr/>
        </p:nvSpPr>
        <p:spPr>
          <a:xfrm>
            <a:off x="2836663" y="2374238"/>
            <a:ext cx="584100" cy="276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600"/>
              <a:buFont typeface="Arial"/>
              <a:buNone/>
            </a:pPr>
            <a:endParaRPr sz="600" b="0" i="0" u="none" strike="noStrike" cap="none">
              <a:solidFill>
                <a:srgbClr val="000000"/>
              </a:solidFill>
              <a:latin typeface="Roboto"/>
              <a:ea typeface="Roboto"/>
              <a:cs typeface="Roboto"/>
              <a:sym typeface="Roboto"/>
            </a:endParaRPr>
          </a:p>
        </p:txBody>
      </p:sp>
      <p:sp>
        <p:nvSpPr>
          <p:cNvPr id="1249" name="Google Shape;1249;p37"/>
          <p:cNvSpPr txBox="1"/>
          <p:nvPr/>
        </p:nvSpPr>
        <p:spPr>
          <a:xfrm>
            <a:off x="3262975" y="2381475"/>
            <a:ext cx="498600" cy="354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GB" sz="1100" b="0" i="0" u="none" strike="noStrike" cap="none">
                <a:solidFill>
                  <a:srgbClr val="000000"/>
                </a:solidFill>
                <a:latin typeface="Roboto"/>
                <a:ea typeface="Roboto"/>
                <a:cs typeface="Roboto"/>
                <a:sym typeface="Roboto"/>
              </a:rPr>
              <a:t>t</a:t>
            </a:r>
            <a:endParaRPr sz="600" b="0" i="0" u="none" strike="noStrike" cap="none">
              <a:solidFill>
                <a:srgbClr val="000000"/>
              </a:solidFill>
              <a:latin typeface="Roboto"/>
              <a:ea typeface="Roboto"/>
              <a:cs typeface="Roboto"/>
              <a:sym typeface="Roboto"/>
            </a:endParaRPr>
          </a:p>
        </p:txBody>
      </p:sp>
      <p:sp>
        <p:nvSpPr>
          <p:cNvPr id="1250" name="Google Shape;1250;p37"/>
          <p:cNvSpPr txBox="1"/>
          <p:nvPr/>
        </p:nvSpPr>
        <p:spPr>
          <a:xfrm>
            <a:off x="2216488" y="2374250"/>
            <a:ext cx="341100" cy="354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GB" sz="1100" b="0" i="0" u="none" strike="noStrike" cap="none">
                <a:solidFill>
                  <a:srgbClr val="000000"/>
                </a:solidFill>
                <a:latin typeface="Roboto"/>
                <a:ea typeface="Roboto"/>
                <a:cs typeface="Roboto"/>
                <a:sym typeface="Roboto"/>
              </a:rPr>
              <a:t>a</a:t>
            </a:r>
            <a:endParaRPr sz="600" b="0" i="0" u="none" strike="noStrike" cap="none">
              <a:solidFill>
                <a:srgbClr val="000000"/>
              </a:solidFill>
              <a:latin typeface="Roboto"/>
              <a:ea typeface="Roboto"/>
              <a:cs typeface="Roboto"/>
              <a:sym typeface="Roboto"/>
            </a:endParaRPr>
          </a:p>
        </p:txBody>
      </p:sp>
      <p:sp>
        <p:nvSpPr>
          <p:cNvPr id="1251" name="Google Shape;1251;p37"/>
          <p:cNvSpPr txBox="1"/>
          <p:nvPr/>
        </p:nvSpPr>
        <p:spPr>
          <a:xfrm rot="-5400000">
            <a:off x="3413550" y="3185225"/>
            <a:ext cx="8961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GB" sz="1400" b="1" i="0" u="none" strike="noStrike" cap="none">
                <a:solidFill>
                  <a:srgbClr val="000000"/>
                </a:solidFill>
                <a:latin typeface="Roboto"/>
                <a:ea typeface="Roboto"/>
                <a:cs typeface="Roboto"/>
                <a:sym typeface="Roboto"/>
              </a:rPr>
              <a:t>Encoder</a:t>
            </a:r>
            <a:endParaRPr sz="1400" b="1" i="0" u="none" strike="noStrike" cap="none">
              <a:solidFill>
                <a:srgbClr val="000000"/>
              </a:solidFill>
              <a:latin typeface="Roboto"/>
              <a:ea typeface="Roboto"/>
              <a:cs typeface="Roboto"/>
              <a:sym typeface="Roboto"/>
            </a:endParaRPr>
          </a:p>
        </p:txBody>
      </p:sp>
      <p:sp>
        <p:nvSpPr>
          <p:cNvPr id="1252" name="Google Shape;1252;p37"/>
          <p:cNvSpPr txBox="1"/>
          <p:nvPr/>
        </p:nvSpPr>
        <p:spPr>
          <a:xfrm>
            <a:off x="233000" y="1670850"/>
            <a:ext cx="8732700" cy="6156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00000"/>
              </a:lnSpc>
              <a:spcBef>
                <a:spcPts val="0"/>
              </a:spcBef>
              <a:spcAft>
                <a:spcPts val="0"/>
              </a:spcAft>
              <a:buClr>
                <a:srgbClr val="000000"/>
              </a:buClr>
              <a:buSzPts val="1400"/>
              <a:buFont typeface="Roboto"/>
              <a:buChar char="●"/>
            </a:pPr>
            <a:r>
              <a:rPr lang="en-GB" sz="1400" b="0" i="0" u="none" strike="noStrike" cap="none">
                <a:solidFill>
                  <a:srgbClr val="000000"/>
                </a:solidFill>
                <a:latin typeface="Roboto"/>
                <a:ea typeface="Roboto"/>
                <a:cs typeface="Roboto"/>
                <a:sym typeface="Roboto"/>
              </a:rPr>
              <a:t>For </a:t>
            </a:r>
            <a:r>
              <a:rPr lang="en-GB" sz="1400" b="1" i="0" u="none" strike="noStrike" cap="none">
                <a:solidFill>
                  <a:srgbClr val="000000"/>
                </a:solidFill>
                <a:latin typeface="Roboto"/>
                <a:ea typeface="Roboto"/>
                <a:cs typeface="Roboto"/>
                <a:sym typeface="Roboto"/>
              </a:rPr>
              <a:t>each time step</a:t>
            </a:r>
            <a:r>
              <a:rPr lang="en-GB" sz="1400" b="0" i="0" u="none" strike="noStrike" cap="none">
                <a:solidFill>
                  <a:srgbClr val="000000"/>
                </a:solidFill>
                <a:latin typeface="Roboto"/>
                <a:ea typeface="Roboto"/>
                <a:cs typeface="Roboto"/>
                <a:sym typeface="Roboto"/>
              </a:rPr>
              <a:t>, the encoder outputs a </a:t>
            </a:r>
            <a:r>
              <a:rPr lang="en-GB" sz="1400" b="1" i="0" u="none" strike="noStrike" cap="none">
                <a:solidFill>
                  <a:srgbClr val="000000"/>
                </a:solidFill>
                <a:latin typeface="Roboto"/>
                <a:ea typeface="Roboto"/>
                <a:cs typeface="Roboto"/>
                <a:sym typeface="Roboto"/>
              </a:rPr>
              <a:t>prediction</a:t>
            </a:r>
            <a:r>
              <a:rPr lang="en-GB" sz="1400" b="0" i="0" u="none" strike="noStrike" cap="none">
                <a:solidFill>
                  <a:srgbClr val="000000"/>
                </a:solidFill>
                <a:latin typeface="Roboto"/>
                <a:ea typeface="Roboto"/>
                <a:cs typeface="Roboto"/>
                <a:sym typeface="Roboto"/>
              </a:rPr>
              <a:t> (for simplicity, we here consider characters as output tokens): </a:t>
            </a:r>
            <a:endParaRPr sz="1400" b="0" i="0" u="none" strike="noStrike" cap="none">
              <a:solidFill>
                <a:srgbClr val="000000"/>
              </a:solidFill>
              <a:latin typeface="Arial"/>
              <a:ea typeface="Arial"/>
              <a:cs typeface="Arial"/>
              <a:sym typeface="Arial"/>
            </a:endParaRPr>
          </a:p>
        </p:txBody>
      </p:sp>
      <p:sp>
        <p:nvSpPr>
          <p:cNvPr id="1253" name="Google Shape;1253;p37"/>
          <p:cNvSpPr txBox="1"/>
          <p:nvPr/>
        </p:nvSpPr>
        <p:spPr>
          <a:xfrm>
            <a:off x="194375" y="1204525"/>
            <a:ext cx="7959900" cy="4002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00000"/>
              </a:lnSpc>
              <a:spcBef>
                <a:spcPts val="0"/>
              </a:spcBef>
              <a:spcAft>
                <a:spcPts val="0"/>
              </a:spcAft>
              <a:buClr>
                <a:srgbClr val="000000"/>
              </a:buClr>
              <a:buSzPts val="1400"/>
              <a:buFont typeface="Roboto"/>
              <a:buChar char="●"/>
            </a:pPr>
            <a:r>
              <a:rPr lang="en-GB" sz="1400" b="0" i="0" u="none" strike="noStrike" cap="none">
                <a:solidFill>
                  <a:srgbClr val="000000"/>
                </a:solidFill>
                <a:latin typeface="Roboto"/>
                <a:ea typeface="Roboto"/>
                <a:cs typeface="Roboto"/>
                <a:sym typeface="Roboto"/>
              </a:rPr>
              <a:t>We do not have a decoder, but only an </a:t>
            </a:r>
            <a:r>
              <a:rPr lang="en-GB" sz="1400" b="1" i="0" u="none" strike="noStrike" cap="none">
                <a:solidFill>
                  <a:srgbClr val="000000"/>
                </a:solidFill>
                <a:latin typeface="Roboto"/>
                <a:ea typeface="Roboto"/>
                <a:cs typeface="Roboto"/>
                <a:sym typeface="Roboto"/>
              </a:rPr>
              <a:t>encoder</a:t>
            </a:r>
            <a:r>
              <a:rPr lang="en-GB" sz="1400" b="0" i="0" u="none" strike="noStrike" cap="none">
                <a:solidFill>
                  <a:srgbClr val="000000"/>
                </a:solidFill>
                <a:latin typeface="Roboto"/>
                <a:ea typeface="Roboto"/>
                <a:cs typeface="Roboto"/>
                <a:sym typeface="Roboto"/>
              </a:rPr>
              <a:t>.</a:t>
            </a:r>
            <a:endParaRPr sz="1400" b="0" i="0" u="none" strike="noStrike" cap="none">
              <a:solidFill>
                <a:srgbClr val="000000"/>
              </a:solidFill>
              <a:latin typeface="Roboto"/>
              <a:ea typeface="Roboto"/>
              <a:cs typeface="Roboto"/>
              <a:sym typeface="Roboto"/>
            </a:endParaRPr>
          </a:p>
        </p:txBody>
      </p:sp>
      <p:sp>
        <p:nvSpPr>
          <p:cNvPr id="1254" name="Google Shape;1254;p37"/>
          <p:cNvSpPr txBox="1"/>
          <p:nvPr/>
        </p:nvSpPr>
        <p:spPr>
          <a:xfrm rot="-5400000">
            <a:off x="1245150" y="3214775"/>
            <a:ext cx="5841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Roboto"/>
                <a:ea typeface="Roboto"/>
                <a:cs typeface="Roboto"/>
                <a:sym typeface="Roboto"/>
              </a:rPr>
              <a:t>RNN</a:t>
            </a:r>
            <a:endParaRPr sz="1400" b="0" i="0" u="none" strike="noStrike" cap="none">
              <a:solidFill>
                <a:srgbClr val="000000"/>
              </a:solidFill>
              <a:latin typeface="Roboto"/>
              <a:ea typeface="Roboto"/>
              <a:cs typeface="Roboto"/>
              <a:sym typeface="Roboto"/>
            </a:endParaRPr>
          </a:p>
        </p:txBody>
      </p:sp>
      <p:pic>
        <p:nvPicPr>
          <p:cNvPr id="1255" name="Google Shape;1255;p37"/>
          <p:cNvPicPr preferRelativeResize="0"/>
          <p:nvPr/>
        </p:nvPicPr>
        <p:blipFill rotWithShape="1">
          <a:blip r:embed="rId3">
            <a:alphaModFix/>
          </a:blip>
          <a:srcRect/>
          <a:stretch/>
        </p:blipFill>
        <p:spPr>
          <a:xfrm>
            <a:off x="1847400" y="4598375"/>
            <a:ext cx="1612547" cy="219900"/>
          </a:xfrm>
          <a:prstGeom prst="rect">
            <a:avLst/>
          </a:prstGeom>
          <a:noFill/>
          <a:ln>
            <a:noFill/>
          </a:ln>
        </p:spPr>
      </p:pic>
      <p:sp>
        <p:nvSpPr>
          <p:cNvPr id="1256" name="Google Shape;1256;p37"/>
          <p:cNvSpPr txBox="1"/>
          <p:nvPr/>
        </p:nvSpPr>
        <p:spPr>
          <a:xfrm>
            <a:off x="2958175" y="2381475"/>
            <a:ext cx="498600" cy="354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GB" sz="1100" b="0" i="0" u="none" strike="noStrike" cap="none">
                <a:solidFill>
                  <a:srgbClr val="000000"/>
                </a:solidFill>
                <a:latin typeface="Roboto"/>
                <a:ea typeface="Roboto"/>
                <a:cs typeface="Roboto"/>
                <a:sym typeface="Roboto"/>
              </a:rPr>
              <a:t>t</a:t>
            </a:r>
            <a:endParaRPr sz="600" b="0" i="0" u="none" strike="noStrike" cap="none">
              <a:solidFill>
                <a:srgbClr val="000000"/>
              </a:solidFill>
              <a:latin typeface="Roboto"/>
              <a:ea typeface="Roboto"/>
              <a:cs typeface="Roboto"/>
              <a:sym typeface="Roboto"/>
            </a:endParaRPr>
          </a:p>
        </p:txBody>
      </p:sp>
      <p:sp>
        <p:nvSpPr>
          <p:cNvPr id="1257" name="Google Shape;1257;p37"/>
          <p:cNvSpPr txBox="1"/>
          <p:nvPr/>
        </p:nvSpPr>
        <p:spPr>
          <a:xfrm>
            <a:off x="4325150" y="2381475"/>
            <a:ext cx="4413000" cy="6156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00000"/>
              </a:lnSpc>
              <a:spcBef>
                <a:spcPts val="0"/>
              </a:spcBef>
              <a:spcAft>
                <a:spcPts val="0"/>
              </a:spcAft>
              <a:buClr>
                <a:srgbClr val="000000"/>
              </a:buClr>
              <a:buSzPts val="1400"/>
              <a:buFont typeface="Roboto"/>
              <a:buChar char="●"/>
            </a:pPr>
            <a:r>
              <a:rPr lang="en-GB" sz="1400" b="0" i="0" u="none" strike="noStrike" cap="none">
                <a:solidFill>
                  <a:srgbClr val="000000"/>
                </a:solidFill>
                <a:latin typeface="Roboto"/>
                <a:ea typeface="Roboto"/>
                <a:cs typeface="Roboto"/>
                <a:sym typeface="Roboto"/>
              </a:rPr>
              <a:t>The number of encoded steps can be different from the number of output tokens.</a:t>
            </a:r>
            <a:endParaRPr sz="1400" b="0" i="0" u="none" strike="noStrike" cap="none">
              <a:solidFill>
                <a:srgbClr val="000000"/>
              </a:solidFill>
              <a:latin typeface="Arial"/>
              <a:ea typeface="Arial"/>
              <a:cs typeface="Arial"/>
              <a:sym typeface="Arial"/>
            </a:endParaRPr>
          </a:p>
        </p:txBody>
      </p:sp>
      <p:sp>
        <p:nvSpPr>
          <p:cNvPr id="1258" name="Google Shape;1258;p37"/>
          <p:cNvSpPr txBox="1"/>
          <p:nvPr/>
        </p:nvSpPr>
        <p:spPr>
          <a:xfrm>
            <a:off x="4353300" y="3180275"/>
            <a:ext cx="4413000" cy="6156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00000"/>
              </a:lnSpc>
              <a:spcBef>
                <a:spcPts val="0"/>
              </a:spcBef>
              <a:spcAft>
                <a:spcPts val="0"/>
              </a:spcAft>
              <a:buClr>
                <a:srgbClr val="000000"/>
              </a:buClr>
              <a:buSzPts val="1400"/>
              <a:buFont typeface="Roboto"/>
              <a:buChar char="●"/>
            </a:pPr>
            <a:r>
              <a:rPr lang="en-GB" sz="1400" b="0" i="0" u="none" strike="noStrike" cap="none">
                <a:solidFill>
                  <a:srgbClr val="000000"/>
                </a:solidFill>
                <a:latin typeface="Roboto"/>
                <a:ea typeface="Roboto"/>
                <a:cs typeface="Roboto"/>
                <a:sym typeface="Roboto"/>
              </a:rPr>
              <a:t>Let’s assume that the number of encoded steps is smaller than the number of outputs.</a:t>
            </a:r>
            <a:endParaRPr sz="1400" b="0" i="0" u="none" strike="noStrike" cap="none">
              <a:solidFill>
                <a:srgbClr val="000000"/>
              </a:solidFill>
              <a:latin typeface="Arial"/>
              <a:ea typeface="Arial"/>
              <a:cs typeface="Arial"/>
              <a:sym typeface="Arial"/>
            </a:endParaRPr>
          </a:p>
        </p:txBody>
      </p:sp>
      <p:sp>
        <p:nvSpPr>
          <p:cNvPr id="1259" name="Google Shape;1259;p37"/>
          <p:cNvSpPr txBox="1"/>
          <p:nvPr/>
        </p:nvSpPr>
        <p:spPr>
          <a:xfrm>
            <a:off x="4482175" y="3982775"/>
            <a:ext cx="4413000" cy="6156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00000"/>
              </a:lnSpc>
              <a:spcBef>
                <a:spcPts val="0"/>
              </a:spcBef>
              <a:spcAft>
                <a:spcPts val="0"/>
              </a:spcAft>
              <a:buClr>
                <a:srgbClr val="000000"/>
              </a:buClr>
              <a:buSzPts val="1400"/>
              <a:buFont typeface="Roboto"/>
              <a:buChar char="●"/>
            </a:pPr>
            <a:r>
              <a:rPr lang="en-GB" sz="1400" b="0" i="0" u="none" strike="noStrike" cap="none">
                <a:solidFill>
                  <a:srgbClr val="000000"/>
                </a:solidFill>
                <a:latin typeface="Roboto"/>
                <a:ea typeface="Roboto"/>
                <a:cs typeface="Roboto"/>
                <a:sym typeface="Roboto"/>
              </a:rPr>
              <a:t>In this case, some consecutive time steps will have the </a:t>
            </a:r>
            <a:r>
              <a:rPr lang="en-GB" sz="1400" b="1" i="0" u="none" strike="noStrike" cap="none">
                <a:solidFill>
                  <a:srgbClr val="000000"/>
                </a:solidFill>
                <a:latin typeface="Roboto"/>
                <a:ea typeface="Roboto"/>
                <a:cs typeface="Roboto"/>
                <a:sym typeface="Roboto"/>
              </a:rPr>
              <a:t>same label</a:t>
            </a:r>
            <a:r>
              <a:rPr lang="en-GB" sz="1400" b="0" i="0" u="none" strike="noStrike" cap="none">
                <a:solidFill>
                  <a:srgbClr val="000000"/>
                </a:solidFill>
                <a:latin typeface="Roboto"/>
                <a:ea typeface="Roboto"/>
                <a:cs typeface="Roboto"/>
                <a:sym typeface="Roboto"/>
              </a:rPr>
              <a:t>.</a:t>
            </a:r>
            <a:endParaRPr sz="1400" b="0" i="0" u="none" strike="noStrike" cap="none">
              <a:solidFill>
                <a:srgbClr val="000000"/>
              </a:solidFill>
              <a:latin typeface="Arial"/>
              <a:ea typeface="Arial"/>
              <a:cs typeface="Arial"/>
              <a:sym typeface="Arial"/>
            </a:endParaRPr>
          </a:p>
        </p:txBody>
      </p:sp>
      <p:cxnSp>
        <p:nvCxnSpPr>
          <p:cNvPr id="1260" name="Google Shape;1260;p37"/>
          <p:cNvCxnSpPr/>
          <p:nvPr/>
        </p:nvCxnSpPr>
        <p:spPr>
          <a:xfrm rot="10800000">
            <a:off x="1855075" y="2740563"/>
            <a:ext cx="0" cy="219900"/>
          </a:xfrm>
          <a:prstGeom prst="straightConnector1">
            <a:avLst/>
          </a:prstGeom>
          <a:noFill/>
          <a:ln w="9525" cap="flat" cmpd="sng">
            <a:solidFill>
              <a:srgbClr val="424242"/>
            </a:solidFill>
            <a:prstDash val="solid"/>
            <a:round/>
            <a:headEnd type="none" w="sm" len="sm"/>
            <a:tailEnd type="triangle" w="med" len="med"/>
          </a:ln>
        </p:spPr>
      </p:cxnSp>
      <p:cxnSp>
        <p:nvCxnSpPr>
          <p:cNvPr id="1261" name="Google Shape;1261;p37"/>
          <p:cNvCxnSpPr/>
          <p:nvPr/>
        </p:nvCxnSpPr>
        <p:spPr>
          <a:xfrm rot="10800000">
            <a:off x="2016675" y="2740563"/>
            <a:ext cx="0" cy="219900"/>
          </a:xfrm>
          <a:prstGeom prst="straightConnector1">
            <a:avLst/>
          </a:prstGeom>
          <a:noFill/>
          <a:ln w="9525" cap="flat" cmpd="sng">
            <a:solidFill>
              <a:srgbClr val="424242"/>
            </a:solidFill>
            <a:prstDash val="solid"/>
            <a:round/>
            <a:headEnd type="none" w="sm" len="sm"/>
            <a:tailEnd type="triangle" w="med" len="med"/>
          </a:ln>
        </p:spPr>
      </p:cxnSp>
      <p:cxnSp>
        <p:nvCxnSpPr>
          <p:cNvPr id="1262" name="Google Shape;1262;p37"/>
          <p:cNvCxnSpPr/>
          <p:nvPr/>
        </p:nvCxnSpPr>
        <p:spPr>
          <a:xfrm rot="10800000">
            <a:off x="2236075" y="2740563"/>
            <a:ext cx="0" cy="219900"/>
          </a:xfrm>
          <a:prstGeom prst="straightConnector1">
            <a:avLst/>
          </a:prstGeom>
          <a:noFill/>
          <a:ln w="9525" cap="flat" cmpd="sng">
            <a:solidFill>
              <a:srgbClr val="424242"/>
            </a:solidFill>
            <a:prstDash val="solid"/>
            <a:round/>
            <a:headEnd type="none" w="sm" len="sm"/>
            <a:tailEnd type="triangle" w="med" len="med"/>
          </a:ln>
        </p:spPr>
      </p:cxnSp>
      <p:cxnSp>
        <p:nvCxnSpPr>
          <p:cNvPr id="1263" name="Google Shape;1263;p37"/>
          <p:cNvCxnSpPr/>
          <p:nvPr/>
        </p:nvCxnSpPr>
        <p:spPr>
          <a:xfrm rot="10800000">
            <a:off x="2397675" y="2740563"/>
            <a:ext cx="0" cy="219900"/>
          </a:xfrm>
          <a:prstGeom prst="straightConnector1">
            <a:avLst/>
          </a:prstGeom>
          <a:noFill/>
          <a:ln w="9525" cap="flat" cmpd="sng">
            <a:solidFill>
              <a:srgbClr val="424242"/>
            </a:solidFill>
            <a:prstDash val="solid"/>
            <a:round/>
            <a:headEnd type="none" w="sm" len="sm"/>
            <a:tailEnd type="triangle" w="med" len="med"/>
          </a:ln>
        </p:spPr>
      </p:cxnSp>
      <p:cxnSp>
        <p:nvCxnSpPr>
          <p:cNvPr id="1264" name="Google Shape;1264;p37"/>
          <p:cNvCxnSpPr/>
          <p:nvPr/>
        </p:nvCxnSpPr>
        <p:spPr>
          <a:xfrm rot="10800000">
            <a:off x="2617075" y="2740563"/>
            <a:ext cx="0" cy="219900"/>
          </a:xfrm>
          <a:prstGeom prst="straightConnector1">
            <a:avLst/>
          </a:prstGeom>
          <a:noFill/>
          <a:ln w="9525" cap="flat" cmpd="sng">
            <a:solidFill>
              <a:srgbClr val="424242"/>
            </a:solidFill>
            <a:prstDash val="solid"/>
            <a:round/>
            <a:headEnd type="none" w="sm" len="sm"/>
            <a:tailEnd type="triangle" w="med" len="med"/>
          </a:ln>
        </p:spPr>
      </p:cxnSp>
      <p:cxnSp>
        <p:nvCxnSpPr>
          <p:cNvPr id="1265" name="Google Shape;1265;p37"/>
          <p:cNvCxnSpPr/>
          <p:nvPr/>
        </p:nvCxnSpPr>
        <p:spPr>
          <a:xfrm rot="10800000">
            <a:off x="2778675" y="2740563"/>
            <a:ext cx="0" cy="219900"/>
          </a:xfrm>
          <a:prstGeom prst="straightConnector1">
            <a:avLst/>
          </a:prstGeom>
          <a:noFill/>
          <a:ln w="9525" cap="flat" cmpd="sng">
            <a:solidFill>
              <a:srgbClr val="424242"/>
            </a:solidFill>
            <a:prstDash val="solid"/>
            <a:round/>
            <a:headEnd type="none" w="sm" len="sm"/>
            <a:tailEnd type="triangle" w="med" len="med"/>
          </a:ln>
        </p:spPr>
      </p:cxnSp>
      <p:cxnSp>
        <p:nvCxnSpPr>
          <p:cNvPr id="1266" name="Google Shape;1266;p37"/>
          <p:cNvCxnSpPr/>
          <p:nvPr/>
        </p:nvCxnSpPr>
        <p:spPr>
          <a:xfrm rot="10800000">
            <a:off x="2998075" y="2740563"/>
            <a:ext cx="0" cy="219900"/>
          </a:xfrm>
          <a:prstGeom prst="straightConnector1">
            <a:avLst/>
          </a:prstGeom>
          <a:noFill/>
          <a:ln w="9525" cap="flat" cmpd="sng">
            <a:solidFill>
              <a:srgbClr val="424242"/>
            </a:solidFill>
            <a:prstDash val="solid"/>
            <a:round/>
            <a:headEnd type="none" w="sm" len="sm"/>
            <a:tailEnd type="triangle" w="med" len="med"/>
          </a:ln>
        </p:spPr>
      </p:cxnSp>
      <p:cxnSp>
        <p:nvCxnSpPr>
          <p:cNvPr id="1267" name="Google Shape;1267;p37"/>
          <p:cNvCxnSpPr/>
          <p:nvPr/>
        </p:nvCxnSpPr>
        <p:spPr>
          <a:xfrm rot="10800000">
            <a:off x="3159675" y="2740563"/>
            <a:ext cx="0" cy="219900"/>
          </a:xfrm>
          <a:prstGeom prst="straightConnector1">
            <a:avLst/>
          </a:prstGeom>
          <a:noFill/>
          <a:ln w="9525" cap="flat" cmpd="sng">
            <a:solidFill>
              <a:srgbClr val="424242"/>
            </a:solidFill>
            <a:prstDash val="solid"/>
            <a:round/>
            <a:headEnd type="none" w="sm" len="sm"/>
            <a:tailEnd type="triangle" w="med" len="med"/>
          </a:ln>
        </p:spPr>
      </p:cxnSp>
      <p:cxnSp>
        <p:nvCxnSpPr>
          <p:cNvPr id="1268" name="Google Shape;1268;p37"/>
          <p:cNvCxnSpPr/>
          <p:nvPr/>
        </p:nvCxnSpPr>
        <p:spPr>
          <a:xfrm rot="10800000">
            <a:off x="3379075" y="2740563"/>
            <a:ext cx="0" cy="219900"/>
          </a:xfrm>
          <a:prstGeom prst="straightConnector1">
            <a:avLst/>
          </a:prstGeom>
          <a:noFill/>
          <a:ln w="9525" cap="flat" cmpd="sng">
            <a:solidFill>
              <a:srgbClr val="424242"/>
            </a:solidFill>
            <a:prstDash val="solid"/>
            <a:round/>
            <a:headEnd type="none" w="sm" len="sm"/>
            <a:tailEnd type="triangle" w="med" len="med"/>
          </a:ln>
        </p:spPr>
      </p:cxnSp>
      <p:cxnSp>
        <p:nvCxnSpPr>
          <p:cNvPr id="1269" name="Google Shape;1269;p37"/>
          <p:cNvCxnSpPr/>
          <p:nvPr/>
        </p:nvCxnSpPr>
        <p:spPr>
          <a:xfrm rot="10800000">
            <a:off x="3540675" y="2740563"/>
            <a:ext cx="0" cy="219900"/>
          </a:xfrm>
          <a:prstGeom prst="straightConnector1">
            <a:avLst/>
          </a:prstGeom>
          <a:noFill/>
          <a:ln w="9525" cap="flat" cmpd="sng">
            <a:solidFill>
              <a:srgbClr val="424242"/>
            </a:solidFill>
            <a:prstDash val="solid"/>
            <a:round/>
            <a:headEnd type="none" w="sm" len="sm"/>
            <a:tailEnd type="triangl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8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8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8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9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9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9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9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9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9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9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9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19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19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0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20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20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20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204"/>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20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20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20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20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209"/>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210"/>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211"/>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212"/>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213"/>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214"/>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215"/>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216"/>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217"/>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218"/>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219"/>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220"/>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221"/>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222"/>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1223"/>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1224"/>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225"/>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1226"/>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1227"/>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1228"/>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1229"/>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1230"/>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1231"/>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1232"/>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1233"/>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1234"/>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1235"/>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1236"/>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1237"/>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1238"/>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1239"/>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1240"/>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1241"/>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1242"/>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1243"/>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1244"/>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1245"/>
                                        </p:tgtEl>
                                        <p:attrNameLst>
                                          <p:attrName>style.visibility</p:attrName>
                                        </p:attrNameLst>
                                      </p:cBhvr>
                                      <p:to>
                                        <p:strVal val="visible"/>
                                      </p:to>
                                    </p:set>
                                  </p:childTnLst>
                                </p:cTn>
                              </p:par>
                              <p:par>
                                <p:cTn id="123" presetID="1" presetClass="entr" presetSubtype="0" fill="hold" nodeType="withEffect">
                                  <p:stCondLst>
                                    <p:cond delay="0"/>
                                  </p:stCondLst>
                                  <p:childTnLst>
                                    <p:set>
                                      <p:cBhvr>
                                        <p:cTn id="124" dur="1" fill="hold">
                                          <p:stCondLst>
                                            <p:cond delay="0"/>
                                          </p:stCondLst>
                                        </p:cTn>
                                        <p:tgtEl>
                                          <p:spTgt spid="1246"/>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1247"/>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1248"/>
                                        </p:tgtEl>
                                        <p:attrNameLst>
                                          <p:attrName>style.visibility</p:attrName>
                                        </p:attrNameLst>
                                      </p:cBhvr>
                                      <p:to>
                                        <p:strVal val="visible"/>
                                      </p:to>
                                    </p:set>
                                  </p:childTnLst>
                                </p:cTn>
                              </p:par>
                              <p:par>
                                <p:cTn id="129" presetID="1" presetClass="entr" presetSubtype="0" fill="hold" nodeType="withEffect">
                                  <p:stCondLst>
                                    <p:cond delay="0"/>
                                  </p:stCondLst>
                                  <p:childTnLst>
                                    <p:set>
                                      <p:cBhvr>
                                        <p:cTn id="130" dur="1" fill="hold">
                                          <p:stCondLst>
                                            <p:cond delay="0"/>
                                          </p:stCondLst>
                                        </p:cTn>
                                        <p:tgtEl>
                                          <p:spTgt spid="1249"/>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1250"/>
                                        </p:tgtEl>
                                        <p:attrNameLst>
                                          <p:attrName>style.visibility</p:attrName>
                                        </p:attrNameLst>
                                      </p:cBhvr>
                                      <p:to>
                                        <p:strVal val="visible"/>
                                      </p:to>
                                    </p:set>
                                  </p:childTnLst>
                                </p:cTn>
                              </p:par>
                              <p:par>
                                <p:cTn id="133" presetID="1" presetClass="entr" presetSubtype="0" fill="hold" nodeType="withEffect">
                                  <p:stCondLst>
                                    <p:cond delay="0"/>
                                  </p:stCondLst>
                                  <p:childTnLst>
                                    <p:set>
                                      <p:cBhvr>
                                        <p:cTn id="134" dur="1" fill="hold">
                                          <p:stCondLst>
                                            <p:cond delay="0"/>
                                          </p:stCondLst>
                                        </p:cTn>
                                        <p:tgtEl>
                                          <p:spTgt spid="1251"/>
                                        </p:tgtEl>
                                        <p:attrNameLst>
                                          <p:attrName>style.visibility</p:attrName>
                                        </p:attrNameLst>
                                      </p:cBhvr>
                                      <p:to>
                                        <p:strVal val="visible"/>
                                      </p:to>
                                    </p:set>
                                  </p:childTnLst>
                                </p:cTn>
                              </p:par>
                              <p:par>
                                <p:cTn id="135" presetID="1" presetClass="entr" presetSubtype="0" fill="hold" nodeType="withEffect">
                                  <p:stCondLst>
                                    <p:cond delay="0"/>
                                  </p:stCondLst>
                                  <p:childTnLst>
                                    <p:set>
                                      <p:cBhvr>
                                        <p:cTn id="136" dur="1" fill="hold">
                                          <p:stCondLst>
                                            <p:cond delay="0"/>
                                          </p:stCondLst>
                                        </p:cTn>
                                        <p:tgtEl>
                                          <p:spTgt spid="1252"/>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1254"/>
                                        </p:tgtEl>
                                        <p:attrNameLst>
                                          <p:attrName>style.visibility</p:attrName>
                                        </p:attrNameLst>
                                      </p:cBhvr>
                                      <p:to>
                                        <p:strVal val="visible"/>
                                      </p:to>
                                    </p:set>
                                  </p:childTnLst>
                                </p:cTn>
                              </p:par>
                              <p:par>
                                <p:cTn id="139" presetID="1" presetClass="entr" presetSubtype="0" fill="hold" nodeType="withEffect">
                                  <p:stCondLst>
                                    <p:cond delay="0"/>
                                  </p:stCondLst>
                                  <p:childTnLst>
                                    <p:set>
                                      <p:cBhvr>
                                        <p:cTn id="140" dur="1" fill="hold">
                                          <p:stCondLst>
                                            <p:cond delay="0"/>
                                          </p:stCondLst>
                                        </p:cTn>
                                        <p:tgtEl>
                                          <p:spTgt spid="1255"/>
                                        </p:tgtEl>
                                        <p:attrNameLst>
                                          <p:attrName>style.visibility</p:attrName>
                                        </p:attrNameLst>
                                      </p:cBhvr>
                                      <p:to>
                                        <p:strVal val="visible"/>
                                      </p:to>
                                    </p:set>
                                  </p:childTnLst>
                                </p:cTn>
                              </p:par>
                              <p:par>
                                <p:cTn id="141" presetID="1" presetClass="entr" presetSubtype="0" fill="hold" nodeType="withEffect">
                                  <p:stCondLst>
                                    <p:cond delay="0"/>
                                  </p:stCondLst>
                                  <p:childTnLst>
                                    <p:set>
                                      <p:cBhvr>
                                        <p:cTn id="142" dur="1" fill="hold">
                                          <p:stCondLst>
                                            <p:cond delay="0"/>
                                          </p:stCondLst>
                                        </p:cTn>
                                        <p:tgtEl>
                                          <p:spTgt spid="1256"/>
                                        </p:tgtEl>
                                        <p:attrNameLst>
                                          <p:attrName>style.visibility</p:attrName>
                                        </p:attrNameLst>
                                      </p:cBhvr>
                                      <p:to>
                                        <p:strVal val="visible"/>
                                      </p:to>
                                    </p:set>
                                  </p:childTnLst>
                                </p:cTn>
                              </p:par>
                              <p:par>
                                <p:cTn id="143" presetID="1" presetClass="entr" presetSubtype="0" fill="hold" nodeType="withEffect">
                                  <p:stCondLst>
                                    <p:cond delay="0"/>
                                  </p:stCondLst>
                                  <p:childTnLst>
                                    <p:set>
                                      <p:cBhvr>
                                        <p:cTn id="144" dur="1" fill="hold">
                                          <p:stCondLst>
                                            <p:cond delay="0"/>
                                          </p:stCondLst>
                                        </p:cTn>
                                        <p:tgtEl>
                                          <p:spTgt spid="1257"/>
                                        </p:tgtEl>
                                        <p:attrNameLst>
                                          <p:attrName>style.visibility</p:attrName>
                                        </p:attrNameLst>
                                      </p:cBhvr>
                                      <p:to>
                                        <p:strVal val="visible"/>
                                      </p:to>
                                    </p:set>
                                  </p:childTnLst>
                                </p:cTn>
                              </p:par>
                              <p:par>
                                <p:cTn id="145" presetID="1" presetClass="entr" presetSubtype="0" fill="hold" nodeType="withEffect">
                                  <p:stCondLst>
                                    <p:cond delay="0"/>
                                  </p:stCondLst>
                                  <p:childTnLst>
                                    <p:set>
                                      <p:cBhvr>
                                        <p:cTn id="146" dur="1" fill="hold">
                                          <p:stCondLst>
                                            <p:cond delay="0"/>
                                          </p:stCondLst>
                                        </p:cTn>
                                        <p:tgtEl>
                                          <p:spTgt spid="1258"/>
                                        </p:tgtEl>
                                        <p:attrNameLst>
                                          <p:attrName>style.visibility</p:attrName>
                                        </p:attrNameLst>
                                      </p:cBhvr>
                                      <p:to>
                                        <p:strVal val="visible"/>
                                      </p:to>
                                    </p:set>
                                  </p:childTnLst>
                                </p:cTn>
                              </p:par>
                              <p:par>
                                <p:cTn id="147" presetID="1" presetClass="entr" presetSubtype="0" fill="hold" nodeType="withEffect">
                                  <p:stCondLst>
                                    <p:cond delay="0"/>
                                  </p:stCondLst>
                                  <p:childTnLst>
                                    <p:set>
                                      <p:cBhvr>
                                        <p:cTn id="148" dur="1" fill="hold">
                                          <p:stCondLst>
                                            <p:cond delay="0"/>
                                          </p:stCondLst>
                                        </p:cTn>
                                        <p:tgtEl>
                                          <p:spTgt spid="1259"/>
                                        </p:tgtEl>
                                        <p:attrNameLst>
                                          <p:attrName>style.visibility</p:attrName>
                                        </p:attrNameLst>
                                      </p:cBhvr>
                                      <p:to>
                                        <p:strVal val="visible"/>
                                      </p:to>
                                    </p:set>
                                  </p:childTnLst>
                                </p:cTn>
                              </p:par>
                              <p:par>
                                <p:cTn id="149" presetID="1" presetClass="entr" presetSubtype="0" fill="hold" nodeType="withEffect">
                                  <p:stCondLst>
                                    <p:cond delay="0"/>
                                  </p:stCondLst>
                                  <p:childTnLst>
                                    <p:set>
                                      <p:cBhvr>
                                        <p:cTn id="150" dur="1" fill="hold">
                                          <p:stCondLst>
                                            <p:cond delay="0"/>
                                          </p:stCondLst>
                                        </p:cTn>
                                        <p:tgtEl>
                                          <p:spTgt spid="1260"/>
                                        </p:tgtEl>
                                        <p:attrNameLst>
                                          <p:attrName>style.visibility</p:attrName>
                                        </p:attrNameLst>
                                      </p:cBhvr>
                                      <p:to>
                                        <p:strVal val="visible"/>
                                      </p:to>
                                    </p:set>
                                  </p:childTnLst>
                                </p:cTn>
                              </p:par>
                              <p:par>
                                <p:cTn id="151" presetID="1" presetClass="entr" presetSubtype="0" fill="hold" nodeType="withEffect">
                                  <p:stCondLst>
                                    <p:cond delay="0"/>
                                  </p:stCondLst>
                                  <p:childTnLst>
                                    <p:set>
                                      <p:cBhvr>
                                        <p:cTn id="152" dur="1" fill="hold">
                                          <p:stCondLst>
                                            <p:cond delay="0"/>
                                          </p:stCondLst>
                                        </p:cTn>
                                        <p:tgtEl>
                                          <p:spTgt spid="1261"/>
                                        </p:tgtEl>
                                        <p:attrNameLst>
                                          <p:attrName>style.visibility</p:attrName>
                                        </p:attrNameLst>
                                      </p:cBhvr>
                                      <p:to>
                                        <p:strVal val="visible"/>
                                      </p:to>
                                    </p:set>
                                  </p:childTnLst>
                                </p:cTn>
                              </p:par>
                              <p:par>
                                <p:cTn id="153" presetID="1" presetClass="entr" presetSubtype="0" fill="hold" nodeType="withEffect">
                                  <p:stCondLst>
                                    <p:cond delay="0"/>
                                  </p:stCondLst>
                                  <p:childTnLst>
                                    <p:set>
                                      <p:cBhvr>
                                        <p:cTn id="154" dur="1" fill="hold">
                                          <p:stCondLst>
                                            <p:cond delay="0"/>
                                          </p:stCondLst>
                                        </p:cTn>
                                        <p:tgtEl>
                                          <p:spTgt spid="1262"/>
                                        </p:tgtEl>
                                        <p:attrNameLst>
                                          <p:attrName>style.visibility</p:attrName>
                                        </p:attrNameLst>
                                      </p:cBhvr>
                                      <p:to>
                                        <p:strVal val="visible"/>
                                      </p:to>
                                    </p:set>
                                  </p:childTnLst>
                                </p:cTn>
                              </p:par>
                              <p:par>
                                <p:cTn id="155" presetID="1" presetClass="entr" presetSubtype="0" fill="hold" nodeType="withEffect">
                                  <p:stCondLst>
                                    <p:cond delay="0"/>
                                  </p:stCondLst>
                                  <p:childTnLst>
                                    <p:set>
                                      <p:cBhvr>
                                        <p:cTn id="156" dur="1" fill="hold">
                                          <p:stCondLst>
                                            <p:cond delay="0"/>
                                          </p:stCondLst>
                                        </p:cTn>
                                        <p:tgtEl>
                                          <p:spTgt spid="1263"/>
                                        </p:tgtEl>
                                        <p:attrNameLst>
                                          <p:attrName>style.visibility</p:attrName>
                                        </p:attrNameLst>
                                      </p:cBhvr>
                                      <p:to>
                                        <p:strVal val="visible"/>
                                      </p:to>
                                    </p:set>
                                  </p:childTnLst>
                                </p:cTn>
                              </p:par>
                              <p:par>
                                <p:cTn id="157" presetID="1" presetClass="entr" presetSubtype="0" fill="hold" nodeType="withEffect">
                                  <p:stCondLst>
                                    <p:cond delay="0"/>
                                  </p:stCondLst>
                                  <p:childTnLst>
                                    <p:set>
                                      <p:cBhvr>
                                        <p:cTn id="158" dur="1" fill="hold">
                                          <p:stCondLst>
                                            <p:cond delay="0"/>
                                          </p:stCondLst>
                                        </p:cTn>
                                        <p:tgtEl>
                                          <p:spTgt spid="1264"/>
                                        </p:tgtEl>
                                        <p:attrNameLst>
                                          <p:attrName>style.visibility</p:attrName>
                                        </p:attrNameLst>
                                      </p:cBhvr>
                                      <p:to>
                                        <p:strVal val="visible"/>
                                      </p:to>
                                    </p:set>
                                  </p:childTnLst>
                                </p:cTn>
                              </p:par>
                              <p:par>
                                <p:cTn id="159" presetID="1" presetClass="entr" presetSubtype="0" fill="hold" nodeType="withEffect">
                                  <p:stCondLst>
                                    <p:cond delay="0"/>
                                  </p:stCondLst>
                                  <p:childTnLst>
                                    <p:set>
                                      <p:cBhvr>
                                        <p:cTn id="160" dur="1" fill="hold">
                                          <p:stCondLst>
                                            <p:cond delay="0"/>
                                          </p:stCondLst>
                                        </p:cTn>
                                        <p:tgtEl>
                                          <p:spTgt spid="1265"/>
                                        </p:tgtEl>
                                        <p:attrNameLst>
                                          <p:attrName>style.visibility</p:attrName>
                                        </p:attrNameLst>
                                      </p:cBhvr>
                                      <p:to>
                                        <p:strVal val="visible"/>
                                      </p:to>
                                    </p:set>
                                  </p:childTnLst>
                                </p:cTn>
                              </p:par>
                              <p:par>
                                <p:cTn id="161" presetID="1" presetClass="entr" presetSubtype="0" fill="hold" nodeType="withEffect">
                                  <p:stCondLst>
                                    <p:cond delay="0"/>
                                  </p:stCondLst>
                                  <p:childTnLst>
                                    <p:set>
                                      <p:cBhvr>
                                        <p:cTn id="162" dur="1" fill="hold">
                                          <p:stCondLst>
                                            <p:cond delay="0"/>
                                          </p:stCondLst>
                                        </p:cTn>
                                        <p:tgtEl>
                                          <p:spTgt spid="1266"/>
                                        </p:tgtEl>
                                        <p:attrNameLst>
                                          <p:attrName>style.visibility</p:attrName>
                                        </p:attrNameLst>
                                      </p:cBhvr>
                                      <p:to>
                                        <p:strVal val="visible"/>
                                      </p:to>
                                    </p:set>
                                  </p:childTnLst>
                                </p:cTn>
                              </p:par>
                              <p:par>
                                <p:cTn id="163" presetID="1" presetClass="entr" presetSubtype="0" fill="hold" nodeType="withEffect">
                                  <p:stCondLst>
                                    <p:cond delay="0"/>
                                  </p:stCondLst>
                                  <p:childTnLst>
                                    <p:set>
                                      <p:cBhvr>
                                        <p:cTn id="164" dur="1" fill="hold">
                                          <p:stCondLst>
                                            <p:cond delay="0"/>
                                          </p:stCondLst>
                                        </p:cTn>
                                        <p:tgtEl>
                                          <p:spTgt spid="1267"/>
                                        </p:tgtEl>
                                        <p:attrNameLst>
                                          <p:attrName>style.visibility</p:attrName>
                                        </p:attrNameLst>
                                      </p:cBhvr>
                                      <p:to>
                                        <p:strVal val="visible"/>
                                      </p:to>
                                    </p:set>
                                  </p:childTnLst>
                                </p:cTn>
                              </p:par>
                              <p:par>
                                <p:cTn id="165" presetID="1" presetClass="entr" presetSubtype="0" fill="hold" nodeType="withEffect">
                                  <p:stCondLst>
                                    <p:cond delay="0"/>
                                  </p:stCondLst>
                                  <p:childTnLst>
                                    <p:set>
                                      <p:cBhvr>
                                        <p:cTn id="166" dur="1" fill="hold">
                                          <p:stCondLst>
                                            <p:cond delay="0"/>
                                          </p:stCondLst>
                                        </p:cTn>
                                        <p:tgtEl>
                                          <p:spTgt spid="1268"/>
                                        </p:tgtEl>
                                        <p:attrNameLst>
                                          <p:attrName>style.visibility</p:attrName>
                                        </p:attrNameLst>
                                      </p:cBhvr>
                                      <p:to>
                                        <p:strVal val="visible"/>
                                      </p:to>
                                    </p:set>
                                  </p:childTnLst>
                                </p:cTn>
                              </p:par>
                              <p:par>
                                <p:cTn id="167" presetID="1" presetClass="entr" presetSubtype="0" fill="hold" nodeType="withEffect">
                                  <p:stCondLst>
                                    <p:cond delay="0"/>
                                  </p:stCondLst>
                                  <p:childTnLst>
                                    <p:set>
                                      <p:cBhvr>
                                        <p:cTn id="168" dur="1" fill="hold">
                                          <p:stCondLst>
                                            <p:cond delay="0"/>
                                          </p:stCondLst>
                                        </p:cTn>
                                        <p:tgtEl>
                                          <p:spTgt spid="12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Shape 1273"/>
        <p:cNvGrpSpPr/>
        <p:nvPr/>
      </p:nvGrpSpPr>
      <p:grpSpPr>
        <a:xfrm>
          <a:off x="0" y="0"/>
          <a:ext cx="0" cy="0"/>
          <a:chOff x="0" y="0"/>
          <a:chExt cx="0" cy="0"/>
        </a:xfrm>
      </p:grpSpPr>
      <p:sp>
        <p:nvSpPr>
          <p:cNvPr id="1274" name="Google Shape;1274;p38"/>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800"/>
              <a:buNone/>
            </a:pPr>
            <a:r>
              <a:rPr lang="en-GB" sz="2600"/>
              <a:t>Connectionist Temporal Classification (CTC)</a:t>
            </a:r>
            <a:endParaRPr sz="2600"/>
          </a:p>
        </p:txBody>
      </p:sp>
      <p:sp>
        <p:nvSpPr>
          <p:cNvPr id="1275" name="Google Shape;1275;p38"/>
          <p:cNvSpPr/>
          <p:nvPr/>
        </p:nvSpPr>
        <p:spPr>
          <a:xfrm>
            <a:off x="713650" y="1157900"/>
            <a:ext cx="2094600" cy="219900"/>
          </a:xfrm>
          <a:prstGeom prst="rect">
            <a:avLst/>
          </a:prstGeom>
          <a:solidFill>
            <a:srgbClr val="F3F3F3"/>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6" name="Google Shape;1276;p38"/>
          <p:cNvSpPr/>
          <p:nvPr/>
        </p:nvSpPr>
        <p:spPr>
          <a:xfrm>
            <a:off x="933000" y="2800925"/>
            <a:ext cx="180000" cy="161100"/>
          </a:xfrm>
          <a:prstGeom prst="rect">
            <a:avLst/>
          </a:prstGeom>
          <a:solidFill>
            <a:srgbClr val="737373"/>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7" name="Google Shape;1277;p38"/>
          <p:cNvSpPr/>
          <p:nvPr/>
        </p:nvSpPr>
        <p:spPr>
          <a:xfrm>
            <a:off x="1314000" y="2800925"/>
            <a:ext cx="180000" cy="161100"/>
          </a:xfrm>
          <a:prstGeom prst="rect">
            <a:avLst/>
          </a:prstGeom>
          <a:solidFill>
            <a:srgbClr val="737373"/>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8" name="Google Shape;1278;p38"/>
          <p:cNvSpPr/>
          <p:nvPr/>
        </p:nvSpPr>
        <p:spPr>
          <a:xfrm>
            <a:off x="1695000" y="2800925"/>
            <a:ext cx="180000" cy="161100"/>
          </a:xfrm>
          <a:prstGeom prst="rect">
            <a:avLst/>
          </a:prstGeom>
          <a:solidFill>
            <a:srgbClr val="737373"/>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9" name="Google Shape;1279;p38"/>
          <p:cNvSpPr/>
          <p:nvPr/>
        </p:nvSpPr>
        <p:spPr>
          <a:xfrm>
            <a:off x="2076000" y="2800925"/>
            <a:ext cx="180000" cy="161100"/>
          </a:xfrm>
          <a:prstGeom prst="rect">
            <a:avLst/>
          </a:prstGeom>
          <a:solidFill>
            <a:srgbClr val="737373"/>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0" name="Google Shape;1280;p38"/>
          <p:cNvSpPr/>
          <p:nvPr/>
        </p:nvSpPr>
        <p:spPr>
          <a:xfrm>
            <a:off x="2457000" y="2800925"/>
            <a:ext cx="180000" cy="161100"/>
          </a:xfrm>
          <a:prstGeom prst="rect">
            <a:avLst/>
          </a:prstGeom>
          <a:solidFill>
            <a:srgbClr val="737373"/>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1" name="Google Shape;1281;p38"/>
          <p:cNvSpPr/>
          <p:nvPr/>
        </p:nvSpPr>
        <p:spPr>
          <a:xfrm>
            <a:off x="875550" y="1583675"/>
            <a:ext cx="1818900" cy="1071600"/>
          </a:xfrm>
          <a:prstGeom prst="rect">
            <a:avLst/>
          </a:prstGeom>
          <a:solidFill>
            <a:srgbClr val="00B6FF">
              <a:alpha val="23921"/>
            </a:srgbClr>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2" name="Google Shape;1282;p38"/>
          <p:cNvSpPr/>
          <p:nvPr/>
        </p:nvSpPr>
        <p:spPr>
          <a:xfrm>
            <a:off x="933000" y="2419925"/>
            <a:ext cx="180000" cy="161100"/>
          </a:xfrm>
          <a:prstGeom prst="rect">
            <a:avLst/>
          </a:prstGeom>
          <a:solidFill>
            <a:srgbClr val="FF0000"/>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283" name="Google Shape;1283;p38"/>
          <p:cNvCxnSpPr>
            <a:stCxn id="1282" idx="3"/>
          </p:cNvCxnSpPr>
          <p:nvPr/>
        </p:nvCxnSpPr>
        <p:spPr>
          <a:xfrm rot="10800000" flipH="1">
            <a:off x="1113000" y="2495675"/>
            <a:ext cx="161100" cy="4800"/>
          </a:xfrm>
          <a:prstGeom prst="straightConnector1">
            <a:avLst/>
          </a:prstGeom>
          <a:noFill/>
          <a:ln w="9525" cap="flat" cmpd="sng">
            <a:solidFill>
              <a:srgbClr val="424242"/>
            </a:solidFill>
            <a:prstDash val="solid"/>
            <a:round/>
            <a:headEnd type="none" w="sm" len="sm"/>
            <a:tailEnd type="triangle" w="med" len="med"/>
          </a:ln>
        </p:spPr>
      </p:cxnSp>
      <p:sp>
        <p:nvSpPr>
          <p:cNvPr id="1284" name="Google Shape;1284;p38"/>
          <p:cNvSpPr/>
          <p:nvPr/>
        </p:nvSpPr>
        <p:spPr>
          <a:xfrm>
            <a:off x="1314000" y="2419925"/>
            <a:ext cx="180000" cy="161100"/>
          </a:xfrm>
          <a:prstGeom prst="rect">
            <a:avLst/>
          </a:prstGeom>
          <a:solidFill>
            <a:srgbClr val="FF0000"/>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285" name="Google Shape;1285;p38"/>
          <p:cNvCxnSpPr>
            <a:stCxn id="1284" idx="3"/>
          </p:cNvCxnSpPr>
          <p:nvPr/>
        </p:nvCxnSpPr>
        <p:spPr>
          <a:xfrm rot="10800000" flipH="1">
            <a:off x="1494000" y="2495675"/>
            <a:ext cx="161100" cy="4800"/>
          </a:xfrm>
          <a:prstGeom prst="straightConnector1">
            <a:avLst/>
          </a:prstGeom>
          <a:noFill/>
          <a:ln w="9525" cap="flat" cmpd="sng">
            <a:solidFill>
              <a:srgbClr val="424242"/>
            </a:solidFill>
            <a:prstDash val="solid"/>
            <a:round/>
            <a:headEnd type="none" w="sm" len="sm"/>
            <a:tailEnd type="triangle" w="med" len="med"/>
          </a:ln>
        </p:spPr>
      </p:cxnSp>
      <p:sp>
        <p:nvSpPr>
          <p:cNvPr id="1286" name="Google Shape;1286;p38"/>
          <p:cNvSpPr/>
          <p:nvPr/>
        </p:nvSpPr>
        <p:spPr>
          <a:xfrm>
            <a:off x="1695000" y="2419925"/>
            <a:ext cx="180000" cy="161100"/>
          </a:xfrm>
          <a:prstGeom prst="rect">
            <a:avLst/>
          </a:prstGeom>
          <a:solidFill>
            <a:srgbClr val="FF0000"/>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287" name="Google Shape;1287;p38"/>
          <p:cNvCxnSpPr>
            <a:stCxn id="1286" idx="3"/>
          </p:cNvCxnSpPr>
          <p:nvPr/>
        </p:nvCxnSpPr>
        <p:spPr>
          <a:xfrm rot="10800000" flipH="1">
            <a:off x="1875000" y="2495675"/>
            <a:ext cx="161100" cy="4800"/>
          </a:xfrm>
          <a:prstGeom prst="straightConnector1">
            <a:avLst/>
          </a:prstGeom>
          <a:noFill/>
          <a:ln w="9525" cap="flat" cmpd="sng">
            <a:solidFill>
              <a:srgbClr val="424242"/>
            </a:solidFill>
            <a:prstDash val="solid"/>
            <a:round/>
            <a:headEnd type="none" w="sm" len="sm"/>
            <a:tailEnd type="triangle" w="med" len="med"/>
          </a:ln>
        </p:spPr>
      </p:cxnSp>
      <p:sp>
        <p:nvSpPr>
          <p:cNvPr id="1288" name="Google Shape;1288;p38"/>
          <p:cNvSpPr/>
          <p:nvPr/>
        </p:nvSpPr>
        <p:spPr>
          <a:xfrm>
            <a:off x="2076000" y="2419925"/>
            <a:ext cx="180000" cy="161100"/>
          </a:xfrm>
          <a:prstGeom prst="rect">
            <a:avLst/>
          </a:prstGeom>
          <a:solidFill>
            <a:srgbClr val="FF0000"/>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289" name="Google Shape;1289;p38"/>
          <p:cNvCxnSpPr>
            <a:stCxn id="1288" idx="3"/>
          </p:cNvCxnSpPr>
          <p:nvPr/>
        </p:nvCxnSpPr>
        <p:spPr>
          <a:xfrm rot="10800000" flipH="1">
            <a:off x="2256000" y="2495675"/>
            <a:ext cx="161100" cy="4800"/>
          </a:xfrm>
          <a:prstGeom prst="straightConnector1">
            <a:avLst/>
          </a:prstGeom>
          <a:noFill/>
          <a:ln w="9525" cap="flat" cmpd="sng">
            <a:solidFill>
              <a:srgbClr val="424242"/>
            </a:solidFill>
            <a:prstDash val="solid"/>
            <a:round/>
            <a:headEnd type="none" w="sm" len="sm"/>
            <a:tailEnd type="triangle" w="med" len="med"/>
          </a:ln>
        </p:spPr>
      </p:cxnSp>
      <p:sp>
        <p:nvSpPr>
          <p:cNvPr id="1290" name="Google Shape;1290;p38"/>
          <p:cNvSpPr/>
          <p:nvPr/>
        </p:nvSpPr>
        <p:spPr>
          <a:xfrm>
            <a:off x="2457000" y="2419925"/>
            <a:ext cx="180000" cy="161100"/>
          </a:xfrm>
          <a:prstGeom prst="rect">
            <a:avLst/>
          </a:prstGeom>
          <a:solidFill>
            <a:srgbClr val="FF0000"/>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291" name="Google Shape;1291;p38"/>
          <p:cNvCxnSpPr>
            <a:endCxn id="1282" idx="2"/>
          </p:cNvCxnSpPr>
          <p:nvPr/>
        </p:nvCxnSpPr>
        <p:spPr>
          <a:xfrm rot="10800000">
            <a:off x="1023000" y="2581025"/>
            <a:ext cx="0" cy="219900"/>
          </a:xfrm>
          <a:prstGeom prst="straightConnector1">
            <a:avLst/>
          </a:prstGeom>
          <a:noFill/>
          <a:ln w="9525" cap="flat" cmpd="sng">
            <a:solidFill>
              <a:srgbClr val="424242"/>
            </a:solidFill>
            <a:prstDash val="solid"/>
            <a:round/>
            <a:headEnd type="none" w="sm" len="sm"/>
            <a:tailEnd type="triangle" w="med" len="med"/>
          </a:ln>
        </p:spPr>
      </p:cxnSp>
      <p:cxnSp>
        <p:nvCxnSpPr>
          <p:cNvPr id="1292" name="Google Shape;1292;p38"/>
          <p:cNvCxnSpPr/>
          <p:nvPr/>
        </p:nvCxnSpPr>
        <p:spPr>
          <a:xfrm rot="10800000">
            <a:off x="1404000" y="2581025"/>
            <a:ext cx="0" cy="219900"/>
          </a:xfrm>
          <a:prstGeom prst="straightConnector1">
            <a:avLst/>
          </a:prstGeom>
          <a:noFill/>
          <a:ln w="9525" cap="flat" cmpd="sng">
            <a:solidFill>
              <a:srgbClr val="424242"/>
            </a:solidFill>
            <a:prstDash val="solid"/>
            <a:round/>
            <a:headEnd type="none" w="sm" len="sm"/>
            <a:tailEnd type="triangle" w="med" len="med"/>
          </a:ln>
        </p:spPr>
      </p:cxnSp>
      <p:cxnSp>
        <p:nvCxnSpPr>
          <p:cNvPr id="1293" name="Google Shape;1293;p38"/>
          <p:cNvCxnSpPr/>
          <p:nvPr/>
        </p:nvCxnSpPr>
        <p:spPr>
          <a:xfrm rot="10800000">
            <a:off x="1785000" y="2581025"/>
            <a:ext cx="0" cy="219900"/>
          </a:xfrm>
          <a:prstGeom prst="straightConnector1">
            <a:avLst/>
          </a:prstGeom>
          <a:noFill/>
          <a:ln w="9525" cap="flat" cmpd="sng">
            <a:solidFill>
              <a:srgbClr val="424242"/>
            </a:solidFill>
            <a:prstDash val="solid"/>
            <a:round/>
            <a:headEnd type="none" w="sm" len="sm"/>
            <a:tailEnd type="triangle" w="med" len="med"/>
          </a:ln>
        </p:spPr>
      </p:cxnSp>
      <p:cxnSp>
        <p:nvCxnSpPr>
          <p:cNvPr id="1294" name="Google Shape;1294;p38"/>
          <p:cNvCxnSpPr/>
          <p:nvPr/>
        </p:nvCxnSpPr>
        <p:spPr>
          <a:xfrm rot="10800000">
            <a:off x="2166000" y="2581025"/>
            <a:ext cx="0" cy="219900"/>
          </a:xfrm>
          <a:prstGeom prst="straightConnector1">
            <a:avLst/>
          </a:prstGeom>
          <a:noFill/>
          <a:ln w="9525" cap="flat" cmpd="sng">
            <a:solidFill>
              <a:srgbClr val="424242"/>
            </a:solidFill>
            <a:prstDash val="solid"/>
            <a:round/>
            <a:headEnd type="none" w="sm" len="sm"/>
            <a:tailEnd type="triangle" w="med" len="med"/>
          </a:ln>
        </p:spPr>
      </p:cxnSp>
      <p:cxnSp>
        <p:nvCxnSpPr>
          <p:cNvPr id="1295" name="Google Shape;1295;p38"/>
          <p:cNvCxnSpPr/>
          <p:nvPr/>
        </p:nvCxnSpPr>
        <p:spPr>
          <a:xfrm rot="10800000">
            <a:off x="2547000" y="2581025"/>
            <a:ext cx="0" cy="219900"/>
          </a:xfrm>
          <a:prstGeom prst="straightConnector1">
            <a:avLst/>
          </a:prstGeom>
          <a:noFill/>
          <a:ln w="9525" cap="flat" cmpd="sng">
            <a:solidFill>
              <a:srgbClr val="424242"/>
            </a:solidFill>
            <a:prstDash val="solid"/>
            <a:round/>
            <a:headEnd type="none" w="sm" len="sm"/>
            <a:tailEnd type="triangle" w="med" len="med"/>
          </a:ln>
        </p:spPr>
      </p:cxnSp>
      <p:sp>
        <p:nvSpPr>
          <p:cNvPr id="1296" name="Google Shape;1296;p38"/>
          <p:cNvSpPr/>
          <p:nvPr/>
        </p:nvSpPr>
        <p:spPr>
          <a:xfrm>
            <a:off x="933000" y="2038925"/>
            <a:ext cx="180000" cy="161100"/>
          </a:xfrm>
          <a:prstGeom prst="rect">
            <a:avLst/>
          </a:prstGeom>
          <a:solidFill>
            <a:srgbClr val="FF0000"/>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297" name="Google Shape;1297;p38"/>
          <p:cNvCxnSpPr>
            <a:stCxn id="1296" idx="3"/>
          </p:cNvCxnSpPr>
          <p:nvPr/>
        </p:nvCxnSpPr>
        <p:spPr>
          <a:xfrm rot="10800000" flipH="1">
            <a:off x="1113000" y="2114675"/>
            <a:ext cx="161100" cy="4800"/>
          </a:xfrm>
          <a:prstGeom prst="straightConnector1">
            <a:avLst/>
          </a:prstGeom>
          <a:noFill/>
          <a:ln w="9525" cap="flat" cmpd="sng">
            <a:solidFill>
              <a:srgbClr val="424242"/>
            </a:solidFill>
            <a:prstDash val="solid"/>
            <a:round/>
            <a:headEnd type="none" w="sm" len="sm"/>
            <a:tailEnd type="triangle" w="med" len="med"/>
          </a:ln>
        </p:spPr>
      </p:cxnSp>
      <p:sp>
        <p:nvSpPr>
          <p:cNvPr id="1298" name="Google Shape;1298;p38"/>
          <p:cNvSpPr/>
          <p:nvPr/>
        </p:nvSpPr>
        <p:spPr>
          <a:xfrm>
            <a:off x="1314000" y="2038925"/>
            <a:ext cx="180000" cy="161100"/>
          </a:xfrm>
          <a:prstGeom prst="rect">
            <a:avLst/>
          </a:prstGeom>
          <a:solidFill>
            <a:srgbClr val="FF0000"/>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299" name="Google Shape;1299;p38"/>
          <p:cNvCxnSpPr>
            <a:stCxn id="1298" idx="3"/>
          </p:cNvCxnSpPr>
          <p:nvPr/>
        </p:nvCxnSpPr>
        <p:spPr>
          <a:xfrm rot="10800000" flipH="1">
            <a:off x="1494000" y="2114675"/>
            <a:ext cx="161100" cy="4800"/>
          </a:xfrm>
          <a:prstGeom prst="straightConnector1">
            <a:avLst/>
          </a:prstGeom>
          <a:noFill/>
          <a:ln w="9525" cap="flat" cmpd="sng">
            <a:solidFill>
              <a:srgbClr val="424242"/>
            </a:solidFill>
            <a:prstDash val="solid"/>
            <a:round/>
            <a:headEnd type="none" w="sm" len="sm"/>
            <a:tailEnd type="triangle" w="med" len="med"/>
          </a:ln>
        </p:spPr>
      </p:cxnSp>
      <p:sp>
        <p:nvSpPr>
          <p:cNvPr id="1300" name="Google Shape;1300;p38"/>
          <p:cNvSpPr/>
          <p:nvPr/>
        </p:nvSpPr>
        <p:spPr>
          <a:xfrm>
            <a:off x="1695000" y="2038925"/>
            <a:ext cx="180000" cy="161100"/>
          </a:xfrm>
          <a:prstGeom prst="rect">
            <a:avLst/>
          </a:prstGeom>
          <a:solidFill>
            <a:srgbClr val="FF0000"/>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301" name="Google Shape;1301;p38"/>
          <p:cNvCxnSpPr>
            <a:stCxn id="1300" idx="3"/>
          </p:cNvCxnSpPr>
          <p:nvPr/>
        </p:nvCxnSpPr>
        <p:spPr>
          <a:xfrm rot="10800000" flipH="1">
            <a:off x="1875000" y="2114675"/>
            <a:ext cx="161100" cy="4800"/>
          </a:xfrm>
          <a:prstGeom prst="straightConnector1">
            <a:avLst/>
          </a:prstGeom>
          <a:noFill/>
          <a:ln w="9525" cap="flat" cmpd="sng">
            <a:solidFill>
              <a:srgbClr val="424242"/>
            </a:solidFill>
            <a:prstDash val="solid"/>
            <a:round/>
            <a:headEnd type="none" w="sm" len="sm"/>
            <a:tailEnd type="triangle" w="med" len="med"/>
          </a:ln>
        </p:spPr>
      </p:cxnSp>
      <p:sp>
        <p:nvSpPr>
          <p:cNvPr id="1302" name="Google Shape;1302;p38"/>
          <p:cNvSpPr/>
          <p:nvPr/>
        </p:nvSpPr>
        <p:spPr>
          <a:xfrm>
            <a:off x="2076000" y="2038925"/>
            <a:ext cx="180000" cy="161100"/>
          </a:xfrm>
          <a:prstGeom prst="rect">
            <a:avLst/>
          </a:prstGeom>
          <a:solidFill>
            <a:srgbClr val="FF0000"/>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303" name="Google Shape;1303;p38"/>
          <p:cNvCxnSpPr>
            <a:stCxn id="1302" idx="3"/>
          </p:cNvCxnSpPr>
          <p:nvPr/>
        </p:nvCxnSpPr>
        <p:spPr>
          <a:xfrm rot="10800000" flipH="1">
            <a:off x="2256000" y="2114675"/>
            <a:ext cx="161100" cy="4800"/>
          </a:xfrm>
          <a:prstGeom prst="straightConnector1">
            <a:avLst/>
          </a:prstGeom>
          <a:noFill/>
          <a:ln w="9525" cap="flat" cmpd="sng">
            <a:solidFill>
              <a:srgbClr val="424242"/>
            </a:solidFill>
            <a:prstDash val="solid"/>
            <a:round/>
            <a:headEnd type="none" w="sm" len="sm"/>
            <a:tailEnd type="triangle" w="med" len="med"/>
          </a:ln>
        </p:spPr>
      </p:cxnSp>
      <p:sp>
        <p:nvSpPr>
          <p:cNvPr id="1304" name="Google Shape;1304;p38"/>
          <p:cNvSpPr/>
          <p:nvPr/>
        </p:nvSpPr>
        <p:spPr>
          <a:xfrm>
            <a:off x="2457000" y="2038925"/>
            <a:ext cx="180000" cy="161100"/>
          </a:xfrm>
          <a:prstGeom prst="rect">
            <a:avLst/>
          </a:prstGeom>
          <a:solidFill>
            <a:srgbClr val="FF0000"/>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305" name="Google Shape;1305;p38"/>
          <p:cNvCxnSpPr>
            <a:endCxn id="1296" idx="2"/>
          </p:cNvCxnSpPr>
          <p:nvPr/>
        </p:nvCxnSpPr>
        <p:spPr>
          <a:xfrm rot="10800000">
            <a:off x="1023000" y="2200025"/>
            <a:ext cx="0" cy="219900"/>
          </a:xfrm>
          <a:prstGeom prst="straightConnector1">
            <a:avLst/>
          </a:prstGeom>
          <a:noFill/>
          <a:ln w="9525" cap="flat" cmpd="sng">
            <a:solidFill>
              <a:srgbClr val="424242"/>
            </a:solidFill>
            <a:prstDash val="solid"/>
            <a:round/>
            <a:headEnd type="none" w="sm" len="sm"/>
            <a:tailEnd type="triangle" w="med" len="med"/>
          </a:ln>
        </p:spPr>
      </p:cxnSp>
      <p:cxnSp>
        <p:nvCxnSpPr>
          <p:cNvPr id="1306" name="Google Shape;1306;p38"/>
          <p:cNvCxnSpPr/>
          <p:nvPr/>
        </p:nvCxnSpPr>
        <p:spPr>
          <a:xfrm rot="10800000">
            <a:off x="1404000" y="2200025"/>
            <a:ext cx="0" cy="219900"/>
          </a:xfrm>
          <a:prstGeom prst="straightConnector1">
            <a:avLst/>
          </a:prstGeom>
          <a:noFill/>
          <a:ln w="9525" cap="flat" cmpd="sng">
            <a:solidFill>
              <a:srgbClr val="424242"/>
            </a:solidFill>
            <a:prstDash val="solid"/>
            <a:round/>
            <a:headEnd type="none" w="sm" len="sm"/>
            <a:tailEnd type="triangle" w="med" len="med"/>
          </a:ln>
        </p:spPr>
      </p:cxnSp>
      <p:cxnSp>
        <p:nvCxnSpPr>
          <p:cNvPr id="1307" name="Google Shape;1307;p38"/>
          <p:cNvCxnSpPr/>
          <p:nvPr/>
        </p:nvCxnSpPr>
        <p:spPr>
          <a:xfrm rot="10800000">
            <a:off x="1785000" y="2200025"/>
            <a:ext cx="0" cy="219900"/>
          </a:xfrm>
          <a:prstGeom prst="straightConnector1">
            <a:avLst/>
          </a:prstGeom>
          <a:noFill/>
          <a:ln w="9525" cap="flat" cmpd="sng">
            <a:solidFill>
              <a:srgbClr val="424242"/>
            </a:solidFill>
            <a:prstDash val="solid"/>
            <a:round/>
            <a:headEnd type="none" w="sm" len="sm"/>
            <a:tailEnd type="triangle" w="med" len="med"/>
          </a:ln>
        </p:spPr>
      </p:cxnSp>
      <p:cxnSp>
        <p:nvCxnSpPr>
          <p:cNvPr id="1308" name="Google Shape;1308;p38"/>
          <p:cNvCxnSpPr/>
          <p:nvPr/>
        </p:nvCxnSpPr>
        <p:spPr>
          <a:xfrm rot="10800000">
            <a:off x="2166000" y="2200025"/>
            <a:ext cx="0" cy="219900"/>
          </a:xfrm>
          <a:prstGeom prst="straightConnector1">
            <a:avLst/>
          </a:prstGeom>
          <a:noFill/>
          <a:ln w="9525" cap="flat" cmpd="sng">
            <a:solidFill>
              <a:srgbClr val="424242"/>
            </a:solidFill>
            <a:prstDash val="solid"/>
            <a:round/>
            <a:headEnd type="none" w="sm" len="sm"/>
            <a:tailEnd type="triangle" w="med" len="med"/>
          </a:ln>
        </p:spPr>
      </p:cxnSp>
      <p:cxnSp>
        <p:nvCxnSpPr>
          <p:cNvPr id="1309" name="Google Shape;1309;p38"/>
          <p:cNvCxnSpPr/>
          <p:nvPr/>
        </p:nvCxnSpPr>
        <p:spPr>
          <a:xfrm rot="10800000">
            <a:off x="2547000" y="2200025"/>
            <a:ext cx="0" cy="219900"/>
          </a:xfrm>
          <a:prstGeom prst="straightConnector1">
            <a:avLst/>
          </a:prstGeom>
          <a:noFill/>
          <a:ln w="9525" cap="flat" cmpd="sng">
            <a:solidFill>
              <a:srgbClr val="424242"/>
            </a:solidFill>
            <a:prstDash val="solid"/>
            <a:round/>
            <a:headEnd type="none" w="sm" len="sm"/>
            <a:tailEnd type="triangle" w="med" len="med"/>
          </a:ln>
        </p:spPr>
      </p:cxnSp>
      <p:sp>
        <p:nvSpPr>
          <p:cNvPr id="1310" name="Google Shape;1310;p38"/>
          <p:cNvSpPr/>
          <p:nvPr/>
        </p:nvSpPr>
        <p:spPr>
          <a:xfrm>
            <a:off x="933000" y="1657925"/>
            <a:ext cx="180000" cy="161100"/>
          </a:xfrm>
          <a:prstGeom prst="rect">
            <a:avLst/>
          </a:prstGeom>
          <a:solidFill>
            <a:srgbClr val="4285F4"/>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311" name="Google Shape;1311;p38"/>
          <p:cNvCxnSpPr>
            <a:stCxn id="1310" idx="3"/>
          </p:cNvCxnSpPr>
          <p:nvPr/>
        </p:nvCxnSpPr>
        <p:spPr>
          <a:xfrm rot="10800000" flipH="1">
            <a:off x="1113000" y="1733675"/>
            <a:ext cx="161100" cy="4800"/>
          </a:xfrm>
          <a:prstGeom prst="straightConnector1">
            <a:avLst/>
          </a:prstGeom>
          <a:noFill/>
          <a:ln w="9525" cap="flat" cmpd="sng">
            <a:solidFill>
              <a:srgbClr val="424242"/>
            </a:solidFill>
            <a:prstDash val="solid"/>
            <a:round/>
            <a:headEnd type="none" w="sm" len="sm"/>
            <a:tailEnd type="triangle" w="med" len="med"/>
          </a:ln>
        </p:spPr>
      </p:cxnSp>
      <p:sp>
        <p:nvSpPr>
          <p:cNvPr id="1312" name="Google Shape;1312;p38"/>
          <p:cNvSpPr/>
          <p:nvPr/>
        </p:nvSpPr>
        <p:spPr>
          <a:xfrm>
            <a:off x="1314000" y="1657925"/>
            <a:ext cx="180000" cy="161100"/>
          </a:xfrm>
          <a:prstGeom prst="rect">
            <a:avLst/>
          </a:prstGeom>
          <a:solidFill>
            <a:srgbClr val="4285F4"/>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313" name="Google Shape;1313;p38"/>
          <p:cNvCxnSpPr>
            <a:stCxn id="1312" idx="3"/>
          </p:cNvCxnSpPr>
          <p:nvPr/>
        </p:nvCxnSpPr>
        <p:spPr>
          <a:xfrm rot="10800000" flipH="1">
            <a:off x="1494000" y="1733675"/>
            <a:ext cx="161100" cy="4800"/>
          </a:xfrm>
          <a:prstGeom prst="straightConnector1">
            <a:avLst/>
          </a:prstGeom>
          <a:noFill/>
          <a:ln w="9525" cap="flat" cmpd="sng">
            <a:solidFill>
              <a:srgbClr val="424242"/>
            </a:solidFill>
            <a:prstDash val="solid"/>
            <a:round/>
            <a:headEnd type="none" w="sm" len="sm"/>
            <a:tailEnd type="triangle" w="med" len="med"/>
          </a:ln>
        </p:spPr>
      </p:cxnSp>
      <p:sp>
        <p:nvSpPr>
          <p:cNvPr id="1314" name="Google Shape;1314;p38"/>
          <p:cNvSpPr/>
          <p:nvPr/>
        </p:nvSpPr>
        <p:spPr>
          <a:xfrm>
            <a:off x="1695000" y="1657925"/>
            <a:ext cx="180000" cy="161100"/>
          </a:xfrm>
          <a:prstGeom prst="rect">
            <a:avLst/>
          </a:prstGeom>
          <a:solidFill>
            <a:srgbClr val="4285F4"/>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315" name="Google Shape;1315;p38"/>
          <p:cNvCxnSpPr>
            <a:stCxn id="1314" idx="3"/>
          </p:cNvCxnSpPr>
          <p:nvPr/>
        </p:nvCxnSpPr>
        <p:spPr>
          <a:xfrm rot="10800000" flipH="1">
            <a:off x="1875000" y="1733675"/>
            <a:ext cx="161100" cy="4800"/>
          </a:xfrm>
          <a:prstGeom prst="straightConnector1">
            <a:avLst/>
          </a:prstGeom>
          <a:noFill/>
          <a:ln w="9525" cap="flat" cmpd="sng">
            <a:solidFill>
              <a:srgbClr val="424242"/>
            </a:solidFill>
            <a:prstDash val="solid"/>
            <a:round/>
            <a:headEnd type="none" w="sm" len="sm"/>
            <a:tailEnd type="triangle" w="med" len="med"/>
          </a:ln>
        </p:spPr>
      </p:cxnSp>
      <p:sp>
        <p:nvSpPr>
          <p:cNvPr id="1316" name="Google Shape;1316;p38"/>
          <p:cNvSpPr/>
          <p:nvPr/>
        </p:nvSpPr>
        <p:spPr>
          <a:xfrm>
            <a:off x="2076000" y="1657925"/>
            <a:ext cx="180000" cy="161100"/>
          </a:xfrm>
          <a:prstGeom prst="rect">
            <a:avLst/>
          </a:prstGeom>
          <a:solidFill>
            <a:srgbClr val="4285F4"/>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317" name="Google Shape;1317;p38"/>
          <p:cNvCxnSpPr>
            <a:stCxn id="1316" idx="3"/>
          </p:cNvCxnSpPr>
          <p:nvPr/>
        </p:nvCxnSpPr>
        <p:spPr>
          <a:xfrm rot="10800000" flipH="1">
            <a:off x="2256000" y="1733675"/>
            <a:ext cx="161100" cy="4800"/>
          </a:xfrm>
          <a:prstGeom prst="straightConnector1">
            <a:avLst/>
          </a:prstGeom>
          <a:noFill/>
          <a:ln w="9525" cap="flat" cmpd="sng">
            <a:solidFill>
              <a:srgbClr val="424242"/>
            </a:solidFill>
            <a:prstDash val="solid"/>
            <a:round/>
            <a:headEnd type="none" w="sm" len="sm"/>
            <a:tailEnd type="triangle" w="med" len="med"/>
          </a:ln>
        </p:spPr>
      </p:cxnSp>
      <p:sp>
        <p:nvSpPr>
          <p:cNvPr id="1318" name="Google Shape;1318;p38"/>
          <p:cNvSpPr/>
          <p:nvPr/>
        </p:nvSpPr>
        <p:spPr>
          <a:xfrm>
            <a:off x="2457000" y="1657925"/>
            <a:ext cx="180000" cy="161100"/>
          </a:xfrm>
          <a:prstGeom prst="rect">
            <a:avLst/>
          </a:prstGeom>
          <a:solidFill>
            <a:srgbClr val="4285F4"/>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319" name="Google Shape;1319;p38"/>
          <p:cNvCxnSpPr>
            <a:endCxn id="1310" idx="2"/>
          </p:cNvCxnSpPr>
          <p:nvPr/>
        </p:nvCxnSpPr>
        <p:spPr>
          <a:xfrm rot="10800000">
            <a:off x="1023000" y="1819025"/>
            <a:ext cx="0" cy="219900"/>
          </a:xfrm>
          <a:prstGeom prst="straightConnector1">
            <a:avLst/>
          </a:prstGeom>
          <a:noFill/>
          <a:ln w="9525" cap="flat" cmpd="sng">
            <a:solidFill>
              <a:srgbClr val="424242"/>
            </a:solidFill>
            <a:prstDash val="solid"/>
            <a:round/>
            <a:headEnd type="none" w="sm" len="sm"/>
            <a:tailEnd type="triangle" w="med" len="med"/>
          </a:ln>
        </p:spPr>
      </p:cxnSp>
      <p:cxnSp>
        <p:nvCxnSpPr>
          <p:cNvPr id="1320" name="Google Shape;1320;p38"/>
          <p:cNvCxnSpPr/>
          <p:nvPr/>
        </p:nvCxnSpPr>
        <p:spPr>
          <a:xfrm rot="10800000">
            <a:off x="1404000" y="1819025"/>
            <a:ext cx="0" cy="219900"/>
          </a:xfrm>
          <a:prstGeom prst="straightConnector1">
            <a:avLst/>
          </a:prstGeom>
          <a:noFill/>
          <a:ln w="9525" cap="flat" cmpd="sng">
            <a:solidFill>
              <a:srgbClr val="424242"/>
            </a:solidFill>
            <a:prstDash val="solid"/>
            <a:round/>
            <a:headEnd type="none" w="sm" len="sm"/>
            <a:tailEnd type="triangle" w="med" len="med"/>
          </a:ln>
        </p:spPr>
      </p:cxnSp>
      <p:cxnSp>
        <p:nvCxnSpPr>
          <p:cNvPr id="1321" name="Google Shape;1321;p38"/>
          <p:cNvCxnSpPr/>
          <p:nvPr/>
        </p:nvCxnSpPr>
        <p:spPr>
          <a:xfrm rot="10800000">
            <a:off x="1785000" y="1819025"/>
            <a:ext cx="0" cy="219900"/>
          </a:xfrm>
          <a:prstGeom prst="straightConnector1">
            <a:avLst/>
          </a:prstGeom>
          <a:noFill/>
          <a:ln w="9525" cap="flat" cmpd="sng">
            <a:solidFill>
              <a:srgbClr val="424242"/>
            </a:solidFill>
            <a:prstDash val="solid"/>
            <a:round/>
            <a:headEnd type="none" w="sm" len="sm"/>
            <a:tailEnd type="triangle" w="med" len="med"/>
          </a:ln>
        </p:spPr>
      </p:cxnSp>
      <p:cxnSp>
        <p:nvCxnSpPr>
          <p:cNvPr id="1322" name="Google Shape;1322;p38"/>
          <p:cNvCxnSpPr/>
          <p:nvPr/>
        </p:nvCxnSpPr>
        <p:spPr>
          <a:xfrm rot="10800000">
            <a:off x="2166000" y="1819025"/>
            <a:ext cx="0" cy="219900"/>
          </a:xfrm>
          <a:prstGeom prst="straightConnector1">
            <a:avLst/>
          </a:prstGeom>
          <a:noFill/>
          <a:ln w="9525" cap="flat" cmpd="sng">
            <a:solidFill>
              <a:srgbClr val="424242"/>
            </a:solidFill>
            <a:prstDash val="solid"/>
            <a:round/>
            <a:headEnd type="none" w="sm" len="sm"/>
            <a:tailEnd type="triangle" w="med" len="med"/>
          </a:ln>
        </p:spPr>
      </p:cxnSp>
      <p:cxnSp>
        <p:nvCxnSpPr>
          <p:cNvPr id="1323" name="Google Shape;1323;p38"/>
          <p:cNvCxnSpPr/>
          <p:nvPr/>
        </p:nvCxnSpPr>
        <p:spPr>
          <a:xfrm rot="10800000">
            <a:off x="2547000" y="1819025"/>
            <a:ext cx="0" cy="219900"/>
          </a:xfrm>
          <a:prstGeom prst="straightConnector1">
            <a:avLst/>
          </a:prstGeom>
          <a:noFill/>
          <a:ln w="9525" cap="flat" cmpd="sng">
            <a:solidFill>
              <a:srgbClr val="424242"/>
            </a:solidFill>
            <a:prstDash val="solid"/>
            <a:round/>
            <a:headEnd type="none" w="sm" len="sm"/>
            <a:tailEnd type="triangle" w="med" len="med"/>
          </a:ln>
        </p:spPr>
      </p:cxnSp>
      <p:cxnSp>
        <p:nvCxnSpPr>
          <p:cNvPr id="1324" name="Google Shape;1324;p38"/>
          <p:cNvCxnSpPr/>
          <p:nvPr/>
        </p:nvCxnSpPr>
        <p:spPr>
          <a:xfrm rot="10800000">
            <a:off x="1023000" y="1438025"/>
            <a:ext cx="0" cy="219900"/>
          </a:xfrm>
          <a:prstGeom prst="straightConnector1">
            <a:avLst/>
          </a:prstGeom>
          <a:noFill/>
          <a:ln w="9525" cap="flat" cmpd="sng">
            <a:solidFill>
              <a:srgbClr val="424242"/>
            </a:solidFill>
            <a:prstDash val="solid"/>
            <a:round/>
            <a:headEnd type="none" w="sm" len="sm"/>
            <a:tailEnd type="triangle" w="med" len="med"/>
          </a:ln>
        </p:spPr>
      </p:cxnSp>
      <p:cxnSp>
        <p:nvCxnSpPr>
          <p:cNvPr id="1325" name="Google Shape;1325;p38"/>
          <p:cNvCxnSpPr/>
          <p:nvPr/>
        </p:nvCxnSpPr>
        <p:spPr>
          <a:xfrm rot="10800000">
            <a:off x="1404000" y="1438025"/>
            <a:ext cx="0" cy="219900"/>
          </a:xfrm>
          <a:prstGeom prst="straightConnector1">
            <a:avLst/>
          </a:prstGeom>
          <a:noFill/>
          <a:ln w="9525" cap="flat" cmpd="sng">
            <a:solidFill>
              <a:srgbClr val="424242"/>
            </a:solidFill>
            <a:prstDash val="solid"/>
            <a:round/>
            <a:headEnd type="none" w="sm" len="sm"/>
            <a:tailEnd type="triangle" w="med" len="med"/>
          </a:ln>
        </p:spPr>
      </p:cxnSp>
      <p:cxnSp>
        <p:nvCxnSpPr>
          <p:cNvPr id="1326" name="Google Shape;1326;p38"/>
          <p:cNvCxnSpPr/>
          <p:nvPr/>
        </p:nvCxnSpPr>
        <p:spPr>
          <a:xfrm rot="10800000">
            <a:off x="1785000" y="1438025"/>
            <a:ext cx="0" cy="219900"/>
          </a:xfrm>
          <a:prstGeom prst="straightConnector1">
            <a:avLst/>
          </a:prstGeom>
          <a:noFill/>
          <a:ln w="9525" cap="flat" cmpd="sng">
            <a:solidFill>
              <a:srgbClr val="424242"/>
            </a:solidFill>
            <a:prstDash val="solid"/>
            <a:round/>
            <a:headEnd type="none" w="sm" len="sm"/>
            <a:tailEnd type="triangle" w="med" len="med"/>
          </a:ln>
        </p:spPr>
      </p:cxnSp>
      <p:cxnSp>
        <p:nvCxnSpPr>
          <p:cNvPr id="1327" name="Google Shape;1327;p38"/>
          <p:cNvCxnSpPr/>
          <p:nvPr/>
        </p:nvCxnSpPr>
        <p:spPr>
          <a:xfrm rot="10800000">
            <a:off x="2166000" y="1438025"/>
            <a:ext cx="0" cy="219900"/>
          </a:xfrm>
          <a:prstGeom prst="straightConnector1">
            <a:avLst/>
          </a:prstGeom>
          <a:noFill/>
          <a:ln w="9525" cap="flat" cmpd="sng">
            <a:solidFill>
              <a:srgbClr val="424242"/>
            </a:solidFill>
            <a:prstDash val="solid"/>
            <a:round/>
            <a:headEnd type="none" w="sm" len="sm"/>
            <a:tailEnd type="triangle" w="med" len="med"/>
          </a:ln>
        </p:spPr>
      </p:cxnSp>
      <p:cxnSp>
        <p:nvCxnSpPr>
          <p:cNvPr id="1328" name="Google Shape;1328;p38"/>
          <p:cNvCxnSpPr/>
          <p:nvPr/>
        </p:nvCxnSpPr>
        <p:spPr>
          <a:xfrm rot="10800000">
            <a:off x="2547000" y="1438025"/>
            <a:ext cx="0" cy="219900"/>
          </a:xfrm>
          <a:prstGeom prst="straightConnector1">
            <a:avLst/>
          </a:prstGeom>
          <a:noFill/>
          <a:ln w="9525" cap="flat" cmpd="sng">
            <a:solidFill>
              <a:srgbClr val="424242"/>
            </a:solidFill>
            <a:prstDash val="solid"/>
            <a:round/>
            <a:headEnd type="none" w="sm" len="sm"/>
            <a:tailEnd type="triangle" w="med" len="med"/>
          </a:ln>
        </p:spPr>
      </p:cxnSp>
      <p:sp>
        <p:nvSpPr>
          <p:cNvPr id="1329" name="Google Shape;1329;p38"/>
          <p:cNvSpPr txBox="1"/>
          <p:nvPr/>
        </p:nvSpPr>
        <p:spPr>
          <a:xfrm>
            <a:off x="900775" y="2914875"/>
            <a:ext cx="341100" cy="354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GB" sz="1100" b="0" i="0" u="none" strike="noStrike" cap="none">
                <a:solidFill>
                  <a:srgbClr val="000000"/>
                </a:solidFill>
                <a:latin typeface="Roboto"/>
                <a:ea typeface="Roboto"/>
                <a:cs typeface="Roboto"/>
                <a:sym typeface="Roboto"/>
              </a:rPr>
              <a:t>x</a:t>
            </a:r>
            <a:r>
              <a:rPr lang="en-GB" sz="600" b="0" i="0" u="none" strike="noStrike" cap="none">
                <a:solidFill>
                  <a:srgbClr val="000000"/>
                </a:solidFill>
                <a:latin typeface="Roboto"/>
                <a:ea typeface="Roboto"/>
                <a:cs typeface="Roboto"/>
                <a:sym typeface="Roboto"/>
              </a:rPr>
              <a:t>1</a:t>
            </a:r>
            <a:endParaRPr sz="600" b="0" i="0" u="none" strike="noStrike" cap="none">
              <a:solidFill>
                <a:srgbClr val="000000"/>
              </a:solidFill>
              <a:latin typeface="Roboto"/>
              <a:ea typeface="Roboto"/>
              <a:cs typeface="Roboto"/>
              <a:sym typeface="Roboto"/>
            </a:endParaRPr>
          </a:p>
        </p:txBody>
      </p:sp>
      <p:sp>
        <p:nvSpPr>
          <p:cNvPr id="1330" name="Google Shape;1330;p38"/>
          <p:cNvSpPr txBox="1"/>
          <p:nvPr/>
        </p:nvSpPr>
        <p:spPr>
          <a:xfrm>
            <a:off x="1281775" y="2914875"/>
            <a:ext cx="341100" cy="354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GB" sz="1100" b="0" i="0" u="none" strike="noStrike" cap="none">
                <a:solidFill>
                  <a:srgbClr val="000000"/>
                </a:solidFill>
                <a:latin typeface="Roboto"/>
                <a:ea typeface="Roboto"/>
                <a:cs typeface="Roboto"/>
                <a:sym typeface="Roboto"/>
              </a:rPr>
              <a:t>x</a:t>
            </a:r>
            <a:r>
              <a:rPr lang="en-GB" sz="600" b="0" i="0" u="none" strike="noStrike" cap="none">
                <a:solidFill>
                  <a:srgbClr val="000000"/>
                </a:solidFill>
                <a:latin typeface="Roboto"/>
                <a:ea typeface="Roboto"/>
                <a:cs typeface="Roboto"/>
                <a:sym typeface="Roboto"/>
              </a:rPr>
              <a:t>2</a:t>
            </a:r>
            <a:endParaRPr sz="600" b="0" i="0" u="none" strike="noStrike" cap="none">
              <a:solidFill>
                <a:srgbClr val="000000"/>
              </a:solidFill>
              <a:latin typeface="Roboto"/>
              <a:ea typeface="Roboto"/>
              <a:cs typeface="Roboto"/>
              <a:sym typeface="Roboto"/>
            </a:endParaRPr>
          </a:p>
        </p:txBody>
      </p:sp>
      <p:sp>
        <p:nvSpPr>
          <p:cNvPr id="1331" name="Google Shape;1331;p38"/>
          <p:cNvSpPr txBox="1"/>
          <p:nvPr/>
        </p:nvSpPr>
        <p:spPr>
          <a:xfrm>
            <a:off x="1662775" y="2914875"/>
            <a:ext cx="341100" cy="354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GB" sz="1100" b="0" i="0" u="none" strike="noStrike" cap="none">
                <a:solidFill>
                  <a:srgbClr val="000000"/>
                </a:solidFill>
                <a:latin typeface="Roboto"/>
                <a:ea typeface="Roboto"/>
                <a:cs typeface="Roboto"/>
                <a:sym typeface="Roboto"/>
              </a:rPr>
              <a:t>x</a:t>
            </a:r>
            <a:r>
              <a:rPr lang="en-GB" sz="600" b="0" i="0" u="none" strike="noStrike" cap="none">
                <a:solidFill>
                  <a:srgbClr val="000000"/>
                </a:solidFill>
                <a:latin typeface="Roboto"/>
                <a:ea typeface="Roboto"/>
                <a:cs typeface="Roboto"/>
                <a:sym typeface="Roboto"/>
              </a:rPr>
              <a:t>3</a:t>
            </a:r>
            <a:endParaRPr sz="600" b="0" i="0" u="none" strike="noStrike" cap="none">
              <a:solidFill>
                <a:srgbClr val="000000"/>
              </a:solidFill>
              <a:latin typeface="Roboto"/>
              <a:ea typeface="Roboto"/>
              <a:cs typeface="Roboto"/>
              <a:sym typeface="Roboto"/>
            </a:endParaRPr>
          </a:p>
        </p:txBody>
      </p:sp>
      <p:sp>
        <p:nvSpPr>
          <p:cNvPr id="1332" name="Google Shape;1332;p38"/>
          <p:cNvSpPr txBox="1"/>
          <p:nvPr/>
        </p:nvSpPr>
        <p:spPr>
          <a:xfrm>
            <a:off x="2043775" y="2914875"/>
            <a:ext cx="341100" cy="354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GB" sz="1100" b="0" i="0" u="none" strike="noStrike" cap="none">
                <a:solidFill>
                  <a:srgbClr val="000000"/>
                </a:solidFill>
                <a:latin typeface="Roboto"/>
                <a:ea typeface="Roboto"/>
                <a:cs typeface="Roboto"/>
                <a:sym typeface="Roboto"/>
              </a:rPr>
              <a:t>...</a:t>
            </a:r>
            <a:endParaRPr sz="600" b="0" i="0" u="none" strike="noStrike" cap="none">
              <a:solidFill>
                <a:srgbClr val="000000"/>
              </a:solidFill>
              <a:latin typeface="Roboto"/>
              <a:ea typeface="Roboto"/>
              <a:cs typeface="Roboto"/>
              <a:sym typeface="Roboto"/>
            </a:endParaRPr>
          </a:p>
        </p:txBody>
      </p:sp>
      <p:sp>
        <p:nvSpPr>
          <p:cNvPr id="1333" name="Google Shape;1333;p38"/>
          <p:cNvSpPr txBox="1"/>
          <p:nvPr/>
        </p:nvSpPr>
        <p:spPr>
          <a:xfrm>
            <a:off x="2424775" y="2914875"/>
            <a:ext cx="341100" cy="354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GB" sz="1100" b="0" i="0" u="none" strike="noStrike" cap="none">
                <a:solidFill>
                  <a:srgbClr val="000000"/>
                </a:solidFill>
                <a:latin typeface="Roboto"/>
                <a:ea typeface="Roboto"/>
                <a:cs typeface="Roboto"/>
                <a:sym typeface="Roboto"/>
              </a:rPr>
              <a:t>x</a:t>
            </a:r>
            <a:r>
              <a:rPr lang="en-GB" sz="600" b="0" i="0" u="none" strike="noStrike" cap="none">
                <a:solidFill>
                  <a:srgbClr val="000000"/>
                </a:solidFill>
                <a:latin typeface="Roboto"/>
                <a:ea typeface="Roboto"/>
                <a:cs typeface="Roboto"/>
                <a:sym typeface="Roboto"/>
              </a:rPr>
              <a:t>N</a:t>
            </a:r>
            <a:endParaRPr sz="600" b="0" i="0" u="none" strike="noStrike" cap="none">
              <a:solidFill>
                <a:srgbClr val="000000"/>
              </a:solidFill>
              <a:latin typeface="Roboto"/>
              <a:ea typeface="Roboto"/>
              <a:cs typeface="Roboto"/>
              <a:sym typeface="Roboto"/>
            </a:endParaRPr>
          </a:p>
        </p:txBody>
      </p:sp>
      <p:sp>
        <p:nvSpPr>
          <p:cNvPr id="1334" name="Google Shape;1334;p38"/>
          <p:cNvSpPr txBox="1"/>
          <p:nvPr/>
        </p:nvSpPr>
        <p:spPr>
          <a:xfrm>
            <a:off x="875550" y="1077663"/>
            <a:ext cx="584100" cy="354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GB" sz="1100" b="0" i="0" u="none" strike="noStrike" cap="none">
                <a:solidFill>
                  <a:srgbClr val="000000"/>
                </a:solidFill>
                <a:latin typeface="Roboto"/>
                <a:ea typeface="Roboto"/>
                <a:cs typeface="Roboto"/>
                <a:sym typeface="Roboto"/>
              </a:rPr>
              <a:t>c</a:t>
            </a:r>
            <a:endParaRPr sz="600" b="0" i="0" u="none" strike="noStrike" cap="none">
              <a:solidFill>
                <a:srgbClr val="000000"/>
              </a:solidFill>
              <a:latin typeface="Roboto"/>
              <a:ea typeface="Roboto"/>
              <a:cs typeface="Roboto"/>
              <a:sym typeface="Roboto"/>
            </a:endParaRPr>
          </a:p>
        </p:txBody>
      </p:sp>
      <p:sp>
        <p:nvSpPr>
          <p:cNvPr id="1335" name="Google Shape;1335;p38"/>
          <p:cNvSpPr txBox="1"/>
          <p:nvPr/>
        </p:nvSpPr>
        <p:spPr>
          <a:xfrm>
            <a:off x="1706250" y="1077663"/>
            <a:ext cx="498600" cy="354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GB" sz="1100" b="0" i="0" u="none" strike="noStrike" cap="none">
                <a:solidFill>
                  <a:srgbClr val="000000"/>
                </a:solidFill>
                <a:latin typeface="Roboto"/>
                <a:ea typeface="Roboto"/>
                <a:cs typeface="Roboto"/>
                <a:sym typeface="Roboto"/>
              </a:rPr>
              <a:t>a</a:t>
            </a:r>
            <a:endParaRPr sz="600" b="0" i="0" u="none" strike="noStrike" cap="none">
              <a:solidFill>
                <a:srgbClr val="000000"/>
              </a:solidFill>
              <a:latin typeface="Roboto"/>
              <a:ea typeface="Roboto"/>
              <a:cs typeface="Roboto"/>
              <a:sym typeface="Roboto"/>
            </a:endParaRPr>
          </a:p>
        </p:txBody>
      </p:sp>
      <p:sp>
        <p:nvSpPr>
          <p:cNvPr id="1336" name="Google Shape;1336;p38"/>
          <p:cNvSpPr txBox="1"/>
          <p:nvPr/>
        </p:nvSpPr>
        <p:spPr>
          <a:xfrm>
            <a:off x="1922263" y="1078838"/>
            <a:ext cx="584100" cy="276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600"/>
              <a:buFont typeface="Arial"/>
              <a:buNone/>
            </a:pPr>
            <a:endParaRPr sz="600" b="0" i="0" u="none" strike="noStrike" cap="none">
              <a:solidFill>
                <a:srgbClr val="000000"/>
              </a:solidFill>
              <a:latin typeface="Roboto"/>
              <a:ea typeface="Roboto"/>
              <a:cs typeface="Roboto"/>
              <a:sym typeface="Roboto"/>
            </a:endParaRPr>
          </a:p>
        </p:txBody>
      </p:sp>
      <p:sp>
        <p:nvSpPr>
          <p:cNvPr id="1337" name="Google Shape;1337;p38"/>
          <p:cNvSpPr txBox="1"/>
          <p:nvPr/>
        </p:nvSpPr>
        <p:spPr>
          <a:xfrm>
            <a:off x="2348575" y="1086075"/>
            <a:ext cx="498600" cy="354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GB" sz="1100" b="0" i="0" u="none" strike="noStrike" cap="none">
                <a:solidFill>
                  <a:srgbClr val="000000"/>
                </a:solidFill>
                <a:latin typeface="Roboto"/>
                <a:ea typeface="Roboto"/>
                <a:cs typeface="Roboto"/>
                <a:sym typeface="Roboto"/>
              </a:rPr>
              <a:t>t</a:t>
            </a:r>
            <a:endParaRPr sz="600" b="0" i="0" u="none" strike="noStrike" cap="none">
              <a:solidFill>
                <a:srgbClr val="000000"/>
              </a:solidFill>
              <a:latin typeface="Roboto"/>
              <a:ea typeface="Roboto"/>
              <a:cs typeface="Roboto"/>
              <a:sym typeface="Roboto"/>
            </a:endParaRPr>
          </a:p>
        </p:txBody>
      </p:sp>
      <p:sp>
        <p:nvSpPr>
          <p:cNvPr id="1338" name="Google Shape;1338;p38"/>
          <p:cNvSpPr txBox="1"/>
          <p:nvPr/>
        </p:nvSpPr>
        <p:spPr>
          <a:xfrm>
            <a:off x="1302088" y="1078850"/>
            <a:ext cx="341100" cy="354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GB" sz="1100" b="0" i="0" u="none" strike="noStrike" cap="none">
                <a:solidFill>
                  <a:srgbClr val="000000"/>
                </a:solidFill>
                <a:latin typeface="Roboto"/>
                <a:ea typeface="Roboto"/>
                <a:cs typeface="Roboto"/>
                <a:sym typeface="Roboto"/>
              </a:rPr>
              <a:t>a</a:t>
            </a:r>
            <a:endParaRPr sz="600" b="0" i="0" u="none" strike="noStrike" cap="none">
              <a:solidFill>
                <a:srgbClr val="000000"/>
              </a:solidFill>
              <a:latin typeface="Roboto"/>
              <a:ea typeface="Roboto"/>
              <a:cs typeface="Roboto"/>
              <a:sym typeface="Roboto"/>
            </a:endParaRPr>
          </a:p>
        </p:txBody>
      </p:sp>
      <p:sp>
        <p:nvSpPr>
          <p:cNvPr id="1339" name="Google Shape;1339;p38"/>
          <p:cNvSpPr txBox="1"/>
          <p:nvPr/>
        </p:nvSpPr>
        <p:spPr>
          <a:xfrm rot="-5400000">
            <a:off x="2499150" y="1889825"/>
            <a:ext cx="8961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GB" sz="1400" b="1" i="0" u="none" strike="noStrike" cap="none">
                <a:solidFill>
                  <a:srgbClr val="000000"/>
                </a:solidFill>
                <a:latin typeface="Roboto"/>
                <a:ea typeface="Roboto"/>
                <a:cs typeface="Roboto"/>
                <a:sym typeface="Roboto"/>
              </a:rPr>
              <a:t>Encoder</a:t>
            </a:r>
            <a:endParaRPr sz="1400" b="1" i="0" u="none" strike="noStrike" cap="none">
              <a:solidFill>
                <a:srgbClr val="000000"/>
              </a:solidFill>
              <a:latin typeface="Roboto"/>
              <a:ea typeface="Roboto"/>
              <a:cs typeface="Roboto"/>
              <a:sym typeface="Roboto"/>
            </a:endParaRPr>
          </a:p>
        </p:txBody>
      </p:sp>
      <p:sp>
        <p:nvSpPr>
          <p:cNvPr id="1340" name="Google Shape;1340;p38"/>
          <p:cNvSpPr txBox="1"/>
          <p:nvPr/>
        </p:nvSpPr>
        <p:spPr>
          <a:xfrm rot="-5400000">
            <a:off x="330750" y="1919375"/>
            <a:ext cx="5841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Roboto"/>
                <a:ea typeface="Roboto"/>
                <a:cs typeface="Roboto"/>
                <a:sym typeface="Roboto"/>
              </a:rPr>
              <a:t>RNN</a:t>
            </a:r>
            <a:endParaRPr sz="1400" b="0" i="0" u="none" strike="noStrike" cap="none">
              <a:solidFill>
                <a:srgbClr val="000000"/>
              </a:solidFill>
              <a:latin typeface="Roboto"/>
              <a:ea typeface="Roboto"/>
              <a:cs typeface="Roboto"/>
              <a:sym typeface="Roboto"/>
            </a:endParaRPr>
          </a:p>
        </p:txBody>
      </p:sp>
      <p:pic>
        <p:nvPicPr>
          <p:cNvPr id="1341" name="Google Shape;1341;p38"/>
          <p:cNvPicPr preferRelativeResize="0"/>
          <p:nvPr/>
        </p:nvPicPr>
        <p:blipFill rotWithShape="1">
          <a:blip r:embed="rId3">
            <a:alphaModFix/>
          </a:blip>
          <a:srcRect/>
          <a:stretch/>
        </p:blipFill>
        <p:spPr>
          <a:xfrm>
            <a:off x="933000" y="3302975"/>
            <a:ext cx="1612547" cy="219900"/>
          </a:xfrm>
          <a:prstGeom prst="rect">
            <a:avLst/>
          </a:prstGeom>
          <a:noFill/>
          <a:ln>
            <a:noFill/>
          </a:ln>
        </p:spPr>
      </p:pic>
      <p:sp>
        <p:nvSpPr>
          <p:cNvPr id="1342" name="Google Shape;1342;p38"/>
          <p:cNvSpPr txBox="1"/>
          <p:nvPr/>
        </p:nvSpPr>
        <p:spPr>
          <a:xfrm>
            <a:off x="2043775" y="1086075"/>
            <a:ext cx="498600" cy="354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GB" sz="1100" b="0" i="0" u="none" strike="noStrike" cap="none">
                <a:solidFill>
                  <a:srgbClr val="000000"/>
                </a:solidFill>
                <a:latin typeface="Roboto"/>
                <a:ea typeface="Roboto"/>
                <a:cs typeface="Roboto"/>
                <a:sym typeface="Roboto"/>
              </a:rPr>
              <a:t>t</a:t>
            </a:r>
            <a:endParaRPr sz="600" b="0" i="0" u="none" strike="noStrike" cap="none">
              <a:solidFill>
                <a:srgbClr val="000000"/>
              </a:solidFill>
              <a:latin typeface="Roboto"/>
              <a:ea typeface="Roboto"/>
              <a:cs typeface="Roboto"/>
              <a:sym typeface="Roboto"/>
            </a:endParaRPr>
          </a:p>
        </p:txBody>
      </p:sp>
      <p:sp>
        <p:nvSpPr>
          <p:cNvPr id="1343" name="Google Shape;1343;p38"/>
          <p:cNvSpPr txBox="1"/>
          <p:nvPr/>
        </p:nvSpPr>
        <p:spPr>
          <a:xfrm>
            <a:off x="3728400" y="1086075"/>
            <a:ext cx="5237400" cy="6156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00000"/>
              </a:lnSpc>
              <a:spcBef>
                <a:spcPts val="0"/>
              </a:spcBef>
              <a:spcAft>
                <a:spcPts val="0"/>
              </a:spcAft>
              <a:buClr>
                <a:srgbClr val="000000"/>
              </a:buClr>
              <a:buSzPts val="1400"/>
              <a:buFont typeface="Roboto"/>
              <a:buChar char="●"/>
            </a:pPr>
            <a:r>
              <a:rPr lang="en-GB" sz="1400" b="0" i="0" u="none" strike="noStrike" cap="none">
                <a:solidFill>
                  <a:srgbClr val="000000"/>
                </a:solidFill>
                <a:latin typeface="Roboto"/>
                <a:ea typeface="Roboto"/>
                <a:cs typeface="Roboto"/>
                <a:sym typeface="Roboto"/>
              </a:rPr>
              <a:t>At inference time, we can simply predict the token emitted at each time step and </a:t>
            </a:r>
            <a:r>
              <a:rPr lang="en-GB" sz="1400" b="1" i="0" u="none" strike="noStrike" cap="none">
                <a:solidFill>
                  <a:srgbClr val="000000"/>
                </a:solidFill>
                <a:latin typeface="Roboto"/>
                <a:ea typeface="Roboto"/>
                <a:cs typeface="Roboto"/>
                <a:sym typeface="Roboto"/>
              </a:rPr>
              <a:t>remove repetitions</a:t>
            </a:r>
            <a:r>
              <a:rPr lang="en-GB" sz="1400" b="0" i="0" u="none" strike="noStrike" cap="none">
                <a:solidFill>
                  <a:srgbClr val="000000"/>
                </a:solidFill>
                <a:latin typeface="Roboto"/>
                <a:ea typeface="Roboto"/>
                <a:cs typeface="Roboto"/>
                <a:sym typeface="Roboto"/>
              </a:rPr>
              <a:t>:</a:t>
            </a:r>
            <a:endParaRPr sz="1400" b="0" i="0" u="none" strike="noStrike" cap="none">
              <a:solidFill>
                <a:srgbClr val="000000"/>
              </a:solidFill>
              <a:latin typeface="Arial"/>
              <a:ea typeface="Arial"/>
              <a:cs typeface="Arial"/>
              <a:sym typeface="Arial"/>
            </a:endParaRPr>
          </a:p>
        </p:txBody>
      </p:sp>
      <p:sp>
        <p:nvSpPr>
          <p:cNvPr id="1344" name="Google Shape;1344;p38"/>
          <p:cNvSpPr txBox="1"/>
          <p:nvPr/>
        </p:nvSpPr>
        <p:spPr>
          <a:xfrm>
            <a:off x="3907425" y="2962013"/>
            <a:ext cx="5048400" cy="6156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00000"/>
              </a:lnSpc>
              <a:spcBef>
                <a:spcPts val="0"/>
              </a:spcBef>
              <a:spcAft>
                <a:spcPts val="0"/>
              </a:spcAft>
              <a:buClr>
                <a:srgbClr val="000000"/>
              </a:buClr>
              <a:buSzPts val="1400"/>
              <a:buFont typeface="Roboto"/>
              <a:buChar char="●"/>
            </a:pPr>
            <a:r>
              <a:rPr lang="en-GB" sz="1400" b="0" i="0" u="none" strike="noStrike" cap="none">
                <a:solidFill>
                  <a:srgbClr val="000000"/>
                </a:solidFill>
                <a:latin typeface="Roboto"/>
                <a:ea typeface="Roboto"/>
                <a:cs typeface="Roboto"/>
                <a:sym typeface="Roboto"/>
              </a:rPr>
              <a:t>We have no way to produce outputs with </a:t>
            </a:r>
            <a:r>
              <a:rPr lang="en-GB" sz="1400" b="1" i="0" u="none" strike="noStrike" cap="none">
                <a:solidFill>
                  <a:srgbClr val="000000"/>
                </a:solidFill>
                <a:latin typeface="Roboto"/>
                <a:ea typeface="Roboto"/>
                <a:cs typeface="Roboto"/>
                <a:sym typeface="Roboto"/>
              </a:rPr>
              <a:t>multiple consecutive characters</a:t>
            </a:r>
            <a:r>
              <a:rPr lang="en-GB" sz="1400" b="0" i="0" u="none" strike="noStrike" cap="none">
                <a:solidFill>
                  <a:srgbClr val="000000"/>
                </a:solidFill>
                <a:latin typeface="Roboto"/>
                <a:ea typeface="Roboto"/>
                <a:cs typeface="Roboto"/>
                <a:sym typeface="Roboto"/>
              </a:rPr>
              <a:t> in a row. </a:t>
            </a:r>
            <a:endParaRPr sz="1400" b="0" i="0" u="none" strike="noStrike" cap="none">
              <a:solidFill>
                <a:srgbClr val="000000"/>
              </a:solidFill>
              <a:latin typeface="Arial"/>
              <a:ea typeface="Arial"/>
              <a:cs typeface="Arial"/>
              <a:sym typeface="Arial"/>
            </a:endParaRPr>
          </a:p>
        </p:txBody>
      </p:sp>
      <p:pic>
        <p:nvPicPr>
          <p:cNvPr id="1345" name="Google Shape;1345;p38"/>
          <p:cNvPicPr preferRelativeResize="0"/>
          <p:nvPr/>
        </p:nvPicPr>
        <p:blipFill rotWithShape="1">
          <a:blip r:embed="rId4">
            <a:alphaModFix/>
          </a:blip>
          <a:srcRect/>
          <a:stretch/>
        </p:blipFill>
        <p:spPr>
          <a:xfrm>
            <a:off x="3907425" y="2215811"/>
            <a:ext cx="548700" cy="508460"/>
          </a:xfrm>
          <a:prstGeom prst="rect">
            <a:avLst/>
          </a:prstGeom>
          <a:noFill/>
          <a:ln>
            <a:noFill/>
          </a:ln>
        </p:spPr>
      </p:pic>
      <p:sp>
        <p:nvSpPr>
          <p:cNvPr id="1346" name="Google Shape;1346;p38"/>
          <p:cNvSpPr txBox="1"/>
          <p:nvPr/>
        </p:nvSpPr>
        <p:spPr>
          <a:xfrm>
            <a:off x="4709950" y="2269950"/>
            <a:ext cx="25563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GB" sz="1400" b="0" i="1" u="none" strike="noStrike" cap="none">
                <a:solidFill>
                  <a:srgbClr val="000000"/>
                </a:solidFill>
                <a:latin typeface="Roboto"/>
                <a:ea typeface="Roboto"/>
                <a:cs typeface="Roboto"/>
                <a:sym typeface="Roboto"/>
              </a:rPr>
              <a:t>Do you see issues with that?</a:t>
            </a:r>
            <a:endParaRPr sz="1400" b="0" i="1" u="none" strike="noStrike" cap="none">
              <a:solidFill>
                <a:srgbClr val="000000"/>
              </a:solidFill>
              <a:latin typeface="Roboto"/>
              <a:ea typeface="Roboto"/>
              <a:cs typeface="Roboto"/>
              <a:sym typeface="Roboto"/>
            </a:endParaRPr>
          </a:p>
        </p:txBody>
      </p:sp>
      <p:sp>
        <p:nvSpPr>
          <p:cNvPr id="1347" name="Google Shape;1347;p38"/>
          <p:cNvSpPr txBox="1"/>
          <p:nvPr/>
        </p:nvSpPr>
        <p:spPr>
          <a:xfrm>
            <a:off x="4239300" y="1728875"/>
            <a:ext cx="9339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Roboto"/>
                <a:ea typeface="Roboto"/>
                <a:cs typeface="Roboto"/>
                <a:sym typeface="Roboto"/>
              </a:rPr>
              <a:t> c a a t t</a:t>
            </a:r>
            <a:endParaRPr sz="1400" b="0" i="0" u="none" strike="noStrike" cap="none">
              <a:solidFill>
                <a:srgbClr val="000000"/>
              </a:solidFill>
              <a:latin typeface="Roboto"/>
              <a:ea typeface="Roboto"/>
              <a:cs typeface="Roboto"/>
              <a:sym typeface="Roboto"/>
            </a:endParaRPr>
          </a:p>
        </p:txBody>
      </p:sp>
      <p:cxnSp>
        <p:nvCxnSpPr>
          <p:cNvPr id="1348" name="Google Shape;1348;p38"/>
          <p:cNvCxnSpPr/>
          <p:nvPr/>
        </p:nvCxnSpPr>
        <p:spPr>
          <a:xfrm rot="10800000" flipH="1">
            <a:off x="5173200" y="1928375"/>
            <a:ext cx="448200" cy="600"/>
          </a:xfrm>
          <a:prstGeom prst="straightConnector1">
            <a:avLst/>
          </a:prstGeom>
          <a:noFill/>
          <a:ln w="9525" cap="flat" cmpd="sng">
            <a:solidFill>
              <a:schemeClr val="dk2"/>
            </a:solidFill>
            <a:prstDash val="solid"/>
            <a:round/>
            <a:headEnd type="none" w="sm" len="sm"/>
            <a:tailEnd type="triangle" w="med" len="med"/>
          </a:ln>
        </p:spPr>
      </p:cxnSp>
      <p:sp>
        <p:nvSpPr>
          <p:cNvPr id="1349" name="Google Shape;1349;p38"/>
          <p:cNvSpPr txBox="1"/>
          <p:nvPr/>
        </p:nvSpPr>
        <p:spPr>
          <a:xfrm>
            <a:off x="5770575" y="1726950"/>
            <a:ext cx="18189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1350" name="Google Shape;1350;p38"/>
          <p:cNvSpPr txBox="1"/>
          <p:nvPr/>
        </p:nvSpPr>
        <p:spPr>
          <a:xfrm>
            <a:off x="5839500" y="1728875"/>
            <a:ext cx="9339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Roboto"/>
                <a:ea typeface="Roboto"/>
                <a:cs typeface="Roboto"/>
                <a:sym typeface="Roboto"/>
              </a:rPr>
              <a:t> c a t</a:t>
            </a:r>
            <a:endParaRPr sz="1400" b="0" i="0" u="none" strike="noStrike" cap="none">
              <a:solidFill>
                <a:srgbClr val="000000"/>
              </a:solidFill>
              <a:latin typeface="Roboto"/>
              <a:ea typeface="Roboto"/>
              <a:cs typeface="Roboto"/>
              <a:sym typeface="Roboto"/>
            </a:endParaRPr>
          </a:p>
        </p:txBody>
      </p:sp>
      <p:sp>
        <p:nvSpPr>
          <p:cNvPr id="1351" name="Google Shape;1351;p38"/>
          <p:cNvSpPr txBox="1"/>
          <p:nvPr/>
        </p:nvSpPr>
        <p:spPr>
          <a:xfrm>
            <a:off x="3907425" y="3680325"/>
            <a:ext cx="4509000" cy="6156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00000"/>
              </a:lnSpc>
              <a:spcBef>
                <a:spcPts val="0"/>
              </a:spcBef>
              <a:spcAft>
                <a:spcPts val="0"/>
              </a:spcAft>
              <a:buClr>
                <a:srgbClr val="000000"/>
              </a:buClr>
              <a:buSzPts val="1400"/>
              <a:buFont typeface="Roboto"/>
              <a:buChar char="●"/>
            </a:pPr>
            <a:r>
              <a:rPr lang="en-GB" sz="1400" b="0" i="0" u="none" strike="noStrike" cap="none">
                <a:solidFill>
                  <a:srgbClr val="000000"/>
                </a:solidFill>
                <a:latin typeface="Roboto"/>
                <a:ea typeface="Roboto"/>
                <a:cs typeface="Roboto"/>
                <a:sym typeface="Roboto"/>
              </a:rPr>
              <a:t>For instance, the output for  [h, h, e, l, l, l, o] will collapse to “helo” instead of “hello”</a:t>
            </a:r>
            <a:endParaRPr sz="1400" b="0" i="0" u="none" strike="noStrike" cap="none">
              <a:solidFill>
                <a:srgbClr val="000000"/>
              </a:solidFill>
              <a:latin typeface="Arial"/>
              <a:ea typeface="Arial"/>
              <a:cs typeface="Arial"/>
              <a:sym typeface="Arial"/>
            </a:endParaRPr>
          </a:p>
        </p:txBody>
      </p:sp>
      <p:sp>
        <p:nvSpPr>
          <p:cNvPr id="1352" name="Google Shape;1352;p38"/>
          <p:cNvSpPr txBox="1"/>
          <p:nvPr/>
        </p:nvSpPr>
        <p:spPr>
          <a:xfrm>
            <a:off x="4486575" y="4400550"/>
            <a:ext cx="11574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Roboto"/>
                <a:ea typeface="Roboto"/>
                <a:cs typeface="Roboto"/>
                <a:sym typeface="Roboto"/>
              </a:rPr>
              <a:t> h h e l l l o</a:t>
            </a:r>
            <a:endParaRPr sz="1400" b="0" i="0" u="none" strike="noStrike" cap="none">
              <a:solidFill>
                <a:srgbClr val="000000"/>
              </a:solidFill>
              <a:latin typeface="Roboto"/>
              <a:ea typeface="Roboto"/>
              <a:cs typeface="Roboto"/>
              <a:sym typeface="Roboto"/>
            </a:endParaRPr>
          </a:p>
        </p:txBody>
      </p:sp>
      <p:cxnSp>
        <p:nvCxnSpPr>
          <p:cNvPr id="1353" name="Google Shape;1353;p38"/>
          <p:cNvCxnSpPr/>
          <p:nvPr/>
        </p:nvCxnSpPr>
        <p:spPr>
          <a:xfrm rot="10800000" flipH="1">
            <a:off x="5643850" y="4600050"/>
            <a:ext cx="448200" cy="600"/>
          </a:xfrm>
          <a:prstGeom prst="straightConnector1">
            <a:avLst/>
          </a:prstGeom>
          <a:noFill/>
          <a:ln w="9525" cap="flat" cmpd="sng">
            <a:solidFill>
              <a:schemeClr val="dk2"/>
            </a:solidFill>
            <a:prstDash val="solid"/>
            <a:round/>
            <a:headEnd type="none" w="sm" len="sm"/>
            <a:tailEnd type="triangle" w="med" len="med"/>
          </a:ln>
        </p:spPr>
      </p:cxnSp>
      <p:sp>
        <p:nvSpPr>
          <p:cNvPr id="1354" name="Google Shape;1354;p38"/>
          <p:cNvSpPr txBox="1"/>
          <p:nvPr/>
        </p:nvSpPr>
        <p:spPr>
          <a:xfrm>
            <a:off x="6241225" y="4398625"/>
            <a:ext cx="18189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1355" name="Google Shape;1355;p38"/>
          <p:cNvSpPr txBox="1"/>
          <p:nvPr/>
        </p:nvSpPr>
        <p:spPr>
          <a:xfrm>
            <a:off x="6280275" y="4398625"/>
            <a:ext cx="9339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Roboto"/>
                <a:ea typeface="Roboto"/>
                <a:cs typeface="Roboto"/>
                <a:sym typeface="Roboto"/>
              </a:rPr>
              <a:t> helo</a:t>
            </a:r>
            <a:endParaRPr sz="1400" b="0" i="0" u="none" strike="noStrike" cap="none">
              <a:solidFill>
                <a:srgbClr val="000000"/>
              </a:solidFill>
              <a:latin typeface="Roboto"/>
              <a:ea typeface="Roboto"/>
              <a:cs typeface="Roboto"/>
              <a:sym typeface="Roboto"/>
            </a:endParaRPr>
          </a:p>
        </p:txBody>
      </p:sp>
      <p:cxnSp>
        <p:nvCxnSpPr>
          <p:cNvPr id="1356" name="Google Shape;1356;p38"/>
          <p:cNvCxnSpPr/>
          <p:nvPr/>
        </p:nvCxnSpPr>
        <p:spPr>
          <a:xfrm rot="10800000">
            <a:off x="942200" y="1438013"/>
            <a:ext cx="0" cy="219900"/>
          </a:xfrm>
          <a:prstGeom prst="straightConnector1">
            <a:avLst/>
          </a:prstGeom>
          <a:noFill/>
          <a:ln w="9525" cap="flat" cmpd="sng">
            <a:solidFill>
              <a:srgbClr val="424242"/>
            </a:solidFill>
            <a:prstDash val="solid"/>
            <a:round/>
            <a:headEnd type="none" w="sm" len="sm"/>
            <a:tailEnd type="triangle" w="med" len="med"/>
          </a:ln>
        </p:spPr>
      </p:cxnSp>
      <p:cxnSp>
        <p:nvCxnSpPr>
          <p:cNvPr id="1357" name="Google Shape;1357;p38"/>
          <p:cNvCxnSpPr/>
          <p:nvPr/>
        </p:nvCxnSpPr>
        <p:spPr>
          <a:xfrm rot="10800000">
            <a:off x="1103800" y="1438013"/>
            <a:ext cx="0" cy="219900"/>
          </a:xfrm>
          <a:prstGeom prst="straightConnector1">
            <a:avLst/>
          </a:prstGeom>
          <a:noFill/>
          <a:ln w="9525" cap="flat" cmpd="sng">
            <a:solidFill>
              <a:srgbClr val="424242"/>
            </a:solidFill>
            <a:prstDash val="solid"/>
            <a:round/>
            <a:headEnd type="none" w="sm" len="sm"/>
            <a:tailEnd type="triangle" w="med" len="med"/>
          </a:ln>
        </p:spPr>
      </p:cxnSp>
      <p:cxnSp>
        <p:nvCxnSpPr>
          <p:cNvPr id="1358" name="Google Shape;1358;p38"/>
          <p:cNvCxnSpPr/>
          <p:nvPr/>
        </p:nvCxnSpPr>
        <p:spPr>
          <a:xfrm rot="10800000">
            <a:off x="1321675" y="1445163"/>
            <a:ext cx="0" cy="219900"/>
          </a:xfrm>
          <a:prstGeom prst="straightConnector1">
            <a:avLst/>
          </a:prstGeom>
          <a:noFill/>
          <a:ln w="9525" cap="flat" cmpd="sng">
            <a:solidFill>
              <a:srgbClr val="424242"/>
            </a:solidFill>
            <a:prstDash val="solid"/>
            <a:round/>
            <a:headEnd type="none" w="sm" len="sm"/>
            <a:tailEnd type="triangle" w="med" len="med"/>
          </a:ln>
        </p:spPr>
      </p:cxnSp>
      <p:cxnSp>
        <p:nvCxnSpPr>
          <p:cNvPr id="1359" name="Google Shape;1359;p38"/>
          <p:cNvCxnSpPr/>
          <p:nvPr/>
        </p:nvCxnSpPr>
        <p:spPr>
          <a:xfrm rot="10800000">
            <a:off x="1483275" y="1445163"/>
            <a:ext cx="0" cy="219900"/>
          </a:xfrm>
          <a:prstGeom prst="straightConnector1">
            <a:avLst/>
          </a:prstGeom>
          <a:noFill/>
          <a:ln w="9525" cap="flat" cmpd="sng">
            <a:solidFill>
              <a:srgbClr val="424242"/>
            </a:solidFill>
            <a:prstDash val="solid"/>
            <a:round/>
            <a:headEnd type="none" w="sm" len="sm"/>
            <a:tailEnd type="triangle" w="med" len="med"/>
          </a:ln>
        </p:spPr>
      </p:cxnSp>
      <p:cxnSp>
        <p:nvCxnSpPr>
          <p:cNvPr id="1360" name="Google Shape;1360;p38"/>
          <p:cNvCxnSpPr/>
          <p:nvPr/>
        </p:nvCxnSpPr>
        <p:spPr>
          <a:xfrm rot="10800000">
            <a:off x="1702675" y="1445163"/>
            <a:ext cx="0" cy="219900"/>
          </a:xfrm>
          <a:prstGeom prst="straightConnector1">
            <a:avLst/>
          </a:prstGeom>
          <a:noFill/>
          <a:ln w="9525" cap="flat" cmpd="sng">
            <a:solidFill>
              <a:srgbClr val="424242"/>
            </a:solidFill>
            <a:prstDash val="solid"/>
            <a:round/>
            <a:headEnd type="none" w="sm" len="sm"/>
            <a:tailEnd type="triangle" w="med" len="med"/>
          </a:ln>
        </p:spPr>
      </p:cxnSp>
      <p:cxnSp>
        <p:nvCxnSpPr>
          <p:cNvPr id="1361" name="Google Shape;1361;p38"/>
          <p:cNvCxnSpPr/>
          <p:nvPr/>
        </p:nvCxnSpPr>
        <p:spPr>
          <a:xfrm rot="10800000">
            <a:off x="1864275" y="1445163"/>
            <a:ext cx="0" cy="219900"/>
          </a:xfrm>
          <a:prstGeom prst="straightConnector1">
            <a:avLst/>
          </a:prstGeom>
          <a:noFill/>
          <a:ln w="9525" cap="flat" cmpd="sng">
            <a:solidFill>
              <a:srgbClr val="424242"/>
            </a:solidFill>
            <a:prstDash val="solid"/>
            <a:round/>
            <a:headEnd type="none" w="sm" len="sm"/>
            <a:tailEnd type="triangle" w="med" len="med"/>
          </a:ln>
        </p:spPr>
      </p:cxnSp>
      <p:cxnSp>
        <p:nvCxnSpPr>
          <p:cNvPr id="1362" name="Google Shape;1362;p38"/>
          <p:cNvCxnSpPr/>
          <p:nvPr/>
        </p:nvCxnSpPr>
        <p:spPr>
          <a:xfrm rot="10800000">
            <a:off x="2083675" y="1445163"/>
            <a:ext cx="0" cy="219900"/>
          </a:xfrm>
          <a:prstGeom prst="straightConnector1">
            <a:avLst/>
          </a:prstGeom>
          <a:noFill/>
          <a:ln w="9525" cap="flat" cmpd="sng">
            <a:solidFill>
              <a:srgbClr val="424242"/>
            </a:solidFill>
            <a:prstDash val="solid"/>
            <a:round/>
            <a:headEnd type="none" w="sm" len="sm"/>
            <a:tailEnd type="triangle" w="med" len="med"/>
          </a:ln>
        </p:spPr>
      </p:cxnSp>
      <p:cxnSp>
        <p:nvCxnSpPr>
          <p:cNvPr id="1363" name="Google Shape;1363;p38"/>
          <p:cNvCxnSpPr/>
          <p:nvPr/>
        </p:nvCxnSpPr>
        <p:spPr>
          <a:xfrm rot="10800000">
            <a:off x="2245275" y="1445163"/>
            <a:ext cx="0" cy="219900"/>
          </a:xfrm>
          <a:prstGeom prst="straightConnector1">
            <a:avLst/>
          </a:prstGeom>
          <a:noFill/>
          <a:ln w="9525" cap="flat" cmpd="sng">
            <a:solidFill>
              <a:srgbClr val="424242"/>
            </a:solidFill>
            <a:prstDash val="solid"/>
            <a:round/>
            <a:headEnd type="none" w="sm" len="sm"/>
            <a:tailEnd type="triangle" w="med" len="med"/>
          </a:ln>
        </p:spPr>
      </p:cxnSp>
      <p:cxnSp>
        <p:nvCxnSpPr>
          <p:cNvPr id="1364" name="Google Shape;1364;p38"/>
          <p:cNvCxnSpPr/>
          <p:nvPr/>
        </p:nvCxnSpPr>
        <p:spPr>
          <a:xfrm rot="10800000">
            <a:off x="2464675" y="1445163"/>
            <a:ext cx="0" cy="219900"/>
          </a:xfrm>
          <a:prstGeom prst="straightConnector1">
            <a:avLst/>
          </a:prstGeom>
          <a:noFill/>
          <a:ln w="9525" cap="flat" cmpd="sng">
            <a:solidFill>
              <a:srgbClr val="424242"/>
            </a:solidFill>
            <a:prstDash val="solid"/>
            <a:round/>
            <a:headEnd type="none" w="sm" len="sm"/>
            <a:tailEnd type="triangle" w="med" len="med"/>
          </a:ln>
        </p:spPr>
      </p:cxnSp>
      <p:cxnSp>
        <p:nvCxnSpPr>
          <p:cNvPr id="1365" name="Google Shape;1365;p38"/>
          <p:cNvCxnSpPr/>
          <p:nvPr/>
        </p:nvCxnSpPr>
        <p:spPr>
          <a:xfrm rot="10800000">
            <a:off x="2626275" y="1445163"/>
            <a:ext cx="0" cy="219900"/>
          </a:xfrm>
          <a:prstGeom prst="straightConnector1">
            <a:avLst/>
          </a:prstGeom>
          <a:noFill/>
          <a:ln w="9525" cap="flat" cmpd="sng">
            <a:solidFill>
              <a:srgbClr val="424242"/>
            </a:solidFill>
            <a:prstDash val="solid"/>
            <a:round/>
            <a:headEnd type="none" w="sm" len="sm"/>
            <a:tailEnd type="triangl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4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4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4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5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5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5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5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Shape 1369"/>
        <p:cNvGrpSpPr/>
        <p:nvPr/>
      </p:nvGrpSpPr>
      <p:grpSpPr>
        <a:xfrm>
          <a:off x="0" y="0"/>
          <a:ext cx="0" cy="0"/>
          <a:chOff x="0" y="0"/>
          <a:chExt cx="0" cy="0"/>
        </a:xfrm>
      </p:grpSpPr>
      <p:sp>
        <p:nvSpPr>
          <p:cNvPr id="1370" name="Google Shape;1370;p39"/>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800"/>
              <a:buNone/>
            </a:pPr>
            <a:r>
              <a:rPr lang="en-GB" sz="2600"/>
              <a:t>Connectionist Temporal Classification (CTC)</a:t>
            </a:r>
            <a:endParaRPr sz="2600"/>
          </a:p>
        </p:txBody>
      </p:sp>
      <p:sp>
        <p:nvSpPr>
          <p:cNvPr id="1371" name="Google Shape;1371;p39"/>
          <p:cNvSpPr/>
          <p:nvPr/>
        </p:nvSpPr>
        <p:spPr>
          <a:xfrm>
            <a:off x="713650" y="1157900"/>
            <a:ext cx="2094600" cy="219900"/>
          </a:xfrm>
          <a:prstGeom prst="rect">
            <a:avLst/>
          </a:prstGeom>
          <a:solidFill>
            <a:srgbClr val="F3F3F3"/>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2" name="Google Shape;1372;p39"/>
          <p:cNvSpPr/>
          <p:nvPr/>
        </p:nvSpPr>
        <p:spPr>
          <a:xfrm>
            <a:off x="933000" y="2800925"/>
            <a:ext cx="180000" cy="161100"/>
          </a:xfrm>
          <a:prstGeom prst="rect">
            <a:avLst/>
          </a:prstGeom>
          <a:solidFill>
            <a:srgbClr val="737373"/>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3" name="Google Shape;1373;p39"/>
          <p:cNvSpPr/>
          <p:nvPr/>
        </p:nvSpPr>
        <p:spPr>
          <a:xfrm>
            <a:off x="1314000" y="2800925"/>
            <a:ext cx="180000" cy="161100"/>
          </a:xfrm>
          <a:prstGeom prst="rect">
            <a:avLst/>
          </a:prstGeom>
          <a:solidFill>
            <a:srgbClr val="737373"/>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4" name="Google Shape;1374;p39"/>
          <p:cNvSpPr/>
          <p:nvPr/>
        </p:nvSpPr>
        <p:spPr>
          <a:xfrm>
            <a:off x="1695000" y="2800925"/>
            <a:ext cx="180000" cy="161100"/>
          </a:xfrm>
          <a:prstGeom prst="rect">
            <a:avLst/>
          </a:prstGeom>
          <a:solidFill>
            <a:srgbClr val="737373"/>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5" name="Google Shape;1375;p39"/>
          <p:cNvSpPr/>
          <p:nvPr/>
        </p:nvSpPr>
        <p:spPr>
          <a:xfrm>
            <a:off x="2076000" y="2800925"/>
            <a:ext cx="180000" cy="161100"/>
          </a:xfrm>
          <a:prstGeom prst="rect">
            <a:avLst/>
          </a:prstGeom>
          <a:solidFill>
            <a:srgbClr val="737373"/>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6" name="Google Shape;1376;p39"/>
          <p:cNvSpPr/>
          <p:nvPr/>
        </p:nvSpPr>
        <p:spPr>
          <a:xfrm>
            <a:off x="2457000" y="2800925"/>
            <a:ext cx="180000" cy="161100"/>
          </a:xfrm>
          <a:prstGeom prst="rect">
            <a:avLst/>
          </a:prstGeom>
          <a:solidFill>
            <a:srgbClr val="737373"/>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7" name="Google Shape;1377;p39"/>
          <p:cNvSpPr/>
          <p:nvPr/>
        </p:nvSpPr>
        <p:spPr>
          <a:xfrm>
            <a:off x="875550" y="1583675"/>
            <a:ext cx="1818900" cy="1071600"/>
          </a:xfrm>
          <a:prstGeom prst="rect">
            <a:avLst/>
          </a:prstGeom>
          <a:solidFill>
            <a:srgbClr val="00B6FF">
              <a:alpha val="23921"/>
            </a:srgbClr>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8" name="Google Shape;1378;p39"/>
          <p:cNvSpPr/>
          <p:nvPr/>
        </p:nvSpPr>
        <p:spPr>
          <a:xfrm>
            <a:off x="933000" y="2419925"/>
            <a:ext cx="180000" cy="161100"/>
          </a:xfrm>
          <a:prstGeom prst="rect">
            <a:avLst/>
          </a:prstGeom>
          <a:solidFill>
            <a:srgbClr val="FF0000"/>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379" name="Google Shape;1379;p39"/>
          <p:cNvCxnSpPr>
            <a:stCxn id="1378" idx="3"/>
          </p:cNvCxnSpPr>
          <p:nvPr/>
        </p:nvCxnSpPr>
        <p:spPr>
          <a:xfrm rot="10800000" flipH="1">
            <a:off x="1113000" y="2495675"/>
            <a:ext cx="161100" cy="4800"/>
          </a:xfrm>
          <a:prstGeom prst="straightConnector1">
            <a:avLst/>
          </a:prstGeom>
          <a:noFill/>
          <a:ln w="9525" cap="flat" cmpd="sng">
            <a:solidFill>
              <a:srgbClr val="424242"/>
            </a:solidFill>
            <a:prstDash val="solid"/>
            <a:round/>
            <a:headEnd type="none" w="sm" len="sm"/>
            <a:tailEnd type="triangle" w="med" len="med"/>
          </a:ln>
        </p:spPr>
      </p:cxnSp>
      <p:sp>
        <p:nvSpPr>
          <p:cNvPr id="1380" name="Google Shape;1380;p39"/>
          <p:cNvSpPr/>
          <p:nvPr/>
        </p:nvSpPr>
        <p:spPr>
          <a:xfrm>
            <a:off x="1314000" y="2419925"/>
            <a:ext cx="180000" cy="161100"/>
          </a:xfrm>
          <a:prstGeom prst="rect">
            <a:avLst/>
          </a:prstGeom>
          <a:solidFill>
            <a:srgbClr val="FF0000"/>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381" name="Google Shape;1381;p39"/>
          <p:cNvCxnSpPr>
            <a:stCxn id="1380" idx="3"/>
          </p:cNvCxnSpPr>
          <p:nvPr/>
        </p:nvCxnSpPr>
        <p:spPr>
          <a:xfrm rot="10800000" flipH="1">
            <a:off x="1494000" y="2495675"/>
            <a:ext cx="161100" cy="4800"/>
          </a:xfrm>
          <a:prstGeom prst="straightConnector1">
            <a:avLst/>
          </a:prstGeom>
          <a:noFill/>
          <a:ln w="9525" cap="flat" cmpd="sng">
            <a:solidFill>
              <a:srgbClr val="424242"/>
            </a:solidFill>
            <a:prstDash val="solid"/>
            <a:round/>
            <a:headEnd type="none" w="sm" len="sm"/>
            <a:tailEnd type="triangle" w="med" len="med"/>
          </a:ln>
        </p:spPr>
      </p:cxnSp>
      <p:sp>
        <p:nvSpPr>
          <p:cNvPr id="1382" name="Google Shape;1382;p39"/>
          <p:cNvSpPr/>
          <p:nvPr/>
        </p:nvSpPr>
        <p:spPr>
          <a:xfrm>
            <a:off x="1695000" y="2419925"/>
            <a:ext cx="180000" cy="161100"/>
          </a:xfrm>
          <a:prstGeom prst="rect">
            <a:avLst/>
          </a:prstGeom>
          <a:solidFill>
            <a:srgbClr val="FF0000"/>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383" name="Google Shape;1383;p39"/>
          <p:cNvCxnSpPr>
            <a:stCxn id="1382" idx="3"/>
          </p:cNvCxnSpPr>
          <p:nvPr/>
        </p:nvCxnSpPr>
        <p:spPr>
          <a:xfrm rot="10800000" flipH="1">
            <a:off x="1875000" y="2495675"/>
            <a:ext cx="161100" cy="4800"/>
          </a:xfrm>
          <a:prstGeom prst="straightConnector1">
            <a:avLst/>
          </a:prstGeom>
          <a:noFill/>
          <a:ln w="9525" cap="flat" cmpd="sng">
            <a:solidFill>
              <a:srgbClr val="424242"/>
            </a:solidFill>
            <a:prstDash val="solid"/>
            <a:round/>
            <a:headEnd type="none" w="sm" len="sm"/>
            <a:tailEnd type="triangle" w="med" len="med"/>
          </a:ln>
        </p:spPr>
      </p:cxnSp>
      <p:sp>
        <p:nvSpPr>
          <p:cNvPr id="1384" name="Google Shape;1384;p39"/>
          <p:cNvSpPr/>
          <p:nvPr/>
        </p:nvSpPr>
        <p:spPr>
          <a:xfrm>
            <a:off x="2076000" y="2419925"/>
            <a:ext cx="180000" cy="161100"/>
          </a:xfrm>
          <a:prstGeom prst="rect">
            <a:avLst/>
          </a:prstGeom>
          <a:solidFill>
            <a:srgbClr val="FF0000"/>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385" name="Google Shape;1385;p39"/>
          <p:cNvCxnSpPr>
            <a:stCxn id="1384" idx="3"/>
          </p:cNvCxnSpPr>
          <p:nvPr/>
        </p:nvCxnSpPr>
        <p:spPr>
          <a:xfrm rot="10800000" flipH="1">
            <a:off x="2256000" y="2495675"/>
            <a:ext cx="161100" cy="4800"/>
          </a:xfrm>
          <a:prstGeom prst="straightConnector1">
            <a:avLst/>
          </a:prstGeom>
          <a:noFill/>
          <a:ln w="9525" cap="flat" cmpd="sng">
            <a:solidFill>
              <a:srgbClr val="424242"/>
            </a:solidFill>
            <a:prstDash val="solid"/>
            <a:round/>
            <a:headEnd type="none" w="sm" len="sm"/>
            <a:tailEnd type="triangle" w="med" len="med"/>
          </a:ln>
        </p:spPr>
      </p:cxnSp>
      <p:sp>
        <p:nvSpPr>
          <p:cNvPr id="1386" name="Google Shape;1386;p39"/>
          <p:cNvSpPr/>
          <p:nvPr/>
        </p:nvSpPr>
        <p:spPr>
          <a:xfrm>
            <a:off x="2457000" y="2419925"/>
            <a:ext cx="180000" cy="161100"/>
          </a:xfrm>
          <a:prstGeom prst="rect">
            <a:avLst/>
          </a:prstGeom>
          <a:solidFill>
            <a:srgbClr val="FF0000"/>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387" name="Google Shape;1387;p39"/>
          <p:cNvCxnSpPr>
            <a:endCxn id="1378" idx="2"/>
          </p:cNvCxnSpPr>
          <p:nvPr/>
        </p:nvCxnSpPr>
        <p:spPr>
          <a:xfrm rot="10800000">
            <a:off x="1023000" y="2581025"/>
            <a:ext cx="0" cy="219900"/>
          </a:xfrm>
          <a:prstGeom prst="straightConnector1">
            <a:avLst/>
          </a:prstGeom>
          <a:noFill/>
          <a:ln w="9525" cap="flat" cmpd="sng">
            <a:solidFill>
              <a:srgbClr val="424242"/>
            </a:solidFill>
            <a:prstDash val="solid"/>
            <a:round/>
            <a:headEnd type="none" w="sm" len="sm"/>
            <a:tailEnd type="triangle" w="med" len="med"/>
          </a:ln>
        </p:spPr>
      </p:cxnSp>
      <p:cxnSp>
        <p:nvCxnSpPr>
          <p:cNvPr id="1388" name="Google Shape;1388;p39"/>
          <p:cNvCxnSpPr/>
          <p:nvPr/>
        </p:nvCxnSpPr>
        <p:spPr>
          <a:xfrm rot="10800000">
            <a:off x="1404000" y="2581025"/>
            <a:ext cx="0" cy="219900"/>
          </a:xfrm>
          <a:prstGeom prst="straightConnector1">
            <a:avLst/>
          </a:prstGeom>
          <a:noFill/>
          <a:ln w="9525" cap="flat" cmpd="sng">
            <a:solidFill>
              <a:srgbClr val="424242"/>
            </a:solidFill>
            <a:prstDash val="solid"/>
            <a:round/>
            <a:headEnd type="none" w="sm" len="sm"/>
            <a:tailEnd type="triangle" w="med" len="med"/>
          </a:ln>
        </p:spPr>
      </p:cxnSp>
      <p:cxnSp>
        <p:nvCxnSpPr>
          <p:cNvPr id="1389" name="Google Shape;1389;p39"/>
          <p:cNvCxnSpPr/>
          <p:nvPr/>
        </p:nvCxnSpPr>
        <p:spPr>
          <a:xfrm rot="10800000">
            <a:off x="1785000" y="2581025"/>
            <a:ext cx="0" cy="219900"/>
          </a:xfrm>
          <a:prstGeom prst="straightConnector1">
            <a:avLst/>
          </a:prstGeom>
          <a:noFill/>
          <a:ln w="9525" cap="flat" cmpd="sng">
            <a:solidFill>
              <a:srgbClr val="424242"/>
            </a:solidFill>
            <a:prstDash val="solid"/>
            <a:round/>
            <a:headEnd type="none" w="sm" len="sm"/>
            <a:tailEnd type="triangle" w="med" len="med"/>
          </a:ln>
        </p:spPr>
      </p:cxnSp>
      <p:cxnSp>
        <p:nvCxnSpPr>
          <p:cNvPr id="1390" name="Google Shape;1390;p39"/>
          <p:cNvCxnSpPr/>
          <p:nvPr/>
        </p:nvCxnSpPr>
        <p:spPr>
          <a:xfrm rot="10800000">
            <a:off x="2166000" y="2581025"/>
            <a:ext cx="0" cy="219900"/>
          </a:xfrm>
          <a:prstGeom prst="straightConnector1">
            <a:avLst/>
          </a:prstGeom>
          <a:noFill/>
          <a:ln w="9525" cap="flat" cmpd="sng">
            <a:solidFill>
              <a:srgbClr val="424242"/>
            </a:solidFill>
            <a:prstDash val="solid"/>
            <a:round/>
            <a:headEnd type="none" w="sm" len="sm"/>
            <a:tailEnd type="triangle" w="med" len="med"/>
          </a:ln>
        </p:spPr>
      </p:cxnSp>
      <p:cxnSp>
        <p:nvCxnSpPr>
          <p:cNvPr id="1391" name="Google Shape;1391;p39"/>
          <p:cNvCxnSpPr/>
          <p:nvPr/>
        </p:nvCxnSpPr>
        <p:spPr>
          <a:xfrm rot="10800000">
            <a:off x="2547000" y="2581025"/>
            <a:ext cx="0" cy="219900"/>
          </a:xfrm>
          <a:prstGeom prst="straightConnector1">
            <a:avLst/>
          </a:prstGeom>
          <a:noFill/>
          <a:ln w="9525" cap="flat" cmpd="sng">
            <a:solidFill>
              <a:srgbClr val="424242"/>
            </a:solidFill>
            <a:prstDash val="solid"/>
            <a:round/>
            <a:headEnd type="none" w="sm" len="sm"/>
            <a:tailEnd type="triangle" w="med" len="med"/>
          </a:ln>
        </p:spPr>
      </p:cxnSp>
      <p:sp>
        <p:nvSpPr>
          <p:cNvPr id="1392" name="Google Shape;1392;p39"/>
          <p:cNvSpPr/>
          <p:nvPr/>
        </p:nvSpPr>
        <p:spPr>
          <a:xfrm>
            <a:off x="933000" y="2038925"/>
            <a:ext cx="180000" cy="161100"/>
          </a:xfrm>
          <a:prstGeom prst="rect">
            <a:avLst/>
          </a:prstGeom>
          <a:solidFill>
            <a:srgbClr val="FF0000"/>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393" name="Google Shape;1393;p39"/>
          <p:cNvCxnSpPr>
            <a:stCxn id="1392" idx="3"/>
          </p:cNvCxnSpPr>
          <p:nvPr/>
        </p:nvCxnSpPr>
        <p:spPr>
          <a:xfrm rot="10800000" flipH="1">
            <a:off x="1113000" y="2114675"/>
            <a:ext cx="161100" cy="4800"/>
          </a:xfrm>
          <a:prstGeom prst="straightConnector1">
            <a:avLst/>
          </a:prstGeom>
          <a:noFill/>
          <a:ln w="9525" cap="flat" cmpd="sng">
            <a:solidFill>
              <a:srgbClr val="424242"/>
            </a:solidFill>
            <a:prstDash val="solid"/>
            <a:round/>
            <a:headEnd type="none" w="sm" len="sm"/>
            <a:tailEnd type="triangle" w="med" len="med"/>
          </a:ln>
        </p:spPr>
      </p:cxnSp>
      <p:sp>
        <p:nvSpPr>
          <p:cNvPr id="1394" name="Google Shape;1394;p39"/>
          <p:cNvSpPr/>
          <p:nvPr/>
        </p:nvSpPr>
        <p:spPr>
          <a:xfrm>
            <a:off x="1314000" y="2038925"/>
            <a:ext cx="180000" cy="161100"/>
          </a:xfrm>
          <a:prstGeom prst="rect">
            <a:avLst/>
          </a:prstGeom>
          <a:solidFill>
            <a:srgbClr val="FF0000"/>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395" name="Google Shape;1395;p39"/>
          <p:cNvCxnSpPr>
            <a:stCxn id="1394" idx="3"/>
          </p:cNvCxnSpPr>
          <p:nvPr/>
        </p:nvCxnSpPr>
        <p:spPr>
          <a:xfrm rot="10800000" flipH="1">
            <a:off x="1494000" y="2114675"/>
            <a:ext cx="161100" cy="4800"/>
          </a:xfrm>
          <a:prstGeom prst="straightConnector1">
            <a:avLst/>
          </a:prstGeom>
          <a:noFill/>
          <a:ln w="9525" cap="flat" cmpd="sng">
            <a:solidFill>
              <a:srgbClr val="424242"/>
            </a:solidFill>
            <a:prstDash val="solid"/>
            <a:round/>
            <a:headEnd type="none" w="sm" len="sm"/>
            <a:tailEnd type="triangle" w="med" len="med"/>
          </a:ln>
        </p:spPr>
      </p:cxnSp>
      <p:sp>
        <p:nvSpPr>
          <p:cNvPr id="1396" name="Google Shape;1396;p39"/>
          <p:cNvSpPr/>
          <p:nvPr/>
        </p:nvSpPr>
        <p:spPr>
          <a:xfrm>
            <a:off x="1695000" y="2038925"/>
            <a:ext cx="180000" cy="161100"/>
          </a:xfrm>
          <a:prstGeom prst="rect">
            <a:avLst/>
          </a:prstGeom>
          <a:solidFill>
            <a:srgbClr val="FF0000"/>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397" name="Google Shape;1397;p39"/>
          <p:cNvCxnSpPr>
            <a:stCxn id="1396" idx="3"/>
          </p:cNvCxnSpPr>
          <p:nvPr/>
        </p:nvCxnSpPr>
        <p:spPr>
          <a:xfrm rot="10800000" flipH="1">
            <a:off x="1875000" y="2114675"/>
            <a:ext cx="161100" cy="4800"/>
          </a:xfrm>
          <a:prstGeom prst="straightConnector1">
            <a:avLst/>
          </a:prstGeom>
          <a:noFill/>
          <a:ln w="9525" cap="flat" cmpd="sng">
            <a:solidFill>
              <a:srgbClr val="424242"/>
            </a:solidFill>
            <a:prstDash val="solid"/>
            <a:round/>
            <a:headEnd type="none" w="sm" len="sm"/>
            <a:tailEnd type="triangle" w="med" len="med"/>
          </a:ln>
        </p:spPr>
      </p:cxnSp>
      <p:sp>
        <p:nvSpPr>
          <p:cNvPr id="1398" name="Google Shape;1398;p39"/>
          <p:cNvSpPr/>
          <p:nvPr/>
        </p:nvSpPr>
        <p:spPr>
          <a:xfrm>
            <a:off x="2076000" y="2038925"/>
            <a:ext cx="180000" cy="161100"/>
          </a:xfrm>
          <a:prstGeom prst="rect">
            <a:avLst/>
          </a:prstGeom>
          <a:solidFill>
            <a:srgbClr val="FF0000"/>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399" name="Google Shape;1399;p39"/>
          <p:cNvCxnSpPr>
            <a:stCxn id="1398" idx="3"/>
          </p:cNvCxnSpPr>
          <p:nvPr/>
        </p:nvCxnSpPr>
        <p:spPr>
          <a:xfrm rot="10800000" flipH="1">
            <a:off x="2256000" y="2114675"/>
            <a:ext cx="161100" cy="4800"/>
          </a:xfrm>
          <a:prstGeom prst="straightConnector1">
            <a:avLst/>
          </a:prstGeom>
          <a:noFill/>
          <a:ln w="9525" cap="flat" cmpd="sng">
            <a:solidFill>
              <a:srgbClr val="424242"/>
            </a:solidFill>
            <a:prstDash val="solid"/>
            <a:round/>
            <a:headEnd type="none" w="sm" len="sm"/>
            <a:tailEnd type="triangle" w="med" len="med"/>
          </a:ln>
        </p:spPr>
      </p:cxnSp>
      <p:sp>
        <p:nvSpPr>
          <p:cNvPr id="1400" name="Google Shape;1400;p39"/>
          <p:cNvSpPr/>
          <p:nvPr/>
        </p:nvSpPr>
        <p:spPr>
          <a:xfrm>
            <a:off x="2457000" y="2038925"/>
            <a:ext cx="180000" cy="161100"/>
          </a:xfrm>
          <a:prstGeom prst="rect">
            <a:avLst/>
          </a:prstGeom>
          <a:solidFill>
            <a:srgbClr val="FF0000"/>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401" name="Google Shape;1401;p39"/>
          <p:cNvCxnSpPr>
            <a:endCxn id="1392" idx="2"/>
          </p:cNvCxnSpPr>
          <p:nvPr/>
        </p:nvCxnSpPr>
        <p:spPr>
          <a:xfrm rot="10800000">
            <a:off x="1023000" y="2200025"/>
            <a:ext cx="0" cy="219900"/>
          </a:xfrm>
          <a:prstGeom prst="straightConnector1">
            <a:avLst/>
          </a:prstGeom>
          <a:noFill/>
          <a:ln w="9525" cap="flat" cmpd="sng">
            <a:solidFill>
              <a:srgbClr val="424242"/>
            </a:solidFill>
            <a:prstDash val="solid"/>
            <a:round/>
            <a:headEnd type="none" w="sm" len="sm"/>
            <a:tailEnd type="triangle" w="med" len="med"/>
          </a:ln>
        </p:spPr>
      </p:cxnSp>
      <p:cxnSp>
        <p:nvCxnSpPr>
          <p:cNvPr id="1402" name="Google Shape;1402;p39"/>
          <p:cNvCxnSpPr/>
          <p:nvPr/>
        </p:nvCxnSpPr>
        <p:spPr>
          <a:xfrm rot="10800000">
            <a:off x="1404000" y="2200025"/>
            <a:ext cx="0" cy="219900"/>
          </a:xfrm>
          <a:prstGeom prst="straightConnector1">
            <a:avLst/>
          </a:prstGeom>
          <a:noFill/>
          <a:ln w="9525" cap="flat" cmpd="sng">
            <a:solidFill>
              <a:srgbClr val="424242"/>
            </a:solidFill>
            <a:prstDash val="solid"/>
            <a:round/>
            <a:headEnd type="none" w="sm" len="sm"/>
            <a:tailEnd type="triangle" w="med" len="med"/>
          </a:ln>
        </p:spPr>
      </p:cxnSp>
      <p:cxnSp>
        <p:nvCxnSpPr>
          <p:cNvPr id="1403" name="Google Shape;1403;p39"/>
          <p:cNvCxnSpPr/>
          <p:nvPr/>
        </p:nvCxnSpPr>
        <p:spPr>
          <a:xfrm rot="10800000">
            <a:off x="1785000" y="2200025"/>
            <a:ext cx="0" cy="219900"/>
          </a:xfrm>
          <a:prstGeom prst="straightConnector1">
            <a:avLst/>
          </a:prstGeom>
          <a:noFill/>
          <a:ln w="9525" cap="flat" cmpd="sng">
            <a:solidFill>
              <a:srgbClr val="424242"/>
            </a:solidFill>
            <a:prstDash val="solid"/>
            <a:round/>
            <a:headEnd type="none" w="sm" len="sm"/>
            <a:tailEnd type="triangle" w="med" len="med"/>
          </a:ln>
        </p:spPr>
      </p:cxnSp>
      <p:cxnSp>
        <p:nvCxnSpPr>
          <p:cNvPr id="1404" name="Google Shape;1404;p39"/>
          <p:cNvCxnSpPr/>
          <p:nvPr/>
        </p:nvCxnSpPr>
        <p:spPr>
          <a:xfrm rot="10800000">
            <a:off x="2166000" y="2200025"/>
            <a:ext cx="0" cy="219900"/>
          </a:xfrm>
          <a:prstGeom prst="straightConnector1">
            <a:avLst/>
          </a:prstGeom>
          <a:noFill/>
          <a:ln w="9525" cap="flat" cmpd="sng">
            <a:solidFill>
              <a:srgbClr val="424242"/>
            </a:solidFill>
            <a:prstDash val="solid"/>
            <a:round/>
            <a:headEnd type="none" w="sm" len="sm"/>
            <a:tailEnd type="triangle" w="med" len="med"/>
          </a:ln>
        </p:spPr>
      </p:cxnSp>
      <p:cxnSp>
        <p:nvCxnSpPr>
          <p:cNvPr id="1405" name="Google Shape;1405;p39"/>
          <p:cNvCxnSpPr/>
          <p:nvPr/>
        </p:nvCxnSpPr>
        <p:spPr>
          <a:xfrm rot="10800000">
            <a:off x="2547000" y="2200025"/>
            <a:ext cx="0" cy="219900"/>
          </a:xfrm>
          <a:prstGeom prst="straightConnector1">
            <a:avLst/>
          </a:prstGeom>
          <a:noFill/>
          <a:ln w="9525" cap="flat" cmpd="sng">
            <a:solidFill>
              <a:srgbClr val="424242"/>
            </a:solidFill>
            <a:prstDash val="solid"/>
            <a:round/>
            <a:headEnd type="none" w="sm" len="sm"/>
            <a:tailEnd type="triangle" w="med" len="med"/>
          </a:ln>
        </p:spPr>
      </p:cxnSp>
      <p:sp>
        <p:nvSpPr>
          <p:cNvPr id="1406" name="Google Shape;1406;p39"/>
          <p:cNvSpPr/>
          <p:nvPr/>
        </p:nvSpPr>
        <p:spPr>
          <a:xfrm>
            <a:off x="933000" y="1657925"/>
            <a:ext cx="180000" cy="161100"/>
          </a:xfrm>
          <a:prstGeom prst="rect">
            <a:avLst/>
          </a:prstGeom>
          <a:solidFill>
            <a:srgbClr val="4285F4"/>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407" name="Google Shape;1407;p39"/>
          <p:cNvCxnSpPr>
            <a:stCxn id="1406" idx="3"/>
          </p:cNvCxnSpPr>
          <p:nvPr/>
        </p:nvCxnSpPr>
        <p:spPr>
          <a:xfrm rot="10800000" flipH="1">
            <a:off x="1113000" y="1733675"/>
            <a:ext cx="161100" cy="4800"/>
          </a:xfrm>
          <a:prstGeom prst="straightConnector1">
            <a:avLst/>
          </a:prstGeom>
          <a:noFill/>
          <a:ln w="9525" cap="flat" cmpd="sng">
            <a:solidFill>
              <a:srgbClr val="424242"/>
            </a:solidFill>
            <a:prstDash val="solid"/>
            <a:round/>
            <a:headEnd type="none" w="sm" len="sm"/>
            <a:tailEnd type="triangle" w="med" len="med"/>
          </a:ln>
        </p:spPr>
      </p:cxnSp>
      <p:sp>
        <p:nvSpPr>
          <p:cNvPr id="1408" name="Google Shape;1408;p39"/>
          <p:cNvSpPr/>
          <p:nvPr/>
        </p:nvSpPr>
        <p:spPr>
          <a:xfrm>
            <a:off x="1314000" y="1657925"/>
            <a:ext cx="180000" cy="161100"/>
          </a:xfrm>
          <a:prstGeom prst="rect">
            <a:avLst/>
          </a:prstGeom>
          <a:solidFill>
            <a:srgbClr val="4285F4"/>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409" name="Google Shape;1409;p39"/>
          <p:cNvCxnSpPr>
            <a:stCxn id="1408" idx="3"/>
          </p:cNvCxnSpPr>
          <p:nvPr/>
        </p:nvCxnSpPr>
        <p:spPr>
          <a:xfrm rot="10800000" flipH="1">
            <a:off x="1494000" y="1733675"/>
            <a:ext cx="161100" cy="4800"/>
          </a:xfrm>
          <a:prstGeom prst="straightConnector1">
            <a:avLst/>
          </a:prstGeom>
          <a:noFill/>
          <a:ln w="9525" cap="flat" cmpd="sng">
            <a:solidFill>
              <a:srgbClr val="424242"/>
            </a:solidFill>
            <a:prstDash val="solid"/>
            <a:round/>
            <a:headEnd type="none" w="sm" len="sm"/>
            <a:tailEnd type="triangle" w="med" len="med"/>
          </a:ln>
        </p:spPr>
      </p:cxnSp>
      <p:sp>
        <p:nvSpPr>
          <p:cNvPr id="1410" name="Google Shape;1410;p39"/>
          <p:cNvSpPr/>
          <p:nvPr/>
        </p:nvSpPr>
        <p:spPr>
          <a:xfrm>
            <a:off x="1695000" y="1657925"/>
            <a:ext cx="180000" cy="161100"/>
          </a:xfrm>
          <a:prstGeom prst="rect">
            <a:avLst/>
          </a:prstGeom>
          <a:solidFill>
            <a:srgbClr val="4285F4"/>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411" name="Google Shape;1411;p39"/>
          <p:cNvCxnSpPr>
            <a:stCxn id="1410" idx="3"/>
          </p:cNvCxnSpPr>
          <p:nvPr/>
        </p:nvCxnSpPr>
        <p:spPr>
          <a:xfrm rot="10800000" flipH="1">
            <a:off x="1875000" y="1733675"/>
            <a:ext cx="161100" cy="4800"/>
          </a:xfrm>
          <a:prstGeom prst="straightConnector1">
            <a:avLst/>
          </a:prstGeom>
          <a:noFill/>
          <a:ln w="9525" cap="flat" cmpd="sng">
            <a:solidFill>
              <a:srgbClr val="424242"/>
            </a:solidFill>
            <a:prstDash val="solid"/>
            <a:round/>
            <a:headEnd type="none" w="sm" len="sm"/>
            <a:tailEnd type="triangle" w="med" len="med"/>
          </a:ln>
        </p:spPr>
      </p:cxnSp>
      <p:sp>
        <p:nvSpPr>
          <p:cNvPr id="1412" name="Google Shape;1412;p39"/>
          <p:cNvSpPr/>
          <p:nvPr/>
        </p:nvSpPr>
        <p:spPr>
          <a:xfrm>
            <a:off x="2076000" y="1657925"/>
            <a:ext cx="180000" cy="161100"/>
          </a:xfrm>
          <a:prstGeom prst="rect">
            <a:avLst/>
          </a:prstGeom>
          <a:solidFill>
            <a:srgbClr val="4285F4"/>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413" name="Google Shape;1413;p39"/>
          <p:cNvCxnSpPr>
            <a:stCxn id="1412" idx="3"/>
          </p:cNvCxnSpPr>
          <p:nvPr/>
        </p:nvCxnSpPr>
        <p:spPr>
          <a:xfrm rot="10800000" flipH="1">
            <a:off x="2256000" y="1733675"/>
            <a:ext cx="161100" cy="4800"/>
          </a:xfrm>
          <a:prstGeom prst="straightConnector1">
            <a:avLst/>
          </a:prstGeom>
          <a:noFill/>
          <a:ln w="9525" cap="flat" cmpd="sng">
            <a:solidFill>
              <a:srgbClr val="424242"/>
            </a:solidFill>
            <a:prstDash val="solid"/>
            <a:round/>
            <a:headEnd type="none" w="sm" len="sm"/>
            <a:tailEnd type="triangle" w="med" len="med"/>
          </a:ln>
        </p:spPr>
      </p:cxnSp>
      <p:sp>
        <p:nvSpPr>
          <p:cNvPr id="1414" name="Google Shape;1414;p39"/>
          <p:cNvSpPr/>
          <p:nvPr/>
        </p:nvSpPr>
        <p:spPr>
          <a:xfrm>
            <a:off x="2457000" y="1657925"/>
            <a:ext cx="180000" cy="161100"/>
          </a:xfrm>
          <a:prstGeom prst="rect">
            <a:avLst/>
          </a:prstGeom>
          <a:solidFill>
            <a:srgbClr val="4285F4"/>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415" name="Google Shape;1415;p39"/>
          <p:cNvCxnSpPr>
            <a:endCxn id="1406" idx="2"/>
          </p:cNvCxnSpPr>
          <p:nvPr/>
        </p:nvCxnSpPr>
        <p:spPr>
          <a:xfrm rot="10800000">
            <a:off x="1023000" y="1819025"/>
            <a:ext cx="0" cy="219900"/>
          </a:xfrm>
          <a:prstGeom prst="straightConnector1">
            <a:avLst/>
          </a:prstGeom>
          <a:noFill/>
          <a:ln w="9525" cap="flat" cmpd="sng">
            <a:solidFill>
              <a:srgbClr val="424242"/>
            </a:solidFill>
            <a:prstDash val="solid"/>
            <a:round/>
            <a:headEnd type="none" w="sm" len="sm"/>
            <a:tailEnd type="triangle" w="med" len="med"/>
          </a:ln>
        </p:spPr>
      </p:cxnSp>
      <p:cxnSp>
        <p:nvCxnSpPr>
          <p:cNvPr id="1416" name="Google Shape;1416;p39"/>
          <p:cNvCxnSpPr/>
          <p:nvPr/>
        </p:nvCxnSpPr>
        <p:spPr>
          <a:xfrm rot="10800000">
            <a:off x="1404000" y="1819025"/>
            <a:ext cx="0" cy="219900"/>
          </a:xfrm>
          <a:prstGeom prst="straightConnector1">
            <a:avLst/>
          </a:prstGeom>
          <a:noFill/>
          <a:ln w="9525" cap="flat" cmpd="sng">
            <a:solidFill>
              <a:srgbClr val="424242"/>
            </a:solidFill>
            <a:prstDash val="solid"/>
            <a:round/>
            <a:headEnd type="none" w="sm" len="sm"/>
            <a:tailEnd type="triangle" w="med" len="med"/>
          </a:ln>
        </p:spPr>
      </p:cxnSp>
      <p:cxnSp>
        <p:nvCxnSpPr>
          <p:cNvPr id="1417" name="Google Shape;1417;p39"/>
          <p:cNvCxnSpPr/>
          <p:nvPr/>
        </p:nvCxnSpPr>
        <p:spPr>
          <a:xfrm rot="10800000">
            <a:off x="1785000" y="1819025"/>
            <a:ext cx="0" cy="219900"/>
          </a:xfrm>
          <a:prstGeom prst="straightConnector1">
            <a:avLst/>
          </a:prstGeom>
          <a:noFill/>
          <a:ln w="9525" cap="flat" cmpd="sng">
            <a:solidFill>
              <a:srgbClr val="424242"/>
            </a:solidFill>
            <a:prstDash val="solid"/>
            <a:round/>
            <a:headEnd type="none" w="sm" len="sm"/>
            <a:tailEnd type="triangle" w="med" len="med"/>
          </a:ln>
        </p:spPr>
      </p:cxnSp>
      <p:cxnSp>
        <p:nvCxnSpPr>
          <p:cNvPr id="1418" name="Google Shape;1418;p39"/>
          <p:cNvCxnSpPr/>
          <p:nvPr/>
        </p:nvCxnSpPr>
        <p:spPr>
          <a:xfrm rot="10800000">
            <a:off x="2166000" y="1819025"/>
            <a:ext cx="0" cy="219900"/>
          </a:xfrm>
          <a:prstGeom prst="straightConnector1">
            <a:avLst/>
          </a:prstGeom>
          <a:noFill/>
          <a:ln w="9525" cap="flat" cmpd="sng">
            <a:solidFill>
              <a:srgbClr val="424242"/>
            </a:solidFill>
            <a:prstDash val="solid"/>
            <a:round/>
            <a:headEnd type="none" w="sm" len="sm"/>
            <a:tailEnd type="triangle" w="med" len="med"/>
          </a:ln>
        </p:spPr>
      </p:cxnSp>
      <p:cxnSp>
        <p:nvCxnSpPr>
          <p:cNvPr id="1419" name="Google Shape;1419;p39"/>
          <p:cNvCxnSpPr/>
          <p:nvPr/>
        </p:nvCxnSpPr>
        <p:spPr>
          <a:xfrm rot="10800000">
            <a:off x="2547000" y="1819025"/>
            <a:ext cx="0" cy="219900"/>
          </a:xfrm>
          <a:prstGeom prst="straightConnector1">
            <a:avLst/>
          </a:prstGeom>
          <a:noFill/>
          <a:ln w="9525" cap="flat" cmpd="sng">
            <a:solidFill>
              <a:srgbClr val="424242"/>
            </a:solidFill>
            <a:prstDash val="solid"/>
            <a:round/>
            <a:headEnd type="none" w="sm" len="sm"/>
            <a:tailEnd type="triangle" w="med" len="med"/>
          </a:ln>
        </p:spPr>
      </p:cxnSp>
      <p:cxnSp>
        <p:nvCxnSpPr>
          <p:cNvPr id="1420" name="Google Shape;1420;p39"/>
          <p:cNvCxnSpPr/>
          <p:nvPr/>
        </p:nvCxnSpPr>
        <p:spPr>
          <a:xfrm rot="10800000">
            <a:off x="1023000" y="1438025"/>
            <a:ext cx="0" cy="219900"/>
          </a:xfrm>
          <a:prstGeom prst="straightConnector1">
            <a:avLst/>
          </a:prstGeom>
          <a:noFill/>
          <a:ln w="9525" cap="flat" cmpd="sng">
            <a:solidFill>
              <a:srgbClr val="424242"/>
            </a:solidFill>
            <a:prstDash val="solid"/>
            <a:round/>
            <a:headEnd type="none" w="sm" len="sm"/>
            <a:tailEnd type="triangle" w="med" len="med"/>
          </a:ln>
        </p:spPr>
      </p:cxnSp>
      <p:cxnSp>
        <p:nvCxnSpPr>
          <p:cNvPr id="1421" name="Google Shape;1421;p39"/>
          <p:cNvCxnSpPr/>
          <p:nvPr/>
        </p:nvCxnSpPr>
        <p:spPr>
          <a:xfrm rot="10800000">
            <a:off x="1404000" y="1438025"/>
            <a:ext cx="0" cy="219900"/>
          </a:xfrm>
          <a:prstGeom prst="straightConnector1">
            <a:avLst/>
          </a:prstGeom>
          <a:noFill/>
          <a:ln w="9525" cap="flat" cmpd="sng">
            <a:solidFill>
              <a:srgbClr val="424242"/>
            </a:solidFill>
            <a:prstDash val="solid"/>
            <a:round/>
            <a:headEnd type="none" w="sm" len="sm"/>
            <a:tailEnd type="triangle" w="med" len="med"/>
          </a:ln>
        </p:spPr>
      </p:cxnSp>
      <p:cxnSp>
        <p:nvCxnSpPr>
          <p:cNvPr id="1422" name="Google Shape;1422;p39"/>
          <p:cNvCxnSpPr/>
          <p:nvPr/>
        </p:nvCxnSpPr>
        <p:spPr>
          <a:xfrm rot="10800000">
            <a:off x="1785000" y="1438025"/>
            <a:ext cx="0" cy="219900"/>
          </a:xfrm>
          <a:prstGeom prst="straightConnector1">
            <a:avLst/>
          </a:prstGeom>
          <a:noFill/>
          <a:ln w="9525" cap="flat" cmpd="sng">
            <a:solidFill>
              <a:srgbClr val="424242"/>
            </a:solidFill>
            <a:prstDash val="solid"/>
            <a:round/>
            <a:headEnd type="none" w="sm" len="sm"/>
            <a:tailEnd type="triangle" w="med" len="med"/>
          </a:ln>
        </p:spPr>
      </p:cxnSp>
      <p:cxnSp>
        <p:nvCxnSpPr>
          <p:cNvPr id="1423" name="Google Shape;1423;p39"/>
          <p:cNvCxnSpPr/>
          <p:nvPr/>
        </p:nvCxnSpPr>
        <p:spPr>
          <a:xfrm rot="10800000">
            <a:off x="2166000" y="1438025"/>
            <a:ext cx="0" cy="219900"/>
          </a:xfrm>
          <a:prstGeom prst="straightConnector1">
            <a:avLst/>
          </a:prstGeom>
          <a:noFill/>
          <a:ln w="9525" cap="flat" cmpd="sng">
            <a:solidFill>
              <a:srgbClr val="424242"/>
            </a:solidFill>
            <a:prstDash val="solid"/>
            <a:round/>
            <a:headEnd type="none" w="sm" len="sm"/>
            <a:tailEnd type="triangle" w="med" len="med"/>
          </a:ln>
        </p:spPr>
      </p:cxnSp>
      <p:cxnSp>
        <p:nvCxnSpPr>
          <p:cNvPr id="1424" name="Google Shape;1424;p39"/>
          <p:cNvCxnSpPr/>
          <p:nvPr/>
        </p:nvCxnSpPr>
        <p:spPr>
          <a:xfrm rot="10800000">
            <a:off x="2547000" y="1438025"/>
            <a:ext cx="0" cy="219900"/>
          </a:xfrm>
          <a:prstGeom prst="straightConnector1">
            <a:avLst/>
          </a:prstGeom>
          <a:noFill/>
          <a:ln w="9525" cap="flat" cmpd="sng">
            <a:solidFill>
              <a:srgbClr val="424242"/>
            </a:solidFill>
            <a:prstDash val="solid"/>
            <a:round/>
            <a:headEnd type="none" w="sm" len="sm"/>
            <a:tailEnd type="triangle" w="med" len="med"/>
          </a:ln>
        </p:spPr>
      </p:cxnSp>
      <p:sp>
        <p:nvSpPr>
          <p:cNvPr id="1425" name="Google Shape;1425;p39"/>
          <p:cNvSpPr txBox="1"/>
          <p:nvPr/>
        </p:nvSpPr>
        <p:spPr>
          <a:xfrm>
            <a:off x="900775" y="2914875"/>
            <a:ext cx="341100" cy="354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GB" sz="1100" b="0" i="0" u="none" strike="noStrike" cap="none">
                <a:solidFill>
                  <a:srgbClr val="000000"/>
                </a:solidFill>
                <a:latin typeface="Roboto"/>
                <a:ea typeface="Roboto"/>
                <a:cs typeface="Roboto"/>
                <a:sym typeface="Roboto"/>
              </a:rPr>
              <a:t>x</a:t>
            </a:r>
            <a:r>
              <a:rPr lang="en-GB" sz="600" b="0" i="0" u="none" strike="noStrike" cap="none">
                <a:solidFill>
                  <a:srgbClr val="000000"/>
                </a:solidFill>
                <a:latin typeface="Roboto"/>
                <a:ea typeface="Roboto"/>
                <a:cs typeface="Roboto"/>
                <a:sym typeface="Roboto"/>
              </a:rPr>
              <a:t>1</a:t>
            </a:r>
            <a:endParaRPr sz="600" b="0" i="0" u="none" strike="noStrike" cap="none">
              <a:solidFill>
                <a:srgbClr val="000000"/>
              </a:solidFill>
              <a:latin typeface="Roboto"/>
              <a:ea typeface="Roboto"/>
              <a:cs typeface="Roboto"/>
              <a:sym typeface="Roboto"/>
            </a:endParaRPr>
          </a:p>
        </p:txBody>
      </p:sp>
      <p:sp>
        <p:nvSpPr>
          <p:cNvPr id="1426" name="Google Shape;1426;p39"/>
          <p:cNvSpPr txBox="1"/>
          <p:nvPr/>
        </p:nvSpPr>
        <p:spPr>
          <a:xfrm>
            <a:off x="1281775" y="2914875"/>
            <a:ext cx="341100" cy="354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GB" sz="1100" b="0" i="0" u="none" strike="noStrike" cap="none">
                <a:solidFill>
                  <a:srgbClr val="000000"/>
                </a:solidFill>
                <a:latin typeface="Roboto"/>
                <a:ea typeface="Roboto"/>
                <a:cs typeface="Roboto"/>
                <a:sym typeface="Roboto"/>
              </a:rPr>
              <a:t>x</a:t>
            </a:r>
            <a:r>
              <a:rPr lang="en-GB" sz="600" b="0" i="0" u="none" strike="noStrike" cap="none">
                <a:solidFill>
                  <a:srgbClr val="000000"/>
                </a:solidFill>
                <a:latin typeface="Roboto"/>
                <a:ea typeface="Roboto"/>
                <a:cs typeface="Roboto"/>
                <a:sym typeface="Roboto"/>
              </a:rPr>
              <a:t>2</a:t>
            </a:r>
            <a:endParaRPr sz="600" b="0" i="0" u="none" strike="noStrike" cap="none">
              <a:solidFill>
                <a:srgbClr val="000000"/>
              </a:solidFill>
              <a:latin typeface="Roboto"/>
              <a:ea typeface="Roboto"/>
              <a:cs typeface="Roboto"/>
              <a:sym typeface="Roboto"/>
            </a:endParaRPr>
          </a:p>
        </p:txBody>
      </p:sp>
      <p:sp>
        <p:nvSpPr>
          <p:cNvPr id="1427" name="Google Shape;1427;p39"/>
          <p:cNvSpPr txBox="1"/>
          <p:nvPr/>
        </p:nvSpPr>
        <p:spPr>
          <a:xfrm>
            <a:off x="1662775" y="2914875"/>
            <a:ext cx="341100" cy="354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GB" sz="1100" b="0" i="0" u="none" strike="noStrike" cap="none">
                <a:solidFill>
                  <a:srgbClr val="000000"/>
                </a:solidFill>
                <a:latin typeface="Roboto"/>
                <a:ea typeface="Roboto"/>
                <a:cs typeface="Roboto"/>
                <a:sym typeface="Roboto"/>
              </a:rPr>
              <a:t>x</a:t>
            </a:r>
            <a:r>
              <a:rPr lang="en-GB" sz="600" b="0" i="0" u="none" strike="noStrike" cap="none">
                <a:solidFill>
                  <a:srgbClr val="000000"/>
                </a:solidFill>
                <a:latin typeface="Roboto"/>
                <a:ea typeface="Roboto"/>
                <a:cs typeface="Roboto"/>
                <a:sym typeface="Roboto"/>
              </a:rPr>
              <a:t>3</a:t>
            </a:r>
            <a:endParaRPr sz="600" b="0" i="0" u="none" strike="noStrike" cap="none">
              <a:solidFill>
                <a:srgbClr val="000000"/>
              </a:solidFill>
              <a:latin typeface="Roboto"/>
              <a:ea typeface="Roboto"/>
              <a:cs typeface="Roboto"/>
              <a:sym typeface="Roboto"/>
            </a:endParaRPr>
          </a:p>
        </p:txBody>
      </p:sp>
      <p:sp>
        <p:nvSpPr>
          <p:cNvPr id="1428" name="Google Shape;1428;p39"/>
          <p:cNvSpPr txBox="1"/>
          <p:nvPr/>
        </p:nvSpPr>
        <p:spPr>
          <a:xfrm>
            <a:off x="2043775" y="2914875"/>
            <a:ext cx="341100" cy="354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GB" sz="1100" b="0" i="0" u="none" strike="noStrike" cap="none">
                <a:solidFill>
                  <a:srgbClr val="000000"/>
                </a:solidFill>
                <a:latin typeface="Roboto"/>
                <a:ea typeface="Roboto"/>
                <a:cs typeface="Roboto"/>
                <a:sym typeface="Roboto"/>
              </a:rPr>
              <a:t>...</a:t>
            </a:r>
            <a:endParaRPr sz="600" b="0" i="0" u="none" strike="noStrike" cap="none">
              <a:solidFill>
                <a:srgbClr val="000000"/>
              </a:solidFill>
              <a:latin typeface="Roboto"/>
              <a:ea typeface="Roboto"/>
              <a:cs typeface="Roboto"/>
              <a:sym typeface="Roboto"/>
            </a:endParaRPr>
          </a:p>
        </p:txBody>
      </p:sp>
      <p:sp>
        <p:nvSpPr>
          <p:cNvPr id="1429" name="Google Shape;1429;p39"/>
          <p:cNvSpPr txBox="1"/>
          <p:nvPr/>
        </p:nvSpPr>
        <p:spPr>
          <a:xfrm>
            <a:off x="2424775" y="2914875"/>
            <a:ext cx="341100" cy="354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GB" sz="1100" b="0" i="0" u="none" strike="noStrike" cap="none">
                <a:solidFill>
                  <a:srgbClr val="000000"/>
                </a:solidFill>
                <a:latin typeface="Roboto"/>
                <a:ea typeface="Roboto"/>
                <a:cs typeface="Roboto"/>
                <a:sym typeface="Roboto"/>
              </a:rPr>
              <a:t>x</a:t>
            </a:r>
            <a:r>
              <a:rPr lang="en-GB" sz="600" b="0" i="0" u="none" strike="noStrike" cap="none">
                <a:solidFill>
                  <a:srgbClr val="000000"/>
                </a:solidFill>
                <a:latin typeface="Roboto"/>
                <a:ea typeface="Roboto"/>
                <a:cs typeface="Roboto"/>
                <a:sym typeface="Roboto"/>
              </a:rPr>
              <a:t>N</a:t>
            </a:r>
            <a:endParaRPr sz="600" b="0" i="0" u="none" strike="noStrike" cap="none">
              <a:solidFill>
                <a:srgbClr val="000000"/>
              </a:solidFill>
              <a:latin typeface="Roboto"/>
              <a:ea typeface="Roboto"/>
              <a:cs typeface="Roboto"/>
              <a:sym typeface="Roboto"/>
            </a:endParaRPr>
          </a:p>
        </p:txBody>
      </p:sp>
      <p:sp>
        <p:nvSpPr>
          <p:cNvPr id="1430" name="Google Shape;1430;p39"/>
          <p:cNvSpPr txBox="1"/>
          <p:nvPr/>
        </p:nvSpPr>
        <p:spPr>
          <a:xfrm>
            <a:off x="875550" y="1077663"/>
            <a:ext cx="584100" cy="354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GB" sz="1100" b="0" i="0" u="none" strike="noStrike" cap="none">
                <a:solidFill>
                  <a:srgbClr val="000000"/>
                </a:solidFill>
                <a:latin typeface="Roboto"/>
                <a:ea typeface="Roboto"/>
                <a:cs typeface="Roboto"/>
                <a:sym typeface="Roboto"/>
              </a:rPr>
              <a:t>c</a:t>
            </a:r>
            <a:endParaRPr sz="600" b="0" i="0" u="none" strike="noStrike" cap="none">
              <a:solidFill>
                <a:srgbClr val="000000"/>
              </a:solidFill>
              <a:latin typeface="Roboto"/>
              <a:ea typeface="Roboto"/>
              <a:cs typeface="Roboto"/>
              <a:sym typeface="Roboto"/>
            </a:endParaRPr>
          </a:p>
        </p:txBody>
      </p:sp>
      <p:sp>
        <p:nvSpPr>
          <p:cNvPr id="1431" name="Google Shape;1431;p39"/>
          <p:cNvSpPr txBox="1"/>
          <p:nvPr/>
        </p:nvSpPr>
        <p:spPr>
          <a:xfrm>
            <a:off x="1706250" y="1077663"/>
            <a:ext cx="498600" cy="354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GB" sz="1100" b="0" i="0" u="none" strike="noStrike" cap="none">
                <a:solidFill>
                  <a:srgbClr val="000000"/>
                </a:solidFill>
                <a:latin typeface="Roboto"/>
                <a:ea typeface="Roboto"/>
                <a:cs typeface="Roboto"/>
                <a:sym typeface="Roboto"/>
              </a:rPr>
              <a:t>a</a:t>
            </a:r>
            <a:endParaRPr sz="600" b="0" i="0" u="none" strike="noStrike" cap="none">
              <a:solidFill>
                <a:srgbClr val="000000"/>
              </a:solidFill>
              <a:latin typeface="Roboto"/>
              <a:ea typeface="Roboto"/>
              <a:cs typeface="Roboto"/>
              <a:sym typeface="Roboto"/>
            </a:endParaRPr>
          </a:p>
        </p:txBody>
      </p:sp>
      <p:sp>
        <p:nvSpPr>
          <p:cNvPr id="1432" name="Google Shape;1432;p39"/>
          <p:cNvSpPr txBox="1"/>
          <p:nvPr/>
        </p:nvSpPr>
        <p:spPr>
          <a:xfrm>
            <a:off x="1922263" y="1078838"/>
            <a:ext cx="584100" cy="276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600"/>
              <a:buFont typeface="Arial"/>
              <a:buNone/>
            </a:pPr>
            <a:endParaRPr sz="600" b="0" i="0" u="none" strike="noStrike" cap="none">
              <a:solidFill>
                <a:srgbClr val="000000"/>
              </a:solidFill>
              <a:latin typeface="Roboto"/>
              <a:ea typeface="Roboto"/>
              <a:cs typeface="Roboto"/>
              <a:sym typeface="Roboto"/>
            </a:endParaRPr>
          </a:p>
        </p:txBody>
      </p:sp>
      <p:sp>
        <p:nvSpPr>
          <p:cNvPr id="1433" name="Google Shape;1433;p39"/>
          <p:cNvSpPr txBox="1"/>
          <p:nvPr/>
        </p:nvSpPr>
        <p:spPr>
          <a:xfrm>
            <a:off x="2348575" y="1086075"/>
            <a:ext cx="498600" cy="354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GB" sz="1100" b="0" i="0" u="none" strike="noStrike" cap="none">
                <a:solidFill>
                  <a:srgbClr val="000000"/>
                </a:solidFill>
                <a:latin typeface="Roboto"/>
                <a:ea typeface="Roboto"/>
                <a:cs typeface="Roboto"/>
                <a:sym typeface="Roboto"/>
              </a:rPr>
              <a:t>t</a:t>
            </a:r>
            <a:endParaRPr sz="600" b="0" i="0" u="none" strike="noStrike" cap="none">
              <a:solidFill>
                <a:srgbClr val="000000"/>
              </a:solidFill>
              <a:latin typeface="Roboto"/>
              <a:ea typeface="Roboto"/>
              <a:cs typeface="Roboto"/>
              <a:sym typeface="Roboto"/>
            </a:endParaRPr>
          </a:p>
        </p:txBody>
      </p:sp>
      <p:sp>
        <p:nvSpPr>
          <p:cNvPr id="1434" name="Google Shape;1434;p39"/>
          <p:cNvSpPr txBox="1"/>
          <p:nvPr/>
        </p:nvSpPr>
        <p:spPr>
          <a:xfrm>
            <a:off x="1302088" y="1078850"/>
            <a:ext cx="341100" cy="354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GB" sz="1100" b="0" i="0" u="none" strike="noStrike" cap="none">
                <a:solidFill>
                  <a:srgbClr val="000000"/>
                </a:solidFill>
                <a:latin typeface="Roboto"/>
                <a:ea typeface="Roboto"/>
                <a:cs typeface="Roboto"/>
                <a:sym typeface="Roboto"/>
              </a:rPr>
              <a:t>a</a:t>
            </a:r>
            <a:endParaRPr sz="600" b="0" i="0" u="none" strike="noStrike" cap="none">
              <a:solidFill>
                <a:srgbClr val="000000"/>
              </a:solidFill>
              <a:latin typeface="Roboto"/>
              <a:ea typeface="Roboto"/>
              <a:cs typeface="Roboto"/>
              <a:sym typeface="Roboto"/>
            </a:endParaRPr>
          </a:p>
        </p:txBody>
      </p:sp>
      <p:sp>
        <p:nvSpPr>
          <p:cNvPr id="1435" name="Google Shape;1435;p39"/>
          <p:cNvSpPr txBox="1"/>
          <p:nvPr/>
        </p:nvSpPr>
        <p:spPr>
          <a:xfrm rot="-5400000">
            <a:off x="2499150" y="1889825"/>
            <a:ext cx="8961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GB" sz="1400" b="1" i="0" u="none" strike="noStrike" cap="none">
                <a:solidFill>
                  <a:srgbClr val="000000"/>
                </a:solidFill>
                <a:latin typeface="Roboto"/>
                <a:ea typeface="Roboto"/>
                <a:cs typeface="Roboto"/>
                <a:sym typeface="Roboto"/>
              </a:rPr>
              <a:t>Encoder</a:t>
            </a:r>
            <a:endParaRPr sz="1400" b="1" i="0" u="none" strike="noStrike" cap="none">
              <a:solidFill>
                <a:srgbClr val="000000"/>
              </a:solidFill>
              <a:latin typeface="Roboto"/>
              <a:ea typeface="Roboto"/>
              <a:cs typeface="Roboto"/>
              <a:sym typeface="Roboto"/>
            </a:endParaRPr>
          </a:p>
        </p:txBody>
      </p:sp>
      <p:sp>
        <p:nvSpPr>
          <p:cNvPr id="1436" name="Google Shape;1436;p39"/>
          <p:cNvSpPr txBox="1"/>
          <p:nvPr/>
        </p:nvSpPr>
        <p:spPr>
          <a:xfrm rot="-5400000">
            <a:off x="330750" y="1919375"/>
            <a:ext cx="5841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Roboto"/>
                <a:ea typeface="Roboto"/>
                <a:cs typeface="Roboto"/>
                <a:sym typeface="Roboto"/>
              </a:rPr>
              <a:t>RNN</a:t>
            </a:r>
            <a:endParaRPr sz="1400" b="0" i="0" u="none" strike="noStrike" cap="none">
              <a:solidFill>
                <a:srgbClr val="000000"/>
              </a:solidFill>
              <a:latin typeface="Roboto"/>
              <a:ea typeface="Roboto"/>
              <a:cs typeface="Roboto"/>
              <a:sym typeface="Roboto"/>
            </a:endParaRPr>
          </a:p>
        </p:txBody>
      </p:sp>
      <p:pic>
        <p:nvPicPr>
          <p:cNvPr id="1437" name="Google Shape;1437;p39"/>
          <p:cNvPicPr preferRelativeResize="0"/>
          <p:nvPr/>
        </p:nvPicPr>
        <p:blipFill rotWithShape="1">
          <a:blip r:embed="rId3">
            <a:alphaModFix/>
          </a:blip>
          <a:srcRect/>
          <a:stretch/>
        </p:blipFill>
        <p:spPr>
          <a:xfrm>
            <a:off x="933000" y="3302975"/>
            <a:ext cx="1612547" cy="219900"/>
          </a:xfrm>
          <a:prstGeom prst="rect">
            <a:avLst/>
          </a:prstGeom>
          <a:noFill/>
          <a:ln>
            <a:noFill/>
          </a:ln>
        </p:spPr>
      </p:pic>
      <p:sp>
        <p:nvSpPr>
          <p:cNvPr id="1438" name="Google Shape;1438;p39"/>
          <p:cNvSpPr txBox="1"/>
          <p:nvPr/>
        </p:nvSpPr>
        <p:spPr>
          <a:xfrm>
            <a:off x="2043775" y="1086075"/>
            <a:ext cx="498600" cy="354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GB" sz="1100" b="0" i="0" u="none" strike="noStrike" cap="none">
                <a:solidFill>
                  <a:srgbClr val="000000"/>
                </a:solidFill>
                <a:latin typeface="Roboto"/>
                <a:ea typeface="Roboto"/>
                <a:cs typeface="Roboto"/>
                <a:sym typeface="Roboto"/>
              </a:rPr>
              <a:t>t</a:t>
            </a:r>
            <a:endParaRPr sz="600" b="0" i="0" u="none" strike="noStrike" cap="none">
              <a:solidFill>
                <a:srgbClr val="000000"/>
              </a:solidFill>
              <a:latin typeface="Roboto"/>
              <a:ea typeface="Roboto"/>
              <a:cs typeface="Roboto"/>
              <a:sym typeface="Roboto"/>
            </a:endParaRPr>
          </a:p>
        </p:txBody>
      </p:sp>
      <p:sp>
        <p:nvSpPr>
          <p:cNvPr id="1439" name="Google Shape;1439;p39"/>
          <p:cNvSpPr txBox="1"/>
          <p:nvPr/>
        </p:nvSpPr>
        <p:spPr>
          <a:xfrm>
            <a:off x="3728400" y="1086075"/>
            <a:ext cx="5237400" cy="6156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00000"/>
              </a:lnSpc>
              <a:spcBef>
                <a:spcPts val="0"/>
              </a:spcBef>
              <a:spcAft>
                <a:spcPts val="0"/>
              </a:spcAft>
              <a:buClr>
                <a:srgbClr val="000000"/>
              </a:buClr>
              <a:buSzPts val="1400"/>
              <a:buFont typeface="Roboto"/>
              <a:buChar char="●"/>
            </a:pPr>
            <a:r>
              <a:rPr lang="en-GB" sz="1400" b="0" i="0" u="none" strike="noStrike" cap="none">
                <a:solidFill>
                  <a:srgbClr val="000000"/>
                </a:solidFill>
                <a:latin typeface="Roboto"/>
                <a:ea typeface="Roboto"/>
                <a:cs typeface="Roboto"/>
                <a:sym typeface="Roboto"/>
              </a:rPr>
              <a:t>At inference time, we can simply predict the token emitted at each time step and </a:t>
            </a:r>
            <a:r>
              <a:rPr lang="en-GB" sz="1400" b="1" i="0" u="none" strike="noStrike" cap="none">
                <a:solidFill>
                  <a:srgbClr val="000000"/>
                </a:solidFill>
                <a:latin typeface="Roboto"/>
                <a:ea typeface="Roboto"/>
                <a:cs typeface="Roboto"/>
                <a:sym typeface="Roboto"/>
              </a:rPr>
              <a:t>remove repetitions</a:t>
            </a:r>
            <a:r>
              <a:rPr lang="en-GB" sz="1400" b="0" i="0" u="none" strike="noStrike" cap="none">
                <a:solidFill>
                  <a:srgbClr val="000000"/>
                </a:solidFill>
                <a:latin typeface="Roboto"/>
                <a:ea typeface="Roboto"/>
                <a:cs typeface="Roboto"/>
                <a:sym typeface="Roboto"/>
              </a:rPr>
              <a:t>:</a:t>
            </a:r>
            <a:endParaRPr sz="1400" b="0" i="0" u="none" strike="noStrike" cap="none">
              <a:solidFill>
                <a:srgbClr val="000000"/>
              </a:solidFill>
              <a:latin typeface="Arial"/>
              <a:ea typeface="Arial"/>
              <a:cs typeface="Arial"/>
              <a:sym typeface="Arial"/>
            </a:endParaRPr>
          </a:p>
        </p:txBody>
      </p:sp>
      <p:sp>
        <p:nvSpPr>
          <p:cNvPr id="1440" name="Google Shape;1440;p39"/>
          <p:cNvSpPr txBox="1"/>
          <p:nvPr/>
        </p:nvSpPr>
        <p:spPr>
          <a:xfrm>
            <a:off x="3736500" y="3011125"/>
            <a:ext cx="5139900" cy="6156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00000"/>
              </a:lnSpc>
              <a:spcBef>
                <a:spcPts val="0"/>
              </a:spcBef>
              <a:spcAft>
                <a:spcPts val="0"/>
              </a:spcAft>
              <a:buClr>
                <a:srgbClr val="000000"/>
              </a:buClr>
              <a:buSzPts val="1400"/>
              <a:buFont typeface="Roboto"/>
              <a:buChar char="●"/>
            </a:pPr>
            <a:r>
              <a:rPr lang="en-GB" sz="1400" b="0" i="0" u="none" strike="noStrike" cap="none">
                <a:solidFill>
                  <a:srgbClr val="000000"/>
                </a:solidFill>
                <a:latin typeface="Roboto"/>
                <a:ea typeface="Roboto"/>
                <a:cs typeface="Roboto"/>
                <a:sym typeface="Roboto"/>
              </a:rPr>
              <a:t>In speech signals, we might have </a:t>
            </a:r>
            <a:r>
              <a:rPr lang="en-GB" sz="1400" b="1" i="0" u="none" strike="noStrike" cap="none">
                <a:solidFill>
                  <a:srgbClr val="000000"/>
                </a:solidFill>
                <a:latin typeface="Roboto"/>
                <a:ea typeface="Roboto"/>
                <a:cs typeface="Roboto"/>
                <a:sym typeface="Roboto"/>
              </a:rPr>
              <a:t>silences</a:t>
            </a:r>
            <a:r>
              <a:rPr lang="en-GB" sz="1400" b="0" i="0" u="none" strike="noStrike" cap="none">
                <a:solidFill>
                  <a:srgbClr val="000000"/>
                </a:solidFill>
                <a:latin typeface="Roboto"/>
                <a:ea typeface="Roboto"/>
                <a:cs typeface="Roboto"/>
                <a:sym typeface="Roboto"/>
              </a:rPr>
              <a:t> before, after, or even within words.</a:t>
            </a:r>
            <a:endParaRPr sz="1400" b="0" i="0" u="none" strike="noStrike" cap="none">
              <a:solidFill>
                <a:srgbClr val="000000"/>
              </a:solidFill>
              <a:latin typeface="Arial"/>
              <a:ea typeface="Arial"/>
              <a:cs typeface="Arial"/>
              <a:sym typeface="Arial"/>
            </a:endParaRPr>
          </a:p>
        </p:txBody>
      </p:sp>
      <p:pic>
        <p:nvPicPr>
          <p:cNvPr id="1441" name="Google Shape;1441;p39"/>
          <p:cNvPicPr preferRelativeResize="0"/>
          <p:nvPr/>
        </p:nvPicPr>
        <p:blipFill rotWithShape="1">
          <a:blip r:embed="rId4">
            <a:alphaModFix/>
          </a:blip>
          <a:srcRect/>
          <a:stretch/>
        </p:blipFill>
        <p:spPr>
          <a:xfrm>
            <a:off x="3907425" y="2215811"/>
            <a:ext cx="548700" cy="508460"/>
          </a:xfrm>
          <a:prstGeom prst="rect">
            <a:avLst/>
          </a:prstGeom>
          <a:noFill/>
          <a:ln>
            <a:noFill/>
          </a:ln>
        </p:spPr>
      </p:pic>
      <p:sp>
        <p:nvSpPr>
          <p:cNvPr id="1442" name="Google Shape;1442;p39"/>
          <p:cNvSpPr txBox="1"/>
          <p:nvPr/>
        </p:nvSpPr>
        <p:spPr>
          <a:xfrm>
            <a:off x="4709950" y="2269950"/>
            <a:ext cx="25563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GB" sz="1400" b="0" i="1" u="none" strike="noStrike" cap="none">
                <a:solidFill>
                  <a:srgbClr val="000000"/>
                </a:solidFill>
                <a:latin typeface="Roboto"/>
                <a:ea typeface="Roboto"/>
                <a:cs typeface="Roboto"/>
                <a:sym typeface="Roboto"/>
              </a:rPr>
              <a:t>Do you see other issues?</a:t>
            </a:r>
            <a:endParaRPr sz="1400" b="0" i="1" u="none" strike="noStrike" cap="none">
              <a:solidFill>
                <a:srgbClr val="000000"/>
              </a:solidFill>
              <a:latin typeface="Roboto"/>
              <a:ea typeface="Roboto"/>
              <a:cs typeface="Roboto"/>
              <a:sym typeface="Roboto"/>
            </a:endParaRPr>
          </a:p>
        </p:txBody>
      </p:sp>
      <p:sp>
        <p:nvSpPr>
          <p:cNvPr id="1443" name="Google Shape;1443;p39"/>
          <p:cNvSpPr txBox="1"/>
          <p:nvPr/>
        </p:nvSpPr>
        <p:spPr>
          <a:xfrm>
            <a:off x="4239300" y="1728875"/>
            <a:ext cx="9339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Roboto"/>
                <a:ea typeface="Roboto"/>
                <a:cs typeface="Roboto"/>
                <a:sym typeface="Roboto"/>
              </a:rPr>
              <a:t> c a a t t</a:t>
            </a:r>
            <a:endParaRPr sz="1400" b="0" i="0" u="none" strike="noStrike" cap="none">
              <a:solidFill>
                <a:srgbClr val="000000"/>
              </a:solidFill>
              <a:latin typeface="Roboto"/>
              <a:ea typeface="Roboto"/>
              <a:cs typeface="Roboto"/>
              <a:sym typeface="Roboto"/>
            </a:endParaRPr>
          </a:p>
        </p:txBody>
      </p:sp>
      <p:cxnSp>
        <p:nvCxnSpPr>
          <p:cNvPr id="1444" name="Google Shape;1444;p39"/>
          <p:cNvCxnSpPr/>
          <p:nvPr/>
        </p:nvCxnSpPr>
        <p:spPr>
          <a:xfrm rot="10800000" flipH="1">
            <a:off x="5173200" y="1928375"/>
            <a:ext cx="448200" cy="600"/>
          </a:xfrm>
          <a:prstGeom prst="straightConnector1">
            <a:avLst/>
          </a:prstGeom>
          <a:noFill/>
          <a:ln w="9525" cap="flat" cmpd="sng">
            <a:solidFill>
              <a:schemeClr val="dk2"/>
            </a:solidFill>
            <a:prstDash val="solid"/>
            <a:round/>
            <a:headEnd type="none" w="sm" len="sm"/>
            <a:tailEnd type="triangle" w="med" len="med"/>
          </a:ln>
        </p:spPr>
      </p:cxnSp>
      <p:sp>
        <p:nvSpPr>
          <p:cNvPr id="1445" name="Google Shape;1445;p39"/>
          <p:cNvSpPr txBox="1"/>
          <p:nvPr/>
        </p:nvSpPr>
        <p:spPr>
          <a:xfrm>
            <a:off x="5770575" y="1726950"/>
            <a:ext cx="18189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1446" name="Google Shape;1446;p39"/>
          <p:cNvSpPr txBox="1"/>
          <p:nvPr/>
        </p:nvSpPr>
        <p:spPr>
          <a:xfrm>
            <a:off x="5839500" y="1728875"/>
            <a:ext cx="9339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Roboto"/>
                <a:ea typeface="Roboto"/>
                <a:cs typeface="Roboto"/>
                <a:sym typeface="Roboto"/>
              </a:rPr>
              <a:t> c a t</a:t>
            </a:r>
            <a:endParaRPr sz="1400" b="0" i="0" u="none" strike="noStrike" cap="none">
              <a:solidFill>
                <a:srgbClr val="000000"/>
              </a:solidFill>
              <a:latin typeface="Roboto"/>
              <a:ea typeface="Roboto"/>
              <a:cs typeface="Roboto"/>
              <a:sym typeface="Roboto"/>
            </a:endParaRPr>
          </a:p>
        </p:txBody>
      </p:sp>
      <p:sp>
        <p:nvSpPr>
          <p:cNvPr id="1447" name="Google Shape;1447;p39"/>
          <p:cNvSpPr txBox="1"/>
          <p:nvPr/>
        </p:nvSpPr>
        <p:spPr>
          <a:xfrm>
            <a:off x="3782250" y="3843538"/>
            <a:ext cx="5048400" cy="6156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00000"/>
              </a:lnSpc>
              <a:spcBef>
                <a:spcPts val="0"/>
              </a:spcBef>
              <a:spcAft>
                <a:spcPts val="0"/>
              </a:spcAft>
              <a:buClr>
                <a:srgbClr val="000000"/>
              </a:buClr>
              <a:buSzPts val="1400"/>
              <a:buFont typeface="Roboto"/>
              <a:buChar char="●"/>
            </a:pPr>
            <a:r>
              <a:rPr lang="en-GB" sz="1400" b="0" i="0" u="none" strike="noStrike" cap="none">
                <a:solidFill>
                  <a:srgbClr val="000000"/>
                </a:solidFill>
                <a:latin typeface="Roboto"/>
                <a:ea typeface="Roboto"/>
                <a:cs typeface="Roboto"/>
                <a:sym typeface="Roboto"/>
              </a:rPr>
              <a:t>We need to add a special token that allows the model to emit silences.</a:t>
            </a:r>
            <a:endParaRPr sz="1400" b="0" i="0" u="none" strike="noStrike" cap="none">
              <a:solidFill>
                <a:srgbClr val="000000"/>
              </a:solidFill>
              <a:latin typeface="Arial"/>
              <a:ea typeface="Arial"/>
              <a:cs typeface="Arial"/>
              <a:sym typeface="Arial"/>
            </a:endParaRPr>
          </a:p>
        </p:txBody>
      </p:sp>
      <p:cxnSp>
        <p:nvCxnSpPr>
          <p:cNvPr id="1448" name="Google Shape;1448;p39"/>
          <p:cNvCxnSpPr/>
          <p:nvPr/>
        </p:nvCxnSpPr>
        <p:spPr>
          <a:xfrm rot="10800000">
            <a:off x="940675" y="1445163"/>
            <a:ext cx="0" cy="219900"/>
          </a:xfrm>
          <a:prstGeom prst="straightConnector1">
            <a:avLst/>
          </a:prstGeom>
          <a:noFill/>
          <a:ln w="9525" cap="flat" cmpd="sng">
            <a:solidFill>
              <a:srgbClr val="424242"/>
            </a:solidFill>
            <a:prstDash val="solid"/>
            <a:round/>
            <a:headEnd type="none" w="sm" len="sm"/>
            <a:tailEnd type="triangle" w="med" len="med"/>
          </a:ln>
        </p:spPr>
      </p:cxnSp>
      <p:cxnSp>
        <p:nvCxnSpPr>
          <p:cNvPr id="1449" name="Google Shape;1449;p39"/>
          <p:cNvCxnSpPr/>
          <p:nvPr/>
        </p:nvCxnSpPr>
        <p:spPr>
          <a:xfrm rot="10800000">
            <a:off x="1102275" y="1445163"/>
            <a:ext cx="0" cy="219900"/>
          </a:xfrm>
          <a:prstGeom prst="straightConnector1">
            <a:avLst/>
          </a:prstGeom>
          <a:noFill/>
          <a:ln w="9525" cap="flat" cmpd="sng">
            <a:solidFill>
              <a:srgbClr val="424242"/>
            </a:solidFill>
            <a:prstDash val="solid"/>
            <a:round/>
            <a:headEnd type="none" w="sm" len="sm"/>
            <a:tailEnd type="triangle" w="med" len="med"/>
          </a:ln>
        </p:spPr>
      </p:cxnSp>
      <p:cxnSp>
        <p:nvCxnSpPr>
          <p:cNvPr id="1450" name="Google Shape;1450;p39"/>
          <p:cNvCxnSpPr/>
          <p:nvPr/>
        </p:nvCxnSpPr>
        <p:spPr>
          <a:xfrm rot="10800000">
            <a:off x="1321675" y="1445163"/>
            <a:ext cx="0" cy="219900"/>
          </a:xfrm>
          <a:prstGeom prst="straightConnector1">
            <a:avLst/>
          </a:prstGeom>
          <a:noFill/>
          <a:ln w="9525" cap="flat" cmpd="sng">
            <a:solidFill>
              <a:srgbClr val="424242"/>
            </a:solidFill>
            <a:prstDash val="solid"/>
            <a:round/>
            <a:headEnd type="none" w="sm" len="sm"/>
            <a:tailEnd type="triangle" w="med" len="med"/>
          </a:ln>
        </p:spPr>
      </p:cxnSp>
      <p:cxnSp>
        <p:nvCxnSpPr>
          <p:cNvPr id="1451" name="Google Shape;1451;p39"/>
          <p:cNvCxnSpPr/>
          <p:nvPr/>
        </p:nvCxnSpPr>
        <p:spPr>
          <a:xfrm rot="10800000">
            <a:off x="1483275" y="1445163"/>
            <a:ext cx="0" cy="219900"/>
          </a:xfrm>
          <a:prstGeom prst="straightConnector1">
            <a:avLst/>
          </a:prstGeom>
          <a:noFill/>
          <a:ln w="9525" cap="flat" cmpd="sng">
            <a:solidFill>
              <a:srgbClr val="424242"/>
            </a:solidFill>
            <a:prstDash val="solid"/>
            <a:round/>
            <a:headEnd type="none" w="sm" len="sm"/>
            <a:tailEnd type="triangle" w="med" len="med"/>
          </a:ln>
        </p:spPr>
      </p:cxnSp>
      <p:cxnSp>
        <p:nvCxnSpPr>
          <p:cNvPr id="1452" name="Google Shape;1452;p39"/>
          <p:cNvCxnSpPr/>
          <p:nvPr/>
        </p:nvCxnSpPr>
        <p:spPr>
          <a:xfrm rot="10800000">
            <a:off x="1702675" y="1445163"/>
            <a:ext cx="0" cy="219900"/>
          </a:xfrm>
          <a:prstGeom prst="straightConnector1">
            <a:avLst/>
          </a:prstGeom>
          <a:noFill/>
          <a:ln w="9525" cap="flat" cmpd="sng">
            <a:solidFill>
              <a:srgbClr val="424242"/>
            </a:solidFill>
            <a:prstDash val="solid"/>
            <a:round/>
            <a:headEnd type="none" w="sm" len="sm"/>
            <a:tailEnd type="triangle" w="med" len="med"/>
          </a:ln>
        </p:spPr>
      </p:cxnSp>
      <p:cxnSp>
        <p:nvCxnSpPr>
          <p:cNvPr id="1453" name="Google Shape;1453;p39"/>
          <p:cNvCxnSpPr/>
          <p:nvPr/>
        </p:nvCxnSpPr>
        <p:spPr>
          <a:xfrm rot="10800000">
            <a:off x="1864275" y="1445163"/>
            <a:ext cx="0" cy="219900"/>
          </a:xfrm>
          <a:prstGeom prst="straightConnector1">
            <a:avLst/>
          </a:prstGeom>
          <a:noFill/>
          <a:ln w="9525" cap="flat" cmpd="sng">
            <a:solidFill>
              <a:srgbClr val="424242"/>
            </a:solidFill>
            <a:prstDash val="solid"/>
            <a:round/>
            <a:headEnd type="none" w="sm" len="sm"/>
            <a:tailEnd type="triangle" w="med" len="med"/>
          </a:ln>
        </p:spPr>
      </p:cxnSp>
      <p:cxnSp>
        <p:nvCxnSpPr>
          <p:cNvPr id="1454" name="Google Shape;1454;p39"/>
          <p:cNvCxnSpPr/>
          <p:nvPr/>
        </p:nvCxnSpPr>
        <p:spPr>
          <a:xfrm rot="10800000">
            <a:off x="2083675" y="1445163"/>
            <a:ext cx="0" cy="219900"/>
          </a:xfrm>
          <a:prstGeom prst="straightConnector1">
            <a:avLst/>
          </a:prstGeom>
          <a:noFill/>
          <a:ln w="9525" cap="flat" cmpd="sng">
            <a:solidFill>
              <a:srgbClr val="424242"/>
            </a:solidFill>
            <a:prstDash val="solid"/>
            <a:round/>
            <a:headEnd type="none" w="sm" len="sm"/>
            <a:tailEnd type="triangle" w="med" len="med"/>
          </a:ln>
        </p:spPr>
      </p:cxnSp>
      <p:cxnSp>
        <p:nvCxnSpPr>
          <p:cNvPr id="1455" name="Google Shape;1455;p39"/>
          <p:cNvCxnSpPr/>
          <p:nvPr/>
        </p:nvCxnSpPr>
        <p:spPr>
          <a:xfrm rot="10800000">
            <a:off x="2245275" y="1445163"/>
            <a:ext cx="0" cy="219900"/>
          </a:xfrm>
          <a:prstGeom prst="straightConnector1">
            <a:avLst/>
          </a:prstGeom>
          <a:noFill/>
          <a:ln w="9525" cap="flat" cmpd="sng">
            <a:solidFill>
              <a:srgbClr val="424242"/>
            </a:solidFill>
            <a:prstDash val="solid"/>
            <a:round/>
            <a:headEnd type="none" w="sm" len="sm"/>
            <a:tailEnd type="triangle" w="med" len="med"/>
          </a:ln>
        </p:spPr>
      </p:cxnSp>
      <p:cxnSp>
        <p:nvCxnSpPr>
          <p:cNvPr id="1456" name="Google Shape;1456;p39"/>
          <p:cNvCxnSpPr/>
          <p:nvPr/>
        </p:nvCxnSpPr>
        <p:spPr>
          <a:xfrm rot="10800000">
            <a:off x="2464675" y="1445163"/>
            <a:ext cx="0" cy="219900"/>
          </a:xfrm>
          <a:prstGeom prst="straightConnector1">
            <a:avLst/>
          </a:prstGeom>
          <a:noFill/>
          <a:ln w="9525" cap="flat" cmpd="sng">
            <a:solidFill>
              <a:srgbClr val="424242"/>
            </a:solidFill>
            <a:prstDash val="solid"/>
            <a:round/>
            <a:headEnd type="none" w="sm" len="sm"/>
            <a:tailEnd type="triangle" w="med" len="med"/>
          </a:ln>
        </p:spPr>
      </p:cxnSp>
      <p:cxnSp>
        <p:nvCxnSpPr>
          <p:cNvPr id="1457" name="Google Shape;1457;p39"/>
          <p:cNvCxnSpPr/>
          <p:nvPr/>
        </p:nvCxnSpPr>
        <p:spPr>
          <a:xfrm rot="10800000">
            <a:off x="2626275" y="1445163"/>
            <a:ext cx="0" cy="219900"/>
          </a:xfrm>
          <a:prstGeom prst="straightConnector1">
            <a:avLst/>
          </a:prstGeom>
          <a:noFill/>
          <a:ln w="9525" cap="flat" cmpd="sng">
            <a:solidFill>
              <a:srgbClr val="424242"/>
            </a:solidFill>
            <a:prstDash val="solid"/>
            <a:round/>
            <a:headEnd type="none" w="sm" len="sm"/>
            <a:tailEnd type="triangl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4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Shape 1461"/>
        <p:cNvGrpSpPr/>
        <p:nvPr/>
      </p:nvGrpSpPr>
      <p:grpSpPr>
        <a:xfrm>
          <a:off x="0" y="0"/>
          <a:ext cx="0" cy="0"/>
          <a:chOff x="0" y="0"/>
          <a:chExt cx="0" cy="0"/>
        </a:xfrm>
      </p:grpSpPr>
      <p:sp>
        <p:nvSpPr>
          <p:cNvPr id="1462" name="Google Shape;1462;p40"/>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800"/>
              <a:buNone/>
            </a:pPr>
            <a:r>
              <a:rPr lang="en-GB" sz="2600"/>
              <a:t>Connectionist Temporal Classification (CTC)</a:t>
            </a:r>
            <a:endParaRPr sz="2600"/>
          </a:p>
        </p:txBody>
      </p:sp>
      <p:sp>
        <p:nvSpPr>
          <p:cNvPr id="1463" name="Google Shape;1463;p40"/>
          <p:cNvSpPr/>
          <p:nvPr/>
        </p:nvSpPr>
        <p:spPr>
          <a:xfrm>
            <a:off x="637450" y="2148500"/>
            <a:ext cx="2094600" cy="219900"/>
          </a:xfrm>
          <a:prstGeom prst="rect">
            <a:avLst/>
          </a:prstGeom>
          <a:solidFill>
            <a:srgbClr val="F3F3F3"/>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4" name="Google Shape;1464;p40"/>
          <p:cNvSpPr/>
          <p:nvPr/>
        </p:nvSpPr>
        <p:spPr>
          <a:xfrm>
            <a:off x="856800" y="3791525"/>
            <a:ext cx="180000" cy="161100"/>
          </a:xfrm>
          <a:prstGeom prst="rect">
            <a:avLst/>
          </a:prstGeom>
          <a:solidFill>
            <a:srgbClr val="737373"/>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5" name="Google Shape;1465;p40"/>
          <p:cNvSpPr/>
          <p:nvPr/>
        </p:nvSpPr>
        <p:spPr>
          <a:xfrm>
            <a:off x="1237800" y="3791525"/>
            <a:ext cx="180000" cy="161100"/>
          </a:xfrm>
          <a:prstGeom prst="rect">
            <a:avLst/>
          </a:prstGeom>
          <a:solidFill>
            <a:srgbClr val="737373"/>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6" name="Google Shape;1466;p40"/>
          <p:cNvSpPr/>
          <p:nvPr/>
        </p:nvSpPr>
        <p:spPr>
          <a:xfrm>
            <a:off x="1618800" y="3791525"/>
            <a:ext cx="180000" cy="161100"/>
          </a:xfrm>
          <a:prstGeom prst="rect">
            <a:avLst/>
          </a:prstGeom>
          <a:solidFill>
            <a:srgbClr val="737373"/>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7" name="Google Shape;1467;p40"/>
          <p:cNvSpPr/>
          <p:nvPr/>
        </p:nvSpPr>
        <p:spPr>
          <a:xfrm>
            <a:off x="1999800" y="3791525"/>
            <a:ext cx="180000" cy="161100"/>
          </a:xfrm>
          <a:prstGeom prst="rect">
            <a:avLst/>
          </a:prstGeom>
          <a:solidFill>
            <a:srgbClr val="737373"/>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8" name="Google Shape;1468;p40"/>
          <p:cNvSpPr/>
          <p:nvPr/>
        </p:nvSpPr>
        <p:spPr>
          <a:xfrm>
            <a:off x="2380800" y="3791525"/>
            <a:ext cx="180000" cy="161100"/>
          </a:xfrm>
          <a:prstGeom prst="rect">
            <a:avLst/>
          </a:prstGeom>
          <a:solidFill>
            <a:srgbClr val="737373"/>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9" name="Google Shape;1469;p40"/>
          <p:cNvSpPr/>
          <p:nvPr/>
        </p:nvSpPr>
        <p:spPr>
          <a:xfrm>
            <a:off x="799350" y="2574275"/>
            <a:ext cx="1818900" cy="1071600"/>
          </a:xfrm>
          <a:prstGeom prst="rect">
            <a:avLst/>
          </a:prstGeom>
          <a:solidFill>
            <a:srgbClr val="00B6FF">
              <a:alpha val="23921"/>
            </a:srgbClr>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0" name="Google Shape;1470;p40"/>
          <p:cNvSpPr/>
          <p:nvPr/>
        </p:nvSpPr>
        <p:spPr>
          <a:xfrm>
            <a:off x="856800" y="3410525"/>
            <a:ext cx="180000" cy="161100"/>
          </a:xfrm>
          <a:prstGeom prst="rect">
            <a:avLst/>
          </a:prstGeom>
          <a:solidFill>
            <a:srgbClr val="FF0000"/>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471" name="Google Shape;1471;p40"/>
          <p:cNvCxnSpPr>
            <a:stCxn id="1470" idx="3"/>
          </p:cNvCxnSpPr>
          <p:nvPr/>
        </p:nvCxnSpPr>
        <p:spPr>
          <a:xfrm rot="10800000" flipH="1">
            <a:off x="1036800" y="3486275"/>
            <a:ext cx="161100" cy="4800"/>
          </a:xfrm>
          <a:prstGeom prst="straightConnector1">
            <a:avLst/>
          </a:prstGeom>
          <a:noFill/>
          <a:ln w="9525" cap="flat" cmpd="sng">
            <a:solidFill>
              <a:srgbClr val="424242"/>
            </a:solidFill>
            <a:prstDash val="solid"/>
            <a:round/>
            <a:headEnd type="none" w="sm" len="sm"/>
            <a:tailEnd type="triangle" w="med" len="med"/>
          </a:ln>
        </p:spPr>
      </p:cxnSp>
      <p:sp>
        <p:nvSpPr>
          <p:cNvPr id="1472" name="Google Shape;1472;p40"/>
          <p:cNvSpPr/>
          <p:nvPr/>
        </p:nvSpPr>
        <p:spPr>
          <a:xfrm>
            <a:off x="1237800" y="3410525"/>
            <a:ext cx="180000" cy="161100"/>
          </a:xfrm>
          <a:prstGeom prst="rect">
            <a:avLst/>
          </a:prstGeom>
          <a:solidFill>
            <a:srgbClr val="FF0000"/>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473" name="Google Shape;1473;p40"/>
          <p:cNvCxnSpPr>
            <a:stCxn id="1472" idx="3"/>
          </p:cNvCxnSpPr>
          <p:nvPr/>
        </p:nvCxnSpPr>
        <p:spPr>
          <a:xfrm rot="10800000" flipH="1">
            <a:off x="1417800" y="3486275"/>
            <a:ext cx="161100" cy="4800"/>
          </a:xfrm>
          <a:prstGeom prst="straightConnector1">
            <a:avLst/>
          </a:prstGeom>
          <a:noFill/>
          <a:ln w="9525" cap="flat" cmpd="sng">
            <a:solidFill>
              <a:srgbClr val="424242"/>
            </a:solidFill>
            <a:prstDash val="solid"/>
            <a:round/>
            <a:headEnd type="none" w="sm" len="sm"/>
            <a:tailEnd type="triangle" w="med" len="med"/>
          </a:ln>
        </p:spPr>
      </p:cxnSp>
      <p:sp>
        <p:nvSpPr>
          <p:cNvPr id="1474" name="Google Shape;1474;p40"/>
          <p:cNvSpPr/>
          <p:nvPr/>
        </p:nvSpPr>
        <p:spPr>
          <a:xfrm>
            <a:off x="1618800" y="3410525"/>
            <a:ext cx="180000" cy="161100"/>
          </a:xfrm>
          <a:prstGeom prst="rect">
            <a:avLst/>
          </a:prstGeom>
          <a:solidFill>
            <a:srgbClr val="FF0000"/>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475" name="Google Shape;1475;p40"/>
          <p:cNvCxnSpPr>
            <a:stCxn id="1474" idx="3"/>
          </p:cNvCxnSpPr>
          <p:nvPr/>
        </p:nvCxnSpPr>
        <p:spPr>
          <a:xfrm rot="10800000" flipH="1">
            <a:off x="1798800" y="3486275"/>
            <a:ext cx="161100" cy="4800"/>
          </a:xfrm>
          <a:prstGeom prst="straightConnector1">
            <a:avLst/>
          </a:prstGeom>
          <a:noFill/>
          <a:ln w="9525" cap="flat" cmpd="sng">
            <a:solidFill>
              <a:srgbClr val="424242"/>
            </a:solidFill>
            <a:prstDash val="solid"/>
            <a:round/>
            <a:headEnd type="none" w="sm" len="sm"/>
            <a:tailEnd type="triangle" w="med" len="med"/>
          </a:ln>
        </p:spPr>
      </p:cxnSp>
      <p:sp>
        <p:nvSpPr>
          <p:cNvPr id="1476" name="Google Shape;1476;p40"/>
          <p:cNvSpPr/>
          <p:nvPr/>
        </p:nvSpPr>
        <p:spPr>
          <a:xfrm>
            <a:off x="1999800" y="3410525"/>
            <a:ext cx="180000" cy="161100"/>
          </a:xfrm>
          <a:prstGeom prst="rect">
            <a:avLst/>
          </a:prstGeom>
          <a:solidFill>
            <a:srgbClr val="FF0000"/>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477" name="Google Shape;1477;p40"/>
          <p:cNvCxnSpPr>
            <a:stCxn id="1476" idx="3"/>
          </p:cNvCxnSpPr>
          <p:nvPr/>
        </p:nvCxnSpPr>
        <p:spPr>
          <a:xfrm rot="10800000" flipH="1">
            <a:off x="2179800" y="3486275"/>
            <a:ext cx="161100" cy="4800"/>
          </a:xfrm>
          <a:prstGeom prst="straightConnector1">
            <a:avLst/>
          </a:prstGeom>
          <a:noFill/>
          <a:ln w="9525" cap="flat" cmpd="sng">
            <a:solidFill>
              <a:srgbClr val="424242"/>
            </a:solidFill>
            <a:prstDash val="solid"/>
            <a:round/>
            <a:headEnd type="none" w="sm" len="sm"/>
            <a:tailEnd type="triangle" w="med" len="med"/>
          </a:ln>
        </p:spPr>
      </p:cxnSp>
      <p:sp>
        <p:nvSpPr>
          <p:cNvPr id="1478" name="Google Shape;1478;p40"/>
          <p:cNvSpPr/>
          <p:nvPr/>
        </p:nvSpPr>
        <p:spPr>
          <a:xfrm>
            <a:off x="2380800" y="3410525"/>
            <a:ext cx="180000" cy="161100"/>
          </a:xfrm>
          <a:prstGeom prst="rect">
            <a:avLst/>
          </a:prstGeom>
          <a:solidFill>
            <a:srgbClr val="FF0000"/>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479" name="Google Shape;1479;p40"/>
          <p:cNvCxnSpPr>
            <a:endCxn id="1470" idx="2"/>
          </p:cNvCxnSpPr>
          <p:nvPr/>
        </p:nvCxnSpPr>
        <p:spPr>
          <a:xfrm rot="10800000">
            <a:off x="946800" y="3571625"/>
            <a:ext cx="0" cy="219900"/>
          </a:xfrm>
          <a:prstGeom prst="straightConnector1">
            <a:avLst/>
          </a:prstGeom>
          <a:noFill/>
          <a:ln w="9525" cap="flat" cmpd="sng">
            <a:solidFill>
              <a:srgbClr val="424242"/>
            </a:solidFill>
            <a:prstDash val="solid"/>
            <a:round/>
            <a:headEnd type="none" w="sm" len="sm"/>
            <a:tailEnd type="triangle" w="med" len="med"/>
          </a:ln>
        </p:spPr>
      </p:cxnSp>
      <p:cxnSp>
        <p:nvCxnSpPr>
          <p:cNvPr id="1480" name="Google Shape;1480;p40"/>
          <p:cNvCxnSpPr/>
          <p:nvPr/>
        </p:nvCxnSpPr>
        <p:spPr>
          <a:xfrm rot="10800000">
            <a:off x="1327800" y="3571625"/>
            <a:ext cx="0" cy="219900"/>
          </a:xfrm>
          <a:prstGeom prst="straightConnector1">
            <a:avLst/>
          </a:prstGeom>
          <a:noFill/>
          <a:ln w="9525" cap="flat" cmpd="sng">
            <a:solidFill>
              <a:srgbClr val="424242"/>
            </a:solidFill>
            <a:prstDash val="solid"/>
            <a:round/>
            <a:headEnd type="none" w="sm" len="sm"/>
            <a:tailEnd type="triangle" w="med" len="med"/>
          </a:ln>
        </p:spPr>
      </p:cxnSp>
      <p:cxnSp>
        <p:nvCxnSpPr>
          <p:cNvPr id="1481" name="Google Shape;1481;p40"/>
          <p:cNvCxnSpPr/>
          <p:nvPr/>
        </p:nvCxnSpPr>
        <p:spPr>
          <a:xfrm rot="10800000">
            <a:off x="1708800" y="3571625"/>
            <a:ext cx="0" cy="219900"/>
          </a:xfrm>
          <a:prstGeom prst="straightConnector1">
            <a:avLst/>
          </a:prstGeom>
          <a:noFill/>
          <a:ln w="9525" cap="flat" cmpd="sng">
            <a:solidFill>
              <a:srgbClr val="424242"/>
            </a:solidFill>
            <a:prstDash val="solid"/>
            <a:round/>
            <a:headEnd type="none" w="sm" len="sm"/>
            <a:tailEnd type="triangle" w="med" len="med"/>
          </a:ln>
        </p:spPr>
      </p:cxnSp>
      <p:cxnSp>
        <p:nvCxnSpPr>
          <p:cNvPr id="1482" name="Google Shape;1482;p40"/>
          <p:cNvCxnSpPr/>
          <p:nvPr/>
        </p:nvCxnSpPr>
        <p:spPr>
          <a:xfrm rot="10800000">
            <a:off x="2089800" y="3571625"/>
            <a:ext cx="0" cy="219900"/>
          </a:xfrm>
          <a:prstGeom prst="straightConnector1">
            <a:avLst/>
          </a:prstGeom>
          <a:noFill/>
          <a:ln w="9525" cap="flat" cmpd="sng">
            <a:solidFill>
              <a:srgbClr val="424242"/>
            </a:solidFill>
            <a:prstDash val="solid"/>
            <a:round/>
            <a:headEnd type="none" w="sm" len="sm"/>
            <a:tailEnd type="triangle" w="med" len="med"/>
          </a:ln>
        </p:spPr>
      </p:cxnSp>
      <p:cxnSp>
        <p:nvCxnSpPr>
          <p:cNvPr id="1483" name="Google Shape;1483;p40"/>
          <p:cNvCxnSpPr/>
          <p:nvPr/>
        </p:nvCxnSpPr>
        <p:spPr>
          <a:xfrm rot="10800000">
            <a:off x="2470800" y="3571625"/>
            <a:ext cx="0" cy="219900"/>
          </a:xfrm>
          <a:prstGeom prst="straightConnector1">
            <a:avLst/>
          </a:prstGeom>
          <a:noFill/>
          <a:ln w="9525" cap="flat" cmpd="sng">
            <a:solidFill>
              <a:srgbClr val="424242"/>
            </a:solidFill>
            <a:prstDash val="solid"/>
            <a:round/>
            <a:headEnd type="none" w="sm" len="sm"/>
            <a:tailEnd type="triangle" w="med" len="med"/>
          </a:ln>
        </p:spPr>
      </p:cxnSp>
      <p:sp>
        <p:nvSpPr>
          <p:cNvPr id="1484" name="Google Shape;1484;p40"/>
          <p:cNvSpPr/>
          <p:nvPr/>
        </p:nvSpPr>
        <p:spPr>
          <a:xfrm>
            <a:off x="856800" y="3029525"/>
            <a:ext cx="180000" cy="161100"/>
          </a:xfrm>
          <a:prstGeom prst="rect">
            <a:avLst/>
          </a:prstGeom>
          <a:solidFill>
            <a:srgbClr val="FF0000"/>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485" name="Google Shape;1485;p40"/>
          <p:cNvCxnSpPr>
            <a:stCxn id="1484" idx="3"/>
          </p:cNvCxnSpPr>
          <p:nvPr/>
        </p:nvCxnSpPr>
        <p:spPr>
          <a:xfrm rot="10800000" flipH="1">
            <a:off x="1036800" y="3105275"/>
            <a:ext cx="161100" cy="4800"/>
          </a:xfrm>
          <a:prstGeom prst="straightConnector1">
            <a:avLst/>
          </a:prstGeom>
          <a:noFill/>
          <a:ln w="9525" cap="flat" cmpd="sng">
            <a:solidFill>
              <a:srgbClr val="424242"/>
            </a:solidFill>
            <a:prstDash val="solid"/>
            <a:round/>
            <a:headEnd type="none" w="sm" len="sm"/>
            <a:tailEnd type="triangle" w="med" len="med"/>
          </a:ln>
        </p:spPr>
      </p:cxnSp>
      <p:sp>
        <p:nvSpPr>
          <p:cNvPr id="1486" name="Google Shape;1486;p40"/>
          <p:cNvSpPr/>
          <p:nvPr/>
        </p:nvSpPr>
        <p:spPr>
          <a:xfrm>
            <a:off x="1237800" y="3029525"/>
            <a:ext cx="180000" cy="161100"/>
          </a:xfrm>
          <a:prstGeom prst="rect">
            <a:avLst/>
          </a:prstGeom>
          <a:solidFill>
            <a:srgbClr val="FF0000"/>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487" name="Google Shape;1487;p40"/>
          <p:cNvCxnSpPr>
            <a:stCxn id="1486" idx="3"/>
          </p:cNvCxnSpPr>
          <p:nvPr/>
        </p:nvCxnSpPr>
        <p:spPr>
          <a:xfrm rot="10800000" flipH="1">
            <a:off x="1417800" y="3105275"/>
            <a:ext cx="161100" cy="4800"/>
          </a:xfrm>
          <a:prstGeom prst="straightConnector1">
            <a:avLst/>
          </a:prstGeom>
          <a:noFill/>
          <a:ln w="9525" cap="flat" cmpd="sng">
            <a:solidFill>
              <a:srgbClr val="424242"/>
            </a:solidFill>
            <a:prstDash val="solid"/>
            <a:round/>
            <a:headEnd type="none" w="sm" len="sm"/>
            <a:tailEnd type="triangle" w="med" len="med"/>
          </a:ln>
        </p:spPr>
      </p:cxnSp>
      <p:sp>
        <p:nvSpPr>
          <p:cNvPr id="1488" name="Google Shape;1488;p40"/>
          <p:cNvSpPr/>
          <p:nvPr/>
        </p:nvSpPr>
        <p:spPr>
          <a:xfrm>
            <a:off x="1618800" y="3029525"/>
            <a:ext cx="180000" cy="161100"/>
          </a:xfrm>
          <a:prstGeom prst="rect">
            <a:avLst/>
          </a:prstGeom>
          <a:solidFill>
            <a:srgbClr val="FF0000"/>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489" name="Google Shape;1489;p40"/>
          <p:cNvCxnSpPr>
            <a:stCxn id="1488" idx="3"/>
          </p:cNvCxnSpPr>
          <p:nvPr/>
        </p:nvCxnSpPr>
        <p:spPr>
          <a:xfrm rot="10800000" flipH="1">
            <a:off x="1798800" y="3105275"/>
            <a:ext cx="161100" cy="4800"/>
          </a:xfrm>
          <a:prstGeom prst="straightConnector1">
            <a:avLst/>
          </a:prstGeom>
          <a:noFill/>
          <a:ln w="9525" cap="flat" cmpd="sng">
            <a:solidFill>
              <a:srgbClr val="424242"/>
            </a:solidFill>
            <a:prstDash val="solid"/>
            <a:round/>
            <a:headEnd type="none" w="sm" len="sm"/>
            <a:tailEnd type="triangle" w="med" len="med"/>
          </a:ln>
        </p:spPr>
      </p:cxnSp>
      <p:sp>
        <p:nvSpPr>
          <p:cNvPr id="1490" name="Google Shape;1490;p40"/>
          <p:cNvSpPr/>
          <p:nvPr/>
        </p:nvSpPr>
        <p:spPr>
          <a:xfrm>
            <a:off x="1999800" y="3029525"/>
            <a:ext cx="180000" cy="161100"/>
          </a:xfrm>
          <a:prstGeom prst="rect">
            <a:avLst/>
          </a:prstGeom>
          <a:solidFill>
            <a:srgbClr val="FF0000"/>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491" name="Google Shape;1491;p40"/>
          <p:cNvCxnSpPr>
            <a:stCxn id="1490" idx="3"/>
          </p:cNvCxnSpPr>
          <p:nvPr/>
        </p:nvCxnSpPr>
        <p:spPr>
          <a:xfrm rot="10800000" flipH="1">
            <a:off x="2179800" y="3105275"/>
            <a:ext cx="161100" cy="4800"/>
          </a:xfrm>
          <a:prstGeom prst="straightConnector1">
            <a:avLst/>
          </a:prstGeom>
          <a:noFill/>
          <a:ln w="9525" cap="flat" cmpd="sng">
            <a:solidFill>
              <a:srgbClr val="424242"/>
            </a:solidFill>
            <a:prstDash val="solid"/>
            <a:round/>
            <a:headEnd type="none" w="sm" len="sm"/>
            <a:tailEnd type="triangle" w="med" len="med"/>
          </a:ln>
        </p:spPr>
      </p:cxnSp>
      <p:sp>
        <p:nvSpPr>
          <p:cNvPr id="1492" name="Google Shape;1492;p40"/>
          <p:cNvSpPr/>
          <p:nvPr/>
        </p:nvSpPr>
        <p:spPr>
          <a:xfrm>
            <a:off x="2380800" y="3029525"/>
            <a:ext cx="180000" cy="161100"/>
          </a:xfrm>
          <a:prstGeom prst="rect">
            <a:avLst/>
          </a:prstGeom>
          <a:solidFill>
            <a:srgbClr val="FF0000"/>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493" name="Google Shape;1493;p40"/>
          <p:cNvCxnSpPr>
            <a:endCxn id="1484" idx="2"/>
          </p:cNvCxnSpPr>
          <p:nvPr/>
        </p:nvCxnSpPr>
        <p:spPr>
          <a:xfrm rot="10800000">
            <a:off x="946800" y="3190625"/>
            <a:ext cx="0" cy="219900"/>
          </a:xfrm>
          <a:prstGeom prst="straightConnector1">
            <a:avLst/>
          </a:prstGeom>
          <a:noFill/>
          <a:ln w="9525" cap="flat" cmpd="sng">
            <a:solidFill>
              <a:srgbClr val="424242"/>
            </a:solidFill>
            <a:prstDash val="solid"/>
            <a:round/>
            <a:headEnd type="none" w="sm" len="sm"/>
            <a:tailEnd type="triangle" w="med" len="med"/>
          </a:ln>
        </p:spPr>
      </p:cxnSp>
      <p:cxnSp>
        <p:nvCxnSpPr>
          <p:cNvPr id="1494" name="Google Shape;1494;p40"/>
          <p:cNvCxnSpPr/>
          <p:nvPr/>
        </p:nvCxnSpPr>
        <p:spPr>
          <a:xfrm rot="10800000">
            <a:off x="1327800" y="3190625"/>
            <a:ext cx="0" cy="219900"/>
          </a:xfrm>
          <a:prstGeom prst="straightConnector1">
            <a:avLst/>
          </a:prstGeom>
          <a:noFill/>
          <a:ln w="9525" cap="flat" cmpd="sng">
            <a:solidFill>
              <a:srgbClr val="424242"/>
            </a:solidFill>
            <a:prstDash val="solid"/>
            <a:round/>
            <a:headEnd type="none" w="sm" len="sm"/>
            <a:tailEnd type="triangle" w="med" len="med"/>
          </a:ln>
        </p:spPr>
      </p:cxnSp>
      <p:cxnSp>
        <p:nvCxnSpPr>
          <p:cNvPr id="1495" name="Google Shape;1495;p40"/>
          <p:cNvCxnSpPr/>
          <p:nvPr/>
        </p:nvCxnSpPr>
        <p:spPr>
          <a:xfrm rot="10800000">
            <a:off x="1708800" y="3190625"/>
            <a:ext cx="0" cy="219900"/>
          </a:xfrm>
          <a:prstGeom prst="straightConnector1">
            <a:avLst/>
          </a:prstGeom>
          <a:noFill/>
          <a:ln w="9525" cap="flat" cmpd="sng">
            <a:solidFill>
              <a:srgbClr val="424242"/>
            </a:solidFill>
            <a:prstDash val="solid"/>
            <a:round/>
            <a:headEnd type="none" w="sm" len="sm"/>
            <a:tailEnd type="triangle" w="med" len="med"/>
          </a:ln>
        </p:spPr>
      </p:cxnSp>
      <p:cxnSp>
        <p:nvCxnSpPr>
          <p:cNvPr id="1496" name="Google Shape;1496;p40"/>
          <p:cNvCxnSpPr/>
          <p:nvPr/>
        </p:nvCxnSpPr>
        <p:spPr>
          <a:xfrm rot="10800000">
            <a:off x="2089800" y="3190625"/>
            <a:ext cx="0" cy="219900"/>
          </a:xfrm>
          <a:prstGeom prst="straightConnector1">
            <a:avLst/>
          </a:prstGeom>
          <a:noFill/>
          <a:ln w="9525" cap="flat" cmpd="sng">
            <a:solidFill>
              <a:srgbClr val="424242"/>
            </a:solidFill>
            <a:prstDash val="solid"/>
            <a:round/>
            <a:headEnd type="none" w="sm" len="sm"/>
            <a:tailEnd type="triangle" w="med" len="med"/>
          </a:ln>
        </p:spPr>
      </p:cxnSp>
      <p:cxnSp>
        <p:nvCxnSpPr>
          <p:cNvPr id="1497" name="Google Shape;1497;p40"/>
          <p:cNvCxnSpPr/>
          <p:nvPr/>
        </p:nvCxnSpPr>
        <p:spPr>
          <a:xfrm rot="10800000">
            <a:off x="2470800" y="3190625"/>
            <a:ext cx="0" cy="219900"/>
          </a:xfrm>
          <a:prstGeom prst="straightConnector1">
            <a:avLst/>
          </a:prstGeom>
          <a:noFill/>
          <a:ln w="9525" cap="flat" cmpd="sng">
            <a:solidFill>
              <a:srgbClr val="424242"/>
            </a:solidFill>
            <a:prstDash val="solid"/>
            <a:round/>
            <a:headEnd type="none" w="sm" len="sm"/>
            <a:tailEnd type="triangle" w="med" len="med"/>
          </a:ln>
        </p:spPr>
      </p:cxnSp>
      <p:sp>
        <p:nvSpPr>
          <p:cNvPr id="1498" name="Google Shape;1498;p40"/>
          <p:cNvSpPr/>
          <p:nvPr/>
        </p:nvSpPr>
        <p:spPr>
          <a:xfrm>
            <a:off x="856800" y="2648525"/>
            <a:ext cx="180000" cy="161100"/>
          </a:xfrm>
          <a:prstGeom prst="rect">
            <a:avLst/>
          </a:prstGeom>
          <a:solidFill>
            <a:srgbClr val="4285F4"/>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499" name="Google Shape;1499;p40"/>
          <p:cNvCxnSpPr>
            <a:stCxn id="1498" idx="3"/>
          </p:cNvCxnSpPr>
          <p:nvPr/>
        </p:nvCxnSpPr>
        <p:spPr>
          <a:xfrm rot="10800000" flipH="1">
            <a:off x="1036800" y="2724275"/>
            <a:ext cx="161100" cy="4800"/>
          </a:xfrm>
          <a:prstGeom prst="straightConnector1">
            <a:avLst/>
          </a:prstGeom>
          <a:noFill/>
          <a:ln w="9525" cap="flat" cmpd="sng">
            <a:solidFill>
              <a:srgbClr val="424242"/>
            </a:solidFill>
            <a:prstDash val="solid"/>
            <a:round/>
            <a:headEnd type="none" w="sm" len="sm"/>
            <a:tailEnd type="triangle" w="med" len="med"/>
          </a:ln>
        </p:spPr>
      </p:cxnSp>
      <p:sp>
        <p:nvSpPr>
          <p:cNvPr id="1500" name="Google Shape;1500;p40"/>
          <p:cNvSpPr/>
          <p:nvPr/>
        </p:nvSpPr>
        <p:spPr>
          <a:xfrm>
            <a:off x="1237800" y="2648525"/>
            <a:ext cx="180000" cy="161100"/>
          </a:xfrm>
          <a:prstGeom prst="rect">
            <a:avLst/>
          </a:prstGeom>
          <a:solidFill>
            <a:srgbClr val="4285F4"/>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501" name="Google Shape;1501;p40"/>
          <p:cNvCxnSpPr>
            <a:stCxn id="1500" idx="3"/>
          </p:cNvCxnSpPr>
          <p:nvPr/>
        </p:nvCxnSpPr>
        <p:spPr>
          <a:xfrm rot="10800000" flipH="1">
            <a:off x="1417800" y="2724275"/>
            <a:ext cx="161100" cy="4800"/>
          </a:xfrm>
          <a:prstGeom prst="straightConnector1">
            <a:avLst/>
          </a:prstGeom>
          <a:noFill/>
          <a:ln w="9525" cap="flat" cmpd="sng">
            <a:solidFill>
              <a:srgbClr val="424242"/>
            </a:solidFill>
            <a:prstDash val="solid"/>
            <a:round/>
            <a:headEnd type="none" w="sm" len="sm"/>
            <a:tailEnd type="triangle" w="med" len="med"/>
          </a:ln>
        </p:spPr>
      </p:cxnSp>
      <p:sp>
        <p:nvSpPr>
          <p:cNvPr id="1502" name="Google Shape;1502;p40"/>
          <p:cNvSpPr/>
          <p:nvPr/>
        </p:nvSpPr>
        <p:spPr>
          <a:xfrm>
            <a:off x="1618800" y="2648525"/>
            <a:ext cx="180000" cy="161100"/>
          </a:xfrm>
          <a:prstGeom prst="rect">
            <a:avLst/>
          </a:prstGeom>
          <a:solidFill>
            <a:srgbClr val="4285F4"/>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503" name="Google Shape;1503;p40"/>
          <p:cNvCxnSpPr>
            <a:stCxn id="1502" idx="3"/>
          </p:cNvCxnSpPr>
          <p:nvPr/>
        </p:nvCxnSpPr>
        <p:spPr>
          <a:xfrm rot="10800000" flipH="1">
            <a:off x="1798800" y="2724275"/>
            <a:ext cx="161100" cy="4800"/>
          </a:xfrm>
          <a:prstGeom prst="straightConnector1">
            <a:avLst/>
          </a:prstGeom>
          <a:noFill/>
          <a:ln w="9525" cap="flat" cmpd="sng">
            <a:solidFill>
              <a:srgbClr val="424242"/>
            </a:solidFill>
            <a:prstDash val="solid"/>
            <a:round/>
            <a:headEnd type="none" w="sm" len="sm"/>
            <a:tailEnd type="triangle" w="med" len="med"/>
          </a:ln>
        </p:spPr>
      </p:cxnSp>
      <p:sp>
        <p:nvSpPr>
          <p:cNvPr id="1504" name="Google Shape;1504;p40"/>
          <p:cNvSpPr/>
          <p:nvPr/>
        </p:nvSpPr>
        <p:spPr>
          <a:xfrm>
            <a:off x="1999800" y="2648525"/>
            <a:ext cx="180000" cy="161100"/>
          </a:xfrm>
          <a:prstGeom prst="rect">
            <a:avLst/>
          </a:prstGeom>
          <a:solidFill>
            <a:srgbClr val="4285F4"/>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505" name="Google Shape;1505;p40"/>
          <p:cNvCxnSpPr>
            <a:stCxn id="1504" idx="3"/>
          </p:cNvCxnSpPr>
          <p:nvPr/>
        </p:nvCxnSpPr>
        <p:spPr>
          <a:xfrm rot="10800000" flipH="1">
            <a:off x="2179800" y="2724275"/>
            <a:ext cx="161100" cy="4800"/>
          </a:xfrm>
          <a:prstGeom prst="straightConnector1">
            <a:avLst/>
          </a:prstGeom>
          <a:noFill/>
          <a:ln w="9525" cap="flat" cmpd="sng">
            <a:solidFill>
              <a:srgbClr val="424242"/>
            </a:solidFill>
            <a:prstDash val="solid"/>
            <a:round/>
            <a:headEnd type="none" w="sm" len="sm"/>
            <a:tailEnd type="triangle" w="med" len="med"/>
          </a:ln>
        </p:spPr>
      </p:cxnSp>
      <p:sp>
        <p:nvSpPr>
          <p:cNvPr id="1506" name="Google Shape;1506;p40"/>
          <p:cNvSpPr/>
          <p:nvPr/>
        </p:nvSpPr>
        <p:spPr>
          <a:xfrm>
            <a:off x="2380800" y="2648525"/>
            <a:ext cx="180000" cy="161100"/>
          </a:xfrm>
          <a:prstGeom prst="rect">
            <a:avLst/>
          </a:prstGeom>
          <a:solidFill>
            <a:srgbClr val="4285F4"/>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507" name="Google Shape;1507;p40"/>
          <p:cNvCxnSpPr>
            <a:endCxn id="1498" idx="2"/>
          </p:cNvCxnSpPr>
          <p:nvPr/>
        </p:nvCxnSpPr>
        <p:spPr>
          <a:xfrm rot="10800000">
            <a:off x="946800" y="2809625"/>
            <a:ext cx="0" cy="219900"/>
          </a:xfrm>
          <a:prstGeom prst="straightConnector1">
            <a:avLst/>
          </a:prstGeom>
          <a:noFill/>
          <a:ln w="9525" cap="flat" cmpd="sng">
            <a:solidFill>
              <a:srgbClr val="424242"/>
            </a:solidFill>
            <a:prstDash val="solid"/>
            <a:round/>
            <a:headEnd type="none" w="sm" len="sm"/>
            <a:tailEnd type="triangle" w="med" len="med"/>
          </a:ln>
        </p:spPr>
      </p:cxnSp>
      <p:cxnSp>
        <p:nvCxnSpPr>
          <p:cNvPr id="1508" name="Google Shape;1508;p40"/>
          <p:cNvCxnSpPr/>
          <p:nvPr/>
        </p:nvCxnSpPr>
        <p:spPr>
          <a:xfrm rot="10800000">
            <a:off x="1327800" y="2809625"/>
            <a:ext cx="0" cy="219900"/>
          </a:xfrm>
          <a:prstGeom prst="straightConnector1">
            <a:avLst/>
          </a:prstGeom>
          <a:noFill/>
          <a:ln w="9525" cap="flat" cmpd="sng">
            <a:solidFill>
              <a:srgbClr val="424242"/>
            </a:solidFill>
            <a:prstDash val="solid"/>
            <a:round/>
            <a:headEnd type="none" w="sm" len="sm"/>
            <a:tailEnd type="triangle" w="med" len="med"/>
          </a:ln>
        </p:spPr>
      </p:cxnSp>
      <p:cxnSp>
        <p:nvCxnSpPr>
          <p:cNvPr id="1509" name="Google Shape;1509;p40"/>
          <p:cNvCxnSpPr/>
          <p:nvPr/>
        </p:nvCxnSpPr>
        <p:spPr>
          <a:xfrm rot="10800000">
            <a:off x="1708800" y="2809625"/>
            <a:ext cx="0" cy="219900"/>
          </a:xfrm>
          <a:prstGeom prst="straightConnector1">
            <a:avLst/>
          </a:prstGeom>
          <a:noFill/>
          <a:ln w="9525" cap="flat" cmpd="sng">
            <a:solidFill>
              <a:srgbClr val="424242"/>
            </a:solidFill>
            <a:prstDash val="solid"/>
            <a:round/>
            <a:headEnd type="none" w="sm" len="sm"/>
            <a:tailEnd type="triangle" w="med" len="med"/>
          </a:ln>
        </p:spPr>
      </p:cxnSp>
      <p:cxnSp>
        <p:nvCxnSpPr>
          <p:cNvPr id="1510" name="Google Shape;1510;p40"/>
          <p:cNvCxnSpPr/>
          <p:nvPr/>
        </p:nvCxnSpPr>
        <p:spPr>
          <a:xfrm rot="10800000">
            <a:off x="2089800" y="2809625"/>
            <a:ext cx="0" cy="219900"/>
          </a:xfrm>
          <a:prstGeom prst="straightConnector1">
            <a:avLst/>
          </a:prstGeom>
          <a:noFill/>
          <a:ln w="9525" cap="flat" cmpd="sng">
            <a:solidFill>
              <a:srgbClr val="424242"/>
            </a:solidFill>
            <a:prstDash val="solid"/>
            <a:round/>
            <a:headEnd type="none" w="sm" len="sm"/>
            <a:tailEnd type="triangle" w="med" len="med"/>
          </a:ln>
        </p:spPr>
      </p:cxnSp>
      <p:cxnSp>
        <p:nvCxnSpPr>
          <p:cNvPr id="1511" name="Google Shape;1511;p40"/>
          <p:cNvCxnSpPr/>
          <p:nvPr/>
        </p:nvCxnSpPr>
        <p:spPr>
          <a:xfrm rot="10800000">
            <a:off x="2470800" y="2809625"/>
            <a:ext cx="0" cy="219900"/>
          </a:xfrm>
          <a:prstGeom prst="straightConnector1">
            <a:avLst/>
          </a:prstGeom>
          <a:noFill/>
          <a:ln w="9525" cap="flat" cmpd="sng">
            <a:solidFill>
              <a:srgbClr val="424242"/>
            </a:solidFill>
            <a:prstDash val="solid"/>
            <a:round/>
            <a:headEnd type="none" w="sm" len="sm"/>
            <a:tailEnd type="triangle" w="med" len="med"/>
          </a:ln>
        </p:spPr>
      </p:cxnSp>
      <p:cxnSp>
        <p:nvCxnSpPr>
          <p:cNvPr id="1512" name="Google Shape;1512;p40"/>
          <p:cNvCxnSpPr/>
          <p:nvPr/>
        </p:nvCxnSpPr>
        <p:spPr>
          <a:xfrm rot="10800000">
            <a:off x="946800" y="2428625"/>
            <a:ext cx="0" cy="219900"/>
          </a:xfrm>
          <a:prstGeom prst="straightConnector1">
            <a:avLst/>
          </a:prstGeom>
          <a:noFill/>
          <a:ln w="9525" cap="flat" cmpd="sng">
            <a:solidFill>
              <a:srgbClr val="424242"/>
            </a:solidFill>
            <a:prstDash val="solid"/>
            <a:round/>
            <a:headEnd type="none" w="sm" len="sm"/>
            <a:tailEnd type="triangle" w="med" len="med"/>
          </a:ln>
        </p:spPr>
      </p:cxnSp>
      <p:cxnSp>
        <p:nvCxnSpPr>
          <p:cNvPr id="1513" name="Google Shape;1513;p40"/>
          <p:cNvCxnSpPr/>
          <p:nvPr/>
        </p:nvCxnSpPr>
        <p:spPr>
          <a:xfrm rot="10800000">
            <a:off x="1327800" y="2428625"/>
            <a:ext cx="0" cy="219900"/>
          </a:xfrm>
          <a:prstGeom prst="straightConnector1">
            <a:avLst/>
          </a:prstGeom>
          <a:noFill/>
          <a:ln w="9525" cap="flat" cmpd="sng">
            <a:solidFill>
              <a:srgbClr val="424242"/>
            </a:solidFill>
            <a:prstDash val="solid"/>
            <a:round/>
            <a:headEnd type="none" w="sm" len="sm"/>
            <a:tailEnd type="triangle" w="med" len="med"/>
          </a:ln>
        </p:spPr>
      </p:cxnSp>
      <p:cxnSp>
        <p:nvCxnSpPr>
          <p:cNvPr id="1514" name="Google Shape;1514;p40"/>
          <p:cNvCxnSpPr/>
          <p:nvPr/>
        </p:nvCxnSpPr>
        <p:spPr>
          <a:xfrm rot="10800000">
            <a:off x="1708800" y="2428625"/>
            <a:ext cx="0" cy="219900"/>
          </a:xfrm>
          <a:prstGeom prst="straightConnector1">
            <a:avLst/>
          </a:prstGeom>
          <a:noFill/>
          <a:ln w="9525" cap="flat" cmpd="sng">
            <a:solidFill>
              <a:srgbClr val="424242"/>
            </a:solidFill>
            <a:prstDash val="solid"/>
            <a:round/>
            <a:headEnd type="none" w="sm" len="sm"/>
            <a:tailEnd type="triangle" w="med" len="med"/>
          </a:ln>
        </p:spPr>
      </p:cxnSp>
      <p:cxnSp>
        <p:nvCxnSpPr>
          <p:cNvPr id="1515" name="Google Shape;1515;p40"/>
          <p:cNvCxnSpPr/>
          <p:nvPr/>
        </p:nvCxnSpPr>
        <p:spPr>
          <a:xfrm rot="10800000">
            <a:off x="2089800" y="2428625"/>
            <a:ext cx="0" cy="219900"/>
          </a:xfrm>
          <a:prstGeom prst="straightConnector1">
            <a:avLst/>
          </a:prstGeom>
          <a:noFill/>
          <a:ln w="9525" cap="flat" cmpd="sng">
            <a:solidFill>
              <a:srgbClr val="424242"/>
            </a:solidFill>
            <a:prstDash val="solid"/>
            <a:round/>
            <a:headEnd type="none" w="sm" len="sm"/>
            <a:tailEnd type="triangle" w="med" len="med"/>
          </a:ln>
        </p:spPr>
      </p:cxnSp>
      <p:cxnSp>
        <p:nvCxnSpPr>
          <p:cNvPr id="1516" name="Google Shape;1516;p40"/>
          <p:cNvCxnSpPr/>
          <p:nvPr/>
        </p:nvCxnSpPr>
        <p:spPr>
          <a:xfrm rot="10800000">
            <a:off x="2470800" y="2428625"/>
            <a:ext cx="0" cy="219900"/>
          </a:xfrm>
          <a:prstGeom prst="straightConnector1">
            <a:avLst/>
          </a:prstGeom>
          <a:noFill/>
          <a:ln w="9525" cap="flat" cmpd="sng">
            <a:solidFill>
              <a:srgbClr val="424242"/>
            </a:solidFill>
            <a:prstDash val="solid"/>
            <a:round/>
            <a:headEnd type="none" w="sm" len="sm"/>
            <a:tailEnd type="triangle" w="med" len="med"/>
          </a:ln>
        </p:spPr>
      </p:cxnSp>
      <p:sp>
        <p:nvSpPr>
          <p:cNvPr id="1517" name="Google Shape;1517;p40"/>
          <p:cNvSpPr txBox="1"/>
          <p:nvPr/>
        </p:nvSpPr>
        <p:spPr>
          <a:xfrm>
            <a:off x="824575" y="3905475"/>
            <a:ext cx="341100" cy="354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GB" sz="1100" b="0" i="0" u="none" strike="noStrike" cap="none">
                <a:solidFill>
                  <a:srgbClr val="000000"/>
                </a:solidFill>
                <a:latin typeface="Roboto"/>
                <a:ea typeface="Roboto"/>
                <a:cs typeface="Roboto"/>
                <a:sym typeface="Roboto"/>
              </a:rPr>
              <a:t>x</a:t>
            </a:r>
            <a:r>
              <a:rPr lang="en-GB" sz="600" b="0" i="0" u="none" strike="noStrike" cap="none">
                <a:solidFill>
                  <a:srgbClr val="000000"/>
                </a:solidFill>
                <a:latin typeface="Roboto"/>
                <a:ea typeface="Roboto"/>
                <a:cs typeface="Roboto"/>
                <a:sym typeface="Roboto"/>
              </a:rPr>
              <a:t>1</a:t>
            </a:r>
            <a:endParaRPr sz="600" b="0" i="0" u="none" strike="noStrike" cap="none">
              <a:solidFill>
                <a:srgbClr val="000000"/>
              </a:solidFill>
              <a:latin typeface="Roboto"/>
              <a:ea typeface="Roboto"/>
              <a:cs typeface="Roboto"/>
              <a:sym typeface="Roboto"/>
            </a:endParaRPr>
          </a:p>
        </p:txBody>
      </p:sp>
      <p:sp>
        <p:nvSpPr>
          <p:cNvPr id="1518" name="Google Shape;1518;p40"/>
          <p:cNvSpPr txBox="1"/>
          <p:nvPr/>
        </p:nvSpPr>
        <p:spPr>
          <a:xfrm>
            <a:off x="1205575" y="3905475"/>
            <a:ext cx="341100" cy="354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GB" sz="1100" b="0" i="0" u="none" strike="noStrike" cap="none">
                <a:solidFill>
                  <a:srgbClr val="000000"/>
                </a:solidFill>
                <a:latin typeface="Roboto"/>
                <a:ea typeface="Roboto"/>
                <a:cs typeface="Roboto"/>
                <a:sym typeface="Roboto"/>
              </a:rPr>
              <a:t>x</a:t>
            </a:r>
            <a:r>
              <a:rPr lang="en-GB" sz="600" b="0" i="0" u="none" strike="noStrike" cap="none">
                <a:solidFill>
                  <a:srgbClr val="000000"/>
                </a:solidFill>
                <a:latin typeface="Roboto"/>
                <a:ea typeface="Roboto"/>
                <a:cs typeface="Roboto"/>
                <a:sym typeface="Roboto"/>
              </a:rPr>
              <a:t>2</a:t>
            </a:r>
            <a:endParaRPr sz="600" b="0" i="0" u="none" strike="noStrike" cap="none">
              <a:solidFill>
                <a:srgbClr val="000000"/>
              </a:solidFill>
              <a:latin typeface="Roboto"/>
              <a:ea typeface="Roboto"/>
              <a:cs typeface="Roboto"/>
              <a:sym typeface="Roboto"/>
            </a:endParaRPr>
          </a:p>
        </p:txBody>
      </p:sp>
      <p:sp>
        <p:nvSpPr>
          <p:cNvPr id="1519" name="Google Shape;1519;p40"/>
          <p:cNvSpPr txBox="1"/>
          <p:nvPr/>
        </p:nvSpPr>
        <p:spPr>
          <a:xfrm>
            <a:off x="1586575" y="3905475"/>
            <a:ext cx="341100" cy="354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GB" sz="1100" b="0" i="0" u="none" strike="noStrike" cap="none">
                <a:solidFill>
                  <a:srgbClr val="000000"/>
                </a:solidFill>
                <a:latin typeface="Roboto"/>
                <a:ea typeface="Roboto"/>
                <a:cs typeface="Roboto"/>
                <a:sym typeface="Roboto"/>
              </a:rPr>
              <a:t>x</a:t>
            </a:r>
            <a:r>
              <a:rPr lang="en-GB" sz="600" b="0" i="0" u="none" strike="noStrike" cap="none">
                <a:solidFill>
                  <a:srgbClr val="000000"/>
                </a:solidFill>
                <a:latin typeface="Roboto"/>
                <a:ea typeface="Roboto"/>
                <a:cs typeface="Roboto"/>
                <a:sym typeface="Roboto"/>
              </a:rPr>
              <a:t>3</a:t>
            </a:r>
            <a:endParaRPr sz="600" b="0" i="0" u="none" strike="noStrike" cap="none">
              <a:solidFill>
                <a:srgbClr val="000000"/>
              </a:solidFill>
              <a:latin typeface="Roboto"/>
              <a:ea typeface="Roboto"/>
              <a:cs typeface="Roboto"/>
              <a:sym typeface="Roboto"/>
            </a:endParaRPr>
          </a:p>
        </p:txBody>
      </p:sp>
      <p:sp>
        <p:nvSpPr>
          <p:cNvPr id="1520" name="Google Shape;1520;p40"/>
          <p:cNvSpPr txBox="1"/>
          <p:nvPr/>
        </p:nvSpPr>
        <p:spPr>
          <a:xfrm>
            <a:off x="1967575" y="3905475"/>
            <a:ext cx="341100" cy="354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GB" sz="1100" b="0" i="0" u="none" strike="noStrike" cap="none">
                <a:solidFill>
                  <a:srgbClr val="000000"/>
                </a:solidFill>
                <a:latin typeface="Roboto"/>
                <a:ea typeface="Roboto"/>
                <a:cs typeface="Roboto"/>
                <a:sym typeface="Roboto"/>
              </a:rPr>
              <a:t>...</a:t>
            </a:r>
            <a:endParaRPr sz="600" b="0" i="0" u="none" strike="noStrike" cap="none">
              <a:solidFill>
                <a:srgbClr val="000000"/>
              </a:solidFill>
              <a:latin typeface="Roboto"/>
              <a:ea typeface="Roboto"/>
              <a:cs typeface="Roboto"/>
              <a:sym typeface="Roboto"/>
            </a:endParaRPr>
          </a:p>
        </p:txBody>
      </p:sp>
      <p:sp>
        <p:nvSpPr>
          <p:cNvPr id="1521" name="Google Shape;1521;p40"/>
          <p:cNvSpPr txBox="1"/>
          <p:nvPr/>
        </p:nvSpPr>
        <p:spPr>
          <a:xfrm>
            <a:off x="2348575" y="3905475"/>
            <a:ext cx="341100" cy="354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GB" sz="1100" b="0" i="0" u="none" strike="noStrike" cap="none">
                <a:solidFill>
                  <a:srgbClr val="000000"/>
                </a:solidFill>
                <a:latin typeface="Roboto"/>
                <a:ea typeface="Roboto"/>
                <a:cs typeface="Roboto"/>
                <a:sym typeface="Roboto"/>
              </a:rPr>
              <a:t>x</a:t>
            </a:r>
            <a:r>
              <a:rPr lang="en-GB" sz="600" b="0" i="0" u="none" strike="noStrike" cap="none">
                <a:solidFill>
                  <a:srgbClr val="000000"/>
                </a:solidFill>
                <a:latin typeface="Roboto"/>
                <a:ea typeface="Roboto"/>
                <a:cs typeface="Roboto"/>
                <a:sym typeface="Roboto"/>
              </a:rPr>
              <a:t>N</a:t>
            </a:r>
            <a:endParaRPr sz="600" b="0" i="0" u="none" strike="noStrike" cap="none">
              <a:solidFill>
                <a:srgbClr val="000000"/>
              </a:solidFill>
              <a:latin typeface="Roboto"/>
              <a:ea typeface="Roboto"/>
              <a:cs typeface="Roboto"/>
              <a:sym typeface="Roboto"/>
            </a:endParaRPr>
          </a:p>
        </p:txBody>
      </p:sp>
      <p:sp>
        <p:nvSpPr>
          <p:cNvPr id="1522" name="Google Shape;1522;p40"/>
          <p:cNvSpPr txBox="1"/>
          <p:nvPr/>
        </p:nvSpPr>
        <p:spPr>
          <a:xfrm>
            <a:off x="799350" y="2068263"/>
            <a:ext cx="584100" cy="354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GB" sz="1100" b="0" i="0" u="none" strike="noStrike" cap="none">
                <a:solidFill>
                  <a:srgbClr val="000000"/>
                </a:solidFill>
                <a:latin typeface="Roboto"/>
                <a:ea typeface="Roboto"/>
                <a:cs typeface="Roboto"/>
                <a:sym typeface="Roboto"/>
              </a:rPr>
              <a:t>c</a:t>
            </a:r>
            <a:endParaRPr sz="600" b="0" i="0" u="none" strike="noStrike" cap="none">
              <a:solidFill>
                <a:srgbClr val="000000"/>
              </a:solidFill>
              <a:latin typeface="Roboto"/>
              <a:ea typeface="Roboto"/>
              <a:cs typeface="Roboto"/>
              <a:sym typeface="Roboto"/>
            </a:endParaRPr>
          </a:p>
        </p:txBody>
      </p:sp>
      <p:sp>
        <p:nvSpPr>
          <p:cNvPr id="1523" name="Google Shape;1523;p40"/>
          <p:cNvSpPr txBox="1"/>
          <p:nvPr/>
        </p:nvSpPr>
        <p:spPr>
          <a:xfrm>
            <a:off x="1630050" y="2068263"/>
            <a:ext cx="498600" cy="354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GB" sz="1100" b="0" i="0" u="none" strike="noStrike" cap="none">
                <a:solidFill>
                  <a:srgbClr val="000000"/>
                </a:solidFill>
                <a:latin typeface="Roboto"/>
                <a:ea typeface="Roboto"/>
                <a:cs typeface="Roboto"/>
                <a:sym typeface="Roboto"/>
              </a:rPr>
              <a:t>a</a:t>
            </a:r>
            <a:endParaRPr sz="600" b="0" i="0" u="none" strike="noStrike" cap="none">
              <a:solidFill>
                <a:srgbClr val="000000"/>
              </a:solidFill>
              <a:latin typeface="Roboto"/>
              <a:ea typeface="Roboto"/>
              <a:cs typeface="Roboto"/>
              <a:sym typeface="Roboto"/>
            </a:endParaRPr>
          </a:p>
        </p:txBody>
      </p:sp>
      <p:sp>
        <p:nvSpPr>
          <p:cNvPr id="1524" name="Google Shape;1524;p40"/>
          <p:cNvSpPr txBox="1"/>
          <p:nvPr/>
        </p:nvSpPr>
        <p:spPr>
          <a:xfrm>
            <a:off x="1846063" y="2069438"/>
            <a:ext cx="584100" cy="276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600"/>
              <a:buFont typeface="Arial"/>
              <a:buNone/>
            </a:pPr>
            <a:endParaRPr sz="600" b="0" i="0" u="none" strike="noStrike" cap="none">
              <a:solidFill>
                <a:srgbClr val="000000"/>
              </a:solidFill>
              <a:latin typeface="Roboto"/>
              <a:ea typeface="Roboto"/>
              <a:cs typeface="Roboto"/>
              <a:sym typeface="Roboto"/>
            </a:endParaRPr>
          </a:p>
        </p:txBody>
      </p:sp>
      <p:sp>
        <p:nvSpPr>
          <p:cNvPr id="1525" name="Google Shape;1525;p40"/>
          <p:cNvSpPr txBox="1"/>
          <p:nvPr/>
        </p:nvSpPr>
        <p:spPr>
          <a:xfrm>
            <a:off x="2272375" y="2076675"/>
            <a:ext cx="498600" cy="354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GB" sz="1100" b="0" i="0" u="none" strike="noStrike" cap="none">
                <a:solidFill>
                  <a:srgbClr val="FF0000"/>
                </a:solidFill>
                <a:latin typeface="Roboto"/>
                <a:ea typeface="Roboto"/>
                <a:cs typeface="Roboto"/>
                <a:sym typeface="Roboto"/>
              </a:rPr>
              <a:t>ϵ</a:t>
            </a:r>
            <a:endParaRPr sz="600" b="0" i="0" u="none" strike="noStrike" cap="none">
              <a:solidFill>
                <a:srgbClr val="FF0000"/>
              </a:solidFill>
              <a:latin typeface="Roboto"/>
              <a:ea typeface="Roboto"/>
              <a:cs typeface="Roboto"/>
              <a:sym typeface="Roboto"/>
            </a:endParaRPr>
          </a:p>
        </p:txBody>
      </p:sp>
      <p:sp>
        <p:nvSpPr>
          <p:cNvPr id="1526" name="Google Shape;1526;p40"/>
          <p:cNvSpPr txBox="1"/>
          <p:nvPr/>
        </p:nvSpPr>
        <p:spPr>
          <a:xfrm>
            <a:off x="1225888" y="2069450"/>
            <a:ext cx="341100" cy="354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GB" sz="1100" b="0" i="0" u="none" strike="noStrike" cap="none">
                <a:solidFill>
                  <a:srgbClr val="DB4437"/>
                </a:solidFill>
                <a:latin typeface="Roboto"/>
                <a:ea typeface="Roboto"/>
                <a:cs typeface="Roboto"/>
                <a:sym typeface="Roboto"/>
              </a:rPr>
              <a:t>ϵ</a:t>
            </a:r>
            <a:endParaRPr sz="1100" b="0" i="0" u="none" strike="noStrike" cap="none">
              <a:solidFill>
                <a:srgbClr val="DB4437"/>
              </a:solidFill>
              <a:latin typeface="Roboto"/>
              <a:ea typeface="Roboto"/>
              <a:cs typeface="Roboto"/>
              <a:sym typeface="Roboto"/>
            </a:endParaRPr>
          </a:p>
        </p:txBody>
      </p:sp>
      <p:sp>
        <p:nvSpPr>
          <p:cNvPr id="1527" name="Google Shape;1527;p40"/>
          <p:cNvSpPr txBox="1"/>
          <p:nvPr/>
        </p:nvSpPr>
        <p:spPr>
          <a:xfrm rot="-5400000">
            <a:off x="2422950" y="2880425"/>
            <a:ext cx="8961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GB" sz="1400" b="1" i="0" u="none" strike="noStrike" cap="none">
                <a:solidFill>
                  <a:srgbClr val="000000"/>
                </a:solidFill>
                <a:latin typeface="Roboto"/>
                <a:ea typeface="Roboto"/>
                <a:cs typeface="Roboto"/>
                <a:sym typeface="Roboto"/>
              </a:rPr>
              <a:t>Encoder</a:t>
            </a:r>
            <a:endParaRPr sz="1400" b="1" i="0" u="none" strike="noStrike" cap="none">
              <a:solidFill>
                <a:srgbClr val="000000"/>
              </a:solidFill>
              <a:latin typeface="Roboto"/>
              <a:ea typeface="Roboto"/>
              <a:cs typeface="Roboto"/>
              <a:sym typeface="Roboto"/>
            </a:endParaRPr>
          </a:p>
        </p:txBody>
      </p:sp>
      <p:sp>
        <p:nvSpPr>
          <p:cNvPr id="1528" name="Google Shape;1528;p40"/>
          <p:cNvSpPr txBox="1"/>
          <p:nvPr/>
        </p:nvSpPr>
        <p:spPr>
          <a:xfrm rot="-5400000">
            <a:off x="254550" y="2909975"/>
            <a:ext cx="5841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Roboto"/>
                <a:ea typeface="Roboto"/>
                <a:cs typeface="Roboto"/>
                <a:sym typeface="Roboto"/>
              </a:rPr>
              <a:t>RNN</a:t>
            </a:r>
            <a:endParaRPr sz="1400" b="0" i="0" u="none" strike="noStrike" cap="none">
              <a:solidFill>
                <a:srgbClr val="000000"/>
              </a:solidFill>
              <a:latin typeface="Roboto"/>
              <a:ea typeface="Roboto"/>
              <a:cs typeface="Roboto"/>
              <a:sym typeface="Roboto"/>
            </a:endParaRPr>
          </a:p>
        </p:txBody>
      </p:sp>
      <p:pic>
        <p:nvPicPr>
          <p:cNvPr id="1529" name="Google Shape;1529;p40"/>
          <p:cNvPicPr preferRelativeResize="0"/>
          <p:nvPr/>
        </p:nvPicPr>
        <p:blipFill rotWithShape="1">
          <a:blip r:embed="rId3">
            <a:alphaModFix/>
          </a:blip>
          <a:srcRect/>
          <a:stretch/>
        </p:blipFill>
        <p:spPr>
          <a:xfrm>
            <a:off x="856800" y="4293575"/>
            <a:ext cx="1612547" cy="219900"/>
          </a:xfrm>
          <a:prstGeom prst="rect">
            <a:avLst/>
          </a:prstGeom>
          <a:noFill/>
          <a:ln>
            <a:noFill/>
          </a:ln>
        </p:spPr>
      </p:pic>
      <p:sp>
        <p:nvSpPr>
          <p:cNvPr id="1530" name="Google Shape;1530;p40"/>
          <p:cNvSpPr txBox="1"/>
          <p:nvPr/>
        </p:nvSpPr>
        <p:spPr>
          <a:xfrm>
            <a:off x="1967575" y="2076675"/>
            <a:ext cx="498600" cy="354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GB" sz="1100" b="0" i="0" u="none" strike="noStrike" cap="none">
                <a:solidFill>
                  <a:srgbClr val="000000"/>
                </a:solidFill>
                <a:latin typeface="Roboto"/>
                <a:ea typeface="Roboto"/>
                <a:cs typeface="Roboto"/>
                <a:sym typeface="Roboto"/>
              </a:rPr>
              <a:t>t</a:t>
            </a:r>
            <a:endParaRPr sz="600" b="0" i="0" u="none" strike="noStrike" cap="none">
              <a:solidFill>
                <a:srgbClr val="000000"/>
              </a:solidFill>
              <a:latin typeface="Roboto"/>
              <a:ea typeface="Roboto"/>
              <a:cs typeface="Roboto"/>
              <a:sym typeface="Roboto"/>
            </a:endParaRPr>
          </a:p>
        </p:txBody>
      </p:sp>
      <p:sp>
        <p:nvSpPr>
          <p:cNvPr id="1531" name="Google Shape;1531;p40"/>
          <p:cNvSpPr txBox="1"/>
          <p:nvPr/>
        </p:nvSpPr>
        <p:spPr>
          <a:xfrm>
            <a:off x="365800" y="933675"/>
            <a:ext cx="8600100" cy="4002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00000"/>
              </a:lnSpc>
              <a:spcBef>
                <a:spcPts val="0"/>
              </a:spcBef>
              <a:spcAft>
                <a:spcPts val="0"/>
              </a:spcAft>
              <a:buClr>
                <a:srgbClr val="000000"/>
              </a:buClr>
              <a:buSzPts val="1400"/>
              <a:buFont typeface="Roboto"/>
              <a:buChar char="●"/>
            </a:pPr>
            <a:r>
              <a:rPr lang="en-GB" sz="1400" b="0" i="0" u="none" strike="noStrike" cap="none">
                <a:solidFill>
                  <a:srgbClr val="000000"/>
                </a:solidFill>
                <a:latin typeface="Roboto"/>
                <a:ea typeface="Roboto"/>
                <a:cs typeface="Roboto"/>
                <a:sym typeface="Roboto"/>
              </a:rPr>
              <a:t>To solve both issues,  we add a special token called “</a:t>
            </a:r>
            <a:r>
              <a:rPr lang="en-GB" sz="1400" b="0" i="1" u="none" strike="noStrike" cap="none">
                <a:solidFill>
                  <a:srgbClr val="000000"/>
                </a:solidFill>
                <a:latin typeface="Roboto"/>
                <a:ea typeface="Roboto"/>
                <a:cs typeface="Roboto"/>
                <a:sym typeface="Roboto"/>
              </a:rPr>
              <a:t>blank</a:t>
            </a:r>
            <a:r>
              <a:rPr lang="en-GB" sz="1400" b="0" i="0" u="none" strike="noStrike" cap="none">
                <a:solidFill>
                  <a:srgbClr val="000000"/>
                </a:solidFill>
                <a:latin typeface="Roboto"/>
                <a:ea typeface="Roboto"/>
                <a:cs typeface="Roboto"/>
                <a:sym typeface="Roboto"/>
              </a:rPr>
              <a:t>” (ϵ)   </a:t>
            </a:r>
            <a:endParaRPr sz="1400" b="0" i="0" u="none" strike="noStrike" cap="none">
              <a:solidFill>
                <a:srgbClr val="000000"/>
              </a:solidFill>
              <a:latin typeface="Arial"/>
              <a:ea typeface="Arial"/>
              <a:cs typeface="Arial"/>
              <a:sym typeface="Arial"/>
            </a:endParaRPr>
          </a:p>
        </p:txBody>
      </p:sp>
      <p:sp>
        <p:nvSpPr>
          <p:cNvPr id="1532" name="Google Shape;1532;p40"/>
          <p:cNvSpPr txBox="1"/>
          <p:nvPr/>
        </p:nvSpPr>
        <p:spPr>
          <a:xfrm>
            <a:off x="3476350" y="1467075"/>
            <a:ext cx="5205600" cy="4002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00000"/>
              </a:lnSpc>
              <a:spcBef>
                <a:spcPts val="0"/>
              </a:spcBef>
              <a:spcAft>
                <a:spcPts val="0"/>
              </a:spcAft>
              <a:buClr>
                <a:srgbClr val="000000"/>
              </a:buClr>
              <a:buSzPts val="1400"/>
              <a:buFont typeface="Roboto"/>
              <a:buChar char="●"/>
            </a:pPr>
            <a:r>
              <a:rPr lang="en-GB" sz="1400" b="0" i="0" u="none" strike="noStrike" cap="none">
                <a:solidFill>
                  <a:srgbClr val="000000"/>
                </a:solidFill>
                <a:latin typeface="Roboto"/>
                <a:ea typeface="Roboto"/>
                <a:cs typeface="Roboto"/>
                <a:sym typeface="Roboto"/>
              </a:rPr>
              <a:t>This allows the network to output nothing in some steps.</a:t>
            </a:r>
            <a:endParaRPr sz="1400" b="0" i="0" u="none" strike="noStrike" cap="none">
              <a:solidFill>
                <a:srgbClr val="000000"/>
              </a:solidFill>
              <a:latin typeface="Arial"/>
              <a:ea typeface="Arial"/>
              <a:cs typeface="Arial"/>
              <a:sym typeface="Arial"/>
            </a:endParaRPr>
          </a:p>
        </p:txBody>
      </p:sp>
      <p:sp>
        <p:nvSpPr>
          <p:cNvPr id="1533" name="Google Shape;1533;p40"/>
          <p:cNvSpPr txBox="1"/>
          <p:nvPr/>
        </p:nvSpPr>
        <p:spPr>
          <a:xfrm>
            <a:off x="3486000" y="1849775"/>
            <a:ext cx="4910400" cy="6156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00000"/>
              </a:lnSpc>
              <a:spcBef>
                <a:spcPts val="0"/>
              </a:spcBef>
              <a:spcAft>
                <a:spcPts val="0"/>
              </a:spcAft>
              <a:buClr>
                <a:srgbClr val="000000"/>
              </a:buClr>
              <a:buSzPts val="1400"/>
              <a:buFont typeface="Arial"/>
              <a:buChar char="●"/>
            </a:pPr>
            <a:r>
              <a:rPr lang="en-GB" sz="1400" b="0" i="0" u="none" strike="noStrike" cap="none">
                <a:solidFill>
                  <a:srgbClr val="000000"/>
                </a:solidFill>
                <a:latin typeface="Arial"/>
                <a:ea typeface="Arial"/>
                <a:cs typeface="Arial"/>
                <a:sym typeface="Arial"/>
              </a:rPr>
              <a:t>The ϵ token does not correspond to anything and is simply removed from the output:</a:t>
            </a:r>
            <a:endParaRPr sz="1400" b="0" i="0" u="none" strike="noStrike" cap="none">
              <a:solidFill>
                <a:srgbClr val="000000"/>
              </a:solidFill>
              <a:latin typeface="Arial"/>
              <a:ea typeface="Arial"/>
              <a:cs typeface="Arial"/>
              <a:sym typeface="Arial"/>
            </a:endParaRPr>
          </a:p>
        </p:txBody>
      </p:sp>
      <p:pic>
        <p:nvPicPr>
          <p:cNvPr id="1534" name="Google Shape;1534;p40"/>
          <p:cNvPicPr preferRelativeResize="0"/>
          <p:nvPr/>
        </p:nvPicPr>
        <p:blipFill rotWithShape="1">
          <a:blip r:embed="rId4">
            <a:alphaModFix/>
          </a:blip>
          <a:srcRect/>
          <a:stretch/>
        </p:blipFill>
        <p:spPr>
          <a:xfrm>
            <a:off x="4033200" y="2514675"/>
            <a:ext cx="3362076" cy="1571800"/>
          </a:xfrm>
          <a:prstGeom prst="rect">
            <a:avLst/>
          </a:prstGeom>
          <a:noFill/>
          <a:ln>
            <a:noFill/>
          </a:ln>
        </p:spPr>
      </p:pic>
      <p:sp>
        <p:nvSpPr>
          <p:cNvPr id="1535" name="Google Shape;1535;p40"/>
          <p:cNvSpPr txBox="1"/>
          <p:nvPr/>
        </p:nvSpPr>
        <p:spPr>
          <a:xfrm>
            <a:off x="3568300" y="4255900"/>
            <a:ext cx="5487000" cy="692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GB" sz="1100" b="0" i="0" u="none" strike="noStrike" cap="none">
                <a:solidFill>
                  <a:srgbClr val="000000"/>
                </a:solidFill>
                <a:latin typeface="Arial"/>
                <a:ea typeface="Arial"/>
                <a:cs typeface="Arial"/>
                <a:sym typeface="Arial"/>
              </a:rPr>
              <a:t>In order to represent </a:t>
            </a:r>
            <a:r>
              <a:rPr lang="en-GB" sz="1100" b="1" i="0" u="none" strike="noStrike" cap="none">
                <a:solidFill>
                  <a:srgbClr val="000000"/>
                </a:solidFill>
                <a:latin typeface="Arial"/>
                <a:ea typeface="Arial"/>
                <a:cs typeface="Arial"/>
                <a:sym typeface="Arial"/>
              </a:rPr>
              <a:t>consecutive identical characters</a:t>
            </a:r>
            <a:r>
              <a:rPr lang="en-GB" sz="1100" b="0" i="0" u="none" strike="noStrike" cap="none">
                <a:solidFill>
                  <a:srgbClr val="000000"/>
                </a:solidFill>
                <a:latin typeface="Arial"/>
                <a:ea typeface="Arial"/>
                <a:cs typeface="Arial"/>
                <a:sym typeface="Arial"/>
              </a:rPr>
              <a:t> (such as the "ll" in "hello"), an "ϵ" symbol must be inserted between them. With this rule, we can differentiate between alignments that collapse to “hello” and those which collapse to “helo”.</a:t>
            </a:r>
            <a:endParaRPr sz="1100" b="0" i="0" u="none" strike="noStrike" cap="none">
              <a:solidFill>
                <a:srgbClr val="000000"/>
              </a:solidFill>
              <a:latin typeface="Arial"/>
              <a:ea typeface="Arial"/>
              <a:cs typeface="Arial"/>
              <a:sym typeface="Arial"/>
            </a:endParaRPr>
          </a:p>
        </p:txBody>
      </p:sp>
      <p:pic>
        <p:nvPicPr>
          <p:cNvPr id="1536" name="Google Shape;1536;p40"/>
          <p:cNvPicPr preferRelativeResize="0"/>
          <p:nvPr/>
        </p:nvPicPr>
        <p:blipFill rotWithShape="1">
          <a:blip r:embed="rId5">
            <a:alphaModFix/>
          </a:blip>
          <a:srcRect/>
          <a:stretch/>
        </p:blipFill>
        <p:spPr>
          <a:xfrm>
            <a:off x="2940550" y="4334350"/>
            <a:ext cx="535800" cy="535800"/>
          </a:xfrm>
          <a:prstGeom prst="rect">
            <a:avLst/>
          </a:prstGeom>
          <a:noFill/>
          <a:ln>
            <a:noFill/>
          </a:ln>
        </p:spPr>
      </p:pic>
      <p:cxnSp>
        <p:nvCxnSpPr>
          <p:cNvPr id="1537" name="Google Shape;1537;p40"/>
          <p:cNvCxnSpPr/>
          <p:nvPr/>
        </p:nvCxnSpPr>
        <p:spPr>
          <a:xfrm rot="10800000">
            <a:off x="864475" y="2435763"/>
            <a:ext cx="0" cy="219900"/>
          </a:xfrm>
          <a:prstGeom prst="straightConnector1">
            <a:avLst/>
          </a:prstGeom>
          <a:noFill/>
          <a:ln w="9525" cap="flat" cmpd="sng">
            <a:solidFill>
              <a:srgbClr val="424242"/>
            </a:solidFill>
            <a:prstDash val="solid"/>
            <a:round/>
            <a:headEnd type="none" w="sm" len="sm"/>
            <a:tailEnd type="triangle" w="med" len="med"/>
          </a:ln>
        </p:spPr>
      </p:cxnSp>
      <p:cxnSp>
        <p:nvCxnSpPr>
          <p:cNvPr id="1538" name="Google Shape;1538;p40"/>
          <p:cNvCxnSpPr/>
          <p:nvPr/>
        </p:nvCxnSpPr>
        <p:spPr>
          <a:xfrm rot="10800000">
            <a:off x="1026075" y="2435763"/>
            <a:ext cx="0" cy="219900"/>
          </a:xfrm>
          <a:prstGeom prst="straightConnector1">
            <a:avLst/>
          </a:prstGeom>
          <a:noFill/>
          <a:ln w="9525" cap="flat" cmpd="sng">
            <a:solidFill>
              <a:srgbClr val="424242"/>
            </a:solidFill>
            <a:prstDash val="solid"/>
            <a:round/>
            <a:headEnd type="none" w="sm" len="sm"/>
            <a:tailEnd type="triangle" w="med" len="med"/>
          </a:ln>
        </p:spPr>
      </p:cxnSp>
      <p:cxnSp>
        <p:nvCxnSpPr>
          <p:cNvPr id="1539" name="Google Shape;1539;p40"/>
          <p:cNvCxnSpPr/>
          <p:nvPr/>
        </p:nvCxnSpPr>
        <p:spPr>
          <a:xfrm rot="10800000">
            <a:off x="1245475" y="2435763"/>
            <a:ext cx="0" cy="219900"/>
          </a:xfrm>
          <a:prstGeom prst="straightConnector1">
            <a:avLst/>
          </a:prstGeom>
          <a:noFill/>
          <a:ln w="9525" cap="flat" cmpd="sng">
            <a:solidFill>
              <a:srgbClr val="424242"/>
            </a:solidFill>
            <a:prstDash val="solid"/>
            <a:round/>
            <a:headEnd type="none" w="sm" len="sm"/>
            <a:tailEnd type="triangle" w="med" len="med"/>
          </a:ln>
        </p:spPr>
      </p:cxnSp>
      <p:cxnSp>
        <p:nvCxnSpPr>
          <p:cNvPr id="1540" name="Google Shape;1540;p40"/>
          <p:cNvCxnSpPr/>
          <p:nvPr/>
        </p:nvCxnSpPr>
        <p:spPr>
          <a:xfrm rot="10800000">
            <a:off x="1407075" y="2435763"/>
            <a:ext cx="0" cy="219900"/>
          </a:xfrm>
          <a:prstGeom prst="straightConnector1">
            <a:avLst/>
          </a:prstGeom>
          <a:noFill/>
          <a:ln w="9525" cap="flat" cmpd="sng">
            <a:solidFill>
              <a:srgbClr val="424242"/>
            </a:solidFill>
            <a:prstDash val="solid"/>
            <a:round/>
            <a:headEnd type="none" w="sm" len="sm"/>
            <a:tailEnd type="triangle" w="med" len="med"/>
          </a:ln>
        </p:spPr>
      </p:cxnSp>
      <p:cxnSp>
        <p:nvCxnSpPr>
          <p:cNvPr id="1541" name="Google Shape;1541;p40"/>
          <p:cNvCxnSpPr/>
          <p:nvPr/>
        </p:nvCxnSpPr>
        <p:spPr>
          <a:xfrm rot="10800000">
            <a:off x="1626475" y="2435763"/>
            <a:ext cx="0" cy="219900"/>
          </a:xfrm>
          <a:prstGeom prst="straightConnector1">
            <a:avLst/>
          </a:prstGeom>
          <a:noFill/>
          <a:ln w="9525" cap="flat" cmpd="sng">
            <a:solidFill>
              <a:srgbClr val="424242"/>
            </a:solidFill>
            <a:prstDash val="solid"/>
            <a:round/>
            <a:headEnd type="none" w="sm" len="sm"/>
            <a:tailEnd type="triangle" w="med" len="med"/>
          </a:ln>
        </p:spPr>
      </p:cxnSp>
      <p:cxnSp>
        <p:nvCxnSpPr>
          <p:cNvPr id="1542" name="Google Shape;1542;p40"/>
          <p:cNvCxnSpPr/>
          <p:nvPr/>
        </p:nvCxnSpPr>
        <p:spPr>
          <a:xfrm rot="10800000">
            <a:off x="1788075" y="2435763"/>
            <a:ext cx="0" cy="219900"/>
          </a:xfrm>
          <a:prstGeom prst="straightConnector1">
            <a:avLst/>
          </a:prstGeom>
          <a:noFill/>
          <a:ln w="9525" cap="flat" cmpd="sng">
            <a:solidFill>
              <a:srgbClr val="424242"/>
            </a:solidFill>
            <a:prstDash val="solid"/>
            <a:round/>
            <a:headEnd type="none" w="sm" len="sm"/>
            <a:tailEnd type="triangle" w="med" len="med"/>
          </a:ln>
        </p:spPr>
      </p:cxnSp>
      <p:cxnSp>
        <p:nvCxnSpPr>
          <p:cNvPr id="1543" name="Google Shape;1543;p40"/>
          <p:cNvCxnSpPr/>
          <p:nvPr/>
        </p:nvCxnSpPr>
        <p:spPr>
          <a:xfrm rot="10800000">
            <a:off x="2007475" y="2435763"/>
            <a:ext cx="0" cy="219900"/>
          </a:xfrm>
          <a:prstGeom prst="straightConnector1">
            <a:avLst/>
          </a:prstGeom>
          <a:noFill/>
          <a:ln w="9525" cap="flat" cmpd="sng">
            <a:solidFill>
              <a:srgbClr val="424242"/>
            </a:solidFill>
            <a:prstDash val="solid"/>
            <a:round/>
            <a:headEnd type="none" w="sm" len="sm"/>
            <a:tailEnd type="triangle" w="med" len="med"/>
          </a:ln>
        </p:spPr>
      </p:cxnSp>
      <p:cxnSp>
        <p:nvCxnSpPr>
          <p:cNvPr id="1544" name="Google Shape;1544;p40"/>
          <p:cNvCxnSpPr/>
          <p:nvPr/>
        </p:nvCxnSpPr>
        <p:spPr>
          <a:xfrm rot="10800000">
            <a:off x="2169075" y="2435763"/>
            <a:ext cx="0" cy="219900"/>
          </a:xfrm>
          <a:prstGeom prst="straightConnector1">
            <a:avLst/>
          </a:prstGeom>
          <a:noFill/>
          <a:ln w="9525" cap="flat" cmpd="sng">
            <a:solidFill>
              <a:srgbClr val="424242"/>
            </a:solidFill>
            <a:prstDash val="solid"/>
            <a:round/>
            <a:headEnd type="none" w="sm" len="sm"/>
            <a:tailEnd type="triangle" w="med" len="med"/>
          </a:ln>
        </p:spPr>
      </p:cxnSp>
      <p:cxnSp>
        <p:nvCxnSpPr>
          <p:cNvPr id="1545" name="Google Shape;1545;p40"/>
          <p:cNvCxnSpPr/>
          <p:nvPr/>
        </p:nvCxnSpPr>
        <p:spPr>
          <a:xfrm rot="10800000">
            <a:off x="2388475" y="2435763"/>
            <a:ext cx="0" cy="219900"/>
          </a:xfrm>
          <a:prstGeom prst="straightConnector1">
            <a:avLst/>
          </a:prstGeom>
          <a:noFill/>
          <a:ln w="9525" cap="flat" cmpd="sng">
            <a:solidFill>
              <a:srgbClr val="424242"/>
            </a:solidFill>
            <a:prstDash val="solid"/>
            <a:round/>
            <a:headEnd type="none" w="sm" len="sm"/>
            <a:tailEnd type="triangle" w="med" len="med"/>
          </a:ln>
        </p:spPr>
      </p:cxnSp>
      <p:cxnSp>
        <p:nvCxnSpPr>
          <p:cNvPr id="1546" name="Google Shape;1546;p40"/>
          <p:cNvCxnSpPr/>
          <p:nvPr/>
        </p:nvCxnSpPr>
        <p:spPr>
          <a:xfrm rot="10800000">
            <a:off x="2550075" y="2435763"/>
            <a:ext cx="0" cy="219900"/>
          </a:xfrm>
          <a:prstGeom prst="straightConnector1">
            <a:avLst/>
          </a:prstGeom>
          <a:noFill/>
          <a:ln w="9525" cap="flat" cmpd="sng">
            <a:solidFill>
              <a:srgbClr val="424242"/>
            </a:solidFill>
            <a:prstDash val="solid"/>
            <a:round/>
            <a:headEnd type="none" w="sm" len="sm"/>
            <a:tailEnd type="triangl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3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3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3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3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Shape 1550"/>
        <p:cNvGrpSpPr/>
        <p:nvPr/>
      </p:nvGrpSpPr>
      <p:grpSpPr>
        <a:xfrm>
          <a:off x="0" y="0"/>
          <a:ext cx="0" cy="0"/>
          <a:chOff x="0" y="0"/>
          <a:chExt cx="0" cy="0"/>
        </a:xfrm>
      </p:grpSpPr>
      <p:sp>
        <p:nvSpPr>
          <p:cNvPr id="1551" name="Google Shape;1551;p41"/>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800"/>
              <a:buNone/>
            </a:pPr>
            <a:r>
              <a:rPr lang="en-GB" sz="2600"/>
              <a:t>Connectionist Temporal Classification (CTC)</a:t>
            </a:r>
            <a:endParaRPr sz="2600"/>
          </a:p>
        </p:txBody>
      </p:sp>
      <p:sp>
        <p:nvSpPr>
          <p:cNvPr id="1552" name="Google Shape;1552;p41"/>
          <p:cNvSpPr txBox="1"/>
          <p:nvPr/>
        </p:nvSpPr>
        <p:spPr>
          <a:xfrm>
            <a:off x="545225" y="2147650"/>
            <a:ext cx="8164500" cy="4002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00000"/>
              </a:lnSpc>
              <a:spcBef>
                <a:spcPts val="0"/>
              </a:spcBef>
              <a:spcAft>
                <a:spcPts val="0"/>
              </a:spcAft>
              <a:buClr>
                <a:srgbClr val="000000"/>
              </a:buClr>
              <a:buSzPts val="1400"/>
              <a:buFont typeface="Roboto"/>
              <a:buChar char="●"/>
            </a:pPr>
            <a:r>
              <a:rPr lang="en-GB" sz="1400" b="0" i="0" u="none" strike="noStrike" cap="none">
                <a:solidFill>
                  <a:srgbClr val="000000"/>
                </a:solidFill>
                <a:latin typeface="Roboto"/>
                <a:ea typeface="Roboto"/>
                <a:cs typeface="Roboto"/>
                <a:sym typeface="Roboto"/>
              </a:rPr>
              <a:t>The problem is that in most speech datasets, labels are </a:t>
            </a:r>
            <a:r>
              <a:rPr lang="en-GB" sz="1400" b="1" i="0" u="none" strike="noStrike" cap="none">
                <a:solidFill>
                  <a:srgbClr val="000000"/>
                </a:solidFill>
                <a:latin typeface="Roboto"/>
                <a:ea typeface="Roboto"/>
                <a:cs typeface="Roboto"/>
                <a:sym typeface="Roboto"/>
              </a:rPr>
              <a:t>not available</a:t>
            </a:r>
            <a:r>
              <a:rPr lang="en-GB" sz="1400" b="0" i="0" u="none" strike="noStrike" cap="none">
                <a:solidFill>
                  <a:srgbClr val="000000"/>
                </a:solidFill>
                <a:latin typeface="Roboto"/>
                <a:ea typeface="Roboto"/>
                <a:cs typeface="Roboto"/>
                <a:sym typeface="Roboto"/>
              </a:rPr>
              <a:t> for </a:t>
            </a:r>
            <a:r>
              <a:rPr lang="en-GB" sz="1400" b="1" i="0" u="none" strike="noStrike" cap="none">
                <a:solidFill>
                  <a:srgbClr val="000000"/>
                </a:solidFill>
                <a:latin typeface="Roboto"/>
                <a:ea typeface="Roboto"/>
                <a:cs typeface="Roboto"/>
                <a:sym typeface="Roboto"/>
              </a:rPr>
              <a:t>every time step</a:t>
            </a:r>
            <a:r>
              <a:rPr lang="en-GB" sz="1400" b="0" i="0" u="none" strike="noStrike" cap="none">
                <a:solidFill>
                  <a:srgbClr val="000000"/>
                </a:solidFill>
                <a:latin typeface="Roboto"/>
                <a:ea typeface="Roboto"/>
                <a:cs typeface="Roboto"/>
                <a:sym typeface="Roboto"/>
              </a:rPr>
              <a:t>.</a:t>
            </a:r>
            <a:endParaRPr sz="1400" b="0" i="0" u="none" strike="noStrike" cap="none">
              <a:solidFill>
                <a:srgbClr val="000000"/>
              </a:solidFill>
              <a:latin typeface="Roboto"/>
              <a:ea typeface="Roboto"/>
              <a:cs typeface="Roboto"/>
              <a:sym typeface="Roboto"/>
            </a:endParaRPr>
          </a:p>
        </p:txBody>
      </p:sp>
      <p:sp>
        <p:nvSpPr>
          <p:cNvPr id="1553" name="Google Shape;1553;p41"/>
          <p:cNvSpPr txBox="1"/>
          <p:nvPr/>
        </p:nvSpPr>
        <p:spPr>
          <a:xfrm>
            <a:off x="545225" y="2681050"/>
            <a:ext cx="8164500" cy="6156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00000"/>
              </a:lnSpc>
              <a:spcBef>
                <a:spcPts val="0"/>
              </a:spcBef>
              <a:spcAft>
                <a:spcPts val="0"/>
              </a:spcAft>
              <a:buClr>
                <a:srgbClr val="000000"/>
              </a:buClr>
              <a:buSzPts val="1400"/>
              <a:buFont typeface="Roboto"/>
              <a:buChar char="●"/>
            </a:pPr>
            <a:r>
              <a:rPr lang="en-GB" sz="1400" b="0" i="0" u="none" strike="noStrike" cap="none">
                <a:solidFill>
                  <a:srgbClr val="000000"/>
                </a:solidFill>
                <a:latin typeface="Roboto"/>
                <a:ea typeface="Roboto"/>
                <a:cs typeface="Roboto"/>
                <a:sym typeface="Roboto"/>
              </a:rPr>
              <a:t>The datasets provide only the sequence of words spoken, </a:t>
            </a:r>
            <a:r>
              <a:rPr lang="en-GB" sz="1400" b="1" i="0" u="none" strike="noStrike" cap="none">
                <a:solidFill>
                  <a:srgbClr val="000000"/>
                </a:solidFill>
                <a:latin typeface="Roboto"/>
                <a:ea typeface="Roboto"/>
                <a:cs typeface="Roboto"/>
                <a:sym typeface="Roboto"/>
              </a:rPr>
              <a:t>without</a:t>
            </a:r>
            <a:r>
              <a:rPr lang="en-GB" sz="1400" b="0" i="0" u="none" strike="noStrike" cap="none">
                <a:solidFill>
                  <a:srgbClr val="000000"/>
                </a:solidFill>
                <a:latin typeface="Roboto"/>
                <a:ea typeface="Roboto"/>
                <a:cs typeface="Roboto"/>
                <a:sym typeface="Roboto"/>
              </a:rPr>
              <a:t> the corresponding time boundaries for </a:t>
            </a:r>
            <a:r>
              <a:rPr lang="en-GB" sz="1400" b="1" i="0" u="none" strike="noStrike" cap="none">
                <a:solidFill>
                  <a:srgbClr val="000000"/>
                </a:solidFill>
                <a:latin typeface="Roboto"/>
                <a:ea typeface="Roboto"/>
                <a:cs typeface="Roboto"/>
                <a:sym typeface="Roboto"/>
              </a:rPr>
              <a:t>each word</a:t>
            </a:r>
            <a:r>
              <a:rPr lang="en-GB" sz="1400" b="0" i="0" u="none" strike="noStrike" cap="none">
                <a:solidFill>
                  <a:srgbClr val="000000"/>
                </a:solidFill>
                <a:latin typeface="Roboto"/>
                <a:ea typeface="Roboto"/>
                <a:cs typeface="Roboto"/>
                <a:sym typeface="Roboto"/>
              </a:rPr>
              <a:t>,</a:t>
            </a:r>
            <a:r>
              <a:rPr lang="en-GB" sz="1400" b="1" i="0" u="none" strike="noStrike" cap="none">
                <a:solidFill>
                  <a:srgbClr val="000000"/>
                </a:solidFill>
                <a:latin typeface="Roboto"/>
                <a:ea typeface="Roboto"/>
                <a:cs typeface="Roboto"/>
                <a:sym typeface="Roboto"/>
              </a:rPr>
              <a:t> character</a:t>
            </a:r>
            <a:r>
              <a:rPr lang="en-GB" sz="1400" b="0" i="0" u="none" strike="noStrike" cap="none">
                <a:solidFill>
                  <a:srgbClr val="000000"/>
                </a:solidFill>
                <a:latin typeface="Roboto"/>
                <a:ea typeface="Roboto"/>
                <a:cs typeface="Roboto"/>
                <a:sym typeface="Roboto"/>
              </a:rPr>
              <a:t>, </a:t>
            </a:r>
            <a:r>
              <a:rPr lang="en-GB" sz="1400" b="1" i="0" u="none" strike="noStrike" cap="none">
                <a:solidFill>
                  <a:srgbClr val="000000"/>
                </a:solidFill>
                <a:latin typeface="Roboto"/>
                <a:ea typeface="Roboto"/>
                <a:cs typeface="Roboto"/>
                <a:sym typeface="Roboto"/>
              </a:rPr>
              <a:t>or token</a:t>
            </a:r>
            <a:r>
              <a:rPr lang="en-GB" sz="1400" b="0" i="0" u="none" strike="noStrike" cap="none">
                <a:solidFill>
                  <a:srgbClr val="000000"/>
                </a:solidFill>
                <a:latin typeface="Roboto"/>
                <a:ea typeface="Roboto"/>
                <a:cs typeface="Roboto"/>
                <a:sym typeface="Roboto"/>
              </a:rPr>
              <a:t>.</a:t>
            </a:r>
            <a:endParaRPr sz="1400" b="0" i="0" u="none" strike="noStrike" cap="none">
              <a:solidFill>
                <a:srgbClr val="000000"/>
              </a:solidFill>
              <a:latin typeface="Roboto"/>
              <a:ea typeface="Roboto"/>
              <a:cs typeface="Roboto"/>
              <a:sym typeface="Roboto"/>
            </a:endParaRPr>
          </a:p>
        </p:txBody>
      </p:sp>
      <p:pic>
        <p:nvPicPr>
          <p:cNvPr id="1554" name="Google Shape;1554;p41"/>
          <p:cNvPicPr preferRelativeResize="0"/>
          <p:nvPr/>
        </p:nvPicPr>
        <p:blipFill rotWithShape="1">
          <a:blip r:embed="rId3">
            <a:alphaModFix/>
          </a:blip>
          <a:srcRect/>
          <a:stretch/>
        </p:blipFill>
        <p:spPr>
          <a:xfrm>
            <a:off x="862850" y="3534350"/>
            <a:ext cx="3855149" cy="1379850"/>
          </a:xfrm>
          <a:prstGeom prst="rect">
            <a:avLst/>
          </a:prstGeom>
          <a:noFill/>
          <a:ln>
            <a:noFill/>
          </a:ln>
        </p:spPr>
      </p:pic>
      <p:sp>
        <p:nvSpPr>
          <p:cNvPr id="1555" name="Google Shape;1555;p41"/>
          <p:cNvSpPr txBox="1"/>
          <p:nvPr/>
        </p:nvSpPr>
        <p:spPr>
          <a:xfrm>
            <a:off x="5024100" y="3381300"/>
            <a:ext cx="3508500" cy="6156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00000"/>
              </a:lnSpc>
              <a:spcBef>
                <a:spcPts val="0"/>
              </a:spcBef>
              <a:spcAft>
                <a:spcPts val="0"/>
              </a:spcAft>
              <a:buClr>
                <a:srgbClr val="000000"/>
              </a:buClr>
              <a:buSzPts val="1400"/>
              <a:buFont typeface="Roboto"/>
              <a:buChar char="●"/>
            </a:pPr>
            <a:r>
              <a:rPr lang="en-GB" sz="1400" b="0" i="0" u="none" strike="noStrike" cap="none">
                <a:solidFill>
                  <a:srgbClr val="000000"/>
                </a:solidFill>
                <a:latin typeface="Roboto"/>
                <a:ea typeface="Roboto"/>
                <a:cs typeface="Roboto"/>
                <a:sym typeface="Roboto"/>
              </a:rPr>
              <a:t>No word/token alignments, such as the one shown, are available.</a:t>
            </a:r>
            <a:endParaRPr sz="1400" b="0" i="0" u="none" strike="noStrike" cap="none">
              <a:solidFill>
                <a:srgbClr val="000000"/>
              </a:solidFill>
              <a:latin typeface="Roboto"/>
              <a:ea typeface="Roboto"/>
              <a:cs typeface="Roboto"/>
              <a:sym typeface="Roboto"/>
            </a:endParaRPr>
          </a:p>
        </p:txBody>
      </p:sp>
      <p:sp>
        <p:nvSpPr>
          <p:cNvPr id="1556" name="Google Shape;1556;p41"/>
          <p:cNvSpPr txBox="1"/>
          <p:nvPr/>
        </p:nvSpPr>
        <p:spPr>
          <a:xfrm>
            <a:off x="5108850" y="4360075"/>
            <a:ext cx="3339000" cy="6156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00000"/>
              </a:lnSpc>
              <a:spcBef>
                <a:spcPts val="0"/>
              </a:spcBef>
              <a:spcAft>
                <a:spcPts val="0"/>
              </a:spcAft>
              <a:buClr>
                <a:srgbClr val="000000"/>
              </a:buClr>
              <a:buSzPts val="1400"/>
              <a:buFont typeface="Roboto"/>
              <a:buChar char="●"/>
            </a:pPr>
            <a:r>
              <a:rPr lang="en-GB" sz="1400" b="0" i="0" u="none" strike="noStrike" cap="none">
                <a:solidFill>
                  <a:srgbClr val="000000"/>
                </a:solidFill>
                <a:latin typeface="Roboto"/>
                <a:ea typeface="Roboto"/>
                <a:cs typeface="Roboto"/>
                <a:sym typeface="Roboto"/>
              </a:rPr>
              <a:t>This type of annotation is highly expensive and </a:t>
            </a:r>
            <a:r>
              <a:rPr lang="en-GB" sz="1400" b="1" i="0" u="none" strike="noStrike" cap="none">
                <a:solidFill>
                  <a:srgbClr val="000000"/>
                </a:solidFill>
                <a:latin typeface="Roboto"/>
                <a:ea typeface="Roboto"/>
                <a:cs typeface="Roboto"/>
                <a:sym typeface="Roboto"/>
              </a:rPr>
              <a:t>time-consuming</a:t>
            </a:r>
            <a:r>
              <a:rPr lang="en-GB" sz="1400" b="0" i="0" u="none" strike="noStrike" cap="none">
                <a:solidFill>
                  <a:srgbClr val="000000"/>
                </a:solidFill>
                <a:latin typeface="Roboto"/>
                <a:ea typeface="Roboto"/>
                <a:cs typeface="Roboto"/>
                <a:sym typeface="Roboto"/>
              </a:rPr>
              <a:t>.</a:t>
            </a:r>
            <a:endParaRPr sz="1400" b="0" i="0" u="none" strike="noStrike" cap="none">
              <a:solidFill>
                <a:srgbClr val="000000"/>
              </a:solidFill>
              <a:latin typeface="Roboto"/>
              <a:ea typeface="Roboto"/>
              <a:cs typeface="Roboto"/>
              <a:sym typeface="Roboto"/>
            </a:endParaRPr>
          </a:p>
        </p:txBody>
      </p:sp>
      <p:sp>
        <p:nvSpPr>
          <p:cNvPr id="1557" name="Google Shape;1557;p41"/>
          <p:cNvSpPr txBox="1"/>
          <p:nvPr/>
        </p:nvSpPr>
        <p:spPr>
          <a:xfrm>
            <a:off x="634550" y="7423800"/>
            <a:ext cx="8241600" cy="6156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00000"/>
              </a:lnSpc>
              <a:spcBef>
                <a:spcPts val="0"/>
              </a:spcBef>
              <a:spcAft>
                <a:spcPts val="0"/>
              </a:spcAft>
              <a:buClr>
                <a:srgbClr val="000000"/>
              </a:buClr>
              <a:buSzPts val="1400"/>
              <a:buFont typeface="Roboto"/>
              <a:buChar char="●"/>
            </a:pPr>
            <a:r>
              <a:rPr lang="en-GB" sz="1400" b="0" i="0" u="none" strike="noStrike" cap="none">
                <a:solidFill>
                  <a:srgbClr val="000000"/>
                </a:solidFill>
                <a:latin typeface="Roboto"/>
                <a:ea typeface="Roboto"/>
                <a:cs typeface="Roboto"/>
                <a:sym typeface="Roboto"/>
              </a:rPr>
              <a:t>We only know that the transcription for this sentences is “</a:t>
            </a:r>
            <a:r>
              <a:rPr lang="en-GB" sz="1400" b="0" i="1" u="none" strike="noStrike" cap="none">
                <a:solidFill>
                  <a:srgbClr val="000000"/>
                </a:solidFill>
                <a:latin typeface="Roboto"/>
                <a:ea typeface="Roboto"/>
                <a:cs typeface="Roboto"/>
                <a:sym typeface="Roboto"/>
              </a:rPr>
              <a:t>This is a test</a:t>
            </a:r>
            <a:r>
              <a:rPr lang="en-GB" sz="1400" b="0" i="0" u="none" strike="noStrike" cap="none">
                <a:solidFill>
                  <a:srgbClr val="000000"/>
                </a:solidFill>
                <a:latin typeface="Roboto"/>
                <a:ea typeface="Roboto"/>
                <a:cs typeface="Roboto"/>
                <a:sym typeface="Roboto"/>
              </a:rPr>
              <a:t>”, but we do not know where is located the “T”, the “H”, the “I”, etc.</a:t>
            </a:r>
            <a:endParaRPr sz="1400" b="0" i="0" u="none" strike="noStrike" cap="none">
              <a:solidFill>
                <a:srgbClr val="000000"/>
              </a:solidFill>
              <a:latin typeface="Roboto"/>
              <a:ea typeface="Roboto"/>
              <a:cs typeface="Roboto"/>
              <a:sym typeface="Roboto"/>
            </a:endParaRPr>
          </a:p>
        </p:txBody>
      </p:sp>
      <p:sp>
        <p:nvSpPr>
          <p:cNvPr id="1558" name="Google Shape;1558;p41"/>
          <p:cNvSpPr txBox="1"/>
          <p:nvPr/>
        </p:nvSpPr>
        <p:spPr>
          <a:xfrm>
            <a:off x="634550" y="8059000"/>
            <a:ext cx="8398200" cy="6156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00000"/>
              </a:lnSpc>
              <a:spcBef>
                <a:spcPts val="0"/>
              </a:spcBef>
              <a:spcAft>
                <a:spcPts val="0"/>
              </a:spcAft>
              <a:buClr>
                <a:srgbClr val="000000"/>
              </a:buClr>
              <a:buSzPts val="1400"/>
              <a:buFont typeface="Arial"/>
              <a:buChar char="●"/>
            </a:pPr>
            <a:r>
              <a:rPr lang="en-GB" sz="1400" b="0" i="0" u="none" strike="noStrike" cap="none">
                <a:solidFill>
                  <a:srgbClr val="000000"/>
                </a:solidFill>
                <a:latin typeface="Arial"/>
                <a:ea typeface="Arial"/>
                <a:cs typeface="Arial"/>
                <a:sym typeface="Arial"/>
              </a:rPr>
              <a:t>In other words, the alignment between the input speech signal and the corresponding output tokens is </a:t>
            </a:r>
            <a:r>
              <a:rPr lang="en-GB" sz="1400" b="1" i="0" u="none" strike="noStrike" cap="none">
                <a:solidFill>
                  <a:srgbClr val="000000"/>
                </a:solidFill>
                <a:latin typeface="Arial"/>
                <a:ea typeface="Arial"/>
                <a:cs typeface="Arial"/>
                <a:sym typeface="Arial"/>
              </a:rPr>
              <a:t>not available</a:t>
            </a:r>
            <a:r>
              <a:rPr lang="en-GB" sz="1400" b="0" i="0" u="none" strike="noStrike" cap="none">
                <a:solidFill>
                  <a:srgbClr val="000000"/>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pic>
        <p:nvPicPr>
          <p:cNvPr id="1559" name="Google Shape;1559;p41"/>
          <p:cNvPicPr preferRelativeResize="0"/>
          <p:nvPr/>
        </p:nvPicPr>
        <p:blipFill rotWithShape="1">
          <a:blip r:embed="rId4">
            <a:alphaModFix/>
          </a:blip>
          <a:srcRect/>
          <a:stretch/>
        </p:blipFill>
        <p:spPr>
          <a:xfrm>
            <a:off x="592875" y="1402111"/>
            <a:ext cx="548700" cy="508460"/>
          </a:xfrm>
          <a:prstGeom prst="rect">
            <a:avLst/>
          </a:prstGeom>
          <a:noFill/>
          <a:ln>
            <a:noFill/>
          </a:ln>
        </p:spPr>
      </p:pic>
      <p:sp>
        <p:nvSpPr>
          <p:cNvPr id="1560" name="Google Shape;1560;p41"/>
          <p:cNvSpPr txBox="1"/>
          <p:nvPr/>
        </p:nvSpPr>
        <p:spPr>
          <a:xfrm>
            <a:off x="1395400" y="1456250"/>
            <a:ext cx="25563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GB" sz="1400" b="0" i="1" u="none" strike="noStrike" cap="none">
                <a:solidFill>
                  <a:srgbClr val="000000"/>
                </a:solidFill>
                <a:latin typeface="Roboto"/>
                <a:ea typeface="Roboto"/>
                <a:cs typeface="Roboto"/>
                <a:sym typeface="Roboto"/>
              </a:rPr>
              <a:t>Do you see issues with that?</a:t>
            </a:r>
            <a:endParaRPr sz="1400" b="0" i="1" u="none" strike="noStrike" cap="none">
              <a:solidFill>
                <a:srgbClr val="000000"/>
              </a:solidFill>
              <a:latin typeface="Roboto"/>
              <a:ea typeface="Roboto"/>
              <a:cs typeface="Roboto"/>
              <a:sym typeface="Roboto"/>
            </a:endParaRPr>
          </a:p>
        </p:txBody>
      </p:sp>
      <p:sp>
        <p:nvSpPr>
          <p:cNvPr id="1561" name="Google Shape;1561;p41"/>
          <p:cNvSpPr txBox="1"/>
          <p:nvPr/>
        </p:nvSpPr>
        <p:spPr>
          <a:xfrm>
            <a:off x="477775" y="833600"/>
            <a:ext cx="6472200" cy="4002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00000"/>
              </a:lnSpc>
              <a:spcBef>
                <a:spcPts val="0"/>
              </a:spcBef>
              <a:spcAft>
                <a:spcPts val="0"/>
              </a:spcAft>
              <a:buClr>
                <a:srgbClr val="000000"/>
              </a:buClr>
              <a:buSzPts val="1400"/>
              <a:buFont typeface="Roboto"/>
              <a:buChar char="●"/>
            </a:pPr>
            <a:r>
              <a:rPr lang="en-GB" sz="1400" b="0" i="0" u="none" strike="noStrike" cap="none">
                <a:solidFill>
                  <a:srgbClr val="000000"/>
                </a:solidFill>
                <a:latin typeface="Roboto"/>
                <a:ea typeface="Roboto"/>
                <a:cs typeface="Roboto"/>
                <a:sym typeface="Roboto"/>
              </a:rPr>
              <a:t>There is another problem that can prevent us from training such a model</a:t>
            </a:r>
            <a:endParaRPr sz="1400" b="0" i="0" u="none" strike="noStrike" cap="none">
              <a:solidFill>
                <a:srgbClr val="000000"/>
              </a:solidFill>
              <a:latin typeface="Roboto"/>
              <a:ea typeface="Roboto"/>
              <a:cs typeface="Roboto"/>
              <a:sym typeface="Robo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5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5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5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5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Shape 83"/>
        <p:cNvGrpSpPr/>
        <p:nvPr/>
      </p:nvGrpSpPr>
      <p:grpSpPr>
        <a:xfrm>
          <a:off x="0" y="0"/>
          <a:ext cx="0" cy="0"/>
          <a:chOff x="0" y="0"/>
          <a:chExt cx="0" cy="0"/>
        </a:xfrm>
      </p:grpSpPr>
      <p:sp>
        <p:nvSpPr>
          <p:cNvPr id="84" name="Google Shape;84;p15"/>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800"/>
              <a:buNone/>
            </a:pPr>
            <a:r>
              <a:rPr lang="en-GB" sz="2600"/>
              <a:t>Speech Recognition</a:t>
            </a:r>
            <a:endParaRPr sz="2600"/>
          </a:p>
        </p:txBody>
      </p:sp>
      <p:sp>
        <p:nvSpPr>
          <p:cNvPr id="85" name="Google Shape;85;p15"/>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3</a:t>
            </a:fld>
            <a:endParaRPr/>
          </a:p>
        </p:txBody>
      </p:sp>
      <p:pic>
        <p:nvPicPr>
          <p:cNvPr id="86" name="Google Shape;86;p15"/>
          <p:cNvPicPr preferRelativeResize="0"/>
          <p:nvPr/>
        </p:nvPicPr>
        <p:blipFill rotWithShape="1">
          <a:blip r:embed="rId3">
            <a:alphaModFix/>
          </a:blip>
          <a:srcRect/>
          <a:stretch/>
        </p:blipFill>
        <p:spPr>
          <a:xfrm>
            <a:off x="218625" y="786925"/>
            <a:ext cx="4267228" cy="4219651"/>
          </a:xfrm>
          <a:prstGeom prst="rect">
            <a:avLst/>
          </a:prstGeom>
          <a:noFill/>
          <a:ln>
            <a:noFill/>
          </a:ln>
        </p:spPr>
      </p:pic>
      <p:sp>
        <p:nvSpPr>
          <p:cNvPr id="87" name="Google Shape;87;p15"/>
          <p:cNvSpPr txBox="1"/>
          <p:nvPr/>
        </p:nvSpPr>
        <p:spPr>
          <a:xfrm>
            <a:off x="4572000" y="890850"/>
            <a:ext cx="4446000" cy="6156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00000"/>
              </a:lnSpc>
              <a:spcBef>
                <a:spcPts val="0"/>
              </a:spcBef>
              <a:spcAft>
                <a:spcPts val="0"/>
              </a:spcAft>
              <a:buClr>
                <a:srgbClr val="000000"/>
              </a:buClr>
              <a:buSzPts val="1400"/>
              <a:buFont typeface="Roboto"/>
              <a:buChar char="●"/>
            </a:pPr>
            <a:r>
              <a:rPr lang="en-GB" sz="1400" b="0" i="0" u="none" strike="noStrike" cap="none">
                <a:solidFill>
                  <a:srgbClr val="000000"/>
                </a:solidFill>
                <a:latin typeface="Roboto"/>
                <a:ea typeface="Roboto"/>
                <a:cs typeface="Roboto"/>
                <a:sym typeface="Roboto"/>
              </a:rPr>
              <a:t>A speech recognizer is composed of different modules:</a:t>
            </a:r>
            <a:endParaRPr sz="1400" b="0" i="0" u="none" strike="noStrike" cap="none">
              <a:solidFill>
                <a:srgbClr val="000000"/>
              </a:solidFill>
              <a:latin typeface="Roboto"/>
              <a:ea typeface="Roboto"/>
              <a:cs typeface="Roboto"/>
              <a:sym typeface="Roboto"/>
            </a:endParaRPr>
          </a:p>
        </p:txBody>
      </p:sp>
      <p:sp>
        <p:nvSpPr>
          <p:cNvPr id="88" name="Google Shape;88;p15"/>
          <p:cNvSpPr txBox="1"/>
          <p:nvPr/>
        </p:nvSpPr>
        <p:spPr>
          <a:xfrm>
            <a:off x="4572000" y="1608050"/>
            <a:ext cx="4446000" cy="8313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00000"/>
              </a:lnSpc>
              <a:spcBef>
                <a:spcPts val="0"/>
              </a:spcBef>
              <a:spcAft>
                <a:spcPts val="0"/>
              </a:spcAft>
              <a:buClr>
                <a:srgbClr val="000000"/>
              </a:buClr>
              <a:buSzPts val="1400"/>
              <a:buFont typeface="Roboto"/>
              <a:buChar char="●"/>
            </a:pPr>
            <a:r>
              <a:rPr lang="en-GB" sz="1400" b="1" i="0" u="none" strike="noStrike" cap="none">
                <a:solidFill>
                  <a:srgbClr val="000000"/>
                </a:solidFill>
                <a:latin typeface="Roboto"/>
                <a:ea typeface="Roboto"/>
                <a:cs typeface="Roboto"/>
                <a:sym typeface="Roboto"/>
              </a:rPr>
              <a:t>Data contamination</a:t>
            </a:r>
            <a:r>
              <a:rPr lang="en-GB" sz="1400" b="0" i="0" u="none" strike="noStrike" cap="none">
                <a:solidFill>
                  <a:srgbClr val="000000"/>
                </a:solidFill>
                <a:latin typeface="Roboto"/>
                <a:ea typeface="Roboto"/>
                <a:cs typeface="Roboto"/>
                <a:sym typeface="Roboto"/>
              </a:rPr>
              <a:t> is a regularization technique used to improve the performance and minimize the risk of overfitting.</a:t>
            </a:r>
            <a:endParaRPr sz="1400" b="0" i="0" u="none" strike="noStrike" cap="none">
              <a:solidFill>
                <a:srgbClr val="000000"/>
              </a:solidFill>
              <a:latin typeface="Roboto"/>
              <a:ea typeface="Roboto"/>
              <a:cs typeface="Roboto"/>
              <a:sym typeface="Roboto"/>
            </a:endParaRPr>
          </a:p>
        </p:txBody>
      </p:sp>
      <p:sp>
        <p:nvSpPr>
          <p:cNvPr id="89" name="Google Shape;89;p15"/>
          <p:cNvSpPr txBox="1"/>
          <p:nvPr/>
        </p:nvSpPr>
        <p:spPr>
          <a:xfrm>
            <a:off x="4572000" y="2540950"/>
            <a:ext cx="4446000" cy="6156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00000"/>
              </a:lnSpc>
              <a:spcBef>
                <a:spcPts val="0"/>
              </a:spcBef>
              <a:spcAft>
                <a:spcPts val="0"/>
              </a:spcAft>
              <a:buClr>
                <a:srgbClr val="000000"/>
              </a:buClr>
              <a:buSzPts val="1400"/>
              <a:buFont typeface="Roboto"/>
              <a:buChar char="●"/>
            </a:pPr>
            <a:r>
              <a:rPr lang="en-GB" sz="1400" b="1" i="0" u="none" strike="noStrike" cap="none">
                <a:solidFill>
                  <a:srgbClr val="000000"/>
                </a:solidFill>
                <a:latin typeface="Roboto"/>
                <a:ea typeface="Roboto"/>
                <a:cs typeface="Roboto"/>
                <a:sym typeface="Roboto"/>
              </a:rPr>
              <a:t>Feature Extraction </a:t>
            </a:r>
            <a:r>
              <a:rPr lang="en-GB" sz="1400" b="0" i="0" u="none" strike="noStrike" cap="none">
                <a:solidFill>
                  <a:srgbClr val="000000"/>
                </a:solidFill>
                <a:latin typeface="Roboto"/>
                <a:ea typeface="Roboto"/>
                <a:cs typeface="Roboto"/>
                <a:sym typeface="Roboto"/>
              </a:rPr>
              <a:t>extracts some features on top of the waveform.</a:t>
            </a:r>
            <a:endParaRPr sz="1400" b="0" i="0" u="none" strike="noStrike" cap="none">
              <a:solidFill>
                <a:srgbClr val="000000"/>
              </a:solidFill>
              <a:latin typeface="Roboto"/>
              <a:ea typeface="Roboto"/>
              <a:cs typeface="Roboto"/>
              <a:sym typeface="Roboto"/>
            </a:endParaRPr>
          </a:p>
        </p:txBody>
      </p:sp>
      <p:sp>
        <p:nvSpPr>
          <p:cNvPr id="90" name="Google Shape;90;p15"/>
          <p:cNvSpPr txBox="1"/>
          <p:nvPr/>
        </p:nvSpPr>
        <p:spPr>
          <a:xfrm>
            <a:off x="4572000" y="3258150"/>
            <a:ext cx="4446000" cy="8313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00000"/>
              </a:lnSpc>
              <a:spcBef>
                <a:spcPts val="0"/>
              </a:spcBef>
              <a:spcAft>
                <a:spcPts val="0"/>
              </a:spcAft>
              <a:buClr>
                <a:srgbClr val="000000"/>
              </a:buClr>
              <a:buSzPts val="1400"/>
              <a:buFont typeface="Roboto"/>
              <a:buChar char="●"/>
            </a:pPr>
            <a:r>
              <a:rPr lang="en-GB" sz="1400" b="0" i="0" u="none" strike="noStrike" cap="none">
                <a:solidFill>
                  <a:srgbClr val="000000"/>
                </a:solidFill>
                <a:latin typeface="Roboto"/>
                <a:ea typeface="Roboto"/>
                <a:cs typeface="Roboto"/>
                <a:sym typeface="Roboto"/>
              </a:rPr>
              <a:t>The </a:t>
            </a:r>
            <a:r>
              <a:rPr lang="en-GB" sz="1400" b="1" i="0" u="none" strike="noStrike" cap="none">
                <a:solidFill>
                  <a:srgbClr val="000000"/>
                </a:solidFill>
                <a:latin typeface="Roboto"/>
                <a:ea typeface="Roboto"/>
                <a:cs typeface="Roboto"/>
                <a:sym typeface="Roboto"/>
              </a:rPr>
              <a:t>Speech Recognizer</a:t>
            </a:r>
            <a:r>
              <a:rPr lang="en-GB" sz="1400" b="0" i="0" u="none" strike="noStrike" cap="none">
                <a:solidFill>
                  <a:srgbClr val="000000"/>
                </a:solidFill>
                <a:latin typeface="Roboto"/>
                <a:ea typeface="Roboto"/>
                <a:cs typeface="Roboto"/>
                <a:sym typeface="Roboto"/>
              </a:rPr>
              <a:t> is a neural network that predicts a sequence of probabilities over the adopted tokens (e.g, characters, words, BPE).</a:t>
            </a:r>
            <a:endParaRPr sz="1400" b="0" i="0" u="none" strike="noStrike" cap="none">
              <a:solidFill>
                <a:srgbClr val="000000"/>
              </a:solidFill>
              <a:latin typeface="Roboto"/>
              <a:ea typeface="Roboto"/>
              <a:cs typeface="Roboto"/>
              <a:sym typeface="Roboto"/>
            </a:endParaRPr>
          </a:p>
        </p:txBody>
      </p:sp>
      <p:sp>
        <p:nvSpPr>
          <p:cNvPr id="91" name="Google Shape;91;p15"/>
          <p:cNvSpPr txBox="1"/>
          <p:nvPr/>
        </p:nvSpPr>
        <p:spPr>
          <a:xfrm>
            <a:off x="4572000" y="4248750"/>
            <a:ext cx="4446000" cy="8313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00000"/>
              </a:lnSpc>
              <a:spcBef>
                <a:spcPts val="0"/>
              </a:spcBef>
              <a:spcAft>
                <a:spcPts val="0"/>
              </a:spcAft>
              <a:buClr>
                <a:srgbClr val="000000"/>
              </a:buClr>
              <a:buSzPts val="1400"/>
              <a:buFont typeface="Roboto"/>
              <a:buChar char="●"/>
            </a:pPr>
            <a:r>
              <a:rPr lang="en-GB" sz="1400" b="1" i="0" u="none" strike="noStrike" cap="none">
                <a:solidFill>
                  <a:srgbClr val="000000"/>
                </a:solidFill>
                <a:latin typeface="Roboto"/>
                <a:ea typeface="Roboto"/>
                <a:cs typeface="Roboto"/>
                <a:sym typeface="Roboto"/>
              </a:rPr>
              <a:t>Beamsearch</a:t>
            </a:r>
            <a:r>
              <a:rPr lang="en-GB" sz="1400" b="0" i="0" u="none" strike="noStrike" cap="none">
                <a:solidFill>
                  <a:srgbClr val="000000"/>
                </a:solidFill>
                <a:latin typeface="Roboto"/>
                <a:ea typeface="Roboto"/>
                <a:cs typeface="Roboto"/>
                <a:sym typeface="Roboto"/>
              </a:rPr>
              <a:t> is a search algorithm used on top of these probabilities to improve the ASR performance. </a:t>
            </a:r>
            <a:endParaRPr sz="1400" b="0" i="0" u="none" strike="noStrike" cap="none">
              <a:solidFill>
                <a:srgbClr val="000000"/>
              </a:solidFill>
              <a:latin typeface="Roboto"/>
              <a:ea typeface="Roboto"/>
              <a:cs typeface="Roboto"/>
              <a:sym typeface="Roboto"/>
            </a:endParaRPr>
          </a:p>
        </p:txBody>
      </p:sp>
      <p:sp>
        <p:nvSpPr>
          <p:cNvPr id="92" name="Google Shape;92;p15"/>
          <p:cNvSpPr/>
          <p:nvPr/>
        </p:nvSpPr>
        <p:spPr>
          <a:xfrm>
            <a:off x="1090075" y="1181850"/>
            <a:ext cx="1550400" cy="637800"/>
          </a:xfrm>
          <a:prstGeom prst="rect">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Shape 1565"/>
        <p:cNvGrpSpPr/>
        <p:nvPr/>
      </p:nvGrpSpPr>
      <p:grpSpPr>
        <a:xfrm>
          <a:off x="0" y="0"/>
          <a:ext cx="0" cy="0"/>
          <a:chOff x="0" y="0"/>
          <a:chExt cx="0" cy="0"/>
        </a:xfrm>
      </p:grpSpPr>
      <p:sp>
        <p:nvSpPr>
          <p:cNvPr id="1566" name="Google Shape;1566;p42"/>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800"/>
              <a:buNone/>
            </a:pPr>
            <a:r>
              <a:rPr lang="en-GB" sz="2600"/>
              <a:t>Connectionist Temporal Classification (CTC)</a:t>
            </a:r>
            <a:endParaRPr sz="2600"/>
          </a:p>
        </p:txBody>
      </p:sp>
      <p:pic>
        <p:nvPicPr>
          <p:cNvPr id="1567" name="Google Shape;1567;p42"/>
          <p:cNvPicPr preferRelativeResize="0"/>
          <p:nvPr/>
        </p:nvPicPr>
        <p:blipFill rotWithShape="1">
          <a:blip r:embed="rId3">
            <a:alphaModFix/>
          </a:blip>
          <a:srcRect/>
          <a:stretch/>
        </p:blipFill>
        <p:spPr>
          <a:xfrm>
            <a:off x="1351863" y="947400"/>
            <a:ext cx="6319374" cy="2261850"/>
          </a:xfrm>
          <a:prstGeom prst="rect">
            <a:avLst/>
          </a:prstGeom>
          <a:noFill/>
          <a:ln>
            <a:noFill/>
          </a:ln>
        </p:spPr>
      </p:pic>
      <p:sp>
        <p:nvSpPr>
          <p:cNvPr id="1568" name="Google Shape;1568;p42"/>
          <p:cNvSpPr txBox="1"/>
          <p:nvPr/>
        </p:nvSpPr>
        <p:spPr>
          <a:xfrm>
            <a:off x="634550" y="3537600"/>
            <a:ext cx="8241600" cy="6156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00000"/>
              </a:lnSpc>
              <a:spcBef>
                <a:spcPts val="0"/>
              </a:spcBef>
              <a:spcAft>
                <a:spcPts val="0"/>
              </a:spcAft>
              <a:buClr>
                <a:srgbClr val="000000"/>
              </a:buClr>
              <a:buSzPts val="1400"/>
              <a:buFont typeface="Roboto"/>
              <a:buChar char="●"/>
            </a:pPr>
            <a:r>
              <a:rPr lang="en-GB" sz="1400" b="0" i="0" u="none" strike="noStrike" cap="none">
                <a:solidFill>
                  <a:srgbClr val="000000"/>
                </a:solidFill>
                <a:latin typeface="Roboto"/>
                <a:ea typeface="Roboto"/>
                <a:cs typeface="Roboto"/>
                <a:sym typeface="Roboto"/>
              </a:rPr>
              <a:t>We only know that the transcription for this sentence is “</a:t>
            </a:r>
            <a:r>
              <a:rPr lang="en-GB" sz="1400" b="0" i="1" u="none" strike="noStrike" cap="none">
                <a:solidFill>
                  <a:srgbClr val="000000"/>
                </a:solidFill>
                <a:latin typeface="Roboto"/>
                <a:ea typeface="Roboto"/>
                <a:cs typeface="Roboto"/>
                <a:sym typeface="Roboto"/>
              </a:rPr>
              <a:t>This is a test</a:t>
            </a:r>
            <a:r>
              <a:rPr lang="en-GB" sz="1400" b="0" i="0" u="none" strike="noStrike" cap="none">
                <a:solidFill>
                  <a:srgbClr val="000000"/>
                </a:solidFill>
                <a:latin typeface="Roboto"/>
                <a:ea typeface="Roboto"/>
                <a:cs typeface="Roboto"/>
                <a:sym typeface="Roboto"/>
              </a:rPr>
              <a:t>”, but we do not know where is located the “T”, the “H”, the “I”, etc.</a:t>
            </a:r>
            <a:endParaRPr sz="1400" b="0" i="0" u="none" strike="noStrike" cap="none">
              <a:solidFill>
                <a:srgbClr val="000000"/>
              </a:solidFill>
              <a:latin typeface="Roboto"/>
              <a:ea typeface="Roboto"/>
              <a:cs typeface="Roboto"/>
              <a:sym typeface="Roboto"/>
            </a:endParaRPr>
          </a:p>
        </p:txBody>
      </p:sp>
      <p:sp>
        <p:nvSpPr>
          <p:cNvPr id="1569" name="Google Shape;1569;p42"/>
          <p:cNvSpPr txBox="1"/>
          <p:nvPr/>
        </p:nvSpPr>
        <p:spPr>
          <a:xfrm>
            <a:off x="634550" y="4325200"/>
            <a:ext cx="8398200" cy="6156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00000"/>
              </a:lnSpc>
              <a:spcBef>
                <a:spcPts val="0"/>
              </a:spcBef>
              <a:spcAft>
                <a:spcPts val="0"/>
              </a:spcAft>
              <a:buClr>
                <a:srgbClr val="000000"/>
              </a:buClr>
              <a:buSzPts val="1400"/>
              <a:buFont typeface="Arial"/>
              <a:buChar char="●"/>
            </a:pPr>
            <a:r>
              <a:rPr lang="en-GB" sz="1400" b="0" i="0" u="none" strike="noStrike" cap="none">
                <a:solidFill>
                  <a:srgbClr val="000000"/>
                </a:solidFill>
                <a:latin typeface="Arial"/>
                <a:ea typeface="Arial"/>
                <a:cs typeface="Arial"/>
                <a:sym typeface="Arial"/>
              </a:rPr>
              <a:t>In other words, the</a:t>
            </a:r>
            <a:r>
              <a:rPr lang="en-GB" sz="1400" b="1" i="0" u="none" strike="noStrike" cap="none">
                <a:solidFill>
                  <a:srgbClr val="000000"/>
                </a:solidFill>
                <a:latin typeface="Arial"/>
                <a:ea typeface="Arial"/>
                <a:cs typeface="Arial"/>
                <a:sym typeface="Arial"/>
              </a:rPr>
              <a:t> alignment</a:t>
            </a:r>
            <a:r>
              <a:rPr lang="en-GB" sz="1400" b="0" i="0" u="none" strike="noStrike" cap="none">
                <a:solidFill>
                  <a:srgbClr val="000000"/>
                </a:solidFill>
                <a:latin typeface="Arial"/>
                <a:ea typeface="Arial"/>
                <a:cs typeface="Arial"/>
                <a:sym typeface="Arial"/>
              </a:rPr>
              <a:t> between the input speech signal and the corresponding output tokens is </a:t>
            </a:r>
            <a:r>
              <a:rPr lang="en-GB" sz="1400" b="1" i="0" u="none" strike="noStrike" cap="none">
                <a:solidFill>
                  <a:srgbClr val="000000"/>
                </a:solidFill>
                <a:latin typeface="Arial"/>
                <a:ea typeface="Arial"/>
                <a:cs typeface="Arial"/>
                <a:sym typeface="Arial"/>
              </a:rPr>
              <a:t>not available</a:t>
            </a:r>
            <a:r>
              <a:rPr lang="en-GB" sz="1400" b="0" i="0" u="none" strike="noStrike" cap="none">
                <a:solidFill>
                  <a:srgbClr val="000000"/>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Shape 1573"/>
        <p:cNvGrpSpPr/>
        <p:nvPr/>
      </p:nvGrpSpPr>
      <p:grpSpPr>
        <a:xfrm>
          <a:off x="0" y="0"/>
          <a:ext cx="0" cy="0"/>
          <a:chOff x="0" y="0"/>
          <a:chExt cx="0" cy="0"/>
        </a:xfrm>
      </p:grpSpPr>
      <p:sp>
        <p:nvSpPr>
          <p:cNvPr id="1574" name="Google Shape;1574;p43"/>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800"/>
              <a:buNone/>
            </a:pPr>
            <a:r>
              <a:rPr lang="en-GB" sz="2600"/>
              <a:t>Connectionist Temporal Classification (CTC)</a:t>
            </a:r>
            <a:endParaRPr sz="2600"/>
          </a:p>
        </p:txBody>
      </p:sp>
      <p:sp>
        <p:nvSpPr>
          <p:cNvPr id="1575" name="Google Shape;1575;p43"/>
          <p:cNvSpPr txBox="1"/>
          <p:nvPr/>
        </p:nvSpPr>
        <p:spPr>
          <a:xfrm>
            <a:off x="545225" y="928450"/>
            <a:ext cx="8164500" cy="6156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00000"/>
              </a:lnSpc>
              <a:spcBef>
                <a:spcPts val="0"/>
              </a:spcBef>
              <a:spcAft>
                <a:spcPts val="0"/>
              </a:spcAft>
              <a:buClr>
                <a:srgbClr val="000000"/>
              </a:buClr>
              <a:buSzPts val="1400"/>
              <a:buFont typeface="Roboto"/>
              <a:buChar char="●"/>
            </a:pPr>
            <a:r>
              <a:rPr lang="en-GB" sz="1400" b="0" i="0" u="none" strike="noStrike" cap="none">
                <a:solidFill>
                  <a:srgbClr val="000000"/>
                </a:solidFill>
                <a:latin typeface="Roboto"/>
                <a:ea typeface="Roboto"/>
                <a:cs typeface="Roboto"/>
                <a:sym typeface="Roboto"/>
              </a:rPr>
              <a:t>In encoder-decoder ASR models, we overcome this issue by training the model to</a:t>
            </a:r>
            <a:r>
              <a:rPr lang="en-GB" sz="1400" b="1" i="0" u="none" strike="noStrike" cap="none">
                <a:solidFill>
                  <a:srgbClr val="000000"/>
                </a:solidFill>
                <a:latin typeface="Roboto"/>
                <a:ea typeface="Roboto"/>
                <a:cs typeface="Roboto"/>
                <a:sym typeface="Roboto"/>
              </a:rPr>
              <a:t> learn the alignment</a:t>
            </a:r>
            <a:r>
              <a:rPr lang="en-GB" sz="1400" b="0" i="0" u="none" strike="noStrike" cap="none">
                <a:solidFill>
                  <a:srgbClr val="000000"/>
                </a:solidFill>
                <a:latin typeface="Roboto"/>
                <a:ea typeface="Roboto"/>
                <a:cs typeface="Roboto"/>
                <a:sym typeface="Roboto"/>
              </a:rPr>
              <a:t> between the input speech signal and the corresponding output tokens.</a:t>
            </a:r>
            <a:endParaRPr sz="1400" b="0" i="0" u="none" strike="noStrike" cap="none">
              <a:solidFill>
                <a:srgbClr val="000000"/>
              </a:solidFill>
              <a:latin typeface="Roboto"/>
              <a:ea typeface="Roboto"/>
              <a:cs typeface="Roboto"/>
              <a:sym typeface="Roboto"/>
            </a:endParaRPr>
          </a:p>
        </p:txBody>
      </p:sp>
      <p:sp>
        <p:nvSpPr>
          <p:cNvPr id="1576" name="Google Shape;1576;p43"/>
          <p:cNvSpPr txBox="1"/>
          <p:nvPr/>
        </p:nvSpPr>
        <p:spPr>
          <a:xfrm>
            <a:off x="545225" y="1766650"/>
            <a:ext cx="8164500" cy="6156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00000"/>
              </a:lnSpc>
              <a:spcBef>
                <a:spcPts val="0"/>
              </a:spcBef>
              <a:spcAft>
                <a:spcPts val="0"/>
              </a:spcAft>
              <a:buClr>
                <a:srgbClr val="000000"/>
              </a:buClr>
              <a:buSzPts val="1400"/>
              <a:buFont typeface="Roboto"/>
              <a:buChar char="●"/>
            </a:pPr>
            <a:r>
              <a:rPr lang="en-GB" sz="1400" b="1" i="0" u="none" strike="noStrike" cap="none">
                <a:solidFill>
                  <a:srgbClr val="000000"/>
                </a:solidFill>
                <a:latin typeface="Roboto"/>
                <a:ea typeface="Roboto"/>
                <a:cs typeface="Roboto"/>
                <a:sym typeface="Roboto"/>
              </a:rPr>
              <a:t>Cross-attention</a:t>
            </a:r>
            <a:r>
              <a:rPr lang="en-GB" sz="1400" b="0" i="0" u="none" strike="noStrike" cap="none">
                <a:solidFill>
                  <a:srgbClr val="000000"/>
                </a:solidFill>
                <a:latin typeface="Roboto"/>
                <a:ea typeface="Roboto"/>
                <a:cs typeface="Roboto"/>
                <a:sym typeface="Roboto"/>
              </a:rPr>
              <a:t>, which is used in both RNN and Transformer-based systems, enables the model to learn a </a:t>
            </a:r>
            <a:r>
              <a:rPr lang="en-GB" sz="1400" b="1" i="0" u="none" strike="noStrike" cap="none">
                <a:solidFill>
                  <a:srgbClr val="000000"/>
                </a:solidFill>
                <a:latin typeface="Roboto"/>
                <a:ea typeface="Roboto"/>
                <a:cs typeface="Roboto"/>
                <a:sym typeface="Roboto"/>
              </a:rPr>
              <a:t>soft alignment.</a:t>
            </a:r>
            <a:endParaRPr sz="1400" b="0" i="0" u="none" strike="noStrike" cap="none">
              <a:solidFill>
                <a:srgbClr val="000000"/>
              </a:solidFill>
              <a:latin typeface="Roboto"/>
              <a:ea typeface="Roboto"/>
              <a:cs typeface="Roboto"/>
              <a:sym typeface="Roboto"/>
            </a:endParaRPr>
          </a:p>
        </p:txBody>
      </p:sp>
      <p:sp>
        <p:nvSpPr>
          <p:cNvPr id="1577" name="Google Shape;1577;p43"/>
          <p:cNvSpPr txBox="1"/>
          <p:nvPr/>
        </p:nvSpPr>
        <p:spPr>
          <a:xfrm>
            <a:off x="545225" y="2528650"/>
            <a:ext cx="7498800" cy="4002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00000"/>
              </a:lnSpc>
              <a:spcBef>
                <a:spcPts val="0"/>
              </a:spcBef>
              <a:spcAft>
                <a:spcPts val="0"/>
              </a:spcAft>
              <a:buClr>
                <a:srgbClr val="000000"/>
              </a:buClr>
              <a:buSzPts val="1400"/>
              <a:buFont typeface="Roboto"/>
              <a:buChar char="●"/>
            </a:pPr>
            <a:r>
              <a:rPr lang="en-GB" sz="1400" b="0" i="0" u="none" strike="noStrike" cap="none">
                <a:solidFill>
                  <a:srgbClr val="000000"/>
                </a:solidFill>
                <a:latin typeface="Roboto"/>
                <a:ea typeface="Roboto"/>
                <a:cs typeface="Roboto"/>
                <a:sym typeface="Roboto"/>
              </a:rPr>
              <a:t>In a CTC-based speech recognizer, we even don’t have a decoder.</a:t>
            </a:r>
            <a:endParaRPr sz="1400" b="0" i="0" u="none" strike="noStrike" cap="none">
              <a:solidFill>
                <a:srgbClr val="000000"/>
              </a:solidFill>
              <a:latin typeface="Roboto"/>
              <a:ea typeface="Roboto"/>
              <a:cs typeface="Roboto"/>
              <a:sym typeface="Roboto"/>
            </a:endParaRPr>
          </a:p>
        </p:txBody>
      </p:sp>
      <p:sp>
        <p:nvSpPr>
          <p:cNvPr id="1578" name="Google Shape;1578;p43"/>
          <p:cNvSpPr txBox="1"/>
          <p:nvPr/>
        </p:nvSpPr>
        <p:spPr>
          <a:xfrm>
            <a:off x="1440775" y="3075250"/>
            <a:ext cx="7218900" cy="4002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00000"/>
              </a:lnSpc>
              <a:spcBef>
                <a:spcPts val="0"/>
              </a:spcBef>
              <a:spcAft>
                <a:spcPts val="0"/>
              </a:spcAft>
              <a:buClr>
                <a:srgbClr val="000000"/>
              </a:buClr>
              <a:buSzPts val="1400"/>
              <a:buFont typeface="Roboto"/>
              <a:buChar char="●"/>
            </a:pPr>
            <a:r>
              <a:rPr lang="en-GB" sz="1400" b="0" i="1" u="none" strike="noStrike" cap="none">
                <a:solidFill>
                  <a:srgbClr val="000000"/>
                </a:solidFill>
                <a:latin typeface="Roboto"/>
                <a:ea typeface="Roboto"/>
                <a:cs typeface="Roboto"/>
                <a:sym typeface="Roboto"/>
              </a:rPr>
              <a:t>How can we train a speech recognizer without the alignment information?</a:t>
            </a:r>
            <a:endParaRPr sz="1400" b="0" i="1" u="none" strike="noStrike" cap="none">
              <a:solidFill>
                <a:srgbClr val="000000"/>
              </a:solidFill>
              <a:latin typeface="Roboto"/>
              <a:ea typeface="Roboto"/>
              <a:cs typeface="Roboto"/>
              <a:sym typeface="Roboto"/>
            </a:endParaRPr>
          </a:p>
        </p:txBody>
      </p:sp>
      <p:pic>
        <p:nvPicPr>
          <p:cNvPr id="1579" name="Google Shape;1579;p43"/>
          <p:cNvPicPr preferRelativeResize="0"/>
          <p:nvPr/>
        </p:nvPicPr>
        <p:blipFill rotWithShape="1">
          <a:blip r:embed="rId3">
            <a:alphaModFix/>
          </a:blip>
          <a:srcRect/>
          <a:stretch/>
        </p:blipFill>
        <p:spPr>
          <a:xfrm>
            <a:off x="687150" y="3020761"/>
            <a:ext cx="548700" cy="508460"/>
          </a:xfrm>
          <a:prstGeom prst="rect">
            <a:avLst/>
          </a:prstGeom>
          <a:noFill/>
          <a:ln>
            <a:noFill/>
          </a:ln>
        </p:spPr>
      </p:pic>
      <p:sp>
        <p:nvSpPr>
          <p:cNvPr id="1580" name="Google Shape;1580;p43"/>
          <p:cNvSpPr txBox="1"/>
          <p:nvPr/>
        </p:nvSpPr>
        <p:spPr>
          <a:xfrm>
            <a:off x="1355300" y="4026825"/>
            <a:ext cx="7446000" cy="6156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00000"/>
              </a:lnSpc>
              <a:spcBef>
                <a:spcPts val="0"/>
              </a:spcBef>
              <a:spcAft>
                <a:spcPts val="0"/>
              </a:spcAft>
              <a:buClr>
                <a:srgbClr val="000000"/>
              </a:buClr>
              <a:buSzPts val="1400"/>
              <a:buFont typeface="Roboto"/>
              <a:buChar char="●"/>
            </a:pPr>
            <a:r>
              <a:rPr lang="en-GB" sz="1400" b="0" i="0" u="none" strike="noStrike" cap="none">
                <a:solidFill>
                  <a:srgbClr val="000000"/>
                </a:solidFill>
                <a:latin typeface="Roboto"/>
                <a:ea typeface="Roboto"/>
                <a:cs typeface="Roboto"/>
                <a:sym typeface="Roboto"/>
              </a:rPr>
              <a:t>In CTC, we consider </a:t>
            </a:r>
            <a:r>
              <a:rPr lang="en-GB" sz="1400" b="1" i="0" u="none" strike="noStrike" cap="none">
                <a:solidFill>
                  <a:srgbClr val="000000"/>
                </a:solidFill>
                <a:latin typeface="Roboto"/>
                <a:ea typeface="Roboto"/>
                <a:cs typeface="Roboto"/>
                <a:sym typeface="Roboto"/>
              </a:rPr>
              <a:t>all the possible alignments</a:t>
            </a:r>
            <a:r>
              <a:rPr lang="en-GB" sz="1400" b="0" i="0" u="none" strike="noStrike" cap="none">
                <a:solidFill>
                  <a:srgbClr val="000000"/>
                </a:solidFill>
                <a:latin typeface="Roboto"/>
                <a:ea typeface="Roboto"/>
                <a:cs typeface="Roboto"/>
                <a:sym typeface="Roboto"/>
              </a:rPr>
              <a:t> between the input speech signal and the corresponding output tokens.  </a:t>
            </a:r>
            <a:endParaRPr sz="1400" b="0" i="0" u="none" strike="noStrike" cap="none">
              <a:solidFill>
                <a:srgbClr val="000000"/>
              </a:solidFill>
              <a:latin typeface="Roboto"/>
              <a:ea typeface="Roboto"/>
              <a:cs typeface="Roboto"/>
              <a:sym typeface="Roboto"/>
            </a:endParaRPr>
          </a:p>
        </p:txBody>
      </p:sp>
      <p:pic>
        <p:nvPicPr>
          <p:cNvPr id="1581" name="Google Shape;1581;p43"/>
          <p:cNvPicPr preferRelativeResize="0"/>
          <p:nvPr/>
        </p:nvPicPr>
        <p:blipFill rotWithShape="1">
          <a:blip r:embed="rId4">
            <a:alphaModFix/>
          </a:blip>
          <a:srcRect/>
          <a:stretch/>
        </p:blipFill>
        <p:spPr>
          <a:xfrm>
            <a:off x="657750" y="3913450"/>
            <a:ext cx="697550" cy="6975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7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7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7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7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58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5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Shape 1585"/>
        <p:cNvGrpSpPr/>
        <p:nvPr/>
      </p:nvGrpSpPr>
      <p:grpSpPr>
        <a:xfrm>
          <a:off x="0" y="0"/>
          <a:ext cx="0" cy="0"/>
          <a:chOff x="0" y="0"/>
          <a:chExt cx="0" cy="0"/>
        </a:xfrm>
      </p:grpSpPr>
      <p:sp>
        <p:nvSpPr>
          <p:cNvPr id="1586" name="Google Shape;1586;p44"/>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800"/>
              <a:buNone/>
            </a:pPr>
            <a:r>
              <a:rPr lang="en-GB" sz="2600"/>
              <a:t>Connectionist Temporal Classification (CTC)</a:t>
            </a:r>
            <a:endParaRPr sz="2600"/>
          </a:p>
        </p:txBody>
      </p:sp>
      <p:sp>
        <p:nvSpPr>
          <p:cNvPr id="1587" name="Google Shape;1587;p44"/>
          <p:cNvSpPr txBox="1"/>
          <p:nvPr/>
        </p:nvSpPr>
        <p:spPr>
          <a:xfrm>
            <a:off x="1355300" y="978825"/>
            <a:ext cx="3795600" cy="4002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00000"/>
              </a:lnSpc>
              <a:spcBef>
                <a:spcPts val="0"/>
              </a:spcBef>
              <a:spcAft>
                <a:spcPts val="0"/>
              </a:spcAft>
              <a:buClr>
                <a:srgbClr val="000000"/>
              </a:buClr>
              <a:buSzPts val="1400"/>
              <a:buFont typeface="Roboto"/>
              <a:buChar char="●"/>
            </a:pPr>
            <a:r>
              <a:rPr lang="en-GB" sz="1400" b="0" i="0" u="none" strike="noStrike" cap="none">
                <a:solidFill>
                  <a:srgbClr val="000000"/>
                </a:solidFill>
                <a:latin typeface="Roboto"/>
                <a:ea typeface="Roboto"/>
                <a:cs typeface="Roboto"/>
                <a:sym typeface="Roboto"/>
              </a:rPr>
              <a:t>There are tons of possible alignments:</a:t>
            </a:r>
            <a:endParaRPr sz="1400" b="0" i="0" u="none" strike="noStrike" cap="none">
              <a:solidFill>
                <a:srgbClr val="000000"/>
              </a:solidFill>
              <a:latin typeface="Roboto"/>
              <a:ea typeface="Roboto"/>
              <a:cs typeface="Roboto"/>
              <a:sym typeface="Roboto"/>
            </a:endParaRPr>
          </a:p>
        </p:txBody>
      </p:sp>
      <p:pic>
        <p:nvPicPr>
          <p:cNvPr id="1588" name="Google Shape;1588;p44"/>
          <p:cNvPicPr preferRelativeResize="0"/>
          <p:nvPr/>
        </p:nvPicPr>
        <p:blipFill rotWithShape="1">
          <a:blip r:embed="rId3">
            <a:alphaModFix/>
          </a:blip>
          <a:srcRect/>
          <a:stretch/>
        </p:blipFill>
        <p:spPr>
          <a:xfrm>
            <a:off x="657750" y="865450"/>
            <a:ext cx="697550" cy="697550"/>
          </a:xfrm>
          <a:prstGeom prst="rect">
            <a:avLst/>
          </a:prstGeom>
          <a:noFill/>
          <a:ln>
            <a:noFill/>
          </a:ln>
        </p:spPr>
      </p:pic>
      <p:sp>
        <p:nvSpPr>
          <p:cNvPr id="1589" name="Google Shape;1589;p44"/>
          <p:cNvSpPr txBox="1"/>
          <p:nvPr/>
        </p:nvSpPr>
        <p:spPr>
          <a:xfrm>
            <a:off x="1560200" y="1563000"/>
            <a:ext cx="21351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GB" sz="1000" b="0" i="1" u="none" strike="noStrike" cap="none">
                <a:solidFill>
                  <a:srgbClr val="000000"/>
                </a:solidFill>
                <a:latin typeface="Roboto"/>
                <a:ea typeface="Roboto"/>
                <a:cs typeface="Roboto"/>
                <a:sym typeface="Roboto"/>
              </a:rPr>
              <a:t>h  ϵ e ϵ l ϵ l o </a:t>
            </a:r>
            <a:endParaRPr sz="1000" b="0" i="1" u="none" strike="noStrike" cap="none">
              <a:solidFill>
                <a:srgbClr val="000000"/>
              </a:solidFill>
              <a:latin typeface="Roboto"/>
              <a:ea typeface="Roboto"/>
              <a:cs typeface="Roboto"/>
              <a:sym typeface="Roboto"/>
            </a:endParaRPr>
          </a:p>
        </p:txBody>
      </p:sp>
      <p:sp>
        <p:nvSpPr>
          <p:cNvPr id="1590" name="Google Shape;1590;p44"/>
          <p:cNvSpPr txBox="1"/>
          <p:nvPr/>
        </p:nvSpPr>
        <p:spPr>
          <a:xfrm>
            <a:off x="1560200" y="1944000"/>
            <a:ext cx="21351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GB" sz="1000" b="0" i="1" u="none" strike="noStrike" cap="none">
                <a:solidFill>
                  <a:srgbClr val="000000"/>
                </a:solidFill>
                <a:latin typeface="Roboto"/>
                <a:ea typeface="Roboto"/>
                <a:cs typeface="Roboto"/>
                <a:sym typeface="Roboto"/>
              </a:rPr>
              <a:t>h  h e ϵ l ϵ l o</a:t>
            </a:r>
            <a:endParaRPr sz="1000" b="0" i="1" u="none" strike="noStrike" cap="none">
              <a:solidFill>
                <a:srgbClr val="000000"/>
              </a:solidFill>
              <a:latin typeface="Roboto"/>
              <a:ea typeface="Roboto"/>
              <a:cs typeface="Roboto"/>
              <a:sym typeface="Roboto"/>
            </a:endParaRPr>
          </a:p>
        </p:txBody>
      </p:sp>
      <p:sp>
        <p:nvSpPr>
          <p:cNvPr id="1591" name="Google Shape;1591;p44"/>
          <p:cNvSpPr txBox="1"/>
          <p:nvPr/>
        </p:nvSpPr>
        <p:spPr>
          <a:xfrm>
            <a:off x="3926650" y="1563000"/>
            <a:ext cx="4273500" cy="4002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00000"/>
              </a:lnSpc>
              <a:spcBef>
                <a:spcPts val="0"/>
              </a:spcBef>
              <a:spcAft>
                <a:spcPts val="0"/>
              </a:spcAft>
              <a:buClr>
                <a:srgbClr val="000000"/>
              </a:buClr>
              <a:buSzPts val="1400"/>
              <a:buFont typeface="Roboto"/>
              <a:buChar char="●"/>
            </a:pPr>
            <a:r>
              <a:rPr lang="en-GB" sz="1400" b="0" i="0" u="none" strike="noStrike" cap="none">
                <a:solidFill>
                  <a:srgbClr val="000000"/>
                </a:solidFill>
                <a:latin typeface="Roboto"/>
                <a:ea typeface="Roboto"/>
                <a:cs typeface="Roboto"/>
                <a:sym typeface="Roboto"/>
              </a:rPr>
              <a:t>Not all the alignments are equally probable.</a:t>
            </a:r>
            <a:endParaRPr sz="1400" b="0" i="0" u="none" strike="noStrike" cap="none">
              <a:solidFill>
                <a:srgbClr val="000000"/>
              </a:solidFill>
              <a:latin typeface="Roboto"/>
              <a:ea typeface="Roboto"/>
              <a:cs typeface="Roboto"/>
              <a:sym typeface="Roboto"/>
            </a:endParaRPr>
          </a:p>
        </p:txBody>
      </p:sp>
      <p:sp>
        <p:nvSpPr>
          <p:cNvPr id="1592" name="Google Shape;1592;p44"/>
          <p:cNvSpPr txBox="1"/>
          <p:nvPr/>
        </p:nvSpPr>
        <p:spPr>
          <a:xfrm>
            <a:off x="3926650" y="2090400"/>
            <a:ext cx="4886100" cy="6156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00000"/>
              </a:lnSpc>
              <a:spcBef>
                <a:spcPts val="0"/>
              </a:spcBef>
              <a:spcAft>
                <a:spcPts val="0"/>
              </a:spcAft>
              <a:buClr>
                <a:srgbClr val="000000"/>
              </a:buClr>
              <a:buSzPts val="1400"/>
              <a:buFont typeface="Roboto"/>
              <a:buChar char="●"/>
            </a:pPr>
            <a:r>
              <a:rPr lang="en-GB" sz="1400" b="0" i="0" u="none" strike="noStrike" cap="none">
                <a:solidFill>
                  <a:srgbClr val="000000"/>
                </a:solidFill>
                <a:latin typeface="Roboto"/>
                <a:ea typeface="Roboto"/>
                <a:cs typeface="Roboto"/>
                <a:sym typeface="Roboto"/>
              </a:rPr>
              <a:t>According to the model, some alignments are more likely than others.</a:t>
            </a:r>
            <a:endParaRPr sz="1400" b="0" i="0" u="none" strike="noStrike" cap="none">
              <a:solidFill>
                <a:srgbClr val="000000"/>
              </a:solidFill>
              <a:latin typeface="Roboto"/>
              <a:ea typeface="Roboto"/>
              <a:cs typeface="Roboto"/>
              <a:sym typeface="Roboto"/>
            </a:endParaRPr>
          </a:p>
        </p:txBody>
      </p:sp>
      <p:sp>
        <p:nvSpPr>
          <p:cNvPr id="1593" name="Google Shape;1593;p44"/>
          <p:cNvSpPr txBox="1"/>
          <p:nvPr/>
        </p:nvSpPr>
        <p:spPr>
          <a:xfrm>
            <a:off x="358300" y="3617175"/>
            <a:ext cx="7783800" cy="4002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00000"/>
              </a:lnSpc>
              <a:spcBef>
                <a:spcPts val="0"/>
              </a:spcBef>
              <a:spcAft>
                <a:spcPts val="0"/>
              </a:spcAft>
              <a:buClr>
                <a:srgbClr val="000000"/>
              </a:buClr>
              <a:buSzPts val="1400"/>
              <a:buFont typeface="Roboto"/>
              <a:buChar char="●"/>
            </a:pPr>
            <a:r>
              <a:rPr lang="en-GB" sz="1400" b="0" i="0" u="none" strike="noStrike" cap="none">
                <a:solidFill>
                  <a:srgbClr val="000000"/>
                </a:solidFill>
                <a:latin typeface="Roboto"/>
                <a:ea typeface="Roboto"/>
                <a:cs typeface="Roboto"/>
                <a:sym typeface="Roboto"/>
              </a:rPr>
              <a:t>The CTC loss is a </a:t>
            </a:r>
            <a:r>
              <a:rPr lang="en-GB" sz="1400" b="1" i="0" u="none" strike="noStrike" cap="none">
                <a:solidFill>
                  <a:srgbClr val="000000"/>
                </a:solidFill>
                <a:latin typeface="Roboto"/>
                <a:ea typeface="Roboto"/>
                <a:cs typeface="Roboto"/>
                <a:sym typeface="Roboto"/>
              </a:rPr>
              <a:t>weighted sum</a:t>
            </a:r>
            <a:r>
              <a:rPr lang="en-GB" sz="1400" b="0" i="0" u="none" strike="noStrike" cap="none">
                <a:solidFill>
                  <a:srgbClr val="000000"/>
                </a:solidFill>
                <a:latin typeface="Roboto"/>
                <a:ea typeface="Roboto"/>
                <a:cs typeface="Roboto"/>
                <a:sym typeface="Roboto"/>
              </a:rPr>
              <a:t> of all the possible input-output alignments.</a:t>
            </a:r>
            <a:endParaRPr sz="1400" b="0" i="0" u="none" strike="noStrike" cap="none">
              <a:solidFill>
                <a:srgbClr val="000000"/>
              </a:solidFill>
              <a:latin typeface="Roboto"/>
              <a:ea typeface="Roboto"/>
              <a:cs typeface="Roboto"/>
              <a:sym typeface="Roboto"/>
            </a:endParaRPr>
          </a:p>
        </p:txBody>
      </p:sp>
      <p:sp>
        <p:nvSpPr>
          <p:cNvPr id="1594" name="Google Shape;1594;p44"/>
          <p:cNvSpPr txBox="1"/>
          <p:nvPr/>
        </p:nvSpPr>
        <p:spPr>
          <a:xfrm>
            <a:off x="1560200" y="2325000"/>
            <a:ext cx="28815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GB" sz="1000" b="0" i="1" u="none" strike="noStrike" cap="none">
                <a:solidFill>
                  <a:srgbClr val="000000"/>
                </a:solidFill>
                <a:latin typeface="Roboto"/>
                <a:ea typeface="Roboto"/>
                <a:cs typeface="Roboto"/>
                <a:sym typeface="Roboto"/>
              </a:rPr>
              <a:t>h  h e e l ϵ l o</a:t>
            </a:r>
            <a:endParaRPr sz="1000" b="0" i="1" u="none" strike="noStrike" cap="none">
              <a:solidFill>
                <a:srgbClr val="000000"/>
              </a:solidFill>
              <a:latin typeface="Roboto"/>
              <a:ea typeface="Roboto"/>
              <a:cs typeface="Roboto"/>
              <a:sym typeface="Roboto"/>
            </a:endParaRPr>
          </a:p>
        </p:txBody>
      </p:sp>
      <p:sp>
        <p:nvSpPr>
          <p:cNvPr id="1595" name="Google Shape;1595;p44"/>
          <p:cNvSpPr txBox="1"/>
          <p:nvPr/>
        </p:nvSpPr>
        <p:spPr>
          <a:xfrm>
            <a:off x="1560200" y="2706000"/>
            <a:ext cx="21798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GB" sz="1000" b="0" i="1" u="none" strike="noStrike" cap="none">
                <a:solidFill>
                  <a:srgbClr val="000000"/>
                </a:solidFill>
                <a:latin typeface="Roboto"/>
                <a:ea typeface="Roboto"/>
                <a:cs typeface="Roboto"/>
                <a:sym typeface="Roboto"/>
              </a:rPr>
              <a:t>ϵ  h  e l ϵ l o ϵ</a:t>
            </a:r>
            <a:endParaRPr sz="1000" b="0" i="1" u="none" strike="noStrike" cap="none">
              <a:solidFill>
                <a:srgbClr val="000000"/>
              </a:solidFill>
              <a:latin typeface="Roboto"/>
              <a:ea typeface="Roboto"/>
              <a:cs typeface="Roboto"/>
              <a:sym typeface="Roboto"/>
            </a:endParaRPr>
          </a:p>
        </p:txBody>
      </p:sp>
      <p:sp>
        <p:nvSpPr>
          <p:cNvPr id="1596" name="Google Shape;1596;p44"/>
          <p:cNvSpPr txBox="1"/>
          <p:nvPr/>
        </p:nvSpPr>
        <p:spPr>
          <a:xfrm>
            <a:off x="1560200" y="3034888"/>
            <a:ext cx="14556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Roboto"/>
                <a:ea typeface="Roboto"/>
                <a:cs typeface="Roboto"/>
                <a:sym typeface="Roboto"/>
              </a:rPr>
              <a:t>…….</a:t>
            </a:r>
            <a:endParaRPr sz="1400" b="0" i="0" u="none" strike="noStrike" cap="none">
              <a:solidFill>
                <a:srgbClr val="000000"/>
              </a:solidFill>
              <a:latin typeface="Roboto"/>
              <a:ea typeface="Roboto"/>
              <a:cs typeface="Roboto"/>
              <a:sym typeface="Roboto"/>
            </a:endParaRPr>
          </a:p>
        </p:txBody>
      </p:sp>
      <p:sp>
        <p:nvSpPr>
          <p:cNvPr id="1597" name="Google Shape;1597;p44"/>
          <p:cNvSpPr/>
          <p:nvPr/>
        </p:nvSpPr>
        <p:spPr>
          <a:xfrm>
            <a:off x="1231750" y="1659750"/>
            <a:ext cx="209100" cy="1676700"/>
          </a:xfrm>
          <a:prstGeom prst="leftBrace">
            <a:avLst>
              <a:gd name="adj1" fmla="val 50000"/>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8" name="Google Shape;1598;p44"/>
          <p:cNvSpPr txBox="1"/>
          <p:nvPr/>
        </p:nvSpPr>
        <p:spPr>
          <a:xfrm>
            <a:off x="358300" y="4111700"/>
            <a:ext cx="7783800" cy="4002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00000"/>
              </a:lnSpc>
              <a:spcBef>
                <a:spcPts val="0"/>
              </a:spcBef>
              <a:spcAft>
                <a:spcPts val="0"/>
              </a:spcAft>
              <a:buClr>
                <a:srgbClr val="000000"/>
              </a:buClr>
              <a:buSzPts val="1400"/>
              <a:buFont typeface="Roboto"/>
              <a:buChar char="●"/>
            </a:pPr>
            <a:r>
              <a:rPr lang="en-GB" sz="1400" b="0" i="0" u="none" strike="noStrike" cap="none">
                <a:solidFill>
                  <a:srgbClr val="000000"/>
                </a:solidFill>
                <a:latin typeface="Roboto"/>
                <a:ea typeface="Roboto"/>
                <a:cs typeface="Roboto"/>
                <a:sym typeface="Roboto"/>
              </a:rPr>
              <a:t>The weight depends on how likely is each specific alignment.</a:t>
            </a:r>
            <a:endParaRPr sz="1400" b="0" i="0" u="none" strike="noStrike" cap="none">
              <a:solidFill>
                <a:srgbClr val="000000"/>
              </a:solidFill>
              <a:latin typeface="Roboto"/>
              <a:ea typeface="Roboto"/>
              <a:cs typeface="Roboto"/>
              <a:sym typeface="Roboto"/>
            </a:endParaRPr>
          </a:p>
        </p:txBody>
      </p:sp>
      <p:sp>
        <p:nvSpPr>
          <p:cNvPr id="1599" name="Google Shape;1599;p44"/>
          <p:cNvSpPr txBox="1"/>
          <p:nvPr/>
        </p:nvSpPr>
        <p:spPr>
          <a:xfrm>
            <a:off x="3926650" y="2776200"/>
            <a:ext cx="4886100" cy="4002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00000"/>
              </a:lnSpc>
              <a:spcBef>
                <a:spcPts val="0"/>
              </a:spcBef>
              <a:spcAft>
                <a:spcPts val="0"/>
              </a:spcAft>
              <a:buClr>
                <a:srgbClr val="000000"/>
              </a:buClr>
              <a:buSzPts val="1400"/>
              <a:buFont typeface="Roboto"/>
              <a:buChar char="●"/>
            </a:pPr>
            <a:r>
              <a:rPr lang="en-GB" sz="1400" b="0" i="0" u="none" strike="noStrike" cap="none">
                <a:solidFill>
                  <a:srgbClr val="000000"/>
                </a:solidFill>
                <a:latin typeface="Roboto"/>
                <a:ea typeface="Roboto"/>
                <a:cs typeface="Roboto"/>
                <a:sym typeface="Roboto"/>
              </a:rPr>
              <a:t>We can compute the probability of each alignment.</a:t>
            </a:r>
            <a:endParaRPr sz="1400" b="0" i="0" u="none" strike="noStrike" cap="none">
              <a:solidFill>
                <a:srgbClr val="000000"/>
              </a:solidFill>
              <a:latin typeface="Roboto"/>
              <a:ea typeface="Roboto"/>
              <a:cs typeface="Roboto"/>
              <a:sym typeface="Robo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9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9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9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9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Shape 1603"/>
        <p:cNvGrpSpPr/>
        <p:nvPr/>
      </p:nvGrpSpPr>
      <p:grpSpPr>
        <a:xfrm>
          <a:off x="0" y="0"/>
          <a:ext cx="0" cy="0"/>
          <a:chOff x="0" y="0"/>
          <a:chExt cx="0" cy="0"/>
        </a:xfrm>
      </p:grpSpPr>
      <p:sp>
        <p:nvSpPr>
          <p:cNvPr id="1604" name="Google Shape;1604;p45"/>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800"/>
              <a:buNone/>
            </a:pPr>
            <a:r>
              <a:rPr lang="en-GB" sz="2600"/>
              <a:t>Connectionist Temporal Classification (CTC)</a:t>
            </a:r>
            <a:endParaRPr sz="2600"/>
          </a:p>
        </p:txBody>
      </p:sp>
      <p:sp>
        <p:nvSpPr>
          <p:cNvPr id="1605" name="Google Shape;1605;p45"/>
          <p:cNvSpPr txBox="1"/>
          <p:nvPr/>
        </p:nvSpPr>
        <p:spPr>
          <a:xfrm>
            <a:off x="149300" y="978825"/>
            <a:ext cx="8547600" cy="4002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00000"/>
              </a:lnSpc>
              <a:spcBef>
                <a:spcPts val="0"/>
              </a:spcBef>
              <a:spcAft>
                <a:spcPts val="0"/>
              </a:spcAft>
              <a:buClr>
                <a:srgbClr val="000000"/>
              </a:buClr>
              <a:buSzPts val="1400"/>
              <a:buFont typeface="Roboto"/>
              <a:buChar char="●"/>
            </a:pPr>
            <a:r>
              <a:rPr lang="en-GB" sz="1400" b="0" i="0" u="none" strike="noStrike" cap="none">
                <a:solidFill>
                  <a:srgbClr val="000000"/>
                </a:solidFill>
                <a:latin typeface="Roboto"/>
                <a:ea typeface="Roboto"/>
                <a:cs typeface="Roboto"/>
                <a:sym typeface="Roboto"/>
              </a:rPr>
              <a:t>More formally, the CTC loss can be expressed as:</a:t>
            </a:r>
            <a:endParaRPr sz="1400" b="0" i="0" u="none" strike="noStrike" cap="none">
              <a:solidFill>
                <a:srgbClr val="000000"/>
              </a:solidFill>
              <a:latin typeface="Roboto"/>
              <a:ea typeface="Roboto"/>
              <a:cs typeface="Roboto"/>
              <a:sym typeface="Roboto"/>
            </a:endParaRPr>
          </a:p>
        </p:txBody>
      </p:sp>
      <p:cxnSp>
        <p:nvCxnSpPr>
          <p:cNvPr id="1606" name="Google Shape;1606;p45"/>
          <p:cNvCxnSpPr/>
          <p:nvPr/>
        </p:nvCxnSpPr>
        <p:spPr>
          <a:xfrm flipH="1">
            <a:off x="1100425" y="2439225"/>
            <a:ext cx="7500" cy="709200"/>
          </a:xfrm>
          <a:prstGeom prst="straightConnector1">
            <a:avLst/>
          </a:prstGeom>
          <a:noFill/>
          <a:ln w="9525" cap="flat" cmpd="sng">
            <a:solidFill>
              <a:schemeClr val="dk2"/>
            </a:solidFill>
            <a:prstDash val="solid"/>
            <a:round/>
            <a:headEnd type="none" w="sm" len="sm"/>
            <a:tailEnd type="triangle" w="med" len="med"/>
          </a:ln>
        </p:spPr>
      </p:cxnSp>
      <p:sp>
        <p:nvSpPr>
          <p:cNvPr id="1607" name="Google Shape;1607;p45"/>
          <p:cNvSpPr txBox="1"/>
          <p:nvPr/>
        </p:nvSpPr>
        <p:spPr>
          <a:xfrm>
            <a:off x="377550" y="3230525"/>
            <a:ext cx="2432400" cy="354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GB" sz="1100" b="0" i="0" u="none" strike="noStrike" cap="none">
                <a:solidFill>
                  <a:srgbClr val="000000"/>
                </a:solidFill>
                <a:latin typeface="Arial"/>
                <a:ea typeface="Arial"/>
                <a:cs typeface="Arial"/>
                <a:sym typeface="Arial"/>
              </a:rPr>
              <a:t>CTC loss (conditional probability)</a:t>
            </a:r>
            <a:endParaRPr sz="1400" b="0" i="0" u="none" strike="noStrike" cap="none">
              <a:solidFill>
                <a:srgbClr val="000000"/>
              </a:solidFill>
              <a:latin typeface="Roboto"/>
              <a:ea typeface="Roboto"/>
              <a:cs typeface="Roboto"/>
              <a:sym typeface="Roboto"/>
            </a:endParaRPr>
          </a:p>
        </p:txBody>
      </p:sp>
      <p:sp>
        <p:nvSpPr>
          <p:cNvPr id="1608" name="Google Shape;1608;p45"/>
          <p:cNvSpPr/>
          <p:nvPr/>
        </p:nvSpPr>
        <p:spPr>
          <a:xfrm>
            <a:off x="518200" y="1819625"/>
            <a:ext cx="1104900" cy="664500"/>
          </a:xfrm>
          <a:prstGeom prst="rect">
            <a:avLst/>
          </a:prstGeom>
          <a:solidFill>
            <a:srgbClr val="84FB89">
              <a:alpha val="2745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9" name="Google Shape;1609;p45"/>
          <p:cNvSpPr/>
          <p:nvPr/>
        </p:nvSpPr>
        <p:spPr>
          <a:xfrm>
            <a:off x="1981375" y="1823425"/>
            <a:ext cx="925800" cy="900600"/>
          </a:xfrm>
          <a:prstGeom prst="rect">
            <a:avLst/>
          </a:prstGeom>
          <a:solidFill>
            <a:srgbClr val="29D2F5">
              <a:alpha val="21176"/>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610" name="Google Shape;1610;p45"/>
          <p:cNvCxnSpPr/>
          <p:nvPr/>
        </p:nvCxnSpPr>
        <p:spPr>
          <a:xfrm>
            <a:off x="2817450" y="2779900"/>
            <a:ext cx="597300" cy="585000"/>
          </a:xfrm>
          <a:prstGeom prst="straightConnector1">
            <a:avLst/>
          </a:prstGeom>
          <a:noFill/>
          <a:ln w="9525" cap="flat" cmpd="sng">
            <a:solidFill>
              <a:schemeClr val="dk2"/>
            </a:solidFill>
            <a:prstDash val="solid"/>
            <a:round/>
            <a:headEnd type="none" w="sm" len="sm"/>
            <a:tailEnd type="triangle" w="med" len="med"/>
          </a:ln>
        </p:spPr>
      </p:cxnSp>
      <p:sp>
        <p:nvSpPr>
          <p:cNvPr id="1611" name="Google Shape;1611;p45"/>
          <p:cNvSpPr txBox="1"/>
          <p:nvPr/>
        </p:nvSpPr>
        <p:spPr>
          <a:xfrm>
            <a:off x="3075500" y="3324825"/>
            <a:ext cx="3000000" cy="523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GB" sz="1100" b="1" i="0" u="none" strike="noStrike" cap="none">
                <a:solidFill>
                  <a:srgbClr val="000000"/>
                </a:solidFill>
                <a:latin typeface="Arial"/>
                <a:ea typeface="Arial"/>
                <a:cs typeface="Arial"/>
                <a:sym typeface="Arial"/>
              </a:rPr>
              <a:t>Marginalization</a:t>
            </a:r>
            <a:r>
              <a:rPr lang="en-GB" sz="1100" b="0" i="0" u="none" strike="noStrike" cap="none">
                <a:solidFill>
                  <a:srgbClr val="000000"/>
                </a:solidFill>
                <a:latin typeface="Arial"/>
                <a:ea typeface="Arial"/>
                <a:cs typeface="Arial"/>
                <a:sym typeface="Arial"/>
              </a:rPr>
              <a:t> over the set of valid alignments </a:t>
            </a:r>
            <a:endParaRPr sz="1400" b="0" i="0" u="none" strike="noStrike" cap="none">
              <a:solidFill>
                <a:srgbClr val="000000"/>
              </a:solidFill>
              <a:latin typeface="Arial"/>
              <a:ea typeface="Arial"/>
              <a:cs typeface="Arial"/>
              <a:sym typeface="Arial"/>
            </a:endParaRPr>
          </a:p>
        </p:txBody>
      </p:sp>
      <p:sp>
        <p:nvSpPr>
          <p:cNvPr id="1612" name="Google Shape;1612;p45"/>
          <p:cNvSpPr/>
          <p:nvPr/>
        </p:nvSpPr>
        <p:spPr>
          <a:xfrm>
            <a:off x="2904775" y="1531425"/>
            <a:ext cx="1763100" cy="1198200"/>
          </a:xfrm>
          <a:prstGeom prst="rect">
            <a:avLst/>
          </a:prstGeom>
          <a:solidFill>
            <a:srgbClr val="FFF2CC">
              <a:alpha val="43529"/>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613" name="Google Shape;1613;p45"/>
          <p:cNvCxnSpPr/>
          <p:nvPr/>
        </p:nvCxnSpPr>
        <p:spPr>
          <a:xfrm>
            <a:off x="4500200" y="2194900"/>
            <a:ext cx="922500" cy="356400"/>
          </a:xfrm>
          <a:prstGeom prst="straightConnector1">
            <a:avLst/>
          </a:prstGeom>
          <a:noFill/>
          <a:ln w="9525" cap="flat" cmpd="sng">
            <a:solidFill>
              <a:schemeClr val="dk2"/>
            </a:solidFill>
            <a:prstDash val="solid"/>
            <a:round/>
            <a:headEnd type="none" w="sm" len="sm"/>
            <a:tailEnd type="triangle" w="med" len="med"/>
          </a:ln>
        </p:spPr>
      </p:cxnSp>
      <p:sp>
        <p:nvSpPr>
          <p:cNvPr id="1614" name="Google Shape;1614;p45"/>
          <p:cNvSpPr txBox="1"/>
          <p:nvPr/>
        </p:nvSpPr>
        <p:spPr>
          <a:xfrm>
            <a:off x="5497475" y="2532225"/>
            <a:ext cx="3000000" cy="523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GB" sz="1100" b="1" i="0" u="none" strike="noStrike" cap="none">
                <a:solidFill>
                  <a:srgbClr val="000000"/>
                </a:solidFill>
                <a:latin typeface="Arial"/>
                <a:ea typeface="Arial"/>
                <a:cs typeface="Arial"/>
                <a:sym typeface="Arial"/>
              </a:rPr>
              <a:t>Probability</a:t>
            </a:r>
            <a:r>
              <a:rPr lang="en-GB" sz="1100" b="0" i="0" u="none" strike="noStrike" cap="none">
                <a:solidFill>
                  <a:srgbClr val="000000"/>
                </a:solidFill>
                <a:latin typeface="Arial"/>
                <a:ea typeface="Arial"/>
                <a:cs typeface="Arial"/>
                <a:sym typeface="Arial"/>
              </a:rPr>
              <a:t> for a single alignment (step-by-step) </a:t>
            </a:r>
            <a:endParaRPr sz="1400" b="0" i="0" u="none" strike="noStrike" cap="none">
              <a:solidFill>
                <a:srgbClr val="000000"/>
              </a:solidFill>
              <a:latin typeface="Arial"/>
              <a:ea typeface="Arial"/>
              <a:cs typeface="Arial"/>
              <a:sym typeface="Arial"/>
            </a:endParaRPr>
          </a:p>
        </p:txBody>
      </p:sp>
      <p:pic>
        <p:nvPicPr>
          <p:cNvPr id="1615" name="Google Shape;1615;p45"/>
          <p:cNvPicPr preferRelativeResize="0"/>
          <p:nvPr/>
        </p:nvPicPr>
        <p:blipFill rotWithShape="1">
          <a:blip r:embed="rId3">
            <a:alphaModFix/>
          </a:blip>
          <a:srcRect/>
          <a:stretch/>
        </p:blipFill>
        <p:spPr>
          <a:xfrm>
            <a:off x="374675" y="4091025"/>
            <a:ext cx="2269223" cy="356400"/>
          </a:xfrm>
          <a:prstGeom prst="rect">
            <a:avLst/>
          </a:prstGeom>
          <a:noFill/>
          <a:ln>
            <a:noFill/>
          </a:ln>
        </p:spPr>
      </p:pic>
      <p:cxnSp>
        <p:nvCxnSpPr>
          <p:cNvPr id="1616" name="Google Shape;1616;p45"/>
          <p:cNvCxnSpPr>
            <a:stCxn id="1615" idx="3"/>
          </p:cNvCxnSpPr>
          <p:nvPr/>
        </p:nvCxnSpPr>
        <p:spPr>
          <a:xfrm>
            <a:off x="2643898" y="4269225"/>
            <a:ext cx="486000" cy="0"/>
          </a:xfrm>
          <a:prstGeom prst="straightConnector1">
            <a:avLst/>
          </a:prstGeom>
          <a:noFill/>
          <a:ln w="9525" cap="flat" cmpd="sng">
            <a:solidFill>
              <a:schemeClr val="dk2"/>
            </a:solidFill>
            <a:prstDash val="solid"/>
            <a:round/>
            <a:headEnd type="none" w="sm" len="sm"/>
            <a:tailEnd type="triangle" w="med" len="med"/>
          </a:ln>
        </p:spPr>
      </p:cxnSp>
      <p:sp>
        <p:nvSpPr>
          <p:cNvPr id="1617" name="Google Shape;1617;p45"/>
          <p:cNvSpPr txBox="1"/>
          <p:nvPr/>
        </p:nvSpPr>
        <p:spPr>
          <a:xfrm>
            <a:off x="3338550" y="4117425"/>
            <a:ext cx="38511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Roboto"/>
                <a:ea typeface="Roboto"/>
                <a:cs typeface="Roboto"/>
                <a:sym typeface="Roboto"/>
              </a:rPr>
              <a:t>Sequence of tokens (label, e.g, “h e l l o”)</a:t>
            </a:r>
            <a:endParaRPr sz="1400" b="0" i="0" u="none" strike="noStrike" cap="none">
              <a:solidFill>
                <a:srgbClr val="000000"/>
              </a:solidFill>
              <a:latin typeface="Roboto"/>
              <a:ea typeface="Roboto"/>
              <a:cs typeface="Roboto"/>
              <a:sym typeface="Roboto"/>
            </a:endParaRPr>
          </a:p>
        </p:txBody>
      </p:sp>
      <p:pic>
        <p:nvPicPr>
          <p:cNvPr id="1618" name="Google Shape;1618;p45"/>
          <p:cNvPicPr preferRelativeResize="0"/>
          <p:nvPr/>
        </p:nvPicPr>
        <p:blipFill rotWithShape="1">
          <a:blip r:embed="rId4">
            <a:alphaModFix/>
          </a:blip>
          <a:srcRect/>
          <a:stretch/>
        </p:blipFill>
        <p:spPr>
          <a:xfrm>
            <a:off x="301350" y="4613375"/>
            <a:ext cx="2635745" cy="400200"/>
          </a:xfrm>
          <a:prstGeom prst="rect">
            <a:avLst/>
          </a:prstGeom>
          <a:noFill/>
          <a:ln>
            <a:noFill/>
          </a:ln>
        </p:spPr>
      </p:pic>
      <p:cxnSp>
        <p:nvCxnSpPr>
          <p:cNvPr id="1619" name="Google Shape;1619;p45"/>
          <p:cNvCxnSpPr/>
          <p:nvPr/>
        </p:nvCxnSpPr>
        <p:spPr>
          <a:xfrm>
            <a:off x="3177298" y="4802625"/>
            <a:ext cx="486000" cy="0"/>
          </a:xfrm>
          <a:prstGeom prst="straightConnector1">
            <a:avLst/>
          </a:prstGeom>
          <a:noFill/>
          <a:ln w="9525" cap="flat" cmpd="sng">
            <a:solidFill>
              <a:schemeClr val="dk2"/>
            </a:solidFill>
            <a:prstDash val="solid"/>
            <a:round/>
            <a:headEnd type="none" w="sm" len="sm"/>
            <a:tailEnd type="triangle" w="med" len="med"/>
          </a:ln>
        </p:spPr>
      </p:cxnSp>
      <p:sp>
        <p:nvSpPr>
          <p:cNvPr id="1620" name="Google Shape;1620;p45"/>
          <p:cNvSpPr txBox="1"/>
          <p:nvPr/>
        </p:nvSpPr>
        <p:spPr>
          <a:xfrm>
            <a:off x="3829550" y="4602525"/>
            <a:ext cx="19326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Roboto"/>
                <a:ea typeface="Roboto"/>
                <a:cs typeface="Roboto"/>
                <a:sym typeface="Roboto"/>
              </a:rPr>
              <a:t>Input sequence</a:t>
            </a:r>
            <a:endParaRPr sz="1400" b="0" i="0" u="none" strike="noStrike" cap="none">
              <a:solidFill>
                <a:srgbClr val="000000"/>
              </a:solidFill>
              <a:latin typeface="Roboto"/>
              <a:ea typeface="Roboto"/>
              <a:cs typeface="Roboto"/>
              <a:sym typeface="Roboto"/>
            </a:endParaRPr>
          </a:p>
        </p:txBody>
      </p:sp>
      <p:pic>
        <p:nvPicPr>
          <p:cNvPr id="1621" name="Google Shape;1621;p45"/>
          <p:cNvPicPr preferRelativeResize="0"/>
          <p:nvPr/>
        </p:nvPicPr>
        <p:blipFill rotWithShape="1">
          <a:blip r:embed="rId5">
            <a:alphaModFix/>
          </a:blip>
          <a:srcRect/>
          <a:stretch/>
        </p:blipFill>
        <p:spPr>
          <a:xfrm>
            <a:off x="617875" y="1592088"/>
            <a:ext cx="3882326" cy="1122597"/>
          </a:xfrm>
          <a:prstGeom prst="rect">
            <a:avLst/>
          </a:prstGeom>
          <a:noFill/>
          <a:ln>
            <a:noFill/>
          </a:ln>
        </p:spPr>
      </p:pic>
      <p:pic>
        <p:nvPicPr>
          <p:cNvPr id="1622" name="Google Shape;1622;p45"/>
          <p:cNvPicPr preferRelativeResize="0"/>
          <p:nvPr/>
        </p:nvPicPr>
        <p:blipFill rotWithShape="1">
          <a:blip r:embed="rId6">
            <a:alphaModFix/>
          </a:blip>
          <a:srcRect/>
          <a:stretch/>
        </p:blipFill>
        <p:spPr>
          <a:xfrm>
            <a:off x="275873" y="5323150"/>
            <a:ext cx="2635750" cy="409934"/>
          </a:xfrm>
          <a:prstGeom prst="rect">
            <a:avLst/>
          </a:prstGeom>
          <a:noFill/>
          <a:ln>
            <a:noFill/>
          </a:ln>
        </p:spPr>
      </p:pic>
      <p:cxnSp>
        <p:nvCxnSpPr>
          <p:cNvPr id="1623" name="Google Shape;1623;p45"/>
          <p:cNvCxnSpPr/>
          <p:nvPr/>
        </p:nvCxnSpPr>
        <p:spPr>
          <a:xfrm>
            <a:off x="3177298" y="5528113"/>
            <a:ext cx="486000" cy="0"/>
          </a:xfrm>
          <a:prstGeom prst="straightConnector1">
            <a:avLst/>
          </a:prstGeom>
          <a:noFill/>
          <a:ln w="9525" cap="flat" cmpd="sng">
            <a:solidFill>
              <a:schemeClr val="dk2"/>
            </a:solidFill>
            <a:prstDash val="solid"/>
            <a:round/>
            <a:headEnd type="none" w="sm" len="sm"/>
            <a:tailEnd type="triangle" w="med" len="med"/>
          </a:ln>
        </p:spPr>
      </p:cxnSp>
      <p:sp>
        <p:nvSpPr>
          <p:cNvPr id="1624" name="Google Shape;1624;p45"/>
          <p:cNvSpPr txBox="1"/>
          <p:nvPr/>
        </p:nvSpPr>
        <p:spPr>
          <a:xfrm>
            <a:off x="3829550" y="5288325"/>
            <a:ext cx="32052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Roboto"/>
                <a:ea typeface="Roboto"/>
                <a:cs typeface="Roboto"/>
                <a:sym typeface="Roboto"/>
              </a:rPr>
              <a:t>Alignment (</a:t>
            </a:r>
            <a:r>
              <a:rPr lang="en-GB" sz="1000" b="0" i="1" u="none" strike="noStrike" cap="none">
                <a:solidFill>
                  <a:srgbClr val="000000"/>
                </a:solidFill>
                <a:latin typeface="Roboto"/>
                <a:ea typeface="Roboto"/>
                <a:cs typeface="Roboto"/>
                <a:sym typeface="Roboto"/>
              </a:rPr>
              <a:t>ϵ  h  e l ϵ l o ϵ</a:t>
            </a:r>
            <a:r>
              <a:rPr lang="en-GB" sz="1400" b="0" i="0" u="none" strike="noStrike" cap="none">
                <a:solidFill>
                  <a:srgbClr val="000000"/>
                </a:solidFill>
                <a:latin typeface="Roboto"/>
                <a:ea typeface="Roboto"/>
                <a:cs typeface="Roboto"/>
                <a:sym typeface="Roboto"/>
              </a:rPr>
              <a:t> )</a:t>
            </a:r>
            <a:endParaRPr sz="1400" b="0" i="0" u="none" strike="noStrike" cap="none">
              <a:solidFill>
                <a:srgbClr val="000000"/>
              </a:solidFill>
              <a:latin typeface="Roboto"/>
              <a:ea typeface="Roboto"/>
              <a:cs typeface="Roboto"/>
              <a:sym typeface="Robo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0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0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0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0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1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61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6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Shape 1628"/>
        <p:cNvGrpSpPr/>
        <p:nvPr/>
      </p:nvGrpSpPr>
      <p:grpSpPr>
        <a:xfrm>
          <a:off x="0" y="0"/>
          <a:ext cx="0" cy="0"/>
          <a:chOff x="0" y="0"/>
          <a:chExt cx="0" cy="0"/>
        </a:xfrm>
      </p:grpSpPr>
      <p:sp>
        <p:nvSpPr>
          <p:cNvPr id="1629" name="Google Shape;1629;p46"/>
          <p:cNvSpPr/>
          <p:nvPr/>
        </p:nvSpPr>
        <p:spPr>
          <a:xfrm>
            <a:off x="6983825" y="723825"/>
            <a:ext cx="2027400" cy="615600"/>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0" name="Google Shape;1630;p46"/>
          <p:cNvSpPr/>
          <p:nvPr/>
        </p:nvSpPr>
        <p:spPr>
          <a:xfrm>
            <a:off x="3718300" y="4113913"/>
            <a:ext cx="2094600" cy="219900"/>
          </a:xfrm>
          <a:prstGeom prst="rect">
            <a:avLst/>
          </a:prstGeom>
          <a:solidFill>
            <a:srgbClr val="F3F3F3"/>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1" name="Google Shape;1631;p46"/>
          <p:cNvSpPr/>
          <p:nvPr/>
        </p:nvSpPr>
        <p:spPr>
          <a:xfrm>
            <a:off x="3718300" y="3809113"/>
            <a:ext cx="2094600" cy="219900"/>
          </a:xfrm>
          <a:prstGeom prst="rect">
            <a:avLst/>
          </a:prstGeom>
          <a:solidFill>
            <a:srgbClr val="F3F3F3"/>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2" name="Google Shape;1632;p46"/>
          <p:cNvSpPr/>
          <p:nvPr/>
        </p:nvSpPr>
        <p:spPr>
          <a:xfrm>
            <a:off x="3718300" y="3504313"/>
            <a:ext cx="2094600" cy="219900"/>
          </a:xfrm>
          <a:prstGeom prst="rect">
            <a:avLst/>
          </a:prstGeom>
          <a:solidFill>
            <a:srgbClr val="F3F3F3"/>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3" name="Google Shape;1633;p46"/>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800"/>
              <a:buNone/>
            </a:pPr>
            <a:r>
              <a:rPr lang="en-GB" sz="2600"/>
              <a:t>Connectionist Temporal Classification (CTC)</a:t>
            </a:r>
            <a:endParaRPr sz="2600"/>
          </a:p>
        </p:txBody>
      </p:sp>
      <p:sp>
        <p:nvSpPr>
          <p:cNvPr id="1634" name="Google Shape;1634;p46"/>
          <p:cNvSpPr txBox="1"/>
          <p:nvPr/>
        </p:nvSpPr>
        <p:spPr>
          <a:xfrm>
            <a:off x="649475" y="902625"/>
            <a:ext cx="74652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1200"/>
              </a:spcBef>
              <a:spcAft>
                <a:spcPts val="1200"/>
              </a:spcAft>
              <a:buClr>
                <a:srgbClr val="000000"/>
              </a:buClr>
              <a:buSzPts val="1400"/>
              <a:buFont typeface="Arial"/>
              <a:buNone/>
            </a:pPr>
            <a:r>
              <a:rPr lang="en-GB" sz="1400" b="0" i="0" u="none" strike="noStrike" cap="none">
                <a:solidFill>
                  <a:srgbClr val="000000"/>
                </a:solidFill>
                <a:latin typeface="Roboto"/>
                <a:ea typeface="Roboto"/>
                <a:cs typeface="Roboto"/>
                <a:sym typeface="Roboto"/>
              </a:rPr>
              <a:t>The CTC loss can be calculated in a </a:t>
            </a:r>
            <a:r>
              <a:rPr lang="en-GB" sz="1400" b="1" i="0" u="none" strike="noStrike" cap="none">
                <a:solidFill>
                  <a:srgbClr val="000000"/>
                </a:solidFill>
                <a:latin typeface="Roboto"/>
                <a:ea typeface="Roboto"/>
                <a:cs typeface="Roboto"/>
                <a:sym typeface="Roboto"/>
              </a:rPr>
              <a:t>naive</a:t>
            </a:r>
            <a:r>
              <a:rPr lang="en-GB" sz="1400" b="0" i="0" u="none" strike="noStrike" cap="none">
                <a:solidFill>
                  <a:srgbClr val="000000"/>
                </a:solidFill>
                <a:latin typeface="Roboto"/>
                <a:ea typeface="Roboto"/>
                <a:cs typeface="Roboto"/>
                <a:sym typeface="Roboto"/>
              </a:rPr>
              <a:t> manner using the following steps:</a:t>
            </a:r>
            <a:endParaRPr sz="1400" b="0" i="0" u="none" strike="noStrike" cap="none">
              <a:solidFill>
                <a:srgbClr val="000000"/>
              </a:solidFill>
              <a:latin typeface="Roboto"/>
              <a:ea typeface="Roboto"/>
              <a:cs typeface="Roboto"/>
              <a:sym typeface="Roboto"/>
            </a:endParaRPr>
          </a:p>
        </p:txBody>
      </p:sp>
      <p:sp>
        <p:nvSpPr>
          <p:cNvPr id="1635" name="Google Shape;1635;p46"/>
          <p:cNvSpPr txBox="1"/>
          <p:nvPr/>
        </p:nvSpPr>
        <p:spPr>
          <a:xfrm>
            <a:off x="589775" y="1506425"/>
            <a:ext cx="7267800" cy="895800"/>
          </a:xfrm>
          <a:prstGeom prst="rect">
            <a:avLst/>
          </a:prstGeom>
          <a:noFill/>
          <a:ln>
            <a:noFill/>
          </a:ln>
        </p:spPr>
        <p:txBody>
          <a:bodyPr spcFirstLastPara="1" wrap="square" lIns="91425" tIns="91425" rIns="91425" bIns="91425" anchor="t" anchorCtr="0">
            <a:spAutoFit/>
          </a:bodyPr>
          <a:lstStyle/>
          <a:p>
            <a:pPr marL="457200" marR="0" lvl="0" indent="-298450" algn="l" rtl="0">
              <a:lnSpc>
                <a:spcPct val="115000"/>
              </a:lnSpc>
              <a:spcBef>
                <a:spcPts val="1200"/>
              </a:spcBef>
              <a:spcAft>
                <a:spcPts val="0"/>
              </a:spcAft>
              <a:buClr>
                <a:srgbClr val="000000"/>
              </a:buClr>
              <a:buSzPts val="1100"/>
              <a:buFont typeface="Arial"/>
              <a:buAutoNum type="arabicPeriod"/>
            </a:pPr>
            <a:r>
              <a:rPr lang="en-GB" sz="1400" b="0" i="0" u="none" strike="noStrike" cap="none">
                <a:solidFill>
                  <a:srgbClr val="000000"/>
                </a:solidFill>
                <a:latin typeface="Roboto"/>
                <a:ea typeface="Roboto"/>
                <a:cs typeface="Roboto"/>
                <a:sym typeface="Roboto"/>
              </a:rPr>
              <a:t>Consider </a:t>
            </a:r>
            <a:r>
              <a:rPr lang="en-GB" sz="1400" b="1" i="0" u="none" strike="noStrike" cap="none">
                <a:solidFill>
                  <a:srgbClr val="000000"/>
                </a:solidFill>
                <a:latin typeface="Roboto"/>
                <a:ea typeface="Roboto"/>
                <a:cs typeface="Roboto"/>
                <a:sym typeface="Roboto"/>
              </a:rPr>
              <a:t>all possible alignments</a:t>
            </a:r>
            <a:r>
              <a:rPr lang="en-GB" sz="1400" b="0" i="0" u="none" strike="noStrike" cap="none">
                <a:solidFill>
                  <a:srgbClr val="000000"/>
                </a:solidFill>
                <a:latin typeface="Roboto"/>
                <a:ea typeface="Roboto"/>
                <a:cs typeface="Roboto"/>
                <a:sym typeface="Roboto"/>
              </a:rPr>
              <a:t> between the input data and the output labels.</a:t>
            </a:r>
            <a:endParaRPr sz="1400" b="0" i="0" u="none" strike="noStrike" cap="none">
              <a:solidFill>
                <a:srgbClr val="000000"/>
              </a:solidFill>
              <a:latin typeface="Roboto"/>
              <a:ea typeface="Roboto"/>
              <a:cs typeface="Roboto"/>
              <a:sym typeface="Roboto"/>
            </a:endParaRPr>
          </a:p>
          <a:p>
            <a:pPr marL="457200" marR="0" lvl="0" indent="-298450" algn="l" rtl="0">
              <a:lnSpc>
                <a:spcPct val="115000"/>
              </a:lnSpc>
              <a:spcBef>
                <a:spcPts val="0"/>
              </a:spcBef>
              <a:spcAft>
                <a:spcPts val="0"/>
              </a:spcAft>
              <a:buClr>
                <a:srgbClr val="000000"/>
              </a:buClr>
              <a:buSzPts val="1100"/>
              <a:buFont typeface="Arial"/>
              <a:buAutoNum type="arabicPeriod"/>
            </a:pPr>
            <a:r>
              <a:rPr lang="en-GB" sz="1400" b="0" i="0" u="none" strike="noStrike" cap="none">
                <a:solidFill>
                  <a:srgbClr val="000000"/>
                </a:solidFill>
                <a:latin typeface="Roboto"/>
                <a:ea typeface="Roboto"/>
                <a:cs typeface="Roboto"/>
                <a:sym typeface="Roboto"/>
              </a:rPr>
              <a:t>Calculate the </a:t>
            </a:r>
            <a:r>
              <a:rPr lang="en-GB" sz="1400" b="1" i="0" u="none" strike="noStrike" cap="none">
                <a:solidFill>
                  <a:srgbClr val="000000"/>
                </a:solidFill>
                <a:latin typeface="Roboto"/>
                <a:ea typeface="Roboto"/>
                <a:cs typeface="Roboto"/>
                <a:sym typeface="Roboto"/>
              </a:rPr>
              <a:t>probability</a:t>
            </a:r>
            <a:r>
              <a:rPr lang="en-GB" sz="1400" b="0" i="0" u="none" strike="noStrike" cap="none">
                <a:solidFill>
                  <a:srgbClr val="000000"/>
                </a:solidFill>
                <a:latin typeface="Roboto"/>
                <a:ea typeface="Roboto"/>
                <a:cs typeface="Roboto"/>
                <a:sym typeface="Roboto"/>
              </a:rPr>
              <a:t> of each alignment based on the model's predictions.</a:t>
            </a:r>
            <a:endParaRPr sz="1400" b="0" i="0" u="none" strike="noStrike" cap="none">
              <a:solidFill>
                <a:srgbClr val="000000"/>
              </a:solidFill>
              <a:latin typeface="Roboto"/>
              <a:ea typeface="Roboto"/>
              <a:cs typeface="Roboto"/>
              <a:sym typeface="Roboto"/>
            </a:endParaRPr>
          </a:p>
          <a:p>
            <a:pPr marL="457200" marR="0" lvl="0" indent="-298450" algn="l" rtl="0">
              <a:lnSpc>
                <a:spcPct val="115000"/>
              </a:lnSpc>
              <a:spcBef>
                <a:spcPts val="0"/>
              </a:spcBef>
              <a:spcAft>
                <a:spcPts val="0"/>
              </a:spcAft>
              <a:buClr>
                <a:srgbClr val="000000"/>
              </a:buClr>
              <a:buSzPts val="1100"/>
              <a:buFont typeface="Arial"/>
              <a:buAutoNum type="arabicPeriod"/>
            </a:pPr>
            <a:r>
              <a:rPr lang="en-GB" sz="1400" b="1" i="0" u="none" strike="noStrike" cap="none">
                <a:solidFill>
                  <a:srgbClr val="000000"/>
                </a:solidFill>
                <a:latin typeface="Roboto"/>
                <a:ea typeface="Roboto"/>
                <a:cs typeface="Roboto"/>
                <a:sym typeface="Roboto"/>
              </a:rPr>
              <a:t>Sum up</a:t>
            </a:r>
            <a:r>
              <a:rPr lang="en-GB" sz="1400" b="0" i="0" u="none" strike="noStrike" cap="none">
                <a:solidFill>
                  <a:srgbClr val="000000"/>
                </a:solidFill>
                <a:latin typeface="Roboto"/>
                <a:ea typeface="Roboto"/>
                <a:cs typeface="Roboto"/>
                <a:sym typeface="Roboto"/>
              </a:rPr>
              <a:t> all the alignment probabilities.</a:t>
            </a:r>
            <a:endParaRPr sz="1400" b="0" i="0" u="none" strike="noStrike" cap="none">
              <a:solidFill>
                <a:srgbClr val="000000"/>
              </a:solidFill>
              <a:latin typeface="Arial"/>
              <a:ea typeface="Arial"/>
              <a:cs typeface="Arial"/>
              <a:sym typeface="Arial"/>
            </a:endParaRPr>
          </a:p>
        </p:txBody>
      </p:sp>
      <p:sp>
        <p:nvSpPr>
          <p:cNvPr id="1636" name="Google Shape;1636;p46"/>
          <p:cNvSpPr/>
          <p:nvPr/>
        </p:nvSpPr>
        <p:spPr>
          <a:xfrm>
            <a:off x="615725" y="1508263"/>
            <a:ext cx="7532700" cy="1024200"/>
          </a:xfrm>
          <a:prstGeom prst="rect">
            <a:avLst/>
          </a:prstGeom>
          <a:solidFill>
            <a:srgbClr val="29D2F5">
              <a:alpha val="21176"/>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7" name="Google Shape;1637;p46"/>
          <p:cNvSpPr/>
          <p:nvPr/>
        </p:nvSpPr>
        <p:spPr>
          <a:xfrm>
            <a:off x="3718300" y="3199513"/>
            <a:ext cx="2094600" cy="219900"/>
          </a:xfrm>
          <a:prstGeom prst="rect">
            <a:avLst/>
          </a:prstGeom>
          <a:solidFill>
            <a:srgbClr val="F3F3F3"/>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8" name="Google Shape;1638;p46"/>
          <p:cNvSpPr/>
          <p:nvPr/>
        </p:nvSpPr>
        <p:spPr>
          <a:xfrm>
            <a:off x="1063850" y="4418350"/>
            <a:ext cx="180000" cy="161100"/>
          </a:xfrm>
          <a:prstGeom prst="rect">
            <a:avLst/>
          </a:prstGeom>
          <a:solidFill>
            <a:srgbClr val="737373"/>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9" name="Google Shape;1639;p46"/>
          <p:cNvSpPr/>
          <p:nvPr/>
        </p:nvSpPr>
        <p:spPr>
          <a:xfrm>
            <a:off x="1444850" y="4418350"/>
            <a:ext cx="180000" cy="161100"/>
          </a:xfrm>
          <a:prstGeom prst="rect">
            <a:avLst/>
          </a:prstGeom>
          <a:solidFill>
            <a:srgbClr val="737373"/>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0" name="Google Shape;1640;p46"/>
          <p:cNvSpPr/>
          <p:nvPr/>
        </p:nvSpPr>
        <p:spPr>
          <a:xfrm>
            <a:off x="1825850" y="4418350"/>
            <a:ext cx="180000" cy="161100"/>
          </a:xfrm>
          <a:prstGeom prst="rect">
            <a:avLst/>
          </a:prstGeom>
          <a:solidFill>
            <a:srgbClr val="737373"/>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1" name="Google Shape;1641;p46"/>
          <p:cNvSpPr/>
          <p:nvPr/>
        </p:nvSpPr>
        <p:spPr>
          <a:xfrm>
            <a:off x="2206850" y="4418350"/>
            <a:ext cx="180000" cy="161100"/>
          </a:xfrm>
          <a:prstGeom prst="rect">
            <a:avLst/>
          </a:prstGeom>
          <a:solidFill>
            <a:srgbClr val="737373"/>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2" name="Google Shape;1642;p46"/>
          <p:cNvSpPr/>
          <p:nvPr/>
        </p:nvSpPr>
        <p:spPr>
          <a:xfrm>
            <a:off x="2587850" y="4418350"/>
            <a:ext cx="180000" cy="161100"/>
          </a:xfrm>
          <a:prstGeom prst="rect">
            <a:avLst/>
          </a:prstGeom>
          <a:solidFill>
            <a:srgbClr val="737373"/>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3" name="Google Shape;1643;p46"/>
          <p:cNvSpPr/>
          <p:nvPr/>
        </p:nvSpPr>
        <p:spPr>
          <a:xfrm>
            <a:off x="1006400" y="3201100"/>
            <a:ext cx="1818900" cy="1071600"/>
          </a:xfrm>
          <a:prstGeom prst="rect">
            <a:avLst/>
          </a:prstGeom>
          <a:solidFill>
            <a:srgbClr val="00B6FF">
              <a:alpha val="23921"/>
            </a:srgbClr>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4" name="Google Shape;1644;p46"/>
          <p:cNvSpPr/>
          <p:nvPr/>
        </p:nvSpPr>
        <p:spPr>
          <a:xfrm>
            <a:off x="1063850" y="4037350"/>
            <a:ext cx="180000" cy="161100"/>
          </a:xfrm>
          <a:prstGeom prst="rect">
            <a:avLst/>
          </a:prstGeom>
          <a:solidFill>
            <a:srgbClr val="FF0000"/>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645" name="Google Shape;1645;p46"/>
          <p:cNvCxnSpPr>
            <a:stCxn id="1644" idx="3"/>
          </p:cNvCxnSpPr>
          <p:nvPr/>
        </p:nvCxnSpPr>
        <p:spPr>
          <a:xfrm rot="10800000" flipH="1">
            <a:off x="1243850" y="4113100"/>
            <a:ext cx="161100" cy="4800"/>
          </a:xfrm>
          <a:prstGeom prst="straightConnector1">
            <a:avLst/>
          </a:prstGeom>
          <a:noFill/>
          <a:ln w="9525" cap="flat" cmpd="sng">
            <a:solidFill>
              <a:srgbClr val="424242"/>
            </a:solidFill>
            <a:prstDash val="solid"/>
            <a:round/>
            <a:headEnd type="none" w="sm" len="sm"/>
            <a:tailEnd type="triangle" w="med" len="med"/>
          </a:ln>
        </p:spPr>
      </p:cxnSp>
      <p:sp>
        <p:nvSpPr>
          <p:cNvPr id="1646" name="Google Shape;1646;p46"/>
          <p:cNvSpPr/>
          <p:nvPr/>
        </p:nvSpPr>
        <p:spPr>
          <a:xfrm>
            <a:off x="1444850" y="4037350"/>
            <a:ext cx="180000" cy="161100"/>
          </a:xfrm>
          <a:prstGeom prst="rect">
            <a:avLst/>
          </a:prstGeom>
          <a:solidFill>
            <a:srgbClr val="FF0000"/>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647" name="Google Shape;1647;p46"/>
          <p:cNvCxnSpPr>
            <a:stCxn id="1646" idx="3"/>
          </p:cNvCxnSpPr>
          <p:nvPr/>
        </p:nvCxnSpPr>
        <p:spPr>
          <a:xfrm rot="10800000" flipH="1">
            <a:off x="1624850" y="4113100"/>
            <a:ext cx="161100" cy="4800"/>
          </a:xfrm>
          <a:prstGeom prst="straightConnector1">
            <a:avLst/>
          </a:prstGeom>
          <a:noFill/>
          <a:ln w="9525" cap="flat" cmpd="sng">
            <a:solidFill>
              <a:srgbClr val="424242"/>
            </a:solidFill>
            <a:prstDash val="solid"/>
            <a:round/>
            <a:headEnd type="none" w="sm" len="sm"/>
            <a:tailEnd type="triangle" w="med" len="med"/>
          </a:ln>
        </p:spPr>
      </p:cxnSp>
      <p:sp>
        <p:nvSpPr>
          <p:cNvPr id="1648" name="Google Shape;1648;p46"/>
          <p:cNvSpPr/>
          <p:nvPr/>
        </p:nvSpPr>
        <p:spPr>
          <a:xfrm>
            <a:off x="1825850" y="4037350"/>
            <a:ext cx="180000" cy="161100"/>
          </a:xfrm>
          <a:prstGeom prst="rect">
            <a:avLst/>
          </a:prstGeom>
          <a:solidFill>
            <a:srgbClr val="FF0000"/>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649" name="Google Shape;1649;p46"/>
          <p:cNvCxnSpPr>
            <a:stCxn id="1648" idx="3"/>
          </p:cNvCxnSpPr>
          <p:nvPr/>
        </p:nvCxnSpPr>
        <p:spPr>
          <a:xfrm rot="10800000" flipH="1">
            <a:off x="2005850" y="4113100"/>
            <a:ext cx="161100" cy="4800"/>
          </a:xfrm>
          <a:prstGeom prst="straightConnector1">
            <a:avLst/>
          </a:prstGeom>
          <a:noFill/>
          <a:ln w="9525" cap="flat" cmpd="sng">
            <a:solidFill>
              <a:srgbClr val="424242"/>
            </a:solidFill>
            <a:prstDash val="solid"/>
            <a:round/>
            <a:headEnd type="none" w="sm" len="sm"/>
            <a:tailEnd type="triangle" w="med" len="med"/>
          </a:ln>
        </p:spPr>
      </p:cxnSp>
      <p:sp>
        <p:nvSpPr>
          <p:cNvPr id="1650" name="Google Shape;1650;p46"/>
          <p:cNvSpPr/>
          <p:nvPr/>
        </p:nvSpPr>
        <p:spPr>
          <a:xfrm>
            <a:off x="2206850" y="4037350"/>
            <a:ext cx="180000" cy="161100"/>
          </a:xfrm>
          <a:prstGeom prst="rect">
            <a:avLst/>
          </a:prstGeom>
          <a:solidFill>
            <a:srgbClr val="FF0000"/>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651" name="Google Shape;1651;p46"/>
          <p:cNvCxnSpPr>
            <a:stCxn id="1650" idx="3"/>
          </p:cNvCxnSpPr>
          <p:nvPr/>
        </p:nvCxnSpPr>
        <p:spPr>
          <a:xfrm rot="10800000" flipH="1">
            <a:off x="2386850" y="4113100"/>
            <a:ext cx="161100" cy="4800"/>
          </a:xfrm>
          <a:prstGeom prst="straightConnector1">
            <a:avLst/>
          </a:prstGeom>
          <a:noFill/>
          <a:ln w="9525" cap="flat" cmpd="sng">
            <a:solidFill>
              <a:srgbClr val="424242"/>
            </a:solidFill>
            <a:prstDash val="solid"/>
            <a:round/>
            <a:headEnd type="none" w="sm" len="sm"/>
            <a:tailEnd type="triangle" w="med" len="med"/>
          </a:ln>
        </p:spPr>
      </p:cxnSp>
      <p:sp>
        <p:nvSpPr>
          <p:cNvPr id="1652" name="Google Shape;1652;p46"/>
          <p:cNvSpPr/>
          <p:nvPr/>
        </p:nvSpPr>
        <p:spPr>
          <a:xfrm>
            <a:off x="2587850" y="4037350"/>
            <a:ext cx="180000" cy="161100"/>
          </a:xfrm>
          <a:prstGeom prst="rect">
            <a:avLst/>
          </a:prstGeom>
          <a:solidFill>
            <a:srgbClr val="FF0000"/>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653" name="Google Shape;1653;p46"/>
          <p:cNvCxnSpPr>
            <a:endCxn id="1644" idx="2"/>
          </p:cNvCxnSpPr>
          <p:nvPr/>
        </p:nvCxnSpPr>
        <p:spPr>
          <a:xfrm rot="10800000">
            <a:off x="1153850" y="4198450"/>
            <a:ext cx="0" cy="219900"/>
          </a:xfrm>
          <a:prstGeom prst="straightConnector1">
            <a:avLst/>
          </a:prstGeom>
          <a:noFill/>
          <a:ln w="9525" cap="flat" cmpd="sng">
            <a:solidFill>
              <a:srgbClr val="424242"/>
            </a:solidFill>
            <a:prstDash val="solid"/>
            <a:round/>
            <a:headEnd type="none" w="sm" len="sm"/>
            <a:tailEnd type="triangle" w="med" len="med"/>
          </a:ln>
        </p:spPr>
      </p:cxnSp>
      <p:cxnSp>
        <p:nvCxnSpPr>
          <p:cNvPr id="1654" name="Google Shape;1654;p46"/>
          <p:cNvCxnSpPr/>
          <p:nvPr/>
        </p:nvCxnSpPr>
        <p:spPr>
          <a:xfrm rot="10800000">
            <a:off x="1534850" y="4198450"/>
            <a:ext cx="0" cy="219900"/>
          </a:xfrm>
          <a:prstGeom prst="straightConnector1">
            <a:avLst/>
          </a:prstGeom>
          <a:noFill/>
          <a:ln w="9525" cap="flat" cmpd="sng">
            <a:solidFill>
              <a:srgbClr val="424242"/>
            </a:solidFill>
            <a:prstDash val="solid"/>
            <a:round/>
            <a:headEnd type="none" w="sm" len="sm"/>
            <a:tailEnd type="triangle" w="med" len="med"/>
          </a:ln>
        </p:spPr>
      </p:cxnSp>
      <p:cxnSp>
        <p:nvCxnSpPr>
          <p:cNvPr id="1655" name="Google Shape;1655;p46"/>
          <p:cNvCxnSpPr/>
          <p:nvPr/>
        </p:nvCxnSpPr>
        <p:spPr>
          <a:xfrm rot="10800000">
            <a:off x="1915850" y="4198450"/>
            <a:ext cx="0" cy="219900"/>
          </a:xfrm>
          <a:prstGeom prst="straightConnector1">
            <a:avLst/>
          </a:prstGeom>
          <a:noFill/>
          <a:ln w="9525" cap="flat" cmpd="sng">
            <a:solidFill>
              <a:srgbClr val="424242"/>
            </a:solidFill>
            <a:prstDash val="solid"/>
            <a:round/>
            <a:headEnd type="none" w="sm" len="sm"/>
            <a:tailEnd type="triangle" w="med" len="med"/>
          </a:ln>
        </p:spPr>
      </p:cxnSp>
      <p:cxnSp>
        <p:nvCxnSpPr>
          <p:cNvPr id="1656" name="Google Shape;1656;p46"/>
          <p:cNvCxnSpPr/>
          <p:nvPr/>
        </p:nvCxnSpPr>
        <p:spPr>
          <a:xfrm rot="10800000">
            <a:off x="2296850" y="4198450"/>
            <a:ext cx="0" cy="219900"/>
          </a:xfrm>
          <a:prstGeom prst="straightConnector1">
            <a:avLst/>
          </a:prstGeom>
          <a:noFill/>
          <a:ln w="9525" cap="flat" cmpd="sng">
            <a:solidFill>
              <a:srgbClr val="424242"/>
            </a:solidFill>
            <a:prstDash val="solid"/>
            <a:round/>
            <a:headEnd type="none" w="sm" len="sm"/>
            <a:tailEnd type="triangle" w="med" len="med"/>
          </a:ln>
        </p:spPr>
      </p:cxnSp>
      <p:cxnSp>
        <p:nvCxnSpPr>
          <p:cNvPr id="1657" name="Google Shape;1657;p46"/>
          <p:cNvCxnSpPr/>
          <p:nvPr/>
        </p:nvCxnSpPr>
        <p:spPr>
          <a:xfrm rot="10800000">
            <a:off x="2677850" y="4198450"/>
            <a:ext cx="0" cy="219900"/>
          </a:xfrm>
          <a:prstGeom prst="straightConnector1">
            <a:avLst/>
          </a:prstGeom>
          <a:noFill/>
          <a:ln w="9525" cap="flat" cmpd="sng">
            <a:solidFill>
              <a:srgbClr val="424242"/>
            </a:solidFill>
            <a:prstDash val="solid"/>
            <a:round/>
            <a:headEnd type="none" w="sm" len="sm"/>
            <a:tailEnd type="triangle" w="med" len="med"/>
          </a:ln>
        </p:spPr>
      </p:cxnSp>
      <p:sp>
        <p:nvSpPr>
          <p:cNvPr id="1658" name="Google Shape;1658;p46"/>
          <p:cNvSpPr/>
          <p:nvPr/>
        </p:nvSpPr>
        <p:spPr>
          <a:xfrm>
            <a:off x="1063850" y="3656350"/>
            <a:ext cx="180000" cy="161100"/>
          </a:xfrm>
          <a:prstGeom prst="rect">
            <a:avLst/>
          </a:prstGeom>
          <a:solidFill>
            <a:srgbClr val="FF0000"/>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659" name="Google Shape;1659;p46"/>
          <p:cNvCxnSpPr>
            <a:stCxn id="1658" idx="3"/>
          </p:cNvCxnSpPr>
          <p:nvPr/>
        </p:nvCxnSpPr>
        <p:spPr>
          <a:xfrm rot="10800000" flipH="1">
            <a:off x="1243850" y="3732100"/>
            <a:ext cx="161100" cy="4800"/>
          </a:xfrm>
          <a:prstGeom prst="straightConnector1">
            <a:avLst/>
          </a:prstGeom>
          <a:noFill/>
          <a:ln w="9525" cap="flat" cmpd="sng">
            <a:solidFill>
              <a:srgbClr val="424242"/>
            </a:solidFill>
            <a:prstDash val="solid"/>
            <a:round/>
            <a:headEnd type="none" w="sm" len="sm"/>
            <a:tailEnd type="triangle" w="med" len="med"/>
          </a:ln>
        </p:spPr>
      </p:cxnSp>
      <p:sp>
        <p:nvSpPr>
          <p:cNvPr id="1660" name="Google Shape;1660;p46"/>
          <p:cNvSpPr/>
          <p:nvPr/>
        </p:nvSpPr>
        <p:spPr>
          <a:xfrm>
            <a:off x="1444850" y="3656350"/>
            <a:ext cx="180000" cy="161100"/>
          </a:xfrm>
          <a:prstGeom prst="rect">
            <a:avLst/>
          </a:prstGeom>
          <a:solidFill>
            <a:srgbClr val="FF0000"/>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661" name="Google Shape;1661;p46"/>
          <p:cNvCxnSpPr>
            <a:stCxn id="1660" idx="3"/>
          </p:cNvCxnSpPr>
          <p:nvPr/>
        </p:nvCxnSpPr>
        <p:spPr>
          <a:xfrm rot="10800000" flipH="1">
            <a:off x="1624850" y="3732100"/>
            <a:ext cx="161100" cy="4800"/>
          </a:xfrm>
          <a:prstGeom prst="straightConnector1">
            <a:avLst/>
          </a:prstGeom>
          <a:noFill/>
          <a:ln w="9525" cap="flat" cmpd="sng">
            <a:solidFill>
              <a:srgbClr val="424242"/>
            </a:solidFill>
            <a:prstDash val="solid"/>
            <a:round/>
            <a:headEnd type="none" w="sm" len="sm"/>
            <a:tailEnd type="triangle" w="med" len="med"/>
          </a:ln>
        </p:spPr>
      </p:cxnSp>
      <p:sp>
        <p:nvSpPr>
          <p:cNvPr id="1662" name="Google Shape;1662;p46"/>
          <p:cNvSpPr/>
          <p:nvPr/>
        </p:nvSpPr>
        <p:spPr>
          <a:xfrm>
            <a:off x="1825850" y="3656350"/>
            <a:ext cx="180000" cy="161100"/>
          </a:xfrm>
          <a:prstGeom prst="rect">
            <a:avLst/>
          </a:prstGeom>
          <a:solidFill>
            <a:srgbClr val="FF0000"/>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663" name="Google Shape;1663;p46"/>
          <p:cNvCxnSpPr>
            <a:stCxn id="1662" idx="3"/>
          </p:cNvCxnSpPr>
          <p:nvPr/>
        </p:nvCxnSpPr>
        <p:spPr>
          <a:xfrm rot="10800000" flipH="1">
            <a:off x="2005850" y="3732100"/>
            <a:ext cx="161100" cy="4800"/>
          </a:xfrm>
          <a:prstGeom prst="straightConnector1">
            <a:avLst/>
          </a:prstGeom>
          <a:noFill/>
          <a:ln w="9525" cap="flat" cmpd="sng">
            <a:solidFill>
              <a:srgbClr val="424242"/>
            </a:solidFill>
            <a:prstDash val="solid"/>
            <a:round/>
            <a:headEnd type="none" w="sm" len="sm"/>
            <a:tailEnd type="triangle" w="med" len="med"/>
          </a:ln>
        </p:spPr>
      </p:cxnSp>
      <p:sp>
        <p:nvSpPr>
          <p:cNvPr id="1664" name="Google Shape;1664;p46"/>
          <p:cNvSpPr/>
          <p:nvPr/>
        </p:nvSpPr>
        <p:spPr>
          <a:xfrm>
            <a:off x="2206850" y="3656350"/>
            <a:ext cx="180000" cy="161100"/>
          </a:xfrm>
          <a:prstGeom prst="rect">
            <a:avLst/>
          </a:prstGeom>
          <a:solidFill>
            <a:srgbClr val="FF0000"/>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665" name="Google Shape;1665;p46"/>
          <p:cNvCxnSpPr>
            <a:stCxn id="1664" idx="3"/>
          </p:cNvCxnSpPr>
          <p:nvPr/>
        </p:nvCxnSpPr>
        <p:spPr>
          <a:xfrm rot="10800000" flipH="1">
            <a:off x="2386850" y="3732100"/>
            <a:ext cx="161100" cy="4800"/>
          </a:xfrm>
          <a:prstGeom prst="straightConnector1">
            <a:avLst/>
          </a:prstGeom>
          <a:noFill/>
          <a:ln w="9525" cap="flat" cmpd="sng">
            <a:solidFill>
              <a:srgbClr val="424242"/>
            </a:solidFill>
            <a:prstDash val="solid"/>
            <a:round/>
            <a:headEnd type="none" w="sm" len="sm"/>
            <a:tailEnd type="triangle" w="med" len="med"/>
          </a:ln>
        </p:spPr>
      </p:cxnSp>
      <p:sp>
        <p:nvSpPr>
          <p:cNvPr id="1666" name="Google Shape;1666;p46"/>
          <p:cNvSpPr/>
          <p:nvPr/>
        </p:nvSpPr>
        <p:spPr>
          <a:xfrm>
            <a:off x="2587850" y="3656350"/>
            <a:ext cx="180000" cy="161100"/>
          </a:xfrm>
          <a:prstGeom prst="rect">
            <a:avLst/>
          </a:prstGeom>
          <a:solidFill>
            <a:srgbClr val="FF0000"/>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667" name="Google Shape;1667;p46"/>
          <p:cNvCxnSpPr>
            <a:endCxn id="1658" idx="2"/>
          </p:cNvCxnSpPr>
          <p:nvPr/>
        </p:nvCxnSpPr>
        <p:spPr>
          <a:xfrm rot="10800000">
            <a:off x="1153850" y="3817450"/>
            <a:ext cx="0" cy="219900"/>
          </a:xfrm>
          <a:prstGeom prst="straightConnector1">
            <a:avLst/>
          </a:prstGeom>
          <a:noFill/>
          <a:ln w="9525" cap="flat" cmpd="sng">
            <a:solidFill>
              <a:srgbClr val="424242"/>
            </a:solidFill>
            <a:prstDash val="solid"/>
            <a:round/>
            <a:headEnd type="none" w="sm" len="sm"/>
            <a:tailEnd type="triangle" w="med" len="med"/>
          </a:ln>
        </p:spPr>
      </p:cxnSp>
      <p:cxnSp>
        <p:nvCxnSpPr>
          <p:cNvPr id="1668" name="Google Shape;1668;p46"/>
          <p:cNvCxnSpPr/>
          <p:nvPr/>
        </p:nvCxnSpPr>
        <p:spPr>
          <a:xfrm rot="10800000">
            <a:off x="1534850" y="3817450"/>
            <a:ext cx="0" cy="219900"/>
          </a:xfrm>
          <a:prstGeom prst="straightConnector1">
            <a:avLst/>
          </a:prstGeom>
          <a:noFill/>
          <a:ln w="9525" cap="flat" cmpd="sng">
            <a:solidFill>
              <a:srgbClr val="424242"/>
            </a:solidFill>
            <a:prstDash val="solid"/>
            <a:round/>
            <a:headEnd type="none" w="sm" len="sm"/>
            <a:tailEnd type="triangle" w="med" len="med"/>
          </a:ln>
        </p:spPr>
      </p:cxnSp>
      <p:cxnSp>
        <p:nvCxnSpPr>
          <p:cNvPr id="1669" name="Google Shape;1669;p46"/>
          <p:cNvCxnSpPr/>
          <p:nvPr/>
        </p:nvCxnSpPr>
        <p:spPr>
          <a:xfrm rot="10800000">
            <a:off x="1915850" y="3817450"/>
            <a:ext cx="0" cy="219900"/>
          </a:xfrm>
          <a:prstGeom prst="straightConnector1">
            <a:avLst/>
          </a:prstGeom>
          <a:noFill/>
          <a:ln w="9525" cap="flat" cmpd="sng">
            <a:solidFill>
              <a:srgbClr val="424242"/>
            </a:solidFill>
            <a:prstDash val="solid"/>
            <a:round/>
            <a:headEnd type="none" w="sm" len="sm"/>
            <a:tailEnd type="triangle" w="med" len="med"/>
          </a:ln>
        </p:spPr>
      </p:cxnSp>
      <p:cxnSp>
        <p:nvCxnSpPr>
          <p:cNvPr id="1670" name="Google Shape;1670;p46"/>
          <p:cNvCxnSpPr/>
          <p:nvPr/>
        </p:nvCxnSpPr>
        <p:spPr>
          <a:xfrm rot="10800000">
            <a:off x="2296850" y="3817450"/>
            <a:ext cx="0" cy="219900"/>
          </a:xfrm>
          <a:prstGeom prst="straightConnector1">
            <a:avLst/>
          </a:prstGeom>
          <a:noFill/>
          <a:ln w="9525" cap="flat" cmpd="sng">
            <a:solidFill>
              <a:srgbClr val="424242"/>
            </a:solidFill>
            <a:prstDash val="solid"/>
            <a:round/>
            <a:headEnd type="none" w="sm" len="sm"/>
            <a:tailEnd type="triangle" w="med" len="med"/>
          </a:ln>
        </p:spPr>
      </p:cxnSp>
      <p:cxnSp>
        <p:nvCxnSpPr>
          <p:cNvPr id="1671" name="Google Shape;1671;p46"/>
          <p:cNvCxnSpPr/>
          <p:nvPr/>
        </p:nvCxnSpPr>
        <p:spPr>
          <a:xfrm rot="10800000">
            <a:off x="2677850" y="3817450"/>
            <a:ext cx="0" cy="219900"/>
          </a:xfrm>
          <a:prstGeom prst="straightConnector1">
            <a:avLst/>
          </a:prstGeom>
          <a:noFill/>
          <a:ln w="9525" cap="flat" cmpd="sng">
            <a:solidFill>
              <a:srgbClr val="424242"/>
            </a:solidFill>
            <a:prstDash val="solid"/>
            <a:round/>
            <a:headEnd type="none" w="sm" len="sm"/>
            <a:tailEnd type="triangle" w="med" len="med"/>
          </a:ln>
        </p:spPr>
      </p:cxnSp>
      <p:sp>
        <p:nvSpPr>
          <p:cNvPr id="1672" name="Google Shape;1672;p46"/>
          <p:cNvSpPr/>
          <p:nvPr/>
        </p:nvSpPr>
        <p:spPr>
          <a:xfrm>
            <a:off x="1063850" y="3275350"/>
            <a:ext cx="180000" cy="161100"/>
          </a:xfrm>
          <a:prstGeom prst="rect">
            <a:avLst/>
          </a:prstGeom>
          <a:solidFill>
            <a:srgbClr val="4285F4"/>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673" name="Google Shape;1673;p46"/>
          <p:cNvCxnSpPr>
            <a:stCxn id="1672" idx="3"/>
          </p:cNvCxnSpPr>
          <p:nvPr/>
        </p:nvCxnSpPr>
        <p:spPr>
          <a:xfrm rot="10800000" flipH="1">
            <a:off x="1243850" y="3351100"/>
            <a:ext cx="161100" cy="4800"/>
          </a:xfrm>
          <a:prstGeom prst="straightConnector1">
            <a:avLst/>
          </a:prstGeom>
          <a:noFill/>
          <a:ln w="9525" cap="flat" cmpd="sng">
            <a:solidFill>
              <a:srgbClr val="424242"/>
            </a:solidFill>
            <a:prstDash val="solid"/>
            <a:round/>
            <a:headEnd type="none" w="sm" len="sm"/>
            <a:tailEnd type="triangle" w="med" len="med"/>
          </a:ln>
        </p:spPr>
      </p:cxnSp>
      <p:sp>
        <p:nvSpPr>
          <p:cNvPr id="1674" name="Google Shape;1674;p46"/>
          <p:cNvSpPr/>
          <p:nvPr/>
        </p:nvSpPr>
        <p:spPr>
          <a:xfrm>
            <a:off x="1444850" y="3275350"/>
            <a:ext cx="180000" cy="161100"/>
          </a:xfrm>
          <a:prstGeom prst="rect">
            <a:avLst/>
          </a:prstGeom>
          <a:solidFill>
            <a:srgbClr val="4285F4"/>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675" name="Google Shape;1675;p46"/>
          <p:cNvCxnSpPr>
            <a:stCxn id="1674" idx="3"/>
          </p:cNvCxnSpPr>
          <p:nvPr/>
        </p:nvCxnSpPr>
        <p:spPr>
          <a:xfrm rot="10800000" flipH="1">
            <a:off x="1624850" y="3351100"/>
            <a:ext cx="161100" cy="4800"/>
          </a:xfrm>
          <a:prstGeom prst="straightConnector1">
            <a:avLst/>
          </a:prstGeom>
          <a:noFill/>
          <a:ln w="9525" cap="flat" cmpd="sng">
            <a:solidFill>
              <a:srgbClr val="424242"/>
            </a:solidFill>
            <a:prstDash val="solid"/>
            <a:round/>
            <a:headEnd type="none" w="sm" len="sm"/>
            <a:tailEnd type="triangle" w="med" len="med"/>
          </a:ln>
        </p:spPr>
      </p:cxnSp>
      <p:sp>
        <p:nvSpPr>
          <p:cNvPr id="1676" name="Google Shape;1676;p46"/>
          <p:cNvSpPr/>
          <p:nvPr/>
        </p:nvSpPr>
        <p:spPr>
          <a:xfrm>
            <a:off x="1825850" y="3275350"/>
            <a:ext cx="180000" cy="161100"/>
          </a:xfrm>
          <a:prstGeom prst="rect">
            <a:avLst/>
          </a:prstGeom>
          <a:solidFill>
            <a:srgbClr val="4285F4"/>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677" name="Google Shape;1677;p46"/>
          <p:cNvCxnSpPr>
            <a:stCxn id="1676" idx="3"/>
          </p:cNvCxnSpPr>
          <p:nvPr/>
        </p:nvCxnSpPr>
        <p:spPr>
          <a:xfrm rot="10800000" flipH="1">
            <a:off x="2005850" y="3351100"/>
            <a:ext cx="161100" cy="4800"/>
          </a:xfrm>
          <a:prstGeom prst="straightConnector1">
            <a:avLst/>
          </a:prstGeom>
          <a:noFill/>
          <a:ln w="9525" cap="flat" cmpd="sng">
            <a:solidFill>
              <a:srgbClr val="424242"/>
            </a:solidFill>
            <a:prstDash val="solid"/>
            <a:round/>
            <a:headEnd type="none" w="sm" len="sm"/>
            <a:tailEnd type="triangle" w="med" len="med"/>
          </a:ln>
        </p:spPr>
      </p:cxnSp>
      <p:sp>
        <p:nvSpPr>
          <p:cNvPr id="1678" name="Google Shape;1678;p46"/>
          <p:cNvSpPr/>
          <p:nvPr/>
        </p:nvSpPr>
        <p:spPr>
          <a:xfrm>
            <a:off x="2206850" y="3275350"/>
            <a:ext cx="180000" cy="161100"/>
          </a:xfrm>
          <a:prstGeom prst="rect">
            <a:avLst/>
          </a:prstGeom>
          <a:solidFill>
            <a:srgbClr val="4285F4"/>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679" name="Google Shape;1679;p46"/>
          <p:cNvCxnSpPr>
            <a:stCxn id="1678" idx="3"/>
          </p:cNvCxnSpPr>
          <p:nvPr/>
        </p:nvCxnSpPr>
        <p:spPr>
          <a:xfrm rot="10800000" flipH="1">
            <a:off x="2386850" y="3351100"/>
            <a:ext cx="161100" cy="4800"/>
          </a:xfrm>
          <a:prstGeom prst="straightConnector1">
            <a:avLst/>
          </a:prstGeom>
          <a:noFill/>
          <a:ln w="9525" cap="flat" cmpd="sng">
            <a:solidFill>
              <a:srgbClr val="424242"/>
            </a:solidFill>
            <a:prstDash val="solid"/>
            <a:round/>
            <a:headEnd type="none" w="sm" len="sm"/>
            <a:tailEnd type="triangle" w="med" len="med"/>
          </a:ln>
        </p:spPr>
      </p:cxnSp>
      <p:sp>
        <p:nvSpPr>
          <p:cNvPr id="1680" name="Google Shape;1680;p46"/>
          <p:cNvSpPr/>
          <p:nvPr/>
        </p:nvSpPr>
        <p:spPr>
          <a:xfrm>
            <a:off x="2587850" y="3275350"/>
            <a:ext cx="180000" cy="161100"/>
          </a:xfrm>
          <a:prstGeom prst="rect">
            <a:avLst/>
          </a:prstGeom>
          <a:solidFill>
            <a:srgbClr val="4285F4"/>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681" name="Google Shape;1681;p46"/>
          <p:cNvCxnSpPr>
            <a:endCxn id="1672" idx="2"/>
          </p:cNvCxnSpPr>
          <p:nvPr/>
        </p:nvCxnSpPr>
        <p:spPr>
          <a:xfrm rot="10800000">
            <a:off x="1153850" y="3436450"/>
            <a:ext cx="0" cy="219900"/>
          </a:xfrm>
          <a:prstGeom prst="straightConnector1">
            <a:avLst/>
          </a:prstGeom>
          <a:noFill/>
          <a:ln w="9525" cap="flat" cmpd="sng">
            <a:solidFill>
              <a:srgbClr val="424242"/>
            </a:solidFill>
            <a:prstDash val="solid"/>
            <a:round/>
            <a:headEnd type="none" w="sm" len="sm"/>
            <a:tailEnd type="triangle" w="med" len="med"/>
          </a:ln>
        </p:spPr>
      </p:cxnSp>
      <p:cxnSp>
        <p:nvCxnSpPr>
          <p:cNvPr id="1682" name="Google Shape;1682;p46"/>
          <p:cNvCxnSpPr/>
          <p:nvPr/>
        </p:nvCxnSpPr>
        <p:spPr>
          <a:xfrm rot="10800000">
            <a:off x="1534850" y="3436450"/>
            <a:ext cx="0" cy="219900"/>
          </a:xfrm>
          <a:prstGeom prst="straightConnector1">
            <a:avLst/>
          </a:prstGeom>
          <a:noFill/>
          <a:ln w="9525" cap="flat" cmpd="sng">
            <a:solidFill>
              <a:srgbClr val="424242"/>
            </a:solidFill>
            <a:prstDash val="solid"/>
            <a:round/>
            <a:headEnd type="none" w="sm" len="sm"/>
            <a:tailEnd type="triangle" w="med" len="med"/>
          </a:ln>
        </p:spPr>
      </p:cxnSp>
      <p:cxnSp>
        <p:nvCxnSpPr>
          <p:cNvPr id="1683" name="Google Shape;1683;p46"/>
          <p:cNvCxnSpPr/>
          <p:nvPr/>
        </p:nvCxnSpPr>
        <p:spPr>
          <a:xfrm rot="10800000">
            <a:off x="1915850" y="3436450"/>
            <a:ext cx="0" cy="219900"/>
          </a:xfrm>
          <a:prstGeom prst="straightConnector1">
            <a:avLst/>
          </a:prstGeom>
          <a:noFill/>
          <a:ln w="9525" cap="flat" cmpd="sng">
            <a:solidFill>
              <a:srgbClr val="424242"/>
            </a:solidFill>
            <a:prstDash val="solid"/>
            <a:round/>
            <a:headEnd type="none" w="sm" len="sm"/>
            <a:tailEnd type="triangle" w="med" len="med"/>
          </a:ln>
        </p:spPr>
      </p:cxnSp>
      <p:cxnSp>
        <p:nvCxnSpPr>
          <p:cNvPr id="1684" name="Google Shape;1684;p46"/>
          <p:cNvCxnSpPr/>
          <p:nvPr/>
        </p:nvCxnSpPr>
        <p:spPr>
          <a:xfrm rot="10800000">
            <a:off x="2296850" y="3436450"/>
            <a:ext cx="0" cy="219900"/>
          </a:xfrm>
          <a:prstGeom prst="straightConnector1">
            <a:avLst/>
          </a:prstGeom>
          <a:noFill/>
          <a:ln w="9525" cap="flat" cmpd="sng">
            <a:solidFill>
              <a:srgbClr val="424242"/>
            </a:solidFill>
            <a:prstDash val="solid"/>
            <a:round/>
            <a:headEnd type="none" w="sm" len="sm"/>
            <a:tailEnd type="triangle" w="med" len="med"/>
          </a:ln>
        </p:spPr>
      </p:cxnSp>
      <p:cxnSp>
        <p:nvCxnSpPr>
          <p:cNvPr id="1685" name="Google Shape;1685;p46"/>
          <p:cNvCxnSpPr/>
          <p:nvPr/>
        </p:nvCxnSpPr>
        <p:spPr>
          <a:xfrm rot="10800000">
            <a:off x="2677850" y="3436450"/>
            <a:ext cx="0" cy="219900"/>
          </a:xfrm>
          <a:prstGeom prst="straightConnector1">
            <a:avLst/>
          </a:prstGeom>
          <a:noFill/>
          <a:ln w="9525" cap="flat" cmpd="sng">
            <a:solidFill>
              <a:srgbClr val="424242"/>
            </a:solidFill>
            <a:prstDash val="solid"/>
            <a:round/>
            <a:headEnd type="none" w="sm" len="sm"/>
            <a:tailEnd type="triangle" w="med" len="med"/>
          </a:ln>
        </p:spPr>
      </p:cxnSp>
      <p:cxnSp>
        <p:nvCxnSpPr>
          <p:cNvPr id="1686" name="Google Shape;1686;p46"/>
          <p:cNvCxnSpPr/>
          <p:nvPr/>
        </p:nvCxnSpPr>
        <p:spPr>
          <a:xfrm rot="10800000">
            <a:off x="1153850" y="3055450"/>
            <a:ext cx="0" cy="219900"/>
          </a:xfrm>
          <a:prstGeom prst="straightConnector1">
            <a:avLst/>
          </a:prstGeom>
          <a:noFill/>
          <a:ln w="9525" cap="flat" cmpd="sng">
            <a:solidFill>
              <a:srgbClr val="424242"/>
            </a:solidFill>
            <a:prstDash val="solid"/>
            <a:round/>
            <a:headEnd type="none" w="sm" len="sm"/>
            <a:tailEnd type="triangle" w="med" len="med"/>
          </a:ln>
        </p:spPr>
      </p:cxnSp>
      <p:cxnSp>
        <p:nvCxnSpPr>
          <p:cNvPr id="1687" name="Google Shape;1687;p46"/>
          <p:cNvCxnSpPr/>
          <p:nvPr/>
        </p:nvCxnSpPr>
        <p:spPr>
          <a:xfrm rot="10800000">
            <a:off x="1534850" y="3055450"/>
            <a:ext cx="0" cy="219900"/>
          </a:xfrm>
          <a:prstGeom prst="straightConnector1">
            <a:avLst/>
          </a:prstGeom>
          <a:noFill/>
          <a:ln w="9525" cap="flat" cmpd="sng">
            <a:solidFill>
              <a:srgbClr val="424242"/>
            </a:solidFill>
            <a:prstDash val="solid"/>
            <a:round/>
            <a:headEnd type="none" w="sm" len="sm"/>
            <a:tailEnd type="triangle" w="med" len="med"/>
          </a:ln>
        </p:spPr>
      </p:cxnSp>
      <p:cxnSp>
        <p:nvCxnSpPr>
          <p:cNvPr id="1688" name="Google Shape;1688;p46"/>
          <p:cNvCxnSpPr/>
          <p:nvPr/>
        </p:nvCxnSpPr>
        <p:spPr>
          <a:xfrm rot="10800000">
            <a:off x="1915850" y="3055450"/>
            <a:ext cx="0" cy="219900"/>
          </a:xfrm>
          <a:prstGeom prst="straightConnector1">
            <a:avLst/>
          </a:prstGeom>
          <a:noFill/>
          <a:ln w="9525" cap="flat" cmpd="sng">
            <a:solidFill>
              <a:srgbClr val="424242"/>
            </a:solidFill>
            <a:prstDash val="solid"/>
            <a:round/>
            <a:headEnd type="none" w="sm" len="sm"/>
            <a:tailEnd type="triangle" w="med" len="med"/>
          </a:ln>
        </p:spPr>
      </p:cxnSp>
      <p:cxnSp>
        <p:nvCxnSpPr>
          <p:cNvPr id="1689" name="Google Shape;1689;p46"/>
          <p:cNvCxnSpPr/>
          <p:nvPr/>
        </p:nvCxnSpPr>
        <p:spPr>
          <a:xfrm rot="10800000">
            <a:off x="2296850" y="3055450"/>
            <a:ext cx="0" cy="219900"/>
          </a:xfrm>
          <a:prstGeom prst="straightConnector1">
            <a:avLst/>
          </a:prstGeom>
          <a:noFill/>
          <a:ln w="9525" cap="flat" cmpd="sng">
            <a:solidFill>
              <a:srgbClr val="424242"/>
            </a:solidFill>
            <a:prstDash val="solid"/>
            <a:round/>
            <a:headEnd type="none" w="sm" len="sm"/>
            <a:tailEnd type="triangle" w="med" len="med"/>
          </a:ln>
        </p:spPr>
      </p:cxnSp>
      <p:cxnSp>
        <p:nvCxnSpPr>
          <p:cNvPr id="1690" name="Google Shape;1690;p46"/>
          <p:cNvCxnSpPr/>
          <p:nvPr/>
        </p:nvCxnSpPr>
        <p:spPr>
          <a:xfrm rot="10800000">
            <a:off x="2677850" y="3055450"/>
            <a:ext cx="0" cy="219900"/>
          </a:xfrm>
          <a:prstGeom prst="straightConnector1">
            <a:avLst/>
          </a:prstGeom>
          <a:noFill/>
          <a:ln w="9525" cap="flat" cmpd="sng">
            <a:solidFill>
              <a:srgbClr val="424242"/>
            </a:solidFill>
            <a:prstDash val="solid"/>
            <a:round/>
            <a:headEnd type="none" w="sm" len="sm"/>
            <a:tailEnd type="triangle" w="med" len="med"/>
          </a:ln>
        </p:spPr>
      </p:cxnSp>
      <p:sp>
        <p:nvSpPr>
          <p:cNvPr id="1691" name="Google Shape;1691;p46"/>
          <p:cNvSpPr txBox="1"/>
          <p:nvPr/>
        </p:nvSpPr>
        <p:spPr>
          <a:xfrm>
            <a:off x="1031625" y="4532300"/>
            <a:ext cx="341100" cy="354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GB" sz="1100" b="0" i="0" u="none" strike="noStrike" cap="none">
                <a:solidFill>
                  <a:srgbClr val="000000"/>
                </a:solidFill>
                <a:latin typeface="Roboto"/>
                <a:ea typeface="Roboto"/>
                <a:cs typeface="Roboto"/>
                <a:sym typeface="Roboto"/>
              </a:rPr>
              <a:t>x</a:t>
            </a:r>
            <a:r>
              <a:rPr lang="en-GB" sz="600" b="0" i="0" u="none" strike="noStrike" cap="none">
                <a:solidFill>
                  <a:srgbClr val="000000"/>
                </a:solidFill>
                <a:latin typeface="Roboto"/>
                <a:ea typeface="Roboto"/>
                <a:cs typeface="Roboto"/>
                <a:sym typeface="Roboto"/>
              </a:rPr>
              <a:t>1</a:t>
            </a:r>
            <a:endParaRPr sz="600" b="0" i="0" u="none" strike="noStrike" cap="none">
              <a:solidFill>
                <a:srgbClr val="000000"/>
              </a:solidFill>
              <a:latin typeface="Roboto"/>
              <a:ea typeface="Roboto"/>
              <a:cs typeface="Roboto"/>
              <a:sym typeface="Roboto"/>
            </a:endParaRPr>
          </a:p>
        </p:txBody>
      </p:sp>
      <p:sp>
        <p:nvSpPr>
          <p:cNvPr id="1692" name="Google Shape;1692;p46"/>
          <p:cNvSpPr txBox="1"/>
          <p:nvPr/>
        </p:nvSpPr>
        <p:spPr>
          <a:xfrm>
            <a:off x="1412625" y="4532300"/>
            <a:ext cx="341100" cy="354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GB" sz="1100" b="0" i="0" u="none" strike="noStrike" cap="none">
                <a:solidFill>
                  <a:srgbClr val="000000"/>
                </a:solidFill>
                <a:latin typeface="Roboto"/>
                <a:ea typeface="Roboto"/>
                <a:cs typeface="Roboto"/>
                <a:sym typeface="Roboto"/>
              </a:rPr>
              <a:t>x</a:t>
            </a:r>
            <a:r>
              <a:rPr lang="en-GB" sz="600" b="0" i="0" u="none" strike="noStrike" cap="none">
                <a:solidFill>
                  <a:srgbClr val="000000"/>
                </a:solidFill>
                <a:latin typeface="Roboto"/>
                <a:ea typeface="Roboto"/>
                <a:cs typeface="Roboto"/>
                <a:sym typeface="Roboto"/>
              </a:rPr>
              <a:t>2</a:t>
            </a:r>
            <a:endParaRPr sz="600" b="0" i="0" u="none" strike="noStrike" cap="none">
              <a:solidFill>
                <a:srgbClr val="000000"/>
              </a:solidFill>
              <a:latin typeface="Roboto"/>
              <a:ea typeface="Roboto"/>
              <a:cs typeface="Roboto"/>
              <a:sym typeface="Roboto"/>
            </a:endParaRPr>
          </a:p>
        </p:txBody>
      </p:sp>
      <p:sp>
        <p:nvSpPr>
          <p:cNvPr id="1693" name="Google Shape;1693;p46"/>
          <p:cNvSpPr txBox="1"/>
          <p:nvPr/>
        </p:nvSpPr>
        <p:spPr>
          <a:xfrm>
            <a:off x="1793625" y="4532300"/>
            <a:ext cx="341100" cy="354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GB" sz="1100" b="0" i="0" u="none" strike="noStrike" cap="none">
                <a:solidFill>
                  <a:srgbClr val="000000"/>
                </a:solidFill>
                <a:latin typeface="Roboto"/>
                <a:ea typeface="Roboto"/>
                <a:cs typeface="Roboto"/>
                <a:sym typeface="Roboto"/>
              </a:rPr>
              <a:t>x</a:t>
            </a:r>
            <a:r>
              <a:rPr lang="en-GB" sz="600" b="0" i="0" u="none" strike="noStrike" cap="none">
                <a:solidFill>
                  <a:srgbClr val="000000"/>
                </a:solidFill>
                <a:latin typeface="Roboto"/>
                <a:ea typeface="Roboto"/>
                <a:cs typeface="Roboto"/>
                <a:sym typeface="Roboto"/>
              </a:rPr>
              <a:t>3</a:t>
            </a:r>
            <a:endParaRPr sz="600" b="0" i="0" u="none" strike="noStrike" cap="none">
              <a:solidFill>
                <a:srgbClr val="000000"/>
              </a:solidFill>
              <a:latin typeface="Roboto"/>
              <a:ea typeface="Roboto"/>
              <a:cs typeface="Roboto"/>
              <a:sym typeface="Roboto"/>
            </a:endParaRPr>
          </a:p>
        </p:txBody>
      </p:sp>
      <p:sp>
        <p:nvSpPr>
          <p:cNvPr id="1694" name="Google Shape;1694;p46"/>
          <p:cNvSpPr txBox="1"/>
          <p:nvPr/>
        </p:nvSpPr>
        <p:spPr>
          <a:xfrm>
            <a:off x="2174625" y="4532300"/>
            <a:ext cx="341100" cy="354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GB" sz="1100" b="0" i="0" u="none" strike="noStrike" cap="none">
                <a:solidFill>
                  <a:srgbClr val="000000"/>
                </a:solidFill>
                <a:latin typeface="Roboto"/>
                <a:ea typeface="Roboto"/>
                <a:cs typeface="Roboto"/>
                <a:sym typeface="Roboto"/>
              </a:rPr>
              <a:t>...</a:t>
            </a:r>
            <a:endParaRPr sz="600" b="0" i="0" u="none" strike="noStrike" cap="none">
              <a:solidFill>
                <a:srgbClr val="000000"/>
              </a:solidFill>
              <a:latin typeface="Roboto"/>
              <a:ea typeface="Roboto"/>
              <a:cs typeface="Roboto"/>
              <a:sym typeface="Roboto"/>
            </a:endParaRPr>
          </a:p>
        </p:txBody>
      </p:sp>
      <p:sp>
        <p:nvSpPr>
          <p:cNvPr id="1695" name="Google Shape;1695;p46"/>
          <p:cNvSpPr txBox="1"/>
          <p:nvPr/>
        </p:nvSpPr>
        <p:spPr>
          <a:xfrm>
            <a:off x="2555625" y="4532300"/>
            <a:ext cx="341100" cy="354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GB" sz="1100" b="0" i="0" u="none" strike="noStrike" cap="none">
                <a:solidFill>
                  <a:srgbClr val="000000"/>
                </a:solidFill>
                <a:latin typeface="Roboto"/>
                <a:ea typeface="Roboto"/>
                <a:cs typeface="Roboto"/>
                <a:sym typeface="Roboto"/>
              </a:rPr>
              <a:t>x</a:t>
            </a:r>
            <a:r>
              <a:rPr lang="en-GB" sz="600" b="0" i="0" u="none" strike="noStrike" cap="none">
                <a:solidFill>
                  <a:srgbClr val="000000"/>
                </a:solidFill>
                <a:latin typeface="Roboto"/>
                <a:ea typeface="Roboto"/>
                <a:cs typeface="Roboto"/>
                <a:sym typeface="Roboto"/>
              </a:rPr>
              <a:t>N</a:t>
            </a:r>
            <a:endParaRPr sz="600" b="0" i="0" u="none" strike="noStrike" cap="none">
              <a:solidFill>
                <a:srgbClr val="000000"/>
              </a:solidFill>
              <a:latin typeface="Roboto"/>
              <a:ea typeface="Roboto"/>
              <a:cs typeface="Roboto"/>
              <a:sym typeface="Roboto"/>
            </a:endParaRPr>
          </a:p>
        </p:txBody>
      </p:sp>
      <p:sp>
        <p:nvSpPr>
          <p:cNvPr id="1696" name="Google Shape;1696;p46"/>
          <p:cNvSpPr txBox="1"/>
          <p:nvPr/>
        </p:nvSpPr>
        <p:spPr>
          <a:xfrm>
            <a:off x="3737638" y="3138263"/>
            <a:ext cx="584100" cy="354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GB" sz="1100" b="0" i="0" u="none" strike="noStrike" cap="none">
                <a:solidFill>
                  <a:srgbClr val="000000"/>
                </a:solidFill>
                <a:latin typeface="Roboto"/>
                <a:ea typeface="Roboto"/>
                <a:cs typeface="Roboto"/>
                <a:sym typeface="Roboto"/>
              </a:rPr>
              <a:t>c</a:t>
            </a:r>
            <a:endParaRPr sz="600" b="0" i="0" u="none" strike="noStrike" cap="none">
              <a:solidFill>
                <a:srgbClr val="000000"/>
              </a:solidFill>
              <a:latin typeface="Roboto"/>
              <a:ea typeface="Roboto"/>
              <a:cs typeface="Roboto"/>
              <a:sym typeface="Roboto"/>
            </a:endParaRPr>
          </a:p>
        </p:txBody>
      </p:sp>
      <p:sp>
        <p:nvSpPr>
          <p:cNvPr id="1697" name="Google Shape;1697;p46"/>
          <p:cNvSpPr txBox="1"/>
          <p:nvPr/>
        </p:nvSpPr>
        <p:spPr>
          <a:xfrm>
            <a:off x="4421200" y="3126675"/>
            <a:ext cx="498600" cy="354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GB" sz="1100" b="0" i="0" u="none" strike="noStrike" cap="none">
                <a:solidFill>
                  <a:srgbClr val="000000"/>
                </a:solidFill>
                <a:latin typeface="Roboto"/>
                <a:ea typeface="Roboto"/>
                <a:cs typeface="Roboto"/>
                <a:sym typeface="Roboto"/>
              </a:rPr>
              <a:t>a</a:t>
            </a:r>
            <a:endParaRPr sz="600" b="0" i="0" u="none" strike="noStrike" cap="none">
              <a:solidFill>
                <a:srgbClr val="000000"/>
              </a:solidFill>
              <a:latin typeface="Roboto"/>
              <a:ea typeface="Roboto"/>
              <a:cs typeface="Roboto"/>
              <a:sym typeface="Roboto"/>
            </a:endParaRPr>
          </a:p>
        </p:txBody>
      </p:sp>
      <p:sp>
        <p:nvSpPr>
          <p:cNvPr id="1698" name="Google Shape;1698;p46"/>
          <p:cNvSpPr txBox="1"/>
          <p:nvPr/>
        </p:nvSpPr>
        <p:spPr>
          <a:xfrm>
            <a:off x="4807763" y="3126663"/>
            <a:ext cx="584100" cy="354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GB" sz="1100" b="0" i="0" u="none" strike="noStrike" cap="none">
                <a:solidFill>
                  <a:srgbClr val="000000"/>
                </a:solidFill>
                <a:latin typeface="Roboto"/>
                <a:ea typeface="Roboto"/>
                <a:cs typeface="Roboto"/>
                <a:sym typeface="Roboto"/>
              </a:rPr>
              <a:t>a</a:t>
            </a:r>
            <a:endParaRPr sz="600" b="0" i="0" u="none" strike="noStrike" cap="none">
              <a:solidFill>
                <a:srgbClr val="000000"/>
              </a:solidFill>
              <a:latin typeface="Roboto"/>
              <a:ea typeface="Roboto"/>
              <a:cs typeface="Roboto"/>
              <a:sym typeface="Roboto"/>
            </a:endParaRPr>
          </a:p>
        </p:txBody>
      </p:sp>
      <p:sp>
        <p:nvSpPr>
          <p:cNvPr id="1699" name="Google Shape;1699;p46"/>
          <p:cNvSpPr txBox="1"/>
          <p:nvPr/>
        </p:nvSpPr>
        <p:spPr>
          <a:xfrm>
            <a:off x="5234075" y="3133900"/>
            <a:ext cx="584100" cy="354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GB" sz="1100" b="0" i="0" u="none" strike="noStrike" cap="none">
                <a:solidFill>
                  <a:srgbClr val="000000"/>
                </a:solidFill>
                <a:latin typeface="Roboto"/>
                <a:ea typeface="Roboto"/>
                <a:cs typeface="Roboto"/>
                <a:sym typeface="Roboto"/>
              </a:rPr>
              <a:t>t</a:t>
            </a:r>
            <a:endParaRPr sz="600" b="0" i="0" u="none" strike="noStrike" cap="none">
              <a:solidFill>
                <a:srgbClr val="000000"/>
              </a:solidFill>
              <a:latin typeface="Roboto"/>
              <a:ea typeface="Roboto"/>
              <a:cs typeface="Roboto"/>
              <a:sym typeface="Roboto"/>
            </a:endParaRPr>
          </a:p>
        </p:txBody>
      </p:sp>
      <p:sp>
        <p:nvSpPr>
          <p:cNvPr id="1700" name="Google Shape;1700;p46"/>
          <p:cNvSpPr txBox="1"/>
          <p:nvPr/>
        </p:nvSpPr>
        <p:spPr>
          <a:xfrm>
            <a:off x="4077450" y="3138275"/>
            <a:ext cx="341100" cy="354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GB" sz="1100" b="0" i="0" u="none" strike="noStrike" cap="none">
                <a:solidFill>
                  <a:srgbClr val="000000"/>
                </a:solidFill>
                <a:latin typeface="Roboto"/>
                <a:ea typeface="Roboto"/>
                <a:cs typeface="Roboto"/>
                <a:sym typeface="Roboto"/>
              </a:rPr>
              <a:t>ϵ</a:t>
            </a:r>
            <a:endParaRPr sz="600" b="0" i="0" u="none" strike="noStrike" cap="none">
              <a:solidFill>
                <a:srgbClr val="000000"/>
              </a:solidFill>
              <a:latin typeface="Roboto"/>
              <a:ea typeface="Roboto"/>
              <a:cs typeface="Roboto"/>
              <a:sym typeface="Roboto"/>
            </a:endParaRPr>
          </a:p>
        </p:txBody>
      </p:sp>
      <p:sp>
        <p:nvSpPr>
          <p:cNvPr id="1701" name="Google Shape;1701;p46"/>
          <p:cNvSpPr txBox="1"/>
          <p:nvPr/>
        </p:nvSpPr>
        <p:spPr>
          <a:xfrm rot="-5400000">
            <a:off x="2630000" y="3507250"/>
            <a:ext cx="8961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GB" sz="1400" b="1" i="0" u="none" strike="noStrike" cap="none">
                <a:solidFill>
                  <a:srgbClr val="000000"/>
                </a:solidFill>
                <a:latin typeface="Roboto"/>
                <a:ea typeface="Roboto"/>
                <a:cs typeface="Roboto"/>
                <a:sym typeface="Roboto"/>
              </a:rPr>
              <a:t>Encoder</a:t>
            </a:r>
            <a:endParaRPr sz="1400" b="1" i="0" u="none" strike="noStrike" cap="none">
              <a:solidFill>
                <a:srgbClr val="000000"/>
              </a:solidFill>
              <a:latin typeface="Roboto"/>
              <a:ea typeface="Roboto"/>
              <a:cs typeface="Roboto"/>
              <a:sym typeface="Roboto"/>
            </a:endParaRPr>
          </a:p>
        </p:txBody>
      </p:sp>
      <p:sp>
        <p:nvSpPr>
          <p:cNvPr id="1702" name="Google Shape;1702;p46"/>
          <p:cNvSpPr txBox="1"/>
          <p:nvPr/>
        </p:nvSpPr>
        <p:spPr>
          <a:xfrm rot="-5400000">
            <a:off x="461600" y="3536800"/>
            <a:ext cx="5841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Roboto"/>
                <a:ea typeface="Roboto"/>
                <a:cs typeface="Roboto"/>
                <a:sym typeface="Roboto"/>
              </a:rPr>
              <a:t>RNN</a:t>
            </a:r>
            <a:endParaRPr sz="1400" b="0" i="0" u="none" strike="noStrike" cap="none">
              <a:solidFill>
                <a:srgbClr val="000000"/>
              </a:solidFill>
              <a:latin typeface="Roboto"/>
              <a:ea typeface="Roboto"/>
              <a:cs typeface="Roboto"/>
              <a:sym typeface="Roboto"/>
            </a:endParaRPr>
          </a:p>
        </p:txBody>
      </p:sp>
      <p:sp>
        <p:nvSpPr>
          <p:cNvPr id="1703" name="Google Shape;1703;p46"/>
          <p:cNvSpPr txBox="1"/>
          <p:nvPr/>
        </p:nvSpPr>
        <p:spPr>
          <a:xfrm>
            <a:off x="4094663" y="3431475"/>
            <a:ext cx="584100" cy="354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GB" sz="1100" b="0" i="0" u="none" strike="noStrike" cap="none">
                <a:solidFill>
                  <a:srgbClr val="000000"/>
                </a:solidFill>
                <a:latin typeface="Roboto"/>
                <a:ea typeface="Roboto"/>
                <a:cs typeface="Roboto"/>
                <a:sym typeface="Roboto"/>
              </a:rPr>
              <a:t>c</a:t>
            </a:r>
            <a:endParaRPr sz="600" b="0" i="0" u="none" strike="noStrike" cap="none">
              <a:solidFill>
                <a:srgbClr val="000000"/>
              </a:solidFill>
              <a:latin typeface="Roboto"/>
              <a:ea typeface="Roboto"/>
              <a:cs typeface="Roboto"/>
              <a:sym typeface="Roboto"/>
            </a:endParaRPr>
          </a:p>
        </p:txBody>
      </p:sp>
      <p:sp>
        <p:nvSpPr>
          <p:cNvPr id="1704" name="Google Shape;1704;p46"/>
          <p:cNvSpPr txBox="1"/>
          <p:nvPr/>
        </p:nvSpPr>
        <p:spPr>
          <a:xfrm>
            <a:off x="4421200" y="3431475"/>
            <a:ext cx="498600" cy="354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GB" sz="1100" b="0" i="0" u="none" strike="noStrike" cap="none">
                <a:solidFill>
                  <a:srgbClr val="000000"/>
                </a:solidFill>
                <a:latin typeface="Roboto"/>
                <a:ea typeface="Roboto"/>
                <a:cs typeface="Roboto"/>
                <a:sym typeface="Roboto"/>
              </a:rPr>
              <a:t>a</a:t>
            </a:r>
            <a:endParaRPr sz="600" b="0" i="0" u="none" strike="noStrike" cap="none">
              <a:solidFill>
                <a:srgbClr val="000000"/>
              </a:solidFill>
              <a:latin typeface="Roboto"/>
              <a:ea typeface="Roboto"/>
              <a:cs typeface="Roboto"/>
              <a:sym typeface="Roboto"/>
            </a:endParaRPr>
          </a:p>
        </p:txBody>
      </p:sp>
      <p:sp>
        <p:nvSpPr>
          <p:cNvPr id="1705" name="Google Shape;1705;p46"/>
          <p:cNvSpPr txBox="1"/>
          <p:nvPr/>
        </p:nvSpPr>
        <p:spPr>
          <a:xfrm>
            <a:off x="5342863" y="3438688"/>
            <a:ext cx="584100" cy="354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GB" sz="1100" b="0" i="0" u="none" strike="noStrike" cap="none">
                <a:solidFill>
                  <a:srgbClr val="000000"/>
                </a:solidFill>
                <a:latin typeface="Roboto"/>
                <a:ea typeface="Roboto"/>
                <a:cs typeface="Roboto"/>
                <a:sym typeface="Roboto"/>
              </a:rPr>
              <a:t>ϵ</a:t>
            </a:r>
            <a:endParaRPr sz="600" b="0" i="0" u="none" strike="noStrike" cap="none">
              <a:solidFill>
                <a:srgbClr val="000000"/>
              </a:solidFill>
              <a:latin typeface="Roboto"/>
              <a:ea typeface="Roboto"/>
              <a:cs typeface="Roboto"/>
              <a:sym typeface="Roboto"/>
            </a:endParaRPr>
          </a:p>
        </p:txBody>
      </p:sp>
      <p:sp>
        <p:nvSpPr>
          <p:cNvPr id="1706" name="Google Shape;1706;p46"/>
          <p:cNvSpPr txBox="1"/>
          <p:nvPr/>
        </p:nvSpPr>
        <p:spPr>
          <a:xfrm>
            <a:off x="4845875" y="3438700"/>
            <a:ext cx="584100" cy="354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GB" sz="1100" b="0" i="0" u="none" strike="noStrike" cap="none">
                <a:solidFill>
                  <a:srgbClr val="000000"/>
                </a:solidFill>
                <a:latin typeface="Roboto"/>
                <a:ea typeface="Roboto"/>
                <a:cs typeface="Roboto"/>
                <a:sym typeface="Roboto"/>
              </a:rPr>
              <a:t>t</a:t>
            </a:r>
            <a:endParaRPr sz="600" b="0" i="0" u="none" strike="noStrike" cap="none">
              <a:solidFill>
                <a:srgbClr val="000000"/>
              </a:solidFill>
              <a:latin typeface="Roboto"/>
              <a:ea typeface="Roboto"/>
              <a:cs typeface="Roboto"/>
              <a:sym typeface="Roboto"/>
            </a:endParaRPr>
          </a:p>
        </p:txBody>
      </p:sp>
      <p:sp>
        <p:nvSpPr>
          <p:cNvPr id="1707" name="Google Shape;1707;p46"/>
          <p:cNvSpPr txBox="1"/>
          <p:nvPr/>
        </p:nvSpPr>
        <p:spPr>
          <a:xfrm>
            <a:off x="3785400" y="3431475"/>
            <a:ext cx="341100" cy="354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GB" sz="1100" b="0" i="0" u="none" strike="noStrike" cap="none">
                <a:solidFill>
                  <a:srgbClr val="000000"/>
                </a:solidFill>
                <a:latin typeface="Roboto"/>
                <a:ea typeface="Roboto"/>
                <a:cs typeface="Roboto"/>
                <a:sym typeface="Roboto"/>
              </a:rPr>
              <a:t>ϵ</a:t>
            </a:r>
            <a:endParaRPr sz="600" b="0" i="0" u="none" strike="noStrike" cap="none">
              <a:solidFill>
                <a:srgbClr val="000000"/>
              </a:solidFill>
              <a:latin typeface="Roboto"/>
              <a:ea typeface="Roboto"/>
              <a:cs typeface="Roboto"/>
              <a:sym typeface="Roboto"/>
            </a:endParaRPr>
          </a:p>
        </p:txBody>
      </p:sp>
      <p:sp>
        <p:nvSpPr>
          <p:cNvPr id="1708" name="Google Shape;1708;p46"/>
          <p:cNvSpPr txBox="1"/>
          <p:nvPr/>
        </p:nvSpPr>
        <p:spPr>
          <a:xfrm>
            <a:off x="4094663" y="3736275"/>
            <a:ext cx="584100" cy="354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GB" sz="1100" b="0" i="0" u="none" strike="noStrike" cap="none">
                <a:solidFill>
                  <a:srgbClr val="000000"/>
                </a:solidFill>
                <a:latin typeface="Roboto"/>
                <a:ea typeface="Roboto"/>
                <a:cs typeface="Roboto"/>
                <a:sym typeface="Roboto"/>
              </a:rPr>
              <a:t>a</a:t>
            </a:r>
            <a:endParaRPr sz="600" b="0" i="0" u="none" strike="noStrike" cap="none">
              <a:solidFill>
                <a:srgbClr val="000000"/>
              </a:solidFill>
              <a:latin typeface="Roboto"/>
              <a:ea typeface="Roboto"/>
              <a:cs typeface="Roboto"/>
              <a:sym typeface="Roboto"/>
            </a:endParaRPr>
          </a:p>
        </p:txBody>
      </p:sp>
      <p:sp>
        <p:nvSpPr>
          <p:cNvPr id="1709" name="Google Shape;1709;p46"/>
          <p:cNvSpPr txBox="1"/>
          <p:nvPr/>
        </p:nvSpPr>
        <p:spPr>
          <a:xfrm>
            <a:off x="4912250" y="3736275"/>
            <a:ext cx="498600" cy="354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GB" sz="1100" b="0" i="0" u="none" strike="noStrike" cap="none">
                <a:solidFill>
                  <a:srgbClr val="000000"/>
                </a:solidFill>
                <a:latin typeface="Roboto"/>
                <a:ea typeface="Roboto"/>
                <a:cs typeface="Roboto"/>
                <a:sym typeface="Roboto"/>
              </a:rPr>
              <a:t>ϵ</a:t>
            </a:r>
            <a:endParaRPr sz="600" b="0" i="0" u="none" strike="noStrike" cap="none">
              <a:solidFill>
                <a:srgbClr val="000000"/>
              </a:solidFill>
              <a:latin typeface="Roboto"/>
              <a:ea typeface="Roboto"/>
              <a:cs typeface="Roboto"/>
              <a:sym typeface="Roboto"/>
            </a:endParaRPr>
          </a:p>
        </p:txBody>
      </p:sp>
      <p:sp>
        <p:nvSpPr>
          <p:cNvPr id="1710" name="Google Shape;1710;p46"/>
          <p:cNvSpPr txBox="1"/>
          <p:nvPr/>
        </p:nvSpPr>
        <p:spPr>
          <a:xfrm>
            <a:off x="5342863" y="3743488"/>
            <a:ext cx="584100" cy="354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GB" sz="1100" b="0" i="0" u="none" strike="noStrike" cap="none">
                <a:solidFill>
                  <a:srgbClr val="000000"/>
                </a:solidFill>
                <a:latin typeface="Roboto"/>
                <a:ea typeface="Roboto"/>
                <a:cs typeface="Roboto"/>
                <a:sym typeface="Roboto"/>
              </a:rPr>
              <a:t>t</a:t>
            </a:r>
            <a:endParaRPr sz="600" b="0" i="0" u="none" strike="noStrike" cap="none">
              <a:solidFill>
                <a:srgbClr val="000000"/>
              </a:solidFill>
              <a:latin typeface="Roboto"/>
              <a:ea typeface="Roboto"/>
              <a:cs typeface="Roboto"/>
              <a:sym typeface="Roboto"/>
            </a:endParaRPr>
          </a:p>
        </p:txBody>
      </p:sp>
      <p:sp>
        <p:nvSpPr>
          <p:cNvPr id="1711" name="Google Shape;1711;p46"/>
          <p:cNvSpPr txBox="1"/>
          <p:nvPr/>
        </p:nvSpPr>
        <p:spPr>
          <a:xfrm>
            <a:off x="4442625" y="3736275"/>
            <a:ext cx="584100" cy="354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GB" sz="1100" b="0" i="0" u="none" strike="noStrike" cap="none">
                <a:solidFill>
                  <a:srgbClr val="000000"/>
                </a:solidFill>
                <a:latin typeface="Roboto"/>
                <a:ea typeface="Roboto"/>
                <a:cs typeface="Roboto"/>
                <a:sym typeface="Roboto"/>
              </a:rPr>
              <a:t>a</a:t>
            </a:r>
            <a:endParaRPr sz="600" b="0" i="0" u="none" strike="noStrike" cap="none">
              <a:solidFill>
                <a:srgbClr val="000000"/>
              </a:solidFill>
              <a:latin typeface="Roboto"/>
              <a:ea typeface="Roboto"/>
              <a:cs typeface="Roboto"/>
              <a:sym typeface="Roboto"/>
            </a:endParaRPr>
          </a:p>
        </p:txBody>
      </p:sp>
      <p:sp>
        <p:nvSpPr>
          <p:cNvPr id="1712" name="Google Shape;1712;p46"/>
          <p:cNvSpPr txBox="1"/>
          <p:nvPr/>
        </p:nvSpPr>
        <p:spPr>
          <a:xfrm>
            <a:off x="3785400" y="3736275"/>
            <a:ext cx="341100" cy="354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GB" sz="1100" b="0" i="0" u="none" strike="noStrike" cap="none">
                <a:solidFill>
                  <a:srgbClr val="000000"/>
                </a:solidFill>
                <a:latin typeface="Roboto"/>
                <a:ea typeface="Roboto"/>
                <a:cs typeface="Roboto"/>
                <a:sym typeface="Roboto"/>
              </a:rPr>
              <a:t>c</a:t>
            </a:r>
            <a:endParaRPr sz="600" b="0" i="0" u="none" strike="noStrike" cap="none">
              <a:solidFill>
                <a:srgbClr val="000000"/>
              </a:solidFill>
              <a:latin typeface="Roboto"/>
              <a:ea typeface="Roboto"/>
              <a:cs typeface="Roboto"/>
              <a:sym typeface="Roboto"/>
            </a:endParaRPr>
          </a:p>
        </p:txBody>
      </p:sp>
      <p:sp>
        <p:nvSpPr>
          <p:cNvPr id="1713" name="Google Shape;1713;p46"/>
          <p:cNvSpPr txBox="1"/>
          <p:nvPr/>
        </p:nvSpPr>
        <p:spPr>
          <a:xfrm>
            <a:off x="3718300" y="4048300"/>
            <a:ext cx="584100" cy="354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GB" sz="1100" b="0" i="0" u="none" strike="noStrike" cap="none">
                <a:solidFill>
                  <a:srgbClr val="000000"/>
                </a:solidFill>
                <a:latin typeface="Roboto"/>
                <a:ea typeface="Roboto"/>
                <a:cs typeface="Roboto"/>
                <a:sym typeface="Roboto"/>
              </a:rPr>
              <a:t>c</a:t>
            </a:r>
            <a:endParaRPr sz="600" b="0" i="0" u="none" strike="noStrike" cap="none">
              <a:solidFill>
                <a:srgbClr val="000000"/>
              </a:solidFill>
              <a:latin typeface="Roboto"/>
              <a:ea typeface="Roboto"/>
              <a:cs typeface="Roboto"/>
              <a:sym typeface="Roboto"/>
            </a:endParaRPr>
          </a:p>
        </p:txBody>
      </p:sp>
      <p:sp>
        <p:nvSpPr>
          <p:cNvPr id="1714" name="Google Shape;1714;p46"/>
          <p:cNvSpPr txBox="1"/>
          <p:nvPr/>
        </p:nvSpPr>
        <p:spPr>
          <a:xfrm>
            <a:off x="4912250" y="4041075"/>
            <a:ext cx="498600" cy="354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GB" sz="1100" b="0" i="0" u="none" strike="noStrike" cap="none">
                <a:solidFill>
                  <a:srgbClr val="000000"/>
                </a:solidFill>
                <a:latin typeface="Roboto"/>
                <a:ea typeface="Roboto"/>
                <a:cs typeface="Roboto"/>
                <a:sym typeface="Roboto"/>
              </a:rPr>
              <a:t>t</a:t>
            </a:r>
            <a:endParaRPr sz="600" b="0" i="0" u="none" strike="noStrike" cap="none">
              <a:solidFill>
                <a:srgbClr val="000000"/>
              </a:solidFill>
              <a:latin typeface="Roboto"/>
              <a:ea typeface="Roboto"/>
              <a:cs typeface="Roboto"/>
              <a:sym typeface="Roboto"/>
            </a:endParaRPr>
          </a:p>
        </p:txBody>
      </p:sp>
      <p:sp>
        <p:nvSpPr>
          <p:cNvPr id="1715" name="Google Shape;1715;p46"/>
          <p:cNvSpPr txBox="1"/>
          <p:nvPr/>
        </p:nvSpPr>
        <p:spPr>
          <a:xfrm>
            <a:off x="5342863" y="4048288"/>
            <a:ext cx="584100" cy="354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GB" sz="1100" b="0" i="0" u="none" strike="noStrike" cap="none">
                <a:solidFill>
                  <a:srgbClr val="000000"/>
                </a:solidFill>
                <a:latin typeface="Roboto"/>
                <a:ea typeface="Roboto"/>
                <a:cs typeface="Roboto"/>
                <a:sym typeface="Roboto"/>
              </a:rPr>
              <a:t>ϵ</a:t>
            </a:r>
            <a:endParaRPr sz="600" b="0" i="0" u="none" strike="noStrike" cap="none">
              <a:solidFill>
                <a:srgbClr val="000000"/>
              </a:solidFill>
              <a:latin typeface="Roboto"/>
              <a:ea typeface="Roboto"/>
              <a:cs typeface="Roboto"/>
              <a:sym typeface="Roboto"/>
            </a:endParaRPr>
          </a:p>
        </p:txBody>
      </p:sp>
      <p:sp>
        <p:nvSpPr>
          <p:cNvPr id="1716" name="Google Shape;1716;p46"/>
          <p:cNvSpPr txBox="1"/>
          <p:nvPr/>
        </p:nvSpPr>
        <p:spPr>
          <a:xfrm>
            <a:off x="4113100" y="4052675"/>
            <a:ext cx="584100" cy="354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GB" sz="1100" b="0" i="0" u="none" strike="noStrike" cap="none">
                <a:solidFill>
                  <a:srgbClr val="000000"/>
                </a:solidFill>
                <a:latin typeface="Roboto"/>
                <a:ea typeface="Roboto"/>
                <a:cs typeface="Roboto"/>
                <a:sym typeface="Roboto"/>
              </a:rPr>
              <a:t>ϵ</a:t>
            </a:r>
            <a:endParaRPr sz="600" b="0" i="0" u="none" strike="noStrike" cap="none">
              <a:solidFill>
                <a:srgbClr val="000000"/>
              </a:solidFill>
              <a:latin typeface="Roboto"/>
              <a:ea typeface="Roboto"/>
              <a:cs typeface="Roboto"/>
              <a:sym typeface="Roboto"/>
            </a:endParaRPr>
          </a:p>
        </p:txBody>
      </p:sp>
      <p:sp>
        <p:nvSpPr>
          <p:cNvPr id="1717" name="Google Shape;1717;p46"/>
          <p:cNvSpPr txBox="1"/>
          <p:nvPr/>
        </p:nvSpPr>
        <p:spPr>
          <a:xfrm>
            <a:off x="4564138" y="4048300"/>
            <a:ext cx="341100" cy="354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GB" sz="1100" b="0" i="0" u="none" strike="noStrike" cap="none">
                <a:solidFill>
                  <a:srgbClr val="000000"/>
                </a:solidFill>
                <a:latin typeface="Roboto"/>
                <a:ea typeface="Roboto"/>
                <a:cs typeface="Roboto"/>
                <a:sym typeface="Roboto"/>
              </a:rPr>
              <a:t>a</a:t>
            </a:r>
            <a:endParaRPr sz="600" b="0" i="0" u="none" strike="noStrike" cap="none">
              <a:solidFill>
                <a:srgbClr val="000000"/>
              </a:solidFill>
              <a:latin typeface="Roboto"/>
              <a:ea typeface="Roboto"/>
              <a:cs typeface="Roboto"/>
              <a:sym typeface="Roboto"/>
            </a:endParaRPr>
          </a:p>
        </p:txBody>
      </p:sp>
      <p:sp>
        <p:nvSpPr>
          <p:cNvPr id="1718" name="Google Shape;1718;p46"/>
          <p:cNvSpPr txBox="1"/>
          <p:nvPr/>
        </p:nvSpPr>
        <p:spPr>
          <a:xfrm>
            <a:off x="4208500" y="4532975"/>
            <a:ext cx="12156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Roboto"/>
                <a:ea typeface="Roboto"/>
                <a:cs typeface="Roboto"/>
                <a:sym typeface="Roboto"/>
              </a:rPr>
              <a:t>…………</a:t>
            </a:r>
            <a:endParaRPr sz="1400" b="0" i="0" u="none" strike="noStrike" cap="none">
              <a:solidFill>
                <a:srgbClr val="000000"/>
              </a:solidFill>
              <a:latin typeface="Roboto"/>
              <a:ea typeface="Roboto"/>
              <a:cs typeface="Roboto"/>
              <a:sym typeface="Roboto"/>
            </a:endParaRPr>
          </a:p>
        </p:txBody>
      </p:sp>
      <p:sp>
        <p:nvSpPr>
          <p:cNvPr id="1719" name="Google Shape;1719;p46"/>
          <p:cNvSpPr txBox="1"/>
          <p:nvPr/>
        </p:nvSpPr>
        <p:spPr>
          <a:xfrm>
            <a:off x="6132450" y="3111400"/>
            <a:ext cx="5490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Roboto"/>
                <a:ea typeface="Roboto"/>
                <a:cs typeface="Roboto"/>
                <a:sym typeface="Roboto"/>
              </a:rPr>
              <a:t>0.01</a:t>
            </a:r>
            <a:endParaRPr sz="1400" b="0" i="0" u="none" strike="noStrike" cap="none">
              <a:solidFill>
                <a:srgbClr val="000000"/>
              </a:solidFill>
              <a:latin typeface="Roboto"/>
              <a:ea typeface="Roboto"/>
              <a:cs typeface="Roboto"/>
              <a:sym typeface="Roboto"/>
            </a:endParaRPr>
          </a:p>
        </p:txBody>
      </p:sp>
      <p:cxnSp>
        <p:nvCxnSpPr>
          <p:cNvPr id="1720" name="Google Shape;1720;p46"/>
          <p:cNvCxnSpPr>
            <a:stCxn id="1699" idx="3"/>
          </p:cNvCxnSpPr>
          <p:nvPr/>
        </p:nvCxnSpPr>
        <p:spPr>
          <a:xfrm>
            <a:off x="5818175" y="3310900"/>
            <a:ext cx="295800" cy="1200"/>
          </a:xfrm>
          <a:prstGeom prst="straightConnector1">
            <a:avLst/>
          </a:prstGeom>
          <a:noFill/>
          <a:ln w="9525" cap="flat" cmpd="sng">
            <a:solidFill>
              <a:schemeClr val="dk2"/>
            </a:solidFill>
            <a:prstDash val="solid"/>
            <a:round/>
            <a:headEnd type="none" w="sm" len="sm"/>
            <a:tailEnd type="triangle" w="med" len="med"/>
          </a:ln>
        </p:spPr>
      </p:cxnSp>
      <p:sp>
        <p:nvSpPr>
          <p:cNvPr id="1721" name="Google Shape;1721;p46"/>
          <p:cNvSpPr txBox="1"/>
          <p:nvPr/>
        </p:nvSpPr>
        <p:spPr>
          <a:xfrm>
            <a:off x="6132450" y="3416200"/>
            <a:ext cx="5490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Roboto"/>
                <a:ea typeface="Roboto"/>
                <a:cs typeface="Roboto"/>
                <a:sym typeface="Roboto"/>
              </a:rPr>
              <a:t>0.03</a:t>
            </a:r>
            <a:endParaRPr sz="1400" b="0" i="0" u="none" strike="noStrike" cap="none">
              <a:solidFill>
                <a:srgbClr val="000000"/>
              </a:solidFill>
              <a:latin typeface="Roboto"/>
              <a:ea typeface="Roboto"/>
              <a:cs typeface="Roboto"/>
              <a:sym typeface="Roboto"/>
            </a:endParaRPr>
          </a:p>
        </p:txBody>
      </p:sp>
      <p:cxnSp>
        <p:nvCxnSpPr>
          <p:cNvPr id="1722" name="Google Shape;1722;p46"/>
          <p:cNvCxnSpPr/>
          <p:nvPr/>
        </p:nvCxnSpPr>
        <p:spPr>
          <a:xfrm>
            <a:off x="5818175" y="3615700"/>
            <a:ext cx="295800" cy="1200"/>
          </a:xfrm>
          <a:prstGeom prst="straightConnector1">
            <a:avLst/>
          </a:prstGeom>
          <a:noFill/>
          <a:ln w="9525" cap="flat" cmpd="sng">
            <a:solidFill>
              <a:schemeClr val="dk2"/>
            </a:solidFill>
            <a:prstDash val="solid"/>
            <a:round/>
            <a:headEnd type="none" w="sm" len="sm"/>
            <a:tailEnd type="triangle" w="med" len="med"/>
          </a:ln>
        </p:spPr>
      </p:cxnSp>
      <p:sp>
        <p:nvSpPr>
          <p:cNvPr id="1723" name="Google Shape;1723;p46"/>
          <p:cNvSpPr txBox="1"/>
          <p:nvPr/>
        </p:nvSpPr>
        <p:spPr>
          <a:xfrm>
            <a:off x="6132450" y="3721000"/>
            <a:ext cx="5490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Roboto"/>
                <a:ea typeface="Roboto"/>
                <a:cs typeface="Roboto"/>
                <a:sym typeface="Roboto"/>
              </a:rPr>
              <a:t>0.06</a:t>
            </a:r>
            <a:endParaRPr sz="1400" b="0" i="0" u="none" strike="noStrike" cap="none">
              <a:solidFill>
                <a:srgbClr val="000000"/>
              </a:solidFill>
              <a:latin typeface="Roboto"/>
              <a:ea typeface="Roboto"/>
              <a:cs typeface="Roboto"/>
              <a:sym typeface="Roboto"/>
            </a:endParaRPr>
          </a:p>
        </p:txBody>
      </p:sp>
      <p:cxnSp>
        <p:nvCxnSpPr>
          <p:cNvPr id="1724" name="Google Shape;1724;p46"/>
          <p:cNvCxnSpPr/>
          <p:nvPr/>
        </p:nvCxnSpPr>
        <p:spPr>
          <a:xfrm>
            <a:off x="5818175" y="3920500"/>
            <a:ext cx="295800" cy="1200"/>
          </a:xfrm>
          <a:prstGeom prst="straightConnector1">
            <a:avLst/>
          </a:prstGeom>
          <a:noFill/>
          <a:ln w="9525" cap="flat" cmpd="sng">
            <a:solidFill>
              <a:schemeClr val="dk2"/>
            </a:solidFill>
            <a:prstDash val="solid"/>
            <a:round/>
            <a:headEnd type="none" w="sm" len="sm"/>
            <a:tailEnd type="triangle" w="med" len="med"/>
          </a:ln>
        </p:spPr>
      </p:cxnSp>
      <p:sp>
        <p:nvSpPr>
          <p:cNvPr id="1725" name="Google Shape;1725;p46"/>
          <p:cNvSpPr txBox="1"/>
          <p:nvPr/>
        </p:nvSpPr>
        <p:spPr>
          <a:xfrm>
            <a:off x="6132450" y="4025800"/>
            <a:ext cx="5490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Roboto"/>
                <a:ea typeface="Roboto"/>
                <a:cs typeface="Roboto"/>
                <a:sym typeface="Roboto"/>
              </a:rPr>
              <a:t>0.02</a:t>
            </a:r>
            <a:endParaRPr sz="1400" b="0" i="0" u="none" strike="noStrike" cap="none">
              <a:solidFill>
                <a:srgbClr val="000000"/>
              </a:solidFill>
              <a:latin typeface="Roboto"/>
              <a:ea typeface="Roboto"/>
              <a:cs typeface="Roboto"/>
              <a:sym typeface="Roboto"/>
            </a:endParaRPr>
          </a:p>
        </p:txBody>
      </p:sp>
      <p:cxnSp>
        <p:nvCxnSpPr>
          <p:cNvPr id="1726" name="Google Shape;1726;p46"/>
          <p:cNvCxnSpPr/>
          <p:nvPr/>
        </p:nvCxnSpPr>
        <p:spPr>
          <a:xfrm>
            <a:off x="5818175" y="4225300"/>
            <a:ext cx="295800" cy="1200"/>
          </a:xfrm>
          <a:prstGeom prst="straightConnector1">
            <a:avLst/>
          </a:prstGeom>
          <a:noFill/>
          <a:ln w="9525" cap="flat" cmpd="sng">
            <a:solidFill>
              <a:schemeClr val="dk2"/>
            </a:solidFill>
            <a:prstDash val="solid"/>
            <a:round/>
            <a:headEnd type="none" w="sm" len="sm"/>
            <a:tailEnd type="triangle" w="med" len="med"/>
          </a:ln>
        </p:spPr>
      </p:cxnSp>
      <p:cxnSp>
        <p:nvCxnSpPr>
          <p:cNvPr id="1727" name="Google Shape;1727;p46"/>
          <p:cNvCxnSpPr/>
          <p:nvPr/>
        </p:nvCxnSpPr>
        <p:spPr>
          <a:xfrm>
            <a:off x="5818175" y="4758700"/>
            <a:ext cx="295800" cy="1200"/>
          </a:xfrm>
          <a:prstGeom prst="straightConnector1">
            <a:avLst/>
          </a:prstGeom>
          <a:noFill/>
          <a:ln w="9525" cap="flat" cmpd="sng">
            <a:solidFill>
              <a:schemeClr val="dk2"/>
            </a:solidFill>
            <a:prstDash val="solid"/>
            <a:round/>
            <a:headEnd type="none" w="sm" len="sm"/>
            <a:tailEnd type="triangle" w="med" len="med"/>
          </a:ln>
        </p:spPr>
      </p:cxnSp>
      <p:sp>
        <p:nvSpPr>
          <p:cNvPr id="1728" name="Google Shape;1728;p46"/>
          <p:cNvSpPr txBox="1"/>
          <p:nvPr/>
        </p:nvSpPr>
        <p:spPr>
          <a:xfrm>
            <a:off x="6278225" y="4534175"/>
            <a:ext cx="4986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Roboto"/>
                <a:ea typeface="Roboto"/>
                <a:cs typeface="Roboto"/>
                <a:sym typeface="Roboto"/>
              </a:rPr>
              <a:t>….</a:t>
            </a:r>
            <a:endParaRPr sz="1400" b="0" i="0" u="none" strike="noStrike" cap="none">
              <a:solidFill>
                <a:srgbClr val="000000"/>
              </a:solidFill>
              <a:latin typeface="Roboto"/>
              <a:ea typeface="Roboto"/>
              <a:cs typeface="Roboto"/>
              <a:sym typeface="Roboto"/>
            </a:endParaRPr>
          </a:p>
        </p:txBody>
      </p:sp>
      <p:sp>
        <p:nvSpPr>
          <p:cNvPr id="1729" name="Google Shape;1729;p46"/>
          <p:cNvSpPr/>
          <p:nvPr/>
        </p:nvSpPr>
        <p:spPr>
          <a:xfrm>
            <a:off x="7234350" y="3634600"/>
            <a:ext cx="253200" cy="2505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0" name="Google Shape;1730;p46"/>
          <p:cNvSpPr txBox="1"/>
          <p:nvPr/>
        </p:nvSpPr>
        <p:spPr>
          <a:xfrm>
            <a:off x="7234350" y="3574900"/>
            <a:ext cx="3411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Roboto"/>
                <a:ea typeface="Roboto"/>
                <a:cs typeface="Roboto"/>
                <a:sym typeface="Roboto"/>
              </a:rPr>
              <a:t>+</a:t>
            </a:r>
            <a:endParaRPr sz="1400" b="0" i="0" u="none" strike="noStrike" cap="none">
              <a:solidFill>
                <a:srgbClr val="000000"/>
              </a:solidFill>
              <a:latin typeface="Roboto"/>
              <a:ea typeface="Roboto"/>
              <a:cs typeface="Roboto"/>
              <a:sym typeface="Roboto"/>
            </a:endParaRPr>
          </a:p>
        </p:txBody>
      </p:sp>
      <p:cxnSp>
        <p:nvCxnSpPr>
          <p:cNvPr id="1731" name="Google Shape;1731;p46"/>
          <p:cNvCxnSpPr>
            <a:endCxn id="1730" idx="1"/>
          </p:cNvCxnSpPr>
          <p:nvPr/>
        </p:nvCxnSpPr>
        <p:spPr>
          <a:xfrm rot="10800000" flipH="1">
            <a:off x="6681450" y="3775000"/>
            <a:ext cx="552900" cy="450900"/>
          </a:xfrm>
          <a:prstGeom prst="straightConnector1">
            <a:avLst/>
          </a:prstGeom>
          <a:noFill/>
          <a:ln w="9525" cap="flat" cmpd="sng">
            <a:solidFill>
              <a:schemeClr val="dk2"/>
            </a:solidFill>
            <a:prstDash val="solid"/>
            <a:round/>
            <a:headEnd type="none" w="sm" len="sm"/>
            <a:tailEnd type="triangle" w="med" len="med"/>
          </a:ln>
        </p:spPr>
      </p:cxnSp>
      <p:cxnSp>
        <p:nvCxnSpPr>
          <p:cNvPr id="1732" name="Google Shape;1732;p46"/>
          <p:cNvCxnSpPr>
            <a:endCxn id="1730" idx="1"/>
          </p:cNvCxnSpPr>
          <p:nvPr/>
        </p:nvCxnSpPr>
        <p:spPr>
          <a:xfrm rot="10800000" flipH="1">
            <a:off x="6614250" y="3775000"/>
            <a:ext cx="620100" cy="149100"/>
          </a:xfrm>
          <a:prstGeom prst="straightConnector1">
            <a:avLst/>
          </a:prstGeom>
          <a:noFill/>
          <a:ln w="9525" cap="flat" cmpd="sng">
            <a:solidFill>
              <a:schemeClr val="dk2"/>
            </a:solidFill>
            <a:prstDash val="solid"/>
            <a:round/>
            <a:headEnd type="none" w="sm" len="sm"/>
            <a:tailEnd type="triangle" w="med" len="med"/>
          </a:ln>
        </p:spPr>
      </p:cxnSp>
      <p:cxnSp>
        <p:nvCxnSpPr>
          <p:cNvPr id="1733" name="Google Shape;1733;p46"/>
          <p:cNvCxnSpPr>
            <a:stCxn id="1721" idx="3"/>
            <a:endCxn id="1730" idx="1"/>
          </p:cNvCxnSpPr>
          <p:nvPr/>
        </p:nvCxnSpPr>
        <p:spPr>
          <a:xfrm>
            <a:off x="6681450" y="3616300"/>
            <a:ext cx="552900" cy="158700"/>
          </a:xfrm>
          <a:prstGeom prst="straightConnector1">
            <a:avLst/>
          </a:prstGeom>
          <a:noFill/>
          <a:ln w="9525" cap="flat" cmpd="sng">
            <a:solidFill>
              <a:schemeClr val="dk2"/>
            </a:solidFill>
            <a:prstDash val="solid"/>
            <a:round/>
            <a:headEnd type="none" w="sm" len="sm"/>
            <a:tailEnd type="triangle" w="med" len="med"/>
          </a:ln>
        </p:spPr>
      </p:cxnSp>
      <p:cxnSp>
        <p:nvCxnSpPr>
          <p:cNvPr id="1734" name="Google Shape;1734;p46"/>
          <p:cNvCxnSpPr>
            <a:stCxn id="1719" idx="3"/>
            <a:endCxn id="1730" idx="1"/>
          </p:cNvCxnSpPr>
          <p:nvPr/>
        </p:nvCxnSpPr>
        <p:spPr>
          <a:xfrm>
            <a:off x="6681450" y="3311500"/>
            <a:ext cx="552900" cy="463500"/>
          </a:xfrm>
          <a:prstGeom prst="straightConnector1">
            <a:avLst/>
          </a:prstGeom>
          <a:noFill/>
          <a:ln w="9525" cap="flat" cmpd="sng">
            <a:solidFill>
              <a:schemeClr val="dk2"/>
            </a:solidFill>
            <a:prstDash val="solid"/>
            <a:round/>
            <a:headEnd type="none" w="sm" len="sm"/>
            <a:tailEnd type="triangle" w="med" len="med"/>
          </a:ln>
        </p:spPr>
      </p:cxnSp>
      <p:cxnSp>
        <p:nvCxnSpPr>
          <p:cNvPr id="1735" name="Google Shape;1735;p46"/>
          <p:cNvCxnSpPr>
            <a:stCxn id="1728" idx="3"/>
            <a:endCxn id="1730" idx="1"/>
          </p:cNvCxnSpPr>
          <p:nvPr/>
        </p:nvCxnSpPr>
        <p:spPr>
          <a:xfrm rot="10800000" flipH="1">
            <a:off x="6776825" y="3774875"/>
            <a:ext cx="457500" cy="959400"/>
          </a:xfrm>
          <a:prstGeom prst="straightConnector1">
            <a:avLst/>
          </a:prstGeom>
          <a:noFill/>
          <a:ln w="9525" cap="flat" cmpd="sng">
            <a:solidFill>
              <a:schemeClr val="dk2"/>
            </a:solidFill>
            <a:prstDash val="solid"/>
            <a:round/>
            <a:headEnd type="none" w="sm" len="sm"/>
            <a:tailEnd type="triangle" w="med" len="med"/>
          </a:ln>
        </p:spPr>
      </p:cxnSp>
      <p:cxnSp>
        <p:nvCxnSpPr>
          <p:cNvPr id="1736" name="Google Shape;1736;p46"/>
          <p:cNvCxnSpPr/>
          <p:nvPr/>
        </p:nvCxnSpPr>
        <p:spPr>
          <a:xfrm>
            <a:off x="7497800" y="3759850"/>
            <a:ext cx="270600" cy="0"/>
          </a:xfrm>
          <a:prstGeom prst="straightConnector1">
            <a:avLst/>
          </a:prstGeom>
          <a:noFill/>
          <a:ln w="9525" cap="flat" cmpd="sng">
            <a:solidFill>
              <a:schemeClr val="dk2"/>
            </a:solidFill>
            <a:prstDash val="solid"/>
            <a:round/>
            <a:headEnd type="none" w="sm" len="sm"/>
            <a:tailEnd type="triangle" w="med" len="med"/>
          </a:ln>
        </p:spPr>
      </p:cxnSp>
      <p:sp>
        <p:nvSpPr>
          <p:cNvPr id="1737" name="Google Shape;1737;p46"/>
          <p:cNvSpPr txBox="1"/>
          <p:nvPr/>
        </p:nvSpPr>
        <p:spPr>
          <a:xfrm>
            <a:off x="7778650" y="3452050"/>
            <a:ext cx="851100" cy="615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Roboto"/>
                <a:ea typeface="Roboto"/>
                <a:cs typeface="Roboto"/>
                <a:sym typeface="Roboto"/>
              </a:rPr>
              <a:t>CTC loss</a:t>
            </a:r>
            <a:endParaRPr sz="1400" b="0" i="0" u="none" strike="noStrike" cap="none">
              <a:solidFill>
                <a:srgbClr val="000000"/>
              </a:solidFill>
              <a:latin typeface="Roboto"/>
              <a:ea typeface="Roboto"/>
              <a:cs typeface="Roboto"/>
              <a:sym typeface="Roboto"/>
            </a:endParaRPr>
          </a:p>
        </p:txBody>
      </p:sp>
      <p:pic>
        <p:nvPicPr>
          <p:cNvPr id="1738" name="Google Shape;1738;p46"/>
          <p:cNvPicPr preferRelativeResize="0"/>
          <p:nvPr/>
        </p:nvPicPr>
        <p:blipFill rotWithShape="1">
          <a:blip r:embed="rId3">
            <a:alphaModFix/>
          </a:blip>
          <a:srcRect/>
          <a:stretch/>
        </p:blipFill>
        <p:spPr>
          <a:xfrm>
            <a:off x="7000850" y="738500"/>
            <a:ext cx="2020047" cy="584100"/>
          </a:xfrm>
          <a:prstGeom prst="rect">
            <a:avLst/>
          </a:prstGeom>
          <a:noFill/>
          <a:ln>
            <a:noFill/>
          </a:ln>
        </p:spPr>
      </p:pic>
      <p:sp>
        <p:nvSpPr>
          <p:cNvPr id="1739" name="Google Shape;1739;p46"/>
          <p:cNvSpPr txBox="1"/>
          <p:nvPr/>
        </p:nvSpPr>
        <p:spPr>
          <a:xfrm>
            <a:off x="3785400" y="2558200"/>
            <a:ext cx="52257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GB" sz="1000" b="0" i="0" u="none" strike="noStrike" cap="none">
                <a:solidFill>
                  <a:srgbClr val="000000"/>
                </a:solidFill>
                <a:latin typeface="Arial"/>
                <a:ea typeface="Arial"/>
                <a:cs typeface="Arial"/>
                <a:sym typeface="Arial"/>
              </a:rPr>
              <a:t>To compute the probability of a specific alignment, we can multiply the probabilities observed at each time step together</a:t>
            </a:r>
            <a:endParaRPr sz="1000" b="0" i="0" u="none" strike="noStrike" cap="none">
              <a:solidFill>
                <a:srgbClr val="000000"/>
              </a:solidFill>
              <a:latin typeface="Arial"/>
              <a:ea typeface="Arial"/>
              <a:cs typeface="Arial"/>
              <a:sym typeface="Arial"/>
            </a:endParaRPr>
          </a:p>
        </p:txBody>
      </p:sp>
      <p:pic>
        <p:nvPicPr>
          <p:cNvPr id="1740" name="Google Shape;1740;p46"/>
          <p:cNvPicPr preferRelativeResize="0"/>
          <p:nvPr/>
        </p:nvPicPr>
        <p:blipFill rotWithShape="1">
          <a:blip r:embed="rId4">
            <a:alphaModFix/>
          </a:blip>
          <a:srcRect/>
          <a:stretch/>
        </p:blipFill>
        <p:spPr>
          <a:xfrm>
            <a:off x="3318100" y="2600772"/>
            <a:ext cx="400200" cy="400200"/>
          </a:xfrm>
          <a:prstGeom prst="rect">
            <a:avLst/>
          </a:prstGeom>
          <a:noFill/>
          <a:ln>
            <a:noFill/>
          </a:ln>
        </p:spPr>
      </p:pic>
      <p:cxnSp>
        <p:nvCxnSpPr>
          <p:cNvPr id="1741" name="Google Shape;1741;p46"/>
          <p:cNvCxnSpPr/>
          <p:nvPr/>
        </p:nvCxnSpPr>
        <p:spPr>
          <a:xfrm rot="10800000">
            <a:off x="1073050" y="3065000"/>
            <a:ext cx="0" cy="219900"/>
          </a:xfrm>
          <a:prstGeom prst="straightConnector1">
            <a:avLst/>
          </a:prstGeom>
          <a:noFill/>
          <a:ln w="9525" cap="flat" cmpd="sng">
            <a:solidFill>
              <a:srgbClr val="424242"/>
            </a:solidFill>
            <a:prstDash val="solid"/>
            <a:round/>
            <a:headEnd type="none" w="sm" len="sm"/>
            <a:tailEnd type="triangle" w="med" len="med"/>
          </a:ln>
        </p:spPr>
      </p:cxnSp>
      <p:cxnSp>
        <p:nvCxnSpPr>
          <p:cNvPr id="1742" name="Google Shape;1742;p46"/>
          <p:cNvCxnSpPr/>
          <p:nvPr/>
        </p:nvCxnSpPr>
        <p:spPr>
          <a:xfrm rot="10800000">
            <a:off x="1234650" y="3065000"/>
            <a:ext cx="0" cy="219900"/>
          </a:xfrm>
          <a:prstGeom prst="straightConnector1">
            <a:avLst/>
          </a:prstGeom>
          <a:noFill/>
          <a:ln w="9525" cap="flat" cmpd="sng">
            <a:solidFill>
              <a:srgbClr val="424242"/>
            </a:solidFill>
            <a:prstDash val="solid"/>
            <a:round/>
            <a:headEnd type="none" w="sm" len="sm"/>
            <a:tailEnd type="triangle" w="med" len="med"/>
          </a:ln>
        </p:spPr>
      </p:cxnSp>
      <p:cxnSp>
        <p:nvCxnSpPr>
          <p:cNvPr id="1743" name="Google Shape;1743;p46"/>
          <p:cNvCxnSpPr/>
          <p:nvPr/>
        </p:nvCxnSpPr>
        <p:spPr>
          <a:xfrm rot="10800000">
            <a:off x="1454050" y="3055438"/>
            <a:ext cx="0" cy="219900"/>
          </a:xfrm>
          <a:prstGeom prst="straightConnector1">
            <a:avLst/>
          </a:prstGeom>
          <a:noFill/>
          <a:ln w="9525" cap="flat" cmpd="sng">
            <a:solidFill>
              <a:srgbClr val="424242"/>
            </a:solidFill>
            <a:prstDash val="solid"/>
            <a:round/>
            <a:headEnd type="none" w="sm" len="sm"/>
            <a:tailEnd type="triangle" w="med" len="med"/>
          </a:ln>
        </p:spPr>
      </p:cxnSp>
      <p:cxnSp>
        <p:nvCxnSpPr>
          <p:cNvPr id="1744" name="Google Shape;1744;p46"/>
          <p:cNvCxnSpPr/>
          <p:nvPr/>
        </p:nvCxnSpPr>
        <p:spPr>
          <a:xfrm rot="10800000">
            <a:off x="1615650" y="3055438"/>
            <a:ext cx="0" cy="219900"/>
          </a:xfrm>
          <a:prstGeom prst="straightConnector1">
            <a:avLst/>
          </a:prstGeom>
          <a:noFill/>
          <a:ln w="9525" cap="flat" cmpd="sng">
            <a:solidFill>
              <a:srgbClr val="424242"/>
            </a:solidFill>
            <a:prstDash val="solid"/>
            <a:round/>
            <a:headEnd type="none" w="sm" len="sm"/>
            <a:tailEnd type="triangle" w="med" len="med"/>
          </a:ln>
        </p:spPr>
      </p:cxnSp>
      <p:cxnSp>
        <p:nvCxnSpPr>
          <p:cNvPr id="1745" name="Google Shape;1745;p46"/>
          <p:cNvCxnSpPr/>
          <p:nvPr/>
        </p:nvCxnSpPr>
        <p:spPr>
          <a:xfrm rot="10800000">
            <a:off x="1835050" y="3055438"/>
            <a:ext cx="0" cy="219900"/>
          </a:xfrm>
          <a:prstGeom prst="straightConnector1">
            <a:avLst/>
          </a:prstGeom>
          <a:noFill/>
          <a:ln w="9525" cap="flat" cmpd="sng">
            <a:solidFill>
              <a:srgbClr val="424242"/>
            </a:solidFill>
            <a:prstDash val="solid"/>
            <a:round/>
            <a:headEnd type="none" w="sm" len="sm"/>
            <a:tailEnd type="triangle" w="med" len="med"/>
          </a:ln>
        </p:spPr>
      </p:cxnSp>
      <p:cxnSp>
        <p:nvCxnSpPr>
          <p:cNvPr id="1746" name="Google Shape;1746;p46"/>
          <p:cNvCxnSpPr/>
          <p:nvPr/>
        </p:nvCxnSpPr>
        <p:spPr>
          <a:xfrm rot="10800000">
            <a:off x="1996650" y="3055438"/>
            <a:ext cx="0" cy="219900"/>
          </a:xfrm>
          <a:prstGeom prst="straightConnector1">
            <a:avLst/>
          </a:prstGeom>
          <a:noFill/>
          <a:ln w="9525" cap="flat" cmpd="sng">
            <a:solidFill>
              <a:srgbClr val="424242"/>
            </a:solidFill>
            <a:prstDash val="solid"/>
            <a:round/>
            <a:headEnd type="none" w="sm" len="sm"/>
            <a:tailEnd type="triangle" w="med" len="med"/>
          </a:ln>
        </p:spPr>
      </p:cxnSp>
      <p:cxnSp>
        <p:nvCxnSpPr>
          <p:cNvPr id="1747" name="Google Shape;1747;p46"/>
          <p:cNvCxnSpPr/>
          <p:nvPr/>
        </p:nvCxnSpPr>
        <p:spPr>
          <a:xfrm rot="10800000">
            <a:off x="2211450" y="3065000"/>
            <a:ext cx="0" cy="219900"/>
          </a:xfrm>
          <a:prstGeom prst="straightConnector1">
            <a:avLst/>
          </a:prstGeom>
          <a:noFill/>
          <a:ln w="9525" cap="flat" cmpd="sng">
            <a:solidFill>
              <a:srgbClr val="424242"/>
            </a:solidFill>
            <a:prstDash val="solid"/>
            <a:round/>
            <a:headEnd type="none" w="sm" len="sm"/>
            <a:tailEnd type="triangle" w="med" len="med"/>
          </a:ln>
        </p:spPr>
      </p:cxnSp>
      <p:cxnSp>
        <p:nvCxnSpPr>
          <p:cNvPr id="1748" name="Google Shape;1748;p46"/>
          <p:cNvCxnSpPr/>
          <p:nvPr/>
        </p:nvCxnSpPr>
        <p:spPr>
          <a:xfrm rot="10800000">
            <a:off x="2373050" y="3065000"/>
            <a:ext cx="0" cy="219900"/>
          </a:xfrm>
          <a:prstGeom prst="straightConnector1">
            <a:avLst/>
          </a:prstGeom>
          <a:noFill/>
          <a:ln w="9525" cap="flat" cmpd="sng">
            <a:solidFill>
              <a:srgbClr val="424242"/>
            </a:solidFill>
            <a:prstDash val="solid"/>
            <a:round/>
            <a:headEnd type="none" w="sm" len="sm"/>
            <a:tailEnd type="triangle" w="med" len="med"/>
          </a:ln>
        </p:spPr>
      </p:cxnSp>
      <p:cxnSp>
        <p:nvCxnSpPr>
          <p:cNvPr id="1749" name="Google Shape;1749;p46"/>
          <p:cNvCxnSpPr/>
          <p:nvPr/>
        </p:nvCxnSpPr>
        <p:spPr>
          <a:xfrm rot="10800000">
            <a:off x="2590775" y="3065000"/>
            <a:ext cx="0" cy="219900"/>
          </a:xfrm>
          <a:prstGeom prst="straightConnector1">
            <a:avLst/>
          </a:prstGeom>
          <a:noFill/>
          <a:ln w="9525" cap="flat" cmpd="sng">
            <a:solidFill>
              <a:srgbClr val="424242"/>
            </a:solidFill>
            <a:prstDash val="solid"/>
            <a:round/>
            <a:headEnd type="none" w="sm" len="sm"/>
            <a:tailEnd type="triangle" w="med" len="med"/>
          </a:ln>
        </p:spPr>
      </p:cxnSp>
      <p:cxnSp>
        <p:nvCxnSpPr>
          <p:cNvPr id="1750" name="Google Shape;1750;p46"/>
          <p:cNvCxnSpPr/>
          <p:nvPr/>
        </p:nvCxnSpPr>
        <p:spPr>
          <a:xfrm rot="10800000">
            <a:off x="2752375" y="3065000"/>
            <a:ext cx="0" cy="219900"/>
          </a:xfrm>
          <a:prstGeom prst="straightConnector1">
            <a:avLst/>
          </a:prstGeom>
          <a:noFill/>
          <a:ln w="9525" cap="flat" cmpd="sng">
            <a:solidFill>
              <a:srgbClr val="424242"/>
            </a:solidFill>
            <a:prstDash val="solid"/>
            <a:round/>
            <a:headEnd type="none" w="sm" len="sm"/>
            <a:tailEnd type="triangl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Shape 1754"/>
        <p:cNvGrpSpPr/>
        <p:nvPr/>
      </p:nvGrpSpPr>
      <p:grpSpPr>
        <a:xfrm>
          <a:off x="0" y="0"/>
          <a:ext cx="0" cy="0"/>
          <a:chOff x="0" y="0"/>
          <a:chExt cx="0" cy="0"/>
        </a:xfrm>
      </p:grpSpPr>
      <p:sp>
        <p:nvSpPr>
          <p:cNvPr id="1755" name="Google Shape;1755;p47"/>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800"/>
              <a:buNone/>
            </a:pPr>
            <a:r>
              <a:rPr lang="en-GB" sz="2600"/>
              <a:t>Connectionist Temporal Classification (CTC)</a:t>
            </a:r>
            <a:endParaRPr sz="2600"/>
          </a:p>
        </p:txBody>
      </p:sp>
      <p:sp>
        <p:nvSpPr>
          <p:cNvPr id="1756" name="Google Shape;1756;p47"/>
          <p:cNvSpPr txBox="1"/>
          <p:nvPr/>
        </p:nvSpPr>
        <p:spPr>
          <a:xfrm>
            <a:off x="179175" y="902625"/>
            <a:ext cx="8868600" cy="6480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15000"/>
              </a:lnSpc>
              <a:spcBef>
                <a:spcPts val="1200"/>
              </a:spcBef>
              <a:spcAft>
                <a:spcPts val="0"/>
              </a:spcAft>
              <a:buClr>
                <a:srgbClr val="000000"/>
              </a:buClr>
              <a:buSzPts val="1400"/>
              <a:buFont typeface="Roboto"/>
              <a:buChar char="●"/>
            </a:pPr>
            <a:r>
              <a:rPr lang="en-GB" sz="1400" b="0" i="0" u="none" strike="noStrike" cap="none">
                <a:solidFill>
                  <a:srgbClr val="000000"/>
                </a:solidFill>
                <a:latin typeface="Roboto"/>
                <a:ea typeface="Roboto"/>
                <a:cs typeface="Roboto"/>
                <a:sym typeface="Roboto"/>
              </a:rPr>
              <a:t>This naive approach is computationally expensive, especially for long sentences that contain a lot of tokens. </a:t>
            </a:r>
            <a:endParaRPr sz="1400" b="0" i="0" u="none" strike="noStrike" cap="none">
              <a:solidFill>
                <a:srgbClr val="000000"/>
              </a:solidFill>
              <a:latin typeface="Roboto"/>
              <a:ea typeface="Roboto"/>
              <a:cs typeface="Roboto"/>
              <a:sym typeface="Roboto"/>
            </a:endParaRPr>
          </a:p>
        </p:txBody>
      </p:sp>
      <p:sp>
        <p:nvSpPr>
          <p:cNvPr id="1757" name="Google Shape;1757;p47"/>
          <p:cNvSpPr txBox="1"/>
          <p:nvPr/>
        </p:nvSpPr>
        <p:spPr>
          <a:xfrm>
            <a:off x="1288100" y="1794975"/>
            <a:ext cx="30939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1200"/>
              </a:spcBef>
              <a:spcAft>
                <a:spcPts val="1200"/>
              </a:spcAft>
              <a:buClr>
                <a:srgbClr val="000000"/>
              </a:buClr>
              <a:buSzPts val="1400"/>
              <a:buFont typeface="Arial"/>
              <a:buNone/>
            </a:pPr>
            <a:r>
              <a:rPr lang="en-GB" sz="1400" b="0" i="0" u="none" strike="noStrike" cap="none">
                <a:solidFill>
                  <a:srgbClr val="000000"/>
                </a:solidFill>
                <a:latin typeface="Roboto"/>
                <a:ea typeface="Roboto"/>
                <a:cs typeface="Roboto"/>
                <a:sym typeface="Roboto"/>
              </a:rPr>
              <a:t>We need something clever here!</a:t>
            </a:r>
            <a:endParaRPr sz="1400" b="0" i="0" u="none" strike="noStrike" cap="none">
              <a:solidFill>
                <a:srgbClr val="000000"/>
              </a:solidFill>
              <a:latin typeface="Roboto"/>
              <a:ea typeface="Roboto"/>
              <a:cs typeface="Roboto"/>
              <a:sym typeface="Roboto"/>
            </a:endParaRPr>
          </a:p>
        </p:txBody>
      </p:sp>
      <p:pic>
        <p:nvPicPr>
          <p:cNvPr id="1758" name="Google Shape;1758;p47"/>
          <p:cNvPicPr preferRelativeResize="0"/>
          <p:nvPr/>
        </p:nvPicPr>
        <p:blipFill rotWithShape="1">
          <a:blip r:embed="rId3">
            <a:alphaModFix/>
          </a:blip>
          <a:srcRect/>
          <a:stretch/>
        </p:blipFill>
        <p:spPr>
          <a:xfrm>
            <a:off x="567700" y="1740836"/>
            <a:ext cx="548700" cy="508460"/>
          </a:xfrm>
          <a:prstGeom prst="rect">
            <a:avLst/>
          </a:prstGeom>
          <a:noFill/>
          <a:ln>
            <a:noFill/>
          </a:ln>
        </p:spPr>
      </p:pic>
      <p:pic>
        <p:nvPicPr>
          <p:cNvPr id="1759" name="Google Shape;1759;p47"/>
          <p:cNvPicPr preferRelativeResize="0"/>
          <p:nvPr/>
        </p:nvPicPr>
        <p:blipFill rotWithShape="1">
          <a:blip r:embed="rId4">
            <a:alphaModFix/>
          </a:blip>
          <a:srcRect/>
          <a:stretch/>
        </p:blipFill>
        <p:spPr>
          <a:xfrm>
            <a:off x="375225" y="2571750"/>
            <a:ext cx="1381326" cy="705125"/>
          </a:xfrm>
          <a:prstGeom prst="rect">
            <a:avLst/>
          </a:prstGeom>
          <a:noFill/>
          <a:ln>
            <a:noFill/>
          </a:ln>
        </p:spPr>
      </p:pic>
      <p:sp>
        <p:nvSpPr>
          <p:cNvPr id="1760" name="Google Shape;1760;p47"/>
          <p:cNvSpPr txBox="1"/>
          <p:nvPr/>
        </p:nvSpPr>
        <p:spPr>
          <a:xfrm>
            <a:off x="1623750" y="2653875"/>
            <a:ext cx="57756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Arial"/>
                <a:ea typeface="Arial"/>
                <a:cs typeface="Arial"/>
                <a:sym typeface="Arial"/>
              </a:rPr>
              <a:t>Don't worry, folks! </a:t>
            </a:r>
            <a:r>
              <a:rPr lang="en-GB" sz="1400" b="1" i="0" u="none" strike="noStrike" cap="none">
                <a:solidFill>
                  <a:srgbClr val="000000"/>
                </a:solidFill>
                <a:latin typeface="Arial"/>
                <a:ea typeface="Arial"/>
                <a:cs typeface="Arial"/>
                <a:sym typeface="Arial"/>
              </a:rPr>
              <a:t>dynamic programming</a:t>
            </a:r>
            <a:r>
              <a:rPr lang="en-GB" sz="1400" b="0" i="0" u="none" strike="noStrike" cap="none">
                <a:solidFill>
                  <a:srgbClr val="000000"/>
                </a:solidFill>
                <a:latin typeface="Arial"/>
                <a:ea typeface="Arial"/>
                <a:cs typeface="Arial"/>
                <a:sym typeface="Arial"/>
              </a:rPr>
              <a:t> is here to save us (again)!</a:t>
            </a:r>
            <a:endParaRPr sz="1400" b="0" i="0" u="none" strike="noStrike" cap="none">
              <a:solidFill>
                <a:srgbClr val="000000"/>
              </a:solidFill>
              <a:latin typeface="Arial"/>
              <a:ea typeface="Arial"/>
              <a:cs typeface="Arial"/>
              <a:sym typeface="Arial"/>
            </a:endParaRPr>
          </a:p>
        </p:txBody>
      </p:sp>
      <p:sp>
        <p:nvSpPr>
          <p:cNvPr id="1761" name="Google Shape;1761;p47"/>
          <p:cNvSpPr txBox="1"/>
          <p:nvPr/>
        </p:nvSpPr>
        <p:spPr>
          <a:xfrm>
            <a:off x="179175" y="3569625"/>
            <a:ext cx="8868600" cy="6480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15000"/>
              </a:lnSpc>
              <a:spcBef>
                <a:spcPts val="1200"/>
              </a:spcBef>
              <a:spcAft>
                <a:spcPts val="0"/>
              </a:spcAft>
              <a:buClr>
                <a:srgbClr val="000000"/>
              </a:buClr>
              <a:buSzPts val="1400"/>
              <a:buFont typeface="Roboto"/>
              <a:buChar char="●"/>
            </a:pPr>
            <a:r>
              <a:rPr lang="en-GB" sz="1400" b="0" i="0" u="none" strike="noStrike" cap="none">
                <a:solidFill>
                  <a:srgbClr val="000000"/>
                </a:solidFill>
                <a:latin typeface="Roboto"/>
                <a:ea typeface="Roboto"/>
                <a:cs typeface="Roboto"/>
                <a:sym typeface="Roboto"/>
              </a:rPr>
              <a:t>Dynamic programming makes solving the problem </a:t>
            </a:r>
            <a:r>
              <a:rPr lang="en-GB" sz="1400" b="1" i="0" u="none" strike="noStrike" cap="none">
                <a:solidFill>
                  <a:srgbClr val="000000"/>
                </a:solidFill>
                <a:latin typeface="Roboto"/>
                <a:ea typeface="Roboto"/>
                <a:cs typeface="Roboto"/>
                <a:sym typeface="Roboto"/>
              </a:rPr>
              <a:t>feasible</a:t>
            </a:r>
            <a:r>
              <a:rPr lang="en-GB" sz="1400" b="0" i="0" u="none" strike="noStrike" cap="none">
                <a:solidFill>
                  <a:srgbClr val="000000"/>
                </a:solidFill>
                <a:latin typeface="Roboto"/>
                <a:ea typeface="Roboto"/>
                <a:cs typeface="Roboto"/>
                <a:sym typeface="Roboto"/>
              </a:rPr>
              <a:t> by breaking it down into smaller parts, storing the scores from each partial hypothesis, and reusing them as needed.</a:t>
            </a:r>
            <a:endParaRPr sz="1400" b="0" i="0" u="none" strike="noStrike" cap="none">
              <a:solidFill>
                <a:srgbClr val="000000"/>
              </a:solidFill>
              <a:latin typeface="Roboto"/>
              <a:ea typeface="Roboto"/>
              <a:cs typeface="Roboto"/>
              <a:sym typeface="Robo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5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6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7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Shape 1765"/>
        <p:cNvGrpSpPr/>
        <p:nvPr/>
      </p:nvGrpSpPr>
      <p:grpSpPr>
        <a:xfrm>
          <a:off x="0" y="0"/>
          <a:ext cx="0" cy="0"/>
          <a:chOff x="0" y="0"/>
          <a:chExt cx="0" cy="0"/>
        </a:xfrm>
      </p:grpSpPr>
      <p:sp>
        <p:nvSpPr>
          <p:cNvPr id="1766" name="Google Shape;1766;p48"/>
          <p:cNvSpPr/>
          <p:nvPr/>
        </p:nvSpPr>
        <p:spPr>
          <a:xfrm>
            <a:off x="4915425" y="3115950"/>
            <a:ext cx="3944400" cy="8514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7" name="Google Shape;1767;p48"/>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800"/>
              <a:buNone/>
            </a:pPr>
            <a:r>
              <a:rPr lang="en-GB" sz="2600"/>
              <a:t>Connectionist Temporal Classification (CTC)</a:t>
            </a:r>
            <a:endParaRPr sz="2600"/>
          </a:p>
        </p:txBody>
      </p:sp>
      <p:sp>
        <p:nvSpPr>
          <p:cNvPr id="1768" name="Google Shape;1768;p48"/>
          <p:cNvSpPr txBox="1"/>
          <p:nvPr/>
        </p:nvSpPr>
        <p:spPr>
          <a:xfrm>
            <a:off x="194125" y="865300"/>
            <a:ext cx="7592100" cy="4002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15000"/>
              </a:lnSpc>
              <a:spcBef>
                <a:spcPts val="1200"/>
              </a:spcBef>
              <a:spcAft>
                <a:spcPts val="0"/>
              </a:spcAft>
              <a:buClr>
                <a:srgbClr val="000000"/>
              </a:buClr>
              <a:buSzPts val="1400"/>
              <a:buFont typeface="Roboto"/>
              <a:buChar char="●"/>
            </a:pPr>
            <a:r>
              <a:rPr lang="en-GB" sz="1400" b="1" i="0" u="none" strike="noStrike" cap="none">
                <a:solidFill>
                  <a:srgbClr val="000000"/>
                </a:solidFill>
                <a:latin typeface="Roboto"/>
                <a:ea typeface="Roboto"/>
                <a:cs typeface="Roboto"/>
                <a:sym typeface="Roboto"/>
              </a:rPr>
              <a:t>key insight</a:t>
            </a:r>
            <a:r>
              <a:rPr lang="en-GB" sz="1400" b="0" i="0" u="none" strike="noStrike" cap="none">
                <a:solidFill>
                  <a:srgbClr val="000000"/>
                </a:solidFill>
                <a:latin typeface="Roboto"/>
                <a:ea typeface="Roboto"/>
                <a:cs typeface="Roboto"/>
                <a:sym typeface="Roboto"/>
              </a:rPr>
              <a:t>: we can sum up the scores from the alignments that reach the same output.</a:t>
            </a:r>
            <a:endParaRPr sz="1400" b="0" i="0" u="none" strike="noStrike" cap="none">
              <a:solidFill>
                <a:srgbClr val="000000"/>
              </a:solidFill>
              <a:latin typeface="Roboto"/>
              <a:ea typeface="Roboto"/>
              <a:cs typeface="Roboto"/>
              <a:sym typeface="Roboto"/>
            </a:endParaRPr>
          </a:p>
        </p:txBody>
      </p:sp>
      <p:sp>
        <p:nvSpPr>
          <p:cNvPr id="1769" name="Google Shape;1769;p48"/>
          <p:cNvSpPr/>
          <p:nvPr/>
        </p:nvSpPr>
        <p:spPr>
          <a:xfrm>
            <a:off x="846375" y="1954025"/>
            <a:ext cx="343500" cy="321000"/>
          </a:xfrm>
          <a:prstGeom prst="ellipse">
            <a:avLst/>
          </a:prstGeom>
          <a:solidFill>
            <a:srgbClr val="29D2F5">
              <a:alpha val="21176"/>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0" name="Google Shape;1770;p48"/>
          <p:cNvSpPr/>
          <p:nvPr/>
        </p:nvSpPr>
        <p:spPr>
          <a:xfrm>
            <a:off x="846375" y="2563625"/>
            <a:ext cx="343500" cy="321000"/>
          </a:xfrm>
          <a:prstGeom prst="ellipse">
            <a:avLst/>
          </a:prstGeom>
          <a:solidFill>
            <a:srgbClr val="29D2F5">
              <a:alpha val="21176"/>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1" name="Google Shape;1771;p48"/>
          <p:cNvSpPr/>
          <p:nvPr/>
        </p:nvSpPr>
        <p:spPr>
          <a:xfrm>
            <a:off x="846375" y="3173225"/>
            <a:ext cx="343500" cy="321000"/>
          </a:xfrm>
          <a:prstGeom prst="ellipse">
            <a:avLst/>
          </a:prstGeom>
          <a:solidFill>
            <a:srgbClr val="29D2F5">
              <a:alpha val="21176"/>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2" name="Google Shape;1772;p48"/>
          <p:cNvSpPr/>
          <p:nvPr/>
        </p:nvSpPr>
        <p:spPr>
          <a:xfrm>
            <a:off x="846375" y="3782825"/>
            <a:ext cx="343500" cy="321000"/>
          </a:xfrm>
          <a:prstGeom prst="ellipse">
            <a:avLst/>
          </a:prstGeom>
          <a:solidFill>
            <a:srgbClr val="29D2F5">
              <a:alpha val="21176"/>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773" name="Google Shape;1773;p48"/>
          <p:cNvCxnSpPr/>
          <p:nvPr/>
        </p:nvCxnSpPr>
        <p:spPr>
          <a:xfrm>
            <a:off x="528475" y="1954000"/>
            <a:ext cx="0" cy="2224500"/>
          </a:xfrm>
          <a:prstGeom prst="straightConnector1">
            <a:avLst/>
          </a:prstGeom>
          <a:noFill/>
          <a:ln w="9525" cap="flat" cmpd="sng">
            <a:solidFill>
              <a:schemeClr val="dk2"/>
            </a:solidFill>
            <a:prstDash val="solid"/>
            <a:round/>
            <a:headEnd type="triangle" w="med" len="med"/>
            <a:tailEnd type="triangle" w="med" len="med"/>
          </a:ln>
        </p:spPr>
      </p:cxnSp>
      <p:sp>
        <p:nvSpPr>
          <p:cNvPr id="1774" name="Google Shape;1774;p48"/>
          <p:cNvSpPr txBox="1"/>
          <p:nvPr/>
        </p:nvSpPr>
        <p:spPr>
          <a:xfrm rot="-5400000">
            <a:off x="-445875" y="2967125"/>
            <a:ext cx="13797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GB" sz="1000" b="0" i="0" u="none" strike="noStrike" cap="none">
                <a:solidFill>
                  <a:srgbClr val="000000"/>
                </a:solidFill>
                <a:latin typeface="Roboto"/>
                <a:ea typeface="Roboto"/>
                <a:cs typeface="Roboto"/>
                <a:sym typeface="Roboto"/>
              </a:rPr>
              <a:t>Set of output tokens</a:t>
            </a:r>
            <a:endParaRPr sz="1000" b="0" i="0" u="none" strike="noStrike" cap="none">
              <a:solidFill>
                <a:srgbClr val="000000"/>
              </a:solidFill>
              <a:latin typeface="Roboto"/>
              <a:ea typeface="Roboto"/>
              <a:cs typeface="Roboto"/>
              <a:sym typeface="Roboto"/>
            </a:endParaRPr>
          </a:p>
        </p:txBody>
      </p:sp>
      <p:sp>
        <p:nvSpPr>
          <p:cNvPr id="1775" name="Google Shape;1775;p48"/>
          <p:cNvSpPr/>
          <p:nvPr/>
        </p:nvSpPr>
        <p:spPr>
          <a:xfrm>
            <a:off x="1684575" y="1954025"/>
            <a:ext cx="343500" cy="321000"/>
          </a:xfrm>
          <a:prstGeom prst="ellipse">
            <a:avLst/>
          </a:prstGeom>
          <a:solidFill>
            <a:srgbClr val="29D2F5">
              <a:alpha val="21176"/>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6" name="Google Shape;1776;p48"/>
          <p:cNvSpPr/>
          <p:nvPr/>
        </p:nvSpPr>
        <p:spPr>
          <a:xfrm>
            <a:off x="1684575" y="2563625"/>
            <a:ext cx="343500" cy="321000"/>
          </a:xfrm>
          <a:prstGeom prst="ellipse">
            <a:avLst/>
          </a:prstGeom>
          <a:solidFill>
            <a:srgbClr val="29D2F5">
              <a:alpha val="21176"/>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7" name="Google Shape;1777;p48"/>
          <p:cNvSpPr/>
          <p:nvPr/>
        </p:nvSpPr>
        <p:spPr>
          <a:xfrm>
            <a:off x="1684575" y="3173225"/>
            <a:ext cx="343500" cy="321000"/>
          </a:xfrm>
          <a:prstGeom prst="ellipse">
            <a:avLst/>
          </a:prstGeom>
          <a:solidFill>
            <a:srgbClr val="29D2F5">
              <a:alpha val="21176"/>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8" name="Google Shape;1778;p48"/>
          <p:cNvSpPr/>
          <p:nvPr/>
        </p:nvSpPr>
        <p:spPr>
          <a:xfrm>
            <a:off x="1684575" y="3782825"/>
            <a:ext cx="343500" cy="321000"/>
          </a:xfrm>
          <a:prstGeom prst="ellipse">
            <a:avLst/>
          </a:prstGeom>
          <a:solidFill>
            <a:srgbClr val="29D2F5">
              <a:alpha val="21176"/>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9" name="Google Shape;1779;p48"/>
          <p:cNvSpPr/>
          <p:nvPr/>
        </p:nvSpPr>
        <p:spPr>
          <a:xfrm>
            <a:off x="2522775" y="1954025"/>
            <a:ext cx="343500" cy="321000"/>
          </a:xfrm>
          <a:prstGeom prst="ellipse">
            <a:avLst/>
          </a:prstGeom>
          <a:solidFill>
            <a:srgbClr val="29D2F5">
              <a:alpha val="21176"/>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0" name="Google Shape;1780;p48"/>
          <p:cNvSpPr/>
          <p:nvPr/>
        </p:nvSpPr>
        <p:spPr>
          <a:xfrm>
            <a:off x="2522775" y="2563625"/>
            <a:ext cx="343500" cy="321000"/>
          </a:xfrm>
          <a:prstGeom prst="ellipse">
            <a:avLst/>
          </a:prstGeom>
          <a:solidFill>
            <a:srgbClr val="29D2F5">
              <a:alpha val="21176"/>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1" name="Google Shape;1781;p48"/>
          <p:cNvSpPr/>
          <p:nvPr/>
        </p:nvSpPr>
        <p:spPr>
          <a:xfrm>
            <a:off x="2522775" y="3173225"/>
            <a:ext cx="343500" cy="321000"/>
          </a:xfrm>
          <a:prstGeom prst="ellipse">
            <a:avLst/>
          </a:prstGeom>
          <a:solidFill>
            <a:srgbClr val="29D2F5">
              <a:alpha val="21176"/>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2" name="Google Shape;1782;p48"/>
          <p:cNvSpPr/>
          <p:nvPr/>
        </p:nvSpPr>
        <p:spPr>
          <a:xfrm>
            <a:off x="2522775" y="3782825"/>
            <a:ext cx="343500" cy="321000"/>
          </a:xfrm>
          <a:prstGeom prst="ellipse">
            <a:avLst/>
          </a:prstGeom>
          <a:solidFill>
            <a:srgbClr val="29D2F5">
              <a:alpha val="21176"/>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3" name="Google Shape;1783;p48"/>
          <p:cNvSpPr/>
          <p:nvPr/>
        </p:nvSpPr>
        <p:spPr>
          <a:xfrm>
            <a:off x="3360975" y="1954025"/>
            <a:ext cx="343500" cy="321000"/>
          </a:xfrm>
          <a:prstGeom prst="ellipse">
            <a:avLst/>
          </a:prstGeom>
          <a:solidFill>
            <a:srgbClr val="29D2F5">
              <a:alpha val="21176"/>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4" name="Google Shape;1784;p48"/>
          <p:cNvSpPr/>
          <p:nvPr/>
        </p:nvSpPr>
        <p:spPr>
          <a:xfrm>
            <a:off x="3360975" y="2563625"/>
            <a:ext cx="343500" cy="321000"/>
          </a:xfrm>
          <a:prstGeom prst="ellipse">
            <a:avLst/>
          </a:prstGeom>
          <a:solidFill>
            <a:srgbClr val="29D2F5">
              <a:alpha val="21176"/>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5" name="Google Shape;1785;p48"/>
          <p:cNvSpPr/>
          <p:nvPr/>
        </p:nvSpPr>
        <p:spPr>
          <a:xfrm>
            <a:off x="3360975" y="3173225"/>
            <a:ext cx="343500" cy="321000"/>
          </a:xfrm>
          <a:prstGeom prst="ellipse">
            <a:avLst/>
          </a:prstGeom>
          <a:solidFill>
            <a:srgbClr val="29D2F5">
              <a:alpha val="21176"/>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6" name="Google Shape;1786;p48"/>
          <p:cNvSpPr/>
          <p:nvPr/>
        </p:nvSpPr>
        <p:spPr>
          <a:xfrm>
            <a:off x="3360975" y="3782825"/>
            <a:ext cx="343500" cy="321000"/>
          </a:xfrm>
          <a:prstGeom prst="ellipse">
            <a:avLst/>
          </a:prstGeom>
          <a:solidFill>
            <a:srgbClr val="29D2F5">
              <a:alpha val="21176"/>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7" name="Google Shape;1787;p48"/>
          <p:cNvSpPr/>
          <p:nvPr/>
        </p:nvSpPr>
        <p:spPr>
          <a:xfrm>
            <a:off x="4199175" y="1954025"/>
            <a:ext cx="343500" cy="321000"/>
          </a:xfrm>
          <a:prstGeom prst="ellipse">
            <a:avLst/>
          </a:prstGeom>
          <a:solidFill>
            <a:srgbClr val="29D2F5">
              <a:alpha val="21176"/>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8" name="Google Shape;1788;p48"/>
          <p:cNvSpPr/>
          <p:nvPr/>
        </p:nvSpPr>
        <p:spPr>
          <a:xfrm>
            <a:off x="4199175" y="2563625"/>
            <a:ext cx="343500" cy="321000"/>
          </a:xfrm>
          <a:prstGeom prst="ellipse">
            <a:avLst/>
          </a:prstGeom>
          <a:solidFill>
            <a:srgbClr val="29D2F5">
              <a:alpha val="21176"/>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9" name="Google Shape;1789;p48"/>
          <p:cNvSpPr/>
          <p:nvPr/>
        </p:nvSpPr>
        <p:spPr>
          <a:xfrm>
            <a:off x="4199175" y="3173225"/>
            <a:ext cx="343500" cy="321000"/>
          </a:xfrm>
          <a:prstGeom prst="ellipse">
            <a:avLst/>
          </a:prstGeom>
          <a:solidFill>
            <a:srgbClr val="29D2F5">
              <a:alpha val="21176"/>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0" name="Google Shape;1790;p48"/>
          <p:cNvSpPr/>
          <p:nvPr/>
        </p:nvSpPr>
        <p:spPr>
          <a:xfrm>
            <a:off x="4199175" y="3782825"/>
            <a:ext cx="343500" cy="321000"/>
          </a:xfrm>
          <a:prstGeom prst="ellipse">
            <a:avLst/>
          </a:prstGeom>
          <a:solidFill>
            <a:srgbClr val="29D2F5">
              <a:alpha val="21176"/>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1" name="Google Shape;1791;p48"/>
          <p:cNvSpPr txBox="1"/>
          <p:nvPr/>
        </p:nvSpPr>
        <p:spPr>
          <a:xfrm>
            <a:off x="2552625" y="1914425"/>
            <a:ext cx="2574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Roboto"/>
                <a:ea typeface="Roboto"/>
                <a:cs typeface="Roboto"/>
                <a:sym typeface="Roboto"/>
              </a:rPr>
              <a:t>c</a:t>
            </a:r>
            <a:endParaRPr sz="1400" b="0" i="0" u="none" strike="noStrike" cap="none">
              <a:solidFill>
                <a:srgbClr val="000000"/>
              </a:solidFill>
              <a:latin typeface="Roboto"/>
              <a:ea typeface="Roboto"/>
              <a:cs typeface="Roboto"/>
              <a:sym typeface="Roboto"/>
            </a:endParaRPr>
          </a:p>
        </p:txBody>
      </p:sp>
      <p:sp>
        <p:nvSpPr>
          <p:cNvPr id="1792" name="Google Shape;1792;p48"/>
          <p:cNvSpPr txBox="1"/>
          <p:nvPr/>
        </p:nvSpPr>
        <p:spPr>
          <a:xfrm>
            <a:off x="2552625" y="2524025"/>
            <a:ext cx="2838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Roboto"/>
                <a:ea typeface="Roboto"/>
                <a:cs typeface="Roboto"/>
                <a:sym typeface="Roboto"/>
              </a:rPr>
              <a:t>a</a:t>
            </a:r>
            <a:endParaRPr sz="1400" b="0" i="0" u="none" strike="noStrike" cap="none">
              <a:solidFill>
                <a:srgbClr val="000000"/>
              </a:solidFill>
              <a:latin typeface="Roboto"/>
              <a:ea typeface="Roboto"/>
              <a:cs typeface="Roboto"/>
              <a:sym typeface="Roboto"/>
            </a:endParaRPr>
          </a:p>
        </p:txBody>
      </p:sp>
      <p:sp>
        <p:nvSpPr>
          <p:cNvPr id="1793" name="Google Shape;1793;p48"/>
          <p:cNvSpPr txBox="1"/>
          <p:nvPr/>
        </p:nvSpPr>
        <p:spPr>
          <a:xfrm>
            <a:off x="2552625" y="3133625"/>
            <a:ext cx="2838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Roboto"/>
                <a:ea typeface="Roboto"/>
                <a:cs typeface="Roboto"/>
                <a:sym typeface="Roboto"/>
              </a:rPr>
              <a:t>t</a:t>
            </a:r>
            <a:endParaRPr sz="1400" b="0" i="0" u="none" strike="noStrike" cap="none">
              <a:solidFill>
                <a:srgbClr val="000000"/>
              </a:solidFill>
              <a:latin typeface="Roboto"/>
              <a:ea typeface="Roboto"/>
              <a:cs typeface="Roboto"/>
              <a:sym typeface="Roboto"/>
            </a:endParaRPr>
          </a:p>
        </p:txBody>
      </p:sp>
      <p:sp>
        <p:nvSpPr>
          <p:cNvPr id="1794" name="Google Shape;1794;p48"/>
          <p:cNvSpPr txBox="1"/>
          <p:nvPr/>
        </p:nvSpPr>
        <p:spPr>
          <a:xfrm>
            <a:off x="2552625" y="3743225"/>
            <a:ext cx="2838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Roboto"/>
                <a:ea typeface="Roboto"/>
                <a:cs typeface="Roboto"/>
                <a:sym typeface="Roboto"/>
              </a:rPr>
              <a:t>ϵ</a:t>
            </a:r>
            <a:endParaRPr sz="1400" b="0" i="0" u="none" strike="noStrike" cap="none">
              <a:solidFill>
                <a:srgbClr val="000000"/>
              </a:solidFill>
              <a:latin typeface="Roboto"/>
              <a:ea typeface="Roboto"/>
              <a:cs typeface="Roboto"/>
              <a:sym typeface="Roboto"/>
            </a:endParaRPr>
          </a:p>
        </p:txBody>
      </p:sp>
      <p:pic>
        <p:nvPicPr>
          <p:cNvPr id="1795" name="Google Shape;1795;p48"/>
          <p:cNvPicPr preferRelativeResize="0"/>
          <p:nvPr/>
        </p:nvPicPr>
        <p:blipFill rotWithShape="1">
          <a:blip r:embed="rId3">
            <a:alphaModFix/>
          </a:blip>
          <a:srcRect/>
          <a:stretch/>
        </p:blipFill>
        <p:spPr>
          <a:xfrm>
            <a:off x="4915425" y="1846613"/>
            <a:ext cx="535800" cy="535800"/>
          </a:xfrm>
          <a:prstGeom prst="rect">
            <a:avLst/>
          </a:prstGeom>
          <a:noFill/>
          <a:ln>
            <a:noFill/>
          </a:ln>
        </p:spPr>
      </p:pic>
      <p:sp>
        <p:nvSpPr>
          <p:cNvPr id="1796" name="Google Shape;1796;p48"/>
          <p:cNvSpPr txBox="1"/>
          <p:nvPr/>
        </p:nvSpPr>
        <p:spPr>
          <a:xfrm>
            <a:off x="5520575" y="1846750"/>
            <a:ext cx="36249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GB" sz="1000" b="0" i="0" u="none" strike="noStrike" cap="none">
                <a:solidFill>
                  <a:srgbClr val="000000"/>
                </a:solidFill>
                <a:latin typeface="Roboto"/>
                <a:ea typeface="Roboto"/>
                <a:cs typeface="Roboto"/>
                <a:sym typeface="Roboto"/>
              </a:rPr>
              <a:t>The alignments are </a:t>
            </a:r>
            <a:r>
              <a:rPr lang="en-GB" sz="1000" b="1" i="0" u="none" strike="noStrike" cap="none">
                <a:solidFill>
                  <a:srgbClr val="000000"/>
                </a:solidFill>
                <a:latin typeface="Roboto"/>
                <a:ea typeface="Roboto"/>
                <a:cs typeface="Roboto"/>
                <a:sym typeface="Roboto"/>
              </a:rPr>
              <a:t>monotonic</a:t>
            </a:r>
            <a:r>
              <a:rPr lang="en-GB" sz="1000" b="0" i="0" u="none" strike="noStrike" cap="none">
                <a:solidFill>
                  <a:srgbClr val="000000"/>
                </a:solidFill>
                <a:latin typeface="Roboto"/>
                <a:ea typeface="Roboto"/>
                <a:cs typeface="Roboto"/>
                <a:sym typeface="Roboto"/>
              </a:rPr>
              <a:t> (if our word is “cat” we can move from “c” to “a”, but not from “c” to “t” directly).</a:t>
            </a:r>
            <a:endParaRPr sz="1000" b="0" i="0" u="none" strike="noStrike" cap="none">
              <a:solidFill>
                <a:srgbClr val="000000"/>
              </a:solidFill>
              <a:latin typeface="Roboto"/>
              <a:ea typeface="Roboto"/>
              <a:cs typeface="Roboto"/>
              <a:sym typeface="Roboto"/>
            </a:endParaRPr>
          </a:p>
        </p:txBody>
      </p:sp>
      <p:cxnSp>
        <p:nvCxnSpPr>
          <p:cNvPr id="1797" name="Google Shape;1797;p48"/>
          <p:cNvCxnSpPr>
            <a:stCxn id="1769" idx="6"/>
            <a:endCxn id="1775" idx="2"/>
          </p:cNvCxnSpPr>
          <p:nvPr/>
        </p:nvCxnSpPr>
        <p:spPr>
          <a:xfrm>
            <a:off x="1189875" y="2114525"/>
            <a:ext cx="494700" cy="0"/>
          </a:xfrm>
          <a:prstGeom prst="straightConnector1">
            <a:avLst/>
          </a:prstGeom>
          <a:noFill/>
          <a:ln w="9525" cap="flat" cmpd="sng">
            <a:solidFill>
              <a:schemeClr val="dk2"/>
            </a:solidFill>
            <a:prstDash val="solid"/>
            <a:round/>
            <a:headEnd type="none" w="sm" len="sm"/>
            <a:tailEnd type="triangle" w="med" len="med"/>
          </a:ln>
        </p:spPr>
      </p:cxnSp>
      <p:cxnSp>
        <p:nvCxnSpPr>
          <p:cNvPr id="1798" name="Google Shape;1798;p48"/>
          <p:cNvCxnSpPr>
            <a:stCxn id="1769" idx="6"/>
            <a:endCxn id="1776" idx="1"/>
          </p:cNvCxnSpPr>
          <p:nvPr/>
        </p:nvCxnSpPr>
        <p:spPr>
          <a:xfrm>
            <a:off x="1189875" y="2114525"/>
            <a:ext cx="545100" cy="496200"/>
          </a:xfrm>
          <a:prstGeom prst="straightConnector1">
            <a:avLst/>
          </a:prstGeom>
          <a:noFill/>
          <a:ln w="9525" cap="flat" cmpd="sng">
            <a:solidFill>
              <a:schemeClr val="dk2"/>
            </a:solidFill>
            <a:prstDash val="solid"/>
            <a:round/>
            <a:headEnd type="none" w="sm" len="sm"/>
            <a:tailEnd type="triangle" w="med" len="med"/>
          </a:ln>
        </p:spPr>
      </p:cxnSp>
      <p:cxnSp>
        <p:nvCxnSpPr>
          <p:cNvPr id="1799" name="Google Shape;1799;p48"/>
          <p:cNvCxnSpPr>
            <a:stCxn id="1769" idx="6"/>
            <a:endCxn id="1778" idx="1"/>
          </p:cNvCxnSpPr>
          <p:nvPr/>
        </p:nvCxnSpPr>
        <p:spPr>
          <a:xfrm>
            <a:off x="1189875" y="2114525"/>
            <a:ext cx="545100" cy="1715400"/>
          </a:xfrm>
          <a:prstGeom prst="straightConnector1">
            <a:avLst/>
          </a:prstGeom>
          <a:noFill/>
          <a:ln w="9525" cap="flat" cmpd="sng">
            <a:solidFill>
              <a:schemeClr val="dk2"/>
            </a:solidFill>
            <a:prstDash val="solid"/>
            <a:round/>
            <a:headEnd type="none" w="sm" len="sm"/>
            <a:tailEnd type="triangle" w="med" len="med"/>
          </a:ln>
        </p:spPr>
      </p:cxnSp>
      <p:cxnSp>
        <p:nvCxnSpPr>
          <p:cNvPr id="1800" name="Google Shape;1800;p48"/>
          <p:cNvCxnSpPr/>
          <p:nvPr/>
        </p:nvCxnSpPr>
        <p:spPr>
          <a:xfrm>
            <a:off x="2028075" y="2102700"/>
            <a:ext cx="494700" cy="0"/>
          </a:xfrm>
          <a:prstGeom prst="straightConnector1">
            <a:avLst/>
          </a:prstGeom>
          <a:noFill/>
          <a:ln w="9525" cap="flat" cmpd="sng">
            <a:solidFill>
              <a:schemeClr val="dk2"/>
            </a:solidFill>
            <a:prstDash val="solid"/>
            <a:round/>
            <a:headEnd type="none" w="sm" len="sm"/>
            <a:tailEnd type="triangle" w="med" len="med"/>
          </a:ln>
        </p:spPr>
      </p:cxnSp>
      <p:cxnSp>
        <p:nvCxnSpPr>
          <p:cNvPr id="1801" name="Google Shape;1801;p48"/>
          <p:cNvCxnSpPr>
            <a:stCxn id="1775" idx="6"/>
            <a:endCxn id="1780" idx="2"/>
          </p:cNvCxnSpPr>
          <p:nvPr/>
        </p:nvCxnSpPr>
        <p:spPr>
          <a:xfrm>
            <a:off x="2028075" y="2114525"/>
            <a:ext cx="494700" cy="609600"/>
          </a:xfrm>
          <a:prstGeom prst="straightConnector1">
            <a:avLst/>
          </a:prstGeom>
          <a:noFill/>
          <a:ln w="9525" cap="flat" cmpd="sng">
            <a:solidFill>
              <a:schemeClr val="dk2"/>
            </a:solidFill>
            <a:prstDash val="solid"/>
            <a:round/>
            <a:headEnd type="none" w="sm" len="sm"/>
            <a:tailEnd type="triangle" w="med" len="med"/>
          </a:ln>
        </p:spPr>
      </p:cxnSp>
      <p:cxnSp>
        <p:nvCxnSpPr>
          <p:cNvPr id="1802" name="Google Shape;1802;p48"/>
          <p:cNvCxnSpPr>
            <a:stCxn id="1775" idx="6"/>
            <a:endCxn id="1782" idx="1"/>
          </p:cNvCxnSpPr>
          <p:nvPr/>
        </p:nvCxnSpPr>
        <p:spPr>
          <a:xfrm>
            <a:off x="2028075" y="2114525"/>
            <a:ext cx="545100" cy="1715400"/>
          </a:xfrm>
          <a:prstGeom prst="straightConnector1">
            <a:avLst/>
          </a:prstGeom>
          <a:noFill/>
          <a:ln w="9525" cap="flat" cmpd="sng">
            <a:solidFill>
              <a:schemeClr val="dk2"/>
            </a:solidFill>
            <a:prstDash val="solid"/>
            <a:round/>
            <a:headEnd type="none" w="sm" len="sm"/>
            <a:tailEnd type="triangle" w="med" len="med"/>
          </a:ln>
        </p:spPr>
      </p:cxnSp>
      <p:cxnSp>
        <p:nvCxnSpPr>
          <p:cNvPr id="1803" name="Google Shape;1803;p48"/>
          <p:cNvCxnSpPr>
            <a:stCxn id="1776" idx="6"/>
            <a:endCxn id="1780" idx="2"/>
          </p:cNvCxnSpPr>
          <p:nvPr/>
        </p:nvCxnSpPr>
        <p:spPr>
          <a:xfrm>
            <a:off x="2028075" y="2724125"/>
            <a:ext cx="494700" cy="0"/>
          </a:xfrm>
          <a:prstGeom prst="straightConnector1">
            <a:avLst/>
          </a:prstGeom>
          <a:noFill/>
          <a:ln w="9525" cap="flat" cmpd="sng">
            <a:solidFill>
              <a:schemeClr val="dk2"/>
            </a:solidFill>
            <a:prstDash val="solid"/>
            <a:round/>
            <a:headEnd type="none" w="sm" len="sm"/>
            <a:tailEnd type="triangle" w="med" len="med"/>
          </a:ln>
        </p:spPr>
      </p:cxnSp>
      <p:cxnSp>
        <p:nvCxnSpPr>
          <p:cNvPr id="1804" name="Google Shape;1804;p48"/>
          <p:cNvCxnSpPr>
            <a:stCxn id="1776" idx="6"/>
            <a:endCxn id="1781" idx="2"/>
          </p:cNvCxnSpPr>
          <p:nvPr/>
        </p:nvCxnSpPr>
        <p:spPr>
          <a:xfrm>
            <a:off x="2028075" y="2724125"/>
            <a:ext cx="494700" cy="609600"/>
          </a:xfrm>
          <a:prstGeom prst="straightConnector1">
            <a:avLst/>
          </a:prstGeom>
          <a:noFill/>
          <a:ln w="9525" cap="flat" cmpd="sng">
            <a:solidFill>
              <a:schemeClr val="dk2"/>
            </a:solidFill>
            <a:prstDash val="solid"/>
            <a:round/>
            <a:headEnd type="none" w="sm" len="sm"/>
            <a:tailEnd type="triangle" w="med" len="med"/>
          </a:ln>
        </p:spPr>
      </p:cxnSp>
      <p:cxnSp>
        <p:nvCxnSpPr>
          <p:cNvPr id="1805" name="Google Shape;1805;p48"/>
          <p:cNvCxnSpPr>
            <a:stCxn id="1776" idx="6"/>
            <a:endCxn id="1782" idx="1"/>
          </p:cNvCxnSpPr>
          <p:nvPr/>
        </p:nvCxnSpPr>
        <p:spPr>
          <a:xfrm>
            <a:off x="2028075" y="2724125"/>
            <a:ext cx="545100" cy="1105800"/>
          </a:xfrm>
          <a:prstGeom prst="straightConnector1">
            <a:avLst/>
          </a:prstGeom>
          <a:noFill/>
          <a:ln w="9525" cap="flat" cmpd="sng">
            <a:solidFill>
              <a:schemeClr val="dk2"/>
            </a:solidFill>
            <a:prstDash val="solid"/>
            <a:round/>
            <a:headEnd type="none" w="sm" len="sm"/>
            <a:tailEnd type="triangle" w="med" len="med"/>
          </a:ln>
        </p:spPr>
      </p:cxnSp>
      <p:cxnSp>
        <p:nvCxnSpPr>
          <p:cNvPr id="1806" name="Google Shape;1806;p48"/>
          <p:cNvCxnSpPr>
            <a:stCxn id="1778" idx="6"/>
            <a:endCxn id="1780" idx="2"/>
          </p:cNvCxnSpPr>
          <p:nvPr/>
        </p:nvCxnSpPr>
        <p:spPr>
          <a:xfrm rot="10800000" flipH="1">
            <a:off x="2028075" y="2724125"/>
            <a:ext cx="494700" cy="1219200"/>
          </a:xfrm>
          <a:prstGeom prst="straightConnector1">
            <a:avLst/>
          </a:prstGeom>
          <a:noFill/>
          <a:ln w="9525" cap="flat" cmpd="sng">
            <a:solidFill>
              <a:schemeClr val="dk2"/>
            </a:solidFill>
            <a:prstDash val="solid"/>
            <a:round/>
            <a:headEnd type="none" w="sm" len="sm"/>
            <a:tailEnd type="triangle" w="med" len="med"/>
          </a:ln>
        </p:spPr>
      </p:cxnSp>
      <p:cxnSp>
        <p:nvCxnSpPr>
          <p:cNvPr id="1807" name="Google Shape;1807;p48"/>
          <p:cNvCxnSpPr/>
          <p:nvPr/>
        </p:nvCxnSpPr>
        <p:spPr>
          <a:xfrm>
            <a:off x="2028075" y="3943325"/>
            <a:ext cx="494700" cy="0"/>
          </a:xfrm>
          <a:prstGeom prst="straightConnector1">
            <a:avLst/>
          </a:prstGeom>
          <a:noFill/>
          <a:ln w="9525" cap="flat" cmpd="sng">
            <a:solidFill>
              <a:schemeClr val="dk2"/>
            </a:solidFill>
            <a:prstDash val="solid"/>
            <a:round/>
            <a:headEnd type="none" w="sm" len="sm"/>
            <a:tailEnd type="triangle" w="med" len="med"/>
          </a:ln>
        </p:spPr>
      </p:cxnSp>
      <p:sp>
        <p:nvSpPr>
          <p:cNvPr id="1808" name="Google Shape;1808;p48"/>
          <p:cNvSpPr txBox="1"/>
          <p:nvPr/>
        </p:nvSpPr>
        <p:spPr>
          <a:xfrm>
            <a:off x="1714425" y="1914425"/>
            <a:ext cx="2574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Roboto"/>
                <a:ea typeface="Roboto"/>
                <a:cs typeface="Roboto"/>
                <a:sym typeface="Roboto"/>
              </a:rPr>
              <a:t>c</a:t>
            </a:r>
            <a:endParaRPr sz="1400" b="0" i="0" u="none" strike="noStrike" cap="none">
              <a:solidFill>
                <a:srgbClr val="000000"/>
              </a:solidFill>
              <a:latin typeface="Roboto"/>
              <a:ea typeface="Roboto"/>
              <a:cs typeface="Roboto"/>
              <a:sym typeface="Roboto"/>
            </a:endParaRPr>
          </a:p>
        </p:txBody>
      </p:sp>
      <p:sp>
        <p:nvSpPr>
          <p:cNvPr id="1809" name="Google Shape;1809;p48"/>
          <p:cNvSpPr txBox="1"/>
          <p:nvPr/>
        </p:nvSpPr>
        <p:spPr>
          <a:xfrm>
            <a:off x="1714425" y="2524025"/>
            <a:ext cx="2838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Roboto"/>
                <a:ea typeface="Roboto"/>
                <a:cs typeface="Roboto"/>
                <a:sym typeface="Roboto"/>
              </a:rPr>
              <a:t>a</a:t>
            </a:r>
            <a:endParaRPr sz="1400" b="0" i="0" u="none" strike="noStrike" cap="none">
              <a:solidFill>
                <a:srgbClr val="000000"/>
              </a:solidFill>
              <a:latin typeface="Roboto"/>
              <a:ea typeface="Roboto"/>
              <a:cs typeface="Roboto"/>
              <a:sym typeface="Roboto"/>
            </a:endParaRPr>
          </a:p>
        </p:txBody>
      </p:sp>
      <p:sp>
        <p:nvSpPr>
          <p:cNvPr id="1810" name="Google Shape;1810;p48"/>
          <p:cNvSpPr txBox="1"/>
          <p:nvPr/>
        </p:nvSpPr>
        <p:spPr>
          <a:xfrm>
            <a:off x="1714425" y="3133625"/>
            <a:ext cx="2838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Roboto"/>
                <a:ea typeface="Roboto"/>
                <a:cs typeface="Roboto"/>
                <a:sym typeface="Roboto"/>
              </a:rPr>
              <a:t>t</a:t>
            </a:r>
            <a:endParaRPr sz="1400" b="0" i="0" u="none" strike="noStrike" cap="none">
              <a:solidFill>
                <a:srgbClr val="000000"/>
              </a:solidFill>
              <a:latin typeface="Roboto"/>
              <a:ea typeface="Roboto"/>
              <a:cs typeface="Roboto"/>
              <a:sym typeface="Roboto"/>
            </a:endParaRPr>
          </a:p>
        </p:txBody>
      </p:sp>
      <p:sp>
        <p:nvSpPr>
          <p:cNvPr id="1811" name="Google Shape;1811;p48"/>
          <p:cNvSpPr txBox="1"/>
          <p:nvPr/>
        </p:nvSpPr>
        <p:spPr>
          <a:xfrm>
            <a:off x="1714425" y="3743225"/>
            <a:ext cx="2838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Roboto"/>
                <a:ea typeface="Roboto"/>
                <a:cs typeface="Roboto"/>
                <a:sym typeface="Roboto"/>
              </a:rPr>
              <a:t>ϵ</a:t>
            </a:r>
            <a:endParaRPr sz="1400" b="0" i="0" u="none" strike="noStrike" cap="none">
              <a:solidFill>
                <a:srgbClr val="000000"/>
              </a:solidFill>
              <a:latin typeface="Roboto"/>
              <a:ea typeface="Roboto"/>
              <a:cs typeface="Roboto"/>
              <a:sym typeface="Roboto"/>
            </a:endParaRPr>
          </a:p>
        </p:txBody>
      </p:sp>
      <p:sp>
        <p:nvSpPr>
          <p:cNvPr id="1812" name="Google Shape;1812;p48"/>
          <p:cNvSpPr txBox="1"/>
          <p:nvPr/>
        </p:nvSpPr>
        <p:spPr>
          <a:xfrm>
            <a:off x="876225" y="1914425"/>
            <a:ext cx="2574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Roboto"/>
                <a:ea typeface="Roboto"/>
                <a:cs typeface="Roboto"/>
                <a:sym typeface="Roboto"/>
              </a:rPr>
              <a:t>c</a:t>
            </a:r>
            <a:endParaRPr sz="1400" b="0" i="0" u="none" strike="noStrike" cap="none">
              <a:solidFill>
                <a:srgbClr val="000000"/>
              </a:solidFill>
              <a:latin typeface="Roboto"/>
              <a:ea typeface="Roboto"/>
              <a:cs typeface="Roboto"/>
              <a:sym typeface="Roboto"/>
            </a:endParaRPr>
          </a:p>
        </p:txBody>
      </p:sp>
      <p:sp>
        <p:nvSpPr>
          <p:cNvPr id="1813" name="Google Shape;1813;p48"/>
          <p:cNvSpPr txBox="1"/>
          <p:nvPr/>
        </p:nvSpPr>
        <p:spPr>
          <a:xfrm>
            <a:off x="876225" y="2524025"/>
            <a:ext cx="2838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Roboto"/>
                <a:ea typeface="Roboto"/>
                <a:cs typeface="Roboto"/>
                <a:sym typeface="Roboto"/>
              </a:rPr>
              <a:t>a</a:t>
            </a:r>
            <a:endParaRPr sz="1400" b="0" i="0" u="none" strike="noStrike" cap="none">
              <a:solidFill>
                <a:srgbClr val="000000"/>
              </a:solidFill>
              <a:latin typeface="Roboto"/>
              <a:ea typeface="Roboto"/>
              <a:cs typeface="Roboto"/>
              <a:sym typeface="Roboto"/>
            </a:endParaRPr>
          </a:p>
        </p:txBody>
      </p:sp>
      <p:sp>
        <p:nvSpPr>
          <p:cNvPr id="1814" name="Google Shape;1814;p48"/>
          <p:cNvSpPr txBox="1"/>
          <p:nvPr/>
        </p:nvSpPr>
        <p:spPr>
          <a:xfrm>
            <a:off x="876225" y="3133625"/>
            <a:ext cx="2838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Roboto"/>
                <a:ea typeface="Roboto"/>
                <a:cs typeface="Roboto"/>
                <a:sym typeface="Roboto"/>
              </a:rPr>
              <a:t>t</a:t>
            </a:r>
            <a:endParaRPr sz="1400" b="0" i="0" u="none" strike="noStrike" cap="none">
              <a:solidFill>
                <a:srgbClr val="000000"/>
              </a:solidFill>
              <a:latin typeface="Roboto"/>
              <a:ea typeface="Roboto"/>
              <a:cs typeface="Roboto"/>
              <a:sym typeface="Roboto"/>
            </a:endParaRPr>
          </a:p>
        </p:txBody>
      </p:sp>
      <p:cxnSp>
        <p:nvCxnSpPr>
          <p:cNvPr id="1815" name="Google Shape;1815;p48"/>
          <p:cNvCxnSpPr>
            <a:stCxn id="1779" idx="6"/>
            <a:endCxn id="1783" idx="2"/>
          </p:cNvCxnSpPr>
          <p:nvPr/>
        </p:nvCxnSpPr>
        <p:spPr>
          <a:xfrm>
            <a:off x="2866275" y="2114525"/>
            <a:ext cx="494700" cy="0"/>
          </a:xfrm>
          <a:prstGeom prst="straightConnector1">
            <a:avLst/>
          </a:prstGeom>
          <a:noFill/>
          <a:ln w="9525" cap="flat" cmpd="sng">
            <a:solidFill>
              <a:schemeClr val="dk2"/>
            </a:solidFill>
            <a:prstDash val="solid"/>
            <a:round/>
            <a:headEnd type="none" w="sm" len="sm"/>
            <a:tailEnd type="triangle" w="med" len="med"/>
          </a:ln>
        </p:spPr>
      </p:cxnSp>
      <p:cxnSp>
        <p:nvCxnSpPr>
          <p:cNvPr id="1816" name="Google Shape;1816;p48"/>
          <p:cNvCxnSpPr>
            <a:stCxn id="1779" idx="6"/>
            <a:endCxn id="1784" idx="2"/>
          </p:cNvCxnSpPr>
          <p:nvPr/>
        </p:nvCxnSpPr>
        <p:spPr>
          <a:xfrm>
            <a:off x="2866275" y="2114525"/>
            <a:ext cx="494700" cy="609600"/>
          </a:xfrm>
          <a:prstGeom prst="straightConnector1">
            <a:avLst/>
          </a:prstGeom>
          <a:noFill/>
          <a:ln w="9525" cap="flat" cmpd="sng">
            <a:solidFill>
              <a:schemeClr val="dk2"/>
            </a:solidFill>
            <a:prstDash val="solid"/>
            <a:round/>
            <a:headEnd type="none" w="sm" len="sm"/>
            <a:tailEnd type="triangle" w="med" len="med"/>
          </a:ln>
        </p:spPr>
      </p:cxnSp>
      <p:cxnSp>
        <p:nvCxnSpPr>
          <p:cNvPr id="1817" name="Google Shape;1817;p48"/>
          <p:cNvCxnSpPr>
            <a:stCxn id="1779" idx="6"/>
            <a:endCxn id="1786" idx="1"/>
          </p:cNvCxnSpPr>
          <p:nvPr/>
        </p:nvCxnSpPr>
        <p:spPr>
          <a:xfrm>
            <a:off x="2866275" y="2114525"/>
            <a:ext cx="545100" cy="1715400"/>
          </a:xfrm>
          <a:prstGeom prst="straightConnector1">
            <a:avLst/>
          </a:prstGeom>
          <a:noFill/>
          <a:ln w="9525" cap="flat" cmpd="sng">
            <a:solidFill>
              <a:schemeClr val="dk2"/>
            </a:solidFill>
            <a:prstDash val="solid"/>
            <a:round/>
            <a:headEnd type="none" w="sm" len="sm"/>
            <a:tailEnd type="triangle" w="med" len="med"/>
          </a:ln>
        </p:spPr>
      </p:cxnSp>
      <p:cxnSp>
        <p:nvCxnSpPr>
          <p:cNvPr id="1818" name="Google Shape;1818;p48"/>
          <p:cNvCxnSpPr>
            <a:stCxn id="1780" idx="6"/>
            <a:endCxn id="1784" idx="2"/>
          </p:cNvCxnSpPr>
          <p:nvPr/>
        </p:nvCxnSpPr>
        <p:spPr>
          <a:xfrm>
            <a:off x="2866275" y="2724125"/>
            <a:ext cx="494700" cy="0"/>
          </a:xfrm>
          <a:prstGeom prst="straightConnector1">
            <a:avLst/>
          </a:prstGeom>
          <a:noFill/>
          <a:ln w="9525" cap="flat" cmpd="sng">
            <a:solidFill>
              <a:schemeClr val="dk2"/>
            </a:solidFill>
            <a:prstDash val="solid"/>
            <a:round/>
            <a:headEnd type="none" w="sm" len="sm"/>
            <a:tailEnd type="triangle" w="med" len="med"/>
          </a:ln>
        </p:spPr>
      </p:cxnSp>
      <p:cxnSp>
        <p:nvCxnSpPr>
          <p:cNvPr id="1819" name="Google Shape;1819;p48"/>
          <p:cNvCxnSpPr>
            <a:stCxn id="1780" idx="6"/>
            <a:endCxn id="1785" idx="2"/>
          </p:cNvCxnSpPr>
          <p:nvPr/>
        </p:nvCxnSpPr>
        <p:spPr>
          <a:xfrm>
            <a:off x="2866275" y="2724125"/>
            <a:ext cx="494700" cy="609600"/>
          </a:xfrm>
          <a:prstGeom prst="straightConnector1">
            <a:avLst/>
          </a:prstGeom>
          <a:noFill/>
          <a:ln w="9525" cap="flat" cmpd="sng">
            <a:solidFill>
              <a:schemeClr val="dk2"/>
            </a:solidFill>
            <a:prstDash val="solid"/>
            <a:round/>
            <a:headEnd type="none" w="sm" len="sm"/>
            <a:tailEnd type="triangle" w="med" len="med"/>
          </a:ln>
        </p:spPr>
      </p:cxnSp>
      <p:cxnSp>
        <p:nvCxnSpPr>
          <p:cNvPr id="1820" name="Google Shape;1820;p48"/>
          <p:cNvCxnSpPr>
            <a:stCxn id="1780" idx="6"/>
            <a:endCxn id="1786" idx="1"/>
          </p:cNvCxnSpPr>
          <p:nvPr/>
        </p:nvCxnSpPr>
        <p:spPr>
          <a:xfrm>
            <a:off x="2866275" y="2724125"/>
            <a:ext cx="545100" cy="1105800"/>
          </a:xfrm>
          <a:prstGeom prst="straightConnector1">
            <a:avLst/>
          </a:prstGeom>
          <a:noFill/>
          <a:ln w="9525" cap="flat" cmpd="sng">
            <a:solidFill>
              <a:schemeClr val="dk2"/>
            </a:solidFill>
            <a:prstDash val="solid"/>
            <a:round/>
            <a:headEnd type="none" w="sm" len="sm"/>
            <a:tailEnd type="triangle" w="med" len="med"/>
          </a:ln>
        </p:spPr>
      </p:cxnSp>
      <p:cxnSp>
        <p:nvCxnSpPr>
          <p:cNvPr id="1821" name="Google Shape;1821;p48"/>
          <p:cNvCxnSpPr>
            <a:stCxn id="1781" idx="6"/>
            <a:endCxn id="1785" idx="2"/>
          </p:cNvCxnSpPr>
          <p:nvPr/>
        </p:nvCxnSpPr>
        <p:spPr>
          <a:xfrm>
            <a:off x="2866275" y="3333725"/>
            <a:ext cx="494700" cy="0"/>
          </a:xfrm>
          <a:prstGeom prst="straightConnector1">
            <a:avLst/>
          </a:prstGeom>
          <a:noFill/>
          <a:ln w="9525" cap="flat" cmpd="sng">
            <a:solidFill>
              <a:schemeClr val="dk2"/>
            </a:solidFill>
            <a:prstDash val="solid"/>
            <a:round/>
            <a:headEnd type="none" w="sm" len="sm"/>
            <a:tailEnd type="triangle" w="med" len="med"/>
          </a:ln>
        </p:spPr>
      </p:cxnSp>
      <p:cxnSp>
        <p:nvCxnSpPr>
          <p:cNvPr id="1822" name="Google Shape;1822;p48"/>
          <p:cNvCxnSpPr>
            <a:stCxn id="1781" idx="6"/>
            <a:endCxn id="1786" idx="1"/>
          </p:cNvCxnSpPr>
          <p:nvPr/>
        </p:nvCxnSpPr>
        <p:spPr>
          <a:xfrm>
            <a:off x="2866275" y="3333725"/>
            <a:ext cx="545100" cy="496200"/>
          </a:xfrm>
          <a:prstGeom prst="straightConnector1">
            <a:avLst/>
          </a:prstGeom>
          <a:noFill/>
          <a:ln w="9525" cap="flat" cmpd="sng">
            <a:solidFill>
              <a:schemeClr val="dk2"/>
            </a:solidFill>
            <a:prstDash val="solid"/>
            <a:round/>
            <a:headEnd type="none" w="sm" len="sm"/>
            <a:tailEnd type="triangle" w="med" len="med"/>
          </a:ln>
        </p:spPr>
      </p:cxnSp>
      <p:cxnSp>
        <p:nvCxnSpPr>
          <p:cNvPr id="1823" name="Google Shape;1823;p48"/>
          <p:cNvCxnSpPr>
            <a:stCxn id="1782" idx="6"/>
            <a:endCxn id="1786" idx="2"/>
          </p:cNvCxnSpPr>
          <p:nvPr/>
        </p:nvCxnSpPr>
        <p:spPr>
          <a:xfrm>
            <a:off x="2866275" y="3943325"/>
            <a:ext cx="494700" cy="0"/>
          </a:xfrm>
          <a:prstGeom prst="straightConnector1">
            <a:avLst/>
          </a:prstGeom>
          <a:noFill/>
          <a:ln w="9525" cap="flat" cmpd="sng">
            <a:solidFill>
              <a:schemeClr val="dk2"/>
            </a:solidFill>
            <a:prstDash val="solid"/>
            <a:round/>
            <a:headEnd type="none" w="sm" len="sm"/>
            <a:tailEnd type="triangle" w="med" len="med"/>
          </a:ln>
        </p:spPr>
      </p:cxnSp>
      <p:cxnSp>
        <p:nvCxnSpPr>
          <p:cNvPr id="1824" name="Google Shape;1824;p48"/>
          <p:cNvCxnSpPr>
            <a:stCxn id="1782" idx="6"/>
            <a:endCxn id="1784" idx="2"/>
          </p:cNvCxnSpPr>
          <p:nvPr/>
        </p:nvCxnSpPr>
        <p:spPr>
          <a:xfrm rot="10800000" flipH="1">
            <a:off x="2866275" y="2724125"/>
            <a:ext cx="494700" cy="1219200"/>
          </a:xfrm>
          <a:prstGeom prst="straightConnector1">
            <a:avLst/>
          </a:prstGeom>
          <a:noFill/>
          <a:ln w="9525" cap="flat" cmpd="sng">
            <a:solidFill>
              <a:schemeClr val="dk2"/>
            </a:solidFill>
            <a:prstDash val="solid"/>
            <a:round/>
            <a:headEnd type="none" w="sm" len="sm"/>
            <a:tailEnd type="triangle" w="med" len="med"/>
          </a:ln>
        </p:spPr>
      </p:cxnSp>
      <p:cxnSp>
        <p:nvCxnSpPr>
          <p:cNvPr id="1825" name="Google Shape;1825;p48"/>
          <p:cNvCxnSpPr/>
          <p:nvPr/>
        </p:nvCxnSpPr>
        <p:spPr>
          <a:xfrm>
            <a:off x="3704475" y="2114525"/>
            <a:ext cx="494700" cy="0"/>
          </a:xfrm>
          <a:prstGeom prst="straightConnector1">
            <a:avLst/>
          </a:prstGeom>
          <a:noFill/>
          <a:ln w="9525" cap="flat" cmpd="sng">
            <a:solidFill>
              <a:schemeClr val="dk2"/>
            </a:solidFill>
            <a:prstDash val="solid"/>
            <a:round/>
            <a:headEnd type="none" w="sm" len="sm"/>
            <a:tailEnd type="triangle" w="med" len="med"/>
          </a:ln>
        </p:spPr>
      </p:cxnSp>
      <p:cxnSp>
        <p:nvCxnSpPr>
          <p:cNvPr id="1826" name="Google Shape;1826;p48"/>
          <p:cNvCxnSpPr>
            <a:stCxn id="1783" idx="6"/>
            <a:endCxn id="1788" idx="2"/>
          </p:cNvCxnSpPr>
          <p:nvPr/>
        </p:nvCxnSpPr>
        <p:spPr>
          <a:xfrm>
            <a:off x="3704475" y="2114525"/>
            <a:ext cx="494700" cy="609600"/>
          </a:xfrm>
          <a:prstGeom prst="straightConnector1">
            <a:avLst/>
          </a:prstGeom>
          <a:noFill/>
          <a:ln w="9525" cap="flat" cmpd="sng">
            <a:solidFill>
              <a:schemeClr val="dk2"/>
            </a:solidFill>
            <a:prstDash val="solid"/>
            <a:round/>
            <a:headEnd type="none" w="sm" len="sm"/>
            <a:tailEnd type="triangle" w="med" len="med"/>
          </a:ln>
        </p:spPr>
      </p:cxnSp>
      <p:cxnSp>
        <p:nvCxnSpPr>
          <p:cNvPr id="1827" name="Google Shape;1827;p48"/>
          <p:cNvCxnSpPr>
            <a:endCxn id="1790" idx="2"/>
          </p:cNvCxnSpPr>
          <p:nvPr/>
        </p:nvCxnSpPr>
        <p:spPr>
          <a:xfrm>
            <a:off x="3704475" y="2114525"/>
            <a:ext cx="494700" cy="1828800"/>
          </a:xfrm>
          <a:prstGeom prst="straightConnector1">
            <a:avLst/>
          </a:prstGeom>
          <a:noFill/>
          <a:ln w="9525" cap="flat" cmpd="sng">
            <a:solidFill>
              <a:schemeClr val="dk2"/>
            </a:solidFill>
            <a:prstDash val="solid"/>
            <a:round/>
            <a:headEnd type="none" w="sm" len="sm"/>
            <a:tailEnd type="triangle" w="med" len="med"/>
          </a:ln>
        </p:spPr>
      </p:cxnSp>
      <p:cxnSp>
        <p:nvCxnSpPr>
          <p:cNvPr id="1828" name="Google Shape;1828;p48"/>
          <p:cNvCxnSpPr>
            <a:stCxn id="1784" idx="6"/>
            <a:endCxn id="1788" idx="2"/>
          </p:cNvCxnSpPr>
          <p:nvPr/>
        </p:nvCxnSpPr>
        <p:spPr>
          <a:xfrm>
            <a:off x="3704475" y="2724125"/>
            <a:ext cx="494700" cy="0"/>
          </a:xfrm>
          <a:prstGeom prst="straightConnector1">
            <a:avLst/>
          </a:prstGeom>
          <a:noFill/>
          <a:ln w="9525" cap="flat" cmpd="sng">
            <a:solidFill>
              <a:schemeClr val="dk2"/>
            </a:solidFill>
            <a:prstDash val="solid"/>
            <a:round/>
            <a:headEnd type="none" w="sm" len="sm"/>
            <a:tailEnd type="triangle" w="med" len="med"/>
          </a:ln>
        </p:spPr>
      </p:cxnSp>
      <p:cxnSp>
        <p:nvCxnSpPr>
          <p:cNvPr id="1829" name="Google Shape;1829;p48"/>
          <p:cNvCxnSpPr>
            <a:stCxn id="1784" idx="6"/>
            <a:endCxn id="1789" idx="2"/>
          </p:cNvCxnSpPr>
          <p:nvPr/>
        </p:nvCxnSpPr>
        <p:spPr>
          <a:xfrm>
            <a:off x="3704475" y="2724125"/>
            <a:ext cx="494700" cy="609600"/>
          </a:xfrm>
          <a:prstGeom prst="straightConnector1">
            <a:avLst/>
          </a:prstGeom>
          <a:noFill/>
          <a:ln w="9525" cap="flat" cmpd="sng">
            <a:solidFill>
              <a:schemeClr val="dk2"/>
            </a:solidFill>
            <a:prstDash val="solid"/>
            <a:round/>
            <a:headEnd type="none" w="sm" len="sm"/>
            <a:tailEnd type="triangle" w="med" len="med"/>
          </a:ln>
        </p:spPr>
      </p:cxnSp>
      <p:cxnSp>
        <p:nvCxnSpPr>
          <p:cNvPr id="1830" name="Google Shape;1830;p48"/>
          <p:cNvCxnSpPr>
            <a:stCxn id="1784" idx="6"/>
            <a:endCxn id="1790" idx="2"/>
          </p:cNvCxnSpPr>
          <p:nvPr/>
        </p:nvCxnSpPr>
        <p:spPr>
          <a:xfrm>
            <a:off x="3704475" y="2724125"/>
            <a:ext cx="494700" cy="1219200"/>
          </a:xfrm>
          <a:prstGeom prst="straightConnector1">
            <a:avLst/>
          </a:prstGeom>
          <a:noFill/>
          <a:ln w="9525" cap="flat" cmpd="sng">
            <a:solidFill>
              <a:schemeClr val="dk2"/>
            </a:solidFill>
            <a:prstDash val="solid"/>
            <a:round/>
            <a:headEnd type="none" w="sm" len="sm"/>
            <a:tailEnd type="triangle" w="med" len="med"/>
          </a:ln>
        </p:spPr>
      </p:cxnSp>
      <p:cxnSp>
        <p:nvCxnSpPr>
          <p:cNvPr id="1831" name="Google Shape;1831;p48"/>
          <p:cNvCxnSpPr>
            <a:stCxn id="1785" idx="6"/>
            <a:endCxn id="1789" idx="2"/>
          </p:cNvCxnSpPr>
          <p:nvPr/>
        </p:nvCxnSpPr>
        <p:spPr>
          <a:xfrm>
            <a:off x="3704475" y="3333725"/>
            <a:ext cx="494700" cy="0"/>
          </a:xfrm>
          <a:prstGeom prst="straightConnector1">
            <a:avLst/>
          </a:prstGeom>
          <a:noFill/>
          <a:ln w="9525" cap="flat" cmpd="sng">
            <a:solidFill>
              <a:schemeClr val="dk2"/>
            </a:solidFill>
            <a:prstDash val="solid"/>
            <a:round/>
            <a:headEnd type="none" w="sm" len="sm"/>
            <a:tailEnd type="triangle" w="med" len="med"/>
          </a:ln>
        </p:spPr>
      </p:cxnSp>
      <p:cxnSp>
        <p:nvCxnSpPr>
          <p:cNvPr id="1832" name="Google Shape;1832;p48"/>
          <p:cNvCxnSpPr>
            <a:stCxn id="1785" idx="6"/>
            <a:endCxn id="1790" idx="2"/>
          </p:cNvCxnSpPr>
          <p:nvPr/>
        </p:nvCxnSpPr>
        <p:spPr>
          <a:xfrm>
            <a:off x="3704475" y="3333725"/>
            <a:ext cx="494700" cy="609600"/>
          </a:xfrm>
          <a:prstGeom prst="straightConnector1">
            <a:avLst/>
          </a:prstGeom>
          <a:noFill/>
          <a:ln w="9525" cap="flat" cmpd="sng">
            <a:solidFill>
              <a:schemeClr val="dk2"/>
            </a:solidFill>
            <a:prstDash val="solid"/>
            <a:round/>
            <a:headEnd type="none" w="sm" len="sm"/>
            <a:tailEnd type="triangle" w="med" len="med"/>
          </a:ln>
        </p:spPr>
      </p:cxnSp>
      <p:cxnSp>
        <p:nvCxnSpPr>
          <p:cNvPr id="1833" name="Google Shape;1833;p48"/>
          <p:cNvCxnSpPr>
            <a:stCxn id="1786" idx="6"/>
            <a:endCxn id="1790" idx="2"/>
          </p:cNvCxnSpPr>
          <p:nvPr/>
        </p:nvCxnSpPr>
        <p:spPr>
          <a:xfrm>
            <a:off x="3704475" y="3943325"/>
            <a:ext cx="494700" cy="0"/>
          </a:xfrm>
          <a:prstGeom prst="straightConnector1">
            <a:avLst/>
          </a:prstGeom>
          <a:noFill/>
          <a:ln w="9525" cap="flat" cmpd="sng">
            <a:solidFill>
              <a:schemeClr val="dk2"/>
            </a:solidFill>
            <a:prstDash val="solid"/>
            <a:round/>
            <a:headEnd type="none" w="sm" len="sm"/>
            <a:tailEnd type="none" w="sm" len="sm"/>
          </a:ln>
        </p:spPr>
      </p:cxnSp>
      <p:cxnSp>
        <p:nvCxnSpPr>
          <p:cNvPr id="1834" name="Google Shape;1834;p48"/>
          <p:cNvCxnSpPr>
            <a:stCxn id="1786" idx="6"/>
            <a:endCxn id="1789" idx="2"/>
          </p:cNvCxnSpPr>
          <p:nvPr/>
        </p:nvCxnSpPr>
        <p:spPr>
          <a:xfrm rot="10800000" flipH="1">
            <a:off x="3704475" y="3333725"/>
            <a:ext cx="494700" cy="609600"/>
          </a:xfrm>
          <a:prstGeom prst="straightConnector1">
            <a:avLst/>
          </a:prstGeom>
          <a:noFill/>
          <a:ln w="9525" cap="flat" cmpd="sng">
            <a:solidFill>
              <a:schemeClr val="dk2"/>
            </a:solidFill>
            <a:prstDash val="solid"/>
            <a:round/>
            <a:headEnd type="none" w="sm" len="sm"/>
            <a:tailEnd type="triangle" w="med" len="med"/>
          </a:ln>
        </p:spPr>
      </p:cxnSp>
      <p:cxnSp>
        <p:nvCxnSpPr>
          <p:cNvPr id="1835" name="Google Shape;1835;p48"/>
          <p:cNvCxnSpPr>
            <a:endCxn id="1788" idx="2"/>
          </p:cNvCxnSpPr>
          <p:nvPr/>
        </p:nvCxnSpPr>
        <p:spPr>
          <a:xfrm rot="10800000" flipH="1">
            <a:off x="3704475" y="2724125"/>
            <a:ext cx="494700" cy="1219200"/>
          </a:xfrm>
          <a:prstGeom prst="straightConnector1">
            <a:avLst/>
          </a:prstGeom>
          <a:noFill/>
          <a:ln w="9525" cap="flat" cmpd="sng">
            <a:solidFill>
              <a:schemeClr val="dk2"/>
            </a:solidFill>
            <a:prstDash val="solid"/>
            <a:round/>
            <a:headEnd type="none" w="sm" len="sm"/>
            <a:tailEnd type="triangle" w="med" len="med"/>
          </a:ln>
        </p:spPr>
      </p:cxnSp>
      <p:cxnSp>
        <p:nvCxnSpPr>
          <p:cNvPr id="1836" name="Google Shape;1836;p48"/>
          <p:cNvCxnSpPr>
            <a:stCxn id="1772" idx="7"/>
            <a:endCxn id="1775" idx="2"/>
          </p:cNvCxnSpPr>
          <p:nvPr/>
        </p:nvCxnSpPr>
        <p:spPr>
          <a:xfrm rot="10800000" flipH="1">
            <a:off x="1139571" y="2114434"/>
            <a:ext cx="545100" cy="1715400"/>
          </a:xfrm>
          <a:prstGeom prst="straightConnector1">
            <a:avLst/>
          </a:prstGeom>
          <a:noFill/>
          <a:ln w="9525" cap="flat" cmpd="sng">
            <a:solidFill>
              <a:schemeClr val="dk2"/>
            </a:solidFill>
            <a:prstDash val="solid"/>
            <a:round/>
            <a:headEnd type="none" w="sm" len="sm"/>
            <a:tailEnd type="triangle" w="med" len="med"/>
          </a:ln>
        </p:spPr>
      </p:cxnSp>
      <p:cxnSp>
        <p:nvCxnSpPr>
          <p:cNvPr id="1837" name="Google Shape;1837;p48"/>
          <p:cNvCxnSpPr>
            <a:stCxn id="1772" idx="6"/>
            <a:endCxn id="1811" idx="1"/>
          </p:cNvCxnSpPr>
          <p:nvPr/>
        </p:nvCxnSpPr>
        <p:spPr>
          <a:xfrm>
            <a:off x="1189875" y="3943325"/>
            <a:ext cx="524700" cy="0"/>
          </a:xfrm>
          <a:prstGeom prst="straightConnector1">
            <a:avLst/>
          </a:prstGeom>
          <a:noFill/>
          <a:ln w="9525" cap="flat" cmpd="sng">
            <a:solidFill>
              <a:schemeClr val="dk2"/>
            </a:solidFill>
            <a:prstDash val="solid"/>
            <a:round/>
            <a:headEnd type="none" w="sm" len="sm"/>
            <a:tailEnd type="triangle" w="med" len="med"/>
          </a:ln>
        </p:spPr>
      </p:cxnSp>
      <p:sp>
        <p:nvSpPr>
          <p:cNvPr id="1838" name="Google Shape;1838;p48"/>
          <p:cNvSpPr txBox="1"/>
          <p:nvPr/>
        </p:nvSpPr>
        <p:spPr>
          <a:xfrm>
            <a:off x="876225" y="3743225"/>
            <a:ext cx="2838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Roboto"/>
                <a:ea typeface="Roboto"/>
                <a:cs typeface="Roboto"/>
                <a:sym typeface="Roboto"/>
              </a:rPr>
              <a:t>ϵ</a:t>
            </a:r>
            <a:endParaRPr sz="1400" b="0" i="0" u="none" strike="noStrike" cap="none">
              <a:solidFill>
                <a:srgbClr val="000000"/>
              </a:solidFill>
              <a:latin typeface="Roboto"/>
              <a:ea typeface="Roboto"/>
              <a:cs typeface="Roboto"/>
              <a:sym typeface="Roboto"/>
            </a:endParaRPr>
          </a:p>
        </p:txBody>
      </p:sp>
      <p:sp>
        <p:nvSpPr>
          <p:cNvPr id="1839" name="Google Shape;1839;p48"/>
          <p:cNvSpPr txBox="1"/>
          <p:nvPr/>
        </p:nvSpPr>
        <p:spPr>
          <a:xfrm>
            <a:off x="3390825" y="1914425"/>
            <a:ext cx="2574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Roboto"/>
                <a:ea typeface="Roboto"/>
                <a:cs typeface="Roboto"/>
                <a:sym typeface="Roboto"/>
              </a:rPr>
              <a:t>c</a:t>
            </a:r>
            <a:endParaRPr sz="1400" b="0" i="0" u="none" strike="noStrike" cap="none">
              <a:solidFill>
                <a:srgbClr val="000000"/>
              </a:solidFill>
              <a:latin typeface="Roboto"/>
              <a:ea typeface="Roboto"/>
              <a:cs typeface="Roboto"/>
              <a:sym typeface="Roboto"/>
            </a:endParaRPr>
          </a:p>
        </p:txBody>
      </p:sp>
      <p:sp>
        <p:nvSpPr>
          <p:cNvPr id="1840" name="Google Shape;1840;p48"/>
          <p:cNvSpPr txBox="1"/>
          <p:nvPr/>
        </p:nvSpPr>
        <p:spPr>
          <a:xfrm>
            <a:off x="3390825" y="2524025"/>
            <a:ext cx="2838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Roboto"/>
                <a:ea typeface="Roboto"/>
                <a:cs typeface="Roboto"/>
                <a:sym typeface="Roboto"/>
              </a:rPr>
              <a:t>a</a:t>
            </a:r>
            <a:endParaRPr sz="1400" b="0" i="0" u="none" strike="noStrike" cap="none">
              <a:solidFill>
                <a:srgbClr val="000000"/>
              </a:solidFill>
              <a:latin typeface="Roboto"/>
              <a:ea typeface="Roboto"/>
              <a:cs typeface="Roboto"/>
              <a:sym typeface="Roboto"/>
            </a:endParaRPr>
          </a:p>
        </p:txBody>
      </p:sp>
      <p:sp>
        <p:nvSpPr>
          <p:cNvPr id="1841" name="Google Shape;1841;p48"/>
          <p:cNvSpPr txBox="1"/>
          <p:nvPr/>
        </p:nvSpPr>
        <p:spPr>
          <a:xfrm>
            <a:off x="3390825" y="3133625"/>
            <a:ext cx="2838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Roboto"/>
                <a:ea typeface="Roboto"/>
                <a:cs typeface="Roboto"/>
                <a:sym typeface="Roboto"/>
              </a:rPr>
              <a:t>t</a:t>
            </a:r>
            <a:endParaRPr sz="1400" b="0" i="0" u="none" strike="noStrike" cap="none">
              <a:solidFill>
                <a:srgbClr val="000000"/>
              </a:solidFill>
              <a:latin typeface="Roboto"/>
              <a:ea typeface="Roboto"/>
              <a:cs typeface="Roboto"/>
              <a:sym typeface="Roboto"/>
            </a:endParaRPr>
          </a:p>
        </p:txBody>
      </p:sp>
      <p:sp>
        <p:nvSpPr>
          <p:cNvPr id="1842" name="Google Shape;1842;p48"/>
          <p:cNvSpPr txBox="1"/>
          <p:nvPr/>
        </p:nvSpPr>
        <p:spPr>
          <a:xfrm>
            <a:off x="3390825" y="3743225"/>
            <a:ext cx="2838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Roboto"/>
                <a:ea typeface="Roboto"/>
                <a:cs typeface="Roboto"/>
                <a:sym typeface="Roboto"/>
              </a:rPr>
              <a:t>ϵ</a:t>
            </a:r>
            <a:endParaRPr sz="1400" b="0" i="0" u="none" strike="noStrike" cap="none">
              <a:solidFill>
                <a:srgbClr val="000000"/>
              </a:solidFill>
              <a:latin typeface="Roboto"/>
              <a:ea typeface="Roboto"/>
              <a:cs typeface="Roboto"/>
              <a:sym typeface="Roboto"/>
            </a:endParaRPr>
          </a:p>
        </p:txBody>
      </p:sp>
      <p:sp>
        <p:nvSpPr>
          <p:cNvPr id="1843" name="Google Shape;1843;p48"/>
          <p:cNvSpPr txBox="1"/>
          <p:nvPr/>
        </p:nvSpPr>
        <p:spPr>
          <a:xfrm>
            <a:off x="4229025" y="1914425"/>
            <a:ext cx="2574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Roboto"/>
                <a:ea typeface="Roboto"/>
                <a:cs typeface="Roboto"/>
                <a:sym typeface="Roboto"/>
              </a:rPr>
              <a:t>c</a:t>
            </a:r>
            <a:endParaRPr sz="1400" b="0" i="0" u="none" strike="noStrike" cap="none">
              <a:solidFill>
                <a:srgbClr val="000000"/>
              </a:solidFill>
              <a:latin typeface="Roboto"/>
              <a:ea typeface="Roboto"/>
              <a:cs typeface="Roboto"/>
              <a:sym typeface="Roboto"/>
            </a:endParaRPr>
          </a:p>
        </p:txBody>
      </p:sp>
      <p:sp>
        <p:nvSpPr>
          <p:cNvPr id="1844" name="Google Shape;1844;p48"/>
          <p:cNvSpPr txBox="1"/>
          <p:nvPr/>
        </p:nvSpPr>
        <p:spPr>
          <a:xfrm>
            <a:off x="4229025" y="2524025"/>
            <a:ext cx="2838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Roboto"/>
                <a:ea typeface="Roboto"/>
                <a:cs typeface="Roboto"/>
                <a:sym typeface="Roboto"/>
              </a:rPr>
              <a:t>a</a:t>
            </a:r>
            <a:endParaRPr sz="1400" b="0" i="0" u="none" strike="noStrike" cap="none">
              <a:solidFill>
                <a:srgbClr val="000000"/>
              </a:solidFill>
              <a:latin typeface="Roboto"/>
              <a:ea typeface="Roboto"/>
              <a:cs typeface="Roboto"/>
              <a:sym typeface="Roboto"/>
            </a:endParaRPr>
          </a:p>
        </p:txBody>
      </p:sp>
      <p:sp>
        <p:nvSpPr>
          <p:cNvPr id="1845" name="Google Shape;1845;p48"/>
          <p:cNvSpPr txBox="1"/>
          <p:nvPr/>
        </p:nvSpPr>
        <p:spPr>
          <a:xfrm>
            <a:off x="4229025" y="3133625"/>
            <a:ext cx="2838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Roboto"/>
                <a:ea typeface="Roboto"/>
                <a:cs typeface="Roboto"/>
                <a:sym typeface="Roboto"/>
              </a:rPr>
              <a:t>t</a:t>
            </a:r>
            <a:endParaRPr sz="1400" b="0" i="0" u="none" strike="noStrike" cap="none">
              <a:solidFill>
                <a:srgbClr val="000000"/>
              </a:solidFill>
              <a:latin typeface="Roboto"/>
              <a:ea typeface="Roboto"/>
              <a:cs typeface="Roboto"/>
              <a:sym typeface="Roboto"/>
            </a:endParaRPr>
          </a:p>
        </p:txBody>
      </p:sp>
      <p:sp>
        <p:nvSpPr>
          <p:cNvPr id="1846" name="Google Shape;1846;p48"/>
          <p:cNvSpPr txBox="1"/>
          <p:nvPr/>
        </p:nvSpPr>
        <p:spPr>
          <a:xfrm>
            <a:off x="4229025" y="3743225"/>
            <a:ext cx="2838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Roboto"/>
                <a:ea typeface="Roboto"/>
                <a:cs typeface="Roboto"/>
                <a:sym typeface="Roboto"/>
              </a:rPr>
              <a:t>ϵ</a:t>
            </a:r>
            <a:endParaRPr sz="1400" b="0" i="0" u="none" strike="noStrike" cap="none">
              <a:solidFill>
                <a:srgbClr val="000000"/>
              </a:solidFill>
              <a:latin typeface="Roboto"/>
              <a:ea typeface="Roboto"/>
              <a:cs typeface="Roboto"/>
              <a:sym typeface="Roboto"/>
            </a:endParaRPr>
          </a:p>
        </p:txBody>
      </p:sp>
      <p:cxnSp>
        <p:nvCxnSpPr>
          <p:cNvPr id="1847" name="Google Shape;1847;p48"/>
          <p:cNvCxnSpPr>
            <a:stCxn id="1808" idx="0"/>
          </p:cNvCxnSpPr>
          <p:nvPr/>
        </p:nvCxnSpPr>
        <p:spPr>
          <a:xfrm rot="10800000" flipH="1">
            <a:off x="1843125" y="1662725"/>
            <a:ext cx="537900" cy="251700"/>
          </a:xfrm>
          <a:prstGeom prst="straightConnector1">
            <a:avLst/>
          </a:prstGeom>
          <a:noFill/>
          <a:ln w="9525" cap="flat" cmpd="sng">
            <a:solidFill>
              <a:schemeClr val="accent3"/>
            </a:solidFill>
            <a:prstDash val="solid"/>
            <a:round/>
            <a:headEnd type="none" w="sm" len="sm"/>
            <a:tailEnd type="triangle" w="med" len="med"/>
          </a:ln>
        </p:spPr>
      </p:cxnSp>
      <p:sp>
        <p:nvSpPr>
          <p:cNvPr id="1848" name="Google Shape;1848;p48"/>
          <p:cNvSpPr txBox="1"/>
          <p:nvPr/>
        </p:nvSpPr>
        <p:spPr>
          <a:xfrm>
            <a:off x="2448300" y="1466075"/>
            <a:ext cx="6314700" cy="354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GB" sz="1100" b="0" i="0" u="none" strike="noStrike" cap="none">
                <a:solidFill>
                  <a:srgbClr val="000000"/>
                </a:solidFill>
                <a:latin typeface="Roboto"/>
                <a:ea typeface="Roboto"/>
                <a:cs typeface="Roboto"/>
                <a:sym typeface="Roboto"/>
              </a:rPr>
              <a:t>We sum up the scores of these two paths and store their sum into a variable α</a:t>
            </a:r>
            <a:endParaRPr sz="1100" b="0" i="0" u="none" strike="noStrike" cap="none">
              <a:solidFill>
                <a:srgbClr val="000000"/>
              </a:solidFill>
              <a:latin typeface="Roboto"/>
              <a:ea typeface="Roboto"/>
              <a:cs typeface="Roboto"/>
              <a:sym typeface="Roboto"/>
            </a:endParaRPr>
          </a:p>
        </p:txBody>
      </p:sp>
      <p:sp>
        <p:nvSpPr>
          <p:cNvPr id="1849" name="Google Shape;1849;p48"/>
          <p:cNvSpPr txBox="1"/>
          <p:nvPr/>
        </p:nvSpPr>
        <p:spPr>
          <a:xfrm>
            <a:off x="174525" y="4522425"/>
            <a:ext cx="2273700" cy="354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Roboto"/>
              <a:ea typeface="Roboto"/>
              <a:cs typeface="Roboto"/>
              <a:sym typeface="Roboto"/>
            </a:endParaRPr>
          </a:p>
        </p:txBody>
      </p:sp>
      <p:sp>
        <p:nvSpPr>
          <p:cNvPr id="1850" name="Google Shape;1850;p48"/>
          <p:cNvSpPr txBox="1"/>
          <p:nvPr/>
        </p:nvSpPr>
        <p:spPr>
          <a:xfrm>
            <a:off x="4631975" y="2551075"/>
            <a:ext cx="4629600" cy="4002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15000"/>
              </a:lnSpc>
              <a:spcBef>
                <a:spcPts val="1200"/>
              </a:spcBef>
              <a:spcAft>
                <a:spcPts val="0"/>
              </a:spcAft>
              <a:buClr>
                <a:srgbClr val="000000"/>
              </a:buClr>
              <a:buSzPts val="1400"/>
              <a:buFont typeface="Roboto"/>
              <a:buChar char="●"/>
            </a:pPr>
            <a:r>
              <a:rPr lang="en-GB" sz="1400" b="0" i="0" u="none" strike="noStrike" cap="none">
                <a:solidFill>
                  <a:srgbClr val="000000"/>
                </a:solidFill>
                <a:latin typeface="Roboto"/>
                <a:ea typeface="Roboto"/>
                <a:cs typeface="Roboto"/>
                <a:sym typeface="Roboto"/>
              </a:rPr>
              <a:t>In each node, we update the score as follows:</a:t>
            </a:r>
            <a:endParaRPr sz="1400" b="0" i="0" u="none" strike="noStrike" cap="none">
              <a:solidFill>
                <a:srgbClr val="000000"/>
              </a:solidFill>
              <a:latin typeface="Roboto"/>
              <a:ea typeface="Roboto"/>
              <a:cs typeface="Roboto"/>
              <a:sym typeface="Roboto"/>
            </a:endParaRPr>
          </a:p>
        </p:txBody>
      </p:sp>
      <p:cxnSp>
        <p:nvCxnSpPr>
          <p:cNvPr id="1851" name="Google Shape;1851;p48"/>
          <p:cNvCxnSpPr/>
          <p:nvPr/>
        </p:nvCxnSpPr>
        <p:spPr>
          <a:xfrm>
            <a:off x="747150" y="4286575"/>
            <a:ext cx="3749100" cy="0"/>
          </a:xfrm>
          <a:prstGeom prst="straightConnector1">
            <a:avLst/>
          </a:prstGeom>
          <a:noFill/>
          <a:ln w="9525" cap="flat" cmpd="sng">
            <a:solidFill>
              <a:schemeClr val="dk2"/>
            </a:solidFill>
            <a:prstDash val="solid"/>
            <a:round/>
            <a:headEnd type="none" w="sm" len="sm"/>
            <a:tailEnd type="triangle" w="med" len="med"/>
          </a:ln>
        </p:spPr>
      </p:cxnSp>
      <p:sp>
        <p:nvSpPr>
          <p:cNvPr id="1852" name="Google Shape;1852;p48"/>
          <p:cNvSpPr txBox="1"/>
          <p:nvPr/>
        </p:nvSpPr>
        <p:spPr>
          <a:xfrm>
            <a:off x="2180675" y="4287538"/>
            <a:ext cx="10965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GB" sz="1000" b="0" i="0" u="none" strike="noStrike" cap="none">
                <a:solidFill>
                  <a:srgbClr val="000000"/>
                </a:solidFill>
                <a:latin typeface="Roboto"/>
                <a:ea typeface="Roboto"/>
                <a:cs typeface="Roboto"/>
                <a:sym typeface="Roboto"/>
              </a:rPr>
              <a:t>Time steps</a:t>
            </a:r>
            <a:endParaRPr sz="1000" b="0" i="0" u="none" strike="noStrike" cap="none">
              <a:solidFill>
                <a:srgbClr val="000000"/>
              </a:solidFill>
              <a:latin typeface="Roboto"/>
              <a:ea typeface="Roboto"/>
              <a:cs typeface="Roboto"/>
              <a:sym typeface="Roboto"/>
            </a:endParaRPr>
          </a:p>
        </p:txBody>
      </p:sp>
      <p:pic>
        <p:nvPicPr>
          <p:cNvPr id="1853" name="Google Shape;1853;p48"/>
          <p:cNvPicPr preferRelativeResize="0"/>
          <p:nvPr/>
        </p:nvPicPr>
        <p:blipFill rotWithShape="1">
          <a:blip r:embed="rId4">
            <a:alphaModFix/>
          </a:blip>
          <a:srcRect/>
          <a:stretch/>
        </p:blipFill>
        <p:spPr>
          <a:xfrm>
            <a:off x="5152263" y="3200600"/>
            <a:ext cx="3624874" cy="765359"/>
          </a:xfrm>
          <a:prstGeom prst="rect">
            <a:avLst/>
          </a:prstGeom>
          <a:noFill/>
          <a:ln>
            <a:noFill/>
          </a:ln>
        </p:spPr>
      </p:pic>
      <p:cxnSp>
        <p:nvCxnSpPr>
          <p:cNvPr id="1854" name="Google Shape;1854;p48"/>
          <p:cNvCxnSpPr/>
          <p:nvPr/>
        </p:nvCxnSpPr>
        <p:spPr>
          <a:xfrm rot="10800000" flipH="1">
            <a:off x="6497250" y="3745650"/>
            <a:ext cx="358500" cy="574800"/>
          </a:xfrm>
          <a:prstGeom prst="straightConnector1">
            <a:avLst/>
          </a:prstGeom>
          <a:noFill/>
          <a:ln w="9525" cap="flat" cmpd="sng">
            <a:solidFill>
              <a:schemeClr val="dk2"/>
            </a:solidFill>
            <a:prstDash val="solid"/>
            <a:round/>
            <a:headEnd type="none" w="sm" len="sm"/>
            <a:tailEnd type="triangle" w="med" len="med"/>
          </a:ln>
        </p:spPr>
      </p:cxnSp>
      <p:sp>
        <p:nvSpPr>
          <p:cNvPr id="1855" name="Google Shape;1855;p48"/>
          <p:cNvSpPr txBox="1"/>
          <p:nvPr/>
        </p:nvSpPr>
        <p:spPr>
          <a:xfrm>
            <a:off x="5075125" y="4389250"/>
            <a:ext cx="19047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GB" sz="1000" b="0" i="0" u="none" strike="noStrike" cap="none">
                <a:solidFill>
                  <a:srgbClr val="000000"/>
                </a:solidFill>
                <a:latin typeface="Roboto"/>
                <a:ea typeface="Roboto"/>
                <a:cs typeface="Roboto"/>
                <a:sym typeface="Roboto"/>
              </a:rPr>
              <a:t>We sum up the scores of the connected nodes C</a:t>
            </a:r>
            <a:endParaRPr sz="1000" b="0" i="0" u="none" strike="noStrike" cap="none">
              <a:solidFill>
                <a:srgbClr val="000000"/>
              </a:solidFill>
              <a:latin typeface="Roboto"/>
              <a:ea typeface="Roboto"/>
              <a:cs typeface="Roboto"/>
              <a:sym typeface="Roboto"/>
            </a:endParaRPr>
          </a:p>
        </p:txBody>
      </p:sp>
      <p:cxnSp>
        <p:nvCxnSpPr>
          <p:cNvPr id="1856" name="Google Shape;1856;p48"/>
          <p:cNvCxnSpPr/>
          <p:nvPr/>
        </p:nvCxnSpPr>
        <p:spPr>
          <a:xfrm rot="10800000">
            <a:off x="7984775" y="3719450"/>
            <a:ext cx="135600" cy="695400"/>
          </a:xfrm>
          <a:prstGeom prst="straightConnector1">
            <a:avLst/>
          </a:prstGeom>
          <a:noFill/>
          <a:ln w="9525" cap="flat" cmpd="sng">
            <a:solidFill>
              <a:schemeClr val="dk2"/>
            </a:solidFill>
            <a:prstDash val="solid"/>
            <a:round/>
            <a:headEnd type="none" w="sm" len="sm"/>
            <a:tailEnd type="triangle" w="med" len="med"/>
          </a:ln>
        </p:spPr>
      </p:cxnSp>
      <p:sp>
        <p:nvSpPr>
          <p:cNvPr id="1857" name="Google Shape;1857;p48"/>
          <p:cNvSpPr txBox="1"/>
          <p:nvPr/>
        </p:nvSpPr>
        <p:spPr>
          <a:xfrm>
            <a:off x="7298050" y="4439950"/>
            <a:ext cx="1806000" cy="646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GB" sz="1000" b="0" i="0" u="none" strike="noStrike" cap="none">
                <a:solidFill>
                  <a:srgbClr val="000000"/>
                </a:solidFill>
                <a:latin typeface="Roboto"/>
                <a:ea typeface="Roboto"/>
                <a:cs typeface="Roboto"/>
                <a:sym typeface="Roboto"/>
              </a:rPr>
              <a:t>We multiply by the probability of observing the token s at time t</a:t>
            </a:r>
            <a:endParaRPr sz="1000" b="0" i="0" u="none" strike="noStrike" cap="none">
              <a:solidFill>
                <a:srgbClr val="000000"/>
              </a:solidFill>
              <a:latin typeface="Roboto"/>
              <a:ea typeface="Roboto"/>
              <a:cs typeface="Roboto"/>
              <a:sym typeface="Robo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6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7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7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7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7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7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77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7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77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7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77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78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78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78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78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78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78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78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787"/>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788"/>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789"/>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790"/>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791"/>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79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793"/>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794"/>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797"/>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798"/>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799"/>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800"/>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801"/>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802"/>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803"/>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804"/>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805"/>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806"/>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1807"/>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1808"/>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809"/>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1810"/>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1811"/>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1812"/>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1813"/>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1814"/>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1815"/>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1816"/>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1817"/>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1818"/>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1819"/>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1820"/>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1821"/>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1822"/>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1823"/>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1824"/>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1825"/>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1826"/>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1827"/>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1828"/>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1829"/>
                                        </p:tgtEl>
                                        <p:attrNameLst>
                                          <p:attrName>style.visibility</p:attrName>
                                        </p:attrNameLst>
                                      </p:cBhvr>
                                      <p:to>
                                        <p:strVal val="visible"/>
                                      </p:to>
                                    </p:set>
                                  </p:childTnLst>
                                </p:cTn>
                              </p:par>
                              <p:par>
                                <p:cTn id="123" presetID="1" presetClass="entr" presetSubtype="0" fill="hold" nodeType="withEffect">
                                  <p:stCondLst>
                                    <p:cond delay="0"/>
                                  </p:stCondLst>
                                  <p:childTnLst>
                                    <p:set>
                                      <p:cBhvr>
                                        <p:cTn id="124" dur="1" fill="hold">
                                          <p:stCondLst>
                                            <p:cond delay="0"/>
                                          </p:stCondLst>
                                        </p:cTn>
                                        <p:tgtEl>
                                          <p:spTgt spid="1830"/>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1831"/>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1832"/>
                                        </p:tgtEl>
                                        <p:attrNameLst>
                                          <p:attrName>style.visibility</p:attrName>
                                        </p:attrNameLst>
                                      </p:cBhvr>
                                      <p:to>
                                        <p:strVal val="visible"/>
                                      </p:to>
                                    </p:set>
                                  </p:childTnLst>
                                </p:cTn>
                              </p:par>
                              <p:par>
                                <p:cTn id="129" presetID="1" presetClass="entr" presetSubtype="0" fill="hold" nodeType="withEffect">
                                  <p:stCondLst>
                                    <p:cond delay="0"/>
                                  </p:stCondLst>
                                  <p:childTnLst>
                                    <p:set>
                                      <p:cBhvr>
                                        <p:cTn id="130" dur="1" fill="hold">
                                          <p:stCondLst>
                                            <p:cond delay="0"/>
                                          </p:stCondLst>
                                        </p:cTn>
                                        <p:tgtEl>
                                          <p:spTgt spid="1833"/>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1834"/>
                                        </p:tgtEl>
                                        <p:attrNameLst>
                                          <p:attrName>style.visibility</p:attrName>
                                        </p:attrNameLst>
                                      </p:cBhvr>
                                      <p:to>
                                        <p:strVal val="visible"/>
                                      </p:to>
                                    </p:set>
                                  </p:childTnLst>
                                </p:cTn>
                              </p:par>
                              <p:par>
                                <p:cTn id="133" presetID="1" presetClass="entr" presetSubtype="0" fill="hold" nodeType="withEffect">
                                  <p:stCondLst>
                                    <p:cond delay="0"/>
                                  </p:stCondLst>
                                  <p:childTnLst>
                                    <p:set>
                                      <p:cBhvr>
                                        <p:cTn id="134" dur="1" fill="hold">
                                          <p:stCondLst>
                                            <p:cond delay="0"/>
                                          </p:stCondLst>
                                        </p:cTn>
                                        <p:tgtEl>
                                          <p:spTgt spid="1835"/>
                                        </p:tgtEl>
                                        <p:attrNameLst>
                                          <p:attrName>style.visibility</p:attrName>
                                        </p:attrNameLst>
                                      </p:cBhvr>
                                      <p:to>
                                        <p:strVal val="visible"/>
                                      </p:to>
                                    </p:set>
                                  </p:childTnLst>
                                </p:cTn>
                              </p:par>
                              <p:par>
                                <p:cTn id="135" presetID="1" presetClass="entr" presetSubtype="0" fill="hold" nodeType="withEffect">
                                  <p:stCondLst>
                                    <p:cond delay="0"/>
                                  </p:stCondLst>
                                  <p:childTnLst>
                                    <p:set>
                                      <p:cBhvr>
                                        <p:cTn id="136" dur="1" fill="hold">
                                          <p:stCondLst>
                                            <p:cond delay="0"/>
                                          </p:stCondLst>
                                        </p:cTn>
                                        <p:tgtEl>
                                          <p:spTgt spid="1836"/>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1837"/>
                                        </p:tgtEl>
                                        <p:attrNameLst>
                                          <p:attrName>style.visibility</p:attrName>
                                        </p:attrNameLst>
                                      </p:cBhvr>
                                      <p:to>
                                        <p:strVal val="visible"/>
                                      </p:to>
                                    </p:set>
                                  </p:childTnLst>
                                </p:cTn>
                              </p:par>
                              <p:par>
                                <p:cTn id="139" presetID="1" presetClass="entr" presetSubtype="0" fill="hold" nodeType="withEffect">
                                  <p:stCondLst>
                                    <p:cond delay="0"/>
                                  </p:stCondLst>
                                  <p:childTnLst>
                                    <p:set>
                                      <p:cBhvr>
                                        <p:cTn id="140" dur="1" fill="hold">
                                          <p:stCondLst>
                                            <p:cond delay="0"/>
                                          </p:stCondLst>
                                        </p:cTn>
                                        <p:tgtEl>
                                          <p:spTgt spid="1838"/>
                                        </p:tgtEl>
                                        <p:attrNameLst>
                                          <p:attrName>style.visibility</p:attrName>
                                        </p:attrNameLst>
                                      </p:cBhvr>
                                      <p:to>
                                        <p:strVal val="visible"/>
                                      </p:to>
                                    </p:set>
                                  </p:childTnLst>
                                </p:cTn>
                              </p:par>
                              <p:par>
                                <p:cTn id="141" presetID="1" presetClass="entr" presetSubtype="0" fill="hold" nodeType="withEffect">
                                  <p:stCondLst>
                                    <p:cond delay="0"/>
                                  </p:stCondLst>
                                  <p:childTnLst>
                                    <p:set>
                                      <p:cBhvr>
                                        <p:cTn id="142" dur="1" fill="hold">
                                          <p:stCondLst>
                                            <p:cond delay="0"/>
                                          </p:stCondLst>
                                        </p:cTn>
                                        <p:tgtEl>
                                          <p:spTgt spid="1839"/>
                                        </p:tgtEl>
                                        <p:attrNameLst>
                                          <p:attrName>style.visibility</p:attrName>
                                        </p:attrNameLst>
                                      </p:cBhvr>
                                      <p:to>
                                        <p:strVal val="visible"/>
                                      </p:to>
                                    </p:set>
                                  </p:childTnLst>
                                </p:cTn>
                              </p:par>
                              <p:par>
                                <p:cTn id="143" presetID="1" presetClass="entr" presetSubtype="0" fill="hold" nodeType="withEffect">
                                  <p:stCondLst>
                                    <p:cond delay="0"/>
                                  </p:stCondLst>
                                  <p:childTnLst>
                                    <p:set>
                                      <p:cBhvr>
                                        <p:cTn id="144" dur="1" fill="hold">
                                          <p:stCondLst>
                                            <p:cond delay="0"/>
                                          </p:stCondLst>
                                        </p:cTn>
                                        <p:tgtEl>
                                          <p:spTgt spid="1840"/>
                                        </p:tgtEl>
                                        <p:attrNameLst>
                                          <p:attrName>style.visibility</p:attrName>
                                        </p:attrNameLst>
                                      </p:cBhvr>
                                      <p:to>
                                        <p:strVal val="visible"/>
                                      </p:to>
                                    </p:set>
                                  </p:childTnLst>
                                </p:cTn>
                              </p:par>
                              <p:par>
                                <p:cTn id="145" presetID="1" presetClass="entr" presetSubtype="0" fill="hold" nodeType="withEffect">
                                  <p:stCondLst>
                                    <p:cond delay="0"/>
                                  </p:stCondLst>
                                  <p:childTnLst>
                                    <p:set>
                                      <p:cBhvr>
                                        <p:cTn id="146" dur="1" fill="hold">
                                          <p:stCondLst>
                                            <p:cond delay="0"/>
                                          </p:stCondLst>
                                        </p:cTn>
                                        <p:tgtEl>
                                          <p:spTgt spid="1841"/>
                                        </p:tgtEl>
                                        <p:attrNameLst>
                                          <p:attrName>style.visibility</p:attrName>
                                        </p:attrNameLst>
                                      </p:cBhvr>
                                      <p:to>
                                        <p:strVal val="visible"/>
                                      </p:to>
                                    </p:set>
                                  </p:childTnLst>
                                </p:cTn>
                              </p:par>
                              <p:par>
                                <p:cTn id="147" presetID="1" presetClass="entr" presetSubtype="0" fill="hold" nodeType="withEffect">
                                  <p:stCondLst>
                                    <p:cond delay="0"/>
                                  </p:stCondLst>
                                  <p:childTnLst>
                                    <p:set>
                                      <p:cBhvr>
                                        <p:cTn id="148" dur="1" fill="hold">
                                          <p:stCondLst>
                                            <p:cond delay="0"/>
                                          </p:stCondLst>
                                        </p:cTn>
                                        <p:tgtEl>
                                          <p:spTgt spid="1842"/>
                                        </p:tgtEl>
                                        <p:attrNameLst>
                                          <p:attrName>style.visibility</p:attrName>
                                        </p:attrNameLst>
                                      </p:cBhvr>
                                      <p:to>
                                        <p:strVal val="visible"/>
                                      </p:to>
                                    </p:set>
                                  </p:childTnLst>
                                </p:cTn>
                              </p:par>
                              <p:par>
                                <p:cTn id="149" presetID="1" presetClass="entr" presetSubtype="0" fill="hold" nodeType="withEffect">
                                  <p:stCondLst>
                                    <p:cond delay="0"/>
                                  </p:stCondLst>
                                  <p:childTnLst>
                                    <p:set>
                                      <p:cBhvr>
                                        <p:cTn id="150" dur="1" fill="hold">
                                          <p:stCondLst>
                                            <p:cond delay="0"/>
                                          </p:stCondLst>
                                        </p:cTn>
                                        <p:tgtEl>
                                          <p:spTgt spid="1843"/>
                                        </p:tgtEl>
                                        <p:attrNameLst>
                                          <p:attrName>style.visibility</p:attrName>
                                        </p:attrNameLst>
                                      </p:cBhvr>
                                      <p:to>
                                        <p:strVal val="visible"/>
                                      </p:to>
                                    </p:set>
                                  </p:childTnLst>
                                </p:cTn>
                              </p:par>
                              <p:par>
                                <p:cTn id="151" presetID="1" presetClass="entr" presetSubtype="0" fill="hold" nodeType="withEffect">
                                  <p:stCondLst>
                                    <p:cond delay="0"/>
                                  </p:stCondLst>
                                  <p:childTnLst>
                                    <p:set>
                                      <p:cBhvr>
                                        <p:cTn id="152" dur="1" fill="hold">
                                          <p:stCondLst>
                                            <p:cond delay="0"/>
                                          </p:stCondLst>
                                        </p:cTn>
                                        <p:tgtEl>
                                          <p:spTgt spid="1844"/>
                                        </p:tgtEl>
                                        <p:attrNameLst>
                                          <p:attrName>style.visibility</p:attrName>
                                        </p:attrNameLst>
                                      </p:cBhvr>
                                      <p:to>
                                        <p:strVal val="visible"/>
                                      </p:to>
                                    </p:set>
                                  </p:childTnLst>
                                </p:cTn>
                              </p:par>
                              <p:par>
                                <p:cTn id="153" presetID="1" presetClass="entr" presetSubtype="0" fill="hold" nodeType="withEffect">
                                  <p:stCondLst>
                                    <p:cond delay="0"/>
                                  </p:stCondLst>
                                  <p:childTnLst>
                                    <p:set>
                                      <p:cBhvr>
                                        <p:cTn id="154" dur="1" fill="hold">
                                          <p:stCondLst>
                                            <p:cond delay="0"/>
                                          </p:stCondLst>
                                        </p:cTn>
                                        <p:tgtEl>
                                          <p:spTgt spid="1845"/>
                                        </p:tgtEl>
                                        <p:attrNameLst>
                                          <p:attrName>style.visibility</p:attrName>
                                        </p:attrNameLst>
                                      </p:cBhvr>
                                      <p:to>
                                        <p:strVal val="visible"/>
                                      </p:to>
                                    </p:set>
                                  </p:childTnLst>
                                </p:cTn>
                              </p:par>
                              <p:par>
                                <p:cTn id="155" presetID="1" presetClass="entr" presetSubtype="0" fill="hold" nodeType="withEffect">
                                  <p:stCondLst>
                                    <p:cond delay="0"/>
                                  </p:stCondLst>
                                  <p:childTnLst>
                                    <p:set>
                                      <p:cBhvr>
                                        <p:cTn id="156" dur="1" fill="hold">
                                          <p:stCondLst>
                                            <p:cond delay="0"/>
                                          </p:stCondLst>
                                        </p:cTn>
                                        <p:tgtEl>
                                          <p:spTgt spid="1846"/>
                                        </p:tgtEl>
                                        <p:attrNameLst>
                                          <p:attrName>style.visibility</p:attrName>
                                        </p:attrNameLst>
                                      </p:cBhvr>
                                      <p:to>
                                        <p:strVal val="visible"/>
                                      </p:to>
                                    </p:set>
                                  </p:childTnLst>
                                </p:cTn>
                              </p:par>
                              <p:par>
                                <p:cTn id="157" presetID="1" presetClass="entr" presetSubtype="0" fill="hold" nodeType="withEffect">
                                  <p:stCondLst>
                                    <p:cond delay="0"/>
                                  </p:stCondLst>
                                  <p:childTnLst>
                                    <p:set>
                                      <p:cBhvr>
                                        <p:cTn id="158" dur="1" fill="hold">
                                          <p:stCondLst>
                                            <p:cond delay="0"/>
                                          </p:stCondLst>
                                        </p:cTn>
                                        <p:tgtEl>
                                          <p:spTgt spid="1849"/>
                                        </p:tgtEl>
                                        <p:attrNameLst>
                                          <p:attrName>style.visibility</p:attrName>
                                        </p:attrNameLst>
                                      </p:cBhvr>
                                      <p:to>
                                        <p:strVal val="visible"/>
                                      </p:to>
                                    </p:set>
                                  </p:childTnLst>
                                </p:cTn>
                              </p:par>
                              <p:par>
                                <p:cTn id="159" presetID="1" presetClass="entr" presetSubtype="0" fill="hold" nodeType="withEffect">
                                  <p:stCondLst>
                                    <p:cond delay="0"/>
                                  </p:stCondLst>
                                  <p:childTnLst>
                                    <p:set>
                                      <p:cBhvr>
                                        <p:cTn id="160" dur="1" fill="hold">
                                          <p:stCondLst>
                                            <p:cond delay="0"/>
                                          </p:stCondLst>
                                        </p:cTn>
                                        <p:tgtEl>
                                          <p:spTgt spid="1851"/>
                                        </p:tgtEl>
                                        <p:attrNameLst>
                                          <p:attrName>style.visibility</p:attrName>
                                        </p:attrNameLst>
                                      </p:cBhvr>
                                      <p:to>
                                        <p:strVal val="visible"/>
                                      </p:to>
                                    </p:set>
                                  </p:childTnLst>
                                </p:cTn>
                              </p:par>
                              <p:par>
                                <p:cTn id="161" presetID="1" presetClass="entr" presetSubtype="0" fill="hold" nodeType="withEffect">
                                  <p:stCondLst>
                                    <p:cond delay="0"/>
                                  </p:stCondLst>
                                  <p:childTnLst>
                                    <p:set>
                                      <p:cBhvr>
                                        <p:cTn id="162" dur="1" fill="hold">
                                          <p:stCondLst>
                                            <p:cond delay="0"/>
                                          </p:stCondLst>
                                        </p:cTn>
                                        <p:tgtEl>
                                          <p:spTgt spid="1852"/>
                                        </p:tgtEl>
                                        <p:attrNameLst>
                                          <p:attrName>style.visibility</p:attrName>
                                        </p:attrNameLst>
                                      </p:cBhvr>
                                      <p:to>
                                        <p:strVal val="visible"/>
                                      </p:to>
                                    </p:set>
                                  </p:childTnLst>
                                </p:cTn>
                              </p:par>
                            </p:childTnLst>
                          </p:cTn>
                        </p:par>
                      </p:childTnLst>
                    </p:cTn>
                  </p:par>
                  <p:par>
                    <p:cTn id="163" fill="hold">
                      <p:stCondLst>
                        <p:cond delay="indefinite"/>
                      </p:stCondLst>
                      <p:childTnLst>
                        <p:par>
                          <p:cTn id="164" fill="hold">
                            <p:stCondLst>
                              <p:cond delay="0"/>
                            </p:stCondLst>
                            <p:childTnLst>
                              <p:par>
                                <p:cTn id="165" presetID="1" presetClass="entr" presetSubtype="0" fill="hold" nodeType="clickEffect">
                                  <p:stCondLst>
                                    <p:cond delay="0"/>
                                  </p:stCondLst>
                                  <p:childTnLst>
                                    <p:set>
                                      <p:cBhvr>
                                        <p:cTn id="166" dur="1" fill="hold">
                                          <p:stCondLst>
                                            <p:cond delay="0"/>
                                          </p:stCondLst>
                                        </p:cTn>
                                        <p:tgtEl>
                                          <p:spTgt spid="1795"/>
                                        </p:tgtEl>
                                        <p:attrNameLst>
                                          <p:attrName>style.visibility</p:attrName>
                                        </p:attrNameLst>
                                      </p:cBhvr>
                                      <p:to>
                                        <p:strVal val="visible"/>
                                      </p:to>
                                    </p:set>
                                  </p:childTnLst>
                                </p:cTn>
                              </p:par>
                              <p:par>
                                <p:cTn id="167" presetID="1" presetClass="entr" presetSubtype="0" fill="hold" nodeType="withEffect">
                                  <p:stCondLst>
                                    <p:cond delay="0"/>
                                  </p:stCondLst>
                                  <p:childTnLst>
                                    <p:set>
                                      <p:cBhvr>
                                        <p:cTn id="168" dur="1" fill="hold">
                                          <p:stCondLst>
                                            <p:cond delay="0"/>
                                          </p:stCondLst>
                                        </p:cTn>
                                        <p:tgtEl>
                                          <p:spTgt spid="1796"/>
                                        </p:tgtEl>
                                        <p:attrNameLst>
                                          <p:attrName>style.visibility</p:attrName>
                                        </p:attrNameLst>
                                      </p:cBhvr>
                                      <p:to>
                                        <p:strVal val="visible"/>
                                      </p:to>
                                    </p:set>
                                  </p:childTnLst>
                                </p:cTn>
                              </p:par>
                            </p:childTnLst>
                          </p:cTn>
                        </p:par>
                      </p:childTnLst>
                    </p:cTn>
                  </p:par>
                  <p:par>
                    <p:cTn id="169" fill="hold">
                      <p:stCondLst>
                        <p:cond delay="indefinite"/>
                      </p:stCondLst>
                      <p:childTnLst>
                        <p:par>
                          <p:cTn id="170" fill="hold">
                            <p:stCondLst>
                              <p:cond delay="0"/>
                            </p:stCondLst>
                            <p:childTnLst>
                              <p:par>
                                <p:cTn id="171" presetID="1" presetClass="entr" presetSubtype="0" fill="hold" nodeType="clickEffect">
                                  <p:stCondLst>
                                    <p:cond delay="0"/>
                                  </p:stCondLst>
                                  <p:childTnLst>
                                    <p:set>
                                      <p:cBhvr>
                                        <p:cTn id="172" dur="1" fill="hold">
                                          <p:stCondLst>
                                            <p:cond delay="0"/>
                                          </p:stCondLst>
                                        </p:cTn>
                                        <p:tgtEl>
                                          <p:spTgt spid="1847"/>
                                        </p:tgtEl>
                                        <p:attrNameLst>
                                          <p:attrName>style.visibility</p:attrName>
                                        </p:attrNameLst>
                                      </p:cBhvr>
                                      <p:to>
                                        <p:strVal val="visible"/>
                                      </p:to>
                                    </p:set>
                                  </p:childTnLst>
                                </p:cTn>
                              </p:par>
                              <p:par>
                                <p:cTn id="173" presetID="1" presetClass="entr" presetSubtype="0" fill="hold" nodeType="withEffect">
                                  <p:stCondLst>
                                    <p:cond delay="0"/>
                                  </p:stCondLst>
                                  <p:childTnLst>
                                    <p:set>
                                      <p:cBhvr>
                                        <p:cTn id="174" dur="1" fill="hold">
                                          <p:stCondLst>
                                            <p:cond delay="0"/>
                                          </p:stCondLst>
                                        </p:cTn>
                                        <p:tgtEl>
                                          <p:spTgt spid="1848"/>
                                        </p:tgtEl>
                                        <p:attrNameLst>
                                          <p:attrName>style.visibility</p:attrName>
                                        </p:attrNameLst>
                                      </p:cBhvr>
                                      <p:to>
                                        <p:strVal val="visible"/>
                                      </p:to>
                                    </p:set>
                                  </p:childTnLst>
                                </p:cTn>
                              </p:par>
                            </p:childTnLst>
                          </p:cTn>
                        </p:par>
                      </p:childTnLst>
                    </p:cTn>
                  </p:par>
                  <p:par>
                    <p:cTn id="175" fill="hold">
                      <p:stCondLst>
                        <p:cond delay="indefinite"/>
                      </p:stCondLst>
                      <p:childTnLst>
                        <p:par>
                          <p:cTn id="176" fill="hold">
                            <p:stCondLst>
                              <p:cond delay="0"/>
                            </p:stCondLst>
                            <p:childTnLst>
                              <p:par>
                                <p:cTn id="177" presetID="1" presetClass="entr" presetSubtype="0" fill="hold" nodeType="clickEffect">
                                  <p:stCondLst>
                                    <p:cond delay="0"/>
                                  </p:stCondLst>
                                  <p:childTnLst>
                                    <p:set>
                                      <p:cBhvr>
                                        <p:cTn id="178" dur="1" fill="hold">
                                          <p:stCondLst>
                                            <p:cond delay="0"/>
                                          </p:stCondLst>
                                        </p:cTn>
                                        <p:tgtEl>
                                          <p:spTgt spid="1850"/>
                                        </p:tgtEl>
                                        <p:attrNameLst>
                                          <p:attrName>style.visibility</p:attrName>
                                        </p:attrNameLst>
                                      </p:cBhvr>
                                      <p:to>
                                        <p:strVal val="visible"/>
                                      </p:to>
                                    </p:set>
                                  </p:childTnLst>
                                </p:cTn>
                              </p:par>
                            </p:childTnLst>
                          </p:cTn>
                        </p:par>
                      </p:childTnLst>
                    </p:cTn>
                  </p:par>
                  <p:par>
                    <p:cTn id="179" fill="hold">
                      <p:stCondLst>
                        <p:cond delay="indefinite"/>
                      </p:stCondLst>
                      <p:childTnLst>
                        <p:par>
                          <p:cTn id="180" fill="hold">
                            <p:stCondLst>
                              <p:cond delay="0"/>
                            </p:stCondLst>
                            <p:childTnLst>
                              <p:par>
                                <p:cTn id="181" presetID="1" presetClass="entr" presetSubtype="0" fill="hold" nodeType="clickEffect">
                                  <p:stCondLst>
                                    <p:cond delay="0"/>
                                  </p:stCondLst>
                                  <p:childTnLst>
                                    <p:set>
                                      <p:cBhvr>
                                        <p:cTn id="182" dur="1" fill="hold">
                                          <p:stCondLst>
                                            <p:cond delay="0"/>
                                          </p:stCondLst>
                                        </p:cTn>
                                        <p:tgtEl>
                                          <p:spTgt spid="1766"/>
                                        </p:tgtEl>
                                        <p:attrNameLst>
                                          <p:attrName>style.visibility</p:attrName>
                                        </p:attrNameLst>
                                      </p:cBhvr>
                                      <p:to>
                                        <p:strVal val="visible"/>
                                      </p:to>
                                    </p:set>
                                  </p:childTnLst>
                                </p:cTn>
                              </p:par>
                              <p:par>
                                <p:cTn id="183" presetID="1" presetClass="entr" presetSubtype="0" fill="hold" nodeType="withEffect">
                                  <p:stCondLst>
                                    <p:cond delay="0"/>
                                  </p:stCondLst>
                                  <p:childTnLst>
                                    <p:set>
                                      <p:cBhvr>
                                        <p:cTn id="184" dur="1" fill="hold">
                                          <p:stCondLst>
                                            <p:cond delay="0"/>
                                          </p:stCondLst>
                                        </p:cTn>
                                        <p:tgtEl>
                                          <p:spTgt spid="1850"/>
                                        </p:tgtEl>
                                        <p:attrNameLst>
                                          <p:attrName>style.visibility</p:attrName>
                                        </p:attrNameLst>
                                      </p:cBhvr>
                                      <p:to>
                                        <p:strVal val="visible"/>
                                      </p:to>
                                    </p:set>
                                  </p:childTnLst>
                                </p:cTn>
                              </p:par>
                              <p:par>
                                <p:cTn id="185" presetID="1" presetClass="entr" presetSubtype="0" fill="hold" nodeType="withEffect">
                                  <p:stCondLst>
                                    <p:cond delay="0"/>
                                  </p:stCondLst>
                                  <p:childTnLst>
                                    <p:set>
                                      <p:cBhvr>
                                        <p:cTn id="186" dur="1" fill="hold">
                                          <p:stCondLst>
                                            <p:cond delay="0"/>
                                          </p:stCondLst>
                                        </p:cTn>
                                        <p:tgtEl>
                                          <p:spTgt spid="1853"/>
                                        </p:tgtEl>
                                        <p:attrNameLst>
                                          <p:attrName>style.visibility</p:attrName>
                                        </p:attrNameLst>
                                      </p:cBhvr>
                                      <p:to>
                                        <p:strVal val="visible"/>
                                      </p:to>
                                    </p:set>
                                  </p:childTnLst>
                                </p:cTn>
                              </p:par>
                              <p:par>
                                <p:cTn id="187" presetID="1" presetClass="entr" presetSubtype="0" fill="hold" nodeType="withEffect">
                                  <p:stCondLst>
                                    <p:cond delay="0"/>
                                  </p:stCondLst>
                                  <p:childTnLst>
                                    <p:set>
                                      <p:cBhvr>
                                        <p:cTn id="188" dur="1" fill="hold">
                                          <p:stCondLst>
                                            <p:cond delay="0"/>
                                          </p:stCondLst>
                                        </p:cTn>
                                        <p:tgtEl>
                                          <p:spTgt spid="1854"/>
                                        </p:tgtEl>
                                        <p:attrNameLst>
                                          <p:attrName>style.visibility</p:attrName>
                                        </p:attrNameLst>
                                      </p:cBhvr>
                                      <p:to>
                                        <p:strVal val="visible"/>
                                      </p:to>
                                    </p:set>
                                  </p:childTnLst>
                                </p:cTn>
                              </p:par>
                              <p:par>
                                <p:cTn id="189" presetID="1" presetClass="entr" presetSubtype="0" fill="hold" nodeType="withEffect">
                                  <p:stCondLst>
                                    <p:cond delay="0"/>
                                  </p:stCondLst>
                                  <p:childTnLst>
                                    <p:set>
                                      <p:cBhvr>
                                        <p:cTn id="190" dur="1" fill="hold">
                                          <p:stCondLst>
                                            <p:cond delay="0"/>
                                          </p:stCondLst>
                                        </p:cTn>
                                        <p:tgtEl>
                                          <p:spTgt spid="1855"/>
                                        </p:tgtEl>
                                        <p:attrNameLst>
                                          <p:attrName>style.visibility</p:attrName>
                                        </p:attrNameLst>
                                      </p:cBhvr>
                                      <p:to>
                                        <p:strVal val="visible"/>
                                      </p:to>
                                    </p:set>
                                  </p:childTnLst>
                                </p:cTn>
                              </p:par>
                              <p:par>
                                <p:cTn id="191" presetID="1" presetClass="entr" presetSubtype="0" fill="hold" nodeType="withEffect">
                                  <p:stCondLst>
                                    <p:cond delay="0"/>
                                  </p:stCondLst>
                                  <p:childTnLst>
                                    <p:set>
                                      <p:cBhvr>
                                        <p:cTn id="192" dur="1" fill="hold">
                                          <p:stCondLst>
                                            <p:cond delay="0"/>
                                          </p:stCondLst>
                                        </p:cTn>
                                        <p:tgtEl>
                                          <p:spTgt spid="1856"/>
                                        </p:tgtEl>
                                        <p:attrNameLst>
                                          <p:attrName>style.visibility</p:attrName>
                                        </p:attrNameLst>
                                      </p:cBhvr>
                                      <p:to>
                                        <p:strVal val="visible"/>
                                      </p:to>
                                    </p:set>
                                  </p:childTnLst>
                                </p:cTn>
                              </p:par>
                              <p:par>
                                <p:cTn id="193" presetID="1" presetClass="entr" presetSubtype="0" fill="hold" nodeType="withEffect">
                                  <p:stCondLst>
                                    <p:cond delay="0"/>
                                  </p:stCondLst>
                                  <p:childTnLst>
                                    <p:set>
                                      <p:cBhvr>
                                        <p:cTn id="194" dur="1" fill="hold">
                                          <p:stCondLst>
                                            <p:cond delay="0"/>
                                          </p:stCondLst>
                                        </p:cTn>
                                        <p:tgtEl>
                                          <p:spTgt spid="18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Shape 1861"/>
        <p:cNvGrpSpPr/>
        <p:nvPr/>
      </p:nvGrpSpPr>
      <p:grpSpPr>
        <a:xfrm>
          <a:off x="0" y="0"/>
          <a:ext cx="0" cy="0"/>
          <a:chOff x="0" y="0"/>
          <a:chExt cx="0" cy="0"/>
        </a:xfrm>
      </p:grpSpPr>
      <p:sp>
        <p:nvSpPr>
          <p:cNvPr id="1862" name="Google Shape;1862;p49"/>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800"/>
              <a:buNone/>
            </a:pPr>
            <a:r>
              <a:rPr lang="en-GB" sz="2600"/>
              <a:t>Connectionist Temporal Classification (CTC)</a:t>
            </a:r>
            <a:endParaRPr sz="2600"/>
          </a:p>
        </p:txBody>
      </p:sp>
      <p:pic>
        <p:nvPicPr>
          <p:cNvPr id="1863" name="Google Shape;1863;p49"/>
          <p:cNvPicPr preferRelativeResize="0"/>
          <p:nvPr/>
        </p:nvPicPr>
        <p:blipFill rotWithShape="1">
          <a:blip r:embed="rId3">
            <a:alphaModFix/>
          </a:blip>
          <a:srcRect/>
          <a:stretch/>
        </p:blipFill>
        <p:spPr>
          <a:xfrm>
            <a:off x="3910050" y="731687"/>
            <a:ext cx="2955451" cy="854575"/>
          </a:xfrm>
          <a:prstGeom prst="rect">
            <a:avLst/>
          </a:prstGeom>
          <a:noFill/>
          <a:ln>
            <a:noFill/>
          </a:ln>
        </p:spPr>
      </p:pic>
      <p:sp>
        <p:nvSpPr>
          <p:cNvPr id="1864" name="Google Shape;1864;p49"/>
          <p:cNvSpPr txBox="1"/>
          <p:nvPr/>
        </p:nvSpPr>
        <p:spPr>
          <a:xfrm>
            <a:off x="1226300" y="958875"/>
            <a:ext cx="30939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1200"/>
              </a:spcBef>
              <a:spcAft>
                <a:spcPts val="1200"/>
              </a:spcAft>
              <a:buClr>
                <a:srgbClr val="000000"/>
              </a:buClr>
              <a:buSzPts val="1400"/>
              <a:buFont typeface="Arial"/>
              <a:buNone/>
            </a:pPr>
            <a:r>
              <a:rPr lang="en-GB" sz="1400" b="0" i="0" u="none" strike="noStrike" cap="none">
                <a:solidFill>
                  <a:srgbClr val="000000"/>
                </a:solidFill>
                <a:latin typeface="Roboto"/>
                <a:ea typeface="Roboto"/>
                <a:cs typeface="Roboto"/>
                <a:sym typeface="Roboto"/>
              </a:rPr>
              <a:t>Is the CTC loss differentiable?</a:t>
            </a:r>
            <a:endParaRPr sz="1400" b="0" i="0" u="none" strike="noStrike" cap="none">
              <a:solidFill>
                <a:srgbClr val="000000"/>
              </a:solidFill>
              <a:latin typeface="Roboto"/>
              <a:ea typeface="Roboto"/>
              <a:cs typeface="Roboto"/>
              <a:sym typeface="Roboto"/>
            </a:endParaRPr>
          </a:p>
        </p:txBody>
      </p:sp>
      <p:pic>
        <p:nvPicPr>
          <p:cNvPr id="1865" name="Google Shape;1865;p49"/>
          <p:cNvPicPr preferRelativeResize="0"/>
          <p:nvPr/>
        </p:nvPicPr>
        <p:blipFill rotWithShape="1">
          <a:blip r:embed="rId4">
            <a:alphaModFix/>
          </a:blip>
          <a:srcRect/>
          <a:stretch/>
        </p:blipFill>
        <p:spPr>
          <a:xfrm>
            <a:off x="505900" y="904736"/>
            <a:ext cx="548700" cy="508460"/>
          </a:xfrm>
          <a:prstGeom prst="rect">
            <a:avLst/>
          </a:prstGeom>
          <a:noFill/>
          <a:ln>
            <a:noFill/>
          </a:ln>
        </p:spPr>
      </p:pic>
      <p:grpSp>
        <p:nvGrpSpPr>
          <p:cNvPr id="1866" name="Google Shape;1866;p49"/>
          <p:cNvGrpSpPr/>
          <p:nvPr/>
        </p:nvGrpSpPr>
        <p:grpSpPr>
          <a:xfrm>
            <a:off x="665100" y="1776013"/>
            <a:ext cx="3115500" cy="3034087"/>
            <a:chOff x="360300" y="1166413"/>
            <a:chExt cx="3115500" cy="3034087"/>
          </a:xfrm>
        </p:grpSpPr>
        <p:sp>
          <p:nvSpPr>
            <p:cNvPr id="1867" name="Google Shape;1867;p49"/>
            <p:cNvSpPr/>
            <p:nvPr/>
          </p:nvSpPr>
          <p:spPr>
            <a:xfrm>
              <a:off x="387300" y="2089525"/>
              <a:ext cx="2094600" cy="219900"/>
            </a:xfrm>
            <a:prstGeom prst="rect">
              <a:avLst/>
            </a:prstGeom>
            <a:solidFill>
              <a:srgbClr val="F3F3F3"/>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8" name="Google Shape;1868;p49"/>
            <p:cNvSpPr/>
            <p:nvPr/>
          </p:nvSpPr>
          <p:spPr>
            <a:xfrm>
              <a:off x="956700" y="1413075"/>
              <a:ext cx="980400" cy="354000"/>
            </a:xfrm>
            <a:prstGeom prst="ellipse">
              <a:avLst/>
            </a:prstGeom>
            <a:solidFill>
              <a:srgbClr val="EAD1DC"/>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9" name="Google Shape;1869;p49"/>
            <p:cNvSpPr/>
            <p:nvPr/>
          </p:nvSpPr>
          <p:spPr>
            <a:xfrm>
              <a:off x="606650" y="3732550"/>
              <a:ext cx="180000" cy="161100"/>
            </a:xfrm>
            <a:prstGeom prst="rect">
              <a:avLst/>
            </a:prstGeom>
            <a:solidFill>
              <a:srgbClr val="737373"/>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870" name="Google Shape;1870;p49"/>
            <p:cNvCxnSpPr>
              <a:stCxn id="1869" idx="3"/>
            </p:cNvCxnSpPr>
            <p:nvPr/>
          </p:nvCxnSpPr>
          <p:spPr>
            <a:xfrm rot="10800000" flipH="1">
              <a:off x="786650" y="3808300"/>
              <a:ext cx="161100" cy="4800"/>
            </a:xfrm>
            <a:prstGeom prst="straightConnector1">
              <a:avLst/>
            </a:prstGeom>
            <a:noFill/>
            <a:ln w="9525" cap="flat" cmpd="sng">
              <a:solidFill>
                <a:srgbClr val="424242"/>
              </a:solidFill>
              <a:prstDash val="solid"/>
              <a:round/>
              <a:headEnd type="none" w="sm" len="sm"/>
              <a:tailEnd type="triangle" w="med" len="med"/>
            </a:ln>
          </p:spPr>
        </p:cxnSp>
        <p:sp>
          <p:nvSpPr>
            <p:cNvPr id="1871" name="Google Shape;1871;p49"/>
            <p:cNvSpPr/>
            <p:nvPr/>
          </p:nvSpPr>
          <p:spPr>
            <a:xfrm>
              <a:off x="987650" y="3732550"/>
              <a:ext cx="180000" cy="161100"/>
            </a:xfrm>
            <a:prstGeom prst="rect">
              <a:avLst/>
            </a:prstGeom>
            <a:solidFill>
              <a:srgbClr val="737373"/>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872" name="Google Shape;1872;p49"/>
            <p:cNvCxnSpPr>
              <a:stCxn id="1871" idx="3"/>
            </p:cNvCxnSpPr>
            <p:nvPr/>
          </p:nvCxnSpPr>
          <p:spPr>
            <a:xfrm rot="10800000" flipH="1">
              <a:off x="1167650" y="3808300"/>
              <a:ext cx="161100" cy="4800"/>
            </a:xfrm>
            <a:prstGeom prst="straightConnector1">
              <a:avLst/>
            </a:prstGeom>
            <a:noFill/>
            <a:ln w="9525" cap="flat" cmpd="sng">
              <a:solidFill>
                <a:srgbClr val="424242"/>
              </a:solidFill>
              <a:prstDash val="solid"/>
              <a:round/>
              <a:headEnd type="none" w="sm" len="sm"/>
              <a:tailEnd type="triangle" w="med" len="med"/>
            </a:ln>
          </p:spPr>
        </p:cxnSp>
        <p:sp>
          <p:nvSpPr>
            <p:cNvPr id="1873" name="Google Shape;1873;p49"/>
            <p:cNvSpPr/>
            <p:nvPr/>
          </p:nvSpPr>
          <p:spPr>
            <a:xfrm>
              <a:off x="1368650" y="3732550"/>
              <a:ext cx="180000" cy="161100"/>
            </a:xfrm>
            <a:prstGeom prst="rect">
              <a:avLst/>
            </a:prstGeom>
            <a:solidFill>
              <a:srgbClr val="737373"/>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874" name="Google Shape;1874;p49"/>
            <p:cNvCxnSpPr>
              <a:stCxn id="1873" idx="3"/>
            </p:cNvCxnSpPr>
            <p:nvPr/>
          </p:nvCxnSpPr>
          <p:spPr>
            <a:xfrm rot="10800000" flipH="1">
              <a:off x="1548650" y="3808300"/>
              <a:ext cx="161100" cy="4800"/>
            </a:xfrm>
            <a:prstGeom prst="straightConnector1">
              <a:avLst/>
            </a:prstGeom>
            <a:noFill/>
            <a:ln w="9525" cap="flat" cmpd="sng">
              <a:solidFill>
                <a:srgbClr val="424242"/>
              </a:solidFill>
              <a:prstDash val="solid"/>
              <a:round/>
              <a:headEnd type="none" w="sm" len="sm"/>
              <a:tailEnd type="triangle" w="med" len="med"/>
            </a:ln>
          </p:spPr>
        </p:cxnSp>
        <p:sp>
          <p:nvSpPr>
            <p:cNvPr id="1875" name="Google Shape;1875;p49"/>
            <p:cNvSpPr/>
            <p:nvPr/>
          </p:nvSpPr>
          <p:spPr>
            <a:xfrm>
              <a:off x="1749650" y="3732550"/>
              <a:ext cx="180000" cy="161100"/>
            </a:xfrm>
            <a:prstGeom prst="rect">
              <a:avLst/>
            </a:prstGeom>
            <a:solidFill>
              <a:srgbClr val="737373"/>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876" name="Google Shape;1876;p49"/>
            <p:cNvCxnSpPr>
              <a:stCxn id="1875" idx="3"/>
            </p:cNvCxnSpPr>
            <p:nvPr/>
          </p:nvCxnSpPr>
          <p:spPr>
            <a:xfrm rot="10800000" flipH="1">
              <a:off x="1929650" y="3808300"/>
              <a:ext cx="161100" cy="4800"/>
            </a:xfrm>
            <a:prstGeom prst="straightConnector1">
              <a:avLst/>
            </a:prstGeom>
            <a:noFill/>
            <a:ln w="9525" cap="flat" cmpd="sng">
              <a:solidFill>
                <a:srgbClr val="424242"/>
              </a:solidFill>
              <a:prstDash val="solid"/>
              <a:round/>
              <a:headEnd type="none" w="sm" len="sm"/>
              <a:tailEnd type="triangle" w="med" len="med"/>
            </a:ln>
          </p:spPr>
        </p:cxnSp>
        <p:sp>
          <p:nvSpPr>
            <p:cNvPr id="1877" name="Google Shape;1877;p49"/>
            <p:cNvSpPr/>
            <p:nvPr/>
          </p:nvSpPr>
          <p:spPr>
            <a:xfrm>
              <a:off x="2130650" y="3732550"/>
              <a:ext cx="180000" cy="161100"/>
            </a:xfrm>
            <a:prstGeom prst="rect">
              <a:avLst/>
            </a:prstGeom>
            <a:solidFill>
              <a:srgbClr val="737373"/>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8" name="Google Shape;1878;p49"/>
            <p:cNvSpPr/>
            <p:nvPr/>
          </p:nvSpPr>
          <p:spPr>
            <a:xfrm>
              <a:off x="549200" y="2515300"/>
              <a:ext cx="1818900" cy="1071600"/>
            </a:xfrm>
            <a:prstGeom prst="rect">
              <a:avLst/>
            </a:prstGeom>
            <a:solidFill>
              <a:srgbClr val="00B6FF">
                <a:alpha val="23921"/>
              </a:srgbClr>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9" name="Google Shape;1879;p49"/>
            <p:cNvSpPr/>
            <p:nvPr/>
          </p:nvSpPr>
          <p:spPr>
            <a:xfrm>
              <a:off x="606650" y="3351550"/>
              <a:ext cx="180000" cy="161100"/>
            </a:xfrm>
            <a:prstGeom prst="rect">
              <a:avLst/>
            </a:prstGeom>
            <a:solidFill>
              <a:srgbClr val="FF0000"/>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880" name="Google Shape;1880;p49"/>
            <p:cNvCxnSpPr>
              <a:stCxn id="1879" idx="3"/>
            </p:cNvCxnSpPr>
            <p:nvPr/>
          </p:nvCxnSpPr>
          <p:spPr>
            <a:xfrm rot="10800000" flipH="1">
              <a:off x="786650" y="3427300"/>
              <a:ext cx="161100" cy="4800"/>
            </a:xfrm>
            <a:prstGeom prst="straightConnector1">
              <a:avLst/>
            </a:prstGeom>
            <a:noFill/>
            <a:ln w="9525" cap="flat" cmpd="sng">
              <a:solidFill>
                <a:srgbClr val="424242"/>
              </a:solidFill>
              <a:prstDash val="solid"/>
              <a:round/>
              <a:headEnd type="none" w="sm" len="sm"/>
              <a:tailEnd type="triangle" w="med" len="med"/>
            </a:ln>
          </p:spPr>
        </p:cxnSp>
        <p:sp>
          <p:nvSpPr>
            <p:cNvPr id="1881" name="Google Shape;1881;p49"/>
            <p:cNvSpPr/>
            <p:nvPr/>
          </p:nvSpPr>
          <p:spPr>
            <a:xfrm>
              <a:off x="987650" y="3351550"/>
              <a:ext cx="180000" cy="161100"/>
            </a:xfrm>
            <a:prstGeom prst="rect">
              <a:avLst/>
            </a:prstGeom>
            <a:solidFill>
              <a:srgbClr val="FF0000"/>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882" name="Google Shape;1882;p49"/>
            <p:cNvCxnSpPr>
              <a:stCxn id="1881" idx="3"/>
            </p:cNvCxnSpPr>
            <p:nvPr/>
          </p:nvCxnSpPr>
          <p:spPr>
            <a:xfrm rot="10800000" flipH="1">
              <a:off x="1167650" y="3427300"/>
              <a:ext cx="161100" cy="4800"/>
            </a:xfrm>
            <a:prstGeom prst="straightConnector1">
              <a:avLst/>
            </a:prstGeom>
            <a:noFill/>
            <a:ln w="9525" cap="flat" cmpd="sng">
              <a:solidFill>
                <a:srgbClr val="424242"/>
              </a:solidFill>
              <a:prstDash val="solid"/>
              <a:round/>
              <a:headEnd type="none" w="sm" len="sm"/>
              <a:tailEnd type="triangle" w="med" len="med"/>
            </a:ln>
          </p:spPr>
        </p:cxnSp>
        <p:sp>
          <p:nvSpPr>
            <p:cNvPr id="1883" name="Google Shape;1883;p49"/>
            <p:cNvSpPr/>
            <p:nvPr/>
          </p:nvSpPr>
          <p:spPr>
            <a:xfrm>
              <a:off x="1368650" y="3351550"/>
              <a:ext cx="180000" cy="161100"/>
            </a:xfrm>
            <a:prstGeom prst="rect">
              <a:avLst/>
            </a:prstGeom>
            <a:solidFill>
              <a:srgbClr val="FF0000"/>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884" name="Google Shape;1884;p49"/>
            <p:cNvCxnSpPr>
              <a:stCxn id="1883" idx="3"/>
            </p:cNvCxnSpPr>
            <p:nvPr/>
          </p:nvCxnSpPr>
          <p:spPr>
            <a:xfrm rot="10800000" flipH="1">
              <a:off x="1548650" y="3427300"/>
              <a:ext cx="161100" cy="4800"/>
            </a:xfrm>
            <a:prstGeom prst="straightConnector1">
              <a:avLst/>
            </a:prstGeom>
            <a:noFill/>
            <a:ln w="9525" cap="flat" cmpd="sng">
              <a:solidFill>
                <a:srgbClr val="424242"/>
              </a:solidFill>
              <a:prstDash val="solid"/>
              <a:round/>
              <a:headEnd type="none" w="sm" len="sm"/>
              <a:tailEnd type="triangle" w="med" len="med"/>
            </a:ln>
          </p:spPr>
        </p:cxnSp>
        <p:sp>
          <p:nvSpPr>
            <p:cNvPr id="1885" name="Google Shape;1885;p49"/>
            <p:cNvSpPr/>
            <p:nvPr/>
          </p:nvSpPr>
          <p:spPr>
            <a:xfrm>
              <a:off x="1749650" y="3351550"/>
              <a:ext cx="180000" cy="161100"/>
            </a:xfrm>
            <a:prstGeom prst="rect">
              <a:avLst/>
            </a:prstGeom>
            <a:solidFill>
              <a:srgbClr val="FF0000"/>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886" name="Google Shape;1886;p49"/>
            <p:cNvCxnSpPr>
              <a:stCxn id="1885" idx="3"/>
            </p:cNvCxnSpPr>
            <p:nvPr/>
          </p:nvCxnSpPr>
          <p:spPr>
            <a:xfrm rot="10800000" flipH="1">
              <a:off x="1929650" y="3427300"/>
              <a:ext cx="161100" cy="4800"/>
            </a:xfrm>
            <a:prstGeom prst="straightConnector1">
              <a:avLst/>
            </a:prstGeom>
            <a:noFill/>
            <a:ln w="9525" cap="flat" cmpd="sng">
              <a:solidFill>
                <a:srgbClr val="424242"/>
              </a:solidFill>
              <a:prstDash val="solid"/>
              <a:round/>
              <a:headEnd type="none" w="sm" len="sm"/>
              <a:tailEnd type="triangle" w="med" len="med"/>
            </a:ln>
          </p:spPr>
        </p:cxnSp>
        <p:sp>
          <p:nvSpPr>
            <p:cNvPr id="1887" name="Google Shape;1887;p49"/>
            <p:cNvSpPr/>
            <p:nvPr/>
          </p:nvSpPr>
          <p:spPr>
            <a:xfrm>
              <a:off x="2130650" y="3351550"/>
              <a:ext cx="180000" cy="161100"/>
            </a:xfrm>
            <a:prstGeom prst="rect">
              <a:avLst/>
            </a:prstGeom>
            <a:solidFill>
              <a:srgbClr val="FF0000"/>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888" name="Google Shape;1888;p49"/>
            <p:cNvCxnSpPr>
              <a:endCxn id="1879" idx="2"/>
            </p:cNvCxnSpPr>
            <p:nvPr/>
          </p:nvCxnSpPr>
          <p:spPr>
            <a:xfrm rot="10800000">
              <a:off x="696650" y="3512650"/>
              <a:ext cx="0" cy="219900"/>
            </a:xfrm>
            <a:prstGeom prst="straightConnector1">
              <a:avLst/>
            </a:prstGeom>
            <a:noFill/>
            <a:ln w="9525" cap="flat" cmpd="sng">
              <a:solidFill>
                <a:srgbClr val="424242"/>
              </a:solidFill>
              <a:prstDash val="solid"/>
              <a:round/>
              <a:headEnd type="none" w="sm" len="sm"/>
              <a:tailEnd type="triangle" w="med" len="med"/>
            </a:ln>
          </p:spPr>
        </p:cxnSp>
        <p:cxnSp>
          <p:nvCxnSpPr>
            <p:cNvPr id="1889" name="Google Shape;1889;p49"/>
            <p:cNvCxnSpPr/>
            <p:nvPr/>
          </p:nvCxnSpPr>
          <p:spPr>
            <a:xfrm rot="10800000">
              <a:off x="1077650" y="3512650"/>
              <a:ext cx="0" cy="219900"/>
            </a:xfrm>
            <a:prstGeom prst="straightConnector1">
              <a:avLst/>
            </a:prstGeom>
            <a:noFill/>
            <a:ln w="9525" cap="flat" cmpd="sng">
              <a:solidFill>
                <a:srgbClr val="424242"/>
              </a:solidFill>
              <a:prstDash val="solid"/>
              <a:round/>
              <a:headEnd type="none" w="sm" len="sm"/>
              <a:tailEnd type="triangle" w="med" len="med"/>
            </a:ln>
          </p:spPr>
        </p:cxnSp>
        <p:cxnSp>
          <p:nvCxnSpPr>
            <p:cNvPr id="1890" name="Google Shape;1890;p49"/>
            <p:cNvCxnSpPr/>
            <p:nvPr/>
          </p:nvCxnSpPr>
          <p:spPr>
            <a:xfrm rot="10800000">
              <a:off x="1458650" y="3512650"/>
              <a:ext cx="0" cy="219900"/>
            </a:xfrm>
            <a:prstGeom prst="straightConnector1">
              <a:avLst/>
            </a:prstGeom>
            <a:noFill/>
            <a:ln w="9525" cap="flat" cmpd="sng">
              <a:solidFill>
                <a:srgbClr val="424242"/>
              </a:solidFill>
              <a:prstDash val="solid"/>
              <a:round/>
              <a:headEnd type="none" w="sm" len="sm"/>
              <a:tailEnd type="triangle" w="med" len="med"/>
            </a:ln>
          </p:spPr>
        </p:cxnSp>
        <p:cxnSp>
          <p:nvCxnSpPr>
            <p:cNvPr id="1891" name="Google Shape;1891;p49"/>
            <p:cNvCxnSpPr/>
            <p:nvPr/>
          </p:nvCxnSpPr>
          <p:spPr>
            <a:xfrm rot="10800000">
              <a:off x="1839650" y="3512650"/>
              <a:ext cx="0" cy="219900"/>
            </a:xfrm>
            <a:prstGeom prst="straightConnector1">
              <a:avLst/>
            </a:prstGeom>
            <a:noFill/>
            <a:ln w="9525" cap="flat" cmpd="sng">
              <a:solidFill>
                <a:srgbClr val="424242"/>
              </a:solidFill>
              <a:prstDash val="solid"/>
              <a:round/>
              <a:headEnd type="none" w="sm" len="sm"/>
              <a:tailEnd type="triangle" w="med" len="med"/>
            </a:ln>
          </p:spPr>
        </p:cxnSp>
        <p:cxnSp>
          <p:nvCxnSpPr>
            <p:cNvPr id="1892" name="Google Shape;1892;p49"/>
            <p:cNvCxnSpPr/>
            <p:nvPr/>
          </p:nvCxnSpPr>
          <p:spPr>
            <a:xfrm rot="10800000">
              <a:off x="2220650" y="3512650"/>
              <a:ext cx="0" cy="219900"/>
            </a:xfrm>
            <a:prstGeom prst="straightConnector1">
              <a:avLst/>
            </a:prstGeom>
            <a:noFill/>
            <a:ln w="9525" cap="flat" cmpd="sng">
              <a:solidFill>
                <a:srgbClr val="424242"/>
              </a:solidFill>
              <a:prstDash val="solid"/>
              <a:round/>
              <a:headEnd type="none" w="sm" len="sm"/>
              <a:tailEnd type="triangle" w="med" len="med"/>
            </a:ln>
          </p:spPr>
        </p:cxnSp>
        <p:sp>
          <p:nvSpPr>
            <p:cNvPr id="1893" name="Google Shape;1893;p49"/>
            <p:cNvSpPr/>
            <p:nvPr/>
          </p:nvSpPr>
          <p:spPr>
            <a:xfrm>
              <a:off x="606650" y="2970550"/>
              <a:ext cx="180000" cy="161100"/>
            </a:xfrm>
            <a:prstGeom prst="rect">
              <a:avLst/>
            </a:prstGeom>
            <a:solidFill>
              <a:srgbClr val="FF0000"/>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894" name="Google Shape;1894;p49"/>
            <p:cNvCxnSpPr>
              <a:stCxn id="1893" idx="3"/>
            </p:cNvCxnSpPr>
            <p:nvPr/>
          </p:nvCxnSpPr>
          <p:spPr>
            <a:xfrm rot="10800000" flipH="1">
              <a:off x="786650" y="3046300"/>
              <a:ext cx="161100" cy="4800"/>
            </a:xfrm>
            <a:prstGeom prst="straightConnector1">
              <a:avLst/>
            </a:prstGeom>
            <a:noFill/>
            <a:ln w="9525" cap="flat" cmpd="sng">
              <a:solidFill>
                <a:srgbClr val="424242"/>
              </a:solidFill>
              <a:prstDash val="solid"/>
              <a:round/>
              <a:headEnd type="none" w="sm" len="sm"/>
              <a:tailEnd type="triangle" w="med" len="med"/>
            </a:ln>
          </p:spPr>
        </p:cxnSp>
        <p:sp>
          <p:nvSpPr>
            <p:cNvPr id="1895" name="Google Shape;1895;p49"/>
            <p:cNvSpPr/>
            <p:nvPr/>
          </p:nvSpPr>
          <p:spPr>
            <a:xfrm>
              <a:off x="987650" y="2970550"/>
              <a:ext cx="180000" cy="161100"/>
            </a:xfrm>
            <a:prstGeom prst="rect">
              <a:avLst/>
            </a:prstGeom>
            <a:solidFill>
              <a:srgbClr val="FF0000"/>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896" name="Google Shape;1896;p49"/>
            <p:cNvCxnSpPr>
              <a:stCxn id="1895" idx="3"/>
            </p:cNvCxnSpPr>
            <p:nvPr/>
          </p:nvCxnSpPr>
          <p:spPr>
            <a:xfrm rot="10800000" flipH="1">
              <a:off x="1167650" y="3046300"/>
              <a:ext cx="161100" cy="4800"/>
            </a:xfrm>
            <a:prstGeom prst="straightConnector1">
              <a:avLst/>
            </a:prstGeom>
            <a:noFill/>
            <a:ln w="9525" cap="flat" cmpd="sng">
              <a:solidFill>
                <a:srgbClr val="424242"/>
              </a:solidFill>
              <a:prstDash val="solid"/>
              <a:round/>
              <a:headEnd type="none" w="sm" len="sm"/>
              <a:tailEnd type="triangle" w="med" len="med"/>
            </a:ln>
          </p:spPr>
        </p:cxnSp>
        <p:sp>
          <p:nvSpPr>
            <p:cNvPr id="1897" name="Google Shape;1897;p49"/>
            <p:cNvSpPr/>
            <p:nvPr/>
          </p:nvSpPr>
          <p:spPr>
            <a:xfrm>
              <a:off x="1368650" y="2970550"/>
              <a:ext cx="180000" cy="161100"/>
            </a:xfrm>
            <a:prstGeom prst="rect">
              <a:avLst/>
            </a:prstGeom>
            <a:solidFill>
              <a:srgbClr val="FF0000"/>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898" name="Google Shape;1898;p49"/>
            <p:cNvCxnSpPr>
              <a:stCxn id="1897" idx="3"/>
            </p:cNvCxnSpPr>
            <p:nvPr/>
          </p:nvCxnSpPr>
          <p:spPr>
            <a:xfrm rot="10800000" flipH="1">
              <a:off x="1548650" y="3046300"/>
              <a:ext cx="161100" cy="4800"/>
            </a:xfrm>
            <a:prstGeom prst="straightConnector1">
              <a:avLst/>
            </a:prstGeom>
            <a:noFill/>
            <a:ln w="9525" cap="flat" cmpd="sng">
              <a:solidFill>
                <a:srgbClr val="424242"/>
              </a:solidFill>
              <a:prstDash val="solid"/>
              <a:round/>
              <a:headEnd type="none" w="sm" len="sm"/>
              <a:tailEnd type="triangle" w="med" len="med"/>
            </a:ln>
          </p:spPr>
        </p:cxnSp>
        <p:sp>
          <p:nvSpPr>
            <p:cNvPr id="1899" name="Google Shape;1899;p49"/>
            <p:cNvSpPr/>
            <p:nvPr/>
          </p:nvSpPr>
          <p:spPr>
            <a:xfrm>
              <a:off x="1749650" y="2970550"/>
              <a:ext cx="180000" cy="161100"/>
            </a:xfrm>
            <a:prstGeom prst="rect">
              <a:avLst/>
            </a:prstGeom>
            <a:solidFill>
              <a:srgbClr val="FF0000"/>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900" name="Google Shape;1900;p49"/>
            <p:cNvCxnSpPr>
              <a:stCxn id="1899" idx="3"/>
            </p:cNvCxnSpPr>
            <p:nvPr/>
          </p:nvCxnSpPr>
          <p:spPr>
            <a:xfrm rot="10800000" flipH="1">
              <a:off x="1929650" y="3046300"/>
              <a:ext cx="161100" cy="4800"/>
            </a:xfrm>
            <a:prstGeom prst="straightConnector1">
              <a:avLst/>
            </a:prstGeom>
            <a:noFill/>
            <a:ln w="9525" cap="flat" cmpd="sng">
              <a:solidFill>
                <a:srgbClr val="424242"/>
              </a:solidFill>
              <a:prstDash val="solid"/>
              <a:round/>
              <a:headEnd type="none" w="sm" len="sm"/>
              <a:tailEnd type="triangle" w="med" len="med"/>
            </a:ln>
          </p:spPr>
        </p:cxnSp>
        <p:sp>
          <p:nvSpPr>
            <p:cNvPr id="1901" name="Google Shape;1901;p49"/>
            <p:cNvSpPr/>
            <p:nvPr/>
          </p:nvSpPr>
          <p:spPr>
            <a:xfrm>
              <a:off x="2130650" y="2970550"/>
              <a:ext cx="180000" cy="161100"/>
            </a:xfrm>
            <a:prstGeom prst="rect">
              <a:avLst/>
            </a:prstGeom>
            <a:solidFill>
              <a:srgbClr val="FF0000"/>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902" name="Google Shape;1902;p49"/>
            <p:cNvCxnSpPr>
              <a:endCxn id="1893" idx="2"/>
            </p:cNvCxnSpPr>
            <p:nvPr/>
          </p:nvCxnSpPr>
          <p:spPr>
            <a:xfrm rot="10800000">
              <a:off x="696650" y="3131650"/>
              <a:ext cx="0" cy="219900"/>
            </a:xfrm>
            <a:prstGeom prst="straightConnector1">
              <a:avLst/>
            </a:prstGeom>
            <a:noFill/>
            <a:ln w="9525" cap="flat" cmpd="sng">
              <a:solidFill>
                <a:srgbClr val="424242"/>
              </a:solidFill>
              <a:prstDash val="solid"/>
              <a:round/>
              <a:headEnd type="none" w="sm" len="sm"/>
              <a:tailEnd type="triangle" w="med" len="med"/>
            </a:ln>
          </p:spPr>
        </p:cxnSp>
        <p:cxnSp>
          <p:nvCxnSpPr>
            <p:cNvPr id="1903" name="Google Shape;1903;p49"/>
            <p:cNvCxnSpPr/>
            <p:nvPr/>
          </p:nvCxnSpPr>
          <p:spPr>
            <a:xfrm rot="10800000">
              <a:off x="1077650" y="3131650"/>
              <a:ext cx="0" cy="219900"/>
            </a:xfrm>
            <a:prstGeom prst="straightConnector1">
              <a:avLst/>
            </a:prstGeom>
            <a:noFill/>
            <a:ln w="9525" cap="flat" cmpd="sng">
              <a:solidFill>
                <a:srgbClr val="424242"/>
              </a:solidFill>
              <a:prstDash val="solid"/>
              <a:round/>
              <a:headEnd type="none" w="sm" len="sm"/>
              <a:tailEnd type="triangle" w="med" len="med"/>
            </a:ln>
          </p:spPr>
        </p:cxnSp>
        <p:cxnSp>
          <p:nvCxnSpPr>
            <p:cNvPr id="1904" name="Google Shape;1904;p49"/>
            <p:cNvCxnSpPr/>
            <p:nvPr/>
          </p:nvCxnSpPr>
          <p:spPr>
            <a:xfrm rot="10800000">
              <a:off x="1458650" y="3131650"/>
              <a:ext cx="0" cy="219900"/>
            </a:xfrm>
            <a:prstGeom prst="straightConnector1">
              <a:avLst/>
            </a:prstGeom>
            <a:noFill/>
            <a:ln w="9525" cap="flat" cmpd="sng">
              <a:solidFill>
                <a:srgbClr val="424242"/>
              </a:solidFill>
              <a:prstDash val="solid"/>
              <a:round/>
              <a:headEnd type="none" w="sm" len="sm"/>
              <a:tailEnd type="triangle" w="med" len="med"/>
            </a:ln>
          </p:spPr>
        </p:cxnSp>
        <p:cxnSp>
          <p:nvCxnSpPr>
            <p:cNvPr id="1905" name="Google Shape;1905;p49"/>
            <p:cNvCxnSpPr/>
            <p:nvPr/>
          </p:nvCxnSpPr>
          <p:spPr>
            <a:xfrm rot="10800000">
              <a:off x="1839650" y="3131650"/>
              <a:ext cx="0" cy="219900"/>
            </a:xfrm>
            <a:prstGeom prst="straightConnector1">
              <a:avLst/>
            </a:prstGeom>
            <a:noFill/>
            <a:ln w="9525" cap="flat" cmpd="sng">
              <a:solidFill>
                <a:srgbClr val="424242"/>
              </a:solidFill>
              <a:prstDash val="solid"/>
              <a:round/>
              <a:headEnd type="none" w="sm" len="sm"/>
              <a:tailEnd type="triangle" w="med" len="med"/>
            </a:ln>
          </p:spPr>
        </p:cxnSp>
        <p:cxnSp>
          <p:nvCxnSpPr>
            <p:cNvPr id="1906" name="Google Shape;1906;p49"/>
            <p:cNvCxnSpPr/>
            <p:nvPr/>
          </p:nvCxnSpPr>
          <p:spPr>
            <a:xfrm rot="10800000">
              <a:off x="2220650" y="3131650"/>
              <a:ext cx="0" cy="219900"/>
            </a:xfrm>
            <a:prstGeom prst="straightConnector1">
              <a:avLst/>
            </a:prstGeom>
            <a:noFill/>
            <a:ln w="9525" cap="flat" cmpd="sng">
              <a:solidFill>
                <a:srgbClr val="424242"/>
              </a:solidFill>
              <a:prstDash val="solid"/>
              <a:round/>
              <a:headEnd type="none" w="sm" len="sm"/>
              <a:tailEnd type="triangle" w="med" len="med"/>
            </a:ln>
          </p:spPr>
        </p:cxnSp>
        <p:sp>
          <p:nvSpPr>
            <p:cNvPr id="1907" name="Google Shape;1907;p49"/>
            <p:cNvSpPr/>
            <p:nvPr/>
          </p:nvSpPr>
          <p:spPr>
            <a:xfrm>
              <a:off x="606650" y="2589550"/>
              <a:ext cx="180000" cy="161100"/>
            </a:xfrm>
            <a:prstGeom prst="rect">
              <a:avLst/>
            </a:prstGeom>
            <a:solidFill>
              <a:srgbClr val="4285F4"/>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908" name="Google Shape;1908;p49"/>
            <p:cNvCxnSpPr>
              <a:stCxn id="1907" idx="3"/>
            </p:cNvCxnSpPr>
            <p:nvPr/>
          </p:nvCxnSpPr>
          <p:spPr>
            <a:xfrm rot="10800000" flipH="1">
              <a:off x="786650" y="2665300"/>
              <a:ext cx="161100" cy="4800"/>
            </a:xfrm>
            <a:prstGeom prst="straightConnector1">
              <a:avLst/>
            </a:prstGeom>
            <a:noFill/>
            <a:ln w="9525" cap="flat" cmpd="sng">
              <a:solidFill>
                <a:srgbClr val="424242"/>
              </a:solidFill>
              <a:prstDash val="solid"/>
              <a:round/>
              <a:headEnd type="none" w="sm" len="sm"/>
              <a:tailEnd type="triangle" w="med" len="med"/>
            </a:ln>
          </p:spPr>
        </p:cxnSp>
        <p:sp>
          <p:nvSpPr>
            <p:cNvPr id="1909" name="Google Shape;1909;p49"/>
            <p:cNvSpPr/>
            <p:nvPr/>
          </p:nvSpPr>
          <p:spPr>
            <a:xfrm>
              <a:off x="987650" y="2589550"/>
              <a:ext cx="180000" cy="161100"/>
            </a:xfrm>
            <a:prstGeom prst="rect">
              <a:avLst/>
            </a:prstGeom>
            <a:solidFill>
              <a:srgbClr val="4285F4"/>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910" name="Google Shape;1910;p49"/>
            <p:cNvCxnSpPr>
              <a:stCxn id="1909" idx="3"/>
            </p:cNvCxnSpPr>
            <p:nvPr/>
          </p:nvCxnSpPr>
          <p:spPr>
            <a:xfrm rot="10800000" flipH="1">
              <a:off x="1167650" y="2665300"/>
              <a:ext cx="161100" cy="4800"/>
            </a:xfrm>
            <a:prstGeom prst="straightConnector1">
              <a:avLst/>
            </a:prstGeom>
            <a:noFill/>
            <a:ln w="9525" cap="flat" cmpd="sng">
              <a:solidFill>
                <a:srgbClr val="424242"/>
              </a:solidFill>
              <a:prstDash val="solid"/>
              <a:round/>
              <a:headEnd type="none" w="sm" len="sm"/>
              <a:tailEnd type="triangle" w="med" len="med"/>
            </a:ln>
          </p:spPr>
        </p:cxnSp>
        <p:sp>
          <p:nvSpPr>
            <p:cNvPr id="1911" name="Google Shape;1911;p49"/>
            <p:cNvSpPr/>
            <p:nvPr/>
          </p:nvSpPr>
          <p:spPr>
            <a:xfrm>
              <a:off x="1368650" y="2589550"/>
              <a:ext cx="180000" cy="161100"/>
            </a:xfrm>
            <a:prstGeom prst="rect">
              <a:avLst/>
            </a:prstGeom>
            <a:solidFill>
              <a:srgbClr val="4285F4"/>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912" name="Google Shape;1912;p49"/>
            <p:cNvCxnSpPr>
              <a:stCxn id="1911" idx="3"/>
            </p:cNvCxnSpPr>
            <p:nvPr/>
          </p:nvCxnSpPr>
          <p:spPr>
            <a:xfrm rot="10800000" flipH="1">
              <a:off x="1548650" y="2665300"/>
              <a:ext cx="161100" cy="4800"/>
            </a:xfrm>
            <a:prstGeom prst="straightConnector1">
              <a:avLst/>
            </a:prstGeom>
            <a:noFill/>
            <a:ln w="9525" cap="flat" cmpd="sng">
              <a:solidFill>
                <a:srgbClr val="424242"/>
              </a:solidFill>
              <a:prstDash val="solid"/>
              <a:round/>
              <a:headEnd type="none" w="sm" len="sm"/>
              <a:tailEnd type="triangle" w="med" len="med"/>
            </a:ln>
          </p:spPr>
        </p:cxnSp>
        <p:sp>
          <p:nvSpPr>
            <p:cNvPr id="1913" name="Google Shape;1913;p49"/>
            <p:cNvSpPr/>
            <p:nvPr/>
          </p:nvSpPr>
          <p:spPr>
            <a:xfrm>
              <a:off x="1749650" y="2589550"/>
              <a:ext cx="180000" cy="161100"/>
            </a:xfrm>
            <a:prstGeom prst="rect">
              <a:avLst/>
            </a:prstGeom>
            <a:solidFill>
              <a:srgbClr val="4285F4"/>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914" name="Google Shape;1914;p49"/>
            <p:cNvCxnSpPr>
              <a:stCxn id="1913" idx="3"/>
            </p:cNvCxnSpPr>
            <p:nvPr/>
          </p:nvCxnSpPr>
          <p:spPr>
            <a:xfrm rot="10800000" flipH="1">
              <a:off x="1929650" y="2665300"/>
              <a:ext cx="161100" cy="4800"/>
            </a:xfrm>
            <a:prstGeom prst="straightConnector1">
              <a:avLst/>
            </a:prstGeom>
            <a:noFill/>
            <a:ln w="9525" cap="flat" cmpd="sng">
              <a:solidFill>
                <a:srgbClr val="424242"/>
              </a:solidFill>
              <a:prstDash val="solid"/>
              <a:round/>
              <a:headEnd type="none" w="sm" len="sm"/>
              <a:tailEnd type="triangle" w="med" len="med"/>
            </a:ln>
          </p:spPr>
        </p:cxnSp>
        <p:sp>
          <p:nvSpPr>
            <p:cNvPr id="1915" name="Google Shape;1915;p49"/>
            <p:cNvSpPr/>
            <p:nvPr/>
          </p:nvSpPr>
          <p:spPr>
            <a:xfrm>
              <a:off x="2130650" y="2589550"/>
              <a:ext cx="180000" cy="161100"/>
            </a:xfrm>
            <a:prstGeom prst="rect">
              <a:avLst/>
            </a:prstGeom>
            <a:solidFill>
              <a:srgbClr val="4285F4"/>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916" name="Google Shape;1916;p49"/>
            <p:cNvCxnSpPr>
              <a:endCxn id="1907" idx="2"/>
            </p:cNvCxnSpPr>
            <p:nvPr/>
          </p:nvCxnSpPr>
          <p:spPr>
            <a:xfrm rot="10800000">
              <a:off x="696650" y="2750650"/>
              <a:ext cx="0" cy="219900"/>
            </a:xfrm>
            <a:prstGeom prst="straightConnector1">
              <a:avLst/>
            </a:prstGeom>
            <a:noFill/>
            <a:ln w="9525" cap="flat" cmpd="sng">
              <a:solidFill>
                <a:srgbClr val="424242"/>
              </a:solidFill>
              <a:prstDash val="solid"/>
              <a:round/>
              <a:headEnd type="none" w="sm" len="sm"/>
              <a:tailEnd type="triangle" w="med" len="med"/>
            </a:ln>
          </p:spPr>
        </p:cxnSp>
        <p:cxnSp>
          <p:nvCxnSpPr>
            <p:cNvPr id="1917" name="Google Shape;1917;p49"/>
            <p:cNvCxnSpPr/>
            <p:nvPr/>
          </p:nvCxnSpPr>
          <p:spPr>
            <a:xfrm rot="10800000">
              <a:off x="1077650" y="2750650"/>
              <a:ext cx="0" cy="219900"/>
            </a:xfrm>
            <a:prstGeom prst="straightConnector1">
              <a:avLst/>
            </a:prstGeom>
            <a:noFill/>
            <a:ln w="9525" cap="flat" cmpd="sng">
              <a:solidFill>
                <a:srgbClr val="424242"/>
              </a:solidFill>
              <a:prstDash val="solid"/>
              <a:round/>
              <a:headEnd type="none" w="sm" len="sm"/>
              <a:tailEnd type="triangle" w="med" len="med"/>
            </a:ln>
          </p:spPr>
        </p:cxnSp>
        <p:cxnSp>
          <p:nvCxnSpPr>
            <p:cNvPr id="1918" name="Google Shape;1918;p49"/>
            <p:cNvCxnSpPr/>
            <p:nvPr/>
          </p:nvCxnSpPr>
          <p:spPr>
            <a:xfrm rot="10800000">
              <a:off x="1458650" y="2750650"/>
              <a:ext cx="0" cy="219900"/>
            </a:xfrm>
            <a:prstGeom prst="straightConnector1">
              <a:avLst/>
            </a:prstGeom>
            <a:noFill/>
            <a:ln w="9525" cap="flat" cmpd="sng">
              <a:solidFill>
                <a:srgbClr val="424242"/>
              </a:solidFill>
              <a:prstDash val="solid"/>
              <a:round/>
              <a:headEnd type="none" w="sm" len="sm"/>
              <a:tailEnd type="triangle" w="med" len="med"/>
            </a:ln>
          </p:spPr>
        </p:cxnSp>
        <p:cxnSp>
          <p:nvCxnSpPr>
            <p:cNvPr id="1919" name="Google Shape;1919;p49"/>
            <p:cNvCxnSpPr/>
            <p:nvPr/>
          </p:nvCxnSpPr>
          <p:spPr>
            <a:xfrm rot="10800000">
              <a:off x="1839650" y="2750650"/>
              <a:ext cx="0" cy="219900"/>
            </a:xfrm>
            <a:prstGeom prst="straightConnector1">
              <a:avLst/>
            </a:prstGeom>
            <a:noFill/>
            <a:ln w="9525" cap="flat" cmpd="sng">
              <a:solidFill>
                <a:srgbClr val="424242"/>
              </a:solidFill>
              <a:prstDash val="solid"/>
              <a:round/>
              <a:headEnd type="none" w="sm" len="sm"/>
              <a:tailEnd type="triangle" w="med" len="med"/>
            </a:ln>
          </p:spPr>
        </p:cxnSp>
        <p:cxnSp>
          <p:nvCxnSpPr>
            <p:cNvPr id="1920" name="Google Shape;1920;p49"/>
            <p:cNvCxnSpPr/>
            <p:nvPr/>
          </p:nvCxnSpPr>
          <p:spPr>
            <a:xfrm rot="10800000">
              <a:off x="2220650" y="2750650"/>
              <a:ext cx="0" cy="219900"/>
            </a:xfrm>
            <a:prstGeom prst="straightConnector1">
              <a:avLst/>
            </a:prstGeom>
            <a:noFill/>
            <a:ln w="9525" cap="flat" cmpd="sng">
              <a:solidFill>
                <a:srgbClr val="424242"/>
              </a:solidFill>
              <a:prstDash val="solid"/>
              <a:round/>
              <a:headEnd type="none" w="sm" len="sm"/>
              <a:tailEnd type="triangle" w="med" len="med"/>
            </a:ln>
          </p:spPr>
        </p:cxnSp>
        <p:cxnSp>
          <p:nvCxnSpPr>
            <p:cNvPr id="1921" name="Google Shape;1921;p49"/>
            <p:cNvCxnSpPr/>
            <p:nvPr/>
          </p:nvCxnSpPr>
          <p:spPr>
            <a:xfrm rot="10800000">
              <a:off x="696650" y="2369650"/>
              <a:ext cx="0" cy="219900"/>
            </a:xfrm>
            <a:prstGeom prst="straightConnector1">
              <a:avLst/>
            </a:prstGeom>
            <a:noFill/>
            <a:ln w="9525" cap="flat" cmpd="sng">
              <a:solidFill>
                <a:srgbClr val="424242"/>
              </a:solidFill>
              <a:prstDash val="solid"/>
              <a:round/>
              <a:headEnd type="none" w="sm" len="sm"/>
              <a:tailEnd type="triangle" w="med" len="med"/>
            </a:ln>
          </p:spPr>
        </p:cxnSp>
        <p:cxnSp>
          <p:nvCxnSpPr>
            <p:cNvPr id="1922" name="Google Shape;1922;p49"/>
            <p:cNvCxnSpPr/>
            <p:nvPr/>
          </p:nvCxnSpPr>
          <p:spPr>
            <a:xfrm rot="10800000">
              <a:off x="1077650" y="2369650"/>
              <a:ext cx="0" cy="219900"/>
            </a:xfrm>
            <a:prstGeom prst="straightConnector1">
              <a:avLst/>
            </a:prstGeom>
            <a:noFill/>
            <a:ln w="9525" cap="flat" cmpd="sng">
              <a:solidFill>
                <a:srgbClr val="424242"/>
              </a:solidFill>
              <a:prstDash val="solid"/>
              <a:round/>
              <a:headEnd type="none" w="sm" len="sm"/>
              <a:tailEnd type="triangle" w="med" len="med"/>
            </a:ln>
          </p:spPr>
        </p:cxnSp>
        <p:cxnSp>
          <p:nvCxnSpPr>
            <p:cNvPr id="1923" name="Google Shape;1923;p49"/>
            <p:cNvCxnSpPr/>
            <p:nvPr/>
          </p:nvCxnSpPr>
          <p:spPr>
            <a:xfrm rot="10800000">
              <a:off x="1458650" y="2369650"/>
              <a:ext cx="0" cy="219900"/>
            </a:xfrm>
            <a:prstGeom prst="straightConnector1">
              <a:avLst/>
            </a:prstGeom>
            <a:noFill/>
            <a:ln w="9525" cap="flat" cmpd="sng">
              <a:solidFill>
                <a:srgbClr val="424242"/>
              </a:solidFill>
              <a:prstDash val="solid"/>
              <a:round/>
              <a:headEnd type="none" w="sm" len="sm"/>
              <a:tailEnd type="triangle" w="med" len="med"/>
            </a:ln>
          </p:spPr>
        </p:cxnSp>
        <p:cxnSp>
          <p:nvCxnSpPr>
            <p:cNvPr id="1924" name="Google Shape;1924;p49"/>
            <p:cNvCxnSpPr/>
            <p:nvPr/>
          </p:nvCxnSpPr>
          <p:spPr>
            <a:xfrm rot="10800000">
              <a:off x="1839650" y="2369650"/>
              <a:ext cx="0" cy="219900"/>
            </a:xfrm>
            <a:prstGeom prst="straightConnector1">
              <a:avLst/>
            </a:prstGeom>
            <a:noFill/>
            <a:ln w="9525" cap="flat" cmpd="sng">
              <a:solidFill>
                <a:srgbClr val="424242"/>
              </a:solidFill>
              <a:prstDash val="solid"/>
              <a:round/>
              <a:headEnd type="none" w="sm" len="sm"/>
              <a:tailEnd type="triangle" w="med" len="med"/>
            </a:ln>
          </p:spPr>
        </p:cxnSp>
        <p:cxnSp>
          <p:nvCxnSpPr>
            <p:cNvPr id="1925" name="Google Shape;1925;p49"/>
            <p:cNvCxnSpPr/>
            <p:nvPr/>
          </p:nvCxnSpPr>
          <p:spPr>
            <a:xfrm rot="10800000">
              <a:off x="2220650" y="2369650"/>
              <a:ext cx="0" cy="219900"/>
            </a:xfrm>
            <a:prstGeom prst="straightConnector1">
              <a:avLst/>
            </a:prstGeom>
            <a:noFill/>
            <a:ln w="9525" cap="flat" cmpd="sng">
              <a:solidFill>
                <a:srgbClr val="424242"/>
              </a:solidFill>
              <a:prstDash val="solid"/>
              <a:round/>
              <a:headEnd type="none" w="sm" len="sm"/>
              <a:tailEnd type="triangle" w="med" len="med"/>
            </a:ln>
          </p:spPr>
        </p:cxnSp>
        <p:sp>
          <p:nvSpPr>
            <p:cNvPr id="1926" name="Google Shape;1926;p49"/>
            <p:cNvSpPr txBox="1"/>
            <p:nvPr/>
          </p:nvSpPr>
          <p:spPr>
            <a:xfrm>
              <a:off x="574425" y="3846500"/>
              <a:ext cx="341100" cy="354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GB" sz="1100" b="0" i="0" u="none" strike="noStrike" cap="none">
                  <a:solidFill>
                    <a:srgbClr val="000000"/>
                  </a:solidFill>
                  <a:latin typeface="Roboto"/>
                  <a:ea typeface="Roboto"/>
                  <a:cs typeface="Roboto"/>
                  <a:sym typeface="Roboto"/>
                </a:rPr>
                <a:t>x</a:t>
              </a:r>
              <a:r>
                <a:rPr lang="en-GB" sz="600" b="0" i="0" u="none" strike="noStrike" cap="none">
                  <a:solidFill>
                    <a:srgbClr val="000000"/>
                  </a:solidFill>
                  <a:latin typeface="Roboto"/>
                  <a:ea typeface="Roboto"/>
                  <a:cs typeface="Roboto"/>
                  <a:sym typeface="Roboto"/>
                </a:rPr>
                <a:t>1</a:t>
              </a:r>
              <a:endParaRPr sz="600" b="0" i="0" u="none" strike="noStrike" cap="none">
                <a:solidFill>
                  <a:srgbClr val="000000"/>
                </a:solidFill>
                <a:latin typeface="Roboto"/>
                <a:ea typeface="Roboto"/>
                <a:cs typeface="Roboto"/>
                <a:sym typeface="Roboto"/>
              </a:endParaRPr>
            </a:p>
          </p:txBody>
        </p:sp>
        <p:sp>
          <p:nvSpPr>
            <p:cNvPr id="1927" name="Google Shape;1927;p49"/>
            <p:cNvSpPr txBox="1"/>
            <p:nvPr/>
          </p:nvSpPr>
          <p:spPr>
            <a:xfrm>
              <a:off x="955425" y="3846500"/>
              <a:ext cx="341100" cy="354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GB" sz="1100" b="0" i="0" u="none" strike="noStrike" cap="none">
                  <a:solidFill>
                    <a:srgbClr val="000000"/>
                  </a:solidFill>
                  <a:latin typeface="Roboto"/>
                  <a:ea typeface="Roboto"/>
                  <a:cs typeface="Roboto"/>
                  <a:sym typeface="Roboto"/>
                </a:rPr>
                <a:t>x</a:t>
              </a:r>
              <a:r>
                <a:rPr lang="en-GB" sz="600" b="0" i="0" u="none" strike="noStrike" cap="none">
                  <a:solidFill>
                    <a:srgbClr val="000000"/>
                  </a:solidFill>
                  <a:latin typeface="Roboto"/>
                  <a:ea typeface="Roboto"/>
                  <a:cs typeface="Roboto"/>
                  <a:sym typeface="Roboto"/>
                </a:rPr>
                <a:t>2</a:t>
              </a:r>
              <a:endParaRPr sz="600" b="0" i="0" u="none" strike="noStrike" cap="none">
                <a:solidFill>
                  <a:srgbClr val="000000"/>
                </a:solidFill>
                <a:latin typeface="Roboto"/>
                <a:ea typeface="Roboto"/>
                <a:cs typeface="Roboto"/>
                <a:sym typeface="Roboto"/>
              </a:endParaRPr>
            </a:p>
          </p:txBody>
        </p:sp>
        <p:sp>
          <p:nvSpPr>
            <p:cNvPr id="1928" name="Google Shape;1928;p49"/>
            <p:cNvSpPr txBox="1"/>
            <p:nvPr/>
          </p:nvSpPr>
          <p:spPr>
            <a:xfrm>
              <a:off x="1336425" y="3846500"/>
              <a:ext cx="341100" cy="354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GB" sz="1100" b="0" i="0" u="none" strike="noStrike" cap="none">
                  <a:solidFill>
                    <a:srgbClr val="000000"/>
                  </a:solidFill>
                  <a:latin typeface="Roboto"/>
                  <a:ea typeface="Roboto"/>
                  <a:cs typeface="Roboto"/>
                  <a:sym typeface="Roboto"/>
                </a:rPr>
                <a:t>x</a:t>
              </a:r>
              <a:r>
                <a:rPr lang="en-GB" sz="600" b="0" i="0" u="none" strike="noStrike" cap="none">
                  <a:solidFill>
                    <a:srgbClr val="000000"/>
                  </a:solidFill>
                  <a:latin typeface="Roboto"/>
                  <a:ea typeface="Roboto"/>
                  <a:cs typeface="Roboto"/>
                  <a:sym typeface="Roboto"/>
                </a:rPr>
                <a:t>3</a:t>
              </a:r>
              <a:endParaRPr sz="600" b="0" i="0" u="none" strike="noStrike" cap="none">
                <a:solidFill>
                  <a:srgbClr val="000000"/>
                </a:solidFill>
                <a:latin typeface="Roboto"/>
                <a:ea typeface="Roboto"/>
                <a:cs typeface="Roboto"/>
                <a:sym typeface="Roboto"/>
              </a:endParaRPr>
            </a:p>
          </p:txBody>
        </p:sp>
        <p:sp>
          <p:nvSpPr>
            <p:cNvPr id="1929" name="Google Shape;1929;p49"/>
            <p:cNvSpPr txBox="1"/>
            <p:nvPr/>
          </p:nvSpPr>
          <p:spPr>
            <a:xfrm>
              <a:off x="1717425" y="3846500"/>
              <a:ext cx="341100" cy="354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GB" sz="1100" b="0" i="0" u="none" strike="noStrike" cap="none">
                  <a:solidFill>
                    <a:srgbClr val="000000"/>
                  </a:solidFill>
                  <a:latin typeface="Roboto"/>
                  <a:ea typeface="Roboto"/>
                  <a:cs typeface="Roboto"/>
                  <a:sym typeface="Roboto"/>
                </a:rPr>
                <a:t>...</a:t>
              </a:r>
              <a:endParaRPr sz="600" b="0" i="0" u="none" strike="noStrike" cap="none">
                <a:solidFill>
                  <a:srgbClr val="000000"/>
                </a:solidFill>
                <a:latin typeface="Roboto"/>
                <a:ea typeface="Roboto"/>
                <a:cs typeface="Roboto"/>
                <a:sym typeface="Roboto"/>
              </a:endParaRPr>
            </a:p>
          </p:txBody>
        </p:sp>
        <p:sp>
          <p:nvSpPr>
            <p:cNvPr id="1930" name="Google Shape;1930;p49"/>
            <p:cNvSpPr txBox="1"/>
            <p:nvPr/>
          </p:nvSpPr>
          <p:spPr>
            <a:xfrm>
              <a:off x="2098425" y="3846500"/>
              <a:ext cx="341100" cy="354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GB" sz="1100" b="0" i="0" u="none" strike="noStrike" cap="none">
                  <a:solidFill>
                    <a:srgbClr val="000000"/>
                  </a:solidFill>
                  <a:latin typeface="Roboto"/>
                  <a:ea typeface="Roboto"/>
                  <a:cs typeface="Roboto"/>
                  <a:sym typeface="Roboto"/>
                </a:rPr>
                <a:t>x</a:t>
              </a:r>
              <a:r>
                <a:rPr lang="en-GB" sz="600" b="0" i="0" u="none" strike="noStrike" cap="none">
                  <a:solidFill>
                    <a:srgbClr val="000000"/>
                  </a:solidFill>
                  <a:latin typeface="Roboto"/>
                  <a:ea typeface="Roboto"/>
                  <a:cs typeface="Roboto"/>
                  <a:sym typeface="Roboto"/>
                </a:rPr>
                <a:t>N</a:t>
              </a:r>
              <a:endParaRPr sz="600" b="0" i="0" u="none" strike="noStrike" cap="none">
                <a:solidFill>
                  <a:srgbClr val="000000"/>
                </a:solidFill>
                <a:latin typeface="Roboto"/>
                <a:ea typeface="Roboto"/>
                <a:cs typeface="Roboto"/>
                <a:sym typeface="Roboto"/>
              </a:endParaRPr>
            </a:p>
          </p:txBody>
        </p:sp>
        <p:sp>
          <p:nvSpPr>
            <p:cNvPr id="1931" name="Google Shape;1931;p49"/>
            <p:cNvSpPr txBox="1"/>
            <p:nvPr/>
          </p:nvSpPr>
          <p:spPr>
            <a:xfrm>
              <a:off x="483925" y="2017700"/>
              <a:ext cx="584100" cy="354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GB" sz="1100" b="0" i="0" u="none" strike="noStrike" cap="none">
                  <a:solidFill>
                    <a:srgbClr val="000000"/>
                  </a:solidFill>
                  <a:latin typeface="Roboto"/>
                  <a:ea typeface="Roboto"/>
                  <a:cs typeface="Roboto"/>
                  <a:sym typeface="Roboto"/>
                </a:rPr>
                <a:t>  ϵ</a:t>
              </a:r>
              <a:endParaRPr sz="600" b="0" i="0" u="none" strike="noStrike" cap="none">
                <a:solidFill>
                  <a:srgbClr val="000000"/>
                </a:solidFill>
                <a:latin typeface="Roboto"/>
                <a:ea typeface="Roboto"/>
                <a:cs typeface="Roboto"/>
                <a:sym typeface="Roboto"/>
              </a:endParaRPr>
            </a:p>
          </p:txBody>
        </p:sp>
        <p:sp>
          <p:nvSpPr>
            <p:cNvPr id="1932" name="Google Shape;1932;p49"/>
            <p:cNvSpPr txBox="1"/>
            <p:nvPr/>
          </p:nvSpPr>
          <p:spPr>
            <a:xfrm>
              <a:off x="1336425" y="2017700"/>
              <a:ext cx="458700" cy="354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GB" sz="1100" b="0" i="0" u="none" strike="noStrike" cap="none">
                  <a:solidFill>
                    <a:srgbClr val="000000"/>
                  </a:solidFill>
                  <a:latin typeface="Roboto"/>
                  <a:ea typeface="Roboto"/>
                  <a:cs typeface="Roboto"/>
                  <a:sym typeface="Roboto"/>
                </a:rPr>
                <a:t>a</a:t>
              </a:r>
              <a:endParaRPr sz="600" b="0" i="0" u="none" strike="noStrike" cap="none">
                <a:solidFill>
                  <a:srgbClr val="000000"/>
                </a:solidFill>
                <a:latin typeface="Roboto"/>
                <a:ea typeface="Roboto"/>
                <a:cs typeface="Roboto"/>
                <a:sym typeface="Roboto"/>
              </a:endParaRPr>
            </a:p>
          </p:txBody>
        </p:sp>
        <p:sp>
          <p:nvSpPr>
            <p:cNvPr id="1933" name="Google Shape;1933;p49"/>
            <p:cNvSpPr txBox="1"/>
            <p:nvPr/>
          </p:nvSpPr>
          <p:spPr>
            <a:xfrm>
              <a:off x="949275" y="1370550"/>
              <a:ext cx="9804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GB" sz="1400" b="1" i="0" u="none" strike="noStrike" cap="none">
                  <a:solidFill>
                    <a:srgbClr val="000000"/>
                  </a:solidFill>
                  <a:latin typeface="Roboto"/>
                  <a:ea typeface="Roboto"/>
                  <a:cs typeface="Roboto"/>
                  <a:sym typeface="Roboto"/>
                </a:rPr>
                <a:t>CTC Loss</a:t>
              </a:r>
              <a:endParaRPr sz="1400" b="1" i="0" u="none" strike="noStrike" cap="none">
                <a:solidFill>
                  <a:srgbClr val="000000"/>
                </a:solidFill>
                <a:latin typeface="Roboto"/>
                <a:ea typeface="Roboto"/>
                <a:cs typeface="Roboto"/>
                <a:sym typeface="Roboto"/>
              </a:endParaRPr>
            </a:p>
          </p:txBody>
        </p:sp>
        <p:sp>
          <p:nvSpPr>
            <p:cNvPr id="1934" name="Google Shape;1934;p49"/>
            <p:cNvSpPr txBox="1"/>
            <p:nvPr/>
          </p:nvSpPr>
          <p:spPr>
            <a:xfrm>
              <a:off x="1595913" y="2003138"/>
              <a:ext cx="584100" cy="354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GB" sz="1100" b="0" i="0" u="none" strike="noStrike" cap="none">
                  <a:solidFill>
                    <a:srgbClr val="000000"/>
                  </a:solidFill>
                  <a:latin typeface="Roboto"/>
                  <a:ea typeface="Roboto"/>
                  <a:cs typeface="Roboto"/>
                  <a:sym typeface="Roboto"/>
                </a:rPr>
                <a:t>    ϵ</a:t>
              </a:r>
              <a:endParaRPr sz="600" b="0" i="0" u="none" strike="noStrike" cap="none">
                <a:solidFill>
                  <a:srgbClr val="000000"/>
                </a:solidFill>
                <a:latin typeface="Roboto"/>
                <a:ea typeface="Roboto"/>
                <a:cs typeface="Roboto"/>
                <a:sym typeface="Roboto"/>
              </a:endParaRPr>
            </a:p>
          </p:txBody>
        </p:sp>
        <p:sp>
          <p:nvSpPr>
            <p:cNvPr id="1935" name="Google Shape;1935;p49"/>
            <p:cNvSpPr txBox="1"/>
            <p:nvPr/>
          </p:nvSpPr>
          <p:spPr>
            <a:xfrm>
              <a:off x="2098425" y="2017700"/>
              <a:ext cx="458700" cy="354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GB" sz="1100" b="0" i="0" u="none" strike="noStrike" cap="none">
                  <a:solidFill>
                    <a:srgbClr val="000000"/>
                  </a:solidFill>
                  <a:latin typeface="Roboto"/>
                  <a:ea typeface="Roboto"/>
                  <a:cs typeface="Roboto"/>
                  <a:sym typeface="Roboto"/>
                </a:rPr>
                <a:t>t</a:t>
              </a:r>
              <a:endParaRPr sz="600" b="0" i="0" u="none" strike="noStrike" cap="none">
                <a:solidFill>
                  <a:srgbClr val="000000"/>
                </a:solidFill>
                <a:latin typeface="Roboto"/>
                <a:ea typeface="Roboto"/>
                <a:cs typeface="Roboto"/>
                <a:sym typeface="Roboto"/>
              </a:endParaRPr>
            </a:p>
          </p:txBody>
        </p:sp>
        <p:sp>
          <p:nvSpPr>
            <p:cNvPr id="1936" name="Google Shape;1936;p49"/>
            <p:cNvSpPr txBox="1"/>
            <p:nvPr/>
          </p:nvSpPr>
          <p:spPr>
            <a:xfrm>
              <a:off x="941125" y="2017700"/>
              <a:ext cx="584100" cy="354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GB" sz="1100" b="0" i="0" u="none" strike="noStrike" cap="none">
                  <a:solidFill>
                    <a:srgbClr val="000000"/>
                  </a:solidFill>
                  <a:latin typeface="Roboto"/>
                  <a:ea typeface="Roboto"/>
                  <a:cs typeface="Roboto"/>
                  <a:sym typeface="Roboto"/>
                </a:rPr>
                <a:t> c</a:t>
              </a:r>
              <a:endParaRPr sz="600" b="0" i="0" u="none" strike="noStrike" cap="none">
                <a:solidFill>
                  <a:srgbClr val="000000"/>
                </a:solidFill>
                <a:latin typeface="Roboto"/>
                <a:ea typeface="Roboto"/>
                <a:cs typeface="Roboto"/>
                <a:sym typeface="Roboto"/>
              </a:endParaRPr>
            </a:p>
          </p:txBody>
        </p:sp>
        <p:sp>
          <p:nvSpPr>
            <p:cNvPr id="1937" name="Google Shape;1937;p49"/>
            <p:cNvSpPr/>
            <p:nvPr/>
          </p:nvSpPr>
          <p:spPr>
            <a:xfrm>
              <a:off x="2216100" y="1403713"/>
              <a:ext cx="1259700" cy="219900"/>
            </a:xfrm>
            <a:prstGeom prst="rect">
              <a:avLst/>
            </a:prstGeom>
            <a:solidFill>
              <a:srgbClr val="F3F3F3"/>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8" name="Google Shape;1938;p49"/>
            <p:cNvSpPr txBox="1"/>
            <p:nvPr/>
          </p:nvSpPr>
          <p:spPr>
            <a:xfrm>
              <a:off x="2181350" y="1331388"/>
              <a:ext cx="341100" cy="354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GB" sz="1100" b="0" i="0" u="none" strike="noStrike" cap="none">
                  <a:solidFill>
                    <a:srgbClr val="000000"/>
                  </a:solidFill>
                  <a:latin typeface="Roboto"/>
                  <a:ea typeface="Roboto"/>
                  <a:cs typeface="Roboto"/>
                  <a:sym typeface="Roboto"/>
                </a:rPr>
                <a:t>L</a:t>
              </a:r>
              <a:r>
                <a:rPr lang="en-GB" sz="600" b="0" i="0" u="none" strike="noStrike" cap="none">
                  <a:solidFill>
                    <a:srgbClr val="000000"/>
                  </a:solidFill>
                  <a:latin typeface="Roboto"/>
                  <a:ea typeface="Roboto"/>
                  <a:cs typeface="Roboto"/>
                  <a:sym typeface="Roboto"/>
                </a:rPr>
                <a:t>1</a:t>
              </a:r>
              <a:endParaRPr sz="600" b="0" i="0" u="none" strike="noStrike" cap="none">
                <a:solidFill>
                  <a:srgbClr val="000000"/>
                </a:solidFill>
                <a:latin typeface="Roboto"/>
                <a:ea typeface="Roboto"/>
                <a:cs typeface="Roboto"/>
                <a:sym typeface="Roboto"/>
              </a:endParaRPr>
            </a:p>
          </p:txBody>
        </p:sp>
        <p:sp>
          <p:nvSpPr>
            <p:cNvPr id="1939" name="Google Shape;1939;p49"/>
            <p:cNvSpPr txBox="1"/>
            <p:nvPr/>
          </p:nvSpPr>
          <p:spPr>
            <a:xfrm>
              <a:off x="2409950" y="1331388"/>
              <a:ext cx="341100" cy="354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GB" sz="1100" b="0" i="0" u="none" strike="noStrike" cap="none">
                  <a:solidFill>
                    <a:srgbClr val="000000"/>
                  </a:solidFill>
                  <a:latin typeface="Roboto"/>
                  <a:ea typeface="Roboto"/>
                  <a:cs typeface="Roboto"/>
                  <a:sym typeface="Roboto"/>
                </a:rPr>
                <a:t>L</a:t>
              </a:r>
              <a:r>
                <a:rPr lang="en-GB" sz="600" b="0" i="0" u="none" strike="noStrike" cap="none">
                  <a:solidFill>
                    <a:srgbClr val="000000"/>
                  </a:solidFill>
                  <a:latin typeface="Roboto"/>
                  <a:ea typeface="Roboto"/>
                  <a:cs typeface="Roboto"/>
                  <a:sym typeface="Roboto"/>
                </a:rPr>
                <a:t>2</a:t>
              </a:r>
              <a:endParaRPr sz="600" b="0" i="0" u="none" strike="noStrike" cap="none">
                <a:solidFill>
                  <a:srgbClr val="000000"/>
                </a:solidFill>
                <a:latin typeface="Roboto"/>
                <a:ea typeface="Roboto"/>
                <a:cs typeface="Roboto"/>
                <a:sym typeface="Roboto"/>
              </a:endParaRPr>
            </a:p>
          </p:txBody>
        </p:sp>
        <p:sp>
          <p:nvSpPr>
            <p:cNvPr id="1940" name="Google Shape;1940;p49"/>
            <p:cNvSpPr txBox="1"/>
            <p:nvPr/>
          </p:nvSpPr>
          <p:spPr>
            <a:xfrm>
              <a:off x="2638550" y="1331388"/>
              <a:ext cx="341100" cy="354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GB" sz="1100" b="0" i="0" u="none" strike="noStrike" cap="none">
                  <a:solidFill>
                    <a:srgbClr val="000000"/>
                  </a:solidFill>
                  <a:latin typeface="Roboto"/>
                  <a:ea typeface="Roboto"/>
                  <a:cs typeface="Roboto"/>
                  <a:sym typeface="Roboto"/>
                </a:rPr>
                <a:t>L</a:t>
              </a:r>
              <a:r>
                <a:rPr lang="en-GB" sz="600" b="0" i="0" u="none" strike="noStrike" cap="none">
                  <a:solidFill>
                    <a:srgbClr val="000000"/>
                  </a:solidFill>
                  <a:latin typeface="Roboto"/>
                  <a:ea typeface="Roboto"/>
                  <a:cs typeface="Roboto"/>
                  <a:sym typeface="Roboto"/>
                </a:rPr>
                <a:t>3</a:t>
              </a:r>
              <a:endParaRPr sz="600" b="0" i="0" u="none" strike="noStrike" cap="none">
                <a:solidFill>
                  <a:srgbClr val="000000"/>
                </a:solidFill>
                <a:latin typeface="Roboto"/>
                <a:ea typeface="Roboto"/>
                <a:cs typeface="Roboto"/>
                <a:sym typeface="Roboto"/>
              </a:endParaRPr>
            </a:p>
          </p:txBody>
        </p:sp>
        <p:sp>
          <p:nvSpPr>
            <p:cNvPr id="1941" name="Google Shape;1941;p49"/>
            <p:cNvSpPr txBox="1"/>
            <p:nvPr/>
          </p:nvSpPr>
          <p:spPr>
            <a:xfrm>
              <a:off x="2867150" y="1331388"/>
              <a:ext cx="341100" cy="354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GB" sz="1100" b="0" i="0" u="none" strike="noStrike" cap="none">
                  <a:solidFill>
                    <a:srgbClr val="000000"/>
                  </a:solidFill>
                  <a:latin typeface="Roboto"/>
                  <a:ea typeface="Roboto"/>
                  <a:cs typeface="Roboto"/>
                  <a:sym typeface="Roboto"/>
                </a:rPr>
                <a:t>...</a:t>
              </a:r>
              <a:endParaRPr sz="600" b="0" i="0" u="none" strike="noStrike" cap="none">
                <a:solidFill>
                  <a:srgbClr val="000000"/>
                </a:solidFill>
                <a:latin typeface="Roboto"/>
                <a:ea typeface="Roboto"/>
                <a:cs typeface="Roboto"/>
                <a:sym typeface="Roboto"/>
              </a:endParaRPr>
            </a:p>
          </p:txBody>
        </p:sp>
        <p:sp>
          <p:nvSpPr>
            <p:cNvPr id="1942" name="Google Shape;1942;p49"/>
            <p:cNvSpPr txBox="1"/>
            <p:nvPr/>
          </p:nvSpPr>
          <p:spPr>
            <a:xfrm>
              <a:off x="3095750" y="1331388"/>
              <a:ext cx="341100" cy="354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GB" sz="1100" b="0" i="0" u="none" strike="noStrike" cap="none">
                  <a:solidFill>
                    <a:srgbClr val="000000"/>
                  </a:solidFill>
                  <a:latin typeface="Roboto"/>
                  <a:ea typeface="Roboto"/>
                  <a:cs typeface="Roboto"/>
                  <a:sym typeface="Roboto"/>
                </a:rPr>
                <a:t>L</a:t>
              </a:r>
              <a:r>
                <a:rPr lang="en-GB" sz="600" b="0" i="0" u="none" strike="noStrike" cap="none">
                  <a:solidFill>
                    <a:srgbClr val="000000"/>
                  </a:solidFill>
                  <a:latin typeface="Roboto"/>
                  <a:ea typeface="Roboto"/>
                  <a:cs typeface="Roboto"/>
                  <a:sym typeface="Roboto"/>
                </a:rPr>
                <a:t>L</a:t>
              </a:r>
              <a:endParaRPr sz="600" b="0" i="0" u="none" strike="noStrike" cap="none">
                <a:solidFill>
                  <a:srgbClr val="000000"/>
                </a:solidFill>
                <a:latin typeface="Roboto"/>
                <a:ea typeface="Roboto"/>
                <a:cs typeface="Roboto"/>
                <a:sym typeface="Roboto"/>
              </a:endParaRPr>
            </a:p>
          </p:txBody>
        </p:sp>
        <p:sp>
          <p:nvSpPr>
            <p:cNvPr id="1943" name="Google Shape;1943;p49"/>
            <p:cNvSpPr txBox="1"/>
            <p:nvPr/>
          </p:nvSpPr>
          <p:spPr>
            <a:xfrm>
              <a:off x="2417700" y="1166413"/>
              <a:ext cx="10515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GB" sz="1000" b="1" i="0" u="none" strike="noStrike" cap="none">
                  <a:solidFill>
                    <a:srgbClr val="000000"/>
                  </a:solidFill>
                  <a:latin typeface="Roboto"/>
                  <a:ea typeface="Roboto"/>
                  <a:cs typeface="Roboto"/>
                  <a:sym typeface="Roboto"/>
                </a:rPr>
                <a:t>Labels</a:t>
              </a:r>
              <a:endParaRPr sz="1000" b="1" i="0" u="none" strike="noStrike" cap="none">
                <a:solidFill>
                  <a:srgbClr val="000000"/>
                </a:solidFill>
                <a:latin typeface="Roboto"/>
                <a:ea typeface="Roboto"/>
                <a:cs typeface="Roboto"/>
                <a:sym typeface="Roboto"/>
              </a:endParaRPr>
            </a:p>
          </p:txBody>
        </p:sp>
        <p:cxnSp>
          <p:nvCxnSpPr>
            <p:cNvPr id="1944" name="Google Shape;1944;p49"/>
            <p:cNvCxnSpPr>
              <a:stCxn id="1938" idx="1"/>
              <a:endCxn id="1933" idx="3"/>
            </p:cNvCxnSpPr>
            <p:nvPr/>
          </p:nvCxnSpPr>
          <p:spPr>
            <a:xfrm flipH="1">
              <a:off x="1929650" y="1508388"/>
              <a:ext cx="251700" cy="62400"/>
            </a:xfrm>
            <a:prstGeom prst="straightConnector1">
              <a:avLst/>
            </a:prstGeom>
            <a:noFill/>
            <a:ln w="9525" cap="flat" cmpd="sng">
              <a:solidFill>
                <a:srgbClr val="424242"/>
              </a:solidFill>
              <a:prstDash val="solid"/>
              <a:round/>
              <a:headEnd type="none" w="sm" len="sm"/>
              <a:tailEnd type="triangle" w="med" len="med"/>
            </a:ln>
          </p:spPr>
        </p:cxnSp>
        <p:cxnSp>
          <p:nvCxnSpPr>
            <p:cNvPr id="1945" name="Google Shape;1945;p49"/>
            <p:cNvCxnSpPr/>
            <p:nvPr/>
          </p:nvCxnSpPr>
          <p:spPr>
            <a:xfrm>
              <a:off x="1439475" y="1770750"/>
              <a:ext cx="300" cy="286500"/>
            </a:xfrm>
            <a:prstGeom prst="straightConnector1">
              <a:avLst/>
            </a:prstGeom>
            <a:noFill/>
            <a:ln w="9525" cap="flat" cmpd="sng">
              <a:solidFill>
                <a:srgbClr val="424242"/>
              </a:solidFill>
              <a:prstDash val="solid"/>
              <a:round/>
              <a:headEnd type="triangle" w="med" len="med"/>
              <a:tailEnd type="none" w="sm" len="sm"/>
            </a:ln>
          </p:spPr>
        </p:cxnSp>
        <p:sp>
          <p:nvSpPr>
            <p:cNvPr id="1946" name="Google Shape;1946;p49"/>
            <p:cNvSpPr txBox="1"/>
            <p:nvPr/>
          </p:nvSpPr>
          <p:spPr>
            <a:xfrm>
              <a:off x="360300" y="1852213"/>
              <a:ext cx="10515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GB" sz="1000" b="1" i="0" u="none" strike="noStrike" cap="none">
                  <a:solidFill>
                    <a:srgbClr val="000000"/>
                  </a:solidFill>
                  <a:latin typeface="Roboto"/>
                  <a:ea typeface="Roboto"/>
                  <a:cs typeface="Roboto"/>
                  <a:sym typeface="Roboto"/>
                </a:rPr>
                <a:t>posteriors</a:t>
              </a:r>
              <a:endParaRPr sz="1000" b="1" i="0" u="none" strike="noStrike" cap="none">
                <a:solidFill>
                  <a:srgbClr val="000000"/>
                </a:solidFill>
                <a:latin typeface="Roboto"/>
                <a:ea typeface="Roboto"/>
                <a:cs typeface="Roboto"/>
                <a:sym typeface="Roboto"/>
              </a:endParaRPr>
            </a:p>
          </p:txBody>
        </p:sp>
      </p:grpSp>
      <p:sp>
        <p:nvSpPr>
          <p:cNvPr id="1947" name="Google Shape;1947;p49"/>
          <p:cNvSpPr txBox="1"/>
          <p:nvPr/>
        </p:nvSpPr>
        <p:spPr>
          <a:xfrm rot="-5400000">
            <a:off x="2477600" y="3431050"/>
            <a:ext cx="8961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GB" sz="1400" b="1" i="0" u="none" strike="noStrike" cap="none">
                <a:solidFill>
                  <a:srgbClr val="000000"/>
                </a:solidFill>
                <a:latin typeface="Roboto"/>
                <a:ea typeface="Roboto"/>
                <a:cs typeface="Roboto"/>
                <a:sym typeface="Roboto"/>
              </a:rPr>
              <a:t>Encoder</a:t>
            </a:r>
            <a:endParaRPr sz="1400" b="1" i="0" u="none" strike="noStrike" cap="none">
              <a:solidFill>
                <a:srgbClr val="000000"/>
              </a:solidFill>
              <a:latin typeface="Roboto"/>
              <a:ea typeface="Roboto"/>
              <a:cs typeface="Roboto"/>
              <a:sym typeface="Roboto"/>
            </a:endParaRPr>
          </a:p>
        </p:txBody>
      </p:sp>
      <p:sp>
        <p:nvSpPr>
          <p:cNvPr id="1948" name="Google Shape;1948;p49"/>
          <p:cNvSpPr txBox="1"/>
          <p:nvPr/>
        </p:nvSpPr>
        <p:spPr>
          <a:xfrm>
            <a:off x="4165575" y="1945900"/>
            <a:ext cx="4867200" cy="6156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00000"/>
              </a:lnSpc>
              <a:spcBef>
                <a:spcPts val="0"/>
              </a:spcBef>
              <a:spcAft>
                <a:spcPts val="0"/>
              </a:spcAft>
              <a:buClr>
                <a:srgbClr val="000000"/>
              </a:buClr>
              <a:buSzPts val="1400"/>
              <a:buFont typeface="Roboto"/>
              <a:buChar char="●"/>
            </a:pPr>
            <a:r>
              <a:rPr lang="en-GB" sz="1400" b="0" i="0" u="none" strike="noStrike" cap="none">
                <a:solidFill>
                  <a:srgbClr val="000000"/>
                </a:solidFill>
                <a:latin typeface="Roboto"/>
                <a:ea typeface="Roboto"/>
                <a:cs typeface="Roboto"/>
                <a:sym typeface="Roboto"/>
              </a:rPr>
              <a:t>Yes, it is </a:t>
            </a:r>
            <a:r>
              <a:rPr lang="en-GB" sz="1400" b="1" i="0" u="none" strike="noStrike" cap="none">
                <a:solidFill>
                  <a:srgbClr val="000000"/>
                </a:solidFill>
                <a:latin typeface="Roboto"/>
                <a:ea typeface="Roboto"/>
                <a:cs typeface="Roboto"/>
                <a:sym typeface="Roboto"/>
              </a:rPr>
              <a:t>differentiable</a:t>
            </a:r>
            <a:r>
              <a:rPr lang="en-GB" sz="1400" b="0" i="0" u="none" strike="noStrike" cap="none">
                <a:solidFill>
                  <a:srgbClr val="000000"/>
                </a:solidFill>
                <a:latin typeface="Roboto"/>
                <a:ea typeface="Roboto"/>
                <a:cs typeface="Roboto"/>
                <a:sym typeface="Roboto"/>
              </a:rPr>
              <a:t> and we can </a:t>
            </a:r>
            <a:r>
              <a:rPr lang="en-GB" sz="1400" b="1" i="0" u="none" strike="noStrike" cap="none">
                <a:solidFill>
                  <a:srgbClr val="000000"/>
                </a:solidFill>
                <a:latin typeface="Roboto"/>
                <a:ea typeface="Roboto"/>
                <a:cs typeface="Roboto"/>
                <a:sym typeface="Roboto"/>
              </a:rPr>
              <a:t>backpropagate</a:t>
            </a:r>
            <a:r>
              <a:rPr lang="en-GB" sz="1400" b="0" i="0" u="none" strike="noStrike" cap="none">
                <a:solidFill>
                  <a:srgbClr val="000000"/>
                </a:solidFill>
                <a:latin typeface="Roboto"/>
                <a:ea typeface="Roboto"/>
                <a:cs typeface="Roboto"/>
                <a:sym typeface="Roboto"/>
              </a:rPr>
              <a:t> through it</a:t>
            </a:r>
            <a:endParaRPr sz="1400" b="0" i="0" u="none" strike="noStrike" cap="none">
              <a:solidFill>
                <a:srgbClr val="000000"/>
              </a:solidFill>
              <a:latin typeface="Roboto"/>
              <a:ea typeface="Roboto"/>
              <a:cs typeface="Roboto"/>
              <a:sym typeface="Roboto"/>
            </a:endParaRPr>
          </a:p>
        </p:txBody>
      </p:sp>
      <p:sp>
        <p:nvSpPr>
          <p:cNvPr id="1949" name="Google Shape;1949;p49"/>
          <p:cNvSpPr txBox="1"/>
          <p:nvPr/>
        </p:nvSpPr>
        <p:spPr>
          <a:xfrm>
            <a:off x="4202900" y="2748050"/>
            <a:ext cx="4673100" cy="6156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00000"/>
              </a:lnSpc>
              <a:spcBef>
                <a:spcPts val="0"/>
              </a:spcBef>
              <a:spcAft>
                <a:spcPts val="0"/>
              </a:spcAft>
              <a:buClr>
                <a:srgbClr val="000000"/>
              </a:buClr>
              <a:buSzPts val="1400"/>
              <a:buFont typeface="Roboto"/>
              <a:buChar char="●"/>
            </a:pPr>
            <a:r>
              <a:rPr lang="en-GB" sz="1400" b="0" i="0" u="none" strike="noStrike" cap="none">
                <a:solidFill>
                  <a:srgbClr val="000000"/>
                </a:solidFill>
                <a:latin typeface="Roboto"/>
                <a:ea typeface="Roboto"/>
                <a:cs typeface="Roboto"/>
                <a:sym typeface="Roboto"/>
              </a:rPr>
              <a:t>We can use the </a:t>
            </a:r>
            <a:r>
              <a:rPr lang="en-GB" sz="1400" b="1" i="0" u="none" strike="noStrike" cap="none">
                <a:solidFill>
                  <a:srgbClr val="000000"/>
                </a:solidFill>
                <a:latin typeface="Roboto"/>
                <a:ea typeface="Roboto"/>
                <a:cs typeface="Roboto"/>
                <a:sym typeface="Roboto"/>
              </a:rPr>
              <a:t>CTC loss</a:t>
            </a:r>
            <a:r>
              <a:rPr lang="en-GB" sz="1400" b="0" i="0" u="none" strike="noStrike" cap="none">
                <a:solidFill>
                  <a:srgbClr val="000000"/>
                </a:solidFill>
                <a:latin typeface="Roboto"/>
                <a:ea typeface="Roboto"/>
                <a:cs typeface="Roboto"/>
                <a:sym typeface="Roboto"/>
              </a:rPr>
              <a:t> on top of the encoder and train our speech recognizer.</a:t>
            </a:r>
            <a:endParaRPr sz="1400" b="0" i="0" u="none" strike="noStrike" cap="none">
              <a:solidFill>
                <a:srgbClr val="000000"/>
              </a:solidFill>
              <a:latin typeface="Roboto"/>
              <a:ea typeface="Roboto"/>
              <a:cs typeface="Roboto"/>
              <a:sym typeface="Roboto"/>
            </a:endParaRPr>
          </a:p>
        </p:txBody>
      </p:sp>
      <p:sp>
        <p:nvSpPr>
          <p:cNvPr id="1950" name="Google Shape;1950;p49"/>
          <p:cNvSpPr txBox="1"/>
          <p:nvPr/>
        </p:nvSpPr>
        <p:spPr>
          <a:xfrm>
            <a:off x="4202900" y="3433850"/>
            <a:ext cx="4673100" cy="6156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00000"/>
              </a:lnSpc>
              <a:spcBef>
                <a:spcPts val="0"/>
              </a:spcBef>
              <a:spcAft>
                <a:spcPts val="0"/>
              </a:spcAft>
              <a:buClr>
                <a:srgbClr val="000000"/>
              </a:buClr>
              <a:buSzPts val="1400"/>
              <a:buFont typeface="Roboto"/>
              <a:buChar char="●"/>
            </a:pPr>
            <a:r>
              <a:rPr lang="en-GB" sz="1400" b="0" i="0" u="none" strike="noStrike" cap="none">
                <a:solidFill>
                  <a:srgbClr val="000000"/>
                </a:solidFill>
                <a:latin typeface="Roboto"/>
                <a:ea typeface="Roboto"/>
                <a:cs typeface="Roboto"/>
                <a:sym typeface="Roboto"/>
              </a:rPr>
              <a:t>The implementation of the </a:t>
            </a:r>
            <a:r>
              <a:rPr lang="en-GB" sz="1400" b="1" i="0" u="none" strike="noStrike" cap="none">
                <a:solidFill>
                  <a:srgbClr val="000000"/>
                </a:solidFill>
                <a:latin typeface="Roboto"/>
                <a:ea typeface="Roboto"/>
                <a:cs typeface="Roboto"/>
                <a:sym typeface="Roboto"/>
              </a:rPr>
              <a:t>CTC is critical</a:t>
            </a:r>
            <a:r>
              <a:rPr lang="en-GB" sz="1400" b="0" i="0" u="none" strike="noStrike" cap="none">
                <a:solidFill>
                  <a:srgbClr val="000000"/>
                </a:solidFill>
                <a:latin typeface="Roboto"/>
                <a:ea typeface="Roboto"/>
                <a:cs typeface="Roboto"/>
                <a:sym typeface="Roboto"/>
              </a:rPr>
              <a:t> as it is not vectorizable and requires ”for loops”.</a:t>
            </a:r>
            <a:endParaRPr sz="1400" b="0" i="0" u="none" strike="noStrike" cap="none">
              <a:solidFill>
                <a:srgbClr val="000000"/>
              </a:solidFill>
              <a:latin typeface="Roboto"/>
              <a:ea typeface="Roboto"/>
              <a:cs typeface="Roboto"/>
              <a:sym typeface="Roboto"/>
            </a:endParaRPr>
          </a:p>
        </p:txBody>
      </p:sp>
      <p:sp>
        <p:nvSpPr>
          <p:cNvPr id="1951" name="Google Shape;1951;p49"/>
          <p:cNvSpPr txBox="1"/>
          <p:nvPr/>
        </p:nvSpPr>
        <p:spPr>
          <a:xfrm>
            <a:off x="4262625" y="4158525"/>
            <a:ext cx="4673100" cy="6156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00000"/>
              </a:lnSpc>
              <a:spcBef>
                <a:spcPts val="0"/>
              </a:spcBef>
              <a:spcAft>
                <a:spcPts val="0"/>
              </a:spcAft>
              <a:buClr>
                <a:srgbClr val="000000"/>
              </a:buClr>
              <a:buSzPts val="1400"/>
              <a:buFont typeface="Roboto"/>
              <a:buChar char="●"/>
            </a:pPr>
            <a:r>
              <a:rPr lang="en-GB" sz="1400" b="0" i="0" u="none" strike="noStrike" cap="none">
                <a:solidFill>
                  <a:srgbClr val="000000"/>
                </a:solidFill>
                <a:latin typeface="Roboto"/>
                <a:ea typeface="Roboto"/>
                <a:cs typeface="Roboto"/>
                <a:sym typeface="Roboto"/>
              </a:rPr>
              <a:t>Fortunately, we have available efficient </a:t>
            </a:r>
            <a:r>
              <a:rPr lang="en-GB" sz="1400" b="1" i="0" u="none" strike="noStrike" cap="none">
                <a:solidFill>
                  <a:srgbClr val="000000"/>
                </a:solidFill>
                <a:latin typeface="Roboto"/>
                <a:ea typeface="Roboto"/>
                <a:cs typeface="Roboto"/>
                <a:sym typeface="Roboto"/>
              </a:rPr>
              <a:t>Cuda</a:t>
            </a:r>
            <a:r>
              <a:rPr lang="en-GB" sz="1400" b="0" i="0" u="none" strike="noStrike" cap="none">
                <a:solidFill>
                  <a:srgbClr val="000000"/>
                </a:solidFill>
                <a:latin typeface="Roboto"/>
                <a:ea typeface="Roboto"/>
                <a:cs typeface="Roboto"/>
                <a:sym typeface="Roboto"/>
              </a:rPr>
              <a:t> and </a:t>
            </a:r>
            <a:r>
              <a:rPr lang="en-GB" sz="1400" b="1" i="0" u="none" strike="noStrike" cap="none">
                <a:solidFill>
                  <a:srgbClr val="000000"/>
                </a:solidFill>
                <a:latin typeface="Roboto"/>
                <a:ea typeface="Roboto"/>
                <a:cs typeface="Roboto"/>
                <a:sym typeface="Roboto"/>
              </a:rPr>
              <a:t>c++</a:t>
            </a:r>
            <a:r>
              <a:rPr lang="en-GB" sz="1400" b="0" i="0" u="none" strike="noStrike" cap="none">
                <a:solidFill>
                  <a:srgbClr val="000000"/>
                </a:solidFill>
                <a:latin typeface="Roboto"/>
                <a:ea typeface="Roboto"/>
                <a:cs typeface="Roboto"/>
                <a:sym typeface="Roboto"/>
              </a:rPr>
              <a:t> implementations (also in pytorch).</a:t>
            </a:r>
            <a:endParaRPr sz="1400" b="0" i="0" u="none" strike="noStrike" cap="none">
              <a:solidFill>
                <a:srgbClr val="000000"/>
              </a:solidFill>
              <a:latin typeface="Roboto"/>
              <a:ea typeface="Roboto"/>
              <a:cs typeface="Roboto"/>
              <a:sym typeface="Roboto"/>
            </a:endParaRPr>
          </a:p>
        </p:txBody>
      </p:sp>
      <p:cxnSp>
        <p:nvCxnSpPr>
          <p:cNvPr id="1952" name="Google Shape;1952;p49"/>
          <p:cNvCxnSpPr/>
          <p:nvPr/>
        </p:nvCxnSpPr>
        <p:spPr>
          <a:xfrm rot="10800000">
            <a:off x="931150" y="2983463"/>
            <a:ext cx="0" cy="219900"/>
          </a:xfrm>
          <a:prstGeom prst="straightConnector1">
            <a:avLst/>
          </a:prstGeom>
          <a:noFill/>
          <a:ln w="9525" cap="flat" cmpd="sng">
            <a:solidFill>
              <a:srgbClr val="424242"/>
            </a:solidFill>
            <a:prstDash val="solid"/>
            <a:round/>
            <a:headEnd type="none" w="sm" len="sm"/>
            <a:tailEnd type="triangle" w="med" len="med"/>
          </a:ln>
        </p:spPr>
      </p:cxnSp>
      <p:cxnSp>
        <p:nvCxnSpPr>
          <p:cNvPr id="1953" name="Google Shape;1953;p49"/>
          <p:cNvCxnSpPr/>
          <p:nvPr/>
        </p:nvCxnSpPr>
        <p:spPr>
          <a:xfrm rot="10800000">
            <a:off x="1092750" y="2983463"/>
            <a:ext cx="0" cy="219900"/>
          </a:xfrm>
          <a:prstGeom prst="straightConnector1">
            <a:avLst/>
          </a:prstGeom>
          <a:noFill/>
          <a:ln w="9525" cap="flat" cmpd="sng">
            <a:solidFill>
              <a:srgbClr val="424242"/>
            </a:solidFill>
            <a:prstDash val="solid"/>
            <a:round/>
            <a:headEnd type="none" w="sm" len="sm"/>
            <a:tailEnd type="triangle" w="med" len="med"/>
          </a:ln>
        </p:spPr>
      </p:cxnSp>
      <p:cxnSp>
        <p:nvCxnSpPr>
          <p:cNvPr id="1954" name="Google Shape;1954;p49"/>
          <p:cNvCxnSpPr/>
          <p:nvPr/>
        </p:nvCxnSpPr>
        <p:spPr>
          <a:xfrm rot="10800000">
            <a:off x="1302625" y="2983463"/>
            <a:ext cx="0" cy="219900"/>
          </a:xfrm>
          <a:prstGeom prst="straightConnector1">
            <a:avLst/>
          </a:prstGeom>
          <a:noFill/>
          <a:ln w="9525" cap="flat" cmpd="sng">
            <a:solidFill>
              <a:srgbClr val="424242"/>
            </a:solidFill>
            <a:prstDash val="solid"/>
            <a:round/>
            <a:headEnd type="none" w="sm" len="sm"/>
            <a:tailEnd type="triangle" w="med" len="med"/>
          </a:ln>
        </p:spPr>
      </p:cxnSp>
      <p:cxnSp>
        <p:nvCxnSpPr>
          <p:cNvPr id="1955" name="Google Shape;1955;p49"/>
          <p:cNvCxnSpPr/>
          <p:nvPr/>
        </p:nvCxnSpPr>
        <p:spPr>
          <a:xfrm rot="10800000">
            <a:off x="1464225" y="2983463"/>
            <a:ext cx="0" cy="219900"/>
          </a:xfrm>
          <a:prstGeom prst="straightConnector1">
            <a:avLst/>
          </a:prstGeom>
          <a:noFill/>
          <a:ln w="9525" cap="flat" cmpd="sng">
            <a:solidFill>
              <a:srgbClr val="424242"/>
            </a:solidFill>
            <a:prstDash val="solid"/>
            <a:round/>
            <a:headEnd type="none" w="sm" len="sm"/>
            <a:tailEnd type="triangle" w="med" len="med"/>
          </a:ln>
        </p:spPr>
      </p:cxnSp>
      <p:cxnSp>
        <p:nvCxnSpPr>
          <p:cNvPr id="1956" name="Google Shape;1956;p49"/>
          <p:cNvCxnSpPr/>
          <p:nvPr/>
        </p:nvCxnSpPr>
        <p:spPr>
          <a:xfrm rot="10800000">
            <a:off x="1697925" y="2983463"/>
            <a:ext cx="0" cy="219900"/>
          </a:xfrm>
          <a:prstGeom prst="straightConnector1">
            <a:avLst/>
          </a:prstGeom>
          <a:noFill/>
          <a:ln w="9525" cap="flat" cmpd="sng">
            <a:solidFill>
              <a:srgbClr val="424242"/>
            </a:solidFill>
            <a:prstDash val="solid"/>
            <a:round/>
            <a:headEnd type="none" w="sm" len="sm"/>
            <a:tailEnd type="triangle" w="med" len="med"/>
          </a:ln>
        </p:spPr>
      </p:cxnSp>
      <p:cxnSp>
        <p:nvCxnSpPr>
          <p:cNvPr id="1957" name="Google Shape;1957;p49"/>
          <p:cNvCxnSpPr/>
          <p:nvPr/>
        </p:nvCxnSpPr>
        <p:spPr>
          <a:xfrm rot="10800000">
            <a:off x="1859525" y="2983463"/>
            <a:ext cx="0" cy="219900"/>
          </a:xfrm>
          <a:prstGeom prst="straightConnector1">
            <a:avLst/>
          </a:prstGeom>
          <a:noFill/>
          <a:ln w="9525" cap="flat" cmpd="sng">
            <a:solidFill>
              <a:srgbClr val="424242"/>
            </a:solidFill>
            <a:prstDash val="solid"/>
            <a:round/>
            <a:headEnd type="none" w="sm" len="sm"/>
            <a:tailEnd type="triangle" w="med" len="med"/>
          </a:ln>
        </p:spPr>
      </p:cxnSp>
      <p:cxnSp>
        <p:nvCxnSpPr>
          <p:cNvPr id="1958" name="Google Shape;1958;p49"/>
          <p:cNvCxnSpPr/>
          <p:nvPr/>
        </p:nvCxnSpPr>
        <p:spPr>
          <a:xfrm rot="10800000">
            <a:off x="2069400" y="2983463"/>
            <a:ext cx="0" cy="219900"/>
          </a:xfrm>
          <a:prstGeom prst="straightConnector1">
            <a:avLst/>
          </a:prstGeom>
          <a:noFill/>
          <a:ln w="9525" cap="flat" cmpd="sng">
            <a:solidFill>
              <a:srgbClr val="424242"/>
            </a:solidFill>
            <a:prstDash val="solid"/>
            <a:round/>
            <a:headEnd type="none" w="sm" len="sm"/>
            <a:tailEnd type="triangle" w="med" len="med"/>
          </a:ln>
        </p:spPr>
      </p:cxnSp>
      <p:cxnSp>
        <p:nvCxnSpPr>
          <p:cNvPr id="1959" name="Google Shape;1959;p49"/>
          <p:cNvCxnSpPr/>
          <p:nvPr/>
        </p:nvCxnSpPr>
        <p:spPr>
          <a:xfrm rot="10800000">
            <a:off x="2231000" y="2983463"/>
            <a:ext cx="0" cy="219900"/>
          </a:xfrm>
          <a:prstGeom prst="straightConnector1">
            <a:avLst/>
          </a:prstGeom>
          <a:noFill/>
          <a:ln w="9525" cap="flat" cmpd="sng">
            <a:solidFill>
              <a:srgbClr val="424242"/>
            </a:solidFill>
            <a:prstDash val="solid"/>
            <a:round/>
            <a:headEnd type="none" w="sm" len="sm"/>
            <a:tailEnd type="triangle" w="med" len="med"/>
          </a:ln>
        </p:spPr>
      </p:cxnSp>
      <p:cxnSp>
        <p:nvCxnSpPr>
          <p:cNvPr id="1960" name="Google Shape;1960;p49"/>
          <p:cNvCxnSpPr/>
          <p:nvPr/>
        </p:nvCxnSpPr>
        <p:spPr>
          <a:xfrm rot="10800000">
            <a:off x="2440875" y="2983463"/>
            <a:ext cx="0" cy="219900"/>
          </a:xfrm>
          <a:prstGeom prst="straightConnector1">
            <a:avLst/>
          </a:prstGeom>
          <a:noFill/>
          <a:ln w="9525" cap="flat" cmpd="sng">
            <a:solidFill>
              <a:srgbClr val="424242"/>
            </a:solidFill>
            <a:prstDash val="solid"/>
            <a:round/>
            <a:headEnd type="none" w="sm" len="sm"/>
            <a:tailEnd type="triangle" w="med" len="med"/>
          </a:ln>
        </p:spPr>
      </p:cxnSp>
      <p:cxnSp>
        <p:nvCxnSpPr>
          <p:cNvPr id="1961" name="Google Shape;1961;p49"/>
          <p:cNvCxnSpPr/>
          <p:nvPr/>
        </p:nvCxnSpPr>
        <p:spPr>
          <a:xfrm rot="10800000">
            <a:off x="2602475" y="2983463"/>
            <a:ext cx="0" cy="219900"/>
          </a:xfrm>
          <a:prstGeom prst="straightConnector1">
            <a:avLst/>
          </a:prstGeom>
          <a:noFill/>
          <a:ln w="9525" cap="flat" cmpd="sng">
            <a:solidFill>
              <a:srgbClr val="424242"/>
            </a:solidFill>
            <a:prstDash val="solid"/>
            <a:round/>
            <a:headEnd type="none" w="sm" len="sm"/>
            <a:tailEnd type="triangl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6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4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94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4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5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5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95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95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95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95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5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95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95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95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96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9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Shape 1965"/>
        <p:cNvGrpSpPr/>
        <p:nvPr/>
      </p:nvGrpSpPr>
      <p:grpSpPr>
        <a:xfrm>
          <a:off x="0" y="0"/>
          <a:ext cx="0" cy="0"/>
          <a:chOff x="0" y="0"/>
          <a:chExt cx="0" cy="0"/>
        </a:xfrm>
      </p:grpSpPr>
      <p:sp>
        <p:nvSpPr>
          <p:cNvPr id="1966" name="Google Shape;1966;p50"/>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800"/>
              <a:buNone/>
            </a:pPr>
            <a:r>
              <a:rPr lang="en-GB" sz="2600"/>
              <a:t>Connectionist Temporal Classification (CTC)</a:t>
            </a:r>
            <a:endParaRPr sz="2600"/>
          </a:p>
        </p:txBody>
      </p:sp>
      <p:sp>
        <p:nvSpPr>
          <p:cNvPr id="1967" name="Google Shape;1967;p50"/>
          <p:cNvSpPr txBox="1"/>
          <p:nvPr/>
        </p:nvSpPr>
        <p:spPr>
          <a:xfrm>
            <a:off x="1226300" y="958875"/>
            <a:ext cx="30939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1200"/>
              </a:spcBef>
              <a:spcAft>
                <a:spcPts val="1200"/>
              </a:spcAft>
              <a:buClr>
                <a:srgbClr val="000000"/>
              </a:buClr>
              <a:buSzPts val="1400"/>
              <a:buFont typeface="Arial"/>
              <a:buNone/>
            </a:pPr>
            <a:r>
              <a:rPr lang="en-GB" sz="1400" b="0" i="0" u="none" strike="noStrike" cap="none">
                <a:solidFill>
                  <a:srgbClr val="000000"/>
                </a:solidFill>
                <a:latin typeface="Roboto"/>
                <a:ea typeface="Roboto"/>
                <a:cs typeface="Roboto"/>
                <a:sym typeface="Roboto"/>
              </a:rPr>
              <a:t>What do we do at inference time?</a:t>
            </a:r>
            <a:endParaRPr sz="1400" b="0" i="0" u="none" strike="noStrike" cap="none">
              <a:solidFill>
                <a:srgbClr val="000000"/>
              </a:solidFill>
              <a:latin typeface="Roboto"/>
              <a:ea typeface="Roboto"/>
              <a:cs typeface="Roboto"/>
              <a:sym typeface="Roboto"/>
            </a:endParaRPr>
          </a:p>
        </p:txBody>
      </p:sp>
      <p:pic>
        <p:nvPicPr>
          <p:cNvPr id="1968" name="Google Shape;1968;p50"/>
          <p:cNvPicPr preferRelativeResize="0"/>
          <p:nvPr/>
        </p:nvPicPr>
        <p:blipFill rotWithShape="1">
          <a:blip r:embed="rId3">
            <a:alphaModFix/>
          </a:blip>
          <a:srcRect/>
          <a:stretch/>
        </p:blipFill>
        <p:spPr>
          <a:xfrm>
            <a:off x="505900" y="904736"/>
            <a:ext cx="548700" cy="508460"/>
          </a:xfrm>
          <a:prstGeom prst="rect">
            <a:avLst/>
          </a:prstGeom>
          <a:noFill/>
          <a:ln>
            <a:noFill/>
          </a:ln>
        </p:spPr>
      </p:pic>
      <p:sp>
        <p:nvSpPr>
          <p:cNvPr id="1969" name="Google Shape;1969;p50"/>
          <p:cNvSpPr txBox="1"/>
          <p:nvPr/>
        </p:nvSpPr>
        <p:spPr>
          <a:xfrm>
            <a:off x="3178225" y="1766000"/>
            <a:ext cx="5652900" cy="4002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00000"/>
              </a:lnSpc>
              <a:spcBef>
                <a:spcPts val="0"/>
              </a:spcBef>
              <a:spcAft>
                <a:spcPts val="0"/>
              </a:spcAft>
              <a:buClr>
                <a:srgbClr val="000000"/>
              </a:buClr>
              <a:buSzPts val="1400"/>
              <a:buFont typeface="Roboto"/>
              <a:buChar char="●"/>
            </a:pPr>
            <a:r>
              <a:rPr lang="en-GB" sz="1400" b="0" i="0" u="none" strike="noStrike" cap="none">
                <a:solidFill>
                  <a:srgbClr val="000000"/>
                </a:solidFill>
                <a:latin typeface="Roboto"/>
                <a:ea typeface="Roboto"/>
                <a:cs typeface="Roboto"/>
                <a:sym typeface="Roboto"/>
              </a:rPr>
              <a:t>One approach is to apply </a:t>
            </a:r>
            <a:r>
              <a:rPr lang="en-GB" sz="1400" b="1" i="0" u="none" strike="noStrike" cap="none">
                <a:solidFill>
                  <a:srgbClr val="000000"/>
                </a:solidFill>
                <a:latin typeface="Roboto"/>
                <a:ea typeface="Roboto"/>
                <a:cs typeface="Roboto"/>
                <a:sym typeface="Roboto"/>
              </a:rPr>
              <a:t>greedy search</a:t>
            </a:r>
            <a:r>
              <a:rPr lang="en-GB" sz="1400" b="0" i="0" u="none" strike="noStrike" cap="none">
                <a:solidFill>
                  <a:srgbClr val="000000"/>
                </a:solidFill>
                <a:latin typeface="Roboto"/>
                <a:ea typeface="Roboto"/>
                <a:cs typeface="Roboto"/>
                <a:sym typeface="Roboto"/>
              </a:rPr>
              <a:t>:</a:t>
            </a:r>
            <a:endParaRPr sz="1400" b="0" i="0" u="none" strike="noStrike" cap="none">
              <a:solidFill>
                <a:srgbClr val="000000"/>
              </a:solidFill>
              <a:latin typeface="Roboto"/>
              <a:ea typeface="Roboto"/>
              <a:cs typeface="Roboto"/>
              <a:sym typeface="Roboto"/>
            </a:endParaRPr>
          </a:p>
        </p:txBody>
      </p:sp>
      <p:sp>
        <p:nvSpPr>
          <p:cNvPr id="1970" name="Google Shape;1970;p50"/>
          <p:cNvSpPr txBox="1"/>
          <p:nvPr/>
        </p:nvSpPr>
        <p:spPr>
          <a:xfrm rot="-5400000">
            <a:off x="2325200" y="2592850"/>
            <a:ext cx="8961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GB" sz="1400" b="1" i="0" u="none" strike="noStrike" cap="none">
                <a:solidFill>
                  <a:srgbClr val="000000"/>
                </a:solidFill>
                <a:latin typeface="Roboto"/>
                <a:ea typeface="Roboto"/>
                <a:cs typeface="Roboto"/>
                <a:sym typeface="Roboto"/>
              </a:rPr>
              <a:t>Encoder</a:t>
            </a:r>
            <a:endParaRPr sz="1400" b="1" i="0" u="none" strike="noStrike" cap="none">
              <a:solidFill>
                <a:srgbClr val="000000"/>
              </a:solidFill>
              <a:latin typeface="Roboto"/>
              <a:ea typeface="Roboto"/>
              <a:cs typeface="Roboto"/>
              <a:sym typeface="Roboto"/>
            </a:endParaRPr>
          </a:p>
        </p:txBody>
      </p:sp>
      <p:sp>
        <p:nvSpPr>
          <p:cNvPr id="1971" name="Google Shape;1971;p50"/>
          <p:cNvSpPr/>
          <p:nvPr/>
        </p:nvSpPr>
        <p:spPr>
          <a:xfrm>
            <a:off x="539700" y="1860925"/>
            <a:ext cx="2094600" cy="219900"/>
          </a:xfrm>
          <a:prstGeom prst="rect">
            <a:avLst/>
          </a:prstGeom>
          <a:solidFill>
            <a:srgbClr val="F3F3F3"/>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2" name="Google Shape;1972;p50"/>
          <p:cNvSpPr/>
          <p:nvPr/>
        </p:nvSpPr>
        <p:spPr>
          <a:xfrm>
            <a:off x="759050" y="3503950"/>
            <a:ext cx="180000" cy="161100"/>
          </a:xfrm>
          <a:prstGeom prst="rect">
            <a:avLst/>
          </a:prstGeom>
          <a:solidFill>
            <a:srgbClr val="737373"/>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973" name="Google Shape;1973;p50"/>
          <p:cNvCxnSpPr>
            <a:stCxn id="1972" idx="3"/>
          </p:cNvCxnSpPr>
          <p:nvPr/>
        </p:nvCxnSpPr>
        <p:spPr>
          <a:xfrm rot="10800000" flipH="1">
            <a:off x="939050" y="3579700"/>
            <a:ext cx="161100" cy="4800"/>
          </a:xfrm>
          <a:prstGeom prst="straightConnector1">
            <a:avLst/>
          </a:prstGeom>
          <a:noFill/>
          <a:ln w="9525" cap="flat" cmpd="sng">
            <a:solidFill>
              <a:srgbClr val="424242"/>
            </a:solidFill>
            <a:prstDash val="solid"/>
            <a:round/>
            <a:headEnd type="none" w="sm" len="sm"/>
            <a:tailEnd type="triangle" w="med" len="med"/>
          </a:ln>
        </p:spPr>
      </p:cxnSp>
      <p:sp>
        <p:nvSpPr>
          <p:cNvPr id="1974" name="Google Shape;1974;p50"/>
          <p:cNvSpPr/>
          <p:nvPr/>
        </p:nvSpPr>
        <p:spPr>
          <a:xfrm>
            <a:off x="1140050" y="3503950"/>
            <a:ext cx="180000" cy="161100"/>
          </a:xfrm>
          <a:prstGeom prst="rect">
            <a:avLst/>
          </a:prstGeom>
          <a:solidFill>
            <a:srgbClr val="737373"/>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975" name="Google Shape;1975;p50"/>
          <p:cNvCxnSpPr>
            <a:stCxn id="1974" idx="3"/>
          </p:cNvCxnSpPr>
          <p:nvPr/>
        </p:nvCxnSpPr>
        <p:spPr>
          <a:xfrm rot="10800000" flipH="1">
            <a:off x="1320050" y="3579700"/>
            <a:ext cx="161100" cy="4800"/>
          </a:xfrm>
          <a:prstGeom prst="straightConnector1">
            <a:avLst/>
          </a:prstGeom>
          <a:noFill/>
          <a:ln w="9525" cap="flat" cmpd="sng">
            <a:solidFill>
              <a:srgbClr val="424242"/>
            </a:solidFill>
            <a:prstDash val="solid"/>
            <a:round/>
            <a:headEnd type="none" w="sm" len="sm"/>
            <a:tailEnd type="triangle" w="med" len="med"/>
          </a:ln>
        </p:spPr>
      </p:cxnSp>
      <p:sp>
        <p:nvSpPr>
          <p:cNvPr id="1976" name="Google Shape;1976;p50"/>
          <p:cNvSpPr/>
          <p:nvPr/>
        </p:nvSpPr>
        <p:spPr>
          <a:xfrm>
            <a:off x="1521050" y="3503950"/>
            <a:ext cx="180000" cy="161100"/>
          </a:xfrm>
          <a:prstGeom prst="rect">
            <a:avLst/>
          </a:prstGeom>
          <a:solidFill>
            <a:srgbClr val="737373"/>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977" name="Google Shape;1977;p50"/>
          <p:cNvCxnSpPr>
            <a:stCxn id="1976" idx="3"/>
          </p:cNvCxnSpPr>
          <p:nvPr/>
        </p:nvCxnSpPr>
        <p:spPr>
          <a:xfrm rot="10800000" flipH="1">
            <a:off x="1701050" y="3579700"/>
            <a:ext cx="161100" cy="4800"/>
          </a:xfrm>
          <a:prstGeom prst="straightConnector1">
            <a:avLst/>
          </a:prstGeom>
          <a:noFill/>
          <a:ln w="9525" cap="flat" cmpd="sng">
            <a:solidFill>
              <a:srgbClr val="424242"/>
            </a:solidFill>
            <a:prstDash val="solid"/>
            <a:round/>
            <a:headEnd type="none" w="sm" len="sm"/>
            <a:tailEnd type="triangle" w="med" len="med"/>
          </a:ln>
        </p:spPr>
      </p:cxnSp>
      <p:sp>
        <p:nvSpPr>
          <p:cNvPr id="1978" name="Google Shape;1978;p50"/>
          <p:cNvSpPr/>
          <p:nvPr/>
        </p:nvSpPr>
        <p:spPr>
          <a:xfrm>
            <a:off x="1902050" y="3503950"/>
            <a:ext cx="180000" cy="161100"/>
          </a:xfrm>
          <a:prstGeom prst="rect">
            <a:avLst/>
          </a:prstGeom>
          <a:solidFill>
            <a:srgbClr val="737373"/>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979" name="Google Shape;1979;p50"/>
          <p:cNvCxnSpPr>
            <a:stCxn id="1978" idx="3"/>
          </p:cNvCxnSpPr>
          <p:nvPr/>
        </p:nvCxnSpPr>
        <p:spPr>
          <a:xfrm rot="10800000" flipH="1">
            <a:off x="2082050" y="3579700"/>
            <a:ext cx="161100" cy="4800"/>
          </a:xfrm>
          <a:prstGeom prst="straightConnector1">
            <a:avLst/>
          </a:prstGeom>
          <a:noFill/>
          <a:ln w="9525" cap="flat" cmpd="sng">
            <a:solidFill>
              <a:srgbClr val="424242"/>
            </a:solidFill>
            <a:prstDash val="solid"/>
            <a:round/>
            <a:headEnd type="none" w="sm" len="sm"/>
            <a:tailEnd type="triangle" w="med" len="med"/>
          </a:ln>
        </p:spPr>
      </p:cxnSp>
      <p:sp>
        <p:nvSpPr>
          <p:cNvPr id="1980" name="Google Shape;1980;p50"/>
          <p:cNvSpPr/>
          <p:nvPr/>
        </p:nvSpPr>
        <p:spPr>
          <a:xfrm>
            <a:off x="2283050" y="3503950"/>
            <a:ext cx="180000" cy="161100"/>
          </a:xfrm>
          <a:prstGeom prst="rect">
            <a:avLst/>
          </a:prstGeom>
          <a:solidFill>
            <a:srgbClr val="737373"/>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1" name="Google Shape;1981;p50"/>
          <p:cNvSpPr/>
          <p:nvPr/>
        </p:nvSpPr>
        <p:spPr>
          <a:xfrm>
            <a:off x="701600" y="2286700"/>
            <a:ext cx="1818900" cy="1071600"/>
          </a:xfrm>
          <a:prstGeom prst="rect">
            <a:avLst/>
          </a:prstGeom>
          <a:solidFill>
            <a:srgbClr val="00B6FF">
              <a:alpha val="23921"/>
            </a:srgbClr>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2" name="Google Shape;1982;p50"/>
          <p:cNvSpPr/>
          <p:nvPr/>
        </p:nvSpPr>
        <p:spPr>
          <a:xfrm>
            <a:off x="759050" y="3122950"/>
            <a:ext cx="180000" cy="161100"/>
          </a:xfrm>
          <a:prstGeom prst="rect">
            <a:avLst/>
          </a:prstGeom>
          <a:solidFill>
            <a:srgbClr val="FF0000"/>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983" name="Google Shape;1983;p50"/>
          <p:cNvCxnSpPr>
            <a:stCxn id="1982" idx="3"/>
          </p:cNvCxnSpPr>
          <p:nvPr/>
        </p:nvCxnSpPr>
        <p:spPr>
          <a:xfrm rot="10800000" flipH="1">
            <a:off x="939050" y="3198700"/>
            <a:ext cx="161100" cy="4800"/>
          </a:xfrm>
          <a:prstGeom prst="straightConnector1">
            <a:avLst/>
          </a:prstGeom>
          <a:noFill/>
          <a:ln w="9525" cap="flat" cmpd="sng">
            <a:solidFill>
              <a:srgbClr val="424242"/>
            </a:solidFill>
            <a:prstDash val="solid"/>
            <a:round/>
            <a:headEnd type="none" w="sm" len="sm"/>
            <a:tailEnd type="triangle" w="med" len="med"/>
          </a:ln>
        </p:spPr>
      </p:cxnSp>
      <p:sp>
        <p:nvSpPr>
          <p:cNvPr id="1984" name="Google Shape;1984;p50"/>
          <p:cNvSpPr/>
          <p:nvPr/>
        </p:nvSpPr>
        <p:spPr>
          <a:xfrm>
            <a:off x="1140050" y="3122950"/>
            <a:ext cx="180000" cy="161100"/>
          </a:xfrm>
          <a:prstGeom prst="rect">
            <a:avLst/>
          </a:prstGeom>
          <a:solidFill>
            <a:srgbClr val="FF0000"/>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985" name="Google Shape;1985;p50"/>
          <p:cNvCxnSpPr>
            <a:stCxn id="1984" idx="3"/>
          </p:cNvCxnSpPr>
          <p:nvPr/>
        </p:nvCxnSpPr>
        <p:spPr>
          <a:xfrm rot="10800000" flipH="1">
            <a:off x="1320050" y="3198700"/>
            <a:ext cx="161100" cy="4800"/>
          </a:xfrm>
          <a:prstGeom prst="straightConnector1">
            <a:avLst/>
          </a:prstGeom>
          <a:noFill/>
          <a:ln w="9525" cap="flat" cmpd="sng">
            <a:solidFill>
              <a:srgbClr val="424242"/>
            </a:solidFill>
            <a:prstDash val="solid"/>
            <a:round/>
            <a:headEnd type="none" w="sm" len="sm"/>
            <a:tailEnd type="triangle" w="med" len="med"/>
          </a:ln>
        </p:spPr>
      </p:cxnSp>
      <p:sp>
        <p:nvSpPr>
          <p:cNvPr id="1986" name="Google Shape;1986;p50"/>
          <p:cNvSpPr/>
          <p:nvPr/>
        </p:nvSpPr>
        <p:spPr>
          <a:xfrm>
            <a:off x="1521050" y="3122950"/>
            <a:ext cx="180000" cy="161100"/>
          </a:xfrm>
          <a:prstGeom prst="rect">
            <a:avLst/>
          </a:prstGeom>
          <a:solidFill>
            <a:srgbClr val="FF0000"/>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987" name="Google Shape;1987;p50"/>
          <p:cNvCxnSpPr>
            <a:stCxn id="1986" idx="3"/>
          </p:cNvCxnSpPr>
          <p:nvPr/>
        </p:nvCxnSpPr>
        <p:spPr>
          <a:xfrm rot="10800000" flipH="1">
            <a:off x="1701050" y="3198700"/>
            <a:ext cx="161100" cy="4800"/>
          </a:xfrm>
          <a:prstGeom prst="straightConnector1">
            <a:avLst/>
          </a:prstGeom>
          <a:noFill/>
          <a:ln w="9525" cap="flat" cmpd="sng">
            <a:solidFill>
              <a:srgbClr val="424242"/>
            </a:solidFill>
            <a:prstDash val="solid"/>
            <a:round/>
            <a:headEnd type="none" w="sm" len="sm"/>
            <a:tailEnd type="triangle" w="med" len="med"/>
          </a:ln>
        </p:spPr>
      </p:cxnSp>
      <p:sp>
        <p:nvSpPr>
          <p:cNvPr id="1988" name="Google Shape;1988;p50"/>
          <p:cNvSpPr/>
          <p:nvPr/>
        </p:nvSpPr>
        <p:spPr>
          <a:xfrm>
            <a:off x="1902050" y="3122950"/>
            <a:ext cx="180000" cy="161100"/>
          </a:xfrm>
          <a:prstGeom prst="rect">
            <a:avLst/>
          </a:prstGeom>
          <a:solidFill>
            <a:srgbClr val="FF0000"/>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989" name="Google Shape;1989;p50"/>
          <p:cNvCxnSpPr>
            <a:stCxn id="1988" idx="3"/>
          </p:cNvCxnSpPr>
          <p:nvPr/>
        </p:nvCxnSpPr>
        <p:spPr>
          <a:xfrm rot="10800000" flipH="1">
            <a:off x="2082050" y="3198700"/>
            <a:ext cx="161100" cy="4800"/>
          </a:xfrm>
          <a:prstGeom prst="straightConnector1">
            <a:avLst/>
          </a:prstGeom>
          <a:noFill/>
          <a:ln w="9525" cap="flat" cmpd="sng">
            <a:solidFill>
              <a:srgbClr val="424242"/>
            </a:solidFill>
            <a:prstDash val="solid"/>
            <a:round/>
            <a:headEnd type="none" w="sm" len="sm"/>
            <a:tailEnd type="triangle" w="med" len="med"/>
          </a:ln>
        </p:spPr>
      </p:cxnSp>
      <p:sp>
        <p:nvSpPr>
          <p:cNvPr id="1990" name="Google Shape;1990;p50"/>
          <p:cNvSpPr/>
          <p:nvPr/>
        </p:nvSpPr>
        <p:spPr>
          <a:xfrm>
            <a:off x="2283050" y="3122950"/>
            <a:ext cx="180000" cy="161100"/>
          </a:xfrm>
          <a:prstGeom prst="rect">
            <a:avLst/>
          </a:prstGeom>
          <a:solidFill>
            <a:srgbClr val="FF0000"/>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991" name="Google Shape;1991;p50"/>
          <p:cNvCxnSpPr>
            <a:endCxn id="1982" idx="2"/>
          </p:cNvCxnSpPr>
          <p:nvPr/>
        </p:nvCxnSpPr>
        <p:spPr>
          <a:xfrm rot="10800000">
            <a:off x="849050" y="3284050"/>
            <a:ext cx="0" cy="219900"/>
          </a:xfrm>
          <a:prstGeom prst="straightConnector1">
            <a:avLst/>
          </a:prstGeom>
          <a:noFill/>
          <a:ln w="9525" cap="flat" cmpd="sng">
            <a:solidFill>
              <a:srgbClr val="424242"/>
            </a:solidFill>
            <a:prstDash val="solid"/>
            <a:round/>
            <a:headEnd type="none" w="sm" len="sm"/>
            <a:tailEnd type="triangle" w="med" len="med"/>
          </a:ln>
        </p:spPr>
      </p:cxnSp>
      <p:cxnSp>
        <p:nvCxnSpPr>
          <p:cNvPr id="1992" name="Google Shape;1992;p50"/>
          <p:cNvCxnSpPr/>
          <p:nvPr/>
        </p:nvCxnSpPr>
        <p:spPr>
          <a:xfrm rot="10800000">
            <a:off x="1230050" y="3284050"/>
            <a:ext cx="0" cy="219900"/>
          </a:xfrm>
          <a:prstGeom prst="straightConnector1">
            <a:avLst/>
          </a:prstGeom>
          <a:noFill/>
          <a:ln w="9525" cap="flat" cmpd="sng">
            <a:solidFill>
              <a:srgbClr val="424242"/>
            </a:solidFill>
            <a:prstDash val="solid"/>
            <a:round/>
            <a:headEnd type="none" w="sm" len="sm"/>
            <a:tailEnd type="triangle" w="med" len="med"/>
          </a:ln>
        </p:spPr>
      </p:cxnSp>
      <p:cxnSp>
        <p:nvCxnSpPr>
          <p:cNvPr id="1993" name="Google Shape;1993;p50"/>
          <p:cNvCxnSpPr/>
          <p:nvPr/>
        </p:nvCxnSpPr>
        <p:spPr>
          <a:xfrm rot="10800000">
            <a:off x="1611050" y="3284050"/>
            <a:ext cx="0" cy="219900"/>
          </a:xfrm>
          <a:prstGeom prst="straightConnector1">
            <a:avLst/>
          </a:prstGeom>
          <a:noFill/>
          <a:ln w="9525" cap="flat" cmpd="sng">
            <a:solidFill>
              <a:srgbClr val="424242"/>
            </a:solidFill>
            <a:prstDash val="solid"/>
            <a:round/>
            <a:headEnd type="none" w="sm" len="sm"/>
            <a:tailEnd type="triangle" w="med" len="med"/>
          </a:ln>
        </p:spPr>
      </p:cxnSp>
      <p:cxnSp>
        <p:nvCxnSpPr>
          <p:cNvPr id="1994" name="Google Shape;1994;p50"/>
          <p:cNvCxnSpPr/>
          <p:nvPr/>
        </p:nvCxnSpPr>
        <p:spPr>
          <a:xfrm rot="10800000">
            <a:off x="1992050" y="3284050"/>
            <a:ext cx="0" cy="219900"/>
          </a:xfrm>
          <a:prstGeom prst="straightConnector1">
            <a:avLst/>
          </a:prstGeom>
          <a:noFill/>
          <a:ln w="9525" cap="flat" cmpd="sng">
            <a:solidFill>
              <a:srgbClr val="424242"/>
            </a:solidFill>
            <a:prstDash val="solid"/>
            <a:round/>
            <a:headEnd type="none" w="sm" len="sm"/>
            <a:tailEnd type="triangle" w="med" len="med"/>
          </a:ln>
        </p:spPr>
      </p:cxnSp>
      <p:cxnSp>
        <p:nvCxnSpPr>
          <p:cNvPr id="1995" name="Google Shape;1995;p50"/>
          <p:cNvCxnSpPr/>
          <p:nvPr/>
        </p:nvCxnSpPr>
        <p:spPr>
          <a:xfrm rot="10800000">
            <a:off x="2373050" y="3284050"/>
            <a:ext cx="0" cy="219900"/>
          </a:xfrm>
          <a:prstGeom prst="straightConnector1">
            <a:avLst/>
          </a:prstGeom>
          <a:noFill/>
          <a:ln w="9525" cap="flat" cmpd="sng">
            <a:solidFill>
              <a:srgbClr val="424242"/>
            </a:solidFill>
            <a:prstDash val="solid"/>
            <a:round/>
            <a:headEnd type="none" w="sm" len="sm"/>
            <a:tailEnd type="triangle" w="med" len="med"/>
          </a:ln>
        </p:spPr>
      </p:cxnSp>
      <p:sp>
        <p:nvSpPr>
          <p:cNvPr id="1996" name="Google Shape;1996;p50"/>
          <p:cNvSpPr/>
          <p:nvPr/>
        </p:nvSpPr>
        <p:spPr>
          <a:xfrm>
            <a:off x="759050" y="2741950"/>
            <a:ext cx="180000" cy="161100"/>
          </a:xfrm>
          <a:prstGeom prst="rect">
            <a:avLst/>
          </a:prstGeom>
          <a:solidFill>
            <a:srgbClr val="FF0000"/>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997" name="Google Shape;1997;p50"/>
          <p:cNvCxnSpPr>
            <a:stCxn id="1996" idx="3"/>
          </p:cNvCxnSpPr>
          <p:nvPr/>
        </p:nvCxnSpPr>
        <p:spPr>
          <a:xfrm rot="10800000" flipH="1">
            <a:off x="939050" y="2817700"/>
            <a:ext cx="161100" cy="4800"/>
          </a:xfrm>
          <a:prstGeom prst="straightConnector1">
            <a:avLst/>
          </a:prstGeom>
          <a:noFill/>
          <a:ln w="9525" cap="flat" cmpd="sng">
            <a:solidFill>
              <a:srgbClr val="424242"/>
            </a:solidFill>
            <a:prstDash val="solid"/>
            <a:round/>
            <a:headEnd type="none" w="sm" len="sm"/>
            <a:tailEnd type="triangle" w="med" len="med"/>
          </a:ln>
        </p:spPr>
      </p:cxnSp>
      <p:sp>
        <p:nvSpPr>
          <p:cNvPr id="1998" name="Google Shape;1998;p50"/>
          <p:cNvSpPr/>
          <p:nvPr/>
        </p:nvSpPr>
        <p:spPr>
          <a:xfrm>
            <a:off x="1140050" y="2741950"/>
            <a:ext cx="180000" cy="161100"/>
          </a:xfrm>
          <a:prstGeom prst="rect">
            <a:avLst/>
          </a:prstGeom>
          <a:solidFill>
            <a:srgbClr val="FF0000"/>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999" name="Google Shape;1999;p50"/>
          <p:cNvCxnSpPr>
            <a:stCxn id="1998" idx="3"/>
          </p:cNvCxnSpPr>
          <p:nvPr/>
        </p:nvCxnSpPr>
        <p:spPr>
          <a:xfrm rot="10800000" flipH="1">
            <a:off x="1320050" y="2817700"/>
            <a:ext cx="161100" cy="4800"/>
          </a:xfrm>
          <a:prstGeom prst="straightConnector1">
            <a:avLst/>
          </a:prstGeom>
          <a:noFill/>
          <a:ln w="9525" cap="flat" cmpd="sng">
            <a:solidFill>
              <a:srgbClr val="424242"/>
            </a:solidFill>
            <a:prstDash val="solid"/>
            <a:round/>
            <a:headEnd type="none" w="sm" len="sm"/>
            <a:tailEnd type="triangle" w="med" len="med"/>
          </a:ln>
        </p:spPr>
      </p:cxnSp>
      <p:sp>
        <p:nvSpPr>
          <p:cNvPr id="2000" name="Google Shape;2000;p50"/>
          <p:cNvSpPr/>
          <p:nvPr/>
        </p:nvSpPr>
        <p:spPr>
          <a:xfrm>
            <a:off x="1521050" y="2741950"/>
            <a:ext cx="180000" cy="161100"/>
          </a:xfrm>
          <a:prstGeom prst="rect">
            <a:avLst/>
          </a:prstGeom>
          <a:solidFill>
            <a:srgbClr val="FF0000"/>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2001" name="Google Shape;2001;p50"/>
          <p:cNvCxnSpPr>
            <a:stCxn id="2000" idx="3"/>
          </p:cNvCxnSpPr>
          <p:nvPr/>
        </p:nvCxnSpPr>
        <p:spPr>
          <a:xfrm rot="10800000" flipH="1">
            <a:off x="1701050" y="2817700"/>
            <a:ext cx="161100" cy="4800"/>
          </a:xfrm>
          <a:prstGeom prst="straightConnector1">
            <a:avLst/>
          </a:prstGeom>
          <a:noFill/>
          <a:ln w="9525" cap="flat" cmpd="sng">
            <a:solidFill>
              <a:srgbClr val="424242"/>
            </a:solidFill>
            <a:prstDash val="solid"/>
            <a:round/>
            <a:headEnd type="none" w="sm" len="sm"/>
            <a:tailEnd type="triangle" w="med" len="med"/>
          </a:ln>
        </p:spPr>
      </p:cxnSp>
      <p:sp>
        <p:nvSpPr>
          <p:cNvPr id="2002" name="Google Shape;2002;p50"/>
          <p:cNvSpPr/>
          <p:nvPr/>
        </p:nvSpPr>
        <p:spPr>
          <a:xfrm>
            <a:off x="1902050" y="2741950"/>
            <a:ext cx="180000" cy="161100"/>
          </a:xfrm>
          <a:prstGeom prst="rect">
            <a:avLst/>
          </a:prstGeom>
          <a:solidFill>
            <a:srgbClr val="FF0000"/>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2003" name="Google Shape;2003;p50"/>
          <p:cNvCxnSpPr>
            <a:stCxn id="2002" idx="3"/>
          </p:cNvCxnSpPr>
          <p:nvPr/>
        </p:nvCxnSpPr>
        <p:spPr>
          <a:xfrm rot="10800000" flipH="1">
            <a:off x="2082050" y="2817700"/>
            <a:ext cx="161100" cy="4800"/>
          </a:xfrm>
          <a:prstGeom prst="straightConnector1">
            <a:avLst/>
          </a:prstGeom>
          <a:noFill/>
          <a:ln w="9525" cap="flat" cmpd="sng">
            <a:solidFill>
              <a:srgbClr val="424242"/>
            </a:solidFill>
            <a:prstDash val="solid"/>
            <a:round/>
            <a:headEnd type="none" w="sm" len="sm"/>
            <a:tailEnd type="triangle" w="med" len="med"/>
          </a:ln>
        </p:spPr>
      </p:cxnSp>
      <p:sp>
        <p:nvSpPr>
          <p:cNvPr id="2004" name="Google Shape;2004;p50"/>
          <p:cNvSpPr/>
          <p:nvPr/>
        </p:nvSpPr>
        <p:spPr>
          <a:xfrm>
            <a:off x="2283050" y="2741950"/>
            <a:ext cx="180000" cy="161100"/>
          </a:xfrm>
          <a:prstGeom prst="rect">
            <a:avLst/>
          </a:prstGeom>
          <a:solidFill>
            <a:srgbClr val="FF0000"/>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2005" name="Google Shape;2005;p50"/>
          <p:cNvCxnSpPr>
            <a:endCxn id="1996" idx="2"/>
          </p:cNvCxnSpPr>
          <p:nvPr/>
        </p:nvCxnSpPr>
        <p:spPr>
          <a:xfrm rot="10800000">
            <a:off x="849050" y="2903050"/>
            <a:ext cx="0" cy="219900"/>
          </a:xfrm>
          <a:prstGeom prst="straightConnector1">
            <a:avLst/>
          </a:prstGeom>
          <a:noFill/>
          <a:ln w="9525" cap="flat" cmpd="sng">
            <a:solidFill>
              <a:srgbClr val="424242"/>
            </a:solidFill>
            <a:prstDash val="solid"/>
            <a:round/>
            <a:headEnd type="none" w="sm" len="sm"/>
            <a:tailEnd type="triangle" w="med" len="med"/>
          </a:ln>
        </p:spPr>
      </p:cxnSp>
      <p:cxnSp>
        <p:nvCxnSpPr>
          <p:cNvPr id="2006" name="Google Shape;2006;p50"/>
          <p:cNvCxnSpPr/>
          <p:nvPr/>
        </p:nvCxnSpPr>
        <p:spPr>
          <a:xfrm rot="10800000">
            <a:off x="1230050" y="2903050"/>
            <a:ext cx="0" cy="219900"/>
          </a:xfrm>
          <a:prstGeom prst="straightConnector1">
            <a:avLst/>
          </a:prstGeom>
          <a:noFill/>
          <a:ln w="9525" cap="flat" cmpd="sng">
            <a:solidFill>
              <a:srgbClr val="424242"/>
            </a:solidFill>
            <a:prstDash val="solid"/>
            <a:round/>
            <a:headEnd type="none" w="sm" len="sm"/>
            <a:tailEnd type="triangle" w="med" len="med"/>
          </a:ln>
        </p:spPr>
      </p:cxnSp>
      <p:cxnSp>
        <p:nvCxnSpPr>
          <p:cNvPr id="2007" name="Google Shape;2007;p50"/>
          <p:cNvCxnSpPr/>
          <p:nvPr/>
        </p:nvCxnSpPr>
        <p:spPr>
          <a:xfrm rot="10800000">
            <a:off x="1611050" y="2903050"/>
            <a:ext cx="0" cy="219900"/>
          </a:xfrm>
          <a:prstGeom prst="straightConnector1">
            <a:avLst/>
          </a:prstGeom>
          <a:noFill/>
          <a:ln w="9525" cap="flat" cmpd="sng">
            <a:solidFill>
              <a:srgbClr val="424242"/>
            </a:solidFill>
            <a:prstDash val="solid"/>
            <a:round/>
            <a:headEnd type="none" w="sm" len="sm"/>
            <a:tailEnd type="triangle" w="med" len="med"/>
          </a:ln>
        </p:spPr>
      </p:cxnSp>
      <p:cxnSp>
        <p:nvCxnSpPr>
          <p:cNvPr id="2008" name="Google Shape;2008;p50"/>
          <p:cNvCxnSpPr/>
          <p:nvPr/>
        </p:nvCxnSpPr>
        <p:spPr>
          <a:xfrm rot="10800000">
            <a:off x="1992050" y="2903050"/>
            <a:ext cx="0" cy="219900"/>
          </a:xfrm>
          <a:prstGeom prst="straightConnector1">
            <a:avLst/>
          </a:prstGeom>
          <a:noFill/>
          <a:ln w="9525" cap="flat" cmpd="sng">
            <a:solidFill>
              <a:srgbClr val="424242"/>
            </a:solidFill>
            <a:prstDash val="solid"/>
            <a:round/>
            <a:headEnd type="none" w="sm" len="sm"/>
            <a:tailEnd type="triangle" w="med" len="med"/>
          </a:ln>
        </p:spPr>
      </p:cxnSp>
      <p:cxnSp>
        <p:nvCxnSpPr>
          <p:cNvPr id="2009" name="Google Shape;2009;p50"/>
          <p:cNvCxnSpPr/>
          <p:nvPr/>
        </p:nvCxnSpPr>
        <p:spPr>
          <a:xfrm rot="10800000">
            <a:off x="2373050" y="2903050"/>
            <a:ext cx="0" cy="219900"/>
          </a:xfrm>
          <a:prstGeom prst="straightConnector1">
            <a:avLst/>
          </a:prstGeom>
          <a:noFill/>
          <a:ln w="9525" cap="flat" cmpd="sng">
            <a:solidFill>
              <a:srgbClr val="424242"/>
            </a:solidFill>
            <a:prstDash val="solid"/>
            <a:round/>
            <a:headEnd type="none" w="sm" len="sm"/>
            <a:tailEnd type="triangle" w="med" len="med"/>
          </a:ln>
        </p:spPr>
      </p:cxnSp>
      <p:sp>
        <p:nvSpPr>
          <p:cNvPr id="2010" name="Google Shape;2010;p50"/>
          <p:cNvSpPr/>
          <p:nvPr/>
        </p:nvSpPr>
        <p:spPr>
          <a:xfrm>
            <a:off x="759050" y="2360950"/>
            <a:ext cx="180000" cy="161100"/>
          </a:xfrm>
          <a:prstGeom prst="rect">
            <a:avLst/>
          </a:prstGeom>
          <a:solidFill>
            <a:srgbClr val="4285F4"/>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2011" name="Google Shape;2011;p50"/>
          <p:cNvCxnSpPr>
            <a:stCxn id="2010" idx="3"/>
          </p:cNvCxnSpPr>
          <p:nvPr/>
        </p:nvCxnSpPr>
        <p:spPr>
          <a:xfrm rot="10800000" flipH="1">
            <a:off x="939050" y="2436700"/>
            <a:ext cx="161100" cy="4800"/>
          </a:xfrm>
          <a:prstGeom prst="straightConnector1">
            <a:avLst/>
          </a:prstGeom>
          <a:noFill/>
          <a:ln w="9525" cap="flat" cmpd="sng">
            <a:solidFill>
              <a:srgbClr val="424242"/>
            </a:solidFill>
            <a:prstDash val="solid"/>
            <a:round/>
            <a:headEnd type="none" w="sm" len="sm"/>
            <a:tailEnd type="triangle" w="med" len="med"/>
          </a:ln>
        </p:spPr>
      </p:cxnSp>
      <p:sp>
        <p:nvSpPr>
          <p:cNvPr id="2012" name="Google Shape;2012;p50"/>
          <p:cNvSpPr/>
          <p:nvPr/>
        </p:nvSpPr>
        <p:spPr>
          <a:xfrm>
            <a:off x="1140050" y="2360950"/>
            <a:ext cx="180000" cy="161100"/>
          </a:xfrm>
          <a:prstGeom prst="rect">
            <a:avLst/>
          </a:prstGeom>
          <a:solidFill>
            <a:srgbClr val="4285F4"/>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2013" name="Google Shape;2013;p50"/>
          <p:cNvCxnSpPr>
            <a:stCxn id="2012" idx="3"/>
          </p:cNvCxnSpPr>
          <p:nvPr/>
        </p:nvCxnSpPr>
        <p:spPr>
          <a:xfrm rot="10800000" flipH="1">
            <a:off x="1320050" y="2436700"/>
            <a:ext cx="161100" cy="4800"/>
          </a:xfrm>
          <a:prstGeom prst="straightConnector1">
            <a:avLst/>
          </a:prstGeom>
          <a:noFill/>
          <a:ln w="9525" cap="flat" cmpd="sng">
            <a:solidFill>
              <a:srgbClr val="424242"/>
            </a:solidFill>
            <a:prstDash val="solid"/>
            <a:round/>
            <a:headEnd type="none" w="sm" len="sm"/>
            <a:tailEnd type="triangle" w="med" len="med"/>
          </a:ln>
        </p:spPr>
      </p:cxnSp>
      <p:sp>
        <p:nvSpPr>
          <p:cNvPr id="2014" name="Google Shape;2014;p50"/>
          <p:cNvSpPr/>
          <p:nvPr/>
        </p:nvSpPr>
        <p:spPr>
          <a:xfrm>
            <a:off x="1521050" y="2360950"/>
            <a:ext cx="180000" cy="161100"/>
          </a:xfrm>
          <a:prstGeom prst="rect">
            <a:avLst/>
          </a:prstGeom>
          <a:solidFill>
            <a:srgbClr val="4285F4"/>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2015" name="Google Shape;2015;p50"/>
          <p:cNvCxnSpPr>
            <a:stCxn id="2014" idx="3"/>
          </p:cNvCxnSpPr>
          <p:nvPr/>
        </p:nvCxnSpPr>
        <p:spPr>
          <a:xfrm rot="10800000" flipH="1">
            <a:off x="1701050" y="2436700"/>
            <a:ext cx="161100" cy="4800"/>
          </a:xfrm>
          <a:prstGeom prst="straightConnector1">
            <a:avLst/>
          </a:prstGeom>
          <a:noFill/>
          <a:ln w="9525" cap="flat" cmpd="sng">
            <a:solidFill>
              <a:srgbClr val="424242"/>
            </a:solidFill>
            <a:prstDash val="solid"/>
            <a:round/>
            <a:headEnd type="none" w="sm" len="sm"/>
            <a:tailEnd type="triangle" w="med" len="med"/>
          </a:ln>
        </p:spPr>
      </p:cxnSp>
      <p:sp>
        <p:nvSpPr>
          <p:cNvPr id="2016" name="Google Shape;2016;p50"/>
          <p:cNvSpPr/>
          <p:nvPr/>
        </p:nvSpPr>
        <p:spPr>
          <a:xfrm>
            <a:off x="1902050" y="2360950"/>
            <a:ext cx="180000" cy="161100"/>
          </a:xfrm>
          <a:prstGeom prst="rect">
            <a:avLst/>
          </a:prstGeom>
          <a:solidFill>
            <a:srgbClr val="4285F4"/>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2017" name="Google Shape;2017;p50"/>
          <p:cNvCxnSpPr>
            <a:stCxn id="2016" idx="3"/>
          </p:cNvCxnSpPr>
          <p:nvPr/>
        </p:nvCxnSpPr>
        <p:spPr>
          <a:xfrm rot="10800000" flipH="1">
            <a:off x="2082050" y="2436700"/>
            <a:ext cx="161100" cy="4800"/>
          </a:xfrm>
          <a:prstGeom prst="straightConnector1">
            <a:avLst/>
          </a:prstGeom>
          <a:noFill/>
          <a:ln w="9525" cap="flat" cmpd="sng">
            <a:solidFill>
              <a:srgbClr val="424242"/>
            </a:solidFill>
            <a:prstDash val="solid"/>
            <a:round/>
            <a:headEnd type="none" w="sm" len="sm"/>
            <a:tailEnd type="triangle" w="med" len="med"/>
          </a:ln>
        </p:spPr>
      </p:cxnSp>
      <p:sp>
        <p:nvSpPr>
          <p:cNvPr id="2018" name="Google Shape;2018;p50"/>
          <p:cNvSpPr/>
          <p:nvPr/>
        </p:nvSpPr>
        <p:spPr>
          <a:xfrm>
            <a:off x="2283050" y="2360950"/>
            <a:ext cx="180000" cy="161100"/>
          </a:xfrm>
          <a:prstGeom prst="rect">
            <a:avLst/>
          </a:prstGeom>
          <a:solidFill>
            <a:srgbClr val="4285F4"/>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2019" name="Google Shape;2019;p50"/>
          <p:cNvCxnSpPr>
            <a:endCxn id="2010" idx="2"/>
          </p:cNvCxnSpPr>
          <p:nvPr/>
        </p:nvCxnSpPr>
        <p:spPr>
          <a:xfrm rot="10800000">
            <a:off x="849050" y="2522050"/>
            <a:ext cx="0" cy="219900"/>
          </a:xfrm>
          <a:prstGeom prst="straightConnector1">
            <a:avLst/>
          </a:prstGeom>
          <a:noFill/>
          <a:ln w="9525" cap="flat" cmpd="sng">
            <a:solidFill>
              <a:srgbClr val="424242"/>
            </a:solidFill>
            <a:prstDash val="solid"/>
            <a:round/>
            <a:headEnd type="none" w="sm" len="sm"/>
            <a:tailEnd type="triangle" w="med" len="med"/>
          </a:ln>
        </p:spPr>
      </p:cxnSp>
      <p:cxnSp>
        <p:nvCxnSpPr>
          <p:cNvPr id="2020" name="Google Shape;2020;p50"/>
          <p:cNvCxnSpPr/>
          <p:nvPr/>
        </p:nvCxnSpPr>
        <p:spPr>
          <a:xfrm rot="10800000">
            <a:off x="1230050" y="2522050"/>
            <a:ext cx="0" cy="219900"/>
          </a:xfrm>
          <a:prstGeom prst="straightConnector1">
            <a:avLst/>
          </a:prstGeom>
          <a:noFill/>
          <a:ln w="9525" cap="flat" cmpd="sng">
            <a:solidFill>
              <a:srgbClr val="424242"/>
            </a:solidFill>
            <a:prstDash val="solid"/>
            <a:round/>
            <a:headEnd type="none" w="sm" len="sm"/>
            <a:tailEnd type="triangle" w="med" len="med"/>
          </a:ln>
        </p:spPr>
      </p:cxnSp>
      <p:cxnSp>
        <p:nvCxnSpPr>
          <p:cNvPr id="2021" name="Google Shape;2021;p50"/>
          <p:cNvCxnSpPr/>
          <p:nvPr/>
        </p:nvCxnSpPr>
        <p:spPr>
          <a:xfrm rot="10800000">
            <a:off x="1611050" y="2522050"/>
            <a:ext cx="0" cy="219900"/>
          </a:xfrm>
          <a:prstGeom prst="straightConnector1">
            <a:avLst/>
          </a:prstGeom>
          <a:noFill/>
          <a:ln w="9525" cap="flat" cmpd="sng">
            <a:solidFill>
              <a:srgbClr val="424242"/>
            </a:solidFill>
            <a:prstDash val="solid"/>
            <a:round/>
            <a:headEnd type="none" w="sm" len="sm"/>
            <a:tailEnd type="triangle" w="med" len="med"/>
          </a:ln>
        </p:spPr>
      </p:cxnSp>
      <p:cxnSp>
        <p:nvCxnSpPr>
          <p:cNvPr id="2022" name="Google Shape;2022;p50"/>
          <p:cNvCxnSpPr/>
          <p:nvPr/>
        </p:nvCxnSpPr>
        <p:spPr>
          <a:xfrm rot="10800000">
            <a:off x="1992050" y="2522050"/>
            <a:ext cx="0" cy="219900"/>
          </a:xfrm>
          <a:prstGeom prst="straightConnector1">
            <a:avLst/>
          </a:prstGeom>
          <a:noFill/>
          <a:ln w="9525" cap="flat" cmpd="sng">
            <a:solidFill>
              <a:srgbClr val="424242"/>
            </a:solidFill>
            <a:prstDash val="solid"/>
            <a:round/>
            <a:headEnd type="none" w="sm" len="sm"/>
            <a:tailEnd type="triangle" w="med" len="med"/>
          </a:ln>
        </p:spPr>
      </p:cxnSp>
      <p:cxnSp>
        <p:nvCxnSpPr>
          <p:cNvPr id="2023" name="Google Shape;2023;p50"/>
          <p:cNvCxnSpPr/>
          <p:nvPr/>
        </p:nvCxnSpPr>
        <p:spPr>
          <a:xfrm rot="10800000">
            <a:off x="2373050" y="2522050"/>
            <a:ext cx="0" cy="219900"/>
          </a:xfrm>
          <a:prstGeom prst="straightConnector1">
            <a:avLst/>
          </a:prstGeom>
          <a:noFill/>
          <a:ln w="9525" cap="flat" cmpd="sng">
            <a:solidFill>
              <a:srgbClr val="424242"/>
            </a:solidFill>
            <a:prstDash val="solid"/>
            <a:round/>
            <a:headEnd type="none" w="sm" len="sm"/>
            <a:tailEnd type="triangle" w="med" len="med"/>
          </a:ln>
        </p:spPr>
      </p:cxnSp>
      <p:cxnSp>
        <p:nvCxnSpPr>
          <p:cNvPr id="2024" name="Google Shape;2024;p50"/>
          <p:cNvCxnSpPr/>
          <p:nvPr/>
        </p:nvCxnSpPr>
        <p:spPr>
          <a:xfrm rot="10800000">
            <a:off x="849050" y="2141050"/>
            <a:ext cx="0" cy="219900"/>
          </a:xfrm>
          <a:prstGeom prst="straightConnector1">
            <a:avLst/>
          </a:prstGeom>
          <a:noFill/>
          <a:ln w="9525" cap="flat" cmpd="sng">
            <a:solidFill>
              <a:srgbClr val="424242"/>
            </a:solidFill>
            <a:prstDash val="solid"/>
            <a:round/>
            <a:headEnd type="none" w="sm" len="sm"/>
            <a:tailEnd type="triangle" w="med" len="med"/>
          </a:ln>
        </p:spPr>
      </p:cxnSp>
      <p:cxnSp>
        <p:nvCxnSpPr>
          <p:cNvPr id="2025" name="Google Shape;2025;p50"/>
          <p:cNvCxnSpPr/>
          <p:nvPr/>
        </p:nvCxnSpPr>
        <p:spPr>
          <a:xfrm rot="10800000">
            <a:off x="1230050" y="2141050"/>
            <a:ext cx="0" cy="219900"/>
          </a:xfrm>
          <a:prstGeom prst="straightConnector1">
            <a:avLst/>
          </a:prstGeom>
          <a:noFill/>
          <a:ln w="9525" cap="flat" cmpd="sng">
            <a:solidFill>
              <a:srgbClr val="424242"/>
            </a:solidFill>
            <a:prstDash val="solid"/>
            <a:round/>
            <a:headEnd type="none" w="sm" len="sm"/>
            <a:tailEnd type="triangle" w="med" len="med"/>
          </a:ln>
        </p:spPr>
      </p:cxnSp>
      <p:cxnSp>
        <p:nvCxnSpPr>
          <p:cNvPr id="2026" name="Google Shape;2026;p50"/>
          <p:cNvCxnSpPr/>
          <p:nvPr/>
        </p:nvCxnSpPr>
        <p:spPr>
          <a:xfrm rot="10800000">
            <a:off x="1611050" y="2141050"/>
            <a:ext cx="0" cy="219900"/>
          </a:xfrm>
          <a:prstGeom prst="straightConnector1">
            <a:avLst/>
          </a:prstGeom>
          <a:noFill/>
          <a:ln w="9525" cap="flat" cmpd="sng">
            <a:solidFill>
              <a:srgbClr val="424242"/>
            </a:solidFill>
            <a:prstDash val="solid"/>
            <a:round/>
            <a:headEnd type="none" w="sm" len="sm"/>
            <a:tailEnd type="triangle" w="med" len="med"/>
          </a:ln>
        </p:spPr>
      </p:cxnSp>
      <p:cxnSp>
        <p:nvCxnSpPr>
          <p:cNvPr id="2027" name="Google Shape;2027;p50"/>
          <p:cNvCxnSpPr/>
          <p:nvPr/>
        </p:nvCxnSpPr>
        <p:spPr>
          <a:xfrm rot="10800000">
            <a:off x="1992050" y="2141050"/>
            <a:ext cx="0" cy="219900"/>
          </a:xfrm>
          <a:prstGeom prst="straightConnector1">
            <a:avLst/>
          </a:prstGeom>
          <a:noFill/>
          <a:ln w="9525" cap="flat" cmpd="sng">
            <a:solidFill>
              <a:srgbClr val="424242"/>
            </a:solidFill>
            <a:prstDash val="solid"/>
            <a:round/>
            <a:headEnd type="none" w="sm" len="sm"/>
            <a:tailEnd type="triangle" w="med" len="med"/>
          </a:ln>
        </p:spPr>
      </p:cxnSp>
      <p:cxnSp>
        <p:nvCxnSpPr>
          <p:cNvPr id="2028" name="Google Shape;2028;p50"/>
          <p:cNvCxnSpPr/>
          <p:nvPr/>
        </p:nvCxnSpPr>
        <p:spPr>
          <a:xfrm rot="10800000">
            <a:off x="2373050" y="2141050"/>
            <a:ext cx="0" cy="219900"/>
          </a:xfrm>
          <a:prstGeom prst="straightConnector1">
            <a:avLst/>
          </a:prstGeom>
          <a:noFill/>
          <a:ln w="9525" cap="flat" cmpd="sng">
            <a:solidFill>
              <a:srgbClr val="424242"/>
            </a:solidFill>
            <a:prstDash val="solid"/>
            <a:round/>
            <a:headEnd type="none" w="sm" len="sm"/>
            <a:tailEnd type="triangle" w="med" len="med"/>
          </a:ln>
        </p:spPr>
      </p:cxnSp>
      <p:sp>
        <p:nvSpPr>
          <p:cNvPr id="2029" name="Google Shape;2029;p50"/>
          <p:cNvSpPr txBox="1"/>
          <p:nvPr/>
        </p:nvSpPr>
        <p:spPr>
          <a:xfrm>
            <a:off x="726825" y="3617900"/>
            <a:ext cx="341100" cy="354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GB" sz="1100" b="0" i="0" u="none" strike="noStrike" cap="none">
                <a:solidFill>
                  <a:srgbClr val="000000"/>
                </a:solidFill>
                <a:latin typeface="Roboto"/>
                <a:ea typeface="Roboto"/>
                <a:cs typeface="Roboto"/>
                <a:sym typeface="Roboto"/>
              </a:rPr>
              <a:t>x</a:t>
            </a:r>
            <a:r>
              <a:rPr lang="en-GB" sz="600" b="0" i="0" u="none" strike="noStrike" cap="none">
                <a:solidFill>
                  <a:srgbClr val="000000"/>
                </a:solidFill>
                <a:latin typeface="Roboto"/>
                <a:ea typeface="Roboto"/>
                <a:cs typeface="Roboto"/>
                <a:sym typeface="Roboto"/>
              </a:rPr>
              <a:t>1</a:t>
            </a:r>
            <a:endParaRPr sz="600" b="0" i="0" u="none" strike="noStrike" cap="none">
              <a:solidFill>
                <a:srgbClr val="000000"/>
              </a:solidFill>
              <a:latin typeface="Roboto"/>
              <a:ea typeface="Roboto"/>
              <a:cs typeface="Roboto"/>
              <a:sym typeface="Roboto"/>
            </a:endParaRPr>
          </a:p>
        </p:txBody>
      </p:sp>
      <p:sp>
        <p:nvSpPr>
          <p:cNvPr id="2030" name="Google Shape;2030;p50"/>
          <p:cNvSpPr txBox="1"/>
          <p:nvPr/>
        </p:nvSpPr>
        <p:spPr>
          <a:xfrm>
            <a:off x="1107825" y="3617900"/>
            <a:ext cx="341100" cy="354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GB" sz="1100" b="0" i="0" u="none" strike="noStrike" cap="none">
                <a:solidFill>
                  <a:srgbClr val="000000"/>
                </a:solidFill>
                <a:latin typeface="Roboto"/>
                <a:ea typeface="Roboto"/>
                <a:cs typeface="Roboto"/>
                <a:sym typeface="Roboto"/>
              </a:rPr>
              <a:t>x</a:t>
            </a:r>
            <a:r>
              <a:rPr lang="en-GB" sz="600" b="0" i="0" u="none" strike="noStrike" cap="none">
                <a:solidFill>
                  <a:srgbClr val="000000"/>
                </a:solidFill>
                <a:latin typeface="Roboto"/>
                <a:ea typeface="Roboto"/>
                <a:cs typeface="Roboto"/>
                <a:sym typeface="Roboto"/>
              </a:rPr>
              <a:t>2</a:t>
            </a:r>
            <a:endParaRPr sz="600" b="0" i="0" u="none" strike="noStrike" cap="none">
              <a:solidFill>
                <a:srgbClr val="000000"/>
              </a:solidFill>
              <a:latin typeface="Roboto"/>
              <a:ea typeface="Roboto"/>
              <a:cs typeface="Roboto"/>
              <a:sym typeface="Roboto"/>
            </a:endParaRPr>
          </a:p>
        </p:txBody>
      </p:sp>
      <p:sp>
        <p:nvSpPr>
          <p:cNvPr id="2031" name="Google Shape;2031;p50"/>
          <p:cNvSpPr txBox="1"/>
          <p:nvPr/>
        </p:nvSpPr>
        <p:spPr>
          <a:xfrm>
            <a:off x="1488825" y="3617900"/>
            <a:ext cx="341100" cy="354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GB" sz="1100" b="0" i="0" u="none" strike="noStrike" cap="none">
                <a:solidFill>
                  <a:srgbClr val="000000"/>
                </a:solidFill>
                <a:latin typeface="Roboto"/>
                <a:ea typeface="Roboto"/>
                <a:cs typeface="Roboto"/>
                <a:sym typeface="Roboto"/>
              </a:rPr>
              <a:t>x</a:t>
            </a:r>
            <a:r>
              <a:rPr lang="en-GB" sz="600" b="0" i="0" u="none" strike="noStrike" cap="none">
                <a:solidFill>
                  <a:srgbClr val="000000"/>
                </a:solidFill>
                <a:latin typeface="Roboto"/>
                <a:ea typeface="Roboto"/>
                <a:cs typeface="Roboto"/>
                <a:sym typeface="Roboto"/>
              </a:rPr>
              <a:t>3</a:t>
            </a:r>
            <a:endParaRPr sz="600" b="0" i="0" u="none" strike="noStrike" cap="none">
              <a:solidFill>
                <a:srgbClr val="000000"/>
              </a:solidFill>
              <a:latin typeface="Roboto"/>
              <a:ea typeface="Roboto"/>
              <a:cs typeface="Roboto"/>
              <a:sym typeface="Roboto"/>
            </a:endParaRPr>
          </a:p>
        </p:txBody>
      </p:sp>
      <p:sp>
        <p:nvSpPr>
          <p:cNvPr id="2032" name="Google Shape;2032;p50"/>
          <p:cNvSpPr txBox="1"/>
          <p:nvPr/>
        </p:nvSpPr>
        <p:spPr>
          <a:xfrm>
            <a:off x="1869825" y="3617900"/>
            <a:ext cx="341100" cy="354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GB" sz="1100" b="0" i="0" u="none" strike="noStrike" cap="none">
                <a:solidFill>
                  <a:srgbClr val="000000"/>
                </a:solidFill>
                <a:latin typeface="Roboto"/>
                <a:ea typeface="Roboto"/>
                <a:cs typeface="Roboto"/>
                <a:sym typeface="Roboto"/>
              </a:rPr>
              <a:t>...</a:t>
            </a:r>
            <a:endParaRPr sz="600" b="0" i="0" u="none" strike="noStrike" cap="none">
              <a:solidFill>
                <a:srgbClr val="000000"/>
              </a:solidFill>
              <a:latin typeface="Roboto"/>
              <a:ea typeface="Roboto"/>
              <a:cs typeface="Roboto"/>
              <a:sym typeface="Roboto"/>
            </a:endParaRPr>
          </a:p>
        </p:txBody>
      </p:sp>
      <p:sp>
        <p:nvSpPr>
          <p:cNvPr id="2033" name="Google Shape;2033;p50"/>
          <p:cNvSpPr txBox="1"/>
          <p:nvPr/>
        </p:nvSpPr>
        <p:spPr>
          <a:xfrm>
            <a:off x="2250825" y="3617900"/>
            <a:ext cx="341100" cy="354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GB" sz="1100" b="0" i="0" u="none" strike="noStrike" cap="none">
                <a:solidFill>
                  <a:srgbClr val="000000"/>
                </a:solidFill>
                <a:latin typeface="Roboto"/>
                <a:ea typeface="Roboto"/>
                <a:cs typeface="Roboto"/>
                <a:sym typeface="Roboto"/>
              </a:rPr>
              <a:t>x</a:t>
            </a:r>
            <a:r>
              <a:rPr lang="en-GB" sz="600" b="0" i="0" u="none" strike="noStrike" cap="none">
                <a:solidFill>
                  <a:srgbClr val="000000"/>
                </a:solidFill>
                <a:latin typeface="Roboto"/>
                <a:ea typeface="Roboto"/>
                <a:cs typeface="Roboto"/>
                <a:sym typeface="Roboto"/>
              </a:rPr>
              <a:t>N</a:t>
            </a:r>
            <a:endParaRPr sz="600" b="0" i="0" u="none" strike="noStrike" cap="none">
              <a:solidFill>
                <a:srgbClr val="000000"/>
              </a:solidFill>
              <a:latin typeface="Roboto"/>
              <a:ea typeface="Roboto"/>
              <a:cs typeface="Roboto"/>
              <a:sym typeface="Roboto"/>
            </a:endParaRPr>
          </a:p>
        </p:txBody>
      </p:sp>
      <p:sp>
        <p:nvSpPr>
          <p:cNvPr id="2034" name="Google Shape;2034;p50"/>
          <p:cNvSpPr txBox="1"/>
          <p:nvPr/>
        </p:nvSpPr>
        <p:spPr>
          <a:xfrm>
            <a:off x="636325" y="1789100"/>
            <a:ext cx="584100" cy="354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GB" sz="1100" b="0" i="0" u="none" strike="noStrike" cap="none">
                <a:solidFill>
                  <a:srgbClr val="000000"/>
                </a:solidFill>
                <a:latin typeface="Roboto"/>
                <a:ea typeface="Roboto"/>
                <a:cs typeface="Roboto"/>
                <a:sym typeface="Roboto"/>
              </a:rPr>
              <a:t>  ϵ</a:t>
            </a:r>
            <a:endParaRPr sz="600" b="0" i="0" u="none" strike="noStrike" cap="none">
              <a:solidFill>
                <a:srgbClr val="000000"/>
              </a:solidFill>
              <a:latin typeface="Roboto"/>
              <a:ea typeface="Roboto"/>
              <a:cs typeface="Roboto"/>
              <a:sym typeface="Roboto"/>
            </a:endParaRPr>
          </a:p>
        </p:txBody>
      </p:sp>
      <p:sp>
        <p:nvSpPr>
          <p:cNvPr id="2035" name="Google Shape;2035;p50"/>
          <p:cNvSpPr txBox="1"/>
          <p:nvPr/>
        </p:nvSpPr>
        <p:spPr>
          <a:xfrm>
            <a:off x="1488825" y="1789100"/>
            <a:ext cx="458700" cy="354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GB" sz="1100" b="0" i="0" u="none" strike="noStrike" cap="none">
                <a:solidFill>
                  <a:srgbClr val="000000"/>
                </a:solidFill>
                <a:latin typeface="Roboto"/>
                <a:ea typeface="Roboto"/>
                <a:cs typeface="Roboto"/>
                <a:sym typeface="Roboto"/>
              </a:rPr>
              <a:t>a</a:t>
            </a:r>
            <a:endParaRPr sz="600" b="0" i="0" u="none" strike="noStrike" cap="none">
              <a:solidFill>
                <a:srgbClr val="000000"/>
              </a:solidFill>
              <a:latin typeface="Roboto"/>
              <a:ea typeface="Roboto"/>
              <a:cs typeface="Roboto"/>
              <a:sym typeface="Roboto"/>
            </a:endParaRPr>
          </a:p>
        </p:txBody>
      </p:sp>
      <p:sp>
        <p:nvSpPr>
          <p:cNvPr id="2036" name="Google Shape;2036;p50"/>
          <p:cNvSpPr txBox="1"/>
          <p:nvPr/>
        </p:nvSpPr>
        <p:spPr>
          <a:xfrm>
            <a:off x="1748313" y="1774538"/>
            <a:ext cx="584100" cy="354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GB" sz="1100" b="0" i="0" u="none" strike="noStrike" cap="none">
                <a:solidFill>
                  <a:srgbClr val="000000"/>
                </a:solidFill>
                <a:latin typeface="Roboto"/>
                <a:ea typeface="Roboto"/>
                <a:cs typeface="Roboto"/>
                <a:sym typeface="Roboto"/>
              </a:rPr>
              <a:t>    ϵ</a:t>
            </a:r>
            <a:endParaRPr sz="600" b="0" i="0" u="none" strike="noStrike" cap="none">
              <a:solidFill>
                <a:srgbClr val="000000"/>
              </a:solidFill>
              <a:latin typeface="Roboto"/>
              <a:ea typeface="Roboto"/>
              <a:cs typeface="Roboto"/>
              <a:sym typeface="Roboto"/>
            </a:endParaRPr>
          </a:p>
        </p:txBody>
      </p:sp>
      <p:sp>
        <p:nvSpPr>
          <p:cNvPr id="2037" name="Google Shape;2037;p50"/>
          <p:cNvSpPr txBox="1"/>
          <p:nvPr/>
        </p:nvSpPr>
        <p:spPr>
          <a:xfrm>
            <a:off x="2250825" y="1789100"/>
            <a:ext cx="458700" cy="354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GB" sz="1100" b="0" i="0" u="none" strike="noStrike" cap="none">
                <a:solidFill>
                  <a:srgbClr val="000000"/>
                </a:solidFill>
                <a:latin typeface="Roboto"/>
                <a:ea typeface="Roboto"/>
                <a:cs typeface="Roboto"/>
                <a:sym typeface="Roboto"/>
              </a:rPr>
              <a:t>t</a:t>
            </a:r>
            <a:endParaRPr sz="600" b="0" i="0" u="none" strike="noStrike" cap="none">
              <a:solidFill>
                <a:srgbClr val="000000"/>
              </a:solidFill>
              <a:latin typeface="Roboto"/>
              <a:ea typeface="Roboto"/>
              <a:cs typeface="Roboto"/>
              <a:sym typeface="Roboto"/>
            </a:endParaRPr>
          </a:p>
        </p:txBody>
      </p:sp>
      <p:sp>
        <p:nvSpPr>
          <p:cNvPr id="2038" name="Google Shape;2038;p50"/>
          <p:cNvSpPr txBox="1"/>
          <p:nvPr/>
        </p:nvSpPr>
        <p:spPr>
          <a:xfrm>
            <a:off x="1093525" y="1789100"/>
            <a:ext cx="584100" cy="354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GB" sz="1100" b="0" i="0" u="none" strike="noStrike" cap="none">
                <a:solidFill>
                  <a:srgbClr val="000000"/>
                </a:solidFill>
                <a:latin typeface="Roboto"/>
                <a:ea typeface="Roboto"/>
                <a:cs typeface="Roboto"/>
                <a:sym typeface="Roboto"/>
              </a:rPr>
              <a:t> c</a:t>
            </a:r>
            <a:endParaRPr sz="600" b="0" i="0" u="none" strike="noStrike" cap="none">
              <a:solidFill>
                <a:srgbClr val="000000"/>
              </a:solidFill>
              <a:latin typeface="Roboto"/>
              <a:ea typeface="Roboto"/>
              <a:cs typeface="Roboto"/>
              <a:sym typeface="Roboto"/>
            </a:endParaRPr>
          </a:p>
        </p:txBody>
      </p:sp>
      <p:sp>
        <p:nvSpPr>
          <p:cNvPr id="2039" name="Google Shape;2039;p50"/>
          <p:cNvSpPr txBox="1"/>
          <p:nvPr/>
        </p:nvSpPr>
        <p:spPr>
          <a:xfrm>
            <a:off x="3225050" y="2286700"/>
            <a:ext cx="5780100" cy="4002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00000"/>
              </a:lnSpc>
              <a:spcBef>
                <a:spcPts val="0"/>
              </a:spcBef>
              <a:spcAft>
                <a:spcPts val="0"/>
              </a:spcAft>
              <a:buClr>
                <a:srgbClr val="000000"/>
              </a:buClr>
              <a:buSzPts val="1400"/>
              <a:buFont typeface="Roboto"/>
              <a:buChar char="●"/>
            </a:pPr>
            <a:r>
              <a:rPr lang="en-GB" sz="1400" b="0" i="0" u="none" strike="noStrike" cap="none">
                <a:solidFill>
                  <a:srgbClr val="000000"/>
                </a:solidFill>
                <a:latin typeface="Roboto"/>
                <a:ea typeface="Roboto"/>
                <a:cs typeface="Roboto"/>
                <a:sym typeface="Roboto"/>
              </a:rPr>
              <a:t>At each time step, we take the token with the </a:t>
            </a:r>
            <a:r>
              <a:rPr lang="en-GB" sz="1400" b="1" i="0" u="none" strike="noStrike" cap="none">
                <a:solidFill>
                  <a:srgbClr val="000000"/>
                </a:solidFill>
                <a:latin typeface="Roboto"/>
                <a:ea typeface="Roboto"/>
                <a:cs typeface="Roboto"/>
                <a:sym typeface="Roboto"/>
              </a:rPr>
              <a:t>highest probability</a:t>
            </a:r>
            <a:r>
              <a:rPr lang="en-GB" sz="1400" b="0" i="0" u="none" strike="noStrike" cap="none">
                <a:solidFill>
                  <a:srgbClr val="000000"/>
                </a:solidFill>
                <a:latin typeface="Roboto"/>
                <a:ea typeface="Roboto"/>
                <a:cs typeface="Roboto"/>
                <a:sym typeface="Roboto"/>
              </a:rPr>
              <a:t>.</a:t>
            </a:r>
            <a:endParaRPr sz="1400" b="0" i="0" u="none" strike="noStrike" cap="none">
              <a:solidFill>
                <a:srgbClr val="000000"/>
              </a:solidFill>
              <a:latin typeface="Roboto"/>
              <a:ea typeface="Roboto"/>
              <a:cs typeface="Roboto"/>
              <a:sym typeface="Roboto"/>
            </a:endParaRPr>
          </a:p>
        </p:txBody>
      </p:sp>
      <p:sp>
        <p:nvSpPr>
          <p:cNvPr id="2040" name="Google Shape;2040;p50"/>
          <p:cNvSpPr txBox="1"/>
          <p:nvPr/>
        </p:nvSpPr>
        <p:spPr>
          <a:xfrm>
            <a:off x="3225050" y="2896300"/>
            <a:ext cx="5780100" cy="6156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00000"/>
              </a:lnSpc>
              <a:spcBef>
                <a:spcPts val="0"/>
              </a:spcBef>
              <a:spcAft>
                <a:spcPts val="0"/>
              </a:spcAft>
              <a:buClr>
                <a:srgbClr val="000000"/>
              </a:buClr>
              <a:buSzPts val="1400"/>
              <a:buFont typeface="Roboto"/>
              <a:buChar char="●"/>
            </a:pPr>
            <a:r>
              <a:rPr lang="en-GB" sz="1400" b="0" i="0" u="none" strike="noStrike" cap="none">
                <a:solidFill>
                  <a:srgbClr val="000000"/>
                </a:solidFill>
                <a:latin typeface="Roboto"/>
                <a:ea typeface="Roboto"/>
                <a:cs typeface="Roboto"/>
                <a:sym typeface="Roboto"/>
              </a:rPr>
              <a:t>We then clean up the transcription by removing repetitions and the blank token:</a:t>
            </a:r>
            <a:endParaRPr sz="1400" b="0" i="0" u="none" strike="noStrike" cap="none">
              <a:solidFill>
                <a:srgbClr val="000000"/>
              </a:solidFill>
              <a:latin typeface="Roboto"/>
              <a:ea typeface="Roboto"/>
              <a:cs typeface="Roboto"/>
              <a:sym typeface="Roboto"/>
            </a:endParaRPr>
          </a:p>
        </p:txBody>
      </p:sp>
      <p:sp>
        <p:nvSpPr>
          <p:cNvPr id="2041" name="Google Shape;2041;p50"/>
          <p:cNvSpPr txBox="1"/>
          <p:nvPr/>
        </p:nvSpPr>
        <p:spPr>
          <a:xfrm>
            <a:off x="3612300" y="3579700"/>
            <a:ext cx="8964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GB" sz="1000" b="0" i="1" u="none" strike="noStrike" cap="none">
                <a:solidFill>
                  <a:srgbClr val="000000"/>
                </a:solidFill>
                <a:latin typeface="Roboto"/>
                <a:ea typeface="Roboto"/>
                <a:cs typeface="Roboto"/>
                <a:sym typeface="Roboto"/>
              </a:rPr>
              <a:t>ϵ c a ϵ t t ϵ  </a:t>
            </a:r>
            <a:endParaRPr sz="1000" b="0" i="1" u="none" strike="noStrike" cap="none">
              <a:solidFill>
                <a:srgbClr val="000000"/>
              </a:solidFill>
              <a:latin typeface="Roboto"/>
              <a:ea typeface="Roboto"/>
              <a:cs typeface="Roboto"/>
              <a:sym typeface="Roboto"/>
            </a:endParaRPr>
          </a:p>
        </p:txBody>
      </p:sp>
      <p:cxnSp>
        <p:nvCxnSpPr>
          <p:cNvPr id="2042" name="Google Shape;2042;p50"/>
          <p:cNvCxnSpPr/>
          <p:nvPr/>
        </p:nvCxnSpPr>
        <p:spPr>
          <a:xfrm>
            <a:off x="4419225" y="3749050"/>
            <a:ext cx="321300" cy="3600"/>
          </a:xfrm>
          <a:prstGeom prst="straightConnector1">
            <a:avLst/>
          </a:prstGeom>
          <a:noFill/>
          <a:ln w="9525" cap="flat" cmpd="sng">
            <a:solidFill>
              <a:schemeClr val="dk2"/>
            </a:solidFill>
            <a:prstDash val="solid"/>
            <a:round/>
            <a:headEnd type="none" w="sm" len="sm"/>
            <a:tailEnd type="triangle" w="med" len="med"/>
          </a:ln>
        </p:spPr>
      </p:cxnSp>
      <p:sp>
        <p:nvSpPr>
          <p:cNvPr id="2043" name="Google Shape;2043;p50"/>
          <p:cNvSpPr txBox="1"/>
          <p:nvPr/>
        </p:nvSpPr>
        <p:spPr>
          <a:xfrm>
            <a:off x="5070225" y="3579700"/>
            <a:ext cx="6444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GB" sz="1000" b="0" i="1" u="none" strike="noStrike" cap="none">
                <a:solidFill>
                  <a:srgbClr val="000000"/>
                </a:solidFill>
                <a:latin typeface="Roboto"/>
                <a:ea typeface="Roboto"/>
                <a:cs typeface="Roboto"/>
                <a:sym typeface="Roboto"/>
              </a:rPr>
              <a:t> c a t </a:t>
            </a:r>
            <a:endParaRPr sz="1000" b="0" i="1" u="none" strike="noStrike" cap="none">
              <a:solidFill>
                <a:srgbClr val="000000"/>
              </a:solidFill>
              <a:latin typeface="Roboto"/>
              <a:ea typeface="Roboto"/>
              <a:cs typeface="Roboto"/>
              <a:sym typeface="Roboto"/>
            </a:endParaRPr>
          </a:p>
        </p:txBody>
      </p:sp>
      <p:sp>
        <p:nvSpPr>
          <p:cNvPr id="2044" name="Google Shape;2044;p50"/>
          <p:cNvSpPr txBox="1"/>
          <p:nvPr/>
        </p:nvSpPr>
        <p:spPr>
          <a:xfrm>
            <a:off x="329550" y="4084100"/>
            <a:ext cx="8595300" cy="4002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00000"/>
              </a:lnSpc>
              <a:spcBef>
                <a:spcPts val="0"/>
              </a:spcBef>
              <a:spcAft>
                <a:spcPts val="0"/>
              </a:spcAft>
              <a:buClr>
                <a:srgbClr val="000000"/>
              </a:buClr>
              <a:buSzPts val="1400"/>
              <a:buFont typeface="Roboto"/>
              <a:buChar char="●"/>
            </a:pPr>
            <a:r>
              <a:rPr lang="en-GB" sz="1400" b="0" i="0" u="none" strike="noStrike" cap="none">
                <a:solidFill>
                  <a:srgbClr val="000000"/>
                </a:solidFill>
                <a:latin typeface="Roboto"/>
                <a:ea typeface="Roboto"/>
                <a:cs typeface="Roboto"/>
                <a:sym typeface="Roboto"/>
              </a:rPr>
              <a:t>As an alternative, we can use a </a:t>
            </a:r>
            <a:r>
              <a:rPr lang="en-GB" sz="1400" b="1" i="0" u="none" strike="noStrike" cap="none">
                <a:solidFill>
                  <a:srgbClr val="000000"/>
                </a:solidFill>
                <a:latin typeface="Roboto"/>
                <a:ea typeface="Roboto"/>
                <a:cs typeface="Roboto"/>
                <a:sym typeface="Roboto"/>
              </a:rPr>
              <a:t>modified version</a:t>
            </a:r>
            <a:r>
              <a:rPr lang="en-GB" sz="1400" b="0" i="0" u="none" strike="noStrike" cap="none">
                <a:solidFill>
                  <a:srgbClr val="000000"/>
                </a:solidFill>
                <a:latin typeface="Roboto"/>
                <a:ea typeface="Roboto"/>
                <a:cs typeface="Roboto"/>
                <a:sym typeface="Roboto"/>
              </a:rPr>
              <a:t> of the </a:t>
            </a:r>
            <a:r>
              <a:rPr lang="en-GB" sz="1400" b="1" i="0" u="none" strike="noStrike" cap="none">
                <a:solidFill>
                  <a:srgbClr val="000000"/>
                </a:solidFill>
                <a:latin typeface="Roboto"/>
                <a:ea typeface="Roboto"/>
                <a:cs typeface="Roboto"/>
                <a:sym typeface="Roboto"/>
              </a:rPr>
              <a:t>beamsearch</a:t>
            </a:r>
            <a:r>
              <a:rPr lang="en-GB" sz="1400" b="0" i="0" u="none" strike="noStrike" cap="none">
                <a:solidFill>
                  <a:srgbClr val="000000"/>
                </a:solidFill>
                <a:latin typeface="Roboto"/>
                <a:ea typeface="Roboto"/>
                <a:cs typeface="Roboto"/>
                <a:sym typeface="Roboto"/>
              </a:rPr>
              <a:t> algorithm discussed earlier.</a:t>
            </a:r>
            <a:endParaRPr sz="1400" b="0" i="0" u="none" strike="noStrike" cap="none">
              <a:solidFill>
                <a:srgbClr val="000000"/>
              </a:solidFill>
              <a:latin typeface="Roboto"/>
              <a:ea typeface="Roboto"/>
              <a:cs typeface="Roboto"/>
              <a:sym typeface="Roboto"/>
            </a:endParaRPr>
          </a:p>
        </p:txBody>
      </p:sp>
      <p:sp>
        <p:nvSpPr>
          <p:cNvPr id="2045" name="Google Shape;2045;p50"/>
          <p:cNvSpPr txBox="1"/>
          <p:nvPr/>
        </p:nvSpPr>
        <p:spPr>
          <a:xfrm>
            <a:off x="329550" y="4596500"/>
            <a:ext cx="8595300" cy="6156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00000"/>
              </a:lnSpc>
              <a:spcBef>
                <a:spcPts val="0"/>
              </a:spcBef>
              <a:spcAft>
                <a:spcPts val="0"/>
              </a:spcAft>
              <a:buClr>
                <a:srgbClr val="000000"/>
              </a:buClr>
              <a:buSzPts val="1400"/>
              <a:buFont typeface="Roboto"/>
              <a:buChar char="●"/>
            </a:pPr>
            <a:r>
              <a:rPr lang="en-GB" sz="1400" b="0" i="0" u="none" strike="noStrike" cap="none">
                <a:solidFill>
                  <a:srgbClr val="000000"/>
                </a:solidFill>
                <a:latin typeface="Roboto"/>
                <a:ea typeface="Roboto"/>
                <a:cs typeface="Roboto"/>
                <a:sym typeface="Roboto"/>
              </a:rPr>
              <a:t>Note that the model is </a:t>
            </a:r>
            <a:r>
              <a:rPr lang="en-GB" sz="1400" b="1" i="0" u="none" strike="noStrike" cap="none">
                <a:solidFill>
                  <a:srgbClr val="000000"/>
                </a:solidFill>
                <a:latin typeface="Roboto"/>
                <a:ea typeface="Roboto"/>
                <a:cs typeface="Roboto"/>
                <a:sym typeface="Roboto"/>
              </a:rPr>
              <a:t>streamable </a:t>
            </a:r>
            <a:r>
              <a:rPr lang="en-GB" sz="1400" b="0" i="0" u="none" strike="noStrike" cap="none">
                <a:solidFill>
                  <a:srgbClr val="000000"/>
                </a:solidFill>
                <a:latin typeface="Roboto"/>
                <a:ea typeface="Roboto"/>
                <a:cs typeface="Roboto"/>
                <a:sym typeface="Roboto"/>
              </a:rPr>
              <a:t>as it can start generating output in real-time as soon as it begins receiving the input signal.</a:t>
            </a:r>
            <a:endParaRPr sz="1400" b="0" i="0" u="none" strike="noStrike" cap="none">
              <a:solidFill>
                <a:srgbClr val="000000"/>
              </a:solidFill>
              <a:latin typeface="Roboto"/>
              <a:ea typeface="Roboto"/>
              <a:cs typeface="Roboto"/>
              <a:sym typeface="Roboto"/>
            </a:endParaRPr>
          </a:p>
        </p:txBody>
      </p:sp>
      <p:cxnSp>
        <p:nvCxnSpPr>
          <p:cNvPr id="2046" name="Google Shape;2046;p50"/>
          <p:cNvCxnSpPr/>
          <p:nvPr/>
        </p:nvCxnSpPr>
        <p:spPr>
          <a:xfrm rot="10800000">
            <a:off x="777450" y="2148800"/>
            <a:ext cx="0" cy="219900"/>
          </a:xfrm>
          <a:prstGeom prst="straightConnector1">
            <a:avLst/>
          </a:prstGeom>
          <a:noFill/>
          <a:ln w="9525" cap="flat" cmpd="sng">
            <a:solidFill>
              <a:srgbClr val="424242"/>
            </a:solidFill>
            <a:prstDash val="solid"/>
            <a:round/>
            <a:headEnd type="none" w="sm" len="sm"/>
            <a:tailEnd type="triangle" w="med" len="med"/>
          </a:ln>
        </p:spPr>
      </p:cxnSp>
      <p:cxnSp>
        <p:nvCxnSpPr>
          <p:cNvPr id="2047" name="Google Shape;2047;p50"/>
          <p:cNvCxnSpPr/>
          <p:nvPr/>
        </p:nvCxnSpPr>
        <p:spPr>
          <a:xfrm rot="10800000">
            <a:off x="939050" y="2148800"/>
            <a:ext cx="0" cy="219900"/>
          </a:xfrm>
          <a:prstGeom prst="straightConnector1">
            <a:avLst/>
          </a:prstGeom>
          <a:noFill/>
          <a:ln w="9525" cap="flat" cmpd="sng">
            <a:solidFill>
              <a:srgbClr val="424242"/>
            </a:solidFill>
            <a:prstDash val="solid"/>
            <a:round/>
            <a:headEnd type="none" w="sm" len="sm"/>
            <a:tailEnd type="triangle" w="med" len="med"/>
          </a:ln>
        </p:spPr>
      </p:cxnSp>
      <p:cxnSp>
        <p:nvCxnSpPr>
          <p:cNvPr id="2048" name="Google Shape;2048;p50"/>
          <p:cNvCxnSpPr/>
          <p:nvPr/>
        </p:nvCxnSpPr>
        <p:spPr>
          <a:xfrm rot="10800000">
            <a:off x="1149250" y="2148788"/>
            <a:ext cx="0" cy="219900"/>
          </a:xfrm>
          <a:prstGeom prst="straightConnector1">
            <a:avLst/>
          </a:prstGeom>
          <a:noFill/>
          <a:ln w="9525" cap="flat" cmpd="sng">
            <a:solidFill>
              <a:srgbClr val="424242"/>
            </a:solidFill>
            <a:prstDash val="solid"/>
            <a:round/>
            <a:headEnd type="none" w="sm" len="sm"/>
            <a:tailEnd type="triangle" w="med" len="med"/>
          </a:ln>
        </p:spPr>
      </p:cxnSp>
      <p:cxnSp>
        <p:nvCxnSpPr>
          <p:cNvPr id="2049" name="Google Shape;2049;p50"/>
          <p:cNvCxnSpPr/>
          <p:nvPr/>
        </p:nvCxnSpPr>
        <p:spPr>
          <a:xfrm rot="10800000">
            <a:off x="1310850" y="2148788"/>
            <a:ext cx="0" cy="219900"/>
          </a:xfrm>
          <a:prstGeom prst="straightConnector1">
            <a:avLst/>
          </a:prstGeom>
          <a:noFill/>
          <a:ln w="9525" cap="flat" cmpd="sng">
            <a:solidFill>
              <a:srgbClr val="424242"/>
            </a:solidFill>
            <a:prstDash val="solid"/>
            <a:round/>
            <a:headEnd type="none" w="sm" len="sm"/>
            <a:tailEnd type="triangle" w="med" len="med"/>
          </a:ln>
        </p:spPr>
      </p:cxnSp>
      <p:cxnSp>
        <p:nvCxnSpPr>
          <p:cNvPr id="2050" name="Google Shape;2050;p50"/>
          <p:cNvCxnSpPr/>
          <p:nvPr/>
        </p:nvCxnSpPr>
        <p:spPr>
          <a:xfrm rot="10800000">
            <a:off x="1530250" y="2141038"/>
            <a:ext cx="0" cy="219900"/>
          </a:xfrm>
          <a:prstGeom prst="straightConnector1">
            <a:avLst/>
          </a:prstGeom>
          <a:noFill/>
          <a:ln w="9525" cap="flat" cmpd="sng">
            <a:solidFill>
              <a:srgbClr val="424242"/>
            </a:solidFill>
            <a:prstDash val="solid"/>
            <a:round/>
            <a:headEnd type="none" w="sm" len="sm"/>
            <a:tailEnd type="triangle" w="med" len="med"/>
          </a:ln>
        </p:spPr>
      </p:cxnSp>
      <p:cxnSp>
        <p:nvCxnSpPr>
          <p:cNvPr id="2051" name="Google Shape;2051;p50"/>
          <p:cNvCxnSpPr/>
          <p:nvPr/>
        </p:nvCxnSpPr>
        <p:spPr>
          <a:xfrm rot="10800000">
            <a:off x="1691850" y="2141038"/>
            <a:ext cx="0" cy="219900"/>
          </a:xfrm>
          <a:prstGeom prst="straightConnector1">
            <a:avLst/>
          </a:prstGeom>
          <a:noFill/>
          <a:ln w="9525" cap="flat" cmpd="sng">
            <a:solidFill>
              <a:srgbClr val="424242"/>
            </a:solidFill>
            <a:prstDash val="solid"/>
            <a:round/>
            <a:headEnd type="none" w="sm" len="sm"/>
            <a:tailEnd type="triangle" w="med" len="med"/>
          </a:ln>
        </p:spPr>
      </p:cxnSp>
      <p:cxnSp>
        <p:nvCxnSpPr>
          <p:cNvPr id="2052" name="Google Shape;2052;p50"/>
          <p:cNvCxnSpPr/>
          <p:nvPr/>
        </p:nvCxnSpPr>
        <p:spPr>
          <a:xfrm rot="10800000">
            <a:off x="1911250" y="2141038"/>
            <a:ext cx="0" cy="219900"/>
          </a:xfrm>
          <a:prstGeom prst="straightConnector1">
            <a:avLst/>
          </a:prstGeom>
          <a:noFill/>
          <a:ln w="9525" cap="flat" cmpd="sng">
            <a:solidFill>
              <a:srgbClr val="424242"/>
            </a:solidFill>
            <a:prstDash val="solid"/>
            <a:round/>
            <a:headEnd type="none" w="sm" len="sm"/>
            <a:tailEnd type="triangle" w="med" len="med"/>
          </a:ln>
        </p:spPr>
      </p:cxnSp>
      <p:cxnSp>
        <p:nvCxnSpPr>
          <p:cNvPr id="2053" name="Google Shape;2053;p50"/>
          <p:cNvCxnSpPr/>
          <p:nvPr/>
        </p:nvCxnSpPr>
        <p:spPr>
          <a:xfrm rot="10800000">
            <a:off x="2072850" y="2141038"/>
            <a:ext cx="0" cy="219900"/>
          </a:xfrm>
          <a:prstGeom prst="straightConnector1">
            <a:avLst/>
          </a:prstGeom>
          <a:noFill/>
          <a:ln w="9525" cap="flat" cmpd="sng">
            <a:solidFill>
              <a:srgbClr val="424242"/>
            </a:solidFill>
            <a:prstDash val="solid"/>
            <a:round/>
            <a:headEnd type="none" w="sm" len="sm"/>
            <a:tailEnd type="triangle" w="med" len="med"/>
          </a:ln>
        </p:spPr>
      </p:cxnSp>
      <p:cxnSp>
        <p:nvCxnSpPr>
          <p:cNvPr id="2054" name="Google Shape;2054;p50"/>
          <p:cNvCxnSpPr/>
          <p:nvPr/>
        </p:nvCxnSpPr>
        <p:spPr>
          <a:xfrm rot="10800000">
            <a:off x="2296850" y="2141038"/>
            <a:ext cx="0" cy="219900"/>
          </a:xfrm>
          <a:prstGeom prst="straightConnector1">
            <a:avLst/>
          </a:prstGeom>
          <a:noFill/>
          <a:ln w="9525" cap="flat" cmpd="sng">
            <a:solidFill>
              <a:srgbClr val="424242"/>
            </a:solidFill>
            <a:prstDash val="solid"/>
            <a:round/>
            <a:headEnd type="none" w="sm" len="sm"/>
            <a:tailEnd type="triangle" w="med" len="med"/>
          </a:ln>
        </p:spPr>
      </p:cxnSp>
      <p:cxnSp>
        <p:nvCxnSpPr>
          <p:cNvPr id="2055" name="Google Shape;2055;p50"/>
          <p:cNvCxnSpPr/>
          <p:nvPr/>
        </p:nvCxnSpPr>
        <p:spPr>
          <a:xfrm rot="10800000">
            <a:off x="2458450" y="2141038"/>
            <a:ext cx="0" cy="219900"/>
          </a:xfrm>
          <a:prstGeom prst="straightConnector1">
            <a:avLst/>
          </a:prstGeom>
          <a:noFill/>
          <a:ln w="9525" cap="flat" cmpd="sng">
            <a:solidFill>
              <a:srgbClr val="424242"/>
            </a:solidFill>
            <a:prstDash val="solid"/>
            <a:round/>
            <a:headEnd type="none" w="sm" len="sm"/>
            <a:tailEnd type="triangl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3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3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4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4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4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4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04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0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Shape 2059"/>
        <p:cNvGrpSpPr/>
        <p:nvPr/>
      </p:nvGrpSpPr>
      <p:grpSpPr>
        <a:xfrm>
          <a:off x="0" y="0"/>
          <a:ext cx="0" cy="0"/>
          <a:chOff x="0" y="0"/>
          <a:chExt cx="0" cy="0"/>
        </a:xfrm>
      </p:grpSpPr>
      <p:sp>
        <p:nvSpPr>
          <p:cNvPr id="2060" name="Google Shape;2060;p51"/>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800"/>
              <a:buNone/>
            </a:pPr>
            <a:r>
              <a:rPr lang="en-GB" sz="2600"/>
              <a:t>Transducers</a:t>
            </a:r>
            <a:endParaRPr sz="2600"/>
          </a:p>
        </p:txBody>
      </p:sp>
      <p:sp>
        <p:nvSpPr>
          <p:cNvPr id="2061" name="Google Shape;2061;p51"/>
          <p:cNvSpPr txBox="1"/>
          <p:nvPr/>
        </p:nvSpPr>
        <p:spPr>
          <a:xfrm>
            <a:off x="255900" y="793350"/>
            <a:ext cx="8826600" cy="6156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00000"/>
              </a:lnSpc>
              <a:spcBef>
                <a:spcPts val="0"/>
              </a:spcBef>
              <a:spcAft>
                <a:spcPts val="0"/>
              </a:spcAft>
              <a:buClr>
                <a:srgbClr val="000000"/>
              </a:buClr>
              <a:buSzPts val="1400"/>
              <a:buFont typeface="Roboto"/>
              <a:buChar char="●"/>
            </a:pPr>
            <a:r>
              <a:rPr lang="en-GB" sz="1400" b="0" i="0" u="none" strike="noStrike" cap="none">
                <a:solidFill>
                  <a:srgbClr val="000000"/>
                </a:solidFill>
                <a:latin typeface="Roboto"/>
                <a:ea typeface="Roboto"/>
                <a:cs typeface="Roboto"/>
                <a:sym typeface="Roboto"/>
              </a:rPr>
              <a:t>CTC works really well and many systems used it in combination with pre-trained self-supervised models (such as wav2vec, wavLM, etc).</a:t>
            </a:r>
            <a:endParaRPr sz="1400" b="0" i="0" u="none" strike="noStrike" cap="none">
              <a:solidFill>
                <a:srgbClr val="000000"/>
              </a:solidFill>
              <a:latin typeface="Roboto"/>
              <a:ea typeface="Roboto"/>
              <a:cs typeface="Roboto"/>
              <a:sym typeface="Roboto"/>
            </a:endParaRPr>
          </a:p>
        </p:txBody>
      </p:sp>
      <p:pic>
        <p:nvPicPr>
          <p:cNvPr id="2062" name="Google Shape;2062;p51"/>
          <p:cNvPicPr preferRelativeResize="0"/>
          <p:nvPr/>
        </p:nvPicPr>
        <p:blipFill rotWithShape="1">
          <a:blip r:embed="rId3">
            <a:alphaModFix/>
          </a:blip>
          <a:srcRect/>
          <a:stretch/>
        </p:blipFill>
        <p:spPr>
          <a:xfrm>
            <a:off x="520925" y="1583250"/>
            <a:ext cx="2781676" cy="3221701"/>
          </a:xfrm>
          <a:prstGeom prst="rect">
            <a:avLst/>
          </a:prstGeom>
          <a:noFill/>
          <a:ln>
            <a:noFill/>
          </a:ln>
        </p:spPr>
      </p:pic>
      <p:sp>
        <p:nvSpPr>
          <p:cNvPr id="2063" name="Google Shape;2063;p51"/>
          <p:cNvSpPr txBox="1"/>
          <p:nvPr/>
        </p:nvSpPr>
        <p:spPr>
          <a:xfrm>
            <a:off x="4320225" y="1738025"/>
            <a:ext cx="41163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2064" name="Google Shape;2064;p51"/>
          <p:cNvSpPr txBox="1"/>
          <p:nvPr/>
        </p:nvSpPr>
        <p:spPr>
          <a:xfrm>
            <a:off x="3449925" y="1330550"/>
            <a:ext cx="5551200" cy="6156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00000"/>
              </a:lnSpc>
              <a:spcBef>
                <a:spcPts val="0"/>
              </a:spcBef>
              <a:spcAft>
                <a:spcPts val="0"/>
              </a:spcAft>
              <a:buClr>
                <a:srgbClr val="000000"/>
              </a:buClr>
              <a:buSzPts val="1400"/>
              <a:buFont typeface="Roboto"/>
              <a:buChar char="●"/>
            </a:pPr>
            <a:r>
              <a:rPr lang="en-GB" sz="1400" b="0" i="0" u="none" strike="noStrike" cap="none">
                <a:solidFill>
                  <a:srgbClr val="000000"/>
                </a:solidFill>
                <a:latin typeface="Roboto"/>
                <a:ea typeface="Roboto"/>
                <a:cs typeface="Roboto"/>
                <a:sym typeface="Roboto"/>
              </a:rPr>
              <a:t>An alternative is </a:t>
            </a:r>
            <a:r>
              <a:rPr lang="en-GB" sz="1400" b="1" i="0" u="none" strike="noStrike" cap="none">
                <a:solidFill>
                  <a:srgbClr val="000000"/>
                </a:solidFill>
                <a:latin typeface="Roboto"/>
                <a:ea typeface="Roboto"/>
                <a:cs typeface="Roboto"/>
                <a:sym typeface="Roboto"/>
              </a:rPr>
              <a:t>Transducers</a:t>
            </a:r>
            <a:r>
              <a:rPr lang="en-GB" sz="1400" b="0" i="0" u="none" strike="noStrike" cap="none">
                <a:solidFill>
                  <a:srgbClr val="000000"/>
                </a:solidFill>
                <a:latin typeface="Roboto"/>
                <a:ea typeface="Roboto"/>
                <a:cs typeface="Roboto"/>
                <a:sym typeface="Roboto"/>
              </a:rPr>
              <a:t> (sometimes referred to as RNN-transducers).</a:t>
            </a:r>
            <a:endParaRPr sz="1400" b="0" i="0" u="none" strike="noStrike" cap="none">
              <a:solidFill>
                <a:srgbClr val="000000"/>
              </a:solidFill>
              <a:latin typeface="Roboto"/>
              <a:ea typeface="Roboto"/>
              <a:cs typeface="Roboto"/>
              <a:sym typeface="Roboto"/>
            </a:endParaRPr>
          </a:p>
        </p:txBody>
      </p:sp>
      <p:sp>
        <p:nvSpPr>
          <p:cNvPr id="2065" name="Google Shape;2065;p51"/>
          <p:cNvSpPr txBox="1"/>
          <p:nvPr/>
        </p:nvSpPr>
        <p:spPr>
          <a:xfrm>
            <a:off x="3414375" y="1890800"/>
            <a:ext cx="5622300" cy="4002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00000"/>
              </a:lnSpc>
              <a:spcBef>
                <a:spcPts val="0"/>
              </a:spcBef>
              <a:spcAft>
                <a:spcPts val="0"/>
              </a:spcAft>
              <a:buClr>
                <a:srgbClr val="000000"/>
              </a:buClr>
              <a:buSzPts val="1400"/>
              <a:buFont typeface="Roboto"/>
              <a:buChar char="●"/>
            </a:pPr>
            <a:r>
              <a:rPr lang="en-GB" sz="1400" b="0" i="0" u="none" strike="noStrike" cap="none">
                <a:solidFill>
                  <a:srgbClr val="000000"/>
                </a:solidFill>
                <a:latin typeface="Roboto"/>
                <a:ea typeface="Roboto"/>
                <a:cs typeface="Roboto"/>
                <a:sym typeface="Roboto"/>
              </a:rPr>
              <a:t>RNN transducers are composed of three neural networks:</a:t>
            </a:r>
            <a:endParaRPr sz="1400" b="0" i="0" u="none" strike="noStrike" cap="none">
              <a:solidFill>
                <a:srgbClr val="000000"/>
              </a:solidFill>
              <a:latin typeface="Roboto"/>
              <a:ea typeface="Roboto"/>
              <a:cs typeface="Roboto"/>
              <a:sym typeface="Roboto"/>
            </a:endParaRPr>
          </a:p>
        </p:txBody>
      </p:sp>
      <p:sp>
        <p:nvSpPr>
          <p:cNvPr id="2066" name="Google Shape;2066;p51"/>
          <p:cNvSpPr txBox="1"/>
          <p:nvPr/>
        </p:nvSpPr>
        <p:spPr>
          <a:xfrm>
            <a:off x="3725200" y="2495200"/>
            <a:ext cx="4830000" cy="6156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00000"/>
              </a:lnSpc>
              <a:spcBef>
                <a:spcPts val="0"/>
              </a:spcBef>
              <a:spcAft>
                <a:spcPts val="0"/>
              </a:spcAft>
              <a:buClr>
                <a:srgbClr val="000000"/>
              </a:buClr>
              <a:buSzPts val="1400"/>
              <a:buFont typeface="Roboto"/>
              <a:buChar char="●"/>
            </a:pPr>
            <a:r>
              <a:rPr lang="en-GB" sz="1400" b="1" i="0" u="none" strike="noStrike" cap="none">
                <a:solidFill>
                  <a:srgbClr val="000000"/>
                </a:solidFill>
                <a:latin typeface="Roboto"/>
                <a:ea typeface="Roboto"/>
                <a:cs typeface="Roboto"/>
                <a:sym typeface="Roboto"/>
              </a:rPr>
              <a:t>Encoder</a:t>
            </a:r>
            <a:r>
              <a:rPr lang="en-GB" sz="1400" b="0" i="0" u="none" strike="noStrike" cap="none">
                <a:solidFill>
                  <a:srgbClr val="000000"/>
                </a:solidFill>
                <a:latin typeface="Roboto"/>
                <a:ea typeface="Roboto"/>
                <a:cs typeface="Roboto"/>
                <a:sym typeface="Roboto"/>
              </a:rPr>
              <a:t>: takes as input the features and transforms them into a higher-level representation.</a:t>
            </a:r>
            <a:endParaRPr sz="1400" b="0" i="0" u="none" strike="noStrike" cap="none">
              <a:solidFill>
                <a:srgbClr val="000000"/>
              </a:solidFill>
              <a:latin typeface="Roboto"/>
              <a:ea typeface="Roboto"/>
              <a:cs typeface="Roboto"/>
              <a:sym typeface="Roboto"/>
            </a:endParaRPr>
          </a:p>
        </p:txBody>
      </p:sp>
      <p:sp>
        <p:nvSpPr>
          <p:cNvPr id="2067" name="Google Shape;2067;p51"/>
          <p:cNvSpPr txBox="1"/>
          <p:nvPr/>
        </p:nvSpPr>
        <p:spPr>
          <a:xfrm>
            <a:off x="3725200" y="3104800"/>
            <a:ext cx="4830000" cy="10467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00000"/>
              </a:lnSpc>
              <a:spcBef>
                <a:spcPts val="0"/>
              </a:spcBef>
              <a:spcAft>
                <a:spcPts val="0"/>
              </a:spcAft>
              <a:buClr>
                <a:srgbClr val="000000"/>
              </a:buClr>
              <a:buSzPts val="1400"/>
              <a:buFont typeface="Roboto"/>
              <a:buChar char="●"/>
            </a:pPr>
            <a:r>
              <a:rPr lang="en-GB" sz="1400" b="1" i="0" u="none" strike="noStrike" cap="none">
                <a:solidFill>
                  <a:srgbClr val="000000"/>
                </a:solidFill>
                <a:latin typeface="Roboto"/>
                <a:ea typeface="Roboto"/>
                <a:cs typeface="Roboto"/>
                <a:sym typeface="Roboto"/>
              </a:rPr>
              <a:t>Predictor</a:t>
            </a:r>
            <a:r>
              <a:rPr lang="en-GB" sz="1400" b="0" i="0" u="none" strike="noStrike" cap="none">
                <a:solidFill>
                  <a:srgbClr val="000000"/>
                </a:solidFill>
                <a:latin typeface="Roboto"/>
                <a:ea typeface="Roboto"/>
                <a:cs typeface="Roboto"/>
                <a:sym typeface="Roboto"/>
              </a:rPr>
              <a:t>: It is an autoregressive network that takes as input the previous outputs and produces features that can be used for predicting the next output (similarly to a standard language model).</a:t>
            </a:r>
            <a:endParaRPr sz="1400" b="0" i="0" u="none" strike="noStrike" cap="none">
              <a:solidFill>
                <a:srgbClr val="000000"/>
              </a:solidFill>
              <a:latin typeface="Roboto"/>
              <a:ea typeface="Roboto"/>
              <a:cs typeface="Roboto"/>
              <a:sym typeface="Roboto"/>
            </a:endParaRPr>
          </a:p>
        </p:txBody>
      </p:sp>
      <p:sp>
        <p:nvSpPr>
          <p:cNvPr id="2068" name="Google Shape;2068;p51"/>
          <p:cNvSpPr txBox="1"/>
          <p:nvPr/>
        </p:nvSpPr>
        <p:spPr>
          <a:xfrm>
            <a:off x="3725200" y="4151500"/>
            <a:ext cx="5006700" cy="6156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00000"/>
              </a:lnSpc>
              <a:spcBef>
                <a:spcPts val="0"/>
              </a:spcBef>
              <a:spcAft>
                <a:spcPts val="0"/>
              </a:spcAft>
              <a:buClr>
                <a:srgbClr val="000000"/>
              </a:buClr>
              <a:buSzPts val="1400"/>
              <a:buFont typeface="Roboto"/>
              <a:buChar char="●"/>
            </a:pPr>
            <a:r>
              <a:rPr lang="en-GB" sz="1400" b="1" i="0" u="none" strike="noStrike" cap="none">
                <a:solidFill>
                  <a:srgbClr val="000000"/>
                </a:solidFill>
                <a:latin typeface="Roboto"/>
                <a:ea typeface="Roboto"/>
                <a:cs typeface="Roboto"/>
                <a:sym typeface="Roboto"/>
              </a:rPr>
              <a:t>Joiner</a:t>
            </a:r>
            <a:r>
              <a:rPr lang="en-GB" sz="1400" b="0" i="0" u="none" strike="noStrike" cap="none">
                <a:solidFill>
                  <a:srgbClr val="000000"/>
                </a:solidFill>
                <a:latin typeface="Roboto"/>
                <a:ea typeface="Roboto"/>
                <a:cs typeface="Roboto"/>
                <a:sym typeface="Roboto"/>
              </a:rPr>
              <a:t>: it is a simple feedforward network that combines the encoder vector f</a:t>
            </a:r>
            <a:r>
              <a:rPr lang="en-GB" sz="1400" b="0" i="0" u="none" strike="noStrike" cap="none" baseline="-25000">
                <a:solidFill>
                  <a:srgbClr val="000000"/>
                </a:solidFill>
                <a:latin typeface="Roboto"/>
                <a:ea typeface="Roboto"/>
                <a:cs typeface="Roboto"/>
                <a:sym typeface="Roboto"/>
              </a:rPr>
              <a:t>t</a:t>
            </a:r>
            <a:r>
              <a:rPr lang="en-GB" sz="1400" b="0" i="0" u="none" strike="noStrike" cap="none">
                <a:solidFill>
                  <a:srgbClr val="000000"/>
                </a:solidFill>
                <a:latin typeface="Roboto"/>
                <a:ea typeface="Roboto"/>
                <a:cs typeface="Roboto"/>
                <a:sym typeface="Roboto"/>
              </a:rPr>
              <a:t> and predictor vector g</a:t>
            </a:r>
            <a:r>
              <a:rPr lang="en-GB" sz="1400" b="0" i="0" u="none" strike="noStrike" cap="none" baseline="-25000">
                <a:solidFill>
                  <a:srgbClr val="000000"/>
                </a:solidFill>
                <a:latin typeface="Roboto"/>
                <a:ea typeface="Roboto"/>
                <a:cs typeface="Roboto"/>
                <a:sym typeface="Roboto"/>
              </a:rPr>
              <a:t>u</a:t>
            </a:r>
            <a:endParaRPr sz="1400" b="0" i="0" u="none" strike="noStrike" cap="none" baseline="-25000">
              <a:solidFill>
                <a:srgbClr val="000000"/>
              </a:solidFill>
              <a:latin typeface="Roboto"/>
              <a:ea typeface="Roboto"/>
              <a:cs typeface="Roboto"/>
              <a:sym typeface="Robo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6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6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6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6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96"/>
        <p:cNvGrpSpPr/>
        <p:nvPr/>
      </p:nvGrpSpPr>
      <p:grpSpPr>
        <a:xfrm>
          <a:off x="0" y="0"/>
          <a:ext cx="0" cy="0"/>
          <a:chOff x="0" y="0"/>
          <a:chExt cx="0" cy="0"/>
        </a:xfrm>
      </p:grpSpPr>
      <p:sp>
        <p:nvSpPr>
          <p:cNvPr id="97" name="Google Shape;97;p16"/>
          <p:cNvSpPr txBox="1"/>
          <p:nvPr/>
        </p:nvSpPr>
        <p:spPr>
          <a:xfrm>
            <a:off x="1211650" y="1678325"/>
            <a:ext cx="6980700" cy="5850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600"/>
              <a:buFont typeface="Arial"/>
              <a:buNone/>
            </a:pPr>
            <a:r>
              <a:rPr lang="en-GB" sz="2600" b="0" i="0" u="none" strike="noStrike" cap="none">
                <a:solidFill>
                  <a:srgbClr val="000000"/>
                </a:solidFill>
                <a:latin typeface="Arial"/>
                <a:ea typeface="Arial"/>
                <a:cs typeface="Arial"/>
                <a:sym typeface="Arial"/>
              </a:rPr>
              <a:t>Beamsearch</a:t>
            </a:r>
            <a:endParaRPr sz="2600" b="0" i="0" u="none" strike="noStrike" cap="none">
              <a:solidFill>
                <a:srgbClr val="202124"/>
              </a:solidFill>
              <a:highlight>
                <a:srgbClr val="FFFFFF"/>
              </a:highlight>
              <a:latin typeface="Arial"/>
              <a:ea typeface="Arial"/>
              <a:cs typeface="Arial"/>
              <a:sym typeface="Arial"/>
            </a:endParaRPr>
          </a:p>
        </p:txBody>
      </p:sp>
      <p:sp>
        <p:nvSpPr>
          <p:cNvPr id="98" name="Google Shape;98;p16"/>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4</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Shape 2072"/>
        <p:cNvGrpSpPr/>
        <p:nvPr/>
      </p:nvGrpSpPr>
      <p:grpSpPr>
        <a:xfrm>
          <a:off x="0" y="0"/>
          <a:ext cx="0" cy="0"/>
          <a:chOff x="0" y="0"/>
          <a:chExt cx="0" cy="0"/>
        </a:xfrm>
      </p:grpSpPr>
      <p:sp>
        <p:nvSpPr>
          <p:cNvPr id="2073" name="Google Shape;2073;p52"/>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800"/>
              <a:buNone/>
            </a:pPr>
            <a:r>
              <a:rPr lang="en-GB" sz="2600"/>
              <a:t>Transducers</a:t>
            </a:r>
            <a:endParaRPr sz="2600"/>
          </a:p>
        </p:txBody>
      </p:sp>
      <p:pic>
        <p:nvPicPr>
          <p:cNvPr id="2074" name="Google Shape;2074;p52"/>
          <p:cNvPicPr preferRelativeResize="0"/>
          <p:nvPr/>
        </p:nvPicPr>
        <p:blipFill rotWithShape="1">
          <a:blip r:embed="rId3">
            <a:alphaModFix/>
          </a:blip>
          <a:srcRect/>
          <a:stretch/>
        </p:blipFill>
        <p:spPr>
          <a:xfrm>
            <a:off x="466775" y="1155300"/>
            <a:ext cx="2781676" cy="3221701"/>
          </a:xfrm>
          <a:prstGeom prst="rect">
            <a:avLst/>
          </a:prstGeom>
          <a:noFill/>
          <a:ln>
            <a:noFill/>
          </a:ln>
        </p:spPr>
      </p:pic>
      <p:sp>
        <p:nvSpPr>
          <p:cNvPr id="2075" name="Google Shape;2075;p52"/>
          <p:cNvSpPr txBox="1"/>
          <p:nvPr/>
        </p:nvSpPr>
        <p:spPr>
          <a:xfrm>
            <a:off x="3428125" y="1186250"/>
            <a:ext cx="5551200" cy="6156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00000"/>
              </a:lnSpc>
              <a:spcBef>
                <a:spcPts val="0"/>
              </a:spcBef>
              <a:spcAft>
                <a:spcPts val="0"/>
              </a:spcAft>
              <a:buClr>
                <a:srgbClr val="000000"/>
              </a:buClr>
              <a:buSzPts val="1400"/>
              <a:buFont typeface="Roboto"/>
              <a:buChar char="●"/>
            </a:pPr>
            <a:r>
              <a:rPr lang="en-GB" sz="1400" b="0" i="0" u="none" strike="noStrike" cap="none">
                <a:solidFill>
                  <a:srgbClr val="000000"/>
                </a:solidFill>
                <a:latin typeface="Roboto"/>
                <a:ea typeface="Roboto"/>
                <a:cs typeface="Roboto"/>
                <a:sym typeface="Roboto"/>
              </a:rPr>
              <a:t>We train the model with a loss that integrates over all the possible alignments (similar to the CTC one).</a:t>
            </a:r>
            <a:endParaRPr sz="1400" b="0" i="0" u="none" strike="noStrike" cap="none">
              <a:solidFill>
                <a:srgbClr val="000000"/>
              </a:solidFill>
              <a:latin typeface="Roboto"/>
              <a:ea typeface="Roboto"/>
              <a:cs typeface="Roboto"/>
              <a:sym typeface="Roboto"/>
            </a:endParaRPr>
          </a:p>
        </p:txBody>
      </p:sp>
      <p:sp>
        <p:nvSpPr>
          <p:cNvPr id="2076" name="Google Shape;2076;p52"/>
          <p:cNvSpPr txBox="1"/>
          <p:nvPr/>
        </p:nvSpPr>
        <p:spPr>
          <a:xfrm>
            <a:off x="3428125" y="1948250"/>
            <a:ext cx="5551200" cy="4002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00000"/>
              </a:lnSpc>
              <a:spcBef>
                <a:spcPts val="0"/>
              </a:spcBef>
              <a:spcAft>
                <a:spcPts val="0"/>
              </a:spcAft>
              <a:buClr>
                <a:srgbClr val="000000"/>
              </a:buClr>
              <a:buSzPts val="1400"/>
              <a:buFont typeface="Roboto"/>
              <a:buChar char="●"/>
            </a:pPr>
            <a:r>
              <a:rPr lang="en-GB" sz="1400" b="0" i="0" u="none" strike="noStrike" cap="none">
                <a:solidFill>
                  <a:srgbClr val="000000"/>
                </a:solidFill>
                <a:latin typeface="Roboto"/>
                <a:ea typeface="Roboto"/>
                <a:cs typeface="Roboto"/>
                <a:sym typeface="Roboto"/>
              </a:rPr>
              <a:t>Transducers can be seen as an evolution of CTC.</a:t>
            </a:r>
            <a:endParaRPr sz="1400" b="0" i="0" u="none" strike="noStrike" cap="none">
              <a:solidFill>
                <a:srgbClr val="000000"/>
              </a:solidFill>
              <a:latin typeface="Roboto"/>
              <a:ea typeface="Roboto"/>
              <a:cs typeface="Roboto"/>
              <a:sym typeface="Roboto"/>
            </a:endParaRPr>
          </a:p>
        </p:txBody>
      </p:sp>
      <p:sp>
        <p:nvSpPr>
          <p:cNvPr id="2077" name="Google Shape;2077;p52"/>
          <p:cNvSpPr txBox="1"/>
          <p:nvPr/>
        </p:nvSpPr>
        <p:spPr>
          <a:xfrm>
            <a:off x="3428125" y="2557850"/>
            <a:ext cx="5551200" cy="6156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00000"/>
              </a:lnSpc>
              <a:spcBef>
                <a:spcPts val="0"/>
              </a:spcBef>
              <a:spcAft>
                <a:spcPts val="0"/>
              </a:spcAft>
              <a:buClr>
                <a:srgbClr val="000000"/>
              </a:buClr>
              <a:buSzPts val="1400"/>
              <a:buFont typeface="Roboto"/>
              <a:buChar char="●"/>
            </a:pPr>
            <a:r>
              <a:rPr lang="en-GB" sz="1400" b="0" i="0" u="none" strike="noStrike" cap="none">
                <a:solidFill>
                  <a:srgbClr val="000000"/>
                </a:solidFill>
                <a:latin typeface="Roboto"/>
                <a:ea typeface="Roboto"/>
                <a:cs typeface="Roboto"/>
                <a:sym typeface="Roboto"/>
              </a:rPr>
              <a:t>They can lead to better performance, as they introduce a </a:t>
            </a:r>
            <a:r>
              <a:rPr lang="en-GB" sz="1400" b="1" i="0" u="none" strike="noStrike" cap="none">
                <a:solidFill>
                  <a:srgbClr val="000000"/>
                </a:solidFill>
                <a:latin typeface="Roboto"/>
                <a:ea typeface="Roboto"/>
                <a:cs typeface="Roboto"/>
                <a:sym typeface="Roboto"/>
              </a:rPr>
              <a:t>language model</a:t>
            </a:r>
            <a:r>
              <a:rPr lang="en-GB" sz="1400" b="0" i="0" u="none" strike="noStrike" cap="none">
                <a:solidFill>
                  <a:srgbClr val="000000"/>
                </a:solidFill>
                <a:latin typeface="Roboto"/>
                <a:ea typeface="Roboto"/>
                <a:cs typeface="Roboto"/>
                <a:sym typeface="Roboto"/>
              </a:rPr>
              <a:t> into the ASR architecture directly.</a:t>
            </a:r>
            <a:endParaRPr sz="1400" b="0" i="0" u="none" strike="noStrike" cap="none">
              <a:solidFill>
                <a:srgbClr val="000000"/>
              </a:solidFill>
              <a:latin typeface="Roboto"/>
              <a:ea typeface="Roboto"/>
              <a:cs typeface="Roboto"/>
              <a:sym typeface="Roboto"/>
            </a:endParaRPr>
          </a:p>
        </p:txBody>
      </p:sp>
      <p:sp>
        <p:nvSpPr>
          <p:cNvPr id="2078" name="Google Shape;2078;p52"/>
          <p:cNvSpPr txBox="1"/>
          <p:nvPr/>
        </p:nvSpPr>
        <p:spPr>
          <a:xfrm>
            <a:off x="3428125" y="3396050"/>
            <a:ext cx="5551200" cy="4002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00000"/>
              </a:lnSpc>
              <a:spcBef>
                <a:spcPts val="0"/>
              </a:spcBef>
              <a:spcAft>
                <a:spcPts val="0"/>
              </a:spcAft>
              <a:buClr>
                <a:srgbClr val="000000"/>
              </a:buClr>
              <a:buSzPts val="1400"/>
              <a:buFont typeface="Roboto"/>
              <a:buChar char="●"/>
            </a:pPr>
            <a:r>
              <a:rPr lang="en-GB" sz="1400" b="0" i="0" u="none" strike="noStrike" cap="none">
                <a:solidFill>
                  <a:srgbClr val="000000"/>
                </a:solidFill>
                <a:latin typeface="Roboto"/>
                <a:ea typeface="Roboto"/>
                <a:cs typeface="Roboto"/>
                <a:sym typeface="Roboto"/>
              </a:rPr>
              <a:t>The price to pay is an increased </a:t>
            </a:r>
            <a:r>
              <a:rPr lang="en-GB" sz="1400" b="1" i="0" u="none" strike="noStrike" cap="none">
                <a:solidFill>
                  <a:srgbClr val="000000"/>
                </a:solidFill>
                <a:latin typeface="Roboto"/>
                <a:ea typeface="Roboto"/>
                <a:cs typeface="Roboto"/>
                <a:sym typeface="Roboto"/>
              </a:rPr>
              <a:t>computational complexity</a:t>
            </a:r>
            <a:r>
              <a:rPr lang="en-GB" sz="1400" b="0" i="0" u="none" strike="noStrike" cap="none">
                <a:solidFill>
                  <a:srgbClr val="000000"/>
                </a:solidFill>
                <a:latin typeface="Roboto"/>
                <a:ea typeface="Roboto"/>
                <a:cs typeface="Roboto"/>
                <a:sym typeface="Roboto"/>
              </a:rPr>
              <a:t>.</a:t>
            </a:r>
            <a:endParaRPr sz="1400" b="0" i="0" u="none" strike="noStrike" cap="none">
              <a:solidFill>
                <a:srgbClr val="000000"/>
              </a:solidFill>
              <a:latin typeface="Roboto"/>
              <a:ea typeface="Roboto"/>
              <a:cs typeface="Roboto"/>
              <a:sym typeface="Roboto"/>
            </a:endParaRPr>
          </a:p>
        </p:txBody>
      </p:sp>
      <p:sp>
        <p:nvSpPr>
          <p:cNvPr id="2079" name="Google Shape;2079;p52"/>
          <p:cNvSpPr txBox="1"/>
          <p:nvPr/>
        </p:nvSpPr>
        <p:spPr>
          <a:xfrm>
            <a:off x="3428125" y="3929450"/>
            <a:ext cx="5551200" cy="6156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00000"/>
              </a:lnSpc>
              <a:spcBef>
                <a:spcPts val="0"/>
              </a:spcBef>
              <a:spcAft>
                <a:spcPts val="0"/>
              </a:spcAft>
              <a:buClr>
                <a:srgbClr val="000000"/>
              </a:buClr>
              <a:buSzPts val="1400"/>
              <a:buFont typeface="Roboto"/>
              <a:buChar char="●"/>
            </a:pPr>
            <a:r>
              <a:rPr lang="en-GB" sz="1400" b="0" i="0" u="none" strike="noStrike" cap="none">
                <a:solidFill>
                  <a:srgbClr val="000000"/>
                </a:solidFill>
                <a:latin typeface="Roboto"/>
                <a:ea typeface="Roboto"/>
                <a:cs typeface="Roboto"/>
                <a:sym typeface="Roboto"/>
              </a:rPr>
              <a:t>In particular, at training time the model is very memory-demanding as it requires allocating big tensors.</a:t>
            </a:r>
            <a:endParaRPr sz="1400" b="0" i="0" u="none" strike="noStrike" cap="none">
              <a:solidFill>
                <a:srgbClr val="000000"/>
              </a:solidFill>
              <a:latin typeface="Roboto"/>
              <a:ea typeface="Roboto"/>
              <a:cs typeface="Roboto"/>
              <a:sym typeface="Robo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7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7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7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2083"/>
        <p:cNvGrpSpPr/>
        <p:nvPr/>
      </p:nvGrpSpPr>
      <p:grpSpPr>
        <a:xfrm>
          <a:off x="0" y="0"/>
          <a:ext cx="0" cy="0"/>
          <a:chOff x="0" y="0"/>
          <a:chExt cx="0" cy="0"/>
        </a:xfrm>
      </p:grpSpPr>
      <p:sp>
        <p:nvSpPr>
          <p:cNvPr id="2084" name="Google Shape;2084;p53"/>
          <p:cNvSpPr txBox="1"/>
          <p:nvPr/>
        </p:nvSpPr>
        <p:spPr>
          <a:xfrm>
            <a:off x="1211650" y="1678325"/>
            <a:ext cx="6980700" cy="5850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600"/>
              <a:buFont typeface="Arial"/>
              <a:buNone/>
            </a:pPr>
            <a:r>
              <a:rPr lang="en-GB" sz="2600" b="0" i="0" u="none" strike="noStrike" cap="none">
                <a:solidFill>
                  <a:srgbClr val="000000"/>
                </a:solidFill>
                <a:latin typeface="Arial"/>
                <a:ea typeface="Arial"/>
                <a:cs typeface="Arial"/>
                <a:sym typeface="Arial"/>
              </a:rPr>
              <a:t>Performance</a:t>
            </a:r>
            <a:endParaRPr sz="2600" b="0" i="0" u="none" strike="noStrike" cap="none">
              <a:solidFill>
                <a:srgbClr val="000000"/>
              </a:solidFill>
              <a:latin typeface="Arial"/>
              <a:ea typeface="Arial"/>
              <a:cs typeface="Arial"/>
              <a:sym typeface="Arial"/>
            </a:endParaRPr>
          </a:p>
        </p:txBody>
      </p:sp>
      <p:sp>
        <p:nvSpPr>
          <p:cNvPr id="2085" name="Google Shape;2085;p53"/>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41</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Shape 2089"/>
        <p:cNvGrpSpPr/>
        <p:nvPr/>
      </p:nvGrpSpPr>
      <p:grpSpPr>
        <a:xfrm>
          <a:off x="0" y="0"/>
          <a:ext cx="0" cy="0"/>
          <a:chOff x="0" y="0"/>
          <a:chExt cx="0" cy="0"/>
        </a:xfrm>
      </p:grpSpPr>
      <p:sp>
        <p:nvSpPr>
          <p:cNvPr id="2090" name="Google Shape;2090;p54"/>
          <p:cNvSpPr/>
          <p:nvPr/>
        </p:nvSpPr>
        <p:spPr>
          <a:xfrm>
            <a:off x="5806375" y="3939900"/>
            <a:ext cx="2298900" cy="10704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1" name="Google Shape;2091;p54"/>
          <p:cNvSpPr/>
          <p:nvPr/>
        </p:nvSpPr>
        <p:spPr>
          <a:xfrm>
            <a:off x="5806375" y="2720700"/>
            <a:ext cx="2198400" cy="10704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2" name="Google Shape;2092;p54"/>
          <p:cNvSpPr/>
          <p:nvPr/>
        </p:nvSpPr>
        <p:spPr>
          <a:xfrm>
            <a:off x="5806375" y="1563475"/>
            <a:ext cx="2198400" cy="10083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3" name="Google Shape;2093;p54"/>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800"/>
              <a:buNone/>
            </a:pPr>
            <a:r>
              <a:rPr lang="en-GB" sz="2600"/>
              <a:t>Performance</a:t>
            </a:r>
            <a:endParaRPr sz="2600"/>
          </a:p>
        </p:txBody>
      </p:sp>
      <p:sp>
        <p:nvSpPr>
          <p:cNvPr id="2094" name="Google Shape;2094;p54"/>
          <p:cNvSpPr txBox="1"/>
          <p:nvPr/>
        </p:nvSpPr>
        <p:spPr>
          <a:xfrm>
            <a:off x="482975" y="900975"/>
            <a:ext cx="8260200" cy="4002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00000"/>
              </a:lnSpc>
              <a:spcBef>
                <a:spcPts val="0"/>
              </a:spcBef>
              <a:spcAft>
                <a:spcPts val="0"/>
              </a:spcAft>
              <a:buClr>
                <a:srgbClr val="000000"/>
              </a:buClr>
              <a:buSzPts val="1400"/>
              <a:buFont typeface="Roboto"/>
              <a:buChar char="●"/>
            </a:pPr>
            <a:r>
              <a:rPr lang="en-GB" sz="1400" b="0" i="0" u="none" strike="noStrike" cap="none">
                <a:solidFill>
                  <a:srgbClr val="000000"/>
                </a:solidFill>
                <a:latin typeface="Roboto"/>
                <a:ea typeface="Roboto"/>
                <a:cs typeface="Roboto"/>
                <a:sym typeface="Roboto"/>
              </a:rPr>
              <a:t>We measure the performance of a speech recognizer with the </a:t>
            </a:r>
            <a:r>
              <a:rPr lang="en-GB" sz="1400" b="1" i="0" u="none" strike="noStrike" cap="none">
                <a:solidFill>
                  <a:srgbClr val="000000"/>
                </a:solidFill>
                <a:latin typeface="Roboto"/>
                <a:ea typeface="Roboto"/>
                <a:cs typeface="Roboto"/>
                <a:sym typeface="Roboto"/>
              </a:rPr>
              <a:t>word-error-rate</a:t>
            </a:r>
            <a:r>
              <a:rPr lang="en-GB" sz="1400" b="0" i="0" u="none" strike="noStrike" cap="none">
                <a:solidFill>
                  <a:srgbClr val="000000"/>
                </a:solidFill>
                <a:latin typeface="Roboto"/>
                <a:ea typeface="Roboto"/>
                <a:cs typeface="Roboto"/>
                <a:sym typeface="Roboto"/>
              </a:rPr>
              <a:t> (WER):</a:t>
            </a:r>
            <a:endParaRPr sz="1400" b="0" i="0" u="none" strike="noStrike" cap="none">
              <a:solidFill>
                <a:srgbClr val="000000"/>
              </a:solidFill>
              <a:latin typeface="Roboto"/>
              <a:ea typeface="Roboto"/>
              <a:cs typeface="Roboto"/>
              <a:sym typeface="Roboto"/>
            </a:endParaRPr>
          </a:p>
        </p:txBody>
      </p:sp>
      <p:pic>
        <p:nvPicPr>
          <p:cNvPr id="2095" name="Google Shape;2095;p54"/>
          <p:cNvPicPr preferRelativeResize="0"/>
          <p:nvPr/>
        </p:nvPicPr>
        <p:blipFill rotWithShape="1">
          <a:blip r:embed="rId3">
            <a:alphaModFix/>
          </a:blip>
          <a:srcRect/>
          <a:stretch/>
        </p:blipFill>
        <p:spPr>
          <a:xfrm>
            <a:off x="1025025" y="1554100"/>
            <a:ext cx="3150376" cy="790375"/>
          </a:xfrm>
          <a:prstGeom prst="rect">
            <a:avLst/>
          </a:prstGeom>
          <a:noFill/>
          <a:ln>
            <a:noFill/>
          </a:ln>
        </p:spPr>
      </p:pic>
      <p:sp>
        <p:nvSpPr>
          <p:cNvPr id="2096" name="Google Shape;2096;p54"/>
          <p:cNvSpPr txBox="1"/>
          <p:nvPr/>
        </p:nvSpPr>
        <p:spPr>
          <a:xfrm>
            <a:off x="553775" y="2571750"/>
            <a:ext cx="4589700" cy="1143600"/>
          </a:xfrm>
          <a:prstGeom prst="rect">
            <a:avLst/>
          </a:prstGeom>
          <a:noFill/>
          <a:ln>
            <a:noFill/>
          </a:ln>
        </p:spPr>
        <p:txBody>
          <a:bodyPr spcFirstLastPara="1" wrap="square" lIns="91425" tIns="91425" rIns="91425" bIns="91425" anchor="t" anchorCtr="0">
            <a:spAutoFit/>
          </a:bodyPr>
          <a:lstStyle/>
          <a:p>
            <a:pPr marL="685800" marR="0" lvl="0" indent="-317500" algn="l" rtl="0">
              <a:lnSpc>
                <a:spcPct val="115000"/>
              </a:lnSpc>
              <a:spcBef>
                <a:spcPts val="300"/>
              </a:spcBef>
              <a:spcAft>
                <a:spcPts val="0"/>
              </a:spcAft>
              <a:buClr>
                <a:srgbClr val="202122"/>
              </a:buClr>
              <a:buSzPts val="1400"/>
              <a:buFont typeface="Roboto"/>
              <a:buChar char="●"/>
            </a:pPr>
            <a:r>
              <a:rPr lang="en-GB" sz="1400" b="0" i="1" u="none" strike="noStrike" cap="none">
                <a:solidFill>
                  <a:srgbClr val="202122"/>
                </a:solidFill>
                <a:latin typeface="Roboto"/>
                <a:ea typeface="Roboto"/>
                <a:cs typeface="Roboto"/>
                <a:sym typeface="Roboto"/>
              </a:rPr>
              <a:t>S</a:t>
            </a:r>
            <a:r>
              <a:rPr lang="en-GB" sz="1400" b="0" i="0" u="none" strike="noStrike" cap="none">
                <a:solidFill>
                  <a:srgbClr val="202122"/>
                </a:solidFill>
                <a:latin typeface="Roboto"/>
                <a:ea typeface="Roboto"/>
                <a:cs typeface="Roboto"/>
                <a:sym typeface="Roboto"/>
              </a:rPr>
              <a:t> is the number of substitutions</a:t>
            </a:r>
            <a:endParaRPr sz="1400" b="0" i="0" u="none" strike="noStrike" cap="none">
              <a:solidFill>
                <a:srgbClr val="202122"/>
              </a:solidFill>
              <a:latin typeface="Roboto"/>
              <a:ea typeface="Roboto"/>
              <a:cs typeface="Roboto"/>
              <a:sym typeface="Roboto"/>
            </a:endParaRPr>
          </a:p>
          <a:p>
            <a:pPr marL="685800" marR="0" lvl="0" indent="-317500" algn="l" rtl="0">
              <a:lnSpc>
                <a:spcPct val="115000"/>
              </a:lnSpc>
              <a:spcBef>
                <a:spcPts val="0"/>
              </a:spcBef>
              <a:spcAft>
                <a:spcPts val="0"/>
              </a:spcAft>
              <a:buClr>
                <a:srgbClr val="202122"/>
              </a:buClr>
              <a:buSzPts val="1400"/>
              <a:buFont typeface="Roboto"/>
              <a:buChar char="●"/>
            </a:pPr>
            <a:r>
              <a:rPr lang="en-GB" sz="1400" b="0" i="1" u="none" strike="noStrike" cap="none">
                <a:solidFill>
                  <a:srgbClr val="202122"/>
                </a:solidFill>
                <a:latin typeface="Roboto"/>
                <a:ea typeface="Roboto"/>
                <a:cs typeface="Roboto"/>
                <a:sym typeface="Roboto"/>
              </a:rPr>
              <a:t>D</a:t>
            </a:r>
            <a:r>
              <a:rPr lang="en-GB" sz="1400" b="0" i="0" u="none" strike="noStrike" cap="none">
                <a:solidFill>
                  <a:srgbClr val="202122"/>
                </a:solidFill>
                <a:latin typeface="Roboto"/>
                <a:ea typeface="Roboto"/>
                <a:cs typeface="Roboto"/>
                <a:sym typeface="Roboto"/>
              </a:rPr>
              <a:t> is the number of deletions.</a:t>
            </a:r>
            <a:endParaRPr sz="1400" b="0" i="0" u="none" strike="noStrike" cap="none">
              <a:solidFill>
                <a:srgbClr val="202122"/>
              </a:solidFill>
              <a:latin typeface="Roboto"/>
              <a:ea typeface="Roboto"/>
              <a:cs typeface="Roboto"/>
              <a:sym typeface="Roboto"/>
            </a:endParaRPr>
          </a:p>
          <a:p>
            <a:pPr marL="685800" marR="0" lvl="0" indent="-317500" algn="l" rtl="0">
              <a:lnSpc>
                <a:spcPct val="115000"/>
              </a:lnSpc>
              <a:spcBef>
                <a:spcPts val="0"/>
              </a:spcBef>
              <a:spcAft>
                <a:spcPts val="0"/>
              </a:spcAft>
              <a:buClr>
                <a:srgbClr val="202122"/>
              </a:buClr>
              <a:buSzPts val="1400"/>
              <a:buFont typeface="Roboto"/>
              <a:buChar char="●"/>
            </a:pPr>
            <a:r>
              <a:rPr lang="en-GB" sz="1400" b="0" i="1" u="none" strike="noStrike" cap="none">
                <a:solidFill>
                  <a:srgbClr val="202122"/>
                </a:solidFill>
                <a:latin typeface="Roboto"/>
                <a:ea typeface="Roboto"/>
                <a:cs typeface="Roboto"/>
                <a:sym typeface="Roboto"/>
              </a:rPr>
              <a:t>I</a:t>
            </a:r>
            <a:r>
              <a:rPr lang="en-GB" sz="1400" b="0" i="0" u="none" strike="noStrike" cap="none">
                <a:solidFill>
                  <a:srgbClr val="202122"/>
                </a:solidFill>
                <a:latin typeface="Roboto"/>
                <a:ea typeface="Roboto"/>
                <a:cs typeface="Roboto"/>
                <a:sym typeface="Roboto"/>
              </a:rPr>
              <a:t> is the number of insertions.</a:t>
            </a:r>
            <a:endParaRPr sz="1400" b="0" i="0" u="none" strike="noStrike" cap="none">
              <a:solidFill>
                <a:srgbClr val="202122"/>
              </a:solidFill>
              <a:latin typeface="Roboto"/>
              <a:ea typeface="Roboto"/>
              <a:cs typeface="Roboto"/>
              <a:sym typeface="Roboto"/>
            </a:endParaRPr>
          </a:p>
          <a:p>
            <a:pPr marL="685800" marR="0" lvl="0" indent="-317500" algn="l" rtl="0">
              <a:lnSpc>
                <a:spcPct val="115000"/>
              </a:lnSpc>
              <a:spcBef>
                <a:spcPts val="0"/>
              </a:spcBef>
              <a:spcAft>
                <a:spcPts val="0"/>
              </a:spcAft>
              <a:buClr>
                <a:srgbClr val="202122"/>
              </a:buClr>
              <a:buSzPts val="1400"/>
              <a:buFont typeface="Roboto"/>
              <a:buChar char="●"/>
            </a:pPr>
            <a:r>
              <a:rPr lang="en-GB" sz="1400" b="0" i="1" u="none" strike="noStrike" cap="none">
                <a:solidFill>
                  <a:srgbClr val="202122"/>
                </a:solidFill>
                <a:latin typeface="Roboto"/>
                <a:ea typeface="Roboto"/>
                <a:cs typeface="Roboto"/>
                <a:sym typeface="Roboto"/>
              </a:rPr>
              <a:t>N</a:t>
            </a:r>
            <a:r>
              <a:rPr lang="en-GB" sz="1400" b="0" i="0" u="none" strike="noStrike" cap="none">
                <a:solidFill>
                  <a:srgbClr val="202122"/>
                </a:solidFill>
                <a:latin typeface="Roboto"/>
                <a:ea typeface="Roboto"/>
                <a:cs typeface="Roboto"/>
                <a:sym typeface="Roboto"/>
              </a:rPr>
              <a:t> is the number of words in the reference.</a:t>
            </a:r>
            <a:endParaRPr sz="1400" b="0" i="0" u="none" strike="noStrike" cap="none">
              <a:solidFill>
                <a:srgbClr val="202122"/>
              </a:solidFill>
              <a:latin typeface="Roboto"/>
              <a:ea typeface="Roboto"/>
              <a:cs typeface="Roboto"/>
              <a:sym typeface="Roboto"/>
            </a:endParaRPr>
          </a:p>
        </p:txBody>
      </p:sp>
      <p:sp>
        <p:nvSpPr>
          <p:cNvPr id="2097" name="Google Shape;2097;p54"/>
          <p:cNvSpPr txBox="1"/>
          <p:nvPr/>
        </p:nvSpPr>
        <p:spPr>
          <a:xfrm>
            <a:off x="5772450" y="1811700"/>
            <a:ext cx="2474400" cy="7743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1500"/>
              </a:spcBef>
              <a:spcAft>
                <a:spcPts val="0"/>
              </a:spcAft>
              <a:buClr>
                <a:srgbClr val="000000"/>
              </a:buClr>
              <a:buSzPts val="1200"/>
              <a:buFont typeface="Arial"/>
              <a:buNone/>
            </a:pPr>
            <a:r>
              <a:rPr lang="en-GB" sz="1200" b="0" i="0" u="none" strike="noStrike" cap="none">
                <a:solidFill>
                  <a:srgbClr val="374151"/>
                </a:solidFill>
                <a:highlight>
                  <a:srgbClr val="F7F7F8"/>
                </a:highlight>
                <a:latin typeface="Roboto"/>
                <a:ea typeface="Roboto"/>
                <a:cs typeface="Roboto"/>
                <a:sym typeface="Roboto"/>
              </a:rPr>
              <a:t>Reference text:  “I love cats”</a:t>
            </a:r>
            <a:endParaRPr sz="1200" b="0" i="0" u="none" strike="noStrike" cap="none">
              <a:solidFill>
                <a:srgbClr val="374151"/>
              </a:solidFill>
              <a:highlight>
                <a:srgbClr val="F7F7F8"/>
              </a:highlight>
              <a:latin typeface="Roboto"/>
              <a:ea typeface="Roboto"/>
              <a:cs typeface="Roboto"/>
              <a:sym typeface="Roboto"/>
            </a:endParaRPr>
          </a:p>
          <a:p>
            <a:pPr marL="0" marR="0" lvl="0" indent="0" algn="l" rtl="0">
              <a:lnSpc>
                <a:spcPct val="115000"/>
              </a:lnSpc>
              <a:spcBef>
                <a:spcPts val="1500"/>
              </a:spcBef>
              <a:spcAft>
                <a:spcPts val="1500"/>
              </a:spcAft>
              <a:buClr>
                <a:srgbClr val="000000"/>
              </a:buClr>
              <a:buSzPts val="1200"/>
              <a:buFont typeface="Arial"/>
              <a:buNone/>
            </a:pPr>
            <a:r>
              <a:rPr lang="en-GB" sz="1200" b="0" i="0" u="none" strike="noStrike" cap="none">
                <a:solidFill>
                  <a:srgbClr val="374151"/>
                </a:solidFill>
                <a:highlight>
                  <a:srgbClr val="F7F7F8"/>
                </a:highlight>
                <a:latin typeface="Roboto"/>
                <a:ea typeface="Roboto"/>
                <a:cs typeface="Roboto"/>
                <a:sym typeface="Roboto"/>
              </a:rPr>
              <a:t>Recognized text: “I love dogs”</a:t>
            </a:r>
            <a:endParaRPr sz="1200" b="0" i="0" u="none" strike="noStrike" cap="none">
              <a:solidFill>
                <a:srgbClr val="374151"/>
              </a:solidFill>
              <a:highlight>
                <a:srgbClr val="F7F7F8"/>
              </a:highlight>
              <a:latin typeface="Roboto"/>
              <a:ea typeface="Roboto"/>
              <a:cs typeface="Roboto"/>
              <a:sym typeface="Roboto"/>
            </a:endParaRPr>
          </a:p>
        </p:txBody>
      </p:sp>
      <p:sp>
        <p:nvSpPr>
          <p:cNvPr id="2098" name="Google Shape;2098;p54"/>
          <p:cNvSpPr txBox="1"/>
          <p:nvPr/>
        </p:nvSpPr>
        <p:spPr>
          <a:xfrm>
            <a:off x="5772450" y="1470250"/>
            <a:ext cx="14181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GB" sz="1400" b="1" i="0" u="none" strike="noStrike" cap="none">
                <a:solidFill>
                  <a:srgbClr val="000000"/>
                </a:solidFill>
                <a:latin typeface="Roboto"/>
                <a:ea typeface="Roboto"/>
                <a:cs typeface="Roboto"/>
                <a:sym typeface="Roboto"/>
              </a:rPr>
              <a:t>Substitution:</a:t>
            </a:r>
            <a:endParaRPr sz="1400" b="1" i="0" u="none" strike="noStrike" cap="none">
              <a:solidFill>
                <a:srgbClr val="000000"/>
              </a:solidFill>
              <a:latin typeface="Roboto"/>
              <a:ea typeface="Roboto"/>
              <a:cs typeface="Roboto"/>
              <a:sym typeface="Roboto"/>
            </a:endParaRPr>
          </a:p>
        </p:txBody>
      </p:sp>
      <p:sp>
        <p:nvSpPr>
          <p:cNvPr id="2099" name="Google Shape;2099;p54"/>
          <p:cNvSpPr txBox="1"/>
          <p:nvPr/>
        </p:nvSpPr>
        <p:spPr>
          <a:xfrm>
            <a:off x="5804300" y="2663600"/>
            <a:ext cx="14181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GB" sz="1400" b="1" i="0" u="none" strike="noStrike" cap="none">
                <a:solidFill>
                  <a:srgbClr val="000000"/>
                </a:solidFill>
                <a:latin typeface="Roboto"/>
                <a:ea typeface="Roboto"/>
                <a:cs typeface="Roboto"/>
                <a:sym typeface="Roboto"/>
              </a:rPr>
              <a:t>Deletion:</a:t>
            </a:r>
            <a:endParaRPr sz="1400" b="1" i="0" u="none" strike="noStrike" cap="none">
              <a:solidFill>
                <a:srgbClr val="000000"/>
              </a:solidFill>
              <a:latin typeface="Roboto"/>
              <a:ea typeface="Roboto"/>
              <a:cs typeface="Roboto"/>
              <a:sym typeface="Roboto"/>
            </a:endParaRPr>
          </a:p>
        </p:txBody>
      </p:sp>
      <p:sp>
        <p:nvSpPr>
          <p:cNvPr id="2100" name="Google Shape;2100;p54"/>
          <p:cNvSpPr txBox="1"/>
          <p:nvPr/>
        </p:nvSpPr>
        <p:spPr>
          <a:xfrm>
            <a:off x="5772450" y="2970000"/>
            <a:ext cx="2474400" cy="7743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1500"/>
              </a:spcBef>
              <a:spcAft>
                <a:spcPts val="0"/>
              </a:spcAft>
              <a:buClr>
                <a:srgbClr val="000000"/>
              </a:buClr>
              <a:buSzPts val="1200"/>
              <a:buFont typeface="Arial"/>
              <a:buNone/>
            </a:pPr>
            <a:r>
              <a:rPr lang="en-GB" sz="1200" b="0" i="0" u="none" strike="noStrike" cap="none">
                <a:solidFill>
                  <a:srgbClr val="374151"/>
                </a:solidFill>
                <a:highlight>
                  <a:srgbClr val="F7F7F8"/>
                </a:highlight>
                <a:latin typeface="Roboto"/>
                <a:ea typeface="Roboto"/>
                <a:cs typeface="Roboto"/>
                <a:sym typeface="Roboto"/>
              </a:rPr>
              <a:t>Reference text:  “I love cats”</a:t>
            </a:r>
            <a:endParaRPr sz="1200" b="0" i="0" u="none" strike="noStrike" cap="none">
              <a:solidFill>
                <a:srgbClr val="374151"/>
              </a:solidFill>
              <a:highlight>
                <a:srgbClr val="F7F7F8"/>
              </a:highlight>
              <a:latin typeface="Roboto"/>
              <a:ea typeface="Roboto"/>
              <a:cs typeface="Roboto"/>
              <a:sym typeface="Roboto"/>
            </a:endParaRPr>
          </a:p>
          <a:p>
            <a:pPr marL="0" marR="0" lvl="0" indent="0" algn="l" rtl="0">
              <a:lnSpc>
                <a:spcPct val="115000"/>
              </a:lnSpc>
              <a:spcBef>
                <a:spcPts val="1500"/>
              </a:spcBef>
              <a:spcAft>
                <a:spcPts val="1500"/>
              </a:spcAft>
              <a:buClr>
                <a:srgbClr val="000000"/>
              </a:buClr>
              <a:buSzPts val="1200"/>
              <a:buFont typeface="Arial"/>
              <a:buNone/>
            </a:pPr>
            <a:r>
              <a:rPr lang="en-GB" sz="1200" b="0" i="0" u="none" strike="noStrike" cap="none">
                <a:solidFill>
                  <a:srgbClr val="374151"/>
                </a:solidFill>
                <a:highlight>
                  <a:srgbClr val="F7F7F8"/>
                </a:highlight>
                <a:latin typeface="Roboto"/>
                <a:ea typeface="Roboto"/>
                <a:cs typeface="Roboto"/>
                <a:sym typeface="Roboto"/>
              </a:rPr>
              <a:t>Recognized text: “love cats”</a:t>
            </a:r>
            <a:endParaRPr sz="1200" b="0" i="0" u="none" strike="noStrike" cap="none">
              <a:solidFill>
                <a:srgbClr val="374151"/>
              </a:solidFill>
              <a:highlight>
                <a:srgbClr val="F7F7F8"/>
              </a:highlight>
              <a:latin typeface="Roboto"/>
              <a:ea typeface="Roboto"/>
              <a:cs typeface="Roboto"/>
              <a:sym typeface="Roboto"/>
            </a:endParaRPr>
          </a:p>
        </p:txBody>
      </p:sp>
      <p:sp>
        <p:nvSpPr>
          <p:cNvPr id="2101" name="Google Shape;2101;p54"/>
          <p:cNvSpPr txBox="1"/>
          <p:nvPr/>
        </p:nvSpPr>
        <p:spPr>
          <a:xfrm>
            <a:off x="5804300" y="3856950"/>
            <a:ext cx="14181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GB" sz="1400" b="1" i="0" u="none" strike="noStrike" cap="none">
                <a:solidFill>
                  <a:srgbClr val="000000"/>
                </a:solidFill>
                <a:latin typeface="Roboto"/>
                <a:ea typeface="Roboto"/>
                <a:cs typeface="Roboto"/>
                <a:sym typeface="Roboto"/>
              </a:rPr>
              <a:t>Insertion:</a:t>
            </a:r>
            <a:endParaRPr sz="1400" b="1" i="0" u="none" strike="noStrike" cap="none">
              <a:solidFill>
                <a:srgbClr val="000000"/>
              </a:solidFill>
              <a:latin typeface="Roboto"/>
              <a:ea typeface="Roboto"/>
              <a:cs typeface="Roboto"/>
              <a:sym typeface="Roboto"/>
            </a:endParaRPr>
          </a:p>
        </p:txBody>
      </p:sp>
      <p:sp>
        <p:nvSpPr>
          <p:cNvPr id="2102" name="Google Shape;2102;p54"/>
          <p:cNvSpPr txBox="1"/>
          <p:nvPr/>
        </p:nvSpPr>
        <p:spPr>
          <a:xfrm>
            <a:off x="5772450" y="4189200"/>
            <a:ext cx="2474400" cy="7743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1500"/>
              </a:spcBef>
              <a:spcAft>
                <a:spcPts val="0"/>
              </a:spcAft>
              <a:buClr>
                <a:srgbClr val="000000"/>
              </a:buClr>
              <a:buSzPts val="1200"/>
              <a:buFont typeface="Arial"/>
              <a:buNone/>
            </a:pPr>
            <a:r>
              <a:rPr lang="en-GB" sz="1200" b="0" i="0" u="none" strike="noStrike" cap="none">
                <a:solidFill>
                  <a:srgbClr val="374151"/>
                </a:solidFill>
                <a:highlight>
                  <a:srgbClr val="F7F7F8"/>
                </a:highlight>
                <a:latin typeface="Roboto"/>
                <a:ea typeface="Roboto"/>
                <a:cs typeface="Roboto"/>
                <a:sym typeface="Roboto"/>
              </a:rPr>
              <a:t>Reference text:  “I love cats”</a:t>
            </a:r>
            <a:endParaRPr sz="1200" b="0" i="0" u="none" strike="noStrike" cap="none">
              <a:solidFill>
                <a:srgbClr val="374151"/>
              </a:solidFill>
              <a:highlight>
                <a:srgbClr val="F7F7F8"/>
              </a:highlight>
              <a:latin typeface="Roboto"/>
              <a:ea typeface="Roboto"/>
              <a:cs typeface="Roboto"/>
              <a:sym typeface="Roboto"/>
            </a:endParaRPr>
          </a:p>
          <a:p>
            <a:pPr marL="0" marR="0" lvl="0" indent="0" algn="l" rtl="0">
              <a:lnSpc>
                <a:spcPct val="115000"/>
              </a:lnSpc>
              <a:spcBef>
                <a:spcPts val="1500"/>
              </a:spcBef>
              <a:spcAft>
                <a:spcPts val="1500"/>
              </a:spcAft>
              <a:buClr>
                <a:srgbClr val="000000"/>
              </a:buClr>
              <a:buSzPts val="1200"/>
              <a:buFont typeface="Arial"/>
              <a:buNone/>
            </a:pPr>
            <a:r>
              <a:rPr lang="en-GB" sz="1200" b="0" i="0" u="none" strike="noStrike" cap="none">
                <a:solidFill>
                  <a:srgbClr val="374151"/>
                </a:solidFill>
                <a:highlight>
                  <a:srgbClr val="F7F7F8"/>
                </a:highlight>
                <a:latin typeface="Roboto"/>
                <a:ea typeface="Roboto"/>
                <a:cs typeface="Roboto"/>
                <a:sym typeface="Roboto"/>
              </a:rPr>
              <a:t>Recognized text: “I love the cats”</a:t>
            </a:r>
            <a:endParaRPr sz="1200" b="0" i="0" u="none" strike="noStrike" cap="none">
              <a:solidFill>
                <a:srgbClr val="374151"/>
              </a:solidFill>
              <a:highlight>
                <a:srgbClr val="F7F7F8"/>
              </a:highlight>
              <a:latin typeface="Roboto"/>
              <a:ea typeface="Roboto"/>
              <a:cs typeface="Roboto"/>
              <a:sym typeface="Roboto"/>
            </a:endParaRPr>
          </a:p>
        </p:txBody>
      </p:sp>
      <p:sp>
        <p:nvSpPr>
          <p:cNvPr id="2103" name="Google Shape;2103;p54"/>
          <p:cNvSpPr txBox="1"/>
          <p:nvPr/>
        </p:nvSpPr>
        <p:spPr>
          <a:xfrm>
            <a:off x="637675" y="4009350"/>
            <a:ext cx="4539300" cy="615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Arial"/>
                <a:ea typeface="Arial"/>
                <a:cs typeface="Arial"/>
                <a:sym typeface="Arial"/>
              </a:rPr>
              <a:t>The WER is derived from the </a:t>
            </a:r>
            <a:r>
              <a:rPr lang="en-GB" sz="1400" b="1" i="0" u="none" strike="noStrike" cap="none">
                <a:solidFill>
                  <a:srgbClr val="000000"/>
                </a:solidFill>
                <a:latin typeface="Arial"/>
                <a:ea typeface="Arial"/>
                <a:cs typeface="Arial"/>
                <a:sym typeface="Arial"/>
              </a:rPr>
              <a:t>Levenshtein distance</a:t>
            </a:r>
            <a:r>
              <a:rPr lang="en-GB" sz="1400" b="0" i="0" u="none" strike="noStrike" cap="none">
                <a:solidFill>
                  <a:srgbClr val="000000"/>
                </a:solidFill>
                <a:latin typeface="Arial"/>
                <a:ea typeface="Arial"/>
                <a:cs typeface="Arial"/>
                <a:sym typeface="Arial"/>
              </a:rPr>
              <a:t> also called </a:t>
            </a:r>
            <a:r>
              <a:rPr lang="en-GB" sz="1400" b="1" i="0" u="none" strike="noStrike" cap="none">
                <a:solidFill>
                  <a:srgbClr val="000000"/>
                </a:solidFill>
                <a:latin typeface="Arial"/>
                <a:ea typeface="Arial"/>
                <a:cs typeface="Arial"/>
                <a:sym typeface="Arial"/>
              </a:rPr>
              <a:t>edit distance</a:t>
            </a:r>
            <a:r>
              <a:rPr lang="en-GB" sz="1400" b="0" i="0" u="none" strike="noStrike" cap="none">
                <a:solidFill>
                  <a:srgbClr val="000000"/>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sp>
        <p:nvSpPr>
          <p:cNvPr id="2104" name="Google Shape;2104;p54"/>
          <p:cNvSpPr/>
          <p:nvPr/>
        </p:nvSpPr>
        <p:spPr>
          <a:xfrm>
            <a:off x="939750" y="1396325"/>
            <a:ext cx="3423300" cy="1070400"/>
          </a:xfrm>
          <a:prstGeom prst="rect">
            <a:avLst/>
          </a:prstGeom>
          <a:solidFill>
            <a:srgbClr val="29D2F5">
              <a:alpha val="21176"/>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9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9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9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9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9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9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10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9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10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10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1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Shape 2108"/>
        <p:cNvGrpSpPr/>
        <p:nvPr/>
      </p:nvGrpSpPr>
      <p:grpSpPr>
        <a:xfrm>
          <a:off x="0" y="0"/>
          <a:ext cx="0" cy="0"/>
          <a:chOff x="0" y="0"/>
          <a:chExt cx="0" cy="0"/>
        </a:xfrm>
      </p:grpSpPr>
      <p:sp>
        <p:nvSpPr>
          <p:cNvPr id="2109" name="Google Shape;2109;p55"/>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800"/>
              <a:buNone/>
            </a:pPr>
            <a:r>
              <a:rPr lang="en-GB" sz="2600"/>
              <a:t>Performance</a:t>
            </a:r>
            <a:endParaRPr sz="2600"/>
          </a:p>
        </p:txBody>
      </p:sp>
      <p:sp>
        <p:nvSpPr>
          <p:cNvPr id="2110" name="Google Shape;2110;p55"/>
          <p:cNvSpPr txBox="1"/>
          <p:nvPr/>
        </p:nvSpPr>
        <p:spPr>
          <a:xfrm>
            <a:off x="482975" y="900975"/>
            <a:ext cx="8260200" cy="4002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00000"/>
              </a:lnSpc>
              <a:spcBef>
                <a:spcPts val="0"/>
              </a:spcBef>
              <a:spcAft>
                <a:spcPts val="0"/>
              </a:spcAft>
              <a:buClr>
                <a:srgbClr val="000000"/>
              </a:buClr>
              <a:buSzPts val="1400"/>
              <a:buFont typeface="Roboto"/>
              <a:buChar char="●"/>
            </a:pPr>
            <a:r>
              <a:rPr lang="en-GB" sz="1400" b="0" i="0" u="none" strike="noStrike" cap="none">
                <a:solidFill>
                  <a:srgbClr val="000000"/>
                </a:solidFill>
                <a:latin typeface="Roboto"/>
                <a:ea typeface="Roboto"/>
                <a:cs typeface="Roboto"/>
                <a:sym typeface="Roboto"/>
              </a:rPr>
              <a:t>To compute the word error rate, we first need to</a:t>
            </a:r>
            <a:r>
              <a:rPr lang="en-GB" sz="1400" b="1" i="0" u="none" strike="noStrike" cap="none">
                <a:solidFill>
                  <a:srgbClr val="000000"/>
                </a:solidFill>
                <a:latin typeface="Roboto"/>
                <a:ea typeface="Roboto"/>
                <a:cs typeface="Roboto"/>
                <a:sym typeface="Roboto"/>
              </a:rPr>
              <a:t> align</a:t>
            </a:r>
            <a:r>
              <a:rPr lang="en-GB" sz="1400" b="0" i="0" u="none" strike="noStrike" cap="none">
                <a:solidFill>
                  <a:srgbClr val="000000"/>
                </a:solidFill>
                <a:latin typeface="Roboto"/>
                <a:ea typeface="Roboto"/>
                <a:cs typeface="Roboto"/>
                <a:sym typeface="Roboto"/>
              </a:rPr>
              <a:t> the reference and recognized text:</a:t>
            </a:r>
            <a:endParaRPr sz="1400" b="0" i="0" u="none" strike="noStrike" cap="none">
              <a:solidFill>
                <a:srgbClr val="000000"/>
              </a:solidFill>
              <a:latin typeface="Roboto"/>
              <a:ea typeface="Roboto"/>
              <a:cs typeface="Roboto"/>
              <a:sym typeface="Roboto"/>
            </a:endParaRPr>
          </a:p>
        </p:txBody>
      </p:sp>
      <p:sp>
        <p:nvSpPr>
          <p:cNvPr id="2111" name="Google Shape;2111;p55"/>
          <p:cNvSpPr txBox="1"/>
          <p:nvPr/>
        </p:nvSpPr>
        <p:spPr>
          <a:xfrm>
            <a:off x="482975" y="2485100"/>
            <a:ext cx="8260200" cy="4002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00000"/>
              </a:lnSpc>
              <a:spcBef>
                <a:spcPts val="0"/>
              </a:spcBef>
              <a:spcAft>
                <a:spcPts val="0"/>
              </a:spcAft>
              <a:buClr>
                <a:srgbClr val="000000"/>
              </a:buClr>
              <a:buSzPts val="1400"/>
              <a:buFont typeface="Roboto"/>
              <a:buChar char="●"/>
            </a:pPr>
            <a:r>
              <a:rPr lang="en-GB" sz="1400" b="0" i="0" u="none" strike="noStrike" cap="none">
                <a:solidFill>
                  <a:srgbClr val="000000"/>
                </a:solidFill>
                <a:latin typeface="Roboto"/>
                <a:ea typeface="Roboto"/>
                <a:cs typeface="Roboto"/>
                <a:sym typeface="Roboto"/>
              </a:rPr>
              <a:t>After, the alignment we can compute the number of substitution, deletion, and insertion errors.</a:t>
            </a:r>
            <a:endParaRPr sz="1400" b="0" i="0" u="none" strike="noStrike" cap="none">
              <a:solidFill>
                <a:srgbClr val="000000"/>
              </a:solidFill>
              <a:latin typeface="Roboto"/>
              <a:ea typeface="Roboto"/>
              <a:cs typeface="Roboto"/>
              <a:sym typeface="Roboto"/>
            </a:endParaRPr>
          </a:p>
        </p:txBody>
      </p:sp>
      <p:sp>
        <p:nvSpPr>
          <p:cNvPr id="2112" name="Google Shape;2112;p55"/>
          <p:cNvSpPr txBox="1"/>
          <p:nvPr/>
        </p:nvSpPr>
        <p:spPr>
          <a:xfrm>
            <a:off x="839050" y="1359325"/>
            <a:ext cx="6519600" cy="831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50"/>
              <a:buFont typeface="Arial"/>
              <a:buNone/>
            </a:pPr>
            <a:r>
              <a:rPr lang="en-GB" sz="1050" b="0" i="0" u="none" strike="noStrike" cap="none">
                <a:solidFill>
                  <a:srgbClr val="000000"/>
                </a:solidFill>
                <a:highlight>
                  <a:srgbClr val="FFFFFF"/>
                </a:highlight>
                <a:latin typeface="Courier New"/>
                <a:ea typeface="Courier New"/>
                <a:cs typeface="Courier New"/>
                <a:sym typeface="Courier New"/>
              </a:rPr>
              <a:t>260-123440-0009, %WER 33.33 [ 3 / 9, 0 ins, 1 del, 2 sub ]</a:t>
            </a:r>
            <a:endParaRPr sz="1050" b="0" i="0" u="none" strike="noStrike" cap="none">
              <a:solidFill>
                <a:srgbClr val="000000"/>
              </a:solidFill>
              <a:highlight>
                <a:srgbClr val="FFFFFF"/>
              </a:highlight>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050"/>
              <a:buFont typeface="Arial"/>
              <a:buNone/>
            </a:pPr>
            <a:r>
              <a:rPr lang="en-GB" sz="1050" b="0" i="0" u="none" strike="noStrike" cap="none">
                <a:solidFill>
                  <a:srgbClr val="000000"/>
                </a:solidFill>
                <a:highlight>
                  <a:srgbClr val="FFFFFF"/>
                </a:highlight>
                <a:latin typeface="Courier New"/>
                <a:ea typeface="Courier New"/>
                <a:cs typeface="Courier New"/>
                <a:sym typeface="Courier New"/>
              </a:rPr>
              <a:t>I ; SHALL ; NEVER ; GET ; TO ;   TWENTY  ;   AT  ; THAT ;  RATE</a:t>
            </a:r>
            <a:endParaRPr sz="1050" b="0" i="0" u="none" strike="noStrike" cap="none">
              <a:solidFill>
                <a:srgbClr val="000000"/>
              </a:solidFill>
              <a:highlight>
                <a:srgbClr val="FFFFFF"/>
              </a:highlight>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050"/>
              <a:buFont typeface="Arial"/>
              <a:buNone/>
            </a:pPr>
            <a:r>
              <a:rPr lang="en-GB" sz="1050" b="0" i="0" u="none" strike="noStrike" cap="none">
                <a:solidFill>
                  <a:srgbClr val="000000"/>
                </a:solidFill>
                <a:highlight>
                  <a:srgbClr val="FFFFFF"/>
                </a:highlight>
                <a:latin typeface="Courier New"/>
                <a:ea typeface="Courier New"/>
                <a:cs typeface="Courier New"/>
                <a:sym typeface="Courier New"/>
              </a:rPr>
              <a:t>= ;   =   ;   =   ;  =  ; =  ;     S     ;   D   ;  =   ;   S  </a:t>
            </a:r>
            <a:endParaRPr sz="1050" b="0" i="0" u="none" strike="noStrike" cap="none">
              <a:solidFill>
                <a:srgbClr val="000000"/>
              </a:solidFill>
              <a:highlight>
                <a:srgbClr val="FFFFFF"/>
              </a:highlight>
              <a:latin typeface="Courier New"/>
              <a:ea typeface="Courier New"/>
              <a:cs typeface="Courier New"/>
              <a:sym typeface="Courier New"/>
            </a:endParaRPr>
          </a:p>
          <a:p>
            <a:pPr marL="0" marR="0" lvl="0" indent="0" algn="l" rtl="0">
              <a:lnSpc>
                <a:spcPct val="115000"/>
              </a:lnSpc>
              <a:spcBef>
                <a:spcPts val="0"/>
              </a:spcBef>
              <a:spcAft>
                <a:spcPts val="0"/>
              </a:spcAft>
              <a:buClr>
                <a:srgbClr val="000000"/>
              </a:buClr>
              <a:buSzPts val="1050"/>
              <a:buFont typeface="Arial"/>
              <a:buNone/>
            </a:pPr>
            <a:r>
              <a:rPr lang="en-GB" sz="1050" b="0" i="0" u="none" strike="noStrike" cap="none">
                <a:solidFill>
                  <a:srgbClr val="000000"/>
                </a:solidFill>
                <a:highlight>
                  <a:srgbClr val="FFFFFF"/>
                </a:highlight>
                <a:latin typeface="Courier New"/>
                <a:ea typeface="Courier New"/>
                <a:cs typeface="Courier New"/>
                <a:sym typeface="Courier New"/>
              </a:rPr>
              <a:t>I ; SHALL ; NEVER ; GET ; TO ; TWENTIETH ; &lt;eps&gt; ; THAT ; RIGHT</a:t>
            </a:r>
            <a:endParaRPr sz="1050" b="0" i="0" u="none" strike="noStrike" cap="none">
              <a:solidFill>
                <a:srgbClr val="000000"/>
              </a:solidFill>
              <a:highlight>
                <a:srgbClr val="FFFFFF"/>
              </a:highlight>
              <a:latin typeface="Courier New"/>
              <a:ea typeface="Courier New"/>
              <a:cs typeface="Courier New"/>
              <a:sym typeface="Courier New"/>
            </a:endParaRPr>
          </a:p>
        </p:txBody>
      </p:sp>
      <p:sp>
        <p:nvSpPr>
          <p:cNvPr id="2113" name="Google Shape;2113;p55"/>
          <p:cNvSpPr txBox="1"/>
          <p:nvPr/>
        </p:nvSpPr>
        <p:spPr>
          <a:xfrm>
            <a:off x="1516700" y="3166575"/>
            <a:ext cx="41304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1200"/>
              </a:spcBef>
              <a:spcAft>
                <a:spcPts val="1200"/>
              </a:spcAft>
              <a:buClr>
                <a:srgbClr val="000000"/>
              </a:buClr>
              <a:buSzPts val="1400"/>
              <a:buFont typeface="Arial"/>
              <a:buNone/>
            </a:pPr>
            <a:r>
              <a:rPr lang="en-GB" sz="1400" b="0" i="0" u="none" strike="noStrike" cap="none">
                <a:solidFill>
                  <a:srgbClr val="000000"/>
                </a:solidFill>
                <a:latin typeface="Roboto"/>
                <a:ea typeface="Roboto"/>
                <a:cs typeface="Roboto"/>
                <a:sym typeface="Roboto"/>
              </a:rPr>
              <a:t>How can we compute the alignment efficiently?</a:t>
            </a:r>
            <a:endParaRPr sz="1400" b="0" i="0" u="none" strike="noStrike" cap="none">
              <a:solidFill>
                <a:srgbClr val="000000"/>
              </a:solidFill>
              <a:latin typeface="Roboto"/>
              <a:ea typeface="Roboto"/>
              <a:cs typeface="Roboto"/>
              <a:sym typeface="Roboto"/>
            </a:endParaRPr>
          </a:p>
        </p:txBody>
      </p:sp>
      <p:pic>
        <p:nvPicPr>
          <p:cNvPr id="2114" name="Google Shape;2114;p55"/>
          <p:cNvPicPr preferRelativeResize="0"/>
          <p:nvPr/>
        </p:nvPicPr>
        <p:blipFill rotWithShape="1">
          <a:blip r:embed="rId3">
            <a:alphaModFix/>
          </a:blip>
          <a:srcRect/>
          <a:stretch/>
        </p:blipFill>
        <p:spPr>
          <a:xfrm>
            <a:off x="796300" y="3112436"/>
            <a:ext cx="548700" cy="508460"/>
          </a:xfrm>
          <a:prstGeom prst="rect">
            <a:avLst/>
          </a:prstGeom>
          <a:noFill/>
          <a:ln>
            <a:noFill/>
          </a:ln>
        </p:spPr>
      </p:pic>
      <p:pic>
        <p:nvPicPr>
          <p:cNvPr id="2115" name="Google Shape;2115;p55"/>
          <p:cNvPicPr preferRelativeResize="0"/>
          <p:nvPr/>
        </p:nvPicPr>
        <p:blipFill rotWithShape="1">
          <a:blip r:embed="rId4">
            <a:alphaModFix/>
          </a:blip>
          <a:srcRect/>
          <a:stretch/>
        </p:blipFill>
        <p:spPr>
          <a:xfrm>
            <a:off x="482975" y="3797675"/>
            <a:ext cx="1096825" cy="559900"/>
          </a:xfrm>
          <a:prstGeom prst="rect">
            <a:avLst/>
          </a:prstGeom>
          <a:noFill/>
          <a:ln>
            <a:noFill/>
          </a:ln>
        </p:spPr>
      </p:pic>
      <p:sp>
        <p:nvSpPr>
          <p:cNvPr id="2116" name="Google Shape;2116;p55"/>
          <p:cNvSpPr txBox="1"/>
          <p:nvPr/>
        </p:nvSpPr>
        <p:spPr>
          <a:xfrm>
            <a:off x="1623750" y="3877525"/>
            <a:ext cx="57756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Arial"/>
                <a:ea typeface="Arial"/>
                <a:cs typeface="Arial"/>
                <a:sym typeface="Arial"/>
              </a:rPr>
              <a:t>Again, with </a:t>
            </a:r>
            <a:r>
              <a:rPr lang="en-GB" sz="1400" b="1" i="0" u="none" strike="noStrike" cap="none">
                <a:solidFill>
                  <a:srgbClr val="000000"/>
                </a:solidFill>
                <a:latin typeface="Arial"/>
                <a:ea typeface="Arial"/>
                <a:cs typeface="Arial"/>
                <a:sym typeface="Arial"/>
              </a:rPr>
              <a:t>dynamic programming</a:t>
            </a:r>
            <a:r>
              <a:rPr lang="en-GB" sz="1400" b="0" i="0" u="none" strike="noStrike" cap="none">
                <a:solidFill>
                  <a:srgbClr val="000000"/>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sp>
        <p:nvSpPr>
          <p:cNvPr id="2117" name="Google Shape;2117;p55"/>
          <p:cNvSpPr txBox="1"/>
          <p:nvPr/>
        </p:nvSpPr>
        <p:spPr>
          <a:xfrm>
            <a:off x="1592900" y="4690575"/>
            <a:ext cx="35673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1200"/>
              </a:spcBef>
              <a:spcAft>
                <a:spcPts val="1200"/>
              </a:spcAft>
              <a:buClr>
                <a:srgbClr val="000000"/>
              </a:buClr>
              <a:buSzPts val="1400"/>
              <a:buFont typeface="Arial"/>
              <a:buNone/>
            </a:pPr>
            <a:r>
              <a:rPr lang="en-GB" sz="1400" b="0" i="0" u="none" strike="noStrike" cap="none">
                <a:solidFill>
                  <a:srgbClr val="000000"/>
                </a:solidFill>
                <a:latin typeface="Roboto"/>
                <a:ea typeface="Roboto"/>
                <a:cs typeface="Roboto"/>
                <a:sym typeface="Roboto"/>
              </a:rPr>
              <a:t>Is the WER computation differentiable?</a:t>
            </a:r>
            <a:endParaRPr sz="1400" b="0" i="0" u="none" strike="noStrike" cap="none">
              <a:solidFill>
                <a:srgbClr val="000000"/>
              </a:solidFill>
              <a:latin typeface="Roboto"/>
              <a:ea typeface="Roboto"/>
              <a:cs typeface="Roboto"/>
              <a:sym typeface="Roboto"/>
            </a:endParaRPr>
          </a:p>
        </p:txBody>
      </p:sp>
      <p:pic>
        <p:nvPicPr>
          <p:cNvPr id="2118" name="Google Shape;2118;p55"/>
          <p:cNvPicPr preferRelativeResize="0"/>
          <p:nvPr/>
        </p:nvPicPr>
        <p:blipFill rotWithShape="1">
          <a:blip r:embed="rId3">
            <a:alphaModFix/>
          </a:blip>
          <a:srcRect/>
          <a:stretch/>
        </p:blipFill>
        <p:spPr>
          <a:xfrm>
            <a:off x="839050" y="4606086"/>
            <a:ext cx="548700" cy="508460"/>
          </a:xfrm>
          <a:prstGeom prst="rect">
            <a:avLst/>
          </a:prstGeom>
          <a:noFill/>
          <a:ln>
            <a:noFill/>
          </a:ln>
        </p:spPr>
      </p:pic>
      <p:sp>
        <p:nvSpPr>
          <p:cNvPr id="2119" name="Google Shape;2119;p55"/>
          <p:cNvSpPr txBox="1"/>
          <p:nvPr/>
        </p:nvSpPr>
        <p:spPr>
          <a:xfrm>
            <a:off x="6018500" y="3751663"/>
            <a:ext cx="2987100" cy="1262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Roboto"/>
                <a:ea typeface="Roboto"/>
                <a:cs typeface="Roboto"/>
                <a:sym typeface="Roboto"/>
              </a:rPr>
              <a:t>No, we cannot train a model with the WER directly.</a:t>
            </a:r>
            <a:endParaRPr sz="1400"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Roboto"/>
                <a:ea typeface="Roboto"/>
                <a:cs typeface="Roboto"/>
                <a:sym typeface="Roboto"/>
              </a:rPr>
              <a:t>We need to use Negative Log Likelihood as a surrogate.</a:t>
            </a:r>
            <a:endParaRPr sz="1400" b="0" i="0" u="none" strike="noStrike" cap="none">
              <a:solidFill>
                <a:srgbClr val="000000"/>
              </a:solidFill>
              <a:latin typeface="Roboto"/>
              <a:ea typeface="Roboto"/>
              <a:cs typeface="Roboto"/>
              <a:sym typeface="Roboto"/>
            </a:endParaRPr>
          </a:p>
        </p:txBody>
      </p:sp>
      <p:pic>
        <p:nvPicPr>
          <p:cNvPr id="2120" name="Google Shape;2120;p55"/>
          <p:cNvPicPr preferRelativeResize="0"/>
          <p:nvPr/>
        </p:nvPicPr>
        <p:blipFill rotWithShape="1">
          <a:blip r:embed="rId5">
            <a:alphaModFix/>
          </a:blip>
          <a:srcRect/>
          <a:stretch/>
        </p:blipFill>
        <p:spPr>
          <a:xfrm>
            <a:off x="5331898" y="4003373"/>
            <a:ext cx="602700" cy="6027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11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1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11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12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1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Shape 2124"/>
        <p:cNvGrpSpPr/>
        <p:nvPr/>
      </p:nvGrpSpPr>
      <p:grpSpPr>
        <a:xfrm>
          <a:off x="0" y="0"/>
          <a:ext cx="0" cy="0"/>
          <a:chOff x="0" y="0"/>
          <a:chExt cx="0" cy="0"/>
        </a:xfrm>
      </p:grpSpPr>
      <p:sp>
        <p:nvSpPr>
          <p:cNvPr id="2125" name="Google Shape;2125;p56"/>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800"/>
              <a:buNone/>
            </a:pPr>
            <a:r>
              <a:rPr lang="en-GB" sz="2600"/>
              <a:t>Performance</a:t>
            </a:r>
            <a:endParaRPr sz="2600"/>
          </a:p>
        </p:txBody>
      </p:sp>
      <p:sp>
        <p:nvSpPr>
          <p:cNvPr id="2126" name="Google Shape;2126;p56"/>
          <p:cNvSpPr txBox="1"/>
          <p:nvPr/>
        </p:nvSpPr>
        <p:spPr>
          <a:xfrm>
            <a:off x="482975" y="900975"/>
            <a:ext cx="8209800" cy="4002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00000"/>
              </a:lnSpc>
              <a:spcBef>
                <a:spcPts val="0"/>
              </a:spcBef>
              <a:spcAft>
                <a:spcPts val="0"/>
              </a:spcAft>
              <a:buClr>
                <a:srgbClr val="000000"/>
              </a:buClr>
              <a:buSzPts val="1400"/>
              <a:buFont typeface="Roboto"/>
              <a:buChar char="●"/>
            </a:pPr>
            <a:r>
              <a:rPr lang="en-GB" sz="1400" b="0" i="0" u="none" strike="noStrike" cap="none">
                <a:solidFill>
                  <a:srgbClr val="000000"/>
                </a:solidFill>
                <a:latin typeface="Roboto"/>
                <a:ea typeface="Roboto"/>
                <a:cs typeface="Roboto"/>
                <a:sym typeface="Roboto"/>
              </a:rPr>
              <a:t>The performance of a speech recognizer depends on several factors, including:</a:t>
            </a:r>
            <a:endParaRPr sz="1400" b="0" i="0" u="none" strike="noStrike" cap="none">
              <a:solidFill>
                <a:srgbClr val="000000"/>
              </a:solidFill>
              <a:latin typeface="Roboto"/>
              <a:ea typeface="Roboto"/>
              <a:cs typeface="Roboto"/>
              <a:sym typeface="Roboto"/>
            </a:endParaRPr>
          </a:p>
        </p:txBody>
      </p:sp>
      <p:sp>
        <p:nvSpPr>
          <p:cNvPr id="2127" name="Google Shape;2127;p56"/>
          <p:cNvSpPr txBox="1"/>
          <p:nvPr/>
        </p:nvSpPr>
        <p:spPr>
          <a:xfrm>
            <a:off x="868975" y="1502200"/>
            <a:ext cx="2973900" cy="4002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00000"/>
              </a:lnSpc>
              <a:spcBef>
                <a:spcPts val="0"/>
              </a:spcBef>
              <a:spcAft>
                <a:spcPts val="0"/>
              </a:spcAft>
              <a:buClr>
                <a:srgbClr val="000000"/>
              </a:buClr>
              <a:buSzPts val="1400"/>
              <a:buFont typeface="Roboto"/>
              <a:buAutoNum type="arabicPeriod"/>
            </a:pPr>
            <a:r>
              <a:rPr lang="en-GB" sz="1400" b="1" i="0" u="none" strike="noStrike" cap="none">
                <a:solidFill>
                  <a:srgbClr val="000000"/>
                </a:solidFill>
                <a:latin typeface="Roboto"/>
                <a:ea typeface="Roboto"/>
                <a:cs typeface="Roboto"/>
                <a:sym typeface="Roboto"/>
              </a:rPr>
              <a:t>Quality</a:t>
            </a:r>
            <a:r>
              <a:rPr lang="en-GB" sz="1400" b="0" i="0" u="none" strike="noStrike" cap="none">
                <a:solidFill>
                  <a:srgbClr val="000000"/>
                </a:solidFill>
                <a:latin typeface="Roboto"/>
                <a:ea typeface="Roboto"/>
                <a:cs typeface="Roboto"/>
                <a:sym typeface="Roboto"/>
              </a:rPr>
              <a:t> of the audio signal.</a:t>
            </a:r>
            <a:endParaRPr sz="1400" b="0" i="0" u="none" strike="noStrike" cap="none">
              <a:solidFill>
                <a:srgbClr val="000000"/>
              </a:solidFill>
              <a:latin typeface="Roboto"/>
              <a:ea typeface="Roboto"/>
              <a:cs typeface="Roboto"/>
              <a:sym typeface="Roboto"/>
            </a:endParaRPr>
          </a:p>
        </p:txBody>
      </p:sp>
      <p:sp>
        <p:nvSpPr>
          <p:cNvPr id="2128" name="Google Shape;2128;p56"/>
          <p:cNvSpPr txBox="1"/>
          <p:nvPr/>
        </p:nvSpPr>
        <p:spPr>
          <a:xfrm>
            <a:off x="969650" y="1959400"/>
            <a:ext cx="77232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Roboto"/>
                <a:ea typeface="Roboto"/>
                <a:cs typeface="Roboto"/>
                <a:sym typeface="Roboto"/>
              </a:rPr>
              <a:t>2.</a:t>
            </a:r>
            <a:r>
              <a:rPr lang="en-GB" sz="1400" b="1" i="0" u="none" strike="noStrike" cap="none">
                <a:solidFill>
                  <a:srgbClr val="000000"/>
                </a:solidFill>
                <a:latin typeface="Roboto"/>
                <a:ea typeface="Roboto"/>
                <a:cs typeface="Roboto"/>
                <a:sym typeface="Roboto"/>
              </a:rPr>
              <a:t>     Data availability</a:t>
            </a:r>
            <a:r>
              <a:rPr lang="en-GB" sz="1400" b="0" i="0" u="none" strike="noStrike" cap="none">
                <a:solidFill>
                  <a:srgbClr val="000000"/>
                </a:solidFill>
                <a:latin typeface="Roboto"/>
                <a:ea typeface="Roboto"/>
                <a:cs typeface="Roboto"/>
                <a:sym typeface="Roboto"/>
              </a:rPr>
              <a:t>: when large supervised datasets are available the performance is better.</a:t>
            </a:r>
            <a:endParaRPr sz="1400" b="0" i="0" u="none" strike="noStrike" cap="none">
              <a:solidFill>
                <a:srgbClr val="000000"/>
              </a:solidFill>
              <a:latin typeface="Roboto"/>
              <a:ea typeface="Roboto"/>
              <a:cs typeface="Roboto"/>
              <a:sym typeface="Roboto"/>
            </a:endParaRPr>
          </a:p>
        </p:txBody>
      </p:sp>
      <p:sp>
        <p:nvSpPr>
          <p:cNvPr id="2129" name="Google Shape;2129;p56"/>
          <p:cNvSpPr txBox="1"/>
          <p:nvPr/>
        </p:nvSpPr>
        <p:spPr>
          <a:xfrm>
            <a:off x="969650" y="2416600"/>
            <a:ext cx="77232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Roboto"/>
                <a:ea typeface="Roboto"/>
                <a:cs typeface="Roboto"/>
                <a:sym typeface="Roboto"/>
              </a:rPr>
              <a:t>3.</a:t>
            </a:r>
            <a:r>
              <a:rPr lang="en-GB" sz="1400" b="1" i="0" u="none" strike="noStrike" cap="none">
                <a:solidFill>
                  <a:srgbClr val="000000"/>
                </a:solidFill>
                <a:latin typeface="Roboto"/>
                <a:ea typeface="Roboto"/>
                <a:cs typeface="Roboto"/>
                <a:sym typeface="Roboto"/>
              </a:rPr>
              <a:t>     Model size</a:t>
            </a:r>
            <a:r>
              <a:rPr lang="en-GB" sz="1400" b="0" i="0" u="none" strike="noStrike" cap="none">
                <a:solidFill>
                  <a:srgbClr val="000000"/>
                </a:solidFill>
                <a:latin typeface="Roboto"/>
                <a:ea typeface="Roboto"/>
                <a:cs typeface="Roboto"/>
                <a:sym typeface="Roboto"/>
              </a:rPr>
              <a:t>: Larger models tend to have better performance.</a:t>
            </a:r>
            <a:endParaRPr sz="1400" b="0" i="0" u="none" strike="noStrike" cap="none">
              <a:solidFill>
                <a:srgbClr val="000000"/>
              </a:solidFill>
              <a:latin typeface="Roboto"/>
              <a:ea typeface="Roboto"/>
              <a:cs typeface="Roboto"/>
              <a:sym typeface="Roboto"/>
            </a:endParaRPr>
          </a:p>
        </p:txBody>
      </p:sp>
      <p:sp>
        <p:nvSpPr>
          <p:cNvPr id="2130" name="Google Shape;2130;p56"/>
          <p:cNvSpPr txBox="1"/>
          <p:nvPr/>
        </p:nvSpPr>
        <p:spPr>
          <a:xfrm>
            <a:off x="969650" y="2950000"/>
            <a:ext cx="71442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Roboto"/>
                <a:ea typeface="Roboto"/>
                <a:cs typeface="Roboto"/>
                <a:sym typeface="Roboto"/>
              </a:rPr>
              <a:t>4.    </a:t>
            </a:r>
            <a:r>
              <a:rPr lang="en-GB" sz="1400" b="1" i="0" u="none" strike="noStrike" cap="none">
                <a:solidFill>
                  <a:srgbClr val="000000"/>
                </a:solidFill>
                <a:latin typeface="Roboto"/>
                <a:ea typeface="Roboto"/>
                <a:cs typeface="Roboto"/>
                <a:sym typeface="Roboto"/>
              </a:rPr>
              <a:t> Type of Speech: </a:t>
            </a:r>
            <a:r>
              <a:rPr lang="en-GB" sz="1400" b="0" i="0" u="none" strike="noStrike" cap="none">
                <a:solidFill>
                  <a:srgbClr val="000000"/>
                </a:solidFill>
                <a:latin typeface="Roboto"/>
                <a:ea typeface="Roboto"/>
                <a:cs typeface="Roboto"/>
                <a:sym typeface="Roboto"/>
              </a:rPr>
              <a:t>Read speech is much easier than conversational speech.</a:t>
            </a:r>
            <a:endParaRPr sz="1400" b="0" i="0" u="none" strike="noStrike" cap="none">
              <a:solidFill>
                <a:srgbClr val="000000"/>
              </a:solidFill>
              <a:latin typeface="Roboto"/>
              <a:ea typeface="Roboto"/>
              <a:cs typeface="Roboto"/>
              <a:sym typeface="Roboto"/>
            </a:endParaRPr>
          </a:p>
        </p:txBody>
      </p:sp>
      <p:sp>
        <p:nvSpPr>
          <p:cNvPr id="2131" name="Google Shape;2131;p56"/>
          <p:cNvSpPr txBox="1"/>
          <p:nvPr/>
        </p:nvSpPr>
        <p:spPr>
          <a:xfrm>
            <a:off x="969650" y="3483400"/>
            <a:ext cx="7723200" cy="615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Roboto"/>
                <a:ea typeface="Roboto"/>
                <a:cs typeface="Roboto"/>
                <a:sym typeface="Roboto"/>
              </a:rPr>
              <a:t>5.    </a:t>
            </a:r>
            <a:r>
              <a:rPr lang="en-GB" sz="1400" b="1" i="0" u="none" strike="noStrike" cap="none">
                <a:solidFill>
                  <a:srgbClr val="000000"/>
                </a:solidFill>
                <a:latin typeface="Roboto"/>
                <a:ea typeface="Roboto"/>
                <a:cs typeface="Roboto"/>
                <a:sym typeface="Roboto"/>
              </a:rPr>
              <a:t> Type of Language: </a:t>
            </a:r>
            <a:r>
              <a:rPr lang="en-GB" sz="1400" b="0" i="0" u="none" strike="noStrike" cap="none">
                <a:solidFill>
                  <a:srgbClr val="000000"/>
                </a:solidFill>
                <a:latin typeface="Roboto"/>
                <a:ea typeface="Roboto"/>
                <a:cs typeface="Roboto"/>
                <a:sym typeface="Roboto"/>
              </a:rPr>
              <a:t>Some languages are easier than others. </a:t>
            </a:r>
            <a:endParaRPr sz="1400"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Roboto"/>
                <a:ea typeface="Roboto"/>
                <a:cs typeface="Roboto"/>
                <a:sym typeface="Roboto"/>
              </a:rPr>
              <a:t>                                            For instance, Italian is easier  than English.</a:t>
            </a:r>
            <a:endParaRPr sz="1400" b="0" i="0" u="none" strike="noStrike" cap="none">
              <a:solidFill>
                <a:srgbClr val="000000"/>
              </a:solidFill>
              <a:latin typeface="Roboto"/>
              <a:ea typeface="Roboto"/>
              <a:cs typeface="Roboto"/>
              <a:sym typeface="Roboto"/>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Shape 2135"/>
        <p:cNvGrpSpPr/>
        <p:nvPr/>
      </p:nvGrpSpPr>
      <p:grpSpPr>
        <a:xfrm>
          <a:off x="0" y="0"/>
          <a:ext cx="0" cy="0"/>
          <a:chOff x="0" y="0"/>
          <a:chExt cx="0" cy="0"/>
        </a:xfrm>
      </p:grpSpPr>
      <p:sp>
        <p:nvSpPr>
          <p:cNvPr id="2136" name="Google Shape;2136;p57"/>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800"/>
              <a:buNone/>
            </a:pPr>
            <a:r>
              <a:rPr lang="en-GB" sz="2600"/>
              <a:t>Performance</a:t>
            </a:r>
            <a:endParaRPr sz="2600"/>
          </a:p>
        </p:txBody>
      </p:sp>
      <p:pic>
        <p:nvPicPr>
          <p:cNvPr id="2137" name="Google Shape;2137;p57"/>
          <p:cNvPicPr preferRelativeResize="0"/>
          <p:nvPr/>
        </p:nvPicPr>
        <p:blipFill rotWithShape="1">
          <a:blip r:embed="rId3">
            <a:alphaModFix/>
          </a:blip>
          <a:srcRect/>
          <a:stretch/>
        </p:blipFill>
        <p:spPr>
          <a:xfrm>
            <a:off x="209775" y="1224150"/>
            <a:ext cx="8839200" cy="2695197"/>
          </a:xfrm>
          <a:prstGeom prst="rect">
            <a:avLst/>
          </a:prstGeom>
          <a:noFill/>
          <a:ln>
            <a:noFill/>
          </a:ln>
        </p:spPr>
      </p:pic>
      <p:sp>
        <p:nvSpPr>
          <p:cNvPr id="2138" name="Google Shape;2138;p57"/>
          <p:cNvSpPr txBox="1"/>
          <p:nvPr/>
        </p:nvSpPr>
        <p:spPr>
          <a:xfrm>
            <a:off x="209775" y="801400"/>
            <a:ext cx="46653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Roboto"/>
                <a:ea typeface="Roboto"/>
                <a:cs typeface="Roboto"/>
                <a:sym typeface="Roboto"/>
              </a:rPr>
              <a:t>Performance on test-clean </a:t>
            </a:r>
            <a:r>
              <a:rPr lang="en-GB" sz="1400" b="1" i="0" u="none" strike="noStrike" cap="none">
                <a:solidFill>
                  <a:srgbClr val="000000"/>
                </a:solidFill>
                <a:latin typeface="Roboto"/>
                <a:ea typeface="Roboto"/>
                <a:cs typeface="Roboto"/>
                <a:sym typeface="Roboto"/>
              </a:rPr>
              <a:t>Librispeech</a:t>
            </a:r>
            <a:r>
              <a:rPr lang="en-GB" sz="1400" b="0" i="0" u="none" strike="noStrike" cap="none">
                <a:solidFill>
                  <a:srgbClr val="000000"/>
                </a:solidFill>
                <a:latin typeface="Roboto"/>
                <a:ea typeface="Roboto"/>
                <a:cs typeface="Roboto"/>
                <a:sym typeface="Roboto"/>
              </a:rPr>
              <a:t> (WER below 2%):</a:t>
            </a:r>
            <a:endParaRPr sz="1400" b="0" i="0" u="none" strike="noStrike" cap="none">
              <a:solidFill>
                <a:srgbClr val="000000"/>
              </a:solidFill>
              <a:latin typeface="Roboto"/>
              <a:ea typeface="Roboto"/>
              <a:cs typeface="Roboto"/>
              <a:sym typeface="Roboto"/>
            </a:endParaRPr>
          </a:p>
        </p:txBody>
      </p:sp>
      <p:sp>
        <p:nvSpPr>
          <p:cNvPr id="2139" name="Google Shape;2139;p57"/>
          <p:cNvSpPr txBox="1"/>
          <p:nvPr/>
        </p:nvSpPr>
        <p:spPr>
          <a:xfrm>
            <a:off x="344025" y="4240100"/>
            <a:ext cx="7442700" cy="6156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00000"/>
              </a:lnSpc>
              <a:spcBef>
                <a:spcPts val="0"/>
              </a:spcBef>
              <a:spcAft>
                <a:spcPts val="0"/>
              </a:spcAft>
              <a:buClr>
                <a:srgbClr val="000000"/>
              </a:buClr>
              <a:buSzPts val="1400"/>
              <a:buFont typeface="Roboto"/>
              <a:buChar char="●"/>
            </a:pPr>
            <a:r>
              <a:rPr lang="en-GB" sz="1400" b="0" i="0" u="none" strike="noStrike" cap="none">
                <a:solidFill>
                  <a:srgbClr val="000000"/>
                </a:solidFill>
                <a:latin typeface="Roboto"/>
                <a:ea typeface="Roboto"/>
                <a:cs typeface="Roboto"/>
                <a:sym typeface="Roboto"/>
              </a:rPr>
              <a:t>In Librispeech we have “Ideal conditions” for a speech recognizer: </a:t>
            </a:r>
            <a:endParaRPr sz="1400" b="0" i="0" u="none" strike="noStrike" cap="none">
              <a:solidFill>
                <a:srgbClr val="000000"/>
              </a:solidFill>
              <a:latin typeface="Roboto"/>
              <a:ea typeface="Roboto"/>
              <a:cs typeface="Roboto"/>
              <a:sym typeface="Roboto"/>
            </a:endParaRPr>
          </a:p>
          <a:p>
            <a:pPr marL="457200" marR="0" lvl="0" indent="0" algn="l"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Roboto"/>
                <a:ea typeface="Roboto"/>
                <a:cs typeface="Roboto"/>
                <a:sym typeface="Roboto"/>
              </a:rPr>
              <a:t>Clean signals, read speech, large dataset (1000 hours)</a:t>
            </a:r>
            <a:endParaRPr sz="1400" b="0" i="0" u="none" strike="noStrike" cap="none">
              <a:solidFill>
                <a:srgbClr val="000000"/>
              </a:solidFill>
              <a:latin typeface="Roboto"/>
              <a:ea typeface="Roboto"/>
              <a:cs typeface="Roboto"/>
              <a:sym typeface="Roboto"/>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Shape 2143"/>
        <p:cNvGrpSpPr/>
        <p:nvPr/>
      </p:nvGrpSpPr>
      <p:grpSpPr>
        <a:xfrm>
          <a:off x="0" y="0"/>
          <a:ext cx="0" cy="0"/>
          <a:chOff x="0" y="0"/>
          <a:chExt cx="0" cy="0"/>
        </a:xfrm>
      </p:grpSpPr>
      <p:sp>
        <p:nvSpPr>
          <p:cNvPr id="2144" name="Google Shape;2144;p58"/>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800"/>
              <a:buNone/>
            </a:pPr>
            <a:r>
              <a:rPr lang="en-GB" sz="2600"/>
              <a:t>Performance</a:t>
            </a:r>
            <a:endParaRPr sz="2600"/>
          </a:p>
        </p:txBody>
      </p:sp>
      <p:sp>
        <p:nvSpPr>
          <p:cNvPr id="2145" name="Google Shape;2145;p58"/>
          <p:cNvSpPr txBox="1"/>
          <p:nvPr/>
        </p:nvSpPr>
        <p:spPr>
          <a:xfrm>
            <a:off x="209775" y="801400"/>
            <a:ext cx="54708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Roboto"/>
                <a:ea typeface="Roboto"/>
                <a:cs typeface="Roboto"/>
                <a:sym typeface="Roboto"/>
              </a:rPr>
              <a:t>Performance on </a:t>
            </a:r>
            <a:r>
              <a:rPr lang="en-GB" sz="1400" b="1" i="0" u="none" strike="noStrike" cap="none">
                <a:solidFill>
                  <a:srgbClr val="000000"/>
                </a:solidFill>
                <a:latin typeface="Roboto"/>
                <a:ea typeface="Roboto"/>
                <a:cs typeface="Roboto"/>
                <a:sym typeface="Roboto"/>
              </a:rPr>
              <a:t>CHiME 6</a:t>
            </a:r>
            <a:r>
              <a:rPr lang="en-GB" sz="1400" b="0" i="0" u="none" strike="noStrike" cap="none">
                <a:solidFill>
                  <a:srgbClr val="000000"/>
                </a:solidFill>
                <a:latin typeface="Roboto"/>
                <a:ea typeface="Roboto"/>
                <a:cs typeface="Roboto"/>
                <a:sym typeface="Roboto"/>
              </a:rPr>
              <a:t> (WER above 30%):</a:t>
            </a:r>
            <a:endParaRPr sz="1400" b="0" i="0" u="none" strike="noStrike" cap="none">
              <a:solidFill>
                <a:srgbClr val="000000"/>
              </a:solidFill>
              <a:latin typeface="Roboto"/>
              <a:ea typeface="Roboto"/>
              <a:cs typeface="Roboto"/>
              <a:sym typeface="Roboto"/>
            </a:endParaRPr>
          </a:p>
        </p:txBody>
      </p:sp>
      <p:sp>
        <p:nvSpPr>
          <p:cNvPr id="2146" name="Google Shape;2146;p58"/>
          <p:cNvSpPr txBox="1"/>
          <p:nvPr/>
        </p:nvSpPr>
        <p:spPr>
          <a:xfrm>
            <a:off x="344025" y="4315600"/>
            <a:ext cx="7442700" cy="6156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00000"/>
              </a:lnSpc>
              <a:spcBef>
                <a:spcPts val="0"/>
              </a:spcBef>
              <a:spcAft>
                <a:spcPts val="0"/>
              </a:spcAft>
              <a:buClr>
                <a:srgbClr val="000000"/>
              </a:buClr>
              <a:buSzPts val="1400"/>
              <a:buFont typeface="Roboto"/>
              <a:buChar char="●"/>
            </a:pPr>
            <a:r>
              <a:rPr lang="en-GB" sz="1400" b="0" i="0" u="none" strike="noStrike" cap="none">
                <a:solidFill>
                  <a:srgbClr val="000000"/>
                </a:solidFill>
                <a:latin typeface="Roboto"/>
                <a:ea typeface="Roboto"/>
                <a:cs typeface="Roboto"/>
                <a:sym typeface="Roboto"/>
              </a:rPr>
              <a:t>In CHiME 6, we have challenging conditions” for a speech recognizer: </a:t>
            </a:r>
            <a:endParaRPr sz="1400" b="0" i="0" u="none" strike="noStrike" cap="none">
              <a:solidFill>
                <a:srgbClr val="000000"/>
              </a:solidFill>
              <a:latin typeface="Roboto"/>
              <a:ea typeface="Roboto"/>
              <a:cs typeface="Roboto"/>
              <a:sym typeface="Roboto"/>
            </a:endParaRPr>
          </a:p>
          <a:p>
            <a:pPr marL="457200" marR="0" lvl="0" indent="0" algn="l"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Roboto"/>
                <a:ea typeface="Roboto"/>
                <a:cs typeface="Roboto"/>
                <a:sym typeface="Roboto"/>
              </a:rPr>
              <a:t>Noisy  signals, Conversational speech, small dataset.</a:t>
            </a:r>
            <a:endParaRPr sz="1400" b="0" i="0" u="none" strike="noStrike" cap="none">
              <a:solidFill>
                <a:srgbClr val="000000"/>
              </a:solidFill>
              <a:latin typeface="Roboto"/>
              <a:ea typeface="Roboto"/>
              <a:cs typeface="Roboto"/>
              <a:sym typeface="Roboto"/>
            </a:endParaRPr>
          </a:p>
        </p:txBody>
      </p:sp>
      <p:pic>
        <p:nvPicPr>
          <p:cNvPr id="2147" name="Google Shape;2147;p58"/>
          <p:cNvPicPr preferRelativeResize="0"/>
          <p:nvPr/>
        </p:nvPicPr>
        <p:blipFill rotWithShape="1">
          <a:blip r:embed="rId3">
            <a:alphaModFix/>
          </a:blip>
          <a:srcRect/>
          <a:stretch/>
        </p:blipFill>
        <p:spPr>
          <a:xfrm>
            <a:off x="253075" y="1278475"/>
            <a:ext cx="7775860" cy="2733701"/>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Shape 2151"/>
        <p:cNvGrpSpPr/>
        <p:nvPr/>
      </p:nvGrpSpPr>
      <p:grpSpPr>
        <a:xfrm>
          <a:off x="0" y="0"/>
          <a:ext cx="0" cy="0"/>
          <a:chOff x="0" y="0"/>
          <a:chExt cx="0" cy="0"/>
        </a:xfrm>
      </p:grpSpPr>
      <p:sp>
        <p:nvSpPr>
          <p:cNvPr id="2152" name="Google Shape;2152;p59"/>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800"/>
              <a:buNone/>
            </a:pPr>
            <a:r>
              <a:rPr lang="en-GB" sz="2600"/>
              <a:t>References</a:t>
            </a:r>
            <a:endParaRPr sz="2600"/>
          </a:p>
        </p:txBody>
      </p:sp>
      <p:sp>
        <p:nvSpPr>
          <p:cNvPr id="2153" name="Google Shape;2153;p59"/>
          <p:cNvSpPr txBox="1"/>
          <p:nvPr/>
        </p:nvSpPr>
        <p:spPr>
          <a:xfrm>
            <a:off x="191950" y="2698550"/>
            <a:ext cx="8880300" cy="1585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GB" sz="1200" b="0" i="0" u="none" strike="noStrike" cap="none">
                <a:solidFill>
                  <a:srgbClr val="000000"/>
                </a:solidFill>
                <a:latin typeface="Arial"/>
                <a:ea typeface="Arial"/>
                <a:cs typeface="Arial"/>
                <a:sym typeface="Arial"/>
              </a:rPr>
              <a:t>[4] </a:t>
            </a:r>
            <a:r>
              <a:rPr lang="en-GB" sz="1200" b="0" i="0" u="sng" strike="noStrike" cap="none">
                <a:solidFill>
                  <a:schemeClr val="hlink"/>
                </a:solidFill>
                <a:latin typeface="Arial"/>
                <a:ea typeface="Arial"/>
                <a:cs typeface="Arial"/>
                <a:sym typeface="Arial"/>
                <a:hlinkClick r:id="rId3"/>
              </a:rPr>
              <a:t>https://d2l.ai/chapter_recurrent-modern/beam-search.html</a:t>
            </a: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GB" sz="1200" b="0" i="0" u="none" strike="noStrike" cap="none">
                <a:solidFill>
                  <a:srgbClr val="000000"/>
                </a:solidFill>
                <a:latin typeface="Arial"/>
                <a:ea typeface="Arial"/>
                <a:cs typeface="Arial"/>
                <a:sym typeface="Arial"/>
              </a:rPr>
              <a:t> </a:t>
            </a: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GB" sz="1200" b="0" i="0" u="none" strike="noStrike" cap="none">
                <a:solidFill>
                  <a:srgbClr val="000000"/>
                </a:solidFill>
                <a:latin typeface="Arial"/>
                <a:ea typeface="Arial"/>
                <a:cs typeface="Arial"/>
                <a:sym typeface="Arial"/>
              </a:rPr>
              <a:t>[5] </a:t>
            </a:r>
            <a:r>
              <a:rPr lang="en-GB" sz="1200" b="0" i="0" u="sng" strike="noStrike" cap="none">
                <a:solidFill>
                  <a:schemeClr val="hlink"/>
                </a:solidFill>
                <a:latin typeface="Arial"/>
                <a:ea typeface="Arial"/>
                <a:cs typeface="Arial"/>
                <a:sym typeface="Arial"/>
                <a:hlinkClick r:id="rId4"/>
              </a:rPr>
              <a:t>https://distill.pub/2017/ctc/</a:t>
            </a: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GB" sz="1200" b="0" i="0" u="none" strike="noStrike" cap="none">
                <a:solidFill>
                  <a:srgbClr val="000000"/>
                </a:solidFill>
                <a:latin typeface="Arial"/>
                <a:ea typeface="Arial"/>
                <a:cs typeface="Arial"/>
                <a:sym typeface="Arial"/>
              </a:rPr>
              <a:t>[6] </a:t>
            </a:r>
            <a:r>
              <a:rPr lang="en-GB" sz="1200" b="0" i="0" u="sng" strike="noStrike" cap="none">
                <a:solidFill>
                  <a:schemeClr val="hlink"/>
                </a:solidFill>
                <a:latin typeface="Arial"/>
                <a:ea typeface="Arial"/>
                <a:cs typeface="Arial"/>
                <a:sym typeface="Arial"/>
                <a:hlinkClick r:id="rId5"/>
              </a:rPr>
              <a:t>https://lorenlugosch.github.io/posts/2020/11/transducer/?ref=assemblyai.com</a:t>
            </a: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endParaRPr sz="10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endParaRPr sz="1000" b="0" i="0" u="none" strike="noStrike" cap="none">
              <a:solidFill>
                <a:srgbClr val="000000"/>
              </a:solidFill>
              <a:latin typeface="Arial"/>
              <a:ea typeface="Arial"/>
              <a:cs typeface="Arial"/>
              <a:sym typeface="Arial"/>
            </a:endParaRPr>
          </a:p>
        </p:txBody>
      </p:sp>
      <p:sp>
        <p:nvSpPr>
          <p:cNvPr id="2154" name="Google Shape;2154;p59"/>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47</a:t>
            </a:fld>
            <a:endParaRPr/>
          </a:p>
        </p:txBody>
      </p:sp>
      <p:sp>
        <p:nvSpPr>
          <p:cNvPr id="2155" name="Google Shape;2155;p59"/>
          <p:cNvSpPr txBox="1"/>
          <p:nvPr/>
        </p:nvSpPr>
        <p:spPr>
          <a:xfrm>
            <a:off x="191950" y="866300"/>
            <a:ext cx="8669700" cy="769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GB" sz="1200" b="0" i="0" u="none" strike="noStrike" cap="none">
                <a:solidFill>
                  <a:srgbClr val="000000"/>
                </a:solidFill>
                <a:latin typeface="Arial"/>
                <a:ea typeface="Arial"/>
                <a:cs typeface="Arial"/>
                <a:sym typeface="Arial"/>
              </a:rPr>
              <a:t>[1] Awni Hannun, Ann Lee, Qiantong Xu, Ronan Collobert, “Sequence-to-Sequence Speech Recognition with Time-Depth Separable Convolutions’, </a:t>
            </a:r>
            <a:r>
              <a:rPr lang="en-GB" sz="1200" b="0" i="0" u="sng" strike="noStrike" cap="none">
                <a:solidFill>
                  <a:schemeClr val="hlink"/>
                </a:solidFill>
                <a:latin typeface="Arial"/>
                <a:ea typeface="Arial"/>
                <a:cs typeface="Arial"/>
                <a:sym typeface="Arial"/>
                <a:hlinkClick r:id="rId6"/>
              </a:rPr>
              <a:t>Paper</a:t>
            </a: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6" name="Google Shape;2156;p59"/>
          <p:cNvSpPr txBox="1"/>
          <p:nvPr/>
        </p:nvSpPr>
        <p:spPr>
          <a:xfrm>
            <a:off x="191950" y="1454100"/>
            <a:ext cx="8425200" cy="738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GB" sz="1200" b="0" i="0" u="none" strike="noStrike" cap="none">
                <a:solidFill>
                  <a:srgbClr val="000000"/>
                </a:solidFill>
                <a:latin typeface="Arial"/>
                <a:ea typeface="Arial"/>
                <a:cs typeface="Arial"/>
                <a:sym typeface="Arial"/>
              </a:rPr>
              <a:t>[2] Jan Chorowski, Navdeep Jaitly, “Towards better decoding and language model integration in sequence to sequence models”, </a:t>
            </a:r>
            <a:r>
              <a:rPr lang="en-GB" sz="1200" b="0" i="0" u="sng" strike="noStrike" cap="none">
                <a:solidFill>
                  <a:schemeClr val="hlink"/>
                </a:solidFill>
                <a:latin typeface="Arial"/>
                <a:ea typeface="Arial"/>
                <a:cs typeface="Arial"/>
                <a:sym typeface="Arial"/>
                <a:hlinkClick r:id="rId7"/>
              </a:rPr>
              <a:t>Paper</a:t>
            </a: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Arial"/>
              <a:ea typeface="Arial"/>
              <a:cs typeface="Arial"/>
              <a:sym typeface="Arial"/>
            </a:endParaRPr>
          </a:p>
        </p:txBody>
      </p:sp>
      <p:sp>
        <p:nvSpPr>
          <p:cNvPr id="2157" name="Google Shape;2157;p59"/>
          <p:cNvSpPr txBox="1"/>
          <p:nvPr/>
        </p:nvSpPr>
        <p:spPr>
          <a:xfrm>
            <a:off x="205600" y="2065125"/>
            <a:ext cx="89202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GB" sz="1200" b="0" i="0" u="none" strike="noStrike" cap="none">
                <a:solidFill>
                  <a:srgbClr val="000000"/>
                </a:solidFill>
                <a:latin typeface="Arial"/>
                <a:ea typeface="Arial"/>
                <a:cs typeface="Arial"/>
                <a:sym typeface="Arial"/>
              </a:rPr>
              <a:t>[3] Shubham Toshniwal, Anjuli Kannan, Chung-Cheng Chiu, Yonghui Wu, Tara N Sainath, Karen Livescu, "A comparison of techniques for language model integration in encoder-decoder speech recognition." </a:t>
            </a:r>
            <a:r>
              <a:rPr lang="en-GB" sz="1200" b="0" i="0" u="sng" strike="noStrike" cap="none">
                <a:solidFill>
                  <a:schemeClr val="hlink"/>
                </a:solidFill>
                <a:latin typeface="Arial"/>
                <a:ea typeface="Arial"/>
                <a:cs typeface="Arial"/>
                <a:sym typeface="Arial"/>
                <a:hlinkClick r:id="rId8"/>
              </a:rPr>
              <a:t>Paper</a:t>
            </a:r>
            <a:endParaRPr sz="1200" b="0" i="0" u="none" strike="noStrike" cap="none">
              <a:solidFill>
                <a:srgbClr val="000000"/>
              </a:solidFill>
              <a:latin typeface="Arial"/>
              <a:ea typeface="Arial"/>
              <a:cs typeface="Arial"/>
              <a:sym typeface="Aria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Shape 2161"/>
        <p:cNvGrpSpPr/>
        <p:nvPr/>
      </p:nvGrpSpPr>
      <p:grpSpPr>
        <a:xfrm>
          <a:off x="0" y="0"/>
          <a:ext cx="0" cy="0"/>
          <a:chOff x="0" y="0"/>
          <a:chExt cx="0" cy="0"/>
        </a:xfrm>
      </p:grpSpPr>
      <p:sp>
        <p:nvSpPr>
          <p:cNvPr id="2162" name="Google Shape;2162;p60"/>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800"/>
              <a:buNone/>
            </a:pPr>
            <a:r>
              <a:rPr lang="en-GB" sz="2600"/>
              <a:t>Lab Session</a:t>
            </a:r>
            <a:endParaRPr sz="2600"/>
          </a:p>
        </p:txBody>
      </p:sp>
      <p:sp>
        <p:nvSpPr>
          <p:cNvPr id="2163" name="Google Shape;2163;p60"/>
          <p:cNvSpPr txBox="1"/>
          <p:nvPr/>
        </p:nvSpPr>
        <p:spPr>
          <a:xfrm>
            <a:off x="343600" y="943050"/>
            <a:ext cx="6111600" cy="4002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00000"/>
              </a:lnSpc>
              <a:spcBef>
                <a:spcPts val="0"/>
              </a:spcBef>
              <a:spcAft>
                <a:spcPts val="0"/>
              </a:spcAft>
              <a:buClr>
                <a:srgbClr val="000000"/>
              </a:buClr>
              <a:buSzPts val="1400"/>
              <a:buFont typeface="Roboto"/>
              <a:buChar char="●"/>
            </a:pPr>
            <a:r>
              <a:rPr lang="en-GB" sz="1400" b="0" i="0" u="none" strike="noStrike" cap="none">
                <a:solidFill>
                  <a:srgbClr val="000000"/>
                </a:solidFill>
                <a:latin typeface="Roboto"/>
                <a:ea typeface="Roboto"/>
                <a:cs typeface="Roboto"/>
                <a:sym typeface="Roboto"/>
              </a:rPr>
              <a:t>During the weekly lab session,  we will do:</a:t>
            </a:r>
            <a:endParaRPr sz="1400" b="0" i="0" u="none" strike="noStrike" cap="none">
              <a:solidFill>
                <a:srgbClr val="000000"/>
              </a:solidFill>
              <a:latin typeface="Roboto"/>
              <a:ea typeface="Roboto"/>
              <a:cs typeface="Roboto"/>
              <a:sym typeface="Roboto"/>
            </a:endParaRPr>
          </a:p>
        </p:txBody>
      </p:sp>
      <p:sp>
        <p:nvSpPr>
          <p:cNvPr id="2164" name="Google Shape;2164;p60"/>
          <p:cNvSpPr txBox="1"/>
          <p:nvPr/>
        </p:nvSpPr>
        <p:spPr>
          <a:xfrm>
            <a:off x="1727275" y="1579450"/>
            <a:ext cx="48135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Roboto"/>
                <a:ea typeface="Roboto"/>
                <a:cs typeface="Roboto"/>
                <a:sym typeface="Roboto"/>
              </a:rPr>
              <a:t>Beamsearch</a:t>
            </a:r>
            <a:endParaRPr sz="1400" b="0" i="0" u="none" strike="noStrike" cap="none">
              <a:solidFill>
                <a:srgbClr val="000000"/>
              </a:solidFill>
              <a:latin typeface="Roboto"/>
              <a:ea typeface="Roboto"/>
              <a:cs typeface="Roboto"/>
              <a:sym typeface="Roboto"/>
            </a:endParaRPr>
          </a:p>
        </p:txBody>
      </p:sp>
      <p:pic>
        <p:nvPicPr>
          <p:cNvPr id="2165" name="Google Shape;2165;p60"/>
          <p:cNvPicPr preferRelativeResize="0"/>
          <p:nvPr/>
        </p:nvPicPr>
        <p:blipFill rotWithShape="1">
          <a:blip r:embed="rId3">
            <a:alphaModFix/>
          </a:blip>
          <a:srcRect/>
          <a:stretch/>
        </p:blipFill>
        <p:spPr>
          <a:xfrm>
            <a:off x="850750" y="1612713"/>
            <a:ext cx="738501" cy="325550"/>
          </a:xfrm>
          <a:prstGeom prst="rect">
            <a:avLst/>
          </a:prstGeom>
          <a:noFill/>
          <a:ln>
            <a:noFill/>
          </a:ln>
        </p:spPr>
      </p:pic>
      <p:pic>
        <p:nvPicPr>
          <p:cNvPr id="2166" name="Google Shape;2166;p60"/>
          <p:cNvPicPr preferRelativeResize="0"/>
          <p:nvPr/>
        </p:nvPicPr>
        <p:blipFill rotWithShape="1">
          <a:blip r:embed="rId4">
            <a:alphaModFix/>
          </a:blip>
          <a:srcRect/>
          <a:stretch/>
        </p:blipFill>
        <p:spPr>
          <a:xfrm>
            <a:off x="744425" y="2633375"/>
            <a:ext cx="982850" cy="691058"/>
          </a:xfrm>
          <a:prstGeom prst="rect">
            <a:avLst/>
          </a:prstGeom>
          <a:noFill/>
          <a:ln>
            <a:noFill/>
          </a:ln>
        </p:spPr>
      </p:pic>
      <p:sp>
        <p:nvSpPr>
          <p:cNvPr id="2167" name="Google Shape;2167;p60"/>
          <p:cNvSpPr txBox="1"/>
          <p:nvPr/>
        </p:nvSpPr>
        <p:spPr>
          <a:xfrm>
            <a:off x="1736175" y="2581000"/>
            <a:ext cx="64743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Roboto"/>
                <a:ea typeface="Roboto"/>
                <a:cs typeface="Roboto"/>
                <a:sym typeface="Roboto"/>
              </a:rPr>
              <a:t>Integrating ASR and LMs</a:t>
            </a:r>
            <a:endParaRPr sz="1400" b="0" i="0" u="none" strike="noStrike" cap="none">
              <a:solidFill>
                <a:srgbClr val="000000"/>
              </a:solidFill>
              <a:latin typeface="Roboto"/>
              <a:ea typeface="Roboto"/>
              <a:cs typeface="Roboto"/>
              <a:sym typeface="Roboto"/>
            </a:endParaRPr>
          </a:p>
        </p:txBody>
      </p:sp>
      <p:sp>
        <p:nvSpPr>
          <p:cNvPr id="2168" name="Google Shape;2168;p60"/>
          <p:cNvSpPr txBox="1"/>
          <p:nvPr/>
        </p:nvSpPr>
        <p:spPr>
          <a:xfrm>
            <a:off x="1726950" y="2888675"/>
            <a:ext cx="28779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GB" sz="1400" b="1" i="0" u="none" strike="noStrike" cap="none">
                <a:solidFill>
                  <a:srgbClr val="000000"/>
                </a:solidFill>
                <a:latin typeface="Roboto"/>
                <a:ea typeface="Roboto"/>
                <a:cs typeface="Roboto"/>
                <a:sym typeface="Roboto"/>
              </a:rPr>
              <a:t>Deadline: </a:t>
            </a:r>
            <a:r>
              <a:rPr lang="en-GB" sz="1400" b="0" i="0" u="none" strike="noStrike" cap="none">
                <a:solidFill>
                  <a:srgbClr val="000000"/>
                </a:solidFill>
                <a:latin typeface="Roboto"/>
                <a:ea typeface="Roboto"/>
                <a:cs typeface="Roboto"/>
                <a:sym typeface="Roboto"/>
              </a:rPr>
              <a:t> March, 31 11.59 pm</a:t>
            </a:r>
            <a:endParaRPr sz="1400" b="0" i="0" u="none" strike="noStrike" cap="none">
              <a:solidFill>
                <a:srgbClr val="000000"/>
              </a:solidFill>
              <a:latin typeface="Roboto"/>
              <a:ea typeface="Roboto"/>
              <a:cs typeface="Roboto"/>
              <a:sym typeface="Roboto"/>
            </a:endParaRPr>
          </a:p>
        </p:txBody>
      </p:sp>
      <p:sp>
        <p:nvSpPr>
          <p:cNvPr id="2169" name="Google Shape;2169;p60"/>
          <p:cNvSpPr txBox="1"/>
          <p:nvPr/>
        </p:nvSpPr>
        <p:spPr>
          <a:xfrm>
            <a:off x="4077050" y="1163675"/>
            <a:ext cx="24636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2170" name="Google Shape;2170;p60"/>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48</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Shape 102"/>
        <p:cNvGrpSpPr/>
        <p:nvPr/>
      </p:nvGrpSpPr>
      <p:grpSpPr>
        <a:xfrm>
          <a:off x="0" y="0"/>
          <a:ext cx="0" cy="0"/>
          <a:chOff x="0" y="0"/>
          <a:chExt cx="0" cy="0"/>
        </a:xfrm>
      </p:grpSpPr>
      <p:sp>
        <p:nvSpPr>
          <p:cNvPr id="103" name="Google Shape;103;p17"/>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800"/>
              <a:buNone/>
            </a:pPr>
            <a:r>
              <a:rPr lang="en-GB" sz="2600"/>
              <a:t>Beamsearch</a:t>
            </a:r>
            <a:endParaRPr sz="2600"/>
          </a:p>
        </p:txBody>
      </p:sp>
      <p:pic>
        <p:nvPicPr>
          <p:cNvPr id="104" name="Google Shape;104;p17"/>
          <p:cNvPicPr preferRelativeResize="0"/>
          <p:nvPr/>
        </p:nvPicPr>
        <p:blipFill rotWithShape="1">
          <a:blip r:embed="rId3">
            <a:alphaModFix/>
          </a:blip>
          <a:srcRect/>
          <a:stretch/>
        </p:blipFill>
        <p:spPr>
          <a:xfrm>
            <a:off x="218625" y="786925"/>
            <a:ext cx="4267228" cy="4219651"/>
          </a:xfrm>
          <a:prstGeom prst="rect">
            <a:avLst/>
          </a:prstGeom>
          <a:noFill/>
          <a:ln>
            <a:noFill/>
          </a:ln>
        </p:spPr>
      </p:pic>
      <p:sp>
        <p:nvSpPr>
          <p:cNvPr id="105" name="Google Shape;105;p17"/>
          <p:cNvSpPr/>
          <p:nvPr/>
        </p:nvSpPr>
        <p:spPr>
          <a:xfrm>
            <a:off x="158900" y="1153525"/>
            <a:ext cx="2406300" cy="7515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Google Shape;106;p17"/>
          <p:cNvSpPr/>
          <p:nvPr/>
        </p:nvSpPr>
        <p:spPr>
          <a:xfrm>
            <a:off x="4592175" y="1434475"/>
            <a:ext cx="4455900" cy="2855400"/>
          </a:xfrm>
          <a:prstGeom prst="rect">
            <a:avLst/>
          </a:prstGeom>
          <a:solidFill>
            <a:srgbClr val="F3F3F3"/>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 name="Google Shape;107;p17"/>
          <p:cNvSpPr txBox="1"/>
          <p:nvPr/>
        </p:nvSpPr>
        <p:spPr>
          <a:xfrm>
            <a:off x="4544250" y="1434475"/>
            <a:ext cx="4503900" cy="4002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00000"/>
              </a:lnSpc>
              <a:spcBef>
                <a:spcPts val="0"/>
              </a:spcBef>
              <a:spcAft>
                <a:spcPts val="0"/>
              </a:spcAft>
              <a:buClr>
                <a:srgbClr val="000000"/>
              </a:buClr>
              <a:buSzPts val="1400"/>
              <a:buFont typeface="Roboto"/>
              <a:buChar char="●"/>
            </a:pPr>
            <a:r>
              <a:rPr lang="en-GB" sz="1400" b="0" i="0" u="none" strike="noStrike" cap="none">
                <a:solidFill>
                  <a:srgbClr val="000000"/>
                </a:solidFill>
                <a:latin typeface="Roboto"/>
                <a:ea typeface="Roboto"/>
                <a:cs typeface="Roboto"/>
                <a:sym typeface="Roboto"/>
              </a:rPr>
              <a:t>Beamsearch is a </a:t>
            </a:r>
            <a:r>
              <a:rPr lang="en-GB" sz="1400" b="1" i="0" u="none" strike="noStrike" cap="none">
                <a:solidFill>
                  <a:srgbClr val="000000"/>
                </a:solidFill>
                <a:latin typeface="Roboto"/>
                <a:ea typeface="Roboto"/>
                <a:cs typeface="Roboto"/>
                <a:sym typeface="Roboto"/>
              </a:rPr>
              <a:t>search algorithm</a:t>
            </a:r>
            <a:r>
              <a:rPr lang="en-GB" sz="1400" b="0" i="0" u="none" strike="noStrike" cap="none">
                <a:solidFill>
                  <a:srgbClr val="000000"/>
                </a:solidFill>
                <a:latin typeface="Roboto"/>
                <a:ea typeface="Roboto"/>
                <a:cs typeface="Roboto"/>
                <a:sym typeface="Roboto"/>
              </a:rPr>
              <a:t>.</a:t>
            </a:r>
            <a:endParaRPr sz="1400" b="0" i="0" u="none" strike="noStrike" cap="none">
              <a:solidFill>
                <a:srgbClr val="000000"/>
              </a:solidFill>
              <a:latin typeface="Roboto"/>
              <a:ea typeface="Roboto"/>
              <a:cs typeface="Roboto"/>
              <a:sym typeface="Roboto"/>
            </a:endParaRPr>
          </a:p>
        </p:txBody>
      </p:sp>
      <p:sp>
        <p:nvSpPr>
          <p:cNvPr id="108" name="Google Shape;108;p17"/>
          <p:cNvSpPr txBox="1"/>
          <p:nvPr/>
        </p:nvSpPr>
        <p:spPr>
          <a:xfrm>
            <a:off x="4511825" y="1958500"/>
            <a:ext cx="4536300" cy="6156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00000"/>
              </a:lnSpc>
              <a:spcBef>
                <a:spcPts val="0"/>
              </a:spcBef>
              <a:spcAft>
                <a:spcPts val="0"/>
              </a:spcAft>
              <a:buClr>
                <a:srgbClr val="000000"/>
              </a:buClr>
              <a:buSzPts val="1400"/>
              <a:buFont typeface="Arial"/>
              <a:buChar char="●"/>
            </a:pPr>
            <a:r>
              <a:rPr lang="en-GB" sz="1400" b="0" i="0" u="none" strike="noStrike" cap="none">
                <a:solidFill>
                  <a:srgbClr val="000000"/>
                </a:solidFill>
                <a:latin typeface="Arial"/>
                <a:ea typeface="Arial"/>
                <a:cs typeface="Arial"/>
                <a:sym typeface="Arial"/>
              </a:rPr>
              <a:t>We explore step-by-step  different alternatives and keep alive the most promising ones.</a:t>
            </a:r>
            <a:endParaRPr sz="1400" b="0" i="0" u="none" strike="noStrike" cap="none">
              <a:solidFill>
                <a:srgbClr val="000000"/>
              </a:solidFill>
              <a:latin typeface="Arial"/>
              <a:ea typeface="Arial"/>
              <a:cs typeface="Arial"/>
              <a:sym typeface="Arial"/>
            </a:endParaRPr>
          </a:p>
        </p:txBody>
      </p:sp>
      <p:sp>
        <p:nvSpPr>
          <p:cNvPr id="109" name="Google Shape;109;p17"/>
          <p:cNvSpPr txBox="1"/>
          <p:nvPr/>
        </p:nvSpPr>
        <p:spPr>
          <a:xfrm>
            <a:off x="4600950" y="3485500"/>
            <a:ext cx="4455900" cy="6156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00000"/>
              </a:lnSpc>
              <a:spcBef>
                <a:spcPts val="0"/>
              </a:spcBef>
              <a:spcAft>
                <a:spcPts val="0"/>
              </a:spcAft>
              <a:buClr>
                <a:srgbClr val="000000"/>
              </a:buClr>
              <a:buSzPts val="1400"/>
              <a:buFont typeface="Arial"/>
              <a:buChar char="●"/>
            </a:pPr>
            <a:r>
              <a:rPr lang="en-GB" sz="1400" b="0" i="0" u="none" strike="noStrike" cap="none">
                <a:solidFill>
                  <a:srgbClr val="000000"/>
                </a:solidFill>
                <a:latin typeface="Arial"/>
                <a:ea typeface="Arial"/>
                <a:cs typeface="Arial"/>
                <a:sym typeface="Arial"/>
              </a:rPr>
              <a:t>The alternatives can be optionally rescored with an external language model (rescoring).</a:t>
            </a:r>
            <a:endParaRPr sz="1400" b="0" i="0" u="none" strike="noStrike" cap="none">
              <a:solidFill>
                <a:srgbClr val="000000"/>
              </a:solidFill>
              <a:latin typeface="Arial"/>
              <a:ea typeface="Arial"/>
              <a:cs typeface="Arial"/>
              <a:sym typeface="Arial"/>
            </a:endParaRPr>
          </a:p>
        </p:txBody>
      </p:sp>
      <p:sp>
        <p:nvSpPr>
          <p:cNvPr id="110" name="Google Shape;110;p17"/>
          <p:cNvSpPr txBox="1"/>
          <p:nvPr/>
        </p:nvSpPr>
        <p:spPr>
          <a:xfrm>
            <a:off x="4526400" y="2694325"/>
            <a:ext cx="4503900" cy="6480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15000"/>
              </a:lnSpc>
              <a:spcBef>
                <a:spcPts val="1200"/>
              </a:spcBef>
              <a:spcAft>
                <a:spcPts val="0"/>
              </a:spcAft>
              <a:buClr>
                <a:srgbClr val="000000"/>
              </a:buClr>
              <a:buSzPts val="1400"/>
              <a:buFont typeface="Arial"/>
              <a:buChar char="●"/>
            </a:pPr>
            <a:r>
              <a:rPr lang="en-GB" sz="1400" b="0" i="0" u="none" strike="noStrike" cap="none">
                <a:solidFill>
                  <a:srgbClr val="000000"/>
                </a:solidFill>
                <a:latin typeface="Arial"/>
                <a:ea typeface="Arial"/>
                <a:cs typeface="Arial"/>
                <a:sym typeface="Arial"/>
              </a:rPr>
              <a:t>The "beam" refers to the number of alternatives that the algorithm considers at each step.</a:t>
            </a:r>
            <a:endParaRPr sz="1400" b="0" i="0" u="none" strike="noStrike" cap="none">
              <a:solidFill>
                <a:srgbClr val="000000"/>
              </a:solidFill>
              <a:latin typeface="Arial"/>
              <a:ea typeface="Arial"/>
              <a:cs typeface="Arial"/>
              <a:sym typeface="Arial"/>
            </a:endParaRPr>
          </a:p>
        </p:txBody>
      </p:sp>
      <p:sp>
        <p:nvSpPr>
          <p:cNvPr id="111" name="Google Shape;111;p17"/>
          <p:cNvSpPr/>
          <p:nvPr/>
        </p:nvSpPr>
        <p:spPr>
          <a:xfrm>
            <a:off x="4592175" y="1020325"/>
            <a:ext cx="1491900" cy="275700"/>
          </a:xfrm>
          <a:prstGeom prst="rect">
            <a:avLst/>
          </a:prstGeom>
          <a:solidFill>
            <a:srgbClr val="FBDC84">
              <a:alpha val="46666"/>
            </a:srgbClr>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17"/>
          <p:cNvSpPr txBox="1"/>
          <p:nvPr/>
        </p:nvSpPr>
        <p:spPr>
          <a:xfrm>
            <a:off x="4592175" y="958075"/>
            <a:ext cx="13815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GB" sz="1400" b="1" i="0" u="none" strike="noStrike" cap="none">
                <a:solidFill>
                  <a:srgbClr val="000000"/>
                </a:solidFill>
                <a:latin typeface="Roboto"/>
                <a:ea typeface="Roboto"/>
                <a:cs typeface="Roboto"/>
                <a:sym typeface="Roboto"/>
              </a:rPr>
              <a:t>Beamsearch</a:t>
            </a:r>
            <a:endParaRPr sz="1400" b="1" i="0" u="none" strike="noStrike" cap="none">
              <a:solidFill>
                <a:srgbClr val="000000"/>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Shape 116"/>
        <p:cNvGrpSpPr/>
        <p:nvPr/>
      </p:nvGrpSpPr>
      <p:grpSpPr>
        <a:xfrm>
          <a:off x="0" y="0"/>
          <a:ext cx="0" cy="0"/>
          <a:chOff x="0" y="0"/>
          <a:chExt cx="0" cy="0"/>
        </a:xfrm>
      </p:grpSpPr>
      <p:sp>
        <p:nvSpPr>
          <p:cNvPr id="117" name="Google Shape;117;p18"/>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800"/>
              <a:buNone/>
            </a:pPr>
            <a:r>
              <a:rPr lang="en-GB" sz="2600"/>
              <a:t>Beamsearch</a:t>
            </a:r>
            <a:endParaRPr sz="2600"/>
          </a:p>
        </p:txBody>
      </p:sp>
      <p:sp>
        <p:nvSpPr>
          <p:cNvPr id="118" name="Google Shape;118;p18"/>
          <p:cNvSpPr txBox="1"/>
          <p:nvPr/>
        </p:nvSpPr>
        <p:spPr>
          <a:xfrm>
            <a:off x="234550" y="821625"/>
            <a:ext cx="8746200" cy="4002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00000"/>
              </a:lnSpc>
              <a:spcBef>
                <a:spcPts val="0"/>
              </a:spcBef>
              <a:spcAft>
                <a:spcPts val="0"/>
              </a:spcAft>
              <a:buClr>
                <a:srgbClr val="000000"/>
              </a:buClr>
              <a:buSzPts val="1400"/>
              <a:buFont typeface="Roboto"/>
              <a:buChar char="●"/>
            </a:pPr>
            <a:r>
              <a:rPr lang="en-GB" sz="1400" b="0" i="0" u="none" strike="noStrike" cap="none">
                <a:solidFill>
                  <a:srgbClr val="000000"/>
                </a:solidFill>
                <a:latin typeface="Arial"/>
                <a:ea typeface="Arial"/>
                <a:cs typeface="Arial"/>
                <a:sym typeface="Arial"/>
              </a:rPr>
              <a:t>The simplest way to get a sequence of words from the sequence of probability is by </a:t>
            </a:r>
            <a:r>
              <a:rPr lang="en-GB" sz="1400" b="1" i="0" u="none" strike="noStrike" cap="none">
                <a:solidFill>
                  <a:srgbClr val="000000"/>
                </a:solidFill>
                <a:latin typeface="Arial"/>
                <a:ea typeface="Arial"/>
                <a:cs typeface="Arial"/>
                <a:sym typeface="Arial"/>
              </a:rPr>
              <a:t>greedy search</a:t>
            </a:r>
            <a:r>
              <a:rPr lang="en-GB"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Roboto"/>
              <a:ea typeface="Roboto"/>
              <a:cs typeface="Roboto"/>
              <a:sym typeface="Roboto"/>
            </a:endParaRPr>
          </a:p>
        </p:txBody>
      </p:sp>
      <p:sp>
        <p:nvSpPr>
          <p:cNvPr id="119" name="Google Shape;119;p18"/>
          <p:cNvSpPr/>
          <p:nvPr/>
        </p:nvSpPr>
        <p:spPr>
          <a:xfrm>
            <a:off x="509775" y="3194075"/>
            <a:ext cx="825600" cy="518100"/>
          </a:xfrm>
          <a:prstGeom prst="roundRect">
            <a:avLst>
              <a:gd name="adj" fmla="val 16667"/>
            </a:avLst>
          </a:prstGeom>
          <a:solidFill>
            <a:srgbClr val="CFE2F3"/>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Arial"/>
                <a:ea typeface="Arial"/>
                <a:cs typeface="Arial"/>
                <a:sym typeface="Arial"/>
              </a:rPr>
              <a:t>RNN</a:t>
            </a:r>
            <a:endParaRPr sz="1400" b="0" i="0" u="none" strike="noStrike" cap="none">
              <a:solidFill>
                <a:srgbClr val="000000"/>
              </a:solidFill>
              <a:latin typeface="Arial"/>
              <a:ea typeface="Arial"/>
              <a:cs typeface="Arial"/>
              <a:sym typeface="Arial"/>
            </a:endParaRPr>
          </a:p>
        </p:txBody>
      </p:sp>
      <p:sp>
        <p:nvSpPr>
          <p:cNvPr id="120" name="Google Shape;120;p18"/>
          <p:cNvSpPr/>
          <p:nvPr/>
        </p:nvSpPr>
        <p:spPr>
          <a:xfrm>
            <a:off x="1682175" y="3191350"/>
            <a:ext cx="825600" cy="518100"/>
          </a:xfrm>
          <a:prstGeom prst="roundRect">
            <a:avLst>
              <a:gd name="adj" fmla="val 16667"/>
            </a:avLst>
          </a:prstGeom>
          <a:solidFill>
            <a:srgbClr val="CFE2F3"/>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Arial"/>
                <a:ea typeface="Arial"/>
                <a:cs typeface="Arial"/>
                <a:sym typeface="Arial"/>
              </a:rPr>
              <a:t>RNN</a:t>
            </a:r>
            <a:endParaRPr sz="1400" b="0" i="0" u="none" strike="noStrike" cap="none">
              <a:solidFill>
                <a:srgbClr val="000000"/>
              </a:solidFill>
              <a:latin typeface="Arial"/>
              <a:ea typeface="Arial"/>
              <a:cs typeface="Arial"/>
              <a:sym typeface="Arial"/>
            </a:endParaRPr>
          </a:p>
        </p:txBody>
      </p:sp>
      <p:cxnSp>
        <p:nvCxnSpPr>
          <p:cNvPr id="121" name="Google Shape;121;p18"/>
          <p:cNvCxnSpPr/>
          <p:nvPr/>
        </p:nvCxnSpPr>
        <p:spPr>
          <a:xfrm rot="10800000">
            <a:off x="922575" y="3026375"/>
            <a:ext cx="0" cy="167700"/>
          </a:xfrm>
          <a:prstGeom prst="straightConnector1">
            <a:avLst/>
          </a:prstGeom>
          <a:noFill/>
          <a:ln w="9525" cap="flat" cmpd="sng">
            <a:solidFill>
              <a:srgbClr val="424242"/>
            </a:solidFill>
            <a:prstDash val="solid"/>
            <a:round/>
            <a:headEnd type="none" w="sm" len="sm"/>
            <a:tailEnd type="triangle" w="med" len="med"/>
          </a:ln>
        </p:spPr>
      </p:cxnSp>
      <p:cxnSp>
        <p:nvCxnSpPr>
          <p:cNvPr id="122" name="Google Shape;122;p18"/>
          <p:cNvCxnSpPr/>
          <p:nvPr/>
        </p:nvCxnSpPr>
        <p:spPr>
          <a:xfrm rot="10800000">
            <a:off x="2094975" y="3023650"/>
            <a:ext cx="0" cy="167700"/>
          </a:xfrm>
          <a:prstGeom prst="straightConnector1">
            <a:avLst/>
          </a:prstGeom>
          <a:noFill/>
          <a:ln w="9525" cap="flat" cmpd="sng">
            <a:solidFill>
              <a:srgbClr val="424242"/>
            </a:solidFill>
            <a:prstDash val="solid"/>
            <a:round/>
            <a:headEnd type="none" w="sm" len="sm"/>
            <a:tailEnd type="triangle" w="med" len="med"/>
          </a:ln>
        </p:spPr>
      </p:cxnSp>
      <p:sp>
        <p:nvSpPr>
          <p:cNvPr id="123" name="Google Shape;123;p18"/>
          <p:cNvSpPr/>
          <p:nvPr/>
        </p:nvSpPr>
        <p:spPr>
          <a:xfrm>
            <a:off x="509775" y="2813075"/>
            <a:ext cx="825600" cy="240600"/>
          </a:xfrm>
          <a:prstGeom prst="roundRect">
            <a:avLst>
              <a:gd name="adj" fmla="val 16667"/>
            </a:avLst>
          </a:prstGeom>
          <a:solidFill>
            <a:srgbClr val="FCE5CD"/>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Arial"/>
                <a:ea typeface="Arial"/>
                <a:cs typeface="Arial"/>
                <a:sym typeface="Arial"/>
              </a:rPr>
              <a:t>Linear</a:t>
            </a:r>
            <a:endParaRPr sz="1400" b="0" i="0" u="none" strike="noStrike" cap="none">
              <a:solidFill>
                <a:srgbClr val="000000"/>
              </a:solidFill>
              <a:latin typeface="Arial"/>
              <a:ea typeface="Arial"/>
              <a:cs typeface="Arial"/>
              <a:sym typeface="Arial"/>
            </a:endParaRPr>
          </a:p>
        </p:txBody>
      </p:sp>
      <p:sp>
        <p:nvSpPr>
          <p:cNvPr id="124" name="Google Shape;124;p18"/>
          <p:cNvSpPr/>
          <p:nvPr/>
        </p:nvSpPr>
        <p:spPr>
          <a:xfrm>
            <a:off x="1682175" y="2810350"/>
            <a:ext cx="825600" cy="240600"/>
          </a:xfrm>
          <a:prstGeom prst="roundRect">
            <a:avLst>
              <a:gd name="adj" fmla="val 16667"/>
            </a:avLst>
          </a:prstGeom>
          <a:solidFill>
            <a:srgbClr val="FCE5CD"/>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Arial"/>
                <a:ea typeface="Arial"/>
                <a:cs typeface="Arial"/>
                <a:sym typeface="Arial"/>
              </a:rPr>
              <a:t>Linear</a:t>
            </a:r>
            <a:endParaRPr sz="1400" b="0" i="0" u="none" strike="noStrike" cap="none">
              <a:solidFill>
                <a:srgbClr val="000000"/>
              </a:solidFill>
              <a:latin typeface="Arial"/>
              <a:ea typeface="Arial"/>
              <a:cs typeface="Arial"/>
              <a:sym typeface="Arial"/>
            </a:endParaRPr>
          </a:p>
        </p:txBody>
      </p:sp>
      <p:cxnSp>
        <p:nvCxnSpPr>
          <p:cNvPr id="125" name="Google Shape;125;p18"/>
          <p:cNvCxnSpPr/>
          <p:nvPr/>
        </p:nvCxnSpPr>
        <p:spPr>
          <a:xfrm rot="10800000">
            <a:off x="922575" y="2645375"/>
            <a:ext cx="0" cy="167700"/>
          </a:xfrm>
          <a:prstGeom prst="straightConnector1">
            <a:avLst/>
          </a:prstGeom>
          <a:noFill/>
          <a:ln w="9525" cap="flat" cmpd="sng">
            <a:solidFill>
              <a:srgbClr val="424242"/>
            </a:solidFill>
            <a:prstDash val="solid"/>
            <a:round/>
            <a:headEnd type="none" w="sm" len="sm"/>
            <a:tailEnd type="triangle" w="med" len="med"/>
          </a:ln>
        </p:spPr>
      </p:cxnSp>
      <p:cxnSp>
        <p:nvCxnSpPr>
          <p:cNvPr id="126" name="Google Shape;126;p18"/>
          <p:cNvCxnSpPr/>
          <p:nvPr/>
        </p:nvCxnSpPr>
        <p:spPr>
          <a:xfrm rot="10800000">
            <a:off x="2094975" y="2642650"/>
            <a:ext cx="0" cy="167700"/>
          </a:xfrm>
          <a:prstGeom prst="straightConnector1">
            <a:avLst/>
          </a:prstGeom>
          <a:noFill/>
          <a:ln w="9525" cap="flat" cmpd="sng">
            <a:solidFill>
              <a:srgbClr val="424242"/>
            </a:solidFill>
            <a:prstDash val="solid"/>
            <a:round/>
            <a:headEnd type="none" w="sm" len="sm"/>
            <a:tailEnd type="triangle" w="med" len="med"/>
          </a:ln>
        </p:spPr>
      </p:cxnSp>
      <p:sp>
        <p:nvSpPr>
          <p:cNvPr id="127" name="Google Shape;127;p18"/>
          <p:cNvSpPr/>
          <p:nvPr/>
        </p:nvSpPr>
        <p:spPr>
          <a:xfrm>
            <a:off x="509775" y="2432075"/>
            <a:ext cx="825600" cy="240600"/>
          </a:xfrm>
          <a:prstGeom prst="roundRect">
            <a:avLst>
              <a:gd name="adj" fmla="val 16667"/>
            </a:avLst>
          </a:prstGeom>
          <a:solidFill>
            <a:srgbClr val="D0E0E3"/>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GB" sz="1200" b="0" i="0" u="none" strike="noStrike" cap="none">
                <a:solidFill>
                  <a:srgbClr val="000000"/>
                </a:solidFill>
                <a:latin typeface="Arial"/>
                <a:ea typeface="Arial"/>
                <a:cs typeface="Arial"/>
                <a:sym typeface="Arial"/>
              </a:rPr>
              <a:t>Softmax</a:t>
            </a:r>
            <a:endParaRPr sz="1200" b="0" i="0" u="none" strike="noStrike" cap="none">
              <a:solidFill>
                <a:srgbClr val="000000"/>
              </a:solidFill>
              <a:latin typeface="Arial"/>
              <a:ea typeface="Arial"/>
              <a:cs typeface="Arial"/>
              <a:sym typeface="Arial"/>
            </a:endParaRPr>
          </a:p>
        </p:txBody>
      </p:sp>
      <p:sp>
        <p:nvSpPr>
          <p:cNvPr id="128" name="Google Shape;128;p18"/>
          <p:cNvSpPr/>
          <p:nvPr/>
        </p:nvSpPr>
        <p:spPr>
          <a:xfrm>
            <a:off x="1682175" y="2429350"/>
            <a:ext cx="825600" cy="240600"/>
          </a:xfrm>
          <a:prstGeom prst="roundRect">
            <a:avLst>
              <a:gd name="adj" fmla="val 16667"/>
            </a:avLst>
          </a:prstGeom>
          <a:solidFill>
            <a:srgbClr val="D0E0E3"/>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GB" sz="1200" b="0" i="0" u="none" strike="noStrike" cap="none">
                <a:solidFill>
                  <a:srgbClr val="000000"/>
                </a:solidFill>
                <a:latin typeface="Arial"/>
                <a:ea typeface="Arial"/>
                <a:cs typeface="Arial"/>
                <a:sym typeface="Arial"/>
              </a:rPr>
              <a:t>Softmax</a:t>
            </a:r>
            <a:endParaRPr sz="1400" b="0" i="0" u="none" strike="noStrike" cap="none">
              <a:solidFill>
                <a:srgbClr val="000000"/>
              </a:solidFill>
              <a:latin typeface="Arial"/>
              <a:ea typeface="Arial"/>
              <a:cs typeface="Arial"/>
              <a:sym typeface="Arial"/>
            </a:endParaRPr>
          </a:p>
        </p:txBody>
      </p:sp>
      <p:cxnSp>
        <p:nvCxnSpPr>
          <p:cNvPr id="129" name="Google Shape;129;p18"/>
          <p:cNvCxnSpPr/>
          <p:nvPr/>
        </p:nvCxnSpPr>
        <p:spPr>
          <a:xfrm rot="10800000">
            <a:off x="617775" y="2264375"/>
            <a:ext cx="0" cy="167700"/>
          </a:xfrm>
          <a:prstGeom prst="straightConnector1">
            <a:avLst/>
          </a:prstGeom>
          <a:noFill/>
          <a:ln w="9525" cap="flat" cmpd="sng">
            <a:solidFill>
              <a:srgbClr val="424242"/>
            </a:solidFill>
            <a:prstDash val="solid"/>
            <a:round/>
            <a:headEnd type="none" w="sm" len="sm"/>
            <a:tailEnd type="triangle" w="med" len="med"/>
          </a:ln>
        </p:spPr>
      </p:cxnSp>
      <p:sp>
        <p:nvSpPr>
          <p:cNvPr id="130" name="Google Shape;130;p18"/>
          <p:cNvSpPr txBox="1"/>
          <p:nvPr/>
        </p:nvSpPr>
        <p:spPr>
          <a:xfrm>
            <a:off x="488025" y="2007800"/>
            <a:ext cx="457200" cy="323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GB" sz="900" b="0" i="0" u="none" strike="noStrike" cap="none">
                <a:solidFill>
                  <a:srgbClr val="000000"/>
                </a:solidFill>
                <a:latin typeface="Roboto"/>
                <a:ea typeface="Roboto"/>
                <a:cs typeface="Roboto"/>
                <a:sym typeface="Roboto"/>
              </a:rPr>
              <a:t>w</a:t>
            </a:r>
            <a:r>
              <a:rPr lang="en-GB" sz="900" b="0" i="0" u="none" strike="noStrike" cap="none" baseline="-25000">
                <a:solidFill>
                  <a:srgbClr val="000000"/>
                </a:solidFill>
                <a:latin typeface="Roboto"/>
                <a:ea typeface="Roboto"/>
                <a:cs typeface="Roboto"/>
                <a:sym typeface="Roboto"/>
              </a:rPr>
              <a:t>1</a:t>
            </a:r>
            <a:endParaRPr sz="900" b="0" i="0" u="none" strike="noStrike" cap="none" baseline="-25000">
              <a:solidFill>
                <a:srgbClr val="000000"/>
              </a:solidFill>
              <a:latin typeface="Roboto"/>
              <a:ea typeface="Roboto"/>
              <a:cs typeface="Roboto"/>
              <a:sym typeface="Roboto"/>
            </a:endParaRPr>
          </a:p>
        </p:txBody>
      </p:sp>
      <p:sp>
        <p:nvSpPr>
          <p:cNvPr id="131" name="Google Shape;131;p18"/>
          <p:cNvSpPr/>
          <p:nvPr/>
        </p:nvSpPr>
        <p:spPr>
          <a:xfrm>
            <a:off x="1684063" y="3974200"/>
            <a:ext cx="825600" cy="240600"/>
          </a:xfrm>
          <a:prstGeom prst="roundRect">
            <a:avLst>
              <a:gd name="adj" fmla="val 16667"/>
            </a:avLst>
          </a:prstGeom>
          <a:solidFill>
            <a:srgbClr val="B6D7A8"/>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Arial"/>
                <a:ea typeface="Arial"/>
                <a:cs typeface="Arial"/>
                <a:sym typeface="Arial"/>
              </a:rPr>
              <a:t>Emb</a:t>
            </a:r>
            <a:endParaRPr sz="1400" b="0" i="0" u="none" strike="noStrike" cap="none">
              <a:solidFill>
                <a:srgbClr val="000000"/>
              </a:solidFill>
              <a:latin typeface="Arial"/>
              <a:ea typeface="Arial"/>
              <a:cs typeface="Arial"/>
              <a:sym typeface="Arial"/>
            </a:endParaRPr>
          </a:p>
        </p:txBody>
      </p:sp>
      <p:cxnSp>
        <p:nvCxnSpPr>
          <p:cNvPr id="132" name="Google Shape;132;p18"/>
          <p:cNvCxnSpPr>
            <a:stCxn id="131" idx="0"/>
          </p:cNvCxnSpPr>
          <p:nvPr/>
        </p:nvCxnSpPr>
        <p:spPr>
          <a:xfrm rot="10800000">
            <a:off x="2092063" y="3717400"/>
            <a:ext cx="4800" cy="256800"/>
          </a:xfrm>
          <a:prstGeom prst="straightConnector1">
            <a:avLst/>
          </a:prstGeom>
          <a:noFill/>
          <a:ln w="9525" cap="flat" cmpd="sng">
            <a:solidFill>
              <a:srgbClr val="424242"/>
            </a:solidFill>
            <a:prstDash val="solid"/>
            <a:round/>
            <a:headEnd type="none" w="sm" len="sm"/>
            <a:tailEnd type="triangle" w="med" len="med"/>
          </a:ln>
        </p:spPr>
      </p:cxnSp>
      <p:cxnSp>
        <p:nvCxnSpPr>
          <p:cNvPr id="133" name="Google Shape;133;p18"/>
          <p:cNvCxnSpPr/>
          <p:nvPr/>
        </p:nvCxnSpPr>
        <p:spPr>
          <a:xfrm rot="10800000">
            <a:off x="2096863" y="4214800"/>
            <a:ext cx="0" cy="167700"/>
          </a:xfrm>
          <a:prstGeom prst="straightConnector1">
            <a:avLst/>
          </a:prstGeom>
          <a:noFill/>
          <a:ln w="9525" cap="flat" cmpd="sng">
            <a:solidFill>
              <a:srgbClr val="424242"/>
            </a:solidFill>
            <a:prstDash val="solid"/>
            <a:round/>
            <a:headEnd type="none" w="sm" len="sm"/>
            <a:tailEnd type="triangle" w="med" len="med"/>
          </a:ln>
        </p:spPr>
      </p:cxnSp>
      <p:sp>
        <p:nvSpPr>
          <p:cNvPr id="134" name="Google Shape;134;p18"/>
          <p:cNvSpPr/>
          <p:nvPr/>
        </p:nvSpPr>
        <p:spPr>
          <a:xfrm>
            <a:off x="509763" y="3966575"/>
            <a:ext cx="825600" cy="240600"/>
          </a:xfrm>
          <a:prstGeom prst="roundRect">
            <a:avLst>
              <a:gd name="adj" fmla="val 16667"/>
            </a:avLst>
          </a:prstGeom>
          <a:solidFill>
            <a:srgbClr val="B6D7A8"/>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Arial"/>
                <a:ea typeface="Arial"/>
                <a:cs typeface="Arial"/>
                <a:sym typeface="Arial"/>
              </a:rPr>
              <a:t>Emb</a:t>
            </a:r>
            <a:endParaRPr sz="1400" b="0" i="0" u="none" strike="noStrike" cap="none">
              <a:solidFill>
                <a:srgbClr val="000000"/>
              </a:solidFill>
              <a:latin typeface="Arial"/>
              <a:ea typeface="Arial"/>
              <a:cs typeface="Arial"/>
              <a:sym typeface="Arial"/>
            </a:endParaRPr>
          </a:p>
        </p:txBody>
      </p:sp>
      <p:cxnSp>
        <p:nvCxnSpPr>
          <p:cNvPr id="135" name="Google Shape;135;p18"/>
          <p:cNvCxnSpPr>
            <a:stCxn id="134" idx="0"/>
          </p:cNvCxnSpPr>
          <p:nvPr/>
        </p:nvCxnSpPr>
        <p:spPr>
          <a:xfrm rot="10800000">
            <a:off x="917763" y="3709775"/>
            <a:ext cx="4800" cy="256800"/>
          </a:xfrm>
          <a:prstGeom prst="straightConnector1">
            <a:avLst/>
          </a:prstGeom>
          <a:noFill/>
          <a:ln w="9525" cap="flat" cmpd="sng">
            <a:solidFill>
              <a:srgbClr val="424242"/>
            </a:solidFill>
            <a:prstDash val="solid"/>
            <a:round/>
            <a:headEnd type="none" w="sm" len="sm"/>
            <a:tailEnd type="triangle" w="med" len="med"/>
          </a:ln>
        </p:spPr>
      </p:cxnSp>
      <p:cxnSp>
        <p:nvCxnSpPr>
          <p:cNvPr id="136" name="Google Shape;136;p18"/>
          <p:cNvCxnSpPr/>
          <p:nvPr/>
        </p:nvCxnSpPr>
        <p:spPr>
          <a:xfrm rot="10800000">
            <a:off x="922563" y="4207175"/>
            <a:ext cx="0" cy="167700"/>
          </a:xfrm>
          <a:prstGeom prst="straightConnector1">
            <a:avLst/>
          </a:prstGeom>
          <a:noFill/>
          <a:ln w="9525" cap="flat" cmpd="sng">
            <a:solidFill>
              <a:srgbClr val="424242"/>
            </a:solidFill>
            <a:prstDash val="solid"/>
            <a:round/>
            <a:headEnd type="none" w="sm" len="sm"/>
            <a:tailEnd type="triangle" w="med" len="med"/>
          </a:ln>
        </p:spPr>
      </p:cxnSp>
      <p:sp>
        <p:nvSpPr>
          <p:cNvPr id="137" name="Google Shape;137;p18"/>
          <p:cNvSpPr txBox="1"/>
          <p:nvPr/>
        </p:nvSpPr>
        <p:spPr>
          <a:xfrm>
            <a:off x="600082" y="4389400"/>
            <a:ext cx="735300" cy="3078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GB" sz="800" b="0" i="0" u="none" strike="noStrike" cap="none">
                <a:solidFill>
                  <a:srgbClr val="000000"/>
                </a:solidFill>
                <a:latin typeface="Roboto"/>
                <a:ea typeface="Roboto"/>
                <a:cs typeface="Roboto"/>
                <a:sym typeface="Roboto"/>
              </a:rPr>
              <a:t>&lt;bos&gt;</a:t>
            </a:r>
            <a:endParaRPr sz="800" b="0" i="0" u="none" strike="noStrike" cap="none">
              <a:solidFill>
                <a:srgbClr val="000000"/>
              </a:solidFill>
              <a:latin typeface="Roboto"/>
              <a:ea typeface="Roboto"/>
              <a:cs typeface="Roboto"/>
              <a:sym typeface="Roboto"/>
            </a:endParaRPr>
          </a:p>
        </p:txBody>
      </p:sp>
      <p:cxnSp>
        <p:nvCxnSpPr>
          <p:cNvPr id="138" name="Google Shape;138;p18"/>
          <p:cNvCxnSpPr/>
          <p:nvPr/>
        </p:nvCxnSpPr>
        <p:spPr>
          <a:xfrm>
            <a:off x="1501875" y="3112438"/>
            <a:ext cx="195600" cy="81300"/>
          </a:xfrm>
          <a:prstGeom prst="straightConnector1">
            <a:avLst/>
          </a:prstGeom>
          <a:noFill/>
          <a:ln w="9525" cap="flat" cmpd="sng">
            <a:solidFill>
              <a:srgbClr val="FF0000"/>
            </a:solidFill>
            <a:prstDash val="solid"/>
            <a:round/>
            <a:headEnd type="none" w="sm" len="sm"/>
            <a:tailEnd type="triangle" w="med" len="med"/>
          </a:ln>
        </p:spPr>
      </p:cxnSp>
      <p:sp>
        <p:nvSpPr>
          <p:cNvPr id="139" name="Google Shape;139;p18"/>
          <p:cNvSpPr txBox="1"/>
          <p:nvPr/>
        </p:nvSpPr>
        <p:spPr>
          <a:xfrm>
            <a:off x="96675" y="2865113"/>
            <a:ext cx="1162500" cy="276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600"/>
              <a:buFont typeface="Arial"/>
              <a:buNone/>
            </a:pPr>
            <a:r>
              <a:rPr lang="en-GB" sz="600" b="0" i="0" u="none" strike="noStrike" cap="none">
                <a:solidFill>
                  <a:schemeClr val="accent3"/>
                </a:solidFill>
                <a:latin typeface="Roboto"/>
                <a:ea typeface="Roboto"/>
                <a:cs typeface="Roboto"/>
                <a:sym typeface="Roboto"/>
              </a:rPr>
              <a:t>Attention</a:t>
            </a:r>
            <a:endParaRPr sz="600" b="0" i="0" u="none" strike="noStrike" cap="none">
              <a:solidFill>
                <a:schemeClr val="accent3"/>
              </a:solidFill>
              <a:latin typeface="Roboto"/>
              <a:ea typeface="Roboto"/>
              <a:cs typeface="Roboto"/>
              <a:sym typeface="Roboto"/>
            </a:endParaRPr>
          </a:p>
        </p:txBody>
      </p:sp>
      <p:cxnSp>
        <p:nvCxnSpPr>
          <p:cNvPr id="140" name="Google Shape;140;p18"/>
          <p:cNvCxnSpPr/>
          <p:nvPr/>
        </p:nvCxnSpPr>
        <p:spPr>
          <a:xfrm>
            <a:off x="348575" y="3100600"/>
            <a:ext cx="167700" cy="133500"/>
          </a:xfrm>
          <a:prstGeom prst="straightConnector1">
            <a:avLst/>
          </a:prstGeom>
          <a:noFill/>
          <a:ln w="9525" cap="flat" cmpd="sng">
            <a:solidFill>
              <a:srgbClr val="DB4437"/>
            </a:solidFill>
            <a:prstDash val="solid"/>
            <a:round/>
            <a:headEnd type="none" w="sm" len="sm"/>
            <a:tailEnd type="triangle" w="med" len="med"/>
          </a:ln>
        </p:spPr>
      </p:cxnSp>
      <p:sp>
        <p:nvSpPr>
          <p:cNvPr id="141" name="Google Shape;141;p18"/>
          <p:cNvSpPr txBox="1"/>
          <p:nvPr/>
        </p:nvSpPr>
        <p:spPr>
          <a:xfrm>
            <a:off x="1087425" y="2958138"/>
            <a:ext cx="1162500" cy="276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600"/>
              <a:buFont typeface="Arial"/>
              <a:buNone/>
            </a:pPr>
            <a:r>
              <a:rPr lang="en-GB" sz="600" b="0" i="0" u="none" strike="noStrike" cap="none">
                <a:solidFill>
                  <a:schemeClr val="accent3"/>
                </a:solidFill>
                <a:latin typeface="Roboto"/>
                <a:ea typeface="Roboto"/>
                <a:cs typeface="Roboto"/>
                <a:sym typeface="Roboto"/>
              </a:rPr>
              <a:t>Attention</a:t>
            </a:r>
            <a:endParaRPr sz="600" b="0" i="0" u="none" strike="noStrike" cap="none">
              <a:solidFill>
                <a:schemeClr val="accent3"/>
              </a:solidFill>
              <a:latin typeface="Roboto"/>
              <a:ea typeface="Roboto"/>
              <a:cs typeface="Roboto"/>
              <a:sym typeface="Roboto"/>
            </a:endParaRPr>
          </a:p>
        </p:txBody>
      </p:sp>
      <p:cxnSp>
        <p:nvCxnSpPr>
          <p:cNvPr id="142" name="Google Shape;142;p18"/>
          <p:cNvCxnSpPr/>
          <p:nvPr/>
        </p:nvCxnSpPr>
        <p:spPr>
          <a:xfrm>
            <a:off x="344775" y="3453125"/>
            <a:ext cx="165000" cy="0"/>
          </a:xfrm>
          <a:prstGeom prst="straightConnector1">
            <a:avLst/>
          </a:prstGeom>
          <a:noFill/>
          <a:ln w="9525" cap="flat" cmpd="sng">
            <a:solidFill>
              <a:srgbClr val="424242"/>
            </a:solidFill>
            <a:prstDash val="solid"/>
            <a:round/>
            <a:headEnd type="none" w="sm" len="sm"/>
            <a:tailEnd type="triangle" w="med" len="med"/>
          </a:ln>
        </p:spPr>
      </p:cxnSp>
      <p:cxnSp>
        <p:nvCxnSpPr>
          <p:cNvPr id="143" name="Google Shape;143;p18"/>
          <p:cNvCxnSpPr/>
          <p:nvPr/>
        </p:nvCxnSpPr>
        <p:spPr>
          <a:xfrm rot="10800000">
            <a:off x="770175" y="2264375"/>
            <a:ext cx="0" cy="167700"/>
          </a:xfrm>
          <a:prstGeom prst="straightConnector1">
            <a:avLst/>
          </a:prstGeom>
          <a:noFill/>
          <a:ln w="9525" cap="flat" cmpd="sng">
            <a:solidFill>
              <a:srgbClr val="424242"/>
            </a:solidFill>
            <a:prstDash val="solid"/>
            <a:round/>
            <a:headEnd type="none" w="sm" len="sm"/>
            <a:tailEnd type="triangle" w="med" len="med"/>
          </a:ln>
        </p:spPr>
      </p:cxnSp>
      <p:sp>
        <p:nvSpPr>
          <p:cNvPr id="144" name="Google Shape;144;p18"/>
          <p:cNvSpPr txBox="1"/>
          <p:nvPr/>
        </p:nvSpPr>
        <p:spPr>
          <a:xfrm>
            <a:off x="640425" y="2007800"/>
            <a:ext cx="457200" cy="323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GB" sz="900" b="1" i="0" u="none" strike="noStrike" cap="none">
                <a:solidFill>
                  <a:srgbClr val="000000"/>
                </a:solidFill>
                <a:latin typeface="Roboto"/>
                <a:ea typeface="Roboto"/>
                <a:cs typeface="Roboto"/>
                <a:sym typeface="Roboto"/>
              </a:rPr>
              <a:t>w</a:t>
            </a:r>
            <a:r>
              <a:rPr lang="en-GB" sz="900" b="1" i="0" u="none" strike="noStrike" cap="none" baseline="-25000">
                <a:solidFill>
                  <a:srgbClr val="000000"/>
                </a:solidFill>
                <a:latin typeface="Roboto"/>
                <a:ea typeface="Roboto"/>
                <a:cs typeface="Roboto"/>
                <a:sym typeface="Roboto"/>
              </a:rPr>
              <a:t>2</a:t>
            </a:r>
            <a:endParaRPr sz="900" b="1" i="0" u="none" strike="noStrike" cap="none" baseline="-25000">
              <a:solidFill>
                <a:srgbClr val="000000"/>
              </a:solidFill>
              <a:latin typeface="Roboto"/>
              <a:ea typeface="Roboto"/>
              <a:cs typeface="Roboto"/>
              <a:sym typeface="Roboto"/>
            </a:endParaRPr>
          </a:p>
        </p:txBody>
      </p:sp>
      <p:cxnSp>
        <p:nvCxnSpPr>
          <p:cNvPr id="145" name="Google Shape;145;p18"/>
          <p:cNvCxnSpPr/>
          <p:nvPr/>
        </p:nvCxnSpPr>
        <p:spPr>
          <a:xfrm rot="10800000">
            <a:off x="922575" y="2264375"/>
            <a:ext cx="0" cy="167700"/>
          </a:xfrm>
          <a:prstGeom prst="straightConnector1">
            <a:avLst/>
          </a:prstGeom>
          <a:noFill/>
          <a:ln w="9525" cap="flat" cmpd="sng">
            <a:solidFill>
              <a:srgbClr val="424242"/>
            </a:solidFill>
            <a:prstDash val="solid"/>
            <a:round/>
            <a:headEnd type="none" w="sm" len="sm"/>
            <a:tailEnd type="triangle" w="med" len="med"/>
          </a:ln>
        </p:spPr>
      </p:cxnSp>
      <p:sp>
        <p:nvSpPr>
          <p:cNvPr id="146" name="Google Shape;146;p18"/>
          <p:cNvSpPr txBox="1"/>
          <p:nvPr/>
        </p:nvSpPr>
        <p:spPr>
          <a:xfrm>
            <a:off x="792825" y="2007800"/>
            <a:ext cx="457200" cy="323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GB" sz="900" b="0" i="0" u="none" strike="noStrike" cap="none">
                <a:solidFill>
                  <a:srgbClr val="000000"/>
                </a:solidFill>
                <a:latin typeface="Roboto"/>
                <a:ea typeface="Roboto"/>
                <a:cs typeface="Roboto"/>
                <a:sym typeface="Roboto"/>
              </a:rPr>
              <a:t>w</a:t>
            </a:r>
            <a:r>
              <a:rPr lang="en-GB" sz="900" b="0" i="0" u="none" strike="noStrike" cap="none" baseline="-25000">
                <a:solidFill>
                  <a:srgbClr val="000000"/>
                </a:solidFill>
                <a:latin typeface="Roboto"/>
                <a:ea typeface="Roboto"/>
                <a:cs typeface="Roboto"/>
                <a:sym typeface="Roboto"/>
              </a:rPr>
              <a:t>3</a:t>
            </a:r>
            <a:endParaRPr sz="900" b="0" i="0" u="none" strike="noStrike" cap="none" baseline="-25000">
              <a:solidFill>
                <a:srgbClr val="000000"/>
              </a:solidFill>
              <a:latin typeface="Roboto"/>
              <a:ea typeface="Roboto"/>
              <a:cs typeface="Roboto"/>
              <a:sym typeface="Roboto"/>
            </a:endParaRPr>
          </a:p>
        </p:txBody>
      </p:sp>
      <p:cxnSp>
        <p:nvCxnSpPr>
          <p:cNvPr id="147" name="Google Shape;147;p18"/>
          <p:cNvCxnSpPr/>
          <p:nvPr/>
        </p:nvCxnSpPr>
        <p:spPr>
          <a:xfrm rot="10800000">
            <a:off x="1074975" y="2264375"/>
            <a:ext cx="0" cy="167700"/>
          </a:xfrm>
          <a:prstGeom prst="straightConnector1">
            <a:avLst/>
          </a:prstGeom>
          <a:noFill/>
          <a:ln w="9525" cap="flat" cmpd="sng">
            <a:solidFill>
              <a:srgbClr val="424242"/>
            </a:solidFill>
            <a:prstDash val="solid"/>
            <a:round/>
            <a:headEnd type="none" w="sm" len="sm"/>
            <a:tailEnd type="triangle" w="med" len="med"/>
          </a:ln>
        </p:spPr>
      </p:cxnSp>
      <p:sp>
        <p:nvSpPr>
          <p:cNvPr id="148" name="Google Shape;148;p18"/>
          <p:cNvSpPr txBox="1"/>
          <p:nvPr/>
        </p:nvSpPr>
        <p:spPr>
          <a:xfrm>
            <a:off x="945225" y="2007800"/>
            <a:ext cx="457200" cy="323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GB" sz="900" b="0" i="0" u="none" strike="noStrike" cap="none">
                <a:solidFill>
                  <a:srgbClr val="000000"/>
                </a:solidFill>
                <a:latin typeface="Roboto"/>
                <a:ea typeface="Roboto"/>
                <a:cs typeface="Roboto"/>
                <a:sym typeface="Roboto"/>
              </a:rPr>
              <a:t>…</a:t>
            </a:r>
            <a:endParaRPr sz="900" b="0" i="0" u="none" strike="noStrike" cap="none" baseline="-25000">
              <a:solidFill>
                <a:srgbClr val="000000"/>
              </a:solidFill>
              <a:latin typeface="Roboto"/>
              <a:ea typeface="Roboto"/>
              <a:cs typeface="Roboto"/>
              <a:sym typeface="Roboto"/>
            </a:endParaRPr>
          </a:p>
        </p:txBody>
      </p:sp>
      <p:cxnSp>
        <p:nvCxnSpPr>
          <p:cNvPr id="149" name="Google Shape;149;p18"/>
          <p:cNvCxnSpPr/>
          <p:nvPr/>
        </p:nvCxnSpPr>
        <p:spPr>
          <a:xfrm rot="10800000">
            <a:off x="1227375" y="2264375"/>
            <a:ext cx="0" cy="167700"/>
          </a:xfrm>
          <a:prstGeom prst="straightConnector1">
            <a:avLst/>
          </a:prstGeom>
          <a:noFill/>
          <a:ln w="9525" cap="flat" cmpd="sng">
            <a:solidFill>
              <a:srgbClr val="424242"/>
            </a:solidFill>
            <a:prstDash val="solid"/>
            <a:round/>
            <a:headEnd type="none" w="sm" len="sm"/>
            <a:tailEnd type="triangle" w="med" len="med"/>
          </a:ln>
        </p:spPr>
      </p:cxnSp>
      <p:sp>
        <p:nvSpPr>
          <p:cNvPr id="150" name="Google Shape;150;p18"/>
          <p:cNvSpPr txBox="1"/>
          <p:nvPr/>
        </p:nvSpPr>
        <p:spPr>
          <a:xfrm>
            <a:off x="1250025" y="2007800"/>
            <a:ext cx="457200" cy="323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GB" sz="900" b="0" i="0" u="none" strike="noStrike" cap="none">
                <a:solidFill>
                  <a:srgbClr val="000000"/>
                </a:solidFill>
                <a:latin typeface="Roboto"/>
                <a:ea typeface="Roboto"/>
                <a:cs typeface="Roboto"/>
                <a:sym typeface="Roboto"/>
              </a:rPr>
              <a:t>w</a:t>
            </a:r>
            <a:r>
              <a:rPr lang="en-GB" sz="900" b="0" i="0" u="none" strike="noStrike" cap="none" baseline="-25000">
                <a:solidFill>
                  <a:srgbClr val="000000"/>
                </a:solidFill>
                <a:latin typeface="Roboto"/>
                <a:ea typeface="Roboto"/>
                <a:cs typeface="Roboto"/>
                <a:sym typeface="Roboto"/>
              </a:rPr>
              <a:t>N</a:t>
            </a:r>
            <a:endParaRPr sz="900" b="0" i="0" u="none" strike="noStrike" cap="none" baseline="-25000">
              <a:solidFill>
                <a:srgbClr val="000000"/>
              </a:solidFill>
              <a:latin typeface="Roboto"/>
              <a:ea typeface="Roboto"/>
              <a:cs typeface="Roboto"/>
              <a:sym typeface="Roboto"/>
            </a:endParaRPr>
          </a:p>
        </p:txBody>
      </p:sp>
      <p:cxnSp>
        <p:nvCxnSpPr>
          <p:cNvPr id="151" name="Google Shape;151;p18"/>
          <p:cNvCxnSpPr>
            <a:stCxn id="119" idx="3"/>
          </p:cNvCxnSpPr>
          <p:nvPr/>
        </p:nvCxnSpPr>
        <p:spPr>
          <a:xfrm rot="10800000" flipH="1">
            <a:off x="1335375" y="3450425"/>
            <a:ext cx="346800" cy="2700"/>
          </a:xfrm>
          <a:prstGeom prst="straightConnector1">
            <a:avLst/>
          </a:prstGeom>
          <a:noFill/>
          <a:ln w="9525" cap="flat" cmpd="sng">
            <a:solidFill>
              <a:srgbClr val="424242"/>
            </a:solidFill>
            <a:prstDash val="solid"/>
            <a:round/>
            <a:headEnd type="none" w="sm" len="sm"/>
            <a:tailEnd type="triangle" w="med" len="med"/>
          </a:ln>
        </p:spPr>
      </p:cxnSp>
      <p:sp>
        <p:nvSpPr>
          <p:cNvPr id="152" name="Google Shape;152;p18"/>
          <p:cNvSpPr txBox="1"/>
          <p:nvPr/>
        </p:nvSpPr>
        <p:spPr>
          <a:xfrm>
            <a:off x="1806375" y="4389400"/>
            <a:ext cx="8685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GB" sz="1000" b="0" i="0" u="none" strike="noStrike" cap="none">
                <a:solidFill>
                  <a:srgbClr val="000000"/>
                </a:solidFill>
                <a:latin typeface="Roboto"/>
                <a:ea typeface="Roboto"/>
                <a:cs typeface="Roboto"/>
                <a:sym typeface="Roboto"/>
              </a:rPr>
              <a:t>The</a:t>
            </a:r>
            <a:endParaRPr sz="1000" b="0" i="0" u="none" strike="noStrike" cap="none">
              <a:solidFill>
                <a:srgbClr val="000000"/>
              </a:solidFill>
              <a:latin typeface="Roboto"/>
              <a:ea typeface="Roboto"/>
              <a:cs typeface="Roboto"/>
              <a:sym typeface="Roboto"/>
            </a:endParaRPr>
          </a:p>
        </p:txBody>
      </p:sp>
      <p:cxnSp>
        <p:nvCxnSpPr>
          <p:cNvPr id="153" name="Google Shape;153;p18"/>
          <p:cNvCxnSpPr/>
          <p:nvPr/>
        </p:nvCxnSpPr>
        <p:spPr>
          <a:xfrm rot="10800000">
            <a:off x="1760775" y="2264375"/>
            <a:ext cx="0" cy="167700"/>
          </a:xfrm>
          <a:prstGeom prst="straightConnector1">
            <a:avLst/>
          </a:prstGeom>
          <a:noFill/>
          <a:ln w="9525" cap="flat" cmpd="sng">
            <a:solidFill>
              <a:srgbClr val="424242"/>
            </a:solidFill>
            <a:prstDash val="solid"/>
            <a:round/>
            <a:headEnd type="none" w="sm" len="sm"/>
            <a:tailEnd type="triangle" w="med" len="med"/>
          </a:ln>
        </p:spPr>
      </p:cxnSp>
      <p:sp>
        <p:nvSpPr>
          <p:cNvPr id="154" name="Google Shape;154;p18"/>
          <p:cNvSpPr txBox="1"/>
          <p:nvPr/>
        </p:nvSpPr>
        <p:spPr>
          <a:xfrm>
            <a:off x="1631025" y="2007800"/>
            <a:ext cx="457200" cy="323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GB" sz="900" b="1" i="0" u="none" strike="noStrike" cap="none">
                <a:solidFill>
                  <a:srgbClr val="000000"/>
                </a:solidFill>
                <a:latin typeface="Roboto"/>
                <a:ea typeface="Roboto"/>
                <a:cs typeface="Roboto"/>
                <a:sym typeface="Roboto"/>
              </a:rPr>
              <a:t>w</a:t>
            </a:r>
            <a:r>
              <a:rPr lang="en-GB" sz="900" b="1" i="0" u="none" strike="noStrike" cap="none" baseline="-25000">
                <a:solidFill>
                  <a:srgbClr val="000000"/>
                </a:solidFill>
                <a:latin typeface="Roboto"/>
                <a:ea typeface="Roboto"/>
                <a:cs typeface="Roboto"/>
                <a:sym typeface="Roboto"/>
              </a:rPr>
              <a:t>1</a:t>
            </a:r>
            <a:endParaRPr sz="900" b="1" i="0" u="none" strike="noStrike" cap="none" baseline="-25000">
              <a:solidFill>
                <a:srgbClr val="000000"/>
              </a:solidFill>
              <a:latin typeface="Roboto"/>
              <a:ea typeface="Roboto"/>
              <a:cs typeface="Roboto"/>
              <a:sym typeface="Roboto"/>
            </a:endParaRPr>
          </a:p>
        </p:txBody>
      </p:sp>
      <p:cxnSp>
        <p:nvCxnSpPr>
          <p:cNvPr id="155" name="Google Shape;155;p18"/>
          <p:cNvCxnSpPr/>
          <p:nvPr/>
        </p:nvCxnSpPr>
        <p:spPr>
          <a:xfrm rot="10800000">
            <a:off x="1913175" y="2264375"/>
            <a:ext cx="0" cy="167700"/>
          </a:xfrm>
          <a:prstGeom prst="straightConnector1">
            <a:avLst/>
          </a:prstGeom>
          <a:noFill/>
          <a:ln w="9525" cap="flat" cmpd="sng">
            <a:solidFill>
              <a:srgbClr val="424242"/>
            </a:solidFill>
            <a:prstDash val="solid"/>
            <a:round/>
            <a:headEnd type="none" w="sm" len="sm"/>
            <a:tailEnd type="triangle" w="med" len="med"/>
          </a:ln>
        </p:spPr>
      </p:cxnSp>
      <p:sp>
        <p:nvSpPr>
          <p:cNvPr id="156" name="Google Shape;156;p18"/>
          <p:cNvSpPr txBox="1"/>
          <p:nvPr/>
        </p:nvSpPr>
        <p:spPr>
          <a:xfrm>
            <a:off x="1783425" y="2007800"/>
            <a:ext cx="457200" cy="323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GB" sz="900" b="0" i="0" u="none" strike="noStrike" cap="none">
                <a:solidFill>
                  <a:srgbClr val="000000"/>
                </a:solidFill>
                <a:latin typeface="Roboto"/>
                <a:ea typeface="Roboto"/>
                <a:cs typeface="Roboto"/>
                <a:sym typeface="Roboto"/>
              </a:rPr>
              <a:t>w</a:t>
            </a:r>
            <a:r>
              <a:rPr lang="en-GB" sz="900" b="0" i="0" u="none" strike="noStrike" cap="none" baseline="-25000">
                <a:solidFill>
                  <a:srgbClr val="000000"/>
                </a:solidFill>
                <a:latin typeface="Roboto"/>
                <a:ea typeface="Roboto"/>
                <a:cs typeface="Roboto"/>
                <a:sym typeface="Roboto"/>
              </a:rPr>
              <a:t>2</a:t>
            </a:r>
            <a:endParaRPr sz="900" b="0" i="0" u="none" strike="noStrike" cap="none" baseline="-25000">
              <a:solidFill>
                <a:srgbClr val="000000"/>
              </a:solidFill>
              <a:latin typeface="Roboto"/>
              <a:ea typeface="Roboto"/>
              <a:cs typeface="Roboto"/>
              <a:sym typeface="Roboto"/>
            </a:endParaRPr>
          </a:p>
        </p:txBody>
      </p:sp>
      <p:cxnSp>
        <p:nvCxnSpPr>
          <p:cNvPr id="157" name="Google Shape;157;p18"/>
          <p:cNvCxnSpPr/>
          <p:nvPr/>
        </p:nvCxnSpPr>
        <p:spPr>
          <a:xfrm rot="10800000">
            <a:off x="2065575" y="2264375"/>
            <a:ext cx="0" cy="167700"/>
          </a:xfrm>
          <a:prstGeom prst="straightConnector1">
            <a:avLst/>
          </a:prstGeom>
          <a:noFill/>
          <a:ln w="9525" cap="flat" cmpd="sng">
            <a:solidFill>
              <a:srgbClr val="424242"/>
            </a:solidFill>
            <a:prstDash val="solid"/>
            <a:round/>
            <a:headEnd type="none" w="sm" len="sm"/>
            <a:tailEnd type="triangle" w="med" len="med"/>
          </a:ln>
        </p:spPr>
      </p:cxnSp>
      <p:sp>
        <p:nvSpPr>
          <p:cNvPr id="158" name="Google Shape;158;p18"/>
          <p:cNvSpPr txBox="1"/>
          <p:nvPr/>
        </p:nvSpPr>
        <p:spPr>
          <a:xfrm>
            <a:off x="1935825" y="2007800"/>
            <a:ext cx="457200" cy="323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GB" sz="900" b="0" i="0" u="none" strike="noStrike" cap="none">
                <a:solidFill>
                  <a:srgbClr val="000000"/>
                </a:solidFill>
                <a:latin typeface="Roboto"/>
                <a:ea typeface="Roboto"/>
                <a:cs typeface="Roboto"/>
                <a:sym typeface="Roboto"/>
              </a:rPr>
              <a:t>w</a:t>
            </a:r>
            <a:r>
              <a:rPr lang="en-GB" sz="900" b="0" i="0" u="none" strike="noStrike" cap="none" baseline="-25000">
                <a:solidFill>
                  <a:srgbClr val="000000"/>
                </a:solidFill>
                <a:latin typeface="Roboto"/>
                <a:ea typeface="Roboto"/>
                <a:cs typeface="Roboto"/>
                <a:sym typeface="Roboto"/>
              </a:rPr>
              <a:t>3</a:t>
            </a:r>
            <a:endParaRPr sz="900" b="0" i="0" u="none" strike="noStrike" cap="none" baseline="-25000">
              <a:solidFill>
                <a:srgbClr val="000000"/>
              </a:solidFill>
              <a:latin typeface="Roboto"/>
              <a:ea typeface="Roboto"/>
              <a:cs typeface="Roboto"/>
              <a:sym typeface="Roboto"/>
            </a:endParaRPr>
          </a:p>
        </p:txBody>
      </p:sp>
      <p:cxnSp>
        <p:nvCxnSpPr>
          <p:cNvPr id="159" name="Google Shape;159;p18"/>
          <p:cNvCxnSpPr/>
          <p:nvPr/>
        </p:nvCxnSpPr>
        <p:spPr>
          <a:xfrm rot="10800000">
            <a:off x="2217975" y="2264375"/>
            <a:ext cx="0" cy="167700"/>
          </a:xfrm>
          <a:prstGeom prst="straightConnector1">
            <a:avLst/>
          </a:prstGeom>
          <a:noFill/>
          <a:ln w="9525" cap="flat" cmpd="sng">
            <a:solidFill>
              <a:srgbClr val="424242"/>
            </a:solidFill>
            <a:prstDash val="solid"/>
            <a:round/>
            <a:headEnd type="none" w="sm" len="sm"/>
            <a:tailEnd type="triangle" w="med" len="med"/>
          </a:ln>
        </p:spPr>
      </p:cxnSp>
      <p:sp>
        <p:nvSpPr>
          <p:cNvPr id="160" name="Google Shape;160;p18"/>
          <p:cNvSpPr txBox="1"/>
          <p:nvPr/>
        </p:nvSpPr>
        <p:spPr>
          <a:xfrm>
            <a:off x="2088225" y="2007800"/>
            <a:ext cx="457200" cy="323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GB" sz="900" b="0" i="0" u="none" strike="noStrike" cap="none">
                <a:solidFill>
                  <a:srgbClr val="000000"/>
                </a:solidFill>
                <a:latin typeface="Roboto"/>
                <a:ea typeface="Roboto"/>
                <a:cs typeface="Roboto"/>
                <a:sym typeface="Roboto"/>
              </a:rPr>
              <a:t>…</a:t>
            </a:r>
            <a:endParaRPr sz="900" b="0" i="0" u="none" strike="noStrike" cap="none" baseline="-25000">
              <a:solidFill>
                <a:srgbClr val="000000"/>
              </a:solidFill>
              <a:latin typeface="Roboto"/>
              <a:ea typeface="Roboto"/>
              <a:cs typeface="Roboto"/>
              <a:sym typeface="Roboto"/>
            </a:endParaRPr>
          </a:p>
        </p:txBody>
      </p:sp>
      <p:cxnSp>
        <p:nvCxnSpPr>
          <p:cNvPr id="161" name="Google Shape;161;p18"/>
          <p:cNvCxnSpPr/>
          <p:nvPr/>
        </p:nvCxnSpPr>
        <p:spPr>
          <a:xfrm rot="10800000">
            <a:off x="2370375" y="2264375"/>
            <a:ext cx="0" cy="167700"/>
          </a:xfrm>
          <a:prstGeom prst="straightConnector1">
            <a:avLst/>
          </a:prstGeom>
          <a:noFill/>
          <a:ln w="9525" cap="flat" cmpd="sng">
            <a:solidFill>
              <a:srgbClr val="424242"/>
            </a:solidFill>
            <a:prstDash val="solid"/>
            <a:round/>
            <a:headEnd type="none" w="sm" len="sm"/>
            <a:tailEnd type="triangle" w="med" len="med"/>
          </a:ln>
        </p:spPr>
      </p:cxnSp>
      <p:sp>
        <p:nvSpPr>
          <p:cNvPr id="162" name="Google Shape;162;p18"/>
          <p:cNvSpPr txBox="1"/>
          <p:nvPr/>
        </p:nvSpPr>
        <p:spPr>
          <a:xfrm>
            <a:off x="2164425" y="2007800"/>
            <a:ext cx="457200" cy="323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GB" sz="900" b="0" i="0" u="none" strike="noStrike" cap="none">
                <a:solidFill>
                  <a:srgbClr val="000000"/>
                </a:solidFill>
                <a:latin typeface="Roboto"/>
                <a:ea typeface="Roboto"/>
                <a:cs typeface="Roboto"/>
                <a:sym typeface="Roboto"/>
              </a:rPr>
              <a:t>w</a:t>
            </a:r>
            <a:r>
              <a:rPr lang="en-GB" sz="900" b="0" i="0" u="none" strike="noStrike" cap="none" baseline="-25000">
                <a:solidFill>
                  <a:srgbClr val="000000"/>
                </a:solidFill>
                <a:latin typeface="Roboto"/>
                <a:ea typeface="Roboto"/>
                <a:cs typeface="Roboto"/>
                <a:sym typeface="Roboto"/>
              </a:rPr>
              <a:t>N</a:t>
            </a:r>
            <a:endParaRPr sz="900" b="0" i="0" u="none" strike="noStrike" cap="none" baseline="-25000">
              <a:solidFill>
                <a:srgbClr val="000000"/>
              </a:solidFill>
              <a:latin typeface="Roboto"/>
              <a:ea typeface="Roboto"/>
              <a:cs typeface="Roboto"/>
              <a:sym typeface="Roboto"/>
            </a:endParaRPr>
          </a:p>
        </p:txBody>
      </p:sp>
      <p:sp>
        <p:nvSpPr>
          <p:cNvPr id="163" name="Google Shape;163;p18"/>
          <p:cNvSpPr/>
          <p:nvPr/>
        </p:nvSpPr>
        <p:spPr>
          <a:xfrm>
            <a:off x="2858025" y="3191350"/>
            <a:ext cx="825600" cy="518100"/>
          </a:xfrm>
          <a:prstGeom prst="roundRect">
            <a:avLst>
              <a:gd name="adj" fmla="val 16667"/>
            </a:avLst>
          </a:prstGeom>
          <a:solidFill>
            <a:srgbClr val="CFE2F3"/>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Arial"/>
                <a:ea typeface="Arial"/>
                <a:cs typeface="Arial"/>
                <a:sym typeface="Arial"/>
              </a:rPr>
              <a:t>RNN</a:t>
            </a:r>
            <a:endParaRPr sz="1400" b="0" i="0" u="none" strike="noStrike" cap="none">
              <a:solidFill>
                <a:srgbClr val="000000"/>
              </a:solidFill>
              <a:latin typeface="Arial"/>
              <a:ea typeface="Arial"/>
              <a:cs typeface="Arial"/>
              <a:sym typeface="Arial"/>
            </a:endParaRPr>
          </a:p>
        </p:txBody>
      </p:sp>
      <p:cxnSp>
        <p:nvCxnSpPr>
          <p:cNvPr id="164" name="Google Shape;164;p18"/>
          <p:cNvCxnSpPr/>
          <p:nvPr/>
        </p:nvCxnSpPr>
        <p:spPr>
          <a:xfrm>
            <a:off x="3683625" y="3450400"/>
            <a:ext cx="165000" cy="0"/>
          </a:xfrm>
          <a:prstGeom prst="straightConnector1">
            <a:avLst/>
          </a:prstGeom>
          <a:noFill/>
          <a:ln w="9525" cap="flat" cmpd="sng">
            <a:solidFill>
              <a:srgbClr val="424242"/>
            </a:solidFill>
            <a:prstDash val="solid"/>
            <a:round/>
            <a:headEnd type="none" w="sm" len="sm"/>
            <a:tailEnd type="triangle" w="med" len="med"/>
          </a:ln>
        </p:spPr>
      </p:cxnSp>
      <p:cxnSp>
        <p:nvCxnSpPr>
          <p:cNvPr id="165" name="Google Shape;165;p18"/>
          <p:cNvCxnSpPr/>
          <p:nvPr/>
        </p:nvCxnSpPr>
        <p:spPr>
          <a:xfrm rot="10800000">
            <a:off x="3270825" y="3023650"/>
            <a:ext cx="0" cy="167700"/>
          </a:xfrm>
          <a:prstGeom prst="straightConnector1">
            <a:avLst/>
          </a:prstGeom>
          <a:noFill/>
          <a:ln w="9525" cap="flat" cmpd="sng">
            <a:solidFill>
              <a:srgbClr val="424242"/>
            </a:solidFill>
            <a:prstDash val="solid"/>
            <a:round/>
            <a:headEnd type="none" w="sm" len="sm"/>
            <a:tailEnd type="triangle" w="med" len="med"/>
          </a:ln>
        </p:spPr>
      </p:cxnSp>
      <p:sp>
        <p:nvSpPr>
          <p:cNvPr id="166" name="Google Shape;166;p18"/>
          <p:cNvSpPr/>
          <p:nvPr/>
        </p:nvSpPr>
        <p:spPr>
          <a:xfrm>
            <a:off x="2858025" y="2810350"/>
            <a:ext cx="825600" cy="240600"/>
          </a:xfrm>
          <a:prstGeom prst="roundRect">
            <a:avLst>
              <a:gd name="adj" fmla="val 16667"/>
            </a:avLst>
          </a:prstGeom>
          <a:solidFill>
            <a:srgbClr val="FCE5CD"/>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Arial"/>
                <a:ea typeface="Arial"/>
                <a:cs typeface="Arial"/>
                <a:sym typeface="Arial"/>
              </a:rPr>
              <a:t>Linear</a:t>
            </a:r>
            <a:endParaRPr sz="1400" b="0" i="0" u="none" strike="noStrike" cap="none">
              <a:solidFill>
                <a:srgbClr val="000000"/>
              </a:solidFill>
              <a:latin typeface="Arial"/>
              <a:ea typeface="Arial"/>
              <a:cs typeface="Arial"/>
              <a:sym typeface="Arial"/>
            </a:endParaRPr>
          </a:p>
        </p:txBody>
      </p:sp>
      <p:cxnSp>
        <p:nvCxnSpPr>
          <p:cNvPr id="167" name="Google Shape;167;p18"/>
          <p:cNvCxnSpPr/>
          <p:nvPr/>
        </p:nvCxnSpPr>
        <p:spPr>
          <a:xfrm rot="10800000">
            <a:off x="3270825" y="2642650"/>
            <a:ext cx="0" cy="167700"/>
          </a:xfrm>
          <a:prstGeom prst="straightConnector1">
            <a:avLst/>
          </a:prstGeom>
          <a:noFill/>
          <a:ln w="9525" cap="flat" cmpd="sng">
            <a:solidFill>
              <a:srgbClr val="424242"/>
            </a:solidFill>
            <a:prstDash val="solid"/>
            <a:round/>
            <a:headEnd type="none" w="sm" len="sm"/>
            <a:tailEnd type="triangle" w="med" len="med"/>
          </a:ln>
        </p:spPr>
      </p:cxnSp>
      <p:sp>
        <p:nvSpPr>
          <p:cNvPr id="168" name="Google Shape;168;p18"/>
          <p:cNvSpPr/>
          <p:nvPr/>
        </p:nvSpPr>
        <p:spPr>
          <a:xfrm>
            <a:off x="2858025" y="2429350"/>
            <a:ext cx="825600" cy="240600"/>
          </a:xfrm>
          <a:prstGeom prst="roundRect">
            <a:avLst>
              <a:gd name="adj" fmla="val 16667"/>
            </a:avLst>
          </a:prstGeom>
          <a:solidFill>
            <a:srgbClr val="D0E0E3"/>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GB" sz="1200" b="0" i="0" u="none" strike="noStrike" cap="none">
                <a:solidFill>
                  <a:srgbClr val="000000"/>
                </a:solidFill>
                <a:latin typeface="Arial"/>
                <a:ea typeface="Arial"/>
                <a:cs typeface="Arial"/>
                <a:sym typeface="Arial"/>
              </a:rPr>
              <a:t>Softmax</a:t>
            </a:r>
            <a:endParaRPr sz="1400" b="0" i="0" u="none" strike="noStrike" cap="none">
              <a:solidFill>
                <a:srgbClr val="000000"/>
              </a:solidFill>
              <a:latin typeface="Arial"/>
              <a:ea typeface="Arial"/>
              <a:cs typeface="Arial"/>
              <a:sym typeface="Arial"/>
            </a:endParaRPr>
          </a:p>
        </p:txBody>
      </p:sp>
      <p:sp>
        <p:nvSpPr>
          <p:cNvPr id="169" name="Google Shape;169;p18"/>
          <p:cNvSpPr/>
          <p:nvPr/>
        </p:nvSpPr>
        <p:spPr>
          <a:xfrm>
            <a:off x="2859913" y="3974200"/>
            <a:ext cx="825600" cy="240600"/>
          </a:xfrm>
          <a:prstGeom prst="roundRect">
            <a:avLst>
              <a:gd name="adj" fmla="val 16667"/>
            </a:avLst>
          </a:prstGeom>
          <a:solidFill>
            <a:srgbClr val="B6D7A8"/>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Arial"/>
                <a:ea typeface="Arial"/>
                <a:cs typeface="Arial"/>
                <a:sym typeface="Arial"/>
              </a:rPr>
              <a:t>Emb</a:t>
            </a:r>
            <a:endParaRPr sz="1400" b="0" i="0" u="none" strike="noStrike" cap="none">
              <a:solidFill>
                <a:srgbClr val="000000"/>
              </a:solidFill>
              <a:latin typeface="Arial"/>
              <a:ea typeface="Arial"/>
              <a:cs typeface="Arial"/>
              <a:sym typeface="Arial"/>
            </a:endParaRPr>
          </a:p>
        </p:txBody>
      </p:sp>
      <p:cxnSp>
        <p:nvCxnSpPr>
          <p:cNvPr id="170" name="Google Shape;170;p18"/>
          <p:cNvCxnSpPr>
            <a:stCxn id="169" idx="0"/>
          </p:cNvCxnSpPr>
          <p:nvPr/>
        </p:nvCxnSpPr>
        <p:spPr>
          <a:xfrm rot="10800000">
            <a:off x="3267913" y="3717400"/>
            <a:ext cx="4800" cy="256800"/>
          </a:xfrm>
          <a:prstGeom prst="straightConnector1">
            <a:avLst/>
          </a:prstGeom>
          <a:noFill/>
          <a:ln w="9525" cap="flat" cmpd="sng">
            <a:solidFill>
              <a:srgbClr val="424242"/>
            </a:solidFill>
            <a:prstDash val="solid"/>
            <a:round/>
            <a:headEnd type="none" w="sm" len="sm"/>
            <a:tailEnd type="triangle" w="med" len="med"/>
          </a:ln>
        </p:spPr>
      </p:cxnSp>
      <p:cxnSp>
        <p:nvCxnSpPr>
          <p:cNvPr id="171" name="Google Shape;171;p18"/>
          <p:cNvCxnSpPr/>
          <p:nvPr/>
        </p:nvCxnSpPr>
        <p:spPr>
          <a:xfrm rot="10800000">
            <a:off x="3272713" y="4214800"/>
            <a:ext cx="0" cy="167700"/>
          </a:xfrm>
          <a:prstGeom prst="straightConnector1">
            <a:avLst/>
          </a:prstGeom>
          <a:noFill/>
          <a:ln w="9525" cap="flat" cmpd="sng">
            <a:solidFill>
              <a:srgbClr val="424242"/>
            </a:solidFill>
            <a:prstDash val="solid"/>
            <a:round/>
            <a:headEnd type="none" w="sm" len="sm"/>
            <a:tailEnd type="triangle" w="med" len="med"/>
          </a:ln>
        </p:spPr>
      </p:cxnSp>
      <p:sp>
        <p:nvSpPr>
          <p:cNvPr id="172" name="Google Shape;172;p18"/>
          <p:cNvSpPr txBox="1"/>
          <p:nvPr/>
        </p:nvSpPr>
        <p:spPr>
          <a:xfrm>
            <a:off x="2414775" y="2927338"/>
            <a:ext cx="1162500" cy="276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600"/>
              <a:buFont typeface="Arial"/>
              <a:buNone/>
            </a:pPr>
            <a:r>
              <a:rPr lang="en-GB" sz="600" b="0" i="0" u="none" strike="noStrike" cap="none">
                <a:solidFill>
                  <a:schemeClr val="accent3"/>
                </a:solidFill>
                <a:latin typeface="Roboto"/>
                <a:ea typeface="Roboto"/>
                <a:cs typeface="Roboto"/>
                <a:sym typeface="Roboto"/>
              </a:rPr>
              <a:t>Attention</a:t>
            </a:r>
            <a:endParaRPr sz="600" b="0" i="0" u="none" strike="noStrike" cap="none">
              <a:solidFill>
                <a:schemeClr val="accent3"/>
              </a:solidFill>
              <a:latin typeface="Roboto"/>
              <a:ea typeface="Roboto"/>
              <a:cs typeface="Roboto"/>
              <a:sym typeface="Roboto"/>
            </a:endParaRPr>
          </a:p>
        </p:txBody>
      </p:sp>
      <p:sp>
        <p:nvSpPr>
          <p:cNvPr id="173" name="Google Shape;173;p18"/>
          <p:cNvSpPr txBox="1"/>
          <p:nvPr/>
        </p:nvSpPr>
        <p:spPr>
          <a:xfrm>
            <a:off x="3105075" y="4341575"/>
            <a:ext cx="6528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GB" sz="1000" b="0" i="0" u="none" strike="noStrike" cap="none">
                <a:solidFill>
                  <a:srgbClr val="000000"/>
                </a:solidFill>
                <a:latin typeface="Roboto"/>
                <a:ea typeface="Roboto"/>
                <a:cs typeface="Roboto"/>
                <a:sym typeface="Roboto"/>
              </a:rPr>
              <a:t>cat </a:t>
            </a:r>
            <a:endParaRPr sz="1000" b="0" i="0" u="none" strike="noStrike" cap="none">
              <a:solidFill>
                <a:srgbClr val="000000"/>
              </a:solidFill>
              <a:latin typeface="Roboto"/>
              <a:ea typeface="Roboto"/>
              <a:cs typeface="Roboto"/>
              <a:sym typeface="Roboto"/>
            </a:endParaRPr>
          </a:p>
        </p:txBody>
      </p:sp>
      <p:sp>
        <p:nvSpPr>
          <p:cNvPr id="174" name="Google Shape;174;p18"/>
          <p:cNvSpPr txBox="1"/>
          <p:nvPr/>
        </p:nvSpPr>
        <p:spPr>
          <a:xfrm>
            <a:off x="2730675" y="2007800"/>
            <a:ext cx="457200" cy="323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GB" sz="900" b="0" i="0" u="none" strike="noStrike" cap="none">
                <a:solidFill>
                  <a:srgbClr val="000000"/>
                </a:solidFill>
                <a:latin typeface="Roboto"/>
                <a:ea typeface="Roboto"/>
                <a:cs typeface="Roboto"/>
                <a:sym typeface="Roboto"/>
              </a:rPr>
              <a:t>w</a:t>
            </a:r>
            <a:r>
              <a:rPr lang="en-GB" sz="900" b="0" i="0" u="none" strike="noStrike" cap="none" baseline="-25000">
                <a:solidFill>
                  <a:srgbClr val="000000"/>
                </a:solidFill>
                <a:latin typeface="Roboto"/>
                <a:ea typeface="Roboto"/>
                <a:cs typeface="Roboto"/>
                <a:sym typeface="Roboto"/>
              </a:rPr>
              <a:t>1</a:t>
            </a:r>
            <a:endParaRPr sz="900" b="0" i="0" u="none" strike="noStrike" cap="none" baseline="-25000">
              <a:solidFill>
                <a:srgbClr val="000000"/>
              </a:solidFill>
              <a:latin typeface="Roboto"/>
              <a:ea typeface="Roboto"/>
              <a:cs typeface="Roboto"/>
              <a:sym typeface="Roboto"/>
            </a:endParaRPr>
          </a:p>
        </p:txBody>
      </p:sp>
      <p:cxnSp>
        <p:nvCxnSpPr>
          <p:cNvPr id="175" name="Google Shape;175;p18"/>
          <p:cNvCxnSpPr/>
          <p:nvPr/>
        </p:nvCxnSpPr>
        <p:spPr>
          <a:xfrm rot="10800000">
            <a:off x="3089025" y="2264375"/>
            <a:ext cx="0" cy="167700"/>
          </a:xfrm>
          <a:prstGeom prst="straightConnector1">
            <a:avLst/>
          </a:prstGeom>
          <a:noFill/>
          <a:ln w="9525" cap="flat" cmpd="sng">
            <a:solidFill>
              <a:srgbClr val="424242"/>
            </a:solidFill>
            <a:prstDash val="solid"/>
            <a:round/>
            <a:headEnd type="none" w="sm" len="sm"/>
            <a:tailEnd type="triangle" w="med" len="med"/>
          </a:ln>
        </p:spPr>
      </p:cxnSp>
      <p:sp>
        <p:nvSpPr>
          <p:cNvPr id="176" name="Google Shape;176;p18"/>
          <p:cNvSpPr txBox="1"/>
          <p:nvPr/>
        </p:nvSpPr>
        <p:spPr>
          <a:xfrm>
            <a:off x="2883075" y="2007800"/>
            <a:ext cx="457200" cy="323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GB" sz="900" b="0" i="0" u="none" strike="noStrike" cap="none">
                <a:solidFill>
                  <a:srgbClr val="000000"/>
                </a:solidFill>
                <a:latin typeface="Roboto"/>
                <a:ea typeface="Roboto"/>
                <a:cs typeface="Roboto"/>
                <a:sym typeface="Roboto"/>
              </a:rPr>
              <a:t>w</a:t>
            </a:r>
            <a:r>
              <a:rPr lang="en-GB" sz="900" b="0" i="0" u="none" strike="noStrike" cap="none" baseline="-25000">
                <a:solidFill>
                  <a:srgbClr val="000000"/>
                </a:solidFill>
                <a:latin typeface="Roboto"/>
                <a:ea typeface="Roboto"/>
                <a:cs typeface="Roboto"/>
                <a:sym typeface="Roboto"/>
              </a:rPr>
              <a:t>2</a:t>
            </a:r>
            <a:endParaRPr sz="900" b="0" i="0" u="none" strike="noStrike" cap="none" baseline="-25000">
              <a:solidFill>
                <a:srgbClr val="000000"/>
              </a:solidFill>
              <a:latin typeface="Roboto"/>
              <a:ea typeface="Roboto"/>
              <a:cs typeface="Roboto"/>
              <a:sym typeface="Roboto"/>
            </a:endParaRPr>
          </a:p>
        </p:txBody>
      </p:sp>
      <p:cxnSp>
        <p:nvCxnSpPr>
          <p:cNvPr id="177" name="Google Shape;177;p18"/>
          <p:cNvCxnSpPr/>
          <p:nvPr/>
        </p:nvCxnSpPr>
        <p:spPr>
          <a:xfrm rot="10800000">
            <a:off x="3241425" y="2264375"/>
            <a:ext cx="0" cy="167700"/>
          </a:xfrm>
          <a:prstGeom prst="straightConnector1">
            <a:avLst/>
          </a:prstGeom>
          <a:noFill/>
          <a:ln w="9525" cap="flat" cmpd="sng">
            <a:solidFill>
              <a:srgbClr val="424242"/>
            </a:solidFill>
            <a:prstDash val="solid"/>
            <a:round/>
            <a:headEnd type="none" w="sm" len="sm"/>
            <a:tailEnd type="triangle" w="med" len="med"/>
          </a:ln>
        </p:spPr>
      </p:cxnSp>
      <p:sp>
        <p:nvSpPr>
          <p:cNvPr id="178" name="Google Shape;178;p18"/>
          <p:cNvSpPr txBox="1"/>
          <p:nvPr/>
        </p:nvSpPr>
        <p:spPr>
          <a:xfrm>
            <a:off x="3035475" y="2007800"/>
            <a:ext cx="457200" cy="323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GB" sz="900" b="1" i="0" u="none" strike="noStrike" cap="none">
                <a:solidFill>
                  <a:srgbClr val="000000"/>
                </a:solidFill>
                <a:latin typeface="Roboto"/>
                <a:ea typeface="Roboto"/>
                <a:cs typeface="Roboto"/>
                <a:sym typeface="Roboto"/>
              </a:rPr>
              <a:t>w</a:t>
            </a:r>
            <a:r>
              <a:rPr lang="en-GB" sz="900" b="1" i="0" u="none" strike="noStrike" cap="none" baseline="-25000">
                <a:solidFill>
                  <a:srgbClr val="000000"/>
                </a:solidFill>
                <a:latin typeface="Roboto"/>
                <a:ea typeface="Roboto"/>
                <a:cs typeface="Roboto"/>
                <a:sym typeface="Roboto"/>
              </a:rPr>
              <a:t>3</a:t>
            </a:r>
            <a:endParaRPr sz="900" b="1" i="0" u="none" strike="noStrike" cap="none" baseline="-25000">
              <a:solidFill>
                <a:srgbClr val="000000"/>
              </a:solidFill>
              <a:latin typeface="Roboto"/>
              <a:ea typeface="Roboto"/>
              <a:cs typeface="Roboto"/>
              <a:sym typeface="Roboto"/>
            </a:endParaRPr>
          </a:p>
        </p:txBody>
      </p:sp>
      <p:cxnSp>
        <p:nvCxnSpPr>
          <p:cNvPr id="179" name="Google Shape;179;p18"/>
          <p:cNvCxnSpPr/>
          <p:nvPr/>
        </p:nvCxnSpPr>
        <p:spPr>
          <a:xfrm rot="10800000">
            <a:off x="3393825" y="2264375"/>
            <a:ext cx="0" cy="167700"/>
          </a:xfrm>
          <a:prstGeom prst="straightConnector1">
            <a:avLst/>
          </a:prstGeom>
          <a:noFill/>
          <a:ln w="9525" cap="flat" cmpd="sng">
            <a:solidFill>
              <a:srgbClr val="424242"/>
            </a:solidFill>
            <a:prstDash val="solid"/>
            <a:round/>
            <a:headEnd type="none" w="sm" len="sm"/>
            <a:tailEnd type="triangle" w="med" len="med"/>
          </a:ln>
        </p:spPr>
      </p:cxnSp>
      <p:sp>
        <p:nvSpPr>
          <p:cNvPr id="180" name="Google Shape;180;p18"/>
          <p:cNvSpPr txBox="1"/>
          <p:nvPr/>
        </p:nvSpPr>
        <p:spPr>
          <a:xfrm>
            <a:off x="3264075" y="2007800"/>
            <a:ext cx="457200" cy="323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GB" sz="900" b="0" i="0" u="none" strike="noStrike" cap="none">
                <a:solidFill>
                  <a:srgbClr val="000000"/>
                </a:solidFill>
                <a:latin typeface="Roboto"/>
                <a:ea typeface="Roboto"/>
                <a:cs typeface="Roboto"/>
                <a:sym typeface="Roboto"/>
              </a:rPr>
              <a:t>…</a:t>
            </a:r>
            <a:endParaRPr sz="900" b="0" i="0" u="none" strike="noStrike" cap="none" baseline="-25000">
              <a:solidFill>
                <a:srgbClr val="000000"/>
              </a:solidFill>
              <a:latin typeface="Roboto"/>
              <a:ea typeface="Roboto"/>
              <a:cs typeface="Roboto"/>
              <a:sym typeface="Roboto"/>
            </a:endParaRPr>
          </a:p>
        </p:txBody>
      </p:sp>
      <p:cxnSp>
        <p:nvCxnSpPr>
          <p:cNvPr id="181" name="Google Shape;181;p18"/>
          <p:cNvCxnSpPr/>
          <p:nvPr/>
        </p:nvCxnSpPr>
        <p:spPr>
          <a:xfrm rot="10800000">
            <a:off x="3546225" y="2264375"/>
            <a:ext cx="0" cy="167700"/>
          </a:xfrm>
          <a:prstGeom prst="straightConnector1">
            <a:avLst/>
          </a:prstGeom>
          <a:noFill/>
          <a:ln w="9525" cap="flat" cmpd="sng">
            <a:solidFill>
              <a:srgbClr val="424242"/>
            </a:solidFill>
            <a:prstDash val="solid"/>
            <a:round/>
            <a:headEnd type="none" w="sm" len="sm"/>
            <a:tailEnd type="triangle" w="med" len="med"/>
          </a:ln>
        </p:spPr>
      </p:cxnSp>
      <p:sp>
        <p:nvSpPr>
          <p:cNvPr id="182" name="Google Shape;182;p18"/>
          <p:cNvSpPr txBox="1"/>
          <p:nvPr/>
        </p:nvSpPr>
        <p:spPr>
          <a:xfrm>
            <a:off x="3416475" y="2007800"/>
            <a:ext cx="457200" cy="323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GB" sz="900" b="0" i="0" u="none" strike="noStrike" cap="none">
                <a:solidFill>
                  <a:srgbClr val="000000"/>
                </a:solidFill>
                <a:latin typeface="Roboto"/>
                <a:ea typeface="Roboto"/>
                <a:cs typeface="Roboto"/>
                <a:sym typeface="Roboto"/>
              </a:rPr>
              <a:t>w</a:t>
            </a:r>
            <a:r>
              <a:rPr lang="en-GB" sz="900" b="0" i="0" u="none" strike="noStrike" cap="none" baseline="-25000">
                <a:solidFill>
                  <a:srgbClr val="000000"/>
                </a:solidFill>
                <a:latin typeface="Roboto"/>
                <a:ea typeface="Roboto"/>
                <a:cs typeface="Roboto"/>
                <a:sym typeface="Roboto"/>
              </a:rPr>
              <a:t>N</a:t>
            </a:r>
            <a:endParaRPr sz="900" b="0" i="0" u="none" strike="noStrike" cap="none" baseline="-25000">
              <a:solidFill>
                <a:srgbClr val="000000"/>
              </a:solidFill>
              <a:latin typeface="Roboto"/>
              <a:ea typeface="Roboto"/>
              <a:cs typeface="Roboto"/>
              <a:sym typeface="Roboto"/>
            </a:endParaRPr>
          </a:p>
        </p:txBody>
      </p:sp>
      <p:cxnSp>
        <p:nvCxnSpPr>
          <p:cNvPr id="183" name="Google Shape;183;p18"/>
          <p:cNvCxnSpPr/>
          <p:nvPr/>
        </p:nvCxnSpPr>
        <p:spPr>
          <a:xfrm>
            <a:off x="2774025" y="3109650"/>
            <a:ext cx="158400" cy="85800"/>
          </a:xfrm>
          <a:prstGeom prst="straightConnector1">
            <a:avLst/>
          </a:prstGeom>
          <a:noFill/>
          <a:ln w="9525" cap="flat" cmpd="sng">
            <a:solidFill>
              <a:srgbClr val="DB4437"/>
            </a:solidFill>
            <a:prstDash val="solid"/>
            <a:round/>
            <a:headEnd type="none" w="sm" len="sm"/>
            <a:tailEnd type="triangle" w="med" len="med"/>
          </a:ln>
        </p:spPr>
      </p:cxnSp>
      <p:cxnSp>
        <p:nvCxnSpPr>
          <p:cNvPr id="184" name="Google Shape;184;p18"/>
          <p:cNvCxnSpPr/>
          <p:nvPr/>
        </p:nvCxnSpPr>
        <p:spPr>
          <a:xfrm rot="10800000" flipH="1">
            <a:off x="2507775" y="3461625"/>
            <a:ext cx="346800" cy="2700"/>
          </a:xfrm>
          <a:prstGeom prst="straightConnector1">
            <a:avLst/>
          </a:prstGeom>
          <a:noFill/>
          <a:ln w="9525" cap="flat" cmpd="sng">
            <a:solidFill>
              <a:srgbClr val="424242"/>
            </a:solidFill>
            <a:prstDash val="solid"/>
            <a:round/>
            <a:headEnd type="none" w="sm" len="sm"/>
            <a:tailEnd type="triangle" w="med" len="med"/>
          </a:ln>
        </p:spPr>
      </p:cxnSp>
      <p:sp>
        <p:nvSpPr>
          <p:cNvPr id="185" name="Google Shape;185;p18"/>
          <p:cNvSpPr txBox="1"/>
          <p:nvPr/>
        </p:nvSpPr>
        <p:spPr>
          <a:xfrm>
            <a:off x="3998275" y="3204250"/>
            <a:ext cx="14049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Roboto"/>
                <a:ea typeface="Roboto"/>
                <a:cs typeface="Roboto"/>
                <a:sym typeface="Roboto"/>
              </a:rPr>
              <a:t>…………………</a:t>
            </a:r>
            <a:endParaRPr sz="1400" b="0" i="0" u="none" strike="noStrike" cap="none">
              <a:solidFill>
                <a:srgbClr val="000000"/>
              </a:solidFill>
              <a:latin typeface="Roboto"/>
              <a:ea typeface="Roboto"/>
              <a:cs typeface="Roboto"/>
              <a:sym typeface="Roboto"/>
            </a:endParaRPr>
          </a:p>
        </p:txBody>
      </p:sp>
      <p:sp>
        <p:nvSpPr>
          <p:cNvPr id="186" name="Google Shape;186;p18"/>
          <p:cNvSpPr/>
          <p:nvPr/>
        </p:nvSpPr>
        <p:spPr>
          <a:xfrm>
            <a:off x="5013300" y="3143813"/>
            <a:ext cx="825600" cy="518100"/>
          </a:xfrm>
          <a:prstGeom prst="roundRect">
            <a:avLst>
              <a:gd name="adj" fmla="val 16667"/>
            </a:avLst>
          </a:prstGeom>
          <a:solidFill>
            <a:srgbClr val="CFE2F3"/>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Arial"/>
                <a:ea typeface="Arial"/>
                <a:cs typeface="Arial"/>
                <a:sym typeface="Arial"/>
              </a:rPr>
              <a:t>RNN</a:t>
            </a:r>
            <a:endParaRPr sz="1400" b="0" i="0" u="none" strike="noStrike" cap="none">
              <a:solidFill>
                <a:srgbClr val="000000"/>
              </a:solidFill>
              <a:latin typeface="Arial"/>
              <a:ea typeface="Arial"/>
              <a:cs typeface="Arial"/>
              <a:sym typeface="Arial"/>
            </a:endParaRPr>
          </a:p>
        </p:txBody>
      </p:sp>
      <p:cxnSp>
        <p:nvCxnSpPr>
          <p:cNvPr id="187" name="Google Shape;187;p18"/>
          <p:cNvCxnSpPr/>
          <p:nvPr/>
        </p:nvCxnSpPr>
        <p:spPr>
          <a:xfrm>
            <a:off x="5838900" y="3402863"/>
            <a:ext cx="165000" cy="0"/>
          </a:xfrm>
          <a:prstGeom prst="straightConnector1">
            <a:avLst/>
          </a:prstGeom>
          <a:noFill/>
          <a:ln w="9525" cap="flat" cmpd="sng">
            <a:solidFill>
              <a:srgbClr val="424242"/>
            </a:solidFill>
            <a:prstDash val="solid"/>
            <a:round/>
            <a:headEnd type="none" w="sm" len="sm"/>
            <a:tailEnd type="triangle" w="med" len="med"/>
          </a:ln>
        </p:spPr>
      </p:cxnSp>
      <p:cxnSp>
        <p:nvCxnSpPr>
          <p:cNvPr id="188" name="Google Shape;188;p18"/>
          <p:cNvCxnSpPr/>
          <p:nvPr/>
        </p:nvCxnSpPr>
        <p:spPr>
          <a:xfrm rot="10800000">
            <a:off x="5426100" y="2976113"/>
            <a:ext cx="0" cy="167700"/>
          </a:xfrm>
          <a:prstGeom prst="straightConnector1">
            <a:avLst/>
          </a:prstGeom>
          <a:noFill/>
          <a:ln w="9525" cap="flat" cmpd="sng">
            <a:solidFill>
              <a:srgbClr val="424242"/>
            </a:solidFill>
            <a:prstDash val="solid"/>
            <a:round/>
            <a:headEnd type="none" w="sm" len="sm"/>
            <a:tailEnd type="triangle" w="med" len="med"/>
          </a:ln>
        </p:spPr>
      </p:cxnSp>
      <p:sp>
        <p:nvSpPr>
          <p:cNvPr id="189" name="Google Shape;189;p18"/>
          <p:cNvSpPr/>
          <p:nvPr/>
        </p:nvSpPr>
        <p:spPr>
          <a:xfrm>
            <a:off x="5013300" y="2762813"/>
            <a:ext cx="825600" cy="240600"/>
          </a:xfrm>
          <a:prstGeom prst="roundRect">
            <a:avLst>
              <a:gd name="adj" fmla="val 16667"/>
            </a:avLst>
          </a:prstGeom>
          <a:solidFill>
            <a:srgbClr val="FCE5CD"/>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Arial"/>
                <a:ea typeface="Arial"/>
                <a:cs typeface="Arial"/>
                <a:sym typeface="Arial"/>
              </a:rPr>
              <a:t>Linear</a:t>
            </a:r>
            <a:endParaRPr sz="1400" b="0" i="0" u="none" strike="noStrike" cap="none">
              <a:solidFill>
                <a:srgbClr val="000000"/>
              </a:solidFill>
              <a:latin typeface="Arial"/>
              <a:ea typeface="Arial"/>
              <a:cs typeface="Arial"/>
              <a:sym typeface="Arial"/>
            </a:endParaRPr>
          </a:p>
        </p:txBody>
      </p:sp>
      <p:cxnSp>
        <p:nvCxnSpPr>
          <p:cNvPr id="190" name="Google Shape;190;p18"/>
          <p:cNvCxnSpPr/>
          <p:nvPr/>
        </p:nvCxnSpPr>
        <p:spPr>
          <a:xfrm rot="10800000">
            <a:off x="5426100" y="2595113"/>
            <a:ext cx="0" cy="167700"/>
          </a:xfrm>
          <a:prstGeom prst="straightConnector1">
            <a:avLst/>
          </a:prstGeom>
          <a:noFill/>
          <a:ln w="9525" cap="flat" cmpd="sng">
            <a:solidFill>
              <a:srgbClr val="424242"/>
            </a:solidFill>
            <a:prstDash val="solid"/>
            <a:round/>
            <a:headEnd type="none" w="sm" len="sm"/>
            <a:tailEnd type="triangle" w="med" len="med"/>
          </a:ln>
        </p:spPr>
      </p:cxnSp>
      <p:sp>
        <p:nvSpPr>
          <p:cNvPr id="191" name="Google Shape;191;p18"/>
          <p:cNvSpPr/>
          <p:nvPr/>
        </p:nvSpPr>
        <p:spPr>
          <a:xfrm>
            <a:off x="5013300" y="2381813"/>
            <a:ext cx="825600" cy="240600"/>
          </a:xfrm>
          <a:prstGeom prst="roundRect">
            <a:avLst>
              <a:gd name="adj" fmla="val 16667"/>
            </a:avLst>
          </a:prstGeom>
          <a:solidFill>
            <a:srgbClr val="D0E0E3"/>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GB" sz="1200" b="0" i="0" u="none" strike="noStrike" cap="none">
                <a:solidFill>
                  <a:srgbClr val="000000"/>
                </a:solidFill>
                <a:latin typeface="Arial"/>
                <a:ea typeface="Arial"/>
                <a:cs typeface="Arial"/>
                <a:sym typeface="Arial"/>
              </a:rPr>
              <a:t>Softmax</a:t>
            </a:r>
            <a:endParaRPr sz="1400" b="0" i="0" u="none" strike="noStrike" cap="none">
              <a:solidFill>
                <a:srgbClr val="000000"/>
              </a:solidFill>
              <a:latin typeface="Arial"/>
              <a:ea typeface="Arial"/>
              <a:cs typeface="Arial"/>
              <a:sym typeface="Arial"/>
            </a:endParaRPr>
          </a:p>
        </p:txBody>
      </p:sp>
      <p:sp>
        <p:nvSpPr>
          <p:cNvPr id="192" name="Google Shape;192;p18"/>
          <p:cNvSpPr/>
          <p:nvPr/>
        </p:nvSpPr>
        <p:spPr>
          <a:xfrm>
            <a:off x="5015188" y="3926663"/>
            <a:ext cx="825600" cy="240600"/>
          </a:xfrm>
          <a:prstGeom prst="roundRect">
            <a:avLst>
              <a:gd name="adj" fmla="val 16667"/>
            </a:avLst>
          </a:prstGeom>
          <a:solidFill>
            <a:srgbClr val="B6D7A8"/>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Arial"/>
                <a:ea typeface="Arial"/>
                <a:cs typeface="Arial"/>
                <a:sym typeface="Arial"/>
              </a:rPr>
              <a:t>Emb</a:t>
            </a:r>
            <a:endParaRPr sz="1400" b="0" i="0" u="none" strike="noStrike" cap="none">
              <a:solidFill>
                <a:srgbClr val="000000"/>
              </a:solidFill>
              <a:latin typeface="Arial"/>
              <a:ea typeface="Arial"/>
              <a:cs typeface="Arial"/>
              <a:sym typeface="Arial"/>
            </a:endParaRPr>
          </a:p>
        </p:txBody>
      </p:sp>
      <p:cxnSp>
        <p:nvCxnSpPr>
          <p:cNvPr id="193" name="Google Shape;193;p18"/>
          <p:cNvCxnSpPr>
            <a:stCxn id="192" idx="0"/>
          </p:cNvCxnSpPr>
          <p:nvPr/>
        </p:nvCxnSpPr>
        <p:spPr>
          <a:xfrm rot="10800000">
            <a:off x="5423188" y="3669863"/>
            <a:ext cx="4800" cy="256800"/>
          </a:xfrm>
          <a:prstGeom prst="straightConnector1">
            <a:avLst/>
          </a:prstGeom>
          <a:noFill/>
          <a:ln w="9525" cap="flat" cmpd="sng">
            <a:solidFill>
              <a:srgbClr val="424242"/>
            </a:solidFill>
            <a:prstDash val="solid"/>
            <a:round/>
            <a:headEnd type="none" w="sm" len="sm"/>
            <a:tailEnd type="triangle" w="med" len="med"/>
          </a:ln>
        </p:spPr>
      </p:cxnSp>
      <p:cxnSp>
        <p:nvCxnSpPr>
          <p:cNvPr id="194" name="Google Shape;194;p18"/>
          <p:cNvCxnSpPr/>
          <p:nvPr/>
        </p:nvCxnSpPr>
        <p:spPr>
          <a:xfrm rot="10800000">
            <a:off x="5427988" y="4167263"/>
            <a:ext cx="0" cy="167700"/>
          </a:xfrm>
          <a:prstGeom prst="straightConnector1">
            <a:avLst/>
          </a:prstGeom>
          <a:noFill/>
          <a:ln w="9525" cap="flat" cmpd="sng">
            <a:solidFill>
              <a:srgbClr val="424242"/>
            </a:solidFill>
            <a:prstDash val="solid"/>
            <a:round/>
            <a:headEnd type="none" w="sm" len="sm"/>
            <a:tailEnd type="triangle" w="med" len="med"/>
          </a:ln>
        </p:spPr>
      </p:cxnSp>
      <p:sp>
        <p:nvSpPr>
          <p:cNvPr id="195" name="Google Shape;195;p18"/>
          <p:cNvSpPr txBox="1"/>
          <p:nvPr/>
        </p:nvSpPr>
        <p:spPr>
          <a:xfrm>
            <a:off x="4570050" y="2879800"/>
            <a:ext cx="1162500" cy="276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600"/>
              <a:buFont typeface="Arial"/>
              <a:buNone/>
            </a:pPr>
            <a:r>
              <a:rPr lang="en-GB" sz="600" b="0" i="0" u="none" strike="noStrike" cap="none">
                <a:solidFill>
                  <a:schemeClr val="accent3"/>
                </a:solidFill>
                <a:latin typeface="Roboto"/>
                <a:ea typeface="Roboto"/>
                <a:cs typeface="Roboto"/>
                <a:sym typeface="Roboto"/>
              </a:rPr>
              <a:t>Attention</a:t>
            </a:r>
            <a:endParaRPr sz="600" b="0" i="0" u="none" strike="noStrike" cap="none">
              <a:solidFill>
                <a:schemeClr val="accent3"/>
              </a:solidFill>
              <a:latin typeface="Roboto"/>
              <a:ea typeface="Roboto"/>
              <a:cs typeface="Roboto"/>
              <a:sym typeface="Roboto"/>
            </a:endParaRPr>
          </a:p>
        </p:txBody>
      </p:sp>
      <p:sp>
        <p:nvSpPr>
          <p:cNvPr id="196" name="Google Shape;196;p18"/>
          <p:cNvSpPr txBox="1"/>
          <p:nvPr/>
        </p:nvSpPr>
        <p:spPr>
          <a:xfrm>
            <a:off x="5260350" y="4294038"/>
            <a:ext cx="6528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GB" sz="1000" b="0" i="0" u="none" strike="noStrike" cap="none">
                <a:solidFill>
                  <a:srgbClr val="000000"/>
                </a:solidFill>
                <a:latin typeface="Roboto"/>
                <a:ea typeface="Roboto"/>
                <a:cs typeface="Roboto"/>
                <a:sym typeface="Roboto"/>
              </a:rPr>
              <a:t>table</a:t>
            </a:r>
            <a:endParaRPr sz="1000" b="0" i="0" u="none" strike="noStrike" cap="none">
              <a:solidFill>
                <a:srgbClr val="000000"/>
              </a:solidFill>
              <a:latin typeface="Roboto"/>
              <a:ea typeface="Roboto"/>
              <a:cs typeface="Roboto"/>
              <a:sym typeface="Roboto"/>
            </a:endParaRPr>
          </a:p>
        </p:txBody>
      </p:sp>
      <p:sp>
        <p:nvSpPr>
          <p:cNvPr id="197" name="Google Shape;197;p18"/>
          <p:cNvSpPr txBox="1"/>
          <p:nvPr/>
        </p:nvSpPr>
        <p:spPr>
          <a:xfrm>
            <a:off x="4885950" y="1960263"/>
            <a:ext cx="457200" cy="323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GB" sz="900" b="0" i="0" u="none" strike="noStrike" cap="none">
                <a:solidFill>
                  <a:srgbClr val="000000"/>
                </a:solidFill>
                <a:latin typeface="Roboto"/>
                <a:ea typeface="Roboto"/>
                <a:cs typeface="Roboto"/>
                <a:sym typeface="Roboto"/>
              </a:rPr>
              <a:t>w</a:t>
            </a:r>
            <a:r>
              <a:rPr lang="en-GB" sz="900" b="0" i="0" u="none" strike="noStrike" cap="none" baseline="-25000">
                <a:solidFill>
                  <a:srgbClr val="000000"/>
                </a:solidFill>
                <a:latin typeface="Roboto"/>
                <a:ea typeface="Roboto"/>
                <a:cs typeface="Roboto"/>
                <a:sym typeface="Roboto"/>
              </a:rPr>
              <a:t>1</a:t>
            </a:r>
            <a:endParaRPr sz="900" b="0" i="0" u="none" strike="noStrike" cap="none" baseline="-25000">
              <a:solidFill>
                <a:srgbClr val="000000"/>
              </a:solidFill>
              <a:latin typeface="Roboto"/>
              <a:ea typeface="Roboto"/>
              <a:cs typeface="Roboto"/>
              <a:sym typeface="Roboto"/>
            </a:endParaRPr>
          </a:p>
        </p:txBody>
      </p:sp>
      <p:cxnSp>
        <p:nvCxnSpPr>
          <p:cNvPr id="198" name="Google Shape;198;p18"/>
          <p:cNvCxnSpPr/>
          <p:nvPr/>
        </p:nvCxnSpPr>
        <p:spPr>
          <a:xfrm rot="10800000">
            <a:off x="5244300" y="2216838"/>
            <a:ext cx="0" cy="167700"/>
          </a:xfrm>
          <a:prstGeom prst="straightConnector1">
            <a:avLst/>
          </a:prstGeom>
          <a:noFill/>
          <a:ln w="9525" cap="flat" cmpd="sng">
            <a:solidFill>
              <a:srgbClr val="424242"/>
            </a:solidFill>
            <a:prstDash val="solid"/>
            <a:round/>
            <a:headEnd type="none" w="sm" len="sm"/>
            <a:tailEnd type="triangle" w="med" len="med"/>
          </a:ln>
        </p:spPr>
      </p:cxnSp>
      <p:sp>
        <p:nvSpPr>
          <p:cNvPr id="199" name="Google Shape;199;p18"/>
          <p:cNvSpPr txBox="1"/>
          <p:nvPr/>
        </p:nvSpPr>
        <p:spPr>
          <a:xfrm>
            <a:off x="5038350" y="1960263"/>
            <a:ext cx="457200" cy="323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GB" sz="900" b="0" i="0" u="none" strike="noStrike" cap="none">
                <a:solidFill>
                  <a:srgbClr val="000000"/>
                </a:solidFill>
                <a:latin typeface="Roboto"/>
                <a:ea typeface="Roboto"/>
                <a:cs typeface="Roboto"/>
                <a:sym typeface="Roboto"/>
              </a:rPr>
              <a:t>w</a:t>
            </a:r>
            <a:r>
              <a:rPr lang="en-GB" sz="900" b="0" i="0" u="none" strike="noStrike" cap="none" baseline="-25000">
                <a:solidFill>
                  <a:srgbClr val="000000"/>
                </a:solidFill>
                <a:latin typeface="Roboto"/>
                <a:ea typeface="Roboto"/>
                <a:cs typeface="Roboto"/>
                <a:sym typeface="Roboto"/>
              </a:rPr>
              <a:t>2</a:t>
            </a:r>
            <a:endParaRPr sz="900" b="0" i="0" u="none" strike="noStrike" cap="none" baseline="-25000">
              <a:solidFill>
                <a:srgbClr val="000000"/>
              </a:solidFill>
              <a:latin typeface="Roboto"/>
              <a:ea typeface="Roboto"/>
              <a:cs typeface="Roboto"/>
              <a:sym typeface="Roboto"/>
            </a:endParaRPr>
          </a:p>
        </p:txBody>
      </p:sp>
      <p:cxnSp>
        <p:nvCxnSpPr>
          <p:cNvPr id="200" name="Google Shape;200;p18"/>
          <p:cNvCxnSpPr/>
          <p:nvPr/>
        </p:nvCxnSpPr>
        <p:spPr>
          <a:xfrm rot="10800000">
            <a:off x="5396700" y="2216838"/>
            <a:ext cx="0" cy="167700"/>
          </a:xfrm>
          <a:prstGeom prst="straightConnector1">
            <a:avLst/>
          </a:prstGeom>
          <a:noFill/>
          <a:ln w="9525" cap="flat" cmpd="sng">
            <a:solidFill>
              <a:srgbClr val="424242"/>
            </a:solidFill>
            <a:prstDash val="solid"/>
            <a:round/>
            <a:headEnd type="none" w="sm" len="sm"/>
            <a:tailEnd type="triangle" w="med" len="med"/>
          </a:ln>
        </p:spPr>
      </p:cxnSp>
      <p:sp>
        <p:nvSpPr>
          <p:cNvPr id="201" name="Google Shape;201;p18"/>
          <p:cNvSpPr txBox="1"/>
          <p:nvPr/>
        </p:nvSpPr>
        <p:spPr>
          <a:xfrm>
            <a:off x="5190750" y="1960263"/>
            <a:ext cx="457200" cy="323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GB" sz="900" b="0" i="0" u="none" strike="noStrike" cap="none">
                <a:solidFill>
                  <a:srgbClr val="000000"/>
                </a:solidFill>
                <a:latin typeface="Roboto"/>
                <a:ea typeface="Roboto"/>
                <a:cs typeface="Roboto"/>
                <a:sym typeface="Roboto"/>
              </a:rPr>
              <a:t>w</a:t>
            </a:r>
            <a:r>
              <a:rPr lang="en-GB" sz="900" b="0" i="0" u="none" strike="noStrike" cap="none" baseline="-25000">
                <a:solidFill>
                  <a:srgbClr val="000000"/>
                </a:solidFill>
                <a:latin typeface="Roboto"/>
                <a:ea typeface="Roboto"/>
                <a:cs typeface="Roboto"/>
                <a:sym typeface="Roboto"/>
              </a:rPr>
              <a:t>3</a:t>
            </a:r>
            <a:endParaRPr sz="900" b="0" i="0" u="none" strike="noStrike" cap="none" baseline="-25000">
              <a:solidFill>
                <a:srgbClr val="000000"/>
              </a:solidFill>
              <a:latin typeface="Roboto"/>
              <a:ea typeface="Roboto"/>
              <a:cs typeface="Roboto"/>
              <a:sym typeface="Roboto"/>
            </a:endParaRPr>
          </a:p>
        </p:txBody>
      </p:sp>
      <p:cxnSp>
        <p:nvCxnSpPr>
          <p:cNvPr id="202" name="Google Shape;202;p18"/>
          <p:cNvCxnSpPr/>
          <p:nvPr/>
        </p:nvCxnSpPr>
        <p:spPr>
          <a:xfrm rot="10800000">
            <a:off x="5549100" y="2216838"/>
            <a:ext cx="0" cy="167700"/>
          </a:xfrm>
          <a:prstGeom prst="straightConnector1">
            <a:avLst/>
          </a:prstGeom>
          <a:noFill/>
          <a:ln w="9525" cap="flat" cmpd="sng">
            <a:solidFill>
              <a:srgbClr val="424242"/>
            </a:solidFill>
            <a:prstDash val="solid"/>
            <a:round/>
            <a:headEnd type="none" w="sm" len="sm"/>
            <a:tailEnd type="triangle" w="med" len="med"/>
          </a:ln>
        </p:spPr>
      </p:cxnSp>
      <p:sp>
        <p:nvSpPr>
          <p:cNvPr id="203" name="Google Shape;203;p18"/>
          <p:cNvSpPr txBox="1"/>
          <p:nvPr/>
        </p:nvSpPr>
        <p:spPr>
          <a:xfrm>
            <a:off x="5419350" y="1960263"/>
            <a:ext cx="457200" cy="323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GB" sz="900" b="0" i="0" u="none" strike="noStrike" cap="none">
                <a:solidFill>
                  <a:srgbClr val="000000"/>
                </a:solidFill>
                <a:latin typeface="Roboto"/>
                <a:ea typeface="Roboto"/>
                <a:cs typeface="Roboto"/>
                <a:sym typeface="Roboto"/>
              </a:rPr>
              <a:t>…</a:t>
            </a:r>
            <a:endParaRPr sz="900" b="0" i="0" u="none" strike="noStrike" cap="none" baseline="-25000">
              <a:solidFill>
                <a:srgbClr val="000000"/>
              </a:solidFill>
              <a:latin typeface="Roboto"/>
              <a:ea typeface="Roboto"/>
              <a:cs typeface="Roboto"/>
              <a:sym typeface="Roboto"/>
            </a:endParaRPr>
          </a:p>
        </p:txBody>
      </p:sp>
      <p:cxnSp>
        <p:nvCxnSpPr>
          <p:cNvPr id="204" name="Google Shape;204;p18"/>
          <p:cNvCxnSpPr/>
          <p:nvPr/>
        </p:nvCxnSpPr>
        <p:spPr>
          <a:xfrm rot="10800000">
            <a:off x="5701500" y="2216838"/>
            <a:ext cx="0" cy="167700"/>
          </a:xfrm>
          <a:prstGeom prst="straightConnector1">
            <a:avLst/>
          </a:prstGeom>
          <a:noFill/>
          <a:ln w="9525" cap="flat" cmpd="sng">
            <a:solidFill>
              <a:srgbClr val="424242"/>
            </a:solidFill>
            <a:prstDash val="solid"/>
            <a:round/>
            <a:headEnd type="none" w="sm" len="sm"/>
            <a:tailEnd type="triangle" w="med" len="med"/>
          </a:ln>
        </p:spPr>
      </p:cxnSp>
      <p:sp>
        <p:nvSpPr>
          <p:cNvPr id="205" name="Google Shape;205;p18"/>
          <p:cNvSpPr txBox="1"/>
          <p:nvPr/>
        </p:nvSpPr>
        <p:spPr>
          <a:xfrm>
            <a:off x="5571750" y="1960263"/>
            <a:ext cx="457200" cy="323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GB" sz="900" b="1" i="0" u="none" strike="noStrike" cap="none">
                <a:solidFill>
                  <a:srgbClr val="000000"/>
                </a:solidFill>
                <a:latin typeface="Roboto"/>
                <a:ea typeface="Roboto"/>
                <a:cs typeface="Roboto"/>
                <a:sym typeface="Roboto"/>
              </a:rPr>
              <a:t>w</a:t>
            </a:r>
            <a:r>
              <a:rPr lang="en-GB" sz="900" b="1" i="0" u="none" strike="noStrike" cap="none" baseline="-25000">
                <a:solidFill>
                  <a:srgbClr val="000000"/>
                </a:solidFill>
                <a:latin typeface="Roboto"/>
                <a:ea typeface="Roboto"/>
                <a:cs typeface="Roboto"/>
                <a:sym typeface="Roboto"/>
              </a:rPr>
              <a:t>N</a:t>
            </a:r>
            <a:endParaRPr sz="900" b="1" i="0" u="none" strike="noStrike" cap="none" baseline="-25000">
              <a:solidFill>
                <a:srgbClr val="000000"/>
              </a:solidFill>
              <a:latin typeface="Roboto"/>
              <a:ea typeface="Roboto"/>
              <a:cs typeface="Roboto"/>
              <a:sym typeface="Roboto"/>
            </a:endParaRPr>
          </a:p>
        </p:txBody>
      </p:sp>
      <p:cxnSp>
        <p:nvCxnSpPr>
          <p:cNvPr id="206" name="Google Shape;206;p18"/>
          <p:cNvCxnSpPr/>
          <p:nvPr/>
        </p:nvCxnSpPr>
        <p:spPr>
          <a:xfrm>
            <a:off x="4929300" y="3062113"/>
            <a:ext cx="158400" cy="85800"/>
          </a:xfrm>
          <a:prstGeom prst="straightConnector1">
            <a:avLst/>
          </a:prstGeom>
          <a:noFill/>
          <a:ln w="9525" cap="flat" cmpd="sng">
            <a:solidFill>
              <a:srgbClr val="DB4437"/>
            </a:solidFill>
            <a:prstDash val="solid"/>
            <a:round/>
            <a:headEnd type="none" w="sm" len="sm"/>
            <a:tailEnd type="triangle" w="med" len="med"/>
          </a:ln>
        </p:spPr>
      </p:cxnSp>
      <p:sp>
        <p:nvSpPr>
          <p:cNvPr id="207" name="Google Shape;207;p18"/>
          <p:cNvSpPr txBox="1"/>
          <p:nvPr/>
        </p:nvSpPr>
        <p:spPr>
          <a:xfrm>
            <a:off x="234550" y="1278825"/>
            <a:ext cx="8746200" cy="4002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00000"/>
              </a:lnSpc>
              <a:spcBef>
                <a:spcPts val="0"/>
              </a:spcBef>
              <a:spcAft>
                <a:spcPts val="0"/>
              </a:spcAft>
              <a:buClr>
                <a:srgbClr val="000000"/>
              </a:buClr>
              <a:buSzPts val="1400"/>
              <a:buFont typeface="Roboto"/>
              <a:buChar char="●"/>
            </a:pPr>
            <a:r>
              <a:rPr lang="en-GB" sz="1400" b="0" i="0" u="none" strike="noStrike" cap="none">
                <a:solidFill>
                  <a:srgbClr val="000000"/>
                </a:solidFill>
                <a:latin typeface="Arial"/>
                <a:ea typeface="Arial"/>
                <a:cs typeface="Arial"/>
                <a:sym typeface="Arial"/>
              </a:rPr>
              <a:t>In greedy search, we just take the word with the highest probability at each decoding step:</a:t>
            </a:r>
            <a:endParaRPr sz="1400" b="0" i="0" u="none" strike="noStrike" cap="none">
              <a:solidFill>
                <a:srgbClr val="000000"/>
              </a:solidFill>
              <a:latin typeface="Roboto"/>
              <a:ea typeface="Roboto"/>
              <a:cs typeface="Roboto"/>
              <a:sym typeface="Roboto"/>
            </a:endParaRPr>
          </a:p>
        </p:txBody>
      </p:sp>
      <p:pic>
        <p:nvPicPr>
          <p:cNvPr id="208" name="Google Shape;208;p18"/>
          <p:cNvPicPr preferRelativeResize="0"/>
          <p:nvPr/>
        </p:nvPicPr>
        <p:blipFill rotWithShape="1">
          <a:blip r:embed="rId3">
            <a:alphaModFix/>
          </a:blip>
          <a:srcRect/>
          <a:stretch/>
        </p:blipFill>
        <p:spPr>
          <a:xfrm>
            <a:off x="6965037" y="1746426"/>
            <a:ext cx="602700" cy="558516"/>
          </a:xfrm>
          <a:prstGeom prst="rect">
            <a:avLst/>
          </a:prstGeom>
          <a:noFill/>
          <a:ln>
            <a:noFill/>
          </a:ln>
        </p:spPr>
      </p:pic>
      <p:sp>
        <p:nvSpPr>
          <p:cNvPr id="209" name="Google Shape;209;p18"/>
          <p:cNvSpPr txBox="1"/>
          <p:nvPr/>
        </p:nvSpPr>
        <p:spPr>
          <a:xfrm>
            <a:off x="6442725" y="2264375"/>
            <a:ext cx="23559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GB" sz="1400" b="0" i="1" u="none" strike="noStrike" cap="none">
                <a:solidFill>
                  <a:srgbClr val="000000"/>
                </a:solidFill>
                <a:latin typeface="Roboto"/>
                <a:ea typeface="Roboto"/>
                <a:cs typeface="Roboto"/>
                <a:sym typeface="Roboto"/>
              </a:rPr>
              <a:t>What is its limitation?</a:t>
            </a:r>
            <a:endParaRPr sz="1400" b="0" i="1" u="none" strike="noStrike" cap="none">
              <a:solidFill>
                <a:srgbClr val="000000"/>
              </a:solidFill>
              <a:latin typeface="Roboto"/>
              <a:ea typeface="Roboto"/>
              <a:cs typeface="Roboto"/>
              <a:sym typeface="Roboto"/>
            </a:endParaRPr>
          </a:p>
        </p:txBody>
      </p:sp>
      <p:sp>
        <p:nvSpPr>
          <p:cNvPr id="210" name="Google Shape;210;p18"/>
          <p:cNvSpPr txBox="1"/>
          <p:nvPr/>
        </p:nvSpPr>
        <p:spPr>
          <a:xfrm>
            <a:off x="6120675" y="2689375"/>
            <a:ext cx="3000000" cy="8313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Char char="●"/>
            </a:pPr>
            <a:r>
              <a:rPr lang="en-GB"/>
              <a:t>Greedy search makes decisions based solely on </a:t>
            </a:r>
            <a:r>
              <a:rPr lang="en-GB" b="1"/>
              <a:t>current information</a:t>
            </a:r>
            <a:r>
              <a:rPr lang="en-GB"/>
              <a:t>.</a:t>
            </a:r>
            <a:endParaRPr/>
          </a:p>
        </p:txBody>
      </p:sp>
      <p:sp>
        <p:nvSpPr>
          <p:cNvPr id="211" name="Google Shape;211;p18"/>
          <p:cNvSpPr txBox="1"/>
          <p:nvPr/>
        </p:nvSpPr>
        <p:spPr>
          <a:xfrm>
            <a:off x="6397200" y="3671225"/>
            <a:ext cx="2355900" cy="831300"/>
          </a:xfrm>
          <a:prstGeom prst="rect">
            <a:avLst/>
          </a:prstGeom>
          <a:noFill/>
          <a:ln>
            <a:noFill/>
          </a:ln>
        </p:spPr>
        <p:txBody>
          <a:bodyPr spcFirstLastPara="1" wrap="square" lIns="91425" tIns="91425" rIns="91425" bIns="91425" anchor="t" anchorCtr="0">
            <a:spAutoFit/>
          </a:bodyPr>
          <a:lstStyle/>
          <a:p>
            <a:pPr marL="457200" lvl="0" indent="0" algn="l" rtl="0">
              <a:spcBef>
                <a:spcPts val="0"/>
              </a:spcBef>
              <a:spcAft>
                <a:spcPts val="0"/>
              </a:spcAft>
              <a:buNone/>
            </a:pPr>
            <a:r>
              <a:rPr lang="en-GB" b="1">
                <a:solidFill>
                  <a:srgbClr val="FF0000"/>
                </a:solidFill>
              </a:rPr>
              <a:t>Locally Optimal </a:t>
            </a:r>
            <a:endParaRPr b="1">
              <a:solidFill>
                <a:srgbClr val="FF0000"/>
              </a:solidFill>
            </a:endParaRPr>
          </a:p>
          <a:p>
            <a:pPr marL="457200" lvl="0" indent="0" algn="l" rtl="0">
              <a:spcBef>
                <a:spcPts val="0"/>
              </a:spcBef>
              <a:spcAft>
                <a:spcPts val="0"/>
              </a:spcAft>
              <a:buNone/>
            </a:pPr>
            <a:r>
              <a:rPr lang="en-GB" b="1">
                <a:solidFill>
                  <a:srgbClr val="FF0000"/>
                </a:solidFill>
              </a:rPr>
              <a:t>      ≠ </a:t>
            </a:r>
            <a:endParaRPr b="1">
              <a:solidFill>
                <a:srgbClr val="FF0000"/>
              </a:solidFill>
            </a:endParaRPr>
          </a:p>
          <a:p>
            <a:pPr marL="457200" lvl="0" indent="0" algn="l" rtl="0">
              <a:spcBef>
                <a:spcPts val="0"/>
              </a:spcBef>
              <a:spcAft>
                <a:spcPts val="0"/>
              </a:spcAft>
              <a:buNone/>
            </a:pPr>
            <a:r>
              <a:rPr lang="en-GB" b="1">
                <a:solidFill>
                  <a:srgbClr val="FF0000"/>
                </a:solidFill>
              </a:rPr>
              <a:t>Globally Optimal</a:t>
            </a:r>
            <a:endParaRPr/>
          </a:p>
        </p:txBody>
      </p:sp>
      <p:sp>
        <p:nvSpPr>
          <p:cNvPr id="212" name="Google Shape;212;p18"/>
          <p:cNvSpPr txBox="1"/>
          <p:nvPr/>
        </p:nvSpPr>
        <p:spPr>
          <a:xfrm>
            <a:off x="344775" y="4750300"/>
            <a:ext cx="8216400" cy="4002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Char char="●"/>
            </a:pPr>
            <a:r>
              <a:rPr lang="en-GB"/>
              <a:t>Choices made at each step may be locally optimal but not lead to the best overall solution.</a:t>
            </a:r>
            <a:endParaRPr/>
          </a:p>
        </p:txBody>
      </p:sp>
      <p:sp>
        <p:nvSpPr>
          <p:cNvPr id="213" name="Google Shape;213;p18"/>
          <p:cNvSpPr/>
          <p:nvPr/>
        </p:nvSpPr>
        <p:spPr>
          <a:xfrm>
            <a:off x="6566550" y="3573500"/>
            <a:ext cx="2149500" cy="1002000"/>
          </a:xfrm>
          <a:prstGeom prst="rect">
            <a:avLst/>
          </a:prstGeom>
          <a:solidFill>
            <a:srgbClr val="00B6FF">
              <a:alpha val="2392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1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3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3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3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3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3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3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3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37"/>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38"/>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39"/>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40"/>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41"/>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4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43"/>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44"/>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45"/>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46"/>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47"/>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48"/>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49"/>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50"/>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51"/>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52"/>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53"/>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54"/>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155"/>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156"/>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57"/>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158"/>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159"/>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160"/>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161"/>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162"/>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163"/>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164"/>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165"/>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166"/>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167"/>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168"/>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169"/>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170"/>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171"/>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172"/>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173"/>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174"/>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175"/>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176"/>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177"/>
                                        </p:tgtEl>
                                        <p:attrNameLst>
                                          <p:attrName>style.visibility</p:attrName>
                                        </p:attrNameLst>
                                      </p:cBhvr>
                                      <p:to>
                                        <p:strVal val="visible"/>
                                      </p:to>
                                    </p:set>
                                  </p:childTnLst>
                                </p:cTn>
                              </p:par>
                              <p:par>
                                <p:cTn id="123" presetID="1" presetClass="entr" presetSubtype="0" fill="hold" nodeType="withEffect">
                                  <p:stCondLst>
                                    <p:cond delay="0"/>
                                  </p:stCondLst>
                                  <p:childTnLst>
                                    <p:set>
                                      <p:cBhvr>
                                        <p:cTn id="124" dur="1" fill="hold">
                                          <p:stCondLst>
                                            <p:cond delay="0"/>
                                          </p:stCondLst>
                                        </p:cTn>
                                        <p:tgtEl>
                                          <p:spTgt spid="178"/>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179"/>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180"/>
                                        </p:tgtEl>
                                        <p:attrNameLst>
                                          <p:attrName>style.visibility</p:attrName>
                                        </p:attrNameLst>
                                      </p:cBhvr>
                                      <p:to>
                                        <p:strVal val="visible"/>
                                      </p:to>
                                    </p:set>
                                  </p:childTnLst>
                                </p:cTn>
                              </p:par>
                              <p:par>
                                <p:cTn id="129" presetID="1" presetClass="entr" presetSubtype="0" fill="hold" nodeType="withEffect">
                                  <p:stCondLst>
                                    <p:cond delay="0"/>
                                  </p:stCondLst>
                                  <p:childTnLst>
                                    <p:set>
                                      <p:cBhvr>
                                        <p:cTn id="130" dur="1" fill="hold">
                                          <p:stCondLst>
                                            <p:cond delay="0"/>
                                          </p:stCondLst>
                                        </p:cTn>
                                        <p:tgtEl>
                                          <p:spTgt spid="181"/>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182"/>
                                        </p:tgtEl>
                                        <p:attrNameLst>
                                          <p:attrName>style.visibility</p:attrName>
                                        </p:attrNameLst>
                                      </p:cBhvr>
                                      <p:to>
                                        <p:strVal val="visible"/>
                                      </p:to>
                                    </p:set>
                                  </p:childTnLst>
                                </p:cTn>
                              </p:par>
                              <p:par>
                                <p:cTn id="133" presetID="1" presetClass="entr" presetSubtype="0" fill="hold" nodeType="withEffect">
                                  <p:stCondLst>
                                    <p:cond delay="0"/>
                                  </p:stCondLst>
                                  <p:childTnLst>
                                    <p:set>
                                      <p:cBhvr>
                                        <p:cTn id="134" dur="1" fill="hold">
                                          <p:stCondLst>
                                            <p:cond delay="0"/>
                                          </p:stCondLst>
                                        </p:cTn>
                                        <p:tgtEl>
                                          <p:spTgt spid="183"/>
                                        </p:tgtEl>
                                        <p:attrNameLst>
                                          <p:attrName>style.visibility</p:attrName>
                                        </p:attrNameLst>
                                      </p:cBhvr>
                                      <p:to>
                                        <p:strVal val="visible"/>
                                      </p:to>
                                    </p:set>
                                  </p:childTnLst>
                                </p:cTn>
                              </p:par>
                              <p:par>
                                <p:cTn id="135" presetID="1" presetClass="entr" presetSubtype="0" fill="hold" nodeType="withEffect">
                                  <p:stCondLst>
                                    <p:cond delay="0"/>
                                  </p:stCondLst>
                                  <p:childTnLst>
                                    <p:set>
                                      <p:cBhvr>
                                        <p:cTn id="136" dur="1" fill="hold">
                                          <p:stCondLst>
                                            <p:cond delay="0"/>
                                          </p:stCondLst>
                                        </p:cTn>
                                        <p:tgtEl>
                                          <p:spTgt spid="184"/>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185"/>
                                        </p:tgtEl>
                                        <p:attrNameLst>
                                          <p:attrName>style.visibility</p:attrName>
                                        </p:attrNameLst>
                                      </p:cBhvr>
                                      <p:to>
                                        <p:strVal val="visible"/>
                                      </p:to>
                                    </p:set>
                                  </p:childTnLst>
                                </p:cTn>
                              </p:par>
                              <p:par>
                                <p:cTn id="139" presetID="1" presetClass="entr" presetSubtype="0" fill="hold" nodeType="withEffect">
                                  <p:stCondLst>
                                    <p:cond delay="0"/>
                                  </p:stCondLst>
                                  <p:childTnLst>
                                    <p:set>
                                      <p:cBhvr>
                                        <p:cTn id="140" dur="1" fill="hold">
                                          <p:stCondLst>
                                            <p:cond delay="0"/>
                                          </p:stCondLst>
                                        </p:cTn>
                                        <p:tgtEl>
                                          <p:spTgt spid="186"/>
                                        </p:tgtEl>
                                        <p:attrNameLst>
                                          <p:attrName>style.visibility</p:attrName>
                                        </p:attrNameLst>
                                      </p:cBhvr>
                                      <p:to>
                                        <p:strVal val="visible"/>
                                      </p:to>
                                    </p:set>
                                  </p:childTnLst>
                                </p:cTn>
                              </p:par>
                              <p:par>
                                <p:cTn id="141" presetID="1" presetClass="entr" presetSubtype="0" fill="hold" nodeType="withEffect">
                                  <p:stCondLst>
                                    <p:cond delay="0"/>
                                  </p:stCondLst>
                                  <p:childTnLst>
                                    <p:set>
                                      <p:cBhvr>
                                        <p:cTn id="142" dur="1" fill="hold">
                                          <p:stCondLst>
                                            <p:cond delay="0"/>
                                          </p:stCondLst>
                                        </p:cTn>
                                        <p:tgtEl>
                                          <p:spTgt spid="188"/>
                                        </p:tgtEl>
                                        <p:attrNameLst>
                                          <p:attrName>style.visibility</p:attrName>
                                        </p:attrNameLst>
                                      </p:cBhvr>
                                      <p:to>
                                        <p:strVal val="visible"/>
                                      </p:to>
                                    </p:set>
                                  </p:childTnLst>
                                </p:cTn>
                              </p:par>
                              <p:par>
                                <p:cTn id="143" presetID="1" presetClass="entr" presetSubtype="0" fill="hold" nodeType="withEffect">
                                  <p:stCondLst>
                                    <p:cond delay="0"/>
                                  </p:stCondLst>
                                  <p:childTnLst>
                                    <p:set>
                                      <p:cBhvr>
                                        <p:cTn id="144" dur="1" fill="hold">
                                          <p:stCondLst>
                                            <p:cond delay="0"/>
                                          </p:stCondLst>
                                        </p:cTn>
                                        <p:tgtEl>
                                          <p:spTgt spid="189"/>
                                        </p:tgtEl>
                                        <p:attrNameLst>
                                          <p:attrName>style.visibility</p:attrName>
                                        </p:attrNameLst>
                                      </p:cBhvr>
                                      <p:to>
                                        <p:strVal val="visible"/>
                                      </p:to>
                                    </p:set>
                                  </p:childTnLst>
                                </p:cTn>
                              </p:par>
                              <p:par>
                                <p:cTn id="145" presetID="1" presetClass="entr" presetSubtype="0" fill="hold" nodeType="withEffect">
                                  <p:stCondLst>
                                    <p:cond delay="0"/>
                                  </p:stCondLst>
                                  <p:childTnLst>
                                    <p:set>
                                      <p:cBhvr>
                                        <p:cTn id="146" dur="1" fill="hold">
                                          <p:stCondLst>
                                            <p:cond delay="0"/>
                                          </p:stCondLst>
                                        </p:cTn>
                                        <p:tgtEl>
                                          <p:spTgt spid="190"/>
                                        </p:tgtEl>
                                        <p:attrNameLst>
                                          <p:attrName>style.visibility</p:attrName>
                                        </p:attrNameLst>
                                      </p:cBhvr>
                                      <p:to>
                                        <p:strVal val="visible"/>
                                      </p:to>
                                    </p:set>
                                  </p:childTnLst>
                                </p:cTn>
                              </p:par>
                              <p:par>
                                <p:cTn id="147" presetID="1" presetClass="entr" presetSubtype="0" fill="hold" nodeType="withEffect">
                                  <p:stCondLst>
                                    <p:cond delay="0"/>
                                  </p:stCondLst>
                                  <p:childTnLst>
                                    <p:set>
                                      <p:cBhvr>
                                        <p:cTn id="148" dur="1" fill="hold">
                                          <p:stCondLst>
                                            <p:cond delay="0"/>
                                          </p:stCondLst>
                                        </p:cTn>
                                        <p:tgtEl>
                                          <p:spTgt spid="191"/>
                                        </p:tgtEl>
                                        <p:attrNameLst>
                                          <p:attrName>style.visibility</p:attrName>
                                        </p:attrNameLst>
                                      </p:cBhvr>
                                      <p:to>
                                        <p:strVal val="visible"/>
                                      </p:to>
                                    </p:set>
                                  </p:childTnLst>
                                </p:cTn>
                              </p:par>
                              <p:par>
                                <p:cTn id="149" presetID="1" presetClass="entr" presetSubtype="0" fill="hold" nodeType="withEffect">
                                  <p:stCondLst>
                                    <p:cond delay="0"/>
                                  </p:stCondLst>
                                  <p:childTnLst>
                                    <p:set>
                                      <p:cBhvr>
                                        <p:cTn id="150" dur="1" fill="hold">
                                          <p:stCondLst>
                                            <p:cond delay="0"/>
                                          </p:stCondLst>
                                        </p:cTn>
                                        <p:tgtEl>
                                          <p:spTgt spid="192"/>
                                        </p:tgtEl>
                                        <p:attrNameLst>
                                          <p:attrName>style.visibility</p:attrName>
                                        </p:attrNameLst>
                                      </p:cBhvr>
                                      <p:to>
                                        <p:strVal val="visible"/>
                                      </p:to>
                                    </p:set>
                                  </p:childTnLst>
                                </p:cTn>
                              </p:par>
                              <p:par>
                                <p:cTn id="151" presetID="1" presetClass="entr" presetSubtype="0" fill="hold" nodeType="withEffect">
                                  <p:stCondLst>
                                    <p:cond delay="0"/>
                                  </p:stCondLst>
                                  <p:childTnLst>
                                    <p:set>
                                      <p:cBhvr>
                                        <p:cTn id="152" dur="1" fill="hold">
                                          <p:stCondLst>
                                            <p:cond delay="0"/>
                                          </p:stCondLst>
                                        </p:cTn>
                                        <p:tgtEl>
                                          <p:spTgt spid="193"/>
                                        </p:tgtEl>
                                        <p:attrNameLst>
                                          <p:attrName>style.visibility</p:attrName>
                                        </p:attrNameLst>
                                      </p:cBhvr>
                                      <p:to>
                                        <p:strVal val="visible"/>
                                      </p:to>
                                    </p:set>
                                  </p:childTnLst>
                                </p:cTn>
                              </p:par>
                              <p:par>
                                <p:cTn id="153" presetID="1" presetClass="entr" presetSubtype="0" fill="hold" nodeType="withEffect">
                                  <p:stCondLst>
                                    <p:cond delay="0"/>
                                  </p:stCondLst>
                                  <p:childTnLst>
                                    <p:set>
                                      <p:cBhvr>
                                        <p:cTn id="154" dur="1" fill="hold">
                                          <p:stCondLst>
                                            <p:cond delay="0"/>
                                          </p:stCondLst>
                                        </p:cTn>
                                        <p:tgtEl>
                                          <p:spTgt spid="194"/>
                                        </p:tgtEl>
                                        <p:attrNameLst>
                                          <p:attrName>style.visibility</p:attrName>
                                        </p:attrNameLst>
                                      </p:cBhvr>
                                      <p:to>
                                        <p:strVal val="visible"/>
                                      </p:to>
                                    </p:set>
                                  </p:childTnLst>
                                </p:cTn>
                              </p:par>
                              <p:par>
                                <p:cTn id="155" presetID="1" presetClass="entr" presetSubtype="0" fill="hold" nodeType="withEffect">
                                  <p:stCondLst>
                                    <p:cond delay="0"/>
                                  </p:stCondLst>
                                  <p:childTnLst>
                                    <p:set>
                                      <p:cBhvr>
                                        <p:cTn id="156" dur="1" fill="hold">
                                          <p:stCondLst>
                                            <p:cond delay="0"/>
                                          </p:stCondLst>
                                        </p:cTn>
                                        <p:tgtEl>
                                          <p:spTgt spid="195"/>
                                        </p:tgtEl>
                                        <p:attrNameLst>
                                          <p:attrName>style.visibility</p:attrName>
                                        </p:attrNameLst>
                                      </p:cBhvr>
                                      <p:to>
                                        <p:strVal val="visible"/>
                                      </p:to>
                                    </p:set>
                                  </p:childTnLst>
                                </p:cTn>
                              </p:par>
                              <p:par>
                                <p:cTn id="157" presetID="1" presetClass="entr" presetSubtype="0" fill="hold" nodeType="withEffect">
                                  <p:stCondLst>
                                    <p:cond delay="0"/>
                                  </p:stCondLst>
                                  <p:childTnLst>
                                    <p:set>
                                      <p:cBhvr>
                                        <p:cTn id="158" dur="1" fill="hold">
                                          <p:stCondLst>
                                            <p:cond delay="0"/>
                                          </p:stCondLst>
                                        </p:cTn>
                                        <p:tgtEl>
                                          <p:spTgt spid="196"/>
                                        </p:tgtEl>
                                        <p:attrNameLst>
                                          <p:attrName>style.visibility</p:attrName>
                                        </p:attrNameLst>
                                      </p:cBhvr>
                                      <p:to>
                                        <p:strVal val="visible"/>
                                      </p:to>
                                    </p:set>
                                  </p:childTnLst>
                                </p:cTn>
                              </p:par>
                              <p:par>
                                <p:cTn id="159" presetID="1" presetClass="entr" presetSubtype="0" fill="hold" nodeType="withEffect">
                                  <p:stCondLst>
                                    <p:cond delay="0"/>
                                  </p:stCondLst>
                                  <p:childTnLst>
                                    <p:set>
                                      <p:cBhvr>
                                        <p:cTn id="160" dur="1" fill="hold">
                                          <p:stCondLst>
                                            <p:cond delay="0"/>
                                          </p:stCondLst>
                                        </p:cTn>
                                        <p:tgtEl>
                                          <p:spTgt spid="197"/>
                                        </p:tgtEl>
                                        <p:attrNameLst>
                                          <p:attrName>style.visibility</p:attrName>
                                        </p:attrNameLst>
                                      </p:cBhvr>
                                      <p:to>
                                        <p:strVal val="visible"/>
                                      </p:to>
                                    </p:set>
                                  </p:childTnLst>
                                </p:cTn>
                              </p:par>
                              <p:par>
                                <p:cTn id="161" presetID="1" presetClass="entr" presetSubtype="0" fill="hold" nodeType="withEffect">
                                  <p:stCondLst>
                                    <p:cond delay="0"/>
                                  </p:stCondLst>
                                  <p:childTnLst>
                                    <p:set>
                                      <p:cBhvr>
                                        <p:cTn id="162" dur="1" fill="hold">
                                          <p:stCondLst>
                                            <p:cond delay="0"/>
                                          </p:stCondLst>
                                        </p:cTn>
                                        <p:tgtEl>
                                          <p:spTgt spid="198"/>
                                        </p:tgtEl>
                                        <p:attrNameLst>
                                          <p:attrName>style.visibility</p:attrName>
                                        </p:attrNameLst>
                                      </p:cBhvr>
                                      <p:to>
                                        <p:strVal val="visible"/>
                                      </p:to>
                                    </p:set>
                                  </p:childTnLst>
                                </p:cTn>
                              </p:par>
                              <p:par>
                                <p:cTn id="163" presetID="1" presetClass="entr" presetSubtype="0" fill="hold" nodeType="withEffect">
                                  <p:stCondLst>
                                    <p:cond delay="0"/>
                                  </p:stCondLst>
                                  <p:childTnLst>
                                    <p:set>
                                      <p:cBhvr>
                                        <p:cTn id="164" dur="1" fill="hold">
                                          <p:stCondLst>
                                            <p:cond delay="0"/>
                                          </p:stCondLst>
                                        </p:cTn>
                                        <p:tgtEl>
                                          <p:spTgt spid="199"/>
                                        </p:tgtEl>
                                        <p:attrNameLst>
                                          <p:attrName>style.visibility</p:attrName>
                                        </p:attrNameLst>
                                      </p:cBhvr>
                                      <p:to>
                                        <p:strVal val="visible"/>
                                      </p:to>
                                    </p:set>
                                  </p:childTnLst>
                                </p:cTn>
                              </p:par>
                              <p:par>
                                <p:cTn id="165" presetID="1" presetClass="entr" presetSubtype="0" fill="hold" nodeType="withEffect">
                                  <p:stCondLst>
                                    <p:cond delay="0"/>
                                  </p:stCondLst>
                                  <p:childTnLst>
                                    <p:set>
                                      <p:cBhvr>
                                        <p:cTn id="166" dur="1" fill="hold">
                                          <p:stCondLst>
                                            <p:cond delay="0"/>
                                          </p:stCondLst>
                                        </p:cTn>
                                        <p:tgtEl>
                                          <p:spTgt spid="200"/>
                                        </p:tgtEl>
                                        <p:attrNameLst>
                                          <p:attrName>style.visibility</p:attrName>
                                        </p:attrNameLst>
                                      </p:cBhvr>
                                      <p:to>
                                        <p:strVal val="visible"/>
                                      </p:to>
                                    </p:set>
                                  </p:childTnLst>
                                </p:cTn>
                              </p:par>
                              <p:par>
                                <p:cTn id="167" presetID="1" presetClass="entr" presetSubtype="0" fill="hold" nodeType="withEffect">
                                  <p:stCondLst>
                                    <p:cond delay="0"/>
                                  </p:stCondLst>
                                  <p:childTnLst>
                                    <p:set>
                                      <p:cBhvr>
                                        <p:cTn id="168" dur="1" fill="hold">
                                          <p:stCondLst>
                                            <p:cond delay="0"/>
                                          </p:stCondLst>
                                        </p:cTn>
                                        <p:tgtEl>
                                          <p:spTgt spid="201"/>
                                        </p:tgtEl>
                                        <p:attrNameLst>
                                          <p:attrName>style.visibility</p:attrName>
                                        </p:attrNameLst>
                                      </p:cBhvr>
                                      <p:to>
                                        <p:strVal val="visible"/>
                                      </p:to>
                                    </p:set>
                                  </p:childTnLst>
                                </p:cTn>
                              </p:par>
                              <p:par>
                                <p:cTn id="169" presetID="1" presetClass="entr" presetSubtype="0" fill="hold" nodeType="withEffect">
                                  <p:stCondLst>
                                    <p:cond delay="0"/>
                                  </p:stCondLst>
                                  <p:childTnLst>
                                    <p:set>
                                      <p:cBhvr>
                                        <p:cTn id="170" dur="1" fill="hold">
                                          <p:stCondLst>
                                            <p:cond delay="0"/>
                                          </p:stCondLst>
                                        </p:cTn>
                                        <p:tgtEl>
                                          <p:spTgt spid="202"/>
                                        </p:tgtEl>
                                        <p:attrNameLst>
                                          <p:attrName>style.visibility</p:attrName>
                                        </p:attrNameLst>
                                      </p:cBhvr>
                                      <p:to>
                                        <p:strVal val="visible"/>
                                      </p:to>
                                    </p:set>
                                  </p:childTnLst>
                                </p:cTn>
                              </p:par>
                              <p:par>
                                <p:cTn id="171" presetID="1" presetClass="entr" presetSubtype="0" fill="hold" nodeType="withEffect">
                                  <p:stCondLst>
                                    <p:cond delay="0"/>
                                  </p:stCondLst>
                                  <p:childTnLst>
                                    <p:set>
                                      <p:cBhvr>
                                        <p:cTn id="172" dur="1" fill="hold">
                                          <p:stCondLst>
                                            <p:cond delay="0"/>
                                          </p:stCondLst>
                                        </p:cTn>
                                        <p:tgtEl>
                                          <p:spTgt spid="203"/>
                                        </p:tgtEl>
                                        <p:attrNameLst>
                                          <p:attrName>style.visibility</p:attrName>
                                        </p:attrNameLst>
                                      </p:cBhvr>
                                      <p:to>
                                        <p:strVal val="visible"/>
                                      </p:to>
                                    </p:set>
                                  </p:childTnLst>
                                </p:cTn>
                              </p:par>
                              <p:par>
                                <p:cTn id="173" presetID="1" presetClass="entr" presetSubtype="0" fill="hold" nodeType="withEffect">
                                  <p:stCondLst>
                                    <p:cond delay="0"/>
                                  </p:stCondLst>
                                  <p:childTnLst>
                                    <p:set>
                                      <p:cBhvr>
                                        <p:cTn id="174" dur="1" fill="hold">
                                          <p:stCondLst>
                                            <p:cond delay="0"/>
                                          </p:stCondLst>
                                        </p:cTn>
                                        <p:tgtEl>
                                          <p:spTgt spid="204"/>
                                        </p:tgtEl>
                                        <p:attrNameLst>
                                          <p:attrName>style.visibility</p:attrName>
                                        </p:attrNameLst>
                                      </p:cBhvr>
                                      <p:to>
                                        <p:strVal val="visible"/>
                                      </p:to>
                                    </p:set>
                                  </p:childTnLst>
                                </p:cTn>
                              </p:par>
                              <p:par>
                                <p:cTn id="175" presetID="1" presetClass="entr" presetSubtype="0" fill="hold" nodeType="withEffect">
                                  <p:stCondLst>
                                    <p:cond delay="0"/>
                                  </p:stCondLst>
                                  <p:childTnLst>
                                    <p:set>
                                      <p:cBhvr>
                                        <p:cTn id="176" dur="1" fill="hold">
                                          <p:stCondLst>
                                            <p:cond delay="0"/>
                                          </p:stCondLst>
                                        </p:cTn>
                                        <p:tgtEl>
                                          <p:spTgt spid="205"/>
                                        </p:tgtEl>
                                        <p:attrNameLst>
                                          <p:attrName>style.visibility</p:attrName>
                                        </p:attrNameLst>
                                      </p:cBhvr>
                                      <p:to>
                                        <p:strVal val="visible"/>
                                      </p:to>
                                    </p:set>
                                  </p:childTnLst>
                                </p:cTn>
                              </p:par>
                              <p:par>
                                <p:cTn id="177" presetID="1" presetClass="entr" presetSubtype="0" fill="hold" nodeType="withEffect">
                                  <p:stCondLst>
                                    <p:cond delay="0"/>
                                  </p:stCondLst>
                                  <p:childTnLst>
                                    <p:set>
                                      <p:cBhvr>
                                        <p:cTn id="178" dur="1" fill="hold">
                                          <p:stCondLst>
                                            <p:cond delay="0"/>
                                          </p:stCondLst>
                                        </p:cTn>
                                        <p:tgtEl>
                                          <p:spTgt spid="206"/>
                                        </p:tgtEl>
                                        <p:attrNameLst>
                                          <p:attrName>style.visibility</p:attrName>
                                        </p:attrNameLst>
                                      </p:cBhvr>
                                      <p:to>
                                        <p:strVal val="visible"/>
                                      </p:to>
                                    </p:set>
                                  </p:childTnLst>
                                </p:cTn>
                              </p:par>
                              <p:par>
                                <p:cTn id="179" presetID="1" presetClass="entr" presetSubtype="0" fill="hold" nodeType="withEffect">
                                  <p:stCondLst>
                                    <p:cond delay="0"/>
                                  </p:stCondLst>
                                  <p:childTnLst>
                                    <p:set>
                                      <p:cBhvr>
                                        <p:cTn id="180" dur="1" fill="hold">
                                          <p:stCondLst>
                                            <p:cond delay="0"/>
                                          </p:stCondLst>
                                        </p:cTn>
                                        <p:tgtEl>
                                          <p:spTgt spid="187"/>
                                        </p:tgtEl>
                                        <p:attrNameLst>
                                          <p:attrName>style.visibility</p:attrName>
                                        </p:attrNameLst>
                                      </p:cBhvr>
                                      <p:to>
                                        <p:strVal val="visible"/>
                                      </p:to>
                                    </p:set>
                                  </p:childTnLst>
                                </p:cTn>
                              </p:par>
                            </p:childTnLst>
                          </p:cTn>
                        </p:par>
                      </p:childTnLst>
                    </p:cTn>
                  </p:par>
                  <p:par>
                    <p:cTn id="181" fill="hold">
                      <p:stCondLst>
                        <p:cond delay="indefinite"/>
                      </p:stCondLst>
                      <p:childTnLst>
                        <p:par>
                          <p:cTn id="182" fill="hold">
                            <p:stCondLst>
                              <p:cond delay="0"/>
                            </p:stCondLst>
                            <p:childTnLst>
                              <p:par>
                                <p:cTn id="183" presetID="1" presetClass="entr" presetSubtype="0" fill="hold" nodeType="clickEffect">
                                  <p:stCondLst>
                                    <p:cond delay="0"/>
                                  </p:stCondLst>
                                  <p:childTnLst>
                                    <p:set>
                                      <p:cBhvr>
                                        <p:cTn id="184" dur="1" fill="hold">
                                          <p:stCondLst>
                                            <p:cond delay="0"/>
                                          </p:stCondLst>
                                        </p:cTn>
                                        <p:tgtEl>
                                          <p:spTgt spid="208"/>
                                        </p:tgtEl>
                                        <p:attrNameLst>
                                          <p:attrName>style.visibility</p:attrName>
                                        </p:attrNameLst>
                                      </p:cBhvr>
                                      <p:to>
                                        <p:strVal val="visible"/>
                                      </p:to>
                                    </p:set>
                                  </p:childTnLst>
                                </p:cTn>
                              </p:par>
                              <p:par>
                                <p:cTn id="185" presetID="1" presetClass="entr" presetSubtype="0" fill="hold" nodeType="withEffect">
                                  <p:stCondLst>
                                    <p:cond delay="0"/>
                                  </p:stCondLst>
                                  <p:childTnLst>
                                    <p:set>
                                      <p:cBhvr>
                                        <p:cTn id="186" dur="1" fill="hold">
                                          <p:stCondLst>
                                            <p:cond delay="0"/>
                                          </p:stCondLst>
                                        </p:cTn>
                                        <p:tgtEl>
                                          <p:spTgt spid="209"/>
                                        </p:tgtEl>
                                        <p:attrNameLst>
                                          <p:attrName>style.visibility</p:attrName>
                                        </p:attrNameLst>
                                      </p:cBhvr>
                                      <p:to>
                                        <p:strVal val="visible"/>
                                      </p:to>
                                    </p:set>
                                  </p:childTnLst>
                                </p:cTn>
                              </p:par>
                            </p:childTnLst>
                          </p:cTn>
                        </p:par>
                      </p:childTnLst>
                    </p:cTn>
                  </p:par>
                  <p:par>
                    <p:cTn id="187" fill="hold">
                      <p:stCondLst>
                        <p:cond delay="indefinite"/>
                      </p:stCondLst>
                      <p:childTnLst>
                        <p:par>
                          <p:cTn id="188" fill="hold">
                            <p:stCondLst>
                              <p:cond delay="0"/>
                            </p:stCondLst>
                            <p:childTnLst>
                              <p:par>
                                <p:cTn id="189" presetID="1" presetClass="entr" presetSubtype="0" fill="hold" nodeType="clickEffect">
                                  <p:stCondLst>
                                    <p:cond delay="0"/>
                                  </p:stCondLst>
                                  <p:childTnLst>
                                    <p:set>
                                      <p:cBhvr>
                                        <p:cTn id="190" dur="1" fill="hold">
                                          <p:stCondLst>
                                            <p:cond delay="0"/>
                                          </p:stCondLst>
                                        </p:cTn>
                                        <p:tgtEl>
                                          <p:spTgt spid="210"/>
                                        </p:tgtEl>
                                        <p:attrNameLst>
                                          <p:attrName>style.visibility</p:attrName>
                                        </p:attrNameLst>
                                      </p:cBhvr>
                                      <p:to>
                                        <p:strVal val="visible"/>
                                      </p:to>
                                    </p:set>
                                  </p:childTnLst>
                                </p:cTn>
                              </p:par>
                            </p:childTnLst>
                          </p:cTn>
                        </p:par>
                      </p:childTnLst>
                    </p:cTn>
                  </p:par>
                  <p:par>
                    <p:cTn id="191" fill="hold">
                      <p:stCondLst>
                        <p:cond delay="indefinite"/>
                      </p:stCondLst>
                      <p:childTnLst>
                        <p:par>
                          <p:cTn id="192" fill="hold">
                            <p:stCondLst>
                              <p:cond delay="0"/>
                            </p:stCondLst>
                            <p:childTnLst>
                              <p:par>
                                <p:cTn id="193" presetID="1" presetClass="entr" presetSubtype="0" fill="hold" nodeType="clickEffect">
                                  <p:stCondLst>
                                    <p:cond delay="0"/>
                                  </p:stCondLst>
                                  <p:childTnLst>
                                    <p:set>
                                      <p:cBhvr>
                                        <p:cTn id="194" dur="1" fill="hold">
                                          <p:stCondLst>
                                            <p:cond delay="0"/>
                                          </p:stCondLst>
                                        </p:cTn>
                                        <p:tgtEl>
                                          <p:spTgt spid="211"/>
                                        </p:tgtEl>
                                        <p:attrNameLst>
                                          <p:attrName>style.visibility</p:attrName>
                                        </p:attrNameLst>
                                      </p:cBhvr>
                                      <p:to>
                                        <p:strVal val="visible"/>
                                      </p:to>
                                    </p:set>
                                  </p:childTnLst>
                                </p:cTn>
                              </p:par>
                              <p:par>
                                <p:cTn id="195" presetID="1" presetClass="entr" presetSubtype="0" fill="hold" nodeType="withEffect">
                                  <p:stCondLst>
                                    <p:cond delay="0"/>
                                  </p:stCondLst>
                                  <p:childTnLst>
                                    <p:set>
                                      <p:cBhvr>
                                        <p:cTn id="196" dur="1" fill="hold">
                                          <p:stCondLst>
                                            <p:cond delay="0"/>
                                          </p:stCondLst>
                                        </p:cTn>
                                        <p:tgtEl>
                                          <p:spTgt spid="213"/>
                                        </p:tgtEl>
                                        <p:attrNameLst>
                                          <p:attrName>style.visibility</p:attrName>
                                        </p:attrNameLst>
                                      </p:cBhvr>
                                      <p:to>
                                        <p:strVal val="visible"/>
                                      </p:to>
                                    </p:set>
                                  </p:childTnLst>
                                </p:cTn>
                              </p:par>
                            </p:childTnLst>
                          </p:cTn>
                        </p:par>
                      </p:childTnLst>
                    </p:cTn>
                  </p:par>
                  <p:par>
                    <p:cTn id="197" fill="hold">
                      <p:stCondLst>
                        <p:cond delay="indefinite"/>
                      </p:stCondLst>
                      <p:childTnLst>
                        <p:par>
                          <p:cTn id="198" fill="hold">
                            <p:stCondLst>
                              <p:cond delay="0"/>
                            </p:stCondLst>
                            <p:childTnLst>
                              <p:par>
                                <p:cTn id="199" presetID="1" presetClass="entr" presetSubtype="0" fill="hold" nodeType="clickEffect">
                                  <p:stCondLst>
                                    <p:cond delay="0"/>
                                  </p:stCondLst>
                                  <p:childTnLst>
                                    <p:set>
                                      <p:cBhvr>
                                        <p:cTn id="200" dur="1" fill="hold">
                                          <p:stCondLst>
                                            <p:cond delay="0"/>
                                          </p:stCondLst>
                                        </p:cTn>
                                        <p:tgtEl>
                                          <p:spTgt spid="2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Shape 217"/>
        <p:cNvGrpSpPr/>
        <p:nvPr/>
      </p:nvGrpSpPr>
      <p:grpSpPr>
        <a:xfrm>
          <a:off x="0" y="0"/>
          <a:ext cx="0" cy="0"/>
          <a:chOff x="0" y="0"/>
          <a:chExt cx="0" cy="0"/>
        </a:xfrm>
      </p:grpSpPr>
      <p:sp>
        <p:nvSpPr>
          <p:cNvPr id="218" name="Google Shape;218;p19"/>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800"/>
              <a:buNone/>
            </a:pPr>
            <a:r>
              <a:rPr lang="en-GB" sz="2600"/>
              <a:t>Beamsearch</a:t>
            </a:r>
            <a:endParaRPr sz="2600"/>
          </a:p>
        </p:txBody>
      </p:sp>
      <p:sp>
        <p:nvSpPr>
          <p:cNvPr id="219" name="Google Shape;219;p19"/>
          <p:cNvSpPr txBox="1"/>
          <p:nvPr/>
        </p:nvSpPr>
        <p:spPr>
          <a:xfrm>
            <a:off x="234550" y="821625"/>
            <a:ext cx="8752500" cy="4002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Roboto"/>
              <a:buChar char="●"/>
            </a:pPr>
            <a:r>
              <a:rPr lang="en-GB" i="1"/>
              <a:t>What about considering </a:t>
            </a:r>
            <a:r>
              <a:rPr lang="en-GB" b="1" i="1"/>
              <a:t>K candidates</a:t>
            </a:r>
            <a:r>
              <a:rPr lang="en-GB" i="1"/>
              <a:t> at each time step?</a:t>
            </a:r>
            <a:endParaRPr sz="1400" b="0" i="1" u="none" strike="noStrike" cap="none">
              <a:solidFill>
                <a:srgbClr val="000000"/>
              </a:solidFill>
              <a:latin typeface="Roboto"/>
              <a:ea typeface="Roboto"/>
              <a:cs typeface="Roboto"/>
              <a:sym typeface="Roboto"/>
            </a:endParaRPr>
          </a:p>
        </p:txBody>
      </p:sp>
      <p:sp>
        <p:nvSpPr>
          <p:cNvPr id="220" name="Google Shape;220;p19"/>
          <p:cNvSpPr txBox="1"/>
          <p:nvPr/>
        </p:nvSpPr>
        <p:spPr>
          <a:xfrm>
            <a:off x="458200" y="2497575"/>
            <a:ext cx="5673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GB" sz="1000" b="0" i="0" u="none" strike="noStrike" cap="none">
                <a:solidFill>
                  <a:srgbClr val="000000"/>
                </a:solidFill>
                <a:latin typeface="Roboto"/>
                <a:ea typeface="Roboto"/>
                <a:cs typeface="Roboto"/>
                <a:sym typeface="Roboto"/>
              </a:rPr>
              <a:t>&lt;bos&gt;</a:t>
            </a:r>
            <a:endParaRPr sz="1000" b="0" i="0" u="none" strike="noStrike" cap="none">
              <a:solidFill>
                <a:srgbClr val="000000"/>
              </a:solidFill>
              <a:latin typeface="Roboto"/>
              <a:ea typeface="Roboto"/>
              <a:cs typeface="Roboto"/>
              <a:sym typeface="Roboto"/>
            </a:endParaRPr>
          </a:p>
        </p:txBody>
      </p:sp>
      <p:sp>
        <p:nvSpPr>
          <p:cNvPr id="221" name="Google Shape;221;p19"/>
          <p:cNvSpPr txBox="1"/>
          <p:nvPr/>
        </p:nvSpPr>
        <p:spPr>
          <a:xfrm>
            <a:off x="1458400" y="1970625"/>
            <a:ext cx="5673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GB" sz="1000" b="0" i="0" u="none" strike="noStrike" cap="none">
                <a:solidFill>
                  <a:srgbClr val="000000"/>
                </a:solidFill>
                <a:latin typeface="Roboto"/>
                <a:ea typeface="Roboto"/>
                <a:cs typeface="Roboto"/>
                <a:sym typeface="Roboto"/>
              </a:rPr>
              <a:t>I</a:t>
            </a:r>
            <a:endParaRPr sz="1000" b="0" i="0" u="none" strike="noStrike" cap="none">
              <a:solidFill>
                <a:srgbClr val="000000"/>
              </a:solidFill>
              <a:latin typeface="Roboto"/>
              <a:ea typeface="Roboto"/>
              <a:cs typeface="Roboto"/>
              <a:sym typeface="Roboto"/>
            </a:endParaRPr>
          </a:p>
        </p:txBody>
      </p:sp>
      <p:sp>
        <p:nvSpPr>
          <p:cNvPr id="222" name="Google Shape;222;p19"/>
          <p:cNvSpPr txBox="1"/>
          <p:nvPr/>
        </p:nvSpPr>
        <p:spPr>
          <a:xfrm>
            <a:off x="1458400" y="2275425"/>
            <a:ext cx="5673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GB" sz="1000" b="0" i="0" u="none" strike="noStrike" cap="none">
                <a:solidFill>
                  <a:srgbClr val="000000"/>
                </a:solidFill>
                <a:latin typeface="Roboto"/>
                <a:ea typeface="Roboto"/>
                <a:cs typeface="Roboto"/>
                <a:sym typeface="Roboto"/>
              </a:rPr>
              <a:t>Love</a:t>
            </a:r>
            <a:endParaRPr sz="1000" b="0" i="0" u="none" strike="noStrike" cap="none">
              <a:solidFill>
                <a:srgbClr val="000000"/>
              </a:solidFill>
              <a:latin typeface="Roboto"/>
              <a:ea typeface="Roboto"/>
              <a:cs typeface="Roboto"/>
              <a:sym typeface="Roboto"/>
            </a:endParaRPr>
          </a:p>
        </p:txBody>
      </p:sp>
      <p:sp>
        <p:nvSpPr>
          <p:cNvPr id="223" name="Google Shape;223;p19"/>
          <p:cNvSpPr txBox="1"/>
          <p:nvPr/>
        </p:nvSpPr>
        <p:spPr>
          <a:xfrm>
            <a:off x="1458400" y="2580225"/>
            <a:ext cx="5673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GB" sz="1000" b="0" i="0" u="none" strike="noStrike" cap="none">
                <a:solidFill>
                  <a:srgbClr val="000000"/>
                </a:solidFill>
                <a:latin typeface="Roboto"/>
                <a:ea typeface="Roboto"/>
                <a:cs typeface="Roboto"/>
                <a:sym typeface="Roboto"/>
              </a:rPr>
              <a:t>cat</a:t>
            </a:r>
            <a:endParaRPr sz="1000" b="0" i="0" u="none" strike="noStrike" cap="none">
              <a:solidFill>
                <a:srgbClr val="000000"/>
              </a:solidFill>
              <a:latin typeface="Roboto"/>
              <a:ea typeface="Roboto"/>
              <a:cs typeface="Roboto"/>
              <a:sym typeface="Roboto"/>
            </a:endParaRPr>
          </a:p>
        </p:txBody>
      </p:sp>
      <p:cxnSp>
        <p:nvCxnSpPr>
          <p:cNvPr id="224" name="Google Shape;224;p19"/>
          <p:cNvCxnSpPr>
            <a:stCxn id="220" idx="3"/>
            <a:endCxn id="222" idx="1"/>
          </p:cNvCxnSpPr>
          <p:nvPr/>
        </p:nvCxnSpPr>
        <p:spPr>
          <a:xfrm rot="10800000" flipH="1">
            <a:off x="1025500" y="2444925"/>
            <a:ext cx="432900" cy="222000"/>
          </a:xfrm>
          <a:prstGeom prst="straightConnector1">
            <a:avLst/>
          </a:prstGeom>
          <a:noFill/>
          <a:ln w="9525" cap="flat" cmpd="sng">
            <a:solidFill>
              <a:schemeClr val="dk2"/>
            </a:solidFill>
            <a:prstDash val="solid"/>
            <a:round/>
            <a:headEnd type="none" w="sm" len="sm"/>
            <a:tailEnd type="triangle" w="med" len="med"/>
          </a:ln>
        </p:spPr>
      </p:cxnSp>
      <p:cxnSp>
        <p:nvCxnSpPr>
          <p:cNvPr id="225" name="Google Shape;225;p19"/>
          <p:cNvCxnSpPr>
            <a:endCxn id="223" idx="1"/>
          </p:cNvCxnSpPr>
          <p:nvPr/>
        </p:nvCxnSpPr>
        <p:spPr>
          <a:xfrm>
            <a:off x="1025500" y="2666775"/>
            <a:ext cx="432900" cy="82800"/>
          </a:xfrm>
          <a:prstGeom prst="straightConnector1">
            <a:avLst/>
          </a:prstGeom>
          <a:noFill/>
          <a:ln w="9525" cap="flat" cmpd="sng">
            <a:solidFill>
              <a:schemeClr val="dk2"/>
            </a:solidFill>
            <a:prstDash val="solid"/>
            <a:round/>
            <a:headEnd type="none" w="sm" len="sm"/>
            <a:tailEnd type="triangle" w="med" len="med"/>
          </a:ln>
        </p:spPr>
      </p:cxnSp>
      <p:cxnSp>
        <p:nvCxnSpPr>
          <p:cNvPr id="226" name="Google Shape;226;p19"/>
          <p:cNvCxnSpPr>
            <a:stCxn id="220" idx="3"/>
          </p:cNvCxnSpPr>
          <p:nvPr/>
        </p:nvCxnSpPr>
        <p:spPr>
          <a:xfrm>
            <a:off x="1025500" y="2666925"/>
            <a:ext cx="432900" cy="463800"/>
          </a:xfrm>
          <a:prstGeom prst="straightConnector1">
            <a:avLst/>
          </a:prstGeom>
          <a:noFill/>
          <a:ln w="9525" cap="flat" cmpd="sng">
            <a:solidFill>
              <a:schemeClr val="dk2"/>
            </a:solidFill>
            <a:prstDash val="solid"/>
            <a:round/>
            <a:headEnd type="none" w="sm" len="sm"/>
            <a:tailEnd type="triangle" w="med" len="med"/>
          </a:ln>
        </p:spPr>
      </p:cxnSp>
      <p:sp>
        <p:nvSpPr>
          <p:cNvPr id="227" name="Google Shape;227;p19"/>
          <p:cNvSpPr txBox="1"/>
          <p:nvPr/>
        </p:nvSpPr>
        <p:spPr>
          <a:xfrm>
            <a:off x="1458400" y="2961225"/>
            <a:ext cx="5673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GB" sz="1000" b="0" i="0" u="none" strike="noStrike" cap="none">
                <a:solidFill>
                  <a:srgbClr val="000000"/>
                </a:solidFill>
                <a:latin typeface="Roboto"/>
                <a:ea typeface="Roboto"/>
                <a:cs typeface="Roboto"/>
                <a:sym typeface="Roboto"/>
              </a:rPr>
              <a:t>my</a:t>
            </a:r>
            <a:endParaRPr sz="1000" b="0" i="0" u="none" strike="noStrike" cap="none">
              <a:solidFill>
                <a:srgbClr val="000000"/>
              </a:solidFill>
              <a:latin typeface="Roboto"/>
              <a:ea typeface="Roboto"/>
              <a:cs typeface="Roboto"/>
              <a:sym typeface="Roboto"/>
            </a:endParaRPr>
          </a:p>
        </p:txBody>
      </p:sp>
      <p:cxnSp>
        <p:nvCxnSpPr>
          <p:cNvPr id="228" name="Google Shape;228;p19"/>
          <p:cNvCxnSpPr>
            <a:stCxn id="220" idx="3"/>
            <a:endCxn id="221" idx="1"/>
          </p:cNvCxnSpPr>
          <p:nvPr/>
        </p:nvCxnSpPr>
        <p:spPr>
          <a:xfrm rot="10800000" flipH="1">
            <a:off x="1025500" y="2140125"/>
            <a:ext cx="432900" cy="526800"/>
          </a:xfrm>
          <a:prstGeom prst="straightConnector1">
            <a:avLst/>
          </a:prstGeom>
          <a:noFill/>
          <a:ln w="9525" cap="flat" cmpd="sng">
            <a:solidFill>
              <a:schemeClr val="dk2"/>
            </a:solidFill>
            <a:prstDash val="solid"/>
            <a:round/>
            <a:headEnd type="none" w="sm" len="sm"/>
            <a:tailEnd type="triangle" w="med" len="med"/>
          </a:ln>
        </p:spPr>
      </p:cxnSp>
      <p:grpSp>
        <p:nvGrpSpPr>
          <p:cNvPr id="229" name="Google Shape;229;p19"/>
          <p:cNvGrpSpPr/>
          <p:nvPr/>
        </p:nvGrpSpPr>
        <p:grpSpPr>
          <a:xfrm>
            <a:off x="1716375" y="1420275"/>
            <a:ext cx="1000200" cy="1329300"/>
            <a:chOff x="2915750" y="3304125"/>
            <a:chExt cx="1000200" cy="1329300"/>
          </a:xfrm>
        </p:grpSpPr>
        <p:sp>
          <p:nvSpPr>
            <p:cNvPr id="230" name="Google Shape;230;p19"/>
            <p:cNvSpPr txBox="1"/>
            <p:nvPr/>
          </p:nvSpPr>
          <p:spPr>
            <a:xfrm>
              <a:off x="3348650" y="3304125"/>
              <a:ext cx="5673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GB" sz="1000" b="0" i="0" u="none" strike="noStrike" cap="none">
                  <a:solidFill>
                    <a:srgbClr val="000000"/>
                  </a:solidFill>
                  <a:latin typeface="Roboto"/>
                  <a:ea typeface="Roboto"/>
                  <a:cs typeface="Roboto"/>
                  <a:sym typeface="Roboto"/>
                </a:rPr>
                <a:t>I</a:t>
              </a:r>
              <a:endParaRPr sz="1000" b="0" i="0" u="none" strike="noStrike" cap="none">
                <a:solidFill>
                  <a:srgbClr val="000000"/>
                </a:solidFill>
                <a:latin typeface="Roboto"/>
                <a:ea typeface="Roboto"/>
                <a:cs typeface="Roboto"/>
                <a:sym typeface="Roboto"/>
              </a:endParaRPr>
            </a:p>
          </p:txBody>
        </p:sp>
        <p:sp>
          <p:nvSpPr>
            <p:cNvPr id="231" name="Google Shape;231;p19"/>
            <p:cNvSpPr txBox="1"/>
            <p:nvPr/>
          </p:nvSpPr>
          <p:spPr>
            <a:xfrm>
              <a:off x="3348650" y="3608925"/>
              <a:ext cx="5673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GB" sz="1000" b="0" i="0" u="none" strike="noStrike" cap="none">
                  <a:solidFill>
                    <a:srgbClr val="000000"/>
                  </a:solidFill>
                  <a:latin typeface="Roboto"/>
                  <a:ea typeface="Roboto"/>
                  <a:cs typeface="Roboto"/>
                  <a:sym typeface="Roboto"/>
                </a:rPr>
                <a:t>Love</a:t>
              </a:r>
              <a:endParaRPr sz="1000" b="0" i="0" u="none" strike="noStrike" cap="none">
                <a:solidFill>
                  <a:srgbClr val="000000"/>
                </a:solidFill>
                <a:latin typeface="Roboto"/>
                <a:ea typeface="Roboto"/>
                <a:cs typeface="Roboto"/>
                <a:sym typeface="Roboto"/>
              </a:endParaRPr>
            </a:p>
          </p:txBody>
        </p:sp>
        <p:sp>
          <p:nvSpPr>
            <p:cNvPr id="232" name="Google Shape;232;p19"/>
            <p:cNvSpPr txBox="1"/>
            <p:nvPr/>
          </p:nvSpPr>
          <p:spPr>
            <a:xfrm>
              <a:off x="3348650" y="3913725"/>
              <a:ext cx="5673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GB" sz="1000" b="0" i="0" u="none" strike="noStrike" cap="none">
                  <a:solidFill>
                    <a:srgbClr val="000000"/>
                  </a:solidFill>
                  <a:latin typeface="Roboto"/>
                  <a:ea typeface="Roboto"/>
                  <a:cs typeface="Roboto"/>
                  <a:sym typeface="Roboto"/>
                </a:rPr>
                <a:t>cat</a:t>
              </a:r>
              <a:endParaRPr sz="1000" b="0" i="0" u="none" strike="noStrike" cap="none">
                <a:solidFill>
                  <a:srgbClr val="000000"/>
                </a:solidFill>
                <a:latin typeface="Roboto"/>
                <a:ea typeface="Roboto"/>
                <a:cs typeface="Roboto"/>
                <a:sym typeface="Roboto"/>
              </a:endParaRPr>
            </a:p>
          </p:txBody>
        </p:sp>
        <p:cxnSp>
          <p:nvCxnSpPr>
            <p:cNvPr id="233" name="Google Shape;233;p19"/>
            <p:cNvCxnSpPr>
              <a:endCxn id="231" idx="1"/>
            </p:cNvCxnSpPr>
            <p:nvPr/>
          </p:nvCxnSpPr>
          <p:spPr>
            <a:xfrm rot="10800000" flipH="1">
              <a:off x="2915750" y="3778275"/>
              <a:ext cx="432900" cy="222000"/>
            </a:xfrm>
            <a:prstGeom prst="straightConnector1">
              <a:avLst/>
            </a:prstGeom>
            <a:noFill/>
            <a:ln w="9525" cap="flat" cmpd="sng">
              <a:solidFill>
                <a:schemeClr val="dk2"/>
              </a:solidFill>
              <a:prstDash val="solid"/>
              <a:round/>
              <a:headEnd type="none" w="sm" len="sm"/>
              <a:tailEnd type="triangle" w="med" len="med"/>
            </a:ln>
          </p:spPr>
        </p:cxnSp>
        <p:cxnSp>
          <p:nvCxnSpPr>
            <p:cNvPr id="234" name="Google Shape;234;p19"/>
            <p:cNvCxnSpPr>
              <a:endCxn id="232" idx="1"/>
            </p:cNvCxnSpPr>
            <p:nvPr/>
          </p:nvCxnSpPr>
          <p:spPr>
            <a:xfrm>
              <a:off x="2915750" y="4000275"/>
              <a:ext cx="432900" cy="82800"/>
            </a:xfrm>
            <a:prstGeom prst="straightConnector1">
              <a:avLst/>
            </a:prstGeom>
            <a:noFill/>
            <a:ln w="9525" cap="flat" cmpd="sng">
              <a:solidFill>
                <a:schemeClr val="dk2"/>
              </a:solidFill>
              <a:prstDash val="solid"/>
              <a:round/>
              <a:headEnd type="none" w="sm" len="sm"/>
              <a:tailEnd type="triangle" w="med" len="med"/>
            </a:ln>
          </p:spPr>
        </p:cxnSp>
        <p:cxnSp>
          <p:nvCxnSpPr>
            <p:cNvPr id="235" name="Google Shape;235;p19"/>
            <p:cNvCxnSpPr/>
            <p:nvPr/>
          </p:nvCxnSpPr>
          <p:spPr>
            <a:xfrm>
              <a:off x="2915750" y="4000425"/>
              <a:ext cx="432900" cy="463800"/>
            </a:xfrm>
            <a:prstGeom prst="straightConnector1">
              <a:avLst/>
            </a:prstGeom>
            <a:noFill/>
            <a:ln w="9525" cap="flat" cmpd="sng">
              <a:solidFill>
                <a:schemeClr val="dk2"/>
              </a:solidFill>
              <a:prstDash val="solid"/>
              <a:round/>
              <a:headEnd type="none" w="sm" len="sm"/>
              <a:tailEnd type="triangle" w="med" len="med"/>
            </a:ln>
          </p:spPr>
        </p:cxnSp>
        <p:sp>
          <p:nvSpPr>
            <p:cNvPr id="236" name="Google Shape;236;p19"/>
            <p:cNvSpPr txBox="1"/>
            <p:nvPr/>
          </p:nvSpPr>
          <p:spPr>
            <a:xfrm>
              <a:off x="3348650" y="4294725"/>
              <a:ext cx="5673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GB" sz="1000" b="0" i="0" u="none" strike="noStrike" cap="none">
                  <a:solidFill>
                    <a:srgbClr val="000000"/>
                  </a:solidFill>
                  <a:latin typeface="Roboto"/>
                  <a:ea typeface="Roboto"/>
                  <a:cs typeface="Roboto"/>
                  <a:sym typeface="Roboto"/>
                </a:rPr>
                <a:t>my</a:t>
              </a:r>
              <a:endParaRPr sz="1000" b="0" i="0" u="none" strike="noStrike" cap="none">
                <a:solidFill>
                  <a:srgbClr val="000000"/>
                </a:solidFill>
                <a:latin typeface="Roboto"/>
                <a:ea typeface="Roboto"/>
                <a:cs typeface="Roboto"/>
                <a:sym typeface="Roboto"/>
              </a:endParaRPr>
            </a:p>
          </p:txBody>
        </p:sp>
        <p:cxnSp>
          <p:nvCxnSpPr>
            <p:cNvPr id="237" name="Google Shape;237;p19"/>
            <p:cNvCxnSpPr>
              <a:endCxn id="230" idx="1"/>
            </p:cNvCxnSpPr>
            <p:nvPr/>
          </p:nvCxnSpPr>
          <p:spPr>
            <a:xfrm rot="10800000" flipH="1">
              <a:off x="2915750" y="3473475"/>
              <a:ext cx="432900" cy="526800"/>
            </a:xfrm>
            <a:prstGeom prst="straightConnector1">
              <a:avLst/>
            </a:prstGeom>
            <a:noFill/>
            <a:ln w="9525" cap="flat" cmpd="sng">
              <a:solidFill>
                <a:schemeClr val="dk2"/>
              </a:solidFill>
              <a:prstDash val="solid"/>
              <a:round/>
              <a:headEnd type="none" w="sm" len="sm"/>
              <a:tailEnd type="triangle" w="med" len="med"/>
            </a:ln>
          </p:spPr>
        </p:cxnSp>
      </p:grpSp>
      <p:grpSp>
        <p:nvGrpSpPr>
          <p:cNvPr id="238" name="Google Shape;238;p19"/>
          <p:cNvGrpSpPr/>
          <p:nvPr/>
        </p:nvGrpSpPr>
        <p:grpSpPr>
          <a:xfrm>
            <a:off x="1792575" y="2563275"/>
            <a:ext cx="1000200" cy="1329300"/>
            <a:chOff x="2915750" y="3304125"/>
            <a:chExt cx="1000200" cy="1329300"/>
          </a:xfrm>
        </p:grpSpPr>
        <p:sp>
          <p:nvSpPr>
            <p:cNvPr id="239" name="Google Shape;239;p19"/>
            <p:cNvSpPr txBox="1"/>
            <p:nvPr/>
          </p:nvSpPr>
          <p:spPr>
            <a:xfrm>
              <a:off x="3348650" y="3304125"/>
              <a:ext cx="5673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GB" sz="1000" b="0" i="0" u="none" strike="noStrike" cap="none">
                  <a:solidFill>
                    <a:srgbClr val="000000"/>
                  </a:solidFill>
                  <a:latin typeface="Roboto"/>
                  <a:ea typeface="Roboto"/>
                  <a:cs typeface="Roboto"/>
                  <a:sym typeface="Roboto"/>
                </a:rPr>
                <a:t>I</a:t>
              </a:r>
              <a:endParaRPr sz="1000" b="0" i="0" u="none" strike="noStrike" cap="none">
                <a:solidFill>
                  <a:srgbClr val="000000"/>
                </a:solidFill>
                <a:latin typeface="Roboto"/>
                <a:ea typeface="Roboto"/>
                <a:cs typeface="Roboto"/>
                <a:sym typeface="Roboto"/>
              </a:endParaRPr>
            </a:p>
          </p:txBody>
        </p:sp>
        <p:sp>
          <p:nvSpPr>
            <p:cNvPr id="240" name="Google Shape;240;p19"/>
            <p:cNvSpPr txBox="1"/>
            <p:nvPr/>
          </p:nvSpPr>
          <p:spPr>
            <a:xfrm>
              <a:off x="3348650" y="3608925"/>
              <a:ext cx="5673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GB" sz="1000" b="0" i="0" u="none" strike="noStrike" cap="none">
                  <a:solidFill>
                    <a:srgbClr val="000000"/>
                  </a:solidFill>
                  <a:latin typeface="Roboto"/>
                  <a:ea typeface="Roboto"/>
                  <a:cs typeface="Roboto"/>
                  <a:sym typeface="Roboto"/>
                </a:rPr>
                <a:t>Love</a:t>
              </a:r>
              <a:endParaRPr sz="1000" b="0" i="0" u="none" strike="noStrike" cap="none">
                <a:solidFill>
                  <a:srgbClr val="000000"/>
                </a:solidFill>
                <a:latin typeface="Roboto"/>
                <a:ea typeface="Roboto"/>
                <a:cs typeface="Roboto"/>
                <a:sym typeface="Roboto"/>
              </a:endParaRPr>
            </a:p>
          </p:txBody>
        </p:sp>
        <p:sp>
          <p:nvSpPr>
            <p:cNvPr id="241" name="Google Shape;241;p19"/>
            <p:cNvSpPr txBox="1"/>
            <p:nvPr/>
          </p:nvSpPr>
          <p:spPr>
            <a:xfrm>
              <a:off x="3348650" y="3913725"/>
              <a:ext cx="5673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GB" sz="1000" b="0" i="0" u="none" strike="noStrike" cap="none">
                  <a:solidFill>
                    <a:srgbClr val="000000"/>
                  </a:solidFill>
                  <a:latin typeface="Roboto"/>
                  <a:ea typeface="Roboto"/>
                  <a:cs typeface="Roboto"/>
                  <a:sym typeface="Roboto"/>
                </a:rPr>
                <a:t>cat</a:t>
              </a:r>
              <a:endParaRPr sz="1000" b="0" i="0" u="none" strike="noStrike" cap="none">
                <a:solidFill>
                  <a:srgbClr val="000000"/>
                </a:solidFill>
                <a:latin typeface="Roboto"/>
                <a:ea typeface="Roboto"/>
                <a:cs typeface="Roboto"/>
                <a:sym typeface="Roboto"/>
              </a:endParaRPr>
            </a:p>
          </p:txBody>
        </p:sp>
        <p:cxnSp>
          <p:nvCxnSpPr>
            <p:cNvPr id="242" name="Google Shape;242;p19"/>
            <p:cNvCxnSpPr>
              <a:endCxn id="240" idx="1"/>
            </p:cNvCxnSpPr>
            <p:nvPr/>
          </p:nvCxnSpPr>
          <p:spPr>
            <a:xfrm rot="10800000" flipH="1">
              <a:off x="2915750" y="3778275"/>
              <a:ext cx="432900" cy="222000"/>
            </a:xfrm>
            <a:prstGeom prst="straightConnector1">
              <a:avLst/>
            </a:prstGeom>
            <a:noFill/>
            <a:ln w="9525" cap="flat" cmpd="sng">
              <a:solidFill>
                <a:schemeClr val="dk2"/>
              </a:solidFill>
              <a:prstDash val="solid"/>
              <a:round/>
              <a:headEnd type="none" w="sm" len="sm"/>
              <a:tailEnd type="triangle" w="med" len="med"/>
            </a:ln>
          </p:spPr>
        </p:cxnSp>
        <p:cxnSp>
          <p:nvCxnSpPr>
            <p:cNvPr id="243" name="Google Shape;243;p19"/>
            <p:cNvCxnSpPr>
              <a:endCxn id="241" idx="1"/>
            </p:cNvCxnSpPr>
            <p:nvPr/>
          </p:nvCxnSpPr>
          <p:spPr>
            <a:xfrm>
              <a:off x="2915750" y="4000275"/>
              <a:ext cx="432900" cy="82800"/>
            </a:xfrm>
            <a:prstGeom prst="straightConnector1">
              <a:avLst/>
            </a:prstGeom>
            <a:noFill/>
            <a:ln w="9525" cap="flat" cmpd="sng">
              <a:solidFill>
                <a:schemeClr val="dk2"/>
              </a:solidFill>
              <a:prstDash val="solid"/>
              <a:round/>
              <a:headEnd type="none" w="sm" len="sm"/>
              <a:tailEnd type="triangle" w="med" len="med"/>
            </a:ln>
          </p:spPr>
        </p:cxnSp>
        <p:cxnSp>
          <p:nvCxnSpPr>
            <p:cNvPr id="244" name="Google Shape;244;p19"/>
            <p:cNvCxnSpPr/>
            <p:nvPr/>
          </p:nvCxnSpPr>
          <p:spPr>
            <a:xfrm>
              <a:off x="2915750" y="4000425"/>
              <a:ext cx="432900" cy="463800"/>
            </a:xfrm>
            <a:prstGeom prst="straightConnector1">
              <a:avLst/>
            </a:prstGeom>
            <a:noFill/>
            <a:ln w="9525" cap="flat" cmpd="sng">
              <a:solidFill>
                <a:schemeClr val="dk2"/>
              </a:solidFill>
              <a:prstDash val="solid"/>
              <a:round/>
              <a:headEnd type="none" w="sm" len="sm"/>
              <a:tailEnd type="triangle" w="med" len="med"/>
            </a:ln>
          </p:spPr>
        </p:cxnSp>
        <p:sp>
          <p:nvSpPr>
            <p:cNvPr id="245" name="Google Shape;245;p19"/>
            <p:cNvSpPr txBox="1"/>
            <p:nvPr/>
          </p:nvSpPr>
          <p:spPr>
            <a:xfrm>
              <a:off x="3348650" y="4294725"/>
              <a:ext cx="5673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GB" sz="1000" b="0" i="0" u="none" strike="noStrike" cap="none">
                  <a:solidFill>
                    <a:srgbClr val="000000"/>
                  </a:solidFill>
                  <a:latin typeface="Roboto"/>
                  <a:ea typeface="Roboto"/>
                  <a:cs typeface="Roboto"/>
                  <a:sym typeface="Roboto"/>
                </a:rPr>
                <a:t>my</a:t>
              </a:r>
              <a:endParaRPr sz="1000" b="0" i="0" u="none" strike="noStrike" cap="none">
                <a:solidFill>
                  <a:srgbClr val="000000"/>
                </a:solidFill>
                <a:latin typeface="Roboto"/>
                <a:ea typeface="Roboto"/>
                <a:cs typeface="Roboto"/>
                <a:sym typeface="Roboto"/>
              </a:endParaRPr>
            </a:p>
          </p:txBody>
        </p:sp>
        <p:cxnSp>
          <p:nvCxnSpPr>
            <p:cNvPr id="246" name="Google Shape;246;p19"/>
            <p:cNvCxnSpPr>
              <a:endCxn id="239" idx="1"/>
            </p:cNvCxnSpPr>
            <p:nvPr/>
          </p:nvCxnSpPr>
          <p:spPr>
            <a:xfrm rot="10800000" flipH="1">
              <a:off x="2915750" y="3473475"/>
              <a:ext cx="432900" cy="526800"/>
            </a:xfrm>
            <a:prstGeom prst="straightConnector1">
              <a:avLst/>
            </a:prstGeom>
            <a:noFill/>
            <a:ln w="9525" cap="flat" cmpd="sng">
              <a:solidFill>
                <a:schemeClr val="dk2"/>
              </a:solidFill>
              <a:prstDash val="solid"/>
              <a:round/>
              <a:headEnd type="none" w="sm" len="sm"/>
              <a:tailEnd type="triangle" w="med" len="med"/>
            </a:ln>
          </p:spPr>
        </p:cxnSp>
      </p:grpSp>
      <p:grpSp>
        <p:nvGrpSpPr>
          <p:cNvPr id="247" name="Google Shape;247;p19"/>
          <p:cNvGrpSpPr/>
          <p:nvPr/>
        </p:nvGrpSpPr>
        <p:grpSpPr>
          <a:xfrm>
            <a:off x="2594100" y="1233963"/>
            <a:ext cx="1000200" cy="1329300"/>
            <a:chOff x="2915750" y="3304125"/>
            <a:chExt cx="1000200" cy="1329300"/>
          </a:xfrm>
        </p:grpSpPr>
        <p:sp>
          <p:nvSpPr>
            <p:cNvPr id="248" name="Google Shape;248;p19"/>
            <p:cNvSpPr txBox="1"/>
            <p:nvPr/>
          </p:nvSpPr>
          <p:spPr>
            <a:xfrm>
              <a:off x="3348650" y="3304125"/>
              <a:ext cx="5673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GB" sz="1000" b="0" i="0" u="none" strike="noStrike" cap="none">
                  <a:solidFill>
                    <a:srgbClr val="000000"/>
                  </a:solidFill>
                  <a:latin typeface="Roboto"/>
                  <a:ea typeface="Roboto"/>
                  <a:cs typeface="Roboto"/>
                  <a:sym typeface="Roboto"/>
                </a:rPr>
                <a:t>I</a:t>
              </a:r>
              <a:endParaRPr sz="1000" b="0" i="0" u="none" strike="noStrike" cap="none">
                <a:solidFill>
                  <a:srgbClr val="000000"/>
                </a:solidFill>
                <a:latin typeface="Roboto"/>
                <a:ea typeface="Roboto"/>
                <a:cs typeface="Roboto"/>
                <a:sym typeface="Roboto"/>
              </a:endParaRPr>
            </a:p>
          </p:txBody>
        </p:sp>
        <p:sp>
          <p:nvSpPr>
            <p:cNvPr id="249" name="Google Shape;249;p19"/>
            <p:cNvSpPr txBox="1"/>
            <p:nvPr/>
          </p:nvSpPr>
          <p:spPr>
            <a:xfrm>
              <a:off x="3348650" y="3608925"/>
              <a:ext cx="5673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GB" sz="1000" b="0" i="0" u="none" strike="noStrike" cap="none">
                  <a:solidFill>
                    <a:srgbClr val="000000"/>
                  </a:solidFill>
                  <a:latin typeface="Roboto"/>
                  <a:ea typeface="Roboto"/>
                  <a:cs typeface="Roboto"/>
                  <a:sym typeface="Roboto"/>
                </a:rPr>
                <a:t>Love</a:t>
              </a:r>
              <a:endParaRPr sz="1000" b="0" i="0" u="none" strike="noStrike" cap="none">
                <a:solidFill>
                  <a:srgbClr val="000000"/>
                </a:solidFill>
                <a:latin typeface="Roboto"/>
                <a:ea typeface="Roboto"/>
                <a:cs typeface="Roboto"/>
                <a:sym typeface="Roboto"/>
              </a:endParaRPr>
            </a:p>
          </p:txBody>
        </p:sp>
        <p:sp>
          <p:nvSpPr>
            <p:cNvPr id="250" name="Google Shape;250;p19"/>
            <p:cNvSpPr txBox="1"/>
            <p:nvPr/>
          </p:nvSpPr>
          <p:spPr>
            <a:xfrm>
              <a:off x="3348650" y="3913725"/>
              <a:ext cx="5673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GB" sz="1000" b="0" i="0" u="none" strike="noStrike" cap="none">
                  <a:solidFill>
                    <a:srgbClr val="000000"/>
                  </a:solidFill>
                  <a:latin typeface="Roboto"/>
                  <a:ea typeface="Roboto"/>
                  <a:cs typeface="Roboto"/>
                  <a:sym typeface="Roboto"/>
                </a:rPr>
                <a:t>cat</a:t>
              </a:r>
              <a:endParaRPr sz="1000" b="0" i="0" u="none" strike="noStrike" cap="none">
                <a:solidFill>
                  <a:srgbClr val="000000"/>
                </a:solidFill>
                <a:latin typeface="Roboto"/>
                <a:ea typeface="Roboto"/>
                <a:cs typeface="Roboto"/>
                <a:sym typeface="Roboto"/>
              </a:endParaRPr>
            </a:p>
          </p:txBody>
        </p:sp>
        <p:cxnSp>
          <p:nvCxnSpPr>
            <p:cNvPr id="251" name="Google Shape;251;p19"/>
            <p:cNvCxnSpPr>
              <a:endCxn id="249" idx="1"/>
            </p:cNvCxnSpPr>
            <p:nvPr/>
          </p:nvCxnSpPr>
          <p:spPr>
            <a:xfrm rot="10800000" flipH="1">
              <a:off x="2915750" y="3778275"/>
              <a:ext cx="432900" cy="222000"/>
            </a:xfrm>
            <a:prstGeom prst="straightConnector1">
              <a:avLst/>
            </a:prstGeom>
            <a:noFill/>
            <a:ln w="9525" cap="flat" cmpd="sng">
              <a:solidFill>
                <a:schemeClr val="dk2"/>
              </a:solidFill>
              <a:prstDash val="solid"/>
              <a:round/>
              <a:headEnd type="none" w="sm" len="sm"/>
              <a:tailEnd type="triangle" w="med" len="med"/>
            </a:ln>
          </p:spPr>
        </p:cxnSp>
        <p:cxnSp>
          <p:nvCxnSpPr>
            <p:cNvPr id="252" name="Google Shape;252;p19"/>
            <p:cNvCxnSpPr>
              <a:endCxn id="250" idx="1"/>
            </p:cNvCxnSpPr>
            <p:nvPr/>
          </p:nvCxnSpPr>
          <p:spPr>
            <a:xfrm>
              <a:off x="2915750" y="4000275"/>
              <a:ext cx="432900" cy="82800"/>
            </a:xfrm>
            <a:prstGeom prst="straightConnector1">
              <a:avLst/>
            </a:prstGeom>
            <a:noFill/>
            <a:ln w="9525" cap="flat" cmpd="sng">
              <a:solidFill>
                <a:schemeClr val="dk2"/>
              </a:solidFill>
              <a:prstDash val="solid"/>
              <a:round/>
              <a:headEnd type="none" w="sm" len="sm"/>
              <a:tailEnd type="triangle" w="med" len="med"/>
            </a:ln>
          </p:spPr>
        </p:cxnSp>
        <p:cxnSp>
          <p:nvCxnSpPr>
            <p:cNvPr id="253" name="Google Shape;253;p19"/>
            <p:cNvCxnSpPr/>
            <p:nvPr/>
          </p:nvCxnSpPr>
          <p:spPr>
            <a:xfrm>
              <a:off x="2915750" y="4000425"/>
              <a:ext cx="432900" cy="463800"/>
            </a:xfrm>
            <a:prstGeom prst="straightConnector1">
              <a:avLst/>
            </a:prstGeom>
            <a:noFill/>
            <a:ln w="9525" cap="flat" cmpd="sng">
              <a:solidFill>
                <a:schemeClr val="dk2"/>
              </a:solidFill>
              <a:prstDash val="solid"/>
              <a:round/>
              <a:headEnd type="none" w="sm" len="sm"/>
              <a:tailEnd type="triangle" w="med" len="med"/>
            </a:ln>
          </p:spPr>
        </p:cxnSp>
        <p:sp>
          <p:nvSpPr>
            <p:cNvPr id="254" name="Google Shape;254;p19"/>
            <p:cNvSpPr txBox="1"/>
            <p:nvPr/>
          </p:nvSpPr>
          <p:spPr>
            <a:xfrm>
              <a:off x="3348650" y="4294725"/>
              <a:ext cx="5673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GB" sz="1000" b="0" i="0" u="none" strike="noStrike" cap="none">
                  <a:solidFill>
                    <a:srgbClr val="000000"/>
                  </a:solidFill>
                  <a:latin typeface="Roboto"/>
                  <a:ea typeface="Roboto"/>
                  <a:cs typeface="Roboto"/>
                  <a:sym typeface="Roboto"/>
                </a:rPr>
                <a:t>my</a:t>
              </a:r>
              <a:endParaRPr sz="1000" b="0" i="0" u="none" strike="noStrike" cap="none">
                <a:solidFill>
                  <a:srgbClr val="000000"/>
                </a:solidFill>
                <a:latin typeface="Roboto"/>
                <a:ea typeface="Roboto"/>
                <a:cs typeface="Roboto"/>
                <a:sym typeface="Roboto"/>
              </a:endParaRPr>
            </a:p>
          </p:txBody>
        </p:sp>
        <p:cxnSp>
          <p:nvCxnSpPr>
            <p:cNvPr id="255" name="Google Shape;255;p19"/>
            <p:cNvCxnSpPr>
              <a:endCxn id="248" idx="1"/>
            </p:cNvCxnSpPr>
            <p:nvPr/>
          </p:nvCxnSpPr>
          <p:spPr>
            <a:xfrm rot="10800000" flipH="1">
              <a:off x="2915750" y="3473475"/>
              <a:ext cx="432900" cy="526800"/>
            </a:xfrm>
            <a:prstGeom prst="straightConnector1">
              <a:avLst/>
            </a:prstGeom>
            <a:noFill/>
            <a:ln w="9525" cap="flat" cmpd="sng">
              <a:solidFill>
                <a:schemeClr val="dk2"/>
              </a:solidFill>
              <a:prstDash val="solid"/>
              <a:round/>
              <a:headEnd type="none" w="sm" len="sm"/>
              <a:tailEnd type="triangle" w="med" len="med"/>
            </a:ln>
          </p:spPr>
        </p:cxnSp>
      </p:grpSp>
      <p:grpSp>
        <p:nvGrpSpPr>
          <p:cNvPr id="256" name="Google Shape;256;p19"/>
          <p:cNvGrpSpPr/>
          <p:nvPr/>
        </p:nvGrpSpPr>
        <p:grpSpPr>
          <a:xfrm>
            <a:off x="2594100" y="2697350"/>
            <a:ext cx="1000200" cy="1329300"/>
            <a:chOff x="2915750" y="3304125"/>
            <a:chExt cx="1000200" cy="1329300"/>
          </a:xfrm>
        </p:grpSpPr>
        <p:sp>
          <p:nvSpPr>
            <p:cNvPr id="257" name="Google Shape;257;p19"/>
            <p:cNvSpPr txBox="1"/>
            <p:nvPr/>
          </p:nvSpPr>
          <p:spPr>
            <a:xfrm>
              <a:off x="3348650" y="3304125"/>
              <a:ext cx="5673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GB" sz="1000" b="0" i="0" u="none" strike="noStrike" cap="none">
                  <a:solidFill>
                    <a:srgbClr val="000000"/>
                  </a:solidFill>
                  <a:latin typeface="Roboto"/>
                  <a:ea typeface="Roboto"/>
                  <a:cs typeface="Roboto"/>
                  <a:sym typeface="Roboto"/>
                </a:rPr>
                <a:t>I</a:t>
              </a:r>
              <a:endParaRPr sz="1000" b="0" i="0" u="none" strike="noStrike" cap="none">
                <a:solidFill>
                  <a:srgbClr val="000000"/>
                </a:solidFill>
                <a:latin typeface="Roboto"/>
                <a:ea typeface="Roboto"/>
                <a:cs typeface="Roboto"/>
                <a:sym typeface="Roboto"/>
              </a:endParaRPr>
            </a:p>
          </p:txBody>
        </p:sp>
        <p:sp>
          <p:nvSpPr>
            <p:cNvPr id="258" name="Google Shape;258;p19"/>
            <p:cNvSpPr txBox="1"/>
            <p:nvPr/>
          </p:nvSpPr>
          <p:spPr>
            <a:xfrm>
              <a:off x="3348650" y="3608925"/>
              <a:ext cx="5673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GB" sz="1000" b="0" i="0" u="none" strike="noStrike" cap="none">
                  <a:solidFill>
                    <a:srgbClr val="000000"/>
                  </a:solidFill>
                  <a:latin typeface="Roboto"/>
                  <a:ea typeface="Roboto"/>
                  <a:cs typeface="Roboto"/>
                  <a:sym typeface="Roboto"/>
                </a:rPr>
                <a:t>Love</a:t>
              </a:r>
              <a:endParaRPr sz="1000" b="0" i="0" u="none" strike="noStrike" cap="none">
                <a:solidFill>
                  <a:srgbClr val="000000"/>
                </a:solidFill>
                <a:latin typeface="Roboto"/>
                <a:ea typeface="Roboto"/>
                <a:cs typeface="Roboto"/>
                <a:sym typeface="Roboto"/>
              </a:endParaRPr>
            </a:p>
          </p:txBody>
        </p:sp>
        <p:sp>
          <p:nvSpPr>
            <p:cNvPr id="259" name="Google Shape;259;p19"/>
            <p:cNvSpPr txBox="1"/>
            <p:nvPr/>
          </p:nvSpPr>
          <p:spPr>
            <a:xfrm>
              <a:off x="3348650" y="3913725"/>
              <a:ext cx="5673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GB" sz="1000" b="0" i="0" u="none" strike="noStrike" cap="none">
                  <a:solidFill>
                    <a:srgbClr val="000000"/>
                  </a:solidFill>
                  <a:latin typeface="Roboto"/>
                  <a:ea typeface="Roboto"/>
                  <a:cs typeface="Roboto"/>
                  <a:sym typeface="Roboto"/>
                </a:rPr>
                <a:t>cat</a:t>
              </a:r>
              <a:endParaRPr sz="1000" b="0" i="0" u="none" strike="noStrike" cap="none">
                <a:solidFill>
                  <a:srgbClr val="000000"/>
                </a:solidFill>
                <a:latin typeface="Roboto"/>
                <a:ea typeface="Roboto"/>
                <a:cs typeface="Roboto"/>
                <a:sym typeface="Roboto"/>
              </a:endParaRPr>
            </a:p>
          </p:txBody>
        </p:sp>
        <p:cxnSp>
          <p:nvCxnSpPr>
            <p:cNvPr id="260" name="Google Shape;260;p19"/>
            <p:cNvCxnSpPr>
              <a:endCxn id="258" idx="1"/>
            </p:cNvCxnSpPr>
            <p:nvPr/>
          </p:nvCxnSpPr>
          <p:spPr>
            <a:xfrm rot="10800000" flipH="1">
              <a:off x="2915750" y="3778275"/>
              <a:ext cx="432900" cy="222000"/>
            </a:xfrm>
            <a:prstGeom prst="straightConnector1">
              <a:avLst/>
            </a:prstGeom>
            <a:noFill/>
            <a:ln w="9525" cap="flat" cmpd="sng">
              <a:solidFill>
                <a:schemeClr val="dk2"/>
              </a:solidFill>
              <a:prstDash val="solid"/>
              <a:round/>
              <a:headEnd type="none" w="sm" len="sm"/>
              <a:tailEnd type="triangle" w="med" len="med"/>
            </a:ln>
          </p:spPr>
        </p:cxnSp>
        <p:cxnSp>
          <p:nvCxnSpPr>
            <p:cNvPr id="261" name="Google Shape;261;p19"/>
            <p:cNvCxnSpPr>
              <a:endCxn id="259" idx="1"/>
            </p:cNvCxnSpPr>
            <p:nvPr/>
          </p:nvCxnSpPr>
          <p:spPr>
            <a:xfrm>
              <a:off x="2915750" y="4000275"/>
              <a:ext cx="432900" cy="82800"/>
            </a:xfrm>
            <a:prstGeom prst="straightConnector1">
              <a:avLst/>
            </a:prstGeom>
            <a:noFill/>
            <a:ln w="9525" cap="flat" cmpd="sng">
              <a:solidFill>
                <a:schemeClr val="dk2"/>
              </a:solidFill>
              <a:prstDash val="solid"/>
              <a:round/>
              <a:headEnd type="none" w="sm" len="sm"/>
              <a:tailEnd type="triangle" w="med" len="med"/>
            </a:ln>
          </p:spPr>
        </p:cxnSp>
        <p:cxnSp>
          <p:nvCxnSpPr>
            <p:cNvPr id="262" name="Google Shape;262;p19"/>
            <p:cNvCxnSpPr/>
            <p:nvPr/>
          </p:nvCxnSpPr>
          <p:spPr>
            <a:xfrm>
              <a:off x="2915750" y="4000425"/>
              <a:ext cx="432900" cy="463800"/>
            </a:xfrm>
            <a:prstGeom prst="straightConnector1">
              <a:avLst/>
            </a:prstGeom>
            <a:noFill/>
            <a:ln w="9525" cap="flat" cmpd="sng">
              <a:solidFill>
                <a:schemeClr val="dk2"/>
              </a:solidFill>
              <a:prstDash val="solid"/>
              <a:round/>
              <a:headEnd type="none" w="sm" len="sm"/>
              <a:tailEnd type="triangle" w="med" len="med"/>
            </a:ln>
          </p:spPr>
        </p:cxnSp>
        <p:sp>
          <p:nvSpPr>
            <p:cNvPr id="263" name="Google Shape;263;p19"/>
            <p:cNvSpPr txBox="1"/>
            <p:nvPr/>
          </p:nvSpPr>
          <p:spPr>
            <a:xfrm>
              <a:off x="3348650" y="4294725"/>
              <a:ext cx="5673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GB" sz="1000" b="0" i="0" u="none" strike="noStrike" cap="none">
                  <a:solidFill>
                    <a:srgbClr val="000000"/>
                  </a:solidFill>
                  <a:latin typeface="Roboto"/>
                  <a:ea typeface="Roboto"/>
                  <a:cs typeface="Roboto"/>
                  <a:sym typeface="Roboto"/>
                </a:rPr>
                <a:t>my</a:t>
              </a:r>
              <a:endParaRPr sz="1000" b="0" i="0" u="none" strike="noStrike" cap="none">
                <a:solidFill>
                  <a:srgbClr val="000000"/>
                </a:solidFill>
                <a:latin typeface="Roboto"/>
                <a:ea typeface="Roboto"/>
                <a:cs typeface="Roboto"/>
                <a:sym typeface="Roboto"/>
              </a:endParaRPr>
            </a:p>
          </p:txBody>
        </p:sp>
        <p:cxnSp>
          <p:nvCxnSpPr>
            <p:cNvPr id="264" name="Google Shape;264;p19"/>
            <p:cNvCxnSpPr>
              <a:endCxn id="257" idx="1"/>
            </p:cNvCxnSpPr>
            <p:nvPr/>
          </p:nvCxnSpPr>
          <p:spPr>
            <a:xfrm rot="10800000" flipH="1">
              <a:off x="2915750" y="3473475"/>
              <a:ext cx="432900" cy="526800"/>
            </a:xfrm>
            <a:prstGeom prst="straightConnector1">
              <a:avLst/>
            </a:prstGeom>
            <a:noFill/>
            <a:ln w="9525" cap="flat" cmpd="sng">
              <a:solidFill>
                <a:schemeClr val="dk2"/>
              </a:solidFill>
              <a:prstDash val="solid"/>
              <a:round/>
              <a:headEnd type="none" w="sm" len="sm"/>
              <a:tailEnd type="triangle" w="med" len="med"/>
            </a:ln>
          </p:spPr>
        </p:cxnSp>
      </p:grpSp>
      <p:grpSp>
        <p:nvGrpSpPr>
          <p:cNvPr id="265" name="Google Shape;265;p19"/>
          <p:cNvGrpSpPr/>
          <p:nvPr/>
        </p:nvGrpSpPr>
        <p:grpSpPr>
          <a:xfrm>
            <a:off x="3486075" y="1690525"/>
            <a:ext cx="1000200" cy="1329300"/>
            <a:chOff x="2915750" y="3304125"/>
            <a:chExt cx="1000200" cy="1329300"/>
          </a:xfrm>
        </p:grpSpPr>
        <p:sp>
          <p:nvSpPr>
            <p:cNvPr id="266" name="Google Shape;266;p19"/>
            <p:cNvSpPr txBox="1"/>
            <p:nvPr/>
          </p:nvSpPr>
          <p:spPr>
            <a:xfrm>
              <a:off x="3348650" y="3304125"/>
              <a:ext cx="5673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GB" sz="1000" b="0" i="0" u="none" strike="noStrike" cap="none">
                  <a:solidFill>
                    <a:srgbClr val="000000"/>
                  </a:solidFill>
                  <a:latin typeface="Roboto"/>
                  <a:ea typeface="Roboto"/>
                  <a:cs typeface="Roboto"/>
                  <a:sym typeface="Roboto"/>
                </a:rPr>
                <a:t>I</a:t>
              </a:r>
              <a:endParaRPr sz="1000" b="0" i="0" u="none" strike="noStrike" cap="none">
                <a:solidFill>
                  <a:srgbClr val="000000"/>
                </a:solidFill>
                <a:latin typeface="Roboto"/>
                <a:ea typeface="Roboto"/>
                <a:cs typeface="Roboto"/>
                <a:sym typeface="Roboto"/>
              </a:endParaRPr>
            </a:p>
          </p:txBody>
        </p:sp>
        <p:sp>
          <p:nvSpPr>
            <p:cNvPr id="267" name="Google Shape;267;p19"/>
            <p:cNvSpPr txBox="1"/>
            <p:nvPr/>
          </p:nvSpPr>
          <p:spPr>
            <a:xfrm>
              <a:off x="3348650" y="3608925"/>
              <a:ext cx="5673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GB" sz="1000" b="0" i="0" u="none" strike="noStrike" cap="none">
                  <a:solidFill>
                    <a:srgbClr val="000000"/>
                  </a:solidFill>
                  <a:latin typeface="Roboto"/>
                  <a:ea typeface="Roboto"/>
                  <a:cs typeface="Roboto"/>
                  <a:sym typeface="Roboto"/>
                </a:rPr>
                <a:t>Love</a:t>
              </a:r>
              <a:endParaRPr sz="1000" b="0" i="0" u="none" strike="noStrike" cap="none">
                <a:solidFill>
                  <a:srgbClr val="000000"/>
                </a:solidFill>
                <a:latin typeface="Roboto"/>
                <a:ea typeface="Roboto"/>
                <a:cs typeface="Roboto"/>
                <a:sym typeface="Roboto"/>
              </a:endParaRPr>
            </a:p>
          </p:txBody>
        </p:sp>
        <p:sp>
          <p:nvSpPr>
            <p:cNvPr id="268" name="Google Shape;268;p19"/>
            <p:cNvSpPr txBox="1"/>
            <p:nvPr/>
          </p:nvSpPr>
          <p:spPr>
            <a:xfrm>
              <a:off x="3348650" y="3913725"/>
              <a:ext cx="5673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GB" sz="1000" b="0" i="0" u="none" strike="noStrike" cap="none">
                  <a:solidFill>
                    <a:srgbClr val="000000"/>
                  </a:solidFill>
                  <a:latin typeface="Roboto"/>
                  <a:ea typeface="Roboto"/>
                  <a:cs typeface="Roboto"/>
                  <a:sym typeface="Roboto"/>
                </a:rPr>
                <a:t>cat</a:t>
              </a:r>
              <a:endParaRPr sz="1000" b="0" i="0" u="none" strike="noStrike" cap="none">
                <a:solidFill>
                  <a:srgbClr val="000000"/>
                </a:solidFill>
                <a:latin typeface="Roboto"/>
                <a:ea typeface="Roboto"/>
                <a:cs typeface="Roboto"/>
                <a:sym typeface="Roboto"/>
              </a:endParaRPr>
            </a:p>
          </p:txBody>
        </p:sp>
        <p:cxnSp>
          <p:nvCxnSpPr>
            <p:cNvPr id="269" name="Google Shape;269;p19"/>
            <p:cNvCxnSpPr>
              <a:endCxn id="267" idx="1"/>
            </p:cNvCxnSpPr>
            <p:nvPr/>
          </p:nvCxnSpPr>
          <p:spPr>
            <a:xfrm rot="10800000" flipH="1">
              <a:off x="2915750" y="3778275"/>
              <a:ext cx="432900" cy="222000"/>
            </a:xfrm>
            <a:prstGeom prst="straightConnector1">
              <a:avLst/>
            </a:prstGeom>
            <a:noFill/>
            <a:ln w="9525" cap="flat" cmpd="sng">
              <a:solidFill>
                <a:schemeClr val="dk2"/>
              </a:solidFill>
              <a:prstDash val="solid"/>
              <a:round/>
              <a:headEnd type="none" w="sm" len="sm"/>
              <a:tailEnd type="triangle" w="med" len="med"/>
            </a:ln>
          </p:spPr>
        </p:cxnSp>
        <p:cxnSp>
          <p:nvCxnSpPr>
            <p:cNvPr id="270" name="Google Shape;270;p19"/>
            <p:cNvCxnSpPr>
              <a:endCxn id="268" idx="1"/>
            </p:cNvCxnSpPr>
            <p:nvPr/>
          </p:nvCxnSpPr>
          <p:spPr>
            <a:xfrm>
              <a:off x="2915750" y="4000275"/>
              <a:ext cx="432900" cy="82800"/>
            </a:xfrm>
            <a:prstGeom prst="straightConnector1">
              <a:avLst/>
            </a:prstGeom>
            <a:noFill/>
            <a:ln w="9525" cap="flat" cmpd="sng">
              <a:solidFill>
                <a:schemeClr val="dk2"/>
              </a:solidFill>
              <a:prstDash val="solid"/>
              <a:round/>
              <a:headEnd type="none" w="sm" len="sm"/>
              <a:tailEnd type="triangle" w="med" len="med"/>
            </a:ln>
          </p:spPr>
        </p:cxnSp>
        <p:cxnSp>
          <p:nvCxnSpPr>
            <p:cNvPr id="271" name="Google Shape;271;p19"/>
            <p:cNvCxnSpPr/>
            <p:nvPr/>
          </p:nvCxnSpPr>
          <p:spPr>
            <a:xfrm>
              <a:off x="2915750" y="4000425"/>
              <a:ext cx="432900" cy="463800"/>
            </a:xfrm>
            <a:prstGeom prst="straightConnector1">
              <a:avLst/>
            </a:prstGeom>
            <a:noFill/>
            <a:ln w="9525" cap="flat" cmpd="sng">
              <a:solidFill>
                <a:schemeClr val="dk2"/>
              </a:solidFill>
              <a:prstDash val="solid"/>
              <a:round/>
              <a:headEnd type="none" w="sm" len="sm"/>
              <a:tailEnd type="triangle" w="med" len="med"/>
            </a:ln>
          </p:spPr>
        </p:cxnSp>
        <p:sp>
          <p:nvSpPr>
            <p:cNvPr id="272" name="Google Shape;272;p19"/>
            <p:cNvSpPr txBox="1"/>
            <p:nvPr/>
          </p:nvSpPr>
          <p:spPr>
            <a:xfrm>
              <a:off x="3348650" y="4294725"/>
              <a:ext cx="5673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GB" sz="1000" b="0" i="0" u="none" strike="noStrike" cap="none">
                  <a:solidFill>
                    <a:srgbClr val="000000"/>
                  </a:solidFill>
                  <a:latin typeface="Roboto"/>
                  <a:ea typeface="Roboto"/>
                  <a:cs typeface="Roboto"/>
                  <a:sym typeface="Roboto"/>
                </a:rPr>
                <a:t>my</a:t>
              </a:r>
              <a:endParaRPr sz="1000" b="0" i="0" u="none" strike="noStrike" cap="none">
                <a:solidFill>
                  <a:srgbClr val="000000"/>
                </a:solidFill>
                <a:latin typeface="Roboto"/>
                <a:ea typeface="Roboto"/>
                <a:cs typeface="Roboto"/>
                <a:sym typeface="Roboto"/>
              </a:endParaRPr>
            </a:p>
          </p:txBody>
        </p:sp>
        <p:cxnSp>
          <p:nvCxnSpPr>
            <p:cNvPr id="273" name="Google Shape;273;p19"/>
            <p:cNvCxnSpPr>
              <a:endCxn id="266" idx="1"/>
            </p:cNvCxnSpPr>
            <p:nvPr/>
          </p:nvCxnSpPr>
          <p:spPr>
            <a:xfrm rot="10800000" flipH="1">
              <a:off x="2915750" y="3473475"/>
              <a:ext cx="432900" cy="526800"/>
            </a:xfrm>
            <a:prstGeom prst="straightConnector1">
              <a:avLst/>
            </a:prstGeom>
            <a:noFill/>
            <a:ln w="9525" cap="flat" cmpd="sng">
              <a:solidFill>
                <a:schemeClr val="dk2"/>
              </a:solidFill>
              <a:prstDash val="solid"/>
              <a:round/>
              <a:headEnd type="none" w="sm" len="sm"/>
              <a:tailEnd type="triangle" w="med" len="med"/>
            </a:ln>
          </p:spPr>
        </p:cxnSp>
      </p:grpSp>
      <p:grpSp>
        <p:nvGrpSpPr>
          <p:cNvPr id="274" name="Google Shape;274;p19"/>
          <p:cNvGrpSpPr/>
          <p:nvPr/>
        </p:nvGrpSpPr>
        <p:grpSpPr>
          <a:xfrm>
            <a:off x="3433825" y="3155500"/>
            <a:ext cx="1000200" cy="1329300"/>
            <a:chOff x="2915750" y="3304125"/>
            <a:chExt cx="1000200" cy="1329300"/>
          </a:xfrm>
        </p:grpSpPr>
        <p:sp>
          <p:nvSpPr>
            <p:cNvPr id="275" name="Google Shape;275;p19"/>
            <p:cNvSpPr txBox="1"/>
            <p:nvPr/>
          </p:nvSpPr>
          <p:spPr>
            <a:xfrm>
              <a:off x="3348650" y="3304125"/>
              <a:ext cx="5673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GB" sz="1000" b="0" i="0" u="none" strike="noStrike" cap="none">
                  <a:solidFill>
                    <a:srgbClr val="000000"/>
                  </a:solidFill>
                  <a:latin typeface="Roboto"/>
                  <a:ea typeface="Roboto"/>
                  <a:cs typeface="Roboto"/>
                  <a:sym typeface="Roboto"/>
                </a:rPr>
                <a:t>I</a:t>
              </a:r>
              <a:endParaRPr sz="1000" b="0" i="0" u="none" strike="noStrike" cap="none">
                <a:solidFill>
                  <a:srgbClr val="000000"/>
                </a:solidFill>
                <a:latin typeface="Roboto"/>
                <a:ea typeface="Roboto"/>
                <a:cs typeface="Roboto"/>
                <a:sym typeface="Roboto"/>
              </a:endParaRPr>
            </a:p>
          </p:txBody>
        </p:sp>
        <p:sp>
          <p:nvSpPr>
            <p:cNvPr id="276" name="Google Shape;276;p19"/>
            <p:cNvSpPr txBox="1"/>
            <p:nvPr/>
          </p:nvSpPr>
          <p:spPr>
            <a:xfrm>
              <a:off x="3348650" y="3608925"/>
              <a:ext cx="5673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GB" sz="1000" b="0" i="0" u="none" strike="noStrike" cap="none">
                  <a:solidFill>
                    <a:srgbClr val="000000"/>
                  </a:solidFill>
                  <a:latin typeface="Roboto"/>
                  <a:ea typeface="Roboto"/>
                  <a:cs typeface="Roboto"/>
                  <a:sym typeface="Roboto"/>
                </a:rPr>
                <a:t>Love</a:t>
              </a:r>
              <a:endParaRPr sz="1000" b="0" i="0" u="none" strike="noStrike" cap="none">
                <a:solidFill>
                  <a:srgbClr val="000000"/>
                </a:solidFill>
                <a:latin typeface="Roboto"/>
                <a:ea typeface="Roboto"/>
                <a:cs typeface="Roboto"/>
                <a:sym typeface="Roboto"/>
              </a:endParaRPr>
            </a:p>
          </p:txBody>
        </p:sp>
        <p:sp>
          <p:nvSpPr>
            <p:cNvPr id="277" name="Google Shape;277;p19"/>
            <p:cNvSpPr txBox="1"/>
            <p:nvPr/>
          </p:nvSpPr>
          <p:spPr>
            <a:xfrm>
              <a:off x="3348650" y="3913725"/>
              <a:ext cx="5673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GB" sz="1000" b="0" i="0" u="none" strike="noStrike" cap="none">
                  <a:solidFill>
                    <a:srgbClr val="000000"/>
                  </a:solidFill>
                  <a:latin typeface="Roboto"/>
                  <a:ea typeface="Roboto"/>
                  <a:cs typeface="Roboto"/>
                  <a:sym typeface="Roboto"/>
                </a:rPr>
                <a:t>cat</a:t>
              </a:r>
              <a:endParaRPr sz="1000" b="0" i="0" u="none" strike="noStrike" cap="none">
                <a:solidFill>
                  <a:srgbClr val="000000"/>
                </a:solidFill>
                <a:latin typeface="Roboto"/>
                <a:ea typeface="Roboto"/>
                <a:cs typeface="Roboto"/>
                <a:sym typeface="Roboto"/>
              </a:endParaRPr>
            </a:p>
          </p:txBody>
        </p:sp>
        <p:cxnSp>
          <p:nvCxnSpPr>
            <p:cNvPr id="278" name="Google Shape;278;p19"/>
            <p:cNvCxnSpPr>
              <a:endCxn id="276" idx="1"/>
            </p:cNvCxnSpPr>
            <p:nvPr/>
          </p:nvCxnSpPr>
          <p:spPr>
            <a:xfrm rot="10800000" flipH="1">
              <a:off x="2915750" y="3778275"/>
              <a:ext cx="432900" cy="222000"/>
            </a:xfrm>
            <a:prstGeom prst="straightConnector1">
              <a:avLst/>
            </a:prstGeom>
            <a:noFill/>
            <a:ln w="9525" cap="flat" cmpd="sng">
              <a:solidFill>
                <a:schemeClr val="dk2"/>
              </a:solidFill>
              <a:prstDash val="solid"/>
              <a:round/>
              <a:headEnd type="none" w="sm" len="sm"/>
              <a:tailEnd type="triangle" w="med" len="med"/>
            </a:ln>
          </p:spPr>
        </p:cxnSp>
        <p:cxnSp>
          <p:nvCxnSpPr>
            <p:cNvPr id="279" name="Google Shape;279;p19"/>
            <p:cNvCxnSpPr>
              <a:endCxn id="277" idx="1"/>
            </p:cNvCxnSpPr>
            <p:nvPr/>
          </p:nvCxnSpPr>
          <p:spPr>
            <a:xfrm>
              <a:off x="2915750" y="4000275"/>
              <a:ext cx="432900" cy="82800"/>
            </a:xfrm>
            <a:prstGeom prst="straightConnector1">
              <a:avLst/>
            </a:prstGeom>
            <a:noFill/>
            <a:ln w="9525" cap="flat" cmpd="sng">
              <a:solidFill>
                <a:schemeClr val="dk2"/>
              </a:solidFill>
              <a:prstDash val="solid"/>
              <a:round/>
              <a:headEnd type="none" w="sm" len="sm"/>
              <a:tailEnd type="triangle" w="med" len="med"/>
            </a:ln>
          </p:spPr>
        </p:cxnSp>
        <p:cxnSp>
          <p:nvCxnSpPr>
            <p:cNvPr id="280" name="Google Shape;280;p19"/>
            <p:cNvCxnSpPr/>
            <p:nvPr/>
          </p:nvCxnSpPr>
          <p:spPr>
            <a:xfrm>
              <a:off x="2915750" y="4000425"/>
              <a:ext cx="432900" cy="463800"/>
            </a:xfrm>
            <a:prstGeom prst="straightConnector1">
              <a:avLst/>
            </a:prstGeom>
            <a:noFill/>
            <a:ln w="9525" cap="flat" cmpd="sng">
              <a:solidFill>
                <a:schemeClr val="dk2"/>
              </a:solidFill>
              <a:prstDash val="solid"/>
              <a:round/>
              <a:headEnd type="none" w="sm" len="sm"/>
              <a:tailEnd type="triangle" w="med" len="med"/>
            </a:ln>
          </p:spPr>
        </p:cxnSp>
        <p:sp>
          <p:nvSpPr>
            <p:cNvPr id="281" name="Google Shape;281;p19"/>
            <p:cNvSpPr txBox="1"/>
            <p:nvPr/>
          </p:nvSpPr>
          <p:spPr>
            <a:xfrm>
              <a:off x="3348650" y="4294725"/>
              <a:ext cx="5673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GB" sz="1000" b="0" i="0" u="none" strike="noStrike" cap="none">
                  <a:solidFill>
                    <a:srgbClr val="000000"/>
                  </a:solidFill>
                  <a:latin typeface="Roboto"/>
                  <a:ea typeface="Roboto"/>
                  <a:cs typeface="Roboto"/>
                  <a:sym typeface="Roboto"/>
                </a:rPr>
                <a:t>my</a:t>
              </a:r>
              <a:endParaRPr sz="1000" b="0" i="0" u="none" strike="noStrike" cap="none">
                <a:solidFill>
                  <a:srgbClr val="000000"/>
                </a:solidFill>
                <a:latin typeface="Roboto"/>
                <a:ea typeface="Roboto"/>
                <a:cs typeface="Roboto"/>
                <a:sym typeface="Roboto"/>
              </a:endParaRPr>
            </a:p>
          </p:txBody>
        </p:sp>
        <p:cxnSp>
          <p:nvCxnSpPr>
            <p:cNvPr id="282" name="Google Shape;282;p19"/>
            <p:cNvCxnSpPr>
              <a:endCxn id="275" idx="1"/>
            </p:cNvCxnSpPr>
            <p:nvPr/>
          </p:nvCxnSpPr>
          <p:spPr>
            <a:xfrm rot="10800000" flipH="1">
              <a:off x="2915750" y="3473475"/>
              <a:ext cx="432900" cy="526800"/>
            </a:xfrm>
            <a:prstGeom prst="straightConnector1">
              <a:avLst/>
            </a:prstGeom>
            <a:noFill/>
            <a:ln w="9525" cap="flat" cmpd="sng">
              <a:solidFill>
                <a:schemeClr val="dk2"/>
              </a:solidFill>
              <a:prstDash val="solid"/>
              <a:round/>
              <a:headEnd type="none" w="sm" len="sm"/>
              <a:tailEnd type="triangle" w="med" len="med"/>
            </a:ln>
          </p:spPr>
        </p:cxnSp>
      </p:grpSp>
      <p:sp>
        <p:nvSpPr>
          <p:cNvPr id="283" name="Google Shape;283;p19"/>
          <p:cNvSpPr/>
          <p:nvPr/>
        </p:nvSpPr>
        <p:spPr>
          <a:xfrm>
            <a:off x="1457250" y="2017250"/>
            <a:ext cx="216600" cy="222000"/>
          </a:xfrm>
          <a:prstGeom prst="ellipse">
            <a:avLst/>
          </a:prstGeom>
          <a:solidFill>
            <a:srgbClr val="29D2F5">
              <a:alpha val="21176"/>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4" name="Google Shape;284;p19"/>
          <p:cNvSpPr/>
          <p:nvPr/>
        </p:nvSpPr>
        <p:spPr>
          <a:xfrm>
            <a:off x="1517188" y="3019575"/>
            <a:ext cx="216600" cy="222000"/>
          </a:xfrm>
          <a:prstGeom prst="ellipse">
            <a:avLst/>
          </a:prstGeom>
          <a:solidFill>
            <a:srgbClr val="29D2F5">
              <a:alpha val="21176"/>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 name="Google Shape;285;p19"/>
          <p:cNvSpPr/>
          <p:nvPr/>
        </p:nvSpPr>
        <p:spPr>
          <a:xfrm>
            <a:off x="2201600" y="1795250"/>
            <a:ext cx="360600" cy="222000"/>
          </a:xfrm>
          <a:prstGeom prst="ellipse">
            <a:avLst/>
          </a:prstGeom>
          <a:solidFill>
            <a:srgbClr val="29D2F5">
              <a:alpha val="21176"/>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 name="Google Shape;286;p19"/>
          <p:cNvSpPr/>
          <p:nvPr/>
        </p:nvSpPr>
        <p:spPr>
          <a:xfrm>
            <a:off x="2272100" y="3251000"/>
            <a:ext cx="290100" cy="222000"/>
          </a:xfrm>
          <a:prstGeom prst="ellipse">
            <a:avLst/>
          </a:prstGeom>
          <a:solidFill>
            <a:srgbClr val="29D2F5">
              <a:alpha val="21176"/>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7" name="Google Shape;287;p19"/>
          <p:cNvSpPr/>
          <p:nvPr/>
        </p:nvSpPr>
        <p:spPr>
          <a:xfrm>
            <a:off x="3055875" y="2292525"/>
            <a:ext cx="290100" cy="222000"/>
          </a:xfrm>
          <a:prstGeom prst="ellipse">
            <a:avLst/>
          </a:prstGeom>
          <a:solidFill>
            <a:srgbClr val="29D2F5">
              <a:alpha val="21176"/>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 name="Google Shape;288;p19"/>
          <p:cNvSpPr/>
          <p:nvPr/>
        </p:nvSpPr>
        <p:spPr>
          <a:xfrm>
            <a:off x="3966100" y="2358225"/>
            <a:ext cx="290100" cy="222000"/>
          </a:xfrm>
          <a:prstGeom prst="ellipse">
            <a:avLst/>
          </a:prstGeom>
          <a:solidFill>
            <a:srgbClr val="29D2F5">
              <a:alpha val="21176"/>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9" name="Google Shape;289;p19"/>
          <p:cNvSpPr/>
          <p:nvPr/>
        </p:nvSpPr>
        <p:spPr>
          <a:xfrm>
            <a:off x="3092625" y="3357175"/>
            <a:ext cx="290100" cy="257700"/>
          </a:xfrm>
          <a:prstGeom prst="ellipse">
            <a:avLst/>
          </a:prstGeom>
          <a:solidFill>
            <a:srgbClr val="29D2F5">
              <a:alpha val="21176"/>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 name="Google Shape;290;p19"/>
          <p:cNvSpPr/>
          <p:nvPr/>
        </p:nvSpPr>
        <p:spPr>
          <a:xfrm>
            <a:off x="3930850" y="3510325"/>
            <a:ext cx="360600" cy="222000"/>
          </a:xfrm>
          <a:prstGeom prst="ellipse">
            <a:avLst/>
          </a:prstGeom>
          <a:solidFill>
            <a:srgbClr val="29D2F5">
              <a:alpha val="21176"/>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1" name="Google Shape;291;p19"/>
          <p:cNvSpPr txBox="1"/>
          <p:nvPr/>
        </p:nvSpPr>
        <p:spPr>
          <a:xfrm>
            <a:off x="1329800" y="4451325"/>
            <a:ext cx="6186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GB" sz="800" b="0" i="0" u="none" strike="noStrike" cap="none">
                <a:solidFill>
                  <a:srgbClr val="000000"/>
                </a:solidFill>
                <a:latin typeface="Roboto"/>
                <a:ea typeface="Roboto"/>
                <a:cs typeface="Roboto"/>
                <a:sym typeface="Roboto"/>
              </a:rPr>
              <a:t>Decoding Step1</a:t>
            </a:r>
            <a:endParaRPr sz="800" b="0" i="0" u="none" strike="noStrike" cap="none">
              <a:solidFill>
                <a:srgbClr val="000000"/>
              </a:solidFill>
              <a:latin typeface="Roboto"/>
              <a:ea typeface="Roboto"/>
              <a:cs typeface="Roboto"/>
              <a:sym typeface="Roboto"/>
            </a:endParaRPr>
          </a:p>
        </p:txBody>
      </p:sp>
      <p:sp>
        <p:nvSpPr>
          <p:cNvPr id="292" name="Google Shape;292;p19"/>
          <p:cNvSpPr txBox="1"/>
          <p:nvPr/>
        </p:nvSpPr>
        <p:spPr>
          <a:xfrm>
            <a:off x="2168000" y="4451325"/>
            <a:ext cx="6186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GB" sz="800" b="0" i="0" u="none" strike="noStrike" cap="none">
                <a:solidFill>
                  <a:srgbClr val="000000"/>
                </a:solidFill>
                <a:latin typeface="Roboto"/>
                <a:ea typeface="Roboto"/>
                <a:cs typeface="Roboto"/>
                <a:sym typeface="Roboto"/>
              </a:rPr>
              <a:t>Decoding Step2</a:t>
            </a:r>
            <a:endParaRPr sz="800" b="0" i="0" u="none" strike="noStrike" cap="none">
              <a:solidFill>
                <a:srgbClr val="000000"/>
              </a:solidFill>
              <a:latin typeface="Roboto"/>
              <a:ea typeface="Roboto"/>
              <a:cs typeface="Roboto"/>
              <a:sym typeface="Roboto"/>
            </a:endParaRPr>
          </a:p>
        </p:txBody>
      </p:sp>
      <p:sp>
        <p:nvSpPr>
          <p:cNvPr id="293" name="Google Shape;293;p19"/>
          <p:cNvSpPr txBox="1"/>
          <p:nvPr/>
        </p:nvSpPr>
        <p:spPr>
          <a:xfrm>
            <a:off x="2930000" y="4451325"/>
            <a:ext cx="6186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GB" sz="800" b="0" i="0" u="none" strike="noStrike" cap="none">
                <a:solidFill>
                  <a:srgbClr val="000000"/>
                </a:solidFill>
                <a:latin typeface="Roboto"/>
                <a:ea typeface="Roboto"/>
                <a:cs typeface="Roboto"/>
                <a:sym typeface="Roboto"/>
              </a:rPr>
              <a:t>Decoding Step3</a:t>
            </a:r>
            <a:endParaRPr sz="800" b="0" i="0" u="none" strike="noStrike" cap="none">
              <a:solidFill>
                <a:srgbClr val="000000"/>
              </a:solidFill>
              <a:latin typeface="Roboto"/>
              <a:ea typeface="Roboto"/>
              <a:cs typeface="Roboto"/>
              <a:sym typeface="Roboto"/>
            </a:endParaRPr>
          </a:p>
        </p:txBody>
      </p:sp>
      <p:sp>
        <p:nvSpPr>
          <p:cNvPr id="294" name="Google Shape;294;p19"/>
          <p:cNvSpPr txBox="1"/>
          <p:nvPr/>
        </p:nvSpPr>
        <p:spPr>
          <a:xfrm>
            <a:off x="3692000" y="4451325"/>
            <a:ext cx="6186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GB" sz="800" b="0" i="0" u="none" strike="noStrike" cap="none">
                <a:solidFill>
                  <a:srgbClr val="000000"/>
                </a:solidFill>
                <a:latin typeface="Roboto"/>
                <a:ea typeface="Roboto"/>
                <a:cs typeface="Roboto"/>
                <a:sym typeface="Roboto"/>
              </a:rPr>
              <a:t>Decoding Step4</a:t>
            </a:r>
            <a:endParaRPr sz="800" b="0" i="0" u="none" strike="noStrike" cap="none">
              <a:solidFill>
                <a:srgbClr val="000000"/>
              </a:solidFill>
              <a:latin typeface="Roboto"/>
              <a:ea typeface="Roboto"/>
              <a:cs typeface="Roboto"/>
              <a:sym typeface="Roboto"/>
            </a:endParaRPr>
          </a:p>
        </p:txBody>
      </p:sp>
      <p:sp>
        <p:nvSpPr>
          <p:cNvPr id="295" name="Google Shape;295;p19"/>
          <p:cNvSpPr txBox="1"/>
          <p:nvPr/>
        </p:nvSpPr>
        <p:spPr>
          <a:xfrm>
            <a:off x="4602700" y="2614250"/>
            <a:ext cx="4322100" cy="6156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00000"/>
              </a:lnSpc>
              <a:spcBef>
                <a:spcPts val="0"/>
              </a:spcBef>
              <a:spcAft>
                <a:spcPts val="0"/>
              </a:spcAft>
              <a:buClr>
                <a:srgbClr val="000000"/>
              </a:buClr>
              <a:buSzPts val="1400"/>
              <a:buFont typeface="Roboto"/>
              <a:buChar char="●"/>
            </a:pPr>
            <a:r>
              <a:rPr lang="en-GB" sz="1400" b="0" i="0" u="none" strike="noStrike" cap="none">
                <a:solidFill>
                  <a:srgbClr val="000000"/>
                </a:solidFill>
                <a:latin typeface="Arial"/>
                <a:ea typeface="Arial"/>
                <a:cs typeface="Arial"/>
                <a:sym typeface="Arial"/>
              </a:rPr>
              <a:t>At each decoding step, we consider the best K hypothesis.</a:t>
            </a:r>
            <a:endParaRPr sz="1400" b="0" i="0" u="none" strike="noStrike" cap="none">
              <a:solidFill>
                <a:srgbClr val="000000"/>
              </a:solidFill>
              <a:latin typeface="Roboto"/>
              <a:ea typeface="Roboto"/>
              <a:cs typeface="Roboto"/>
              <a:sym typeface="Roboto"/>
            </a:endParaRPr>
          </a:p>
        </p:txBody>
      </p:sp>
      <p:sp>
        <p:nvSpPr>
          <p:cNvPr id="296" name="Google Shape;296;p19"/>
          <p:cNvSpPr txBox="1"/>
          <p:nvPr/>
        </p:nvSpPr>
        <p:spPr>
          <a:xfrm>
            <a:off x="4602700" y="3376250"/>
            <a:ext cx="4322100" cy="8313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00000"/>
              </a:lnSpc>
              <a:spcBef>
                <a:spcPts val="0"/>
              </a:spcBef>
              <a:spcAft>
                <a:spcPts val="0"/>
              </a:spcAft>
              <a:buClr>
                <a:srgbClr val="000000"/>
              </a:buClr>
              <a:buSzPts val="1400"/>
              <a:buFont typeface="Roboto"/>
              <a:buChar char="●"/>
            </a:pPr>
            <a:r>
              <a:rPr lang="en-GB" sz="1400" b="0" i="0" u="none" strike="noStrike" cap="none">
                <a:solidFill>
                  <a:srgbClr val="000000"/>
                </a:solidFill>
                <a:latin typeface="Arial"/>
                <a:ea typeface="Arial"/>
                <a:cs typeface="Arial"/>
                <a:sym typeface="Arial"/>
              </a:rPr>
              <a:t>This solution is still </a:t>
            </a:r>
            <a:r>
              <a:rPr lang="en-GB" sz="1400" b="1" i="0" u="none" strike="noStrike" cap="none">
                <a:solidFill>
                  <a:srgbClr val="000000"/>
                </a:solidFill>
                <a:latin typeface="Arial"/>
                <a:ea typeface="Arial"/>
                <a:cs typeface="Arial"/>
                <a:sym typeface="Arial"/>
              </a:rPr>
              <a:t>not optimal</a:t>
            </a:r>
            <a:r>
              <a:rPr lang="en-GB" sz="1400" b="0" i="0" u="none" strike="noStrike" cap="none">
                <a:solidFill>
                  <a:srgbClr val="000000"/>
                </a:solidFill>
                <a:latin typeface="Arial"/>
                <a:ea typeface="Arial"/>
                <a:cs typeface="Arial"/>
                <a:sym typeface="Arial"/>
              </a:rPr>
              <a:t> (as we prune non-promising hypotheses) but better that a simple greedy search.</a:t>
            </a:r>
            <a:endParaRPr sz="1400" b="0" i="0" u="none" strike="noStrike" cap="none">
              <a:solidFill>
                <a:srgbClr val="000000"/>
              </a:solidFill>
              <a:latin typeface="Roboto"/>
              <a:ea typeface="Roboto"/>
              <a:cs typeface="Roboto"/>
              <a:sym typeface="Roboto"/>
            </a:endParaRPr>
          </a:p>
        </p:txBody>
      </p:sp>
      <p:pic>
        <p:nvPicPr>
          <p:cNvPr id="297" name="Google Shape;297;p19"/>
          <p:cNvPicPr preferRelativeResize="0"/>
          <p:nvPr/>
        </p:nvPicPr>
        <p:blipFill>
          <a:blip r:embed="rId3">
            <a:alphaModFix/>
          </a:blip>
          <a:stretch>
            <a:fillRect/>
          </a:stretch>
        </p:blipFill>
        <p:spPr>
          <a:xfrm>
            <a:off x="176450" y="821625"/>
            <a:ext cx="454926" cy="526800"/>
          </a:xfrm>
          <a:prstGeom prst="rect">
            <a:avLst/>
          </a:prstGeom>
          <a:noFill/>
          <a:ln>
            <a:noFill/>
          </a:ln>
        </p:spPr>
      </p:pic>
      <p:sp>
        <p:nvSpPr>
          <p:cNvPr id="298" name="Google Shape;298;p19"/>
          <p:cNvSpPr txBox="1"/>
          <p:nvPr/>
        </p:nvSpPr>
        <p:spPr>
          <a:xfrm>
            <a:off x="4572000" y="1689850"/>
            <a:ext cx="3946800" cy="6156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Roboto"/>
              <a:buChar char="●"/>
            </a:pPr>
            <a:r>
              <a:rPr lang="en-GB"/>
              <a:t>We can keep alive the most promising partial hypothesis.</a:t>
            </a:r>
            <a:endParaRPr>
              <a:latin typeface="Roboto"/>
              <a:ea typeface="Roboto"/>
              <a:cs typeface="Roboto"/>
              <a:sym typeface="Robo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2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2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2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2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2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2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2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3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4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5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6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7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8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8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85"/>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8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87"/>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8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89"/>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90"/>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91"/>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92"/>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93"/>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94"/>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98"/>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295"/>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2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Shape 302"/>
        <p:cNvGrpSpPr/>
        <p:nvPr/>
      </p:nvGrpSpPr>
      <p:grpSpPr>
        <a:xfrm>
          <a:off x="0" y="0"/>
          <a:ext cx="0" cy="0"/>
          <a:chOff x="0" y="0"/>
          <a:chExt cx="0" cy="0"/>
        </a:xfrm>
      </p:grpSpPr>
      <p:sp>
        <p:nvSpPr>
          <p:cNvPr id="303" name="Google Shape;303;p20"/>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800"/>
              <a:buNone/>
            </a:pPr>
            <a:r>
              <a:rPr lang="en-GB" sz="2600"/>
              <a:t>Beamsearch</a:t>
            </a:r>
            <a:endParaRPr sz="2600"/>
          </a:p>
        </p:txBody>
      </p:sp>
      <p:sp>
        <p:nvSpPr>
          <p:cNvPr id="304" name="Google Shape;304;p20"/>
          <p:cNvSpPr txBox="1"/>
          <p:nvPr/>
        </p:nvSpPr>
        <p:spPr>
          <a:xfrm>
            <a:off x="234550" y="821625"/>
            <a:ext cx="8746200" cy="6156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00000"/>
              </a:lnSpc>
              <a:spcBef>
                <a:spcPts val="0"/>
              </a:spcBef>
              <a:spcAft>
                <a:spcPts val="0"/>
              </a:spcAft>
              <a:buClr>
                <a:srgbClr val="000000"/>
              </a:buClr>
              <a:buSzPts val="1400"/>
              <a:buFont typeface="Roboto"/>
              <a:buChar char="●"/>
            </a:pPr>
            <a:r>
              <a:rPr lang="en-GB" sz="1400" b="0" i="0" u="none" strike="noStrike" cap="none">
                <a:solidFill>
                  <a:srgbClr val="000000"/>
                </a:solidFill>
                <a:latin typeface="Arial"/>
                <a:ea typeface="Arial"/>
                <a:cs typeface="Arial"/>
                <a:sym typeface="Arial"/>
              </a:rPr>
              <a:t>Now, we'll look at how beamsearch operates in an </a:t>
            </a:r>
            <a:r>
              <a:rPr lang="en-GB" sz="1400" b="1" i="0" u="none" strike="noStrike" cap="none">
                <a:solidFill>
                  <a:srgbClr val="000000"/>
                </a:solidFill>
                <a:latin typeface="Arial"/>
                <a:ea typeface="Arial"/>
                <a:cs typeface="Arial"/>
                <a:sym typeface="Arial"/>
              </a:rPr>
              <a:t>RNN-based </a:t>
            </a:r>
            <a:r>
              <a:rPr lang="en-GB" sz="1400" b="0" i="0" u="none" strike="noStrike" cap="none">
                <a:solidFill>
                  <a:srgbClr val="000000"/>
                </a:solidFill>
                <a:latin typeface="Arial"/>
                <a:ea typeface="Arial"/>
                <a:cs typeface="Arial"/>
                <a:sym typeface="Arial"/>
              </a:rPr>
              <a:t>system. To keep things simple, we'll consider </a:t>
            </a:r>
            <a:r>
              <a:rPr lang="en-GB" sz="1400" b="1" i="0" u="none" strike="noStrike" cap="none">
                <a:solidFill>
                  <a:srgbClr val="000000"/>
                </a:solidFill>
                <a:latin typeface="Arial"/>
                <a:ea typeface="Arial"/>
                <a:cs typeface="Arial"/>
                <a:sym typeface="Arial"/>
              </a:rPr>
              <a:t>words</a:t>
            </a:r>
            <a:r>
              <a:rPr lang="en-GB" sz="1400" b="0" i="0" u="none" strike="noStrike" cap="none">
                <a:solidFill>
                  <a:srgbClr val="000000"/>
                </a:solidFill>
                <a:latin typeface="Arial"/>
                <a:ea typeface="Arial"/>
                <a:cs typeface="Arial"/>
                <a:sym typeface="Arial"/>
              </a:rPr>
              <a:t> as tokens:</a:t>
            </a:r>
            <a:endParaRPr sz="1400" b="0" i="0" u="none" strike="noStrike" cap="none">
              <a:solidFill>
                <a:srgbClr val="000000"/>
              </a:solidFill>
              <a:latin typeface="Roboto"/>
              <a:ea typeface="Roboto"/>
              <a:cs typeface="Roboto"/>
              <a:sym typeface="Roboto"/>
            </a:endParaRPr>
          </a:p>
        </p:txBody>
      </p:sp>
      <p:sp>
        <p:nvSpPr>
          <p:cNvPr id="305" name="Google Shape;305;p20"/>
          <p:cNvSpPr/>
          <p:nvPr/>
        </p:nvSpPr>
        <p:spPr>
          <a:xfrm>
            <a:off x="889500" y="2820900"/>
            <a:ext cx="825600" cy="518100"/>
          </a:xfrm>
          <a:prstGeom prst="roundRect">
            <a:avLst>
              <a:gd name="adj" fmla="val 16667"/>
            </a:avLst>
          </a:prstGeom>
          <a:solidFill>
            <a:srgbClr val="CFE2F3"/>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Arial"/>
                <a:ea typeface="Arial"/>
                <a:cs typeface="Arial"/>
                <a:sym typeface="Arial"/>
              </a:rPr>
              <a:t>RNN</a:t>
            </a:r>
            <a:endParaRPr sz="1400" b="0" i="0" u="none" strike="noStrike" cap="none">
              <a:solidFill>
                <a:srgbClr val="000000"/>
              </a:solidFill>
              <a:latin typeface="Arial"/>
              <a:ea typeface="Arial"/>
              <a:cs typeface="Arial"/>
              <a:sym typeface="Arial"/>
            </a:endParaRPr>
          </a:p>
        </p:txBody>
      </p:sp>
      <p:cxnSp>
        <p:nvCxnSpPr>
          <p:cNvPr id="306" name="Google Shape;306;p20"/>
          <p:cNvCxnSpPr/>
          <p:nvPr/>
        </p:nvCxnSpPr>
        <p:spPr>
          <a:xfrm rot="10800000">
            <a:off x="1302300" y="2653200"/>
            <a:ext cx="0" cy="167700"/>
          </a:xfrm>
          <a:prstGeom prst="straightConnector1">
            <a:avLst/>
          </a:prstGeom>
          <a:noFill/>
          <a:ln w="9525" cap="flat" cmpd="sng">
            <a:solidFill>
              <a:srgbClr val="424242"/>
            </a:solidFill>
            <a:prstDash val="solid"/>
            <a:round/>
            <a:headEnd type="none" w="sm" len="sm"/>
            <a:tailEnd type="triangle" w="med" len="med"/>
          </a:ln>
        </p:spPr>
      </p:cxnSp>
      <p:sp>
        <p:nvSpPr>
          <p:cNvPr id="307" name="Google Shape;307;p20"/>
          <p:cNvSpPr/>
          <p:nvPr/>
        </p:nvSpPr>
        <p:spPr>
          <a:xfrm>
            <a:off x="889500" y="2439900"/>
            <a:ext cx="825600" cy="240600"/>
          </a:xfrm>
          <a:prstGeom prst="roundRect">
            <a:avLst>
              <a:gd name="adj" fmla="val 16667"/>
            </a:avLst>
          </a:prstGeom>
          <a:solidFill>
            <a:srgbClr val="FCE5CD"/>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Arial"/>
                <a:ea typeface="Arial"/>
                <a:cs typeface="Arial"/>
                <a:sym typeface="Arial"/>
              </a:rPr>
              <a:t>Linear</a:t>
            </a:r>
            <a:endParaRPr sz="1400" b="0" i="0" u="none" strike="noStrike" cap="none">
              <a:solidFill>
                <a:srgbClr val="000000"/>
              </a:solidFill>
              <a:latin typeface="Arial"/>
              <a:ea typeface="Arial"/>
              <a:cs typeface="Arial"/>
              <a:sym typeface="Arial"/>
            </a:endParaRPr>
          </a:p>
        </p:txBody>
      </p:sp>
      <p:cxnSp>
        <p:nvCxnSpPr>
          <p:cNvPr id="308" name="Google Shape;308;p20"/>
          <p:cNvCxnSpPr/>
          <p:nvPr/>
        </p:nvCxnSpPr>
        <p:spPr>
          <a:xfrm rot="10800000">
            <a:off x="1302300" y="2272200"/>
            <a:ext cx="0" cy="167700"/>
          </a:xfrm>
          <a:prstGeom prst="straightConnector1">
            <a:avLst/>
          </a:prstGeom>
          <a:noFill/>
          <a:ln w="9525" cap="flat" cmpd="sng">
            <a:solidFill>
              <a:srgbClr val="424242"/>
            </a:solidFill>
            <a:prstDash val="solid"/>
            <a:round/>
            <a:headEnd type="none" w="sm" len="sm"/>
            <a:tailEnd type="triangle" w="med" len="med"/>
          </a:ln>
        </p:spPr>
      </p:cxnSp>
      <p:sp>
        <p:nvSpPr>
          <p:cNvPr id="309" name="Google Shape;309;p20"/>
          <p:cNvSpPr/>
          <p:nvPr/>
        </p:nvSpPr>
        <p:spPr>
          <a:xfrm>
            <a:off x="889500" y="2058900"/>
            <a:ext cx="825600" cy="240600"/>
          </a:xfrm>
          <a:prstGeom prst="roundRect">
            <a:avLst>
              <a:gd name="adj" fmla="val 16667"/>
            </a:avLst>
          </a:prstGeom>
          <a:solidFill>
            <a:srgbClr val="D0E0E3"/>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GB" sz="1200" b="0" i="0" u="none" strike="noStrike" cap="none">
                <a:solidFill>
                  <a:srgbClr val="000000"/>
                </a:solidFill>
                <a:latin typeface="Arial"/>
                <a:ea typeface="Arial"/>
                <a:cs typeface="Arial"/>
                <a:sym typeface="Arial"/>
              </a:rPr>
              <a:t>Softmax</a:t>
            </a:r>
            <a:endParaRPr sz="1200" b="0" i="0" u="none" strike="noStrike" cap="none">
              <a:solidFill>
                <a:srgbClr val="000000"/>
              </a:solidFill>
              <a:latin typeface="Arial"/>
              <a:ea typeface="Arial"/>
              <a:cs typeface="Arial"/>
              <a:sym typeface="Arial"/>
            </a:endParaRPr>
          </a:p>
        </p:txBody>
      </p:sp>
      <p:cxnSp>
        <p:nvCxnSpPr>
          <p:cNvPr id="310" name="Google Shape;310;p20"/>
          <p:cNvCxnSpPr/>
          <p:nvPr/>
        </p:nvCxnSpPr>
        <p:spPr>
          <a:xfrm rot="10800000">
            <a:off x="997500" y="1891200"/>
            <a:ext cx="0" cy="167700"/>
          </a:xfrm>
          <a:prstGeom prst="straightConnector1">
            <a:avLst/>
          </a:prstGeom>
          <a:noFill/>
          <a:ln w="9525" cap="flat" cmpd="sng">
            <a:solidFill>
              <a:srgbClr val="424242"/>
            </a:solidFill>
            <a:prstDash val="solid"/>
            <a:round/>
            <a:headEnd type="none" w="sm" len="sm"/>
            <a:tailEnd type="triangle" w="med" len="med"/>
          </a:ln>
        </p:spPr>
      </p:cxnSp>
      <p:sp>
        <p:nvSpPr>
          <p:cNvPr id="311" name="Google Shape;311;p20"/>
          <p:cNvSpPr txBox="1"/>
          <p:nvPr/>
        </p:nvSpPr>
        <p:spPr>
          <a:xfrm>
            <a:off x="867750" y="1634625"/>
            <a:ext cx="457200" cy="323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GB" sz="900" b="0" i="0" u="none" strike="noStrike" cap="none">
                <a:solidFill>
                  <a:srgbClr val="000000"/>
                </a:solidFill>
                <a:latin typeface="Roboto"/>
                <a:ea typeface="Roboto"/>
                <a:cs typeface="Roboto"/>
                <a:sym typeface="Roboto"/>
              </a:rPr>
              <a:t>w</a:t>
            </a:r>
            <a:r>
              <a:rPr lang="en-GB" sz="900" b="0" i="0" u="none" strike="noStrike" cap="none" baseline="-25000">
                <a:solidFill>
                  <a:srgbClr val="000000"/>
                </a:solidFill>
                <a:latin typeface="Roboto"/>
                <a:ea typeface="Roboto"/>
                <a:cs typeface="Roboto"/>
                <a:sym typeface="Roboto"/>
              </a:rPr>
              <a:t>1</a:t>
            </a:r>
            <a:endParaRPr sz="900" b="0" i="0" u="none" strike="noStrike" cap="none" baseline="-25000">
              <a:solidFill>
                <a:srgbClr val="000000"/>
              </a:solidFill>
              <a:latin typeface="Roboto"/>
              <a:ea typeface="Roboto"/>
              <a:cs typeface="Roboto"/>
              <a:sym typeface="Roboto"/>
            </a:endParaRPr>
          </a:p>
        </p:txBody>
      </p:sp>
      <p:sp>
        <p:nvSpPr>
          <p:cNvPr id="312" name="Google Shape;312;p20"/>
          <p:cNvSpPr/>
          <p:nvPr/>
        </p:nvSpPr>
        <p:spPr>
          <a:xfrm>
            <a:off x="889488" y="3593400"/>
            <a:ext cx="825600" cy="240600"/>
          </a:xfrm>
          <a:prstGeom prst="roundRect">
            <a:avLst>
              <a:gd name="adj" fmla="val 16667"/>
            </a:avLst>
          </a:prstGeom>
          <a:solidFill>
            <a:srgbClr val="B6D7A8"/>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Arial"/>
                <a:ea typeface="Arial"/>
                <a:cs typeface="Arial"/>
                <a:sym typeface="Arial"/>
              </a:rPr>
              <a:t>Emb</a:t>
            </a:r>
            <a:endParaRPr sz="1400" b="0" i="0" u="none" strike="noStrike" cap="none">
              <a:solidFill>
                <a:srgbClr val="000000"/>
              </a:solidFill>
              <a:latin typeface="Arial"/>
              <a:ea typeface="Arial"/>
              <a:cs typeface="Arial"/>
              <a:sym typeface="Arial"/>
            </a:endParaRPr>
          </a:p>
        </p:txBody>
      </p:sp>
      <p:cxnSp>
        <p:nvCxnSpPr>
          <p:cNvPr id="313" name="Google Shape;313;p20"/>
          <p:cNvCxnSpPr>
            <a:stCxn id="312" idx="0"/>
          </p:cNvCxnSpPr>
          <p:nvPr/>
        </p:nvCxnSpPr>
        <p:spPr>
          <a:xfrm rot="10800000">
            <a:off x="1297488" y="3336600"/>
            <a:ext cx="4800" cy="256800"/>
          </a:xfrm>
          <a:prstGeom prst="straightConnector1">
            <a:avLst/>
          </a:prstGeom>
          <a:noFill/>
          <a:ln w="9525" cap="flat" cmpd="sng">
            <a:solidFill>
              <a:srgbClr val="424242"/>
            </a:solidFill>
            <a:prstDash val="solid"/>
            <a:round/>
            <a:headEnd type="none" w="sm" len="sm"/>
            <a:tailEnd type="triangle" w="med" len="med"/>
          </a:ln>
        </p:spPr>
      </p:cxnSp>
      <p:cxnSp>
        <p:nvCxnSpPr>
          <p:cNvPr id="314" name="Google Shape;314;p20"/>
          <p:cNvCxnSpPr/>
          <p:nvPr/>
        </p:nvCxnSpPr>
        <p:spPr>
          <a:xfrm rot="10800000">
            <a:off x="1302288" y="3834000"/>
            <a:ext cx="0" cy="167700"/>
          </a:xfrm>
          <a:prstGeom prst="straightConnector1">
            <a:avLst/>
          </a:prstGeom>
          <a:noFill/>
          <a:ln w="9525" cap="flat" cmpd="sng">
            <a:solidFill>
              <a:srgbClr val="424242"/>
            </a:solidFill>
            <a:prstDash val="solid"/>
            <a:round/>
            <a:headEnd type="none" w="sm" len="sm"/>
            <a:tailEnd type="triangle" w="med" len="med"/>
          </a:ln>
        </p:spPr>
      </p:cxnSp>
      <p:sp>
        <p:nvSpPr>
          <p:cNvPr id="315" name="Google Shape;315;p20"/>
          <p:cNvSpPr txBox="1"/>
          <p:nvPr/>
        </p:nvSpPr>
        <p:spPr>
          <a:xfrm>
            <a:off x="979807" y="4016225"/>
            <a:ext cx="7353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Roboto"/>
                <a:ea typeface="Roboto"/>
                <a:cs typeface="Roboto"/>
                <a:sym typeface="Roboto"/>
              </a:rPr>
              <a:t>&lt;bos&gt;</a:t>
            </a:r>
            <a:endParaRPr sz="1400" b="0" i="0" u="none" strike="noStrike" cap="none">
              <a:solidFill>
                <a:srgbClr val="000000"/>
              </a:solidFill>
              <a:latin typeface="Roboto"/>
              <a:ea typeface="Roboto"/>
              <a:cs typeface="Roboto"/>
              <a:sym typeface="Roboto"/>
            </a:endParaRPr>
          </a:p>
        </p:txBody>
      </p:sp>
      <p:sp>
        <p:nvSpPr>
          <p:cNvPr id="316" name="Google Shape;316;p20"/>
          <p:cNvSpPr txBox="1"/>
          <p:nvPr/>
        </p:nvSpPr>
        <p:spPr>
          <a:xfrm>
            <a:off x="476400" y="2491938"/>
            <a:ext cx="1162500" cy="276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600"/>
              <a:buFont typeface="Arial"/>
              <a:buNone/>
            </a:pPr>
            <a:r>
              <a:rPr lang="en-GB" sz="600" b="0" i="0" u="none" strike="noStrike" cap="none">
                <a:solidFill>
                  <a:schemeClr val="accent3"/>
                </a:solidFill>
                <a:latin typeface="Roboto"/>
                <a:ea typeface="Roboto"/>
                <a:cs typeface="Roboto"/>
                <a:sym typeface="Roboto"/>
              </a:rPr>
              <a:t>Attention</a:t>
            </a:r>
            <a:endParaRPr sz="600" b="0" i="0" u="none" strike="noStrike" cap="none">
              <a:solidFill>
                <a:schemeClr val="accent3"/>
              </a:solidFill>
              <a:latin typeface="Roboto"/>
              <a:ea typeface="Roboto"/>
              <a:cs typeface="Roboto"/>
              <a:sym typeface="Roboto"/>
            </a:endParaRPr>
          </a:p>
        </p:txBody>
      </p:sp>
      <p:cxnSp>
        <p:nvCxnSpPr>
          <p:cNvPr id="317" name="Google Shape;317;p20"/>
          <p:cNvCxnSpPr/>
          <p:nvPr/>
        </p:nvCxnSpPr>
        <p:spPr>
          <a:xfrm>
            <a:off x="768225" y="2714675"/>
            <a:ext cx="127800" cy="146100"/>
          </a:xfrm>
          <a:prstGeom prst="straightConnector1">
            <a:avLst/>
          </a:prstGeom>
          <a:noFill/>
          <a:ln w="9525" cap="flat" cmpd="sng">
            <a:solidFill>
              <a:srgbClr val="DB4437"/>
            </a:solidFill>
            <a:prstDash val="solid"/>
            <a:round/>
            <a:headEnd type="none" w="sm" len="sm"/>
            <a:tailEnd type="triangle" w="med" len="med"/>
          </a:ln>
        </p:spPr>
      </p:cxnSp>
      <p:cxnSp>
        <p:nvCxnSpPr>
          <p:cNvPr id="318" name="Google Shape;318;p20"/>
          <p:cNvCxnSpPr/>
          <p:nvPr/>
        </p:nvCxnSpPr>
        <p:spPr>
          <a:xfrm>
            <a:off x="724500" y="3079950"/>
            <a:ext cx="165000" cy="0"/>
          </a:xfrm>
          <a:prstGeom prst="straightConnector1">
            <a:avLst/>
          </a:prstGeom>
          <a:noFill/>
          <a:ln w="9525" cap="flat" cmpd="sng">
            <a:solidFill>
              <a:srgbClr val="424242"/>
            </a:solidFill>
            <a:prstDash val="solid"/>
            <a:round/>
            <a:headEnd type="none" w="sm" len="sm"/>
            <a:tailEnd type="triangle" w="med" len="med"/>
          </a:ln>
        </p:spPr>
      </p:cxnSp>
      <p:cxnSp>
        <p:nvCxnSpPr>
          <p:cNvPr id="319" name="Google Shape;319;p20"/>
          <p:cNvCxnSpPr/>
          <p:nvPr/>
        </p:nvCxnSpPr>
        <p:spPr>
          <a:xfrm rot="10800000">
            <a:off x="1149900" y="1891200"/>
            <a:ext cx="0" cy="167700"/>
          </a:xfrm>
          <a:prstGeom prst="straightConnector1">
            <a:avLst/>
          </a:prstGeom>
          <a:noFill/>
          <a:ln w="9525" cap="flat" cmpd="sng">
            <a:solidFill>
              <a:srgbClr val="424242"/>
            </a:solidFill>
            <a:prstDash val="solid"/>
            <a:round/>
            <a:headEnd type="none" w="sm" len="sm"/>
            <a:tailEnd type="triangle" w="med" len="med"/>
          </a:ln>
        </p:spPr>
      </p:cxnSp>
      <p:sp>
        <p:nvSpPr>
          <p:cNvPr id="320" name="Google Shape;320;p20"/>
          <p:cNvSpPr txBox="1"/>
          <p:nvPr/>
        </p:nvSpPr>
        <p:spPr>
          <a:xfrm>
            <a:off x="1020150" y="1634625"/>
            <a:ext cx="457200" cy="323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GB" sz="900" b="0" i="0" u="none" strike="noStrike" cap="none">
                <a:solidFill>
                  <a:srgbClr val="000000"/>
                </a:solidFill>
                <a:latin typeface="Roboto"/>
                <a:ea typeface="Roboto"/>
                <a:cs typeface="Roboto"/>
                <a:sym typeface="Roboto"/>
              </a:rPr>
              <a:t>w</a:t>
            </a:r>
            <a:r>
              <a:rPr lang="en-GB" sz="900" b="0" i="0" u="none" strike="noStrike" cap="none" baseline="-25000">
                <a:solidFill>
                  <a:srgbClr val="000000"/>
                </a:solidFill>
                <a:latin typeface="Roboto"/>
                <a:ea typeface="Roboto"/>
                <a:cs typeface="Roboto"/>
                <a:sym typeface="Roboto"/>
              </a:rPr>
              <a:t>2</a:t>
            </a:r>
            <a:endParaRPr sz="900" b="0" i="0" u="none" strike="noStrike" cap="none" baseline="-25000">
              <a:solidFill>
                <a:srgbClr val="000000"/>
              </a:solidFill>
              <a:latin typeface="Roboto"/>
              <a:ea typeface="Roboto"/>
              <a:cs typeface="Roboto"/>
              <a:sym typeface="Roboto"/>
            </a:endParaRPr>
          </a:p>
        </p:txBody>
      </p:sp>
      <p:cxnSp>
        <p:nvCxnSpPr>
          <p:cNvPr id="321" name="Google Shape;321;p20"/>
          <p:cNvCxnSpPr/>
          <p:nvPr/>
        </p:nvCxnSpPr>
        <p:spPr>
          <a:xfrm rot="10800000">
            <a:off x="1302300" y="1891200"/>
            <a:ext cx="0" cy="167700"/>
          </a:xfrm>
          <a:prstGeom prst="straightConnector1">
            <a:avLst/>
          </a:prstGeom>
          <a:noFill/>
          <a:ln w="9525" cap="flat" cmpd="sng">
            <a:solidFill>
              <a:srgbClr val="424242"/>
            </a:solidFill>
            <a:prstDash val="solid"/>
            <a:round/>
            <a:headEnd type="none" w="sm" len="sm"/>
            <a:tailEnd type="triangle" w="med" len="med"/>
          </a:ln>
        </p:spPr>
      </p:cxnSp>
      <p:sp>
        <p:nvSpPr>
          <p:cNvPr id="322" name="Google Shape;322;p20"/>
          <p:cNvSpPr txBox="1"/>
          <p:nvPr/>
        </p:nvSpPr>
        <p:spPr>
          <a:xfrm>
            <a:off x="1172550" y="1634625"/>
            <a:ext cx="457200" cy="323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GB" sz="900" b="0" i="0" u="none" strike="noStrike" cap="none">
                <a:solidFill>
                  <a:srgbClr val="000000"/>
                </a:solidFill>
                <a:latin typeface="Roboto"/>
                <a:ea typeface="Roboto"/>
                <a:cs typeface="Roboto"/>
                <a:sym typeface="Roboto"/>
              </a:rPr>
              <a:t>w</a:t>
            </a:r>
            <a:r>
              <a:rPr lang="en-GB" sz="900" b="0" i="0" u="none" strike="noStrike" cap="none" baseline="-25000">
                <a:solidFill>
                  <a:srgbClr val="000000"/>
                </a:solidFill>
                <a:latin typeface="Roboto"/>
                <a:ea typeface="Roboto"/>
                <a:cs typeface="Roboto"/>
                <a:sym typeface="Roboto"/>
              </a:rPr>
              <a:t>3</a:t>
            </a:r>
            <a:endParaRPr sz="900" b="0" i="0" u="none" strike="noStrike" cap="none" baseline="-25000">
              <a:solidFill>
                <a:srgbClr val="000000"/>
              </a:solidFill>
              <a:latin typeface="Roboto"/>
              <a:ea typeface="Roboto"/>
              <a:cs typeface="Roboto"/>
              <a:sym typeface="Roboto"/>
            </a:endParaRPr>
          </a:p>
        </p:txBody>
      </p:sp>
      <p:cxnSp>
        <p:nvCxnSpPr>
          <p:cNvPr id="323" name="Google Shape;323;p20"/>
          <p:cNvCxnSpPr/>
          <p:nvPr/>
        </p:nvCxnSpPr>
        <p:spPr>
          <a:xfrm rot="10800000">
            <a:off x="1454700" y="1891200"/>
            <a:ext cx="0" cy="167700"/>
          </a:xfrm>
          <a:prstGeom prst="straightConnector1">
            <a:avLst/>
          </a:prstGeom>
          <a:noFill/>
          <a:ln w="9525" cap="flat" cmpd="sng">
            <a:solidFill>
              <a:srgbClr val="424242"/>
            </a:solidFill>
            <a:prstDash val="solid"/>
            <a:round/>
            <a:headEnd type="none" w="sm" len="sm"/>
            <a:tailEnd type="triangle" w="med" len="med"/>
          </a:ln>
        </p:spPr>
      </p:cxnSp>
      <p:sp>
        <p:nvSpPr>
          <p:cNvPr id="324" name="Google Shape;324;p20"/>
          <p:cNvSpPr txBox="1"/>
          <p:nvPr/>
        </p:nvSpPr>
        <p:spPr>
          <a:xfrm>
            <a:off x="1324950" y="1634625"/>
            <a:ext cx="457200" cy="323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GB" sz="900" b="0" i="0" u="none" strike="noStrike" cap="none">
                <a:solidFill>
                  <a:srgbClr val="000000"/>
                </a:solidFill>
                <a:latin typeface="Roboto"/>
                <a:ea typeface="Roboto"/>
                <a:cs typeface="Roboto"/>
                <a:sym typeface="Roboto"/>
              </a:rPr>
              <a:t>…</a:t>
            </a:r>
            <a:endParaRPr sz="900" b="0" i="0" u="none" strike="noStrike" cap="none" baseline="-25000">
              <a:solidFill>
                <a:srgbClr val="000000"/>
              </a:solidFill>
              <a:latin typeface="Roboto"/>
              <a:ea typeface="Roboto"/>
              <a:cs typeface="Roboto"/>
              <a:sym typeface="Roboto"/>
            </a:endParaRPr>
          </a:p>
        </p:txBody>
      </p:sp>
      <p:cxnSp>
        <p:nvCxnSpPr>
          <p:cNvPr id="325" name="Google Shape;325;p20"/>
          <p:cNvCxnSpPr/>
          <p:nvPr/>
        </p:nvCxnSpPr>
        <p:spPr>
          <a:xfrm rot="10800000">
            <a:off x="1607100" y="1891200"/>
            <a:ext cx="0" cy="167700"/>
          </a:xfrm>
          <a:prstGeom prst="straightConnector1">
            <a:avLst/>
          </a:prstGeom>
          <a:noFill/>
          <a:ln w="9525" cap="flat" cmpd="sng">
            <a:solidFill>
              <a:srgbClr val="424242"/>
            </a:solidFill>
            <a:prstDash val="solid"/>
            <a:round/>
            <a:headEnd type="none" w="sm" len="sm"/>
            <a:tailEnd type="triangle" w="med" len="med"/>
          </a:ln>
        </p:spPr>
      </p:cxnSp>
      <p:sp>
        <p:nvSpPr>
          <p:cNvPr id="326" name="Google Shape;326;p20"/>
          <p:cNvSpPr txBox="1"/>
          <p:nvPr/>
        </p:nvSpPr>
        <p:spPr>
          <a:xfrm>
            <a:off x="1477350" y="1634625"/>
            <a:ext cx="457200" cy="323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GB" sz="900" b="0" i="0" u="none" strike="noStrike" cap="none">
                <a:solidFill>
                  <a:srgbClr val="000000"/>
                </a:solidFill>
                <a:latin typeface="Roboto"/>
                <a:ea typeface="Roboto"/>
                <a:cs typeface="Roboto"/>
                <a:sym typeface="Roboto"/>
              </a:rPr>
              <a:t>w</a:t>
            </a:r>
            <a:r>
              <a:rPr lang="en-GB" sz="900" b="0" i="0" u="none" strike="noStrike" cap="none" baseline="-25000">
                <a:solidFill>
                  <a:srgbClr val="000000"/>
                </a:solidFill>
                <a:latin typeface="Roboto"/>
                <a:ea typeface="Roboto"/>
                <a:cs typeface="Roboto"/>
                <a:sym typeface="Roboto"/>
              </a:rPr>
              <a:t>N</a:t>
            </a:r>
            <a:endParaRPr sz="900" b="0" i="0" u="none" strike="noStrike" cap="none" baseline="-25000">
              <a:solidFill>
                <a:srgbClr val="000000"/>
              </a:solidFill>
              <a:latin typeface="Roboto"/>
              <a:ea typeface="Roboto"/>
              <a:cs typeface="Roboto"/>
              <a:sym typeface="Roboto"/>
            </a:endParaRPr>
          </a:p>
        </p:txBody>
      </p:sp>
      <p:graphicFrame>
        <p:nvGraphicFramePr>
          <p:cNvPr id="327" name="Google Shape;327;p20"/>
          <p:cNvGraphicFramePr/>
          <p:nvPr/>
        </p:nvGraphicFramePr>
        <p:xfrm>
          <a:off x="2262000" y="1769325"/>
          <a:ext cx="3000000" cy="3000000"/>
        </p:xfrm>
        <a:graphic>
          <a:graphicData uri="http://schemas.openxmlformats.org/drawingml/2006/table">
            <a:tbl>
              <a:tblPr>
                <a:noFill/>
                <a:tableStyleId>{E1A0C93F-C0A7-4977-9A83-7480F285CF38}</a:tableStyleId>
              </a:tblPr>
              <a:tblGrid>
                <a:gridCol w="1357475">
                  <a:extLst>
                    <a:ext uri="{9D8B030D-6E8A-4147-A177-3AD203B41FA5}">
                      <a16:colId xmlns:a16="http://schemas.microsoft.com/office/drawing/2014/main" val="20000"/>
                    </a:ext>
                  </a:extLst>
                </a:gridCol>
                <a:gridCol w="761950">
                  <a:extLst>
                    <a:ext uri="{9D8B030D-6E8A-4147-A177-3AD203B41FA5}">
                      <a16:colId xmlns:a16="http://schemas.microsoft.com/office/drawing/2014/main" val="20001"/>
                    </a:ext>
                  </a:extLst>
                </a:gridCol>
              </a:tblGrid>
              <a:tr h="0">
                <a:tc>
                  <a:txBody>
                    <a:bodyPr/>
                    <a:lstStyle/>
                    <a:p>
                      <a:pPr marL="0" marR="0" lvl="0" indent="0" algn="l" rtl="0">
                        <a:lnSpc>
                          <a:spcPct val="100000"/>
                        </a:lnSpc>
                        <a:spcBef>
                          <a:spcPts val="0"/>
                        </a:spcBef>
                        <a:spcAft>
                          <a:spcPts val="0"/>
                        </a:spcAft>
                        <a:buClr>
                          <a:srgbClr val="000000"/>
                        </a:buClr>
                        <a:buSzPts val="1000"/>
                        <a:buFont typeface="Arial"/>
                        <a:buNone/>
                      </a:pPr>
                      <a:r>
                        <a:rPr lang="en-GB" sz="1000" b="1" u="none" strike="noStrike" cap="none"/>
                        <a:t>Hyp</a:t>
                      </a:r>
                      <a:endParaRPr sz="1000" b="1"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000"/>
                        <a:buFont typeface="Arial"/>
                        <a:buNone/>
                      </a:pPr>
                      <a:r>
                        <a:rPr lang="en-GB" sz="1000" b="1" u="none" strike="noStrike" cap="none"/>
                        <a:t>Score</a:t>
                      </a:r>
                      <a:endParaRPr sz="1000" b="1" u="none" strike="noStrike" cap="none"/>
                    </a:p>
                  </a:txBody>
                  <a:tcPr marL="91425" marR="91425" marT="91425" marB="91425"/>
                </a:tc>
                <a:extLst>
                  <a:ext uri="{0D108BD9-81ED-4DB2-BD59-A6C34878D82A}">
                    <a16:rowId xmlns:a16="http://schemas.microsoft.com/office/drawing/2014/main" val="10000"/>
                  </a:ext>
                </a:extLst>
              </a:tr>
              <a:tr h="381000">
                <a:tc>
                  <a:txBody>
                    <a:bodyPr/>
                    <a:lstStyle/>
                    <a:p>
                      <a:pPr marL="0" marR="0" lvl="0" indent="0" algn="l" rtl="0">
                        <a:lnSpc>
                          <a:spcPct val="100000"/>
                        </a:lnSpc>
                        <a:spcBef>
                          <a:spcPts val="0"/>
                        </a:spcBef>
                        <a:spcAft>
                          <a:spcPts val="0"/>
                        </a:spcAft>
                        <a:buClr>
                          <a:srgbClr val="000000"/>
                        </a:buClr>
                        <a:buSzPts val="1000"/>
                        <a:buFont typeface="Arial"/>
                        <a:buNone/>
                      </a:pPr>
                      <a:r>
                        <a:rPr lang="en-GB" sz="1000" u="none" strike="noStrike" cap="none"/>
                        <a:t>&lt;bos&gt; + w1 (“The”)</a:t>
                      </a:r>
                      <a:endParaRPr sz="1000" u="none" strike="noStrike" cap="none"/>
                    </a:p>
                  </a:txBody>
                  <a:tcPr marL="91425" marR="91425" marT="91425" marB="91425">
                    <a:lnB w="9525" cap="flat" cmpd="sng">
                      <a:solidFill>
                        <a:srgbClr val="9E9E9E"/>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0"/>
                        <a:buFont typeface="Arial"/>
                        <a:buNone/>
                      </a:pPr>
                      <a:r>
                        <a:rPr lang="en-GB" sz="1000" b="1" u="none" strike="noStrike" cap="none"/>
                        <a:t>0.3</a:t>
                      </a:r>
                      <a:endParaRPr sz="1000" b="1" u="none" strike="noStrike" cap="none"/>
                    </a:p>
                  </a:txBody>
                  <a:tcPr marL="91425" marR="91425" marT="91425" marB="91425">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marR="0" lvl="0" indent="0" algn="l" rtl="0">
                        <a:lnSpc>
                          <a:spcPct val="100000"/>
                        </a:lnSpc>
                        <a:spcBef>
                          <a:spcPts val="0"/>
                        </a:spcBef>
                        <a:spcAft>
                          <a:spcPts val="0"/>
                        </a:spcAft>
                        <a:buClr>
                          <a:srgbClr val="000000"/>
                        </a:buClr>
                        <a:buSzPts val="1000"/>
                        <a:buFont typeface="Arial"/>
                        <a:buNone/>
                      </a:pPr>
                      <a:r>
                        <a:rPr lang="en-GB" sz="1000" u="none" strike="noStrike" cap="none"/>
                        <a:t>&lt;bos&gt; + w2 (“How”)</a:t>
                      </a:r>
                      <a:endParaRPr sz="1000" u="none" strike="noStrike" cap="none"/>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0"/>
                        <a:buFont typeface="Arial"/>
                        <a:buNone/>
                      </a:pPr>
                      <a:r>
                        <a:rPr lang="en-GB" sz="1000" u="none" strike="noStrike" cap="none"/>
                        <a:t>0.1</a:t>
                      </a:r>
                      <a:endParaRPr sz="1000" u="none" strike="noStrike" cap="none"/>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marR="0" lvl="0" indent="0" algn="l" rtl="0">
                        <a:lnSpc>
                          <a:spcPct val="100000"/>
                        </a:lnSpc>
                        <a:spcBef>
                          <a:spcPts val="0"/>
                        </a:spcBef>
                        <a:spcAft>
                          <a:spcPts val="0"/>
                        </a:spcAft>
                        <a:buClr>
                          <a:srgbClr val="000000"/>
                        </a:buClr>
                        <a:buSzPts val="1000"/>
                        <a:buFont typeface="Arial"/>
                        <a:buNone/>
                      </a:pPr>
                      <a:r>
                        <a:rPr lang="en-GB" sz="1000" u="none" strike="noStrike" cap="none"/>
                        <a:t>&lt;bos&gt; + w3 (“This”)</a:t>
                      </a:r>
                      <a:endParaRPr sz="1000" u="none" strike="noStrike" cap="none"/>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0"/>
                        <a:buFont typeface="Arial"/>
                        <a:buNone/>
                      </a:pPr>
                      <a:r>
                        <a:rPr lang="en-GB" sz="1000" b="1" u="none" strike="noStrike" cap="none"/>
                        <a:t>0.3</a:t>
                      </a:r>
                      <a:endParaRPr sz="1000" b="1" u="none" strike="noStrike" cap="none"/>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381000">
                <a:tc>
                  <a:txBody>
                    <a:bodyPr/>
                    <a:lstStyle/>
                    <a:p>
                      <a:pPr marL="0" marR="0" lvl="0" indent="0" algn="l" rtl="0">
                        <a:lnSpc>
                          <a:spcPct val="100000"/>
                        </a:lnSpc>
                        <a:spcBef>
                          <a:spcPts val="0"/>
                        </a:spcBef>
                        <a:spcAft>
                          <a:spcPts val="0"/>
                        </a:spcAft>
                        <a:buClr>
                          <a:srgbClr val="000000"/>
                        </a:buClr>
                        <a:buSzPts val="1000"/>
                        <a:buFont typeface="Arial"/>
                        <a:buNone/>
                      </a:pPr>
                      <a:r>
                        <a:rPr lang="en-GB" sz="1000" u="none" strike="noStrike" cap="none"/>
                        <a:t>&lt;bos&gt; + …</a:t>
                      </a:r>
                      <a:endParaRPr sz="1000" u="none" strike="noStrike" cap="none"/>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0"/>
                        <a:buFont typeface="Arial"/>
                        <a:buNone/>
                      </a:pPr>
                      <a:r>
                        <a:rPr lang="en-GB" sz="1000" u="none" strike="noStrike" cap="none"/>
                        <a:t>0.1</a:t>
                      </a:r>
                      <a:endParaRPr sz="1000" u="none" strike="noStrike" cap="none"/>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4"/>
                  </a:ext>
                </a:extLst>
              </a:tr>
              <a:tr h="381000">
                <a:tc>
                  <a:txBody>
                    <a:bodyPr/>
                    <a:lstStyle/>
                    <a:p>
                      <a:pPr marL="0" marR="0" lvl="0" indent="0" algn="l" rtl="0">
                        <a:lnSpc>
                          <a:spcPct val="100000"/>
                        </a:lnSpc>
                        <a:spcBef>
                          <a:spcPts val="0"/>
                        </a:spcBef>
                        <a:spcAft>
                          <a:spcPts val="0"/>
                        </a:spcAft>
                        <a:buClr>
                          <a:srgbClr val="000000"/>
                        </a:buClr>
                        <a:buSzPts val="1000"/>
                        <a:buFont typeface="Arial"/>
                        <a:buNone/>
                      </a:pPr>
                      <a:r>
                        <a:rPr lang="en-GB" sz="1000" u="none" strike="noStrike" cap="none"/>
                        <a:t>&lt;bos&gt; + wN (“That”)</a:t>
                      </a:r>
                      <a:endParaRPr sz="1000" u="none" strike="noStrike" cap="none"/>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0"/>
                        <a:buFont typeface="Arial"/>
                        <a:buNone/>
                      </a:pPr>
                      <a:r>
                        <a:rPr lang="en-GB" sz="1000" b="1" u="none" strike="noStrike" cap="none"/>
                        <a:t>0.2</a:t>
                      </a:r>
                      <a:endParaRPr sz="1000" b="1" u="none" strike="noStrike" cap="none"/>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graphicFrame>
        <p:nvGraphicFramePr>
          <p:cNvPr id="328" name="Google Shape;328;p20"/>
          <p:cNvGraphicFramePr/>
          <p:nvPr/>
        </p:nvGraphicFramePr>
        <p:xfrm>
          <a:off x="5341125" y="3545825"/>
          <a:ext cx="3000000" cy="3000000"/>
        </p:xfrm>
        <a:graphic>
          <a:graphicData uri="http://schemas.openxmlformats.org/drawingml/2006/table">
            <a:tbl>
              <a:tblPr>
                <a:noFill/>
                <a:tableStyleId>{E1A0C93F-C0A7-4977-9A83-7480F285CF38}</a:tableStyleId>
              </a:tblPr>
              <a:tblGrid>
                <a:gridCol w="1364325">
                  <a:extLst>
                    <a:ext uri="{9D8B030D-6E8A-4147-A177-3AD203B41FA5}">
                      <a16:colId xmlns:a16="http://schemas.microsoft.com/office/drawing/2014/main" val="20000"/>
                    </a:ext>
                  </a:extLst>
                </a:gridCol>
                <a:gridCol w="755100">
                  <a:extLst>
                    <a:ext uri="{9D8B030D-6E8A-4147-A177-3AD203B41FA5}">
                      <a16:colId xmlns:a16="http://schemas.microsoft.com/office/drawing/2014/main" val="20001"/>
                    </a:ext>
                  </a:extLst>
                </a:gridCol>
              </a:tblGrid>
              <a:tr h="258375">
                <a:tc>
                  <a:txBody>
                    <a:bodyPr/>
                    <a:lstStyle/>
                    <a:p>
                      <a:pPr marL="0" marR="0" lvl="0" indent="0" algn="l" rtl="0">
                        <a:lnSpc>
                          <a:spcPct val="100000"/>
                        </a:lnSpc>
                        <a:spcBef>
                          <a:spcPts val="0"/>
                        </a:spcBef>
                        <a:spcAft>
                          <a:spcPts val="0"/>
                        </a:spcAft>
                        <a:buClr>
                          <a:srgbClr val="000000"/>
                        </a:buClr>
                        <a:buSzPts val="1000"/>
                        <a:buFont typeface="Arial"/>
                        <a:buNone/>
                      </a:pPr>
                      <a:r>
                        <a:rPr lang="en-GB" sz="1000" b="1" u="none" strike="noStrike" cap="none"/>
                        <a:t>Hyp</a:t>
                      </a:r>
                      <a:endParaRPr sz="1000" b="1"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000"/>
                        <a:buFont typeface="Arial"/>
                        <a:buNone/>
                      </a:pPr>
                      <a:r>
                        <a:rPr lang="en-GB" sz="1000" b="1" u="none" strike="noStrike" cap="none"/>
                        <a:t>Score</a:t>
                      </a:r>
                      <a:endParaRPr sz="1000" b="1" u="none" strike="noStrike" cap="none"/>
                    </a:p>
                  </a:txBody>
                  <a:tcPr marL="91425" marR="91425" marT="91425" marB="91425"/>
                </a:tc>
                <a:extLst>
                  <a:ext uri="{0D108BD9-81ED-4DB2-BD59-A6C34878D82A}">
                    <a16:rowId xmlns:a16="http://schemas.microsoft.com/office/drawing/2014/main" val="10000"/>
                  </a:ext>
                </a:extLst>
              </a:tr>
              <a:tr h="258375">
                <a:tc>
                  <a:txBody>
                    <a:bodyPr/>
                    <a:lstStyle/>
                    <a:p>
                      <a:pPr marL="0" marR="0" lvl="0" indent="0" algn="l" rtl="0">
                        <a:lnSpc>
                          <a:spcPct val="100000"/>
                        </a:lnSpc>
                        <a:spcBef>
                          <a:spcPts val="0"/>
                        </a:spcBef>
                        <a:spcAft>
                          <a:spcPts val="0"/>
                        </a:spcAft>
                        <a:buClr>
                          <a:srgbClr val="000000"/>
                        </a:buClr>
                        <a:buSzPts val="1000"/>
                        <a:buFont typeface="Arial"/>
                        <a:buNone/>
                      </a:pPr>
                      <a:r>
                        <a:rPr lang="en-GB" sz="1000" u="none" strike="noStrike" cap="none"/>
                        <a:t>&lt;bos&gt; + w1 (“The”)</a:t>
                      </a:r>
                      <a:endParaRPr sz="1000" u="none" strike="noStrike" cap="none"/>
                    </a:p>
                  </a:txBody>
                  <a:tcPr marL="91425" marR="91425" marT="91425" marB="91425">
                    <a:lnB w="9525" cap="flat" cmpd="sng">
                      <a:solidFill>
                        <a:srgbClr val="9E9E9E"/>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0"/>
                        <a:buFont typeface="Arial"/>
                        <a:buNone/>
                      </a:pPr>
                      <a:r>
                        <a:rPr lang="en-GB" sz="1000" u="none" strike="noStrike" cap="none"/>
                        <a:t>0.3</a:t>
                      </a:r>
                      <a:endParaRPr sz="1000" u="none" strike="noStrike" cap="none"/>
                    </a:p>
                  </a:txBody>
                  <a:tcPr marL="91425" marR="91425" marT="91425" marB="91425">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258375">
                <a:tc>
                  <a:txBody>
                    <a:bodyPr/>
                    <a:lstStyle/>
                    <a:p>
                      <a:pPr marL="0" marR="0" lvl="0" indent="0" algn="l" rtl="0">
                        <a:lnSpc>
                          <a:spcPct val="100000"/>
                        </a:lnSpc>
                        <a:spcBef>
                          <a:spcPts val="0"/>
                        </a:spcBef>
                        <a:spcAft>
                          <a:spcPts val="0"/>
                        </a:spcAft>
                        <a:buClr>
                          <a:srgbClr val="000000"/>
                        </a:buClr>
                        <a:buSzPts val="1000"/>
                        <a:buFont typeface="Arial"/>
                        <a:buNone/>
                      </a:pPr>
                      <a:r>
                        <a:rPr lang="en-GB" sz="1000" u="none" strike="noStrike" cap="none"/>
                        <a:t>&lt;bos&gt; + w3 (“This”)</a:t>
                      </a:r>
                      <a:endParaRPr sz="1000" u="none" strike="noStrike" cap="none"/>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0"/>
                        <a:buFont typeface="Arial"/>
                        <a:buNone/>
                      </a:pPr>
                      <a:r>
                        <a:rPr lang="en-GB" sz="1000" u="none" strike="noStrike" cap="none"/>
                        <a:t>0.3</a:t>
                      </a:r>
                      <a:endParaRPr sz="1000" u="none" strike="noStrike" cap="none"/>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258375">
                <a:tc>
                  <a:txBody>
                    <a:bodyPr/>
                    <a:lstStyle/>
                    <a:p>
                      <a:pPr marL="0" marR="0" lvl="0" indent="0" algn="l" rtl="0">
                        <a:lnSpc>
                          <a:spcPct val="100000"/>
                        </a:lnSpc>
                        <a:spcBef>
                          <a:spcPts val="0"/>
                        </a:spcBef>
                        <a:spcAft>
                          <a:spcPts val="0"/>
                        </a:spcAft>
                        <a:buClr>
                          <a:srgbClr val="000000"/>
                        </a:buClr>
                        <a:buSzPts val="1000"/>
                        <a:buFont typeface="Arial"/>
                        <a:buNone/>
                      </a:pPr>
                      <a:r>
                        <a:rPr lang="en-GB" sz="1000" u="none" strike="noStrike" cap="none"/>
                        <a:t>&lt;bos&gt; + wN (“That”)</a:t>
                      </a:r>
                      <a:endParaRPr sz="1000" u="none" strike="noStrike" cap="none"/>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0"/>
                        <a:buFont typeface="Arial"/>
                        <a:buNone/>
                      </a:pPr>
                      <a:r>
                        <a:rPr lang="en-GB" sz="1000" u="none" strike="noStrike" cap="none"/>
                        <a:t>0.2</a:t>
                      </a:r>
                      <a:endParaRPr sz="1000" u="none" strike="noStrike" cap="none"/>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329" name="Google Shape;329;p20"/>
          <p:cNvSpPr txBox="1"/>
          <p:nvPr/>
        </p:nvSpPr>
        <p:spPr>
          <a:xfrm rot="-5400000">
            <a:off x="-48650" y="2704800"/>
            <a:ext cx="935700" cy="369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GB" sz="1200" b="1" i="0" u="none" strike="noStrike" cap="none">
                <a:solidFill>
                  <a:srgbClr val="000000"/>
                </a:solidFill>
                <a:latin typeface="Roboto"/>
                <a:ea typeface="Roboto"/>
                <a:cs typeface="Roboto"/>
                <a:sym typeface="Roboto"/>
              </a:rPr>
              <a:t>Decoder</a:t>
            </a:r>
            <a:endParaRPr sz="1200" b="1" i="0" u="none" strike="noStrike" cap="none">
              <a:solidFill>
                <a:srgbClr val="000000"/>
              </a:solidFill>
              <a:latin typeface="Roboto"/>
              <a:ea typeface="Roboto"/>
              <a:cs typeface="Roboto"/>
              <a:sym typeface="Roboto"/>
            </a:endParaRPr>
          </a:p>
        </p:txBody>
      </p:sp>
      <p:sp>
        <p:nvSpPr>
          <p:cNvPr id="330" name="Google Shape;330;p20"/>
          <p:cNvSpPr txBox="1"/>
          <p:nvPr/>
        </p:nvSpPr>
        <p:spPr>
          <a:xfrm>
            <a:off x="1020150" y="4430950"/>
            <a:ext cx="7353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GB" sz="1400" b="0" i="1" u="sng" strike="noStrike" cap="none">
                <a:solidFill>
                  <a:srgbClr val="000000"/>
                </a:solidFill>
                <a:latin typeface="Roboto"/>
                <a:ea typeface="Roboto"/>
                <a:cs typeface="Roboto"/>
                <a:sym typeface="Roboto"/>
              </a:rPr>
              <a:t>Step 1</a:t>
            </a:r>
            <a:endParaRPr sz="1400" b="0" i="1" u="sng" strike="noStrike" cap="none">
              <a:solidFill>
                <a:srgbClr val="000000"/>
              </a:solidFill>
              <a:latin typeface="Roboto"/>
              <a:ea typeface="Roboto"/>
              <a:cs typeface="Roboto"/>
              <a:sym typeface="Roboto"/>
            </a:endParaRPr>
          </a:p>
        </p:txBody>
      </p:sp>
      <p:sp>
        <p:nvSpPr>
          <p:cNvPr id="331" name="Google Shape;331;p20"/>
          <p:cNvSpPr txBox="1"/>
          <p:nvPr/>
        </p:nvSpPr>
        <p:spPr>
          <a:xfrm>
            <a:off x="4680600" y="1774950"/>
            <a:ext cx="4463400" cy="4002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00000"/>
              </a:lnSpc>
              <a:spcBef>
                <a:spcPts val="0"/>
              </a:spcBef>
              <a:spcAft>
                <a:spcPts val="0"/>
              </a:spcAft>
              <a:buClr>
                <a:srgbClr val="000000"/>
              </a:buClr>
              <a:buSzPts val="1400"/>
              <a:buFont typeface="Roboto"/>
              <a:buChar char="●"/>
            </a:pPr>
            <a:r>
              <a:rPr lang="en-GB" sz="1400" b="0" i="0" u="none" strike="noStrike" cap="none">
                <a:solidFill>
                  <a:srgbClr val="000000"/>
                </a:solidFill>
                <a:latin typeface="Roboto"/>
                <a:ea typeface="Roboto"/>
                <a:cs typeface="Roboto"/>
                <a:sym typeface="Roboto"/>
              </a:rPr>
              <a:t>In the first decoding step, we feed &lt;bos&gt; in input</a:t>
            </a:r>
            <a:endParaRPr sz="1400" b="0" i="0" u="none" strike="noStrike" cap="none">
              <a:solidFill>
                <a:srgbClr val="000000"/>
              </a:solidFill>
              <a:latin typeface="Roboto"/>
              <a:ea typeface="Roboto"/>
              <a:cs typeface="Roboto"/>
              <a:sym typeface="Roboto"/>
            </a:endParaRPr>
          </a:p>
        </p:txBody>
      </p:sp>
      <p:sp>
        <p:nvSpPr>
          <p:cNvPr id="332" name="Google Shape;332;p20"/>
          <p:cNvSpPr txBox="1"/>
          <p:nvPr/>
        </p:nvSpPr>
        <p:spPr>
          <a:xfrm>
            <a:off x="4680600" y="2253000"/>
            <a:ext cx="4463400" cy="6156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00000"/>
              </a:lnSpc>
              <a:spcBef>
                <a:spcPts val="0"/>
              </a:spcBef>
              <a:spcAft>
                <a:spcPts val="0"/>
              </a:spcAft>
              <a:buClr>
                <a:srgbClr val="000000"/>
              </a:buClr>
              <a:buSzPts val="1400"/>
              <a:buFont typeface="Roboto"/>
              <a:buChar char="●"/>
            </a:pPr>
            <a:r>
              <a:rPr lang="en-GB" sz="1400" b="0" i="0" u="none" strike="noStrike" cap="none">
                <a:solidFill>
                  <a:srgbClr val="000000"/>
                </a:solidFill>
                <a:latin typeface="Roboto"/>
                <a:ea typeface="Roboto"/>
                <a:cs typeface="Roboto"/>
                <a:sym typeface="Roboto"/>
              </a:rPr>
              <a:t>The decoder predicts </a:t>
            </a:r>
            <a:r>
              <a:rPr lang="en-GB" sz="1400" b="1" i="0" u="none" strike="noStrike" cap="none">
                <a:solidFill>
                  <a:srgbClr val="000000"/>
                </a:solidFill>
                <a:latin typeface="Roboto"/>
                <a:ea typeface="Roboto"/>
                <a:cs typeface="Roboto"/>
                <a:sym typeface="Roboto"/>
              </a:rPr>
              <a:t>probabilities</a:t>
            </a:r>
            <a:r>
              <a:rPr lang="en-GB" sz="1400" b="0" i="0" u="none" strike="noStrike" cap="none">
                <a:solidFill>
                  <a:srgbClr val="000000"/>
                </a:solidFill>
                <a:latin typeface="Roboto"/>
                <a:ea typeface="Roboto"/>
                <a:cs typeface="Roboto"/>
                <a:sym typeface="Roboto"/>
              </a:rPr>
              <a:t> over the next possible word.</a:t>
            </a:r>
            <a:endParaRPr sz="1400" b="0" i="0" u="none" strike="noStrike" cap="none">
              <a:solidFill>
                <a:srgbClr val="000000"/>
              </a:solidFill>
              <a:latin typeface="Roboto"/>
              <a:ea typeface="Roboto"/>
              <a:cs typeface="Roboto"/>
              <a:sym typeface="Roboto"/>
            </a:endParaRPr>
          </a:p>
        </p:txBody>
      </p:sp>
      <p:sp>
        <p:nvSpPr>
          <p:cNvPr id="333" name="Google Shape;333;p20"/>
          <p:cNvSpPr txBox="1"/>
          <p:nvPr/>
        </p:nvSpPr>
        <p:spPr>
          <a:xfrm>
            <a:off x="4711825" y="2860775"/>
            <a:ext cx="4463400" cy="6156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00000"/>
              </a:lnSpc>
              <a:spcBef>
                <a:spcPts val="0"/>
              </a:spcBef>
              <a:spcAft>
                <a:spcPts val="0"/>
              </a:spcAft>
              <a:buClr>
                <a:srgbClr val="000000"/>
              </a:buClr>
              <a:buSzPts val="1400"/>
              <a:buFont typeface="Roboto"/>
              <a:buChar char="●"/>
            </a:pPr>
            <a:r>
              <a:rPr lang="en-GB" sz="1400" b="0" i="0" u="none" strike="noStrike" cap="none">
                <a:solidFill>
                  <a:srgbClr val="000000"/>
                </a:solidFill>
                <a:latin typeface="Roboto"/>
                <a:ea typeface="Roboto"/>
                <a:cs typeface="Roboto"/>
                <a:sym typeface="Roboto"/>
              </a:rPr>
              <a:t>We select the </a:t>
            </a:r>
            <a:r>
              <a:rPr lang="en-GB" sz="1400" b="1" i="0" u="none" strike="noStrike" cap="none">
                <a:solidFill>
                  <a:srgbClr val="000000"/>
                </a:solidFill>
                <a:latin typeface="Roboto"/>
                <a:ea typeface="Roboto"/>
                <a:cs typeface="Roboto"/>
                <a:sym typeface="Roboto"/>
              </a:rPr>
              <a:t>K words</a:t>
            </a:r>
            <a:r>
              <a:rPr lang="en-GB" sz="1400" b="0" i="0" u="none" strike="noStrike" cap="none">
                <a:solidFill>
                  <a:srgbClr val="000000"/>
                </a:solidFill>
                <a:latin typeface="Roboto"/>
                <a:ea typeface="Roboto"/>
                <a:cs typeface="Roboto"/>
                <a:sym typeface="Roboto"/>
              </a:rPr>
              <a:t> with the highest probability:</a:t>
            </a:r>
            <a:endParaRPr sz="1400" b="0" i="0" u="none" strike="noStrike" cap="none">
              <a:solidFill>
                <a:srgbClr val="000000"/>
              </a:solidFill>
              <a:latin typeface="Roboto"/>
              <a:ea typeface="Roboto"/>
              <a:cs typeface="Roboto"/>
              <a:sym typeface="Robo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3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2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Shape 337"/>
        <p:cNvGrpSpPr/>
        <p:nvPr/>
      </p:nvGrpSpPr>
      <p:grpSpPr>
        <a:xfrm>
          <a:off x="0" y="0"/>
          <a:ext cx="0" cy="0"/>
          <a:chOff x="0" y="0"/>
          <a:chExt cx="0" cy="0"/>
        </a:xfrm>
      </p:grpSpPr>
      <p:sp>
        <p:nvSpPr>
          <p:cNvPr id="338" name="Google Shape;338;p21"/>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800"/>
              <a:buNone/>
            </a:pPr>
            <a:r>
              <a:rPr lang="en-GB" sz="2600"/>
              <a:t>Beamsearch</a:t>
            </a:r>
            <a:endParaRPr sz="2600"/>
          </a:p>
        </p:txBody>
      </p:sp>
      <p:sp>
        <p:nvSpPr>
          <p:cNvPr id="339" name="Google Shape;339;p21"/>
          <p:cNvSpPr txBox="1">
            <a:spLocks noGrp="1"/>
          </p:cNvSpPr>
          <p:nvPr>
            <p:ph type="sldNum" idx="12"/>
          </p:nvPr>
        </p:nvSpPr>
        <p:spPr>
          <a:xfrm>
            <a:off x="8523541" y="4238423"/>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9</a:t>
            </a:fld>
            <a:endParaRPr/>
          </a:p>
        </p:txBody>
      </p:sp>
      <p:sp>
        <p:nvSpPr>
          <p:cNvPr id="340" name="Google Shape;340;p21"/>
          <p:cNvSpPr/>
          <p:nvPr/>
        </p:nvSpPr>
        <p:spPr>
          <a:xfrm>
            <a:off x="660900" y="2439900"/>
            <a:ext cx="825600" cy="518100"/>
          </a:xfrm>
          <a:prstGeom prst="roundRect">
            <a:avLst>
              <a:gd name="adj" fmla="val 16667"/>
            </a:avLst>
          </a:prstGeom>
          <a:solidFill>
            <a:srgbClr val="CFE2F3"/>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Arial"/>
                <a:ea typeface="Arial"/>
                <a:cs typeface="Arial"/>
                <a:sym typeface="Arial"/>
              </a:rPr>
              <a:t>RNN</a:t>
            </a:r>
            <a:endParaRPr sz="1400" b="0" i="0" u="none" strike="noStrike" cap="none">
              <a:solidFill>
                <a:srgbClr val="000000"/>
              </a:solidFill>
              <a:latin typeface="Arial"/>
              <a:ea typeface="Arial"/>
              <a:cs typeface="Arial"/>
              <a:sym typeface="Arial"/>
            </a:endParaRPr>
          </a:p>
        </p:txBody>
      </p:sp>
      <p:sp>
        <p:nvSpPr>
          <p:cNvPr id="341" name="Google Shape;341;p21"/>
          <p:cNvSpPr/>
          <p:nvPr/>
        </p:nvSpPr>
        <p:spPr>
          <a:xfrm>
            <a:off x="1680900" y="2437175"/>
            <a:ext cx="825600" cy="518100"/>
          </a:xfrm>
          <a:prstGeom prst="roundRect">
            <a:avLst>
              <a:gd name="adj" fmla="val 16667"/>
            </a:avLst>
          </a:prstGeom>
          <a:solidFill>
            <a:srgbClr val="CFE2F3"/>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Arial"/>
                <a:ea typeface="Arial"/>
                <a:cs typeface="Arial"/>
                <a:sym typeface="Arial"/>
              </a:rPr>
              <a:t>RNN</a:t>
            </a:r>
            <a:endParaRPr sz="1400" b="0" i="0" u="none" strike="noStrike" cap="none">
              <a:solidFill>
                <a:srgbClr val="000000"/>
              </a:solidFill>
              <a:latin typeface="Arial"/>
              <a:ea typeface="Arial"/>
              <a:cs typeface="Arial"/>
              <a:sym typeface="Arial"/>
            </a:endParaRPr>
          </a:p>
        </p:txBody>
      </p:sp>
      <p:cxnSp>
        <p:nvCxnSpPr>
          <p:cNvPr id="342" name="Google Shape;342;p21"/>
          <p:cNvCxnSpPr/>
          <p:nvPr/>
        </p:nvCxnSpPr>
        <p:spPr>
          <a:xfrm>
            <a:off x="2506500" y="2696225"/>
            <a:ext cx="165000" cy="0"/>
          </a:xfrm>
          <a:prstGeom prst="straightConnector1">
            <a:avLst/>
          </a:prstGeom>
          <a:noFill/>
          <a:ln w="9525" cap="flat" cmpd="sng">
            <a:solidFill>
              <a:srgbClr val="424242"/>
            </a:solidFill>
            <a:prstDash val="solid"/>
            <a:round/>
            <a:headEnd type="none" w="sm" len="sm"/>
            <a:tailEnd type="triangle" w="med" len="med"/>
          </a:ln>
        </p:spPr>
      </p:cxnSp>
      <p:cxnSp>
        <p:nvCxnSpPr>
          <p:cNvPr id="343" name="Google Shape;343;p21"/>
          <p:cNvCxnSpPr/>
          <p:nvPr/>
        </p:nvCxnSpPr>
        <p:spPr>
          <a:xfrm rot="10800000">
            <a:off x="1073700" y="2272200"/>
            <a:ext cx="0" cy="167700"/>
          </a:xfrm>
          <a:prstGeom prst="straightConnector1">
            <a:avLst/>
          </a:prstGeom>
          <a:noFill/>
          <a:ln w="9525" cap="flat" cmpd="sng">
            <a:solidFill>
              <a:srgbClr val="424242"/>
            </a:solidFill>
            <a:prstDash val="solid"/>
            <a:round/>
            <a:headEnd type="none" w="sm" len="sm"/>
            <a:tailEnd type="triangle" w="med" len="med"/>
          </a:ln>
        </p:spPr>
      </p:cxnSp>
      <p:cxnSp>
        <p:nvCxnSpPr>
          <p:cNvPr id="344" name="Google Shape;344;p21"/>
          <p:cNvCxnSpPr/>
          <p:nvPr/>
        </p:nvCxnSpPr>
        <p:spPr>
          <a:xfrm rot="10800000">
            <a:off x="2093700" y="2269475"/>
            <a:ext cx="0" cy="167700"/>
          </a:xfrm>
          <a:prstGeom prst="straightConnector1">
            <a:avLst/>
          </a:prstGeom>
          <a:noFill/>
          <a:ln w="9525" cap="flat" cmpd="sng">
            <a:solidFill>
              <a:srgbClr val="424242"/>
            </a:solidFill>
            <a:prstDash val="solid"/>
            <a:round/>
            <a:headEnd type="none" w="sm" len="sm"/>
            <a:tailEnd type="triangle" w="med" len="med"/>
          </a:ln>
        </p:spPr>
      </p:cxnSp>
      <p:sp>
        <p:nvSpPr>
          <p:cNvPr id="345" name="Google Shape;345;p21"/>
          <p:cNvSpPr/>
          <p:nvPr/>
        </p:nvSpPr>
        <p:spPr>
          <a:xfrm>
            <a:off x="660900" y="2058900"/>
            <a:ext cx="825600" cy="240600"/>
          </a:xfrm>
          <a:prstGeom prst="roundRect">
            <a:avLst>
              <a:gd name="adj" fmla="val 16667"/>
            </a:avLst>
          </a:prstGeom>
          <a:solidFill>
            <a:srgbClr val="FCE5CD"/>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Arial"/>
                <a:ea typeface="Arial"/>
                <a:cs typeface="Arial"/>
                <a:sym typeface="Arial"/>
              </a:rPr>
              <a:t>Linear</a:t>
            </a:r>
            <a:endParaRPr sz="1400" b="0" i="0" u="none" strike="noStrike" cap="none">
              <a:solidFill>
                <a:srgbClr val="000000"/>
              </a:solidFill>
              <a:latin typeface="Arial"/>
              <a:ea typeface="Arial"/>
              <a:cs typeface="Arial"/>
              <a:sym typeface="Arial"/>
            </a:endParaRPr>
          </a:p>
        </p:txBody>
      </p:sp>
      <p:sp>
        <p:nvSpPr>
          <p:cNvPr id="346" name="Google Shape;346;p21"/>
          <p:cNvSpPr/>
          <p:nvPr/>
        </p:nvSpPr>
        <p:spPr>
          <a:xfrm>
            <a:off x="1680900" y="2056175"/>
            <a:ext cx="825600" cy="240600"/>
          </a:xfrm>
          <a:prstGeom prst="roundRect">
            <a:avLst>
              <a:gd name="adj" fmla="val 16667"/>
            </a:avLst>
          </a:prstGeom>
          <a:solidFill>
            <a:srgbClr val="FCE5CD"/>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Arial"/>
                <a:ea typeface="Arial"/>
                <a:cs typeface="Arial"/>
                <a:sym typeface="Arial"/>
              </a:rPr>
              <a:t>Linear</a:t>
            </a:r>
            <a:endParaRPr sz="1400" b="0" i="0" u="none" strike="noStrike" cap="none">
              <a:solidFill>
                <a:srgbClr val="000000"/>
              </a:solidFill>
              <a:latin typeface="Arial"/>
              <a:ea typeface="Arial"/>
              <a:cs typeface="Arial"/>
              <a:sym typeface="Arial"/>
            </a:endParaRPr>
          </a:p>
        </p:txBody>
      </p:sp>
      <p:cxnSp>
        <p:nvCxnSpPr>
          <p:cNvPr id="347" name="Google Shape;347;p21"/>
          <p:cNvCxnSpPr/>
          <p:nvPr/>
        </p:nvCxnSpPr>
        <p:spPr>
          <a:xfrm rot="10800000">
            <a:off x="1073700" y="1891200"/>
            <a:ext cx="0" cy="167700"/>
          </a:xfrm>
          <a:prstGeom prst="straightConnector1">
            <a:avLst/>
          </a:prstGeom>
          <a:noFill/>
          <a:ln w="9525" cap="flat" cmpd="sng">
            <a:solidFill>
              <a:srgbClr val="424242"/>
            </a:solidFill>
            <a:prstDash val="solid"/>
            <a:round/>
            <a:headEnd type="none" w="sm" len="sm"/>
            <a:tailEnd type="triangle" w="med" len="med"/>
          </a:ln>
        </p:spPr>
      </p:cxnSp>
      <p:cxnSp>
        <p:nvCxnSpPr>
          <p:cNvPr id="348" name="Google Shape;348;p21"/>
          <p:cNvCxnSpPr/>
          <p:nvPr/>
        </p:nvCxnSpPr>
        <p:spPr>
          <a:xfrm rot="10800000">
            <a:off x="2093700" y="1888475"/>
            <a:ext cx="0" cy="167700"/>
          </a:xfrm>
          <a:prstGeom prst="straightConnector1">
            <a:avLst/>
          </a:prstGeom>
          <a:noFill/>
          <a:ln w="9525" cap="flat" cmpd="sng">
            <a:solidFill>
              <a:srgbClr val="424242"/>
            </a:solidFill>
            <a:prstDash val="solid"/>
            <a:round/>
            <a:headEnd type="none" w="sm" len="sm"/>
            <a:tailEnd type="triangle" w="med" len="med"/>
          </a:ln>
        </p:spPr>
      </p:cxnSp>
      <p:sp>
        <p:nvSpPr>
          <p:cNvPr id="349" name="Google Shape;349;p21"/>
          <p:cNvSpPr/>
          <p:nvPr/>
        </p:nvSpPr>
        <p:spPr>
          <a:xfrm>
            <a:off x="660900" y="1677900"/>
            <a:ext cx="825600" cy="240600"/>
          </a:xfrm>
          <a:prstGeom prst="roundRect">
            <a:avLst>
              <a:gd name="adj" fmla="val 16667"/>
            </a:avLst>
          </a:prstGeom>
          <a:solidFill>
            <a:srgbClr val="D0E0E3"/>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GB" sz="1200" b="0" i="0" u="none" strike="noStrike" cap="none">
                <a:solidFill>
                  <a:srgbClr val="000000"/>
                </a:solidFill>
                <a:latin typeface="Arial"/>
                <a:ea typeface="Arial"/>
                <a:cs typeface="Arial"/>
                <a:sym typeface="Arial"/>
              </a:rPr>
              <a:t>Softmax</a:t>
            </a:r>
            <a:endParaRPr sz="1200" b="0" i="0" u="none" strike="noStrike" cap="none">
              <a:solidFill>
                <a:srgbClr val="000000"/>
              </a:solidFill>
              <a:latin typeface="Arial"/>
              <a:ea typeface="Arial"/>
              <a:cs typeface="Arial"/>
              <a:sym typeface="Arial"/>
            </a:endParaRPr>
          </a:p>
        </p:txBody>
      </p:sp>
      <p:sp>
        <p:nvSpPr>
          <p:cNvPr id="350" name="Google Shape;350;p21"/>
          <p:cNvSpPr/>
          <p:nvPr/>
        </p:nvSpPr>
        <p:spPr>
          <a:xfrm>
            <a:off x="1680900" y="1675175"/>
            <a:ext cx="825600" cy="240600"/>
          </a:xfrm>
          <a:prstGeom prst="roundRect">
            <a:avLst>
              <a:gd name="adj" fmla="val 16667"/>
            </a:avLst>
          </a:prstGeom>
          <a:solidFill>
            <a:srgbClr val="D0E0E3"/>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GB" sz="1200" b="0" i="0" u="none" strike="noStrike" cap="none">
                <a:solidFill>
                  <a:srgbClr val="000000"/>
                </a:solidFill>
                <a:latin typeface="Arial"/>
                <a:ea typeface="Arial"/>
                <a:cs typeface="Arial"/>
                <a:sym typeface="Arial"/>
              </a:rPr>
              <a:t>Softmax</a:t>
            </a:r>
            <a:endParaRPr sz="1400" b="0" i="0" u="none" strike="noStrike" cap="none">
              <a:solidFill>
                <a:srgbClr val="000000"/>
              </a:solidFill>
              <a:latin typeface="Arial"/>
              <a:ea typeface="Arial"/>
              <a:cs typeface="Arial"/>
              <a:sym typeface="Arial"/>
            </a:endParaRPr>
          </a:p>
        </p:txBody>
      </p:sp>
      <p:cxnSp>
        <p:nvCxnSpPr>
          <p:cNvPr id="351" name="Google Shape;351;p21"/>
          <p:cNvCxnSpPr/>
          <p:nvPr/>
        </p:nvCxnSpPr>
        <p:spPr>
          <a:xfrm rot="10800000">
            <a:off x="768900" y="1510200"/>
            <a:ext cx="0" cy="167700"/>
          </a:xfrm>
          <a:prstGeom prst="straightConnector1">
            <a:avLst/>
          </a:prstGeom>
          <a:noFill/>
          <a:ln w="9525" cap="flat" cmpd="sng">
            <a:solidFill>
              <a:srgbClr val="424242"/>
            </a:solidFill>
            <a:prstDash val="solid"/>
            <a:round/>
            <a:headEnd type="none" w="sm" len="sm"/>
            <a:tailEnd type="triangle" w="med" len="med"/>
          </a:ln>
        </p:spPr>
      </p:cxnSp>
      <p:sp>
        <p:nvSpPr>
          <p:cNvPr id="352" name="Google Shape;352;p21"/>
          <p:cNvSpPr txBox="1"/>
          <p:nvPr/>
        </p:nvSpPr>
        <p:spPr>
          <a:xfrm>
            <a:off x="639150" y="1253625"/>
            <a:ext cx="457200" cy="323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GB" sz="900" b="0" i="0" u="none" strike="noStrike" cap="none">
                <a:solidFill>
                  <a:srgbClr val="000000"/>
                </a:solidFill>
                <a:latin typeface="Roboto"/>
                <a:ea typeface="Roboto"/>
                <a:cs typeface="Roboto"/>
                <a:sym typeface="Roboto"/>
              </a:rPr>
              <a:t>w</a:t>
            </a:r>
            <a:r>
              <a:rPr lang="en-GB" sz="900" b="0" i="0" u="none" strike="noStrike" cap="none" baseline="-25000">
                <a:solidFill>
                  <a:srgbClr val="000000"/>
                </a:solidFill>
                <a:latin typeface="Roboto"/>
                <a:ea typeface="Roboto"/>
                <a:cs typeface="Roboto"/>
                <a:sym typeface="Roboto"/>
              </a:rPr>
              <a:t>1</a:t>
            </a:r>
            <a:endParaRPr sz="900" b="0" i="0" u="none" strike="noStrike" cap="none" baseline="-25000">
              <a:solidFill>
                <a:srgbClr val="000000"/>
              </a:solidFill>
              <a:latin typeface="Roboto"/>
              <a:ea typeface="Roboto"/>
              <a:cs typeface="Roboto"/>
              <a:sym typeface="Roboto"/>
            </a:endParaRPr>
          </a:p>
        </p:txBody>
      </p:sp>
      <p:sp>
        <p:nvSpPr>
          <p:cNvPr id="353" name="Google Shape;353;p21"/>
          <p:cNvSpPr/>
          <p:nvPr/>
        </p:nvSpPr>
        <p:spPr>
          <a:xfrm>
            <a:off x="1682788" y="3220025"/>
            <a:ext cx="825600" cy="240600"/>
          </a:xfrm>
          <a:prstGeom prst="roundRect">
            <a:avLst>
              <a:gd name="adj" fmla="val 16667"/>
            </a:avLst>
          </a:prstGeom>
          <a:solidFill>
            <a:srgbClr val="B6D7A8"/>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Arial"/>
                <a:ea typeface="Arial"/>
                <a:cs typeface="Arial"/>
                <a:sym typeface="Arial"/>
              </a:rPr>
              <a:t>Emb</a:t>
            </a:r>
            <a:endParaRPr sz="1400" b="0" i="0" u="none" strike="noStrike" cap="none">
              <a:solidFill>
                <a:srgbClr val="000000"/>
              </a:solidFill>
              <a:latin typeface="Arial"/>
              <a:ea typeface="Arial"/>
              <a:cs typeface="Arial"/>
              <a:sym typeface="Arial"/>
            </a:endParaRPr>
          </a:p>
        </p:txBody>
      </p:sp>
      <p:cxnSp>
        <p:nvCxnSpPr>
          <p:cNvPr id="354" name="Google Shape;354;p21"/>
          <p:cNvCxnSpPr>
            <a:stCxn id="353" idx="0"/>
          </p:cNvCxnSpPr>
          <p:nvPr/>
        </p:nvCxnSpPr>
        <p:spPr>
          <a:xfrm rot="10800000">
            <a:off x="2090788" y="2963225"/>
            <a:ext cx="4800" cy="256800"/>
          </a:xfrm>
          <a:prstGeom prst="straightConnector1">
            <a:avLst/>
          </a:prstGeom>
          <a:noFill/>
          <a:ln w="9525" cap="flat" cmpd="sng">
            <a:solidFill>
              <a:srgbClr val="424242"/>
            </a:solidFill>
            <a:prstDash val="solid"/>
            <a:round/>
            <a:headEnd type="none" w="sm" len="sm"/>
            <a:tailEnd type="triangle" w="med" len="med"/>
          </a:ln>
        </p:spPr>
      </p:cxnSp>
      <p:cxnSp>
        <p:nvCxnSpPr>
          <p:cNvPr id="355" name="Google Shape;355;p21"/>
          <p:cNvCxnSpPr/>
          <p:nvPr/>
        </p:nvCxnSpPr>
        <p:spPr>
          <a:xfrm rot="10800000">
            <a:off x="2095588" y="3460625"/>
            <a:ext cx="0" cy="167700"/>
          </a:xfrm>
          <a:prstGeom prst="straightConnector1">
            <a:avLst/>
          </a:prstGeom>
          <a:noFill/>
          <a:ln w="9525" cap="flat" cmpd="sng">
            <a:solidFill>
              <a:srgbClr val="424242"/>
            </a:solidFill>
            <a:prstDash val="solid"/>
            <a:round/>
            <a:headEnd type="none" w="sm" len="sm"/>
            <a:tailEnd type="triangle" w="med" len="med"/>
          </a:ln>
        </p:spPr>
      </p:cxnSp>
      <p:sp>
        <p:nvSpPr>
          <p:cNvPr id="356" name="Google Shape;356;p21"/>
          <p:cNvSpPr/>
          <p:nvPr/>
        </p:nvSpPr>
        <p:spPr>
          <a:xfrm>
            <a:off x="660888" y="3212400"/>
            <a:ext cx="825600" cy="240600"/>
          </a:xfrm>
          <a:prstGeom prst="roundRect">
            <a:avLst>
              <a:gd name="adj" fmla="val 16667"/>
            </a:avLst>
          </a:prstGeom>
          <a:solidFill>
            <a:srgbClr val="B6D7A8"/>
          </a:solidFill>
          <a:ln w="9525" cap="flat" cmpd="sng">
            <a:solidFill>
              <a:srgbClr val="42424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Arial"/>
                <a:ea typeface="Arial"/>
                <a:cs typeface="Arial"/>
                <a:sym typeface="Arial"/>
              </a:rPr>
              <a:t>Emb</a:t>
            </a:r>
            <a:endParaRPr sz="1400" b="0" i="0" u="none" strike="noStrike" cap="none">
              <a:solidFill>
                <a:srgbClr val="000000"/>
              </a:solidFill>
              <a:latin typeface="Arial"/>
              <a:ea typeface="Arial"/>
              <a:cs typeface="Arial"/>
              <a:sym typeface="Arial"/>
            </a:endParaRPr>
          </a:p>
        </p:txBody>
      </p:sp>
      <p:cxnSp>
        <p:nvCxnSpPr>
          <p:cNvPr id="357" name="Google Shape;357;p21"/>
          <p:cNvCxnSpPr>
            <a:stCxn id="356" idx="0"/>
          </p:cNvCxnSpPr>
          <p:nvPr/>
        </p:nvCxnSpPr>
        <p:spPr>
          <a:xfrm rot="10800000">
            <a:off x="1068888" y="2955600"/>
            <a:ext cx="4800" cy="256800"/>
          </a:xfrm>
          <a:prstGeom prst="straightConnector1">
            <a:avLst/>
          </a:prstGeom>
          <a:noFill/>
          <a:ln w="9525" cap="flat" cmpd="sng">
            <a:solidFill>
              <a:srgbClr val="424242"/>
            </a:solidFill>
            <a:prstDash val="solid"/>
            <a:round/>
            <a:headEnd type="none" w="sm" len="sm"/>
            <a:tailEnd type="triangle" w="med" len="med"/>
          </a:ln>
        </p:spPr>
      </p:cxnSp>
      <p:cxnSp>
        <p:nvCxnSpPr>
          <p:cNvPr id="358" name="Google Shape;358;p21"/>
          <p:cNvCxnSpPr/>
          <p:nvPr/>
        </p:nvCxnSpPr>
        <p:spPr>
          <a:xfrm rot="10800000">
            <a:off x="1073688" y="3453000"/>
            <a:ext cx="0" cy="167700"/>
          </a:xfrm>
          <a:prstGeom prst="straightConnector1">
            <a:avLst/>
          </a:prstGeom>
          <a:noFill/>
          <a:ln w="9525" cap="flat" cmpd="sng">
            <a:solidFill>
              <a:srgbClr val="424242"/>
            </a:solidFill>
            <a:prstDash val="solid"/>
            <a:round/>
            <a:headEnd type="none" w="sm" len="sm"/>
            <a:tailEnd type="triangle" w="med" len="med"/>
          </a:ln>
        </p:spPr>
      </p:cxnSp>
      <p:sp>
        <p:nvSpPr>
          <p:cNvPr id="359" name="Google Shape;359;p21"/>
          <p:cNvSpPr txBox="1"/>
          <p:nvPr/>
        </p:nvSpPr>
        <p:spPr>
          <a:xfrm>
            <a:off x="751207" y="3635225"/>
            <a:ext cx="7353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Roboto"/>
                <a:ea typeface="Roboto"/>
                <a:cs typeface="Roboto"/>
                <a:sym typeface="Roboto"/>
              </a:rPr>
              <a:t>&lt;bos&gt;</a:t>
            </a:r>
            <a:endParaRPr sz="1400" b="0" i="0" u="none" strike="noStrike" cap="none">
              <a:solidFill>
                <a:srgbClr val="000000"/>
              </a:solidFill>
              <a:latin typeface="Roboto"/>
              <a:ea typeface="Roboto"/>
              <a:cs typeface="Roboto"/>
              <a:sym typeface="Roboto"/>
            </a:endParaRPr>
          </a:p>
        </p:txBody>
      </p:sp>
      <p:cxnSp>
        <p:nvCxnSpPr>
          <p:cNvPr id="360" name="Google Shape;360;p21"/>
          <p:cNvCxnSpPr/>
          <p:nvPr/>
        </p:nvCxnSpPr>
        <p:spPr>
          <a:xfrm>
            <a:off x="1500600" y="2358263"/>
            <a:ext cx="195600" cy="81300"/>
          </a:xfrm>
          <a:prstGeom prst="straightConnector1">
            <a:avLst/>
          </a:prstGeom>
          <a:noFill/>
          <a:ln w="9525" cap="flat" cmpd="sng">
            <a:solidFill>
              <a:srgbClr val="FF0000"/>
            </a:solidFill>
            <a:prstDash val="solid"/>
            <a:round/>
            <a:headEnd type="none" w="sm" len="sm"/>
            <a:tailEnd type="triangle" w="med" len="med"/>
          </a:ln>
        </p:spPr>
      </p:cxnSp>
      <p:sp>
        <p:nvSpPr>
          <p:cNvPr id="361" name="Google Shape;361;p21"/>
          <p:cNvSpPr txBox="1"/>
          <p:nvPr/>
        </p:nvSpPr>
        <p:spPr>
          <a:xfrm>
            <a:off x="247800" y="2110938"/>
            <a:ext cx="1162500" cy="276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600"/>
              <a:buFont typeface="Arial"/>
              <a:buNone/>
            </a:pPr>
            <a:r>
              <a:rPr lang="en-GB" sz="600" b="0" i="0" u="none" strike="noStrike" cap="none">
                <a:solidFill>
                  <a:schemeClr val="accent3"/>
                </a:solidFill>
                <a:latin typeface="Roboto"/>
                <a:ea typeface="Roboto"/>
                <a:cs typeface="Roboto"/>
                <a:sym typeface="Roboto"/>
              </a:rPr>
              <a:t>Attention</a:t>
            </a:r>
            <a:endParaRPr sz="600" b="0" i="0" u="none" strike="noStrike" cap="none">
              <a:solidFill>
                <a:schemeClr val="accent3"/>
              </a:solidFill>
              <a:latin typeface="Roboto"/>
              <a:ea typeface="Roboto"/>
              <a:cs typeface="Roboto"/>
              <a:sym typeface="Roboto"/>
            </a:endParaRPr>
          </a:p>
        </p:txBody>
      </p:sp>
      <p:cxnSp>
        <p:nvCxnSpPr>
          <p:cNvPr id="362" name="Google Shape;362;p21"/>
          <p:cNvCxnSpPr/>
          <p:nvPr/>
        </p:nvCxnSpPr>
        <p:spPr>
          <a:xfrm>
            <a:off x="539625" y="2333675"/>
            <a:ext cx="127800" cy="146100"/>
          </a:xfrm>
          <a:prstGeom prst="straightConnector1">
            <a:avLst/>
          </a:prstGeom>
          <a:noFill/>
          <a:ln w="9525" cap="flat" cmpd="sng">
            <a:solidFill>
              <a:srgbClr val="DB4437"/>
            </a:solidFill>
            <a:prstDash val="solid"/>
            <a:round/>
            <a:headEnd type="none" w="sm" len="sm"/>
            <a:tailEnd type="triangle" w="med" len="med"/>
          </a:ln>
        </p:spPr>
      </p:cxnSp>
      <p:sp>
        <p:nvSpPr>
          <p:cNvPr id="363" name="Google Shape;363;p21"/>
          <p:cNvSpPr txBox="1"/>
          <p:nvPr/>
        </p:nvSpPr>
        <p:spPr>
          <a:xfrm>
            <a:off x="1086150" y="2203963"/>
            <a:ext cx="1162500" cy="276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600"/>
              <a:buFont typeface="Arial"/>
              <a:buNone/>
            </a:pPr>
            <a:r>
              <a:rPr lang="en-GB" sz="600" b="0" i="0" u="none" strike="noStrike" cap="none">
                <a:solidFill>
                  <a:schemeClr val="accent3"/>
                </a:solidFill>
                <a:latin typeface="Roboto"/>
                <a:ea typeface="Roboto"/>
                <a:cs typeface="Roboto"/>
                <a:sym typeface="Roboto"/>
              </a:rPr>
              <a:t>Attention</a:t>
            </a:r>
            <a:endParaRPr sz="600" b="0" i="0" u="none" strike="noStrike" cap="none">
              <a:solidFill>
                <a:schemeClr val="accent3"/>
              </a:solidFill>
              <a:latin typeface="Roboto"/>
              <a:ea typeface="Roboto"/>
              <a:cs typeface="Roboto"/>
              <a:sym typeface="Roboto"/>
            </a:endParaRPr>
          </a:p>
        </p:txBody>
      </p:sp>
      <p:cxnSp>
        <p:nvCxnSpPr>
          <p:cNvPr id="364" name="Google Shape;364;p21"/>
          <p:cNvCxnSpPr/>
          <p:nvPr/>
        </p:nvCxnSpPr>
        <p:spPr>
          <a:xfrm>
            <a:off x="495900" y="2698950"/>
            <a:ext cx="165000" cy="0"/>
          </a:xfrm>
          <a:prstGeom prst="straightConnector1">
            <a:avLst/>
          </a:prstGeom>
          <a:noFill/>
          <a:ln w="9525" cap="flat" cmpd="sng">
            <a:solidFill>
              <a:srgbClr val="424242"/>
            </a:solidFill>
            <a:prstDash val="solid"/>
            <a:round/>
            <a:headEnd type="none" w="sm" len="sm"/>
            <a:tailEnd type="triangle" w="med" len="med"/>
          </a:ln>
        </p:spPr>
      </p:cxnSp>
      <p:cxnSp>
        <p:nvCxnSpPr>
          <p:cNvPr id="365" name="Google Shape;365;p21"/>
          <p:cNvCxnSpPr/>
          <p:nvPr/>
        </p:nvCxnSpPr>
        <p:spPr>
          <a:xfrm rot="10800000">
            <a:off x="921300" y="1510200"/>
            <a:ext cx="0" cy="167700"/>
          </a:xfrm>
          <a:prstGeom prst="straightConnector1">
            <a:avLst/>
          </a:prstGeom>
          <a:noFill/>
          <a:ln w="9525" cap="flat" cmpd="sng">
            <a:solidFill>
              <a:srgbClr val="424242"/>
            </a:solidFill>
            <a:prstDash val="solid"/>
            <a:round/>
            <a:headEnd type="none" w="sm" len="sm"/>
            <a:tailEnd type="triangle" w="med" len="med"/>
          </a:ln>
        </p:spPr>
      </p:cxnSp>
      <p:sp>
        <p:nvSpPr>
          <p:cNvPr id="366" name="Google Shape;366;p21"/>
          <p:cNvSpPr txBox="1"/>
          <p:nvPr/>
        </p:nvSpPr>
        <p:spPr>
          <a:xfrm>
            <a:off x="791550" y="1253625"/>
            <a:ext cx="457200" cy="323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GB" sz="900" b="0" i="0" u="none" strike="noStrike" cap="none">
                <a:solidFill>
                  <a:srgbClr val="000000"/>
                </a:solidFill>
                <a:latin typeface="Roboto"/>
                <a:ea typeface="Roboto"/>
                <a:cs typeface="Roboto"/>
                <a:sym typeface="Roboto"/>
              </a:rPr>
              <a:t>w</a:t>
            </a:r>
            <a:r>
              <a:rPr lang="en-GB" sz="900" b="0" i="0" u="none" strike="noStrike" cap="none" baseline="-25000">
                <a:solidFill>
                  <a:srgbClr val="000000"/>
                </a:solidFill>
                <a:latin typeface="Roboto"/>
                <a:ea typeface="Roboto"/>
                <a:cs typeface="Roboto"/>
                <a:sym typeface="Roboto"/>
              </a:rPr>
              <a:t>2</a:t>
            </a:r>
            <a:endParaRPr sz="900" b="0" i="0" u="none" strike="noStrike" cap="none" baseline="-25000">
              <a:solidFill>
                <a:srgbClr val="000000"/>
              </a:solidFill>
              <a:latin typeface="Roboto"/>
              <a:ea typeface="Roboto"/>
              <a:cs typeface="Roboto"/>
              <a:sym typeface="Roboto"/>
            </a:endParaRPr>
          </a:p>
        </p:txBody>
      </p:sp>
      <p:cxnSp>
        <p:nvCxnSpPr>
          <p:cNvPr id="367" name="Google Shape;367;p21"/>
          <p:cNvCxnSpPr/>
          <p:nvPr/>
        </p:nvCxnSpPr>
        <p:spPr>
          <a:xfrm rot="10800000">
            <a:off x="1073700" y="1510200"/>
            <a:ext cx="0" cy="167700"/>
          </a:xfrm>
          <a:prstGeom prst="straightConnector1">
            <a:avLst/>
          </a:prstGeom>
          <a:noFill/>
          <a:ln w="9525" cap="flat" cmpd="sng">
            <a:solidFill>
              <a:srgbClr val="424242"/>
            </a:solidFill>
            <a:prstDash val="solid"/>
            <a:round/>
            <a:headEnd type="none" w="sm" len="sm"/>
            <a:tailEnd type="triangle" w="med" len="med"/>
          </a:ln>
        </p:spPr>
      </p:cxnSp>
      <p:sp>
        <p:nvSpPr>
          <p:cNvPr id="368" name="Google Shape;368;p21"/>
          <p:cNvSpPr txBox="1"/>
          <p:nvPr/>
        </p:nvSpPr>
        <p:spPr>
          <a:xfrm>
            <a:off x="943950" y="1253625"/>
            <a:ext cx="457200" cy="323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GB" sz="900" b="0" i="0" u="none" strike="noStrike" cap="none">
                <a:solidFill>
                  <a:srgbClr val="000000"/>
                </a:solidFill>
                <a:latin typeface="Roboto"/>
                <a:ea typeface="Roboto"/>
                <a:cs typeface="Roboto"/>
                <a:sym typeface="Roboto"/>
              </a:rPr>
              <a:t>w</a:t>
            </a:r>
            <a:r>
              <a:rPr lang="en-GB" sz="900" b="0" i="0" u="none" strike="noStrike" cap="none" baseline="-25000">
                <a:solidFill>
                  <a:srgbClr val="000000"/>
                </a:solidFill>
                <a:latin typeface="Roboto"/>
                <a:ea typeface="Roboto"/>
                <a:cs typeface="Roboto"/>
                <a:sym typeface="Roboto"/>
              </a:rPr>
              <a:t>3</a:t>
            </a:r>
            <a:endParaRPr sz="900" b="0" i="0" u="none" strike="noStrike" cap="none" baseline="-25000">
              <a:solidFill>
                <a:srgbClr val="000000"/>
              </a:solidFill>
              <a:latin typeface="Roboto"/>
              <a:ea typeface="Roboto"/>
              <a:cs typeface="Roboto"/>
              <a:sym typeface="Roboto"/>
            </a:endParaRPr>
          </a:p>
        </p:txBody>
      </p:sp>
      <p:cxnSp>
        <p:nvCxnSpPr>
          <p:cNvPr id="369" name="Google Shape;369;p21"/>
          <p:cNvCxnSpPr/>
          <p:nvPr/>
        </p:nvCxnSpPr>
        <p:spPr>
          <a:xfrm rot="10800000">
            <a:off x="1226100" y="1510200"/>
            <a:ext cx="0" cy="167700"/>
          </a:xfrm>
          <a:prstGeom prst="straightConnector1">
            <a:avLst/>
          </a:prstGeom>
          <a:noFill/>
          <a:ln w="9525" cap="flat" cmpd="sng">
            <a:solidFill>
              <a:srgbClr val="424242"/>
            </a:solidFill>
            <a:prstDash val="solid"/>
            <a:round/>
            <a:headEnd type="none" w="sm" len="sm"/>
            <a:tailEnd type="triangle" w="med" len="med"/>
          </a:ln>
        </p:spPr>
      </p:cxnSp>
      <p:sp>
        <p:nvSpPr>
          <p:cNvPr id="370" name="Google Shape;370;p21"/>
          <p:cNvSpPr txBox="1"/>
          <p:nvPr/>
        </p:nvSpPr>
        <p:spPr>
          <a:xfrm>
            <a:off x="1096350" y="1253625"/>
            <a:ext cx="457200" cy="323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GB" sz="900" b="0" i="0" u="none" strike="noStrike" cap="none">
                <a:solidFill>
                  <a:srgbClr val="000000"/>
                </a:solidFill>
                <a:latin typeface="Roboto"/>
                <a:ea typeface="Roboto"/>
                <a:cs typeface="Roboto"/>
                <a:sym typeface="Roboto"/>
              </a:rPr>
              <a:t>…</a:t>
            </a:r>
            <a:endParaRPr sz="900" b="0" i="0" u="none" strike="noStrike" cap="none" baseline="-25000">
              <a:solidFill>
                <a:srgbClr val="000000"/>
              </a:solidFill>
              <a:latin typeface="Roboto"/>
              <a:ea typeface="Roboto"/>
              <a:cs typeface="Roboto"/>
              <a:sym typeface="Roboto"/>
            </a:endParaRPr>
          </a:p>
        </p:txBody>
      </p:sp>
      <p:cxnSp>
        <p:nvCxnSpPr>
          <p:cNvPr id="371" name="Google Shape;371;p21"/>
          <p:cNvCxnSpPr/>
          <p:nvPr/>
        </p:nvCxnSpPr>
        <p:spPr>
          <a:xfrm rot="10800000">
            <a:off x="1378500" y="1510200"/>
            <a:ext cx="0" cy="167700"/>
          </a:xfrm>
          <a:prstGeom prst="straightConnector1">
            <a:avLst/>
          </a:prstGeom>
          <a:noFill/>
          <a:ln w="9525" cap="flat" cmpd="sng">
            <a:solidFill>
              <a:srgbClr val="424242"/>
            </a:solidFill>
            <a:prstDash val="solid"/>
            <a:round/>
            <a:headEnd type="none" w="sm" len="sm"/>
            <a:tailEnd type="triangle" w="med" len="med"/>
          </a:ln>
        </p:spPr>
      </p:cxnSp>
      <p:sp>
        <p:nvSpPr>
          <p:cNvPr id="372" name="Google Shape;372;p21"/>
          <p:cNvSpPr txBox="1"/>
          <p:nvPr/>
        </p:nvSpPr>
        <p:spPr>
          <a:xfrm>
            <a:off x="1248750" y="1253625"/>
            <a:ext cx="457200" cy="323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GB" sz="900" b="0" i="0" u="none" strike="noStrike" cap="none">
                <a:solidFill>
                  <a:srgbClr val="000000"/>
                </a:solidFill>
                <a:latin typeface="Roboto"/>
                <a:ea typeface="Roboto"/>
                <a:cs typeface="Roboto"/>
                <a:sym typeface="Roboto"/>
              </a:rPr>
              <a:t>w</a:t>
            </a:r>
            <a:r>
              <a:rPr lang="en-GB" sz="900" b="0" i="0" u="none" strike="noStrike" cap="none" baseline="-25000">
                <a:solidFill>
                  <a:srgbClr val="000000"/>
                </a:solidFill>
                <a:latin typeface="Roboto"/>
                <a:ea typeface="Roboto"/>
                <a:cs typeface="Roboto"/>
                <a:sym typeface="Roboto"/>
              </a:rPr>
              <a:t>N</a:t>
            </a:r>
            <a:endParaRPr sz="900" b="0" i="0" u="none" strike="noStrike" cap="none" baseline="-25000">
              <a:solidFill>
                <a:srgbClr val="000000"/>
              </a:solidFill>
              <a:latin typeface="Roboto"/>
              <a:ea typeface="Roboto"/>
              <a:cs typeface="Roboto"/>
              <a:sym typeface="Roboto"/>
            </a:endParaRPr>
          </a:p>
        </p:txBody>
      </p:sp>
      <p:cxnSp>
        <p:nvCxnSpPr>
          <p:cNvPr id="373" name="Google Shape;373;p21"/>
          <p:cNvCxnSpPr/>
          <p:nvPr/>
        </p:nvCxnSpPr>
        <p:spPr>
          <a:xfrm>
            <a:off x="1515900" y="2696225"/>
            <a:ext cx="165000" cy="0"/>
          </a:xfrm>
          <a:prstGeom prst="straightConnector1">
            <a:avLst/>
          </a:prstGeom>
          <a:noFill/>
          <a:ln w="9525" cap="flat" cmpd="sng">
            <a:solidFill>
              <a:srgbClr val="424242"/>
            </a:solidFill>
            <a:prstDash val="solid"/>
            <a:round/>
            <a:headEnd type="none" w="sm" len="sm"/>
            <a:tailEnd type="triangle" w="med" len="med"/>
          </a:ln>
        </p:spPr>
      </p:cxnSp>
      <p:sp>
        <p:nvSpPr>
          <p:cNvPr id="374" name="Google Shape;374;p21"/>
          <p:cNvSpPr txBox="1"/>
          <p:nvPr/>
        </p:nvSpPr>
        <p:spPr>
          <a:xfrm>
            <a:off x="1727300" y="3620700"/>
            <a:ext cx="868500" cy="646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GB" sz="1000" b="0" i="0" u="none" strike="noStrike" cap="none">
                <a:solidFill>
                  <a:srgbClr val="000000"/>
                </a:solidFill>
                <a:latin typeface="Roboto"/>
                <a:ea typeface="Roboto"/>
                <a:cs typeface="Roboto"/>
                <a:sym typeface="Roboto"/>
              </a:rPr>
              <a:t>&lt;The&gt; 0.3</a:t>
            </a:r>
            <a:endParaRPr sz="1000"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000"/>
              <a:buFont typeface="Arial"/>
              <a:buNone/>
            </a:pPr>
            <a:r>
              <a:rPr lang="en-GB" sz="1000" b="0" i="0" u="none" strike="noStrike" cap="none">
                <a:solidFill>
                  <a:srgbClr val="000000"/>
                </a:solidFill>
                <a:latin typeface="Roboto"/>
                <a:ea typeface="Roboto"/>
                <a:cs typeface="Roboto"/>
                <a:sym typeface="Roboto"/>
              </a:rPr>
              <a:t>&lt;This&gt; 0.3</a:t>
            </a:r>
            <a:endParaRPr sz="1000"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000"/>
              <a:buFont typeface="Arial"/>
              <a:buNone/>
            </a:pPr>
            <a:r>
              <a:rPr lang="en-GB" sz="1000" b="0" i="0" u="none" strike="noStrike" cap="none">
                <a:solidFill>
                  <a:srgbClr val="000000"/>
                </a:solidFill>
                <a:latin typeface="Roboto"/>
                <a:ea typeface="Roboto"/>
                <a:cs typeface="Roboto"/>
                <a:sym typeface="Roboto"/>
              </a:rPr>
              <a:t>&lt;That&gt; 0.2</a:t>
            </a:r>
            <a:endParaRPr sz="1000" b="0" i="0" u="none" strike="noStrike" cap="none">
              <a:solidFill>
                <a:srgbClr val="000000"/>
              </a:solidFill>
              <a:latin typeface="Roboto"/>
              <a:ea typeface="Roboto"/>
              <a:cs typeface="Roboto"/>
              <a:sym typeface="Roboto"/>
            </a:endParaRPr>
          </a:p>
        </p:txBody>
      </p:sp>
      <p:cxnSp>
        <p:nvCxnSpPr>
          <p:cNvPr id="375" name="Google Shape;375;p21"/>
          <p:cNvCxnSpPr/>
          <p:nvPr/>
        </p:nvCxnSpPr>
        <p:spPr>
          <a:xfrm rot="10800000">
            <a:off x="1759500" y="1510200"/>
            <a:ext cx="0" cy="167700"/>
          </a:xfrm>
          <a:prstGeom prst="straightConnector1">
            <a:avLst/>
          </a:prstGeom>
          <a:noFill/>
          <a:ln w="9525" cap="flat" cmpd="sng">
            <a:solidFill>
              <a:srgbClr val="424242"/>
            </a:solidFill>
            <a:prstDash val="solid"/>
            <a:round/>
            <a:headEnd type="none" w="sm" len="sm"/>
            <a:tailEnd type="triangle" w="med" len="med"/>
          </a:ln>
        </p:spPr>
      </p:cxnSp>
      <p:sp>
        <p:nvSpPr>
          <p:cNvPr id="376" name="Google Shape;376;p21"/>
          <p:cNvSpPr txBox="1"/>
          <p:nvPr/>
        </p:nvSpPr>
        <p:spPr>
          <a:xfrm>
            <a:off x="1629750" y="1253625"/>
            <a:ext cx="457200" cy="323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GB" sz="900" b="0" i="0" u="none" strike="noStrike" cap="none">
                <a:solidFill>
                  <a:srgbClr val="000000"/>
                </a:solidFill>
                <a:latin typeface="Roboto"/>
                <a:ea typeface="Roboto"/>
                <a:cs typeface="Roboto"/>
                <a:sym typeface="Roboto"/>
              </a:rPr>
              <a:t>w</a:t>
            </a:r>
            <a:r>
              <a:rPr lang="en-GB" sz="900" b="0" i="0" u="none" strike="noStrike" cap="none" baseline="-25000">
                <a:solidFill>
                  <a:srgbClr val="000000"/>
                </a:solidFill>
                <a:latin typeface="Roboto"/>
                <a:ea typeface="Roboto"/>
                <a:cs typeface="Roboto"/>
                <a:sym typeface="Roboto"/>
              </a:rPr>
              <a:t>1</a:t>
            </a:r>
            <a:endParaRPr sz="900" b="0" i="0" u="none" strike="noStrike" cap="none" baseline="-25000">
              <a:solidFill>
                <a:srgbClr val="000000"/>
              </a:solidFill>
              <a:latin typeface="Roboto"/>
              <a:ea typeface="Roboto"/>
              <a:cs typeface="Roboto"/>
              <a:sym typeface="Roboto"/>
            </a:endParaRPr>
          </a:p>
        </p:txBody>
      </p:sp>
      <p:cxnSp>
        <p:nvCxnSpPr>
          <p:cNvPr id="377" name="Google Shape;377;p21"/>
          <p:cNvCxnSpPr/>
          <p:nvPr/>
        </p:nvCxnSpPr>
        <p:spPr>
          <a:xfrm rot="10800000">
            <a:off x="1911900" y="1510200"/>
            <a:ext cx="0" cy="167700"/>
          </a:xfrm>
          <a:prstGeom prst="straightConnector1">
            <a:avLst/>
          </a:prstGeom>
          <a:noFill/>
          <a:ln w="9525" cap="flat" cmpd="sng">
            <a:solidFill>
              <a:srgbClr val="424242"/>
            </a:solidFill>
            <a:prstDash val="solid"/>
            <a:round/>
            <a:headEnd type="none" w="sm" len="sm"/>
            <a:tailEnd type="triangle" w="med" len="med"/>
          </a:ln>
        </p:spPr>
      </p:cxnSp>
      <p:sp>
        <p:nvSpPr>
          <p:cNvPr id="378" name="Google Shape;378;p21"/>
          <p:cNvSpPr txBox="1"/>
          <p:nvPr/>
        </p:nvSpPr>
        <p:spPr>
          <a:xfrm>
            <a:off x="1782150" y="1253625"/>
            <a:ext cx="457200" cy="323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GB" sz="900" b="0" i="0" u="none" strike="noStrike" cap="none">
                <a:solidFill>
                  <a:srgbClr val="000000"/>
                </a:solidFill>
                <a:latin typeface="Roboto"/>
                <a:ea typeface="Roboto"/>
                <a:cs typeface="Roboto"/>
                <a:sym typeface="Roboto"/>
              </a:rPr>
              <a:t>w</a:t>
            </a:r>
            <a:r>
              <a:rPr lang="en-GB" sz="900" b="0" i="0" u="none" strike="noStrike" cap="none" baseline="-25000">
                <a:solidFill>
                  <a:srgbClr val="000000"/>
                </a:solidFill>
                <a:latin typeface="Roboto"/>
                <a:ea typeface="Roboto"/>
                <a:cs typeface="Roboto"/>
                <a:sym typeface="Roboto"/>
              </a:rPr>
              <a:t>2</a:t>
            </a:r>
            <a:endParaRPr sz="900" b="0" i="0" u="none" strike="noStrike" cap="none" baseline="-25000">
              <a:solidFill>
                <a:srgbClr val="000000"/>
              </a:solidFill>
              <a:latin typeface="Roboto"/>
              <a:ea typeface="Roboto"/>
              <a:cs typeface="Roboto"/>
              <a:sym typeface="Roboto"/>
            </a:endParaRPr>
          </a:p>
        </p:txBody>
      </p:sp>
      <p:cxnSp>
        <p:nvCxnSpPr>
          <p:cNvPr id="379" name="Google Shape;379;p21"/>
          <p:cNvCxnSpPr/>
          <p:nvPr/>
        </p:nvCxnSpPr>
        <p:spPr>
          <a:xfrm rot="10800000">
            <a:off x="2064300" y="1510200"/>
            <a:ext cx="0" cy="167700"/>
          </a:xfrm>
          <a:prstGeom prst="straightConnector1">
            <a:avLst/>
          </a:prstGeom>
          <a:noFill/>
          <a:ln w="9525" cap="flat" cmpd="sng">
            <a:solidFill>
              <a:srgbClr val="424242"/>
            </a:solidFill>
            <a:prstDash val="solid"/>
            <a:round/>
            <a:headEnd type="none" w="sm" len="sm"/>
            <a:tailEnd type="triangle" w="med" len="med"/>
          </a:ln>
        </p:spPr>
      </p:cxnSp>
      <p:sp>
        <p:nvSpPr>
          <p:cNvPr id="380" name="Google Shape;380;p21"/>
          <p:cNvSpPr txBox="1"/>
          <p:nvPr/>
        </p:nvSpPr>
        <p:spPr>
          <a:xfrm>
            <a:off x="1934550" y="1253625"/>
            <a:ext cx="457200" cy="323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GB" sz="900" b="0" i="0" u="none" strike="noStrike" cap="none">
                <a:solidFill>
                  <a:srgbClr val="000000"/>
                </a:solidFill>
                <a:latin typeface="Roboto"/>
                <a:ea typeface="Roboto"/>
                <a:cs typeface="Roboto"/>
                <a:sym typeface="Roboto"/>
              </a:rPr>
              <a:t>w</a:t>
            </a:r>
            <a:r>
              <a:rPr lang="en-GB" sz="900" b="0" i="0" u="none" strike="noStrike" cap="none" baseline="-25000">
                <a:solidFill>
                  <a:srgbClr val="000000"/>
                </a:solidFill>
                <a:latin typeface="Roboto"/>
                <a:ea typeface="Roboto"/>
                <a:cs typeface="Roboto"/>
                <a:sym typeface="Roboto"/>
              </a:rPr>
              <a:t>3</a:t>
            </a:r>
            <a:endParaRPr sz="900" b="0" i="0" u="none" strike="noStrike" cap="none" baseline="-25000">
              <a:solidFill>
                <a:srgbClr val="000000"/>
              </a:solidFill>
              <a:latin typeface="Roboto"/>
              <a:ea typeface="Roboto"/>
              <a:cs typeface="Roboto"/>
              <a:sym typeface="Roboto"/>
            </a:endParaRPr>
          </a:p>
        </p:txBody>
      </p:sp>
      <p:cxnSp>
        <p:nvCxnSpPr>
          <p:cNvPr id="381" name="Google Shape;381;p21"/>
          <p:cNvCxnSpPr/>
          <p:nvPr/>
        </p:nvCxnSpPr>
        <p:spPr>
          <a:xfrm rot="10800000">
            <a:off x="2216700" y="1510200"/>
            <a:ext cx="0" cy="167700"/>
          </a:xfrm>
          <a:prstGeom prst="straightConnector1">
            <a:avLst/>
          </a:prstGeom>
          <a:noFill/>
          <a:ln w="9525" cap="flat" cmpd="sng">
            <a:solidFill>
              <a:srgbClr val="424242"/>
            </a:solidFill>
            <a:prstDash val="solid"/>
            <a:round/>
            <a:headEnd type="none" w="sm" len="sm"/>
            <a:tailEnd type="triangle" w="med" len="med"/>
          </a:ln>
        </p:spPr>
      </p:cxnSp>
      <p:sp>
        <p:nvSpPr>
          <p:cNvPr id="382" name="Google Shape;382;p21"/>
          <p:cNvSpPr txBox="1"/>
          <p:nvPr/>
        </p:nvSpPr>
        <p:spPr>
          <a:xfrm>
            <a:off x="2086950" y="1253625"/>
            <a:ext cx="457200" cy="323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GB" sz="900" b="0" i="0" u="none" strike="noStrike" cap="none">
                <a:solidFill>
                  <a:srgbClr val="000000"/>
                </a:solidFill>
                <a:latin typeface="Roboto"/>
                <a:ea typeface="Roboto"/>
                <a:cs typeface="Roboto"/>
                <a:sym typeface="Roboto"/>
              </a:rPr>
              <a:t>…</a:t>
            </a:r>
            <a:endParaRPr sz="900" b="0" i="0" u="none" strike="noStrike" cap="none" baseline="-25000">
              <a:solidFill>
                <a:srgbClr val="000000"/>
              </a:solidFill>
              <a:latin typeface="Roboto"/>
              <a:ea typeface="Roboto"/>
              <a:cs typeface="Roboto"/>
              <a:sym typeface="Roboto"/>
            </a:endParaRPr>
          </a:p>
        </p:txBody>
      </p:sp>
      <p:cxnSp>
        <p:nvCxnSpPr>
          <p:cNvPr id="383" name="Google Shape;383;p21"/>
          <p:cNvCxnSpPr/>
          <p:nvPr/>
        </p:nvCxnSpPr>
        <p:spPr>
          <a:xfrm rot="10800000">
            <a:off x="2369100" y="1510200"/>
            <a:ext cx="0" cy="167700"/>
          </a:xfrm>
          <a:prstGeom prst="straightConnector1">
            <a:avLst/>
          </a:prstGeom>
          <a:noFill/>
          <a:ln w="9525" cap="flat" cmpd="sng">
            <a:solidFill>
              <a:srgbClr val="424242"/>
            </a:solidFill>
            <a:prstDash val="solid"/>
            <a:round/>
            <a:headEnd type="none" w="sm" len="sm"/>
            <a:tailEnd type="triangle" w="med" len="med"/>
          </a:ln>
        </p:spPr>
      </p:cxnSp>
      <p:sp>
        <p:nvSpPr>
          <p:cNvPr id="384" name="Google Shape;384;p21"/>
          <p:cNvSpPr txBox="1"/>
          <p:nvPr/>
        </p:nvSpPr>
        <p:spPr>
          <a:xfrm>
            <a:off x="2239350" y="1253625"/>
            <a:ext cx="457200" cy="323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GB" sz="900" b="0" i="0" u="none" strike="noStrike" cap="none">
                <a:solidFill>
                  <a:srgbClr val="000000"/>
                </a:solidFill>
                <a:latin typeface="Roboto"/>
                <a:ea typeface="Roboto"/>
                <a:cs typeface="Roboto"/>
                <a:sym typeface="Roboto"/>
              </a:rPr>
              <a:t>w</a:t>
            </a:r>
            <a:r>
              <a:rPr lang="en-GB" sz="900" b="0" i="0" u="none" strike="noStrike" cap="none" baseline="-25000">
                <a:solidFill>
                  <a:srgbClr val="000000"/>
                </a:solidFill>
                <a:latin typeface="Roboto"/>
                <a:ea typeface="Roboto"/>
                <a:cs typeface="Roboto"/>
                <a:sym typeface="Roboto"/>
              </a:rPr>
              <a:t>N</a:t>
            </a:r>
            <a:endParaRPr sz="900" b="0" i="0" u="none" strike="noStrike" cap="none" baseline="-25000">
              <a:solidFill>
                <a:srgbClr val="000000"/>
              </a:solidFill>
              <a:latin typeface="Roboto"/>
              <a:ea typeface="Roboto"/>
              <a:cs typeface="Roboto"/>
              <a:sym typeface="Roboto"/>
            </a:endParaRPr>
          </a:p>
        </p:txBody>
      </p:sp>
      <p:graphicFrame>
        <p:nvGraphicFramePr>
          <p:cNvPr id="385" name="Google Shape;385;p21"/>
          <p:cNvGraphicFramePr/>
          <p:nvPr/>
        </p:nvGraphicFramePr>
        <p:xfrm>
          <a:off x="2871600" y="826075"/>
          <a:ext cx="3000000" cy="3000000"/>
        </p:xfrm>
        <a:graphic>
          <a:graphicData uri="http://schemas.openxmlformats.org/drawingml/2006/table">
            <a:tbl>
              <a:tblPr>
                <a:noFill/>
                <a:tableStyleId>{E1A0C93F-C0A7-4977-9A83-7480F285CF38}</a:tableStyleId>
              </a:tblPr>
              <a:tblGrid>
                <a:gridCol w="1275375">
                  <a:extLst>
                    <a:ext uri="{9D8B030D-6E8A-4147-A177-3AD203B41FA5}">
                      <a16:colId xmlns:a16="http://schemas.microsoft.com/office/drawing/2014/main" val="20000"/>
                    </a:ext>
                  </a:extLst>
                </a:gridCol>
                <a:gridCol w="657425">
                  <a:extLst>
                    <a:ext uri="{9D8B030D-6E8A-4147-A177-3AD203B41FA5}">
                      <a16:colId xmlns:a16="http://schemas.microsoft.com/office/drawing/2014/main" val="20001"/>
                    </a:ext>
                  </a:extLst>
                </a:gridCol>
              </a:tblGrid>
              <a:tr h="0">
                <a:tc>
                  <a:txBody>
                    <a:bodyPr/>
                    <a:lstStyle/>
                    <a:p>
                      <a:pPr marL="0" marR="0" lvl="0" indent="0" algn="l" rtl="0">
                        <a:lnSpc>
                          <a:spcPct val="100000"/>
                        </a:lnSpc>
                        <a:spcBef>
                          <a:spcPts val="0"/>
                        </a:spcBef>
                        <a:spcAft>
                          <a:spcPts val="0"/>
                        </a:spcAft>
                        <a:buClr>
                          <a:srgbClr val="000000"/>
                        </a:buClr>
                        <a:buSzPts val="1000"/>
                        <a:buFont typeface="Arial"/>
                        <a:buNone/>
                      </a:pPr>
                      <a:r>
                        <a:rPr lang="en-GB" sz="1000" b="1" u="none" strike="noStrike" cap="none"/>
                        <a:t>Hyp</a:t>
                      </a:r>
                      <a:endParaRPr sz="1000" b="1"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000"/>
                        <a:buFont typeface="Arial"/>
                        <a:buNone/>
                      </a:pPr>
                      <a:r>
                        <a:rPr lang="en-GB" sz="1000" b="1" u="none" strike="noStrike" cap="none"/>
                        <a:t>Score</a:t>
                      </a:r>
                      <a:endParaRPr sz="1000" b="1" u="none" strike="noStrike" cap="none"/>
                    </a:p>
                  </a:txBody>
                  <a:tcPr marL="91425" marR="91425" marT="91425" marB="91425"/>
                </a:tc>
                <a:extLst>
                  <a:ext uri="{0D108BD9-81ED-4DB2-BD59-A6C34878D82A}">
                    <a16:rowId xmlns:a16="http://schemas.microsoft.com/office/drawing/2014/main" val="10000"/>
                  </a:ext>
                </a:extLst>
              </a:tr>
              <a:tr h="381000">
                <a:tc>
                  <a:txBody>
                    <a:bodyPr/>
                    <a:lstStyle/>
                    <a:p>
                      <a:pPr marL="0" marR="0" lvl="0" indent="0" algn="l" rtl="0">
                        <a:lnSpc>
                          <a:spcPct val="100000"/>
                        </a:lnSpc>
                        <a:spcBef>
                          <a:spcPts val="0"/>
                        </a:spcBef>
                        <a:spcAft>
                          <a:spcPts val="0"/>
                        </a:spcAft>
                        <a:buClr>
                          <a:srgbClr val="000000"/>
                        </a:buClr>
                        <a:buSzPts val="1000"/>
                        <a:buFont typeface="Arial"/>
                        <a:buNone/>
                      </a:pPr>
                      <a:r>
                        <a:rPr lang="en-GB" sz="1000" u="none" strike="noStrike" cap="none"/>
                        <a:t>&lt;bos&gt; + The + w1</a:t>
                      </a:r>
                      <a:endParaRPr sz="10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000"/>
                        <a:buFont typeface="Arial"/>
                        <a:buNone/>
                      </a:pPr>
                      <a:r>
                        <a:rPr lang="en-GB" sz="1000" u="none" strike="noStrike" cap="none"/>
                        <a:t>0.3 * 0.0</a:t>
                      </a:r>
                      <a:endParaRPr sz="1000" u="none" strike="noStrike" cap="none"/>
                    </a:p>
                  </a:txBody>
                  <a:tcPr marL="91425" marR="91425" marT="91425" marB="91425"/>
                </a:tc>
                <a:extLst>
                  <a:ext uri="{0D108BD9-81ED-4DB2-BD59-A6C34878D82A}">
                    <a16:rowId xmlns:a16="http://schemas.microsoft.com/office/drawing/2014/main" val="10001"/>
                  </a:ext>
                </a:extLst>
              </a:tr>
              <a:tr h="381000">
                <a:tc>
                  <a:txBody>
                    <a:bodyPr/>
                    <a:lstStyle/>
                    <a:p>
                      <a:pPr marL="0" marR="0" lvl="0" indent="0" algn="l" rtl="0">
                        <a:lnSpc>
                          <a:spcPct val="100000"/>
                        </a:lnSpc>
                        <a:spcBef>
                          <a:spcPts val="0"/>
                        </a:spcBef>
                        <a:spcAft>
                          <a:spcPts val="0"/>
                        </a:spcAft>
                        <a:buClr>
                          <a:srgbClr val="000000"/>
                        </a:buClr>
                        <a:buSzPts val="1000"/>
                        <a:buFont typeface="Arial"/>
                        <a:buNone/>
                      </a:pPr>
                      <a:r>
                        <a:rPr lang="en-GB" sz="1000" u="none" strike="noStrike" cap="none"/>
                        <a:t>&lt;bos&gt; + The + w2</a:t>
                      </a:r>
                      <a:endParaRPr sz="10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000"/>
                        <a:buFont typeface="Arial"/>
                        <a:buNone/>
                      </a:pPr>
                      <a:r>
                        <a:rPr lang="en-GB" sz="1000" u="none" strike="noStrike" cap="none"/>
                        <a:t>0.3 * 0.1</a:t>
                      </a:r>
                      <a:endParaRPr sz="1000" u="none" strike="noStrike" cap="none"/>
                    </a:p>
                  </a:txBody>
                  <a:tcPr marL="91425" marR="91425" marT="91425" marB="91425"/>
                </a:tc>
                <a:extLst>
                  <a:ext uri="{0D108BD9-81ED-4DB2-BD59-A6C34878D82A}">
                    <a16:rowId xmlns:a16="http://schemas.microsoft.com/office/drawing/2014/main" val="10002"/>
                  </a:ext>
                </a:extLst>
              </a:tr>
              <a:tr h="381000">
                <a:tc>
                  <a:txBody>
                    <a:bodyPr/>
                    <a:lstStyle/>
                    <a:p>
                      <a:pPr marL="0" marR="0" lvl="0" indent="0" algn="l" rtl="0">
                        <a:lnSpc>
                          <a:spcPct val="100000"/>
                        </a:lnSpc>
                        <a:spcBef>
                          <a:spcPts val="0"/>
                        </a:spcBef>
                        <a:spcAft>
                          <a:spcPts val="0"/>
                        </a:spcAft>
                        <a:buClr>
                          <a:srgbClr val="000000"/>
                        </a:buClr>
                        <a:buSzPts val="1000"/>
                        <a:buFont typeface="Arial"/>
                        <a:buNone/>
                      </a:pPr>
                      <a:r>
                        <a:rPr lang="en-GB" sz="1000" u="none" strike="noStrike" cap="none"/>
                        <a:t>&lt;bos&gt; + The + w..</a:t>
                      </a:r>
                      <a:endParaRPr sz="10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000"/>
                        <a:buFont typeface="Arial"/>
                        <a:buNone/>
                      </a:pPr>
                      <a:r>
                        <a:rPr lang="en-GB" sz="1000" u="none" strike="noStrike" cap="none"/>
                        <a:t>0.3 * 0.4</a:t>
                      </a:r>
                      <a:endParaRPr sz="1000" u="none" strike="noStrike" cap="none"/>
                    </a:p>
                  </a:txBody>
                  <a:tcPr marL="91425" marR="91425" marT="91425" marB="91425"/>
                </a:tc>
                <a:extLst>
                  <a:ext uri="{0D108BD9-81ED-4DB2-BD59-A6C34878D82A}">
                    <a16:rowId xmlns:a16="http://schemas.microsoft.com/office/drawing/2014/main" val="10003"/>
                  </a:ext>
                </a:extLst>
              </a:tr>
              <a:tr h="381000">
                <a:tc>
                  <a:txBody>
                    <a:bodyPr/>
                    <a:lstStyle/>
                    <a:p>
                      <a:pPr marL="0" marR="0" lvl="0" indent="0" algn="l" rtl="0">
                        <a:lnSpc>
                          <a:spcPct val="100000"/>
                        </a:lnSpc>
                        <a:spcBef>
                          <a:spcPts val="0"/>
                        </a:spcBef>
                        <a:spcAft>
                          <a:spcPts val="0"/>
                        </a:spcAft>
                        <a:buClr>
                          <a:srgbClr val="000000"/>
                        </a:buClr>
                        <a:buSzPts val="1000"/>
                        <a:buFont typeface="Arial"/>
                        <a:buNone/>
                      </a:pPr>
                      <a:r>
                        <a:rPr lang="en-GB" sz="1000" u="none" strike="noStrike" cap="none"/>
                        <a:t>&lt;bos&gt; + The + wN</a:t>
                      </a:r>
                      <a:endParaRPr sz="10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000"/>
                        <a:buFont typeface="Arial"/>
                        <a:buNone/>
                      </a:pPr>
                      <a:r>
                        <a:rPr lang="en-GB" sz="1000" u="none" strike="noStrike" cap="none"/>
                        <a:t>0.3 * 0.0</a:t>
                      </a:r>
                      <a:endParaRPr sz="1000" u="none" strike="noStrike" cap="none"/>
                    </a:p>
                  </a:txBody>
                  <a:tcPr marL="91425" marR="91425" marT="91425" marB="91425"/>
                </a:tc>
                <a:extLst>
                  <a:ext uri="{0D108BD9-81ED-4DB2-BD59-A6C34878D82A}">
                    <a16:rowId xmlns:a16="http://schemas.microsoft.com/office/drawing/2014/main" val="10004"/>
                  </a:ext>
                </a:extLst>
              </a:tr>
              <a:tr h="381000">
                <a:tc>
                  <a:txBody>
                    <a:bodyPr/>
                    <a:lstStyle/>
                    <a:p>
                      <a:pPr marL="0" marR="0" lvl="0" indent="0" algn="l" rtl="0">
                        <a:lnSpc>
                          <a:spcPct val="100000"/>
                        </a:lnSpc>
                        <a:spcBef>
                          <a:spcPts val="0"/>
                        </a:spcBef>
                        <a:spcAft>
                          <a:spcPts val="0"/>
                        </a:spcAft>
                        <a:buClr>
                          <a:srgbClr val="000000"/>
                        </a:buClr>
                        <a:buSzPts val="1000"/>
                        <a:buFont typeface="Arial"/>
                        <a:buNone/>
                      </a:pPr>
                      <a:r>
                        <a:rPr lang="en-GB" sz="1000" u="none" strike="noStrike" cap="none"/>
                        <a:t>&lt;bos&gt; + This + w1</a:t>
                      </a:r>
                      <a:endParaRPr sz="10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000"/>
                        <a:buFont typeface="Arial"/>
                        <a:buNone/>
                      </a:pPr>
                      <a:r>
                        <a:rPr lang="en-GB" sz="1000" u="none" strike="noStrike" cap="none"/>
                        <a:t>0.3 * 0.1</a:t>
                      </a:r>
                      <a:endParaRPr sz="1000" u="none" strike="noStrike" cap="none"/>
                    </a:p>
                  </a:txBody>
                  <a:tcPr marL="91425" marR="91425" marT="91425" marB="91425"/>
                </a:tc>
                <a:extLst>
                  <a:ext uri="{0D108BD9-81ED-4DB2-BD59-A6C34878D82A}">
                    <a16:rowId xmlns:a16="http://schemas.microsoft.com/office/drawing/2014/main" val="10005"/>
                  </a:ext>
                </a:extLst>
              </a:tr>
              <a:tr h="381000">
                <a:tc>
                  <a:txBody>
                    <a:bodyPr/>
                    <a:lstStyle/>
                    <a:p>
                      <a:pPr marL="0" marR="0" lvl="0" indent="0" algn="l" rtl="0">
                        <a:lnSpc>
                          <a:spcPct val="100000"/>
                        </a:lnSpc>
                        <a:spcBef>
                          <a:spcPts val="0"/>
                        </a:spcBef>
                        <a:spcAft>
                          <a:spcPts val="0"/>
                        </a:spcAft>
                        <a:buClr>
                          <a:srgbClr val="000000"/>
                        </a:buClr>
                        <a:buSzPts val="1000"/>
                        <a:buFont typeface="Arial"/>
                        <a:buNone/>
                      </a:pPr>
                      <a:r>
                        <a:rPr lang="en-GB" sz="1000" u="none" strike="noStrike" cap="none"/>
                        <a:t>&lt;bos&gt; + This + w2</a:t>
                      </a:r>
                      <a:endParaRPr sz="10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000"/>
                        <a:buFont typeface="Arial"/>
                        <a:buNone/>
                      </a:pPr>
                      <a:r>
                        <a:rPr lang="en-GB" sz="1000" u="none" strike="noStrike" cap="none"/>
                        <a:t>0.3 * 0.0</a:t>
                      </a:r>
                      <a:endParaRPr sz="1000" u="none" strike="noStrike" cap="none"/>
                    </a:p>
                  </a:txBody>
                  <a:tcPr marL="91425" marR="91425" marT="91425" marB="91425"/>
                </a:tc>
                <a:extLst>
                  <a:ext uri="{0D108BD9-81ED-4DB2-BD59-A6C34878D82A}">
                    <a16:rowId xmlns:a16="http://schemas.microsoft.com/office/drawing/2014/main" val="10006"/>
                  </a:ext>
                </a:extLst>
              </a:tr>
              <a:tr h="381000">
                <a:tc>
                  <a:txBody>
                    <a:bodyPr/>
                    <a:lstStyle/>
                    <a:p>
                      <a:pPr marL="0" marR="0" lvl="0" indent="0" algn="l" rtl="0">
                        <a:lnSpc>
                          <a:spcPct val="100000"/>
                        </a:lnSpc>
                        <a:spcBef>
                          <a:spcPts val="0"/>
                        </a:spcBef>
                        <a:spcAft>
                          <a:spcPts val="0"/>
                        </a:spcAft>
                        <a:buClr>
                          <a:srgbClr val="000000"/>
                        </a:buClr>
                        <a:buSzPts val="1000"/>
                        <a:buFont typeface="Arial"/>
                        <a:buNone/>
                      </a:pPr>
                      <a:r>
                        <a:rPr lang="en-GB" sz="1000" u="none" strike="noStrike" cap="none"/>
                        <a:t>&lt;bos&gt; + This + w..</a:t>
                      </a:r>
                      <a:endParaRPr sz="10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000"/>
                        <a:buFont typeface="Arial"/>
                        <a:buNone/>
                      </a:pPr>
                      <a:r>
                        <a:rPr lang="en-GB" sz="1000" u="none" strike="noStrike" cap="none"/>
                        <a:t>0.3 * 0.6</a:t>
                      </a:r>
                      <a:endParaRPr sz="1000" u="none" strike="noStrike" cap="none"/>
                    </a:p>
                  </a:txBody>
                  <a:tcPr marL="91425" marR="91425" marT="91425" marB="91425"/>
                </a:tc>
                <a:extLst>
                  <a:ext uri="{0D108BD9-81ED-4DB2-BD59-A6C34878D82A}">
                    <a16:rowId xmlns:a16="http://schemas.microsoft.com/office/drawing/2014/main" val="10007"/>
                  </a:ext>
                </a:extLst>
              </a:tr>
              <a:tr h="381000">
                <a:tc>
                  <a:txBody>
                    <a:bodyPr/>
                    <a:lstStyle/>
                    <a:p>
                      <a:pPr marL="0" marR="0" lvl="0" indent="0" algn="l" rtl="0">
                        <a:lnSpc>
                          <a:spcPct val="100000"/>
                        </a:lnSpc>
                        <a:spcBef>
                          <a:spcPts val="0"/>
                        </a:spcBef>
                        <a:spcAft>
                          <a:spcPts val="0"/>
                        </a:spcAft>
                        <a:buClr>
                          <a:srgbClr val="000000"/>
                        </a:buClr>
                        <a:buSzPts val="1000"/>
                        <a:buFont typeface="Arial"/>
                        <a:buNone/>
                      </a:pPr>
                      <a:r>
                        <a:rPr lang="en-GB" sz="1000" u="none" strike="noStrike" cap="none"/>
                        <a:t>&lt;bos&gt; + That + w1</a:t>
                      </a:r>
                      <a:endParaRPr sz="10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000"/>
                        <a:buFont typeface="Arial"/>
                        <a:buNone/>
                      </a:pPr>
                      <a:r>
                        <a:rPr lang="en-GB" sz="1000" u="none" strike="noStrike" cap="none"/>
                        <a:t>0.2 * 0.0</a:t>
                      </a:r>
                      <a:endParaRPr sz="1000" u="none" strike="noStrike" cap="none"/>
                    </a:p>
                  </a:txBody>
                  <a:tcPr marL="91425" marR="91425" marT="91425" marB="91425"/>
                </a:tc>
                <a:extLst>
                  <a:ext uri="{0D108BD9-81ED-4DB2-BD59-A6C34878D82A}">
                    <a16:rowId xmlns:a16="http://schemas.microsoft.com/office/drawing/2014/main" val="10008"/>
                  </a:ext>
                </a:extLst>
              </a:tr>
              <a:tr h="381000">
                <a:tc>
                  <a:txBody>
                    <a:bodyPr/>
                    <a:lstStyle/>
                    <a:p>
                      <a:pPr marL="0" marR="0" lvl="0" indent="0" algn="l" rtl="0">
                        <a:lnSpc>
                          <a:spcPct val="100000"/>
                        </a:lnSpc>
                        <a:spcBef>
                          <a:spcPts val="0"/>
                        </a:spcBef>
                        <a:spcAft>
                          <a:spcPts val="0"/>
                        </a:spcAft>
                        <a:buClr>
                          <a:srgbClr val="000000"/>
                        </a:buClr>
                        <a:buSzPts val="1000"/>
                        <a:buFont typeface="Arial"/>
                        <a:buNone/>
                      </a:pPr>
                      <a:r>
                        <a:rPr lang="en-GB" sz="1000" u="none" strike="noStrike" cap="none"/>
                        <a:t>….</a:t>
                      </a:r>
                      <a:endParaRPr sz="10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000"/>
                        <a:buFont typeface="Arial"/>
                        <a:buNone/>
                      </a:pPr>
                      <a:r>
                        <a:rPr lang="en-GB" sz="1000" u="none" strike="noStrike" cap="none"/>
                        <a:t>0.2 * 0.3</a:t>
                      </a:r>
                      <a:endParaRPr sz="1000" u="none" strike="noStrike" cap="none"/>
                    </a:p>
                  </a:txBody>
                  <a:tcPr marL="91425" marR="91425" marT="91425" marB="91425"/>
                </a:tc>
                <a:extLst>
                  <a:ext uri="{0D108BD9-81ED-4DB2-BD59-A6C34878D82A}">
                    <a16:rowId xmlns:a16="http://schemas.microsoft.com/office/drawing/2014/main" val="10009"/>
                  </a:ext>
                </a:extLst>
              </a:tr>
              <a:tr h="381000">
                <a:tc>
                  <a:txBody>
                    <a:bodyPr/>
                    <a:lstStyle/>
                    <a:p>
                      <a:pPr marL="0" marR="0" lvl="0" indent="0" algn="l" rtl="0">
                        <a:lnSpc>
                          <a:spcPct val="100000"/>
                        </a:lnSpc>
                        <a:spcBef>
                          <a:spcPts val="0"/>
                        </a:spcBef>
                        <a:spcAft>
                          <a:spcPts val="0"/>
                        </a:spcAft>
                        <a:buClr>
                          <a:srgbClr val="000000"/>
                        </a:buClr>
                        <a:buSzPts val="1000"/>
                        <a:buFont typeface="Arial"/>
                        <a:buNone/>
                      </a:pPr>
                      <a:r>
                        <a:rPr lang="en-GB" sz="1000" u="none" strike="noStrike" cap="none"/>
                        <a:t>&lt;bos&gt; + That + wN</a:t>
                      </a:r>
                      <a:endParaRPr sz="1000" u="none" strike="noStrike" cap="none"/>
                    </a:p>
                  </a:txBody>
                  <a:tcPr marL="91425" marR="91425" marT="91425" marB="91425">
                    <a:lnB w="9525" cap="flat" cmpd="sng">
                      <a:solidFill>
                        <a:srgbClr val="9E9E9E"/>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0"/>
                        <a:buFont typeface="Arial"/>
                        <a:buNone/>
                      </a:pPr>
                      <a:r>
                        <a:rPr lang="en-GB" sz="1000" u="none" strike="noStrike" cap="none"/>
                        <a:t>0.3 * 0.1</a:t>
                      </a:r>
                      <a:endParaRPr sz="1000" u="none" strike="noStrike" cap="none"/>
                    </a:p>
                  </a:txBody>
                  <a:tcPr marL="91425" marR="91425" marT="91425" marB="91425">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10"/>
                  </a:ext>
                </a:extLst>
              </a:tr>
            </a:tbl>
          </a:graphicData>
        </a:graphic>
      </p:graphicFrame>
      <p:sp>
        <p:nvSpPr>
          <p:cNvPr id="386" name="Google Shape;386;p21"/>
          <p:cNvSpPr txBox="1"/>
          <p:nvPr/>
        </p:nvSpPr>
        <p:spPr>
          <a:xfrm>
            <a:off x="751200" y="4209325"/>
            <a:ext cx="7353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GB" sz="1400" b="0" i="1" u="sng" strike="noStrike" cap="none">
                <a:solidFill>
                  <a:srgbClr val="000000"/>
                </a:solidFill>
                <a:latin typeface="Roboto"/>
                <a:ea typeface="Roboto"/>
                <a:cs typeface="Roboto"/>
                <a:sym typeface="Roboto"/>
              </a:rPr>
              <a:t>Step 1</a:t>
            </a:r>
            <a:endParaRPr sz="1400" b="0" i="1" u="sng" strike="noStrike" cap="none">
              <a:solidFill>
                <a:srgbClr val="000000"/>
              </a:solidFill>
              <a:latin typeface="Roboto"/>
              <a:ea typeface="Roboto"/>
              <a:cs typeface="Roboto"/>
              <a:sym typeface="Roboto"/>
            </a:endParaRPr>
          </a:p>
        </p:txBody>
      </p:sp>
      <p:sp>
        <p:nvSpPr>
          <p:cNvPr id="387" name="Google Shape;387;p21"/>
          <p:cNvSpPr txBox="1"/>
          <p:nvPr/>
        </p:nvSpPr>
        <p:spPr>
          <a:xfrm>
            <a:off x="1741800" y="4209325"/>
            <a:ext cx="7353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GB" sz="1400" b="0" i="1" u="sng" strike="noStrike" cap="none">
                <a:solidFill>
                  <a:srgbClr val="000000"/>
                </a:solidFill>
                <a:latin typeface="Roboto"/>
                <a:ea typeface="Roboto"/>
                <a:cs typeface="Roboto"/>
                <a:sym typeface="Roboto"/>
              </a:rPr>
              <a:t>Step 2</a:t>
            </a:r>
            <a:endParaRPr sz="1400" b="0" i="1" u="sng" strike="noStrike" cap="none">
              <a:solidFill>
                <a:srgbClr val="000000"/>
              </a:solidFill>
              <a:latin typeface="Roboto"/>
              <a:ea typeface="Roboto"/>
              <a:cs typeface="Roboto"/>
              <a:sym typeface="Roboto"/>
            </a:endParaRPr>
          </a:p>
        </p:txBody>
      </p:sp>
      <p:sp>
        <p:nvSpPr>
          <p:cNvPr id="388" name="Google Shape;388;p21"/>
          <p:cNvSpPr txBox="1"/>
          <p:nvPr/>
        </p:nvSpPr>
        <p:spPr>
          <a:xfrm>
            <a:off x="4860625" y="900775"/>
            <a:ext cx="4137900" cy="6156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00000"/>
              </a:lnSpc>
              <a:spcBef>
                <a:spcPts val="0"/>
              </a:spcBef>
              <a:spcAft>
                <a:spcPts val="0"/>
              </a:spcAft>
              <a:buClr>
                <a:srgbClr val="000000"/>
              </a:buClr>
              <a:buSzPts val="1400"/>
              <a:buFont typeface="Roboto"/>
              <a:buChar char="●"/>
            </a:pPr>
            <a:r>
              <a:rPr lang="en-GB" sz="1400" b="0" i="0" u="none" strike="noStrike" cap="none">
                <a:solidFill>
                  <a:srgbClr val="000000"/>
                </a:solidFill>
                <a:latin typeface="Roboto"/>
                <a:ea typeface="Roboto"/>
                <a:cs typeface="Roboto"/>
                <a:sym typeface="Roboto"/>
              </a:rPr>
              <a:t>We feed the </a:t>
            </a:r>
            <a:r>
              <a:rPr lang="en-GB" sz="1400" b="1" i="0" u="none" strike="noStrike" cap="none">
                <a:solidFill>
                  <a:srgbClr val="000000"/>
                </a:solidFill>
                <a:latin typeface="Roboto"/>
                <a:ea typeface="Roboto"/>
                <a:cs typeface="Roboto"/>
                <a:sym typeface="Roboto"/>
              </a:rPr>
              <a:t>top K words</a:t>
            </a:r>
            <a:r>
              <a:rPr lang="en-GB" sz="1400" b="0" i="0" u="none" strike="noStrike" cap="none">
                <a:solidFill>
                  <a:srgbClr val="000000"/>
                </a:solidFill>
                <a:latin typeface="Roboto"/>
                <a:ea typeface="Roboto"/>
                <a:cs typeface="Roboto"/>
                <a:sym typeface="Roboto"/>
              </a:rPr>
              <a:t> into the second decoding step.</a:t>
            </a:r>
            <a:endParaRPr sz="1400" b="0" i="0" u="none" strike="noStrike" cap="none">
              <a:solidFill>
                <a:srgbClr val="000000"/>
              </a:solidFill>
              <a:latin typeface="Roboto"/>
              <a:ea typeface="Roboto"/>
              <a:cs typeface="Roboto"/>
              <a:sym typeface="Roboto"/>
            </a:endParaRPr>
          </a:p>
        </p:txBody>
      </p:sp>
      <p:sp>
        <p:nvSpPr>
          <p:cNvPr id="389" name="Google Shape;389;p21"/>
          <p:cNvSpPr txBox="1"/>
          <p:nvPr/>
        </p:nvSpPr>
        <p:spPr>
          <a:xfrm>
            <a:off x="4860625" y="1490400"/>
            <a:ext cx="3990300" cy="6156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00000"/>
              </a:lnSpc>
              <a:spcBef>
                <a:spcPts val="0"/>
              </a:spcBef>
              <a:spcAft>
                <a:spcPts val="0"/>
              </a:spcAft>
              <a:buClr>
                <a:srgbClr val="000000"/>
              </a:buClr>
              <a:buSzPts val="1400"/>
              <a:buFont typeface="Roboto"/>
              <a:buChar char="●"/>
            </a:pPr>
            <a:r>
              <a:rPr lang="en-GB" sz="1400" b="0" i="0" u="none" strike="noStrike" cap="none">
                <a:solidFill>
                  <a:srgbClr val="000000"/>
                </a:solidFill>
                <a:latin typeface="Roboto"/>
                <a:ea typeface="Roboto"/>
                <a:cs typeface="Roboto"/>
                <a:sym typeface="Roboto"/>
              </a:rPr>
              <a:t>We compute the output probabilities over all the words for each top K word.</a:t>
            </a:r>
            <a:endParaRPr sz="1400" b="0" i="0" u="none" strike="noStrike" cap="none">
              <a:solidFill>
                <a:srgbClr val="000000"/>
              </a:solidFill>
              <a:latin typeface="Roboto"/>
              <a:ea typeface="Roboto"/>
              <a:cs typeface="Roboto"/>
              <a:sym typeface="Roboto"/>
            </a:endParaRPr>
          </a:p>
        </p:txBody>
      </p:sp>
      <p:graphicFrame>
        <p:nvGraphicFramePr>
          <p:cNvPr id="390" name="Google Shape;390;p21"/>
          <p:cNvGraphicFramePr/>
          <p:nvPr/>
        </p:nvGraphicFramePr>
        <p:xfrm>
          <a:off x="5761425" y="3567675"/>
          <a:ext cx="3000000" cy="3000000"/>
        </p:xfrm>
        <a:graphic>
          <a:graphicData uri="http://schemas.openxmlformats.org/drawingml/2006/table">
            <a:tbl>
              <a:tblPr>
                <a:noFill/>
                <a:tableStyleId>{E1A0C93F-C0A7-4977-9A83-7480F285CF38}</a:tableStyleId>
              </a:tblPr>
              <a:tblGrid>
                <a:gridCol w="2016650">
                  <a:extLst>
                    <a:ext uri="{9D8B030D-6E8A-4147-A177-3AD203B41FA5}">
                      <a16:colId xmlns:a16="http://schemas.microsoft.com/office/drawing/2014/main" val="20000"/>
                    </a:ext>
                  </a:extLst>
                </a:gridCol>
                <a:gridCol w="683400">
                  <a:extLst>
                    <a:ext uri="{9D8B030D-6E8A-4147-A177-3AD203B41FA5}">
                      <a16:colId xmlns:a16="http://schemas.microsoft.com/office/drawing/2014/main" val="20001"/>
                    </a:ext>
                  </a:extLst>
                </a:gridCol>
              </a:tblGrid>
              <a:tr h="0">
                <a:tc>
                  <a:txBody>
                    <a:bodyPr/>
                    <a:lstStyle/>
                    <a:p>
                      <a:pPr marL="0" marR="0" lvl="0" indent="0" algn="l" rtl="0">
                        <a:lnSpc>
                          <a:spcPct val="100000"/>
                        </a:lnSpc>
                        <a:spcBef>
                          <a:spcPts val="0"/>
                        </a:spcBef>
                        <a:spcAft>
                          <a:spcPts val="0"/>
                        </a:spcAft>
                        <a:buClr>
                          <a:srgbClr val="000000"/>
                        </a:buClr>
                        <a:buSzPts val="1000"/>
                        <a:buFont typeface="Arial"/>
                        <a:buNone/>
                      </a:pPr>
                      <a:r>
                        <a:rPr lang="en-GB" sz="1000" b="1" u="none" strike="noStrike" cap="none"/>
                        <a:t>Hyp</a:t>
                      </a:r>
                      <a:endParaRPr sz="1000" b="1"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000"/>
                        <a:buFont typeface="Arial"/>
                        <a:buNone/>
                      </a:pPr>
                      <a:r>
                        <a:rPr lang="en-GB" sz="1000" b="1" u="none" strike="noStrike" cap="none"/>
                        <a:t>Score</a:t>
                      </a:r>
                      <a:endParaRPr sz="1000" b="1" u="none" strike="noStrike" cap="none"/>
                    </a:p>
                  </a:txBody>
                  <a:tcPr marL="91425" marR="91425" marT="91425" marB="91425"/>
                </a:tc>
                <a:extLst>
                  <a:ext uri="{0D108BD9-81ED-4DB2-BD59-A6C34878D82A}">
                    <a16:rowId xmlns:a16="http://schemas.microsoft.com/office/drawing/2014/main" val="10000"/>
                  </a:ext>
                </a:extLst>
              </a:tr>
              <a:tr h="381000">
                <a:tc>
                  <a:txBody>
                    <a:bodyPr/>
                    <a:lstStyle/>
                    <a:p>
                      <a:pPr marL="0" marR="0" lvl="0" indent="0" algn="l" rtl="0">
                        <a:lnSpc>
                          <a:spcPct val="100000"/>
                        </a:lnSpc>
                        <a:spcBef>
                          <a:spcPts val="0"/>
                        </a:spcBef>
                        <a:spcAft>
                          <a:spcPts val="0"/>
                        </a:spcAft>
                        <a:buClr>
                          <a:srgbClr val="000000"/>
                        </a:buClr>
                        <a:buSzPts val="1000"/>
                        <a:buFont typeface="Arial"/>
                        <a:buNone/>
                      </a:pPr>
                      <a:r>
                        <a:rPr lang="en-GB" sz="1000" u="none" strike="noStrike" cap="none"/>
                        <a:t>&lt;bos&gt; + w1 (“the”) + w7 (“cat”)</a:t>
                      </a:r>
                      <a:endParaRPr sz="1000" u="none" strike="noStrike" cap="none"/>
                    </a:p>
                  </a:txBody>
                  <a:tcPr marL="91425" marR="91425" marT="91425" marB="91425">
                    <a:lnB w="9525" cap="flat" cmpd="sng">
                      <a:solidFill>
                        <a:srgbClr val="9E9E9E"/>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0"/>
                        <a:buFont typeface="Arial"/>
                        <a:buNone/>
                      </a:pPr>
                      <a:r>
                        <a:rPr lang="en-GB" sz="1000" u="none" strike="noStrike" cap="none"/>
                        <a:t>0.3*0.4</a:t>
                      </a:r>
                      <a:endParaRPr sz="1000" u="none" strike="noStrike" cap="none"/>
                    </a:p>
                  </a:txBody>
                  <a:tcPr marL="91425" marR="91425" marT="91425" marB="91425">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marR="0" lvl="0" indent="0" algn="l" rtl="0">
                        <a:lnSpc>
                          <a:spcPct val="100000"/>
                        </a:lnSpc>
                        <a:spcBef>
                          <a:spcPts val="0"/>
                        </a:spcBef>
                        <a:spcAft>
                          <a:spcPts val="0"/>
                        </a:spcAft>
                        <a:buClr>
                          <a:srgbClr val="000000"/>
                        </a:buClr>
                        <a:buSzPts val="1000"/>
                        <a:buFont typeface="Arial"/>
                        <a:buNone/>
                      </a:pPr>
                      <a:r>
                        <a:rPr lang="en-GB" sz="1000" u="none" strike="noStrike" cap="none"/>
                        <a:t>&lt;bos&gt; + w2 (“this”) + w9 (“mad”)</a:t>
                      </a:r>
                      <a:endParaRPr sz="1000" u="none" strike="noStrike" cap="none"/>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0"/>
                        <a:buFont typeface="Arial"/>
                        <a:buNone/>
                      </a:pPr>
                      <a:r>
                        <a:rPr lang="en-GB" sz="1000" u="none" strike="noStrike" cap="none"/>
                        <a:t>0.3*0.2</a:t>
                      </a:r>
                      <a:endParaRPr sz="1000" u="none" strike="noStrike" cap="none"/>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marR="0" lvl="0" indent="0" algn="l" rtl="0">
                        <a:lnSpc>
                          <a:spcPct val="100000"/>
                        </a:lnSpc>
                        <a:spcBef>
                          <a:spcPts val="0"/>
                        </a:spcBef>
                        <a:spcAft>
                          <a:spcPts val="0"/>
                        </a:spcAft>
                        <a:buClr>
                          <a:srgbClr val="000000"/>
                        </a:buClr>
                        <a:buSzPts val="1000"/>
                        <a:buFont typeface="Arial"/>
                        <a:buNone/>
                      </a:pPr>
                      <a:r>
                        <a:rPr lang="en-GB" sz="1000" u="none" strike="noStrike" cap="none"/>
                        <a:t>&lt;bos&gt; + w1 (“the”) + w8 (“bat”)</a:t>
                      </a:r>
                      <a:endParaRPr sz="1000" u="none" strike="noStrike" cap="none"/>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0"/>
                        <a:buFont typeface="Arial"/>
                        <a:buNone/>
                      </a:pPr>
                      <a:r>
                        <a:rPr lang="en-GB" sz="1000" u="none" strike="noStrike" cap="none"/>
                        <a:t>0.3*0.2</a:t>
                      </a:r>
                      <a:endParaRPr sz="1000" u="none" strike="noStrike" cap="none"/>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391" name="Google Shape;391;p21"/>
          <p:cNvSpPr txBox="1"/>
          <p:nvPr/>
        </p:nvSpPr>
        <p:spPr>
          <a:xfrm>
            <a:off x="4877425" y="2895850"/>
            <a:ext cx="3956700" cy="6156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00000"/>
              </a:lnSpc>
              <a:spcBef>
                <a:spcPts val="0"/>
              </a:spcBef>
              <a:spcAft>
                <a:spcPts val="0"/>
              </a:spcAft>
              <a:buClr>
                <a:srgbClr val="000000"/>
              </a:buClr>
              <a:buSzPts val="1400"/>
              <a:buFont typeface="Roboto"/>
              <a:buChar char="●"/>
            </a:pPr>
            <a:r>
              <a:rPr lang="en-GB" sz="1400" b="0" i="0" u="none" strike="noStrike" cap="none">
                <a:solidFill>
                  <a:srgbClr val="000000"/>
                </a:solidFill>
                <a:latin typeface="Roboto"/>
                <a:ea typeface="Roboto"/>
                <a:cs typeface="Roboto"/>
                <a:sym typeface="Roboto"/>
              </a:rPr>
              <a:t>Among all the combinations, we select the </a:t>
            </a:r>
            <a:r>
              <a:rPr lang="en-GB" sz="1400" b="1" i="0" u="none" strike="noStrike" cap="none">
                <a:solidFill>
                  <a:srgbClr val="000000"/>
                </a:solidFill>
                <a:latin typeface="Roboto"/>
                <a:ea typeface="Roboto"/>
                <a:cs typeface="Roboto"/>
                <a:sym typeface="Roboto"/>
              </a:rPr>
              <a:t>top k sequences</a:t>
            </a:r>
            <a:r>
              <a:rPr lang="en-GB" sz="1400" b="0" i="0" u="none" strike="noStrike" cap="none">
                <a:solidFill>
                  <a:srgbClr val="000000"/>
                </a:solidFill>
                <a:latin typeface="Roboto"/>
                <a:ea typeface="Roboto"/>
                <a:cs typeface="Roboto"/>
                <a:sym typeface="Roboto"/>
              </a:rPr>
              <a:t> of words:</a:t>
            </a:r>
            <a:endParaRPr sz="1400" b="0" i="0" u="none" strike="noStrike" cap="none">
              <a:solidFill>
                <a:srgbClr val="000000"/>
              </a:solidFill>
              <a:latin typeface="Roboto"/>
              <a:ea typeface="Roboto"/>
              <a:cs typeface="Roboto"/>
              <a:sym typeface="Roboto"/>
            </a:endParaRPr>
          </a:p>
        </p:txBody>
      </p:sp>
      <p:sp>
        <p:nvSpPr>
          <p:cNvPr id="392" name="Google Shape;392;p21"/>
          <p:cNvSpPr txBox="1"/>
          <p:nvPr/>
        </p:nvSpPr>
        <p:spPr>
          <a:xfrm>
            <a:off x="4860625" y="2126375"/>
            <a:ext cx="3990300" cy="8313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00000"/>
              </a:lnSpc>
              <a:spcBef>
                <a:spcPts val="0"/>
              </a:spcBef>
              <a:spcAft>
                <a:spcPts val="0"/>
              </a:spcAft>
              <a:buClr>
                <a:srgbClr val="000000"/>
              </a:buClr>
              <a:buSzPts val="1400"/>
              <a:buFont typeface="Roboto"/>
              <a:buChar char="●"/>
            </a:pPr>
            <a:r>
              <a:rPr lang="en-GB" sz="1400" b="0" i="0" u="none" strike="noStrike" cap="none">
                <a:solidFill>
                  <a:srgbClr val="000000"/>
                </a:solidFill>
                <a:latin typeface="Roboto"/>
                <a:ea typeface="Roboto"/>
                <a:cs typeface="Roboto"/>
                <a:sym typeface="Roboto"/>
              </a:rPr>
              <a:t>The current score is the product between the previous score and the output probability.</a:t>
            </a:r>
            <a:endParaRPr sz="1400" b="0" i="0" u="none" strike="noStrike" cap="none">
              <a:solidFill>
                <a:srgbClr val="000000"/>
              </a:solidFill>
              <a:latin typeface="Roboto"/>
              <a:ea typeface="Roboto"/>
              <a:cs typeface="Roboto"/>
              <a:sym typeface="Robo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8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9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9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4581</Words>
  <Application>Microsoft Office PowerPoint</Application>
  <PresentationFormat>On-screen Show (16:9)</PresentationFormat>
  <Paragraphs>1022</Paragraphs>
  <Slides>48</Slides>
  <Notes>48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48</vt:i4>
      </vt:variant>
    </vt:vector>
  </HeadingPairs>
  <TitlesOfParts>
    <vt:vector size="52" baseType="lpstr">
      <vt:lpstr>Courier New</vt:lpstr>
      <vt:lpstr>Arial</vt:lpstr>
      <vt:lpstr>Roboto</vt:lpstr>
      <vt:lpstr>Material</vt:lpstr>
      <vt:lpstr>PowerPoint Presentation</vt:lpstr>
      <vt:lpstr>Summary of the last episode….</vt:lpstr>
      <vt:lpstr>Speech Recognition</vt:lpstr>
      <vt:lpstr>PowerPoint Presentation</vt:lpstr>
      <vt:lpstr>Beamsearch</vt:lpstr>
      <vt:lpstr>Beamsearch</vt:lpstr>
      <vt:lpstr>Beamsearch</vt:lpstr>
      <vt:lpstr>Beamsearch</vt:lpstr>
      <vt:lpstr>Beamsearch</vt:lpstr>
      <vt:lpstr>Beamsearch</vt:lpstr>
      <vt:lpstr>Beamsearch</vt:lpstr>
      <vt:lpstr>Beamsearch</vt:lpstr>
      <vt:lpstr>Beamsearch</vt:lpstr>
      <vt:lpstr>Beamsearch</vt:lpstr>
      <vt:lpstr>Beamsearch</vt:lpstr>
      <vt:lpstr>Beamsearch</vt:lpstr>
      <vt:lpstr>PowerPoint Presentation</vt:lpstr>
      <vt:lpstr>Combining ASR and Language Models</vt:lpstr>
      <vt:lpstr>Combining ASR and Language Models</vt:lpstr>
      <vt:lpstr>Combining ASR and Language Models</vt:lpstr>
      <vt:lpstr>Language Models</vt:lpstr>
      <vt:lpstr>Language Models</vt:lpstr>
      <vt:lpstr>PowerPoint Presentation</vt:lpstr>
      <vt:lpstr>Connectionist Temporal Classification (CTC)</vt:lpstr>
      <vt:lpstr>Connectionist Temporal Classification (CTC)</vt:lpstr>
      <vt:lpstr>Connectionist Temporal Classification (CTC)</vt:lpstr>
      <vt:lpstr>Connectionist Temporal Classification (CTC)</vt:lpstr>
      <vt:lpstr>Connectionist Temporal Classification (CTC)</vt:lpstr>
      <vt:lpstr>Connectionist Temporal Classification (CTC)</vt:lpstr>
      <vt:lpstr>Connectionist Temporal Classification (CTC)</vt:lpstr>
      <vt:lpstr>Connectionist Temporal Classification (CTC)</vt:lpstr>
      <vt:lpstr>Connectionist Temporal Classification (CTC)</vt:lpstr>
      <vt:lpstr>Connectionist Temporal Classification (CTC)</vt:lpstr>
      <vt:lpstr>Connectionist Temporal Classification (CTC)</vt:lpstr>
      <vt:lpstr>Connectionist Temporal Classification (CTC)</vt:lpstr>
      <vt:lpstr>Connectionist Temporal Classification (CTC)</vt:lpstr>
      <vt:lpstr>Connectionist Temporal Classification (CTC)</vt:lpstr>
      <vt:lpstr>Connectionist Temporal Classification (CTC)</vt:lpstr>
      <vt:lpstr>Transducers</vt:lpstr>
      <vt:lpstr>Transducers</vt:lpstr>
      <vt:lpstr>PowerPoint Presentation</vt:lpstr>
      <vt:lpstr>Performance</vt:lpstr>
      <vt:lpstr>Performance</vt:lpstr>
      <vt:lpstr>Performance</vt:lpstr>
      <vt:lpstr>Performance</vt:lpstr>
      <vt:lpstr>Performance</vt:lpstr>
      <vt:lpstr>References</vt:lpstr>
      <vt:lpstr>Lab Session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Soumit Kanti Saha</cp:lastModifiedBy>
  <cp:revision>1</cp:revision>
  <dcterms:modified xsi:type="dcterms:W3CDTF">2024-04-24T21:39:26Z</dcterms:modified>
</cp:coreProperties>
</file>