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20"/>
  </p:notesMasterIdLst>
  <p:handoutMasterIdLst>
    <p:handoutMasterId r:id="rId21"/>
  </p:handoutMasterIdLst>
  <p:sldIdLst>
    <p:sldId id="269" r:id="rId2"/>
    <p:sldId id="270" r:id="rId3"/>
    <p:sldId id="271" r:id="rId4"/>
    <p:sldId id="281" r:id="rId5"/>
    <p:sldId id="272" r:id="rId6"/>
    <p:sldId id="273" r:id="rId7"/>
    <p:sldId id="263" r:id="rId8"/>
    <p:sldId id="274" r:id="rId9"/>
    <p:sldId id="282" r:id="rId10"/>
    <p:sldId id="275" r:id="rId11"/>
    <p:sldId id="276" r:id="rId12"/>
    <p:sldId id="283" r:id="rId13"/>
    <p:sldId id="277" r:id="rId14"/>
    <p:sldId id="278" r:id="rId15"/>
    <p:sldId id="284" r:id="rId16"/>
    <p:sldId id="279" r:id="rId17"/>
    <p:sldId id="280" r:id="rId18"/>
    <p:sldId id="285" r:id="rId19"/>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5" d="100"/>
          <a:sy n="115" d="100"/>
        </p:scale>
        <p:origin x="378" y="10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Population Trend line</a:t>
            </a:r>
          </a:p>
        </c:rich>
      </c:tx>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Sheet1!$C$2</c:f>
              <c:strCache>
                <c:ptCount val="1"/>
                <c:pt idx="0">
                  <c:v>Pop.</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Sheet1!$B$3:$B$15</c:f>
              <c:numCache>
                <c:formatCode>General</c:formatCode>
                <c:ptCount val="13"/>
                <c:pt idx="0">
                  <c:v>1861</c:v>
                </c:pt>
                <c:pt idx="1">
                  <c:v>1871</c:v>
                </c:pt>
                <c:pt idx="2">
                  <c:v>1881</c:v>
                </c:pt>
                <c:pt idx="3">
                  <c:v>1901</c:v>
                </c:pt>
                <c:pt idx="4">
                  <c:v>1911</c:v>
                </c:pt>
                <c:pt idx="5">
                  <c:v>1921</c:v>
                </c:pt>
                <c:pt idx="6">
                  <c:v>1931</c:v>
                </c:pt>
                <c:pt idx="7">
                  <c:v>1936</c:v>
                </c:pt>
                <c:pt idx="8">
                  <c:v>1951</c:v>
                </c:pt>
                <c:pt idx="9">
                  <c:v>1961</c:v>
                </c:pt>
                <c:pt idx="10">
                  <c:v>1971</c:v>
                </c:pt>
                <c:pt idx="11">
                  <c:v>1981</c:v>
                </c:pt>
                <c:pt idx="12">
                  <c:v>1991</c:v>
                </c:pt>
              </c:numCache>
            </c:numRef>
          </c:xVal>
          <c:yVal>
            <c:numRef>
              <c:f>Sheet1!$C$3:$C$15</c:f>
              <c:numCache>
                <c:formatCode>#,##0</c:formatCode>
                <c:ptCount val="13"/>
                <c:pt idx="0">
                  <c:v>21777334</c:v>
                </c:pt>
                <c:pt idx="1">
                  <c:v>26801154</c:v>
                </c:pt>
                <c:pt idx="2">
                  <c:v>28459628</c:v>
                </c:pt>
                <c:pt idx="3">
                  <c:v>32475253</c:v>
                </c:pt>
                <c:pt idx="4">
                  <c:v>34671377</c:v>
                </c:pt>
                <c:pt idx="5">
                  <c:v>37973977</c:v>
                </c:pt>
                <c:pt idx="6">
                  <c:v>41176671</c:v>
                </c:pt>
                <c:pt idx="7">
                  <c:v>42993602</c:v>
                </c:pt>
                <c:pt idx="8">
                  <c:v>47515537</c:v>
                </c:pt>
                <c:pt idx="9">
                  <c:v>50623569</c:v>
                </c:pt>
                <c:pt idx="10">
                  <c:v>54136547</c:v>
                </c:pt>
                <c:pt idx="11">
                  <c:v>56556911</c:v>
                </c:pt>
                <c:pt idx="12">
                  <c:v>56778031</c:v>
                </c:pt>
              </c:numCache>
            </c:numRef>
          </c:yVal>
          <c:smooth val="0"/>
          <c:extLst>
            <c:ext xmlns:c16="http://schemas.microsoft.com/office/drawing/2014/chart" uri="{C3380CC4-5D6E-409C-BE32-E72D297353CC}">
              <c16:uniqueId val="{00000000-5A6A-4785-B296-6FF9B2458217}"/>
            </c:ext>
          </c:extLst>
        </c:ser>
        <c:dLbls>
          <c:showLegendKey val="0"/>
          <c:showVal val="0"/>
          <c:showCatName val="0"/>
          <c:showSerName val="0"/>
          <c:showPercent val="0"/>
          <c:showBubbleSize val="0"/>
        </c:dLbls>
        <c:axId val="946963103"/>
        <c:axId val="946957279"/>
      </c:scatterChart>
      <c:valAx>
        <c:axId val="946963103"/>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Year</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946957279"/>
        <c:crosses val="autoZero"/>
        <c:crossBetween val="midCat"/>
      </c:valAx>
      <c:valAx>
        <c:axId val="946957279"/>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dirty="0" smtClean="0"/>
                  <a:t>Population</a:t>
                </a:r>
                <a:endParaRPr lang="en-US" dirty="0"/>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946963103"/>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05-Aug-21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05-Aug-21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7</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custom or tradition here.</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2063820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the head leader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3204451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that illustrates some part of your country’s economy.</a:t>
            </a:r>
          </a:p>
        </p:txBody>
      </p:sp>
      <p:sp>
        <p:nvSpPr>
          <p:cNvPr id="4" name="Slide Number Placeholder 3"/>
          <p:cNvSpPr>
            <a:spLocks noGrp="1"/>
          </p:cNvSpPr>
          <p:nvPr>
            <p:ph type="sldNum" sz="quarter" idx="10"/>
          </p:nvPr>
        </p:nvSpPr>
        <p:spPr/>
        <p:txBody>
          <a:bodyPr/>
          <a:lstStyle/>
          <a:p>
            <a:fld id="{69C971FF-EF28-4195-A575-329446EFAA55}" type="slidenum">
              <a:rPr lang="en-US" smtClean="0"/>
              <a:t>11</a:t>
            </a:fld>
            <a:endParaRPr lang="en-US"/>
          </a:p>
        </p:txBody>
      </p:sp>
    </p:spTree>
    <p:extLst>
      <p:ext uri="{BB962C8B-B14F-4D97-AF65-F5344CB8AC3E}">
        <p14:creationId xmlns:p14="http://schemas.microsoft.com/office/powerpoint/2010/main" val="1681772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one of the points of interest for your country.</a:t>
            </a:r>
          </a:p>
        </p:txBody>
      </p:sp>
      <p:sp>
        <p:nvSpPr>
          <p:cNvPr id="4" name="Slide Number Placeholder 3"/>
          <p:cNvSpPr>
            <a:spLocks noGrp="1"/>
          </p:cNvSpPr>
          <p:nvPr>
            <p:ph type="sldNum" sz="quarter" idx="10"/>
          </p:nvPr>
        </p:nvSpPr>
        <p:spPr/>
        <p:txBody>
          <a:bodyPr/>
          <a:lstStyle/>
          <a:p>
            <a:fld id="{69C971FF-EF28-4195-A575-329446EFAA55}" type="slidenum">
              <a:rPr lang="en-US" smtClean="0"/>
              <a:t>13</a:t>
            </a:fld>
            <a:endParaRPr lang="en-US"/>
          </a:p>
        </p:txBody>
      </p:sp>
    </p:spTree>
    <p:extLst>
      <p:ext uri="{BB962C8B-B14F-4D97-AF65-F5344CB8AC3E}">
        <p14:creationId xmlns:p14="http://schemas.microsoft.com/office/powerpoint/2010/main" val="3969760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05-Aug-21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32103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05-Aug-21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00308598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05-Aug-21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5133180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05-Aug-21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95628904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05-Aug-21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9100530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05-Aug-21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08742790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05-Aug-21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02260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05-Aug-21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8415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05-Aug-21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8990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05-Aug-21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31234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05-Aug-21</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985294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05-Aug-21</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7410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05-Aug-21</a:t>
            </a:fld>
            <a:endParaRPr lang="en-US"/>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183760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05-Aug-21</a:t>
            </a:fld>
            <a:endParaRPr lang="en-US"/>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704519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smtClean="0"/>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05-Aug-21</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66207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05-Aug-21</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058439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F33987-6305-4E2A-BF18-EF013ECE927B}" type="datetimeFigureOut">
              <a:rPr lang="en-US" smtClean="0"/>
              <a:pPr/>
              <a:t>05-Aug-21</a:t>
            </a:fld>
            <a:endParaRPr lang="en-US" dirty="0"/>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F36C87F6-986D-49E6-AF40-1B3A1EE8064D}" type="slidenum">
              <a:rPr lang="en-US" smtClean="0"/>
              <a:pPr/>
              <a:t>‹#›</a:t>
            </a:fld>
            <a:endParaRPr lang="en-US"/>
          </a:p>
        </p:txBody>
      </p:sp>
      <p:sp>
        <p:nvSpPr>
          <p:cNvPr id="18" name="Rectangle 1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224891528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Demographics_of_Italy"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knoema.com/atlas/Italy/topics/Demographics/Population/Male-to-female-rati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fig1"/><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pPr marL="0" marR="0">
              <a:lnSpc>
                <a:spcPct val="107000"/>
              </a:lnSpc>
              <a:spcBef>
                <a:spcPts val="0"/>
              </a:spcBef>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
            </a:r>
            <a:br>
              <a:rPr lang="en-US" sz="2000" dirty="0">
                <a:latin typeface="Calibri" panose="020F0502020204030204" pitchFamily="34" charset="0"/>
                <a:ea typeface="Calibri" panose="020F0502020204030204" pitchFamily="34" charset="0"/>
                <a:cs typeface="Times New Roman" panose="02020603050405020304" pitchFamily="18" charset="0"/>
              </a:rPr>
            </a:br>
            <a:r>
              <a:rPr lang="en-US" u="dbl" dirty="0">
                <a:latin typeface="Algerian" panose="04020705040A02060702" pitchFamily="82" charset="0"/>
                <a:ea typeface="Calibri" panose="020F0502020204030204" pitchFamily="34" charset="0"/>
                <a:cs typeface="Times New Roman" panose="02020603050405020304" pitchFamily="18" charset="0"/>
              </a:rPr>
              <a:t>Population projection on Census data of Italy for the year 2021</a:t>
            </a:r>
            <a:endParaRPr lang="en-US" dirty="0"/>
          </a:p>
        </p:txBody>
      </p:sp>
      <p:sp>
        <p:nvSpPr>
          <p:cNvPr id="5" name="Subtitle 4"/>
          <p:cNvSpPr>
            <a:spLocks noGrp="1"/>
          </p:cNvSpPr>
          <p:nvPr>
            <p:ph type="subTitle" idx="1"/>
          </p:nvPr>
        </p:nvSpPr>
        <p:spPr/>
        <p:txBody>
          <a:bodyPr>
            <a:normAutofit/>
          </a:bodyPr>
          <a:lstStyle/>
          <a:p>
            <a:r>
              <a:rPr lang="en-US" sz="2800" dirty="0" smtClean="0">
                <a:solidFill>
                  <a:srgbClr val="00B0F0"/>
                </a:solidFill>
                <a:latin typeface="Algerian" panose="04020705040A02060702" pitchFamily="82" charset="0"/>
              </a:rPr>
              <a:t>Soumita </a:t>
            </a:r>
            <a:r>
              <a:rPr lang="en-US" sz="2800" dirty="0" smtClean="0">
                <a:solidFill>
                  <a:srgbClr val="00B0F0"/>
                </a:solidFill>
                <a:latin typeface="Algerian" panose="04020705040A02060702" pitchFamily="82" charset="0"/>
              </a:rPr>
              <a:t>BANDYOPADHYAY</a:t>
            </a:r>
            <a:endParaRPr lang="en-US" sz="2800" dirty="0">
              <a:solidFill>
                <a:srgbClr val="00B0F0"/>
              </a:solidFill>
              <a:latin typeface="Algerian" panose="04020705040A02060702" pitchFamily="82" charset="0"/>
            </a:endParaRP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7012" y="685800"/>
            <a:ext cx="6484054" cy="5963572"/>
          </a:xfrm>
        </p:spPr>
        <p:txBody>
          <a:bodyPr>
            <a:noAutofit/>
          </a:bodyPr>
          <a:lstStyle/>
          <a:p>
            <a:pPr algn="just">
              <a:lnSpc>
                <a:spcPct val="150000"/>
              </a:lnSpc>
            </a:pPr>
            <a:r>
              <a:rPr lang="en-US" sz="1800" dirty="0"/>
              <a:t>From the </a:t>
            </a:r>
            <a:r>
              <a:rPr lang="en-US" sz="1800" dirty="0" smtClean="0"/>
              <a:t>table we see </a:t>
            </a:r>
            <a:r>
              <a:rPr lang="en-US" sz="1800" dirty="0"/>
              <a:t>that the </a:t>
            </a:r>
            <a:r>
              <a:rPr lang="en-US" sz="1800" u="sng" dirty="0"/>
              <a:t>Quadratic Model </a:t>
            </a:r>
            <a:r>
              <a:rPr lang="en-US" sz="1800" dirty="0"/>
              <a:t>has the least value for all the accuracy measures i.e. MAPE, MAD, and MSD. </a:t>
            </a:r>
            <a:r>
              <a:rPr lang="en-US" sz="1800" dirty="0" smtClean="0"/>
              <a:t>i.e. the </a:t>
            </a:r>
            <a:r>
              <a:rPr lang="en-US" sz="1800" dirty="0"/>
              <a:t>Quadratic Model is the best-fitted (or suitable) model for our dataset</a:t>
            </a:r>
            <a:r>
              <a:rPr lang="en-US" sz="1800" dirty="0" smtClean="0"/>
              <a:t>.</a:t>
            </a:r>
          </a:p>
          <a:p>
            <a:pPr algn="just">
              <a:lnSpc>
                <a:spcPct val="150000"/>
              </a:lnSpc>
            </a:pPr>
            <a:r>
              <a:rPr lang="en-US" sz="1800" dirty="0"/>
              <a:t>W</a:t>
            </a:r>
            <a:r>
              <a:rPr lang="en-US" sz="1800" dirty="0" smtClean="0"/>
              <a:t>e </a:t>
            </a:r>
            <a:r>
              <a:rPr lang="en-US" sz="1800" dirty="0"/>
              <a:t>fit the Quadratic model over the 15 census years (1861-2011) data of total population to predict the value of total population for any future time points. To get a better projection, we use the data of recent two years i.e. 2001 and 2011 to capture the recent year's trend in the fitted model of the entire population.</a:t>
            </a:r>
          </a:p>
          <a:p>
            <a:pPr lvl="0" algn="just">
              <a:lnSpc>
                <a:spcPct val="150000"/>
              </a:lnSpc>
            </a:pPr>
            <a:r>
              <a:rPr lang="en-US" sz="1800" dirty="0"/>
              <a:t>So, our estimated population census value for the year 2021 is </a:t>
            </a:r>
            <a:r>
              <a:rPr lang="en-US" sz="1800" dirty="0" smtClean="0"/>
              <a:t>61,906,028</a:t>
            </a:r>
            <a:r>
              <a:rPr lang="en-US" sz="2000" dirty="0"/>
              <a:t>.</a:t>
            </a: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6939666" y="1371600"/>
            <a:ext cx="5022146" cy="3886200"/>
          </a:xfrm>
          <a:prstGeom prst="rect">
            <a:avLst/>
          </a:prstGeom>
          <a:noFill/>
          <a:ln>
            <a:noFill/>
          </a:ln>
        </p:spPr>
      </p:pic>
    </p:spTree>
    <p:extLst>
      <p:ext uri="{BB962C8B-B14F-4D97-AF65-F5344CB8AC3E}">
        <p14:creationId xmlns:p14="http://schemas.microsoft.com/office/powerpoint/2010/main" val="260042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600" dirty="0"/>
              <a:t> </a:t>
            </a:r>
            <a:r>
              <a:rPr lang="en-US" sz="3600" dirty="0" smtClean="0"/>
              <a:t>  </a:t>
            </a:r>
            <a:r>
              <a:rPr lang="en-US" sz="3600" i="1" u="sng" dirty="0" smtClean="0"/>
              <a:t>Model II:</a:t>
            </a:r>
            <a:br>
              <a:rPr lang="en-US" sz="3600" i="1" u="sng" dirty="0" smtClean="0"/>
            </a:br>
            <a:r>
              <a:rPr lang="en-US" sz="1100" i="1" u="sng" dirty="0" smtClean="0"/>
              <a:t> </a:t>
            </a:r>
            <a:r>
              <a:rPr lang="en-US" sz="3600" i="1" u="sng" dirty="0" smtClean="0"/>
              <a:t/>
            </a:r>
            <a:br>
              <a:rPr lang="en-US" sz="3600" i="1" u="sng" dirty="0" smtClean="0"/>
            </a:br>
            <a:r>
              <a:rPr lang="en-US" sz="3100" i="1" u="sng" dirty="0"/>
              <a:t>Projection Of The Male population :</a:t>
            </a:r>
            <a:r>
              <a:rPr lang="en-US" sz="3100" dirty="0"/>
              <a:t> </a:t>
            </a:r>
            <a:r>
              <a:rPr lang="en-US" dirty="0"/>
              <a:t/>
            </a:r>
            <a:br>
              <a:rPr lang="en-US" dirty="0"/>
            </a:br>
            <a:endParaRPr lang="en-US" dirty="0"/>
          </a:p>
        </p:txBody>
      </p:sp>
      <p:sp>
        <p:nvSpPr>
          <p:cNvPr id="3" name="Content Placeholder 2"/>
          <p:cNvSpPr>
            <a:spLocks noGrp="1"/>
          </p:cNvSpPr>
          <p:nvPr>
            <p:ph sz="half" idx="1"/>
          </p:nvPr>
        </p:nvSpPr>
        <p:spPr>
          <a:xfrm>
            <a:off x="677158" y="2160589"/>
            <a:ext cx="9684454" cy="3880772"/>
          </a:xfrm>
        </p:spPr>
        <p:txBody>
          <a:bodyPr>
            <a:noAutofit/>
          </a:bodyPr>
          <a:lstStyle/>
          <a:p>
            <a:pPr algn="just">
              <a:lnSpc>
                <a:spcPct val="150000"/>
              </a:lnSpc>
            </a:pPr>
            <a:r>
              <a:rPr lang="en-US" sz="2000" dirty="0"/>
              <a:t>W</a:t>
            </a:r>
            <a:r>
              <a:rPr lang="en-US" sz="2000" dirty="0" smtClean="0"/>
              <a:t>e </a:t>
            </a:r>
            <a:r>
              <a:rPr lang="en-US" sz="2000" dirty="0"/>
              <a:t>project the Male Population of Italy separately. </a:t>
            </a:r>
            <a:r>
              <a:rPr lang="en-US" sz="2000" dirty="0" smtClean="0"/>
              <a:t>We </a:t>
            </a:r>
            <a:r>
              <a:rPr lang="en-US" sz="2000" dirty="0"/>
              <a:t>take the data of census years of the male population by omitting the last 2 census years i.e. 2001 and 2011. </a:t>
            </a:r>
            <a:endParaRPr lang="en-US" sz="2000" dirty="0" smtClean="0"/>
          </a:p>
          <a:p>
            <a:pPr algn="just">
              <a:lnSpc>
                <a:spcPct val="150000"/>
              </a:lnSpc>
            </a:pPr>
            <a:r>
              <a:rPr lang="en-US" sz="2000" dirty="0" smtClean="0"/>
              <a:t>Then </a:t>
            </a:r>
            <a:r>
              <a:rPr lang="en-US" sz="2000" dirty="0"/>
              <a:t>we will validate four mathematical models to find out the best-fitted model for the male population by comparing three accuracy measures i.e. MAPE, MAD, and MSD</a:t>
            </a:r>
            <a:r>
              <a:rPr lang="en-US" sz="2000" dirty="0" smtClean="0"/>
              <a:t>.</a:t>
            </a:r>
          </a:p>
          <a:p>
            <a:pPr algn="just">
              <a:lnSpc>
                <a:spcPct val="150000"/>
              </a:lnSpc>
            </a:pPr>
            <a:r>
              <a:rPr lang="en-US" sz="2000" dirty="0" smtClean="0"/>
              <a:t>From table</a:t>
            </a:r>
            <a:r>
              <a:rPr lang="en-US" sz="2000" dirty="0"/>
              <a:t>, </a:t>
            </a:r>
            <a:r>
              <a:rPr lang="en-US" sz="2000" dirty="0" smtClean="0"/>
              <a:t>we see that </a:t>
            </a:r>
            <a:r>
              <a:rPr lang="en-US" sz="2000" dirty="0"/>
              <a:t>the Quadratic Model has the least value for all the accuracy measures i.e. MAPE, MAD, and MSD. </a:t>
            </a:r>
          </a:p>
        </p:txBody>
      </p:sp>
      <p:sp>
        <p:nvSpPr>
          <p:cNvPr id="5" name="Right Arrow 4"/>
          <p:cNvSpPr/>
          <p:nvPr/>
        </p:nvSpPr>
        <p:spPr>
          <a:xfrm>
            <a:off x="760412" y="8382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8685212" y="3124200"/>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8995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0"/>
            <a:ext cx="8594429" cy="1320800"/>
          </a:xfrm>
        </p:spPr>
        <p:txBody>
          <a:bodyPr>
            <a:normAutofit fontScale="90000"/>
          </a:bodyPr>
          <a:lstStyle/>
          <a:p>
            <a:pPr algn="ctr"/>
            <a:r>
              <a:rPr lang="en-US" sz="3600" i="1" u="sng" dirty="0">
                <a:solidFill>
                  <a:srgbClr val="92D050"/>
                </a:solidFill>
                <a:latin typeface="Calibri" panose="020F0502020204030204" pitchFamily="34" charset="0"/>
                <a:ea typeface="Calibri" panose="020F0502020204030204" pitchFamily="34" charset="0"/>
                <a:cs typeface="Times New Roman" panose="02020603050405020304" pitchFamily="18" charset="0"/>
              </a:rPr>
              <a:t>Table 2: Accuracy measures on estimating the male population data for years 2001 and 2011 by </a:t>
            </a:r>
            <a:r>
              <a:rPr lang="en-US" sz="3600" i="1" u="sng" dirty="0" smtClean="0">
                <a:solidFill>
                  <a:srgbClr val="92D050"/>
                </a:solidFill>
                <a:latin typeface="Calibri" panose="020F0502020204030204" pitchFamily="34" charset="0"/>
                <a:ea typeface="Calibri" panose="020F0502020204030204" pitchFamily="34" charset="0"/>
                <a:cs typeface="Times New Roman" panose="02020603050405020304" pitchFamily="18" charset="0"/>
              </a:rPr>
              <a:t>different models</a:t>
            </a:r>
            <a:r>
              <a:rPr lang="en-US" sz="3600" i="1" u="sng" dirty="0">
                <a:solidFill>
                  <a:srgbClr val="92D050"/>
                </a:solidFill>
                <a:latin typeface="Calibri" panose="020F0502020204030204" pitchFamily="34" charset="0"/>
                <a:ea typeface="Calibri" panose="020F0502020204030204" pitchFamily="34" charset="0"/>
                <a:cs typeface="Times New Roman" panose="02020603050405020304" pitchFamily="18" charset="0"/>
              </a:rPr>
              <a:t/>
            </a:r>
            <a:br>
              <a:rPr lang="en-US" sz="3600" i="1" u="sng" dirty="0">
                <a:solidFill>
                  <a:srgbClr val="92D050"/>
                </a:solidFill>
                <a:latin typeface="Calibri" panose="020F0502020204030204" pitchFamily="34" charset="0"/>
                <a:ea typeface="Calibri" panose="020F0502020204030204" pitchFamily="34" charset="0"/>
                <a:cs typeface="Times New Roman" panose="02020603050405020304" pitchFamily="18" charset="0"/>
              </a:rPr>
            </a:br>
            <a:endParaRPr lang="en-US" u="sng" dirty="0">
              <a:solidFill>
                <a:srgbClr val="92D050"/>
              </a:solidFill>
            </a:endParaRPr>
          </a:p>
        </p:txBody>
      </p:sp>
      <p:pic>
        <p:nvPicPr>
          <p:cNvPr id="5" name="Content Placeholder 4"/>
          <p:cNvPicPr>
            <a:picLocks noGrp="1" noChangeAspect="1"/>
          </p:cNvPicPr>
          <p:nvPr>
            <p:ph sz="half" idx="1"/>
          </p:nvPr>
        </p:nvPicPr>
        <p:blipFill>
          <a:blip r:embed="rId2"/>
          <a:stretch>
            <a:fillRect/>
          </a:stretch>
        </p:blipFill>
        <p:spPr>
          <a:xfrm>
            <a:off x="2741612" y="2286000"/>
            <a:ext cx="6051396" cy="3352800"/>
          </a:xfrm>
          <a:prstGeom prst="rect">
            <a:avLst/>
          </a:prstGeom>
        </p:spPr>
      </p:pic>
      <p:cxnSp>
        <p:nvCxnSpPr>
          <p:cNvPr id="7" name="Straight Connector 6"/>
          <p:cNvCxnSpPr/>
          <p:nvPr/>
        </p:nvCxnSpPr>
        <p:spPr>
          <a:xfrm>
            <a:off x="2741612" y="2362200"/>
            <a:ext cx="1981200" cy="1143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937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158" y="914400"/>
            <a:ext cx="5798254" cy="5126961"/>
          </a:xfrm>
        </p:spPr>
        <p:txBody>
          <a:bodyPr>
            <a:normAutofit/>
          </a:bodyPr>
          <a:lstStyle/>
          <a:p>
            <a:pPr>
              <a:lnSpc>
                <a:spcPct val="150000"/>
              </a:lnSpc>
            </a:pPr>
            <a:r>
              <a:rPr lang="en-US" sz="2000" dirty="0"/>
              <a:t>W</a:t>
            </a:r>
            <a:r>
              <a:rPr lang="en-US" sz="2000" dirty="0" smtClean="0"/>
              <a:t>e </a:t>
            </a:r>
            <a:r>
              <a:rPr lang="en-US" sz="2000" dirty="0"/>
              <a:t>fit the Quadratic model over the 15 census years (1861-2011) data of the male population to predict the value of the male population for any future time points. To get a better projection, we use the data of recent two years i.e. 2001 and 2011 to capture the recent year's trend in the fitted model of the male population</a:t>
            </a:r>
            <a:r>
              <a:rPr lang="en-US" sz="2000" dirty="0" smtClean="0"/>
              <a:t>.</a:t>
            </a:r>
          </a:p>
          <a:p>
            <a:pPr>
              <a:lnSpc>
                <a:spcPct val="150000"/>
              </a:lnSpc>
            </a:pPr>
            <a:r>
              <a:rPr lang="en-US" sz="2000" dirty="0"/>
              <a:t>So, our estimated male population census value for the year 2021 is 3,01,41,429.</a:t>
            </a:r>
          </a:p>
          <a:p>
            <a:endParaRPr lang="en-US" dirty="0"/>
          </a:p>
          <a:p>
            <a:endParaRPr lang="en-US" dirty="0"/>
          </a:p>
        </p:txBody>
      </p:sp>
      <p:pic>
        <p:nvPicPr>
          <p:cNvPr id="6" name="Content Placeholder 5"/>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780212" y="1447800"/>
            <a:ext cx="5105400" cy="3581400"/>
          </a:xfrm>
          <a:prstGeom prst="rect">
            <a:avLst/>
          </a:prstGeom>
          <a:noFill/>
          <a:ln>
            <a:noFill/>
          </a:ln>
        </p:spPr>
      </p:pic>
    </p:spTree>
    <p:extLst>
      <p:ext uri="{BB962C8B-B14F-4D97-AF65-F5344CB8AC3E}">
        <p14:creationId xmlns:p14="http://schemas.microsoft.com/office/powerpoint/2010/main" val="3732356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i="1" u="sng" dirty="0" smtClean="0"/>
              <a:t/>
            </a:r>
            <a:br>
              <a:rPr lang="en-US" sz="2400" b="1" i="1" u="sng" dirty="0" smtClean="0"/>
            </a:br>
            <a:r>
              <a:rPr lang="en-US" sz="2400" b="1" i="1" u="sng" dirty="0"/>
              <a:t/>
            </a:r>
            <a:br>
              <a:rPr lang="en-US" sz="2400" b="1" i="1" u="sng" dirty="0"/>
            </a:br>
            <a:r>
              <a:rPr lang="en-US" sz="2800" b="1" i="1" u="sng" dirty="0" smtClean="0"/>
              <a:t>Projection </a:t>
            </a:r>
            <a:r>
              <a:rPr lang="en-US" sz="2800" b="1" i="1" u="sng" dirty="0"/>
              <a:t>Of The Female population :</a:t>
            </a:r>
            <a:r>
              <a:rPr lang="en-US" sz="2800" dirty="0"/>
              <a:t> </a:t>
            </a:r>
          </a:p>
        </p:txBody>
      </p:sp>
      <p:sp>
        <p:nvSpPr>
          <p:cNvPr id="3" name="Content Placeholder 2"/>
          <p:cNvSpPr>
            <a:spLocks noGrp="1"/>
          </p:cNvSpPr>
          <p:nvPr>
            <p:ph sz="half" idx="1"/>
          </p:nvPr>
        </p:nvSpPr>
        <p:spPr>
          <a:xfrm>
            <a:off x="677158" y="2160588"/>
            <a:ext cx="8922454" cy="4011611"/>
          </a:xfrm>
        </p:spPr>
        <p:txBody>
          <a:bodyPr>
            <a:normAutofit/>
          </a:bodyPr>
          <a:lstStyle/>
          <a:p>
            <a:pPr algn="just">
              <a:lnSpc>
                <a:spcPct val="150000"/>
              </a:lnSpc>
            </a:pPr>
            <a:r>
              <a:rPr lang="en-US" sz="2000" dirty="0"/>
              <a:t>We project the </a:t>
            </a:r>
            <a:r>
              <a:rPr lang="en-US" sz="2000" dirty="0" smtClean="0"/>
              <a:t>Female </a:t>
            </a:r>
            <a:r>
              <a:rPr lang="en-US" sz="2000" dirty="0"/>
              <a:t>Population of Italy separately. We take the data of census years of the </a:t>
            </a:r>
            <a:r>
              <a:rPr lang="en-US" sz="2000" dirty="0" smtClean="0"/>
              <a:t>female </a:t>
            </a:r>
            <a:r>
              <a:rPr lang="en-US" sz="2000" dirty="0"/>
              <a:t>population by omitting the last 2 census years i.e. 2001 and 2011. </a:t>
            </a:r>
          </a:p>
          <a:p>
            <a:pPr algn="just">
              <a:lnSpc>
                <a:spcPct val="150000"/>
              </a:lnSpc>
            </a:pPr>
            <a:r>
              <a:rPr lang="en-US" sz="2000" dirty="0"/>
              <a:t>Then we will validate four mathematical models to find out the best-fitted model for the </a:t>
            </a:r>
            <a:r>
              <a:rPr lang="en-US" sz="2000" dirty="0" smtClean="0"/>
              <a:t>female </a:t>
            </a:r>
            <a:r>
              <a:rPr lang="en-US" sz="2000" dirty="0"/>
              <a:t>population by comparing three accuracy measures i.e. MAPE, MAD, and MSD.</a:t>
            </a:r>
          </a:p>
          <a:p>
            <a:pPr algn="just">
              <a:lnSpc>
                <a:spcPct val="150000"/>
              </a:lnSpc>
            </a:pPr>
            <a:r>
              <a:rPr lang="en-US" sz="2000" dirty="0"/>
              <a:t>From table, we see that the Quadratic Model has the least value for all the accuracy measures i.e. MAPE, MAD, and MSD. </a:t>
            </a:r>
          </a:p>
          <a:p>
            <a:endParaRPr lang="en-US" dirty="0"/>
          </a:p>
        </p:txBody>
      </p:sp>
    </p:spTree>
    <p:extLst>
      <p:ext uri="{BB962C8B-B14F-4D97-AF65-F5344CB8AC3E}">
        <p14:creationId xmlns:p14="http://schemas.microsoft.com/office/powerpoint/2010/main" val="18150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609600"/>
            <a:ext cx="8594429" cy="1320800"/>
          </a:xfrm>
        </p:spPr>
        <p:txBody>
          <a:bodyPr>
            <a:normAutofit fontScale="90000"/>
          </a:bodyPr>
          <a:lstStyle/>
          <a:p>
            <a:pPr algn="ctr"/>
            <a:r>
              <a:rPr lang="en-US" sz="3600" i="1" u="sng" dirty="0">
                <a:solidFill>
                  <a:srgbClr val="92D050"/>
                </a:solidFill>
                <a:latin typeface="Calibri" panose="020F0502020204030204" pitchFamily="34" charset="0"/>
                <a:ea typeface="Calibri" panose="020F0502020204030204" pitchFamily="34" charset="0"/>
                <a:cs typeface="Times New Roman" panose="02020603050405020304" pitchFamily="18" charset="0"/>
              </a:rPr>
              <a:t>Table </a:t>
            </a:r>
            <a:r>
              <a:rPr lang="en-US" sz="3600" i="1" u="sng" dirty="0" smtClean="0">
                <a:solidFill>
                  <a:srgbClr val="92D050"/>
                </a:solidFill>
                <a:latin typeface="Calibri" panose="020F0502020204030204" pitchFamily="34" charset="0"/>
                <a:ea typeface="Calibri" panose="020F0502020204030204" pitchFamily="34" charset="0"/>
                <a:cs typeface="Times New Roman" panose="02020603050405020304" pitchFamily="18" charset="0"/>
              </a:rPr>
              <a:t>3: </a:t>
            </a:r>
            <a:r>
              <a:rPr lang="en-US" sz="3600" i="1" u="sng" dirty="0">
                <a:solidFill>
                  <a:srgbClr val="92D050"/>
                </a:solidFill>
                <a:latin typeface="Calibri" panose="020F0502020204030204" pitchFamily="34" charset="0"/>
                <a:ea typeface="Calibri" panose="020F0502020204030204" pitchFamily="34" charset="0"/>
                <a:cs typeface="Times New Roman" panose="02020603050405020304" pitchFamily="18" charset="0"/>
              </a:rPr>
              <a:t>Accuracy measures on estimating the female population data for years 2001 and 2011 by different models</a:t>
            </a:r>
            <a:r>
              <a:rPr lang="en-US" sz="3600" i="1" dirty="0">
                <a:solidFill>
                  <a:srgbClr val="92D050"/>
                </a:solidFill>
                <a:latin typeface="Calibri" panose="020F0502020204030204" pitchFamily="34" charset="0"/>
                <a:ea typeface="Calibri" panose="020F0502020204030204" pitchFamily="34" charset="0"/>
                <a:cs typeface="Times New Roman" panose="02020603050405020304" pitchFamily="18" charset="0"/>
              </a:rPr>
              <a:t/>
            </a:r>
            <a:br>
              <a:rPr lang="en-US" sz="3600" i="1" dirty="0">
                <a:solidFill>
                  <a:srgbClr val="92D050"/>
                </a:solidFill>
                <a:latin typeface="Calibri" panose="020F0502020204030204" pitchFamily="34" charset="0"/>
                <a:ea typeface="Calibri" panose="020F0502020204030204" pitchFamily="34" charset="0"/>
                <a:cs typeface="Times New Roman" panose="02020603050405020304" pitchFamily="18" charset="0"/>
              </a:rPr>
            </a:br>
            <a:endParaRPr lang="en-US" dirty="0">
              <a:solidFill>
                <a:srgbClr val="92D050"/>
              </a:solidFill>
            </a:endParaRPr>
          </a:p>
        </p:txBody>
      </p:sp>
      <p:pic>
        <p:nvPicPr>
          <p:cNvPr id="5" name="Content Placeholder 4"/>
          <p:cNvPicPr>
            <a:picLocks noGrp="1" noChangeAspect="1"/>
          </p:cNvPicPr>
          <p:nvPr>
            <p:ph sz="half" idx="1"/>
          </p:nvPr>
        </p:nvPicPr>
        <p:blipFill>
          <a:blip r:embed="rId2"/>
          <a:stretch>
            <a:fillRect/>
          </a:stretch>
        </p:blipFill>
        <p:spPr>
          <a:xfrm>
            <a:off x="2894012" y="2514600"/>
            <a:ext cx="5846020" cy="3168282"/>
          </a:xfrm>
          <a:prstGeom prst="rect">
            <a:avLst/>
          </a:prstGeom>
        </p:spPr>
      </p:pic>
      <p:cxnSp>
        <p:nvCxnSpPr>
          <p:cNvPr id="6" name="Straight Connector 5"/>
          <p:cNvCxnSpPr/>
          <p:nvPr/>
        </p:nvCxnSpPr>
        <p:spPr>
          <a:xfrm>
            <a:off x="2894012" y="2590800"/>
            <a:ext cx="1828800" cy="1066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63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7012" y="914400"/>
            <a:ext cx="6858000" cy="5126961"/>
          </a:xfrm>
        </p:spPr>
        <p:txBody>
          <a:bodyPr>
            <a:normAutofit/>
          </a:bodyPr>
          <a:lstStyle/>
          <a:p>
            <a:r>
              <a:rPr lang="en-US" sz="1800" dirty="0"/>
              <a:t>We fit the Quadratic model over the 15 census years (1861-2011) data of the </a:t>
            </a:r>
            <a:r>
              <a:rPr lang="en-US" sz="1800" dirty="0" smtClean="0"/>
              <a:t>female </a:t>
            </a:r>
            <a:r>
              <a:rPr lang="en-US" sz="1800" dirty="0"/>
              <a:t>population to predict the value of the </a:t>
            </a:r>
            <a:r>
              <a:rPr lang="en-US" sz="1800" dirty="0" smtClean="0"/>
              <a:t>female </a:t>
            </a:r>
            <a:r>
              <a:rPr lang="en-US" sz="1800" dirty="0"/>
              <a:t>population for any future time points. To get a better projection, we use the data of recent two years i.e. 2001 and 2011 to capture the recent year's trend in the fitted model of the </a:t>
            </a:r>
            <a:r>
              <a:rPr lang="en-US" sz="1800" dirty="0" smtClean="0"/>
              <a:t>female </a:t>
            </a:r>
            <a:r>
              <a:rPr lang="en-US" sz="1800" dirty="0"/>
              <a:t>population</a:t>
            </a:r>
            <a:r>
              <a:rPr lang="en-US" sz="1800" dirty="0" smtClean="0"/>
              <a:t>.</a:t>
            </a:r>
          </a:p>
          <a:p>
            <a:r>
              <a:rPr lang="en-US" sz="1800" dirty="0"/>
              <a:t>E</a:t>
            </a:r>
            <a:r>
              <a:rPr lang="en-US" sz="1800" dirty="0" smtClean="0"/>
              <a:t>stimated </a:t>
            </a:r>
            <a:r>
              <a:rPr lang="en-US" sz="1800" dirty="0"/>
              <a:t>female population census value for the year 2021 is </a:t>
            </a:r>
            <a:r>
              <a:rPr lang="en-US" sz="1800" dirty="0" smtClean="0"/>
              <a:t>3,17,64,600</a:t>
            </a:r>
            <a:endParaRPr lang="en-US" sz="1800" dirty="0"/>
          </a:p>
          <a:p>
            <a:pPr marL="0" indent="0">
              <a:buNone/>
            </a:pPr>
            <a:endParaRPr lang="en-US" sz="1600" dirty="0"/>
          </a:p>
          <a:p>
            <a:pPr marL="0" indent="0">
              <a:buNone/>
            </a:pPr>
            <a:endParaRPr lang="en-US" sz="1600" dirty="0" smtClean="0"/>
          </a:p>
          <a:p>
            <a:pPr algn="just"/>
            <a:r>
              <a:rPr lang="en-US" sz="1800" dirty="0" smtClean="0"/>
              <a:t>Using </a:t>
            </a:r>
            <a:r>
              <a:rPr lang="en-US" sz="1800" dirty="0"/>
              <a:t>the predicted values of male and female population for the year 2021, we get the </a:t>
            </a:r>
            <a:r>
              <a:rPr lang="en-US" sz="1800" b="1" dirty="0"/>
              <a:t>Total census value</a:t>
            </a:r>
            <a:r>
              <a:rPr lang="en-US" sz="1800" dirty="0"/>
              <a:t> by adding up those values </a:t>
            </a:r>
            <a:r>
              <a:rPr lang="en-US" sz="1800" dirty="0" smtClean="0"/>
              <a:t>as: </a:t>
            </a:r>
          </a:p>
          <a:p>
            <a:pPr marL="399930" lvl="1" indent="0" algn="just">
              <a:buNone/>
            </a:pPr>
            <a:r>
              <a:rPr lang="en-US" sz="1800" dirty="0" smtClean="0"/>
              <a:t>Estimated </a:t>
            </a:r>
            <a:r>
              <a:rPr lang="en-US" sz="1800" dirty="0"/>
              <a:t>population </a:t>
            </a:r>
            <a:r>
              <a:rPr lang="en-US" sz="1800" dirty="0" smtClean="0"/>
              <a:t>total=Male population+ Female Population =3,01,41,429+3,17,64,600=61,906,029</a:t>
            </a:r>
            <a:endParaRPr lang="en-US" sz="1800" dirty="0"/>
          </a:p>
          <a:p>
            <a:endParaRPr lang="en-US" dirty="0"/>
          </a:p>
          <a:p>
            <a:endParaRPr lang="en-US" dirty="0"/>
          </a:p>
        </p:txBody>
      </p:sp>
      <p:pic>
        <p:nvPicPr>
          <p:cNvPr id="5" name="Content Placeholder 4"/>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694612" y="707538"/>
            <a:ext cx="4267200" cy="3102462"/>
          </a:xfrm>
          <a:prstGeom prst="rect">
            <a:avLst/>
          </a:prstGeom>
          <a:noFill/>
          <a:ln>
            <a:noFill/>
          </a:ln>
        </p:spPr>
      </p:pic>
    </p:spTree>
    <p:extLst>
      <p:ext uri="{BB962C8B-B14F-4D97-AF65-F5344CB8AC3E}">
        <p14:creationId xmlns:p14="http://schemas.microsoft.com/office/powerpoint/2010/main" val="269136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rPr>
              <a:t>Conclusion:</a:t>
            </a:r>
            <a:endParaRPr lang="en-US" dirty="0">
              <a:solidFill>
                <a:srgbClr val="00B050"/>
              </a:solidFill>
            </a:endParaRPr>
          </a:p>
        </p:txBody>
      </p:sp>
      <p:sp>
        <p:nvSpPr>
          <p:cNvPr id="3" name="Content Placeholder 2"/>
          <p:cNvSpPr>
            <a:spLocks noGrp="1"/>
          </p:cNvSpPr>
          <p:nvPr>
            <p:ph sz="half" idx="1"/>
          </p:nvPr>
        </p:nvSpPr>
        <p:spPr>
          <a:xfrm>
            <a:off x="677158" y="2057400"/>
            <a:ext cx="5493454" cy="4190999"/>
          </a:xfrm>
        </p:spPr>
        <p:txBody>
          <a:bodyPr>
            <a:noAutofit/>
          </a:bodyPr>
          <a:lstStyle/>
          <a:p>
            <a:pPr algn="just">
              <a:lnSpc>
                <a:spcPct val="150000"/>
              </a:lnSpc>
            </a:pPr>
            <a:r>
              <a:rPr lang="en-US" sz="1800" dirty="0"/>
              <a:t>From the time series </a:t>
            </a:r>
            <a:r>
              <a:rPr lang="en-US" sz="1800" dirty="0" smtClean="0"/>
              <a:t>plot (1861-2021), </a:t>
            </a:r>
            <a:r>
              <a:rPr lang="en-US" sz="1800" dirty="0"/>
              <a:t>it has been observed that there is a similar kind of sudden downfall of the population between 1871-1891, 1921-1941 and 1981-2001. After 1931, an increasing trend was observed in the population of Italy till 1971. </a:t>
            </a:r>
            <a:endParaRPr lang="en-US" sz="1800" dirty="0" smtClean="0"/>
          </a:p>
          <a:p>
            <a:pPr algn="just">
              <a:lnSpc>
                <a:spcPct val="150000"/>
              </a:lnSpc>
            </a:pPr>
            <a:r>
              <a:rPr lang="en-US" sz="1800" dirty="0" smtClean="0"/>
              <a:t>From </a:t>
            </a:r>
            <a:r>
              <a:rPr lang="en-US" sz="1800" dirty="0"/>
              <a:t>our study, we suspect that the population of Italy will increase in 2021, reaching an approximate value of 61,906,029.</a:t>
            </a:r>
          </a:p>
        </p:txBody>
      </p:sp>
      <p:pic>
        <p:nvPicPr>
          <p:cNvPr id="5" name="Content Placeholder 4"/>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51612" y="2057400"/>
            <a:ext cx="5029200" cy="3505200"/>
          </a:xfrm>
          <a:prstGeom prst="rect">
            <a:avLst/>
          </a:prstGeom>
          <a:noFill/>
          <a:ln>
            <a:noFill/>
          </a:ln>
        </p:spPr>
      </p:pic>
    </p:spTree>
    <p:extLst>
      <p:ext uri="{BB962C8B-B14F-4D97-AF65-F5344CB8AC3E}">
        <p14:creationId xmlns:p14="http://schemas.microsoft.com/office/powerpoint/2010/main" val="346964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10675054" cy="5029200"/>
          </a:xfrm>
        </p:spPr>
        <p:txBody>
          <a:bodyPr anchor="ctr">
            <a:normAutofit/>
          </a:bodyPr>
          <a:lstStyle/>
          <a:p>
            <a:r>
              <a:rPr lang="en-US" sz="9600" dirty="0" smtClean="0"/>
              <a:t>     </a:t>
            </a:r>
            <a:r>
              <a:rPr lang="en-US" sz="9600" dirty="0" smtClean="0">
                <a:latin typeface="Algerian" panose="04020705040A02060702" pitchFamily="82" charset="0"/>
              </a:rPr>
              <a:t>THANK YOU</a:t>
            </a:r>
            <a:endParaRPr lang="en-US" sz="9600" dirty="0">
              <a:latin typeface="Algerian" panose="04020705040A02060702" pitchFamily="82" charset="0"/>
            </a:endParaRPr>
          </a:p>
        </p:txBody>
      </p:sp>
    </p:spTree>
    <p:extLst>
      <p:ext uri="{BB962C8B-B14F-4D97-AF65-F5344CB8AC3E}">
        <p14:creationId xmlns:p14="http://schemas.microsoft.com/office/powerpoint/2010/main" val="223464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smtClean="0">
                <a:solidFill>
                  <a:srgbClr val="00B050"/>
                </a:solidFill>
              </a:rPr>
              <a:t>Population Census and Objectives:</a:t>
            </a:r>
            <a:endParaRPr lang="en-US" dirty="0">
              <a:solidFill>
                <a:srgbClr val="00B050"/>
              </a:solidFill>
            </a:endParaRPr>
          </a:p>
        </p:txBody>
      </p:sp>
      <p:sp>
        <p:nvSpPr>
          <p:cNvPr id="2" name="Content Placeholder 1"/>
          <p:cNvSpPr>
            <a:spLocks noGrp="1"/>
          </p:cNvSpPr>
          <p:nvPr>
            <p:ph idx="1"/>
          </p:nvPr>
        </p:nvSpPr>
        <p:spPr>
          <a:xfrm>
            <a:off x="677158" y="2160590"/>
            <a:ext cx="10446454" cy="3880773"/>
          </a:xfrm>
        </p:spPr>
        <p:txBody>
          <a:bodyPr>
            <a:noAutofit/>
          </a:bodyPr>
          <a:lstStyle/>
          <a:p>
            <a:pPr algn="just">
              <a:lnSpc>
                <a:spcPct val="150000"/>
              </a:lnSpc>
            </a:pPr>
            <a:r>
              <a:rPr lang="en-US" sz="2000" dirty="0"/>
              <a:t>A population census is the total process of collecting, compiling, evaluating, analyzing, and publishing </a:t>
            </a:r>
            <a:r>
              <a:rPr lang="en-US" sz="2000" dirty="0" smtClean="0"/>
              <a:t>demographic</a:t>
            </a:r>
            <a:r>
              <a:rPr lang="en-US" sz="2000" dirty="0"/>
              <a:t>, economic, and social data pertaining, at a specified time, to all persons in a country or a </a:t>
            </a:r>
            <a:r>
              <a:rPr lang="en-US" sz="2000" dirty="0" smtClean="0"/>
              <a:t>well-delimited </a:t>
            </a:r>
            <a:r>
              <a:rPr lang="en-US" sz="2000" dirty="0"/>
              <a:t>part of a country</a:t>
            </a:r>
            <a:r>
              <a:rPr lang="en-US" sz="2000" dirty="0" smtClean="0"/>
              <a:t>.</a:t>
            </a:r>
          </a:p>
          <a:p>
            <a:pPr algn="just">
              <a:lnSpc>
                <a:spcPct val="150000"/>
              </a:lnSpc>
            </a:pPr>
            <a:r>
              <a:rPr lang="en-US" sz="2000" dirty="0"/>
              <a:t>The main objective of this study is to develop a simple mathematical approach to predict the population of Italy for the year 2021 using past census years (1861-2011) data on population, without attempting any justification of particular assumptions about fertility, mortality, and migration.</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rgbClr val="00B050"/>
                </a:solidFill>
              </a:rPr>
              <a:t>Data Description:</a:t>
            </a:r>
            <a:endParaRPr lang="en-US" dirty="0">
              <a:solidFill>
                <a:srgbClr val="00B050"/>
              </a:solidFill>
            </a:endParaRPr>
          </a:p>
        </p:txBody>
      </p:sp>
      <p:sp>
        <p:nvSpPr>
          <p:cNvPr id="2" name="Content Placeholder 1"/>
          <p:cNvSpPr>
            <a:spLocks noGrp="1"/>
          </p:cNvSpPr>
          <p:nvPr>
            <p:ph sz="half" idx="1"/>
          </p:nvPr>
        </p:nvSpPr>
        <p:spPr>
          <a:xfrm>
            <a:off x="677158" y="2160589"/>
            <a:ext cx="10217854" cy="3325811"/>
          </a:xfrm>
        </p:spPr>
        <p:txBody>
          <a:bodyPr>
            <a:normAutofit/>
          </a:bodyPr>
          <a:lstStyle/>
          <a:p>
            <a:pPr algn="just"/>
            <a:r>
              <a:rPr lang="en-US" sz="2000" dirty="0"/>
              <a:t>W</a:t>
            </a:r>
            <a:r>
              <a:rPr lang="en-US" sz="2000" dirty="0" smtClean="0"/>
              <a:t>e </a:t>
            </a:r>
            <a:r>
              <a:rPr lang="en-US" sz="2000" dirty="0"/>
              <a:t>have accumulated the demographic data of Italy from 1861 to 2011 from the site: </a:t>
            </a:r>
            <a:r>
              <a:rPr lang="en-US" sz="2000" u="sng" dirty="0" smtClean="0">
                <a:solidFill>
                  <a:srgbClr val="00B050">
                    <a:alpha val="5000"/>
                  </a:srgbClr>
                </a:solidFill>
                <a:hlinkClick r:id="rId3"/>
              </a:rPr>
              <a:t>https</a:t>
            </a:r>
            <a:r>
              <a:rPr lang="en-US" sz="2000" u="sng" dirty="0">
                <a:solidFill>
                  <a:srgbClr val="00B050">
                    <a:alpha val="5000"/>
                  </a:srgbClr>
                </a:solidFill>
                <a:hlinkClick r:id="rId3"/>
              </a:rPr>
              <a:t>://en.wikipedia.org/wiki/Demographics_of_Italy</a:t>
            </a:r>
            <a:endParaRPr lang="en-US" sz="2000" dirty="0">
              <a:solidFill>
                <a:srgbClr val="00B050">
                  <a:alpha val="5000"/>
                </a:srgbClr>
              </a:solidFill>
            </a:endParaRPr>
          </a:p>
        </p:txBody>
      </p:sp>
      <p:sp>
        <p:nvSpPr>
          <p:cNvPr id="4" name="Content Placeholder 3"/>
          <p:cNvSpPr>
            <a:spLocks noGrp="1"/>
          </p:cNvSpPr>
          <p:nvPr>
            <p:ph sz="half" idx="2"/>
          </p:nvPr>
        </p:nvSpPr>
        <p:spPr>
          <a:xfrm>
            <a:off x="696352" y="3124200"/>
            <a:ext cx="10427260" cy="3173081"/>
          </a:xfrm>
        </p:spPr>
        <p:txBody>
          <a:bodyPr/>
          <a:lstStyle/>
          <a:p>
            <a:pPr algn="just"/>
            <a:r>
              <a:rPr lang="en-US" sz="2000" dirty="0"/>
              <a:t>We also have used the sex ratio of Italy as of 2020 as an approximate estimate of male and female population count for each of the years. The value used is 94.89 from the site:  </a:t>
            </a:r>
            <a:r>
              <a:rPr lang="en-US" sz="2000" u="sng" dirty="0">
                <a:hlinkClick r:id="rId4"/>
              </a:rPr>
              <a:t>https://knoema.com/atlas/Italy/topics/Demographics/Population/Male-to-female-ratio</a:t>
            </a:r>
            <a:endParaRPr lang="en-US" sz="2000" dirty="0"/>
          </a:p>
          <a:p>
            <a:pPr algn="just"/>
            <a:endParaRPr lang="en-US" dirty="0"/>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81000"/>
            <a:ext cx="8594429" cy="1320800"/>
          </a:xfrm>
        </p:spPr>
        <p:txBody>
          <a:bodyPr/>
          <a:lstStyle/>
          <a:p>
            <a:r>
              <a:rPr lang="en-US" dirty="0" smtClean="0"/>
              <a:t/>
            </a:r>
            <a:br>
              <a:rPr lang="en-US" dirty="0" smtClean="0"/>
            </a:br>
            <a:r>
              <a:rPr lang="en-US" dirty="0" smtClean="0"/>
              <a:t>Data used:</a:t>
            </a:r>
            <a:endParaRPr lang="en-US" dirty="0"/>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4201202265"/>
              </p:ext>
            </p:extLst>
          </p:nvPr>
        </p:nvGraphicFramePr>
        <p:xfrm>
          <a:off x="4113212" y="403167"/>
          <a:ext cx="5333999" cy="5967915"/>
        </p:xfrm>
        <a:graphic>
          <a:graphicData uri="http://schemas.openxmlformats.org/drawingml/2006/table">
            <a:tbl>
              <a:tblPr>
                <a:tableStyleId>{3B4B98B0-60AC-42C2-AFA5-B58CD77FA1E5}</a:tableStyleId>
              </a:tblPr>
              <a:tblGrid>
                <a:gridCol w="1160318">
                  <a:extLst>
                    <a:ext uri="{9D8B030D-6E8A-4147-A177-3AD203B41FA5}">
                      <a16:colId xmlns:a16="http://schemas.microsoft.com/office/drawing/2014/main" val="1584468231"/>
                    </a:ext>
                  </a:extLst>
                </a:gridCol>
                <a:gridCol w="1267889">
                  <a:extLst>
                    <a:ext uri="{9D8B030D-6E8A-4147-A177-3AD203B41FA5}">
                      <a16:colId xmlns:a16="http://schemas.microsoft.com/office/drawing/2014/main" val="2259855179"/>
                    </a:ext>
                  </a:extLst>
                </a:gridCol>
                <a:gridCol w="1423432">
                  <a:extLst>
                    <a:ext uri="{9D8B030D-6E8A-4147-A177-3AD203B41FA5}">
                      <a16:colId xmlns:a16="http://schemas.microsoft.com/office/drawing/2014/main" val="305795766"/>
                    </a:ext>
                  </a:extLst>
                </a:gridCol>
                <a:gridCol w="1482360">
                  <a:extLst>
                    <a:ext uri="{9D8B030D-6E8A-4147-A177-3AD203B41FA5}">
                      <a16:colId xmlns:a16="http://schemas.microsoft.com/office/drawing/2014/main" val="1945594489"/>
                    </a:ext>
                  </a:extLst>
                </a:gridCol>
              </a:tblGrid>
              <a:tr h="381000">
                <a:tc>
                  <a:txBody>
                    <a:bodyPr/>
                    <a:lstStyle/>
                    <a:p>
                      <a:pPr algn="ctr" fontAlgn="ctr"/>
                      <a:r>
                        <a:rPr lang="en-US" sz="1200" u="none" strike="noStrike" dirty="0">
                          <a:effectLst/>
                        </a:rPr>
                        <a:t>Year</a:t>
                      </a:r>
                      <a:endParaRPr lang="en-US" sz="1200" b="1" i="0" u="none" strike="noStrike" dirty="0">
                        <a:solidFill>
                          <a:srgbClr val="202122"/>
                        </a:solidFill>
                        <a:effectLst/>
                        <a:latin typeface="Arial" panose="020B060402020202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dirty="0" smtClean="0">
                          <a:effectLst/>
                        </a:rPr>
                        <a:t>Total Population</a:t>
                      </a:r>
                      <a:endParaRPr lang="en-US" sz="1200" b="1" i="0" u="none" strike="noStrike" dirty="0">
                        <a:solidFill>
                          <a:srgbClr val="202122"/>
                        </a:solidFill>
                        <a:effectLst/>
                        <a:latin typeface="Arial" panose="020B060402020202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dirty="0">
                          <a:effectLst/>
                        </a:rPr>
                        <a:t>Number of females</a:t>
                      </a:r>
                      <a:endParaRPr lang="en-US" sz="1200" b="1" i="0" u="none" strike="noStrike" dirty="0">
                        <a:solidFill>
                          <a:srgbClr val="000000"/>
                        </a:solidFill>
                        <a:effectLst/>
                        <a:latin typeface="Calibri" panose="020F050202020403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a:effectLst/>
                        </a:rPr>
                        <a:t>Number of males</a:t>
                      </a:r>
                      <a:endParaRPr lang="en-US" sz="1200" b="1" i="0" u="none" strike="noStrike">
                        <a:solidFill>
                          <a:srgbClr val="000000"/>
                        </a:solidFill>
                        <a:effectLst/>
                        <a:latin typeface="Calibri" panose="020F050202020403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81707096"/>
                  </a:ext>
                </a:extLst>
              </a:tr>
              <a:tr h="242590">
                <a:tc>
                  <a:txBody>
                    <a:bodyPr/>
                    <a:lstStyle/>
                    <a:p>
                      <a:pPr algn="ctr" fontAlgn="ctr"/>
                      <a:r>
                        <a:rPr lang="en-US" sz="1200" u="none" strike="noStrike" dirty="0">
                          <a:effectLst/>
                        </a:rPr>
                        <a:t>1861</a:t>
                      </a:r>
                      <a:endParaRPr lang="en-US" sz="1200" b="1" i="0" u="none" strike="noStrike" dirty="0">
                        <a:solidFill>
                          <a:srgbClr val="202122"/>
                        </a:solidFill>
                        <a:effectLst/>
                        <a:latin typeface="Arial" panose="020B060402020202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dirty="0">
                          <a:effectLst/>
                        </a:rPr>
                        <a:t>21,777,334</a:t>
                      </a:r>
                      <a:endParaRPr lang="en-US" sz="1200" b="0" i="0" u="none" strike="noStrike" dirty="0">
                        <a:solidFill>
                          <a:srgbClr val="202122"/>
                        </a:solidFill>
                        <a:effectLst/>
                        <a:latin typeface="Arial" panose="020B060402020202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200" u="none" strike="noStrike" dirty="0">
                          <a:effectLst/>
                        </a:rPr>
                        <a:t>     11,174,167 </a:t>
                      </a:r>
                      <a:endParaRPr lang="en-US" sz="1200" b="0" i="0" u="none" strike="noStrike" dirty="0">
                        <a:solidFill>
                          <a:srgbClr val="000000"/>
                        </a:solidFill>
                        <a:effectLst/>
                        <a:latin typeface="Calibri" panose="020F050202020403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200" u="none" strike="noStrike" dirty="0">
                          <a:effectLst/>
                        </a:rPr>
                        <a:t>                       10,603,167 </a:t>
                      </a:r>
                      <a:endParaRPr lang="en-US" sz="1200" b="0" i="0" u="none" strike="noStrike" dirty="0">
                        <a:solidFill>
                          <a:srgbClr val="000000"/>
                        </a:solidFill>
                        <a:effectLst/>
                        <a:latin typeface="Calibri" panose="020F050202020403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74447593"/>
                  </a:ext>
                </a:extLst>
              </a:tr>
              <a:tr h="242590">
                <a:tc>
                  <a:txBody>
                    <a:bodyPr/>
                    <a:lstStyle/>
                    <a:p>
                      <a:pPr algn="ctr" fontAlgn="ctr"/>
                      <a:r>
                        <a:rPr lang="en-US" sz="1200" u="none" strike="noStrike">
                          <a:effectLst/>
                        </a:rPr>
                        <a:t>1871</a:t>
                      </a:r>
                      <a:endParaRPr lang="en-US" sz="1200" b="1" i="0" u="none" strike="noStrike">
                        <a:solidFill>
                          <a:srgbClr val="202122"/>
                        </a:solidFill>
                        <a:effectLst/>
                        <a:latin typeface="Arial" panose="020B060402020202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dirty="0">
                          <a:effectLst/>
                        </a:rPr>
                        <a:t>26,801,154</a:t>
                      </a:r>
                      <a:endParaRPr lang="en-US" sz="1200" b="0" i="0" u="none" strike="noStrike" dirty="0">
                        <a:solidFill>
                          <a:srgbClr val="202122"/>
                        </a:solidFill>
                        <a:effectLst/>
                        <a:latin typeface="Arial" panose="020B060402020202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200" u="none" strike="noStrike" dirty="0">
                          <a:effectLst/>
                        </a:rPr>
                        <a:t>     13,751,939 </a:t>
                      </a:r>
                      <a:endParaRPr lang="en-US" sz="1200" b="0" i="0" u="none" strike="noStrike" dirty="0">
                        <a:solidFill>
                          <a:srgbClr val="000000"/>
                        </a:solidFill>
                        <a:effectLst/>
                        <a:latin typeface="Calibri" panose="020F050202020403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200" u="none" strike="noStrike" dirty="0">
                          <a:effectLst/>
                        </a:rPr>
                        <a:t>                       13,049,215 </a:t>
                      </a:r>
                      <a:endParaRPr lang="en-US" sz="1200" b="0" i="0" u="none" strike="noStrike" dirty="0">
                        <a:solidFill>
                          <a:srgbClr val="000000"/>
                        </a:solidFill>
                        <a:effectLst/>
                        <a:latin typeface="Calibri" panose="020F050202020403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29489598"/>
                  </a:ext>
                </a:extLst>
              </a:tr>
              <a:tr h="242590">
                <a:tc>
                  <a:txBody>
                    <a:bodyPr/>
                    <a:lstStyle/>
                    <a:p>
                      <a:pPr algn="ctr" fontAlgn="ctr"/>
                      <a:r>
                        <a:rPr lang="en-US" sz="1200" u="none" strike="noStrike">
                          <a:effectLst/>
                        </a:rPr>
                        <a:t>1881</a:t>
                      </a:r>
                      <a:endParaRPr lang="en-US" sz="1200" b="1" i="0" u="none" strike="noStrike">
                        <a:solidFill>
                          <a:srgbClr val="202122"/>
                        </a:solidFill>
                        <a:effectLst/>
                        <a:latin typeface="Arial" panose="020B060402020202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a:effectLst/>
                        </a:rPr>
                        <a:t>28,459,628</a:t>
                      </a:r>
                      <a:endParaRPr lang="en-US" sz="1200" b="0" i="0" u="none" strike="noStrike">
                        <a:solidFill>
                          <a:srgbClr val="202122"/>
                        </a:solidFill>
                        <a:effectLst/>
                        <a:latin typeface="Arial" panose="020B060402020202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200" u="none" strike="noStrike" dirty="0">
                          <a:effectLst/>
                        </a:rPr>
                        <a:t>     14,602,919 </a:t>
                      </a:r>
                      <a:endParaRPr lang="en-US" sz="1200" b="0" i="0" u="none" strike="noStrike" dirty="0">
                        <a:solidFill>
                          <a:srgbClr val="000000"/>
                        </a:solidFill>
                        <a:effectLst/>
                        <a:latin typeface="Calibri" panose="020F050202020403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200" u="none" strike="noStrike" dirty="0">
                          <a:effectLst/>
                        </a:rPr>
                        <a:t>                       13,856,709 </a:t>
                      </a:r>
                      <a:endParaRPr lang="en-US" sz="1200" b="0" i="0" u="none" strike="noStrike" dirty="0">
                        <a:solidFill>
                          <a:srgbClr val="000000"/>
                        </a:solidFill>
                        <a:effectLst/>
                        <a:latin typeface="Calibri" panose="020F050202020403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5534422"/>
                  </a:ext>
                </a:extLst>
              </a:tr>
              <a:tr h="242590">
                <a:tc>
                  <a:txBody>
                    <a:bodyPr/>
                    <a:lstStyle/>
                    <a:p>
                      <a:pPr algn="ctr" fontAlgn="ctr"/>
                      <a:r>
                        <a:rPr lang="en-US" sz="1200" u="none" strike="noStrike">
                          <a:effectLst/>
                        </a:rPr>
                        <a:t>1901</a:t>
                      </a:r>
                      <a:endParaRPr lang="en-US" sz="1200" b="1" i="0" u="none" strike="noStrike">
                        <a:solidFill>
                          <a:srgbClr val="202122"/>
                        </a:solidFill>
                        <a:effectLst/>
                        <a:latin typeface="Arial" panose="020B060402020202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a:effectLst/>
                        </a:rPr>
                        <a:t>32,475,253</a:t>
                      </a:r>
                      <a:endParaRPr lang="en-US" sz="1200" b="0" i="0" u="none" strike="noStrike">
                        <a:solidFill>
                          <a:srgbClr val="202122"/>
                        </a:solidFill>
                        <a:effectLst/>
                        <a:latin typeface="Arial" panose="020B060402020202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200" u="none" strike="noStrike" dirty="0">
                          <a:effectLst/>
                        </a:rPr>
                        <a:t>     16,663,376 </a:t>
                      </a:r>
                      <a:endParaRPr lang="en-US" sz="1200" b="0" i="0" u="none" strike="noStrike" dirty="0">
                        <a:solidFill>
                          <a:srgbClr val="000000"/>
                        </a:solidFill>
                        <a:effectLst/>
                        <a:latin typeface="Calibri" panose="020F050202020403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200" u="none" strike="noStrike" dirty="0">
                          <a:effectLst/>
                        </a:rPr>
                        <a:t>                       15,811,877 </a:t>
                      </a:r>
                      <a:endParaRPr lang="en-US" sz="1200" b="0" i="0" u="none" strike="noStrike" dirty="0">
                        <a:solidFill>
                          <a:srgbClr val="000000"/>
                        </a:solidFill>
                        <a:effectLst/>
                        <a:latin typeface="Calibri" panose="020F050202020403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55591898"/>
                  </a:ext>
                </a:extLst>
              </a:tr>
              <a:tr h="242590">
                <a:tc>
                  <a:txBody>
                    <a:bodyPr/>
                    <a:lstStyle/>
                    <a:p>
                      <a:pPr algn="ctr" fontAlgn="ctr"/>
                      <a:r>
                        <a:rPr lang="en-US" sz="1200" u="none" strike="noStrike">
                          <a:effectLst/>
                        </a:rPr>
                        <a:t>1911</a:t>
                      </a:r>
                      <a:endParaRPr lang="en-US" sz="1200" b="1" i="0" u="none" strike="noStrike">
                        <a:solidFill>
                          <a:srgbClr val="202122"/>
                        </a:solidFill>
                        <a:effectLst/>
                        <a:latin typeface="Arial" panose="020B060402020202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a:effectLst/>
                        </a:rPr>
                        <a:t>34,671,377</a:t>
                      </a:r>
                      <a:endParaRPr lang="en-US" sz="1200" b="0" i="0" u="none" strike="noStrike">
                        <a:solidFill>
                          <a:srgbClr val="202122"/>
                        </a:solidFill>
                        <a:effectLst/>
                        <a:latin typeface="Arial" panose="020B060402020202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200" u="none" strike="noStrike" dirty="0">
                          <a:effectLst/>
                        </a:rPr>
                        <a:t>     17,790,229 </a:t>
                      </a:r>
                      <a:endParaRPr lang="en-US" sz="1200" b="0" i="0" u="none" strike="noStrike" dirty="0">
                        <a:solidFill>
                          <a:srgbClr val="000000"/>
                        </a:solidFill>
                        <a:effectLst/>
                        <a:latin typeface="Calibri" panose="020F050202020403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200" u="none" strike="noStrike" dirty="0">
                          <a:effectLst/>
                        </a:rPr>
                        <a:t>                       16,881,148 </a:t>
                      </a:r>
                      <a:endParaRPr lang="en-US" sz="1200" b="0" i="0" u="none" strike="noStrike" dirty="0">
                        <a:solidFill>
                          <a:srgbClr val="000000"/>
                        </a:solidFill>
                        <a:effectLst/>
                        <a:latin typeface="Calibri" panose="020F050202020403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18099398"/>
                  </a:ext>
                </a:extLst>
              </a:tr>
              <a:tr h="242590">
                <a:tc>
                  <a:txBody>
                    <a:bodyPr/>
                    <a:lstStyle/>
                    <a:p>
                      <a:pPr algn="ctr" fontAlgn="ctr"/>
                      <a:r>
                        <a:rPr lang="en-US" sz="1200" u="none" strike="noStrike">
                          <a:effectLst/>
                        </a:rPr>
                        <a:t>1921</a:t>
                      </a:r>
                      <a:endParaRPr lang="en-US" sz="1200" b="1" i="0" u="none" strike="noStrike">
                        <a:solidFill>
                          <a:srgbClr val="202122"/>
                        </a:solidFill>
                        <a:effectLst/>
                        <a:latin typeface="Arial" panose="020B060402020202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a:effectLst/>
                        </a:rPr>
                        <a:t>37,973,977</a:t>
                      </a:r>
                      <a:endParaRPr lang="en-US" sz="1200" b="0" i="0" u="none" strike="noStrike">
                        <a:solidFill>
                          <a:srgbClr val="202122"/>
                        </a:solidFill>
                        <a:effectLst/>
                        <a:latin typeface="Arial" panose="020B060402020202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200" u="none" strike="noStrike" dirty="0">
                          <a:effectLst/>
                        </a:rPr>
                        <a:t>     19,484,826 </a:t>
                      </a:r>
                      <a:endParaRPr lang="en-US" sz="1200" b="0" i="0" u="none" strike="noStrike" dirty="0">
                        <a:solidFill>
                          <a:srgbClr val="000000"/>
                        </a:solidFill>
                        <a:effectLst/>
                        <a:latin typeface="Calibri" panose="020F050202020403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200" u="none" strike="noStrike" dirty="0">
                          <a:effectLst/>
                        </a:rPr>
                        <a:t>                       18,489,151 </a:t>
                      </a:r>
                      <a:endParaRPr lang="en-US" sz="1200" b="0" i="0" u="none" strike="noStrike" dirty="0">
                        <a:solidFill>
                          <a:srgbClr val="000000"/>
                        </a:solidFill>
                        <a:effectLst/>
                        <a:latin typeface="Calibri" panose="020F050202020403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08837721"/>
                  </a:ext>
                </a:extLst>
              </a:tr>
              <a:tr h="242590">
                <a:tc>
                  <a:txBody>
                    <a:bodyPr/>
                    <a:lstStyle/>
                    <a:p>
                      <a:pPr algn="ctr" fontAlgn="ctr"/>
                      <a:r>
                        <a:rPr lang="en-US" sz="1200" u="none" strike="noStrike">
                          <a:effectLst/>
                        </a:rPr>
                        <a:t>1931</a:t>
                      </a:r>
                      <a:endParaRPr lang="en-US" sz="1200" b="1" i="0" u="none" strike="noStrike">
                        <a:solidFill>
                          <a:srgbClr val="202122"/>
                        </a:solidFill>
                        <a:effectLst/>
                        <a:latin typeface="Arial" panose="020B060402020202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a:effectLst/>
                        </a:rPr>
                        <a:t>41,176,671</a:t>
                      </a:r>
                      <a:endParaRPr lang="en-US" sz="1200" b="0" i="0" u="none" strike="noStrike">
                        <a:solidFill>
                          <a:srgbClr val="202122"/>
                        </a:solidFill>
                        <a:effectLst/>
                        <a:latin typeface="Arial" panose="020B060402020202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200" u="none" strike="noStrike" dirty="0">
                          <a:effectLst/>
                        </a:rPr>
                        <a:t>     21,128,160 </a:t>
                      </a:r>
                      <a:endParaRPr lang="en-US" sz="1200" b="0" i="0" u="none" strike="noStrike" dirty="0">
                        <a:solidFill>
                          <a:srgbClr val="000000"/>
                        </a:solidFill>
                        <a:effectLst/>
                        <a:latin typeface="Calibri" panose="020F050202020403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200" u="none" strike="noStrike" dirty="0">
                          <a:effectLst/>
                        </a:rPr>
                        <a:t>                       20,048,511 </a:t>
                      </a:r>
                      <a:endParaRPr lang="en-US" sz="1200" b="0" i="0" u="none" strike="noStrike" dirty="0">
                        <a:solidFill>
                          <a:srgbClr val="000000"/>
                        </a:solidFill>
                        <a:effectLst/>
                        <a:latin typeface="Calibri" panose="020F050202020403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31495976"/>
                  </a:ext>
                </a:extLst>
              </a:tr>
              <a:tr h="242590">
                <a:tc>
                  <a:txBody>
                    <a:bodyPr/>
                    <a:lstStyle/>
                    <a:p>
                      <a:pPr algn="ctr" fontAlgn="ctr"/>
                      <a:r>
                        <a:rPr lang="en-US" sz="1200" u="none" strike="noStrike">
                          <a:effectLst/>
                        </a:rPr>
                        <a:t>1936</a:t>
                      </a:r>
                      <a:endParaRPr lang="en-US" sz="1200" b="1" i="0" u="none" strike="noStrike">
                        <a:solidFill>
                          <a:srgbClr val="202122"/>
                        </a:solidFill>
                        <a:effectLst/>
                        <a:latin typeface="Arial" panose="020B060402020202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a:effectLst/>
                        </a:rPr>
                        <a:t>42,993,602</a:t>
                      </a:r>
                      <a:endParaRPr lang="en-US" sz="1200" b="0" i="0" u="none" strike="noStrike">
                        <a:solidFill>
                          <a:srgbClr val="202122"/>
                        </a:solidFill>
                        <a:effectLst/>
                        <a:latin typeface="Arial" panose="020B060402020202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200" u="none" strike="noStrike" dirty="0">
                          <a:effectLst/>
                        </a:rPr>
                        <a:t>     22,060,445 </a:t>
                      </a:r>
                      <a:endParaRPr lang="en-US" sz="1200" b="0" i="0" u="none" strike="noStrike" dirty="0">
                        <a:solidFill>
                          <a:srgbClr val="000000"/>
                        </a:solidFill>
                        <a:effectLst/>
                        <a:latin typeface="Calibri" panose="020F050202020403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200" u="none" strike="noStrike" dirty="0">
                          <a:effectLst/>
                        </a:rPr>
                        <a:t>                       20,933,157 </a:t>
                      </a:r>
                      <a:endParaRPr lang="en-US" sz="1200" b="0" i="0" u="none" strike="noStrike" dirty="0">
                        <a:solidFill>
                          <a:srgbClr val="000000"/>
                        </a:solidFill>
                        <a:effectLst/>
                        <a:latin typeface="Calibri" panose="020F050202020403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60110130"/>
                  </a:ext>
                </a:extLst>
              </a:tr>
              <a:tr h="242590">
                <a:tc>
                  <a:txBody>
                    <a:bodyPr/>
                    <a:lstStyle/>
                    <a:p>
                      <a:pPr algn="ctr" fontAlgn="ctr"/>
                      <a:r>
                        <a:rPr lang="en-US" sz="1200" u="none" strike="noStrike">
                          <a:effectLst/>
                        </a:rPr>
                        <a:t>1951</a:t>
                      </a:r>
                      <a:endParaRPr lang="en-US" sz="1200" b="1" i="0" u="none" strike="noStrike">
                        <a:solidFill>
                          <a:srgbClr val="202122"/>
                        </a:solidFill>
                        <a:effectLst/>
                        <a:latin typeface="Arial" panose="020B060402020202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a:effectLst/>
                        </a:rPr>
                        <a:t>47,515,537</a:t>
                      </a:r>
                      <a:endParaRPr lang="en-US" sz="1200" b="0" i="0" u="none" strike="noStrike">
                        <a:solidFill>
                          <a:srgbClr val="202122"/>
                        </a:solidFill>
                        <a:effectLst/>
                        <a:latin typeface="Arial" panose="020B060402020202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200" u="none" strike="noStrike" dirty="0">
                          <a:effectLst/>
                        </a:rPr>
                        <a:t>     24,380,695 </a:t>
                      </a:r>
                      <a:endParaRPr lang="en-US" sz="1200" b="0" i="0" u="none" strike="noStrike" dirty="0">
                        <a:solidFill>
                          <a:srgbClr val="000000"/>
                        </a:solidFill>
                        <a:effectLst/>
                        <a:latin typeface="Calibri" panose="020F050202020403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200" u="none" strike="noStrike" dirty="0">
                          <a:effectLst/>
                        </a:rPr>
                        <a:t>                       23,134,842 </a:t>
                      </a:r>
                      <a:endParaRPr lang="en-US" sz="1200" b="0" i="0" u="none" strike="noStrike" dirty="0">
                        <a:solidFill>
                          <a:srgbClr val="000000"/>
                        </a:solidFill>
                        <a:effectLst/>
                        <a:latin typeface="Calibri" panose="020F050202020403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72140820"/>
                  </a:ext>
                </a:extLst>
              </a:tr>
              <a:tr h="242590">
                <a:tc>
                  <a:txBody>
                    <a:bodyPr/>
                    <a:lstStyle/>
                    <a:p>
                      <a:pPr algn="ctr" fontAlgn="ctr"/>
                      <a:r>
                        <a:rPr lang="en-US" sz="1200" u="none" strike="noStrike">
                          <a:effectLst/>
                        </a:rPr>
                        <a:t>1961</a:t>
                      </a:r>
                      <a:endParaRPr lang="en-US" sz="1200" b="1" i="0" u="none" strike="noStrike">
                        <a:solidFill>
                          <a:srgbClr val="202122"/>
                        </a:solidFill>
                        <a:effectLst/>
                        <a:latin typeface="Arial" panose="020B060402020202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a:effectLst/>
                        </a:rPr>
                        <a:t>50,623,569</a:t>
                      </a:r>
                      <a:endParaRPr lang="en-US" sz="1200" b="0" i="0" u="none" strike="noStrike">
                        <a:solidFill>
                          <a:srgbClr val="202122"/>
                        </a:solidFill>
                        <a:effectLst/>
                        <a:latin typeface="Arial" panose="020B060402020202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200" u="none" strike="noStrike" dirty="0">
                          <a:effectLst/>
                        </a:rPr>
                        <a:t>     25,975,457 </a:t>
                      </a:r>
                      <a:endParaRPr lang="en-US" sz="1200" b="0" i="0" u="none" strike="noStrike" dirty="0">
                        <a:solidFill>
                          <a:srgbClr val="000000"/>
                        </a:solidFill>
                        <a:effectLst/>
                        <a:latin typeface="Calibri" panose="020F050202020403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200" u="none" strike="noStrike" dirty="0">
                          <a:effectLst/>
                        </a:rPr>
                        <a:t>                       24,648,112 </a:t>
                      </a:r>
                      <a:endParaRPr lang="en-US" sz="1200" b="0" i="0" u="none" strike="noStrike" dirty="0">
                        <a:solidFill>
                          <a:srgbClr val="000000"/>
                        </a:solidFill>
                        <a:effectLst/>
                        <a:latin typeface="Calibri" panose="020F050202020403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75941086"/>
                  </a:ext>
                </a:extLst>
              </a:tr>
              <a:tr h="242590">
                <a:tc>
                  <a:txBody>
                    <a:bodyPr/>
                    <a:lstStyle/>
                    <a:p>
                      <a:pPr algn="ctr" fontAlgn="ctr"/>
                      <a:r>
                        <a:rPr lang="en-US" sz="1200" u="none" strike="noStrike">
                          <a:effectLst/>
                        </a:rPr>
                        <a:t>1971</a:t>
                      </a:r>
                      <a:endParaRPr lang="en-US" sz="1200" b="1" i="0" u="none" strike="noStrike">
                        <a:solidFill>
                          <a:srgbClr val="202122"/>
                        </a:solidFill>
                        <a:effectLst/>
                        <a:latin typeface="Arial" panose="020B060402020202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a:effectLst/>
                        </a:rPr>
                        <a:t>54,136,547</a:t>
                      </a:r>
                      <a:endParaRPr lang="en-US" sz="1200" b="0" i="0" u="none" strike="noStrike">
                        <a:solidFill>
                          <a:srgbClr val="202122"/>
                        </a:solidFill>
                        <a:effectLst/>
                        <a:latin typeface="Arial" panose="020B060402020202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200" u="none" strike="noStrike" dirty="0">
                          <a:effectLst/>
                        </a:rPr>
                        <a:t>     27,778,001 </a:t>
                      </a:r>
                      <a:endParaRPr lang="en-US" sz="1200" b="0" i="0" u="none" strike="noStrike" dirty="0">
                        <a:solidFill>
                          <a:srgbClr val="000000"/>
                        </a:solidFill>
                        <a:effectLst/>
                        <a:latin typeface="Calibri" panose="020F050202020403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200" u="none" strike="noStrike" dirty="0">
                          <a:effectLst/>
                        </a:rPr>
                        <a:t>                       26,358,546 </a:t>
                      </a:r>
                      <a:endParaRPr lang="en-US" sz="1200" b="0" i="0" u="none" strike="noStrike" dirty="0">
                        <a:solidFill>
                          <a:srgbClr val="000000"/>
                        </a:solidFill>
                        <a:effectLst/>
                        <a:latin typeface="Calibri" panose="020F050202020403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97942883"/>
                  </a:ext>
                </a:extLst>
              </a:tr>
              <a:tr h="242590">
                <a:tc>
                  <a:txBody>
                    <a:bodyPr/>
                    <a:lstStyle/>
                    <a:p>
                      <a:pPr algn="ctr" fontAlgn="ctr"/>
                      <a:r>
                        <a:rPr lang="en-US" sz="1200" u="none" strike="noStrike">
                          <a:effectLst/>
                        </a:rPr>
                        <a:t>1981</a:t>
                      </a:r>
                      <a:endParaRPr lang="en-US" sz="1200" b="1" i="0" u="none" strike="noStrike">
                        <a:solidFill>
                          <a:srgbClr val="202122"/>
                        </a:solidFill>
                        <a:effectLst/>
                        <a:latin typeface="Arial" panose="020B060402020202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a:effectLst/>
                        </a:rPr>
                        <a:t>56,556,911</a:t>
                      </a:r>
                      <a:endParaRPr lang="en-US" sz="1200" b="0" i="0" u="none" strike="noStrike">
                        <a:solidFill>
                          <a:srgbClr val="202122"/>
                        </a:solidFill>
                        <a:effectLst/>
                        <a:latin typeface="Arial" panose="020B060402020202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200" u="none" strike="noStrike" dirty="0">
                          <a:effectLst/>
                        </a:rPr>
                        <a:t>     29,019,914 </a:t>
                      </a:r>
                      <a:endParaRPr lang="en-US" sz="1200" b="0" i="0" u="none" strike="noStrike" dirty="0">
                        <a:solidFill>
                          <a:srgbClr val="000000"/>
                        </a:solidFill>
                        <a:effectLst/>
                        <a:latin typeface="Calibri" panose="020F050202020403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200" u="none" strike="noStrike" dirty="0">
                          <a:effectLst/>
                        </a:rPr>
                        <a:t>                       27,536,997 </a:t>
                      </a:r>
                      <a:endParaRPr lang="en-US" sz="1200" b="0" i="0" u="none" strike="noStrike" dirty="0">
                        <a:solidFill>
                          <a:srgbClr val="000000"/>
                        </a:solidFill>
                        <a:effectLst/>
                        <a:latin typeface="Calibri" panose="020F050202020403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25662199"/>
                  </a:ext>
                </a:extLst>
              </a:tr>
              <a:tr h="242590">
                <a:tc>
                  <a:txBody>
                    <a:bodyPr/>
                    <a:lstStyle/>
                    <a:p>
                      <a:pPr algn="ctr" fontAlgn="ctr"/>
                      <a:r>
                        <a:rPr lang="en-US" sz="1200" u="none" strike="noStrike">
                          <a:effectLst/>
                        </a:rPr>
                        <a:t>1991</a:t>
                      </a:r>
                      <a:endParaRPr lang="en-US" sz="1200" b="1" i="0" u="none" strike="noStrike">
                        <a:solidFill>
                          <a:srgbClr val="202122"/>
                        </a:solidFill>
                        <a:effectLst/>
                        <a:latin typeface="Arial" panose="020B060402020202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a:effectLst/>
                        </a:rPr>
                        <a:t>56,778,031</a:t>
                      </a:r>
                      <a:endParaRPr lang="en-US" sz="1200" b="0" i="0" u="none" strike="noStrike">
                        <a:solidFill>
                          <a:srgbClr val="202122"/>
                        </a:solidFill>
                        <a:effectLst/>
                        <a:latin typeface="Arial" panose="020B060402020202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200" u="none" strike="noStrike" dirty="0">
                          <a:effectLst/>
                        </a:rPr>
                        <a:t>     29,133,373 </a:t>
                      </a:r>
                      <a:endParaRPr lang="en-US" sz="1200" b="0" i="0" u="none" strike="noStrike" dirty="0">
                        <a:solidFill>
                          <a:srgbClr val="000000"/>
                        </a:solidFill>
                        <a:effectLst/>
                        <a:latin typeface="Calibri" panose="020F050202020403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200" u="none" strike="noStrike" dirty="0">
                          <a:effectLst/>
                        </a:rPr>
                        <a:t>                       27,644,658 </a:t>
                      </a:r>
                      <a:endParaRPr lang="en-US" sz="1200" b="0" i="0" u="none" strike="noStrike" dirty="0">
                        <a:solidFill>
                          <a:srgbClr val="000000"/>
                        </a:solidFill>
                        <a:effectLst/>
                        <a:latin typeface="Calibri" panose="020F050202020403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9321130"/>
                  </a:ext>
                </a:extLst>
              </a:tr>
              <a:tr h="242590">
                <a:tc>
                  <a:txBody>
                    <a:bodyPr/>
                    <a:lstStyle/>
                    <a:p>
                      <a:pPr algn="ctr" fontAlgn="ctr"/>
                      <a:r>
                        <a:rPr lang="en-US" sz="1200" u="none" strike="noStrike">
                          <a:effectLst/>
                        </a:rPr>
                        <a:t>2001</a:t>
                      </a:r>
                      <a:endParaRPr lang="en-US" sz="1200" b="1" i="0" u="none" strike="noStrike">
                        <a:solidFill>
                          <a:srgbClr val="202122"/>
                        </a:solidFill>
                        <a:effectLst/>
                        <a:latin typeface="Arial" panose="020B060402020202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a:effectLst/>
                        </a:rPr>
                        <a:t>56,995,744</a:t>
                      </a:r>
                      <a:endParaRPr lang="en-US" sz="1200" b="0" i="0" u="none" strike="noStrike">
                        <a:solidFill>
                          <a:srgbClr val="202122"/>
                        </a:solidFill>
                        <a:effectLst/>
                        <a:latin typeface="Arial" panose="020B060402020202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200" u="none" strike="noStrike">
                          <a:effectLst/>
                        </a:rPr>
                        <a:t>     29,245,084 </a:t>
                      </a:r>
                      <a:endParaRPr lang="en-US" sz="1200" b="0" i="0" u="none" strike="noStrike">
                        <a:solidFill>
                          <a:srgbClr val="000000"/>
                        </a:solidFill>
                        <a:effectLst/>
                        <a:latin typeface="Calibri" panose="020F050202020403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200" u="none" strike="noStrike" dirty="0">
                          <a:effectLst/>
                        </a:rPr>
                        <a:t>                       27,750,660 </a:t>
                      </a:r>
                      <a:endParaRPr lang="en-US" sz="1200" b="0" i="0" u="none" strike="noStrike" dirty="0">
                        <a:solidFill>
                          <a:srgbClr val="000000"/>
                        </a:solidFill>
                        <a:effectLst/>
                        <a:latin typeface="Calibri" panose="020F050202020403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91644889"/>
                  </a:ext>
                </a:extLst>
              </a:tr>
              <a:tr h="242590">
                <a:tc>
                  <a:txBody>
                    <a:bodyPr/>
                    <a:lstStyle/>
                    <a:p>
                      <a:pPr algn="ctr" fontAlgn="ctr"/>
                      <a:r>
                        <a:rPr lang="en-US" sz="1200" u="none" strike="noStrike">
                          <a:effectLst/>
                        </a:rPr>
                        <a:t>2011</a:t>
                      </a:r>
                      <a:endParaRPr lang="en-US" sz="1200" b="1" i="0" u="none" strike="noStrike">
                        <a:solidFill>
                          <a:srgbClr val="202122"/>
                        </a:solidFill>
                        <a:effectLst/>
                        <a:latin typeface="Arial" panose="020B060402020202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a:effectLst/>
                        </a:rPr>
                        <a:t>59,433,744</a:t>
                      </a:r>
                      <a:endParaRPr lang="en-US" sz="1200" b="0" i="0" u="none" strike="noStrike">
                        <a:solidFill>
                          <a:srgbClr val="202122"/>
                        </a:solidFill>
                        <a:effectLst/>
                        <a:latin typeface="Arial" panose="020B060402020202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200" u="none" strike="noStrike">
                          <a:effectLst/>
                        </a:rPr>
                        <a:t>     30,496,046 </a:t>
                      </a:r>
                      <a:endParaRPr lang="en-US" sz="1200" b="0" i="0" u="none" strike="noStrike">
                        <a:solidFill>
                          <a:srgbClr val="000000"/>
                        </a:solidFill>
                        <a:effectLst/>
                        <a:latin typeface="Calibri" panose="020F050202020403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200" u="none" strike="noStrike" dirty="0">
                          <a:effectLst/>
                        </a:rPr>
                        <a:t>                       28,937,698 </a:t>
                      </a:r>
                      <a:endParaRPr lang="en-US" sz="1200" b="0" i="0" u="none" strike="noStrike" dirty="0">
                        <a:solidFill>
                          <a:srgbClr val="000000"/>
                        </a:solidFill>
                        <a:effectLst/>
                        <a:latin typeface="Calibri" panose="020F0502020204030204" pitchFamily="34" charset="0"/>
                      </a:endParaRPr>
                    </a:p>
                  </a:txBody>
                  <a:tcPr marL="6701" marR="6701" marT="670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86087555"/>
                  </a:ext>
                </a:extLst>
              </a:tr>
            </a:tbl>
          </a:graphicData>
        </a:graphic>
      </p:graphicFrame>
    </p:spTree>
    <p:extLst>
      <p:ext uri="{BB962C8B-B14F-4D97-AF65-F5344CB8AC3E}">
        <p14:creationId xmlns:p14="http://schemas.microsoft.com/office/powerpoint/2010/main" val="372391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solidFill>
                  <a:srgbClr val="00B050"/>
                </a:solidFill>
              </a:rPr>
              <a:t>Methodology:</a:t>
            </a:r>
            <a:endParaRPr lang="en-US" dirty="0">
              <a:solidFill>
                <a:srgbClr val="00B050"/>
              </a:solidFill>
            </a:endParaRPr>
          </a:p>
        </p:txBody>
      </p:sp>
      <p:sp>
        <p:nvSpPr>
          <p:cNvPr id="3" name="Text Placeholder 2"/>
          <p:cNvSpPr>
            <a:spLocks noGrp="1"/>
          </p:cNvSpPr>
          <p:nvPr>
            <p:ph sz="half" idx="1"/>
          </p:nvPr>
        </p:nvSpPr>
        <p:spPr>
          <a:xfrm>
            <a:off x="677158" y="2160589"/>
            <a:ext cx="5188654" cy="3880772"/>
          </a:xfrm>
        </p:spPr>
        <p:txBody>
          <a:bodyPr/>
          <a:lstStyle/>
          <a:p>
            <a:pPr algn="just">
              <a:lnSpc>
                <a:spcPct val="150000"/>
              </a:lnSpc>
            </a:pPr>
            <a:r>
              <a:rPr lang="en-US" sz="2000" dirty="0"/>
              <a:t>From our data, we get the following trend diagram (</a:t>
            </a:r>
            <a:r>
              <a:rPr lang="en-US" sz="2000" u="sng" dirty="0" smtClean="0">
                <a:hlinkClick r:id="rId3"/>
              </a:rPr>
              <a:t>fig1</a:t>
            </a:r>
            <a:r>
              <a:rPr lang="en-US" sz="2000" dirty="0"/>
              <a:t>). We find an increasing trend in the graph and it seems that the data follows an exponential trend. So, we keep choosing  forecasting models from the lowest order(linear, quadratic, etc.) and fit the model to the data</a:t>
            </a:r>
            <a:r>
              <a:rPr lang="en-US" dirty="0"/>
              <a:t>.</a:t>
            </a:r>
          </a:p>
          <a:p>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3309672050"/>
              </p:ext>
            </p:extLst>
          </p:nvPr>
        </p:nvGraphicFramePr>
        <p:xfrm>
          <a:off x="6246812" y="2160588"/>
          <a:ext cx="5334000" cy="363061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2812" y="304800"/>
            <a:ext cx="8594429" cy="1320800"/>
          </a:xfrm>
        </p:spPr>
        <p:txBody>
          <a:bodyPr/>
          <a:lstStyle/>
          <a:p>
            <a:pPr algn="ctr"/>
            <a:r>
              <a:rPr lang="en-US" dirty="0" smtClean="0">
                <a:solidFill>
                  <a:srgbClr val="00B050"/>
                </a:solidFill>
              </a:rPr>
              <a:t>Model Descriptions:</a:t>
            </a:r>
            <a:endParaRPr lang="en-US" dirty="0">
              <a:solidFill>
                <a:srgbClr val="00B050"/>
              </a:solidFill>
            </a:endParaRPr>
          </a:p>
        </p:txBody>
      </p:sp>
      <mc:AlternateContent xmlns:mc="http://schemas.openxmlformats.org/markup-compatibility/2006" xmlns:a14="http://schemas.microsoft.com/office/drawing/2010/main">
        <mc:Choice Requires="a14">
          <p:sp>
            <p:nvSpPr>
              <p:cNvPr id="6" name="Content Placeholder 5"/>
              <p:cNvSpPr>
                <a:spLocks noGrp="1"/>
              </p:cNvSpPr>
              <p:nvPr>
                <p:ph sz="half" idx="1"/>
              </p:nvPr>
            </p:nvSpPr>
            <p:spPr>
              <a:xfrm>
                <a:off x="677158" y="1524000"/>
                <a:ext cx="11056054" cy="4517361"/>
              </a:xfrm>
            </p:spPr>
            <p:txBody>
              <a:bodyPr>
                <a:normAutofit fontScale="55000" lnSpcReduction="20000"/>
              </a:bodyPr>
              <a:lstStyle/>
              <a:p>
                <a:pPr>
                  <a:lnSpc>
                    <a:spcPct val="150000"/>
                  </a:lnSpc>
                </a:pPr>
                <a:r>
                  <a:rPr lang="en-US" sz="3600" dirty="0"/>
                  <a:t>Linear Model: </a:t>
                </a:r>
              </a:p>
              <a:p>
                <a:pPr marL="399930" lvl="1" indent="0">
                  <a:lnSpc>
                    <a:spcPct val="150000"/>
                  </a:lnSpc>
                  <a:buNone/>
                </a:pPr>
                <a:r>
                  <a:rPr lang="en-US" sz="3300" dirty="0" smtClean="0"/>
                  <a:t>The </a:t>
                </a:r>
                <a:r>
                  <a:rPr lang="en-US" sz="3300" dirty="0"/>
                  <a:t>mathematical form of linear trend is </a:t>
                </a:r>
                <a14:m>
                  <m:oMath xmlns:m="http://schemas.openxmlformats.org/officeDocument/2006/math">
                    <m:sSub>
                      <m:sSubPr>
                        <m:ctrlPr>
                          <a:rPr lang="en-US" sz="3300" i="1">
                            <a:latin typeface="Cambria Math" panose="02040503050406030204" pitchFamily="18" charset="0"/>
                          </a:rPr>
                        </m:ctrlPr>
                      </m:sSubPr>
                      <m:e>
                        <m:r>
                          <a:rPr lang="en-US" sz="3300" i="1">
                            <a:latin typeface="Cambria Math" panose="02040503050406030204" pitchFamily="18" charset="0"/>
                          </a:rPr>
                          <m:t>𝑦</m:t>
                        </m:r>
                      </m:e>
                      <m:sub>
                        <m:r>
                          <a:rPr lang="en-US" sz="3300" i="1">
                            <a:latin typeface="Cambria Math" panose="02040503050406030204" pitchFamily="18" charset="0"/>
                          </a:rPr>
                          <m:t>𝑖</m:t>
                        </m:r>
                      </m:sub>
                    </m:sSub>
                    <m:r>
                      <a:rPr lang="en-US" sz="3300" i="1">
                        <a:latin typeface="Cambria Math" panose="02040503050406030204" pitchFamily="18" charset="0"/>
                      </a:rPr>
                      <m:t>=</m:t>
                    </m:r>
                    <m:sSub>
                      <m:sSubPr>
                        <m:ctrlPr>
                          <a:rPr lang="en-US" sz="3300" i="1">
                            <a:latin typeface="Cambria Math" panose="02040503050406030204" pitchFamily="18" charset="0"/>
                          </a:rPr>
                        </m:ctrlPr>
                      </m:sSubPr>
                      <m:e>
                        <m:r>
                          <a:rPr lang="en-US" sz="3300" i="1">
                            <a:latin typeface="Cambria Math" panose="02040503050406030204" pitchFamily="18" charset="0"/>
                          </a:rPr>
                          <m:t>𝑎</m:t>
                        </m:r>
                      </m:e>
                      <m:sub>
                        <m:r>
                          <a:rPr lang="en-US" sz="3300" i="1">
                            <a:latin typeface="Cambria Math" panose="02040503050406030204" pitchFamily="18" charset="0"/>
                          </a:rPr>
                          <m:t>1</m:t>
                        </m:r>
                      </m:sub>
                    </m:sSub>
                    <m:r>
                      <a:rPr lang="en-US" sz="3300" i="1">
                        <a:latin typeface="Cambria Math" panose="02040503050406030204" pitchFamily="18" charset="0"/>
                      </a:rPr>
                      <m:t>+</m:t>
                    </m:r>
                    <m:sSub>
                      <m:sSubPr>
                        <m:ctrlPr>
                          <a:rPr lang="en-US" sz="3300" i="1">
                            <a:latin typeface="Cambria Math" panose="02040503050406030204" pitchFamily="18" charset="0"/>
                          </a:rPr>
                        </m:ctrlPr>
                      </m:sSubPr>
                      <m:e>
                        <m:r>
                          <a:rPr lang="en-US" sz="3300" i="1">
                            <a:latin typeface="Cambria Math" panose="02040503050406030204" pitchFamily="18" charset="0"/>
                          </a:rPr>
                          <m:t>𝑏</m:t>
                        </m:r>
                      </m:e>
                      <m:sub>
                        <m:r>
                          <a:rPr lang="en-US" sz="3300" i="1">
                            <a:latin typeface="Cambria Math" panose="02040503050406030204" pitchFamily="18" charset="0"/>
                          </a:rPr>
                          <m:t>1</m:t>
                        </m:r>
                      </m:sub>
                    </m:sSub>
                    <m:sSub>
                      <m:sSubPr>
                        <m:ctrlPr>
                          <a:rPr lang="en-US" sz="3300" i="1">
                            <a:latin typeface="Cambria Math" panose="02040503050406030204" pitchFamily="18" charset="0"/>
                          </a:rPr>
                        </m:ctrlPr>
                      </m:sSubPr>
                      <m:e>
                        <m:r>
                          <a:rPr lang="en-US" sz="3300" i="1">
                            <a:latin typeface="Cambria Math" panose="02040503050406030204" pitchFamily="18" charset="0"/>
                          </a:rPr>
                          <m:t>𝑥</m:t>
                        </m:r>
                      </m:e>
                      <m:sub>
                        <m:r>
                          <a:rPr lang="en-US" sz="3300" i="1">
                            <a:latin typeface="Cambria Math" panose="02040503050406030204" pitchFamily="18" charset="0"/>
                          </a:rPr>
                          <m:t>𝑖</m:t>
                        </m:r>
                      </m:sub>
                    </m:sSub>
                  </m:oMath>
                </a14:m>
                <a:r>
                  <a:rPr lang="en-US" sz="3300" dirty="0"/>
                  <a:t> </a:t>
                </a:r>
                <a:endParaRPr lang="en-US" sz="3300" dirty="0" smtClean="0"/>
              </a:p>
              <a:p>
                <a:pPr>
                  <a:lnSpc>
                    <a:spcPct val="150000"/>
                  </a:lnSpc>
                </a:pPr>
                <a:r>
                  <a:rPr lang="en-US" sz="3600" dirty="0"/>
                  <a:t>Quadratic Model: </a:t>
                </a:r>
              </a:p>
              <a:p>
                <a:pPr marL="399930" lvl="1" indent="0">
                  <a:lnSpc>
                    <a:spcPct val="150000"/>
                  </a:lnSpc>
                  <a:buNone/>
                </a:pPr>
                <a:r>
                  <a:rPr lang="en-US" sz="3300" dirty="0" smtClean="0"/>
                  <a:t>The </a:t>
                </a:r>
                <a:r>
                  <a:rPr lang="en-US" sz="3300" dirty="0"/>
                  <a:t>mathematical form of quadratic trend </a:t>
                </a:r>
                <a:r>
                  <a:rPr lang="en-US" sz="3300" dirty="0" smtClean="0"/>
                  <a:t>is </a:t>
                </a:r>
                <a14:m>
                  <m:oMath xmlns:m="http://schemas.openxmlformats.org/officeDocument/2006/math">
                    <m:sSub>
                      <m:sSubPr>
                        <m:ctrlPr>
                          <a:rPr lang="en-US" sz="3300" i="1">
                            <a:latin typeface="Cambria Math" panose="02040503050406030204" pitchFamily="18" charset="0"/>
                          </a:rPr>
                        </m:ctrlPr>
                      </m:sSubPr>
                      <m:e>
                        <m:r>
                          <a:rPr lang="en-US" sz="3300" i="1">
                            <a:latin typeface="Cambria Math" panose="02040503050406030204" pitchFamily="18" charset="0"/>
                          </a:rPr>
                          <m:t>𝑦</m:t>
                        </m:r>
                      </m:e>
                      <m:sub>
                        <m:r>
                          <a:rPr lang="en-US" sz="3300" i="1">
                            <a:latin typeface="Cambria Math" panose="02040503050406030204" pitchFamily="18" charset="0"/>
                          </a:rPr>
                          <m:t>𝑖</m:t>
                        </m:r>
                      </m:sub>
                    </m:sSub>
                    <m:r>
                      <a:rPr lang="en-US" sz="3300" i="1">
                        <a:latin typeface="Cambria Math" panose="02040503050406030204" pitchFamily="18" charset="0"/>
                      </a:rPr>
                      <m:t>=</m:t>
                    </m:r>
                    <m:sSub>
                      <m:sSubPr>
                        <m:ctrlPr>
                          <a:rPr lang="en-US" sz="3300" i="1">
                            <a:latin typeface="Cambria Math" panose="02040503050406030204" pitchFamily="18" charset="0"/>
                          </a:rPr>
                        </m:ctrlPr>
                      </m:sSubPr>
                      <m:e>
                        <m:r>
                          <a:rPr lang="en-US" sz="3300" i="1">
                            <a:latin typeface="Cambria Math" panose="02040503050406030204" pitchFamily="18" charset="0"/>
                          </a:rPr>
                          <m:t>𝑎</m:t>
                        </m:r>
                      </m:e>
                      <m:sub>
                        <m:r>
                          <a:rPr lang="en-US" sz="3300" i="1">
                            <a:latin typeface="Cambria Math" panose="02040503050406030204" pitchFamily="18" charset="0"/>
                          </a:rPr>
                          <m:t>2</m:t>
                        </m:r>
                      </m:sub>
                    </m:sSub>
                    <m:r>
                      <a:rPr lang="en-US" sz="3300" i="1">
                        <a:latin typeface="Cambria Math" panose="02040503050406030204" pitchFamily="18" charset="0"/>
                      </a:rPr>
                      <m:t>+</m:t>
                    </m:r>
                    <m:sSub>
                      <m:sSubPr>
                        <m:ctrlPr>
                          <a:rPr lang="en-US" sz="3300" i="1">
                            <a:latin typeface="Cambria Math" panose="02040503050406030204" pitchFamily="18" charset="0"/>
                          </a:rPr>
                        </m:ctrlPr>
                      </m:sSubPr>
                      <m:e>
                        <m:r>
                          <a:rPr lang="en-US" sz="3300" i="1">
                            <a:latin typeface="Cambria Math" panose="02040503050406030204" pitchFamily="18" charset="0"/>
                          </a:rPr>
                          <m:t>𝑏</m:t>
                        </m:r>
                      </m:e>
                      <m:sub>
                        <m:r>
                          <a:rPr lang="en-US" sz="3300" i="1">
                            <a:latin typeface="Cambria Math" panose="02040503050406030204" pitchFamily="18" charset="0"/>
                          </a:rPr>
                          <m:t>2</m:t>
                        </m:r>
                      </m:sub>
                    </m:sSub>
                    <m:r>
                      <a:rPr lang="en-US" sz="3300" i="1">
                        <a:latin typeface="Cambria Math" panose="02040503050406030204" pitchFamily="18" charset="0"/>
                      </a:rPr>
                      <m:t>𝑥</m:t>
                    </m:r>
                    <m:r>
                      <a:rPr lang="en-US" sz="3300" i="1">
                        <a:latin typeface="Cambria Math" panose="02040503050406030204" pitchFamily="18" charset="0"/>
                      </a:rPr>
                      <m:t>+</m:t>
                    </m:r>
                    <m:sSub>
                      <m:sSubPr>
                        <m:ctrlPr>
                          <a:rPr lang="en-US" sz="3300" i="1">
                            <a:latin typeface="Cambria Math" panose="02040503050406030204" pitchFamily="18" charset="0"/>
                          </a:rPr>
                        </m:ctrlPr>
                      </m:sSubPr>
                      <m:e>
                        <m:r>
                          <a:rPr lang="en-US" sz="3300" i="1">
                            <a:latin typeface="Cambria Math" panose="02040503050406030204" pitchFamily="18" charset="0"/>
                          </a:rPr>
                          <m:t>𝑐</m:t>
                        </m:r>
                      </m:e>
                      <m:sub>
                        <m:r>
                          <a:rPr lang="en-US" sz="3300" i="1">
                            <a:latin typeface="Cambria Math" panose="02040503050406030204" pitchFamily="18" charset="0"/>
                          </a:rPr>
                          <m:t>2</m:t>
                        </m:r>
                      </m:sub>
                    </m:sSub>
                    <m:sSubSup>
                      <m:sSubSupPr>
                        <m:ctrlPr>
                          <a:rPr lang="en-US" sz="3300" i="1">
                            <a:latin typeface="Cambria Math" panose="02040503050406030204" pitchFamily="18" charset="0"/>
                          </a:rPr>
                        </m:ctrlPr>
                      </m:sSubSupPr>
                      <m:e>
                        <m:r>
                          <a:rPr lang="en-US" sz="3300" i="1">
                            <a:latin typeface="Cambria Math" panose="02040503050406030204" pitchFamily="18" charset="0"/>
                          </a:rPr>
                          <m:t>𝑥</m:t>
                        </m:r>
                      </m:e>
                      <m:sub>
                        <m:r>
                          <a:rPr lang="en-US" sz="3300" i="1">
                            <a:latin typeface="Cambria Math" panose="02040503050406030204" pitchFamily="18" charset="0"/>
                          </a:rPr>
                          <m:t>𝑖</m:t>
                        </m:r>
                      </m:sub>
                      <m:sup>
                        <m:r>
                          <a:rPr lang="en-US" sz="3300" i="1">
                            <a:latin typeface="Cambria Math" panose="02040503050406030204" pitchFamily="18" charset="0"/>
                          </a:rPr>
                          <m:t>2</m:t>
                        </m:r>
                      </m:sup>
                    </m:sSubSup>
                  </m:oMath>
                </a14:m>
                <a:endParaRPr lang="en-US" sz="3300" dirty="0" smtClean="0"/>
              </a:p>
              <a:p>
                <a:pPr>
                  <a:lnSpc>
                    <a:spcPct val="150000"/>
                  </a:lnSpc>
                </a:pPr>
                <a:r>
                  <a:rPr lang="en-US" sz="3600" dirty="0"/>
                  <a:t>Exponential Model: </a:t>
                </a:r>
              </a:p>
              <a:p>
                <a:pPr marL="399930" lvl="1" indent="0">
                  <a:lnSpc>
                    <a:spcPct val="150000"/>
                  </a:lnSpc>
                  <a:buNone/>
                </a:pPr>
                <a:r>
                  <a:rPr lang="en-US" sz="3300" dirty="0"/>
                  <a:t>The mathematical form of exponential trend </a:t>
                </a:r>
                <a:r>
                  <a:rPr lang="en-US" sz="3300" dirty="0" smtClean="0"/>
                  <a:t>is </a:t>
                </a:r>
                <a14:m>
                  <m:oMath xmlns:m="http://schemas.openxmlformats.org/officeDocument/2006/math">
                    <m:sSub>
                      <m:sSubPr>
                        <m:ctrlPr>
                          <a:rPr lang="en-US" sz="3300" i="1">
                            <a:latin typeface="Cambria Math" panose="02040503050406030204" pitchFamily="18" charset="0"/>
                          </a:rPr>
                        </m:ctrlPr>
                      </m:sSubPr>
                      <m:e>
                        <m:r>
                          <a:rPr lang="en-US" sz="3300" i="1">
                            <a:latin typeface="Cambria Math" panose="02040503050406030204" pitchFamily="18" charset="0"/>
                          </a:rPr>
                          <m:t>𝑦</m:t>
                        </m:r>
                      </m:e>
                      <m:sub>
                        <m:r>
                          <a:rPr lang="en-US" sz="3300" i="1">
                            <a:latin typeface="Cambria Math" panose="02040503050406030204" pitchFamily="18" charset="0"/>
                          </a:rPr>
                          <m:t>𝑖</m:t>
                        </m:r>
                      </m:sub>
                    </m:sSub>
                  </m:oMath>
                </a14:m>
                <a:r>
                  <a:rPr lang="en-US" sz="3300" dirty="0"/>
                  <a:t> = </a:t>
                </a:r>
                <a14:m>
                  <m:oMath xmlns:m="http://schemas.openxmlformats.org/officeDocument/2006/math">
                    <m:sSub>
                      <m:sSubPr>
                        <m:ctrlPr>
                          <a:rPr lang="en-US" sz="3300" i="1">
                            <a:latin typeface="Cambria Math" panose="02040503050406030204" pitchFamily="18" charset="0"/>
                          </a:rPr>
                        </m:ctrlPr>
                      </m:sSubPr>
                      <m:e>
                        <m:r>
                          <a:rPr lang="en-US" sz="3300" i="1">
                            <a:latin typeface="Cambria Math" panose="02040503050406030204" pitchFamily="18" charset="0"/>
                          </a:rPr>
                          <m:t>𝑎</m:t>
                        </m:r>
                      </m:e>
                      <m:sub>
                        <m:r>
                          <a:rPr lang="en-US" sz="3300" i="1">
                            <a:latin typeface="Cambria Math" panose="02040503050406030204" pitchFamily="18" charset="0"/>
                          </a:rPr>
                          <m:t>3</m:t>
                        </m:r>
                      </m:sub>
                    </m:sSub>
                    <m:sSubSup>
                      <m:sSubSupPr>
                        <m:ctrlPr>
                          <a:rPr lang="en-US" sz="3300" i="1">
                            <a:latin typeface="Cambria Math" panose="02040503050406030204" pitchFamily="18" charset="0"/>
                          </a:rPr>
                        </m:ctrlPr>
                      </m:sSubSupPr>
                      <m:e>
                        <m:r>
                          <a:rPr lang="en-US" sz="3300" i="1">
                            <a:latin typeface="Cambria Math" panose="02040503050406030204" pitchFamily="18" charset="0"/>
                          </a:rPr>
                          <m:t>𝑏</m:t>
                        </m:r>
                      </m:e>
                      <m:sub>
                        <m:r>
                          <a:rPr lang="en-US" sz="3300" i="1">
                            <a:latin typeface="Cambria Math" panose="02040503050406030204" pitchFamily="18" charset="0"/>
                          </a:rPr>
                          <m:t>3</m:t>
                        </m:r>
                      </m:sub>
                      <m:sup>
                        <m:sSub>
                          <m:sSubPr>
                            <m:ctrlPr>
                              <a:rPr lang="en-US" sz="3300" i="1">
                                <a:latin typeface="Cambria Math" panose="02040503050406030204" pitchFamily="18" charset="0"/>
                              </a:rPr>
                            </m:ctrlPr>
                          </m:sSubPr>
                          <m:e>
                            <m:r>
                              <a:rPr lang="en-US" sz="3300" i="1">
                                <a:latin typeface="Cambria Math" panose="02040503050406030204" pitchFamily="18" charset="0"/>
                              </a:rPr>
                              <m:t>𝑥</m:t>
                            </m:r>
                          </m:e>
                          <m:sub>
                            <m:r>
                              <a:rPr lang="en-US" sz="3300" i="1">
                                <a:latin typeface="Cambria Math" panose="02040503050406030204" pitchFamily="18" charset="0"/>
                              </a:rPr>
                              <m:t>𝑖</m:t>
                            </m:r>
                          </m:sub>
                        </m:sSub>
                      </m:sup>
                    </m:sSubSup>
                  </m:oMath>
                </a14:m>
                <a:endParaRPr lang="en-US" sz="3300" dirty="0" smtClean="0"/>
              </a:p>
              <a:p>
                <a:pPr>
                  <a:lnSpc>
                    <a:spcPct val="150000"/>
                  </a:lnSpc>
                </a:pPr>
                <a:r>
                  <a:rPr lang="en-US" sz="3600" dirty="0"/>
                  <a:t>Pearl- Reed Logistic Model:</a:t>
                </a:r>
              </a:p>
              <a:p>
                <a:pPr marL="399930" lvl="1" indent="0">
                  <a:lnSpc>
                    <a:spcPct val="150000"/>
                  </a:lnSpc>
                  <a:buNone/>
                </a:pPr>
                <a:r>
                  <a:rPr lang="en-US" sz="3300" dirty="0" smtClean="0"/>
                  <a:t>The </a:t>
                </a:r>
                <a:r>
                  <a:rPr lang="en-US" sz="3300" dirty="0"/>
                  <a:t>mathematical form logistic (Pearl – Reed Model) trend is </a:t>
                </a:r>
                <a14:m>
                  <m:oMath xmlns:m="http://schemas.openxmlformats.org/officeDocument/2006/math">
                    <m:sSub>
                      <m:sSubPr>
                        <m:ctrlPr>
                          <a:rPr lang="en-US" sz="3300" i="1">
                            <a:latin typeface="Cambria Math" panose="02040503050406030204" pitchFamily="18" charset="0"/>
                          </a:rPr>
                        </m:ctrlPr>
                      </m:sSubPr>
                      <m:e>
                        <m:r>
                          <a:rPr lang="en-US" sz="3300" i="1">
                            <a:latin typeface="Cambria Math" panose="02040503050406030204" pitchFamily="18" charset="0"/>
                          </a:rPr>
                          <m:t>𝑃</m:t>
                        </m:r>
                      </m:e>
                      <m:sub>
                        <m:r>
                          <a:rPr lang="en-US" sz="3300" i="1">
                            <a:latin typeface="Cambria Math" panose="02040503050406030204" pitchFamily="18" charset="0"/>
                          </a:rPr>
                          <m:t>𝑡</m:t>
                        </m:r>
                      </m:sub>
                    </m:sSub>
                  </m:oMath>
                </a14:m>
                <a:r>
                  <a:rPr lang="en-US" sz="3300" dirty="0"/>
                  <a:t>= (𝐿, 𝑟, β) = </a:t>
                </a:r>
                <a14:m>
                  <m:oMath xmlns:m="http://schemas.openxmlformats.org/officeDocument/2006/math">
                    <m:f>
                      <m:fPr>
                        <m:ctrlPr>
                          <a:rPr lang="en-US" sz="3300" i="1" smtClean="0">
                            <a:latin typeface="Cambria Math" panose="02040503050406030204" pitchFamily="18" charset="0"/>
                          </a:rPr>
                        </m:ctrlPr>
                      </m:fPr>
                      <m:num>
                        <m:r>
                          <a:rPr lang="en-US" sz="3300" i="1">
                            <a:latin typeface="Cambria Math" panose="02040503050406030204" pitchFamily="18" charset="0"/>
                          </a:rPr>
                          <m:t>𝐿</m:t>
                        </m:r>
                      </m:num>
                      <m:den>
                        <m:r>
                          <a:rPr lang="en-US" sz="3300" i="1">
                            <a:latin typeface="Cambria Math" panose="02040503050406030204" pitchFamily="18" charset="0"/>
                          </a:rPr>
                          <m:t>1+</m:t>
                        </m:r>
                        <m:sSup>
                          <m:sSupPr>
                            <m:ctrlPr>
                              <a:rPr lang="en-US" sz="3300" i="1">
                                <a:latin typeface="Cambria Math" panose="02040503050406030204" pitchFamily="18" charset="0"/>
                              </a:rPr>
                            </m:ctrlPr>
                          </m:sSupPr>
                          <m:e>
                            <m:r>
                              <a:rPr lang="en-US" sz="3300" i="1">
                                <a:latin typeface="Cambria Math" panose="02040503050406030204" pitchFamily="18" charset="0"/>
                              </a:rPr>
                              <m:t>ⅇ</m:t>
                            </m:r>
                          </m:e>
                          <m:sup>
                            <m:r>
                              <a:rPr lang="en-US" sz="3300" i="1">
                                <a:latin typeface="Cambria Math" panose="02040503050406030204" pitchFamily="18" charset="0"/>
                              </a:rPr>
                              <m:t>𝑟</m:t>
                            </m:r>
                            <m:d>
                              <m:dPr>
                                <m:ctrlPr>
                                  <a:rPr lang="en-US" sz="3300" i="1">
                                    <a:latin typeface="Cambria Math" panose="02040503050406030204" pitchFamily="18" charset="0"/>
                                  </a:rPr>
                                </m:ctrlPr>
                              </m:dPr>
                              <m:e>
                                <m:r>
                                  <a:rPr lang="en-US" sz="3300" i="1">
                                    <a:latin typeface="Cambria Math" panose="02040503050406030204" pitchFamily="18" charset="0"/>
                                  </a:rPr>
                                  <m:t>𝛽</m:t>
                                </m:r>
                                <m:r>
                                  <a:rPr lang="en-US" sz="3300" i="1">
                                    <a:latin typeface="Cambria Math" panose="02040503050406030204" pitchFamily="18" charset="0"/>
                                  </a:rPr>
                                  <m:t>−</m:t>
                                </m:r>
                                <m:r>
                                  <a:rPr lang="en-US" sz="3300" i="1">
                                    <a:latin typeface="Cambria Math" panose="02040503050406030204" pitchFamily="18" charset="0"/>
                                  </a:rPr>
                                  <m:t>𝑡</m:t>
                                </m:r>
                              </m:e>
                            </m:d>
                          </m:sup>
                        </m:sSup>
                      </m:den>
                    </m:f>
                  </m:oMath>
                </a14:m>
                <a:endParaRPr lang="en-US" sz="3300" dirty="0"/>
              </a:p>
              <a:p>
                <a:endParaRPr lang="en-US" sz="3600" dirty="0"/>
              </a:p>
              <a:p>
                <a:endParaRPr lang="en-US" dirty="0"/>
              </a:p>
              <a:p>
                <a:endParaRPr lang="en-US" dirty="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sz="half" idx="1"/>
              </p:nvPr>
            </p:nvSpPr>
            <p:spPr>
              <a:xfrm>
                <a:off x="677158" y="1524000"/>
                <a:ext cx="11056054" cy="4517361"/>
              </a:xfrm>
              <a:blipFill>
                <a:blip r:embed="rId3"/>
                <a:stretch>
                  <a:fillRect l="-221"/>
                </a:stretch>
              </a:blipFill>
            </p:spPr>
            <p:txBody>
              <a:bodyPr/>
              <a:lstStyle/>
              <a:p>
                <a:r>
                  <a:rPr lang="en-US">
                    <a:noFill/>
                  </a:rPr>
                  <a:t> </a:t>
                </a:r>
              </a:p>
            </p:txBody>
          </p:sp>
        </mc:Fallback>
      </mc:AlternateContent>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smtClean="0">
                <a:solidFill>
                  <a:srgbClr val="00B050"/>
                </a:solidFill>
              </a:rPr>
              <a:t>Model Validation:</a:t>
            </a:r>
            <a:endParaRPr lang="en-US" dirty="0">
              <a:solidFill>
                <a:srgbClr val="00B050"/>
              </a:solidFill>
            </a:endParaRPr>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p:txBody>
              <a:bodyPr/>
              <a:lstStyle/>
              <a:p>
                <a:pPr marL="0" indent="0" algn="just">
                  <a:buNone/>
                </a:pPr>
                <a:r>
                  <a:rPr lang="en-US" sz="2000" dirty="0"/>
                  <a:t>Here we have adopted three accuracy measures to validate the model of population projection: </a:t>
                </a:r>
                <a:endParaRPr lang="en-US" sz="2000" dirty="0" smtClean="0"/>
              </a:p>
              <a:p>
                <a:pPr algn="just"/>
                <a:r>
                  <a:rPr lang="en-US" sz="2000" dirty="0"/>
                  <a:t>Mean Absolute Percentage </a:t>
                </a:r>
                <a:r>
                  <a:rPr lang="en-US" sz="2000" dirty="0" smtClean="0"/>
                  <a:t>Error(MAPE)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100</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𝑡</m:t>
                            </m:r>
                            <m:r>
                              <a:rPr lang="en-US" sz="2000" i="1">
                                <a:latin typeface="Cambria Math" panose="02040503050406030204" pitchFamily="18" charset="0"/>
                              </a:rPr>
                              <m:t>=1</m:t>
                            </m:r>
                          </m:sub>
                          <m:sup>
                            <m:r>
                              <a:rPr lang="en-US" sz="2000" i="1">
                                <a:latin typeface="Cambria Math" panose="02040503050406030204" pitchFamily="18" charset="0"/>
                              </a:rPr>
                              <m:t>𝑛</m:t>
                            </m:r>
                          </m:sup>
                          <m:e>
                            <m:r>
                              <a:rPr lang="en-US" sz="2000" i="1">
                                <a:latin typeface="Cambria Math" panose="02040503050406030204" pitchFamily="18" charset="0"/>
                              </a:rPr>
                              <m:t>|</m:t>
                            </m:r>
                            <m:f>
                              <m:fPr>
                                <m:ctrlPr>
                                  <a:rPr lang="en-US" sz="2000" i="1">
                                    <a:latin typeface="Cambria Math" panose="02040503050406030204" pitchFamily="18" charset="0"/>
                                  </a:rPr>
                                </m:ctrlPr>
                              </m:fPr>
                              <m:num>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𝑡</m:t>
                                        </m:r>
                                      </m:sub>
                                    </m:sSub>
                                  </m:e>
                                </m:d>
                              </m:num>
                              <m:den>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𝑡</m:t>
                                    </m:r>
                                  </m:sub>
                                </m:sSub>
                              </m:den>
                            </m:f>
                            <m:r>
                              <a:rPr lang="en-US" sz="2000" i="1">
                                <a:latin typeface="Cambria Math" panose="02040503050406030204" pitchFamily="18" charset="0"/>
                              </a:rPr>
                              <m:t>|</m:t>
                            </m:r>
                          </m:e>
                        </m:nary>
                      </m:num>
                      <m:den>
                        <m:r>
                          <a:rPr lang="en-US" sz="2000" i="1">
                            <a:latin typeface="Cambria Math" panose="02040503050406030204" pitchFamily="18" charset="0"/>
                          </a:rPr>
                          <m:t>𝑛</m:t>
                        </m:r>
                      </m:den>
                    </m:f>
                  </m:oMath>
                </a14:m>
                <a:endParaRPr lang="en-US" sz="2000" dirty="0"/>
              </a:p>
              <a:p>
                <a:pPr algn="just"/>
                <a:r>
                  <a:rPr lang="en-US" sz="2000" dirty="0" smtClean="0"/>
                  <a:t>Mean Absolute deviation (MAD) =</a:t>
                </a:r>
                <a14:m>
                  <m:oMath xmlns:m="http://schemas.openxmlformats.org/officeDocument/2006/math">
                    <m:f>
                      <m:fPr>
                        <m:ctrlPr>
                          <a:rPr lang="en-US" sz="2000" i="1">
                            <a:latin typeface="Cambria Math" panose="02040503050406030204" pitchFamily="18" charset="0"/>
                          </a:rPr>
                        </m:ctrlPr>
                      </m:fPr>
                      <m:num>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𝑡</m:t>
                            </m:r>
                            <m:r>
                              <a:rPr lang="en-US" sz="2000" i="1">
                                <a:latin typeface="Cambria Math" panose="02040503050406030204" pitchFamily="18" charset="0"/>
                              </a:rPr>
                              <m:t>=1</m:t>
                            </m:r>
                          </m:sub>
                          <m:sup>
                            <m:r>
                              <a:rPr lang="en-US" sz="2000" i="1">
                                <a:latin typeface="Cambria Math" panose="02040503050406030204" pitchFamily="18" charset="0"/>
                              </a:rPr>
                              <m:t>𝑛</m:t>
                            </m:r>
                          </m:sup>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𝑡</m:t>
                                </m:r>
                              </m:sub>
                            </m:sSub>
                          </m:e>
                        </m:nary>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𝑡</m:t>
                            </m:r>
                          </m:sub>
                        </m:sSub>
                        <m:r>
                          <a:rPr lang="en-US" sz="2000" i="1">
                            <a:latin typeface="Cambria Math" panose="02040503050406030204" pitchFamily="18" charset="0"/>
                          </a:rPr>
                          <m:t>|</m:t>
                        </m:r>
                      </m:num>
                      <m:den>
                        <m:r>
                          <a:rPr lang="en-US" sz="2000" i="1">
                            <a:latin typeface="Cambria Math" panose="02040503050406030204" pitchFamily="18" charset="0"/>
                          </a:rPr>
                          <m:t>𝑛</m:t>
                        </m:r>
                      </m:den>
                    </m:f>
                  </m:oMath>
                </a14:m>
                <a:endParaRPr lang="en-US" sz="2000" dirty="0" smtClean="0"/>
              </a:p>
              <a:p>
                <a:pPr algn="just"/>
                <a:r>
                  <a:rPr lang="en-US" sz="2000" dirty="0"/>
                  <a:t>Mean Square </a:t>
                </a:r>
                <a:r>
                  <a:rPr lang="en-US" sz="2000" dirty="0" smtClean="0"/>
                  <a:t>Deviation (MSD) =</a:t>
                </a:r>
                <a14:m>
                  <m:oMath xmlns:m="http://schemas.openxmlformats.org/officeDocument/2006/math">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𝑡</m:t>
                                </m:r>
                                <m:r>
                                  <a:rPr lang="en-US" sz="2000" i="1">
                                    <a:latin typeface="Cambria Math" panose="02040503050406030204" pitchFamily="18" charset="0"/>
                                  </a:rPr>
                                  <m:t>=1</m:t>
                                </m:r>
                              </m:sub>
                              <m:sup>
                                <m:r>
                                  <a:rPr lang="en-US" sz="2000" i="1">
                                    <a:latin typeface="Cambria Math" panose="02040503050406030204" pitchFamily="18" charset="0"/>
                                  </a:rPr>
                                  <m:t>𝑛</m:t>
                                </m:r>
                              </m:sup>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𝑡</m:t>
                                    </m:r>
                                  </m:sub>
                                </m:sSub>
                              </m:e>
                            </m:nary>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𝑡</m:t>
                                </m:r>
                              </m:sub>
                            </m:sSub>
                            <m:r>
                              <a:rPr lang="en-US" sz="2000" i="1">
                                <a:latin typeface="Cambria Math" panose="02040503050406030204" pitchFamily="18" charset="0"/>
                              </a:rPr>
                              <m:t>)</m:t>
                            </m:r>
                          </m:e>
                          <m:sup>
                            <m:r>
                              <a:rPr lang="en-US" sz="2000" i="1">
                                <a:latin typeface="Cambria Math" panose="02040503050406030204" pitchFamily="18" charset="0"/>
                              </a:rPr>
                              <m:t>2</m:t>
                            </m:r>
                          </m:sup>
                        </m:sSup>
                      </m:num>
                      <m:den>
                        <m:r>
                          <a:rPr lang="en-US" sz="2000" i="1">
                            <a:latin typeface="Cambria Math" panose="02040503050406030204" pitchFamily="18" charset="0"/>
                          </a:rPr>
                          <m:t>𝑛</m:t>
                        </m:r>
                      </m:den>
                    </m:f>
                  </m:oMath>
                </a14:m>
                <a:endParaRPr lang="en-US" sz="2000" dirty="0" smtClean="0"/>
              </a:p>
              <a:p>
                <a:pPr marL="0" indent="0" algn="just">
                  <a:buNone/>
                </a:pPr>
                <a:endParaRPr lang="en-US" sz="2000" dirty="0"/>
              </a:p>
              <a:p>
                <a:pPr marL="0" indent="0" algn="just">
                  <a:buNone/>
                </a:pPr>
                <a:r>
                  <a:rPr lang="en-US" sz="2000" dirty="0"/>
                  <a:t>They are used to compare the fits of different time series models. Smaller values indicate a better fit.</a:t>
                </a:r>
              </a:p>
              <a:p>
                <a:endParaRPr lang="en-US" dirty="0"/>
              </a:p>
              <a:p>
                <a:endParaRPr lang="en-US" dirty="0"/>
              </a:p>
              <a:p>
                <a:endParaRPr lang="en-US"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blipFill>
                <a:blip r:embed="rId3"/>
                <a:stretch>
                  <a:fillRect l="-709" t="-942" r="-780" b="-1099"/>
                </a:stretch>
              </a:blipFill>
            </p:spPr>
            <p:txBody>
              <a:bodyPr/>
              <a:lstStyle/>
              <a:p>
                <a:r>
                  <a:rPr lang="en-US">
                    <a:noFill/>
                  </a:rPr>
                  <a:t> </a:t>
                </a:r>
              </a:p>
            </p:txBody>
          </p:sp>
        </mc:Fallback>
      </mc:AlternateContent>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158" y="228600"/>
            <a:ext cx="8594429" cy="1701800"/>
          </a:xfrm>
        </p:spPr>
        <p:txBody>
          <a:bodyPr>
            <a:normAutofit fontScale="90000"/>
          </a:bodyPr>
          <a:lstStyle/>
          <a:p>
            <a:r>
              <a:rPr lang="en-US" sz="4000" dirty="0" smtClean="0"/>
              <a:t>                    </a:t>
            </a:r>
            <a:r>
              <a:rPr lang="en-US" sz="4000" dirty="0" smtClean="0">
                <a:solidFill>
                  <a:srgbClr val="00B050"/>
                </a:solidFill>
              </a:rPr>
              <a:t>Result and Analysis:</a:t>
            </a:r>
            <a:br>
              <a:rPr lang="en-US" sz="4000" dirty="0" smtClean="0">
                <a:solidFill>
                  <a:srgbClr val="00B050"/>
                </a:solidFill>
              </a:rPr>
            </a:br>
            <a:r>
              <a:rPr lang="en-US" sz="4000" dirty="0" smtClean="0"/>
              <a:t>   </a:t>
            </a:r>
            <a:r>
              <a:rPr lang="en-US" sz="4000" i="1" u="sng" dirty="0" smtClean="0"/>
              <a:t>Model I:</a:t>
            </a:r>
            <a:r>
              <a:rPr lang="en-US" sz="4000" dirty="0"/>
              <a:t/>
            </a:r>
            <a:br>
              <a:rPr lang="en-US" sz="4000" dirty="0"/>
            </a:br>
            <a:r>
              <a:rPr lang="en-US" dirty="0" smtClean="0"/>
              <a:t/>
            </a:r>
            <a:br>
              <a:rPr lang="en-US" dirty="0" smtClean="0"/>
            </a:br>
            <a:endParaRPr lang="en-US" dirty="0"/>
          </a:p>
        </p:txBody>
      </p:sp>
      <p:sp>
        <p:nvSpPr>
          <p:cNvPr id="5" name="Content Placeholder 4"/>
          <p:cNvSpPr>
            <a:spLocks noGrp="1"/>
          </p:cNvSpPr>
          <p:nvPr>
            <p:ph sz="half" idx="1"/>
          </p:nvPr>
        </p:nvSpPr>
        <p:spPr>
          <a:xfrm>
            <a:off x="710003" y="1447800"/>
            <a:ext cx="10442500" cy="5181600"/>
          </a:xfrm>
        </p:spPr>
        <p:txBody>
          <a:bodyPr>
            <a:noAutofit/>
          </a:bodyPr>
          <a:lstStyle/>
          <a:p>
            <a:pPr algn="just">
              <a:lnSpc>
                <a:spcPct val="150000"/>
              </a:lnSpc>
            </a:pPr>
            <a:r>
              <a:rPr lang="en-US" sz="2000" dirty="0"/>
              <a:t>In this method, we will focus on population modeling of Italy and fitting an appropriate model using the past census years (1861-2011) data on population so that we can infer about the future demographic trends of Italy</a:t>
            </a:r>
            <a:r>
              <a:rPr lang="en-US" sz="2000" dirty="0" smtClean="0"/>
              <a:t>.</a:t>
            </a:r>
          </a:p>
          <a:p>
            <a:pPr algn="just">
              <a:lnSpc>
                <a:spcPct val="150000"/>
              </a:lnSpc>
            </a:pPr>
            <a:r>
              <a:rPr lang="en-US" sz="2000" dirty="0" smtClean="0"/>
              <a:t>We </a:t>
            </a:r>
            <a:r>
              <a:rPr lang="en-US" sz="2000" dirty="0"/>
              <a:t>consider the population of 13 census years from 1861-1991, and fit four different mathematical models for model validation using Minitab software</a:t>
            </a:r>
            <a:r>
              <a:rPr lang="en-US" sz="2000" dirty="0" smtClean="0"/>
              <a:t>.</a:t>
            </a:r>
          </a:p>
          <a:p>
            <a:pPr algn="just">
              <a:lnSpc>
                <a:spcPct val="150000"/>
              </a:lnSpc>
            </a:pPr>
            <a:r>
              <a:rPr lang="en-US" sz="2000" dirty="0" smtClean="0"/>
              <a:t>Next we compare </a:t>
            </a:r>
            <a:r>
              <a:rPr lang="en-US" sz="2000" dirty="0"/>
              <a:t>the accuracy measures such as MAPE, MAD, and MSD of four models to find out the best fit for the entire </a:t>
            </a:r>
            <a:r>
              <a:rPr lang="en-US" sz="2000" dirty="0" smtClean="0"/>
              <a:t>population.</a:t>
            </a:r>
          </a:p>
          <a:p>
            <a:pPr algn="just">
              <a:lnSpc>
                <a:spcPct val="150000"/>
              </a:lnSpc>
            </a:pPr>
            <a:r>
              <a:rPr lang="en-US" sz="2000" dirty="0"/>
              <a:t>W</a:t>
            </a:r>
            <a:r>
              <a:rPr lang="en-US" sz="2000" dirty="0" smtClean="0"/>
              <a:t>e then </a:t>
            </a:r>
            <a:r>
              <a:rPr lang="en-US" sz="2000" dirty="0"/>
              <a:t>fit the best-fitted model obtained by model validation over the 15 observations i.e. from 1861-2011 of the total population to predict the future population of Italy in 2021.</a:t>
            </a:r>
          </a:p>
          <a:p>
            <a:pPr algn="just"/>
            <a:endParaRPr lang="en-US" sz="1800" dirty="0"/>
          </a:p>
        </p:txBody>
      </p:sp>
      <p:sp>
        <p:nvSpPr>
          <p:cNvPr id="3" name="Right Arrow 2"/>
          <p:cNvSpPr/>
          <p:nvPr/>
        </p:nvSpPr>
        <p:spPr>
          <a:xfrm>
            <a:off x="707435" y="1032395"/>
            <a:ext cx="311854"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019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397" y="571500"/>
            <a:ext cx="8594429" cy="1320800"/>
          </a:xfrm>
        </p:spPr>
        <p:txBody>
          <a:bodyPr>
            <a:normAutofit fontScale="90000"/>
          </a:bodyPr>
          <a:lstStyle/>
          <a:p>
            <a:pPr algn="ctr"/>
            <a:r>
              <a:rPr lang="en-US" sz="3600" i="1" u="sng" dirty="0">
                <a:solidFill>
                  <a:srgbClr val="92D050"/>
                </a:solidFill>
                <a:latin typeface="Calibri" panose="020F0502020204030204" pitchFamily="34" charset="0"/>
                <a:ea typeface="Calibri" panose="020F0502020204030204" pitchFamily="34" charset="0"/>
                <a:cs typeface="Times New Roman" panose="02020603050405020304" pitchFamily="18" charset="0"/>
              </a:rPr>
              <a:t>Table 1: Accuracy measures on estimating the population data for years 2001 and 2011 by different models</a:t>
            </a:r>
            <a:br>
              <a:rPr lang="en-US" sz="3600" i="1" u="sng" dirty="0">
                <a:solidFill>
                  <a:srgbClr val="92D050"/>
                </a:solidFill>
                <a:latin typeface="Calibri" panose="020F0502020204030204" pitchFamily="34" charset="0"/>
                <a:ea typeface="Calibri" panose="020F0502020204030204" pitchFamily="34" charset="0"/>
                <a:cs typeface="Times New Roman" panose="02020603050405020304" pitchFamily="18" charset="0"/>
              </a:rPr>
            </a:br>
            <a:endParaRPr lang="en-US" u="sng" dirty="0">
              <a:solidFill>
                <a:srgbClr val="92D050"/>
              </a:solidFill>
            </a:endParaRPr>
          </a:p>
        </p:txBody>
      </p:sp>
      <p:pic>
        <p:nvPicPr>
          <p:cNvPr id="5" name="Content Placeholder 4"/>
          <p:cNvPicPr>
            <a:picLocks noGrp="1" noChangeAspect="1"/>
          </p:cNvPicPr>
          <p:nvPr>
            <p:ph sz="half" idx="1"/>
          </p:nvPr>
        </p:nvPicPr>
        <p:blipFill>
          <a:blip r:embed="rId2"/>
          <a:stretch>
            <a:fillRect/>
          </a:stretch>
        </p:blipFill>
        <p:spPr>
          <a:xfrm>
            <a:off x="2741612" y="2514600"/>
            <a:ext cx="6858000" cy="3048000"/>
          </a:xfrm>
          <a:prstGeom prst="rect">
            <a:avLst/>
          </a:prstGeom>
        </p:spPr>
      </p:pic>
      <p:cxnSp>
        <p:nvCxnSpPr>
          <p:cNvPr id="6" name="Straight Connector 5"/>
          <p:cNvCxnSpPr/>
          <p:nvPr/>
        </p:nvCxnSpPr>
        <p:spPr>
          <a:xfrm>
            <a:off x="2741612" y="2590800"/>
            <a:ext cx="2362200" cy="914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5212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623</TotalTime>
  <Words>1551</Words>
  <Application>Microsoft Office PowerPoint</Application>
  <PresentationFormat>Custom</PresentationFormat>
  <Paragraphs>146</Paragraphs>
  <Slides>18</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Algerian</vt:lpstr>
      <vt:lpstr>Arial</vt:lpstr>
      <vt:lpstr>Calibri</vt:lpstr>
      <vt:lpstr>Cambria Math</vt:lpstr>
      <vt:lpstr>Century Gothic</vt:lpstr>
      <vt:lpstr>Times New Roman</vt:lpstr>
      <vt:lpstr>Trebuchet MS</vt:lpstr>
      <vt:lpstr>Wingdings 3</vt:lpstr>
      <vt:lpstr>Facet</vt:lpstr>
      <vt:lpstr> Population projection on Census data of Italy for the year 2021</vt:lpstr>
      <vt:lpstr>Population Census and Objectives:</vt:lpstr>
      <vt:lpstr>Data Description:</vt:lpstr>
      <vt:lpstr> Data used:</vt:lpstr>
      <vt:lpstr>Methodology:</vt:lpstr>
      <vt:lpstr>Model Descriptions:</vt:lpstr>
      <vt:lpstr>Model Validation:</vt:lpstr>
      <vt:lpstr>                    Result and Analysis:    Model I:  </vt:lpstr>
      <vt:lpstr>Table 1: Accuracy measures on estimating the population data for years 2001 and 2011 by different models </vt:lpstr>
      <vt:lpstr>PowerPoint Presentation</vt:lpstr>
      <vt:lpstr>   Model II:   Projection Of The Male population :  </vt:lpstr>
      <vt:lpstr>Table 2: Accuracy measures on estimating the male population data for years 2001 and 2011 by different models </vt:lpstr>
      <vt:lpstr>PowerPoint Presentation</vt:lpstr>
      <vt:lpstr>  Projection Of The Female population : </vt:lpstr>
      <vt:lpstr>Table 3: Accuracy measures on estimating the female population data for years 2001 and 2011 by different models </vt:lpstr>
      <vt:lpstr>PowerPoint Presentation</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Population projection on Census data of Italy for the year 2021</dc:title>
  <dc:creator>SOUMITA BANDYOPADHYAY</dc:creator>
  <cp:lastModifiedBy>SOUMITA BANDYOPADHYAY</cp:lastModifiedBy>
  <cp:revision>22</cp:revision>
  <dcterms:created xsi:type="dcterms:W3CDTF">2021-08-04T13:51:40Z</dcterms:created>
  <dcterms:modified xsi:type="dcterms:W3CDTF">2021-08-05T09:16:29Z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