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5"/>
  </p:notesMasterIdLst>
  <p:sldIdLst>
    <p:sldId id="256" r:id="rId2"/>
    <p:sldId id="280" r:id="rId3"/>
    <p:sldId id="271" r:id="rId4"/>
    <p:sldId id="272" r:id="rId5"/>
    <p:sldId id="273" r:id="rId6"/>
    <p:sldId id="309" r:id="rId7"/>
    <p:sldId id="319" r:id="rId8"/>
    <p:sldId id="320" r:id="rId9"/>
    <p:sldId id="311" r:id="rId10"/>
    <p:sldId id="312" r:id="rId11"/>
    <p:sldId id="265" r:id="rId12"/>
    <p:sldId id="321" r:id="rId13"/>
    <p:sldId id="324" r:id="rId14"/>
    <p:sldId id="306" r:id="rId15"/>
    <p:sldId id="317" r:id="rId16"/>
    <p:sldId id="293" r:id="rId17"/>
    <p:sldId id="303" r:id="rId18"/>
    <p:sldId id="274" r:id="rId19"/>
    <p:sldId id="298" r:id="rId20"/>
    <p:sldId id="313" r:id="rId21"/>
    <p:sldId id="314" r:id="rId22"/>
    <p:sldId id="316" r:id="rId23"/>
    <p:sldId id="318" r:id="rId24"/>
  </p:sldIdLst>
  <p:sldSz cx="9144000" cy="5143500" type="screen16x9"/>
  <p:notesSz cx="6858000" cy="9313863"/>
  <p:embeddedFontLst>
    <p:embeddedFont>
      <p:font typeface="Arial Black" panose="020B0A04020102020204" pitchFamily="34" charset="0"/>
      <p:regular r:id="rId26"/>
      <p:bold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010EDE0-24B7-684E-9695-B06E64666093}">
          <p14:sldIdLst>
            <p14:sldId id="256"/>
            <p14:sldId id="280"/>
            <p14:sldId id="271"/>
          </p14:sldIdLst>
        </p14:section>
        <p14:section name="Problem Statement" id="{26BB90BA-F3FC-C046-A5E7-32D6D2BC688D}">
          <p14:sldIdLst>
            <p14:sldId id="272"/>
            <p14:sldId id="273"/>
          </p14:sldIdLst>
        </p14:section>
        <p14:section name="Exploratory Data Analysis" id="{171E671A-0699-7448-9350-C80DC385C7BE}">
          <p14:sldIdLst>
            <p14:sldId id="309"/>
            <p14:sldId id="319"/>
            <p14:sldId id="320"/>
            <p14:sldId id="311"/>
          </p14:sldIdLst>
        </p14:section>
        <p14:section name="Models" id="{1F2FA5F7-322F-CA4C-A830-FD999A0673EB}">
          <p14:sldIdLst>
            <p14:sldId id="312"/>
            <p14:sldId id="265"/>
            <p14:sldId id="321"/>
            <p14:sldId id="324"/>
            <p14:sldId id="306"/>
            <p14:sldId id="317"/>
          </p14:sldIdLst>
        </p14:section>
        <p14:section name="References" id="{1EEE3434-4028-754F-9D2D-ECCFEBCAF96F}">
          <p14:sldIdLst>
            <p14:sldId id="293"/>
          </p14:sldIdLst>
        </p14:section>
        <p14:section name="Appendix" id="{08B2DA28-AC2A-FD45-8313-0152247F726C}">
          <p14:sldIdLst>
            <p14:sldId id="303"/>
            <p14:sldId id="274"/>
          </p14:sldIdLst>
        </p14:section>
        <p14:section name="Exploratory Data Analysis" id="{84B0579A-17A3-4441-80EB-2F03E53D11FD}">
          <p14:sldIdLst>
            <p14:sldId id="298"/>
            <p14:sldId id="313"/>
            <p14:sldId id="314"/>
            <p14:sldId id="316"/>
            <p14:sldId id="31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674D59-23F6-6888-A700-B992419129A3}" name="Guest User" initials="GU" userId="S::urn:spo:anon#3e36c561b9be4fcf13b2e220134558a15b27dd2a3f5bc6e9710ed75d0ace449e::" providerId="AD"/>
  <p188:author id="{7FFECEC0-CEF7-A7DD-D956-58FFE9511F69}" name="Soumith Reddy Palreddy" initials="SRP" userId="S::sp52466@my.utexas.edu::e5259b95-9aaa-4f5c-b1af-b40349e6949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5403"/>
    <a:srgbClr val="C0504D"/>
    <a:srgbClr val="FAC090"/>
    <a:srgbClr val="BD5800"/>
    <a:srgbClr val="FEF9F4"/>
    <a:srgbClr val="DD9A0C"/>
    <a:srgbClr val="FFB100"/>
    <a:srgbClr val="A48D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E002F-B48F-6DCB-3606-09803FBABF22}" v="65" dt="2022-08-08T02:54:59.445"/>
    <p1510:client id="{2C407D90-727F-71DF-99D5-A07835A1198A}" v="891" dt="2022-08-08T02:57:22.430"/>
    <p1510:client id="{2DE5A0FF-0A20-E086-979A-7818C2CD0E16}" v="51" dt="2022-08-07T22:04:58.357"/>
    <p1510:client id="{76D8806C-489A-BF41-B006-3CD58C13A42A}" v="2080" dt="2022-08-08T07:12:52.778"/>
    <p1510:client id="{9768BCDF-8786-6A08-92C6-14EA30DF2656}" v="26" dt="2022-08-08T04:22:04.640"/>
    <p1510:client id="{ADCCBDAF-B400-C92A-0423-E53430C4617E}" v="136" dt="2022-08-07T22:16:16.135"/>
    <p1510:client id="{B419224E-7445-474E-B435-CB81A00354E4}" v="2" dt="2022-08-08T00:45:13.476"/>
    <p1510:client id="{C7097863-E882-142D-B4EB-75EC450A38DA}" v="6" dt="2022-08-07T23:33:16.810"/>
    <p1510:client id="{D18CAAEF-BDA4-8085-2FAB-0E0F442D7EE7}" v="841" dt="2022-08-08T07:12:23.947"/>
    <p1510:client id="{D399FDAB-A8B7-0EC4-0DDC-02EEBF47C222}" v="23" dt="2022-08-07T22:23:26.433"/>
    <p1510:client id="{DBC7A402-3868-5844-BBA7-44B823D75065}" v="1793" dt="2022-08-08T02:08:48.48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5693"/>
          </a:xfrm>
          <a:prstGeom prst="rect">
            <a:avLst/>
          </a:prstGeom>
          <a:noFill/>
          <a:ln>
            <a:noFill/>
          </a:ln>
        </p:spPr>
        <p:txBody>
          <a:bodyPr spcFirstLastPara="1" wrap="square" lIns="91325" tIns="45650" rIns="91325" bIns="4565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65693"/>
          </a:xfrm>
          <a:prstGeom prst="rect">
            <a:avLst/>
          </a:prstGeom>
          <a:noFill/>
          <a:ln>
            <a:noFill/>
          </a:ln>
        </p:spPr>
        <p:txBody>
          <a:bodyPr spcFirstLastPara="1" wrap="square" lIns="91325" tIns="45650" rIns="91325" bIns="4565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6554"/>
            <a:ext cx="2971800" cy="465693"/>
          </a:xfrm>
          <a:prstGeom prst="rect">
            <a:avLst/>
          </a:prstGeom>
          <a:noFill/>
          <a:ln>
            <a:noFill/>
          </a:ln>
        </p:spPr>
        <p:txBody>
          <a:bodyPr spcFirstLastPara="1" wrap="square" lIns="91325" tIns="45650" rIns="91325" bIns="4565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1: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95" name="Google Shape;95;p1: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23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86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80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8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80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65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998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70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51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441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5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58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F3F3F"/>
              </a:buClr>
              <a:buSzPts val="4000"/>
              <a:buFont typeface="Arial"/>
              <a:buNone/>
              <a:defRPr sz="4000" b="1"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457200" y="1771650"/>
            <a:ext cx="8229600" cy="291465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3F3F3F"/>
              </a:buClr>
              <a:buSzPts val="1800"/>
              <a:buChar char="•"/>
              <a:defRPr/>
            </a:lvl1pPr>
            <a:lvl2pPr marL="914400" lvl="1" indent="-342900" algn="l">
              <a:spcBef>
                <a:spcPts val="360"/>
              </a:spcBef>
              <a:spcAft>
                <a:spcPts val="0"/>
              </a:spcAft>
              <a:buClr>
                <a:srgbClr val="3F3F3F"/>
              </a:buClr>
              <a:buSzPts val="1800"/>
              <a:buChar char="–"/>
              <a:defRPr/>
            </a:lvl2pPr>
            <a:lvl3pPr marL="1371600" lvl="2" indent="-342900" algn="l">
              <a:spcBef>
                <a:spcPts val="360"/>
              </a:spcBef>
              <a:spcAft>
                <a:spcPts val="0"/>
              </a:spcAft>
              <a:buClr>
                <a:srgbClr val="3F3F3F"/>
              </a:buClr>
              <a:buSzPts val="1800"/>
              <a:buChar char="•"/>
              <a:defRPr/>
            </a:lvl3pPr>
            <a:lvl4pPr marL="1828800" lvl="3" indent="-342900" algn="l">
              <a:spcBef>
                <a:spcPts val="360"/>
              </a:spcBef>
              <a:spcAft>
                <a:spcPts val="0"/>
              </a:spcAft>
              <a:buClr>
                <a:srgbClr val="3F3F3F"/>
              </a:buClr>
              <a:buSzPts val="1800"/>
              <a:buChar char="–"/>
              <a:defRPr/>
            </a:lvl4pPr>
            <a:lvl5pPr marL="2286000" lvl="4" indent="-342900" algn="l">
              <a:spcBef>
                <a:spcPts val="360"/>
              </a:spcBef>
              <a:spcAft>
                <a:spcPts val="0"/>
              </a:spcAft>
              <a:buClr>
                <a:srgbClr val="3F3F3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57200" y="1749028"/>
            <a:ext cx="4038600" cy="310872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3F3F3F"/>
              </a:buClr>
              <a:buSzPts val="2800"/>
              <a:buChar char="•"/>
              <a:defRPr sz="2800"/>
            </a:lvl1pPr>
            <a:lvl2pPr marL="914400" lvl="1" indent="-381000" algn="l">
              <a:spcBef>
                <a:spcPts val="480"/>
              </a:spcBef>
              <a:spcAft>
                <a:spcPts val="0"/>
              </a:spcAft>
              <a:buClr>
                <a:srgbClr val="3F3F3F"/>
              </a:buClr>
              <a:buSzPts val="2400"/>
              <a:buChar char="–"/>
              <a:defRPr sz="2400"/>
            </a:lvl2pPr>
            <a:lvl3pPr marL="1371600" lvl="2" indent="-355600" algn="l">
              <a:spcBef>
                <a:spcPts val="400"/>
              </a:spcBef>
              <a:spcAft>
                <a:spcPts val="0"/>
              </a:spcAft>
              <a:buClr>
                <a:srgbClr val="3F3F3F"/>
              </a:buClr>
              <a:buSzPts val="2000"/>
              <a:buChar char="•"/>
              <a:defRPr sz="2000"/>
            </a:lvl3pPr>
            <a:lvl4pPr marL="1828800" lvl="3" indent="-342900" algn="l">
              <a:spcBef>
                <a:spcPts val="360"/>
              </a:spcBef>
              <a:spcAft>
                <a:spcPts val="0"/>
              </a:spcAft>
              <a:buClr>
                <a:srgbClr val="3F3F3F"/>
              </a:buClr>
              <a:buSzPts val="1800"/>
              <a:buChar char="–"/>
              <a:defRPr sz="1800"/>
            </a:lvl4pPr>
            <a:lvl5pPr marL="2286000" lvl="4" indent="-342900" algn="l">
              <a:spcBef>
                <a:spcPts val="360"/>
              </a:spcBef>
              <a:spcAft>
                <a:spcPts val="0"/>
              </a:spcAft>
              <a:buClr>
                <a:srgbClr val="3F3F3F"/>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5"/>
          <p:cNvSpPr txBox="1">
            <a:spLocks noGrp="1"/>
          </p:cNvSpPr>
          <p:nvPr>
            <p:ph type="body" idx="2"/>
          </p:nvPr>
        </p:nvSpPr>
        <p:spPr>
          <a:xfrm>
            <a:off x="4648200" y="1749028"/>
            <a:ext cx="4038600" cy="310872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3F3F3F"/>
              </a:buClr>
              <a:buSzPts val="2800"/>
              <a:buChar char="•"/>
              <a:defRPr sz="2800"/>
            </a:lvl1pPr>
            <a:lvl2pPr marL="914400" lvl="1" indent="-381000" algn="l">
              <a:spcBef>
                <a:spcPts val="480"/>
              </a:spcBef>
              <a:spcAft>
                <a:spcPts val="0"/>
              </a:spcAft>
              <a:buClr>
                <a:srgbClr val="3F3F3F"/>
              </a:buClr>
              <a:buSzPts val="2400"/>
              <a:buChar char="–"/>
              <a:defRPr sz="2400"/>
            </a:lvl2pPr>
            <a:lvl3pPr marL="1371600" lvl="2" indent="-355600" algn="l">
              <a:spcBef>
                <a:spcPts val="400"/>
              </a:spcBef>
              <a:spcAft>
                <a:spcPts val="0"/>
              </a:spcAft>
              <a:buClr>
                <a:srgbClr val="3F3F3F"/>
              </a:buClr>
              <a:buSzPts val="2000"/>
              <a:buChar char="•"/>
              <a:defRPr sz="2000"/>
            </a:lvl3pPr>
            <a:lvl4pPr marL="1828800" lvl="3" indent="-342900" algn="l">
              <a:spcBef>
                <a:spcPts val="360"/>
              </a:spcBef>
              <a:spcAft>
                <a:spcPts val="0"/>
              </a:spcAft>
              <a:buClr>
                <a:srgbClr val="3F3F3F"/>
              </a:buClr>
              <a:buSzPts val="1800"/>
              <a:buChar char="–"/>
              <a:defRPr sz="1800"/>
            </a:lvl4pPr>
            <a:lvl5pPr marL="2286000" lvl="4" indent="-342900" algn="l">
              <a:spcBef>
                <a:spcPts val="360"/>
              </a:spcBef>
              <a:spcAft>
                <a:spcPts val="0"/>
              </a:spcAft>
              <a:buClr>
                <a:srgbClr val="3F3F3F"/>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20688" y="641510"/>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3575050" y="920884"/>
            <a:ext cx="5111750" cy="4051166"/>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3F3F3F"/>
              </a:buClr>
              <a:buSzPts val="3200"/>
              <a:buChar char="•"/>
              <a:defRPr sz="3200"/>
            </a:lvl1pPr>
            <a:lvl2pPr marL="914400" lvl="1" indent="-406400" algn="l">
              <a:spcBef>
                <a:spcPts val="560"/>
              </a:spcBef>
              <a:spcAft>
                <a:spcPts val="0"/>
              </a:spcAft>
              <a:buClr>
                <a:srgbClr val="3F3F3F"/>
              </a:buClr>
              <a:buSzPts val="2800"/>
              <a:buChar char="–"/>
              <a:defRPr sz="2800"/>
            </a:lvl2pPr>
            <a:lvl3pPr marL="1371600" lvl="2" indent="-381000" algn="l">
              <a:spcBef>
                <a:spcPts val="480"/>
              </a:spcBef>
              <a:spcAft>
                <a:spcPts val="0"/>
              </a:spcAft>
              <a:buClr>
                <a:srgbClr val="3F3F3F"/>
              </a:buClr>
              <a:buSzPts val="2400"/>
              <a:buChar char="•"/>
              <a:defRPr sz="2400"/>
            </a:lvl3pPr>
            <a:lvl4pPr marL="1828800" lvl="3" indent="-355600" algn="l">
              <a:spcBef>
                <a:spcPts val="400"/>
              </a:spcBef>
              <a:spcAft>
                <a:spcPts val="0"/>
              </a:spcAft>
              <a:buClr>
                <a:srgbClr val="3F3F3F"/>
              </a:buClr>
              <a:buSzPts val="2000"/>
              <a:buChar char="–"/>
              <a:defRPr sz="2000"/>
            </a:lvl4pPr>
            <a:lvl5pPr marL="2286000" lvl="4" indent="-355600" algn="l">
              <a:spcBef>
                <a:spcPts val="400"/>
              </a:spcBef>
              <a:spcAft>
                <a:spcPts val="0"/>
              </a:spcAft>
              <a:buClr>
                <a:srgbClr val="3F3F3F"/>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6"/>
          <p:cNvSpPr txBox="1">
            <a:spLocks noGrp="1"/>
          </p:cNvSpPr>
          <p:nvPr>
            <p:ph type="body" idx="2"/>
          </p:nvPr>
        </p:nvSpPr>
        <p:spPr>
          <a:xfrm>
            <a:off x="420688" y="1601629"/>
            <a:ext cx="3008313" cy="314182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3F3F3F"/>
              </a:buClr>
              <a:buSzPts val="1400"/>
              <a:buNone/>
              <a:defRPr sz="1400"/>
            </a:lvl1pPr>
            <a:lvl2pPr marL="914400" lvl="1" indent="-228600" algn="l">
              <a:spcBef>
                <a:spcPts val="240"/>
              </a:spcBef>
              <a:spcAft>
                <a:spcPts val="0"/>
              </a:spcAft>
              <a:buClr>
                <a:srgbClr val="3F3F3F"/>
              </a:buClr>
              <a:buSzPts val="1200"/>
              <a:buNone/>
              <a:defRPr sz="1200"/>
            </a:lvl2pPr>
            <a:lvl3pPr marL="1371600" lvl="2" indent="-228600" algn="l">
              <a:spcBef>
                <a:spcPts val="200"/>
              </a:spcBef>
              <a:spcAft>
                <a:spcPts val="0"/>
              </a:spcAft>
              <a:buClr>
                <a:srgbClr val="3F3F3F"/>
              </a:buClr>
              <a:buSzPts val="1000"/>
              <a:buNone/>
              <a:defRPr sz="1000"/>
            </a:lvl3pPr>
            <a:lvl4pPr marL="1828800" lvl="3" indent="-228600" algn="l">
              <a:spcBef>
                <a:spcPts val="180"/>
              </a:spcBef>
              <a:spcAft>
                <a:spcPts val="0"/>
              </a:spcAft>
              <a:buClr>
                <a:srgbClr val="3F3F3F"/>
              </a:buClr>
              <a:buSzPts val="900"/>
              <a:buNone/>
              <a:defRPr sz="900"/>
            </a:lvl4pPr>
            <a:lvl5pPr marL="2286000" lvl="4" indent="-228600" algn="l">
              <a:spcBef>
                <a:spcPts val="180"/>
              </a:spcBef>
              <a:spcAft>
                <a:spcPts val="0"/>
              </a:spcAft>
              <a:buClr>
                <a:srgbClr val="3F3F3F"/>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792288" y="3829050"/>
            <a:ext cx="5486400" cy="4257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a:spLocks noGrp="1"/>
          </p:cNvSpPr>
          <p:nvPr>
            <p:ph type="pic" idx="2"/>
          </p:nvPr>
        </p:nvSpPr>
        <p:spPr>
          <a:xfrm>
            <a:off x="1792288" y="685800"/>
            <a:ext cx="5486400" cy="3086100"/>
          </a:xfrm>
          <a:prstGeom prst="rect">
            <a:avLst/>
          </a:prstGeom>
          <a:noFill/>
          <a:ln>
            <a:noFill/>
          </a:ln>
        </p:spPr>
      </p:sp>
      <p:sp>
        <p:nvSpPr>
          <p:cNvPr id="32" name="Google Shape;32;p7"/>
          <p:cNvSpPr txBox="1">
            <a:spLocks noGrp="1"/>
          </p:cNvSpPr>
          <p:nvPr>
            <p:ph type="body" idx="1"/>
          </p:nvPr>
        </p:nvSpPr>
        <p:spPr>
          <a:xfrm>
            <a:off x="1792288" y="4254817"/>
            <a:ext cx="5486400" cy="60293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3F3F3F"/>
              </a:buClr>
              <a:buSzPts val="1400"/>
              <a:buNone/>
              <a:defRPr sz="1400"/>
            </a:lvl1pPr>
            <a:lvl2pPr marL="914400" lvl="1" indent="-228600" algn="l">
              <a:spcBef>
                <a:spcPts val="240"/>
              </a:spcBef>
              <a:spcAft>
                <a:spcPts val="0"/>
              </a:spcAft>
              <a:buClr>
                <a:srgbClr val="3F3F3F"/>
              </a:buClr>
              <a:buSzPts val="1200"/>
              <a:buNone/>
              <a:defRPr sz="1200"/>
            </a:lvl2pPr>
            <a:lvl3pPr marL="1371600" lvl="2" indent="-228600" algn="l">
              <a:spcBef>
                <a:spcPts val="200"/>
              </a:spcBef>
              <a:spcAft>
                <a:spcPts val="0"/>
              </a:spcAft>
              <a:buClr>
                <a:srgbClr val="3F3F3F"/>
              </a:buClr>
              <a:buSzPts val="1000"/>
              <a:buNone/>
              <a:defRPr sz="1000"/>
            </a:lvl3pPr>
            <a:lvl4pPr marL="1828800" lvl="3" indent="-228600" algn="l">
              <a:spcBef>
                <a:spcPts val="180"/>
              </a:spcBef>
              <a:spcAft>
                <a:spcPts val="0"/>
              </a:spcAft>
              <a:buClr>
                <a:srgbClr val="3F3F3F"/>
              </a:buClr>
              <a:buSzPts val="900"/>
              <a:buNone/>
              <a:defRPr sz="900"/>
            </a:lvl4pPr>
            <a:lvl5pPr marL="2286000" lvl="4" indent="-228600" algn="l">
              <a:spcBef>
                <a:spcPts val="180"/>
              </a:spcBef>
              <a:spcAft>
                <a:spcPts val="0"/>
              </a:spcAft>
              <a:buClr>
                <a:srgbClr val="3F3F3F"/>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79972"/>
            <a:ext cx="8229600" cy="291465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mashlyn/online-retail-ii-uc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barilliance.com/rfm-analysis/#:~:text=RFM%20analysis%20is%20a%20data,much%20they've%20spent%20overall" TargetMode="External"/><Relationship Id="rId4" Type="http://schemas.openxmlformats.org/officeDocument/2006/relationships/hyperlink" Target="https://www.kaggle.com/code/ahmtcnbs/cohort-analysi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ashlyn/online-retail-ii-uci/cod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25403"/>
        </a:solidFill>
        <a:effectLst/>
      </p:bgPr>
    </p:bg>
    <p:spTree>
      <p:nvGrpSpPr>
        <p:cNvPr id="1" name="Shape 96"/>
        <p:cNvGrpSpPr/>
        <p:nvPr/>
      </p:nvGrpSpPr>
      <p:grpSpPr>
        <a:xfrm>
          <a:off x="0" y="0"/>
          <a:ext cx="0" cy="0"/>
          <a:chOff x="0" y="0"/>
          <a:chExt cx="0" cy="0"/>
        </a:xfrm>
      </p:grpSpPr>
      <p:grpSp>
        <p:nvGrpSpPr>
          <p:cNvPr id="6" name="Group 5">
            <a:extLst>
              <a:ext uri="{FF2B5EF4-FFF2-40B4-BE49-F238E27FC236}">
                <a16:creationId xmlns:a16="http://schemas.microsoft.com/office/drawing/2014/main" id="{F7B78E17-BB0A-D6FF-1564-1510DFB623E4}"/>
              </a:ext>
            </a:extLst>
          </p:cNvPr>
          <p:cNvGrpSpPr/>
          <p:nvPr/>
        </p:nvGrpSpPr>
        <p:grpSpPr>
          <a:xfrm>
            <a:off x="342515" y="389054"/>
            <a:ext cx="8896514" cy="4251961"/>
            <a:chOff x="1553471" y="664621"/>
            <a:chExt cx="8896514" cy="4251961"/>
          </a:xfrm>
        </p:grpSpPr>
        <p:cxnSp>
          <p:nvCxnSpPr>
            <p:cNvPr id="7" name="Google Shape;97;p25">
              <a:extLst>
                <a:ext uri="{FF2B5EF4-FFF2-40B4-BE49-F238E27FC236}">
                  <a16:creationId xmlns:a16="http://schemas.microsoft.com/office/drawing/2014/main" id="{92B49D80-AC17-0311-858D-6538D929DB62}"/>
                </a:ext>
              </a:extLst>
            </p:cNvPr>
            <p:cNvCxnSpPr/>
            <p:nvPr/>
          </p:nvCxnSpPr>
          <p:spPr>
            <a:xfrm>
              <a:off x="1662013" y="3084487"/>
              <a:ext cx="5619750" cy="0"/>
            </a:xfrm>
            <a:prstGeom prst="straightConnector1">
              <a:avLst/>
            </a:prstGeom>
            <a:noFill/>
            <a:ln w="19050" cap="flat" cmpd="sng">
              <a:solidFill>
                <a:schemeClr val="lt1"/>
              </a:solidFill>
              <a:prstDash val="solid"/>
              <a:round/>
              <a:headEnd type="none" w="sm" len="sm"/>
              <a:tailEnd type="none" w="sm" len="sm"/>
            </a:ln>
          </p:spPr>
        </p:cxnSp>
        <p:sp>
          <p:nvSpPr>
            <p:cNvPr id="8" name="Google Shape;98;p25">
              <a:extLst>
                <a:ext uri="{FF2B5EF4-FFF2-40B4-BE49-F238E27FC236}">
                  <a16:creationId xmlns:a16="http://schemas.microsoft.com/office/drawing/2014/main" id="{2392AF74-5DA2-CD01-4C1C-3B85D01201E0}"/>
                </a:ext>
              </a:extLst>
            </p:cNvPr>
            <p:cNvSpPr txBox="1"/>
            <p:nvPr/>
          </p:nvSpPr>
          <p:spPr>
            <a:xfrm>
              <a:off x="1599191" y="4459381"/>
              <a:ext cx="7886700" cy="4572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50000"/>
                </a:lnSpc>
                <a:buClr>
                  <a:schemeClr val="lt1"/>
                </a:buClr>
                <a:buSzPts val="1050"/>
              </a:pPr>
              <a:r>
                <a:rPr lang="en-US" sz="1050">
                  <a:solidFill>
                    <a:schemeClr val="lt1"/>
                  </a:solidFill>
                </a:rPr>
                <a:t>A presentation by Group 4: </a:t>
              </a:r>
              <a:endParaRPr lang="en-US">
                <a:solidFill>
                  <a:schemeClr val="lt1"/>
                </a:solidFill>
              </a:endParaRPr>
            </a:p>
            <a:p>
              <a:pPr>
                <a:lnSpc>
                  <a:spcPct val="50000"/>
                </a:lnSpc>
                <a:buSzPts val="1050"/>
              </a:pPr>
              <a:endParaRPr lang="en-US" sz="1050">
                <a:solidFill>
                  <a:schemeClr val="lt1"/>
                </a:solidFill>
              </a:endParaRPr>
            </a:p>
            <a:p>
              <a:pPr>
                <a:lnSpc>
                  <a:spcPct val="50000"/>
                </a:lnSpc>
                <a:buSzPts val="1050"/>
              </a:pPr>
              <a:r>
                <a:rPr lang="en-US" sz="1050">
                  <a:solidFill>
                    <a:schemeClr val="lt1"/>
                  </a:solidFill>
                </a:rPr>
                <a:t>Soumya Agrawal, Olivia Lee, Aniket Patel, Soumith Reddy</a:t>
              </a:r>
              <a:endParaRPr lang="en-US">
                <a:solidFill>
                  <a:schemeClr val="lt1"/>
                </a:solidFill>
              </a:endParaRPr>
            </a:p>
          </p:txBody>
        </p:sp>
        <p:sp>
          <p:nvSpPr>
            <p:cNvPr id="9" name="Google Shape;99;p25">
              <a:extLst>
                <a:ext uri="{FF2B5EF4-FFF2-40B4-BE49-F238E27FC236}">
                  <a16:creationId xmlns:a16="http://schemas.microsoft.com/office/drawing/2014/main" id="{0ED7189F-6640-43A6-FDA6-CF8DA3493781}"/>
                </a:ext>
              </a:extLst>
            </p:cNvPr>
            <p:cNvSpPr txBox="1"/>
            <p:nvPr/>
          </p:nvSpPr>
          <p:spPr>
            <a:xfrm>
              <a:off x="1599191" y="801781"/>
              <a:ext cx="7828444" cy="38929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lt1"/>
                </a:buClr>
                <a:buSzPts val="1200"/>
              </a:pPr>
              <a:r>
                <a:rPr lang="en-US" sz="1200">
                  <a:solidFill>
                    <a:schemeClr val="lt1"/>
                  </a:solidFill>
                  <a:latin typeface="Arial Black"/>
                  <a:sym typeface="Arial Black"/>
                </a:rPr>
                <a:t>August 2022</a:t>
              </a:r>
              <a:endParaRPr sz="1200" b="0" i="0" u="none" strike="noStrike" cap="none">
                <a:solidFill>
                  <a:schemeClr val="lt1"/>
                </a:solidFill>
                <a:latin typeface="Arial"/>
                <a:ea typeface="Arial"/>
                <a:cs typeface="Arial"/>
                <a:sym typeface="Arial"/>
              </a:endParaRPr>
            </a:p>
          </p:txBody>
        </p:sp>
        <p:sp>
          <p:nvSpPr>
            <p:cNvPr id="10" name="Google Shape;100;p25">
              <a:extLst>
                <a:ext uri="{FF2B5EF4-FFF2-40B4-BE49-F238E27FC236}">
                  <a16:creationId xmlns:a16="http://schemas.microsoft.com/office/drawing/2014/main" id="{00781BF8-8D49-02AA-A946-26F15C378D1B}"/>
                </a:ext>
              </a:extLst>
            </p:cNvPr>
            <p:cNvSpPr txBox="1"/>
            <p:nvPr/>
          </p:nvSpPr>
          <p:spPr>
            <a:xfrm>
              <a:off x="1553471" y="1190480"/>
              <a:ext cx="8486775" cy="17526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3333"/>
                </a:lnSpc>
                <a:buClr>
                  <a:schemeClr val="lt1"/>
                </a:buClr>
                <a:buSzPts val="4800"/>
              </a:pPr>
              <a:r>
                <a:rPr lang="en-US" sz="4800" b="1">
                  <a:solidFill>
                    <a:schemeClr val="lt1"/>
                  </a:solidFill>
                </a:rPr>
                <a:t>Customer Segmentation and Targeting</a:t>
              </a:r>
            </a:p>
          </p:txBody>
        </p:sp>
        <p:sp>
          <p:nvSpPr>
            <p:cNvPr id="11" name="Google Shape;101;p25">
              <a:extLst>
                <a:ext uri="{FF2B5EF4-FFF2-40B4-BE49-F238E27FC236}">
                  <a16:creationId xmlns:a16="http://schemas.microsoft.com/office/drawing/2014/main" id="{825CDBE2-994D-6D5B-2721-3809C89D258C}"/>
                </a:ext>
              </a:extLst>
            </p:cNvPr>
            <p:cNvSpPr txBox="1"/>
            <p:nvPr/>
          </p:nvSpPr>
          <p:spPr>
            <a:xfrm>
              <a:off x="1599191" y="3678330"/>
              <a:ext cx="8850794" cy="4572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lt1"/>
                </a:buClr>
                <a:buSzPts val="1400"/>
              </a:pPr>
              <a:endParaRPr>
                <a:solidFill>
                  <a:schemeClr val="lt1"/>
                </a:solidFill>
              </a:endParaRPr>
            </a:p>
          </p:txBody>
        </p:sp>
        <p:pic>
          <p:nvPicPr>
            <p:cNvPr id="12" name="Google Shape;102;p25">
              <a:extLst>
                <a:ext uri="{FF2B5EF4-FFF2-40B4-BE49-F238E27FC236}">
                  <a16:creationId xmlns:a16="http://schemas.microsoft.com/office/drawing/2014/main" id="{07FA33F2-03B6-C538-2326-7BD18C2C5BE8}"/>
                </a:ext>
              </a:extLst>
            </p:cNvPr>
            <p:cNvPicPr preferRelativeResize="0"/>
            <p:nvPr/>
          </p:nvPicPr>
          <p:blipFill rotWithShape="1">
            <a:blip r:embed="rId3">
              <a:alphaModFix/>
            </a:blip>
            <a:srcRect/>
            <a:stretch/>
          </p:blipFill>
          <p:spPr>
            <a:xfrm>
              <a:off x="8029250" y="664621"/>
              <a:ext cx="1877397" cy="914400"/>
            </a:xfrm>
            <a:prstGeom prst="rect">
              <a:avLst/>
            </a:prstGeom>
            <a:noFill/>
            <a:ln>
              <a:noFill/>
            </a:ln>
          </p:spPr>
        </p:pic>
      </p:grpSp>
      <p:sp>
        <p:nvSpPr>
          <p:cNvPr id="2" name="TextBox 1">
            <a:extLst>
              <a:ext uri="{FF2B5EF4-FFF2-40B4-BE49-F238E27FC236}">
                <a16:creationId xmlns:a16="http://schemas.microsoft.com/office/drawing/2014/main" id="{D361D804-D2B0-0A18-22E4-2D55325881FD}"/>
              </a:ext>
            </a:extLst>
          </p:cNvPr>
          <p:cNvSpPr txBox="1"/>
          <p:nvPr/>
        </p:nvSpPr>
        <p:spPr>
          <a:xfrm>
            <a:off x="-147782" y="2299855"/>
            <a:ext cx="184731" cy="307777"/>
          </a:xfrm>
          <a:prstGeom prst="rect">
            <a:avLst/>
          </a:prstGeom>
          <a:noFill/>
        </p:spPr>
        <p:txBody>
          <a:bodyPr wrap="none" rtlCol="0">
            <a:spAutoFit/>
          </a:bodyPr>
          <a:lstStyle/>
          <a:p>
            <a:endParaRPr lang="en-US"/>
          </a:p>
        </p:txBody>
      </p:sp>
      <p:sp>
        <p:nvSpPr>
          <p:cNvPr id="4" name="Google Shape;100;p25">
            <a:extLst>
              <a:ext uri="{FF2B5EF4-FFF2-40B4-BE49-F238E27FC236}">
                <a16:creationId xmlns:a16="http://schemas.microsoft.com/office/drawing/2014/main" id="{6BE9BF11-7EB4-C90C-02CC-8AEDD1C264CB}"/>
              </a:ext>
            </a:extLst>
          </p:cNvPr>
          <p:cNvSpPr txBox="1"/>
          <p:nvPr/>
        </p:nvSpPr>
        <p:spPr>
          <a:xfrm>
            <a:off x="342515" y="2877241"/>
            <a:ext cx="8486775" cy="4572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3333"/>
              </a:lnSpc>
              <a:buClr>
                <a:schemeClr val="lt1"/>
              </a:buClr>
              <a:buSzPts val="4800"/>
            </a:pPr>
            <a:r>
              <a:rPr lang="en-US" sz="2400" b="1">
                <a:solidFill>
                  <a:schemeClr val="lt1"/>
                </a:solidFill>
              </a:rPr>
              <a:t>Online Retail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457200" y="569174"/>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b="1">
                <a:solidFill>
                  <a:srgbClr val="B25403"/>
                </a:solidFill>
              </a:rPr>
              <a:t>FEATURE ENGINEERING FOR CUSTOMER LIFETIME VALUE PREDICTION</a:t>
            </a:r>
          </a:p>
        </p:txBody>
      </p:sp>
      <p:pic>
        <p:nvPicPr>
          <p:cNvPr id="4" name="Picture 3">
            <a:extLst>
              <a:ext uri="{FF2B5EF4-FFF2-40B4-BE49-F238E27FC236}">
                <a16:creationId xmlns:a16="http://schemas.microsoft.com/office/drawing/2014/main" id="{9260049C-AF71-8886-CC7B-851A3D827AA5}"/>
              </a:ext>
            </a:extLst>
          </p:cNvPr>
          <p:cNvPicPr>
            <a:picLocks noChangeAspect="1"/>
          </p:cNvPicPr>
          <p:nvPr/>
        </p:nvPicPr>
        <p:blipFill>
          <a:blip r:embed="rId3"/>
          <a:stretch>
            <a:fillRect/>
          </a:stretch>
        </p:blipFill>
        <p:spPr>
          <a:xfrm>
            <a:off x="462541" y="1381341"/>
            <a:ext cx="8244129" cy="1284875"/>
          </a:xfrm>
          <a:prstGeom prst="rect">
            <a:avLst/>
          </a:prstGeom>
        </p:spPr>
      </p:pic>
      <p:grpSp>
        <p:nvGrpSpPr>
          <p:cNvPr id="21" name="Group 20">
            <a:extLst>
              <a:ext uri="{FF2B5EF4-FFF2-40B4-BE49-F238E27FC236}">
                <a16:creationId xmlns:a16="http://schemas.microsoft.com/office/drawing/2014/main" id="{D4FDB92A-8C53-719E-12D2-A87C73D930C2}"/>
              </a:ext>
            </a:extLst>
          </p:cNvPr>
          <p:cNvGrpSpPr/>
          <p:nvPr/>
        </p:nvGrpSpPr>
        <p:grpSpPr>
          <a:xfrm>
            <a:off x="1632112" y="3162761"/>
            <a:ext cx="5775654" cy="1824420"/>
            <a:chOff x="194222" y="3062890"/>
            <a:chExt cx="6600063" cy="2080610"/>
          </a:xfrm>
        </p:grpSpPr>
        <p:pic>
          <p:nvPicPr>
            <p:cNvPr id="11" name="Picture 10">
              <a:extLst>
                <a:ext uri="{FF2B5EF4-FFF2-40B4-BE49-F238E27FC236}">
                  <a16:creationId xmlns:a16="http://schemas.microsoft.com/office/drawing/2014/main" id="{6F4E78B3-F216-813D-1329-ECD740227E65}"/>
                </a:ext>
              </a:extLst>
            </p:cNvPr>
            <p:cNvPicPr>
              <a:picLocks noChangeAspect="1"/>
            </p:cNvPicPr>
            <p:nvPr/>
          </p:nvPicPr>
          <p:blipFill>
            <a:blip r:embed="rId4"/>
            <a:stretch>
              <a:fillRect/>
            </a:stretch>
          </p:blipFill>
          <p:spPr>
            <a:xfrm>
              <a:off x="194222" y="3122010"/>
              <a:ext cx="2806700" cy="1955800"/>
            </a:xfrm>
            <a:prstGeom prst="rect">
              <a:avLst/>
            </a:prstGeom>
          </p:spPr>
        </p:pic>
        <p:pic>
          <p:nvPicPr>
            <p:cNvPr id="12" name="Picture 11">
              <a:extLst>
                <a:ext uri="{FF2B5EF4-FFF2-40B4-BE49-F238E27FC236}">
                  <a16:creationId xmlns:a16="http://schemas.microsoft.com/office/drawing/2014/main" id="{B25140F8-1D7F-B325-2F48-846139D2FBC6}"/>
                </a:ext>
              </a:extLst>
            </p:cNvPr>
            <p:cNvPicPr>
              <a:picLocks noChangeAspect="1"/>
            </p:cNvPicPr>
            <p:nvPr/>
          </p:nvPicPr>
          <p:blipFill>
            <a:blip r:embed="rId5"/>
            <a:stretch>
              <a:fillRect/>
            </a:stretch>
          </p:blipFill>
          <p:spPr>
            <a:xfrm>
              <a:off x="2979902" y="3111500"/>
              <a:ext cx="1333500" cy="2032000"/>
            </a:xfrm>
            <a:prstGeom prst="rect">
              <a:avLst/>
            </a:prstGeom>
          </p:spPr>
        </p:pic>
        <p:pic>
          <p:nvPicPr>
            <p:cNvPr id="13" name="Picture 12">
              <a:extLst>
                <a:ext uri="{FF2B5EF4-FFF2-40B4-BE49-F238E27FC236}">
                  <a16:creationId xmlns:a16="http://schemas.microsoft.com/office/drawing/2014/main" id="{F4B6AB8E-4D90-1A3E-8818-716DDA15B344}"/>
                </a:ext>
              </a:extLst>
            </p:cNvPr>
            <p:cNvPicPr>
              <a:picLocks noChangeAspect="1"/>
            </p:cNvPicPr>
            <p:nvPr/>
          </p:nvPicPr>
          <p:blipFill>
            <a:blip r:embed="rId6"/>
            <a:stretch>
              <a:fillRect/>
            </a:stretch>
          </p:blipFill>
          <p:spPr>
            <a:xfrm>
              <a:off x="4224066" y="3062890"/>
              <a:ext cx="1803400" cy="2032000"/>
            </a:xfrm>
            <a:prstGeom prst="rect">
              <a:avLst/>
            </a:prstGeom>
          </p:spPr>
        </p:pic>
        <p:pic>
          <p:nvPicPr>
            <p:cNvPr id="19" name="Picture 18">
              <a:extLst>
                <a:ext uri="{FF2B5EF4-FFF2-40B4-BE49-F238E27FC236}">
                  <a16:creationId xmlns:a16="http://schemas.microsoft.com/office/drawing/2014/main" id="{644BCBB2-591C-698D-08F9-F1E4FE1CC09A}"/>
                </a:ext>
              </a:extLst>
            </p:cNvPr>
            <p:cNvPicPr>
              <a:picLocks noChangeAspect="1"/>
            </p:cNvPicPr>
            <p:nvPr/>
          </p:nvPicPr>
          <p:blipFill>
            <a:blip r:embed="rId7"/>
            <a:stretch>
              <a:fillRect/>
            </a:stretch>
          </p:blipFill>
          <p:spPr>
            <a:xfrm>
              <a:off x="5943385" y="3069240"/>
              <a:ext cx="850900" cy="2019300"/>
            </a:xfrm>
            <a:prstGeom prst="rect">
              <a:avLst/>
            </a:prstGeom>
          </p:spPr>
        </p:pic>
      </p:grpSp>
      <p:sp>
        <p:nvSpPr>
          <p:cNvPr id="23" name="Down Arrow 22">
            <a:extLst>
              <a:ext uri="{FF2B5EF4-FFF2-40B4-BE49-F238E27FC236}">
                <a16:creationId xmlns:a16="http://schemas.microsoft.com/office/drawing/2014/main" id="{D2E5F434-C95F-1C3E-ECA0-6B91DC612BDA}"/>
              </a:ext>
            </a:extLst>
          </p:cNvPr>
          <p:cNvSpPr/>
          <p:nvPr/>
        </p:nvSpPr>
        <p:spPr>
          <a:xfrm>
            <a:off x="4253426" y="2708840"/>
            <a:ext cx="533026" cy="501939"/>
          </a:xfrm>
          <a:prstGeom prst="downArrow">
            <a:avLst/>
          </a:prstGeom>
          <a:solidFill>
            <a:srgbClr val="ED7D31"/>
          </a:solidFill>
          <a:ln>
            <a:solidFill>
              <a:srgbClr val="B25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7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4" name="Title 3">
            <a:extLst>
              <a:ext uri="{FF2B5EF4-FFF2-40B4-BE49-F238E27FC236}">
                <a16:creationId xmlns:a16="http://schemas.microsoft.com/office/drawing/2014/main" id="{B778618D-E44E-3AC2-E140-739D6029B5C9}"/>
              </a:ext>
            </a:extLst>
          </p:cNvPr>
          <p:cNvSpPr>
            <a:spLocks noGrp="1"/>
          </p:cNvSpPr>
          <p:nvPr>
            <p:ph type="title"/>
          </p:nvPr>
        </p:nvSpPr>
        <p:spPr>
          <a:xfrm>
            <a:off x="464820" y="685630"/>
            <a:ext cx="8229600" cy="857250"/>
          </a:xfrm>
        </p:spPr>
        <p:txBody>
          <a:bodyPr>
            <a:normAutofit/>
          </a:bodyPr>
          <a:lstStyle/>
          <a:p>
            <a:r>
              <a:rPr lang="en-US" sz="2400" b="1" dirty="0">
                <a:solidFill>
                  <a:srgbClr val="B25403"/>
                </a:solidFill>
              </a:rPr>
              <a:t>BASELINE 3-MONTH CLTV MODEL:</a:t>
            </a:r>
            <a:br>
              <a:rPr lang="en-US" sz="2400" b="1" dirty="0">
                <a:solidFill>
                  <a:srgbClr val="B25403"/>
                </a:solidFill>
              </a:rPr>
            </a:br>
            <a:r>
              <a:rPr lang="en-US" sz="1800" b="1" dirty="0">
                <a:solidFill>
                  <a:srgbClr val="B25403"/>
                </a:solidFill>
              </a:rPr>
              <a:t>MULTI-LINEAR REGRESSION</a:t>
            </a:r>
            <a:endParaRPr lang="en-US" sz="1800"/>
          </a:p>
          <a:p>
            <a:endParaRPr lang="en-US"/>
          </a:p>
        </p:txBody>
      </p:sp>
      <p:pic>
        <p:nvPicPr>
          <p:cNvPr id="3" name="Picture 4" descr="Chart, scatter chart&#10;&#10;Description automatically generated">
            <a:extLst>
              <a:ext uri="{FF2B5EF4-FFF2-40B4-BE49-F238E27FC236}">
                <a16:creationId xmlns:a16="http://schemas.microsoft.com/office/drawing/2014/main" id="{EA1339AE-CF00-EAC1-6526-A6D601E16041}"/>
              </a:ext>
            </a:extLst>
          </p:cNvPr>
          <p:cNvPicPr>
            <a:picLocks noChangeAspect="1"/>
          </p:cNvPicPr>
          <p:nvPr/>
        </p:nvPicPr>
        <p:blipFill>
          <a:blip r:embed="rId3"/>
          <a:stretch>
            <a:fillRect/>
          </a:stretch>
        </p:blipFill>
        <p:spPr>
          <a:xfrm>
            <a:off x="769619" y="1224744"/>
            <a:ext cx="3894337" cy="2622041"/>
          </a:xfrm>
          <a:prstGeom prst="rect">
            <a:avLst/>
          </a:prstGeom>
        </p:spPr>
      </p:pic>
      <p:sp>
        <p:nvSpPr>
          <p:cNvPr id="6" name="TextBox 5">
            <a:extLst>
              <a:ext uri="{FF2B5EF4-FFF2-40B4-BE49-F238E27FC236}">
                <a16:creationId xmlns:a16="http://schemas.microsoft.com/office/drawing/2014/main" id="{BC7705A1-4699-FCFD-8C09-EC94F1B13CC5}"/>
              </a:ext>
            </a:extLst>
          </p:cNvPr>
          <p:cNvSpPr txBox="1"/>
          <p:nvPr/>
        </p:nvSpPr>
        <p:spPr>
          <a:xfrm>
            <a:off x="5222821" y="1224744"/>
            <a:ext cx="3333190" cy="1672417"/>
          </a:xfrm>
          <a:prstGeom prst="rect">
            <a:avLst/>
          </a:prstGeom>
          <a:noFill/>
          <a:ln>
            <a:noFill/>
          </a:ln>
        </p:spPr>
        <p:txBody>
          <a:bodyPr rot="0" spcFirstLastPara="1" vertOverflow="overflow" horzOverflow="overflow" vert="horz" wrap="square" lIns="91425" tIns="45700" rIns="91425" bIns="45700" numCol="1" spcCol="0" rtlCol="0" fromWordArt="0" anchor="t" anchorCtr="0" forceAA="0" compatLnSpc="1">
            <a:prstTxWarp prst="textNoShape">
              <a:avLst/>
            </a:prstTxWarp>
            <a:normAutofit fontScale="62500" lnSpcReduction="20000"/>
          </a:bodyPr>
          <a:lstStyle/>
          <a:p>
            <a:pPr marL="336550" indent="-285750" algn="just">
              <a:lnSpc>
                <a:spcPct val="120000"/>
              </a:lnSpc>
              <a:spcBef>
                <a:spcPts val="560"/>
              </a:spcBef>
              <a:buClr>
                <a:srgbClr val="3F3F3F"/>
              </a:buClr>
              <a:buSzPts val="2800"/>
              <a:buFont typeface="Arial" panose="020B0604020202020204" pitchFamily="34" charset="0"/>
              <a:buChar char="•"/>
            </a:pPr>
            <a:endParaRPr lang="en-US" i="0" u="none" strike="noStrike" cap="none">
              <a:solidFill>
                <a:schemeClr val="tx1"/>
              </a:solidFill>
              <a:latin typeface="Arial" panose="020B0604020202020204" pitchFamily="34" charset="0"/>
              <a:ea typeface="Calibri"/>
              <a:cs typeface="Arial" panose="020B0604020202020204" pitchFamily="34" charset="0"/>
            </a:endParaRPr>
          </a:p>
          <a:p>
            <a:pPr>
              <a:lnSpc>
                <a:spcPct val="120000"/>
              </a:lnSpc>
            </a:pPr>
            <a:r>
              <a:rPr lang="en-US" sz="2000" dirty="0">
                <a:ea typeface="Calibri"/>
              </a:rPr>
              <a:t>Baseline Train set </a:t>
            </a:r>
            <a:r>
              <a:rPr lang="en-US" sz="2000" dirty="0" err="1">
                <a:ea typeface="Calibri"/>
              </a:rPr>
              <a:t>MedAE</a:t>
            </a:r>
            <a:r>
              <a:rPr lang="en-US" sz="2000" dirty="0">
                <a:ea typeface="Calibri"/>
              </a:rPr>
              <a:t>: $137.13</a:t>
            </a:r>
          </a:p>
          <a:p>
            <a:pPr>
              <a:lnSpc>
                <a:spcPct val="120000"/>
              </a:lnSpc>
            </a:pPr>
            <a:r>
              <a:rPr lang="en-US" sz="2000" dirty="0">
                <a:ea typeface="Calibri"/>
              </a:rPr>
              <a:t>Baseline Test set </a:t>
            </a:r>
            <a:r>
              <a:rPr lang="en-US" sz="2000" dirty="0" err="1">
                <a:ea typeface="Calibri"/>
              </a:rPr>
              <a:t>MedAE</a:t>
            </a:r>
            <a:r>
              <a:rPr lang="en-US" sz="2000" dirty="0">
                <a:ea typeface="Calibri"/>
              </a:rPr>
              <a:t>: $141.01</a:t>
            </a:r>
            <a:endParaRPr lang="en-US" sz="2000">
              <a:ea typeface="Calibri"/>
            </a:endParaRPr>
          </a:p>
          <a:p>
            <a:pPr>
              <a:lnSpc>
                <a:spcPct val="120000"/>
              </a:lnSpc>
            </a:pPr>
            <a:endParaRPr lang="en-US"/>
          </a:p>
          <a:p>
            <a:pPr>
              <a:lnSpc>
                <a:spcPct val="120000"/>
              </a:lnSpc>
            </a:pPr>
            <a:r>
              <a:rPr lang="en-US" sz="2000" dirty="0">
                <a:ea typeface="Calibri"/>
              </a:rPr>
              <a:t>Range of target: $0 to $65,000</a:t>
            </a:r>
            <a:endParaRPr lang="en-US" sz="2000" dirty="0">
              <a:latin typeface="Arial" panose="020B0604020202020204" pitchFamily="34" charset="0"/>
              <a:ea typeface="Calibri"/>
              <a:cs typeface="Arial" panose="020B0604020202020204" pitchFamily="34" charset="0"/>
            </a:endParaRPr>
          </a:p>
          <a:p>
            <a:endParaRPr lang="en-US" sz="1500" dirty="0">
              <a:latin typeface="Arial" panose="020B0604020202020204" pitchFamily="34" charset="0"/>
              <a:ea typeface="Calibri"/>
              <a:cs typeface="Arial" panose="020B0604020202020204" pitchFamily="34" charset="0"/>
            </a:endParaRPr>
          </a:p>
          <a:p>
            <a:endParaRPr lang="en-US" sz="1500" dirty="0">
              <a:latin typeface="Arial" panose="020B0604020202020204" pitchFamily="34" charset="0"/>
              <a:ea typeface="Calibri"/>
              <a:cs typeface="Arial" panose="020B0604020202020204" pitchFamily="34" charset="0"/>
            </a:endParaRPr>
          </a:p>
          <a:p>
            <a:pPr algn="just"/>
            <a:endParaRPr lang="en-US" dirty="0">
              <a:latin typeface="Arial" panose="020B0604020202020204" pitchFamily="34" charset="0"/>
              <a:ea typeface="Calibri"/>
              <a:cs typeface="Arial" panose="020B0604020202020204" pitchFamily="34" charset="0"/>
            </a:endParaRPr>
          </a:p>
          <a:p>
            <a:pPr marL="50800" algn="just">
              <a:lnSpc>
                <a:spcPct val="90000"/>
              </a:lnSpc>
              <a:spcBef>
                <a:spcPts val="560"/>
              </a:spcBef>
            </a:pPr>
            <a:br>
              <a:rPr lang="en-US" dirty="0">
                <a:latin typeface="Arial" panose="020B0604020202020204" pitchFamily="34" charset="0"/>
                <a:ea typeface="Calibri"/>
                <a:cs typeface="Arial" panose="020B0604020202020204" pitchFamily="34" charset="0"/>
              </a:rPr>
            </a:br>
            <a:endParaRPr lang="en-US" dirty="0">
              <a:latin typeface="Arial" panose="020B0604020202020204" pitchFamily="34" charset="0"/>
              <a:ea typeface="Calibri"/>
              <a:cs typeface="Arial" panose="020B0604020202020204" pitchFamily="34" charset="0"/>
            </a:endParaRPr>
          </a:p>
          <a:p>
            <a:pPr marL="50800" algn="ctr">
              <a:lnSpc>
                <a:spcPct val="90000"/>
              </a:lnSpc>
              <a:spcBef>
                <a:spcPts val="560"/>
              </a:spcBef>
              <a:buClr>
                <a:srgbClr val="3F3F3F"/>
              </a:buClr>
              <a:buSzPts val="2800"/>
            </a:pPr>
            <a:endParaRPr lang="en-US" dirty="0">
              <a:latin typeface="Arial" panose="020B0604020202020204" pitchFamily="34" charset="0"/>
              <a:ea typeface="Calibri"/>
              <a:cs typeface="Arial" panose="020B0604020202020204" pitchFamily="34" charset="0"/>
            </a:endParaRPr>
          </a:p>
        </p:txBody>
      </p:sp>
      <p:sp>
        <p:nvSpPr>
          <p:cNvPr id="7" name="Rectangle 6">
            <a:extLst>
              <a:ext uri="{FF2B5EF4-FFF2-40B4-BE49-F238E27FC236}">
                <a16:creationId xmlns:a16="http://schemas.microsoft.com/office/drawing/2014/main" id="{4199E0B9-B311-E793-D8D1-F97A0CB687B3}"/>
              </a:ext>
            </a:extLst>
          </p:cNvPr>
          <p:cNvSpPr/>
          <p:nvPr/>
        </p:nvSpPr>
        <p:spPr>
          <a:xfrm>
            <a:off x="-1" y="4109503"/>
            <a:ext cx="9144000" cy="622241"/>
          </a:xfrm>
          <a:prstGeom prst="rect">
            <a:avLst/>
          </a:prstGeom>
          <a:solidFill>
            <a:srgbClr val="B2540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The Baseline model considered all the features, many of them </a:t>
            </a:r>
            <a:r>
              <a:rPr lang="en-US">
                <a:cs typeface="Arial"/>
              </a:rPr>
              <a:t>may be </a:t>
            </a:r>
            <a:r>
              <a:rPr lang="en-US" dirty="0">
                <a:cs typeface="Arial"/>
              </a:rPr>
              <a:t>statistically insignificant</a:t>
            </a:r>
            <a:r>
              <a:rPr lang="en-US">
                <a:cs typeface="Arial"/>
              </a:rPr>
              <a:t> – to eliminate these unnecessary features we can run a Lasso Regression </a:t>
            </a:r>
            <a:endParaRPr lang="en-US" dirty="0">
              <a:cs typeface="Arial"/>
            </a:endParaRPr>
          </a:p>
        </p:txBody>
      </p:sp>
    </p:spTree>
    <p:extLst>
      <p:ext uri="{BB962C8B-B14F-4D97-AF65-F5344CB8AC3E}">
        <p14:creationId xmlns:p14="http://schemas.microsoft.com/office/powerpoint/2010/main" val="156529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7422-A355-75C6-79B1-360B3AED9FDC}"/>
              </a:ext>
            </a:extLst>
          </p:cNvPr>
          <p:cNvSpPr>
            <a:spLocks noGrp="1"/>
          </p:cNvSpPr>
          <p:nvPr>
            <p:ph type="title"/>
          </p:nvPr>
        </p:nvSpPr>
        <p:spPr>
          <a:xfrm>
            <a:off x="457200" y="703183"/>
            <a:ext cx="8229600" cy="857250"/>
          </a:xfrm>
        </p:spPr>
        <p:txBody>
          <a:bodyPr/>
          <a:lstStyle/>
          <a:p>
            <a:r>
              <a:rPr lang="en-US" sz="2400" b="1" dirty="0">
                <a:solidFill>
                  <a:srgbClr val="B25403"/>
                </a:solidFill>
              </a:rPr>
              <a:t>IMPROVED 3-MONTH CLTV MODEL:</a:t>
            </a:r>
            <a:br>
              <a:rPr lang="en-US" sz="2000" b="1" dirty="0"/>
            </a:br>
            <a:r>
              <a:rPr lang="en-US" sz="1800" b="1" dirty="0">
                <a:solidFill>
                  <a:srgbClr val="B25403"/>
                </a:solidFill>
              </a:rPr>
              <a:t>LASSO REGRESSION</a:t>
            </a:r>
            <a:endParaRPr lang="en-US" sz="1800"/>
          </a:p>
          <a:p>
            <a:endParaRPr lang="en-US" sz="2400" dirty="0"/>
          </a:p>
          <a:p>
            <a:endParaRPr lang="en-US" sz="2400" b="1" dirty="0">
              <a:solidFill>
                <a:srgbClr val="B25403"/>
              </a:solidFill>
            </a:endParaRPr>
          </a:p>
        </p:txBody>
      </p:sp>
      <p:pic>
        <p:nvPicPr>
          <p:cNvPr id="4" name="Picture 4" descr="Chart, line chart&#10;&#10;Description automatically generated">
            <a:extLst>
              <a:ext uri="{FF2B5EF4-FFF2-40B4-BE49-F238E27FC236}">
                <a16:creationId xmlns:a16="http://schemas.microsoft.com/office/drawing/2014/main" id="{6CBD712D-761E-2D98-8778-BEBA5F02C09E}"/>
              </a:ext>
            </a:extLst>
          </p:cNvPr>
          <p:cNvPicPr>
            <a:picLocks noChangeAspect="1"/>
          </p:cNvPicPr>
          <p:nvPr/>
        </p:nvPicPr>
        <p:blipFill>
          <a:blip r:embed="rId2"/>
          <a:stretch>
            <a:fillRect/>
          </a:stretch>
        </p:blipFill>
        <p:spPr>
          <a:xfrm>
            <a:off x="548367" y="1075984"/>
            <a:ext cx="4532879" cy="2903083"/>
          </a:xfrm>
          <a:prstGeom prst="rect">
            <a:avLst/>
          </a:prstGeom>
        </p:spPr>
      </p:pic>
      <p:sp>
        <p:nvSpPr>
          <p:cNvPr id="5" name="TextBox 4">
            <a:extLst>
              <a:ext uri="{FF2B5EF4-FFF2-40B4-BE49-F238E27FC236}">
                <a16:creationId xmlns:a16="http://schemas.microsoft.com/office/drawing/2014/main" id="{EAAFD301-5975-0E06-52D7-B42DB51682ED}"/>
              </a:ext>
            </a:extLst>
          </p:cNvPr>
          <p:cNvSpPr txBox="1"/>
          <p:nvPr/>
        </p:nvSpPr>
        <p:spPr>
          <a:xfrm>
            <a:off x="5198609" y="826294"/>
            <a:ext cx="3222851"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t>
            </a:r>
          </a:p>
          <a:p>
            <a:r>
              <a:rPr lang="en-US" dirty="0">
                <a:cs typeface="Segoe UI"/>
              </a:rPr>
              <a:t>​</a:t>
            </a:r>
          </a:p>
          <a:p>
            <a:r>
              <a:rPr lang="en-US" dirty="0"/>
              <a:t>Train set </a:t>
            </a:r>
            <a:r>
              <a:rPr lang="en-US" dirty="0" err="1"/>
              <a:t>MedAE</a:t>
            </a:r>
            <a:r>
              <a:rPr lang="en-US" dirty="0"/>
              <a:t> for alpha=2 is 116.65</a:t>
            </a:r>
          </a:p>
          <a:p>
            <a:r>
              <a:rPr lang="en-US" dirty="0"/>
              <a:t>Test set </a:t>
            </a:r>
            <a:r>
              <a:rPr lang="en-US" dirty="0" err="1"/>
              <a:t>MedAE</a:t>
            </a:r>
            <a:r>
              <a:rPr lang="en-US" dirty="0"/>
              <a:t> for alpha=2 is 128.87</a:t>
            </a:r>
          </a:p>
          <a:p>
            <a:endParaRPr lang="en-US"/>
          </a:p>
          <a:p>
            <a:r>
              <a:rPr lang="en-US" dirty="0"/>
              <a:t>Range of target: $0 to $65,000</a:t>
            </a:r>
          </a:p>
          <a:p>
            <a:endParaRPr lang="en-US" dirty="0"/>
          </a:p>
        </p:txBody>
      </p:sp>
      <p:sp>
        <p:nvSpPr>
          <p:cNvPr id="6" name="Rectangle 5">
            <a:extLst>
              <a:ext uri="{FF2B5EF4-FFF2-40B4-BE49-F238E27FC236}">
                <a16:creationId xmlns:a16="http://schemas.microsoft.com/office/drawing/2014/main" id="{C0E839D9-3264-8115-D63F-815F191D8AEF}"/>
              </a:ext>
            </a:extLst>
          </p:cNvPr>
          <p:cNvSpPr/>
          <p:nvPr/>
        </p:nvSpPr>
        <p:spPr>
          <a:xfrm>
            <a:off x="-1" y="4109503"/>
            <a:ext cx="9144000" cy="622241"/>
          </a:xfrm>
          <a:prstGeom prst="rect">
            <a:avLst/>
          </a:prstGeom>
          <a:solidFill>
            <a:srgbClr val="B2540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Median Absolute Error is minimum for alpha=2. Overfitting is ruled out since train and test set errors are similar.</a:t>
            </a:r>
          </a:p>
        </p:txBody>
      </p:sp>
    </p:spTree>
    <p:extLst>
      <p:ext uri="{BB962C8B-B14F-4D97-AF65-F5344CB8AC3E}">
        <p14:creationId xmlns:p14="http://schemas.microsoft.com/office/powerpoint/2010/main" val="3352147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E950B3-5776-95E4-7EFF-778CB0A0C918}"/>
              </a:ext>
            </a:extLst>
          </p:cNvPr>
          <p:cNvGrpSpPr/>
          <p:nvPr/>
        </p:nvGrpSpPr>
        <p:grpSpPr>
          <a:xfrm>
            <a:off x="3955324" y="1096736"/>
            <a:ext cx="4244340" cy="2842260"/>
            <a:chOff x="2209800" y="838200"/>
            <a:chExt cx="4724400" cy="3467100"/>
          </a:xfrm>
        </p:grpSpPr>
        <p:pic>
          <p:nvPicPr>
            <p:cNvPr id="6" name="Picture 5">
              <a:extLst>
                <a:ext uri="{FF2B5EF4-FFF2-40B4-BE49-F238E27FC236}">
                  <a16:creationId xmlns:a16="http://schemas.microsoft.com/office/drawing/2014/main" id="{7C6147FE-8B92-157D-746F-72E674D50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838200"/>
              <a:ext cx="4724400"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D259F1F-C7B0-ABBE-FF6C-EECCD53D1753}"/>
                </a:ext>
              </a:extLst>
            </p:cNvPr>
            <p:cNvSpPr/>
            <p:nvPr/>
          </p:nvSpPr>
          <p:spPr>
            <a:xfrm>
              <a:off x="4572000" y="1166648"/>
              <a:ext cx="420414" cy="13663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8" name="Rectangle 7">
              <a:extLst>
                <a:ext uri="{FF2B5EF4-FFF2-40B4-BE49-F238E27FC236}">
                  <a16:creationId xmlns:a16="http://schemas.microsoft.com/office/drawing/2014/main" id="{EBA7FC85-2418-F5E1-8E44-DEDD642FC664}"/>
                </a:ext>
              </a:extLst>
            </p:cNvPr>
            <p:cNvSpPr/>
            <p:nvPr/>
          </p:nvSpPr>
          <p:spPr>
            <a:xfrm>
              <a:off x="4572000" y="1802524"/>
              <a:ext cx="420414" cy="25750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9" name="Rectangle 8">
              <a:extLst>
                <a:ext uri="{FF2B5EF4-FFF2-40B4-BE49-F238E27FC236}">
                  <a16:creationId xmlns:a16="http://schemas.microsoft.com/office/drawing/2014/main" id="{80803FB3-3D58-E01C-932F-6A986E00A85C}"/>
                </a:ext>
              </a:extLst>
            </p:cNvPr>
            <p:cNvSpPr/>
            <p:nvPr/>
          </p:nvSpPr>
          <p:spPr>
            <a:xfrm>
              <a:off x="4587768" y="2438403"/>
              <a:ext cx="420414" cy="25750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0" name="Rectangle 9">
              <a:extLst>
                <a:ext uri="{FF2B5EF4-FFF2-40B4-BE49-F238E27FC236}">
                  <a16:creationId xmlns:a16="http://schemas.microsoft.com/office/drawing/2014/main" id="{1ACDE620-2F15-257F-9938-8157191D80CD}"/>
                </a:ext>
              </a:extLst>
            </p:cNvPr>
            <p:cNvSpPr/>
            <p:nvPr/>
          </p:nvSpPr>
          <p:spPr>
            <a:xfrm>
              <a:off x="4582515" y="2811516"/>
              <a:ext cx="420414" cy="2680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sp>
        <p:nvSpPr>
          <p:cNvPr id="11" name="TextBox 10">
            <a:extLst>
              <a:ext uri="{FF2B5EF4-FFF2-40B4-BE49-F238E27FC236}">
                <a16:creationId xmlns:a16="http://schemas.microsoft.com/office/drawing/2014/main" id="{698C07A3-123D-E217-6403-752D1FE7D505}"/>
              </a:ext>
            </a:extLst>
          </p:cNvPr>
          <p:cNvSpPr txBox="1"/>
          <p:nvPr/>
        </p:nvSpPr>
        <p:spPr>
          <a:xfrm>
            <a:off x="1387928" y="1765527"/>
            <a:ext cx="20104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Arrow: Right 3">
            <a:extLst>
              <a:ext uri="{FF2B5EF4-FFF2-40B4-BE49-F238E27FC236}">
                <a16:creationId xmlns:a16="http://schemas.microsoft.com/office/drawing/2014/main" id="{97FEB021-4BB0-025B-5816-C860E548286F}"/>
              </a:ext>
            </a:extLst>
          </p:cNvPr>
          <p:cNvSpPr/>
          <p:nvPr/>
        </p:nvSpPr>
        <p:spPr>
          <a:xfrm>
            <a:off x="860313" y="1112785"/>
            <a:ext cx="2877678" cy="2782966"/>
          </a:xfrm>
          <a:prstGeom prst="rightArrow">
            <a:avLst/>
          </a:prstGeom>
          <a:solidFill>
            <a:srgbClr val="ED7D3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200" dirty="0">
              <a:ea typeface="+mn-lt"/>
              <a:cs typeface="+mn-lt"/>
            </a:endParaRPr>
          </a:p>
          <a:p>
            <a:pPr algn="ctr"/>
            <a:endParaRPr lang="en-US" sz="1200" dirty="0">
              <a:ea typeface="+mn-lt"/>
              <a:cs typeface="+mn-lt"/>
            </a:endParaRPr>
          </a:p>
          <a:p>
            <a:pPr algn="ctr"/>
            <a:r>
              <a:rPr lang="en-US" sz="1200" dirty="0">
                <a:ea typeface="+mn-lt"/>
                <a:cs typeface="+mn-lt"/>
              </a:rPr>
              <a:t>Sales count for last 4th quarter is zeroed by the LASSO regression and some features are statistically insignificant</a:t>
            </a:r>
          </a:p>
          <a:p>
            <a:pPr algn="ctr"/>
            <a:r>
              <a:rPr lang="en-US" sz="1200" dirty="0">
                <a:ea typeface="+mn-lt"/>
                <a:cs typeface="+mn-lt"/>
              </a:rPr>
              <a:t>(t-value &lt; 2)</a:t>
            </a:r>
            <a:endParaRPr lang="en-US" sz="1200" dirty="0">
              <a:cs typeface="Arial"/>
            </a:endParaRPr>
          </a:p>
          <a:p>
            <a:pPr algn="ctr"/>
            <a:endParaRPr lang="en-US" sz="1200" dirty="0">
              <a:cs typeface="Arial"/>
            </a:endParaRPr>
          </a:p>
        </p:txBody>
      </p:sp>
      <p:sp>
        <p:nvSpPr>
          <p:cNvPr id="5" name="Rectangle 4">
            <a:extLst>
              <a:ext uri="{FF2B5EF4-FFF2-40B4-BE49-F238E27FC236}">
                <a16:creationId xmlns:a16="http://schemas.microsoft.com/office/drawing/2014/main" id="{7DCF74A5-67D7-A5DC-B285-7934E05C4B77}"/>
              </a:ext>
            </a:extLst>
          </p:cNvPr>
          <p:cNvSpPr/>
          <p:nvPr/>
        </p:nvSpPr>
        <p:spPr>
          <a:xfrm>
            <a:off x="10510" y="4270043"/>
            <a:ext cx="9144000" cy="769096"/>
          </a:xfrm>
          <a:prstGeom prst="rect">
            <a:avLst/>
          </a:prstGeom>
          <a:solidFill>
            <a:srgbClr val="B2540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Lasso set the unnecessary feature coefficients to 0 and improves the model performance by 8.6% over baseline.</a:t>
            </a:r>
          </a:p>
          <a:p>
            <a:pPr algn="ctr"/>
            <a:r>
              <a:rPr lang="en-US" dirty="0">
                <a:cs typeface="Arial"/>
              </a:rPr>
              <a:t>3-month CLTV coupled with the RFM segments enables targeting potential high-value customers</a:t>
            </a:r>
          </a:p>
        </p:txBody>
      </p:sp>
      <p:sp>
        <p:nvSpPr>
          <p:cNvPr id="15" name="Title 1">
            <a:extLst>
              <a:ext uri="{FF2B5EF4-FFF2-40B4-BE49-F238E27FC236}">
                <a16:creationId xmlns:a16="http://schemas.microsoft.com/office/drawing/2014/main" id="{7F140266-85F4-61F3-A11B-413850AC8711}"/>
              </a:ext>
            </a:extLst>
          </p:cNvPr>
          <p:cNvSpPr txBox="1">
            <a:spLocks/>
          </p:cNvSpPr>
          <p:nvPr/>
        </p:nvSpPr>
        <p:spPr>
          <a:xfrm>
            <a:off x="457200" y="710803"/>
            <a:ext cx="8229600" cy="85725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F3F3F"/>
              </a:buClr>
              <a:buSzPts val="1800"/>
              <a:buFont typeface="Arial"/>
              <a:buNone/>
              <a:defRPr sz="4400" b="0"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rgbClr val="B25403"/>
                </a:solidFill>
              </a:rPr>
              <a:t>IMPROVED CLTV MODEL:</a:t>
            </a:r>
            <a:br>
              <a:rPr lang="en-US" sz="2400" b="1" dirty="0">
                <a:solidFill>
                  <a:srgbClr val="B25403"/>
                </a:solidFill>
              </a:rPr>
            </a:br>
            <a:r>
              <a:rPr lang="en-US" sz="2000" b="1" dirty="0">
                <a:solidFill>
                  <a:srgbClr val="B25403"/>
                </a:solidFill>
              </a:rPr>
              <a:t>LASSO REGRESSION</a:t>
            </a:r>
            <a:endParaRPr lang="en-US" sz="2000"/>
          </a:p>
          <a:p>
            <a:endParaRPr lang="en-US" sz="2400" dirty="0"/>
          </a:p>
          <a:p>
            <a:endParaRPr lang="en-US" sz="2400" b="1" dirty="0">
              <a:solidFill>
                <a:srgbClr val="B25403"/>
              </a:solidFill>
            </a:endParaRPr>
          </a:p>
        </p:txBody>
      </p:sp>
    </p:spTree>
    <p:extLst>
      <p:ext uri="{BB962C8B-B14F-4D97-AF65-F5344CB8AC3E}">
        <p14:creationId xmlns:p14="http://schemas.microsoft.com/office/powerpoint/2010/main" val="311507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2540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4513A-3FE3-2FD0-79BD-8C842920E969}"/>
              </a:ext>
            </a:extLst>
          </p:cNvPr>
          <p:cNvSpPr>
            <a:spLocks noGrp="1"/>
          </p:cNvSpPr>
          <p:nvPr>
            <p:ph type="body" idx="1"/>
          </p:nvPr>
        </p:nvSpPr>
        <p:spPr>
          <a:xfrm>
            <a:off x="304800" y="2055518"/>
            <a:ext cx="8229600" cy="2914650"/>
          </a:xfrm>
        </p:spPr>
        <p:txBody>
          <a:bodyPr>
            <a:normAutofit/>
          </a:bodyPr>
          <a:lstStyle/>
          <a:p>
            <a:pPr marL="114300" indent="0">
              <a:buNone/>
            </a:pPr>
            <a:r>
              <a:rPr lang="en-US" sz="6000" b="1">
                <a:solidFill>
                  <a:srgbClr val="FEF9F4"/>
                </a:solidFill>
                <a:latin typeface="Arial" panose="020B0604020202020204" pitchFamily="34" charset="0"/>
                <a:cs typeface="Arial" panose="020B0604020202020204" pitchFamily="34" charset="0"/>
              </a:rPr>
              <a:t>        QUESTIONS?</a:t>
            </a:r>
          </a:p>
          <a:p>
            <a:pPr marL="114300" indent="0">
              <a:buNone/>
            </a:pPr>
            <a:endParaRPr lang="en-US" sz="6000" b="1">
              <a:solidFill>
                <a:srgbClr val="FEF9F4"/>
              </a:solidFill>
              <a:latin typeface="Arial" panose="020B0604020202020204" pitchFamily="34" charset="0"/>
              <a:cs typeface="Arial" panose="020B0604020202020204" pitchFamily="34" charset="0"/>
            </a:endParaRPr>
          </a:p>
        </p:txBody>
      </p:sp>
      <p:pic>
        <p:nvPicPr>
          <p:cNvPr id="2" name="Google Shape;102;p25">
            <a:extLst>
              <a:ext uri="{FF2B5EF4-FFF2-40B4-BE49-F238E27FC236}">
                <a16:creationId xmlns:a16="http://schemas.microsoft.com/office/drawing/2014/main" id="{858319D1-6B57-BD3D-5986-FCE8E54EF506}"/>
              </a:ext>
            </a:extLst>
          </p:cNvPr>
          <p:cNvPicPr preferRelativeResize="0"/>
          <p:nvPr/>
        </p:nvPicPr>
        <p:blipFill rotWithShape="1">
          <a:blip r:embed="rId2">
            <a:alphaModFix/>
          </a:blip>
          <a:srcRect/>
          <a:stretch/>
        </p:blipFill>
        <p:spPr>
          <a:xfrm>
            <a:off x="7025122" y="280197"/>
            <a:ext cx="1877397" cy="914400"/>
          </a:xfrm>
          <a:prstGeom prst="rect">
            <a:avLst/>
          </a:prstGeom>
          <a:noFill/>
          <a:ln>
            <a:noFill/>
          </a:ln>
        </p:spPr>
      </p:pic>
    </p:spTree>
    <p:extLst>
      <p:ext uri="{BB962C8B-B14F-4D97-AF65-F5344CB8AC3E}">
        <p14:creationId xmlns:p14="http://schemas.microsoft.com/office/powerpoint/2010/main" val="368310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25403"/>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B2AF473C-0D73-AE46-7CDC-F900B39A3C6B}"/>
              </a:ext>
            </a:extLst>
          </p:cNvPr>
          <p:cNvSpPr>
            <a:spLocks noGrp="1"/>
          </p:cNvSpPr>
          <p:nvPr>
            <p:ph type="body" idx="1"/>
          </p:nvPr>
        </p:nvSpPr>
        <p:spPr>
          <a:xfrm>
            <a:off x="1981200" y="1934936"/>
            <a:ext cx="8229600" cy="2914650"/>
          </a:xfrm>
        </p:spPr>
        <p:txBody>
          <a:bodyPr>
            <a:normAutofit/>
          </a:bodyPr>
          <a:lstStyle/>
          <a:p>
            <a:pPr marL="114300" indent="0">
              <a:buNone/>
            </a:pPr>
            <a:r>
              <a:rPr lang="en-US" sz="6000" b="1">
                <a:solidFill>
                  <a:srgbClr val="FEF9F4"/>
                </a:solidFill>
              </a:rPr>
              <a:t>THANK YOU :)</a:t>
            </a:r>
          </a:p>
        </p:txBody>
      </p:sp>
      <p:pic>
        <p:nvPicPr>
          <p:cNvPr id="5" name="Google Shape;102;p25">
            <a:extLst>
              <a:ext uri="{FF2B5EF4-FFF2-40B4-BE49-F238E27FC236}">
                <a16:creationId xmlns:a16="http://schemas.microsoft.com/office/drawing/2014/main" id="{835290BD-6DDC-79E1-5FD4-993720FCDE8D}"/>
              </a:ext>
            </a:extLst>
          </p:cNvPr>
          <p:cNvPicPr preferRelativeResize="0"/>
          <p:nvPr/>
        </p:nvPicPr>
        <p:blipFill rotWithShape="1">
          <a:blip r:embed="rId2">
            <a:alphaModFix/>
          </a:blip>
          <a:srcRect/>
          <a:stretch/>
        </p:blipFill>
        <p:spPr>
          <a:xfrm>
            <a:off x="7090437" y="293914"/>
            <a:ext cx="1877397" cy="914400"/>
          </a:xfrm>
          <a:prstGeom prst="rect">
            <a:avLst/>
          </a:prstGeom>
          <a:noFill/>
          <a:ln>
            <a:noFill/>
          </a:ln>
        </p:spPr>
      </p:pic>
    </p:spTree>
    <p:extLst>
      <p:ext uri="{BB962C8B-B14F-4D97-AF65-F5344CB8AC3E}">
        <p14:creationId xmlns:p14="http://schemas.microsoft.com/office/powerpoint/2010/main" val="142270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2" name="Text Placeholder 1">
            <a:extLst>
              <a:ext uri="{FF2B5EF4-FFF2-40B4-BE49-F238E27FC236}">
                <a16:creationId xmlns:a16="http://schemas.microsoft.com/office/drawing/2014/main" id="{476DBBB4-CAE0-EE23-D8F6-EFDAE4D9A6A9}"/>
              </a:ext>
            </a:extLst>
          </p:cNvPr>
          <p:cNvSpPr>
            <a:spLocks noGrp="1"/>
          </p:cNvSpPr>
          <p:nvPr>
            <p:ph type="body" idx="1"/>
          </p:nvPr>
        </p:nvSpPr>
        <p:spPr>
          <a:xfrm>
            <a:off x="457200" y="1711138"/>
            <a:ext cx="8229600" cy="2914650"/>
          </a:xfrm>
        </p:spPr>
        <p:txBody>
          <a:bodyPr>
            <a:normAutofit/>
          </a:bodyPr>
          <a:lstStyle/>
          <a:p>
            <a:r>
              <a:rPr lang="en-US" sz="1600">
                <a:latin typeface="Arial" panose="020B0604020202020204" pitchFamily="34" charset="0"/>
                <a:cs typeface="Arial" panose="020B0604020202020204" pitchFamily="34" charset="0"/>
              </a:rPr>
              <a:t>Dataset: </a:t>
            </a:r>
            <a:r>
              <a:rPr lang="en-US" sz="1600">
                <a:solidFill>
                  <a:schemeClr val="tx1">
                    <a:lumMod val="85000"/>
                    <a:lumOff val="15000"/>
                  </a:schemeClr>
                </a:solidFill>
                <a:hlinkClick r:id="rId3"/>
              </a:rPr>
              <a:t>https://www.kaggle.com/datasets/mashlyn/online-retail-ii-uci</a:t>
            </a:r>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Cohort Analysis: </a:t>
            </a:r>
            <a:r>
              <a:rPr lang="en-US" sz="1600">
                <a:latin typeface="Arial" panose="020B0604020202020204" pitchFamily="34" charset="0"/>
                <a:cs typeface="Arial" panose="020B0604020202020204" pitchFamily="34" charset="0"/>
                <a:hlinkClick r:id="rId4"/>
              </a:rPr>
              <a:t>https://www.kaggle.com/code/ahmtcnbs/cohort-analysis</a:t>
            </a:r>
            <a:endParaRPr lang="en-US" sz="1600">
              <a:latin typeface="Arial" panose="020B0604020202020204" pitchFamily="34" charset="0"/>
              <a:cs typeface="Arial" panose="020B0604020202020204" pitchFamily="34" charset="0"/>
            </a:endParaRPr>
          </a:p>
          <a:p>
            <a:r>
              <a:rPr lang="en-US" sz="1600"/>
              <a:t>RFM Analysis: </a:t>
            </a:r>
            <a:r>
              <a:rPr lang="en-US" sz="1600">
                <a:hlinkClick r:id="rId5"/>
              </a:rPr>
              <a:t>https://www.barilliance.com/rfm-analysis/</a:t>
            </a:r>
            <a:endParaRPr lang="en-US" sz="1600"/>
          </a:p>
          <a:p>
            <a:pPr marL="114300" indent="0">
              <a:buNone/>
            </a:pPr>
            <a:endParaRPr lang="en-US" sz="1600"/>
          </a:p>
          <a:p>
            <a:pPr marL="114300" indent="0">
              <a:buNone/>
            </a:pPr>
            <a:endParaRPr lang="en-IN" sz="1600"/>
          </a:p>
        </p:txBody>
      </p:sp>
      <p:sp>
        <p:nvSpPr>
          <p:cNvPr id="5" name="Title 1">
            <a:extLst>
              <a:ext uri="{FF2B5EF4-FFF2-40B4-BE49-F238E27FC236}">
                <a16:creationId xmlns:a16="http://schemas.microsoft.com/office/drawing/2014/main" id="{AF692B7D-3E5F-AAC1-77D2-2EB55AB600B6}"/>
              </a:ext>
            </a:extLst>
          </p:cNvPr>
          <p:cNvSpPr>
            <a:spLocks noGrp="1"/>
          </p:cNvSpPr>
          <p:nvPr>
            <p:ph type="title"/>
          </p:nvPr>
        </p:nvSpPr>
        <p:spPr>
          <a:xfrm>
            <a:off x="457200" y="511722"/>
            <a:ext cx="8229600" cy="857250"/>
          </a:xfrm>
        </p:spPr>
        <p:txBody>
          <a:bodyPr>
            <a:normAutofit/>
          </a:bodyPr>
          <a:lstStyle/>
          <a:p>
            <a:r>
              <a:rPr lang="en-US" sz="2400" b="1">
                <a:solidFill>
                  <a:srgbClr val="B25403"/>
                </a:solidFill>
              </a:rPr>
              <a:t>REFERENCES</a:t>
            </a:r>
          </a:p>
        </p:txBody>
      </p:sp>
    </p:spTree>
    <p:extLst>
      <p:ext uri="{BB962C8B-B14F-4D97-AF65-F5344CB8AC3E}">
        <p14:creationId xmlns:p14="http://schemas.microsoft.com/office/powerpoint/2010/main" val="260906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B621DC-B7AF-EB27-D181-AE00A4A30C29}"/>
              </a:ext>
            </a:extLst>
          </p:cNvPr>
          <p:cNvSpPr>
            <a:spLocks noGrp="1"/>
          </p:cNvSpPr>
          <p:nvPr>
            <p:ph type="title"/>
          </p:nvPr>
        </p:nvSpPr>
        <p:spPr>
          <a:xfrm>
            <a:off x="347923" y="2143125"/>
            <a:ext cx="8229600" cy="857250"/>
          </a:xfrm>
        </p:spPr>
        <p:txBody>
          <a:bodyPr>
            <a:normAutofit/>
          </a:bodyPr>
          <a:lstStyle/>
          <a:p>
            <a:r>
              <a:rPr lang="en-US" sz="2400" b="1">
                <a:solidFill>
                  <a:srgbClr val="B25403"/>
                </a:solidFill>
              </a:rPr>
              <a:t>APPENDIX</a:t>
            </a:r>
            <a:endParaRPr lang="en-US" sz="2400">
              <a:solidFill>
                <a:srgbClr val="B25403"/>
              </a:solidFill>
            </a:endParaRPr>
          </a:p>
        </p:txBody>
      </p:sp>
    </p:spTree>
    <p:extLst>
      <p:ext uri="{BB962C8B-B14F-4D97-AF65-F5344CB8AC3E}">
        <p14:creationId xmlns:p14="http://schemas.microsoft.com/office/powerpoint/2010/main" val="360452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3" name="Rectangle 2">
            <a:extLst>
              <a:ext uri="{FF2B5EF4-FFF2-40B4-BE49-F238E27FC236}">
                <a16:creationId xmlns:a16="http://schemas.microsoft.com/office/drawing/2014/main" id="{2D37A0EE-9906-7B91-29A1-E98706006CDE}"/>
              </a:ext>
            </a:extLst>
          </p:cNvPr>
          <p:cNvSpPr/>
          <p:nvPr/>
        </p:nvSpPr>
        <p:spPr>
          <a:xfrm>
            <a:off x="4830952" y="1395993"/>
            <a:ext cx="3855848" cy="332860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2D1842C-1164-CC72-7B48-EC9E6A3A7E7C}"/>
              </a:ext>
            </a:extLst>
          </p:cNvPr>
          <p:cNvSpPr/>
          <p:nvPr/>
        </p:nvSpPr>
        <p:spPr>
          <a:xfrm>
            <a:off x="457200" y="1388054"/>
            <a:ext cx="3855850" cy="332860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Google Shape;163;p32"/>
          <p:cNvSpPr txBox="1">
            <a:spLocks noGrp="1"/>
          </p:cNvSpPr>
          <p:nvPr>
            <p:ph type="title"/>
          </p:nvPr>
        </p:nvSpPr>
        <p:spPr>
          <a:xfrm>
            <a:off x="457200" y="426839"/>
            <a:ext cx="8229600" cy="857250"/>
          </a:xfrm>
          <a:prstGeom prst="rect">
            <a:avLst/>
          </a:prstGeom>
          <a:noFill/>
          <a:ln>
            <a:noFill/>
          </a:ln>
        </p:spPr>
        <p:txBody>
          <a:bodyPr spcFirstLastPara="1" wrap="square" lIns="91425" tIns="45700" rIns="91425" bIns="45700" anchor="t" anchorCtr="0">
            <a:noAutofit/>
          </a:bodyPr>
          <a:lstStyle/>
          <a:p>
            <a:pPr lvl="0">
              <a:buSzPts val="4400"/>
            </a:pPr>
            <a:br>
              <a:rPr lang="en-US" sz="1800" b="1"/>
            </a:br>
            <a:r>
              <a:rPr lang="en-US" sz="2400" b="1">
                <a:solidFill>
                  <a:srgbClr val="B25403"/>
                </a:solidFill>
              </a:rPr>
              <a:t>DATA DESCRIPTION</a:t>
            </a:r>
            <a:r>
              <a:rPr lang="en-US" sz="1800" b="1">
                <a:solidFill>
                  <a:srgbClr val="B25403"/>
                </a:solidFill>
              </a:rPr>
              <a:t> </a:t>
            </a:r>
            <a:r>
              <a:rPr lang="en-US" sz="1800" b="1">
                <a:solidFill>
                  <a:schemeClr val="tx1"/>
                </a:solidFill>
              </a:rPr>
              <a:t>|</a:t>
            </a:r>
            <a:r>
              <a:rPr lang="en-US" sz="1800" b="1">
                <a:solidFill>
                  <a:srgbClr val="B25403"/>
                </a:solidFill>
              </a:rPr>
              <a:t> </a:t>
            </a:r>
            <a:r>
              <a:rPr lang="en-US" sz="1400" b="1">
                <a:solidFill>
                  <a:schemeClr val="tx1"/>
                </a:solidFill>
              </a:rPr>
              <a:t>summary of the eight variables in online retail dataset</a:t>
            </a:r>
            <a:endParaRPr lang="en-US" sz="1400" b="1">
              <a:solidFill>
                <a:schemeClr val="tx1"/>
              </a:solidFill>
              <a:latin typeface="+mn-lt"/>
            </a:endParaRPr>
          </a:p>
        </p:txBody>
      </p:sp>
      <p:sp>
        <p:nvSpPr>
          <p:cNvPr id="6" name="Text Placeholder 5">
            <a:extLst>
              <a:ext uri="{FF2B5EF4-FFF2-40B4-BE49-F238E27FC236}">
                <a16:creationId xmlns:a16="http://schemas.microsoft.com/office/drawing/2014/main" id="{803BD496-C26C-C4A2-A3C6-29351843E46F}"/>
              </a:ext>
            </a:extLst>
          </p:cNvPr>
          <p:cNvSpPr>
            <a:spLocks noGrp="1"/>
          </p:cNvSpPr>
          <p:nvPr>
            <p:ph type="body" idx="1"/>
          </p:nvPr>
        </p:nvSpPr>
        <p:spPr>
          <a:xfrm>
            <a:off x="457200" y="1395992"/>
            <a:ext cx="3848793" cy="3320669"/>
          </a:xfrm>
          <a:ln>
            <a:solidFill>
              <a:schemeClr val="accent3">
                <a:lumMod val="75000"/>
              </a:schemeClr>
            </a:solidFill>
            <a:prstDash val="dash"/>
          </a:ln>
        </p:spPr>
        <p:txBody>
          <a:bodyPr spcFirstLastPara="1" wrap="square" lIns="91425" tIns="45700" rIns="91425" bIns="45700" anchor="t" anchorCtr="0">
            <a:noAutofit/>
          </a:bodyPr>
          <a:lstStyle/>
          <a:p>
            <a:pPr marL="50800" indent="0">
              <a:spcBef>
                <a:spcPts val="0"/>
              </a:spcBef>
              <a:buNone/>
            </a:pPr>
            <a:r>
              <a:rPr lang="en-US" sz="1400" b="1">
                <a:solidFill>
                  <a:schemeClr val="tx1"/>
                </a:solidFill>
                <a:latin typeface="Arial"/>
                <a:cs typeface="Times New Roman"/>
              </a:rPr>
              <a:t>Invoice- </a:t>
            </a:r>
            <a:r>
              <a:rPr lang="en-US" sz="1400">
                <a:solidFill>
                  <a:schemeClr val="tx1"/>
                </a:solidFill>
                <a:latin typeface="Arial"/>
                <a:cs typeface="Times New Roman"/>
              </a:rPr>
              <a:t>Represents</a:t>
            </a:r>
            <a:r>
              <a:rPr lang="en-US" sz="1400" b="1">
                <a:solidFill>
                  <a:schemeClr val="tx1"/>
                </a:solidFill>
                <a:latin typeface="Arial"/>
                <a:cs typeface="Times New Roman"/>
              </a:rPr>
              <a:t> </a:t>
            </a:r>
            <a:r>
              <a:rPr lang="en-US" sz="1400">
                <a:solidFill>
                  <a:schemeClr val="tx1"/>
                </a:solidFill>
                <a:latin typeface="Arial"/>
                <a:cs typeface="Times New Roman"/>
              </a:rPr>
              <a:t>the invoice number. A 6-digit integral number uniquely assigned to each transaction. Nominal.</a:t>
            </a:r>
            <a:endParaRPr lang="en-US"/>
          </a:p>
          <a:p>
            <a:pPr marL="50800" indent="0">
              <a:spcBef>
                <a:spcPts val="0"/>
              </a:spcBef>
              <a:buNone/>
            </a:pPr>
            <a:br>
              <a:rPr lang="en-US" sz="1400">
                <a:latin typeface="Arial"/>
                <a:cs typeface="Times New Roman" panose="02020603050405020304" pitchFamily="18" charset="0"/>
              </a:rPr>
            </a:br>
            <a:r>
              <a:rPr lang="en-US" sz="1400" b="1" err="1">
                <a:solidFill>
                  <a:schemeClr val="tx1"/>
                </a:solidFill>
                <a:latin typeface="Arial"/>
                <a:cs typeface="Times New Roman"/>
              </a:rPr>
              <a:t>StockCode</a:t>
            </a:r>
            <a:r>
              <a:rPr lang="en-US" sz="1400">
                <a:solidFill>
                  <a:schemeClr val="tx1"/>
                </a:solidFill>
                <a:latin typeface="Arial"/>
                <a:cs typeface="Times New Roman"/>
              </a:rPr>
              <a:t>: Represents product (item) code. Nominal. A 5-digit integral number uniquely assigned to each distinct product.</a:t>
            </a:r>
          </a:p>
          <a:p>
            <a:pPr marL="50800" indent="0">
              <a:spcBef>
                <a:spcPts val="0"/>
              </a:spcBef>
              <a:buNone/>
            </a:pPr>
            <a:br>
              <a:rPr lang="en-US" sz="1400">
                <a:latin typeface="Arial"/>
                <a:cs typeface="Times New Roman" panose="02020603050405020304" pitchFamily="18" charset="0"/>
              </a:rPr>
            </a:br>
            <a:r>
              <a:rPr lang="en-US" sz="1400" b="1">
                <a:solidFill>
                  <a:schemeClr val="tx1"/>
                </a:solidFill>
                <a:latin typeface="Arial"/>
                <a:cs typeface="Times New Roman"/>
              </a:rPr>
              <a:t>Description</a:t>
            </a:r>
            <a:r>
              <a:rPr lang="en-US" sz="1400">
                <a:solidFill>
                  <a:schemeClr val="tx1"/>
                </a:solidFill>
                <a:latin typeface="Arial"/>
                <a:cs typeface="Times New Roman"/>
              </a:rPr>
              <a:t>: Represents product (item) name. Nominal.</a:t>
            </a:r>
          </a:p>
          <a:p>
            <a:pPr marL="50800" indent="0">
              <a:spcBef>
                <a:spcPts val="0"/>
              </a:spcBef>
              <a:buNone/>
            </a:pPr>
            <a:br>
              <a:rPr lang="en-US" sz="1400">
                <a:latin typeface="Arial"/>
                <a:cs typeface="Times New Roman" panose="02020603050405020304" pitchFamily="18" charset="0"/>
              </a:rPr>
            </a:br>
            <a:r>
              <a:rPr lang="en-US" sz="1400" b="1">
                <a:solidFill>
                  <a:schemeClr val="tx1"/>
                </a:solidFill>
                <a:latin typeface="Arial"/>
                <a:cs typeface="Times New Roman"/>
              </a:rPr>
              <a:t>Quantity</a:t>
            </a:r>
            <a:r>
              <a:rPr lang="en-US" sz="1400">
                <a:solidFill>
                  <a:schemeClr val="tx1"/>
                </a:solidFill>
                <a:latin typeface="Arial"/>
                <a:cs typeface="Times New Roman"/>
              </a:rPr>
              <a:t>: Represents the quantities of each product (item) per transaction. Numeric</a:t>
            </a:r>
            <a:r>
              <a:rPr lang="en-US" sz="1400">
                <a:solidFill>
                  <a:schemeClr val="tx1"/>
                </a:solidFill>
                <a:latin typeface="Times New Roman"/>
                <a:cs typeface="Times New Roman"/>
              </a:rPr>
              <a:t>.</a:t>
            </a:r>
          </a:p>
          <a:p>
            <a:pPr marL="50800" indent="0">
              <a:spcBef>
                <a:spcPts val="0"/>
              </a:spcBef>
              <a:buNone/>
            </a:pPr>
            <a:br>
              <a:rPr lang="en-US" sz="1400">
                <a:latin typeface="Times New Roman" panose="02020603050405020304" pitchFamily="18" charset="0"/>
                <a:cs typeface="Times New Roman" panose="02020603050405020304" pitchFamily="18" charset="0"/>
              </a:rPr>
            </a:br>
            <a:endParaRPr lang="en-US" sz="1400">
              <a:solidFill>
                <a:schemeClr val="tx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531AB81-A225-9EE3-3AFB-F8346EA5B0E1}"/>
              </a:ext>
            </a:extLst>
          </p:cNvPr>
          <p:cNvSpPr>
            <a:spLocks noGrp="1"/>
          </p:cNvSpPr>
          <p:nvPr>
            <p:ph type="body" idx="2"/>
          </p:nvPr>
        </p:nvSpPr>
        <p:spPr>
          <a:xfrm>
            <a:off x="4830951" y="1388054"/>
            <a:ext cx="3848793" cy="3328607"/>
          </a:xfrm>
          <a:ln>
            <a:solidFill>
              <a:schemeClr val="accent3">
                <a:lumMod val="75000"/>
              </a:schemeClr>
            </a:solidFill>
            <a:prstDash val="dash"/>
          </a:ln>
        </p:spPr>
        <p:txBody>
          <a:bodyPr>
            <a:normAutofit/>
          </a:bodyPr>
          <a:lstStyle/>
          <a:p>
            <a:pPr marL="50800" indent="0">
              <a:spcBef>
                <a:spcPts val="0"/>
              </a:spcBef>
              <a:buNone/>
            </a:pPr>
            <a:r>
              <a:rPr lang="en-US" sz="1400" b="1" err="1">
                <a:solidFill>
                  <a:schemeClr val="tx1"/>
                </a:solidFill>
                <a:latin typeface="Arial"/>
                <a:cs typeface="Times New Roman"/>
              </a:rPr>
              <a:t>InvoiceDate</a:t>
            </a:r>
            <a:r>
              <a:rPr lang="en-US" sz="1400">
                <a:solidFill>
                  <a:schemeClr val="tx1"/>
                </a:solidFill>
                <a:latin typeface="Arial"/>
                <a:cs typeface="Times New Roman"/>
              </a:rPr>
              <a:t>: Represents the invoice date and time. Numeric. The day and time when a transaction was generated. </a:t>
            </a:r>
            <a:endParaRPr lang="en-US" sz="1400">
              <a:solidFill>
                <a:schemeClr val="tx1"/>
              </a:solidFill>
              <a:latin typeface="Arial"/>
              <a:cs typeface="Times New Roman" panose="02020603050405020304" pitchFamily="18" charset="0"/>
            </a:endParaRPr>
          </a:p>
          <a:p>
            <a:pPr marL="50800" indent="0">
              <a:spcBef>
                <a:spcPts val="0"/>
              </a:spcBef>
              <a:buNone/>
            </a:pPr>
            <a:endParaRPr lang="en-US" sz="1400" b="1">
              <a:solidFill>
                <a:schemeClr val="tx1"/>
              </a:solidFill>
              <a:latin typeface="Arial"/>
              <a:cs typeface="Times New Roman" panose="02020603050405020304" pitchFamily="18" charset="0"/>
            </a:endParaRPr>
          </a:p>
          <a:p>
            <a:pPr marL="50800" indent="0">
              <a:spcBef>
                <a:spcPts val="0"/>
              </a:spcBef>
              <a:buNone/>
            </a:pPr>
            <a:r>
              <a:rPr lang="en-US" sz="1400" b="1" err="1">
                <a:solidFill>
                  <a:schemeClr val="tx1"/>
                </a:solidFill>
                <a:latin typeface="Arial"/>
                <a:cs typeface="Times New Roman"/>
              </a:rPr>
              <a:t>UnitPrice</a:t>
            </a:r>
            <a:r>
              <a:rPr lang="en-US" sz="1400">
                <a:solidFill>
                  <a:schemeClr val="tx1"/>
                </a:solidFill>
                <a:latin typeface="Arial"/>
                <a:cs typeface="Times New Roman"/>
              </a:rPr>
              <a:t>: Represents the unit price. Numeric. Product price per unit in sterling (Â£).</a:t>
            </a:r>
          </a:p>
          <a:p>
            <a:pPr marL="50800" indent="0">
              <a:spcBef>
                <a:spcPts val="0"/>
              </a:spcBef>
              <a:buNone/>
            </a:pPr>
            <a:br>
              <a:rPr lang="en-US" sz="1400">
                <a:latin typeface="Arial"/>
                <a:cs typeface="Times New Roman" panose="02020603050405020304" pitchFamily="18" charset="0"/>
              </a:rPr>
            </a:br>
            <a:r>
              <a:rPr lang="en-US" sz="1400" b="1" err="1">
                <a:solidFill>
                  <a:schemeClr val="tx1"/>
                </a:solidFill>
                <a:latin typeface="Arial"/>
                <a:cs typeface="Times New Roman"/>
              </a:rPr>
              <a:t>CustomerID</a:t>
            </a:r>
            <a:r>
              <a:rPr lang="en-US" sz="1400">
                <a:solidFill>
                  <a:schemeClr val="tx1"/>
                </a:solidFill>
                <a:latin typeface="Arial"/>
                <a:cs typeface="Times New Roman"/>
              </a:rPr>
              <a:t>: Represents the customer number. Nominal. A 5-digit integral number uniquely assigned to each customer.</a:t>
            </a:r>
          </a:p>
          <a:p>
            <a:pPr marL="50800" indent="0">
              <a:spcBef>
                <a:spcPts val="0"/>
              </a:spcBef>
              <a:buNone/>
            </a:pPr>
            <a:endParaRPr lang="en-US" sz="1400">
              <a:solidFill>
                <a:schemeClr val="tx1"/>
              </a:solidFill>
              <a:latin typeface="Arial"/>
              <a:cs typeface="Times New Roman" panose="02020603050405020304" pitchFamily="18" charset="0"/>
            </a:endParaRPr>
          </a:p>
          <a:p>
            <a:pPr marL="50800" indent="0">
              <a:spcBef>
                <a:spcPts val="0"/>
              </a:spcBef>
              <a:buNone/>
            </a:pPr>
            <a:r>
              <a:rPr lang="en-US" sz="1400" b="1">
                <a:solidFill>
                  <a:schemeClr val="tx1"/>
                </a:solidFill>
                <a:latin typeface="Arial"/>
                <a:cs typeface="Times New Roman"/>
              </a:rPr>
              <a:t>Country: </a:t>
            </a:r>
            <a:r>
              <a:rPr lang="en-US" sz="1400">
                <a:solidFill>
                  <a:schemeClr val="tx1"/>
                </a:solidFill>
                <a:latin typeface="Arial"/>
                <a:cs typeface="Times New Roman"/>
              </a:rPr>
              <a:t>Represents the name of the country where a customer resides. Nominal.</a:t>
            </a:r>
          </a:p>
          <a:p>
            <a:pPr marL="50800" indent="0">
              <a:spcBef>
                <a:spcPts val="0"/>
              </a:spcBef>
              <a:buNone/>
            </a:pPr>
            <a:endParaRPr lang="en-US" sz="1400">
              <a:latin typeface="Arial"/>
              <a:cs typeface="Arial"/>
            </a:endParaRPr>
          </a:p>
          <a:p>
            <a:pPr marL="0" indent="0">
              <a:spcBef>
                <a:spcPts val="0"/>
              </a:spcBef>
              <a:buNone/>
            </a:pPr>
            <a:endParaRPr lang="en-US" sz="1400">
              <a:latin typeface="+mn-lt"/>
            </a:endParaRPr>
          </a:p>
        </p:txBody>
      </p:sp>
    </p:spTree>
    <p:extLst>
      <p:ext uri="{BB962C8B-B14F-4D97-AF65-F5344CB8AC3E}">
        <p14:creationId xmlns:p14="http://schemas.microsoft.com/office/powerpoint/2010/main" val="153302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a:t>Exploratory Data Analysis – Seasonality by Month</a:t>
            </a:r>
            <a:endParaRPr sz="2400"/>
          </a:p>
        </p:txBody>
      </p:sp>
      <p:pic>
        <p:nvPicPr>
          <p:cNvPr id="4098" name="Picture 2">
            <a:extLst>
              <a:ext uri="{FF2B5EF4-FFF2-40B4-BE49-F238E27FC236}">
                <a16:creationId xmlns:a16="http://schemas.microsoft.com/office/drawing/2014/main" id="{ABE9A8BF-8986-0879-2C89-6B1D955A7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73" y="1634728"/>
            <a:ext cx="8624654" cy="286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8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6892-8CF1-821E-6698-1A9B7FB5230A}"/>
              </a:ext>
            </a:extLst>
          </p:cNvPr>
          <p:cNvSpPr>
            <a:spLocks noGrp="1"/>
          </p:cNvSpPr>
          <p:nvPr>
            <p:ph type="title"/>
          </p:nvPr>
        </p:nvSpPr>
        <p:spPr>
          <a:xfrm>
            <a:off x="389965" y="525346"/>
            <a:ext cx="8229600" cy="857250"/>
          </a:xfrm>
        </p:spPr>
        <p:txBody>
          <a:bodyPr>
            <a:normAutofit/>
          </a:bodyPr>
          <a:lstStyle/>
          <a:p>
            <a:r>
              <a:rPr lang="en-US" sz="2400" b="1">
                <a:solidFill>
                  <a:srgbClr val="B25403"/>
                </a:solidFill>
              </a:rPr>
              <a:t>MEET THE TEAM</a:t>
            </a:r>
          </a:p>
        </p:txBody>
      </p:sp>
      <p:grpSp>
        <p:nvGrpSpPr>
          <p:cNvPr id="17" name="Group 16">
            <a:extLst>
              <a:ext uri="{FF2B5EF4-FFF2-40B4-BE49-F238E27FC236}">
                <a16:creationId xmlns:a16="http://schemas.microsoft.com/office/drawing/2014/main" id="{04424F64-6DA8-6BB8-E7BF-F7CD74C39B8B}"/>
              </a:ext>
            </a:extLst>
          </p:cNvPr>
          <p:cNvGrpSpPr/>
          <p:nvPr/>
        </p:nvGrpSpPr>
        <p:grpSpPr>
          <a:xfrm>
            <a:off x="4990361" y="1937590"/>
            <a:ext cx="1265653" cy="1660573"/>
            <a:chOff x="5416506" y="3503878"/>
            <a:chExt cx="1265653" cy="1660573"/>
          </a:xfrm>
        </p:grpSpPr>
        <p:pic>
          <p:nvPicPr>
            <p:cNvPr id="23" name="Picture 23">
              <a:extLst>
                <a:ext uri="{FF2B5EF4-FFF2-40B4-BE49-F238E27FC236}">
                  <a16:creationId xmlns:a16="http://schemas.microsoft.com/office/drawing/2014/main" id="{7717DE30-F704-A6E7-E76E-DD497DBA8254}"/>
                </a:ext>
              </a:extLst>
            </p:cNvPr>
            <p:cNvPicPr>
              <a:picLocks noChangeAspect="1"/>
            </p:cNvPicPr>
            <p:nvPr/>
          </p:nvPicPr>
          <p:blipFill>
            <a:blip r:embed="rId2"/>
            <a:stretch>
              <a:fillRect/>
            </a:stretch>
          </p:blipFill>
          <p:spPr>
            <a:xfrm>
              <a:off x="5416506" y="3503878"/>
              <a:ext cx="1265653" cy="1264839"/>
            </a:xfrm>
            <a:prstGeom prst="rect">
              <a:avLst/>
            </a:prstGeom>
          </p:spPr>
        </p:pic>
        <p:sp>
          <p:nvSpPr>
            <p:cNvPr id="27" name="TextBox 26">
              <a:extLst>
                <a:ext uri="{FF2B5EF4-FFF2-40B4-BE49-F238E27FC236}">
                  <a16:creationId xmlns:a16="http://schemas.microsoft.com/office/drawing/2014/main" id="{920FB316-4703-34CD-97F0-94896E7E82CE}"/>
                </a:ext>
              </a:extLst>
            </p:cNvPr>
            <p:cNvSpPr txBox="1"/>
            <p:nvPr/>
          </p:nvSpPr>
          <p:spPr>
            <a:xfrm>
              <a:off x="5424778" y="4887452"/>
              <a:ext cx="12573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err="1"/>
                <a:t>Soumith</a:t>
              </a:r>
              <a:r>
                <a:rPr lang="en-US" sz="1200"/>
                <a:t> Reddy</a:t>
              </a:r>
            </a:p>
          </p:txBody>
        </p:sp>
      </p:grpSp>
      <p:pic>
        <p:nvPicPr>
          <p:cNvPr id="3" name="Picture 3">
            <a:extLst>
              <a:ext uri="{FF2B5EF4-FFF2-40B4-BE49-F238E27FC236}">
                <a16:creationId xmlns:a16="http://schemas.microsoft.com/office/drawing/2014/main" id="{598F8ACA-B7D1-967E-DA89-DBCCEFF6B998}"/>
              </a:ext>
            </a:extLst>
          </p:cNvPr>
          <p:cNvPicPr>
            <a:picLocks noChangeAspect="1"/>
          </p:cNvPicPr>
          <p:nvPr/>
        </p:nvPicPr>
        <p:blipFill>
          <a:blip r:embed="rId3"/>
          <a:stretch>
            <a:fillRect/>
          </a:stretch>
        </p:blipFill>
        <p:spPr>
          <a:xfrm>
            <a:off x="715994" y="1938865"/>
            <a:ext cx="1290817" cy="1267457"/>
          </a:xfrm>
          <a:prstGeom prst="rect">
            <a:avLst/>
          </a:prstGeom>
        </p:spPr>
      </p:pic>
      <p:sp>
        <p:nvSpPr>
          <p:cNvPr id="5" name="TextBox 4">
            <a:extLst>
              <a:ext uri="{FF2B5EF4-FFF2-40B4-BE49-F238E27FC236}">
                <a16:creationId xmlns:a16="http://schemas.microsoft.com/office/drawing/2014/main" id="{F8EFC6AD-5100-7EFC-1DE4-40ED0597F6CA}"/>
              </a:ext>
            </a:extLst>
          </p:cNvPr>
          <p:cNvSpPr txBox="1"/>
          <p:nvPr/>
        </p:nvSpPr>
        <p:spPr>
          <a:xfrm>
            <a:off x="749430" y="3336936"/>
            <a:ext cx="12573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Aniket Patel</a:t>
            </a:r>
            <a:endParaRPr lang="en-US"/>
          </a:p>
        </p:txBody>
      </p:sp>
      <p:pic>
        <p:nvPicPr>
          <p:cNvPr id="6" name="Picture 6" descr="A picture containing person, outdoor, person&#10;&#10;Description automatically generated">
            <a:extLst>
              <a:ext uri="{FF2B5EF4-FFF2-40B4-BE49-F238E27FC236}">
                <a16:creationId xmlns:a16="http://schemas.microsoft.com/office/drawing/2014/main" id="{6DA46925-CDAB-CCA2-B489-51F2B802D2AB}"/>
              </a:ext>
            </a:extLst>
          </p:cNvPr>
          <p:cNvPicPr>
            <a:picLocks noChangeAspect="1"/>
          </p:cNvPicPr>
          <p:nvPr/>
        </p:nvPicPr>
        <p:blipFill rotWithShape="1">
          <a:blip r:embed="rId4"/>
          <a:srcRect l="7951" t="9540" r="9786" b="9034"/>
          <a:stretch/>
        </p:blipFill>
        <p:spPr>
          <a:xfrm>
            <a:off x="2802288" y="1974019"/>
            <a:ext cx="1265495" cy="12323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DC32704E-7AE7-5A54-4758-8109C491CA43}"/>
              </a:ext>
            </a:extLst>
          </p:cNvPr>
          <p:cNvSpPr txBox="1"/>
          <p:nvPr/>
        </p:nvSpPr>
        <p:spPr>
          <a:xfrm>
            <a:off x="2724703" y="3336935"/>
            <a:ext cx="14206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Soumya Agrawal</a:t>
            </a:r>
            <a:endParaRPr lang="en-US"/>
          </a:p>
        </p:txBody>
      </p:sp>
      <p:pic>
        <p:nvPicPr>
          <p:cNvPr id="8" name="Picture 7" descr="A person smiling for the camera&#10;&#10;Description automatically generated with medium confidence">
            <a:extLst>
              <a:ext uri="{FF2B5EF4-FFF2-40B4-BE49-F238E27FC236}">
                <a16:creationId xmlns:a16="http://schemas.microsoft.com/office/drawing/2014/main" id="{C935DED8-AC7C-C817-8659-5FA1DF082AB1}"/>
              </a:ext>
            </a:extLst>
          </p:cNvPr>
          <p:cNvPicPr>
            <a:picLocks noChangeAspect="1"/>
          </p:cNvPicPr>
          <p:nvPr/>
        </p:nvPicPr>
        <p:blipFill rotWithShape="1">
          <a:blip r:embed="rId5"/>
          <a:srcRect l="7159" t="5751" r="8250" b="5944"/>
          <a:stretch/>
        </p:blipFill>
        <p:spPr>
          <a:xfrm>
            <a:off x="7162353" y="1939330"/>
            <a:ext cx="1265653" cy="126483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0172238D-7645-ADBF-AC03-E67D5240D795}"/>
              </a:ext>
            </a:extLst>
          </p:cNvPr>
          <p:cNvSpPr txBox="1"/>
          <p:nvPr/>
        </p:nvSpPr>
        <p:spPr>
          <a:xfrm>
            <a:off x="7109278" y="3336935"/>
            <a:ext cx="12573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Olivia Lee</a:t>
            </a:r>
          </a:p>
        </p:txBody>
      </p:sp>
    </p:spTree>
    <p:extLst>
      <p:ext uri="{BB962C8B-B14F-4D97-AF65-F5344CB8AC3E}">
        <p14:creationId xmlns:p14="http://schemas.microsoft.com/office/powerpoint/2010/main" val="3085010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a:t>Exploratory Data Analysis – Seasonality by Time</a:t>
            </a:r>
            <a:endParaRPr sz="2400"/>
          </a:p>
        </p:txBody>
      </p:sp>
      <p:sp>
        <p:nvSpPr>
          <p:cNvPr id="2" name="Rectangle 1">
            <a:extLst>
              <a:ext uri="{FF2B5EF4-FFF2-40B4-BE49-F238E27FC236}">
                <a16:creationId xmlns:a16="http://schemas.microsoft.com/office/drawing/2014/main" id="{901DF2A7-605D-B6CF-0410-0BDFB054AF08}"/>
              </a:ext>
            </a:extLst>
          </p:cNvPr>
          <p:cNvSpPr/>
          <p:nvPr/>
        </p:nvSpPr>
        <p:spPr>
          <a:xfrm>
            <a:off x="2154621" y="2121258"/>
            <a:ext cx="348402" cy="216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a:solidFill>
                  <a:schemeClr val="tx1"/>
                </a:solidFill>
              </a:rPr>
              <a:t>Sales</a:t>
            </a:r>
            <a:r>
              <a:rPr lang="en-US">
                <a:solidFill>
                  <a:schemeClr val="tx1"/>
                </a:solidFill>
              </a:rPr>
              <a:t> </a:t>
            </a:r>
          </a:p>
        </p:txBody>
      </p:sp>
      <p:pic>
        <p:nvPicPr>
          <p:cNvPr id="6148" name="Picture 4">
            <a:extLst>
              <a:ext uri="{FF2B5EF4-FFF2-40B4-BE49-F238E27FC236}">
                <a16:creationId xmlns:a16="http://schemas.microsoft.com/office/drawing/2014/main" id="{347130D3-B62F-7BC4-EFAF-4D65D8DC6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10" y="1387922"/>
            <a:ext cx="6989379" cy="375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86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a:t>Exploratory Data Analysis – Seasonality – Time Series</a:t>
            </a:r>
            <a:endParaRPr sz="2400"/>
          </a:p>
        </p:txBody>
      </p:sp>
      <p:grpSp>
        <p:nvGrpSpPr>
          <p:cNvPr id="3" name="Group 2">
            <a:extLst>
              <a:ext uri="{FF2B5EF4-FFF2-40B4-BE49-F238E27FC236}">
                <a16:creationId xmlns:a16="http://schemas.microsoft.com/office/drawing/2014/main" id="{46746CA0-AE1C-1D86-3D4E-8B9450F171E0}"/>
              </a:ext>
            </a:extLst>
          </p:cNvPr>
          <p:cNvGrpSpPr/>
          <p:nvPr/>
        </p:nvGrpSpPr>
        <p:grpSpPr>
          <a:xfrm>
            <a:off x="2154621" y="1442824"/>
            <a:ext cx="4559929" cy="3522000"/>
            <a:chOff x="2154621" y="1442824"/>
            <a:chExt cx="4559929" cy="3522000"/>
          </a:xfrm>
        </p:grpSpPr>
        <p:pic>
          <p:nvPicPr>
            <p:cNvPr id="6146" name="Picture 2">
              <a:extLst>
                <a:ext uri="{FF2B5EF4-FFF2-40B4-BE49-F238E27FC236}">
                  <a16:creationId xmlns:a16="http://schemas.microsoft.com/office/drawing/2014/main" id="{02806911-2EE6-8B8F-C8BB-031B175E4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450" y="1442824"/>
              <a:ext cx="4285100" cy="352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01DF2A7-605D-B6CF-0410-0BDFB054AF08}"/>
                </a:ext>
              </a:extLst>
            </p:cNvPr>
            <p:cNvSpPr/>
            <p:nvPr/>
          </p:nvSpPr>
          <p:spPr>
            <a:xfrm>
              <a:off x="2154621" y="2121258"/>
              <a:ext cx="348402" cy="216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a:solidFill>
                    <a:schemeClr val="tx1"/>
                  </a:solidFill>
                </a:rPr>
                <a:t>Sales</a:t>
              </a:r>
              <a:r>
                <a:rPr lang="en-US">
                  <a:solidFill>
                    <a:schemeClr val="tx1"/>
                  </a:solidFill>
                </a:rPr>
                <a:t> </a:t>
              </a:r>
            </a:p>
          </p:txBody>
        </p:sp>
      </p:grpSp>
    </p:spTree>
    <p:extLst>
      <p:ext uri="{BB962C8B-B14F-4D97-AF65-F5344CB8AC3E}">
        <p14:creationId xmlns:p14="http://schemas.microsoft.com/office/powerpoint/2010/main" val="282471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a:t>Exploratory Data Analysis – Purchases by Repeat Customers</a:t>
            </a:r>
            <a:endParaRPr sz="2400"/>
          </a:p>
        </p:txBody>
      </p:sp>
      <p:pic>
        <p:nvPicPr>
          <p:cNvPr id="8194" name="Picture 2">
            <a:extLst>
              <a:ext uri="{FF2B5EF4-FFF2-40B4-BE49-F238E27FC236}">
                <a16:creationId xmlns:a16="http://schemas.microsoft.com/office/drawing/2014/main" id="{F9615C6F-E653-3773-2022-364D940C9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199" y="1309888"/>
            <a:ext cx="4531601" cy="371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83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a:t>Exploratory Data Analysis – Frequency of Purchases by Repeat Customers</a:t>
            </a:r>
            <a:endParaRPr sz="2400"/>
          </a:p>
        </p:txBody>
      </p:sp>
      <p:pic>
        <p:nvPicPr>
          <p:cNvPr id="10242" name="Picture 2">
            <a:extLst>
              <a:ext uri="{FF2B5EF4-FFF2-40B4-BE49-F238E27FC236}">
                <a16:creationId xmlns:a16="http://schemas.microsoft.com/office/drawing/2014/main" id="{5A0F6167-3359-6EF9-4814-96C3DF8B7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013" y="1634728"/>
            <a:ext cx="4203974" cy="342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87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B5CA20-9084-C40D-C241-5BFA65F8143A}"/>
              </a:ext>
            </a:extLst>
          </p:cNvPr>
          <p:cNvSpPr>
            <a:spLocks noGrp="1"/>
          </p:cNvSpPr>
          <p:nvPr>
            <p:ph type="title"/>
          </p:nvPr>
        </p:nvSpPr>
        <p:spPr>
          <a:xfrm>
            <a:off x="381000" y="486295"/>
            <a:ext cx="8229600" cy="857250"/>
          </a:xfrm>
        </p:spPr>
        <p:txBody>
          <a:bodyPr>
            <a:normAutofit/>
          </a:bodyPr>
          <a:lstStyle/>
          <a:p>
            <a:r>
              <a:rPr lang="en-US" sz="2400" b="1">
                <a:solidFill>
                  <a:srgbClr val="B25403"/>
                </a:solidFill>
              </a:rPr>
              <a:t>ON THE AGENDA:</a:t>
            </a:r>
          </a:p>
        </p:txBody>
      </p:sp>
      <p:sp>
        <p:nvSpPr>
          <p:cNvPr id="3" name="Text Placeholder 2">
            <a:extLst>
              <a:ext uri="{FF2B5EF4-FFF2-40B4-BE49-F238E27FC236}">
                <a16:creationId xmlns:a16="http://schemas.microsoft.com/office/drawing/2014/main" id="{A2424FC0-EB80-8568-170B-0D78866E903B}"/>
              </a:ext>
            </a:extLst>
          </p:cNvPr>
          <p:cNvSpPr>
            <a:spLocks noGrp="1"/>
          </p:cNvSpPr>
          <p:nvPr>
            <p:ph type="body" idx="1"/>
          </p:nvPr>
        </p:nvSpPr>
        <p:spPr>
          <a:xfrm>
            <a:off x="380999" y="1548483"/>
            <a:ext cx="6288157" cy="3108722"/>
          </a:xfrm>
        </p:spPr>
        <p:txBody>
          <a:bodyPr>
            <a:normAutofit/>
          </a:bodyPr>
          <a:lstStyle/>
          <a:p>
            <a:pPr algn="l" rtl="0" fontAlgn="base">
              <a:buFont typeface="Wingdings" pitchFamily="2" charset="2"/>
              <a:buChar char="Ø"/>
            </a:pPr>
            <a:r>
              <a:rPr lang="en-US" sz="1600" b="0" i="0" u="none" strike="noStrike" dirty="0">
                <a:solidFill>
                  <a:schemeClr val="tx1">
                    <a:lumMod val="85000"/>
                    <a:lumOff val="15000"/>
                  </a:schemeClr>
                </a:solidFill>
                <a:effectLst/>
                <a:latin typeface="Arial"/>
                <a:cs typeface="Arial"/>
              </a:rPr>
              <a:t>Problem Statement</a:t>
            </a:r>
            <a:r>
              <a:rPr lang="en-US" sz="1600" b="0" i="0" dirty="0">
                <a:solidFill>
                  <a:schemeClr val="tx1">
                    <a:lumMod val="85000"/>
                    <a:lumOff val="15000"/>
                  </a:schemeClr>
                </a:solidFill>
                <a:effectLst/>
                <a:latin typeface="Arial"/>
                <a:cs typeface="Arial"/>
              </a:rPr>
              <a:t>​</a:t>
            </a:r>
            <a:endParaRPr lang="en-US" sz="1600" dirty="0">
              <a:solidFill>
                <a:schemeClr val="tx1">
                  <a:lumMod val="85000"/>
                  <a:lumOff val="15000"/>
                </a:schemeClr>
              </a:solidFill>
              <a:latin typeface="Arial"/>
              <a:cs typeface="Arial"/>
            </a:endParaRPr>
          </a:p>
          <a:p>
            <a:pPr algn="l" rtl="0" fontAlgn="base">
              <a:buFont typeface="Wingdings" pitchFamily="2" charset="2"/>
              <a:buChar char="Ø"/>
            </a:pPr>
            <a:r>
              <a:rPr lang="en-US" sz="1600" b="0" i="0" u="none" strike="noStrike" dirty="0">
                <a:solidFill>
                  <a:schemeClr val="tx1">
                    <a:lumMod val="85000"/>
                    <a:lumOff val="15000"/>
                  </a:schemeClr>
                </a:solidFill>
                <a:effectLst/>
                <a:latin typeface="Arial"/>
                <a:cs typeface="Arial"/>
              </a:rPr>
              <a:t>Dataset Description</a:t>
            </a:r>
            <a:r>
              <a:rPr lang="en-US" sz="1600" b="0" i="0" dirty="0">
                <a:solidFill>
                  <a:schemeClr val="tx1">
                    <a:lumMod val="85000"/>
                    <a:lumOff val="15000"/>
                  </a:schemeClr>
                </a:solidFill>
                <a:effectLst/>
                <a:latin typeface="Arial"/>
                <a:cs typeface="Arial"/>
              </a:rPr>
              <a:t>​</a:t>
            </a:r>
          </a:p>
          <a:p>
            <a:pPr algn="l" rtl="0" fontAlgn="base">
              <a:buFont typeface="Wingdings" pitchFamily="2" charset="2"/>
              <a:buChar char="Ø"/>
            </a:pPr>
            <a:r>
              <a:rPr lang="en-US" sz="1600" b="0" i="0" u="none" strike="noStrike" dirty="0">
                <a:solidFill>
                  <a:schemeClr val="tx1">
                    <a:lumMod val="85000"/>
                    <a:lumOff val="15000"/>
                  </a:schemeClr>
                </a:solidFill>
                <a:effectLst/>
                <a:latin typeface="Arial"/>
                <a:cs typeface="Arial"/>
              </a:rPr>
              <a:t>Exploratory Data Analysis</a:t>
            </a:r>
            <a:r>
              <a:rPr lang="en-US" sz="1600" b="0" i="0" dirty="0">
                <a:solidFill>
                  <a:schemeClr val="tx1">
                    <a:lumMod val="85000"/>
                    <a:lumOff val="15000"/>
                  </a:schemeClr>
                </a:solidFill>
                <a:effectLst/>
                <a:latin typeface="Arial"/>
                <a:cs typeface="Arial"/>
              </a:rPr>
              <a:t>​</a:t>
            </a:r>
          </a:p>
          <a:p>
            <a:pPr algn="l" rtl="0" fontAlgn="base">
              <a:buFont typeface="Wingdings" pitchFamily="2" charset="2"/>
              <a:buChar char="Ø"/>
            </a:pPr>
            <a:r>
              <a:rPr lang="en-US" sz="1600" dirty="0">
                <a:solidFill>
                  <a:schemeClr val="tx1">
                    <a:lumMod val="85000"/>
                    <a:lumOff val="15000"/>
                  </a:schemeClr>
                </a:solidFill>
                <a:latin typeface="Arial"/>
                <a:cs typeface="Arial"/>
              </a:rPr>
              <a:t>Cohort Analysis</a:t>
            </a:r>
          </a:p>
          <a:p>
            <a:pPr fontAlgn="base">
              <a:buFont typeface="Wingdings" pitchFamily="2" charset="2"/>
              <a:buChar char="Ø"/>
            </a:pPr>
            <a:r>
              <a:rPr lang="en-US" sz="1600" dirty="0">
                <a:solidFill>
                  <a:schemeClr val="tx1">
                    <a:lumMod val="85000"/>
                    <a:lumOff val="15000"/>
                  </a:schemeClr>
                </a:solidFill>
                <a:latin typeface="Arial"/>
                <a:cs typeface="Arial"/>
              </a:rPr>
              <a:t>Recency Frequency Monetary (RFM) </a:t>
            </a:r>
            <a:r>
              <a:rPr lang="en-US" sz="1600" b="0" i="0" dirty="0">
                <a:solidFill>
                  <a:schemeClr val="tx1">
                    <a:lumMod val="85000"/>
                    <a:lumOff val="15000"/>
                  </a:schemeClr>
                </a:solidFill>
                <a:effectLst/>
                <a:latin typeface="Arial"/>
                <a:cs typeface="Arial"/>
              </a:rPr>
              <a:t>Analysis</a:t>
            </a:r>
          </a:p>
          <a:p>
            <a:pPr fontAlgn="base">
              <a:buFont typeface="Wingdings" pitchFamily="2" charset="2"/>
              <a:buChar char="Ø"/>
            </a:pPr>
            <a:r>
              <a:rPr lang="en-US" sz="1600" dirty="0">
                <a:solidFill>
                  <a:schemeClr val="tx1">
                    <a:lumMod val="85000"/>
                    <a:lumOff val="15000"/>
                  </a:schemeClr>
                </a:solidFill>
                <a:latin typeface="Arial"/>
                <a:cs typeface="Arial"/>
              </a:rPr>
              <a:t>Customer Lifetime Value</a:t>
            </a:r>
            <a:r>
              <a:rPr lang="en-US" sz="1600" b="0" i="0" dirty="0">
                <a:solidFill>
                  <a:schemeClr val="tx1">
                    <a:lumMod val="85000"/>
                    <a:lumOff val="15000"/>
                  </a:schemeClr>
                </a:solidFill>
                <a:effectLst/>
                <a:latin typeface="Arial"/>
                <a:cs typeface="Arial"/>
              </a:rPr>
              <a:t> </a:t>
            </a:r>
            <a:r>
              <a:rPr lang="en-US" sz="1600" dirty="0">
                <a:solidFill>
                  <a:schemeClr val="tx1">
                    <a:lumMod val="85000"/>
                    <a:lumOff val="15000"/>
                  </a:schemeClr>
                </a:solidFill>
                <a:latin typeface="Arial"/>
                <a:cs typeface="Arial"/>
              </a:rPr>
              <a:t>(CLTV) </a:t>
            </a:r>
            <a:r>
              <a:rPr lang="en-US" sz="1600" b="0" i="0" dirty="0">
                <a:solidFill>
                  <a:schemeClr val="tx1">
                    <a:lumMod val="85000"/>
                    <a:lumOff val="15000"/>
                  </a:schemeClr>
                </a:solidFill>
                <a:effectLst/>
                <a:latin typeface="Arial"/>
                <a:cs typeface="Arial"/>
              </a:rPr>
              <a:t>Modeling</a:t>
            </a:r>
          </a:p>
        </p:txBody>
      </p:sp>
    </p:spTree>
    <p:extLst>
      <p:ext uri="{BB962C8B-B14F-4D97-AF65-F5344CB8AC3E}">
        <p14:creationId xmlns:p14="http://schemas.microsoft.com/office/powerpoint/2010/main" val="229342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5" name="TextBox 4">
            <a:extLst>
              <a:ext uri="{FF2B5EF4-FFF2-40B4-BE49-F238E27FC236}">
                <a16:creationId xmlns:a16="http://schemas.microsoft.com/office/drawing/2014/main" id="{205093C0-ED55-0DEE-4857-C9951B7E869B}"/>
              </a:ext>
            </a:extLst>
          </p:cNvPr>
          <p:cNvSpPr txBox="1"/>
          <p:nvPr/>
        </p:nvSpPr>
        <p:spPr>
          <a:xfrm>
            <a:off x="324930" y="1492469"/>
            <a:ext cx="4047565" cy="1975945"/>
          </a:xfrm>
          <a:prstGeom prst="rect">
            <a:avLst/>
          </a:prstGeom>
          <a:noFill/>
          <a:ln>
            <a:noFill/>
          </a:ln>
        </p:spPr>
        <p:txBody>
          <a:bodyPr rot="0" spcFirstLastPara="1" vertOverflow="overflow" horzOverflow="overflow" vert="horz" wrap="square" lIns="91425" tIns="45700" rIns="91425" bIns="45700" numCol="1" spcCol="0" rtlCol="0" fromWordArt="0" anchor="t" anchorCtr="0" forceAA="0" compatLnSpc="1">
            <a:prstTxWarp prst="textNoShape">
              <a:avLst/>
            </a:prstTxWarp>
            <a:normAutofit fontScale="55000" lnSpcReduction="20000"/>
          </a:bodyPr>
          <a:lstStyle/>
          <a:p>
            <a:pPr marL="50800" algn="just">
              <a:lnSpc>
                <a:spcPct val="90000"/>
              </a:lnSpc>
              <a:spcBef>
                <a:spcPts val="560"/>
              </a:spcBef>
              <a:buClr>
                <a:srgbClr val="3F3F3F"/>
              </a:buClr>
              <a:buSzPts val="2800"/>
            </a:pPr>
            <a:endParaRPr lang="en-US" sz="1600" i="0" u="none" strike="noStrike" cap="none">
              <a:solidFill>
                <a:schemeClr val="tx1"/>
              </a:solidFill>
              <a:latin typeface="Arial" panose="020B0604020202020204" pitchFamily="34" charset="0"/>
              <a:ea typeface="Calibri"/>
              <a:cs typeface="Arial" panose="020B0604020202020204" pitchFamily="34" charset="0"/>
            </a:endParaRPr>
          </a:p>
          <a:p>
            <a:pPr marL="50800" algn="just">
              <a:lnSpc>
                <a:spcPct val="90000"/>
              </a:lnSpc>
              <a:spcBef>
                <a:spcPts val="560"/>
              </a:spcBef>
              <a:buClr>
                <a:srgbClr val="3F3F3F"/>
              </a:buClr>
              <a:buSzPts val="2800"/>
            </a:pPr>
            <a:endParaRPr lang="en-US" sz="1600">
              <a:solidFill>
                <a:schemeClr val="tx1"/>
              </a:solidFill>
              <a:latin typeface="Arial" panose="020B0604020202020204" pitchFamily="34" charset="0"/>
              <a:ea typeface="Calibri"/>
              <a:cs typeface="Arial" panose="020B0604020202020204" pitchFamily="34" charset="0"/>
            </a:endParaRPr>
          </a:p>
          <a:p>
            <a:pPr marL="50800" algn="ctr">
              <a:lnSpc>
                <a:spcPct val="120000"/>
              </a:lnSpc>
              <a:spcBef>
                <a:spcPts val="560"/>
              </a:spcBef>
              <a:buClr>
                <a:srgbClr val="3F3F3F"/>
              </a:buClr>
              <a:buSzPts val="2800"/>
            </a:pPr>
            <a:r>
              <a:rPr lang="en-US" sz="3300">
                <a:solidFill>
                  <a:schemeClr val="tx1"/>
                </a:solidFill>
              </a:rPr>
              <a:t>Identify the high value customers of an online retail platform and delineate customer persona to inform advertising budget decision-making</a:t>
            </a:r>
            <a:endParaRPr lang="en-US" sz="3300" i="0" u="none" strike="noStrike" cap="none">
              <a:solidFill>
                <a:schemeClr val="tx1"/>
              </a:solidFill>
              <a:ea typeface="Calibri"/>
            </a:endParaRPr>
          </a:p>
          <a:p>
            <a:pPr marL="50800" algn="ctr">
              <a:lnSpc>
                <a:spcPct val="90000"/>
              </a:lnSpc>
              <a:spcBef>
                <a:spcPts val="560"/>
              </a:spcBef>
              <a:buClr>
                <a:srgbClr val="3F3F3F"/>
              </a:buClr>
              <a:buSzPts val="2800"/>
            </a:pPr>
            <a:endParaRPr lang="en-US" sz="1600" i="0" u="none" strike="noStrike" cap="none">
              <a:solidFill>
                <a:schemeClr val="tx1"/>
              </a:solidFill>
              <a:latin typeface="Arial" panose="020B0604020202020204" pitchFamily="34" charset="0"/>
              <a:ea typeface="Calibri"/>
              <a:cs typeface="Arial" panose="020B0604020202020204" pitchFamily="34" charset="0"/>
            </a:endParaRPr>
          </a:p>
        </p:txBody>
      </p:sp>
      <p:sp>
        <p:nvSpPr>
          <p:cNvPr id="9" name="Title 1">
            <a:extLst>
              <a:ext uri="{FF2B5EF4-FFF2-40B4-BE49-F238E27FC236}">
                <a16:creationId xmlns:a16="http://schemas.microsoft.com/office/drawing/2014/main" id="{4F1B7E94-AD74-5318-3A92-E0C675000F2B}"/>
              </a:ext>
            </a:extLst>
          </p:cNvPr>
          <p:cNvSpPr>
            <a:spLocks noGrp="1"/>
          </p:cNvSpPr>
          <p:nvPr>
            <p:ph type="title"/>
          </p:nvPr>
        </p:nvSpPr>
        <p:spPr>
          <a:xfrm>
            <a:off x="389965" y="525346"/>
            <a:ext cx="8229600" cy="857250"/>
          </a:xfrm>
        </p:spPr>
        <p:txBody>
          <a:bodyPr>
            <a:normAutofit/>
          </a:bodyPr>
          <a:lstStyle/>
          <a:p>
            <a:r>
              <a:rPr lang="en-US" sz="2400" b="1">
                <a:solidFill>
                  <a:srgbClr val="B25403"/>
                </a:solidFill>
              </a:rPr>
              <a:t>PROBLEM STATEMENT</a:t>
            </a:r>
            <a:endParaRPr lang="en-US" sz="2400">
              <a:solidFill>
                <a:srgbClr val="B25403"/>
              </a:solidFill>
            </a:endParaRPr>
          </a:p>
        </p:txBody>
      </p:sp>
      <p:sp>
        <p:nvSpPr>
          <p:cNvPr id="4" name="TextBox 3">
            <a:extLst>
              <a:ext uri="{FF2B5EF4-FFF2-40B4-BE49-F238E27FC236}">
                <a16:creationId xmlns:a16="http://schemas.microsoft.com/office/drawing/2014/main" id="{29566023-1B82-13A2-56F6-C503D37F3B22}"/>
              </a:ext>
            </a:extLst>
          </p:cNvPr>
          <p:cNvSpPr txBox="1"/>
          <p:nvPr/>
        </p:nvSpPr>
        <p:spPr>
          <a:xfrm>
            <a:off x="248771" y="4855900"/>
            <a:ext cx="8619564" cy="215444"/>
          </a:xfrm>
          <a:prstGeom prst="rect">
            <a:avLst/>
          </a:prstGeom>
          <a:noFill/>
        </p:spPr>
        <p:txBody>
          <a:bodyPr wrap="square" rtlCol="0">
            <a:spAutoFit/>
          </a:bodyPr>
          <a:lstStyle/>
          <a:p>
            <a:r>
              <a:rPr lang="en-US" sz="800">
                <a:solidFill>
                  <a:schemeClr val="tx1">
                    <a:lumMod val="85000"/>
                    <a:lumOff val="15000"/>
                  </a:schemeClr>
                </a:solidFill>
              </a:rPr>
              <a:t>Source: Kaggle dataset: </a:t>
            </a:r>
            <a:r>
              <a:rPr lang="en-US" sz="800">
                <a:solidFill>
                  <a:schemeClr val="tx1">
                    <a:lumMod val="85000"/>
                    <a:lumOff val="15000"/>
                  </a:schemeClr>
                </a:solidFill>
                <a:hlinkClick r:id="rId3"/>
              </a:rPr>
              <a:t>https://www.kaggle.com/datasets/mashlyn/online-retail-ii-uci/code</a:t>
            </a:r>
            <a:endParaRPr lang="en-US" sz="800">
              <a:solidFill>
                <a:schemeClr val="tx1">
                  <a:lumMod val="85000"/>
                  <a:lumOff val="15000"/>
                </a:schemeClr>
              </a:solidFill>
            </a:endParaRPr>
          </a:p>
        </p:txBody>
      </p:sp>
      <p:pic>
        <p:nvPicPr>
          <p:cNvPr id="1028" name="Picture 4" descr="Drapers Investigates: the true cost of online retail">
            <a:extLst>
              <a:ext uri="{FF2B5EF4-FFF2-40B4-BE49-F238E27FC236}">
                <a16:creationId xmlns:a16="http://schemas.microsoft.com/office/drawing/2014/main" id="{13E03508-54A6-A546-B3C6-3CDFCF8B9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708" y="1169635"/>
            <a:ext cx="3637857" cy="2641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62CF755B-AB10-6FB4-703B-6F8A65718C15}"/>
              </a:ext>
            </a:extLst>
          </p:cNvPr>
          <p:cNvSpPr>
            <a:spLocks noGrp="1"/>
          </p:cNvSpPr>
          <p:nvPr/>
        </p:nvSpPr>
        <p:spPr>
          <a:xfrm>
            <a:off x="4895852" y="3551644"/>
            <a:ext cx="3806825" cy="101726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100000"/>
              </a:lnSpc>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100000"/>
              </a:lnSpc>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100000"/>
              </a:lnSpc>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None/>
            </a:pPr>
            <a:r>
              <a:rPr lang="en-US" sz="1000" i="1" dirty="0">
                <a:solidFill>
                  <a:srgbClr val="DD9A0C"/>
                </a:solidFill>
                <a:latin typeface="Big Caslon Medium" panose="02000603090000020003" pitchFamily="2" charset="-79"/>
                <a:cs typeface="Big Caslon Medium"/>
              </a:rPr>
              <a:t>It is the time that you have wasted on your rose that makes your rose so important</a:t>
            </a:r>
          </a:p>
          <a:p>
            <a:pPr marL="50800" indent="0" algn="ctr">
              <a:buNone/>
            </a:pPr>
            <a:r>
              <a:rPr lang="en-US" sz="1000" i="1" dirty="0">
                <a:solidFill>
                  <a:srgbClr val="DD9A0C"/>
                </a:solidFill>
                <a:latin typeface="Big Caslon Medium" panose="02000603090000020003" pitchFamily="2" charset="-79"/>
                <a:cs typeface="Big Caslon Medium"/>
              </a:rPr>
              <a:t>- Antoine de Saint-</a:t>
            </a:r>
            <a:r>
              <a:rPr lang="en-US" sz="1000" i="1" err="1">
                <a:solidFill>
                  <a:srgbClr val="DD9A0C"/>
                </a:solidFill>
                <a:latin typeface="Big Caslon Medium" panose="02000603090000020003" pitchFamily="2" charset="-79"/>
                <a:cs typeface="Big Caslon Medium"/>
              </a:rPr>
              <a:t>Exupéry</a:t>
            </a:r>
            <a:endParaRPr lang="en-US" sz="1000" i="1" dirty="0">
              <a:solidFill>
                <a:srgbClr val="DD9A0C"/>
              </a:solidFill>
              <a:latin typeface="Big Caslon Medium" panose="02000603090000020003" pitchFamily="2" charset="-79"/>
              <a:cs typeface="Big Caslon Medium"/>
            </a:endParaRPr>
          </a:p>
        </p:txBody>
      </p:sp>
    </p:spTree>
    <p:extLst>
      <p:ext uri="{BB962C8B-B14F-4D97-AF65-F5344CB8AC3E}">
        <p14:creationId xmlns:p14="http://schemas.microsoft.com/office/powerpoint/2010/main" val="55334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E898550-11B0-D22A-E8E7-CF1F97F2B0C6}"/>
              </a:ext>
            </a:extLst>
          </p:cNvPr>
          <p:cNvSpPr>
            <a:spLocks noGrp="1"/>
          </p:cNvSpPr>
          <p:nvPr/>
        </p:nvSpPr>
        <p:spPr>
          <a:xfrm>
            <a:off x="459972" y="1202611"/>
            <a:ext cx="5111750" cy="3785539"/>
          </a:xfrm>
          <a:prstGeom prst="rect">
            <a:avLst/>
          </a:prstGeom>
          <a:noFill/>
          <a:ln>
            <a:noFill/>
          </a:ln>
        </p:spPr>
        <p:txBody>
          <a:bodyPr spcFirstLastPara="1" vert="horz" wrap="square" lIns="91425" tIns="45700" rIns="91425" bIns="4570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 indent="0">
              <a:spcBef>
                <a:spcPts val="640"/>
              </a:spcBef>
              <a:buClr>
                <a:srgbClr val="3F3F3F"/>
              </a:buClr>
              <a:buSzPts val="3200"/>
              <a:buNone/>
            </a:pPr>
            <a:endParaRPr lang="en-US" sz="1800" b="0" i="0" u="none" strike="noStrike" cap="none">
              <a:solidFill>
                <a:srgbClr val="3F3F3F"/>
              </a:solidFill>
              <a:latin typeface="Calibri"/>
              <a:ea typeface="Calibri"/>
              <a:cs typeface="Calibri"/>
              <a:sym typeface="Calibri"/>
            </a:endParaRPr>
          </a:p>
        </p:txBody>
      </p:sp>
      <p:sp>
        <p:nvSpPr>
          <p:cNvPr id="4" name="Title 1">
            <a:extLst>
              <a:ext uri="{FF2B5EF4-FFF2-40B4-BE49-F238E27FC236}">
                <a16:creationId xmlns:a16="http://schemas.microsoft.com/office/drawing/2014/main" id="{7EECFAEE-9543-3C3F-9D33-280B9F21833F}"/>
              </a:ext>
            </a:extLst>
          </p:cNvPr>
          <p:cNvSpPr txBox="1">
            <a:spLocks/>
          </p:cNvSpPr>
          <p:nvPr/>
        </p:nvSpPr>
        <p:spPr>
          <a:xfrm>
            <a:off x="313112" y="461738"/>
            <a:ext cx="8229600" cy="85725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F3F3F"/>
              </a:buClr>
              <a:buSzPts val="2000"/>
              <a:buFont typeface="Arial"/>
              <a:buNone/>
              <a:defRPr sz="20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a:solidFill>
                  <a:srgbClr val="B25403"/>
                </a:solidFill>
              </a:rPr>
              <a:t>DATASET DESCRIPTION</a:t>
            </a:r>
          </a:p>
          <a:p>
            <a:endParaRPr lang="en-US" sz="1800">
              <a:solidFill>
                <a:srgbClr val="B25403"/>
              </a:solidFill>
            </a:endParaRPr>
          </a:p>
        </p:txBody>
      </p:sp>
      <p:sp>
        <p:nvSpPr>
          <p:cNvPr id="9" name="Text Placeholder 8">
            <a:extLst>
              <a:ext uri="{FF2B5EF4-FFF2-40B4-BE49-F238E27FC236}">
                <a16:creationId xmlns:a16="http://schemas.microsoft.com/office/drawing/2014/main" id="{986E83A6-9843-4575-4857-6F495371B82A}"/>
              </a:ext>
            </a:extLst>
          </p:cNvPr>
          <p:cNvSpPr>
            <a:spLocks noGrp="1"/>
          </p:cNvSpPr>
          <p:nvPr>
            <p:ph type="body" idx="1"/>
          </p:nvPr>
        </p:nvSpPr>
        <p:spPr>
          <a:xfrm>
            <a:off x="313112" y="1512916"/>
            <a:ext cx="8370916" cy="3383280"/>
          </a:xfrm>
        </p:spPr>
        <p:txBody>
          <a:bodyPr>
            <a:normAutofit/>
          </a:bodyPr>
          <a:lstStyle/>
          <a:p>
            <a:pPr algn="just">
              <a:buFont typeface="Wingdings" pitchFamily="2" charset="2"/>
              <a:buChar char="Ø"/>
            </a:pPr>
            <a:r>
              <a:rPr lang="en-US" sz="1800">
                <a:latin typeface="Arial"/>
                <a:cs typeface="Arial"/>
              </a:rPr>
              <a:t>The data set contains all the transactions occurring for a UK-based and registered, non-store online retail.</a:t>
            </a:r>
          </a:p>
          <a:p>
            <a:pPr algn="just">
              <a:buFont typeface="Wingdings" pitchFamily="2" charset="2"/>
              <a:buChar char="Ø"/>
            </a:pPr>
            <a:r>
              <a:rPr lang="en-US" sz="1800">
                <a:latin typeface="Arial"/>
                <a:cs typeface="Arial"/>
              </a:rPr>
              <a:t>Data for duration between December 2009 and December 2011.</a:t>
            </a:r>
          </a:p>
          <a:p>
            <a:pPr algn="just">
              <a:buFont typeface="Wingdings" pitchFamily="2" charset="2"/>
              <a:buChar char="Ø"/>
            </a:pPr>
            <a:r>
              <a:rPr lang="en-US" sz="1800">
                <a:latin typeface="Arial"/>
                <a:cs typeface="Arial"/>
              </a:rPr>
              <a:t>Approximately </a:t>
            </a:r>
            <a:r>
              <a:rPr lang="en-US" sz="1800" b="1">
                <a:latin typeface="Arial"/>
                <a:cs typeface="Arial"/>
              </a:rPr>
              <a:t>1M </a:t>
            </a:r>
            <a:r>
              <a:rPr lang="en-US" sz="1800">
                <a:latin typeface="Arial"/>
                <a:cs typeface="Arial"/>
              </a:rPr>
              <a:t>transaction records in the data set.</a:t>
            </a:r>
            <a:endParaRPr lang="en-US"/>
          </a:p>
          <a:p>
            <a:pPr algn="just">
              <a:buFont typeface="Wingdings" pitchFamily="2" charset="2"/>
              <a:buChar char="Ø"/>
            </a:pPr>
            <a:r>
              <a:rPr lang="en-US" sz="1800">
                <a:latin typeface="Arial"/>
                <a:cs typeface="Arial"/>
              </a:rPr>
              <a:t>Dataset has eight nominal and numerical variables.</a:t>
            </a:r>
          </a:p>
          <a:p>
            <a:pPr algn="just">
              <a:buFont typeface="Wingdings" pitchFamily="2" charset="2"/>
              <a:buChar char="Ø"/>
            </a:pPr>
            <a:r>
              <a:rPr lang="en-US" sz="1800">
                <a:latin typeface="Arial"/>
                <a:cs typeface="Arial"/>
              </a:rPr>
              <a:t>Level of data: Invoice, </a:t>
            </a:r>
            <a:r>
              <a:rPr lang="en-US" sz="1800" err="1">
                <a:latin typeface="Arial"/>
                <a:cs typeface="Arial"/>
              </a:rPr>
              <a:t>StockCode</a:t>
            </a:r>
            <a:r>
              <a:rPr lang="en-US" sz="1800">
                <a:latin typeface="Arial"/>
                <a:cs typeface="Arial"/>
              </a:rPr>
              <a:t> and </a:t>
            </a:r>
            <a:r>
              <a:rPr lang="en-US" sz="1800" err="1">
                <a:latin typeface="Arial"/>
                <a:cs typeface="Arial"/>
              </a:rPr>
              <a:t>CustomerID</a:t>
            </a:r>
            <a:r>
              <a:rPr lang="en-US" sz="1800">
                <a:latin typeface="Arial"/>
                <a:cs typeface="Arial"/>
              </a:rPr>
              <a:t>.</a:t>
            </a:r>
          </a:p>
          <a:p>
            <a:pPr marL="114300" indent="0" algn="just">
              <a:buNone/>
            </a:pPr>
            <a:endParaRPr lang="en-US" sz="1800">
              <a:latin typeface="Arial" panose="020B0604020202020204" pitchFamily="34" charset="0"/>
              <a:cs typeface="Arial" panose="020B0604020202020204" pitchFamily="34" charset="0"/>
            </a:endParaRPr>
          </a:p>
          <a:p>
            <a:pPr algn="just">
              <a:buFont typeface="Wingdings" pitchFamily="2" charset="2"/>
              <a:buChar char="Ø"/>
            </a:pPr>
            <a:endParaRPr lang="en-US" sz="1400">
              <a:latin typeface="Arial" panose="020B0604020202020204" pitchFamily="34" charset="0"/>
              <a:cs typeface="Arial" panose="020B0604020202020204" pitchFamily="34" charset="0"/>
            </a:endParaRPr>
          </a:p>
          <a:p>
            <a:pPr marL="114300" indent="0" algn="just">
              <a:buNone/>
            </a:pPr>
            <a:endParaRPr lang="en-US" sz="1400">
              <a:latin typeface="Arial" panose="020B0604020202020204" pitchFamily="34" charset="0"/>
              <a:cs typeface="Arial" panose="020B0604020202020204" pitchFamily="34" charset="0"/>
            </a:endParaRPr>
          </a:p>
          <a:p>
            <a:pPr algn="just">
              <a:buFont typeface="Wingdings" pitchFamily="2" charset="2"/>
              <a:buChar char="Ø"/>
            </a:pPr>
            <a:endParaRPr lang="en-US" sz="1400">
              <a:latin typeface="Arial" panose="020B0604020202020204" pitchFamily="34" charset="0"/>
              <a:cs typeface="Arial" panose="020B0604020202020204" pitchFamily="34" charset="0"/>
            </a:endParaRPr>
          </a:p>
          <a:p>
            <a:pPr marL="114300" indent="0" algn="just">
              <a:buNone/>
            </a:pP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70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20" name="Rectangle 19">
            <a:extLst>
              <a:ext uri="{FF2B5EF4-FFF2-40B4-BE49-F238E27FC236}">
                <a16:creationId xmlns:a16="http://schemas.microsoft.com/office/drawing/2014/main" id="{3E99B4FD-2BCC-0113-6B97-4E11B7AB34E4}"/>
              </a:ext>
            </a:extLst>
          </p:cNvPr>
          <p:cNvSpPr/>
          <p:nvPr/>
        </p:nvSpPr>
        <p:spPr>
          <a:xfrm>
            <a:off x="555509" y="3613718"/>
            <a:ext cx="3930070" cy="124610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Wingdings" pitchFamily="2" charset="2"/>
              <a:buChar char="Ø"/>
            </a:pPr>
            <a:r>
              <a:rPr lang="en-US" sz="1100">
                <a:solidFill>
                  <a:schemeClr val="tx1"/>
                </a:solidFill>
              </a:rPr>
              <a:t>Not even half (50%) of the customers came back after their first purchase</a:t>
            </a:r>
            <a:endParaRPr lang="en-US">
              <a:solidFill>
                <a:schemeClr val="tx1"/>
              </a:solidFill>
            </a:endParaRPr>
          </a:p>
          <a:p>
            <a:pPr marL="285750" indent="-285750">
              <a:buFont typeface="Wingdings" pitchFamily="2" charset="2"/>
              <a:buChar char="Ø"/>
            </a:pPr>
            <a:r>
              <a:rPr lang="en-US" sz="1100">
                <a:solidFill>
                  <a:schemeClr val="tx1"/>
                </a:solidFill>
              </a:rPr>
              <a:t>Also, the top 25 % of the customers in the 2010 December cohort did not purchase during June 2011, September 2011, and October 2011.</a:t>
            </a:r>
            <a:endParaRPr lang="en-US" sz="1100">
              <a:solidFill>
                <a:schemeClr val="tx1"/>
              </a:solidFill>
              <a:cs typeface="Arial"/>
            </a:endParaRPr>
          </a:p>
          <a:p>
            <a:pPr marL="285750" indent="-285750">
              <a:buFont typeface="Wingdings" pitchFamily="2" charset="2"/>
              <a:buChar char="Ø"/>
            </a:pPr>
            <a:endParaRPr lang="en-US" sz="1100">
              <a:solidFill>
                <a:schemeClr val="tx1"/>
              </a:solidFill>
              <a:cs typeface="Arial"/>
            </a:endParaRPr>
          </a:p>
        </p:txBody>
      </p:sp>
      <p:sp>
        <p:nvSpPr>
          <p:cNvPr id="18" name="Rectangle 17">
            <a:extLst>
              <a:ext uri="{FF2B5EF4-FFF2-40B4-BE49-F238E27FC236}">
                <a16:creationId xmlns:a16="http://schemas.microsoft.com/office/drawing/2014/main" id="{046C0DE7-62F9-E59A-B249-9AFF4171E8FB}"/>
              </a:ext>
            </a:extLst>
          </p:cNvPr>
          <p:cNvSpPr/>
          <p:nvPr/>
        </p:nvSpPr>
        <p:spPr>
          <a:xfrm>
            <a:off x="4879128" y="3633847"/>
            <a:ext cx="3851108" cy="124218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Wingdings" pitchFamily="2" charset="2"/>
              <a:buChar char="Ø"/>
            </a:pPr>
            <a:r>
              <a:rPr lang="en-US" sz="1100">
                <a:solidFill>
                  <a:schemeClr val="tx1"/>
                </a:solidFill>
              </a:rPr>
              <a:t>RFM stands for Recency, Frequency, Monetary – this is a commonly used analysis in the retail industry for customer segmentation </a:t>
            </a:r>
            <a:endParaRPr lang="en-US"/>
          </a:p>
          <a:p>
            <a:pPr marL="285750" indent="-285750">
              <a:buFont typeface="Wingdings" pitchFamily="2" charset="2"/>
              <a:buChar char="Ø"/>
            </a:pPr>
            <a:r>
              <a:rPr lang="en-US" sz="1100">
                <a:solidFill>
                  <a:schemeClr val="tx1"/>
                </a:solidFill>
              </a:rPr>
              <a:t>We would like to triangulate these results with our model’s output to see the overlap and strengthen the analysis</a:t>
            </a:r>
            <a:endParaRPr lang="en-US" sz="1100">
              <a:solidFill>
                <a:schemeClr val="tx1"/>
              </a:solidFill>
              <a:cs typeface="Arial"/>
            </a:endParaRPr>
          </a:p>
        </p:txBody>
      </p:sp>
      <p:sp>
        <p:nvSpPr>
          <p:cNvPr id="15" name="Rectangle 14">
            <a:extLst>
              <a:ext uri="{FF2B5EF4-FFF2-40B4-BE49-F238E27FC236}">
                <a16:creationId xmlns:a16="http://schemas.microsoft.com/office/drawing/2014/main" id="{25888F5D-E96C-C13D-E71F-C660CE11C7CA}"/>
              </a:ext>
            </a:extLst>
          </p:cNvPr>
          <p:cNvSpPr/>
          <p:nvPr/>
        </p:nvSpPr>
        <p:spPr>
          <a:xfrm>
            <a:off x="1074891" y="1320274"/>
            <a:ext cx="1403133" cy="2894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Data Cleaning</a:t>
            </a:r>
          </a:p>
        </p:txBody>
      </p:sp>
      <p:sp>
        <p:nvSpPr>
          <p:cNvPr id="17" name="Rectangle 16">
            <a:extLst>
              <a:ext uri="{FF2B5EF4-FFF2-40B4-BE49-F238E27FC236}">
                <a16:creationId xmlns:a16="http://schemas.microsoft.com/office/drawing/2014/main" id="{2E9A543C-C6F5-828D-DCE6-36EAB9FA4B4E}"/>
              </a:ext>
            </a:extLst>
          </p:cNvPr>
          <p:cNvSpPr/>
          <p:nvPr/>
        </p:nvSpPr>
        <p:spPr>
          <a:xfrm>
            <a:off x="555508" y="1746525"/>
            <a:ext cx="3930071" cy="124610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Wingdings" pitchFamily="2" charset="2"/>
              <a:buChar char="Ø"/>
            </a:pPr>
            <a:r>
              <a:rPr lang="en-US" sz="1100">
                <a:solidFill>
                  <a:schemeClr val="tx1"/>
                </a:solidFill>
                <a:latin typeface="Arial"/>
                <a:cs typeface="Arial"/>
              </a:rPr>
              <a:t>Removed records with negative values in “quantity” and “Price” columns</a:t>
            </a:r>
            <a:endParaRPr lang="en-US">
              <a:solidFill>
                <a:schemeClr val="tx1"/>
              </a:solidFill>
              <a:latin typeface="Arial"/>
              <a:cs typeface="Arial"/>
            </a:endParaRPr>
          </a:p>
          <a:p>
            <a:pPr marL="285750" indent="-285750">
              <a:buFont typeface="Wingdings" pitchFamily="2" charset="2"/>
              <a:buChar char="Ø"/>
            </a:pPr>
            <a:r>
              <a:rPr lang="en-US" sz="1100">
                <a:solidFill>
                  <a:schemeClr val="tx1"/>
                </a:solidFill>
                <a:latin typeface="Arial"/>
                <a:cs typeface="Arial"/>
              </a:rPr>
              <a:t>Removed records with missing ”Customer ID” and cancelled orders</a:t>
            </a:r>
          </a:p>
          <a:p>
            <a:pPr marL="285750" indent="-285750">
              <a:buFont typeface="Wingdings" pitchFamily="2" charset="2"/>
              <a:buChar char="Ø"/>
            </a:pPr>
            <a:r>
              <a:rPr lang="en-US" sz="1100">
                <a:solidFill>
                  <a:schemeClr val="tx1"/>
                </a:solidFill>
                <a:latin typeface="Arial"/>
                <a:cs typeface="Arial"/>
              </a:rPr>
              <a:t>Handled the data outliers by selecting values within 1.5 times the inter-quartile range from the 1</a:t>
            </a:r>
            <a:r>
              <a:rPr lang="en-US" sz="1100" baseline="30000">
                <a:solidFill>
                  <a:schemeClr val="tx1"/>
                </a:solidFill>
                <a:latin typeface="Arial"/>
                <a:cs typeface="Arial"/>
              </a:rPr>
              <a:t>st</a:t>
            </a:r>
            <a:r>
              <a:rPr lang="en-US" sz="1100">
                <a:solidFill>
                  <a:schemeClr val="tx1"/>
                </a:solidFill>
                <a:latin typeface="Arial"/>
                <a:cs typeface="Arial"/>
              </a:rPr>
              <a:t> and 3</a:t>
            </a:r>
            <a:r>
              <a:rPr lang="en-US" sz="1100" baseline="30000">
                <a:solidFill>
                  <a:schemeClr val="tx1"/>
                </a:solidFill>
                <a:latin typeface="Arial"/>
                <a:cs typeface="Arial"/>
              </a:rPr>
              <a:t>rd</a:t>
            </a:r>
            <a:r>
              <a:rPr lang="en-US" sz="1100">
                <a:solidFill>
                  <a:schemeClr val="tx1"/>
                </a:solidFill>
                <a:latin typeface="Arial"/>
                <a:cs typeface="Arial"/>
              </a:rPr>
              <a:t> quartile</a:t>
            </a:r>
          </a:p>
        </p:txBody>
      </p:sp>
      <p:sp>
        <p:nvSpPr>
          <p:cNvPr id="163" name="Google Shape;163;p32"/>
          <p:cNvSpPr txBox="1">
            <a:spLocks noGrp="1"/>
          </p:cNvSpPr>
          <p:nvPr>
            <p:ph type="title"/>
          </p:nvPr>
        </p:nvSpPr>
        <p:spPr>
          <a:xfrm>
            <a:off x="457200" y="569174"/>
            <a:ext cx="8229600" cy="857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400"/>
              <a:buFont typeface="Arial"/>
              <a:buNone/>
            </a:pPr>
            <a:r>
              <a:rPr lang="en-US" sz="2400" b="1">
                <a:solidFill>
                  <a:srgbClr val="B25403"/>
                </a:solidFill>
              </a:rPr>
              <a:t>EXPLORATORY DATA ANALYSIS SUMMARY</a:t>
            </a:r>
          </a:p>
        </p:txBody>
      </p:sp>
      <p:sp>
        <p:nvSpPr>
          <p:cNvPr id="3" name="TextBox 2">
            <a:extLst>
              <a:ext uri="{FF2B5EF4-FFF2-40B4-BE49-F238E27FC236}">
                <a16:creationId xmlns:a16="http://schemas.microsoft.com/office/drawing/2014/main" id="{EE52C175-E6E0-1755-0E1C-7F3E5D95566C}"/>
              </a:ext>
            </a:extLst>
          </p:cNvPr>
          <p:cNvSpPr txBox="1"/>
          <p:nvPr/>
        </p:nvSpPr>
        <p:spPr>
          <a:xfrm>
            <a:off x="0" y="4944956"/>
            <a:ext cx="8619564" cy="200055"/>
          </a:xfrm>
          <a:prstGeom prst="rect">
            <a:avLst/>
          </a:prstGeom>
          <a:noFill/>
        </p:spPr>
        <p:txBody>
          <a:bodyPr wrap="square" rtlCol="0">
            <a:spAutoFit/>
          </a:bodyPr>
          <a:lstStyle/>
          <a:p>
            <a:r>
              <a:rPr lang="en-US" sz="700">
                <a:solidFill>
                  <a:schemeClr val="tx1">
                    <a:lumMod val="85000"/>
                    <a:lumOff val="15000"/>
                  </a:schemeClr>
                </a:solidFill>
              </a:rPr>
              <a:t>The above information is supplemented with the relevant plots in the Appendix section </a:t>
            </a:r>
          </a:p>
        </p:txBody>
      </p:sp>
      <p:pic>
        <p:nvPicPr>
          <p:cNvPr id="1028" name="Picture 4" descr="Data cleaning - Free files and folders icons">
            <a:extLst>
              <a:ext uri="{FF2B5EF4-FFF2-40B4-BE49-F238E27FC236}">
                <a16:creationId xmlns:a16="http://schemas.microsoft.com/office/drawing/2014/main" id="{B899D227-379B-A3D8-1398-CE0742B8805C}"/>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1494" y="1252571"/>
            <a:ext cx="424810" cy="424810"/>
          </a:xfrm>
          <a:prstGeom prst="rect">
            <a:avLst/>
          </a:prstGeom>
          <a:solidFill>
            <a:schemeClr val="accent4"/>
          </a:solidFill>
        </p:spPr>
      </p:pic>
      <p:cxnSp>
        <p:nvCxnSpPr>
          <p:cNvPr id="7" name="Straight Connector 6">
            <a:extLst>
              <a:ext uri="{FF2B5EF4-FFF2-40B4-BE49-F238E27FC236}">
                <a16:creationId xmlns:a16="http://schemas.microsoft.com/office/drawing/2014/main" id="{FF31A9C8-1F2C-4D9E-8683-BABC4C79F072}"/>
              </a:ext>
            </a:extLst>
          </p:cNvPr>
          <p:cNvCxnSpPr>
            <a:cxnSpLocks/>
          </p:cNvCxnSpPr>
          <p:nvPr/>
        </p:nvCxnSpPr>
        <p:spPr>
          <a:xfrm>
            <a:off x="4633482" y="1214736"/>
            <a:ext cx="0" cy="3641164"/>
          </a:xfrm>
          <a:prstGeom prst="line">
            <a:avLst/>
          </a:prstGeom>
        </p:spPr>
        <p:style>
          <a:lnRef idx="1">
            <a:schemeClr val="accent1"/>
          </a:lnRef>
          <a:fillRef idx="0">
            <a:schemeClr val="accent1"/>
          </a:fillRef>
          <a:effectRef idx="0">
            <a:schemeClr val="accent1"/>
          </a:effectRef>
          <a:fontRef idx="minor">
            <a:schemeClr val="tx1"/>
          </a:fontRef>
        </p:style>
      </p:cxnSp>
      <p:pic>
        <p:nvPicPr>
          <p:cNvPr id="1030" name="Picture 6" descr="Time-series Icons - Free SVG &amp; PNG Time-series Images - Noun Project">
            <a:extLst>
              <a:ext uri="{FF2B5EF4-FFF2-40B4-BE49-F238E27FC236}">
                <a16:creationId xmlns:a16="http://schemas.microsoft.com/office/drawing/2014/main" id="{36CBD546-D903-945B-0BEA-62C5D58C0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128" y="1214736"/>
            <a:ext cx="386823" cy="38682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2CD8373-8E42-2CDE-B2A0-D4B956D9205A}"/>
              </a:ext>
            </a:extLst>
          </p:cNvPr>
          <p:cNvSpPr/>
          <p:nvPr/>
        </p:nvSpPr>
        <p:spPr>
          <a:xfrm>
            <a:off x="5321121" y="1305095"/>
            <a:ext cx="1333186" cy="2865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Seasonality</a:t>
            </a:r>
          </a:p>
        </p:txBody>
      </p:sp>
      <p:pic>
        <p:nvPicPr>
          <p:cNvPr id="1032" name="Picture 8" descr="RFM analysis linear icon Stock Vector Image &amp; Art - Alamy">
            <a:extLst>
              <a:ext uri="{FF2B5EF4-FFF2-40B4-BE49-F238E27FC236}">
                <a16:creationId xmlns:a16="http://schemas.microsoft.com/office/drawing/2014/main" id="{F8FD2073-CF07-406B-583A-EBEE9D358F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746"/>
          <a:stretch/>
        </p:blipFill>
        <p:spPr bwMode="auto">
          <a:xfrm>
            <a:off x="4799811" y="3099852"/>
            <a:ext cx="466141" cy="4248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egal Software, LMS System, Law Firm Software – FDG">
            <a:extLst>
              <a:ext uri="{FF2B5EF4-FFF2-40B4-BE49-F238E27FC236}">
                <a16:creationId xmlns:a16="http://schemas.microsoft.com/office/drawing/2014/main" id="{05412773-390B-EE26-1FFA-4C999C07EE4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3485"/>
          <a:stretch/>
        </p:blipFill>
        <p:spPr bwMode="auto">
          <a:xfrm>
            <a:off x="537220" y="3154445"/>
            <a:ext cx="532658" cy="40756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011D662-9305-070D-921F-E48404D2BD09}"/>
              </a:ext>
            </a:extLst>
          </p:cNvPr>
          <p:cNvSpPr/>
          <p:nvPr/>
        </p:nvSpPr>
        <p:spPr>
          <a:xfrm>
            <a:off x="4879128" y="1748485"/>
            <a:ext cx="3851101" cy="124218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Wingdings" pitchFamily="2" charset="2"/>
              <a:buChar char="Ø"/>
            </a:pPr>
            <a:r>
              <a:rPr lang="en-US" sz="1100">
                <a:solidFill>
                  <a:schemeClr val="tx1"/>
                </a:solidFill>
              </a:rPr>
              <a:t>Nov, Oct and Dec record the highest sales while its lowest in Feb – Q’4 records the maximum sales </a:t>
            </a:r>
            <a:endParaRPr lang="en-US"/>
          </a:p>
          <a:p>
            <a:pPr marL="285750" indent="-285750">
              <a:buFont typeface="Wingdings" pitchFamily="2" charset="2"/>
              <a:buChar char="Ø"/>
            </a:pPr>
            <a:r>
              <a:rPr lang="en-US" sz="1100">
                <a:solidFill>
                  <a:schemeClr val="tx1"/>
                </a:solidFill>
              </a:rPr>
              <a:t>Sales are highest on Thursday and the least on Saturday</a:t>
            </a:r>
            <a:endParaRPr lang="en-US" sz="1100">
              <a:solidFill>
                <a:schemeClr val="tx1"/>
              </a:solidFill>
              <a:cs typeface="Arial"/>
            </a:endParaRPr>
          </a:p>
          <a:p>
            <a:pPr marL="285750" indent="-285750">
              <a:buFont typeface="Wingdings" pitchFamily="2" charset="2"/>
              <a:buChar char="Ø"/>
            </a:pPr>
            <a:r>
              <a:rPr lang="en-US" sz="1100">
                <a:solidFill>
                  <a:schemeClr val="tx1"/>
                </a:solidFill>
              </a:rPr>
              <a:t>Afternoons record the highest sales and evenings are the lowest</a:t>
            </a:r>
            <a:endParaRPr lang="en-US" sz="1100">
              <a:solidFill>
                <a:schemeClr val="tx1"/>
              </a:solidFill>
              <a:cs typeface="Arial"/>
            </a:endParaRPr>
          </a:p>
        </p:txBody>
      </p:sp>
      <p:sp>
        <p:nvSpPr>
          <p:cNvPr id="24" name="Rectangle 23">
            <a:extLst>
              <a:ext uri="{FF2B5EF4-FFF2-40B4-BE49-F238E27FC236}">
                <a16:creationId xmlns:a16="http://schemas.microsoft.com/office/drawing/2014/main" id="{247053CA-07A3-9FC5-F1A9-929F60B59D34}"/>
              </a:ext>
            </a:extLst>
          </p:cNvPr>
          <p:cNvSpPr/>
          <p:nvPr/>
        </p:nvSpPr>
        <p:spPr>
          <a:xfrm>
            <a:off x="5321119" y="3189752"/>
            <a:ext cx="1395301" cy="315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RFM Analysis</a:t>
            </a:r>
          </a:p>
        </p:txBody>
      </p:sp>
      <p:sp>
        <p:nvSpPr>
          <p:cNvPr id="26" name="Rectangle 25">
            <a:extLst>
              <a:ext uri="{FF2B5EF4-FFF2-40B4-BE49-F238E27FC236}">
                <a16:creationId xmlns:a16="http://schemas.microsoft.com/office/drawing/2014/main" id="{3EA8468D-2A48-BFCE-CDEE-C2FA91487B5C}"/>
              </a:ext>
            </a:extLst>
          </p:cNvPr>
          <p:cNvSpPr/>
          <p:nvPr/>
        </p:nvSpPr>
        <p:spPr>
          <a:xfrm>
            <a:off x="1082721" y="3189752"/>
            <a:ext cx="1460969" cy="3159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Cohort Analysis</a:t>
            </a:r>
          </a:p>
        </p:txBody>
      </p:sp>
    </p:spTree>
    <p:extLst>
      <p:ext uri="{BB962C8B-B14F-4D97-AF65-F5344CB8AC3E}">
        <p14:creationId xmlns:p14="http://schemas.microsoft.com/office/powerpoint/2010/main" val="179148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3;p32">
            <a:extLst>
              <a:ext uri="{FF2B5EF4-FFF2-40B4-BE49-F238E27FC236}">
                <a16:creationId xmlns:a16="http://schemas.microsoft.com/office/drawing/2014/main" id="{E627E54D-1467-FFB2-A08C-B9F9A3E49335}"/>
              </a:ext>
            </a:extLst>
          </p:cNvPr>
          <p:cNvSpPr txBox="1">
            <a:spLocks noGrp="1"/>
          </p:cNvSpPr>
          <p:nvPr>
            <p:ph type="title"/>
          </p:nvPr>
        </p:nvSpPr>
        <p:spPr>
          <a:xfrm>
            <a:off x="457200" y="559649"/>
            <a:ext cx="8229600" cy="857250"/>
          </a:xfrm>
          <a:prstGeom prst="rect">
            <a:avLst/>
          </a:prstGeom>
          <a:noFill/>
          <a:ln>
            <a:noFill/>
          </a:ln>
        </p:spPr>
        <p:txBody>
          <a:bodyPr spcFirstLastPara="1" wrap="square" lIns="91425" tIns="45700" rIns="91425" bIns="45700" anchor="t" anchorCtr="0">
            <a:noAutofit/>
          </a:bodyPr>
          <a:lstStyle/>
          <a:p>
            <a:pPr>
              <a:buSzPts val="4400"/>
            </a:pPr>
            <a:r>
              <a:rPr lang="en-US" sz="2400" b="1">
                <a:solidFill>
                  <a:srgbClr val="B25403"/>
                </a:solidFill>
              </a:rPr>
              <a:t>COHORT ANALYSIS </a:t>
            </a:r>
          </a:p>
        </p:txBody>
      </p:sp>
      <p:pic>
        <p:nvPicPr>
          <p:cNvPr id="11" name="Picture 11" descr="Chart&#10;&#10;Description automatically generated">
            <a:extLst>
              <a:ext uri="{FF2B5EF4-FFF2-40B4-BE49-F238E27FC236}">
                <a16:creationId xmlns:a16="http://schemas.microsoft.com/office/drawing/2014/main" id="{712F52D6-85D3-B27B-7850-F57ABE113031}"/>
              </a:ext>
            </a:extLst>
          </p:cNvPr>
          <p:cNvPicPr>
            <a:picLocks noChangeAspect="1"/>
          </p:cNvPicPr>
          <p:nvPr/>
        </p:nvPicPr>
        <p:blipFill rotWithShape="1">
          <a:blip r:embed="rId2"/>
          <a:srcRect l="2046" t="46794" r="40926" b="40791"/>
          <a:stretch/>
        </p:blipFill>
        <p:spPr>
          <a:xfrm>
            <a:off x="829730" y="2814563"/>
            <a:ext cx="5402693" cy="929192"/>
          </a:xfrm>
          <a:prstGeom prst="rect">
            <a:avLst/>
          </a:prstGeom>
        </p:spPr>
      </p:pic>
      <p:pic>
        <p:nvPicPr>
          <p:cNvPr id="2" name="Picture 2" descr="Chart, waterfall chart&#10;&#10;Description automatically generated">
            <a:extLst>
              <a:ext uri="{FF2B5EF4-FFF2-40B4-BE49-F238E27FC236}">
                <a16:creationId xmlns:a16="http://schemas.microsoft.com/office/drawing/2014/main" id="{6FCC620F-67E7-D282-332A-504EE06E9BD3}"/>
              </a:ext>
            </a:extLst>
          </p:cNvPr>
          <p:cNvPicPr>
            <a:picLocks noChangeAspect="1"/>
          </p:cNvPicPr>
          <p:nvPr/>
        </p:nvPicPr>
        <p:blipFill rotWithShape="1">
          <a:blip r:embed="rId3"/>
          <a:srcRect l="2207" t="159" r="41625" b="1399"/>
          <a:stretch/>
        </p:blipFill>
        <p:spPr>
          <a:xfrm>
            <a:off x="741819" y="1800862"/>
            <a:ext cx="5309423" cy="670842"/>
          </a:xfrm>
          <a:prstGeom prst="rect">
            <a:avLst/>
          </a:prstGeom>
        </p:spPr>
      </p:pic>
      <p:sp>
        <p:nvSpPr>
          <p:cNvPr id="5" name="TextBox 4">
            <a:extLst>
              <a:ext uri="{FF2B5EF4-FFF2-40B4-BE49-F238E27FC236}">
                <a16:creationId xmlns:a16="http://schemas.microsoft.com/office/drawing/2014/main" id="{AF3DC1EE-7206-2E81-85FC-8A7029CC4A41}"/>
              </a:ext>
            </a:extLst>
          </p:cNvPr>
          <p:cNvSpPr txBox="1"/>
          <p:nvPr/>
        </p:nvSpPr>
        <p:spPr>
          <a:xfrm>
            <a:off x="1695654" y="2554674"/>
            <a:ext cx="37943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a:latin typeface="Verdana"/>
                <a:ea typeface="Verdana"/>
              </a:rPr>
              <a:t>Heat map for </a:t>
            </a:r>
            <a:r>
              <a:rPr lang="en-US" sz="1000" b="1">
                <a:solidFill>
                  <a:srgbClr val="FF0000"/>
                </a:solidFill>
                <a:latin typeface="Verdana"/>
                <a:ea typeface="Verdana"/>
              </a:rPr>
              <a:t>ENTIRE </a:t>
            </a:r>
            <a:r>
              <a:rPr lang="en-US" sz="1000" b="1">
                <a:latin typeface="Verdana"/>
                <a:ea typeface="Verdana"/>
              </a:rPr>
              <a:t>of the customers</a:t>
            </a:r>
          </a:p>
          <a:p>
            <a:endParaRPr lang="en-US"/>
          </a:p>
        </p:txBody>
      </p:sp>
      <p:sp>
        <p:nvSpPr>
          <p:cNvPr id="8" name="Rounded Rectangular Callout 7">
            <a:extLst>
              <a:ext uri="{FF2B5EF4-FFF2-40B4-BE49-F238E27FC236}">
                <a16:creationId xmlns:a16="http://schemas.microsoft.com/office/drawing/2014/main" id="{5AB4FA5D-AC53-A6E6-FF1A-739DFC687474}"/>
              </a:ext>
            </a:extLst>
          </p:cNvPr>
          <p:cNvSpPr/>
          <p:nvPr/>
        </p:nvSpPr>
        <p:spPr>
          <a:xfrm>
            <a:off x="5843567" y="1525727"/>
            <a:ext cx="2122730" cy="935129"/>
          </a:xfrm>
          <a:prstGeom prst="wedgeRoundRectCallout">
            <a:avLst>
              <a:gd name="adj1" fmla="val -88266"/>
              <a:gd name="adj2" fmla="val 11948"/>
              <a:gd name="adj3" fmla="val 16667"/>
            </a:avLst>
          </a:prstGeom>
          <a:solidFill>
            <a:srgbClr val="ED7D31"/>
          </a:solidFill>
          <a:ln>
            <a:solidFill>
              <a:srgbClr val="C0504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a:t>91%</a:t>
            </a:r>
            <a:r>
              <a:rPr lang="en-US" sz="1200"/>
              <a:t> of Jan 2011 customers returned after </a:t>
            </a:r>
            <a:r>
              <a:rPr lang="en-US" sz="1600" b="1"/>
              <a:t>10 </a:t>
            </a:r>
            <a:r>
              <a:rPr lang="en-US" sz="1200"/>
              <a:t>months</a:t>
            </a:r>
          </a:p>
        </p:txBody>
      </p:sp>
      <p:sp>
        <p:nvSpPr>
          <p:cNvPr id="3" name="Rounded Rectangular Callout 7">
            <a:extLst>
              <a:ext uri="{FF2B5EF4-FFF2-40B4-BE49-F238E27FC236}">
                <a16:creationId xmlns:a16="http://schemas.microsoft.com/office/drawing/2014/main" id="{BE1E30D5-69C5-342B-2E87-1A671232BBCB}"/>
              </a:ext>
            </a:extLst>
          </p:cNvPr>
          <p:cNvSpPr/>
          <p:nvPr/>
        </p:nvSpPr>
        <p:spPr>
          <a:xfrm>
            <a:off x="5945959" y="3085942"/>
            <a:ext cx="2051294" cy="845506"/>
          </a:xfrm>
          <a:prstGeom prst="wedgeRoundRectCallout">
            <a:avLst>
              <a:gd name="adj1" fmla="val -91731"/>
              <a:gd name="adj2" fmla="val -30751"/>
              <a:gd name="adj3" fmla="val 16667"/>
            </a:avLst>
          </a:prstGeom>
          <a:solidFill>
            <a:srgbClr val="ED7D31"/>
          </a:solidFill>
          <a:ln>
            <a:solidFill>
              <a:srgbClr val="C0504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a:t>25%</a:t>
            </a:r>
            <a:r>
              <a:rPr lang="en-US" sz="1200"/>
              <a:t> of Jan 2011 customers returned after </a:t>
            </a:r>
            <a:r>
              <a:rPr lang="en-US" sz="1600" b="1"/>
              <a:t>10 </a:t>
            </a:r>
            <a:r>
              <a:rPr lang="en-US" sz="1200"/>
              <a:t>months</a:t>
            </a:r>
          </a:p>
        </p:txBody>
      </p:sp>
      <p:sp>
        <p:nvSpPr>
          <p:cNvPr id="6" name="TextBox 5">
            <a:extLst>
              <a:ext uri="{FF2B5EF4-FFF2-40B4-BE49-F238E27FC236}">
                <a16:creationId xmlns:a16="http://schemas.microsoft.com/office/drawing/2014/main" id="{6F7B9A3A-FB30-E223-C1C3-112A16A45860}"/>
              </a:ext>
            </a:extLst>
          </p:cNvPr>
          <p:cNvSpPr txBox="1"/>
          <p:nvPr/>
        </p:nvSpPr>
        <p:spPr>
          <a:xfrm>
            <a:off x="2087980" y="1562861"/>
            <a:ext cx="35800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a:latin typeface="Verdana"/>
                <a:ea typeface="Verdana"/>
              </a:rPr>
              <a:t>Heat map for </a:t>
            </a:r>
            <a:r>
              <a:rPr lang="en-US" sz="1000" b="1">
                <a:solidFill>
                  <a:srgbClr val="FF0000"/>
                </a:solidFill>
                <a:latin typeface="Verdana"/>
                <a:ea typeface="Verdana"/>
              </a:rPr>
              <a:t>TOP 25</a:t>
            </a:r>
            <a:r>
              <a:rPr lang="en-US" sz="1000" b="1">
                <a:latin typeface="Verdana"/>
                <a:ea typeface="Verdana"/>
              </a:rPr>
              <a:t> percent of the customers</a:t>
            </a:r>
          </a:p>
          <a:p>
            <a:endParaRPr lang="en-US"/>
          </a:p>
        </p:txBody>
      </p:sp>
      <p:pic>
        <p:nvPicPr>
          <p:cNvPr id="9" name="Picture 6" descr="Chart&#10;&#10;Description automatically generated">
            <a:extLst>
              <a:ext uri="{FF2B5EF4-FFF2-40B4-BE49-F238E27FC236}">
                <a16:creationId xmlns:a16="http://schemas.microsoft.com/office/drawing/2014/main" id="{FA6BF1AA-E28A-0E95-0299-25B27044A165}"/>
              </a:ext>
            </a:extLst>
          </p:cNvPr>
          <p:cNvPicPr>
            <a:picLocks noChangeAspect="1"/>
          </p:cNvPicPr>
          <p:nvPr/>
        </p:nvPicPr>
        <p:blipFill rotWithShape="1">
          <a:blip r:embed="rId2"/>
          <a:srcRect l="6953" t="94200" r="46977" b="3515"/>
          <a:stretch/>
        </p:blipFill>
        <p:spPr>
          <a:xfrm>
            <a:off x="1218853" y="3858518"/>
            <a:ext cx="4487519" cy="153390"/>
          </a:xfrm>
          <a:prstGeom prst="rect">
            <a:avLst/>
          </a:prstGeom>
        </p:spPr>
      </p:pic>
      <p:pic>
        <p:nvPicPr>
          <p:cNvPr id="10" name="Picture 6" descr="Chart&#10;&#10;Description automatically generated">
            <a:extLst>
              <a:ext uri="{FF2B5EF4-FFF2-40B4-BE49-F238E27FC236}">
                <a16:creationId xmlns:a16="http://schemas.microsoft.com/office/drawing/2014/main" id="{8BC8A54F-758E-95DA-5142-42328E68FEF7}"/>
              </a:ext>
            </a:extLst>
          </p:cNvPr>
          <p:cNvPicPr>
            <a:picLocks noChangeAspect="1"/>
          </p:cNvPicPr>
          <p:nvPr/>
        </p:nvPicPr>
        <p:blipFill rotWithShape="1">
          <a:blip r:embed="rId2"/>
          <a:srcRect l="45345" t="95958" r="42866" b="-351"/>
          <a:stretch/>
        </p:blipFill>
        <p:spPr>
          <a:xfrm>
            <a:off x="3015836" y="4035270"/>
            <a:ext cx="1148390" cy="294998"/>
          </a:xfrm>
          <a:prstGeom prst="rect">
            <a:avLst/>
          </a:prstGeom>
        </p:spPr>
      </p:pic>
    </p:spTree>
    <p:extLst>
      <p:ext uri="{BB962C8B-B14F-4D97-AF65-F5344CB8AC3E}">
        <p14:creationId xmlns:p14="http://schemas.microsoft.com/office/powerpoint/2010/main" val="249245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3;p32">
            <a:extLst>
              <a:ext uri="{FF2B5EF4-FFF2-40B4-BE49-F238E27FC236}">
                <a16:creationId xmlns:a16="http://schemas.microsoft.com/office/drawing/2014/main" id="{E627E54D-1467-FFB2-A08C-B9F9A3E49335}"/>
              </a:ext>
            </a:extLst>
          </p:cNvPr>
          <p:cNvSpPr txBox="1">
            <a:spLocks noGrp="1"/>
          </p:cNvSpPr>
          <p:nvPr>
            <p:ph type="title"/>
          </p:nvPr>
        </p:nvSpPr>
        <p:spPr>
          <a:xfrm>
            <a:off x="457200" y="521549"/>
            <a:ext cx="8229600" cy="857250"/>
          </a:xfrm>
          <a:prstGeom prst="rect">
            <a:avLst/>
          </a:prstGeom>
          <a:noFill/>
          <a:ln>
            <a:noFill/>
          </a:ln>
        </p:spPr>
        <p:txBody>
          <a:bodyPr spcFirstLastPara="1" wrap="square" lIns="91425" tIns="45700" rIns="91425" bIns="45700" anchor="t" anchorCtr="0">
            <a:noAutofit/>
          </a:bodyPr>
          <a:lstStyle/>
          <a:p>
            <a:pPr>
              <a:buSzPts val="4400"/>
            </a:pPr>
            <a:r>
              <a:rPr lang="en-US" sz="2400" b="1" dirty="0">
                <a:solidFill>
                  <a:srgbClr val="B25403"/>
                </a:solidFill>
              </a:rPr>
              <a:t>COHORT ANALYSIS</a:t>
            </a:r>
          </a:p>
        </p:txBody>
      </p:sp>
      <p:pic>
        <p:nvPicPr>
          <p:cNvPr id="5" name="Picture 5" descr="Chart, bar chart&#10;&#10;Description automatically generated">
            <a:extLst>
              <a:ext uri="{FF2B5EF4-FFF2-40B4-BE49-F238E27FC236}">
                <a16:creationId xmlns:a16="http://schemas.microsoft.com/office/drawing/2014/main" id="{42C92C46-18A2-68CA-970F-AE3D93C942F6}"/>
              </a:ext>
            </a:extLst>
          </p:cNvPr>
          <p:cNvPicPr>
            <a:picLocks noChangeAspect="1"/>
          </p:cNvPicPr>
          <p:nvPr/>
        </p:nvPicPr>
        <p:blipFill>
          <a:blip r:embed="rId2"/>
          <a:stretch>
            <a:fillRect/>
          </a:stretch>
        </p:blipFill>
        <p:spPr>
          <a:xfrm>
            <a:off x="4608738" y="1000564"/>
            <a:ext cx="4124734" cy="3209012"/>
          </a:xfrm>
          <a:prstGeom prst="rect">
            <a:avLst/>
          </a:prstGeom>
        </p:spPr>
      </p:pic>
      <p:pic>
        <p:nvPicPr>
          <p:cNvPr id="6" name="Picture 6" descr="Chart&#10;&#10;Description automatically generated">
            <a:extLst>
              <a:ext uri="{FF2B5EF4-FFF2-40B4-BE49-F238E27FC236}">
                <a16:creationId xmlns:a16="http://schemas.microsoft.com/office/drawing/2014/main" id="{92F93E4B-0BD0-AE70-B901-84093CB74CF5}"/>
              </a:ext>
            </a:extLst>
          </p:cNvPr>
          <p:cNvPicPr>
            <a:picLocks noChangeAspect="1"/>
          </p:cNvPicPr>
          <p:nvPr/>
        </p:nvPicPr>
        <p:blipFill>
          <a:blip r:embed="rId3"/>
          <a:stretch>
            <a:fillRect/>
          </a:stretch>
        </p:blipFill>
        <p:spPr>
          <a:xfrm>
            <a:off x="455635" y="1019490"/>
            <a:ext cx="4007847" cy="3206468"/>
          </a:xfrm>
          <a:prstGeom prst="rect">
            <a:avLst/>
          </a:prstGeom>
        </p:spPr>
      </p:pic>
      <p:sp>
        <p:nvSpPr>
          <p:cNvPr id="7" name="TextBox 6">
            <a:extLst>
              <a:ext uri="{FF2B5EF4-FFF2-40B4-BE49-F238E27FC236}">
                <a16:creationId xmlns:a16="http://schemas.microsoft.com/office/drawing/2014/main" id="{0C0BE24D-F471-2089-2491-735B09F99AE7}"/>
              </a:ext>
            </a:extLst>
          </p:cNvPr>
          <p:cNvSpPr txBox="1"/>
          <p:nvPr/>
        </p:nvSpPr>
        <p:spPr>
          <a:xfrm>
            <a:off x="5007209" y="874506"/>
            <a:ext cx="35800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a:latin typeface="Verdana"/>
                <a:ea typeface="Verdana"/>
              </a:rPr>
              <a:t>Heat map for </a:t>
            </a:r>
            <a:r>
              <a:rPr lang="en-US" sz="1000" b="1">
                <a:solidFill>
                  <a:srgbClr val="FF0000"/>
                </a:solidFill>
                <a:latin typeface="Verdana"/>
                <a:ea typeface="Verdana"/>
              </a:rPr>
              <a:t>TOP 25</a:t>
            </a:r>
            <a:r>
              <a:rPr lang="en-US" sz="1000" b="1">
                <a:latin typeface="Verdana"/>
                <a:ea typeface="Verdana"/>
              </a:rPr>
              <a:t> percent of the customers</a:t>
            </a:r>
          </a:p>
          <a:p>
            <a:endParaRPr lang="en-US"/>
          </a:p>
        </p:txBody>
      </p:sp>
      <p:sp>
        <p:nvSpPr>
          <p:cNvPr id="8" name="TextBox 7">
            <a:extLst>
              <a:ext uri="{FF2B5EF4-FFF2-40B4-BE49-F238E27FC236}">
                <a16:creationId xmlns:a16="http://schemas.microsoft.com/office/drawing/2014/main" id="{AAA28294-E378-E113-11C8-5EC3EC65112C}"/>
              </a:ext>
            </a:extLst>
          </p:cNvPr>
          <p:cNvSpPr txBox="1"/>
          <p:nvPr/>
        </p:nvSpPr>
        <p:spPr>
          <a:xfrm>
            <a:off x="556752" y="874505"/>
            <a:ext cx="37943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a:latin typeface="Verdana"/>
                <a:ea typeface="Verdana"/>
              </a:rPr>
              <a:t>Heat map for </a:t>
            </a:r>
            <a:r>
              <a:rPr lang="en-US" sz="1000" b="1">
                <a:solidFill>
                  <a:srgbClr val="FF0000"/>
                </a:solidFill>
                <a:latin typeface="Verdana"/>
                <a:ea typeface="Verdana"/>
              </a:rPr>
              <a:t>ENTIRE </a:t>
            </a:r>
            <a:r>
              <a:rPr lang="en-US" sz="1000" b="1">
                <a:latin typeface="Verdana"/>
                <a:ea typeface="Verdana"/>
              </a:rPr>
              <a:t>of the customers</a:t>
            </a:r>
          </a:p>
          <a:p>
            <a:endParaRPr lang="en-US"/>
          </a:p>
        </p:txBody>
      </p:sp>
      <p:sp>
        <p:nvSpPr>
          <p:cNvPr id="9" name="Rectangle 8">
            <a:extLst>
              <a:ext uri="{FF2B5EF4-FFF2-40B4-BE49-F238E27FC236}">
                <a16:creationId xmlns:a16="http://schemas.microsoft.com/office/drawing/2014/main" id="{DAA9FE05-60F0-EDAB-8C65-FB9CD908EAEA}"/>
              </a:ext>
            </a:extLst>
          </p:cNvPr>
          <p:cNvSpPr/>
          <p:nvPr/>
        </p:nvSpPr>
        <p:spPr>
          <a:xfrm>
            <a:off x="-1" y="4280953"/>
            <a:ext cx="9144000" cy="622241"/>
          </a:xfrm>
          <a:prstGeom prst="rect">
            <a:avLst/>
          </a:prstGeom>
          <a:solidFill>
            <a:srgbClr val="B2540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Customer retention has increased after 2011 for top customers (the shades get warmer in the cohort analysis on the right)</a:t>
            </a:r>
          </a:p>
        </p:txBody>
      </p:sp>
    </p:spTree>
    <p:extLst>
      <p:ext uri="{BB962C8B-B14F-4D97-AF65-F5344CB8AC3E}">
        <p14:creationId xmlns:p14="http://schemas.microsoft.com/office/powerpoint/2010/main" val="393079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D5E6-4B6F-BDFA-BE54-C991292D539D}"/>
              </a:ext>
            </a:extLst>
          </p:cNvPr>
          <p:cNvSpPr>
            <a:spLocks noGrp="1"/>
          </p:cNvSpPr>
          <p:nvPr>
            <p:ph type="title"/>
          </p:nvPr>
        </p:nvSpPr>
        <p:spPr>
          <a:xfrm>
            <a:off x="489247" y="777478"/>
            <a:ext cx="8229600" cy="622241"/>
          </a:xfrm>
        </p:spPr>
        <p:txBody>
          <a:bodyPr>
            <a:normAutofit/>
          </a:bodyPr>
          <a:lstStyle/>
          <a:p>
            <a:r>
              <a:rPr lang="en-US" sz="2400" b="1">
                <a:solidFill>
                  <a:srgbClr val="B25403"/>
                </a:solidFill>
              </a:rPr>
              <a:t>RFM ANALYSIS OUTCOMES</a:t>
            </a:r>
            <a:endParaRPr lang="en-US" sz="2400"/>
          </a:p>
          <a:p>
            <a:endParaRPr lang="en-US"/>
          </a:p>
        </p:txBody>
      </p:sp>
      <p:graphicFrame>
        <p:nvGraphicFramePr>
          <p:cNvPr id="4" name="Table 4">
            <a:extLst>
              <a:ext uri="{FF2B5EF4-FFF2-40B4-BE49-F238E27FC236}">
                <a16:creationId xmlns:a16="http://schemas.microsoft.com/office/drawing/2014/main" id="{F3B62E46-F40C-7B74-CC6E-8FE93FE82AD9}"/>
              </a:ext>
            </a:extLst>
          </p:cNvPr>
          <p:cNvGraphicFramePr>
            <a:graphicFrameLocks noGrp="1"/>
          </p:cNvGraphicFramePr>
          <p:nvPr>
            <p:extLst>
              <p:ext uri="{D42A27DB-BD31-4B8C-83A1-F6EECF244321}">
                <p14:modId xmlns:p14="http://schemas.microsoft.com/office/powerpoint/2010/main" val="1456505443"/>
              </p:ext>
            </p:extLst>
          </p:nvPr>
        </p:nvGraphicFramePr>
        <p:xfrm>
          <a:off x="562577" y="1250926"/>
          <a:ext cx="8018843" cy="2702132"/>
        </p:xfrm>
        <a:graphic>
          <a:graphicData uri="http://schemas.openxmlformats.org/drawingml/2006/table">
            <a:tbl>
              <a:tblPr firstRow="1" bandRow="1">
                <a:tableStyleId>{5C22544A-7EE6-4342-B048-85BDC9FD1C3A}</a:tableStyleId>
              </a:tblPr>
              <a:tblGrid>
                <a:gridCol w="1284287">
                  <a:extLst>
                    <a:ext uri="{9D8B030D-6E8A-4147-A177-3AD203B41FA5}">
                      <a16:colId xmlns:a16="http://schemas.microsoft.com/office/drawing/2014/main" val="3390705459"/>
                    </a:ext>
                  </a:extLst>
                </a:gridCol>
                <a:gridCol w="1495044">
                  <a:extLst>
                    <a:ext uri="{9D8B030D-6E8A-4147-A177-3AD203B41FA5}">
                      <a16:colId xmlns:a16="http://schemas.microsoft.com/office/drawing/2014/main" val="373988947"/>
                    </a:ext>
                  </a:extLst>
                </a:gridCol>
                <a:gridCol w="2619756">
                  <a:extLst>
                    <a:ext uri="{9D8B030D-6E8A-4147-A177-3AD203B41FA5}">
                      <a16:colId xmlns:a16="http://schemas.microsoft.com/office/drawing/2014/main" val="2348448445"/>
                    </a:ext>
                  </a:extLst>
                </a:gridCol>
                <a:gridCol w="2619756">
                  <a:extLst>
                    <a:ext uri="{9D8B030D-6E8A-4147-A177-3AD203B41FA5}">
                      <a16:colId xmlns:a16="http://schemas.microsoft.com/office/drawing/2014/main" val="461491107"/>
                    </a:ext>
                  </a:extLst>
                </a:gridCol>
              </a:tblGrid>
              <a:tr h="808115">
                <a:tc>
                  <a:txBody>
                    <a:bodyPr/>
                    <a:lstStyle/>
                    <a:p>
                      <a:pPr algn="ctr" rtl="0" fontAlgn="t">
                        <a:spcBef>
                          <a:spcPts val="0"/>
                        </a:spcBef>
                        <a:spcAft>
                          <a:spcPts val="0"/>
                        </a:spcAft>
                      </a:pPr>
                      <a:r>
                        <a:rPr lang="en-US" sz="900" b="1" i="0" u="none" strike="noStrike">
                          <a:solidFill>
                            <a:schemeClr val="bg1"/>
                          </a:solidFill>
                          <a:effectLst/>
                          <a:latin typeface="Verdana"/>
                        </a:rPr>
                        <a:t>Segment</a:t>
                      </a:r>
                      <a:endParaRPr lang="en-US">
                        <a:solidFill>
                          <a:schemeClr val="bg1"/>
                        </a:solidFill>
                        <a:effectLst/>
                        <a:latin typeface="Verdana"/>
                      </a:endParaRPr>
                    </a:p>
                  </a:txBody>
                  <a:tcPr marL="63500" marR="63500" marT="63500" marB="63500" anchor="ctr">
                    <a:solidFill>
                      <a:srgbClr val="BD5800"/>
                    </a:solidFill>
                  </a:tcPr>
                </a:tc>
                <a:tc>
                  <a:txBody>
                    <a:bodyPr/>
                    <a:lstStyle/>
                    <a:p>
                      <a:pPr algn="ctr" rtl="0" fontAlgn="t">
                        <a:spcBef>
                          <a:spcPts val="0"/>
                        </a:spcBef>
                        <a:spcAft>
                          <a:spcPts val="0"/>
                        </a:spcAft>
                      </a:pPr>
                      <a:r>
                        <a:rPr lang="en-US" sz="900" b="1" i="0" u="none" strike="noStrike">
                          <a:solidFill>
                            <a:schemeClr val="bg1"/>
                          </a:solidFill>
                          <a:effectLst/>
                          <a:latin typeface="Verdana"/>
                        </a:rPr>
                        <a:t># of Customers</a:t>
                      </a:r>
                      <a:endParaRPr lang="en-US">
                        <a:solidFill>
                          <a:schemeClr val="bg1"/>
                        </a:solidFill>
                        <a:effectLst/>
                        <a:latin typeface="Verdana"/>
                      </a:endParaRPr>
                    </a:p>
                  </a:txBody>
                  <a:tcPr marL="63500" marR="63500" marT="63500" marB="63500" anchor="ctr">
                    <a:solidFill>
                      <a:srgbClr val="BD5800"/>
                    </a:solidFill>
                  </a:tcPr>
                </a:tc>
                <a:tc>
                  <a:txBody>
                    <a:bodyPr/>
                    <a:lstStyle/>
                    <a:p>
                      <a:pPr algn="ctr" rtl="0" fontAlgn="t">
                        <a:spcBef>
                          <a:spcPts val="0"/>
                        </a:spcBef>
                        <a:spcAft>
                          <a:spcPts val="0"/>
                        </a:spcAft>
                      </a:pPr>
                      <a:r>
                        <a:rPr lang="en-US" sz="900" b="1" i="0" u="none" strike="noStrike">
                          <a:solidFill>
                            <a:schemeClr val="bg1"/>
                          </a:solidFill>
                          <a:effectLst/>
                          <a:latin typeface="Verdana"/>
                        </a:rPr>
                        <a:t>Description</a:t>
                      </a:r>
                      <a:endParaRPr lang="en-US">
                        <a:solidFill>
                          <a:schemeClr val="bg1"/>
                        </a:solidFill>
                        <a:effectLst/>
                        <a:latin typeface="Verdana"/>
                      </a:endParaRPr>
                    </a:p>
                  </a:txBody>
                  <a:tcPr marL="63500" marR="63500" marT="63500" marB="63500" anchor="ctr">
                    <a:solidFill>
                      <a:srgbClr val="BD5800"/>
                    </a:solidFill>
                  </a:tcPr>
                </a:tc>
                <a:tc>
                  <a:txBody>
                    <a:bodyPr/>
                    <a:lstStyle/>
                    <a:p>
                      <a:pPr algn="ctr" rtl="0" fontAlgn="t">
                        <a:spcBef>
                          <a:spcPts val="0"/>
                        </a:spcBef>
                        <a:spcAft>
                          <a:spcPts val="0"/>
                        </a:spcAft>
                      </a:pPr>
                      <a:r>
                        <a:rPr lang="en-US" sz="900" b="1" i="0" u="none" strike="noStrike">
                          <a:solidFill>
                            <a:schemeClr val="bg1"/>
                          </a:solidFill>
                          <a:effectLst/>
                          <a:latin typeface="Verdana"/>
                        </a:rPr>
                        <a:t>Suggested Marketing Campaigns</a:t>
                      </a:r>
                      <a:endParaRPr lang="en-US">
                        <a:solidFill>
                          <a:schemeClr val="bg1"/>
                        </a:solidFill>
                        <a:effectLst/>
                        <a:latin typeface="Verdana"/>
                      </a:endParaRPr>
                    </a:p>
                  </a:txBody>
                  <a:tcPr marL="63500" marR="63500" marT="63500" marB="63500" anchor="ctr">
                    <a:solidFill>
                      <a:srgbClr val="BD5800"/>
                    </a:solidFill>
                  </a:tcPr>
                </a:tc>
                <a:extLst>
                  <a:ext uri="{0D108BD9-81ED-4DB2-BD59-A6C34878D82A}">
                    <a16:rowId xmlns:a16="http://schemas.microsoft.com/office/drawing/2014/main" val="3752004241"/>
                  </a:ext>
                </a:extLst>
              </a:tr>
              <a:tr h="631339">
                <a:tc>
                  <a:txBody>
                    <a:bodyPr/>
                    <a:lstStyle/>
                    <a:p>
                      <a:pPr algn="ctr" rtl="0" fontAlgn="t">
                        <a:spcBef>
                          <a:spcPts val="0"/>
                        </a:spcBef>
                        <a:spcAft>
                          <a:spcPts val="0"/>
                        </a:spcAft>
                      </a:pPr>
                      <a:r>
                        <a:rPr lang="en-US" sz="900" b="1" i="0" u="none" strike="noStrike">
                          <a:solidFill>
                            <a:srgbClr val="000000"/>
                          </a:solidFill>
                          <a:effectLst/>
                          <a:latin typeface="Verdana"/>
                        </a:rPr>
                        <a:t>Loyal</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1100</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Customers who buy most often from the store</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Loyalty Programs, Free Shipping</a:t>
                      </a:r>
                      <a:endParaRPr lang="en-US" b="1">
                        <a:effectLst/>
                        <a:latin typeface="Verdana"/>
                      </a:endParaRPr>
                    </a:p>
                  </a:txBody>
                  <a:tcPr marL="63500" marR="63500" marT="63500" marB="63500" anchor="ctr">
                    <a:solidFill>
                      <a:schemeClr val="accent6">
                        <a:lumMod val="20000"/>
                        <a:lumOff val="80000"/>
                      </a:schemeClr>
                    </a:solidFill>
                  </a:tcPr>
                </a:tc>
                <a:extLst>
                  <a:ext uri="{0D108BD9-81ED-4DB2-BD59-A6C34878D82A}">
                    <a16:rowId xmlns:a16="http://schemas.microsoft.com/office/drawing/2014/main" val="2326797160"/>
                  </a:ext>
                </a:extLst>
              </a:tr>
              <a:tr h="631339">
                <a:tc>
                  <a:txBody>
                    <a:bodyPr/>
                    <a:lstStyle/>
                    <a:p>
                      <a:pPr algn="ctr" rtl="0" fontAlgn="t">
                        <a:spcBef>
                          <a:spcPts val="0"/>
                        </a:spcBef>
                        <a:spcAft>
                          <a:spcPts val="0"/>
                        </a:spcAft>
                      </a:pPr>
                      <a:r>
                        <a:rPr lang="en-US" sz="900" b="1" i="0" u="none" strike="noStrike">
                          <a:solidFill>
                            <a:srgbClr val="000000"/>
                          </a:solidFill>
                          <a:effectLst/>
                          <a:latin typeface="Verdana"/>
                        </a:rPr>
                        <a:t>Whales</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370</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Customers who generate high revenue (Highest Monetary Value)</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Premium offers, Subscription tiers, Luxury Products</a:t>
                      </a:r>
                      <a:endParaRPr lang="en-US" b="1">
                        <a:effectLst/>
                        <a:latin typeface="Verdana"/>
                      </a:endParaRPr>
                    </a:p>
                  </a:txBody>
                  <a:tcPr marL="63500" marR="63500" marT="63500" marB="63500" anchor="ctr">
                    <a:solidFill>
                      <a:schemeClr val="accent6">
                        <a:lumMod val="20000"/>
                        <a:lumOff val="80000"/>
                      </a:schemeClr>
                    </a:solidFill>
                  </a:tcPr>
                </a:tc>
                <a:extLst>
                  <a:ext uri="{0D108BD9-81ED-4DB2-BD59-A6C34878D82A}">
                    <a16:rowId xmlns:a16="http://schemas.microsoft.com/office/drawing/2014/main" val="3420234518"/>
                  </a:ext>
                </a:extLst>
              </a:tr>
              <a:tr h="631339">
                <a:tc>
                  <a:txBody>
                    <a:bodyPr/>
                    <a:lstStyle/>
                    <a:p>
                      <a:pPr algn="ctr" rtl="0" fontAlgn="t">
                        <a:spcBef>
                          <a:spcPts val="0"/>
                        </a:spcBef>
                        <a:spcAft>
                          <a:spcPts val="0"/>
                        </a:spcAft>
                      </a:pPr>
                      <a:r>
                        <a:rPr lang="en-US" sz="900" b="1" i="0" u="none" strike="noStrike">
                          <a:solidFill>
                            <a:srgbClr val="000000"/>
                          </a:solidFill>
                          <a:effectLst/>
                          <a:latin typeface="Verdana"/>
                        </a:rPr>
                        <a:t>Promising - Faithful</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199</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Customers who visit often but don’t spend a lot</a:t>
                      </a:r>
                      <a:endParaRPr lang="en-US" b="1">
                        <a:effectLst/>
                        <a:latin typeface="Verdana"/>
                      </a:endParaRPr>
                    </a:p>
                  </a:txBody>
                  <a:tcPr marL="63500" marR="63500" marT="63500" marB="63500" anchor="ctr">
                    <a:solidFill>
                      <a:schemeClr val="accent6">
                        <a:lumMod val="20000"/>
                        <a:lumOff val="80000"/>
                      </a:schemeClr>
                    </a:solidFill>
                  </a:tcPr>
                </a:tc>
                <a:tc>
                  <a:txBody>
                    <a:bodyPr/>
                    <a:lstStyle/>
                    <a:p>
                      <a:pPr algn="ctr" rtl="0" fontAlgn="t">
                        <a:spcBef>
                          <a:spcPts val="0"/>
                        </a:spcBef>
                        <a:spcAft>
                          <a:spcPts val="0"/>
                        </a:spcAft>
                      </a:pPr>
                      <a:r>
                        <a:rPr lang="en-US" sz="900" b="1" i="0" u="none" strike="noStrike">
                          <a:solidFill>
                            <a:srgbClr val="000000"/>
                          </a:solidFill>
                          <a:effectLst/>
                          <a:latin typeface="Verdana"/>
                        </a:rPr>
                        <a:t>Incentives tied to spending thresholds and product recommendations</a:t>
                      </a:r>
                      <a:endParaRPr lang="en-US" b="1">
                        <a:effectLst/>
                        <a:latin typeface="Verdana"/>
                      </a:endParaRPr>
                    </a:p>
                  </a:txBody>
                  <a:tcPr marL="63500" marR="63500" marT="63500" marB="63500" anchor="ctr">
                    <a:solidFill>
                      <a:schemeClr val="accent6">
                        <a:lumMod val="20000"/>
                        <a:lumOff val="80000"/>
                      </a:schemeClr>
                    </a:solidFill>
                  </a:tcPr>
                </a:tc>
                <a:extLst>
                  <a:ext uri="{0D108BD9-81ED-4DB2-BD59-A6C34878D82A}">
                    <a16:rowId xmlns:a16="http://schemas.microsoft.com/office/drawing/2014/main" val="2141239087"/>
                  </a:ext>
                </a:extLst>
              </a:tr>
            </a:tbl>
          </a:graphicData>
        </a:graphic>
      </p:graphicFrame>
      <p:sp>
        <p:nvSpPr>
          <p:cNvPr id="5" name="TextBox 4">
            <a:extLst>
              <a:ext uri="{FF2B5EF4-FFF2-40B4-BE49-F238E27FC236}">
                <a16:creationId xmlns:a16="http://schemas.microsoft.com/office/drawing/2014/main" id="{5DA4D021-19AC-5002-D40B-84CC06E8C228}"/>
              </a:ext>
            </a:extLst>
          </p:cNvPr>
          <p:cNvSpPr txBox="1"/>
          <p:nvPr/>
        </p:nvSpPr>
        <p:spPr>
          <a:xfrm>
            <a:off x="0" y="4944956"/>
            <a:ext cx="8619564" cy="200055"/>
          </a:xfrm>
          <a:prstGeom prst="rect">
            <a:avLst/>
          </a:prstGeom>
          <a:noFill/>
        </p:spPr>
        <p:txBody>
          <a:bodyPr wrap="square" rtlCol="0">
            <a:spAutoFit/>
          </a:bodyPr>
          <a:lstStyle/>
          <a:p>
            <a:r>
              <a:rPr lang="en-US" sz="700">
                <a:solidFill>
                  <a:schemeClr val="tx1">
                    <a:lumMod val="85000"/>
                    <a:lumOff val="15000"/>
                  </a:schemeClr>
                </a:solidFill>
              </a:rPr>
              <a:t>The rest of the customers could be explored for any other marketing campaigns</a:t>
            </a:r>
          </a:p>
        </p:txBody>
      </p:sp>
      <p:sp>
        <p:nvSpPr>
          <p:cNvPr id="6" name="Rectangle 5">
            <a:extLst>
              <a:ext uri="{FF2B5EF4-FFF2-40B4-BE49-F238E27FC236}">
                <a16:creationId xmlns:a16="http://schemas.microsoft.com/office/drawing/2014/main" id="{889BEC01-7A59-0B91-2AEA-FEA78654002E}"/>
              </a:ext>
            </a:extLst>
          </p:cNvPr>
          <p:cNvSpPr/>
          <p:nvPr/>
        </p:nvSpPr>
        <p:spPr>
          <a:xfrm>
            <a:off x="-1" y="4119028"/>
            <a:ext cx="9144000" cy="622241"/>
          </a:xfrm>
          <a:prstGeom prst="rect">
            <a:avLst/>
          </a:prstGeom>
          <a:solidFill>
            <a:srgbClr val="B2540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Based on the Recency, Frequency and Monetary Analysis, the customers are divided into the above segments as per their individual RFM scores. These RFM scores help in bucketing the customers target them accordingly</a:t>
            </a:r>
          </a:p>
        </p:txBody>
      </p:sp>
    </p:spTree>
    <p:extLst>
      <p:ext uri="{BB962C8B-B14F-4D97-AF65-F5344CB8AC3E}">
        <p14:creationId xmlns:p14="http://schemas.microsoft.com/office/powerpoint/2010/main" val="2232520842"/>
      </p:ext>
    </p:extLst>
  </p:cSld>
  <p:clrMapOvr>
    <a:masterClrMapping/>
  </p:clrMapOvr>
</p:sld>
</file>

<file path=ppt/theme/theme1.xml><?xml version="1.0" encoding="utf-8"?>
<a:theme xmlns:a="http://schemas.openxmlformats.org/drawingml/2006/main"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13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16-9 White Backgroud</vt:lpstr>
      <vt:lpstr>PowerPoint Presentation</vt:lpstr>
      <vt:lpstr>MEET THE TEAM</vt:lpstr>
      <vt:lpstr>ON THE AGENDA:</vt:lpstr>
      <vt:lpstr>PROBLEM STATEMENT</vt:lpstr>
      <vt:lpstr>PowerPoint Presentation</vt:lpstr>
      <vt:lpstr>EXPLORATORY DATA ANALYSIS SUMMARY</vt:lpstr>
      <vt:lpstr>COHORT ANALYSIS </vt:lpstr>
      <vt:lpstr>COHORT ANALYSIS</vt:lpstr>
      <vt:lpstr>RFM ANALYSIS OUTCOMES </vt:lpstr>
      <vt:lpstr>FEATURE ENGINEERING FOR CUSTOMER LIFETIME VALUE PREDICTION</vt:lpstr>
      <vt:lpstr>BASELINE 3-MONTH CLTV MODEL: MULTI-LINEAR REGRESSION </vt:lpstr>
      <vt:lpstr>IMPROVED 3-MONTH CLTV MODEL: LASSO REGRESSION  </vt:lpstr>
      <vt:lpstr>PowerPoint Presentation</vt:lpstr>
      <vt:lpstr>PowerPoint Presentation</vt:lpstr>
      <vt:lpstr>PowerPoint Presentation</vt:lpstr>
      <vt:lpstr>REFERENCES</vt:lpstr>
      <vt:lpstr>APPENDIX</vt:lpstr>
      <vt:lpstr> DATA DESCRIPTION | summary of the eight variables in online retail dataset</vt:lpstr>
      <vt:lpstr>Exploratory Data Analysis – Seasonality by Month</vt:lpstr>
      <vt:lpstr>Exploratory Data Analysis – Seasonality by Time</vt:lpstr>
      <vt:lpstr>Exploratory Data Analysis – Seasonality – Time Series</vt:lpstr>
      <vt:lpstr>Exploratory Data Analysis – Purchases by Repeat Customers</vt:lpstr>
      <vt:lpstr>Exploratory Data Analysis – Frequency of Purchases by Repeat Customers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Shreyansh Agrawal</dc:creator>
  <cp:revision>474</cp:revision>
  <dcterms:modified xsi:type="dcterms:W3CDTF">2022-08-08T07:19:22Z</dcterms:modified>
</cp:coreProperties>
</file>