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67" r:id="rId15"/>
    <p:sldId id="271" r:id="rId16"/>
    <p:sldId id="270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F00FF"/>
    <a:srgbClr val="C3E6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60"/>
  </p:normalViewPr>
  <p:slideViewPr>
    <p:cSldViewPr>
      <p:cViewPr>
        <p:scale>
          <a:sx n="75" d="100"/>
          <a:sy n="75" d="100"/>
        </p:scale>
        <p:origin x="-11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FA0E51-CFB5-49A6-94CF-2B24AB94AF8B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B52987B-C913-40EE-860F-5141D7BF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7CiFhiTdvY" TargetMode="External"/><Relationship Id="rId2" Type="http://schemas.openxmlformats.org/officeDocument/2006/relationships/hyperlink" Target="https://docs.python.org/3/library/turtle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turtle-programming-pytho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tle-logo-icon-design-template-vector-30733498.jpg"/>
          <p:cNvPicPr>
            <a:picLocks noChangeAspect="1"/>
          </p:cNvPicPr>
          <p:nvPr/>
        </p:nvPicPr>
        <p:blipFill>
          <a:blip r:embed="rId2" cstate="print"/>
          <a:srcRect l="22400" t="17778" r="22400" b="23333"/>
          <a:stretch>
            <a:fillRect/>
          </a:stretch>
        </p:blipFill>
        <p:spPr>
          <a:xfrm>
            <a:off x="6400800" y="762000"/>
            <a:ext cx="2286000" cy="26338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8001000" cy="1295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– II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900" b="1" spc="300" dirty="0" smtClean="0">
                <a:latin typeface="MS Mincho" pitchFamily="49" charset="-128"/>
                <a:ea typeface="MS Mincho" pitchFamily="49" charset="-128"/>
              </a:rPr>
              <a:t>TURTLE Graphics</a:t>
            </a:r>
            <a:endParaRPr lang="en-US" sz="4900" b="1" spc="300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3800"/>
            <a:ext cx="76200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Submitted by – GROUP 6</a:t>
            </a:r>
          </a:p>
          <a:p>
            <a:r>
              <a:rPr lang="en-US" dirty="0" smtClean="0"/>
              <a:t>(</a:t>
            </a:r>
            <a:r>
              <a:rPr lang="en-US" i="1" dirty="0" err="1" smtClean="0"/>
              <a:t>Abhik</a:t>
            </a:r>
            <a:r>
              <a:rPr lang="en-US" i="1" dirty="0" smtClean="0"/>
              <a:t> De, </a:t>
            </a:r>
            <a:r>
              <a:rPr lang="en-US" i="1" dirty="0" err="1" smtClean="0"/>
              <a:t>Koyel</a:t>
            </a:r>
            <a:r>
              <a:rPr lang="en-US" i="1" dirty="0" smtClean="0"/>
              <a:t> </a:t>
            </a:r>
            <a:r>
              <a:rPr lang="en-US" i="1" dirty="0" err="1" smtClean="0"/>
              <a:t>Chakraborty</a:t>
            </a:r>
            <a:r>
              <a:rPr lang="en-US" i="1" dirty="0" smtClean="0"/>
              <a:t>, </a:t>
            </a:r>
            <a:r>
              <a:rPr lang="en-US" i="1" dirty="0" err="1" smtClean="0"/>
              <a:t>Kushaal</a:t>
            </a:r>
            <a:r>
              <a:rPr lang="en-US" i="1" dirty="0" smtClean="0"/>
              <a:t> </a:t>
            </a:r>
            <a:r>
              <a:rPr lang="en-US" i="1" dirty="0" err="1" smtClean="0"/>
              <a:t>Agarwal</a:t>
            </a:r>
            <a:r>
              <a:rPr lang="en-US" i="1" dirty="0" smtClean="0"/>
              <a:t>, </a:t>
            </a:r>
            <a:r>
              <a:rPr lang="en-US" i="1" dirty="0" err="1" smtClean="0"/>
              <a:t>Soumitro</a:t>
            </a:r>
            <a:r>
              <a:rPr lang="en-US" i="1" dirty="0" smtClean="0"/>
              <a:t> </a:t>
            </a:r>
            <a:r>
              <a:rPr lang="en-US" i="1" dirty="0" err="1" smtClean="0"/>
              <a:t>Mukherjee</a:t>
            </a:r>
            <a:r>
              <a:rPr lang="en-US" i="1" dirty="0" smtClean="0"/>
              <a:t>, </a:t>
            </a:r>
            <a:r>
              <a:rPr lang="en-US" i="1" dirty="0" err="1" smtClean="0"/>
              <a:t>Susnato</a:t>
            </a:r>
            <a:r>
              <a:rPr lang="en-US" i="1" dirty="0" smtClean="0"/>
              <a:t> </a:t>
            </a:r>
            <a:r>
              <a:rPr lang="en-US" i="1" dirty="0" err="1" smtClean="0"/>
              <a:t>Chakraborty</a:t>
            </a:r>
            <a:r>
              <a:rPr lang="en-US" i="1" dirty="0" smtClean="0"/>
              <a:t>, </a:t>
            </a:r>
            <a:r>
              <a:rPr lang="en-US" i="1" dirty="0" err="1" smtClean="0"/>
              <a:t>Anubhab</a:t>
            </a:r>
            <a:r>
              <a:rPr lang="en-US" i="1" dirty="0" smtClean="0"/>
              <a:t> </a:t>
            </a:r>
            <a:r>
              <a:rPr lang="en-US" i="1" dirty="0" err="1" smtClean="0"/>
              <a:t>Maity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3352800"/>
            <a:ext cx="4038600" cy="2895600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turtle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 </a:t>
            </a: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turtle.Turtle()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s </a:t>
            </a: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turtle.Screen()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t.fillcolor(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'cyan'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t.penup()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t.rt(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90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t.forward(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200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t.lt(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90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t.pendown()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t.pencolor(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'blue'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t.width(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t.begin_fill()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t.circle(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200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t.end_fill()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turtle.done()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BASIC GEOMETRIC PATTERNS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718925EE-2EA5-4819-977F-E3DC7CF9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276600"/>
            <a:ext cx="3055272" cy="2921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2743200"/>
            <a:ext cx="40386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MV Boli" pitchFamily="2" charset="0"/>
                <a:ea typeface="Verdana" pitchFamily="34" charset="0"/>
                <a:cs typeface="MV Boli" pitchFamily="2" charset="0"/>
              </a:rPr>
              <a:t>Circle:</a:t>
            </a:r>
            <a:endParaRPr lang="en-US" sz="2800" dirty="0">
              <a:latin typeface="MV Boli" pitchFamily="2" charset="0"/>
              <a:ea typeface="Verdana" pitchFamily="34" charset="0"/>
              <a:cs typeface="MV Boli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9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3352800"/>
            <a:ext cx="4038600" cy="2895600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 smtClean="0">
                <a:solidFill>
                  <a:srgbClr val="006699"/>
                </a:solidFill>
                <a:latin typeface="Consolas" pitchFamily="49" charset="0"/>
              </a:rPr>
              <a:t>import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turtle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 </a:t>
            </a:r>
            <a:r>
              <a:rPr lang="en-US" b="1" dirty="0" smtClean="0">
                <a:solidFill>
                  <a:srgbClr val="006699"/>
                </a:solidFill>
                <a:latin typeface="Consolas" pitchFamily="49" charset="0"/>
              </a:rPr>
              <a:t>=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turtle.Turtle()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s </a:t>
            </a:r>
            <a:r>
              <a:rPr lang="en-US" b="1" dirty="0" smtClean="0">
                <a:solidFill>
                  <a:srgbClr val="006699"/>
                </a:solidFill>
                <a:latin typeface="Consolas" pitchFamily="49" charset="0"/>
              </a:rPr>
              <a:t>=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turtle.Screen()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t.fillcolor(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‘yellow'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t.pencolor(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‘red'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t.width(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t.begin_fill()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t.backward(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100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t.lt(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45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t.forward(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200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t.rt(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90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t.forward(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200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t.goto(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-100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t.end_fill()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turtle.done()</a:t>
            </a:r>
            <a:endParaRPr lang="en-US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BASIC GEOMETRIC PATTERNS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718925EE-2EA5-4819-977F-E3DC7CF9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298294"/>
            <a:ext cx="3055272" cy="2878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2743200"/>
            <a:ext cx="40386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MV Boli" pitchFamily="2" charset="0"/>
                <a:ea typeface="Verdana" pitchFamily="34" charset="0"/>
                <a:cs typeface="MV Boli" pitchFamily="2" charset="0"/>
              </a:rPr>
              <a:t>Triangle:</a:t>
            </a:r>
            <a:endParaRPr lang="en-US" sz="2800" dirty="0">
              <a:latin typeface="MV Boli" pitchFamily="2" charset="0"/>
              <a:ea typeface="Verdana" pitchFamily="34" charset="0"/>
              <a:cs typeface="MV Boli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10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BASIC GEOMETRIC PATTERNS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718925EE-2EA5-4819-977F-E3DC7CF9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200400"/>
            <a:ext cx="2973496" cy="2878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2743200"/>
            <a:ext cx="40386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MV Boli" pitchFamily="2" charset="0"/>
                <a:ea typeface="Verdana" pitchFamily="34" charset="0"/>
                <a:cs typeface="MV Boli" pitchFamily="2" charset="0"/>
              </a:rPr>
              <a:t>Square:</a:t>
            </a:r>
            <a:endParaRPr lang="en-US" sz="2800" dirty="0">
              <a:latin typeface="MV Boli" pitchFamily="2" charset="0"/>
              <a:ea typeface="Verdana" pitchFamily="34" charset="0"/>
              <a:cs typeface="MV Boli" pitchFamily="2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idx="1"/>
          </p:nvPr>
        </p:nvSpPr>
        <p:spPr>
          <a:xfrm>
            <a:off x="533400" y="3352800"/>
            <a:ext cx="4038600" cy="2743200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 </a:t>
            </a: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turtle.Turtle() tur.fillcolor(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'magenta'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tur.pencolor(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'purple'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tur.width(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tur.begin_fill()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4400" dirty="0" smtClean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4400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FF149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tur.forward(</a:t>
            </a:r>
            <a:r>
              <a:rPr lang="en-US" altLang="en-US" dirty="0" smtClean="0">
                <a:solidFill>
                  <a:srgbClr val="009900"/>
                </a:solidFill>
                <a:latin typeface="Consolas" panose="020B0609020204030204" pitchFamily="49" charset="0"/>
              </a:rPr>
              <a:t>300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tur.rt(</a:t>
            </a:r>
            <a:r>
              <a:rPr lang="en-US" altLang="en-US" dirty="0" smtClean="0">
                <a:solidFill>
                  <a:srgbClr val="009900"/>
                </a:solidFill>
                <a:latin typeface="Consolas" panose="020B0609020204030204" pitchFamily="49" charset="0"/>
              </a:rPr>
              <a:t>90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tur.end_fill()      </a:t>
            </a:r>
            <a:endParaRPr lang="en-US" altLang="en-US" sz="4400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turtle.done()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BASIC GEOMETRIC PATTERNS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718925EE-2EA5-4819-977F-E3DC7CF9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516088"/>
            <a:ext cx="2973496" cy="2247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2743200"/>
            <a:ext cx="40386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MV Boli" pitchFamily="2" charset="0"/>
                <a:ea typeface="Verdana" pitchFamily="34" charset="0"/>
                <a:cs typeface="MV Boli" pitchFamily="2" charset="0"/>
              </a:rPr>
              <a:t>Rectangle:</a:t>
            </a:r>
            <a:endParaRPr lang="en-US" sz="2800" dirty="0">
              <a:latin typeface="MV Boli" pitchFamily="2" charset="0"/>
              <a:ea typeface="Verdana" pitchFamily="34" charset="0"/>
              <a:cs typeface="MV Boli" pitchFamily="2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idx="1"/>
          </p:nvPr>
        </p:nvSpPr>
        <p:spPr>
          <a:xfrm>
            <a:off x="533400" y="3352800"/>
            <a:ext cx="4038600" cy="2743200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 </a:t>
            </a: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turtle.Turtle()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tur.fillcolor(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'orange'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tur.pencolor(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'black'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tur.width(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tur.begin_fill()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4400" dirty="0" smtClean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4400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FF149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0099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tur.forward(</a:t>
            </a:r>
            <a:r>
              <a:rPr lang="en-US" altLang="en-US" dirty="0" smtClean="0">
                <a:solidFill>
                  <a:srgbClr val="009900"/>
                </a:solidFill>
                <a:latin typeface="Consolas" panose="020B0609020204030204" pitchFamily="49" charset="0"/>
              </a:rPr>
              <a:t>300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tur.rt(</a:t>
            </a:r>
            <a:r>
              <a:rPr lang="en-US" altLang="en-US" dirty="0" smtClean="0">
                <a:solidFill>
                  <a:srgbClr val="009900"/>
                </a:solidFill>
                <a:latin typeface="Consolas" panose="020B0609020204030204" pitchFamily="49" charset="0"/>
              </a:rPr>
              <a:t>90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tur.forward(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200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tur.right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90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tur.end_fill()      </a:t>
            </a:r>
            <a:endParaRPr lang="en-US" altLang="en-US" sz="4400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turtle.done()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505200" cy="5105400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turtle 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Turtle()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scr 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Screen()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colorlist 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'#FF90A8'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'#D8A8A8'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scr.bgcolor(</a:t>
            </a:r>
            <a:r>
              <a:rPr lang="en-US" altLang="en-US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'black'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k.pencolor(</a:t>
            </a:r>
            <a:r>
              <a:rPr lang="en-US" altLang="en-US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'#FF1493'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 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k.fillcolor(colorlist[(i</a:t>
            </a:r>
            <a:r>
              <a:rPr lang="en-US" altLang="en-US" sz="1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%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k.begin_fill()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p 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k.forward(i)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k.lt(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90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k.end_fill()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k.penup()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k.home()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k.pendown()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-=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k.begin_fill()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k.fillcolor(</a:t>
            </a:r>
            <a:r>
              <a:rPr lang="en-US" altLang="en-US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'#F25278'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k.rt(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90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k.forward(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40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k.rt(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140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k.forward(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k.goto(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k.end_fill()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k.lt(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120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k.pencolor(</a:t>
            </a:r>
            <a:r>
              <a:rPr lang="en-US" altLang="en-US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'white'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k.circle(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-100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40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k.circle(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130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k.forward(</a:t>
            </a:r>
            <a:r>
              <a:rPr lang="en-US" alt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k.hideturtle()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done()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REPEATING PATTERNS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718925EE-2EA5-4819-977F-E3DC7CF9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15"/>
          <a:stretch>
            <a:fillRect/>
          </a:stretch>
        </p:blipFill>
        <p:spPr>
          <a:xfrm>
            <a:off x="5029200" y="2819400"/>
            <a:ext cx="3408066" cy="3774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2819400"/>
            <a:ext cx="3505200" cy="3429000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turtle </a:t>
            </a:r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as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tl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 </a:t>
            </a:r>
            <a:r>
              <a:rPr lang="en-US" altLang="en-US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tl.Turtle()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s </a:t>
            </a:r>
            <a:r>
              <a:rPr lang="en-US" altLang="en-US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tl.Screen()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s.bgcolor(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'black'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a.fillcolor(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a.pencolor(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'white'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a.begin_fill()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i </a:t>
            </a:r>
            <a:r>
              <a:rPr lang="en-US" altLang="en-US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i&lt;</a:t>
            </a:r>
            <a:r>
              <a:rPr lang="en-US" altLang="en-US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	i</a:t>
            </a:r>
            <a:r>
              <a:rPr lang="en-US" altLang="en-US" dirty="0" smtClean="0">
                <a:solidFill>
                  <a:srgbClr val="006699"/>
                </a:solidFill>
                <a:latin typeface="Consolas" panose="020B0609020204030204" pitchFamily="49" charset="0"/>
              </a:rPr>
              <a:t>+=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	a.circle(i,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90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	a.lt(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	a.circle(i,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90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	a.lt(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a.end_fill()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a.hideturtle()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tl.done()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REPEATING PATTERNS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718925EE-2EA5-4819-977F-E3DC7CF9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819400"/>
            <a:ext cx="3463333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REFERENCES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2895600"/>
            <a:ext cx="8686800" cy="35814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SzPct val="120000"/>
              <a:buFont typeface="+mj-lt"/>
              <a:buAutoNum type="arabicPeriod"/>
            </a:pPr>
            <a:r>
              <a:rPr lang="en-US" i="1" dirty="0" smtClean="0"/>
              <a:t>Original Documentation </a:t>
            </a:r>
            <a:r>
              <a:rPr lang="en-US" dirty="0" smtClean="0"/>
              <a:t>(</a:t>
            </a:r>
            <a:r>
              <a:rPr lang="en-IN" dirty="0" smtClean="0">
                <a:hlinkClick r:id="rId2"/>
              </a:rPr>
              <a:t>https://docs.python.org/3/library/turtle.html</a:t>
            </a:r>
            <a:r>
              <a:rPr lang="en-IN" dirty="0" smtClean="0"/>
              <a:t>)</a:t>
            </a:r>
          </a:p>
          <a:p>
            <a:pPr marL="514350" indent="-514350"/>
            <a:r>
              <a:rPr lang="en-IN" i="1" dirty="0" smtClean="0">
                <a:solidFill>
                  <a:schemeClr val="accent2"/>
                </a:solidFill>
              </a:rPr>
              <a:t>2</a:t>
            </a:r>
            <a:r>
              <a:rPr lang="en-IN" dirty="0" smtClean="0">
                <a:solidFill>
                  <a:schemeClr val="accent2"/>
                </a:solidFill>
              </a:rPr>
              <a:t>.</a:t>
            </a:r>
            <a:r>
              <a:rPr lang="en-IN" dirty="0" smtClean="0"/>
              <a:t> </a:t>
            </a:r>
            <a:r>
              <a:rPr lang="en-IN" i="1" dirty="0" smtClean="0"/>
              <a:t>Tutorials by ‘Tech with Tim’ (</a:t>
            </a:r>
            <a:r>
              <a:rPr lang="en-IN" i="1" dirty="0" smtClean="0">
                <a:hlinkClick r:id="rId3"/>
              </a:rPr>
              <a:t>https://youtu.be/p7CiFhiTdvY</a:t>
            </a:r>
            <a:r>
              <a:rPr lang="en-IN" i="1" dirty="0" smtClean="0"/>
              <a:t>)</a:t>
            </a:r>
          </a:p>
          <a:p>
            <a:pPr marL="514350" indent="-514350"/>
            <a:r>
              <a:rPr lang="en-IN" i="1" dirty="0" smtClean="0">
                <a:solidFill>
                  <a:schemeClr val="accent2"/>
                </a:solidFill>
              </a:rPr>
              <a:t>3.</a:t>
            </a:r>
            <a:r>
              <a:rPr lang="en-IN" i="1" dirty="0" smtClean="0"/>
              <a:t> Geeks for Geeks Tutorial (</a:t>
            </a:r>
            <a:r>
              <a:rPr lang="en-IN" i="1" dirty="0" smtClean="0">
                <a:hlinkClick r:id="rId4"/>
              </a:rPr>
              <a:t>https://www.geeksforgeeks.org/turtle-programming-python/</a:t>
            </a:r>
            <a:r>
              <a:rPr lang="en-IN" i="1" dirty="0" smtClean="0"/>
              <a:t>)</a:t>
            </a:r>
          </a:p>
          <a:p>
            <a:pPr marL="514350" indent="-514350"/>
            <a:endParaRPr lang="en-IN" i="1" dirty="0" smtClean="0"/>
          </a:p>
          <a:p>
            <a:pPr marL="514350" indent="-514350"/>
            <a:endParaRPr lang="en-IN" i="1" dirty="0" smtClean="0"/>
          </a:p>
          <a:p>
            <a:pPr marL="514350" indent="-514350"/>
            <a:endParaRPr lang="en-IN" i="1" dirty="0" smtClean="0"/>
          </a:p>
        </p:txBody>
      </p:sp>
      <p:sp>
        <p:nvSpPr>
          <p:cNvPr id="4" name="Oval 3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15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3352800"/>
            <a:ext cx="716280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V Boli" pitchFamily="2" charset="0"/>
                <a:cs typeface="MV Boli" pitchFamily="2" charset="0"/>
              </a:rPr>
              <a:t>Wait for a Live Demonstration 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V Boli" pitchFamily="2" charset="0"/>
              <a:cs typeface="MV Boli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086600" y="4648200"/>
            <a:ext cx="685800" cy="5334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/>
          <a:lstStyle/>
          <a:p>
            <a:pPr algn="ctr"/>
            <a:r>
              <a:rPr lang="en-US" dirty="0" smtClean="0"/>
              <a:t>TURTLE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057400"/>
            <a:ext cx="8153400" cy="449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 Turtle Graphics toolkit provides a simple and enjoyable way to draw pictures in a window.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Turtle is an open-source Python module.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Turtle graphics originally developed as part of the children’s programming language “Logo”.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Created by </a:t>
            </a:r>
            <a:r>
              <a:rPr lang="en-US" b="1" u="sng" dirty="0" smtClean="0"/>
              <a:t>Seymour Papert </a:t>
            </a:r>
            <a:r>
              <a:rPr lang="en-US" dirty="0" smtClean="0"/>
              <a:t>and his colleagues at MIT in the late </a:t>
            </a:r>
            <a:r>
              <a:rPr lang="en-US" b="1" u="sng" dirty="0" smtClean="0"/>
              <a:t>1960</a:t>
            </a:r>
            <a:r>
              <a:rPr lang="en-US" dirty="0" smtClean="0"/>
              <a:t>s.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ordinate.png"/>
          <p:cNvPicPr>
            <a:picLocks noChangeAspect="1"/>
          </p:cNvPicPr>
          <p:nvPr/>
        </p:nvPicPr>
        <p:blipFill>
          <a:blip r:embed="rId2"/>
          <a:srcRect l="17555" t="11503" r="15060" b="11503"/>
          <a:stretch>
            <a:fillRect/>
          </a:stretch>
        </p:blipFill>
        <p:spPr>
          <a:xfrm>
            <a:off x="5029200" y="1828800"/>
            <a:ext cx="38862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457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Turtle crawling on a piece of paper, with a pen tied to its tail.</a:t>
            </a:r>
          </a:p>
          <a:p>
            <a:pPr lvl="1"/>
            <a:r>
              <a:rPr lang="en-US" dirty="0" smtClean="0"/>
              <a:t>Sheet of paper is a window on a display screen.</a:t>
            </a:r>
          </a:p>
          <a:p>
            <a:pPr lvl="1"/>
            <a:r>
              <a:rPr lang="en-US" dirty="0" smtClean="0"/>
              <a:t> Position specified with (x, y) coordinates.</a:t>
            </a:r>
          </a:p>
          <a:p>
            <a:pPr lvl="2"/>
            <a:r>
              <a:rPr lang="en-US" dirty="0" smtClean="0"/>
              <a:t>Cartesian coordinate system, with origin(0,0) at the center of a window.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TURTLE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28800"/>
            <a:ext cx="3505200" cy="4572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MS Gothic" pitchFamily="49" charset="-128"/>
              </a:rPr>
              <a:t>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MS Gothic" pitchFamily="49" charset="-128"/>
              </a:rPr>
              <a:t>pip install turtle</a:t>
            </a:r>
            <a:endParaRPr lang="en-US" sz="2000" dirty="0" smtClean="0">
              <a:latin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438400"/>
          <a:ext cx="8686800" cy="41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385"/>
                <a:gridCol w="6459415"/>
              </a:tblGrid>
              <a:tr h="39480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Turtle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2559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= Turtle()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new Turtle object and opens its window.</a:t>
                      </a:r>
                      <a:endParaRPr lang="en-US" dirty="0"/>
                    </a:p>
                  </a:txBody>
                  <a:tcPr/>
                </a:tc>
              </a:tr>
              <a:tr h="4025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t.home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 </a:t>
                      </a:r>
                      <a:r>
                        <a:rPr lang="en-US" b="1" dirty="0" smtClean="0"/>
                        <a:t>t</a:t>
                      </a:r>
                      <a:r>
                        <a:rPr lang="en-US" dirty="0" smtClean="0"/>
                        <a:t> to the</a:t>
                      </a:r>
                      <a:r>
                        <a:rPr lang="en-US" baseline="0" dirty="0" smtClean="0"/>
                        <a:t> center of the window and then points t east.</a:t>
                      </a:r>
                      <a:endParaRPr lang="en-US" dirty="0"/>
                    </a:p>
                  </a:txBody>
                  <a:tcPr/>
                </a:tc>
              </a:tr>
              <a:tr h="9870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t.shape</a:t>
                      </a:r>
                      <a:r>
                        <a:rPr lang="en-US" dirty="0" smtClean="0"/>
                        <a:t>(“string”)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change turtle shape.</a:t>
                      </a:r>
                    </a:p>
                    <a:p>
                      <a:r>
                        <a:rPr lang="en-US" dirty="0" smtClean="0"/>
                        <a:t>Shapes are – “arrow”, “turtle”, “circle”, “square”, “triangle”, “classic”.</a:t>
                      </a:r>
                      <a:endParaRPr lang="en-US" dirty="0"/>
                    </a:p>
                  </a:txBody>
                  <a:tcPr/>
                </a:tc>
              </a:tr>
              <a:tr h="12651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t.setheading</a:t>
                      </a:r>
                      <a:r>
                        <a:rPr lang="en-US" dirty="0" smtClean="0"/>
                        <a:t>(degrees)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 </a:t>
                      </a:r>
                      <a:r>
                        <a:rPr lang="en-US" b="1" dirty="0" smtClean="0"/>
                        <a:t>t</a:t>
                      </a:r>
                      <a:r>
                        <a:rPr lang="en-US" dirty="0" smtClean="0"/>
                        <a:t> in the indicated direction, which is specified in degrees,</a:t>
                      </a:r>
                      <a:r>
                        <a:rPr lang="en-US" baseline="0" dirty="0" smtClean="0"/>
                        <a:t> East is 0 degrees, north is 90 degrees, west is 180 degrees, and south is 270 degrees , again to east set degree either 360 or 0.</a:t>
                      </a:r>
                      <a:endParaRPr lang="en-US" dirty="0"/>
                    </a:p>
                  </a:txBody>
                  <a:tcPr/>
                </a:tc>
              </a:tr>
              <a:tr h="6909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t.left</a:t>
                      </a:r>
                      <a:r>
                        <a:rPr lang="en-US" dirty="0" smtClean="0"/>
                        <a:t>(degrees)</a:t>
                      </a:r>
                    </a:p>
                    <a:p>
                      <a:r>
                        <a:rPr lang="en-US" dirty="0" err="1" smtClean="0"/>
                        <a:t>t.right</a:t>
                      </a:r>
                      <a:r>
                        <a:rPr lang="en-US" dirty="0" smtClean="0"/>
                        <a:t>(degrees)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Rotate </a:t>
                      </a:r>
                      <a:r>
                        <a:rPr lang="en-US" b="1" dirty="0" smtClean="0"/>
                        <a:t>t</a:t>
                      </a:r>
                      <a:r>
                        <a:rPr lang="en-US" dirty="0" smtClean="0"/>
                        <a:t> to the left or the right by the specified degrees.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81600" y="1828800"/>
            <a:ext cx="37338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MS Gothic" pitchFamily="49" charset="-128"/>
              </a:rPr>
              <a:t>from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MS Gothic" pitchFamily="49" charset="-128"/>
              </a:rPr>
              <a:t>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MS Gothic" pitchFamily="49" charset="-128"/>
              </a:rPr>
              <a:t>turtle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MS Gothic" pitchFamily="49" charset="-128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MS Gothic" pitchFamily="49" charset="-128"/>
              </a:rPr>
              <a:t>import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MS Gothic" pitchFamily="49" charset="-128"/>
              </a:rPr>
              <a:t>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MS Gothic" pitchFamily="49" charset="-128"/>
              </a:rPr>
              <a:t>*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447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Installation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1447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TURTLE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599" y="1752603"/>
          <a:ext cx="8537576" cy="47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1"/>
                <a:gridCol w="6175375"/>
              </a:tblGrid>
              <a:tr h="345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Turtle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95603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t.penup(</a:t>
                      </a:r>
                      <a:r>
                        <a:rPr lang="en-US" b="0" baseline="0" dirty="0" smtClean="0"/>
                        <a:t> )</a:t>
                      </a:r>
                    </a:p>
                    <a:p>
                      <a:r>
                        <a:rPr lang="en-US" b="0" baseline="0" dirty="0" smtClean="0"/>
                        <a:t>t.pendown( 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Raises </a:t>
                      </a:r>
                      <a:r>
                        <a:rPr lang="en-US" b="0" baseline="0" dirty="0" smtClean="0"/>
                        <a:t> or Lowers </a:t>
                      </a:r>
                      <a:r>
                        <a:rPr lang="en-US" b="1" baseline="0" dirty="0" err="1" smtClean="0"/>
                        <a:t>t’s</a:t>
                      </a:r>
                      <a:r>
                        <a:rPr lang="en-US" b="0" baseline="0" dirty="0" smtClean="0"/>
                        <a:t> pen from or to the drawing surface.</a:t>
                      </a:r>
                      <a:endParaRPr lang="en-US" b="0" dirty="0"/>
                    </a:p>
                  </a:txBody>
                  <a:tcPr/>
                </a:tc>
              </a:tr>
              <a:tr h="345071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t.goto</a:t>
                      </a:r>
                      <a:r>
                        <a:rPr lang="en-US" b="0" dirty="0" smtClean="0"/>
                        <a:t>(x , y)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 Moves</a:t>
                      </a:r>
                      <a:r>
                        <a:rPr lang="en-US" b="1" dirty="0" smtClean="0"/>
                        <a:t> t </a:t>
                      </a:r>
                      <a:r>
                        <a:rPr lang="en-US" b="0" dirty="0" smtClean="0"/>
                        <a:t>to the specified</a:t>
                      </a:r>
                      <a:r>
                        <a:rPr lang="en-US" b="0" baseline="0" dirty="0" smtClean="0"/>
                        <a:t> position.</a:t>
                      </a:r>
                      <a:endParaRPr lang="en-US" b="0" dirty="0"/>
                    </a:p>
                  </a:txBody>
                  <a:tcPr/>
                </a:tc>
              </a:tr>
              <a:tr h="997813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t.forward(distance)/</a:t>
                      </a:r>
                    </a:p>
                    <a:p>
                      <a:r>
                        <a:rPr lang="en-US" b="0" dirty="0" smtClean="0"/>
                        <a:t>t.fd(distance)</a:t>
                      </a:r>
                    </a:p>
                    <a:p>
                      <a:r>
                        <a:rPr lang="en-US" b="0" dirty="0" err="1" smtClean="0"/>
                        <a:t>t.backward</a:t>
                      </a:r>
                      <a:r>
                        <a:rPr lang="en-US" b="0" dirty="0" smtClean="0"/>
                        <a:t>(distance)/t.bd(distance)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Moves</a:t>
                      </a:r>
                      <a:r>
                        <a:rPr lang="en-US" b="1" dirty="0" smtClean="0"/>
                        <a:t> t </a:t>
                      </a:r>
                      <a:r>
                        <a:rPr lang="en-US" b="0" dirty="0" smtClean="0"/>
                        <a:t>to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the specified distance in the specified direction.</a:t>
                      </a:r>
                      <a:endParaRPr lang="en-US" b="0" dirty="0"/>
                    </a:p>
                  </a:txBody>
                  <a:tcPr/>
                </a:tc>
              </a:tr>
              <a:tr h="110612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t.pencolor</a:t>
                      </a:r>
                      <a:r>
                        <a:rPr lang="en-US" b="0" dirty="0" smtClean="0"/>
                        <a:t>(r, g, b)</a:t>
                      </a:r>
                    </a:p>
                    <a:p>
                      <a:r>
                        <a:rPr lang="en-US" b="0" dirty="0" err="1" smtClean="0"/>
                        <a:t>t.pencolor</a:t>
                      </a:r>
                      <a:r>
                        <a:rPr lang="en-US" b="0" dirty="0" smtClean="0"/>
                        <a:t>(string)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Change the pen color of </a:t>
                      </a:r>
                      <a:r>
                        <a:rPr lang="en-US" b="1" dirty="0" smtClean="0"/>
                        <a:t>t</a:t>
                      </a:r>
                      <a:r>
                        <a:rPr lang="en-US" b="0" dirty="0" smtClean="0"/>
                        <a:t> to the specified RGB value or</a:t>
                      </a:r>
                      <a:r>
                        <a:rPr lang="en-US" b="0" baseline="0" dirty="0" smtClean="0"/>
                        <a:t> the specified string, such as </a:t>
                      </a:r>
                      <a:r>
                        <a:rPr lang="en-US" b="1" baseline="0" dirty="0" smtClean="0"/>
                        <a:t>‘red’. </a:t>
                      </a:r>
                      <a:r>
                        <a:rPr lang="en-US" b="0" baseline="0" dirty="0" smtClean="0"/>
                        <a:t>Returns the current color of t when the arguments are omitted.</a:t>
                      </a:r>
                      <a:endParaRPr lang="en-US" b="0" dirty="0"/>
                    </a:p>
                  </a:txBody>
                  <a:tcPr/>
                </a:tc>
              </a:tr>
              <a:tr h="110612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t.fillcolor</a:t>
                      </a:r>
                      <a:r>
                        <a:rPr lang="en-US" b="0" dirty="0" smtClean="0"/>
                        <a:t>(r, g, b)</a:t>
                      </a:r>
                    </a:p>
                    <a:p>
                      <a:r>
                        <a:rPr lang="en-US" b="0" dirty="0" err="1" smtClean="0"/>
                        <a:t>t.fillcolor</a:t>
                      </a:r>
                      <a:r>
                        <a:rPr lang="en-US" b="0" dirty="0" smtClean="0"/>
                        <a:t>(string)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Changes the fill color of </a:t>
                      </a:r>
                      <a:r>
                        <a:rPr lang="en-US" b="1" dirty="0" smtClean="0"/>
                        <a:t>t</a:t>
                      </a:r>
                      <a:r>
                        <a:rPr lang="en-US" b="0" dirty="0" smtClean="0"/>
                        <a:t> to the specified RGB value or to the specified</a:t>
                      </a:r>
                      <a:r>
                        <a:rPr lang="en-US" b="0" baseline="0" dirty="0" smtClean="0"/>
                        <a:t> string, such as </a:t>
                      </a:r>
                      <a:r>
                        <a:rPr lang="en-US" b="1" baseline="0" dirty="0" smtClean="0"/>
                        <a:t>‘red’ </a:t>
                      </a:r>
                      <a:r>
                        <a:rPr lang="en-US" b="0" baseline="0" dirty="0" smtClean="0"/>
                        <a:t>. Returns the current fill color of t when the arguments are omitted.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TURTLE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752599"/>
          <a:ext cx="8458200" cy="4663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312"/>
                <a:gridCol w="6323888"/>
              </a:tblGrid>
              <a:tr h="405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Turtle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13791">
                <a:tc>
                  <a:txBody>
                    <a:bodyPr/>
                    <a:lstStyle/>
                    <a:p>
                      <a:r>
                        <a:rPr lang="en-US" dirty="0" smtClean="0"/>
                        <a:t>t.begin_fill</a:t>
                      </a:r>
                      <a:r>
                        <a:rPr lang="en-US" baseline="0" dirty="0" smtClean="0"/>
                        <a:t> ( )</a:t>
                      </a:r>
                    </a:p>
                    <a:p>
                      <a:r>
                        <a:rPr lang="en-US" baseline="0" dirty="0" smtClean="0"/>
                        <a:t>t.end_fill 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Enclose a set of turtle commands that will draw a filled shape using</a:t>
                      </a:r>
                      <a:r>
                        <a:rPr lang="en-US" baseline="0" dirty="0" smtClean="0"/>
                        <a:t> the current fill color.</a:t>
                      </a:r>
                      <a:endParaRPr lang="en-US" dirty="0"/>
                    </a:p>
                  </a:txBody>
                  <a:tcPr/>
                </a:tc>
              </a:tr>
              <a:tr h="10137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t.width</a:t>
                      </a:r>
                      <a:r>
                        <a:rPr lang="en-US" baseline="0" dirty="0" smtClean="0"/>
                        <a:t>(pixels)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the width of </a:t>
                      </a:r>
                      <a:r>
                        <a:rPr lang="en-US" b="1" dirty="0" smtClean="0"/>
                        <a:t>t</a:t>
                      </a:r>
                      <a:r>
                        <a:rPr lang="en-US" dirty="0" smtClean="0"/>
                        <a:t> to the specified</a:t>
                      </a:r>
                      <a:r>
                        <a:rPr lang="en-US" baseline="0" dirty="0" smtClean="0"/>
                        <a:t> number of pixels. Returns </a:t>
                      </a:r>
                      <a:r>
                        <a:rPr lang="en-US" b="1" baseline="0" dirty="0" err="1" smtClean="0"/>
                        <a:t>t</a:t>
                      </a:r>
                      <a:r>
                        <a:rPr lang="en-US" baseline="0" dirty="0" err="1" smtClean="0"/>
                        <a:t>’s</a:t>
                      </a:r>
                      <a:r>
                        <a:rPr lang="en-US" baseline="0" dirty="0" smtClean="0"/>
                        <a:t> current width when the argument is omitted.</a:t>
                      </a:r>
                      <a:endParaRPr lang="en-US" dirty="0"/>
                    </a:p>
                  </a:txBody>
                  <a:tcPr/>
                </a:tc>
              </a:tr>
              <a:tr h="7096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t.hideturtle</a:t>
                      </a:r>
                      <a:r>
                        <a:rPr lang="en-US" dirty="0" smtClean="0"/>
                        <a:t>( )</a:t>
                      </a:r>
                    </a:p>
                    <a:p>
                      <a:r>
                        <a:rPr lang="en-US" dirty="0" err="1" smtClean="0"/>
                        <a:t>t.showturtle</a:t>
                      </a:r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Makes the turtle invisible or visible.</a:t>
                      </a:r>
                      <a:endParaRPr lang="en-US" dirty="0"/>
                    </a:p>
                  </a:txBody>
                  <a:tcPr/>
                </a:tc>
              </a:tr>
              <a:tr h="4055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t.position</a:t>
                      </a:r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current position </a:t>
                      </a:r>
                      <a:r>
                        <a:rPr lang="en-US" b="1" dirty="0" smtClean="0"/>
                        <a:t>(x ,</a:t>
                      </a:r>
                      <a:r>
                        <a:rPr lang="en-US" b="1" baseline="0" dirty="0" smtClean="0"/>
                        <a:t> y) </a:t>
                      </a:r>
                      <a:r>
                        <a:rPr lang="en-US" baseline="0" dirty="0" smtClean="0"/>
                        <a:t>of </a:t>
                      </a:r>
                      <a:r>
                        <a:rPr lang="en-US" b="1" baseline="0" dirty="0" smtClean="0"/>
                        <a:t>t.</a:t>
                      </a:r>
                      <a:endParaRPr lang="en-US" b="1" dirty="0"/>
                    </a:p>
                  </a:txBody>
                  <a:tcPr/>
                </a:tc>
              </a:tr>
              <a:tr h="4055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t.heading</a:t>
                      </a:r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current direction of </a:t>
                      </a:r>
                      <a:r>
                        <a:rPr lang="en-US" b="1" dirty="0" smtClean="0"/>
                        <a:t>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7096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t.isdown</a:t>
                      </a:r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</a:t>
                      </a:r>
                      <a:r>
                        <a:rPr lang="en-US" b="1" dirty="0" err="1" smtClean="0"/>
                        <a:t>t</a:t>
                      </a:r>
                      <a:r>
                        <a:rPr lang="en-US" dirty="0" err="1" smtClean="0"/>
                        <a:t>’s</a:t>
                      </a:r>
                      <a:r>
                        <a:rPr lang="en-US" dirty="0" smtClean="0"/>
                        <a:t> pen is down or false</a:t>
                      </a:r>
                      <a:r>
                        <a:rPr lang="en-US" baseline="0" dirty="0" smtClean="0"/>
                        <a:t> otherwise.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TURTLE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524000"/>
          <a:ext cx="845502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5925"/>
              </a:tblGrid>
              <a:tr h="3559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Turtle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8082">
                <a:tc>
                  <a:txBody>
                    <a:bodyPr/>
                    <a:lstStyle/>
                    <a:p>
                      <a:r>
                        <a:rPr lang="en-US" dirty="0" smtClean="0"/>
                        <a:t>Screen().bgcolor(r, g, b)</a:t>
                      </a:r>
                    </a:p>
                    <a:p>
                      <a:r>
                        <a:rPr lang="en-US" dirty="0" smtClean="0"/>
                        <a:t>Screen().bgcolor(string)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the background</a:t>
                      </a:r>
                      <a:r>
                        <a:rPr lang="en-US" baseline="0" dirty="0" smtClean="0"/>
                        <a:t> color of Turtle screen.</a:t>
                      </a:r>
                      <a:endParaRPr lang="en-US" dirty="0"/>
                    </a:p>
                  </a:txBody>
                  <a:tcPr/>
                </a:tc>
              </a:tr>
              <a:tr h="1147867">
                <a:tc>
                  <a:txBody>
                    <a:bodyPr/>
                    <a:lstStyle/>
                    <a:p>
                      <a:r>
                        <a:rPr lang="en-US" dirty="0" smtClean="0"/>
                        <a:t>Screen().bgpic(“file name.gif”)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a background picture.</a:t>
                      </a:r>
                      <a:r>
                        <a:rPr lang="en-US" baseline="0" dirty="0" smtClean="0"/>
                        <a:t> Image should be in </a:t>
                      </a:r>
                      <a:r>
                        <a:rPr lang="en-US" b="1" baseline="0" dirty="0" smtClean="0"/>
                        <a:t>“.gif” </a:t>
                      </a:r>
                      <a:r>
                        <a:rPr lang="en-US" baseline="0" dirty="0" smtClean="0"/>
                        <a:t>format. Turtle file location and image file location must be same.</a:t>
                      </a:r>
                      <a:endParaRPr lang="en-US" dirty="0"/>
                    </a:p>
                  </a:txBody>
                  <a:tcPr/>
                </a:tc>
              </a:tr>
              <a:tr h="35597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Screen().title(‘titlestring’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Gives</a:t>
                      </a:r>
                      <a:r>
                        <a:rPr lang="en-US" baseline="0" dirty="0" smtClean="0"/>
                        <a:t> a title of Turtle window</a:t>
                      </a:r>
                      <a:endParaRPr lang="en-US" dirty="0"/>
                    </a:p>
                  </a:txBody>
                  <a:tcPr/>
                </a:tc>
              </a:tr>
              <a:tr h="618082">
                <a:tc>
                  <a:txBody>
                    <a:bodyPr/>
                    <a:lstStyle/>
                    <a:p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t.circle(</a:t>
                      </a:r>
                      <a:r>
                        <a:rPr kumimoji="0" lang="en-US" sz="18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radius, extent=None, steps=None)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draw circle, extent is angle, how</a:t>
                      </a:r>
                      <a:r>
                        <a:rPr lang="en-US" baseline="0" dirty="0" smtClean="0"/>
                        <a:t> many steps to draw polygon.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559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t.undo</a:t>
                      </a:r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Undo the last turtle action</a:t>
                      </a:r>
                      <a:endParaRPr lang="en-US" dirty="0"/>
                    </a:p>
                  </a:txBody>
                  <a:tcPr/>
                </a:tc>
              </a:tr>
              <a:tr h="8829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t.speed</a:t>
                      </a:r>
                      <a:r>
                        <a:rPr lang="en-US" dirty="0" smtClean="0"/>
                        <a:t>( number)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the turtle speed to an</a:t>
                      </a:r>
                      <a:r>
                        <a:rPr lang="en-US" baseline="0" dirty="0" smtClean="0"/>
                        <a:t> integer value in the range 0…10.If no argument is given, return current speed.</a:t>
                      </a:r>
                      <a:endParaRPr lang="en-US" dirty="0"/>
                    </a:p>
                  </a:txBody>
                  <a:tcPr/>
                </a:tc>
              </a:tr>
              <a:tr h="6180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t.clear</a:t>
                      </a:r>
                      <a:r>
                        <a:rPr lang="en-US" dirty="0" smtClean="0"/>
                        <a:t> ( 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the turtle’s drawing from the screen.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TURTLE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524000"/>
          <a:ext cx="838517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210"/>
                <a:gridCol w="4861965"/>
              </a:tblGrid>
              <a:tr h="3712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Turtle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33724">
                <a:tc>
                  <a:txBody>
                    <a:bodyPr/>
                    <a:lstStyle/>
                    <a:p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kumimoji="0" lang="en-US" sz="18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arg, move=False, align='left', font='Arial', 8, 'normal')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text - the string representation of </a:t>
                      </a:r>
                      <a:r>
                        <a:rPr kumimoji="0" lang="en-US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r>
                        <a:rPr kumimoji="0"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at the current turtle position according to align (“left”, “center” or “right”) and with the given font. If move is true, the pen is moved to the bottom-right corner of the text. </a:t>
                      </a:r>
                      <a:endParaRPr lang="en-US" dirty="0"/>
                    </a:p>
                  </a:txBody>
                  <a:tcPr/>
                </a:tc>
              </a:tr>
              <a:tr h="707958">
                <a:tc>
                  <a:txBody>
                    <a:bodyPr/>
                    <a:lstStyle/>
                    <a:p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t.clone()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and return a clone of the turtle with same position, heading and turtle properties.</a:t>
                      </a:r>
                      <a:endParaRPr lang="en-US" dirty="0"/>
                    </a:p>
                  </a:txBody>
                  <a:tcPr/>
                </a:tc>
              </a:tr>
              <a:tr h="649733">
                <a:tc>
                  <a:txBody>
                    <a:bodyPr/>
                    <a:lstStyle/>
                    <a:p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Screen().resetscreen()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all Turtles on the Screen to their initial state.</a:t>
                      </a:r>
                      <a:endParaRPr lang="en-US" dirty="0"/>
                    </a:p>
                  </a:txBody>
                  <a:tcPr/>
                </a:tc>
              </a:tr>
              <a:tr h="707958">
                <a:tc>
                  <a:txBody>
                    <a:bodyPr/>
                    <a:lstStyle/>
                    <a:p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Screen().screensize(</a:t>
                      </a:r>
                      <a:r>
                        <a:rPr kumimoji="0" lang="en-US" sz="18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canvwidth=None, canvheight=None, bg=None)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screen</a:t>
                      </a:r>
                      <a:r>
                        <a:rPr lang="en-US" baseline="0" dirty="0" smtClean="0"/>
                        <a:t> size.</a:t>
                      </a:r>
                      <a:endParaRPr lang="en-US" dirty="0"/>
                    </a:p>
                  </a:txBody>
                  <a:tcPr/>
                </a:tc>
              </a:tr>
              <a:tr h="775909">
                <a:tc>
                  <a:txBody>
                    <a:bodyPr/>
                    <a:lstStyle/>
                    <a:p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Screen().</a:t>
                      </a:r>
                      <a:r>
                        <a:rPr lang="en-US" dirty="0" smtClean="0"/>
                        <a:t>onkey(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key=None)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Screen().listen()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 the user defined function fun to the mentioned key.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533400" y="2895600"/>
            <a:ext cx="7848600" cy="22860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3733800"/>
            <a:ext cx="7123113" cy="2057400"/>
          </a:xfrm>
        </p:spPr>
        <p:txBody>
          <a:bodyPr/>
          <a:lstStyle/>
          <a:p>
            <a:r>
              <a:rPr lang="en-US" dirty="0" smtClean="0">
                <a:latin typeface="Bahnschrift Light" pitchFamily="34" charset="0"/>
              </a:rPr>
              <a:t>Some examples are followed with code</a:t>
            </a:r>
            <a:endParaRPr lang="en-US" dirty="0">
              <a:latin typeface="Bahnschrift Light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0"/>
            <a:ext cx="5334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817</TotalTime>
  <Words>1137</Words>
  <Application>Microsoft Office PowerPoint</Application>
  <PresentationFormat>On-screen Show (4:3)</PresentationFormat>
  <Paragraphs>239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ASSIGNMENT – II  TURTLE Graphics</vt:lpstr>
      <vt:lpstr>TURTLE GRAPHICS</vt:lpstr>
      <vt:lpstr>Analogy</vt:lpstr>
      <vt:lpstr>TURTLE OPERATIONS</vt:lpstr>
      <vt:lpstr>TURTLE OPERATIONS</vt:lpstr>
      <vt:lpstr>TURTLE OPERATIONS</vt:lpstr>
      <vt:lpstr>TURTLE OPERATIONS</vt:lpstr>
      <vt:lpstr>TURTLE OPERATIONS</vt:lpstr>
      <vt:lpstr>Slide 9</vt:lpstr>
      <vt:lpstr>BASIC GEOMETRIC PATTERNS</vt:lpstr>
      <vt:lpstr>BASIC GEOMETRIC PATTERNS</vt:lpstr>
      <vt:lpstr>BASIC GEOMETRIC PATTERNS</vt:lpstr>
      <vt:lpstr>BASIC GEOMETRIC PATTERNS</vt:lpstr>
      <vt:lpstr>REPEATING PATTERNS</vt:lpstr>
      <vt:lpstr>REPEATING PATTERNS</vt:lpstr>
      <vt:lpstr>REFERENCES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– II  TURTLE</dc:title>
  <dc:creator>HI</dc:creator>
  <cp:lastModifiedBy>KOYEL</cp:lastModifiedBy>
  <cp:revision>87</cp:revision>
  <dcterms:created xsi:type="dcterms:W3CDTF">2021-12-11T10:24:36Z</dcterms:created>
  <dcterms:modified xsi:type="dcterms:W3CDTF">2021-12-14T11:55:02Z</dcterms:modified>
</cp:coreProperties>
</file>