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55" r:id="rId1"/>
  </p:sldMasterIdLst>
  <p:notesMasterIdLst>
    <p:notesMasterId r:id="rId13"/>
  </p:notesMasterIdLst>
  <p:sldIdLst>
    <p:sldId id="256" r:id="rId2"/>
    <p:sldId id="257" r:id="rId3"/>
    <p:sldId id="258" r:id="rId4"/>
    <p:sldId id="259" r:id="rId5"/>
    <p:sldId id="262" r:id="rId6"/>
    <p:sldId id="263" r:id="rId7"/>
    <p:sldId id="260" r:id="rId8"/>
    <p:sldId id="264" r:id="rId9"/>
    <p:sldId id="268"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83E-E763-4B2A-94D5-73536A8633BE}"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AAD79-1E02-497B-9AC1-56126AC62C36}" type="slidenum">
              <a:rPr lang="en-US" smtClean="0"/>
              <a:t>‹#›</a:t>
            </a:fld>
            <a:endParaRPr lang="en-US"/>
          </a:p>
        </p:txBody>
      </p:sp>
    </p:spTree>
    <p:extLst>
      <p:ext uri="{BB962C8B-B14F-4D97-AF65-F5344CB8AC3E}">
        <p14:creationId xmlns:p14="http://schemas.microsoft.com/office/powerpoint/2010/main" val="50929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B2021 CSD Mini Project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88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226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63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514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04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747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1/27/2024</a:t>
            </a:r>
            <a:endParaRPr lang="en-US" dirty="0"/>
          </a:p>
        </p:txBody>
      </p:sp>
      <p:sp>
        <p:nvSpPr>
          <p:cNvPr id="8" name="Footer Placeholder 7"/>
          <p:cNvSpPr>
            <a:spLocks noGrp="1"/>
          </p:cNvSpPr>
          <p:nvPr>
            <p:ph type="ftr" sz="quarter" idx="11"/>
          </p:nvPr>
        </p:nvSpPr>
        <p:spPr/>
        <p:txBody>
          <a:bodyPr/>
          <a:lstStyle/>
          <a:p>
            <a:r>
              <a:rPr lang="en-US"/>
              <a:t>B2021 CSD Mini Project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512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1/27/2024</a:t>
            </a:r>
            <a:endParaRPr lang="en-US" dirty="0"/>
          </a:p>
        </p:txBody>
      </p:sp>
      <p:sp>
        <p:nvSpPr>
          <p:cNvPr id="4" name="Footer Placeholder 3"/>
          <p:cNvSpPr>
            <a:spLocks noGrp="1"/>
          </p:cNvSpPr>
          <p:nvPr>
            <p:ph type="ftr" sz="quarter" idx="11"/>
          </p:nvPr>
        </p:nvSpPr>
        <p:spPr/>
        <p:txBody>
          <a:bodyPr/>
          <a:lstStyle/>
          <a:p>
            <a:r>
              <a:rPr lang="en-US"/>
              <a:t>B2021 CSD Mini Project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298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1/27/2024</a:t>
            </a:r>
            <a:endParaRPr lang="en-US" dirty="0"/>
          </a:p>
        </p:txBody>
      </p:sp>
      <p:sp>
        <p:nvSpPr>
          <p:cNvPr id="3" name="Footer Placeholder 2"/>
          <p:cNvSpPr>
            <a:spLocks noGrp="1"/>
          </p:cNvSpPr>
          <p:nvPr>
            <p:ph type="ftr" sz="quarter" idx="11"/>
          </p:nvPr>
        </p:nvSpPr>
        <p:spPr/>
        <p:txBody>
          <a:bodyPr/>
          <a:lstStyle/>
          <a:p>
            <a:r>
              <a:rPr lang="en-US"/>
              <a:t>B2021 CSD Mini Project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89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92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1/27/2024</a:t>
            </a:r>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B2021 CSD Mini Project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35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1/27/2024</a:t>
            </a:r>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B2021 CSD Mini Project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6981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5332" y="1716833"/>
            <a:ext cx="7744408" cy="1245000"/>
          </a:xfrm>
        </p:spPr>
        <p:txBody>
          <a:bodyPr>
            <a:normAutofit fontScale="90000"/>
          </a:bodyPr>
          <a:lstStyle/>
          <a:p>
            <a:r>
              <a:rPr lang="en-US" dirty="0"/>
              <a:t>Redesigning interface</a:t>
            </a:r>
          </a:p>
        </p:txBody>
      </p:sp>
      <p:sp>
        <p:nvSpPr>
          <p:cNvPr id="3" name="Subtitle 2"/>
          <p:cNvSpPr>
            <a:spLocks noGrp="1"/>
          </p:cNvSpPr>
          <p:nvPr>
            <p:ph type="subTitle" idx="1"/>
          </p:nvPr>
        </p:nvSpPr>
        <p:spPr>
          <a:xfrm>
            <a:off x="2443439" y="3929240"/>
            <a:ext cx="8915399" cy="1126283"/>
          </a:xfrm>
        </p:spPr>
        <p:txBody>
          <a:bodyPr>
            <a:normAutofit/>
          </a:bodyPr>
          <a:lstStyle/>
          <a:p>
            <a:r>
              <a:rPr lang="en-US" dirty="0"/>
              <a:t>Team Details</a:t>
            </a:r>
          </a:p>
          <a:p>
            <a:r>
              <a:rPr lang="en-US" dirty="0"/>
              <a:t>211701054 Soumiya D S (635)</a:t>
            </a:r>
          </a:p>
          <a:p>
            <a:endParaRPr lang="en-US" dirty="0"/>
          </a:p>
        </p:txBody>
      </p:sp>
    </p:spTree>
    <p:extLst>
      <p:ext uri="{BB962C8B-B14F-4D97-AF65-F5344CB8AC3E}">
        <p14:creationId xmlns:p14="http://schemas.microsoft.com/office/powerpoint/2010/main" val="19911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7D4D-2D95-19DB-C9C6-676D061ACA24}"/>
              </a:ext>
            </a:extLst>
          </p:cNvPr>
          <p:cNvSpPr>
            <a:spLocks noGrp="1"/>
          </p:cNvSpPr>
          <p:nvPr>
            <p:ph type="title"/>
          </p:nvPr>
        </p:nvSpPr>
        <p:spPr>
          <a:xfrm>
            <a:off x="2592925" y="624109"/>
            <a:ext cx="7913344" cy="5151539"/>
          </a:xfrm>
        </p:spPr>
        <p:txBody>
          <a:bodyPr>
            <a:normAutofit/>
          </a:bodyPr>
          <a:lstStyle/>
          <a:p>
            <a:r>
              <a:rPr lang="en-IN" dirty="0"/>
              <a:t>IMPLEMENTATION</a:t>
            </a:r>
          </a:p>
        </p:txBody>
      </p:sp>
      <p:sp>
        <p:nvSpPr>
          <p:cNvPr id="3" name="Footer Placeholder 2">
            <a:extLst>
              <a:ext uri="{FF2B5EF4-FFF2-40B4-BE49-F238E27FC236}">
                <a16:creationId xmlns:a16="http://schemas.microsoft.com/office/drawing/2014/main" id="{0F70539A-A76B-67DA-10B5-F3646D6E2C2C}"/>
              </a:ext>
            </a:extLst>
          </p:cNvPr>
          <p:cNvSpPr>
            <a:spLocks noGrp="1"/>
          </p:cNvSpPr>
          <p:nvPr>
            <p:ph type="ftr" sz="quarter" idx="11"/>
          </p:nvPr>
        </p:nvSpPr>
        <p:spPr/>
        <p:txBody>
          <a:bodyPr/>
          <a:lstStyle/>
          <a:p>
            <a:r>
              <a:rPr lang="en-US"/>
              <a:t>B2021 CSD Mini Project</a:t>
            </a:r>
            <a:endParaRPr lang="en-US" dirty="0"/>
          </a:p>
        </p:txBody>
      </p:sp>
      <p:sp>
        <p:nvSpPr>
          <p:cNvPr id="4" name="Slide Number Placeholder 3">
            <a:extLst>
              <a:ext uri="{FF2B5EF4-FFF2-40B4-BE49-F238E27FC236}">
                <a16:creationId xmlns:a16="http://schemas.microsoft.com/office/drawing/2014/main" id="{79C62B11-2878-A60E-F1E1-F2E396E19A2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Picture 5">
            <a:extLst>
              <a:ext uri="{FF2B5EF4-FFF2-40B4-BE49-F238E27FC236}">
                <a16:creationId xmlns:a16="http://schemas.microsoft.com/office/drawing/2014/main" id="{2ADE5477-326B-7614-7A95-4E963455FFA7}"/>
              </a:ext>
            </a:extLst>
          </p:cNvPr>
          <p:cNvPicPr>
            <a:picLocks noChangeAspect="1"/>
          </p:cNvPicPr>
          <p:nvPr/>
        </p:nvPicPr>
        <p:blipFill>
          <a:blip r:embed="rId2"/>
          <a:stretch>
            <a:fillRect/>
          </a:stretch>
        </p:blipFill>
        <p:spPr>
          <a:xfrm>
            <a:off x="828261" y="1577859"/>
            <a:ext cx="5067739" cy="4016088"/>
          </a:xfrm>
          <a:prstGeom prst="rect">
            <a:avLst/>
          </a:prstGeom>
        </p:spPr>
      </p:pic>
      <p:pic>
        <p:nvPicPr>
          <p:cNvPr id="8" name="Picture 7">
            <a:extLst>
              <a:ext uri="{FF2B5EF4-FFF2-40B4-BE49-F238E27FC236}">
                <a16:creationId xmlns:a16="http://schemas.microsoft.com/office/drawing/2014/main" id="{8EE96C1E-6949-B087-6972-8013F67F97CD}"/>
              </a:ext>
            </a:extLst>
          </p:cNvPr>
          <p:cNvPicPr>
            <a:picLocks noChangeAspect="1"/>
          </p:cNvPicPr>
          <p:nvPr/>
        </p:nvPicPr>
        <p:blipFill>
          <a:blip r:embed="rId3"/>
          <a:stretch>
            <a:fillRect/>
          </a:stretch>
        </p:blipFill>
        <p:spPr>
          <a:xfrm>
            <a:off x="6030193" y="1348713"/>
            <a:ext cx="4762913" cy="4474379"/>
          </a:xfrm>
          <a:prstGeom prst="rect">
            <a:avLst/>
          </a:prstGeom>
        </p:spPr>
      </p:pic>
    </p:spTree>
    <p:extLst>
      <p:ext uri="{BB962C8B-B14F-4D97-AF65-F5344CB8AC3E}">
        <p14:creationId xmlns:p14="http://schemas.microsoft.com/office/powerpoint/2010/main" val="409196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DB88-C902-C349-74DF-C4DDF975C155}"/>
              </a:ext>
            </a:extLst>
          </p:cNvPr>
          <p:cNvSpPr>
            <a:spLocks noGrp="1"/>
          </p:cNvSpPr>
          <p:nvPr>
            <p:ph type="title"/>
          </p:nvPr>
        </p:nvSpPr>
        <p:spPr>
          <a:xfrm>
            <a:off x="858416" y="624110"/>
            <a:ext cx="10646195" cy="5590078"/>
          </a:xfrm>
        </p:spPr>
        <p:txBody>
          <a:bodyPr/>
          <a:lstStyle/>
          <a:p>
            <a:endParaRPr lang="en-IN" dirty="0"/>
          </a:p>
        </p:txBody>
      </p:sp>
      <p:sp>
        <p:nvSpPr>
          <p:cNvPr id="3" name="Footer Placeholder 2">
            <a:extLst>
              <a:ext uri="{FF2B5EF4-FFF2-40B4-BE49-F238E27FC236}">
                <a16:creationId xmlns:a16="http://schemas.microsoft.com/office/drawing/2014/main" id="{AF676757-6E36-E717-B07D-C2F9578F3325}"/>
              </a:ext>
            </a:extLst>
          </p:cNvPr>
          <p:cNvSpPr>
            <a:spLocks noGrp="1"/>
          </p:cNvSpPr>
          <p:nvPr>
            <p:ph type="ftr" sz="quarter" idx="11"/>
          </p:nvPr>
        </p:nvSpPr>
        <p:spPr/>
        <p:txBody>
          <a:bodyPr/>
          <a:lstStyle/>
          <a:p>
            <a:r>
              <a:rPr lang="en-US"/>
              <a:t>B2021 CSD Mini Project</a:t>
            </a:r>
            <a:endParaRPr lang="en-US" dirty="0"/>
          </a:p>
        </p:txBody>
      </p:sp>
      <p:sp>
        <p:nvSpPr>
          <p:cNvPr id="4" name="Slide Number Placeholder 3">
            <a:extLst>
              <a:ext uri="{FF2B5EF4-FFF2-40B4-BE49-F238E27FC236}">
                <a16:creationId xmlns:a16="http://schemas.microsoft.com/office/drawing/2014/main" id="{A9F612F1-A5E1-79A4-810B-9F2E7C221E2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5">
            <a:extLst>
              <a:ext uri="{FF2B5EF4-FFF2-40B4-BE49-F238E27FC236}">
                <a16:creationId xmlns:a16="http://schemas.microsoft.com/office/drawing/2014/main" id="{760DAFBF-2BAB-8E47-21C0-13D4B81C0EEA}"/>
              </a:ext>
            </a:extLst>
          </p:cNvPr>
          <p:cNvPicPr>
            <a:picLocks noChangeAspect="1"/>
          </p:cNvPicPr>
          <p:nvPr/>
        </p:nvPicPr>
        <p:blipFill>
          <a:blip r:embed="rId2"/>
          <a:stretch>
            <a:fillRect/>
          </a:stretch>
        </p:blipFill>
        <p:spPr>
          <a:xfrm>
            <a:off x="230271" y="382027"/>
            <a:ext cx="3355612" cy="5997460"/>
          </a:xfrm>
          <a:prstGeom prst="rect">
            <a:avLst/>
          </a:prstGeom>
        </p:spPr>
      </p:pic>
      <p:pic>
        <p:nvPicPr>
          <p:cNvPr id="8" name="Picture 7">
            <a:extLst>
              <a:ext uri="{FF2B5EF4-FFF2-40B4-BE49-F238E27FC236}">
                <a16:creationId xmlns:a16="http://schemas.microsoft.com/office/drawing/2014/main" id="{902BE598-C6B2-141B-843E-C36225684AD6}"/>
              </a:ext>
            </a:extLst>
          </p:cNvPr>
          <p:cNvPicPr>
            <a:picLocks noChangeAspect="1"/>
          </p:cNvPicPr>
          <p:nvPr/>
        </p:nvPicPr>
        <p:blipFill>
          <a:blip r:embed="rId3"/>
          <a:stretch>
            <a:fillRect/>
          </a:stretch>
        </p:blipFill>
        <p:spPr>
          <a:xfrm>
            <a:off x="3371661" y="382027"/>
            <a:ext cx="2603306" cy="5997460"/>
          </a:xfrm>
          <a:prstGeom prst="rect">
            <a:avLst/>
          </a:prstGeom>
        </p:spPr>
      </p:pic>
      <p:pic>
        <p:nvPicPr>
          <p:cNvPr id="10" name="Picture 9">
            <a:extLst>
              <a:ext uri="{FF2B5EF4-FFF2-40B4-BE49-F238E27FC236}">
                <a16:creationId xmlns:a16="http://schemas.microsoft.com/office/drawing/2014/main" id="{BA7BB2BE-EEB5-8A97-645E-E04E49C80BD0}"/>
              </a:ext>
            </a:extLst>
          </p:cNvPr>
          <p:cNvPicPr>
            <a:picLocks noChangeAspect="1"/>
          </p:cNvPicPr>
          <p:nvPr/>
        </p:nvPicPr>
        <p:blipFill>
          <a:blip r:embed="rId4"/>
          <a:stretch>
            <a:fillRect/>
          </a:stretch>
        </p:blipFill>
        <p:spPr>
          <a:xfrm>
            <a:off x="5645965" y="1222413"/>
            <a:ext cx="6409682" cy="3368332"/>
          </a:xfrm>
          <a:prstGeom prst="rect">
            <a:avLst/>
          </a:prstGeom>
        </p:spPr>
      </p:pic>
    </p:spTree>
    <p:extLst>
      <p:ext uri="{BB962C8B-B14F-4D97-AF65-F5344CB8AC3E}">
        <p14:creationId xmlns:p14="http://schemas.microsoft.com/office/powerpoint/2010/main" val="81382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291079" y="2219974"/>
            <a:ext cx="9255934" cy="3777622"/>
          </a:xfrm>
        </p:spPr>
        <p:txBody>
          <a:bodyPr>
            <a:normAutofit/>
          </a:bodyPr>
          <a:lstStyle/>
          <a:p>
            <a:r>
              <a:rPr lang="en-US" dirty="0"/>
              <a:t>User experience is a necessary element to be thought when an interface is created, also to be considered when it is updated. An interface that facilitates the experience of a user, as per the convenience of the user tends to increase the number of usability of the interface higher compared to the similar kind of interfaces of any other similar brand. </a:t>
            </a:r>
            <a:r>
              <a:rPr lang="en-US" b="0" i="0" dirty="0">
                <a:solidFill>
                  <a:srgbClr val="374151"/>
                </a:solidFill>
                <a:effectLst/>
                <a:latin typeface="+mj-lt"/>
              </a:rPr>
              <a:t>Addressing the challenges considering the needs of users, technological constraints, and the evolving landscape of digital interactions. </a:t>
            </a:r>
            <a:r>
              <a:rPr lang="en-US" dirty="0">
                <a:solidFill>
                  <a:srgbClr val="374151"/>
                </a:solidFill>
                <a:latin typeface="+mj-lt"/>
              </a:rPr>
              <a:t>T</a:t>
            </a:r>
            <a:r>
              <a:rPr lang="en-US" b="0" i="0" dirty="0">
                <a:solidFill>
                  <a:srgbClr val="374151"/>
                </a:solidFill>
                <a:effectLst/>
                <a:latin typeface="+mj-lt"/>
              </a:rPr>
              <a:t>he goal is to create enhanced user </a:t>
            </a:r>
            <a:r>
              <a:rPr lang="en-US" dirty="0">
                <a:solidFill>
                  <a:srgbClr val="374151"/>
                </a:solidFill>
                <a:latin typeface="+mj-lt"/>
              </a:rPr>
              <a:t>experience</a:t>
            </a:r>
            <a:r>
              <a:rPr lang="en-US" b="0" i="0" dirty="0">
                <a:solidFill>
                  <a:srgbClr val="374151"/>
                </a:solidFill>
                <a:effectLst/>
                <a:latin typeface="+mj-lt"/>
              </a:rPr>
              <a:t> design ensuring the success of digital product being considered. </a:t>
            </a:r>
            <a:endParaRPr lang="en-US" dirty="0">
              <a:latin typeface="+mj-lt"/>
            </a:endParaRPr>
          </a:p>
        </p:txBody>
      </p:sp>
      <p:sp>
        <p:nvSpPr>
          <p:cNvPr id="4" name="Footer Placeholder 3"/>
          <p:cNvSpPr>
            <a:spLocks noGrp="1"/>
          </p:cNvSpPr>
          <p:nvPr>
            <p:ph type="ftr" sz="quarter" idx="11"/>
          </p:nvPr>
        </p:nvSpPr>
        <p:spPr>
          <a:xfrm>
            <a:off x="751783" y="6548799"/>
            <a:ext cx="5938836" cy="309201"/>
          </a:xfrm>
        </p:spPr>
        <p:txBody>
          <a:bodyPr/>
          <a:lstStyle/>
          <a:p>
            <a:pPr algn="ctr"/>
            <a:r>
              <a:rPr lang="en-US" sz="1400" b="1" dirty="0">
                <a:solidFill>
                  <a:srgbClr val="3217FB"/>
                </a:solidFill>
              </a:rPr>
              <a:t>B2021 CSD Mini Project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640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1451579" y="2227808"/>
            <a:ext cx="9162628" cy="4129075"/>
          </a:xfrm>
        </p:spPr>
        <p:txBody>
          <a:bodyPr>
            <a:normAutofit/>
          </a:bodyPr>
          <a:lstStyle/>
          <a:p>
            <a:r>
              <a:rPr lang="en-US" b="0" i="1" dirty="0">
                <a:solidFill>
                  <a:srgbClr val="374151"/>
                </a:solidFill>
                <a:effectLst/>
                <a:latin typeface="+mj-lt"/>
              </a:rPr>
              <a:t>Maintaining a consistent and coherent user interface across these diverse platforms poses a significant challenge, resulting in disjointed user experiences</a:t>
            </a:r>
            <a:r>
              <a:rPr lang="en-US" b="0" i="1" dirty="0">
                <a:solidFill>
                  <a:srgbClr val="374151"/>
                </a:solidFill>
                <a:effectLst/>
                <a:latin typeface="Söhne"/>
              </a:rPr>
              <a:t>.</a:t>
            </a:r>
            <a:endParaRPr lang="en-US" i="1" dirty="0"/>
          </a:p>
          <a:p>
            <a:r>
              <a:rPr lang="en-US" b="0" i="1" dirty="0">
                <a:solidFill>
                  <a:srgbClr val="374151"/>
                </a:solidFill>
                <a:effectLst/>
                <a:latin typeface="+mj-lt"/>
              </a:rPr>
              <a:t>Develop UX designs that prioritize inclusivity, ensuring accessibility for users with varying abilities, language preferences, and cultural backgrounds. Implement features and design elements that cater to a broad user demographic</a:t>
            </a:r>
            <a:r>
              <a:rPr lang="en-US" i="1" dirty="0"/>
              <a:t>.</a:t>
            </a:r>
          </a:p>
          <a:p>
            <a:r>
              <a:rPr lang="en-US" i="1" dirty="0"/>
              <a:t>Keeping track of packages for the international orders, special vouchers for the future purchases, color friendly interface for people with various eye condition.</a:t>
            </a:r>
          </a:p>
          <a:p>
            <a:r>
              <a:rPr lang="en-US" i="1" dirty="0"/>
              <a:t>Editing the existing fonts and changing the color palate and elements positionings.  </a:t>
            </a:r>
          </a:p>
        </p:txBody>
      </p:sp>
      <p:sp>
        <p:nvSpPr>
          <p:cNvPr id="6" name="Footer Placeholder 3"/>
          <p:cNvSpPr>
            <a:spLocks noGrp="1"/>
          </p:cNvSpPr>
          <p:nvPr>
            <p:ph type="ftr" sz="quarter" idx="11"/>
          </p:nvPr>
        </p:nvSpPr>
        <p:spPr>
          <a:xfrm>
            <a:off x="1171660" y="6356883"/>
            <a:ext cx="5938836" cy="309201"/>
          </a:xfrm>
        </p:spPr>
        <p:txBody>
          <a:bodyPr/>
          <a:lstStyle/>
          <a:p>
            <a:pPr algn="ctr"/>
            <a:r>
              <a:rPr lang="en-US" sz="1400" b="1" dirty="0">
                <a:solidFill>
                  <a:srgbClr val="3217FB"/>
                </a:solidFill>
              </a:rPr>
              <a:t>B2021 CSD Mini Project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76224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902" y="359256"/>
            <a:ext cx="8911687" cy="691506"/>
          </a:xfrm>
        </p:spPr>
        <p:txBody>
          <a:bodyPr>
            <a:normAutofit fontScale="90000"/>
          </a:bodyPr>
          <a:lstStyle/>
          <a:p>
            <a:r>
              <a:rPr lang="en-US" sz="3200" dirty="0"/>
              <a:t>Literature Survey on Existing models(Design)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3773059"/>
              </p:ext>
            </p:extLst>
          </p:nvPr>
        </p:nvGraphicFramePr>
        <p:xfrm>
          <a:off x="1291079" y="1537415"/>
          <a:ext cx="8915400" cy="4521612"/>
        </p:xfrm>
        <a:graphic>
          <a:graphicData uri="http://schemas.openxmlformats.org/drawingml/2006/table">
            <a:tbl>
              <a:tblPr firstRow="1" bandRow="1">
                <a:tableStyleId>{5C22544A-7EE6-4342-B048-85BDC9FD1C3A}</a:tableStyleId>
              </a:tblPr>
              <a:tblGrid>
                <a:gridCol w="922613">
                  <a:extLst>
                    <a:ext uri="{9D8B030D-6E8A-4147-A177-3AD203B41FA5}">
                      <a16:colId xmlns:a16="http://schemas.microsoft.com/office/drawing/2014/main" val="4226824795"/>
                    </a:ext>
                  </a:extLst>
                </a:gridCol>
                <a:gridCol w="3535087">
                  <a:extLst>
                    <a:ext uri="{9D8B030D-6E8A-4147-A177-3AD203B41FA5}">
                      <a16:colId xmlns:a16="http://schemas.microsoft.com/office/drawing/2014/main" val="237620172"/>
                    </a:ext>
                  </a:extLst>
                </a:gridCol>
                <a:gridCol w="2228850">
                  <a:extLst>
                    <a:ext uri="{9D8B030D-6E8A-4147-A177-3AD203B41FA5}">
                      <a16:colId xmlns:a16="http://schemas.microsoft.com/office/drawing/2014/main" val="2662207129"/>
                    </a:ext>
                  </a:extLst>
                </a:gridCol>
                <a:gridCol w="2228850">
                  <a:extLst>
                    <a:ext uri="{9D8B030D-6E8A-4147-A177-3AD203B41FA5}">
                      <a16:colId xmlns:a16="http://schemas.microsoft.com/office/drawing/2014/main" val="835553014"/>
                    </a:ext>
                  </a:extLst>
                </a:gridCol>
              </a:tblGrid>
              <a:tr h="959130">
                <a:tc>
                  <a:txBody>
                    <a:bodyPr/>
                    <a:lstStyle/>
                    <a:p>
                      <a:r>
                        <a:rPr lang="en-US" dirty="0" err="1"/>
                        <a:t>S.No</a:t>
                      </a:r>
                      <a:endParaRPr lang="en-US" dirty="0"/>
                    </a:p>
                  </a:txBody>
                  <a:tcPr/>
                </a:tc>
                <a:tc>
                  <a:txBody>
                    <a:bodyPr/>
                    <a:lstStyle/>
                    <a:p>
                      <a:r>
                        <a:rPr lang="en-US" dirty="0"/>
                        <a:t>Title of the paper/Year</a:t>
                      </a:r>
                      <a:r>
                        <a:rPr lang="en-US" baseline="0" dirty="0"/>
                        <a:t>  of publication</a:t>
                      </a:r>
                      <a:endParaRPr lang="en-US" dirty="0"/>
                    </a:p>
                  </a:txBody>
                  <a:tcPr/>
                </a:tc>
                <a:tc>
                  <a:txBody>
                    <a:bodyPr/>
                    <a:lstStyle/>
                    <a:p>
                      <a:r>
                        <a:rPr lang="en-US" dirty="0"/>
                        <a:t>Methodology</a:t>
                      </a:r>
                      <a:r>
                        <a:rPr lang="en-US" baseline="0" dirty="0"/>
                        <a:t> Proposed</a:t>
                      </a:r>
                      <a:endParaRPr lang="en-US" dirty="0"/>
                    </a:p>
                  </a:txBody>
                  <a:tcPr/>
                </a:tc>
                <a:tc>
                  <a:txBody>
                    <a:bodyPr/>
                    <a:lstStyle/>
                    <a:p>
                      <a:r>
                        <a:rPr lang="en-US" dirty="0"/>
                        <a:t>Limitations</a:t>
                      </a:r>
                    </a:p>
                  </a:txBody>
                  <a:tcPr/>
                </a:tc>
                <a:extLst>
                  <a:ext uri="{0D108BD9-81ED-4DB2-BD59-A6C34878D82A}">
                    <a16:rowId xmlns:a16="http://schemas.microsoft.com/office/drawing/2014/main" val="4127011208"/>
                  </a:ext>
                </a:extLst>
              </a:tr>
              <a:tr h="1781241">
                <a:tc>
                  <a:txBody>
                    <a:bodyPr/>
                    <a:lstStyle/>
                    <a:p>
                      <a:r>
                        <a:rPr lang="en-US" dirty="0"/>
                        <a:t>1.</a:t>
                      </a:r>
                    </a:p>
                  </a:txBody>
                  <a:tcPr/>
                </a:tc>
                <a:tc>
                  <a:txBody>
                    <a:bodyPr/>
                    <a:lstStyle/>
                    <a:p>
                      <a:r>
                        <a:rPr lang="en-IN" sz="1800" b="0" i="0" kern="1200" dirty="0">
                          <a:solidFill>
                            <a:schemeClr val="dk1"/>
                          </a:solidFill>
                          <a:effectLst/>
                          <a:latin typeface="+mn-lt"/>
                          <a:ea typeface="+mn-ea"/>
                          <a:cs typeface="+mn-cs"/>
                        </a:rPr>
                        <a:t>Cultural Dimensions in Web Design: A Cross-Cultural Analysis</a:t>
                      </a:r>
                      <a:endParaRPr lang="en-US" dirty="0"/>
                    </a:p>
                  </a:txBody>
                  <a:tcPr/>
                </a:tc>
                <a:tc>
                  <a:txBody>
                    <a:bodyPr/>
                    <a:lstStyle/>
                    <a:p>
                      <a:r>
                        <a:rPr lang="en-US" dirty="0"/>
                        <a:t>Enhancing usability for all cultural people.</a:t>
                      </a:r>
                    </a:p>
                  </a:txBody>
                  <a:tcPr/>
                </a:tc>
                <a:tc>
                  <a:txBody>
                    <a:bodyPr/>
                    <a:lstStyle/>
                    <a:p>
                      <a:r>
                        <a:rPr lang="en-US" dirty="0"/>
                        <a:t>The possibility of assumed guidelines being only hypothetical.</a:t>
                      </a:r>
                    </a:p>
                  </a:txBody>
                  <a:tcPr/>
                </a:tc>
                <a:extLst>
                  <a:ext uri="{0D108BD9-81ED-4DB2-BD59-A6C34878D82A}">
                    <a16:rowId xmlns:a16="http://schemas.microsoft.com/office/drawing/2014/main" val="255470305"/>
                  </a:ext>
                </a:extLst>
              </a:tr>
              <a:tr h="1781241">
                <a:tc>
                  <a:txBody>
                    <a:bodyPr/>
                    <a:lstStyle/>
                    <a:p>
                      <a:r>
                        <a:rPr lang="en-US"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USABILITY AND USER EXPERIENCE: DESIGN AND EVALUATION</a:t>
                      </a:r>
                    </a:p>
                    <a:p>
                      <a:endParaRPr lang="en-US" dirty="0"/>
                    </a:p>
                  </a:txBody>
                  <a:tcPr/>
                </a:tc>
                <a:tc>
                  <a:txBody>
                    <a:bodyPr/>
                    <a:lstStyle/>
                    <a:p>
                      <a:r>
                        <a:rPr lang="en-US" dirty="0"/>
                        <a:t>Usability testing and focusing on the user oriented product.</a:t>
                      </a:r>
                    </a:p>
                  </a:txBody>
                  <a:tcPr/>
                </a:tc>
                <a:tc>
                  <a:txBody>
                    <a:bodyPr/>
                    <a:lstStyle/>
                    <a:p>
                      <a:r>
                        <a:rPr lang="en-US" dirty="0"/>
                        <a:t>Notions of not considering a large population.</a:t>
                      </a:r>
                    </a:p>
                  </a:txBody>
                  <a:tcPr/>
                </a:tc>
                <a:extLst>
                  <a:ext uri="{0D108BD9-81ED-4DB2-BD59-A6C34878D82A}">
                    <a16:rowId xmlns:a16="http://schemas.microsoft.com/office/drawing/2014/main" val="3540074896"/>
                  </a:ext>
                </a:extLst>
              </a:tr>
            </a:tbl>
          </a:graphicData>
        </a:graphic>
      </p:graphicFrame>
      <p:sp>
        <p:nvSpPr>
          <p:cNvPr id="7" name="Footer Placeholder 3"/>
          <p:cNvSpPr>
            <a:spLocks noGrp="1"/>
          </p:cNvSpPr>
          <p:nvPr>
            <p:ph type="ftr" sz="quarter" idx="11"/>
          </p:nvPr>
        </p:nvSpPr>
        <p:spPr>
          <a:xfrm>
            <a:off x="1488902" y="6703399"/>
            <a:ext cx="5938836" cy="309201"/>
          </a:xfrm>
        </p:spPr>
        <p:txBody>
          <a:bodyPr/>
          <a:lstStyle/>
          <a:p>
            <a:pPr algn="ctr"/>
            <a:r>
              <a:rPr lang="en-US" sz="1400" b="1" dirty="0">
                <a:solidFill>
                  <a:srgbClr val="3217FB"/>
                </a:solidFill>
              </a:rPr>
              <a:t>B2021 CSD Mini Project</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22470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9" y="386288"/>
            <a:ext cx="9087983" cy="766619"/>
          </a:xfrm>
        </p:spPr>
        <p:txBody>
          <a:bodyPr>
            <a:normAutofit fontScale="90000"/>
          </a:bodyPr>
          <a:lstStyle/>
          <a:p>
            <a:r>
              <a:rPr lang="en-US" sz="3200" dirty="0"/>
              <a:t>Literature Survey on Existing Models(Design)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3593585"/>
              </p:ext>
            </p:extLst>
          </p:nvPr>
        </p:nvGraphicFramePr>
        <p:xfrm>
          <a:off x="1451579" y="1152907"/>
          <a:ext cx="9330612" cy="5003464"/>
        </p:xfrm>
        <a:graphic>
          <a:graphicData uri="http://schemas.openxmlformats.org/drawingml/2006/table">
            <a:tbl>
              <a:tblPr firstRow="1" bandRow="1">
                <a:tableStyleId>{5C22544A-7EE6-4342-B048-85BDC9FD1C3A}</a:tableStyleId>
              </a:tblPr>
              <a:tblGrid>
                <a:gridCol w="965581">
                  <a:extLst>
                    <a:ext uri="{9D8B030D-6E8A-4147-A177-3AD203B41FA5}">
                      <a16:colId xmlns:a16="http://schemas.microsoft.com/office/drawing/2014/main" val="4226824795"/>
                    </a:ext>
                  </a:extLst>
                </a:gridCol>
                <a:gridCol w="3606419">
                  <a:extLst>
                    <a:ext uri="{9D8B030D-6E8A-4147-A177-3AD203B41FA5}">
                      <a16:colId xmlns:a16="http://schemas.microsoft.com/office/drawing/2014/main" val="237620172"/>
                    </a:ext>
                  </a:extLst>
                </a:gridCol>
                <a:gridCol w="2425959">
                  <a:extLst>
                    <a:ext uri="{9D8B030D-6E8A-4147-A177-3AD203B41FA5}">
                      <a16:colId xmlns:a16="http://schemas.microsoft.com/office/drawing/2014/main" val="2662207129"/>
                    </a:ext>
                  </a:extLst>
                </a:gridCol>
                <a:gridCol w="2332653">
                  <a:extLst>
                    <a:ext uri="{9D8B030D-6E8A-4147-A177-3AD203B41FA5}">
                      <a16:colId xmlns:a16="http://schemas.microsoft.com/office/drawing/2014/main" val="835553014"/>
                    </a:ext>
                  </a:extLst>
                </a:gridCol>
              </a:tblGrid>
              <a:tr h="610874">
                <a:tc>
                  <a:txBody>
                    <a:bodyPr/>
                    <a:lstStyle/>
                    <a:p>
                      <a:r>
                        <a:rPr lang="en-US" dirty="0" err="1"/>
                        <a:t>S.No</a:t>
                      </a:r>
                      <a:endParaRPr lang="en-US" dirty="0"/>
                    </a:p>
                  </a:txBody>
                  <a:tcPr/>
                </a:tc>
                <a:tc>
                  <a:txBody>
                    <a:bodyPr/>
                    <a:lstStyle/>
                    <a:p>
                      <a:r>
                        <a:rPr lang="en-US" dirty="0"/>
                        <a:t>Title of the paper/Year</a:t>
                      </a:r>
                      <a:r>
                        <a:rPr lang="en-US" baseline="0" dirty="0"/>
                        <a:t>  of publication</a:t>
                      </a:r>
                      <a:endParaRPr lang="en-US" dirty="0"/>
                    </a:p>
                  </a:txBody>
                  <a:tcPr/>
                </a:tc>
                <a:tc>
                  <a:txBody>
                    <a:bodyPr/>
                    <a:lstStyle/>
                    <a:p>
                      <a:r>
                        <a:rPr lang="en-US" dirty="0"/>
                        <a:t>Methodology</a:t>
                      </a:r>
                      <a:r>
                        <a:rPr lang="en-US" baseline="0" dirty="0"/>
                        <a:t> Proposed</a:t>
                      </a:r>
                      <a:endParaRPr lang="en-US" dirty="0"/>
                    </a:p>
                  </a:txBody>
                  <a:tcPr/>
                </a:tc>
                <a:tc>
                  <a:txBody>
                    <a:bodyPr/>
                    <a:lstStyle/>
                    <a:p>
                      <a:r>
                        <a:rPr lang="en-US" dirty="0"/>
                        <a:t>Limitations</a:t>
                      </a:r>
                    </a:p>
                  </a:txBody>
                  <a:tcPr/>
                </a:tc>
                <a:extLst>
                  <a:ext uri="{0D108BD9-81ED-4DB2-BD59-A6C34878D82A}">
                    <a16:rowId xmlns:a16="http://schemas.microsoft.com/office/drawing/2014/main" val="4127011208"/>
                  </a:ext>
                </a:extLst>
              </a:tr>
              <a:tr h="1919889">
                <a:tc>
                  <a:txBody>
                    <a:bodyPr/>
                    <a:lstStyle/>
                    <a:p>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Ethics of User Experience Design</a:t>
                      </a:r>
                    </a:p>
                  </a:txBody>
                  <a:tcPr/>
                </a:tc>
                <a:tc>
                  <a:txBody>
                    <a:bodyPr/>
                    <a:lstStyle/>
                    <a:p>
                      <a:r>
                        <a:rPr lang="en-US" dirty="0"/>
                        <a:t>It proposes the idea of how the designers should have empathic point of view in user centered design.</a:t>
                      </a:r>
                    </a:p>
                  </a:txBody>
                  <a:tcPr/>
                </a:tc>
                <a:tc>
                  <a:txBody>
                    <a:bodyPr/>
                    <a:lstStyle/>
                    <a:p>
                      <a:r>
                        <a:rPr lang="en-US" sz="1800" b="0" i="0" kern="1200" dirty="0">
                          <a:solidFill>
                            <a:schemeClr val="dk1"/>
                          </a:solidFill>
                          <a:effectLst/>
                          <a:latin typeface="+mn-lt"/>
                          <a:ea typeface="+mn-ea"/>
                          <a:cs typeface="+mn-cs"/>
                        </a:rPr>
                        <a:t>The area of ethic ranges from providing complete freedom for users, to making all the decisions for them</a:t>
                      </a:r>
                      <a:endParaRPr lang="en-US" dirty="0"/>
                    </a:p>
                  </a:txBody>
                  <a:tcPr/>
                </a:tc>
                <a:extLst>
                  <a:ext uri="{0D108BD9-81ED-4DB2-BD59-A6C34878D82A}">
                    <a16:rowId xmlns:a16="http://schemas.microsoft.com/office/drawing/2014/main" val="255470305"/>
                  </a:ext>
                </a:extLst>
              </a:tr>
              <a:tr h="2443495">
                <a:tc>
                  <a:txBody>
                    <a:bodyPr/>
                    <a:lstStyle/>
                    <a:p>
                      <a:r>
                        <a:rPr lang="en-US" dirty="0"/>
                        <a:t>6.</a:t>
                      </a:r>
                    </a:p>
                  </a:txBody>
                  <a:tcPr/>
                </a:tc>
                <a:tc>
                  <a:txBody>
                    <a:bodyPr/>
                    <a:lstStyle/>
                    <a:p>
                      <a:r>
                        <a:rPr lang="en-IN" sz="1800" b="0" i="0" kern="1200" dirty="0">
                          <a:solidFill>
                            <a:schemeClr val="dk1"/>
                          </a:solidFill>
                          <a:effectLst/>
                          <a:latin typeface="+mn-lt"/>
                          <a:ea typeface="+mn-ea"/>
                          <a:cs typeface="+mn-cs"/>
                        </a:rPr>
                        <a:t>Personalization and User Customization</a:t>
                      </a:r>
                      <a:endParaRPr lang="en-US" b="0" dirty="0"/>
                    </a:p>
                  </a:txBody>
                  <a:tcPr/>
                </a:tc>
                <a:tc>
                  <a:txBody>
                    <a:bodyPr/>
                    <a:lstStyle/>
                    <a:p>
                      <a:r>
                        <a:rPr lang="en-IN" sz="1800" b="0" i="0" kern="1200" dirty="0">
                          <a:solidFill>
                            <a:schemeClr val="dk1"/>
                          </a:solidFill>
                          <a:effectLst/>
                          <a:latin typeface="+mn-lt"/>
                          <a:ea typeface="+mn-ea"/>
                          <a:cs typeface="+mn-cs"/>
                        </a:rPr>
                        <a:t>Personalization and User Customization on basis of user engagement.</a:t>
                      </a:r>
                      <a:endParaRPr lang="en-US" b="0" dirty="0"/>
                    </a:p>
                  </a:txBody>
                  <a:tcPr/>
                </a:tc>
                <a:tc>
                  <a:txBody>
                    <a:bodyPr/>
                    <a:lstStyle/>
                    <a:p>
                      <a:r>
                        <a:rPr lang="en-US" sz="1800" b="0" i="0" kern="1200" dirty="0">
                          <a:solidFill>
                            <a:schemeClr val="dk1"/>
                          </a:solidFill>
                          <a:effectLst/>
                          <a:latin typeface="+mn-lt"/>
                          <a:ea typeface="+mn-ea"/>
                          <a:cs typeface="+mn-cs"/>
                        </a:rPr>
                        <a:t>Significant data to be collected, analyzed, for tailoring customer experience. Collecting data is time-consuming and resource-intensive</a:t>
                      </a:r>
                      <a:endParaRPr lang="en-US" dirty="0"/>
                    </a:p>
                  </a:txBody>
                  <a:tcPr/>
                </a:tc>
                <a:extLst>
                  <a:ext uri="{0D108BD9-81ED-4DB2-BD59-A6C34878D82A}">
                    <a16:rowId xmlns:a16="http://schemas.microsoft.com/office/drawing/2014/main" val="3540074896"/>
                  </a:ext>
                </a:extLst>
              </a:tr>
            </a:tbl>
          </a:graphicData>
        </a:graphic>
      </p:graphicFrame>
      <p:sp>
        <p:nvSpPr>
          <p:cNvPr id="7" name="Footer Placeholder 3"/>
          <p:cNvSpPr>
            <a:spLocks noGrp="1"/>
          </p:cNvSpPr>
          <p:nvPr>
            <p:ph type="ftr" sz="quarter" idx="11"/>
          </p:nvPr>
        </p:nvSpPr>
        <p:spPr>
          <a:xfrm>
            <a:off x="817098" y="6548799"/>
            <a:ext cx="5938836" cy="309201"/>
          </a:xfrm>
        </p:spPr>
        <p:txBody>
          <a:bodyPr/>
          <a:lstStyle/>
          <a:p>
            <a:pPr algn="ctr"/>
            <a:r>
              <a:rPr lang="en-US" sz="1400" b="1" dirty="0">
                <a:solidFill>
                  <a:srgbClr val="3217FB"/>
                </a:solidFill>
              </a:rPr>
              <a:t>B2021 CSD Mini Project</a:t>
            </a: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3325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323" y="624110"/>
            <a:ext cx="9181290" cy="710168"/>
          </a:xfrm>
        </p:spPr>
        <p:txBody>
          <a:bodyPr>
            <a:normAutofit fontScale="90000"/>
          </a:bodyPr>
          <a:lstStyle/>
          <a:p>
            <a:r>
              <a:rPr lang="en-US" sz="3200" dirty="0"/>
              <a:t>Literature Survey on Existing models(Design)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080539"/>
              </p:ext>
            </p:extLst>
          </p:nvPr>
        </p:nvGraphicFramePr>
        <p:xfrm>
          <a:off x="1449370" y="1250070"/>
          <a:ext cx="9293259" cy="5278623"/>
        </p:xfrm>
        <a:graphic>
          <a:graphicData uri="http://schemas.openxmlformats.org/drawingml/2006/table">
            <a:tbl>
              <a:tblPr firstRow="1" bandRow="1">
                <a:tableStyleId>{5C22544A-7EE6-4342-B048-85BDC9FD1C3A}</a:tableStyleId>
              </a:tblPr>
              <a:tblGrid>
                <a:gridCol w="961716">
                  <a:extLst>
                    <a:ext uri="{9D8B030D-6E8A-4147-A177-3AD203B41FA5}">
                      <a16:colId xmlns:a16="http://schemas.microsoft.com/office/drawing/2014/main" val="4226824795"/>
                    </a:ext>
                  </a:extLst>
                </a:gridCol>
                <a:gridCol w="3684913">
                  <a:extLst>
                    <a:ext uri="{9D8B030D-6E8A-4147-A177-3AD203B41FA5}">
                      <a16:colId xmlns:a16="http://schemas.microsoft.com/office/drawing/2014/main" val="237620172"/>
                    </a:ext>
                  </a:extLst>
                </a:gridCol>
                <a:gridCol w="2323315">
                  <a:extLst>
                    <a:ext uri="{9D8B030D-6E8A-4147-A177-3AD203B41FA5}">
                      <a16:colId xmlns:a16="http://schemas.microsoft.com/office/drawing/2014/main" val="2662207129"/>
                    </a:ext>
                  </a:extLst>
                </a:gridCol>
                <a:gridCol w="2323315">
                  <a:extLst>
                    <a:ext uri="{9D8B030D-6E8A-4147-A177-3AD203B41FA5}">
                      <a16:colId xmlns:a16="http://schemas.microsoft.com/office/drawing/2014/main" val="835553014"/>
                    </a:ext>
                  </a:extLst>
                </a:gridCol>
              </a:tblGrid>
              <a:tr h="684266">
                <a:tc>
                  <a:txBody>
                    <a:bodyPr/>
                    <a:lstStyle/>
                    <a:p>
                      <a:r>
                        <a:rPr lang="en-US" dirty="0" err="1"/>
                        <a:t>S.No</a:t>
                      </a:r>
                      <a:endParaRPr lang="en-US" dirty="0"/>
                    </a:p>
                  </a:txBody>
                  <a:tcPr/>
                </a:tc>
                <a:tc>
                  <a:txBody>
                    <a:bodyPr/>
                    <a:lstStyle/>
                    <a:p>
                      <a:r>
                        <a:rPr lang="en-US" dirty="0"/>
                        <a:t>Title of the paper/Year</a:t>
                      </a:r>
                      <a:r>
                        <a:rPr lang="en-US" baseline="0" dirty="0"/>
                        <a:t>  of publication</a:t>
                      </a:r>
                      <a:endParaRPr lang="en-US" dirty="0"/>
                    </a:p>
                  </a:txBody>
                  <a:tcPr/>
                </a:tc>
                <a:tc>
                  <a:txBody>
                    <a:bodyPr/>
                    <a:lstStyle/>
                    <a:p>
                      <a:r>
                        <a:rPr lang="en-US" dirty="0"/>
                        <a:t>Methodology</a:t>
                      </a:r>
                      <a:r>
                        <a:rPr lang="en-US" baseline="0" dirty="0"/>
                        <a:t> Proposed</a:t>
                      </a:r>
                      <a:endParaRPr lang="en-US" dirty="0"/>
                    </a:p>
                  </a:txBody>
                  <a:tcPr/>
                </a:tc>
                <a:tc>
                  <a:txBody>
                    <a:bodyPr/>
                    <a:lstStyle/>
                    <a:p>
                      <a:r>
                        <a:rPr lang="en-US" dirty="0"/>
                        <a:t>Limitations</a:t>
                      </a:r>
                    </a:p>
                  </a:txBody>
                  <a:tcPr/>
                </a:tc>
                <a:extLst>
                  <a:ext uri="{0D108BD9-81ED-4DB2-BD59-A6C34878D82A}">
                    <a16:rowId xmlns:a16="http://schemas.microsoft.com/office/drawing/2014/main" val="4127011208"/>
                  </a:ext>
                </a:extLst>
              </a:tr>
              <a:tr h="2737064">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User Experience Design Process in Mobile Applications Prototypes: A Case Study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Investigate research focused on UX design principles for mobile apps.</a:t>
                      </a:r>
                    </a:p>
                    <a:p>
                      <a:r>
                        <a:rPr lang="en-US" sz="1800" b="0" i="0" kern="1200" dirty="0">
                          <a:solidFill>
                            <a:schemeClr val="dk1"/>
                          </a:solidFill>
                          <a:effectLst/>
                          <a:latin typeface="+mn-lt"/>
                          <a:ea typeface="+mn-ea"/>
                          <a:cs typeface="+mn-cs"/>
                        </a:rPr>
                        <a:t>Explore challenges and solutions specific to mobile UX</a:t>
                      </a:r>
                      <a:r>
                        <a:rPr lang="en-US" dirty="0"/>
                        <a:t>.</a:t>
                      </a:r>
                    </a:p>
                  </a:txBody>
                  <a:tcPr/>
                </a:tc>
                <a:tc>
                  <a:txBody>
                    <a:bodyPr/>
                    <a:lstStyle/>
                    <a:p>
                      <a:r>
                        <a:rPr lang="en-US" sz="1800" b="0" i="0" kern="1200" dirty="0">
                          <a:solidFill>
                            <a:schemeClr val="dk1"/>
                          </a:solidFill>
                          <a:effectLst/>
                          <a:latin typeface="+mn-lt"/>
                          <a:ea typeface="+mn-ea"/>
                          <a:cs typeface="+mn-cs"/>
                        </a:rPr>
                        <a:t>Small Screen Size, Single Window which causes people to only view few important information at a time/</a:t>
                      </a:r>
                    </a:p>
                  </a:txBody>
                  <a:tcPr/>
                </a:tc>
                <a:extLst>
                  <a:ext uri="{0D108BD9-81ED-4DB2-BD59-A6C34878D82A}">
                    <a16:rowId xmlns:a16="http://schemas.microsoft.com/office/drawing/2014/main" val="255470305"/>
                  </a:ext>
                </a:extLst>
              </a:tr>
              <a:tr h="1857293">
                <a:tc>
                  <a:txBody>
                    <a:bodyPr/>
                    <a:lstStyle/>
                    <a:p>
                      <a:r>
                        <a:rPr lang="en-US"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User Centered Design (UCD) and User Experience Design (UXD) Practice In Industry: Performance Methods and Practice Constraints</a:t>
                      </a:r>
                    </a:p>
                  </a:txBody>
                  <a:tcPr/>
                </a:tc>
                <a:tc>
                  <a:txBody>
                    <a:bodyPr/>
                    <a:lstStyle/>
                    <a:p>
                      <a:r>
                        <a:rPr lang="en-US" dirty="0"/>
                        <a:t>Surveys on how UCD and UXD has been implemented in the industry.</a:t>
                      </a:r>
                    </a:p>
                  </a:txBody>
                  <a:tcPr/>
                </a:tc>
                <a:tc>
                  <a:txBody>
                    <a:bodyPr/>
                    <a:lstStyle/>
                    <a:p>
                      <a:r>
                        <a:rPr lang="en-US" dirty="0"/>
                        <a:t>Lack of outreach and </a:t>
                      </a:r>
                      <a:r>
                        <a:rPr lang="en-US" sz="1800" b="0" i="0" kern="1200" dirty="0">
                          <a:solidFill>
                            <a:schemeClr val="dk1"/>
                          </a:solidFill>
                          <a:effectLst/>
                          <a:latin typeface="+mn-lt"/>
                          <a:ea typeface="+mn-ea"/>
                          <a:cs typeface="+mn-cs"/>
                        </a:rPr>
                        <a:t>constraints to the practice of UCD and user experience design (UXD)</a:t>
                      </a:r>
                      <a:endParaRPr lang="en-US" dirty="0"/>
                    </a:p>
                  </a:txBody>
                  <a:tcPr/>
                </a:tc>
                <a:extLst>
                  <a:ext uri="{0D108BD9-81ED-4DB2-BD59-A6C34878D82A}">
                    <a16:rowId xmlns:a16="http://schemas.microsoft.com/office/drawing/2014/main" val="3540074896"/>
                  </a:ext>
                </a:extLst>
              </a:tr>
            </a:tbl>
          </a:graphicData>
        </a:graphic>
      </p:graphicFrame>
      <p:sp>
        <p:nvSpPr>
          <p:cNvPr id="7" name="Footer Placeholder 3"/>
          <p:cNvSpPr>
            <a:spLocks noGrp="1"/>
          </p:cNvSpPr>
          <p:nvPr>
            <p:ph type="ftr" sz="quarter" idx="11"/>
          </p:nvPr>
        </p:nvSpPr>
        <p:spPr/>
        <p:txBody>
          <a:bodyPr/>
          <a:lstStyle/>
          <a:p>
            <a:pPr algn="ctr"/>
            <a:r>
              <a:rPr lang="en-US" sz="1400" b="1" dirty="0">
                <a:solidFill>
                  <a:srgbClr val="3217FB"/>
                </a:solidFill>
              </a:rPr>
              <a:t>B2021 CSD Mini Project</a:t>
            </a: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8391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Summary</a:t>
            </a:r>
          </a:p>
        </p:txBody>
      </p:sp>
      <p:sp>
        <p:nvSpPr>
          <p:cNvPr id="3" name="Content Placeholder 2"/>
          <p:cNvSpPr>
            <a:spLocks noGrp="1"/>
          </p:cNvSpPr>
          <p:nvPr>
            <p:ph idx="1"/>
          </p:nvPr>
        </p:nvSpPr>
        <p:spPr>
          <a:xfrm>
            <a:off x="1898747" y="1853754"/>
            <a:ext cx="8915400" cy="4114800"/>
          </a:xfrm>
        </p:spPr>
        <p:txBody>
          <a:bodyPr>
            <a:normAutofit/>
          </a:bodyPr>
          <a:lstStyle/>
          <a:p>
            <a:pPr marL="0" indent="0">
              <a:buNone/>
            </a:pPr>
            <a:r>
              <a:rPr lang="en-US" dirty="0"/>
              <a:t>The study from the surveys concludes that the objective of delivering an experience for the user to interact with the interface with an ease. Users are of various types, each user has his or her own preference of the interfaces</a:t>
            </a:r>
            <a:r>
              <a:rPr lang="en-US" dirty="0">
                <a:latin typeface="+mj-lt"/>
              </a:rPr>
              <a:t>. </a:t>
            </a:r>
            <a:r>
              <a:rPr lang="en-US" b="0" i="0" dirty="0">
                <a:solidFill>
                  <a:srgbClr val="374151"/>
                </a:solidFill>
                <a:effectLst/>
                <a:latin typeface="+mj-lt"/>
              </a:rPr>
              <a:t>The majority of respondents recognized the impact of user-centric design on usability, user engagement, and the overall success of digital products. . The interaction of the user with the existing interface has to observe a difference, interfaces have to be tailored as per the convenience of the users. The adaptivity of the interface for a user based on the personalization and customization. Overcoming the technological constraints and evolving digital landscape. While challenges in achieving a holistic approach were acknowledged, the results underscore the industry's commitment to prioritizing user experience in the design process. </a:t>
            </a:r>
            <a:endParaRPr lang="en-US" dirty="0">
              <a:latin typeface="+mj-lt"/>
            </a:endParaRPr>
          </a:p>
        </p:txBody>
      </p:sp>
      <p:sp>
        <p:nvSpPr>
          <p:cNvPr id="6" name="Footer Placeholder 3"/>
          <p:cNvSpPr>
            <a:spLocks noGrp="1"/>
          </p:cNvSpPr>
          <p:nvPr>
            <p:ph type="ftr" sz="quarter" idx="11"/>
          </p:nvPr>
        </p:nvSpPr>
        <p:spPr/>
        <p:txBody>
          <a:bodyPr/>
          <a:lstStyle/>
          <a:p>
            <a:pPr algn="ctr"/>
            <a:r>
              <a:rPr lang="en-US" sz="1400" b="1" dirty="0">
                <a:solidFill>
                  <a:srgbClr val="3217FB"/>
                </a:solidFill>
              </a:rPr>
              <a:t>B2021 CSD Mini Project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3366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7868-1481-63E9-BCF3-258A2FB990A0}"/>
              </a:ext>
            </a:extLst>
          </p:cNvPr>
          <p:cNvSpPr>
            <a:spLocks noGrp="1"/>
          </p:cNvSpPr>
          <p:nvPr>
            <p:ph type="title"/>
          </p:nvPr>
        </p:nvSpPr>
        <p:spPr>
          <a:xfrm>
            <a:off x="1753169" y="1799767"/>
            <a:ext cx="8911687" cy="5058233"/>
          </a:xfrm>
        </p:spPr>
        <p:txBody>
          <a:bodyPr>
            <a:normAutofit/>
          </a:bodyPr>
          <a:lstStyle/>
          <a:p>
            <a:pPr marL="0" algn="l" rtl="0" eaLnBrk="1" fontAlgn="t" latinLnBrk="0" hangingPunct="1">
              <a:spcBef>
                <a:spcPts val="0"/>
              </a:spcBef>
              <a:spcAft>
                <a:spcPts val="0"/>
              </a:spcAft>
            </a:pPr>
            <a:br>
              <a:rPr lang="en-IN" sz="1800" b="0" i="0" u="none" strike="noStrike" dirty="0">
                <a:effectLst/>
                <a:latin typeface="Arial" panose="020B0604020202020204" pitchFamily="34" charset="0"/>
              </a:rPr>
            </a:br>
            <a:r>
              <a:rPr lang="en-US" sz="1800" b="1" i="0" u="none" strike="noStrike" kern="1200" dirty="0">
                <a:solidFill>
                  <a:srgbClr val="FFFFFF"/>
                </a:solidFill>
                <a:effectLst/>
                <a:latin typeface="Century Gothic" panose="020B0502020202020204" pitchFamily="34" charset="0"/>
              </a:rPr>
              <a:t>It proposes the idea of how the designers should have empathic point of view in user centered design.</a:t>
            </a:r>
            <a:br>
              <a:rPr lang="en-IN" sz="1800" b="0" i="0" u="none" strike="noStrike" dirty="0">
                <a:effectLst/>
                <a:latin typeface="Arial" panose="020B0604020202020204" pitchFamily="34" charset="0"/>
              </a:rPr>
            </a:br>
            <a:r>
              <a:rPr lang="en-US" sz="1800" b="0" i="0" u="none" strike="noStrike" kern="1200" dirty="0">
                <a:solidFill>
                  <a:srgbClr val="000000"/>
                </a:solidFill>
                <a:effectLst/>
                <a:latin typeface="Century Gothic" panose="020B0502020202020204" pitchFamily="34" charset="0"/>
              </a:rPr>
              <a:t>The area of ethic ranges from providing complete freedom for users, to making all the decisions for them</a:t>
            </a:r>
            <a:br>
              <a:rPr lang="en-IN" sz="1800" b="0" i="0" u="none" strike="noStrike" dirty="0">
                <a:effectLst/>
                <a:latin typeface="Arial" panose="020B0604020202020204" pitchFamily="34" charset="0"/>
              </a:rPr>
            </a:br>
            <a:br>
              <a:rPr lang="en-IN" sz="1800" b="0" i="0" u="none" strike="noStrike" dirty="0">
                <a:effectLst/>
                <a:latin typeface="Arial" panose="020B0604020202020204" pitchFamily="34" charset="0"/>
              </a:rPr>
            </a:br>
            <a:r>
              <a:rPr lang="en-IN" sz="1800" b="0" i="0" u="none" strike="noStrike" kern="1200" dirty="0">
                <a:solidFill>
                  <a:srgbClr val="000000"/>
                </a:solidFill>
                <a:effectLst/>
                <a:latin typeface="Century Gothic" panose="020B0502020202020204" pitchFamily="34" charset="0"/>
              </a:rPr>
              <a:t>Personalization and User Customization/2022</a:t>
            </a:r>
            <a:br>
              <a:rPr lang="en-IN" sz="1800" b="0" i="0" u="none" strike="noStrike" dirty="0">
                <a:effectLst/>
                <a:latin typeface="Arial" panose="020B0604020202020204" pitchFamily="34" charset="0"/>
              </a:rPr>
            </a:br>
            <a:r>
              <a:rPr lang="en-IN" sz="1800" b="0" i="0" u="none" strike="noStrike" kern="1200" dirty="0">
                <a:solidFill>
                  <a:srgbClr val="000000"/>
                </a:solidFill>
                <a:effectLst/>
                <a:latin typeface="Century Gothic" panose="020B0502020202020204" pitchFamily="34" charset="0"/>
              </a:rPr>
              <a:t>Personalization and User Customization on basis of user engagement.</a:t>
            </a:r>
            <a:br>
              <a:rPr lang="en-IN" sz="1800" b="0" i="0" u="none" strike="noStrike" dirty="0">
                <a:effectLst/>
                <a:latin typeface="Arial" panose="020B0604020202020204" pitchFamily="34" charset="0"/>
              </a:rPr>
            </a:br>
            <a:r>
              <a:rPr lang="en-US" sz="1800" b="0" i="0" u="none" strike="noStrike" kern="1200" dirty="0">
                <a:solidFill>
                  <a:srgbClr val="000000"/>
                </a:solidFill>
                <a:effectLst/>
                <a:latin typeface="Century Gothic" panose="020B0502020202020204" pitchFamily="34" charset="0"/>
              </a:rPr>
              <a:t>Significant data to be collected, analyzed, for tailoring customer experience. Collecting data is time-consuming and resource-intensive</a:t>
            </a:r>
            <a:br>
              <a:rPr lang="en-IN" sz="1800" b="0" i="0" u="none" strike="noStrike" dirty="0">
                <a:effectLst/>
                <a:latin typeface="Arial" panose="020B0604020202020204" pitchFamily="34" charset="0"/>
              </a:rPr>
            </a:br>
            <a:endParaRPr lang="en-IN" sz="1800" dirty="0"/>
          </a:p>
        </p:txBody>
      </p:sp>
      <p:sp>
        <p:nvSpPr>
          <p:cNvPr id="3" name="Footer Placeholder 2">
            <a:extLst>
              <a:ext uri="{FF2B5EF4-FFF2-40B4-BE49-F238E27FC236}">
                <a16:creationId xmlns:a16="http://schemas.microsoft.com/office/drawing/2014/main" id="{869F6F80-DE6C-6AC4-9826-B23823013F01}"/>
              </a:ext>
            </a:extLst>
          </p:cNvPr>
          <p:cNvSpPr>
            <a:spLocks noGrp="1"/>
          </p:cNvSpPr>
          <p:nvPr>
            <p:ph type="ftr" sz="quarter" idx="11"/>
          </p:nvPr>
        </p:nvSpPr>
        <p:spPr/>
        <p:txBody>
          <a:bodyPr/>
          <a:lstStyle/>
          <a:p>
            <a:r>
              <a:rPr lang="en-US"/>
              <a:t>B2021 CSD Mini Project</a:t>
            </a:r>
            <a:endParaRPr lang="en-US" dirty="0"/>
          </a:p>
        </p:txBody>
      </p:sp>
      <p:sp>
        <p:nvSpPr>
          <p:cNvPr id="4" name="Slide Number Placeholder 3">
            <a:extLst>
              <a:ext uri="{FF2B5EF4-FFF2-40B4-BE49-F238E27FC236}">
                <a16:creationId xmlns:a16="http://schemas.microsoft.com/office/drawing/2014/main" id="{BFF0AA83-E1BB-CA89-DB3D-5D2AED9F0A1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760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6063-5EC3-547C-D4B3-4EEFAD3BA882}"/>
              </a:ext>
            </a:extLst>
          </p:cNvPr>
          <p:cNvSpPr>
            <a:spLocks noGrp="1"/>
          </p:cNvSpPr>
          <p:nvPr>
            <p:ph type="title"/>
          </p:nvPr>
        </p:nvSpPr>
        <p:spPr>
          <a:xfrm>
            <a:off x="1451579" y="804519"/>
            <a:ext cx="9603275" cy="4765857"/>
          </a:xfrm>
        </p:spPr>
        <p:txBody>
          <a:bodyPr>
            <a:normAutofit fontScale="90000"/>
          </a:bodyPr>
          <a:lstStyle/>
          <a:p>
            <a:r>
              <a:rPr lang="en-IN" dirty="0"/>
              <a:t>FUTURE SCOPE</a:t>
            </a:r>
            <a:br>
              <a:rPr lang="en-US" dirty="0"/>
            </a:br>
            <a:br>
              <a:rPr lang="en-US" dirty="0"/>
            </a:br>
            <a:br>
              <a:rPr lang="en-US" dirty="0"/>
            </a:br>
            <a:br>
              <a:rPr lang="en-US" sz="1800" dirty="0"/>
            </a:br>
            <a:r>
              <a:rPr lang="en-US" sz="1800" dirty="0"/>
              <a:t>The future of UI/UX app development is poised for remarkable growth and innovation, driven by emerging technologies and evolving user preferences. One significant trend shaping the landscape is the integration of artificial intelligence (AI) and machine learning (ML) into user interfaces. These technologies enable personalized experiences, predictive analytics, and automation of repetitive tasks, leading to more intuitive and efficient user interactions.</a:t>
            </a:r>
            <a:br>
              <a:rPr lang="en-US" sz="1800" dirty="0"/>
            </a:br>
            <a:r>
              <a:rPr lang="en-US" sz="1800" dirty="0"/>
              <a:t>Augmented reality (AR) and virtual reality (VR) are transforming the way users engage with digital content, opening new avenues for immersive experiences across various industries. UI/UX designers are exploring innovative ways to integrate AR/VR elements into applications, particularly in gaming, education, and retail sectors, to create compelling and interactive user experiences.</a:t>
            </a:r>
            <a:br>
              <a:rPr lang="en-US" sz="1800" dirty="0"/>
            </a:br>
            <a:r>
              <a:rPr lang="en-US" sz="1800" dirty="0"/>
              <a:t>In conclusion, the future of UI/UX app development is characterized by innovation, inclusivity, and ethical responsibility. UI/UX designers who embrace emerging technologies, user-centric design principles, and ethical practices will drive positive user experiences and shape the future of digital interactions.</a:t>
            </a:r>
            <a:br>
              <a:rPr lang="en-US" dirty="0"/>
            </a:br>
            <a:br>
              <a:rPr lang="en-US" dirty="0"/>
            </a:br>
            <a:endParaRPr lang="en-IN" dirty="0"/>
          </a:p>
        </p:txBody>
      </p:sp>
      <p:sp>
        <p:nvSpPr>
          <p:cNvPr id="3" name="Footer Placeholder 2">
            <a:extLst>
              <a:ext uri="{FF2B5EF4-FFF2-40B4-BE49-F238E27FC236}">
                <a16:creationId xmlns:a16="http://schemas.microsoft.com/office/drawing/2014/main" id="{4EF58F63-0764-DBD6-711F-033EC4F28720}"/>
              </a:ext>
            </a:extLst>
          </p:cNvPr>
          <p:cNvSpPr>
            <a:spLocks noGrp="1"/>
          </p:cNvSpPr>
          <p:nvPr>
            <p:ph type="ftr" sz="quarter" idx="11"/>
          </p:nvPr>
        </p:nvSpPr>
        <p:spPr/>
        <p:txBody>
          <a:bodyPr/>
          <a:lstStyle/>
          <a:p>
            <a:r>
              <a:rPr lang="en-US"/>
              <a:t>B2021 CSD Mini Project</a:t>
            </a:r>
            <a:endParaRPr lang="en-US" dirty="0"/>
          </a:p>
        </p:txBody>
      </p:sp>
      <p:sp>
        <p:nvSpPr>
          <p:cNvPr id="4" name="Slide Number Placeholder 3">
            <a:extLst>
              <a:ext uri="{FF2B5EF4-FFF2-40B4-BE49-F238E27FC236}">
                <a16:creationId xmlns:a16="http://schemas.microsoft.com/office/drawing/2014/main" id="{91DD37B3-99C0-BE0A-F3BA-945191EEFAC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7582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962</TotalTime>
  <Words>1003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Gill Sans MT</vt:lpstr>
      <vt:lpstr>Söhne</vt:lpstr>
      <vt:lpstr>Gallery</vt:lpstr>
      <vt:lpstr>Redesigning interface</vt:lpstr>
      <vt:lpstr>Problem Statement</vt:lpstr>
      <vt:lpstr>Objectives</vt:lpstr>
      <vt:lpstr>Literature Survey on Existing models(Design)</vt:lpstr>
      <vt:lpstr>Literature Survey on Existing Models(Design)</vt:lpstr>
      <vt:lpstr>Literature Survey on Existing models(Design)</vt:lpstr>
      <vt:lpstr>Survey Summary</vt:lpstr>
      <vt:lpstr> It proposes the idea of how the designers should have empathic point of view in user centered design. The area of ethic ranges from providing complete freedom for users, to making all the decisions for them  Personalization and User Customization/2022 Personalization and User Customization on basis of user engagement. Significant data to be collected, analyzed, for tailoring customer experience. Collecting data is time-consuming and resource-intensive </vt:lpstr>
      <vt:lpstr>FUTURE SCOPE    The future of UI/UX app development is poised for remarkable growth and innovation, driven by emerging technologies and evolving user preferences. One significant trend shaping the landscape is the integration of artificial intelligence (AI) and machine learning (ML) into user interfaces. These technologies enable personalized experiences, predictive analytics, and automation of repetitive tasks, leading to more intuitive and efficient user interactions. Augmented reality (AR) and virtual reality (VR) are transforming the way users engage with digital content, opening new avenues for immersive experiences across various industries. UI/UX designers are exploring innovative ways to integrate AR/VR elements into applications, particularly in gaming, education, and retail sectors, to create compelling and interactive user experiences. In conclusion, the future of UI/UX app development is characterized by innovation, inclusivity, and ethical responsibility. UI/UX designers who embrace emerging technologies, user-centric design principles, and ethical practices will drive positive user experiences and shape the future of digital interactions.  </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HP</dc:creator>
  <cp:lastModifiedBy>Soumiya D S</cp:lastModifiedBy>
  <cp:revision>22</cp:revision>
  <dcterms:created xsi:type="dcterms:W3CDTF">2024-01-27T02:17:00Z</dcterms:created>
  <dcterms:modified xsi:type="dcterms:W3CDTF">2024-05-25T07:04:04Z</dcterms:modified>
</cp:coreProperties>
</file>