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054" autoAdjust="0"/>
  </p:normalViewPr>
  <p:slideViewPr>
    <p:cSldViewPr snapToGrid="0">
      <p:cViewPr varScale="1">
        <p:scale>
          <a:sx n="49" d="100"/>
          <a:sy n="49" d="100"/>
        </p:scale>
        <p:origin x="14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E2DA15-9C91-CDF8-5717-29D187B779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C7B236-4472-FF11-01DC-DD5282D179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1C47-064C-44A9-B622-14D01D771F3E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0F3036-5A73-1079-B887-79BF86034C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3CD70B-170E-7876-AE4A-AB52FC0C2C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9DCDC-4164-426A-AE85-FD2DDFEA6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45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7EBB-8B3F-4FC8-9F69-55E3E3239D48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53732-7D77-414C-9D74-57C2B7090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719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TN" dirty="0" err="1"/>
              <a:t>ستعملت</a:t>
            </a:r>
            <a:r>
              <a:rPr lang="ar-TN" dirty="0"/>
              <a:t> </a:t>
            </a:r>
            <a:r>
              <a:rPr lang="fr-FR" dirty="0"/>
              <a:t>h1 </a:t>
            </a:r>
            <a:r>
              <a:rPr lang="fr-FR" dirty="0" err="1"/>
              <a:t>titer</a:t>
            </a:r>
            <a:r>
              <a:rPr lang="fr-FR" dirty="0"/>
              <a:t> </a:t>
            </a:r>
            <a:r>
              <a:rPr lang="ar-TN" dirty="0"/>
              <a:t>تعا </a:t>
            </a:r>
            <a:r>
              <a:rPr lang="fr-FR" dirty="0"/>
              <a:t>page</a:t>
            </a:r>
          </a:p>
          <a:p>
            <a:r>
              <a:rPr lang="fr-FR" dirty="0"/>
              <a:t>Header </a:t>
            </a:r>
            <a:r>
              <a:rPr lang="ar-TN" dirty="0"/>
              <a:t>استعملتها بش نحط </a:t>
            </a:r>
            <a:r>
              <a:rPr lang="ar-TN" dirty="0" err="1"/>
              <a:t>العنواني</a:t>
            </a:r>
            <a:r>
              <a:rPr lang="ar-TN" dirty="0"/>
              <a:t> في راس </a:t>
            </a:r>
            <a:r>
              <a:rPr lang="fr-FR" dirty="0"/>
              <a:t>site</a:t>
            </a:r>
          </a:p>
          <a:p>
            <a:r>
              <a:rPr lang="fr-FR" dirty="0"/>
              <a:t>Nav </a:t>
            </a:r>
            <a:r>
              <a:rPr lang="ar-TN" dirty="0"/>
              <a:t>بش نعمل رابط </a:t>
            </a:r>
            <a:r>
              <a:rPr lang="ar-TN" dirty="0" err="1"/>
              <a:t>اللا</a:t>
            </a:r>
            <a:r>
              <a:rPr lang="ar-TN" dirty="0"/>
              <a:t> بش يهزني </a:t>
            </a:r>
            <a:r>
              <a:rPr lang="ar-TN" dirty="0" err="1"/>
              <a:t>للحجتي</a:t>
            </a:r>
            <a:r>
              <a:rPr lang="ar-TN" dirty="0"/>
              <a:t> بها كي نقرص تهزني </a:t>
            </a:r>
            <a:r>
              <a:rPr lang="ar-TN" dirty="0" err="1"/>
              <a:t>ون</a:t>
            </a:r>
            <a:r>
              <a:rPr lang="ar-TN" dirty="0"/>
              <a:t> حاجتي انا</a:t>
            </a:r>
          </a:p>
          <a:p>
            <a:r>
              <a:rPr lang="fr-FR" dirty="0" err="1"/>
              <a:t>Ol</a:t>
            </a:r>
            <a:r>
              <a:rPr lang="fr-FR" dirty="0"/>
              <a:t> li </a:t>
            </a:r>
            <a:r>
              <a:rPr lang="ar-TN" dirty="0" err="1"/>
              <a:t>بشنعمل</a:t>
            </a:r>
            <a:r>
              <a:rPr lang="ar-TN" dirty="0"/>
              <a:t> </a:t>
            </a:r>
            <a:r>
              <a:rPr lang="fr-FR" dirty="0" err="1"/>
              <a:t>liset</a:t>
            </a:r>
            <a:endParaRPr lang="fr-FR" dirty="0"/>
          </a:p>
          <a:p>
            <a:r>
              <a:rPr lang="fr-FR" dirty="0" err="1"/>
              <a:t>Hr</a:t>
            </a:r>
            <a:r>
              <a:rPr lang="fr-FR" dirty="0"/>
              <a:t> </a:t>
            </a:r>
            <a:r>
              <a:rPr lang="ar-TN" dirty="0"/>
              <a:t>خط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3732-7D77-414C-9D74-57C2B709066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6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&lt;a href="#id"&gt;</a:t>
            </a:r>
            <a:r>
              <a:rPr lang="ar-TN" dirty="0"/>
              <a:t>يُنشئ رابطًا ينقل المستخدم إلى جزء معين من الصفحة بناءً على قيمة </a:t>
            </a:r>
            <a:r>
              <a:rPr lang="fr-FR" dirty="0"/>
              <a:t>id</a:t>
            </a:r>
          </a:p>
          <a:p>
            <a:r>
              <a:rPr lang="fr-FR" dirty="0"/>
              <a:t>Span</a:t>
            </a:r>
          </a:p>
          <a:p>
            <a:r>
              <a:rPr lang="fr-FR" dirty="0"/>
              <a:t>&lt;section&gt;</a:t>
            </a:r>
            <a:r>
              <a:rPr lang="ar-TN" dirty="0"/>
              <a:t>يُستخدم لتقسيم الصفحة إلى أقسام منطقية.</a:t>
            </a:r>
            <a:endParaRPr lang="fr-FR" dirty="0"/>
          </a:p>
          <a:p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&lt;section&gt;</a:t>
            </a:r>
            <a:r>
              <a:rPr lang="fr-FR" dirty="0"/>
              <a:t>: </a:t>
            </a:r>
            <a:r>
              <a:rPr lang="ar-TN" dirty="0"/>
              <a:t>يحتوي على معرض الكواكب.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TN" b="1" dirty="0"/>
              <a:t>&lt;</a:t>
            </a:r>
            <a:r>
              <a:rPr lang="fr-FR" b="1" dirty="0"/>
              <a:t>div class="</a:t>
            </a:r>
            <a:r>
              <a:rPr lang="fr-FR" b="1" dirty="0" err="1"/>
              <a:t>planet</a:t>
            </a:r>
            <a:r>
              <a:rPr lang="fr-FR" b="1" dirty="0"/>
              <a:t>-container"&gt;</a:t>
            </a:r>
            <a:r>
              <a:rPr lang="fr-FR" dirty="0"/>
              <a:t>: </a:t>
            </a:r>
            <a:r>
              <a:rPr lang="ar-TN" dirty="0"/>
              <a:t>يحتوي على جميع الكواكب في صفوف.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TN" b="1" dirty="0"/>
              <a:t>&lt;</a:t>
            </a:r>
            <a:r>
              <a:rPr lang="fr-FR" b="1" dirty="0"/>
              <a:t>div class="</a:t>
            </a:r>
            <a:r>
              <a:rPr lang="fr-FR" b="1" dirty="0" err="1"/>
              <a:t>planet</a:t>
            </a:r>
            <a:r>
              <a:rPr lang="fr-FR" b="1" dirty="0"/>
              <a:t>-item"&gt;</a:t>
            </a:r>
            <a:r>
              <a:rPr lang="fr-FR" dirty="0"/>
              <a:t>: </a:t>
            </a:r>
            <a:r>
              <a:rPr lang="ar-TN" dirty="0"/>
              <a:t>يمثل كل كوكب كعنصر مستقل.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TN" b="1" dirty="0"/>
              <a:t>&lt;</a:t>
            </a:r>
            <a:r>
              <a:rPr lang="fr-FR" b="1" dirty="0" err="1"/>
              <a:t>img</a:t>
            </a:r>
            <a:r>
              <a:rPr lang="fr-FR" b="1" dirty="0"/>
              <a:t>&gt;</a:t>
            </a:r>
            <a:r>
              <a:rPr lang="fr-FR" dirty="0"/>
              <a:t>: </a:t>
            </a:r>
            <a:r>
              <a:rPr lang="ar-TN" dirty="0"/>
              <a:t>يعرض صورة الكوكب.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TN" b="1" dirty="0"/>
              <a:t>&lt;</a:t>
            </a:r>
            <a:r>
              <a:rPr lang="fr-FR" b="1" dirty="0"/>
              <a:t>p&gt;</a:t>
            </a:r>
            <a:r>
              <a:rPr lang="fr-FR" dirty="0"/>
              <a:t>: </a:t>
            </a:r>
            <a:r>
              <a:rPr lang="ar-TN" dirty="0"/>
              <a:t>يصف اسم الكوكب تحت الصورة.</a:t>
            </a:r>
          </a:p>
          <a:p>
            <a:r>
              <a:rPr lang="ar-TN" dirty="0"/>
              <a:t>إذا </a:t>
            </a:r>
            <a:r>
              <a:rPr lang="ar-TN" dirty="0" err="1"/>
              <a:t>كا</a:t>
            </a:r>
            <a:endParaRPr lang="ar-TN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3732-7D77-414C-9D74-57C2B709066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TN" b="1" dirty="0"/>
              <a:t>&lt;</a:t>
            </a:r>
            <a:r>
              <a:rPr lang="fr-FR" b="1" dirty="0" err="1"/>
              <a:t>img</a:t>
            </a:r>
            <a:r>
              <a:rPr lang="fr-FR" b="1" dirty="0"/>
              <a:t>&gt;</a:t>
            </a:r>
            <a:r>
              <a:rPr lang="fr-F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ar-TN" dirty="0"/>
              <a:t>يعرض صورة لكوكب المريخ من مصدر خارجي (ويكيبيديا).</a:t>
            </a:r>
          </a:p>
          <a:p>
            <a:pPr marL="742950" lvl="1" indent="-285750">
              <a:buFont typeface="+mj-lt"/>
              <a:buAutoNum type="arabicPeriod"/>
            </a:pPr>
            <a:r>
              <a:rPr lang="ar-TN" dirty="0"/>
              <a:t>خاصية </a:t>
            </a:r>
            <a:r>
              <a:rPr lang="fr-FR" dirty="0"/>
              <a:t>src: </a:t>
            </a:r>
            <a:r>
              <a:rPr lang="ar-TN" dirty="0"/>
              <a:t>تحتوي على رابط الصورة الفعلية.</a:t>
            </a:r>
          </a:p>
          <a:p>
            <a:pPr marL="742950" lvl="1" indent="-285750">
              <a:buFont typeface="+mj-lt"/>
              <a:buAutoNum type="arabicPeriod"/>
            </a:pPr>
            <a:r>
              <a:rPr lang="ar-TN" dirty="0"/>
              <a:t>خاصية </a:t>
            </a:r>
            <a:r>
              <a:rPr lang="fr-FR" dirty="0"/>
              <a:t>alt: </a:t>
            </a:r>
            <a:r>
              <a:rPr lang="ar-TN" dirty="0"/>
              <a:t>تحتوي على نص بديل يقول "كوكب المريخ"، وهذا النص سيظهر في حال فشل تحميل الصورة.</a:t>
            </a:r>
          </a:p>
          <a:p>
            <a:pPr>
              <a:buFont typeface="+mj-lt"/>
              <a:buAutoNum type="arabicPeriod"/>
            </a:pPr>
            <a:r>
              <a:rPr lang="ar-TN" b="1" dirty="0"/>
              <a:t>&lt;</a:t>
            </a:r>
            <a:r>
              <a:rPr lang="fr-FR" b="1" dirty="0"/>
              <a:t>p class="</a:t>
            </a:r>
            <a:r>
              <a:rPr lang="fr-FR" b="1" dirty="0" err="1"/>
              <a:t>legend</a:t>
            </a:r>
            <a:r>
              <a:rPr lang="fr-FR" b="1" dirty="0"/>
              <a:t>"&gt;</a:t>
            </a:r>
            <a:r>
              <a:rPr lang="fr-F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ar-TN" dirty="0"/>
              <a:t>يصف الصورة بأنها تمثل "المريخ: الكوكب الأحمر بسبب أكسيد الحديد على سطحه".</a:t>
            </a:r>
          </a:p>
          <a:p>
            <a:pPr marL="742950" lvl="1" indent="-285750">
              <a:buFont typeface="+mj-lt"/>
              <a:buAutoNum type="arabicPeriod"/>
            </a:pPr>
            <a:r>
              <a:rPr lang="ar-TN" dirty="0"/>
              <a:t>يستخدم الخاصية </a:t>
            </a:r>
            <a:r>
              <a:rPr lang="fr-FR" dirty="0"/>
              <a:t>class="</a:t>
            </a:r>
            <a:r>
              <a:rPr lang="fr-FR" dirty="0" err="1"/>
              <a:t>legend</a:t>
            </a:r>
            <a:r>
              <a:rPr lang="fr-FR" dirty="0"/>
              <a:t>" </a:t>
            </a:r>
            <a:r>
              <a:rPr lang="ar-TN" dirty="0"/>
              <a:t>لتطبيق أنماط مخصصة من خلال </a:t>
            </a:r>
            <a:r>
              <a:rPr lang="fr-FR" dirty="0"/>
              <a:t>CSS </a:t>
            </a:r>
            <a:r>
              <a:rPr lang="ar-TN" dirty="0"/>
              <a:t>على النص.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&lt;div class="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planet</a:t>
            </a:r>
            <a:r>
              <a:rPr lang="fr-FR" b="0" dirty="0">
                <a:effectLst/>
                <a:latin typeface="Consolas" panose="020B0609020204030204" pitchFamily="49" charset="0"/>
              </a:rPr>
              <a:t>-item"&gt;</a:t>
            </a:r>
          </a:p>
          <a:p>
            <a:r>
              <a:rPr lang="ar-TN" dirty="0"/>
              <a:t>فيه </a:t>
            </a:r>
            <a:r>
              <a:rPr lang="ar-TN" dirty="0" err="1"/>
              <a:t>تصورة</a:t>
            </a:r>
            <a:r>
              <a:rPr lang="ar-TN" dirty="0"/>
              <a:t> كوكب واحدو</a:t>
            </a:r>
          </a:p>
          <a:p>
            <a:endParaRPr lang="ar-TN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3732-7D77-414C-9D74-57C2B709066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83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Em</a:t>
            </a:r>
            <a:r>
              <a:rPr lang="fr-FR" dirty="0"/>
              <a:t> </a:t>
            </a:r>
            <a:r>
              <a:rPr lang="ar-TN" dirty="0" err="1"/>
              <a:t>ستهملتها</a:t>
            </a:r>
            <a:r>
              <a:rPr lang="ar-TN" dirty="0"/>
              <a:t> بش تبين </a:t>
            </a:r>
            <a:r>
              <a:rPr lang="ar-TN" dirty="0" err="1"/>
              <a:t>اهميت</a:t>
            </a:r>
            <a:r>
              <a:rPr lang="ar-TN" dirty="0"/>
              <a:t> كلمة</a:t>
            </a:r>
          </a:p>
          <a:p>
            <a:r>
              <a:rPr lang="fr-FR" dirty="0"/>
              <a:t>Id y </a:t>
            </a:r>
            <a:r>
              <a:rPr lang="ar-TN" dirty="0"/>
              <a:t>نعرف بيها بش نجم </a:t>
            </a:r>
            <a:r>
              <a:rPr lang="ar-TN" dirty="0" err="1"/>
              <a:t>نربطهابحاج</a:t>
            </a:r>
            <a:r>
              <a:rPr lang="ar-TN" dirty="0"/>
              <a:t> خرى ولا نعرف بيها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3732-7D77-414C-9D74-57C2B709066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2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Iframe</a:t>
            </a:r>
            <a:r>
              <a:rPr lang="fr-FR" dirty="0"/>
              <a:t> </a:t>
            </a:r>
            <a:r>
              <a:rPr lang="ar-TN" dirty="0"/>
              <a:t>بش يعطني </a:t>
            </a:r>
            <a:r>
              <a:rPr lang="fr-FR" dirty="0" err="1"/>
              <a:t>cader</a:t>
            </a:r>
            <a:r>
              <a:rPr lang="fr-FR" dirty="0"/>
              <a:t> </a:t>
            </a:r>
            <a:r>
              <a:rPr lang="ar-TN" dirty="0"/>
              <a:t>في </a:t>
            </a:r>
            <a:r>
              <a:rPr lang="fr-FR" dirty="0"/>
              <a:t>page web </a:t>
            </a:r>
            <a:r>
              <a:rPr lang="ar-TN" dirty="0"/>
              <a:t>تاع</a:t>
            </a:r>
            <a:r>
              <a:rPr lang="fr-FR" dirty="0"/>
              <a:t> </a:t>
            </a:r>
            <a:r>
              <a:rPr lang="fr-FR" dirty="0" err="1"/>
              <a:t>vedio</a:t>
            </a:r>
            <a:r>
              <a:rPr lang="ar-TN" dirty="0"/>
              <a:t> </a:t>
            </a:r>
            <a:r>
              <a:rPr lang="fr-FR" dirty="0" err="1"/>
              <a:t>youtoube</a:t>
            </a:r>
            <a:r>
              <a:rPr lang="fr-FR" dirty="0"/>
              <a:t> </a:t>
            </a:r>
          </a:p>
          <a:p>
            <a:r>
              <a:rPr lang="fr-FR" dirty="0"/>
              <a:t>&lt;a&gt;: "</a:t>
            </a:r>
            <a:r>
              <a:rPr lang="ar-TN" dirty="0"/>
              <a:t>يُستخدم لإنشاء روابط تنقل المستخدم إلى صفحات أو موارد أخرى.« </a:t>
            </a:r>
            <a:endParaRPr lang="fr-FR" dirty="0"/>
          </a:p>
          <a:p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&gt;: "</a:t>
            </a:r>
            <a:r>
              <a:rPr lang="ar-TN" dirty="0"/>
              <a:t>يمثل زرًا تفاعليًا يمكن استخدامه للنقر أو التنقل.« 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&lt;</a:t>
            </a:r>
            <a:r>
              <a:rPr lang="fr-FR" dirty="0" err="1"/>
              <a:t>footer</a:t>
            </a:r>
            <a:r>
              <a:rPr lang="fr-FR" dirty="0"/>
              <a:t>&gt;: "</a:t>
            </a:r>
            <a:r>
              <a:rPr lang="ar-TN" dirty="0"/>
              <a:t>يُستخدم لتحديد منطقة التذييل التي تحتوي على حقوق النشر أو روابط إضافية."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3732-7D77-414C-9D74-57C2B70906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8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b="1" dirty="0"/>
              <a:t>&lt;</a:t>
            </a:r>
            <a:r>
              <a:rPr lang="fr-FR" b="1" dirty="0" err="1"/>
              <a:t>form</a:t>
            </a:r>
            <a:r>
              <a:rPr lang="fr-FR" b="1" dirty="0"/>
              <a:t>&gt;:</a:t>
            </a:r>
            <a:r>
              <a:rPr lang="fr-FR" dirty="0"/>
              <a:t> "</a:t>
            </a:r>
            <a:r>
              <a:rPr lang="ar-TN" dirty="0"/>
              <a:t>يمثل الكيان الرئيسي للنموذج ويُستخدم لتجميع وإرسال البيانات إلى خادم معين."</a:t>
            </a:r>
          </a:p>
          <a:p>
            <a:pPr>
              <a:buFont typeface="+mj-lt"/>
              <a:buAutoNum type="arabicPeriod"/>
            </a:pPr>
            <a:r>
              <a:rPr lang="ar-TN" b="1" dirty="0"/>
              <a:t>&lt;</a:t>
            </a:r>
            <a:r>
              <a:rPr lang="fr-FR" b="1" dirty="0"/>
              <a:t>label&gt;:</a:t>
            </a:r>
            <a:r>
              <a:rPr lang="fr-FR" dirty="0"/>
              <a:t> "</a:t>
            </a:r>
            <a:r>
              <a:rPr lang="ar-TN" dirty="0"/>
              <a:t>يُحدد وصفًا لكل حقل مدخل لتحسين تجربة المستخدم والوصولية."</a:t>
            </a:r>
          </a:p>
          <a:p>
            <a:pPr>
              <a:buFont typeface="+mj-lt"/>
              <a:buAutoNum type="arabicPeriod"/>
            </a:pPr>
            <a:r>
              <a:rPr lang="ar-TN" b="1" dirty="0"/>
              <a:t>&lt;</a:t>
            </a:r>
            <a:r>
              <a:rPr lang="fr-FR" b="1" dirty="0"/>
              <a:t>select&gt; </a:t>
            </a:r>
            <a:r>
              <a:rPr lang="ar-TN" b="1" dirty="0"/>
              <a:t>و&lt;</a:t>
            </a:r>
            <a:r>
              <a:rPr lang="fr-FR" b="1" dirty="0"/>
              <a:t>option&gt;:</a:t>
            </a:r>
            <a:r>
              <a:rPr lang="fr-FR" dirty="0"/>
              <a:t> "</a:t>
            </a:r>
            <a:r>
              <a:rPr lang="ar-TN" dirty="0"/>
              <a:t>تُستخدم لإنشاء قائمة منسدلة تتيح للمستخدم اختيار إجابة."</a:t>
            </a:r>
          </a:p>
          <a:p>
            <a:pPr>
              <a:buFont typeface="+mj-lt"/>
              <a:buAutoNum type="arabicPeriod"/>
            </a:pPr>
            <a:r>
              <a:rPr lang="ar-TN" b="1" dirty="0"/>
              <a:t>&lt;</a:t>
            </a:r>
            <a:r>
              <a:rPr lang="fr-FR" b="1" dirty="0"/>
              <a:t>input&gt; (</a:t>
            </a:r>
            <a:r>
              <a:rPr lang="ar-TN" b="1" dirty="0"/>
              <a:t>نوع </a:t>
            </a:r>
            <a:r>
              <a:rPr lang="fr-FR" b="1" dirty="0"/>
              <a:t>Radio):</a:t>
            </a:r>
            <a:r>
              <a:rPr lang="fr-FR" dirty="0"/>
              <a:t> "</a:t>
            </a:r>
            <a:r>
              <a:rPr lang="ar-TN" dirty="0"/>
              <a:t>يُستخدم لاختيار إجابة واحدة من بين عدة خيارات."</a:t>
            </a:r>
          </a:p>
          <a:p>
            <a:pPr>
              <a:buFont typeface="+mj-lt"/>
              <a:buAutoNum type="arabicPeriod"/>
            </a:pPr>
            <a:r>
              <a:rPr lang="ar-TN" b="1" dirty="0"/>
              <a:t>&lt;</a:t>
            </a:r>
            <a:r>
              <a:rPr lang="fr-FR" b="1" dirty="0"/>
              <a:t>input&gt; (</a:t>
            </a:r>
            <a:r>
              <a:rPr lang="ar-TN" b="1" dirty="0"/>
              <a:t>نوع </a:t>
            </a:r>
            <a:r>
              <a:rPr lang="fr-FR" b="1" dirty="0" err="1"/>
              <a:t>Text</a:t>
            </a:r>
            <a:r>
              <a:rPr lang="fr-FR" b="1" dirty="0"/>
              <a:t>):</a:t>
            </a:r>
            <a:r>
              <a:rPr lang="fr-FR" dirty="0"/>
              <a:t> "</a:t>
            </a:r>
            <a:r>
              <a:rPr lang="ar-TN" dirty="0"/>
              <a:t>يُتيح إدخال نص حر للإجابة على السؤال."</a:t>
            </a:r>
          </a:p>
          <a:p>
            <a:pPr>
              <a:buFont typeface="+mj-lt"/>
              <a:buAutoNum type="arabicPeriod"/>
            </a:pPr>
            <a:r>
              <a:rPr lang="ar-TN" b="1" dirty="0"/>
              <a:t>&lt;</a:t>
            </a:r>
            <a:r>
              <a:rPr lang="fr-FR" b="1" dirty="0" err="1"/>
              <a:t>button</a:t>
            </a:r>
            <a:r>
              <a:rPr lang="fr-FR" b="1" dirty="0"/>
              <a:t>&gt;:</a:t>
            </a:r>
            <a:r>
              <a:rPr lang="fr-FR" dirty="0"/>
              <a:t> "</a:t>
            </a:r>
            <a:r>
              <a:rPr lang="ar-TN" dirty="0"/>
              <a:t>يُمثل زرًا لإرسال البيانات المدخلة في النموذج إلى الوجهة المحددة."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3732-7D77-414C-9D74-57C2B709066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0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8EFE-A1A1-47B5-9D33-20BD56AE4E1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BD2C-7E58-48FD-99F5-7FEBB2AA14E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3E9-E7F3-4E34-8DBF-25E9F09B9D4C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41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9751-8E3B-4293-8F7C-B030352A0618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B6CC-29E9-4E52-B951-553069DF1E4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46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299-3DB1-4CBD-8D00-2A7CCD4EE408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1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D159-F98F-47CE-A6EF-5FC4A416CF32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4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7403-6D56-4142-B577-EFF13A5F4A3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8427-658D-4642-896D-CFF452D5882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4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C670-562A-4B38-B00C-375352FBA1BB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A3B-0719-457A-814C-CFBE21082F88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97E-8C6C-49F3-A82B-B0E6BB55AE0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2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AF8-F8E9-4F67-BD76-97558CD83492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D36D-7705-4033-A8E4-EDBA85B6607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E383-4504-4C0A-8389-DA0563F64617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AFA-9942-483E-83D7-3FAE05BBAC3E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B491-1DB9-41B7-8C2F-9AFF6D0609C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7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70E16-2EA2-3AE4-8C84-295EEE76D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329" y="802298"/>
            <a:ext cx="9489523" cy="2541431"/>
          </a:xfrm>
        </p:spPr>
        <p:txBody>
          <a:bodyPr/>
          <a:lstStyle/>
          <a:p>
            <a:pPr algn="ctr"/>
            <a:r>
              <a:rPr lang="ar-TN" dirty="0"/>
              <a:t>مرحب بكم في كوكب المريخ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1499E-B001-04F2-49FC-5B6520B8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45230"/>
          </a:xfrm>
        </p:spPr>
        <p:txBody>
          <a:bodyPr>
            <a:norm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Mohamed </a:t>
            </a:r>
            <a:r>
              <a:rPr lang="fr-FR" sz="2000" dirty="0" err="1">
                <a:solidFill>
                  <a:schemeClr val="tx1"/>
                </a:solidFill>
              </a:rPr>
              <a:t>Soumou</a:t>
            </a:r>
            <a:r>
              <a:rPr lang="fr-FR" sz="2000" dirty="0">
                <a:solidFill>
                  <a:schemeClr val="tx1"/>
                </a:solidFill>
              </a:rPr>
              <a:t> S</a:t>
            </a:r>
            <a:r>
              <a:rPr lang="fr-FR" sz="2000">
                <a:solidFill>
                  <a:schemeClr val="tx1"/>
                </a:solidFill>
              </a:rPr>
              <a:t>elmi</a:t>
            </a:r>
            <a:endParaRPr lang="fr-FR" sz="2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ti11</a:t>
            </a:r>
            <a:endParaRPr lang="ar-TN" sz="2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08/12/2024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AF3964-5CA8-6996-6308-45717120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C0A-8CF2-4990-9392-381A02B733C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7844B9-A9D7-5758-1E05-28A321D6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6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9FC0F-950F-2F2C-86C7-BFF27084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068" y="661481"/>
            <a:ext cx="9792544" cy="5249741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/* Glass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for the banner */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.banner {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background: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(255, 255, 255, 0.1);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border-radius: 10px;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padding: 20px;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center;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20px;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box-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0px 4px 30px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(0, 0, 0, 0.5);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backdrop-filter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(10px);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h1, h2, h3 {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#ff4d4d;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BD95C-A808-74B7-AF5F-2095683A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288-5826-43F6-850F-4E4E4A61DC47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5401E7-47E5-2004-5844-A4C6A295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36863-B033-213B-9630-3B800416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345" y="389106"/>
            <a:ext cx="9805481" cy="6303524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header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display: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-content: center;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10px;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header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display: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gap: 15px;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-style: none;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padding: 0;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header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 {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#e0e0e0;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font-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padding: 8px 15px;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background: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(255, 255, 255, 0.1);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border-radius: 5px;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transition: </a:t>
            </a:r>
            <a:r>
              <a:rPr lang="fr-FR" sz="24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0.3s;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2C96F-7E92-4518-276D-E5FF5AEC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D8-A31C-4F91-906A-8901D5ECF21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B75F5A-E785-E385-0A9A-65458260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55B098-02EC-34D1-A56E-2821FAB1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89106"/>
            <a:ext cx="8915400" cy="5522116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header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a:hover {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background: #ff4d4d;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styling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*/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p, li {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font-size: 1.1em;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line-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1.6;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{direction: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;} </a:t>
            </a:r>
          </a:p>
          <a:p>
            <a:pPr>
              <a:lnSpc>
                <a:spcPts val="1425"/>
              </a:lnSpc>
            </a:pP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  direction: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section {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background: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(255, 255, 255, 0.1);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20px;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padding: 20px;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border-radius: 10px;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box-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0 4px 30px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(0, 0, 0, 0.5);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backdrop-filter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(10px);</a:t>
            </a:r>
          </a:p>
          <a:p>
            <a:pPr>
              <a:lnSpc>
                <a:spcPts val="1425"/>
              </a:lnSpc>
            </a:pPr>
            <a:r>
              <a:rPr lang="fr-FR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fr-FR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7A0AF-DFF5-8E69-2355-2EC14FC4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9F83-D0CF-4C0A-B9D7-B26C88CFE7AB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73079F-1839-F6E1-5C6A-B77FD974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7493B-4C7A-016E-18FF-BABF43E5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2" y="272374"/>
            <a:ext cx="9850910" cy="6303524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link-button:hover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(1.05);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transition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*/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li, p {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transition: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0.3s;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li:hover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p:hover {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#0ff;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/* Planet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Gallery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Section */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#planet-gallery {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center;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40px 20px;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#e0e0e0;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#planet-gallery h2 {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#ff4d4d;</a:t>
            </a: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BC2AC-E1FB-00BF-98F7-41BB4AD9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3760-7A80-45B7-91F3-1E27617DAE38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BA3B5C-EE82-0F3D-4B85-8532BC53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3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4F7BE-7587-3D80-CCFD-F6141479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009"/>
            <a:ext cx="8915400" cy="5697213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planet-item:hover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(1.05);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box-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0px 8px 40px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(255, 77, 77, 0.5);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-item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100%;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border-radius: 10px;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box-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0px 4px 15px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(0, 0, 0, 0.4);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-top: 10px;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font-size: 0.9em;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#0ff;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font-style: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425"/>
              </a:lnSpc>
            </a:pP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center;</a:t>
            </a:r>
          </a:p>
          <a:p>
            <a:pPr>
              <a:lnSpc>
                <a:spcPts val="1425"/>
              </a:lnSpc>
            </a:pPr>
            <a:r>
              <a:rPr lang="fr-F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padding:20px}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2F1F8-907A-C5D5-243E-AE902E03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1911-6AFB-4E26-A725-23BBD6F5919E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F8F5D2-1CBE-8A0E-E864-71F5ADAB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8F2F0-14E0-1A24-86FB-5A71A2E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67" y="649536"/>
            <a:ext cx="9603275" cy="1049235"/>
          </a:xfrm>
        </p:spPr>
        <p:txBody>
          <a:bodyPr/>
          <a:lstStyle/>
          <a:p>
            <a:pPr algn="ctr"/>
            <a:r>
              <a:rPr lang="fr-FR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F1120-DBC8-C7FB-6D01-FF9DF86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0" i="0" dirty="0">
                <a:effectLst/>
                <a:latin typeface="Roboto" panose="02000000000000000000" pitchFamily="2" charset="0"/>
              </a:rPr>
              <a:t> - Version 1: site web en html5 seulement</a:t>
            </a:r>
            <a:br>
              <a:rPr lang="fr-FR" sz="3200" dirty="0"/>
            </a:br>
            <a:r>
              <a:rPr lang="fr-FR" sz="3200" b="0" i="0" dirty="0">
                <a:effectLst/>
                <a:latin typeface="Roboto" panose="02000000000000000000" pitchFamily="2" charset="0"/>
              </a:rPr>
              <a:t> - Version 2: ajout d'un formulaire</a:t>
            </a:r>
            <a:br>
              <a:rPr lang="fr-FR" sz="3200" dirty="0"/>
            </a:br>
            <a:r>
              <a:rPr lang="fr-FR" sz="3200" b="0" i="0" dirty="0">
                <a:effectLst/>
                <a:latin typeface="Roboto" panose="02000000000000000000" pitchFamily="2" charset="0"/>
              </a:rPr>
              <a:t> - Version 3: ajout CSS</a:t>
            </a:r>
            <a:br>
              <a:rPr lang="fr-FR" sz="3200" dirty="0"/>
            </a:br>
            <a:r>
              <a:rPr lang="fr-FR" sz="3200" b="0" i="0" dirty="0">
                <a:effectLst/>
                <a:latin typeface="Roboto" panose="02000000000000000000" pitchFamily="2" charset="0"/>
              </a:rPr>
              <a:t> </a:t>
            </a:r>
            <a:endParaRPr lang="fr-FR" sz="3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B963E0-81B2-4BA1-FDD6-975341C9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ADE0027-C2FE-7178-127F-E19CA90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610-110F-44F4-827A-98196FF783ED}" type="datetime1">
              <a:rPr lang="en-US" smtClean="0"/>
              <a:t>12/8/2024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8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1C0DA-C835-9A4D-3153-A8D4B584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Roboto" panose="02000000000000000000" pitchFamily="2" charset="0"/>
              </a:rPr>
              <a:t>Version 1: site web en html5 seulement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7B6BB-3C12-0247-0C45-8CA7C3886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7629"/>
            <a:ext cx="9603275" cy="3450613"/>
          </a:xfrm>
        </p:spPr>
        <p:txBody>
          <a:bodyPr/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        &lt;h1&gt;</a:t>
            </a:r>
            <a:r>
              <a:rPr lang="ar-TN" b="0" dirty="0">
                <a:effectLst/>
                <a:latin typeface="Consolas" panose="020B0609020204030204" pitchFamily="49" charset="0"/>
              </a:rPr>
              <a:t>مرحباً بكم في المريخ&lt;/</a:t>
            </a:r>
            <a:r>
              <a:rPr lang="fr-FR" b="0" dirty="0">
                <a:effectLst/>
                <a:latin typeface="Consolas" panose="020B0609020204030204" pitchFamily="49" charset="0"/>
              </a:rPr>
              <a:t>h1&gt;</a:t>
            </a:r>
            <a:endParaRPr lang="ar-TN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&lt;header&gt;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ol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&lt;li&gt;&lt;a href="#y"&gt;</a:t>
            </a:r>
            <a:r>
              <a:rPr lang="ar-TN" b="0" dirty="0">
                <a:effectLst/>
                <a:latin typeface="Consolas" panose="020B0609020204030204" pitchFamily="49" charset="0"/>
              </a:rPr>
              <a:t>مميزات كوكب المريخ&lt;/</a:t>
            </a:r>
            <a:r>
              <a:rPr lang="fr-FR" b="0" dirty="0">
                <a:effectLst/>
                <a:latin typeface="Consolas" panose="020B0609020204030204" pitchFamily="49" charset="0"/>
              </a:rPr>
              <a:t>a&gt;&lt;/li&gt;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ol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&lt;/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&lt;/header&gt;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226E1-2B4F-2E69-58F5-0F33A2E4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6F8D-51BC-484B-B3CF-3E42958A9B6E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DA2342-C12F-8EC8-CB1D-82742AD0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0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5A4BE-D455-2F77-4BF6-D31F0D00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6F4C5-9BC7-1D87-ABA7-7DCE96FB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hr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&lt;p&gt; </a:t>
            </a:r>
            <a:r>
              <a:rPr lang="ar-TN" b="0" dirty="0">
                <a:effectLst/>
                <a:latin typeface="Consolas" panose="020B0609020204030204" pitchFamily="49" charset="0"/>
              </a:rPr>
              <a:t>هو&lt;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effectLst/>
                <a:latin typeface="Consolas" panose="020B0609020204030204" pitchFamily="49" charset="0"/>
              </a:rPr>
              <a:t> class="highlight"&gt;</a:t>
            </a:r>
            <a:r>
              <a:rPr lang="ar-TN" b="0" dirty="0">
                <a:effectLst/>
                <a:latin typeface="Consolas" panose="020B0609020204030204" pitchFamily="49" charset="0"/>
              </a:rPr>
              <a:t>كوكب من كواكب </a:t>
            </a:r>
            <a:r>
              <a:rPr lang="ar-TN" b="0" dirty="0" err="1">
                <a:effectLst/>
                <a:latin typeface="Consolas" panose="020B0609020204030204" pitchFamily="49" charset="0"/>
              </a:rPr>
              <a:t>المجموعه</a:t>
            </a:r>
            <a:r>
              <a:rPr lang="ar-TN" b="0" dirty="0">
                <a:effectLst/>
                <a:latin typeface="Consolas" panose="020B0609020204030204" pitchFamily="49" charset="0"/>
              </a:rPr>
              <a:t> </a:t>
            </a:r>
            <a:r>
              <a:rPr lang="ar-TN" b="0" dirty="0" err="1">
                <a:effectLst/>
                <a:latin typeface="Consolas" panose="020B0609020204030204" pitchFamily="49" charset="0"/>
              </a:rPr>
              <a:t>الشمسيه</a:t>
            </a:r>
            <a:r>
              <a:rPr lang="ar-TN" b="0" dirty="0"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  <a:r>
              <a:rPr lang="ar-TN" b="0" dirty="0">
                <a:effectLst/>
                <a:latin typeface="Consolas" panose="020B0609020204030204" pitchFamily="49" charset="0"/>
              </a:rPr>
              <a:t>و 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fr-FR" dirty="0">
                <a:latin typeface="Consolas" panose="020B0609020204030204" pitchFamily="49" charset="0"/>
              </a:rPr>
              <a:t>&lt;p/&gt;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ar-TN" b="0" dirty="0">
                <a:effectLst/>
                <a:latin typeface="Consolas" panose="020B0609020204030204" pitchFamily="49" charset="0"/>
              </a:rPr>
              <a:t>ترتيبه الرابع من ناحية الشمس... 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fr-FR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&lt;section id="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planet-gallery</a:t>
            </a:r>
            <a:r>
              <a:rPr lang="fr-FR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&lt;h2&gt;</a:t>
            </a:r>
            <a:r>
              <a:rPr lang="ar-TN" b="0" dirty="0">
                <a:effectLst/>
                <a:latin typeface="Consolas" panose="020B0609020204030204" pitchFamily="49" charset="0"/>
              </a:rPr>
              <a:t>الكواكب في نظامنا الشمس</a:t>
            </a:r>
            <a:r>
              <a:rPr lang="fr-FR" b="0" dirty="0">
                <a:effectLst/>
                <a:latin typeface="Consolas" panose="020B0609020204030204" pitchFamily="49" charset="0"/>
              </a:rPr>
              <a:t> &lt;/h2&gt;</a:t>
            </a:r>
          </a:p>
          <a:p>
            <a:pPr>
              <a:lnSpc>
                <a:spcPts val="1425"/>
              </a:lnSpc>
            </a:pP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&lt;div class="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planet</a:t>
            </a:r>
            <a:r>
              <a:rPr lang="fr-FR" b="0" dirty="0">
                <a:effectLst/>
                <a:latin typeface="Consolas" panose="020B0609020204030204" pitchFamily="49" charset="0"/>
              </a:rPr>
              <a:t>-container"&gt;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&lt;div class="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planet</a:t>
            </a:r>
            <a:r>
              <a:rPr lang="fr-FR" b="0" dirty="0">
                <a:effectLst/>
                <a:latin typeface="Consolas" panose="020B0609020204030204" pitchFamily="49" charset="0"/>
              </a:rPr>
              <a:t>-item"&gt;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69C9A-8E91-3379-799B-4BCB42BC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604-94AF-449F-A83C-6FE0DE38718D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00AB8A-5458-7A6F-2C8B-9FA2FB81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3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5B68A-2E01-5625-15DD-01F5A82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BE05C-16D3-5DD0-8027-4D7F5BC7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src=‘’image.jpg art </a:t>
            </a:r>
            <a:r>
              <a:rPr lang="ar-TN" dirty="0"/>
              <a:t>كوكب المريخ</a:t>
            </a:r>
            <a:r>
              <a:rPr lang="fr-FR" dirty="0"/>
              <a:t> ’&gt;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 &lt;p class="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legend</a:t>
            </a:r>
            <a:r>
              <a:rPr lang="fr-FR" b="0" dirty="0">
                <a:effectLst/>
                <a:latin typeface="Consolas" panose="020B0609020204030204" pitchFamily="49" charset="0"/>
              </a:rPr>
              <a:t>"&gt;</a:t>
            </a:r>
            <a:r>
              <a:rPr lang="ar-TN" b="0" dirty="0">
                <a:effectLst/>
                <a:latin typeface="Consolas" panose="020B0609020204030204" pitchFamily="49" charset="0"/>
              </a:rPr>
              <a:t>المريخ: الكوكب الأحمر بسبب أكسيد الحديد على سطحه&lt;/</a:t>
            </a:r>
            <a:r>
              <a:rPr lang="fr-FR" b="0" dirty="0">
                <a:effectLst/>
                <a:latin typeface="Consolas" panose="020B0609020204030204" pitchFamily="49" charset="0"/>
              </a:rPr>
              <a:t>p&gt;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&lt;div class="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planet</a:t>
            </a:r>
            <a:r>
              <a:rPr lang="fr-FR" b="0" dirty="0">
                <a:effectLst/>
                <a:latin typeface="Consolas" panose="020B0609020204030204" pitchFamily="49" charset="0"/>
              </a:rPr>
              <a:t>-item"&gt;</a:t>
            </a:r>
          </a:p>
          <a:p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src=‘’image.jpg art </a:t>
            </a:r>
            <a:r>
              <a:rPr lang="ar-TN" dirty="0"/>
              <a:t>كوكب الارض</a:t>
            </a:r>
            <a:r>
              <a:rPr lang="fr-FR" dirty="0"/>
              <a:t> ’&gt;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8604C-8F98-B025-7C06-0E6E7340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B0-A3CA-46A3-A296-A5522C974EA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628101-3116-8FAA-7184-1471F165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E9C82-6688-28EE-CC0D-0DD27146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39899-64E2-9B1B-4649-1EB17086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&lt;section id="y"&gt;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&lt;h2&gt;</a:t>
            </a:r>
            <a:r>
              <a:rPr lang="ar-TN" b="0" dirty="0">
                <a:effectLst/>
                <a:latin typeface="Consolas" panose="020B0609020204030204" pitchFamily="49" charset="0"/>
              </a:rPr>
              <a:t>مميزات كوكب المريخ&lt;/</a:t>
            </a:r>
            <a:r>
              <a:rPr lang="fr-FR" b="0" dirty="0">
                <a:effectLst/>
                <a:latin typeface="Consolas" panose="020B0609020204030204" pitchFamily="49" charset="0"/>
              </a:rPr>
              <a:t>h2&gt;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ul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&lt;li&gt;</a:t>
            </a:r>
            <a:r>
              <a:rPr lang="ar-TN" b="0" dirty="0">
                <a:effectLst/>
                <a:latin typeface="Consolas" panose="020B0609020204030204" pitchFamily="49" charset="0"/>
              </a:rPr>
              <a:t>قطره: حوالي &lt;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em</a:t>
            </a:r>
            <a:r>
              <a:rPr lang="fr-FR" b="0" dirty="0">
                <a:effectLst/>
                <a:latin typeface="Consolas" panose="020B0609020204030204" pitchFamily="49" charset="0"/>
              </a:rPr>
              <a:t>&gt;6,779 &lt;/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em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  <a:r>
              <a:rPr lang="ar-TN" b="0" dirty="0">
                <a:effectLst/>
                <a:latin typeface="Consolas" panose="020B0609020204030204" pitchFamily="49" charset="0"/>
              </a:rPr>
              <a:t>كيلومتر&lt;/</a:t>
            </a:r>
            <a:r>
              <a:rPr lang="fr-FR" b="0" dirty="0">
                <a:effectLst/>
                <a:latin typeface="Consolas" panose="020B0609020204030204" pitchFamily="49" charset="0"/>
              </a:rPr>
              <a:t>li&gt;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&lt;li&gt;</a:t>
            </a:r>
            <a:r>
              <a:rPr lang="ar-TN" b="0" dirty="0">
                <a:effectLst/>
                <a:latin typeface="Consolas" panose="020B0609020204030204" pitchFamily="49" charset="0"/>
              </a:rPr>
              <a:t>كتلته: حوالي 0.107 &lt;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em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  <a:r>
              <a:rPr lang="ar-TN" b="0" dirty="0">
                <a:effectLst/>
                <a:latin typeface="Consolas" panose="020B0609020204030204" pitchFamily="49" charset="0"/>
              </a:rPr>
              <a:t>كتلة الأرض&lt;/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em</a:t>
            </a:r>
            <a:r>
              <a:rPr lang="fr-FR" b="0" dirty="0">
                <a:effectLst/>
                <a:latin typeface="Consolas" panose="020B0609020204030204" pitchFamily="49" charset="0"/>
              </a:rPr>
              <a:t>&gt;&lt;/li&gt;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&lt;li&gt;</a:t>
            </a:r>
            <a:r>
              <a:rPr lang="ar-TN" b="0" dirty="0">
                <a:effectLst/>
                <a:latin typeface="Consolas" panose="020B0609020204030204" pitchFamily="49" charset="0"/>
              </a:rPr>
              <a:t>مدة اليوم: حوالي 24.6 ساعة&lt;/</a:t>
            </a:r>
            <a:r>
              <a:rPr lang="fr-FR" b="0" dirty="0">
                <a:effectLst/>
                <a:latin typeface="Consolas" panose="020B0609020204030204" pitchFamily="49" charset="0"/>
              </a:rPr>
              <a:t>li&gt;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&lt;li&gt;</a:t>
            </a:r>
            <a:r>
              <a:rPr lang="ar-TN" b="0" dirty="0">
                <a:effectLst/>
                <a:latin typeface="Consolas" panose="020B0609020204030204" pitchFamily="49" charset="0"/>
              </a:rPr>
              <a:t>مدة السنة: حوالي 687 يوماً أرضياً&lt;/</a:t>
            </a:r>
            <a:r>
              <a:rPr lang="fr-FR" b="0" dirty="0">
                <a:effectLst/>
                <a:latin typeface="Consolas" panose="020B0609020204030204" pitchFamily="49" charset="0"/>
              </a:rPr>
              <a:t>li&gt;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&lt;li&gt;</a:t>
            </a:r>
            <a:r>
              <a:rPr lang="ar-TN" b="0" dirty="0">
                <a:effectLst/>
                <a:latin typeface="Consolas" panose="020B0609020204030204" pitchFamily="49" charset="0"/>
              </a:rPr>
              <a:t>غلافه الجوي: يتكون أساساً من ثاني أكسيد الكربون&lt;/</a:t>
            </a:r>
            <a:r>
              <a:rPr lang="fr-FR" b="0" dirty="0">
                <a:effectLst/>
                <a:latin typeface="Consolas" panose="020B0609020204030204" pitchFamily="49" charset="0"/>
              </a:rPr>
              <a:t>li&gt;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&lt;/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ul</a:t>
            </a:r>
            <a:r>
              <a:rPr lang="fr-FR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&lt;/section&gt;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49B72B-2FEF-0F23-FF7D-621E71C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ECD-5BA7-4447-92B6-57A9B61873AA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A2C2A4-CA91-0330-A72F-9143CFE8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79771-326C-F735-99FF-639D2B16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898" y="758757"/>
            <a:ext cx="9500714" cy="5152465"/>
          </a:xfrm>
        </p:spPr>
        <p:txBody>
          <a:bodyPr/>
          <a:lstStyle/>
          <a:p>
            <a:r>
              <a:rPr lang="fr-FR" b="0" spc="3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&lt;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iframe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width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="853"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height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="480" src="https://www.youtube.com/embed/fwyrvg6ZTQw"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title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="</a:t>
            </a:r>
            <a:r>
              <a:rPr lang="ar-TN" b="1" spc="300" dirty="0">
                <a:effectLst/>
                <a:latin typeface="Consolas" panose="020B0609020204030204" pitchFamily="49" charset="0"/>
              </a:rPr>
              <a:t>ناسا تثبت وجود حياة سابقة على كوكب المريخ"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frameborder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="0"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allow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="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accelerometer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;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autoplay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;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clipboard-write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;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encrypted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-media; gyroscope;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picture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-in-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picture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; web-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share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"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referrerpolicy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="strict-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origin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-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when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-cross-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origin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" 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allowfullscreen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&gt;&lt;/</a:t>
            </a:r>
            <a:r>
              <a:rPr lang="fr-FR" b="1" spc="300" dirty="0" err="1">
                <a:effectLst/>
                <a:latin typeface="Consolas" panose="020B0609020204030204" pitchFamily="49" charset="0"/>
              </a:rPr>
              <a:t>iframe</a:t>
            </a:r>
            <a:r>
              <a:rPr lang="fr-FR" b="1" spc="30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b="0" spc="300" dirty="0">
                <a:effectLst/>
                <a:latin typeface="Consolas" panose="020B0609020204030204" pitchFamily="49" charset="0"/>
              </a:rPr>
              <a:t>    &lt;a class="</a:t>
            </a:r>
            <a:r>
              <a:rPr lang="fr-FR" b="0" spc="300" dirty="0" err="1">
                <a:effectLst/>
                <a:latin typeface="Consolas" panose="020B0609020204030204" pitchFamily="49" charset="0"/>
              </a:rPr>
              <a:t>link-button</a:t>
            </a:r>
            <a:r>
              <a:rPr lang="fr-FR" b="0" spc="300" dirty="0">
                <a:effectLst/>
                <a:latin typeface="Consolas" panose="020B0609020204030204" pitchFamily="49" charset="0"/>
              </a:rPr>
              <a:t>" href="quiz.html"&gt;&lt;</a:t>
            </a:r>
            <a:r>
              <a:rPr lang="fr-FR" b="0" spc="300" dirty="0" err="1">
                <a:effectLst/>
                <a:latin typeface="Consolas" panose="020B0609020204030204" pitchFamily="49" charset="0"/>
              </a:rPr>
              <a:t>button</a:t>
            </a:r>
            <a:r>
              <a:rPr lang="fr-FR" b="0" spc="30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ar-TN" b="0" spc="300" dirty="0">
                <a:effectLst/>
                <a:latin typeface="Consolas" panose="020B0609020204030204" pitchFamily="49" charset="0"/>
              </a:rPr>
              <a:t>اذهب إلى الاختبار&lt;/</a:t>
            </a:r>
            <a:r>
              <a:rPr lang="fr-FR" b="0" spc="300" dirty="0" err="1">
                <a:effectLst/>
                <a:latin typeface="Consolas" panose="020B0609020204030204" pitchFamily="49" charset="0"/>
              </a:rPr>
              <a:t>button</a:t>
            </a:r>
            <a:r>
              <a:rPr lang="fr-FR" b="0" spc="300" dirty="0">
                <a:effectLst/>
                <a:latin typeface="Consolas" panose="020B0609020204030204" pitchFamily="49" charset="0"/>
              </a:rPr>
              <a:t>&gt;&lt;/a&gt;</a:t>
            </a:r>
          </a:p>
          <a:p>
            <a:pPr>
              <a:lnSpc>
                <a:spcPts val="1425"/>
              </a:lnSpc>
            </a:pPr>
            <a:r>
              <a:rPr lang="fr-FR" b="0" spc="300" dirty="0">
                <a:effectLst/>
                <a:latin typeface="Consolas" panose="020B0609020204030204" pitchFamily="49" charset="0"/>
              </a:rPr>
              <a:t>    &lt;</a:t>
            </a:r>
            <a:r>
              <a:rPr lang="fr-FR" b="0" spc="300" dirty="0" err="1">
                <a:effectLst/>
                <a:latin typeface="Consolas" panose="020B0609020204030204" pitchFamily="49" charset="0"/>
              </a:rPr>
              <a:t>footer</a:t>
            </a:r>
            <a:r>
              <a:rPr lang="fr-FR" b="0" spc="300" dirty="0">
                <a:effectLst/>
                <a:latin typeface="Consolas" panose="020B0609020204030204" pitchFamily="49" charset="0"/>
              </a:rPr>
              <a:t>&gt;&amp;copy; ISET Tozeur&lt;/</a:t>
            </a:r>
            <a:r>
              <a:rPr lang="fr-FR" b="0" spc="300" dirty="0" err="1">
                <a:effectLst/>
                <a:latin typeface="Consolas" panose="020B0609020204030204" pitchFamily="49" charset="0"/>
              </a:rPr>
              <a:t>footer</a:t>
            </a:r>
            <a:r>
              <a:rPr lang="fr-FR" b="0" spc="30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b="1" dirty="0"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3A0F3-6000-D206-AA7B-FE3AACD5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706A-C12E-494A-9F1A-8BC74C2F8A2E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62307F-AAC3-3A25-6A03-BC1CB7E2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9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823CF-4645-98D0-321B-2C411944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Roboto" panose="02000000000000000000" pitchFamily="2" charset="0"/>
              </a:rPr>
              <a:t> - Version 2: ajout d'un formulaire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C69973-DEE0-B550-385F-902FB603D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6017" y="1853754"/>
            <a:ext cx="10738837" cy="508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25"/>
              </a:lnSpc>
            </a:pP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 &lt;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form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 action="https://docs.google.com/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forms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/d/e/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your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-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form-id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formResponse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method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="POST"&gt;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    &lt;label for="q1"&gt;1. 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ما هو اللون الرئيسي لكوكب المريخ؟&lt;/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label&gt;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    &lt;select id="q1"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="entry.123456"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        &lt;option value=""&gt;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اختر إجابة&lt;/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option&gt;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        &lt;option value="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أحمر"&gt;أحمر&lt;/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option&gt;        &lt;/select&gt;</a:t>
            </a:r>
          </a:p>
          <a:p>
            <a:pPr>
              <a:lnSpc>
                <a:spcPts val="1425"/>
              </a:lnSpc>
            </a:pPr>
            <a:br>
              <a:rPr lang="fr-FR" sz="1600" b="0" dirty="0"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effectLst/>
                <a:latin typeface="Consolas" panose="020B0609020204030204" pitchFamily="49" charset="0"/>
              </a:rPr>
              <a:t>        &lt;label for="q2"&gt;2. 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هل يحتوي كوكب المريخ على أقمار؟&lt;/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label&gt;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    &lt;input type="radio" id="q2-yes"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="entry.654321" value="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نعم"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    &lt;label for="q2-yes"&gt;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نعم&lt;/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label&gt;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    &lt;input type="radio" id="q2-no"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="entry.654321" value="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لا"&gt;</a:t>
            </a:r>
          </a:p>
          <a:p>
            <a:pPr>
              <a:lnSpc>
                <a:spcPts val="1425"/>
              </a:lnSpc>
            </a:pPr>
            <a:r>
              <a:rPr lang="ar-TN" sz="16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label for="q2-no"&gt;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لا&lt;/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label&gt;</a:t>
            </a:r>
          </a:p>
          <a:p>
            <a:pPr>
              <a:lnSpc>
                <a:spcPts val="1425"/>
              </a:lnSpc>
            </a:pPr>
            <a:br>
              <a:rPr lang="fr-FR" sz="1600" b="0" dirty="0"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effectLst/>
                <a:latin typeface="Consolas" panose="020B0609020204030204" pitchFamily="49" charset="0"/>
              </a:rPr>
              <a:t>        &lt;label for="q3"&gt;3. 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ما هو اسم أكبر بركان على كوكب المريخ؟&lt;/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label&gt;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    &lt;input type="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" id="q3"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="entry.987654"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placeholder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أدخل الإجابة هنا" 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br>
              <a:rPr lang="fr-FR" sz="1600" b="0" dirty="0"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 type="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submit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"&gt;</a:t>
            </a:r>
            <a:r>
              <a:rPr lang="ar-TN" sz="1600" b="0" dirty="0">
                <a:effectLst/>
                <a:latin typeface="Consolas" panose="020B0609020204030204" pitchFamily="49" charset="0"/>
              </a:rPr>
              <a:t>إرسال الإجابات&lt;/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form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F0E42-CE2E-4281-AFBC-D57D9D3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59FE-B45F-4E77-B4A9-A9369D831BD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2C39FD-3320-A1CF-4612-904644EF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6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DCFB7-D407-F178-E7BB-06DD4A92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Roboto" panose="02000000000000000000" pitchFamily="2" charset="0"/>
              </a:rPr>
              <a:t> - Version 3: ajout CSS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A4D54-8997-43C5-179D-87D95A92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/* Apply a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futuristic</a:t>
            </a:r>
            <a:r>
              <a:rPr lang="fr-FR" b="0" dirty="0">
                <a:effectLst/>
                <a:latin typeface="Consolas" panose="020B0609020204030204" pitchFamily="49" charset="0"/>
              </a:rPr>
              <a:t> font */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body {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font-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family</a:t>
            </a:r>
            <a:r>
              <a:rPr lang="fr-FR" b="0" dirty="0">
                <a:effectLst/>
                <a:latin typeface="Consolas" panose="020B0609020204030204" pitchFamily="49" charset="0"/>
              </a:rPr>
              <a:t>: '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Orbitron</a:t>
            </a:r>
            <a:r>
              <a:rPr lang="fr-FR" b="0" dirty="0">
                <a:effectLst/>
                <a:latin typeface="Consolas" panose="020B0609020204030204" pitchFamily="49" charset="0"/>
              </a:rPr>
              <a:t>', sans-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serif</a:t>
            </a:r>
            <a:r>
              <a:rPr lang="fr-FR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background-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fr-FR" b="0" dirty="0">
                <a:effectLst/>
                <a:latin typeface="Consolas" panose="020B0609020204030204" pitchFamily="49" charset="0"/>
              </a:rPr>
              <a:t>: #1a1a2e;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color</a:t>
            </a:r>
            <a:r>
              <a:rPr lang="fr-FR" b="0" dirty="0">
                <a:effectLst/>
                <a:latin typeface="Consolas" panose="020B0609020204030204" pitchFamily="49" charset="0"/>
              </a:rPr>
              <a:t>: #e0e0e0;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fr-FR" b="0" dirty="0">
                <a:effectLst/>
                <a:latin typeface="Consolas" panose="020B0609020204030204" pitchFamily="49" charset="0"/>
              </a:rPr>
              <a:t>: 0;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html{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text-align</a:t>
            </a:r>
            <a:r>
              <a:rPr lang="fr-FR" b="0" dirty="0">
                <a:effectLst/>
                <a:latin typeface="Consolas" panose="020B0609020204030204" pitchFamily="49" charset="0"/>
              </a:rPr>
              <a:t>: right;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B7CC8F-5272-3778-5F19-5CFE468E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EBA8-176E-4423-8C8E-3DAA6005B020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E166EE-CE85-E648-36EF-AFC3C600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3795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1575</Words>
  <Application>Microsoft Office PowerPoint</Application>
  <PresentationFormat>Grand écran</PresentationFormat>
  <Paragraphs>230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Adobe Myungjo Std M</vt:lpstr>
      <vt:lpstr>Arial</vt:lpstr>
      <vt:lpstr>Calibri</vt:lpstr>
      <vt:lpstr>Century Gothic</vt:lpstr>
      <vt:lpstr>Consolas</vt:lpstr>
      <vt:lpstr>Roboto</vt:lpstr>
      <vt:lpstr>Wingdings 3</vt:lpstr>
      <vt:lpstr>Brin</vt:lpstr>
      <vt:lpstr>مرحب بكم في كوكب المريخ</vt:lpstr>
      <vt:lpstr>plans</vt:lpstr>
      <vt:lpstr>Version 1: site web en html5 seulement</vt:lpstr>
      <vt:lpstr>Présentation PowerPoint</vt:lpstr>
      <vt:lpstr>Présentation PowerPoint</vt:lpstr>
      <vt:lpstr>Présentation PowerPoint</vt:lpstr>
      <vt:lpstr>Présentation PowerPoint</vt:lpstr>
      <vt:lpstr> - Version 2: ajout d'un formulaire</vt:lpstr>
      <vt:lpstr> - Version 3: ajout CSS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selmimohamedsoumou</dc:creator>
  <cp:lastModifiedBy>selmimohamedsoumou</cp:lastModifiedBy>
  <cp:revision>5</cp:revision>
  <dcterms:created xsi:type="dcterms:W3CDTF">2024-11-18T22:07:42Z</dcterms:created>
  <dcterms:modified xsi:type="dcterms:W3CDTF">2024-12-08T16:30:38Z</dcterms:modified>
</cp:coreProperties>
</file>