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4EA7-296F-C8AE-CF8A-6EB1DC8CB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E5509A-30CF-582B-F294-4B545D5D31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336CCB-D48B-E876-EC0F-0E9E4FB35D88}"/>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5" name="Footer Placeholder 4">
            <a:extLst>
              <a:ext uri="{FF2B5EF4-FFF2-40B4-BE49-F238E27FC236}">
                <a16:creationId xmlns:a16="http://schemas.microsoft.com/office/drawing/2014/main" id="{58283EFE-2BA4-C75F-7D5D-6B307A090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AA69C-BC41-B845-F903-D3C0762A014A}"/>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367699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8F80-5C8D-5489-1D5B-0F8312950D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70A05-34E7-90C1-8D9D-5DE6AE6CAA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41103-A596-937D-67AD-FC02A54C129B}"/>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5" name="Footer Placeholder 4">
            <a:extLst>
              <a:ext uri="{FF2B5EF4-FFF2-40B4-BE49-F238E27FC236}">
                <a16:creationId xmlns:a16="http://schemas.microsoft.com/office/drawing/2014/main" id="{C013D56E-C3B6-55FB-F286-432D0E822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40747-FFE7-02CD-919F-24B232F5F1E2}"/>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174279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6737E-AEF3-1B18-303F-6994A4AFDB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E7E1DB-5854-0033-E441-7C757FE7CC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8A9F8-056F-20F2-A011-B02F82BA8758}"/>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5" name="Footer Placeholder 4">
            <a:extLst>
              <a:ext uri="{FF2B5EF4-FFF2-40B4-BE49-F238E27FC236}">
                <a16:creationId xmlns:a16="http://schemas.microsoft.com/office/drawing/2014/main" id="{2E6F0133-BB4B-7D7F-F542-587123EBD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875FD-48F7-B2E5-2469-B3C29EF2B545}"/>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278859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3030-CB7F-04B7-216F-0BE772D95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F573E-160F-B638-D4F8-EEF5EB991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2DE3D-196F-D0B2-B512-53760E7FF9D0}"/>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5" name="Footer Placeholder 4">
            <a:extLst>
              <a:ext uri="{FF2B5EF4-FFF2-40B4-BE49-F238E27FC236}">
                <a16:creationId xmlns:a16="http://schemas.microsoft.com/office/drawing/2014/main" id="{2C8D7DA3-0E95-58D7-1BFB-9B99002C6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A10D6-8A4E-427E-6F6B-0378483FD09B}"/>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100853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F7EA-4121-25D6-35F4-6A9CD6AEC7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634C4C-8210-E071-ADE5-D108369B2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B6BCD-6F1F-24D6-CF2E-5D730FDBD732}"/>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5" name="Footer Placeholder 4">
            <a:extLst>
              <a:ext uri="{FF2B5EF4-FFF2-40B4-BE49-F238E27FC236}">
                <a16:creationId xmlns:a16="http://schemas.microsoft.com/office/drawing/2014/main" id="{4ACA2D2C-AE95-4ED1-1E96-CE7C0061F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0BB5A-4BB2-33BA-C458-92D201E1F66D}"/>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312249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9FF71-618F-2883-5D6A-852F94DF0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F5FEC-692E-0914-D79E-6C0106AD35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AF7234-4F4D-1D2A-42EB-294509DEC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2C0D92-D4C5-B641-7B42-FE1B42382961}"/>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6" name="Footer Placeholder 5">
            <a:extLst>
              <a:ext uri="{FF2B5EF4-FFF2-40B4-BE49-F238E27FC236}">
                <a16:creationId xmlns:a16="http://schemas.microsoft.com/office/drawing/2014/main" id="{A46633DE-C38A-54E2-5BD2-F920BC321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87B52-D26F-25A6-16DC-19C1BA0B1D60}"/>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165415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5173-A513-894E-4526-068DF97604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786936-55B9-AB1C-5369-E4FF7D906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C9EACE-E9CE-E578-DDB0-094F25B3BE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4E442A-1D2A-79A8-A943-981583ACF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78DD4C-8B9E-38DD-4703-66B0E2D37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0BA22B-F7DF-8546-FA4B-5578F2E3A797}"/>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8" name="Footer Placeholder 7">
            <a:extLst>
              <a:ext uri="{FF2B5EF4-FFF2-40B4-BE49-F238E27FC236}">
                <a16:creationId xmlns:a16="http://schemas.microsoft.com/office/drawing/2014/main" id="{F7E6B859-AB4C-CAF8-616D-03C80AA88B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8FA4C-B08F-1EC8-A2F3-50D607B54A31}"/>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156358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ABA1-AD37-CF16-78FF-9E9FB8BA02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3A821-37C5-5C3B-5361-F3805FD7966C}"/>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4" name="Footer Placeholder 3">
            <a:extLst>
              <a:ext uri="{FF2B5EF4-FFF2-40B4-BE49-F238E27FC236}">
                <a16:creationId xmlns:a16="http://schemas.microsoft.com/office/drawing/2014/main" id="{1D39A470-9E89-CA96-3F54-35306F78BA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559680-271B-B1BA-2870-43F303BCEA03}"/>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74130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052CFC-1BC6-6301-67B3-0CCE827C8501}"/>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3" name="Footer Placeholder 2">
            <a:extLst>
              <a:ext uri="{FF2B5EF4-FFF2-40B4-BE49-F238E27FC236}">
                <a16:creationId xmlns:a16="http://schemas.microsoft.com/office/drawing/2014/main" id="{172B5F42-EBE3-0B1F-1508-B9F8D1D1F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196BED-B806-46AF-C1CF-8F18287E4318}"/>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134855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B78A-A72A-D59B-0E05-3F43DE2D3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76C074-4729-77AF-4087-60673E16B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936064-8229-0E88-BF66-5A375B48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45945-81CE-50D6-679B-1B37114CA920}"/>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6" name="Footer Placeholder 5">
            <a:extLst>
              <a:ext uri="{FF2B5EF4-FFF2-40B4-BE49-F238E27FC236}">
                <a16:creationId xmlns:a16="http://schemas.microsoft.com/office/drawing/2014/main" id="{43BB30B4-92D9-7529-60B7-99AEDD440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55BC3-FFD2-498D-9CED-FCC12B9F72FD}"/>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232413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598C-F012-D9C6-B271-4560D6A35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D18426-FFF5-69DA-0D65-CA37E0F35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5A14EA-D506-729A-7ECD-2708CEB9D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F378D-A189-E5DC-BA53-C484702FF0AB}"/>
              </a:ext>
            </a:extLst>
          </p:cNvPr>
          <p:cNvSpPr>
            <a:spLocks noGrp="1"/>
          </p:cNvSpPr>
          <p:nvPr>
            <p:ph type="dt" sz="half" idx="10"/>
          </p:nvPr>
        </p:nvSpPr>
        <p:spPr/>
        <p:txBody>
          <a:bodyPr/>
          <a:lstStyle/>
          <a:p>
            <a:fld id="{B4BC29B9-9C76-429A-BD4A-B49E62053521}" type="datetimeFigureOut">
              <a:rPr lang="en-US" smtClean="0"/>
              <a:t>8/7/2025</a:t>
            </a:fld>
            <a:endParaRPr lang="en-US"/>
          </a:p>
        </p:txBody>
      </p:sp>
      <p:sp>
        <p:nvSpPr>
          <p:cNvPr id="6" name="Footer Placeholder 5">
            <a:extLst>
              <a:ext uri="{FF2B5EF4-FFF2-40B4-BE49-F238E27FC236}">
                <a16:creationId xmlns:a16="http://schemas.microsoft.com/office/drawing/2014/main" id="{58CB7CBF-9B9F-9019-3B43-1B2389B64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29A75-285D-C9A4-E584-567ACCD1DAF2}"/>
              </a:ext>
            </a:extLst>
          </p:cNvPr>
          <p:cNvSpPr>
            <a:spLocks noGrp="1"/>
          </p:cNvSpPr>
          <p:nvPr>
            <p:ph type="sldNum" sz="quarter" idx="12"/>
          </p:nvPr>
        </p:nvSpPr>
        <p:spPr/>
        <p:txBody>
          <a:bodyPr/>
          <a:lstStyle/>
          <a:p>
            <a:fld id="{4CB935AD-9447-4E7E-96BA-6D67426772A1}" type="slidenum">
              <a:rPr lang="en-US" smtClean="0"/>
              <a:t>‹#›</a:t>
            </a:fld>
            <a:endParaRPr lang="en-US"/>
          </a:p>
        </p:txBody>
      </p:sp>
    </p:spTree>
    <p:extLst>
      <p:ext uri="{BB962C8B-B14F-4D97-AF65-F5344CB8AC3E}">
        <p14:creationId xmlns:p14="http://schemas.microsoft.com/office/powerpoint/2010/main" val="54170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9E1DF-C4CA-8AB4-0D93-0BD2BFA61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4C6FC2-956E-E052-71B2-8C7C3E7EB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EAD1B-1499-79DC-00E4-1FDB334D9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C29B9-9C76-429A-BD4A-B49E62053521}" type="datetimeFigureOut">
              <a:rPr lang="en-US" smtClean="0"/>
              <a:t>8/7/2025</a:t>
            </a:fld>
            <a:endParaRPr lang="en-US"/>
          </a:p>
        </p:txBody>
      </p:sp>
      <p:sp>
        <p:nvSpPr>
          <p:cNvPr id="5" name="Footer Placeholder 4">
            <a:extLst>
              <a:ext uri="{FF2B5EF4-FFF2-40B4-BE49-F238E27FC236}">
                <a16:creationId xmlns:a16="http://schemas.microsoft.com/office/drawing/2014/main" id="{BE979C1E-BCAD-3C03-B973-A5CC74A4D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1274FE-0AD7-98A0-9C2D-065C79DB9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935AD-9447-4E7E-96BA-6D67426772A1}" type="slidenum">
              <a:rPr lang="en-US" smtClean="0"/>
              <a:t>‹#›</a:t>
            </a:fld>
            <a:endParaRPr lang="en-US"/>
          </a:p>
        </p:txBody>
      </p:sp>
    </p:spTree>
    <p:extLst>
      <p:ext uri="{BB962C8B-B14F-4D97-AF65-F5344CB8AC3E}">
        <p14:creationId xmlns:p14="http://schemas.microsoft.com/office/powerpoint/2010/main" val="404915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BF8D-6DFB-D148-D5A5-5416E3021861}"/>
              </a:ext>
            </a:extLst>
          </p:cNvPr>
          <p:cNvSpPr>
            <a:spLocks noGrp="1"/>
          </p:cNvSpPr>
          <p:nvPr>
            <p:ph type="ctrTitle"/>
          </p:nvPr>
        </p:nvSpPr>
        <p:spPr/>
        <p:txBody>
          <a:bodyPr/>
          <a:lstStyle/>
          <a:p>
            <a:r>
              <a:rPr lang="en-US" dirty="0"/>
              <a:t>Sales Financial Data</a:t>
            </a:r>
          </a:p>
        </p:txBody>
      </p:sp>
      <p:sp>
        <p:nvSpPr>
          <p:cNvPr id="3" name="Subtitle 2">
            <a:extLst>
              <a:ext uri="{FF2B5EF4-FFF2-40B4-BE49-F238E27FC236}">
                <a16:creationId xmlns:a16="http://schemas.microsoft.com/office/drawing/2014/main" id="{30C9656C-799B-F871-5278-CB4DD8EBAE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353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98C1F-1B68-03FA-6FA7-7849CFE704E3}"/>
              </a:ext>
            </a:extLst>
          </p:cNvPr>
          <p:cNvSpPr txBox="1"/>
          <p:nvPr/>
        </p:nvSpPr>
        <p:spPr>
          <a:xfrm>
            <a:off x="690465" y="363894"/>
            <a:ext cx="10907486" cy="6186309"/>
          </a:xfrm>
          <a:prstGeom prst="rect">
            <a:avLst/>
          </a:prstGeom>
          <a:noFill/>
        </p:spPr>
        <p:txBody>
          <a:bodyPr wrap="square">
            <a:spAutoFit/>
          </a:bodyPr>
          <a:lstStyle/>
          <a:p>
            <a:pPr marL="285750" indent="-285750">
              <a:buFont typeface="Wingdings" panose="05000000000000000000" pitchFamily="2" charset="2"/>
              <a:buChar char="q"/>
            </a:pPr>
            <a:r>
              <a:rPr lang="en-US" dirty="0"/>
              <a:t>The overall performance metrics of the sales dashboard indicate a total sales value of 2.30 million, with a total profit of 286.40 thousand. A total of 38 thousand units were sold during the period, and discounts amounted to 1.56 thousand. The data spans from January 2, 2015, to December 11, 2018.</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In terms of sales by category, Technology leads with 836K in revenue, followed by Furniture at 742K and Office Supplies at 719K. This clearly shows that Technology products are in higher demand or sold at a higher value, making them a strategic focus area.</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Regionally, the West consistently outperforms all other regions across all categories, achieving sales figures as high as 265K. The East shows strong sales particularly in Office Supplies and Technology, while Central and South are lagging behind. This suggests that the West should remain a primary area of focus, while growth strategies should be developed for South and Central regions.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Sales trends from 2015 to 2018 reveal consistent year-over-year growth, with 2018 being the best-performing year across most regions. The West and East regions maintained strong sales throughout the years, indicating that current strategies in these areas have been effective.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When analyzing sales at the sub-category level, Phones top the list with sales of 223.84K, followed closely by Chairs at 206.97K and Storage at 203.41K. Other notable sub-categories include Tables, Binders, and Machines. These high-performing items should be prioritized in marketing and inventory planning to sustain and grow sales volumes.</a:t>
            </a:r>
          </a:p>
          <a:p>
            <a:endParaRPr lang="en-US" dirty="0"/>
          </a:p>
        </p:txBody>
      </p:sp>
    </p:spTree>
    <p:extLst>
      <p:ext uri="{BB962C8B-B14F-4D97-AF65-F5344CB8AC3E}">
        <p14:creationId xmlns:p14="http://schemas.microsoft.com/office/powerpoint/2010/main" val="415059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278</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Sales Financial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Financial Data</dc:title>
  <dc:creator>HARI KUMAR C</dc:creator>
  <cp:lastModifiedBy>HARI KUMAR C</cp:lastModifiedBy>
  <cp:revision>1</cp:revision>
  <dcterms:created xsi:type="dcterms:W3CDTF">2025-08-07T16:27:44Z</dcterms:created>
  <dcterms:modified xsi:type="dcterms:W3CDTF">2025-08-07T16:29:06Z</dcterms:modified>
</cp:coreProperties>
</file>