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94" r:id="rId31"/>
    <p:sldId id="295" r:id="rId32"/>
    <p:sldId id="287" r:id="rId33"/>
    <p:sldId id="288" r:id="rId34"/>
    <p:sldId id="289" r:id="rId35"/>
    <p:sldId id="290" r:id="rId36"/>
    <p:sldId id="293" r:id="rId37"/>
  </p:sldIdLst>
  <p:sldSz cx="7315200" cy="5486400" type="B5JIS"/>
  <p:notesSz cx="7315200" cy="5486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829"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825374" y="5184501"/>
            <a:ext cx="68580" cy="48260"/>
          </a:xfrm>
          <a:custGeom>
            <a:avLst/>
            <a:gdLst/>
            <a:ahLst/>
            <a:cxnLst/>
            <a:rect l="l" t="t" r="r" b="b"/>
            <a:pathLst>
              <a:path w="68579" h="48260">
                <a:moveTo>
                  <a:pt x="0" y="48232"/>
                </a:moveTo>
                <a:lnTo>
                  <a:pt x="68329" y="48232"/>
                </a:lnTo>
                <a:lnTo>
                  <a:pt x="68329" y="0"/>
                </a:lnTo>
                <a:lnTo>
                  <a:pt x="0" y="0"/>
                </a:lnTo>
                <a:lnTo>
                  <a:pt x="0" y="48232"/>
                </a:lnTo>
                <a:close/>
              </a:path>
            </a:pathLst>
          </a:custGeom>
          <a:ln w="8038">
            <a:solidFill>
              <a:srgbClr val="ADADE0"/>
            </a:solidFill>
          </a:ln>
        </p:spPr>
        <p:txBody>
          <a:bodyPr wrap="square" lIns="0" tIns="0" rIns="0" bIns="0" rtlCol="0"/>
          <a:lstStyle/>
          <a:p>
            <a:endParaRPr/>
          </a:p>
        </p:txBody>
      </p:sp>
      <p:sp>
        <p:nvSpPr>
          <p:cNvPr id="17" name="bg object 17"/>
          <p:cNvSpPr/>
          <p:nvPr/>
        </p:nvSpPr>
        <p:spPr>
          <a:xfrm>
            <a:off x="4698914" y="5178208"/>
            <a:ext cx="40640" cy="60960"/>
          </a:xfrm>
          <a:custGeom>
            <a:avLst/>
            <a:gdLst/>
            <a:ahLst/>
            <a:cxnLst/>
            <a:rect l="l" t="t" r="r" b="b"/>
            <a:pathLst>
              <a:path w="40639" h="60960">
                <a:moveTo>
                  <a:pt x="40344" y="0"/>
                </a:moveTo>
                <a:lnTo>
                  <a:pt x="0" y="30258"/>
                </a:lnTo>
                <a:lnTo>
                  <a:pt x="40344" y="60517"/>
                </a:lnTo>
                <a:lnTo>
                  <a:pt x="40344" y="0"/>
                </a:lnTo>
                <a:close/>
              </a:path>
            </a:pathLst>
          </a:custGeom>
          <a:solidFill>
            <a:srgbClr val="D6D6EF"/>
          </a:solidFill>
        </p:spPr>
        <p:txBody>
          <a:bodyPr wrap="square" lIns="0" tIns="0" rIns="0" bIns="0" rtlCol="0"/>
          <a:lstStyle/>
          <a:p>
            <a:endParaRPr/>
          </a:p>
        </p:txBody>
      </p:sp>
      <p:sp>
        <p:nvSpPr>
          <p:cNvPr id="18" name="bg object 18"/>
          <p:cNvSpPr/>
          <p:nvPr/>
        </p:nvSpPr>
        <p:spPr>
          <a:xfrm>
            <a:off x="4981326" y="5178208"/>
            <a:ext cx="40640" cy="60960"/>
          </a:xfrm>
          <a:custGeom>
            <a:avLst/>
            <a:gdLst/>
            <a:ahLst/>
            <a:cxnLst/>
            <a:rect l="l" t="t" r="r" b="b"/>
            <a:pathLst>
              <a:path w="40639" h="60960">
                <a:moveTo>
                  <a:pt x="0" y="0"/>
                </a:moveTo>
                <a:lnTo>
                  <a:pt x="0" y="60517"/>
                </a:lnTo>
                <a:lnTo>
                  <a:pt x="40344" y="30258"/>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5239140" y="5168122"/>
            <a:ext cx="101600" cy="81280"/>
          </a:xfrm>
          <a:custGeom>
            <a:avLst/>
            <a:gdLst/>
            <a:ahLst/>
            <a:cxnLst/>
            <a:rect l="l" t="t" r="r" b="b"/>
            <a:pathLst>
              <a:path w="101600" h="81279">
                <a:moveTo>
                  <a:pt x="0" y="80689"/>
                </a:moveTo>
                <a:lnTo>
                  <a:pt x="68329" y="80689"/>
                </a:lnTo>
                <a:lnTo>
                  <a:pt x="68329" y="32456"/>
                </a:lnTo>
                <a:lnTo>
                  <a:pt x="0" y="32456"/>
                </a:lnTo>
                <a:lnTo>
                  <a:pt x="0" y="80689"/>
                </a:lnTo>
                <a:close/>
              </a:path>
              <a:path w="101600" h="81279">
                <a:moveTo>
                  <a:pt x="16664" y="32276"/>
                </a:moveTo>
                <a:lnTo>
                  <a:pt x="16664" y="16138"/>
                </a:lnTo>
                <a:lnTo>
                  <a:pt x="85250" y="16138"/>
                </a:lnTo>
                <a:lnTo>
                  <a:pt x="85250" y="64551"/>
                </a:lnTo>
                <a:lnTo>
                  <a:pt x="69112" y="64551"/>
                </a:lnTo>
              </a:path>
              <a:path w="101600" h="81279">
                <a:moveTo>
                  <a:pt x="32802" y="16138"/>
                </a:moveTo>
                <a:lnTo>
                  <a:pt x="32802" y="0"/>
                </a:lnTo>
                <a:lnTo>
                  <a:pt x="101388" y="0"/>
                </a:lnTo>
                <a:lnTo>
                  <a:pt x="101388" y="48413"/>
                </a:lnTo>
                <a:lnTo>
                  <a:pt x="85250" y="48413"/>
                </a:lnTo>
              </a:path>
            </a:pathLst>
          </a:custGeom>
          <a:ln w="8038">
            <a:solidFill>
              <a:srgbClr val="ADADE0"/>
            </a:solidFill>
          </a:ln>
        </p:spPr>
        <p:txBody>
          <a:bodyPr wrap="square" lIns="0" tIns="0" rIns="0" bIns="0" rtlCol="0"/>
          <a:lstStyle/>
          <a:p>
            <a:endParaRPr/>
          </a:p>
        </p:txBody>
      </p:sp>
      <p:sp>
        <p:nvSpPr>
          <p:cNvPr id="20" name="bg object 20"/>
          <p:cNvSpPr/>
          <p:nvPr/>
        </p:nvSpPr>
        <p:spPr>
          <a:xfrm>
            <a:off x="5138806" y="5178208"/>
            <a:ext cx="323215" cy="60960"/>
          </a:xfrm>
          <a:custGeom>
            <a:avLst/>
            <a:gdLst/>
            <a:ahLst/>
            <a:cxnLst/>
            <a:rect l="l" t="t" r="r" b="b"/>
            <a:pathLst>
              <a:path w="323214" h="60960">
                <a:moveTo>
                  <a:pt x="40344" y="0"/>
                </a:moveTo>
                <a:lnTo>
                  <a:pt x="0" y="30258"/>
                </a:lnTo>
                <a:lnTo>
                  <a:pt x="40344" y="60517"/>
                </a:lnTo>
                <a:lnTo>
                  <a:pt x="40344" y="0"/>
                </a:lnTo>
                <a:close/>
              </a:path>
              <a:path w="323214" h="60960">
                <a:moveTo>
                  <a:pt x="282412" y="0"/>
                </a:moveTo>
                <a:lnTo>
                  <a:pt x="282412" y="60517"/>
                </a:lnTo>
                <a:lnTo>
                  <a:pt x="322756" y="30258"/>
                </a:lnTo>
                <a:lnTo>
                  <a:pt x="282412" y="0"/>
                </a:lnTo>
                <a:close/>
              </a:path>
            </a:pathLst>
          </a:custGeom>
          <a:solidFill>
            <a:srgbClr val="D6D6EF"/>
          </a:solidFill>
        </p:spPr>
        <p:txBody>
          <a:bodyPr wrap="square" lIns="0" tIns="0" rIns="0" bIns="0" rtlCol="0"/>
          <a:lstStyle/>
          <a:p>
            <a:endParaRPr/>
          </a:p>
        </p:txBody>
      </p:sp>
      <p:sp>
        <p:nvSpPr>
          <p:cNvPr id="21" name="bg object 21"/>
          <p:cNvSpPr/>
          <p:nvPr/>
        </p:nvSpPr>
        <p:spPr>
          <a:xfrm>
            <a:off x="5719903" y="5188294"/>
            <a:ext cx="60960" cy="0"/>
          </a:xfrm>
          <a:custGeom>
            <a:avLst/>
            <a:gdLst/>
            <a:ahLst/>
            <a:cxnLst/>
            <a:rect l="l" t="t" r="r" b="b"/>
            <a:pathLst>
              <a:path w="60960">
                <a:moveTo>
                  <a:pt x="0" y="0"/>
                </a:moveTo>
                <a:lnTo>
                  <a:pt x="60517" y="0"/>
                </a:lnTo>
              </a:path>
            </a:pathLst>
          </a:custGeom>
          <a:ln w="12058">
            <a:solidFill>
              <a:srgbClr val="ADADE0"/>
            </a:solidFill>
          </a:ln>
        </p:spPr>
        <p:txBody>
          <a:bodyPr wrap="square" lIns="0" tIns="0" rIns="0" bIns="0" rtlCol="0"/>
          <a:lstStyle/>
          <a:p>
            <a:endParaRPr/>
          </a:p>
        </p:txBody>
      </p:sp>
      <p:sp>
        <p:nvSpPr>
          <p:cNvPr id="22" name="bg object 22"/>
          <p:cNvSpPr/>
          <p:nvPr/>
        </p:nvSpPr>
        <p:spPr>
          <a:xfrm>
            <a:off x="5578697" y="5178208"/>
            <a:ext cx="323215" cy="60960"/>
          </a:xfrm>
          <a:custGeom>
            <a:avLst/>
            <a:gdLst/>
            <a:ahLst/>
            <a:cxnLst/>
            <a:rect l="l" t="t" r="r" b="b"/>
            <a:pathLst>
              <a:path w="323214" h="60960">
                <a:moveTo>
                  <a:pt x="40344" y="0"/>
                </a:moveTo>
                <a:lnTo>
                  <a:pt x="0" y="30258"/>
                </a:lnTo>
                <a:lnTo>
                  <a:pt x="40344" y="60517"/>
                </a:lnTo>
                <a:lnTo>
                  <a:pt x="40344" y="0"/>
                </a:lnTo>
                <a:close/>
              </a:path>
              <a:path w="323214" h="60960">
                <a:moveTo>
                  <a:pt x="282412" y="0"/>
                </a:moveTo>
                <a:lnTo>
                  <a:pt x="282412" y="60517"/>
                </a:lnTo>
                <a:lnTo>
                  <a:pt x="322756" y="30258"/>
                </a:lnTo>
                <a:lnTo>
                  <a:pt x="282412" y="0"/>
                </a:lnTo>
                <a:close/>
              </a:path>
            </a:pathLst>
          </a:custGeom>
          <a:solidFill>
            <a:srgbClr val="D6D6EF"/>
          </a:solidFill>
        </p:spPr>
        <p:txBody>
          <a:bodyPr wrap="square" lIns="0" tIns="0" rIns="0" bIns="0" rtlCol="0"/>
          <a:lstStyle/>
          <a:p>
            <a:endParaRPr/>
          </a:p>
        </p:txBody>
      </p:sp>
      <p:sp>
        <p:nvSpPr>
          <p:cNvPr id="23" name="bg object 23"/>
          <p:cNvSpPr/>
          <p:nvPr/>
        </p:nvSpPr>
        <p:spPr>
          <a:xfrm>
            <a:off x="5699731" y="5168122"/>
            <a:ext cx="81280" cy="81280"/>
          </a:xfrm>
          <a:custGeom>
            <a:avLst/>
            <a:gdLst/>
            <a:ahLst/>
            <a:cxnLst/>
            <a:rect l="l" t="t" r="r" b="b"/>
            <a:pathLst>
              <a:path w="81279" h="81279">
                <a:moveTo>
                  <a:pt x="0" y="0"/>
                </a:moveTo>
                <a:lnTo>
                  <a:pt x="60516" y="0"/>
                </a:lnTo>
              </a:path>
              <a:path w="81279" h="81279">
                <a:moveTo>
                  <a:pt x="20172" y="40344"/>
                </a:moveTo>
                <a:lnTo>
                  <a:pt x="80689" y="40344"/>
                </a:lnTo>
              </a:path>
              <a:path w="81279" h="81279">
                <a:moveTo>
                  <a:pt x="0" y="60517"/>
                </a:moveTo>
                <a:lnTo>
                  <a:pt x="60516" y="60517"/>
                </a:lnTo>
              </a:path>
              <a:path w="81279" h="81279">
                <a:moveTo>
                  <a:pt x="20172" y="80689"/>
                </a:moveTo>
                <a:lnTo>
                  <a:pt x="80689" y="80689"/>
                </a:lnTo>
              </a:path>
            </a:pathLst>
          </a:custGeom>
          <a:ln w="12058">
            <a:solidFill>
              <a:srgbClr val="D6D6EF"/>
            </a:solidFill>
          </a:ln>
        </p:spPr>
        <p:txBody>
          <a:bodyPr wrap="square" lIns="0" tIns="0" rIns="0" bIns="0" rtlCol="0"/>
          <a:lstStyle/>
          <a:p>
            <a:endParaRPr/>
          </a:p>
        </p:txBody>
      </p:sp>
      <p:sp>
        <p:nvSpPr>
          <p:cNvPr id="24" name="bg object 24"/>
          <p:cNvSpPr/>
          <p:nvPr/>
        </p:nvSpPr>
        <p:spPr>
          <a:xfrm>
            <a:off x="6139623" y="5168122"/>
            <a:ext cx="81280" cy="40640"/>
          </a:xfrm>
          <a:custGeom>
            <a:avLst/>
            <a:gdLst/>
            <a:ahLst/>
            <a:cxnLst/>
            <a:rect l="l" t="t" r="r" b="b"/>
            <a:pathLst>
              <a:path w="81279" h="40639">
                <a:moveTo>
                  <a:pt x="0" y="0"/>
                </a:moveTo>
                <a:lnTo>
                  <a:pt x="60516" y="0"/>
                </a:lnTo>
              </a:path>
              <a:path w="81279" h="40639">
                <a:moveTo>
                  <a:pt x="20172" y="20172"/>
                </a:moveTo>
                <a:lnTo>
                  <a:pt x="80689" y="20172"/>
                </a:lnTo>
              </a:path>
              <a:path w="81279" h="40639">
                <a:moveTo>
                  <a:pt x="20172" y="40344"/>
                </a:moveTo>
                <a:lnTo>
                  <a:pt x="80689" y="40344"/>
                </a:lnTo>
              </a:path>
            </a:pathLst>
          </a:custGeom>
          <a:ln w="12058">
            <a:solidFill>
              <a:srgbClr val="ADADE0"/>
            </a:solidFill>
          </a:ln>
        </p:spPr>
        <p:txBody>
          <a:bodyPr wrap="square" lIns="0" tIns="0" rIns="0" bIns="0" rtlCol="0"/>
          <a:lstStyle/>
          <a:p>
            <a:endParaRPr/>
          </a:p>
        </p:txBody>
      </p:sp>
      <p:sp>
        <p:nvSpPr>
          <p:cNvPr id="25" name="bg object 25"/>
          <p:cNvSpPr/>
          <p:nvPr/>
        </p:nvSpPr>
        <p:spPr>
          <a:xfrm>
            <a:off x="6018589" y="5178208"/>
            <a:ext cx="323215" cy="60960"/>
          </a:xfrm>
          <a:custGeom>
            <a:avLst/>
            <a:gdLst/>
            <a:ahLst/>
            <a:cxnLst/>
            <a:rect l="l" t="t" r="r" b="b"/>
            <a:pathLst>
              <a:path w="323214" h="60960">
                <a:moveTo>
                  <a:pt x="40344" y="0"/>
                </a:moveTo>
                <a:lnTo>
                  <a:pt x="0" y="30258"/>
                </a:lnTo>
                <a:lnTo>
                  <a:pt x="40344" y="60517"/>
                </a:lnTo>
                <a:lnTo>
                  <a:pt x="40344" y="0"/>
                </a:lnTo>
                <a:close/>
              </a:path>
              <a:path w="323214" h="60960">
                <a:moveTo>
                  <a:pt x="282412" y="0"/>
                </a:moveTo>
                <a:lnTo>
                  <a:pt x="282412" y="60517"/>
                </a:lnTo>
                <a:lnTo>
                  <a:pt x="322756" y="30258"/>
                </a:lnTo>
                <a:lnTo>
                  <a:pt x="282412" y="0"/>
                </a:lnTo>
                <a:close/>
              </a:path>
            </a:pathLst>
          </a:custGeom>
          <a:solidFill>
            <a:srgbClr val="D6D6EF"/>
          </a:solidFill>
        </p:spPr>
        <p:txBody>
          <a:bodyPr wrap="square" lIns="0" tIns="0" rIns="0" bIns="0" rtlCol="0"/>
          <a:lstStyle/>
          <a:p>
            <a:endParaRPr/>
          </a:p>
        </p:txBody>
      </p:sp>
      <p:sp>
        <p:nvSpPr>
          <p:cNvPr id="26" name="bg object 26"/>
          <p:cNvSpPr/>
          <p:nvPr/>
        </p:nvSpPr>
        <p:spPr>
          <a:xfrm>
            <a:off x="6139623" y="5228639"/>
            <a:ext cx="81280" cy="20320"/>
          </a:xfrm>
          <a:custGeom>
            <a:avLst/>
            <a:gdLst/>
            <a:ahLst/>
            <a:cxnLst/>
            <a:rect l="l" t="t" r="r" b="b"/>
            <a:pathLst>
              <a:path w="81279" h="20320">
                <a:moveTo>
                  <a:pt x="0" y="0"/>
                </a:moveTo>
                <a:lnTo>
                  <a:pt x="60516" y="0"/>
                </a:lnTo>
              </a:path>
              <a:path w="81279" h="20320">
                <a:moveTo>
                  <a:pt x="20172" y="20172"/>
                </a:moveTo>
                <a:lnTo>
                  <a:pt x="80689" y="20172"/>
                </a:lnTo>
              </a:path>
            </a:pathLst>
          </a:custGeom>
          <a:ln w="12058">
            <a:solidFill>
              <a:srgbClr val="D6D6EF"/>
            </a:solidFill>
          </a:ln>
        </p:spPr>
        <p:txBody>
          <a:bodyPr wrap="square" lIns="0" tIns="0" rIns="0" bIns="0" rtlCol="0"/>
          <a:lstStyle/>
          <a:p>
            <a:endParaRPr/>
          </a:p>
        </p:txBody>
      </p:sp>
      <p:sp>
        <p:nvSpPr>
          <p:cNvPr id="27" name="bg object 27"/>
          <p:cNvSpPr/>
          <p:nvPr/>
        </p:nvSpPr>
        <p:spPr>
          <a:xfrm>
            <a:off x="6579515" y="5168122"/>
            <a:ext cx="81280" cy="81280"/>
          </a:xfrm>
          <a:custGeom>
            <a:avLst/>
            <a:gdLst/>
            <a:ahLst/>
            <a:cxnLst/>
            <a:rect l="l" t="t" r="r" b="b"/>
            <a:pathLst>
              <a:path w="81279" h="81279">
                <a:moveTo>
                  <a:pt x="0" y="0"/>
                </a:moveTo>
                <a:lnTo>
                  <a:pt x="60516" y="0"/>
                </a:lnTo>
              </a:path>
              <a:path w="81279" h="81279">
                <a:moveTo>
                  <a:pt x="20172" y="20172"/>
                </a:moveTo>
                <a:lnTo>
                  <a:pt x="80689" y="20172"/>
                </a:lnTo>
              </a:path>
              <a:path w="81279" h="81279">
                <a:moveTo>
                  <a:pt x="20172" y="40344"/>
                </a:moveTo>
                <a:lnTo>
                  <a:pt x="80689" y="40344"/>
                </a:lnTo>
              </a:path>
              <a:path w="81279" h="81279">
                <a:moveTo>
                  <a:pt x="0" y="60517"/>
                </a:moveTo>
                <a:lnTo>
                  <a:pt x="60516" y="60517"/>
                </a:lnTo>
              </a:path>
              <a:path w="81279" h="81279">
                <a:moveTo>
                  <a:pt x="20172" y="80689"/>
                </a:moveTo>
                <a:lnTo>
                  <a:pt x="80689" y="80689"/>
                </a:lnTo>
              </a:path>
            </a:pathLst>
          </a:custGeom>
          <a:ln w="12058">
            <a:solidFill>
              <a:srgbClr val="ADADE0"/>
            </a:solidFill>
          </a:ln>
        </p:spPr>
        <p:txBody>
          <a:bodyPr wrap="square" lIns="0" tIns="0" rIns="0" bIns="0" rtlCol="0"/>
          <a:lstStyle/>
          <a:p>
            <a:endParaRPr/>
          </a:p>
        </p:txBody>
      </p:sp>
      <p:pic>
        <p:nvPicPr>
          <p:cNvPr id="28" name="bg object 28"/>
          <p:cNvPicPr/>
          <p:nvPr/>
        </p:nvPicPr>
        <p:blipFill>
          <a:blip r:embed="rId2" cstate="print"/>
          <a:stretch>
            <a:fillRect/>
          </a:stretch>
        </p:blipFill>
        <p:spPr>
          <a:xfrm>
            <a:off x="7020834" y="5170433"/>
            <a:ext cx="85311" cy="84406"/>
          </a:xfrm>
          <a:prstGeom prst="rect">
            <a:avLst/>
          </a:prstGeom>
        </p:spPr>
      </p:pic>
      <p:pic>
        <p:nvPicPr>
          <p:cNvPr id="29" name="bg object 29"/>
          <p:cNvPicPr/>
          <p:nvPr/>
        </p:nvPicPr>
        <p:blipFill>
          <a:blip r:embed="rId3" cstate="print"/>
          <a:stretch>
            <a:fillRect/>
          </a:stretch>
        </p:blipFill>
        <p:spPr>
          <a:xfrm>
            <a:off x="6870167" y="5164103"/>
            <a:ext cx="112934" cy="88727"/>
          </a:xfrm>
          <a:prstGeom prst="rect">
            <a:avLst/>
          </a:prstGeom>
        </p:spPr>
      </p:pic>
      <p:pic>
        <p:nvPicPr>
          <p:cNvPr id="30" name="bg object 30"/>
          <p:cNvPicPr/>
          <p:nvPr/>
        </p:nvPicPr>
        <p:blipFill>
          <a:blip r:embed="rId4" cstate="print"/>
          <a:stretch>
            <a:fillRect/>
          </a:stretch>
        </p:blipFill>
        <p:spPr>
          <a:xfrm>
            <a:off x="7136441" y="5164103"/>
            <a:ext cx="112934" cy="88727"/>
          </a:xfrm>
          <a:prstGeom prst="rect">
            <a:avLst/>
          </a:prstGeom>
        </p:spPr>
      </p:pic>
      <p:sp>
        <p:nvSpPr>
          <p:cNvPr id="31" name="bg object 31"/>
          <p:cNvSpPr/>
          <p:nvPr/>
        </p:nvSpPr>
        <p:spPr>
          <a:xfrm>
            <a:off x="-1959" y="-1467"/>
            <a:ext cx="3660140" cy="215900"/>
          </a:xfrm>
          <a:custGeom>
            <a:avLst/>
            <a:gdLst/>
            <a:ahLst/>
            <a:cxnLst/>
            <a:rect l="l" t="t" r="r" b="b"/>
            <a:pathLst>
              <a:path w="3660140" h="215900">
                <a:moveTo>
                  <a:pt x="3659552" y="0"/>
                </a:moveTo>
                <a:lnTo>
                  <a:pt x="0" y="0"/>
                </a:lnTo>
                <a:lnTo>
                  <a:pt x="0" y="215457"/>
                </a:lnTo>
                <a:lnTo>
                  <a:pt x="3659552" y="215457"/>
                </a:lnTo>
                <a:lnTo>
                  <a:pt x="3659552" y="0"/>
                </a:lnTo>
                <a:close/>
              </a:path>
            </a:pathLst>
          </a:custGeom>
          <a:solidFill>
            <a:srgbClr val="005128"/>
          </a:solidFill>
        </p:spPr>
        <p:txBody>
          <a:bodyPr wrap="square" lIns="0" tIns="0" rIns="0" bIns="0" rtlCol="0"/>
          <a:lstStyle/>
          <a:p>
            <a:endParaRPr/>
          </a:p>
        </p:txBody>
      </p:sp>
      <p:sp>
        <p:nvSpPr>
          <p:cNvPr id="32" name="bg object 32"/>
          <p:cNvSpPr/>
          <p:nvPr/>
        </p:nvSpPr>
        <p:spPr>
          <a:xfrm>
            <a:off x="3657592" y="-1467"/>
            <a:ext cx="3660140" cy="215900"/>
          </a:xfrm>
          <a:custGeom>
            <a:avLst/>
            <a:gdLst/>
            <a:ahLst/>
            <a:cxnLst/>
            <a:rect l="l" t="t" r="r" b="b"/>
            <a:pathLst>
              <a:path w="3660140" h="215900">
                <a:moveTo>
                  <a:pt x="3659552" y="0"/>
                </a:moveTo>
                <a:lnTo>
                  <a:pt x="0" y="0"/>
                </a:lnTo>
                <a:lnTo>
                  <a:pt x="0" y="215457"/>
                </a:lnTo>
                <a:lnTo>
                  <a:pt x="3659552" y="215457"/>
                </a:lnTo>
                <a:lnTo>
                  <a:pt x="3659552" y="0"/>
                </a:lnTo>
                <a:close/>
              </a:path>
            </a:pathLst>
          </a:custGeom>
          <a:solidFill>
            <a:srgbClr val="D8E8E0"/>
          </a:solidFill>
        </p:spPr>
        <p:txBody>
          <a:bodyPr wrap="square" lIns="0" tIns="0" rIns="0" bIns="0" rtlCol="0"/>
          <a:lstStyle/>
          <a:p>
            <a:endParaRPr/>
          </a:p>
        </p:txBody>
      </p:sp>
      <p:sp>
        <p:nvSpPr>
          <p:cNvPr id="33" name="bg object 33"/>
          <p:cNvSpPr/>
          <p:nvPr/>
        </p:nvSpPr>
        <p:spPr>
          <a:xfrm>
            <a:off x="-1959" y="213990"/>
            <a:ext cx="7319645" cy="564515"/>
          </a:xfrm>
          <a:custGeom>
            <a:avLst/>
            <a:gdLst/>
            <a:ahLst/>
            <a:cxnLst/>
            <a:rect l="l" t="t" r="r" b="b"/>
            <a:pathLst>
              <a:path w="7319645" h="564515">
                <a:moveTo>
                  <a:pt x="7319124" y="0"/>
                </a:moveTo>
                <a:lnTo>
                  <a:pt x="0" y="0"/>
                </a:lnTo>
                <a:lnTo>
                  <a:pt x="0" y="564151"/>
                </a:lnTo>
                <a:lnTo>
                  <a:pt x="7319124" y="564151"/>
                </a:lnTo>
                <a:lnTo>
                  <a:pt x="7319124" y="0"/>
                </a:lnTo>
                <a:close/>
              </a:path>
            </a:pathLst>
          </a:custGeom>
          <a:solidFill>
            <a:srgbClr val="E5EFEA"/>
          </a:solidFill>
        </p:spPr>
        <p:txBody>
          <a:bodyPr wrap="square" lIns="0" tIns="0" rIns="0" bIns="0" rtlCol="0"/>
          <a:lstStyle/>
          <a:p>
            <a:endParaRPr/>
          </a:p>
        </p:txBody>
      </p:sp>
      <p:sp>
        <p:nvSpPr>
          <p:cNvPr id="2" name="Holder 2"/>
          <p:cNvSpPr>
            <a:spLocks noGrp="1"/>
          </p:cNvSpPr>
          <p:nvPr>
            <p:ph type="ctrTitle"/>
          </p:nvPr>
        </p:nvSpPr>
        <p:spPr>
          <a:xfrm>
            <a:off x="156883" y="320563"/>
            <a:ext cx="2717800" cy="372745"/>
          </a:xfrm>
          <a:prstGeom prst="rect">
            <a:avLst/>
          </a:prstGeom>
        </p:spPr>
        <p:txBody>
          <a:bodyPr wrap="square" lIns="0" tIns="0" rIns="0" bIns="0">
            <a:spAutoFit/>
          </a:bodyPr>
          <a:lstStyle>
            <a:lvl1pPr>
              <a:defRPr sz="2250" b="0" i="0">
                <a:solidFill>
                  <a:srgbClr val="003D1E"/>
                </a:solidFill>
                <a:latin typeface="Times New Roman"/>
                <a:cs typeface="Times New Roman"/>
              </a:defRPr>
            </a:lvl1pPr>
          </a:lstStyle>
          <a:p>
            <a:endParaRPr/>
          </a:p>
        </p:txBody>
      </p:sp>
      <p:sp>
        <p:nvSpPr>
          <p:cNvPr id="3" name="Holder 3"/>
          <p:cNvSpPr>
            <a:spLocks noGrp="1"/>
          </p:cNvSpPr>
          <p:nvPr>
            <p:ph type="subTitle" idx="4"/>
          </p:nvPr>
        </p:nvSpPr>
        <p:spPr>
          <a:xfrm>
            <a:off x="1097280" y="3072384"/>
            <a:ext cx="5120640" cy="1371600"/>
          </a:xfrm>
          <a:prstGeom prst="rect">
            <a:avLst/>
          </a:prstGeom>
        </p:spPr>
        <p:txBody>
          <a:bodyPr wrap="square" lIns="0" tIns="0" rIns="0" bIns="0">
            <a:spAutoFit/>
          </a:bodyPr>
          <a:lstStyle>
            <a:lvl1pPr>
              <a:defRPr sz="17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950" b="0" i="0">
                <a:solidFill>
                  <a:srgbClr val="003D1E"/>
                </a:solidFill>
                <a:latin typeface="Georgia"/>
                <a:cs typeface="Georgia"/>
              </a:defRPr>
            </a:lvl1pPr>
          </a:lstStyle>
          <a:p>
            <a:pPr marL="86360">
              <a:lnSpc>
                <a:spcPct val="100000"/>
              </a:lnSpc>
              <a:spcBef>
                <a:spcPts val="215"/>
              </a:spcBef>
            </a:pPr>
            <a:r>
              <a:rPr spc="65" dirty="0"/>
              <a:t>0ctober</a:t>
            </a:r>
            <a:r>
              <a:rPr spc="195" dirty="0"/>
              <a:t> </a:t>
            </a:r>
            <a:r>
              <a:rPr dirty="0"/>
              <a:t>30</a:t>
            </a:r>
            <a:r>
              <a:rPr spc="200" dirty="0"/>
              <a:t> </a:t>
            </a:r>
            <a:r>
              <a:rPr spc="-20" dirty="0"/>
              <a:t>,2023</a:t>
            </a:r>
          </a:p>
        </p:txBody>
      </p:sp>
      <p:sp>
        <p:nvSpPr>
          <p:cNvPr id="5" name="Holder 5"/>
          <p:cNvSpPr>
            <a:spLocks noGrp="1"/>
          </p:cNvSpPr>
          <p:nvPr>
            <p:ph type="dt" sz="half" idx="6"/>
          </p:nvPr>
        </p:nvSpPr>
        <p:spPr/>
        <p:txBody>
          <a:bodyPr lIns="0" tIns="0" rIns="0" bIns="0"/>
          <a:lstStyle>
            <a:lvl1pPr>
              <a:defRPr sz="950" b="0" i="0">
                <a:solidFill>
                  <a:srgbClr val="7FB298"/>
                </a:solidFill>
                <a:latin typeface="Georgia"/>
                <a:cs typeface="Georgia"/>
              </a:defRPr>
            </a:lvl1pPr>
          </a:lstStyle>
          <a:p>
            <a:pPr marL="12700">
              <a:lnSpc>
                <a:spcPct val="100000"/>
              </a:lnSpc>
              <a:spcBef>
                <a:spcPts val="215"/>
              </a:spcBef>
            </a:pPr>
            <a:r>
              <a:rPr spc="50" dirty="0"/>
              <a:t>2203A52007</a:t>
            </a:r>
            <a:r>
              <a:rPr spc="185" dirty="0"/>
              <a:t>  </a:t>
            </a:r>
            <a:r>
              <a:rPr spc="95" dirty="0"/>
              <a:t>(SR)</a:t>
            </a:r>
          </a:p>
        </p:txBody>
      </p:sp>
      <p:sp>
        <p:nvSpPr>
          <p:cNvPr id="6" name="Holder 6"/>
          <p:cNvSpPr>
            <a:spLocks noGrp="1"/>
          </p:cNvSpPr>
          <p:nvPr>
            <p:ph type="sldNum" sz="quarter" idx="7"/>
          </p:nvPr>
        </p:nvSpPr>
        <p:spPr/>
        <p:txBody>
          <a:bodyPr lIns="0" tIns="0" rIns="0" bIns="0"/>
          <a:lstStyle>
            <a:lvl1pPr>
              <a:defRPr sz="950" b="0" i="0">
                <a:solidFill>
                  <a:srgbClr val="003D1E"/>
                </a:solidFill>
                <a:latin typeface="Georgia"/>
                <a:cs typeface="Georgia"/>
              </a:defRPr>
            </a:lvl1pPr>
          </a:lstStyle>
          <a:p>
            <a:pPr marL="38100">
              <a:lnSpc>
                <a:spcPct val="100000"/>
              </a:lnSpc>
              <a:spcBef>
                <a:spcPts val="215"/>
              </a:spcBef>
            </a:pPr>
            <a:fld id="{81D60167-4931-47E6-BA6A-407CBD079E47}" type="slidenum">
              <a:rPr spc="80" dirty="0"/>
              <a:t>‹#›</a:t>
            </a:fld>
            <a:r>
              <a:rPr spc="-40" dirty="0"/>
              <a:t> </a:t>
            </a:r>
            <a:r>
              <a:rPr spc="125" dirty="0"/>
              <a:t>/</a:t>
            </a:r>
            <a:r>
              <a:rPr spc="-40" dirty="0"/>
              <a:t> </a:t>
            </a:r>
            <a:r>
              <a:rPr spc="-25" dirty="0"/>
              <a:t>34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0" i="0">
                <a:solidFill>
                  <a:srgbClr val="003D1E"/>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7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950" b="0" i="0">
                <a:solidFill>
                  <a:srgbClr val="003D1E"/>
                </a:solidFill>
                <a:latin typeface="Georgia"/>
                <a:cs typeface="Georgia"/>
              </a:defRPr>
            </a:lvl1pPr>
          </a:lstStyle>
          <a:p>
            <a:pPr marL="86360">
              <a:lnSpc>
                <a:spcPct val="100000"/>
              </a:lnSpc>
              <a:spcBef>
                <a:spcPts val="215"/>
              </a:spcBef>
            </a:pPr>
            <a:r>
              <a:rPr spc="65" dirty="0"/>
              <a:t>0ctober</a:t>
            </a:r>
            <a:r>
              <a:rPr spc="195" dirty="0"/>
              <a:t> </a:t>
            </a:r>
            <a:r>
              <a:rPr dirty="0"/>
              <a:t>30</a:t>
            </a:r>
            <a:r>
              <a:rPr spc="200" dirty="0"/>
              <a:t> </a:t>
            </a:r>
            <a:r>
              <a:rPr spc="-20" dirty="0"/>
              <a:t>,2023</a:t>
            </a:r>
          </a:p>
        </p:txBody>
      </p:sp>
      <p:sp>
        <p:nvSpPr>
          <p:cNvPr id="5" name="Holder 5"/>
          <p:cNvSpPr>
            <a:spLocks noGrp="1"/>
          </p:cNvSpPr>
          <p:nvPr>
            <p:ph type="dt" sz="half" idx="6"/>
          </p:nvPr>
        </p:nvSpPr>
        <p:spPr/>
        <p:txBody>
          <a:bodyPr lIns="0" tIns="0" rIns="0" bIns="0"/>
          <a:lstStyle>
            <a:lvl1pPr>
              <a:defRPr sz="950" b="0" i="0">
                <a:solidFill>
                  <a:srgbClr val="7FB298"/>
                </a:solidFill>
                <a:latin typeface="Georgia"/>
                <a:cs typeface="Georgia"/>
              </a:defRPr>
            </a:lvl1pPr>
          </a:lstStyle>
          <a:p>
            <a:pPr marL="12700">
              <a:lnSpc>
                <a:spcPct val="100000"/>
              </a:lnSpc>
              <a:spcBef>
                <a:spcPts val="215"/>
              </a:spcBef>
            </a:pPr>
            <a:r>
              <a:rPr spc="50" dirty="0"/>
              <a:t>2203A52007</a:t>
            </a:r>
            <a:r>
              <a:rPr spc="185" dirty="0"/>
              <a:t>  </a:t>
            </a:r>
            <a:r>
              <a:rPr spc="95" dirty="0"/>
              <a:t>(SR)</a:t>
            </a:r>
          </a:p>
        </p:txBody>
      </p:sp>
      <p:sp>
        <p:nvSpPr>
          <p:cNvPr id="6" name="Holder 6"/>
          <p:cNvSpPr>
            <a:spLocks noGrp="1"/>
          </p:cNvSpPr>
          <p:nvPr>
            <p:ph type="sldNum" sz="quarter" idx="7"/>
          </p:nvPr>
        </p:nvSpPr>
        <p:spPr/>
        <p:txBody>
          <a:bodyPr lIns="0" tIns="0" rIns="0" bIns="0"/>
          <a:lstStyle>
            <a:lvl1pPr>
              <a:defRPr sz="950" b="0" i="0">
                <a:solidFill>
                  <a:srgbClr val="003D1E"/>
                </a:solidFill>
                <a:latin typeface="Georgia"/>
                <a:cs typeface="Georgia"/>
              </a:defRPr>
            </a:lvl1pPr>
          </a:lstStyle>
          <a:p>
            <a:pPr marL="38100">
              <a:lnSpc>
                <a:spcPct val="100000"/>
              </a:lnSpc>
              <a:spcBef>
                <a:spcPts val="215"/>
              </a:spcBef>
            </a:pPr>
            <a:fld id="{81D60167-4931-47E6-BA6A-407CBD079E47}" type="slidenum">
              <a:rPr spc="80" dirty="0"/>
              <a:t>‹#›</a:t>
            </a:fld>
            <a:r>
              <a:rPr spc="-40" dirty="0"/>
              <a:t> </a:t>
            </a:r>
            <a:r>
              <a:rPr spc="125" dirty="0"/>
              <a:t>/</a:t>
            </a:r>
            <a:r>
              <a:rPr spc="-40" dirty="0"/>
              <a:t> </a:t>
            </a:r>
            <a:r>
              <a:rPr spc="-25" dirty="0"/>
              <a:t>34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0" i="0">
                <a:solidFill>
                  <a:srgbClr val="003D1E"/>
                </a:solidFill>
                <a:latin typeface="Times New Roman"/>
                <a:cs typeface="Times New Roman"/>
              </a:defRPr>
            </a:lvl1pPr>
          </a:lstStyle>
          <a:p>
            <a:endParaRPr/>
          </a:p>
        </p:txBody>
      </p:sp>
      <p:sp>
        <p:nvSpPr>
          <p:cNvPr id="3" name="Holder 3"/>
          <p:cNvSpPr>
            <a:spLocks noGrp="1"/>
          </p:cNvSpPr>
          <p:nvPr>
            <p:ph sz="half" idx="2"/>
          </p:nvPr>
        </p:nvSpPr>
        <p:spPr>
          <a:xfrm>
            <a:off x="365760" y="1261872"/>
            <a:ext cx="3182112" cy="362102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767328" y="1261872"/>
            <a:ext cx="3182112" cy="362102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50" b="0" i="0">
                <a:solidFill>
                  <a:srgbClr val="003D1E"/>
                </a:solidFill>
                <a:latin typeface="Georgia"/>
                <a:cs typeface="Georgia"/>
              </a:defRPr>
            </a:lvl1pPr>
          </a:lstStyle>
          <a:p>
            <a:pPr marL="86360">
              <a:lnSpc>
                <a:spcPct val="100000"/>
              </a:lnSpc>
              <a:spcBef>
                <a:spcPts val="215"/>
              </a:spcBef>
            </a:pPr>
            <a:r>
              <a:rPr spc="65" dirty="0"/>
              <a:t>0ctober</a:t>
            </a:r>
            <a:r>
              <a:rPr spc="195" dirty="0"/>
              <a:t> </a:t>
            </a:r>
            <a:r>
              <a:rPr dirty="0"/>
              <a:t>30</a:t>
            </a:r>
            <a:r>
              <a:rPr spc="200" dirty="0"/>
              <a:t> </a:t>
            </a:r>
            <a:r>
              <a:rPr spc="-20" dirty="0"/>
              <a:t>,2023</a:t>
            </a:r>
          </a:p>
        </p:txBody>
      </p:sp>
      <p:sp>
        <p:nvSpPr>
          <p:cNvPr id="6" name="Holder 6"/>
          <p:cNvSpPr>
            <a:spLocks noGrp="1"/>
          </p:cNvSpPr>
          <p:nvPr>
            <p:ph type="dt" sz="half" idx="6"/>
          </p:nvPr>
        </p:nvSpPr>
        <p:spPr/>
        <p:txBody>
          <a:bodyPr lIns="0" tIns="0" rIns="0" bIns="0"/>
          <a:lstStyle>
            <a:lvl1pPr>
              <a:defRPr sz="950" b="0" i="0">
                <a:solidFill>
                  <a:srgbClr val="7FB298"/>
                </a:solidFill>
                <a:latin typeface="Georgia"/>
                <a:cs typeface="Georgia"/>
              </a:defRPr>
            </a:lvl1pPr>
          </a:lstStyle>
          <a:p>
            <a:pPr marL="12700">
              <a:lnSpc>
                <a:spcPct val="100000"/>
              </a:lnSpc>
              <a:spcBef>
                <a:spcPts val="215"/>
              </a:spcBef>
            </a:pPr>
            <a:r>
              <a:rPr spc="50" dirty="0"/>
              <a:t>2203A52007</a:t>
            </a:r>
            <a:r>
              <a:rPr spc="185" dirty="0"/>
              <a:t>  </a:t>
            </a:r>
            <a:r>
              <a:rPr spc="95" dirty="0"/>
              <a:t>(SR)</a:t>
            </a:r>
          </a:p>
        </p:txBody>
      </p:sp>
      <p:sp>
        <p:nvSpPr>
          <p:cNvPr id="7" name="Holder 7"/>
          <p:cNvSpPr>
            <a:spLocks noGrp="1"/>
          </p:cNvSpPr>
          <p:nvPr>
            <p:ph type="sldNum" sz="quarter" idx="7"/>
          </p:nvPr>
        </p:nvSpPr>
        <p:spPr/>
        <p:txBody>
          <a:bodyPr lIns="0" tIns="0" rIns="0" bIns="0"/>
          <a:lstStyle>
            <a:lvl1pPr>
              <a:defRPr sz="950" b="0" i="0">
                <a:solidFill>
                  <a:srgbClr val="003D1E"/>
                </a:solidFill>
                <a:latin typeface="Georgia"/>
                <a:cs typeface="Georgia"/>
              </a:defRPr>
            </a:lvl1pPr>
          </a:lstStyle>
          <a:p>
            <a:pPr marL="38100">
              <a:lnSpc>
                <a:spcPct val="100000"/>
              </a:lnSpc>
              <a:spcBef>
                <a:spcPts val="215"/>
              </a:spcBef>
            </a:pPr>
            <a:fld id="{81D60167-4931-47E6-BA6A-407CBD079E47}" type="slidenum">
              <a:rPr spc="80" dirty="0"/>
              <a:t>‹#›</a:t>
            </a:fld>
            <a:r>
              <a:rPr spc="-40" dirty="0"/>
              <a:t> </a:t>
            </a:r>
            <a:r>
              <a:rPr spc="125" dirty="0"/>
              <a:t>/</a:t>
            </a:r>
            <a:r>
              <a:rPr spc="-40" dirty="0"/>
              <a:t> </a:t>
            </a:r>
            <a:r>
              <a:rPr spc="-25" dirty="0"/>
              <a:t>34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825374" y="5184501"/>
            <a:ext cx="68580" cy="48260"/>
          </a:xfrm>
          <a:custGeom>
            <a:avLst/>
            <a:gdLst/>
            <a:ahLst/>
            <a:cxnLst/>
            <a:rect l="l" t="t" r="r" b="b"/>
            <a:pathLst>
              <a:path w="68579" h="48260">
                <a:moveTo>
                  <a:pt x="0" y="48232"/>
                </a:moveTo>
                <a:lnTo>
                  <a:pt x="68329" y="48232"/>
                </a:lnTo>
                <a:lnTo>
                  <a:pt x="68329" y="0"/>
                </a:lnTo>
                <a:lnTo>
                  <a:pt x="0" y="0"/>
                </a:lnTo>
                <a:lnTo>
                  <a:pt x="0" y="48232"/>
                </a:lnTo>
                <a:close/>
              </a:path>
            </a:pathLst>
          </a:custGeom>
          <a:ln w="8038">
            <a:solidFill>
              <a:srgbClr val="ADADE0"/>
            </a:solidFill>
          </a:ln>
        </p:spPr>
        <p:txBody>
          <a:bodyPr wrap="square" lIns="0" tIns="0" rIns="0" bIns="0" rtlCol="0"/>
          <a:lstStyle/>
          <a:p>
            <a:endParaRPr/>
          </a:p>
        </p:txBody>
      </p:sp>
      <p:sp>
        <p:nvSpPr>
          <p:cNvPr id="17" name="bg object 17"/>
          <p:cNvSpPr/>
          <p:nvPr/>
        </p:nvSpPr>
        <p:spPr>
          <a:xfrm>
            <a:off x="4698914" y="5178208"/>
            <a:ext cx="40640" cy="60960"/>
          </a:xfrm>
          <a:custGeom>
            <a:avLst/>
            <a:gdLst/>
            <a:ahLst/>
            <a:cxnLst/>
            <a:rect l="l" t="t" r="r" b="b"/>
            <a:pathLst>
              <a:path w="40639" h="60960">
                <a:moveTo>
                  <a:pt x="40344" y="0"/>
                </a:moveTo>
                <a:lnTo>
                  <a:pt x="0" y="30258"/>
                </a:lnTo>
                <a:lnTo>
                  <a:pt x="40344" y="60517"/>
                </a:lnTo>
                <a:lnTo>
                  <a:pt x="40344" y="0"/>
                </a:lnTo>
                <a:close/>
              </a:path>
            </a:pathLst>
          </a:custGeom>
          <a:solidFill>
            <a:srgbClr val="D6D6EF"/>
          </a:solidFill>
        </p:spPr>
        <p:txBody>
          <a:bodyPr wrap="square" lIns="0" tIns="0" rIns="0" bIns="0" rtlCol="0"/>
          <a:lstStyle/>
          <a:p>
            <a:endParaRPr/>
          </a:p>
        </p:txBody>
      </p:sp>
      <p:sp>
        <p:nvSpPr>
          <p:cNvPr id="18" name="bg object 18"/>
          <p:cNvSpPr/>
          <p:nvPr/>
        </p:nvSpPr>
        <p:spPr>
          <a:xfrm>
            <a:off x="4981326" y="5178208"/>
            <a:ext cx="40640" cy="60960"/>
          </a:xfrm>
          <a:custGeom>
            <a:avLst/>
            <a:gdLst/>
            <a:ahLst/>
            <a:cxnLst/>
            <a:rect l="l" t="t" r="r" b="b"/>
            <a:pathLst>
              <a:path w="40639" h="60960">
                <a:moveTo>
                  <a:pt x="0" y="0"/>
                </a:moveTo>
                <a:lnTo>
                  <a:pt x="0" y="60517"/>
                </a:lnTo>
                <a:lnTo>
                  <a:pt x="40344" y="30258"/>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5239140" y="5168122"/>
            <a:ext cx="101600" cy="81280"/>
          </a:xfrm>
          <a:custGeom>
            <a:avLst/>
            <a:gdLst/>
            <a:ahLst/>
            <a:cxnLst/>
            <a:rect l="l" t="t" r="r" b="b"/>
            <a:pathLst>
              <a:path w="101600" h="81279">
                <a:moveTo>
                  <a:pt x="0" y="80689"/>
                </a:moveTo>
                <a:lnTo>
                  <a:pt x="68329" y="80689"/>
                </a:lnTo>
                <a:lnTo>
                  <a:pt x="68329" y="32456"/>
                </a:lnTo>
                <a:lnTo>
                  <a:pt x="0" y="32456"/>
                </a:lnTo>
                <a:lnTo>
                  <a:pt x="0" y="80689"/>
                </a:lnTo>
                <a:close/>
              </a:path>
              <a:path w="101600" h="81279">
                <a:moveTo>
                  <a:pt x="16664" y="32276"/>
                </a:moveTo>
                <a:lnTo>
                  <a:pt x="16664" y="16138"/>
                </a:lnTo>
                <a:lnTo>
                  <a:pt x="85250" y="16138"/>
                </a:lnTo>
                <a:lnTo>
                  <a:pt x="85250" y="64551"/>
                </a:lnTo>
                <a:lnTo>
                  <a:pt x="69112" y="64551"/>
                </a:lnTo>
              </a:path>
              <a:path w="101600" h="81279">
                <a:moveTo>
                  <a:pt x="32802" y="16138"/>
                </a:moveTo>
                <a:lnTo>
                  <a:pt x="32802" y="0"/>
                </a:lnTo>
                <a:lnTo>
                  <a:pt x="101388" y="0"/>
                </a:lnTo>
                <a:lnTo>
                  <a:pt x="101388" y="48413"/>
                </a:lnTo>
                <a:lnTo>
                  <a:pt x="85250" y="48413"/>
                </a:lnTo>
              </a:path>
            </a:pathLst>
          </a:custGeom>
          <a:ln w="8038">
            <a:solidFill>
              <a:srgbClr val="ADADE0"/>
            </a:solidFill>
          </a:ln>
        </p:spPr>
        <p:txBody>
          <a:bodyPr wrap="square" lIns="0" tIns="0" rIns="0" bIns="0" rtlCol="0"/>
          <a:lstStyle/>
          <a:p>
            <a:endParaRPr/>
          </a:p>
        </p:txBody>
      </p:sp>
      <p:sp>
        <p:nvSpPr>
          <p:cNvPr id="20" name="bg object 20"/>
          <p:cNvSpPr/>
          <p:nvPr/>
        </p:nvSpPr>
        <p:spPr>
          <a:xfrm>
            <a:off x="5138806" y="5178208"/>
            <a:ext cx="323215" cy="60960"/>
          </a:xfrm>
          <a:custGeom>
            <a:avLst/>
            <a:gdLst/>
            <a:ahLst/>
            <a:cxnLst/>
            <a:rect l="l" t="t" r="r" b="b"/>
            <a:pathLst>
              <a:path w="323214" h="60960">
                <a:moveTo>
                  <a:pt x="40344" y="0"/>
                </a:moveTo>
                <a:lnTo>
                  <a:pt x="0" y="30258"/>
                </a:lnTo>
                <a:lnTo>
                  <a:pt x="40344" y="60517"/>
                </a:lnTo>
                <a:lnTo>
                  <a:pt x="40344" y="0"/>
                </a:lnTo>
                <a:close/>
              </a:path>
              <a:path w="323214" h="60960">
                <a:moveTo>
                  <a:pt x="282412" y="0"/>
                </a:moveTo>
                <a:lnTo>
                  <a:pt x="282412" y="60517"/>
                </a:lnTo>
                <a:lnTo>
                  <a:pt x="322756" y="30258"/>
                </a:lnTo>
                <a:lnTo>
                  <a:pt x="282412" y="0"/>
                </a:lnTo>
                <a:close/>
              </a:path>
            </a:pathLst>
          </a:custGeom>
          <a:solidFill>
            <a:srgbClr val="D6D6EF"/>
          </a:solidFill>
        </p:spPr>
        <p:txBody>
          <a:bodyPr wrap="square" lIns="0" tIns="0" rIns="0" bIns="0" rtlCol="0"/>
          <a:lstStyle/>
          <a:p>
            <a:endParaRPr/>
          </a:p>
        </p:txBody>
      </p:sp>
      <p:sp>
        <p:nvSpPr>
          <p:cNvPr id="21" name="bg object 21"/>
          <p:cNvSpPr/>
          <p:nvPr/>
        </p:nvSpPr>
        <p:spPr>
          <a:xfrm>
            <a:off x="5719903" y="5188294"/>
            <a:ext cx="60960" cy="0"/>
          </a:xfrm>
          <a:custGeom>
            <a:avLst/>
            <a:gdLst/>
            <a:ahLst/>
            <a:cxnLst/>
            <a:rect l="l" t="t" r="r" b="b"/>
            <a:pathLst>
              <a:path w="60960">
                <a:moveTo>
                  <a:pt x="0" y="0"/>
                </a:moveTo>
                <a:lnTo>
                  <a:pt x="60517" y="0"/>
                </a:lnTo>
              </a:path>
            </a:pathLst>
          </a:custGeom>
          <a:ln w="12058">
            <a:solidFill>
              <a:srgbClr val="ADADE0"/>
            </a:solidFill>
          </a:ln>
        </p:spPr>
        <p:txBody>
          <a:bodyPr wrap="square" lIns="0" tIns="0" rIns="0" bIns="0" rtlCol="0"/>
          <a:lstStyle/>
          <a:p>
            <a:endParaRPr/>
          </a:p>
        </p:txBody>
      </p:sp>
      <p:sp>
        <p:nvSpPr>
          <p:cNvPr id="22" name="bg object 22"/>
          <p:cNvSpPr/>
          <p:nvPr/>
        </p:nvSpPr>
        <p:spPr>
          <a:xfrm>
            <a:off x="5578697" y="5178208"/>
            <a:ext cx="323215" cy="60960"/>
          </a:xfrm>
          <a:custGeom>
            <a:avLst/>
            <a:gdLst/>
            <a:ahLst/>
            <a:cxnLst/>
            <a:rect l="l" t="t" r="r" b="b"/>
            <a:pathLst>
              <a:path w="323214" h="60960">
                <a:moveTo>
                  <a:pt x="40344" y="0"/>
                </a:moveTo>
                <a:lnTo>
                  <a:pt x="0" y="30258"/>
                </a:lnTo>
                <a:lnTo>
                  <a:pt x="40344" y="60517"/>
                </a:lnTo>
                <a:lnTo>
                  <a:pt x="40344" y="0"/>
                </a:lnTo>
                <a:close/>
              </a:path>
              <a:path w="323214" h="60960">
                <a:moveTo>
                  <a:pt x="282412" y="0"/>
                </a:moveTo>
                <a:lnTo>
                  <a:pt x="282412" y="60517"/>
                </a:lnTo>
                <a:lnTo>
                  <a:pt x="322756" y="30258"/>
                </a:lnTo>
                <a:lnTo>
                  <a:pt x="282412" y="0"/>
                </a:lnTo>
                <a:close/>
              </a:path>
            </a:pathLst>
          </a:custGeom>
          <a:solidFill>
            <a:srgbClr val="D6D6EF"/>
          </a:solidFill>
        </p:spPr>
        <p:txBody>
          <a:bodyPr wrap="square" lIns="0" tIns="0" rIns="0" bIns="0" rtlCol="0"/>
          <a:lstStyle/>
          <a:p>
            <a:endParaRPr/>
          </a:p>
        </p:txBody>
      </p:sp>
      <p:sp>
        <p:nvSpPr>
          <p:cNvPr id="23" name="bg object 23"/>
          <p:cNvSpPr/>
          <p:nvPr/>
        </p:nvSpPr>
        <p:spPr>
          <a:xfrm>
            <a:off x="5699731" y="5168122"/>
            <a:ext cx="81280" cy="81280"/>
          </a:xfrm>
          <a:custGeom>
            <a:avLst/>
            <a:gdLst/>
            <a:ahLst/>
            <a:cxnLst/>
            <a:rect l="l" t="t" r="r" b="b"/>
            <a:pathLst>
              <a:path w="81279" h="81279">
                <a:moveTo>
                  <a:pt x="0" y="0"/>
                </a:moveTo>
                <a:lnTo>
                  <a:pt x="60516" y="0"/>
                </a:lnTo>
              </a:path>
              <a:path w="81279" h="81279">
                <a:moveTo>
                  <a:pt x="20172" y="40344"/>
                </a:moveTo>
                <a:lnTo>
                  <a:pt x="80689" y="40344"/>
                </a:lnTo>
              </a:path>
              <a:path w="81279" h="81279">
                <a:moveTo>
                  <a:pt x="0" y="60517"/>
                </a:moveTo>
                <a:lnTo>
                  <a:pt x="60516" y="60517"/>
                </a:lnTo>
              </a:path>
              <a:path w="81279" h="81279">
                <a:moveTo>
                  <a:pt x="20172" y="80689"/>
                </a:moveTo>
                <a:lnTo>
                  <a:pt x="80689" y="80689"/>
                </a:lnTo>
              </a:path>
            </a:pathLst>
          </a:custGeom>
          <a:ln w="12058">
            <a:solidFill>
              <a:srgbClr val="D6D6EF"/>
            </a:solidFill>
          </a:ln>
        </p:spPr>
        <p:txBody>
          <a:bodyPr wrap="square" lIns="0" tIns="0" rIns="0" bIns="0" rtlCol="0"/>
          <a:lstStyle/>
          <a:p>
            <a:endParaRPr/>
          </a:p>
        </p:txBody>
      </p:sp>
      <p:sp>
        <p:nvSpPr>
          <p:cNvPr id="24" name="bg object 24"/>
          <p:cNvSpPr/>
          <p:nvPr/>
        </p:nvSpPr>
        <p:spPr>
          <a:xfrm>
            <a:off x="6139623" y="5168122"/>
            <a:ext cx="81280" cy="40640"/>
          </a:xfrm>
          <a:custGeom>
            <a:avLst/>
            <a:gdLst/>
            <a:ahLst/>
            <a:cxnLst/>
            <a:rect l="l" t="t" r="r" b="b"/>
            <a:pathLst>
              <a:path w="81279" h="40639">
                <a:moveTo>
                  <a:pt x="0" y="0"/>
                </a:moveTo>
                <a:lnTo>
                  <a:pt x="60516" y="0"/>
                </a:lnTo>
              </a:path>
              <a:path w="81279" h="40639">
                <a:moveTo>
                  <a:pt x="20172" y="20172"/>
                </a:moveTo>
                <a:lnTo>
                  <a:pt x="80689" y="20172"/>
                </a:lnTo>
              </a:path>
              <a:path w="81279" h="40639">
                <a:moveTo>
                  <a:pt x="20172" y="40344"/>
                </a:moveTo>
                <a:lnTo>
                  <a:pt x="80689" y="40344"/>
                </a:lnTo>
              </a:path>
            </a:pathLst>
          </a:custGeom>
          <a:ln w="12058">
            <a:solidFill>
              <a:srgbClr val="ADADE0"/>
            </a:solidFill>
          </a:ln>
        </p:spPr>
        <p:txBody>
          <a:bodyPr wrap="square" lIns="0" tIns="0" rIns="0" bIns="0" rtlCol="0"/>
          <a:lstStyle/>
          <a:p>
            <a:endParaRPr/>
          </a:p>
        </p:txBody>
      </p:sp>
      <p:sp>
        <p:nvSpPr>
          <p:cNvPr id="25" name="bg object 25"/>
          <p:cNvSpPr/>
          <p:nvPr/>
        </p:nvSpPr>
        <p:spPr>
          <a:xfrm>
            <a:off x="6018589" y="5178208"/>
            <a:ext cx="323215" cy="60960"/>
          </a:xfrm>
          <a:custGeom>
            <a:avLst/>
            <a:gdLst/>
            <a:ahLst/>
            <a:cxnLst/>
            <a:rect l="l" t="t" r="r" b="b"/>
            <a:pathLst>
              <a:path w="323214" h="60960">
                <a:moveTo>
                  <a:pt x="40344" y="0"/>
                </a:moveTo>
                <a:lnTo>
                  <a:pt x="0" y="30258"/>
                </a:lnTo>
                <a:lnTo>
                  <a:pt x="40344" y="60517"/>
                </a:lnTo>
                <a:lnTo>
                  <a:pt x="40344" y="0"/>
                </a:lnTo>
                <a:close/>
              </a:path>
              <a:path w="323214" h="60960">
                <a:moveTo>
                  <a:pt x="282412" y="0"/>
                </a:moveTo>
                <a:lnTo>
                  <a:pt x="282412" y="60517"/>
                </a:lnTo>
                <a:lnTo>
                  <a:pt x="322756" y="30258"/>
                </a:lnTo>
                <a:lnTo>
                  <a:pt x="282412" y="0"/>
                </a:lnTo>
                <a:close/>
              </a:path>
            </a:pathLst>
          </a:custGeom>
          <a:solidFill>
            <a:srgbClr val="D6D6EF"/>
          </a:solidFill>
        </p:spPr>
        <p:txBody>
          <a:bodyPr wrap="square" lIns="0" tIns="0" rIns="0" bIns="0" rtlCol="0"/>
          <a:lstStyle/>
          <a:p>
            <a:endParaRPr/>
          </a:p>
        </p:txBody>
      </p:sp>
      <p:sp>
        <p:nvSpPr>
          <p:cNvPr id="26" name="bg object 26"/>
          <p:cNvSpPr/>
          <p:nvPr/>
        </p:nvSpPr>
        <p:spPr>
          <a:xfrm>
            <a:off x="6139623" y="5228639"/>
            <a:ext cx="81280" cy="20320"/>
          </a:xfrm>
          <a:custGeom>
            <a:avLst/>
            <a:gdLst/>
            <a:ahLst/>
            <a:cxnLst/>
            <a:rect l="l" t="t" r="r" b="b"/>
            <a:pathLst>
              <a:path w="81279" h="20320">
                <a:moveTo>
                  <a:pt x="0" y="0"/>
                </a:moveTo>
                <a:lnTo>
                  <a:pt x="60516" y="0"/>
                </a:lnTo>
              </a:path>
              <a:path w="81279" h="20320">
                <a:moveTo>
                  <a:pt x="20172" y="20172"/>
                </a:moveTo>
                <a:lnTo>
                  <a:pt x="80689" y="20172"/>
                </a:lnTo>
              </a:path>
            </a:pathLst>
          </a:custGeom>
          <a:ln w="12058">
            <a:solidFill>
              <a:srgbClr val="D6D6EF"/>
            </a:solidFill>
          </a:ln>
        </p:spPr>
        <p:txBody>
          <a:bodyPr wrap="square" lIns="0" tIns="0" rIns="0" bIns="0" rtlCol="0"/>
          <a:lstStyle/>
          <a:p>
            <a:endParaRPr/>
          </a:p>
        </p:txBody>
      </p:sp>
      <p:sp>
        <p:nvSpPr>
          <p:cNvPr id="27" name="bg object 27"/>
          <p:cNvSpPr/>
          <p:nvPr/>
        </p:nvSpPr>
        <p:spPr>
          <a:xfrm>
            <a:off x="6579515" y="5168122"/>
            <a:ext cx="81280" cy="81280"/>
          </a:xfrm>
          <a:custGeom>
            <a:avLst/>
            <a:gdLst/>
            <a:ahLst/>
            <a:cxnLst/>
            <a:rect l="l" t="t" r="r" b="b"/>
            <a:pathLst>
              <a:path w="81279" h="81279">
                <a:moveTo>
                  <a:pt x="0" y="0"/>
                </a:moveTo>
                <a:lnTo>
                  <a:pt x="60516" y="0"/>
                </a:lnTo>
              </a:path>
              <a:path w="81279" h="81279">
                <a:moveTo>
                  <a:pt x="20172" y="20172"/>
                </a:moveTo>
                <a:lnTo>
                  <a:pt x="80689" y="20172"/>
                </a:lnTo>
              </a:path>
              <a:path w="81279" h="81279">
                <a:moveTo>
                  <a:pt x="20172" y="40344"/>
                </a:moveTo>
                <a:lnTo>
                  <a:pt x="80689" y="40344"/>
                </a:lnTo>
              </a:path>
              <a:path w="81279" h="81279">
                <a:moveTo>
                  <a:pt x="0" y="60517"/>
                </a:moveTo>
                <a:lnTo>
                  <a:pt x="60516" y="60517"/>
                </a:lnTo>
              </a:path>
              <a:path w="81279" h="81279">
                <a:moveTo>
                  <a:pt x="20172" y="80689"/>
                </a:moveTo>
                <a:lnTo>
                  <a:pt x="80689" y="80689"/>
                </a:lnTo>
              </a:path>
            </a:pathLst>
          </a:custGeom>
          <a:ln w="12058">
            <a:solidFill>
              <a:srgbClr val="ADADE0"/>
            </a:solidFill>
          </a:ln>
        </p:spPr>
        <p:txBody>
          <a:bodyPr wrap="square" lIns="0" tIns="0" rIns="0" bIns="0" rtlCol="0"/>
          <a:lstStyle/>
          <a:p>
            <a:endParaRPr/>
          </a:p>
        </p:txBody>
      </p:sp>
      <p:pic>
        <p:nvPicPr>
          <p:cNvPr id="28" name="bg object 28"/>
          <p:cNvPicPr/>
          <p:nvPr/>
        </p:nvPicPr>
        <p:blipFill>
          <a:blip r:embed="rId2" cstate="print"/>
          <a:stretch>
            <a:fillRect/>
          </a:stretch>
        </p:blipFill>
        <p:spPr>
          <a:xfrm>
            <a:off x="7020834" y="5170433"/>
            <a:ext cx="85311" cy="84406"/>
          </a:xfrm>
          <a:prstGeom prst="rect">
            <a:avLst/>
          </a:prstGeom>
        </p:spPr>
      </p:pic>
      <p:pic>
        <p:nvPicPr>
          <p:cNvPr id="29" name="bg object 29"/>
          <p:cNvPicPr/>
          <p:nvPr/>
        </p:nvPicPr>
        <p:blipFill>
          <a:blip r:embed="rId3" cstate="print"/>
          <a:stretch>
            <a:fillRect/>
          </a:stretch>
        </p:blipFill>
        <p:spPr>
          <a:xfrm>
            <a:off x="6870167" y="5164103"/>
            <a:ext cx="112934" cy="88727"/>
          </a:xfrm>
          <a:prstGeom prst="rect">
            <a:avLst/>
          </a:prstGeom>
        </p:spPr>
      </p:pic>
      <p:pic>
        <p:nvPicPr>
          <p:cNvPr id="30" name="bg object 30"/>
          <p:cNvPicPr/>
          <p:nvPr/>
        </p:nvPicPr>
        <p:blipFill>
          <a:blip r:embed="rId4" cstate="print"/>
          <a:stretch>
            <a:fillRect/>
          </a:stretch>
        </p:blipFill>
        <p:spPr>
          <a:xfrm>
            <a:off x="7136441" y="5164103"/>
            <a:ext cx="112934" cy="88727"/>
          </a:xfrm>
          <a:prstGeom prst="rect">
            <a:avLst/>
          </a:prstGeom>
        </p:spPr>
      </p:pic>
      <p:sp>
        <p:nvSpPr>
          <p:cNvPr id="31" name="bg object 31"/>
          <p:cNvSpPr/>
          <p:nvPr/>
        </p:nvSpPr>
        <p:spPr>
          <a:xfrm>
            <a:off x="-1959" y="-1467"/>
            <a:ext cx="3660140" cy="215900"/>
          </a:xfrm>
          <a:custGeom>
            <a:avLst/>
            <a:gdLst/>
            <a:ahLst/>
            <a:cxnLst/>
            <a:rect l="l" t="t" r="r" b="b"/>
            <a:pathLst>
              <a:path w="3660140" h="215900">
                <a:moveTo>
                  <a:pt x="3659552" y="0"/>
                </a:moveTo>
                <a:lnTo>
                  <a:pt x="0" y="0"/>
                </a:lnTo>
                <a:lnTo>
                  <a:pt x="0" y="215457"/>
                </a:lnTo>
                <a:lnTo>
                  <a:pt x="3659552" y="215457"/>
                </a:lnTo>
                <a:lnTo>
                  <a:pt x="3659552" y="0"/>
                </a:lnTo>
                <a:close/>
              </a:path>
            </a:pathLst>
          </a:custGeom>
          <a:solidFill>
            <a:srgbClr val="005128"/>
          </a:solidFill>
        </p:spPr>
        <p:txBody>
          <a:bodyPr wrap="square" lIns="0" tIns="0" rIns="0" bIns="0" rtlCol="0"/>
          <a:lstStyle/>
          <a:p>
            <a:endParaRPr/>
          </a:p>
        </p:txBody>
      </p:sp>
      <p:sp>
        <p:nvSpPr>
          <p:cNvPr id="32" name="bg object 32"/>
          <p:cNvSpPr/>
          <p:nvPr/>
        </p:nvSpPr>
        <p:spPr>
          <a:xfrm>
            <a:off x="3657592" y="-1467"/>
            <a:ext cx="3660140" cy="215900"/>
          </a:xfrm>
          <a:custGeom>
            <a:avLst/>
            <a:gdLst/>
            <a:ahLst/>
            <a:cxnLst/>
            <a:rect l="l" t="t" r="r" b="b"/>
            <a:pathLst>
              <a:path w="3660140" h="215900">
                <a:moveTo>
                  <a:pt x="3659552" y="0"/>
                </a:moveTo>
                <a:lnTo>
                  <a:pt x="0" y="0"/>
                </a:lnTo>
                <a:lnTo>
                  <a:pt x="0" y="215457"/>
                </a:lnTo>
                <a:lnTo>
                  <a:pt x="3659552" y="215457"/>
                </a:lnTo>
                <a:lnTo>
                  <a:pt x="3659552" y="0"/>
                </a:lnTo>
                <a:close/>
              </a:path>
            </a:pathLst>
          </a:custGeom>
          <a:solidFill>
            <a:srgbClr val="D8E8E0"/>
          </a:solidFill>
        </p:spPr>
        <p:txBody>
          <a:bodyPr wrap="square" lIns="0" tIns="0" rIns="0" bIns="0" rtlCol="0"/>
          <a:lstStyle/>
          <a:p>
            <a:endParaRPr/>
          </a:p>
        </p:txBody>
      </p:sp>
      <p:sp>
        <p:nvSpPr>
          <p:cNvPr id="33" name="bg object 33"/>
          <p:cNvSpPr/>
          <p:nvPr/>
        </p:nvSpPr>
        <p:spPr>
          <a:xfrm>
            <a:off x="-1959" y="213990"/>
            <a:ext cx="7319645" cy="564515"/>
          </a:xfrm>
          <a:custGeom>
            <a:avLst/>
            <a:gdLst/>
            <a:ahLst/>
            <a:cxnLst/>
            <a:rect l="l" t="t" r="r" b="b"/>
            <a:pathLst>
              <a:path w="7319645" h="564515">
                <a:moveTo>
                  <a:pt x="7319124" y="0"/>
                </a:moveTo>
                <a:lnTo>
                  <a:pt x="0" y="0"/>
                </a:lnTo>
                <a:lnTo>
                  <a:pt x="0" y="564151"/>
                </a:lnTo>
                <a:lnTo>
                  <a:pt x="7319124" y="564151"/>
                </a:lnTo>
                <a:lnTo>
                  <a:pt x="7319124" y="0"/>
                </a:lnTo>
                <a:close/>
              </a:path>
            </a:pathLst>
          </a:custGeom>
          <a:solidFill>
            <a:srgbClr val="E5EFE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250" b="0" i="0">
                <a:solidFill>
                  <a:srgbClr val="003D1E"/>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950" b="0" i="0">
                <a:solidFill>
                  <a:srgbClr val="003D1E"/>
                </a:solidFill>
                <a:latin typeface="Georgia"/>
                <a:cs typeface="Georgia"/>
              </a:defRPr>
            </a:lvl1pPr>
          </a:lstStyle>
          <a:p>
            <a:pPr marL="86360">
              <a:lnSpc>
                <a:spcPct val="100000"/>
              </a:lnSpc>
              <a:spcBef>
                <a:spcPts val="215"/>
              </a:spcBef>
            </a:pPr>
            <a:r>
              <a:rPr spc="65" dirty="0"/>
              <a:t>0ctober</a:t>
            </a:r>
            <a:r>
              <a:rPr spc="195" dirty="0"/>
              <a:t> </a:t>
            </a:r>
            <a:r>
              <a:rPr dirty="0"/>
              <a:t>30</a:t>
            </a:r>
            <a:r>
              <a:rPr spc="200" dirty="0"/>
              <a:t> </a:t>
            </a:r>
            <a:r>
              <a:rPr spc="-20" dirty="0"/>
              <a:t>,2023</a:t>
            </a:r>
          </a:p>
        </p:txBody>
      </p:sp>
      <p:sp>
        <p:nvSpPr>
          <p:cNvPr id="4" name="Holder 4"/>
          <p:cNvSpPr>
            <a:spLocks noGrp="1"/>
          </p:cNvSpPr>
          <p:nvPr>
            <p:ph type="dt" sz="half" idx="6"/>
          </p:nvPr>
        </p:nvSpPr>
        <p:spPr/>
        <p:txBody>
          <a:bodyPr lIns="0" tIns="0" rIns="0" bIns="0"/>
          <a:lstStyle>
            <a:lvl1pPr>
              <a:defRPr sz="950" b="0" i="0">
                <a:solidFill>
                  <a:srgbClr val="7FB298"/>
                </a:solidFill>
                <a:latin typeface="Georgia"/>
                <a:cs typeface="Georgia"/>
              </a:defRPr>
            </a:lvl1pPr>
          </a:lstStyle>
          <a:p>
            <a:pPr marL="12700">
              <a:lnSpc>
                <a:spcPct val="100000"/>
              </a:lnSpc>
              <a:spcBef>
                <a:spcPts val="215"/>
              </a:spcBef>
            </a:pPr>
            <a:r>
              <a:rPr spc="50" dirty="0"/>
              <a:t>2203A52007</a:t>
            </a:r>
            <a:r>
              <a:rPr spc="185" dirty="0"/>
              <a:t>  </a:t>
            </a:r>
            <a:r>
              <a:rPr spc="95" dirty="0"/>
              <a:t>(SR)</a:t>
            </a:r>
          </a:p>
        </p:txBody>
      </p:sp>
      <p:sp>
        <p:nvSpPr>
          <p:cNvPr id="5" name="Holder 5"/>
          <p:cNvSpPr>
            <a:spLocks noGrp="1"/>
          </p:cNvSpPr>
          <p:nvPr>
            <p:ph type="sldNum" sz="quarter" idx="7"/>
          </p:nvPr>
        </p:nvSpPr>
        <p:spPr/>
        <p:txBody>
          <a:bodyPr lIns="0" tIns="0" rIns="0" bIns="0"/>
          <a:lstStyle>
            <a:lvl1pPr>
              <a:defRPr sz="950" b="0" i="0">
                <a:solidFill>
                  <a:srgbClr val="003D1E"/>
                </a:solidFill>
                <a:latin typeface="Georgia"/>
                <a:cs typeface="Georgia"/>
              </a:defRPr>
            </a:lvl1pPr>
          </a:lstStyle>
          <a:p>
            <a:pPr marL="38100">
              <a:lnSpc>
                <a:spcPct val="100000"/>
              </a:lnSpc>
              <a:spcBef>
                <a:spcPts val="215"/>
              </a:spcBef>
            </a:pPr>
            <a:fld id="{81D60167-4931-47E6-BA6A-407CBD079E47}" type="slidenum">
              <a:rPr spc="80" dirty="0"/>
              <a:t>‹#›</a:t>
            </a:fld>
            <a:r>
              <a:rPr spc="-40" dirty="0"/>
              <a:t> </a:t>
            </a:r>
            <a:r>
              <a:rPr spc="125" dirty="0"/>
              <a:t>/</a:t>
            </a:r>
            <a:r>
              <a:rPr spc="-40" dirty="0"/>
              <a:t> </a:t>
            </a:r>
            <a:r>
              <a:rPr spc="-25" dirty="0"/>
              <a:t>34</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50" b="0" i="0">
                <a:solidFill>
                  <a:srgbClr val="003D1E"/>
                </a:solidFill>
                <a:latin typeface="Georgia"/>
                <a:cs typeface="Georgia"/>
              </a:defRPr>
            </a:lvl1pPr>
          </a:lstStyle>
          <a:p>
            <a:pPr marL="86360">
              <a:lnSpc>
                <a:spcPct val="100000"/>
              </a:lnSpc>
              <a:spcBef>
                <a:spcPts val="215"/>
              </a:spcBef>
            </a:pPr>
            <a:r>
              <a:rPr spc="65" dirty="0"/>
              <a:t>0ctober</a:t>
            </a:r>
            <a:r>
              <a:rPr spc="195" dirty="0"/>
              <a:t> </a:t>
            </a:r>
            <a:r>
              <a:rPr dirty="0"/>
              <a:t>30</a:t>
            </a:r>
            <a:r>
              <a:rPr spc="200" dirty="0"/>
              <a:t> </a:t>
            </a:r>
            <a:r>
              <a:rPr spc="-20" dirty="0"/>
              <a:t>,2023</a:t>
            </a:r>
          </a:p>
        </p:txBody>
      </p:sp>
      <p:sp>
        <p:nvSpPr>
          <p:cNvPr id="3" name="Holder 3"/>
          <p:cNvSpPr>
            <a:spLocks noGrp="1"/>
          </p:cNvSpPr>
          <p:nvPr>
            <p:ph type="dt" sz="half" idx="6"/>
          </p:nvPr>
        </p:nvSpPr>
        <p:spPr/>
        <p:txBody>
          <a:bodyPr lIns="0" tIns="0" rIns="0" bIns="0"/>
          <a:lstStyle>
            <a:lvl1pPr>
              <a:defRPr sz="950" b="0" i="0">
                <a:solidFill>
                  <a:srgbClr val="7FB298"/>
                </a:solidFill>
                <a:latin typeface="Georgia"/>
                <a:cs typeface="Georgia"/>
              </a:defRPr>
            </a:lvl1pPr>
          </a:lstStyle>
          <a:p>
            <a:pPr marL="12700">
              <a:lnSpc>
                <a:spcPct val="100000"/>
              </a:lnSpc>
              <a:spcBef>
                <a:spcPts val="215"/>
              </a:spcBef>
            </a:pPr>
            <a:r>
              <a:rPr spc="50" dirty="0"/>
              <a:t>2203A52007</a:t>
            </a:r>
            <a:r>
              <a:rPr spc="185" dirty="0"/>
              <a:t>  </a:t>
            </a:r>
            <a:r>
              <a:rPr spc="95" dirty="0"/>
              <a:t>(SR)</a:t>
            </a:r>
          </a:p>
        </p:txBody>
      </p:sp>
      <p:sp>
        <p:nvSpPr>
          <p:cNvPr id="4" name="Holder 4"/>
          <p:cNvSpPr>
            <a:spLocks noGrp="1"/>
          </p:cNvSpPr>
          <p:nvPr>
            <p:ph type="sldNum" sz="quarter" idx="7"/>
          </p:nvPr>
        </p:nvSpPr>
        <p:spPr/>
        <p:txBody>
          <a:bodyPr lIns="0" tIns="0" rIns="0" bIns="0"/>
          <a:lstStyle>
            <a:lvl1pPr>
              <a:defRPr sz="950" b="0" i="0">
                <a:solidFill>
                  <a:srgbClr val="003D1E"/>
                </a:solidFill>
                <a:latin typeface="Georgia"/>
                <a:cs typeface="Georgia"/>
              </a:defRPr>
            </a:lvl1pPr>
          </a:lstStyle>
          <a:p>
            <a:pPr marL="38100">
              <a:lnSpc>
                <a:spcPct val="100000"/>
              </a:lnSpc>
              <a:spcBef>
                <a:spcPts val="215"/>
              </a:spcBef>
            </a:pPr>
            <a:fld id="{81D60167-4931-47E6-BA6A-407CBD079E47}" type="slidenum">
              <a:rPr spc="80" dirty="0"/>
              <a:t>‹#›</a:t>
            </a:fld>
            <a:r>
              <a:rPr spc="-40" dirty="0"/>
              <a:t> </a:t>
            </a:r>
            <a:r>
              <a:rPr spc="125" dirty="0"/>
              <a:t>/</a:t>
            </a:r>
            <a:r>
              <a:rPr spc="-40" dirty="0"/>
              <a:t> </a:t>
            </a:r>
            <a:r>
              <a:rPr spc="-25" dirty="0"/>
              <a:t>34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825374" y="5184501"/>
            <a:ext cx="68580" cy="48260"/>
          </a:xfrm>
          <a:custGeom>
            <a:avLst/>
            <a:gdLst/>
            <a:ahLst/>
            <a:cxnLst/>
            <a:rect l="l" t="t" r="r" b="b"/>
            <a:pathLst>
              <a:path w="68579" h="48260">
                <a:moveTo>
                  <a:pt x="0" y="48232"/>
                </a:moveTo>
                <a:lnTo>
                  <a:pt x="68329" y="48232"/>
                </a:lnTo>
                <a:lnTo>
                  <a:pt x="68329" y="0"/>
                </a:lnTo>
                <a:lnTo>
                  <a:pt x="0" y="0"/>
                </a:lnTo>
                <a:lnTo>
                  <a:pt x="0" y="48232"/>
                </a:lnTo>
                <a:close/>
              </a:path>
            </a:pathLst>
          </a:custGeom>
          <a:ln w="8038">
            <a:solidFill>
              <a:srgbClr val="ADADE0"/>
            </a:solidFill>
          </a:ln>
        </p:spPr>
        <p:txBody>
          <a:bodyPr wrap="square" lIns="0" tIns="0" rIns="0" bIns="0" rtlCol="0"/>
          <a:lstStyle/>
          <a:p>
            <a:endParaRPr/>
          </a:p>
        </p:txBody>
      </p:sp>
      <p:sp>
        <p:nvSpPr>
          <p:cNvPr id="17" name="bg object 17"/>
          <p:cNvSpPr/>
          <p:nvPr/>
        </p:nvSpPr>
        <p:spPr>
          <a:xfrm>
            <a:off x="4698914" y="5178208"/>
            <a:ext cx="40640" cy="60960"/>
          </a:xfrm>
          <a:custGeom>
            <a:avLst/>
            <a:gdLst/>
            <a:ahLst/>
            <a:cxnLst/>
            <a:rect l="l" t="t" r="r" b="b"/>
            <a:pathLst>
              <a:path w="40639" h="60960">
                <a:moveTo>
                  <a:pt x="40344" y="0"/>
                </a:moveTo>
                <a:lnTo>
                  <a:pt x="0" y="30258"/>
                </a:lnTo>
                <a:lnTo>
                  <a:pt x="40344" y="60517"/>
                </a:lnTo>
                <a:lnTo>
                  <a:pt x="40344" y="0"/>
                </a:lnTo>
                <a:close/>
              </a:path>
            </a:pathLst>
          </a:custGeom>
          <a:solidFill>
            <a:srgbClr val="D6D6EF"/>
          </a:solidFill>
        </p:spPr>
        <p:txBody>
          <a:bodyPr wrap="square" lIns="0" tIns="0" rIns="0" bIns="0" rtlCol="0"/>
          <a:lstStyle/>
          <a:p>
            <a:endParaRPr/>
          </a:p>
        </p:txBody>
      </p:sp>
      <p:sp>
        <p:nvSpPr>
          <p:cNvPr id="18" name="bg object 18"/>
          <p:cNvSpPr/>
          <p:nvPr/>
        </p:nvSpPr>
        <p:spPr>
          <a:xfrm>
            <a:off x="4981326" y="5178208"/>
            <a:ext cx="40640" cy="60960"/>
          </a:xfrm>
          <a:custGeom>
            <a:avLst/>
            <a:gdLst/>
            <a:ahLst/>
            <a:cxnLst/>
            <a:rect l="l" t="t" r="r" b="b"/>
            <a:pathLst>
              <a:path w="40639" h="60960">
                <a:moveTo>
                  <a:pt x="0" y="0"/>
                </a:moveTo>
                <a:lnTo>
                  <a:pt x="0" y="60517"/>
                </a:lnTo>
                <a:lnTo>
                  <a:pt x="40344" y="30258"/>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5239140" y="5168122"/>
            <a:ext cx="101600" cy="81280"/>
          </a:xfrm>
          <a:custGeom>
            <a:avLst/>
            <a:gdLst/>
            <a:ahLst/>
            <a:cxnLst/>
            <a:rect l="l" t="t" r="r" b="b"/>
            <a:pathLst>
              <a:path w="101600" h="81279">
                <a:moveTo>
                  <a:pt x="0" y="80689"/>
                </a:moveTo>
                <a:lnTo>
                  <a:pt x="68329" y="80689"/>
                </a:lnTo>
                <a:lnTo>
                  <a:pt x="68329" y="32456"/>
                </a:lnTo>
                <a:lnTo>
                  <a:pt x="0" y="32456"/>
                </a:lnTo>
                <a:lnTo>
                  <a:pt x="0" y="80689"/>
                </a:lnTo>
                <a:close/>
              </a:path>
              <a:path w="101600" h="81279">
                <a:moveTo>
                  <a:pt x="16664" y="32276"/>
                </a:moveTo>
                <a:lnTo>
                  <a:pt x="16664" y="16138"/>
                </a:lnTo>
                <a:lnTo>
                  <a:pt x="85250" y="16138"/>
                </a:lnTo>
                <a:lnTo>
                  <a:pt x="85250" y="64551"/>
                </a:lnTo>
                <a:lnTo>
                  <a:pt x="69112" y="64551"/>
                </a:lnTo>
              </a:path>
              <a:path w="101600" h="81279">
                <a:moveTo>
                  <a:pt x="32802" y="16138"/>
                </a:moveTo>
                <a:lnTo>
                  <a:pt x="32802" y="0"/>
                </a:lnTo>
                <a:lnTo>
                  <a:pt x="101388" y="0"/>
                </a:lnTo>
                <a:lnTo>
                  <a:pt x="101388" y="48413"/>
                </a:lnTo>
                <a:lnTo>
                  <a:pt x="85250" y="48413"/>
                </a:lnTo>
              </a:path>
            </a:pathLst>
          </a:custGeom>
          <a:ln w="8038">
            <a:solidFill>
              <a:srgbClr val="ADADE0"/>
            </a:solidFill>
          </a:ln>
        </p:spPr>
        <p:txBody>
          <a:bodyPr wrap="square" lIns="0" tIns="0" rIns="0" bIns="0" rtlCol="0"/>
          <a:lstStyle/>
          <a:p>
            <a:endParaRPr/>
          </a:p>
        </p:txBody>
      </p:sp>
      <p:sp>
        <p:nvSpPr>
          <p:cNvPr id="20" name="bg object 20"/>
          <p:cNvSpPr/>
          <p:nvPr/>
        </p:nvSpPr>
        <p:spPr>
          <a:xfrm>
            <a:off x="5138806" y="5178208"/>
            <a:ext cx="323215" cy="60960"/>
          </a:xfrm>
          <a:custGeom>
            <a:avLst/>
            <a:gdLst/>
            <a:ahLst/>
            <a:cxnLst/>
            <a:rect l="l" t="t" r="r" b="b"/>
            <a:pathLst>
              <a:path w="323214" h="60960">
                <a:moveTo>
                  <a:pt x="40344" y="0"/>
                </a:moveTo>
                <a:lnTo>
                  <a:pt x="0" y="30258"/>
                </a:lnTo>
                <a:lnTo>
                  <a:pt x="40344" y="60517"/>
                </a:lnTo>
                <a:lnTo>
                  <a:pt x="40344" y="0"/>
                </a:lnTo>
                <a:close/>
              </a:path>
              <a:path w="323214" h="60960">
                <a:moveTo>
                  <a:pt x="282412" y="0"/>
                </a:moveTo>
                <a:lnTo>
                  <a:pt x="282412" y="60517"/>
                </a:lnTo>
                <a:lnTo>
                  <a:pt x="322756" y="30258"/>
                </a:lnTo>
                <a:lnTo>
                  <a:pt x="282412" y="0"/>
                </a:lnTo>
                <a:close/>
              </a:path>
            </a:pathLst>
          </a:custGeom>
          <a:solidFill>
            <a:srgbClr val="D6D6EF"/>
          </a:solidFill>
        </p:spPr>
        <p:txBody>
          <a:bodyPr wrap="square" lIns="0" tIns="0" rIns="0" bIns="0" rtlCol="0"/>
          <a:lstStyle/>
          <a:p>
            <a:endParaRPr/>
          </a:p>
        </p:txBody>
      </p:sp>
      <p:sp>
        <p:nvSpPr>
          <p:cNvPr id="21" name="bg object 21"/>
          <p:cNvSpPr/>
          <p:nvPr/>
        </p:nvSpPr>
        <p:spPr>
          <a:xfrm>
            <a:off x="5719903" y="5188294"/>
            <a:ext cx="60960" cy="0"/>
          </a:xfrm>
          <a:custGeom>
            <a:avLst/>
            <a:gdLst/>
            <a:ahLst/>
            <a:cxnLst/>
            <a:rect l="l" t="t" r="r" b="b"/>
            <a:pathLst>
              <a:path w="60960">
                <a:moveTo>
                  <a:pt x="0" y="0"/>
                </a:moveTo>
                <a:lnTo>
                  <a:pt x="60517" y="0"/>
                </a:lnTo>
              </a:path>
            </a:pathLst>
          </a:custGeom>
          <a:ln w="12058">
            <a:solidFill>
              <a:srgbClr val="ADADE0"/>
            </a:solidFill>
          </a:ln>
        </p:spPr>
        <p:txBody>
          <a:bodyPr wrap="square" lIns="0" tIns="0" rIns="0" bIns="0" rtlCol="0"/>
          <a:lstStyle/>
          <a:p>
            <a:endParaRPr/>
          </a:p>
        </p:txBody>
      </p:sp>
      <p:sp>
        <p:nvSpPr>
          <p:cNvPr id="22" name="bg object 22"/>
          <p:cNvSpPr/>
          <p:nvPr/>
        </p:nvSpPr>
        <p:spPr>
          <a:xfrm>
            <a:off x="5578697" y="5178208"/>
            <a:ext cx="323215" cy="60960"/>
          </a:xfrm>
          <a:custGeom>
            <a:avLst/>
            <a:gdLst/>
            <a:ahLst/>
            <a:cxnLst/>
            <a:rect l="l" t="t" r="r" b="b"/>
            <a:pathLst>
              <a:path w="323214" h="60960">
                <a:moveTo>
                  <a:pt x="40344" y="0"/>
                </a:moveTo>
                <a:lnTo>
                  <a:pt x="0" y="30258"/>
                </a:lnTo>
                <a:lnTo>
                  <a:pt x="40344" y="60517"/>
                </a:lnTo>
                <a:lnTo>
                  <a:pt x="40344" y="0"/>
                </a:lnTo>
                <a:close/>
              </a:path>
              <a:path w="323214" h="60960">
                <a:moveTo>
                  <a:pt x="282412" y="0"/>
                </a:moveTo>
                <a:lnTo>
                  <a:pt x="282412" y="60517"/>
                </a:lnTo>
                <a:lnTo>
                  <a:pt x="322756" y="30258"/>
                </a:lnTo>
                <a:lnTo>
                  <a:pt x="282412" y="0"/>
                </a:lnTo>
                <a:close/>
              </a:path>
            </a:pathLst>
          </a:custGeom>
          <a:solidFill>
            <a:srgbClr val="D6D6EF"/>
          </a:solidFill>
        </p:spPr>
        <p:txBody>
          <a:bodyPr wrap="square" lIns="0" tIns="0" rIns="0" bIns="0" rtlCol="0"/>
          <a:lstStyle/>
          <a:p>
            <a:endParaRPr/>
          </a:p>
        </p:txBody>
      </p:sp>
      <p:sp>
        <p:nvSpPr>
          <p:cNvPr id="23" name="bg object 23"/>
          <p:cNvSpPr/>
          <p:nvPr/>
        </p:nvSpPr>
        <p:spPr>
          <a:xfrm>
            <a:off x="5699731" y="5168122"/>
            <a:ext cx="81280" cy="81280"/>
          </a:xfrm>
          <a:custGeom>
            <a:avLst/>
            <a:gdLst/>
            <a:ahLst/>
            <a:cxnLst/>
            <a:rect l="l" t="t" r="r" b="b"/>
            <a:pathLst>
              <a:path w="81279" h="81279">
                <a:moveTo>
                  <a:pt x="0" y="0"/>
                </a:moveTo>
                <a:lnTo>
                  <a:pt x="60516" y="0"/>
                </a:lnTo>
              </a:path>
              <a:path w="81279" h="81279">
                <a:moveTo>
                  <a:pt x="20172" y="40344"/>
                </a:moveTo>
                <a:lnTo>
                  <a:pt x="80689" y="40344"/>
                </a:lnTo>
              </a:path>
              <a:path w="81279" h="81279">
                <a:moveTo>
                  <a:pt x="0" y="60517"/>
                </a:moveTo>
                <a:lnTo>
                  <a:pt x="60516" y="60517"/>
                </a:lnTo>
              </a:path>
              <a:path w="81279" h="81279">
                <a:moveTo>
                  <a:pt x="20172" y="80689"/>
                </a:moveTo>
                <a:lnTo>
                  <a:pt x="80689" y="80689"/>
                </a:lnTo>
              </a:path>
            </a:pathLst>
          </a:custGeom>
          <a:ln w="12058">
            <a:solidFill>
              <a:srgbClr val="D6D6EF"/>
            </a:solidFill>
          </a:ln>
        </p:spPr>
        <p:txBody>
          <a:bodyPr wrap="square" lIns="0" tIns="0" rIns="0" bIns="0" rtlCol="0"/>
          <a:lstStyle/>
          <a:p>
            <a:endParaRPr/>
          </a:p>
        </p:txBody>
      </p:sp>
      <p:sp>
        <p:nvSpPr>
          <p:cNvPr id="24" name="bg object 24"/>
          <p:cNvSpPr/>
          <p:nvPr/>
        </p:nvSpPr>
        <p:spPr>
          <a:xfrm>
            <a:off x="6139623" y="5168122"/>
            <a:ext cx="81280" cy="40640"/>
          </a:xfrm>
          <a:custGeom>
            <a:avLst/>
            <a:gdLst/>
            <a:ahLst/>
            <a:cxnLst/>
            <a:rect l="l" t="t" r="r" b="b"/>
            <a:pathLst>
              <a:path w="81279" h="40639">
                <a:moveTo>
                  <a:pt x="0" y="0"/>
                </a:moveTo>
                <a:lnTo>
                  <a:pt x="60516" y="0"/>
                </a:lnTo>
              </a:path>
              <a:path w="81279" h="40639">
                <a:moveTo>
                  <a:pt x="20172" y="20172"/>
                </a:moveTo>
                <a:lnTo>
                  <a:pt x="80689" y="20172"/>
                </a:lnTo>
              </a:path>
              <a:path w="81279" h="40639">
                <a:moveTo>
                  <a:pt x="20172" y="40344"/>
                </a:moveTo>
                <a:lnTo>
                  <a:pt x="80689" y="40344"/>
                </a:lnTo>
              </a:path>
            </a:pathLst>
          </a:custGeom>
          <a:ln w="12058">
            <a:solidFill>
              <a:srgbClr val="ADADE0"/>
            </a:solidFill>
          </a:ln>
        </p:spPr>
        <p:txBody>
          <a:bodyPr wrap="square" lIns="0" tIns="0" rIns="0" bIns="0" rtlCol="0"/>
          <a:lstStyle/>
          <a:p>
            <a:endParaRPr/>
          </a:p>
        </p:txBody>
      </p:sp>
      <p:sp>
        <p:nvSpPr>
          <p:cNvPr id="25" name="bg object 25"/>
          <p:cNvSpPr/>
          <p:nvPr/>
        </p:nvSpPr>
        <p:spPr>
          <a:xfrm>
            <a:off x="6018589" y="5178208"/>
            <a:ext cx="323215" cy="60960"/>
          </a:xfrm>
          <a:custGeom>
            <a:avLst/>
            <a:gdLst/>
            <a:ahLst/>
            <a:cxnLst/>
            <a:rect l="l" t="t" r="r" b="b"/>
            <a:pathLst>
              <a:path w="323214" h="60960">
                <a:moveTo>
                  <a:pt x="40344" y="0"/>
                </a:moveTo>
                <a:lnTo>
                  <a:pt x="0" y="30258"/>
                </a:lnTo>
                <a:lnTo>
                  <a:pt x="40344" y="60517"/>
                </a:lnTo>
                <a:lnTo>
                  <a:pt x="40344" y="0"/>
                </a:lnTo>
                <a:close/>
              </a:path>
              <a:path w="323214" h="60960">
                <a:moveTo>
                  <a:pt x="282412" y="0"/>
                </a:moveTo>
                <a:lnTo>
                  <a:pt x="282412" y="60517"/>
                </a:lnTo>
                <a:lnTo>
                  <a:pt x="322756" y="30258"/>
                </a:lnTo>
                <a:lnTo>
                  <a:pt x="282412" y="0"/>
                </a:lnTo>
                <a:close/>
              </a:path>
            </a:pathLst>
          </a:custGeom>
          <a:solidFill>
            <a:srgbClr val="D6D6EF"/>
          </a:solidFill>
        </p:spPr>
        <p:txBody>
          <a:bodyPr wrap="square" lIns="0" tIns="0" rIns="0" bIns="0" rtlCol="0"/>
          <a:lstStyle/>
          <a:p>
            <a:endParaRPr/>
          </a:p>
        </p:txBody>
      </p:sp>
      <p:sp>
        <p:nvSpPr>
          <p:cNvPr id="26" name="bg object 26"/>
          <p:cNvSpPr/>
          <p:nvPr/>
        </p:nvSpPr>
        <p:spPr>
          <a:xfrm>
            <a:off x="6139623" y="5228639"/>
            <a:ext cx="81280" cy="20320"/>
          </a:xfrm>
          <a:custGeom>
            <a:avLst/>
            <a:gdLst/>
            <a:ahLst/>
            <a:cxnLst/>
            <a:rect l="l" t="t" r="r" b="b"/>
            <a:pathLst>
              <a:path w="81279" h="20320">
                <a:moveTo>
                  <a:pt x="0" y="0"/>
                </a:moveTo>
                <a:lnTo>
                  <a:pt x="60516" y="0"/>
                </a:lnTo>
              </a:path>
              <a:path w="81279" h="20320">
                <a:moveTo>
                  <a:pt x="20172" y="20172"/>
                </a:moveTo>
                <a:lnTo>
                  <a:pt x="80689" y="20172"/>
                </a:lnTo>
              </a:path>
            </a:pathLst>
          </a:custGeom>
          <a:ln w="12058">
            <a:solidFill>
              <a:srgbClr val="D6D6EF"/>
            </a:solidFill>
          </a:ln>
        </p:spPr>
        <p:txBody>
          <a:bodyPr wrap="square" lIns="0" tIns="0" rIns="0" bIns="0" rtlCol="0"/>
          <a:lstStyle/>
          <a:p>
            <a:endParaRPr/>
          </a:p>
        </p:txBody>
      </p:sp>
      <p:sp>
        <p:nvSpPr>
          <p:cNvPr id="27" name="bg object 27"/>
          <p:cNvSpPr/>
          <p:nvPr/>
        </p:nvSpPr>
        <p:spPr>
          <a:xfrm>
            <a:off x="6579515" y="5168122"/>
            <a:ext cx="81280" cy="81280"/>
          </a:xfrm>
          <a:custGeom>
            <a:avLst/>
            <a:gdLst/>
            <a:ahLst/>
            <a:cxnLst/>
            <a:rect l="l" t="t" r="r" b="b"/>
            <a:pathLst>
              <a:path w="81279" h="81279">
                <a:moveTo>
                  <a:pt x="0" y="0"/>
                </a:moveTo>
                <a:lnTo>
                  <a:pt x="60516" y="0"/>
                </a:lnTo>
              </a:path>
              <a:path w="81279" h="81279">
                <a:moveTo>
                  <a:pt x="20172" y="20172"/>
                </a:moveTo>
                <a:lnTo>
                  <a:pt x="80689" y="20172"/>
                </a:lnTo>
              </a:path>
              <a:path w="81279" h="81279">
                <a:moveTo>
                  <a:pt x="20172" y="40344"/>
                </a:moveTo>
                <a:lnTo>
                  <a:pt x="80689" y="40344"/>
                </a:lnTo>
              </a:path>
              <a:path w="81279" h="81279">
                <a:moveTo>
                  <a:pt x="0" y="60517"/>
                </a:moveTo>
                <a:lnTo>
                  <a:pt x="60516" y="60517"/>
                </a:lnTo>
              </a:path>
              <a:path w="81279" h="81279">
                <a:moveTo>
                  <a:pt x="20172" y="80689"/>
                </a:moveTo>
                <a:lnTo>
                  <a:pt x="80689" y="80689"/>
                </a:lnTo>
              </a:path>
            </a:pathLst>
          </a:custGeom>
          <a:ln w="12058">
            <a:solidFill>
              <a:srgbClr val="ADADE0"/>
            </a:solidFill>
          </a:ln>
        </p:spPr>
        <p:txBody>
          <a:bodyPr wrap="square" lIns="0" tIns="0" rIns="0" bIns="0" rtlCol="0"/>
          <a:lstStyle/>
          <a:p>
            <a:endParaRPr/>
          </a:p>
        </p:txBody>
      </p:sp>
      <p:pic>
        <p:nvPicPr>
          <p:cNvPr id="28" name="bg object 28"/>
          <p:cNvPicPr/>
          <p:nvPr/>
        </p:nvPicPr>
        <p:blipFill>
          <a:blip r:embed="rId7" cstate="print"/>
          <a:stretch>
            <a:fillRect/>
          </a:stretch>
        </p:blipFill>
        <p:spPr>
          <a:xfrm>
            <a:off x="7020834" y="5170433"/>
            <a:ext cx="85311" cy="84406"/>
          </a:xfrm>
          <a:prstGeom prst="rect">
            <a:avLst/>
          </a:prstGeom>
        </p:spPr>
      </p:pic>
      <p:pic>
        <p:nvPicPr>
          <p:cNvPr id="29" name="bg object 29"/>
          <p:cNvPicPr/>
          <p:nvPr/>
        </p:nvPicPr>
        <p:blipFill>
          <a:blip r:embed="rId8" cstate="print"/>
          <a:stretch>
            <a:fillRect/>
          </a:stretch>
        </p:blipFill>
        <p:spPr>
          <a:xfrm>
            <a:off x="6870167" y="5164103"/>
            <a:ext cx="112934" cy="88727"/>
          </a:xfrm>
          <a:prstGeom prst="rect">
            <a:avLst/>
          </a:prstGeom>
        </p:spPr>
      </p:pic>
      <p:pic>
        <p:nvPicPr>
          <p:cNvPr id="30" name="bg object 30"/>
          <p:cNvPicPr/>
          <p:nvPr/>
        </p:nvPicPr>
        <p:blipFill>
          <a:blip r:embed="rId9" cstate="print"/>
          <a:stretch>
            <a:fillRect/>
          </a:stretch>
        </p:blipFill>
        <p:spPr>
          <a:xfrm>
            <a:off x="7136441" y="5164103"/>
            <a:ext cx="112934" cy="88727"/>
          </a:xfrm>
          <a:prstGeom prst="rect">
            <a:avLst/>
          </a:prstGeom>
        </p:spPr>
      </p:pic>
      <p:sp>
        <p:nvSpPr>
          <p:cNvPr id="31" name="bg object 31"/>
          <p:cNvSpPr/>
          <p:nvPr/>
        </p:nvSpPr>
        <p:spPr>
          <a:xfrm>
            <a:off x="-1959" y="-1467"/>
            <a:ext cx="3660140" cy="215900"/>
          </a:xfrm>
          <a:custGeom>
            <a:avLst/>
            <a:gdLst/>
            <a:ahLst/>
            <a:cxnLst/>
            <a:rect l="l" t="t" r="r" b="b"/>
            <a:pathLst>
              <a:path w="3660140" h="215900">
                <a:moveTo>
                  <a:pt x="3659552" y="0"/>
                </a:moveTo>
                <a:lnTo>
                  <a:pt x="0" y="0"/>
                </a:lnTo>
                <a:lnTo>
                  <a:pt x="0" y="215457"/>
                </a:lnTo>
                <a:lnTo>
                  <a:pt x="3659552" y="215457"/>
                </a:lnTo>
                <a:lnTo>
                  <a:pt x="3659552" y="0"/>
                </a:lnTo>
                <a:close/>
              </a:path>
            </a:pathLst>
          </a:custGeom>
          <a:solidFill>
            <a:srgbClr val="005128"/>
          </a:solidFill>
        </p:spPr>
        <p:txBody>
          <a:bodyPr wrap="square" lIns="0" tIns="0" rIns="0" bIns="0" rtlCol="0"/>
          <a:lstStyle/>
          <a:p>
            <a:endParaRPr/>
          </a:p>
        </p:txBody>
      </p:sp>
      <p:sp>
        <p:nvSpPr>
          <p:cNvPr id="32" name="bg object 32"/>
          <p:cNvSpPr/>
          <p:nvPr/>
        </p:nvSpPr>
        <p:spPr>
          <a:xfrm>
            <a:off x="3657592" y="-1467"/>
            <a:ext cx="3660140" cy="215900"/>
          </a:xfrm>
          <a:custGeom>
            <a:avLst/>
            <a:gdLst/>
            <a:ahLst/>
            <a:cxnLst/>
            <a:rect l="l" t="t" r="r" b="b"/>
            <a:pathLst>
              <a:path w="3660140" h="215900">
                <a:moveTo>
                  <a:pt x="3659552" y="0"/>
                </a:moveTo>
                <a:lnTo>
                  <a:pt x="0" y="0"/>
                </a:lnTo>
                <a:lnTo>
                  <a:pt x="0" y="215457"/>
                </a:lnTo>
                <a:lnTo>
                  <a:pt x="3659552" y="215457"/>
                </a:lnTo>
                <a:lnTo>
                  <a:pt x="3659552" y="0"/>
                </a:lnTo>
                <a:close/>
              </a:path>
            </a:pathLst>
          </a:custGeom>
          <a:solidFill>
            <a:srgbClr val="D8E8E0"/>
          </a:solidFill>
        </p:spPr>
        <p:txBody>
          <a:bodyPr wrap="square" lIns="0" tIns="0" rIns="0" bIns="0" rtlCol="0"/>
          <a:lstStyle/>
          <a:p>
            <a:endParaRPr/>
          </a:p>
        </p:txBody>
      </p:sp>
      <p:sp>
        <p:nvSpPr>
          <p:cNvPr id="2" name="Holder 2"/>
          <p:cNvSpPr>
            <a:spLocks noGrp="1"/>
          </p:cNvSpPr>
          <p:nvPr>
            <p:ph type="title"/>
          </p:nvPr>
        </p:nvSpPr>
        <p:spPr>
          <a:xfrm>
            <a:off x="156883" y="320563"/>
            <a:ext cx="4303395" cy="372745"/>
          </a:xfrm>
          <a:prstGeom prst="rect">
            <a:avLst/>
          </a:prstGeom>
        </p:spPr>
        <p:txBody>
          <a:bodyPr wrap="square" lIns="0" tIns="0" rIns="0" bIns="0">
            <a:spAutoFit/>
          </a:bodyPr>
          <a:lstStyle>
            <a:lvl1pPr>
              <a:defRPr sz="2250" b="0" i="0">
                <a:solidFill>
                  <a:srgbClr val="003D1E"/>
                </a:solidFill>
                <a:latin typeface="Times New Roman"/>
                <a:cs typeface="Times New Roman"/>
              </a:defRPr>
            </a:lvl1pPr>
          </a:lstStyle>
          <a:p>
            <a:endParaRPr/>
          </a:p>
        </p:txBody>
      </p:sp>
      <p:sp>
        <p:nvSpPr>
          <p:cNvPr id="3" name="Holder 3"/>
          <p:cNvSpPr>
            <a:spLocks noGrp="1"/>
          </p:cNvSpPr>
          <p:nvPr>
            <p:ph type="body" idx="1"/>
          </p:nvPr>
        </p:nvSpPr>
        <p:spPr>
          <a:xfrm>
            <a:off x="645511" y="1048352"/>
            <a:ext cx="6416675" cy="3082925"/>
          </a:xfrm>
          <a:prstGeom prst="rect">
            <a:avLst/>
          </a:prstGeom>
        </p:spPr>
        <p:txBody>
          <a:bodyPr wrap="square" lIns="0" tIns="0" rIns="0" bIns="0">
            <a:spAutoFit/>
          </a:bodyPr>
          <a:lstStyle>
            <a:lvl1pPr>
              <a:defRPr sz="17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5372285" y="5287595"/>
            <a:ext cx="1164618" cy="197485"/>
          </a:xfrm>
          <a:prstGeom prst="rect">
            <a:avLst/>
          </a:prstGeom>
        </p:spPr>
        <p:txBody>
          <a:bodyPr wrap="square" lIns="0" tIns="0" rIns="0" bIns="0">
            <a:spAutoFit/>
          </a:bodyPr>
          <a:lstStyle>
            <a:lvl1pPr>
              <a:defRPr sz="950" b="0" i="0">
                <a:solidFill>
                  <a:srgbClr val="003D1E"/>
                </a:solidFill>
                <a:latin typeface="Georgia"/>
                <a:cs typeface="Georgia"/>
              </a:defRPr>
            </a:lvl1pPr>
          </a:lstStyle>
          <a:p>
            <a:pPr marL="86360">
              <a:lnSpc>
                <a:spcPct val="100000"/>
              </a:lnSpc>
              <a:spcBef>
                <a:spcPts val="215"/>
              </a:spcBef>
            </a:pPr>
            <a:r>
              <a:rPr spc="65" dirty="0"/>
              <a:t>0ctober</a:t>
            </a:r>
            <a:r>
              <a:rPr spc="195" dirty="0"/>
              <a:t> </a:t>
            </a:r>
            <a:r>
              <a:rPr dirty="0"/>
              <a:t>30</a:t>
            </a:r>
            <a:r>
              <a:rPr spc="200" dirty="0"/>
              <a:t> </a:t>
            </a:r>
            <a:r>
              <a:rPr spc="-20" dirty="0"/>
              <a:t>,2023</a:t>
            </a:r>
          </a:p>
        </p:txBody>
      </p:sp>
      <p:sp>
        <p:nvSpPr>
          <p:cNvPr id="5" name="Holder 5"/>
          <p:cNvSpPr>
            <a:spLocks noGrp="1"/>
          </p:cNvSpPr>
          <p:nvPr>
            <p:ph type="dt" sz="half" idx="6"/>
          </p:nvPr>
        </p:nvSpPr>
        <p:spPr>
          <a:xfrm>
            <a:off x="617229" y="5287595"/>
            <a:ext cx="1201420" cy="197485"/>
          </a:xfrm>
          <a:prstGeom prst="rect">
            <a:avLst/>
          </a:prstGeom>
        </p:spPr>
        <p:txBody>
          <a:bodyPr wrap="square" lIns="0" tIns="0" rIns="0" bIns="0">
            <a:spAutoFit/>
          </a:bodyPr>
          <a:lstStyle>
            <a:lvl1pPr>
              <a:defRPr sz="950" b="0" i="0">
                <a:solidFill>
                  <a:srgbClr val="7FB298"/>
                </a:solidFill>
                <a:latin typeface="Georgia"/>
                <a:cs typeface="Georgia"/>
              </a:defRPr>
            </a:lvl1pPr>
          </a:lstStyle>
          <a:p>
            <a:pPr marL="12700">
              <a:lnSpc>
                <a:spcPct val="100000"/>
              </a:lnSpc>
              <a:spcBef>
                <a:spcPts val="215"/>
              </a:spcBef>
            </a:pPr>
            <a:r>
              <a:rPr spc="50" dirty="0"/>
              <a:t>2203A52007</a:t>
            </a:r>
            <a:r>
              <a:rPr spc="185" dirty="0"/>
              <a:t>  </a:t>
            </a:r>
            <a:r>
              <a:rPr spc="95" dirty="0"/>
              <a:t>(SR)</a:t>
            </a:r>
          </a:p>
        </p:txBody>
      </p:sp>
      <p:sp>
        <p:nvSpPr>
          <p:cNvPr id="6" name="Holder 6"/>
          <p:cNvSpPr>
            <a:spLocks noGrp="1"/>
          </p:cNvSpPr>
          <p:nvPr>
            <p:ph type="sldNum" sz="quarter" idx="7"/>
          </p:nvPr>
        </p:nvSpPr>
        <p:spPr>
          <a:xfrm>
            <a:off x="6757536" y="5287595"/>
            <a:ext cx="468629" cy="197485"/>
          </a:xfrm>
          <a:prstGeom prst="rect">
            <a:avLst/>
          </a:prstGeom>
        </p:spPr>
        <p:txBody>
          <a:bodyPr wrap="square" lIns="0" tIns="0" rIns="0" bIns="0">
            <a:spAutoFit/>
          </a:bodyPr>
          <a:lstStyle>
            <a:lvl1pPr>
              <a:defRPr sz="950" b="0" i="0">
                <a:solidFill>
                  <a:srgbClr val="003D1E"/>
                </a:solidFill>
                <a:latin typeface="Georgia"/>
                <a:cs typeface="Georgia"/>
              </a:defRPr>
            </a:lvl1pPr>
          </a:lstStyle>
          <a:p>
            <a:pPr marL="38100">
              <a:lnSpc>
                <a:spcPct val="100000"/>
              </a:lnSpc>
              <a:spcBef>
                <a:spcPts val="215"/>
              </a:spcBef>
            </a:pPr>
            <a:fld id="{81D60167-4931-47E6-BA6A-407CBD079E47}" type="slidenum">
              <a:rPr spc="80" dirty="0"/>
              <a:t>‹#›</a:t>
            </a:fld>
            <a:r>
              <a:rPr spc="-40" dirty="0"/>
              <a:t> </a:t>
            </a:r>
            <a:r>
              <a:rPr spc="125" dirty="0"/>
              <a:t>/</a:t>
            </a:r>
            <a:r>
              <a:rPr spc="-40" dirty="0"/>
              <a:t> </a:t>
            </a:r>
            <a:r>
              <a:rPr spc="-25" dirty="0"/>
              <a:t>34</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2.png"/><Relationship Id="rId7"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5.png"/><Relationship Id="rId10" Type="http://schemas.openxmlformats.org/officeDocument/2006/relationships/image" Target="../media/image63.png"/><Relationship Id="rId4" Type="http://schemas.openxmlformats.org/officeDocument/2006/relationships/image" Target="../media/image3.png"/><Relationship Id="rId9" Type="http://schemas.openxmlformats.org/officeDocument/2006/relationships/image" Target="../media/image62.png"/></Relationships>
</file>

<file path=ppt/slides/_rels/slide22.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5.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5.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78.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Soumya-2004/stat-ml/blob/main/project_stat_ml%20(1).ipynb"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408" y="1260575"/>
            <a:ext cx="7040880" cy="131445"/>
          </a:xfrm>
          <a:custGeom>
            <a:avLst/>
            <a:gdLst/>
            <a:ahLst/>
            <a:cxnLst/>
            <a:rect l="l" t="t" r="r" b="b"/>
            <a:pathLst>
              <a:path w="7040880" h="131444">
                <a:moveTo>
                  <a:pt x="6959779" y="0"/>
                </a:moveTo>
                <a:lnTo>
                  <a:pt x="80689" y="0"/>
                </a:lnTo>
                <a:lnTo>
                  <a:pt x="49359" y="6366"/>
                </a:lnTo>
                <a:lnTo>
                  <a:pt x="23702" y="23702"/>
                </a:lnTo>
                <a:lnTo>
                  <a:pt x="6366" y="49358"/>
                </a:lnTo>
                <a:lnTo>
                  <a:pt x="0" y="80688"/>
                </a:lnTo>
                <a:lnTo>
                  <a:pt x="0" y="130856"/>
                </a:lnTo>
                <a:lnTo>
                  <a:pt x="7040468" y="130856"/>
                </a:lnTo>
                <a:lnTo>
                  <a:pt x="7040468" y="80688"/>
                </a:lnTo>
                <a:lnTo>
                  <a:pt x="7034101" y="49358"/>
                </a:lnTo>
                <a:lnTo>
                  <a:pt x="7016765" y="23702"/>
                </a:lnTo>
                <a:lnTo>
                  <a:pt x="6991109" y="6366"/>
                </a:lnTo>
                <a:lnTo>
                  <a:pt x="6959779" y="0"/>
                </a:lnTo>
                <a:close/>
              </a:path>
            </a:pathLst>
          </a:custGeom>
          <a:solidFill>
            <a:srgbClr val="D8E8E0"/>
          </a:solidFill>
        </p:spPr>
        <p:txBody>
          <a:bodyPr wrap="square" lIns="0" tIns="0" rIns="0" bIns="0" rtlCol="0"/>
          <a:lstStyle/>
          <a:p>
            <a:endParaRPr/>
          </a:p>
        </p:txBody>
      </p:sp>
      <p:grpSp>
        <p:nvGrpSpPr>
          <p:cNvPr id="3" name="object 3"/>
          <p:cNvGrpSpPr/>
          <p:nvPr/>
        </p:nvGrpSpPr>
        <p:grpSpPr>
          <a:xfrm>
            <a:off x="137408" y="1331137"/>
            <a:ext cx="7121525" cy="1055370"/>
            <a:chOff x="137408" y="1331137"/>
            <a:chExt cx="7121525" cy="1055370"/>
          </a:xfrm>
        </p:grpSpPr>
        <p:pic>
          <p:nvPicPr>
            <p:cNvPr id="4" name="object 4"/>
            <p:cNvPicPr/>
            <p:nvPr/>
          </p:nvPicPr>
          <p:blipFill>
            <a:blip r:embed="rId2" cstate="print"/>
            <a:stretch>
              <a:fillRect/>
            </a:stretch>
          </p:blipFill>
          <p:spPr>
            <a:xfrm>
              <a:off x="218097" y="2224779"/>
              <a:ext cx="161376" cy="161376"/>
            </a:xfrm>
            <a:prstGeom prst="rect">
              <a:avLst/>
            </a:prstGeom>
          </p:spPr>
        </p:pic>
        <p:pic>
          <p:nvPicPr>
            <p:cNvPr id="5" name="object 5"/>
            <p:cNvPicPr/>
            <p:nvPr/>
          </p:nvPicPr>
          <p:blipFill>
            <a:blip r:embed="rId3" cstate="print"/>
            <a:stretch>
              <a:fillRect/>
            </a:stretch>
          </p:blipFill>
          <p:spPr>
            <a:xfrm>
              <a:off x="298786" y="2204607"/>
              <a:ext cx="6959697" cy="181548"/>
            </a:xfrm>
            <a:prstGeom prst="rect">
              <a:avLst/>
            </a:prstGeom>
          </p:spPr>
        </p:pic>
        <p:pic>
          <p:nvPicPr>
            <p:cNvPr id="6" name="object 6"/>
            <p:cNvPicPr/>
            <p:nvPr/>
          </p:nvPicPr>
          <p:blipFill>
            <a:blip r:embed="rId4" cstate="print"/>
            <a:stretch>
              <a:fillRect/>
            </a:stretch>
          </p:blipFill>
          <p:spPr>
            <a:xfrm>
              <a:off x="7177876" y="1340881"/>
              <a:ext cx="80607" cy="883898"/>
            </a:xfrm>
            <a:prstGeom prst="rect">
              <a:avLst/>
            </a:prstGeom>
          </p:spPr>
        </p:pic>
        <p:sp>
          <p:nvSpPr>
            <p:cNvPr id="7" name="object 7"/>
            <p:cNvSpPr/>
            <p:nvPr/>
          </p:nvSpPr>
          <p:spPr>
            <a:xfrm>
              <a:off x="137408" y="1331137"/>
              <a:ext cx="7040880" cy="974725"/>
            </a:xfrm>
            <a:custGeom>
              <a:avLst/>
              <a:gdLst/>
              <a:ahLst/>
              <a:cxnLst/>
              <a:rect l="l" t="t" r="r" b="b"/>
              <a:pathLst>
                <a:path w="7040880" h="974725">
                  <a:moveTo>
                    <a:pt x="7040468" y="0"/>
                  </a:moveTo>
                  <a:lnTo>
                    <a:pt x="0" y="0"/>
                  </a:lnTo>
                  <a:lnTo>
                    <a:pt x="0" y="893642"/>
                  </a:lnTo>
                  <a:lnTo>
                    <a:pt x="6366" y="924972"/>
                  </a:lnTo>
                  <a:lnTo>
                    <a:pt x="23702" y="950628"/>
                  </a:lnTo>
                  <a:lnTo>
                    <a:pt x="49359" y="967964"/>
                  </a:lnTo>
                  <a:lnTo>
                    <a:pt x="80689" y="974331"/>
                  </a:lnTo>
                  <a:lnTo>
                    <a:pt x="6959779" y="974331"/>
                  </a:lnTo>
                  <a:lnTo>
                    <a:pt x="6991109" y="967964"/>
                  </a:lnTo>
                  <a:lnTo>
                    <a:pt x="7016765" y="950628"/>
                  </a:lnTo>
                  <a:lnTo>
                    <a:pt x="7034101" y="924972"/>
                  </a:lnTo>
                  <a:lnTo>
                    <a:pt x="7040468" y="893642"/>
                  </a:lnTo>
                  <a:lnTo>
                    <a:pt x="7040468" y="0"/>
                  </a:lnTo>
                  <a:close/>
                </a:path>
              </a:pathLst>
            </a:custGeom>
            <a:solidFill>
              <a:srgbClr val="D8E8E0"/>
            </a:solidFill>
          </p:spPr>
          <p:txBody>
            <a:bodyPr wrap="square" lIns="0" tIns="0" rIns="0" bIns="0" rtlCol="0"/>
            <a:lstStyle/>
            <a:p>
              <a:endParaRPr/>
            </a:p>
          </p:txBody>
        </p:sp>
        <p:sp>
          <p:nvSpPr>
            <p:cNvPr id="8" name="object 8"/>
            <p:cNvSpPr/>
            <p:nvPr/>
          </p:nvSpPr>
          <p:spPr>
            <a:xfrm>
              <a:off x="7177876" y="1401401"/>
              <a:ext cx="0" cy="854075"/>
            </a:xfrm>
            <a:custGeom>
              <a:avLst/>
              <a:gdLst/>
              <a:ahLst/>
              <a:cxnLst/>
              <a:rect l="l" t="t" r="r" b="b"/>
              <a:pathLst>
                <a:path h="854075">
                  <a:moveTo>
                    <a:pt x="0" y="853636"/>
                  </a:moveTo>
                  <a:lnTo>
                    <a:pt x="0" y="0"/>
                  </a:lnTo>
                </a:path>
              </a:pathLst>
            </a:custGeom>
            <a:ln w="3175">
              <a:solidFill>
                <a:srgbClr val="7F7F7F"/>
              </a:solidFill>
            </a:ln>
          </p:spPr>
          <p:txBody>
            <a:bodyPr wrap="square" lIns="0" tIns="0" rIns="0" bIns="0" rtlCol="0"/>
            <a:lstStyle/>
            <a:p>
              <a:endParaRPr/>
            </a:p>
          </p:txBody>
        </p:sp>
        <p:sp>
          <p:nvSpPr>
            <p:cNvPr id="9" name="object 9"/>
            <p:cNvSpPr/>
            <p:nvPr/>
          </p:nvSpPr>
          <p:spPr>
            <a:xfrm>
              <a:off x="7177876" y="1381229"/>
              <a:ext cx="0" cy="20320"/>
            </a:xfrm>
            <a:custGeom>
              <a:avLst/>
              <a:gdLst/>
              <a:ahLst/>
              <a:cxnLst/>
              <a:rect l="l" t="t" r="r" b="b"/>
              <a:pathLst>
                <a:path h="20319">
                  <a:moveTo>
                    <a:pt x="0" y="20172"/>
                  </a:moveTo>
                  <a:lnTo>
                    <a:pt x="0" y="0"/>
                  </a:lnTo>
                </a:path>
              </a:pathLst>
            </a:custGeom>
            <a:ln w="3175">
              <a:solidFill>
                <a:srgbClr val="AFAFAF"/>
              </a:solidFill>
            </a:ln>
          </p:spPr>
          <p:txBody>
            <a:bodyPr wrap="square" lIns="0" tIns="0" rIns="0" bIns="0" rtlCol="0"/>
            <a:lstStyle/>
            <a:p>
              <a:endParaRPr/>
            </a:p>
          </p:txBody>
        </p:sp>
        <p:sp>
          <p:nvSpPr>
            <p:cNvPr id="10" name="object 10"/>
            <p:cNvSpPr/>
            <p:nvPr/>
          </p:nvSpPr>
          <p:spPr>
            <a:xfrm>
              <a:off x="7177876" y="1361057"/>
              <a:ext cx="0" cy="20320"/>
            </a:xfrm>
            <a:custGeom>
              <a:avLst/>
              <a:gdLst/>
              <a:ahLst/>
              <a:cxnLst/>
              <a:rect l="l" t="t" r="r" b="b"/>
              <a:pathLst>
                <a:path h="20319">
                  <a:moveTo>
                    <a:pt x="0" y="20172"/>
                  </a:moveTo>
                  <a:lnTo>
                    <a:pt x="0" y="0"/>
                  </a:lnTo>
                </a:path>
              </a:pathLst>
            </a:custGeom>
            <a:ln w="3175">
              <a:solidFill>
                <a:srgbClr val="CECECE"/>
              </a:solidFill>
            </a:ln>
          </p:spPr>
          <p:txBody>
            <a:bodyPr wrap="square" lIns="0" tIns="0" rIns="0" bIns="0" rtlCol="0"/>
            <a:lstStyle/>
            <a:p>
              <a:endParaRPr/>
            </a:p>
          </p:txBody>
        </p:sp>
        <p:sp>
          <p:nvSpPr>
            <p:cNvPr id="11" name="object 11"/>
            <p:cNvSpPr/>
            <p:nvPr/>
          </p:nvSpPr>
          <p:spPr>
            <a:xfrm>
              <a:off x="7177876" y="1340885"/>
              <a:ext cx="0" cy="20320"/>
            </a:xfrm>
            <a:custGeom>
              <a:avLst/>
              <a:gdLst/>
              <a:ahLst/>
              <a:cxnLst/>
              <a:rect l="l" t="t" r="r" b="b"/>
              <a:pathLst>
                <a:path h="20319">
                  <a:moveTo>
                    <a:pt x="0" y="20172"/>
                  </a:moveTo>
                  <a:lnTo>
                    <a:pt x="0" y="0"/>
                  </a:lnTo>
                </a:path>
              </a:pathLst>
            </a:custGeom>
            <a:ln w="3175">
              <a:solidFill>
                <a:srgbClr val="EFEFEF"/>
              </a:solidFill>
            </a:ln>
          </p:spPr>
          <p:txBody>
            <a:bodyPr wrap="square" lIns="0" tIns="0" rIns="0" bIns="0" rtlCol="0"/>
            <a:lstStyle/>
            <a:p>
              <a:endParaRPr/>
            </a:p>
          </p:txBody>
        </p:sp>
      </p:grpSp>
      <p:sp>
        <p:nvSpPr>
          <p:cNvPr id="12" name="object 12"/>
          <p:cNvSpPr txBox="1">
            <a:spLocks noGrp="1"/>
          </p:cNvSpPr>
          <p:nvPr>
            <p:ph type="title"/>
          </p:nvPr>
        </p:nvSpPr>
        <p:spPr>
          <a:xfrm>
            <a:off x="1830941" y="1427867"/>
            <a:ext cx="3653154" cy="372745"/>
          </a:xfrm>
          <a:prstGeom prst="rect">
            <a:avLst/>
          </a:prstGeom>
        </p:spPr>
        <p:txBody>
          <a:bodyPr vert="horz" wrap="square" lIns="0" tIns="15875" rIns="0" bIns="0" rtlCol="0">
            <a:spAutoFit/>
          </a:bodyPr>
          <a:lstStyle/>
          <a:p>
            <a:pPr marL="12700">
              <a:lnSpc>
                <a:spcPct val="100000"/>
              </a:lnSpc>
              <a:spcBef>
                <a:spcPts val="125"/>
              </a:spcBef>
            </a:pPr>
            <a:r>
              <a:rPr b="1" spc="-30" dirty="0">
                <a:latin typeface="Georgia"/>
                <a:cs typeface="Georgia"/>
              </a:rPr>
              <a:t>Water</a:t>
            </a:r>
            <a:r>
              <a:rPr b="1" spc="30" dirty="0">
                <a:latin typeface="Georgia"/>
                <a:cs typeface="Georgia"/>
              </a:rPr>
              <a:t> </a:t>
            </a:r>
            <a:r>
              <a:rPr b="1" dirty="0">
                <a:latin typeface="Georgia"/>
                <a:cs typeface="Georgia"/>
              </a:rPr>
              <a:t>Quality</a:t>
            </a:r>
            <a:r>
              <a:rPr b="1" spc="35" dirty="0">
                <a:latin typeface="Georgia"/>
                <a:cs typeface="Georgia"/>
              </a:rPr>
              <a:t> </a:t>
            </a:r>
            <a:r>
              <a:rPr b="1" spc="-40" dirty="0">
                <a:latin typeface="Georgia"/>
                <a:cs typeface="Georgia"/>
              </a:rPr>
              <a:t>Prediction</a:t>
            </a:r>
          </a:p>
        </p:txBody>
      </p:sp>
      <p:sp>
        <p:nvSpPr>
          <p:cNvPr id="13" name="object 13"/>
          <p:cNvSpPr txBox="1"/>
          <p:nvPr/>
        </p:nvSpPr>
        <p:spPr>
          <a:xfrm>
            <a:off x="2277409" y="1841356"/>
            <a:ext cx="2760345" cy="2355850"/>
          </a:xfrm>
          <a:prstGeom prst="rect">
            <a:avLst/>
          </a:prstGeom>
        </p:spPr>
        <p:txBody>
          <a:bodyPr vert="horz" wrap="square" lIns="0" tIns="16510" rIns="0" bIns="0" rtlCol="0">
            <a:spAutoFit/>
          </a:bodyPr>
          <a:lstStyle/>
          <a:p>
            <a:pPr algn="ctr">
              <a:lnSpc>
                <a:spcPct val="100000"/>
              </a:lnSpc>
              <a:spcBef>
                <a:spcPts val="130"/>
              </a:spcBef>
            </a:pPr>
            <a:r>
              <a:rPr sz="1700" dirty="0">
                <a:solidFill>
                  <a:srgbClr val="003D1E"/>
                </a:solidFill>
                <a:latin typeface="Times New Roman"/>
                <a:cs typeface="Times New Roman"/>
              </a:rPr>
              <a:t>Review</a:t>
            </a:r>
            <a:r>
              <a:rPr sz="1700" spc="420" dirty="0">
                <a:solidFill>
                  <a:srgbClr val="003D1E"/>
                </a:solidFill>
                <a:latin typeface="Times New Roman"/>
                <a:cs typeface="Times New Roman"/>
              </a:rPr>
              <a:t> </a:t>
            </a:r>
            <a:r>
              <a:rPr sz="1700" dirty="0">
                <a:solidFill>
                  <a:srgbClr val="003D1E"/>
                </a:solidFill>
                <a:latin typeface="Times New Roman"/>
                <a:cs typeface="Times New Roman"/>
              </a:rPr>
              <a:t>-</a:t>
            </a:r>
            <a:r>
              <a:rPr sz="1700" spc="-50" dirty="0">
                <a:solidFill>
                  <a:srgbClr val="003D1E"/>
                </a:solidFill>
                <a:latin typeface="Times New Roman"/>
                <a:cs typeface="Times New Roman"/>
              </a:rPr>
              <a:t>1</a:t>
            </a:r>
            <a:endParaRPr sz="1700">
              <a:latin typeface="Times New Roman"/>
              <a:cs typeface="Times New Roman"/>
            </a:endParaRPr>
          </a:p>
          <a:p>
            <a:pPr>
              <a:lnSpc>
                <a:spcPct val="100000"/>
              </a:lnSpc>
            </a:pPr>
            <a:endParaRPr sz="1700">
              <a:latin typeface="Times New Roman"/>
              <a:cs typeface="Times New Roman"/>
            </a:endParaRPr>
          </a:p>
          <a:p>
            <a:pPr>
              <a:lnSpc>
                <a:spcPct val="100000"/>
              </a:lnSpc>
              <a:spcBef>
                <a:spcPts val="400"/>
              </a:spcBef>
            </a:pPr>
            <a:endParaRPr sz="1700">
              <a:latin typeface="Times New Roman"/>
              <a:cs typeface="Times New Roman"/>
            </a:endParaRPr>
          </a:p>
          <a:p>
            <a:pPr algn="ctr">
              <a:lnSpc>
                <a:spcPct val="100000"/>
              </a:lnSpc>
              <a:tabLst>
                <a:tab pos="1404620" algn="l"/>
              </a:tabLst>
            </a:pPr>
            <a:r>
              <a:rPr sz="1700" b="1" spc="-10" dirty="0">
                <a:latin typeface="Georgia"/>
                <a:cs typeface="Georgia"/>
              </a:rPr>
              <a:t>Soumya.B</a:t>
            </a:r>
            <a:r>
              <a:rPr sz="1700" b="1" dirty="0">
                <a:latin typeface="Georgia"/>
                <a:cs typeface="Georgia"/>
              </a:rPr>
              <a:t>	</a:t>
            </a:r>
            <a:r>
              <a:rPr sz="1700" b="1" spc="-50" dirty="0">
                <a:latin typeface="Georgia"/>
                <a:cs typeface="Georgia"/>
              </a:rPr>
              <a:t>2203A52007</a:t>
            </a:r>
            <a:endParaRPr sz="1700">
              <a:latin typeface="Georgia"/>
              <a:cs typeface="Georgia"/>
            </a:endParaRPr>
          </a:p>
          <a:p>
            <a:pPr>
              <a:lnSpc>
                <a:spcPct val="100000"/>
              </a:lnSpc>
              <a:spcBef>
                <a:spcPts val="1010"/>
              </a:spcBef>
            </a:pPr>
            <a:endParaRPr sz="1700">
              <a:latin typeface="Georgia"/>
              <a:cs typeface="Georgia"/>
            </a:endParaRPr>
          </a:p>
          <a:p>
            <a:pPr marL="693420" marR="685800" indent="-635" algn="ctr">
              <a:lnSpc>
                <a:spcPct val="100000"/>
              </a:lnSpc>
            </a:pPr>
            <a:r>
              <a:rPr sz="1250" spc="100" dirty="0">
                <a:latin typeface="Palatino Linotype"/>
                <a:cs typeface="Palatino Linotype"/>
              </a:rPr>
              <a:t>CSE</a:t>
            </a:r>
            <a:r>
              <a:rPr sz="1250" spc="175" dirty="0">
                <a:latin typeface="Palatino Linotype"/>
                <a:cs typeface="Palatino Linotype"/>
              </a:rPr>
              <a:t> </a:t>
            </a:r>
            <a:r>
              <a:rPr sz="1250" dirty="0">
                <a:latin typeface="Palatino Linotype"/>
                <a:cs typeface="Palatino Linotype"/>
              </a:rPr>
              <a:t>AI</a:t>
            </a:r>
            <a:r>
              <a:rPr sz="1250" spc="180" dirty="0">
                <a:latin typeface="Palatino Linotype"/>
                <a:cs typeface="Palatino Linotype"/>
              </a:rPr>
              <a:t> </a:t>
            </a:r>
            <a:r>
              <a:rPr sz="1250" dirty="0">
                <a:latin typeface="Palatino Linotype"/>
                <a:cs typeface="Palatino Linotype"/>
              </a:rPr>
              <a:t>and</a:t>
            </a:r>
            <a:r>
              <a:rPr sz="1250" spc="180" dirty="0">
                <a:latin typeface="Palatino Linotype"/>
                <a:cs typeface="Palatino Linotype"/>
              </a:rPr>
              <a:t> </a:t>
            </a:r>
            <a:r>
              <a:rPr sz="1250" spc="25" dirty="0">
                <a:latin typeface="Palatino Linotype"/>
                <a:cs typeface="Palatino Linotype"/>
              </a:rPr>
              <a:t>ML </a:t>
            </a:r>
            <a:r>
              <a:rPr sz="1250" spc="114" dirty="0">
                <a:latin typeface="Palatino Linotype"/>
                <a:cs typeface="Palatino Linotype"/>
              </a:rPr>
              <a:t>SR</a:t>
            </a:r>
            <a:r>
              <a:rPr sz="1250" spc="135" dirty="0">
                <a:latin typeface="Palatino Linotype"/>
                <a:cs typeface="Palatino Linotype"/>
              </a:rPr>
              <a:t> </a:t>
            </a:r>
            <a:r>
              <a:rPr sz="1250" spc="80" dirty="0">
                <a:latin typeface="Palatino Linotype"/>
                <a:cs typeface="Palatino Linotype"/>
              </a:rPr>
              <a:t>UNIVERSITY</a:t>
            </a:r>
            <a:endParaRPr sz="1250">
              <a:latin typeface="Palatino Linotype"/>
              <a:cs typeface="Palatino Linotype"/>
            </a:endParaRPr>
          </a:p>
          <a:p>
            <a:pPr>
              <a:lnSpc>
                <a:spcPct val="100000"/>
              </a:lnSpc>
              <a:spcBef>
                <a:spcPts val="250"/>
              </a:spcBef>
            </a:pPr>
            <a:endParaRPr sz="1250">
              <a:latin typeface="Palatino Linotype"/>
              <a:cs typeface="Palatino Linotype"/>
            </a:endParaRPr>
          </a:p>
          <a:p>
            <a:pPr algn="ctr">
              <a:lnSpc>
                <a:spcPct val="100000"/>
              </a:lnSpc>
            </a:pPr>
            <a:r>
              <a:rPr sz="1700" spc="70" dirty="0">
                <a:latin typeface="Times New Roman"/>
                <a:cs typeface="Times New Roman"/>
              </a:rPr>
              <a:t>0ctober</a:t>
            </a:r>
            <a:r>
              <a:rPr sz="1700" spc="155" dirty="0">
                <a:latin typeface="Times New Roman"/>
                <a:cs typeface="Times New Roman"/>
              </a:rPr>
              <a:t> </a:t>
            </a:r>
            <a:r>
              <a:rPr sz="1700" dirty="0">
                <a:latin typeface="Times New Roman"/>
                <a:cs typeface="Times New Roman"/>
              </a:rPr>
              <a:t>30</a:t>
            </a:r>
            <a:r>
              <a:rPr sz="1700" spc="160" dirty="0">
                <a:latin typeface="Times New Roman"/>
                <a:cs typeface="Times New Roman"/>
              </a:rPr>
              <a:t> </a:t>
            </a:r>
            <a:r>
              <a:rPr sz="1700" spc="-10" dirty="0">
                <a:latin typeface="Times New Roman"/>
                <a:cs typeface="Times New Roman"/>
              </a:rPr>
              <a:t>,2023</a:t>
            </a:r>
            <a:endParaRPr sz="1700">
              <a:latin typeface="Times New Roman"/>
              <a:cs typeface="Times New Roman"/>
            </a:endParaRPr>
          </a:p>
        </p:txBody>
      </p:sp>
      <p:grpSp>
        <p:nvGrpSpPr>
          <p:cNvPr id="14" name="object 14"/>
          <p:cNvGrpSpPr/>
          <p:nvPr/>
        </p:nvGrpSpPr>
        <p:grpSpPr>
          <a:xfrm>
            <a:off x="-1959" y="5319151"/>
            <a:ext cx="7319009" cy="168910"/>
            <a:chOff x="-1959" y="5319151"/>
            <a:chExt cx="7319009" cy="168910"/>
          </a:xfrm>
        </p:grpSpPr>
        <p:sp>
          <p:nvSpPr>
            <p:cNvPr id="15" name="object 15"/>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16" name="object 16"/>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17" name="object 17"/>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18" name="object 18"/>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19" name="object 19"/>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20" name="object 20"/>
          <p:cNvSpPr txBox="1">
            <a:spLocks noGrp="1"/>
          </p:cNvSpPr>
          <p:nvPr>
            <p:ph type="ftr" sz="quarter" idx="5"/>
          </p:nvPr>
        </p:nvSpPr>
        <p:spPr>
          <a:xfrm>
            <a:off x="5372285" y="5287595"/>
            <a:ext cx="1164618" cy="173766"/>
          </a:xfrm>
          <a:prstGeom prst="rect">
            <a:avLst/>
          </a:prstGeom>
        </p:spPr>
        <p:txBody>
          <a:bodyPr vert="horz" wrap="square" lIns="0" tIns="27305" rIns="0" bIns="0" rtlCol="0">
            <a:spAutoFit/>
          </a:bodyPr>
          <a:lstStyle/>
          <a:p>
            <a:pPr marL="12700">
              <a:lnSpc>
                <a:spcPct val="100000"/>
              </a:lnSpc>
              <a:spcBef>
                <a:spcPts val="215"/>
              </a:spcBef>
            </a:pPr>
            <a:r>
              <a:rPr lang="en-IN" spc="65" dirty="0"/>
              <a:t>Nov , 08</a:t>
            </a:r>
            <a:r>
              <a:rPr lang="en-IN" spc="200" dirty="0"/>
              <a:t> </a:t>
            </a:r>
            <a:r>
              <a:rPr lang="en-IN" spc="-20" dirty="0"/>
              <a:t>, 2023</a:t>
            </a:r>
          </a:p>
        </p:txBody>
      </p:sp>
      <p:sp>
        <p:nvSpPr>
          <p:cNvPr id="21" name="object 21"/>
          <p:cNvSpPr txBox="1"/>
          <p:nvPr/>
        </p:nvSpPr>
        <p:spPr>
          <a:xfrm>
            <a:off x="6856624" y="5287595"/>
            <a:ext cx="369570" cy="173766"/>
          </a:xfrm>
          <a:prstGeom prst="rect">
            <a:avLst/>
          </a:prstGeom>
        </p:spPr>
        <p:txBody>
          <a:bodyPr vert="horz" wrap="square" lIns="0" tIns="27305" rIns="0" bIns="0" rtlCol="0">
            <a:spAutoFit/>
          </a:bodyPr>
          <a:lstStyle/>
          <a:p>
            <a:pPr marL="12700">
              <a:lnSpc>
                <a:spcPct val="100000"/>
              </a:lnSpc>
              <a:spcBef>
                <a:spcPts val="215"/>
              </a:spcBef>
            </a:pPr>
            <a:r>
              <a:rPr lang="en-IN" sz="950" spc="-50" dirty="0">
                <a:solidFill>
                  <a:srgbClr val="003D1E"/>
                </a:solidFill>
                <a:latin typeface="Georgia"/>
                <a:cs typeface="Georgia"/>
              </a:rPr>
              <a:t>1</a:t>
            </a:r>
            <a:r>
              <a:rPr sz="950" spc="-50" dirty="0">
                <a:solidFill>
                  <a:srgbClr val="003D1E"/>
                </a:solidFill>
                <a:latin typeface="Georgia"/>
                <a:cs typeface="Georgia"/>
              </a:rPr>
              <a:t> </a:t>
            </a:r>
            <a:r>
              <a:rPr sz="950" spc="125" dirty="0">
                <a:solidFill>
                  <a:srgbClr val="003D1E"/>
                </a:solidFill>
                <a:latin typeface="Georgia"/>
                <a:cs typeface="Georgia"/>
              </a:rPr>
              <a:t>/</a:t>
            </a:r>
            <a:r>
              <a:rPr sz="950" spc="-45" dirty="0">
                <a:solidFill>
                  <a:srgbClr val="003D1E"/>
                </a:solidFill>
                <a:latin typeface="Georgia"/>
                <a:cs typeface="Georgia"/>
              </a:rPr>
              <a:t> </a:t>
            </a:r>
            <a:r>
              <a:rPr sz="950" spc="-25" dirty="0">
                <a:solidFill>
                  <a:srgbClr val="003D1E"/>
                </a:solidFill>
                <a:latin typeface="Georgia"/>
                <a:cs typeface="Georgia"/>
              </a:rPr>
              <a:t>3</a:t>
            </a:r>
            <a:r>
              <a:rPr lang="en-IN" sz="950" spc="-25" dirty="0">
                <a:solidFill>
                  <a:srgbClr val="003D1E"/>
                </a:solidFill>
                <a:latin typeface="Georgia"/>
                <a:cs typeface="Georgia"/>
              </a:rPr>
              <a:t>6</a:t>
            </a:r>
            <a:endParaRPr sz="950" dirty="0">
              <a:latin typeface="Georgia"/>
              <a:cs typeface="Georgia"/>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7756" y="507251"/>
            <a:ext cx="100436" cy="100436"/>
          </a:xfrm>
          <a:prstGeom prst="rect">
            <a:avLst/>
          </a:prstGeom>
        </p:spPr>
      </p:pic>
      <p:sp>
        <p:nvSpPr>
          <p:cNvPr id="3" name="object 3"/>
          <p:cNvSpPr txBox="1"/>
          <p:nvPr/>
        </p:nvSpPr>
        <p:spPr>
          <a:xfrm>
            <a:off x="645511" y="378943"/>
            <a:ext cx="6466205" cy="4935855"/>
          </a:xfrm>
          <a:prstGeom prst="rect">
            <a:avLst/>
          </a:prstGeom>
        </p:spPr>
        <p:txBody>
          <a:bodyPr vert="horz" wrap="square" lIns="0" tIns="2540" rIns="0" bIns="0" rtlCol="0">
            <a:spAutoFit/>
          </a:bodyPr>
          <a:lstStyle/>
          <a:p>
            <a:pPr marL="12700" marR="435609">
              <a:lnSpc>
                <a:spcPct val="105500"/>
              </a:lnSpc>
              <a:spcBef>
                <a:spcPts val="20"/>
              </a:spcBef>
            </a:pPr>
            <a:r>
              <a:rPr sz="1700" spc="80" dirty="0">
                <a:latin typeface="Times New Roman"/>
                <a:cs typeface="Times New Roman"/>
              </a:rPr>
              <a:t>Importing</a:t>
            </a:r>
            <a:r>
              <a:rPr sz="1700" spc="280" dirty="0">
                <a:latin typeface="Times New Roman"/>
                <a:cs typeface="Times New Roman"/>
              </a:rPr>
              <a:t> </a:t>
            </a:r>
            <a:r>
              <a:rPr sz="1700" dirty="0">
                <a:latin typeface="Times New Roman"/>
                <a:cs typeface="Times New Roman"/>
              </a:rPr>
              <a:t>Libraries:</a:t>
            </a:r>
            <a:r>
              <a:rPr sz="1700" spc="45" dirty="0">
                <a:latin typeface="Times New Roman"/>
                <a:cs typeface="Times New Roman"/>
              </a:rPr>
              <a:t>  </a:t>
            </a:r>
            <a:r>
              <a:rPr sz="1700" spc="110" dirty="0">
                <a:latin typeface="Times New Roman"/>
                <a:cs typeface="Times New Roman"/>
              </a:rPr>
              <a:t>The</a:t>
            </a:r>
            <a:r>
              <a:rPr sz="1700" spc="290" dirty="0">
                <a:latin typeface="Times New Roman"/>
                <a:cs typeface="Times New Roman"/>
              </a:rPr>
              <a:t> </a:t>
            </a:r>
            <a:r>
              <a:rPr sz="1700" spc="50" dirty="0">
                <a:latin typeface="Times New Roman"/>
                <a:cs typeface="Times New Roman"/>
              </a:rPr>
              <a:t>code</a:t>
            </a:r>
            <a:r>
              <a:rPr sz="1700" spc="285" dirty="0">
                <a:latin typeface="Times New Roman"/>
                <a:cs typeface="Times New Roman"/>
              </a:rPr>
              <a:t> </a:t>
            </a:r>
            <a:r>
              <a:rPr sz="1700" spc="80" dirty="0">
                <a:latin typeface="Times New Roman"/>
                <a:cs typeface="Times New Roman"/>
              </a:rPr>
              <a:t>imports</a:t>
            </a:r>
            <a:r>
              <a:rPr sz="1700" spc="285" dirty="0">
                <a:latin typeface="Times New Roman"/>
                <a:cs typeface="Times New Roman"/>
              </a:rPr>
              <a:t> </a:t>
            </a:r>
            <a:r>
              <a:rPr sz="1700" spc="100" dirty="0">
                <a:latin typeface="Times New Roman"/>
                <a:cs typeface="Times New Roman"/>
              </a:rPr>
              <a:t>the</a:t>
            </a:r>
            <a:r>
              <a:rPr sz="1700" spc="285" dirty="0">
                <a:latin typeface="Times New Roman"/>
                <a:cs typeface="Times New Roman"/>
              </a:rPr>
              <a:t> </a:t>
            </a:r>
            <a:r>
              <a:rPr sz="1700" dirty="0">
                <a:latin typeface="Times New Roman"/>
                <a:cs typeface="Times New Roman"/>
              </a:rPr>
              <a:t>necessary</a:t>
            </a:r>
            <a:r>
              <a:rPr sz="1700" spc="285" dirty="0">
                <a:latin typeface="Times New Roman"/>
                <a:cs typeface="Times New Roman"/>
              </a:rPr>
              <a:t> </a:t>
            </a:r>
            <a:r>
              <a:rPr sz="1700" spc="-10" dirty="0">
                <a:latin typeface="Times New Roman"/>
                <a:cs typeface="Times New Roman"/>
              </a:rPr>
              <a:t>libraries, </a:t>
            </a:r>
            <a:r>
              <a:rPr sz="1700" spc="50" dirty="0">
                <a:latin typeface="Times New Roman"/>
                <a:cs typeface="Times New Roman"/>
              </a:rPr>
              <a:t>including</a:t>
            </a:r>
            <a:r>
              <a:rPr sz="1700" spc="145" dirty="0">
                <a:latin typeface="Times New Roman"/>
                <a:cs typeface="Times New Roman"/>
              </a:rPr>
              <a:t> </a:t>
            </a:r>
            <a:r>
              <a:rPr sz="1700" spc="70" dirty="0">
                <a:latin typeface="Times New Roman"/>
                <a:cs typeface="Times New Roman"/>
              </a:rPr>
              <a:t>random.</a:t>
            </a:r>
            <a:endParaRPr sz="1700">
              <a:latin typeface="Times New Roman"/>
              <a:cs typeface="Times New Roman"/>
            </a:endParaRPr>
          </a:p>
          <a:p>
            <a:pPr marL="12700">
              <a:lnSpc>
                <a:spcPct val="100000"/>
              </a:lnSpc>
              <a:spcBef>
                <a:spcPts val="110"/>
              </a:spcBef>
            </a:pPr>
            <a:r>
              <a:rPr sz="1700" spc="80" dirty="0">
                <a:latin typeface="Times New Roman"/>
                <a:cs typeface="Times New Roman"/>
              </a:rPr>
              <a:t>Generating</a:t>
            </a:r>
            <a:r>
              <a:rPr sz="1700" spc="225" dirty="0">
                <a:latin typeface="Times New Roman"/>
                <a:cs typeface="Times New Roman"/>
              </a:rPr>
              <a:t> </a:t>
            </a:r>
            <a:r>
              <a:rPr sz="1700" spc="95" dirty="0">
                <a:latin typeface="Times New Roman"/>
                <a:cs typeface="Times New Roman"/>
              </a:rPr>
              <a:t>Random</a:t>
            </a:r>
            <a:r>
              <a:rPr sz="1700" spc="229" dirty="0">
                <a:latin typeface="Times New Roman"/>
                <a:cs typeface="Times New Roman"/>
              </a:rPr>
              <a:t> </a:t>
            </a:r>
            <a:r>
              <a:rPr sz="1700" dirty="0">
                <a:latin typeface="Times New Roman"/>
                <a:cs typeface="Times New Roman"/>
              </a:rPr>
              <a:t>Weights</a:t>
            </a:r>
            <a:r>
              <a:rPr sz="1700" spc="229" dirty="0">
                <a:latin typeface="Times New Roman"/>
                <a:cs typeface="Times New Roman"/>
              </a:rPr>
              <a:t> </a:t>
            </a:r>
            <a:r>
              <a:rPr sz="1700" spc="110" dirty="0">
                <a:latin typeface="Times New Roman"/>
                <a:cs typeface="Times New Roman"/>
              </a:rPr>
              <a:t>and</a:t>
            </a:r>
            <a:r>
              <a:rPr sz="1700" spc="225" dirty="0">
                <a:latin typeface="Times New Roman"/>
                <a:cs typeface="Times New Roman"/>
              </a:rPr>
              <a:t> </a:t>
            </a:r>
            <a:r>
              <a:rPr sz="1700" dirty="0">
                <a:latin typeface="Times New Roman"/>
                <a:cs typeface="Times New Roman"/>
              </a:rPr>
              <a:t>Bias:</a:t>
            </a:r>
            <a:r>
              <a:rPr sz="1700" spc="445" dirty="0">
                <a:latin typeface="Times New Roman"/>
                <a:cs typeface="Times New Roman"/>
              </a:rPr>
              <a:t> </a:t>
            </a:r>
            <a:r>
              <a:rPr sz="1700" spc="110" dirty="0">
                <a:latin typeface="Times New Roman"/>
                <a:cs typeface="Times New Roman"/>
              </a:rPr>
              <a:t>The</a:t>
            </a:r>
            <a:r>
              <a:rPr sz="1700" spc="229" dirty="0">
                <a:latin typeface="Times New Roman"/>
                <a:cs typeface="Times New Roman"/>
              </a:rPr>
              <a:t> </a:t>
            </a:r>
            <a:r>
              <a:rPr sz="1700" spc="50" dirty="0">
                <a:latin typeface="Times New Roman"/>
                <a:cs typeface="Times New Roman"/>
              </a:rPr>
              <a:t>code</a:t>
            </a:r>
            <a:r>
              <a:rPr sz="1700" spc="225" dirty="0">
                <a:latin typeface="Times New Roman"/>
                <a:cs typeface="Times New Roman"/>
              </a:rPr>
              <a:t> </a:t>
            </a:r>
            <a:r>
              <a:rPr sz="1700" spc="60" dirty="0">
                <a:latin typeface="Times New Roman"/>
                <a:cs typeface="Times New Roman"/>
              </a:rPr>
              <a:t>generates</a:t>
            </a:r>
            <a:endParaRPr sz="1700">
              <a:latin typeface="Times New Roman"/>
              <a:cs typeface="Times New Roman"/>
            </a:endParaRPr>
          </a:p>
          <a:p>
            <a:pPr marL="12700" marR="213995">
              <a:lnSpc>
                <a:spcPct val="105500"/>
              </a:lnSpc>
            </a:pPr>
            <a:r>
              <a:rPr sz="1700" spc="95" dirty="0">
                <a:latin typeface="Times New Roman"/>
                <a:cs typeface="Times New Roman"/>
              </a:rPr>
              <a:t>random</a:t>
            </a:r>
            <a:r>
              <a:rPr sz="1700" spc="204" dirty="0">
                <a:latin typeface="Times New Roman"/>
                <a:cs typeface="Times New Roman"/>
              </a:rPr>
              <a:t> </a:t>
            </a:r>
            <a:r>
              <a:rPr sz="1700" dirty="0">
                <a:latin typeface="Times New Roman"/>
                <a:cs typeface="Times New Roman"/>
              </a:rPr>
              <a:t>weights</a:t>
            </a:r>
            <a:r>
              <a:rPr sz="1700" spc="210" dirty="0">
                <a:latin typeface="Times New Roman"/>
                <a:cs typeface="Times New Roman"/>
              </a:rPr>
              <a:t> </a:t>
            </a:r>
            <a:r>
              <a:rPr sz="1700" dirty="0">
                <a:latin typeface="Times New Roman"/>
                <a:cs typeface="Times New Roman"/>
              </a:rPr>
              <a:t>w</a:t>
            </a:r>
            <a:r>
              <a:rPr sz="1700" spc="210" dirty="0">
                <a:latin typeface="Times New Roman"/>
                <a:cs typeface="Times New Roman"/>
              </a:rPr>
              <a:t> </a:t>
            </a:r>
            <a:r>
              <a:rPr sz="1700" spc="110" dirty="0">
                <a:latin typeface="Times New Roman"/>
                <a:cs typeface="Times New Roman"/>
              </a:rPr>
              <a:t>and</a:t>
            </a:r>
            <a:r>
              <a:rPr sz="1700" spc="210" dirty="0">
                <a:latin typeface="Times New Roman"/>
                <a:cs typeface="Times New Roman"/>
              </a:rPr>
              <a:t> </a:t>
            </a:r>
            <a:r>
              <a:rPr sz="1700" spc="60" dirty="0">
                <a:latin typeface="Times New Roman"/>
                <a:cs typeface="Times New Roman"/>
              </a:rPr>
              <a:t>bias</a:t>
            </a:r>
            <a:r>
              <a:rPr sz="1700" spc="210" dirty="0">
                <a:latin typeface="Times New Roman"/>
                <a:cs typeface="Times New Roman"/>
              </a:rPr>
              <a:t> </a:t>
            </a:r>
            <a:r>
              <a:rPr sz="1700" spc="110" dirty="0">
                <a:latin typeface="Times New Roman"/>
                <a:cs typeface="Times New Roman"/>
              </a:rPr>
              <a:t>b</a:t>
            </a:r>
            <a:r>
              <a:rPr sz="1700" spc="210" dirty="0">
                <a:latin typeface="Times New Roman"/>
                <a:cs typeface="Times New Roman"/>
              </a:rPr>
              <a:t> </a:t>
            </a:r>
            <a:r>
              <a:rPr sz="1700" dirty="0">
                <a:latin typeface="Times New Roman"/>
                <a:cs typeface="Times New Roman"/>
              </a:rPr>
              <a:t>values</a:t>
            </a:r>
            <a:r>
              <a:rPr sz="1700" spc="210" dirty="0">
                <a:latin typeface="Times New Roman"/>
                <a:cs typeface="Times New Roman"/>
              </a:rPr>
              <a:t> </a:t>
            </a:r>
            <a:r>
              <a:rPr sz="1700" spc="50" dirty="0">
                <a:latin typeface="Times New Roman"/>
                <a:cs typeface="Times New Roman"/>
              </a:rPr>
              <a:t>using</a:t>
            </a:r>
            <a:r>
              <a:rPr sz="1700" spc="210" dirty="0">
                <a:latin typeface="Times New Roman"/>
                <a:cs typeface="Times New Roman"/>
              </a:rPr>
              <a:t> </a:t>
            </a:r>
            <a:r>
              <a:rPr sz="1700" spc="100" dirty="0">
                <a:latin typeface="Times New Roman"/>
                <a:cs typeface="Times New Roman"/>
              </a:rPr>
              <a:t>the</a:t>
            </a:r>
            <a:r>
              <a:rPr sz="1700" spc="204" dirty="0">
                <a:latin typeface="Times New Roman"/>
                <a:cs typeface="Times New Roman"/>
              </a:rPr>
              <a:t> </a:t>
            </a:r>
            <a:r>
              <a:rPr sz="1700" spc="60" dirty="0">
                <a:latin typeface="Times New Roman"/>
                <a:cs typeface="Times New Roman"/>
              </a:rPr>
              <a:t>random.uniform() </a:t>
            </a:r>
            <a:r>
              <a:rPr sz="1700" spc="90" dirty="0">
                <a:latin typeface="Times New Roman"/>
                <a:cs typeface="Times New Roman"/>
              </a:rPr>
              <a:t>method.</a:t>
            </a:r>
            <a:r>
              <a:rPr sz="1700" spc="360" dirty="0">
                <a:latin typeface="Times New Roman"/>
                <a:cs typeface="Times New Roman"/>
              </a:rPr>
              <a:t> </a:t>
            </a:r>
            <a:r>
              <a:rPr sz="1700" spc="110" dirty="0">
                <a:latin typeface="Times New Roman"/>
                <a:cs typeface="Times New Roman"/>
              </a:rPr>
              <a:t>The</a:t>
            </a:r>
            <a:r>
              <a:rPr sz="1700" spc="160" dirty="0">
                <a:latin typeface="Times New Roman"/>
                <a:cs typeface="Times New Roman"/>
              </a:rPr>
              <a:t> </a:t>
            </a:r>
            <a:r>
              <a:rPr sz="1700" spc="70" dirty="0">
                <a:latin typeface="Times New Roman"/>
                <a:cs typeface="Times New Roman"/>
              </a:rPr>
              <a:t>random.uniform()</a:t>
            </a:r>
            <a:r>
              <a:rPr sz="1700" spc="160" dirty="0">
                <a:latin typeface="Times New Roman"/>
                <a:cs typeface="Times New Roman"/>
              </a:rPr>
              <a:t> </a:t>
            </a:r>
            <a:r>
              <a:rPr sz="1700" spc="95" dirty="0">
                <a:latin typeface="Times New Roman"/>
                <a:cs typeface="Times New Roman"/>
              </a:rPr>
              <a:t>method</a:t>
            </a:r>
            <a:r>
              <a:rPr sz="1700" spc="160" dirty="0">
                <a:latin typeface="Times New Roman"/>
                <a:cs typeface="Times New Roman"/>
              </a:rPr>
              <a:t> </a:t>
            </a:r>
            <a:r>
              <a:rPr sz="1700" spc="70" dirty="0">
                <a:latin typeface="Times New Roman"/>
                <a:cs typeface="Times New Roman"/>
              </a:rPr>
              <a:t>generates</a:t>
            </a:r>
            <a:r>
              <a:rPr sz="1700" spc="165" dirty="0">
                <a:latin typeface="Times New Roman"/>
                <a:cs typeface="Times New Roman"/>
              </a:rPr>
              <a:t> </a:t>
            </a:r>
            <a:r>
              <a:rPr sz="1700" spc="85" dirty="0">
                <a:latin typeface="Times New Roman"/>
                <a:cs typeface="Times New Roman"/>
              </a:rPr>
              <a:t>random </a:t>
            </a:r>
            <a:r>
              <a:rPr sz="1700" dirty="0">
                <a:latin typeface="Times New Roman"/>
                <a:cs typeface="Times New Roman"/>
              </a:rPr>
              <a:t>floating-</a:t>
            </a:r>
            <a:r>
              <a:rPr sz="1700" spc="70" dirty="0">
                <a:latin typeface="Times New Roman"/>
                <a:cs typeface="Times New Roman"/>
              </a:rPr>
              <a:t>point</a:t>
            </a:r>
            <a:r>
              <a:rPr sz="1700" spc="254" dirty="0">
                <a:latin typeface="Times New Roman"/>
                <a:cs typeface="Times New Roman"/>
              </a:rPr>
              <a:t> </a:t>
            </a:r>
            <a:r>
              <a:rPr sz="1700" spc="70" dirty="0">
                <a:latin typeface="Times New Roman"/>
                <a:cs typeface="Times New Roman"/>
              </a:rPr>
              <a:t>numbers</a:t>
            </a:r>
            <a:r>
              <a:rPr sz="1700" spc="254" dirty="0">
                <a:latin typeface="Times New Roman"/>
                <a:cs typeface="Times New Roman"/>
              </a:rPr>
              <a:t> </a:t>
            </a:r>
            <a:r>
              <a:rPr sz="1700" spc="55" dirty="0">
                <a:latin typeface="Times New Roman"/>
                <a:cs typeface="Times New Roman"/>
              </a:rPr>
              <a:t>between</a:t>
            </a:r>
            <a:r>
              <a:rPr sz="1700" spc="250" dirty="0">
                <a:latin typeface="Times New Roman"/>
                <a:cs typeface="Times New Roman"/>
              </a:rPr>
              <a:t> </a:t>
            </a:r>
            <a:r>
              <a:rPr sz="1700" dirty="0">
                <a:latin typeface="Times New Roman"/>
                <a:cs typeface="Times New Roman"/>
              </a:rPr>
              <a:t>0.0</a:t>
            </a:r>
            <a:r>
              <a:rPr sz="1700" spc="254" dirty="0">
                <a:latin typeface="Times New Roman"/>
                <a:cs typeface="Times New Roman"/>
              </a:rPr>
              <a:t> </a:t>
            </a:r>
            <a:r>
              <a:rPr sz="1700" spc="110" dirty="0">
                <a:latin typeface="Times New Roman"/>
                <a:cs typeface="Times New Roman"/>
              </a:rPr>
              <a:t>and</a:t>
            </a:r>
            <a:r>
              <a:rPr sz="1700" spc="254" dirty="0">
                <a:latin typeface="Times New Roman"/>
                <a:cs typeface="Times New Roman"/>
              </a:rPr>
              <a:t> </a:t>
            </a:r>
            <a:r>
              <a:rPr sz="1700" spc="-25" dirty="0">
                <a:latin typeface="Times New Roman"/>
                <a:cs typeface="Times New Roman"/>
              </a:rPr>
              <a:t>1.0</a:t>
            </a:r>
            <a:endParaRPr sz="1700">
              <a:latin typeface="Times New Roman"/>
              <a:cs typeface="Times New Roman"/>
            </a:endParaRPr>
          </a:p>
          <a:p>
            <a:pPr marL="12700" marR="8890">
              <a:lnSpc>
                <a:spcPct val="105500"/>
              </a:lnSpc>
            </a:pPr>
            <a:r>
              <a:rPr sz="1700" spc="50" dirty="0">
                <a:latin typeface="Times New Roman"/>
                <a:cs typeface="Times New Roman"/>
              </a:rPr>
              <a:t>Calling</a:t>
            </a:r>
            <a:r>
              <a:rPr sz="1700" spc="145" dirty="0">
                <a:latin typeface="Times New Roman"/>
                <a:cs typeface="Times New Roman"/>
              </a:rPr>
              <a:t> </a:t>
            </a:r>
            <a:r>
              <a:rPr sz="1700" spc="100" dirty="0">
                <a:latin typeface="Times New Roman"/>
                <a:cs typeface="Times New Roman"/>
              </a:rPr>
              <a:t>the</a:t>
            </a:r>
            <a:r>
              <a:rPr sz="1700" spc="150" dirty="0">
                <a:latin typeface="Times New Roman"/>
                <a:cs typeface="Times New Roman"/>
              </a:rPr>
              <a:t> </a:t>
            </a:r>
            <a:r>
              <a:rPr sz="1700" spc="80" dirty="0">
                <a:latin typeface="Times New Roman"/>
                <a:cs typeface="Times New Roman"/>
              </a:rPr>
              <a:t>Perceptron</a:t>
            </a:r>
            <a:r>
              <a:rPr sz="1700" spc="150" dirty="0">
                <a:latin typeface="Times New Roman"/>
                <a:cs typeface="Times New Roman"/>
              </a:rPr>
              <a:t> </a:t>
            </a:r>
            <a:r>
              <a:rPr sz="1700" spc="60" dirty="0">
                <a:latin typeface="Times New Roman"/>
                <a:cs typeface="Times New Roman"/>
              </a:rPr>
              <a:t>Function:</a:t>
            </a:r>
            <a:r>
              <a:rPr sz="1700" spc="355" dirty="0">
                <a:latin typeface="Times New Roman"/>
                <a:cs typeface="Times New Roman"/>
              </a:rPr>
              <a:t> </a:t>
            </a:r>
            <a:r>
              <a:rPr sz="1700" spc="110" dirty="0">
                <a:latin typeface="Times New Roman"/>
                <a:cs typeface="Times New Roman"/>
              </a:rPr>
              <a:t>The</a:t>
            </a:r>
            <a:r>
              <a:rPr sz="1700" spc="150" dirty="0">
                <a:latin typeface="Times New Roman"/>
                <a:cs typeface="Times New Roman"/>
              </a:rPr>
              <a:t> </a:t>
            </a:r>
            <a:r>
              <a:rPr sz="1700" spc="80" dirty="0">
                <a:latin typeface="Times New Roman"/>
                <a:cs typeface="Times New Roman"/>
              </a:rPr>
              <a:t>perceptron</a:t>
            </a:r>
            <a:r>
              <a:rPr sz="1700" spc="150" dirty="0">
                <a:latin typeface="Times New Roman"/>
                <a:cs typeface="Times New Roman"/>
              </a:rPr>
              <a:t> </a:t>
            </a:r>
            <a:r>
              <a:rPr sz="1700" spc="55" dirty="0">
                <a:latin typeface="Times New Roman"/>
                <a:cs typeface="Times New Roman"/>
              </a:rPr>
              <a:t>function</a:t>
            </a:r>
            <a:r>
              <a:rPr sz="1700" spc="150" dirty="0">
                <a:latin typeface="Times New Roman"/>
                <a:cs typeface="Times New Roman"/>
              </a:rPr>
              <a:t> </a:t>
            </a:r>
            <a:r>
              <a:rPr sz="1700" dirty="0">
                <a:latin typeface="Times New Roman"/>
                <a:cs typeface="Times New Roman"/>
              </a:rPr>
              <a:t>is</a:t>
            </a:r>
            <a:r>
              <a:rPr sz="1700" spc="150" dirty="0">
                <a:latin typeface="Times New Roman"/>
                <a:cs typeface="Times New Roman"/>
              </a:rPr>
              <a:t> </a:t>
            </a:r>
            <a:r>
              <a:rPr sz="1700" spc="-10" dirty="0">
                <a:latin typeface="Times New Roman"/>
                <a:cs typeface="Times New Roman"/>
              </a:rPr>
              <a:t>called </a:t>
            </a:r>
            <a:r>
              <a:rPr sz="1700" spc="75" dirty="0">
                <a:latin typeface="Times New Roman"/>
                <a:cs typeface="Times New Roman"/>
              </a:rPr>
              <a:t>with</a:t>
            </a:r>
            <a:r>
              <a:rPr sz="1700" spc="165" dirty="0">
                <a:latin typeface="Times New Roman"/>
                <a:cs typeface="Times New Roman"/>
              </a:rPr>
              <a:t> </a:t>
            </a:r>
            <a:r>
              <a:rPr sz="1700" spc="100" dirty="0">
                <a:latin typeface="Times New Roman"/>
                <a:cs typeface="Times New Roman"/>
              </a:rPr>
              <a:t>the</a:t>
            </a:r>
            <a:r>
              <a:rPr sz="1700" spc="170" dirty="0">
                <a:latin typeface="Times New Roman"/>
                <a:cs typeface="Times New Roman"/>
              </a:rPr>
              <a:t> </a:t>
            </a:r>
            <a:r>
              <a:rPr sz="1700" dirty="0">
                <a:latin typeface="Times New Roman"/>
                <a:cs typeface="Times New Roman"/>
              </a:rPr>
              <a:t>w,</a:t>
            </a:r>
            <a:r>
              <a:rPr sz="1700" spc="165" dirty="0">
                <a:latin typeface="Times New Roman"/>
                <a:cs typeface="Times New Roman"/>
              </a:rPr>
              <a:t> </a:t>
            </a:r>
            <a:r>
              <a:rPr sz="1700" spc="90" dirty="0">
                <a:latin typeface="Times New Roman"/>
                <a:cs typeface="Times New Roman"/>
              </a:rPr>
              <a:t>Xtrain,</a:t>
            </a:r>
            <a:r>
              <a:rPr sz="1700" spc="170" dirty="0">
                <a:latin typeface="Times New Roman"/>
                <a:cs typeface="Times New Roman"/>
              </a:rPr>
              <a:t> </a:t>
            </a:r>
            <a:r>
              <a:rPr sz="1700" spc="110" dirty="0">
                <a:latin typeface="Times New Roman"/>
                <a:cs typeface="Times New Roman"/>
              </a:rPr>
              <a:t>and</a:t>
            </a:r>
            <a:r>
              <a:rPr sz="1700" spc="165" dirty="0">
                <a:latin typeface="Times New Roman"/>
                <a:cs typeface="Times New Roman"/>
              </a:rPr>
              <a:t> </a:t>
            </a:r>
            <a:r>
              <a:rPr sz="1700" spc="110" dirty="0">
                <a:latin typeface="Times New Roman"/>
                <a:cs typeface="Times New Roman"/>
              </a:rPr>
              <a:t>b</a:t>
            </a:r>
            <a:r>
              <a:rPr sz="1700" spc="170" dirty="0">
                <a:latin typeface="Times New Roman"/>
                <a:cs typeface="Times New Roman"/>
              </a:rPr>
              <a:t> </a:t>
            </a:r>
            <a:r>
              <a:rPr sz="1700" spc="80" dirty="0">
                <a:latin typeface="Times New Roman"/>
                <a:cs typeface="Times New Roman"/>
              </a:rPr>
              <a:t>parameters.</a:t>
            </a:r>
            <a:r>
              <a:rPr sz="1700" spc="365" dirty="0">
                <a:latin typeface="Times New Roman"/>
                <a:cs typeface="Times New Roman"/>
              </a:rPr>
              <a:t> </a:t>
            </a:r>
            <a:r>
              <a:rPr sz="1700" spc="110" dirty="0">
                <a:latin typeface="Times New Roman"/>
                <a:cs typeface="Times New Roman"/>
              </a:rPr>
              <a:t>The</a:t>
            </a:r>
            <a:r>
              <a:rPr sz="1700" spc="165" dirty="0">
                <a:latin typeface="Times New Roman"/>
                <a:cs typeface="Times New Roman"/>
              </a:rPr>
              <a:t> </a:t>
            </a:r>
            <a:r>
              <a:rPr sz="1700" spc="70" dirty="0">
                <a:latin typeface="Times New Roman"/>
                <a:cs typeface="Times New Roman"/>
              </a:rPr>
              <a:t>predicted</a:t>
            </a:r>
            <a:r>
              <a:rPr sz="1700" spc="170" dirty="0">
                <a:latin typeface="Times New Roman"/>
                <a:cs typeface="Times New Roman"/>
              </a:rPr>
              <a:t> </a:t>
            </a:r>
            <a:r>
              <a:rPr sz="1700" spc="105" dirty="0">
                <a:latin typeface="Times New Roman"/>
                <a:cs typeface="Times New Roman"/>
              </a:rPr>
              <a:t>output</a:t>
            </a:r>
            <a:endParaRPr sz="1700">
              <a:latin typeface="Times New Roman"/>
              <a:cs typeface="Times New Roman"/>
            </a:endParaRPr>
          </a:p>
          <a:p>
            <a:pPr marL="12700">
              <a:lnSpc>
                <a:spcPct val="100000"/>
              </a:lnSpc>
              <a:spcBef>
                <a:spcPts val="115"/>
              </a:spcBef>
            </a:pPr>
            <a:r>
              <a:rPr sz="1700" dirty="0">
                <a:latin typeface="Times New Roman"/>
                <a:cs typeface="Times New Roman"/>
              </a:rPr>
              <a:t>values</a:t>
            </a:r>
            <a:r>
              <a:rPr sz="1700" spc="190" dirty="0">
                <a:latin typeface="Times New Roman"/>
                <a:cs typeface="Times New Roman"/>
              </a:rPr>
              <a:t> </a:t>
            </a:r>
            <a:r>
              <a:rPr sz="1700" spc="80" dirty="0">
                <a:latin typeface="Times New Roman"/>
                <a:cs typeface="Times New Roman"/>
              </a:rPr>
              <a:t>are</a:t>
            </a:r>
            <a:r>
              <a:rPr sz="1700" spc="190" dirty="0">
                <a:latin typeface="Times New Roman"/>
                <a:cs typeface="Times New Roman"/>
              </a:rPr>
              <a:t> </a:t>
            </a:r>
            <a:r>
              <a:rPr sz="1700" spc="70" dirty="0">
                <a:latin typeface="Times New Roman"/>
                <a:cs typeface="Times New Roman"/>
              </a:rPr>
              <a:t>stored</a:t>
            </a:r>
            <a:r>
              <a:rPr sz="1700" spc="190" dirty="0">
                <a:latin typeface="Times New Roman"/>
                <a:cs typeface="Times New Roman"/>
              </a:rPr>
              <a:t> </a:t>
            </a:r>
            <a:r>
              <a:rPr sz="1700" spc="55" dirty="0">
                <a:latin typeface="Times New Roman"/>
                <a:cs typeface="Times New Roman"/>
              </a:rPr>
              <a:t>in</a:t>
            </a:r>
            <a:r>
              <a:rPr sz="1700" spc="190" dirty="0">
                <a:latin typeface="Times New Roman"/>
                <a:cs typeface="Times New Roman"/>
              </a:rPr>
              <a:t> </a:t>
            </a:r>
            <a:r>
              <a:rPr sz="1700" spc="100" dirty="0">
                <a:latin typeface="Times New Roman"/>
                <a:cs typeface="Times New Roman"/>
              </a:rPr>
              <a:t>the</a:t>
            </a:r>
            <a:r>
              <a:rPr sz="1700" spc="190" dirty="0">
                <a:latin typeface="Times New Roman"/>
                <a:cs typeface="Times New Roman"/>
              </a:rPr>
              <a:t> </a:t>
            </a:r>
            <a:r>
              <a:rPr sz="1700" spc="80" dirty="0">
                <a:latin typeface="Times New Roman"/>
                <a:cs typeface="Times New Roman"/>
              </a:rPr>
              <a:t>yp</a:t>
            </a:r>
            <a:r>
              <a:rPr sz="1700" spc="190" dirty="0">
                <a:latin typeface="Times New Roman"/>
                <a:cs typeface="Times New Roman"/>
              </a:rPr>
              <a:t> </a:t>
            </a:r>
            <a:r>
              <a:rPr sz="1700" spc="40" dirty="0">
                <a:latin typeface="Times New Roman"/>
                <a:cs typeface="Times New Roman"/>
              </a:rPr>
              <a:t>list.</a:t>
            </a:r>
            <a:endParaRPr sz="1700">
              <a:latin typeface="Times New Roman"/>
              <a:cs typeface="Times New Roman"/>
            </a:endParaRPr>
          </a:p>
          <a:p>
            <a:pPr marL="12700" marR="5080">
              <a:lnSpc>
                <a:spcPct val="105500"/>
              </a:lnSpc>
            </a:pPr>
            <a:r>
              <a:rPr sz="1700" spc="70" dirty="0">
                <a:latin typeface="Times New Roman"/>
                <a:cs typeface="Times New Roman"/>
              </a:rPr>
              <a:t>Calculating</a:t>
            </a:r>
            <a:r>
              <a:rPr sz="1700" spc="204" dirty="0">
                <a:latin typeface="Times New Roman"/>
                <a:cs typeface="Times New Roman"/>
              </a:rPr>
              <a:t> </a:t>
            </a:r>
            <a:r>
              <a:rPr sz="1700" dirty="0">
                <a:latin typeface="Times New Roman"/>
                <a:cs typeface="Times New Roman"/>
              </a:rPr>
              <a:t>Accuracy:</a:t>
            </a:r>
            <a:r>
              <a:rPr sz="1700" spc="420" dirty="0">
                <a:latin typeface="Times New Roman"/>
                <a:cs typeface="Times New Roman"/>
              </a:rPr>
              <a:t> </a:t>
            </a:r>
            <a:r>
              <a:rPr sz="1700" spc="110" dirty="0">
                <a:latin typeface="Times New Roman"/>
                <a:cs typeface="Times New Roman"/>
              </a:rPr>
              <a:t>The</a:t>
            </a:r>
            <a:r>
              <a:rPr sz="1700" spc="204" dirty="0">
                <a:latin typeface="Times New Roman"/>
                <a:cs typeface="Times New Roman"/>
              </a:rPr>
              <a:t> </a:t>
            </a:r>
            <a:r>
              <a:rPr sz="1700" spc="50" dirty="0">
                <a:latin typeface="Times New Roman"/>
                <a:cs typeface="Times New Roman"/>
              </a:rPr>
              <a:t>code</a:t>
            </a:r>
            <a:r>
              <a:rPr sz="1700" spc="210" dirty="0">
                <a:latin typeface="Times New Roman"/>
                <a:cs typeface="Times New Roman"/>
              </a:rPr>
              <a:t> </a:t>
            </a:r>
            <a:r>
              <a:rPr sz="1700" spc="60" dirty="0">
                <a:latin typeface="Times New Roman"/>
                <a:cs typeface="Times New Roman"/>
              </a:rPr>
              <a:t>calculates</a:t>
            </a:r>
            <a:r>
              <a:rPr sz="1700" spc="210" dirty="0">
                <a:latin typeface="Times New Roman"/>
                <a:cs typeface="Times New Roman"/>
              </a:rPr>
              <a:t> </a:t>
            </a:r>
            <a:r>
              <a:rPr sz="1700" spc="100" dirty="0">
                <a:latin typeface="Times New Roman"/>
                <a:cs typeface="Times New Roman"/>
              </a:rPr>
              <a:t>the</a:t>
            </a:r>
            <a:r>
              <a:rPr sz="1700" spc="204" dirty="0">
                <a:latin typeface="Times New Roman"/>
                <a:cs typeface="Times New Roman"/>
              </a:rPr>
              <a:t> </a:t>
            </a:r>
            <a:r>
              <a:rPr sz="1700" spc="60" dirty="0">
                <a:latin typeface="Times New Roman"/>
                <a:cs typeface="Times New Roman"/>
              </a:rPr>
              <a:t>accuracy</a:t>
            </a:r>
            <a:r>
              <a:rPr sz="1700" spc="210" dirty="0">
                <a:latin typeface="Times New Roman"/>
                <a:cs typeface="Times New Roman"/>
              </a:rPr>
              <a:t> </a:t>
            </a:r>
            <a:r>
              <a:rPr sz="1700" dirty="0">
                <a:latin typeface="Times New Roman"/>
                <a:cs typeface="Times New Roman"/>
              </a:rPr>
              <a:t>of</a:t>
            </a:r>
            <a:r>
              <a:rPr sz="1700" spc="210" dirty="0">
                <a:latin typeface="Times New Roman"/>
                <a:cs typeface="Times New Roman"/>
              </a:rPr>
              <a:t> </a:t>
            </a:r>
            <a:r>
              <a:rPr sz="1700" spc="75" dirty="0">
                <a:latin typeface="Times New Roman"/>
                <a:cs typeface="Times New Roman"/>
              </a:rPr>
              <a:t>the </a:t>
            </a:r>
            <a:r>
              <a:rPr sz="1700" spc="70" dirty="0">
                <a:latin typeface="Times New Roman"/>
                <a:cs typeface="Times New Roman"/>
              </a:rPr>
              <a:t>predicted</a:t>
            </a:r>
            <a:r>
              <a:rPr sz="1700" spc="125" dirty="0">
                <a:latin typeface="Times New Roman"/>
                <a:cs typeface="Times New Roman"/>
              </a:rPr>
              <a:t> </a:t>
            </a:r>
            <a:r>
              <a:rPr sz="1700" spc="105" dirty="0">
                <a:latin typeface="Times New Roman"/>
                <a:cs typeface="Times New Roman"/>
              </a:rPr>
              <a:t>outputs</a:t>
            </a:r>
            <a:r>
              <a:rPr sz="1700" spc="135" dirty="0">
                <a:latin typeface="Times New Roman"/>
                <a:cs typeface="Times New Roman"/>
              </a:rPr>
              <a:t> </a:t>
            </a:r>
            <a:r>
              <a:rPr sz="1700" spc="60" dirty="0">
                <a:latin typeface="Times New Roman"/>
                <a:cs typeface="Times New Roman"/>
              </a:rPr>
              <a:t>by</a:t>
            </a:r>
            <a:r>
              <a:rPr sz="1700" spc="125" dirty="0">
                <a:latin typeface="Times New Roman"/>
                <a:cs typeface="Times New Roman"/>
              </a:rPr>
              <a:t> </a:t>
            </a:r>
            <a:r>
              <a:rPr sz="1700" spc="60" dirty="0">
                <a:latin typeface="Times New Roman"/>
                <a:cs typeface="Times New Roman"/>
              </a:rPr>
              <a:t>comparing</a:t>
            </a:r>
            <a:r>
              <a:rPr sz="1700" spc="135" dirty="0">
                <a:latin typeface="Times New Roman"/>
                <a:cs typeface="Times New Roman"/>
              </a:rPr>
              <a:t> </a:t>
            </a:r>
            <a:r>
              <a:rPr sz="1700" spc="110" dirty="0">
                <a:latin typeface="Times New Roman"/>
                <a:cs typeface="Times New Roman"/>
              </a:rPr>
              <a:t>them</a:t>
            </a:r>
            <a:r>
              <a:rPr sz="1700" spc="135" dirty="0">
                <a:latin typeface="Times New Roman"/>
                <a:cs typeface="Times New Roman"/>
              </a:rPr>
              <a:t> </a:t>
            </a:r>
            <a:r>
              <a:rPr sz="1700" spc="105" dirty="0">
                <a:latin typeface="Times New Roman"/>
                <a:cs typeface="Times New Roman"/>
              </a:rPr>
              <a:t>to</a:t>
            </a:r>
            <a:r>
              <a:rPr sz="1700" spc="125" dirty="0">
                <a:latin typeface="Times New Roman"/>
                <a:cs typeface="Times New Roman"/>
              </a:rPr>
              <a:t> </a:t>
            </a:r>
            <a:r>
              <a:rPr sz="1700" spc="100" dirty="0">
                <a:latin typeface="Times New Roman"/>
                <a:cs typeface="Times New Roman"/>
              </a:rPr>
              <a:t>the</a:t>
            </a:r>
            <a:r>
              <a:rPr sz="1700" spc="135" dirty="0">
                <a:latin typeface="Times New Roman"/>
                <a:cs typeface="Times New Roman"/>
              </a:rPr>
              <a:t> </a:t>
            </a:r>
            <a:r>
              <a:rPr sz="1700" spc="90" dirty="0">
                <a:latin typeface="Times New Roman"/>
                <a:cs typeface="Times New Roman"/>
              </a:rPr>
              <a:t>actual</a:t>
            </a:r>
            <a:r>
              <a:rPr sz="1700" spc="135" dirty="0">
                <a:latin typeface="Times New Roman"/>
                <a:cs typeface="Times New Roman"/>
              </a:rPr>
              <a:t> </a:t>
            </a:r>
            <a:r>
              <a:rPr sz="1700" spc="105" dirty="0">
                <a:latin typeface="Times New Roman"/>
                <a:cs typeface="Times New Roman"/>
              </a:rPr>
              <a:t>outputs</a:t>
            </a:r>
            <a:r>
              <a:rPr sz="1700" spc="130" dirty="0">
                <a:latin typeface="Times New Roman"/>
                <a:cs typeface="Times New Roman"/>
              </a:rPr>
              <a:t> </a:t>
            </a:r>
            <a:r>
              <a:rPr sz="1700" dirty="0">
                <a:latin typeface="Times New Roman"/>
                <a:cs typeface="Times New Roman"/>
              </a:rPr>
              <a:t>y.</a:t>
            </a:r>
            <a:r>
              <a:rPr sz="1700" spc="350" dirty="0">
                <a:latin typeface="Times New Roman"/>
                <a:cs typeface="Times New Roman"/>
              </a:rPr>
              <a:t> </a:t>
            </a:r>
            <a:r>
              <a:rPr sz="1700" spc="85" dirty="0">
                <a:latin typeface="Times New Roman"/>
                <a:cs typeface="Times New Roman"/>
              </a:rPr>
              <a:t>The </a:t>
            </a:r>
            <a:r>
              <a:rPr sz="1700" spc="65" dirty="0">
                <a:latin typeface="Times New Roman"/>
                <a:cs typeface="Times New Roman"/>
              </a:rPr>
              <a:t>zip()</a:t>
            </a:r>
            <a:r>
              <a:rPr sz="1700" spc="235" dirty="0">
                <a:latin typeface="Times New Roman"/>
                <a:cs typeface="Times New Roman"/>
              </a:rPr>
              <a:t> </a:t>
            </a:r>
            <a:r>
              <a:rPr sz="1700" spc="55" dirty="0">
                <a:latin typeface="Times New Roman"/>
                <a:cs typeface="Times New Roman"/>
              </a:rPr>
              <a:t>function</a:t>
            </a:r>
            <a:r>
              <a:rPr sz="1700" spc="235" dirty="0">
                <a:latin typeface="Times New Roman"/>
                <a:cs typeface="Times New Roman"/>
              </a:rPr>
              <a:t> </a:t>
            </a:r>
            <a:r>
              <a:rPr sz="1700" spc="10" dirty="0">
                <a:latin typeface="Times New Roman"/>
                <a:cs typeface="Times New Roman"/>
              </a:rPr>
              <a:t>is</a:t>
            </a:r>
            <a:r>
              <a:rPr sz="1700" spc="240" dirty="0">
                <a:latin typeface="Times New Roman"/>
                <a:cs typeface="Times New Roman"/>
              </a:rPr>
              <a:t> </a:t>
            </a:r>
            <a:r>
              <a:rPr sz="1700" spc="55" dirty="0">
                <a:latin typeface="Times New Roman"/>
                <a:cs typeface="Times New Roman"/>
              </a:rPr>
              <a:t>used</a:t>
            </a:r>
            <a:r>
              <a:rPr sz="1700" spc="235" dirty="0">
                <a:latin typeface="Times New Roman"/>
                <a:cs typeface="Times New Roman"/>
              </a:rPr>
              <a:t> </a:t>
            </a:r>
            <a:r>
              <a:rPr sz="1700" spc="105" dirty="0">
                <a:latin typeface="Times New Roman"/>
                <a:cs typeface="Times New Roman"/>
              </a:rPr>
              <a:t>to</a:t>
            </a:r>
            <a:r>
              <a:rPr sz="1700" spc="240" dirty="0">
                <a:latin typeface="Times New Roman"/>
                <a:cs typeface="Times New Roman"/>
              </a:rPr>
              <a:t> </a:t>
            </a:r>
            <a:r>
              <a:rPr sz="1700" spc="90" dirty="0">
                <a:latin typeface="Times New Roman"/>
                <a:cs typeface="Times New Roman"/>
              </a:rPr>
              <a:t>iterate</a:t>
            </a:r>
            <a:r>
              <a:rPr sz="1700" spc="235" dirty="0">
                <a:latin typeface="Times New Roman"/>
                <a:cs typeface="Times New Roman"/>
              </a:rPr>
              <a:t> </a:t>
            </a:r>
            <a:r>
              <a:rPr sz="1700" spc="10" dirty="0">
                <a:latin typeface="Times New Roman"/>
                <a:cs typeface="Times New Roman"/>
              </a:rPr>
              <a:t>over</a:t>
            </a:r>
            <a:r>
              <a:rPr sz="1700" spc="235" dirty="0">
                <a:latin typeface="Times New Roman"/>
                <a:cs typeface="Times New Roman"/>
              </a:rPr>
              <a:t> </a:t>
            </a:r>
            <a:r>
              <a:rPr sz="1700" spc="114" dirty="0">
                <a:latin typeface="Times New Roman"/>
                <a:cs typeface="Times New Roman"/>
              </a:rPr>
              <a:t>both</a:t>
            </a:r>
            <a:r>
              <a:rPr sz="1700" spc="235" dirty="0">
                <a:latin typeface="Times New Roman"/>
                <a:cs typeface="Times New Roman"/>
              </a:rPr>
              <a:t> </a:t>
            </a:r>
            <a:r>
              <a:rPr sz="1700" spc="10" dirty="0">
                <a:latin typeface="Times New Roman"/>
                <a:cs typeface="Times New Roman"/>
              </a:rPr>
              <a:t>lists</a:t>
            </a:r>
            <a:r>
              <a:rPr sz="1700" spc="235" dirty="0">
                <a:latin typeface="Times New Roman"/>
                <a:cs typeface="Times New Roman"/>
              </a:rPr>
              <a:t> </a:t>
            </a:r>
            <a:r>
              <a:rPr sz="1700" spc="10" dirty="0">
                <a:latin typeface="Times New Roman"/>
                <a:cs typeface="Times New Roman"/>
              </a:rPr>
              <a:t>simultaneously,</a:t>
            </a:r>
            <a:r>
              <a:rPr sz="1700" spc="235" dirty="0">
                <a:latin typeface="Times New Roman"/>
                <a:cs typeface="Times New Roman"/>
              </a:rPr>
              <a:t> </a:t>
            </a:r>
            <a:r>
              <a:rPr sz="1700" spc="80" dirty="0">
                <a:latin typeface="Times New Roman"/>
                <a:cs typeface="Times New Roman"/>
              </a:rPr>
              <a:t>and </a:t>
            </a:r>
            <a:r>
              <a:rPr sz="1700" spc="100" dirty="0">
                <a:latin typeface="Times New Roman"/>
                <a:cs typeface="Times New Roman"/>
              </a:rPr>
              <a:t>the</a:t>
            </a:r>
            <a:r>
              <a:rPr sz="1700" spc="155" dirty="0">
                <a:latin typeface="Times New Roman"/>
                <a:cs typeface="Times New Roman"/>
              </a:rPr>
              <a:t> </a:t>
            </a:r>
            <a:r>
              <a:rPr sz="1700" spc="80" dirty="0">
                <a:latin typeface="Times New Roman"/>
                <a:cs typeface="Times New Roman"/>
              </a:rPr>
              <a:t>sum()</a:t>
            </a:r>
            <a:r>
              <a:rPr sz="1700" spc="160" dirty="0">
                <a:latin typeface="Times New Roman"/>
                <a:cs typeface="Times New Roman"/>
              </a:rPr>
              <a:t> </a:t>
            </a:r>
            <a:r>
              <a:rPr sz="1700" spc="55" dirty="0">
                <a:latin typeface="Times New Roman"/>
                <a:cs typeface="Times New Roman"/>
              </a:rPr>
              <a:t>function</a:t>
            </a:r>
            <a:r>
              <a:rPr sz="1700" spc="160" dirty="0">
                <a:latin typeface="Times New Roman"/>
                <a:cs typeface="Times New Roman"/>
              </a:rPr>
              <a:t> </a:t>
            </a:r>
            <a:r>
              <a:rPr sz="1700" dirty="0">
                <a:latin typeface="Times New Roman"/>
                <a:cs typeface="Times New Roman"/>
              </a:rPr>
              <a:t>is</a:t>
            </a:r>
            <a:r>
              <a:rPr sz="1700" spc="160" dirty="0">
                <a:latin typeface="Times New Roman"/>
                <a:cs typeface="Times New Roman"/>
              </a:rPr>
              <a:t> </a:t>
            </a:r>
            <a:r>
              <a:rPr sz="1700" spc="55" dirty="0">
                <a:latin typeface="Times New Roman"/>
                <a:cs typeface="Times New Roman"/>
              </a:rPr>
              <a:t>used</a:t>
            </a:r>
            <a:r>
              <a:rPr sz="1700" spc="155" dirty="0">
                <a:latin typeface="Times New Roman"/>
                <a:cs typeface="Times New Roman"/>
              </a:rPr>
              <a:t> </a:t>
            </a:r>
            <a:r>
              <a:rPr sz="1700" spc="105" dirty="0">
                <a:latin typeface="Times New Roman"/>
                <a:cs typeface="Times New Roman"/>
              </a:rPr>
              <a:t>to</a:t>
            </a:r>
            <a:r>
              <a:rPr sz="1700" spc="160" dirty="0">
                <a:latin typeface="Times New Roman"/>
                <a:cs typeface="Times New Roman"/>
              </a:rPr>
              <a:t> </a:t>
            </a:r>
            <a:r>
              <a:rPr sz="1700" spc="70" dirty="0">
                <a:latin typeface="Times New Roman"/>
                <a:cs typeface="Times New Roman"/>
              </a:rPr>
              <a:t>count</a:t>
            </a:r>
            <a:r>
              <a:rPr sz="1700" spc="160" dirty="0">
                <a:latin typeface="Times New Roman"/>
                <a:cs typeface="Times New Roman"/>
              </a:rPr>
              <a:t> </a:t>
            </a:r>
            <a:r>
              <a:rPr sz="1700" spc="100" dirty="0">
                <a:latin typeface="Times New Roman"/>
                <a:cs typeface="Times New Roman"/>
              </a:rPr>
              <a:t>the</a:t>
            </a:r>
            <a:r>
              <a:rPr sz="1700" spc="160" dirty="0">
                <a:latin typeface="Times New Roman"/>
                <a:cs typeface="Times New Roman"/>
              </a:rPr>
              <a:t> </a:t>
            </a:r>
            <a:r>
              <a:rPr sz="1700" spc="85" dirty="0">
                <a:latin typeface="Times New Roman"/>
                <a:cs typeface="Times New Roman"/>
              </a:rPr>
              <a:t>number</a:t>
            </a:r>
            <a:r>
              <a:rPr sz="1700" spc="160" dirty="0">
                <a:latin typeface="Times New Roman"/>
                <a:cs typeface="Times New Roman"/>
              </a:rPr>
              <a:t> </a:t>
            </a:r>
            <a:r>
              <a:rPr sz="1700" dirty="0">
                <a:latin typeface="Times New Roman"/>
                <a:cs typeface="Times New Roman"/>
              </a:rPr>
              <a:t>of</a:t>
            </a:r>
            <a:r>
              <a:rPr sz="1700" spc="155" dirty="0">
                <a:latin typeface="Times New Roman"/>
                <a:cs typeface="Times New Roman"/>
              </a:rPr>
              <a:t> </a:t>
            </a:r>
            <a:r>
              <a:rPr sz="1700" spc="50" dirty="0">
                <a:latin typeface="Times New Roman"/>
                <a:cs typeface="Times New Roman"/>
              </a:rPr>
              <a:t>correct </a:t>
            </a:r>
            <a:r>
              <a:rPr sz="1700" spc="60" dirty="0">
                <a:latin typeface="Times New Roman"/>
                <a:cs typeface="Times New Roman"/>
              </a:rPr>
              <a:t>predictions.</a:t>
            </a:r>
            <a:r>
              <a:rPr sz="1700" spc="355" dirty="0">
                <a:latin typeface="Times New Roman"/>
                <a:cs typeface="Times New Roman"/>
              </a:rPr>
              <a:t> </a:t>
            </a:r>
            <a:r>
              <a:rPr sz="1700" spc="110" dirty="0">
                <a:latin typeface="Times New Roman"/>
                <a:cs typeface="Times New Roman"/>
              </a:rPr>
              <a:t>The</a:t>
            </a:r>
            <a:r>
              <a:rPr sz="1700" spc="160" dirty="0">
                <a:latin typeface="Times New Roman"/>
                <a:cs typeface="Times New Roman"/>
              </a:rPr>
              <a:t> </a:t>
            </a:r>
            <a:r>
              <a:rPr sz="1700" spc="95" dirty="0">
                <a:latin typeface="Times New Roman"/>
                <a:cs typeface="Times New Roman"/>
              </a:rPr>
              <a:t>total</a:t>
            </a:r>
            <a:r>
              <a:rPr sz="1700" spc="165" dirty="0">
                <a:latin typeface="Times New Roman"/>
                <a:cs typeface="Times New Roman"/>
              </a:rPr>
              <a:t> </a:t>
            </a:r>
            <a:r>
              <a:rPr sz="1700" spc="85" dirty="0">
                <a:latin typeface="Times New Roman"/>
                <a:cs typeface="Times New Roman"/>
              </a:rPr>
              <a:t>number</a:t>
            </a:r>
            <a:r>
              <a:rPr sz="1700" spc="165" dirty="0">
                <a:latin typeface="Times New Roman"/>
                <a:cs typeface="Times New Roman"/>
              </a:rPr>
              <a:t> </a:t>
            </a:r>
            <a:r>
              <a:rPr sz="1700" dirty="0">
                <a:latin typeface="Times New Roman"/>
                <a:cs typeface="Times New Roman"/>
              </a:rPr>
              <a:t>of</a:t>
            </a:r>
            <a:r>
              <a:rPr sz="1700" spc="160" dirty="0">
                <a:latin typeface="Times New Roman"/>
                <a:cs typeface="Times New Roman"/>
              </a:rPr>
              <a:t> </a:t>
            </a:r>
            <a:r>
              <a:rPr sz="1700" spc="60" dirty="0">
                <a:latin typeface="Times New Roman"/>
                <a:cs typeface="Times New Roman"/>
              </a:rPr>
              <a:t>predictions</a:t>
            </a:r>
            <a:r>
              <a:rPr sz="1700" spc="165" dirty="0">
                <a:latin typeface="Times New Roman"/>
                <a:cs typeface="Times New Roman"/>
              </a:rPr>
              <a:t> </a:t>
            </a:r>
            <a:r>
              <a:rPr sz="1700" dirty="0">
                <a:latin typeface="Times New Roman"/>
                <a:cs typeface="Times New Roman"/>
              </a:rPr>
              <a:t>is</a:t>
            </a:r>
            <a:r>
              <a:rPr sz="1700" spc="160" dirty="0">
                <a:latin typeface="Times New Roman"/>
                <a:cs typeface="Times New Roman"/>
              </a:rPr>
              <a:t> </a:t>
            </a:r>
            <a:r>
              <a:rPr sz="1700" spc="60" dirty="0">
                <a:latin typeface="Times New Roman"/>
                <a:cs typeface="Times New Roman"/>
              </a:rPr>
              <a:t>calculated</a:t>
            </a:r>
            <a:r>
              <a:rPr sz="1700" spc="165" dirty="0">
                <a:latin typeface="Times New Roman"/>
                <a:cs typeface="Times New Roman"/>
              </a:rPr>
              <a:t> </a:t>
            </a:r>
            <a:r>
              <a:rPr sz="1700" spc="40" dirty="0">
                <a:latin typeface="Times New Roman"/>
                <a:cs typeface="Times New Roman"/>
              </a:rPr>
              <a:t>using</a:t>
            </a:r>
            <a:endParaRPr sz="1700">
              <a:latin typeface="Times New Roman"/>
              <a:cs typeface="Times New Roman"/>
            </a:endParaRPr>
          </a:p>
          <a:p>
            <a:pPr marL="12700" algn="just">
              <a:lnSpc>
                <a:spcPct val="100000"/>
              </a:lnSpc>
              <a:spcBef>
                <a:spcPts val="110"/>
              </a:spcBef>
            </a:pPr>
            <a:r>
              <a:rPr sz="1700" spc="100" dirty="0">
                <a:latin typeface="Times New Roman"/>
                <a:cs typeface="Times New Roman"/>
              </a:rPr>
              <a:t>the</a:t>
            </a:r>
            <a:r>
              <a:rPr sz="1700" spc="160" dirty="0">
                <a:latin typeface="Times New Roman"/>
                <a:cs typeface="Times New Roman"/>
              </a:rPr>
              <a:t> </a:t>
            </a:r>
            <a:r>
              <a:rPr sz="1700" spc="65" dirty="0">
                <a:latin typeface="Times New Roman"/>
                <a:cs typeface="Times New Roman"/>
              </a:rPr>
              <a:t>len()</a:t>
            </a:r>
            <a:r>
              <a:rPr sz="1700" spc="165" dirty="0">
                <a:latin typeface="Times New Roman"/>
                <a:cs typeface="Times New Roman"/>
              </a:rPr>
              <a:t> </a:t>
            </a:r>
            <a:r>
              <a:rPr sz="1700" spc="55" dirty="0">
                <a:latin typeface="Times New Roman"/>
                <a:cs typeface="Times New Roman"/>
              </a:rPr>
              <a:t>function.</a:t>
            </a:r>
            <a:r>
              <a:rPr sz="1700" spc="365" dirty="0">
                <a:latin typeface="Times New Roman"/>
                <a:cs typeface="Times New Roman"/>
              </a:rPr>
              <a:t> </a:t>
            </a:r>
            <a:r>
              <a:rPr sz="1700" spc="110" dirty="0">
                <a:latin typeface="Times New Roman"/>
                <a:cs typeface="Times New Roman"/>
              </a:rPr>
              <a:t>The</a:t>
            </a:r>
            <a:r>
              <a:rPr sz="1700" spc="165" dirty="0">
                <a:latin typeface="Times New Roman"/>
                <a:cs typeface="Times New Roman"/>
              </a:rPr>
              <a:t> </a:t>
            </a:r>
            <a:r>
              <a:rPr sz="1700" spc="60" dirty="0">
                <a:latin typeface="Times New Roman"/>
                <a:cs typeface="Times New Roman"/>
              </a:rPr>
              <a:t>accuracy</a:t>
            </a:r>
            <a:r>
              <a:rPr sz="1700" spc="165" dirty="0">
                <a:latin typeface="Times New Roman"/>
                <a:cs typeface="Times New Roman"/>
              </a:rPr>
              <a:t> </a:t>
            </a:r>
            <a:r>
              <a:rPr sz="1700" dirty="0">
                <a:latin typeface="Times New Roman"/>
                <a:cs typeface="Times New Roman"/>
              </a:rPr>
              <a:t>is</a:t>
            </a:r>
            <a:r>
              <a:rPr sz="1700" spc="165" dirty="0">
                <a:latin typeface="Times New Roman"/>
                <a:cs typeface="Times New Roman"/>
              </a:rPr>
              <a:t> </a:t>
            </a:r>
            <a:r>
              <a:rPr sz="1700" spc="60" dirty="0">
                <a:latin typeface="Times New Roman"/>
                <a:cs typeface="Times New Roman"/>
              </a:rPr>
              <a:t>calculated</a:t>
            </a:r>
            <a:r>
              <a:rPr sz="1700" spc="165" dirty="0">
                <a:latin typeface="Times New Roman"/>
                <a:cs typeface="Times New Roman"/>
              </a:rPr>
              <a:t> </a:t>
            </a:r>
            <a:r>
              <a:rPr sz="1700" spc="60" dirty="0">
                <a:latin typeface="Times New Roman"/>
                <a:cs typeface="Times New Roman"/>
              </a:rPr>
              <a:t>by</a:t>
            </a:r>
            <a:r>
              <a:rPr sz="1700" spc="160" dirty="0">
                <a:latin typeface="Times New Roman"/>
                <a:cs typeface="Times New Roman"/>
              </a:rPr>
              <a:t> </a:t>
            </a:r>
            <a:r>
              <a:rPr sz="1700" spc="50" dirty="0">
                <a:latin typeface="Times New Roman"/>
                <a:cs typeface="Times New Roman"/>
              </a:rPr>
              <a:t>dividing</a:t>
            </a:r>
            <a:r>
              <a:rPr sz="1700" spc="165" dirty="0">
                <a:latin typeface="Times New Roman"/>
                <a:cs typeface="Times New Roman"/>
              </a:rPr>
              <a:t> </a:t>
            </a:r>
            <a:r>
              <a:rPr sz="1700" spc="75" dirty="0">
                <a:latin typeface="Times New Roman"/>
                <a:cs typeface="Times New Roman"/>
              </a:rPr>
              <a:t>the</a:t>
            </a:r>
            <a:endParaRPr sz="1700">
              <a:latin typeface="Times New Roman"/>
              <a:cs typeface="Times New Roman"/>
            </a:endParaRPr>
          </a:p>
          <a:p>
            <a:pPr marL="12700" marR="154940" algn="just">
              <a:lnSpc>
                <a:spcPct val="105500"/>
              </a:lnSpc>
            </a:pPr>
            <a:r>
              <a:rPr sz="1700" spc="85" dirty="0">
                <a:latin typeface="Times New Roman"/>
                <a:cs typeface="Times New Roman"/>
              </a:rPr>
              <a:t>number</a:t>
            </a:r>
            <a:r>
              <a:rPr sz="1700" spc="150" dirty="0">
                <a:latin typeface="Times New Roman"/>
                <a:cs typeface="Times New Roman"/>
              </a:rPr>
              <a:t> </a:t>
            </a:r>
            <a:r>
              <a:rPr sz="1700" dirty="0">
                <a:latin typeface="Times New Roman"/>
                <a:cs typeface="Times New Roman"/>
              </a:rPr>
              <a:t>of</a:t>
            </a:r>
            <a:r>
              <a:rPr sz="1700" spc="150" dirty="0">
                <a:latin typeface="Times New Roman"/>
                <a:cs typeface="Times New Roman"/>
              </a:rPr>
              <a:t> </a:t>
            </a:r>
            <a:r>
              <a:rPr sz="1700" spc="60" dirty="0">
                <a:latin typeface="Times New Roman"/>
                <a:cs typeface="Times New Roman"/>
              </a:rPr>
              <a:t>correct</a:t>
            </a:r>
            <a:r>
              <a:rPr sz="1700" spc="150" dirty="0">
                <a:latin typeface="Times New Roman"/>
                <a:cs typeface="Times New Roman"/>
              </a:rPr>
              <a:t> </a:t>
            </a:r>
            <a:r>
              <a:rPr sz="1700" spc="60" dirty="0">
                <a:latin typeface="Times New Roman"/>
                <a:cs typeface="Times New Roman"/>
              </a:rPr>
              <a:t>predictions</a:t>
            </a:r>
            <a:r>
              <a:rPr sz="1700" spc="150" dirty="0">
                <a:latin typeface="Times New Roman"/>
                <a:cs typeface="Times New Roman"/>
              </a:rPr>
              <a:t> </a:t>
            </a:r>
            <a:r>
              <a:rPr sz="1700" spc="60" dirty="0">
                <a:latin typeface="Times New Roman"/>
                <a:cs typeface="Times New Roman"/>
              </a:rPr>
              <a:t>by</a:t>
            </a:r>
            <a:r>
              <a:rPr sz="1700" spc="150" dirty="0">
                <a:latin typeface="Times New Roman"/>
                <a:cs typeface="Times New Roman"/>
              </a:rPr>
              <a:t> </a:t>
            </a:r>
            <a:r>
              <a:rPr sz="1700" spc="100" dirty="0">
                <a:latin typeface="Times New Roman"/>
                <a:cs typeface="Times New Roman"/>
              </a:rPr>
              <a:t>the</a:t>
            </a:r>
            <a:r>
              <a:rPr sz="1700" spc="150" dirty="0">
                <a:latin typeface="Times New Roman"/>
                <a:cs typeface="Times New Roman"/>
              </a:rPr>
              <a:t> </a:t>
            </a:r>
            <a:r>
              <a:rPr sz="1700" spc="95" dirty="0">
                <a:latin typeface="Times New Roman"/>
                <a:cs typeface="Times New Roman"/>
              </a:rPr>
              <a:t>total</a:t>
            </a:r>
            <a:r>
              <a:rPr sz="1700" spc="150" dirty="0">
                <a:latin typeface="Times New Roman"/>
                <a:cs typeface="Times New Roman"/>
              </a:rPr>
              <a:t> </a:t>
            </a:r>
            <a:r>
              <a:rPr sz="1700" spc="85" dirty="0">
                <a:latin typeface="Times New Roman"/>
                <a:cs typeface="Times New Roman"/>
              </a:rPr>
              <a:t>number</a:t>
            </a:r>
            <a:r>
              <a:rPr sz="1700" spc="150" dirty="0">
                <a:latin typeface="Times New Roman"/>
                <a:cs typeface="Times New Roman"/>
              </a:rPr>
              <a:t> </a:t>
            </a:r>
            <a:r>
              <a:rPr sz="1700" dirty="0">
                <a:latin typeface="Times New Roman"/>
                <a:cs typeface="Times New Roman"/>
              </a:rPr>
              <a:t>of</a:t>
            </a:r>
            <a:r>
              <a:rPr sz="1700" spc="150" dirty="0">
                <a:latin typeface="Times New Roman"/>
                <a:cs typeface="Times New Roman"/>
              </a:rPr>
              <a:t> </a:t>
            </a:r>
            <a:r>
              <a:rPr sz="1700" spc="50" dirty="0">
                <a:latin typeface="Times New Roman"/>
                <a:cs typeface="Times New Roman"/>
              </a:rPr>
              <a:t>predictions. </a:t>
            </a:r>
            <a:r>
              <a:rPr sz="1700" spc="70" dirty="0">
                <a:latin typeface="Times New Roman"/>
                <a:cs typeface="Times New Roman"/>
              </a:rPr>
              <a:t>Appending</a:t>
            </a:r>
            <a:r>
              <a:rPr sz="1700" spc="204" dirty="0">
                <a:latin typeface="Times New Roman"/>
                <a:cs typeface="Times New Roman"/>
              </a:rPr>
              <a:t> </a:t>
            </a:r>
            <a:r>
              <a:rPr sz="1700" spc="50" dirty="0">
                <a:latin typeface="Times New Roman"/>
                <a:cs typeface="Times New Roman"/>
              </a:rPr>
              <a:t>Accuracy</a:t>
            </a:r>
            <a:r>
              <a:rPr sz="1700" spc="204" dirty="0">
                <a:latin typeface="Times New Roman"/>
                <a:cs typeface="Times New Roman"/>
              </a:rPr>
              <a:t> </a:t>
            </a:r>
            <a:r>
              <a:rPr sz="1700" spc="105" dirty="0">
                <a:latin typeface="Times New Roman"/>
                <a:cs typeface="Times New Roman"/>
              </a:rPr>
              <a:t>to</a:t>
            </a:r>
            <a:r>
              <a:rPr sz="1700" spc="210" dirty="0">
                <a:latin typeface="Times New Roman"/>
                <a:cs typeface="Times New Roman"/>
              </a:rPr>
              <a:t> </a:t>
            </a:r>
            <a:r>
              <a:rPr sz="1700" dirty="0">
                <a:latin typeface="Times New Roman"/>
                <a:cs typeface="Times New Roman"/>
              </a:rPr>
              <a:t>List:</a:t>
            </a:r>
            <a:r>
              <a:rPr sz="1700" spc="420" dirty="0">
                <a:latin typeface="Times New Roman"/>
                <a:cs typeface="Times New Roman"/>
              </a:rPr>
              <a:t> </a:t>
            </a:r>
            <a:r>
              <a:rPr sz="1700" spc="110" dirty="0">
                <a:latin typeface="Times New Roman"/>
                <a:cs typeface="Times New Roman"/>
              </a:rPr>
              <a:t>The</a:t>
            </a:r>
            <a:r>
              <a:rPr sz="1700" spc="204" dirty="0">
                <a:latin typeface="Times New Roman"/>
                <a:cs typeface="Times New Roman"/>
              </a:rPr>
              <a:t> </a:t>
            </a:r>
            <a:r>
              <a:rPr sz="1700" spc="60" dirty="0">
                <a:latin typeface="Times New Roman"/>
                <a:cs typeface="Times New Roman"/>
              </a:rPr>
              <a:t>accuracy</a:t>
            </a:r>
            <a:r>
              <a:rPr sz="1700" spc="210" dirty="0">
                <a:latin typeface="Times New Roman"/>
                <a:cs typeface="Times New Roman"/>
              </a:rPr>
              <a:t> </a:t>
            </a:r>
            <a:r>
              <a:rPr sz="1700" dirty="0">
                <a:latin typeface="Times New Roman"/>
                <a:cs typeface="Times New Roman"/>
              </a:rPr>
              <a:t>value</a:t>
            </a:r>
            <a:r>
              <a:rPr sz="1700" spc="210" dirty="0">
                <a:latin typeface="Times New Roman"/>
                <a:cs typeface="Times New Roman"/>
              </a:rPr>
              <a:t> </a:t>
            </a:r>
            <a:r>
              <a:rPr sz="1700" dirty="0">
                <a:latin typeface="Times New Roman"/>
                <a:cs typeface="Times New Roman"/>
              </a:rPr>
              <a:t>is</a:t>
            </a:r>
            <a:r>
              <a:rPr sz="1700" spc="210" dirty="0">
                <a:latin typeface="Times New Roman"/>
                <a:cs typeface="Times New Roman"/>
              </a:rPr>
              <a:t> </a:t>
            </a:r>
            <a:r>
              <a:rPr sz="1700" spc="90" dirty="0">
                <a:latin typeface="Times New Roman"/>
                <a:cs typeface="Times New Roman"/>
              </a:rPr>
              <a:t>appended</a:t>
            </a:r>
            <a:r>
              <a:rPr sz="1700" spc="210" dirty="0">
                <a:latin typeface="Times New Roman"/>
                <a:cs typeface="Times New Roman"/>
              </a:rPr>
              <a:t> </a:t>
            </a:r>
            <a:r>
              <a:rPr sz="1700" spc="80" dirty="0">
                <a:latin typeface="Times New Roman"/>
                <a:cs typeface="Times New Roman"/>
              </a:rPr>
              <a:t>to </a:t>
            </a:r>
            <a:r>
              <a:rPr sz="1700" spc="100" dirty="0">
                <a:latin typeface="Times New Roman"/>
                <a:cs typeface="Times New Roman"/>
              </a:rPr>
              <a:t>the</a:t>
            </a:r>
            <a:r>
              <a:rPr sz="1700" spc="165" dirty="0">
                <a:latin typeface="Times New Roman"/>
                <a:cs typeface="Times New Roman"/>
              </a:rPr>
              <a:t> </a:t>
            </a:r>
            <a:r>
              <a:rPr sz="1700" spc="60" dirty="0">
                <a:latin typeface="Times New Roman"/>
                <a:cs typeface="Times New Roman"/>
              </a:rPr>
              <a:t>accuracy</a:t>
            </a:r>
            <a:r>
              <a:rPr sz="1700" spc="170" dirty="0">
                <a:latin typeface="Times New Roman"/>
                <a:cs typeface="Times New Roman"/>
              </a:rPr>
              <a:t> </a:t>
            </a:r>
            <a:r>
              <a:rPr sz="1700" spc="30" dirty="0">
                <a:latin typeface="Times New Roman"/>
                <a:cs typeface="Times New Roman"/>
              </a:rPr>
              <a:t>list.</a:t>
            </a:r>
            <a:endParaRPr sz="1700">
              <a:latin typeface="Times New Roman"/>
              <a:cs typeface="Times New Roman"/>
            </a:endParaRPr>
          </a:p>
        </p:txBody>
      </p:sp>
      <p:pic>
        <p:nvPicPr>
          <p:cNvPr id="4" name="object 4"/>
          <p:cNvPicPr/>
          <p:nvPr/>
        </p:nvPicPr>
        <p:blipFill>
          <a:blip r:embed="rId3" cstate="print"/>
          <a:stretch>
            <a:fillRect/>
          </a:stretch>
        </p:blipFill>
        <p:spPr>
          <a:xfrm>
            <a:off x="447756" y="1053873"/>
            <a:ext cx="100436" cy="100436"/>
          </a:xfrm>
          <a:prstGeom prst="rect">
            <a:avLst/>
          </a:prstGeom>
        </p:spPr>
      </p:pic>
      <p:pic>
        <p:nvPicPr>
          <p:cNvPr id="5" name="object 5"/>
          <p:cNvPicPr/>
          <p:nvPr/>
        </p:nvPicPr>
        <p:blipFill>
          <a:blip r:embed="rId4" cstate="print"/>
          <a:stretch>
            <a:fillRect/>
          </a:stretch>
        </p:blipFill>
        <p:spPr>
          <a:xfrm>
            <a:off x="447756" y="2147137"/>
            <a:ext cx="100436" cy="100436"/>
          </a:xfrm>
          <a:prstGeom prst="rect">
            <a:avLst/>
          </a:prstGeom>
        </p:spPr>
      </p:pic>
      <p:pic>
        <p:nvPicPr>
          <p:cNvPr id="6" name="object 6"/>
          <p:cNvPicPr/>
          <p:nvPr/>
        </p:nvPicPr>
        <p:blipFill>
          <a:blip r:embed="rId5" cstate="print"/>
          <a:stretch>
            <a:fillRect/>
          </a:stretch>
        </p:blipFill>
        <p:spPr>
          <a:xfrm>
            <a:off x="447756" y="2967090"/>
            <a:ext cx="100436" cy="100436"/>
          </a:xfrm>
          <a:prstGeom prst="rect">
            <a:avLst/>
          </a:prstGeom>
        </p:spPr>
      </p:pic>
      <p:pic>
        <p:nvPicPr>
          <p:cNvPr id="7" name="object 7"/>
          <p:cNvPicPr/>
          <p:nvPr/>
        </p:nvPicPr>
        <p:blipFill>
          <a:blip r:embed="rId6" cstate="print"/>
          <a:stretch>
            <a:fillRect/>
          </a:stretch>
        </p:blipFill>
        <p:spPr>
          <a:xfrm>
            <a:off x="447756" y="4880288"/>
            <a:ext cx="100436" cy="100436"/>
          </a:xfrm>
          <a:prstGeom prst="rect">
            <a:avLst/>
          </a:prstGeom>
        </p:spPr>
      </p:pic>
      <p:grpSp>
        <p:nvGrpSpPr>
          <p:cNvPr id="8" name="object 8"/>
          <p:cNvGrpSpPr/>
          <p:nvPr/>
        </p:nvGrpSpPr>
        <p:grpSpPr>
          <a:xfrm>
            <a:off x="-1959" y="5319151"/>
            <a:ext cx="7319009" cy="168910"/>
            <a:chOff x="-1959" y="5319151"/>
            <a:chExt cx="7319009" cy="168910"/>
          </a:xfrm>
        </p:grpSpPr>
        <p:sp>
          <p:nvSpPr>
            <p:cNvPr id="9" name="object 9"/>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10" name="object 10"/>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11" name="object 11"/>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12" name="object 12"/>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13" name="object 13"/>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4" name="object 14"/>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65" dirty="0"/>
              <a:t>0ctober</a:t>
            </a:r>
            <a:r>
              <a:rPr spc="195" dirty="0"/>
              <a:t> </a:t>
            </a:r>
            <a:r>
              <a:rPr dirty="0"/>
              <a:t>30</a:t>
            </a:r>
            <a:r>
              <a:rPr spc="200" dirty="0"/>
              <a:t> </a:t>
            </a:r>
            <a:r>
              <a:rPr spc="-20" dirty="0"/>
              <a:t>,2023</a:t>
            </a:r>
          </a:p>
        </p:txBody>
      </p:sp>
      <p:sp>
        <p:nvSpPr>
          <p:cNvPr id="15" name="object 15"/>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lang="en-IN" spc="80" dirty="0"/>
              <a:t>10</a:t>
            </a:r>
            <a:r>
              <a:rPr spc="-40" dirty="0"/>
              <a:t> </a:t>
            </a:r>
            <a:r>
              <a:rPr spc="125" dirty="0"/>
              <a:t>/</a:t>
            </a:r>
            <a:r>
              <a:rPr spc="-40" dirty="0"/>
              <a:t> </a:t>
            </a:r>
            <a:r>
              <a:rPr spc="-25" dirty="0"/>
              <a:t>3</a:t>
            </a:r>
            <a:r>
              <a:rPr lang="en-IN" spc="-25" dirty="0"/>
              <a:t>6</a:t>
            </a:r>
            <a:endParaRPr spc="-25" dirty="0"/>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9311" y="529295"/>
            <a:ext cx="5503192" cy="3095545"/>
          </a:xfrm>
          <a:prstGeom prst="rect">
            <a:avLst/>
          </a:prstGeom>
        </p:spPr>
      </p:pic>
      <p:grpSp>
        <p:nvGrpSpPr>
          <p:cNvPr id="3" name="object 3"/>
          <p:cNvGrpSpPr/>
          <p:nvPr/>
        </p:nvGrpSpPr>
        <p:grpSpPr>
          <a:xfrm>
            <a:off x="-1959" y="5319151"/>
            <a:ext cx="7319009" cy="168910"/>
            <a:chOff x="-1959" y="5319151"/>
            <a:chExt cx="7319009" cy="168910"/>
          </a:xfrm>
        </p:grpSpPr>
        <p:sp>
          <p:nvSpPr>
            <p:cNvPr id="4" name="object 4"/>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5" name="object 5"/>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6" name="object 6"/>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7" name="object 7"/>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8" name="object 8"/>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9" name="object 9"/>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65" dirty="0"/>
              <a:t>0ctober</a:t>
            </a:r>
            <a:r>
              <a:rPr spc="195" dirty="0"/>
              <a:t> </a:t>
            </a:r>
            <a:r>
              <a:rPr dirty="0"/>
              <a:t>30</a:t>
            </a:r>
            <a:r>
              <a:rPr spc="200" dirty="0"/>
              <a:t> </a:t>
            </a:r>
            <a:r>
              <a:rPr spc="-20" dirty="0"/>
              <a:t>,2023</a:t>
            </a:r>
          </a:p>
        </p:txBody>
      </p:sp>
      <p:sp>
        <p:nvSpPr>
          <p:cNvPr id="10" name="object 10"/>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spc="80" dirty="0"/>
              <a:t>1</a:t>
            </a:r>
            <a:r>
              <a:rPr lang="en-IN" spc="80" dirty="0"/>
              <a:t>1</a:t>
            </a:r>
            <a:r>
              <a:rPr spc="-40" dirty="0"/>
              <a:t> </a:t>
            </a:r>
            <a:r>
              <a:rPr spc="125" dirty="0"/>
              <a:t>/</a:t>
            </a:r>
            <a:r>
              <a:rPr spc="-40" dirty="0"/>
              <a:t> </a:t>
            </a:r>
            <a:r>
              <a:rPr spc="-25" dirty="0"/>
              <a:t>3</a:t>
            </a:r>
            <a:r>
              <a:rPr lang="en-IN" spc="-25" dirty="0"/>
              <a:t>6</a:t>
            </a:r>
            <a:endParaRPr spc="-25" dirty="0"/>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9311" y="529295"/>
            <a:ext cx="5503192" cy="3095545"/>
          </a:xfrm>
          <a:prstGeom prst="rect">
            <a:avLst/>
          </a:prstGeom>
        </p:spPr>
      </p:pic>
      <p:sp>
        <p:nvSpPr>
          <p:cNvPr id="3" name="object 3"/>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4" name="object 4"/>
          <p:cNvSpPr txBox="1"/>
          <p:nvPr/>
        </p:nvSpPr>
        <p:spPr>
          <a:xfrm>
            <a:off x="617229" y="5302667"/>
            <a:ext cx="1201420" cy="170180"/>
          </a:xfrm>
          <a:prstGeom prst="rect">
            <a:avLst/>
          </a:prstGeom>
        </p:spPr>
        <p:txBody>
          <a:bodyPr vert="horz" wrap="square" lIns="0" tIns="12700" rIns="0" bIns="0" rtlCol="0">
            <a:spAutoFit/>
          </a:bodyPr>
          <a:lstStyle/>
          <a:p>
            <a:pPr marL="12700">
              <a:lnSpc>
                <a:spcPct val="100000"/>
              </a:lnSpc>
              <a:spcBef>
                <a:spcPts val="100"/>
              </a:spcBef>
            </a:pPr>
            <a:r>
              <a:rPr sz="950" spc="50" dirty="0">
                <a:solidFill>
                  <a:srgbClr val="7FB298"/>
                </a:solidFill>
                <a:latin typeface="Georgia"/>
                <a:cs typeface="Georgia"/>
              </a:rPr>
              <a:t>2203A52007</a:t>
            </a:r>
            <a:r>
              <a:rPr sz="950" spc="185" dirty="0">
                <a:solidFill>
                  <a:srgbClr val="7FB298"/>
                </a:solidFill>
                <a:latin typeface="Georgia"/>
                <a:cs typeface="Georgia"/>
              </a:rPr>
              <a:t>  </a:t>
            </a:r>
            <a:r>
              <a:rPr sz="950" spc="95" dirty="0">
                <a:solidFill>
                  <a:srgbClr val="7FB298"/>
                </a:solidFill>
                <a:latin typeface="Georgia"/>
                <a:cs typeface="Georgia"/>
              </a:rPr>
              <a:t>(SR)</a:t>
            </a:r>
            <a:endParaRPr sz="950">
              <a:latin typeface="Georgia"/>
              <a:cs typeface="Georgia"/>
            </a:endParaRPr>
          </a:p>
        </p:txBody>
      </p:sp>
      <p:sp>
        <p:nvSpPr>
          <p:cNvPr id="5" name="object 5"/>
          <p:cNvSpPr txBox="1"/>
          <p:nvPr/>
        </p:nvSpPr>
        <p:spPr>
          <a:xfrm>
            <a:off x="2437708" y="5319151"/>
            <a:ext cx="2439670" cy="168910"/>
          </a:xfrm>
          <a:prstGeom prst="rect">
            <a:avLst/>
          </a:prstGeom>
          <a:solidFill>
            <a:srgbClr val="99C1AD"/>
          </a:solidFill>
        </p:spPr>
        <p:txBody>
          <a:bodyPr vert="horz" wrap="square" lIns="0" tIns="0" rIns="0" bIns="0" rtlCol="0">
            <a:spAutoFit/>
          </a:bodyPr>
          <a:lstStyle/>
          <a:p>
            <a:pPr marL="397510">
              <a:lnSpc>
                <a:spcPts val="1110"/>
              </a:lnSpc>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6" name="object 6"/>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sp>
        <p:nvSpPr>
          <p:cNvPr id="7" name="object 7"/>
          <p:cNvSpPr txBox="1"/>
          <p:nvPr/>
        </p:nvSpPr>
        <p:spPr>
          <a:xfrm>
            <a:off x="5372285" y="5302667"/>
            <a:ext cx="1090930" cy="170180"/>
          </a:xfrm>
          <a:prstGeom prst="rect">
            <a:avLst/>
          </a:prstGeom>
        </p:spPr>
        <p:txBody>
          <a:bodyPr vert="horz" wrap="square" lIns="0" tIns="12700" rIns="0" bIns="0" rtlCol="0">
            <a:spAutoFit/>
          </a:bodyPr>
          <a:lstStyle/>
          <a:p>
            <a:pPr marL="12700">
              <a:lnSpc>
                <a:spcPct val="100000"/>
              </a:lnSpc>
              <a:spcBef>
                <a:spcPts val="100"/>
              </a:spcBef>
            </a:pPr>
            <a:r>
              <a:rPr sz="950" spc="65" dirty="0">
                <a:solidFill>
                  <a:srgbClr val="003D1E"/>
                </a:solidFill>
                <a:latin typeface="Georgia"/>
                <a:cs typeface="Georgia"/>
              </a:rPr>
              <a:t>0ctober</a:t>
            </a:r>
            <a:r>
              <a:rPr sz="950" spc="195" dirty="0">
                <a:solidFill>
                  <a:srgbClr val="003D1E"/>
                </a:solidFill>
                <a:latin typeface="Georgia"/>
                <a:cs typeface="Georgia"/>
              </a:rPr>
              <a:t> </a:t>
            </a:r>
            <a:r>
              <a:rPr sz="950" dirty="0">
                <a:solidFill>
                  <a:srgbClr val="003D1E"/>
                </a:solidFill>
                <a:latin typeface="Georgia"/>
                <a:cs typeface="Georgia"/>
              </a:rPr>
              <a:t>30</a:t>
            </a:r>
            <a:r>
              <a:rPr sz="950" spc="200" dirty="0">
                <a:solidFill>
                  <a:srgbClr val="003D1E"/>
                </a:solidFill>
                <a:latin typeface="Georgia"/>
                <a:cs typeface="Georgia"/>
              </a:rPr>
              <a:t> </a:t>
            </a:r>
            <a:r>
              <a:rPr sz="950" spc="-20" dirty="0">
                <a:solidFill>
                  <a:srgbClr val="003D1E"/>
                </a:solidFill>
                <a:latin typeface="Georgia"/>
                <a:cs typeface="Georgia"/>
              </a:rPr>
              <a:t>,2023</a:t>
            </a:r>
            <a:endParaRPr sz="950">
              <a:latin typeface="Georgia"/>
              <a:cs typeface="Georgia"/>
            </a:endParaRPr>
          </a:p>
        </p:txBody>
      </p:sp>
      <p:sp>
        <p:nvSpPr>
          <p:cNvPr id="8" name="object 8"/>
          <p:cNvSpPr txBox="1"/>
          <p:nvPr/>
        </p:nvSpPr>
        <p:spPr>
          <a:xfrm>
            <a:off x="6782936" y="5302667"/>
            <a:ext cx="443230" cy="159018"/>
          </a:xfrm>
          <a:prstGeom prst="rect">
            <a:avLst/>
          </a:prstGeom>
        </p:spPr>
        <p:txBody>
          <a:bodyPr vert="horz" wrap="square" lIns="0" tIns="12700" rIns="0" bIns="0" rtlCol="0">
            <a:spAutoFit/>
          </a:bodyPr>
          <a:lstStyle/>
          <a:p>
            <a:pPr marL="12700">
              <a:lnSpc>
                <a:spcPct val="100000"/>
              </a:lnSpc>
              <a:spcBef>
                <a:spcPts val="100"/>
              </a:spcBef>
            </a:pPr>
            <a:r>
              <a:rPr lang="en-IN" sz="950" spc="165" dirty="0">
                <a:solidFill>
                  <a:srgbClr val="003D1E"/>
                </a:solidFill>
                <a:latin typeface="Georgia"/>
                <a:cs typeface="Georgia"/>
              </a:rPr>
              <a:t>12</a:t>
            </a:r>
            <a:r>
              <a:rPr sz="950" spc="-40" dirty="0">
                <a:solidFill>
                  <a:srgbClr val="003D1E"/>
                </a:solidFill>
                <a:latin typeface="Georgia"/>
                <a:cs typeface="Georgia"/>
              </a:rPr>
              <a:t> </a:t>
            </a:r>
            <a:r>
              <a:rPr sz="950" spc="125" dirty="0">
                <a:solidFill>
                  <a:srgbClr val="003D1E"/>
                </a:solidFill>
                <a:latin typeface="Georgia"/>
                <a:cs typeface="Georgia"/>
              </a:rPr>
              <a:t>/</a:t>
            </a:r>
            <a:r>
              <a:rPr sz="950" spc="-40" dirty="0">
                <a:solidFill>
                  <a:srgbClr val="003D1E"/>
                </a:solidFill>
                <a:latin typeface="Georgia"/>
                <a:cs typeface="Georgia"/>
              </a:rPr>
              <a:t> </a:t>
            </a:r>
            <a:r>
              <a:rPr sz="950" spc="-35" dirty="0">
                <a:solidFill>
                  <a:srgbClr val="003D1E"/>
                </a:solidFill>
                <a:latin typeface="Georgia"/>
                <a:cs typeface="Georgia"/>
              </a:rPr>
              <a:t>3</a:t>
            </a:r>
            <a:r>
              <a:rPr lang="en-IN" sz="950" spc="-35" dirty="0">
                <a:solidFill>
                  <a:srgbClr val="003D1E"/>
                </a:solidFill>
                <a:latin typeface="Georgia"/>
                <a:cs typeface="Georgia"/>
              </a:rPr>
              <a:t>6</a:t>
            </a:r>
            <a:endParaRPr sz="950" dirty="0">
              <a:latin typeface="Georgia"/>
              <a:cs typeface="Georgia"/>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65575" y="462222"/>
            <a:ext cx="175764" cy="175764"/>
          </a:xfrm>
          <a:prstGeom prst="rect">
            <a:avLst/>
          </a:prstGeom>
        </p:spPr>
      </p:pic>
      <p:sp>
        <p:nvSpPr>
          <p:cNvPr id="3" name="object 3"/>
          <p:cNvSpPr txBox="1">
            <a:spLocks noGrp="1"/>
          </p:cNvSpPr>
          <p:nvPr>
            <p:ph type="title"/>
          </p:nvPr>
        </p:nvSpPr>
        <p:spPr>
          <a:xfrm>
            <a:off x="645511" y="378943"/>
            <a:ext cx="5993765" cy="836294"/>
          </a:xfrm>
          <a:prstGeom prst="rect">
            <a:avLst/>
          </a:prstGeom>
        </p:spPr>
        <p:txBody>
          <a:bodyPr vert="horz" wrap="square" lIns="0" tIns="16510" rIns="0" bIns="0" rtlCol="0">
            <a:spAutoFit/>
          </a:bodyPr>
          <a:lstStyle/>
          <a:p>
            <a:pPr marL="12700">
              <a:lnSpc>
                <a:spcPct val="100000"/>
              </a:lnSpc>
              <a:spcBef>
                <a:spcPts val="130"/>
              </a:spcBef>
            </a:pPr>
            <a:r>
              <a:rPr sz="1700" spc="80" dirty="0">
                <a:solidFill>
                  <a:srgbClr val="000000"/>
                </a:solidFill>
              </a:rPr>
              <a:t>Importing</a:t>
            </a:r>
            <a:r>
              <a:rPr sz="1700" spc="185" dirty="0">
                <a:solidFill>
                  <a:srgbClr val="000000"/>
                </a:solidFill>
              </a:rPr>
              <a:t> </a:t>
            </a:r>
            <a:r>
              <a:rPr sz="1700" spc="50" dirty="0">
                <a:solidFill>
                  <a:srgbClr val="000000"/>
                </a:solidFill>
              </a:rPr>
              <a:t>Libraries</a:t>
            </a:r>
            <a:endParaRPr sz="1700"/>
          </a:p>
          <a:p>
            <a:pPr marL="12700" marR="5080">
              <a:lnSpc>
                <a:spcPct val="105500"/>
              </a:lnSpc>
            </a:pPr>
            <a:r>
              <a:rPr sz="1700" spc="70" dirty="0">
                <a:solidFill>
                  <a:srgbClr val="000000"/>
                </a:solidFill>
              </a:rPr>
              <a:t>Splitting</a:t>
            </a:r>
            <a:r>
              <a:rPr sz="1700" spc="160" dirty="0">
                <a:solidFill>
                  <a:srgbClr val="000000"/>
                </a:solidFill>
              </a:rPr>
              <a:t> </a:t>
            </a:r>
            <a:r>
              <a:rPr sz="1700" spc="100" dirty="0">
                <a:solidFill>
                  <a:srgbClr val="000000"/>
                </a:solidFill>
              </a:rPr>
              <a:t>the</a:t>
            </a:r>
            <a:r>
              <a:rPr sz="1700" spc="160" dirty="0">
                <a:solidFill>
                  <a:srgbClr val="000000"/>
                </a:solidFill>
              </a:rPr>
              <a:t> </a:t>
            </a:r>
            <a:r>
              <a:rPr sz="1700" spc="95" dirty="0">
                <a:solidFill>
                  <a:srgbClr val="000000"/>
                </a:solidFill>
              </a:rPr>
              <a:t>Data:</a:t>
            </a:r>
            <a:r>
              <a:rPr sz="1700" spc="360" dirty="0">
                <a:solidFill>
                  <a:srgbClr val="000000"/>
                </a:solidFill>
              </a:rPr>
              <a:t> </a:t>
            </a:r>
            <a:r>
              <a:rPr sz="1700" spc="110" dirty="0">
                <a:solidFill>
                  <a:srgbClr val="000000"/>
                </a:solidFill>
              </a:rPr>
              <a:t>The</a:t>
            </a:r>
            <a:r>
              <a:rPr sz="1700" spc="160" dirty="0">
                <a:solidFill>
                  <a:srgbClr val="000000"/>
                </a:solidFill>
              </a:rPr>
              <a:t> </a:t>
            </a:r>
            <a:r>
              <a:rPr sz="1700" spc="50" dirty="0">
                <a:solidFill>
                  <a:srgbClr val="000000"/>
                </a:solidFill>
              </a:rPr>
              <a:t>code</a:t>
            </a:r>
            <a:r>
              <a:rPr sz="1700" spc="165" dirty="0">
                <a:solidFill>
                  <a:srgbClr val="000000"/>
                </a:solidFill>
              </a:rPr>
              <a:t> </a:t>
            </a:r>
            <a:r>
              <a:rPr sz="1700" spc="60" dirty="0">
                <a:solidFill>
                  <a:srgbClr val="000000"/>
                </a:solidFill>
              </a:rPr>
              <a:t>splits</a:t>
            </a:r>
            <a:r>
              <a:rPr sz="1700" spc="160" dirty="0">
                <a:solidFill>
                  <a:srgbClr val="000000"/>
                </a:solidFill>
              </a:rPr>
              <a:t> </a:t>
            </a:r>
            <a:r>
              <a:rPr sz="1700" spc="100" dirty="0">
                <a:solidFill>
                  <a:srgbClr val="000000"/>
                </a:solidFill>
              </a:rPr>
              <a:t>the</a:t>
            </a:r>
            <a:r>
              <a:rPr sz="1700" spc="160" dirty="0">
                <a:solidFill>
                  <a:srgbClr val="000000"/>
                </a:solidFill>
              </a:rPr>
              <a:t> </a:t>
            </a:r>
            <a:r>
              <a:rPr sz="1700" spc="130" dirty="0">
                <a:solidFill>
                  <a:srgbClr val="000000"/>
                </a:solidFill>
              </a:rPr>
              <a:t>data</a:t>
            </a:r>
            <a:r>
              <a:rPr sz="1700" spc="160" dirty="0">
                <a:solidFill>
                  <a:srgbClr val="000000"/>
                </a:solidFill>
              </a:rPr>
              <a:t> </a:t>
            </a:r>
            <a:r>
              <a:rPr sz="1700" spc="65" dirty="0">
                <a:solidFill>
                  <a:srgbClr val="000000"/>
                </a:solidFill>
              </a:rPr>
              <a:t>into</a:t>
            </a:r>
            <a:r>
              <a:rPr sz="1700" spc="165" dirty="0">
                <a:solidFill>
                  <a:srgbClr val="000000"/>
                </a:solidFill>
              </a:rPr>
              <a:t> </a:t>
            </a:r>
            <a:r>
              <a:rPr sz="1700" spc="85" dirty="0">
                <a:solidFill>
                  <a:srgbClr val="000000"/>
                </a:solidFill>
              </a:rPr>
              <a:t>training</a:t>
            </a:r>
            <a:r>
              <a:rPr sz="1700" spc="160" dirty="0">
                <a:solidFill>
                  <a:srgbClr val="000000"/>
                </a:solidFill>
              </a:rPr>
              <a:t> </a:t>
            </a:r>
            <a:r>
              <a:rPr sz="1700" spc="80" dirty="0">
                <a:solidFill>
                  <a:srgbClr val="000000"/>
                </a:solidFill>
              </a:rPr>
              <a:t>and </a:t>
            </a:r>
            <a:r>
              <a:rPr sz="1700" spc="75" dirty="0">
                <a:solidFill>
                  <a:srgbClr val="000000"/>
                </a:solidFill>
              </a:rPr>
              <a:t>testing</a:t>
            </a:r>
            <a:r>
              <a:rPr sz="1700" spc="165" dirty="0">
                <a:solidFill>
                  <a:srgbClr val="000000"/>
                </a:solidFill>
              </a:rPr>
              <a:t> </a:t>
            </a:r>
            <a:r>
              <a:rPr sz="1700" spc="40" dirty="0">
                <a:solidFill>
                  <a:srgbClr val="000000"/>
                </a:solidFill>
              </a:rPr>
              <a:t>sets.</a:t>
            </a:r>
            <a:endParaRPr sz="1700"/>
          </a:p>
        </p:txBody>
      </p:sp>
      <p:pic>
        <p:nvPicPr>
          <p:cNvPr id="4" name="object 4"/>
          <p:cNvPicPr/>
          <p:nvPr/>
        </p:nvPicPr>
        <p:blipFill>
          <a:blip r:embed="rId3" cstate="print"/>
          <a:stretch>
            <a:fillRect/>
          </a:stretch>
        </p:blipFill>
        <p:spPr>
          <a:xfrm>
            <a:off x="365575" y="735553"/>
            <a:ext cx="175764" cy="175764"/>
          </a:xfrm>
          <a:prstGeom prst="rect">
            <a:avLst/>
          </a:prstGeom>
        </p:spPr>
      </p:pic>
      <p:sp>
        <p:nvSpPr>
          <p:cNvPr id="5" name="object 5"/>
          <p:cNvSpPr txBox="1"/>
          <p:nvPr/>
        </p:nvSpPr>
        <p:spPr>
          <a:xfrm>
            <a:off x="403890" y="444976"/>
            <a:ext cx="99695" cy="443865"/>
          </a:xfrm>
          <a:prstGeom prst="rect">
            <a:avLst/>
          </a:prstGeom>
        </p:spPr>
        <p:txBody>
          <a:bodyPr vert="horz" wrap="square" lIns="0" tIns="12700" rIns="0" bIns="0" rtlCol="0">
            <a:spAutoFit/>
          </a:bodyPr>
          <a:lstStyle/>
          <a:p>
            <a:pPr marL="12700">
              <a:lnSpc>
                <a:spcPct val="100000"/>
              </a:lnSpc>
              <a:spcBef>
                <a:spcPts val="100"/>
              </a:spcBef>
            </a:pPr>
            <a:r>
              <a:rPr sz="950" spc="114" dirty="0">
                <a:solidFill>
                  <a:srgbClr val="FFFFFF"/>
                </a:solidFill>
                <a:latin typeface="Georgia"/>
                <a:cs typeface="Georgia"/>
              </a:rPr>
              <a:t>1</a:t>
            </a:r>
            <a:endParaRPr sz="950">
              <a:latin typeface="Georgia"/>
              <a:cs typeface="Georgia"/>
            </a:endParaRPr>
          </a:p>
          <a:p>
            <a:pPr marL="12700">
              <a:lnSpc>
                <a:spcPct val="100000"/>
              </a:lnSpc>
              <a:spcBef>
                <a:spcPts val="1010"/>
              </a:spcBef>
            </a:pPr>
            <a:r>
              <a:rPr sz="950" dirty="0">
                <a:solidFill>
                  <a:srgbClr val="FFFFFF"/>
                </a:solidFill>
                <a:latin typeface="Georgia"/>
                <a:cs typeface="Georgia"/>
              </a:rPr>
              <a:t>2</a:t>
            </a:r>
            <a:endParaRPr sz="950">
              <a:latin typeface="Georgia"/>
              <a:cs typeface="Georgia"/>
            </a:endParaRPr>
          </a:p>
        </p:txBody>
      </p:sp>
      <p:pic>
        <p:nvPicPr>
          <p:cNvPr id="6" name="object 6"/>
          <p:cNvPicPr/>
          <p:nvPr/>
        </p:nvPicPr>
        <p:blipFill>
          <a:blip r:embed="rId4" cstate="print"/>
          <a:stretch>
            <a:fillRect/>
          </a:stretch>
        </p:blipFill>
        <p:spPr>
          <a:xfrm>
            <a:off x="365575" y="1282175"/>
            <a:ext cx="175764" cy="175764"/>
          </a:xfrm>
          <a:prstGeom prst="rect">
            <a:avLst/>
          </a:prstGeom>
        </p:spPr>
      </p:pic>
      <p:sp>
        <p:nvSpPr>
          <p:cNvPr id="7" name="object 7"/>
          <p:cNvSpPr txBox="1"/>
          <p:nvPr/>
        </p:nvSpPr>
        <p:spPr>
          <a:xfrm>
            <a:off x="403890" y="1264909"/>
            <a:ext cx="99695" cy="170180"/>
          </a:xfrm>
          <a:prstGeom prst="rect">
            <a:avLst/>
          </a:prstGeom>
        </p:spPr>
        <p:txBody>
          <a:bodyPr vert="horz" wrap="square" lIns="0" tIns="12700" rIns="0" bIns="0" rtlCol="0">
            <a:spAutoFit/>
          </a:bodyPr>
          <a:lstStyle/>
          <a:p>
            <a:pPr marL="12700">
              <a:lnSpc>
                <a:spcPct val="100000"/>
              </a:lnSpc>
              <a:spcBef>
                <a:spcPts val="100"/>
              </a:spcBef>
            </a:pPr>
            <a:r>
              <a:rPr sz="950" dirty="0">
                <a:solidFill>
                  <a:srgbClr val="FFFFFF"/>
                </a:solidFill>
                <a:latin typeface="Georgia"/>
                <a:cs typeface="Georgia"/>
              </a:rPr>
              <a:t>3</a:t>
            </a:r>
            <a:endParaRPr sz="950">
              <a:latin typeface="Georgia"/>
              <a:cs typeface="Georgia"/>
            </a:endParaRPr>
          </a:p>
        </p:txBody>
      </p:sp>
      <p:sp>
        <p:nvSpPr>
          <p:cNvPr id="8" name="object 8"/>
          <p:cNvSpPr txBox="1"/>
          <p:nvPr/>
        </p:nvSpPr>
        <p:spPr>
          <a:xfrm>
            <a:off x="645511" y="1198896"/>
            <a:ext cx="6436995" cy="3569335"/>
          </a:xfrm>
          <a:prstGeom prst="rect">
            <a:avLst/>
          </a:prstGeom>
        </p:spPr>
        <p:txBody>
          <a:bodyPr vert="horz" wrap="square" lIns="0" tIns="16510" rIns="0" bIns="0" rtlCol="0">
            <a:spAutoFit/>
          </a:bodyPr>
          <a:lstStyle/>
          <a:p>
            <a:pPr marL="12700">
              <a:lnSpc>
                <a:spcPct val="100000"/>
              </a:lnSpc>
              <a:spcBef>
                <a:spcPts val="130"/>
              </a:spcBef>
            </a:pPr>
            <a:r>
              <a:rPr sz="1700" spc="80" dirty="0">
                <a:latin typeface="Times New Roman"/>
                <a:cs typeface="Times New Roman"/>
              </a:rPr>
              <a:t>Creating</a:t>
            </a:r>
            <a:r>
              <a:rPr sz="1700" spc="160" dirty="0">
                <a:latin typeface="Times New Roman"/>
                <a:cs typeface="Times New Roman"/>
              </a:rPr>
              <a:t> </a:t>
            </a:r>
            <a:r>
              <a:rPr sz="1700" spc="110" dirty="0">
                <a:latin typeface="Times New Roman"/>
                <a:cs typeface="Times New Roman"/>
              </a:rPr>
              <a:t>a</a:t>
            </a:r>
            <a:r>
              <a:rPr sz="1700" spc="165" dirty="0">
                <a:latin typeface="Times New Roman"/>
                <a:cs typeface="Times New Roman"/>
              </a:rPr>
              <a:t> </a:t>
            </a:r>
            <a:r>
              <a:rPr sz="1700" spc="80" dirty="0">
                <a:latin typeface="Times New Roman"/>
                <a:cs typeface="Times New Roman"/>
              </a:rPr>
              <a:t>Perceptron</a:t>
            </a:r>
            <a:r>
              <a:rPr sz="1700" spc="165" dirty="0">
                <a:latin typeface="Times New Roman"/>
                <a:cs typeface="Times New Roman"/>
              </a:rPr>
              <a:t> </a:t>
            </a:r>
            <a:r>
              <a:rPr sz="1700" spc="60" dirty="0">
                <a:latin typeface="Times New Roman"/>
                <a:cs typeface="Times New Roman"/>
              </a:rPr>
              <a:t>Instance:</a:t>
            </a:r>
            <a:r>
              <a:rPr sz="1700" spc="360" dirty="0">
                <a:latin typeface="Times New Roman"/>
                <a:cs typeface="Times New Roman"/>
              </a:rPr>
              <a:t> </a:t>
            </a:r>
            <a:r>
              <a:rPr sz="1700" spc="110" dirty="0">
                <a:latin typeface="Times New Roman"/>
                <a:cs typeface="Times New Roman"/>
              </a:rPr>
              <a:t>The</a:t>
            </a:r>
            <a:r>
              <a:rPr sz="1700" spc="160" dirty="0">
                <a:latin typeface="Times New Roman"/>
                <a:cs typeface="Times New Roman"/>
              </a:rPr>
              <a:t> </a:t>
            </a:r>
            <a:r>
              <a:rPr sz="1700" spc="50" dirty="0">
                <a:latin typeface="Times New Roman"/>
                <a:cs typeface="Times New Roman"/>
              </a:rPr>
              <a:t>code</a:t>
            </a:r>
            <a:r>
              <a:rPr sz="1700" spc="165" dirty="0">
                <a:latin typeface="Times New Roman"/>
                <a:cs typeface="Times New Roman"/>
              </a:rPr>
              <a:t> </a:t>
            </a:r>
            <a:r>
              <a:rPr sz="1700" spc="65" dirty="0">
                <a:latin typeface="Times New Roman"/>
                <a:cs typeface="Times New Roman"/>
              </a:rPr>
              <a:t>creates</a:t>
            </a:r>
            <a:r>
              <a:rPr sz="1700" spc="165" dirty="0">
                <a:latin typeface="Times New Roman"/>
                <a:cs typeface="Times New Roman"/>
              </a:rPr>
              <a:t> </a:t>
            </a:r>
            <a:r>
              <a:rPr sz="1700" spc="110" dirty="0">
                <a:latin typeface="Times New Roman"/>
                <a:cs typeface="Times New Roman"/>
              </a:rPr>
              <a:t>a</a:t>
            </a:r>
            <a:r>
              <a:rPr sz="1700" spc="165" dirty="0">
                <a:latin typeface="Times New Roman"/>
                <a:cs typeface="Times New Roman"/>
              </a:rPr>
              <a:t> </a:t>
            </a:r>
            <a:r>
              <a:rPr sz="1700" spc="70" dirty="0">
                <a:latin typeface="Times New Roman"/>
                <a:cs typeface="Times New Roman"/>
              </a:rPr>
              <a:t>Perceptron</a:t>
            </a:r>
            <a:endParaRPr sz="1700">
              <a:latin typeface="Times New Roman"/>
              <a:cs typeface="Times New Roman"/>
            </a:endParaRPr>
          </a:p>
          <a:p>
            <a:pPr marL="12700" marR="5080">
              <a:lnSpc>
                <a:spcPct val="105500"/>
              </a:lnSpc>
            </a:pPr>
            <a:r>
              <a:rPr sz="1700" spc="65" dirty="0">
                <a:latin typeface="Times New Roman"/>
                <a:cs typeface="Times New Roman"/>
              </a:rPr>
              <a:t>instance</a:t>
            </a:r>
            <a:r>
              <a:rPr sz="1700" spc="195" dirty="0">
                <a:latin typeface="Times New Roman"/>
                <a:cs typeface="Times New Roman"/>
              </a:rPr>
              <a:t> </a:t>
            </a:r>
            <a:r>
              <a:rPr sz="1700" spc="50" dirty="0">
                <a:latin typeface="Times New Roman"/>
                <a:cs typeface="Times New Roman"/>
              </a:rPr>
              <a:t>using</a:t>
            </a:r>
            <a:r>
              <a:rPr sz="1700" spc="200" dirty="0">
                <a:latin typeface="Times New Roman"/>
                <a:cs typeface="Times New Roman"/>
              </a:rPr>
              <a:t> </a:t>
            </a:r>
            <a:r>
              <a:rPr sz="1700" spc="100" dirty="0">
                <a:latin typeface="Times New Roman"/>
                <a:cs typeface="Times New Roman"/>
              </a:rPr>
              <a:t>the</a:t>
            </a:r>
            <a:r>
              <a:rPr sz="1700" spc="200" dirty="0">
                <a:latin typeface="Times New Roman"/>
                <a:cs typeface="Times New Roman"/>
              </a:rPr>
              <a:t> </a:t>
            </a:r>
            <a:r>
              <a:rPr sz="1700" spc="85" dirty="0">
                <a:latin typeface="Times New Roman"/>
                <a:cs typeface="Times New Roman"/>
              </a:rPr>
              <a:t>Perceptron()</a:t>
            </a:r>
            <a:r>
              <a:rPr sz="1700" spc="200" dirty="0">
                <a:latin typeface="Times New Roman"/>
                <a:cs typeface="Times New Roman"/>
              </a:rPr>
              <a:t> </a:t>
            </a:r>
            <a:r>
              <a:rPr sz="1700" spc="55" dirty="0">
                <a:latin typeface="Times New Roman"/>
                <a:cs typeface="Times New Roman"/>
              </a:rPr>
              <a:t>function</a:t>
            </a:r>
            <a:r>
              <a:rPr sz="1700" spc="200" dirty="0">
                <a:latin typeface="Times New Roman"/>
                <a:cs typeface="Times New Roman"/>
              </a:rPr>
              <a:t> </a:t>
            </a:r>
            <a:r>
              <a:rPr sz="1700" dirty="0">
                <a:latin typeface="Times New Roman"/>
                <a:cs typeface="Times New Roman"/>
              </a:rPr>
              <a:t>from</a:t>
            </a:r>
            <a:r>
              <a:rPr sz="1700" spc="200" dirty="0">
                <a:latin typeface="Times New Roman"/>
                <a:cs typeface="Times New Roman"/>
              </a:rPr>
              <a:t> </a:t>
            </a:r>
            <a:r>
              <a:rPr sz="1700" spc="50" dirty="0">
                <a:latin typeface="Times New Roman"/>
                <a:cs typeface="Times New Roman"/>
              </a:rPr>
              <a:t>sklearn.linearmodel. </a:t>
            </a:r>
            <a:r>
              <a:rPr sz="1700" spc="95" dirty="0">
                <a:latin typeface="Times New Roman"/>
                <a:cs typeface="Times New Roman"/>
              </a:rPr>
              <a:t>Fitting</a:t>
            </a:r>
            <a:r>
              <a:rPr sz="1700" spc="185" dirty="0">
                <a:latin typeface="Times New Roman"/>
                <a:cs typeface="Times New Roman"/>
              </a:rPr>
              <a:t> </a:t>
            </a:r>
            <a:r>
              <a:rPr sz="1700" spc="100" dirty="0">
                <a:latin typeface="Times New Roman"/>
                <a:cs typeface="Times New Roman"/>
              </a:rPr>
              <a:t>the</a:t>
            </a:r>
            <a:r>
              <a:rPr sz="1700" spc="185" dirty="0">
                <a:latin typeface="Times New Roman"/>
                <a:cs typeface="Times New Roman"/>
              </a:rPr>
              <a:t> </a:t>
            </a:r>
            <a:r>
              <a:rPr sz="1700" spc="65" dirty="0">
                <a:latin typeface="Times New Roman"/>
                <a:cs typeface="Times New Roman"/>
              </a:rPr>
              <a:t>Training</a:t>
            </a:r>
            <a:r>
              <a:rPr sz="1700" spc="185" dirty="0">
                <a:latin typeface="Times New Roman"/>
                <a:cs typeface="Times New Roman"/>
              </a:rPr>
              <a:t> </a:t>
            </a:r>
            <a:r>
              <a:rPr sz="1700" spc="95" dirty="0">
                <a:latin typeface="Times New Roman"/>
                <a:cs typeface="Times New Roman"/>
              </a:rPr>
              <a:t>Data:</a:t>
            </a:r>
            <a:r>
              <a:rPr sz="1700" spc="390" dirty="0">
                <a:latin typeface="Times New Roman"/>
                <a:cs typeface="Times New Roman"/>
              </a:rPr>
              <a:t> </a:t>
            </a:r>
            <a:r>
              <a:rPr sz="1700" spc="110" dirty="0">
                <a:latin typeface="Times New Roman"/>
                <a:cs typeface="Times New Roman"/>
              </a:rPr>
              <a:t>The</a:t>
            </a:r>
            <a:r>
              <a:rPr sz="1700" spc="185" dirty="0">
                <a:latin typeface="Times New Roman"/>
                <a:cs typeface="Times New Roman"/>
              </a:rPr>
              <a:t> </a:t>
            </a:r>
            <a:r>
              <a:rPr sz="1700" spc="60" dirty="0">
                <a:latin typeface="Times New Roman"/>
                <a:cs typeface="Times New Roman"/>
              </a:rPr>
              <a:t>fit()</a:t>
            </a:r>
            <a:r>
              <a:rPr sz="1700" spc="185" dirty="0">
                <a:latin typeface="Times New Roman"/>
                <a:cs typeface="Times New Roman"/>
              </a:rPr>
              <a:t> </a:t>
            </a:r>
            <a:r>
              <a:rPr sz="1700" spc="95" dirty="0">
                <a:latin typeface="Times New Roman"/>
                <a:cs typeface="Times New Roman"/>
              </a:rPr>
              <a:t>method</a:t>
            </a:r>
            <a:r>
              <a:rPr sz="1700" spc="185" dirty="0">
                <a:latin typeface="Times New Roman"/>
                <a:cs typeface="Times New Roman"/>
              </a:rPr>
              <a:t> </a:t>
            </a:r>
            <a:r>
              <a:rPr sz="1700" dirty="0">
                <a:latin typeface="Times New Roman"/>
                <a:cs typeface="Times New Roman"/>
              </a:rPr>
              <a:t>is</a:t>
            </a:r>
            <a:r>
              <a:rPr sz="1700" spc="185" dirty="0">
                <a:latin typeface="Times New Roman"/>
                <a:cs typeface="Times New Roman"/>
              </a:rPr>
              <a:t> </a:t>
            </a:r>
            <a:r>
              <a:rPr sz="1700" dirty="0">
                <a:latin typeface="Times New Roman"/>
                <a:cs typeface="Times New Roman"/>
              </a:rPr>
              <a:t>called</a:t>
            </a:r>
            <a:r>
              <a:rPr sz="1700" spc="185" dirty="0">
                <a:latin typeface="Times New Roman"/>
                <a:cs typeface="Times New Roman"/>
              </a:rPr>
              <a:t> </a:t>
            </a:r>
            <a:r>
              <a:rPr sz="1700" spc="55" dirty="0">
                <a:latin typeface="Times New Roman"/>
                <a:cs typeface="Times New Roman"/>
              </a:rPr>
              <a:t>on</a:t>
            </a:r>
            <a:r>
              <a:rPr sz="1700" spc="185" dirty="0">
                <a:latin typeface="Times New Roman"/>
                <a:cs typeface="Times New Roman"/>
              </a:rPr>
              <a:t> </a:t>
            </a:r>
            <a:r>
              <a:rPr sz="1700" spc="75" dirty="0">
                <a:latin typeface="Times New Roman"/>
                <a:cs typeface="Times New Roman"/>
              </a:rPr>
              <a:t>the </a:t>
            </a:r>
            <a:r>
              <a:rPr sz="1700" spc="80" dirty="0">
                <a:latin typeface="Times New Roman"/>
                <a:cs typeface="Times New Roman"/>
              </a:rPr>
              <a:t>Perceptron</a:t>
            </a:r>
            <a:r>
              <a:rPr sz="1700" spc="165" dirty="0">
                <a:latin typeface="Times New Roman"/>
                <a:cs typeface="Times New Roman"/>
              </a:rPr>
              <a:t> </a:t>
            </a:r>
            <a:r>
              <a:rPr sz="1700" spc="65" dirty="0">
                <a:latin typeface="Times New Roman"/>
                <a:cs typeface="Times New Roman"/>
              </a:rPr>
              <a:t>instance</a:t>
            </a:r>
            <a:r>
              <a:rPr sz="1700" spc="170" dirty="0">
                <a:latin typeface="Times New Roman"/>
                <a:cs typeface="Times New Roman"/>
              </a:rPr>
              <a:t> </a:t>
            </a:r>
            <a:r>
              <a:rPr sz="1700" spc="75" dirty="0">
                <a:latin typeface="Times New Roman"/>
                <a:cs typeface="Times New Roman"/>
              </a:rPr>
              <a:t>with</a:t>
            </a:r>
            <a:r>
              <a:rPr sz="1700" spc="175" dirty="0">
                <a:latin typeface="Times New Roman"/>
                <a:cs typeface="Times New Roman"/>
              </a:rPr>
              <a:t> </a:t>
            </a:r>
            <a:r>
              <a:rPr sz="1700" spc="100" dirty="0">
                <a:latin typeface="Times New Roman"/>
                <a:cs typeface="Times New Roman"/>
              </a:rPr>
              <a:t>the</a:t>
            </a:r>
            <a:r>
              <a:rPr sz="1700" spc="170" dirty="0">
                <a:latin typeface="Times New Roman"/>
                <a:cs typeface="Times New Roman"/>
              </a:rPr>
              <a:t> </a:t>
            </a:r>
            <a:r>
              <a:rPr sz="1700" spc="95" dirty="0">
                <a:latin typeface="Times New Roman"/>
                <a:cs typeface="Times New Roman"/>
              </a:rPr>
              <a:t>Xtrain</a:t>
            </a:r>
            <a:r>
              <a:rPr sz="1700" spc="170" dirty="0">
                <a:latin typeface="Times New Roman"/>
                <a:cs typeface="Times New Roman"/>
              </a:rPr>
              <a:t> </a:t>
            </a:r>
            <a:r>
              <a:rPr sz="1700" spc="110" dirty="0">
                <a:latin typeface="Times New Roman"/>
                <a:cs typeface="Times New Roman"/>
              </a:rPr>
              <a:t>and</a:t>
            </a:r>
            <a:r>
              <a:rPr sz="1700" spc="175" dirty="0">
                <a:latin typeface="Times New Roman"/>
                <a:cs typeface="Times New Roman"/>
              </a:rPr>
              <a:t> </a:t>
            </a:r>
            <a:r>
              <a:rPr sz="1700" spc="90" dirty="0">
                <a:latin typeface="Times New Roman"/>
                <a:cs typeface="Times New Roman"/>
              </a:rPr>
              <a:t>ytrain</a:t>
            </a:r>
            <a:r>
              <a:rPr sz="1700" spc="170" dirty="0">
                <a:latin typeface="Times New Roman"/>
                <a:cs typeface="Times New Roman"/>
              </a:rPr>
              <a:t> </a:t>
            </a:r>
            <a:r>
              <a:rPr sz="1700" spc="85" dirty="0">
                <a:latin typeface="Times New Roman"/>
                <a:cs typeface="Times New Roman"/>
              </a:rPr>
              <a:t>parameters</a:t>
            </a:r>
            <a:r>
              <a:rPr sz="1700" spc="170" dirty="0">
                <a:latin typeface="Times New Roman"/>
                <a:cs typeface="Times New Roman"/>
              </a:rPr>
              <a:t> </a:t>
            </a:r>
            <a:r>
              <a:rPr sz="1700" spc="105" dirty="0">
                <a:latin typeface="Times New Roman"/>
                <a:cs typeface="Times New Roman"/>
              </a:rPr>
              <a:t>to</a:t>
            </a:r>
            <a:r>
              <a:rPr sz="1700" spc="175" dirty="0">
                <a:latin typeface="Times New Roman"/>
                <a:cs typeface="Times New Roman"/>
              </a:rPr>
              <a:t> </a:t>
            </a:r>
            <a:r>
              <a:rPr sz="1700" spc="-25" dirty="0">
                <a:latin typeface="Times New Roman"/>
                <a:cs typeface="Times New Roman"/>
              </a:rPr>
              <a:t>fit</a:t>
            </a:r>
            <a:endParaRPr sz="1700">
              <a:latin typeface="Times New Roman"/>
              <a:cs typeface="Times New Roman"/>
            </a:endParaRPr>
          </a:p>
          <a:p>
            <a:pPr marL="12700">
              <a:lnSpc>
                <a:spcPct val="100000"/>
              </a:lnSpc>
              <a:spcBef>
                <a:spcPts val="115"/>
              </a:spcBef>
            </a:pPr>
            <a:r>
              <a:rPr sz="1700" spc="100" dirty="0">
                <a:latin typeface="Times New Roman"/>
                <a:cs typeface="Times New Roman"/>
              </a:rPr>
              <a:t>the</a:t>
            </a:r>
            <a:r>
              <a:rPr sz="1700" spc="155" dirty="0">
                <a:latin typeface="Times New Roman"/>
                <a:cs typeface="Times New Roman"/>
              </a:rPr>
              <a:t> </a:t>
            </a:r>
            <a:r>
              <a:rPr sz="1700" spc="85" dirty="0">
                <a:latin typeface="Times New Roman"/>
                <a:cs typeface="Times New Roman"/>
              </a:rPr>
              <a:t>training</a:t>
            </a:r>
            <a:r>
              <a:rPr sz="1700" spc="160" dirty="0">
                <a:latin typeface="Times New Roman"/>
                <a:cs typeface="Times New Roman"/>
              </a:rPr>
              <a:t> </a:t>
            </a:r>
            <a:r>
              <a:rPr sz="1700" spc="100" dirty="0">
                <a:latin typeface="Times New Roman"/>
                <a:cs typeface="Times New Roman"/>
              </a:rPr>
              <a:t>data.</a:t>
            </a:r>
            <a:endParaRPr sz="1700">
              <a:latin typeface="Times New Roman"/>
              <a:cs typeface="Times New Roman"/>
            </a:endParaRPr>
          </a:p>
          <a:p>
            <a:pPr marL="12700" marR="12065">
              <a:lnSpc>
                <a:spcPct val="105500"/>
              </a:lnSpc>
            </a:pPr>
            <a:r>
              <a:rPr sz="1700" spc="60" dirty="0">
                <a:latin typeface="Times New Roman"/>
                <a:cs typeface="Times New Roman"/>
              </a:rPr>
              <a:t>Making</a:t>
            </a:r>
            <a:r>
              <a:rPr sz="1700" spc="190" dirty="0">
                <a:latin typeface="Times New Roman"/>
                <a:cs typeface="Times New Roman"/>
              </a:rPr>
              <a:t> </a:t>
            </a:r>
            <a:r>
              <a:rPr sz="1700" spc="60" dirty="0">
                <a:latin typeface="Times New Roman"/>
                <a:cs typeface="Times New Roman"/>
              </a:rPr>
              <a:t>Predictions:</a:t>
            </a:r>
            <a:r>
              <a:rPr sz="1700" spc="400" dirty="0">
                <a:latin typeface="Times New Roman"/>
                <a:cs typeface="Times New Roman"/>
              </a:rPr>
              <a:t> </a:t>
            </a:r>
            <a:r>
              <a:rPr sz="1700" spc="110" dirty="0">
                <a:latin typeface="Times New Roman"/>
                <a:cs typeface="Times New Roman"/>
              </a:rPr>
              <a:t>The</a:t>
            </a:r>
            <a:r>
              <a:rPr sz="1700" spc="190" dirty="0">
                <a:latin typeface="Times New Roman"/>
                <a:cs typeface="Times New Roman"/>
              </a:rPr>
              <a:t> </a:t>
            </a:r>
            <a:r>
              <a:rPr sz="1700" spc="75" dirty="0">
                <a:latin typeface="Times New Roman"/>
                <a:cs typeface="Times New Roman"/>
              </a:rPr>
              <a:t>predict()</a:t>
            </a:r>
            <a:r>
              <a:rPr sz="1700" spc="195" dirty="0">
                <a:latin typeface="Times New Roman"/>
                <a:cs typeface="Times New Roman"/>
              </a:rPr>
              <a:t> </a:t>
            </a:r>
            <a:r>
              <a:rPr sz="1700" spc="95" dirty="0">
                <a:latin typeface="Times New Roman"/>
                <a:cs typeface="Times New Roman"/>
              </a:rPr>
              <a:t>method</a:t>
            </a:r>
            <a:r>
              <a:rPr sz="1700" spc="195" dirty="0">
                <a:latin typeface="Times New Roman"/>
                <a:cs typeface="Times New Roman"/>
              </a:rPr>
              <a:t> </a:t>
            </a:r>
            <a:r>
              <a:rPr sz="1700" dirty="0">
                <a:latin typeface="Times New Roman"/>
                <a:cs typeface="Times New Roman"/>
              </a:rPr>
              <a:t>is</a:t>
            </a:r>
            <a:r>
              <a:rPr sz="1700" spc="190" dirty="0">
                <a:latin typeface="Times New Roman"/>
                <a:cs typeface="Times New Roman"/>
              </a:rPr>
              <a:t> </a:t>
            </a:r>
            <a:r>
              <a:rPr sz="1700" dirty="0">
                <a:latin typeface="Times New Roman"/>
                <a:cs typeface="Times New Roman"/>
              </a:rPr>
              <a:t>called</a:t>
            </a:r>
            <a:r>
              <a:rPr sz="1700" spc="195" dirty="0">
                <a:latin typeface="Times New Roman"/>
                <a:cs typeface="Times New Roman"/>
              </a:rPr>
              <a:t> </a:t>
            </a:r>
            <a:r>
              <a:rPr sz="1700" spc="55" dirty="0">
                <a:latin typeface="Times New Roman"/>
                <a:cs typeface="Times New Roman"/>
              </a:rPr>
              <a:t>on</a:t>
            </a:r>
            <a:r>
              <a:rPr sz="1700" spc="190" dirty="0">
                <a:latin typeface="Times New Roman"/>
                <a:cs typeface="Times New Roman"/>
              </a:rPr>
              <a:t> </a:t>
            </a:r>
            <a:r>
              <a:rPr sz="1700" spc="75" dirty="0">
                <a:latin typeface="Times New Roman"/>
                <a:cs typeface="Times New Roman"/>
              </a:rPr>
              <a:t>the </a:t>
            </a:r>
            <a:r>
              <a:rPr sz="1700" spc="80" dirty="0">
                <a:latin typeface="Times New Roman"/>
                <a:cs typeface="Times New Roman"/>
              </a:rPr>
              <a:t>Perceptron</a:t>
            </a:r>
            <a:r>
              <a:rPr sz="1700" spc="160" dirty="0">
                <a:latin typeface="Times New Roman"/>
                <a:cs typeface="Times New Roman"/>
              </a:rPr>
              <a:t> </a:t>
            </a:r>
            <a:r>
              <a:rPr sz="1700" spc="65" dirty="0">
                <a:latin typeface="Times New Roman"/>
                <a:cs typeface="Times New Roman"/>
              </a:rPr>
              <a:t>instance</a:t>
            </a:r>
            <a:r>
              <a:rPr sz="1700" spc="170" dirty="0">
                <a:latin typeface="Times New Roman"/>
                <a:cs typeface="Times New Roman"/>
              </a:rPr>
              <a:t> </a:t>
            </a:r>
            <a:r>
              <a:rPr sz="1700" spc="75" dirty="0">
                <a:latin typeface="Times New Roman"/>
                <a:cs typeface="Times New Roman"/>
              </a:rPr>
              <a:t>with</a:t>
            </a:r>
            <a:r>
              <a:rPr sz="1700" spc="170" dirty="0">
                <a:latin typeface="Times New Roman"/>
                <a:cs typeface="Times New Roman"/>
              </a:rPr>
              <a:t> </a:t>
            </a:r>
            <a:r>
              <a:rPr sz="1700" spc="100" dirty="0">
                <a:latin typeface="Times New Roman"/>
                <a:cs typeface="Times New Roman"/>
              </a:rPr>
              <a:t>the</a:t>
            </a:r>
            <a:r>
              <a:rPr sz="1700" spc="170" dirty="0">
                <a:latin typeface="Times New Roman"/>
                <a:cs typeface="Times New Roman"/>
              </a:rPr>
              <a:t> </a:t>
            </a:r>
            <a:r>
              <a:rPr sz="1700" spc="95" dirty="0">
                <a:latin typeface="Times New Roman"/>
                <a:cs typeface="Times New Roman"/>
              </a:rPr>
              <a:t>Xtest</a:t>
            </a:r>
            <a:r>
              <a:rPr sz="1700" spc="170" dirty="0">
                <a:latin typeface="Times New Roman"/>
                <a:cs typeface="Times New Roman"/>
              </a:rPr>
              <a:t> </a:t>
            </a:r>
            <a:r>
              <a:rPr sz="1700" spc="90" dirty="0">
                <a:latin typeface="Times New Roman"/>
                <a:cs typeface="Times New Roman"/>
              </a:rPr>
              <a:t>parameter</a:t>
            </a:r>
            <a:r>
              <a:rPr sz="1700" spc="170" dirty="0">
                <a:latin typeface="Times New Roman"/>
                <a:cs typeface="Times New Roman"/>
              </a:rPr>
              <a:t> </a:t>
            </a:r>
            <a:r>
              <a:rPr sz="1700" spc="105" dirty="0">
                <a:latin typeface="Times New Roman"/>
                <a:cs typeface="Times New Roman"/>
              </a:rPr>
              <a:t>to</a:t>
            </a:r>
            <a:r>
              <a:rPr sz="1700" spc="170" dirty="0">
                <a:latin typeface="Times New Roman"/>
                <a:cs typeface="Times New Roman"/>
              </a:rPr>
              <a:t> </a:t>
            </a:r>
            <a:r>
              <a:rPr sz="1700" spc="60" dirty="0">
                <a:latin typeface="Times New Roman"/>
                <a:cs typeface="Times New Roman"/>
              </a:rPr>
              <a:t>make</a:t>
            </a:r>
            <a:r>
              <a:rPr sz="1700" spc="165" dirty="0">
                <a:latin typeface="Times New Roman"/>
                <a:cs typeface="Times New Roman"/>
              </a:rPr>
              <a:t> </a:t>
            </a:r>
            <a:r>
              <a:rPr sz="1700" spc="50" dirty="0">
                <a:latin typeface="Times New Roman"/>
                <a:cs typeface="Times New Roman"/>
              </a:rPr>
              <a:t>predictions </a:t>
            </a:r>
            <a:r>
              <a:rPr sz="1700" spc="55" dirty="0">
                <a:latin typeface="Times New Roman"/>
                <a:cs typeface="Times New Roman"/>
              </a:rPr>
              <a:t>on</a:t>
            </a:r>
            <a:r>
              <a:rPr sz="1700" spc="180" dirty="0">
                <a:latin typeface="Times New Roman"/>
                <a:cs typeface="Times New Roman"/>
              </a:rPr>
              <a:t> </a:t>
            </a:r>
            <a:r>
              <a:rPr sz="1700" spc="100" dirty="0">
                <a:latin typeface="Times New Roman"/>
                <a:cs typeface="Times New Roman"/>
              </a:rPr>
              <a:t>the</a:t>
            </a:r>
            <a:r>
              <a:rPr sz="1700" spc="180" dirty="0">
                <a:latin typeface="Times New Roman"/>
                <a:cs typeface="Times New Roman"/>
              </a:rPr>
              <a:t> </a:t>
            </a:r>
            <a:r>
              <a:rPr sz="1700" spc="75" dirty="0">
                <a:latin typeface="Times New Roman"/>
                <a:cs typeface="Times New Roman"/>
              </a:rPr>
              <a:t>testing</a:t>
            </a:r>
            <a:r>
              <a:rPr sz="1700" spc="180" dirty="0">
                <a:latin typeface="Times New Roman"/>
                <a:cs typeface="Times New Roman"/>
              </a:rPr>
              <a:t> </a:t>
            </a:r>
            <a:r>
              <a:rPr sz="1700" spc="110" dirty="0">
                <a:latin typeface="Times New Roman"/>
                <a:cs typeface="Times New Roman"/>
              </a:rPr>
              <a:t>data.</a:t>
            </a:r>
            <a:r>
              <a:rPr sz="1700" spc="380" dirty="0">
                <a:latin typeface="Times New Roman"/>
                <a:cs typeface="Times New Roman"/>
              </a:rPr>
              <a:t> </a:t>
            </a:r>
            <a:r>
              <a:rPr sz="1700" spc="110" dirty="0">
                <a:latin typeface="Times New Roman"/>
                <a:cs typeface="Times New Roman"/>
              </a:rPr>
              <a:t>The</a:t>
            </a:r>
            <a:r>
              <a:rPr sz="1700" spc="180" dirty="0">
                <a:latin typeface="Times New Roman"/>
                <a:cs typeface="Times New Roman"/>
              </a:rPr>
              <a:t> </a:t>
            </a:r>
            <a:r>
              <a:rPr sz="1700" spc="70" dirty="0">
                <a:latin typeface="Times New Roman"/>
                <a:cs typeface="Times New Roman"/>
              </a:rPr>
              <a:t>predicted</a:t>
            </a:r>
            <a:r>
              <a:rPr sz="1700" spc="180" dirty="0">
                <a:latin typeface="Times New Roman"/>
                <a:cs typeface="Times New Roman"/>
              </a:rPr>
              <a:t> </a:t>
            </a:r>
            <a:r>
              <a:rPr sz="1700" spc="114" dirty="0">
                <a:latin typeface="Times New Roman"/>
                <a:cs typeface="Times New Roman"/>
              </a:rPr>
              <a:t>output</a:t>
            </a:r>
            <a:r>
              <a:rPr sz="1700" spc="180" dirty="0">
                <a:latin typeface="Times New Roman"/>
                <a:cs typeface="Times New Roman"/>
              </a:rPr>
              <a:t> </a:t>
            </a:r>
            <a:r>
              <a:rPr sz="1700" dirty="0">
                <a:latin typeface="Times New Roman"/>
                <a:cs typeface="Times New Roman"/>
              </a:rPr>
              <a:t>values</a:t>
            </a:r>
            <a:r>
              <a:rPr sz="1700" spc="185" dirty="0">
                <a:latin typeface="Times New Roman"/>
                <a:cs typeface="Times New Roman"/>
              </a:rPr>
              <a:t> </a:t>
            </a:r>
            <a:r>
              <a:rPr sz="1700" spc="80" dirty="0">
                <a:latin typeface="Times New Roman"/>
                <a:cs typeface="Times New Roman"/>
              </a:rPr>
              <a:t>are</a:t>
            </a:r>
            <a:r>
              <a:rPr sz="1700" spc="180" dirty="0">
                <a:latin typeface="Times New Roman"/>
                <a:cs typeface="Times New Roman"/>
              </a:rPr>
              <a:t> </a:t>
            </a:r>
            <a:r>
              <a:rPr sz="1700" spc="70" dirty="0">
                <a:latin typeface="Times New Roman"/>
                <a:cs typeface="Times New Roman"/>
              </a:rPr>
              <a:t>stored</a:t>
            </a:r>
            <a:r>
              <a:rPr sz="1700" spc="180" dirty="0">
                <a:latin typeface="Times New Roman"/>
                <a:cs typeface="Times New Roman"/>
              </a:rPr>
              <a:t> </a:t>
            </a:r>
            <a:r>
              <a:rPr sz="1700" spc="55" dirty="0">
                <a:latin typeface="Times New Roman"/>
                <a:cs typeface="Times New Roman"/>
              </a:rPr>
              <a:t>in</a:t>
            </a:r>
            <a:r>
              <a:rPr sz="1700" spc="180" dirty="0">
                <a:latin typeface="Times New Roman"/>
                <a:cs typeface="Times New Roman"/>
              </a:rPr>
              <a:t> </a:t>
            </a:r>
            <a:r>
              <a:rPr sz="1700" spc="75" dirty="0">
                <a:latin typeface="Times New Roman"/>
                <a:cs typeface="Times New Roman"/>
              </a:rPr>
              <a:t>the </a:t>
            </a:r>
            <a:r>
              <a:rPr sz="1700" spc="80" dirty="0">
                <a:latin typeface="Times New Roman"/>
                <a:cs typeface="Times New Roman"/>
              </a:rPr>
              <a:t>ypred</a:t>
            </a:r>
            <a:r>
              <a:rPr sz="1700" spc="150" dirty="0">
                <a:latin typeface="Times New Roman"/>
                <a:cs typeface="Times New Roman"/>
              </a:rPr>
              <a:t> </a:t>
            </a:r>
            <a:r>
              <a:rPr sz="1700" spc="-10" dirty="0">
                <a:latin typeface="Times New Roman"/>
                <a:cs typeface="Times New Roman"/>
              </a:rPr>
              <a:t>variable.</a:t>
            </a:r>
            <a:endParaRPr sz="1700">
              <a:latin typeface="Times New Roman"/>
              <a:cs typeface="Times New Roman"/>
            </a:endParaRPr>
          </a:p>
          <a:p>
            <a:pPr marL="12700" marR="46355">
              <a:lnSpc>
                <a:spcPct val="105500"/>
              </a:lnSpc>
            </a:pPr>
            <a:r>
              <a:rPr sz="1700" spc="70" dirty="0">
                <a:latin typeface="Times New Roman"/>
                <a:cs typeface="Times New Roman"/>
              </a:rPr>
              <a:t>Calculating</a:t>
            </a:r>
            <a:r>
              <a:rPr sz="1700" spc="204" dirty="0">
                <a:latin typeface="Times New Roman"/>
                <a:cs typeface="Times New Roman"/>
              </a:rPr>
              <a:t> </a:t>
            </a:r>
            <a:r>
              <a:rPr sz="1700" dirty="0">
                <a:latin typeface="Times New Roman"/>
                <a:cs typeface="Times New Roman"/>
              </a:rPr>
              <a:t>Accuracy:</a:t>
            </a:r>
            <a:r>
              <a:rPr sz="1700" spc="420" dirty="0">
                <a:latin typeface="Times New Roman"/>
                <a:cs typeface="Times New Roman"/>
              </a:rPr>
              <a:t> </a:t>
            </a:r>
            <a:r>
              <a:rPr sz="1700" spc="110" dirty="0">
                <a:latin typeface="Times New Roman"/>
                <a:cs typeface="Times New Roman"/>
              </a:rPr>
              <a:t>The</a:t>
            </a:r>
            <a:r>
              <a:rPr sz="1700" spc="204" dirty="0">
                <a:latin typeface="Times New Roman"/>
                <a:cs typeface="Times New Roman"/>
              </a:rPr>
              <a:t> </a:t>
            </a:r>
            <a:r>
              <a:rPr sz="1700" spc="50" dirty="0">
                <a:latin typeface="Times New Roman"/>
                <a:cs typeface="Times New Roman"/>
              </a:rPr>
              <a:t>code</a:t>
            </a:r>
            <a:r>
              <a:rPr sz="1700" spc="210" dirty="0">
                <a:latin typeface="Times New Roman"/>
                <a:cs typeface="Times New Roman"/>
              </a:rPr>
              <a:t> </a:t>
            </a:r>
            <a:r>
              <a:rPr sz="1700" spc="60" dirty="0">
                <a:latin typeface="Times New Roman"/>
                <a:cs typeface="Times New Roman"/>
              </a:rPr>
              <a:t>calculates</a:t>
            </a:r>
            <a:r>
              <a:rPr sz="1700" spc="210" dirty="0">
                <a:latin typeface="Times New Roman"/>
                <a:cs typeface="Times New Roman"/>
              </a:rPr>
              <a:t> </a:t>
            </a:r>
            <a:r>
              <a:rPr sz="1700" spc="100" dirty="0">
                <a:latin typeface="Times New Roman"/>
                <a:cs typeface="Times New Roman"/>
              </a:rPr>
              <a:t>the</a:t>
            </a:r>
            <a:r>
              <a:rPr sz="1700" spc="204" dirty="0">
                <a:latin typeface="Times New Roman"/>
                <a:cs typeface="Times New Roman"/>
              </a:rPr>
              <a:t> </a:t>
            </a:r>
            <a:r>
              <a:rPr sz="1700" spc="60" dirty="0">
                <a:latin typeface="Times New Roman"/>
                <a:cs typeface="Times New Roman"/>
              </a:rPr>
              <a:t>accuracy</a:t>
            </a:r>
            <a:r>
              <a:rPr sz="1700" spc="210" dirty="0">
                <a:latin typeface="Times New Roman"/>
                <a:cs typeface="Times New Roman"/>
              </a:rPr>
              <a:t> </a:t>
            </a:r>
            <a:r>
              <a:rPr sz="1700" dirty="0">
                <a:latin typeface="Times New Roman"/>
                <a:cs typeface="Times New Roman"/>
              </a:rPr>
              <a:t>of</a:t>
            </a:r>
            <a:r>
              <a:rPr sz="1700" spc="210" dirty="0">
                <a:latin typeface="Times New Roman"/>
                <a:cs typeface="Times New Roman"/>
              </a:rPr>
              <a:t> </a:t>
            </a:r>
            <a:r>
              <a:rPr sz="1700" spc="75" dirty="0">
                <a:latin typeface="Times New Roman"/>
                <a:cs typeface="Times New Roman"/>
              </a:rPr>
              <a:t>the </a:t>
            </a:r>
            <a:r>
              <a:rPr sz="1700" spc="70" dirty="0">
                <a:latin typeface="Times New Roman"/>
                <a:cs typeface="Times New Roman"/>
              </a:rPr>
              <a:t>predicted</a:t>
            </a:r>
            <a:r>
              <a:rPr sz="1700" spc="160" dirty="0">
                <a:latin typeface="Times New Roman"/>
                <a:cs typeface="Times New Roman"/>
              </a:rPr>
              <a:t> </a:t>
            </a:r>
            <a:r>
              <a:rPr sz="1700" spc="105" dirty="0">
                <a:latin typeface="Times New Roman"/>
                <a:cs typeface="Times New Roman"/>
              </a:rPr>
              <a:t>outputs</a:t>
            </a:r>
            <a:r>
              <a:rPr sz="1700" spc="165" dirty="0">
                <a:latin typeface="Times New Roman"/>
                <a:cs typeface="Times New Roman"/>
              </a:rPr>
              <a:t> </a:t>
            </a:r>
            <a:r>
              <a:rPr sz="1700" spc="60" dirty="0">
                <a:latin typeface="Times New Roman"/>
                <a:cs typeface="Times New Roman"/>
              </a:rPr>
              <a:t>by</a:t>
            </a:r>
            <a:r>
              <a:rPr sz="1700" spc="155" dirty="0">
                <a:latin typeface="Times New Roman"/>
                <a:cs typeface="Times New Roman"/>
              </a:rPr>
              <a:t> </a:t>
            </a:r>
            <a:r>
              <a:rPr sz="1700" spc="60" dirty="0">
                <a:latin typeface="Times New Roman"/>
                <a:cs typeface="Times New Roman"/>
              </a:rPr>
              <a:t>comparing</a:t>
            </a:r>
            <a:r>
              <a:rPr sz="1700" spc="165" dirty="0">
                <a:latin typeface="Times New Roman"/>
                <a:cs typeface="Times New Roman"/>
              </a:rPr>
              <a:t> </a:t>
            </a:r>
            <a:r>
              <a:rPr sz="1700" spc="110" dirty="0">
                <a:latin typeface="Times New Roman"/>
                <a:cs typeface="Times New Roman"/>
              </a:rPr>
              <a:t>them</a:t>
            </a:r>
            <a:r>
              <a:rPr sz="1700" spc="160" dirty="0">
                <a:latin typeface="Times New Roman"/>
                <a:cs typeface="Times New Roman"/>
              </a:rPr>
              <a:t> </a:t>
            </a:r>
            <a:r>
              <a:rPr sz="1700" spc="105" dirty="0">
                <a:latin typeface="Times New Roman"/>
                <a:cs typeface="Times New Roman"/>
              </a:rPr>
              <a:t>to</a:t>
            </a:r>
            <a:r>
              <a:rPr sz="1700" spc="165" dirty="0">
                <a:latin typeface="Times New Roman"/>
                <a:cs typeface="Times New Roman"/>
              </a:rPr>
              <a:t> </a:t>
            </a:r>
            <a:r>
              <a:rPr sz="1700" spc="100" dirty="0">
                <a:latin typeface="Times New Roman"/>
                <a:cs typeface="Times New Roman"/>
              </a:rPr>
              <a:t>the</a:t>
            </a:r>
            <a:r>
              <a:rPr sz="1700" spc="165" dirty="0">
                <a:latin typeface="Times New Roman"/>
                <a:cs typeface="Times New Roman"/>
              </a:rPr>
              <a:t> </a:t>
            </a:r>
            <a:r>
              <a:rPr sz="1700" spc="90" dirty="0">
                <a:latin typeface="Times New Roman"/>
                <a:cs typeface="Times New Roman"/>
              </a:rPr>
              <a:t>actual</a:t>
            </a:r>
            <a:r>
              <a:rPr sz="1700" spc="160" dirty="0">
                <a:latin typeface="Times New Roman"/>
                <a:cs typeface="Times New Roman"/>
              </a:rPr>
              <a:t> </a:t>
            </a:r>
            <a:r>
              <a:rPr sz="1700" spc="105" dirty="0">
                <a:latin typeface="Times New Roman"/>
                <a:cs typeface="Times New Roman"/>
              </a:rPr>
              <a:t>outputs</a:t>
            </a:r>
            <a:r>
              <a:rPr sz="1700" spc="165" dirty="0">
                <a:latin typeface="Times New Roman"/>
                <a:cs typeface="Times New Roman"/>
              </a:rPr>
              <a:t> </a:t>
            </a:r>
            <a:r>
              <a:rPr sz="1700" spc="75" dirty="0">
                <a:latin typeface="Times New Roman"/>
                <a:cs typeface="Times New Roman"/>
              </a:rPr>
              <a:t>ytest.</a:t>
            </a:r>
            <a:endParaRPr sz="1700">
              <a:latin typeface="Times New Roman"/>
              <a:cs typeface="Times New Roman"/>
            </a:endParaRPr>
          </a:p>
          <a:p>
            <a:pPr marL="12700">
              <a:lnSpc>
                <a:spcPct val="100000"/>
              </a:lnSpc>
              <a:spcBef>
                <a:spcPts val="110"/>
              </a:spcBef>
            </a:pPr>
            <a:r>
              <a:rPr sz="1700" spc="110" dirty="0">
                <a:latin typeface="Times New Roman"/>
                <a:cs typeface="Times New Roman"/>
              </a:rPr>
              <a:t>The</a:t>
            </a:r>
            <a:r>
              <a:rPr sz="1700" spc="175" dirty="0">
                <a:latin typeface="Times New Roman"/>
                <a:cs typeface="Times New Roman"/>
              </a:rPr>
              <a:t> </a:t>
            </a:r>
            <a:r>
              <a:rPr sz="1700" spc="55" dirty="0">
                <a:latin typeface="Times New Roman"/>
                <a:cs typeface="Times New Roman"/>
              </a:rPr>
              <a:t>accuracyscore()</a:t>
            </a:r>
            <a:r>
              <a:rPr sz="1700" spc="180" dirty="0">
                <a:latin typeface="Times New Roman"/>
                <a:cs typeface="Times New Roman"/>
              </a:rPr>
              <a:t> </a:t>
            </a:r>
            <a:r>
              <a:rPr sz="1700" spc="55" dirty="0">
                <a:latin typeface="Times New Roman"/>
                <a:cs typeface="Times New Roman"/>
              </a:rPr>
              <a:t>function</a:t>
            </a:r>
            <a:r>
              <a:rPr sz="1700" spc="175" dirty="0">
                <a:latin typeface="Times New Roman"/>
                <a:cs typeface="Times New Roman"/>
              </a:rPr>
              <a:t> </a:t>
            </a:r>
            <a:r>
              <a:rPr sz="1700" spc="50" dirty="0">
                <a:latin typeface="Times New Roman"/>
                <a:cs typeface="Times New Roman"/>
              </a:rPr>
              <a:t>from</a:t>
            </a:r>
            <a:r>
              <a:rPr sz="1700" spc="180" dirty="0">
                <a:latin typeface="Times New Roman"/>
                <a:cs typeface="Times New Roman"/>
              </a:rPr>
              <a:t> </a:t>
            </a:r>
            <a:r>
              <a:rPr sz="1700" spc="60" dirty="0">
                <a:latin typeface="Times New Roman"/>
                <a:cs typeface="Times New Roman"/>
              </a:rPr>
              <a:t>sklearn.metrics</a:t>
            </a:r>
            <a:r>
              <a:rPr sz="1700" spc="175" dirty="0">
                <a:latin typeface="Times New Roman"/>
                <a:cs typeface="Times New Roman"/>
              </a:rPr>
              <a:t> </a:t>
            </a:r>
            <a:r>
              <a:rPr sz="1700" dirty="0">
                <a:latin typeface="Times New Roman"/>
                <a:cs typeface="Times New Roman"/>
              </a:rPr>
              <a:t>is</a:t>
            </a:r>
            <a:r>
              <a:rPr sz="1700" spc="180" dirty="0">
                <a:latin typeface="Times New Roman"/>
                <a:cs typeface="Times New Roman"/>
              </a:rPr>
              <a:t> </a:t>
            </a:r>
            <a:r>
              <a:rPr sz="1700" spc="55" dirty="0">
                <a:latin typeface="Times New Roman"/>
                <a:cs typeface="Times New Roman"/>
              </a:rPr>
              <a:t>used</a:t>
            </a:r>
            <a:r>
              <a:rPr sz="1700" spc="180" dirty="0">
                <a:latin typeface="Times New Roman"/>
                <a:cs typeface="Times New Roman"/>
              </a:rPr>
              <a:t> </a:t>
            </a:r>
            <a:r>
              <a:rPr sz="1700" spc="80" dirty="0">
                <a:latin typeface="Times New Roman"/>
                <a:cs typeface="Times New Roman"/>
              </a:rPr>
              <a:t>to</a:t>
            </a:r>
            <a:endParaRPr sz="1700">
              <a:latin typeface="Times New Roman"/>
              <a:cs typeface="Times New Roman"/>
            </a:endParaRPr>
          </a:p>
          <a:p>
            <a:pPr marL="12700">
              <a:lnSpc>
                <a:spcPct val="100000"/>
              </a:lnSpc>
              <a:spcBef>
                <a:spcPts val="110"/>
              </a:spcBef>
            </a:pPr>
            <a:r>
              <a:rPr sz="1700" spc="65" dirty="0">
                <a:latin typeface="Times New Roman"/>
                <a:cs typeface="Times New Roman"/>
              </a:rPr>
              <a:t>calculate</a:t>
            </a:r>
            <a:r>
              <a:rPr sz="1700" spc="225" dirty="0">
                <a:latin typeface="Times New Roman"/>
                <a:cs typeface="Times New Roman"/>
              </a:rPr>
              <a:t> </a:t>
            </a:r>
            <a:r>
              <a:rPr sz="1700" spc="100" dirty="0">
                <a:latin typeface="Times New Roman"/>
                <a:cs typeface="Times New Roman"/>
              </a:rPr>
              <a:t>the</a:t>
            </a:r>
            <a:r>
              <a:rPr sz="1700" spc="229" dirty="0">
                <a:latin typeface="Times New Roman"/>
                <a:cs typeface="Times New Roman"/>
              </a:rPr>
              <a:t> </a:t>
            </a:r>
            <a:r>
              <a:rPr sz="1700" spc="50" dirty="0">
                <a:latin typeface="Times New Roman"/>
                <a:cs typeface="Times New Roman"/>
              </a:rPr>
              <a:t>accuracy.</a:t>
            </a:r>
            <a:r>
              <a:rPr sz="1700" spc="450" dirty="0">
                <a:latin typeface="Times New Roman"/>
                <a:cs typeface="Times New Roman"/>
              </a:rPr>
              <a:t> </a:t>
            </a:r>
            <a:r>
              <a:rPr sz="1700" spc="110" dirty="0">
                <a:latin typeface="Times New Roman"/>
                <a:cs typeface="Times New Roman"/>
              </a:rPr>
              <a:t>The</a:t>
            </a:r>
            <a:r>
              <a:rPr sz="1700" spc="229" dirty="0">
                <a:latin typeface="Times New Roman"/>
                <a:cs typeface="Times New Roman"/>
              </a:rPr>
              <a:t> </a:t>
            </a:r>
            <a:r>
              <a:rPr sz="1700" dirty="0">
                <a:latin typeface="Times New Roman"/>
                <a:cs typeface="Times New Roman"/>
              </a:rPr>
              <a:t>classification</a:t>
            </a:r>
            <a:r>
              <a:rPr sz="1700" spc="229" dirty="0">
                <a:latin typeface="Times New Roman"/>
                <a:cs typeface="Times New Roman"/>
              </a:rPr>
              <a:t> </a:t>
            </a:r>
            <a:r>
              <a:rPr sz="1700" spc="95" dirty="0">
                <a:latin typeface="Times New Roman"/>
                <a:cs typeface="Times New Roman"/>
              </a:rPr>
              <a:t>report()</a:t>
            </a:r>
            <a:r>
              <a:rPr sz="1700" spc="229" dirty="0">
                <a:latin typeface="Times New Roman"/>
                <a:cs typeface="Times New Roman"/>
              </a:rPr>
              <a:t> </a:t>
            </a:r>
            <a:r>
              <a:rPr sz="1700" spc="55" dirty="0">
                <a:latin typeface="Times New Roman"/>
                <a:cs typeface="Times New Roman"/>
              </a:rPr>
              <a:t>function</a:t>
            </a:r>
            <a:r>
              <a:rPr sz="1700" spc="229" dirty="0">
                <a:latin typeface="Times New Roman"/>
                <a:cs typeface="Times New Roman"/>
              </a:rPr>
              <a:t> </a:t>
            </a:r>
            <a:r>
              <a:rPr sz="1700" spc="-20" dirty="0">
                <a:latin typeface="Times New Roman"/>
                <a:cs typeface="Times New Roman"/>
              </a:rPr>
              <a:t>from</a:t>
            </a:r>
            <a:endParaRPr sz="1700">
              <a:latin typeface="Times New Roman"/>
              <a:cs typeface="Times New Roman"/>
            </a:endParaRPr>
          </a:p>
        </p:txBody>
      </p:sp>
      <p:pic>
        <p:nvPicPr>
          <p:cNvPr id="9" name="object 9"/>
          <p:cNvPicPr/>
          <p:nvPr/>
        </p:nvPicPr>
        <p:blipFill>
          <a:blip r:embed="rId5" cstate="print"/>
          <a:stretch>
            <a:fillRect/>
          </a:stretch>
        </p:blipFill>
        <p:spPr>
          <a:xfrm>
            <a:off x="365575" y="1828797"/>
            <a:ext cx="175764" cy="175764"/>
          </a:xfrm>
          <a:prstGeom prst="rect">
            <a:avLst/>
          </a:prstGeom>
        </p:spPr>
      </p:pic>
      <p:sp>
        <p:nvSpPr>
          <p:cNvPr id="10" name="object 10"/>
          <p:cNvSpPr txBox="1"/>
          <p:nvPr/>
        </p:nvSpPr>
        <p:spPr>
          <a:xfrm>
            <a:off x="403890" y="1811552"/>
            <a:ext cx="99695" cy="170180"/>
          </a:xfrm>
          <a:prstGeom prst="rect">
            <a:avLst/>
          </a:prstGeom>
        </p:spPr>
        <p:txBody>
          <a:bodyPr vert="horz" wrap="square" lIns="0" tIns="12700" rIns="0" bIns="0" rtlCol="0">
            <a:spAutoFit/>
          </a:bodyPr>
          <a:lstStyle/>
          <a:p>
            <a:pPr marL="12700">
              <a:lnSpc>
                <a:spcPct val="100000"/>
              </a:lnSpc>
              <a:spcBef>
                <a:spcPts val="100"/>
              </a:spcBef>
            </a:pPr>
            <a:r>
              <a:rPr sz="950" spc="-50" dirty="0">
                <a:solidFill>
                  <a:srgbClr val="FFFFFF"/>
                </a:solidFill>
                <a:latin typeface="Georgia"/>
                <a:cs typeface="Georgia"/>
              </a:rPr>
              <a:t>4</a:t>
            </a:r>
            <a:endParaRPr sz="950">
              <a:latin typeface="Georgia"/>
              <a:cs typeface="Georgia"/>
            </a:endParaRPr>
          </a:p>
        </p:txBody>
      </p:sp>
      <p:pic>
        <p:nvPicPr>
          <p:cNvPr id="11" name="object 11"/>
          <p:cNvPicPr/>
          <p:nvPr/>
        </p:nvPicPr>
        <p:blipFill>
          <a:blip r:embed="rId6" cstate="print"/>
          <a:stretch>
            <a:fillRect/>
          </a:stretch>
        </p:blipFill>
        <p:spPr>
          <a:xfrm>
            <a:off x="365575" y="2648750"/>
            <a:ext cx="175764" cy="175764"/>
          </a:xfrm>
          <a:prstGeom prst="rect">
            <a:avLst/>
          </a:prstGeom>
        </p:spPr>
      </p:pic>
      <p:sp>
        <p:nvSpPr>
          <p:cNvPr id="12" name="object 12"/>
          <p:cNvSpPr txBox="1"/>
          <p:nvPr/>
        </p:nvSpPr>
        <p:spPr>
          <a:xfrm>
            <a:off x="403890" y="2631485"/>
            <a:ext cx="99695" cy="170180"/>
          </a:xfrm>
          <a:prstGeom prst="rect">
            <a:avLst/>
          </a:prstGeom>
        </p:spPr>
        <p:txBody>
          <a:bodyPr vert="horz" wrap="square" lIns="0" tIns="12700" rIns="0" bIns="0" rtlCol="0">
            <a:spAutoFit/>
          </a:bodyPr>
          <a:lstStyle/>
          <a:p>
            <a:pPr marL="12700">
              <a:lnSpc>
                <a:spcPct val="100000"/>
              </a:lnSpc>
              <a:spcBef>
                <a:spcPts val="100"/>
              </a:spcBef>
            </a:pPr>
            <a:r>
              <a:rPr sz="950" spc="30" dirty="0">
                <a:solidFill>
                  <a:srgbClr val="FFFFFF"/>
                </a:solidFill>
                <a:latin typeface="Georgia"/>
                <a:cs typeface="Georgia"/>
              </a:rPr>
              <a:t>5</a:t>
            </a:r>
            <a:endParaRPr sz="950">
              <a:latin typeface="Georgia"/>
              <a:cs typeface="Georgia"/>
            </a:endParaRPr>
          </a:p>
        </p:txBody>
      </p:sp>
      <p:pic>
        <p:nvPicPr>
          <p:cNvPr id="13" name="object 13"/>
          <p:cNvPicPr/>
          <p:nvPr/>
        </p:nvPicPr>
        <p:blipFill>
          <a:blip r:embed="rId7" cstate="print"/>
          <a:stretch>
            <a:fillRect/>
          </a:stretch>
        </p:blipFill>
        <p:spPr>
          <a:xfrm>
            <a:off x="365575" y="3742015"/>
            <a:ext cx="175764" cy="175764"/>
          </a:xfrm>
          <a:prstGeom prst="rect">
            <a:avLst/>
          </a:prstGeom>
        </p:spPr>
      </p:pic>
      <p:sp>
        <p:nvSpPr>
          <p:cNvPr id="14" name="object 14"/>
          <p:cNvSpPr txBox="1"/>
          <p:nvPr/>
        </p:nvSpPr>
        <p:spPr>
          <a:xfrm>
            <a:off x="403890" y="3724749"/>
            <a:ext cx="99695" cy="170180"/>
          </a:xfrm>
          <a:prstGeom prst="rect">
            <a:avLst/>
          </a:prstGeom>
        </p:spPr>
        <p:txBody>
          <a:bodyPr vert="horz" wrap="square" lIns="0" tIns="12700" rIns="0" bIns="0" rtlCol="0">
            <a:spAutoFit/>
          </a:bodyPr>
          <a:lstStyle/>
          <a:p>
            <a:pPr marL="12700">
              <a:lnSpc>
                <a:spcPct val="100000"/>
              </a:lnSpc>
              <a:spcBef>
                <a:spcPts val="100"/>
              </a:spcBef>
            </a:pPr>
            <a:r>
              <a:rPr sz="950" spc="-50" dirty="0">
                <a:solidFill>
                  <a:srgbClr val="FFFFFF"/>
                </a:solidFill>
                <a:latin typeface="Georgia"/>
                <a:cs typeface="Georgia"/>
              </a:rPr>
              <a:t>6</a:t>
            </a:r>
            <a:endParaRPr sz="950">
              <a:latin typeface="Georgia"/>
              <a:cs typeface="Georgia"/>
            </a:endParaRPr>
          </a:p>
        </p:txBody>
      </p:sp>
      <p:sp>
        <p:nvSpPr>
          <p:cNvPr id="15" name="object 15"/>
          <p:cNvSpPr txBox="1"/>
          <p:nvPr/>
        </p:nvSpPr>
        <p:spPr>
          <a:xfrm>
            <a:off x="645511" y="4751980"/>
            <a:ext cx="6449060" cy="563245"/>
          </a:xfrm>
          <a:prstGeom prst="rect">
            <a:avLst/>
          </a:prstGeom>
        </p:spPr>
        <p:txBody>
          <a:bodyPr vert="horz" wrap="square" lIns="0" tIns="2540" rIns="0" bIns="0" rtlCol="0">
            <a:spAutoFit/>
          </a:bodyPr>
          <a:lstStyle/>
          <a:p>
            <a:pPr marL="12700" marR="5080">
              <a:lnSpc>
                <a:spcPct val="105500"/>
              </a:lnSpc>
              <a:spcBef>
                <a:spcPts val="20"/>
              </a:spcBef>
            </a:pPr>
            <a:r>
              <a:rPr sz="1700" spc="60" dirty="0">
                <a:latin typeface="Times New Roman"/>
                <a:cs typeface="Times New Roman"/>
              </a:rPr>
              <a:t>sklearn.metrics</a:t>
            </a:r>
            <a:r>
              <a:rPr sz="1700" spc="195" dirty="0">
                <a:latin typeface="Times New Roman"/>
                <a:cs typeface="Times New Roman"/>
              </a:rPr>
              <a:t> </a:t>
            </a:r>
            <a:r>
              <a:rPr sz="1700" dirty="0">
                <a:latin typeface="Times New Roman"/>
                <a:cs typeface="Times New Roman"/>
              </a:rPr>
              <a:t>is</a:t>
            </a:r>
            <a:r>
              <a:rPr sz="1700" spc="200" dirty="0">
                <a:latin typeface="Times New Roman"/>
                <a:cs typeface="Times New Roman"/>
              </a:rPr>
              <a:t> </a:t>
            </a:r>
            <a:r>
              <a:rPr sz="1700" spc="55" dirty="0">
                <a:latin typeface="Times New Roman"/>
                <a:cs typeface="Times New Roman"/>
              </a:rPr>
              <a:t>used</a:t>
            </a:r>
            <a:r>
              <a:rPr sz="1700" spc="200" dirty="0">
                <a:latin typeface="Times New Roman"/>
                <a:cs typeface="Times New Roman"/>
              </a:rPr>
              <a:t> </a:t>
            </a:r>
            <a:r>
              <a:rPr sz="1700" spc="105" dirty="0">
                <a:latin typeface="Times New Roman"/>
                <a:cs typeface="Times New Roman"/>
              </a:rPr>
              <a:t>to</a:t>
            </a:r>
            <a:r>
              <a:rPr sz="1700" spc="200" dirty="0">
                <a:latin typeface="Times New Roman"/>
                <a:cs typeface="Times New Roman"/>
              </a:rPr>
              <a:t> </a:t>
            </a:r>
            <a:r>
              <a:rPr sz="1700" spc="70" dirty="0">
                <a:latin typeface="Times New Roman"/>
                <a:cs typeface="Times New Roman"/>
              </a:rPr>
              <a:t>generate</a:t>
            </a:r>
            <a:r>
              <a:rPr sz="1700" spc="200" dirty="0">
                <a:latin typeface="Times New Roman"/>
                <a:cs typeface="Times New Roman"/>
              </a:rPr>
              <a:t> </a:t>
            </a:r>
            <a:r>
              <a:rPr sz="1700" spc="110" dirty="0">
                <a:latin typeface="Times New Roman"/>
                <a:cs typeface="Times New Roman"/>
              </a:rPr>
              <a:t>a</a:t>
            </a:r>
            <a:r>
              <a:rPr sz="1700" spc="200" dirty="0">
                <a:latin typeface="Times New Roman"/>
                <a:cs typeface="Times New Roman"/>
              </a:rPr>
              <a:t> </a:t>
            </a:r>
            <a:r>
              <a:rPr sz="1700" spc="95" dirty="0">
                <a:latin typeface="Times New Roman"/>
                <a:cs typeface="Times New Roman"/>
              </a:rPr>
              <a:t>report</a:t>
            </a:r>
            <a:r>
              <a:rPr sz="1700" spc="200" dirty="0">
                <a:latin typeface="Times New Roman"/>
                <a:cs typeface="Times New Roman"/>
              </a:rPr>
              <a:t> </a:t>
            </a:r>
            <a:r>
              <a:rPr sz="1700" dirty="0">
                <a:latin typeface="Times New Roman"/>
                <a:cs typeface="Times New Roman"/>
              </a:rPr>
              <a:t>of</a:t>
            </a:r>
            <a:r>
              <a:rPr sz="1700" spc="200" dirty="0">
                <a:latin typeface="Times New Roman"/>
                <a:cs typeface="Times New Roman"/>
              </a:rPr>
              <a:t> </a:t>
            </a:r>
            <a:r>
              <a:rPr sz="1700" spc="100" dirty="0">
                <a:latin typeface="Times New Roman"/>
                <a:cs typeface="Times New Roman"/>
              </a:rPr>
              <a:t>the</a:t>
            </a:r>
            <a:r>
              <a:rPr sz="1700" spc="200" dirty="0">
                <a:latin typeface="Times New Roman"/>
                <a:cs typeface="Times New Roman"/>
              </a:rPr>
              <a:t> </a:t>
            </a:r>
            <a:r>
              <a:rPr sz="1700" dirty="0">
                <a:latin typeface="Times New Roman"/>
                <a:cs typeface="Times New Roman"/>
              </a:rPr>
              <a:t>precision,</a:t>
            </a:r>
            <a:r>
              <a:rPr sz="1700" spc="200" dirty="0">
                <a:latin typeface="Times New Roman"/>
                <a:cs typeface="Times New Roman"/>
              </a:rPr>
              <a:t> </a:t>
            </a:r>
            <a:r>
              <a:rPr sz="1700" spc="-10" dirty="0">
                <a:latin typeface="Times New Roman"/>
                <a:cs typeface="Times New Roman"/>
              </a:rPr>
              <a:t>recall, </a:t>
            </a:r>
            <a:r>
              <a:rPr sz="1700" dirty="0">
                <a:latin typeface="Times New Roman"/>
                <a:cs typeface="Times New Roman"/>
              </a:rPr>
              <a:t>f1-score,</a:t>
            </a:r>
            <a:r>
              <a:rPr sz="1700" spc="250" dirty="0">
                <a:latin typeface="Times New Roman"/>
                <a:cs typeface="Times New Roman"/>
              </a:rPr>
              <a:t> </a:t>
            </a:r>
            <a:r>
              <a:rPr sz="1700" spc="110" dirty="0">
                <a:latin typeface="Times New Roman"/>
                <a:cs typeface="Times New Roman"/>
              </a:rPr>
              <a:t>and</a:t>
            </a:r>
            <a:r>
              <a:rPr sz="1700" spc="254" dirty="0">
                <a:latin typeface="Times New Roman"/>
                <a:cs typeface="Times New Roman"/>
              </a:rPr>
              <a:t> </a:t>
            </a:r>
            <a:r>
              <a:rPr sz="1700" spc="95" dirty="0">
                <a:latin typeface="Times New Roman"/>
                <a:cs typeface="Times New Roman"/>
              </a:rPr>
              <a:t>support</a:t>
            </a:r>
            <a:r>
              <a:rPr sz="1700" spc="250" dirty="0">
                <a:latin typeface="Times New Roman"/>
                <a:cs typeface="Times New Roman"/>
              </a:rPr>
              <a:t> </a:t>
            </a:r>
            <a:r>
              <a:rPr sz="1700" dirty="0">
                <a:latin typeface="Times New Roman"/>
                <a:cs typeface="Times New Roman"/>
              </a:rPr>
              <a:t>for</a:t>
            </a:r>
            <a:r>
              <a:rPr sz="1700" spc="254" dirty="0">
                <a:latin typeface="Times New Roman"/>
                <a:cs typeface="Times New Roman"/>
              </a:rPr>
              <a:t> </a:t>
            </a:r>
            <a:r>
              <a:rPr sz="1700" dirty="0">
                <a:latin typeface="Times New Roman"/>
                <a:cs typeface="Times New Roman"/>
              </a:rPr>
              <a:t>each</a:t>
            </a:r>
            <a:r>
              <a:rPr sz="1700" spc="250" dirty="0">
                <a:latin typeface="Times New Roman"/>
                <a:cs typeface="Times New Roman"/>
              </a:rPr>
              <a:t> </a:t>
            </a:r>
            <a:r>
              <a:rPr sz="1700" spc="-10" dirty="0">
                <a:latin typeface="Times New Roman"/>
                <a:cs typeface="Times New Roman"/>
              </a:rPr>
              <a:t>class.</a:t>
            </a:r>
            <a:endParaRPr sz="1700">
              <a:latin typeface="Times New Roman"/>
              <a:cs typeface="Times New Roman"/>
            </a:endParaRPr>
          </a:p>
        </p:txBody>
      </p:sp>
      <p:grpSp>
        <p:nvGrpSpPr>
          <p:cNvPr id="16" name="object 16"/>
          <p:cNvGrpSpPr/>
          <p:nvPr/>
        </p:nvGrpSpPr>
        <p:grpSpPr>
          <a:xfrm>
            <a:off x="-1959" y="5319151"/>
            <a:ext cx="7319009" cy="168910"/>
            <a:chOff x="-1959" y="5319151"/>
            <a:chExt cx="7319009" cy="168910"/>
          </a:xfrm>
        </p:grpSpPr>
        <p:sp>
          <p:nvSpPr>
            <p:cNvPr id="17" name="object 17"/>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18" name="object 18"/>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19" name="object 19"/>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20" name="object 20"/>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21" name="object 21"/>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22" name="object 2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65" dirty="0"/>
              <a:t>0ctober</a:t>
            </a:r>
            <a:r>
              <a:rPr spc="195" dirty="0"/>
              <a:t> </a:t>
            </a:r>
            <a:r>
              <a:rPr dirty="0"/>
              <a:t>30</a:t>
            </a:r>
            <a:r>
              <a:rPr spc="200" dirty="0"/>
              <a:t> </a:t>
            </a:r>
            <a:r>
              <a:rPr spc="-20" dirty="0"/>
              <a:t>,2023</a:t>
            </a:r>
          </a:p>
        </p:txBody>
      </p:sp>
      <p:sp>
        <p:nvSpPr>
          <p:cNvPr id="23" name="object 23"/>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spc="105" dirty="0"/>
              <a:t>1</a:t>
            </a:r>
            <a:r>
              <a:rPr lang="en-IN" spc="105" dirty="0"/>
              <a:t>3</a:t>
            </a:r>
            <a:r>
              <a:rPr spc="-40" dirty="0"/>
              <a:t> </a:t>
            </a:r>
            <a:r>
              <a:rPr spc="125" dirty="0"/>
              <a:t>/</a:t>
            </a:r>
            <a:r>
              <a:rPr spc="-35" dirty="0"/>
              <a:t> 3</a:t>
            </a:r>
            <a:r>
              <a:rPr lang="en-IN" spc="-35" dirty="0"/>
              <a:t>6</a:t>
            </a:r>
            <a:endParaRPr spc="-35" dirty="0"/>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9" y="213990"/>
            <a:ext cx="7319645" cy="564515"/>
          </a:xfrm>
          <a:custGeom>
            <a:avLst/>
            <a:gdLst/>
            <a:ahLst/>
            <a:cxnLst/>
            <a:rect l="l" t="t" r="r" b="b"/>
            <a:pathLst>
              <a:path w="7319645" h="564515">
                <a:moveTo>
                  <a:pt x="7319124" y="0"/>
                </a:moveTo>
                <a:lnTo>
                  <a:pt x="0" y="0"/>
                </a:lnTo>
                <a:lnTo>
                  <a:pt x="0" y="564151"/>
                </a:lnTo>
                <a:lnTo>
                  <a:pt x="7319124" y="564151"/>
                </a:lnTo>
                <a:lnTo>
                  <a:pt x="7319124" y="0"/>
                </a:lnTo>
                <a:close/>
              </a:path>
            </a:pathLst>
          </a:custGeom>
          <a:solidFill>
            <a:srgbClr val="E5EFE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105" dirty="0"/>
              <a:t>About</a:t>
            </a:r>
            <a:r>
              <a:rPr spc="280" dirty="0"/>
              <a:t> </a:t>
            </a:r>
            <a:r>
              <a:rPr dirty="0"/>
              <a:t>Logistic</a:t>
            </a:r>
            <a:r>
              <a:rPr spc="295" dirty="0"/>
              <a:t> </a:t>
            </a:r>
            <a:r>
              <a:rPr spc="-10" dirty="0"/>
              <a:t>Regression</a:t>
            </a:r>
          </a:p>
        </p:txBody>
      </p:sp>
      <p:pic>
        <p:nvPicPr>
          <p:cNvPr id="4" name="object 4"/>
          <p:cNvPicPr/>
          <p:nvPr/>
        </p:nvPicPr>
        <p:blipFill>
          <a:blip r:embed="rId2" cstate="print"/>
          <a:stretch>
            <a:fillRect/>
          </a:stretch>
        </p:blipFill>
        <p:spPr>
          <a:xfrm>
            <a:off x="365575" y="1131631"/>
            <a:ext cx="175764" cy="175764"/>
          </a:xfrm>
          <a:prstGeom prst="rect">
            <a:avLst/>
          </a:prstGeom>
        </p:spPr>
      </p:pic>
      <p:sp>
        <p:nvSpPr>
          <p:cNvPr id="5" name="object 5"/>
          <p:cNvSpPr txBox="1"/>
          <p:nvPr/>
        </p:nvSpPr>
        <p:spPr>
          <a:xfrm>
            <a:off x="403890" y="1114365"/>
            <a:ext cx="99695" cy="170180"/>
          </a:xfrm>
          <a:prstGeom prst="rect">
            <a:avLst/>
          </a:prstGeom>
        </p:spPr>
        <p:txBody>
          <a:bodyPr vert="horz" wrap="square" lIns="0" tIns="12700" rIns="0" bIns="0" rtlCol="0">
            <a:spAutoFit/>
          </a:bodyPr>
          <a:lstStyle/>
          <a:p>
            <a:pPr marL="12700">
              <a:lnSpc>
                <a:spcPct val="100000"/>
              </a:lnSpc>
              <a:spcBef>
                <a:spcPts val="100"/>
              </a:spcBef>
            </a:pPr>
            <a:r>
              <a:rPr sz="950" spc="114" dirty="0">
                <a:solidFill>
                  <a:srgbClr val="FFFFFF"/>
                </a:solidFill>
                <a:latin typeface="Georgia"/>
                <a:cs typeface="Georgia"/>
              </a:rPr>
              <a:t>1</a:t>
            </a:r>
            <a:endParaRPr sz="950">
              <a:latin typeface="Georgia"/>
              <a:cs typeface="Georgia"/>
            </a:endParaRPr>
          </a:p>
        </p:txBody>
      </p:sp>
      <p:sp>
        <p:nvSpPr>
          <p:cNvPr id="6" name="object 6"/>
          <p:cNvSpPr txBox="1"/>
          <p:nvPr/>
        </p:nvSpPr>
        <p:spPr>
          <a:xfrm>
            <a:off x="645511" y="1048352"/>
            <a:ext cx="6465570" cy="2930525"/>
          </a:xfrm>
          <a:prstGeom prst="rect">
            <a:avLst/>
          </a:prstGeom>
        </p:spPr>
        <p:txBody>
          <a:bodyPr vert="horz" wrap="square" lIns="0" tIns="2540" rIns="0" bIns="0" rtlCol="0">
            <a:spAutoFit/>
          </a:bodyPr>
          <a:lstStyle/>
          <a:p>
            <a:pPr marL="12700" marR="5080">
              <a:lnSpc>
                <a:spcPct val="105500"/>
              </a:lnSpc>
              <a:spcBef>
                <a:spcPts val="20"/>
              </a:spcBef>
            </a:pPr>
            <a:r>
              <a:rPr sz="1700" dirty="0">
                <a:latin typeface="Times New Roman"/>
                <a:cs typeface="Times New Roman"/>
              </a:rPr>
              <a:t>Logistic</a:t>
            </a:r>
            <a:r>
              <a:rPr sz="1700" spc="225" dirty="0">
                <a:latin typeface="Times New Roman"/>
                <a:cs typeface="Times New Roman"/>
              </a:rPr>
              <a:t> </a:t>
            </a:r>
            <a:r>
              <a:rPr sz="1700" dirty="0">
                <a:latin typeface="Times New Roman"/>
                <a:cs typeface="Times New Roman"/>
              </a:rPr>
              <a:t>regression</a:t>
            </a:r>
            <a:r>
              <a:rPr sz="1700" spc="229" dirty="0">
                <a:latin typeface="Times New Roman"/>
                <a:cs typeface="Times New Roman"/>
              </a:rPr>
              <a:t> </a:t>
            </a:r>
            <a:r>
              <a:rPr sz="1700" dirty="0">
                <a:latin typeface="Times New Roman"/>
                <a:cs typeface="Times New Roman"/>
              </a:rPr>
              <a:t>is</a:t>
            </a:r>
            <a:r>
              <a:rPr sz="1700" spc="225" dirty="0">
                <a:latin typeface="Times New Roman"/>
                <a:cs typeface="Times New Roman"/>
              </a:rPr>
              <a:t> </a:t>
            </a:r>
            <a:r>
              <a:rPr sz="1700" spc="110" dirty="0">
                <a:latin typeface="Times New Roman"/>
                <a:cs typeface="Times New Roman"/>
              </a:rPr>
              <a:t>a</a:t>
            </a:r>
            <a:r>
              <a:rPr sz="1700" spc="229" dirty="0">
                <a:latin typeface="Times New Roman"/>
                <a:cs typeface="Times New Roman"/>
              </a:rPr>
              <a:t> </a:t>
            </a:r>
            <a:r>
              <a:rPr sz="1700" spc="75" dirty="0">
                <a:latin typeface="Times New Roman"/>
                <a:cs typeface="Times New Roman"/>
              </a:rPr>
              <a:t>statistical</a:t>
            </a:r>
            <a:r>
              <a:rPr sz="1700" spc="225" dirty="0">
                <a:latin typeface="Times New Roman"/>
                <a:cs typeface="Times New Roman"/>
              </a:rPr>
              <a:t> </a:t>
            </a:r>
            <a:r>
              <a:rPr sz="1700" spc="80" dirty="0">
                <a:latin typeface="Times New Roman"/>
                <a:cs typeface="Times New Roman"/>
              </a:rPr>
              <a:t>approach</a:t>
            </a:r>
            <a:r>
              <a:rPr sz="1700" spc="229" dirty="0">
                <a:latin typeface="Times New Roman"/>
                <a:cs typeface="Times New Roman"/>
              </a:rPr>
              <a:t> </a:t>
            </a:r>
            <a:r>
              <a:rPr sz="1700" spc="110" dirty="0">
                <a:latin typeface="Times New Roman"/>
                <a:cs typeface="Times New Roman"/>
              </a:rPr>
              <a:t>and</a:t>
            </a:r>
            <a:r>
              <a:rPr sz="1700" spc="225" dirty="0">
                <a:latin typeface="Times New Roman"/>
                <a:cs typeface="Times New Roman"/>
              </a:rPr>
              <a:t> </a:t>
            </a:r>
            <a:r>
              <a:rPr sz="1700" spc="110" dirty="0">
                <a:latin typeface="Times New Roman"/>
                <a:cs typeface="Times New Roman"/>
              </a:rPr>
              <a:t>a</a:t>
            </a:r>
            <a:r>
              <a:rPr sz="1700" spc="229" dirty="0">
                <a:latin typeface="Times New Roman"/>
                <a:cs typeface="Times New Roman"/>
              </a:rPr>
              <a:t> </a:t>
            </a:r>
            <a:r>
              <a:rPr sz="1700" spc="55" dirty="0">
                <a:latin typeface="Times New Roman"/>
                <a:cs typeface="Times New Roman"/>
              </a:rPr>
              <a:t>machine</a:t>
            </a:r>
            <a:r>
              <a:rPr sz="1700" spc="225" dirty="0">
                <a:latin typeface="Times New Roman"/>
                <a:cs typeface="Times New Roman"/>
              </a:rPr>
              <a:t> </a:t>
            </a:r>
            <a:r>
              <a:rPr sz="1700" spc="50" dirty="0">
                <a:latin typeface="Times New Roman"/>
                <a:cs typeface="Times New Roman"/>
              </a:rPr>
              <a:t>learning </a:t>
            </a:r>
            <a:r>
              <a:rPr sz="1700" spc="70" dirty="0">
                <a:latin typeface="Times New Roman"/>
                <a:cs typeface="Times New Roman"/>
              </a:rPr>
              <a:t>algorithm</a:t>
            </a:r>
            <a:r>
              <a:rPr sz="1700" spc="240" dirty="0">
                <a:latin typeface="Times New Roman"/>
                <a:cs typeface="Times New Roman"/>
              </a:rPr>
              <a:t> </a:t>
            </a:r>
            <a:r>
              <a:rPr sz="1700" spc="55" dirty="0">
                <a:latin typeface="Times New Roman"/>
                <a:cs typeface="Times New Roman"/>
              </a:rPr>
              <a:t>used</a:t>
            </a:r>
            <a:r>
              <a:rPr sz="1700" spc="240" dirty="0">
                <a:latin typeface="Times New Roman"/>
                <a:cs typeface="Times New Roman"/>
              </a:rPr>
              <a:t> </a:t>
            </a:r>
            <a:r>
              <a:rPr sz="1700" dirty="0">
                <a:latin typeface="Times New Roman"/>
                <a:cs typeface="Times New Roman"/>
              </a:rPr>
              <a:t>for</a:t>
            </a:r>
            <a:r>
              <a:rPr sz="1700" spc="240" dirty="0">
                <a:latin typeface="Times New Roman"/>
                <a:cs typeface="Times New Roman"/>
              </a:rPr>
              <a:t> </a:t>
            </a:r>
            <a:r>
              <a:rPr sz="1700" dirty="0">
                <a:latin typeface="Times New Roman"/>
                <a:cs typeface="Times New Roman"/>
              </a:rPr>
              <a:t>classification</a:t>
            </a:r>
            <a:r>
              <a:rPr sz="1700" spc="240" dirty="0">
                <a:latin typeface="Times New Roman"/>
                <a:cs typeface="Times New Roman"/>
              </a:rPr>
              <a:t> </a:t>
            </a:r>
            <a:r>
              <a:rPr sz="1700" spc="60" dirty="0">
                <a:latin typeface="Times New Roman"/>
                <a:cs typeface="Times New Roman"/>
              </a:rPr>
              <a:t>problems</a:t>
            </a:r>
            <a:r>
              <a:rPr sz="1700" spc="240" dirty="0">
                <a:latin typeface="Times New Roman"/>
                <a:cs typeface="Times New Roman"/>
              </a:rPr>
              <a:t> </a:t>
            </a:r>
            <a:r>
              <a:rPr sz="1700" spc="55" dirty="0">
                <a:latin typeface="Times New Roman"/>
                <a:cs typeface="Times New Roman"/>
              </a:rPr>
              <a:t>where</a:t>
            </a:r>
            <a:r>
              <a:rPr sz="1700" spc="240" dirty="0">
                <a:latin typeface="Times New Roman"/>
                <a:cs typeface="Times New Roman"/>
              </a:rPr>
              <a:t> </a:t>
            </a:r>
            <a:r>
              <a:rPr sz="1700" spc="100" dirty="0">
                <a:latin typeface="Times New Roman"/>
                <a:cs typeface="Times New Roman"/>
              </a:rPr>
              <a:t>the</a:t>
            </a:r>
            <a:r>
              <a:rPr sz="1700" spc="240" dirty="0">
                <a:latin typeface="Times New Roman"/>
                <a:cs typeface="Times New Roman"/>
              </a:rPr>
              <a:t> </a:t>
            </a:r>
            <a:r>
              <a:rPr sz="1700" dirty="0">
                <a:latin typeface="Times New Roman"/>
                <a:cs typeface="Times New Roman"/>
              </a:rPr>
              <a:t>goal</a:t>
            </a:r>
            <a:r>
              <a:rPr sz="1700" spc="240" dirty="0">
                <a:latin typeface="Times New Roman"/>
                <a:cs typeface="Times New Roman"/>
              </a:rPr>
              <a:t> </a:t>
            </a:r>
            <a:r>
              <a:rPr sz="1700" dirty="0">
                <a:latin typeface="Times New Roman"/>
                <a:cs typeface="Times New Roman"/>
              </a:rPr>
              <a:t>is</a:t>
            </a:r>
            <a:r>
              <a:rPr sz="1700" spc="240" dirty="0">
                <a:latin typeface="Times New Roman"/>
                <a:cs typeface="Times New Roman"/>
              </a:rPr>
              <a:t> </a:t>
            </a:r>
            <a:r>
              <a:rPr sz="1700" spc="80" dirty="0">
                <a:latin typeface="Times New Roman"/>
                <a:cs typeface="Times New Roman"/>
              </a:rPr>
              <a:t>to </a:t>
            </a:r>
            <a:r>
              <a:rPr sz="1700" spc="75" dirty="0">
                <a:latin typeface="Times New Roman"/>
                <a:cs typeface="Times New Roman"/>
              </a:rPr>
              <a:t>predict</a:t>
            </a:r>
            <a:r>
              <a:rPr sz="1700" spc="180" dirty="0">
                <a:latin typeface="Times New Roman"/>
                <a:cs typeface="Times New Roman"/>
              </a:rPr>
              <a:t> </a:t>
            </a:r>
            <a:r>
              <a:rPr sz="1700" spc="100" dirty="0">
                <a:latin typeface="Times New Roman"/>
                <a:cs typeface="Times New Roman"/>
              </a:rPr>
              <a:t>the</a:t>
            </a:r>
            <a:r>
              <a:rPr sz="1700" spc="180" dirty="0">
                <a:latin typeface="Times New Roman"/>
                <a:cs typeface="Times New Roman"/>
              </a:rPr>
              <a:t> </a:t>
            </a:r>
            <a:r>
              <a:rPr sz="1700" spc="65" dirty="0">
                <a:latin typeface="Times New Roman"/>
                <a:cs typeface="Times New Roman"/>
              </a:rPr>
              <a:t>probability</a:t>
            </a:r>
            <a:r>
              <a:rPr sz="1700" spc="175" dirty="0">
                <a:latin typeface="Times New Roman"/>
                <a:cs typeface="Times New Roman"/>
              </a:rPr>
              <a:t> </a:t>
            </a:r>
            <a:r>
              <a:rPr sz="1700" spc="145" dirty="0">
                <a:latin typeface="Times New Roman"/>
                <a:cs typeface="Times New Roman"/>
              </a:rPr>
              <a:t>that</a:t>
            </a:r>
            <a:r>
              <a:rPr sz="1700" spc="180" dirty="0">
                <a:latin typeface="Times New Roman"/>
                <a:cs typeface="Times New Roman"/>
              </a:rPr>
              <a:t> </a:t>
            </a:r>
            <a:r>
              <a:rPr sz="1700" spc="105" dirty="0">
                <a:latin typeface="Times New Roman"/>
                <a:cs typeface="Times New Roman"/>
              </a:rPr>
              <a:t>an</a:t>
            </a:r>
            <a:r>
              <a:rPr sz="1700" spc="180" dirty="0">
                <a:latin typeface="Times New Roman"/>
                <a:cs typeface="Times New Roman"/>
              </a:rPr>
              <a:t> </a:t>
            </a:r>
            <a:r>
              <a:rPr sz="1700" spc="65" dirty="0">
                <a:latin typeface="Times New Roman"/>
                <a:cs typeface="Times New Roman"/>
              </a:rPr>
              <a:t>instance</a:t>
            </a:r>
            <a:r>
              <a:rPr sz="1700" spc="180" dirty="0">
                <a:latin typeface="Times New Roman"/>
                <a:cs typeface="Times New Roman"/>
              </a:rPr>
              <a:t> </a:t>
            </a:r>
            <a:r>
              <a:rPr sz="1700" spc="45" dirty="0">
                <a:latin typeface="Times New Roman"/>
                <a:cs typeface="Times New Roman"/>
              </a:rPr>
              <a:t>belongs</a:t>
            </a:r>
            <a:r>
              <a:rPr sz="1700" spc="180" dirty="0">
                <a:latin typeface="Times New Roman"/>
                <a:cs typeface="Times New Roman"/>
              </a:rPr>
              <a:t> </a:t>
            </a:r>
            <a:r>
              <a:rPr sz="1700" spc="105" dirty="0">
                <a:latin typeface="Times New Roman"/>
                <a:cs typeface="Times New Roman"/>
              </a:rPr>
              <a:t>to</a:t>
            </a:r>
            <a:r>
              <a:rPr sz="1700" spc="180" dirty="0">
                <a:latin typeface="Times New Roman"/>
                <a:cs typeface="Times New Roman"/>
              </a:rPr>
              <a:t> </a:t>
            </a:r>
            <a:r>
              <a:rPr sz="1700" spc="110" dirty="0">
                <a:latin typeface="Times New Roman"/>
                <a:cs typeface="Times New Roman"/>
              </a:rPr>
              <a:t>a</a:t>
            </a:r>
            <a:r>
              <a:rPr sz="1700" spc="180" dirty="0">
                <a:latin typeface="Times New Roman"/>
                <a:cs typeface="Times New Roman"/>
              </a:rPr>
              <a:t> </a:t>
            </a:r>
            <a:r>
              <a:rPr sz="1700" dirty="0">
                <a:latin typeface="Times New Roman"/>
                <a:cs typeface="Times New Roman"/>
              </a:rPr>
              <a:t>given</a:t>
            </a:r>
            <a:r>
              <a:rPr sz="1700" spc="175" dirty="0">
                <a:latin typeface="Times New Roman"/>
                <a:cs typeface="Times New Roman"/>
              </a:rPr>
              <a:t> </a:t>
            </a:r>
            <a:r>
              <a:rPr sz="1700" spc="-10" dirty="0">
                <a:latin typeface="Times New Roman"/>
                <a:cs typeface="Times New Roman"/>
              </a:rPr>
              <a:t>class</a:t>
            </a:r>
            <a:endParaRPr sz="1700">
              <a:latin typeface="Times New Roman"/>
              <a:cs typeface="Times New Roman"/>
            </a:endParaRPr>
          </a:p>
          <a:p>
            <a:pPr marL="12700" marR="89535">
              <a:lnSpc>
                <a:spcPct val="105500"/>
              </a:lnSpc>
              <a:spcBef>
                <a:spcPts val="475"/>
              </a:spcBef>
            </a:pPr>
            <a:r>
              <a:rPr sz="1700" spc="125" dirty="0">
                <a:latin typeface="Times New Roman"/>
                <a:cs typeface="Times New Roman"/>
              </a:rPr>
              <a:t>It</a:t>
            </a:r>
            <a:r>
              <a:rPr sz="1700" spc="225" dirty="0">
                <a:latin typeface="Times New Roman"/>
                <a:cs typeface="Times New Roman"/>
              </a:rPr>
              <a:t> </a:t>
            </a:r>
            <a:r>
              <a:rPr sz="1700" dirty="0">
                <a:latin typeface="Times New Roman"/>
                <a:cs typeface="Times New Roman"/>
              </a:rPr>
              <a:t>is</a:t>
            </a:r>
            <a:r>
              <a:rPr sz="1700" spc="225" dirty="0">
                <a:latin typeface="Times New Roman"/>
                <a:cs typeface="Times New Roman"/>
              </a:rPr>
              <a:t> </a:t>
            </a:r>
            <a:r>
              <a:rPr sz="1700" spc="110" dirty="0">
                <a:latin typeface="Times New Roman"/>
                <a:cs typeface="Times New Roman"/>
              </a:rPr>
              <a:t>a</a:t>
            </a:r>
            <a:r>
              <a:rPr sz="1700" spc="225" dirty="0">
                <a:latin typeface="Times New Roman"/>
                <a:cs typeface="Times New Roman"/>
              </a:rPr>
              <a:t> </a:t>
            </a:r>
            <a:r>
              <a:rPr sz="1700" dirty="0">
                <a:latin typeface="Times New Roman"/>
                <a:cs typeface="Times New Roman"/>
              </a:rPr>
              <a:t>classification</a:t>
            </a:r>
            <a:r>
              <a:rPr sz="1700" spc="225" dirty="0">
                <a:latin typeface="Times New Roman"/>
                <a:cs typeface="Times New Roman"/>
              </a:rPr>
              <a:t> </a:t>
            </a:r>
            <a:r>
              <a:rPr sz="1700" spc="65" dirty="0">
                <a:latin typeface="Times New Roman"/>
                <a:cs typeface="Times New Roman"/>
              </a:rPr>
              <a:t>technique</a:t>
            </a:r>
            <a:r>
              <a:rPr sz="1700" spc="225" dirty="0">
                <a:latin typeface="Times New Roman"/>
                <a:cs typeface="Times New Roman"/>
              </a:rPr>
              <a:t> </a:t>
            </a:r>
            <a:r>
              <a:rPr sz="1700" spc="55" dirty="0">
                <a:latin typeface="Times New Roman"/>
                <a:cs typeface="Times New Roman"/>
              </a:rPr>
              <a:t>borrowed</a:t>
            </a:r>
            <a:r>
              <a:rPr sz="1700" spc="220" dirty="0">
                <a:latin typeface="Times New Roman"/>
                <a:cs typeface="Times New Roman"/>
              </a:rPr>
              <a:t> </a:t>
            </a:r>
            <a:r>
              <a:rPr sz="1700" dirty="0">
                <a:latin typeface="Times New Roman"/>
                <a:cs typeface="Times New Roman"/>
              </a:rPr>
              <a:t>from</a:t>
            </a:r>
            <a:r>
              <a:rPr sz="1700" spc="225" dirty="0">
                <a:latin typeface="Times New Roman"/>
                <a:cs typeface="Times New Roman"/>
              </a:rPr>
              <a:t> </a:t>
            </a:r>
            <a:r>
              <a:rPr sz="1700" spc="100" dirty="0">
                <a:latin typeface="Times New Roman"/>
                <a:cs typeface="Times New Roman"/>
              </a:rPr>
              <a:t>the</a:t>
            </a:r>
            <a:r>
              <a:rPr sz="1700" spc="225" dirty="0">
                <a:latin typeface="Times New Roman"/>
                <a:cs typeface="Times New Roman"/>
              </a:rPr>
              <a:t> </a:t>
            </a:r>
            <a:r>
              <a:rPr sz="1700" dirty="0">
                <a:latin typeface="Times New Roman"/>
                <a:cs typeface="Times New Roman"/>
              </a:rPr>
              <a:t>field</a:t>
            </a:r>
            <a:r>
              <a:rPr sz="1700" spc="229" dirty="0">
                <a:latin typeface="Times New Roman"/>
                <a:cs typeface="Times New Roman"/>
              </a:rPr>
              <a:t> </a:t>
            </a:r>
            <a:r>
              <a:rPr sz="1700" dirty="0">
                <a:latin typeface="Times New Roman"/>
                <a:cs typeface="Times New Roman"/>
              </a:rPr>
              <a:t>of</a:t>
            </a:r>
            <a:r>
              <a:rPr sz="1700" spc="225" dirty="0">
                <a:latin typeface="Times New Roman"/>
                <a:cs typeface="Times New Roman"/>
              </a:rPr>
              <a:t> </a:t>
            </a:r>
            <a:r>
              <a:rPr sz="1700" spc="65" dirty="0">
                <a:latin typeface="Times New Roman"/>
                <a:cs typeface="Times New Roman"/>
              </a:rPr>
              <a:t>statistics </a:t>
            </a:r>
            <a:r>
              <a:rPr sz="1700" spc="145" dirty="0">
                <a:latin typeface="Times New Roman"/>
                <a:cs typeface="Times New Roman"/>
              </a:rPr>
              <a:t>that</a:t>
            </a:r>
            <a:r>
              <a:rPr sz="1700" spc="200" dirty="0">
                <a:latin typeface="Times New Roman"/>
                <a:cs typeface="Times New Roman"/>
              </a:rPr>
              <a:t> </a:t>
            </a:r>
            <a:r>
              <a:rPr sz="1700" dirty="0">
                <a:latin typeface="Times New Roman"/>
                <a:cs typeface="Times New Roman"/>
              </a:rPr>
              <a:t>uses</a:t>
            </a:r>
            <a:r>
              <a:rPr sz="1700" spc="204" dirty="0">
                <a:latin typeface="Times New Roman"/>
                <a:cs typeface="Times New Roman"/>
              </a:rPr>
              <a:t> </a:t>
            </a:r>
            <a:r>
              <a:rPr sz="1700" spc="110" dirty="0">
                <a:latin typeface="Times New Roman"/>
                <a:cs typeface="Times New Roman"/>
              </a:rPr>
              <a:t>a</a:t>
            </a:r>
            <a:r>
              <a:rPr sz="1700" spc="204" dirty="0">
                <a:latin typeface="Times New Roman"/>
                <a:cs typeface="Times New Roman"/>
              </a:rPr>
              <a:t> </a:t>
            </a:r>
            <a:r>
              <a:rPr sz="1700" dirty="0">
                <a:latin typeface="Times New Roman"/>
                <a:cs typeface="Times New Roman"/>
              </a:rPr>
              <a:t>logistic</a:t>
            </a:r>
            <a:r>
              <a:rPr sz="1700" spc="200" dirty="0">
                <a:latin typeface="Times New Roman"/>
                <a:cs typeface="Times New Roman"/>
              </a:rPr>
              <a:t> </a:t>
            </a:r>
            <a:r>
              <a:rPr sz="1700" spc="55" dirty="0">
                <a:latin typeface="Times New Roman"/>
                <a:cs typeface="Times New Roman"/>
              </a:rPr>
              <a:t>function</a:t>
            </a:r>
            <a:r>
              <a:rPr sz="1700" spc="204" dirty="0">
                <a:latin typeface="Times New Roman"/>
                <a:cs typeface="Times New Roman"/>
              </a:rPr>
              <a:t> </a:t>
            </a:r>
            <a:r>
              <a:rPr sz="1700" spc="105" dirty="0">
                <a:latin typeface="Times New Roman"/>
                <a:cs typeface="Times New Roman"/>
              </a:rPr>
              <a:t>to</a:t>
            </a:r>
            <a:r>
              <a:rPr sz="1700" spc="204" dirty="0">
                <a:latin typeface="Times New Roman"/>
                <a:cs typeface="Times New Roman"/>
              </a:rPr>
              <a:t> </a:t>
            </a:r>
            <a:r>
              <a:rPr sz="1700" spc="55" dirty="0">
                <a:latin typeface="Times New Roman"/>
                <a:cs typeface="Times New Roman"/>
              </a:rPr>
              <a:t>model</a:t>
            </a:r>
            <a:r>
              <a:rPr sz="1700" spc="204" dirty="0">
                <a:latin typeface="Times New Roman"/>
                <a:cs typeface="Times New Roman"/>
              </a:rPr>
              <a:t> </a:t>
            </a:r>
            <a:r>
              <a:rPr sz="1700" spc="100" dirty="0">
                <a:latin typeface="Times New Roman"/>
                <a:cs typeface="Times New Roman"/>
              </a:rPr>
              <a:t>the</a:t>
            </a:r>
            <a:r>
              <a:rPr sz="1700" spc="200" dirty="0">
                <a:latin typeface="Times New Roman"/>
                <a:cs typeface="Times New Roman"/>
              </a:rPr>
              <a:t> </a:t>
            </a:r>
            <a:r>
              <a:rPr sz="1700" spc="85" dirty="0">
                <a:latin typeface="Times New Roman"/>
                <a:cs typeface="Times New Roman"/>
              </a:rPr>
              <a:t>dependent</a:t>
            </a:r>
            <a:r>
              <a:rPr sz="1700" spc="204" dirty="0">
                <a:latin typeface="Times New Roman"/>
                <a:cs typeface="Times New Roman"/>
              </a:rPr>
              <a:t> </a:t>
            </a:r>
            <a:r>
              <a:rPr sz="1700" spc="-10" dirty="0">
                <a:latin typeface="Times New Roman"/>
                <a:cs typeface="Times New Roman"/>
              </a:rPr>
              <a:t>variable,</a:t>
            </a:r>
            <a:endParaRPr sz="1700">
              <a:latin typeface="Times New Roman"/>
              <a:cs typeface="Times New Roman"/>
            </a:endParaRPr>
          </a:p>
          <a:p>
            <a:pPr marL="12700">
              <a:lnSpc>
                <a:spcPct val="100000"/>
              </a:lnSpc>
              <a:spcBef>
                <a:spcPts val="110"/>
              </a:spcBef>
            </a:pPr>
            <a:r>
              <a:rPr sz="1700" dirty="0">
                <a:latin typeface="Times New Roman"/>
                <a:cs typeface="Times New Roman"/>
              </a:rPr>
              <a:t>which</a:t>
            </a:r>
            <a:r>
              <a:rPr sz="1700" spc="210" dirty="0">
                <a:latin typeface="Times New Roman"/>
                <a:cs typeface="Times New Roman"/>
              </a:rPr>
              <a:t> </a:t>
            </a:r>
            <a:r>
              <a:rPr sz="1700" dirty="0">
                <a:latin typeface="Times New Roman"/>
                <a:cs typeface="Times New Roman"/>
              </a:rPr>
              <a:t>is</a:t>
            </a:r>
            <a:r>
              <a:rPr sz="1700" spc="220" dirty="0">
                <a:latin typeface="Times New Roman"/>
                <a:cs typeface="Times New Roman"/>
              </a:rPr>
              <a:t> </a:t>
            </a:r>
            <a:r>
              <a:rPr sz="1700" spc="60" dirty="0">
                <a:latin typeface="Times New Roman"/>
                <a:cs typeface="Times New Roman"/>
              </a:rPr>
              <a:t>dichotomous</a:t>
            </a:r>
            <a:r>
              <a:rPr sz="1700" spc="215" dirty="0">
                <a:latin typeface="Times New Roman"/>
                <a:cs typeface="Times New Roman"/>
              </a:rPr>
              <a:t> </a:t>
            </a:r>
            <a:r>
              <a:rPr sz="1700" spc="55" dirty="0">
                <a:latin typeface="Times New Roman"/>
                <a:cs typeface="Times New Roman"/>
              </a:rPr>
              <a:t>in</a:t>
            </a:r>
            <a:r>
              <a:rPr sz="1700" spc="220" dirty="0">
                <a:latin typeface="Times New Roman"/>
                <a:cs typeface="Times New Roman"/>
              </a:rPr>
              <a:t> </a:t>
            </a:r>
            <a:r>
              <a:rPr sz="1700" spc="80" dirty="0">
                <a:latin typeface="Times New Roman"/>
                <a:cs typeface="Times New Roman"/>
              </a:rPr>
              <a:t>nature.</a:t>
            </a:r>
            <a:endParaRPr sz="1700">
              <a:latin typeface="Times New Roman"/>
              <a:cs typeface="Times New Roman"/>
            </a:endParaRPr>
          </a:p>
          <a:p>
            <a:pPr marL="12700" marR="421005">
              <a:lnSpc>
                <a:spcPct val="105500"/>
              </a:lnSpc>
              <a:spcBef>
                <a:spcPts val="475"/>
              </a:spcBef>
            </a:pPr>
            <a:r>
              <a:rPr sz="1700" dirty="0">
                <a:latin typeface="Times New Roman"/>
                <a:cs typeface="Times New Roman"/>
              </a:rPr>
              <a:t>Logistic</a:t>
            </a:r>
            <a:r>
              <a:rPr sz="1700" spc="270" dirty="0">
                <a:latin typeface="Times New Roman"/>
                <a:cs typeface="Times New Roman"/>
              </a:rPr>
              <a:t> </a:t>
            </a:r>
            <a:r>
              <a:rPr sz="1700" dirty="0">
                <a:latin typeface="Times New Roman"/>
                <a:cs typeface="Times New Roman"/>
              </a:rPr>
              <a:t>regression</a:t>
            </a:r>
            <a:r>
              <a:rPr sz="1700" spc="270" dirty="0">
                <a:latin typeface="Times New Roman"/>
                <a:cs typeface="Times New Roman"/>
              </a:rPr>
              <a:t> </a:t>
            </a:r>
            <a:r>
              <a:rPr sz="1700" dirty="0">
                <a:latin typeface="Times New Roman"/>
                <a:cs typeface="Times New Roman"/>
              </a:rPr>
              <a:t>is</a:t>
            </a:r>
            <a:r>
              <a:rPr sz="1700" spc="275" dirty="0">
                <a:latin typeface="Times New Roman"/>
                <a:cs typeface="Times New Roman"/>
              </a:rPr>
              <a:t> </a:t>
            </a:r>
            <a:r>
              <a:rPr sz="1700" dirty="0">
                <a:latin typeface="Times New Roman"/>
                <a:cs typeface="Times New Roman"/>
              </a:rPr>
              <a:t>easier</a:t>
            </a:r>
            <a:r>
              <a:rPr sz="1700" spc="270" dirty="0">
                <a:latin typeface="Times New Roman"/>
                <a:cs typeface="Times New Roman"/>
              </a:rPr>
              <a:t> </a:t>
            </a:r>
            <a:r>
              <a:rPr sz="1700" spc="105" dirty="0">
                <a:latin typeface="Times New Roman"/>
                <a:cs typeface="Times New Roman"/>
              </a:rPr>
              <a:t>to</a:t>
            </a:r>
            <a:r>
              <a:rPr sz="1700" spc="270" dirty="0">
                <a:latin typeface="Times New Roman"/>
                <a:cs typeface="Times New Roman"/>
              </a:rPr>
              <a:t> </a:t>
            </a:r>
            <a:r>
              <a:rPr sz="1700" spc="60" dirty="0">
                <a:latin typeface="Times New Roman"/>
                <a:cs typeface="Times New Roman"/>
              </a:rPr>
              <a:t>implement,</a:t>
            </a:r>
            <a:r>
              <a:rPr sz="1700" spc="275" dirty="0">
                <a:latin typeface="Times New Roman"/>
                <a:cs typeface="Times New Roman"/>
              </a:rPr>
              <a:t> </a:t>
            </a:r>
            <a:r>
              <a:rPr sz="1700" spc="85" dirty="0">
                <a:latin typeface="Times New Roman"/>
                <a:cs typeface="Times New Roman"/>
              </a:rPr>
              <a:t>interpret,</a:t>
            </a:r>
            <a:r>
              <a:rPr sz="1700" spc="265" dirty="0">
                <a:latin typeface="Times New Roman"/>
                <a:cs typeface="Times New Roman"/>
              </a:rPr>
              <a:t> </a:t>
            </a:r>
            <a:r>
              <a:rPr sz="1700" spc="110" dirty="0">
                <a:latin typeface="Times New Roman"/>
                <a:cs typeface="Times New Roman"/>
              </a:rPr>
              <a:t>and</a:t>
            </a:r>
            <a:r>
              <a:rPr sz="1700" spc="270" dirty="0">
                <a:latin typeface="Times New Roman"/>
                <a:cs typeface="Times New Roman"/>
              </a:rPr>
              <a:t> </a:t>
            </a:r>
            <a:r>
              <a:rPr sz="1700" spc="-20" dirty="0">
                <a:latin typeface="Times New Roman"/>
                <a:cs typeface="Times New Roman"/>
              </a:rPr>
              <a:t>very </a:t>
            </a:r>
            <a:r>
              <a:rPr sz="1700" dirty="0">
                <a:latin typeface="Times New Roman"/>
                <a:cs typeface="Times New Roman"/>
              </a:rPr>
              <a:t>efficient</a:t>
            </a:r>
            <a:r>
              <a:rPr sz="1700" spc="215" dirty="0">
                <a:latin typeface="Times New Roman"/>
                <a:cs typeface="Times New Roman"/>
              </a:rPr>
              <a:t> </a:t>
            </a:r>
            <a:r>
              <a:rPr sz="1700" spc="105" dirty="0">
                <a:latin typeface="Times New Roman"/>
                <a:cs typeface="Times New Roman"/>
              </a:rPr>
              <a:t>to</a:t>
            </a:r>
            <a:r>
              <a:rPr sz="1700" spc="215" dirty="0">
                <a:latin typeface="Times New Roman"/>
                <a:cs typeface="Times New Roman"/>
              </a:rPr>
              <a:t> </a:t>
            </a:r>
            <a:r>
              <a:rPr sz="1700" spc="95" dirty="0">
                <a:latin typeface="Times New Roman"/>
                <a:cs typeface="Times New Roman"/>
              </a:rPr>
              <a:t>train.</a:t>
            </a:r>
            <a:r>
              <a:rPr sz="1700" spc="430" dirty="0">
                <a:latin typeface="Times New Roman"/>
                <a:cs typeface="Times New Roman"/>
              </a:rPr>
              <a:t> </a:t>
            </a:r>
            <a:r>
              <a:rPr sz="1700" spc="125" dirty="0">
                <a:latin typeface="Times New Roman"/>
                <a:cs typeface="Times New Roman"/>
              </a:rPr>
              <a:t>It</a:t>
            </a:r>
            <a:r>
              <a:rPr sz="1700" spc="215" dirty="0">
                <a:latin typeface="Times New Roman"/>
                <a:cs typeface="Times New Roman"/>
              </a:rPr>
              <a:t> </a:t>
            </a:r>
            <a:r>
              <a:rPr sz="1700" dirty="0">
                <a:latin typeface="Times New Roman"/>
                <a:cs typeface="Times New Roman"/>
              </a:rPr>
              <a:t>is</a:t>
            </a:r>
            <a:r>
              <a:rPr sz="1700" spc="215" dirty="0">
                <a:latin typeface="Times New Roman"/>
                <a:cs typeface="Times New Roman"/>
              </a:rPr>
              <a:t> </a:t>
            </a:r>
            <a:r>
              <a:rPr sz="1700" dirty="0">
                <a:latin typeface="Times New Roman"/>
                <a:cs typeface="Times New Roman"/>
              </a:rPr>
              <a:t>very</a:t>
            </a:r>
            <a:r>
              <a:rPr sz="1700" spc="215" dirty="0">
                <a:latin typeface="Times New Roman"/>
                <a:cs typeface="Times New Roman"/>
              </a:rPr>
              <a:t> </a:t>
            </a:r>
            <a:r>
              <a:rPr sz="1700" spc="65" dirty="0">
                <a:latin typeface="Times New Roman"/>
                <a:cs typeface="Times New Roman"/>
              </a:rPr>
              <a:t>fast</a:t>
            </a:r>
            <a:r>
              <a:rPr sz="1700" spc="215" dirty="0">
                <a:latin typeface="Times New Roman"/>
                <a:cs typeface="Times New Roman"/>
              </a:rPr>
              <a:t> </a:t>
            </a:r>
            <a:r>
              <a:rPr sz="1700" spc="150" dirty="0">
                <a:latin typeface="Times New Roman"/>
                <a:cs typeface="Times New Roman"/>
              </a:rPr>
              <a:t>at</a:t>
            </a:r>
            <a:r>
              <a:rPr sz="1700" spc="220" dirty="0">
                <a:latin typeface="Times New Roman"/>
                <a:cs typeface="Times New Roman"/>
              </a:rPr>
              <a:t> </a:t>
            </a:r>
            <a:r>
              <a:rPr sz="1700" dirty="0">
                <a:latin typeface="Times New Roman"/>
                <a:cs typeface="Times New Roman"/>
              </a:rPr>
              <a:t>classifying</a:t>
            </a:r>
            <a:r>
              <a:rPr sz="1700" spc="215" dirty="0">
                <a:latin typeface="Times New Roman"/>
                <a:cs typeface="Times New Roman"/>
              </a:rPr>
              <a:t> </a:t>
            </a:r>
            <a:r>
              <a:rPr sz="1700" spc="60" dirty="0">
                <a:latin typeface="Times New Roman"/>
                <a:cs typeface="Times New Roman"/>
              </a:rPr>
              <a:t>unknown</a:t>
            </a:r>
            <a:r>
              <a:rPr sz="1700" spc="215" dirty="0">
                <a:latin typeface="Times New Roman"/>
                <a:cs typeface="Times New Roman"/>
              </a:rPr>
              <a:t> </a:t>
            </a:r>
            <a:r>
              <a:rPr sz="1700" spc="45" dirty="0">
                <a:latin typeface="Times New Roman"/>
                <a:cs typeface="Times New Roman"/>
              </a:rPr>
              <a:t>records</a:t>
            </a:r>
            <a:endParaRPr sz="1700">
              <a:latin typeface="Times New Roman"/>
              <a:cs typeface="Times New Roman"/>
            </a:endParaRPr>
          </a:p>
          <a:p>
            <a:pPr marL="12700" marR="531495">
              <a:lnSpc>
                <a:spcPct val="105500"/>
              </a:lnSpc>
              <a:spcBef>
                <a:spcPts val="475"/>
              </a:spcBef>
            </a:pPr>
            <a:r>
              <a:rPr sz="1700" dirty="0">
                <a:latin typeface="Times New Roman"/>
                <a:cs typeface="Times New Roman"/>
              </a:rPr>
              <a:t>Logistic</a:t>
            </a:r>
            <a:r>
              <a:rPr sz="1700" spc="235" dirty="0">
                <a:latin typeface="Times New Roman"/>
                <a:cs typeface="Times New Roman"/>
              </a:rPr>
              <a:t> </a:t>
            </a:r>
            <a:r>
              <a:rPr sz="1700" dirty="0">
                <a:latin typeface="Times New Roman"/>
                <a:cs typeface="Times New Roman"/>
              </a:rPr>
              <a:t>regression</a:t>
            </a:r>
            <a:r>
              <a:rPr sz="1700" spc="235" dirty="0">
                <a:latin typeface="Times New Roman"/>
                <a:cs typeface="Times New Roman"/>
              </a:rPr>
              <a:t> </a:t>
            </a:r>
            <a:r>
              <a:rPr sz="1700" dirty="0">
                <a:latin typeface="Times New Roman"/>
                <a:cs typeface="Times New Roman"/>
              </a:rPr>
              <a:t>is</a:t>
            </a:r>
            <a:r>
              <a:rPr sz="1700" spc="235" dirty="0">
                <a:latin typeface="Times New Roman"/>
                <a:cs typeface="Times New Roman"/>
              </a:rPr>
              <a:t> </a:t>
            </a:r>
            <a:r>
              <a:rPr sz="1700" spc="55" dirty="0">
                <a:latin typeface="Times New Roman"/>
                <a:cs typeface="Times New Roman"/>
              </a:rPr>
              <a:t>used</a:t>
            </a:r>
            <a:r>
              <a:rPr sz="1700" spc="235" dirty="0">
                <a:latin typeface="Times New Roman"/>
                <a:cs typeface="Times New Roman"/>
              </a:rPr>
              <a:t> </a:t>
            </a:r>
            <a:r>
              <a:rPr sz="1700" spc="60" dirty="0">
                <a:latin typeface="Times New Roman"/>
                <a:cs typeface="Times New Roman"/>
              </a:rPr>
              <a:t>when</a:t>
            </a:r>
            <a:r>
              <a:rPr sz="1700" spc="235" dirty="0">
                <a:latin typeface="Times New Roman"/>
                <a:cs typeface="Times New Roman"/>
              </a:rPr>
              <a:t> </a:t>
            </a:r>
            <a:r>
              <a:rPr sz="1700" spc="100" dirty="0">
                <a:latin typeface="Times New Roman"/>
                <a:cs typeface="Times New Roman"/>
              </a:rPr>
              <a:t>the</a:t>
            </a:r>
            <a:r>
              <a:rPr sz="1700" spc="235" dirty="0">
                <a:latin typeface="Times New Roman"/>
                <a:cs typeface="Times New Roman"/>
              </a:rPr>
              <a:t> </a:t>
            </a:r>
            <a:r>
              <a:rPr sz="1700" spc="85" dirty="0">
                <a:latin typeface="Times New Roman"/>
                <a:cs typeface="Times New Roman"/>
              </a:rPr>
              <a:t>dependent</a:t>
            </a:r>
            <a:r>
              <a:rPr sz="1700" spc="235" dirty="0">
                <a:latin typeface="Times New Roman"/>
                <a:cs typeface="Times New Roman"/>
              </a:rPr>
              <a:t> </a:t>
            </a:r>
            <a:r>
              <a:rPr sz="1700" spc="50" dirty="0">
                <a:latin typeface="Times New Roman"/>
                <a:cs typeface="Times New Roman"/>
              </a:rPr>
              <a:t>variable</a:t>
            </a:r>
            <a:r>
              <a:rPr sz="1700" spc="235" dirty="0">
                <a:latin typeface="Times New Roman"/>
                <a:cs typeface="Times New Roman"/>
              </a:rPr>
              <a:t> </a:t>
            </a:r>
            <a:r>
              <a:rPr sz="1700" dirty="0">
                <a:latin typeface="Times New Roman"/>
                <a:cs typeface="Times New Roman"/>
              </a:rPr>
              <a:t>is</a:t>
            </a:r>
            <a:r>
              <a:rPr sz="1700" spc="235" dirty="0">
                <a:latin typeface="Times New Roman"/>
                <a:cs typeface="Times New Roman"/>
              </a:rPr>
              <a:t> </a:t>
            </a:r>
            <a:r>
              <a:rPr sz="1700" spc="25" dirty="0">
                <a:latin typeface="Times New Roman"/>
                <a:cs typeface="Times New Roman"/>
              </a:rPr>
              <a:t>in </a:t>
            </a:r>
            <a:r>
              <a:rPr sz="1700" dirty="0">
                <a:latin typeface="Times New Roman"/>
                <a:cs typeface="Times New Roman"/>
              </a:rPr>
              <a:t>categorical</a:t>
            </a:r>
            <a:r>
              <a:rPr sz="1700" spc="330" dirty="0">
                <a:latin typeface="Times New Roman"/>
                <a:cs typeface="Times New Roman"/>
              </a:rPr>
              <a:t> </a:t>
            </a:r>
            <a:r>
              <a:rPr sz="1700" dirty="0">
                <a:latin typeface="Times New Roman"/>
                <a:cs typeface="Times New Roman"/>
              </a:rPr>
              <a:t>form</a:t>
            </a:r>
            <a:r>
              <a:rPr sz="1700" spc="335" dirty="0">
                <a:latin typeface="Times New Roman"/>
                <a:cs typeface="Times New Roman"/>
              </a:rPr>
              <a:t> </a:t>
            </a:r>
            <a:r>
              <a:rPr sz="1700" spc="110" dirty="0">
                <a:latin typeface="Times New Roman"/>
                <a:cs typeface="Times New Roman"/>
              </a:rPr>
              <a:t>and</a:t>
            </a:r>
            <a:r>
              <a:rPr sz="1700" spc="330" dirty="0">
                <a:latin typeface="Times New Roman"/>
                <a:cs typeface="Times New Roman"/>
              </a:rPr>
              <a:t> </a:t>
            </a:r>
            <a:r>
              <a:rPr sz="1700" spc="85" dirty="0">
                <a:latin typeface="Times New Roman"/>
                <a:cs typeface="Times New Roman"/>
              </a:rPr>
              <a:t>there</a:t>
            </a:r>
            <a:r>
              <a:rPr sz="1700" spc="335" dirty="0">
                <a:latin typeface="Times New Roman"/>
                <a:cs typeface="Times New Roman"/>
              </a:rPr>
              <a:t> </a:t>
            </a:r>
            <a:r>
              <a:rPr sz="1700" dirty="0">
                <a:latin typeface="Times New Roman"/>
                <a:cs typeface="Times New Roman"/>
              </a:rPr>
              <a:t>could</a:t>
            </a:r>
            <a:r>
              <a:rPr sz="1700" spc="330" dirty="0">
                <a:latin typeface="Times New Roman"/>
                <a:cs typeface="Times New Roman"/>
              </a:rPr>
              <a:t> </a:t>
            </a:r>
            <a:r>
              <a:rPr sz="1700" dirty="0">
                <a:latin typeface="Times New Roman"/>
                <a:cs typeface="Times New Roman"/>
              </a:rPr>
              <a:t>only</a:t>
            </a:r>
            <a:r>
              <a:rPr sz="1700" spc="335" dirty="0">
                <a:latin typeface="Times New Roman"/>
                <a:cs typeface="Times New Roman"/>
              </a:rPr>
              <a:t> </a:t>
            </a:r>
            <a:r>
              <a:rPr sz="1700" spc="85" dirty="0">
                <a:latin typeface="Times New Roman"/>
                <a:cs typeface="Times New Roman"/>
              </a:rPr>
              <a:t>be</a:t>
            </a:r>
            <a:r>
              <a:rPr sz="1700" spc="330" dirty="0">
                <a:latin typeface="Times New Roman"/>
                <a:cs typeface="Times New Roman"/>
              </a:rPr>
              <a:t> </a:t>
            </a:r>
            <a:r>
              <a:rPr sz="1700" dirty="0">
                <a:latin typeface="Times New Roman"/>
                <a:cs typeface="Times New Roman"/>
              </a:rPr>
              <a:t>two</a:t>
            </a:r>
            <a:r>
              <a:rPr sz="1700" spc="335" dirty="0">
                <a:latin typeface="Times New Roman"/>
                <a:cs typeface="Times New Roman"/>
              </a:rPr>
              <a:t> </a:t>
            </a:r>
            <a:r>
              <a:rPr sz="1700" dirty="0">
                <a:latin typeface="Times New Roman"/>
                <a:cs typeface="Times New Roman"/>
              </a:rPr>
              <a:t>possible</a:t>
            </a:r>
            <a:r>
              <a:rPr sz="1700" spc="330" dirty="0">
                <a:latin typeface="Times New Roman"/>
                <a:cs typeface="Times New Roman"/>
              </a:rPr>
              <a:t> </a:t>
            </a:r>
            <a:r>
              <a:rPr sz="1700" spc="-10" dirty="0">
                <a:latin typeface="Times New Roman"/>
                <a:cs typeface="Times New Roman"/>
              </a:rPr>
              <a:t>classes.</a:t>
            </a:r>
            <a:endParaRPr sz="1700">
              <a:latin typeface="Times New Roman"/>
              <a:cs typeface="Times New Roman"/>
            </a:endParaRPr>
          </a:p>
        </p:txBody>
      </p:sp>
      <p:pic>
        <p:nvPicPr>
          <p:cNvPr id="7" name="object 7"/>
          <p:cNvPicPr/>
          <p:nvPr/>
        </p:nvPicPr>
        <p:blipFill>
          <a:blip r:embed="rId3" cstate="print"/>
          <a:stretch>
            <a:fillRect/>
          </a:stretch>
        </p:blipFill>
        <p:spPr>
          <a:xfrm>
            <a:off x="365575" y="2011878"/>
            <a:ext cx="175764" cy="175764"/>
          </a:xfrm>
          <a:prstGeom prst="rect">
            <a:avLst/>
          </a:prstGeom>
        </p:spPr>
      </p:pic>
      <p:sp>
        <p:nvSpPr>
          <p:cNvPr id="8" name="object 8"/>
          <p:cNvSpPr txBox="1"/>
          <p:nvPr/>
        </p:nvSpPr>
        <p:spPr>
          <a:xfrm>
            <a:off x="403890" y="1994613"/>
            <a:ext cx="99695" cy="170180"/>
          </a:xfrm>
          <a:prstGeom prst="rect">
            <a:avLst/>
          </a:prstGeom>
        </p:spPr>
        <p:txBody>
          <a:bodyPr vert="horz" wrap="square" lIns="0" tIns="12700" rIns="0" bIns="0" rtlCol="0">
            <a:spAutoFit/>
          </a:bodyPr>
          <a:lstStyle/>
          <a:p>
            <a:pPr marL="12700">
              <a:lnSpc>
                <a:spcPct val="100000"/>
              </a:lnSpc>
              <a:spcBef>
                <a:spcPts val="100"/>
              </a:spcBef>
            </a:pPr>
            <a:r>
              <a:rPr sz="950" dirty="0">
                <a:solidFill>
                  <a:srgbClr val="FFFFFF"/>
                </a:solidFill>
                <a:latin typeface="Georgia"/>
                <a:cs typeface="Georgia"/>
              </a:rPr>
              <a:t>2</a:t>
            </a:r>
            <a:endParaRPr sz="950">
              <a:latin typeface="Georgia"/>
              <a:cs typeface="Georgia"/>
            </a:endParaRPr>
          </a:p>
        </p:txBody>
      </p:sp>
      <p:pic>
        <p:nvPicPr>
          <p:cNvPr id="9" name="object 9"/>
          <p:cNvPicPr/>
          <p:nvPr/>
        </p:nvPicPr>
        <p:blipFill>
          <a:blip r:embed="rId4" cstate="print"/>
          <a:stretch>
            <a:fillRect/>
          </a:stretch>
        </p:blipFill>
        <p:spPr>
          <a:xfrm>
            <a:off x="365575" y="2892106"/>
            <a:ext cx="175764" cy="175764"/>
          </a:xfrm>
          <a:prstGeom prst="rect">
            <a:avLst/>
          </a:prstGeom>
        </p:spPr>
      </p:pic>
      <p:sp>
        <p:nvSpPr>
          <p:cNvPr id="10" name="object 10"/>
          <p:cNvSpPr txBox="1"/>
          <p:nvPr/>
        </p:nvSpPr>
        <p:spPr>
          <a:xfrm>
            <a:off x="403890" y="2874840"/>
            <a:ext cx="99695" cy="170180"/>
          </a:xfrm>
          <a:prstGeom prst="rect">
            <a:avLst/>
          </a:prstGeom>
        </p:spPr>
        <p:txBody>
          <a:bodyPr vert="horz" wrap="square" lIns="0" tIns="12700" rIns="0" bIns="0" rtlCol="0">
            <a:spAutoFit/>
          </a:bodyPr>
          <a:lstStyle/>
          <a:p>
            <a:pPr marL="12700">
              <a:lnSpc>
                <a:spcPct val="100000"/>
              </a:lnSpc>
              <a:spcBef>
                <a:spcPts val="100"/>
              </a:spcBef>
            </a:pPr>
            <a:r>
              <a:rPr sz="950" dirty="0">
                <a:solidFill>
                  <a:srgbClr val="FFFFFF"/>
                </a:solidFill>
                <a:latin typeface="Georgia"/>
                <a:cs typeface="Georgia"/>
              </a:rPr>
              <a:t>3</a:t>
            </a:r>
            <a:endParaRPr sz="950">
              <a:latin typeface="Georgia"/>
              <a:cs typeface="Georgia"/>
            </a:endParaRPr>
          </a:p>
        </p:txBody>
      </p:sp>
      <p:pic>
        <p:nvPicPr>
          <p:cNvPr id="11" name="object 11"/>
          <p:cNvPicPr/>
          <p:nvPr/>
        </p:nvPicPr>
        <p:blipFill>
          <a:blip r:embed="rId5" cstate="print"/>
          <a:stretch>
            <a:fillRect/>
          </a:stretch>
        </p:blipFill>
        <p:spPr>
          <a:xfrm>
            <a:off x="365575" y="3499022"/>
            <a:ext cx="175764" cy="175764"/>
          </a:xfrm>
          <a:prstGeom prst="rect">
            <a:avLst/>
          </a:prstGeom>
        </p:spPr>
      </p:pic>
      <p:sp>
        <p:nvSpPr>
          <p:cNvPr id="12" name="object 12"/>
          <p:cNvSpPr txBox="1"/>
          <p:nvPr/>
        </p:nvSpPr>
        <p:spPr>
          <a:xfrm>
            <a:off x="403890" y="3481757"/>
            <a:ext cx="99695" cy="170180"/>
          </a:xfrm>
          <a:prstGeom prst="rect">
            <a:avLst/>
          </a:prstGeom>
        </p:spPr>
        <p:txBody>
          <a:bodyPr vert="horz" wrap="square" lIns="0" tIns="12700" rIns="0" bIns="0" rtlCol="0">
            <a:spAutoFit/>
          </a:bodyPr>
          <a:lstStyle/>
          <a:p>
            <a:pPr marL="12700">
              <a:lnSpc>
                <a:spcPct val="100000"/>
              </a:lnSpc>
              <a:spcBef>
                <a:spcPts val="100"/>
              </a:spcBef>
            </a:pPr>
            <a:r>
              <a:rPr sz="950" spc="-50" dirty="0">
                <a:solidFill>
                  <a:srgbClr val="FFFFFF"/>
                </a:solidFill>
                <a:latin typeface="Georgia"/>
                <a:cs typeface="Georgia"/>
              </a:rPr>
              <a:t>4</a:t>
            </a:r>
            <a:endParaRPr sz="950">
              <a:latin typeface="Georgia"/>
              <a:cs typeface="Georgia"/>
            </a:endParaRPr>
          </a:p>
        </p:txBody>
      </p:sp>
      <p:grpSp>
        <p:nvGrpSpPr>
          <p:cNvPr id="13" name="object 13"/>
          <p:cNvGrpSpPr/>
          <p:nvPr/>
        </p:nvGrpSpPr>
        <p:grpSpPr>
          <a:xfrm>
            <a:off x="-1959" y="5319151"/>
            <a:ext cx="7319009" cy="168910"/>
            <a:chOff x="-1959" y="5319151"/>
            <a:chExt cx="7319009" cy="168910"/>
          </a:xfrm>
        </p:grpSpPr>
        <p:sp>
          <p:nvSpPr>
            <p:cNvPr id="14" name="object 14"/>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15" name="object 15"/>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16" name="object 16"/>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17" name="object 17"/>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18" name="object 18"/>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9" name="object 19"/>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65" dirty="0"/>
              <a:t>0ctober</a:t>
            </a:r>
            <a:r>
              <a:rPr spc="195" dirty="0"/>
              <a:t> </a:t>
            </a:r>
            <a:r>
              <a:rPr dirty="0"/>
              <a:t>30</a:t>
            </a:r>
            <a:r>
              <a:rPr spc="200" dirty="0"/>
              <a:t> </a:t>
            </a:r>
            <a:r>
              <a:rPr spc="-20" dirty="0"/>
              <a:t>,2023</a:t>
            </a:r>
          </a:p>
        </p:txBody>
      </p:sp>
      <p:sp>
        <p:nvSpPr>
          <p:cNvPr id="20" name="object 20"/>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spc="105" dirty="0"/>
              <a:t>1</a:t>
            </a:r>
            <a:r>
              <a:rPr lang="en-IN" spc="105" dirty="0"/>
              <a:t>4</a:t>
            </a:r>
            <a:r>
              <a:rPr spc="-40" dirty="0"/>
              <a:t> </a:t>
            </a:r>
            <a:r>
              <a:rPr spc="125" dirty="0"/>
              <a:t>/</a:t>
            </a:r>
            <a:r>
              <a:rPr spc="-35" dirty="0"/>
              <a:t> 3</a:t>
            </a:r>
            <a:r>
              <a:rPr lang="en-IN" spc="-35" dirty="0"/>
              <a:t>6</a:t>
            </a:r>
            <a:endParaRPr spc="-35" dirty="0"/>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9" y="213990"/>
            <a:ext cx="7319645" cy="564515"/>
          </a:xfrm>
          <a:custGeom>
            <a:avLst/>
            <a:gdLst/>
            <a:ahLst/>
            <a:cxnLst/>
            <a:rect l="l" t="t" r="r" b="b"/>
            <a:pathLst>
              <a:path w="7319645" h="564515">
                <a:moveTo>
                  <a:pt x="7319124" y="0"/>
                </a:moveTo>
                <a:lnTo>
                  <a:pt x="0" y="0"/>
                </a:lnTo>
                <a:lnTo>
                  <a:pt x="0" y="564151"/>
                </a:lnTo>
                <a:lnTo>
                  <a:pt x="7319124" y="564151"/>
                </a:lnTo>
                <a:lnTo>
                  <a:pt x="7319124" y="0"/>
                </a:lnTo>
                <a:close/>
              </a:path>
            </a:pathLst>
          </a:custGeom>
          <a:solidFill>
            <a:srgbClr val="E5EFE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dirty="0"/>
              <a:t>Logistic</a:t>
            </a:r>
            <a:r>
              <a:rPr spc="400" dirty="0"/>
              <a:t> </a:t>
            </a:r>
            <a:r>
              <a:rPr spc="-10" dirty="0"/>
              <a:t>Regression</a:t>
            </a:r>
          </a:p>
        </p:txBody>
      </p:sp>
      <p:pic>
        <p:nvPicPr>
          <p:cNvPr id="4" name="object 4"/>
          <p:cNvPicPr/>
          <p:nvPr/>
        </p:nvPicPr>
        <p:blipFill>
          <a:blip r:embed="rId2" cstate="print"/>
          <a:stretch>
            <a:fillRect/>
          </a:stretch>
        </p:blipFill>
        <p:spPr>
          <a:xfrm>
            <a:off x="365575" y="1131631"/>
            <a:ext cx="175764" cy="175764"/>
          </a:xfrm>
          <a:prstGeom prst="rect">
            <a:avLst/>
          </a:prstGeom>
        </p:spPr>
      </p:pic>
      <p:sp>
        <p:nvSpPr>
          <p:cNvPr id="5" name="object 5"/>
          <p:cNvSpPr txBox="1"/>
          <p:nvPr/>
        </p:nvSpPr>
        <p:spPr>
          <a:xfrm>
            <a:off x="403890" y="1114365"/>
            <a:ext cx="99695" cy="170180"/>
          </a:xfrm>
          <a:prstGeom prst="rect">
            <a:avLst/>
          </a:prstGeom>
        </p:spPr>
        <p:txBody>
          <a:bodyPr vert="horz" wrap="square" lIns="0" tIns="12700" rIns="0" bIns="0" rtlCol="0">
            <a:spAutoFit/>
          </a:bodyPr>
          <a:lstStyle/>
          <a:p>
            <a:pPr marL="12700">
              <a:lnSpc>
                <a:spcPct val="100000"/>
              </a:lnSpc>
              <a:spcBef>
                <a:spcPts val="100"/>
              </a:spcBef>
            </a:pPr>
            <a:r>
              <a:rPr sz="950" spc="114" dirty="0">
                <a:solidFill>
                  <a:srgbClr val="FFFFFF"/>
                </a:solidFill>
                <a:latin typeface="Georgia"/>
                <a:cs typeface="Georgia"/>
              </a:rPr>
              <a:t>1</a:t>
            </a:r>
            <a:endParaRPr sz="950">
              <a:latin typeface="Georgia"/>
              <a:cs typeface="Georgia"/>
            </a:endParaRPr>
          </a:p>
        </p:txBody>
      </p:sp>
      <p:sp>
        <p:nvSpPr>
          <p:cNvPr id="6" name="object 6"/>
          <p:cNvSpPr txBox="1">
            <a:spLocks noGrp="1"/>
          </p:cNvSpPr>
          <p:nvPr>
            <p:ph type="body" idx="1"/>
          </p:nvPr>
        </p:nvSpPr>
        <p:spPr>
          <a:prstGeom prst="rect">
            <a:avLst/>
          </a:prstGeom>
        </p:spPr>
        <p:txBody>
          <a:bodyPr vert="horz" wrap="square" lIns="0" tIns="2540" rIns="0" bIns="0" rtlCol="0">
            <a:spAutoFit/>
          </a:bodyPr>
          <a:lstStyle/>
          <a:p>
            <a:pPr marL="12700" marR="159385">
              <a:lnSpc>
                <a:spcPct val="105500"/>
              </a:lnSpc>
              <a:spcBef>
                <a:spcPts val="20"/>
              </a:spcBef>
            </a:pPr>
            <a:r>
              <a:rPr spc="110" dirty="0"/>
              <a:t>The</a:t>
            </a:r>
            <a:r>
              <a:rPr spc="160" dirty="0"/>
              <a:t> </a:t>
            </a:r>
            <a:r>
              <a:rPr spc="50" dirty="0"/>
              <a:t>code</a:t>
            </a:r>
            <a:r>
              <a:rPr spc="160" dirty="0"/>
              <a:t> </a:t>
            </a:r>
            <a:r>
              <a:rPr spc="105" dirty="0"/>
              <a:t>starts</a:t>
            </a:r>
            <a:r>
              <a:rPr spc="160" dirty="0"/>
              <a:t> </a:t>
            </a:r>
            <a:r>
              <a:rPr spc="60" dirty="0"/>
              <a:t>by</a:t>
            </a:r>
            <a:r>
              <a:rPr spc="155" dirty="0"/>
              <a:t> </a:t>
            </a:r>
            <a:r>
              <a:rPr spc="75" dirty="0"/>
              <a:t>importing</a:t>
            </a:r>
            <a:r>
              <a:rPr spc="160" dirty="0"/>
              <a:t> </a:t>
            </a:r>
            <a:r>
              <a:rPr spc="100" dirty="0"/>
              <a:t>the</a:t>
            </a:r>
            <a:r>
              <a:rPr spc="160" dirty="0"/>
              <a:t> </a:t>
            </a:r>
            <a:r>
              <a:rPr spc="110" dirty="0"/>
              <a:t>NumPy</a:t>
            </a:r>
            <a:r>
              <a:rPr spc="160" dirty="0"/>
              <a:t> </a:t>
            </a:r>
            <a:r>
              <a:rPr spc="65" dirty="0"/>
              <a:t>library</a:t>
            </a:r>
            <a:r>
              <a:rPr spc="165" dirty="0"/>
              <a:t> </a:t>
            </a:r>
            <a:r>
              <a:rPr spc="110" dirty="0"/>
              <a:t>and</a:t>
            </a:r>
            <a:r>
              <a:rPr spc="160" dirty="0"/>
              <a:t> </a:t>
            </a:r>
            <a:r>
              <a:rPr spc="-10" dirty="0"/>
              <a:t>initializing </a:t>
            </a:r>
            <a:r>
              <a:rPr dirty="0"/>
              <a:t>two</a:t>
            </a:r>
            <a:r>
              <a:rPr spc="210" dirty="0"/>
              <a:t> </a:t>
            </a:r>
            <a:r>
              <a:rPr spc="85" dirty="0"/>
              <a:t>empty</a:t>
            </a:r>
            <a:r>
              <a:rPr spc="215" dirty="0"/>
              <a:t> </a:t>
            </a:r>
            <a:r>
              <a:rPr dirty="0"/>
              <a:t>lists,</a:t>
            </a:r>
            <a:r>
              <a:rPr spc="215" dirty="0"/>
              <a:t> </a:t>
            </a:r>
            <a:r>
              <a:rPr spc="50" dirty="0"/>
              <a:t>costs</a:t>
            </a:r>
            <a:r>
              <a:rPr spc="215" dirty="0"/>
              <a:t> </a:t>
            </a:r>
            <a:r>
              <a:rPr spc="50" dirty="0"/>
              <a:t>list</a:t>
            </a:r>
            <a:r>
              <a:rPr spc="210" dirty="0"/>
              <a:t> </a:t>
            </a:r>
            <a:r>
              <a:rPr spc="110" dirty="0"/>
              <a:t>and</a:t>
            </a:r>
            <a:r>
              <a:rPr spc="215" dirty="0"/>
              <a:t> </a:t>
            </a:r>
            <a:r>
              <a:rPr spc="90" dirty="0"/>
              <a:t>num</a:t>
            </a:r>
            <a:r>
              <a:rPr spc="215" dirty="0"/>
              <a:t> </a:t>
            </a:r>
            <a:r>
              <a:rPr spc="60" dirty="0"/>
              <a:t>iter.</a:t>
            </a:r>
          </a:p>
          <a:p>
            <a:pPr marL="12700" marR="145415">
              <a:lnSpc>
                <a:spcPct val="105500"/>
              </a:lnSpc>
              <a:spcBef>
                <a:spcPts val="475"/>
              </a:spcBef>
            </a:pPr>
            <a:r>
              <a:rPr spc="110" dirty="0"/>
              <a:t>The</a:t>
            </a:r>
            <a:r>
              <a:rPr spc="275" dirty="0"/>
              <a:t> </a:t>
            </a:r>
            <a:r>
              <a:rPr spc="10" dirty="0"/>
              <a:t>Logisticregression</a:t>
            </a:r>
            <a:r>
              <a:rPr spc="275" dirty="0"/>
              <a:t> </a:t>
            </a:r>
            <a:r>
              <a:rPr spc="10" dirty="0"/>
              <a:t>class</a:t>
            </a:r>
            <a:r>
              <a:rPr spc="280" dirty="0"/>
              <a:t> </a:t>
            </a:r>
            <a:r>
              <a:rPr spc="10" dirty="0"/>
              <a:t>is</a:t>
            </a:r>
            <a:r>
              <a:rPr spc="275" dirty="0"/>
              <a:t> </a:t>
            </a:r>
            <a:r>
              <a:rPr spc="10" dirty="0"/>
              <a:t>defined</a:t>
            </a:r>
            <a:r>
              <a:rPr spc="275" dirty="0"/>
              <a:t> </a:t>
            </a:r>
            <a:r>
              <a:rPr spc="75" dirty="0"/>
              <a:t>with</a:t>
            </a:r>
            <a:r>
              <a:rPr spc="280" dirty="0"/>
              <a:t> </a:t>
            </a:r>
            <a:r>
              <a:rPr spc="10" dirty="0"/>
              <a:t>two</a:t>
            </a:r>
            <a:r>
              <a:rPr spc="275" dirty="0"/>
              <a:t> </a:t>
            </a:r>
            <a:r>
              <a:rPr spc="70" dirty="0"/>
              <a:t>parameters, </a:t>
            </a:r>
            <a:r>
              <a:rPr spc="60" dirty="0"/>
              <a:t>learning</a:t>
            </a:r>
            <a:r>
              <a:rPr spc="185" dirty="0"/>
              <a:t> </a:t>
            </a:r>
            <a:r>
              <a:rPr spc="105" dirty="0"/>
              <a:t>rate</a:t>
            </a:r>
            <a:r>
              <a:rPr spc="185" dirty="0"/>
              <a:t> </a:t>
            </a:r>
            <a:r>
              <a:rPr spc="110" dirty="0"/>
              <a:t>and</a:t>
            </a:r>
            <a:r>
              <a:rPr spc="185" dirty="0"/>
              <a:t> </a:t>
            </a:r>
            <a:r>
              <a:rPr spc="90" dirty="0"/>
              <a:t>num</a:t>
            </a:r>
            <a:r>
              <a:rPr spc="190" dirty="0"/>
              <a:t> </a:t>
            </a:r>
            <a:r>
              <a:rPr spc="65" dirty="0"/>
              <a:t>iterations,</a:t>
            </a:r>
            <a:r>
              <a:rPr spc="185" dirty="0"/>
              <a:t> </a:t>
            </a:r>
            <a:r>
              <a:rPr dirty="0"/>
              <a:t>which</a:t>
            </a:r>
            <a:r>
              <a:rPr spc="180" dirty="0"/>
              <a:t> </a:t>
            </a:r>
            <a:r>
              <a:rPr spc="80" dirty="0"/>
              <a:t>are</a:t>
            </a:r>
            <a:r>
              <a:rPr spc="185" dirty="0"/>
              <a:t> </a:t>
            </a:r>
            <a:r>
              <a:rPr spc="70" dirty="0"/>
              <a:t>set</a:t>
            </a:r>
            <a:r>
              <a:rPr spc="190" dirty="0"/>
              <a:t> </a:t>
            </a:r>
            <a:r>
              <a:rPr spc="105" dirty="0"/>
              <a:t>to</a:t>
            </a:r>
            <a:r>
              <a:rPr spc="185" dirty="0"/>
              <a:t> </a:t>
            </a:r>
            <a:r>
              <a:rPr dirty="0"/>
              <a:t>0.01</a:t>
            </a:r>
            <a:r>
              <a:rPr spc="185" dirty="0"/>
              <a:t> </a:t>
            </a:r>
            <a:r>
              <a:rPr spc="110" dirty="0"/>
              <a:t>and</a:t>
            </a:r>
            <a:r>
              <a:rPr spc="190" dirty="0"/>
              <a:t> </a:t>
            </a:r>
            <a:r>
              <a:rPr spc="-10" dirty="0"/>
              <a:t>1000, </a:t>
            </a:r>
            <a:r>
              <a:rPr dirty="0"/>
              <a:t>respectively,</a:t>
            </a:r>
            <a:r>
              <a:rPr spc="390" dirty="0"/>
              <a:t> </a:t>
            </a:r>
            <a:r>
              <a:rPr spc="60" dirty="0"/>
              <a:t>by</a:t>
            </a:r>
            <a:r>
              <a:rPr spc="395" dirty="0"/>
              <a:t> </a:t>
            </a:r>
            <a:r>
              <a:rPr spc="55" dirty="0"/>
              <a:t>default.</a:t>
            </a:r>
          </a:p>
          <a:p>
            <a:pPr marL="12700" marR="294005">
              <a:lnSpc>
                <a:spcPct val="105500"/>
              </a:lnSpc>
              <a:spcBef>
                <a:spcPts val="475"/>
              </a:spcBef>
            </a:pPr>
            <a:r>
              <a:rPr spc="110" dirty="0"/>
              <a:t>The</a:t>
            </a:r>
            <a:r>
              <a:rPr spc="235" dirty="0"/>
              <a:t> </a:t>
            </a:r>
            <a:r>
              <a:rPr dirty="0"/>
              <a:t>sigmoid</a:t>
            </a:r>
            <a:r>
              <a:rPr spc="240" dirty="0"/>
              <a:t> </a:t>
            </a:r>
            <a:r>
              <a:rPr spc="55" dirty="0"/>
              <a:t>function</a:t>
            </a:r>
            <a:r>
              <a:rPr spc="235" dirty="0"/>
              <a:t> </a:t>
            </a:r>
            <a:r>
              <a:rPr dirty="0"/>
              <a:t>is</a:t>
            </a:r>
            <a:r>
              <a:rPr spc="240" dirty="0"/>
              <a:t> </a:t>
            </a:r>
            <a:r>
              <a:rPr dirty="0"/>
              <a:t>defined,</a:t>
            </a:r>
            <a:r>
              <a:rPr spc="240" dirty="0"/>
              <a:t> </a:t>
            </a:r>
            <a:r>
              <a:rPr dirty="0"/>
              <a:t>which</a:t>
            </a:r>
            <a:r>
              <a:rPr spc="229" dirty="0"/>
              <a:t> </a:t>
            </a:r>
            <a:r>
              <a:rPr spc="65" dirty="0"/>
              <a:t>takes</a:t>
            </a:r>
            <a:r>
              <a:rPr spc="240" dirty="0"/>
              <a:t> </a:t>
            </a:r>
            <a:r>
              <a:rPr spc="110" dirty="0"/>
              <a:t>a</a:t>
            </a:r>
            <a:r>
              <a:rPr spc="235" dirty="0"/>
              <a:t> </a:t>
            </a:r>
            <a:r>
              <a:rPr spc="90" dirty="0"/>
              <a:t>parameter</a:t>
            </a:r>
            <a:r>
              <a:rPr spc="240" dirty="0"/>
              <a:t> </a:t>
            </a:r>
            <a:r>
              <a:rPr dirty="0"/>
              <a:t>z</a:t>
            </a:r>
            <a:r>
              <a:rPr spc="235" dirty="0"/>
              <a:t> </a:t>
            </a:r>
            <a:r>
              <a:rPr spc="80" dirty="0"/>
              <a:t>and </a:t>
            </a:r>
            <a:r>
              <a:rPr spc="90" dirty="0"/>
              <a:t>returns</a:t>
            </a:r>
            <a:r>
              <a:rPr spc="210" dirty="0"/>
              <a:t> </a:t>
            </a:r>
            <a:r>
              <a:rPr spc="100" dirty="0"/>
              <a:t>the</a:t>
            </a:r>
            <a:r>
              <a:rPr spc="215" dirty="0"/>
              <a:t> </a:t>
            </a:r>
            <a:r>
              <a:rPr dirty="0"/>
              <a:t>sigmoid</a:t>
            </a:r>
            <a:r>
              <a:rPr spc="210" dirty="0"/>
              <a:t> </a:t>
            </a:r>
            <a:r>
              <a:rPr dirty="0"/>
              <a:t>of</a:t>
            </a:r>
            <a:r>
              <a:rPr spc="215" dirty="0"/>
              <a:t> </a:t>
            </a:r>
            <a:r>
              <a:rPr spc="-25" dirty="0"/>
              <a:t>z.</a:t>
            </a:r>
          </a:p>
          <a:p>
            <a:pPr marL="12700" marR="5080">
              <a:lnSpc>
                <a:spcPct val="105500"/>
              </a:lnSpc>
              <a:spcBef>
                <a:spcPts val="475"/>
              </a:spcBef>
            </a:pPr>
            <a:r>
              <a:rPr spc="110" dirty="0"/>
              <a:t>The</a:t>
            </a:r>
            <a:r>
              <a:rPr spc="235" dirty="0"/>
              <a:t> </a:t>
            </a:r>
            <a:r>
              <a:rPr spc="55" dirty="0"/>
              <a:t>cost</a:t>
            </a:r>
            <a:r>
              <a:rPr spc="240" dirty="0"/>
              <a:t> </a:t>
            </a:r>
            <a:r>
              <a:rPr spc="55" dirty="0"/>
              <a:t>function</a:t>
            </a:r>
            <a:r>
              <a:rPr spc="240" dirty="0"/>
              <a:t> </a:t>
            </a:r>
            <a:r>
              <a:rPr spc="55" dirty="0"/>
              <a:t>function</a:t>
            </a:r>
            <a:r>
              <a:rPr spc="240" dirty="0"/>
              <a:t> </a:t>
            </a:r>
            <a:r>
              <a:rPr dirty="0"/>
              <a:t>is</a:t>
            </a:r>
            <a:r>
              <a:rPr spc="235" dirty="0"/>
              <a:t> </a:t>
            </a:r>
            <a:r>
              <a:rPr dirty="0"/>
              <a:t>defined,</a:t>
            </a:r>
            <a:r>
              <a:rPr spc="240" dirty="0"/>
              <a:t> </a:t>
            </a:r>
            <a:r>
              <a:rPr dirty="0"/>
              <a:t>which</a:t>
            </a:r>
            <a:r>
              <a:rPr spc="235" dirty="0"/>
              <a:t> </a:t>
            </a:r>
            <a:r>
              <a:rPr spc="65" dirty="0"/>
              <a:t>takes</a:t>
            </a:r>
            <a:r>
              <a:rPr spc="240" dirty="0"/>
              <a:t> </a:t>
            </a:r>
            <a:r>
              <a:rPr dirty="0"/>
              <a:t>two</a:t>
            </a:r>
            <a:r>
              <a:rPr spc="235" dirty="0"/>
              <a:t> </a:t>
            </a:r>
            <a:r>
              <a:rPr spc="70" dirty="0"/>
              <a:t>parameters, X</a:t>
            </a:r>
            <a:r>
              <a:rPr spc="200" dirty="0"/>
              <a:t> </a:t>
            </a:r>
            <a:r>
              <a:rPr spc="110" dirty="0"/>
              <a:t>and</a:t>
            </a:r>
            <a:r>
              <a:rPr spc="204" dirty="0"/>
              <a:t> </a:t>
            </a:r>
            <a:r>
              <a:rPr dirty="0"/>
              <a:t>y.</a:t>
            </a:r>
            <a:r>
              <a:rPr spc="409" dirty="0"/>
              <a:t> </a:t>
            </a:r>
            <a:r>
              <a:rPr spc="125" dirty="0"/>
              <a:t>It</a:t>
            </a:r>
            <a:r>
              <a:rPr spc="204" dirty="0"/>
              <a:t> </a:t>
            </a:r>
            <a:r>
              <a:rPr spc="60" dirty="0"/>
              <a:t>calculates</a:t>
            </a:r>
            <a:r>
              <a:rPr spc="204" dirty="0"/>
              <a:t> </a:t>
            </a:r>
            <a:r>
              <a:rPr spc="100" dirty="0"/>
              <a:t>the</a:t>
            </a:r>
            <a:r>
              <a:rPr spc="200" dirty="0"/>
              <a:t> </a:t>
            </a:r>
            <a:r>
              <a:rPr spc="55" dirty="0"/>
              <a:t>cost</a:t>
            </a:r>
            <a:r>
              <a:rPr spc="204" dirty="0"/>
              <a:t> </a:t>
            </a:r>
            <a:r>
              <a:rPr dirty="0"/>
              <a:t>of</a:t>
            </a:r>
            <a:r>
              <a:rPr spc="204" dirty="0"/>
              <a:t> </a:t>
            </a:r>
            <a:r>
              <a:rPr spc="100" dirty="0"/>
              <a:t>the</a:t>
            </a:r>
            <a:r>
              <a:rPr spc="204" dirty="0"/>
              <a:t> </a:t>
            </a:r>
            <a:r>
              <a:rPr dirty="0"/>
              <a:t>logistic</a:t>
            </a:r>
            <a:r>
              <a:rPr spc="200" dirty="0"/>
              <a:t> </a:t>
            </a:r>
            <a:r>
              <a:rPr dirty="0"/>
              <a:t>regression</a:t>
            </a:r>
            <a:r>
              <a:rPr spc="204" dirty="0"/>
              <a:t> </a:t>
            </a:r>
            <a:r>
              <a:rPr spc="45" dirty="0"/>
              <a:t>model </a:t>
            </a:r>
            <a:r>
              <a:rPr spc="50" dirty="0"/>
              <a:t>using</a:t>
            </a:r>
            <a:r>
              <a:rPr spc="195" dirty="0"/>
              <a:t> </a:t>
            </a:r>
            <a:r>
              <a:rPr spc="100" dirty="0"/>
              <a:t>the</a:t>
            </a:r>
            <a:r>
              <a:rPr spc="200" dirty="0"/>
              <a:t> </a:t>
            </a:r>
            <a:r>
              <a:rPr dirty="0"/>
              <a:t>sigmoid</a:t>
            </a:r>
            <a:r>
              <a:rPr spc="200" dirty="0"/>
              <a:t> </a:t>
            </a:r>
            <a:r>
              <a:rPr spc="55" dirty="0"/>
              <a:t>function</a:t>
            </a:r>
            <a:r>
              <a:rPr spc="200" dirty="0"/>
              <a:t> </a:t>
            </a:r>
            <a:r>
              <a:rPr spc="110" dirty="0"/>
              <a:t>and</a:t>
            </a:r>
            <a:r>
              <a:rPr spc="195" dirty="0"/>
              <a:t> </a:t>
            </a:r>
            <a:r>
              <a:rPr spc="90" dirty="0"/>
              <a:t>returns</a:t>
            </a:r>
            <a:r>
              <a:rPr spc="200" dirty="0"/>
              <a:t> </a:t>
            </a:r>
            <a:r>
              <a:rPr spc="100" dirty="0"/>
              <a:t>the</a:t>
            </a:r>
            <a:r>
              <a:rPr spc="200" dirty="0"/>
              <a:t> </a:t>
            </a:r>
            <a:r>
              <a:rPr spc="40" dirty="0"/>
              <a:t>cost.</a:t>
            </a:r>
          </a:p>
        </p:txBody>
      </p:sp>
      <p:pic>
        <p:nvPicPr>
          <p:cNvPr id="7" name="object 7"/>
          <p:cNvPicPr/>
          <p:nvPr/>
        </p:nvPicPr>
        <p:blipFill>
          <a:blip r:embed="rId3" cstate="print"/>
          <a:stretch>
            <a:fillRect/>
          </a:stretch>
        </p:blipFill>
        <p:spPr>
          <a:xfrm>
            <a:off x="365575" y="1738568"/>
            <a:ext cx="175764" cy="175764"/>
          </a:xfrm>
          <a:prstGeom prst="rect">
            <a:avLst/>
          </a:prstGeom>
        </p:spPr>
      </p:pic>
      <p:sp>
        <p:nvSpPr>
          <p:cNvPr id="8" name="object 8"/>
          <p:cNvSpPr txBox="1"/>
          <p:nvPr/>
        </p:nvSpPr>
        <p:spPr>
          <a:xfrm>
            <a:off x="403890" y="1721302"/>
            <a:ext cx="99695" cy="170180"/>
          </a:xfrm>
          <a:prstGeom prst="rect">
            <a:avLst/>
          </a:prstGeom>
        </p:spPr>
        <p:txBody>
          <a:bodyPr vert="horz" wrap="square" lIns="0" tIns="12700" rIns="0" bIns="0" rtlCol="0">
            <a:spAutoFit/>
          </a:bodyPr>
          <a:lstStyle/>
          <a:p>
            <a:pPr marL="12700">
              <a:lnSpc>
                <a:spcPct val="100000"/>
              </a:lnSpc>
              <a:spcBef>
                <a:spcPts val="100"/>
              </a:spcBef>
            </a:pPr>
            <a:r>
              <a:rPr sz="950" dirty="0">
                <a:solidFill>
                  <a:srgbClr val="FFFFFF"/>
                </a:solidFill>
                <a:latin typeface="Georgia"/>
                <a:cs typeface="Georgia"/>
              </a:rPr>
              <a:t>2</a:t>
            </a:r>
            <a:endParaRPr sz="950">
              <a:latin typeface="Georgia"/>
              <a:cs typeface="Georgia"/>
            </a:endParaRPr>
          </a:p>
        </p:txBody>
      </p:sp>
      <p:pic>
        <p:nvPicPr>
          <p:cNvPr id="9" name="object 9"/>
          <p:cNvPicPr/>
          <p:nvPr/>
        </p:nvPicPr>
        <p:blipFill>
          <a:blip r:embed="rId4" cstate="print"/>
          <a:stretch>
            <a:fillRect/>
          </a:stretch>
        </p:blipFill>
        <p:spPr>
          <a:xfrm>
            <a:off x="365575" y="2618795"/>
            <a:ext cx="175764" cy="175764"/>
          </a:xfrm>
          <a:prstGeom prst="rect">
            <a:avLst/>
          </a:prstGeom>
        </p:spPr>
      </p:pic>
      <p:sp>
        <p:nvSpPr>
          <p:cNvPr id="10" name="object 10"/>
          <p:cNvSpPr txBox="1"/>
          <p:nvPr/>
        </p:nvSpPr>
        <p:spPr>
          <a:xfrm>
            <a:off x="403890" y="2601529"/>
            <a:ext cx="99695" cy="170180"/>
          </a:xfrm>
          <a:prstGeom prst="rect">
            <a:avLst/>
          </a:prstGeom>
        </p:spPr>
        <p:txBody>
          <a:bodyPr vert="horz" wrap="square" lIns="0" tIns="12700" rIns="0" bIns="0" rtlCol="0">
            <a:spAutoFit/>
          </a:bodyPr>
          <a:lstStyle/>
          <a:p>
            <a:pPr marL="12700">
              <a:lnSpc>
                <a:spcPct val="100000"/>
              </a:lnSpc>
              <a:spcBef>
                <a:spcPts val="100"/>
              </a:spcBef>
            </a:pPr>
            <a:r>
              <a:rPr sz="950" dirty="0">
                <a:solidFill>
                  <a:srgbClr val="FFFFFF"/>
                </a:solidFill>
                <a:latin typeface="Georgia"/>
                <a:cs typeface="Georgia"/>
              </a:rPr>
              <a:t>3</a:t>
            </a:r>
            <a:endParaRPr sz="950">
              <a:latin typeface="Georgia"/>
              <a:cs typeface="Georgia"/>
            </a:endParaRPr>
          </a:p>
        </p:txBody>
      </p:sp>
      <p:pic>
        <p:nvPicPr>
          <p:cNvPr id="11" name="object 11"/>
          <p:cNvPicPr/>
          <p:nvPr/>
        </p:nvPicPr>
        <p:blipFill>
          <a:blip r:embed="rId5" cstate="print"/>
          <a:stretch>
            <a:fillRect/>
          </a:stretch>
        </p:blipFill>
        <p:spPr>
          <a:xfrm>
            <a:off x="365575" y="3225711"/>
            <a:ext cx="175764" cy="175764"/>
          </a:xfrm>
          <a:prstGeom prst="rect">
            <a:avLst/>
          </a:prstGeom>
        </p:spPr>
      </p:pic>
      <p:sp>
        <p:nvSpPr>
          <p:cNvPr id="12" name="object 12"/>
          <p:cNvSpPr txBox="1"/>
          <p:nvPr/>
        </p:nvSpPr>
        <p:spPr>
          <a:xfrm>
            <a:off x="403890" y="3208446"/>
            <a:ext cx="99695" cy="170180"/>
          </a:xfrm>
          <a:prstGeom prst="rect">
            <a:avLst/>
          </a:prstGeom>
        </p:spPr>
        <p:txBody>
          <a:bodyPr vert="horz" wrap="square" lIns="0" tIns="12700" rIns="0" bIns="0" rtlCol="0">
            <a:spAutoFit/>
          </a:bodyPr>
          <a:lstStyle/>
          <a:p>
            <a:pPr marL="12700">
              <a:lnSpc>
                <a:spcPct val="100000"/>
              </a:lnSpc>
              <a:spcBef>
                <a:spcPts val="100"/>
              </a:spcBef>
            </a:pPr>
            <a:r>
              <a:rPr sz="950" spc="-50" dirty="0">
                <a:solidFill>
                  <a:srgbClr val="FFFFFF"/>
                </a:solidFill>
                <a:latin typeface="Georgia"/>
                <a:cs typeface="Georgia"/>
              </a:rPr>
              <a:t>4</a:t>
            </a:r>
            <a:endParaRPr sz="950">
              <a:latin typeface="Georgia"/>
              <a:cs typeface="Georgia"/>
            </a:endParaRPr>
          </a:p>
        </p:txBody>
      </p:sp>
      <p:grpSp>
        <p:nvGrpSpPr>
          <p:cNvPr id="13" name="object 13"/>
          <p:cNvGrpSpPr/>
          <p:nvPr/>
        </p:nvGrpSpPr>
        <p:grpSpPr>
          <a:xfrm>
            <a:off x="-1959" y="5319151"/>
            <a:ext cx="7319009" cy="168910"/>
            <a:chOff x="-1959" y="5319151"/>
            <a:chExt cx="7319009" cy="168910"/>
          </a:xfrm>
        </p:grpSpPr>
        <p:sp>
          <p:nvSpPr>
            <p:cNvPr id="14" name="object 14"/>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15" name="object 15"/>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16" name="object 16"/>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17" name="object 17"/>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18" name="object 18"/>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9" name="object 19"/>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65" dirty="0"/>
              <a:t>0ctober</a:t>
            </a:r>
            <a:r>
              <a:rPr spc="195" dirty="0"/>
              <a:t> </a:t>
            </a:r>
            <a:r>
              <a:rPr dirty="0"/>
              <a:t>30</a:t>
            </a:r>
            <a:r>
              <a:rPr spc="200" dirty="0"/>
              <a:t> </a:t>
            </a:r>
            <a:r>
              <a:rPr spc="-20" dirty="0"/>
              <a:t>,2023</a:t>
            </a:r>
          </a:p>
        </p:txBody>
      </p:sp>
      <p:sp>
        <p:nvSpPr>
          <p:cNvPr id="20" name="object 20"/>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spc="105" dirty="0"/>
              <a:t>1</a:t>
            </a:r>
            <a:r>
              <a:rPr lang="en-IN" spc="105" dirty="0"/>
              <a:t>5</a:t>
            </a:r>
            <a:r>
              <a:rPr spc="-40" dirty="0"/>
              <a:t> </a:t>
            </a:r>
            <a:r>
              <a:rPr spc="125" dirty="0"/>
              <a:t>/</a:t>
            </a:r>
            <a:r>
              <a:rPr spc="-35" dirty="0"/>
              <a:t> 3</a:t>
            </a:r>
            <a:r>
              <a:rPr lang="en-IN" spc="-35" dirty="0"/>
              <a:t>6</a:t>
            </a:r>
            <a:endParaRPr spc="-35" dirty="0"/>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65575" y="512470"/>
            <a:ext cx="175764" cy="175764"/>
          </a:xfrm>
          <a:prstGeom prst="rect">
            <a:avLst/>
          </a:prstGeom>
        </p:spPr>
      </p:pic>
      <p:sp>
        <p:nvSpPr>
          <p:cNvPr id="3" name="object 3"/>
          <p:cNvSpPr txBox="1"/>
          <p:nvPr/>
        </p:nvSpPr>
        <p:spPr>
          <a:xfrm>
            <a:off x="403890" y="495205"/>
            <a:ext cx="99695" cy="170180"/>
          </a:xfrm>
          <a:prstGeom prst="rect">
            <a:avLst/>
          </a:prstGeom>
        </p:spPr>
        <p:txBody>
          <a:bodyPr vert="horz" wrap="square" lIns="0" tIns="12700" rIns="0" bIns="0" rtlCol="0">
            <a:spAutoFit/>
          </a:bodyPr>
          <a:lstStyle/>
          <a:p>
            <a:pPr marL="12700">
              <a:lnSpc>
                <a:spcPct val="100000"/>
              </a:lnSpc>
              <a:spcBef>
                <a:spcPts val="100"/>
              </a:spcBef>
            </a:pPr>
            <a:r>
              <a:rPr sz="950" spc="114" dirty="0">
                <a:solidFill>
                  <a:srgbClr val="FFFFFF"/>
                </a:solidFill>
                <a:latin typeface="Georgia"/>
                <a:cs typeface="Georgia"/>
              </a:rPr>
              <a:t>1</a:t>
            </a:r>
            <a:endParaRPr sz="950">
              <a:latin typeface="Georgia"/>
              <a:cs typeface="Georgia"/>
            </a:endParaRPr>
          </a:p>
        </p:txBody>
      </p:sp>
      <p:sp>
        <p:nvSpPr>
          <p:cNvPr id="4" name="object 4"/>
          <p:cNvSpPr txBox="1">
            <a:spLocks noGrp="1"/>
          </p:cNvSpPr>
          <p:nvPr>
            <p:ph type="title"/>
          </p:nvPr>
        </p:nvSpPr>
        <p:spPr>
          <a:xfrm>
            <a:off x="645511" y="429192"/>
            <a:ext cx="6395720" cy="2202815"/>
          </a:xfrm>
          <a:prstGeom prst="rect">
            <a:avLst/>
          </a:prstGeom>
        </p:spPr>
        <p:txBody>
          <a:bodyPr vert="horz" wrap="square" lIns="0" tIns="2540" rIns="0" bIns="0" rtlCol="0">
            <a:spAutoFit/>
          </a:bodyPr>
          <a:lstStyle/>
          <a:p>
            <a:pPr marL="12700" marR="104775">
              <a:lnSpc>
                <a:spcPct val="105500"/>
              </a:lnSpc>
              <a:spcBef>
                <a:spcPts val="20"/>
              </a:spcBef>
            </a:pPr>
            <a:r>
              <a:rPr sz="1700" spc="110" dirty="0">
                <a:solidFill>
                  <a:srgbClr val="000000"/>
                </a:solidFill>
              </a:rPr>
              <a:t>The</a:t>
            </a:r>
            <a:r>
              <a:rPr sz="1700" spc="225" dirty="0">
                <a:solidFill>
                  <a:srgbClr val="000000"/>
                </a:solidFill>
              </a:rPr>
              <a:t> </a:t>
            </a:r>
            <a:r>
              <a:rPr sz="1700" dirty="0">
                <a:solidFill>
                  <a:srgbClr val="000000"/>
                </a:solidFill>
              </a:rPr>
              <a:t>fit</a:t>
            </a:r>
            <a:r>
              <a:rPr sz="1700" spc="225" dirty="0">
                <a:solidFill>
                  <a:srgbClr val="000000"/>
                </a:solidFill>
              </a:rPr>
              <a:t> </a:t>
            </a:r>
            <a:r>
              <a:rPr sz="1700" spc="55" dirty="0">
                <a:solidFill>
                  <a:srgbClr val="000000"/>
                </a:solidFill>
              </a:rPr>
              <a:t>function</a:t>
            </a:r>
            <a:r>
              <a:rPr sz="1700" spc="229" dirty="0">
                <a:solidFill>
                  <a:srgbClr val="000000"/>
                </a:solidFill>
              </a:rPr>
              <a:t> </a:t>
            </a:r>
            <a:r>
              <a:rPr sz="1700" dirty="0">
                <a:solidFill>
                  <a:srgbClr val="000000"/>
                </a:solidFill>
              </a:rPr>
              <a:t>is</a:t>
            </a:r>
            <a:r>
              <a:rPr sz="1700" spc="225" dirty="0">
                <a:solidFill>
                  <a:srgbClr val="000000"/>
                </a:solidFill>
              </a:rPr>
              <a:t> </a:t>
            </a:r>
            <a:r>
              <a:rPr sz="1700" dirty="0">
                <a:solidFill>
                  <a:srgbClr val="000000"/>
                </a:solidFill>
              </a:rPr>
              <a:t>defined,</a:t>
            </a:r>
            <a:r>
              <a:rPr sz="1700" spc="225" dirty="0">
                <a:solidFill>
                  <a:srgbClr val="000000"/>
                </a:solidFill>
              </a:rPr>
              <a:t> </a:t>
            </a:r>
            <a:r>
              <a:rPr sz="1700" dirty="0">
                <a:solidFill>
                  <a:srgbClr val="000000"/>
                </a:solidFill>
              </a:rPr>
              <a:t>which</a:t>
            </a:r>
            <a:r>
              <a:rPr sz="1700" spc="225" dirty="0">
                <a:solidFill>
                  <a:srgbClr val="000000"/>
                </a:solidFill>
              </a:rPr>
              <a:t> </a:t>
            </a:r>
            <a:r>
              <a:rPr sz="1700" spc="65" dirty="0">
                <a:solidFill>
                  <a:srgbClr val="000000"/>
                </a:solidFill>
              </a:rPr>
              <a:t>takes</a:t>
            </a:r>
            <a:r>
              <a:rPr sz="1700" spc="225" dirty="0">
                <a:solidFill>
                  <a:srgbClr val="000000"/>
                </a:solidFill>
              </a:rPr>
              <a:t> </a:t>
            </a:r>
            <a:r>
              <a:rPr sz="1700" dirty="0">
                <a:solidFill>
                  <a:srgbClr val="000000"/>
                </a:solidFill>
              </a:rPr>
              <a:t>two</a:t>
            </a:r>
            <a:r>
              <a:rPr sz="1700" spc="229" dirty="0">
                <a:solidFill>
                  <a:srgbClr val="000000"/>
                </a:solidFill>
              </a:rPr>
              <a:t> </a:t>
            </a:r>
            <a:r>
              <a:rPr sz="1700" spc="80" dirty="0">
                <a:solidFill>
                  <a:srgbClr val="000000"/>
                </a:solidFill>
              </a:rPr>
              <a:t>parameters,</a:t>
            </a:r>
            <a:r>
              <a:rPr sz="1700" spc="225" dirty="0">
                <a:solidFill>
                  <a:srgbClr val="000000"/>
                </a:solidFill>
              </a:rPr>
              <a:t> </a:t>
            </a:r>
            <a:r>
              <a:rPr sz="1700" spc="70" dirty="0">
                <a:solidFill>
                  <a:srgbClr val="000000"/>
                </a:solidFill>
              </a:rPr>
              <a:t>X</a:t>
            </a:r>
            <a:r>
              <a:rPr sz="1700" spc="225" dirty="0">
                <a:solidFill>
                  <a:srgbClr val="000000"/>
                </a:solidFill>
              </a:rPr>
              <a:t> </a:t>
            </a:r>
            <a:r>
              <a:rPr sz="1700" spc="110" dirty="0">
                <a:solidFill>
                  <a:srgbClr val="000000"/>
                </a:solidFill>
              </a:rPr>
              <a:t>and</a:t>
            </a:r>
            <a:r>
              <a:rPr sz="1700" spc="229" dirty="0">
                <a:solidFill>
                  <a:srgbClr val="000000"/>
                </a:solidFill>
              </a:rPr>
              <a:t> </a:t>
            </a:r>
            <a:r>
              <a:rPr sz="1700" spc="-25" dirty="0">
                <a:solidFill>
                  <a:srgbClr val="000000"/>
                </a:solidFill>
              </a:rPr>
              <a:t>y. </a:t>
            </a:r>
            <a:r>
              <a:rPr sz="1700" spc="125" dirty="0">
                <a:solidFill>
                  <a:srgbClr val="000000"/>
                </a:solidFill>
              </a:rPr>
              <a:t>It</a:t>
            </a:r>
            <a:r>
              <a:rPr sz="1700" spc="240" dirty="0">
                <a:solidFill>
                  <a:srgbClr val="000000"/>
                </a:solidFill>
              </a:rPr>
              <a:t> </a:t>
            </a:r>
            <a:r>
              <a:rPr sz="1700" dirty="0">
                <a:solidFill>
                  <a:srgbClr val="000000"/>
                </a:solidFill>
              </a:rPr>
              <a:t>initializes</a:t>
            </a:r>
            <a:r>
              <a:rPr sz="1700" spc="240" dirty="0">
                <a:solidFill>
                  <a:srgbClr val="000000"/>
                </a:solidFill>
              </a:rPr>
              <a:t> </a:t>
            </a:r>
            <a:r>
              <a:rPr sz="1700" spc="100" dirty="0">
                <a:solidFill>
                  <a:srgbClr val="000000"/>
                </a:solidFill>
              </a:rPr>
              <a:t>the</a:t>
            </a:r>
            <a:r>
              <a:rPr sz="1700" spc="245" dirty="0">
                <a:solidFill>
                  <a:srgbClr val="000000"/>
                </a:solidFill>
              </a:rPr>
              <a:t> </a:t>
            </a:r>
            <a:r>
              <a:rPr sz="1700" dirty="0">
                <a:solidFill>
                  <a:srgbClr val="000000"/>
                </a:solidFill>
              </a:rPr>
              <a:t>weights</a:t>
            </a:r>
            <a:r>
              <a:rPr sz="1700" spc="240" dirty="0">
                <a:solidFill>
                  <a:srgbClr val="000000"/>
                </a:solidFill>
              </a:rPr>
              <a:t> </a:t>
            </a:r>
            <a:r>
              <a:rPr sz="1700" spc="110" dirty="0">
                <a:solidFill>
                  <a:srgbClr val="000000"/>
                </a:solidFill>
              </a:rPr>
              <a:t>and</a:t>
            </a:r>
            <a:r>
              <a:rPr sz="1700" spc="245" dirty="0">
                <a:solidFill>
                  <a:srgbClr val="000000"/>
                </a:solidFill>
              </a:rPr>
              <a:t> </a:t>
            </a:r>
            <a:r>
              <a:rPr sz="1700" spc="60" dirty="0">
                <a:solidFill>
                  <a:srgbClr val="000000"/>
                </a:solidFill>
              </a:rPr>
              <a:t>bias</a:t>
            </a:r>
            <a:r>
              <a:rPr sz="1700" spc="240" dirty="0">
                <a:solidFill>
                  <a:srgbClr val="000000"/>
                </a:solidFill>
              </a:rPr>
              <a:t> </a:t>
            </a:r>
            <a:r>
              <a:rPr sz="1700" spc="105" dirty="0">
                <a:solidFill>
                  <a:srgbClr val="000000"/>
                </a:solidFill>
              </a:rPr>
              <a:t>to</a:t>
            </a:r>
            <a:r>
              <a:rPr sz="1700" spc="245" dirty="0">
                <a:solidFill>
                  <a:srgbClr val="000000"/>
                </a:solidFill>
              </a:rPr>
              <a:t> </a:t>
            </a:r>
            <a:r>
              <a:rPr sz="1700" dirty="0">
                <a:solidFill>
                  <a:srgbClr val="000000"/>
                </a:solidFill>
              </a:rPr>
              <a:t>zero</a:t>
            </a:r>
            <a:r>
              <a:rPr sz="1700" spc="240" dirty="0">
                <a:solidFill>
                  <a:srgbClr val="000000"/>
                </a:solidFill>
              </a:rPr>
              <a:t> </a:t>
            </a:r>
            <a:r>
              <a:rPr sz="1700" spc="110" dirty="0">
                <a:solidFill>
                  <a:srgbClr val="000000"/>
                </a:solidFill>
              </a:rPr>
              <a:t>and</a:t>
            </a:r>
            <a:r>
              <a:rPr sz="1700" spc="240" dirty="0">
                <a:solidFill>
                  <a:srgbClr val="000000"/>
                </a:solidFill>
              </a:rPr>
              <a:t> </a:t>
            </a:r>
            <a:r>
              <a:rPr sz="1700" spc="85" dirty="0">
                <a:solidFill>
                  <a:srgbClr val="000000"/>
                </a:solidFill>
              </a:rPr>
              <a:t>iterates</a:t>
            </a:r>
            <a:r>
              <a:rPr sz="1700" spc="245" dirty="0">
                <a:solidFill>
                  <a:srgbClr val="000000"/>
                </a:solidFill>
              </a:rPr>
              <a:t> </a:t>
            </a:r>
            <a:r>
              <a:rPr sz="1700" dirty="0">
                <a:solidFill>
                  <a:srgbClr val="000000"/>
                </a:solidFill>
              </a:rPr>
              <a:t>over</a:t>
            </a:r>
            <a:r>
              <a:rPr sz="1700" spc="235" dirty="0">
                <a:solidFill>
                  <a:srgbClr val="000000"/>
                </a:solidFill>
              </a:rPr>
              <a:t> </a:t>
            </a:r>
            <a:r>
              <a:rPr sz="1700" spc="75" dirty="0">
                <a:solidFill>
                  <a:srgbClr val="000000"/>
                </a:solidFill>
              </a:rPr>
              <a:t>the </a:t>
            </a:r>
            <a:r>
              <a:rPr sz="1700" spc="85" dirty="0">
                <a:solidFill>
                  <a:srgbClr val="000000"/>
                </a:solidFill>
              </a:rPr>
              <a:t>number</a:t>
            </a:r>
            <a:r>
              <a:rPr sz="1700" spc="200" dirty="0">
                <a:solidFill>
                  <a:srgbClr val="000000"/>
                </a:solidFill>
              </a:rPr>
              <a:t> </a:t>
            </a:r>
            <a:r>
              <a:rPr sz="1700" dirty="0">
                <a:solidFill>
                  <a:srgbClr val="000000"/>
                </a:solidFill>
              </a:rPr>
              <a:t>of</a:t>
            </a:r>
            <a:r>
              <a:rPr sz="1700" spc="204" dirty="0">
                <a:solidFill>
                  <a:srgbClr val="000000"/>
                </a:solidFill>
              </a:rPr>
              <a:t> </a:t>
            </a:r>
            <a:r>
              <a:rPr sz="1700" spc="75" dirty="0">
                <a:solidFill>
                  <a:srgbClr val="000000"/>
                </a:solidFill>
              </a:rPr>
              <a:t>iterations</a:t>
            </a:r>
            <a:r>
              <a:rPr sz="1700" spc="204" dirty="0">
                <a:solidFill>
                  <a:srgbClr val="000000"/>
                </a:solidFill>
              </a:rPr>
              <a:t> </a:t>
            </a:r>
            <a:r>
              <a:rPr sz="1700" dirty="0">
                <a:solidFill>
                  <a:srgbClr val="000000"/>
                </a:solidFill>
              </a:rPr>
              <a:t>specified.</a:t>
            </a:r>
            <a:r>
              <a:rPr sz="1700" spc="409" dirty="0">
                <a:solidFill>
                  <a:srgbClr val="000000"/>
                </a:solidFill>
              </a:rPr>
              <a:t> </a:t>
            </a:r>
            <a:r>
              <a:rPr sz="1700" spc="80" dirty="0">
                <a:solidFill>
                  <a:srgbClr val="000000"/>
                </a:solidFill>
              </a:rPr>
              <a:t>In</a:t>
            </a:r>
            <a:r>
              <a:rPr sz="1700" spc="204" dirty="0">
                <a:solidFill>
                  <a:srgbClr val="000000"/>
                </a:solidFill>
              </a:rPr>
              <a:t> </a:t>
            </a:r>
            <a:r>
              <a:rPr sz="1700" dirty="0">
                <a:solidFill>
                  <a:srgbClr val="000000"/>
                </a:solidFill>
              </a:rPr>
              <a:t>each</a:t>
            </a:r>
            <a:r>
              <a:rPr sz="1700" spc="204" dirty="0">
                <a:solidFill>
                  <a:srgbClr val="000000"/>
                </a:solidFill>
              </a:rPr>
              <a:t> </a:t>
            </a:r>
            <a:r>
              <a:rPr sz="1700" spc="70" dirty="0">
                <a:solidFill>
                  <a:srgbClr val="000000"/>
                </a:solidFill>
              </a:rPr>
              <a:t>iteration,</a:t>
            </a:r>
            <a:r>
              <a:rPr sz="1700" spc="204" dirty="0">
                <a:solidFill>
                  <a:srgbClr val="000000"/>
                </a:solidFill>
              </a:rPr>
              <a:t> </a:t>
            </a:r>
            <a:r>
              <a:rPr sz="1700" spc="95" dirty="0">
                <a:solidFill>
                  <a:srgbClr val="000000"/>
                </a:solidFill>
              </a:rPr>
              <a:t>it</a:t>
            </a:r>
            <a:r>
              <a:rPr sz="1700" spc="204" dirty="0">
                <a:solidFill>
                  <a:srgbClr val="000000"/>
                </a:solidFill>
              </a:rPr>
              <a:t> </a:t>
            </a:r>
            <a:r>
              <a:rPr sz="1700" spc="60" dirty="0">
                <a:solidFill>
                  <a:srgbClr val="000000"/>
                </a:solidFill>
              </a:rPr>
              <a:t>calculates</a:t>
            </a:r>
            <a:r>
              <a:rPr sz="1700" spc="204" dirty="0">
                <a:solidFill>
                  <a:srgbClr val="000000"/>
                </a:solidFill>
              </a:rPr>
              <a:t> </a:t>
            </a:r>
            <a:r>
              <a:rPr sz="1700" spc="75" dirty="0">
                <a:solidFill>
                  <a:srgbClr val="000000"/>
                </a:solidFill>
              </a:rPr>
              <a:t>the</a:t>
            </a:r>
            <a:endParaRPr sz="1700"/>
          </a:p>
          <a:p>
            <a:pPr marL="12700" marR="5080">
              <a:lnSpc>
                <a:spcPct val="105500"/>
              </a:lnSpc>
            </a:pPr>
            <a:r>
              <a:rPr sz="1700" dirty="0">
                <a:solidFill>
                  <a:srgbClr val="000000"/>
                </a:solidFill>
              </a:rPr>
              <a:t>sigmoid</a:t>
            </a:r>
            <a:r>
              <a:rPr sz="1700" spc="190" dirty="0">
                <a:solidFill>
                  <a:srgbClr val="000000"/>
                </a:solidFill>
              </a:rPr>
              <a:t> </a:t>
            </a:r>
            <a:r>
              <a:rPr sz="1700" dirty="0">
                <a:solidFill>
                  <a:srgbClr val="000000"/>
                </a:solidFill>
              </a:rPr>
              <a:t>of</a:t>
            </a:r>
            <a:r>
              <a:rPr sz="1700" spc="190" dirty="0">
                <a:solidFill>
                  <a:srgbClr val="000000"/>
                </a:solidFill>
              </a:rPr>
              <a:t> </a:t>
            </a:r>
            <a:r>
              <a:rPr sz="1700" spc="100" dirty="0">
                <a:solidFill>
                  <a:srgbClr val="000000"/>
                </a:solidFill>
              </a:rPr>
              <a:t>the</a:t>
            </a:r>
            <a:r>
              <a:rPr sz="1700" spc="190" dirty="0">
                <a:solidFill>
                  <a:srgbClr val="000000"/>
                </a:solidFill>
              </a:rPr>
              <a:t> </a:t>
            </a:r>
            <a:r>
              <a:rPr sz="1700" spc="105" dirty="0">
                <a:solidFill>
                  <a:srgbClr val="000000"/>
                </a:solidFill>
              </a:rPr>
              <a:t>dot</a:t>
            </a:r>
            <a:r>
              <a:rPr sz="1700" spc="190" dirty="0">
                <a:solidFill>
                  <a:srgbClr val="000000"/>
                </a:solidFill>
              </a:rPr>
              <a:t> </a:t>
            </a:r>
            <a:r>
              <a:rPr sz="1700" spc="95" dirty="0">
                <a:solidFill>
                  <a:srgbClr val="000000"/>
                </a:solidFill>
              </a:rPr>
              <a:t>product</a:t>
            </a:r>
            <a:r>
              <a:rPr sz="1700" spc="190" dirty="0">
                <a:solidFill>
                  <a:srgbClr val="000000"/>
                </a:solidFill>
              </a:rPr>
              <a:t> </a:t>
            </a:r>
            <a:r>
              <a:rPr sz="1700" dirty="0">
                <a:solidFill>
                  <a:srgbClr val="000000"/>
                </a:solidFill>
              </a:rPr>
              <a:t>of</a:t>
            </a:r>
            <a:r>
              <a:rPr sz="1700" spc="195" dirty="0">
                <a:solidFill>
                  <a:srgbClr val="000000"/>
                </a:solidFill>
              </a:rPr>
              <a:t> </a:t>
            </a:r>
            <a:r>
              <a:rPr sz="1700" spc="70" dirty="0">
                <a:solidFill>
                  <a:srgbClr val="000000"/>
                </a:solidFill>
              </a:rPr>
              <a:t>X</a:t>
            </a:r>
            <a:r>
              <a:rPr sz="1700" spc="190" dirty="0">
                <a:solidFill>
                  <a:srgbClr val="000000"/>
                </a:solidFill>
              </a:rPr>
              <a:t> </a:t>
            </a:r>
            <a:r>
              <a:rPr sz="1700" spc="110" dirty="0">
                <a:solidFill>
                  <a:srgbClr val="000000"/>
                </a:solidFill>
              </a:rPr>
              <a:t>and</a:t>
            </a:r>
            <a:r>
              <a:rPr sz="1700" spc="190" dirty="0">
                <a:solidFill>
                  <a:srgbClr val="000000"/>
                </a:solidFill>
              </a:rPr>
              <a:t> </a:t>
            </a:r>
            <a:r>
              <a:rPr sz="1700" spc="100" dirty="0">
                <a:solidFill>
                  <a:srgbClr val="000000"/>
                </a:solidFill>
              </a:rPr>
              <a:t>the</a:t>
            </a:r>
            <a:r>
              <a:rPr sz="1700" spc="190" dirty="0">
                <a:solidFill>
                  <a:srgbClr val="000000"/>
                </a:solidFill>
              </a:rPr>
              <a:t> </a:t>
            </a:r>
            <a:r>
              <a:rPr sz="1700" dirty="0">
                <a:solidFill>
                  <a:srgbClr val="000000"/>
                </a:solidFill>
              </a:rPr>
              <a:t>weights</a:t>
            </a:r>
            <a:r>
              <a:rPr sz="1700" spc="190" dirty="0">
                <a:solidFill>
                  <a:srgbClr val="000000"/>
                </a:solidFill>
              </a:rPr>
              <a:t> </a:t>
            </a:r>
            <a:r>
              <a:rPr sz="1700" spc="60" dirty="0">
                <a:solidFill>
                  <a:srgbClr val="000000"/>
                </a:solidFill>
              </a:rPr>
              <a:t>plus</a:t>
            </a:r>
            <a:r>
              <a:rPr sz="1700" spc="190" dirty="0">
                <a:solidFill>
                  <a:srgbClr val="000000"/>
                </a:solidFill>
              </a:rPr>
              <a:t> </a:t>
            </a:r>
            <a:r>
              <a:rPr sz="1700" spc="100" dirty="0">
                <a:solidFill>
                  <a:srgbClr val="000000"/>
                </a:solidFill>
              </a:rPr>
              <a:t>the</a:t>
            </a:r>
            <a:r>
              <a:rPr sz="1700" spc="195" dirty="0">
                <a:solidFill>
                  <a:srgbClr val="000000"/>
                </a:solidFill>
              </a:rPr>
              <a:t> </a:t>
            </a:r>
            <a:r>
              <a:rPr sz="1700" spc="50" dirty="0">
                <a:solidFill>
                  <a:srgbClr val="000000"/>
                </a:solidFill>
              </a:rPr>
              <a:t>bias.</a:t>
            </a:r>
            <a:r>
              <a:rPr sz="1700" spc="400" dirty="0">
                <a:solidFill>
                  <a:srgbClr val="000000"/>
                </a:solidFill>
              </a:rPr>
              <a:t> </a:t>
            </a:r>
            <a:r>
              <a:rPr sz="1700" spc="95" dirty="0">
                <a:solidFill>
                  <a:srgbClr val="000000"/>
                </a:solidFill>
              </a:rPr>
              <a:t>It </a:t>
            </a:r>
            <a:r>
              <a:rPr sz="1700" spc="105" dirty="0">
                <a:solidFill>
                  <a:srgbClr val="000000"/>
                </a:solidFill>
              </a:rPr>
              <a:t>then</a:t>
            </a:r>
            <a:r>
              <a:rPr sz="1700" spc="180" dirty="0">
                <a:solidFill>
                  <a:srgbClr val="000000"/>
                </a:solidFill>
              </a:rPr>
              <a:t> </a:t>
            </a:r>
            <a:r>
              <a:rPr sz="1700" spc="60" dirty="0">
                <a:solidFill>
                  <a:srgbClr val="000000"/>
                </a:solidFill>
              </a:rPr>
              <a:t>calculates</a:t>
            </a:r>
            <a:r>
              <a:rPr sz="1700" spc="180" dirty="0">
                <a:solidFill>
                  <a:srgbClr val="000000"/>
                </a:solidFill>
              </a:rPr>
              <a:t> </a:t>
            </a:r>
            <a:r>
              <a:rPr sz="1700" spc="100" dirty="0">
                <a:solidFill>
                  <a:srgbClr val="000000"/>
                </a:solidFill>
              </a:rPr>
              <a:t>the</a:t>
            </a:r>
            <a:r>
              <a:rPr sz="1700" spc="180" dirty="0">
                <a:solidFill>
                  <a:srgbClr val="000000"/>
                </a:solidFill>
              </a:rPr>
              <a:t> </a:t>
            </a:r>
            <a:r>
              <a:rPr sz="1700" spc="50" dirty="0">
                <a:solidFill>
                  <a:srgbClr val="000000"/>
                </a:solidFill>
              </a:rPr>
              <a:t>derivative</a:t>
            </a:r>
            <a:r>
              <a:rPr sz="1700" spc="180" dirty="0">
                <a:solidFill>
                  <a:srgbClr val="000000"/>
                </a:solidFill>
              </a:rPr>
              <a:t> </a:t>
            </a:r>
            <a:r>
              <a:rPr sz="1700" dirty="0">
                <a:solidFill>
                  <a:srgbClr val="000000"/>
                </a:solidFill>
              </a:rPr>
              <a:t>of</a:t>
            </a:r>
            <a:r>
              <a:rPr sz="1700" spc="180" dirty="0">
                <a:solidFill>
                  <a:srgbClr val="000000"/>
                </a:solidFill>
              </a:rPr>
              <a:t> </a:t>
            </a:r>
            <a:r>
              <a:rPr sz="1700" spc="100" dirty="0">
                <a:solidFill>
                  <a:srgbClr val="000000"/>
                </a:solidFill>
              </a:rPr>
              <a:t>the</a:t>
            </a:r>
            <a:r>
              <a:rPr sz="1700" spc="180" dirty="0">
                <a:solidFill>
                  <a:srgbClr val="000000"/>
                </a:solidFill>
              </a:rPr>
              <a:t> </a:t>
            </a:r>
            <a:r>
              <a:rPr sz="1700" dirty="0">
                <a:solidFill>
                  <a:srgbClr val="000000"/>
                </a:solidFill>
              </a:rPr>
              <a:t>weights</a:t>
            </a:r>
            <a:r>
              <a:rPr sz="1700" spc="180" dirty="0">
                <a:solidFill>
                  <a:srgbClr val="000000"/>
                </a:solidFill>
              </a:rPr>
              <a:t> </a:t>
            </a:r>
            <a:r>
              <a:rPr sz="1700" spc="110" dirty="0">
                <a:solidFill>
                  <a:srgbClr val="000000"/>
                </a:solidFill>
              </a:rPr>
              <a:t>and</a:t>
            </a:r>
            <a:r>
              <a:rPr sz="1700" spc="180" dirty="0">
                <a:solidFill>
                  <a:srgbClr val="000000"/>
                </a:solidFill>
              </a:rPr>
              <a:t> </a:t>
            </a:r>
            <a:r>
              <a:rPr sz="1700" spc="60" dirty="0">
                <a:solidFill>
                  <a:srgbClr val="000000"/>
                </a:solidFill>
              </a:rPr>
              <a:t>bias</a:t>
            </a:r>
            <a:r>
              <a:rPr sz="1700" spc="180" dirty="0">
                <a:solidFill>
                  <a:srgbClr val="000000"/>
                </a:solidFill>
              </a:rPr>
              <a:t> </a:t>
            </a:r>
            <a:r>
              <a:rPr sz="1700" spc="110" dirty="0">
                <a:solidFill>
                  <a:srgbClr val="000000"/>
                </a:solidFill>
              </a:rPr>
              <a:t>and</a:t>
            </a:r>
            <a:r>
              <a:rPr sz="1700" spc="185" dirty="0">
                <a:solidFill>
                  <a:srgbClr val="000000"/>
                </a:solidFill>
              </a:rPr>
              <a:t> </a:t>
            </a:r>
            <a:r>
              <a:rPr sz="1700" spc="90" dirty="0">
                <a:solidFill>
                  <a:srgbClr val="000000"/>
                </a:solidFill>
              </a:rPr>
              <a:t>updates </a:t>
            </a:r>
            <a:r>
              <a:rPr sz="1700" spc="110" dirty="0">
                <a:solidFill>
                  <a:srgbClr val="000000"/>
                </a:solidFill>
              </a:rPr>
              <a:t>them</a:t>
            </a:r>
            <a:r>
              <a:rPr sz="1700" spc="165" dirty="0">
                <a:solidFill>
                  <a:srgbClr val="000000"/>
                </a:solidFill>
              </a:rPr>
              <a:t> </a:t>
            </a:r>
            <a:r>
              <a:rPr sz="1700" spc="50" dirty="0">
                <a:solidFill>
                  <a:srgbClr val="000000"/>
                </a:solidFill>
              </a:rPr>
              <a:t>using</a:t>
            </a:r>
            <a:r>
              <a:rPr sz="1700" spc="165" dirty="0">
                <a:solidFill>
                  <a:srgbClr val="000000"/>
                </a:solidFill>
              </a:rPr>
              <a:t> </a:t>
            </a:r>
            <a:r>
              <a:rPr sz="1700" spc="100" dirty="0">
                <a:solidFill>
                  <a:srgbClr val="000000"/>
                </a:solidFill>
              </a:rPr>
              <a:t>the</a:t>
            </a:r>
            <a:r>
              <a:rPr sz="1700" spc="165" dirty="0">
                <a:solidFill>
                  <a:srgbClr val="000000"/>
                </a:solidFill>
              </a:rPr>
              <a:t> </a:t>
            </a:r>
            <a:r>
              <a:rPr sz="1700" spc="60" dirty="0">
                <a:solidFill>
                  <a:srgbClr val="000000"/>
                </a:solidFill>
              </a:rPr>
              <a:t>learning</a:t>
            </a:r>
            <a:r>
              <a:rPr sz="1700" spc="165" dirty="0">
                <a:solidFill>
                  <a:srgbClr val="000000"/>
                </a:solidFill>
              </a:rPr>
              <a:t> </a:t>
            </a:r>
            <a:r>
              <a:rPr sz="1700" spc="95" dirty="0">
                <a:solidFill>
                  <a:srgbClr val="000000"/>
                </a:solidFill>
              </a:rPr>
              <a:t>rate.</a:t>
            </a:r>
            <a:r>
              <a:rPr sz="1700" spc="365" dirty="0">
                <a:solidFill>
                  <a:srgbClr val="000000"/>
                </a:solidFill>
              </a:rPr>
              <a:t> </a:t>
            </a:r>
            <a:r>
              <a:rPr sz="1700" spc="125" dirty="0">
                <a:solidFill>
                  <a:srgbClr val="000000"/>
                </a:solidFill>
              </a:rPr>
              <a:t>It</a:t>
            </a:r>
            <a:r>
              <a:rPr sz="1700" spc="165" dirty="0">
                <a:solidFill>
                  <a:srgbClr val="000000"/>
                </a:solidFill>
              </a:rPr>
              <a:t> </a:t>
            </a:r>
            <a:r>
              <a:rPr sz="1700" dirty="0">
                <a:solidFill>
                  <a:srgbClr val="000000"/>
                </a:solidFill>
              </a:rPr>
              <a:t>also</a:t>
            </a:r>
            <a:r>
              <a:rPr sz="1700" spc="165" dirty="0">
                <a:solidFill>
                  <a:srgbClr val="000000"/>
                </a:solidFill>
              </a:rPr>
              <a:t> </a:t>
            </a:r>
            <a:r>
              <a:rPr sz="1700" spc="60" dirty="0">
                <a:solidFill>
                  <a:srgbClr val="000000"/>
                </a:solidFill>
              </a:rPr>
              <a:t>calculates</a:t>
            </a:r>
            <a:r>
              <a:rPr sz="1700" spc="165" dirty="0">
                <a:solidFill>
                  <a:srgbClr val="000000"/>
                </a:solidFill>
              </a:rPr>
              <a:t> </a:t>
            </a:r>
            <a:r>
              <a:rPr sz="1700" spc="100" dirty="0">
                <a:solidFill>
                  <a:srgbClr val="000000"/>
                </a:solidFill>
              </a:rPr>
              <a:t>the</a:t>
            </a:r>
            <a:r>
              <a:rPr sz="1700" spc="170" dirty="0">
                <a:solidFill>
                  <a:srgbClr val="000000"/>
                </a:solidFill>
              </a:rPr>
              <a:t> </a:t>
            </a:r>
            <a:r>
              <a:rPr sz="1700" spc="55" dirty="0">
                <a:solidFill>
                  <a:srgbClr val="000000"/>
                </a:solidFill>
              </a:rPr>
              <a:t>cost</a:t>
            </a:r>
            <a:r>
              <a:rPr sz="1700" spc="165" dirty="0">
                <a:solidFill>
                  <a:srgbClr val="000000"/>
                </a:solidFill>
              </a:rPr>
              <a:t> </a:t>
            </a:r>
            <a:r>
              <a:rPr sz="1700" dirty="0">
                <a:solidFill>
                  <a:srgbClr val="000000"/>
                </a:solidFill>
              </a:rPr>
              <a:t>of</a:t>
            </a:r>
            <a:r>
              <a:rPr sz="1700" spc="165" dirty="0">
                <a:solidFill>
                  <a:srgbClr val="000000"/>
                </a:solidFill>
              </a:rPr>
              <a:t> </a:t>
            </a:r>
            <a:r>
              <a:rPr sz="1700" spc="75" dirty="0">
                <a:solidFill>
                  <a:srgbClr val="000000"/>
                </a:solidFill>
              </a:rPr>
              <a:t>the </a:t>
            </a:r>
            <a:r>
              <a:rPr sz="1700" spc="55" dirty="0">
                <a:solidFill>
                  <a:srgbClr val="000000"/>
                </a:solidFill>
              </a:rPr>
              <a:t>model</a:t>
            </a:r>
            <a:r>
              <a:rPr sz="1700" spc="155" dirty="0">
                <a:solidFill>
                  <a:srgbClr val="000000"/>
                </a:solidFill>
              </a:rPr>
              <a:t> </a:t>
            </a:r>
            <a:r>
              <a:rPr sz="1700" spc="110" dirty="0">
                <a:solidFill>
                  <a:srgbClr val="000000"/>
                </a:solidFill>
              </a:rPr>
              <a:t>and</a:t>
            </a:r>
            <a:r>
              <a:rPr sz="1700" spc="160" dirty="0">
                <a:solidFill>
                  <a:srgbClr val="000000"/>
                </a:solidFill>
              </a:rPr>
              <a:t> </a:t>
            </a:r>
            <a:r>
              <a:rPr sz="1700" spc="85" dirty="0">
                <a:solidFill>
                  <a:srgbClr val="000000"/>
                </a:solidFill>
              </a:rPr>
              <a:t>appends</a:t>
            </a:r>
            <a:r>
              <a:rPr sz="1700" spc="160" dirty="0">
                <a:solidFill>
                  <a:srgbClr val="000000"/>
                </a:solidFill>
              </a:rPr>
              <a:t> </a:t>
            </a:r>
            <a:r>
              <a:rPr sz="1700" spc="95" dirty="0">
                <a:solidFill>
                  <a:srgbClr val="000000"/>
                </a:solidFill>
              </a:rPr>
              <a:t>it</a:t>
            </a:r>
            <a:r>
              <a:rPr sz="1700" spc="160" dirty="0">
                <a:solidFill>
                  <a:srgbClr val="000000"/>
                </a:solidFill>
              </a:rPr>
              <a:t> </a:t>
            </a:r>
            <a:r>
              <a:rPr sz="1700" spc="105" dirty="0">
                <a:solidFill>
                  <a:srgbClr val="000000"/>
                </a:solidFill>
              </a:rPr>
              <a:t>to</a:t>
            </a:r>
            <a:r>
              <a:rPr sz="1700" spc="160" dirty="0">
                <a:solidFill>
                  <a:srgbClr val="000000"/>
                </a:solidFill>
              </a:rPr>
              <a:t> </a:t>
            </a:r>
            <a:r>
              <a:rPr sz="1700" spc="100" dirty="0">
                <a:solidFill>
                  <a:srgbClr val="000000"/>
                </a:solidFill>
              </a:rPr>
              <a:t>the</a:t>
            </a:r>
            <a:r>
              <a:rPr sz="1700" spc="160" dirty="0">
                <a:solidFill>
                  <a:srgbClr val="000000"/>
                </a:solidFill>
              </a:rPr>
              <a:t> </a:t>
            </a:r>
            <a:r>
              <a:rPr sz="1700" spc="55" dirty="0">
                <a:solidFill>
                  <a:srgbClr val="000000"/>
                </a:solidFill>
              </a:rPr>
              <a:t>cost</a:t>
            </a:r>
            <a:r>
              <a:rPr sz="1700" spc="160" dirty="0">
                <a:solidFill>
                  <a:srgbClr val="000000"/>
                </a:solidFill>
              </a:rPr>
              <a:t> </a:t>
            </a:r>
            <a:r>
              <a:rPr sz="1700" spc="70" dirty="0">
                <a:solidFill>
                  <a:srgbClr val="000000"/>
                </a:solidFill>
              </a:rPr>
              <a:t>history</a:t>
            </a:r>
            <a:r>
              <a:rPr sz="1700" spc="160" dirty="0">
                <a:solidFill>
                  <a:srgbClr val="000000"/>
                </a:solidFill>
              </a:rPr>
              <a:t> </a:t>
            </a:r>
            <a:r>
              <a:rPr sz="1700" spc="50" dirty="0">
                <a:solidFill>
                  <a:srgbClr val="000000"/>
                </a:solidFill>
              </a:rPr>
              <a:t>list.</a:t>
            </a:r>
            <a:r>
              <a:rPr sz="1700" spc="355" dirty="0">
                <a:solidFill>
                  <a:srgbClr val="000000"/>
                </a:solidFill>
              </a:rPr>
              <a:t> </a:t>
            </a:r>
            <a:r>
              <a:rPr sz="1700" spc="110" dirty="0">
                <a:solidFill>
                  <a:srgbClr val="000000"/>
                </a:solidFill>
              </a:rPr>
              <a:t>The</a:t>
            </a:r>
            <a:r>
              <a:rPr sz="1700" spc="160" dirty="0">
                <a:solidFill>
                  <a:srgbClr val="000000"/>
                </a:solidFill>
              </a:rPr>
              <a:t> </a:t>
            </a:r>
            <a:r>
              <a:rPr sz="1700" spc="55" dirty="0">
                <a:solidFill>
                  <a:srgbClr val="000000"/>
                </a:solidFill>
              </a:rPr>
              <a:t>cost</a:t>
            </a:r>
            <a:r>
              <a:rPr sz="1700" spc="160" dirty="0">
                <a:solidFill>
                  <a:srgbClr val="000000"/>
                </a:solidFill>
              </a:rPr>
              <a:t> </a:t>
            </a:r>
            <a:r>
              <a:rPr sz="1700" dirty="0">
                <a:solidFill>
                  <a:srgbClr val="000000"/>
                </a:solidFill>
              </a:rPr>
              <a:t>is</a:t>
            </a:r>
            <a:r>
              <a:rPr sz="1700" spc="160" dirty="0">
                <a:solidFill>
                  <a:srgbClr val="000000"/>
                </a:solidFill>
              </a:rPr>
              <a:t> </a:t>
            </a:r>
            <a:r>
              <a:rPr sz="1700" spc="70" dirty="0">
                <a:solidFill>
                  <a:srgbClr val="000000"/>
                </a:solidFill>
              </a:rPr>
              <a:t>printed </a:t>
            </a:r>
            <a:r>
              <a:rPr sz="1700" dirty="0">
                <a:solidFill>
                  <a:srgbClr val="000000"/>
                </a:solidFill>
              </a:rPr>
              <a:t>every</a:t>
            </a:r>
            <a:r>
              <a:rPr sz="1700" spc="260" dirty="0">
                <a:solidFill>
                  <a:srgbClr val="000000"/>
                </a:solidFill>
              </a:rPr>
              <a:t> </a:t>
            </a:r>
            <a:r>
              <a:rPr sz="1700" dirty="0">
                <a:solidFill>
                  <a:srgbClr val="000000"/>
                </a:solidFill>
              </a:rPr>
              <a:t>100</a:t>
            </a:r>
            <a:r>
              <a:rPr sz="1700" spc="270" dirty="0">
                <a:solidFill>
                  <a:srgbClr val="000000"/>
                </a:solidFill>
              </a:rPr>
              <a:t> </a:t>
            </a:r>
            <a:r>
              <a:rPr sz="1700" spc="55" dirty="0">
                <a:solidFill>
                  <a:srgbClr val="000000"/>
                </a:solidFill>
              </a:rPr>
              <a:t>iterations.</a:t>
            </a:r>
            <a:endParaRPr sz="1700"/>
          </a:p>
        </p:txBody>
      </p:sp>
      <p:pic>
        <p:nvPicPr>
          <p:cNvPr id="5" name="object 5"/>
          <p:cNvPicPr/>
          <p:nvPr/>
        </p:nvPicPr>
        <p:blipFill>
          <a:blip r:embed="rId3" cstate="print"/>
          <a:stretch>
            <a:fillRect/>
          </a:stretch>
        </p:blipFill>
        <p:spPr>
          <a:xfrm>
            <a:off x="365575" y="2759273"/>
            <a:ext cx="175764" cy="175764"/>
          </a:xfrm>
          <a:prstGeom prst="rect">
            <a:avLst/>
          </a:prstGeom>
        </p:spPr>
      </p:pic>
      <p:sp>
        <p:nvSpPr>
          <p:cNvPr id="6" name="object 6"/>
          <p:cNvSpPr txBox="1"/>
          <p:nvPr/>
        </p:nvSpPr>
        <p:spPr>
          <a:xfrm>
            <a:off x="403890" y="2742028"/>
            <a:ext cx="99695" cy="170180"/>
          </a:xfrm>
          <a:prstGeom prst="rect">
            <a:avLst/>
          </a:prstGeom>
        </p:spPr>
        <p:txBody>
          <a:bodyPr vert="horz" wrap="square" lIns="0" tIns="12700" rIns="0" bIns="0" rtlCol="0">
            <a:spAutoFit/>
          </a:bodyPr>
          <a:lstStyle/>
          <a:p>
            <a:pPr marL="12700">
              <a:lnSpc>
                <a:spcPct val="100000"/>
              </a:lnSpc>
              <a:spcBef>
                <a:spcPts val="100"/>
              </a:spcBef>
            </a:pPr>
            <a:r>
              <a:rPr sz="950" dirty="0">
                <a:solidFill>
                  <a:srgbClr val="FFFFFF"/>
                </a:solidFill>
                <a:latin typeface="Georgia"/>
                <a:cs typeface="Georgia"/>
              </a:rPr>
              <a:t>2</a:t>
            </a:r>
            <a:endParaRPr sz="950">
              <a:latin typeface="Georgia"/>
              <a:cs typeface="Georgia"/>
            </a:endParaRPr>
          </a:p>
        </p:txBody>
      </p:sp>
      <p:sp>
        <p:nvSpPr>
          <p:cNvPr id="7" name="object 7"/>
          <p:cNvSpPr txBox="1"/>
          <p:nvPr/>
        </p:nvSpPr>
        <p:spPr>
          <a:xfrm>
            <a:off x="645511" y="2675994"/>
            <a:ext cx="6318885" cy="1109980"/>
          </a:xfrm>
          <a:prstGeom prst="rect">
            <a:avLst/>
          </a:prstGeom>
        </p:spPr>
        <p:txBody>
          <a:bodyPr vert="horz" wrap="square" lIns="0" tIns="2540" rIns="0" bIns="0" rtlCol="0">
            <a:spAutoFit/>
          </a:bodyPr>
          <a:lstStyle/>
          <a:p>
            <a:pPr marL="12700" marR="253365">
              <a:lnSpc>
                <a:spcPct val="105500"/>
              </a:lnSpc>
              <a:spcBef>
                <a:spcPts val="20"/>
              </a:spcBef>
            </a:pPr>
            <a:r>
              <a:rPr sz="1700" spc="110" dirty="0">
                <a:latin typeface="Times New Roman"/>
                <a:cs typeface="Times New Roman"/>
              </a:rPr>
              <a:t>The</a:t>
            </a:r>
            <a:r>
              <a:rPr sz="1700" spc="215" dirty="0">
                <a:latin typeface="Times New Roman"/>
                <a:cs typeface="Times New Roman"/>
              </a:rPr>
              <a:t> </a:t>
            </a:r>
            <a:r>
              <a:rPr sz="1700" spc="75" dirty="0">
                <a:latin typeface="Times New Roman"/>
                <a:cs typeface="Times New Roman"/>
              </a:rPr>
              <a:t>predict</a:t>
            </a:r>
            <a:r>
              <a:rPr sz="1700" spc="215" dirty="0">
                <a:latin typeface="Times New Roman"/>
                <a:cs typeface="Times New Roman"/>
              </a:rPr>
              <a:t> </a:t>
            </a:r>
            <a:r>
              <a:rPr sz="1700" spc="55" dirty="0">
                <a:latin typeface="Times New Roman"/>
                <a:cs typeface="Times New Roman"/>
              </a:rPr>
              <a:t>function</a:t>
            </a:r>
            <a:r>
              <a:rPr sz="1700" spc="215" dirty="0">
                <a:latin typeface="Times New Roman"/>
                <a:cs typeface="Times New Roman"/>
              </a:rPr>
              <a:t> </a:t>
            </a:r>
            <a:r>
              <a:rPr sz="1700" dirty="0">
                <a:latin typeface="Times New Roman"/>
                <a:cs typeface="Times New Roman"/>
              </a:rPr>
              <a:t>is</a:t>
            </a:r>
            <a:r>
              <a:rPr sz="1700" spc="215" dirty="0">
                <a:latin typeface="Times New Roman"/>
                <a:cs typeface="Times New Roman"/>
              </a:rPr>
              <a:t> </a:t>
            </a:r>
            <a:r>
              <a:rPr sz="1700" dirty="0">
                <a:latin typeface="Times New Roman"/>
                <a:cs typeface="Times New Roman"/>
              </a:rPr>
              <a:t>defined,</a:t>
            </a:r>
            <a:r>
              <a:rPr sz="1700" spc="215" dirty="0">
                <a:latin typeface="Times New Roman"/>
                <a:cs typeface="Times New Roman"/>
              </a:rPr>
              <a:t> </a:t>
            </a:r>
            <a:r>
              <a:rPr sz="1700" dirty="0">
                <a:latin typeface="Times New Roman"/>
                <a:cs typeface="Times New Roman"/>
              </a:rPr>
              <a:t>which</a:t>
            </a:r>
            <a:r>
              <a:rPr sz="1700" spc="215" dirty="0">
                <a:latin typeface="Times New Roman"/>
                <a:cs typeface="Times New Roman"/>
              </a:rPr>
              <a:t> </a:t>
            </a:r>
            <a:r>
              <a:rPr sz="1700" spc="65" dirty="0">
                <a:latin typeface="Times New Roman"/>
                <a:cs typeface="Times New Roman"/>
              </a:rPr>
              <a:t>takes</a:t>
            </a:r>
            <a:r>
              <a:rPr sz="1700" spc="215" dirty="0">
                <a:latin typeface="Times New Roman"/>
                <a:cs typeface="Times New Roman"/>
              </a:rPr>
              <a:t> </a:t>
            </a:r>
            <a:r>
              <a:rPr sz="1700" spc="110" dirty="0">
                <a:latin typeface="Times New Roman"/>
                <a:cs typeface="Times New Roman"/>
              </a:rPr>
              <a:t>a</a:t>
            </a:r>
            <a:r>
              <a:rPr sz="1700" spc="215" dirty="0">
                <a:latin typeface="Times New Roman"/>
                <a:cs typeface="Times New Roman"/>
              </a:rPr>
              <a:t> </a:t>
            </a:r>
            <a:r>
              <a:rPr sz="1700" spc="90" dirty="0">
                <a:latin typeface="Times New Roman"/>
                <a:cs typeface="Times New Roman"/>
              </a:rPr>
              <a:t>parameter</a:t>
            </a:r>
            <a:r>
              <a:rPr sz="1700" spc="215" dirty="0">
                <a:latin typeface="Times New Roman"/>
                <a:cs typeface="Times New Roman"/>
              </a:rPr>
              <a:t> </a:t>
            </a:r>
            <a:r>
              <a:rPr sz="1700" spc="55" dirty="0">
                <a:latin typeface="Times New Roman"/>
                <a:cs typeface="Times New Roman"/>
              </a:rPr>
              <a:t>X.</a:t>
            </a:r>
            <a:r>
              <a:rPr sz="1700" spc="215" dirty="0">
                <a:latin typeface="Times New Roman"/>
                <a:cs typeface="Times New Roman"/>
              </a:rPr>
              <a:t> </a:t>
            </a:r>
            <a:r>
              <a:rPr sz="1700" spc="95" dirty="0">
                <a:latin typeface="Times New Roman"/>
                <a:cs typeface="Times New Roman"/>
              </a:rPr>
              <a:t>It </a:t>
            </a:r>
            <a:r>
              <a:rPr sz="1700" spc="60" dirty="0">
                <a:latin typeface="Times New Roman"/>
                <a:cs typeface="Times New Roman"/>
              </a:rPr>
              <a:t>calculates</a:t>
            </a:r>
            <a:r>
              <a:rPr sz="1700" spc="170" dirty="0">
                <a:latin typeface="Times New Roman"/>
                <a:cs typeface="Times New Roman"/>
              </a:rPr>
              <a:t> </a:t>
            </a:r>
            <a:r>
              <a:rPr sz="1700" spc="100" dirty="0">
                <a:latin typeface="Times New Roman"/>
                <a:cs typeface="Times New Roman"/>
              </a:rPr>
              <a:t>the</a:t>
            </a:r>
            <a:r>
              <a:rPr sz="1700" spc="175" dirty="0">
                <a:latin typeface="Times New Roman"/>
                <a:cs typeface="Times New Roman"/>
              </a:rPr>
              <a:t> </a:t>
            </a:r>
            <a:r>
              <a:rPr sz="1700" dirty="0">
                <a:latin typeface="Times New Roman"/>
                <a:cs typeface="Times New Roman"/>
              </a:rPr>
              <a:t>sigmoid</a:t>
            </a:r>
            <a:r>
              <a:rPr sz="1700" spc="175" dirty="0">
                <a:latin typeface="Times New Roman"/>
                <a:cs typeface="Times New Roman"/>
              </a:rPr>
              <a:t> </a:t>
            </a:r>
            <a:r>
              <a:rPr sz="1700" dirty="0">
                <a:latin typeface="Times New Roman"/>
                <a:cs typeface="Times New Roman"/>
              </a:rPr>
              <a:t>of</a:t>
            </a:r>
            <a:r>
              <a:rPr sz="1700" spc="175" dirty="0">
                <a:latin typeface="Times New Roman"/>
                <a:cs typeface="Times New Roman"/>
              </a:rPr>
              <a:t> </a:t>
            </a:r>
            <a:r>
              <a:rPr sz="1700" spc="100" dirty="0">
                <a:latin typeface="Times New Roman"/>
                <a:cs typeface="Times New Roman"/>
              </a:rPr>
              <a:t>the</a:t>
            </a:r>
            <a:r>
              <a:rPr sz="1700" spc="170" dirty="0">
                <a:latin typeface="Times New Roman"/>
                <a:cs typeface="Times New Roman"/>
              </a:rPr>
              <a:t> </a:t>
            </a:r>
            <a:r>
              <a:rPr sz="1700" spc="105" dirty="0">
                <a:latin typeface="Times New Roman"/>
                <a:cs typeface="Times New Roman"/>
              </a:rPr>
              <a:t>dot</a:t>
            </a:r>
            <a:r>
              <a:rPr sz="1700" spc="175" dirty="0">
                <a:latin typeface="Times New Roman"/>
                <a:cs typeface="Times New Roman"/>
              </a:rPr>
              <a:t> </a:t>
            </a:r>
            <a:r>
              <a:rPr sz="1700" spc="95" dirty="0">
                <a:latin typeface="Times New Roman"/>
                <a:cs typeface="Times New Roman"/>
              </a:rPr>
              <a:t>product</a:t>
            </a:r>
            <a:r>
              <a:rPr sz="1700" spc="175" dirty="0">
                <a:latin typeface="Times New Roman"/>
                <a:cs typeface="Times New Roman"/>
              </a:rPr>
              <a:t> </a:t>
            </a:r>
            <a:r>
              <a:rPr sz="1700" dirty="0">
                <a:latin typeface="Times New Roman"/>
                <a:cs typeface="Times New Roman"/>
              </a:rPr>
              <a:t>of</a:t>
            </a:r>
            <a:r>
              <a:rPr sz="1700" spc="175" dirty="0">
                <a:latin typeface="Times New Roman"/>
                <a:cs typeface="Times New Roman"/>
              </a:rPr>
              <a:t> </a:t>
            </a:r>
            <a:r>
              <a:rPr sz="1700" spc="70" dirty="0">
                <a:latin typeface="Times New Roman"/>
                <a:cs typeface="Times New Roman"/>
              </a:rPr>
              <a:t>X</a:t>
            </a:r>
            <a:r>
              <a:rPr sz="1700" spc="175" dirty="0">
                <a:latin typeface="Times New Roman"/>
                <a:cs typeface="Times New Roman"/>
              </a:rPr>
              <a:t> </a:t>
            </a:r>
            <a:r>
              <a:rPr sz="1700" spc="105" dirty="0">
                <a:latin typeface="Times New Roman"/>
                <a:cs typeface="Times New Roman"/>
              </a:rPr>
              <a:t>and</a:t>
            </a:r>
            <a:r>
              <a:rPr sz="1700" spc="170" dirty="0">
                <a:latin typeface="Times New Roman"/>
                <a:cs typeface="Times New Roman"/>
              </a:rPr>
              <a:t> </a:t>
            </a:r>
            <a:r>
              <a:rPr sz="1700" spc="100" dirty="0">
                <a:latin typeface="Times New Roman"/>
                <a:cs typeface="Times New Roman"/>
              </a:rPr>
              <a:t>the</a:t>
            </a:r>
            <a:r>
              <a:rPr sz="1700" spc="175" dirty="0">
                <a:latin typeface="Times New Roman"/>
                <a:cs typeface="Times New Roman"/>
              </a:rPr>
              <a:t> </a:t>
            </a:r>
            <a:r>
              <a:rPr sz="1700" spc="-10" dirty="0">
                <a:latin typeface="Times New Roman"/>
                <a:cs typeface="Times New Roman"/>
              </a:rPr>
              <a:t>weights</a:t>
            </a:r>
            <a:endParaRPr sz="1700">
              <a:latin typeface="Times New Roman"/>
              <a:cs typeface="Times New Roman"/>
            </a:endParaRPr>
          </a:p>
          <a:p>
            <a:pPr marL="12700" marR="5080">
              <a:lnSpc>
                <a:spcPct val="105500"/>
              </a:lnSpc>
            </a:pPr>
            <a:r>
              <a:rPr sz="1700" spc="55" dirty="0">
                <a:latin typeface="Times New Roman"/>
                <a:cs typeface="Times New Roman"/>
              </a:rPr>
              <a:t>plus</a:t>
            </a:r>
            <a:r>
              <a:rPr sz="1700" spc="175" dirty="0">
                <a:latin typeface="Times New Roman"/>
                <a:cs typeface="Times New Roman"/>
              </a:rPr>
              <a:t> </a:t>
            </a:r>
            <a:r>
              <a:rPr sz="1700" spc="100" dirty="0">
                <a:latin typeface="Times New Roman"/>
                <a:cs typeface="Times New Roman"/>
              </a:rPr>
              <a:t>the</a:t>
            </a:r>
            <a:r>
              <a:rPr sz="1700" spc="180" dirty="0">
                <a:latin typeface="Times New Roman"/>
                <a:cs typeface="Times New Roman"/>
              </a:rPr>
              <a:t> </a:t>
            </a:r>
            <a:r>
              <a:rPr sz="1700" spc="60" dirty="0">
                <a:latin typeface="Times New Roman"/>
                <a:cs typeface="Times New Roman"/>
              </a:rPr>
              <a:t>bias</a:t>
            </a:r>
            <a:r>
              <a:rPr sz="1700" spc="180" dirty="0">
                <a:latin typeface="Times New Roman"/>
                <a:cs typeface="Times New Roman"/>
              </a:rPr>
              <a:t> </a:t>
            </a:r>
            <a:r>
              <a:rPr sz="1700" spc="110" dirty="0">
                <a:latin typeface="Times New Roman"/>
                <a:cs typeface="Times New Roman"/>
              </a:rPr>
              <a:t>and</a:t>
            </a:r>
            <a:r>
              <a:rPr sz="1700" spc="180" dirty="0">
                <a:latin typeface="Times New Roman"/>
                <a:cs typeface="Times New Roman"/>
              </a:rPr>
              <a:t> </a:t>
            </a:r>
            <a:r>
              <a:rPr sz="1700" spc="90" dirty="0">
                <a:latin typeface="Times New Roman"/>
                <a:cs typeface="Times New Roman"/>
              </a:rPr>
              <a:t>returns</a:t>
            </a:r>
            <a:r>
              <a:rPr sz="1700" spc="180" dirty="0">
                <a:latin typeface="Times New Roman"/>
                <a:cs typeface="Times New Roman"/>
              </a:rPr>
              <a:t> </a:t>
            </a:r>
            <a:r>
              <a:rPr sz="1700" spc="100" dirty="0">
                <a:latin typeface="Times New Roman"/>
                <a:cs typeface="Times New Roman"/>
              </a:rPr>
              <a:t>the</a:t>
            </a:r>
            <a:r>
              <a:rPr sz="1700" spc="180" dirty="0">
                <a:latin typeface="Times New Roman"/>
                <a:cs typeface="Times New Roman"/>
              </a:rPr>
              <a:t> </a:t>
            </a:r>
            <a:r>
              <a:rPr sz="1700" spc="70" dirty="0">
                <a:latin typeface="Times New Roman"/>
                <a:cs typeface="Times New Roman"/>
              </a:rPr>
              <a:t>predicted</a:t>
            </a:r>
            <a:r>
              <a:rPr sz="1700" spc="180" dirty="0">
                <a:latin typeface="Times New Roman"/>
                <a:cs typeface="Times New Roman"/>
              </a:rPr>
              <a:t> </a:t>
            </a:r>
            <a:r>
              <a:rPr sz="1700" dirty="0">
                <a:latin typeface="Times New Roman"/>
                <a:cs typeface="Times New Roman"/>
              </a:rPr>
              <a:t>values.</a:t>
            </a:r>
            <a:r>
              <a:rPr sz="1700" spc="380" dirty="0">
                <a:latin typeface="Times New Roman"/>
                <a:cs typeface="Times New Roman"/>
              </a:rPr>
              <a:t> </a:t>
            </a:r>
            <a:r>
              <a:rPr sz="1700" spc="80" dirty="0">
                <a:latin typeface="Times New Roman"/>
                <a:cs typeface="Times New Roman"/>
              </a:rPr>
              <a:t>Snippet</a:t>
            </a:r>
            <a:r>
              <a:rPr sz="1700" spc="180" dirty="0">
                <a:latin typeface="Times New Roman"/>
                <a:cs typeface="Times New Roman"/>
              </a:rPr>
              <a:t> </a:t>
            </a:r>
            <a:r>
              <a:rPr sz="1700" dirty="0">
                <a:latin typeface="Times New Roman"/>
                <a:cs typeface="Times New Roman"/>
              </a:rPr>
              <a:t>of</a:t>
            </a:r>
            <a:r>
              <a:rPr sz="1700" spc="180" dirty="0">
                <a:latin typeface="Times New Roman"/>
                <a:cs typeface="Times New Roman"/>
              </a:rPr>
              <a:t> </a:t>
            </a:r>
            <a:r>
              <a:rPr sz="1700" spc="50" dirty="0">
                <a:latin typeface="Times New Roman"/>
                <a:cs typeface="Times New Roman"/>
              </a:rPr>
              <a:t>code</a:t>
            </a:r>
            <a:r>
              <a:rPr sz="1700" spc="180" dirty="0">
                <a:latin typeface="Times New Roman"/>
                <a:cs typeface="Times New Roman"/>
              </a:rPr>
              <a:t> </a:t>
            </a:r>
            <a:r>
              <a:rPr sz="1700" spc="-25" dirty="0">
                <a:latin typeface="Times New Roman"/>
                <a:cs typeface="Times New Roman"/>
              </a:rPr>
              <a:t>is </a:t>
            </a:r>
            <a:r>
              <a:rPr sz="1700" dirty="0">
                <a:latin typeface="Times New Roman"/>
                <a:cs typeface="Times New Roman"/>
              </a:rPr>
              <a:t>shown</a:t>
            </a:r>
            <a:r>
              <a:rPr sz="1700" spc="355" dirty="0">
                <a:latin typeface="Times New Roman"/>
                <a:cs typeface="Times New Roman"/>
              </a:rPr>
              <a:t> </a:t>
            </a:r>
            <a:r>
              <a:rPr sz="1700" spc="-10" dirty="0">
                <a:latin typeface="Times New Roman"/>
                <a:cs typeface="Times New Roman"/>
              </a:rPr>
              <a:t>below:</a:t>
            </a:r>
            <a:endParaRPr sz="1700">
              <a:latin typeface="Times New Roman"/>
              <a:cs typeface="Times New Roman"/>
            </a:endParaRPr>
          </a:p>
        </p:txBody>
      </p:sp>
      <p:grpSp>
        <p:nvGrpSpPr>
          <p:cNvPr id="8" name="object 8"/>
          <p:cNvGrpSpPr/>
          <p:nvPr/>
        </p:nvGrpSpPr>
        <p:grpSpPr>
          <a:xfrm>
            <a:off x="-1959" y="5319151"/>
            <a:ext cx="7319009" cy="168910"/>
            <a:chOff x="-1959" y="5319151"/>
            <a:chExt cx="7319009" cy="168910"/>
          </a:xfrm>
        </p:grpSpPr>
        <p:sp>
          <p:nvSpPr>
            <p:cNvPr id="9" name="object 9"/>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10" name="object 10"/>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11" name="object 11"/>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12" name="object 12"/>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13" name="object 13"/>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4" name="object 14"/>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65" dirty="0"/>
              <a:t>0ctober</a:t>
            </a:r>
            <a:r>
              <a:rPr spc="195" dirty="0"/>
              <a:t> </a:t>
            </a:r>
            <a:r>
              <a:rPr dirty="0"/>
              <a:t>30</a:t>
            </a:r>
            <a:r>
              <a:rPr spc="200" dirty="0"/>
              <a:t> </a:t>
            </a:r>
            <a:r>
              <a:rPr spc="-20" dirty="0"/>
              <a:t>,2023</a:t>
            </a:r>
          </a:p>
        </p:txBody>
      </p:sp>
      <p:sp>
        <p:nvSpPr>
          <p:cNvPr id="15" name="object 15"/>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spc="105" dirty="0"/>
              <a:t>1</a:t>
            </a:r>
            <a:r>
              <a:rPr lang="en-IN" spc="105" dirty="0"/>
              <a:t>6</a:t>
            </a:r>
            <a:r>
              <a:rPr spc="-40" dirty="0"/>
              <a:t> </a:t>
            </a:r>
            <a:r>
              <a:rPr spc="125" dirty="0"/>
              <a:t>/</a:t>
            </a:r>
            <a:r>
              <a:rPr spc="-35" dirty="0"/>
              <a:t> 3</a:t>
            </a:r>
            <a:r>
              <a:rPr lang="en-IN" spc="-35" dirty="0"/>
              <a:t>6</a:t>
            </a:r>
            <a:endParaRPr spc="-35" dirty="0"/>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9311" y="529295"/>
            <a:ext cx="5503192" cy="3095545"/>
          </a:xfrm>
          <a:prstGeom prst="rect">
            <a:avLst/>
          </a:prstGeom>
        </p:spPr>
      </p:pic>
      <p:grpSp>
        <p:nvGrpSpPr>
          <p:cNvPr id="3" name="object 3"/>
          <p:cNvGrpSpPr/>
          <p:nvPr/>
        </p:nvGrpSpPr>
        <p:grpSpPr>
          <a:xfrm>
            <a:off x="-1959" y="5319151"/>
            <a:ext cx="7319009" cy="168910"/>
            <a:chOff x="-1959" y="5319151"/>
            <a:chExt cx="7319009" cy="168910"/>
          </a:xfrm>
        </p:grpSpPr>
        <p:sp>
          <p:nvSpPr>
            <p:cNvPr id="4" name="object 4"/>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5" name="object 5"/>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6" name="object 6"/>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7" name="object 7"/>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8" name="object 8"/>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9" name="object 9"/>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65" dirty="0"/>
              <a:t>0ctober</a:t>
            </a:r>
            <a:r>
              <a:rPr spc="195" dirty="0"/>
              <a:t> </a:t>
            </a:r>
            <a:r>
              <a:rPr dirty="0"/>
              <a:t>30</a:t>
            </a:r>
            <a:r>
              <a:rPr spc="200" dirty="0"/>
              <a:t> </a:t>
            </a:r>
            <a:r>
              <a:rPr spc="-20" dirty="0"/>
              <a:t>,2023</a:t>
            </a:r>
          </a:p>
        </p:txBody>
      </p:sp>
      <p:sp>
        <p:nvSpPr>
          <p:cNvPr id="10" name="object 10"/>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spc="105" dirty="0"/>
              <a:t>1</a:t>
            </a:r>
            <a:r>
              <a:rPr lang="en-IN" spc="105" dirty="0"/>
              <a:t>7</a:t>
            </a:r>
            <a:r>
              <a:rPr spc="-40" dirty="0"/>
              <a:t> </a:t>
            </a:r>
            <a:r>
              <a:rPr spc="125" dirty="0"/>
              <a:t>/</a:t>
            </a:r>
            <a:r>
              <a:rPr spc="-35" dirty="0"/>
              <a:t> 3</a:t>
            </a:r>
            <a:r>
              <a:rPr lang="en-IN" spc="-35" dirty="0"/>
              <a:t>6</a:t>
            </a:r>
            <a:endParaRPr spc="-35" dirty="0"/>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9311" y="529295"/>
            <a:ext cx="5503192" cy="3095545"/>
          </a:xfrm>
          <a:prstGeom prst="rect">
            <a:avLst/>
          </a:prstGeom>
        </p:spPr>
      </p:pic>
      <p:sp>
        <p:nvSpPr>
          <p:cNvPr id="3" name="object 3"/>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4" name="object 4"/>
          <p:cNvSpPr txBox="1"/>
          <p:nvPr/>
        </p:nvSpPr>
        <p:spPr>
          <a:xfrm>
            <a:off x="617229" y="5302667"/>
            <a:ext cx="1201420" cy="170180"/>
          </a:xfrm>
          <a:prstGeom prst="rect">
            <a:avLst/>
          </a:prstGeom>
        </p:spPr>
        <p:txBody>
          <a:bodyPr vert="horz" wrap="square" lIns="0" tIns="12700" rIns="0" bIns="0" rtlCol="0">
            <a:spAutoFit/>
          </a:bodyPr>
          <a:lstStyle/>
          <a:p>
            <a:pPr marL="12700">
              <a:lnSpc>
                <a:spcPct val="100000"/>
              </a:lnSpc>
              <a:spcBef>
                <a:spcPts val="100"/>
              </a:spcBef>
            </a:pPr>
            <a:r>
              <a:rPr sz="950" spc="50" dirty="0">
                <a:solidFill>
                  <a:srgbClr val="7FB298"/>
                </a:solidFill>
                <a:latin typeface="Georgia"/>
                <a:cs typeface="Georgia"/>
              </a:rPr>
              <a:t>2203A52007</a:t>
            </a:r>
            <a:r>
              <a:rPr sz="950" spc="185" dirty="0">
                <a:solidFill>
                  <a:srgbClr val="7FB298"/>
                </a:solidFill>
                <a:latin typeface="Georgia"/>
                <a:cs typeface="Georgia"/>
              </a:rPr>
              <a:t>  </a:t>
            </a:r>
            <a:r>
              <a:rPr sz="950" spc="95" dirty="0">
                <a:solidFill>
                  <a:srgbClr val="7FB298"/>
                </a:solidFill>
                <a:latin typeface="Georgia"/>
                <a:cs typeface="Georgia"/>
              </a:rPr>
              <a:t>(SR)</a:t>
            </a:r>
            <a:endParaRPr sz="950">
              <a:latin typeface="Georgia"/>
              <a:cs typeface="Georgia"/>
            </a:endParaRPr>
          </a:p>
        </p:txBody>
      </p:sp>
      <p:sp>
        <p:nvSpPr>
          <p:cNvPr id="5" name="object 5"/>
          <p:cNvSpPr txBox="1"/>
          <p:nvPr/>
        </p:nvSpPr>
        <p:spPr>
          <a:xfrm>
            <a:off x="2437708" y="5319151"/>
            <a:ext cx="2439670" cy="168910"/>
          </a:xfrm>
          <a:prstGeom prst="rect">
            <a:avLst/>
          </a:prstGeom>
          <a:solidFill>
            <a:srgbClr val="99C1AD"/>
          </a:solidFill>
        </p:spPr>
        <p:txBody>
          <a:bodyPr vert="horz" wrap="square" lIns="0" tIns="0" rIns="0" bIns="0" rtlCol="0">
            <a:spAutoFit/>
          </a:bodyPr>
          <a:lstStyle/>
          <a:p>
            <a:pPr marL="397510">
              <a:lnSpc>
                <a:spcPts val="1110"/>
              </a:lnSpc>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6" name="object 6"/>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sp>
        <p:nvSpPr>
          <p:cNvPr id="7" name="object 7"/>
          <p:cNvSpPr txBox="1"/>
          <p:nvPr/>
        </p:nvSpPr>
        <p:spPr>
          <a:xfrm>
            <a:off x="5372285" y="5302667"/>
            <a:ext cx="1090930" cy="135935"/>
          </a:xfrm>
          <a:prstGeom prst="rect">
            <a:avLst/>
          </a:prstGeom>
        </p:spPr>
        <p:txBody>
          <a:bodyPr vert="horz" wrap="square" lIns="0" tIns="12700" rIns="0" bIns="0" rtlCol="0">
            <a:spAutoFit/>
          </a:bodyPr>
          <a:lstStyle/>
          <a:p>
            <a:pPr marL="12700">
              <a:lnSpc>
                <a:spcPct val="100000"/>
              </a:lnSpc>
              <a:spcBef>
                <a:spcPts val="215"/>
              </a:spcBef>
            </a:pPr>
            <a:r>
              <a:rPr lang="en-IN" sz="800" spc="65" dirty="0"/>
              <a:t>Nov , 08</a:t>
            </a:r>
            <a:r>
              <a:rPr lang="en-IN" sz="800" spc="200" dirty="0"/>
              <a:t> </a:t>
            </a:r>
            <a:r>
              <a:rPr lang="en-IN" sz="800" spc="-20" dirty="0"/>
              <a:t>, 2023</a:t>
            </a:r>
          </a:p>
        </p:txBody>
      </p:sp>
      <p:sp>
        <p:nvSpPr>
          <p:cNvPr id="8" name="object 8"/>
          <p:cNvSpPr txBox="1"/>
          <p:nvPr/>
        </p:nvSpPr>
        <p:spPr>
          <a:xfrm>
            <a:off x="6782936" y="5302667"/>
            <a:ext cx="443230" cy="159018"/>
          </a:xfrm>
          <a:prstGeom prst="rect">
            <a:avLst/>
          </a:prstGeom>
        </p:spPr>
        <p:txBody>
          <a:bodyPr vert="horz" wrap="square" lIns="0" tIns="12700" rIns="0" bIns="0" rtlCol="0">
            <a:spAutoFit/>
          </a:bodyPr>
          <a:lstStyle/>
          <a:p>
            <a:pPr marL="12700">
              <a:lnSpc>
                <a:spcPct val="100000"/>
              </a:lnSpc>
              <a:spcBef>
                <a:spcPts val="100"/>
              </a:spcBef>
            </a:pPr>
            <a:r>
              <a:rPr sz="950" spc="130" dirty="0">
                <a:solidFill>
                  <a:srgbClr val="003D1E"/>
                </a:solidFill>
                <a:latin typeface="Georgia"/>
                <a:cs typeface="Georgia"/>
              </a:rPr>
              <a:t>1</a:t>
            </a:r>
            <a:r>
              <a:rPr lang="en-IN" sz="950" spc="130" dirty="0">
                <a:solidFill>
                  <a:srgbClr val="003D1E"/>
                </a:solidFill>
                <a:latin typeface="Georgia"/>
                <a:cs typeface="Georgia"/>
              </a:rPr>
              <a:t>8</a:t>
            </a:r>
            <a:r>
              <a:rPr sz="950" spc="-40" dirty="0">
                <a:solidFill>
                  <a:srgbClr val="003D1E"/>
                </a:solidFill>
                <a:latin typeface="Georgia"/>
                <a:cs typeface="Georgia"/>
              </a:rPr>
              <a:t> </a:t>
            </a:r>
            <a:r>
              <a:rPr sz="950" spc="125" dirty="0">
                <a:solidFill>
                  <a:srgbClr val="003D1E"/>
                </a:solidFill>
                <a:latin typeface="Georgia"/>
                <a:cs typeface="Georgia"/>
              </a:rPr>
              <a:t>/</a:t>
            </a:r>
            <a:r>
              <a:rPr sz="950" spc="-35" dirty="0">
                <a:solidFill>
                  <a:srgbClr val="003D1E"/>
                </a:solidFill>
                <a:latin typeface="Georgia"/>
                <a:cs typeface="Georgia"/>
              </a:rPr>
              <a:t> </a:t>
            </a:r>
            <a:r>
              <a:rPr sz="950" spc="-25" dirty="0">
                <a:solidFill>
                  <a:srgbClr val="003D1E"/>
                </a:solidFill>
                <a:latin typeface="Georgia"/>
                <a:cs typeface="Georgia"/>
              </a:rPr>
              <a:t>3</a:t>
            </a:r>
            <a:r>
              <a:rPr lang="en-IN" sz="950" spc="-25" dirty="0">
                <a:solidFill>
                  <a:srgbClr val="003D1E"/>
                </a:solidFill>
                <a:latin typeface="Georgia"/>
                <a:cs typeface="Georgia"/>
              </a:rPr>
              <a:t>6</a:t>
            </a:r>
            <a:endParaRPr sz="950" dirty="0">
              <a:latin typeface="Georgia"/>
              <a:cs typeface="Georgia"/>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9311" y="529295"/>
            <a:ext cx="5503192" cy="3095545"/>
          </a:xfrm>
          <a:prstGeom prst="rect">
            <a:avLst/>
          </a:prstGeom>
        </p:spPr>
      </p:pic>
      <p:sp>
        <p:nvSpPr>
          <p:cNvPr id="3" name="object 3"/>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4" name="object 4"/>
          <p:cNvSpPr txBox="1"/>
          <p:nvPr/>
        </p:nvSpPr>
        <p:spPr>
          <a:xfrm>
            <a:off x="617229" y="5302667"/>
            <a:ext cx="1201420" cy="170180"/>
          </a:xfrm>
          <a:prstGeom prst="rect">
            <a:avLst/>
          </a:prstGeom>
        </p:spPr>
        <p:txBody>
          <a:bodyPr vert="horz" wrap="square" lIns="0" tIns="12700" rIns="0" bIns="0" rtlCol="0">
            <a:spAutoFit/>
          </a:bodyPr>
          <a:lstStyle/>
          <a:p>
            <a:pPr marL="12700">
              <a:lnSpc>
                <a:spcPct val="100000"/>
              </a:lnSpc>
              <a:spcBef>
                <a:spcPts val="100"/>
              </a:spcBef>
            </a:pPr>
            <a:r>
              <a:rPr sz="950" spc="50" dirty="0">
                <a:solidFill>
                  <a:srgbClr val="7FB298"/>
                </a:solidFill>
                <a:latin typeface="Georgia"/>
                <a:cs typeface="Georgia"/>
              </a:rPr>
              <a:t>2203A52007</a:t>
            </a:r>
            <a:r>
              <a:rPr sz="950" spc="185" dirty="0">
                <a:solidFill>
                  <a:srgbClr val="7FB298"/>
                </a:solidFill>
                <a:latin typeface="Georgia"/>
                <a:cs typeface="Georgia"/>
              </a:rPr>
              <a:t>  </a:t>
            </a:r>
            <a:r>
              <a:rPr sz="950" spc="95" dirty="0">
                <a:solidFill>
                  <a:srgbClr val="7FB298"/>
                </a:solidFill>
                <a:latin typeface="Georgia"/>
                <a:cs typeface="Georgia"/>
              </a:rPr>
              <a:t>(SR)</a:t>
            </a:r>
            <a:endParaRPr sz="950">
              <a:latin typeface="Georgia"/>
              <a:cs typeface="Georgia"/>
            </a:endParaRPr>
          </a:p>
        </p:txBody>
      </p:sp>
      <p:sp>
        <p:nvSpPr>
          <p:cNvPr id="5" name="object 5"/>
          <p:cNvSpPr txBox="1"/>
          <p:nvPr/>
        </p:nvSpPr>
        <p:spPr>
          <a:xfrm>
            <a:off x="2437708" y="5319151"/>
            <a:ext cx="2439670" cy="168910"/>
          </a:xfrm>
          <a:prstGeom prst="rect">
            <a:avLst/>
          </a:prstGeom>
          <a:solidFill>
            <a:srgbClr val="99C1AD"/>
          </a:solidFill>
        </p:spPr>
        <p:txBody>
          <a:bodyPr vert="horz" wrap="square" lIns="0" tIns="0" rIns="0" bIns="0" rtlCol="0">
            <a:spAutoFit/>
          </a:bodyPr>
          <a:lstStyle/>
          <a:p>
            <a:pPr marL="397510">
              <a:lnSpc>
                <a:spcPts val="1110"/>
              </a:lnSpc>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6" name="object 6"/>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sp>
        <p:nvSpPr>
          <p:cNvPr id="7" name="object 7"/>
          <p:cNvSpPr txBox="1"/>
          <p:nvPr/>
        </p:nvSpPr>
        <p:spPr>
          <a:xfrm>
            <a:off x="5372285" y="5302667"/>
            <a:ext cx="1090930" cy="135935"/>
          </a:xfrm>
          <a:prstGeom prst="rect">
            <a:avLst/>
          </a:prstGeom>
        </p:spPr>
        <p:txBody>
          <a:bodyPr vert="horz" wrap="square" lIns="0" tIns="12700" rIns="0" bIns="0" rtlCol="0">
            <a:spAutoFit/>
          </a:bodyPr>
          <a:lstStyle/>
          <a:p>
            <a:pPr marL="12700">
              <a:lnSpc>
                <a:spcPct val="100000"/>
              </a:lnSpc>
              <a:spcBef>
                <a:spcPts val="215"/>
              </a:spcBef>
            </a:pPr>
            <a:r>
              <a:rPr lang="en-IN" sz="800" spc="65" dirty="0">
                <a:latin typeface="Georgia" panose="02040502050405020303" pitchFamily="18" charset="0"/>
              </a:rPr>
              <a:t>Nov , 08</a:t>
            </a:r>
            <a:r>
              <a:rPr lang="en-IN" sz="800" spc="200" dirty="0">
                <a:latin typeface="Georgia" panose="02040502050405020303" pitchFamily="18" charset="0"/>
              </a:rPr>
              <a:t> </a:t>
            </a:r>
            <a:r>
              <a:rPr lang="en-IN" sz="800" spc="-20" dirty="0">
                <a:latin typeface="Georgia" panose="02040502050405020303" pitchFamily="18" charset="0"/>
              </a:rPr>
              <a:t>, 2023</a:t>
            </a:r>
          </a:p>
        </p:txBody>
      </p:sp>
      <p:sp>
        <p:nvSpPr>
          <p:cNvPr id="8" name="object 8"/>
          <p:cNvSpPr txBox="1"/>
          <p:nvPr/>
        </p:nvSpPr>
        <p:spPr>
          <a:xfrm>
            <a:off x="6782936" y="5302667"/>
            <a:ext cx="443230" cy="159018"/>
          </a:xfrm>
          <a:prstGeom prst="rect">
            <a:avLst/>
          </a:prstGeom>
        </p:spPr>
        <p:txBody>
          <a:bodyPr vert="horz" wrap="square" lIns="0" tIns="12700" rIns="0" bIns="0" rtlCol="0">
            <a:spAutoFit/>
          </a:bodyPr>
          <a:lstStyle/>
          <a:p>
            <a:pPr marL="12700">
              <a:lnSpc>
                <a:spcPct val="100000"/>
              </a:lnSpc>
              <a:spcBef>
                <a:spcPts val="100"/>
              </a:spcBef>
            </a:pPr>
            <a:r>
              <a:rPr sz="950" spc="90" dirty="0">
                <a:solidFill>
                  <a:srgbClr val="003D1E"/>
                </a:solidFill>
                <a:latin typeface="Georgia"/>
                <a:cs typeface="Georgia"/>
              </a:rPr>
              <a:t>1</a:t>
            </a:r>
            <a:r>
              <a:rPr lang="en-IN" sz="950" spc="90" dirty="0">
                <a:solidFill>
                  <a:srgbClr val="003D1E"/>
                </a:solidFill>
                <a:latin typeface="Georgia"/>
                <a:cs typeface="Georgia"/>
              </a:rPr>
              <a:t>9</a:t>
            </a:r>
            <a:r>
              <a:rPr sz="950" spc="-40" dirty="0">
                <a:solidFill>
                  <a:srgbClr val="003D1E"/>
                </a:solidFill>
                <a:latin typeface="Georgia"/>
                <a:cs typeface="Georgia"/>
              </a:rPr>
              <a:t> </a:t>
            </a:r>
            <a:r>
              <a:rPr sz="950" spc="125" dirty="0">
                <a:solidFill>
                  <a:srgbClr val="003D1E"/>
                </a:solidFill>
                <a:latin typeface="Georgia"/>
                <a:cs typeface="Georgia"/>
              </a:rPr>
              <a:t>/</a:t>
            </a:r>
            <a:r>
              <a:rPr sz="950" spc="-35" dirty="0">
                <a:solidFill>
                  <a:srgbClr val="003D1E"/>
                </a:solidFill>
                <a:latin typeface="Georgia"/>
                <a:cs typeface="Georgia"/>
              </a:rPr>
              <a:t> </a:t>
            </a:r>
            <a:r>
              <a:rPr sz="950" spc="-25" dirty="0">
                <a:solidFill>
                  <a:srgbClr val="003D1E"/>
                </a:solidFill>
                <a:latin typeface="Georgia"/>
                <a:cs typeface="Georgia"/>
              </a:rPr>
              <a:t>3</a:t>
            </a:r>
            <a:r>
              <a:rPr lang="en-IN" sz="950" spc="-25" dirty="0">
                <a:solidFill>
                  <a:srgbClr val="003D1E"/>
                </a:solidFill>
                <a:latin typeface="Georgia"/>
                <a:cs typeface="Georgia"/>
              </a:rPr>
              <a:t>6</a:t>
            </a:r>
            <a:endParaRPr sz="950" dirty="0">
              <a:latin typeface="Georgia"/>
              <a:cs typeface="Georgia"/>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9698" y="1731936"/>
            <a:ext cx="246341" cy="246341"/>
          </a:xfrm>
          <a:prstGeom prst="rect">
            <a:avLst/>
          </a:prstGeom>
        </p:spPr>
      </p:pic>
      <p:sp>
        <p:nvSpPr>
          <p:cNvPr id="3" name="object 3"/>
          <p:cNvSpPr txBox="1"/>
          <p:nvPr/>
        </p:nvSpPr>
        <p:spPr>
          <a:xfrm>
            <a:off x="187464" y="1733455"/>
            <a:ext cx="111125" cy="218440"/>
          </a:xfrm>
          <a:prstGeom prst="rect">
            <a:avLst/>
          </a:prstGeom>
        </p:spPr>
        <p:txBody>
          <a:bodyPr vert="horz" wrap="square" lIns="0" tIns="14604" rIns="0" bIns="0" rtlCol="0">
            <a:spAutoFit/>
          </a:bodyPr>
          <a:lstStyle/>
          <a:p>
            <a:pPr marL="12700">
              <a:lnSpc>
                <a:spcPct val="100000"/>
              </a:lnSpc>
              <a:spcBef>
                <a:spcPts val="114"/>
              </a:spcBef>
            </a:pPr>
            <a:r>
              <a:rPr sz="1250" spc="-50" dirty="0">
                <a:solidFill>
                  <a:srgbClr val="EAEAF7"/>
                </a:solidFill>
                <a:latin typeface="Palatino Linotype"/>
                <a:cs typeface="Palatino Linotype"/>
              </a:rPr>
              <a:t>1</a:t>
            </a:r>
            <a:endParaRPr sz="1250" dirty="0">
              <a:latin typeface="Palatino Linotype"/>
              <a:cs typeface="Palatino Linotype"/>
            </a:endParaRPr>
          </a:p>
        </p:txBody>
      </p:sp>
      <p:pic>
        <p:nvPicPr>
          <p:cNvPr id="5" name="object 5"/>
          <p:cNvPicPr/>
          <p:nvPr/>
        </p:nvPicPr>
        <p:blipFill>
          <a:blip r:embed="rId3" cstate="print"/>
          <a:stretch>
            <a:fillRect/>
          </a:stretch>
        </p:blipFill>
        <p:spPr>
          <a:xfrm>
            <a:off x="463772" y="2294676"/>
            <a:ext cx="100436" cy="100436"/>
          </a:xfrm>
          <a:prstGeom prst="rect">
            <a:avLst/>
          </a:prstGeom>
        </p:spPr>
      </p:pic>
      <p:grpSp>
        <p:nvGrpSpPr>
          <p:cNvPr id="12" name="object 12"/>
          <p:cNvGrpSpPr/>
          <p:nvPr/>
        </p:nvGrpSpPr>
        <p:grpSpPr>
          <a:xfrm>
            <a:off x="-1959" y="5319151"/>
            <a:ext cx="7319009" cy="168910"/>
            <a:chOff x="-1959" y="5319151"/>
            <a:chExt cx="7319009" cy="168910"/>
          </a:xfrm>
        </p:grpSpPr>
        <p:sp>
          <p:nvSpPr>
            <p:cNvPr id="13" name="object 13"/>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14" name="object 14"/>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15" name="object 15"/>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16" name="object 16"/>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17" name="object 17"/>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8" name="object 18"/>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65" dirty="0"/>
              <a:t>0ctober</a:t>
            </a:r>
            <a:r>
              <a:rPr spc="195" dirty="0"/>
              <a:t> </a:t>
            </a:r>
            <a:r>
              <a:rPr dirty="0"/>
              <a:t>30</a:t>
            </a:r>
            <a:r>
              <a:rPr spc="200" dirty="0"/>
              <a:t> </a:t>
            </a:r>
            <a:r>
              <a:rPr spc="-20" dirty="0"/>
              <a:t>,2023</a:t>
            </a:r>
          </a:p>
        </p:txBody>
      </p:sp>
      <p:sp>
        <p:nvSpPr>
          <p:cNvPr id="19" name="object 19"/>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lang="en-IN" spc="80" dirty="0"/>
              <a:t>2</a:t>
            </a:r>
            <a:r>
              <a:rPr spc="-40" dirty="0"/>
              <a:t> </a:t>
            </a:r>
            <a:r>
              <a:rPr spc="125" dirty="0"/>
              <a:t>/</a:t>
            </a:r>
            <a:r>
              <a:rPr spc="-40" dirty="0"/>
              <a:t> </a:t>
            </a:r>
            <a:r>
              <a:rPr lang="en-IN" spc="-25" dirty="0"/>
              <a:t>36</a:t>
            </a:r>
            <a:endParaRPr spc="-25" dirty="0"/>
          </a:p>
        </p:txBody>
      </p:sp>
      <p:sp>
        <p:nvSpPr>
          <p:cNvPr id="23" name="TextBox 22">
            <a:extLst>
              <a:ext uri="{FF2B5EF4-FFF2-40B4-BE49-F238E27FC236}">
                <a16:creationId xmlns:a16="http://schemas.microsoft.com/office/drawing/2014/main" id="{C9D15BED-A884-9B49-BCD9-2F3A6602F8AF}"/>
              </a:ext>
            </a:extLst>
          </p:cNvPr>
          <p:cNvSpPr txBox="1"/>
          <p:nvPr/>
        </p:nvSpPr>
        <p:spPr>
          <a:xfrm>
            <a:off x="638954" y="4293001"/>
            <a:ext cx="3657600" cy="369332"/>
          </a:xfrm>
          <a:prstGeom prst="rect">
            <a:avLst/>
          </a:prstGeom>
          <a:noFill/>
        </p:spPr>
        <p:txBody>
          <a:bodyPr wrap="square">
            <a:spAutoFit/>
          </a:bodyPr>
          <a:lstStyle/>
          <a:p>
            <a:r>
              <a:rPr lang="en-US" dirty="0"/>
              <a:t>Links</a:t>
            </a:r>
            <a:endParaRPr lang="en-IN" dirty="0"/>
          </a:p>
        </p:txBody>
      </p:sp>
      <p:sp>
        <p:nvSpPr>
          <p:cNvPr id="25" name="TextBox 24">
            <a:extLst>
              <a:ext uri="{FF2B5EF4-FFF2-40B4-BE49-F238E27FC236}">
                <a16:creationId xmlns:a16="http://schemas.microsoft.com/office/drawing/2014/main" id="{4027D86A-EC23-A693-4AD0-AD5F7D57460B}"/>
              </a:ext>
            </a:extLst>
          </p:cNvPr>
          <p:cNvSpPr txBox="1"/>
          <p:nvPr/>
        </p:nvSpPr>
        <p:spPr>
          <a:xfrm>
            <a:off x="608908" y="2136007"/>
            <a:ext cx="3657600" cy="369332"/>
          </a:xfrm>
          <a:prstGeom prst="rect">
            <a:avLst/>
          </a:prstGeom>
          <a:noFill/>
        </p:spPr>
        <p:txBody>
          <a:bodyPr wrap="square">
            <a:spAutoFit/>
          </a:bodyPr>
          <a:lstStyle/>
          <a:p>
            <a:r>
              <a:rPr lang="en-US" dirty="0"/>
              <a:t>Introduction</a:t>
            </a:r>
          </a:p>
        </p:txBody>
      </p:sp>
      <p:sp>
        <p:nvSpPr>
          <p:cNvPr id="27" name="TextBox 26">
            <a:extLst>
              <a:ext uri="{FF2B5EF4-FFF2-40B4-BE49-F238E27FC236}">
                <a16:creationId xmlns:a16="http://schemas.microsoft.com/office/drawing/2014/main" id="{CCBCAA8E-0634-E372-E041-C15A046B2C4E}"/>
              </a:ext>
            </a:extLst>
          </p:cNvPr>
          <p:cNvSpPr txBox="1"/>
          <p:nvPr/>
        </p:nvSpPr>
        <p:spPr>
          <a:xfrm>
            <a:off x="433805" y="1664623"/>
            <a:ext cx="3657600" cy="369332"/>
          </a:xfrm>
          <a:prstGeom prst="rect">
            <a:avLst/>
          </a:prstGeom>
          <a:noFill/>
        </p:spPr>
        <p:txBody>
          <a:bodyPr wrap="square">
            <a:spAutoFit/>
          </a:bodyPr>
          <a:lstStyle/>
          <a:p>
            <a:r>
              <a:rPr lang="en-IN" b="1" dirty="0">
                <a:latin typeface="Georgia" panose="02040502050405020303" pitchFamily="18" charset="0"/>
              </a:rPr>
              <a:t>Table of Contents</a:t>
            </a:r>
          </a:p>
        </p:txBody>
      </p:sp>
      <p:pic>
        <p:nvPicPr>
          <p:cNvPr id="30" name="object 5">
            <a:extLst>
              <a:ext uri="{FF2B5EF4-FFF2-40B4-BE49-F238E27FC236}">
                <a16:creationId xmlns:a16="http://schemas.microsoft.com/office/drawing/2014/main" id="{CE1B3FAC-AEAA-BD8D-9088-50C54858BC3C}"/>
              </a:ext>
            </a:extLst>
          </p:cNvPr>
          <p:cNvPicPr/>
          <p:nvPr/>
        </p:nvPicPr>
        <p:blipFill>
          <a:blip r:embed="rId3" cstate="print"/>
          <a:stretch>
            <a:fillRect/>
          </a:stretch>
        </p:blipFill>
        <p:spPr>
          <a:xfrm>
            <a:off x="463772" y="2648178"/>
            <a:ext cx="100436" cy="100436"/>
          </a:xfrm>
          <a:prstGeom prst="rect">
            <a:avLst/>
          </a:prstGeom>
        </p:spPr>
      </p:pic>
      <p:pic>
        <p:nvPicPr>
          <p:cNvPr id="32" name="object 5">
            <a:extLst>
              <a:ext uri="{FF2B5EF4-FFF2-40B4-BE49-F238E27FC236}">
                <a16:creationId xmlns:a16="http://schemas.microsoft.com/office/drawing/2014/main" id="{259FF3B3-633F-5E5B-4A6C-95BBC78BC12F}"/>
              </a:ext>
            </a:extLst>
          </p:cNvPr>
          <p:cNvPicPr/>
          <p:nvPr/>
        </p:nvPicPr>
        <p:blipFill>
          <a:blip r:embed="rId3" cstate="print"/>
          <a:stretch>
            <a:fillRect/>
          </a:stretch>
        </p:blipFill>
        <p:spPr>
          <a:xfrm>
            <a:off x="463772" y="3001680"/>
            <a:ext cx="100436" cy="100436"/>
          </a:xfrm>
          <a:prstGeom prst="rect">
            <a:avLst/>
          </a:prstGeom>
        </p:spPr>
      </p:pic>
      <p:sp>
        <p:nvSpPr>
          <p:cNvPr id="34" name="TextBox 33">
            <a:extLst>
              <a:ext uri="{FF2B5EF4-FFF2-40B4-BE49-F238E27FC236}">
                <a16:creationId xmlns:a16="http://schemas.microsoft.com/office/drawing/2014/main" id="{E9A20123-859C-1AD5-887E-907C87D25C1C}"/>
              </a:ext>
            </a:extLst>
          </p:cNvPr>
          <p:cNvSpPr txBox="1"/>
          <p:nvPr/>
        </p:nvSpPr>
        <p:spPr>
          <a:xfrm>
            <a:off x="636489" y="2875210"/>
            <a:ext cx="3657600" cy="369332"/>
          </a:xfrm>
          <a:prstGeom prst="rect">
            <a:avLst/>
          </a:prstGeom>
          <a:noFill/>
        </p:spPr>
        <p:txBody>
          <a:bodyPr wrap="square">
            <a:spAutoFit/>
          </a:bodyPr>
          <a:lstStyle/>
          <a:p>
            <a:r>
              <a:rPr lang="en-US" dirty="0"/>
              <a:t>Working on Dataset </a:t>
            </a:r>
            <a:endParaRPr lang="en-IN" dirty="0"/>
          </a:p>
        </p:txBody>
      </p:sp>
      <p:sp>
        <p:nvSpPr>
          <p:cNvPr id="36" name="TextBox 35">
            <a:extLst>
              <a:ext uri="{FF2B5EF4-FFF2-40B4-BE49-F238E27FC236}">
                <a16:creationId xmlns:a16="http://schemas.microsoft.com/office/drawing/2014/main" id="{609532DE-1BB2-A771-B204-D3F5FA6294EE}"/>
              </a:ext>
            </a:extLst>
          </p:cNvPr>
          <p:cNvSpPr txBox="1"/>
          <p:nvPr/>
        </p:nvSpPr>
        <p:spPr>
          <a:xfrm>
            <a:off x="653608" y="2502697"/>
            <a:ext cx="3657600" cy="369332"/>
          </a:xfrm>
          <a:prstGeom prst="rect">
            <a:avLst/>
          </a:prstGeom>
          <a:noFill/>
        </p:spPr>
        <p:txBody>
          <a:bodyPr wrap="square">
            <a:spAutoFit/>
          </a:bodyPr>
          <a:lstStyle/>
          <a:p>
            <a:r>
              <a:rPr lang="en-US" dirty="0"/>
              <a:t>About Dataset</a:t>
            </a:r>
            <a:endParaRPr lang="en-IN" dirty="0"/>
          </a:p>
        </p:txBody>
      </p:sp>
      <p:pic>
        <p:nvPicPr>
          <p:cNvPr id="37" name="object 5">
            <a:extLst>
              <a:ext uri="{FF2B5EF4-FFF2-40B4-BE49-F238E27FC236}">
                <a16:creationId xmlns:a16="http://schemas.microsoft.com/office/drawing/2014/main" id="{7B9CF0C8-9D10-C8D8-3FD9-C047FC8628DD}"/>
              </a:ext>
            </a:extLst>
          </p:cNvPr>
          <p:cNvPicPr/>
          <p:nvPr/>
        </p:nvPicPr>
        <p:blipFill>
          <a:blip r:embed="rId3" cstate="print"/>
          <a:stretch>
            <a:fillRect/>
          </a:stretch>
        </p:blipFill>
        <p:spPr>
          <a:xfrm>
            <a:off x="463772" y="3352975"/>
            <a:ext cx="100436" cy="100436"/>
          </a:xfrm>
          <a:prstGeom prst="rect">
            <a:avLst/>
          </a:prstGeom>
        </p:spPr>
      </p:pic>
      <p:sp>
        <p:nvSpPr>
          <p:cNvPr id="39" name="TextBox 38">
            <a:extLst>
              <a:ext uri="{FF2B5EF4-FFF2-40B4-BE49-F238E27FC236}">
                <a16:creationId xmlns:a16="http://schemas.microsoft.com/office/drawing/2014/main" id="{FC1527E1-9280-764C-AB06-BC988AAC6005}"/>
              </a:ext>
            </a:extLst>
          </p:cNvPr>
          <p:cNvSpPr txBox="1"/>
          <p:nvPr/>
        </p:nvSpPr>
        <p:spPr>
          <a:xfrm>
            <a:off x="608908" y="3200934"/>
            <a:ext cx="3657600" cy="369332"/>
          </a:xfrm>
          <a:prstGeom prst="rect">
            <a:avLst/>
          </a:prstGeom>
          <a:noFill/>
        </p:spPr>
        <p:txBody>
          <a:bodyPr wrap="square">
            <a:spAutoFit/>
          </a:bodyPr>
          <a:lstStyle/>
          <a:p>
            <a:r>
              <a:rPr lang="en-US" dirty="0"/>
              <a:t>Bootstrap Resampling </a:t>
            </a:r>
            <a:endParaRPr lang="en-IN" dirty="0"/>
          </a:p>
        </p:txBody>
      </p:sp>
      <p:pic>
        <p:nvPicPr>
          <p:cNvPr id="40" name="object 5">
            <a:extLst>
              <a:ext uri="{FF2B5EF4-FFF2-40B4-BE49-F238E27FC236}">
                <a16:creationId xmlns:a16="http://schemas.microsoft.com/office/drawing/2014/main" id="{CBA8B51F-6733-0EA9-76B2-140FEB638DCB}"/>
              </a:ext>
            </a:extLst>
          </p:cNvPr>
          <p:cNvPicPr/>
          <p:nvPr/>
        </p:nvPicPr>
        <p:blipFill>
          <a:blip r:embed="rId3" cstate="print"/>
          <a:stretch>
            <a:fillRect/>
          </a:stretch>
        </p:blipFill>
        <p:spPr>
          <a:xfrm>
            <a:off x="468476" y="3689681"/>
            <a:ext cx="100436" cy="100436"/>
          </a:xfrm>
          <a:prstGeom prst="rect">
            <a:avLst/>
          </a:prstGeom>
        </p:spPr>
      </p:pic>
      <p:pic>
        <p:nvPicPr>
          <p:cNvPr id="41" name="object 5">
            <a:extLst>
              <a:ext uri="{FF2B5EF4-FFF2-40B4-BE49-F238E27FC236}">
                <a16:creationId xmlns:a16="http://schemas.microsoft.com/office/drawing/2014/main" id="{E1F2BBD6-90DE-49E7-2CC7-E212DCEA4797}"/>
              </a:ext>
            </a:extLst>
          </p:cNvPr>
          <p:cNvPicPr/>
          <p:nvPr/>
        </p:nvPicPr>
        <p:blipFill>
          <a:blip r:embed="rId3" cstate="print"/>
          <a:stretch>
            <a:fillRect/>
          </a:stretch>
        </p:blipFill>
        <p:spPr>
          <a:xfrm>
            <a:off x="473510" y="4058565"/>
            <a:ext cx="100436" cy="100436"/>
          </a:xfrm>
          <a:prstGeom prst="rect">
            <a:avLst/>
          </a:prstGeom>
        </p:spPr>
      </p:pic>
      <p:sp>
        <p:nvSpPr>
          <p:cNvPr id="43" name="TextBox 42">
            <a:extLst>
              <a:ext uri="{FF2B5EF4-FFF2-40B4-BE49-F238E27FC236}">
                <a16:creationId xmlns:a16="http://schemas.microsoft.com/office/drawing/2014/main" id="{40CB998F-2311-262F-C3AF-F2ED99177B52}"/>
              </a:ext>
            </a:extLst>
          </p:cNvPr>
          <p:cNvSpPr txBox="1"/>
          <p:nvPr/>
        </p:nvSpPr>
        <p:spPr>
          <a:xfrm>
            <a:off x="613612" y="3553145"/>
            <a:ext cx="3657600" cy="369332"/>
          </a:xfrm>
          <a:prstGeom prst="rect">
            <a:avLst/>
          </a:prstGeom>
          <a:noFill/>
        </p:spPr>
        <p:txBody>
          <a:bodyPr wrap="square">
            <a:spAutoFit/>
          </a:bodyPr>
          <a:lstStyle/>
          <a:p>
            <a:r>
              <a:rPr lang="en-US" dirty="0"/>
              <a:t>Conclusion</a:t>
            </a:r>
            <a:endParaRPr lang="en-IN" dirty="0"/>
          </a:p>
        </p:txBody>
      </p:sp>
      <p:sp>
        <p:nvSpPr>
          <p:cNvPr id="45" name="TextBox 44">
            <a:extLst>
              <a:ext uri="{FF2B5EF4-FFF2-40B4-BE49-F238E27FC236}">
                <a16:creationId xmlns:a16="http://schemas.microsoft.com/office/drawing/2014/main" id="{631924AF-65B9-0AC4-9FDA-1A72A30B4E83}"/>
              </a:ext>
            </a:extLst>
          </p:cNvPr>
          <p:cNvSpPr txBox="1"/>
          <p:nvPr/>
        </p:nvSpPr>
        <p:spPr>
          <a:xfrm>
            <a:off x="618316" y="3900637"/>
            <a:ext cx="3657600" cy="369332"/>
          </a:xfrm>
          <a:prstGeom prst="rect">
            <a:avLst/>
          </a:prstGeom>
          <a:noFill/>
        </p:spPr>
        <p:txBody>
          <a:bodyPr wrap="square">
            <a:spAutoFit/>
          </a:bodyPr>
          <a:lstStyle/>
          <a:p>
            <a:r>
              <a:rPr lang="en-US" dirty="0"/>
              <a:t>Result Analysis </a:t>
            </a:r>
            <a:endParaRPr lang="en-IN" dirty="0"/>
          </a:p>
        </p:txBody>
      </p:sp>
      <p:pic>
        <p:nvPicPr>
          <p:cNvPr id="46" name="object 5">
            <a:extLst>
              <a:ext uri="{FF2B5EF4-FFF2-40B4-BE49-F238E27FC236}">
                <a16:creationId xmlns:a16="http://schemas.microsoft.com/office/drawing/2014/main" id="{D7B5A3E0-10C0-4B55-68C9-14714A097132}"/>
              </a:ext>
            </a:extLst>
          </p:cNvPr>
          <p:cNvPicPr/>
          <p:nvPr/>
        </p:nvPicPr>
        <p:blipFill>
          <a:blip r:embed="rId3" cstate="print"/>
          <a:stretch>
            <a:fillRect/>
          </a:stretch>
        </p:blipFill>
        <p:spPr>
          <a:xfrm>
            <a:off x="465272" y="4427449"/>
            <a:ext cx="100436" cy="100436"/>
          </a:xfrm>
          <a:prstGeom prst="rect">
            <a:avLst/>
          </a:prstGeom>
        </p:spPr>
      </p:pic>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9" y="213990"/>
            <a:ext cx="7319645" cy="564515"/>
          </a:xfrm>
          <a:custGeom>
            <a:avLst/>
            <a:gdLst/>
            <a:ahLst/>
            <a:cxnLst/>
            <a:rect l="l" t="t" r="r" b="b"/>
            <a:pathLst>
              <a:path w="7319645" h="564515">
                <a:moveTo>
                  <a:pt x="7319124" y="0"/>
                </a:moveTo>
                <a:lnTo>
                  <a:pt x="0" y="0"/>
                </a:lnTo>
                <a:lnTo>
                  <a:pt x="0" y="564151"/>
                </a:lnTo>
                <a:lnTo>
                  <a:pt x="7319124" y="564151"/>
                </a:lnTo>
                <a:lnTo>
                  <a:pt x="7319124" y="0"/>
                </a:lnTo>
                <a:close/>
              </a:path>
            </a:pathLst>
          </a:custGeom>
          <a:solidFill>
            <a:srgbClr val="E5EFE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65" dirty="0"/>
              <a:t>Frame</a:t>
            </a:r>
            <a:r>
              <a:rPr spc="180" dirty="0"/>
              <a:t> </a:t>
            </a:r>
            <a:r>
              <a:rPr spc="75" dirty="0"/>
              <a:t>Title</a:t>
            </a:r>
          </a:p>
        </p:txBody>
      </p:sp>
      <p:pic>
        <p:nvPicPr>
          <p:cNvPr id="4" name="object 4"/>
          <p:cNvPicPr/>
          <p:nvPr/>
        </p:nvPicPr>
        <p:blipFill>
          <a:blip r:embed="rId2" cstate="print"/>
          <a:stretch>
            <a:fillRect/>
          </a:stretch>
        </p:blipFill>
        <p:spPr>
          <a:xfrm>
            <a:off x="447756" y="1151627"/>
            <a:ext cx="100436" cy="100436"/>
          </a:xfrm>
          <a:prstGeom prst="rect">
            <a:avLst/>
          </a:prstGeom>
        </p:spPr>
      </p:pic>
      <p:sp>
        <p:nvSpPr>
          <p:cNvPr id="5" name="object 5"/>
          <p:cNvSpPr txBox="1"/>
          <p:nvPr/>
        </p:nvSpPr>
        <p:spPr>
          <a:xfrm>
            <a:off x="645511" y="1023319"/>
            <a:ext cx="6458585" cy="4237355"/>
          </a:xfrm>
          <a:prstGeom prst="rect">
            <a:avLst/>
          </a:prstGeom>
        </p:spPr>
        <p:txBody>
          <a:bodyPr vert="horz" wrap="square" lIns="0" tIns="2540" rIns="0" bIns="0" rtlCol="0">
            <a:spAutoFit/>
          </a:bodyPr>
          <a:lstStyle/>
          <a:p>
            <a:pPr marL="12700" marR="981075">
              <a:lnSpc>
                <a:spcPct val="105500"/>
              </a:lnSpc>
              <a:spcBef>
                <a:spcPts val="20"/>
              </a:spcBef>
            </a:pPr>
            <a:r>
              <a:rPr sz="1700" spc="110" dirty="0">
                <a:latin typeface="Times New Roman"/>
                <a:cs typeface="Times New Roman"/>
              </a:rPr>
              <a:t>The</a:t>
            </a:r>
            <a:r>
              <a:rPr sz="1700" spc="210" dirty="0">
                <a:latin typeface="Times New Roman"/>
                <a:cs typeface="Times New Roman"/>
              </a:rPr>
              <a:t> </a:t>
            </a:r>
            <a:r>
              <a:rPr sz="1700" spc="50" dirty="0">
                <a:latin typeface="Times New Roman"/>
                <a:cs typeface="Times New Roman"/>
              </a:rPr>
              <a:t>code</a:t>
            </a:r>
            <a:r>
              <a:rPr sz="1700" spc="210" dirty="0">
                <a:latin typeface="Times New Roman"/>
                <a:cs typeface="Times New Roman"/>
              </a:rPr>
              <a:t> </a:t>
            </a:r>
            <a:r>
              <a:rPr sz="1700" spc="105" dirty="0">
                <a:latin typeface="Times New Roman"/>
                <a:cs typeface="Times New Roman"/>
              </a:rPr>
              <a:t>starts</a:t>
            </a:r>
            <a:r>
              <a:rPr sz="1700" spc="210" dirty="0">
                <a:latin typeface="Times New Roman"/>
                <a:cs typeface="Times New Roman"/>
              </a:rPr>
              <a:t> </a:t>
            </a:r>
            <a:r>
              <a:rPr sz="1700" spc="60" dirty="0">
                <a:latin typeface="Times New Roman"/>
                <a:cs typeface="Times New Roman"/>
              </a:rPr>
              <a:t>by</a:t>
            </a:r>
            <a:r>
              <a:rPr sz="1700" spc="210" dirty="0">
                <a:latin typeface="Times New Roman"/>
                <a:cs typeface="Times New Roman"/>
              </a:rPr>
              <a:t> </a:t>
            </a:r>
            <a:r>
              <a:rPr sz="1700" spc="75" dirty="0">
                <a:latin typeface="Times New Roman"/>
                <a:cs typeface="Times New Roman"/>
              </a:rPr>
              <a:t>importing</a:t>
            </a:r>
            <a:r>
              <a:rPr sz="1700" spc="210" dirty="0">
                <a:latin typeface="Times New Roman"/>
                <a:cs typeface="Times New Roman"/>
              </a:rPr>
              <a:t> </a:t>
            </a:r>
            <a:r>
              <a:rPr sz="1700" spc="100" dirty="0">
                <a:latin typeface="Times New Roman"/>
                <a:cs typeface="Times New Roman"/>
              </a:rPr>
              <a:t>the</a:t>
            </a:r>
            <a:r>
              <a:rPr sz="1700" spc="210" dirty="0">
                <a:latin typeface="Times New Roman"/>
                <a:cs typeface="Times New Roman"/>
              </a:rPr>
              <a:t> </a:t>
            </a:r>
            <a:r>
              <a:rPr sz="1700" dirty="0">
                <a:latin typeface="Times New Roman"/>
                <a:cs typeface="Times New Roman"/>
              </a:rPr>
              <a:t>necessary</a:t>
            </a:r>
            <a:r>
              <a:rPr sz="1700" spc="210" dirty="0">
                <a:latin typeface="Times New Roman"/>
                <a:cs typeface="Times New Roman"/>
              </a:rPr>
              <a:t> </a:t>
            </a:r>
            <a:r>
              <a:rPr sz="1700" spc="55" dirty="0">
                <a:latin typeface="Times New Roman"/>
                <a:cs typeface="Times New Roman"/>
              </a:rPr>
              <a:t>libraries</a:t>
            </a:r>
            <a:r>
              <a:rPr sz="1700" spc="215" dirty="0">
                <a:latin typeface="Times New Roman"/>
                <a:cs typeface="Times New Roman"/>
              </a:rPr>
              <a:t> </a:t>
            </a:r>
            <a:r>
              <a:rPr sz="1700" spc="80" dirty="0">
                <a:latin typeface="Times New Roman"/>
                <a:cs typeface="Times New Roman"/>
              </a:rPr>
              <a:t>and </a:t>
            </a:r>
            <a:r>
              <a:rPr sz="1700" spc="10" dirty="0">
                <a:latin typeface="Times New Roman"/>
                <a:cs typeface="Times New Roman"/>
              </a:rPr>
              <a:t>initializing</a:t>
            </a:r>
            <a:r>
              <a:rPr sz="1700" spc="315" dirty="0">
                <a:latin typeface="Times New Roman"/>
                <a:cs typeface="Times New Roman"/>
              </a:rPr>
              <a:t> </a:t>
            </a:r>
            <a:r>
              <a:rPr sz="1700" spc="105" dirty="0">
                <a:latin typeface="Times New Roman"/>
                <a:cs typeface="Times New Roman"/>
              </a:rPr>
              <a:t>an</a:t>
            </a:r>
            <a:r>
              <a:rPr sz="1700" spc="315" dirty="0">
                <a:latin typeface="Times New Roman"/>
                <a:cs typeface="Times New Roman"/>
              </a:rPr>
              <a:t> </a:t>
            </a:r>
            <a:r>
              <a:rPr sz="1700" spc="65" dirty="0">
                <a:latin typeface="Times New Roman"/>
                <a:cs typeface="Times New Roman"/>
              </a:rPr>
              <a:t>instance</a:t>
            </a:r>
            <a:r>
              <a:rPr sz="1700" spc="315" dirty="0">
                <a:latin typeface="Times New Roman"/>
                <a:cs typeface="Times New Roman"/>
              </a:rPr>
              <a:t> </a:t>
            </a:r>
            <a:r>
              <a:rPr sz="1700" spc="10" dirty="0">
                <a:latin typeface="Times New Roman"/>
                <a:cs typeface="Times New Roman"/>
              </a:rPr>
              <a:t>of</a:t>
            </a:r>
            <a:r>
              <a:rPr sz="1700" spc="315" dirty="0">
                <a:latin typeface="Times New Roman"/>
                <a:cs typeface="Times New Roman"/>
              </a:rPr>
              <a:t> </a:t>
            </a:r>
            <a:r>
              <a:rPr sz="1700" spc="100" dirty="0">
                <a:latin typeface="Times New Roman"/>
                <a:cs typeface="Times New Roman"/>
              </a:rPr>
              <a:t>the</a:t>
            </a:r>
            <a:r>
              <a:rPr sz="1700" spc="315" dirty="0">
                <a:latin typeface="Times New Roman"/>
                <a:cs typeface="Times New Roman"/>
              </a:rPr>
              <a:t> </a:t>
            </a:r>
            <a:r>
              <a:rPr sz="1700" spc="10" dirty="0">
                <a:latin typeface="Times New Roman"/>
                <a:cs typeface="Times New Roman"/>
              </a:rPr>
              <a:t>LogisticRegression</a:t>
            </a:r>
            <a:r>
              <a:rPr sz="1700" spc="320" dirty="0">
                <a:latin typeface="Times New Roman"/>
                <a:cs typeface="Times New Roman"/>
              </a:rPr>
              <a:t> </a:t>
            </a:r>
            <a:r>
              <a:rPr sz="1700" spc="-10" dirty="0">
                <a:latin typeface="Times New Roman"/>
                <a:cs typeface="Times New Roman"/>
              </a:rPr>
              <a:t>class.</a:t>
            </a:r>
            <a:endParaRPr sz="1700">
              <a:latin typeface="Times New Roman"/>
              <a:cs typeface="Times New Roman"/>
            </a:endParaRPr>
          </a:p>
          <a:p>
            <a:pPr marL="12700" marR="5080">
              <a:lnSpc>
                <a:spcPct val="105500"/>
              </a:lnSpc>
              <a:spcBef>
                <a:spcPts val="235"/>
              </a:spcBef>
            </a:pPr>
            <a:r>
              <a:rPr sz="1700" spc="110" dirty="0">
                <a:latin typeface="Times New Roman"/>
                <a:cs typeface="Times New Roman"/>
              </a:rPr>
              <a:t>The</a:t>
            </a:r>
            <a:r>
              <a:rPr sz="1700" spc="235" dirty="0">
                <a:latin typeface="Times New Roman"/>
                <a:cs typeface="Times New Roman"/>
              </a:rPr>
              <a:t> </a:t>
            </a:r>
            <a:r>
              <a:rPr sz="1700" spc="10" dirty="0">
                <a:latin typeface="Times New Roman"/>
                <a:cs typeface="Times New Roman"/>
              </a:rPr>
              <a:t>fit</a:t>
            </a:r>
            <a:r>
              <a:rPr sz="1700" spc="235" dirty="0">
                <a:latin typeface="Times New Roman"/>
                <a:cs typeface="Times New Roman"/>
              </a:rPr>
              <a:t> </a:t>
            </a:r>
            <a:r>
              <a:rPr sz="1700" spc="55" dirty="0">
                <a:latin typeface="Times New Roman"/>
                <a:cs typeface="Times New Roman"/>
              </a:rPr>
              <a:t>function</a:t>
            </a:r>
            <a:r>
              <a:rPr sz="1700" spc="240" dirty="0">
                <a:latin typeface="Times New Roman"/>
                <a:cs typeface="Times New Roman"/>
              </a:rPr>
              <a:t> </a:t>
            </a:r>
            <a:r>
              <a:rPr sz="1700" spc="10" dirty="0">
                <a:latin typeface="Times New Roman"/>
                <a:cs typeface="Times New Roman"/>
              </a:rPr>
              <a:t>is</a:t>
            </a:r>
            <a:r>
              <a:rPr sz="1700" spc="235" dirty="0">
                <a:latin typeface="Times New Roman"/>
                <a:cs typeface="Times New Roman"/>
              </a:rPr>
              <a:t> </a:t>
            </a:r>
            <a:r>
              <a:rPr sz="1700" spc="10" dirty="0">
                <a:latin typeface="Times New Roman"/>
                <a:cs typeface="Times New Roman"/>
              </a:rPr>
              <a:t>called</a:t>
            </a:r>
            <a:r>
              <a:rPr sz="1700" spc="235" dirty="0">
                <a:latin typeface="Times New Roman"/>
                <a:cs typeface="Times New Roman"/>
              </a:rPr>
              <a:t> </a:t>
            </a:r>
            <a:r>
              <a:rPr sz="1700" spc="55" dirty="0">
                <a:latin typeface="Times New Roman"/>
                <a:cs typeface="Times New Roman"/>
              </a:rPr>
              <a:t>on</a:t>
            </a:r>
            <a:r>
              <a:rPr sz="1700" spc="240" dirty="0">
                <a:latin typeface="Times New Roman"/>
                <a:cs typeface="Times New Roman"/>
              </a:rPr>
              <a:t> </a:t>
            </a:r>
            <a:r>
              <a:rPr sz="1700" spc="100" dirty="0">
                <a:latin typeface="Times New Roman"/>
                <a:cs typeface="Times New Roman"/>
              </a:rPr>
              <a:t>the</a:t>
            </a:r>
            <a:r>
              <a:rPr sz="1700" spc="235" dirty="0">
                <a:latin typeface="Times New Roman"/>
                <a:cs typeface="Times New Roman"/>
              </a:rPr>
              <a:t> </a:t>
            </a:r>
            <a:r>
              <a:rPr sz="1700" spc="10" dirty="0">
                <a:latin typeface="Times New Roman"/>
                <a:cs typeface="Times New Roman"/>
              </a:rPr>
              <a:t>LogisticRegression</a:t>
            </a:r>
            <a:r>
              <a:rPr sz="1700" spc="235" dirty="0">
                <a:latin typeface="Times New Roman"/>
                <a:cs typeface="Times New Roman"/>
              </a:rPr>
              <a:t> </a:t>
            </a:r>
            <a:r>
              <a:rPr sz="1700" spc="65" dirty="0">
                <a:latin typeface="Times New Roman"/>
                <a:cs typeface="Times New Roman"/>
              </a:rPr>
              <a:t>object</a:t>
            </a:r>
            <a:r>
              <a:rPr sz="1700" spc="240" dirty="0">
                <a:latin typeface="Times New Roman"/>
                <a:cs typeface="Times New Roman"/>
              </a:rPr>
              <a:t> </a:t>
            </a:r>
            <a:r>
              <a:rPr sz="1700" spc="75" dirty="0">
                <a:latin typeface="Times New Roman"/>
                <a:cs typeface="Times New Roman"/>
              </a:rPr>
              <a:t>with</a:t>
            </a:r>
            <a:r>
              <a:rPr sz="1700" spc="235" dirty="0">
                <a:latin typeface="Times New Roman"/>
                <a:cs typeface="Times New Roman"/>
              </a:rPr>
              <a:t> </a:t>
            </a:r>
            <a:r>
              <a:rPr sz="1700" spc="75" dirty="0">
                <a:latin typeface="Times New Roman"/>
                <a:cs typeface="Times New Roman"/>
              </a:rPr>
              <a:t>the </a:t>
            </a:r>
            <a:r>
              <a:rPr sz="1700" spc="85" dirty="0">
                <a:latin typeface="Times New Roman"/>
                <a:cs typeface="Times New Roman"/>
              </a:rPr>
              <a:t>training</a:t>
            </a:r>
            <a:r>
              <a:rPr sz="1700" spc="155" dirty="0">
                <a:latin typeface="Times New Roman"/>
                <a:cs typeface="Times New Roman"/>
              </a:rPr>
              <a:t> </a:t>
            </a:r>
            <a:r>
              <a:rPr sz="1700" spc="130" dirty="0">
                <a:latin typeface="Times New Roman"/>
                <a:cs typeface="Times New Roman"/>
              </a:rPr>
              <a:t>data</a:t>
            </a:r>
            <a:r>
              <a:rPr sz="1700" spc="160" dirty="0">
                <a:latin typeface="Times New Roman"/>
                <a:cs typeface="Times New Roman"/>
              </a:rPr>
              <a:t> </a:t>
            </a:r>
            <a:r>
              <a:rPr sz="1700" spc="70" dirty="0">
                <a:latin typeface="Times New Roman"/>
                <a:cs typeface="Times New Roman"/>
              </a:rPr>
              <a:t>X</a:t>
            </a:r>
            <a:r>
              <a:rPr sz="1700" spc="160" dirty="0">
                <a:latin typeface="Times New Roman"/>
                <a:cs typeface="Times New Roman"/>
              </a:rPr>
              <a:t> </a:t>
            </a:r>
            <a:r>
              <a:rPr sz="1700" spc="100" dirty="0">
                <a:latin typeface="Times New Roman"/>
                <a:cs typeface="Times New Roman"/>
              </a:rPr>
              <a:t>train</a:t>
            </a:r>
            <a:r>
              <a:rPr sz="1700" spc="155" dirty="0">
                <a:latin typeface="Times New Roman"/>
                <a:cs typeface="Times New Roman"/>
              </a:rPr>
              <a:t> </a:t>
            </a:r>
            <a:r>
              <a:rPr sz="1700" spc="110" dirty="0">
                <a:latin typeface="Times New Roman"/>
                <a:cs typeface="Times New Roman"/>
              </a:rPr>
              <a:t>and</a:t>
            </a:r>
            <a:r>
              <a:rPr sz="1700" spc="160" dirty="0">
                <a:latin typeface="Times New Roman"/>
                <a:cs typeface="Times New Roman"/>
              </a:rPr>
              <a:t> </a:t>
            </a:r>
            <a:r>
              <a:rPr sz="1700" spc="55" dirty="0">
                <a:latin typeface="Times New Roman"/>
                <a:cs typeface="Times New Roman"/>
              </a:rPr>
              <a:t>y</a:t>
            </a:r>
            <a:r>
              <a:rPr sz="1700" spc="160" dirty="0">
                <a:latin typeface="Times New Roman"/>
                <a:cs typeface="Times New Roman"/>
              </a:rPr>
              <a:t> </a:t>
            </a:r>
            <a:r>
              <a:rPr sz="1700" spc="100" dirty="0">
                <a:latin typeface="Times New Roman"/>
                <a:cs typeface="Times New Roman"/>
              </a:rPr>
              <a:t>train</a:t>
            </a:r>
            <a:r>
              <a:rPr sz="1700" spc="155" dirty="0">
                <a:latin typeface="Times New Roman"/>
                <a:cs typeface="Times New Roman"/>
              </a:rPr>
              <a:t> </a:t>
            </a:r>
            <a:r>
              <a:rPr sz="1700" spc="60" dirty="0">
                <a:latin typeface="Times New Roman"/>
                <a:cs typeface="Times New Roman"/>
              </a:rPr>
              <a:t>as</a:t>
            </a:r>
            <a:r>
              <a:rPr sz="1700" spc="160" dirty="0">
                <a:latin typeface="Times New Roman"/>
                <a:cs typeface="Times New Roman"/>
              </a:rPr>
              <a:t> </a:t>
            </a:r>
            <a:r>
              <a:rPr sz="1700" spc="80" dirty="0">
                <a:latin typeface="Times New Roman"/>
                <a:cs typeface="Times New Roman"/>
              </a:rPr>
              <a:t>parameters.</a:t>
            </a:r>
            <a:r>
              <a:rPr sz="1700" spc="355" dirty="0">
                <a:latin typeface="Times New Roman"/>
                <a:cs typeface="Times New Roman"/>
              </a:rPr>
              <a:t> </a:t>
            </a:r>
            <a:r>
              <a:rPr sz="1700" spc="80" dirty="0">
                <a:latin typeface="Times New Roman"/>
                <a:cs typeface="Times New Roman"/>
              </a:rPr>
              <a:t>This</a:t>
            </a:r>
            <a:r>
              <a:rPr sz="1700" spc="160" dirty="0">
                <a:latin typeface="Times New Roman"/>
                <a:cs typeface="Times New Roman"/>
              </a:rPr>
              <a:t> </a:t>
            </a:r>
            <a:r>
              <a:rPr sz="1700" spc="45" dirty="0">
                <a:latin typeface="Times New Roman"/>
                <a:cs typeface="Times New Roman"/>
              </a:rPr>
              <a:t>function</a:t>
            </a:r>
            <a:endParaRPr sz="1700">
              <a:latin typeface="Times New Roman"/>
              <a:cs typeface="Times New Roman"/>
            </a:endParaRPr>
          </a:p>
          <a:p>
            <a:pPr marL="12700">
              <a:lnSpc>
                <a:spcPct val="100000"/>
              </a:lnSpc>
              <a:spcBef>
                <a:spcPts val="114"/>
              </a:spcBef>
            </a:pPr>
            <a:r>
              <a:rPr sz="1700" spc="90" dirty="0">
                <a:latin typeface="Times New Roman"/>
                <a:cs typeface="Times New Roman"/>
              </a:rPr>
              <a:t>trains</a:t>
            </a:r>
            <a:r>
              <a:rPr sz="1700" spc="235" dirty="0">
                <a:latin typeface="Times New Roman"/>
                <a:cs typeface="Times New Roman"/>
              </a:rPr>
              <a:t> </a:t>
            </a:r>
            <a:r>
              <a:rPr sz="1700" spc="100" dirty="0">
                <a:latin typeface="Times New Roman"/>
                <a:cs typeface="Times New Roman"/>
              </a:rPr>
              <a:t>the</a:t>
            </a:r>
            <a:r>
              <a:rPr sz="1700" spc="235" dirty="0">
                <a:latin typeface="Times New Roman"/>
                <a:cs typeface="Times New Roman"/>
              </a:rPr>
              <a:t> </a:t>
            </a:r>
            <a:r>
              <a:rPr sz="1700" dirty="0">
                <a:latin typeface="Times New Roman"/>
                <a:cs typeface="Times New Roman"/>
              </a:rPr>
              <a:t>logistic</a:t>
            </a:r>
            <a:r>
              <a:rPr sz="1700" spc="240" dirty="0">
                <a:latin typeface="Times New Roman"/>
                <a:cs typeface="Times New Roman"/>
              </a:rPr>
              <a:t> </a:t>
            </a:r>
            <a:r>
              <a:rPr sz="1700" dirty="0">
                <a:latin typeface="Times New Roman"/>
                <a:cs typeface="Times New Roman"/>
              </a:rPr>
              <a:t>regression</a:t>
            </a:r>
            <a:r>
              <a:rPr sz="1700" spc="235" dirty="0">
                <a:latin typeface="Times New Roman"/>
                <a:cs typeface="Times New Roman"/>
              </a:rPr>
              <a:t> </a:t>
            </a:r>
            <a:r>
              <a:rPr sz="1700" spc="55" dirty="0">
                <a:latin typeface="Times New Roman"/>
                <a:cs typeface="Times New Roman"/>
              </a:rPr>
              <a:t>model</a:t>
            </a:r>
            <a:r>
              <a:rPr sz="1700" spc="240" dirty="0">
                <a:latin typeface="Times New Roman"/>
                <a:cs typeface="Times New Roman"/>
              </a:rPr>
              <a:t> </a:t>
            </a:r>
            <a:r>
              <a:rPr sz="1700" spc="55" dirty="0">
                <a:latin typeface="Times New Roman"/>
                <a:cs typeface="Times New Roman"/>
              </a:rPr>
              <a:t>on</a:t>
            </a:r>
            <a:r>
              <a:rPr sz="1700" spc="235" dirty="0">
                <a:latin typeface="Times New Roman"/>
                <a:cs typeface="Times New Roman"/>
              </a:rPr>
              <a:t> </a:t>
            </a:r>
            <a:r>
              <a:rPr sz="1700" spc="100" dirty="0">
                <a:latin typeface="Times New Roman"/>
                <a:cs typeface="Times New Roman"/>
              </a:rPr>
              <a:t>the</a:t>
            </a:r>
            <a:r>
              <a:rPr sz="1700" spc="240" dirty="0">
                <a:latin typeface="Times New Roman"/>
                <a:cs typeface="Times New Roman"/>
              </a:rPr>
              <a:t> </a:t>
            </a:r>
            <a:r>
              <a:rPr sz="1700" spc="85" dirty="0">
                <a:latin typeface="Times New Roman"/>
                <a:cs typeface="Times New Roman"/>
              </a:rPr>
              <a:t>training</a:t>
            </a:r>
            <a:r>
              <a:rPr sz="1700" spc="235" dirty="0">
                <a:latin typeface="Times New Roman"/>
                <a:cs typeface="Times New Roman"/>
              </a:rPr>
              <a:t> </a:t>
            </a:r>
            <a:r>
              <a:rPr sz="1700" spc="100" dirty="0">
                <a:latin typeface="Times New Roman"/>
                <a:cs typeface="Times New Roman"/>
              </a:rPr>
              <a:t>data.</a:t>
            </a:r>
            <a:endParaRPr sz="1700">
              <a:latin typeface="Times New Roman"/>
              <a:cs typeface="Times New Roman"/>
            </a:endParaRPr>
          </a:p>
          <a:p>
            <a:pPr marL="12700" marR="243840">
              <a:lnSpc>
                <a:spcPct val="105500"/>
              </a:lnSpc>
              <a:spcBef>
                <a:spcPts val="235"/>
              </a:spcBef>
            </a:pPr>
            <a:r>
              <a:rPr sz="1700" spc="110" dirty="0">
                <a:latin typeface="Times New Roman"/>
                <a:cs typeface="Times New Roman"/>
              </a:rPr>
              <a:t>The</a:t>
            </a:r>
            <a:r>
              <a:rPr sz="1700" spc="240" dirty="0">
                <a:latin typeface="Times New Roman"/>
                <a:cs typeface="Times New Roman"/>
              </a:rPr>
              <a:t> </a:t>
            </a:r>
            <a:r>
              <a:rPr sz="1700" spc="75" dirty="0">
                <a:latin typeface="Times New Roman"/>
                <a:cs typeface="Times New Roman"/>
              </a:rPr>
              <a:t>predict</a:t>
            </a:r>
            <a:r>
              <a:rPr sz="1700" spc="245" dirty="0">
                <a:latin typeface="Times New Roman"/>
                <a:cs typeface="Times New Roman"/>
              </a:rPr>
              <a:t> </a:t>
            </a:r>
            <a:r>
              <a:rPr sz="1700" spc="55" dirty="0">
                <a:latin typeface="Times New Roman"/>
                <a:cs typeface="Times New Roman"/>
              </a:rPr>
              <a:t>function</a:t>
            </a:r>
            <a:r>
              <a:rPr sz="1700" spc="245" dirty="0">
                <a:latin typeface="Times New Roman"/>
                <a:cs typeface="Times New Roman"/>
              </a:rPr>
              <a:t> </a:t>
            </a:r>
            <a:r>
              <a:rPr sz="1700" spc="10" dirty="0">
                <a:latin typeface="Times New Roman"/>
                <a:cs typeface="Times New Roman"/>
              </a:rPr>
              <a:t>is</a:t>
            </a:r>
            <a:r>
              <a:rPr sz="1700" spc="245" dirty="0">
                <a:latin typeface="Times New Roman"/>
                <a:cs typeface="Times New Roman"/>
              </a:rPr>
              <a:t> </a:t>
            </a:r>
            <a:r>
              <a:rPr sz="1700" spc="10" dirty="0">
                <a:latin typeface="Times New Roman"/>
                <a:cs typeface="Times New Roman"/>
              </a:rPr>
              <a:t>called</a:t>
            </a:r>
            <a:r>
              <a:rPr sz="1700" spc="245" dirty="0">
                <a:latin typeface="Times New Roman"/>
                <a:cs typeface="Times New Roman"/>
              </a:rPr>
              <a:t> </a:t>
            </a:r>
            <a:r>
              <a:rPr sz="1700" spc="55" dirty="0">
                <a:latin typeface="Times New Roman"/>
                <a:cs typeface="Times New Roman"/>
              </a:rPr>
              <a:t>on</a:t>
            </a:r>
            <a:r>
              <a:rPr sz="1700" spc="245" dirty="0">
                <a:latin typeface="Times New Roman"/>
                <a:cs typeface="Times New Roman"/>
              </a:rPr>
              <a:t> </a:t>
            </a:r>
            <a:r>
              <a:rPr sz="1700" spc="100" dirty="0">
                <a:latin typeface="Times New Roman"/>
                <a:cs typeface="Times New Roman"/>
              </a:rPr>
              <a:t>the</a:t>
            </a:r>
            <a:r>
              <a:rPr sz="1700" spc="245" dirty="0">
                <a:latin typeface="Times New Roman"/>
                <a:cs typeface="Times New Roman"/>
              </a:rPr>
              <a:t> </a:t>
            </a:r>
            <a:r>
              <a:rPr sz="1700" spc="10" dirty="0">
                <a:latin typeface="Times New Roman"/>
                <a:cs typeface="Times New Roman"/>
              </a:rPr>
              <a:t>LogisticRegression</a:t>
            </a:r>
            <a:r>
              <a:rPr sz="1700" spc="245" dirty="0">
                <a:latin typeface="Times New Roman"/>
                <a:cs typeface="Times New Roman"/>
              </a:rPr>
              <a:t> </a:t>
            </a:r>
            <a:r>
              <a:rPr sz="1700" spc="55" dirty="0">
                <a:latin typeface="Times New Roman"/>
                <a:cs typeface="Times New Roman"/>
              </a:rPr>
              <a:t>object </a:t>
            </a:r>
            <a:r>
              <a:rPr sz="1700" spc="75" dirty="0">
                <a:latin typeface="Times New Roman"/>
                <a:cs typeface="Times New Roman"/>
              </a:rPr>
              <a:t>with</a:t>
            </a:r>
            <a:r>
              <a:rPr sz="1700" spc="160" dirty="0">
                <a:latin typeface="Times New Roman"/>
                <a:cs typeface="Times New Roman"/>
              </a:rPr>
              <a:t> </a:t>
            </a:r>
            <a:r>
              <a:rPr sz="1700" spc="100" dirty="0">
                <a:latin typeface="Times New Roman"/>
                <a:cs typeface="Times New Roman"/>
              </a:rPr>
              <a:t>the</a:t>
            </a:r>
            <a:r>
              <a:rPr sz="1700" spc="165" dirty="0">
                <a:latin typeface="Times New Roman"/>
                <a:cs typeface="Times New Roman"/>
              </a:rPr>
              <a:t> </a:t>
            </a:r>
            <a:r>
              <a:rPr sz="1700" spc="100" dirty="0">
                <a:latin typeface="Times New Roman"/>
                <a:cs typeface="Times New Roman"/>
              </a:rPr>
              <a:t>test</a:t>
            </a:r>
            <a:r>
              <a:rPr sz="1700" spc="165" dirty="0">
                <a:latin typeface="Times New Roman"/>
                <a:cs typeface="Times New Roman"/>
              </a:rPr>
              <a:t> </a:t>
            </a:r>
            <a:r>
              <a:rPr sz="1700" spc="130" dirty="0">
                <a:latin typeface="Times New Roman"/>
                <a:cs typeface="Times New Roman"/>
              </a:rPr>
              <a:t>data</a:t>
            </a:r>
            <a:r>
              <a:rPr sz="1700" spc="165" dirty="0">
                <a:latin typeface="Times New Roman"/>
                <a:cs typeface="Times New Roman"/>
              </a:rPr>
              <a:t> </a:t>
            </a:r>
            <a:r>
              <a:rPr sz="1700" spc="70" dirty="0">
                <a:latin typeface="Times New Roman"/>
                <a:cs typeface="Times New Roman"/>
              </a:rPr>
              <a:t>X</a:t>
            </a:r>
            <a:r>
              <a:rPr sz="1700" spc="165" dirty="0">
                <a:latin typeface="Times New Roman"/>
                <a:cs typeface="Times New Roman"/>
              </a:rPr>
              <a:t> </a:t>
            </a:r>
            <a:r>
              <a:rPr sz="1700" spc="100" dirty="0">
                <a:latin typeface="Times New Roman"/>
                <a:cs typeface="Times New Roman"/>
              </a:rPr>
              <a:t>test</a:t>
            </a:r>
            <a:r>
              <a:rPr sz="1700" spc="165" dirty="0">
                <a:latin typeface="Times New Roman"/>
                <a:cs typeface="Times New Roman"/>
              </a:rPr>
              <a:t> </a:t>
            </a:r>
            <a:r>
              <a:rPr sz="1700" spc="60" dirty="0">
                <a:latin typeface="Times New Roman"/>
                <a:cs typeface="Times New Roman"/>
              </a:rPr>
              <a:t>as</a:t>
            </a:r>
            <a:r>
              <a:rPr sz="1700" spc="165" dirty="0">
                <a:latin typeface="Times New Roman"/>
                <a:cs typeface="Times New Roman"/>
              </a:rPr>
              <a:t> </a:t>
            </a:r>
            <a:r>
              <a:rPr sz="1700" spc="110" dirty="0">
                <a:latin typeface="Times New Roman"/>
                <a:cs typeface="Times New Roman"/>
              </a:rPr>
              <a:t>a</a:t>
            </a:r>
            <a:r>
              <a:rPr sz="1700" spc="165" dirty="0">
                <a:latin typeface="Times New Roman"/>
                <a:cs typeface="Times New Roman"/>
              </a:rPr>
              <a:t> </a:t>
            </a:r>
            <a:r>
              <a:rPr sz="1700" spc="85" dirty="0">
                <a:latin typeface="Times New Roman"/>
                <a:cs typeface="Times New Roman"/>
              </a:rPr>
              <a:t>parameter.</a:t>
            </a:r>
            <a:r>
              <a:rPr sz="1700" spc="365" dirty="0">
                <a:latin typeface="Times New Roman"/>
                <a:cs typeface="Times New Roman"/>
              </a:rPr>
              <a:t> </a:t>
            </a:r>
            <a:r>
              <a:rPr sz="1700" spc="80" dirty="0">
                <a:latin typeface="Times New Roman"/>
                <a:cs typeface="Times New Roman"/>
              </a:rPr>
              <a:t>This</a:t>
            </a:r>
            <a:r>
              <a:rPr sz="1700" spc="165" dirty="0">
                <a:latin typeface="Times New Roman"/>
                <a:cs typeface="Times New Roman"/>
              </a:rPr>
              <a:t> </a:t>
            </a:r>
            <a:r>
              <a:rPr sz="1700" spc="55" dirty="0">
                <a:latin typeface="Times New Roman"/>
                <a:cs typeface="Times New Roman"/>
              </a:rPr>
              <a:t>function</a:t>
            </a:r>
            <a:r>
              <a:rPr sz="1700" spc="165" dirty="0">
                <a:latin typeface="Times New Roman"/>
                <a:cs typeface="Times New Roman"/>
              </a:rPr>
              <a:t> </a:t>
            </a:r>
            <a:r>
              <a:rPr sz="1700" spc="60" dirty="0">
                <a:latin typeface="Times New Roman"/>
                <a:cs typeface="Times New Roman"/>
              </a:rPr>
              <a:t>predicts </a:t>
            </a:r>
            <a:r>
              <a:rPr sz="1700" spc="100" dirty="0">
                <a:latin typeface="Times New Roman"/>
                <a:cs typeface="Times New Roman"/>
              </a:rPr>
              <a:t>the</a:t>
            </a:r>
            <a:r>
              <a:rPr sz="1700" spc="170" dirty="0">
                <a:latin typeface="Times New Roman"/>
                <a:cs typeface="Times New Roman"/>
              </a:rPr>
              <a:t> </a:t>
            </a:r>
            <a:r>
              <a:rPr sz="1700" spc="105" dirty="0">
                <a:latin typeface="Times New Roman"/>
                <a:cs typeface="Times New Roman"/>
              </a:rPr>
              <a:t>target</a:t>
            </a:r>
            <a:r>
              <a:rPr sz="1700" spc="175" dirty="0">
                <a:latin typeface="Times New Roman"/>
                <a:cs typeface="Times New Roman"/>
              </a:rPr>
              <a:t> </a:t>
            </a:r>
            <a:r>
              <a:rPr sz="1700" spc="50" dirty="0">
                <a:latin typeface="Times New Roman"/>
                <a:cs typeface="Times New Roman"/>
              </a:rPr>
              <a:t>variable</a:t>
            </a:r>
            <a:r>
              <a:rPr sz="1700" spc="175" dirty="0">
                <a:latin typeface="Times New Roman"/>
                <a:cs typeface="Times New Roman"/>
              </a:rPr>
              <a:t> </a:t>
            </a:r>
            <a:r>
              <a:rPr sz="1700" dirty="0">
                <a:latin typeface="Times New Roman"/>
                <a:cs typeface="Times New Roman"/>
              </a:rPr>
              <a:t>for</a:t>
            </a:r>
            <a:r>
              <a:rPr sz="1700" spc="175" dirty="0">
                <a:latin typeface="Times New Roman"/>
                <a:cs typeface="Times New Roman"/>
              </a:rPr>
              <a:t> </a:t>
            </a:r>
            <a:r>
              <a:rPr sz="1700" spc="100" dirty="0">
                <a:latin typeface="Times New Roman"/>
                <a:cs typeface="Times New Roman"/>
              </a:rPr>
              <a:t>the</a:t>
            </a:r>
            <a:r>
              <a:rPr sz="1700" spc="170" dirty="0">
                <a:latin typeface="Times New Roman"/>
                <a:cs typeface="Times New Roman"/>
              </a:rPr>
              <a:t> </a:t>
            </a:r>
            <a:r>
              <a:rPr sz="1700" spc="100" dirty="0">
                <a:latin typeface="Times New Roman"/>
                <a:cs typeface="Times New Roman"/>
              </a:rPr>
              <a:t>test</a:t>
            </a:r>
            <a:r>
              <a:rPr sz="1700" spc="175" dirty="0">
                <a:latin typeface="Times New Roman"/>
                <a:cs typeface="Times New Roman"/>
              </a:rPr>
              <a:t> </a:t>
            </a:r>
            <a:r>
              <a:rPr sz="1700" spc="100" dirty="0">
                <a:latin typeface="Times New Roman"/>
                <a:cs typeface="Times New Roman"/>
              </a:rPr>
              <a:t>data.</a:t>
            </a:r>
            <a:endParaRPr sz="1700">
              <a:latin typeface="Times New Roman"/>
              <a:cs typeface="Times New Roman"/>
            </a:endParaRPr>
          </a:p>
          <a:p>
            <a:pPr marL="12700" marR="209550">
              <a:lnSpc>
                <a:spcPct val="105500"/>
              </a:lnSpc>
              <a:spcBef>
                <a:spcPts val="240"/>
              </a:spcBef>
            </a:pPr>
            <a:r>
              <a:rPr sz="1700" spc="110" dirty="0">
                <a:latin typeface="Times New Roman"/>
                <a:cs typeface="Times New Roman"/>
              </a:rPr>
              <a:t>The</a:t>
            </a:r>
            <a:r>
              <a:rPr sz="1700" spc="180" dirty="0">
                <a:latin typeface="Times New Roman"/>
                <a:cs typeface="Times New Roman"/>
              </a:rPr>
              <a:t> </a:t>
            </a:r>
            <a:r>
              <a:rPr sz="1700" spc="70" dirty="0">
                <a:latin typeface="Times New Roman"/>
                <a:cs typeface="Times New Roman"/>
              </a:rPr>
              <a:t>predicted</a:t>
            </a:r>
            <a:r>
              <a:rPr sz="1700" spc="180" dirty="0">
                <a:latin typeface="Times New Roman"/>
                <a:cs typeface="Times New Roman"/>
              </a:rPr>
              <a:t> </a:t>
            </a:r>
            <a:r>
              <a:rPr sz="1700" dirty="0">
                <a:latin typeface="Times New Roman"/>
                <a:cs typeface="Times New Roman"/>
              </a:rPr>
              <a:t>values</a:t>
            </a:r>
            <a:r>
              <a:rPr sz="1700" spc="185" dirty="0">
                <a:latin typeface="Times New Roman"/>
                <a:cs typeface="Times New Roman"/>
              </a:rPr>
              <a:t> </a:t>
            </a:r>
            <a:r>
              <a:rPr sz="1700" spc="80" dirty="0">
                <a:latin typeface="Times New Roman"/>
                <a:cs typeface="Times New Roman"/>
              </a:rPr>
              <a:t>are</a:t>
            </a:r>
            <a:r>
              <a:rPr sz="1700" spc="180" dirty="0">
                <a:latin typeface="Times New Roman"/>
                <a:cs typeface="Times New Roman"/>
              </a:rPr>
              <a:t> </a:t>
            </a:r>
            <a:r>
              <a:rPr sz="1700" spc="80" dirty="0">
                <a:latin typeface="Times New Roman"/>
                <a:cs typeface="Times New Roman"/>
              </a:rPr>
              <a:t>printed</a:t>
            </a:r>
            <a:r>
              <a:rPr sz="1700" spc="185" dirty="0">
                <a:latin typeface="Times New Roman"/>
                <a:cs typeface="Times New Roman"/>
              </a:rPr>
              <a:t> </a:t>
            </a:r>
            <a:r>
              <a:rPr sz="1700" spc="50" dirty="0">
                <a:latin typeface="Times New Roman"/>
                <a:cs typeface="Times New Roman"/>
              </a:rPr>
              <a:t>using</a:t>
            </a:r>
            <a:r>
              <a:rPr sz="1700" spc="180" dirty="0">
                <a:latin typeface="Times New Roman"/>
                <a:cs typeface="Times New Roman"/>
              </a:rPr>
              <a:t> </a:t>
            </a:r>
            <a:r>
              <a:rPr sz="1700" spc="100" dirty="0">
                <a:latin typeface="Times New Roman"/>
                <a:cs typeface="Times New Roman"/>
              </a:rPr>
              <a:t>the</a:t>
            </a:r>
            <a:r>
              <a:rPr sz="1700" spc="185" dirty="0">
                <a:latin typeface="Times New Roman"/>
                <a:cs typeface="Times New Roman"/>
              </a:rPr>
              <a:t> </a:t>
            </a:r>
            <a:r>
              <a:rPr sz="1700" spc="90" dirty="0">
                <a:latin typeface="Times New Roman"/>
                <a:cs typeface="Times New Roman"/>
              </a:rPr>
              <a:t>print</a:t>
            </a:r>
            <a:r>
              <a:rPr sz="1700" spc="180" dirty="0">
                <a:latin typeface="Times New Roman"/>
                <a:cs typeface="Times New Roman"/>
              </a:rPr>
              <a:t> </a:t>
            </a:r>
            <a:r>
              <a:rPr sz="1700" spc="55" dirty="0">
                <a:latin typeface="Times New Roman"/>
                <a:cs typeface="Times New Roman"/>
              </a:rPr>
              <a:t>function.</a:t>
            </a:r>
            <a:r>
              <a:rPr sz="1700" spc="390" dirty="0">
                <a:latin typeface="Times New Roman"/>
                <a:cs typeface="Times New Roman"/>
              </a:rPr>
              <a:t> </a:t>
            </a:r>
            <a:r>
              <a:rPr sz="1700" spc="85" dirty="0">
                <a:latin typeface="Times New Roman"/>
                <a:cs typeface="Times New Roman"/>
              </a:rPr>
              <a:t>The </a:t>
            </a:r>
            <a:r>
              <a:rPr sz="1700" spc="60" dirty="0">
                <a:latin typeface="Times New Roman"/>
                <a:cs typeface="Times New Roman"/>
              </a:rPr>
              <a:t>accuracy</a:t>
            </a:r>
            <a:r>
              <a:rPr sz="1700" spc="160" dirty="0">
                <a:latin typeface="Times New Roman"/>
                <a:cs typeface="Times New Roman"/>
              </a:rPr>
              <a:t> </a:t>
            </a:r>
            <a:r>
              <a:rPr sz="1700" dirty="0">
                <a:latin typeface="Times New Roman"/>
                <a:cs typeface="Times New Roman"/>
              </a:rPr>
              <a:t>of</a:t>
            </a:r>
            <a:r>
              <a:rPr sz="1700" spc="165" dirty="0">
                <a:latin typeface="Times New Roman"/>
                <a:cs typeface="Times New Roman"/>
              </a:rPr>
              <a:t> </a:t>
            </a:r>
            <a:r>
              <a:rPr sz="1700" spc="100" dirty="0">
                <a:latin typeface="Times New Roman"/>
                <a:cs typeface="Times New Roman"/>
              </a:rPr>
              <a:t>the</a:t>
            </a:r>
            <a:r>
              <a:rPr sz="1700" spc="165" dirty="0">
                <a:latin typeface="Times New Roman"/>
                <a:cs typeface="Times New Roman"/>
              </a:rPr>
              <a:t> </a:t>
            </a:r>
            <a:r>
              <a:rPr sz="1700" spc="55" dirty="0">
                <a:latin typeface="Times New Roman"/>
                <a:cs typeface="Times New Roman"/>
              </a:rPr>
              <a:t>model</a:t>
            </a:r>
            <a:r>
              <a:rPr sz="1700" spc="165" dirty="0">
                <a:latin typeface="Times New Roman"/>
                <a:cs typeface="Times New Roman"/>
              </a:rPr>
              <a:t> </a:t>
            </a:r>
            <a:r>
              <a:rPr sz="1700" dirty="0">
                <a:latin typeface="Times New Roman"/>
                <a:cs typeface="Times New Roman"/>
              </a:rPr>
              <a:t>is</a:t>
            </a:r>
            <a:r>
              <a:rPr sz="1700" spc="165" dirty="0">
                <a:latin typeface="Times New Roman"/>
                <a:cs typeface="Times New Roman"/>
              </a:rPr>
              <a:t> </a:t>
            </a:r>
            <a:r>
              <a:rPr sz="1700" spc="60" dirty="0">
                <a:latin typeface="Times New Roman"/>
                <a:cs typeface="Times New Roman"/>
              </a:rPr>
              <a:t>calculated</a:t>
            </a:r>
            <a:r>
              <a:rPr sz="1700" spc="165" dirty="0">
                <a:latin typeface="Times New Roman"/>
                <a:cs typeface="Times New Roman"/>
              </a:rPr>
              <a:t> </a:t>
            </a:r>
            <a:r>
              <a:rPr sz="1700" spc="50" dirty="0">
                <a:latin typeface="Times New Roman"/>
                <a:cs typeface="Times New Roman"/>
              </a:rPr>
              <a:t>using</a:t>
            </a:r>
            <a:r>
              <a:rPr sz="1700" spc="165" dirty="0">
                <a:latin typeface="Times New Roman"/>
                <a:cs typeface="Times New Roman"/>
              </a:rPr>
              <a:t> </a:t>
            </a:r>
            <a:r>
              <a:rPr sz="1700" spc="100" dirty="0">
                <a:latin typeface="Times New Roman"/>
                <a:cs typeface="Times New Roman"/>
              </a:rPr>
              <a:t>the</a:t>
            </a:r>
            <a:r>
              <a:rPr sz="1700" spc="165" dirty="0">
                <a:latin typeface="Times New Roman"/>
                <a:cs typeface="Times New Roman"/>
              </a:rPr>
              <a:t> </a:t>
            </a:r>
            <a:r>
              <a:rPr sz="1700" spc="60" dirty="0">
                <a:latin typeface="Times New Roman"/>
                <a:cs typeface="Times New Roman"/>
              </a:rPr>
              <a:t>accuracy</a:t>
            </a:r>
            <a:r>
              <a:rPr sz="1700" spc="160" dirty="0">
                <a:latin typeface="Times New Roman"/>
                <a:cs typeface="Times New Roman"/>
              </a:rPr>
              <a:t> </a:t>
            </a:r>
            <a:r>
              <a:rPr sz="1700" spc="-10" dirty="0">
                <a:latin typeface="Times New Roman"/>
                <a:cs typeface="Times New Roman"/>
              </a:rPr>
              <a:t>score </a:t>
            </a:r>
            <a:r>
              <a:rPr sz="1700" spc="55" dirty="0">
                <a:latin typeface="Times New Roman"/>
                <a:cs typeface="Times New Roman"/>
              </a:rPr>
              <a:t>function</a:t>
            </a:r>
            <a:r>
              <a:rPr sz="1700" spc="204" dirty="0">
                <a:latin typeface="Times New Roman"/>
                <a:cs typeface="Times New Roman"/>
              </a:rPr>
              <a:t> </a:t>
            </a:r>
            <a:r>
              <a:rPr sz="1700" dirty="0">
                <a:latin typeface="Times New Roman"/>
                <a:cs typeface="Times New Roman"/>
              </a:rPr>
              <a:t>from</a:t>
            </a:r>
            <a:r>
              <a:rPr sz="1700" spc="204" dirty="0">
                <a:latin typeface="Times New Roman"/>
                <a:cs typeface="Times New Roman"/>
              </a:rPr>
              <a:t> </a:t>
            </a:r>
            <a:r>
              <a:rPr sz="1700" spc="100" dirty="0">
                <a:latin typeface="Times New Roman"/>
                <a:cs typeface="Times New Roman"/>
              </a:rPr>
              <a:t>the</a:t>
            </a:r>
            <a:r>
              <a:rPr sz="1700" spc="210" dirty="0">
                <a:latin typeface="Times New Roman"/>
                <a:cs typeface="Times New Roman"/>
              </a:rPr>
              <a:t> </a:t>
            </a:r>
            <a:r>
              <a:rPr sz="1700" dirty="0">
                <a:latin typeface="Times New Roman"/>
                <a:cs typeface="Times New Roman"/>
              </a:rPr>
              <a:t>scikit</a:t>
            </a:r>
            <a:r>
              <a:rPr sz="1700" spc="204" dirty="0">
                <a:latin typeface="Times New Roman"/>
                <a:cs typeface="Times New Roman"/>
              </a:rPr>
              <a:t> </a:t>
            </a:r>
            <a:r>
              <a:rPr sz="1700" spc="60" dirty="0">
                <a:latin typeface="Times New Roman"/>
                <a:cs typeface="Times New Roman"/>
              </a:rPr>
              <a:t>learn</a:t>
            </a:r>
            <a:r>
              <a:rPr sz="1700" spc="210" dirty="0">
                <a:latin typeface="Times New Roman"/>
                <a:cs typeface="Times New Roman"/>
              </a:rPr>
              <a:t> </a:t>
            </a:r>
            <a:r>
              <a:rPr sz="1700" spc="65" dirty="0">
                <a:latin typeface="Times New Roman"/>
                <a:cs typeface="Times New Roman"/>
              </a:rPr>
              <a:t>library</a:t>
            </a:r>
            <a:r>
              <a:rPr sz="1700" spc="204" dirty="0">
                <a:latin typeface="Times New Roman"/>
                <a:cs typeface="Times New Roman"/>
              </a:rPr>
              <a:t> </a:t>
            </a:r>
            <a:r>
              <a:rPr sz="1700" spc="110" dirty="0">
                <a:latin typeface="Times New Roman"/>
                <a:cs typeface="Times New Roman"/>
              </a:rPr>
              <a:t>and</a:t>
            </a:r>
            <a:r>
              <a:rPr sz="1700" spc="210" dirty="0">
                <a:latin typeface="Times New Roman"/>
                <a:cs typeface="Times New Roman"/>
              </a:rPr>
              <a:t> </a:t>
            </a:r>
            <a:r>
              <a:rPr sz="1700" spc="80" dirty="0">
                <a:latin typeface="Times New Roman"/>
                <a:cs typeface="Times New Roman"/>
              </a:rPr>
              <a:t>printed</a:t>
            </a:r>
            <a:r>
              <a:rPr sz="1700" spc="204" dirty="0">
                <a:latin typeface="Times New Roman"/>
                <a:cs typeface="Times New Roman"/>
              </a:rPr>
              <a:t> </a:t>
            </a:r>
            <a:r>
              <a:rPr sz="1700" spc="50" dirty="0">
                <a:latin typeface="Times New Roman"/>
                <a:cs typeface="Times New Roman"/>
              </a:rPr>
              <a:t>using</a:t>
            </a:r>
            <a:r>
              <a:rPr sz="1700" spc="210" dirty="0">
                <a:latin typeface="Times New Roman"/>
                <a:cs typeface="Times New Roman"/>
              </a:rPr>
              <a:t> </a:t>
            </a:r>
            <a:r>
              <a:rPr sz="1700" spc="100" dirty="0">
                <a:latin typeface="Times New Roman"/>
                <a:cs typeface="Times New Roman"/>
              </a:rPr>
              <a:t>the</a:t>
            </a:r>
            <a:r>
              <a:rPr sz="1700" spc="204" dirty="0">
                <a:latin typeface="Times New Roman"/>
                <a:cs typeface="Times New Roman"/>
              </a:rPr>
              <a:t> </a:t>
            </a:r>
            <a:r>
              <a:rPr sz="1700" spc="70" dirty="0">
                <a:latin typeface="Times New Roman"/>
                <a:cs typeface="Times New Roman"/>
              </a:rPr>
              <a:t>print </a:t>
            </a:r>
            <a:r>
              <a:rPr sz="1700" spc="45" dirty="0">
                <a:latin typeface="Times New Roman"/>
                <a:cs typeface="Times New Roman"/>
              </a:rPr>
              <a:t>function.</a:t>
            </a:r>
            <a:endParaRPr sz="1700">
              <a:latin typeface="Times New Roman"/>
              <a:cs typeface="Times New Roman"/>
            </a:endParaRPr>
          </a:p>
          <a:p>
            <a:pPr marL="12700" marR="275590">
              <a:lnSpc>
                <a:spcPct val="105500"/>
              </a:lnSpc>
              <a:spcBef>
                <a:spcPts val="240"/>
              </a:spcBef>
            </a:pPr>
            <a:r>
              <a:rPr sz="1700" spc="110" dirty="0">
                <a:latin typeface="Times New Roman"/>
                <a:cs typeface="Times New Roman"/>
              </a:rPr>
              <a:t>The</a:t>
            </a:r>
            <a:r>
              <a:rPr sz="1700" spc="265" dirty="0">
                <a:latin typeface="Times New Roman"/>
                <a:cs typeface="Times New Roman"/>
              </a:rPr>
              <a:t> </a:t>
            </a:r>
            <a:r>
              <a:rPr sz="1700" dirty="0">
                <a:latin typeface="Times New Roman"/>
                <a:cs typeface="Times New Roman"/>
              </a:rPr>
              <a:t>classification</a:t>
            </a:r>
            <a:r>
              <a:rPr sz="1700" spc="265" dirty="0">
                <a:latin typeface="Times New Roman"/>
                <a:cs typeface="Times New Roman"/>
              </a:rPr>
              <a:t> </a:t>
            </a:r>
            <a:r>
              <a:rPr sz="1700" spc="95" dirty="0">
                <a:latin typeface="Times New Roman"/>
                <a:cs typeface="Times New Roman"/>
              </a:rPr>
              <a:t>report</a:t>
            </a:r>
            <a:r>
              <a:rPr sz="1700" spc="265" dirty="0">
                <a:latin typeface="Times New Roman"/>
                <a:cs typeface="Times New Roman"/>
              </a:rPr>
              <a:t> </a:t>
            </a:r>
            <a:r>
              <a:rPr sz="1700" spc="55" dirty="0">
                <a:latin typeface="Times New Roman"/>
                <a:cs typeface="Times New Roman"/>
              </a:rPr>
              <a:t>function</a:t>
            </a:r>
            <a:r>
              <a:rPr sz="1700" spc="265" dirty="0">
                <a:latin typeface="Times New Roman"/>
                <a:cs typeface="Times New Roman"/>
              </a:rPr>
              <a:t> </a:t>
            </a:r>
            <a:r>
              <a:rPr sz="1700" dirty="0">
                <a:latin typeface="Times New Roman"/>
                <a:cs typeface="Times New Roman"/>
              </a:rPr>
              <a:t>from</a:t>
            </a:r>
            <a:r>
              <a:rPr sz="1700" spc="270" dirty="0">
                <a:latin typeface="Times New Roman"/>
                <a:cs typeface="Times New Roman"/>
              </a:rPr>
              <a:t> </a:t>
            </a:r>
            <a:r>
              <a:rPr sz="1700" spc="100" dirty="0">
                <a:latin typeface="Times New Roman"/>
                <a:cs typeface="Times New Roman"/>
              </a:rPr>
              <a:t>the</a:t>
            </a:r>
            <a:r>
              <a:rPr sz="1700" spc="265" dirty="0">
                <a:latin typeface="Times New Roman"/>
                <a:cs typeface="Times New Roman"/>
              </a:rPr>
              <a:t> </a:t>
            </a:r>
            <a:r>
              <a:rPr sz="1700" dirty="0">
                <a:latin typeface="Times New Roman"/>
                <a:cs typeface="Times New Roman"/>
              </a:rPr>
              <a:t>scikit</a:t>
            </a:r>
            <a:r>
              <a:rPr sz="1700" spc="265" dirty="0">
                <a:latin typeface="Times New Roman"/>
                <a:cs typeface="Times New Roman"/>
              </a:rPr>
              <a:t> </a:t>
            </a:r>
            <a:r>
              <a:rPr sz="1700" spc="60" dirty="0">
                <a:latin typeface="Times New Roman"/>
                <a:cs typeface="Times New Roman"/>
              </a:rPr>
              <a:t>learn</a:t>
            </a:r>
            <a:r>
              <a:rPr sz="1700" spc="265" dirty="0">
                <a:latin typeface="Times New Roman"/>
                <a:cs typeface="Times New Roman"/>
              </a:rPr>
              <a:t> </a:t>
            </a:r>
            <a:r>
              <a:rPr sz="1700" spc="65" dirty="0">
                <a:latin typeface="Times New Roman"/>
                <a:cs typeface="Times New Roman"/>
              </a:rPr>
              <a:t>library</a:t>
            </a:r>
            <a:r>
              <a:rPr sz="1700" spc="265" dirty="0">
                <a:latin typeface="Times New Roman"/>
                <a:cs typeface="Times New Roman"/>
              </a:rPr>
              <a:t> </a:t>
            </a:r>
            <a:r>
              <a:rPr sz="1700" spc="-25" dirty="0">
                <a:latin typeface="Times New Roman"/>
                <a:cs typeface="Times New Roman"/>
              </a:rPr>
              <a:t>is </a:t>
            </a:r>
            <a:r>
              <a:rPr sz="1700" spc="55" dirty="0">
                <a:latin typeface="Times New Roman"/>
                <a:cs typeface="Times New Roman"/>
              </a:rPr>
              <a:t>used</a:t>
            </a:r>
            <a:r>
              <a:rPr sz="1700" spc="250" dirty="0">
                <a:latin typeface="Times New Roman"/>
                <a:cs typeface="Times New Roman"/>
              </a:rPr>
              <a:t> </a:t>
            </a:r>
            <a:r>
              <a:rPr sz="1700" spc="105" dirty="0">
                <a:latin typeface="Times New Roman"/>
                <a:cs typeface="Times New Roman"/>
              </a:rPr>
              <a:t>to</a:t>
            </a:r>
            <a:r>
              <a:rPr sz="1700" spc="250" dirty="0">
                <a:latin typeface="Times New Roman"/>
                <a:cs typeface="Times New Roman"/>
              </a:rPr>
              <a:t> </a:t>
            </a:r>
            <a:r>
              <a:rPr sz="1700" spc="90" dirty="0">
                <a:latin typeface="Times New Roman"/>
                <a:cs typeface="Times New Roman"/>
              </a:rPr>
              <a:t>print</a:t>
            </a:r>
            <a:r>
              <a:rPr sz="1700" spc="250" dirty="0">
                <a:latin typeface="Times New Roman"/>
                <a:cs typeface="Times New Roman"/>
              </a:rPr>
              <a:t> </a:t>
            </a:r>
            <a:r>
              <a:rPr sz="1700" spc="110" dirty="0">
                <a:latin typeface="Times New Roman"/>
                <a:cs typeface="Times New Roman"/>
              </a:rPr>
              <a:t>a</a:t>
            </a:r>
            <a:r>
              <a:rPr sz="1700" spc="250" dirty="0">
                <a:latin typeface="Times New Roman"/>
                <a:cs typeface="Times New Roman"/>
              </a:rPr>
              <a:t> </a:t>
            </a:r>
            <a:r>
              <a:rPr sz="1700" spc="95" dirty="0">
                <a:latin typeface="Times New Roman"/>
                <a:cs typeface="Times New Roman"/>
              </a:rPr>
              <a:t>report</a:t>
            </a:r>
            <a:r>
              <a:rPr sz="1700" spc="250" dirty="0">
                <a:latin typeface="Times New Roman"/>
                <a:cs typeface="Times New Roman"/>
              </a:rPr>
              <a:t> </a:t>
            </a:r>
            <a:r>
              <a:rPr sz="1700" dirty="0">
                <a:latin typeface="Times New Roman"/>
                <a:cs typeface="Times New Roman"/>
              </a:rPr>
              <a:t>of</a:t>
            </a:r>
            <a:r>
              <a:rPr sz="1700" spc="250" dirty="0">
                <a:latin typeface="Times New Roman"/>
                <a:cs typeface="Times New Roman"/>
              </a:rPr>
              <a:t> </a:t>
            </a:r>
            <a:r>
              <a:rPr sz="1700" spc="100" dirty="0">
                <a:latin typeface="Times New Roman"/>
                <a:cs typeface="Times New Roman"/>
              </a:rPr>
              <a:t>the</a:t>
            </a:r>
            <a:r>
              <a:rPr sz="1700" spc="250" dirty="0">
                <a:latin typeface="Times New Roman"/>
                <a:cs typeface="Times New Roman"/>
              </a:rPr>
              <a:t> </a:t>
            </a:r>
            <a:r>
              <a:rPr sz="1700" dirty="0">
                <a:latin typeface="Times New Roman"/>
                <a:cs typeface="Times New Roman"/>
              </a:rPr>
              <a:t>precision,</a:t>
            </a:r>
            <a:r>
              <a:rPr sz="1700" spc="250" dirty="0">
                <a:latin typeface="Times New Roman"/>
                <a:cs typeface="Times New Roman"/>
              </a:rPr>
              <a:t> </a:t>
            </a:r>
            <a:r>
              <a:rPr sz="1700" dirty="0">
                <a:latin typeface="Times New Roman"/>
                <a:cs typeface="Times New Roman"/>
              </a:rPr>
              <a:t>recall,</a:t>
            </a:r>
            <a:r>
              <a:rPr sz="1700" spc="250" dirty="0">
                <a:latin typeface="Times New Roman"/>
                <a:cs typeface="Times New Roman"/>
              </a:rPr>
              <a:t> </a:t>
            </a:r>
            <a:r>
              <a:rPr sz="1700" spc="110" dirty="0">
                <a:latin typeface="Times New Roman"/>
                <a:cs typeface="Times New Roman"/>
              </a:rPr>
              <a:t>and</a:t>
            </a:r>
            <a:r>
              <a:rPr sz="1700" spc="250" dirty="0">
                <a:latin typeface="Times New Roman"/>
                <a:cs typeface="Times New Roman"/>
              </a:rPr>
              <a:t> </a:t>
            </a:r>
            <a:r>
              <a:rPr sz="1700" dirty="0">
                <a:latin typeface="Times New Roman"/>
                <a:cs typeface="Times New Roman"/>
              </a:rPr>
              <a:t>F1-score</a:t>
            </a:r>
            <a:r>
              <a:rPr sz="1700" spc="250" dirty="0">
                <a:latin typeface="Times New Roman"/>
                <a:cs typeface="Times New Roman"/>
              </a:rPr>
              <a:t> </a:t>
            </a:r>
            <a:r>
              <a:rPr sz="1700" spc="-25" dirty="0">
                <a:latin typeface="Times New Roman"/>
                <a:cs typeface="Times New Roman"/>
              </a:rPr>
              <a:t>for</a:t>
            </a:r>
            <a:endParaRPr sz="1700">
              <a:latin typeface="Times New Roman"/>
              <a:cs typeface="Times New Roman"/>
            </a:endParaRPr>
          </a:p>
          <a:p>
            <a:pPr marL="12700">
              <a:lnSpc>
                <a:spcPct val="100000"/>
              </a:lnSpc>
              <a:spcBef>
                <a:spcPts val="110"/>
              </a:spcBef>
            </a:pPr>
            <a:r>
              <a:rPr sz="1700" dirty="0">
                <a:latin typeface="Times New Roman"/>
                <a:cs typeface="Times New Roman"/>
              </a:rPr>
              <a:t>each</a:t>
            </a:r>
            <a:r>
              <a:rPr sz="1700" spc="340" dirty="0">
                <a:latin typeface="Times New Roman"/>
                <a:cs typeface="Times New Roman"/>
              </a:rPr>
              <a:t> </a:t>
            </a:r>
            <a:r>
              <a:rPr sz="1700" spc="-10" dirty="0">
                <a:latin typeface="Times New Roman"/>
                <a:cs typeface="Times New Roman"/>
              </a:rPr>
              <a:t>class.</a:t>
            </a:r>
            <a:endParaRPr sz="1700">
              <a:latin typeface="Times New Roman"/>
              <a:cs typeface="Times New Roman"/>
            </a:endParaRPr>
          </a:p>
        </p:txBody>
      </p:sp>
      <p:pic>
        <p:nvPicPr>
          <p:cNvPr id="6" name="object 6"/>
          <p:cNvPicPr/>
          <p:nvPr/>
        </p:nvPicPr>
        <p:blipFill>
          <a:blip r:embed="rId3" cstate="print"/>
          <a:stretch>
            <a:fillRect/>
          </a:stretch>
        </p:blipFill>
        <p:spPr>
          <a:xfrm>
            <a:off x="447756" y="1728506"/>
            <a:ext cx="100436" cy="100436"/>
          </a:xfrm>
          <a:prstGeom prst="rect">
            <a:avLst/>
          </a:prstGeom>
        </p:spPr>
      </p:pic>
      <p:pic>
        <p:nvPicPr>
          <p:cNvPr id="7" name="object 7"/>
          <p:cNvPicPr/>
          <p:nvPr/>
        </p:nvPicPr>
        <p:blipFill>
          <a:blip r:embed="rId4" cstate="print"/>
          <a:stretch>
            <a:fillRect/>
          </a:stretch>
        </p:blipFill>
        <p:spPr>
          <a:xfrm>
            <a:off x="447756" y="2578698"/>
            <a:ext cx="100436" cy="100436"/>
          </a:xfrm>
          <a:prstGeom prst="rect">
            <a:avLst/>
          </a:prstGeom>
        </p:spPr>
      </p:pic>
      <p:pic>
        <p:nvPicPr>
          <p:cNvPr id="8" name="object 8"/>
          <p:cNvPicPr/>
          <p:nvPr/>
        </p:nvPicPr>
        <p:blipFill>
          <a:blip r:embed="rId5" cstate="print"/>
          <a:stretch>
            <a:fillRect/>
          </a:stretch>
        </p:blipFill>
        <p:spPr>
          <a:xfrm>
            <a:off x="447756" y="3428909"/>
            <a:ext cx="100436" cy="100436"/>
          </a:xfrm>
          <a:prstGeom prst="rect">
            <a:avLst/>
          </a:prstGeom>
        </p:spPr>
      </p:pic>
      <p:pic>
        <p:nvPicPr>
          <p:cNvPr id="9" name="object 9"/>
          <p:cNvPicPr/>
          <p:nvPr/>
        </p:nvPicPr>
        <p:blipFill>
          <a:blip r:embed="rId6" cstate="print"/>
          <a:stretch>
            <a:fillRect/>
          </a:stretch>
        </p:blipFill>
        <p:spPr>
          <a:xfrm>
            <a:off x="447756" y="4552412"/>
            <a:ext cx="100436" cy="100436"/>
          </a:xfrm>
          <a:prstGeom prst="rect">
            <a:avLst/>
          </a:prstGeom>
        </p:spPr>
      </p:pic>
      <p:grpSp>
        <p:nvGrpSpPr>
          <p:cNvPr id="10" name="object 10"/>
          <p:cNvGrpSpPr/>
          <p:nvPr/>
        </p:nvGrpSpPr>
        <p:grpSpPr>
          <a:xfrm>
            <a:off x="-1959" y="5319151"/>
            <a:ext cx="7319009" cy="168910"/>
            <a:chOff x="-1959" y="5319151"/>
            <a:chExt cx="7319009" cy="168910"/>
          </a:xfrm>
        </p:grpSpPr>
        <p:sp>
          <p:nvSpPr>
            <p:cNvPr id="11" name="object 11"/>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12" name="object 12"/>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13" name="object 13"/>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14" name="object 14"/>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15" name="object 15"/>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6" name="object 16"/>
          <p:cNvSpPr txBox="1">
            <a:spLocks noGrp="1"/>
          </p:cNvSpPr>
          <p:nvPr>
            <p:ph type="ftr" sz="quarter" idx="5"/>
          </p:nvPr>
        </p:nvSpPr>
        <p:spPr>
          <a:xfrm>
            <a:off x="5372285" y="5287595"/>
            <a:ext cx="1164618" cy="173766"/>
          </a:xfrm>
          <a:prstGeom prst="rect">
            <a:avLst/>
          </a:prstGeom>
        </p:spPr>
        <p:txBody>
          <a:bodyPr vert="horz" wrap="square" lIns="0" tIns="27305" rIns="0" bIns="0" rtlCol="0">
            <a:spAutoFit/>
          </a:bodyPr>
          <a:lstStyle/>
          <a:p>
            <a:pPr marL="12700">
              <a:lnSpc>
                <a:spcPct val="100000"/>
              </a:lnSpc>
              <a:spcBef>
                <a:spcPts val="215"/>
              </a:spcBef>
            </a:pPr>
            <a:r>
              <a:rPr lang="en-IN" spc="65" dirty="0"/>
              <a:t>Nov , 08</a:t>
            </a:r>
            <a:r>
              <a:rPr lang="en-IN" spc="200" dirty="0"/>
              <a:t> </a:t>
            </a:r>
            <a:r>
              <a:rPr lang="en-IN" spc="-20" dirty="0"/>
              <a:t>, 2023</a:t>
            </a:r>
          </a:p>
        </p:txBody>
      </p:sp>
      <p:sp>
        <p:nvSpPr>
          <p:cNvPr id="17" name="object 17"/>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lang="en-IN" spc="100" dirty="0"/>
              <a:t>20</a:t>
            </a:r>
            <a:r>
              <a:rPr spc="-35" dirty="0"/>
              <a:t> </a:t>
            </a:r>
            <a:r>
              <a:rPr spc="125" dirty="0"/>
              <a:t>/</a:t>
            </a:r>
            <a:r>
              <a:rPr spc="-35" dirty="0"/>
              <a:t> </a:t>
            </a:r>
            <a:r>
              <a:rPr spc="-25" dirty="0"/>
              <a:t>3</a:t>
            </a:r>
            <a:r>
              <a:rPr lang="en-IN" spc="-25" dirty="0"/>
              <a:t>6</a:t>
            </a:r>
            <a:endParaRPr spc="-25" dirty="0"/>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825374" y="5184501"/>
            <a:ext cx="68580" cy="48260"/>
          </a:xfrm>
          <a:custGeom>
            <a:avLst/>
            <a:gdLst/>
            <a:ahLst/>
            <a:cxnLst/>
            <a:rect l="l" t="t" r="r" b="b"/>
            <a:pathLst>
              <a:path w="68579" h="48260">
                <a:moveTo>
                  <a:pt x="0" y="48232"/>
                </a:moveTo>
                <a:lnTo>
                  <a:pt x="68329" y="48232"/>
                </a:lnTo>
                <a:lnTo>
                  <a:pt x="68329" y="0"/>
                </a:lnTo>
                <a:lnTo>
                  <a:pt x="0" y="0"/>
                </a:lnTo>
                <a:lnTo>
                  <a:pt x="0" y="48232"/>
                </a:lnTo>
                <a:close/>
              </a:path>
            </a:pathLst>
          </a:custGeom>
          <a:ln w="8038">
            <a:solidFill>
              <a:srgbClr val="ADADE0"/>
            </a:solidFill>
          </a:ln>
        </p:spPr>
        <p:txBody>
          <a:bodyPr wrap="square" lIns="0" tIns="0" rIns="0" bIns="0" rtlCol="0"/>
          <a:lstStyle/>
          <a:p>
            <a:endParaRPr/>
          </a:p>
        </p:txBody>
      </p:sp>
      <p:sp>
        <p:nvSpPr>
          <p:cNvPr id="3" name="object 3"/>
          <p:cNvSpPr/>
          <p:nvPr/>
        </p:nvSpPr>
        <p:spPr>
          <a:xfrm>
            <a:off x="4698914" y="5178208"/>
            <a:ext cx="40640" cy="60960"/>
          </a:xfrm>
          <a:custGeom>
            <a:avLst/>
            <a:gdLst/>
            <a:ahLst/>
            <a:cxnLst/>
            <a:rect l="l" t="t" r="r" b="b"/>
            <a:pathLst>
              <a:path w="40639" h="60960">
                <a:moveTo>
                  <a:pt x="40344" y="0"/>
                </a:moveTo>
                <a:lnTo>
                  <a:pt x="0" y="30258"/>
                </a:lnTo>
                <a:lnTo>
                  <a:pt x="40344" y="60517"/>
                </a:lnTo>
                <a:lnTo>
                  <a:pt x="40344" y="0"/>
                </a:lnTo>
                <a:close/>
              </a:path>
            </a:pathLst>
          </a:custGeom>
          <a:solidFill>
            <a:srgbClr val="D6D6EF"/>
          </a:solidFill>
        </p:spPr>
        <p:txBody>
          <a:bodyPr wrap="square" lIns="0" tIns="0" rIns="0" bIns="0" rtlCol="0"/>
          <a:lstStyle/>
          <a:p>
            <a:endParaRPr/>
          </a:p>
        </p:txBody>
      </p:sp>
      <p:sp>
        <p:nvSpPr>
          <p:cNvPr id="4" name="object 4"/>
          <p:cNvSpPr/>
          <p:nvPr/>
        </p:nvSpPr>
        <p:spPr>
          <a:xfrm>
            <a:off x="4981326" y="5178208"/>
            <a:ext cx="40640" cy="60960"/>
          </a:xfrm>
          <a:custGeom>
            <a:avLst/>
            <a:gdLst/>
            <a:ahLst/>
            <a:cxnLst/>
            <a:rect l="l" t="t" r="r" b="b"/>
            <a:pathLst>
              <a:path w="40639" h="60960">
                <a:moveTo>
                  <a:pt x="0" y="0"/>
                </a:moveTo>
                <a:lnTo>
                  <a:pt x="0" y="60517"/>
                </a:lnTo>
                <a:lnTo>
                  <a:pt x="40344" y="30258"/>
                </a:lnTo>
                <a:lnTo>
                  <a:pt x="0" y="0"/>
                </a:lnTo>
                <a:close/>
              </a:path>
            </a:pathLst>
          </a:custGeom>
          <a:solidFill>
            <a:srgbClr val="D6D6EF"/>
          </a:solidFill>
        </p:spPr>
        <p:txBody>
          <a:bodyPr wrap="square" lIns="0" tIns="0" rIns="0" bIns="0" rtlCol="0"/>
          <a:lstStyle/>
          <a:p>
            <a:endParaRPr/>
          </a:p>
        </p:txBody>
      </p:sp>
      <p:grpSp>
        <p:nvGrpSpPr>
          <p:cNvPr id="5" name="object 5"/>
          <p:cNvGrpSpPr/>
          <p:nvPr/>
        </p:nvGrpSpPr>
        <p:grpSpPr>
          <a:xfrm>
            <a:off x="5138806" y="5164103"/>
            <a:ext cx="323215" cy="88900"/>
            <a:chOff x="5138806" y="5164103"/>
            <a:chExt cx="323215" cy="88900"/>
          </a:xfrm>
        </p:grpSpPr>
        <p:sp>
          <p:nvSpPr>
            <p:cNvPr id="6" name="object 6"/>
            <p:cNvSpPr/>
            <p:nvPr/>
          </p:nvSpPr>
          <p:spPr>
            <a:xfrm>
              <a:off x="5239140" y="5168122"/>
              <a:ext cx="101600" cy="81280"/>
            </a:xfrm>
            <a:custGeom>
              <a:avLst/>
              <a:gdLst/>
              <a:ahLst/>
              <a:cxnLst/>
              <a:rect l="l" t="t" r="r" b="b"/>
              <a:pathLst>
                <a:path w="101600" h="81279">
                  <a:moveTo>
                    <a:pt x="0" y="80689"/>
                  </a:moveTo>
                  <a:lnTo>
                    <a:pt x="68329" y="80689"/>
                  </a:lnTo>
                  <a:lnTo>
                    <a:pt x="68329" y="32456"/>
                  </a:lnTo>
                  <a:lnTo>
                    <a:pt x="0" y="32456"/>
                  </a:lnTo>
                  <a:lnTo>
                    <a:pt x="0" y="80689"/>
                  </a:lnTo>
                  <a:close/>
                </a:path>
                <a:path w="101600" h="81279">
                  <a:moveTo>
                    <a:pt x="16664" y="32276"/>
                  </a:moveTo>
                  <a:lnTo>
                    <a:pt x="16664" y="16138"/>
                  </a:lnTo>
                  <a:lnTo>
                    <a:pt x="85250" y="16138"/>
                  </a:lnTo>
                  <a:lnTo>
                    <a:pt x="85250" y="64551"/>
                  </a:lnTo>
                  <a:lnTo>
                    <a:pt x="69112" y="64551"/>
                  </a:lnTo>
                </a:path>
                <a:path w="101600" h="81279">
                  <a:moveTo>
                    <a:pt x="32802" y="16138"/>
                  </a:moveTo>
                  <a:lnTo>
                    <a:pt x="32802" y="0"/>
                  </a:lnTo>
                  <a:lnTo>
                    <a:pt x="101388" y="0"/>
                  </a:lnTo>
                  <a:lnTo>
                    <a:pt x="101388" y="48413"/>
                  </a:lnTo>
                  <a:lnTo>
                    <a:pt x="85250" y="48413"/>
                  </a:lnTo>
                </a:path>
              </a:pathLst>
            </a:custGeom>
            <a:ln w="8038">
              <a:solidFill>
                <a:srgbClr val="ADADE0"/>
              </a:solidFill>
            </a:ln>
          </p:spPr>
          <p:txBody>
            <a:bodyPr wrap="square" lIns="0" tIns="0" rIns="0" bIns="0" rtlCol="0"/>
            <a:lstStyle/>
            <a:p>
              <a:endParaRPr/>
            </a:p>
          </p:txBody>
        </p:sp>
        <p:sp>
          <p:nvSpPr>
            <p:cNvPr id="7" name="object 7"/>
            <p:cNvSpPr/>
            <p:nvPr/>
          </p:nvSpPr>
          <p:spPr>
            <a:xfrm>
              <a:off x="5138806" y="5178208"/>
              <a:ext cx="323215" cy="60960"/>
            </a:xfrm>
            <a:custGeom>
              <a:avLst/>
              <a:gdLst/>
              <a:ahLst/>
              <a:cxnLst/>
              <a:rect l="l" t="t" r="r" b="b"/>
              <a:pathLst>
                <a:path w="323214" h="60960">
                  <a:moveTo>
                    <a:pt x="40344" y="0"/>
                  </a:moveTo>
                  <a:lnTo>
                    <a:pt x="0" y="30258"/>
                  </a:lnTo>
                  <a:lnTo>
                    <a:pt x="40344" y="60517"/>
                  </a:lnTo>
                  <a:lnTo>
                    <a:pt x="40344" y="0"/>
                  </a:lnTo>
                  <a:close/>
                </a:path>
                <a:path w="323214" h="60960">
                  <a:moveTo>
                    <a:pt x="282412" y="0"/>
                  </a:moveTo>
                  <a:lnTo>
                    <a:pt x="282412" y="60517"/>
                  </a:lnTo>
                  <a:lnTo>
                    <a:pt x="322756" y="30258"/>
                  </a:lnTo>
                  <a:lnTo>
                    <a:pt x="282412" y="0"/>
                  </a:lnTo>
                  <a:close/>
                </a:path>
              </a:pathLst>
            </a:custGeom>
            <a:solidFill>
              <a:srgbClr val="D6D6EF"/>
            </a:solidFill>
          </p:spPr>
          <p:txBody>
            <a:bodyPr wrap="square" lIns="0" tIns="0" rIns="0" bIns="0" rtlCol="0"/>
            <a:lstStyle/>
            <a:p>
              <a:endParaRPr/>
            </a:p>
          </p:txBody>
        </p:sp>
      </p:grpSp>
      <p:grpSp>
        <p:nvGrpSpPr>
          <p:cNvPr id="8" name="object 8"/>
          <p:cNvGrpSpPr/>
          <p:nvPr/>
        </p:nvGrpSpPr>
        <p:grpSpPr>
          <a:xfrm>
            <a:off x="5578697" y="5178208"/>
            <a:ext cx="323215" cy="76835"/>
            <a:chOff x="5578697" y="5178208"/>
            <a:chExt cx="323215" cy="76835"/>
          </a:xfrm>
        </p:grpSpPr>
        <p:sp>
          <p:nvSpPr>
            <p:cNvPr id="9" name="object 9"/>
            <p:cNvSpPr/>
            <p:nvPr/>
          </p:nvSpPr>
          <p:spPr>
            <a:xfrm>
              <a:off x="5719903" y="5188294"/>
              <a:ext cx="60960" cy="0"/>
            </a:xfrm>
            <a:custGeom>
              <a:avLst/>
              <a:gdLst/>
              <a:ahLst/>
              <a:cxnLst/>
              <a:rect l="l" t="t" r="r" b="b"/>
              <a:pathLst>
                <a:path w="60960">
                  <a:moveTo>
                    <a:pt x="0" y="0"/>
                  </a:moveTo>
                  <a:lnTo>
                    <a:pt x="60517" y="0"/>
                  </a:lnTo>
                </a:path>
              </a:pathLst>
            </a:custGeom>
            <a:ln w="12058">
              <a:solidFill>
                <a:srgbClr val="ADADE0"/>
              </a:solidFill>
            </a:ln>
          </p:spPr>
          <p:txBody>
            <a:bodyPr wrap="square" lIns="0" tIns="0" rIns="0" bIns="0" rtlCol="0"/>
            <a:lstStyle/>
            <a:p>
              <a:endParaRPr/>
            </a:p>
          </p:txBody>
        </p:sp>
        <p:sp>
          <p:nvSpPr>
            <p:cNvPr id="10" name="object 10"/>
            <p:cNvSpPr/>
            <p:nvPr/>
          </p:nvSpPr>
          <p:spPr>
            <a:xfrm>
              <a:off x="5578697" y="5178208"/>
              <a:ext cx="323215" cy="60960"/>
            </a:xfrm>
            <a:custGeom>
              <a:avLst/>
              <a:gdLst/>
              <a:ahLst/>
              <a:cxnLst/>
              <a:rect l="l" t="t" r="r" b="b"/>
              <a:pathLst>
                <a:path w="323214" h="60960">
                  <a:moveTo>
                    <a:pt x="40344" y="0"/>
                  </a:moveTo>
                  <a:lnTo>
                    <a:pt x="0" y="30258"/>
                  </a:lnTo>
                  <a:lnTo>
                    <a:pt x="40344" y="60517"/>
                  </a:lnTo>
                  <a:lnTo>
                    <a:pt x="40344" y="0"/>
                  </a:lnTo>
                  <a:close/>
                </a:path>
                <a:path w="323214" h="60960">
                  <a:moveTo>
                    <a:pt x="282412" y="0"/>
                  </a:moveTo>
                  <a:lnTo>
                    <a:pt x="282412" y="60517"/>
                  </a:lnTo>
                  <a:lnTo>
                    <a:pt x="322756" y="30258"/>
                  </a:lnTo>
                  <a:lnTo>
                    <a:pt x="282412" y="0"/>
                  </a:lnTo>
                  <a:close/>
                </a:path>
              </a:pathLst>
            </a:custGeom>
            <a:solidFill>
              <a:srgbClr val="D6D6EF"/>
            </a:solidFill>
          </p:spPr>
          <p:txBody>
            <a:bodyPr wrap="square" lIns="0" tIns="0" rIns="0" bIns="0" rtlCol="0"/>
            <a:lstStyle/>
            <a:p>
              <a:endParaRPr/>
            </a:p>
          </p:txBody>
        </p:sp>
        <p:sp>
          <p:nvSpPr>
            <p:cNvPr id="11" name="object 11"/>
            <p:cNvSpPr/>
            <p:nvPr/>
          </p:nvSpPr>
          <p:spPr>
            <a:xfrm>
              <a:off x="5699731" y="5208467"/>
              <a:ext cx="81280" cy="40640"/>
            </a:xfrm>
            <a:custGeom>
              <a:avLst/>
              <a:gdLst/>
              <a:ahLst/>
              <a:cxnLst/>
              <a:rect l="l" t="t" r="r" b="b"/>
              <a:pathLst>
                <a:path w="81279" h="40639">
                  <a:moveTo>
                    <a:pt x="20172" y="0"/>
                  </a:moveTo>
                  <a:lnTo>
                    <a:pt x="80689" y="0"/>
                  </a:lnTo>
                </a:path>
                <a:path w="81279" h="40639">
                  <a:moveTo>
                    <a:pt x="0" y="20172"/>
                  </a:moveTo>
                  <a:lnTo>
                    <a:pt x="60516" y="20172"/>
                  </a:lnTo>
                </a:path>
                <a:path w="81279" h="40639">
                  <a:moveTo>
                    <a:pt x="20172" y="40344"/>
                  </a:moveTo>
                  <a:lnTo>
                    <a:pt x="80689" y="40344"/>
                  </a:lnTo>
                </a:path>
              </a:pathLst>
            </a:custGeom>
            <a:ln w="12058">
              <a:solidFill>
                <a:srgbClr val="D6D6EF"/>
              </a:solidFill>
            </a:ln>
          </p:spPr>
          <p:txBody>
            <a:bodyPr wrap="square" lIns="0" tIns="0" rIns="0" bIns="0" rtlCol="0"/>
            <a:lstStyle/>
            <a:p>
              <a:endParaRPr/>
            </a:p>
          </p:txBody>
        </p:sp>
      </p:grpSp>
      <p:grpSp>
        <p:nvGrpSpPr>
          <p:cNvPr id="12" name="object 12"/>
          <p:cNvGrpSpPr/>
          <p:nvPr/>
        </p:nvGrpSpPr>
        <p:grpSpPr>
          <a:xfrm>
            <a:off x="6018589" y="5162093"/>
            <a:ext cx="323215" cy="93345"/>
            <a:chOff x="6018589" y="5162093"/>
            <a:chExt cx="323215" cy="93345"/>
          </a:xfrm>
        </p:grpSpPr>
        <p:sp>
          <p:nvSpPr>
            <p:cNvPr id="13" name="object 13"/>
            <p:cNvSpPr/>
            <p:nvPr/>
          </p:nvSpPr>
          <p:spPr>
            <a:xfrm>
              <a:off x="6139623" y="5168122"/>
              <a:ext cx="81280" cy="40640"/>
            </a:xfrm>
            <a:custGeom>
              <a:avLst/>
              <a:gdLst/>
              <a:ahLst/>
              <a:cxnLst/>
              <a:rect l="l" t="t" r="r" b="b"/>
              <a:pathLst>
                <a:path w="81279" h="40639">
                  <a:moveTo>
                    <a:pt x="0" y="0"/>
                  </a:moveTo>
                  <a:lnTo>
                    <a:pt x="60516" y="0"/>
                  </a:lnTo>
                </a:path>
                <a:path w="81279" h="40639">
                  <a:moveTo>
                    <a:pt x="20172" y="20172"/>
                  </a:moveTo>
                  <a:lnTo>
                    <a:pt x="80689" y="20172"/>
                  </a:lnTo>
                </a:path>
                <a:path w="81279" h="40639">
                  <a:moveTo>
                    <a:pt x="20172" y="40344"/>
                  </a:moveTo>
                  <a:lnTo>
                    <a:pt x="80689" y="40344"/>
                  </a:lnTo>
                </a:path>
              </a:pathLst>
            </a:custGeom>
            <a:ln w="12058">
              <a:solidFill>
                <a:srgbClr val="ADADE0"/>
              </a:solidFill>
            </a:ln>
          </p:spPr>
          <p:txBody>
            <a:bodyPr wrap="square" lIns="0" tIns="0" rIns="0" bIns="0" rtlCol="0"/>
            <a:lstStyle/>
            <a:p>
              <a:endParaRPr/>
            </a:p>
          </p:txBody>
        </p:sp>
        <p:sp>
          <p:nvSpPr>
            <p:cNvPr id="14" name="object 14"/>
            <p:cNvSpPr/>
            <p:nvPr/>
          </p:nvSpPr>
          <p:spPr>
            <a:xfrm>
              <a:off x="6018589" y="5178208"/>
              <a:ext cx="323215" cy="60960"/>
            </a:xfrm>
            <a:custGeom>
              <a:avLst/>
              <a:gdLst/>
              <a:ahLst/>
              <a:cxnLst/>
              <a:rect l="l" t="t" r="r" b="b"/>
              <a:pathLst>
                <a:path w="323214" h="60960">
                  <a:moveTo>
                    <a:pt x="40344" y="0"/>
                  </a:moveTo>
                  <a:lnTo>
                    <a:pt x="0" y="30258"/>
                  </a:lnTo>
                  <a:lnTo>
                    <a:pt x="40344" y="60517"/>
                  </a:lnTo>
                  <a:lnTo>
                    <a:pt x="40344" y="0"/>
                  </a:lnTo>
                  <a:close/>
                </a:path>
                <a:path w="323214" h="60960">
                  <a:moveTo>
                    <a:pt x="282412" y="0"/>
                  </a:moveTo>
                  <a:lnTo>
                    <a:pt x="282412" y="60517"/>
                  </a:lnTo>
                  <a:lnTo>
                    <a:pt x="322756" y="30258"/>
                  </a:lnTo>
                  <a:lnTo>
                    <a:pt x="282412" y="0"/>
                  </a:lnTo>
                  <a:close/>
                </a:path>
              </a:pathLst>
            </a:custGeom>
            <a:solidFill>
              <a:srgbClr val="D6D6EF"/>
            </a:solidFill>
          </p:spPr>
          <p:txBody>
            <a:bodyPr wrap="square" lIns="0" tIns="0" rIns="0" bIns="0" rtlCol="0"/>
            <a:lstStyle/>
            <a:p>
              <a:endParaRPr/>
            </a:p>
          </p:txBody>
        </p:sp>
        <p:sp>
          <p:nvSpPr>
            <p:cNvPr id="15" name="object 15"/>
            <p:cNvSpPr/>
            <p:nvPr/>
          </p:nvSpPr>
          <p:spPr>
            <a:xfrm>
              <a:off x="6139623" y="5228639"/>
              <a:ext cx="81280" cy="20320"/>
            </a:xfrm>
            <a:custGeom>
              <a:avLst/>
              <a:gdLst/>
              <a:ahLst/>
              <a:cxnLst/>
              <a:rect l="l" t="t" r="r" b="b"/>
              <a:pathLst>
                <a:path w="81279" h="20320">
                  <a:moveTo>
                    <a:pt x="0" y="0"/>
                  </a:moveTo>
                  <a:lnTo>
                    <a:pt x="60516" y="0"/>
                  </a:lnTo>
                </a:path>
                <a:path w="81279" h="20320">
                  <a:moveTo>
                    <a:pt x="20172" y="20172"/>
                  </a:moveTo>
                  <a:lnTo>
                    <a:pt x="80689" y="20172"/>
                  </a:lnTo>
                </a:path>
              </a:pathLst>
            </a:custGeom>
            <a:ln w="12058">
              <a:solidFill>
                <a:srgbClr val="D6D6EF"/>
              </a:solidFill>
            </a:ln>
          </p:spPr>
          <p:txBody>
            <a:bodyPr wrap="square" lIns="0" tIns="0" rIns="0" bIns="0" rtlCol="0"/>
            <a:lstStyle/>
            <a:p>
              <a:endParaRPr/>
            </a:p>
          </p:txBody>
        </p:sp>
      </p:grpSp>
      <p:sp>
        <p:nvSpPr>
          <p:cNvPr id="16" name="object 16"/>
          <p:cNvSpPr/>
          <p:nvPr/>
        </p:nvSpPr>
        <p:spPr>
          <a:xfrm>
            <a:off x="6579515" y="5168122"/>
            <a:ext cx="81280" cy="81280"/>
          </a:xfrm>
          <a:custGeom>
            <a:avLst/>
            <a:gdLst/>
            <a:ahLst/>
            <a:cxnLst/>
            <a:rect l="l" t="t" r="r" b="b"/>
            <a:pathLst>
              <a:path w="81279" h="81279">
                <a:moveTo>
                  <a:pt x="0" y="0"/>
                </a:moveTo>
                <a:lnTo>
                  <a:pt x="60516" y="0"/>
                </a:lnTo>
              </a:path>
              <a:path w="81279" h="81279">
                <a:moveTo>
                  <a:pt x="20172" y="20172"/>
                </a:moveTo>
                <a:lnTo>
                  <a:pt x="80689" y="20172"/>
                </a:lnTo>
              </a:path>
              <a:path w="81279" h="81279">
                <a:moveTo>
                  <a:pt x="20172" y="40344"/>
                </a:moveTo>
                <a:lnTo>
                  <a:pt x="80689" y="40344"/>
                </a:lnTo>
              </a:path>
              <a:path w="81279" h="81279">
                <a:moveTo>
                  <a:pt x="0" y="60517"/>
                </a:moveTo>
                <a:lnTo>
                  <a:pt x="60516" y="60517"/>
                </a:lnTo>
              </a:path>
              <a:path w="81279" h="81279">
                <a:moveTo>
                  <a:pt x="20172" y="80689"/>
                </a:moveTo>
                <a:lnTo>
                  <a:pt x="80689" y="80689"/>
                </a:lnTo>
              </a:path>
            </a:pathLst>
          </a:custGeom>
          <a:ln w="12058">
            <a:solidFill>
              <a:srgbClr val="ADADE0"/>
            </a:solidFill>
          </a:ln>
        </p:spPr>
        <p:txBody>
          <a:bodyPr wrap="square" lIns="0" tIns="0" rIns="0" bIns="0" rtlCol="0"/>
          <a:lstStyle/>
          <a:p>
            <a:endParaRPr/>
          </a:p>
        </p:txBody>
      </p:sp>
      <p:grpSp>
        <p:nvGrpSpPr>
          <p:cNvPr id="17" name="object 17"/>
          <p:cNvGrpSpPr/>
          <p:nvPr/>
        </p:nvGrpSpPr>
        <p:grpSpPr>
          <a:xfrm>
            <a:off x="6870167" y="5164103"/>
            <a:ext cx="379730" cy="90805"/>
            <a:chOff x="6870167" y="5164103"/>
            <a:chExt cx="379730" cy="90805"/>
          </a:xfrm>
        </p:grpSpPr>
        <p:pic>
          <p:nvPicPr>
            <p:cNvPr id="18" name="object 18"/>
            <p:cNvPicPr/>
            <p:nvPr/>
          </p:nvPicPr>
          <p:blipFill>
            <a:blip r:embed="rId2" cstate="print"/>
            <a:stretch>
              <a:fillRect/>
            </a:stretch>
          </p:blipFill>
          <p:spPr>
            <a:xfrm>
              <a:off x="7020834" y="5170433"/>
              <a:ext cx="85311" cy="84406"/>
            </a:xfrm>
            <a:prstGeom prst="rect">
              <a:avLst/>
            </a:prstGeom>
          </p:spPr>
        </p:pic>
        <p:pic>
          <p:nvPicPr>
            <p:cNvPr id="19" name="object 19"/>
            <p:cNvPicPr/>
            <p:nvPr/>
          </p:nvPicPr>
          <p:blipFill>
            <a:blip r:embed="rId3" cstate="print"/>
            <a:stretch>
              <a:fillRect/>
            </a:stretch>
          </p:blipFill>
          <p:spPr>
            <a:xfrm>
              <a:off x="6870167" y="5164103"/>
              <a:ext cx="112934" cy="88727"/>
            </a:xfrm>
            <a:prstGeom prst="rect">
              <a:avLst/>
            </a:prstGeom>
          </p:spPr>
        </p:pic>
        <p:pic>
          <p:nvPicPr>
            <p:cNvPr id="20" name="object 20"/>
            <p:cNvPicPr/>
            <p:nvPr/>
          </p:nvPicPr>
          <p:blipFill>
            <a:blip r:embed="rId4" cstate="print"/>
            <a:stretch>
              <a:fillRect/>
            </a:stretch>
          </p:blipFill>
          <p:spPr>
            <a:xfrm>
              <a:off x="7136441" y="5164103"/>
              <a:ext cx="112934" cy="88727"/>
            </a:xfrm>
            <a:prstGeom prst="rect">
              <a:avLst/>
            </a:prstGeom>
          </p:spPr>
        </p:pic>
      </p:grpSp>
      <p:grpSp>
        <p:nvGrpSpPr>
          <p:cNvPr id="21" name="object 21"/>
          <p:cNvGrpSpPr/>
          <p:nvPr/>
        </p:nvGrpSpPr>
        <p:grpSpPr>
          <a:xfrm>
            <a:off x="-1959" y="-1467"/>
            <a:ext cx="7319645" cy="779780"/>
            <a:chOff x="-1959" y="-1467"/>
            <a:chExt cx="7319645" cy="779780"/>
          </a:xfrm>
        </p:grpSpPr>
        <p:sp>
          <p:nvSpPr>
            <p:cNvPr id="22" name="object 22"/>
            <p:cNvSpPr/>
            <p:nvPr/>
          </p:nvSpPr>
          <p:spPr>
            <a:xfrm>
              <a:off x="-1959" y="-1467"/>
              <a:ext cx="3660140" cy="215900"/>
            </a:xfrm>
            <a:custGeom>
              <a:avLst/>
              <a:gdLst/>
              <a:ahLst/>
              <a:cxnLst/>
              <a:rect l="l" t="t" r="r" b="b"/>
              <a:pathLst>
                <a:path w="3660140" h="215900">
                  <a:moveTo>
                    <a:pt x="3659552" y="0"/>
                  </a:moveTo>
                  <a:lnTo>
                    <a:pt x="0" y="0"/>
                  </a:lnTo>
                  <a:lnTo>
                    <a:pt x="0" y="215457"/>
                  </a:lnTo>
                  <a:lnTo>
                    <a:pt x="3659552" y="215457"/>
                  </a:lnTo>
                  <a:lnTo>
                    <a:pt x="3659552" y="0"/>
                  </a:lnTo>
                  <a:close/>
                </a:path>
              </a:pathLst>
            </a:custGeom>
            <a:solidFill>
              <a:srgbClr val="005128"/>
            </a:solidFill>
          </p:spPr>
          <p:txBody>
            <a:bodyPr wrap="square" lIns="0" tIns="0" rIns="0" bIns="0" rtlCol="0"/>
            <a:lstStyle/>
            <a:p>
              <a:endParaRPr/>
            </a:p>
          </p:txBody>
        </p:sp>
        <p:sp>
          <p:nvSpPr>
            <p:cNvPr id="23" name="object 23"/>
            <p:cNvSpPr/>
            <p:nvPr/>
          </p:nvSpPr>
          <p:spPr>
            <a:xfrm>
              <a:off x="3657592" y="-1467"/>
              <a:ext cx="3660140" cy="215900"/>
            </a:xfrm>
            <a:custGeom>
              <a:avLst/>
              <a:gdLst/>
              <a:ahLst/>
              <a:cxnLst/>
              <a:rect l="l" t="t" r="r" b="b"/>
              <a:pathLst>
                <a:path w="3660140" h="215900">
                  <a:moveTo>
                    <a:pt x="3659552" y="0"/>
                  </a:moveTo>
                  <a:lnTo>
                    <a:pt x="0" y="0"/>
                  </a:lnTo>
                  <a:lnTo>
                    <a:pt x="0" y="215457"/>
                  </a:lnTo>
                  <a:lnTo>
                    <a:pt x="3659552" y="215457"/>
                  </a:lnTo>
                  <a:lnTo>
                    <a:pt x="3659552" y="0"/>
                  </a:lnTo>
                  <a:close/>
                </a:path>
              </a:pathLst>
            </a:custGeom>
            <a:solidFill>
              <a:srgbClr val="D8E8E0"/>
            </a:solidFill>
          </p:spPr>
          <p:txBody>
            <a:bodyPr wrap="square" lIns="0" tIns="0" rIns="0" bIns="0" rtlCol="0"/>
            <a:lstStyle/>
            <a:p>
              <a:endParaRPr/>
            </a:p>
          </p:txBody>
        </p:sp>
        <p:sp>
          <p:nvSpPr>
            <p:cNvPr id="24" name="object 24"/>
            <p:cNvSpPr/>
            <p:nvPr/>
          </p:nvSpPr>
          <p:spPr>
            <a:xfrm>
              <a:off x="-1959" y="213990"/>
              <a:ext cx="7319645" cy="564515"/>
            </a:xfrm>
            <a:custGeom>
              <a:avLst/>
              <a:gdLst/>
              <a:ahLst/>
              <a:cxnLst/>
              <a:rect l="l" t="t" r="r" b="b"/>
              <a:pathLst>
                <a:path w="7319645" h="564515">
                  <a:moveTo>
                    <a:pt x="7319124" y="0"/>
                  </a:moveTo>
                  <a:lnTo>
                    <a:pt x="0" y="0"/>
                  </a:lnTo>
                  <a:lnTo>
                    <a:pt x="0" y="564151"/>
                  </a:lnTo>
                  <a:lnTo>
                    <a:pt x="7319124" y="564151"/>
                  </a:lnTo>
                  <a:lnTo>
                    <a:pt x="7319124" y="0"/>
                  </a:lnTo>
                  <a:close/>
                </a:path>
              </a:pathLst>
            </a:custGeom>
            <a:solidFill>
              <a:srgbClr val="E5EFEA"/>
            </a:solidFill>
          </p:spPr>
          <p:txBody>
            <a:bodyPr wrap="square" lIns="0" tIns="0" rIns="0" bIns="0" rtlCol="0"/>
            <a:lstStyle/>
            <a:p>
              <a:endParaRPr/>
            </a:p>
          </p:txBody>
        </p:sp>
      </p:grpSp>
      <p:sp>
        <p:nvSpPr>
          <p:cNvPr id="25" name="object 25"/>
          <p:cNvSpPr txBox="1"/>
          <p:nvPr/>
        </p:nvSpPr>
        <p:spPr>
          <a:xfrm>
            <a:off x="156883" y="320563"/>
            <a:ext cx="655320" cy="372745"/>
          </a:xfrm>
          <a:prstGeom prst="rect">
            <a:avLst/>
          </a:prstGeom>
        </p:spPr>
        <p:txBody>
          <a:bodyPr vert="horz" wrap="square" lIns="0" tIns="15875" rIns="0" bIns="0" rtlCol="0">
            <a:spAutoFit/>
          </a:bodyPr>
          <a:lstStyle/>
          <a:p>
            <a:pPr marL="12700">
              <a:lnSpc>
                <a:spcPct val="100000"/>
              </a:lnSpc>
              <a:spcBef>
                <a:spcPts val="125"/>
              </a:spcBef>
            </a:pPr>
            <a:r>
              <a:rPr sz="2250" spc="-25" dirty="0">
                <a:solidFill>
                  <a:srgbClr val="003D1E"/>
                </a:solidFill>
                <a:latin typeface="Times New Roman"/>
                <a:cs typeface="Times New Roman"/>
              </a:rPr>
              <a:t>SVM</a:t>
            </a:r>
            <a:endParaRPr sz="2250">
              <a:latin typeface="Times New Roman"/>
              <a:cs typeface="Times New Roman"/>
            </a:endParaRPr>
          </a:p>
        </p:txBody>
      </p:sp>
      <p:pic>
        <p:nvPicPr>
          <p:cNvPr id="26" name="object 26"/>
          <p:cNvPicPr/>
          <p:nvPr/>
        </p:nvPicPr>
        <p:blipFill>
          <a:blip r:embed="rId5" cstate="print"/>
          <a:stretch>
            <a:fillRect/>
          </a:stretch>
        </p:blipFill>
        <p:spPr>
          <a:xfrm>
            <a:off x="447756" y="1176660"/>
            <a:ext cx="100436" cy="100436"/>
          </a:xfrm>
          <a:prstGeom prst="rect">
            <a:avLst/>
          </a:prstGeom>
        </p:spPr>
      </p:pic>
      <p:sp>
        <p:nvSpPr>
          <p:cNvPr id="27" name="object 27"/>
          <p:cNvSpPr txBox="1">
            <a:spLocks noGrp="1"/>
          </p:cNvSpPr>
          <p:nvPr>
            <p:ph type="title"/>
          </p:nvPr>
        </p:nvSpPr>
        <p:spPr>
          <a:xfrm>
            <a:off x="645511" y="1048352"/>
            <a:ext cx="6224270" cy="563245"/>
          </a:xfrm>
          <a:prstGeom prst="rect">
            <a:avLst/>
          </a:prstGeom>
        </p:spPr>
        <p:txBody>
          <a:bodyPr vert="horz" wrap="square" lIns="0" tIns="2540" rIns="0" bIns="0" rtlCol="0">
            <a:spAutoFit/>
          </a:bodyPr>
          <a:lstStyle/>
          <a:p>
            <a:pPr marL="12700" marR="5080">
              <a:lnSpc>
                <a:spcPct val="105500"/>
              </a:lnSpc>
              <a:spcBef>
                <a:spcPts val="20"/>
              </a:spcBef>
            </a:pPr>
            <a:r>
              <a:rPr sz="1700" spc="95" dirty="0">
                <a:solidFill>
                  <a:srgbClr val="000000"/>
                </a:solidFill>
              </a:rPr>
              <a:t>Support</a:t>
            </a:r>
            <a:r>
              <a:rPr sz="1700" spc="225" dirty="0">
                <a:solidFill>
                  <a:srgbClr val="000000"/>
                </a:solidFill>
              </a:rPr>
              <a:t> </a:t>
            </a:r>
            <a:r>
              <a:rPr sz="1700" dirty="0">
                <a:solidFill>
                  <a:srgbClr val="000000"/>
                </a:solidFill>
              </a:rPr>
              <a:t>Vector</a:t>
            </a:r>
            <a:r>
              <a:rPr sz="1700" spc="225" dirty="0">
                <a:solidFill>
                  <a:srgbClr val="000000"/>
                </a:solidFill>
              </a:rPr>
              <a:t> </a:t>
            </a:r>
            <a:r>
              <a:rPr sz="1700" spc="55" dirty="0">
                <a:solidFill>
                  <a:srgbClr val="000000"/>
                </a:solidFill>
              </a:rPr>
              <a:t>Machine</a:t>
            </a:r>
            <a:r>
              <a:rPr sz="1700" spc="225" dirty="0">
                <a:solidFill>
                  <a:srgbClr val="000000"/>
                </a:solidFill>
              </a:rPr>
              <a:t> </a:t>
            </a:r>
            <a:r>
              <a:rPr sz="1700" spc="70" dirty="0">
                <a:solidFill>
                  <a:srgbClr val="000000"/>
                </a:solidFill>
              </a:rPr>
              <a:t>(SVM)</a:t>
            </a:r>
            <a:r>
              <a:rPr sz="1700" spc="225" dirty="0">
                <a:solidFill>
                  <a:srgbClr val="000000"/>
                </a:solidFill>
              </a:rPr>
              <a:t> </a:t>
            </a:r>
            <a:r>
              <a:rPr sz="1700" dirty="0">
                <a:solidFill>
                  <a:srgbClr val="000000"/>
                </a:solidFill>
              </a:rPr>
              <a:t>is</a:t>
            </a:r>
            <a:r>
              <a:rPr sz="1700" spc="229" dirty="0">
                <a:solidFill>
                  <a:srgbClr val="000000"/>
                </a:solidFill>
              </a:rPr>
              <a:t> </a:t>
            </a:r>
            <a:r>
              <a:rPr sz="1700" spc="110" dirty="0">
                <a:solidFill>
                  <a:srgbClr val="000000"/>
                </a:solidFill>
              </a:rPr>
              <a:t>a</a:t>
            </a:r>
            <a:r>
              <a:rPr sz="1700" spc="225" dirty="0">
                <a:solidFill>
                  <a:srgbClr val="000000"/>
                </a:solidFill>
              </a:rPr>
              <a:t> </a:t>
            </a:r>
            <a:r>
              <a:rPr sz="1700" dirty="0">
                <a:solidFill>
                  <a:srgbClr val="000000"/>
                </a:solidFill>
              </a:rPr>
              <a:t>powerful</a:t>
            </a:r>
            <a:r>
              <a:rPr sz="1700" spc="225" dirty="0">
                <a:solidFill>
                  <a:srgbClr val="000000"/>
                </a:solidFill>
              </a:rPr>
              <a:t> </a:t>
            </a:r>
            <a:r>
              <a:rPr sz="1700" spc="55" dirty="0">
                <a:solidFill>
                  <a:srgbClr val="000000"/>
                </a:solidFill>
              </a:rPr>
              <a:t>machine</a:t>
            </a:r>
            <a:r>
              <a:rPr sz="1700" spc="225" dirty="0">
                <a:solidFill>
                  <a:srgbClr val="000000"/>
                </a:solidFill>
              </a:rPr>
              <a:t> </a:t>
            </a:r>
            <a:r>
              <a:rPr sz="1700" spc="50" dirty="0">
                <a:solidFill>
                  <a:srgbClr val="000000"/>
                </a:solidFill>
              </a:rPr>
              <a:t>learning </a:t>
            </a:r>
            <a:r>
              <a:rPr sz="1700" spc="70" dirty="0">
                <a:solidFill>
                  <a:srgbClr val="000000"/>
                </a:solidFill>
              </a:rPr>
              <a:t>algorithm</a:t>
            </a:r>
            <a:r>
              <a:rPr sz="1700" spc="235" dirty="0">
                <a:solidFill>
                  <a:srgbClr val="000000"/>
                </a:solidFill>
              </a:rPr>
              <a:t> </a:t>
            </a:r>
            <a:r>
              <a:rPr sz="1700" spc="55" dirty="0">
                <a:solidFill>
                  <a:srgbClr val="000000"/>
                </a:solidFill>
              </a:rPr>
              <a:t>used</a:t>
            </a:r>
            <a:r>
              <a:rPr sz="1700" spc="235" dirty="0">
                <a:solidFill>
                  <a:srgbClr val="000000"/>
                </a:solidFill>
              </a:rPr>
              <a:t> </a:t>
            </a:r>
            <a:r>
              <a:rPr sz="1700" dirty="0">
                <a:solidFill>
                  <a:srgbClr val="000000"/>
                </a:solidFill>
              </a:rPr>
              <a:t>for</a:t>
            </a:r>
            <a:r>
              <a:rPr sz="1700" spc="235" dirty="0">
                <a:solidFill>
                  <a:srgbClr val="000000"/>
                </a:solidFill>
              </a:rPr>
              <a:t> </a:t>
            </a:r>
            <a:r>
              <a:rPr sz="1700" spc="114" dirty="0">
                <a:solidFill>
                  <a:srgbClr val="000000"/>
                </a:solidFill>
              </a:rPr>
              <a:t>both</a:t>
            </a:r>
            <a:r>
              <a:rPr sz="1700" spc="235" dirty="0">
                <a:solidFill>
                  <a:srgbClr val="000000"/>
                </a:solidFill>
              </a:rPr>
              <a:t> </a:t>
            </a:r>
            <a:r>
              <a:rPr sz="1700" spc="50" dirty="0">
                <a:solidFill>
                  <a:srgbClr val="000000"/>
                </a:solidFill>
              </a:rPr>
              <a:t>linear</a:t>
            </a:r>
            <a:r>
              <a:rPr sz="1700" spc="235" dirty="0">
                <a:solidFill>
                  <a:srgbClr val="000000"/>
                </a:solidFill>
              </a:rPr>
              <a:t> </a:t>
            </a:r>
            <a:r>
              <a:rPr sz="1700" spc="110" dirty="0">
                <a:solidFill>
                  <a:srgbClr val="000000"/>
                </a:solidFill>
              </a:rPr>
              <a:t>and</a:t>
            </a:r>
            <a:r>
              <a:rPr sz="1700" spc="235" dirty="0">
                <a:solidFill>
                  <a:srgbClr val="000000"/>
                </a:solidFill>
              </a:rPr>
              <a:t> </a:t>
            </a:r>
            <a:r>
              <a:rPr sz="1700" spc="55" dirty="0">
                <a:solidFill>
                  <a:srgbClr val="000000"/>
                </a:solidFill>
              </a:rPr>
              <a:t>nonlinear</a:t>
            </a:r>
            <a:r>
              <a:rPr sz="1700" spc="240" dirty="0">
                <a:solidFill>
                  <a:srgbClr val="000000"/>
                </a:solidFill>
              </a:rPr>
              <a:t> </a:t>
            </a:r>
            <a:r>
              <a:rPr sz="1700" dirty="0">
                <a:solidFill>
                  <a:srgbClr val="000000"/>
                </a:solidFill>
              </a:rPr>
              <a:t>classification</a:t>
            </a:r>
            <a:r>
              <a:rPr sz="1700" spc="235" dirty="0">
                <a:solidFill>
                  <a:srgbClr val="000000"/>
                </a:solidFill>
              </a:rPr>
              <a:t> </a:t>
            </a:r>
            <a:r>
              <a:rPr sz="1700" spc="60" dirty="0">
                <a:solidFill>
                  <a:srgbClr val="000000"/>
                </a:solidFill>
              </a:rPr>
              <a:t>tasks.</a:t>
            </a:r>
            <a:endParaRPr sz="1700"/>
          </a:p>
        </p:txBody>
      </p:sp>
      <p:pic>
        <p:nvPicPr>
          <p:cNvPr id="28" name="object 28"/>
          <p:cNvPicPr/>
          <p:nvPr/>
        </p:nvPicPr>
        <p:blipFill>
          <a:blip r:embed="rId6" cstate="print"/>
          <a:stretch>
            <a:fillRect/>
          </a:stretch>
        </p:blipFill>
        <p:spPr>
          <a:xfrm>
            <a:off x="447756" y="1783576"/>
            <a:ext cx="100436" cy="100436"/>
          </a:xfrm>
          <a:prstGeom prst="rect">
            <a:avLst/>
          </a:prstGeom>
        </p:spPr>
      </p:pic>
      <p:sp>
        <p:nvSpPr>
          <p:cNvPr id="29" name="object 29"/>
          <p:cNvSpPr txBox="1"/>
          <p:nvPr/>
        </p:nvSpPr>
        <p:spPr>
          <a:xfrm>
            <a:off x="645511" y="1655269"/>
            <a:ext cx="6436360" cy="3537585"/>
          </a:xfrm>
          <a:prstGeom prst="rect">
            <a:avLst/>
          </a:prstGeom>
        </p:spPr>
        <p:txBody>
          <a:bodyPr vert="horz" wrap="square" lIns="0" tIns="2540" rIns="0" bIns="0" rtlCol="0">
            <a:spAutoFit/>
          </a:bodyPr>
          <a:lstStyle/>
          <a:p>
            <a:pPr marL="12700" marR="36830">
              <a:lnSpc>
                <a:spcPct val="105500"/>
              </a:lnSpc>
              <a:spcBef>
                <a:spcPts val="20"/>
              </a:spcBef>
            </a:pPr>
            <a:r>
              <a:rPr sz="1700" spc="110" dirty="0">
                <a:latin typeface="Times New Roman"/>
                <a:cs typeface="Times New Roman"/>
              </a:rPr>
              <a:t>The</a:t>
            </a:r>
            <a:r>
              <a:rPr sz="1700" spc="215" dirty="0">
                <a:latin typeface="Times New Roman"/>
                <a:cs typeface="Times New Roman"/>
              </a:rPr>
              <a:t> </a:t>
            </a:r>
            <a:r>
              <a:rPr sz="1700" dirty="0">
                <a:latin typeface="Times New Roman"/>
                <a:cs typeface="Times New Roman"/>
              </a:rPr>
              <a:t>objective</a:t>
            </a:r>
            <a:r>
              <a:rPr sz="1700" spc="220" dirty="0">
                <a:latin typeface="Times New Roman"/>
                <a:cs typeface="Times New Roman"/>
              </a:rPr>
              <a:t> </a:t>
            </a:r>
            <a:r>
              <a:rPr sz="1700" dirty="0">
                <a:latin typeface="Times New Roman"/>
                <a:cs typeface="Times New Roman"/>
              </a:rPr>
              <a:t>of</a:t>
            </a:r>
            <a:r>
              <a:rPr sz="1700" spc="215" dirty="0">
                <a:latin typeface="Times New Roman"/>
                <a:cs typeface="Times New Roman"/>
              </a:rPr>
              <a:t> </a:t>
            </a:r>
            <a:r>
              <a:rPr sz="1700" dirty="0">
                <a:latin typeface="Times New Roman"/>
                <a:cs typeface="Times New Roman"/>
              </a:rPr>
              <a:t>SVM</a:t>
            </a:r>
            <a:r>
              <a:rPr sz="1700" spc="220" dirty="0">
                <a:latin typeface="Times New Roman"/>
                <a:cs typeface="Times New Roman"/>
              </a:rPr>
              <a:t> </a:t>
            </a:r>
            <a:r>
              <a:rPr sz="1700" dirty="0">
                <a:latin typeface="Times New Roman"/>
                <a:cs typeface="Times New Roman"/>
              </a:rPr>
              <a:t>is</a:t>
            </a:r>
            <a:r>
              <a:rPr sz="1700" spc="215" dirty="0">
                <a:latin typeface="Times New Roman"/>
                <a:cs typeface="Times New Roman"/>
              </a:rPr>
              <a:t> </a:t>
            </a:r>
            <a:r>
              <a:rPr sz="1700" spc="105" dirty="0">
                <a:latin typeface="Times New Roman"/>
                <a:cs typeface="Times New Roman"/>
              </a:rPr>
              <a:t>to</a:t>
            </a:r>
            <a:r>
              <a:rPr sz="1700" spc="220" dirty="0">
                <a:latin typeface="Times New Roman"/>
                <a:cs typeface="Times New Roman"/>
              </a:rPr>
              <a:t> </a:t>
            </a:r>
            <a:r>
              <a:rPr sz="1700" dirty="0">
                <a:latin typeface="Times New Roman"/>
                <a:cs typeface="Times New Roman"/>
              </a:rPr>
              <a:t>find</a:t>
            </a:r>
            <a:r>
              <a:rPr sz="1700" spc="215" dirty="0">
                <a:latin typeface="Times New Roman"/>
                <a:cs typeface="Times New Roman"/>
              </a:rPr>
              <a:t> </a:t>
            </a:r>
            <a:r>
              <a:rPr sz="1700" spc="110" dirty="0">
                <a:latin typeface="Times New Roman"/>
                <a:cs typeface="Times New Roman"/>
              </a:rPr>
              <a:t>a</a:t>
            </a:r>
            <a:r>
              <a:rPr sz="1700" spc="220" dirty="0">
                <a:latin typeface="Times New Roman"/>
                <a:cs typeface="Times New Roman"/>
              </a:rPr>
              <a:t> </a:t>
            </a:r>
            <a:r>
              <a:rPr sz="1700" spc="75" dirty="0">
                <a:latin typeface="Times New Roman"/>
                <a:cs typeface="Times New Roman"/>
              </a:rPr>
              <a:t>hyperplane</a:t>
            </a:r>
            <a:r>
              <a:rPr sz="1700" spc="215" dirty="0">
                <a:latin typeface="Times New Roman"/>
                <a:cs typeface="Times New Roman"/>
              </a:rPr>
              <a:t> </a:t>
            </a:r>
            <a:r>
              <a:rPr sz="1700" spc="55" dirty="0">
                <a:latin typeface="Times New Roman"/>
                <a:cs typeface="Times New Roman"/>
              </a:rPr>
              <a:t>in</a:t>
            </a:r>
            <a:r>
              <a:rPr sz="1700" spc="220" dirty="0">
                <a:latin typeface="Times New Roman"/>
                <a:cs typeface="Times New Roman"/>
              </a:rPr>
              <a:t> </a:t>
            </a:r>
            <a:r>
              <a:rPr sz="1700" spc="105" dirty="0">
                <a:latin typeface="Times New Roman"/>
                <a:cs typeface="Times New Roman"/>
              </a:rPr>
              <a:t>an</a:t>
            </a:r>
            <a:r>
              <a:rPr sz="1700" spc="215" dirty="0">
                <a:latin typeface="Times New Roman"/>
                <a:cs typeface="Times New Roman"/>
              </a:rPr>
              <a:t> </a:t>
            </a:r>
            <a:r>
              <a:rPr sz="1700" spc="55" dirty="0">
                <a:latin typeface="Times New Roman"/>
                <a:cs typeface="Times New Roman"/>
              </a:rPr>
              <a:t>N-</a:t>
            </a:r>
            <a:r>
              <a:rPr sz="1700" spc="-10" dirty="0">
                <a:latin typeface="Times New Roman"/>
                <a:cs typeface="Times New Roman"/>
              </a:rPr>
              <a:t>dimensional </a:t>
            </a:r>
            <a:r>
              <a:rPr sz="1700" spc="50" dirty="0">
                <a:latin typeface="Times New Roman"/>
                <a:cs typeface="Times New Roman"/>
              </a:rPr>
              <a:t>space</a:t>
            </a:r>
            <a:r>
              <a:rPr sz="1700" spc="180" dirty="0">
                <a:latin typeface="Times New Roman"/>
                <a:cs typeface="Times New Roman"/>
              </a:rPr>
              <a:t> </a:t>
            </a:r>
            <a:r>
              <a:rPr sz="1700" spc="145" dirty="0">
                <a:latin typeface="Times New Roman"/>
                <a:cs typeface="Times New Roman"/>
              </a:rPr>
              <a:t>that</a:t>
            </a:r>
            <a:r>
              <a:rPr sz="1700" spc="180" dirty="0">
                <a:latin typeface="Times New Roman"/>
                <a:cs typeface="Times New Roman"/>
              </a:rPr>
              <a:t> </a:t>
            </a:r>
            <a:r>
              <a:rPr sz="1700" spc="65" dirty="0">
                <a:latin typeface="Times New Roman"/>
                <a:cs typeface="Times New Roman"/>
              </a:rPr>
              <a:t>distinctly</a:t>
            </a:r>
            <a:r>
              <a:rPr sz="1700" spc="180" dirty="0">
                <a:latin typeface="Times New Roman"/>
                <a:cs typeface="Times New Roman"/>
              </a:rPr>
              <a:t> </a:t>
            </a:r>
            <a:r>
              <a:rPr sz="1700" dirty="0">
                <a:latin typeface="Times New Roman"/>
                <a:cs typeface="Times New Roman"/>
              </a:rPr>
              <a:t>classifies</a:t>
            </a:r>
            <a:r>
              <a:rPr sz="1700" spc="180" dirty="0">
                <a:latin typeface="Times New Roman"/>
                <a:cs typeface="Times New Roman"/>
              </a:rPr>
              <a:t> </a:t>
            </a:r>
            <a:r>
              <a:rPr sz="1700" spc="100" dirty="0">
                <a:latin typeface="Times New Roman"/>
                <a:cs typeface="Times New Roman"/>
              </a:rPr>
              <a:t>the</a:t>
            </a:r>
            <a:r>
              <a:rPr sz="1700" spc="180" dirty="0">
                <a:latin typeface="Times New Roman"/>
                <a:cs typeface="Times New Roman"/>
              </a:rPr>
              <a:t> </a:t>
            </a:r>
            <a:r>
              <a:rPr sz="1700" spc="130" dirty="0">
                <a:latin typeface="Times New Roman"/>
                <a:cs typeface="Times New Roman"/>
              </a:rPr>
              <a:t>data</a:t>
            </a:r>
            <a:r>
              <a:rPr sz="1700" spc="185" dirty="0">
                <a:latin typeface="Times New Roman"/>
                <a:cs typeface="Times New Roman"/>
              </a:rPr>
              <a:t> </a:t>
            </a:r>
            <a:r>
              <a:rPr sz="1700" spc="55" dirty="0">
                <a:latin typeface="Times New Roman"/>
                <a:cs typeface="Times New Roman"/>
              </a:rPr>
              <a:t>points.</a:t>
            </a:r>
            <a:endParaRPr sz="1700">
              <a:latin typeface="Times New Roman"/>
              <a:cs typeface="Times New Roman"/>
            </a:endParaRPr>
          </a:p>
          <a:p>
            <a:pPr marL="12700" marR="165735">
              <a:lnSpc>
                <a:spcPct val="105500"/>
              </a:lnSpc>
              <a:spcBef>
                <a:spcPts val="475"/>
              </a:spcBef>
            </a:pPr>
            <a:r>
              <a:rPr sz="1700" spc="110" dirty="0">
                <a:latin typeface="Times New Roman"/>
                <a:cs typeface="Times New Roman"/>
              </a:rPr>
              <a:t>The</a:t>
            </a:r>
            <a:r>
              <a:rPr sz="1700" spc="190" dirty="0">
                <a:latin typeface="Times New Roman"/>
                <a:cs typeface="Times New Roman"/>
              </a:rPr>
              <a:t> </a:t>
            </a:r>
            <a:r>
              <a:rPr sz="1700" spc="75" dirty="0">
                <a:latin typeface="Times New Roman"/>
                <a:cs typeface="Times New Roman"/>
              </a:rPr>
              <a:t>hyperplane</a:t>
            </a:r>
            <a:r>
              <a:rPr sz="1700" spc="190" dirty="0">
                <a:latin typeface="Times New Roman"/>
                <a:cs typeface="Times New Roman"/>
              </a:rPr>
              <a:t> </a:t>
            </a:r>
            <a:r>
              <a:rPr sz="1700" dirty="0">
                <a:latin typeface="Times New Roman"/>
                <a:cs typeface="Times New Roman"/>
              </a:rPr>
              <a:t>is</a:t>
            </a:r>
            <a:r>
              <a:rPr sz="1700" spc="190" dirty="0">
                <a:latin typeface="Times New Roman"/>
                <a:cs typeface="Times New Roman"/>
              </a:rPr>
              <a:t> </a:t>
            </a:r>
            <a:r>
              <a:rPr sz="1700" spc="100" dirty="0">
                <a:latin typeface="Times New Roman"/>
                <a:cs typeface="Times New Roman"/>
              </a:rPr>
              <a:t>the</a:t>
            </a:r>
            <a:r>
              <a:rPr sz="1700" spc="190" dirty="0">
                <a:latin typeface="Times New Roman"/>
                <a:cs typeface="Times New Roman"/>
              </a:rPr>
              <a:t> </a:t>
            </a:r>
            <a:r>
              <a:rPr sz="1700" dirty="0">
                <a:latin typeface="Times New Roman"/>
                <a:cs typeface="Times New Roman"/>
              </a:rPr>
              <a:t>decision</a:t>
            </a:r>
            <a:r>
              <a:rPr sz="1700" spc="190" dirty="0">
                <a:latin typeface="Times New Roman"/>
                <a:cs typeface="Times New Roman"/>
              </a:rPr>
              <a:t> </a:t>
            </a:r>
            <a:r>
              <a:rPr sz="1700" spc="90" dirty="0">
                <a:latin typeface="Times New Roman"/>
                <a:cs typeface="Times New Roman"/>
              </a:rPr>
              <a:t>boundary</a:t>
            </a:r>
            <a:r>
              <a:rPr sz="1700" spc="195" dirty="0">
                <a:latin typeface="Times New Roman"/>
                <a:cs typeface="Times New Roman"/>
              </a:rPr>
              <a:t> </a:t>
            </a:r>
            <a:r>
              <a:rPr sz="1700" spc="145" dirty="0">
                <a:latin typeface="Times New Roman"/>
                <a:cs typeface="Times New Roman"/>
              </a:rPr>
              <a:t>that</a:t>
            </a:r>
            <a:r>
              <a:rPr sz="1700" spc="190" dirty="0">
                <a:latin typeface="Times New Roman"/>
                <a:cs typeface="Times New Roman"/>
              </a:rPr>
              <a:t> </a:t>
            </a:r>
            <a:r>
              <a:rPr sz="1700" spc="75" dirty="0">
                <a:latin typeface="Times New Roman"/>
                <a:cs typeface="Times New Roman"/>
              </a:rPr>
              <a:t>separates</a:t>
            </a:r>
            <a:r>
              <a:rPr sz="1700" spc="190" dirty="0">
                <a:latin typeface="Times New Roman"/>
                <a:cs typeface="Times New Roman"/>
              </a:rPr>
              <a:t> </a:t>
            </a:r>
            <a:r>
              <a:rPr sz="1700" spc="100" dirty="0">
                <a:latin typeface="Times New Roman"/>
                <a:cs typeface="Times New Roman"/>
              </a:rPr>
              <a:t>the</a:t>
            </a:r>
            <a:r>
              <a:rPr sz="1700" spc="190" dirty="0">
                <a:latin typeface="Times New Roman"/>
                <a:cs typeface="Times New Roman"/>
              </a:rPr>
              <a:t> </a:t>
            </a:r>
            <a:r>
              <a:rPr sz="1700" spc="110" dirty="0">
                <a:latin typeface="Times New Roman"/>
                <a:cs typeface="Times New Roman"/>
              </a:rPr>
              <a:t>data </a:t>
            </a:r>
            <a:r>
              <a:rPr sz="1700" spc="70" dirty="0">
                <a:latin typeface="Times New Roman"/>
                <a:cs typeface="Times New Roman"/>
              </a:rPr>
              <a:t>points</a:t>
            </a:r>
            <a:r>
              <a:rPr sz="1700" spc="229" dirty="0">
                <a:latin typeface="Times New Roman"/>
                <a:cs typeface="Times New Roman"/>
              </a:rPr>
              <a:t> </a:t>
            </a:r>
            <a:r>
              <a:rPr sz="1700" dirty="0">
                <a:latin typeface="Times New Roman"/>
                <a:cs typeface="Times New Roman"/>
              </a:rPr>
              <a:t>of</a:t>
            </a:r>
            <a:r>
              <a:rPr sz="1700" spc="235" dirty="0">
                <a:latin typeface="Times New Roman"/>
                <a:cs typeface="Times New Roman"/>
              </a:rPr>
              <a:t> </a:t>
            </a:r>
            <a:r>
              <a:rPr sz="1700" dirty="0">
                <a:latin typeface="Times New Roman"/>
                <a:cs typeface="Times New Roman"/>
              </a:rPr>
              <a:t>different</a:t>
            </a:r>
            <a:r>
              <a:rPr sz="1700" spc="235" dirty="0">
                <a:latin typeface="Times New Roman"/>
                <a:cs typeface="Times New Roman"/>
              </a:rPr>
              <a:t> </a:t>
            </a:r>
            <a:r>
              <a:rPr sz="1700" dirty="0">
                <a:latin typeface="Times New Roman"/>
                <a:cs typeface="Times New Roman"/>
              </a:rPr>
              <a:t>classes</a:t>
            </a:r>
            <a:r>
              <a:rPr sz="1700" spc="235" dirty="0">
                <a:latin typeface="Times New Roman"/>
                <a:cs typeface="Times New Roman"/>
              </a:rPr>
              <a:t> </a:t>
            </a:r>
            <a:r>
              <a:rPr sz="1700" spc="55" dirty="0">
                <a:latin typeface="Times New Roman"/>
                <a:cs typeface="Times New Roman"/>
              </a:rPr>
              <a:t>in</a:t>
            </a:r>
            <a:r>
              <a:rPr sz="1700" spc="235" dirty="0">
                <a:latin typeface="Times New Roman"/>
                <a:cs typeface="Times New Roman"/>
              </a:rPr>
              <a:t> </a:t>
            </a:r>
            <a:r>
              <a:rPr sz="1700" spc="110" dirty="0">
                <a:latin typeface="Times New Roman"/>
                <a:cs typeface="Times New Roman"/>
              </a:rPr>
              <a:t>a</a:t>
            </a:r>
            <a:r>
              <a:rPr sz="1700" spc="229" dirty="0">
                <a:latin typeface="Times New Roman"/>
                <a:cs typeface="Times New Roman"/>
              </a:rPr>
              <a:t> </a:t>
            </a:r>
            <a:r>
              <a:rPr sz="1700" spc="70" dirty="0">
                <a:latin typeface="Times New Roman"/>
                <a:cs typeface="Times New Roman"/>
              </a:rPr>
              <a:t>feature</a:t>
            </a:r>
            <a:r>
              <a:rPr sz="1700" spc="235" dirty="0">
                <a:latin typeface="Times New Roman"/>
                <a:cs typeface="Times New Roman"/>
              </a:rPr>
              <a:t> </a:t>
            </a:r>
            <a:r>
              <a:rPr sz="1700" spc="40" dirty="0">
                <a:latin typeface="Times New Roman"/>
                <a:cs typeface="Times New Roman"/>
              </a:rPr>
              <a:t>space</a:t>
            </a:r>
            <a:endParaRPr sz="1700">
              <a:latin typeface="Times New Roman"/>
              <a:cs typeface="Times New Roman"/>
            </a:endParaRPr>
          </a:p>
          <a:p>
            <a:pPr marL="12700" marR="5080">
              <a:lnSpc>
                <a:spcPct val="105500"/>
              </a:lnSpc>
              <a:spcBef>
                <a:spcPts val="475"/>
              </a:spcBef>
            </a:pPr>
            <a:r>
              <a:rPr sz="1700" dirty="0">
                <a:latin typeface="Times New Roman"/>
                <a:cs typeface="Times New Roman"/>
              </a:rPr>
              <a:t>SVMs</a:t>
            </a:r>
            <a:r>
              <a:rPr sz="1700" spc="185" dirty="0">
                <a:latin typeface="Times New Roman"/>
                <a:cs typeface="Times New Roman"/>
              </a:rPr>
              <a:t> </a:t>
            </a:r>
            <a:r>
              <a:rPr sz="1700" spc="75" dirty="0">
                <a:latin typeface="Times New Roman"/>
                <a:cs typeface="Times New Roman"/>
              </a:rPr>
              <a:t>can</a:t>
            </a:r>
            <a:r>
              <a:rPr sz="1700" spc="190" dirty="0">
                <a:latin typeface="Times New Roman"/>
                <a:cs typeface="Times New Roman"/>
              </a:rPr>
              <a:t> </a:t>
            </a:r>
            <a:r>
              <a:rPr sz="1700" spc="85" dirty="0">
                <a:latin typeface="Times New Roman"/>
                <a:cs typeface="Times New Roman"/>
              </a:rPr>
              <a:t>be</a:t>
            </a:r>
            <a:r>
              <a:rPr sz="1700" spc="190" dirty="0">
                <a:latin typeface="Times New Roman"/>
                <a:cs typeface="Times New Roman"/>
              </a:rPr>
              <a:t> </a:t>
            </a:r>
            <a:r>
              <a:rPr sz="1700" spc="60" dirty="0">
                <a:latin typeface="Times New Roman"/>
                <a:cs typeface="Times New Roman"/>
              </a:rPr>
              <a:t>used</a:t>
            </a:r>
            <a:r>
              <a:rPr sz="1700" spc="190" dirty="0">
                <a:latin typeface="Times New Roman"/>
                <a:cs typeface="Times New Roman"/>
              </a:rPr>
              <a:t> </a:t>
            </a:r>
            <a:r>
              <a:rPr sz="1700" dirty="0">
                <a:latin typeface="Times New Roman"/>
                <a:cs typeface="Times New Roman"/>
              </a:rPr>
              <a:t>for</a:t>
            </a:r>
            <a:r>
              <a:rPr sz="1700" spc="190" dirty="0">
                <a:latin typeface="Times New Roman"/>
                <a:cs typeface="Times New Roman"/>
              </a:rPr>
              <a:t> </a:t>
            </a:r>
            <a:r>
              <a:rPr sz="1700" spc="110" dirty="0">
                <a:latin typeface="Times New Roman"/>
                <a:cs typeface="Times New Roman"/>
              </a:rPr>
              <a:t>a</a:t>
            </a:r>
            <a:r>
              <a:rPr sz="1700" spc="185" dirty="0">
                <a:latin typeface="Times New Roman"/>
                <a:cs typeface="Times New Roman"/>
              </a:rPr>
              <a:t> </a:t>
            </a:r>
            <a:r>
              <a:rPr sz="1700" spc="55" dirty="0">
                <a:latin typeface="Times New Roman"/>
                <a:cs typeface="Times New Roman"/>
              </a:rPr>
              <a:t>variety</a:t>
            </a:r>
            <a:r>
              <a:rPr sz="1700" spc="185" dirty="0">
                <a:latin typeface="Times New Roman"/>
                <a:cs typeface="Times New Roman"/>
              </a:rPr>
              <a:t> </a:t>
            </a:r>
            <a:r>
              <a:rPr sz="1700" dirty="0">
                <a:latin typeface="Times New Roman"/>
                <a:cs typeface="Times New Roman"/>
              </a:rPr>
              <a:t>of</a:t>
            </a:r>
            <a:r>
              <a:rPr sz="1700" spc="190" dirty="0">
                <a:latin typeface="Times New Roman"/>
                <a:cs typeface="Times New Roman"/>
              </a:rPr>
              <a:t> </a:t>
            </a:r>
            <a:r>
              <a:rPr sz="1700" spc="80" dirty="0">
                <a:latin typeface="Times New Roman"/>
                <a:cs typeface="Times New Roman"/>
              </a:rPr>
              <a:t>tasks</a:t>
            </a:r>
            <a:r>
              <a:rPr sz="1700" spc="190" dirty="0">
                <a:latin typeface="Times New Roman"/>
                <a:cs typeface="Times New Roman"/>
              </a:rPr>
              <a:t> </a:t>
            </a:r>
            <a:r>
              <a:rPr sz="1700" dirty="0">
                <a:latin typeface="Times New Roman"/>
                <a:cs typeface="Times New Roman"/>
              </a:rPr>
              <a:t>such</a:t>
            </a:r>
            <a:r>
              <a:rPr sz="1700" spc="185" dirty="0">
                <a:latin typeface="Times New Roman"/>
                <a:cs typeface="Times New Roman"/>
              </a:rPr>
              <a:t> </a:t>
            </a:r>
            <a:r>
              <a:rPr sz="1700" spc="60" dirty="0">
                <a:latin typeface="Times New Roman"/>
                <a:cs typeface="Times New Roman"/>
              </a:rPr>
              <a:t>as</a:t>
            </a:r>
            <a:r>
              <a:rPr sz="1700" spc="190" dirty="0">
                <a:latin typeface="Times New Roman"/>
                <a:cs typeface="Times New Roman"/>
              </a:rPr>
              <a:t> </a:t>
            </a:r>
            <a:r>
              <a:rPr sz="1700" spc="110" dirty="0">
                <a:latin typeface="Times New Roman"/>
                <a:cs typeface="Times New Roman"/>
              </a:rPr>
              <a:t>text</a:t>
            </a:r>
            <a:r>
              <a:rPr sz="1700" spc="190" dirty="0">
                <a:latin typeface="Times New Roman"/>
                <a:cs typeface="Times New Roman"/>
              </a:rPr>
              <a:t> </a:t>
            </a:r>
            <a:r>
              <a:rPr sz="1700" spc="-10" dirty="0">
                <a:latin typeface="Times New Roman"/>
                <a:cs typeface="Times New Roman"/>
              </a:rPr>
              <a:t>classification, </a:t>
            </a:r>
            <a:r>
              <a:rPr sz="1700" dirty="0">
                <a:latin typeface="Times New Roman"/>
                <a:cs typeface="Times New Roman"/>
              </a:rPr>
              <a:t>image</a:t>
            </a:r>
            <a:r>
              <a:rPr sz="1700" spc="310" dirty="0">
                <a:latin typeface="Times New Roman"/>
                <a:cs typeface="Times New Roman"/>
              </a:rPr>
              <a:t> </a:t>
            </a:r>
            <a:r>
              <a:rPr sz="1700" dirty="0">
                <a:latin typeface="Times New Roman"/>
                <a:cs typeface="Times New Roman"/>
              </a:rPr>
              <a:t>classification,</a:t>
            </a:r>
            <a:r>
              <a:rPr sz="1700" spc="315" dirty="0">
                <a:latin typeface="Times New Roman"/>
                <a:cs typeface="Times New Roman"/>
              </a:rPr>
              <a:t> </a:t>
            </a:r>
            <a:r>
              <a:rPr sz="1700" spc="85" dirty="0">
                <a:latin typeface="Times New Roman"/>
                <a:cs typeface="Times New Roman"/>
              </a:rPr>
              <a:t>spam</a:t>
            </a:r>
            <a:r>
              <a:rPr sz="1700" spc="315" dirty="0">
                <a:latin typeface="Times New Roman"/>
                <a:cs typeface="Times New Roman"/>
              </a:rPr>
              <a:t> </a:t>
            </a:r>
            <a:r>
              <a:rPr sz="1700" spc="65" dirty="0">
                <a:latin typeface="Times New Roman"/>
                <a:cs typeface="Times New Roman"/>
              </a:rPr>
              <a:t>detection,</a:t>
            </a:r>
            <a:r>
              <a:rPr sz="1700" spc="315" dirty="0">
                <a:latin typeface="Times New Roman"/>
                <a:cs typeface="Times New Roman"/>
              </a:rPr>
              <a:t> </a:t>
            </a:r>
            <a:r>
              <a:rPr sz="1700" spc="80" dirty="0">
                <a:latin typeface="Times New Roman"/>
                <a:cs typeface="Times New Roman"/>
              </a:rPr>
              <a:t>handwriting</a:t>
            </a:r>
            <a:r>
              <a:rPr sz="1700" spc="315" dirty="0">
                <a:latin typeface="Times New Roman"/>
                <a:cs typeface="Times New Roman"/>
              </a:rPr>
              <a:t> </a:t>
            </a:r>
            <a:r>
              <a:rPr sz="1700" spc="40" dirty="0">
                <a:latin typeface="Times New Roman"/>
                <a:cs typeface="Times New Roman"/>
              </a:rPr>
              <a:t>identification,</a:t>
            </a:r>
            <a:endParaRPr sz="1700">
              <a:latin typeface="Times New Roman"/>
              <a:cs typeface="Times New Roman"/>
            </a:endParaRPr>
          </a:p>
          <a:p>
            <a:pPr marL="12700">
              <a:lnSpc>
                <a:spcPct val="100000"/>
              </a:lnSpc>
              <a:spcBef>
                <a:spcPts val="110"/>
              </a:spcBef>
            </a:pPr>
            <a:r>
              <a:rPr sz="1700" dirty="0">
                <a:latin typeface="Times New Roman"/>
                <a:cs typeface="Times New Roman"/>
              </a:rPr>
              <a:t>gene</a:t>
            </a:r>
            <a:r>
              <a:rPr sz="1700" spc="320" dirty="0">
                <a:latin typeface="Times New Roman"/>
                <a:cs typeface="Times New Roman"/>
              </a:rPr>
              <a:t> </a:t>
            </a:r>
            <a:r>
              <a:rPr sz="1700" dirty="0">
                <a:latin typeface="Times New Roman"/>
                <a:cs typeface="Times New Roman"/>
              </a:rPr>
              <a:t>expression</a:t>
            </a:r>
            <a:r>
              <a:rPr sz="1700" spc="325" dirty="0">
                <a:latin typeface="Times New Roman"/>
                <a:cs typeface="Times New Roman"/>
              </a:rPr>
              <a:t> </a:t>
            </a:r>
            <a:r>
              <a:rPr sz="1700" dirty="0">
                <a:latin typeface="Times New Roman"/>
                <a:cs typeface="Times New Roman"/>
              </a:rPr>
              <a:t>analysis,</a:t>
            </a:r>
            <a:r>
              <a:rPr sz="1700" spc="325" dirty="0">
                <a:latin typeface="Times New Roman"/>
                <a:cs typeface="Times New Roman"/>
              </a:rPr>
              <a:t> </a:t>
            </a:r>
            <a:r>
              <a:rPr sz="1700" dirty="0">
                <a:latin typeface="Times New Roman"/>
                <a:cs typeface="Times New Roman"/>
              </a:rPr>
              <a:t>face</a:t>
            </a:r>
            <a:r>
              <a:rPr sz="1700" spc="320" dirty="0">
                <a:latin typeface="Times New Roman"/>
                <a:cs typeface="Times New Roman"/>
              </a:rPr>
              <a:t> </a:t>
            </a:r>
            <a:r>
              <a:rPr sz="1700" spc="65" dirty="0">
                <a:latin typeface="Times New Roman"/>
                <a:cs typeface="Times New Roman"/>
              </a:rPr>
              <a:t>detection,</a:t>
            </a:r>
            <a:r>
              <a:rPr sz="1700" spc="325" dirty="0">
                <a:latin typeface="Times New Roman"/>
                <a:cs typeface="Times New Roman"/>
              </a:rPr>
              <a:t> </a:t>
            </a:r>
            <a:r>
              <a:rPr sz="1700" spc="110" dirty="0">
                <a:latin typeface="Times New Roman"/>
                <a:cs typeface="Times New Roman"/>
              </a:rPr>
              <a:t>and</a:t>
            </a:r>
            <a:r>
              <a:rPr sz="1700" spc="325" dirty="0">
                <a:latin typeface="Times New Roman"/>
                <a:cs typeface="Times New Roman"/>
              </a:rPr>
              <a:t> </a:t>
            </a:r>
            <a:r>
              <a:rPr sz="1700" spc="70" dirty="0">
                <a:latin typeface="Times New Roman"/>
                <a:cs typeface="Times New Roman"/>
              </a:rPr>
              <a:t>anomaly</a:t>
            </a:r>
            <a:r>
              <a:rPr sz="1700" spc="320" dirty="0">
                <a:latin typeface="Times New Roman"/>
                <a:cs typeface="Times New Roman"/>
              </a:rPr>
              <a:t> </a:t>
            </a:r>
            <a:r>
              <a:rPr sz="1700" spc="60" dirty="0">
                <a:latin typeface="Times New Roman"/>
                <a:cs typeface="Times New Roman"/>
              </a:rPr>
              <a:t>detection</a:t>
            </a:r>
            <a:endParaRPr sz="1700">
              <a:latin typeface="Times New Roman"/>
              <a:cs typeface="Times New Roman"/>
            </a:endParaRPr>
          </a:p>
          <a:p>
            <a:pPr marL="12700" marR="373380">
              <a:lnSpc>
                <a:spcPct val="105500"/>
              </a:lnSpc>
              <a:spcBef>
                <a:spcPts val="475"/>
              </a:spcBef>
            </a:pPr>
            <a:r>
              <a:rPr sz="1700" dirty="0">
                <a:latin typeface="Times New Roman"/>
                <a:cs typeface="Times New Roman"/>
              </a:rPr>
              <a:t>SVMs</a:t>
            </a:r>
            <a:r>
              <a:rPr sz="1700" spc="180" dirty="0">
                <a:latin typeface="Times New Roman"/>
                <a:cs typeface="Times New Roman"/>
              </a:rPr>
              <a:t> </a:t>
            </a:r>
            <a:r>
              <a:rPr sz="1700" spc="80" dirty="0">
                <a:latin typeface="Times New Roman"/>
                <a:cs typeface="Times New Roman"/>
              </a:rPr>
              <a:t>are</a:t>
            </a:r>
            <a:r>
              <a:rPr sz="1700" spc="180" dirty="0">
                <a:latin typeface="Times New Roman"/>
                <a:cs typeface="Times New Roman"/>
              </a:rPr>
              <a:t> </a:t>
            </a:r>
            <a:r>
              <a:rPr sz="1700" spc="100" dirty="0">
                <a:latin typeface="Times New Roman"/>
                <a:cs typeface="Times New Roman"/>
              </a:rPr>
              <a:t>adaptable</a:t>
            </a:r>
            <a:r>
              <a:rPr sz="1700" spc="185" dirty="0">
                <a:latin typeface="Times New Roman"/>
                <a:cs typeface="Times New Roman"/>
              </a:rPr>
              <a:t> </a:t>
            </a:r>
            <a:r>
              <a:rPr sz="1700" spc="110" dirty="0">
                <a:latin typeface="Times New Roman"/>
                <a:cs typeface="Times New Roman"/>
              </a:rPr>
              <a:t>and</a:t>
            </a:r>
            <a:r>
              <a:rPr sz="1700" spc="180" dirty="0">
                <a:latin typeface="Times New Roman"/>
                <a:cs typeface="Times New Roman"/>
              </a:rPr>
              <a:t> </a:t>
            </a:r>
            <a:r>
              <a:rPr sz="1700" dirty="0">
                <a:latin typeface="Times New Roman"/>
                <a:cs typeface="Times New Roman"/>
              </a:rPr>
              <a:t>efficient</a:t>
            </a:r>
            <a:r>
              <a:rPr sz="1700" spc="180" dirty="0">
                <a:latin typeface="Times New Roman"/>
                <a:cs typeface="Times New Roman"/>
              </a:rPr>
              <a:t> </a:t>
            </a:r>
            <a:r>
              <a:rPr sz="1700" spc="55" dirty="0">
                <a:latin typeface="Times New Roman"/>
                <a:cs typeface="Times New Roman"/>
              </a:rPr>
              <a:t>in</a:t>
            </a:r>
            <a:r>
              <a:rPr sz="1700" spc="185" dirty="0">
                <a:latin typeface="Times New Roman"/>
                <a:cs typeface="Times New Roman"/>
              </a:rPr>
              <a:t> </a:t>
            </a:r>
            <a:r>
              <a:rPr sz="1700" spc="110" dirty="0">
                <a:latin typeface="Times New Roman"/>
                <a:cs typeface="Times New Roman"/>
              </a:rPr>
              <a:t>a</a:t>
            </a:r>
            <a:r>
              <a:rPr sz="1700" spc="180" dirty="0">
                <a:latin typeface="Times New Roman"/>
                <a:cs typeface="Times New Roman"/>
              </a:rPr>
              <a:t> </a:t>
            </a:r>
            <a:r>
              <a:rPr sz="1700" spc="55" dirty="0">
                <a:latin typeface="Times New Roman"/>
                <a:cs typeface="Times New Roman"/>
              </a:rPr>
              <a:t>variety</a:t>
            </a:r>
            <a:r>
              <a:rPr sz="1700" spc="180" dirty="0">
                <a:latin typeface="Times New Roman"/>
                <a:cs typeface="Times New Roman"/>
              </a:rPr>
              <a:t> </a:t>
            </a:r>
            <a:r>
              <a:rPr sz="1700" dirty="0">
                <a:latin typeface="Times New Roman"/>
                <a:cs typeface="Times New Roman"/>
              </a:rPr>
              <a:t>of</a:t>
            </a:r>
            <a:r>
              <a:rPr sz="1700" spc="180" dirty="0">
                <a:latin typeface="Times New Roman"/>
                <a:cs typeface="Times New Roman"/>
              </a:rPr>
              <a:t> </a:t>
            </a:r>
            <a:r>
              <a:rPr sz="1700" spc="55" dirty="0">
                <a:latin typeface="Times New Roman"/>
                <a:cs typeface="Times New Roman"/>
              </a:rPr>
              <a:t>applications </a:t>
            </a:r>
            <a:r>
              <a:rPr sz="1700" spc="60" dirty="0">
                <a:latin typeface="Times New Roman"/>
                <a:cs typeface="Times New Roman"/>
              </a:rPr>
              <a:t>because</a:t>
            </a:r>
            <a:r>
              <a:rPr sz="1700" spc="265" dirty="0">
                <a:latin typeface="Times New Roman"/>
                <a:cs typeface="Times New Roman"/>
              </a:rPr>
              <a:t> </a:t>
            </a:r>
            <a:r>
              <a:rPr sz="1700" spc="90" dirty="0">
                <a:latin typeface="Times New Roman"/>
                <a:cs typeface="Times New Roman"/>
              </a:rPr>
              <a:t>they</a:t>
            </a:r>
            <a:r>
              <a:rPr sz="1700" spc="265" dirty="0">
                <a:latin typeface="Times New Roman"/>
                <a:cs typeface="Times New Roman"/>
              </a:rPr>
              <a:t> </a:t>
            </a:r>
            <a:r>
              <a:rPr sz="1700" spc="75" dirty="0">
                <a:latin typeface="Times New Roman"/>
                <a:cs typeface="Times New Roman"/>
              </a:rPr>
              <a:t>can</a:t>
            </a:r>
            <a:r>
              <a:rPr sz="1700" spc="265" dirty="0">
                <a:latin typeface="Times New Roman"/>
                <a:cs typeface="Times New Roman"/>
              </a:rPr>
              <a:t> </a:t>
            </a:r>
            <a:r>
              <a:rPr sz="1700" spc="75" dirty="0">
                <a:latin typeface="Times New Roman"/>
                <a:cs typeface="Times New Roman"/>
              </a:rPr>
              <a:t>manage</a:t>
            </a:r>
            <a:r>
              <a:rPr sz="1700" spc="270" dirty="0">
                <a:latin typeface="Times New Roman"/>
                <a:cs typeface="Times New Roman"/>
              </a:rPr>
              <a:t> </a:t>
            </a:r>
            <a:r>
              <a:rPr sz="1700" dirty="0">
                <a:latin typeface="Times New Roman"/>
                <a:cs typeface="Times New Roman"/>
              </a:rPr>
              <a:t>high-dimensional</a:t>
            </a:r>
            <a:r>
              <a:rPr sz="1700" spc="265" dirty="0">
                <a:latin typeface="Times New Roman"/>
                <a:cs typeface="Times New Roman"/>
              </a:rPr>
              <a:t> </a:t>
            </a:r>
            <a:r>
              <a:rPr sz="1700" spc="130" dirty="0">
                <a:latin typeface="Times New Roman"/>
                <a:cs typeface="Times New Roman"/>
              </a:rPr>
              <a:t>data</a:t>
            </a:r>
            <a:r>
              <a:rPr sz="1700" spc="265" dirty="0">
                <a:latin typeface="Times New Roman"/>
                <a:cs typeface="Times New Roman"/>
              </a:rPr>
              <a:t> </a:t>
            </a:r>
            <a:r>
              <a:rPr sz="1700" spc="110" dirty="0">
                <a:latin typeface="Times New Roman"/>
                <a:cs typeface="Times New Roman"/>
              </a:rPr>
              <a:t>and</a:t>
            </a:r>
            <a:r>
              <a:rPr sz="1700" spc="265" dirty="0">
                <a:latin typeface="Times New Roman"/>
                <a:cs typeface="Times New Roman"/>
              </a:rPr>
              <a:t> </a:t>
            </a:r>
            <a:r>
              <a:rPr sz="1700" spc="45" dirty="0">
                <a:latin typeface="Times New Roman"/>
                <a:cs typeface="Times New Roman"/>
              </a:rPr>
              <a:t>nonlinear </a:t>
            </a:r>
            <a:r>
              <a:rPr sz="1700" spc="50" dirty="0">
                <a:latin typeface="Times New Roman"/>
                <a:cs typeface="Times New Roman"/>
              </a:rPr>
              <a:t>relationships</a:t>
            </a:r>
            <a:endParaRPr sz="1700">
              <a:latin typeface="Times New Roman"/>
              <a:cs typeface="Times New Roman"/>
            </a:endParaRPr>
          </a:p>
          <a:p>
            <a:pPr marL="12700" marR="656590">
              <a:lnSpc>
                <a:spcPct val="105500"/>
              </a:lnSpc>
              <a:spcBef>
                <a:spcPts val="475"/>
              </a:spcBef>
            </a:pPr>
            <a:r>
              <a:rPr sz="1700" dirty="0">
                <a:latin typeface="Times New Roman"/>
                <a:cs typeface="Times New Roman"/>
              </a:rPr>
              <a:t>SVMs</a:t>
            </a:r>
            <a:r>
              <a:rPr sz="1700" spc="240" dirty="0">
                <a:latin typeface="Times New Roman"/>
                <a:cs typeface="Times New Roman"/>
              </a:rPr>
              <a:t> </a:t>
            </a:r>
            <a:r>
              <a:rPr sz="1700" dirty="0">
                <a:latin typeface="Times New Roman"/>
                <a:cs typeface="Times New Roman"/>
              </a:rPr>
              <a:t>work</a:t>
            </a:r>
            <a:r>
              <a:rPr sz="1700" spc="240" dirty="0">
                <a:latin typeface="Times New Roman"/>
                <a:cs typeface="Times New Roman"/>
              </a:rPr>
              <a:t> </a:t>
            </a:r>
            <a:r>
              <a:rPr sz="1700" spc="60" dirty="0">
                <a:latin typeface="Times New Roman"/>
                <a:cs typeface="Times New Roman"/>
              </a:rPr>
              <a:t>by</a:t>
            </a:r>
            <a:r>
              <a:rPr sz="1700" spc="235" dirty="0">
                <a:latin typeface="Times New Roman"/>
                <a:cs typeface="Times New Roman"/>
              </a:rPr>
              <a:t> </a:t>
            </a:r>
            <a:r>
              <a:rPr sz="1700" dirty="0">
                <a:latin typeface="Times New Roman"/>
                <a:cs typeface="Times New Roman"/>
              </a:rPr>
              <a:t>finding</a:t>
            </a:r>
            <a:r>
              <a:rPr sz="1700" spc="240" dirty="0">
                <a:latin typeface="Times New Roman"/>
                <a:cs typeface="Times New Roman"/>
              </a:rPr>
              <a:t> </a:t>
            </a:r>
            <a:r>
              <a:rPr sz="1700" spc="100" dirty="0">
                <a:latin typeface="Times New Roman"/>
                <a:cs typeface="Times New Roman"/>
              </a:rPr>
              <a:t>the</a:t>
            </a:r>
            <a:r>
              <a:rPr sz="1700" spc="240" dirty="0">
                <a:latin typeface="Times New Roman"/>
                <a:cs typeface="Times New Roman"/>
              </a:rPr>
              <a:t> </a:t>
            </a:r>
            <a:r>
              <a:rPr sz="1700" spc="75" dirty="0">
                <a:latin typeface="Times New Roman"/>
                <a:cs typeface="Times New Roman"/>
              </a:rPr>
              <a:t>maximum</a:t>
            </a:r>
            <a:r>
              <a:rPr sz="1700" spc="240" dirty="0">
                <a:latin typeface="Times New Roman"/>
                <a:cs typeface="Times New Roman"/>
              </a:rPr>
              <a:t> </a:t>
            </a:r>
            <a:r>
              <a:rPr sz="1700" spc="80" dirty="0">
                <a:latin typeface="Times New Roman"/>
                <a:cs typeface="Times New Roman"/>
              </a:rPr>
              <a:t>separating</a:t>
            </a:r>
            <a:r>
              <a:rPr sz="1700" spc="240" dirty="0">
                <a:latin typeface="Times New Roman"/>
                <a:cs typeface="Times New Roman"/>
              </a:rPr>
              <a:t> </a:t>
            </a:r>
            <a:r>
              <a:rPr sz="1700" spc="65" dirty="0">
                <a:latin typeface="Times New Roman"/>
                <a:cs typeface="Times New Roman"/>
              </a:rPr>
              <a:t>hyperplane </a:t>
            </a:r>
            <a:r>
              <a:rPr sz="1700" spc="55" dirty="0">
                <a:latin typeface="Times New Roman"/>
                <a:cs typeface="Times New Roman"/>
              </a:rPr>
              <a:t>between</a:t>
            </a:r>
            <a:r>
              <a:rPr sz="1700" spc="270" dirty="0">
                <a:latin typeface="Times New Roman"/>
                <a:cs typeface="Times New Roman"/>
              </a:rPr>
              <a:t> </a:t>
            </a:r>
            <a:r>
              <a:rPr sz="1700" spc="100" dirty="0">
                <a:latin typeface="Times New Roman"/>
                <a:cs typeface="Times New Roman"/>
              </a:rPr>
              <a:t>the</a:t>
            </a:r>
            <a:r>
              <a:rPr sz="1700" spc="275" dirty="0">
                <a:latin typeface="Times New Roman"/>
                <a:cs typeface="Times New Roman"/>
              </a:rPr>
              <a:t> </a:t>
            </a:r>
            <a:r>
              <a:rPr sz="1700" dirty="0">
                <a:latin typeface="Times New Roman"/>
                <a:cs typeface="Times New Roman"/>
              </a:rPr>
              <a:t>different</a:t>
            </a:r>
            <a:r>
              <a:rPr sz="1700" spc="275" dirty="0">
                <a:latin typeface="Times New Roman"/>
                <a:cs typeface="Times New Roman"/>
              </a:rPr>
              <a:t> </a:t>
            </a:r>
            <a:r>
              <a:rPr sz="1700" dirty="0">
                <a:latin typeface="Times New Roman"/>
                <a:cs typeface="Times New Roman"/>
              </a:rPr>
              <a:t>classes</a:t>
            </a:r>
            <a:r>
              <a:rPr sz="1700" spc="275" dirty="0">
                <a:latin typeface="Times New Roman"/>
                <a:cs typeface="Times New Roman"/>
              </a:rPr>
              <a:t> </a:t>
            </a:r>
            <a:r>
              <a:rPr sz="1700" dirty="0">
                <a:latin typeface="Times New Roman"/>
                <a:cs typeface="Times New Roman"/>
              </a:rPr>
              <a:t>available</a:t>
            </a:r>
            <a:r>
              <a:rPr sz="1700" spc="275" dirty="0">
                <a:latin typeface="Times New Roman"/>
                <a:cs typeface="Times New Roman"/>
              </a:rPr>
              <a:t> </a:t>
            </a:r>
            <a:r>
              <a:rPr sz="1700" spc="55" dirty="0">
                <a:latin typeface="Times New Roman"/>
                <a:cs typeface="Times New Roman"/>
              </a:rPr>
              <a:t>in</a:t>
            </a:r>
            <a:r>
              <a:rPr sz="1700" spc="280" dirty="0">
                <a:latin typeface="Times New Roman"/>
                <a:cs typeface="Times New Roman"/>
              </a:rPr>
              <a:t> </a:t>
            </a:r>
            <a:r>
              <a:rPr sz="1700" spc="100" dirty="0">
                <a:latin typeface="Times New Roman"/>
                <a:cs typeface="Times New Roman"/>
              </a:rPr>
              <a:t>the</a:t>
            </a:r>
            <a:r>
              <a:rPr sz="1700" spc="275" dirty="0">
                <a:latin typeface="Times New Roman"/>
                <a:cs typeface="Times New Roman"/>
              </a:rPr>
              <a:t> </a:t>
            </a:r>
            <a:r>
              <a:rPr sz="1700" spc="105" dirty="0">
                <a:latin typeface="Times New Roman"/>
                <a:cs typeface="Times New Roman"/>
              </a:rPr>
              <a:t>target</a:t>
            </a:r>
            <a:r>
              <a:rPr sz="1700" spc="275" dirty="0">
                <a:latin typeface="Times New Roman"/>
                <a:cs typeface="Times New Roman"/>
              </a:rPr>
              <a:t> </a:t>
            </a:r>
            <a:r>
              <a:rPr sz="1700" spc="55" dirty="0">
                <a:latin typeface="Times New Roman"/>
                <a:cs typeface="Times New Roman"/>
              </a:rPr>
              <a:t>f</a:t>
            </a:r>
            <a:r>
              <a:rPr sz="1700" u="sng" spc="55" dirty="0">
                <a:uFill>
                  <a:solidFill>
                    <a:srgbClr val="D6D6EF"/>
                  </a:solidFill>
                </a:uFill>
                <a:latin typeface="Times New Roman"/>
                <a:cs typeface="Times New Roman"/>
              </a:rPr>
              <a:t>e</a:t>
            </a:r>
            <a:r>
              <a:rPr sz="1700" spc="55" dirty="0">
                <a:latin typeface="Times New Roman"/>
                <a:cs typeface="Times New Roman"/>
              </a:rPr>
              <a:t>ature.</a:t>
            </a:r>
            <a:endParaRPr sz="1700">
              <a:latin typeface="Times New Roman"/>
              <a:cs typeface="Times New Roman"/>
            </a:endParaRPr>
          </a:p>
        </p:txBody>
      </p:sp>
      <p:pic>
        <p:nvPicPr>
          <p:cNvPr id="30" name="object 30"/>
          <p:cNvPicPr/>
          <p:nvPr/>
        </p:nvPicPr>
        <p:blipFill>
          <a:blip r:embed="rId7" cstate="print"/>
          <a:stretch>
            <a:fillRect/>
          </a:stretch>
        </p:blipFill>
        <p:spPr>
          <a:xfrm>
            <a:off x="447756" y="2390493"/>
            <a:ext cx="100436" cy="100436"/>
          </a:xfrm>
          <a:prstGeom prst="rect">
            <a:avLst/>
          </a:prstGeom>
        </p:spPr>
      </p:pic>
      <p:pic>
        <p:nvPicPr>
          <p:cNvPr id="31" name="object 31"/>
          <p:cNvPicPr/>
          <p:nvPr/>
        </p:nvPicPr>
        <p:blipFill>
          <a:blip r:embed="rId8" cstate="print"/>
          <a:stretch>
            <a:fillRect/>
          </a:stretch>
        </p:blipFill>
        <p:spPr>
          <a:xfrm>
            <a:off x="447756" y="2997409"/>
            <a:ext cx="100436" cy="100436"/>
          </a:xfrm>
          <a:prstGeom prst="rect">
            <a:avLst/>
          </a:prstGeom>
        </p:spPr>
      </p:pic>
      <p:pic>
        <p:nvPicPr>
          <p:cNvPr id="32" name="object 32"/>
          <p:cNvPicPr/>
          <p:nvPr/>
        </p:nvPicPr>
        <p:blipFill>
          <a:blip r:embed="rId9" cstate="print"/>
          <a:stretch>
            <a:fillRect/>
          </a:stretch>
        </p:blipFill>
        <p:spPr>
          <a:xfrm>
            <a:off x="447756" y="3877657"/>
            <a:ext cx="100436" cy="100436"/>
          </a:xfrm>
          <a:prstGeom prst="rect">
            <a:avLst/>
          </a:prstGeom>
        </p:spPr>
      </p:pic>
      <p:pic>
        <p:nvPicPr>
          <p:cNvPr id="33" name="object 33"/>
          <p:cNvPicPr/>
          <p:nvPr/>
        </p:nvPicPr>
        <p:blipFill>
          <a:blip r:embed="rId10" cstate="print"/>
          <a:stretch>
            <a:fillRect/>
          </a:stretch>
        </p:blipFill>
        <p:spPr>
          <a:xfrm>
            <a:off x="447756" y="4757884"/>
            <a:ext cx="100436" cy="100436"/>
          </a:xfrm>
          <a:prstGeom prst="rect">
            <a:avLst/>
          </a:prstGeom>
        </p:spPr>
      </p:pic>
      <p:grpSp>
        <p:nvGrpSpPr>
          <p:cNvPr id="34" name="object 34"/>
          <p:cNvGrpSpPr/>
          <p:nvPr/>
        </p:nvGrpSpPr>
        <p:grpSpPr>
          <a:xfrm>
            <a:off x="-1959" y="5319151"/>
            <a:ext cx="7319009" cy="168910"/>
            <a:chOff x="-1959" y="5319151"/>
            <a:chExt cx="7319009" cy="168910"/>
          </a:xfrm>
        </p:grpSpPr>
        <p:sp>
          <p:nvSpPr>
            <p:cNvPr id="35" name="object 35"/>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36" name="object 36"/>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37" name="object 37"/>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38" name="object 38"/>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39" name="object 39"/>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40" name="object 40"/>
          <p:cNvSpPr txBox="1">
            <a:spLocks noGrp="1"/>
          </p:cNvSpPr>
          <p:nvPr>
            <p:ph type="ftr" sz="quarter" idx="5"/>
          </p:nvPr>
        </p:nvSpPr>
        <p:spPr>
          <a:xfrm>
            <a:off x="5372285" y="5287595"/>
            <a:ext cx="1164618" cy="173766"/>
          </a:xfrm>
          <a:prstGeom prst="rect">
            <a:avLst/>
          </a:prstGeom>
        </p:spPr>
        <p:txBody>
          <a:bodyPr vert="horz" wrap="square" lIns="0" tIns="27305" rIns="0" bIns="0" rtlCol="0">
            <a:spAutoFit/>
          </a:bodyPr>
          <a:lstStyle/>
          <a:p>
            <a:pPr marL="12700">
              <a:lnSpc>
                <a:spcPct val="100000"/>
              </a:lnSpc>
              <a:spcBef>
                <a:spcPts val="215"/>
              </a:spcBef>
            </a:pPr>
            <a:r>
              <a:rPr lang="en-IN" spc="65" dirty="0"/>
              <a:t>Nov , 08</a:t>
            </a:r>
            <a:r>
              <a:rPr lang="en-IN" spc="200" dirty="0"/>
              <a:t> </a:t>
            </a:r>
            <a:r>
              <a:rPr lang="en-IN" spc="-20" dirty="0"/>
              <a:t>, 2023</a:t>
            </a:r>
          </a:p>
        </p:txBody>
      </p:sp>
      <p:sp>
        <p:nvSpPr>
          <p:cNvPr id="41" name="object 41"/>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spc="100" dirty="0"/>
              <a:t>2</a:t>
            </a:r>
            <a:r>
              <a:rPr lang="en-IN" spc="100" dirty="0"/>
              <a:t>1</a:t>
            </a:r>
            <a:r>
              <a:rPr spc="-35" dirty="0"/>
              <a:t> </a:t>
            </a:r>
            <a:r>
              <a:rPr spc="125" dirty="0"/>
              <a:t>/</a:t>
            </a:r>
            <a:r>
              <a:rPr spc="-35" dirty="0"/>
              <a:t> </a:t>
            </a:r>
            <a:r>
              <a:rPr spc="-25" dirty="0"/>
              <a:t>3</a:t>
            </a:r>
            <a:r>
              <a:rPr lang="en-IN" spc="-25" dirty="0"/>
              <a:t>6</a:t>
            </a:r>
            <a:endParaRPr spc="-25" dirty="0"/>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dirty="0"/>
              <a:t>SVM</a:t>
            </a:r>
            <a:r>
              <a:rPr spc="220" dirty="0"/>
              <a:t> </a:t>
            </a:r>
            <a:r>
              <a:rPr spc="65" dirty="0"/>
              <a:t>Implementation</a:t>
            </a:r>
          </a:p>
        </p:txBody>
      </p:sp>
      <p:pic>
        <p:nvPicPr>
          <p:cNvPr id="3" name="object 3"/>
          <p:cNvPicPr/>
          <p:nvPr/>
        </p:nvPicPr>
        <p:blipFill>
          <a:blip r:embed="rId2" cstate="print"/>
          <a:stretch>
            <a:fillRect/>
          </a:stretch>
        </p:blipFill>
        <p:spPr>
          <a:xfrm>
            <a:off x="869311" y="1148455"/>
            <a:ext cx="5503192" cy="3095545"/>
          </a:xfrm>
          <a:prstGeom prst="rect">
            <a:avLst/>
          </a:prstGeom>
        </p:spPr>
      </p:pic>
      <p:grpSp>
        <p:nvGrpSpPr>
          <p:cNvPr id="4" name="object 4"/>
          <p:cNvGrpSpPr/>
          <p:nvPr/>
        </p:nvGrpSpPr>
        <p:grpSpPr>
          <a:xfrm>
            <a:off x="-1959" y="5319151"/>
            <a:ext cx="7319009" cy="168910"/>
            <a:chOff x="-1959" y="5319151"/>
            <a:chExt cx="7319009" cy="168910"/>
          </a:xfrm>
        </p:grpSpPr>
        <p:sp>
          <p:nvSpPr>
            <p:cNvPr id="5" name="object 5"/>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6" name="object 6"/>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7" name="object 7"/>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8" name="object 8"/>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9" name="object 9"/>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0" name="object 10"/>
          <p:cNvSpPr txBox="1">
            <a:spLocks noGrp="1"/>
          </p:cNvSpPr>
          <p:nvPr>
            <p:ph type="ftr" sz="quarter" idx="5"/>
          </p:nvPr>
        </p:nvSpPr>
        <p:spPr>
          <a:xfrm>
            <a:off x="5372285" y="5287595"/>
            <a:ext cx="1164618" cy="173766"/>
          </a:xfrm>
          <a:prstGeom prst="rect">
            <a:avLst/>
          </a:prstGeom>
        </p:spPr>
        <p:txBody>
          <a:bodyPr vert="horz" wrap="square" lIns="0" tIns="27305" rIns="0" bIns="0" rtlCol="0">
            <a:spAutoFit/>
          </a:bodyPr>
          <a:lstStyle/>
          <a:p>
            <a:pPr marL="12700">
              <a:lnSpc>
                <a:spcPct val="100000"/>
              </a:lnSpc>
              <a:spcBef>
                <a:spcPts val="215"/>
              </a:spcBef>
            </a:pPr>
            <a:r>
              <a:rPr lang="en-IN" spc="65" dirty="0"/>
              <a:t>Nov , 08</a:t>
            </a:r>
            <a:r>
              <a:rPr lang="en-IN" spc="200" dirty="0"/>
              <a:t> </a:t>
            </a:r>
            <a:r>
              <a:rPr lang="en-IN" spc="-20" dirty="0"/>
              <a:t>, 2023</a:t>
            </a:r>
          </a:p>
        </p:txBody>
      </p:sp>
      <p:sp>
        <p:nvSpPr>
          <p:cNvPr id="11" name="object 11"/>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spc="100" dirty="0"/>
              <a:t>2</a:t>
            </a:r>
            <a:r>
              <a:rPr lang="en-IN" spc="100" dirty="0"/>
              <a:t>2</a:t>
            </a:r>
            <a:r>
              <a:rPr spc="-35" dirty="0"/>
              <a:t> </a:t>
            </a:r>
            <a:r>
              <a:rPr spc="125" dirty="0"/>
              <a:t>/</a:t>
            </a:r>
            <a:r>
              <a:rPr spc="-35" dirty="0"/>
              <a:t> </a:t>
            </a:r>
            <a:r>
              <a:rPr spc="-25" dirty="0"/>
              <a:t>3</a:t>
            </a:r>
            <a:r>
              <a:rPr lang="en-IN" spc="-25" dirty="0"/>
              <a:t>6</a:t>
            </a:r>
            <a:endParaRPr spc="-25" dirty="0"/>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9311" y="529295"/>
            <a:ext cx="5503192" cy="3095545"/>
          </a:xfrm>
          <a:prstGeom prst="rect">
            <a:avLst/>
          </a:prstGeom>
        </p:spPr>
      </p:pic>
      <p:grpSp>
        <p:nvGrpSpPr>
          <p:cNvPr id="3" name="object 3"/>
          <p:cNvGrpSpPr/>
          <p:nvPr/>
        </p:nvGrpSpPr>
        <p:grpSpPr>
          <a:xfrm>
            <a:off x="-1959" y="5319151"/>
            <a:ext cx="7319009" cy="168910"/>
            <a:chOff x="-1959" y="5319151"/>
            <a:chExt cx="7319009" cy="168910"/>
          </a:xfrm>
        </p:grpSpPr>
        <p:sp>
          <p:nvSpPr>
            <p:cNvPr id="4" name="object 4"/>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5" name="object 5"/>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6" name="object 6"/>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7" name="object 7"/>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8" name="object 8"/>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9" name="object 9"/>
          <p:cNvSpPr txBox="1">
            <a:spLocks noGrp="1"/>
          </p:cNvSpPr>
          <p:nvPr>
            <p:ph type="ftr" sz="quarter" idx="5"/>
          </p:nvPr>
        </p:nvSpPr>
        <p:spPr>
          <a:xfrm>
            <a:off x="5372285" y="5287595"/>
            <a:ext cx="1164618" cy="173766"/>
          </a:xfrm>
          <a:prstGeom prst="rect">
            <a:avLst/>
          </a:prstGeom>
        </p:spPr>
        <p:txBody>
          <a:bodyPr vert="horz" wrap="square" lIns="0" tIns="27305" rIns="0" bIns="0" rtlCol="0">
            <a:spAutoFit/>
          </a:bodyPr>
          <a:lstStyle/>
          <a:p>
            <a:pPr marL="12700">
              <a:lnSpc>
                <a:spcPct val="100000"/>
              </a:lnSpc>
              <a:spcBef>
                <a:spcPts val="215"/>
              </a:spcBef>
            </a:pPr>
            <a:r>
              <a:rPr lang="en-IN" spc="65" dirty="0"/>
              <a:t>Nov , 08</a:t>
            </a:r>
            <a:r>
              <a:rPr lang="en-IN" spc="200" dirty="0"/>
              <a:t> </a:t>
            </a:r>
            <a:r>
              <a:rPr lang="en-IN" spc="-20" dirty="0"/>
              <a:t>, 2023</a:t>
            </a:r>
          </a:p>
        </p:txBody>
      </p:sp>
      <p:sp>
        <p:nvSpPr>
          <p:cNvPr id="10" name="object 10"/>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spc="100" dirty="0"/>
              <a:t>2</a:t>
            </a:r>
            <a:r>
              <a:rPr lang="en-IN" spc="100" dirty="0"/>
              <a:t>3</a:t>
            </a:r>
            <a:r>
              <a:rPr spc="-35" dirty="0"/>
              <a:t> </a:t>
            </a:r>
            <a:r>
              <a:rPr spc="125" dirty="0"/>
              <a:t>/</a:t>
            </a:r>
            <a:r>
              <a:rPr spc="-35" dirty="0"/>
              <a:t> </a:t>
            </a:r>
            <a:r>
              <a:rPr spc="-25" dirty="0"/>
              <a:t>3</a:t>
            </a:r>
            <a:r>
              <a:rPr lang="en-IN" spc="-25" dirty="0"/>
              <a:t>6</a:t>
            </a:r>
            <a:endParaRPr spc="-25" dirty="0"/>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7756" y="557479"/>
            <a:ext cx="100436" cy="100436"/>
          </a:xfrm>
          <a:prstGeom prst="rect">
            <a:avLst/>
          </a:prstGeom>
        </p:spPr>
      </p:pic>
      <p:sp>
        <p:nvSpPr>
          <p:cNvPr id="3" name="object 3"/>
          <p:cNvSpPr txBox="1"/>
          <p:nvPr/>
        </p:nvSpPr>
        <p:spPr>
          <a:xfrm>
            <a:off x="645511" y="429192"/>
            <a:ext cx="6464300" cy="4630420"/>
          </a:xfrm>
          <a:prstGeom prst="rect">
            <a:avLst/>
          </a:prstGeom>
        </p:spPr>
        <p:txBody>
          <a:bodyPr vert="horz" wrap="square" lIns="0" tIns="2540" rIns="0" bIns="0" rtlCol="0">
            <a:spAutoFit/>
          </a:bodyPr>
          <a:lstStyle/>
          <a:p>
            <a:pPr marL="12700" marR="573405">
              <a:lnSpc>
                <a:spcPct val="105500"/>
              </a:lnSpc>
              <a:spcBef>
                <a:spcPts val="20"/>
              </a:spcBef>
            </a:pPr>
            <a:r>
              <a:rPr sz="1700" spc="110" dirty="0">
                <a:latin typeface="Times New Roman"/>
                <a:cs typeface="Times New Roman"/>
              </a:rPr>
              <a:t>The</a:t>
            </a:r>
            <a:r>
              <a:rPr sz="1700" spc="210" dirty="0">
                <a:latin typeface="Times New Roman"/>
                <a:cs typeface="Times New Roman"/>
              </a:rPr>
              <a:t> </a:t>
            </a:r>
            <a:r>
              <a:rPr sz="1700" spc="50" dirty="0">
                <a:latin typeface="Times New Roman"/>
                <a:cs typeface="Times New Roman"/>
              </a:rPr>
              <a:t>code</a:t>
            </a:r>
            <a:r>
              <a:rPr sz="1700" spc="210" dirty="0">
                <a:latin typeface="Times New Roman"/>
                <a:cs typeface="Times New Roman"/>
              </a:rPr>
              <a:t> </a:t>
            </a:r>
            <a:r>
              <a:rPr sz="1700" spc="105" dirty="0">
                <a:latin typeface="Times New Roman"/>
                <a:cs typeface="Times New Roman"/>
              </a:rPr>
              <a:t>starts</a:t>
            </a:r>
            <a:r>
              <a:rPr sz="1700" spc="210" dirty="0">
                <a:latin typeface="Times New Roman"/>
                <a:cs typeface="Times New Roman"/>
              </a:rPr>
              <a:t> </a:t>
            </a:r>
            <a:r>
              <a:rPr sz="1700" spc="60" dirty="0">
                <a:latin typeface="Times New Roman"/>
                <a:cs typeface="Times New Roman"/>
              </a:rPr>
              <a:t>by</a:t>
            </a:r>
            <a:r>
              <a:rPr sz="1700" spc="210" dirty="0">
                <a:latin typeface="Times New Roman"/>
                <a:cs typeface="Times New Roman"/>
              </a:rPr>
              <a:t> </a:t>
            </a:r>
            <a:r>
              <a:rPr sz="1700" spc="75" dirty="0">
                <a:latin typeface="Times New Roman"/>
                <a:cs typeface="Times New Roman"/>
              </a:rPr>
              <a:t>importing</a:t>
            </a:r>
            <a:r>
              <a:rPr sz="1700" spc="210" dirty="0">
                <a:latin typeface="Times New Roman"/>
                <a:cs typeface="Times New Roman"/>
              </a:rPr>
              <a:t> </a:t>
            </a:r>
            <a:r>
              <a:rPr sz="1700" spc="100" dirty="0">
                <a:latin typeface="Times New Roman"/>
                <a:cs typeface="Times New Roman"/>
              </a:rPr>
              <a:t>the</a:t>
            </a:r>
            <a:r>
              <a:rPr sz="1700" spc="210" dirty="0">
                <a:latin typeface="Times New Roman"/>
                <a:cs typeface="Times New Roman"/>
              </a:rPr>
              <a:t> </a:t>
            </a:r>
            <a:r>
              <a:rPr sz="1700" dirty="0">
                <a:latin typeface="Times New Roman"/>
                <a:cs typeface="Times New Roman"/>
              </a:rPr>
              <a:t>necessary</a:t>
            </a:r>
            <a:r>
              <a:rPr sz="1700" spc="210" dirty="0">
                <a:latin typeface="Times New Roman"/>
                <a:cs typeface="Times New Roman"/>
              </a:rPr>
              <a:t> </a:t>
            </a:r>
            <a:r>
              <a:rPr sz="1700" spc="55" dirty="0">
                <a:latin typeface="Times New Roman"/>
                <a:cs typeface="Times New Roman"/>
              </a:rPr>
              <a:t>libraries</a:t>
            </a:r>
            <a:r>
              <a:rPr sz="1700" spc="215" dirty="0">
                <a:latin typeface="Times New Roman"/>
                <a:cs typeface="Times New Roman"/>
              </a:rPr>
              <a:t> </a:t>
            </a:r>
            <a:r>
              <a:rPr sz="1700" spc="80" dirty="0">
                <a:latin typeface="Times New Roman"/>
                <a:cs typeface="Times New Roman"/>
              </a:rPr>
              <a:t>and </a:t>
            </a:r>
            <a:r>
              <a:rPr sz="1700" spc="10" dirty="0">
                <a:latin typeface="Times New Roman"/>
                <a:cs typeface="Times New Roman"/>
              </a:rPr>
              <a:t>initializing</a:t>
            </a:r>
            <a:r>
              <a:rPr sz="1700" spc="254" dirty="0">
                <a:latin typeface="Times New Roman"/>
                <a:cs typeface="Times New Roman"/>
              </a:rPr>
              <a:t> </a:t>
            </a:r>
            <a:r>
              <a:rPr sz="1700" spc="105" dirty="0">
                <a:latin typeface="Times New Roman"/>
                <a:cs typeface="Times New Roman"/>
              </a:rPr>
              <a:t>an</a:t>
            </a:r>
            <a:r>
              <a:rPr sz="1700" spc="260" dirty="0">
                <a:latin typeface="Times New Roman"/>
                <a:cs typeface="Times New Roman"/>
              </a:rPr>
              <a:t> </a:t>
            </a:r>
            <a:r>
              <a:rPr sz="1700" spc="65" dirty="0">
                <a:latin typeface="Times New Roman"/>
                <a:cs typeface="Times New Roman"/>
              </a:rPr>
              <a:t>instance</a:t>
            </a:r>
            <a:r>
              <a:rPr sz="1700" spc="254" dirty="0">
                <a:latin typeface="Times New Roman"/>
                <a:cs typeface="Times New Roman"/>
              </a:rPr>
              <a:t> </a:t>
            </a:r>
            <a:r>
              <a:rPr sz="1700" spc="10" dirty="0">
                <a:latin typeface="Times New Roman"/>
                <a:cs typeface="Times New Roman"/>
              </a:rPr>
              <a:t>of</a:t>
            </a:r>
            <a:r>
              <a:rPr sz="1700" spc="260" dirty="0">
                <a:latin typeface="Times New Roman"/>
                <a:cs typeface="Times New Roman"/>
              </a:rPr>
              <a:t> </a:t>
            </a:r>
            <a:r>
              <a:rPr sz="1700" spc="100" dirty="0">
                <a:latin typeface="Times New Roman"/>
                <a:cs typeface="Times New Roman"/>
              </a:rPr>
              <a:t>the</a:t>
            </a:r>
            <a:r>
              <a:rPr sz="1700" spc="254" dirty="0">
                <a:latin typeface="Times New Roman"/>
                <a:cs typeface="Times New Roman"/>
              </a:rPr>
              <a:t> </a:t>
            </a:r>
            <a:r>
              <a:rPr sz="1700" spc="10" dirty="0">
                <a:latin typeface="Times New Roman"/>
                <a:cs typeface="Times New Roman"/>
              </a:rPr>
              <a:t>SVC</a:t>
            </a:r>
            <a:r>
              <a:rPr sz="1700" spc="260" dirty="0">
                <a:latin typeface="Times New Roman"/>
                <a:cs typeface="Times New Roman"/>
              </a:rPr>
              <a:t> </a:t>
            </a:r>
            <a:r>
              <a:rPr sz="1700" spc="10" dirty="0">
                <a:latin typeface="Times New Roman"/>
                <a:cs typeface="Times New Roman"/>
              </a:rPr>
              <a:t>class</a:t>
            </a:r>
            <a:r>
              <a:rPr sz="1700" spc="254" dirty="0">
                <a:latin typeface="Times New Roman"/>
                <a:cs typeface="Times New Roman"/>
              </a:rPr>
              <a:t> </a:t>
            </a:r>
            <a:r>
              <a:rPr sz="1700" spc="10" dirty="0">
                <a:latin typeface="Times New Roman"/>
                <a:cs typeface="Times New Roman"/>
              </a:rPr>
              <a:t>from</a:t>
            </a:r>
            <a:r>
              <a:rPr sz="1700" spc="260" dirty="0">
                <a:latin typeface="Times New Roman"/>
                <a:cs typeface="Times New Roman"/>
              </a:rPr>
              <a:t> </a:t>
            </a:r>
            <a:r>
              <a:rPr sz="1700" spc="100" dirty="0">
                <a:latin typeface="Times New Roman"/>
                <a:cs typeface="Times New Roman"/>
              </a:rPr>
              <a:t>the</a:t>
            </a:r>
            <a:r>
              <a:rPr sz="1700" spc="254" dirty="0">
                <a:latin typeface="Times New Roman"/>
                <a:cs typeface="Times New Roman"/>
              </a:rPr>
              <a:t> </a:t>
            </a:r>
            <a:r>
              <a:rPr sz="1700" spc="10" dirty="0">
                <a:latin typeface="Times New Roman"/>
                <a:cs typeface="Times New Roman"/>
              </a:rPr>
              <a:t>scikit</a:t>
            </a:r>
            <a:r>
              <a:rPr sz="1700" spc="260" dirty="0">
                <a:latin typeface="Times New Roman"/>
                <a:cs typeface="Times New Roman"/>
              </a:rPr>
              <a:t> </a:t>
            </a:r>
            <a:r>
              <a:rPr sz="1700" spc="50" dirty="0">
                <a:latin typeface="Times New Roman"/>
                <a:cs typeface="Times New Roman"/>
              </a:rPr>
              <a:t>learn </a:t>
            </a:r>
            <a:r>
              <a:rPr sz="1700" spc="35" dirty="0">
                <a:latin typeface="Times New Roman"/>
                <a:cs typeface="Times New Roman"/>
              </a:rPr>
              <a:t>library.</a:t>
            </a:r>
            <a:endParaRPr sz="1700">
              <a:latin typeface="Times New Roman"/>
              <a:cs typeface="Times New Roman"/>
            </a:endParaRPr>
          </a:p>
          <a:p>
            <a:pPr marL="12700" marR="5080">
              <a:lnSpc>
                <a:spcPct val="105500"/>
              </a:lnSpc>
              <a:spcBef>
                <a:spcPts val="475"/>
              </a:spcBef>
            </a:pPr>
            <a:r>
              <a:rPr sz="1700" spc="110" dirty="0">
                <a:latin typeface="Times New Roman"/>
                <a:cs typeface="Times New Roman"/>
              </a:rPr>
              <a:t>The</a:t>
            </a:r>
            <a:r>
              <a:rPr sz="1700" spc="200" dirty="0">
                <a:latin typeface="Times New Roman"/>
                <a:cs typeface="Times New Roman"/>
              </a:rPr>
              <a:t> </a:t>
            </a:r>
            <a:r>
              <a:rPr sz="1700" dirty="0">
                <a:latin typeface="Times New Roman"/>
                <a:cs typeface="Times New Roman"/>
              </a:rPr>
              <a:t>fit</a:t>
            </a:r>
            <a:r>
              <a:rPr sz="1700" spc="200" dirty="0">
                <a:latin typeface="Times New Roman"/>
                <a:cs typeface="Times New Roman"/>
              </a:rPr>
              <a:t> </a:t>
            </a:r>
            <a:r>
              <a:rPr sz="1700" spc="55" dirty="0">
                <a:latin typeface="Times New Roman"/>
                <a:cs typeface="Times New Roman"/>
              </a:rPr>
              <a:t>function</a:t>
            </a:r>
            <a:r>
              <a:rPr sz="1700" spc="200" dirty="0">
                <a:latin typeface="Times New Roman"/>
                <a:cs typeface="Times New Roman"/>
              </a:rPr>
              <a:t> </a:t>
            </a:r>
            <a:r>
              <a:rPr sz="1700" dirty="0">
                <a:latin typeface="Times New Roman"/>
                <a:cs typeface="Times New Roman"/>
              </a:rPr>
              <a:t>is</a:t>
            </a:r>
            <a:r>
              <a:rPr sz="1700" spc="200" dirty="0">
                <a:latin typeface="Times New Roman"/>
                <a:cs typeface="Times New Roman"/>
              </a:rPr>
              <a:t> </a:t>
            </a:r>
            <a:r>
              <a:rPr sz="1700" dirty="0">
                <a:latin typeface="Times New Roman"/>
                <a:cs typeface="Times New Roman"/>
              </a:rPr>
              <a:t>called</a:t>
            </a:r>
            <a:r>
              <a:rPr sz="1700" spc="200" dirty="0">
                <a:latin typeface="Times New Roman"/>
                <a:cs typeface="Times New Roman"/>
              </a:rPr>
              <a:t> </a:t>
            </a:r>
            <a:r>
              <a:rPr sz="1700" spc="55" dirty="0">
                <a:latin typeface="Times New Roman"/>
                <a:cs typeface="Times New Roman"/>
              </a:rPr>
              <a:t>on</a:t>
            </a:r>
            <a:r>
              <a:rPr sz="1700" spc="200" dirty="0">
                <a:latin typeface="Times New Roman"/>
                <a:cs typeface="Times New Roman"/>
              </a:rPr>
              <a:t> </a:t>
            </a:r>
            <a:r>
              <a:rPr sz="1700" spc="100" dirty="0">
                <a:latin typeface="Times New Roman"/>
                <a:cs typeface="Times New Roman"/>
              </a:rPr>
              <a:t>the</a:t>
            </a:r>
            <a:r>
              <a:rPr sz="1700" spc="204" dirty="0">
                <a:latin typeface="Times New Roman"/>
                <a:cs typeface="Times New Roman"/>
              </a:rPr>
              <a:t> </a:t>
            </a:r>
            <a:r>
              <a:rPr sz="1700" dirty="0">
                <a:latin typeface="Times New Roman"/>
                <a:cs typeface="Times New Roman"/>
              </a:rPr>
              <a:t>SVC</a:t>
            </a:r>
            <a:r>
              <a:rPr sz="1700" spc="200" dirty="0">
                <a:latin typeface="Times New Roman"/>
                <a:cs typeface="Times New Roman"/>
              </a:rPr>
              <a:t> </a:t>
            </a:r>
            <a:r>
              <a:rPr sz="1700" spc="70" dirty="0">
                <a:latin typeface="Times New Roman"/>
                <a:cs typeface="Times New Roman"/>
              </a:rPr>
              <a:t>object</a:t>
            </a:r>
            <a:r>
              <a:rPr sz="1700" spc="200" dirty="0">
                <a:latin typeface="Times New Roman"/>
                <a:cs typeface="Times New Roman"/>
              </a:rPr>
              <a:t> </a:t>
            </a:r>
            <a:r>
              <a:rPr sz="1700" spc="75" dirty="0">
                <a:latin typeface="Times New Roman"/>
                <a:cs typeface="Times New Roman"/>
              </a:rPr>
              <a:t>with</a:t>
            </a:r>
            <a:r>
              <a:rPr sz="1700" spc="200" dirty="0">
                <a:latin typeface="Times New Roman"/>
                <a:cs typeface="Times New Roman"/>
              </a:rPr>
              <a:t> </a:t>
            </a:r>
            <a:r>
              <a:rPr sz="1700" spc="100" dirty="0">
                <a:latin typeface="Times New Roman"/>
                <a:cs typeface="Times New Roman"/>
              </a:rPr>
              <a:t>the</a:t>
            </a:r>
            <a:r>
              <a:rPr sz="1700" spc="200" dirty="0">
                <a:latin typeface="Times New Roman"/>
                <a:cs typeface="Times New Roman"/>
              </a:rPr>
              <a:t> </a:t>
            </a:r>
            <a:r>
              <a:rPr sz="1700" spc="85" dirty="0">
                <a:latin typeface="Times New Roman"/>
                <a:cs typeface="Times New Roman"/>
              </a:rPr>
              <a:t>training</a:t>
            </a:r>
            <a:r>
              <a:rPr sz="1700" spc="200" dirty="0">
                <a:latin typeface="Times New Roman"/>
                <a:cs typeface="Times New Roman"/>
              </a:rPr>
              <a:t> </a:t>
            </a:r>
            <a:r>
              <a:rPr sz="1700" spc="110" dirty="0">
                <a:latin typeface="Times New Roman"/>
                <a:cs typeface="Times New Roman"/>
              </a:rPr>
              <a:t>data </a:t>
            </a:r>
            <a:r>
              <a:rPr sz="1700" spc="70" dirty="0">
                <a:latin typeface="Times New Roman"/>
                <a:cs typeface="Times New Roman"/>
              </a:rPr>
              <a:t>X</a:t>
            </a:r>
            <a:r>
              <a:rPr sz="1700" spc="160" dirty="0">
                <a:latin typeface="Times New Roman"/>
                <a:cs typeface="Times New Roman"/>
              </a:rPr>
              <a:t> </a:t>
            </a:r>
            <a:r>
              <a:rPr sz="1700" spc="100" dirty="0">
                <a:latin typeface="Times New Roman"/>
                <a:cs typeface="Times New Roman"/>
              </a:rPr>
              <a:t>train</a:t>
            </a:r>
            <a:r>
              <a:rPr sz="1700" spc="160" dirty="0">
                <a:latin typeface="Times New Roman"/>
                <a:cs typeface="Times New Roman"/>
              </a:rPr>
              <a:t> </a:t>
            </a:r>
            <a:r>
              <a:rPr sz="1700" spc="110" dirty="0">
                <a:latin typeface="Times New Roman"/>
                <a:cs typeface="Times New Roman"/>
              </a:rPr>
              <a:t>and</a:t>
            </a:r>
            <a:r>
              <a:rPr sz="1700" spc="160" dirty="0">
                <a:latin typeface="Times New Roman"/>
                <a:cs typeface="Times New Roman"/>
              </a:rPr>
              <a:t> </a:t>
            </a:r>
            <a:r>
              <a:rPr sz="1700" spc="55" dirty="0">
                <a:latin typeface="Times New Roman"/>
                <a:cs typeface="Times New Roman"/>
              </a:rPr>
              <a:t>y</a:t>
            </a:r>
            <a:r>
              <a:rPr sz="1700" spc="165" dirty="0">
                <a:latin typeface="Times New Roman"/>
                <a:cs typeface="Times New Roman"/>
              </a:rPr>
              <a:t> </a:t>
            </a:r>
            <a:r>
              <a:rPr sz="1700" spc="100" dirty="0">
                <a:latin typeface="Times New Roman"/>
                <a:cs typeface="Times New Roman"/>
              </a:rPr>
              <a:t>train</a:t>
            </a:r>
            <a:r>
              <a:rPr sz="1700" spc="160" dirty="0">
                <a:latin typeface="Times New Roman"/>
                <a:cs typeface="Times New Roman"/>
              </a:rPr>
              <a:t> </a:t>
            </a:r>
            <a:r>
              <a:rPr sz="1700" spc="60" dirty="0">
                <a:latin typeface="Times New Roman"/>
                <a:cs typeface="Times New Roman"/>
              </a:rPr>
              <a:t>as</a:t>
            </a:r>
            <a:r>
              <a:rPr sz="1700" spc="160" dirty="0">
                <a:latin typeface="Times New Roman"/>
                <a:cs typeface="Times New Roman"/>
              </a:rPr>
              <a:t> </a:t>
            </a:r>
            <a:r>
              <a:rPr sz="1700" spc="80" dirty="0">
                <a:latin typeface="Times New Roman"/>
                <a:cs typeface="Times New Roman"/>
              </a:rPr>
              <a:t>parameters.</a:t>
            </a:r>
            <a:r>
              <a:rPr sz="1700" spc="355" dirty="0">
                <a:latin typeface="Times New Roman"/>
                <a:cs typeface="Times New Roman"/>
              </a:rPr>
              <a:t> </a:t>
            </a:r>
            <a:r>
              <a:rPr sz="1700" spc="80" dirty="0">
                <a:latin typeface="Times New Roman"/>
                <a:cs typeface="Times New Roman"/>
              </a:rPr>
              <a:t>This</a:t>
            </a:r>
            <a:r>
              <a:rPr sz="1700" spc="160" dirty="0">
                <a:latin typeface="Times New Roman"/>
                <a:cs typeface="Times New Roman"/>
              </a:rPr>
              <a:t> </a:t>
            </a:r>
            <a:r>
              <a:rPr sz="1700" spc="60" dirty="0">
                <a:latin typeface="Times New Roman"/>
                <a:cs typeface="Times New Roman"/>
              </a:rPr>
              <a:t>function</a:t>
            </a:r>
            <a:r>
              <a:rPr sz="1700" spc="165" dirty="0">
                <a:latin typeface="Times New Roman"/>
                <a:cs typeface="Times New Roman"/>
              </a:rPr>
              <a:t> </a:t>
            </a:r>
            <a:r>
              <a:rPr sz="1700" spc="90" dirty="0">
                <a:latin typeface="Times New Roman"/>
                <a:cs typeface="Times New Roman"/>
              </a:rPr>
              <a:t>trains</a:t>
            </a:r>
            <a:r>
              <a:rPr sz="1700" spc="160" dirty="0">
                <a:latin typeface="Times New Roman"/>
                <a:cs typeface="Times New Roman"/>
              </a:rPr>
              <a:t> </a:t>
            </a:r>
            <a:r>
              <a:rPr sz="1700" spc="100" dirty="0">
                <a:latin typeface="Times New Roman"/>
                <a:cs typeface="Times New Roman"/>
              </a:rPr>
              <a:t>the</a:t>
            </a:r>
            <a:r>
              <a:rPr sz="1700" spc="160" dirty="0">
                <a:latin typeface="Times New Roman"/>
                <a:cs typeface="Times New Roman"/>
              </a:rPr>
              <a:t> </a:t>
            </a:r>
            <a:r>
              <a:rPr sz="1700" spc="-25" dirty="0">
                <a:latin typeface="Times New Roman"/>
                <a:cs typeface="Times New Roman"/>
              </a:rPr>
              <a:t>SVM </a:t>
            </a:r>
            <a:r>
              <a:rPr sz="1700" spc="55" dirty="0">
                <a:latin typeface="Times New Roman"/>
                <a:cs typeface="Times New Roman"/>
              </a:rPr>
              <a:t>model</a:t>
            </a:r>
            <a:r>
              <a:rPr sz="1700" spc="155" dirty="0">
                <a:latin typeface="Times New Roman"/>
                <a:cs typeface="Times New Roman"/>
              </a:rPr>
              <a:t> </a:t>
            </a:r>
            <a:r>
              <a:rPr sz="1700" spc="55" dirty="0">
                <a:latin typeface="Times New Roman"/>
                <a:cs typeface="Times New Roman"/>
              </a:rPr>
              <a:t>on</a:t>
            </a:r>
            <a:r>
              <a:rPr sz="1700" spc="160" dirty="0">
                <a:latin typeface="Times New Roman"/>
                <a:cs typeface="Times New Roman"/>
              </a:rPr>
              <a:t> </a:t>
            </a:r>
            <a:r>
              <a:rPr sz="1700" spc="100" dirty="0">
                <a:latin typeface="Times New Roman"/>
                <a:cs typeface="Times New Roman"/>
              </a:rPr>
              <a:t>the</a:t>
            </a:r>
            <a:r>
              <a:rPr sz="1700" spc="160" dirty="0">
                <a:latin typeface="Times New Roman"/>
                <a:cs typeface="Times New Roman"/>
              </a:rPr>
              <a:t> </a:t>
            </a:r>
            <a:r>
              <a:rPr sz="1700" spc="85" dirty="0">
                <a:latin typeface="Times New Roman"/>
                <a:cs typeface="Times New Roman"/>
              </a:rPr>
              <a:t>training</a:t>
            </a:r>
            <a:r>
              <a:rPr sz="1700" spc="160" dirty="0">
                <a:latin typeface="Times New Roman"/>
                <a:cs typeface="Times New Roman"/>
              </a:rPr>
              <a:t> </a:t>
            </a:r>
            <a:r>
              <a:rPr sz="1700" spc="100" dirty="0">
                <a:latin typeface="Times New Roman"/>
                <a:cs typeface="Times New Roman"/>
              </a:rPr>
              <a:t>data.</a:t>
            </a:r>
            <a:endParaRPr sz="1700">
              <a:latin typeface="Times New Roman"/>
              <a:cs typeface="Times New Roman"/>
            </a:endParaRPr>
          </a:p>
          <a:p>
            <a:pPr marL="12700" marR="444500">
              <a:lnSpc>
                <a:spcPct val="105500"/>
              </a:lnSpc>
              <a:spcBef>
                <a:spcPts val="475"/>
              </a:spcBef>
            </a:pPr>
            <a:r>
              <a:rPr sz="1700" spc="110" dirty="0">
                <a:latin typeface="Times New Roman"/>
                <a:cs typeface="Times New Roman"/>
              </a:rPr>
              <a:t>The</a:t>
            </a:r>
            <a:r>
              <a:rPr sz="1700" spc="195" dirty="0">
                <a:latin typeface="Times New Roman"/>
                <a:cs typeface="Times New Roman"/>
              </a:rPr>
              <a:t> </a:t>
            </a:r>
            <a:r>
              <a:rPr sz="1700" spc="75" dirty="0">
                <a:latin typeface="Times New Roman"/>
                <a:cs typeface="Times New Roman"/>
              </a:rPr>
              <a:t>predict</a:t>
            </a:r>
            <a:r>
              <a:rPr sz="1700" spc="195" dirty="0">
                <a:latin typeface="Times New Roman"/>
                <a:cs typeface="Times New Roman"/>
              </a:rPr>
              <a:t> </a:t>
            </a:r>
            <a:r>
              <a:rPr sz="1700" spc="55" dirty="0">
                <a:latin typeface="Times New Roman"/>
                <a:cs typeface="Times New Roman"/>
              </a:rPr>
              <a:t>function</a:t>
            </a:r>
            <a:r>
              <a:rPr sz="1700" spc="195" dirty="0">
                <a:latin typeface="Times New Roman"/>
                <a:cs typeface="Times New Roman"/>
              </a:rPr>
              <a:t> </a:t>
            </a:r>
            <a:r>
              <a:rPr sz="1700" dirty="0">
                <a:latin typeface="Times New Roman"/>
                <a:cs typeface="Times New Roman"/>
              </a:rPr>
              <a:t>is</a:t>
            </a:r>
            <a:r>
              <a:rPr sz="1700" spc="195" dirty="0">
                <a:latin typeface="Times New Roman"/>
                <a:cs typeface="Times New Roman"/>
              </a:rPr>
              <a:t> </a:t>
            </a:r>
            <a:r>
              <a:rPr sz="1700" dirty="0">
                <a:latin typeface="Times New Roman"/>
                <a:cs typeface="Times New Roman"/>
              </a:rPr>
              <a:t>called</a:t>
            </a:r>
            <a:r>
              <a:rPr sz="1700" spc="195" dirty="0">
                <a:latin typeface="Times New Roman"/>
                <a:cs typeface="Times New Roman"/>
              </a:rPr>
              <a:t> </a:t>
            </a:r>
            <a:r>
              <a:rPr sz="1700" spc="55" dirty="0">
                <a:latin typeface="Times New Roman"/>
                <a:cs typeface="Times New Roman"/>
              </a:rPr>
              <a:t>on</a:t>
            </a:r>
            <a:r>
              <a:rPr sz="1700" spc="200" dirty="0">
                <a:latin typeface="Times New Roman"/>
                <a:cs typeface="Times New Roman"/>
              </a:rPr>
              <a:t> </a:t>
            </a:r>
            <a:r>
              <a:rPr sz="1700" spc="100" dirty="0">
                <a:latin typeface="Times New Roman"/>
                <a:cs typeface="Times New Roman"/>
              </a:rPr>
              <a:t>the</a:t>
            </a:r>
            <a:r>
              <a:rPr sz="1700" spc="195" dirty="0">
                <a:latin typeface="Times New Roman"/>
                <a:cs typeface="Times New Roman"/>
              </a:rPr>
              <a:t> </a:t>
            </a:r>
            <a:r>
              <a:rPr sz="1700" dirty="0">
                <a:latin typeface="Times New Roman"/>
                <a:cs typeface="Times New Roman"/>
              </a:rPr>
              <a:t>SVC</a:t>
            </a:r>
            <a:r>
              <a:rPr sz="1700" spc="195" dirty="0">
                <a:latin typeface="Times New Roman"/>
                <a:cs typeface="Times New Roman"/>
              </a:rPr>
              <a:t> </a:t>
            </a:r>
            <a:r>
              <a:rPr sz="1700" spc="65" dirty="0">
                <a:latin typeface="Times New Roman"/>
                <a:cs typeface="Times New Roman"/>
              </a:rPr>
              <a:t>object</a:t>
            </a:r>
            <a:r>
              <a:rPr sz="1700" spc="195" dirty="0">
                <a:latin typeface="Times New Roman"/>
                <a:cs typeface="Times New Roman"/>
              </a:rPr>
              <a:t> </a:t>
            </a:r>
            <a:r>
              <a:rPr sz="1700" spc="75" dirty="0">
                <a:latin typeface="Times New Roman"/>
                <a:cs typeface="Times New Roman"/>
              </a:rPr>
              <a:t>with</a:t>
            </a:r>
            <a:r>
              <a:rPr sz="1700" spc="195" dirty="0">
                <a:latin typeface="Times New Roman"/>
                <a:cs typeface="Times New Roman"/>
              </a:rPr>
              <a:t> </a:t>
            </a:r>
            <a:r>
              <a:rPr sz="1700" spc="100" dirty="0">
                <a:latin typeface="Times New Roman"/>
                <a:cs typeface="Times New Roman"/>
              </a:rPr>
              <a:t>the</a:t>
            </a:r>
            <a:r>
              <a:rPr sz="1700" spc="200" dirty="0">
                <a:latin typeface="Times New Roman"/>
                <a:cs typeface="Times New Roman"/>
              </a:rPr>
              <a:t> </a:t>
            </a:r>
            <a:r>
              <a:rPr sz="1700" spc="80" dirty="0">
                <a:latin typeface="Times New Roman"/>
                <a:cs typeface="Times New Roman"/>
              </a:rPr>
              <a:t>test </a:t>
            </a:r>
            <a:r>
              <a:rPr sz="1700" spc="130" dirty="0">
                <a:latin typeface="Times New Roman"/>
                <a:cs typeface="Times New Roman"/>
              </a:rPr>
              <a:t>data</a:t>
            </a:r>
            <a:r>
              <a:rPr sz="1700" spc="160" dirty="0">
                <a:latin typeface="Times New Roman"/>
                <a:cs typeface="Times New Roman"/>
              </a:rPr>
              <a:t> </a:t>
            </a:r>
            <a:r>
              <a:rPr sz="1700" spc="70" dirty="0">
                <a:latin typeface="Times New Roman"/>
                <a:cs typeface="Times New Roman"/>
              </a:rPr>
              <a:t>X</a:t>
            </a:r>
            <a:r>
              <a:rPr sz="1700" spc="165" dirty="0">
                <a:latin typeface="Times New Roman"/>
                <a:cs typeface="Times New Roman"/>
              </a:rPr>
              <a:t> </a:t>
            </a:r>
            <a:r>
              <a:rPr sz="1700" spc="100" dirty="0">
                <a:latin typeface="Times New Roman"/>
                <a:cs typeface="Times New Roman"/>
              </a:rPr>
              <a:t>test</a:t>
            </a:r>
            <a:r>
              <a:rPr sz="1700" spc="165" dirty="0">
                <a:latin typeface="Times New Roman"/>
                <a:cs typeface="Times New Roman"/>
              </a:rPr>
              <a:t> </a:t>
            </a:r>
            <a:r>
              <a:rPr sz="1700" spc="60" dirty="0">
                <a:latin typeface="Times New Roman"/>
                <a:cs typeface="Times New Roman"/>
              </a:rPr>
              <a:t>as</a:t>
            </a:r>
            <a:r>
              <a:rPr sz="1700" spc="165" dirty="0">
                <a:latin typeface="Times New Roman"/>
                <a:cs typeface="Times New Roman"/>
              </a:rPr>
              <a:t> </a:t>
            </a:r>
            <a:r>
              <a:rPr sz="1700" spc="110" dirty="0">
                <a:latin typeface="Times New Roman"/>
                <a:cs typeface="Times New Roman"/>
              </a:rPr>
              <a:t>a</a:t>
            </a:r>
            <a:r>
              <a:rPr sz="1700" spc="160" dirty="0">
                <a:latin typeface="Times New Roman"/>
                <a:cs typeface="Times New Roman"/>
              </a:rPr>
              <a:t> </a:t>
            </a:r>
            <a:r>
              <a:rPr sz="1700" spc="85" dirty="0">
                <a:latin typeface="Times New Roman"/>
                <a:cs typeface="Times New Roman"/>
              </a:rPr>
              <a:t>parameter.</a:t>
            </a:r>
            <a:r>
              <a:rPr sz="1700" spc="365" dirty="0">
                <a:latin typeface="Times New Roman"/>
                <a:cs typeface="Times New Roman"/>
              </a:rPr>
              <a:t> </a:t>
            </a:r>
            <a:r>
              <a:rPr sz="1700" spc="80" dirty="0">
                <a:latin typeface="Times New Roman"/>
                <a:cs typeface="Times New Roman"/>
              </a:rPr>
              <a:t>This</a:t>
            </a:r>
            <a:r>
              <a:rPr sz="1700" spc="165" dirty="0">
                <a:latin typeface="Times New Roman"/>
                <a:cs typeface="Times New Roman"/>
              </a:rPr>
              <a:t> </a:t>
            </a:r>
            <a:r>
              <a:rPr sz="1700" spc="55" dirty="0">
                <a:latin typeface="Times New Roman"/>
                <a:cs typeface="Times New Roman"/>
              </a:rPr>
              <a:t>function</a:t>
            </a:r>
            <a:r>
              <a:rPr sz="1700" spc="165" dirty="0">
                <a:latin typeface="Times New Roman"/>
                <a:cs typeface="Times New Roman"/>
              </a:rPr>
              <a:t> </a:t>
            </a:r>
            <a:r>
              <a:rPr sz="1700" spc="70" dirty="0">
                <a:latin typeface="Times New Roman"/>
                <a:cs typeface="Times New Roman"/>
              </a:rPr>
              <a:t>predicts</a:t>
            </a:r>
            <a:r>
              <a:rPr sz="1700" spc="160" dirty="0">
                <a:latin typeface="Times New Roman"/>
                <a:cs typeface="Times New Roman"/>
              </a:rPr>
              <a:t> </a:t>
            </a:r>
            <a:r>
              <a:rPr sz="1700" spc="100" dirty="0">
                <a:latin typeface="Times New Roman"/>
                <a:cs typeface="Times New Roman"/>
              </a:rPr>
              <a:t>the</a:t>
            </a:r>
            <a:r>
              <a:rPr sz="1700" spc="165" dirty="0">
                <a:latin typeface="Times New Roman"/>
                <a:cs typeface="Times New Roman"/>
              </a:rPr>
              <a:t> </a:t>
            </a:r>
            <a:r>
              <a:rPr sz="1700" spc="90" dirty="0">
                <a:latin typeface="Times New Roman"/>
                <a:cs typeface="Times New Roman"/>
              </a:rPr>
              <a:t>target </a:t>
            </a:r>
            <a:r>
              <a:rPr sz="1700" spc="50" dirty="0">
                <a:latin typeface="Times New Roman"/>
                <a:cs typeface="Times New Roman"/>
              </a:rPr>
              <a:t>variable</a:t>
            </a:r>
            <a:r>
              <a:rPr sz="1700" spc="180" dirty="0">
                <a:latin typeface="Times New Roman"/>
                <a:cs typeface="Times New Roman"/>
              </a:rPr>
              <a:t> </a:t>
            </a:r>
            <a:r>
              <a:rPr sz="1700" dirty="0">
                <a:latin typeface="Times New Roman"/>
                <a:cs typeface="Times New Roman"/>
              </a:rPr>
              <a:t>for</a:t>
            </a:r>
            <a:r>
              <a:rPr sz="1700" spc="185" dirty="0">
                <a:latin typeface="Times New Roman"/>
                <a:cs typeface="Times New Roman"/>
              </a:rPr>
              <a:t> </a:t>
            </a:r>
            <a:r>
              <a:rPr sz="1700" spc="100" dirty="0">
                <a:latin typeface="Times New Roman"/>
                <a:cs typeface="Times New Roman"/>
              </a:rPr>
              <a:t>the</a:t>
            </a:r>
            <a:r>
              <a:rPr sz="1700" spc="180" dirty="0">
                <a:latin typeface="Times New Roman"/>
                <a:cs typeface="Times New Roman"/>
              </a:rPr>
              <a:t> </a:t>
            </a:r>
            <a:r>
              <a:rPr sz="1700" spc="100" dirty="0">
                <a:latin typeface="Times New Roman"/>
                <a:cs typeface="Times New Roman"/>
              </a:rPr>
              <a:t>test</a:t>
            </a:r>
            <a:r>
              <a:rPr sz="1700" spc="185" dirty="0">
                <a:latin typeface="Times New Roman"/>
                <a:cs typeface="Times New Roman"/>
              </a:rPr>
              <a:t> </a:t>
            </a:r>
            <a:r>
              <a:rPr sz="1700" spc="100" dirty="0">
                <a:latin typeface="Times New Roman"/>
                <a:cs typeface="Times New Roman"/>
              </a:rPr>
              <a:t>data.</a:t>
            </a:r>
            <a:endParaRPr sz="1700">
              <a:latin typeface="Times New Roman"/>
              <a:cs typeface="Times New Roman"/>
            </a:endParaRPr>
          </a:p>
          <a:p>
            <a:pPr marL="12700" marR="214629">
              <a:lnSpc>
                <a:spcPct val="105500"/>
              </a:lnSpc>
              <a:spcBef>
                <a:spcPts val="475"/>
              </a:spcBef>
            </a:pPr>
            <a:r>
              <a:rPr sz="1700" spc="110" dirty="0">
                <a:latin typeface="Times New Roman"/>
                <a:cs typeface="Times New Roman"/>
              </a:rPr>
              <a:t>The</a:t>
            </a:r>
            <a:r>
              <a:rPr sz="1700" spc="185" dirty="0">
                <a:latin typeface="Times New Roman"/>
                <a:cs typeface="Times New Roman"/>
              </a:rPr>
              <a:t> </a:t>
            </a:r>
            <a:r>
              <a:rPr sz="1700" spc="70" dirty="0">
                <a:latin typeface="Times New Roman"/>
                <a:cs typeface="Times New Roman"/>
              </a:rPr>
              <a:t>predicted</a:t>
            </a:r>
            <a:r>
              <a:rPr sz="1700" spc="185" dirty="0">
                <a:latin typeface="Times New Roman"/>
                <a:cs typeface="Times New Roman"/>
              </a:rPr>
              <a:t> </a:t>
            </a:r>
            <a:r>
              <a:rPr sz="1700" dirty="0">
                <a:latin typeface="Times New Roman"/>
                <a:cs typeface="Times New Roman"/>
              </a:rPr>
              <a:t>values</a:t>
            </a:r>
            <a:r>
              <a:rPr sz="1700" spc="185" dirty="0">
                <a:latin typeface="Times New Roman"/>
                <a:cs typeface="Times New Roman"/>
              </a:rPr>
              <a:t> </a:t>
            </a:r>
            <a:r>
              <a:rPr sz="1700" spc="80" dirty="0">
                <a:latin typeface="Times New Roman"/>
                <a:cs typeface="Times New Roman"/>
              </a:rPr>
              <a:t>are</a:t>
            </a:r>
            <a:r>
              <a:rPr sz="1700" spc="185" dirty="0">
                <a:latin typeface="Times New Roman"/>
                <a:cs typeface="Times New Roman"/>
              </a:rPr>
              <a:t> </a:t>
            </a:r>
            <a:r>
              <a:rPr sz="1700" spc="80" dirty="0">
                <a:latin typeface="Times New Roman"/>
                <a:cs typeface="Times New Roman"/>
              </a:rPr>
              <a:t>printed</a:t>
            </a:r>
            <a:r>
              <a:rPr sz="1700" spc="190" dirty="0">
                <a:latin typeface="Times New Roman"/>
                <a:cs typeface="Times New Roman"/>
              </a:rPr>
              <a:t> </a:t>
            </a:r>
            <a:r>
              <a:rPr sz="1700" spc="50" dirty="0">
                <a:latin typeface="Times New Roman"/>
                <a:cs typeface="Times New Roman"/>
              </a:rPr>
              <a:t>using</a:t>
            </a:r>
            <a:r>
              <a:rPr sz="1700" spc="185" dirty="0">
                <a:latin typeface="Times New Roman"/>
                <a:cs typeface="Times New Roman"/>
              </a:rPr>
              <a:t> </a:t>
            </a:r>
            <a:r>
              <a:rPr sz="1700" spc="100" dirty="0">
                <a:latin typeface="Times New Roman"/>
                <a:cs typeface="Times New Roman"/>
              </a:rPr>
              <a:t>the</a:t>
            </a:r>
            <a:r>
              <a:rPr sz="1700" spc="185" dirty="0">
                <a:latin typeface="Times New Roman"/>
                <a:cs typeface="Times New Roman"/>
              </a:rPr>
              <a:t> </a:t>
            </a:r>
            <a:r>
              <a:rPr sz="1700" spc="90" dirty="0">
                <a:latin typeface="Times New Roman"/>
                <a:cs typeface="Times New Roman"/>
              </a:rPr>
              <a:t>print</a:t>
            </a:r>
            <a:r>
              <a:rPr sz="1700" spc="185" dirty="0">
                <a:latin typeface="Times New Roman"/>
                <a:cs typeface="Times New Roman"/>
              </a:rPr>
              <a:t> </a:t>
            </a:r>
            <a:r>
              <a:rPr sz="1700" spc="60" dirty="0">
                <a:latin typeface="Times New Roman"/>
                <a:cs typeface="Times New Roman"/>
              </a:rPr>
              <a:t>function.The accuracy</a:t>
            </a:r>
            <a:r>
              <a:rPr sz="1700" spc="160" dirty="0">
                <a:latin typeface="Times New Roman"/>
                <a:cs typeface="Times New Roman"/>
              </a:rPr>
              <a:t> </a:t>
            </a:r>
            <a:r>
              <a:rPr sz="1700" dirty="0">
                <a:latin typeface="Times New Roman"/>
                <a:cs typeface="Times New Roman"/>
              </a:rPr>
              <a:t>of</a:t>
            </a:r>
            <a:r>
              <a:rPr sz="1700" spc="165" dirty="0">
                <a:latin typeface="Times New Roman"/>
                <a:cs typeface="Times New Roman"/>
              </a:rPr>
              <a:t> </a:t>
            </a:r>
            <a:r>
              <a:rPr sz="1700" spc="100" dirty="0">
                <a:latin typeface="Times New Roman"/>
                <a:cs typeface="Times New Roman"/>
              </a:rPr>
              <a:t>the</a:t>
            </a:r>
            <a:r>
              <a:rPr sz="1700" spc="165" dirty="0">
                <a:latin typeface="Times New Roman"/>
                <a:cs typeface="Times New Roman"/>
              </a:rPr>
              <a:t> </a:t>
            </a:r>
            <a:r>
              <a:rPr sz="1700" spc="55" dirty="0">
                <a:latin typeface="Times New Roman"/>
                <a:cs typeface="Times New Roman"/>
              </a:rPr>
              <a:t>model</a:t>
            </a:r>
            <a:r>
              <a:rPr sz="1700" spc="165" dirty="0">
                <a:latin typeface="Times New Roman"/>
                <a:cs typeface="Times New Roman"/>
              </a:rPr>
              <a:t> </a:t>
            </a:r>
            <a:r>
              <a:rPr sz="1700" dirty="0">
                <a:latin typeface="Times New Roman"/>
                <a:cs typeface="Times New Roman"/>
              </a:rPr>
              <a:t>is</a:t>
            </a:r>
            <a:r>
              <a:rPr sz="1700" spc="165" dirty="0">
                <a:latin typeface="Times New Roman"/>
                <a:cs typeface="Times New Roman"/>
              </a:rPr>
              <a:t> </a:t>
            </a:r>
            <a:r>
              <a:rPr sz="1700" spc="60" dirty="0">
                <a:latin typeface="Times New Roman"/>
                <a:cs typeface="Times New Roman"/>
              </a:rPr>
              <a:t>calculated</a:t>
            </a:r>
            <a:r>
              <a:rPr sz="1700" spc="165" dirty="0">
                <a:latin typeface="Times New Roman"/>
                <a:cs typeface="Times New Roman"/>
              </a:rPr>
              <a:t> </a:t>
            </a:r>
            <a:r>
              <a:rPr sz="1700" spc="50" dirty="0">
                <a:latin typeface="Times New Roman"/>
                <a:cs typeface="Times New Roman"/>
              </a:rPr>
              <a:t>using</a:t>
            </a:r>
            <a:r>
              <a:rPr sz="1700" spc="165" dirty="0">
                <a:latin typeface="Times New Roman"/>
                <a:cs typeface="Times New Roman"/>
              </a:rPr>
              <a:t> </a:t>
            </a:r>
            <a:r>
              <a:rPr sz="1700" spc="100" dirty="0">
                <a:latin typeface="Times New Roman"/>
                <a:cs typeface="Times New Roman"/>
              </a:rPr>
              <a:t>the</a:t>
            </a:r>
            <a:r>
              <a:rPr sz="1700" spc="165" dirty="0">
                <a:latin typeface="Times New Roman"/>
                <a:cs typeface="Times New Roman"/>
              </a:rPr>
              <a:t> </a:t>
            </a:r>
            <a:r>
              <a:rPr sz="1700" spc="60" dirty="0">
                <a:latin typeface="Times New Roman"/>
                <a:cs typeface="Times New Roman"/>
              </a:rPr>
              <a:t>accuracy</a:t>
            </a:r>
            <a:r>
              <a:rPr sz="1700" spc="160" dirty="0">
                <a:latin typeface="Times New Roman"/>
                <a:cs typeface="Times New Roman"/>
              </a:rPr>
              <a:t> </a:t>
            </a:r>
            <a:r>
              <a:rPr sz="1700" spc="-10" dirty="0">
                <a:latin typeface="Times New Roman"/>
                <a:cs typeface="Times New Roman"/>
              </a:rPr>
              <a:t>score </a:t>
            </a:r>
            <a:r>
              <a:rPr sz="1700" spc="55" dirty="0">
                <a:latin typeface="Times New Roman"/>
                <a:cs typeface="Times New Roman"/>
              </a:rPr>
              <a:t>function</a:t>
            </a:r>
            <a:r>
              <a:rPr sz="1700" spc="204" dirty="0">
                <a:latin typeface="Times New Roman"/>
                <a:cs typeface="Times New Roman"/>
              </a:rPr>
              <a:t> </a:t>
            </a:r>
            <a:r>
              <a:rPr sz="1700" dirty="0">
                <a:latin typeface="Times New Roman"/>
                <a:cs typeface="Times New Roman"/>
              </a:rPr>
              <a:t>from</a:t>
            </a:r>
            <a:r>
              <a:rPr sz="1700" spc="204" dirty="0">
                <a:latin typeface="Times New Roman"/>
                <a:cs typeface="Times New Roman"/>
              </a:rPr>
              <a:t> </a:t>
            </a:r>
            <a:r>
              <a:rPr sz="1700" spc="100" dirty="0">
                <a:latin typeface="Times New Roman"/>
                <a:cs typeface="Times New Roman"/>
              </a:rPr>
              <a:t>the</a:t>
            </a:r>
            <a:r>
              <a:rPr sz="1700" spc="210" dirty="0">
                <a:latin typeface="Times New Roman"/>
                <a:cs typeface="Times New Roman"/>
              </a:rPr>
              <a:t> </a:t>
            </a:r>
            <a:r>
              <a:rPr sz="1700" dirty="0">
                <a:latin typeface="Times New Roman"/>
                <a:cs typeface="Times New Roman"/>
              </a:rPr>
              <a:t>scikit</a:t>
            </a:r>
            <a:r>
              <a:rPr sz="1700" spc="204" dirty="0">
                <a:latin typeface="Times New Roman"/>
                <a:cs typeface="Times New Roman"/>
              </a:rPr>
              <a:t> </a:t>
            </a:r>
            <a:r>
              <a:rPr sz="1700" spc="60" dirty="0">
                <a:latin typeface="Times New Roman"/>
                <a:cs typeface="Times New Roman"/>
              </a:rPr>
              <a:t>learn</a:t>
            </a:r>
            <a:r>
              <a:rPr sz="1700" spc="210" dirty="0">
                <a:latin typeface="Times New Roman"/>
                <a:cs typeface="Times New Roman"/>
              </a:rPr>
              <a:t> </a:t>
            </a:r>
            <a:r>
              <a:rPr sz="1700" spc="65" dirty="0">
                <a:latin typeface="Times New Roman"/>
                <a:cs typeface="Times New Roman"/>
              </a:rPr>
              <a:t>library</a:t>
            </a:r>
            <a:r>
              <a:rPr sz="1700" spc="204" dirty="0">
                <a:latin typeface="Times New Roman"/>
                <a:cs typeface="Times New Roman"/>
              </a:rPr>
              <a:t> </a:t>
            </a:r>
            <a:r>
              <a:rPr sz="1700" spc="110" dirty="0">
                <a:latin typeface="Times New Roman"/>
                <a:cs typeface="Times New Roman"/>
              </a:rPr>
              <a:t>and</a:t>
            </a:r>
            <a:r>
              <a:rPr sz="1700" spc="210" dirty="0">
                <a:latin typeface="Times New Roman"/>
                <a:cs typeface="Times New Roman"/>
              </a:rPr>
              <a:t> </a:t>
            </a:r>
            <a:r>
              <a:rPr sz="1700" spc="80" dirty="0">
                <a:latin typeface="Times New Roman"/>
                <a:cs typeface="Times New Roman"/>
              </a:rPr>
              <a:t>printed</a:t>
            </a:r>
            <a:r>
              <a:rPr sz="1700" spc="204" dirty="0">
                <a:latin typeface="Times New Roman"/>
                <a:cs typeface="Times New Roman"/>
              </a:rPr>
              <a:t> </a:t>
            </a:r>
            <a:r>
              <a:rPr sz="1700" spc="50" dirty="0">
                <a:latin typeface="Times New Roman"/>
                <a:cs typeface="Times New Roman"/>
              </a:rPr>
              <a:t>using</a:t>
            </a:r>
            <a:r>
              <a:rPr sz="1700" spc="210" dirty="0">
                <a:latin typeface="Times New Roman"/>
                <a:cs typeface="Times New Roman"/>
              </a:rPr>
              <a:t> </a:t>
            </a:r>
            <a:r>
              <a:rPr sz="1700" spc="100" dirty="0">
                <a:latin typeface="Times New Roman"/>
                <a:cs typeface="Times New Roman"/>
              </a:rPr>
              <a:t>the</a:t>
            </a:r>
            <a:r>
              <a:rPr sz="1700" spc="204" dirty="0">
                <a:latin typeface="Times New Roman"/>
                <a:cs typeface="Times New Roman"/>
              </a:rPr>
              <a:t> </a:t>
            </a:r>
            <a:r>
              <a:rPr sz="1700" spc="70" dirty="0">
                <a:latin typeface="Times New Roman"/>
                <a:cs typeface="Times New Roman"/>
              </a:rPr>
              <a:t>print </a:t>
            </a:r>
            <a:r>
              <a:rPr sz="1700" spc="45" dirty="0">
                <a:latin typeface="Times New Roman"/>
                <a:cs typeface="Times New Roman"/>
              </a:rPr>
              <a:t>function.</a:t>
            </a:r>
            <a:endParaRPr sz="1700">
              <a:latin typeface="Times New Roman"/>
              <a:cs typeface="Times New Roman"/>
            </a:endParaRPr>
          </a:p>
          <a:p>
            <a:pPr marL="12700" marR="281305">
              <a:lnSpc>
                <a:spcPct val="105500"/>
              </a:lnSpc>
              <a:spcBef>
                <a:spcPts val="470"/>
              </a:spcBef>
            </a:pPr>
            <a:r>
              <a:rPr sz="1700" spc="110" dirty="0">
                <a:latin typeface="Times New Roman"/>
                <a:cs typeface="Times New Roman"/>
              </a:rPr>
              <a:t>The</a:t>
            </a:r>
            <a:r>
              <a:rPr sz="1700" spc="245" dirty="0">
                <a:latin typeface="Times New Roman"/>
                <a:cs typeface="Times New Roman"/>
              </a:rPr>
              <a:t> </a:t>
            </a:r>
            <a:r>
              <a:rPr sz="1700" dirty="0">
                <a:latin typeface="Times New Roman"/>
                <a:cs typeface="Times New Roman"/>
              </a:rPr>
              <a:t>classification</a:t>
            </a:r>
            <a:r>
              <a:rPr sz="1700" spc="250" dirty="0">
                <a:latin typeface="Times New Roman"/>
                <a:cs typeface="Times New Roman"/>
              </a:rPr>
              <a:t> </a:t>
            </a:r>
            <a:r>
              <a:rPr sz="1700" spc="95" dirty="0">
                <a:latin typeface="Times New Roman"/>
                <a:cs typeface="Times New Roman"/>
              </a:rPr>
              <a:t>report</a:t>
            </a:r>
            <a:r>
              <a:rPr sz="1700" spc="250" dirty="0">
                <a:latin typeface="Times New Roman"/>
                <a:cs typeface="Times New Roman"/>
              </a:rPr>
              <a:t> </a:t>
            </a:r>
            <a:r>
              <a:rPr sz="1700" spc="55" dirty="0">
                <a:latin typeface="Times New Roman"/>
                <a:cs typeface="Times New Roman"/>
              </a:rPr>
              <a:t>function</a:t>
            </a:r>
            <a:r>
              <a:rPr sz="1700" spc="250" dirty="0">
                <a:latin typeface="Times New Roman"/>
                <a:cs typeface="Times New Roman"/>
              </a:rPr>
              <a:t> </a:t>
            </a:r>
            <a:r>
              <a:rPr sz="1700" dirty="0">
                <a:latin typeface="Times New Roman"/>
                <a:cs typeface="Times New Roman"/>
              </a:rPr>
              <a:t>from</a:t>
            </a:r>
            <a:r>
              <a:rPr sz="1700" spc="250" dirty="0">
                <a:latin typeface="Times New Roman"/>
                <a:cs typeface="Times New Roman"/>
              </a:rPr>
              <a:t> </a:t>
            </a:r>
            <a:r>
              <a:rPr sz="1700" spc="100" dirty="0">
                <a:latin typeface="Times New Roman"/>
                <a:cs typeface="Times New Roman"/>
              </a:rPr>
              <a:t>the</a:t>
            </a:r>
            <a:r>
              <a:rPr sz="1700" spc="250" dirty="0">
                <a:latin typeface="Times New Roman"/>
                <a:cs typeface="Times New Roman"/>
              </a:rPr>
              <a:t> </a:t>
            </a:r>
            <a:r>
              <a:rPr sz="1700" spc="45" dirty="0">
                <a:latin typeface="Times New Roman"/>
                <a:cs typeface="Times New Roman"/>
              </a:rPr>
              <a:t>scikit-</a:t>
            </a:r>
            <a:r>
              <a:rPr sz="1700" spc="55" dirty="0">
                <a:latin typeface="Times New Roman"/>
                <a:cs typeface="Times New Roman"/>
              </a:rPr>
              <a:t>learn</a:t>
            </a:r>
            <a:r>
              <a:rPr sz="1700" spc="250" dirty="0">
                <a:latin typeface="Times New Roman"/>
                <a:cs typeface="Times New Roman"/>
              </a:rPr>
              <a:t> </a:t>
            </a:r>
            <a:r>
              <a:rPr sz="1700" spc="65" dirty="0">
                <a:latin typeface="Times New Roman"/>
                <a:cs typeface="Times New Roman"/>
              </a:rPr>
              <a:t>library</a:t>
            </a:r>
            <a:r>
              <a:rPr sz="1700" spc="250" dirty="0">
                <a:latin typeface="Times New Roman"/>
                <a:cs typeface="Times New Roman"/>
              </a:rPr>
              <a:t> </a:t>
            </a:r>
            <a:r>
              <a:rPr sz="1700" spc="-25" dirty="0">
                <a:latin typeface="Times New Roman"/>
                <a:cs typeface="Times New Roman"/>
              </a:rPr>
              <a:t>is </a:t>
            </a:r>
            <a:r>
              <a:rPr sz="1700" spc="55" dirty="0">
                <a:latin typeface="Times New Roman"/>
                <a:cs typeface="Times New Roman"/>
              </a:rPr>
              <a:t>used</a:t>
            </a:r>
            <a:r>
              <a:rPr sz="1700" spc="250" dirty="0">
                <a:latin typeface="Times New Roman"/>
                <a:cs typeface="Times New Roman"/>
              </a:rPr>
              <a:t> </a:t>
            </a:r>
            <a:r>
              <a:rPr sz="1700" spc="105" dirty="0">
                <a:latin typeface="Times New Roman"/>
                <a:cs typeface="Times New Roman"/>
              </a:rPr>
              <a:t>to</a:t>
            </a:r>
            <a:r>
              <a:rPr sz="1700" spc="250" dirty="0">
                <a:latin typeface="Times New Roman"/>
                <a:cs typeface="Times New Roman"/>
              </a:rPr>
              <a:t> </a:t>
            </a:r>
            <a:r>
              <a:rPr sz="1700" spc="90" dirty="0">
                <a:latin typeface="Times New Roman"/>
                <a:cs typeface="Times New Roman"/>
              </a:rPr>
              <a:t>print</a:t>
            </a:r>
            <a:r>
              <a:rPr sz="1700" spc="250" dirty="0">
                <a:latin typeface="Times New Roman"/>
                <a:cs typeface="Times New Roman"/>
              </a:rPr>
              <a:t> </a:t>
            </a:r>
            <a:r>
              <a:rPr sz="1700" spc="110" dirty="0">
                <a:latin typeface="Times New Roman"/>
                <a:cs typeface="Times New Roman"/>
              </a:rPr>
              <a:t>a</a:t>
            </a:r>
            <a:r>
              <a:rPr sz="1700" spc="250" dirty="0">
                <a:latin typeface="Times New Roman"/>
                <a:cs typeface="Times New Roman"/>
              </a:rPr>
              <a:t> </a:t>
            </a:r>
            <a:r>
              <a:rPr sz="1700" spc="95" dirty="0">
                <a:latin typeface="Times New Roman"/>
                <a:cs typeface="Times New Roman"/>
              </a:rPr>
              <a:t>report</a:t>
            </a:r>
            <a:r>
              <a:rPr sz="1700" spc="250" dirty="0">
                <a:latin typeface="Times New Roman"/>
                <a:cs typeface="Times New Roman"/>
              </a:rPr>
              <a:t> </a:t>
            </a:r>
            <a:r>
              <a:rPr sz="1700" dirty="0">
                <a:latin typeface="Times New Roman"/>
                <a:cs typeface="Times New Roman"/>
              </a:rPr>
              <a:t>of</a:t>
            </a:r>
            <a:r>
              <a:rPr sz="1700" spc="250" dirty="0">
                <a:latin typeface="Times New Roman"/>
                <a:cs typeface="Times New Roman"/>
              </a:rPr>
              <a:t> </a:t>
            </a:r>
            <a:r>
              <a:rPr sz="1700" spc="100" dirty="0">
                <a:latin typeface="Times New Roman"/>
                <a:cs typeface="Times New Roman"/>
              </a:rPr>
              <a:t>the</a:t>
            </a:r>
            <a:r>
              <a:rPr sz="1700" spc="250" dirty="0">
                <a:latin typeface="Times New Roman"/>
                <a:cs typeface="Times New Roman"/>
              </a:rPr>
              <a:t> </a:t>
            </a:r>
            <a:r>
              <a:rPr sz="1700" dirty="0">
                <a:latin typeface="Times New Roman"/>
                <a:cs typeface="Times New Roman"/>
              </a:rPr>
              <a:t>precision,</a:t>
            </a:r>
            <a:r>
              <a:rPr sz="1700" spc="250" dirty="0">
                <a:latin typeface="Times New Roman"/>
                <a:cs typeface="Times New Roman"/>
              </a:rPr>
              <a:t> </a:t>
            </a:r>
            <a:r>
              <a:rPr sz="1700" dirty="0">
                <a:latin typeface="Times New Roman"/>
                <a:cs typeface="Times New Roman"/>
              </a:rPr>
              <a:t>recall,</a:t>
            </a:r>
            <a:r>
              <a:rPr sz="1700" spc="250" dirty="0">
                <a:latin typeface="Times New Roman"/>
                <a:cs typeface="Times New Roman"/>
              </a:rPr>
              <a:t> </a:t>
            </a:r>
            <a:r>
              <a:rPr sz="1700" spc="110" dirty="0">
                <a:latin typeface="Times New Roman"/>
                <a:cs typeface="Times New Roman"/>
              </a:rPr>
              <a:t>and</a:t>
            </a:r>
            <a:r>
              <a:rPr sz="1700" spc="250" dirty="0">
                <a:latin typeface="Times New Roman"/>
                <a:cs typeface="Times New Roman"/>
              </a:rPr>
              <a:t> </a:t>
            </a:r>
            <a:r>
              <a:rPr sz="1700" dirty="0">
                <a:latin typeface="Times New Roman"/>
                <a:cs typeface="Times New Roman"/>
              </a:rPr>
              <a:t>F1-score</a:t>
            </a:r>
            <a:r>
              <a:rPr sz="1700" spc="250" dirty="0">
                <a:latin typeface="Times New Roman"/>
                <a:cs typeface="Times New Roman"/>
              </a:rPr>
              <a:t> </a:t>
            </a:r>
            <a:r>
              <a:rPr sz="1700" spc="-25" dirty="0">
                <a:latin typeface="Times New Roman"/>
                <a:cs typeface="Times New Roman"/>
              </a:rPr>
              <a:t>for</a:t>
            </a:r>
            <a:endParaRPr sz="1700">
              <a:latin typeface="Times New Roman"/>
              <a:cs typeface="Times New Roman"/>
            </a:endParaRPr>
          </a:p>
          <a:p>
            <a:pPr marL="12700">
              <a:lnSpc>
                <a:spcPct val="100000"/>
              </a:lnSpc>
              <a:spcBef>
                <a:spcPts val="114"/>
              </a:spcBef>
            </a:pPr>
            <a:r>
              <a:rPr sz="1700" dirty="0">
                <a:latin typeface="Times New Roman"/>
                <a:cs typeface="Times New Roman"/>
              </a:rPr>
              <a:t>each</a:t>
            </a:r>
            <a:r>
              <a:rPr sz="1700" spc="340" dirty="0">
                <a:latin typeface="Times New Roman"/>
                <a:cs typeface="Times New Roman"/>
              </a:rPr>
              <a:t> </a:t>
            </a:r>
            <a:r>
              <a:rPr sz="1700" spc="-10" dirty="0">
                <a:latin typeface="Times New Roman"/>
                <a:cs typeface="Times New Roman"/>
              </a:rPr>
              <a:t>class.</a:t>
            </a:r>
            <a:endParaRPr sz="1700">
              <a:latin typeface="Times New Roman"/>
              <a:cs typeface="Times New Roman"/>
            </a:endParaRPr>
          </a:p>
        </p:txBody>
      </p:sp>
      <p:pic>
        <p:nvPicPr>
          <p:cNvPr id="4" name="object 4"/>
          <p:cNvPicPr/>
          <p:nvPr/>
        </p:nvPicPr>
        <p:blipFill>
          <a:blip r:embed="rId3" cstate="print"/>
          <a:stretch>
            <a:fillRect/>
          </a:stretch>
        </p:blipFill>
        <p:spPr>
          <a:xfrm>
            <a:off x="447756" y="1437726"/>
            <a:ext cx="100436" cy="100436"/>
          </a:xfrm>
          <a:prstGeom prst="rect">
            <a:avLst/>
          </a:prstGeom>
        </p:spPr>
      </p:pic>
      <p:pic>
        <p:nvPicPr>
          <p:cNvPr id="5" name="object 5"/>
          <p:cNvPicPr/>
          <p:nvPr/>
        </p:nvPicPr>
        <p:blipFill>
          <a:blip r:embed="rId4" cstate="print"/>
          <a:stretch>
            <a:fillRect/>
          </a:stretch>
        </p:blipFill>
        <p:spPr>
          <a:xfrm>
            <a:off x="447756" y="2317954"/>
            <a:ext cx="100436" cy="100436"/>
          </a:xfrm>
          <a:prstGeom prst="rect">
            <a:avLst/>
          </a:prstGeom>
        </p:spPr>
      </p:pic>
      <p:pic>
        <p:nvPicPr>
          <p:cNvPr id="6" name="object 6"/>
          <p:cNvPicPr/>
          <p:nvPr/>
        </p:nvPicPr>
        <p:blipFill>
          <a:blip r:embed="rId5" cstate="print"/>
          <a:stretch>
            <a:fillRect/>
          </a:stretch>
        </p:blipFill>
        <p:spPr>
          <a:xfrm>
            <a:off x="447756" y="3198202"/>
            <a:ext cx="100436" cy="100436"/>
          </a:xfrm>
          <a:prstGeom prst="rect">
            <a:avLst/>
          </a:prstGeom>
        </p:spPr>
      </p:pic>
      <p:pic>
        <p:nvPicPr>
          <p:cNvPr id="7" name="object 7"/>
          <p:cNvPicPr/>
          <p:nvPr/>
        </p:nvPicPr>
        <p:blipFill>
          <a:blip r:embed="rId6" cstate="print"/>
          <a:stretch>
            <a:fillRect/>
          </a:stretch>
        </p:blipFill>
        <p:spPr>
          <a:xfrm>
            <a:off x="447756" y="4351740"/>
            <a:ext cx="100436" cy="100436"/>
          </a:xfrm>
          <a:prstGeom prst="rect">
            <a:avLst/>
          </a:prstGeom>
        </p:spPr>
      </p:pic>
      <p:grpSp>
        <p:nvGrpSpPr>
          <p:cNvPr id="8" name="object 8"/>
          <p:cNvGrpSpPr/>
          <p:nvPr/>
        </p:nvGrpSpPr>
        <p:grpSpPr>
          <a:xfrm>
            <a:off x="-1959" y="5319151"/>
            <a:ext cx="7319009" cy="168910"/>
            <a:chOff x="-1959" y="5319151"/>
            <a:chExt cx="7319009" cy="168910"/>
          </a:xfrm>
        </p:grpSpPr>
        <p:sp>
          <p:nvSpPr>
            <p:cNvPr id="9" name="object 9"/>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10" name="object 10"/>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11" name="object 11"/>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12" name="object 12"/>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13" name="object 13"/>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4" name="object 14"/>
          <p:cNvSpPr txBox="1">
            <a:spLocks noGrp="1"/>
          </p:cNvSpPr>
          <p:nvPr>
            <p:ph type="ftr" sz="quarter" idx="5"/>
          </p:nvPr>
        </p:nvSpPr>
        <p:spPr>
          <a:xfrm>
            <a:off x="5372285" y="5287595"/>
            <a:ext cx="1164618" cy="173766"/>
          </a:xfrm>
          <a:prstGeom prst="rect">
            <a:avLst/>
          </a:prstGeom>
        </p:spPr>
        <p:txBody>
          <a:bodyPr vert="horz" wrap="square" lIns="0" tIns="27305" rIns="0" bIns="0" rtlCol="0">
            <a:spAutoFit/>
          </a:bodyPr>
          <a:lstStyle/>
          <a:p>
            <a:pPr marL="12700">
              <a:lnSpc>
                <a:spcPct val="100000"/>
              </a:lnSpc>
              <a:spcBef>
                <a:spcPts val="215"/>
              </a:spcBef>
            </a:pPr>
            <a:r>
              <a:rPr lang="en-IN" spc="65" dirty="0"/>
              <a:t>Nov , 08</a:t>
            </a:r>
            <a:r>
              <a:rPr lang="en-IN" spc="200" dirty="0"/>
              <a:t> </a:t>
            </a:r>
            <a:r>
              <a:rPr lang="en-IN" spc="-20" dirty="0"/>
              <a:t>, 2023</a:t>
            </a:r>
          </a:p>
        </p:txBody>
      </p:sp>
      <p:sp>
        <p:nvSpPr>
          <p:cNvPr id="15" name="object 15"/>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spc="80" dirty="0"/>
              <a:t>2</a:t>
            </a:r>
            <a:r>
              <a:rPr lang="en-IN" spc="80" dirty="0"/>
              <a:t>4</a:t>
            </a:r>
            <a:r>
              <a:rPr spc="-40" dirty="0"/>
              <a:t> </a:t>
            </a:r>
            <a:r>
              <a:rPr spc="125" dirty="0"/>
              <a:t>/</a:t>
            </a:r>
            <a:r>
              <a:rPr spc="-40" dirty="0"/>
              <a:t> </a:t>
            </a:r>
            <a:r>
              <a:rPr spc="-25" dirty="0"/>
              <a:t>3</a:t>
            </a:r>
            <a:r>
              <a:rPr lang="en-IN" spc="-25" dirty="0"/>
              <a:t>6</a:t>
            </a:r>
            <a:endParaRPr spc="-25" dirty="0"/>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9" y="213990"/>
            <a:ext cx="7319645" cy="564515"/>
          </a:xfrm>
          <a:custGeom>
            <a:avLst/>
            <a:gdLst/>
            <a:ahLst/>
            <a:cxnLst/>
            <a:rect l="l" t="t" r="r" b="b"/>
            <a:pathLst>
              <a:path w="7319645" h="564515">
                <a:moveTo>
                  <a:pt x="7319124" y="0"/>
                </a:moveTo>
                <a:lnTo>
                  <a:pt x="0" y="0"/>
                </a:lnTo>
                <a:lnTo>
                  <a:pt x="0" y="564151"/>
                </a:lnTo>
                <a:lnTo>
                  <a:pt x="7319124" y="564151"/>
                </a:lnTo>
                <a:lnTo>
                  <a:pt x="7319124" y="0"/>
                </a:lnTo>
                <a:close/>
              </a:path>
            </a:pathLst>
          </a:custGeom>
          <a:solidFill>
            <a:srgbClr val="E5EFE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105" dirty="0"/>
              <a:t>About</a:t>
            </a:r>
            <a:r>
              <a:rPr spc="175" dirty="0"/>
              <a:t> </a:t>
            </a:r>
            <a:r>
              <a:rPr spc="40" dirty="0"/>
              <a:t>KNN</a:t>
            </a:r>
          </a:p>
        </p:txBody>
      </p:sp>
      <p:sp>
        <p:nvSpPr>
          <p:cNvPr id="4" name="object 4"/>
          <p:cNvSpPr txBox="1"/>
          <p:nvPr/>
        </p:nvSpPr>
        <p:spPr>
          <a:xfrm>
            <a:off x="425454" y="1048352"/>
            <a:ext cx="6611620" cy="4023995"/>
          </a:xfrm>
          <a:prstGeom prst="rect">
            <a:avLst/>
          </a:prstGeom>
        </p:spPr>
        <p:txBody>
          <a:bodyPr vert="horz" wrap="square" lIns="0" tIns="2540" rIns="0" bIns="0" rtlCol="0">
            <a:spAutoFit/>
          </a:bodyPr>
          <a:lstStyle/>
          <a:p>
            <a:pPr marL="232410" marR="59055" indent="-220345">
              <a:lnSpc>
                <a:spcPct val="105500"/>
              </a:lnSpc>
              <a:spcBef>
                <a:spcPts val="20"/>
              </a:spcBef>
              <a:buClr>
                <a:srgbClr val="3333B2"/>
              </a:buClr>
              <a:buChar char="–"/>
              <a:tabLst>
                <a:tab pos="232410" algn="l"/>
              </a:tabLst>
            </a:pPr>
            <a:r>
              <a:rPr sz="1700" spc="80" dirty="0">
                <a:latin typeface="Times New Roman"/>
                <a:cs typeface="Times New Roman"/>
              </a:rPr>
              <a:t>K-</a:t>
            </a:r>
            <a:r>
              <a:rPr sz="1700" spc="65" dirty="0">
                <a:latin typeface="Times New Roman"/>
                <a:cs typeface="Times New Roman"/>
              </a:rPr>
              <a:t>Nearest</a:t>
            </a:r>
            <a:r>
              <a:rPr sz="1700" spc="210" dirty="0">
                <a:latin typeface="Times New Roman"/>
                <a:cs typeface="Times New Roman"/>
              </a:rPr>
              <a:t> </a:t>
            </a:r>
            <a:r>
              <a:rPr sz="1700" spc="45" dirty="0">
                <a:latin typeface="Times New Roman"/>
                <a:cs typeface="Times New Roman"/>
              </a:rPr>
              <a:t>Neighbors</a:t>
            </a:r>
            <a:r>
              <a:rPr sz="1700" spc="210" dirty="0">
                <a:latin typeface="Times New Roman"/>
                <a:cs typeface="Times New Roman"/>
              </a:rPr>
              <a:t> </a:t>
            </a:r>
            <a:r>
              <a:rPr sz="1700" spc="90" dirty="0">
                <a:latin typeface="Times New Roman"/>
                <a:cs typeface="Times New Roman"/>
              </a:rPr>
              <a:t>(KNN)</a:t>
            </a:r>
            <a:r>
              <a:rPr sz="1700" spc="210" dirty="0">
                <a:latin typeface="Times New Roman"/>
                <a:cs typeface="Times New Roman"/>
              </a:rPr>
              <a:t> </a:t>
            </a:r>
            <a:r>
              <a:rPr sz="1700" dirty="0">
                <a:latin typeface="Times New Roman"/>
                <a:cs typeface="Times New Roman"/>
              </a:rPr>
              <a:t>is</a:t>
            </a:r>
            <a:r>
              <a:rPr sz="1700" spc="210" dirty="0">
                <a:latin typeface="Times New Roman"/>
                <a:cs typeface="Times New Roman"/>
              </a:rPr>
              <a:t> </a:t>
            </a:r>
            <a:r>
              <a:rPr sz="1700" spc="110" dirty="0">
                <a:latin typeface="Times New Roman"/>
                <a:cs typeface="Times New Roman"/>
              </a:rPr>
              <a:t>a</a:t>
            </a:r>
            <a:r>
              <a:rPr sz="1700" spc="215" dirty="0">
                <a:latin typeface="Times New Roman"/>
                <a:cs typeface="Times New Roman"/>
              </a:rPr>
              <a:t> </a:t>
            </a:r>
            <a:r>
              <a:rPr sz="1700" dirty="0">
                <a:latin typeface="Times New Roman"/>
                <a:cs typeface="Times New Roman"/>
              </a:rPr>
              <a:t>simple,</a:t>
            </a:r>
            <a:r>
              <a:rPr sz="1700" spc="210" dirty="0">
                <a:latin typeface="Times New Roman"/>
                <a:cs typeface="Times New Roman"/>
              </a:rPr>
              <a:t> </a:t>
            </a:r>
            <a:r>
              <a:rPr sz="1700" spc="85" dirty="0">
                <a:latin typeface="Times New Roman"/>
                <a:cs typeface="Times New Roman"/>
              </a:rPr>
              <a:t>non-</a:t>
            </a:r>
            <a:r>
              <a:rPr sz="1700" spc="75" dirty="0">
                <a:latin typeface="Times New Roman"/>
                <a:cs typeface="Times New Roman"/>
              </a:rPr>
              <a:t>parametric</a:t>
            </a:r>
            <a:r>
              <a:rPr sz="1700" spc="210" dirty="0">
                <a:latin typeface="Times New Roman"/>
                <a:cs typeface="Times New Roman"/>
              </a:rPr>
              <a:t> </a:t>
            </a:r>
            <a:r>
              <a:rPr sz="1700" spc="45" dirty="0">
                <a:latin typeface="Times New Roman"/>
                <a:cs typeface="Times New Roman"/>
              </a:rPr>
              <a:t>machine </a:t>
            </a:r>
            <a:r>
              <a:rPr sz="1700" spc="60" dirty="0">
                <a:latin typeface="Times New Roman"/>
                <a:cs typeface="Times New Roman"/>
              </a:rPr>
              <a:t>learning</a:t>
            </a:r>
            <a:r>
              <a:rPr sz="1700" spc="280" dirty="0">
                <a:latin typeface="Times New Roman"/>
                <a:cs typeface="Times New Roman"/>
              </a:rPr>
              <a:t> </a:t>
            </a:r>
            <a:r>
              <a:rPr sz="1700" spc="70" dirty="0">
                <a:latin typeface="Times New Roman"/>
                <a:cs typeface="Times New Roman"/>
              </a:rPr>
              <a:t>algorithm</a:t>
            </a:r>
            <a:r>
              <a:rPr sz="1700" spc="285" dirty="0">
                <a:latin typeface="Times New Roman"/>
                <a:cs typeface="Times New Roman"/>
              </a:rPr>
              <a:t> </a:t>
            </a:r>
            <a:r>
              <a:rPr sz="1700" spc="55" dirty="0">
                <a:latin typeface="Times New Roman"/>
                <a:cs typeface="Times New Roman"/>
              </a:rPr>
              <a:t>used</a:t>
            </a:r>
            <a:r>
              <a:rPr sz="1700" spc="285" dirty="0">
                <a:latin typeface="Times New Roman"/>
                <a:cs typeface="Times New Roman"/>
              </a:rPr>
              <a:t> </a:t>
            </a:r>
            <a:r>
              <a:rPr sz="1700" dirty="0">
                <a:latin typeface="Times New Roman"/>
                <a:cs typeface="Times New Roman"/>
              </a:rPr>
              <a:t>for</a:t>
            </a:r>
            <a:r>
              <a:rPr sz="1700" spc="285" dirty="0">
                <a:latin typeface="Times New Roman"/>
                <a:cs typeface="Times New Roman"/>
              </a:rPr>
              <a:t> </a:t>
            </a:r>
            <a:r>
              <a:rPr sz="1700" spc="114" dirty="0">
                <a:latin typeface="Times New Roman"/>
                <a:cs typeface="Times New Roman"/>
              </a:rPr>
              <a:t>both</a:t>
            </a:r>
            <a:r>
              <a:rPr sz="1700" spc="285" dirty="0">
                <a:latin typeface="Times New Roman"/>
                <a:cs typeface="Times New Roman"/>
              </a:rPr>
              <a:t> </a:t>
            </a:r>
            <a:r>
              <a:rPr sz="1700" dirty="0">
                <a:latin typeface="Times New Roman"/>
                <a:cs typeface="Times New Roman"/>
              </a:rPr>
              <a:t>classification</a:t>
            </a:r>
            <a:r>
              <a:rPr sz="1700" spc="285" dirty="0">
                <a:latin typeface="Times New Roman"/>
                <a:cs typeface="Times New Roman"/>
              </a:rPr>
              <a:t> </a:t>
            </a:r>
            <a:r>
              <a:rPr sz="1700" spc="105" dirty="0">
                <a:latin typeface="Times New Roman"/>
                <a:cs typeface="Times New Roman"/>
              </a:rPr>
              <a:t>and</a:t>
            </a:r>
            <a:r>
              <a:rPr sz="1700" spc="285" dirty="0">
                <a:latin typeface="Times New Roman"/>
                <a:cs typeface="Times New Roman"/>
              </a:rPr>
              <a:t> </a:t>
            </a:r>
            <a:r>
              <a:rPr sz="1700" dirty="0">
                <a:latin typeface="Times New Roman"/>
                <a:cs typeface="Times New Roman"/>
              </a:rPr>
              <a:t>regression.</a:t>
            </a:r>
            <a:r>
              <a:rPr sz="1700" spc="45" dirty="0">
                <a:latin typeface="Times New Roman"/>
                <a:cs typeface="Times New Roman"/>
              </a:rPr>
              <a:t>  </a:t>
            </a:r>
            <a:r>
              <a:rPr sz="1700" spc="95" dirty="0">
                <a:latin typeface="Times New Roman"/>
                <a:cs typeface="Times New Roman"/>
              </a:rPr>
              <a:t>It </a:t>
            </a:r>
            <a:r>
              <a:rPr sz="1700" spc="75" dirty="0">
                <a:latin typeface="Times New Roman"/>
                <a:cs typeface="Times New Roman"/>
              </a:rPr>
              <a:t>operates</a:t>
            </a:r>
            <a:r>
              <a:rPr sz="1700" spc="170" dirty="0">
                <a:latin typeface="Times New Roman"/>
                <a:cs typeface="Times New Roman"/>
              </a:rPr>
              <a:t> </a:t>
            </a:r>
            <a:r>
              <a:rPr sz="1700" spc="65" dirty="0">
                <a:latin typeface="Times New Roman"/>
                <a:cs typeface="Times New Roman"/>
              </a:rPr>
              <a:t>based</a:t>
            </a:r>
            <a:r>
              <a:rPr sz="1700" spc="175" dirty="0">
                <a:latin typeface="Times New Roman"/>
                <a:cs typeface="Times New Roman"/>
              </a:rPr>
              <a:t> </a:t>
            </a:r>
            <a:r>
              <a:rPr sz="1700" spc="55" dirty="0">
                <a:latin typeface="Times New Roman"/>
                <a:cs typeface="Times New Roman"/>
              </a:rPr>
              <a:t>on</a:t>
            </a:r>
            <a:r>
              <a:rPr sz="1700" spc="170" dirty="0">
                <a:latin typeface="Times New Roman"/>
                <a:cs typeface="Times New Roman"/>
              </a:rPr>
              <a:t> </a:t>
            </a:r>
            <a:r>
              <a:rPr sz="1700" spc="55" dirty="0">
                <a:latin typeface="Times New Roman"/>
                <a:cs typeface="Times New Roman"/>
              </a:rPr>
              <a:t>instance-</a:t>
            </a:r>
            <a:r>
              <a:rPr sz="1700" spc="70" dirty="0">
                <a:latin typeface="Times New Roman"/>
                <a:cs typeface="Times New Roman"/>
              </a:rPr>
              <a:t>based</a:t>
            </a:r>
            <a:r>
              <a:rPr sz="1700" spc="175" dirty="0">
                <a:latin typeface="Times New Roman"/>
                <a:cs typeface="Times New Roman"/>
              </a:rPr>
              <a:t> </a:t>
            </a:r>
            <a:r>
              <a:rPr sz="1700" spc="55" dirty="0">
                <a:latin typeface="Times New Roman"/>
                <a:cs typeface="Times New Roman"/>
              </a:rPr>
              <a:t>learning,</a:t>
            </a:r>
            <a:r>
              <a:rPr sz="1700" spc="175" dirty="0">
                <a:latin typeface="Times New Roman"/>
                <a:cs typeface="Times New Roman"/>
              </a:rPr>
              <a:t> </a:t>
            </a:r>
            <a:r>
              <a:rPr sz="1700" spc="70" dirty="0">
                <a:latin typeface="Times New Roman"/>
                <a:cs typeface="Times New Roman"/>
              </a:rPr>
              <a:t>determining</a:t>
            </a:r>
            <a:r>
              <a:rPr sz="1700" spc="170" dirty="0">
                <a:latin typeface="Times New Roman"/>
                <a:cs typeface="Times New Roman"/>
              </a:rPr>
              <a:t> </a:t>
            </a:r>
            <a:r>
              <a:rPr sz="1700" spc="75" dirty="0">
                <a:latin typeface="Times New Roman"/>
                <a:cs typeface="Times New Roman"/>
              </a:rPr>
              <a:t>the </a:t>
            </a:r>
            <a:r>
              <a:rPr sz="1700" dirty="0">
                <a:latin typeface="Times New Roman"/>
                <a:cs typeface="Times New Roman"/>
              </a:rPr>
              <a:t>classification</a:t>
            </a:r>
            <a:r>
              <a:rPr sz="1700" spc="215" dirty="0">
                <a:latin typeface="Times New Roman"/>
                <a:cs typeface="Times New Roman"/>
              </a:rPr>
              <a:t> </a:t>
            </a:r>
            <a:r>
              <a:rPr sz="1700" dirty="0">
                <a:latin typeface="Times New Roman"/>
                <a:cs typeface="Times New Roman"/>
              </a:rPr>
              <a:t>of</a:t>
            </a:r>
            <a:r>
              <a:rPr sz="1700" spc="220" dirty="0">
                <a:latin typeface="Times New Roman"/>
                <a:cs typeface="Times New Roman"/>
              </a:rPr>
              <a:t> </a:t>
            </a:r>
            <a:r>
              <a:rPr sz="1700" spc="110" dirty="0">
                <a:latin typeface="Times New Roman"/>
                <a:cs typeface="Times New Roman"/>
              </a:rPr>
              <a:t>a</a:t>
            </a:r>
            <a:r>
              <a:rPr sz="1700" spc="220" dirty="0">
                <a:latin typeface="Times New Roman"/>
                <a:cs typeface="Times New Roman"/>
              </a:rPr>
              <a:t> </a:t>
            </a:r>
            <a:r>
              <a:rPr sz="1700" dirty="0">
                <a:latin typeface="Times New Roman"/>
                <a:cs typeface="Times New Roman"/>
              </a:rPr>
              <a:t>new</a:t>
            </a:r>
            <a:r>
              <a:rPr sz="1700" spc="215" dirty="0">
                <a:latin typeface="Times New Roman"/>
                <a:cs typeface="Times New Roman"/>
              </a:rPr>
              <a:t> </a:t>
            </a:r>
            <a:r>
              <a:rPr sz="1700" spc="130" dirty="0">
                <a:latin typeface="Times New Roman"/>
                <a:cs typeface="Times New Roman"/>
              </a:rPr>
              <a:t>data</a:t>
            </a:r>
            <a:r>
              <a:rPr sz="1700" spc="220" dirty="0">
                <a:latin typeface="Times New Roman"/>
                <a:cs typeface="Times New Roman"/>
              </a:rPr>
              <a:t> </a:t>
            </a:r>
            <a:r>
              <a:rPr sz="1700" spc="80" dirty="0">
                <a:latin typeface="Times New Roman"/>
                <a:cs typeface="Times New Roman"/>
              </a:rPr>
              <a:t>point</a:t>
            </a:r>
            <a:r>
              <a:rPr sz="1700" spc="220" dirty="0">
                <a:latin typeface="Times New Roman"/>
                <a:cs typeface="Times New Roman"/>
              </a:rPr>
              <a:t> </a:t>
            </a:r>
            <a:r>
              <a:rPr sz="1700" spc="60" dirty="0">
                <a:latin typeface="Times New Roman"/>
                <a:cs typeface="Times New Roman"/>
              </a:rPr>
              <a:t>by</a:t>
            </a:r>
            <a:r>
              <a:rPr sz="1700" spc="210" dirty="0">
                <a:latin typeface="Times New Roman"/>
                <a:cs typeface="Times New Roman"/>
              </a:rPr>
              <a:t> </a:t>
            </a:r>
            <a:r>
              <a:rPr sz="1700" spc="60" dirty="0">
                <a:latin typeface="Times New Roman"/>
                <a:cs typeface="Times New Roman"/>
              </a:rPr>
              <a:t>comparing</a:t>
            </a:r>
            <a:r>
              <a:rPr sz="1700" spc="220" dirty="0">
                <a:latin typeface="Times New Roman"/>
                <a:cs typeface="Times New Roman"/>
              </a:rPr>
              <a:t> </a:t>
            </a:r>
            <a:r>
              <a:rPr sz="1700" spc="95" dirty="0">
                <a:latin typeface="Times New Roman"/>
                <a:cs typeface="Times New Roman"/>
              </a:rPr>
              <a:t>it</a:t>
            </a:r>
            <a:r>
              <a:rPr sz="1700" spc="220" dirty="0">
                <a:latin typeface="Times New Roman"/>
                <a:cs typeface="Times New Roman"/>
              </a:rPr>
              <a:t> </a:t>
            </a:r>
            <a:r>
              <a:rPr sz="1700" spc="75" dirty="0">
                <a:latin typeface="Times New Roman"/>
                <a:cs typeface="Times New Roman"/>
              </a:rPr>
              <a:t>with</a:t>
            </a:r>
            <a:r>
              <a:rPr sz="1700" spc="215" dirty="0">
                <a:latin typeface="Times New Roman"/>
                <a:cs typeface="Times New Roman"/>
              </a:rPr>
              <a:t> </a:t>
            </a:r>
            <a:r>
              <a:rPr sz="1700" spc="75" dirty="0">
                <a:latin typeface="Times New Roman"/>
                <a:cs typeface="Times New Roman"/>
              </a:rPr>
              <a:t>the majority</a:t>
            </a:r>
            <a:r>
              <a:rPr sz="1700" spc="180" dirty="0">
                <a:latin typeface="Times New Roman"/>
                <a:cs typeface="Times New Roman"/>
              </a:rPr>
              <a:t> </a:t>
            </a:r>
            <a:r>
              <a:rPr sz="1700" dirty="0">
                <a:latin typeface="Times New Roman"/>
                <a:cs typeface="Times New Roman"/>
              </a:rPr>
              <a:t>class</a:t>
            </a:r>
            <a:r>
              <a:rPr sz="1700" spc="180" dirty="0">
                <a:latin typeface="Times New Roman"/>
                <a:cs typeface="Times New Roman"/>
              </a:rPr>
              <a:t> </a:t>
            </a:r>
            <a:r>
              <a:rPr sz="1700" dirty="0">
                <a:latin typeface="Times New Roman"/>
                <a:cs typeface="Times New Roman"/>
              </a:rPr>
              <a:t>of</a:t>
            </a:r>
            <a:r>
              <a:rPr sz="1700" spc="180" dirty="0">
                <a:latin typeface="Times New Roman"/>
                <a:cs typeface="Times New Roman"/>
              </a:rPr>
              <a:t> </a:t>
            </a:r>
            <a:r>
              <a:rPr sz="1700" spc="75" dirty="0">
                <a:latin typeface="Times New Roman"/>
                <a:cs typeface="Times New Roman"/>
              </a:rPr>
              <a:t>its</a:t>
            </a:r>
            <a:r>
              <a:rPr sz="1700" spc="185" dirty="0">
                <a:latin typeface="Times New Roman"/>
                <a:cs typeface="Times New Roman"/>
              </a:rPr>
              <a:t> </a:t>
            </a:r>
            <a:r>
              <a:rPr sz="1700" spc="55" dirty="0">
                <a:latin typeface="Times New Roman"/>
                <a:cs typeface="Times New Roman"/>
              </a:rPr>
              <a:t>k</a:t>
            </a:r>
            <a:r>
              <a:rPr sz="1700" spc="180" dirty="0">
                <a:latin typeface="Times New Roman"/>
                <a:cs typeface="Times New Roman"/>
              </a:rPr>
              <a:t> </a:t>
            </a:r>
            <a:r>
              <a:rPr sz="1700" spc="75" dirty="0">
                <a:latin typeface="Times New Roman"/>
                <a:cs typeface="Times New Roman"/>
              </a:rPr>
              <a:t>nearest</a:t>
            </a:r>
            <a:r>
              <a:rPr sz="1700" spc="180" dirty="0">
                <a:latin typeface="Times New Roman"/>
                <a:cs typeface="Times New Roman"/>
              </a:rPr>
              <a:t> </a:t>
            </a:r>
            <a:r>
              <a:rPr sz="1700" spc="40" dirty="0">
                <a:latin typeface="Times New Roman"/>
                <a:cs typeface="Times New Roman"/>
              </a:rPr>
              <a:t>neighbors.</a:t>
            </a:r>
            <a:endParaRPr sz="1700">
              <a:latin typeface="Times New Roman"/>
              <a:cs typeface="Times New Roman"/>
            </a:endParaRPr>
          </a:p>
          <a:p>
            <a:pPr marL="232410" marR="5080" indent="-220345">
              <a:lnSpc>
                <a:spcPct val="105500"/>
              </a:lnSpc>
              <a:spcBef>
                <a:spcPts val="475"/>
              </a:spcBef>
              <a:buClr>
                <a:srgbClr val="3333B2"/>
              </a:buClr>
              <a:buChar char="–"/>
              <a:tabLst>
                <a:tab pos="232410" algn="l"/>
              </a:tabLst>
            </a:pPr>
            <a:r>
              <a:rPr sz="1700" spc="85" dirty="0">
                <a:latin typeface="Times New Roman"/>
                <a:cs typeface="Times New Roman"/>
              </a:rPr>
              <a:t>KNN</a:t>
            </a:r>
            <a:r>
              <a:rPr sz="1700" spc="170" dirty="0">
                <a:latin typeface="Times New Roman"/>
                <a:cs typeface="Times New Roman"/>
              </a:rPr>
              <a:t> </a:t>
            </a:r>
            <a:r>
              <a:rPr sz="1700" spc="70" dirty="0">
                <a:latin typeface="Times New Roman"/>
                <a:cs typeface="Times New Roman"/>
              </a:rPr>
              <a:t>computes</a:t>
            </a:r>
            <a:r>
              <a:rPr sz="1700" spc="170" dirty="0">
                <a:latin typeface="Times New Roman"/>
                <a:cs typeface="Times New Roman"/>
              </a:rPr>
              <a:t> </a:t>
            </a:r>
            <a:r>
              <a:rPr sz="1700" spc="100" dirty="0">
                <a:latin typeface="Times New Roman"/>
                <a:cs typeface="Times New Roman"/>
              </a:rPr>
              <a:t>the</a:t>
            </a:r>
            <a:r>
              <a:rPr sz="1700" spc="170" dirty="0">
                <a:latin typeface="Times New Roman"/>
                <a:cs typeface="Times New Roman"/>
              </a:rPr>
              <a:t> </a:t>
            </a:r>
            <a:r>
              <a:rPr sz="1700" spc="65" dirty="0">
                <a:latin typeface="Times New Roman"/>
                <a:cs typeface="Times New Roman"/>
              </a:rPr>
              <a:t>distance</a:t>
            </a:r>
            <a:r>
              <a:rPr sz="1700" spc="170" dirty="0">
                <a:latin typeface="Times New Roman"/>
                <a:cs typeface="Times New Roman"/>
              </a:rPr>
              <a:t> </a:t>
            </a:r>
            <a:r>
              <a:rPr sz="1700" spc="60" dirty="0">
                <a:latin typeface="Times New Roman"/>
                <a:cs typeface="Times New Roman"/>
              </a:rPr>
              <a:t>(usually</a:t>
            </a:r>
            <a:r>
              <a:rPr sz="1700" spc="170" dirty="0">
                <a:latin typeface="Times New Roman"/>
                <a:cs typeface="Times New Roman"/>
              </a:rPr>
              <a:t> </a:t>
            </a:r>
            <a:r>
              <a:rPr sz="1700" spc="60" dirty="0">
                <a:latin typeface="Times New Roman"/>
                <a:cs typeface="Times New Roman"/>
              </a:rPr>
              <a:t>Euclidean</a:t>
            </a:r>
            <a:r>
              <a:rPr sz="1700" spc="170" dirty="0">
                <a:latin typeface="Times New Roman"/>
                <a:cs typeface="Times New Roman"/>
              </a:rPr>
              <a:t> </a:t>
            </a:r>
            <a:r>
              <a:rPr sz="1700" spc="70" dirty="0">
                <a:latin typeface="Times New Roman"/>
                <a:cs typeface="Times New Roman"/>
              </a:rPr>
              <a:t>distance)</a:t>
            </a:r>
            <a:r>
              <a:rPr sz="1700" spc="170" dirty="0">
                <a:latin typeface="Times New Roman"/>
                <a:cs typeface="Times New Roman"/>
              </a:rPr>
              <a:t> </a:t>
            </a:r>
            <a:r>
              <a:rPr sz="1700" spc="45" dirty="0">
                <a:latin typeface="Times New Roman"/>
                <a:cs typeface="Times New Roman"/>
              </a:rPr>
              <a:t>between </a:t>
            </a:r>
            <a:r>
              <a:rPr sz="1700" spc="100" dirty="0">
                <a:latin typeface="Times New Roman"/>
                <a:cs typeface="Times New Roman"/>
              </a:rPr>
              <a:t>the</a:t>
            </a:r>
            <a:r>
              <a:rPr sz="1700" spc="170" dirty="0">
                <a:latin typeface="Times New Roman"/>
                <a:cs typeface="Times New Roman"/>
              </a:rPr>
              <a:t> </a:t>
            </a:r>
            <a:r>
              <a:rPr sz="1700" spc="100" dirty="0">
                <a:latin typeface="Times New Roman"/>
                <a:cs typeface="Times New Roman"/>
              </a:rPr>
              <a:t>input</a:t>
            </a:r>
            <a:r>
              <a:rPr sz="1700" spc="170" dirty="0">
                <a:latin typeface="Times New Roman"/>
                <a:cs typeface="Times New Roman"/>
              </a:rPr>
              <a:t> </a:t>
            </a:r>
            <a:r>
              <a:rPr sz="1700" spc="130" dirty="0">
                <a:latin typeface="Times New Roman"/>
                <a:cs typeface="Times New Roman"/>
              </a:rPr>
              <a:t>data</a:t>
            </a:r>
            <a:r>
              <a:rPr sz="1700" spc="170" dirty="0">
                <a:latin typeface="Times New Roman"/>
                <a:cs typeface="Times New Roman"/>
              </a:rPr>
              <a:t> </a:t>
            </a:r>
            <a:r>
              <a:rPr sz="1700" spc="80" dirty="0">
                <a:latin typeface="Times New Roman"/>
                <a:cs typeface="Times New Roman"/>
              </a:rPr>
              <a:t>point</a:t>
            </a:r>
            <a:r>
              <a:rPr sz="1700" spc="170" dirty="0">
                <a:latin typeface="Times New Roman"/>
                <a:cs typeface="Times New Roman"/>
              </a:rPr>
              <a:t> </a:t>
            </a:r>
            <a:r>
              <a:rPr sz="1700" spc="110" dirty="0">
                <a:latin typeface="Times New Roman"/>
                <a:cs typeface="Times New Roman"/>
              </a:rPr>
              <a:t>and</a:t>
            </a:r>
            <a:r>
              <a:rPr sz="1700" spc="170" dirty="0">
                <a:latin typeface="Times New Roman"/>
                <a:cs typeface="Times New Roman"/>
              </a:rPr>
              <a:t> </a:t>
            </a:r>
            <a:r>
              <a:rPr sz="1700" dirty="0">
                <a:latin typeface="Times New Roman"/>
                <a:cs typeface="Times New Roman"/>
              </a:rPr>
              <a:t>all</a:t>
            </a:r>
            <a:r>
              <a:rPr sz="1700" spc="170" dirty="0">
                <a:latin typeface="Times New Roman"/>
                <a:cs typeface="Times New Roman"/>
              </a:rPr>
              <a:t> </a:t>
            </a:r>
            <a:r>
              <a:rPr sz="1700" spc="85" dirty="0">
                <a:latin typeface="Times New Roman"/>
                <a:cs typeface="Times New Roman"/>
              </a:rPr>
              <a:t>other</a:t>
            </a:r>
            <a:r>
              <a:rPr sz="1700" spc="170" dirty="0">
                <a:latin typeface="Times New Roman"/>
                <a:cs typeface="Times New Roman"/>
              </a:rPr>
              <a:t> </a:t>
            </a:r>
            <a:r>
              <a:rPr sz="1700" spc="70" dirty="0">
                <a:latin typeface="Times New Roman"/>
                <a:cs typeface="Times New Roman"/>
              </a:rPr>
              <a:t>points</a:t>
            </a:r>
            <a:r>
              <a:rPr sz="1700" spc="170" dirty="0">
                <a:latin typeface="Times New Roman"/>
                <a:cs typeface="Times New Roman"/>
              </a:rPr>
              <a:t> </a:t>
            </a:r>
            <a:r>
              <a:rPr sz="1700" spc="55" dirty="0">
                <a:latin typeface="Times New Roman"/>
                <a:cs typeface="Times New Roman"/>
              </a:rPr>
              <a:t>in</a:t>
            </a:r>
            <a:r>
              <a:rPr sz="1700" spc="170" dirty="0">
                <a:latin typeface="Times New Roman"/>
                <a:cs typeface="Times New Roman"/>
              </a:rPr>
              <a:t> </a:t>
            </a:r>
            <a:r>
              <a:rPr sz="1700" spc="100" dirty="0">
                <a:latin typeface="Times New Roman"/>
                <a:cs typeface="Times New Roman"/>
              </a:rPr>
              <a:t>the</a:t>
            </a:r>
            <a:r>
              <a:rPr sz="1700" spc="170" dirty="0">
                <a:latin typeface="Times New Roman"/>
                <a:cs typeface="Times New Roman"/>
              </a:rPr>
              <a:t> </a:t>
            </a:r>
            <a:r>
              <a:rPr sz="1700" spc="95" dirty="0">
                <a:latin typeface="Times New Roman"/>
                <a:cs typeface="Times New Roman"/>
              </a:rPr>
              <a:t>dataset.</a:t>
            </a:r>
            <a:r>
              <a:rPr sz="1700" spc="375" dirty="0">
                <a:latin typeface="Times New Roman"/>
                <a:cs typeface="Times New Roman"/>
              </a:rPr>
              <a:t> </a:t>
            </a:r>
            <a:r>
              <a:rPr sz="1700" spc="110" dirty="0">
                <a:latin typeface="Times New Roman"/>
                <a:cs typeface="Times New Roman"/>
              </a:rPr>
              <a:t>The</a:t>
            </a:r>
            <a:r>
              <a:rPr sz="1700" spc="170" dirty="0">
                <a:latin typeface="Times New Roman"/>
                <a:cs typeface="Times New Roman"/>
              </a:rPr>
              <a:t> </a:t>
            </a:r>
            <a:r>
              <a:rPr sz="1700" spc="5" dirty="0">
                <a:latin typeface="Times New Roman"/>
                <a:cs typeface="Times New Roman"/>
              </a:rPr>
              <a:t>k </a:t>
            </a:r>
            <a:r>
              <a:rPr sz="1700" dirty="0">
                <a:latin typeface="Times New Roman"/>
                <a:cs typeface="Times New Roman"/>
              </a:rPr>
              <a:t>closest</a:t>
            </a:r>
            <a:r>
              <a:rPr sz="1700" spc="210" dirty="0">
                <a:latin typeface="Times New Roman"/>
                <a:cs typeface="Times New Roman"/>
              </a:rPr>
              <a:t> </a:t>
            </a:r>
            <a:r>
              <a:rPr sz="1700" spc="130" dirty="0">
                <a:latin typeface="Times New Roman"/>
                <a:cs typeface="Times New Roman"/>
              </a:rPr>
              <a:t>data</a:t>
            </a:r>
            <a:r>
              <a:rPr sz="1700" spc="210" dirty="0">
                <a:latin typeface="Times New Roman"/>
                <a:cs typeface="Times New Roman"/>
              </a:rPr>
              <a:t> </a:t>
            </a:r>
            <a:r>
              <a:rPr sz="1700" spc="70" dirty="0">
                <a:latin typeface="Times New Roman"/>
                <a:cs typeface="Times New Roman"/>
              </a:rPr>
              <a:t>points</a:t>
            </a:r>
            <a:r>
              <a:rPr sz="1700" spc="210" dirty="0">
                <a:latin typeface="Times New Roman"/>
                <a:cs typeface="Times New Roman"/>
              </a:rPr>
              <a:t> </a:t>
            </a:r>
            <a:r>
              <a:rPr sz="1700" spc="80" dirty="0">
                <a:latin typeface="Times New Roman"/>
                <a:cs typeface="Times New Roman"/>
              </a:rPr>
              <a:t>are</a:t>
            </a:r>
            <a:r>
              <a:rPr sz="1700" spc="210" dirty="0">
                <a:latin typeface="Times New Roman"/>
                <a:cs typeface="Times New Roman"/>
              </a:rPr>
              <a:t> </a:t>
            </a:r>
            <a:r>
              <a:rPr sz="1700" spc="105" dirty="0">
                <a:latin typeface="Times New Roman"/>
                <a:cs typeface="Times New Roman"/>
              </a:rPr>
              <a:t>then</a:t>
            </a:r>
            <a:r>
              <a:rPr sz="1700" spc="215" dirty="0">
                <a:latin typeface="Times New Roman"/>
                <a:cs typeface="Times New Roman"/>
              </a:rPr>
              <a:t> </a:t>
            </a:r>
            <a:r>
              <a:rPr sz="1700" dirty="0">
                <a:latin typeface="Times New Roman"/>
                <a:cs typeface="Times New Roman"/>
              </a:rPr>
              <a:t>chosen</a:t>
            </a:r>
            <a:r>
              <a:rPr sz="1700" spc="210" dirty="0">
                <a:latin typeface="Times New Roman"/>
                <a:cs typeface="Times New Roman"/>
              </a:rPr>
              <a:t> </a:t>
            </a:r>
            <a:r>
              <a:rPr sz="1700" spc="65" dirty="0">
                <a:latin typeface="Times New Roman"/>
                <a:cs typeface="Times New Roman"/>
              </a:rPr>
              <a:t>based</a:t>
            </a:r>
            <a:r>
              <a:rPr sz="1700" spc="210" dirty="0">
                <a:latin typeface="Times New Roman"/>
                <a:cs typeface="Times New Roman"/>
              </a:rPr>
              <a:t> </a:t>
            </a:r>
            <a:r>
              <a:rPr sz="1700" spc="55" dirty="0">
                <a:latin typeface="Times New Roman"/>
                <a:cs typeface="Times New Roman"/>
              </a:rPr>
              <a:t>on</a:t>
            </a:r>
            <a:r>
              <a:rPr sz="1700" spc="210" dirty="0">
                <a:latin typeface="Times New Roman"/>
                <a:cs typeface="Times New Roman"/>
              </a:rPr>
              <a:t> </a:t>
            </a:r>
            <a:r>
              <a:rPr sz="1700" spc="65" dirty="0">
                <a:latin typeface="Times New Roman"/>
                <a:cs typeface="Times New Roman"/>
              </a:rPr>
              <a:t>these</a:t>
            </a:r>
            <a:r>
              <a:rPr sz="1700" spc="215" dirty="0">
                <a:latin typeface="Times New Roman"/>
                <a:cs typeface="Times New Roman"/>
              </a:rPr>
              <a:t> </a:t>
            </a:r>
            <a:r>
              <a:rPr sz="1700" spc="50" dirty="0">
                <a:latin typeface="Times New Roman"/>
                <a:cs typeface="Times New Roman"/>
              </a:rPr>
              <a:t>distances.</a:t>
            </a:r>
            <a:endParaRPr sz="1700">
              <a:latin typeface="Times New Roman"/>
              <a:cs typeface="Times New Roman"/>
            </a:endParaRPr>
          </a:p>
          <a:p>
            <a:pPr marL="232410" marR="61594" indent="-220345" algn="just">
              <a:lnSpc>
                <a:spcPct val="105500"/>
              </a:lnSpc>
              <a:spcBef>
                <a:spcPts val="475"/>
              </a:spcBef>
              <a:buClr>
                <a:srgbClr val="3333B2"/>
              </a:buClr>
              <a:buChar char="–"/>
              <a:tabLst>
                <a:tab pos="232410" algn="l"/>
              </a:tabLst>
            </a:pPr>
            <a:r>
              <a:rPr sz="1700" spc="50" dirty="0">
                <a:latin typeface="Times New Roman"/>
                <a:cs typeface="Times New Roman"/>
              </a:rPr>
              <a:t>For</a:t>
            </a:r>
            <a:r>
              <a:rPr sz="1700" spc="275" dirty="0">
                <a:latin typeface="Times New Roman"/>
                <a:cs typeface="Times New Roman"/>
              </a:rPr>
              <a:t> </a:t>
            </a:r>
            <a:r>
              <a:rPr sz="1700" dirty="0">
                <a:latin typeface="Times New Roman"/>
                <a:cs typeface="Times New Roman"/>
              </a:rPr>
              <a:t>classification,</a:t>
            </a:r>
            <a:r>
              <a:rPr sz="1700" spc="280" dirty="0">
                <a:latin typeface="Times New Roman"/>
                <a:cs typeface="Times New Roman"/>
              </a:rPr>
              <a:t> </a:t>
            </a:r>
            <a:r>
              <a:rPr sz="1700" dirty="0">
                <a:latin typeface="Times New Roman"/>
                <a:cs typeface="Times New Roman"/>
              </a:rPr>
              <a:t>once</a:t>
            </a:r>
            <a:r>
              <a:rPr sz="1700" spc="280" dirty="0">
                <a:latin typeface="Times New Roman"/>
                <a:cs typeface="Times New Roman"/>
              </a:rPr>
              <a:t> </a:t>
            </a:r>
            <a:r>
              <a:rPr sz="1700" spc="100" dirty="0">
                <a:latin typeface="Times New Roman"/>
                <a:cs typeface="Times New Roman"/>
              </a:rPr>
              <a:t>the</a:t>
            </a:r>
            <a:r>
              <a:rPr sz="1700" spc="280" dirty="0">
                <a:latin typeface="Times New Roman"/>
                <a:cs typeface="Times New Roman"/>
              </a:rPr>
              <a:t> </a:t>
            </a:r>
            <a:r>
              <a:rPr sz="1700" spc="55" dirty="0">
                <a:latin typeface="Times New Roman"/>
                <a:cs typeface="Times New Roman"/>
              </a:rPr>
              <a:t>k</a:t>
            </a:r>
            <a:r>
              <a:rPr sz="1700" spc="280" dirty="0">
                <a:latin typeface="Times New Roman"/>
                <a:cs typeface="Times New Roman"/>
              </a:rPr>
              <a:t> </a:t>
            </a:r>
            <a:r>
              <a:rPr sz="1700" spc="75" dirty="0">
                <a:latin typeface="Times New Roman"/>
                <a:cs typeface="Times New Roman"/>
              </a:rPr>
              <a:t>nearest</a:t>
            </a:r>
            <a:r>
              <a:rPr sz="1700" spc="280" dirty="0">
                <a:latin typeface="Times New Roman"/>
                <a:cs typeface="Times New Roman"/>
              </a:rPr>
              <a:t> </a:t>
            </a:r>
            <a:r>
              <a:rPr sz="1700" spc="55" dirty="0">
                <a:latin typeface="Times New Roman"/>
                <a:cs typeface="Times New Roman"/>
              </a:rPr>
              <a:t>neighbors</a:t>
            </a:r>
            <a:r>
              <a:rPr sz="1700" spc="280" dirty="0">
                <a:latin typeface="Times New Roman"/>
                <a:cs typeface="Times New Roman"/>
              </a:rPr>
              <a:t> </a:t>
            </a:r>
            <a:r>
              <a:rPr sz="1700" spc="80" dirty="0">
                <a:latin typeface="Times New Roman"/>
                <a:cs typeface="Times New Roman"/>
              </a:rPr>
              <a:t>are</a:t>
            </a:r>
            <a:r>
              <a:rPr sz="1700" spc="280" dirty="0">
                <a:latin typeface="Times New Roman"/>
                <a:cs typeface="Times New Roman"/>
              </a:rPr>
              <a:t> </a:t>
            </a:r>
            <a:r>
              <a:rPr sz="1700" dirty="0">
                <a:latin typeface="Times New Roman"/>
                <a:cs typeface="Times New Roman"/>
              </a:rPr>
              <a:t>identified,</a:t>
            </a:r>
            <a:r>
              <a:rPr sz="1700" spc="275" dirty="0">
                <a:latin typeface="Times New Roman"/>
                <a:cs typeface="Times New Roman"/>
              </a:rPr>
              <a:t> </a:t>
            </a:r>
            <a:r>
              <a:rPr sz="1700" spc="75" dirty="0">
                <a:latin typeface="Times New Roman"/>
                <a:cs typeface="Times New Roman"/>
              </a:rPr>
              <a:t>the majority</a:t>
            </a:r>
            <a:r>
              <a:rPr sz="1700" spc="195" dirty="0">
                <a:latin typeface="Times New Roman"/>
                <a:cs typeface="Times New Roman"/>
              </a:rPr>
              <a:t> </a:t>
            </a:r>
            <a:r>
              <a:rPr sz="1700" dirty="0">
                <a:latin typeface="Times New Roman"/>
                <a:cs typeface="Times New Roman"/>
              </a:rPr>
              <a:t>class</a:t>
            </a:r>
            <a:r>
              <a:rPr sz="1700" spc="200" dirty="0">
                <a:latin typeface="Times New Roman"/>
                <a:cs typeface="Times New Roman"/>
              </a:rPr>
              <a:t> </a:t>
            </a:r>
            <a:r>
              <a:rPr sz="1700" spc="70" dirty="0">
                <a:latin typeface="Times New Roman"/>
                <a:cs typeface="Times New Roman"/>
              </a:rPr>
              <a:t>among</a:t>
            </a:r>
            <a:r>
              <a:rPr sz="1700" spc="195" dirty="0">
                <a:latin typeface="Times New Roman"/>
                <a:cs typeface="Times New Roman"/>
              </a:rPr>
              <a:t> </a:t>
            </a:r>
            <a:r>
              <a:rPr sz="1700" spc="65" dirty="0">
                <a:latin typeface="Times New Roman"/>
                <a:cs typeface="Times New Roman"/>
              </a:rPr>
              <a:t>these</a:t>
            </a:r>
            <a:r>
              <a:rPr sz="1700" spc="200" dirty="0">
                <a:latin typeface="Times New Roman"/>
                <a:cs typeface="Times New Roman"/>
              </a:rPr>
              <a:t> </a:t>
            </a:r>
            <a:r>
              <a:rPr sz="1700" spc="55" dirty="0">
                <a:latin typeface="Times New Roman"/>
                <a:cs typeface="Times New Roman"/>
              </a:rPr>
              <a:t>neighbors</a:t>
            </a:r>
            <a:r>
              <a:rPr sz="1700" spc="195" dirty="0">
                <a:latin typeface="Times New Roman"/>
                <a:cs typeface="Times New Roman"/>
              </a:rPr>
              <a:t> </a:t>
            </a:r>
            <a:r>
              <a:rPr sz="1700" spc="70" dirty="0">
                <a:latin typeface="Times New Roman"/>
                <a:cs typeface="Times New Roman"/>
              </a:rPr>
              <a:t>determines</a:t>
            </a:r>
            <a:r>
              <a:rPr sz="1700" spc="200" dirty="0">
                <a:latin typeface="Times New Roman"/>
                <a:cs typeface="Times New Roman"/>
              </a:rPr>
              <a:t> </a:t>
            </a:r>
            <a:r>
              <a:rPr sz="1700" spc="100" dirty="0">
                <a:latin typeface="Times New Roman"/>
                <a:cs typeface="Times New Roman"/>
              </a:rPr>
              <a:t>the</a:t>
            </a:r>
            <a:r>
              <a:rPr sz="1700" spc="195" dirty="0">
                <a:latin typeface="Times New Roman"/>
                <a:cs typeface="Times New Roman"/>
              </a:rPr>
              <a:t> </a:t>
            </a:r>
            <a:r>
              <a:rPr sz="1700" dirty="0">
                <a:latin typeface="Times New Roman"/>
                <a:cs typeface="Times New Roman"/>
              </a:rPr>
              <a:t>class</a:t>
            </a:r>
            <a:r>
              <a:rPr sz="1700" spc="200" dirty="0">
                <a:latin typeface="Times New Roman"/>
                <a:cs typeface="Times New Roman"/>
              </a:rPr>
              <a:t> </a:t>
            </a:r>
            <a:r>
              <a:rPr sz="1700" dirty="0">
                <a:latin typeface="Times New Roman"/>
                <a:cs typeface="Times New Roman"/>
              </a:rPr>
              <a:t>of</a:t>
            </a:r>
            <a:r>
              <a:rPr sz="1700" spc="195" dirty="0">
                <a:latin typeface="Times New Roman"/>
                <a:cs typeface="Times New Roman"/>
              </a:rPr>
              <a:t> </a:t>
            </a:r>
            <a:r>
              <a:rPr sz="1700" spc="75" dirty="0">
                <a:latin typeface="Times New Roman"/>
                <a:cs typeface="Times New Roman"/>
              </a:rPr>
              <a:t>the </a:t>
            </a:r>
            <a:r>
              <a:rPr sz="1700" dirty="0">
                <a:latin typeface="Times New Roman"/>
                <a:cs typeface="Times New Roman"/>
              </a:rPr>
              <a:t>new</a:t>
            </a:r>
            <a:r>
              <a:rPr sz="1700" spc="185" dirty="0">
                <a:latin typeface="Times New Roman"/>
                <a:cs typeface="Times New Roman"/>
              </a:rPr>
              <a:t> </a:t>
            </a:r>
            <a:r>
              <a:rPr sz="1700" spc="130" dirty="0">
                <a:latin typeface="Times New Roman"/>
                <a:cs typeface="Times New Roman"/>
              </a:rPr>
              <a:t>data</a:t>
            </a:r>
            <a:r>
              <a:rPr sz="1700" spc="190" dirty="0">
                <a:latin typeface="Times New Roman"/>
                <a:cs typeface="Times New Roman"/>
              </a:rPr>
              <a:t> </a:t>
            </a:r>
            <a:r>
              <a:rPr sz="1700" spc="75" dirty="0">
                <a:latin typeface="Times New Roman"/>
                <a:cs typeface="Times New Roman"/>
              </a:rPr>
              <a:t>point.</a:t>
            </a:r>
            <a:r>
              <a:rPr sz="1700" spc="390" dirty="0">
                <a:latin typeface="Times New Roman"/>
                <a:cs typeface="Times New Roman"/>
              </a:rPr>
              <a:t> </a:t>
            </a:r>
            <a:r>
              <a:rPr sz="1700" spc="80" dirty="0">
                <a:latin typeface="Times New Roman"/>
                <a:cs typeface="Times New Roman"/>
              </a:rPr>
              <a:t>This</a:t>
            </a:r>
            <a:r>
              <a:rPr sz="1700" spc="190" dirty="0">
                <a:latin typeface="Times New Roman"/>
                <a:cs typeface="Times New Roman"/>
              </a:rPr>
              <a:t> </a:t>
            </a:r>
            <a:r>
              <a:rPr sz="1700" spc="65" dirty="0">
                <a:latin typeface="Times New Roman"/>
                <a:cs typeface="Times New Roman"/>
              </a:rPr>
              <a:t>means</a:t>
            </a:r>
            <a:r>
              <a:rPr sz="1700" spc="190" dirty="0">
                <a:latin typeface="Times New Roman"/>
                <a:cs typeface="Times New Roman"/>
              </a:rPr>
              <a:t> </a:t>
            </a:r>
            <a:r>
              <a:rPr sz="1700" spc="100" dirty="0">
                <a:latin typeface="Times New Roman"/>
                <a:cs typeface="Times New Roman"/>
              </a:rPr>
              <a:t>the</a:t>
            </a:r>
            <a:r>
              <a:rPr sz="1700" spc="190" dirty="0">
                <a:latin typeface="Times New Roman"/>
                <a:cs typeface="Times New Roman"/>
              </a:rPr>
              <a:t> </a:t>
            </a:r>
            <a:r>
              <a:rPr sz="1700" spc="75" dirty="0">
                <a:latin typeface="Times New Roman"/>
                <a:cs typeface="Times New Roman"/>
              </a:rPr>
              <a:t>most</a:t>
            </a:r>
            <a:r>
              <a:rPr sz="1700" spc="190" dirty="0">
                <a:latin typeface="Times New Roman"/>
                <a:cs typeface="Times New Roman"/>
              </a:rPr>
              <a:t> </a:t>
            </a:r>
            <a:r>
              <a:rPr sz="1700" spc="55" dirty="0">
                <a:latin typeface="Times New Roman"/>
                <a:cs typeface="Times New Roman"/>
              </a:rPr>
              <a:t>common</a:t>
            </a:r>
            <a:r>
              <a:rPr sz="1700" spc="185" dirty="0">
                <a:latin typeface="Times New Roman"/>
                <a:cs typeface="Times New Roman"/>
              </a:rPr>
              <a:t> </a:t>
            </a:r>
            <a:r>
              <a:rPr sz="1700" dirty="0">
                <a:latin typeface="Times New Roman"/>
                <a:cs typeface="Times New Roman"/>
              </a:rPr>
              <a:t>class</a:t>
            </a:r>
            <a:r>
              <a:rPr sz="1700" spc="190" dirty="0">
                <a:latin typeface="Times New Roman"/>
                <a:cs typeface="Times New Roman"/>
              </a:rPr>
              <a:t> </a:t>
            </a:r>
            <a:r>
              <a:rPr sz="1700" spc="70" dirty="0">
                <a:latin typeface="Times New Roman"/>
                <a:cs typeface="Times New Roman"/>
              </a:rPr>
              <a:t>among</a:t>
            </a:r>
            <a:r>
              <a:rPr sz="1700" spc="190" dirty="0">
                <a:latin typeface="Times New Roman"/>
                <a:cs typeface="Times New Roman"/>
              </a:rPr>
              <a:t> </a:t>
            </a:r>
            <a:r>
              <a:rPr sz="1700" spc="100" dirty="0">
                <a:latin typeface="Times New Roman"/>
                <a:cs typeface="Times New Roman"/>
              </a:rPr>
              <a:t>the</a:t>
            </a:r>
            <a:r>
              <a:rPr sz="1700" spc="190" dirty="0">
                <a:latin typeface="Times New Roman"/>
                <a:cs typeface="Times New Roman"/>
              </a:rPr>
              <a:t> </a:t>
            </a:r>
            <a:r>
              <a:rPr sz="1700" spc="5" dirty="0">
                <a:latin typeface="Times New Roman"/>
                <a:cs typeface="Times New Roman"/>
              </a:rPr>
              <a:t>k </a:t>
            </a:r>
            <a:r>
              <a:rPr sz="1700" spc="55" dirty="0">
                <a:latin typeface="Times New Roman"/>
                <a:cs typeface="Times New Roman"/>
              </a:rPr>
              <a:t>neighbors</a:t>
            </a:r>
            <a:r>
              <a:rPr sz="1700" spc="215" dirty="0">
                <a:latin typeface="Times New Roman"/>
                <a:cs typeface="Times New Roman"/>
              </a:rPr>
              <a:t> </a:t>
            </a:r>
            <a:r>
              <a:rPr sz="1700" dirty="0">
                <a:latin typeface="Times New Roman"/>
                <a:cs typeface="Times New Roman"/>
              </a:rPr>
              <a:t>is</a:t>
            </a:r>
            <a:r>
              <a:rPr sz="1700" spc="220" dirty="0">
                <a:latin typeface="Times New Roman"/>
                <a:cs typeface="Times New Roman"/>
              </a:rPr>
              <a:t> </a:t>
            </a:r>
            <a:r>
              <a:rPr sz="1700" dirty="0">
                <a:latin typeface="Times New Roman"/>
                <a:cs typeface="Times New Roman"/>
              </a:rPr>
              <a:t>assigned</a:t>
            </a:r>
            <a:r>
              <a:rPr sz="1700" spc="220" dirty="0">
                <a:latin typeface="Times New Roman"/>
                <a:cs typeface="Times New Roman"/>
              </a:rPr>
              <a:t> </a:t>
            </a:r>
            <a:r>
              <a:rPr sz="1700" spc="105" dirty="0">
                <a:latin typeface="Times New Roman"/>
                <a:cs typeface="Times New Roman"/>
              </a:rPr>
              <a:t>to</a:t>
            </a:r>
            <a:r>
              <a:rPr sz="1700" spc="215" dirty="0">
                <a:latin typeface="Times New Roman"/>
                <a:cs typeface="Times New Roman"/>
              </a:rPr>
              <a:t> </a:t>
            </a:r>
            <a:r>
              <a:rPr sz="1700" spc="100" dirty="0">
                <a:latin typeface="Times New Roman"/>
                <a:cs typeface="Times New Roman"/>
              </a:rPr>
              <a:t>the</a:t>
            </a:r>
            <a:r>
              <a:rPr sz="1700" spc="220" dirty="0">
                <a:latin typeface="Times New Roman"/>
                <a:cs typeface="Times New Roman"/>
              </a:rPr>
              <a:t> </a:t>
            </a:r>
            <a:r>
              <a:rPr sz="1700" spc="50" dirty="0">
                <a:latin typeface="Times New Roman"/>
                <a:cs typeface="Times New Roman"/>
              </a:rPr>
              <a:t>new</a:t>
            </a:r>
            <a:r>
              <a:rPr sz="1700" spc="220" dirty="0">
                <a:latin typeface="Times New Roman"/>
                <a:cs typeface="Times New Roman"/>
              </a:rPr>
              <a:t> </a:t>
            </a:r>
            <a:r>
              <a:rPr sz="1700" spc="65" dirty="0">
                <a:latin typeface="Times New Roman"/>
                <a:cs typeface="Times New Roman"/>
              </a:rPr>
              <a:t>point.</a:t>
            </a:r>
            <a:endParaRPr sz="1700">
              <a:latin typeface="Times New Roman"/>
              <a:cs typeface="Times New Roman"/>
            </a:endParaRPr>
          </a:p>
          <a:p>
            <a:pPr marL="232410" marR="123825" indent="-220345" algn="just">
              <a:lnSpc>
                <a:spcPct val="105500"/>
              </a:lnSpc>
              <a:spcBef>
                <a:spcPts val="475"/>
              </a:spcBef>
              <a:buClr>
                <a:srgbClr val="3333B2"/>
              </a:buClr>
              <a:buChar char="–"/>
              <a:tabLst>
                <a:tab pos="232410" algn="l"/>
              </a:tabLst>
            </a:pPr>
            <a:r>
              <a:rPr sz="1700" spc="125" dirty="0">
                <a:latin typeface="Times New Roman"/>
                <a:cs typeface="Times New Roman"/>
              </a:rPr>
              <a:t>It</a:t>
            </a:r>
            <a:r>
              <a:rPr sz="1700" spc="220" dirty="0">
                <a:latin typeface="Times New Roman"/>
                <a:cs typeface="Times New Roman"/>
              </a:rPr>
              <a:t> </a:t>
            </a:r>
            <a:r>
              <a:rPr sz="1700" dirty="0">
                <a:latin typeface="Times New Roman"/>
                <a:cs typeface="Times New Roman"/>
              </a:rPr>
              <a:t>works</a:t>
            </a:r>
            <a:r>
              <a:rPr sz="1700" spc="225" dirty="0">
                <a:latin typeface="Times New Roman"/>
                <a:cs typeface="Times New Roman"/>
              </a:rPr>
              <a:t> </a:t>
            </a:r>
            <a:r>
              <a:rPr sz="1700" dirty="0">
                <a:latin typeface="Times New Roman"/>
                <a:cs typeface="Times New Roman"/>
              </a:rPr>
              <a:t>well</a:t>
            </a:r>
            <a:r>
              <a:rPr sz="1700" spc="215" dirty="0">
                <a:latin typeface="Times New Roman"/>
                <a:cs typeface="Times New Roman"/>
              </a:rPr>
              <a:t> </a:t>
            </a:r>
            <a:r>
              <a:rPr sz="1700" spc="75" dirty="0">
                <a:latin typeface="Times New Roman"/>
                <a:cs typeface="Times New Roman"/>
              </a:rPr>
              <a:t>with</a:t>
            </a:r>
            <a:r>
              <a:rPr sz="1700" spc="225" dirty="0">
                <a:latin typeface="Times New Roman"/>
                <a:cs typeface="Times New Roman"/>
              </a:rPr>
              <a:t> </a:t>
            </a:r>
            <a:r>
              <a:rPr sz="1700" dirty="0">
                <a:latin typeface="Times New Roman"/>
                <a:cs typeface="Times New Roman"/>
              </a:rPr>
              <a:t>small</a:t>
            </a:r>
            <a:r>
              <a:rPr sz="1700" spc="225" dirty="0">
                <a:latin typeface="Times New Roman"/>
                <a:cs typeface="Times New Roman"/>
              </a:rPr>
              <a:t> </a:t>
            </a:r>
            <a:r>
              <a:rPr sz="1700" spc="105" dirty="0">
                <a:latin typeface="Times New Roman"/>
                <a:cs typeface="Times New Roman"/>
              </a:rPr>
              <a:t>to</a:t>
            </a:r>
            <a:r>
              <a:rPr sz="1700" spc="220" dirty="0">
                <a:latin typeface="Times New Roman"/>
                <a:cs typeface="Times New Roman"/>
              </a:rPr>
              <a:t> </a:t>
            </a:r>
            <a:r>
              <a:rPr sz="1700" spc="55" dirty="0">
                <a:latin typeface="Times New Roman"/>
                <a:cs typeface="Times New Roman"/>
              </a:rPr>
              <a:t>medium-</a:t>
            </a:r>
            <a:r>
              <a:rPr sz="1700" dirty="0">
                <a:latin typeface="Times New Roman"/>
                <a:cs typeface="Times New Roman"/>
              </a:rPr>
              <a:t>sized</a:t>
            </a:r>
            <a:r>
              <a:rPr sz="1700" spc="225" dirty="0">
                <a:latin typeface="Times New Roman"/>
                <a:cs typeface="Times New Roman"/>
              </a:rPr>
              <a:t> </a:t>
            </a:r>
            <a:r>
              <a:rPr sz="1700" spc="90" dirty="0">
                <a:latin typeface="Times New Roman"/>
                <a:cs typeface="Times New Roman"/>
              </a:rPr>
              <a:t>datasets</a:t>
            </a:r>
            <a:r>
              <a:rPr sz="1700" spc="225" dirty="0">
                <a:latin typeface="Times New Roman"/>
                <a:cs typeface="Times New Roman"/>
              </a:rPr>
              <a:t> </a:t>
            </a:r>
            <a:r>
              <a:rPr sz="1700" spc="130" dirty="0">
                <a:latin typeface="Times New Roman"/>
                <a:cs typeface="Times New Roman"/>
              </a:rPr>
              <a:t>but</a:t>
            </a:r>
            <a:r>
              <a:rPr sz="1700" spc="220" dirty="0">
                <a:latin typeface="Times New Roman"/>
                <a:cs typeface="Times New Roman"/>
              </a:rPr>
              <a:t> </a:t>
            </a:r>
            <a:r>
              <a:rPr sz="1700" spc="70" dirty="0">
                <a:latin typeface="Times New Roman"/>
                <a:cs typeface="Times New Roman"/>
              </a:rPr>
              <a:t>might</a:t>
            </a:r>
            <a:r>
              <a:rPr sz="1700" spc="225" dirty="0">
                <a:latin typeface="Times New Roman"/>
                <a:cs typeface="Times New Roman"/>
              </a:rPr>
              <a:t> </a:t>
            </a:r>
            <a:r>
              <a:rPr sz="1700" spc="75" dirty="0">
                <a:latin typeface="Times New Roman"/>
                <a:cs typeface="Times New Roman"/>
              </a:rPr>
              <a:t>not </a:t>
            </a:r>
            <a:r>
              <a:rPr sz="1700" spc="85" dirty="0">
                <a:latin typeface="Times New Roman"/>
                <a:cs typeface="Times New Roman"/>
              </a:rPr>
              <a:t>be</a:t>
            </a:r>
            <a:r>
              <a:rPr sz="1700" spc="190" dirty="0">
                <a:latin typeface="Times New Roman"/>
                <a:cs typeface="Times New Roman"/>
              </a:rPr>
              <a:t> </a:t>
            </a:r>
            <a:r>
              <a:rPr sz="1700" spc="100" dirty="0">
                <a:latin typeface="Times New Roman"/>
                <a:cs typeface="Times New Roman"/>
              </a:rPr>
              <a:t>the</a:t>
            </a:r>
            <a:r>
              <a:rPr sz="1700" spc="190" dirty="0">
                <a:latin typeface="Times New Roman"/>
                <a:cs typeface="Times New Roman"/>
              </a:rPr>
              <a:t> </a:t>
            </a:r>
            <a:r>
              <a:rPr sz="1700" spc="75" dirty="0">
                <a:latin typeface="Times New Roman"/>
                <a:cs typeface="Times New Roman"/>
              </a:rPr>
              <a:t>most</a:t>
            </a:r>
            <a:r>
              <a:rPr sz="1700" spc="190" dirty="0">
                <a:latin typeface="Times New Roman"/>
                <a:cs typeface="Times New Roman"/>
              </a:rPr>
              <a:t> </a:t>
            </a:r>
            <a:r>
              <a:rPr sz="1700" dirty="0">
                <a:latin typeface="Times New Roman"/>
                <a:cs typeface="Times New Roman"/>
              </a:rPr>
              <a:t>efficient</a:t>
            </a:r>
            <a:r>
              <a:rPr sz="1700" spc="195" dirty="0">
                <a:latin typeface="Times New Roman"/>
                <a:cs typeface="Times New Roman"/>
              </a:rPr>
              <a:t> </a:t>
            </a:r>
            <a:r>
              <a:rPr sz="1700" dirty="0">
                <a:latin typeface="Times New Roman"/>
                <a:cs typeface="Times New Roman"/>
              </a:rPr>
              <a:t>for</a:t>
            </a:r>
            <a:r>
              <a:rPr sz="1700" spc="190" dirty="0">
                <a:latin typeface="Times New Roman"/>
                <a:cs typeface="Times New Roman"/>
              </a:rPr>
              <a:t> </a:t>
            </a:r>
            <a:r>
              <a:rPr sz="1700" spc="50" dirty="0">
                <a:latin typeface="Times New Roman"/>
                <a:cs typeface="Times New Roman"/>
              </a:rPr>
              <a:t>large</a:t>
            </a:r>
            <a:r>
              <a:rPr sz="1700" spc="190" dirty="0">
                <a:latin typeface="Times New Roman"/>
                <a:cs typeface="Times New Roman"/>
              </a:rPr>
              <a:t> </a:t>
            </a:r>
            <a:r>
              <a:rPr sz="1700" spc="75" dirty="0">
                <a:latin typeface="Times New Roman"/>
                <a:cs typeface="Times New Roman"/>
              </a:rPr>
              <a:t>datasets.</a:t>
            </a:r>
            <a:endParaRPr sz="1700">
              <a:latin typeface="Times New Roman"/>
              <a:cs typeface="Times New Roman"/>
            </a:endParaRPr>
          </a:p>
        </p:txBody>
      </p:sp>
      <p:grpSp>
        <p:nvGrpSpPr>
          <p:cNvPr id="5" name="object 5"/>
          <p:cNvGrpSpPr/>
          <p:nvPr/>
        </p:nvGrpSpPr>
        <p:grpSpPr>
          <a:xfrm>
            <a:off x="-1959" y="5319151"/>
            <a:ext cx="7319009" cy="168910"/>
            <a:chOff x="-1959" y="5319151"/>
            <a:chExt cx="7319009" cy="168910"/>
          </a:xfrm>
        </p:grpSpPr>
        <p:sp>
          <p:nvSpPr>
            <p:cNvPr id="6" name="object 6"/>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7" name="object 7"/>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8" name="object 8"/>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9" name="object 9"/>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10" name="object 10"/>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1" name="object 11"/>
          <p:cNvSpPr txBox="1">
            <a:spLocks noGrp="1"/>
          </p:cNvSpPr>
          <p:nvPr>
            <p:ph type="ftr" sz="quarter" idx="5"/>
          </p:nvPr>
        </p:nvSpPr>
        <p:spPr>
          <a:xfrm>
            <a:off x="5372285" y="5287595"/>
            <a:ext cx="1164618" cy="173766"/>
          </a:xfrm>
          <a:prstGeom prst="rect">
            <a:avLst/>
          </a:prstGeom>
        </p:spPr>
        <p:txBody>
          <a:bodyPr vert="horz" wrap="square" lIns="0" tIns="27305" rIns="0" bIns="0" rtlCol="0">
            <a:spAutoFit/>
          </a:bodyPr>
          <a:lstStyle/>
          <a:p>
            <a:pPr marL="12700">
              <a:lnSpc>
                <a:spcPct val="100000"/>
              </a:lnSpc>
              <a:spcBef>
                <a:spcPts val="215"/>
              </a:spcBef>
            </a:pPr>
            <a:r>
              <a:rPr lang="en-IN" spc="65" dirty="0"/>
              <a:t>Nov , 08</a:t>
            </a:r>
            <a:r>
              <a:rPr lang="en-IN" spc="200" dirty="0"/>
              <a:t> </a:t>
            </a:r>
            <a:r>
              <a:rPr lang="en-IN" spc="-20" dirty="0"/>
              <a:t>, 2023</a:t>
            </a:r>
          </a:p>
        </p:txBody>
      </p:sp>
      <p:sp>
        <p:nvSpPr>
          <p:cNvPr id="12" name="object 12"/>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spc="80" dirty="0"/>
              <a:t>2</a:t>
            </a:r>
            <a:r>
              <a:rPr lang="en-IN" spc="80" dirty="0"/>
              <a:t>5</a:t>
            </a:r>
            <a:r>
              <a:rPr spc="-40" dirty="0"/>
              <a:t> </a:t>
            </a:r>
            <a:r>
              <a:rPr spc="125" dirty="0"/>
              <a:t>/</a:t>
            </a:r>
            <a:r>
              <a:rPr spc="-40" dirty="0"/>
              <a:t> </a:t>
            </a:r>
            <a:r>
              <a:rPr spc="-25" dirty="0"/>
              <a:t>3</a:t>
            </a:r>
            <a:r>
              <a:rPr lang="en-IN" spc="-25" dirty="0"/>
              <a:t>6</a:t>
            </a:r>
            <a:endParaRPr spc="-25" dirty="0"/>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5875" rIns="0" bIns="0" rtlCol="0">
            <a:spAutoFit/>
          </a:bodyPr>
          <a:lstStyle/>
          <a:p>
            <a:pPr marL="12700">
              <a:lnSpc>
                <a:spcPct val="100000"/>
              </a:lnSpc>
              <a:spcBef>
                <a:spcPts val="125"/>
              </a:spcBef>
            </a:pPr>
            <a:r>
              <a:rPr spc="65" dirty="0"/>
              <a:t>KNN</a:t>
            </a:r>
            <a:r>
              <a:rPr spc="180" dirty="0"/>
              <a:t> </a:t>
            </a:r>
            <a:r>
              <a:rPr spc="65" dirty="0"/>
              <a:t>Implementation</a:t>
            </a:r>
          </a:p>
        </p:txBody>
      </p:sp>
      <p:sp>
        <p:nvSpPr>
          <p:cNvPr id="3" name="object 3"/>
          <p:cNvSpPr txBox="1"/>
          <p:nvPr/>
        </p:nvSpPr>
        <p:spPr>
          <a:xfrm>
            <a:off x="205397" y="988058"/>
            <a:ext cx="3548379" cy="289560"/>
          </a:xfrm>
          <a:prstGeom prst="rect">
            <a:avLst/>
          </a:prstGeom>
        </p:spPr>
        <p:txBody>
          <a:bodyPr vert="horz" wrap="square" lIns="0" tIns="16510" rIns="0" bIns="0" rtlCol="0">
            <a:spAutoFit/>
          </a:bodyPr>
          <a:lstStyle/>
          <a:p>
            <a:pPr marL="12700">
              <a:lnSpc>
                <a:spcPct val="100000"/>
              </a:lnSpc>
              <a:spcBef>
                <a:spcPts val="130"/>
              </a:spcBef>
            </a:pPr>
            <a:r>
              <a:rPr sz="1700" spc="85" dirty="0">
                <a:latin typeface="Times New Roman"/>
                <a:cs typeface="Times New Roman"/>
              </a:rPr>
              <a:t>KNN</a:t>
            </a:r>
            <a:r>
              <a:rPr sz="1700" spc="275" dirty="0">
                <a:latin typeface="Times New Roman"/>
                <a:cs typeface="Times New Roman"/>
              </a:rPr>
              <a:t> </a:t>
            </a:r>
            <a:r>
              <a:rPr sz="1700" spc="70" dirty="0">
                <a:latin typeface="Times New Roman"/>
                <a:cs typeface="Times New Roman"/>
              </a:rPr>
              <a:t>Code</a:t>
            </a:r>
            <a:r>
              <a:rPr sz="1700" spc="275" dirty="0">
                <a:latin typeface="Times New Roman"/>
                <a:cs typeface="Times New Roman"/>
              </a:rPr>
              <a:t> </a:t>
            </a:r>
            <a:r>
              <a:rPr sz="1700" spc="75" dirty="0">
                <a:latin typeface="Times New Roman"/>
                <a:cs typeface="Times New Roman"/>
              </a:rPr>
              <a:t>with</a:t>
            </a:r>
            <a:r>
              <a:rPr sz="1700" spc="275" dirty="0">
                <a:latin typeface="Times New Roman"/>
                <a:cs typeface="Times New Roman"/>
              </a:rPr>
              <a:t> </a:t>
            </a:r>
            <a:r>
              <a:rPr sz="1700" dirty="0">
                <a:latin typeface="Times New Roman"/>
                <a:cs typeface="Times New Roman"/>
              </a:rPr>
              <a:t>classification</a:t>
            </a:r>
            <a:r>
              <a:rPr sz="1700" spc="280" dirty="0">
                <a:latin typeface="Times New Roman"/>
                <a:cs typeface="Times New Roman"/>
              </a:rPr>
              <a:t> </a:t>
            </a:r>
            <a:r>
              <a:rPr sz="1700" spc="85" dirty="0">
                <a:latin typeface="Times New Roman"/>
                <a:cs typeface="Times New Roman"/>
              </a:rPr>
              <a:t>report</a:t>
            </a:r>
            <a:endParaRPr sz="1700">
              <a:latin typeface="Times New Roman"/>
              <a:cs typeface="Times New Roman"/>
            </a:endParaRPr>
          </a:p>
        </p:txBody>
      </p:sp>
      <p:pic>
        <p:nvPicPr>
          <p:cNvPr id="4" name="object 4"/>
          <p:cNvPicPr/>
          <p:nvPr/>
        </p:nvPicPr>
        <p:blipFill>
          <a:blip r:embed="rId2" cstate="print"/>
          <a:stretch>
            <a:fillRect/>
          </a:stretch>
        </p:blipFill>
        <p:spPr>
          <a:xfrm>
            <a:off x="317878" y="1482201"/>
            <a:ext cx="6526839" cy="1672796"/>
          </a:xfrm>
          <a:prstGeom prst="rect">
            <a:avLst/>
          </a:prstGeom>
        </p:spPr>
      </p:pic>
      <p:grpSp>
        <p:nvGrpSpPr>
          <p:cNvPr id="5" name="object 5"/>
          <p:cNvGrpSpPr/>
          <p:nvPr/>
        </p:nvGrpSpPr>
        <p:grpSpPr>
          <a:xfrm>
            <a:off x="-1959" y="5319151"/>
            <a:ext cx="7319009" cy="168910"/>
            <a:chOff x="-1959" y="5319151"/>
            <a:chExt cx="7319009" cy="168910"/>
          </a:xfrm>
        </p:grpSpPr>
        <p:sp>
          <p:nvSpPr>
            <p:cNvPr id="6" name="object 6"/>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7" name="object 7"/>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8" name="object 8"/>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9" name="object 9"/>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10" name="object 10"/>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1" name="object 11"/>
          <p:cNvSpPr txBox="1">
            <a:spLocks noGrp="1"/>
          </p:cNvSpPr>
          <p:nvPr>
            <p:ph type="ftr" sz="quarter" idx="5"/>
          </p:nvPr>
        </p:nvSpPr>
        <p:spPr>
          <a:xfrm>
            <a:off x="5372285" y="5287595"/>
            <a:ext cx="1164618" cy="173766"/>
          </a:xfrm>
          <a:prstGeom prst="rect">
            <a:avLst/>
          </a:prstGeom>
        </p:spPr>
        <p:txBody>
          <a:bodyPr vert="horz" wrap="square" lIns="0" tIns="27305" rIns="0" bIns="0" rtlCol="0">
            <a:spAutoFit/>
          </a:bodyPr>
          <a:lstStyle/>
          <a:p>
            <a:pPr marL="12700">
              <a:lnSpc>
                <a:spcPct val="100000"/>
              </a:lnSpc>
              <a:spcBef>
                <a:spcPts val="215"/>
              </a:spcBef>
            </a:pPr>
            <a:r>
              <a:rPr lang="en-IN" spc="65" dirty="0"/>
              <a:t>Nov , 08</a:t>
            </a:r>
            <a:r>
              <a:rPr lang="en-IN" spc="200" dirty="0"/>
              <a:t> </a:t>
            </a:r>
            <a:r>
              <a:rPr lang="en-IN" spc="-20" dirty="0"/>
              <a:t>, 2023</a:t>
            </a:r>
          </a:p>
        </p:txBody>
      </p:sp>
      <p:sp>
        <p:nvSpPr>
          <p:cNvPr id="12" name="object 12"/>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spc="80" dirty="0"/>
              <a:t>2</a:t>
            </a:r>
            <a:r>
              <a:rPr lang="en-IN" spc="80" dirty="0"/>
              <a:t>6</a:t>
            </a:r>
            <a:r>
              <a:rPr spc="-40" dirty="0"/>
              <a:t> </a:t>
            </a:r>
            <a:r>
              <a:rPr spc="125" dirty="0"/>
              <a:t>/</a:t>
            </a:r>
            <a:r>
              <a:rPr spc="-40" dirty="0"/>
              <a:t> </a:t>
            </a:r>
            <a:r>
              <a:rPr spc="-25" dirty="0"/>
              <a:t>3</a:t>
            </a:r>
            <a:r>
              <a:rPr lang="en-IN" spc="-25" dirty="0"/>
              <a:t>6</a:t>
            </a:r>
            <a:endParaRPr spc="-25" dirty="0"/>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7756" y="543116"/>
            <a:ext cx="100436" cy="100436"/>
          </a:xfrm>
          <a:prstGeom prst="rect">
            <a:avLst/>
          </a:prstGeom>
        </p:spPr>
      </p:pic>
      <p:sp>
        <p:nvSpPr>
          <p:cNvPr id="3" name="object 3"/>
          <p:cNvSpPr txBox="1"/>
          <p:nvPr/>
        </p:nvSpPr>
        <p:spPr>
          <a:xfrm>
            <a:off x="645511" y="414829"/>
            <a:ext cx="6445885" cy="4834890"/>
          </a:xfrm>
          <a:prstGeom prst="rect">
            <a:avLst/>
          </a:prstGeom>
        </p:spPr>
        <p:txBody>
          <a:bodyPr vert="horz" wrap="square" lIns="0" tIns="2540" rIns="0" bIns="0" rtlCol="0">
            <a:spAutoFit/>
          </a:bodyPr>
          <a:lstStyle/>
          <a:p>
            <a:pPr marL="12700" marR="125095">
              <a:lnSpc>
                <a:spcPct val="105500"/>
              </a:lnSpc>
              <a:spcBef>
                <a:spcPts val="20"/>
              </a:spcBef>
            </a:pPr>
            <a:r>
              <a:rPr sz="1700" spc="110" dirty="0">
                <a:latin typeface="Times New Roman"/>
                <a:cs typeface="Times New Roman"/>
              </a:rPr>
              <a:t>The</a:t>
            </a:r>
            <a:r>
              <a:rPr sz="1700" spc="210" dirty="0">
                <a:latin typeface="Times New Roman"/>
                <a:cs typeface="Times New Roman"/>
              </a:rPr>
              <a:t> </a:t>
            </a:r>
            <a:r>
              <a:rPr sz="1700" spc="50" dirty="0">
                <a:latin typeface="Times New Roman"/>
                <a:cs typeface="Times New Roman"/>
              </a:rPr>
              <a:t>code</a:t>
            </a:r>
            <a:r>
              <a:rPr sz="1700" spc="210" dirty="0">
                <a:latin typeface="Times New Roman"/>
                <a:cs typeface="Times New Roman"/>
              </a:rPr>
              <a:t> </a:t>
            </a:r>
            <a:r>
              <a:rPr sz="1700" spc="105" dirty="0">
                <a:latin typeface="Times New Roman"/>
                <a:cs typeface="Times New Roman"/>
              </a:rPr>
              <a:t>starts</a:t>
            </a:r>
            <a:r>
              <a:rPr sz="1700" spc="210" dirty="0">
                <a:latin typeface="Times New Roman"/>
                <a:cs typeface="Times New Roman"/>
              </a:rPr>
              <a:t> </a:t>
            </a:r>
            <a:r>
              <a:rPr sz="1700" spc="60" dirty="0">
                <a:latin typeface="Times New Roman"/>
                <a:cs typeface="Times New Roman"/>
              </a:rPr>
              <a:t>by</a:t>
            </a:r>
            <a:r>
              <a:rPr sz="1700" spc="210" dirty="0">
                <a:latin typeface="Times New Roman"/>
                <a:cs typeface="Times New Roman"/>
              </a:rPr>
              <a:t> </a:t>
            </a:r>
            <a:r>
              <a:rPr sz="1700" spc="75" dirty="0">
                <a:latin typeface="Times New Roman"/>
                <a:cs typeface="Times New Roman"/>
              </a:rPr>
              <a:t>importing</a:t>
            </a:r>
            <a:r>
              <a:rPr sz="1700" spc="210" dirty="0">
                <a:latin typeface="Times New Roman"/>
                <a:cs typeface="Times New Roman"/>
              </a:rPr>
              <a:t> </a:t>
            </a:r>
            <a:r>
              <a:rPr sz="1700" spc="100" dirty="0">
                <a:latin typeface="Times New Roman"/>
                <a:cs typeface="Times New Roman"/>
              </a:rPr>
              <a:t>the</a:t>
            </a:r>
            <a:r>
              <a:rPr sz="1700" spc="210" dirty="0">
                <a:latin typeface="Times New Roman"/>
                <a:cs typeface="Times New Roman"/>
              </a:rPr>
              <a:t> </a:t>
            </a:r>
            <a:r>
              <a:rPr sz="1700" dirty="0">
                <a:latin typeface="Times New Roman"/>
                <a:cs typeface="Times New Roman"/>
              </a:rPr>
              <a:t>necessary</a:t>
            </a:r>
            <a:r>
              <a:rPr sz="1700" spc="210" dirty="0">
                <a:latin typeface="Times New Roman"/>
                <a:cs typeface="Times New Roman"/>
              </a:rPr>
              <a:t> </a:t>
            </a:r>
            <a:r>
              <a:rPr sz="1700" spc="55" dirty="0">
                <a:latin typeface="Times New Roman"/>
                <a:cs typeface="Times New Roman"/>
              </a:rPr>
              <a:t>libraries</a:t>
            </a:r>
            <a:r>
              <a:rPr sz="1700" spc="215" dirty="0">
                <a:latin typeface="Times New Roman"/>
                <a:cs typeface="Times New Roman"/>
              </a:rPr>
              <a:t> </a:t>
            </a:r>
            <a:r>
              <a:rPr sz="1700" spc="80" dirty="0">
                <a:latin typeface="Times New Roman"/>
                <a:cs typeface="Times New Roman"/>
              </a:rPr>
              <a:t>and </a:t>
            </a:r>
            <a:r>
              <a:rPr sz="1700" spc="10" dirty="0">
                <a:latin typeface="Times New Roman"/>
                <a:cs typeface="Times New Roman"/>
              </a:rPr>
              <a:t>initializing</a:t>
            </a:r>
            <a:r>
              <a:rPr sz="1700" spc="310" dirty="0">
                <a:latin typeface="Times New Roman"/>
                <a:cs typeface="Times New Roman"/>
              </a:rPr>
              <a:t> </a:t>
            </a:r>
            <a:r>
              <a:rPr sz="1700" spc="105" dirty="0">
                <a:latin typeface="Times New Roman"/>
                <a:cs typeface="Times New Roman"/>
              </a:rPr>
              <a:t>an</a:t>
            </a:r>
            <a:r>
              <a:rPr sz="1700" spc="315" dirty="0">
                <a:latin typeface="Times New Roman"/>
                <a:cs typeface="Times New Roman"/>
              </a:rPr>
              <a:t> </a:t>
            </a:r>
            <a:r>
              <a:rPr sz="1700" spc="65" dirty="0">
                <a:latin typeface="Times New Roman"/>
                <a:cs typeface="Times New Roman"/>
              </a:rPr>
              <a:t>instance</a:t>
            </a:r>
            <a:r>
              <a:rPr sz="1700" spc="315" dirty="0">
                <a:latin typeface="Times New Roman"/>
                <a:cs typeface="Times New Roman"/>
              </a:rPr>
              <a:t> </a:t>
            </a:r>
            <a:r>
              <a:rPr sz="1700" spc="10" dirty="0">
                <a:latin typeface="Times New Roman"/>
                <a:cs typeface="Times New Roman"/>
              </a:rPr>
              <a:t>of</a:t>
            </a:r>
            <a:r>
              <a:rPr sz="1700" spc="315" dirty="0">
                <a:latin typeface="Times New Roman"/>
                <a:cs typeface="Times New Roman"/>
              </a:rPr>
              <a:t> </a:t>
            </a:r>
            <a:r>
              <a:rPr sz="1700" spc="100" dirty="0">
                <a:latin typeface="Times New Roman"/>
                <a:cs typeface="Times New Roman"/>
              </a:rPr>
              <a:t>the</a:t>
            </a:r>
            <a:r>
              <a:rPr sz="1700" spc="315" dirty="0">
                <a:latin typeface="Times New Roman"/>
                <a:cs typeface="Times New Roman"/>
              </a:rPr>
              <a:t> </a:t>
            </a:r>
            <a:r>
              <a:rPr sz="1700" spc="10" dirty="0">
                <a:latin typeface="Times New Roman"/>
                <a:cs typeface="Times New Roman"/>
              </a:rPr>
              <a:t>KNeighborsClassifier</a:t>
            </a:r>
            <a:r>
              <a:rPr sz="1700" spc="315" dirty="0">
                <a:latin typeface="Times New Roman"/>
                <a:cs typeface="Times New Roman"/>
              </a:rPr>
              <a:t> </a:t>
            </a:r>
            <a:r>
              <a:rPr sz="1700" spc="10" dirty="0">
                <a:latin typeface="Times New Roman"/>
                <a:cs typeface="Times New Roman"/>
              </a:rPr>
              <a:t>class</a:t>
            </a:r>
            <a:r>
              <a:rPr sz="1700" spc="315" dirty="0">
                <a:latin typeface="Times New Roman"/>
                <a:cs typeface="Times New Roman"/>
              </a:rPr>
              <a:t> </a:t>
            </a:r>
            <a:r>
              <a:rPr sz="1700" spc="10" dirty="0">
                <a:latin typeface="Times New Roman"/>
                <a:cs typeface="Times New Roman"/>
              </a:rPr>
              <a:t>from</a:t>
            </a:r>
            <a:r>
              <a:rPr sz="1700" spc="315" dirty="0">
                <a:latin typeface="Times New Roman"/>
                <a:cs typeface="Times New Roman"/>
              </a:rPr>
              <a:t> </a:t>
            </a:r>
            <a:r>
              <a:rPr sz="1700" spc="75" dirty="0">
                <a:latin typeface="Times New Roman"/>
                <a:cs typeface="Times New Roman"/>
              </a:rPr>
              <a:t>the </a:t>
            </a:r>
            <a:r>
              <a:rPr sz="1700" dirty="0">
                <a:latin typeface="Times New Roman"/>
                <a:cs typeface="Times New Roman"/>
              </a:rPr>
              <a:t>scikit</a:t>
            </a:r>
            <a:r>
              <a:rPr sz="1700" spc="204" dirty="0">
                <a:latin typeface="Times New Roman"/>
                <a:cs typeface="Times New Roman"/>
              </a:rPr>
              <a:t> </a:t>
            </a:r>
            <a:r>
              <a:rPr sz="1700" spc="60" dirty="0">
                <a:latin typeface="Times New Roman"/>
                <a:cs typeface="Times New Roman"/>
              </a:rPr>
              <a:t>learn</a:t>
            </a:r>
            <a:r>
              <a:rPr sz="1700" spc="210" dirty="0">
                <a:latin typeface="Times New Roman"/>
                <a:cs typeface="Times New Roman"/>
              </a:rPr>
              <a:t> </a:t>
            </a:r>
            <a:r>
              <a:rPr sz="1700" spc="55" dirty="0">
                <a:latin typeface="Times New Roman"/>
                <a:cs typeface="Times New Roman"/>
              </a:rPr>
              <a:t>library,creates</a:t>
            </a:r>
            <a:r>
              <a:rPr sz="1700" spc="210" dirty="0">
                <a:latin typeface="Times New Roman"/>
                <a:cs typeface="Times New Roman"/>
              </a:rPr>
              <a:t> </a:t>
            </a:r>
            <a:r>
              <a:rPr sz="1700" spc="110" dirty="0">
                <a:latin typeface="Times New Roman"/>
                <a:cs typeface="Times New Roman"/>
              </a:rPr>
              <a:t>a</a:t>
            </a:r>
            <a:r>
              <a:rPr sz="1700" spc="210" dirty="0">
                <a:latin typeface="Times New Roman"/>
                <a:cs typeface="Times New Roman"/>
              </a:rPr>
              <a:t> </a:t>
            </a:r>
            <a:r>
              <a:rPr sz="1700" spc="85" dirty="0">
                <a:latin typeface="Times New Roman"/>
                <a:cs typeface="Times New Roman"/>
              </a:rPr>
              <a:t>KNN</a:t>
            </a:r>
            <a:r>
              <a:rPr sz="1700" spc="204" dirty="0">
                <a:latin typeface="Times New Roman"/>
                <a:cs typeface="Times New Roman"/>
              </a:rPr>
              <a:t> </a:t>
            </a:r>
            <a:r>
              <a:rPr sz="1700" dirty="0">
                <a:latin typeface="Times New Roman"/>
                <a:cs typeface="Times New Roman"/>
              </a:rPr>
              <a:t>classifier</a:t>
            </a:r>
            <a:r>
              <a:rPr sz="1700" spc="210" dirty="0">
                <a:latin typeface="Times New Roman"/>
                <a:cs typeface="Times New Roman"/>
              </a:rPr>
              <a:t> </a:t>
            </a:r>
            <a:r>
              <a:rPr sz="1700" spc="65" dirty="0">
                <a:latin typeface="Times New Roman"/>
                <a:cs typeface="Times New Roman"/>
              </a:rPr>
              <a:t>object</a:t>
            </a:r>
            <a:r>
              <a:rPr sz="1700" spc="210" dirty="0">
                <a:latin typeface="Times New Roman"/>
                <a:cs typeface="Times New Roman"/>
              </a:rPr>
              <a:t> </a:t>
            </a:r>
            <a:r>
              <a:rPr sz="1700" spc="75" dirty="0">
                <a:latin typeface="Times New Roman"/>
                <a:cs typeface="Times New Roman"/>
              </a:rPr>
              <a:t>with</a:t>
            </a:r>
            <a:r>
              <a:rPr sz="1700" spc="210" dirty="0">
                <a:latin typeface="Times New Roman"/>
                <a:cs typeface="Times New Roman"/>
              </a:rPr>
              <a:t> </a:t>
            </a:r>
            <a:r>
              <a:rPr sz="1700" dirty="0">
                <a:latin typeface="Times New Roman"/>
                <a:cs typeface="Times New Roman"/>
              </a:rPr>
              <a:t>3</a:t>
            </a:r>
            <a:r>
              <a:rPr sz="1700" spc="204" dirty="0">
                <a:latin typeface="Times New Roman"/>
                <a:cs typeface="Times New Roman"/>
              </a:rPr>
              <a:t> </a:t>
            </a:r>
            <a:r>
              <a:rPr sz="1700" spc="60" dirty="0">
                <a:latin typeface="Times New Roman"/>
                <a:cs typeface="Times New Roman"/>
              </a:rPr>
              <a:t>as</a:t>
            </a:r>
            <a:r>
              <a:rPr sz="1700" spc="210" dirty="0">
                <a:latin typeface="Times New Roman"/>
                <a:cs typeface="Times New Roman"/>
              </a:rPr>
              <a:t> </a:t>
            </a:r>
            <a:r>
              <a:rPr sz="1700" spc="75" dirty="0">
                <a:latin typeface="Times New Roman"/>
                <a:cs typeface="Times New Roman"/>
              </a:rPr>
              <a:t>the </a:t>
            </a:r>
            <a:r>
              <a:rPr sz="1700" spc="85" dirty="0">
                <a:latin typeface="Times New Roman"/>
                <a:cs typeface="Times New Roman"/>
              </a:rPr>
              <a:t>number</a:t>
            </a:r>
            <a:r>
              <a:rPr sz="1700" spc="130" dirty="0">
                <a:latin typeface="Times New Roman"/>
                <a:cs typeface="Times New Roman"/>
              </a:rPr>
              <a:t> </a:t>
            </a:r>
            <a:r>
              <a:rPr sz="1700" dirty="0">
                <a:latin typeface="Times New Roman"/>
                <a:cs typeface="Times New Roman"/>
              </a:rPr>
              <a:t>of</a:t>
            </a:r>
            <a:r>
              <a:rPr sz="1700" spc="135" dirty="0">
                <a:latin typeface="Times New Roman"/>
                <a:cs typeface="Times New Roman"/>
              </a:rPr>
              <a:t> </a:t>
            </a:r>
            <a:r>
              <a:rPr sz="1700" spc="40" dirty="0">
                <a:latin typeface="Times New Roman"/>
                <a:cs typeface="Times New Roman"/>
              </a:rPr>
              <a:t>neighbors.</a:t>
            </a:r>
            <a:endParaRPr sz="1700">
              <a:latin typeface="Times New Roman"/>
              <a:cs typeface="Times New Roman"/>
            </a:endParaRPr>
          </a:p>
          <a:p>
            <a:pPr marL="12700" marR="66040">
              <a:lnSpc>
                <a:spcPct val="105500"/>
              </a:lnSpc>
              <a:spcBef>
                <a:spcPts val="340"/>
              </a:spcBef>
            </a:pPr>
            <a:r>
              <a:rPr sz="1700" spc="110" dirty="0">
                <a:latin typeface="Times New Roman"/>
                <a:cs typeface="Times New Roman"/>
              </a:rPr>
              <a:t>The</a:t>
            </a:r>
            <a:r>
              <a:rPr sz="1700" spc="185" dirty="0">
                <a:latin typeface="Times New Roman"/>
                <a:cs typeface="Times New Roman"/>
              </a:rPr>
              <a:t> </a:t>
            </a:r>
            <a:r>
              <a:rPr sz="1700" dirty="0">
                <a:latin typeface="Times New Roman"/>
                <a:cs typeface="Times New Roman"/>
              </a:rPr>
              <a:t>fit</a:t>
            </a:r>
            <a:r>
              <a:rPr sz="1700" spc="190" dirty="0">
                <a:latin typeface="Times New Roman"/>
                <a:cs typeface="Times New Roman"/>
              </a:rPr>
              <a:t> </a:t>
            </a:r>
            <a:r>
              <a:rPr sz="1700" spc="55" dirty="0">
                <a:latin typeface="Times New Roman"/>
                <a:cs typeface="Times New Roman"/>
              </a:rPr>
              <a:t>function</a:t>
            </a:r>
            <a:r>
              <a:rPr sz="1700" spc="190" dirty="0">
                <a:latin typeface="Times New Roman"/>
                <a:cs typeface="Times New Roman"/>
              </a:rPr>
              <a:t> </a:t>
            </a:r>
            <a:r>
              <a:rPr sz="1700" dirty="0">
                <a:latin typeface="Times New Roman"/>
                <a:cs typeface="Times New Roman"/>
              </a:rPr>
              <a:t>is</a:t>
            </a:r>
            <a:r>
              <a:rPr sz="1700" spc="190" dirty="0">
                <a:latin typeface="Times New Roman"/>
                <a:cs typeface="Times New Roman"/>
              </a:rPr>
              <a:t> </a:t>
            </a:r>
            <a:r>
              <a:rPr sz="1700" dirty="0">
                <a:latin typeface="Times New Roman"/>
                <a:cs typeface="Times New Roman"/>
              </a:rPr>
              <a:t>called</a:t>
            </a:r>
            <a:r>
              <a:rPr sz="1700" spc="190" dirty="0">
                <a:latin typeface="Times New Roman"/>
                <a:cs typeface="Times New Roman"/>
              </a:rPr>
              <a:t> </a:t>
            </a:r>
            <a:r>
              <a:rPr sz="1700" spc="55" dirty="0">
                <a:latin typeface="Times New Roman"/>
                <a:cs typeface="Times New Roman"/>
              </a:rPr>
              <a:t>on</a:t>
            </a:r>
            <a:r>
              <a:rPr sz="1700" spc="190" dirty="0">
                <a:latin typeface="Times New Roman"/>
                <a:cs typeface="Times New Roman"/>
              </a:rPr>
              <a:t> </a:t>
            </a:r>
            <a:r>
              <a:rPr sz="1700" spc="100" dirty="0">
                <a:latin typeface="Times New Roman"/>
                <a:cs typeface="Times New Roman"/>
              </a:rPr>
              <a:t>the</a:t>
            </a:r>
            <a:r>
              <a:rPr sz="1700" spc="190" dirty="0">
                <a:latin typeface="Times New Roman"/>
                <a:cs typeface="Times New Roman"/>
              </a:rPr>
              <a:t> </a:t>
            </a:r>
            <a:r>
              <a:rPr sz="1700" spc="90" dirty="0">
                <a:latin typeface="Times New Roman"/>
                <a:cs typeface="Times New Roman"/>
              </a:rPr>
              <a:t>knn</a:t>
            </a:r>
            <a:r>
              <a:rPr sz="1700" spc="190" dirty="0">
                <a:latin typeface="Times New Roman"/>
                <a:cs typeface="Times New Roman"/>
              </a:rPr>
              <a:t> </a:t>
            </a:r>
            <a:r>
              <a:rPr sz="1700" spc="65" dirty="0">
                <a:latin typeface="Times New Roman"/>
                <a:cs typeface="Times New Roman"/>
              </a:rPr>
              <a:t>object</a:t>
            </a:r>
            <a:r>
              <a:rPr sz="1700" spc="190" dirty="0">
                <a:latin typeface="Times New Roman"/>
                <a:cs typeface="Times New Roman"/>
              </a:rPr>
              <a:t> </a:t>
            </a:r>
            <a:r>
              <a:rPr sz="1700" spc="75" dirty="0">
                <a:latin typeface="Times New Roman"/>
                <a:cs typeface="Times New Roman"/>
              </a:rPr>
              <a:t>with</a:t>
            </a:r>
            <a:r>
              <a:rPr sz="1700" spc="190" dirty="0">
                <a:latin typeface="Times New Roman"/>
                <a:cs typeface="Times New Roman"/>
              </a:rPr>
              <a:t> </a:t>
            </a:r>
            <a:r>
              <a:rPr sz="1700" spc="100" dirty="0">
                <a:latin typeface="Times New Roman"/>
                <a:cs typeface="Times New Roman"/>
              </a:rPr>
              <a:t>the</a:t>
            </a:r>
            <a:r>
              <a:rPr sz="1700" spc="190" dirty="0">
                <a:latin typeface="Times New Roman"/>
                <a:cs typeface="Times New Roman"/>
              </a:rPr>
              <a:t> </a:t>
            </a:r>
            <a:r>
              <a:rPr sz="1700" spc="85" dirty="0">
                <a:latin typeface="Times New Roman"/>
                <a:cs typeface="Times New Roman"/>
              </a:rPr>
              <a:t>training</a:t>
            </a:r>
            <a:r>
              <a:rPr sz="1700" spc="185" dirty="0">
                <a:latin typeface="Times New Roman"/>
                <a:cs typeface="Times New Roman"/>
              </a:rPr>
              <a:t> </a:t>
            </a:r>
            <a:r>
              <a:rPr sz="1700" spc="110" dirty="0">
                <a:latin typeface="Times New Roman"/>
                <a:cs typeface="Times New Roman"/>
              </a:rPr>
              <a:t>data </a:t>
            </a:r>
            <a:r>
              <a:rPr sz="1700" spc="70" dirty="0">
                <a:latin typeface="Times New Roman"/>
                <a:cs typeface="Times New Roman"/>
              </a:rPr>
              <a:t>X</a:t>
            </a:r>
            <a:r>
              <a:rPr sz="1700" spc="160" dirty="0">
                <a:latin typeface="Times New Roman"/>
                <a:cs typeface="Times New Roman"/>
              </a:rPr>
              <a:t> </a:t>
            </a:r>
            <a:r>
              <a:rPr sz="1700" spc="100" dirty="0">
                <a:latin typeface="Times New Roman"/>
                <a:cs typeface="Times New Roman"/>
              </a:rPr>
              <a:t>train</a:t>
            </a:r>
            <a:r>
              <a:rPr sz="1700" spc="160" dirty="0">
                <a:latin typeface="Times New Roman"/>
                <a:cs typeface="Times New Roman"/>
              </a:rPr>
              <a:t> </a:t>
            </a:r>
            <a:r>
              <a:rPr sz="1700" spc="110" dirty="0">
                <a:latin typeface="Times New Roman"/>
                <a:cs typeface="Times New Roman"/>
              </a:rPr>
              <a:t>and</a:t>
            </a:r>
            <a:r>
              <a:rPr sz="1700" spc="160" dirty="0">
                <a:latin typeface="Times New Roman"/>
                <a:cs typeface="Times New Roman"/>
              </a:rPr>
              <a:t> </a:t>
            </a:r>
            <a:r>
              <a:rPr sz="1700" spc="55" dirty="0">
                <a:latin typeface="Times New Roman"/>
                <a:cs typeface="Times New Roman"/>
              </a:rPr>
              <a:t>y</a:t>
            </a:r>
            <a:r>
              <a:rPr sz="1700" spc="165" dirty="0">
                <a:latin typeface="Times New Roman"/>
                <a:cs typeface="Times New Roman"/>
              </a:rPr>
              <a:t> </a:t>
            </a:r>
            <a:r>
              <a:rPr sz="1700" spc="100" dirty="0">
                <a:latin typeface="Times New Roman"/>
                <a:cs typeface="Times New Roman"/>
              </a:rPr>
              <a:t>train</a:t>
            </a:r>
            <a:r>
              <a:rPr sz="1700" spc="160" dirty="0">
                <a:latin typeface="Times New Roman"/>
                <a:cs typeface="Times New Roman"/>
              </a:rPr>
              <a:t> </a:t>
            </a:r>
            <a:r>
              <a:rPr sz="1700" spc="60" dirty="0">
                <a:latin typeface="Times New Roman"/>
                <a:cs typeface="Times New Roman"/>
              </a:rPr>
              <a:t>as</a:t>
            </a:r>
            <a:r>
              <a:rPr sz="1700" spc="160" dirty="0">
                <a:latin typeface="Times New Roman"/>
                <a:cs typeface="Times New Roman"/>
              </a:rPr>
              <a:t> </a:t>
            </a:r>
            <a:r>
              <a:rPr sz="1700" spc="80" dirty="0">
                <a:latin typeface="Times New Roman"/>
                <a:cs typeface="Times New Roman"/>
              </a:rPr>
              <a:t>parameters.</a:t>
            </a:r>
            <a:r>
              <a:rPr sz="1700" spc="355" dirty="0">
                <a:latin typeface="Times New Roman"/>
                <a:cs typeface="Times New Roman"/>
              </a:rPr>
              <a:t> </a:t>
            </a:r>
            <a:r>
              <a:rPr sz="1700" spc="80" dirty="0">
                <a:latin typeface="Times New Roman"/>
                <a:cs typeface="Times New Roman"/>
              </a:rPr>
              <a:t>This</a:t>
            </a:r>
            <a:r>
              <a:rPr sz="1700" spc="160" dirty="0">
                <a:latin typeface="Times New Roman"/>
                <a:cs typeface="Times New Roman"/>
              </a:rPr>
              <a:t> </a:t>
            </a:r>
            <a:r>
              <a:rPr sz="1700" spc="60" dirty="0">
                <a:latin typeface="Times New Roman"/>
                <a:cs typeface="Times New Roman"/>
              </a:rPr>
              <a:t>function</a:t>
            </a:r>
            <a:r>
              <a:rPr sz="1700" spc="165" dirty="0">
                <a:latin typeface="Times New Roman"/>
                <a:cs typeface="Times New Roman"/>
              </a:rPr>
              <a:t> </a:t>
            </a:r>
            <a:r>
              <a:rPr sz="1700" spc="90" dirty="0">
                <a:latin typeface="Times New Roman"/>
                <a:cs typeface="Times New Roman"/>
              </a:rPr>
              <a:t>trains</a:t>
            </a:r>
            <a:r>
              <a:rPr sz="1700" spc="160" dirty="0">
                <a:latin typeface="Times New Roman"/>
                <a:cs typeface="Times New Roman"/>
              </a:rPr>
              <a:t> </a:t>
            </a:r>
            <a:r>
              <a:rPr sz="1700" spc="100" dirty="0">
                <a:latin typeface="Times New Roman"/>
                <a:cs typeface="Times New Roman"/>
              </a:rPr>
              <a:t>the</a:t>
            </a:r>
            <a:r>
              <a:rPr sz="1700" spc="160" dirty="0">
                <a:latin typeface="Times New Roman"/>
                <a:cs typeface="Times New Roman"/>
              </a:rPr>
              <a:t> </a:t>
            </a:r>
            <a:r>
              <a:rPr sz="1700" spc="60" dirty="0">
                <a:latin typeface="Times New Roman"/>
                <a:cs typeface="Times New Roman"/>
              </a:rPr>
              <a:t>knn </a:t>
            </a:r>
            <a:r>
              <a:rPr sz="1700" spc="55" dirty="0">
                <a:latin typeface="Times New Roman"/>
                <a:cs typeface="Times New Roman"/>
              </a:rPr>
              <a:t>model</a:t>
            </a:r>
            <a:r>
              <a:rPr sz="1700" spc="155" dirty="0">
                <a:latin typeface="Times New Roman"/>
                <a:cs typeface="Times New Roman"/>
              </a:rPr>
              <a:t> </a:t>
            </a:r>
            <a:r>
              <a:rPr sz="1700" spc="55" dirty="0">
                <a:latin typeface="Times New Roman"/>
                <a:cs typeface="Times New Roman"/>
              </a:rPr>
              <a:t>on</a:t>
            </a:r>
            <a:r>
              <a:rPr sz="1700" spc="160" dirty="0">
                <a:latin typeface="Times New Roman"/>
                <a:cs typeface="Times New Roman"/>
              </a:rPr>
              <a:t> </a:t>
            </a:r>
            <a:r>
              <a:rPr sz="1700" spc="100" dirty="0">
                <a:latin typeface="Times New Roman"/>
                <a:cs typeface="Times New Roman"/>
              </a:rPr>
              <a:t>the</a:t>
            </a:r>
            <a:r>
              <a:rPr sz="1700" spc="160" dirty="0">
                <a:latin typeface="Times New Roman"/>
                <a:cs typeface="Times New Roman"/>
              </a:rPr>
              <a:t> </a:t>
            </a:r>
            <a:r>
              <a:rPr sz="1700" spc="85" dirty="0">
                <a:latin typeface="Times New Roman"/>
                <a:cs typeface="Times New Roman"/>
              </a:rPr>
              <a:t>training</a:t>
            </a:r>
            <a:r>
              <a:rPr sz="1700" spc="160" dirty="0">
                <a:latin typeface="Times New Roman"/>
                <a:cs typeface="Times New Roman"/>
              </a:rPr>
              <a:t> </a:t>
            </a:r>
            <a:r>
              <a:rPr sz="1700" spc="100" dirty="0">
                <a:latin typeface="Times New Roman"/>
                <a:cs typeface="Times New Roman"/>
              </a:rPr>
              <a:t>data.</a:t>
            </a:r>
            <a:endParaRPr sz="1700">
              <a:latin typeface="Times New Roman"/>
              <a:cs typeface="Times New Roman"/>
            </a:endParaRPr>
          </a:p>
          <a:p>
            <a:pPr marL="12700" marR="5080">
              <a:lnSpc>
                <a:spcPct val="105500"/>
              </a:lnSpc>
              <a:spcBef>
                <a:spcPts val="335"/>
              </a:spcBef>
            </a:pPr>
            <a:r>
              <a:rPr sz="1700" spc="110" dirty="0">
                <a:latin typeface="Times New Roman"/>
                <a:cs typeface="Times New Roman"/>
              </a:rPr>
              <a:t>The</a:t>
            </a:r>
            <a:r>
              <a:rPr sz="1700" spc="180" dirty="0">
                <a:latin typeface="Times New Roman"/>
                <a:cs typeface="Times New Roman"/>
              </a:rPr>
              <a:t> </a:t>
            </a:r>
            <a:r>
              <a:rPr sz="1700" spc="75" dirty="0">
                <a:latin typeface="Times New Roman"/>
                <a:cs typeface="Times New Roman"/>
              </a:rPr>
              <a:t>predict</a:t>
            </a:r>
            <a:r>
              <a:rPr sz="1700" spc="180" dirty="0">
                <a:latin typeface="Times New Roman"/>
                <a:cs typeface="Times New Roman"/>
              </a:rPr>
              <a:t> </a:t>
            </a:r>
            <a:r>
              <a:rPr sz="1700" spc="55" dirty="0">
                <a:latin typeface="Times New Roman"/>
                <a:cs typeface="Times New Roman"/>
              </a:rPr>
              <a:t>function</a:t>
            </a:r>
            <a:r>
              <a:rPr sz="1700" spc="180" dirty="0">
                <a:latin typeface="Times New Roman"/>
                <a:cs typeface="Times New Roman"/>
              </a:rPr>
              <a:t> </a:t>
            </a:r>
            <a:r>
              <a:rPr sz="1700" dirty="0">
                <a:latin typeface="Times New Roman"/>
                <a:cs typeface="Times New Roman"/>
              </a:rPr>
              <a:t>is</a:t>
            </a:r>
            <a:r>
              <a:rPr sz="1700" spc="185" dirty="0">
                <a:latin typeface="Times New Roman"/>
                <a:cs typeface="Times New Roman"/>
              </a:rPr>
              <a:t> </a:t>
            </a:r>
            <a:r>
              <a:rPr sz="1700" dirty="0">
                <a:latin typeface="Times New Roman"/>
                <a:cs typeface="Times New Roman"/>
              </a:rPr>
              <a:t>called</a:t>
            </a:r>
            <a:r>
              <a:rPr sz="1700" spc="180" dirty="0">
                <a:latin typeface="Times New Roman"/>
                <a:cs typeface="Times New Roman"/>
              </a:rPr>
              <a:t> </a:t>
            </a:r>
            <a:r>
              <a:rPr sz="1700" spc="55" dirty="0">
                <a:latin typeface="Times New Roman"/>
                <a:cs typeface="Times New Roman"/>
              </a:rPr>
              <a:t>on</a:t>
            </a:r>
            <a:r>
              <a:rPr sz="1700" spc="180" dirty="0">
                <a:latin typeface="Times New Roman"/>
                <a:cs typeface="Times New Roman"/>
              </a:rPr>
              <a:t> </a:t>
            </a:r>
            <a:r>
              <a:rPr sz="1700" spc="100" dirty="0">
                <a:latin typeface="Times New Roman"/>
                <a:cs typeface="Times New Roman"/>
              </a:rPr>
              <a:t>the</a:t>
            </a:r>
            <a:r>
              <a:rPr sz="1700" spc="185" dirty="0">
                <a:latin typeface="Times New Roman"/>
                <a:cs typeface="Times New Roman"/>
              </a:rPr>
              <a:t> </a:t>
            </a:r>
            <a:r>
              <a:rPr sz="1700" spc="90" dirty="0">
                <a:latin typeface="Times New Roman"/>
                <a:cs typeface="Times New Roman"/>
              </a:rPr>
              <a:t>knn</a:t>
            </a:r>
            <a:r>
              <a:rPr sz="1700" spc="180" dirty="0">
                <a:latin typeface="Times New Roman"/>
                <a:cs typeface="Times New Roman"/>
              </a:rPr>
              <a:t> </a:t>
            </a:r>
            <a:r>
              <a:rPr sz="1700" spc="65" dirty="0">
                <a:latin typeface="Times New Roman"/>
                <a:cs typeface="Times New Roman"/>
              </a:rPr>
              <a:t>object</a:t>
            </a:r>
            <a:r>
              <a:rPr sz="1700" spc="180" dirty="0">
                <a:latin typeface="Times New Roman"/>
                <a:cs typeface="Times New Roman"/>
              </a:rPr>
              <a:t> </a:t>
            </a:r>
            <a:r>
              <a:rPr sz="1700" spc="75" dirty="0">
                <a:latin typeface="Times New Roman"/>
                <a:cs typeface="Times New Roman"/>
              </a:rPr>
              <a:t>with</a:t>
            </a:r>
            <a:r>
              <a:rPr sz="1700" spc="180" dirty="0">
                <a:latin typeface="Times New Roman"/>
                <a:cs typeface="Times New Roman"/>
              </a:rPr>
              <a:t> </a:t>
            </a:r>
            <a:r>
              <a:rPr sz="1700" spc="100" dirty="0">
                <a:latin typeface="Times New Roman"/>
                <a:cs typeface="Times New Roman"/>
              </a:rPr>
              <a:t>the</a:t>
            </a:r>
            <a:r>
              <a:rPr sz="1700" spc="185" dirty="0">
                <a:latin typeface="Times New Roman"/>
                <a:cs typeface="Times New Roman"/>
              </a:rPr>
              <a:t> </a:t>
            </a:r>
            <a:r>
              <a:rPr sz="1700" spc="100" dirty="0">
                <a:latin typeface="Times New Roman"/>
                <a:cs typeface="Times New Roman"/>
              </a:rPr>
              <a:t>test</a:t>
            </a:r>
            <a:r>
              <a:rPr sz="1700" spc="180" dirty="0">
                <a:latin typeface="Times New Roman"/>
                <a:cs typeface="Times New Roman"/>
              </a:rPr>
              <a:t> </a:t>
            </a:r>
            <a:r>
              <a:rPr sz="1700" spc="110" dirty="0">
                <a:latin typeface="Times New Roman"/>
                <a:cs typeface="Times New Roman"/>
              </a:rPr>
              <a:t>data </a:t>
            </a:r>
            <a:r>
              <a:rPr sz="1700" spc="70" dirty="0">
                <a:latin typeface="Times New Roman"/>
                <a:cs typeface="Times New Roman"/>
              </a:rPr>
              <a:t>X</a:t>
            </a:r>
            <a:r>
              <a:rPr sz="1700" spc="165" dirty="0">
                <a:latin typeface="Times New Roman"/>
                <a:cs typeface="Times New Roman"/>
              </a:rPr>
              <a:t> </a:t>
            </a:r>
            <a:r>
              <a:rPr sz="1700" spc="100" dirty="0">
                <a:latin typeface="Times New Roman"/>
                <a:cs typeface="Times New Roman"/>
              </a:rPr>
              <a:t>test</a:t>
            </a:r>
            <a:r>
              <a:rPr sz="1700" spc="165" dirty="0">
                <a:latin typeface="Times New Roman"/>
                <a:cs typeface="Times New Roman"/>
              </a:rPr>
              <a:t> </a:t>
            </a:r>
            <a:r>
              <a:rPr sz="1700" spc="60" dirty="0">
                <a:latin typeface="Times New Roman"/>
                <a:cs typeface="Times New Roman"/>
              </a:rPr>
              <a:t>as</a:t>
            </a:r>
            <a:r>
              <a:rPr sz="1700" spc="165" dirty="0">
                <a:latin typeface="Times New Roman"/>
                <a:cs typeface="Times New Roman"/>
              </a:rPr>
              <a:t> </a:t>
            </a:r>
            <a:r>
              <a:rPr sz="1700" spc="110" dirty="0">
                <a:latin typeface="Times New Roman"/>
                <a:cs typeface="Times New Roman"/>
              </a:rPr>
              <a:t>a</a:t>
            </a:r>
            <a:r>
              <a:rPr sz="1700" spc="165" dirty="0">
                <a:latin typeface="Times New Roman"/>
                <a:cs typeface="Times New Roman"/>
              </a:rPr>
              <a:t> </a:t>
            </a:r>
            <a:r>
              <a:rPr sz="1700" spc="85" dirty="0">
                <a:latin typeface="Times New Roman"/>
                <a:cs typeface="Times New Roman"/>
              </a:rPr>
              <a:t>parameter.</a:t>
            </a:r>
            <a:r>
              <a:rPr sz="1700" spc="360" dirty="0">
                <a:latin typeface="Times New Roman"/>
                <a:cs typeface="Times New Roman"/>
              </a:rPr>
              <a:t> </a:t>
            </a:r>
            <a:r>
              <a:rPr sz="1700" spc="80" dirty="0">
                <a:latin typeface="Times New Roman"/>
                <a:cs typeface="Times New Roman"/>
              </a:rPr>
              <a:t>This</a:t>
            </a:r>
            <a:r>
              <a:rPr sz="1700" spc="165" dirty="0">
                <a:latin typeface="Times New Roman"/>
                <a:cs typeface="Times New Roman"/>
              </a:rPr>
              <a:t> </a:t>
            </a:r>
            <a:r>
              <a:rPr sz="1700" spc="55" dirty="0">
                <a:latin typeface="Times New Roman"/>
                <a:cs typeface="Times New Roman"/>
              </a:rPr>
              <a:t>function</a:t>
            </a:r>
            <a:r>
              <a:rPr sz="1700" spc="165" dirty="0">
                <a:latin typeface="Times New Roman"/>
                <a:cs typeface="Times New Roman"/>
              </a:rPr>
              <a:t> </a:t>
            </a:r>
            <a:r>
              <a:rPr sz="1700" spc="70" dirty="0">
                <a:latin typeface="Times New Roman"/>
                <a:cs typeface="Times New Roman"/>
              </a:rPr>
              <a:t>predicts</a:t>
            </a:r>
            <a:r>
              <a:rPr sz="1700" spc="165" dirty="0">
                <a:latin typeface="Times New Roman"/>
                <a:cs typeface="Times New Roman"/>
              </a:rPr>
              <a:t> </a:t>
            </a:r>
            <a:r>
              <a:rPr sz="1700" spc="100" dirty="0">
                <a:latin typeface="Times New Roman"/>
                <a:cs typeface="Times New Roman"/>
              </a:rPr>
              <a:t>the</a:t>
            </a:r>
            <a:r>
              <a:rPr sz="1700" spc="165" dirty="0">
                <a:latin typeface="Times New Roman"/>
                <a:cs typeface="Times New Roman"/>
              </a:rPr>
              <a:t> </a:t>
            </a:r>
            <a:r>
              <a:rPr sz="1700" spc="105" dirty="0">
                <a:latin typeface="Times New Roman"/>
                <a:cs typeface="Times New Roman"/>
              </a:rPr>
              <a:t>target</a:t>
            </a:r>
            <a:r>
              <a:rPr sz="1700" spc="165" dirty="0">
                <a:latin typeface="Times New Roman"/>
                <a:cs typeface="Times New Roman"/>
              </a:rPr>
              <a:t> </a:t>
            </a:r>
            <a:r>
              <a:rPr sz="1700" spc="40" dirty="0">
                <a:latin typeface="Times New Roman"/>
                <a:cs typeface="Times New Roman"/>
              </a:rPr>
              <a:t>variable </a:t>
            </a:r>
            <a:r>
              <a:rPr sz="1700" dirty="0">
                <a:latin typeface="Times New Roman"/>
                <a:cs typeface="Times New Roman"/>
              </a:rPr>
              <a:t>for</a:t>
            </a:r>
            <a:r>
              <a:rPr sz="1700" spc="185" dirty="0">
                <a:latin typeface="Times New Roman"/>
                <a:cs typeface="Times New Roman"/>
              </a:rPr>
              <a:t> </a:t>
            </a:r>
            <a:r>
              <a:rPr sz="1700" spc="100" dirty="0">
                <a:latin typeface="Times New Roman"/>
                <a:cs typeface="Times New Roman"/>
              </a:rPr>
              <a:t>the</a:t>
            </a:r>
            <a:r>
              <a:rPr sz="1700" spc="185" dirty="0">
                <a:latin typeface="Times New Roman"/>
                <a:cs typeface="Times New Roman"/>
              </a:rPr>
              <a:t> </a:t>
            </a:r>
            <a:r>
              <a:rPr sz="1700" spc="100" dirty="0">
                <a:latin typeface="Times New Roman"/>
                <a:cs typeface="Times New Roman"/>
              </a:rPr>
              <a:t>test</a:t>
            </a:r>
            <a:r>
              <a:rPr sz="1700" spc="190" dirty="0">
                <a:latin typeface="Times New Roman"/>
                <a:cs typeface="Times New Roman"/>
              </a:rPr>
              <a:t> </a:t>
            </a:r>
            <a:r>
              <a:rPr sz="1700" spc="100" dirty="0">
                <a:latin typeface="Times New Roman"/>
                <a:cs typeface="Times New Roman"/>
              </a:rPr>
              <a:t>data.</a:t>
            </a:r>
            <a:endParaRPr sz="1700">
              <a:latin typeface="Times New Roman"/>
              <a:cs typeface="Times New Roman"/>
            </a:endParaRPr>
          </a:p>
          <a:p>
            <a:pPr marL="12700" marR="196850">
              <a:lnSpc>
                <a:spcPct val="105500"/>
              </a:lnSpc>
              <a:spcBef>
                <a:spcPts val="340"/>
              </a:spcBef>
            </a:pPr>
            <a:r>
              <a:rPr sz="1700" spc="110" dirty="0">
                <a:latin typeface="Times New Roman"/>
                <a:cs typeface="Times New Roman"/>
              </a:rPr>
              <a:t>The</a:t>
            </a:r>
            <a:r>
              <a:rPr sz="1700" spc="185" dirty="0">
                <a:latin typeface="Times New Roman"/>
                <a:cs typeface="Times New Roman"/>
              </a:rPr>
              <a:t> </a:t>
            </a:r>
            <a:r>
              <a:rPr sz="1700" spc="70" dirty="0">
                <a:latin typeface="Times New Roman"/>
                <a:cs typeface="Times New Roman"/>
              </a:rPr>
              <a:t>predicted</a:t>
            </a:r>
            <a:r>
              <a:rPr sz="1700" spc="185" dirty="0">
                <a:latin typeface="Times New Roman"/>
                <a:cs typeface="Times New Roman"/>
              </a:rPr>
              <a:t> </a:t>
            </a:r>
            <a:r>
              <a:rPr sz="1700" dirty="0">
                <a:latin typeface="Times New Roman"/>
                <a:cs typeface="Times New Roman"/>
              </a:rPr>
              <a:t>values</a:t>
            </a:r>
            <a:r>
              <a:rPr sz="1700" spc="185" dirty="0">
                <a:latin typeface="Times New Roman"/>
                <a:cs typeface="Times New Roman"/>
              </a:rPr>
              <a:t> </a:t>
            </a:r>
            <a:r>
              <a:rPr sz="1700" spc="80" dirty="0">
                <a:latin typeface="Times New Roman"/>
                <a:cs typeface="Times New Roman"/>
              </a:rPr>
              <a:t>are</a:t>
            </a:r>
            <a:r>
              <a:rPr sz="1700" spc="185" dirty="0">
                <a:latin typeface="Times New Roman"/>
                <a:cs typeface="Times New Roman"/>
              </a:rPr>
              <a:t> </a:t>
            </a:r>
            <a:r>
              <a:rPr sz="1700" spc="80" dirty="0">
                <a:latin typeface="Times New Roman"/>
                <a:cs typeface="Times New Roman"/>
              </a:rPr>
              <a:t>printed</a:t>
            </a:r>
            <a:r>
              <a:rPr sz="1700" spc="190" dirty="0">
                <a:latin typeface="Times New Roman"/>
                <a:cs typeface="Times New Roman"/>
              </a:rPr>
              <a:t> </a:t>
            </a:r>
            <a:r>
              <a:rPr sz="1700" spc="50" dirty="0">
                <a:latin typeface="Times New Roman"/>
                <a:cs typeface="Times New Roman"/>
              </a:rPr>
              <a:t>using</a:t>
            </a:r>
            <a:r>
              <a:rPr sz="1700" spc="185" dirty="0">
                <a:latin typeface="Times New Roman"/>
                <a:cs typeface="Times New Roman"/>
              </a:rPr>
              <a:t> </a:t>
            </a:r>
            <a:r>
              <a:rPr sz="1700" spc="100" dirty="0">
                <a:latin typeface="Times New Roman"/>
                <a:cs typeface="Times New Roman"/>
              </a:rPr>
              <a:t>the</a:t>
            </a:r>
            <a:r>
              <a:rPr sz="1700" spc="185" dirty="0">
                <a:latin typeface="Times New Roman"/>
                <a:cs typeface="Times New Roman"/>
              </a:rPr>
              <a:t> </a:t>
            </a:r>
            <a:r>
              <a:rPr sz="1700" spc="90" dirty="0">
                <a:latin typeface="Times New Roman"/>
                <a:cs typeface="Times New Roman"/>
              </a:rPr>
              <a:t>print</a:t>
            </a:r>
            <a:r>
              <a:rPr sz="1700" spc="185" dirty="0">
                <a:latin typeface="Times New Roman"/>
                <a:cs typeface="Times New Roman"/>
              </a:rPr>
              <a:t> </a:t>
            </a:r>
            <a:r>
              <a:rPr sz="1700" spc="60" dirty="0">
                <a:latin typeface="Times New Roman"/>
                <a:cs typeface="Times New Roman"/>
              </a:rPr>
              <a:t>function.The accuracy</a:t>
            </a:r>
            <a:r>
              <a:rPr sz="1700" spc="160" dirty="0">
                <a:latin typeface="Times New Roman"/>
                <a:cs typeface="Times New Roman"/>
              </a:rPr>
              <a:t> </a:t>
            </a:r>
            <a:r>
              <a:rPr sz="1700" dirty="0">
                <a:latin typeface="Times New Roman"/>
                <a:cs typeface="Times New Roman"/>
              </a:rPr>
              <a:t>of</a:t>
            </a:r>
            <a:r>
              <a:rPr sz="1700" spc="165" dirty="0">
                <a:latin typeface="Times New Roman"/>
                <a:cs typeface="Times New Roman"/>
              </a:rPr>
              <a:t> </a:t>
            </a:r>
            <a:r>
              <a:rPr sz="1700" spc="100" dirty="0">
                <a:latin typeface="Times New Roman"/>
                <a:cs typeface="Times New Roman"/>
              </a:rPr>
              <a:t>the</a:t>
            </a:r>
            <a:r>
              <a:rPr sz="1700" spc="165" dirty="0">
                <a:latin typeface="Times New Roman"/>
                <a:cs typeface="Times New Roman"/>
              </a:rPr>
              <a:t> </a:t>
            </a:r>
            <a:r>
              <a:rPr sz="1700" spc="55" dirty="0">
                <a:latin typeface="Times New Roman"/>
                <a:cs typeface="Times New Roman"/>
              </a:rPr>
              <a:t>model</a:t>
            </a:r>
            <a:r>
              <a:rPr sz="1700" spc="165" dirty="0">
                <a:latin typeface="Times New Roman"/>
                <a:cs typeface="Times New Roman"/>
              </a:rPr>
              <a:t> </a:t>
            </a:r>
            <a:r>
              <a:rPr sz="1700" dirty="0">
                <a:latin typeface="Times New Roman"/>
                <a:cs typeface="Times New Roman"/>
              </a:rPr>
              <a:t>is</a:t>
            </a:r>
            <a:r>
              <a:rPr sz="1700" spc="165" dirty="0">
                <a:latin typeface="Times New Roman"/>
                <a:cs typeface="Times New Roman"/>
              </a:rPr>
              <a:t> </a:t>
            </a:r>
            <a:r>
              <a:rPr sz="1700" spc="60" dirty="0">
                <a:latin typeface="Times New Roman"/>
                <a:cs typeface="Times New Roman"/>
              </a:rPr>
              <a:t>calculated</a:t>
            </a:r>
            <a:r>
              <a:rPr sz="1700" spc="165" dirty="0">
                <a:latin typeface="Times New Roman"/>
                <a:cs typeface="Times New Roman"/>
              </a:rPr>
              <a:t> </a:t>
            </a:r>
            <a:r>
              <a:rPr sz="1700" spc="50" dirty="0">
                <a:latin typeface="Times New Roman"/>
                <a:cs typeface="Times New Roman"/>
              </a:rPr>
              <a:t>using</a:t>
            </a:r>
            <a:r>
              <a:rPr sz="1700" spc="165" dirty="0">
                <a:latin typeface="Times New Roman"/>
                <a:cs typeface="Times New Roman"/>
              </a:rPr>
              <a:t> </a:t>
            </a:r>
            <a:r>
              <a:rPr sz="1700" spc="100" dirty="0">
                <a:latin typeface="Times New Roman"/>
                <a:cs typeface="Times New Roman"/>
              </a:rPr>
              <a:t>the</a:t>
            </a:r>
            <a:r>
              <a:rPr sz="1700" spc="165" dirty="0">
                <a:latin typeface="Times New Roman"/>
                <a:cs typeface="Times New Roman"/>
              </a:rPr>
              <a:t> </a:t>
            </a:r>
            <a:r>
              <a:rPr sz="1700" spc="60" dirty="0">
                <a:latin typeface="Times New Roman"/>
                <a:cs typeface="Times New Roman"/>
              </a:rPr>
              <a:t>accuracy</a:t>
            </a:r>
            <a:r>
              <a:rPr sz="1700" spc="160" dirty="0">
                <a:latin typeface="Times New Roman"/>
                <a:cs typeface="Times New Roman"/>
              </a:rPr>
              <a:t> </a:t>
            </a:r>
            <a:r>
              <a:rPr sz="1700" spc="-10" dirty="0">
                <a:latin typeface="Times New Roman"/>
                <a:cs typeface="Times New Roman"/>
              </a:rPr>
              <a:t>score </a:t>
            </a:r>
            <a:r>
              <a:rPr sz="1700" spc="55" dirty="0">
                <a:latin typeface="Times New Roman"/>
                <a:cs typeface="Times New Roman"/>
              </a:rPr>
              <a:t>function</a:t>
            </a:r>
            <a:r>
              <a:rPr sz="1700" spc="204" dirty="0">
                <a:latin typeface="Times New Roman"/>
                <a:cs typeface="Times New Roman"/>
              </a:rPr>
              <a:t> </a:t>
            </a:r>
            <a:r>
              <a:rPr sz="1700" dirty="0">
                <a:latin typeface="Times New Roman"/>
                <a:cs typeface="Times New Roman"/>
              </a:rPr>
              <a:t>from</a:t>
            </a:r>
            <a:r>
              <a:rPr sz="1700" spc="204" dirty="0">
                <a:latin typeface="Times New Roman"/>
                <a:cs typeface="Times New Roman"/>
              </a:rPr>
              <a:t> </a:t>
            </a:r>
            <a:r>
              <a:rPr sz="1700" spc="100" dirty="0">
                <a:latin typeface="Times New Roman"/>
                <a:cs typeface="Times New Roman"/>
              </a:rPr>
              <a:t>the</a:t>
            </a:r>
            <a:r>
              <a:rPr sz="1700" spc="210" dirty="0">
                <a:latin typeface="Times New Roman"/>
                <a:cs typeface="Times New Roman"/>
              </a:rPr>
              <a:t> </a:t>
            </a:r>
            <a:r>
              <a:rPr sz="1700" dirty="0">
                <a:latin typeface="Times New Roman"/>
                <a:cs typeface="Times New Roman"/>
              </a:rPr>
              <a:t>scikit</a:t>
            </a:r>
            <a:r>
              <a:rPr sz="1700" spc="204" dirty="0">
                <a:latin typeface="Times New Roman"/>
                <a:cs typeface="Times New Roman"/>
              </a:rPr>
              <a:t> </a:t>
            </a:r>
            <a:r>
              <a:rPr sz="1700" spc="60" dirty="0">
                <a:latin typeface="Times New Roman"/>
                <a:cs typeface="Times New Roman"/>
              </a:rPr>
              <a:t>learn</a:t>
            </a:r>
            <a:r>
              <a:rPr sz="1700" spc="210" dirty="0">
                <a:latin typeface="Times New Roman"/>
                <a:cs typeface="Times New Roman"/>
              </a:rPr>
              <a:t> </a:t>
            </a:r>
            <a:r>
              <a:rPr sz="1700" spc="65" dirty="0">
                <a:latin typeface="Times New Roman"/>
                <a:cs typeface="Times New Roman"/>
              </a:rPr>
              <a:t>library</a:t>
            </a:r>
            <a:r>
              <a:rPr sz="1700" spc="204" dirty="0">
                <a:latin typeface="Times New Roman"/>
                <a:cs typeface="Times New Roman"/>
              </a:rPr>
              <a:t> </a:t>
            </a:r>
            <a:r>
              <a:rPr sz="1700" spc="110" dirty="0">
                <a:latin typeface="Times New Roman"/>
                <a:cs typeface="Times New Roman"/>
              </a:rPr>
              <a:t>and</a:t>
            </a:r>
            <a:r>
              <a:rPr sz="1700" spc="210" dirty="0">
                <a:latin typeface="Times New Roman"/>
                <a:cs typeface="Times New Roman"/>
              </a:rPr>
              <a:t> </a:t>
            </a:r>
            <a:r>
              <a:rPr sz="1700" spc="80" dirty="0">
                <a:latin typeface="Times New Roman"/>
                <a:cs typeface="Times New Roman"/>
              </a:rPr>
              <a:t>printed</a:t>
            </a:r>
            <a:r>
              <a:rPr sz="1700" spc="204" dirty="0">
                <a:latin typeface="Times New Roman"/>
                <a:cs typeface="Times New Roman"/>
              </a:rPr>
              <a:t> </a:t>
            </a:r>
            <a:r>
              <a:rPr sz="1700" spc="50" dirty="0">
                <a:latin typeface="Times New Roman"/>
                <a:cs typeface="Times New Roman"/>
              </a:rPr>
              <a:t>using</a:t>
            </a:r>
            <a:r>
              <a:rPr sz="1700" spc="210" dirty="0">
                <a:latin typeface="Times New Roman"/>
                <a:cs typeface="Times New Roman"/>
              </a:rPr>
              <a:t> </a:t>
            </a:r>
            <a:r>
              <a:rPr sz="1700" spc="100" dirty="0">
                <a:latin typeface="Times New Roman"/>
                <a:cs typeface="Times New Roman"/>
              </a:rPr>
              <a:t>the</a:t>
            </a:r>
            <a:r>
              <a:rPr sz="1700" spc="204" dirty="0">
                <a:latin typeface="Times New Roman"/>
                <a:cs typeface="Times New Roman"/>
              </a:rPr>
              <a:t> </a:t>
            </a:r>
            <a:r>
              <a:rPr sz="1700" spc="70" dirty="0">
                <a:latin typeface="Times New Roman"/>
                <a:cs typeface="Times New Roman"/>
              </a:rPr>
              <a:t>print </a:t>
            </a:r>
            <a:r>
              <a:rPr sz="1700" spc="45" dirty="0">
                <a:latin typeface="Times New Roman"/>
                <a:cs typeface="Times New Roman"/>
              </a:rPr>
              <a:t>function.</a:t>
            </a:r>
            <a:endParaRPr sz="1700">
              <a:latin typeface="Times New Roman"/>
              <a:cs typeface="Times New Roman"/>
            </a:endParaRPr>
          </a:p>
          <a:p>
            <a:pPr marL="12700" marR="263525">
              <a:lnSpc>
                <a:spcPct val="105500"/>
              </a:lnSpc>
              <a:spcBef>
                <a:spcPts val="340"/>
              </a:spcBef>
            </a:pPr>
            <a:r>
              <a:rPr sz="1700" spc="110" dirty="0">
                <a:latin typeface="Times New Roman"/>
                <a:cs typeface="Times New Roman"/>
              </a:rPr>
              <a:t>The</a:t>
            </a:r>
            <a:r>
              <a:rPr sz="1700" spc="245" dirty="0">
                <a:latin typeface="Times New Roman"/>
                <a:cs typeface="Times New Roman"/>
              </a:rPr>
              <a:t> </a:t>
            </a:r>
            <a:r>
              <a:rPr sz="1700" dirty="0">
                <a:latin typeface="Times New Roman"/>
                <a:cs typeface="Times New Roman"/>
              </a:rPr>
              <a:t>classification</a:t>
            </a:r>
            <a:r>
              <a:rPr sz="1700" spc="250" dirty="0">
                <a:latin typeface="Times New Roman"/>
                <a:cs typeface="Times New Roman"/>
              </a:rPr>
              <a:t> </a:t>
            </a:r>
            <a:r>
              <a:rPr sz="1700" spc="95" dirty="0">
                <a:latin typeface="Times New Roman"/>
                <a:cs typeface="Times New Roman"/>
              </a:rPr>
              <a:t>report</a:t>
            </a:r>
            <a:r>
              <a:rPr sz="1700" spc="250" dirty="0">
                <a:latin typeface="Times New Roman"/>
                <a:cs typeface="Times New Roman"/>
              </a:rPr>
              <a:t> </a:t>
            </a:r>
            <a:r>
              <a:rPr sz="1700" spc="55" dirty="0">
                <a:latin typeface="Times New Roman"/>
                <a:cs typeface="Times New Roman"/>
              </a:rPr>
              <a:t>function</a:t>
            </a:r>
            <a:r>
              <a:rPr sz="1700" spc="250" dirty="0">
                <a:latin typeface="Times New Roman"/>
                <a:cs typeface="Times New Roman"/>
              </a:rPr>
              <a:t> </a:t>
            </a:r>
            <a:r>
              <a:rPr sz="1700" dirty="0">
                <a:latin typeface="Times New Roman"/>
                <a:cs typeface="Times New Roman"/>
              </a:rPr>
              <a:t>from</a:t>
            </a:r>
            <a:r>
              <a:rPr sz="1700" spc="250" dirty="0">
                <a:latin typeface="Times New Roman"/>
                <a:cs typeface="Times New Roman"/>
              </a:rPr>
              <a:t> </a:t>
            </a:r>
            <a:r>
              <a:rPr sz="1700" spc="100" dirty="0">
                <a:latin typeface="Times New Roman"/>
                <a:cs typeface="Times New Roman"/>
              </a:rPr>
              <a:t>the</a:t>
            </a:r>
            <a:r>
              <a:rPr sz="1700" spc="250" dirty="0">
                <a:latin typeface="Times New Roman"/>
                <a:cs typeface="Times New Roman"/>
              </a:rPr>
              <a:t> </a:t>
            </a:r>
            <a:r>
              <a:rPr sz="1700" spc="45" dirty="0">
                <a:latin typeface="Times New Roman"/>
                <a:cs typeface="Times New Roman"/>
              </a:rPr>
              <a:t>scikit-</a:t>
            </a:r>
            <a:r>
              <a:rPr sz="1700" spc="55" dirty="0">
                <a:latin typeface="Times New Roman"/>
                <a:cs typeface="Times New Roman"/>
              </a:rPr>
              <a:t>learn</a:t>
            </a:r>
            <a:r>
              <a:rPr sz="1700" spc="250" dirty="0">
                <a:latin typeface="Times New Roman"/>
                <a:cs typeface="Times New Roman"/>
              </a:rPr>
              <a:t> </a:t>
            </a:r>
            <a:r>
              <a:rPr sz="1700" spc="65" dirty="0">
                <a:latin typeface="Times New Roman"/>
                <a:cs typeface="Times New Roman"/>
              </a:rPr>
              <a:t>library</a:t>
            </a:r>
            <a:r>
              <a:rPr sz="1700" spc="250" dirty="0">
                <a:latin typeface="Times New Roman"/>
                <a:cs typeface="Times New Roman"/>
              </a:rPr>
              <a:t> </a:t>
            </a:r>
            <a:r>
              <a:rPr sz="1700" spc="-25" dirty="0">
                <a:latin typeface="Times New Roman"/>
                <a:cs typeface="Times New Roman"/>
              </a:rPr>
              <a:t>is </a:t>
            </a:r>
            <a:r>
              <a:rPr sz="1700" spc="55" dirty="0">
                <a:latin typeface="Times New Roman"/>
                <a:cs typeface="Times New Roman"/>
              </a:rPr>
              <a:t>used</a:t>
            </a:r>
            <a:r>
              <a:rPr sz="1700" spc="250" dirty="0">
                <a:latin typeface="Times New Roman"/>
                <a:cs typeface="Times New Roman"/>
              </a:rPr>
              <a:t> </a:t>
            </a:r>
            <a:r>
              <a:rPr sz="1700" spc="105" dirty="0">
                <a:latin typeface="Times New Roman"/>
                <a:cs typeface="Times New Roman"/>
              </a:rPr>
              <a:t>to</a:t>
            </a:r>
            <a:r>
              <a:rPr sz="1700" spc="250" dirty="0">
                <a:latin typeface="Times New Roman"/>
                <a:cs typeface="Times New Roman"/>
              </a:rPr>
              <a:t> </a:t>
            </a:r>
            <a:r>
              <a:rPr sz="1700" spc="90" dirty="0">
                <a:latin typeface="Times New Roman"/>
                <a:cs typeface="Times New Roman"/>
              </a:rPr>
              <a:t>print</a:t>
            </a:r>
            <a:r>
              <a:rPr sz="1700" spc="250" dirty="0">
                <a:latin typeface="Times New Roman"/>
                <a:cs typeface="Times New Roman"/>
              </a:rPr>
              <a:t> </a:t>
            </a:r>
            <a:r>
              <a:rPr sz="1700" spc="110" dirty="0">
                <a:latin typeface="Times New Roman"/>
                <a:cs typeface="Times New Roman"/>
              </a:rPr>
              <a:t>a</a:t>
            </a:r>
            <a:r>
              <a:rPr sz="1700" spc="250" dirty="0">
                <a:latin typeface="Times New Roman"/>
                <a:cs typeface="Times New Roman"/>
              </a:rPr>
              <a:t> </a:t>
            </a:r>
            <a:r>
              <a:rPr sz="1700" spc="95" dirty="0">
                <a:latin typeface="Times New Roman"/>
                <a:cs typeface="Times New Roman"/>
              </a:rPr>
              <a:t>report</a:t>
            </a:r>
            <a:r>
              <a:rPr sz="1700" spc="250" dirty="0">
                <a:latin typeface="Times New Roman"/>
                <a:cs typeface="Times New Roman"/>
              </a:rPr>
              <a:t> </a:t>
            </a:r>
            <a:r>
              <a:rPr sz="1700" dirty="0">
                <a:latin typeface="Times New Roman"/>
                <a:cs typeface="Times New Roman"/>
              </a:rPr>
              <a:t>of</a:t>
            </a:r>
            <a:r>
              <a:rPr sz="1700" spc="250" dirty="0">
                <a:latin typeface="Times New Roman"/>
                <a:cs typeface="Times New Roman"/>
              </a:rPr>
              <a:t> </a:t>
            </a:r>
            <a:r>
              <a:rPr sz="1700" spc="100" dirty="0">
                <a:latin typeface="Times New Roman"/>
                <a:cs typeface="Times New Roman"/>
              </a:rPr>
              <a:t>the</a:t>
            </a:r>
            <a:r>
              <a:rPr sz="1700" spc="250" dirty="0">
                <a:latin typeface="Times New Roman"/>
                <a:cs typeface="Times New Roman"/>
              </a:rPr>
              <a:t> </a:t>
            </a:r>
            <a:r>
              <a:rPr sz="1700" dirty="0">
                <a:latin typeface="Times New Roman"/>
                <a:cs typeface="Times New Roman"/>
              </a:rPr>
              <a:t>precision,</a:t>
            </a:r>
            <a:r>
              <a:rPr sz="1700" spc="250" dirty="0">
                <a:latin typeface="Times New Roman"/>
                <a:cs typeface="Times New Roman"/>
              </a:rPr>
              <a:t> </a:t>
            </a:r>
            <a:r>
              <a:rPr sz="1700" dirty="0">
                <a:latin typeface="Times New Roman"/>
                <a:cs typeface="Times New Roman"/>
              </a:rPr>
              <a:t>recall,</a:t>
            </a:r>
            <a:r>
              <a:rPr sz="1700" spc="250" dirty="0">
                <a:latin typeface="Times New Roman"/>
                <a:cs typeface="Times New Roman"/>
              </a:rPr>
              <a:t> </a:t>
            </a:r>
            <a:r>
              <a:rPr sz="1700" spc="110" dirty="0">
                <a:latin typeface="Times New Roman"/>
                <a:cs typeface="Times New Roman"/>
              </a:rPr>
              <a:t>and</a:t>
            </a:r>
            <a:r>
              <a:rPr sz="1700" spc="250" dirty="0">
                <a:latin typeface="Times New Roman"/>
                <a:cs typeface="Times New Roman"/>
              </a:rPr>
              <a:t> </a:t>
            </a:r>
            <a:r>
              <a:rPr sz="1700" dirty="0">
                <a:latin typeface="Times New Roman"/>
                <a:cs typeface="Times New Roman"/>
              </a:rPr>
              <a:t>F1-score</a:t>
            </a:r>
            <a:r>
              <a:rPr sz="1700" spc="250" dirty="0">
                <a:latin typeface="Times New Roman"/>
                <a:cs typeface="Times New Roman"/>
              </a:rPr>
              <a:t> </a:t>
            </a:r>
            <a:r>
              <a:rPr sz="1700" spc="-25" dirty="0">
                <a:latin typeface="Times New Roman"/>
                <a:cs typeface="Times New Roman"/>
              </a:rPr>
              <a:t>for</a:t>
            </a:r>
            <a:endParaRPr sz="1700">
              <a:latin typeface="Times New Roman"/>
              <a:cs typeface="Times New Roman"/>
            </a:endParaRPr>
          </a:p>
          <a:p>
            <a:pPr marL="12700">
              <a:lnSpc>
                <a:spcPct val="100000"/>
              </a:lnSpc>
              <a:spcBef>
                <a:spcPts val="110"/>
              </a:spcBef>
            </a:pPr>
            <a:r>
              <a:rPr sz="1700" dirty="0">
                <a:latin typeface="Times New Roman"/>
                <a:cs typeface="Times New Roman"/>
              </a:rPr>
              <a:t>each</a:t>
            </a:r>
            <a:r>
              <a:rPr sz="1700" spc="340" dirty="0">
                <a:latin typeface="Times New Roman"/>
                <a:cs typeface="Times New Roman"/>
              </a:rPr>
              <a:t> </a:t>
            </a:r>
            <a:r>
              <a:rPr sz="1700" spc="-10" dirty="0">
                <a:latin typeface="Times New Roman"/>
                <a:cs typeface="Times New Roman"/>
              </a:rPr>
              <a:t>class.</a:t>
            </a:r>
            <a:endParaRPr sz="1700">
              <a:latin typeface="Times New Roman"/>
              <a:cs typeface="Times New Roman"/>
            </a:endParaRPr>
          </a:p>
        </p:txBody>
      </p:sp>
      <p:pic>
        <p:nvPicPr>
          <p:cNvPr id="4" name="object 4"/>
          <p:cNvPicPr/>
          <p:nvPr/>
        </p:nvPicPr>
        <p:blipFill>
          <a:blip r:embed="rId3" cstate="print"/>
          <a:stretch>
            <a:fillRect/>
          </a:stretch>
        </p:blipFill>
        <p:spPr>
          <a:xfrm>
            <a:off x="447756" y="1679428"/>
            <a:ext cx="100436" cy="100436"/>
          </a:xfrm>
          <a:prstGeom prst="rect">
            <a:avLst/>
          </a:prstGeom>
        </p:spPr>
      </p:pic>
      <p:pic>
        <p:nvPicPr>
          <p:cNvPr id="5" name="object 5"/>
          <p:cNvPicPr/>
          <p:nvPr/>
        </p:nvPicPr>
        <p:blipFill>
          <a:blip r:embed="rId4" cstate="print"/>
          <a:stretch>
            <a:fillRect/>
          </a:stretch>
        </p:blipFill>
        <p:spPr>
          <a:xfrm>
            <a:off x="447756" y="2542428"/>
            <a:ext cx="100436" cy="100436"/>
          </a:xfrm>
          <a:prstGeom prst="rect">
            <a:avLst/>
          </a:prstGeom>
        </p:spPr>
      </p:pic>
      <p:pic>
        <p:nvPicPr>
          <p:cNvPr id="6" name="object 6"/>
          <p:cNvPicPr/>
          <p:nvPr/>
        </p:nvPicPr>
        <p:blipFill>
          <a:blip r:embed="rId5" cstate="print"/>
          <a:stretch>
            <a:fillRect/>
          </a:stretch>
        </p:blipFill>
        <p:spPr>
          <a:xfrm>
            <a:off x="447756" y="3405429"/>
            <a:ext cx="100436" cy="100436"/>
          </a:xfrm>
          <a:prstGeom prst="rect">
            <a:avLst/>
          </a:prstGeom>
        </p:spPr>
      </p:pic>
      <p:pic>
        <p:nvPicPr>
          <p:cNvPr id="7" name="object 7"/>
          <p:cNvPicPr/>
          <p:nvPr/>
        </p:nvPicPr>
        <p:blipFill>
          <a:blip r:embed="rId6" cstate="print"/>
          <a:stretch>
            <a:fillRect/>
          </a:stretch>
        </p:blipFill>
        <p:spPr>
          <a:xfrm>
            <a:off x="447756" y="4541740"/>
            <a:ext cx="100436" cy="100436"/>
          </a:xfrm>
          <a:prstGeom prst="rect">
            <a:avLst/>
          </a:prstGeom>
        </p:spPr>
      </p:pic>
      <p:grpSp>
        <p:nvGrpSpPr>
          <p:cNvPr id="8" name="object 8"/>
          <p:cNvGrpSpPr/>
          <p:nvPr/>
        </p:nvGrpSpPr>
        <p:grpSpPr>
          <a:xfrm>
            <a:off x="-1959" y="5319151"/>
            <a:ext cx="7319009" cy="168910"/>
            <a:chOff x="-1959" y="5319151"/>
            <a:chExt cx="7319009" cy="168910"/>
          </a:xfrm>
        </p:grpSpPr>
        <p:sp>
          <p:nvSpPr>
            <p:cNvPr id="9" name="object 9"/>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10" name="object 10"/>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11" name="object 11"/>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12" name="object 12"/>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13" name="object 13"/>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4" name="object 14"/>
          <p:cNvSpPr txBox="1">
            <a:spLocks noGrp="1"/>
          </p:cNvSpPr>
          <p:nvPr>
            <p:ph type="ftr" sz="quarter" idx="5"/>
          </p:nvPr>
        </p:nvSpPr>
        <p:spPr>
          <a:xfrm>
            <a:off x="5372285" y="5287595"/>
            <a:ext cx="1164618" cy="173766"/>
          </a:xfrm>
          <a:prstGeom prst="rect">
            <a:avLst/>
          </a:prstGeom>
        </p:spPr>
        <p:txBody>
          <a:bodyPr vert="horz" wrap="square" lIns="0" tIns="27305" rIns="0" bIns="0" rtlCol="0">
            <a:spAutoFit/>
          </a:bodyPr>
          <a:lstStyle/>
          <a:p>
            <a:pPr marL="12700">
              <a:lnSpc>
                <a:spcPct val="100000"/>
              </a:lnSpc>
              <a:spcBef>
                <a:spcPts val="215"/>
              </a:spcBef>
            </a:pPr>
            <a:r>
              <a:rPr lang="en-IN" spc="65" dirty="0"/>
              <a:t>Nov , 08</a:t>
            </a:r>
            <a:r>
              <a:rPr lang="en-IN" spc="200" dirty="0"/>
              <a:t> </a:t>
            </a:r>
            <a:r>
              <a:rPr lang="en-IN" spc="-20" dirty="0"/>
              <a:t>, 2023</a:t>
            </a:r>
          </a:p>
        </p:txBody>
      </p:sp>
      <p:sp>
        <p:nvSpPr>
          <p:cNvPr id="15" name="object 15"/>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spc="80" dirty="0"/>
              <a:t>2</a:t>
            </a:r>
            <a:r>
              <a:rPr lang="en-IN" spc="80" dirty="0"/>
              <a:t>7</a:t>
            </a:r>
            <a:r>
              <a:rPr spc="-40" dirty="0"/>
              <a:t> </a:t>
            </a:r>
            <a:r>
              <a:rPr spc="125" dirty="0"/>
              <a:t>/</a:t>
            </a:r>
            <a:r>
              <a:rPr spc="-40" dirty="0"/>
              <a:t> </a:t>
            </a:r>
            <a:r>
              <a:rPr spc="-25" dirty="0"/>
              <a:t>3</a:t>
            </a:r>
            <a:r>
              <a:rPr lang="en-IN" spc="-25" dirty="0"/>
              <a:t>6</a:t>
            </a:r>
            <a:endParaRPr spc="-25" dirty="0"/>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9" y="213990"/>
            <a:ext cx="7319645" cy="564515"/>
          </a:xfrm>
          <a:custGeom>
            <a:avLst/>
            <a:gdLst/>
            <a:ahLst/>
            <a:cxnLst/>
            <a:rect l="l" t="t" r="r" b="b"/>
            <a:pathLst>
              <a:path w="7319645" h="564515">
                <a:moveTo>
                  <a:pt x="7319124" y="0"/>
                </a:moveTo>
                <a:lnTo>
                  <a:pt x="0" y="0"/>
                </a:lnTo>
                <a:lnTo>
                  <a:pt x="0" y="564151"/>
                </a:lnTo>
                <a:lnTo>
                  <a:pt x="7319124" y="564151"/>
                </a:lnTo>
                <a:lnTo>
                  <a:pt x="7319124" y="0"/>
                </a:lnTo>
                <a:close/>
              </a:path>
            </a:pathLst>
          </a:custGeom>
          <a:solidFill>
            <a:srgbClr val="E5EFE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105" dirty="0"/>
              <a:t>About</a:t>
            </a:r>
            <a:r>
              <a:rPr spc="180" dirty="0"/>
              <a:t> </a:t>
            </a:r>
            <a:r>
              <a:rPr spc="100" dirty="0"/>
              <a:t>Bootstrap</a:t>
            </a:r>
            <a:r>
              <a:rPr spc="185" dirty="0"/>
              <a:t> </a:t>
            </a:r>
            <a:r>
              <a:rPr spc="-10" dirty="0"/>
              <a:t>sampling</a:t>
            </a:r>
          </a:p>
        </p:txBody>
      </p:sp>
      <p:sp>
        <p:nvSpPr>
          <p:cNvPr id="4" name="object 4"/>
          <p:cNvSpPr txBox="1"/>
          <p:nvPr/>
        </p:nvSpPr>
        <p:spPr>
          <a:xfrm>
            <a:off x="425454" y="1048352"/>
            <a:ext cx="6671309" cy="4023995"/>
          </a:xfrm>
          <a:prstGeom prst="rect">
            <a:avLst/>
          </a:prstGeom>
        </p:spPr>
        <p:txBody>
          <a:bodyPr vert="horz" wrap="square" lIns="0" tIns="2540" rIns="0" bIns="0" rtlCol="0">
            <a:spAutoFit/>
          </a:bodyPr>
          <a:lstStyle/>
          <a:p>
            <a:pPr marL="232410" marR="355600" indent="-220345">
              <a:lnSpc>
                <a:spcPct val="105500"/>
              </a:lnSpc>
              <a:spcBef>
                <a:spcPts val="20"/>
              </a:spcBef>
              <a:buClr>
                <a:srgbClr val="3333B2"/>
              </a:buClr>
              <a:buChar char="–"/>
              <a:tabLst>
                <a:tab pos="232410" algn="l"/>
              </a:tabLst>
            </a:pPr>
            <a:r>
              <a:rPr sz="1700" spc="110" dirty="0">
                <a:latin typeface="Times New Roman"/>
                <a:cs typeface="Times New Roman"/>
              </a:rPr>
              <a:t>The</a:t>
            </a:r>
            <a:r>
              <a:rPr sz="1700" spc="160" dirty="0">
                <a:latin typeface="Times New Roman"/>
                <a:cs typeface="Times New Roman"/>
              </a:rPr>
              <a:t> </a:t>
            </a:r>
            <a:r>
              <a:rPr sz="1700" spc="100" dirty="0">
                <a:latin typeface="Times New Roman"/>
                <a:cs typeface="Times New Roman"/>
              </a:rPr>
              <a:t>bootstrap</a:t>
            </a:r>
            <a:r>
              <a:rPr sz="1700" spc="165" dirty="0">
                <a:latin typeface="Times New Roman"/>
                <a:cs typeface="Times New Roman"/>
              </a:rPr>
              <a:t> </a:t>
            </a:r>
            <a:r>
              <a:rPr sz="1700" spc="95" dirty="0">
                <a:latin typeface="Times New Roman"/>
                <a:cs typeface="Times New Roman"/>
              </a:rPr>
              <a:t>method</a:t>
            </a:r>
            <a:r>
              <a:rPr sz="1700" spc="165" dirty="0">
                <a:latin typeface="Times New Roman"/>
                <a:cs typeface="Times New Roman"/>
              </a:rPr>
              <a:t> </a:t>
            </a:r>
            <a:r>
              <a:rPr sz="1700" dirty="0">
                <a:latin typeface="Times New Roman"/>
                <a:cs typeface="Times New Roman"/>
              </a:rPr>
              <a:t>is</a:t>
            </a:r>
            <a:r>
              <a:rPr sz="1700" spc="160" dirty="0">
                <a:latin typeface="Times New Roman"/>
                <a:cs typeface="Times New Roman"/>
              </a:rPr>
              <a:t> </a:t>
            </a:r>
            <a:r>
              <a:rPr sz="1700" spc="110" dirty="0">
                <a:latin typeface="Times New Roman"/>
                <a:cs typeface="Times New Roman"/>
              </a:rPr>
              <a:t>a</a:t>
            </a:r>
            <a:r>
              <a:rPr sz="1700" spc="165" dirty="0">
                <a:latin typeface="Times New Roman"/>
                <a:cs typeface="Times New Roman"/>
              </a:rPr>
              <a:t> </a:t>
            </a:r>
            <a:r>
              <a:rPr sz="1700" spc="60" dirty="0">
                <a:latin typeface="Times New Roman"/>
                <a:cs typeface="Times New Roman"/>
              </a:rPr>
              <a:t>resampling</a:t>
            </a:r>
            <a:r>
              <a:rPr sz="1700" spc="165" dirty="0">
                <a:latin typeface="Times New Roman"/>
                <a:cs typeface="Times New Roman"/>
              </a:rPr>
              <a:t> </a:t>
            </a:r>
            <a:r>
              <a:rPr sz="1700" spc="65" dirty="0">
                <a:latin typeface="Times New Roman"/>
                <a:cs typeface="Times New Roman"/>
              </a:rPr>
              <a:t>technique</a:t>
            </a:r>
            <a:r>
              <a:rPr sz="1700" spc="160" dirty="0">
                <a:latin typeface="Times New Roman"/>
                <a:cs typeface="Times New Roman"/>
              </a:rPr>
              <a:t> </a:t>
            </a:r>
            <a:r>
              <a:rPr sz="1700" spc="145" dirty="0">
                <a:latin typeface="Times New Roman"/>
                <a:cs typeface="Times New Roman"/>
              </a:rPr>
              <a:t>that</a:t>
            </a:r>
            <a:r>
              <a:rPr sz="1700" spc="165" dirty="0">
                <a:latin typeface="Times New Roman"/>
                <a:cs typeface="Times New Roman"/>
              </a:rPr>
              <a:t> </a:t>
            </a:r>
            <a:r>
              <a:rPr sz="1700" spc="-10" dirty="0">
                <a:latin typeface="Times New Roman"/>
                <a:cs typeface="Times New Roman"/>
              </a:rPr>
              <a:t>involves </a:t>
            </a:r>
            <a:r>
              <a:rPr sz="1700" spc="75" dirty="0">
                <a:latin typeface="Times New Roman"/>
                <a:cs typeface="Times New Roman"/>
              </a:rPr>
              <a:t>repeatedly</a:t>
            </a:r>
            <a:r>
              <a:rPr sz="1700" spc="195" dirty="0">
                <a:latin typeface="Times New Roman"/>
                <a:cs typeface="Times New Roman"/>
              </a:rPr>
              <a:t> </a:t>
            </a:r>
            <a:r>
              <a:rPr sz="1700" spc="60" dirty="0">
                <a:latin typeface="Times New Roman"/>
                <a:cs typeface="Times New Roman"/>
              </a:rPr>
              <a:t>drawing</a:t>
            </a:r>
            <a:r>
              <a:rPr sz="1700" spc="195" dirty="0">
                <a:latin typeface="Times New Roman"/>
                <a:cs typeface="Times New Roman"/>
              </a:rPr>
              <a:t> </a:t>
            </a:r>
            <a:r>
              <a:rPr sz="1700" spc="95" dirty="0">
                <a:latin typeface="Times New Roman"/>
                <a:cs typeface="Times New Roman"/>
              </a:rPr>
              <a:t>random</a:t>
            </a:r>
            <a:r>
              <a:rPr sz="1700" spc="200" dirty="0">
                <a:latin typeface="Times New Roman"/>
                <a:cs typeface="Times New Roman"/>
              </a:rPr>
              <a:t> </a:t>
            </a:r>
            <a:r>
              <a:rPr sz="1700" spc="50" dirty="0">
                <a:latin typeface="Times New Roman"/>
                <a:cs typeface="Times New Roman"/>
              </a:rPr>
              <a:t>samples</a:t>
            </a:r>
            <a:r>
              <a:rPr sz="1700" spc="195" dirty="0">
                <a:latin typeface="Times New Roman"/>
                <a:cs typeface="Times New Roman"/>
              </a:rPr>
              <a:t> </a:t>
            </a:r>
            <a:r>
              <a:rPr sz="1700" spc="80" dirty="0">
                <a:latin typeface="Times New Roman"/>
                <a:cs typeface="Times New Roman"/>
              </a:rPr>
              <a:t>(with</a:t>
            </a:r>
            <a:r>
              <a:rPr sz="1700" spc="200" dirty="0">
                <a:latin typeface="Times New Roman"/>
                <a:cs typeface="Times New Roman"/>
              </a:rPr>
              <a:t> </a:t>
            </a:r>
            <a:r>
              <a:rPr sz="1700" spc="65" dirty="0">
                <a:latin typeface="Times New Roman"/>
                <a:cs typeface="Times New Roman"/>
              </a:rPr>
              <a:t>replacement)</a:t>
            </a:r>
            <a:r>
              <a:rPr sz="1700" spc="195" dirty="0">
                <a:latin typeface="Times New Roman"/>
                <a:cs typeface="Times New Roman"/>
              </a:rPr>
              <a:t> </a:t>
            </a:r>
            <a:r>
              <a:rPr sz="1700" dirty="0">
                <a:latin typeface="Times New Roman"/>
                <a:cs typeface="Times New Roman"/>
              </a:rPr>
              <a:t>from</a:t>
            </a:r>
            <a:r>
              <a:rPr sz="1700" spc="200" dirty="0">
                <a:latin typeface="Times New Roman"/>
                <a:cs typeface="Times New Roman"/>
              </a:rPr>
              <a:t> </a:t>
            </a:r>
            <a:r>
              <a:rPr sz="1700" spc="60" dirty="0">
                <a:latin typeface="Times New Roman"/>
                <a:cs typeface="Times New Roman"/>
              </a:rPr>
              <a:t>a </a:t>
            </a:r>
            <a:r>
              <a:rPr sz="1700" dirty="0">
                <a:latin typeface="Times New Roman"/>
                <a:cs typeface="Times New Roman"/>
              </a:rPr>
              <a:t>given</a:t>
            </a:r>
            <a:r>
              <a:rPr sz="1700" spc="204" dirty="0">
                <a:latin typeface="Times New Roman"/>
                <a:cs typeface="Times New Roman"/>
              </a:rPr>
              <a:t> </a:t>
            </a:r>
            <a:r>
              <a:rPr sz="1700" spc="100" dirty="0">
                <a:latin typeface="Times New Roman"/>
                <a:cs typeface="Times New Roman"/>
              </a:rPr>
              <a:t>dataset</a:t>
            </a:r>
            <a:r>
              <a:rPr sz="1700" spc="210" dirty="0">
                <a:latin typeface="Times New Roman"/>
                <a:cs typeface="Times New Roman"/>
              </a:rPr>
              <a:t> </a:t>
            </a:r>
            <a:r>
              <a:rPr sz="1700" spc="105" dirty="0">
                <a:latin typeface="Times New Roman"/>
                <a:cs typeface="Times New Roman"/>
              </a:rPr>
              <a:t>to</a:t>
            </a:r>
            <a:r>
              <a:rPr sz="1700" spc="210" dirty="0">
                <a:latin typeface="Times New Roman"/>
                <a:cs typeface="Times New Roman"/>
              </a:rPr>
              <a:t> </a:t>
            </a:r>
            <a:r>
              <a:rPr sz="1700" spc="80" dirty="0">
                <a:latin typeface="Times New Roman"/>
                <a:cs typeface="Times New Roman"/>
              </a:rPr>
              <a:t>estimate</a:t>
            </a:r>
            <a:r>
              <a:rPr sz="1700" spc="210" dirty="0">
                <a:latin typeface="Times New Roman"/>
                <a:cs typeface="Times New Roman"/>
              </a:rPr>
              <a:t> </a:t>
            </a:r>
            <a:r>
              <a:rPr sz="1700" spc="75" dirty="0">
                <a:latin typeface="Times New Roman"/>
                <a:cs typeface="Times New Roman"/>
              </a:rPr>
              <a:t>statistical</a:t>
            </a:r>
            <a:r>
              <a:rPr sz="1700" spc="215" dirty="0">
                <a:latin typeface="Times New Roman"/>
                <a:cs typeface="Times New Roman"/>
              </a:rPr>
              <a:t> </a:t>
            </a:r>
            <a:r>
              <a:rPr sz="1700" spc="70" dirty="0">
                <a:latin typeface="Times New Roman"/>
                <a:cs typeface="Times New Roman"/>
              </a:rPr>
              <a:t>properties</a:t>
            </a:r>
            <a:r>
              <a:rPr sz="1700" spc="210" dirty="0">
                <a:latin typeface="Times New Roman"/>
                <a:cs typeface="Times New Roman"/>
              </a:rPr>
              <a:t> </a:t>
            </a:r>
            <a:r>
              <a:rPr sz="1700" spc="110" dirty="0">
                <a:latin typeface="Times New Roman"/>
                <a:cs typeface="Times New Roman"/>
              </a:rPr>
              <a:t>and</a:t>
            </a:r>
            <a:r>
              <a:rPr sz="1700" spc="210" dirty="0">
                <a:latin typeface="Times New Roman"/>
                <a:cs typeface="Times New Roman"/>
              </a:rPr>
              <a:t> </a:t>
            </a:r>
            <a:r>
              <a:rPr sz="1700" dirty="0">
                <a:latin typeface="Times New Roman"/>
                <a:cs typeface="Times New Roman"/>
              </a:rPr>
              <a:t>assess</a:t>
            </a:r>
            <a:r>
              <a:rPr sz="1700" spc="215" dirty="0">
                <a:latin typeface="Times New Roman"/>
                <a:cs typeface="Times New Roman"/>
              </a:rPr>
              <a:t> </a:t>
            </a:r>
            <a:r>
              <a:rPr sz="1700" spc="75" dirty="0">
                <a:latin typeface="Times New Roman"/>
                <a:cs typeface="Times New Roman"/>
              </a:rPr>
              <a:t>the </a:t>
            </a:r>
            <a:r>
              <a:rPr sz="1700" spc="70" dirty="0">
                <a:latin typeface="Times New Roman"/>
                <a:cs typeface="Times New Roman"/>
              </a:rPr>
              <a:t>performance</a:t>
            </a:r>
            <a:r>
              <a:rPr sz="1700" spc="130" dirty="0">
                <a:latin typeface="Times New Roman"/>
                <a:cs typeface="Times New Roman"/>
              </a:rPr>
              <a:t> </a:t>
            </a:r>
            <a:r>
              <a:rPr sz="1700" dirty="0">
                <a:latin typeface="Times New Roman"/>
                <a:cs typeface="Times New Roman"/>
              </a:rPr>
              <a:t>of</a:t>
            </a:r>
            <a:r>
              <a:rPr sz="1700" spc="135" dirty="0">
                <a:latin typeface="Times New Roman"/>
                <a:cs typeface="Times New Roman"/>
              </a:rPr>
              <a:t> </a:t>
            </a:r>
            <a:r>
              <a:rPr sz="1700" spc="-10" dirty="0">
                <a:latin typeface="Times New Roman"/>
                <a:cs typeface="Times New Roman"/>
              </a:rPr>
              <a:t>models.</a:t>
            </a:r>
            <a:endParaRPr sz="1700">
              <a:latin typeface="Times New Roman"/>
              <a:cs typeface="Times New Roman"/>
            </a:endParaRPr>
          </a:p>
          <a:p>
            <a:pPr marL="232410" marR="5080" indent="-220345">
              <a:lnSpc>
                <a:spcPct val="105500"/>
              </a:lnSpc>
              <a:spcBef>
                <a:spcPts val="475"/>
              </a:spcBef>
              <a:buClr>
                <a:srgbClr val="3333B2"/>
              </a:buClr>
              <a:buChar char="–"/>
              <a:tabLst>
                <a:tab pos="232410" algn="l"/>
              </a:tabLst>
            </a:pPr>
            <a:r>
              <a:rPr sz="1700" spc="80" dirty="0">
                <a:latin typeface="Times New Roman"/>
                <a:cs typeface="Times New Roman"/>
              </a:rPr>
              <a:t>In</a:t>
            </a:r>
            <a:r>
              <a:rPr sz="1700" spc="160" dirty="0">
                <a:latin typeface="Times New Roman"/>
                <a:cs typeface="Times New Roman"/>
              </a:rPr>
              <a:t> </a:t>
            </a:r>
            <a:r>
              <a:rPr sz="1700" spc="100" dirty="0">
                <a:latin typeface="Times New Roman"/>
                <a:cs typeface="Times New Roman"/>
              </a:rPr>
              <a:t>the</a:t>
            </a:r>
            <a:r>
              <a:rPr sz="1700" spc="165" dirty="0">
                <a:latin typeface="Times New Roman"/>
                <a:cs typeface="Times New Roman"/>
              </a:rPr>
              <a:t> </a:t>
            </a:r>
            <a:r>
              <a:rPr sz="1700" spc="75" dirty="0">
                <a:latin typeface="Times New Roman"/>
                <a:cs typeface="Times New Roman"/>
              </a:rPr>
              <a:t>context</a:t>
            </a:r>
            <a:r>
              <a:rPr sz="1700" spc="160" dirty="0">
                <a:latin typeface="Times New Roman"/>
                <a:cs typeface="Times New Roman"/>
              </a:rPr>
              <a:t> </a:t>
            </a:r>
            <a:r>
              <a:rPr sz="1700" dirty="0">
                <a:latin typeface="Times New Roman"/>
                <a:cs typeface="Times New Roman"/>
              </a:rPr>
              <a:t>of</a:t>
            </a:r>
            <a:r>
              <a:rPr sz="1700" spc="165" dirty="0">
                <a:latin typeface="Times New Roman"/>
                <a:cs typeface="Times New Roman"/>
              </a:rPr>
              <a:t> </a:t>
            </a:r>
            <a:r>
              <a:rPr sz="1700" spc="110" dirty="0">
                <a:latin typeface="Times New Roman"/>
                <a:cs typeface="Times New Roman"/>
              </a:rPr>
              <a:t>a</a:t>
            </a:r>
            <a:r>
              <a:rPr sz="1700" spc="160" dirty="0">
                <a:latin typeface="Times New Roman"/>
                <a:cs typeface="Times New Roman"/>
              </a:rPr>
              <a:t> </a:t>
            </a:r>
            <a:r>
              <a:rPr sz="1700" spc="75" dirty="0">
                <a:latin typeface="Times New Roman"/>
                <a:cs typeface="Times New Roman"/>
              </a:rPr>
              <a:t>water</a:t>
            </a:r>
            <a:r>
              <a:rPr sz="1700" spc="160" dirty="0">
                <a:latin typeface="Times New Roman"/>
                <a:cs typeface="Times New Roman"/>
              </a:rPr>
              <a:t> </a:t>
            </a:r>
            <a:r>
              <a:rPr sz="1700" spc="65" dirty="0">
                <a:latin typeface="Times New Roman"/>
                <a:cs typeface="Times New Roman"/>
              </a:rPr>
              <a:t>quality</a:t>
            </a:r>
            <a:r>
              <a:rPr sz="1700" spc="160" dirty="0">
                <a:latin typeface="Times New Roman"/>
                <a:cs typeface="Times New Roman"/>
              </a:rPr>
              <a:t> </a:t>
            </a:r>
            <a:r>
              <a:rPr sz="1700" spc="60" dirty="0">
                <a:latin typeface="Times New Roman"/>
                <a:cs typeface="Times New Roman"/>
              </a:rPr>
              <a:t>prediction</a:t>
            </a:r>
            <a:r>
              <a:rPr sz="1700" spc="165" dirty="0">
                <a:latin typeface="Times New Roman"/>
                <a:cs typeface="Times New Roman"/>
              </a:rPr>
              <a:t> </a:t>
            </a:r>
            <a:r>
              <a:rPr sz="1700" spc="95" dirty="0">
                <a:latin typeface="Times New Roman"/>
                <a:cs typeface="Times New Roman"/>
              </a:rPr>
              <a:t>dataset,</a:t>
            </a:r>
            <a:r>
              <a:rPr sz="1700" spc="160" dirty="0">
                <a:latin typeface="Times New Roman"/>
                <a:cs typeface="Times New Roman"/>
              </a:rPr>
              <a:t> </a:t>
            </a:r>
            <a:r>
              <a:rPr sz="1700" spc="100" dirty="0">
                <a:latin typeface="Times New Roman"/>
                <a:cs typeface="Times New Roman"/>
              </a:rPr>
              <a:t>the</a:t>
            </a:r>
            <a:r>
              <a:rPr sz="1700" spc="165" dirty="0">
                <a:latin typeface="Times New Roman"/>
                <a:cs typeface="Times New Roman"/>
              </a:rPr>
              <a:t> </a:t>
            </a:r>
            <a:r>
              <a:rPr sz="1700" spc="90" dirty="0">
                <a:latin typeface="Times New Roman"/>
                <a:cs typeface="Times New Roman"/>
              </a:rPr>
              <a:t>bootstrap </a:t>
            </a:r>
            <a:r>
              <a:rPr sz="1700" spc="95" dirty="0">
                <a:latin typeface="Times New Roman"/>
                <a:cs typeface="Times New Roman"/>
              </a:rPr>
              <a:t>method</a:t>
            </a:r>
            <a:r>
              <a:rPr sz="1700" spc="200" dirty="0">
                <a:latin typeface="Times New Roman"/>
                <a:cs typeface="Times New Roman"/>
              </a:rPr>
              <a:t> </a:t>
            </a:r>
            <a:r>
              <a:rPr sz="1700" spc="75" dirty="0">
                <a:latin typeface="Times New Roman"/>
                <a:cs typeface="Times New Roman"/>
              </a:rPr>
              <a:t>can</a:t>
            </a:r>
            <a:r>
              <a:rPr sz="1700" spc="200" dirty="0">
                <a:latin typeface="Times New Roman"/>
                <a:cs typeface="Times New Roman"/>
              </a:rPr>
              <a:t> </a:t>
            </a:r>
            <a:r>
              <a:rPr sz="1700" spc="85" dirty="0">
                <a:latin typeface="Times New Roman"/>
                <a:cs typeface="Times New Roman"/>
              </a:rPr>
              <a:t>be</a:t>
            </a:r>
            <a:r>
              <a:rPr sz="1700" spc="200" dirty="0">
                <a:latin typeface="Times New Roman"/>
                <a:cs typeface="Times New Roman"/>
              </a:rPr>
              <a:t> </a:t>
            </a:r>
            <a:r>
              <a:rPr sz="1700" spc="55" dirty="0">
                <a:latin typeface="Times New Roman"/>
                <a:cs typeface="Times New Roman"/>
              </a:rPr>
              <a:t>used</a:t>
            </a:r>
            <a:r>
              <a:rPr sz="1700" spc="204" dirty="0">
                <a:latin typeface="Times New Roman"/>
                <a:cs typeface="Times New Roman"/>
              </a:rPr>
              <a:t> </a:t>
            </a:r>
            <a:r>
              <a:rPr sz="1700" spc="105" dirty="0">
                <a:latin typeface="Times New Roman"/>
                <a:cs typeface="Times New Roman"/>
              </a:rPr>
              <a:t>to</a:t>
            </a:r>
            <a:r>
              <a:rPr sz="1700" spc="200" dirty="0">
                <a:latin typeface="Times New Roman"/>
                <a:cs typeface="Times New Roman"/>
              </a:rPr>
              <a:t> </a:t>
            </a:r>
            <a:r>
              <a:rPr sz="1700" spc="50" dirty="0">
                <a:latin typeface="Times New Roman"/>
                <a:cs typeface="Times New Roman"/>
              </a:rPr>
              <a:t>gain</a:t>
            </a:r>
            <a:r>
              <a:rPr sz="1700" spc="200" dirty="0">
                <a:latin typeface="Times New Roman"/>
                <a:cs typeface="Times New Roman"/>
              </a:rPr>
              <a:t> </a:t>
            </a:r>
            <a:r>
              <a:rPr sz="1700" dirty="0">
                <a:latin typeface="Times New Roman"/>
                <a:cs typeface="Times New Roman"/>
              </a:rPr>
              <a:t>insights</a:t>
            </a:r>
            <a:r>
              <a:rPr sz="1700" spc="204" dirty="0">
                <a:latin typeface="Times New Roman"/>
                <a:cs typeface="Times New Roman"/>
              </a:rPr>
              <a:t> </a:t>
            </a:r>
            <a:r>
              <a:rPr sz="1700" spc="65" dirty="0">
                <a:latin typeface="Times New Roman"/>
                <a:cs typeface="Times New Roman"/>
              </a:rPr>
              <a:t>into</a:t>
            </a:r>
            <a:r>
              <a:rPr sz="1700" spc="200" dirty="0">
                <a:latin typeface="Times New Roman"/>
                <a:cs typeface="Times New Roman"/>
              </a:rPr>
              <a:t> </a:t>
            </a:r>
            <a:r>
              <a:rPr sz="1700" spc="100" dirty="0">
                <a:latin typeface="Times New Roman"/>
                <a:cs typeface="Times New Roman"/>
              </a:rPr>
              <a:t>the</a:t>
            </a:r>
            <a:r>
              <a:rPr sz="1700" spc="200" dirty="0">
                <a:latin typeface="Times New Roman"/>
                <a:cs typeface="Times New Roman"/>
              </a:rPr>
              <a:t> </a:t>
            </a:r>
            <a:r>
              <a:rPr sz="1700" spc="65" dirty="0">
                <a:latin typeface="Times New Roman"/>
                <a:cs typeface="Times New Roman"/>
              </a:rPr>
              <a:t>dataset’s </a:t>
            </a:r>
            <a:r>
              <a:rPr sz="1700" spc="60" dirty="0">
                <a:latin typeface="Times New Roman"/>
                <a:cs typeface="Times New Roman"/>
              </a:rPr>
              <a:t>characteristics,</a:t>
            </a:r>
            <a:r>
              <a:rPr sz="1700" spc="160" dirty="0">
                <a:latin typeface="Times New Roman"/>
                <a:cs typeface="Times New Roman"/>
              </a:rPr>
              <a:t> </a:t>
            </a:r>
            <a:r>
              <a:rPr sz="1700" spc="65" dirty="0">
                <a:latin typeface="Times New Roman"/>
                <a:cs typeface="Times New Roman"/>
              </a:rPr>
              <a:t>evaluate</a:t>
            </a:r>
            <a:r>
              <a:rPr sz="1700" spc="160" dirty="0">
                <a:latin typeface="Times New Roman"/>
                <a:cs typeface="Times New Roman"/>
              </a:rPr>
              <a:t> </a:t>
            </a:r>
            <a:r>
              <a:rPr sz="1700" spc="100" dirty="0">
                <a:latin typeface="Times New Roman"/>
                <a:cs typeface="Times New Roman"/>
              </a:rPr>
              <a:t>the</a:t>
            </a:r>
            <a:r>
              <a:rPr sz="1700" spc="160" dirty="0">
                <a:latin typeface="Times New Roman"/>
                <a:cs typeface="Times New Roman"/>
              </a:rPr>
              <a:t> </a:t>
            </a:r>
            <a:r>
              <a:rPr sz="1700" spc="70" dirty="0">
                <a:latin typeface="Times New Roman"/>
                <a:cs typeface="Times New Roman"/>
              </a:rPr>
              <a:t>performance</a:t>
            </a:r>
            <a:r>
              <a:rPr sz="1700" spc="160" dirty="0">
                <a:latin typeface="Times New Roman"/>
                <a:cs typeface="Times New Roman"/>
              </a:rPr>
              <a:t> </a:t>
            </a:r>
            <a:r>
              <a:rPr sz="1700" dirty="0">
                <a:latin typeface="Times New Roman"/>
                <a:cs typeface="Times New Roman"/>
              </a:rPr>
              <a:t>of</a:t>
            </a:r>
            <a:r>
              <a:rPr sz="1700" spc="165" dirty="0">
                <a:latin typeface="Times New Roman"/>
                <a:cs typeface="Times New Roman"/>
              </a:rPr>
              <a:t> </a:t>
            </a:r>
            <a:r>
              <a:rPr sz="1700" spc="50" dirty="0">
                <a:latin typeface="Times New Roman"/>
                <a:cs typeface="Times New Roman"/>
              </a:rPr>
              <a:t>predictive</a:t>
            </a:r>
            <a:r>
              <a:rPr sz="1700" spc="160" dirty="0">
                <a:latin typeface="Times New Roman"/>
                <a:cs typeface="Times New Roman"/>
              </a:rPr>
              <a:t> </a:t>
            </a:r>
            <a:r>
              <a:rPr sz="1700" spc="45" dirty="0">
                <a:latin typeface="Times New Roman"/>
                <a:cs typeface="Times New Roman"/>
              </a:rPr>
              <a:t>models,</a:t>
            </a:r>
            <a:r>
              <a:rPr sz="1700" spc="160" dirty="0">
                <a:latin typeface="Times New Roman"/>
                <a:cs typeface="Times New Roman"/>
              </a:rPr>
              <a:t> </a:t>
            </a:r>
            <a:r>
              <a:rPr sz="1700" spc="80" dirty="0">
                <a:latin typeface="Times New Roman"/>
                <a:cs typeface="Times New Roman"/>
              </a:rPr>
              <a:t>and estimate</a:t>
            </a:r>
            <a:r>
              <a:rPr sz="1700" spc="185" dirty="0">
                <a:latin typeface="Times New Roman"/>
                <a:cs typeface="Times New Roman"/>
              </a:rPr>
              <a:t> </a:t>
            </a:r>
            <a:r>
              <a:rPr sz="1700" spc="55" dirty="0">
                <a:latin typeface="Times New Roman"/>
                <a:cs typeface="Times New Roman"/>
              </a:rPr>
              <a:t>uncertainties.</a:t>
            </a:r>
            <a:endParaRPr sz="1700">
              <a:latin typeface="Times New Roman"/>
              <a:cs typeface="Times New Roman"/>
            </a:endParaRPr>
          </a:p>
          <a:p>
            <a:pPr marL="232410" marR="107314" indent="-220345">
              <a:lnSpc>
                <a:spcPct val="105500"/>
              </a:lnSpc>
              <a:spcBef>
                <a:spcPts val="475"/>
              </a:spcBef>
              <a:buClr>
                <a:srgbClr val="3333B2"/>
              </a:buClr>
              <a:buChar char="–"/>
              <a:tabLst>
                <a:tab pos="232410" algn="l"/>
              </a:tabLst>
            </a:pPr>
            <a:r>
              <a:rPr sz="1700" spc="110" dirty="0">
                <a:latin typeface="Times New Roman"/>
                <a:cs typeface="Times New Roman"/>
              </a:rPr>
              <a:t>The</a:t>
            </a:r>
            <a:r>
              <a:rPr sz="1700" spc="180" dirty="0">
                <a:latin typeface="Times New Roman"/>
                <a:cs typeface="Times New Roman"/>
              </a:rPr>
              <a:t> </a:t>
            </a:r>
            <a:r>
              <a:rPr sz="1700" dirty="0">
                <a:latin typeface="Times New Roman"/>
                <a:cs typeface="Times New Roman"/>
              </a:rPr>
              <a:t>first</a:t>
            </a:r>
            <a:r>
              <a:rPr sz="1700" spc="180" dirty="0">
                <a:latin typeface="Times New Roman"/>
                <a:cs typeface="Times New Roman"/>
              </a:rPr>
              <a:t> </a:t>
            </a:r>
            <a:r>
              <a:rPr sz="1700" spc="75" dirty="0">
                <a:latin typeface="Times New Roman"/>
                <a:cs typeface="Times New Roman"/>
              </a:rPr>
              <a:t>step</a:t>
            </a:r>
            <a:r>
              <a:rPr sz="1700" spc="180" dirty="0">
                <a:latin typeface="Times New Roman"/>
                <a:cs typeface="Times New Roman"/>
              </a:rPr>
              <a:t> </a:t>
            </a:r>
            <a:r>
              <a:rPr sz="1700" spc="55" dirty="0">
                <a:latin typeface="Times New Roman"/>
                <a:cs typeface="Times New Roman"/>
              </a:rPr>
              <a:t>in</a:t>
            </a:r>
            <a:r>
              <a:rPr sz="1700" spc="185" dirty="0">
                <a:latin typeface="Times New Roman"/>
                <a:cs typeface="Times New Roman"/>
              </a:rPr>
              <a:t> </a:t>
            </a:r>
            <a:r>
              <a:rPr sz="1700" spc="100" dirty="0">
                <a:latin typeface="Times New Roman"/>
                <a:cs typeface="Times New Roman"/>
              </a:rPr>
              <a:t>the</a:t>
            </a:r>
            <a:r>
              <a:rPr sz="1700" spc="180" dirty="0">
                <a:latin typeface="Times New Roman"/>
                <a:cs typeface="Times New Roman"/>
              </a:rPr>
              <a:t> </a:t>
            </a:r>
            <a:r>
              <a:rPr sz="1700" spc="100" dirty="0">
                <a:latin typeface="Times New Roman"/>
                <a:cs typeface="Times New Roman"/>
              </a:rPr>
              <a:t>bootstrap</a:t>
            </a:r>
            <a:r>
              <a:rPr sz="1700" spc="180" dirty="0">
                <a:latin typeface="Times New Roman"/>
                <a:cs typeface="Times New Roman"/>
              </a:rPr>
              <a:t> </a:t>
            </a:r>
            <a:r>
              <a:rPr sz="1700" spc="95" dirty="0">
                <a:latin typeface="Times New Roman"/>
                <a:cs typeface="Times New Roman"/>
              </a:rPr>
              <a:t>method</a:t>
            </a:r>
            <a:r>
              <a:rPr sz="1700" spc="185" dirty="0">
                <a:latin typeface="Times New Roman"/>
                <a:cs typeface="Times New Roman"/>
              </a:rPr>
              <a:t> </a:t>
            </a:r>
            <a:r>
              <a:rPr sz="1700" dirty="0">
                <a:latin typeface="Times New Roman"/>
                <a:cs typeface="Times New Roman"/>
              </a:rPr>
              <a:t>is</a:t>
            </a:r>
            <a:r>
              <a:rPr sz="1700" spc="180" dirty="0">
                <a:latin typeface="Times New Roman"/>
                <a:cs typeface="Times New Roman"/>
              </a:rPr>
              <a:t> </a:t>
            </a:r>
            <a:r>
              <a:rPr sz="1700" spc="105" dirty="0">
                <a:latin typeface="Times New Roman"/>
                <a:cs typeface="Times New Roman"/>
              </a:rPr>
              <a:t>to</a:t>
            </a:r>
            <a:r>
              <a:rPr sz="1700" spc="180" dirty="0">
                <a:latin typeface="Times New Roman"/>
                <a:cs typeface="Times New Roman"/>
              </a:rPr>
              <a:t> </a:t>
            </a:r>
            <a:r>
              <a:rPr sz="1700" spc="60" dirty="0">
                <a:latin typeface="Times New Roman"/>
                <a:cs typeface="Times New Roman"/>
              </a:rPr>
              <a:t>resample</a:t>
            </a:r>
            <a:r>
              <a:rPr sz="1700" spc="185" dirty="0">
                <a:latin typeface="Times New Roman"/>
                <a:cs typeface="Times New Roman"/>
              </a:rPr>
              <a:t> </a:t>
            </a:r>
            <a:r>
              <a:rPr sz="1700" spc="100" dirty="0">
                <a:latin typeface="Times New Roman"/>
                <a:cs typeface="Times New Roman"/>
              </a:rPr>
              <a:t>the</a:t>
            </a:r>
            <a:r>
              <a:rPr sz="1700" spc="180" dirty="0">
                <a:latin typeface="Times New Roman"/>
                <a:cs typeface="Times New Roman"/>
              </a:rPr>
              <a:t> </a:t>
            </a:r>
            <a:r>
              <a:rPr sz="1700" spc="-10" dirty="0">
                <a:latin typeface="Times New Roman"/>
                <a:cs typeface="Times New Roman"/>
              </a:rPr>
              <a:t>original </a:t>
            </a:r>
            <a:r>
              <a:rPr sz="1700" spc="75" dirty="0">
                <a:latin typeface="Times New Roman"/>
                <a:cs typeface="Times New Roman"/>
              </a:rPr>
              <a:t>water</a:t>
            </a:r>
            <a:r>
              <a:rPr sz="1700" spc="175" dirty="0">
                <a:latin typeface="Times New Roman"/>
                <a:cs typeface="Times New Roman"/>
              </a:rPr>
              <a:t> </a:t>
            </a:r>
            <a:r>
              <a:rPr sz="1700" spc="65" dirty="0">
                <a:latin typeface="Times New Roman"/>
                <a:cs typeface="Times New Roman"/>
              </a:rPr>
              <a:t>quality</a:t>
            </a:r>
            <a:r>
              <a:rPr sz="1700" spc="180" dirty="0">
                <a:latin typeface="Times New Roman"/>
                <a:cs typeface="Times New Roman"/>
              </a:rPr>
              <a:t> </a:t>
            </a:r>
            <a:r>
              <a:rPr sz="1700" spc="60" dirty="0">
                <a:latin typeface="Times New Roman"/>
                <a:cs typeface="Times New Roman"/>
              </a:rPr>
              <a:t>prediction</a:t>
            </a:r>
            <a:r>
              <a:rPr sz="1700" spc="180" dirty="0">
                <a:latin typeface="Times New Roman"/>
                <a:cs typeface="Times New Roman"/>
              </a:rPr>
              <a:t> </a:t>
            </a:r>
            <a:r>
              <a:rPr sz="1700" spc="85" dirty="0">
                <a:latin typeface="Times New Roman"/>
                <a:cs typeface="Times New Roman"/>
              </a:rPr>
              <a:t>dataset.</a:t>
            </a:r>
            <a:endParaRPr sz="1700">
              <a:latin typeface="Times New Roman"/>
              <a:cs typeface="Times New Roman"/>
            </a:endParaRPr>
          </a:p>
          <a:p>
            <a:pPr marL="232410" marR="38735" indent="-220345">
              <a:lnSpc>
                <a:spcPct val="105500"/>
              </a:lnSpc>
              <a:spcBef>
                <a:spcPts val="475"/>
              </a:spcBef>
              <a:buClr>
                <a:srgbClr val="3333B2"/>
              </a:buClr>
              <a:buChar char="–"/>
              <a:tabLst>
                <a:tab pos="232410" algn="l"/>
              </a:tabLst>
            </a:pPr>
            <a:r>
              <a:rPr sz="1700" dirty="0">
                <a:latin typeface="Times New Roman"/>
                <a:cs typeface="Times New Roman"/>
              </a:rPr>
              <a:t>Model</a:t>
            </a:r>
            <a:r>
              <a:rPr sz="1700" spc="200" dirty="0">
                <a:latin typeface="Times New Roman"/>
                <a:cs typeface="Times New Roman"/>
              </a:rPr>
              <a:t> </a:t>
            </a:r>
            <a:r>
              <a:rPr sz="1700" spc="70" dirty="0">
                <a:latin typeface="Times New Roman"/>
                <a:cs typeface="Times New Roman"/>
              </a:rPr>
              <a:t>performance</a:t>
            </a:r>
            <a:r>
              <a:rPr sz="1700" spc="204" dirty="0">
                <a:latin typeface="Times New Roman"/>
                <a:cs typeface="Times New Roman"/>
              </a:rPr>
              <a:t> </a:t>
            </a:r>
            <a:r>
              <a:rPr sz="1700" spc="50" dirty="0">
                <a:latin typeface="Times New Roman"/>
                <a:cs typeface="Times New Roman"/>
              </a:rPr>
              <a:t>assessment</a:t>
            </a:r>
            <a:r>
              <a:rPr sz="1700" spc="204" dirty="0">
                <a:latin typeface="Times New Roman"/>
                <a:cs typeface="Times New Roman"/>
              </a:rPr>
              <a:t> </a:t>
            </a:r>
            <a:r>
              <a:rPr sz="1700" dirty="0">
                <a:latin typeface="Times New Roman"/>
                <a:cs typeface="Times New Roman"/>
              </a:rPr>
              <a:t>is</a:t>
            </a:r>
            <a:r>
              <a:rPr sz="1700" spc="204" dirty="0">
                <a:latin typeface="Times New Roman"/>
                <a:cs typeface="Times New Roman"/>
              </a:rPr>
              <a:t> </a:t>
            </a:r>
            <a:r>
              <a:rPr sz="1700" dirty="0">
                <a:latin typeface="Times New Roman"/>
                <a:cs typeface="Times New Roman"/>
              </a:rPr>
              <a:t>one</a:t>
            </a:r>
            <a:r>
              <a:rPr sz="1700" spc="204" dirty="0">
                <a:latin typeface="Times New Roman"/>
                <a:cs typeface="Times New Roman"/>
              </a:rPr>
              <a:t> </a:t>
            </a:r>
            <a:r>
              <a:rPr sz="1700" dirty="0">
                <a:latin typeface="Times New Roman"/>
                <a:cs typeface="Times New Roman"/>
              </a:rPr>
              <a:t>of</a:t>
            </a:r>
            <a:r>
              <a:rPr sz="1700" spc="204" dirty="0">
                <a:latin typeface="Times New Roman"/>
                <a:cs typeface="Times New Roman"/>
              </a:rPr>
              <a:t> </a:t>
            </a:r>
            <a:r>
              <a:rPr sz="1700" spc="100" dirty="0">
                <a:latin typeface="Times New Roman"/>
                <a:cs typeface="Times New Roman"/>
              </a:rPr>
              <a:t>the</a:t>
            </a:r>
            <a:r>
              <a:rPr sz="1700" spc="204" dirty="0">
                <a:latin typeface="Times New Roman"/>
                <a:cs typeface="Times New Roman"/>
              </a:rPr>
              <a:t> </a:t>
            </a:r>
            <a:r>
              <a:rPr sz="1700" spc="85" dirty="0">
                <a:latin typeface="Times New Roman"/>
                <a:cs typeface="Times New Roman"/>
              </a:rPr>
              <a:t>primary</a:t>
            </a:r>
            <a:r>
              <a:rPr sz="1700" spc="204" dirty="0">
                <a:latin typeface="Times New Roman"/>
                <a:cs typeface="Times New Roman"/>
              </a:rPr>
              <a:t> </a:t>
            </a:r>
            <a:r>
              <a:rPr sz="1700" dirty="0">
                <a:latin typeface="Times New Roman"/>
                <a:cs typeface="Times New Roman"/>
              </a:rPr>
              <a:t>uses</a:t>
            </a:r>
            <a:r>
              <a:rPr sz="1700" spc="204" dirty="0">
                <a:latin typeface="Times New Roman"/>
                <a:cs typeface="Times New Roman"/>
              </a:rPr>
              <a:t> </a:t>
            </a:r>
            <a:r>
              <a:rPr sz="1700" dirty="0">
                <a:latin typeface="Times New Roman"/>
                <a:cs typeface="Times New Roman"/>
              </a:rPr>
              <a:t>of</a:t>
            </a:r>
            <a:r>
              <a:rPr sz="1700" spc="204" dirty="0">
                <a:latin typeface="Times New Roman"/>
                <a:cs typeface="Times New Roman"/>
              </a:rPr>
              <a:t> </a:t>
            </a:r>
            <a:r>
              <a:rPr sz="1700" spc="75" dirty="0">
                <a:latin typeface="Times New Roman"/>
                <a:cs typeface="Times New Roman"/>
              </a:rPr>
              <a:t>the </a:t>
            </a:r>
            <a:r>
              <a:rPr sz="1700" spc="100" dirty="0">
                <a:latin typeface="Times New Roman"/>
                <a:cs typeface="Times New Roman"/>
              </a:rPr>
              <a:t>bootstrap</a:t>
            </a:r>
            <a:r>
              <a:rPr sz="1700" spc="215" dirty="0">
                <a:latin typeface="Times New Roman"/>
                <a:cs typeface="Times New Roman"/>
              </a:rPr>
              <a:t> </a:t>
            </a:r>
            <a:r>
              <a:rPr sz="1700" spc="75" dirty="0">
                <a:latin typeface="Times New Roman"/>
                <a:cs typeface="Times New Roman"/>
              </a:rPr>
              <a:t>method.Performance</a:t>
            </a:r>
            <a:r>
              <a:rPr sz="1700" spc="220" dirty="0">
                <a:latin typeface="Times New Roman"/>
                <a:cs typeface="Times New Roman"/>
              </a:rPr>
              <a:t> </a:t>
            </a:r>
            <a:r>
              <a:rPr sz="1700" spc="60" dirty="0">
                <a:latin typeface="Times New Roman"/>
                <a:cs typeface="Times New Roman"/>
              </a:rPr>
              <a:t>metrics</a:t>
            </a:r>
            <a:r>
              <a:rPr sz="1700" spc="215" dirty="0">
                <a:latin typeface="Times New Roman"/>
                <a:cs typeface="Times New Roman"/>
              </a:rPr>
              <a:t> </a:t>
            </a:r>
            <a:r>
              <a:rPr sz="1700" dirty="0">
                <a:latin typeface="Times New Roman"/>
                <a:cs typeface="Times New Roman"/>
              </a:rPr>
              <a:t>(e.g.,</a:t>
            </a:r>
            <a:r>
              <a:rPr sz="1700" spc="220" dirty="0">
                <a:latin typeface="Times New Roman"/>
                <a:cs typeface="Times New Roman"/>
              </a:rPr>
              <a:t> </a:t>
            </a:r>
            <a:r>
              <a:rPr sz="1700" spc="50" dirty="0">
                <a:latin typeface="Times New Roman"/>
                <a:cs typeface="Times New Roman"/>
              </a:rPr>
              <a:t>accuracy,</a:t>
            </a:r>
            <a:r>
              <a:rPr sz="1700" spc="210" dirty="0">
                <a:latin typeface="Times New Roman"/>
                <a:cs typeface="Times New Roman"/>
              </a:rPr>
              <a:t> </a:t>
            </a:r>
            <a:r>
              <a:rPr sz="1700" spc="-10" dirty="0">
                <a:latin typeface="Times New Roman"/>
                <a:cs typeface="Times New Roman"/>
              </a:rPr>
              <a:t>precision, </a:t>
            </a:r>
            <a:r>
              <a:rPr sz="1700" dirty="0">
                <a:latin typeface="Times New Roman"/>
                <a:cs typeface="Times New Roman"/>
              </a:rPr>
              <a:t>recall,</a:t>
            </a:r>
            <a:r>
              <a:rPr sz="1700" spc="280" dirty="0">
                <a:latin typeface="Times New Roman"/>
                <a:cs typeface="Times New Roman"/>
              </a:rPr>
              <a:t> </a:t>
            </a:r>
            <a:r>
              <a:rPr sz="1700" spc="50" dirty="0">
                <a:latin typeface="Times New Roman"/>
                <a:cs typeface="Times New Roman"/>
              </a:rPr>
              <a:t>F1-</a:t>
            </a:r>
            <a:r>
              <a:rPr sz="1700" dirty="0">
                <a:latin typeface="Times New Roman"/>
                <a:cs typeface="Times New Roman"/>
              </a:rPr>
              <a:t>score)</a:t>
            </a:r>
            <a:r>
              <a:rPr sz="1700" spc="280" dirty="0">
                <a:latin typeface="Times New Roman"/>
                <a:cs typeface="Times New Roman"/>
              </a:rPr>
              <a:t> </a:t>
            </a:r>
            <a:r>
              <a:rPr sz="1700" spc="80" dirty="0">
                <a:latin typeface="Times New Roman"/>
                <a:cs typeface="Times New Roman"/>
              </a:rPr>
              <a:t>are</a:t>
            </a:r>
            <a:r>
              <a:rPr sz="1700" spc="280" dirty="0">
                <a:latin typeface="Times New Roman"/>
                <a:cs typeface="Times New Roman"/>
              </a:rPr>
              <a:t> </a:t>
            </a:r>
            <a:r>
              <a:rPr sz="1700" spc="60" dirty="0">
                <a:latin typeface="Times New Roman"/>
                <a:cs typeface="Times New Roman"/>
              </a:rPr>
              <a:t>calculated</a:t>
            </a:r>
            <a:r>
              <a:rPr sz="1700" spc="280" dirty="0">
                <a:latin typeface="Times New Roman"/>
                <a:cs typeface="Times New Roman"/>
              </a:rPr>
              <a:t> </a:t>
            </a:r>
            <a:r>
              <a:rPr sz="1700" dirty="0">
                <a:latin typeface="Times New Roman"/>
                <a:cs typeface="Times New Roman"/>
              </a:rPr>
              <a:t>for</a:t>
            </a:r>
            <a:r>
              <a:rPr sz="1700" spc="280" dirty="0">
                <a:latin typeface="Times New Roman"/>
                <a:cs typeface="Times New Roman"/>
              </a:rPr>
              <a:t> </a:t>
            </a:r>
            <a:r>
              <a:rPr sz="1700" dirty="0">
                <a:latin typeface="Times New Roman"/>
                <a:cs typeface="Times New Roman"/>
              </a:rPr>
              <a:t>each</a:t>
            </a:r>
            <a:r>
              <a:rPr sz="1700" spc="270" dirty="0">
                <a:latin typeface="Times New Roman"/>
                <a:cs typeface="Times New Roman"/>
              </a:rPr>
              <a:t> </a:t>
            </a:r>
            <a:r>
              <a:rPr sz="1700" dirty="0">
                <a:latin typeface="Times New Roman"/>
                <a:cs typeface="Times New Roman"/>
              </a:rPr>
              <a:t>model’s</a:t>
            </a:r>
            <a:r>
              <a:rPr sz="1700" spc="280" dirty="0">
                <a:latin typeface="Times New Roman"/>
                <a:cs typeface="Times New Roman"/>
              </a:rPr>
              <a:t> </a:t>
            </a:r>
            <a:r>
              <a:rPr sz="1700" spc="60" dirty="0">
                <a:latin typeface="Times New Roman"/>
                <a:cs typeface="Times New Roman"/>
              </a:rPr>
              <a:t>predictions</a:t>
            </a:r>
            <a:r>
              <a:rPr sz="1700" spc="280" dirty="0">
                <a:latin typeface="Times New Roman"/>
                <a:cs typeface="Times New Roman"/>
              </a:rPr>
              <a:t> </a:t>
            </a:r>
            <a:r>
              <a:rPr sz="1700" spc="55" dirty="0">
                <a:latin typeface="Times New Roman"/>
                <a:cs typeface="Times New Roman"/>
              </a:rPr>
              <a:t>on</a:t>
            </a:r>
            <a:r>
              <a:rPr sz="1700" spc="280" dirty="0">
                <a:latin typeface="Times New Roman"/>
                <a:cs typeface="Times New Roman"/>
              </a:rPr>
              <a:t> </a:t>
            </a:r>
            <a:r>
              <a:rPr sz="1700" spc="75" dirty="0">
                <a:latin typeface="Times New Roman"/>
                <a:cs typeface="Times New Roman"/>
              </a:rPr>
              <a:t>the </a:t>
            </a:r>
            <a:r>
              <a:rPr sz="1700" spc="65" dirty="0">
                <a:latin typeface="Times New Roman"/>
                <a:cs typeface="Times New Roman"/>
              </a:rPr>
              <a:t>resampled</a:t>
            </a:r>
            <a:r>
              <a:rPr sz="1700" spc="150" dirty="0">
                <a:latin typeface="Times New Roman"/>
                <a:cs typeface="Times New Roman"/>
              </a:rPr>
              <a:t> </a:t>
            </a:r>
            <a:r>
              <a:rPr sz="1700" spc="100" dirty="0">
                <a:latin typeface="Times New Roman"/>
                <a:cs typeface="Times New Roman"/>
              </a:rPr>
              <a:t>data.</a:t>
            </a:r>
            <a:endParaRPr sz="1700">
              <a:latin typeface="Times New Roman"/>
              <a:cs typeface="Times New Roman"/>
            </a:endParaRPr>
          </a:p>
        </p:txBody>
      </p:sp>
      <p:grpSp>
        <p:nvGrpSpPr>
          <p:cNvPr id="5" name="object 5"/>
          <p:cNvGrpSpPr/>
          <p:nvPr/>
        </p:nvGrpSpPr>
        <p:grpSpPr>
          <a:xfrm>
            <a:off x="-1959" y="5319151"/>
            <a:ext cx="7319009" cy="168910"/>
            <a:chOff x="-1959" y="5319151"/>
            <a:chExt cx="7319009" cy="168910"/>
          </a:xfrm>
        </p:grpSpPr>
        <p:sp>
          <p:nvSpPr>
            <p:cNvPr id="6" name="object 6"/>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7" name="object 7"/>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8" name="object 8"/>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9" name="object 9"/>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10" name="object 10"/>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1" name="object 11"/>
          <p:cNvSpPr txBox="1">
            <a:spLocks noGrp="1"/>
          </p:cNvSpPr>
          <p:nvPr>
            <p:ph type="ftr" sz="quarter" idx="5"/>
          </p:nvPr>
        </p:nvSpPr>
        <p:spPr>
          <a:xfrm>
            <a:off x="5372285" y="5287595"/>
            <a:ext cx="1164618" cy="173766"/>
          </a:xfrm>
          <a:prstGeom prst="rect">
            <a:avLst/>
          </a:prstGeom>
        </p:spPr>
        <p:txBody>
          <a:bodyPr vert="horz" wrap="square" lIns="0" tIns="27305" rIns="0" bIns="0" rtlCol="0">
            <a:spAutoFit/>
          </a:bodyPr>
          <a:lstStyle/>
          <a:p>
            <a:pPr marL="12700">
              <a:lnSpc>
                <a:spcPct val="100000"/>
              </a:lnSpc>
              <a:spcBef>
                <a:spcPts val="215"/>
              </a:spcBef>
            </a:pPr>
            <a:r>
              <a:rPr lang="en-IN" spc="65" dirty="0"/>
              <a:t>Nov , 08</a:t>
            </a:r>
            <a:r>
              <a:rPr lang="en-IN" spc="200" dirty="0"/>
              <a:t> </a:t>
            </a:r>
            <a:r>
              <a:rPr lang="en-IN" spc="-20" dirty="0"/>
              <a:t>, 2023</a:t>
            </a:r>
          </a:p>
        </p:txBody>
      </p:sp>
      <p:sp>
        <p:nvSpPr>
          <p:cNvPr id="12" name="object 12"/>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spc="80" dirty="0"/>
              <a:t>2</a:t>
            </a:r>
            <a:r>
              <a:rPr lang="en-IN" spc="80" dirty="0"/>
              <a:t>8</a:t>
            </a:r>
            <a:r>
              <a:rPr spc="-40" dirty="0"/>
              <a:t> </a:t>
            </a:r>
            <a:r>
              <a:rPr spc="125" dirty="0"/>
              <a:t>/</a:t>
            </a:r>
            <a:r>
              <a:rPr spc="-40" dirty="0"/>
              <a:t> </a:t>
            </a:r>
            <a:r>
              <a:rPr spc="-25" dirty="0"/>
              <a:t>3</a:t>
            </a:r>
            <a:r>
              <a:rPr lang="en-IN" spc="-25" dirty="0"/>
              <a:t>6</a:t>
            </a:r>
            <a:endParaRPr spc="-25" dirty="0"/>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5454" y="429192"/>
            <a:ext cx="6597015" cy="2536825"/>
          </a:xfrm>
          <a:prstGeom prst="rect">
            <a:avLst/>
          </a:prstGeom>
        </p:spPr>
        <p:txBody>
          <a:bodyPr vert="horz" wrap="square" lIns="0" tIns="2540" rIns="0" bIns="0" rtlCol="0">
            <a:spAutoFit/>
          </a:bodyPr>
          <a:lstStyle/>
          <a:p>
            <a:pPr marL="232410" marR="5080" indent="-220345" algn="just">
              <a:lnSpc>
                <a:spcPct val="105500"/>
              </a:lnSpc>
              <a:spcBef>
                <a:spcPts val="20"/>
              </a:spcBef>
              <a:buClr>
                <a:srgbClr val="3333B2"/>
              </a:buClr>
              <a:buChar char="–"/>
              <a:tabLst>
                <a:tab pos="232410" algn="l"/>
              </a:tabLst>
            </a:pPr>
            <a:r>
              <a:rPr sz="1700" spc="110" dirty="0">
                <a:latin typeface="Times New Roman"/>
                <a:cs typeface="Times New Roman"/>
              </a:rPr>
              <a:t>The</a:t>
            </a:r>
            <a:r>
              <a:rPr sz="1700" spc="165" dirty="0">
                <a:latin typeface="Times New Roman"/>
                <a:cs typeface="Times New Roman"/>
              </a:rPr>
              <a:t> </a:t>
            </a:r>
            <a:r>
              <a:rPr sz="1700" spc="100" dirty="0">
                <a:latin typeface="Times New Roman"/>
                <a:cs typeface="Times New Roman"/>
              </a:rPr>
              <a:t>bootstrap</a:t>
            </a:r>
            <a:r>
              <a:rPr sz="1700" spc="165" dirty="0">
                <a:latin typeface="Times New Roman"/>
                <a:cs typeface="Times New Roman"/>
              </a:rPr>
              <a:t> </a:t>
            </a:r>
            <a:r>
              <a:rPr sz="1700" spc="95" dirty="0">
                <a:latin typeface="Times New Roman"/>
                <a:cs typeface="Times New Roman"/>
              </a:rPr>
              <a:t>method</a:t>
            </a:r>
            <a:r>
              <a:rPr sz="1700" spc="165" dirty="0">
                <a:latin typeface="Times New Roman"/>
                <a:cs typeface="Times New Roman"/>
              </a:rPr>
              <a:t> </a:t>
            </a:r>
            <a:r>
              <a:rPr sz="1700" spc="75" dirty="0">
                <a:latin typeface="Times New Roman"/>
                <a:cs typeface="Times New Roman"/>
              </a:rPr>
              <a:t>can</a:t>
            </a:r>
            <a:r>
              <a:rPr sz="1700" spc="165" dirty="0">
                <a:latin typeface="Times New Roman"/>
                <a:cs typeface="Times New Roman"/>
              </a:rPr>
              <a:t> </a:t>
            </a:r>
            <a:r>
              <a:rPr sz="1700" spc="85" dirty="0">
                <a:latin typeface="Times New Roman"/>
                <a:cs typeface="Times New Roman"/>
              </a:rPr>
              <a:t>be</a:t>
            </a:r>
            <a:r>
              <a:rPr sz="1700" spc="165" dirty="0">
                <a:latin typeface="Times New Roman"/>
                <a:cs typeface="Times New Roman"/>
              </a:rPr>
              <a:t> </a:t>
            </a:r>
            <a:r>
              <a:rPr sz="1700" spc="55" dirty="0">
                <a:latin typeface="Times New Roman"/>
                <a:cs typeface="Times New Roman"/>
              </a:rPr>
              <a:t>used</a:t>
            </a:r>
            <a:r>
              <a:rPr sz="1700" spc="165" dirty="0">
                <a:latin typeface="Times New Roman"/>
                <a:cs typeface="Times New Roman"/>
              </a:rPr>
              <a:t> </a:t>
            </a:r>
            <a:r>
              <a:rPr sz="1700" spc="105" dirty="0">
                <a:latin typeface="Times New Roman"/>
                <a:cs typeface="Times New Roman"/>
              </a:rPr>
              <a:t>to</a:t>
            </a:r>
            <a:r>
              <a:rPr sz="1700" spc="170" dirty="0">
                <a:latin typeface="Times New Roman"/>
                <a:cs typeface="Times New Roman"/>
              </a:rPr>
              <a:t> </a:t>
            </a:r>
            <a:r>
              <a:rPr sz="1700" spc="80" dirty="0">
                <a:latin typeface="Times New Roman"/>
                <a:cs typeface="Times New Roman"/>
              </a:rPr>
              <a:t>estimate</a:t>
            </a:r>
            <a:r>
              <a:rPr sz="1700" spc="165" dirty="0">
                <a:latin typeface="Times New Roman"/>
                <a:cs typeface="Times New Roman"/>
              </a:rPr>
              <a:t> </a:t>
            </a:r>
            <a:r>
              <a:rPr sz="1700" spc="100" dirty="0">
                <a:latin typeface="Times New Roman"/>
                <a:cs typeface="Times New Roman"/>
              </a:rPr>
              <a:t>the</a:t>
            </a:r>
            <a:r>
              <a:rPr sz="1700" spc="165" dirty="0">
                <a:latin typeface="Times New Roman"/>
                <a:cs typeface="Times New Roman"/>
              </a:rPr>
              <a:t> </a:t>
            </a:r>
            <a:r>
              <a:rPr sz="1700" spc="80" dirty="0">
                <a:latin typeface="Times New Roman"/>
                <a:cs typeface="Times New Roman"/>
              </a:rPr>
              <a:t>importance</a:t>
            </a:r>
            <a:r>
              <a:rPr sz="1700" spc="165" dirty="0">
                <a:latin typeface="Times New Roman"/>
                <a:cs typeface="Times New Roman"/>
              </a:rPr>
              <a:t> </a:t>
            </a:r>
            <a:r>
              <a:rPr sz="1700" spc="-25" dirty="0">
                <a:latin typeface="Times New Roman"/>
                <a:cs typeface="Times New Roman"/>
              </a:rPr>
              <a:t>of </a:t>
            </a:r>
            <a:r>
              <a:rPr sz="1700" spc="65" dirty="0">
                <a:latin typeface="Times New Roman"/>
                <a:cs typeface="Times New Roman"/>
              </a:rPr>
              <a:t>features</a:t>
            </a:r>
            <a:r>
              <a:rPr sz="1700" spc="165" dirty="0">
                <a:latin typeface="Times New Roman"/>
                <a:cs typeface="Times New Roman"/>
              </a:rPr>
              <a:t> </a:t>
            </a:r>
            <a:r>
              <a:rPr sz="1700" spc="55" dirty="0">
                <a:latin typeface="Times New Roman"/>
                <a:cs typeface="Times New Roman"/>
              </a:rPr>
              <a:t>in</a:t>
            </a:r>
            <a:r>
              <a:rPr sz="1700" spc="165" dirty="0">
                <a:latin typeface="Times New Roman"/>
                <a:cs typeface="Times New Roman"/>
              </a:rPr>
              <a:t> </a:t>
            </a:r>
            <a:r>
              <a:rPr sz="1700" spc="55" dirty="0">
                <a:latin typeface="Times New Roman"/>
                <a:cs typeface="Times New Roman"/>
              </a:rPr>
              <a:t>your</a:t>
            </a:r>
            <a:r>
              <a:rPr sz="1700" spc="170" dirty="0">
                <a:latin typeface="Times New Roman"/>
                <a:cs typeface="Times New Roman"/>
              </a:rPr>
              <a:t> </a:t>
            </a:r>
            <a:r>
              <a:rPr sz="1700" spc="75" dirty="0">
                <a:latin typeface="Times New Roman"/>
                <a:cs typeface="Times New Roman"/>
              </a:rPr>
              <a:t>water</a:t>
            </a:r>
            <a:r>
              <a:rPr sz="1700" spc="160" dirty="0">
                <a:latin typeface="Times New Roman"/>
                <a:cs typeface="Times New Roman"/>
              </a:rPr>
              <a:t> </a:t>
            </a:r>
            <a:r>
              <a:rPr sz="1700" spc="65" dirty="0">
                <a:latin typeface="Times New Roman"/>
                <a:cs typeface="Times New Roman"/>
              </a:rPr>
              <a:t>quality</a:t>
            </a:r>
            <a:r>
              <a:rPr sz="1700" spc="170" dirty="0">
                <a:latin typeface="Times New Roman"/>
                <a:cs typeface="Times New Roman"/>
              </a:rPr>
              <a:t> </a:t>
            </a:r>
            <a:r>
              <a:rPr sz="1700" spc="60" dirty="0">
                <a:latin typeface="Times New Roman"/>
                <a:cs typeface="Times New Roman"/>
              </a:rPr>
              <a:t>prediction</a:t>
            </a:r>
            <a:r>
              <a:rPr sz="1700" spc="165" dirty="0">
                <a:latin typeface="Times New Roman"/>
                <a:cs typeface="Times New Roman"/>
              </a:rPr>
              <a:t> </a:t>
            </a:r>
            <a:r>
              <a:rPr sz="1700" spc="55" dirty="0">
                <a:latin typeface="Times New Roman"/>
                <a:cs typeface="Times New Roman"/>
              </a:rPr>
              <a:t>model.</a:t>
            </a:r>
            <a:r>
              <a:rPr sz="1700" spc="365" dirty="0">
                <a:latin typeface="Times New Roman"/>
                <a:cs typeface="Times New Roman"/>
              </a:rPr>
              <a:t> </a:t>
            </a:r>
            <a:r>
              <a:rPr sz="1700" spc="80" dirty="0">
                <a:latin typeface="Times New Roman"/>
                <a:cs typeface="Times New Roman"/>
              </a:rPr>
              <a:t>This</a:t>
            </a:r>
            <a:r>
              <a:rPr sz="1700" spc="165" dirty="0">
                <a:latin typeface="Times New Roman"/>
                <a:cs typeface="Times New Roman"/>
              </a:rPr>
              <a:t> </a:t>
            </a:r>
            <a:r>
              <a:rPr sz="1700" dirty="0">
                <a:latin typeface="Times New Roman"/>
                <a:cs typeface="Times New Roman"/>
              </a:rPr>
              <a:t>is</a:t>
            </a:r>
            <a:r>
              <a:rPr sz="1700" spc="170" dirty="0">
                <a:latin typeface="Times New Roman"/>
                <a:cs typeface="Times New Roman"/>
              </a:rPr>
              <a:t> </a:t>
            </a:r>
            <a:r>
              <a:rPr sz="1700" spc="-10" dirty="0">
                <a:latin typeface="Times New Roman"/>
                <a:cs typeface="Times New Roman"/>
              </a:rPr>
              <a:t>especially </a:t>
            </a:r>
            <a:r>
              <a:rPr sz="1700" spc="55" dirty="0">
                <a:latin typeface="Times New Roman"/>
                <a:cs typeface="Times New Roman"/>
              </a:rPr>
              <a:t>relevant</a:t>
            </a:r>
            <a:r>
              <a:rPr sz="1700" spc="175" dirty="0">
                <a:latin typeface="Times New Roman"/>
                <a:cs typeface="Times New Roman"/>
              </a:rPr>
              <a:t> </a:t>
            </a:r>
            <a:r>
              <a:rPr sz="1700" dirty="0">
                <a:latin typeface="Times New Roman"/>
                <a:cs typeface="Times New Roman"/>
              </a:rPr>
              <a:t>if</a:t>
            </a:r>
            <a:r>
              <a:rPr sz="1700" spc="180" dirty="0">
                <a:latin typeface="Times New Roman"/>
                <a:cs typeface="Times New Roman"/>
              </a:rPr>
              <a:t> </a:t>
            </a:r>
            <a:r>
              <a:rPr sz="1700" dirty="0">
                <a:latin typeface="Times New Roman"/>
                <a:cs typeface="Times New Roman"/>
              </a:rPr>
              <a:t>you</a:t>
            </a:r>
            <a:r>
              <a:rPr sz="1700" spc="175" dirty="0">
                <a:latin typeface="Times New Roman"/>
                <a:cs typeface="Times New Roman"/>
              </a:rPr>
              <a:t> </a:t>
            </a:r>
            <a:r>
              <a:rPr sz="1700" dirty="0">
                <a:latin typeface="Times New Roman"/>
                <a:cs typeface="Times New Roman"/>
              </a:rPr>
              <a:t>have</a:t>
            </a:r>
            <a:r>
              <a:rPr sz="1700" spc="180" dirty="0">
                <a:latin typeface="Times New Roman"/>
                <a:cs typeface="Times New Roman"/>
              </a:rPr>
              <a:t> </a:t>
            </a:r>
            <a:r>
              <a:rPr sz="1700" spc="110" dirty="0">
                <a:latin typeface="Times New Roman"/>
                <a:cs typeface="Times New Roman"/>
              </a:rPr>
              <a:t>a</a:t>
            </a:r>
            <a:r>
              <a:rPr sz="1700" spc="180" dirty="0">
                <a:latin typeface="Times New Roman"/>
                <a:cs typeface="Times New Roman"/>
              </a:rPr>
              <a:t> </a:t>
            </a:r>
            <a:r>
              <a:rPr sz="1700" spc="50" dirty="0">
                <a:latin typeface="Times New Roman"/>
                <a:cs typeface="Times New Roman"/>
              </a:rPr>
              <a:t>large</a:t>
            </a:r>
            <a:r>
              <a:rPr sz="1700" spc="175" dirty="0">
                <a:latin typeface="Times New Roman"/>
                <a:cs typeface="Times New Roman"/>
              </a:rPr>
              <a:t> </a:t>
            </a:r>
            <a:r>
              <a:rPr sz="1700" spc="85" dirty="0">
                <a:latin typeface="Times New Roman"/>
                <a:cs typeface="Times New Roman"/>
              </a:rPr>
              <a:t>number</a:t>
            </a:r>
            <a:r>
              <a:rPr sz="1700" spc="180" dirty="0">
                <a:latin typeface="Times New Roman"/>
                <a:cs typeface="Times New Roman"/>
              </a:rPr>
              <a:t> </a:t>
            </a:r>
            <a:r>
              <a:rPr sz="1700" dirty="0">
                <a:latin typeface="Times New Roman"/>
                <a:cs typeface="Times New Roman"/>
              </a:rPr>
              <a:t>of</a:t>
            </a:r>
            <a:r>
              <a:rPr sz="1700" spc="180" dirty="0">
                <a:latin typeface="Times New Roman"/>
                <a:cs typeface="Times New Roman"/>
              </a:rPr>
              <a:t> </a:t>
            </a:r>
            <a:r>
              <a:rPr sz="1700" spc="80" dirty="0">
                <a:latin typeface="Times New Roman"/>
                <a:cs typeface="Times New Roman"/>
              </a:rPr>
              <a:t>potential</a:t>
            </a:r>
            <a:r>
              <a:rPr sz="1700" spc="175" dirty="0">
                <a:latin typeface="Times New Roman"/>
                <a:cs typeface="Times New Roman"/>
              </a:rPr>
              <a:t> </a:t>
            </a:r>
            <a:r>
              <a:rPr sz="1700" spc="100" dirty="0">
                <a:latin typeface="Times New Roman"/>
                <a:cs typeface="Times New Roman"/>
              </a:rPr>
              <a:t>input</a:t>
            </a:r>
            <a:r>
              <a:rPr sz="1700" spc="180" dirty="0">
                <a:latin typeface="Times New Roman"/>
                <a:cs typeface="Times New Roman"/>
              </a:rPr>
              <a:t> </a:t>
            </a:r>
            <a:r>
              <a:rPr sz="1700" spc="45" dirty="0">
                <a:latin typeface="Times New Roman"/>
                <a:cs typeface="Times New Roman"/>
              </a:rPr>
              <a:t>features.</a:t>
            </a:r>
            <a:endParaRPr sz="1700">
              <a:latin typeface="Times New Roman"/>
              <a:cs typeface="Times New Roman"/>
            </a:endParaRPr>
          </a:p>
          <a:p>
            <a:pPr marL="232410" marR="12065" indent="-220345">
              <a:lnSpc>
                <a:spcPct val="105500"/>
              </a:lnSpc>
              <a:spcBef>
                <a:spcPts val="475"/>
              </a:spcBef>
              <a:buClr>
                <a:srgbClr val="3333B2"/>
              </a:buClr>
              <a:buChar char="–"/>
              <a:tabLst>
                <a:tab pos="232410" algn="l"/>
              </a:tabLst>
            </a:pPr>
            <a:r>
              <a:rPr sz="1700" spc="110" dirty="0">
                <a:latin typeface="Times New Roman"/>
                <a:cs typeface="Times New Roman"/>
              </a:rPr>
              <a:t>The</a:t>
            </a:r>
            <a:r>
              <a:rPr sz="1700" spc="200" dirty="0">
                <a:latin typeface="Times New Roman"/>
                <a:cs typeface="Times New Roman"/>
              </a:rPr>
              <a:t> </a:t>
            </a:r>
            <a:r>
              <a:rPr sz="1700" spc="100" dirty="0">
                <a:latin typeface="Times New Roman"/>
                <a:cs typeface="Times New Roman"/>
              </a:rPr>
              <a:t>bootstrap</a:t>
            </a:r>
            <a:r>
              <a:rPr sz="1700" spc="204" dirty="0">
                <a:latin typeface="Times New Roman"/>
                <a:cs typeface="Times New Roman"/>
              </a:rPr>
              <a:t> </a:t>
            </a:r>
            <a:r>
              <a:rPr sz="1700" spc="95" dirty="0">
                <a:latin typeface="Times New Roman"/>
                <a:cs typeface="Times New Roman"/>
              </a:rPr>
              <a:t>method</a:t>
            </a:r>
            <a:r>
              <a:rPr sz="1700" spc="200" dirty="0">
                <a:latin typeface="Times New Roman"/>
                <a:cs typeface="Times New Roman"/>
              </a:rPr>
              <a:t> </a:t>
            </a:r>
            <a:r>
              <a:rPr sz="1700" dirty="0">
                <a:latin typeface="Times New Roman"/>
                <a:cs typeface="Times New Roman"/>
              </a:rPr>
              <a:t>is</a:t>
            </a:r>
            <a:r>
              <a:rPr sz="1700" spc="204" dirty="0">
                <a:latin typeface="Times New Roman"/>
                <a:cs typeface="Times New Roman"/>
              </a:rPr>
              <a:t> </a:t>
            </a:r>
            <a:r>
              <a:rPr sz="1700" spc="110" dirty="0">
                <a:latin typeface="Times New Roman"/>
                <a:cs typeface="Times New Roman"/>
              </a:rPr>
              <a:t>a</a:t>
            </a:r>
            <a:r>
              <a:rPr sz="1700" spc="200" dirty="0">
                <a:latin typeface="Times New Roman"/>
                <a:cs typeface="Times New Roman"/>
              </a:rPr>
              <a:t> </a:t>
            </a:r>
            <a:r>
              <a:rPr sz="1700" dirty="0">
                <a:latin typeface="Times New Roman"/>
                <a:cs typeface="Times New Roman"/>
              </a:rPr>
              <a:t>powerful</a:t>
            </a:r>
            <a:r>
              <a:rPr sz="1700" spc="195" dirty="0">
                <a:latin typeface="Times New Roman"/>
                <a:cs typeface="Times New Roman"/>
              </a:rPr>
              <a:t> </a:t>
            </a:r>
            <a:r>
              <a:rPr sz="1700" spc="65" dirty="0">
                <a:latin typeface="Times New Roman"/>
                <a:cs typeface="Times New Roman"/>
              </a:rPr>
              <a:t>tool</a:t>
            </a:r>
            <a:r>
              <a:rPr sz="1700" spc="204" dirty="0">
                <a:latin typeface="Times New Roman"/>
                <a:cs typeface="Times New Roman"/>
              </a:rPr>
              <a:t> </a:t>
            </a:r>
            <a:r>
              <a:rPr sz="1700" dirty="0">
                <a:latin typeface="Times New Roman"/>
                <a:cs typeface="Times New Roman"/>
              </a:rPr>
              <a:t>for</a:t>
            </a:r>
            <a:r>
              <a:rPr sz="1700" spc="200" dirty="0">
                <a:latin typeface="Times New Roman"/>
                <a:cs typeface="Times New Roman"/>
              </a:rPr>
              <a:t> </a:t>
            </a:r>
            <a:r>
              <a:rPr sz="1700" spc="85" dirty="0">
                <a:latin typeface="Times New Roman"/>
                <a:cs typeface="Times New Roman"/>
              </a:rPr>
              <a:t>understanding</a:t>
            </a:r>
            <a:r>
              <a:rPr sz="1700" spc="204" dirty="0">
                <a:latin typeface="Times New Roman"/>
                <a:cs typeface="Times New Roman"/>
              </a:rPr>
              <a:t> </a:t>
            </a:r>
            <a:r>
              <a:rPr sz="1700" spc="75" dirty="0">
                <a:latin typeface="Times New Roman"/>
                <a:cs typeface="Times New Roman"/>
              </a:rPr>
              <a:t>the </a:t>
            </a:r>
            <a:r>
              <a:rPr sz="1700" spc="60" dirty="0">
                <a:latin typeface="Times New Roman"/>
                <a:cs typeface="Times New Roman"/>
              </a:rPr>
              <a:t>characteristics</a:t>
            </a:r>
            <a:r>
              <a:rPr sz="1700" spc="165" dirty="0">
                <a:latin typeface="Times New Roman"/>
                <a:cs typeface="Times New Roman"/>
              </a:rPr>
              <a:t> </a:t>
            </a:r>
            <a:r>
              <a:rPr sz="1700" dirty="0">
                <a:latin typeface="Times New Roman"/>
                <a:cs typeface="Times New Roman"/>
              </a:rPr>
              <a:t>of</a:t>
            </a:r>
            <a:r>
              <a:rPr sz="1700" spc="165" dirty="0">
                <a:latin typeface="Times New Roman"/>
                <a:cs typeface="Times New Roman"/>
              </a:rPr>
              <a:t> </a:t>
            </a:r>
            <a:r>
              <a:rPr sz="1700" spc="75" dirty="0">
                <a:latin typeface="Times New Roman"/>
                <a:cs typeface="Times New Roman"/>
              </a:rPr>
              <a:t>water</a:t>
            </a:r>
            <a:r>
              <a:rPr sz="1700" spc="165" dirty="0">
                <a:latin typeface="Times New Roman"/>
                <a:cs typeface="Times New Roman"/>
              </a:rPr>
              <a:t> </a:t>
            </a:r>
            <a:r>
              <a:rPr sz="1700" spc="65" dirty="0">
                <a:latin typeface="Times New Roman"/>
                <a:cs typeface="Times New Roman"/>
              </a:rPr>
              <a:t>quality</a:t>
            </a:r>
            <a:r>
              <a:rPr sz="1700" spc="165" dirty="0">
                <a:latin typeface="Times New Roman"/>
                <a:cs typeface="Times New Roman"/>
              </a:rPr>
              <a:t> </a:t>
            </a:r>
            <a:r>
              <a:rPr sz="1700" spc="60" dirty="0">
                <a:latin typeface="Times New Roman"/>
                <a:cs typeface="Times New Roman"/>
              </a:rPr>
              <a:t>prediction</a:t>
            </a:r>
            <a:r>
              <a:rPr sz="1700" spc="165" dirty="0">
                <a:latin typeface="Times New Roman"/>
                <a:cs typeface="Times New Roman"/>
              </a:rPr>
              <a:t> </a:t>
            </a:r>
            <a:r>
              <a:rPr sz="1700" spc="85" dirty="0">
                <a:latin typeface="Times New Roman"/>
                <a:cs typeface="Times New Roman"/>
              </a:rPr>
              <a:t>datasets,</a:t>
            </a:r>
            <a:r>
              <a:rPr sz="1700" spc="165" dirty="0">
                <a:latin typeface="Times New Roman"/>
                <a:cs typeface="Times New Roman"/>
              </a:rPr>
              <a:t> </a:t>
            </a:r>
            <a:r>
              <a:rPr sz="1700" spc="50" dirty="0">
                <a:latin typeface="Times New Roman"/>
                <a:cs typeface="Times New Roman"/>
              </a:rPr>
              <a:t>evaluating </a:t>
            </a:r>
            <a:r>
              <a:rPr sz="1700" spc="55" dirty="0">
                <a:latin typeface="Times New Roman"/>
                <a:cs typeface="Times New Roman"/>
              </a:rPr>
              <a:t>model</a:t>
            </a:r>
            <a:r>
              <a:rPr sz="1700" spc="165" dirty="0">
                <a:latin typeface="Times New Roman"/>
                <a:cs typeface="Times New Roman"/>
              </a:rPr>
              <a:t> </a:t>
            </a:r>
            <a:r>
              <a:rPr sz="1700" spc="60" dirty="0">
                <a:latin typeface="Times New Roman"/>
                <a:cs typeface="Times New Roman"/>
              </a:rPr>
              <a:t>performance,</a:t>
            </a:r>
            <a:r>
              <a:rPr sz="1700" spc="170" dirty="0">
                <a:latin typeface="Times New Roman"/>
                <a:cs typeface="Times New Roman"/>
              </a:rPr>
              <a:t> </a:t>
            </a:r>
            <a:r>
              <a:rPr sz="1700" spc="75" dirty="0">
                <a:latin typeface="Times New Roman"/>
                <a:cs typeface="Times New Roman"/>
              </a:rPr>
              <a:t>estimating</a:t>
            </a:r>
            <a:r>
              <a:rPr sz="1700" spc="170" dirty="0">
                <a:latin typeface="Times New Roman"/>
                <a:cs typeface="Times New Roman"/>
              </a:rPr>
              <a:t> </a:t>
            </a:r>
            <a:r>
              <a:rPr sz="1700" spc="65" dirty="0">
                <a:latin typeface="Times New Roman"/>
                <a:cs typeface="Times New Roman"/>
              </a:rPr>
              <a:t>uncertainties,</a:t>
            </a:r>
            <a:r>
              <a:rPr sz="1700" spc="165" dirty="0">
                <a:latin typeface="Times New Roman"/>
                <a:cs typeface="Times New Roman"/>
              </a:rPr>
              <a:t> </a:t>
            </a:r>
            <a:r>
              <a:rPr sz="1700" spc="105" dirty="0">
                <a:latin typeface="Times New Roman"/>
                <a:cs typeface="Times New Roman"/>
              </a:rPr>
              <a:t>and</a:t>
            </a:r>
            <a:r>
              <a:rPr sz="1700" spc="170" dirty="0">
                <a:latin typeface="Times New Roman"/>
                <a:cs typeface="Times New Roman"/>
              </a:rPr>
              <a:t> </a:t>
            </a:r>
            <a:r>
              <a:rPr sz="1700" spc="50" dirty="0">
                <a:latin typeface="Times New Roman"/>
                <a:cs typeface="Times New Roman"/>
              </a:rPr>
              <a:t>gaining</a:t>
            </a:r>
            <a:r>
              <a:rPr sz="1700" spc="170" dirty="0">
                <a:latin typeface="Times New Roman"/>
                <a:cs typeface="Times New Roman"/>
              </a:rPr>
              <a:t> </a:t>
            </a:r>
            <a:r>
              <a:rPr sz="1700" spc="-10" dirty="0">
                <a:latin typeface="Times New Roman"/>
                <a:cs typeface="Times New Roman"/>
              </a:rPr>
              <a:t>insights </a:t>
            </a:r>
            <a:r>
              <a:rPr sz="1700" spc="65" dirty="0">
                <a:latin typeface="Times New Roman"/>
                <a:cs typeface="Times New Roman"/>
              </a:rPr>
              <a:t>into</a:t>
            </a:r>
            <a:r>
              <a:rPr sz="1700" spc="155" dirty="0">
                <a:latin typeface="Times New Roman"/>
                <a:cs typeface="Times New Roman"/>
              </a:rPr>
              <a:t> </a:t>
            </a:r>
            <a:r>
              <a:rPr sz="1700" spc="100" dirty="0">
                <a:latin typeface="Times New Roman"/>
                <a:cs typeface="Times New Roman"/>
              </a:rPr>
              <a:t>the</a:t>
            </a:r>
            <a:r>
              <a:rPr sz="1700" spc="160" dirty="0">
                <a:latin typeface="Times New Roman"/>
                <a:cs typeface="Times New Roman"/>
              </a:rPr>
              <a:t> </a:t>
            </a:r>
            <a:r>
              <a:rPr sz="1700" spc="70" dirty="0">
                <a:latin typeface="Times New Roman"/>
                <a:cs typeface="Times New Roman"/>
              </a:rPr>
              <a:t>stability</a:t>
            </a:r>
            <a:r>
              <a:rPr sz="1700" spc="155" dirty="0">
                <a:latin typeface="Times New Roman"/>
                <a:cs typeface="Times New Roman"/>
              </a:rPr>
              <a:t> </a:t>
            </a:r>
            <a:r>
              <a:rPr sz="1700" spc="110" dirty="0">
                <a:latin typeface="Times New Roman"/>
                <a:cs typeface="Times New Roman"/>
              </a:rPr>
              <a:t>and</a:t>
            </a:r>
            <a:r>
              <a:rPr sz="1700" spc="155" dirty="0">
                <a:latin typeface="Times New Roman"/>
                <a:cs typeface="Times New Roman"/>
              </a:rPr>
              <a:t> </a:t>
            </a:r>
            <a:r>
              <a:rPr sz="1700" spc="80" dirty="0">
                <a:latin typeface="Times New Roman"/>
                <a:cs typeface="Times New Roman"/>
              </a:rPr>
              <a:t>importance</a:t>
            </a:r>
            <a:r>
              <a:rPr sz="1700" spc="160" dirty="0">
                <a:latin typeface="Times New Roman"/>
                <a:cs typeface="Times New Roman"/>
              </a:rPr>
              <a:t> </a:t>
            </a:r>
            <a:r>
              <a:rPr sz="1700" dirty="0">
                <a:latin typeface="Times New Roman"/>
                <a:cs typeface="Times New Roman"/>
              </a:rPr>
              <a:t>of</a:t>
            </a:r>
            <a:r>
              <a:rPr sz="1700" spc="160" dirty="0">
                <a:latin typeface="Times New Roman"/>
                <a:cs typeface="Times New Roman"/>
              </a:rPr>
              <a:t> </a:t>
            </a:r>
            <a:r>
              <a:rPr sz="1700" spc="65" dirty="0">
                <a:latin typeface="Times New Roman"/>
                <a:cs typeface="Times New Roman"/>
              </a:rPr>
              <a:t>features</a:t>
            </a:r>
            <a:r>
              <a:rPr sz="1700" spc="160" dirty="0">
                <a:latin typeface="Times New Roman"/>
                <a:cs typeface="Times New Roman"/>
              </a:rPr>
              <a:t> </a:t>
            </a:r>
            <a:r>
              <a:rPr sz="1700" spc="110" dirty="0">
                <a:latin typeface="Times New Roman"/>
                <a:cs typeface="Times New Roman"/>
              </a:rPr>
              <a:t>and</a:t>
            </a:r>
            <a:r>
              <a:rPr sz="1700" spc="155" dirty="0">
                <a:latin typeface="Times New Roman"/>
                <a:cs typeface="Times New Roman"/>
              </a:rPr>
              <a:t> </a:t>
            </a:r>
            <a:r>
              <a:rPr sz="1700" spc="80" dirty="0">
                <a:latin typeface="Times New Roman"/>
                <a:cs typeface="Times New Roman"/>
              </a:rPr>
              <a:t>parameters.</a:t>
            </a:r>
            <a:r>
              <a:rPr sz="1700" spc="355" dirty="0">
                <a:latin typeface="Times New Roman"/>
                <a:cs typeface="Times New Roman"/>
              </a:rPr>
              <a:t> </a:t>
            </a:r>
            <a:r>
              <a:rPr sz="1700" spc="95" dirty="0">
                <a:latin typeface="Times New Roman"/>
                <a:cs typeface="Times New Roman"/>
              </a:rPr>
              <a:t>It</a:t>
            </a:r>
            <a:endParaRPr sz="1700">
              <a:latin typeface="Times New Roman"/>
              <a:cs typeface="Times New Roman"/>
            </a:endParaRPr>
          </a:p>
          <a:p>
            <a:pPr marL="232410" marR="391160">
              <a:lnSpc>
                <a:spcPct val="105500"/>
              </a:lnSpc>
            </a:pPr>
            <a:r>
              <a:rPr sz="1700" spc="50" dirty="0">
                <a:latin typeface="Times New Roman"/>
                <a:cs typeface="Times New Roman"/>
              </a:rPr>
              <a:t>helps</a:t>
            </a:r>
            <a:r>
              <a:rPr sz="1700" spc="250" dirty="0">
                <a:latin typeface="Times New Roman"/>
                <a:cs typeface="Times New Roman"/>
              </a:rPr>
              <a:t> </a:t>
            </a:r>
            <a:r>
              <a:rPr sz="1700" dirty="0">
                <a:latin typeface="Times New Roman"/>
                <a:cs typeface="Times New Roman"/>
              </a:rPr>
              <a:t>you</a:t>
            </a:r>
            <a:r>
              <a:rPr sz="1700" spc="254" dirty="0">
                <a:latin typeface="Times New Roman"/>
                <a:cs typeface="Times New Roman"/>
              </a:rPr>
              <a:t> </a:t>
            </a:r>
            <a:r>
              <a:rPr sz="1700" spc="60" dirty="0">
                <a:latin typeface="Times New Roman"/>
                <a:cs typeface="Times New Roman"/>
              </a:rPr>
              <a:t>make</a:t>
            </a:r>
            <a:r>
              <a:rPr sz="1700" spc="254" dirty="0">
                <a:latin typeface="Times New Roman"/>
                <a:cs typeface="Times New Roman"/>
              </a:rPr>
              <a:t> </a:t>
            </a:r>
            <a:r>
              <a:rPr sz="1700" spc="60" dirty="0">
                <a:latin typeface="Times New Roman"/>
                <a:cs typeface="Times New Roman"/>
              </a:rPr>
              <a:t>more</a:t>
            </a:r>
            <a:r>
              <a:rPr sz="1700" spc="254" dirty="0">
                <a:latin typeface="Times New Roman"/>
                <a:cs typeface="Times New Roman"/>
              </a:rPr>
              <a:t> </a:t>
            </a:r>
            <a:r>
              <a:rPr sz="1700" spc="50" dirty="0">
                <a:latin typeface="Times New Roman"/>
                <a:cs typeface="Times New Roman"/>
              </a:rPr>
              <a:t>informed</a:t>
            </a:r>
            <a:r>
              <a:rPr sz="1700" spc="254" dirty="0">
                <a:latin typeface="Times New Roman"/>
                <a:cs typeface="Times New Roman"/>
              </a:rPr>
              <a:t> </a:t>
            </a:r>
            <a:r>
              <a:rPr sz="1700" dirty="0">
                <a:latin typeface="Times New Roman"/>
                <a:cs typeface="Times New Roman"/>
              </a:rPr>
              <a:t>decisions</a:t>
            </a:r>
            <a:r>
              <a:rPr sz="1700" spc="254" dirty="0">
                <a:latin typeface="Times New Roman"/>
                <a:cs typeface="Times New Roman"/>
              </a:rPr>
              <a:t> </a:t>
            </a:r>
            <a:r>
              <a:rPr sz="1700" spc="60" dirty="0">
                <a:latin typeface="Times New Roman"/>
                <a:cs typeface="Times New Roman"/>
              </a:rPr>
              <a:t>when</a:t>
            </a:r>
            <a:r>
              <a:rPr sz="1700" spc="254" dirty="0">
                <a:latin typeface="Times New Roman"/>
                <a:cs typeface="Times New Roman"/>
              </a:rPr>
              <a:t> </a:t>
            </a:r>
            <a:r>
              <a:rPr sz="1700" dirty="0">
                <a:latin typeface="Times New Roman"/>
                <a:cs typeface="Times New Roman"/>
              </a:rPr>
              <a:t>developing</a:t>
            </a:r>
            <a:r>
              <a:rPr sz="1700" spc="254" dirty="0">
                <a:latin typeface="Times New Roman"/>
                <a:cs typeface="Times New Roman"/>
              </a:rPr>
              <a:t> </a:t>
            </a:r>
            <a:r>
              <a:rPr sz="1700" spc="80" dirty="0">
                <a:latin typeface="Times New Roman"/>
                <a:cs typeface="Times New Roman"/>
              </a:rPr>
              <a:t>and </a:t>
            </a:r>
            <a:r>
              <a:rPr sz="1700" dirty="0">
                <a:latin typeface="Times New Roman"/>
                <a:cs typeface="Times New Roman"/>
              </a:rPr>
              <a:t>deploying</a:t>
            </a:r>
            <a:r>
              <a:rPr sz="1700" spc="245" dirty="0">
                <a:latin typeface="Times New Roman"/>
                <a:cs typeface="Times New Roman"/>
              </a:rPr>
              <a:t> </a:t>
            </a:r>
            <a:r>
              <a:rPr sz="1700" spc="50" dirty="0">
                <a:latin typeface="Times New Roman"/>
                <a:cs typeface="Times New Roman"/>
              </a:rPr>
              <a:t>predictive</a:t>
            </a:r>
            <a:r>
              <a:rPr sz="1700" spc="245" dirty="0">
                <a:latin typeface="Times New Roman"/>
                <a:cs typeface="Times New Roman"/>
              </a:rPr>
              <a:t> </a:t>
            </a:r>
            <a:r>
              <a:rPr sz="1700" spc="50" dirty="0">
                <a:latin typeface="Times New Roman"/>
                <a:cs typeface="Times New Roman"/>
              </a:rPr>
              <a:t>models</a:t>
            </a:r>
            <a:r>
              <a:rPr sz="1700" spc="245" dirty="0">
                <a:latin typeface="Times New Roman"/>
                <a:cs typeface="Times New Roman"/>
              </a:rPr>
              <a:t> </a:t>
            </a:r>
            <a:r>
              <a:rPr sz="1700" dirty="0">
                <a:latin typeface="Times New Roman"/>
                <a:cs typeface="Times New Roman"/>
              </a:rPr>
              <a:t>for</a:t>
            </a:r>
            <a:r>
              <a:rPr sz="1700" spc="245" dirty="0">
                <a:latin typeface="Times New Roman"/>
                <a:cs typeface="Times New Roman"/>
              </a:rPr>
              <a:t> </a:t>
            </a:r>
            <a:r>
              <a:rPr sz="1700" spc="75" dirty="0">
                <a:latin typeface="Times New Roman"/>
                <a:cs typeface="Times New Roman"/>
              </a:rPr>
              <a:t>water</a:t>
            </a:r>
            <a:r>
              <a:rPr sz="1700" spc="245" dirty="0">
                <a:latin typeface="Times New Roman"/>
                <a:cs typeface="Times New Roman"/>
              </a:rPr>
              <a:t> </a:t>
            </a:r>
            <a:r>
              <a:rPr sz="1700" spc="65" dirty="0">
                <a:latin typeface="Times New Roman"/>
                <a:cs typeface="Times New Roman"/>
              </a:rPr>
              <a:t>quality</a:t>
            </a:r>
            <a:r>
              <a:rPr sz="1700" spc="240" dirty="0">
                <a:latin typeface="Times New Roman"/>
                <a:cs typeface="Times New Roman"/>
              </a:rPr>
              <a:t> </a:t>
            </a:r>
            <a:r>
              <a:rPr sz="1700" spc="40" dirty="0">
                <a:latin typeface="Times New Roman"/>
                <a:cs typeface="Times New Roman"/>
              </a:rPr>
              <a:t>assessment.</a:t>
            </a:r>
            <a:endParaRPr sz="1700">
              <a:latin typeface="Times New Roman"/>
              <a:cs typeface="Times New Roman"/>
            </a:endParaRPr>
          </a:p>
        </p:txBody>
      </p:sp>
      <p:grpSp>
        <p:nvGrpSpPr>
          <p:cNvPr id="3" name="object 3"/>
          <p:cNvGrpSpPr/>
          <p:nvPr/>
        </p:nvGrpSpPr>
        <p:grpSpPr>
          <a:xfrm>
            <a:off x="-1959" y="5319151"/>
            <a:ext cx="7319009" cy="168910"/>
            <a:chOff x="-1959" y="5319151"/>
            <a:chExt cx="7319009" cy="168910"/>
          </a:xfrm>
        </p:grpSpPr>
        <p:sp>
          <p:nvSpPr>
            <p:cNvPr id="4" name="object 4"/>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5" name="object 5"/>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6" name="object 6"/>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7" name="object 7"/>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8" name="object 8"/>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dirty="0">
              <a:latin typeface="Georgia"/>
              <a:cs typeface="Georgia"/>
            </a:endParaRPr>
          </a:p>
        </p:txBody>
      </p:sp>
      <p:sp>
        <p:nvSpPr>
          <p:cNvPr id="9" name="object 9"/>
          <p:cNvSpPr txBox="1">
            <a:spLocks noGrp="1"/>
          </p:cNvSpPr>
          <p:nvPr>
            <p:ph type="ftr" sz="quarter" idx="5"/>
          </p:nvPr>
        </p:nvSpPr>
        <p:spPr>
          <a:xfrm>
            <a:off x="5372285" y="5287595"/>
            <a:ext cx="1164618" cy="173766"/>
          </a:xfrm>
          <a:prstGeom prst="rect">
            <a:avLst/>
          </a:prstGeom>
        </p:spPr>
        <p:txBody>
          <a:bodyPr vert="horz" wrap="square" lIns="0" tIns="27305" rIns="0" bIns="0" rtlCol="0">
            <a:spAutoFit/>
          </a:bodyPr>
          <a:lstStyle/>
          <a:p>
            <a:pPr marL="12700">
              <a:lnSpc>
                <a:spcPct val="100000"/>
              </a:lnSpc>
              <a:spcBef>
                <a:spcPts val="215"/>
              </a:spcBef>
            </a:pPr>
            <a:r>
              <a:rPr lang="en-IN" spc="65" dirty="0"/>
              <a:t>Nov , 08</a:t>
            </a:r>
            <a:r>
              <a:rPr lang="en-IN" spc="200" dirty="0"/>
              <a:t> </a:t>
            </a:r>
            <a:r>
              <a:rPr lang="en-IN" spc="-20" dirty="0"/>
              <a:t>, 2023</a:t>
            </a:r>
          </a:p>
        </p:txBody>
      </p:sp>
      <p:sp>
        <p:nvSpPr>
          <p:cNvPr id="10" name="object 10"/>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spc="80" dirty="0"/>
              <a:t>2</a:t>
            </a:r>
            <a:r>
              <a:rPr lang="en-IN" spc="80" dirty="0"/>
              <a:t>9 </a:t>
            </a:r>
            <a:r>
              <a:rPr spc="125" dirty="0"/>
              <a:t>/</a:t>
            </a:r>
            <a:r>
              <a:rPr spc="-40" dirty="0"/>
              <a:t> </a:t>
            </a:r>
            <a:r>
              <a:rPr spc="-25" dirty="0"/>
              <a:t>3</a:t>
            </a:r>
            <a:r>
              <a:rPr lang="en-IN" spc="-25" dirty="0"/>
              <a:t>6</a:t>
            </a:r>
            <a:endParaRPr spc="-25" dirty="0"/>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9" y="213990"/>
            <a:ext cx="7319645" cy="564515"/>
          </a:xfrm>
          <a:custGeom>
            <a:avLst/>
            <a:gdLst/>
            <a:ahLst/>
            <a:cxnLst/>
            <a:rect l="l" t="t" r="r" b="b"/>
            <a:pathLst>
              <a:path w="7319645" h="564515">
                <a:moveTo>
                  <a:pt x="7319124" y="0"/>
                </a:moveTo>
                <a:lnTo>
                  <a:pt x="0" y="0"/>
                </a:lnTo>
                <a:lnTo>
                  <a:pt x="0" y="564151"/>
                </a:lnTo>
                <a:lnTo>
                  <a:pt x="7319124" y="564151"/>
                </a:lnTo>
                <a:lnTo>
                  <a:pt x="7319124" y="0"/>
                </a:lnTo>
                <a:close/>
              </a:path>
            </a:pathLst>
          </a:custGeom>
          <a:solidFill>
            <a:srgbClr val="E5EFE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75" dirty="0"/>
              <a:t>Introduction</a:t>
            </a:r>
          </a:p>
        </p:txBody>
      </p:sp>
      <p:sp>
        <p:nvSpPr>
          <p:cNvPr id="4" name="object 4"/>
          <p:cNvSpPr txBox="1"/>
          <p:nvPr/>
        </p:nvSpPr>
        <p:spPr>
          <a:xfrm>
            <a:off x="205397" y="988058"/>
            <a:ext cx="6856095" cy="1383030"/>
          </a:xfrm>
          <a:prstGeom prst="rect">
            <a:avLst/>
          </a:prstGeom>
        </p:spPr>
        <p:txBody>
          <a:bodyPr vert="horz" wrap="square" lIns="0" tIns="16510" rIns="0" bIns="0" rtlCol="0">
            <a:spAutoFit/>
          </a:bodyPr>
          <a:lstStyle/>
          <a:p>
            <a:pPr marL="12700">
              <a:lnSpc>
                <a:spcPct val="100000"/>
              </a:lnSpc>
              <a:spcBef>
                <a:spcPts val="130"/>
              </a:spcBef>
            </a:pPr>
            <a:r>
              <a:rPr sz="1700" spc="100" dirty="0">
                <a:latin typeface="Times New Roman"/>
                <a:cs typeface="Times New Roman"/>
              </a:rPr>
              <a:t>Dataset</a:t>
            </a:r>
            <a:r>
              <a:rPr sz="1700" spc="180" dirty="0">
                <a:latin typeface="Times New Roman"/>
                <a:cs typeface="Times New Roman"/>
              </a:rPr>
              <a:t> </a:t>
            </a:r>
            <a:r>
              <a:rPr sz="1700" spc="-10" dirty="0">
                <a:latin typeface="Times New Roman"/>
                <a:cs typeface="Times New Roman"/>
              </a:rPr>
              <a:t>Overview:</a:t>
            </a:r>
            <a:endParaRPr sz="1700">
              <a:latin typeface="Times New Roman"/>
              <a:cs typeface="Times New Roman"/>
            </a:endParaRPr>
          </a:p>
          <a:p>
            <a:pPr marL="12700" marR="5080">
              <a:lnSpc>
                <a:spcPct val="105500"/>
              </a:lnSpc>
            </a:pPr>
            <a:r>
              <a:rPr sz="1700" spc="80" dirty="0">
                <a:latin typeface="Times New Roman"/>
                <a:cs typeface="Times New Roman"/>
              </a:rPr>
              <a:t>This</a:t>
            </a:r>
            <a:r>
              <a:rPr sz="1700" spc="270" dirty="0">
                <a:latin typeface="Times New Roman"/>
                <a:cs typeface="Times New Roman"/>
              </a:rPr>
              <a:t> </a:t>
            </a:r>
            <a:r>
              <a:rPr sz="1700" spc="100" dirty="0">
                <a:latin typeface="Times New Roman"/>
                <a:cs typeface="Times New Roman"/>
              </a:rPr>
              <a:t>dataset</a:t>
            </a:r>
            <a:r>
              <a:rPr sz="1700" spc="275" dirty="0">
                <a:latin typeface="Times New Roman"/>
                <a:cs typeface="Times New Roman"/>
              </a:rPr>
              <a:t> </a:t>
            </a:r>
            <a:r>
              <a:rPr sz="1700" dirty="0">
                <a:latin typeface="Times New Roman"/>
                <a:cs typeface="Times New Roman"/>
              </a:rPr>
              <a:t>provides</a:t>
            </a:r>
            <a:r>
              <a:rPr sz="1700" spc="270" dirty="0">
                <a:latin typeface="Times New Roman"/>
                <a:cs typeface="Times New Roman"/>
              </a:rPr>
              <a:t> </a:t>
            </a:r>
            <a:r>
              <a:rPr sz="1700" spc="110" dirty="0">
                <a:latin typeface="Times New Roman"/>
                <a:cs typeface="Times New Roman"/>
              </a:rPr>
              <a:t>a</a:t>
            </a:r>
            <a:r>
              <a:rPr sz="1700" spc="275" dirty="0">
                <a:latin typeface="Times New Roman"/>
                <a:cs typeface="Times New Roman"/>
              </a:rPr>
              <a:t> </a:t>
            </a:r>
            <a:r>
              <a:rPr sz="1700" dirty="0">
                <a:latin typeface="Times New Roman"/>
                <a:cs typeface="Times New Roman"/>
              </a:rPr>
              <a:t>diverse</a:t>
            </a:r>
            <a:r>
              <a:rPr sz="1700" spc="275" dirty="0">
                <a:latin typeface="Times New Roman"/>
                <a:cs typeface="Times New Roman"/>
              </a:rPr>
              <a:t> </a:t>
            </a:r>
            <a:r>
              <a:rPr sz="1700" spc="70" dirty="0">
                <a:latin typeface="Times New Roman"/>
                <a:cs typeface="Times New Roman"/>
              </a:rPr>
              <a:t>set</a:t>
            </a:r>
            <a:r>
              <a:rPr sz="1700" spc="270" dirty="0">
                <a:latin typeface="Times New Roman"/>
                <a:cs typeface="Times New Roman"/>
              </a:rPr>
              <a:t> </a:t>
            </a:r>
            <a:r>
              <a:rPr sz="1700" dirty="0">
                <a:latin typeface="Times New Roman"/>
                <a:cs typeface="Times New Roman"/>
              </a:rPr>
              <a:t>of</a:t>
            </a:r>
            <a:r>
              <a:rPr sz="1700" spc="275" dirty="0">
                <a:latin typeface="Times New Roman"/>
                <a:cs typeface="Times New Roman"/>
              </a:rPr>
              <a:t> </a:t>
            </a:r>
            <a:r>
              <a:rPr sz="1700" dirty="0">
                <a:latin typeface="Times New Roman"/>
                <a:cs typeface="Times New Roman"/>
              </a:rPr>
              <a:t>variables,</a:t>
            </a:r>
            <a:r>
              <a:rPr sz="1700" spc="265" dirty="0">
                <a:latin typeface="Times New Roman"/>
                <a:cs typeface="Times New Roman"/>
              </a:rPr>
              <a:t> </a:t>
            </a:r>
            <a:r>
              <a:rPr sz="1700" spc="55" dirty="0">
                <a:latin typeface="Times New Roman"/>
                <a:cs typeface="Times New Roman"/>
              </a:rPr>
              <a:t>enabling</a:t>
            </a:r>
            <a:r>
              <a:rPr sz="1700" spc="275" dirty="0">
                <a:latin typeface="Times New Roman"/>
                <a:cs typeface="Times New Roman"/>
              </a:rPr>
              <a:t> </a:t>
            </a:r>
            <a:r>
              <a:rPr sz="1700" spc="50" dirty="0">
                <a:latin typeface="Times New Roman"/>
                <a:cs typeface="Times New Roman"/>
              </a:rPr>
              <a:t>researchers</a:t>
            </a:r>
            <a:r>
              <a:rPr sz="1700" spc="270" dirty="0">
                <a:latin typeface="Times New Roman"/>
                <a:cs typeface="Times New Roman"/>
              </a:rPr>
              <a:t> </a:t>
            </a:r>
            <a:r>
              <a:rPr sz="1700" spc="80" dirty="0">
                <a:latin typeface="Times New Roman"/>
                <a:cs typeface="Times New Roman"/>
              </a:rPr>
              <a:t>to </a:t>
            </a:r>
            <a:r>
              <a:rPr sz="1700" spc="50" dirty="0">
                <a:latin typeface="Times New Roman"/>
                <a:cs typeface="Times New Roman"/>
              </a:rPr>
              <a:t>explore</a:t>
            </a:r>
            <a:r>
              <a:rPr sz="1700" spc="190" dirty="0">
                <a:latin typeface="Times New Roman"/>
                <a:cs typeface="Times New Roman"/>
              </a:rPr>
              <a:t> </a:t>
            </a:r>
            <a:r>
              <a:rPr sz="1700" spc="45" dirty="0">
                <a:latin typeface="Times New Roman"/>
                <a:cs typeface="Times New Roman"/>
              </a:rPr>
              <a:t>various</a:t>
            </a:r>
            <a:r>
              <a:rPr sz="1700" spc="190" dirty="0">
                <a:latin typeface="Times New Roman"/>
                <a:cs typeface="Times New Roman"/>
              </a:rPr>
              <a:t> </a:t>
            </a:r>
            <a:r>
              <a:rPr sz="1700" spc="70" dirty="0">
                <a:latin typeface="Times New Roman"/>
                <a:cs typeface="Times New Roman"/>
              </a:rPr>
              <a:t>aspects</a:t>
            </a:r>
            <a:r>
              <a:rPr sz="1700" spc="190" dirty="0">
                <a:latin typeface="Times New Roman"/>
                <a:cs typeface="Times New Roman"/>
              </a:rPr>
              <a:t> </a:t>
            </a:r>
            <a:r>
              <a:rPr sz="1700" dirty="0">
                <a:latin typeface="Times New Roman"/>
                <a:cs typeface="Times New Roman"/>
              </a:rPr>
              <a:t>of</a:t>
            </a:r>
            <a:r>
              <a:rPr sz="1700" spc="190" dirty="0">
                <a:latin typeface="Times New Roman"/>
                <a:cs typeface="Times New Roman"/>
              </a:rPr>
              <a:t> </a:t>
            </a:r>
            <a:r>
              <a:rPr sz="1700" spc="75" dirty="0">
                <a:latin typeface="Times New Roman"/>
                <a:cs typeface="Times New Roman"/>
              </a:rPr>
              <a:t>water</a:t>
            </a:r>
            <a:r>
              <a:rPr sz="1700" spc="195" dirty="0">
                <a:latin typeface="Times New Roman"/>
                <a:cs typeface="Times New Roman"/>
              </a:rPr>
              <a:t> </a:t>
            </a:r>
            <a:r>
              <a:rPr sz="1700" spc="65" dirty="0">
                <a:latin typeface="Times New Roman"/>
                <a:cs typeface="Times New Roman"/>
              </a:rPr>
              <a:t>quality</a:t>
            </a:r>
            <a:r>
              <a:rPr sz="1700" spc="185" dirty="0">
                <a:latin typeface="Times New Roman"/>
                <a:cs typeface="Times New Roman"/>
              </a:rPr>
              <a:t> </a:t>
            </a:r>
            <a:r>
              <a:rPr sz="1700" spc="110" dirty="0">
                <a:latin typeface="Times New Roman"/>
                <a:cs typeface="Times New Roman"/>
              </a:rPr>
              <a:t>and</a:t>
            </a:r>
            <a:r>
              <a:rPr sz="1700" spc="190" dirty="0">
                <a:latin typeface="Times New Roman"/>
                <a:cs typeface="Times New Roman"/>
              </a:rPr>
              <a:t> </a:t>
            </a:r>
            <a:r>
              <a:rPr sz="1700" dirty="0">
                <a:latin typeface="Times New Roman"/>
                <a:cs typeface="Times New Roman"/>
              </a:rPr>
              <a:t>develop</a:t>
            </a:r>
            <a:r>
              <a:rPr sz="1700" spc="185" dirty="0">
                <a:latin typeface="Times New Roman"/>
                <a:cs typeface="Times New Roman"/>
              </a:rPr>
              <a:t> </a:t>
            </a:r>
            <a:r>
              <a:rPr sz="1700" spc="50" dirty="0">
                <a:latin typeface="Times New Roman"/>
                <a:cs typeface="Times New Roman"/>
              </a:rPr>
              <a:t>predictive</a:t>
            </a:r>
            <a:r>
              <a:rPr sz="1700" spc="195" dirty="0">
                <a:latin typeface="Times New Roman"/>
                <a:cs typeface="Times New Roman"/>
              </a:rPr>
              <a:t> </a:t>
            </a:r>
            <a:r>
              <a:rPr sz="1700" spc="40" dirty="0">
                <a:latin typeface="Times New Roman"/>
                <a:cs typeface="Times New Roman"/>
              </a:rPr>
              <a:t>models </a:t>
            </a:r>
            <a:r>
              <a:rPr sz="1700" spc="145" dirty="0">
                <a:latin typeface="Times New Roman"/>
                <a:cs typeface="Times New Roman"/>
              </a:rPr>
              <a:t>that</a:t>
            </a:r>
            <a:r>
              <a:rPr sz="1700" spc="170" dirty="0">
                <a:latin typeface="Times New Roman"/>
                <a:cs typeface="Times New Roman"/>
              </a:rPr>
              <a:t> </a:t>
            </a:r>
            <a:r>
              <a:rPr sz="1700" spc="75" dirty="0">
                <a:latin typeface="Times New Roman"/>
                <a:cs typeface="Times New Roman"/>
              </a:rPr>
              <a:t>can</a:t>
            </a:r>
            <a:r>
              <a:rPr sz="1700" spc="170" dirty="0">
                <a:latin typeface="Times New Roman"/>
                <a:cs typeface="Times New Roman"/>
              </a:rPr>
              <a:t> </a:t>
            </a:r>
            <a:r>
              <a:rPr sz="1700" spc="70" dirty="0">
                <a:latin typeface="Times New Roman"/>
                <a:cs typeface="Times New Roman"/>
              </a:rPr>
              <a:t>aid</a:t>
            </a:r>
            <a:r>
              <a:rPr sz="1700" spc="170" dirty="0">
                <a:latin typeface="Times New Roman"/>
                <a:cs typeface="Times New Roman"/>
              </a:rPr>
              <a:t> </a:t>
            </a:r>
            <a:r>
              <a:rPr sz="1700" spc="55" dirty="0">
                <a:latin typeface="Times New Roman"/>
                <a:cs typeface="Times New Roman"/>
              </a:rPr>
              <a:t>in</a:t>
            </a:r>
            <a:r>
              <a:rPr sz="1700" spc="175" dirty="0">
                <a:latin typeface="Times New Roman"/>
                <a:cs typeface="Times New Roman"/>
              </a:rPr>
              <a:t> </a:t>
            </a:r>
            <a:r>
              <a:rPr sz="1700" spc="55" dirty="0">
                <a:latin typeface="Times New Roman"/>
                <a:cs typeface="Times New Roman"/>
              </a:rPr>
              <a:t>early</a:t>
            </a:r>
            <a:r>
              <a:rPr sz="1700" spc="170" dirty="0">
                <a:latin typeface="Times New Roman"/>
                <a:cs typeface="Times New Roman"/>
              </a:rPr>
              <a:t> </a:t>
            </a:r>
            <a:r>
              <a:rPr sz="1700" spc="70" dirty="0">
                <a:latin typeface="Times New Roman"/>
                <a:cs typeface="Times New Roman"/>
              </a:rPr>
              <a:t>detection</a:t>
            </a:r>
            <a:r>
              <a:rPr sz="1700" spc="170" dirty="0">
                <a:latin typeface="Times New Roman"/>
                <a:cs typeface="Times New Roman"/>
              </a:rPr>
              <a:t> </a:t>
            </a:r>
            <a:r>
              <a:rPr sz="1700" dirty="0">
                <a:latin typeface="Times New Roman"/>
                <a:cs typeface="Times New Roman"/>
              </a:rPr>
              <a:t>of</a:t>
            </a:r>
            <a:r>
              <a:rPr sz="1700" spc="175" dirty="0">
                <a:latin typeface="Times New Roman"/>
                <a:cs typeface="Times New Roman"/>
              </a:rPr>
              <a:t> </a:t>
            </a:r>
            <a:r>
              <a:rPr sz="1700" spc="75" dirty="0">
                <a:latin typeface="Times New Roman"/>
                <a:cs typeface="Times New Roman"/>
              </a:rPr>
              <a:t>water</a:t>
            </a:r>
            <a:r>
              <a:rPr sz="1700" spc="165" dirty="0">
                <a:latin typeface="Times New Roman"/>
                <a:cs typeface="Times New Roman"/>
              </a:rPr>
              <a:t> </a:t>
            </a:r>
            <a:r>
              <a:rPr sz="1700" spc="65" dirty="0">
                <a:latin typeface="Times New Roman"/>
                <a:cs typeface="Times New Roman"/>
              </a:rPr>
              <a:t>quality</a:t>
            </a:r>
            <a:r>
              <a:rPr sz="1700" spc="170" dirty="0">
                <a:latin typeface="Times New Roman"/>
                <a:cs typeface="Times New Roman"/>
              </a:rPr>
              <a:t> </a:t>
            </a:r>
            <a:r>
              <a:rPr sz="1700" dirty="0">
                <a:latin typeface="Times New Roman"/>
                <a:cs typeface="Times New Roman"/>
              </a:rPr>
              <a:t>issues</a:t>
            </a:r>
            <a:r>
              <a:rPr sz="1700" spc="170" dirty="0">
                <a:latin typeface="Times New Roman"/>
                <a:cs typeface="Times New Roman"/>
              </a:rPr>
              <a:t> </a:t>
            </a:r>
            <a:r>
              <a:rPr sz="1700" spc="110" dirty="0">
                <a:latin typeface="Times New Roman"/>
                <a:cs typeface="Times New Roman"/>
              </a:rPr>
              <a:t>and</a:t>
            </a:r>
            <a:r>
              <a:rPr sz="1700" spc="175" dirty="0">
                <a:latin typeface="Times New Roman"/>
                <a:cs typeface="Times New Roman"/>
              </a:rPr>
              <a:t> </a:t>
            </a:r>
            <a:r>
              <a:rPr sz="1700" spc="-10" dirty="0">
                <a:latin typeface="Times New Roman"/>
                <a:cs typeface="Times New Roman"/>
              </a:rPr>
              <a:t>informed </a:t>
            </a:r>
            <a:r>
              <a:rPr sz="1700" dirty="0">
                <a:latin typeface="Times New Roman"/>
                <a:cs typeface="Times New Roman"/>
              </a:rPr>
              <a:t>decision-</a:t>
            </a:r>
            <a:r>
              <a:rPr sz="1700" spc="40" dirty="0">
                <a:latin typeface="Times New Roman"/>
                <a:cs typeface="Times New Roman"/>
              </a:rPr>
              <a:t>making.</a:t>
            </a:r>
            <a:endParaRPr sz="1700">
              <a:latin typeface="Times New Roman"/>
              <a:cs typeface="Times New Roman"/>
            </a:endParaRPr>
          </a:p>
        </p:txBody>
      </p:sp>
      <p:grpSp>
        <p:nvGrpSpPr>
          <p:cNvPr id="5" name="object 5"/>
          <p:cNvGrpSpPr/>
          <p:nvPr/>
        </p:nvGrpSpPr>
        <p:grpSpPr>
          <a:xfrm>
            <a:off x="-1959" y="5319151"/>
            <a:ext cx="7319009" cy="168910"/>
            <a:chOff x="-1959" y="5319151"/>
            <a:chExt cx="7319009" cy="168910"/>
          </a:xfrm>
        </p:grpSpPr>
        <p:sp>
          <p:nvSpPr>
            <p:cNvPr id="6" name="object 6"/>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7" name="object 7"/>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8" name="object 8"/>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9" name="object 9"/>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10" name="object 10"/>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1" name="object 11"/>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65" dirty="0"/>
              <a:t>0ctober</a:t>
            </a:r>
            <a:r>
              <a:rPr spc="195" dirty="0"/>
              <a:t> </a:t>
            </a:r>
            <a:r>
              <a:rPr dirty="0"/>
              <a:t>30</a:t>
            </a:r>
            <a:r>
              <a:rPr spc="200" dirty="0"/>
              <a:t> </a:t>
            </a:r>
            <a:r>
              <a:rPr spc="-20" dirty="0"/>
              <a:t>,2023</a:t>
            </a:r>
          </a:p>
        </p:txBody>
      </p:sp>
      <p:sp>
        <p:nvSpPr>
          <p:cNvPr id="12" name="object 12"/>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lang="en-IN" spc="80" dirty="0"/>
              <a:t>3</a:t>
            </a:r>
            <a:r>
              <a:rPr spc="-40" dirty="0"/>
              <a:t> </a:t>
            </a:r>
            <a:r>
              <a:rPr spc="125" dirty="0"/>
              <a:t>/</a:t>
            </a:r>
            <a:r>
              <a:rPr spc="-40" dirty="0"/>
              <a:t> </a:t>
            </a:r>
            <a:r>
              <a:rPr spc="-25" dirty="0"/>
              <a:t>3</a:t>
            </a:r>
            <a:r>
              <a:rPr lang="en-IN" spc="-25" dirty="0"/>
              <a:t>6</a:t>
            </a:r>
            <a:endParaRPr spc="-25" dirty="0"/>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2E200-6DB3-DCEB-89AE-1538CA5DCC34}"/>
              </a:ext>
            </a:extLst>
          </p:cNvPr>
          <p:cNvSpPr>
            <a:spLocks noGrp="1"/>
          </p:cNvSpPr>
          <p:nvPr>
            <p:ph type="ctrTitle"/>
          </p:nvPr>
        </p:nvSpPr>
        <p:spPr>
          <a:xfrm>
            <a:off x="156882" y="320563"/>
            <a:ext cx="4567517" cy="692497"/>
          </a:xfrm>
        </p:spPr>
        <p:txBody>
          <a:bodyPr/>
          <a:lstStyle/>
          <a:p>
            <a:r>
              <a:rPr lang="en-IN" dirty="0"/>
              <a:t>Assessing Performance of Models</a:t>
            </a:r>
          </a:p>
        </p:txBody>
      </p:sp>
      <p:sp>
        <p:nvSpPr>
          <p:cNvPr id="3" name="Subtitle 2">
            <a:extLst>
              <a:ext uri="{FF2B5EF4-FFF2-40B4-BE49-F238E27FC236}">
                <a16:creationId xmlns:a16="http://schemas.microsoft.com/office/drawing/2014/main" id="{3028AFF6-0371-5F4F-C5BA-6C78FE51191C}"/>
              </a:ext>
            </a:extLst>
          </p:cNvPr>
          <p:cNvSpPr>
            <a:spLocks noGrp="1"/>
          </p:cNvSpPr>
          <p:nvPr>
            <p:ph type="subTitle" idx="4"/>
          </p:nvPr>
        </p:nvSpPr>
        <p:spPr>
          <a:xfrm>
            <a:off x="156882" y="3671094"/>
            <a:ext cx="6853518" cy="1308050"/>
          </a:xfrm>
        </p:spPr>
        <p:txBody>
          <a:bodyPr/>
          <a:lstStyle/>
          <a:p>
            <a:pPr marL="285750" indent="-285750">
              <a:buFont typeface="Wingdings" panose="05000000000000000000" pitchFamily="2" charset="2"/>
              <a:buChar char="§"/>
            </a:pPr>
            <a:r>
              <a:rPr lang="en-US"/>
              <a:t>The code sets a confidence level, alpha, to 0.95 (indicating a 95 percent confidence interval). </a:t>
            </a:r>
          </a:p>
          <a:p>
            <a:pPr marL="285750" indent="-285750">
              <a:buFont typeface="Wingdings" panose="05000000000000000000" pitchFamily="2" charset="2"/>
              <a:buChar char="§"/>
            </a:pPr>
            <a:endParaRPr lang="en-US"/>
          </a:p>
          <a:p>
            <a:pPr marL="285750" indent="-285750">
              <a:buFont typeface="Wingdings" panose="05000000000000000000" pitchFamily="2" charset="2"/>
              <a:buChar char="§"/>
            </a:pPr>
            <a:r>
              <a:rPr lang="en-US"/>
              <a:t>Mean and Standard deviation provide insights into the central tendency and variability of the model’s accuracy across cross-validation folds. </a:t>
            </a:r>
            <a:endParaRPr lang="en-IN" dirty="0"/>
          </a:p>
        </p:txBody>
      </p:sp>
      <p:pic>
        <p:nvPicPr>
          <p:cNvPr id="5" name="Picture 4">
            <a:extLst>
              <a:ext uri="{FF2B5EF4-FFF2-40B4-BE49-F238E27FC236}">
                <a16:creationId xmlns:a16="http://schemas.microsoft.com/office/drawing/2014/main" id="{AA4B7FA6-27C9-158B-2EA0-A17C8F24C576}"/>
              </a:ext>
            </a:extLst>
          </p:cNvPr>
          <p:cNvPicPr>
            <a:picLocks noChangeAspect="1"/>
          </p:cNvPicPr>
          <p:nvPr/>
        </p:nvPicPr>
        <p:blipFill>
          <a:blip r:embed="rId2"/>
          <a:stretch>
            <a:fillRect/>
          </a:stretch>
        </p:blipFill>
        <p:spPr>
          <a:xfrm>
            <a:off x="156882" y="1208386"/>
            <a:ext cx="6853518" cy="2267381"/>
          </a:xfrm>
          <a:prstGeom prst="rect">
            <a:avLst/>
          </a:prstGeom>
        </p:spPr>
      </p:pic>
      <p:sp>
        <p:nvSpPr>
          <p:cNvPr id="7" name="TextBox 6">
            <a:extLst>
              <a:ext uri="{FF2B5EF4-FFF2-40B4-BE49-F238E27FC236}">
                <a16:creationId xmlns:a16="http://schemas.microsoft.com/office/drawing/2014/main" id="{FBD7DADC-9A08-328C-A37E-35B0192ABA99}"/>
              </a:ext>
            </a:extLst>
          </p:cNvPr>
          <p:cNvSpPr txBox="1"/>
          <p:nvPr/>
        </p:nvSpPr>
        <p:spPr>
          <a:xfrm>
            <a:off x="128910" y="805295"/>
            <a:ext cx="3669174" cy="369332"/>
          </a:xfrm>
          <a:prstGeom prst="rect">
            <a:avLst/>
          </a:prstGeom>
          <a:noFill/>
        </p:spPr>
        <p:txBody>
          <a:bodyPr wrap="square">
            <a:spAutoFit/>
          </a:bodyPr>
          <a:lstStyle/>
          <a:p>
            <a:r>
              <a:rPr lang="en-IN" b="1" dirty="0">
                <a:latin typeface="Georgia" panose="02040502050405020303" pitchFamily="18" charset="0"/>
              </a:rPr>
              <a:t>Logistic Regression:</a:t>
            </a:r>
          </a:p>
        </p:txBody>
      </p:sp>
      <p:grpSp>
        <p:nvGrpSpPr>
          <p:cNvPr id="8" name="object 3">
            <a:extLst>
              <a:ext uri="{FF2B5EF4-FFF2-40B4-BE49-F238E27FC236}">
                <a16:creationId xmlns:a16="http://schemas.microsoft.com/office/drawing/2014/main" id="{C20BDD24-04B0-53D6-6B3B-2B7ED1166172}"/>
              </a:ext>
            </a:extLst>
          </p:cNvPr>
          <p:cNvGrpSpPr/>
          <p:nvPr/>
        </p:nvGrpSpPr>
        <p:grpSpPr>
          <a:xfrm>
            <a:off x="-1959" y="5319151"/>
            <a:ext cx="7319009" cy="168910"/>
            <a:chOff x="-1959" y="5319151"/>
            <a:chExt cx="7319009" cy="168910"/>
          </a:xfrm>
        </p:grpSpPr>
        <p:sp>
          <p:nvSpPr>
            <p:cNvPr id="9" name="object 4">
              <a:extLst>
                <a:ext uri="{FF2B5EF4-FFF2-40B4-BE49-F238E27FC236}">
                  <a16:creationId xmlns:a16="http://schemas.microsoft.com/office/drawing/2014/main" id="{5437F32B-DA42-6589-BEA0-BEF074138A0B}"/>
                </a:ext>
              </a:extLst>
            </p:cNvPr>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10" name="object 5">
              <a:extLst>
                <a:ext uri="{FF2B5EF4-FFF2-40B4-BE49-F238E27FC236}">
                  <a16:creationId xmlns:a16="http://schemas.microsoft.com/office/drawing/2014/main" id="{BD67A0D7-D1B3-4536-7979-1D776C45438C}"/>
                </a:ext>
              </a:extLst>
            </p:cNvPr>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11" name="object 6">
              <a:extLst>
                <a:ext uri="{FF2B5EF4-FFF2-40B4-BE49-F238E27FC236}">
                  <a16:creationId xmlns:a16="http://schemas.microsoft.com/office/drawing/2014/main" id="{49DF12C5-C138-AA06-8F8C-C9C22BE01C7A}"/>
                </a:ext>
              </a:extLst>
            </p:cNvPr>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13" name="TextBox 12">
            <a:extLst>
              <a:ext uri="{FF2B5EF4-FFF2-40B4-BE49-F238E27FC236}">
                <a16:creationId xmlns:a16="http://schemas.microsoft.com/office/drawing/2014/main" id="{5689906C-785F-EB28-90FA-3859D42EA1CB}"/>
              </a:ext>
            </a:extLst>
          </p:cNvPr>
          <p:cNvSpPr txBox="1"/>
          <p:nvPr/>
        </p:nvSpPr>
        <p:spPr>
          <a:xfrm>
            <a:off x="6553200" y="5249781"/>
            <a:ext cx="3669174" cy="230832"/>
          </a:xfrm>
          <a:prstGeom prst="rect">
            <a:avLst/>
          </a:prstGeom>
          <a:noFill/>
        </p:spPr>
        <p:txBody>
          <a:bodyPr wrap="square">
            <a:spAutoFit/>
          </a:bodyPr>
          <a:lstStyle/>
          <a:p>
            <a:pPr marL="38100">
              <a:lnSpc>
                <a:spcPct val="100000"/>
              </a:lnSpc>
              <a:spcBef>
                <a:spcPts val="215"/>
              </a:spcBef>
            </a:pPr>
            <a:r>
              <a:rPr lang="en-IN" sz="900" spc="80" dirty="0">
                <a:latin typeface="Georgia" panose="02040502050405020303" pitchFamily="18" charset="0"/>
              </a:rPr>
              <a:t>30</a:t>
            </a:r>
            <a:r>
              <a:rPr lang="en-IN" sz="900" spc="-40" dirty="0">
                <a:latin typeface="Georgia" panose="02040502050405020303" pitchFamily="18" charset="0"/>
              </a:rPr>
              <a:t> </a:t>
            </a:r>
            <a:r>
              <a:rPr lang="en-IN" sz="900" spc="125" dirty="0">
                <a:latin typeface="Georgia" panose="02040502050405020303" pitchFamily="18" charset="0"/>
              </a:rPr>
              <a:t>/</a:t>
            </a:r>
            <a:r>
              <a:rPr lang="en-IN" sz="900" spc="-40" dirty="0">
                <a:latin typeface="Georgia" panose="02040502050405020303" pitchFamily="18" charset="0"/>
              </a:rPr>
              <a:t> </a:t>
            </a:r>
            <a:r>
              <a:rPr lang="en-IN" sz="900" spc="-25" dirty="0">
                <a:latin typeface="Georgia" panose="02040502050405020303" pitchFamily="18" charset="0"/>
              </a:rPr>
              <a:t>36</a:t>
            </a:r>
          </a:p>
        </p:txBody>
      </p:sp>
    </p:spTree>
    <p:extLst>
      <p:ext uri="{BB962C8B-B14F-4D97-AF65-F5344CB8AC3E}">
        <p14:creationId xmlns:p14="http://schemas.microsoft.com/office/powerpoint/2010/main" val="2528341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A8B3A6-161F-383A-31B3-D60B888F8F6C}"/>
              </a:ext>
            </a:extLst>
          </p:cNvPr>
          <p:cNvSpPr txBox="1"/>
          <p:nvPr/>
        </p:nvSpPr>
        <p:spPr>
          <a:xfrm>
            <a:off x="228600" y="533400"/>
            <a:ext cx="6629400" cy="4524315"/>
          </a:xfrm>
          <a:prstGeom prst="rect">
            <a:avLst/>
          </a:prstGeom>
          <a:noFill/>
        </p:spPr>
        <p:txBody>
          <a:bodyPr wrap="square">
            <a:spAutoFit/>
          </a:bodyPr>
          <a:lstStyle/>
          <a:p>
            <a:r>
              <a:rPr lang="en-IN" b="1" dirty="0"/>
              <a:t>Perceptron Model: </a:t>
            </a:r>
          </a:p>
          <a:p>
            <a:r>
              <a:rPr lang="en-IN" dirty="0"/>
              <a:t>95.0 confidence interval 44.0 and 57.1 </a:t>
            </a:r>
          </a:p>
          <a:p>
            <a:r>
              <a:rPr lang="en-IN" dirty="0"/>
              <a:t>Mean Accuracy(perceptron model): 0.51 </a:t>
            </a:r>
          </a:p>
          <a:p>
            <a:r>
              <a:rPr lang="en-IN" dirty="0"/>
              <a:t>Standard Deviation(perceptron model): 0.04</a:t>
            </a:r>
          </a:p>
          <a:p>
            <a:r>
              <a:rPr lang="en-IN" b="1" dirty="0"/>
              <a:t>Logistic Regression: </a:t>
            </a:r>
          </a:p>
          <a:p>
            <a:r>
              <a:rPr lang="en-IN" dirty="0"/>
              <a:t>95.0 confidence interval 44.7 and 54.8</a:t>
            </a:r>
          </a:p>
          <a:p>
            <a:r>
              <a:rPr lang="en-IN" dirty="0"/>
              <a:t>Mean Accuracy(Logistic Regression): 0.50 </a:t>
            </a:r>
          </a:p>
          <a:p>
            <a:r>
              <a:rPr lang="en-IN" dirty="0"/>
              <a:t>Standard Deviation(Logistic Regression): 0.03 </a:t>
            </a:r>
          </a:p>
          <a:p>
            <a:r>
              <a:rPr lang="en-IN" b="1" dirty="0"/>
              <a:t>SVM Classifier: </a:t>
            </a:r>
          </a:p>
          <a:p>
            <a:r>
              <a:rPr lang="en-IN" dirty="0"/>
              <a:t>95.0 confidence interval 44.0 and 59.0 </a:t>
            </a:r>
          </a:p>
          <a:p>
            <a:r>
              <a:rPr lang="en-IN" dirty="0"/>
              <a:t>Mean Accuracy(SVM Classifier): 0.51</a:t>
            </a:r>
          </a:p>
          <a:p>
            <a:r>
              <a:rPr lang="en-IN" dirty="0"/>
              <a:t>Standard Deviation(SVM Classifier): 0.004</a:t>
            </a:r>
          </a:p>
          <a:p>
            <a:r>
              <a:rPr lang="en-IN" b="1" dirty="0"/>
              <a:t>KNN Classifier: </a:t>
            </a:r>
          </a:p>
          <a:p>
            <a:r>
              <a:rPr lang="en-IN" dirty="0"/>
              <a:t>95.0 confidence interval 56.9 and 63.3 </a:t>
            </a:r>
          </a:p>
          <a:p>
            <a:r>
              <a:rPr lang="en-IN" dirty="0"/>
              <a:t>Mean Accuracy(KNN Classifier): 0.60 </a:t>
            </a:r>
          </a:p>
          <a:p>
            <a:r>
              <a:rPr lang="en-IN" dirty="0"/>
              <a:t>Standard Deviation(KNN Classifier): 0.02</a:t>
            </a:r>
          </a:p>
        </p:txBody>
      </p:sp>
      <p:grpSp>
        <p:nvGrpSpPr>
          <p:cNvPr id="4" name="object 3">
            <a:extLst>
              <a:ext uri="{FF2B5EF4-FFF2-40B4-BE49-F238E27FC236}">
                <a16:creationId xmlns:a16="http://schemas.microsoft.com/office/drawing/2014/main" id="{EEA91288-1D26-8CEF-CD02-3168D63BD5E6}"/>
              </a:ext>
            </a:extLst>
          </p:cNvPr>
          <p:cNvGrpSpPr/>
          <p:nvPr/>
        </p:nvGrpSpPr>
        <p:grpSpPr>
          <a:xfrm>
            <a:off x="-1959" y="5319151"/>
            <a:ext cx="7319009" cy="168910"/>
            <a:chOff x="-1959" y="5319151"/>
            <a:chExt cx="7319009" cy="168910"/>
          </a:xfrm>
        </p:grpSpPr>
        <p:sp>
          <p:nvSpPr>
            <p:cNvPr id="5" name="object 4">
              <a:extLst>
                <a:ext uri="{FF2B5EF4-FFF2-40B4-BE49-F238E27FC236}">
                  <a16:creationId xmlns:a16="http://schemas.microsoft.com/office/drawing/2014/main" id="{2EC745F5-D49D-E5E2-CB6C-68BDCA52F11D}"/>
                </a:ext>
              </a:extLst>
            </p:cNvPr>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6" name="object 5">
              <a:extLst>
                <a:ext uri="{FF2B5EF4-FFF2-40B4-BE49-F238E27FC236}">
                  <a16:creationId xmlns:a16="http://schemas.microsoft.com/office/drawing/2014/main" id="{6838FBC3-7892-44C8-86AA-B294D31B829F}"/>
                </a:ext>
              </a:extLst>
            </p:cNvPr>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7" name="object 6">
              <a:extLst>
                <a:ext uri="{FF2B5EF4-FFF2-40B4-BE49-F238E27FC236}">
                  <a16:creationId xmlns:a16="http://schemas.microsoft.com/office/drawing/2014/main" id="{AC00C25C-17A8-9D5A-025D-BC35C54213C3}"/>
                </a:ext>
              </a:extLst>
            </p:cNvPr>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9" name="TextBox 8">
            <a:extLst>
              <a:ext uri="{FF2B5EF4-FFF2-40B4-BE49-F238E27FC236}">
                <a16:creationId xmlns:a16="http://schemas.microsoft.com/office/drawing/2014/main" id="{790BF8B8-BBCD-53FC-49A9-D37FB672F952}"/>
              </a:ext>
            </a:extLst>
          </p:cNvPr>
          <p:cNvSpPr txBox="1"/>
          <p:nvPr/>
        </p:nvSpPr>
        <p:spPr>
          <a:xfrm>
            <a:off x="6553200" y="5255568"/>
            <a:ext cx="3657600" cy="230832"/>
          </a:xfrm>
          <a:prstGeom prst="rect">
            <a:avLst/>
          </a:prstGeom>
          <a:noFill/>
        </p:spPr>
        <p:txBody>
          <a:bodyPr wrap="square">
            <a:spAutoFit/>
          </a:bodyPr>
          <a:lstStyle/>
          <a:p>
            <a:pPr marL="38100">
              <a:lnSpc>
                <a:spcPct val="100000"/>
              </a:lnSpc>
              <a:spcBef>
                <a:spcPts val="215"/>
              </a:spcBef>
            </a:pPr>
            <a:r>
              <a:rPr lang="en-IN" sz="900" spc="80" dirty="0">
                <a:latin typeface="Georgia" panose="02040502050405020303" pitchFamily="18" charset="0"/>
              </a:rPr>
              <a:t>31</a:t>
            </a:r>
            <a:r>
              <a:rPr lang="en-IN" sz="900" spc="-40" dirty="0">
                <a:latin typeface="Georgia" panose="02040502050405020303" pitchFamily="18" charset="0"/>
              </a:rPr>
              <a:t> </a:t>
            </a:r>
            <a:r>
              <a:rPr lang="en-IN" sz="900" spc="125" dirty="0">
                <a:latin typeface="Georgia" panose="02040502050405020303" pitchFamily="18" charset="0"/>
              </a:rPr>
              <a:t>/</a:t>
            </a:r>
            <a:r>
              <a:rPr lang="en-IN" sz="900" spc="-40" dirty="0">
                <a:latin typeface="Georgia" panose="02040502050405020303" pitchFamily="18" charset="0"/>
              </a:rPr>
              <a:t> </a:t>
            </a:r>
            <a:r>
              <a:rPr lang="en-IN" sz="900" spc="-25" dirty="0">
                <a:latin typeface="Georgia" panose="02040502050405020303" pitchFamily="18" charset="0"/>
              </a:rPr>
              <a:t>36</a:t>
            </a:r>
          </a:p>
        </p:txBody>
      </p:sp>
    </p:spTree>
    <p:extLst>
      <p:ext uri="{BB962C8B-B14F-4D97-AF65-F5344CB8AC3E}">
        <p14:creationId xmlns:p14="http://schemas.microsoft.com/office/powerpoint/2010/main" val="3997666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100" dirty="0"/>
              <a:t>Bootstrap</a:t>
            </a:r>
            <a:r>
              <a:rPr spc="260" dirty="0"/>
              <a:t> </a:t>
            </a:r>
            <a:r>
              <a:rPr dirty="0"/>
              <a:t>Accuracies</a:t>
            </a:r>
            <a:r>
              <a:rPr spc="265" dirty="0"/>
              <a:t> </a:t>
            </a:r>
            <a:r>
              <a:rPr dirty="0"/>
              <a:t>vs</a:t>
            </a:r>
            <a:r>
              <a:rPr spc="270" dirty="0"/>
              <a:t> </a:t>
            </a:r>
            <a:r>
              <a:rPr spc="70" dirty="0"/>
              <a:t>Iterations</a:t>
            </a:r>
          </a:p>
        </p:txBody>
      </p:sp>
      <p:pic>
        <p:nvPicPr>
          <p:cNvPr id="3" name="object 3"/>
          <p:cNvPicPr/>
          <p:nvPr/>
        </p:nvPicPr>
        <p:blipFill>
          <a:blip r:embed="rId2" cstate="print"/>
          <a:stretch>
            <a:fillRect/>
          </a:stretch>
        </p:blipFill>
        <p:spPr>
          <a:xfrm>
            <a:off x="218097" y="1048003"/>
            <a:ext cx="6879133" cy="4150458"/>
          </a:xfrm>
          <a:prstGeom prst="rect">
            <a:avLst/>
          </a:prstGeom>
        </p:spPr>
      </p:pic>
      <p:grpSp>
        <p:nvGrpSpPr>
          <p:cNvPr id="4" name="object 4"/>
          <p:cNvGrpSpPr/>
          <p:nvPr/>
        </p:nvGrpSpPr>
        <p:grpSpPr>
          <a:xfrm>
            <a:off x="-1959" y="5319151"/>
            <a:ext cx="7319009" cy="168910"/>
            <a:chOff x="-1959" y="5319151"/>
            <a:chExt cx="7319009" cy="168910"/>
          </a:xfrm>
        </p:grpSpPr>
        <p:sp>
          <p:nvSpPr>
            <p:cNvPr id="5" name="object 5"/>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6" name="object 6"/>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7" name="object 7"/>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8" name="object 8"/>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9" name="object 9"/>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0" name="object 10"/>
          <p:cNvSpPr txBox="1">
            <a:spLocks noGrp="1"/>
          </p:cNvSpPr>
          <p:nvPr>
            <p:ph type="ftr" sz="quarter" idx="5"/>
          </p:nvPr>
        </p:nvSpPr>
        <p:spPr>
          <a:xfrm>
            <a:off x="5372285" y="5287595"/>
            <a:ext cx="1164618" cy="173766"/>
          </a:xfrm>
          <a:prstGeom prst="rect">
            <a:avLst/>
          </a:prstGeom>
        </p:spPr>
        <p:txBody>
          <a:bodyPr vert="horz" wrap="square" lIns="0" tIns="27305" rIns="0" bIns="0" rtlCol="0">
            <a:spAutoFit/>
          </a:bodyPr>
          <a:lstStyle/>
          <a:p>
            <a:pPr marL="12700">
              <a:lnSpc>
                <a:spcPct val="100000"/>
              </a:lnSpc>
              <a:spcBef>
                <a:spcPts val="215"/>
              </a:spcBef>
            </a:pPr>
            <a:r>
              <a:rPr lang="en-IN" spc="65" dirty="0"/>
              <a:t>Nov , 08</a:t>
            </a:r>
            <a:r>
              <a:rPr lang="en-IN" spc="200" dirty="0"/>
              <a:t> </a:t>
            </a:r>
            <a:r>
              <a:rPr lang="en-IN" spc="-20" dirty="0"/>
              <a:t>, 2023</a:t>
            </a:r>
          </a:p>
        </p:txBody>
      </p:sp>
      <p:sp>
        <p:nvSpPr>
          <p:cNvPr id="11" name="object 11"/>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lang="en-IN" spc="80" dirty="0"/>
              <a:t>32</a:t>
            </a:r>
            <a:r>
              <a:rPr spc="-40" dirty="0"/>
              <a:t> </a:t>
            </a:r>
            <a:r>
              <a:rPr spc="125" dirty="0"/>
              <a:t>/</a:t>
            </a:r>
            <a:r>
              <a:rPr spc="-40" dirty="0"/>
              <a:t> </a:t>
            </a:r>
            <a:r>
              <a:rPr spc="-25" dirty="0"/>
              <a:t>3</a:t>
            </a:r>
            <a:r>
              <a:rPr lang="en-IN" spc="-25" dirty="0"/>
              <a:t>6</a:t>
            </a:r>
            <a:endParaRPr spc="-25" dirty="0"/>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55" dirty="0"/>
              <a:t>Performance</a:t>
            </a:r>
            <a:r>
              <a:rPr spc="175" dirty="0"/>
              <a:t> </a:t>
            </a:r>
            <a:r>
              <a:rPr spc="55" dirty="0"/>
              <a:t>Comparison</a:t>
            </a:r>
          </a:p>
        </p:txBody>
      </p:sp>
      <p:pic>
        <p:nvPicPr>
          <p:cNvPr id="3" name="object 3"/>
          <p:cNvPicPr/>
          <p:nvPr/>
        </p:nvPicPr>
        <p:blipFill>
          <a:blip r:embed="rId2" cstate="print"/>
          <a:stretch>
            <a:fillRect/>
          </a:stretch>
        </p:blipFill>
        <p:spPr>
          <a:xfrm>
            <a:off x="562071" y="1040503"/>
            <a:ext cx="6191182" cy="4217297"/>
          </a:xfrm>
          <a:prstGeom prst="rect">
            <a:avLst/>
          </a:prstGeom>
        </p:spPr>
      </p:pic>
      <p:grpSp>
        <p:nvGrpSpPr>
          <p:cNvPr id="4" name="object 4"/>
          <p:cNvGrpSpPr/>
          <p:nvPr/>
        </p:nvGrpSpPr>
        <p:grpSpPr>
          <a:xfrm>
            <a:off x="-1959" y="5319151"/>
            <a:ext cx="7319009" cy="168910"/>
            <a:chOff x="-1959" y="5319151"/>
            <a:chExt cx="7319009" cy="168910"/>
          </a:xfrm>
        </p:grpSpPr>
        <p:sp>
          <p:nvSpPr>
            <p:cNvPr id="5" name="object 5"/>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6" name="object 6"/>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7" name="object 7"/>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8" name="object 8"/>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9" name="object 9"/>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0" name="object 10"/>
          <p:cNvSpPr txBox="1">
            <a:spLocks noGrp="1"/>
          </p:cNvSpPr>
          <p:nvPr>
            <p:ph type="ftr" sz="quarter" idx="5"/>
          </p:nvPr>
        </p:nvSpPr>
        <p:spPr>
          <a:xfrm>
            <a:off x="5372285" y="5287595"/>
            <a:ext cx="1164618" cy="173766"/>
          </a:xfrm>
          <a:prstGeom prst="rect">
            <a:avLst/>
          </a:prstGeom>
        </p:spPr>
        <p:txBody>
          <a:bodyPr vert="horz" wrap="square" lIns="0" tIns="27305" rIns="0" bIns="0" rtlCol="0">
            <a:spAutoFit/>
          </a:bodyPr>
          <a:lstStyle/>
          <a:p>
            <a:pPr marL="12700">
              <a:lnSpc>
                <a:spcPct val="100000"/>
              </a:lnSpc>
              <a:spcBef>
                <a:spcPts val="215"/>
              </a:spcBef>
            </a:pPr>
            <a:r>
              <a:rPr lang="en-IN" spc="65" dirty="0"/>
              <a:t>Nov , 08</a:t>
            </a:r>
            <a:r>
              <a:rPr lang="en-IN" spc="200" dirty="0"/>
              <a:t> </a:t>
            </a:r>
            <a:r>
              <a:rPr lang="en-IN" spc="-20" dirty="0"/>
              <a:t>, 2023</a:t>
            </a:r>
          </a:p>
        </p:txBody>
      </p:sp>
      <p:sp>
        <p:nvSpPr>
          <p:cNvPr id="11" name="object 11"/>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spc="80" dirty="0"/>
              <a:t>3</a:t>
            </a:r>
            <a:r>
              <a:rPr lang="en-IN" spc="80" dirty="0"/>
              <a:t>3</a:t>
            </a:r>
            <a:r>
              <a:rPr spc="-40" dirty="0"/>
              <a:t> </a:t>
            </a:r>
            <a:r>
              <a:rPr spc="125" dirty="0"/>
              <a:t>/</a:t>
            </a:r>
            <a:r>
              <a:rPr spc="-40" dirty="0"/>
              <a:t> </a:t>
            </a:r>
            <a:r>
              <a:rPr spc="-25" dirty="0"/>
              <a:t>3</a:t>
            </a:r>
            <a:r>
              <a:rPr lang="en-IN" spc="-25" dirty="0"/>
              <a:t>6</a:t>
            </a:r>
            <a:endParaRPr spc="-25" dirty="0"/>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9" y="213990"/>
            <a:ext cx="7319645" cy="564515"/>
          </a:xfrm>
          <a:custGeom>
            <a:avLst/>
            <a:gdLst/>
            <a:ahLst/>
            <a:cxnLst/>
            <a:rect l="l" t="t" r="r" b="b"/>
            <a:pathLst>
              <a:path w="7319645" h="564515">
                <a:moveTo>
                  <a:pt x="7319124" y="0"/>
                </a:moveTo>
                <a:lnTo>
                  <a:pt x="0" y="0"/>
                </a:lnTo>
                <a:lnTo>
                  <a:pt x="0" y="564151"/>
                </a:lnTo>
                <a:lnTo>
                  <a:pt x="7319124" y="564151"/>
                </a:lnTo>
                <a:lnTo>
                  <a:pt x="7319124" y="0"/>
                </a:lnTo>
                <a:close/>
              </a:path>
            </a:pathLst>
          </a:custGeom>
          <a:solidFill>
            <a:srgbClr val="E5EFE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10" dirty="0"/>
              <a:t>Conclusion</a:t>
            </a:r>
          </a:p>
        </p:txBody>
      </p:sp>
      <p:grpSp>
        <p:nvGrpSpPr>
          <p:cNvPr id="7" name="object 7"/>
          <p:cNvGrpSpPr/>
          <p:nvPr/>
        </p:nvGrpSpPr>
        <p:grpSpPr>
          <a:xfrm>
            <a:off x="-1959" y="5319151"/>
            <a:ext cx="7319009" cy="168910"/>
            <a:chOff x="-1959" y="5319151"/>
            <a:chExt cx="7319009" cy="168910"/>
          </a:xfrm>
        </p:grpSpPr>
        <p:sp>
          <p:nvSpPr>
            <p:cNvPr id="8" name="object 8"/>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9" name="object 9"/>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10" name="object 10"/>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11" name="object 11"/>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12" name="object 12"/>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3" name="object 13"/>
          <p:cNvSpPr txBox="1">
            <a:spLocks noGrp="1"/>
          </p:cNvSpPr>
          <p:nvPr>
            <p:ph type="ftr" sz="quarter" idx="5"/>
          </p:nvPr>
        </p:nvSpPr>
        <p:spPr>
          <a:xfrm>
            <a:off x="5372285" y="5287595"/>
            <a:ext cx="1164618" cy="173766"/>
          </a:xfrm>
          <a:prstGeom prst="rect">
            <a:avLst/>
          </a:prstGeom>
        </p:spPr>
        <p:txBody>
          <a:bodyPr vert="horz" wrap="square" lIns="0" tIns="27305" rIns="0" bIns="0" rtlCol="0">
            <a:spAutoFit/>
          </a:bodyPr>
          <a:lstStyle/>
          <a:p>
            <a:pPr marL="12700">
              <a:lnSpc>
                <a:spcPct val="100000"/>
              </a:lnSpc>
              <a:spcBef>
                <a:spcPts val="215"/>
              </a:spcBef>
            </a:pPr>
            <a:r>
              <a:rPr lang="en-IN" spc="65" dirty="0"/>
              <a:t>Nov , 08</a:t>
            </a:r>
            <a:r>
              <a:rPr lang="en-IN" spc="200" dirty="0"/>
              <a:t> </a:t>
            </a:r>
            <a:r>
              <a:rPr lang="en-IN" spc="-20" dirty="0"/>
              <a:t>, 2023</a:t>
            </a:r>
          </a:p>
        </p:txBody>
      </p:sp>
      <p:sp>
        <p:nvSpPr>
          <p:cNvPr id="14" name="object 14"/>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spc="80" dirty="0"/>
              <a:t>3</a:t>
            </a:r>
            <a:r>
              <a:rPr lang="en-IN" spc="80" dirty="0"/>
              <a:t>4 </a:t>
            </a:r>
            <a:r>
              <a:rPr spc="125" dirty="0"/>
              <a:t>/</a:t>
            </a:r>
            <a:r>
              <a:rPr spc="-40" dirty="0"/>
              <a:t> </a:t>
            </a:r>
            <a:r>
              <a:rPr spc="-25" dirty="0"/>
              <a:t>3</a:t>
            </a:r>
            <a:r>
              <a:rPr lang="en-IN" spc="-25" dirty="0"/>
              <a:t>6</a:t>
            </a:r>
            <a:endParaRPr spc="-25" dirty="0"/>
          </a:p>
        </p:txBody>
      </p:sp>
      <p:sp>
        <p:nvSpPr>
          <p:cNvPr id="16" name="TextBox 15">
            <a:extLst>
              <a:ext uri="{FF2B5EF4-FFF2-40B4-BE49-F238E27FC236}">
                <a16:creationId xmlns:a16="http://schemas.microsoft.com/office/drawing/2014/main" id="{09C59BA1-0C86-186D-C808-751AFC86F034}"/>
              </a:ext>
            </a:extLst>
          </p:cNvPr>
          <p:cNvSpPr txBox="1"/>
          <p:nvPr/>
        </p:nvSpPr>
        <p:spPr>
          <a:xfrm>
            <a:off x="156883" y="885078"/>
            <a:ext cx="6819900" cy="4247317"/>
          </a:xfrm>
          <a:prstGeom prst="rect">
            <a:avLst/>
          </a:prstGeom>
          <a:noFill/>
        </p:spPr>
        <p:txBody>
          <a:bodyPr wrap="square">
            <a:spAutoFit/>
          </a:bodyPr>
          <a:lstStyle/>
          <a:p>
            <a:pPr marL="285750" indent="-285750">
              <a:buFont typeface="Courier New" panose="02070309020205020404" pitchFamily="49" charset="0"/>
              <a:buChar char="o"/>
            </a:pPr>
            <a:r>
              <a:rPr lang="en-IN" dirty="0"/>
              <a:t>In conclusion the KNN model performed the best overall, achieving the highest accuracy and perfect precision, recall, and F1-score. It seems to have correctly classified all instances in the test set.    </a:t>
            </a:r>
          </a:p>
          <a:p>
            <a:endParaRPr lang="en-IN" dirty="0"/>
          </a:p>
          <a:p>
            <a:pPr marL="285750" indent="-285750">
              <a:buFont typeface="Courier New" panose="02070309020205020404" pitchFamily="49" charset="0"/>
              <a:buChar char="o"/>
            </a:pPr>
            <a:r>
              <a:rPr lang="en-IN" dirty="0"/>
              <a:t>Both the Logistic Regression and SVM models had almost same accuracy and classification metrics, scoring consistently across precision, recall, and F1-score. </a:t>
            </a:r>
          </a:p>
          <a:p>
            <a:r>
              <a:rPr lang="en-IN" dirty="0"/>
              <a:t>   </a:t>
            </a:r>
          </a:p>
          <a:p>
            <a:pPr marL="285750" indent="-285750">
              <a:buFont typeface="Courier New" panose="02070309020205020404" pitchFamily="49" charset="0"/>
              <a:buChar char="o"/>
            </a:pPr>
            <a:r>
              <a:rPr lang="en-IN" dirty="0"/>
              <a:t>The Perceptron Classifier, while slightly higher in accuracy compared to the Logistic Regression and SVM models.</a:t>
            </a:r>
          </a:p>
          <a:p>
            <a:endParaRPr lang="en-IN" dirty="0"/>
          </a:p>
          <a:p>
            <a:pPr marL="285750" indent="-285750">
              <a:buFont typeface="Courier New" panose="02070309020205020404" pitchFamily="49" charset="0"/>
              <a:buChar char="o"/>
            </a:pPr>
            <a:r>
              <a:rPr lang="en-IN" dirty="0"/>
              <a:t>Most Fluctuating Model: Perceptron model </a:t>
            </a:r>
          </a:p>
          <a:p>
            <a:r>
              <a:rPr lang="en-IN" dirty="0"/>
              <a:t>   </a:t>
            </a:r>
          </a:p>
          <a:p>
            <a:pPr marL="285750" indent="-285750">
              <a:buFont typeface="Courier New" panose="02070309020205020404" pitchFamily="49" charset="0"/>
              <a:buChar char="o"/>
            </a:pPr>
            <a:r>
              <a:rPr lang="en-IN" dirty="0"/>
              <a:t>Most Consistent Model: KNN Classifier</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5875" rIns="0" bIns="0" rtlCol="0">
            <a:spAutoFit/>
          </a:bodyPr>
          <a:lstStyle/>
          <a:p>
            <a:pPr marL="12700">
              <a:lnSpc>
                <a:spcPct val="100000"/>
              </a:lnSpc>
              <a:spcBef>
                <a:spcPts val="125"/>
              </a:spcBef>
            </a:pPr>
            <a:r>
              <a:rPr spc="100" dirty="0"/>
              <a:t>Github</a:t>
            </a:r>
            <a:r>
              <a:rPr spc="180" dirty="0"/>
              <a:t> </a:t>
            </a:r>
            <a:r>
              <a:rPr spc="-20" dirty="0"/>
              <a:t>Link</a:t>
            </a:r>
          </a:p>
        </p:txBody>
      </p:sp>
      <p:sp>
        <p:nvSpPr>
          <p:cNvPr id="3" name="object 3"/>
          <p:cNvSpPr txBox="1"/>
          <p:nvPr/>
        </p:nvSpPr>
        <p:spPr>
          <a:xfrm>
            <a:off x="205397" y="988058"/>
            <a:ext cx="6486525" cy="538930"/>
          </a:xfrm>
          <a:prstGeom prst="rect">
            <a:avLst/>
          </a:prstGeom>
        </p:spPr>
        <p:txBody>
          <a:bodyPr vert="horz" wrap="square" lIns="0" tIns="2540" rIns="0" bIns="0" rtlCol="0">
            <a:spAutoFit/>
          </a:bodyPr>
          <a:lstStyle/>
          <a:p>
            <a:pPr marL="12700" marR="5080">
              <a:lnSpc>
                <a:spcPct val="105500"/>
              </a:lnSpc>
              <a:spcBef>
                <a:spcPts val="20"/>
              </a:spcBef>
            </a:pPr>
            <a:r>
              <a:rPr sz="1700" dirty="0">
                <a:latin typeface="Times New Roman"/>
                <a:cs typeface="Times New Roman"/>
              </a:rPr>
              <a:t>Review</a:t>
            </a:r>
            <a:r>
              <a:rPr sz="1700" spc="195" dirty="0">
                <a:latin typeface="Times New Roman"/>
                <a:cs typeface="Times New Roman"/>
              </a:rPr>
              <a:t> </a:t>
            </a:r>
            <a:r>
              <a:rPr lang="en-IN" sz="1700" spc="195" dirty="0">
                <a:latin typeface="Times New Roman"/>
                <a:cs typeface="Times New Roman"/>
              </a:rPr>
              <a:t>2</a:t>
            </a:r>
            <a:r>
              <a:rPr sz="1700" spc="200" dirty="0">
                <a:latin typeface="Times New Roman"/>
                <a:cs typeface="Times New Roman"/>
              </a:rPr>
              <a:t> </a:t>
            </a:r>
            <a:r>
              <a:rPr sz="1700" dirty="0">
                <a:latin typeface="Times New Roman"/>
                <a:cs typeface="Times New Roman"/>
              </a:rPr>
              <a:t>of</a:t>
            </a:r>
            <a:r>
              <a:rPr sz="1700" spc="195" dirty="0">
                <a:latin typeface="Times New Roman"/>
                <a:cs typeface="Times New Roman"/>
              </a:rPr>
              <a:t> </a:t>
            </a:r>
            <a:r>
              <a:rPr sz="1700" spc="70" dirty="0">
                <a:latin typeface="Times New Roman"/>
                <a:cs typeface="Times New Roman"/>
              </a:rPr>
              <a:t>capstone</a:t>
            </a:r>
            <a:r>
              <a:rPr sz="1700" spc="200" dirty="0">
                <a:latin typeface="Times New Roman"/>
                <a:cs typeface="Times New Roman"/>
              </a:rPr>
              <a:t> </a:t>
            </a:r>
            <a:r>
              <a:rPr sz="1700" spc="75" dirty="0">
                <a:latin typeface="Times New Roman"/>
                <a:cs typeface="Times New Roman"/>
              </a:rPr>
              <a:t>project</a:t>
            </a:r>
            <a:r>
              <a:rPr sz="1700" spc="195" dirty="0">
                <a:latin typeface="Times New Roman"/>
                <a:cs typeface="Times New Roman"/>
              </a:rPr>
              <a:t> </a:t>
            </a:r>
            <a:r>
              <a:rPr sz="1700" dirty="0">
                <a:latin typeface="Times New Roman"/>
                <a:cs typeface="Times New Roman"/>
              </a:rPr>
              <a:t>is</a:t>
            </a:r>
            <a:r>
              <a:rPr sz="1700" spc="195" dirty="0">
                <a:latin typeface="Times New Roman"/>
                <a:cs typeface="Times New Roman"/>
              </a:rPr>
              <a:t> </a:t>
            </a:r>
            <a:r>
              <a:rPr sz="1700" spc="80" dirty="0">
                <a:latin typeface="Times New Roman"/>
                <a:cs typeface="Times New Roman"/>
              </a:rPr>
              <a:t>posted</a:t>
            </a:r>
            <a:r>
              <a:rPr sz="1700" spc="200" dirty="0">
                <a:latin typeface="Times New Roman"/>
                <a:cs typeface="Times New Roman"/>
              </a:rPr>
              <a:t> </a:t>
            </a:r>
            <a:r>
              <a:rPr sz="1700" spc="65" dirty="0">
                <a:latin typeface="Times New Roman"/>
                <a:cs typeface="Times New Roman"/>
              </a:rPr>
              <a:t>here</a:t>
            </a:r>
            <a:r>
              <a:rPr sz="1700" spc="195" dirty="0">
                <a:latin typeface="Times New Roman"/>
                <a:cs typeface="Times New Roman"/>
              </a:rPr>
              <a:t> </a:t>
            </a:r>
            <a:r>
              <a:rPr sz="1700" spc="100" dirty="0">
                <a:latin typeface="Times New Roman"/>
                <a:cs typeface="Times New Roman"/>
              </a:rPr>
              <a:t>Github</a:t>
            </a:r>
            <a:r>
              <a:rPr sz="1700" spc="200" dirty="0">
                <a:latin typeface="Times New Roman"/>
                <a:cs typeface="Times New Roman"/>
              </a:rPr>
              <a:t> </a:t>
            </a:r>
            <a:r>
              <a:rPr sz="1700" dirty="0">
                <a:latin typeface="Times New Roman"/>
                <a:cs typeface="Times New Roman"/>
              </a:rPr>
              <a:t>link</a:t>
            </a:r>
            <a:r>
              <a:rPr sz="1700" spc="195" dirty="0">
                <a:latin typeface="Times New Roman"/>
                <a:cs typeface="Times New Roman"/>
              </a:rPr>
              <a:t> </a:t>
            </a:r>
            <a:r>
              <a:rPr sz="1700" spc="-25" dirty="0">
                <a:latin typeface="Times New Roman"/>
                <a:cs typeface="Times New Roman"/>
              </a:rPr>
              <a:t>is </a:t>
            </a:r>
            <a:r>
              <a:rPr sz="1700" spc="100" dirty="0">
                <a:latin typeface="Times New Roman"/>
                <a:cs typeface="Times New Roman"/>
              </a:rPr>
              <a:t>attached</a:t>
            </a:r>
            <a:r>
              <a:rPr sz="1700" spc="195" dirty="0">
                <a:latin typeface="Times New Roman"/>
                <a:cs typeface="Times New Roman"/>
              </a:rPr>
              <a:t> </a:t>
            </a:r>
            <a:r>
              <a:rPr sz="1700" spc="50" dirty="0">
                <a:latin typeface="Times New Roman"/>
                <a:cs typeface="Times New Roman"/>
              </a:rPr>
              <a:t>here:</a:t>
            </a:r>
            <a:r>
              <a:rPr lang="en-IN" sz="1700" spc="50" dirty="0">
                <a:latin typeface="Times New Roman"/>
                <a:cs typeface="Times New Roman"/>
              </a:rPr>
              <a:t> </a:t>
            </a:r>
            <a:r>
              <a:rPr lang="en-IN" sz="1700" spc="50" dirty="0">
                <a:latin typeface="Times New Roman"/>
                <a:cs typeface="Times New Roman"/>
                <a:hlinkClick r:id="rId2"/>
              </a:rPr>
              <a:t>Click here</a:t>
            </a:r>
            <a:endParaRPr sz="1700" dirty="0">
              <a:latin typeface="Times New Roman"/>
              <a:cs typeface="Times New Roman"/>
            </a:endParaRPr>
          </a:p>
        </p:txBody>
      </p:sp>
      <p:grpSp>
        <p:nvGrpSpPr>
          <p:cNvPr id="4" name="object 4"/>
          <p:cNvGrpSpPr/>
          <p:nvPr/>
        </p:nvGrpSpPr>
        <p:grpSpPr>
          <a:xfrm>
            <a:off x="-1959" y="5319151"/>
            <a:ext cx="7319009" cy="168910"/>
            <a:chOff x="-1959" y="5319151"/>
            <a:chExt cx="7319009" cy="168910"/>
          </a:xfrm>
        </p:grpSpPr>
        <p:sp>
          <p:nvSpPr>
            <p:cNvPr id="5" name="object 5"/>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6" name="object 6"/>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7" name="object 7"/>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8" name="object 8"/>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9" name="object 9"/>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dirty="0">
              <a:latin typeface="Georgia"/>
              <a:cs typeface="Georgia"/>
            </a:endParaRPr>
          </a:p>
        </p:txBody>
      </p:sp>
      <p:sp>
        <p:nvSpPr>
          <p:cNvPr id="10" name="object 10"/>
          <p:cNvSpPr txBox="1">
            <a:spLocks noGrp="1"/>
          </p:cNvSpPr>
          <p:nvPr>
            <p:ph type="ftr" sz="quarter" idx="5"/>
          </p:nvPr>
        </p:nvSpPr>
        <p:spPr>
          <a:xfrm>
            <a:off x="5372285" y="5287595"/>
            <a:ext cx="1164618" cy="173766"/>
          </a:xfrm>
          <a:prstGeom prst="rect">
            <a:avLst/>
          </a:prstGeom>
        </p:spPr>
        <p:txBody>
          <a:bodyPr vert="horz" wrap="square" lIns="0" tIns="27305" rIns="0" bIns="0" rtlCol="0">
            <a:spAutoFit/>
          </a:bodyPr>
          <a:lstStyle/>
          <a:p>
            <a:pPr marL="12700">
              <a:lnSpc>
                <a:spcPct val="100000"/>
              </a:lnSpc>
              <a:spcBef>
                <a:spcPts val="215"/>
              </a:spcBef>
            </a:pPr>
            <a:r>
              <a:rPr lang="en-IN" spc="65" dirty="0"/>
              <a:t>Nov , 08</a:t>
            </a:r>
            <a:r>
              <a:rPr spc="200" dirty="0"/>
              <a:t> </a:t>
            </a:r>
            <a:r>
              <a:rPr spc="-20" dirty="0"/>
              <a:t>,</a:t>
            </a:r>
            <a:r>
              <a:rPr lang="en-IN" spc="-20" dirty="0"/>
              <a:t> </a:t>
            </a:r>
            <a:r>
              <a:rPr spc="-20" dirty="0"/>
              <a:t>2023</a:t>
            </a:r>
          </a:p>
        </p:txBody>
      </p:sp>
      <p:sp>
        <p:nvSpPr>
          <p:cNvPr id="11" name="object 11"/>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spc="80" dirty="0"/>
              <a:t>3</a:t>
            </a:r>
            <a:r>
              <a:rPr lang="en-IN" spc="80" dirty="0"/>
              <a:t>5</a:t>
            </a:r>
            <a:r>
              <a:rPr spc="-40" dirty="0"/>
              <a:t> </a:t>
            </a:r>
            <a:r>
              <a:rPr spc="125" dirty="0"/>
              <a:t>/</a:t>
            </a:r>
            <a:r>
              <a:rPr spc="-40" dirty="0"/>
              <a:t> </a:t>
            </a:r>
            <a:r>
              <a:rPr spc="-25" dirty="0"/>
              <a:t>3</a:t>
            </a:r>
            <a:r>
              <a:rPr lang="en-IN" spc="-25" dirty="0"/>
              <a:t>6</a:t>
            </a:r>
            <a:endParaRPr spc="-25" dirty="0"/>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4">
            <a:extLst>
              <a:ext uri="{FF2B5EF4-FFF2-40B4-BE49-F238E27FC236}">
                <a16:creationId xmlns:a16="http://schemas.microsoft.com/office/drawing/2014/main" id="{943D9916-3E39-CF06-D892-D60C1945BF76}"/>
              </a:ext>
            </a:extLst>
          </p:cNvPr>
          <p:cNvGrpSpPr/>
          <p:nvPr/>
        </p:nvGrpSpPr>
        <p:grpSpPr>
          <a:xfrm>
            <a:off x="-1959" y="5319151"/>
            <a:ext cx="7319009" cy="168910"/>
            <a:chOff x="-1959" y="5319151"/>
            <a:chExt cx="7319009" cy="168910"/>
          </a:xfrm>
        </p:grpSpPr>
        <p:sp>
          <p:nvSpPr>
            <p:cNvPr id="3" name="object 5">
              <a:extLst>
                <a:ext uri="{FF2B5EF4-FFF2-40B4-BE49-F238E27FC236}">
                  <a16:creationId xmlns:a16="http://schemas.microsoft.com/office/drawing/2014/main" id="{5AB815DC-532A-E224-379F-070AA4EA7308}"/>
                </a:ext>
              </a:extLst>
            </p:cNvPr>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4" name="object 6">
              <a:extLst>
                <a:ext uri="{FF2B5EF4-FFF2-40B4-BE49-F238E27FC236}">
                  <a16:creationId xmlns:a16="http://schemas.microsoft.com/office/drawing/2014/main" id="{1A070DF7-64F2-9470-D794-B1E6A14B4596}"/>
                </a:ext>
              </a:extLst>
            </p:cNvPr>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5" name="object 7">
              <a:extLst>
                <a:ext uri="{FF2B5EF4-FFF2-40B4-BE49-F238E27FC236}">
                  <a16:creationId xmlns:a16="http://schemas.microsoft.com/office/drawing/2014/main" id="{95EF3705-D3B2-88DC-170F-1AF626511DF6}"/>
                </a:ext>
              </a:extLst>
            </p:cNvPr>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FA98E061-4642-30C9-1647-02ECBE9DA421}"/>
              </a:ext>
            </a:extLst>
          </p:cNvPr>
          <p:cNvSpPr txBox="1"/>
          <p:nvPr/>
        </p:nvSpPr>
        <p:spPr>
          <a:xfrm>
            <a:off x="516311" y="5288190"/>
            <a:ext cx="3842794" cy="230832"/>
          </a:xfrm>
          <a:prstGeom prst="rect">
            <a:avLst/>
          </a:prstGeom>
          <a:noFill/>
        </p:spPr>
        <p:txBody>
          <a:bodyPr wrap="square">
            <a:spAutoFit/>
          </a:bodyPr>
          <a:lstStyle/>
          <a:p>
            <a:r>
              <a:rPr lang="en-IN" sz="900" spc="50" dirty="0">
                <a:solidFill>
                  <a:schemeClr val="bg1">
                    <a:lumMod val="75000"/>
                  </a:schemeClr>
                </a:solidFill>
                <a:latin typeface="Georgia" panose="02040502050405020303" pitchFamily="18" charset="0"/>
              </a:rPr>
              <a:t>2203A52007</a:t>
            </a:r>
            <a:r>
              <a:rPr lang="en-IN" sz="900" spc="185" dirty="0">
                <a:solidFill>
                  <a:schemeClr val="bg1">
                    <a:lumMod val="75000"/>
                  </a:schemeClr>
                </a:solidFill>
                <a:latin typeface="Georgia" panose="02040502050405020303" pitchFamily="18" charset="0"/>
              </a:rPr>
              <a:t>  </a:t>
            </a:r>
            <a:r>
              <a:rPr lang="en-IN" sz="900" spc="95" dirty="0">
                <a:solidFill>
                  <a:schemeClr val="bg1">
                    <a:lumMod val="75000"/>
                  </a:schemeClr>
                </a:solidFill>
                <a:latin typeface="Georgia" panose="02040502050405020303" pitchFamily="18" charset="0"/>
              </a:rPr>
              <a:t>(SR)</a:t>
            </a:r>
            <a:endParaRPr lang="en-IN" sz="900" dirty="0">
              <a:solidFill>
                <a:schemeClr val="bg1">
                  <a:lumMod val="75000"/>
                </a:schemeClr>
              </a:solidFill>
              <a:latin typeface="Georgia" panose="02040502050405020303" pitchFamily="18" charset="0"/>
            </a:endParaRPr>
          </a:p>
        </p:txBody>
      </p:sp>
      <p:sp>
        <p:nvSpPr>
          <p:cNvPr id="13" name="TextBox 12">
            <a:extLst>
              <a:ext uri="{FF2B5EF4-FFF2-40B4-BE49-F238E27FC236}">
                <a16:creationId xmlns:a16="http://schemas.microsoft.com/office/drawing/2014/main" id="{352A6655-CC7C-3077-A5D6-2B91F799277C}"/>
              </a:ext>
            </a:extLst>
          </p:cNvPr>
          <p:cNvSpPr txBox="1"/>
          <p:nvPr/>
        </p:nvSpPr>
        <p:spPr>
          <a:xfrm>
            <a:off x="2789440" y="5293013"/>
            <a:ext cx="3657600" cy="230832"/>
          </a:xfrm>
          <a:prstGeom prst="rect">
            <a:avLst/>
          </a:prstGeom>
          <a:noFill/>
        </p:spPr>
        <p:txBody>
          <a:bodyPr wrap="square">
            <a:spAutoFit/>
          </a:bodyPr>
          <a:lstStyle/>
          <a:p>
            <a:pPr marL="12700">
              <a:lnSpc>
                <a:spcPct val="100000"/>
              </a:lnSpc>
              <a:spcBef>
                <a:spcPts val="215"/>
              </a:spcBef>
            </a:pPr>
            <a:r>
              <a:rPr lang="en-IN" sz="900" spc="95" dirty="0">
                <a:solidFill>
                  <a:srgbClr val="004723"/>
                </a:solidFill>
                <a:latin typeface="Georgia" panose="02040502050405020303" pitchFamily="18" charset="0"/>
                <a:cs typeface="Georgia"/>
              </a:rPr>
              <a:t>Water</a:t>
            </a:r>
            <a:r>
              <a:rPr lang="en-IN" sz="900" spc="180" dirty="0">
                <a:solidFill>
                  <a:srgbClr val="004723"/>
                </a:solidFill>
                <a:latin typeface="Georgia" panose="02040502050405020303" pitchFamily="18" charset="0"/>
                <a:cs typeface="Georgia"/>
              </a:rPr>
              <a:t> </a:t>
            </a:r>
            <a:r>
              <a:rPr lang="en-IN" sz="900" spc="100" dirty="0">
                <a:solidFill>
                  <a:srgbClr val="004723"/>
                </a:solidFill>
                <a:latin typeface="Georgia" panose="02040502050405020303" pitchFamily="18" charset="0"/>
                <a:cs typeface="Georgia"/>
              </a:rPr>
              <a:t>Quality</a:t>
            </a:r>
            <a:r>
              <a:rPr lang="en-IN" sz="900" spc="180" dirty="0">
                <a:solidFill>
                  <a:srgbClr val="004723"/>
                </a:solidFill>
                <a:latin typeface="Georgia" panose="02040502050405020303" pitchFamily="18" charset="0"/>
                <a:cs typeface="Georgia"/>
              </a:rPr>
              <a:t> </a:t>
            </a:r>
            <a:r>
              <a:rPr lang="en-IN" sz="900" spc="70" dirty="0">
                <a:solidFill>
                  <a:srgbClr val="004723"/>
                </a:solidFill>
                <a:latin typeface="Georgia" panose="02040502050405020303" pitchFamily="18" charset="0"/>
                <a:cs typeface="Georgia"/>
              </a:rPr>
              <a:t>Prediction</a:t>
            </a:r>
            <a:endParaRPr lang="en-IN" sz="900" dirty="0">
              <a:latin typeface="Georgia" panose="02040502050405020303" pitchFamily="18" charset="0"/>
              <a:cs typeface="Georgia"/>
            </a:endParaRPr>
          </a:p>
        </p:txBody>
      </p:sp>
      <p:sp>
        <p:nvSpPr>
          <p:cNvPr id="15" name="TextBox 14">
            <a:extLst>
              <a:ext uri="{FF2B5EF4-FFF2-40B4-BE49-F238E27FC236}">
                <a16:creationId xmlns:a16="http://schemas.microsoft.com/office/drawing/2014/main" id="{23ED42D2-3BEB-E60F-105C-F3028902A2F3}"/>
              </a:ext>
            </a:extLst>
          </p:cNvPr>
          <p:cNvSpPr txBox="1"/>
          <p:nvPr/>
        </p:nvSpPr>
        <p:spPr>
          <a:xfrm>
            <a:off x="5073179" y="5288190"/>
            <a:ext cx="3657600" cy="230832"/>
          </a:xfrm>
          <a:prstGeom prst="rect">
            <a:avLst/>
          </a:prstGeom>
          <a:noFill/>
        </p:spPr>
        <p:txBody>
          <a:bodyPr wrap="square">
            <a:spAutoFit/>
          </a:bodyPr>
          <a:lstStyle/>
          <a:p>
            <a:pPr marL="12700">
              <a:lnSpc>
                <a:spcPct val="100000"/>
              </a:lnSpc>
              <a:spcBef>
                <a:spcPts val="215"/>
              </a:spcBef>
            </a:pPr>
            <a:r>
              <a:rPr lang="en-IN" sz="900" spc="65" dirty="0">
                <a:latin typeface="Georgia" panose="02040502050405020303" pitchFamily="18" charset="0"/>
              </a:rPr>
              <a:t>Nov , 08</a:t>
            </a:r>
            <a:r>
              <a:rPr lang="en-IN" sz="900" spc="200" dirty="0">
                <a:latin typeface="Georgia" panose="02040502050405020303" pitchFamily="18" charset="0"/>
              </a:rPr>
              <a:t> </a:t>
            </a:r>
            <a:r>
              <a:rPr lang="en-IN" sz="900" spc="-20" dirty="0">
                <a:latin typeface="Georgia" panose="02040502050405020303" pitchFamily="18" charset="0"/>
              </a:rPr>
              <a:t>, 2023</a:t>
            </a:r>
          </a:p>
        </p:txBody>
      </p:sp>
      <p:sp>
        <p:nvSpPr>
          <p:cNvPr id="17" name="TextBox 16">
            <a:extLst>
              <a:ext uri="{FF2B5EF4-FFF2-40B4-BE49-F238E27FC236}">
                <a16:creationId xmlns:a16="http://schemas.microsoft.com/office/drawing/2014/main" id="{F3D617E5-35BC-6F5F-4615-4ED736C8F90D}"/>
              </a:ext>
            </a:extLst>
          </p:cNvPr>
          <p:cNvSpPr txBox="1"/>
          <p:nvPr/>
        </p:nvSpPr>
        <p:spPr>
          <a:xfrm>
            <a:off x="6642841" y="5255568"/>
            <a:ext cx="4363654" cy="230832"/>
          </a:xfrm>
          <a:prstGeom prst="rect">
            <a:avLst/>
          </a:prstGeom>
          <a:noFill/>
        </p:spPr>
        <p:txBody>
          <a:bodyPr wrap="square">
            <a:spAutoFit/>
          </a:bodyPr>
          <a:lstStyle/>
          <a:p>
            <a:r>
              <a:rPr lang="en-IN" sz="900" spc="80" dirty="0">
                <a:latin typeface="Georgia" panose="02040502050405020303" pitchFamily="18" charset="0"/>
              </a:rPr>
              <a:t>36</a:t>
            </a:r>
            <a:r>
              <a:rPr lang="en-IN" sz="900" spc="-40" dirty="0">
                <a:latin typeface="Georgia" panose="02040502050405020303" pitchFamily="18" charset="0"/>
              </a:rPr>
              <a:t> </a:t>
            </a:r>
            <a:r>
              <a:rPr lang="en-IN" sz="900" spc="125" dirty="0">
                <a:latin typeface="Georgia" panose="02040502050405020303" pitchFamily="18" charset="0"/>
              </a:rPr>
              <a:t>/</a:t>
            </a:r>
            <a:r>
              <a:rPr lang="en-IN" sz="900" spc="-40" dirty="0">
                <a:latin typeface="Georgia" panose="02040502050405020303" pitchFamily="18" charset="0"/>
              </a:rPr>
              <a:t> </a:t>
            </a:r>
            <a:r>
              <a:rPr lang="en-IN" sz="900" spc="-25" dirty="0">
                <a:latin typeface="Georgia" panose="02040502050405020303" pitchFamily="18" charset="0"/>
              </a:rPr>
              <a:t>36</a:t>
            </a:r>
            <a:endParaRPr lang="en-IN" sz="900" dirty="0">
              <a:latin typeface="Georgia" panose="02040502050405020303" pitchFamily="18" charset="0"/>
            </a:endParaRPr>
          </a:p>
        </p:txBody>
      </p:sp>
      <p:sp>
        <p:nvSpPr>
          <p:cNvPr id="19" name="TextBox 18">
            <a:extLst>
              <a:ext uri="{FF2B5EF4-FFF2-40B4-BE49-F238E27FC236}">
                <a16:creationId xmlns:a16="http://schemas.microsoft.com/office/drawing/2014/main" id="{98E6791B-E834-6B44-A90B-63ED5FE0C8E7}"/>
              </a:ext>
            </a:extLst>
          </p:cNvPr>
          <p:cNvSpPr txBox="1"/>
          <p:nvPr/>
        </p:nvSpPr>
        <p:spPr>
          <a:xfrm>
            <a:off x="1981200" y="2420034"/>
            <a:ext cx="5503762" cy="646331"/>
          </a:xfrm>
          <a:prstGeom prst="rect">
            <a:avLst/>
          </a:prstGeom>
          <a:noFill/>
        </p:spPr>
        <p:txBody>
          <a:bodyPr wrap="square">
            <a:spAutoFit/>
          </a:bodyPr>
          <a:lstStyle/>
          <a:p>
            <a:r>
              <a:rPr lang="en-IN" sz="3600" dirty="0">
                <a:latin typeface="Cooper Black" panose="0208090404030B020404" pitchFamily="18" charset="0"/>
              </a:rPr>
              <a:t>THANK YOU</a:t>
            </a:r>
          </a:p>
        </p:txBody>
      </p:sp>
    </p:spTree>
    <p:extLst>
      <p:ext uri="{BB962C8B-B14F-4D97-AF65-F5344CB8AC3E}">
        <p14:creationId xmlns:p14="http://schemas.microsoft.com/office/powerpoint/2010/main" val="298214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825374" y="5184501"/>
            <a:ext cx="68580" cy="48260"/>
          </a:xfrm>
          <a:custGeom>
            <a:avLst/>
            <a:gdLst/>
            <a:ahLst/>
            <a:cxnLst/>
            <a:rect l="l" t="t" r="r" b="b"/>
            <a:pathLst>
              <a:path w="68579" h="48260">
                <a:moveTo>
                  <a:pt x="0" y="48232"/>
                </a:moveTo>
                <a:lnTo>
                  <a:pt x="68329" y="48232"/>
                </a:lnTo>
                <a:lnTo>
                  <a:pt x="68329" y="0"/>
                </a:lnTo>
                <a:lnTo>
                  <a:pt x="0" y="0"/>
                </a:lnTo>
                <a:lnTo>
                  <a:pt x="0" y="48232"/>
                </a:lnTo>
                <a:close/>
              </a:path>
            </a:pathLst>
          </a:custGeom>
          <a:ln w="8038">
            <a:solidFill>
              <a:srgbClr val="ADADE0"/>
            </a:solidFill>
          </a:ln>
        </p:spPr>
        <p:txBody>
          <a:bodyPr wrap="square" lIns="0" tIns="0" rIns="0" bIns="0" rtlCol="0"/>
          <a:lstStyle/>
          <a:p>
            <a:endParaRPr/>
          </a:p>
        </p:txBody>
      </p:sp>
      <p:sp>
        <p:nvSpPr>
          <p:cNvPr id="3" name="object 3"/>
          <p:cNvSpPr/>
          <p:nvPr/>
        </p:nvSpPr>
        <p:spPr>
          <a:xfrm>
            <a:off x="4698914" y="5178208"/>
            <a:ext cx="40640" cy="60960"/>
          </a:xfrm>
          <a:custGeom>
            <a:avLst/>
            <a:gdLst/>
            <a:ahLst/>
            <a:cxnLst/>
            <a:rect l="l" t="t" r="r" b="b"/>
            <a:pathLst>
              <a:path w="40639" h="60960">
                <a:moveTo>
                  <a:pt x="40344" y="0"/>
                </a:moveTo>
                <a:lnTo>
                  <a:pt x="0" y="30258"/>
                </a:lnTo>
                <a:lnTo>
                  <a:pt x="40344" y="60517"/>
                </a:lnTo>
                <a:lnTo>
                  <a:pt x="40344" y="0"/>
                </a:lnTo>
                <a:close/>
              </a:path>
            </a:pathLst>
          </a:custGeom>
          <a:solidFill>
            <a:srgbClr val="D6D6EF"/>
          </a:solidFill>
        </p:spPr>
        <p:txBody>
          <a:bodyPr wrap="square" lIns="0" tIns="0" rIns="0" bIns="0" rtlCol="0"/>
          <a:lstStyle/>
          <a:p>
            <a:endParaRPr/>
          </a:p>
        </p:txBody>
      </p:sp>
      <p:sp>
        <p:nvSpPr>
          <p:cNvPr id="4" name="object 4"/>
          <p:cNvSpPr/>
          <p:nvPr/>
        </p:nvSpPr>
        <p:spPr>
          <a:xfrm>
            <a:off x="4981326" y="5178208"/>
            <a:ext cx="40640" cy="60960"/>
          </a:xfrm>
          <a:custGeom>
            <a:avLst/>
            <a:gdLst/>
            <a:ahLst/>
            <a:cxnLst/>
            <a:rect l="l" t="t" r="r" b="b"/>
            <a:pathLst>
              <a:path w="40639" h="60960">
                <a:moveTo>
                  <a:pt x="0" y="0"/>
                </a:moveTo>
                <a:lnTo>
                  <a:pt x="0" y="60517"/>
                </a:lnTo>
                <a:lnTo>
                  <a:pt x="40344" y="30258"/>
                </a:lnTo>
                <a:lnTo>
                  <a:pt x="0" y="0"/>
                </a:lnTo>
                <a:close/>
              </a:path>
            </a:pathLst>
          </a:custGeom>
          <a:solidFill>
            <a:srgbClr val="D6D6EF"/>
          </a:solidFill>
        </p:spPr>
        <p:txBody>
          <a:bodyPr wrap="square" lIns="0" tIns="0" rIns="0" bIns="0" rtlCol="0"/>
          <a:lstStyle/>
          <a:p>
            <a:endParaRPr/>
          </a:p>
        </p:txBody>
      </p:sp>
      <p:grpSp>
        <p:nvGrpSpPr>
          <p:cNvPr id="5" name="object 5"/>
          <p:cNvGrpSpPr/>
          <p:nvPr/>
        </p:nvGrpSpPr>
        <p:grpSpPr>
          <a:xfrm>
            <a:off x="5138806" y="5164103"/>
            <a:ext cx="323215" cy="88900"/>
            <a:chOff x="5138806" y="5164103"/>
            <a:chExt cx="323215" cy="88900"/>
          </a:xfrm>
        </p:grpSpPr>
        <p:sp>
          <p:nvSpPr>
            <p:cNvPr id="6" name="object 6"/>
            <p:cNvSpPr/>
            <p:nvPr/>
          </p:nvSpPr>
          <p:spPr>
            <a:xfrm>
              <a:off x="5239140" y="5168122"/>
              <a:ext cx="101600" cy="81280"/>
            </a:xfrm>
            <a:custGeom>
              <a:avLst/>
              <a:gdLst/>
              <a:ahLst/>
              <a:cxnLst/>
              <a:rect l="l" t="t" r="r" b="b"/>
              <a:pathLst>
                <a:path w="101600" h="81279">
                  <a:moveTo>
                    <a:pt x="0" y="80689"/>
                  </a:moveTo>
                  <a:lnTo>
                    <a:pt x="68329" y="80689"/>
                  </a:lnTo>
                  <a:lnTo>
                    <a:pt x="68329" y="32456"/>
                  </a:lnTo>
                  <a:lnTo>
                    <a:pt x="0" y="32456"/>
                  </a:lnTo>
                  <a:lnTo>
                    <a:pt x="0" y="80689"/>
                  </a:lnTo>
                  <a:close/>
                </a:path>
                <a:path w="101600" h="81279">
                  <a:moveTo>
                    <a:pt x="16664" y="32276"/>
                  </a:moveTo>
                  <a:lnTo>
                    <a:pt x="16664" y="16138"/>
                  </a:lnTo>
                  <a:lnTo>
                    <a:pt x="85250" y="16138"/>
                  </a:lnTo>
                  <a:lnTo>
                    <a:pt x="85250" y="64551"/>
                  </a:lnTo>
                  <a:lnTo>
                    <a:pt x="69112" y="64551"/>
                  </a:lnTo>
                </a:path>
                <a:path w="101600" h="81279">
                  <a:moveTo>
                    <a:pt x="32802" y="16138"/>
                  </a:moveTo>
                  <a:lnTo>
                    <a:pt x="32802" y="0"/>
                  </a:lnTo>
                  <a:lnTo>
                    <a:pt x="101388" y="0"/>
                  </a:lnTo>
                  <a:lnTo>
                    <a:pt x="101388" y="48413"/>
                  </a:lnTo>
                  <a:lnTo>
                    <a:pt x="85250" y="48413"/>
                  </a:lnTo>
                </a:path>
              </a:pathLst>
            </a:custGeom>
            <a:ln w="8038">
              <a:solidFill>
                <a:srgbClr val="ADADE0"/>
              </a:solidFill>
            </a:ln>
          </p:spPr>
          <p:txBody>
            <a:bodyPr wrap="square" lIns="0" tIns="0" rIns="0" bIns="0" rtlCol="0"/>
            <a:lstStyle/>
            <a:p>
              <a:endParaRPr/>
            </a:p>
          </p:txBody>
        </p:sp>
        <p:sp>
          <p:nvSpPr>
            <p:cNvPr id="7" name="object 7"/>
            <p:cNvSpPr/>
            <p:nvPr/>
          </p:nvSpPr>
          <p:spPr>
            <a:xfrm>
              <a:off x="5138806" y="5178208"/>
              <a:ext cx="323215" cy="60960"/>
            </a:xfrm>
            <a:custGeom>
              <a:avLst/>
              <a:gdLst/>
              <a:ahLst/>
              <a:cxnLst/>
              <a:rect l="l" t="t" r="r" b="b"/>
              <a:pathLst>
                <a:path w="323214" h="60960">
                  <a:moveTo>
                    <a:pt x="40344" y="0"/>
                  </a:moveTo>
                  <a:lnTo>
                    <a:pt x="0" y="30258"/>
                  </a:lnTo>
                  <a:lnTo>
                    <a:pt x="40344" y="60517"/>
                  </a:lnTo>
                  <a:lnTo>
                    <a:pt x="40344" y="0"/>
                  </a:lnTo>
                  <a:close/>
                </a:path>
                <a:path w="323214" h="60960">
                  <a:moveTo>
                    <a:pt x="282412" y="0"/>
                  </a:moveTo>
                  <a:lnTo>
                    <a:pt x="282412" y="60517"/>
                  </a:lnTo>
                  <a:lnTo>
                    <a:pt x="322756" y="30258"/>
                  </a:lnTo>
                  <a:lnTo>
                    <a:pt x="282412" y="0"/>
                  </a:lnTo>
                  <a:close/>
                </a:path>
              </a:pathLst>
            </a:custGeom>
            <a:solidFill>
              <a:srgbClr val="D6D6EF"/>
            </a:solidFill>
          </p:spPr>
          <p:txBody>
            <a:bodyPr wrap="square" lIns="0" tIns="0" rIns="0" bIns="0" rtlCol="0"/>
            <a:lstStyle/>
            <a:p>
              <a:endParaRPr/>
            </a:p>
          </p:txBody>
        </p:sp>
      </p:grpSp>
      <p:grpSp>
        <p:nvGrpSpPr>
          <p:cNvPr id="8" name="object 8"/>
          <p:cNvGrpSpPr/>
          <p:nvPr/>
        </p:nvGrpSpPr>
        <p:grpSpPr>
          <a:xfrm>
            <a:off x="5578697" y="5178208"/>
            <a:ext cx="323215" cy="76835"/>
            <a:chOff x="5578697" y="5178208"/>
            <a:chExt cx="323215" cy="76835"/>
          </a:xfrm>
        </p:grpSpPr>
        <p:sp>
          <p:nvSpPr>
            <p:cNvPr id="9" name="object 9"/>
            <p:cNvSpPr/>
            <p:nvPr/>
          </p:nvSpPr>
          <p:spPr>
            <a:xfrm>
              <a:off x="5719903" y="5188294"/>
              <a:ext cx="60960" cy="0"/>
            </a:xfrm>
            <a:custGeom>
              <a:avLst/>
              <a:gdLst/>
              <a:ahLst/>
              <a:cxnLst/>
              <a:rect l="l" t="t" r="r" b="b"/>
              <a:pathLst>
                <a:path w="60960">
                  <a:moveTo>
                    <a:pt x="0" y="0"/>
                  </a:moveTo>
                  <a:lnTo>
                    <a:pt x="60517" y="0"/>
                  </a:lnTo>
                </a:path>
              </a:pathLst>
            </a:custGeom>
            <a:ln w="12058">
              <a:solidFill>
                <a:srgbClr val="ADADE0"/>
              </a:solidFill>
            </a:ln>
          </p:spPr>
          <p:txBody>
            <a:bodyPr wrap="square" lIns="0" tIns="0" rIns="0" bIns="0" rtlCol="0"/>
            <a:lstStyle/>
            <a:p>
              <a:endParaRPr/>
            </a:p>
          </p:txBody>
        </p:sp>
        <p:sp>
          <p:nvSpPr>
            <p:cNvPr id="10" name="object 10"/>
            <p:cNvSpPr/>
            <p:nvPr/>
          </p:nvSpPr>
          <p:spPr>
            <a:xfrm>
              <a:off x="5578697" y="5178208"/>
              <a:ext cx="323215" cy="60960"/>
            </a:xfrm>
            <a:custGeom>
              <a:avLst/>
              <a:gdLst/>
              <a:ahLst/>
              <a:cxnLst/>
              <a:rect l="l" t="t" r="r" b="b"/>
              <a:pathLst>
                <a:path w="323214" h="60960">
                  <a:moveTo>
                    <a:pt x="40344" y="0"/>
                  </a:moveTo>
                  <a:lnTo>
                    <a:pt x="0" y="30258"/>
                  </a:lnTo>
                  <a:lnTo>
                    <a:pt x="40344" y="60517"/>
                  </a:lnTo>
                  <a:lnTo>
                    <a:pt x="40344" y="0"/>
                  </a:lnTo>
                  <a:close/>
                </a:path>
                <a:path w="323214" h="60960">
                  <a:moveTo>
                    <a:pt x="282412" y="0"/>
                  </a:moveTo>
                  <a:lnTo>
                    <a:pt x="282412" y="60517"/>
                  </a:lnTo>
                  <a:lnTo>
                    <a:pt x="322756" y="30258"/>
                  </a:lnTo>
                  <a:lnTo>
                    <a:pt x="282412" y="0"/>
                  </a:lnTo>
                  <a:close/>
                </a:path>
              </a:pathLst>
            </a:custGeom>
            <a:solidFill>
              <a:srgbClr val="D6D6EF"/>
            </a:solidFill>
          </p:spPr>
          <p:txBody>
            <a:bodyPr wrap="square" lIns="0" tIns="0" rIns="0" bIns="0" rtlCol="0"/>
            <a:lstStyle/>
            <a:p>
              <a:endParaRPr/>
            </a:p>
          </p:txBody>
        </p:sp>
        <p:sp>
          <p:nvSpPr>
            <p:cNvPr id="11" name="object 11"/>
            <p:cNvSpPr/>
            <p:nvPr/>
          </p:nvSpPr>
          <p:spPr>
            <a:xfrm>
              <a:off x="5699731" y="5208467"/>
              <a:ext cx="81280" cy="40640"/>
            </a:xfrm>
            <a:custGeom>
              <a:avLst/>
              <a:gdLst/>
              <a:ahLst/>
              <a:cxnLst/>
              <a:rect l="l" t="t" r="r" b="b"/>
              <a:pathLst>
                <a:path w="81279" h="40639">
                  <a:moveTo>
                    <a:pt x="20172" y="0"/>
                  </a:moveTo>
                  <a:lnTo>
                    <a:pt x="80689" y="0"/>
                  </a:lnTo>
                </a:path>
                <a:path w="81279" h="40639">
                  <a:moveTo>
                    <a:pt x="0" y="20172"/>
                  </a:moveTo>
                  <a:lnTo>
                    <a:pt x="60516" y="20172"/>
                  </a:lnTo>
                </a:path>
                <a:path w="81279" h="40639">
                  <a:moveTo>
                    <a:pt x="20172" y="40344"/>
                  </a:moveTo>
                  <a:lnTo>
                    <a:pt x="80689" y="40344"/>
                  </a:lnTo>
                </a:path>
              </a:pathLst>
            </a:custGeom>
            <a:ln w="12058">
              <a:solidFill>
                <a:srgbClr val="D6D6EF"/>
              </a:solidFill>
            </a:ln>
          </p:spPr>
          <p:txBody>
            <a:bodyPr wrap="square" lIns="0" tIns="0" rIns="0" bIns="0" rtlCol="0"/>
            <a:lstStyle/>
            <a:p>
              <a:endParaRPr/>
            </a:p>
          </p:txBody>
        </p:sp>
      </p:grpSp>
      <p:grpSp>
        <p:nvGrpSpPr>
          <p:cNvPr id="12" name="object 12"/>
          <p:cNvGrpSpPr/>
          <p:nvPr/>
        </p:nvGrpSpPr>
        <p:grpSpPr>
          <a:xfrm>
            <a:off x="6018589" y="5162093"/>
            <a:ext cx="323215" cy="93345"/>
            <a:chOff x="6018589" y="5162093"/>
            <a:chExt cx="323215" cy="93345"/>
          </a:xfrm>
        </p:grpSpPr>
        <p:sp>
          <p:nvSpPr>
            <p:cNvPr id="13" name="object 13"/>
            <p:cNvSpPr/>
            <p:nvPr/>
          </p:nvSpPr>
          <p:spPr>
            <a:xfrm>
              <a:off x="6139623" y="5168122"/>
              <a:ext cx="81280" cy="20320"/>
            </a:xfrm>
            <a:custGeom>
              <a:avLst/>
              <a:gdLst/>
              <a:ahLst/>
              <a:cxnLst/>
              <a:rect l="l" t="t" r="r" b="b"/>
              <a:pathLst>
                <a:path w="81279" h="20320">
                  <a:moveTo>
                    <a:pt x="0" y="0"/>
                  </a:moveTo>
                  <a:lnTo>
                    <a:pt x="60516" y="0"/>
                  </a:lnTo>
                </a:path>
                <a:path w="81279" h="20320">
                  <a:moveTo>
                    <a:pt x="20172" y="20172"/>
                  </a:moveTo>
                  <a:lnTo>
                    <a:pt x="80689" y="20172"/>
                  </a:lnTo>
                </a:path>
              </a:pathLst>
            </a:custGeom>
            <a:ln w="12058">
              <a:solidFill>
                <a:srgbClr val="ADADE0"/>
              </a:solidFill>
            </a:ln>
          </p:spPr>
          <p:txBody>
            <a:bodyPr wrap="square" lIns="0" tIns="0" rIns="0" bIns="0" rtlCol="0"/>
            <a:lstStyle/>
            <a:p>
              <a:endParaRPr/>
            </a:p>
          </p:txBody>
        </p:sp>
        <p:sp>
          <p:nvSpPr>
            <p:cNvPr id="14" name="object 14"/>
            <p:cNvSpPr/>
            <p:nvPr/>
          </p:nvSpPr>
          <p:spPr>
            <a:xfrm>
              <a:off x="6018589" y="5178208"/>
              <a:ext cx="323215" cy="60960"/>
            </a:xfrm>
            <a:custGeom>
              <a:avLst/>
              <a:gdLst/>
              <a:ahLst/>
              <a:cxnLst/>
              <a:rect l="l" t="t" r="r" b="b"/>
              <a:pathLst>
                <a:path w="323214" h="60960">
                  <a:moveTo>
                    <a:pt x="40344" y="0"/>
                  </a:moveTo>
                  <a:lnTo>
                    <a:pt x="0" y="30258"/>
                  </a:lnTo>
                  <a:lnTo>
                    <a:pt x="40344" y="60517"/>
                  </a:lnTo>
                  <a:lnTo>
                    <a:pt x="40344" y="0"/>
                  </a:lnTo>
                  <a:close/>
                </a:path>
                <a:path w="323214" h="60960">
                  <a:moveTo>
                    <a:pt x="282412" y="0"/>
                  </a:moveTo>
                  <a:lnTo>
                    <a:pt x="282412" y="60517"/>
                  </a:lnTo>
                  <a:lnTo>
                    <a:pt x="322756" y="30258"/>
                  </a:lnTo>
                  <a:lnTo>
                    <a:pt x="282412" y="0"/>
                  </a:lnTo>
                  <a:close/>
                </a:path>
              </a:pathLst>
            </a:custGeom>
            <a:solidFill>
              <a:srgbClr val="D6D6EF"/>
            </a:solidFill>
          </p:spPr>
          <p:txBody>
            <a:bodyPr wrap="square" lIns="0" tIns="0" rIns="0" bIns="0" rtlCol="0"/>
            <a:lstStyle/>
            <a:p>
              <a:endParaRPr/>
            </a:p>
          </p:txBody>
        </p:sp>
        <p:sp>
          <p:nvSpPr>
            <p:cNvPr id="15" name="object 15"/>
            <p:cNvSpPr/>
            <p:nvPr/>
          </p:nvSpPr>
          <p:spPr>
            <a:xfrm>
              <a:off x="6139623" y="5228639"/>
              <a:ext cx="81280" cy="20320"/>
            </a:xfrm>
            <a:custGeom>
              <a:avLst/>
              <a:gdLst/>
              <a:ahLst/>
              <a:cxnLst/>
              <a:rect l="l" t="t" r="r" b="b"/>
              <a:pathLst>
                <a:path w="81279" h="20320">
                  <a:moveTo>
                    <a:pt x="0" y="0"/>
                  </a:moveTo>
                  <a:lnTo>
                    <a:pt x="60516" y="0"/>
                  </a:lnTo>
                </a:path>
                <a:path w="81279" h="20320">
                  <a:moveTo>
                    <a:pt x="20172" y="20172"/>
                  </a:moveTo>
                  <a:lnTo>
                    <a:pt x="80689" y="20172"/>
                  </a:lnTo>
                </a:path>
              </a:pathLst>
            </a:custGeom>
            <a:ln w="12058">
              <a:solidFill>
                <a:srgbClr val="D6D6EF"/>
              </a:solidFill>
            </a:ln>
          </p:spPr>
          <p:txBody>
            <a:bodyPr wrap="square" lIns="0" tIns="0" rIns="0" bIns="0" rtlCol="0"/>
            <a:lstStyle/>
            <a:p>
              <a:endParaRPr/>
            </a:p>
          </p:txBody>
        </p:sp>
      </p:grpSp>
      <p:sp>
        <p:nvSpPr>
          <p:cNvPr id="16" name="object 16"/>
          <p:cNvSpPr/>
          <p:nvPr/>
        </p:nvSpPr>
        <p:spPr>
          <a:xfrm>
            <a:off x="6579515" y="5168122"/>
            <a:ext cx="81280" cy="81280"/>
          </a:xfrm>
          <a:custGeom>
            <a:avLst/>
            <a:gdLst/>
            <a:ahLst/>
            <a:cxnLst/>
            <a:rect l="l" t="t" r="r" b="b"/>
            <a:pathLst>
              <a:path w="81279" h="81279">
                <a:moveTo>
                  <a:pt x="0" y="0"/>
                </a:moveTo>
                <a:lnTo>
                  <a:pt x="60516" y="0"/>
                </a:lnTo>
              </a:path>
              <a:path w="81279" h="81279">
                <a:moveTo>
                  <a:pt x="20172" y="20172"/>
                </a:moveTo>
                <a:lnTo>
                  <a:pt x="80689" y="20172"/>
                </a:lnTo>
              </a:path>
              <a:path w="81279" h="81279">
                <a:moveTo>
                  <a:pt x="20172" y="40344"/>
                </a:moveTo>
                <a:lnTo>
                  <a:pt x="80689" y="40344"/>
                </a:lnTo>
              </a:path>
              <a:path w="81279" h="81279">
                <a:moveTo>
                  <a:pt x="0" y="60517"/>
                </a:moveTo>
                <a:lnTo>
                  <a:pt x="60516" y="60517"/>
                </a:lnTo>
              </a:path>
              <a:path w="81279" h="81279">
                <a:moveTo>
                  <a:pt x="20172" y="80689"/>
                </a:moveTo>
                <a:lnTo>
                  <a:pt x="80689" y="80689"/>
                </a:lnTo>
              </a:path>
            </a:pathLst>
          </a:custGeom>
          <a:ln w="12058">
            <a:solidFill>
              <a:srgbClr val="ADADE0"/>
            </a:solidFill>
          </a:ln>
        </p:spPr>
        <p:txBody>
          <a:bodyPr wrap="square" lIns="0" tIns="0" rIns="0" bIns="0" rtlCol="0"/>
          <a:lstStyle/>
          <a:p>
            <a:endParaRPr/>
          </a:p>
        </p:txBody>
      </p:sp>
      <p:grpSp>
        <p:nvGrpSpPr>
          <p:cNvPr id="17" name="object 17"/>
          <p:cNvGrpSpPr/>
          <p:nvPr/>
        </p:nvGrpSpPr>
        <p:grpSpPr>
          <a:xfrm>
            <a:off x="6870167" y="5164103"/>
            <a:ext cx="379730" cy="90805"/>
            <a:chOff x="6870167" y="5164103"/>
            <a:chExt cx="379730" cy="90805"/>
          </a:xfrm>
        </p:grpSpPr>
        <p:pic>
          <p:nvPicPr>
            <p:cNvPr id="18" name="object 18"/>
            <p:cNvPicPr/>
            <p:nvPr/>
          </p:nvPicPr>
          <p:blipFill>
            <a:blip r:embed="rId2" cstate="print"/>
            <a:stretch>
              <a:fillRect/>
            </a:stretch>
          </p:blipFill>
          <p:spPr>
            <a:xfrm>
              <a:off x="7020834" y="5170433"/>
              <a:ext cx="85311" cy="84406"/>
            </a:xfrm>
            <a:prstGeom prst="rect">
              <a:avLst/>
            </a:prstGeom>
          </p:spPr>
        </p:pic>
        <p:pic>
          <p:nvPicPr>
            <p:cNvPr id="19" name="object 19"/>
            <p:cNvPicPr/>
            <p:nvPr/>
          </p:nvPicPr>
          <p:blipFill>
            <a:blip r:embed="rId3" cstate="print"/>
            <a:stretch>
              <a:fillRect/>
            </a:stretch>
          </p:blipFill>
          <p:spPr>
            <a:xfrm>
              <a:off x="6870167" y="5164103"/>
              <a:ext cx="112934" cy="88727"/>
            </a:xfrm>
            <a:prstGeom prst="rect">
              <a:avLst/>
            </a:prstGeom>
          </p:spPr>
        </p:pic>
        <p:pic>
          <p:nvPicPr>
            <p:cNvPr id="20" name="object 20"/>
            <p:cNvPicPr/>
            <p:nvPr/>
          </p:nvPicPr>
          <p:blipFill>
            <a:blip r:embed="rId4" cstate="print"/>
            <a:stretch>
              <a:fillRect/>
            </a:stretch>
          </p:blipFill>
          <p:spPr>
            <a:xfrm>
              <a:off x="7136441" y="5164103"/>
              <a:ext cx="112934" cy="88727"/>
            </a:xfrm>
            <a:prstGeom prst="rect">
              <a:avLst/>
            </a:prstGeom>
          </p:spPr>
        </p:pic>
      </p:grpSp>
      <p:grpSp>
        <p:nvGrpSpPr>
          <p:cNvPr id="21" name="object 21"/>
          <p:cNvGrpSpPr/>
          <p:nvPr/>
        </p:nvGrpSpPr>
        <p:grpSpPr>
          <a:xfrm>
            <a:off x="-1959" y="-1467"/>
            <a:ext cx="7319645" cy="779780"/>
            <a:chOff x="-1959" y="-1467"/>
            <a:chExt cx="7319645" cy="779780"/>
          </a:xfrm>
        </p:grpSpPr>
        <p:sp>
          <p:nvSpPr>
            <p:cNvPr id="22" name="object 22"/>
            <p:cNvSpPr/>
            <p:nvPr/>
          </p:nvSpPr>
          <p:spPr>
            <a:xfrm>
              <a:off x="-1959" y="-1467"/>
              <a:ext cx="3660140" cy="215900"/>
            </a:xfrm>
            <a:custGeom>
              <a:avLst/>
              <a:gdLst/>
              <a:ahLst/>
              <a:cxnLst/>
              <a:rect l="l" t="t" r="r" b="b"/>
              <a:pathLst>
                <a:path w="3660140" h="215900">
                  <a:moveTo>
                    <a:pt x="3659552" y="0"/>
                  </a:moveTo>
                  <a:lnTo>
                    <a:pt x="0" y="0"/>
                  </a:lnTo>
                  <a:lnTo>
                    <a:pt x="0" y="215457"/>
                  </a:lnTo>
                  <a:lnTo>
                    <a:pt x="3659552" y="215457"/>
                  </a:lnTo>
                  <a:lnTo>
                    <a:pt x="3659552" y="0"/>
                  </a:lnTo>
                  <a:close/>
                </a:path>
              </a:pathLst>
            </a:custGeom>
            <a:solidFill>
              <a:srgbClr val="005128"/>
            </a:solidFill>
          </p:spPr>
          <p:txBody>
            <a:bodyPr wrap="square" lIns="0" tIns="0" rIns="0" bIns="0" rtlCol="0"/>
            <a:lstStyle/>
            <a:p>
              <a:endParaRPr/>
            </a:p>
          </p:txBody>
        </p:sp>
        <p:sp>
          <p:nvSpPr>
            <p:cNvPr id="23" name="object 23"/>
            <p:cNvSpPr/>
            <p:nvPr/>
          </p:nvSpPr>
          <p:spPr>
            <a:xfrm>
              <a:off x="3657592" y="-1467"/>
              <a:ext cx="3660140" cy="215900"/>
            </a:xfrm>
            <a:custGeom>
              <a:avLst/>
              <a:gdLst/>
              <a:ahLst/>
              <a:cxnLst/>
              <a:rect l="l" t="t" r="r" b="b"/>
              <a:pathLst>
                <a:path w="3660140" h="215900">
                  <a:moveTo>
                    <a:pt x="3659552" y="0"/>
                  </a:moveTo>
                  <a:lnTo>
                    <a:pt x="0" y="0"/>
                  </a:lnTo>
                  <a:lnTo>
                    <a:pt x="0" y="215457"/>
                  </a:lnTo>
                  <a:lnTo>
                    <a:pt x="3659552" y="215457"/>
                  </a:lnTo>
                  <a:lnTo>
                    <a:pt x="3659552" y="0"/>
                  </a:lnTo>
                  <a:close/>
                </a:path>
              </a:pathLst>
            </a:custGeom>
            <a:solidFill>
              <a:srgbClr val="D8E8E0"/>
            </a:solidFill>
          </p:spPr>
          <p:txBody>
            <a:bodyPr wrap="square" lIns="0" tIns="0" rIns="0" bIns="0" rtlCol="0"/>
            <a:lstStyle/>
            <a:p>
              <a:endParaRPr/>
            </a:p>
          </p:txBody>
        </p:sp>
        <p:sp>
          <p:nvSpPr>
            <p:cNvPr id="24" name="object 24"/>
            <p:cNvSpPr/>
            <p:nvPr/>
          </p:nvSpPr>
          <p:spPr>
            <a:xfrm>
              <a:off x="-1959" y="213990"/>
              <a:ext cx="7319645" cy="564515"/>
            </a:xfrm>
            <a:custGeom>
              <a:avLst/>
              <a:gdLst/>
              <a:ahLst/>
              <a:cxnLst/>
              <a:rect l="l" t="t" r="r" b="b"/>
              <a:pathLst>
                <a:path w="7319645" h="564515">
                  <a:moveTo>
                    <a:pt x="7319124" y="0"/>
                  </a:moveTo>
                  <a:lnTo>
                    <a:pt x="0" y="0"/>
                  </a:lnTo>
                  <a:lnTo>
                    <a:pt x="0" y="564151"/>
                  </a:lnTo>
                  <a:lnTo>
                    <a:pt x="7319124" y="564151"/>
                  </a:lnTo>
                  <a:lnTo>
                    <a:pt x="7319124" y="0"/>
                  </a:lnTo>
                  <a:close/>
                </a:path>
              </a:pathLst>
            </a:custGeom>
            <a:solidFill>
              <a:srgbClr val="E5EFEA"/>
            </a:solidFill>
          </p:spPr>
          <p:txBody>
            <a:bodyPr wrap="square" lIns="0" tIns="0" rIns="0" bIns="0" rtlCol="0"/>
            <a:lstStyle/>
            <a:p>
              <a:endParaRPr/>
            </a:p>
          </p:txBody>
        </p:sp>
      </p:grpSp>
      <p:sp>
        <p:nvSpPr>
          <p:cNvPr id="25" name="object 25"/>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105" dirty="0"/>
              <a:t>About</a:t>
            </a:r>
            <a:r>
              <a:rPr spc="175" dirty="0"/>
              <a:t> </a:t>
            </a:r>
            <a:r>
              <a:rPr spc="90" dirty="0"/>
              <a:t>Dataset</a:t>
            </a:r>
          </a:p>
        </p:txBody>
      </p:sp>
      <p:pic>
        <p:nvPicPr>
          <p:cNvPr id="26" name="object 26"/>
          <p:cNvPicPr/>
          <p:nvPr/>
        </p:nvPicPr>
        <p:blipFill>
          <a:blip r:embed="rId5" cstate="print"/>
          <a:stretch>
            <a:fillRect/>
          </a:stretch>
        </p:blipFill>
        <p:spPr>
          <a:xfrm>
            <a:off x="447756" y="1689131"/>
            <a:ext cx="100436" cy="100436"/>
          </a:xfrm>
          <a:prstGeom prst="rect">
            <a:avLst/>
          </a:prstGeom>
        </p:spPr>
      </p:pic>
      <p:pic>
        <p:nvPicPr>
          <p:cNvPr id="27" name="object 27"/>
          <p:cNvPicPr/>
          <p:nvPr/>
        </p:nvPicPr>
        <p:blipFill>
          <a:blip r:embed="rId6" cstate="print"/>
          <a:stretch>
            <a:fillRect/>
          </a:stretch>
        </p:blipFill>
        <p:spPr>
          <a:xfrm>
            <a:off x="447756" y="2528368"/>
            <a:ext cx="100436" cy="100436"/>
          </a:xfrm>
          <a:prstGeom prst="rect">
            <a:avLst/>
          </a:prstGeom>
        </p:spPr>
      </p:pic>
      <p:pic>
        <p:nvPicPr>
          <p:cNvPr id="28" name="object 28"/>
          <p:cNvPicPr/>
          <p:nvPr/>
        </p:nvPicPr>
        <p:blipFill>
          <a:blip r:embed="rId7" cstate="print"/>
          <a:stretch>
            <a:fillRect/>
          </a:stretch>
        </p:blipFill>
        <p:spPr>
          <a:xfrm>
            <a:off x="447756" y="3094295"/>
            <a:ext cx="100436" cy="100436"/>
          </a:xfrm>
          <a:prstGeom prst="rect">
            <a:avLst/>
          </a:prstGeom>
        </p:spPr>
      </p:pic>
      <p:pic>
        <p:nvPicPr>
          <p:cNvPr id="29" name="object 29"/>
          <p:cNvPicPr/>
          <p:nvPr/>
        </p:nvPicPr>
        <p:blipFill>
          <a:blip r:embed="rId8" cstate="print"/>
          <a:stretch>
            <a:fillRect/>
          </a:stretch>
        </p:blipFill>
        <p:spPr>
          <a:xfrm>
            <a:off x="447756" y="3660222"/>
            <a:ext cx="100436" cy="100436"/>
          </a:xfrm>
          <a:prstGeom prst="rect">
            <a:avLst/>
          </a:prstGeom>
        </p:spPr>
      </p:pic>
      <p:pic>
        <p:nvPicPr>
          <p:cNvPr id="30" name="object 30"/>
          <p:cNvPicPr/>
          <p:nvPr/>
        </p:nvPicPr>
        <p:blipFill>
          <a:blip r:embed="rId9" cstate="print"/>
          <a:stretch>
            <a:fillRect/>
          </a:stretch>
        </p:blipFill>
        <p:spPr>
          <a:xfrm>
            <a:off x="447756" y="4226149"/>
            <a:ext cx="100436" cy="100436"/>
          </a:xfrm>
          <a:prstGeom prst="rect">
            <a:avLst/>
          </a:prstGeom>
        </p:spPr>
      </p:pic>
      <p:pic>
        <p:nvPicPr>
          <p:cNvPr id="31" name="object 31"/>
          <p:cNvPicPr/>
          <p:nvPr/>
        </p:nvPicPr>
        <p:blipFill>
          <a:blip r:embed="rId10" cstate="print"/>
          <a:stretch>
            <a:fillRect/>
          </a:stretch>
        </p:blipFill>
        <p:spPr>
          <a:xfrm>
            <a:off x="447756" y="4792076"/>
            <a:ext cx="100436" cy="100436"/>
          </a:xfrm>
          <a:prstGeom prst="rect">
            <a:avLst/>
          </a:prstGeom>
        </p:spPr>
      </p:pic>
      <p:sp>
        <p:nvSpPr>
          <p:cNvPr id="32" name="object 32"/>
          <p:cNvSpPr txBox="1"/>
          <p:nvPr/>
        </p:nvSpPr>
        <p:spPr>
          <a:xfrm>
            <a:off x="205397" y="988058"/>
            <a:ext cx="6866255" cy="4238625"/>
          </a:xfrm>
          <a:prstGeom prst="rect">
            <a:avLst/>
          </a:prstGeom>
        </p:spPr>
        <p:txBody>
          <a:bodyPr vert="horz" wrap="square" lIns="0" tIns="2540" rIns="0" bIns="0" rtlCol="0">
            <a:spAutoFit/>
          </a:bodyPr>
          <a:lstStyle/>
          <a:p>
            <a:pPr marL="12700" marR="20955">
              <a:lnSpc>
                <a:spcPct val="105500"/>
              </a:lnSpc>
              <a:spcBef>
                <a:spcPts val="20"/>
              </a:spcBef>
            </a:pPr>
            <a:r>
              <a:rPr sz="1700" spc="110" dirty="0">
                <a:latin typeface="Times New Roman"/>
                <a:cs typeface="Times New Roman"/>
              </a:rPr>
              <a:t>The</a:t>
            </a:r>
            <a:r>
              <a:rPr sz="1700" spc="220" dirty="0">
                <a:latin typeface="Times New Roman"/>
                <a:cs typeface="Times New Roman"/>
              </a:rPr>
              <a:t> </a:t>
            </a:r>
            <a:r>
              <a:rPr sz="1700" spc="85" dirty="0">
                <a:latin typeface="Times New Roman"/>
                <a:cs typeface="Times New Roman"/>
              </a:rPr>
              <a:t>Water</a:t>
            </a:r>
            <a:r>
              <a:rPr sz="1700" spc="215" dirty="0">
                <a:latin typeface="Times New Roman"/>
                <a:cs typeface="Times New Roman"/>
              </a:rPr>
              <a:t> </a:t>
            </a:r>
            <a:r>
              <a:rPr sz="1700" spc="75" dirty="0">
                <a:latin typeface="Times New Roman"/>
                <a:cs typeface="Times New Roman"/>
              </a:rPr>
              <a:t>Quality</a:t>
            </a:r>
            <a:r>
              <a:rPr sz="1700" spc="215" dirty="0">
                <a:latin typeface="Times New Roman"/>
                <a:cs typeface="Times New Roman"/>
              </a:rPr>
              <a:t> </a:t>
            </a:r>
            <a:r>
              <a:rPr sz="1700" spc="75" dirty="0">
                <a:latin typeface="Times New Roman"/>
                <a:cs typeface="Times New Roman"/>
              </a:rPr>
              <a:t>Prediction</a:t>
            </a:r>
            <a:r>
              <a:rPr sz="1700" spc="220" dirty="0">
                <a:latin typeface="Times New Roman"/>
                <a:cs typeface="Times New Roman"/>
              </a:rPr>
              <a:t> </a:t>
            </a:r>
            <a:r>
              <a:rPr sz="1700" spc="100" dirty="0">
                <a:latin typeface="Times New Roman"/>
                <a:cs typeface="Times New Roman"/>
              </a:rPr>
              <a:t>Dataset</a:t>
            </a:r>
            <a:r>
              <a:rPr sz="1700" spc="220" dirty="0">
                <a:latin typeface="Times New Roman"/>
                <a:cs typeface="Times New Roman"/>
              </a:rPr>
              <a:t> </a:t>
            </a:r>
            <a:r>
              <a:rPr sz="1700" dirty="0">
                <a:latin typeface="Times New Roman"/>
                <a:cs typeface="Times New Roman"/>
              </a:rPr>
              <a:t>comprises</a:t>
            </a:r>
            <a:r>
              <a:rPr sz="1700" spc="220" dirty="0">
                <a:latin typeface="Times New Roman"/>
                <a:cs typeface="Times New Roman"/>
              </a:rPr>
              <a:t> </a:t>
            </a:r>
            <a:r>
              <a:rPr sz="1700" spc="110" dirty="0">
                <a:latin typeface="Times New Roman"/>
                <a:cs typeface="Times New Roman"/>
              </a:rPr>
              <a:t>a</a:t>
            </a:r>
            <a:r>
              <a:rPr sz="1700" spc="220" dirty="0">
                <a:latin typeface="Times New Roman"/>
                <a:cs typeface="Times New Roman"/>
              </a:rPr>
              <a:t> </a:t>
            </a:r>
            <a:r>
              <a:rPr sz="1700" dirty="0">
                <a:latin typeface="Times New Roman"/>
                <a:cs typeface="Times New Roman"/>
              </a:rPr>
              <a:t>rich</a:t>
            </a:r>
            <a:r>
              <a:rPr sz="1700" spc="215" dirty="0">
                <a:latin typeface="Times New Roman"/>
                <a:cs typeface="Times New Roman"/>
              </a:rPr>
              <a:t> </a:t>
            </a:r>
            <a:r>
              <a:rPr sz="1700" spc="70" dirty="0">
                <a:latin typeface="Times New Roman"/>
                <a:cs typeface="Times New Roman"/>
              </a:rPr>
              <a:t>set</a:t>
            </a:r>
            <a:r>
              <a:rPr sz="1700" spc="220" dirty="0">
                <a:latin typeface="Times New Roman"/>
                <a:cs typeface="Times New Roman"/>
              </a:rPr>
              <a:t> </a:t>
            </a:r>
            <a:r>
              <a:rPr sz="1700" dirty="0">
                <a:latin typeface="Times New Roman"/>
                <a:cs typeface="Times New Roman"/>
              </a:rPr>
              <a:t>of</a:t>
            </a:r>
            <a:r>
              <a:rPr sz="1700" spc="220" dirty="0">
                <a:latin typeface="Times New Roman"/>
                <a:cs typeface="Times New Roman"/>
              </a:rPr>
              <a:t> </a:t>
            </a:r>
            <a:r>
              <a:rPr sz="1700" spc="45" dirty="0">
                <a:latin typeface="Times New Roman"/>
                <a:cs typeface="Times New Roman"/>
              </a:rPr>
              <a:t>features, </a:t>
            </a:r>
            <a:r>
              <a:rPr sz="1700" spc="50" dirty="0">
                <a:latin typeface="Times New Roman"/>
                <a:cs typeface="Times New Roman"/>
              </a:rPr>
              <a:t>including</a:t>
            </a:r>
            <a:r>
              <a:rPr sz="1700" spc="155" dirty="0">
                <a:latin typeface="Times New Roman"/>
                <a:cs typeface="Times New Roman"/>
              </a:rPr>
              <a:t> </a:t>
            </a:r>
            <a:r>
              <a:rPr sz="1700" spc="130" dirty="0">
                <a:latin typeface="Times New Roman"/>
                <a:cs typeface="Times New Roman"/>
              </a:rPr>
              <a:t>but</a:t>
            </a:r>
            <a:r>
              <a:rPr sz="1700" spc="160" dirty="0">
                <a:latin typeface="Times New Roman"/>
                <a:cs typeface="Times New Roman"/>
              </a:rPr>
              <a:t> </a:t>
            </a:r>
            <a:r>
              <a:rPr sz="1700" spc="105" dirty="0">
                <a:latin typeface="Times New Roman"/>
                <a:cs typeface="Times New Roman"/>
              </a:rPr>
              <a:t>not</a:t>
            </a:r>
            <a:r>
              <a:rPr sz="1700" spc="160" dirty="0">
                <a:latin typeface="Times New Roman"/>
                <a:cs typeface="Times New Roman"/>
              </a:rPr>
              <a:t> </a:t>
            </a:r>
            <a:r>
              <a:rPr sz="1700" spc="55" dirty="0">
                <a:latin typeface="Times New Roman"/>
                <a:cs typeface="Times New Roman"/>
              </a:rPr>
              <a:t>limited</a:t>
            </a:r>
            <a:r>
              <a:rPr sz="1700" spc="155" dirty="0">
                <a:latin typeface="Times New Roman"/>
                <a:cs typeface="Times New Roman"/>
              </a:rPr>
              <a:t> </a:t>
            </a:r>
            <a:r>
              <a:rPr sz="1700" spc="40" dirty="0">
                <a:latin typeface="Times New Roman"/>
                <a:cs typeface="Times New Roman"/>
              </a:rPr>
              <a:t>to:</a:t>
            </a:r>
            <a:endParaRPr sz="1700">
              <a:latin typeface="Times New Roman"/>
              <a:cs typeface="Times New Roman"/>
            </a:endParaRPr>
          </a:p>
          <a:p>
            <a:pPr marL="452755" marR="32384">
              <a:lnSpc>
                <a:spcPct val="105500"/>
              </a:lnSpc>
              <a:spcBef>
                <a:spcPts val="204"/>
              </a:spcBef>
            </a:pPr>
            <a:r>
              <a:rPr sz="1700" spc="85" dirty="0">
                <a:latin typeface="Times New Roman"/>
                <a:cs typeface="Times New Roman"/>
              </a:rPr>
              <a:t>Water</a:t>
            </a:r>
            <a:r>
              <a:rPr sz="1700" spc="229" dirty="0">
                <a:latin typeface="Times New Roman"/>
                <a:cs typeface="Times New Roman"/>
              </a:rPr>
              <a:t> </a:t>
            </a:r>
            <a:r>
              <a:rPr sz="1700" spc="80" dirty="0">
                <a:latin typeface="Times New Roman"/>
                <a:cs typeface="Times New Roman"/>
              </a:rPr>
              <a:t>Temperature:</a:t>
            </a:r>
            <a:r>
              <a:rPr sz="1700" spc="455" dirty="0">
                <a:latin typeface="Times New Roman"/>
                <a:cs typeface="Times New Roman"/>
              </a:rPr>
              <a:t> </a:t>
            </a:r>
            <a:r>
              <a:rPr sz="1700" spc="60" dirty="0">
                <a:latin typeface="Times New Roman"/>
                <a:cs typeface="Times New Roman"/>
              </a:rPr>
              <a:t>Recorded</a:t>
            </a:r>
            <a:r>
              <a:rPr sz="1700" spc="240" dirty="0">
                <a:latin typeface="Times New Roman"/>
                <a:cs typeface="Times New Roman"/>
              </a:rPr>
              <a:t> </a:t>
            </a:r>
            <a:r>
              <a:rPr sz="1700" spc="55" dirty="0">
                <a:latin typeface="Times New Roman"/>
                <a:cs typeface="Times New Roman"/>
              </a:rPr>
              <a:t>in</a:t>
            </a:r>
            <a:r>
              <a:rPr sz="1700" spc="235" dirty="0">
                <a:latin typeface="Times New Roman"/>
                <a:cs typeface="Times New Roman"/>
              </a:rPr>
              <a:t> </a:t>
            </a:r>
            <a:r>
              <a:rPr sz="1700" dirty="0">
                <a:latin typeface="Times New Roman"/>
                <a:cs typeface="Times New Roman"/>
              </a:rPr>
              <a:t>degrees</a:t>
            </a:r>
            <a:r>
              <a:rPr sz="1700" spc="240" dirty="0">
                <a:latin typeface="Times New Roman"/>
                <a:cs typeface="Times New Roman"/>
              </a:rPr>
              <a:t> </a:t>
            </a:r>
            <a:r>
              <a:rPr sz="1700" dirty="0">
                <a:latin typeface="Times New Roman"/>
                <a:cs typeface="Times New Roman"/>
              </a:rPr>
              <a:t>Celsius,</a:t>
            </a:r>
            <a:r>
              <a:rPr sz="1700" spc="240" dirty="0">
                <a:latin typeface="Times New Roman"/>
                <a:cs typeface="Times New Roman"/>
              </a:rPr>
              <a:t> </a:t>
            </a:r>
            <a:r>
              <a:rPr sz="1700" spc="80" dirty="0">
                <a:latin typeface="Times New Roman"/>
                <a:cs typeface="Times New Roman"/>
              </a:rPr>
              <a:t>this</a:t>
            </a:r>
            <a:r>
              <a:rPr sz="1700" spc="235" dirty="0">
                <a:latin typeface="Times New Roman"/>
                <a:cs typeface="Times New Roman"/>
              </a:rPr>
              <a:t> </a:t>
            </a:r>
            <a:r>
              <a:rPr sz="1700" spc="80" dirty="0">
                <a:latin typeface="Times New Roman"/>
                <a:cs typeface="Times New Roman"/>
              </a:rPr>
              <a:t>parameter </a:t>
            </a:r>
            <a:r>
              <a:rPr sz="1700" dirty="0">
                <a:latin typeface="Times New Roman"/>
                <a:cs typeface="Times New Roman"/>
              </a:rPr>
              <a:t>influences</a:t>
            </a:r>
            <a:r>
              <a:rPr sz="1700" spc="290" dirty="0">
                <a:latin typeface="Times New Roman"/>
                <a:cs typeface="Times New Roman"/>
              </a:rPr>
              <a:t> </a:t>
            </a:r>
            <a:r>
              <a:rPr sz="1700" spc="100" dirty="0">
                <a:latin typeface="Times New Roman"/>
                <a:cs typeface="Times New Roman"/>
              </a:rPr>
              <a:t>the</a:t>
            </a:r>
            <a:r>
              <a:rPr sz="1700" spc="290" dirty="0">
                <a:latin typeface="Times New Roman"/>
                <a:cs typeface="Times New Roman"/>
              </a:rPr>
              <a:t> </a:t>
            </a:r>
            <a:r>
              <a:rPr sz="1700" dirty="0">
                <a:latin typeface="Times New Roman"/>
                <a:cs typeface="Times New Roman"/>
              </a:rPr>
              <a:t>solubility</a:t>
            </a:r>
            <a:r>
              <a:rPr sz="1700" spc="290" dirty="0">
                <a:latin typeface="Times New Roman"/>
                <a:cs typeface="Times New Roman"/>
              </a:rPr>
              <a:t> </a:t>
            </a:r>
            <a:r>
              <a:rPr sz="1700" dirty="0">
                <a:latin typeface="Times New Roman"/>
                <a:cs typeface="Times New Roman"/>
              </a:rPr>
              <a:t>of</a:t>
            </a:r>
            <a:r>
              <a:rPr sz="1700" spc="295" dirty="0">
                <a:latin typeface="Times New Roman"/>
                <a:cs typeface="Times New Roman"/>
              </a:rPr>
              <a:t> </a:t>
            </a:r>
            <a:r>
              <a:rPr sz="1700" dirty="0">
                <a:latin typeface="Times New Roman"/>
                <a:cs typeface="Times New Roman"/>
              </a:rPr>
              <a:t>gases</a:t>
            </a:r>
            <a:r>
              <a:rPr sz="1700" spc="290" dirty="0">
                <a:latin typeface="Times New Roman"/>
                <a:cs typeface="Times New Roman"/>
              </a:rPr>
              <a:t> </a:t>
            </a:r>
            <a:r>
              <a:rPr sz="1700" spc="110" dirty="0">
                <a:latin typeface="Times New Roman"/>
                <a:cs typeface="Times New Roman"/>
              </a:rPr>
              <a:t>and</a:t>
            </a:r>
            <a:r>
              <a:rPr sz="1700" spc="290" dirty="0">
                <a:latin typeface="Times New Roman"/>
                <a:cs typeface="Times New Roman"/>
              </a:rPr>
              <a:t> </a:t>
            </a:r>
            <a:r>
              <a:rPr sz="1700" dirty="0">
                <a:latin typeface="Times New Roman"/>
                <a:cs typeface="Times New Roman"/>
              </a:rPr>
              <a:t>chemical</a:t>
            </a:r>
            <a:r>
              <a:rPr sz="1700" spc="285" dirty="0">
                <a:latin typeface="Times New Roman"/>
                <a:cs typeface="Times New Roman"/>
              </a:rPr>
              <a:t> </a:t>
            </a:r>
            <a:r>
              <a:rPr sz="1700" spc="65" dirty="0">
                <a:latin typeface="Times New Roman"/>
                <a:cs typeface="Times New Roman"/>
              </a:rPr>
              <a:t>reactions</a:t>
            </a:r>
            <a:r>
              <a:rPr sz="1700" spc="295" dirty="0">
                <a:latin typeface="Times New Roman"/>
                <a:cs typeface="Times New Roman"/>
              </a:rPr>
              <a:t> </a:t>
            </a:r>
            <a:r>
              <a:rPr sz="1700" spc="55" dirty="0">
                <a:latin typeface="Times New Roman"/>
                <a:cs typeface="Times New Roman"/>
              </a:rPr>
              <a:t>in</a:t>
            </a:r>
            <a:r>
              <a:rPr sz="1700" spc="290" dirty="0">
                <a:latin typeface="Times New Roman"/>
                <a:cs typeface="Times New Roman"/>
              </a:rPr>
              <a:t> </a:t>
            </a:r>
            <a:r>
              <a:rPr sz="1700" spc="70" dirty="0">
                <a:latin typeface="Times New Roman"/>
                <a:cs typeface="Times New Roman"/>
              </a:rPr>
              <a:t>aquatic </a:t>
            </a:r>
            <a:r>
              <a:rPr sz="1700" spc="-10" dirty="0">
                <a:latin typeface="Times New Roman"/>
                <a:cs typeface="Times New Roman"/>
              </a:rPr>
              <a:t>ecosystems.</a:t>
            </a:r>
            <a:endParaRPr sz="1700">
              <a:latin typeface="Times New Roman"/>
              <a:cs typeface="Times New Roman"/>
            </a:endParaRPr>
          </a:p>
          <a:p>
            <a:pPr marL="452755" marR="387985">
              <a:lnSpc>
                <a:spcPct val="105500"/>
              </a:lnSpc>
              <a:spcBef>
                <a:spcPts val="150"/>
              </a:spcBef>
            </a:pPr>
            <a:r>
              <a:rPr sz="1700" spc="90" dirty="0">
                <a:latin typeface="Times New Roman"/>
                <a:cs typeface="Times New Roman"/>
              </a:rPr>
              <a:t>pH</a:t>
            </a:r>
            <a:r>
              <a:rPr sz="1700" spc="240" dirty="0">
                <a:latin typeface="Times New Roman"/>
                <a:cs typeface="Times New Roman"/>
              </a:rPr>
              <a:t> </a:t>
            </a:r>
            <a:r>
              <a:rPr sz="1700" dirty="0">
                <a:latin typeface="Times New Roman"/>
                <a:cs typeface="Times New Roman"/>
              </a:rPr>
              <a:t>Level:</a:t>
            </a:r>
            <a:r>
              <a:rPr sz="1700" spc="459" dirty="0">
                <a:latin typeface="Times New Roman"/>
                <a:cs typeface="Times New Roman"/>
              </a:rPr>
              <a:t> </a:t>
            </a:r>
            <a:r>
              <a:rPr sz="1700" spc="65" dirty="0">
                <a:latin typeface="Times New Roman"/>
                <a:cs typeface="Times New Roman"/>
              </a:rPr>
              <a:t>Measured</a:t>
            </a:r>
            <a:r>
              <a:rPr sz="1700" spc="245" dirty="0">
                <a:latin typeface="Times New Roman"/>
                <a:cs typeface="Times New Roman"/>
              </a:rPr>
              <a:t> </a:t>
            </a:r>
            <a:r>
              <a:rPr sz="1700" spc="55" dirty="0">
                <a:latin typeface="Times New Roman"/>
                <a:cs typeface="Times New Roman"/>
              </a:rPr>
              <a:t>on</a:t>
            </a:r>
            <a:r>
              <a:rPr sz="1700" spc="240" dirty="0">
                <a:latin typeface="Times New Roman"/>
                <a:cs typeface="Times New Roman"/>
              </a:rPr>
              <a:t> </a:t>
            </a:r>
            <a:r>
              <a:rPr sz="1700" spc="110" dirty="0">
                <a:latin typeface="Times New Roman"/>
                <a:cs typeface="Times New Roman"/>
              </a:rPr>
              <a:t>a</a:t>
            </a:r>
            <a:r>
              <a:rPr sz="1700" spc="245" dirty="0">
                <a:latin typeface="Times New Roman"/>
                <a:cs typeface="Times New Roman"/>
              </a:rPr>
              <a:t> </a:t>
            </a:r>
            <a:r>
              <a:rPr sz="1700" dirty="0">
                <a:latin typeface="Times New Roman"/>
                <a:cs typeface="Times New Roman"/>
              </a:rPr>
              <a:t>scale</a:t>
            </a:r>
            <a:r>
              <a:rPr sz="1700" spc="240" dirty="0">
                <a:latin typeface="Times New Roman"/>
                <a:cs typeface="Times New Roman"/>
              </a:rPr>
              <a:t> </a:t>
            </a:r>
            <a:r>
              <a:rPr sz="1700" dirty="0">
                <a:latin typeface="Times New Roman"/>
                <a:cs typeface="Times New Roman"/>
              </a:rPr>
              <a:t>from</a:t>
            </a:r>
            <a:r>
              <a:rPr sz="1700" spc="245" dirty="0">
                <a:latin typeface="Times New Roman"/>
                <a:cs typeface="Times New Roman"/>
              </a:rPr>
              <a:t> </a:t>
            </a:r>
            <a:r>
              <a:rPr sz="1700" dirty="0">
                <a:latin typeface="Times New Roman"/>
                <a:cs typeface="Times New Roman"/>
              </a:rPr>
              <a:t>acidic</a:t>
            </a:r>
            <a:r>
              <a:rPr sz="1700" spc="240" dirty="0">
                <a:latin typeface="Times New Roman"/>
                <a:cs typeface="Times New Roman"/>
              </a:rPr>
              <a:t> </a:t>
            </a:r>
            <a:r>
              <a:rPr sz="1700" spc="105" dirty="0">
                <a:latin typeface="Times New Roman"/>
                <a:cs typeface="Times New Roman"/>
              </a:rPr>
              <a:t>to</a:t>
            </a:r>
            <a:r>
              <a:rPr sz="1700" spc="240" dirty="0">
                <a:latin typeface="Times New Roman"/>
                <a:cs typeface="Times New Roman"/>
              </a:rPr>
              <a:t> </a:t>
            </a:r>
            <a:r>
              <a:rPr sz="1700" dirty="0">
                <a:latin typeface="Times New Roman"/>
                <a:cs typeface="Times New Roman"/>
              </a:rPr>
              <a:t>alkaline,</a:t>
            </a:r>
            <a:r>
              <a:rPr sz="1700" spc="245" dirty="0">
                <a:latin typeface="Times New Roman"/>
                <a:cs typeface="Times New Roman"/>
              </a:rPr>
              <a:t> </a:t>
            </a:r>
            <a:r>
              <a:rPr sz="1700" spc="90" dirty="0">
                <a:latin typeface="Times New Roman"/>
                <a:cs typeface="Times New Roman"/>
              </a:rPr>
              <a:t>pH</a:t>
            </a:r>
            <a:r>
              <a:rPr sz="1700" spc="240" dirty="0">
                <a:latin typeface="Times New Roman"/>
                <a:cs typeface="Times New Roman"/>
              </a:rPr>
              <a:t> </a:t>
            </a:r>
            <a:r>
              <a:rPr sz="1700" dirty="0">
                <a:latin typeface="Times New Roman"/>
                <a:cs typeface="Times New Roman"/>
              </a:rPr>
              <a:t>is</a:t>
            </a:r>
            <a:r>
              <a:rPr sz="1700" spc="245" dirty="0">
                <a:latin typeface="Times New Roman"/>
                <a:cs typeface="Times New Roman"/>
              </a:rPr>
              <a:t> </a:t>
            </a:r>
            <a:r>
              <a:rPr sz="1700" spc="60" dirty="0">
                <a:latin typeface="Times New Roman"/>
                <a:cs typeface="Times New Roman"/>
              </a:rPr>
              <a:t>a </a:t>
            </a:r>
            <a:r>
              <a:rPr sz="1700" spc="45" dirty="0">
                <a:latin typeface="Times New Roman"/>
                <a:cs typeface="Times New Roman"/>
              </a:rPr>
              <a:t>crucial</a:t>
            </a:r>
            <a:r>
              <a:rPr sz="1700" spc="210" dirty="0">
                <a:latin typeface="Times New Roman"/>
                <a:cs typeface="Times New Roman"/>
              </a:rPr>
              <a:t> </a:t>
            </a:r>
            <a:r>
              <a:rPr sz="1700" spc="65" dirty="0">
                <a:latin typeface="Times New Roman"/>
                <a:cs typeface="Times New Roman"/>
              </a:rPr>
              <a:t>indicator</a:t>
            </a:r>
            <a:r>
              <a:rPr sz="1700" spc="215" dirty="0">
                <a:latin typeface="Times New Roman"/>
                <a:cs typeface="Times New Roman"/>
              </a:rPr>
              <a:t> </a:t>
            </a:r>
            <a:r>
              <a:rPr sz="1700" dirty="0">
                <a:latin typeface="Times New Roman"/>
                <a:cs typeface="Times New Roman"/>
              </a:rPr>
              <a:t>of</a:t>
            </a:r>
            <a:r>
              <a:rPr sz="1700" spc="210" dirty="0">
                <a:latin typeface="Times New Roman"/>
                <a:cs typeface="Times New Roman"/>
              </a:rPr>
              <a:t> </a:t>
            </a:r>
            <a:r>
              <a:rPr sz="1700" dirty="0">
                <a:latin typeface="Times New Roman"/>
                <a:cs typeface="Times New Roman"/>
              </a:rPr>
              <a:t>water’s</a:t>
            </a:r>
            <a:r>
              <a:rPr sz="1700" spc="215" dirty="0">
                <a:latin typeface="Times New Roman"/>
                <a:cs typeface="Times New Roman"/>
              </a:rPr>
              <a:t> </a:t>
            </a:r>
            <a:r>
              <a:rPr sz="1700" spc="60" dirty="0">
                <a:latin typeface="Times New Roman"/>
                <a:cs typeface="Times New Roman"/>
              </a:rPr>
              <a:t>acidity</a:t>
            </a:r>
            <a:r>
              <a:rPr sz="1700" spc="210" dirty="0">
                <a:latin typeface="Times New Roman"/>
                <a:cs typeface="Times New Roman"/>
              </a:rPr>
              <a:t> </a:t>
            </a:r>
            <a:r>
              <a:rPr sz="1700" spc="60" dirty="0">
                <a:latin typeface="Times New Roman"/>
                <a:cs typeface="Times New Roman"/>
              </a:rPr>
              <a:t>or</a:t>
            </a:r>
            <a:r>
              <a:rPr sz="1700" spc="210" dirty="0">
                <a:latin typeface="Times New Roman"/>
                <a:cs typeface="Times New Roman"/>
              </a:rPr>
              <a:t> </a:t>
            </a:r>
            <a:r>
              <a:rPr sz="1700" spc="-10" dirty="0">
                <a:latin typeface="Times New Roman"/>
                <a:cs typeface="Times New Roman"/>
              </a:rPr>
              <a:t>basicity.</a:t>
            </a:r>
            <a:endParaRPr sz="1700">
              <a:latin typeface="Times New Roman"/>
              <a:cs typeface="Times New Roman"/>
            </a:endParaRPr>
          </a:p>
          <a:p>
            <a:pPr marL="452755" marR="5080">
              <a:lnSpc>
                <a:spcPct val="105500"/>
              </a:lnSpc>
              <a:spcBef>
                <a:spcPts val="155"/>
              </a:spcBef>
            </a:pPr>
            <a:r>
              <a:rPr sz="1700" dirty="0">
                <a:latin typeface="Times New Roman"/>
                <a:cs typeface="Times New Roman"/>
              </a:rPr>
              <a:t>Dissolved</a:t>
            </a:r>
            <a:r>
              <a:rPr sz="1700" spc="220" dirty="0">
                <a:latin typeface="Times New Roman"/>
                <a:cs typeface="Times New Roman"/>
              </a:rPr>
              <a:t> </a:t>
            </a:r>
            <a:r>
              <a:rPr sz="1700" spc="45" dirty="0">
                <a:latin typeface="Times New Roman"/>
                <a:cs typeface="Times New Roman"/>
              </a:rPr>
              <a:t>Oxygen:</a:t>
            </a:r>
            <a:r>
              <a:rPr sz="1700" spc="450" dirty="0">
                <a:latin typeface="Times New Roman"/>
                <a:cs typeface="Times New Roman"/>
              </a:rPr>
              <a:t> </a:t>
            </a:r>
            <a:r>
              <a:rPr sz="1700" spc="110" dirty="0">
                <a:latin typeface="Times New Roman"/>
                <a:cs typeface="Times New Roman"/>
              </a:rPr>
              <a:t>The</a:t>
            </a:r>
            <a:r>
              <a:rPr sz="1700" spc="229" dirty="0">
                <a:latin typeface="Times New Roman"/>
                <a:cs typeface="Times New Roman"/>
              </a:rPr>
              <a:t> </a:t>
            </a:r>
            <a:r>
              <a:rPr sz="1700" spc="95" dirty="0">
                <a:latin typeface="Times New Roman"/>
                <a:cs typeface="Times New Roman"/>
              </a:rPr>
              <a:t>amount</a:t>
            </a:r>
            <a:r>
              <a:rPr sz="1700" spc="229" dirty="0">
                <a:latin typeface="Times New Roman"/>
                <a:cs typeface="Times New Roman"/>
              </a:rPr>
              <a:t> </a:t>
            </a:r>
            <a:r>
              <a:rPr sz="1700" dirty="0">
                <a:latin typeface="Times New Roman"/>
                <a:cs typeface="Times New Roman"/>
              </a:rPr>
              <a:t>of</a:t>
            </a:r>
            <a:r>
              <a:rPr sz="1700" spc="229" dirty="0">
                <a:latin typeface="Times New Roman"/>
                <a:cs typeface="Times New Roman"/>
              </a:rPr>
              <a:t> </a:t>
            </a:r>
            <a:r>
              <a:rPr sz="1700" dirty="0">
                <a:latin typeface="Times New Roman"/>
                <a:cs typeface="Times New Roman"/>
              </a:rPr>
              <a:t>oxygen</a:t>
            </a:r>
            <a:r>
              <a:rPr sz="1700" spc="225" dirty="0">
                <a:latin typeface="Times New Roman"/>
                <a:cs typeface="Times New Roman"/>
              </a:rPr>
              <a:t> </a:t>
            </a:r>
            <a:r>
              <a:rPr sz="1700" dirty="0">
                <a:latin typeface="Times New Roman"/>
                <a:cs typeface="Times New Roman"/>
              </a:rPr>
              <a:t>dissolved</a:t>
            </a:r>
            <a:r>
              <a:rPr sz="1700" spc="220" dirty="0">
                <a:latin typeface="Times New Roman"/>
                <a:cs typeface="Times New Roman"/>
              </a:rPr>
              <a:t> </a:t>
            </a:r>
            <a:r>
              <a:rPr sz="1700" spc="55" dirty="0">
                <a:latin typeface="Times New Roman"/>
                <a:cs typeface="Times New Roman"/>
              </a:rPr>
              <a:t>in</a:t>
            </a:r>
            <a:r>
              <a:rPr sz="1700" spc="229" dirty="0">
                <a:latin typeface="Times New Roman"/>
                <a:cs typeface="Times New Roman"/>
              </a:rPr>
              <a:t> </a:t>
            </a:r>
            <a:r>
              <a:rPr sz="1700" spc="75" dirty="0">
                <a:latin typeface="Times New Roman"/>
                <a:cs typeface="Times New Roman"/>
              </a:rPr>
              <a:t>water,</a:t>
            </a:r>
            <a:r>
              <a:rPr sz="1700" spc="225" dirty="0">
                <a:latin typeface="Times New Roman"/>
                <a:cs typeface="Times New Roman"/>
              </a:rPr>
              <a:t> </a:t>
            </a:r>
            <a:r>
              <a:rPr sz="1700" spc="60" dirty="0">
                <a:latin typeface="Times New Roman"/>
                <a:cs typeface="Times New Roman"/>
              </a:rPr>
              <a:t>vital </a:t>
            </a:r>
            <a:r>
              <a:rPr sz="1700" dirty="0">
                <a:latin typeface="Times New Roman"/>
                <a:cs typeface="Times New Roman"/>
              </a:rPr>
              <a:t>for</a:t>
            </a:r>
            <a:r>
              <a:rPr sz="1700" spc="204" dirty="0">
                <a:latin typeface="Times New Roman"/>
                <a:cs typeface="Times New Roman"/>
              </a:rPr>
              <a:t> </a:t>
            </a:r>
            <a:r>
              <a:rPr sz="1700" spc="80" dirty="0">
                <a:latin typeface="Times New Roman"/>
                <a:cs typeface="Times New Roman"/>
              </a:rPr>
              <a:t>aquatic</a:t>
            </a:r>
            <a:r>
              <a:rPr sz="1700" spc="210" dirty="0">
                <a:latin typeface="Times New Roman"/>
                <a:cs typeface="Times New Roman"/>
              </a:rPr>
              <a:t> </a:t>
            </a:r>
            <a:r>
              <a:rPr sz="1700" spc="-10" dirty="0">
                <a:latin typeface="Times New Roman"/>
                <a:cs typeface="Times New Roman"/>
              </a:rPr>
              <a:t>life.</a:t>
            </a:r>
            <a:endParaRPr sz="1700">
              <a:latin typeface="Times New Roman"/>
              <a:cs typeface="Times New Roman"/>
            </a:endParaRPr>
          </a:p>
          <a:p>
            <a:pPr marL="452755" marR="550545">
              <a:lnSpc>
                <a:spcPct val="105500"/>
              </a:lnSpc>
              <a:spcBef>
                <a:spcPts val="150"/>
              </a:spcBef>
            </a:pPr>
            <a:r>
              <a:rPr sz="1700" spc="65" dirty="0">
                <a:latin typeface="Times New Roman"/>
                <a:cs typeface="Times New Roman"/>
              </a:rPr>
              <a:t>Turbidity:</a:t>
            </a:r>
            <a:r>
              <a:rPr sz="1700" spc="445" dirty="0">
                <a:latin typeface="Times New Roman"/>
                <a:cs typeface="Times New Roman"/>
              </a:rPr>
              <a:t> </a:t>
            </a:r>
            <a:r>
              <a:rPr sz="1700" spc="70" dirty="0">
                <a:latin typeface="Times New Roman"/>
                <a:cs typeface="Times New Roman"/>
              </a:rPr>
              <a:t>A</a:t>
            </a:r>
            <a:r>
              <a:rPr sz="1700" spc="229" dirty="0">
                <a:latin typeface="Times New Roman"/>
                <a:cs typeface="Times New Roman"/>
              </a:rPr>
              <a:t> </a:t>
            </a:r>
            <a:r>
              <a:rPr sz="1700" spc="70" dirty="0">
                <a:latin typeface="Times New Roman"/>
                <a:cs typeface="Times New Roman"/>
              </a:rPr>
              <a:t>measure</a:t>
            </a:r>
            <a:r>
              <a:rPr sz="1700" spc="235" dirty="0">
                <a:latin typeface="Times New Roman"/>
                <a:cs typeface="Times New Roman"/>
              </a:rPr>
              <a:t> </a:t>
            </a:r>
            <a:r>
              <a:rPr sz="1700" dirty="0">
                <a:latin typeface="Times New Roman"/>
                <a:cs typeface="Times New Roman"/>
              </a:rPr>
              <a:t>of</a:t>
            </a:r>
            <a:r>
              <a:rPr sz="1700" spc="229" dirty="0">
                <a:latin typeface="Times New Roman"/>
                <a:cs typeface="Times New Roman"/>
              </a:rPr>
              <a:t> </a:t>
            </a:r>
            <a:r>
              <a:rPr sz="1700" spc="75" dirty="0">
                <a:latin typeface="Times New Roman"/>
                <a:cs typeface="Times New Roman"/>
              </a:rPr>
              <a:t>water</a:t>
            </a:r>
            <a:r>
              <a:rPr sz="1700" spc="225" dirty="0">
                <a:latin typeface="Times New Roman"/>
                <a:cs typeface="Times New Roman"/>
              </a:rPr>
              <a:t> </a:t>
            </a:r>
            <a:r>
              <a:rPr sz="1700" dirty="0">
                <a:latin typeface="Times New Roman"/>
                <a:cs typeface="Times New Roman"/>
              </a:rPr>
              <a:t>clarity,</a:t>
            </a:r>
            <a:r>
              <a:rPr sz="1700" spc="225" dirty="0">
                <a:latin typeface="Times New Roman"/>
                <a:cs typeface="Times New Roman"/>
              </a:rPr>
              <a:t> </a:t>
            </a:r>
            <a:r>
              <a:rPr sz="1700" dirty="0">
                <a:latin typeface="Times New Roman"/>
                <a:cs typeface="Times New Roman"/>
              </a:rPr>
              <a:t>affected</a:t>
            </a:r>
            <a:r>
              <a:rPr sz="1700" spc="229" dirty="0">
                <a:latin typeface="Times New Roman"/>
                <a:cs typeface="Times New Roman"/>
              </a:rPr>
              <a:t> </a:t>
            </a:r>
            <a:r>
              <a:rPr sz="1700" spc="60" dirty="0">
                <a:latin typeface="Times New Roman"/>
                <a:cs typeface="Times New Roman"/>
              </a:rPr>
              <a:t>by</a:t>
            </a:r>
            <a:r>
              <a:rPr sz="1700" spc="225" dirty="0">
                <a:latin typeface="Times New Roman"/>
                <a:cs typeface="Times New Roman"/>
              </a:rPr>
              <a:t> </a:t>
            </a:r>
            <a:r>
              <a:rPr sz="1700" spc="55" dirty="0">
                <a:latin typeface="Times New Roman"/>
                <a:cs typeface="Times New Roman"/>
              </a:rPr>
              <a:t>suspended </a:t>
            </a:r>
            <a:r>
              <a:rPr sz="1700" spc="60" dirty="0">
                <a:latin typeface="Times New Roman"/>
                <a:cs typeface="Times New Roman"/>
              </a:rPr>
              <a:t>particles</a:t>
            </a:r>
            <a:r>
              <a:rPr sz="1700" spc="165" dirty="0">
                <a:latin typeface="Times New Roman"/>
                <a:cs typeface="Times New Roman"/>
              </a:rPr>
              <a:t> </a:t>
            </a:r>
            <a:r>
              <a:rPr sz="1700" spc="110" dirty="0">
                <a:latin typeface="Times New Roman"/>
                <a:cs typeface="Times New Roman"/>
              </a:rPr>
              <a:t>and</a:t>
            </a:r>
            <a:r>
              <a:rPr sz="1700" spc="170" dirty="0">
                <a:latin typeface="Times New Roman"/>
                <a:cs typeface="Times New Roman"/>
              </a:rPr>
              <a:t> </a:t>
            </a:r>
            <a:r>
              <a:rPr sz="1700" spc="45" dirty="0">
                <a:latin typeface="Times New Roman"/>
                <a:cs typeface="Times New Roman"/>
              </a:rPr>
              <a:t>sediments.</a:t>
            </a:r>
            <a:endParaRPr sz="1700">
              <a:latin typeface="Times New Roman"/>
              <a:cs typeface="Times New Roman"/>
            </a:endParaRPr>
          </a:p>
          <a:p>
            <a:pPr marL="452755" marR="257175">
              <a:lnSpc>
                <a:spcPct val="105500"/>
              </a:lnSpc>
              <a:spcBef>
                <a:spcPts val="150"/>
              </a:spcBef>
            </a:pPr>
            <a:r>
              <a:rPr sz="1700" spc="75" dirty="0">
                <a:latin typeface="Times New Roman"/>
                <a:cs typeface="Times New Roman"/>
              </a:rPr>
              <a:t>Concentration</a:t>
            </a:r>
            <a:r>
              <a:rPr sz="1700" spc="150" dirty="0">
                <a:latin typeface="Times New Roman"/>
                <a:cs typeface="Times New Roman"/>
              </a:rPr>
              <a:t> </a:t>
            </a:r>
            <a:r>
              <a:rPr sz="1700" dirty="0">
                <a:latin typeface="Times New Roman"/>
                <a:cs typeface="Times New Roman"/>
              </a:rPr>
              <a:t>of</a:t>
            </a:r>
            <a:r>
              <a:rPr sz="1700" spc="160" dirty="0">
                <a:latin typeface="Times New Roman"/>
                <a:cs typeface="Times New Roman"/>
              </a:rPr>
              <a:t> </a:t>
            </a:r>
            <a:r>
              <a:rPr sz="1700" spc="75" dirty="0">
                <a:latin typeface="Times New Roman"/>
                <a:cs typeface="Times New Roman"/>
              </a:rPr>
              <a:t>Nutrients:</a:t>
            </a:r>
            <a:r>
              <a:rPr sz="1700" spc="350" dirty="0">
                <a:latin typeface="Times New Roman"/>
                <a:cs typeface="Times New Roman"/>
              </a:rPr>
              <a:t> </a:t>
            </a:r>
            <a:r>
              <a:rPr sz="1700" spc="55" dirty="0">
                <a:latin typeface="Times New Roman"/>
                <a:cs typeface="Times New Roman"/>
              </a:rPr>
              <a:t>Including</a:t>
            </a:r>
            <a:r>
              <a:rPr sz="1700" spc="160" dirty="0">
                <a:latin typeface="Times New Roman"/>
                <a:cs typeface="Times New Roman"/>
              </a:rPr>
              <a:t> </a:t>
            </a:r>
            <a:r>
              <a:rPr sz="1700" spc="85" dirty="0">
                <a:latin typeface="Times New Roman"/>
                <a:cs typeface="Times New Roman"/>
              </a:rPr>
              <a:t>nitrates,</a:t>
            </a:r>
            <a:r>
              <a:rPr sz="1700" spc="160" dirty="0">
                <a:latin typeface="Times New Roman"/>
                <a:cs typeface="Times New Roman"/>
              </a:rPr>
              <a:t> </a:t>
            </a:r>
            <a:r>
              <a:rPr sz="1700" spc="75" dirty="0">
                <a:latin typeface="Times New Roman"/>
                <a:cs typeface="Times New Roman"/>
              </a:rPr>
              <a:t>phosphates,</a:t>
            </a:r>
            <a:r>
              <a:rPr sz="1700" spc="155" dirty="0">
                <a:latin typeface="Times New Roman"/>
                <a:cs typeface="Times New Roman"/>
              </a:rPr>
              <a:t> </a:t>
            </a:r>
            <a:r>
              <a:rPr sz="1700" spc="80" dirty="0">
                <a:latin typeface="Times New Roman"/>
                <a:cs typeface="Times New Roman"/>
              </a:rPr>
              <a:t>and </a:t>
            </a:r>
            <a:r>
              <a:rPr sz="1700" spc="85" dirty="0">
                <a:latin typeface="Times New Roman"/>
                <a:cs typeface="Times New Roman"/>
              </a:rPr>
              <a:t>other</a:t>
            </a:r>
            <a:r>
              <a:rPr sz="1700" spc="165" dirty="0">
                <a:latin typeface="Times New Roman"/>
                <a:cs typeface="Times New Roman"/>
              </a:rPr>
              <a:t> </a:t>
            </a:r>
            <a:r>
              <a:rPr sz="1700" spc="80" dirty="0">
                <a:latin typeface="Times New Roman"/>
                <a:cs typeface="Times New Roman"/>
              </a:rPr>
              <a:t>nutrients</a:t>
            </a:r>
            <a:r>
              <a:rPr sz="1700" spc="170" dirty="0">
                <a:latin typeface="Times New Roman"/>
                <a:cs typeface="Times New Roman"/>
              </a:rPr>
              <a:t> </a:t>
            </a:r>
            <a:r>
              <a:rPr sz="1700" spc="145" dirty="0">
                <a:latin typeface="Times New Roman"/>
                <a:cs typeface="Times New Roman"/>
              </a:rPr>
              <a:t>that</a:t>
            </a:r>
            <a:r>
              <a:rPr sz="1700" spc="165" dirty="0">
                <a:latin typeface="Times New Roman"/>
                <a:cs typeface="Times New Roman"/>
              </a:rPr>
              <a:t> </a:t>
            </a:r>
            <a:r>
              <a:rPr sz="1700" spc="75" dirty="0">
                <a:latin typeface="Times New Roman"/>
                <a:cs typeface="Times New Roman"/>
              </a:rPr>
              <a:t>can</a:t>
            </a:r>
            <a:r>
              <a:rPr sz="1700" spc="170" dirty="0">
                <a:latin typeface="Times New Roman"/>
                <a:cs typeface="Times New Roman"/>
              </a:rPr>
              <a:t> </a:t>
            </a:r>
            <a:r>
              <a:rPr sz="1700" spc="85" dirty="0">
                <a:latin typeface="Times New Roman"/>
                <a:cs typeface="Times New Roman"/>
              </a:rPr>
              <a:t>impact</a:t>
            </a:r>
            <a:r>
              <a:rPr sz="1700" spc="170" dirty="0">
                <a:latin typeface="Times New Roman"/>
                <a:cs typeface="Times New Roman"/>
              </a:rPr>
              <a:t> </a:t>
            </a:r>
            <a:r>
              <a:rPr sz="1700" spc="80" dirty="0">
                <a:latin typeface="Times New Roman"/>
                <a:cs typeface="Times New Roman"/>
              </a:rPr>
              <a:t>aquatic</a:t>
            </a:r>
            <a:r>
              <a:rPr sz="1700" spc="165" dirty="0">
                <a:latin typeface="Times New Roman"/>
                <a:cs typeface="Times New Roman"/>
              </a:rPr>
              <a:t> </a:t>
            </a:r>
            <a:r>
              <a:rPr sz="1700" spc="-10" dirty="0">
                <a:latin typeface="Times New Roman"/>
                <a:cs typeface="Times New Roman"/>
              </a:rPr>
              <a:t>ecosystems.</a:t>
            </a:r>
            <a:endParaRPr sz="1700">
              <a:latin typeface="Times New Roman"/>
              <a:cs typeface="Times New Roman"/>
            </a:endParaRPr>
          </a:p>
          <a:p>
            <a:pPr marL="452755" marR="91440">
              <a:lnSpc>
                <a:spcPct val="105500"/>
              </a:lnSpc>
              <a:spcBef>
                <a:spcPts val="155"/>
              </a:spcBef>
            </a:pPr>
            <a:r>
              <a:rPr sz="1700" spc="50" dirty="0">
                <a:latin typeface="Times New Roman"/>
                <a:cs typeface="Times New Roman"/>
              </a:rPr>
              <a:t>Chemical</a:t>
            </a:r>
            <a:r>
              <a:rPr sz="1700" spc="160" dirty="0">
                <a:latin typeface="Times New Roman"/>
                <a:cs typeface="Times New Roman"/>
              </a:rPr>
              <a:t> </a:t>
            </a:r>
            <a:r>
              <a:rPr sz="1700" spc="80" dirty="0">
                <a:latin typeface="Times New Roman"/>
                <a:cs typeface="Times New Roman"/>
              </a:rPr>
              <a:t>Contaminants:</a:t>
            </a:r>
            <a:r>
              <a:rPr sz="1700" spc="360" dirty="0">
                <a:latin typeface="Times New Roman"/>
                <a:cs typeface="Times New Roman"/>
              </a:rPr>
              <a:t> </a:t>
            </a:r>
            <a:r>
              <a:rPr sz="1700" spc="125" dirty="0">
                <a:latin typeface="Times New Roman"/>
                <a:cs typeface="Times New Roman"/>
              </a:rPr>
              <a:t>Data</a:t>
            </a:r>
            <a:r>
              <a:rPr sz="1700" spc="160" dirty="0">
                <a:latin typeface="Times New Roman"/>
                <a:cs typeface="Times New Roman"/>
              </a:rPr>
              <a:t> </a:t>
            </a:r>
            <a:r>
              <a:rPr sz="1700" spc="55" dirty="0">
                <a:latin typeface="Times New Roman"/>
                <a:cs typeface="Times New Roman"/>
              </a:rPr>
              <a:t>on</a:t>
            </a:r>
            <a:r>
              <a:rPr sz="1700" spc="165" dirty="0">
                <a:latin typeface="Times New Roman"/>
                <a:cs typeface="Times New Roman"/>
              </a:rPr>
              <a:t> </a:t>
            </a:r>
            <a:r>
              <a:rPr sz="1700" spc="100" dirty="0">
                <a:latin typeface="Times New Roman"/>
                <a:cs typeface="Times New Roman"/>
              </a:rPr>
              <a:t>the</a:t>
            </a:r>
            <a:r>
              <a:rPr sz="1700" spc="160" dirty="0">
                <a:latin typeface="Times New Roman"/>
                <a:cs typeface="Times New Roman"/>
              </a:rPr>
              <a:t> </a:t>
            </a:r>
            <a:r>
              <a:rPr sz="1700" spc="50" dirty="0">
                <a:latin typeface="Times New Roman"/>
                <a:cs typeface="Times New Roman"/>
              </a:rPr>
              <a:t>presence</a:t>
            </a:r>
            <a:r>
              <a:rPr sz="1700" spc="165" dirty="0">
                <a:latin typeface="Times New Roman"/>
                <a:cs typeface="Times New Roman"/>
              </a:rPr>
              <a:t> </a:t>
            </a:r>
            <a:r>
              <a:rPr sz="1700" spc="110" dirty="0">
                <a:latin typeface="Times New Roman"/>
                <a:cs typeface="Times New Roman"/>
              </a:rPr>
              <a:t>and</a:t>
            </a:r>
            <a:r>
              <a:rPr sz="1700" spc="165" dirty="0">
                <a:latin typeface="Times New Roman"/>
                <a:cs typeface="Times New Roman"/>
              </a:rPr>
              <a:t> </a:t>
            </a:r>
            <a:r>
              <a:rPr sz="1700" spc="60" dirty="0">
                <a:latin typeface="Times New Roman"/>
                <a:cs typeface="Times New Roman"/>
              </a:rPr>
              <a:t>concentration </a:t>
            </a:r>
            <a:r>
              <a:rPr sz="1700" dirty="0">
                <a:latin typeface="Times New Roman"/>
                <a:cs typeface="Times New Roman"/>
              </a:rPr>
              <a:t>of</a:t>
            </a:r>
            <a:r>
              <a:rPr sz="1700" spc="175" dirty="0">
                <a:latin typeface="Times New Roman"/>
                <a:cs typeface="Times New Roman"/>
              </a:rPr>
              <a:t> </a:t>
            </a:r>
            <a:r>
              <a:rPr sz="1700" spc="85" dirty="0">
                <a:latin typeface="Times New Roman"/>
                <a:cs typeface="Times New Roman"/>
              </a:rPr>
              <a:t>pollutants</a:t>
            </a:r>
            <a:r>
              <a:rPr sz="1700" spc="175" dirty="0">
                <a:latin typeface="Times New Roman"/>
                <a:cs typeface="Times New Roman"/>
              </a:rPr>
              <a:t> </a:t>
            </a:r>
            <a:r>
              <a:rPr sz="1700" dirty="0">
                <a:latin typeface="Times New Roman"/>
                <a:cs typeface="Times New Roman"/>
              </a:rPr>
              <a:t>such</a:t>
            </a:r>
            <a:r>
              <a:rPr sz="1700" spc="170" dirty="0">
                <a:latin typeface="Times New Roman"/>
                <a:cs typeface="Times New Roman"/>
              </a:rPr>
              <a:t> </a:t>
            </a:r>
            <a:r>
              <a:rPr sz="1700" spc="60" dirty="0">
                <a:latin typeface="Times New Roman"/>
                <a:cs typeface="Times New Roman"/>
              </a:rPr>
              <a:t>as</a:t>
            </a:r>
            <a:r>
              <a:rPr sz="1700" spc="175" dirty="0">
                <a:latin typeface="Times New Roman"/>
                <a:cs typeface="Times New Roman"/>
              </a:rPr>
              <a:t> </a:t>
            </a:r>
            <a:r>
              <a:rPr sz="1700" spc="60" dirty="0">
                <a:latin typeface="Times New Roman"/>
                <a:cs typeface="Times New Roman"/>
              </a:rPr>
              <a:t>heavy</a:t>
            </a:r>
            <a:r>
              <a:rPr sz="1700" spc="170" dirty="0">
                <a:latin typeface="Times New Roman"/>
                <a:cs typeface="Times New Roman"/>
              </a:rPr>
              <a:t> </a:t>
            </a:r>
            <a:r>
              <a:rPr sz="1700" spc="70" dirty="0">
                <a:latin typeface="Times New Roman"/>
                <a:cs typeface="Times New Roman"/>
              </a:rPr>
              <a:t>metals,</a:t>
            </a:r>
            <a:r>
              <a:rPr sz="1700" spc="180" dirty="0">
                <a:latin typeface="Times New Roman"/>
                <a:cs typeface="Times New Roman"/>
              </a:rPr>
              <a:t> </a:t>
            </a:r>
            <a:r>
              <a:rPr sz="1700" spc="110" dirty="0">
                <a:latin typeface="Times New Roman"/>
                <a:cs typeface="Times New Roman"/>
              </a:rPr>
              <a:t>and</a:t>
            </a:r>
            <a:r>
              <a:rPr sz="1700" spc="175" dirty="0">
                <a:latin typeface="Times New Roman"/>
                <a:cs typeface="Times New Roman"/>
              </a:rPr>
              <a:t> </a:t>
            </a:r>
            <a:r>
              <a:rPr sz="1700" spc="50" dirty="0">
                <a:latin typeface="Times New Roman"/>
                <a:cs typeface="Times New Roman"/>
              </a:rPr>
              <a:t>organic</a:t>
            </a:r>
            <a:r>
              <a:rPr sz="1700" spc="175" dirty="0">
                <a:latin typeface="Times New Roman"/>
                <a:cs typeface="Times New Roman"/>
              </a:rPr>
              <a:t> </a:t>
            </a:r>
            <a:r>
              <a:rPr sz="1700" spc="55" dirty="0">
                <a:latin typeface="Times New Roman"/>
                <a:cs typeface="Times New Roman"/>
              </a:rPr>
              <a:t>com</a:t>
            </a:r>
            <a:r>
              <a:rPr sz="1700" u="sng" spc="55" dirty="0">
                <a:uFill>
                  <a:solidFill>
                    <a:srgbClr val="D6D6EF"/>
                  </a:solidFill>
                </a:uFill>
                <a:latin typeface="Times New Roman"/>
                <a:cs typeface="Times New Roman"/>
              </a:rPr>
              <a:t>p</a:t>
            </a:r>
            <a:r>
              <a:rPr sz="1700" spc="55" dirty="0">
                <a:latin typeface="Times New Roman"/>
                <a:cs typeface="Times New Roman"/>
              </a:rPr>
              <a:t>oun</a:t>
            </a:r>
            <a:r>
              <a:rPr sz="1700" u="sng" spc="55" dirty="0">
                <a:uFill>
                  <a:solidFill>
                    <a:srgbClr val="ADADE0"/>
                  </a:solidFill>
                </a:uFill>
                <a:latin typeface="Times New Roman"/>
                <a:cs typeface="Times New Roman"/>
              </a:rPr>
              <a:t>d</a:t>
            </a:r>
            <a:r>
              <a:rPr sz="1700" spc="55" dirty="0">
                <a:latin typeface="Times New Roman"/>
                <a:cs typeface="Times New Roman"/>
              </a:rPr>
              <a:t>s.</a:t>
            </a:r>
            <a:endParaRPr sz="1700">
              <a:latin typeface="Times New Roman"/>
              <a:cs typeface="Times New Roman"/>
            </a:endParaRPr>
          </a:p>
        </p:txBody>
      </p:sp>
      <p:grpSp>
        <p:nvGrpSpPr>
          <p:cNvPr id="33" name="object 33"/>
          <p:cNvGrpSpPr/>
          <p:nvPr/>
        </p:nvGrpSpPr>
        <p:grpSpPr>
          <a:xfrm>
            <a:off x="-1959" y="5319151"/>
            <a:ext cx="7319009" cy="168910"/>
            <a:chOff x="-1959" y="5319151"/>
            <a:chExt cx="7319009" cy="168910"/>
          </a:xfrm>
        </p:grpSpPr>
        <p:sp>
          <p:nvSpPr>
            <p:cNvPr id="34" name="object 34"/>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35" name="object 35"/>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36" name="object 36"/>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37" name="object 37"/>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38" name="object 38"/>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39" name="object 39"/>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65" dirty="0"/>
              <a:t>0ctober</a:t>
            </a:r>
            <a:r>
              <a:rPr spc="195" dirty="0"/>
              <a:t> </a:t>
            </a:r>
            <a:r>
              <a:rPr dirty="0"/>
              <a:t>30</a:t>
            </a:r>
            <a:r>
              <a:rPr spc="200" dirty="0"/>
              <a:t> </a:t>
            </a:r>
            <a:r>
              <a:rPr spc="-20" dirty="0"/>
              <a:t>,2023</a:t>
            </a:r>
          </a:p>
        </p:txBody>
      </p:sp>
      <p:sp>
        <p:nvSpPr>
          <p:cNvPr id="40" name="object 40"/>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lang="en-IN" spc="80" dirty="0"/>
              <a:t>4 </a:t>
            </a:r>
            <a:r>
              <a:rPr spc="125" dirty="0"/>
              <a:t>/</a:t>
            </a:r>
            <a:r>
              <a:rPr spc="-40" dirty="0"/>
              <a:t> </a:t>
            </a:r>
            <a:r>
              <a:rPr spc="-25" dirty="0"/>
              <a:t>3</a:t>
            </a:r>
            <a:r>
              <a:rPr lang="en-IN" spc="-25" dirty="0"/>
              <a:t>6</a:t>
            </a:r>
            <a:endParaRPr spc="-25" dirty="0"/>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9" y="213990"/>
            <a:ext cx="7319645" cy="564515"/>
          </a:xfrm>
          <a:custGeom>
            <a:avLst/>
            <a:gdLst/>
            <a:ahLst/>
            <a:cxnLst/>
            <a:rect l="l" t="t" r="r" b="b"/>
            <a:pathLst>
              <a:path w="7319645" h="564515">
                <a:moveTo>
                  <a:pt x="7319124" y="0"/>
                </a:moveTo>
                <a:lnTo>
                  <a:pt x="0" y="0"/>
                </a:lnTo>
                <a:lnTo>
                  <a:pt x="0" y="564151"/>
                </a:lnTo>
                <a:lnTo>
                  <a:pt x="7319124" y="564151"/>
                </a:lnTo>
                <a:lnTo>
                  <a:pt x="7319124" y="0"/>
                </a:lnTo>
                <a:close/>
              </a:path>
            </a:pathLst>
          </a:custGeom>
          <a:solidFill>
            <a:srgbClr val="E5EFE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80" dirty="0"/>
              <a:t>Preparing</a:t>
            </a:r>
            <a:r>
              <a:rPr spc="195" dirty="0"/>
              <a:t> </a:t>
            </a:r>
            <a:r>
              <a:rPr spc="90" dirty="0"/>
              <a:t>Dataset</a:t>
            </a:r>
          </a:p>
        </p:txBody>
      </p:sp>
      <p:pic>
        <p:nvPicPr>
          <p:cNvPr id="4" name="object 4"/>
          <p:cNvPicPr/>
          <p:nvPr/>
        </p:nvPicPr>
        <p:blipFill>
          <a:blip r:embed="rId2" cstate="print"/>
          <a:stretch>
            <a:fillRect/>
          </a:stretch>
        </p:blipFill>
        <p:spPr>
          <a:xfrm>
            <a:off x="447756" y="1176660"/>
            <a:ext cx="100436" cy="100436"/>
          </a:xfrm>
          <a:prstGeom prst="rect">
            <a:avLst/>
          </a:prstGeom>
        </p:spPr>
      </p:pic>
      <p:sp>
        <p:nvSpPr>
          <p:cNvPr id="5" name="object 5"/>
          <p:cNvSpPr txBox="1">
            <a:spLocks noGrp="1"/>
          </p:cNvSpPr>
          <p:nvPr>
            <p:ph type="body" idx="1"/>
          </p:nvPr>
        </p:nvSpPr>
        <p:spPr>
          <a:prstGeom prst="rect">
            <a:avLst/>
          </a:prstGeom>
        </p:spPr>
        <p:txBody>
          <a:bodyPr vert="horz" wrap="square" lIns="0" tIns="2540" rIns="0" bIns="0" rtlCol="0">
            <a:spAutoFit/>
          </a:bodyPr>
          <a:lstStyle/>
          <a:p>
            <a:pPr marL="12700" marR="210185">
              <a:lnSpc>
                <a:spcPct val="105500"/>
              </a:lnSpc>
              <a:spcBef>
                <a:spcPts val="20"/>
              </a:spcBef>
            </a:pPr>
            <a:r>
              <a:rPr spc="105" dirty="0"/>
              <a:t>Pandas</a:t>
            </a:r>
            <a:r>
              <a:rPr spc="170" dirty="0"/>
              <a:t> </a:t>
            </a:r>
            <a:r>
              <a:rPr dirty="0"/>
              <a:t>is</a:t>
            </a:r>
            <a:r>
              <a:rPr spc="170" dirty="0"/>
              <a:t> </a:t>
            </a:r>
            <a:r>
              <a:rPr spc="110" dirty="0"/>
              <a:t>a</a:t>
            </a:r>
            <a:r>
              <a:rPr spc="175" dirty="0"/>
              <a:t> </a:t>
            </a:r>
            <a:r>
              <a:rPr spc="55" dirty="0"/>
              <a:t>versatile</a:t>
            </a:r>
            <a:r>
              <a:rPr spc="170" dirty="0"/>
              <a:t> </a:t>
            </a:r>
            <a:r>
              <a:rPr spc="65" dirty="0"/>
              <a:t>library</a:t>
            </a:r>
            <a:r>
              <a:rPr spc="175" dirty="0"/>
              <a:t> </a:t>
            </a:r>
            <a:r>
              <a:rPr dirty="0"/>
              <a:t>for</a:t>
            </a:r>
            <a:r>
              <a:rPr spc="170" dirty="0"/>
              <a:t> </a:t>
            </a:r>
            <a:r>
              <a:rPr spc="130" dirty="0"/>
              <a:t>data</a:t>
            </a:r>
            <a:r>
              <a:rPr spc="175" dirty="0"/>
              <a:t> </a:t>
            </a:r>
            <a:r>
              <a:rPr spc="75" dirty="0"/>
              <a:t>manipulation</a:t>
            </a:r>
            <a:r>
              <a:rPr spc="170" dirty="0"/>
              <a:t> </a:t>
            </a:r>
            <a:r>
              <a:rPr spc="110" dirty="0"/>
              <a:t>and</a:t>
            </a:r>
            <a:r>
              <a:rPr spc="170" dirty="0"/>
              <a:t> </a:t>
            </a:r>
            <a:r>
              <a:rPr spc="-10" dirty="0"/>
              <a:t>analysis. </a:t>
            </a:r>
            <a:r>
              <a:rPr dirty="0"/>
              <a:t>You</a:t>
            </a:r>
            <a:r>
              <a:rPr spc="220" dirty="0"/>
              <a:t> </a:t>
            </a:r>
            <a:r>
              <a:rPr spc="75" dirty="0"/>
              <a:t>can</a:t>
            </a:r>
            <a:r>
              <a:rPr spc="225" dirty="0"/>
              <a:t> </a:t>
            </a:r>
            <a:r>
              <a:rPr dirty="0"/>
              <a:t>use</a:t>
            </a:r>
            <a:r>
              <a:rPr spc="220" dirty="0"/>
              <a:t> </a:t>
            </a:r>
            <a:r>
              <a:rPr spc="95" dirty="0"/>
              <a:t>it</a:t>
            </a:r>
            <a:r>
              <a:rPr spc="225" dirty="0"/>
              <a:t> </a:t>
            </a:r>
            <a:r>
              <a:rPr spc="105" dirty="0"/>
              <a:t>to</a:t>
            </a:r>
            <a:r>
              <a:rPr spc="220" dirty="0"/>
              <a:t> </a:t>
            </a:r>
            <a:r>
              <a:rPr spc="55" dirty="0"/>
              <a:t>load,</a:t>
            </a:r>
            <a:r>
              <a:rPr spc="225" dirty="0"/>
              <a:t> </a:t>
            </a:r>
            <a:r>
              <a:rPr dirty="0"/>
              <a:t>clean,</a:t>
            </a:r>
            <a:r>
              <a:rPr spc="220" dirty="0"/>
              <a:t> </a:t>
            </a:r>
            <a:r>
              <a:rPr dirty="0"/>
              <a:t>filter,</a:t>
            </a:r>
            <a:r>
              <a:rPr spc="225" dirty="0"/>
              <a:t> </a:t>
            </a:r>
            <a:r>
              <a:rPr spc="110" dirty="0"/>
              <a:t>and</a:t>
            </a:r>
            <a:r>
              <a:rPr spc="225" dirty="0"/>
              <a:t> </a:t>
            </a:r>
            <a:r>
              <a:rPr spc="55" dirty="0"/>
              <a:t>preprocess</a:t>
            </a:r>
            <a:r>
              <a:rPr spc="220" dirty="0"/>
              <a:t> </a:t>
            </a:r>
            <a:r>
              <a:rPr spc="55" dirty="0"/>
              <a:t>your</a:t>
            </a:r>
            <a:r>
              <a:rPr spc="225" dirty="0"/>
              <a:t> </a:t>
            </a:r>
            <a:r>
              <a:rPr spc="65" dirty="0"/>
              <a:t>water quality</a:t>
            </a:r>
            <a:r>
              <a:rPr spc="235" dirty="0"/>
              <a:t> </a:t>
            </a:r>
            <a:r>
              <a:rPr spc="100" dirty="0"/>
              <a:t>dataset</a:t>
            </a:r>
            <a:r>
              <a:rPr spc="240" dirty="0"/>
              <a:t> </a:t>
            </a:r>
            <a:r>
              <a:rPr dirty="0"/>
              <a:t>efficiently.</a:t>
            </a:r>
            <a:r>
              <a:rPr spc="459" dirty="0"/>
              <a:t> </a:t>
            </a:r>
            <a:r>
              <a:rPr spc="110" dirty="0"/>
              <a:t>NumPy</a:t>
            </a:r>
            <a:r>
              <a:rPr spc="245" dirty="0"/>
              <a:t> </a:t>
            </a:r>
            <a:r>
              <a:rPr dirty="0"/>
              <a:t>is</a:t>
            </a:r>
            <a:r>
              <a:rPr spc="240" dirty="0"/>
              <a:t> </a:t>
            </a:r>
            <a:r>
              <a:rPr dirty="0"/>
              <a:t>essential</a:t>
            </a:r>
            <a:r>
              <a:rPr spc="235" dirty="0"/>
              <a:t> </a:t>
            </a:r>
            <a:r>
              <a:rPr dirty="0"/>
              <a:t>for</a:t>
            </a:r>
            <a:r>
              <a:rPr spc="245" dirty="0"/>
              <a:t> </a:t>
            </a:r>
            <a:r>
              <a:rPr spc="45" dirty="0"/>
              <a:t>numerical</a:t>
            </a:r>
          </a:p>
          <a:p>
            <a:pPr marL="12700" marR="9525">
              <a:lnSpc>
                <a:spcPct val="105500"/>
              </a:lnSpc>
            </a:pPr>
            <a:r>
              <a:rPr spc="75" dirty="0"/>
              <a:t>operations</a:t>
            </a:r>
            <a:r>
              <a:rPr spc="175" dirty="0"/>
              <a:t> </a:t>
            </a:r>
            <a:r>
              <a:rPr spc="110" dirty="0"/>
              <a:t>and</a:t>
            </a:r>
            <a:r>
              <a:rPr spc="175" dirty="0"/>
              <a:t> </a:t>
            </a:r>
            <a:r>
              <a:rPr spc="90" dirty="0"/>
              <a:t>array</a:t>
            </a:r>
            <a:r>
              <a:rPr spc="180" dirty="0"/>
              <a:t> </a:t>
            </a:r>
            <a:r>
              <a:rPr spc="65" dirty="0"/>
              <a:t>handling.</a:t>
            </a:r>
            <a:r>
              <a:rPr spc="375" dirty="0"/>
              <a:t> </a:t>
            </a:r>
            <a:r>
              <a:rPr dirty="0"/>
              <a:t>It’s</a:t>
            </a:r>
            <a:r>
              <a:rPr spc="175" dirty="0"/>
              <a:t> </a:t>
            </a:r>
            <a:r>
              <a:rPr spc="55" dirty="0"/>
              <a:t>often</a:t>
            </a:r>
            <a:r>
              <a:rPr spc="180" dirty="0"/>
              <a:t> </a:t>
            </a:r>
            <a:r>
              <a:rPr spc="55" dirty="0"/>
              <a:t>used</a:t>
            </a:r>
            <a:r>
              <a:rPr spc="175" dirty="0"/>
              <a:t> </a:t>
            </a:r>
            <a:r>
              <a:rPr spc="55" dirty="0"/>
              <a:t>in</a:t>
            </a:r>
            <a:r>
              <a:rPr spc="175" dirty="0"/>
              <a:t> </a:t>
            </a:r>
            <a:r>
              <a:rPr spc="60" dirty="0"/>
              <a:t>conjunction</a:t>
            </a:r>
            <a:r>
              <a:rPr spc="180" dirty="0"/>
              <a:t> </a:t>
            </a:r>
            <a:r>
              <a:rPr spc="55" dirty="0"/>
              <a:t>with </a:t>
            </a:r>
            <a:r>
              <a:rPr spc="105" dirty="0"/>
              <a:t>Pandas</a:t>
            </a:r>
            <a:r>
              <a:rPr spc="185" dirty="0"/>
              <a:t> </a:t>
            </a:r>
            <a:r>
              <a:rPr dirty="0"/>
              <a:t>for</a:t>
            </a:r>
            <a:r>
              <a:rPr spc="190" dirty="0"/>
              <a:t> </a:t>
            </a:r>
            <a:r>
              <a:rPr spc="130" dirty="0"/>
              <a:t>data</a:t>
            </a:r>
            <a:r>
              <a:rPr spc="190" dirty="0"/>
              <a:t> </a:t>
            </a:r>
            <a:r>
              <a:rPr spc="-10" dirty="0"/>
              <a:t>processing.</a:t>
            </a:r>
          </a:p>
          <a:p>
            <a:pPr marL="12700" marR="40005">
              <a:lnSpc>
                <a:spcPct val="105500"/>
              </a:lnSpc>
              <a:spcBef>
                <a:spcPts val="475"/>
              </a:spcBef>
            </a:pPr>
            <a:r>
              <a:rPr spc="70" dirty="0"/>
              <a:t>These</a:t>
            </a:r>
            <a:r>
              <a:rPr spc="195" dirty="0"/>
              <a:t> </a:t>
            </a:r>
            <a:r>
              <a:rPr spc="55" dirty="0"/>
              <a:t>libraries</a:t>
            </a:r>
            <a:r>
              <a:rPr spc="200" dirty="0"/>
              <a:t> </a:t>
            </a:r>
            <a:r>
              <a:rPr spc="80" dirty="0"/>
              <a:t>are</a:t>
            </a:r>
            <a:r>
              <a:rPr spc="195" dirty="0"/>
              <a:t> </a:t>
            </a:r>
            <a:r>
              <a:rPr spc="55" dirty="0"/>
              <a:t>used</a:t>
            </a:r>
            <a:r>
              <a:rPr spc="200" dirty="0"/>
              <a:t> </a:t>
            </a:r>
            <a:r>
              <a:rPr dirty="0"/>
              <a:t>for</a:t>
            </a:r>
            <a:r>
              <a:rPr spc="195" dirty="0"/>
              <a:t> </a:t>
            </a:r>
            <a:r>
              <a:rPr spc="130" dirty="0"/>
              <a:t>data</a:t>
            </a:r>
            <a:r>
              <a:rPr spc="195" dirty="0"/>
              <a:t> </a:t>
            </a:r>
            <a:r>
              <a:rPr spc="50" dirty="0"/>
              <a:t>visualization,</a:t>
            </a:r>
            <a:r>
              <a:rPr spc="200" dirty="0"/>
              <a:t> </a:t>
            </a:r>
            <a:r>
              <a:rPr dirty="0"/>
              <a:t>which</a:t>
            </a:r>
            <a:r>
              <a:rPr spc="190" dirty="0"/>
              <a:t> </a:t>
            </a:r>
            <a:r>
              <a:rPr dirty="0"/>
              <a:t>is</a:t>
            </a:r>
            <a:r>
              <a:rPr spc="200" dirty="0"/>
              <a:t> </a:t>
            </a:r>
            <a:r>
              <a:rPr spc="45" dirty="0"/>
              <a:t>crucial</a:t>
            </a:r>
            <a:r>
              <a:rPr spc="195" dirty="0"/>
              <a:t> </a:t>
            </a:r>
            <a:r>
              <a:rPr spc="-25" dirty="0"/>
              <a:t>for </a:t>
            </a:r>
            <a:r>
              <a:rPr spc="85" dirty="0"/>
              <a:t>understanding</a:t>
            </a:r>
            <a:r>
              <a:rPr spc="165" dirty="0"/>
              <a:t> </a:t>
            </a:r>
            <a:r>
              <a:rPr spc="95" dirty="0"/>
              <a:t>trends</a:t>
            </a:r>
            <a:r>
              <a:rPr spc="165" dirty="0"/>
              <a:t> </a:t>
            </a:r>
            <a:r>
              <a:rPr spc="110" dirty="0"/>
              <a:t>and</a:t>
            </a:r>
            <a:r>
              <a:rPr spc="170" dirty="0"/>
              <a:t> </a:t>
            </a:r>
            <a:r>
              <a:rPr spc="105" dirty="0"/>
              <a:t>patterns</a:t>
            </a:r>
            <a:r>
              <a:rPr spc="165" dirty="0"/>
              <a:t> </a:t>
            </a:r>
            <a:r>
              <a:rPr spc="55" dirty="0"/>
              <a:t>in</a:t>
            </a:r>
            <a:r>
              <a:rPr spc="170" dirty="0"/>
              <a:t> </a:t>
            </a:r>
            <a:r>
              <a:rPr spc="75" dirty="0"/>
              <a:t>water</a:t>
            </a:r>
            <a:r>
              <a:rPr spc="160" dirty="0"/>
              <a:t> </a:t>
            </a:r>
            <a:r>
              <a:rPr spc="55" dirty="0"/>
              <a:t>quality</a:t>
            </a:r>
          </a:p>
          <a:p>
            <a:pPr marL="12700">
              <a:lnSpc>
                <a:spcPct val="100000"/>
              </a:lnSpc>
              <a:spcBef>
                <a:spcPts val="110"/>
              </a:spcBef>
            </a:pPr>
            <a:r>
              <a:rPr spc="65" dirty="0"/>
              <a:t>data.Scikit-</a:t>
            </a:r>
            <a:r>
              <a:rPr spc="80" dirty="0"/>
              <a:t>Learn</a:t>
            </a:r>
            <a:r>
              <a:rPr spc="229" dirty="0"/>
              <a:t> </a:t>
            </a:r>
            <a:r>
              <a:rPr dirty="0"/>
              <a:t>provides</a:t>
            </a:r>
            <a:r>
              <a:rPr spc="235" dirty="0"/>
              <a:t> </a:t>
            </a:r>
            <a:r>
              <a:rPr spc="110" dirty="0"/>
              <a:t>a</a:t>
            </a:r>
            <a:r>
              <a:rPr spc="229" dirty="0"/>
              <a:t> </a:t>
            </a:r>
            <a:r>
              <a:rPr dirty="0"/>
              <a:t>wide</a:t>
            </a:r>
            <a:r>
              <a:rPr spc="235" dirty="0"/>
              <a:t> </a:t>
            </a:r>
            <a:r>
              <a:rPr spc="75" dirty="0"/>
              <a:t>range</a:t>
            </a:r>
            <a:r>
              <a:rPr spc="235" dirty="0"/>
              <a:t> </a:t>
            </a:r>
            <a:r>
              <a:rPr dirty="0"/>
              <a:t>of</a:t>
            </a:r>
            <a:r>
              <a:rPr spc="229" dirty="0"/>
              <a:t> </a:t>
            </a:r>
            <a:r>
              <a:rPr spc="55" dirty="0"/>
              <a:t>machine</a:t>
            </a:r>
            <a:r>
              <a:rPr spc="235" dirty="0"/>
              <a:t> </a:t>
            </a:r>
            <a:r>
              <a:rPr spc="50" dirty="0"/>
              <a:t>learning</a:t>
            </a:r>
          </a:p>
          <a:p>
            <a:pPr marL="12700" marR="5080">
              <a:lnSpc>
                <a:spcPct val="105500"/>
              </a:lnSpc>
            </a:pPr>
            <a:r>
              <a:rPr spc="70" dirty="0"/>
              <a:t>algorithms</a:t>
            </a:r>
            <a:r>
              <a:rPr spc="305" dirty="0"/>
              <a:t> </a:t>
            </a:r>
            <a:r>
              <a:rPr dirty="0"/>
              <a:t>for</a:t>
            </a:r>
            <a:r>
              <a:rPr spc="305" dirty="0"/>
              <a:t> </a:t>
            </a:r>
            <a:r>
              <a:rPr dirty="0"/>
              <a:t>regression,</a:t>
            </a:r>
            <a:r>
              <a:rPr spc="305" dirty="0"/>
              <a:t> </a:t>
            </a:r>
            <a:r>
              <a:rPr dirty="0"/>
              <a:t>classification,</a:t>
            </a:r>
            <a:r>
              <a:rPr spc="305" dirty="0"/>
              <a:t> </a:t>
            </a:r>
            <a:r>
              <a:rPr spc="110" dirty="0"/>
              <a:t>and</a:t>
            </a:r>
            <a:r>
              <a:rPr spc="305" dirty="0"/>
              <a:t> </a:t>
            </a:r>
            <a:r>
              <a:rPr spc="55" dirty="0"/>
              <a:t>model</a:t>
            </a:r>
            <a:r>
              <a:rPr spc="305" dirty="0"/>
              <a:t> </a:t>
            </a:r>
            <a:r>
              <a:rPr spc="55" dirty="0"/>
              <a:t>evaluation.</a:t>
            </a:r>
            <a:r>
              <a:rPr spc="60" dirty="0"/>
              <a:t>  </a:t>
            </a:r>
            <a:r>
              <a:rPr spc="-20" dirty="0"/>
              <a:t>It’s </a:t>
            </a:r>
            <a:r>
              <a:rPr dirty="0"/>
              <a:t>useful</a:t>
            </a:r>
            <a:r>
              <a:rPr spc="185" dirty="0"/>
              <a:t> </a:t>
            </a:r>
            <a:r>
              <a:rPr dirty="0"/>
              <a:t>for</a:t>
            </a:r>
            <a:r>
              <a:rPr spc="190" dirty="0"/>
              <a:t> </a:t>
            </a:r>
            <a:r>
              <a:rPr spc="55" dirty="0"/>
              <a:t>building</a:t>
            </a:r>
            <a:r>
              <a:rPr spc="190" dirty="0"/>
              <a:t> </a:t>
            </a:r>
            <a:r>
              <a:rPr spc="50" dirty="0"/>
              <a:t>predictive</a:t>
            </a:r>
            <a:r>
              <a:rPr spc="190" dirty="0"/>
              <a:t> </a:t>
            </a:r>
            <a:r>
              <a:rPr spc="50" dirty="0"/>
              <a:t>models</a:t>
            </a:r>
            <a:r>
              <a:rPr spc="190" dirty="0"/>
              <a:t> </a:t>
            </a:r>
            <a:r>
              <a:rPr spc="65" dirty="0"/>
              <a:t>based</a:t>
            </a:r>
            <a:r>
              <a:rPr spc="190" dirty="0"/>
              <a:t> </a:t>
            </a:r>
            <a:r>
              <a:rPr spc="55" dirty="0"/>
              <a:t>on</a:t>
            </a:r>
            <a:r>
              <a:rPr spc="190" dirty="0"/>
              <a:t> </a:t>
            </a:r>
            <a:r>
              <a:rPr spc="55" dirty="0"/>
              <a:t>your</a:t>
            </a:r>
            <a:r>
              <a:rPr spc="190" dirty="0"/>
              <a:t> </a:t>
            </a:r>
            <a:r>
              <a:rPr spc="75" dirty="0"/>
              <a:t>water</a:t>
            </a:r>
            <a:r>
              <a:rPr spc="180" dirty="0"/>
              <a:t> </a:t>
            </a:r>
            <a:r>
              <a:rPr spc="55" dirty="0"/>
              <a:t>quality </a:t>
            </a:r>
            <a:r>
              <a:rPr spc="85" dirty="0"/>
              <a:t>dataset.</a:t>
            </a:r>
          </a:p>
        </p:txBody>
      </p:sp>
      <p:pic>
        <p:nvPicPr>
          <p:cNvPr id="6" name="object 6"/>
          <p:cNvPicPr/>
          <p:nvPr/>
        </p:nvPicPr>
        <p:blipFill>
          <a:blip r:embed="rId3" cstate="print"/>
          <a:stretch>
            <a:fillRect/>
          </a:stretch>
        </p:blipFill>
        <p:spPr>
          <a:xfrm>
            <a:off x="447756" y="2603509"/>
            <a:ext cx="100436" cy="100436"/>
          </a:xfrm>
          <a:prstGeom prst="rect">
            <a:avLst/>
          </a:prstGeom>
        </p:spPr>
      </p:pic>
      <p:grpSp>
        <p:nvGrpSpPr>
          <p:cNvPr id="7" name="object 7"/>
          <p:cNvGrpSpPr/>
          <p:nvPr/>
        </p:nvGrpSpPr>
        <p:grpSpPr>
          <a:xfrm>
            <a:off x="-1959" y="5319151"/>
            <a:ext cx="7319009" cy="168910"/>
            <a:chOff x="-1959" y="5319151"/>
            <a:chExt cx="7319009" cy="168910"/>
          </a:xfrm>
        </p:grpSpPr>
        <p:sp>
          <p:nvSpPr>
            <p:cNvPr id="8" name="object 8"/>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9" name="object 9"/>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10" name="object 10"/>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11" name="object 11"/>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12" name="object 12"/>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3" name="object 13"/>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65" dirty="0"/>
              <a:t>0ctober</a:t>
            </a:r>
            <a:r>
              <a:rPr spc="195" dirty="0"/>
              <a:t> </a:t>
            </a:r>
            <a:r>
              <a:rPr dirty="0"/>
              <a:t>30</a:t>
            </a:r>
            <a:r>
              <a:rPr spc="200" dirty="0"/>
              <a:t> </a:t>
            </a:r>
            <a:r>
              <a:rPr spc="-20" dirty="0"/>
              <a:t>,2023</a:t>
            </a:r>
          </a:p>
        </p:txBody>
      </p:sp>
      <p:sp>
        <p:nvSpPr>
          <p:cNvPr id="14" name="object 14"/>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lang="en-IN" spc="80" dirty="0"/>
              <a:t>5</a:t>
            </a:r>
            <a:r>
              <a:rPr spc="-40" dirty="0"/>
              <a:t> </a:t>
            </a:r>
            <a:r>
              <a:rPr spc="125" dirty="0"/>
              <a:t>/</a:t>
            </a:r>
            <a:r>
              <a:rPr spc="-40" dirty="0"/>
              <a:t> </a:t>
            </a:r>
            <a:r>
              <a:rPr spc="-25" dirty="0"/>
              <a:t>3</a:t>
            </a:r>
            <a:r>
              <a:rPr lang="en-IN" spc="-25" dirty="0"/>
              <a:t>6</a:t>
            </a:r>
            <a:endParaRPr spc="-25" dirty="0"/>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9" y="213990"/>
            <a:ext cx="7319645" cy="564515"/>
          </a:xfrm>
          <a:custGeom>
            <a:avLst/>
            <a:gdLst/>
            <a:ahLst/>
            <a:cxnLst/>
            <a:rect l="l" t="t" r="r" b="b"/>
            <a:pathLst>
              <a:path w="7319645" h="564515">
                <a:moveTo>
                  <a:pt x="7319124" y="0"/>
                </a:moveTo>
                <a:lnTo>
                  <a:pt x="0" y="0"/>
                </a:lnTo>
                <a:lnTo>
                  <a:pt x="0" y="564151"/>
                </a:lnTo>
                <a:lnTo>
                  <a:pt x="7319124" y="564151"/>
                </a:lnTo>
                <a:lnTo>
                  <a:pt x="7319124" y="0"/>
                </a:lnTo>
                <a:close/>
              </a:path>
            </a:pathLst>
          </a:custGeom>
          <a:solidFill>
            <a:srgbClr val="E5EFE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50" dirty="0"/>
              <a:t>Training</a:t>
            </a:r>
            <a:r>
              <a:rPr spc="175" dirty="0"/>
              <a:t> </a:t>
            </a:r>
            <a:r>
              <a:rPr spc="90" dirty="0"/>
              <a:t>Dataset</a:t>
            </a:r>
          </a:p>
        </p:txBody>
      </p:sp>
      <p:pic>
        <p:nvPicPr>
          <p:cNvPr id="4" name="object 4"/>
          <p:cNvPicPr/>
          <p:nvPr/>
        </p:nvPicPr>
        <p:blipFill>
          <a:blip r:embed="rId2" cstate="print"/>
          <a:stretch>
            <a:fillRect/>
          </a:stretch>
        </p:blipFill>
        <p:spPr>
          <a:xfrm>
            <a:off x="335720" y="1743268"/>
            <a:ext cx="175764" cy="175764"/>
          </a:xfrm>
          <a:prstGeom prst="rect">
            <a:avLst/>
          </a:prstGeom>
        </p:spPr>
      </p:pic>
      <p:sp>
        <p:nvSpPr>
          <p:cNvPr id="5" name="object 5"/>
          <p:cNvSpPr txBox="1"/>
          <p:nvPr/>
        </p:nvSpPr>
        <p:spPr>
          <a:xfrm>
            <a:off x="374035" y="1726002"/>
            <a:ext cx="99695" cy="170180"/>
          </a:xfrm>
          <a:prstGeom prst="rect">
            <a:avLst/>
          </a:prstGeom>
        </p:spPr>
        <p:txBody>
          <a:bodyPr vert="horz" wrap="square" lIns="0" tIns="12700" rIns="0" bIns="0" rtlCol="0">
            <a:spAutoFit/>
          </a:bodyPr>
          <a:lstStyle/>
          <a:p>
            <a:pPr marL="12700">
              <a:lnSpc>
                <a:spcPct val="100000"/>
              </a:lnSpc>
              <a:spcBef>
                <a:spcPts val="100"/>
              </a:spcBef>
            </a:pPr>
            <a:r>
              <a:rPr sz="950" spc="114" dirty="0">
                <a:solidFill>
                  <a:srgbClr val="FFFFFF"/>
                </a:solidFill>
                <a:latin typeface="Georgia"/>
                <a:cs typeface="Georgia"/>
              </a:rPr>
              <a:t>1</a:t>
            </a:r>
            <a:endParaRPr sz="950">
              <a:latin typeface="Georgia"/>
              <a:cs typeface="Georgia"/>
            </a:endParaRPr>
          </a:p>
        </p:txBody>
      </p:sp>
      <p:sp>
        <p:nvSpPr>
          <p:cNvPr id="6" name="object 6"/>
          <p:cNvSpPr txBox="1"/>
          <p:nvPr/>
        </p:nvSpPr>
        <p:spPr>
          <a:xfrm>
            <a:off x="617229" y="1535312"/>
            <a:ext cx="3563961" cy="1688283"/>
          </a:xfrm>
          <a:prstGeom prst="rect">
            <a:avLst/>
          </a:prstGeom>
        </p:spPr>
        <p:txBody>
          <a:bodyPr vert="horz" wrap="square" lIns="0" tIns="11430" rIns="0" bIns="0" rtlCol="0">
            <a:spAutoFit/>
          </a:bodyPr>
          <a:lstStyle/>
          <a:p>
            <a:pPr marL="12700" marR="5080">
              <a:lnSpc>
                <a:spcPct val="123100"/>
              </a:lnSpc>
              <a:spcBef>
                <a:spcPts val="90"/>
              </a:spcBef>
            </a:pPr>
            <a:r>
              <a:rPr sz="2250" b="1" spc="-50" dirty="0">
                <a:latin typeface="Georgia"/>
                <a:cs typeface="Georgia"/>
              </a:rPr>
              <a:t>Perceptron</a:t>
            </a:r>
            <a:r>
              <a:rPr sz="2250" b="1" spc="75" dirty="0">
                <a:latin typeface="Georgia"/>
                <a:cs typeface="Georgia"/>
              </a:rPr>
              <a:t> </a:t>
            </a:r>
            <a:r>
              <a:rPr sz="2250" b="1" spc="-10" dirty="0">
                <a:latin typeface="Georgia"/>
                <a:cs typeface="Georgia"/>
              </a:rPr>
              <a:t>Learning </a:t>
            </a:r>
            <a:r>
              <a:rPr sz="2250" b="1" spc="-25" dirty="0">
                <a:latin typeface="Georgia"/>
                <a:cs typeface="Georgia"/>
              </a:rPr>
              <a:t>Logistic</a:t>
            </a:r>
            <a:r>
              <a:rPr sz="2250" b="1" spc="15" dirty="0">
                <a:latin typeface="Georgia"/>
                <a:cs typeface="Georgia"/>
              </a:rPr>
              <a:t> </a:t>
            </a:r>
            <a:r>
              <a:rPr sz="2250" b="1" spc="-10" dirty="0">
                <a:latin typeface="Georgia"/>
                <a:cs typeface="Georgia"/>
              </a:rPr>
              <a:t>Regression </a:t>
            </a:r>
            <a:r>
              <a:rPr sz="2250" b="1" spc="-25" dirty="0">
                <a:latin typeface="Georgia"/>
                <a:cs typeface="Georgia"/>
              </a:rPr>
              <a:t>Support</a:t>
            </a:r>
            <a:r>
              <a:rPr sz="2250" b="1" spc="35" dirty="0">
                <a:latin typeface="Georgia"/>
                <a:cs typeface="Georgia"/>
              </a:rPr>
              <a:t> </a:t>
            </a:r>
            <a:r>
              <a:rPr sz="2250" b="1" spc="-20" dirty="0">
                <a:latin typeface="Georgia"/>
                <a:cs typeface="Georgia"/>
              </a:rPr>
              <a:t>Vector</a:t>
            </a:r>
            <a:r>
              <a:rPr sz="2250" b="1" spc="30" dirty="0">
                <a:latin typeface="Georgia"/>
                <a:cs typeface="Georgia"/>
              </a:rPr>
              <a:t> </a:t>
            </a:r>
            <a:r>
              <a:rPr sz="2250" b="1" spc="-75" dirty="0">
                <a:latin typeface="Georgia"/>
                <a:cs typeface="Georgia"/>
              </a:rPr>
              <a:t>Machine</a:t>
            </a:r>
            <a:endParaRPr lang="en-IN" sz="2250" b="1" spc="-75" dirty="0">
              <a:latin typeface="Georgia"/>
              <a:cs typeface="Georgia"/>
            </a:endParaRPr>
          </a:p>
          <a:p>
            <a:pPr marL="12700" marR="5080">
              <a:lnSpc>
                <a:spcPct val="123100"/>
              </a:lnSpc>
              <a:spcBef>
                <a:spcPts val="90"/>
              </a:spcBef>
            </a:pPr>
            <a:r>
              <a:rPr lang="en-IN" sz="2250" b="1" spc="-75" dirty="0">
                <a:latin typeface="Georgia"/>
                <a:cs typeface="Georgia"/>
              </a:rPr>
              <a:t>KNN Classifier</a:t>
            </a:r>
            <a:endParaRPr sz="2250" dirty="0">
              <a:latin typeface="Georgia"/>
              <a:cs typeface="Georgia"/>
            </a:endParaRPr>
          </a:p>
        </p:txBody>
      </p:sp>
      <p:pic>
        <p:nvPicPr>
          <p:cNvPr id="7" name="object 7"/>
          <p:cNvPicPr/>
          <p:nvPr/>
        </p:nvPicPr>
        <p:blipFill>
          <a:blip r:embed="rId3" cstate="print"/>
          <a:stretch>
            <a:fillRect/>
          </a:stretch>
        </p:blipFill>
        <p:spPr>
          <a:xfrm>
            <a:off x="335720" y="2165307"/>
            <a:ext cx="175764" cy="175764"/>
          </a:xfrm>
          <a:prstGeom prst="rect">
            <a:avLst/>
          </a:prstGeom>
        </p:spPr>
      </p:pic>
      <p:sp>
        <p:nvSpPr>
          <p:cNvPr id="8" name="object 8"/>
          <p:cNvSpPr txBox="1"/>
          <p:nvPr/>
        </p:nvSpPr>
        <p:spPr>
          <a:xfrm>
            <a:off x="374035" y="2148042"/>
            <a:ext cx="99695" cy="170180"/>
          </a:xfrm>
          <a:prstGeom prst="rect">
            <a:avLst/>
          </a:prstGeom>
        </p:spPr>
        <p:txBody>
          <a:bodyPr vert="horz" wrap="square" lIns="0" tIns="12700" rIns="0" bIns="0" rtlCol="0">
            <a:spAutoFit/>
          </a:bodyPr>
          <a:lstStyle/>
          <a:p>
            <a:pPr marL="12700">
              <a:lnSpc>
                <a:spcPct val="100000"/>
              </a:lnSpc>
              <a:spcBef>
                <a:spcPts val="100"/>
              </a:spcBef>
            </a:pPr>
            <a:r>
              <a:rPr sz="950" dirty="0">
                <a:solidFill>
                  <a:srgbClr val="FFFFFF"/>
                </a:solidFill>
                <a:latin typeface="Georgia"/>
                <a:cs typeface="Georgia"/>
              </a:rPr>
              <a:t>2</a:t>
            </a:r>
            <a:endParaRPr sz="950">
              <a:latin typeface="Georgia"/>
              <a:cs typeface="Georgia"/>
            </a:endParaRPr>
          </a:p>
        </p:txBody>
      </p:sp>
      <p:pic>
        <p:nvPicPr>
          <p:cNvPr id="9" name="object 9"/>
          <p:cNvPicPr/>
          <p:nvPr/>
        </p:nvPicPr>
        <p:blipFill>
          <a:blip r:embed="rId4" cstate="print"/>
          <a:stretch>
            <a:fillRect/>
          </a:stretch>
        </p:blipFill>
        <p:spPr>
          <a:xfrm>
            <a:off x="335720" y="2587326"/>
            <a:ext cx="175764" cy="175764"/>
          </a:xfrm>
          <a:prstGeom prst="rect">
            <a:avLst/>
          </a:prstGeom>
        </p:spPr>
      </p:pic>
      <p:sp>
        <p:nvSpPr>
          <p:cNvPr id="10" name="object 10"/>
          <p:cNvSpPr txBox="1"/>
          <p:nvPr/>
        </p:nvSpPr>
        <p:spPr>
          <a:xfrm>
            <a:off x="374035" y="2570061"/>
            <a:ext cx="99695" cy="170180"/>
          </a:xfrm>
          <a:prstGeom prst="rect">
            <a:avLst/>
          </a:prstGeom>
        </p:spPr>
        <p:txBody>
          <a:bodyPr vert="horz" wrap="square" lIns="0" tIns="12700" rIns="0" bIns="0" rtlCol="0">
            <a:spAutoFit/>
          </a:bodyPr>
          <a:lstStyle/>
          <a:p>
            <a:pPr marL="12700">
              <a:lnSpc>
                <a:spcPct val="100000"/>
              </a:lnSpc>
              <a:spcBef>
                <a:spcPts val="100"/>
              </a:spcBef>
            </a:pPr>
            <a:r>
              <a:rPr sz="950" dirty="0">
                <a:solidFill>
                  <a:srgbClr val="FFFFFF"/>
                </a:solidFill>
                <a:latin typeface="Georgia"/>
                <a:cs typeface="Georgia"/>
              </a:rPr>
              <a:t>3</a:t>
            </a:r>
            <a:endParaRPr sz="950" dirty="0">
              <a:latin typeface="Georgia"/>
              <a:cs typeface="Georgia"/>
            </a:endParaRPr>
          </a:p>
        </p:txBody>
      </p:sp>
      <p:grpSp>
        <p:nvGrpSpPr>
          <p:cNvPr id="11" name="object 11"/>
          <p:cNvGrpSpPr/>
          <p:nvPr/>
        </p:nvGrpSpPr>
        <p:grpSpPr>
          <a:xfrm>
            <a:off x="-1959" y="5319151"/>
            <a:ext cx="7319009" cy="168910"/>
            <a:chOff x="-1959" y="5319151"/>
            <a:chExt cx="7319009" cy="168910"/>
          </a:xfrm>
        </p:grpSpPr>
        <p:sp>
          <p:nvSpPr>
            <p:cNvPr id="12" name="object 12"/>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13" name="object 13"/>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14" name="object 14"/>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15" name="object 15"/>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16" name="object 16"/>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7" name="object 17"/>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65" dirty="0"/>
              <a:t>0ctober</a:t>
            </a:r>
            <a:r>
              <a:rPr spc="195" dirty="0"/>
              <a:t> </a:t>
            </a:r>
            <a:r>
              <a:rPr dirty="0"/>
              <a:t>30</a:t>
            </a:r>
            <a:r>
              <a:rPr spc="200" dirty="0"/>
              <a:t> </a:t>
            </a:r>
            <a:r>
              <a:rPr spc="-20" dirty="0"/>
              <a:t>,2023</a:t>
            </a:r>
          </a:p>
        </p:txBody>
      </p:sp>
      <p:sp>
        <p:nvSpPr>
          <p:cNvPr id="18" name="object 18"/>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lang="en-IN" spc="80" dirty="0"/>
              <a:t>6 </a:t>
            </a:r>
            <a:r>
              <a:rPr spc="125" dirty="0"/>
              <a:t>/</a:t>
            </a:r>
            <a:r>
              <a:rPr spc="-40" dirty="0"/>
              <a:t> </a:t>
            </a:r>
            <a:r>
              <a:rPr spc="-25" dirty="0"/>
              <a:t>3</a:t>
            </a:r>
            <a:r>
              <a:rPr lang="en-IN" spc="-25" dirty="0"/>
              <a:t>6</a:t>
            </a:r>
            <a:endParaRPr spc="-25" dirty="0"/>
          </a:p>
        </p:txBody>
      </p:sp>
      <p:pic>
        <p:nvPicPr>
          <p:cNvPr id="22" name="object 5">
            <a:extLst>
              <a:ext uri="{FF2B5EF4-FFF2-40B4-BE49-F238E27FC236}">
                <a16:creationId xmlns:a16="http://schemas.microsoft.com/office/drawing/2014/main" id="{85576173-3BF6-F270-1D70-3040CAF3863A}"/>
              </a:ext>
            </a:extLst>
          </p:cNvPr>
          <p:cNvPicPr/>
          <p:nvPr/>
        </p:nvPicPr>
        <p:blipFill>
          <a:blip r:embed="rId5" cstate="print"/>
          <a:stretch>
            <a:fillRect/>
          </a:stretch>
        </p:blipFill>
        <p:spPr>
          <a:xfrm>
            <a:off x="335720" y="2969231"/>
            <a:ext cx="159234" cy="175764"/>
          </a:xfrm>
          <a:prstGeom prst="rect">
            <a:avLst/>
          </a:prstGeom>
        </p:spPr>
      </p:pic>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9" y="213990"/>
            <a:ext cx="7319645" cy="564515"/>
          </a:xfrm>
          <a:custGeom>
            <a:avLst/>
            <a:gdLst/>
            <a:ahLst/>
            <a:cxnLst/>
            <a:rect l="l" t="t" r="r" b="b"/>
            <a:pathLst>
              <a:path w="7319645" h="564515">
                <a:moveTo>
                  <a:pt x="7319124" y="0"/>
                </a:moveTo>
                <a:lnTo>
                  <a:pt x="0" y="0"/>
                </a:lnTo>
                <a:lnTo>
                  <a:pt x="0" y="564151"/>
                </a:lnTo>
                <a:lnTo>
                  <a:pt x="7319124" y="564151"/>
                </a:lnTo>
                <a:lnTo>
                  <a:pt x="7319124" y="0"/>
                </a:lnTo>
                <a:close/>
              </a:path>
            </a:pathLst>
          </a:custGeom>
          <a:solidFill>
            <a:srgbClr val="E5EFE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105" dirty="0"/>
              <a:t>About</a:t>
            </a:r>
            <a:r>
              <a:rPr spc="204" dirty="0"/>
              <a:t> </a:t>
            </a:r>
            <a:r>
              <a:rPr spc="75" dirty="0"/>
              <a:t>Perceptron</a:t>
            </a:r>
            <a:r>
              <a:rPr spc="200" dirty="0"/>
              <a:t> </a:t>
            </a:r>
            <a:r>
              <a:rPr spc="-10" dirty="0"/>
              <a:t>learning</a:t>
            </a:r>
          </a:p>
        </p:txBody>
      </p:sp>
      <p:sp>
        <p:nvSpPr>
          <p:cNvPr id="4" name="object 4"/>
          <p:cNvSpPr txBox="1"/>
          <p:nvPr/>
        </p:nvSpPr>
        <p:spPr>
          <a:xfrm>
            <a:off x="205397" y="988058"/>
            <a:ext cx="5956935" cy="289560"/>
          </a:xfrm>
          <a:prstGeom prst="rect">
            <a:avLst/>
          </a:prstGeom>
        </p:spPr>
        <p:txBody>
          <a:bodyPr vert="horz" wrap="square" lIns="0" tIns="16510" rIns="0" bIns="0" rtlCol="0">
            <a:spAutoFit/>
          </a:bodyPr>
          <a:lstStyle/>
          <a:p>
            <a:pPr marL="12700">
              <a:lnSpc>
                <a:spcPct val="100000"/>
              </a:lnSpc>
              <a:spcBef>
                <a:spcPts val="130"/>
              </a:spcBef>
            </a:pPr>
            <a:r>
              <a:rPr sz="1700" dirty="0">
                <a:latin typeface="Times New Roman"/>
                <a:cs typeface="Times New Roman"/>
              </a:rPr>
              <a:t>Here</a:t>
            </a:r>
            <a:r>
              <a:rPr sz="1700" spc="185" dirty="0">
                <a:latin typeface="Times New Roman"/>
                <a:cs typeface="Times New Roman"/>
              </a:rPr>
              <a:t> </a:t>
            </a:r>
            <a:r>
              <a:rPr sz="1700" spc="80" dirty="0">
                <a:latin typeface="Times New Roman"/>
                <a:cs typeface="Times New Roman"/>
              </a:rPr>
              <a:t>are</a:t>
            </a:r>
            <a:r>
              <a:rPr sz="1700" spc="185" dirty="0">
                <a:latin typeface="Times New Roman"/>
                <a:cs typeface="Times New Roman"/>
              </a:rPr>
              <a:t> </a:t>
            </a:r>
            <a:r>
              <a:rPr sz="1700" spc="100" dirty="0">
                <a:latin typeface="Times New Roman"/>
                <a:cs typeface="Times New Roman"/>
              </a:rPr>
              <a:t>the</a:t>
            </a:r>
            <a:r>
              <a:rPr sz="1700" spc="190" dirty="0">
                <a:latin typeface="Times New Roman"/>
                <a:cs typeface="Times New Roman"/>
              </a:rPr>
              <a:t> </a:t>
            </a:r>
            <a:r>
              <a:rPr sz="1700" spc="65" dirty="0">
                <a:latin typeface="Times New Roman"/>
                <a:cs typeface="Times New Roman"/>
              </a:rPr>
              <a:t>characteristics</a:t>
            </a:r>
            <a:r>
              <a:rPr sz="1700" spc="185" dirty="0">
                <a:latin typeface="Times New Roman"/>
                <a:cs typeface="Times New Roman"/>
              </a:rPr>
              <a:t> </a:t>
            </a:r>
            <a:r>
              <a:rPr sz="1700" dirty="0">
                <a:latin typeface="Times New Roman"/>
                <a:cs typeface="Times New Roman"/>
              </a:rPr>
              <a:t>of</a:t>
            </a:r>
            <a:r>
              <a:rPr sz="1700" spc="190" dirty="0">
                <a:latin typeface="Times New Roman"/>
                <a:cs typeface="Times New Roman"/>
              </a:rPr>
              <a:t> </a:t>
            </a:r>
            <a:r>
              <a:rPr sz="1700" spc="100" dirty="0">
                <a:latin typeface="Times New Roman"/>
                <a:cs typeface="Times New Roman"/>
              </a:rPr>
              <a:t>the</a:t>
            </a:r>
            <a:r>
              <a:rPr sz="1700" spc="185" dirty="0">
                <a:latin typeface="Times New Roman"/>
                <a:cs typeface="Times New Roman"/>
              </a:rPr>
              <a:t> </a:t>
            </a:r>
            <a:r>
              <a:rPr sz="1700" spc="80" dirty="0">
                <a:latin typeface="Times New Roman"/>
                <a:cs typeface="Times New Roman"/>
              </a:rPr>
              <a:t>perceptron</a:t>
            </a:r>
            <a:r>
              <a:rPr sz="1700" spc="190" dirty="0">
                <a:latin typeface="Times New Roman"/>
                <a:cs typeface="Times New Roman"/>
              </a:rPr>
              <a:t> </a:t>
            </a:r>
            <a:r>
              <a:rPr sz="1700" spc="60" dirty="0">
                <a:latin typeface="Times New Roman"/>
                <a:cs typeface="Times New Roman"/>
              </a:rPr>
              <a:t>learning</a:t>
            </a:r>
            <a:r>
              <a:rPr sz="1700" spc="185" dirty="0">
                <a:latin typeface="Times New Roman"/>
                <a:cs typeface="Times New Roman"/>
              </a:rPr>
              <a:t> </a:t>
            </a:r>
            <a:r>
              <a:rPr sz="1700" spc="-10" dirty="0">
                <a:latin typeface="Times New Roman"/>
                <a:cs typeface="Times New Roman"/>
              </a:rPr>
              <a:t>model:</a:t>
            </a:r>
            <a:endParaRPr sz="1700">
              <a:latin typeface="Times New Roman"/>
              <a:cs typeface="Times New Roman"/>
            </a:endParaRPr>
          </a:p>
        </p:txBody>
      </p:sp>
      <p:pic>
        <p:nvPicPr>
          <p:cNvPr id="5" name="object 5"/>
          <p:cNvPicPr/>
          <p:nvPr/>
        </p:nvPicPr>
        <p:blipFill>
          <a:blip r:embed="rId2" cstate="print"/>
          <a:stretch>
            <a:fillRect/>
          </a:stretch>
        </p:blipFill>
        <p:spPr>
          <a:xfrm>
            <a:off x="365575" y="1404962"/>
            <a:ext cx="175764" cy="175764"/>
          </a:xfrm>
          <a:prstGeom prst="rect">
            <a:avLst/>
          </a:prstGeom>
        </p:spPr>
      </p:pic>
      <p:sp>
        <p:nvSpPr>
          <p:cNvPr id="6" name="object 6"/>
          <p:cNvSpPr txBox="1"/>
          <p:nvPr/>
        </p:nvSpPr>
        <p:spPr>
          <a:xfrm>
            <a:off x="403890" y="1387697"/>
            <a:ext cx="99695" cy="170180"/>
          </a:xfrm>
          <a:prstGeom prst="rect">
            <a:avLst/>
          </a:prstGeom>
        </p:spPr>
        <p:txBody>
          <a:bodyPr vert="horz" wrap="square" lIns="0" tIns="12700" rIns="0" bIns="0" rtlCol="0">
            <a:spAutoFit/>
          </a:bodyPr>
          <a:lstStyle/>
          <a:p>
            <a:pPr marL="12700">
              <a:lnSpc>
                <a:spcPct val="100000"/>
              </a:lnSpc>
              <a:spcBef>
                <a:spcPts val="100"/>
              </a:spcBef>
            </a:pPr>
            <a:r>
              <a:rPr sz="950" spc="114" dirty="0">
                <a:solidFill>
                  <a:srgbClr val="FFFFFF"/>
                </a:solidFill>
                <a:latin typeface="Georgia"/>
                <a:cs typeface="Georgia"/>
              </a:rPr>
              <a:t>1</a:t>
            </a:r>
            <a:endParaRPr sz="950">
              <a:latin typeface="Georgia"/>
              <a:cs typeface="Georgia"/>
            </a:endParaRPr>
          </a:p>
        </p:txBody>
      </p:sp>
      <p:sp>
        <p:nvSpPr>
          <p:cNvPr id="7" name="object 7"/>
          <p:cNvSpPr txBox="1"/>
          <p:nvPr/>
        </p:nvSpPr>
        <p:spPr>
          <a:xfrm>
            <a:off x="645511" y="1321663"/>
            <a:ext cx="6419850" cy="3597910"/>
          </a:xfrm>
          <a:prstGeom prst="rect">
            <a:avLst/>
          </a:prstGeom>
        </p:spPr>
        <p:txBody>
          <a:bodyPr vert="horz" wrap="square" lIns="0" tIns="2540" rIns="0" bIns="0" rtlCol="0">
            <a:spAutoFit/>
          </a:bodyPr>
          <a:lstStyle/>
          <a:p>
            <a:pPr marL="12700" marR="229235">
              <a:lnSpc>
                <a:spcPct val="105500"/>
              </a:lnSpc>
              <a:spcBef>
                <a:spcPts val="20"/>
              </a:spcBef>
            </a:pPr>
            <a:r>
              <a:rPr sz="1700" spc="125" dirty="0">
                <a:latin typeface="Times New Roman"/>
                <a:cs typeface="Times New Roman"/>
              </a:rPr>
              <a:t>It</a:t>
            </a:r>
            <a:r>
              <a:rPr sz="1700" spc="175" dirty="0">
                <a:latin typeface="Times New Roman"/>
                <a:cs typeface="Times New Roman"/>
              </a:rPr>
              <a:t> </a:t>
            </a:r>
            <a:r>
              <a:rPr sz="1700" dirty="0">
                <a:latin typeface="Times New Roman"/>
                <a:cs typeface="Times New Roman"/>
              </a:rPr>
              <a:t>is</a:t>
            </a:r>
            <a:r>
              <a:rPr sz="1700" spc="175" dirty="0">
                <a:latin typeface="Times New Roman"/>
                <a:cs typeface="Times New Roman"/>
              </a:rPr>
              <a:t> </a:t>
            </a:r>
            <a:r>
              <a:rPr sz="1700" spc="110" dirty="0">
                <a:latin typeface="Times New Roman"/>
                <a:cs typeface="Times New Roman"/>
              </a:rPr>
              <a:t>a</a:t>
            </a:r>
            <a:r>
              <a:rPr sz="1700" spc="175" dirty="0">
                <a:latin typeface="Times New Roman"/>
                <a:cs typeface="Times New Roman"/>
              </a:rPr>
              <a:t> </a:t>
            </a:r>
            <a:r>
              <a:rPr sz="1700" spc="55" dirty="0">
                <a:latin typeface="Times New Roman"/>
                <a:cs typeface="Times New Roman"/>
              </a:rPr>
              <a:t>machine</a:t>
            </a:r>
            <a:r>
              <a:rPr sz="1700" spc="175" dirty="0">
                <a:latin typeface="Times New Roman"/>
                <a:cs typeface="Times New Roman"/>
              </a:rPr>
              <a:t> </a:t>
            </a:r>
            <a:r>
              <a:rPr sz="1700" spc="60" dirty="0">
                <a:latin typeface="Times New Roman"/>
                <a:cs typeface="Times New Roman"/>
              </a:rPr>
              <a:t>learning</a:t>
            </a:r>
            <a:r>
              <a:rPr sz="1700" spc="180" dirty="0">
                <a:latin typeface="Times New Roman"/>
                <a:cs typeface="Times New Roman"/>
              </a:rPr>
              <a:t> </a:t>
            </a:r>
            <a:r>
              <a:rPr sz="1700" spc="70" dirty="0">
                <a:latin typeface="Times New Roman"/>
                <a:cs typeface="Times New Roman"/>
              </a:rPr>
              <a:t>algorithm</a:t>
            </a:r>
            <a:r>
              <a:rPr sz="1700" spc="175" dirty="0">
                <a:latin typeface="Times New Roman"/>
                <a:cs typeface="Times New Roman"/>
              </a:rPr>
              <a:t> </a:t>
            </a:r>
            <a:r>
              <a:rPr sz="1700" dirty="0">
                <a:latin typeface="Times New Roman"/>
                <a:cs typeface="Times New Roman"/>
              </a:rPr>
              <a:t>for</a:t>
            </a:r>
            <a:r>
              <a:rPr sz="1700" spc="175" dirty="0">
                <a:latin typeface="Times New Roman"/>
                <a:cs typeface="Times New Roman"/>
              </a:rPr>
              <a:t> </a:t>
            </a:r>
            <a:r>
              <a:rPr sz="1700" spc="100" dirty="0">
                <a:latin typeface="Times New Roman"/>
                <a:cs typeface="Times New Roman"/>
              </a:rPr>
              <a:t>the</a:t>
            </a:r>
            <a:r>
              <a:rPr sz="1700" spc="175" dirty="0">
                <a:latin typeface="Times New Roman"/>
                <a:cs typeface="Times New Roman"/>
              </a:rPr>
              <a:t> </a:t>
            </a:r>
            <a:r>
              <a:rPr sz="1700" spc="55" dirty="0">
                <a:latin typeface="Times New Roman"/>
                <a:cs typeface="Times New Roman"/>
              </a:rPr>
              <a:t>supervised</a:t>
            </a:r>
            <a:r>
              <a:rPr sz="1700" spc="180" dirty="0">
                <a:latin typeface="Times New Roman"/>
                <a:cs typeface="Times New Roman"/>
              </a:rPr>
              <a:t> </a:t>
            </a:r>
            <a:r>
              <a:rPr sz="1700" spc="60" dirty="0">
                <a:latin typeface="Times New Roman"/>
                <a:cs typeface="Times New Roman"/>
              </a:rPr>
              <a:t>learning</a:t>
            </a:r>
            <a:r>
              <a:rPr sz="1700" spc="175" dirty="0">
                <a:latin typeface="Times New Roman"/>
                <a:cs typeface="Times New Roman"/>
              </a:rPr>
              <a:t> </a:t>
            </a:r>
            <a:r>
              <a:rPr sz="1700" spc="-25" dirty="0">
                <a:latin typeface="Times New Roman"/>
                <a:cs typeface="Times New Roman"/>
              </a:rPr>
              <a:t>of </a:t>
            </a:r>
            <a:r>
              <a:rPr sz="1700" spc="80" dirty="0">
                <a:latin typeface="Times New Roman"/>
                <a:cs typeface="Times New Roman"/>
              </a:rPr>
              <a:t>binary</a:t>
            </a:r>
            <a:r>
              <a:rPr sz="1700" spc="165" dirty="0">
                <a:latin typeface="Times New Roman"/>
                <a:cs typeface="Times New Roman"/>
              </a:rPr>
              <a:t> </a:t>
            </a:r>
            <a:r>
              <a:rPr sz="1700" spc="-10" dirty="0">
                <a:latin typeface="Times New Roman"/>
                <a:cs typeface="Times New Roman"/>
              </a:rPr>
              <a:t>classifiers.</a:t>
            </a:r>
            <a:endParaRPr sz="1700">
              <a:latin typeface="Times New Roman"/>
              <a:cs typeface="Times New Roman"/>
            </a:endParaRPr>
          </a:p>
          <a:p>
            <a:pPr marL="12700">
              <a:lnSpc>
                <a:spcPct val="100000"/>
              </a:lnSpc>
              <a:spcBef>
                <a:spcPts val="585"/>
              </a:spcBef>
            </a:pPr>
            <a:r>
              <a:rPr sz="1700" spc="110" dirty="0">
                <a:latin typeface="Times New Roman"/>
                <a:cs typeface="Times New Roman"/>
              </a:rPr>
              <a:t>The</a:t>
            </a:r>
            <a:r>
              <a:rPr sz="1700" spc="250" dirty="0">
                <a:latin typeface="Times New Roman"/>
                <a:cs typeface="Times New Roman"/>
              </a:rPr>
              <a:t> </a:t>
            </a:r>
            <a:r>
              <a:rPr sz="1700" dirty="0">
                <a:latin typeface="Times New Roman"/>
                <a:cs typeface="Times New Roman"/>
              </a:rPr>
              <a:t>weight</a:t>
            </a:r>
            <a:r>
              <a:rPr sz="1700" spc="254" dirty="0">
                <a:latin typeface="Times New Roman"/>
                <a:cs typeface="Times New Roman"/>
              </a:rPr>
              <a:t> </a:t>
            </a:r>
            <a:r>
              <a:rPr sz="1700" dirty="0">
                <a:latin typeface="Times New Roman"/>
                <a:cs typeface="Times New Roman"/>
              </a:rPr>
              <a:t>coefficient</a:t>
            </a:r>
            <a:r>
              <a:rPr sz="1700" spc="254" dirty="0">
                <a:latin typeface="Times New Roman"/>
                <a:cs typeface="Times New Roman"/>
              </a:rPr>
              <a:t> </a:t>
            </a:r>
            <a:r>
              <a:rPr sz="1700" dirty="0">
                <a:latin typeface="Times New Roman"/>
                <a:cs typeface="Times New Roman"/>
              </a:rPr>
              <a:t>is</a:t>
            </a:r>
            <a:r>
              <a:rPr sz="1700" spc="254" dirty="0">
                <a:latin typeface="Times New Roman"/>
                <a:cs typeface="Times New Roman"/>
              </a:rPr>
              <a:t> </a:t>
            </a:r>
            <a:r>
              <a:rPr sz="1700" spc="70" dirty="0">
                <a:latin typeface="Times New Roman"/>
                <a:cs typeface="Times New Roman"/>
              </a:rPr>
              <a:t>automatically</a:t>
            </a:r>
            <a:r>
              <a:rPr sz="1700" spc="254" dirty="0">
                <a:latin typeface="Times New Roman"/>
                <a:cs typeface="Times New Roman"/>
              </a:rPr>
              <a:t> </a:t>
            </a:r>
            <a:r>
              <a:rPr sz="1700" spc="50" dirty="0">
                <a:latin typeface="Times New Roman"/>
                <a:cs typeface="Times New Roman"/>
              </a:rPr>
              <a:t>learned.</a:t>
            </a:r>
            <a:endParaRPr sz="1700">
              <a:latin typeface="Times New Roman"/>
              <a:cs typeface="Times New Roman"/>
            </a:endParaRPr>
          </a:p>
          <a:p>
            <a:pPr marL="12700" marR="175260">
              <a:lnSpc>
                <a:spcPct val="105500"/>
              </a:lnSpc>
              <a:spcBef>
                <a:spcPts val="475"/>
              </a:spcBef>
            </a:pPr>
            <a:r>
              <a:rPr sz="1700" dirty="0">
                <a:latin typeface="Times New Roman"/>
                <a:cs typeface="Times New Roman"/>
              </a:rPr>
              <a:t>Initially,</a:t>
            </a:r>
            <a:r>
              <a:rPr sz="1700" spc="240" dirty="0">
                <a:latin typeface="Times New Roman"/>
                <a:cs typeface="Times New Roman"/>
              </a:rPr>
              <a:t> </a:t>
            </a:r>
            <a:r>
              <a:rPr sz="1700" dirty="0">
                <a:latin typeface="Times New Roman"/>
                <a:cs typeface="Times New Roman"/>
              </a:rPr>
              <a:t>weights,</a:t>
            </a:r>
            <a:r>
              <a:rPr sz="1700" spc="240" dirty="0">
                <a:latin typeface="Times New Roman"/>
                <a:cs typeface="Times New Roman"/>
              </a:rPr>
              <a:t> </a:t>
            </a:r>
            <a:r>
              <a:rPr sz="1700" spc="110" dirty="0">
                <a:latin typeface="Times New Roman"/>
                <a:cs typeface="Times New Roman"/>
              </a:rPr>
              <a:t>and</a:t>
            </a:r>
            <a:r>
              <a:rPr sz="1700" spc="245" dirty="0">
                <a:latin typeface="Times New Roman"/>
                <a:cs typeface="Times New Roman"/>
              </a:rPr>
              <a:t> </a:t>
            </a:r>
            <a:r>
              <a:rPr sz="1700" spc="100" dirty="0">
                <a:latin typeface="Times New Roman"/>
                <a:cs typeface="Times New Roman"/>
              </a:rPr>
              <a:t>input</a:t>
            </a:r>
            <a:r>
              <a:rPr sz="1700" spc="250" dirty="0">
                <a:latin typeface="Times New Roman"/>
                <a:cs typeface="Times New Roman"/>
              </a:rPr>
              <a:t> </a:t>
            </a:r>
            <a:r>
              <a:rPr sz="1700" spc="65" dirty="0">
                <a:latin typeface="Times New Roman"/>
                <a:cs typeface="Times New Roman"/>
              </a:rPr>
              <a:t>features</a:t>
            </a:r>
            <a:r>
              <a:rPr sz="1700" spc="245" dirty="0">
                <a:latin typeface="Times New Roman"/>
                <a:cs typeface="Times New Roman"/>
              </a:rPr>
              <a:t> </a:t>
            </a:r>
            <a:r>
              <a:rPr sz="1700" spc="80" dirty="0">
                <a:latin typeface="Times New Roman"/>
                <a:cs typeface="Times New Roman"/>
              </a:rPr>
              <a:t>are</a:t>
            </a:r>
            <a:r>
              <a:rPr sz="1700" spc="250" dirty="0">
                <a:latin typeface="Times New Roman"/>
                <a:cs typeface="Times New Roman"/>
              </a:rPr>
              <a:t> </a:t>
            </a:r>
            <a:r>
              <a:rPr sz="1700" spc="55" dirty="0">
                <a:latin typeface="Times New Roman"/>
                <a:cs typeface="Times New Roman"/>
              </a:rPr>
              <a:t>multiplied.</a:t>
            </a:r>
            <a:r>
              <a:rPr sz="1700" spc="470" dirty="0">
                <a:latin typeface="Times New Roman"/>
                <a:cs typeface="Times New Roman"/>
              </a:rPr>
              <a:t> </a:t>
            </a:r>
            <a:r>
              <a:rPr sz="1700" spc="75" dirty="0">
                <a:latin typeface="Times New Roman"/>
                <a:cs typeface="Times New Roman"/>
              </a:rPr>
              <a:t>Next,</a:t>
            </a:r>
            <a:r>
              <a:rPr sz="1700" spc="245" dirty="0">
                <a:latin typeface="Times New Roman"/>
                <a:cs typeface="Times New Roman"/>
              </a:rPr>
              <a:t> </a:t>
            </a:r>
            <a:r>
              <a:rPr sz="1700" spc="75" dirty="0">
                <a:latin typeface="Times New Roman"/>
                <a:cs typeface="Times New Roman"/>
              </a:rPr>
              <a:t>the </a:t>
            </a:r>
            <a:r>
              <a:rPr sz="1700" dirty="0">
                <a:latin typeface="Times New Roman"/>
                <a:cs typeface="Times New Roman"/>
              </a:rPr>
              <a:t>decision</a:t>
            </a:r>
            <a:r>
              <a:rPr sz="1700" spc="220" dirty="0">
                <a:latin typeface="Times New Roman"/>
                <a:cs typeface="Times New Roman"/>
              </a:rPr>
              <a:t> </a:t>
            </a:r>
            <a:r>
              <a:rPr sz="1700" dirty="0">
                <a:latin typeface="Times New Roman"/>
                <a:cs typeface="Times New Roman"/>
              </a:rPr>
              <a:t>is</a:t>
            </a:r>
            <a:r>
              <a:rPr sz="1700" spc="220" dirty="0">
                <a:latin typeface="Times New Roman"/>
                <a:cs typeface="Times New Roman"/>
              </a:rPr>
              <a:t> </a:t>
            </a:r>
            <a:r>
              <a:rPr sz="1700" spc="90" dirty="0">
                <a:latin typeface="Times New Roman"/>
                <a:cs typeface="Times New Roman"/>
              </a:rPr>
              <a:t>made</a:t>
            </a:r>
            <a:r>
              <a:rPr sz="1700" spc="220" dirty="0">
                <a:latin typeface="Times New Roman"/>
                <a:cs typeface="Times New Roman"/>
              </a:rPr>
              <a:t> </a:t>
            </a:r>
            <a:r>
              <a:rPr sz="1700" spc="80" dirty="0">
                <a:latin typeface="Times New Roman"/>
                <a:cs typeface="Times New Roman"/>
              </a:rPr>
              <a:t>whether</a:t>
            </a:r>
            <a:r>
              <a:rPr sz="1700" spc="220" dirty="0">
                <a:latin typeface="Times New Roman"/>
                <a:cs typeface="Times New Roman"/>
              </a:rPr>
              <a:t> </a:t>
            </a:r>
            <a:r>
              <a:rPr sz="1700" spc="100" dirty="0">
                <a:latin typeface="Times New Roman"/>
                <a:cs typeface="Times New Roman"/>
              </a:rPr>
              <a:t>the</a:t>
            </a:r>
            <a:r>
              <a:rPr sz="1700" spc="220" dirty="0">
                <a:latin typeface="Times New Roman"/>
                <a:cs typeface="Times New Roman"/>
              </a:rPr>
              <a:t> </a:t>
            </a:r>
            <a:r>
              <a:rPr sz="1700" spc="70" dirty="0">
                <a:latin typeface="Times New Roman"/>
                <a:cs typeface="Times New Roman"/>
              </a:rPr>
              <a:t>neuron</a:t>
            </a:r>
            <a:r>
              <a:rPr sz="1700" spc="220" dirty="0">
                <a:latin typeface="Times New Roman"/>
                <a:cs typeface="Times New Roman"/>
              </a:rPr>
              <a:t> </a:t>
            </a:r>
            <a:r>
              <a:rPr sz="1700" spc="55" dirty="0">
                <a:latin typeface="Times New Roman"/>
                <a:cs typeface="Times New Roman"/>
              </a:rPr>
              <a:t>should</a:t>
            </a:r>
            <a:r>
              <a:rPr sz="1700" spc="220" dirty="0">
                <a:latin typeface="Times New Roman"/>
                <a:cs typeface="Times New Roman"/>
              </a:rPr>
              <a:t> </a:t>
            </a:r>
            <a:r>
              <a:rPr sz="1700" spc="85" dirty="0">
                <a:latin typeface="Times New Roman"/>
                <a:cs typeface="Times New Roman"/>
              </a:rPr>
              <a:t>be</a:t>
            </a:r>
            <a:r>
              <a:rPr sz="1700" spc="220" dirty="0">
                <a:latin typeface="Times New Roman"/>
                <a:cs typeface="Times New Roman"/>
              </a:rPr>
              <a:t> </a:t>
            </a:r>
            <a:r>
              <a:rPr sz="1700" dirty="0">
                <a:latin typeface="Times New Roman"/>
                <a:cs typeface="Times New Roman"/>
              </a:rPr>
              <a:t>dismissed</a:t>
            </a:r>
            <a:r>
              <a:rPr sz="1700" spc="220" dirty="0">
                <a:latin typeface="Times New Roman"/>
                <a:cs typeface="Times New Roman"/>
              </a:rPr>
              <a:t> </a:t>
            </a:r>
            <a:r>
              <a:rPr sz="1700" spc="60" dirty="0">
                <a:latin typeface="Times New Roman"/>
                <a:cs typeface="Times New Roman"/>
              </a:rPr>
              <a:t>or</a:t>
            </a:r>
            <a:r>
              <a:rPr sz="1700" spc="220" dirty="0">
                <a:latin typeface="Times New Roman"/>
                <a:cs typeface="Times New Roman"/>
              </a:rPr>
              <a:t> </a:t>
            </a:r>
            <a:r>
              <a:rPr sz="1700" spc="65" dirty="0">
                <a:latin typeface="Times New Roman"/>
                <a:cs typeface="Times New Roman"/>
              </a:rPr>
              <a:t>not.</a:t>
            </a:r>
            <a:endParaRPr sz="1700">
              <a:latin typeface="Times New Roman"/>
              <a:cs typeface="Times New Roman"/>
            </a:endParaRPr>
          </a:p>
          <a:p>
            <a:pPr marL="12700" marR="457200" algn="just">
              <a:lnSpc>
                <a:spcPct val="105500"/>
              </a:lnSpc>
              <a:spcBef>
                <a:spcPts val="475"/>
              </a:spcBef>
            </a:pPr>
            <a:r>
              <a:rPr sz="1700" spc="110" dirty="0">
                <a:latin typeface="Times New Roman"/>
                <a:cs typeface="Times New Roman"/>
              </a:rPr>
              <a:t>The</a:t>
            </a:r>
            <a:r>
              <a:rPr sz="1700" spc="170" dirty="0">
                <a:latin typeface="Times New Roman"/>
                <a:cs typeface="Times New Roman"/>
              </a:rPr>
              <a:t> </a:t>
            </a:r>
            <a:r>
              <a:rPr sz="1700" spc="65" dirty="0">
                <a:latin typeface="Times New Roman"/>
                <a:cs typeface="Times New Roman"/>
              </a:rPr>
              <a:t>activation</a:t>
            </a:r>
            <a:r>
              <a:rPr sz="1700" spc="170" dirty="0">
                <a:latin typeface="Times New Roman"/>
                <a:cs typeface="Times New Roman"/>
              </a:rPr>
              <a:t> </a:t>
            </a:r>
            <a:r>
              <a:rPr sz="1700" spc="55" dirty="0">
                <a:latin typeface="Times New Roman"/>
                <a:cs typeface="Times New Roman"/>
              </a:rPr>
              <a:t>function</a:t>
            </a:r>
            <a:r>
              <a:rPr sz="1700" spc="170" dirty="0">
                <a:latin typeface="Times New Roman"/>
                <a:cs typeface="Times New Roman"/>
              </a:rPr>
              <a:t> </a:t>
            </a:r>
            <a:r>
              <a:rPr sz="1700" spc="55" dirty="0">
                <a:latin typeface="Times New Roman"/>
                <a:cs typeface="Times New Roman"/>
              </a:rPr>
              <a:t>in</a:t>
            </a:r>
            <a:r>
              <a:rPr sz="1700" spc="170" dirty="0">
                <a:latin typeface="Times New Roman"/>
                <a:cs typeface="Times New Roman"/>
              </a:rPr>
              <a:t> </a:t>
            </a:r>
            <a:r>
              <a:rPr sz="1700" spc="75" dirty="0">
                <a:latin typeface="Times New Roman"/>
                <a:cs typeface="Times New Roman"/>
              </a:rPr>
              <a:t>any</a:t>
            </a:r>
            <a:r>
              <a:rPr sz="1700" spc="165" dirty="0">
                <a:latin typeface="Times New Roman"/>
                <a:cs typeface="Times New Roman"/>
              </a:rPr>
              <a:t> </a:t>
            </a:r>
            <a:r>
              <a:rPr sz="1700" spc="80" dirty="0">
                <a:latin typeface="Times New Roman"/>
                <a:cs typeface="Times New Roman"/>
              </a:rPr>
              <a:t>perceptron</a:t>
            </a:r>
            <a:r>
              <a:rPr sz="1700" spc="170" dirty="0">
                <a:latin typeface="Times New Roman"/>
                <a:cs typeface="Times New Roman"/>
              </a:rPr>
              <a:t> </a:t>
            </a:r>
            <a:r>
              <a:rPr sz="1700" spc="60" dirty="0">
                <a:latin typeface="Times New Roman"/>
                <a:cs typeface="Times New Roman"/>
              </a:rPr>
              <a:t>learning</a:t>
            </a:r>
            <a:r>
              <a:rPr sz="1700" spc="170" dirty="0">
                <a:latin typeface="Times New Roman"/>
                <a:cs typeface="Times New Roman"/>
              </a:rPr>
              <a:t> </a:t>
            </a:r>
            <a:r>
              <a:rPr sz="1700" spc="60" dirty="0">
                <a:latin typeface="Times New Roman"/>
                <a:cs typeface="Times New Roman"/>
              </a:rPr>
              <a:t>algorithm </a:t>
            </a:r>
            <a:r>
              <a:rPr sz="1700" spc="55" dirty="0">
                <a:latin typeface="Times New Roman"/>
                <a:cs typeface="Times New Roman"/>
              </a:rPr>
              <a:t>example</a:t>
            </a:r>
            <a:r>
              <a:rPr sz="1700" spc="185" dirty="0">
                <a:latin typeface="Times New Roman"/>
                <a:cs typeface="Times New Roman"/>
              </a:rPr>
              <a:t> </a:t>
            </a:r>
            <a:r>
              <a:rPr sz="1700" dirty="0">
                <a:latin typeface="Times New Roman"/>
                <a:cs typeface="Times New Roman"/>
              </a:rPr>
              <a:t>employs</a:t>
            </a:r>
            <a:r>
              <a:rPr sz="1700" spc="190" dirty="0">
                <a:latin typeface="Times New Roman"/>
                <a:cs typeface="Times New Roman"/>
              </a:rPr>
              <a:t> </a:t>
            </a:r>
            <a:r>
              <a:rPr sz="1700" spc="110" dirty="0">
                <a:latin typeface="Times New Roman"/>
                <a:cs typeface="Times New Roman"/>
              </a:rPr>
              <a:t>a</a:t>
            </a:r>
            <a:r>
              <a:rPr sz="1700" spc="190" dirty="0">
                <a:latin typeface="Times New Roman"/>
                <a:cs typeface="Times New Roman"/>
              </a:rPr>
              <a:t> </a:t>
            </a:r>
            <a:r>
              <a:rPr sz="1700" spc="75" dirty="0">
                <a:latin typeface="Times New Roman"/>
                <a:cs typeface="Times New Roman"/>
              </a:rPr>
              <a:t>step</a:t>
            </a:r>
            <a:r>
              <a:rPr sz="1700" spc="190" dirty="0">
                <a:latin typeface="Times New Roman"/>
                <a:cs typeface="Times New Roman"/>
              </a:rPr>
              <a:t> </a:t>
            </a:r>
            <a:r>
              <a:rPr sz="1700" spc="55" dirty="0">
                <a:latin typeface="Times New Roman"/>
                <a:cs typeface="Times New Roman"/>
              </a:rPr>
              <a:t>rule</a:t>
            </a:r>
            <a:r>
              <a:rPr sz="1700" spc="190" dirty="0">
                <a:latin typeface="Times New Roman"/>
                <a:cs typeface="Times New Roman"/>
              </a:rPr>
              <a:t> </a:t>
            </a:r>
            <a:r>
              <a:rPr sz="1700" spc="105" dirty="0">
                <a:latin typeface="Times New Roman"/>
                <a:cs typeface="Times New Roman"/>
              </a:rPr>
              <a:t>to</a:t>
            </a:r>
            <a:r>
              <a:rPr sz="1700" spc="190" dirty="0">
                <a:latin typeface="Times New Roman"/>
                <a:cs typeface="Times New Roman"/>
              </a:rPr>
              <a:t> </a:t>
            </a:r>
            <a:r>
              <a:rPr sz="1700" spc="75" dirty="0">
                <a:latin typeface="Times New Roman"/>
                <a:cs typeface="Times New Roman"/>
              </a:rPr>
              <a:t>determine</a:t>
            </a:r>
            <a:r>
              <a:rPr sz="1700" spc="190" dirty="0">
                <a:latin typeface="Times New Roman"/>
                <a:cs typeface="Times New Roman"/>
              </a:rPr>
              <a:t> </a:t>
            </a:r>
            <a:r>
              <a:rPr sz="1700" spc="80" dirty="0">
                <a:latin typeface="Times New Roman"/>
                <a:cs typeface="Times New Roman"/>
              </a:rPr>
              <a:t>whether</a:t>
            </a:r>
            <a:r>
              <a:rPr sz="1700" spc="190" dirty="0">
                <a:latin typeface="Times New Roman"/>
                <a:cs typeface="Times New Roman"/>
              </a:rPr>
              <a:t> </a:t>
            </a:r>
            <a:r>
              <a:rPr sz="1700" spc="100" dirty="0">
                <a:latin typeface="Times New Roman"/>
                <a:cs typeface="Times New Roman"/>
              </a:rPr>
              <a:t>the</a:t>
            </a:r>
            <a:r>
              <a:rPr sz="1700" spc="190" dirty="0">
                <a:latin typeface="Times New Roman"/>
                <a:cs typeface="Times New Roman"/>
              </a:rPr>
              <a:t> </a:t>
            </a:r>
            <a:r>
              <a:rPr sz="1700" spc="-10" dirty="0">
                <a:latin typeface="Times New Roman"/>
                <a:cs typeface="Times New Roman"/>
              </a:rPr>
              <a:t>weight </a:t>
            </a:r>
            <a:r>
              <a:rPr sz="1700" spc="60" dirty="0">
                <a:latin typeface="Times New Roman"/>
                <a:cs typeface="Times New Roman"/>
              </a:rPr>
              <a:t>functions</a:t>
            </a:r>
            <a:r>
              <a:rPr sz="1700" spc="204" dirty="0">
                <a:latin typeface="Times New Roman"/>
                <a:cs typeface="Times New Roman"/>
              </a:rPr>
              <a:t> </a:t>
            </a:r>
            <a:r>
              <a:rPr sz="1700" dirty="0">
                <a:latin typeface="Times New Roman"/>
                <a:cs typeface="Times New Roman"/>
              </a:rPr>
              <a:t>value</a:t>
            </a:r>
            <a:r>
              <a:rPr sz="1700" spc="210" dirty="0">
                <a:latin typeface="Times New Roman"/>
                <a:cs typeface="Times New Roman"/>
              </a:rPr>
              <a:t> </a:t>
            </a:r>
            <a:r>
              <a:rPr sz="1700" dirty="0">
                <a:latin typeface="Times New Roman"/>
                <a:cs typeface="Times New Roman"/>
              </a:rPr>
              <a:t>is</a:t>
            </a:r>
            <a:r>
              <a:rPr sz="1700" spc="210" dirty="0">
                <a:latin typeface="Times New Roman"/>
                <a:cs typeface="Times New Roman"/>
              </a:rPr>
              <a:t> </a:t>
            </a:r>
            <a:r>
              <a:rPr sz="1700" spc="50" dirty="0">
                <a:latin typeface="Times New Roman"/>
                <a:cs typeface="Times New Roman"/>
              </a:rPr>
              <a:t>higher</a:t>
            </a:r>
            <a:r>
              <a:rPr sz="1700" spc="210" dirty="0">
                <a:latin typeface="Times New Roman"/>
                <a:cs typeface="Times New Roman"/>
              </a:rPr>
              <a:t> </a:t>
            </a:r>
            <a:r>
              <a:rPr sz="1700" spc="125" dirty="0">
                <a:latin typeface="Times New Roman"/>
                <a:cs typeface="Times New Roman"/>
              </a:rPr>
              <a:t>than</a:t>
            </a:r>
            <a:r>
              <a:rPr sz="1700" spc="210" dirty="0">
                <a:latin typeface="Times New Roman"/>
                <a:cs typeface="Times New Roman"/>
              </a:rPr>
              <a:t> </a:t>
            </a:r>
            <a:r>
              <a:rPr sz="1700" spc="-10" dirty="0">
                <a:latin typeface="Times New Roman"/>
                <a:cs typeface="Times New Roman"/>
              </a:rPr>
              <a:t>zero.</a:t>
            </a:r>
            <a:endParaRPr sz="1700">
              <a:latin typeface="Times New Roman"/>
              <a:cs typeface="Times New Roman"/>
            </a:endParaRPr>
          </a:p>
          <a:p>
            <a:pPr marL="12700" marR="5080">
              <a:lnSpc>
                <a:spcPct val="105500"/>
              </a:lnSpc>
              <a:spcBef>
                <a:spcPts val="475"/>
              </a:spcBef>
            </a:pPr>
            <a:r>
              <a:rPr sz="1700" dirty="0">
                <a:latin typeface="Times New Roman"/>
                <a:cs typeface="Times New Roman"/>
              </a:rPr>
              <a:t>If</a:t>
            </a:r>
            <a:r>
              <a:rPr sz="1700" spc="195" dirty="0">
                <a:latin typeface="Times New Roman"/>
                <a:cs typeface="Times New Roman"/>
              </a:rPr>
              <a:t> </a:t>
            </a:r>
            <a:r>
              <a:rPr sz="1700" spc="100" dirty="0">
                <a:latin typeface="Times New Roman"/>
                <a:cs typeface="Times New Roman"/>
              </a:rPr>
              <a:t>the</a:t>
            </a:r>
            <a:r>
              <a:rPr sz="1700" spc="200" dirty="0">
                <a:latin typeface="Times New Roman"/>
                <a:cs typeface="Times New Roman"/>
              </a:rPr>
              <a:t> </a:t>
            </a:r>
            <a:r>
              <a:rPr sz="1700" spc="75" dirty="0">
                <a:latin typeface="Times New Roman"/>
                <a:cs typeface="Times New Roman"/>
              </a:rPr>
              <a:t>sum</a:t>
            </a:r>
            <a:r>
              <a:rPr sz="1700" spc="200" dirty="0">
                <a:latin typeface="Times New Roman"/>
                <a:cs typeface="Times New Roman"/>
              </a:rPr>
              <a:t> </a:t>
            </a:r>
            <a:r>
              <a:rPr sz="1700" dirty="0">
                <a:latin typeface="Times New Roman"/>
                <a:cs typeface="Times New Roman"/>
              </a:rPr>
              <a:t>of</a:t>
            </a:r>
            <a:r>
              <a:rPr sz="1700" spc="200" dirty="0">
                <a:latin typeface="Times New Roman"/>
                <a:cs typeface="Times New Roman"/>
              </a:rPr>
              <a:t> </a:t>
            </a:r>
            <a:r>
              <a:rPr sz="1700" dirty="0">
                <a:latin typeface="Times New Roman"/>
                <a:cs typeface="Times New Roman"/>
              </a:rPr>
              <a:t>all</a:t>
            </a:r>
            <a:r>
              <a:rPr sz="1700" spc="200" dirty="0">
                <a:latin typeface="Times New Roman"/>
                <a:cs typeface="Times New Roman"/>
              </a:rPr>
              <a:t> </a:t>
            </a:r>
            <a:r>
              <a:rPr sz="1700" spc="100" dirty="0">
                <a:latin typeface="Times New Roman"/>
                <a:cs typeface="Times New Roman"/>
              </a:rPr>
              <a:t>input</a:t>
            </a:r>
            <a:r>
              <a:rPr sz="1700" spc="200" dirty="0">
                <a:latin typeface="Times New Roman"/>
                <a:cs typeface="Times New Roman"/>
              </a:rPr>
              <a:t> </a:t>
            </a:r>
            <a:r>
              <a:rPr sz="1700" dirty="0">
                <a:latin typeface="Times New Roman"/>
                <a:cs typeface="Times New Roman"/>
              </a:rPr>
              <a:t>values</a:t>
            </a:r>
            <a:r>
              <a:rPr sz="1700" spc="200" dirty="0">
                <a:latin typeface="Times New Roman"/>
                <a:cs typeface="Times New Roman"/>
              </a:rPr>
              <a:t> </a:t>
            </a:r>
            <a:r>
              <a:rPr sz="1700" dirty="0">
                <a:latin typeface="Times New Roman"/>
                <a:cs typeface="Times New Roman"/>
              </a:rPr>
              <a:t>is</a:t>
            </a:r>
            <a:r>
              <a:rPr sz="1700" spc="200" dirty="0">
                <a:latin typeface="Times New Roman"/>
                <a:cs typeface="Times New Roman"/>
              </a:rPr>
              <a:t> </a:t>
            </a:r>
            <a:r>
              <a:rPr sz="1700" spc="50" dirty="0">
                <a:latin typeface="Times New Roman"/>
                <a:cs typeface="Times New Roman"/>
              </a:rPr>
              <a:t>higher</a:t>
            </a:r>
            <a:r>
              <a:rPr sz="1700" spc="200" dirty="0">
                <a:latin typeface="Times New Roman"/>
                <a:cs typeface="Times New Roman"/>
              </a:rPr>
              <a:t> </a:t>
            </a:r>
            <a:r>
              <a:rPr sz="1700" spc="125" dirty="0">
                <a:latin typeface="Times New Roman"/>
                <a:cs typeface="Times New Roman"/>
              </a:rPr>
              <a:t>than</a:t>
            </a:r>
            <a:r>
              <a:rPr sz="1700" spc="200" dirty="0">
                <a:latin typeface="Times New Roman"/>
                <a:cs typeface="Times New Roman"/>
              </a:rPr>
              <a:t> </a:t>
            </a:r>
            <a:r>
              <a:rPr sz="1700" spc="100" dirty="0">
                <a:latin typeface="Times New Roman"/>
                <a:cs typeface="Times New Roman"/>
              </a:rPr>
              <a:t>the</a:t>
            </a:r>
            <a:r>
              <a:rPr sz="1700" spc="200" dirty="0">
                <a:latin typeface="Times New Roman"/>
                <a:cs typeface="Times New Roman"/>
              </a:rPr>
              <a:t> </a:t>
            </a:r>
            <a:r>
              <a:rPr sz="1700" spc="70" dirty="0">
                <a:latin typeface="Times New Roman"/>
                <a:cs typeface="Times New Roman"/>
              </a:rPr>
              <a:t>threshold</a:t>
            </a:r>
            <a:r>
              <a:rPr sz="1700" spc="200" dirty="0">
                <a:latin typeface="Times New Roman"/>
                <a:cs typeface="Times New Roman"/>
              </a:rPr>
              <a:t> </a:t>
            </a:r>
            <a:r>
              <a:rPr sz="1700" dirty="0">
                <a:latin typeface="Times New Roman"/>
                <a:cs typeface="Times New Roman"/>
              </a:rPr>
              <a:t>value,</a:t>
            </a:r>
            <a:r>
              <a:rPr sz="1700" spc="195" dirty="0">
                <a:latin typeface="Times New Roman"/>
                <a:cs typeface="Times New Roman"/>
              </a:rPr>
              <a:t> </a:t>
            </a:r>
            <a:r>
              <a:rPr sz="1700" spc="65" dirty="0">
                <a:latin typeface="Times New Roman"/>
                <a:cs typeface="Times New Roman"/>
              </a:rPr>
              <a:t>it </a:t>
            </a:r>
            <a:r>
              <a:rPr sz="1700" spc="55" dirty="0">
                <a:latin typeface="Times New Roman"/>
                <a:cs typeface="Times New Roman"/>
              </a:rPr>
              <a:t>should</a:t>
            </a:r>
            <a:r>
              <a:rPr sz="1700" spc="215" dirty="0">
                <a:latin typeface="Times New Roman"/>
                <a:cs typeface="Times New Roman"/>
              </a:rPr>
              <a:t> </a:t>
            </a:r>
            <a:r>
              <a:rPr sz="1700" dirty="0">
                <a:latin typeface="Times New Roman"/>
                <a:cs typeface="Times New Roman"/>
              </a:rPr>
              <a:t>have</a:t>
            </a:r>
            <a:r>
              <a:rPr sz="1700" spc="220" dirty="0">
                <a:latin typeface="Times New Roman"/>
                <a:cs typeface="Times New Roman"/>
              </a:rPr>
              <a:t> </a:t>
            </a:r>
            <a:r>
              <a:rPr sz="1700" spc="105" dirty="0">
                <a:latin typeface="Times New Roman"/>
                <a:cs typeface="Times New Roman"/>
              </a:rPr>
              <a:t>an</a:t>
            </a:r>
            <a:r>
              <a:rPr sz="1700" spc="215" dirty="0">
                <a:latin typeface="Times New Roman"/>
                <a:cs typeface="Times New Roman"/>
              </a:rPr>
              <a:t> </a:t>
            </a:r>
            <a:r>
              <a:rPr sz="1700" spc="114" dirty="0">
                <a:latin typeface="Times New Roman"/>
                <a:cs typeface="Times New Roman"/>
              </a:rPr>
              <a:t>output</a:t>
            </a:r>
            <a:r>
              <a:rPr sz="1700" spc="220" dirty="0">
                <a:latin typeface="Times New Roman"/>
                <a:cs typeface="Times New Roman"/>
              </a:rPr>
              <a:t> </a:t>
            </a:r>
            <a:r>
              <a:rPr sz="1700" dirty="0">
                <a:latin typeface="Times New Roman"/>
                <a:cs typeface="Times New Roman"/>
              </a:rPr>
              <a:t>signal;</a:t>
            </a:r>
            <a:r>
              <a:rPr sz="1700" spc="215" dirty="0">
                <a:latin typeface="Times New Roman"/>
                <a:cs typeface="Times New Roman"/>
              </a:rPr>
              <a:t> </a:t>
            </a:r>
            <a:r>
              <a:rPr sz="1700" dirty="0">
                <a:latin typeface="Times New Roman"/>
                <a:cs typeface="Times New Roman"/>
              </a:rPr>
              <a:t>else,</a:t>
            </a:r>
            <a:r>
              <a:rPr sz="1700" spc="220" dirty="0">
                <a:latin typeface="Times New Roman"/>
                <a:cs typeface="Times New Roman"/>
              </a:rPr>
              <a:t> </a:t>
            </a:r>
            <a:r>
              <a:rPr sz="1700" spc="55" dirty="0">
                <a:latin typeface="Times New Roman"/>
                <a:cs typeface="Times New Roman"/>
              </a:rPr>
              <a:t>no</a:t>
            </a:r>
            <a:r>
              <a:rPr sz="1700" spc="215" dirty="0">
                <a:latin typeface="Times New Roman"/>
                <a:cs typeface="Times New Roman"/>
              </a:rPr>
              <a:t> </a:t>
            </a:r>
            <a:r>
              <a:rPr sz="1700" spc="114" dirty="0">
                <a:latin typeface="Times New Roman"/>
                <a:cs typeface="Times New Roman"/>
              </a:rPr>
              <a:t>output</a:t>
            </a:r>
            <a:r>
              <a:rPr sz="1700" spc="220" dirty="0">
                <a:latin typeface="Times New Roman"/>
                <a:cs typeface="Times New Roman"/>
              </a:rPr>
              <a:t> </a:t>
            </a:r>
            <a:r>
              <a:rPr sz="1700" dirty="0">
                <a:latin typeface="Times New Roman"/>
                <a:cs typeface="Times New Roman"/>
              </a:rPr>
              <a:t>is</a:t>
            </a:r>
            <a:r>
              <a:rPr sz="1700" spc="220" dirty="0">
                <a:latin typeface="Times New Roman"/>
                <a:cs typeface="Times New Roman"/>
              </a:rPr>
              <a:t> </a:t>
            </a:r>
            <a:r>
              <a:rPr sz="1700" spc="-10" dirty="0">
                <a:latin typeface="Times New Roman"/>
                <a:cs typeface="Times New Roman"/>
              </a:rPr>
              <a:t>displayed.</a:t>
            </a:r>
            <a:endParaRPr sz="1700">
              <a:latin typeface="Times New Roman"/>
              <a:cs typeface="Times New Roman"/>
            </a:endParaRPr>
          </a:p>
          <a:p>
            <a:pPr marL="12700" marR="181610">
              <a:lnSpc>
                <a:spcPct val="105500"/>
              </a:lnSpc>
              <a:spcBef>
                <a:spcPts val="475"/>
              </a:spcBef>
            </a:pPr>
            <a:r>
              <a:rPr sz="1700" spc="110" dirty="0">
                <a:latin typeface="Times New Roman"/>
                <a:cs typeface="Times New Roman"/>
              </a:rPr>
              <a:t>The</a:t>
            </a:r>
            <a:r>
              <a:rPr sz="1700" spc="190" dirty="0">
                <a:latin typeface="Times New Roman"/>
                <a:cs typeface="Times New Roman"/>
              </a:rPr>
              <a:t> </a:t>
            </a:r>
            <a:r>
              <a:rPr sz="1700" spc="50" dirty="0">
                <a:latin typeface="Times New Roman"/>
                <a:cs typeface="Times New Roman"/>
              </a:rPr>
              <a:t>linear</a:t>
            </a:r>
            <a:r>
              <a:rPr sz="1700" spc="190" dirty="0">
                <a:latin typeface="Times New Roman"/>
                <a:cs typeface="Times New Roman"/>
              </a:rPr>
              <a:t> </a:t>
            </a:r>
            <a:r>
              <a:rPr sz="1700" dirty="0">
                <a:latin typeface="Times New Roman"/>
                <a:cs typeface="Times New Roman"/>
              </a:rPr>
              <a:t>decision</a:t>
            </a:r>
            <a:r>
              <a:rPr sz="1700" spc="190" dirty="0">
                <a:latin typeface="Times New Roman"/>
                <a:cs typeface="Times New Roman"/>
              </a:rPr>
              <a:t> </a:t>
            </a:r>
            <a:r>
              <a:rPr sz="1700" spc="90" dirty="0">
                <a:latin typeface="Times New Roman"/>
                <a:cs typeface="Times New Roman"/>
              </a:rPr>
              <a:t>boundary</a:t>
            </a:r>
            <a:r>
              <a:rPr sz="1700" spc="190" dirty="0">
                <a:latin typeface="Times New Roman"/>
                <a:cs typeface="Times New Roman"/>
              </a:rPr>
              <a:t> </a:t>
            </a:r>
            <a:r>
              <a:rPr sz="1700" dirty="0">
                <a:latin typeface="Times New Roman"/>
                <a:cs typeface="Times New Roman"/>
              </a:rPr>
              <a:t>is</a:t>
            </a:r>
            <a:r>
              <a:rPr sz="1700" spc="190" dirty="0">
                <a:latin typeface="Times New Roman"/>
                <a:cs typeface="Times New Roman"/>
              </a:rPr>
              <a:t> </a:t>
            </a:r>
            <a:r>
              <a:rPr sz="1700" spc="90" dirty="0">
                <a:latin typeface="Times New Roman"/>
                <a:cs typeface="Times New Roman"/>
              </a:rPr>
              <a:t>plotted</a:t>
            </a:r>
            <a:r>
              <a:rPr sz="1700" spc="190" dirty="0">
                <a:latin typeface="Times New Roman"/>
                <a:cs typeface="Times New Roman"/>
              </a:rPr>
              <a:t> </a:t>
            </a:r>
            <a:r>
              <a:rPr sz="1700" spc="105" dirty="0">
                <a:latin typeface="Times New Roman"/>
                <a:cs typeface="Times New Roman"/>
              </a:rPr>
              <a:t>and</a:t>
            </a:r>
            <a:r>
              <a:rPr sz="1700" spc="190" dirty="0">
                <a:latin typeface="Times New Roman"/>
                <a:cs typeface="Times New Roman"/>
              </a:rPr>
              <a:t> </a:t>
            </a:r>
            <a:r>
              <a:rPr sz="1700" spc="95" dirty="0">
                <a:latin typeface="Times New Roman"/>
                <a:cs typeface="Times New Roman"/>
              </a:rPr>
              <a:t>it</a:t>
            </a:r>
            <a:r>
              <a:rPr sz="1700" spc="195" dirty="0">
                <a:latin typeface="Times New Roman"/>
                <a:cs typeface="Times New Roman"/>
              </a:rPr>
              <a:t> </a:t>
            </a:r>
            <a:r>
              <a:rPr sz="1700" spc="55" dirty="0">
                <a:latin typeface="Times New Roman"/>
                <a:cs typeface="Times New Roman"/>
              </a:rPr>
              <a:t>enables</a:t>
            </a:r>
            <a:r>
              <a:rPr sz="1700" spc="190" dirty="0">
                <a:latin typeface="Times New Roman"/>
                <a:cs typeface="Times New Roman"/>
              </a:rPr>
              <a:t> </a:t>
            </a:r>
            <a:r>
              <a:rPr sz="1700" spc="75" dirty="0">
                <a:latin typeface="Times New Roman"/>
                <a:cs typeface="Times New Roman"/>
              </a:rPr>
              <a:t>the </a:t>
            </a:r>
            <a:r>
              <a:rPr sz="1700" spc="65" dirty="0">
                <a:latin typeface="Times New Roman"/>
                <a:cs typeface="Times New Roman"/>
              </a:rPr>
              <a:t>distinction</a:t>
            </a:r>
            <a:r>
              <a:rPr sz="1700" spc="235" dirty="0">
                <a:latin typeface="Times New Roman"/>
                <a:cs typeface="Times New Roman"/>
              </a:rPr>
              <a:t> </a:t>
            </a:r>
            <a:r>
              <a:rPr sz="1700" spc="55" dirty="0">
                <a:latin typeface="Times New Roman"/>
                <a:cs typeface="Times New Roman"/>
              </a:rPr>
              <a:t>between</a:t>
            </a:r>
            <a:r>
              <a:rPr sz="1700" spc="235" dirty="0">
                <a:latin typeface="Times New Roman"/>
                <a:cs typeface="Times New Roman"/>
              </a:rPr>
              <a:t> </a:t>
            </a:r>
            <a:r>
              <a:rPr sz="1700" spc="100" dirty="0">
                <a:latin typeface="Times New Roman"/>
                <a:cs typeface="Times New Roman"/>
              </a:rPr>
              <a:t>the</a:t>
            </a:r>
            <a:r>
              <a:rPr sz="1700" spc="240" dirty="0">
                <a:latin typeface="Times New Roman"/>
                <a:cs typeface="Times New Roman"/>
              </a:rPr>
              <a:t> </a:t>
            </a:r>
            <a:r>
              <a:rPr sz="1700" dirty="0">
                <a:latin typeface="Times New Roman"/>
                <a:cs typeface="Times New Roman"/>
              </a:rPr>
              <a:t>two</a:t>
            </a:r>
            <a:r>
              <a:rPr sz="1700" spc="240" dirty="0">
                <a:latin typeface="Times New Roman"/>
                <a:cs typeface="Times New Roman"/>
              </a:rPr>
              <a:t> </a:t>
            </a:r>
            <a:r>
              <a:rPr sz="1700" dirty="0">
                <a:latin typeface="Times New Roman"/>
                <a:cs typeface="Times New Roman"/>
              </a:rPr>
              <a:t>linearly</a:t>
            </a:r>
            <a:r>
              <a:rPr sz="1700" spc="240" dirty="0">
                <a:latin typeface="Times New Roman"/>
                <a:cs typeface="Times New Roman"/>
              </a:rPr>
              <a:t> </a:t>
            </a:r>
            <a:r>
              <a:rPr sz="1700" spc="70" dirty="0">
                <a:latin typeface="Times New Roman"/>
                <a:cs typeface="Times New Roman"/>
              </a:rPr>
              <a:t>separable</a:t>
            </a:r>
            <a:r>
              <a:rPr sz="1700" spc="240" dirty="0">
                <a:latin typeface="Times New Roman"/>
                <a:cs typeface="Times New Roman"/>
              </a:rPr>
              <a:t> </a:t>
            </a:r>
            <a:r>
              <a:rPr sz="1700" dirty="0">
                <a:latin typeface="Times New Roman"/>
                <a:cs typeface="Times New Roman"/>
              </a:rPr>
              <a:t>classes</a:t>
            </a:r>
            <a:r>
              <a:rPr sz="1700" spc="240" dirty="0">
                <a:latin typeface="Times New Roman"/>
                <a:cs typeface="Times New Roman"/>
              </a:rPr>
              <a:t> </a:t>
            </a:r>
            <a:r>
              <a:rPr sz="1700" spc="195" dirty="0">
                <a:latin typeface="Times New Roman"/>
                <a:cs typeface="Times New Roman"/>
              </a:rPr>
              <a:t>+1</a:t>
            </a:r>
            <a:r>
              <a:rPr sz="1700" spc="240" dirty="0">
                <a:latin typeface="Times New Roman"/>
                <a:cs typeface="Times New Roman"/>
              </a:rPr>
              <a:t> </a:t>
            </a:r>
            <a:r>
              <a:rPr sz="1700" spc="110" dirty="0">
                <a:latin typeface="Times New Roman"/>
                <a:cs typeface="Times New Roman"/>
              </a:rPr>
              <a:t>and</a:t>
            </a:r>
            <a:r>
              <a:rPr sz="1700" spc="240" dirty="0">
                <a:latin typeface="Times New Roman"/>
                <a:cs typeface="Times New Roman"/>
              </a:rPr>
              <a:t> </a:t>
            </a:r>
            <a:r>
              <a:rPr sz="1700" dirty="0">
                <a:latin typeface="Times New Roman"/>
                <a:cs typeface="Times New Roman"/>
              </a:rPr>
              <a:t>-</a:t>
            </a:r>
            <a:r>
              <a:rPr sz="1700" spc="-25" dirty="0">
                <a:latin typeface="Times New Roman"/>
                <a:cs typeface="Times New Roman"/>
              </a:rPr>
              <a:t>1.</a:t>
            </a:r>
            <a:endParaRPr sz="1700">
              <a:latin typeface="Times New Roman"/>
              <a:cs typeface="Times New Roman"/>
            </a:endParaRPr>
          </a:p>
        </p:txBody>
      </p:sp>
      <p:pic>
        <p:nvPicPr>
          <p:cNvPr id="8" name="object 8"/>
          <p:cNvPicPr/>
          <p:nvPr/>
        </p:nvPicPr>
        <p:blipFill>
          <a:blip r:embed="rId3" cstate="print"/>
          <a:stretch>
            <a:fillRect/>
          </a:stretch>
        </p:blipFill>
        <p:spPr>
          <a:xfrm>
            <a:off x="365575" y="2011878"/>
            <a:ext cx="175764" cy="175764"/>
          </a:xfrm>
          <a:prstGeom prst="rect">
            <a:avLst/>
          </a:prstGeom>
        </p:spPr>
      </p:pic>
      <p:sp>
        <p:nvSpPr>
          <p:cNvPr id="9" name="object 9"/>
          <p:cNvSpPr txBox="1"/>
          <p:nvPr/>
        </p:nvSpPr>
        <p:spPr>
          <a:xfrm>
            <a:off x="403890" y="1994613"/>
            <a:ext cx="99695" cy="170180"/>
          </a:xfrm>
          <a:prstGeom prst="rect">
            <a:avLst/>
          </a:prstGeom>
        </p:spPr>
        <p:txBody>
          <a:bodyPr vert="horz" wrap="square" lIns="0" tIns="12700" rIns="0" bIns="0" rtlCol="0">
            <a:spAutoFit/>
          </a:bodyPr>
          <a:lstStyle/>
          <a:p>
            <a:pPr marL="12700">
              <a:lnSpc>
                <a:spcPct val="100000"/>
              </a:lnSpc>
              <a:spcBef>
                <a:spcPts val="100"/>
              </a:spcBef>
            </a:pPr>
            <a:r>
              <a:rPr sz="950" dirty="0">
                <a:solidFill>
                  <a:srgbClr val="FFFFFF"/>
                </a:solidFill>
                <a:latin typeface="Georgia"/>
                <a:cs typeface="Georgia"/>
              </a:rPr>
              <a:t>2</a:t>
            </a:r>
            <a:endParaRPr sz="950">
              <a:latin typeface="Georgia"/>
              <a:cs typeface="Georgia"/>
            </a:endParaRPr>
          </a:p>
        </p:txBody>
      </p:sp>
      <p:pic>
        <p:nvPicPr>
          <p:cNvPr id="10" name="object 10"/>
          <p:cNvPicPr/>
          <p:nvPr/>
        </p:nvPicPr>
        <p:blipFill>
          <a:blip r:embed="rId4" cstate="print"/>
          <a:stretch>
            <a:fillRect/>
          </a:stretch>
        </p:blipFill>
        <p:spPr>
          <a:xfrm>
            <a:off x="365575" y="2345484"/>
            <a:ext cx="175764" cy="175764"/>
          </a:xfrm>
          <a:prstGeom prst="rect">
            <a:avLst/>
          </a:prstGeom>
        </p:spPr>
      </p:pic>
      <p:sp>
        <p:nvSpPr>
          <p:cNvPr id="11" name="object 11"/>
          <p:cNvSpPr txBox="1"/>
          <p:nvPr/>
        </p:nvSpPr>
        <p:spPr>
          <a:xfrm>
            <a:off x="403890" y="2328218"/>
            <a:ext cx="99695" cy="170180"/>
          </a:xfrm>
          <a:prstGeom prst="rect">
            <a:avLst/>
          </a:prstGeom>
        </p:spPr>
        <p:txBody>
          <a:bodyPr vert="horz" wrap="square" lIns="0" tIns="12700" rIns="0" bIns="0" rtlCol="0">
            <a:spAutoFit/>
          </a:bodyPr>
          <a:lstStyle/>
          <a:p>
            <a:pPr marL="12700">
              <a:lnSpc>
                <a:spcPct val="100000"/>
              </a:lnSpc>
              <a:spcBef>
                <a:spcPts val="100"/>
              </a:spcBef>
            </a:pPr>
            <a:r>
              <a:rPr sz="950" dirty="0">
                <a:solidFill>
                  <a:srgbClr val="FFFFFF"/>
                </a:solidFill>
                <a:latin typeface="Georgia"/>
                <a:cs typeface="Georgia"/>
              </a:rPr>
              <a:t>3</a:t>
            </a:r>
            <a:endParaRPr sz="950">
              <a:latin typeface="Georgia"/>
              <a:cs typeface="Georgia"/>
            </a:endParaRPr>
          </a:p>
        </p:txBody>
      </p:sp>
      <p:pic>
        <p:nvPicPr>
          <p:cNvPr id="12" name="object 12"/>
          <p:cNvPicPr/>
          <p:nvPr/>
        </p:nvPicPr>
        <p:blipFill>
          <a:blip r:embed="rId5" cstate="print"/>
          <a:stretch>
            <a:fillRect/>
          </a:stretch>
        </p:blipFill>
        <p:spPr>
          <a:xfrm>
            <a:off x="365575" y="2952400"/>
            <a:ext cx="175764" cy="175764"/>
          </a:xfrm>
          <a:prstGeom prst="rect">
            <a:avLst/>
          </a:prstGeom>
        </p:spPr>
      </p:pic>
      <p:sp>
        <p:nvSpPr>
          <p:cNvPr id="13" name="object 13"/>
          <p:cNvSpPr txBox="1"/>
          <p:nvPr/>
        </p:nvSpPr>
        <p:spPr>
          <a:xfrm>
            <a:off x="403890" y="2935134"/>
            <a:ext cx="99695" cy="170180"/>
          </a:xfrm>
          <a:prstGeom prst="rect">
            <a:avLst/>
          </a:prstGeom>
        </p:spPr>
        <p:txBody>
          <a:bodyPr vert="horz" wrap="square" lIns="0" tIns="12700" rIns="0" bIns="0" rtlCol="0">
            <a:spAutoFit/>
          </a:bodyPr>
          <a:lstStyle/>
          <a:p>
            <a:pPr marL="12700">
              <a:lnSpc>
                <a:spcPct val="100000"/>
              </a:lnSpc>
              <a:spcBef>
                <a:spcPts val="100"/>
              </a:spcBef>
            </a:pPr>
            <a:r>
              <a:rPr sz="950" spc="-50" dirty="0">
                <a:solidFill>
                  <a:srgbClr val="FFFFFF"/>
                </a:solidFill>
                <a:latin typeface="Georgia"/>
                <a:cs typeface="Georgia"/>
              </a:rPr>
              <a:t>4</a:t>
            </a:r>
            <a:endParaRPr sz="950">
              <a:latin typeface="Georgia"/>
              <a:cs typeface="Georgia"/>
            </a:endParaRPr>
          </a:p>
        </p:txBody>
      </p:sp>
      <p:pic>
        <p:nvPicPr>
          <p:cNvPr id="14" name="object 14"/>
          <p:cNvPicPr/>
          <p:nvPr/>
        </p:nvPicPr>
        <p:blipFill>
          <a:blip r:embed="rId6" cstate="print"/>
          <a:stretch>
            <a:fillRect/>
          </a:stretch>
        </p:blipFill>
        <p:spPr>
          <a:xfrm>
            <a:off x="365575" y="3832628"/>
            <a:ext cx="175764" cy="175764"/>
          </a:xfrm>
          <a:prstGeom prst="rect">
            <a:avLst/>
          </a:prstGeom>
        </p:spPr>
      </p:pic>
      <p:sp>
        <p:nvSpPr>
          <p:cNvPr id="15" name="object 15"/>
          <p:cNvSpPr txBox="1"/>
          <p:nvPr/>
        </p:nvSpPr>
        <p:spPr>
          <a:xfrm>
            <a:off x="403890" y="3815362"/>
            <a:ext cx="99695" cy="170180"/>
          </a:xfrm>
          <a:prstGeom prst="rect">
            <a:avLst/>
          </a:prstGeom>
        </p:spPr>
        <p:txBody>
          <a:bodyPr vert="horz" wrap="square" lIns="0" tIns="12700" rIns="0" bIns="0" rtlCol="0">
            <a:spAutoFit/>
          </a:bodyPr>
          <a:lstStyle/>
          <a:p>
            <a:pPr marL="12700">
              <a:lnSpc>
                <a:spcPct val="100000"/>
              </a:lnSpc>
              <a:spcBef>
                <a:spcPts val="100"/>
              </a:spcBef>
            </a:pPr>
            <a:r>
              <a:rPr sz="950" spc="30" dirty="0">
                <a:solidFill>
                  <a:srgbClr val="FFFFFF"/>
                </a:solidFill>
                <a:latin typeface="Georgia"/>
                <a:cs typeface="Georgia"/>
              </a:rPr>
              <a:t>5</a:t>
            </a:r>
            <a:endParaRPr sz="950">
              <a:latin typeface="Georgia"/>
              <a:cs typeface="Georgia"/>
            </a:endParaRPr>
          </a:p>
        </p:txBody>
      </p:sp>
      <p:pic>
        <p:nvPicPr>
          <p:cNvPr id="16" name="object 16"/>
          <p:cNvPicPr/>
          <p:nvPr/>
        </p:nvPicPr>
        <p:blipFill>
          <a:blip r:embed="rId7" cstate="print"/>
          <a:stretch>
            <a:fillRect/>
          </a:stretch>
        </p:blipFill>
        <p:spPr>
          <a:xfrm>
            <a:off x="365575" y="4439544"/>
            <a:ext cx="175764" cy="175764"/>
          </a:xfrm>
          <a:prstGeom prst="rect">
            <a:avLst/>
          </a:prstGeom>
        </p:spPr>
      </p:pic>
      <p:sp>
        <p:nvSpPr>
          <p:cNvPr id="17" name="object 17"/>
          <p:cNvSpPr txBox="1"/>
          <p:nvPr/>
        </p:nvSpPr>
        <p:spPr>
          <a:xfrm>
            <a:off x="403890" y="4422299"/>
            <a:ext cx="99695" cy="170180"/>
          </a:xfrm>
          <a:prstGeom prst="rect">
            <a:avLst/>
          </a:prstGeom>
        </p:spPr>
        <p:txBody>
          <a:bodyPr vert="horz" wrap="square" lIns="0" tIns="12700" rIns="0" bIns="0" rtlCol="0">
            <a:spAutoFit/>
          </a:bodyPr>
          <a:lstStyle/>
          <a:p>
            <a:pPr marL="12700">
              <a:lnSpc>
                <a:spcPct val="100000"/>
              </a:lnSpc>
              <a:spcBef>
                <a:spcPts val="100"/>
              </a:spcBef>
            </a:pPr>
            <a:r>
              <a:rPr sz="950" spc="-50" dirty="0">
                <a:solidFill>
                  <a:srgbClr val="FFFFFF"/>
                </a:solidFill>
                <a:latin typeface="Georgia"/>
                <a:cs typeface="Georgia"/>
              </a:rPr>
              <a:t>6</a:t>
            </a:r>
            <a:endParaRPr sz="950">
              <a:latin typeface="Georgia"/>
              <a:cs typeface="Georgia"/>
            </a:endParaRPr>
          </a:p>
        </p:txBody>
      </p:sp>
      <p:grpSp>
        <p:nvGrpSpPr>
          <p:cNvPr id="18" name="object 18"/>
          <p:cNvGrpSpPr/>
          <p:nvPr/>
        </p:nvGrpSpPr>
        <p:grpSpPr>
          <a:xfrm>
            <a:off x="-1959" y="5319151"/>
            <a:ext cx="7319009" cy="168910"/>
            <a:chOff x="-1959" y="5319151"/>
            <a:chExt cx="7319009" cy="168910"/>
          </a:xfrm>
        </p:grpSpPr>
        <p:sp>
          <p:nvSpPr>
            <p:cNvPr id="19" name="object 19"/>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20" name="object 20"/>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21" name="object 21"/>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22" name="object 22"/>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23" name="object 23"/>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24" name="object 24"/>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65" dirty="0"/>
              <a:t>0ctober</a:t>
            </a:r>
            <a:r>
              <a:rPr spc="195" dirty="0"/>
              <a:t> </a:t>
            </a:r>
            <a:r>
              <a:rPr dirty="0"/>
              <a:t>30</a:t>
            </a:r>
            <a:r>
              <a:rPr spc="200" dirty="0"/>
              <a:t> </a:t>
            </a:r>
            <a:r>
              <a:rPr spc="-20" dirty="0"/>
              <a:t>,2023</a:t>
            </a:r>
          </a:p>
        </p:txBody>
      </p:sp>
      <p:sp>
        <p:nvSpPr>
          <p:cNvPr id="25" name="object 25"/>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lang="en-IN" spc="80" dirty="0"/>
              <a:t>7</a:t>
            </a:r>
            <a:r>
              <a:rPr spc="-40" dirty="0"/>
              <a:t> </a:t>
            </a:r>
            <a:r>
              <a:rPr spc="125" dirty="0"/>
              <a:t>/</a:t>
            </a:r>
            <a:r>
              <a:rPr spc="-40" dirty="0"/>
              <a:t> </a:t>
            </a:r>
            <a:r>
              <a:rPr lang="en-IN" spc="-25" dirty="0"/>
              <a:t>36</a:t>
            </a:r>
            <a:endParaRPr spc="-25" dirty="0"/>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75" dirty="0"/>
              <a:t>Perceptron</a:t>
            </a:r>
            <a:r>
              <a:rPr spc="215" dirty="0"/>
              <a:t> </a:t>
            </a:r>
            <a:r>
              <a:rPr spc="-20" dirty="0"/>
              <a:t>Model</a:t>
            </a:r>
          </a:p>
        </p:txBody>
      </p:sp>
      <p:pic>
        <p:nvPicPr>
          <p:cNvPr id="3" name="object 3"/>
          <p:cNvPicPr/>
          <p:nvPr/>
        </p:nvPicPr>
        <p:blipFill>
          <a:blip r:embed="rId2" cstate="print"/>
          <a:stretch>
            <a:fillRect/>
          </a:stretch>
        </p:blipFill>
        <p:spPr>
          <a:xfrm>
            <a:off x="869311" y="1148455"/>
            <a:ext cx="5503192" cy="3095545"/>
          </a:xfrm>
          <a:prstGeom prst="rect">
            <a:avLst/>
          </a:prstGeom>
        </p:spPr>
      </p:pic>
      <p:grpSp>
        <p:nvGrpSpPr>
          <p:cNvPr id="4" name="object 4"/>
          <p:cNvGrpSpPr/>
          <p:nvPr/>
        </p:nvGrpSpPr>
        <p:grpSpPr>
          <a:xfrm>
            <a:off x="-1959" y="5319151"/>
            <a:ext cx="7319009" cy="168910"/>
            <a:chOff x="-1959" y="5319151"/>
            <a:chExt cx="7319009" cy="168910"/>
          </a:xfrm>
        </p:grpSpPr>
        <p:sp>
          <p:nvSpPr>
            <p:cNvPr id="5" name="object 5"/>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6" name="object 6"/>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7" name="object 7"/>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8" name="object 8"/>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9" name="object 9"/>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0" name="object 10"/>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65" dirty="0"/>
              <a:t>0ctober</a:t>
            </a:r>
            <a:r>
              <a:rPr spc="195" dirty="0"/>
              <a:t> </a:t>
            </a:r>
            <a:r>
              <a:rPr dirty="0"/>
              <a:t>30</a:t>
            </a:r>
            <a:r>
              <a:rPr spc="200" dirty="0"/>
              <a:t> </a:t>
            </a:r>
            <a:r>
              <a:rPr spc="-20" dirty="0"/>
              <a:t>,2023</a:t>
            </a:r>
          </a:p>
        </p:txBody>
      </p:sp>
      <p:sp>
        <p:nvSpPr>
          <p:cNvPr id="11" name="object 11"/>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lang="en-IN" spc="80" dirty="0"/>
              <a:t>8</a:t>
            </a:r>
            <a:r>
              <a:rPr spc="-40" dirty="0"/>
              <a:t> </a:t>
            </a:r>
            <a:r>
              <a:rPr spc="125" dirty="0"/>
              <a:t>/</a:t>
            </a:r>
            <a:r>
              <a:rPr spc="-40" dirty="0"/>
              <a:t> </a:t>
            </a:r>
            <a:r>
              <a:rPr lang="en-IN" spc="-25" dirty="0"/>
              <a:t>36</a:t>
            </a:r>
            <a:endParaRPr spc="-25" dirty="0"/>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9" y="213990"/>
            <a:ext cx="7319645" cy="564515"/>
          </a:xfrm>
          <a:custGeom>
            <a:avLst/>
            <a:gdLst/>
            <a:ahLst/>
            <a:cxnLst/>
            <a:rect l="l" t="t" r="r" b="b"/>
            <a:pathLst>
              <a:path w="7319645" h="564515">
                <a:moveTo>
                  <a:pt x="7319124" y="0"/>
                </a:moveTo>
                <a:lnTo>
                  <a:pt x="0" y="0"/>
                </a:lnTo>
                <a:lnTo>
                  <a:pt x="0" y="564151"/>
                </a:lnTo>
                <a:lnTo>
                  <a:pt x="7319124" y="564151"/>
                </a:lnTo>
                <a:lnTo>
                  <a:pt x="7319124" y="0"/>
                </a:lnTo>
                <a:close/>
              </a:path>
            </a:pathLst>
          </a:custGeom>
          <a:solidFill>
            <a:srgbClr val="E5EFE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45" dirty="0"/>
              <a:t>Description</a:t>
            </a:r>
          </a:p>
        </p:txBody>
      </p:sp>
      <p:pic>
        <p:nvPicPr>
          <p:cNvPr id="4" name="object 4"/>
          <p:cNvPicPr/>
          <p:nvPr/>
        </p:nvPicPr>
        <p:blipFill>
          <a:blip r:embed="rId2" cstate="print"/>
          <a:stretch>
            <a:fillRect/>
          </a:stretch>
        </p:blipFill>
        <p:spPr>
          <a:xfrm>
            <a:off x="447756" y="1176660"/>
            <a:ext cx="100436" cy="100436"/>
          </a:xfrm>
          <a:prstGeom prst="rect">
            <a:avLst/>
          </a:prstGeom>
        </p:spPr>
      </p:pic>
      <p:sp>
        <p:nvSpPr>
          <p:cNvPr id="5" name="object 5"/>
          <p:cNvSpPr txBox="1"/>
          <p:nvPr/>
        </p:nvSpPr>
        <p:spPr>
          <a:xfrm>
            <a:off x="645511" y="1048352"/>
            <a:ext cx="6462395" cy="4084320"/>
          </a:xfrm>
          <a:prstGeom prst="rect">
            <a:avLst/>
          </a:prstGeom>
        </p:spPr>
        <p:txBody>
          <a:bodyPr vert="horz" wrap="square" lIns="0" tIns="2540" rIns="0" bIns="0" rtlCol="0">
            <a:spAutoFit/>
          </a:bodyPr>
          <a:lstStyle/>
          <a:p>
            <a:pPr marL="12700" marR="431800">
              <a:lnSpc>
                <a:spcPct val="105500"/>
              </a:lnSpc>
              <a:spcBef>
                <a:spcPts val="20"/>
              </a:spcBef>
            </a:pPr>
            <a:r>
              <a:rPr sz="1700" spc="80" dirty="0">
                <a:latin typeface="Times New Roman"/>
                <a:cs typeface="Times New Roman"/>
              </a:rPr>
              <a:t>Importing</a:t>
            </a:r>
            <a:r>
              <a:rPr sz="1700" spc="280" dirty="0">
                <a:latin typeface="Times New Roman"/>
                <a:cs typeface="Times New Roman"/>
              </a:rPr>
              <a:t> </a:t>
            </a:r>
            <a:r>
              <a:rPr sz="1700" dirty="0">
                <a:latin typeface="Times New Roman"/>
                <a:cs typeface="Times New Roman"/>
              </a:rPr>
              <a:t>Libraries:</a:t>
            </a:r>
            <a:r>
              <a:rPr sz="1700" spc="45" dirty="0">
                <a:latin typeface="Times New Roman"/>
                <a:cs typeface="Times New Roman"/>
              </a:rPr>
              <a:t>  </a:t>
            </a:r>
            <a:r>
              <a:rPr sz="1700" spc="110" dirty="0">
                <a:latin typeface="Times New Roman"/>
                <a:cs typeface="Times New Roman"/>
              </a:rPr>
              <a:t>The</a:t>
            </a:r>
            <a:r>
              <a:rPr sz="1700" spc="290" dirty="0">
                <a:latin typeface="Times New Roman"/>
                <a:cs typeface="Times New Roman"/>
              </a:rPr>
              <a:t> </a:t>
            </a:r>
            <a:r>
              <a:rPr sz="1700" spc="50" dirty="0">
                <a:latin typeface="Times New Roman"/>
                <a:cs typeface="Times New Roman"/>
              </a:rPr>
              <a:t>code</a:t>
            </a:r>
            <a:r>
              <a:rPr sz="1700" spc="285" dirty="0">
                <a:latin typeface="Times New Roman"/>
                <a:cs typeface="Times New Roman"/>
              </a:rPr>
              <a:t> </a:t>
            </a:r>
            <a:r>
              <a:rPr sz="1700" spc="80" dirty="0">
                <a:latin typeface="Times New Roman"/>
                <a:cs typeface="Times New Roman"/>
              </a:rPr>
              <a:t>imports</a:t>
            </a:r>
            <a:r>
              <a:rPr sz="1700" spc="285" dirty="0">
                <a:latin typeface="Times New Roman"/>
                <a:cs typeface="Times New Roman"/>
              </a:rPr>
              <a:t> </a:t>
            </a:r>
            <a:r>
              <a:rPr sz="1700" spc="100" dirty="0">
                <a:latin typeface="Times New Roman"/>
                <a:cs typeface="Times New Roman"/>
              </a:rPr>
              <a:t>the</a:t>
            </a:r>
            <a:r>
              <a:rPr sz="1700" spc="285" dirty="0">
                <a:latin typeface="Times New Roman"/>
                <a:cs typeface="Times New Roman"/>
              </a:rPr>
              <a:t> </a:t>
            </a:r>
            <a:r>
              <a:rPr sz="1700" dirty="0">
                <a:latin typeface="Times New Roman"/>
                <a:cs typeface="Times New Roman"/>
              </a:rPr>
              <a:t>necessary</a:t>
            </a:r>
            <a:r>
              <a:rPr sz="1700" spc="285" dirty="0">
                <a:latin typeface="Times New Roman"/>
                <a:cs typeface="Times New Roman"/>
              </a:rPr>
              <a:t> </a:t>
            </a:r>
            <a:r>
              <a:rPr sz="1700" spc="-10" dirty="0">
                <a:latin typeface="Times New Roman"/>
                <a:cs typeface="Times New Roman"/>
              </a:rPr>
              <a:t>libraries, </a:t>
            </a:r>
            <a:r>
              <a:rPr sz="1700" spc="50" dirty="0">
                <a:latin typeface="Times New Roman"/>
                <a:cs typeface="Times New Roman"/>
              </a:rPr>
              <a:t>including</a:t>
            </a:r>
            <a:r>
              <a:rPr sz="1700" spc="155" dirty="0">
                <a:latin typeface="Times New Roman"/>
                <a:cs typeface="Times New Roman"/>
              </a:rPr>
              <a:t> </a:t>
            </a:r>
            <a:r>
              <a:rPr sz="1700" spc="75" dirty="0">
                <a:latin typeface="Times New Roman"/>
                <a:cs typeface="Times New Roman"/>
              </a:rPr>
              <a:t>numpy</a:t>
            </a:r>
            <a:r>
              <a:rPr sz="1700" spc="155" dirty="0">
                <a:latin typeface="Times New Roman"/>
                <a:cs typeface="Times New Roman"/>
              </a:rPr>
              <a:t> </a:t>
            </a:r>
            <a:r>
              <a:rPr sz="1700" spc="110" dirty="0">
                <a:latin typeface="Times New Roman"/>
                <a:cs typeface="Times New Roman"/>
              </a:rPr>
              <a:t>and</a:t>
            </a:r>
            <a:r>
              <a:rPr sz="1700" spc="160" dirty="0">
                <a:latin typeface="Times New Roman"/>
                <a:cs typeface="Times New Roman"/>
              </a:rPr>
              <a:t> </a:t>
            </a:r>
            <a:r>
              <a:rPr sz="1700" spc="40" dirty="0">
                <a:latin typeface="Times New Roman"/>
                <a:cs typeface="Times New Roman"/>
              </a:rPr>
              <a:t>sklearn.modelselection.</a:t>
            </a:r>
            <a:endParaRPr sz="1700">
              <a:latin typeface="Times New Roman"/>
              <a:cs typeface="Times New Roman"/>
            </a:endParaRPr>
          </a:p>
          <a:p>
            <a:pPr marL="12700" marR="138430">
              <a:lnSpc>
                <a:spcPct val="105500"/>
              </a:lnSpc>
              <a:spcBef>
                <a:spcPts val="475"/>
              </a:spcBef>
            </a:pPr>
            <a:r>
              <a:rPr sz="1700" dirty="0">
                <a:latin typeface="Times New Roman"/>
                <a:cs typeface="Times New Roman"/>
              </a:rPr>
              <a:t>Defining</a:t>
            </a:r>
            <a:r>
              <a:rPr sz="1700" spc="200" dirty="0">
                <a:latin typeface="Times New Roman"/>
                <a:cs typeface="Times New Roman"/>
              </a:rPr>
              <a:t> </a:t>
            </a:r>
            <a:r>
              <a:rPr sz="1700" spc="100" dirty="0">
                <a:latin typeface="Times New Roman"/>
                <a:cs typeface="Times New Roman"/>
              </a:rPr>
              <a:t>the</a:t>
            </a:r>
            <a:r>
              <a:rPr sz="1700" spc="200" dirty="0">
                <a:latin typeface="Times New Roman"/>
                <a:cs typeface="Times New Roman"/>
              </a:rPr>
              <a:t> </a:t>
            </a:r>
            <a:r>
              <a:rPr sz="1700" spc="80" dirty="0">
                <a:latin typeface="Times New Roman"/>
                <a:cs typeface="Times New Roman"/>
              </a:rPr>
              <a:t>Perceptron</a:t>
            </a:r>
            <a:r>
              <a:rPr sz="1700" spc="204" dirty="0">
                <a:latin typeface="Times New Roman"/>
                <a:cs typeface="Times New Roman"/>
              </a:rPr>
              <a:t> </a:t>
            </a:r>
            <a:r>
              <a:rPr sz="1700" spc="60" dirty="0">
                <a:latin typeface="Times New Roman"/>
                <a:cs typeface="Times New Roman"/>
              </a:rPr>
              <a:t>Function:</a:t>
            </a:r>
            <a:r>
              <a:rPr sz="1700" spc="405" dirty="0">
                <a:latin typeface="Times New Roman"/>
                <a:cs typeface="Times New Roman"/>
              </a:rPr>
              <a:t> </a:t>
            </a:r>
            <a:r>
              <a:rPr sz="1700" spc="110" dirty="0">
                <a:latin typeface="Times New Roman"/>
                <a:cs typeface="Times New Roman"/>
              </a:rPr>
              <a:t>The</a:t>
            </a:r>
            <a:r>
              <a:rPr sz="1700" spc="204" dirty="0">
                <a:latin typeface="Times New Roman"/>
                <a:cs typeface="Times New Roman"/>
              </a:rPr>
              <a:t> </a:t>
            </a:r>
            <a:r>
              <a:rPr sz="1700" spc="80" dirty="0">
                <a:latin typeface="Times New Roman"/>
                <a:cs typeface="Times New Roman"/>
              </a:rPr>
              <a:t>perceptron</a:t>
            </a:r>
            <a:r>
              <a:rPr sz="1700" spc="200" dirty="0">
                <a:latin typeface="Times New Roman"/>
                <a:cs typeface="Times New Roman"/>
              </a:rPr>
              <a:t> </a:t>
            </a:r>
            <a:r>
              <a:rPr sz="1700" spc="55" dirty="0">
                <a:latin typeface="Times New Roman"/>
                <a:cs typeface="Times New Roman"/>
              </a:rPr>
              <a:t>function</a:t>
            </a:r>
            <a:r>
              <a:rPr sz="1700" spc="200" dirty="0">
                <a:latin typeface="Times New Roman"/>
                <a:cs typeface="Times New Roman"/>
              </a:rPr>
              <a:t> </a:t>
            </a:r>
            <a:r>
              <a:rPr sz="1700" spc="45" dirty="0">
                <a:latin typeface="Times New Roman"/>
                <a:cs typeface="Times New Roman"/>
              </a:rPr>
              <a:t>takes </a:t>
            </a:r>
            <a:r>
              <a:rPr sz="1700" spc="55" dirty="0">
                <a:latin typeface="Times New Roman"/>
                <a:cs typeface="Times New Roman"/>
              </a:rPr>
              <a:t>in</a:t>
            </a:r>
            <a:r>
              <a:rPr sz="1700" spc="190" dirty="0">
                <a:latin typeface="Times New Roman"/>
                <a:cs typeface="Times New Roman"/>
              </a:rPr>
              <a:t> </a:t>
            </a:r>
            <a:r>
              <a:rPr sz="1700" spc="85" dirty="0">
                <a:latin typeface="Times New Roman"/>
                <a:cs typeface="Times New Roman"/>
              </a:rPr>
              <a:t>three</a:t>
            </a:r>
            <a:r>
              <a:rPr sz="1700" spc="195" dirty="0">
                <a:latin typeface="Times New Roman"/>
                <a:cs typeface="Times New Roman"/>
              </a:rPr>
              <a:t> </a:t>
            </a:r>
            <a:r>
              <a:rPr sz="1700" spc="80" dirty="0">
                <a:latin typeface="Times New Roman"/>
                <a:cs typeface="Times New Roman"/>
              </a:rPr>
              <a:t>parameters:</a:t>
            </a:r>
            <a:r>
              <a:rPr sz="1700" spc="400" dirty="0">
                <a:latin typeface="Times New Roman"/>
                <a:cs typeface="Times New Roman"/>
              </a:rPr>
              <a:t> </a:t>
            </a:r>
            <a:r>
              <a:rPr sz="1700" dirty="0">
                <a:latin typeface="Times New Roman"/>
                <a:cs typeface="Times New Roman"/>
              </a:rPr>
              <a:t>w,</a:t>
            </a:r>
            <a:r>
              <a:rPr sz="1700" spc="195" dirty="0">
                <a:latin typeface="Times New Roman"/>
                <a:cs typeface="Times New Roman"/>
              </a:rPr>
              <a:t> </a:t>
            </a:r>
            <a:r>
              <a:rPr sz="1700" dirty="0">
                <a:latin typeface="Times New Roman"/>
                <a:cs typeface="Times New Roman"/>
              </a:rPr>
              <a:t>x1,</a:t>
            </a:r>
            <a:r>
              <a:rPr sz="1700" spc="190" dirty="0">
                <a:latin typeface="Times New Roman"/>
                <a:cs typeface="Times New Roman"/>
              </a:rPr>
              <a:t> </a:t>
            </a:r>
            <a:r>
              <a:rPr sz="1700" spc="110" dirty="0">
                <a:latin typeface="Times New Roman"/>
                <a:cs typeface="Times New Roman"/>
              </a:rPr>
              <a:t>and</a:t>
            </a:r>
            <a:r>
              <a:rPr sz="1700" spc="195" dirty="0">
                <a:latin typeface="Times New Roman"/>
                <a:cs typeface="Times New Roman"/>
              </a:rPr>
              <a:t> </a:t>
            </a:r>
            <a:r>
              <a:rPr sz="1700" spc="80" dirty="0">
                <a:latin typeface="Times New Roman"/>
                <a:cs typeface="Times New Roman"/>
              </a:rPr>
              <a:t>b.</a:t>
            </a:r>
            <a:r>
              <a:rPr sz="1700" spc="395" dirty="0">
                <a:latin typeface="Times New Roman"/>
                <a:cs typeface="Times New Roman"/>
              </a:rPr>
              <a:t> </a:t>
            </a:r>
            <a:r>
              <a:rPr sz="1700" dirty="0">
                <a:latin typeface="Times New Roman"/>
                <a:cs typeface="Times New Roman"/>
              </a:rPr>
              <a:t>w</a:t>
            </a:r>
            <a:r>
              <a:rPr sz="1700" spc="195" dirty="0">
                <a:latin typeface="Times New Roman"/>
                <a:cs typeface="Times New Roman"/>
              </a:rPr>
              <a:t> </a:t>
            </a:r>
            <a:r>
              <a:rPr sz="1700" dirty="0">
                <a:latin typeface="Times New Roman"/>
                <a:cs typeface="Times New Roman"/>
              </a:rPr>
              <a:t>is</a:t>
            </a:r>
            <a:r>
              <a:rPr sz="1700" spc="190" dirty="0">
                <a:latin typeface="Times New Roman"/>
                <a:cs typeface="Times New Roman"/>
              </a:rPr>
              <a:t> </a:t>
            </a:r>
            <a:r>
              <a:rPr sz="1700" spc="110" dirty="0">
                <a:latin typeface="Times New Roman"/>
                <a:cs typeface="Times New Roman"/>
              </a:rPr>
              <a:t>a</a:t>
            </a:r>
            <a:r>
              <a:rPr sz="1700" spc="195" dirty="0">
                <a:latin typeface="Times New Roman"/>
                <a:cs typeface="Times New Roman"/>
              </a:rPr>
              <a:t> </a:t>
            </a:r>
            <a:r>
              <a:rPr sz="1700" spc="50" dirty="0">
                <a:latin typeface="Times New Roman"/>
                <a:cs typeface="Times New Roman"/>
              </a:rPr>
              <a:t>list</a:t>
            </a:r>
            <a:r>
              <a:rPr sz="1700" spc="190" dirty="0">
                <a:latin typeface="Times New Roman"/>
                <a:cs typeface="Times New Roman"/>
              </a:rPr>
              <a:t> </a:t>
            </a:r>
            <a:r>
              <a:rPr sz="1700" dirty="0">
                <a:latin typeface="Times New Roman"/>
                <a:cs typeface="Times New Roman"/>
              </a:rPr>
              <a:t>of</a:t>
            </a:r>
            <a:r>
              <a:rPr sz="1700" spc="195" dirty="0">
                <a:latin typeface="Times New Roman"/>
                <a:cs typeface="Times New Roman"/>
              </a:rPr>
              <a:t> </a:t>
            </a:r>
            <a:r>
              <a:rPr sz="1700" dirty="0">
                <a:latin typeface="Times New Roman"/>
                <a:cs typeface="Times New Roman"/>
              </a:rPr>
              <a:t>weights,</a:t>
            </a:r>
            <a:r>
              <a:rPr sz="1700" spc="195" dirty="0">
                <a:latin typeface="Times New Roman"/>
                <a:cs typeface="Times New Roman"/>
              </a:rPr>
              <a:t> </a:t>
            </a:r>
            <a:r>
              <a:rPr sz="1700" dirty="0">
                <a:latin typeface="Times New Roman"/>
                <a:cs typeface="Times New Roman"/>
              </a:rPr>
              <a:t>x1</a:t>
            </a:r>
            <a:r>
              <a:rPr sz="1700" spc="190" dirty="0">
                <a:latin typeface="Times New Roman"/>
                <a:cs typeface="Times New Roman"/>
              </a:rPr>
              <a:t> </a:t>
            </a:r>
            <a:r>
              <a:rPr sz="1700" dirty="0">
                <a:latin typeface="Times New Roman"/>
                <a:cs typeface="Times New Roman"/>
              </a:rPr>
              <a:t>is</a:t>
            </a:r>
            <a:r>
              <a:rPr sz="1700" spc="195" dirty="0">
                <a:latin typeface="Times New Roman"/>
                <a:cs typeface="Times New Roman"/>
              </a:rPr>
              <a:t> </a:t>
            </a:r>
            <a:r>
              <a:rPr sz="1700" spc="60" dirty="0">
                <a:latin typeface="Times New Roman"/>
                <a:cs typeface="Times New Roman"/>
              </a:rPr>
              <a:t>a </a:t>
            </a:r>
            <a:r>
              <a:rPr sz="1700" spc="50" dirty="0">
                <a:latin typeface="Times New Roman"/>
                <a:cs typeface="Times New Roman"/>
              </a:rPr>
              <a:t>list</a:t>
            </a:r>
            <a:r>
              <a:rPr sz="1700" spc="190" dirty="0">
                <a:latin typeface="Times New Roman"/>
                <a:cs typeface="Times New Roman"/>
              </a:rPr>
              <a:t> </a:t>
            </a:r>
            <a:r>
              <a:rPr sz="1700" dirty="0">
                <a:latin typeface="Times New Roman"/>
                <a:cs typeface="Times New Roman"/>
              </a:rPr>
              <a:t>of</a:t>
            </a:r>
            <a:r>
              <a:rPr sz="1700" spc="195" dirty="0">
                <a:latin typeface="Times New Roman"/>
                <a:cs typeface="Times New Roman"/>
              </a:rPr>
              <a:t> </a:t>
            </a:r>
            <a:r>
              <a:rPr sz="1700" spc="100" dirty="0">
                <a:latin typeface="Times New Roman"/>
                <a:cs typeface="Times New Roman"/>
              </a:rPr>
              <a:t>input</a:t>
            </a:r>
            <a:r>
              <a:rPr sz="1700" spc="195" dirty="0">
                <a:latin typeface="Times New Roman"/>
                <a:cs typeface="Times New Roman"/>
              </a:rPr>
              <a:t> </a:t>
            </a:r>
            <a:r>
              <a:rPr sz="1700" dirty="0">
                <a:latin typeface="Times New Roman"/>
                <a:cs typeface="Times New Roman"/>
              </a:rPr>
              <a:t>values,</a:t>
            </a:r>
            <a:r>
              <a:rPr sz="1700" spc="195" dirty="0">
                <a:latin typeface="Times New Roman"/>
                <a:cs typeface="Times New Roman"/>
              </a:rPr>
              <a:t> </a:t>
            </a:r>
            <a:r>
              <a:rPr sz="1700" spc="110" dirty="0">
                <a:latin typeface="Times New Roman"/>
                <a:cs typeface="Times New Roman"/>
              </a:rPr>
              <a:t>and</a:t>
            </a:r>
            <a:r>
              <a:rPr sz="1700" spc="195" dirty="0">
                <a:latin typeface="Times New Roman"/>
                <a:cs typeface="Times New Roman"/>
              </a:rPr>
              <a:t> </a:t>
            </a:r>
            <a:r>
              <a:rPr sz="1700" spc="110" dirty="0">
                <a:latin typeface="Times New Roman"/>
                <a:cs typeface="Times New Roman"/>
              </a:rPr>
              <a:t>b</a:t>
            </a:r>
            <a:r>
              <a:rPr sz="1700" spc="195" dirty="0">
                <a:latin typeface="Times New Roman"/>
                <a:cs typeface="Times New Roman"/>
              </a:rPr>
              <a:t> </a:t>
            </a:r>
            <a:r>
              <a:rPr sz="1700" dirty="0">
                <a:latin typeface="Times New Roman"/>
                <a:cs typeface="Times New Roman"/>
              </a:rPr>
              <a:t>is</a:t>
            </a:r>
            <a:r>
              <a:rPr sz="1700" spc="195" dirty="0">
                <a:latin typeface="Times New Roman"/>
                <a:cs typeface="Times New Roman"/>
              </a:rPr>
              <a:t> </a:t>
            </a:r>
            <a:r>
              <a:rPr sz="1700" spc="110" dirty="0">
                <a:latin typeface="Times New Roman"/>
                <a:cs typeface="Times New Roman"/>
              </a:rPr>
              <a:t>a</a:t>
            </a:r>
            <a:r>
              <a:rPr sz="1700" spc="195" dirty="0">
                <a:latin typeface="Times New Roman"/>
                <a:cs typeface="Times New Roman"/>
              </a:rPr>
              <a:t> </a:t>
            </a:r>
            <a:r>
              <a:rPr sz="1700" spc="60" dirty="0">
                <a:latin typeface="Times New Roman"/>
                <a:cs typeface="Times New Roman"/>
              </a:rPr>
              <a:t>bias</a:t>
            </a:r>
            <a:r>
              <a:rPr sz="1700" spc="195" dirty="0">
                <a:latin typeface="Times New Roman"/>
                <a:cs typeface="Times New Roman"/>
              </a:rPr>
              <a:t> </a:t>
            </a:r>
            <a:r>
              <a:rPr sz="1700" dirty="0">
                <a:latin typeface="Times New Roman"/>
                <a:cs typeface="Times New Roman"/>
              </a:rPr>
              <a:t>value.</a:t>
            </a:r>
            <a:r>
              <a:rPr sz="1700" spc="400" dirty="0">
                <a:latin typeface="Times New Roman"/>
                <a:cs typeface="Times New Roman"/>
              </a:rPr>
              <a:t> </a:t>
            </a:r>
            <a:r>
              <a:rPr sz="1700" spc="110" dirty="0">
                <a:latin typeface="Times New Roman"/>
                <a:cs typeface="Times New Roman"/>
              </a:rPr>
              <a:t>The</a:t>
            </a:r>
            <a:r>
              <a:rPr sz="1700" spc="195" dirty="0">
                <a:latin typeface="Times New Roman"/>
                <a:cs typeface="Times New Roman"/>
              </a:rPr>
              <a:t> </a:t>
            </a:r>
            <a:r>
              <a:rPr sz="1700" spc="55" dirty="0">
                <a:latin typeface="Times New Roman"/>
                <a:cs typeface="Times New Roman"/>
              </a:rPr>
              <a:t>function</a:t>
            </a:r>
            <a:r>
              <a:rPr sz="1700" spc="195" dirty="0">
                <a:latin typeface="Times New Roman"/>
                <a:cs typeface="Times New Roman"/>
              </a:rPr>
              <a:t> </a:t>
            </a:r>
            <a:r>
              <a:rPr sz="1700" spc="50" dirty="0">
                <a:latin typeface="Times New Roman"/>
                <a:cs typeface="Times New Roman"/>
              </a:rPr>
              <a:t>calculates </a:t>
            </a:r>
            <a:r>
              <a:rPr sz="1700" spc="100" dirty="0">
                <a:latin typeface="Times New Roman"/>
                <a:cs typeface="Times New Roman"/>
              </a:rPr>
              <a:t>the</a:t>
            </a:r>
            <a:r>
              <a:rPr sz="1700" spc="220" dirty="0">
                <a:latin typeface="Times New Roman"/>
                <a:cs typeface="Times New Roman"/>
              </a:rPr>
              <a:t> </a:t>
            </a:r>
            <a:r>
              <a:rPr sz="1700" dirty="0">
                <a:latin typeface="Times New Roman"/>
                <a:cs typeface="Times New Roman"/>
              </a:rPr>
              <a:t>weighted</a:t>
            </a:r>
            <a:r>
              <a:rPr sz="1700" spc="220" dirty="0">
                <a:latin typeface="Times New Roman"/>
                <a:cs typeface="Times New Roman"/>
              </a:rPr>
              <a:t> </a:t>
            </a:r>
            <a:r>
              <a:rPr sz="1700" spc="75" dirty="0">
                <a:latin typeface="Times New Roman"/>
                <a:cs typeface="Times New Roman"/>
              </a:rPr>
              <a:t>sum</a:t>
            </a:r>
            <a:r>
              <a:rPr sz="1700" spc="220" dirty="0">
                <a:latin typeface="Times New Roman"/>
                <a:cs typeface="Times New Roman"/>
              </a:rPr>
              <a:t> </a:t>
            </a:r>
            <a:r>
              <a:rPr sz="1700" dirty="0">
                <a:latin typeface="Times New Roman"/>
                <a:cs typeface="Times New Roman"/>
              </a:rPr>
              <a:t>of</a:t>
            </a:r>
            <a:r>
              <a:rPr sz="1700" spc="220" dirty="0">
                <a:latin typeface="Times New Roman"/>
                <a:cs typeface="Times New Roman"/>
              </a:rPr>
              <a:t> </a:t>
            </a:r>
            <a:r>
              <a:rPr sz="1700" spc="100" dirty="0">
                <a:latin typeface="Times New Roman"/>
                <a:cs typeface="Times New Roman"/>
              </a:rPr>
              <a:t>the</a:t>
            </a:r>
            <a:r>
              <a:rPr sz="1700" spc="220" dirty="0">
                <a:latin typeface="Times New Roman"/>
                <a:cs typeface="Times New Roman"/>
              </a:rPr>
              <a:t> </a:t>
            </a:r>
            <a:r>
              <a:rPr sz="1700" spc="90" dirty="0">
                <a:latin typeface="Times New Roman"/>
                <a:cs typeface="Times New Roman"/>
              </a:rPr>
              <a:t>inputs</a:t>
            </a:r>
            <a:r>
              <a:rPr sz="1700" spc="225" dirty="0">
                <a:latin typeface="Times New Roman"/>
                <a:cs typeface="Times New Roman"/>
              </a:rPr>
              <a:t> </a:t>
            </a:r>
            <a:r>
              <a:rPr sz="1700" spc="110" dirty="0">
                <a:latin typeface="Times New Roman"/>
                <a:cs typeface="Times New Roman"/>
              </a:rPr>
              <a:t>and</a:t>
            </a:r>
            <a:r>
              <a:rPr sz="1700" spc="220" dirty="0">
                <a:latin typeface="Times New Roman"/>
                <a:cs typeface="Times New Roman"/>
              </a:rPr>
              <a:t> </a:t>
            </a:r>
            <a:r>
              <a:rPr sz="1700" dirty="0">
                <a:latin typeface="Times New Roman"/>
                <a:cs typeface="Times New Roman"/>
              </a:rPr>
              <a:t>weights,</a:t>
            </a:r>
            <a:r>
              <a:rPr sz="1700" spc="215" dirty="0">
                <a:latin typeface="Times New Roman"/>
                <a:cs typeface="Times New Roman"/>
              </a:rPr>
              <a:t> </a:t>
            </a:r>
            <a:r>
              <a:rPr sz="1700" spc="50" dirty="0">
                <a:latin typeface="Times New Roman"/>
                <a:cs typeface="Times New Roman"/>
              </a:rPr>
              <a:t>applies</a:t>
            </a:r>
            <a:r>
              <a:rPr sz="1700" spc="220" dirty="0">
                <a:latin typeface="Times New Roman"/>
                <a:cs typeface="Times New Roman"/>
              </a:rPr>
              <a:t> </a:t>
            </a:r>
            <a:r>
              <a:rPr sz="1700" spc="100" dirty="0">
                <a:latin typeface="Times New Roman"/>
                <a:cs typeface="Times New Roman"/>
              </a:rPr>
              <a:t>the</a:t>
            </a:r>
            <a:r>
              <a:rPr sz="1700" spc="220" dirty="0">
                <a:latin typeface="Times New Roman"/>
                <a:cs typeface="Times New Roman"/>
              </a:rPr>
              <a:t> </a:t>
            </a:r>
            <a:r>
              <a:rPr sz="1700" spc="-10" dirty="0">
                <a:latin typeface="Times New Roman"/>
                <a:cs typeface="Times New Roman"/>
              </a:rPr>
              <a:t>sigmoid </a:t>
            </a:r>
            <a:r>
              <a:rPr sz="1700" spc="55" dirty="0">
                <a:latin typeface="Times New Roman"/>
                <a:cs typeface="Times New Roman"/>
              </a:rPr>
              <a:t>function</a:t>
            </a:r>
            <a:r>
              <a:rPr sz="1700" spc="165" dirty="0">
                <a:latin typeface="Times New Roman"/>
                <a:cs typeface="Times New Roman"/>
              </a:rPr>
              <a:t> </a:t>
            </a:r>
            <a:r>
              <a:rPr sz="1700" spc="105" dirty="0">
                <a:latin typeface="Times New Roman"/>
                <a:cs typeface="Times New Roman"/>
              </a:rPr>
              <a:t>to</a:t>
            </a:r>
            <a:r>
              <a:rPr sz="1700" spc="165" dirty="0">
                <a:latin typeface="Times New Roman"/>
                <a:cs typeface="Times New Roman"/>
              </a:rPr>
              <a:t> </a:t>
            </a:r>
            <a:r>
              <a:rPr sz="1700" spc="100" dirty="0">
                <a:latin typeface="Times New Roman"/>
                <a:cs typeface="Times New Roman"/>
              </a:rPr>
              <a:t>the</a:t>
            </a:r>
            <a:r>
              <a:rPr sz="1700" spc="165" dirty="0">
                <a:latin typeface="Times New Roman"/>
                <a:cs typeface="Times New Roman"/>
              </a:rPr>
              <a:t> </a:t>
            </a:r>
            <a:r>
              <a:rPr sz="1700" spc="65" dirty="0">
                <a:latin typeface="Times New Roman"/>
                <a:cs typeface="Times New Roman"/>
              </a:rPr>
              <a:t>sum,</a:t>
            </a:r>
            <a:r>
              <a:rPr sz="1700" spc="165" dirty="0">
                <a:latin typeface="Times New Roman"/>
                <a:cs typeface="Times New Roman"/>
              </a:rPr>
              <a:t> </a:t>
            </a:r>
            <a:r>
              <a:rPr sz="1700" spc="110" dirty="0">
                <a:latin typeface="Times New Roman"/>
                <a:cs typeface="Times New Roman"/>
              </a:rPr>
              <a:t>and</a:t>
            </a:r>
            <a:r>
              <a:rPr sz="1700" spc="165" dirty="0">
                <a:latin typeface="Times New Roman"/>
                <a:cs typeface="Times New Roman"/>
              </a:rPr>
              <a:t> </a:t>
            </a:r>
            <a:r>
              <a:rPr sz="1700" spc="85" dirty="0">
                <a:latin typeface="Times New Roman"/>
                <a:cs typeface="Times New Roman"/>
              </a:rPr>
              <a:t>appends</a:t>
            </a:r>
            <a:r>
              <a:rPr sz="1700" spc="165" dirty="0">
                <a:latin typeface="Times New Roman"/>
                <a:cs typeface="Times New Roman"/>
              </a:rPr>
              <a:t> </a:t>
            </a:r>
            <a:r>
              <a:rPr sz="1700" spc="100" dirty="0">
                <a:latin typeface="Times New Roman"/>
                <a:cs typeface="Times New Roman"/>
              </a:rPr>
              <a:t>the</a:t>
            </a:r>
            <a:r>
              <a:rPr sz="1700" spc="165" dirty="0">
                <a:latin typeface="Times New Roman"/>
                <a:cs typeface="Times New Roman"/>
              </a:rPr>
              <a:t> </a:t>
            </a:r>
            <a:r>
              <a:rPr sz="1700" spc="70" dirty="0">
                <a:latin typeface="Times New Roman"/>
                <a:cs typeface="Times New Roman"/>
              </a:rPr>
              <a:t>predicted</a:t>
            </a:r>
            <a:r>
              <a:rPr sz="1700" spc="165" dirty="0">
                <a:latin typeface="Times New Roman"/>
                <a:cs typeface="Times New Roman"/>
              </a:rPr>
              <a:t> </a:t>
            </a:r>
            <a:r>
              <a:rPr sz="1700" spc="114" dirty="0">
                <a:latin typeface="Times New Roman"/>
                <a:cs typeface="Times New Roman"/>
              </a:rPr>
              <a:t>output</a:t>
            </a:r>
            <a:r>
              <a:rPr sz="1700" spc="165" dirty="0">
                <a:latin typeface="Times New Roman"/>
                <a:cs typeface="Times New Roman"/>
              </a:rPr>
              <a:t> </a:t>
            </a:r>
            <a:r>
              <a:rPr sz="1700" spc="105" dirty="0">
                <a:latin typeface="Times New Roman"/>
                <a:cs typeface="Times New Roman"/>
              </a:rPr>
              <a:t>to</a:t>
            </a:r>
            <a:r>
              <a:rPr sz="1700" spc="165" dirty="0">
                <a:latin typeface="Times New Roman"/>
                <a:cs typeface="Times New Roman"/>
              </a:rPr>
              <a:t> </a:t>
            </a:r>
            <a:r>
              <a:rPr sz="1700" spc="100" dirty="0">
                <a:latin typeface="Times New Roman"/>
                <a:cs typeface="Times New Roman"/>
              </a:rPr>
              <a:t>the</a:t>
            </a:r>
            <a:r>
              <a:rPr sz="1700" spc="165" dirty="0">
                <a:latin typeface="Times New Roman"/>
                <a:cs typeface="Times New Roman"/>
              </a:rPr>
              <a:t> </a:t>
            </a:r>
            <a:r>
              <a:rPr sz="1700" spc="55" dirty="0">
                <a:latin typeface="Times New Roman"/>
                <a:cs typeface="Times New Roman"/>
              </a:rPr>
              <a:t>yp </a:t>
            </a:r>
            <a:r>
              <a:rPr sz="1700" spc="40" dirty="0">
                <a:latin typeface="Times New Roman"/>
                <a:cs typeface="Times New Roman"/>
              </a:rPr>
              <a:t>list.</a:t>
            </a:r>
            <a:endParaRPr sz="1700">
              <a:latin typeface="Times New Roman"/>
              <a:cs typeface="Times New Roman"/>
            </a:endParaRPr>
          </a:p>
          <a:p>
            <a:pPr marL="12700" marR="97155">
              <a:lnSpc>
                <a:spcPct val="105500"/>
              </a:lnSpc>
              <a:spcBef>
                <a:spcPts val="475"/>
              </a:spcBef>
            </a:pPr>
            <a:r>
              <a:rPr sz="1700" spc="55" dirty="0">
                <a:latin typeface="Times New Roman"/>
                <a:cs typeface="Times New Roman"/>
              </a:rPr>
              <a:t>Initializing</a:t>
            </a:r>
            <a:r>
              <a:rPr sz="1700" spc="260" dirty="0">
                <a:latin typeface="Times New Roman"/>
                <a:cs typeface="Times New Roman"/>
              </a:rPr>
              <a:t> </a:t>
            </a:r>
            <a:r>
              <a:rPr sz="1700" dirty="0">
                <a:latin typeface="Times New Roman"/>
                <a:cs typeface="Times New Roman"/>
              </a:rPr>
              <a:t>Weights:</a:t>
            </a:r>
            <a:r>
              <a:rPr sz="1700" spc="484" dirty="0">
                <a:latin typeface="Times New Roman"/>
                <a:cs typeface="Times New Roman"/>
              </a:rPr>
              <a:t> </a:t>
            </a:r>
            <a:r>
              <a:rPr sz="1700" spc="110" dirty="0">
                <a:latin typeface="Times New Roman"/>
                <a:cs typeface="Times New Roman"/>
              </a:rPr>
              <a:t>The</a:t>
            </a:r>
            <a:r>
              <a:rPr sz="1700" spc="265" dirty="0">
                <a:latin typeface="Times New Roman"/>
                <a:cs typeface="Times New Roman"/>
              </a:rPr>
              <a:t> </a:t>
            </a:r>
            <a:r>
              <a:rPr sz="1700" spc="50" dirty="0">
                <a:latin typeface="Times New Roman"/>
                <a:cs typeface="Times New Roman"/>
              </a:rPr>
              <a:t>code</a:t>
            </a:r>
            <a:r>
              <a:rPr sz="1700" spc="260" dirty="0">
                <a:latin typeface="Times New Roman"/>
                <a:cs typeface="Times New Roman"/>
              </a:rPr>
              <a:t> </a:t>
            </a:r>
            <a:r>
              <a:rPr sz="1700" dirty="0">
                <a:latin typeface="Times New Roman"/>
                <a:cs typeface="Times New Roman"/>
              </a:rPr>
              <a:t>initializes</a:t>
            </a:r>
            <a:r>
              <a:rPr sz="1700" spc="260" dirty="0">
                <a:latin typeface="Times New Roman"/>
                <a:cs typeface="Times New Roman"/>
              </a:rPr>
              <a:t> </a:t>
            </a:r>
            <a:r>
              <a:rPr sz="1700" spc="100" dirty="0">
                <a:latin typeface="Times New Roman"/>
                <a:cs typeface="Times New Roman"/>
              </a:rPr>
              <a:t>the</a:t>
            </a:r>
            <a:r>
              <a:rPr sz="1700" spc="260" dirty="0">
                <a:latin typeface="Times New Roman"/>
                <a:cs typeface="Times New Roman"/>
              </a:rPr>
              <a:t> </a:t>
            </a:r>
            <a:r>
              <a:rPr sz="1700" dirty="0">
                <a:latin typeface="Times New Roman"/>
                <a:cs typeface="Times New Roman"/>
              </a:rPr>
              <a:t>weights</a:t>
            </a:r>
            <a:r>
              <a:rPr sz="1700" spc="260" dirty="0">
                <a:latin typeface="Times New Roman"/>
                <a:cs typeface="Times New Roman"/>
              </a:rPr>
              <a:t> </a:t>
            </a:r>
            <a:r>
              <a:rPr sz="1700" dirty="0">
                <a:latin typeface="Times New Roman"/>
                <a:cs typeface="Times New Roman"/>
              </a:rPr>
              <a:t>w</a:t>
            </a:r>
            <a:r>
              <a:rPr sz="1700" spc="265" dirty="0">
                <a:latin typeface="Times New Roman"/>
                <a:cs typeface="Times New Roman"/>
              </a:rPr>
              <a:t> </a:t>
            </a:r>
            <a:r>
              <a:rPr sz="1700" spc="75" dirty="0">
                <a:latin typeface="Times New Roman"/>
                <a:cs typeface="Times New Roman"/>
              </a:rPr>
              <a:t>with</a:t>
            </a:r>
            <a:r>
              <a:rPr sz="1700" spc="260" dirty="0">
                <a:latin typeface="Times New Roman"/>
                <a:cs typeface="Times New Roman"/>
              </a:rPr>
              <a:t> </a:t>
            </a:r>
            <a:r>
              <a:rPr sz="1700" spc="110" dirty="0">
                <a:latin typeface="Times New Roman"/>
                <a:cs typeface="Times New Roman"/>
              </a:rPr>
              <a:t>a</a:t>
            </a:r>
            <a:r>
              <a:rPr sz="1700" spc="260" dirty="0">
                <a:latin typeface="Times New Roman"/>
                <a:cs typeface="Times New Roman"/>
              </a:rPr>
              <a:t> </a:t>
            </a:r>
            <a:r>
              <a:rPr sz="1700" spc="30" dirty="0">
                <a:latin typeface="Times New Roman"/>
                <a:cs typeface="Times New Roman"/>
              </a:rPr>
              <a:t>list </a:t>
            </a:r>
            <a:r>
              <a:rPr sz="1700" dirty="0">
                <a:latin typeface="Times New Roman"/>
                <a:cs typeface="Times New Roman"/>
              </a:rPr>
              <a:t>of</a:t>
            </a:r>
            <a:r>
              <a:rPr sz="1700" spc="114" dirty="0">
                <a:latin typeface="Times New Roman"/>
                <a:cs typeface="Times New Roman"/>
              </a:rPr>
              <a:t> </a:t>
            </a:r>
            <a:r>
              <a:rPr sz="1700" spc="-10" dirty="0">
                <a:latin typeface="Times New Roman"/>
                <a:cs typeface="Times New Roman"/>
              </a:rPr>
              <a:t>values.</a:t>
            </a:r>
            <a:endParaRPr sz="1700">
              <a:latin typeface="Times New Roman"/>
              <a:cs typeface="Times New Roman"/>
            </a:endParaRPr>
          </a:p>
          <a:p>
            <a:pPr marL="12700" marR="273685">
              <a:lnSpc>
                <a:spcPct val="105500"/>
              </a:lnSpc>
              <a:spcBef>
                <a:spcPts val="475"/>
              </a:spcBef>
            </a:pPr>
            <a:r>
              <a:rPr sz="1700" spc="90" dirty="0">
                <a:latin typeface="Times New Roman"/>
                <a:cs typeface="Times New Roman"/>
              </a:rPr>
              <a:t>Getting</a:t>
            </a:r>
            <a:r>
              <a:rPr sz="1700" spc="160" dirty="0">
                <a:latin typeface="Times New Roman"/>
                <a:cs typeface="Times New Roman"/>
              </a:rPr>
              <a:t> </a:t>
            </a:r>
            <a:r>
              <a:rPr sz="1700" spc="50" dirty="0">
                <a:latin typeface="Times New Roman"/>
                <a:cs typeface="Times New Roman"/>
              </a:rPr>
              <a:t>Bias</a:t>
            </a:r>
            <a:r>
              <a:rPr sz="1700" spc="160" dirty="0">
                <a:latin typeface="Times New Roman"/>
                <a:cs typeface="Times New Roman"/>
              </a:rPr>
              <a:t> </a:t>
            </a:r>
            <a:r>
              <a:rPr sz="1700" spc="90" dirty="0">
                <a:latin typeface="Times New Roman"/>
                <a:cs typeface="Times New Roman"/>
              </a:rPr>
              <a:t>Input:</a:t>
            </a:r>
            <a:r>
              <a:rPr sz="1700" spc="355" dirty="0">
                <a:latin typeface="Times New Roman"/>
                <a:cs typeface="Times New Roman"/>
              </a:rPr>
              <a:t> </a:t>
            </a:r>
            <a:r>
              <a:rPr sz="1700" spc="110" dirty="0">
                <a:latin typeface="Times New Roman"/>
                <a:cs typeface="Times New Roman"/>
              </a:rPr>
              <a:t>The</a:t>
            </a:r>
            <a:r>
              <a:rPr sz="1700" spc="160" dirty="0">
                <a:latin typeface="Times New Roman"/>
                <a:cs typeface="Times New Roman"/>
              </a:rPr>
              <a:t> </a:t>
            </a:r>
            <a:r>
              <a:rPr sz="1700" spc="50" dirty="0">
                <a:latin typeface="Times New Roman"/>
                <a:cs typeface="Times New Roman"/>
              </a:rPr>
              <a:t>code</a:t>
            </a:r>
            <a:r>
              <a:rPr sz="1700" spc="160" dirty="0">
                <a:latin typeface="Times New Roman"/>
                <a:cs typeface="Times New Roman"/>
              </a:rPr>
              <a:t> </a:t>
            </a:r>
            <a:r>
              <a:rPr sz="1700" spc="95" dirty="0">
                <a:latin typeface="Times New Roman"/>
                <a:cs typeface="Times New Roman"/>
              </a:rPr>
              <a:t>prompts</a:t>
            </a:r>
            <a:r>
              <a:rPr sz="1700" spc="160" dirty="0">
                <a:latin typeface="Times New Roman"/>
                <a:cs typeface="Times New Roman"/>
              </a:rPr>
              <a:t> </a:t>
            </a:r>
            <a:r>
              <a:rPr sz="1700" spc="100" dirty="0">
                <a:latin typeface="Times New Roman"/>
                <a:cs typeface="Times New Roman"/>
              </a:rPr>
              <a:t>the</a:t>
            </a:r>
            <a:r>
              <a:rPr sz="1700" spc="160" dirty="0">
                <a:latin typeface="Times New Roman"/>
                <a:cs typeface="Times New Roman"/>
              </a:rPr>
              <a:t> </a:t>
            </a:r>
            <a:r>
              <a:rPr sz="1700" spc="55" dirty="0">
                <a:latin typeface="Times New Roman"/>
                <a:cs typeface="Times New Roman"/>
              </a:rPr>
              <a:t>user</a:t>
            </a:r>
            <a:r>
              <a:rPr sz="1700" spc="160" dirty="0">
                <a:latin typeface="Times New Roman"/>
                <a:cs typeface="Times New Roman"/>
              </a:rPr>
              <a:t> </a:t>
            </a:r>
            <a:r>
              <a:rPr sz="1700" spc="105" dirty="0">
                <a:latin typeface="Times New Roman"/>
                <a:cs typeface="Times New Roman"/>
              </a:rPr>
              <a:t>to</a:t>
            </a:r>
            <a:r>
              <a:rPr sz="1700" spc="160" dirty="0">
                <a:latin typeface="Times New Roman"/>
                <a:cs typeface="Times New Roman"/>
              </a:rPr>
              <a:t> </a:t>
            </a:r>
            <a:r>
              <a:rPr sz="1700" spc="75" dirty="0">
                <a:latin typeface="Times New Roman"/>
                <a:cs typeface="Times New Roman"/>
              </a:rPr>
              <a:t>enter</a:t>
            </a:r>
            <a:r>
              <a:rPr sz="1700" spc="160" dirty="0">
                <a:latin typeface="Times New Roman"/>
                <a:cs typeface="Times New Roman"/>
              </a:rPr>
              <a:t> </a:t>
            </a:r>
            <a:r>
              <a:rPr sz="1700" spc="110" dirty="0">
                <a:latin typeface="Times New Roman"/>
                <a:cs typeface="Times New Roman"/>
              </a:rPr>
              <a:t>a</a:t>
            </a:r>
            <a:r>
              <a:rPr sz="1700" spc="160" dirty="0">
                <a:latin typeface="Times New Roman"/>
                <a:cs typeface="Times New Roman"/>
              </a:rPr>
              <a:t> </a:t>
            </a:r>
            <a:r>
              <a:rPr sz="1700" spc="-10" dirty="0">
                <a:latin typeface="Times New Roman"/>
                <a:cs typeface="Times New Roman"/>
              </a:rPr>
              <a:t>value </a:t>
            </a:r>
            <a:r>
              <a:rPr sz="1700" dirty="0">
                <a:latin typeface="Times New Roman"/>
                <a:cs typeface="Times New Roman"/>
              </a:rPr>
              <a:t>for</a:t>
            </a:r>
            <a:r>
              <a:rPr sz="1700" spc="185" dirty="0">
                <a:latin typeface="Times New Roman"/>
                <a:cs typeface="Times New Roman"/>
              </a:rPr>
              <a:t> </a:t>
            </a:r>
            <a:r>
              <a:rPr sz="1700" spc="100" dirty="0">
                <a:latin typeface="Times New Roman"/>
                <a:cs typeface="Times New Roman"/>
              </a:rPr>
              <a:t>the</a:t>
            </a:r>
            <a:r>
              <a:rPr sz="1700" spc="185" dirty="0">
                <a:latin typeface="Times New Roman"/>
                <a:cs typeface="Times New Roman"/>
              </a:rPr>
              <a:t> </a:t>
            </a:r>
            <a:r>
              <a:rPr sz="1700" spc="60" dirty="0">
                <a:latin typeface="Times New Roman"/>
                <a:cs typeface="Times New Roman"/>
              </a:rPr>
              <a:t>bias</a:t>
            </a:r>
            <a:r>
              <a:rPr sz="1700" spc="185" dirty="0">
                <a:latin typeface="Times New Roman"/>
                <a:cs typeface="Times New Roman"/>
              </a:rPr>
              <a:t> </a:t>
            </a:r>
            <a:r>
              <a:rPr sz="1700" spc="50" dirty="0">
                <a:latin typeface="Times New Roman"/>
                <a:cs typeface="Times New Roman"/>
              </a:rPr>
              <a:t>b.</a:t>
            </a:r>
            <a:endParaRPr sz="1700">
              <a:latin typeface="Times New Roman"/>
              <a:cs typeface="Times New Roman"/>
            </a:endParaRPr>
          </a:p>
          <a:p>
            <a:pPr marL="12700" marR="5080">
              <a:lnSpc>
                <a:spcPct val="105500"/>
              </a:lnSpc>
              <a:spcBef>
                <a:spcPts val="470"/>
              </a:spcBef>
            </a:pPr>
            <a:r>
              <a:rPr sz="1700" spc="50" dirty="0">
                <a:latin typeface="Times New Roman"/>
                <a:cs typeface="Times New Roman"/>
              </a:rPr>
              <a:t>Calling</a:t>
            </a:r>
            <a:r>
              <a:rPr sz="1700" spc="145" dirty="0">
                <a:latin typeface="Times New Roman"/>
                <a:cs typeface="Times New Roman"/>
              </a:rPr>
              <a:t> </a:t>
            </a:r>
            <a:r>
              <a:rPr sz="1700" spc="100" dirty="0">
                <a:latin typeface="Times New Roman"/>
                <a:cs typeface="Times New Roman"/>
              </a:rPr>
              <a:t>the</a:t>
            </a:r>
            <a:r>
              <a:rPr sz="1700" spc="150" dirty="0">
                <a:latin typeface="Times New Roman"/>
                <a:cs typeface="Times New Roman"/>
              </a:rPr>
              <a:t> </a:t>
            </a:r>
            <a:r>
              <a:rPr sz="1700" spc="80" dirty="0">
                <a:latin typeface="Times New Roman"/>
                <a:cs typeface="Times New Roman"/>
              </a:rPr>
              <a:t>Perceptron</a:t>
            </a:r>
            <a:r>
              <a:rPr sz="1700" spc="150" dirty="0">
                <a:latin typeface="Times New Roman"/>
                <a:cs typeface="Times New Roman"/>
              </a:rPr>
              <a:t> </a:t>
            </a:r>
            <a:r>
              <a:rPr sz="1700" spc="60" dirty="0">
                <a:latin typeface="Times New Roman"/>
                <a:cs typeface="Times New Roman"/>
              </a:rPr>
              <a:t>Function:</a:t>
            </a:r>
            <a:r>
              <a:rPr sz="1700" spc="355" dirty="0">
                <a:latin typeface="Times New Roman"/>
                <a:cs typeface="Times New Roman"/>
              </a:rPr>
              <a:t> </a:t>
            </a:r>
            <a:r>
              <a:rPr sz="1700" spc="110" dirty="0">
                <a:latin typeface="Times New Roman"/>
                <a:cs typeface="Times New Roman"/>
              </a:rPr>
              <a:t>The</a:t>
            </a:r>
            <a:r>
              <a:rPr sz="1700" spc="150" dirty="0">
                <a:latin typeface="Times New Roman"/>
                <a:cs typeface="Times New Roman"/>
              </a:rPr>
              <a:t> </a:t>
            </a:r>
            <a:r>
              <a:rPr sz="1700" spc="80" dirty="0">
                <a:latin typeface="Times New Roman"/>
                <a:cs typeface="Times New Roman"/>
              </a:rPr>
              <a:t>perceptron</a:t>
            </a:r>
            <a:r>
              <a:rPr sz="1700" spc="150" dirty="0">
                <a:latin typeface="Times New Roman"/>
                <a:cs typeface="Times New Roman"/>
              </a:rPr>
              <a:t> </a:t>
            </a:r>
            <a:r>
              <a:rPr sz="1700" spc="55" dirty="0">
                <a:latin typeface="Times New Roman"/>
                <a:cs typeface="Times New Roman"/>
              </a:rPr>
              <a:t>function</a:t>
            </a:r>
            <a:r>
              <a:rPr sz="1700" spc="150" dirty="0">
                <a:latin typeface="Times New Roman"/>
                <a:cs typeface="Times New Roman"/>
              </a:rPr>
              <a:t> </a:t>
            </a:r>
            <a:r>
              <a:rPr sz="1700" dirty="0">
                <a:latin typeface="Times New Roman"/>
                <a:cs typeface="Times New Roman"/>
              </a:rPr>
              <a:t>is</a:t>
            </a:r>
            <a:r>
              <a:rPr sz="1700" spc="150" dirty="0">
                <a:latin typeface="Times New Roman"/>
                <a:cs typeface="Times New Roman"/>
              </a:rPr>
              <a:t> </a:t>
            </a:r>
            <a:r>
              <a:rPr sz="1700" spc="-10" dirty="0">
                <a:latin typeface="Times New Roman"/>
                <a:cs typeface="Times New Roman"/>
              </a:rPr>
              <a:t>called </a:t>
            </a:r>
            <a:r>
              <a:rPr sz="1700" spc="75" dirty="0">
                <a:latin typeface="Times New Roman"/>
                <a:cs typeface="Times New Roman"/>
              </a:rPr>
              <a:t>with</a:t>
            </a:r>
            <a:r>
              <a:rPr sz="1700" spc="165" dirty="0">
                <a:latin typeface="Times New Roman"/>
                <a:cs typeface="Times New Roman"/>
              </a:rPr>
              <a:t> </a:t>
            </a:r>
            <a:r>
              <a:rPr sz="1700" spc="100" dirty="0">
                <a:latin typeface="Times New Roman"/>
                <a:cs typeface="Times New Roman"/>
              </a:rPr>
              <a:t>the</a:t>
            </a:r>
            <a:r>
              <a:rPr sz="1700" spc="170" dirty="0">
                <a:latin typeface="Times New Roman"/>
                <a:cs typeface="Times New Roman"/>
              </a:rPr>
              <a:t> </a:t>
            </a:r>
            <a:r>
              <a:rPr sz="1700" dirty="0">
                <a:latin typeface="Times New Roman"/>
                <a:cs typeface="Times New Roman"/>
              </a:rPr>
              <a:t>w,</a:t>
            </a:r>
            <a:r>
              <a:rPr sz="1700" spc="170" dirty="0">
                <a:latin typeface="Times New Roman"/>
                <a:cs typeface="Times New Roman"/>
              </a:rPr>
              <a:t> </a:t>
            </a:r>
            <a:r>
              <a:rPr sz="1700" spc="90" dirty="0">
                <a:latin typeface="Times New Roman"/>
                <a:cs typeface="Times New Roman"/>
              </a:rPr>
              <a:t>Xtrain,</a:t>
            </a:r>
            <a:r>
              <a:rPr sz="1700" spc="170" dirty="0">
                <a:latin typeface="Times New Roman"/>
                <a:cs typeface="Times New Roman"/>
              </a:rPr>
              <a:t> </a:t>
            </a:r>
            <a:r>
              <a:rPr sz="1700" spc="110" dirty="0">
                <a:latin typeface="Times New Roman"/>
                <a:cs typeface="Times New Roman"/>
              </a:rPr>
              <a:t>and</a:t>
            </a:r>
            <a:r>
              <a:rPr sz="1700" spc="170" dirty="0">
                <a:latin typeface="Times New Roman"/>
                <a:cs typeface="Times New Roman"/>
              </a:rPr>
              <a:t> </a:t>
            </a:r>
            <a:r>
              <a:rPr sz="1700" spc="110" dirty="0">
                <a:latin typeface="Times New Roman"/>
                <a:cs typeface="Times New Roman"/>
              </a:rPr>
              <a:t>b</a:t>
            </a:r>
            <a:r>
              <a:rPr sz="1700" spc="170" dirty="0">
                <a:latin typeface="Times New Roman"/>
                <a:cs typeface="Times New Roman"/>
              </a:rPr>
              <a:t> </a:t>
            </a:r>
            <a:r>
              <a:rPr sz="1700" spc="70" dirty="0">
                <a:latin typeface="Times New Roman"/>
                <a:cs typeface="Times New Roman"/>
              </a:rPr>
              <a:t>parameters.</a:t>
            </a:r>
            <a:endParaRPr sz="1700">
              <a:latin typeface="Times New Roman"/>
              <a:cs typeface="Times New Roman"/>
            </a:endParaRPr>
          </a:p>
        </p:txBody>
      </p:sp>
      <p:pic>
        <p:nvPicPr>
          <p:cNvPr id="6" name="object 6"/>
          <p:cNvPicPr/>
          <p:nvPr/>
        </p:nvPicPr>
        <p:blipFill>
          <a:blip r:embed="rId3" cstate="print"/>
          <a:stretch>
            <a:fillRect/>
          </a:stretch>
        </p:blipFill>
        <p:spPr>
          <a:xfrm>
            <a:off x="447756" y="1783576"/>
            <a:ext cx="100436" cy="100436"/>
          </a:xfrm>
          <a:prstGeom prst="rect">
            <a:avLst/>
          </a:prstGeom>
        </p:spPr>
      </p:pic>
      <p:pic>
        <p:nvPicPr>
          <p:cNvPr id="7" name="object 7"/>
          <p:cNvPicPr/>
          <p:nvPr/>
        </p:nvPicPr>
        <p:blipFill>
          <a:blip r:embed="rId4" cstate="print"/>
          <a:stretch>
            <a:fillRect/>
          </a:stretch>
        </p:blipFill>
        <p:spPr>
          <a:xfrm>
            <a:off x="447756" y="3483757"/>
            <a:ext cx="100436" cy="100436"/>
          </a:xfrm>
          <a:prstGeom prst="rect">
            <a:avLst/>
          </a:prstGeom>
        </p:spPr>
      </p:pic>
      <p:pic>
        <p:nvPicPr>
          <p:cNvPr id="8" name="object 8"/>
          <p:cNvPicPr/>
          <p:nvPr/>
        </p:nvPicPr>
        <p:blipFill>
          <a:blip r:embed="rId5" cstate="print"/>
          <a:stretch>
            <a:fillRect/>
          </a:stretch>
        </p:blipFill>
        <p:spPr>
          <a:xfrm>
            <a:off x="447756" y="4090673"/>
            <a:ext cx="100436" cy="100436"/>
          </a:xfrm>
          <a:prstGeom prst="rect">
            <a:avLst/>
          </a:prstGeom>
        </p:spPr>
      </p:pic>
      <p:pic>
        <p:nvPicPr>
          <p:cNvPr id="9" name="object 9"/>
          <p:cNvPicPr/>
          <p:nvPr/>
        </p:nvPicPr>
        <p:blipFill>
          <a:blip r:embed="rId6" cstate="print"/>
          <a:stretch>
            <a:fillRect/>
          </a:stretch>
        </p:blipFill>
        <p:spPr>
          <a:xfrm>
            <a:off x="447756" y="4697590"/>
            <a:ext cx="100436" cy="100436"/>
          </a:xfrm>
          <a:prstGeom prst="rect">
            <a:avLst/>
          </a:prstGeom>
        </p:spPr>
      </p:pic>
      <p:grpSp>
        <p:nvGrpSpPr>
          <p:cNvPr id="10" name="object 10"/>
          <p:cNvGrpSpPr/>
          <p:nvPr/>
        </p:nvGrpSpPr>
        <p:grpSpPr>
          <a:xfrm>
            <a:off x="-1959" y="5319151"/>
            <a:ext cx="7319009" cy="168910"/>
            <a:chOff x="-1959" y="5319151"/>
            <a:chExt cx="7319009" cy="168910"/>
          </a:xfrm>
        </p:grpSpPr>
        <p:sp>
          <p:nvSpPr>
            <p:cNvPr id="11" name="object 11"/>
            <p:cNvSpPr/>
            <p:nvPr/>
          </p:nvSpPr>
          <p:spPr>
            <a:xfrm>
              <a:off x="-1959"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005128"/>
            </a:solidFill>
          </p:spPr>
          <p:txBody>
            <a:bodyPr wrap="square" lIns="0" tIns="0" rIns="0" bIns="0" rtlCol="0"/>
            <a:lstStyle/>
            <a:p>
              <a:endParaRPr/>
            </a:p>
          </p:txBody>
        </p:sp>
        <p:sp>
          <p:nvSpPr>
            <p:cNvPr id="12" name="object 12"/>
            <p:cNvSpPr/>
            <p:nvPr/>
          </p:nvSpPr>
          <p:spPr>
            <a:xfrm>
              <a:off x="2437708"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99C1AD"/>
            </a:solidFill>
          </p:spPr>
          <p:txBody>
            <a:bodyPr wrap="square" lIns="0" tIns="0" rIns="0" bIns="0" rtlCol="0"/>
            <a:lstStyle/>
            <a:p>
              <a:endParaRPr/>
            </a:p>
          </p:txBody>
        </p:sp>
        <p:sp>
          <p:nvSpPr>
            <p:cNvPr id="13" name="object 13"/>
            <p:cNvSpPr/>
            <p:nvPr/>
          </p:nvSpPr>
          <p:spPr>
            <a:xfrm>
              <a:off x="4877375" y="5319151"/>
              <a:ext cx="2439670" cy="168910"/>
            </a:xfrm>
            <a:custGeom>
              <a:avLst/>
              <a:gdLst/>
              <a:ahLst/>
              <a:cxnLst/>
              <a:rect l="l" t="t" r="r" b="b"/>
              <a:pathLst>
                <a:path w="2439670" h="168910">
                  <a:moveTo>
                    <a:pt x="2439667" y="0"/>
                  </a:moveTo>
                  <a:lnTo>
                    <a:pt x="0" y="0"/>
                  </a:lnTo>
                  <a:lnTo>
                    <a:pt x="0" y="168718"/>
                  </a:lnTo>
                  <a:lnTo>
                    <a:pt x="2439667" y="168718"/>
                  </a:lnTo>
                  <a:lnTo>
                    <a:pt x="2439667" y="0"/>
                  </a:lnTo>
                  <a:close/>
                </a:path>
              </a:pathLst>
            </a:custGeom>
            <a:solidFill>
              <a:srgbClr val="D8E8E0"/>
            </a:solidFill>
          </p:spPr>
          <p:txBody>
            <a:bodyPr wrap="square" lIns="0" tIns="0" rIns="0" bIns="0" rtlCol="0"/>
            <a:lstStyle/>
            <a:p>
              <a:endParaRPr/>
            </a:p>
          </p:txBody>
        </p:sp>
      </p:grpSp>
      <p:sp>
        <p:nvSpPr>
          <p:cNvPr id="14" name="object 14"/>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spc="50" dirty="0"/>
              <a:t>2203A52007</a:t>
            </a:r>
            <a:r>
              <a:rPr spc="185" dirty="0"/>
              <a:t>  </a:t>
            </a:r>
            <a:r>
              <a:rPr spc="95" dirty="0"/>
              <a:t>(SR)</a:t>
            </a:r>
          </a:p>
        </p:txBody>
      </p:sp>
      <p:sp>
        <p:nvSpPr>
          <p:cNvPr id="15" name="object 15"/>
          <p:cNvSpPr txBox="1"/>
          <p:nvPr/>
        </p:nvSpPr>
        <p:spPr>
          <a:xfrm>
            <a:off x="2822740" y="5287595"/>
            <a:ext cx="1670050" cy="197485"/>
          </a:xfrm>
          <a:prstGeom prst="rect">
            <a:avLst/>
          </a:prstGeom>
        </p:spPr>
        <p:txBody>
          <a:bodyPr vert="horz" wrap="square" lIns="0" tIns="27305" rIns="0" bIns="0" rtlCol="0">
            <a:spAutoFit/>
          </a:bodyPr>
          <a:lstStyle/>
          <a:p>
            <a:pPr marL="12700">
              <a:lnSpc>
                <a:spcPct val="100000"/>
              </a:lnSpc>
              <a:spcBef>
                <a:spcPts val="215"/>
              </a:spcBef>
            </a:pPr>
            <a:r>
              <a:rPr sz="950" spc="95" dirty="0">
                <a:solidFill>
                  <a:srgbClr val="004723"/>
                </a:solidFill>
                <a:latin typeface="Georgia"/>
                <a:cs typeface="Georgia"/>
              </a:rPr>
              <a:t>Water</a:t>
            </a:r>
            <a:r>
              <a:rPr sz="950" spc="180" dirty="0">
                <a:solidFill>
                  <a:srgbClr val="004723"/>
                </a:solidFill>
                <a:latin typeface="Georgia"/>
                <a:cs typeface="Georgia"/>
              </a:rPr>
              <a:t> </a:t>
            </a:r>
            <a:r>
              <a:rPr sz="950" spc="100" dirty="0">
                <a:solidFill>
                  <a:srgbClr val="004723"/>
                </a:solidFill>
                <a:latin typeface="Georgia"/>
                <a:cs typeface="Georgia"/>
              </a:rPr>
              <a:t>Quality</a:t>
            </a:r>
            <a:r>
              <a:rPr sz="950" spc="180" dirty="0">
                <a:solidFill>
                  <a:srgbClr val="004723"/>
                </a:solidFill>
                <a:latin typeface="Georgia"/>
                <a:cs typeface="Georgia"/>
              </a:rPr>
              <a:t> </a:t>
            </a:r>
            <a:r>
              <a:rPr sz="950" spc="70" dirty="0">
                <a:solidFill>
                  <a:srgbClr val="004723"/>
                </a:solidFill>
                <a:latin typeface="Georgia"/>
                <a:cs typeface="Georgia"/>
              </a:rPr>
              <a:t>Prediction</a:t>
            </a:r>
            <a:endParaRPr sz="950">
              <a:latin typeface="Georgia"/>
              <a:cs typeface="Georgia"/>
            </a:endParaRPr>
          </a:p>
        </p:txBody>
      </p:sp>
      <p:sp>
        <p:nvSpPr>
          <p:cNvPr id="16" name="object 16"/>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65" dirty="0"/>
              <a:t>0ctober</a:t>
            </a:r>
            <a:r>
              <a:rPr spc="195" dirty="0"/>
              <a:t> </a:t>
            </a:r>
            <a:r>
              <a:rPr dirty="0"/>
              <a:t>30</a:t>
            </a:r>
            <a:r>
              <a:rPr spc="200" dirty="0"/>
              <a:t> </a:t>
            </a:r>
            <a:r>
              <a:rPr spc="-20" dirty="0"/>
              <a:t>,2023</a:t>
            </a:r>
          </a:p>
        </p:txBody>
      </p:sp>
      <p:sp>
        <p:nvSpPr>
          <p:cNvPr id="17" name="object 17"/>
          <p:cNvSpPr txBox="1">
            <a:spLocks noGrp="1"/>
          </p:cNvSpPr>
          <p:nvPr>
            <p:ph type="sldNum" sz="quarter" idx="7"/>
          </p:nvPr>
        </p:nvSpPr>
        <p:spPr>
          <a:xfrm>
            <a:off x="6757536" y="5287595"/>
            <a:ext cx="468629" cy="173766"/>
          </a:xfrm>
          <a:prstGeom prst="rect">
            <a:avLst/>
          </a:prstGeom>
        </p:spPr>
        <p:txBody>
          <a:bodyPr vert="horz" wrap="square" lIns="0" tIns="27305" rIns="0" bIns="0" rtlCol="0">
            <a:spAutoFit/>
          </a:bodyPr>
          <a:lstStyle/>
          <a:p>
            <a:pPr marL="38100">
              <a:lnSpc>
                <a:spcPct val="100000"/>
              </a:lnSpc>
              <a:spcBef>
                <a:spcPts val="215"/>
              </a:spcBef>
            </a:pPr>
            <a:r>
              <a:rPr lang="en-IN" spc="80" dirty="0"/>
              <a:t>9</a:t>
            </a:r>
            <a:r>
              <a:rPr spc="-40" dirty="0"/>
              <a:t> </a:t>
            </a:r>
            <a:r>
              <a:rPr spc="125" dirty="0"/>
              <a:t>/</a:t>
            </a:r>
            <a:r>
              <a:rPr spc="-40" dirty="0"/>
              <a:t> </a:t>
            </a:r>
            <a:r>
              <a:rPr spc="-25" dirty="0"/>
              <a:t>3</a:t>
            </a:r>
            <a:r>
              <a:rPr lang="en-IN" spc="-25" dirty="0"/>
              <a:t>6</a:t>
            </a:r>
            <a:endParaRPr spc="-25" dirty="0"/>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TotalTime>
  <Words>3074</Words>
  <Application>Microsoft Office PowerPoint</Application>
  <PresentationFormat>Custom</PresentationFormat>
  <Paragraphs>329</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Cooper Black</vt:lpstr>
      <vt:lpstr>Courier New</vt:lpstr>
      <vt:lpstr>Georgia</vt:lpstr>
      <vt:lpstr>Palatino Linotype</vt:lpstr>
      <vt:lpstr>Times New Roman</vt:lpstr>
      <vt:lpstr>Wingdings</vt:lpstr>
      <vt:lpstr>Office Theme</vt:lpstr>
      <vt:lpstr>Water Quality Prediction</vt:lpstr>
      <vt:lpstr>PowerPoint Presentation</vt:lpstr>
      <vt:lpstr>Introduction</vt:lpstr>
      <vt:lpstr>About Dataset</vt:lpstr>
      <vt:lpstr>Preparing Dataset</vt:lpstr>
      <vt:lpstr>Training Dataset</vt:lpstr>
      <vt:lpstr>About Perceptron learning</vt:lpstr>
      <vt:lpstr>Perceptron Model</vt:lpstr>
      <vt:lpstr>Description</vt:lpstr>
      <vt:lpstr>PowerPoint Presentation</vt:lpstr>
      <vt:lpstr>PowerPoint Presentation</vt:lpstr>
      <vt:lpstr>PowerPoint Presentation</vt:lpstr>
      <vt:lpstr>Importing Libraries Splitting the Data: The code splits the data into training and testing sets.</vt:lpstr>
      <vt:lpstr>About Logistic Regression</vt:lpstr>
      <vt:lpstr>Logistic Regression</vt:lpstr>
      <vt:lpstr>The fit function is defined, which takes two parameters, X and y. It initializes the weights and bias to zero and iterates over the number of iterations specified. In each iteration, it calculates the sigmoid of the dot product of X and the weights plus the bias. It then calculates the derivative of the weights and bias and updates them using the learning rate. It also calculates the cost of the model and appends it to the cost history list. The cost is printed every 100 iterations.</vt:lpstr>
      <vt:lpstr>PowerPoint Presentation</vt:lpstr>
      <vt:lpstr>PowerPoint Presentation</vt:lpstr>
      <vt:lpstr>PowerPoint Presentation</vt:lpstr>
      <vt:lpstr>Frame Title</vt:lpstr>
      <vt:lpstr>Support Vector Machine (SVM) is a powerful machine learning algorithm used for both linear and nonlinear classification tasks.</vt:lpstr>
      <vt:lpstr>SVM Implementation</vt:lpstr>
      <vt:lpstr>PowerPoint Presentation</vt:lpstr>
      <vt:lpstr>PowerPoint Presentation</vt:lpstr>
      <vt:lpstr>About KNN</vt:lpstr>
      <vt:lpstr>KNN Implementation</vt:lpstr>
      <vt:lpstr>PowerPoint Presentation</vt:lpstr>
      <vt:lpstr>About Bootstrap sampling</vt:lpstr>
      <vt:lpstr>PowerPoint Presentation</vt:lpstr>
      <vt:lpstr>Assessing Performance of Models</vt:lpstr>
      <vt:lpstr>PowerPoint Presentation</vt:lpstr>
      <vt:lpstr>Bootstrap Accuracies vs Iterations</vt:lpstr>
      <vt:lpstr>Performance Comparison</vt:lpstr>
      <vt:lpstr>Conclusion</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Prediction - Review -1</dc:title>
  <dc:creator>Soumya.B, 2203A52007</dc:creator>
  <cp:lastModifiedBy>BHARATHA SOUMYA</cp:lastModifiedBy>
  <cp:revision>11</cp:revision>
  <dcterms:created xsi:type="dcterms:W3CDTF">2023-11-08T14:43:34Z</dcterms:created>
  <dcterms:modified xsi:type="dcterms:W3CDTF">2023-11-08T16:04:32Z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2023-11-06T00:00:00Z</vt:filetime>
  </property>
  <property fmtid="{D5CDD505-2E9C-101B-9397-08002B2CF9AE}" pid="3" name="Creator">
    <vt:lpwstr>LaTeX with Beamer class</vt:lpwstr>
  </property>
  <property fmtid="{D5CDD505-2E9C-101B-9397-08002B2CF9AE}" pid="4" name="LastSaved">
    <vt:filetime>2023-11-08T00:00:00Z</vt:filetime>
  </property>
  <property fmtid="{D5CDD505-2E9C-101B-9397-08002B2CF9AE}" pid="5" name="PTEX.FullBanner">
    <vt:lpwstr>This is LuaHBTeX, Version 1.12.0 (TeX Live 2020)</vt:lpwstr>
  </property>
  <property fmtid="{D5CDD505-2E9C-101B-9397-08002B2CF9AE}" pid="6" name="Producer">
    <vt:lpwstr>LuaTeX-1.12.0</vt:lpwstr>
  </property>
</Properties>
</file>