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Libre Franklin"/>
      <p:regular r:id="rId20"/>
      <p:bold r:id="rId21"/>
      <p:italic r:id="rId22"/>
      <p:boldItalic r:id="rId23"/>
    </p:embeddedFont>
    <p:embeddedFont>
      <p:font typeface="Roboto"/>
      <p:regular r:id="rId24"/>
      <p:bold r:id="rId25"/>
      <p:italic r:id="rId26"/>
      <p:boldItalic r:id="rId27"/>
    </p:embeddedFont>
    <p:embeddedFont>
      <p:font typeface="Franklin Gothic"/>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regular.fntdata"/><Relationship Id="rId22" Type="http://schemas.openxmlformats.org/officeDocument/2006/relationships/font" Target="fonts/LibreFranklin-italic.fntdata"/><Relationship Id="rId21" Type="http://schemas.openxmlformats.org/officeDocument/2006/relationships/font" Target="fonts/LibreFranklin-bold.fntdata"/><Relationship Id="rId24" Type="http://schemas.openxmlformats.org/officeDocument/2006/relationships/font" Target="fonts/Roboto-regular.fntdata"/><Relationship Id="rId23" Type="http://schemas.openxmlformats.org/officeDocument/2006/relationships/font" Target="fonts/LibreFranklin-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FranklinGothic-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5cd415a26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2c5cd415a26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0"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0.png"/><Relationship Id="rId9"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621283"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CARDIOVASCULAR RISK PREDICTION</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183"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IN" sz="2000">
                <a:solidFill>
                  <a:srgbClr val="1482AB"/>
                </a:solidFill>
                <a:latin typeface="Arial"/>
                <a:ea typeface="Arial"/>
                <a:cs typeface="Arial"/>
                <a:sym typeface="Arial"/>
              </a:rPr>
              <a:t>1. S</a:t>
            </a:r>
            <a:r>
              <a:rPr b="1" lang="en-IN" sz="2000">
                <a:solidFill>
                  <a:srgbClr val="1482AB"/>
                </a:solidFill>
              </a:rPr>
              <a:t>oumya Choudhury</a:t>
            </a:r>
            <a:r>
              <a:rPr b="1" lang="en-IN" sz="2000">
                <a:solidFill>
                  <a:srgbClr val="1482AB"/>
                </a:solidFill>
                <a:latin typeface="Arial"/>
                <a:ea typeface="Arial"/>
                <a:cs typeface="Arial"/>
                <a:sym typeface="Arial"/>
              </a:rPr>
              <a:t>-</a:t>
            </a:r>
            <a:r>
              <a:rPr b="1" lang="en-IN" sz="2000">
                <a:solidFill>
                  <a:srgbClr val="1482AB"/>
                </a:solidFill>
              </a:rPr>
              <a:t>Techno Main Salt Lake</a:t>
            </a:r>
            <a:r>
              <a:rPr b="1" lang="en-IN" sz="2000">
                <a:solidFill>
                  <a:srgbClr val="1482AB"/>
                </a:solidFill>
                <a:latin typeface="Arial"/>
                <a:ea typeface="Arial"/>
                <a:cs typeface="Arial"/>
                <a:sym typeface="Arial"/>
              </a:rPr>
              <a:t>-</a:t>
            </a:r>
            <a:r>
              <a:rPr b="1" lang="en-IN" sz="2000">
                <a:solidFill>
                  <a:srgbClr val="1482AB"/>
                </a:solidFill>
              </a:rPr>
              <a:t>B.Tech(IT)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1000"/>
              </a:spcBef>
              <a:spcAft>
                <a:spcPts val="0"/>
              </a:spcAft>
              <a:buNone/>
            </a:pPr>
            <a:r>
              <a:rPr b="1" lang="en-IN" sz="2000"/>
              <a:t>i) Incorporating additional data sources:</a:t>
            </a:r>
            <a:r>
              <a:rPr lang="en-IN" sz="2000"/>
              <a:t> Expanding the project by integrating additional relevant data sources such as lifestyle choices.This could provide a better and </a:t>
            </a:r>
            <a:r>
              <a:rPr lang="en-IN" sz="2000"/>
              <a:t>comprehensive</a:t>
            </a:r>
            <a:r>
              <a:rPr lang="en-IN" sz="2000"/>
              <a:t> understanding of cardiovascular risk factors and improve the accuracy and predictions.</a:t>
            </a:r>
            <a:endParaRPr sz="2000"/>
          </a:p>
          <a:p>
            <a:pPr indent="0" lvl="0" marL="0" rtl="0" algn="l">
              <a:lnSpc>
                <a:spcPct val="110000"/>
              </a:lnSpc>
              <a:spcBef>
                <a:spcPts val="1000"/>
              </a:spcBef>
              <a:spcAft>
                <a:spcPts val="0"/>
              </a:spcAft>
              <a:buNone/>
            </a:pPr>
            <a:r>
              <a:rPr b="1" lang="en-IN" sz="2000"/>
              <a:t>ii) Geographic Expansion: </a:t>
            </a:r>
            <a:r>
              <a:rPr lang="en-IN" sz="2000"/>
              <a:t>Extend the system to cover multiple cities or regions to provide personalized heart disease risk assessments tailored to different populations which would </a:t>
            </a:r>
            <a:r>
              <a:rPr lang="en-IN" sz="2000"/>
              <a:t>require</a:t>
            </a:r>
            <a:r>
              <a:rPr lang="en-IN" sz="2000"/>
              <a:t> collecting region specific data and customizing the algorithm to account for regional variations in risk factors.</a:t>
            </a:r>
            <a:endParaRPr sz="2000"/>
          </a:p>
          <a:p>
            <a:pPr indent="0" lvl="0" marL="0" rtl="0" algn="l">
              <a:lnSpc>
                <a:spcPct val="110000"/>
              </a:lnSpc>
              <a:spcBef>
                <a:spcPts val="1000"/>
              </a:spcBef>
              <a:spcAft>
                <a:spcPts val="0"/>
              </a:spcAft>
              <a:buNone/>
            </a:pPr>
            <a:r>
              <a:rPr b="1" lang="en-IN" sz="2000"/>
              <a:t>iii)Collaboration with Healthcare Providers:</a:t>
            </a:r>
            <a:r>
              <a:rPr lang="en-IN" sz="2000"/>
              <a:t> Collaborate with healthcare providers and </a:t>
            </a:r>
            <a:r>
              <a:rPr lang="en-IN" sz="2000"/>
              <a:t>institutions</a:t>
            </a:r>
            <a:r>
              <a:rPr lang="en-IN" sz="2000"/>
              <a:t> to validate the predictive models and collect feedbacks.After getting satisfactory results the models can be integrated to the clinical workflow for early detection of individuals at the risk of cardiovascular risk.  </a:t>
            </a:r>
            <a:endParaRPr sz="2000"/>
          </a:p>
        </p:txBody>
      </p:sp>
      <p:sp>
        <p:nvSpPr>
          <p:cNvPr id="162" name="Google Shape;162;p22"/>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IN" sz="4400"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581192" y="7963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68" name="Google Shape;168;p23"/>
          <p:cNvSpPr txBox="1"/>
          <p:nvPr>
            <p:ph idx="1" type="body"/>
          </p:nvPr>
        </p:nvSpPr>
        <p:spPr>
          <a:xfrm>
            <a:off x="581250" y="1161825"/>
            <a:ext cx="11029500" cy="42903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None/>
            </a:pPr>
            <a:r>
              <a:t/>
            </a:r>
            <a:endParaRPr sz="2400">
              <a:solidFill>
                <a:srgbClr val="212121"/>
              </a:solidFill>
              <a:highlight>
                <a:srgbClr val="FFFFFF"/>
              </a:highlight>
            </a:endParaRPr>
          </a:p>
          <a:p>
            <a:pPr indent="0" lvl="0" marL="0" rtl="0" algn="l">
              <a:lnSpc>
                <a:spcPct val="110000"/>
              </a:lnSpc>
              <a:spcBef>
                <a:spcPts val="0"/>
              </a:spcBef>
              <a:spcAft>
                <a:spcPts val="0"/>
              </a:spcAft>
              <a:buNone/>
            </a:pPr>
            <a:r>
              <a:t/>
            </a:r>
            <a:endParaRPr sz="2400">
              <a:solidFill>
                <a:srgbClr val="212121"/>
              </a:solidFill>
              <a:highlight>
                <a:srgbClr val="FFFFFF"/>
              </a:highlight>
            </a:endParaRPr>
          </a:p>
          <a:p>
            <a:pPr indent="0" lvl="0" marL="0" rtl="0" algn="l">
              <a:lnSpc>
                <a:spcPct val="110000"/>
              </a:lnSpc>
              <a:spcBef>
                <a:spcPts val="0"/>
              </a:spcBef>
              <a:spcAft>
                <a:spcPts val="0"/>
              </a:spcAft>
              <a:buNone/>
            </a:pPr>
            <a:r>
              <a:rPr lang="en-IN" sz="2400">
                <a:solidFill>
                  <a:srgbClr val="212121"/>
                </a:solidFill>
                <a:highlight>
                  <a:srgbClr val="FFFFFF"/>
                </a:highlight>
              </a:rPr>
              <a:t>i) Pal M, Parija S, Panda G, Dhama K, Mohapatra RK. Risk prediction of cardiovascular disease using machine learning classifiers. Open Med (Wars). 2022 Jun 17;17(1):1100-1113. doi: 10.1515/med-2022-0508. PMID: 35799599; PMCID: PMC9206502.</a:t>
            </a:r>
            <a:endParaRPr sz="2400">
              <a:solidFill>
                <a:srgbClr val="212121"/>
              </a:solidFill>
              <a:highlight>
                <a:srgbClr val="FFFFFF"/>
              </a:highlight>
            </a:endParaRPr>
          </a:p>
          <a:p>
            <a:pPr indent="0" lvl="0" marL="0" rtl="0" algn="l">
              <a:lnSpc>
                <a:spcPct val="110000"/>
              </a:lnSpc>
              <a:spcBef>
                <a:spcPts val="0"/>
              </a:spcBef>
              <a:spcAft>
                <a:spcPts val="0"/>
              </a:spcAft>
              <a:buNone/>
            </a:pPr>
            <a:r>
              <a:t/>
            </a:r>
            <a:endParaRPr sz="2400">
              <a:solidFill>
                <a:srgbClr val="212121"/>
              </a:solidFill>
              <a:highlight>
                <a:srgbClr val="FFFFFF"/>
              </a:highlight>
            </a:endParaRPr>
          </a:p>
          <a:p>
            <a:pPr indent="0" lvl="0" marL="0" rtl="0" algn="l">
              <a:lnSpc>
                <a:spcPct val="110000"/>
              </a:lnSpc>
              <a:spcBef>
                <a:spcPts val="0"/>
              </a:spcBef>
              <a:spcAft>
                <a:spcPts val="0"/>
              </a:spcAft>
              <a:buNone/>
            </a:pPr>
            <a:r>
              <a:rPr lang="en-IN" sz="2400">
                <a:solidFill>
                  <a:srgbClr val="212121"/>
                </a:solidFill>
                <a:highlight>
                  <a:srgbClr val="FFFFFF"/>
                </a:highlight>
              </a:rPr>
              <a:t>ii) National Institute of Standards and Technology </a:t>
            </a:r>
            <a:endParaRPr sz="2400">
              <a:solidFill>
                <a:srgbClr val="212121"/>
              </a:solidFill>
              <a:highlight>
                <a:srgbClr val="FFFFFF"/>
              </a:highlight>
            </a:endParaRPr>
          </a:p>
          <a:p>
            <a:pPr indent="0" lvl="0" marL="0" rtl="0" algn="l">
              <a:lnSpc>
                <a:spcPct val="110000"/>
              </a:lnSpc>
              <a:spcBef>
                <a:spcPts val="0"/>
              </a:spcBef>
              <a:spcAft>
                <a:spcPts val="0"/>
              </a:spcAft>
              <a:buNone/>
            </a:pPr>
            <a:r>
              <a:t/>
            </a:r>
            <a:endParaRPr sz="2400">
              <a:solidFill>
                <a:srgbClr val="212121"/>
              </a:solidFill>
              <a:highlight>
                <a:srgbClr val="FFFFFF"/>
              </a:highlight>
            </a:endParaRPr>
          </a:p>
          <a:p>
            <a:pPr indent="0" lvl="0" marL="0" rtl="0" algn="l">
              <a:lnSpc>
                <a:spcPct val="110000"/>
              </a:lnSpc>
              <a:spcBef>
                <a:spcPts val="0"/>
              </a:spcBef>
              <a:spcAft>
                <a:spcPts val="0"/>
              </a:spcAft>
              <a:buNone/>
            </a:pPr>
            <a:r>
              <a:rPr lang="en-IN" sz="2400">
                <a:solidFill>
                  <a:srgbClr val="212121"/>
                </a:solidFill>
                <a:highlight>
                  <a:srgbClr val="FFFFFF"/>
                </a:highlight>
              </a:rPr>
              <a:t>iii) ScienceDirect</a:t>
            </a:r>
            <a:endParaRPr sz="2400">
              <a:solidFill>
                <a:srgbClr val="21212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B0F0"/>
              </a:buClr>
              <a:buSzPts val="3200"/>
              <a:buFont typeface="Arial"/>
              <a:buNone/>
            </a:pPr>
            <a:r>
              <a:rPr b="1" lang="en-IN" sz="3200">
                <a:solidFill>
                  <a:srgbClr val="00B0F0"/>
                </a:solidFill>
                <a:latin typeface="Arial"/>
                <a:ea typeface="Arial"/>
                <a:cs typeface="Arial"/>
                <a:sym typeface="Arial"/>
              </a:rPr>
              <a:t>COURSE CERTIFICATE 1 </a:t>
            </a:r>
            <a:endParaRPr/>
          </a:p>
        </p:txBody>
      </p:sp>
      <p:pic>
        <p:nvPicPr>
          <p:cNvPr id="174" name="Google Shape;174;p24"/>
          <p:cNvPicPr preferRelativeResize="0"/>
          <p:nvPr/>
        </p:nvPicPr>
        <p:blipFill>
          <a:blip r:embed="rId3">
            <a:alphaModFix/>
          </a:blip>
          <a:stretch>
            <a:fillRect/>
          </a:stretch>
        </p:blipFill>
        <p:spPr>
          <a:xfrm>
            <a:off x="2511800" y="1232452"/>
            <a:ext cx="6870676" cy="53207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596432" y="717396"/>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B0F0"/>
              </a:buClr>
              <a:buSzPts val="3200"/>
              <a:buFont typeface="Arial"/>
              <a:buNone/>
            </a:pPr>
            <a:r>
              <a:rPr b="1" lang="en-IN" sz="3200">
                <a:solidFill>
                  <a:srgbClr val="00B0F0"/>
                </a:solidFill>
                <a:latin typeface="Arial"/>
                <a:ea typeface="Arial"/>
                <a:cs typeface="Arial"/>
                <a:sym typeface="Arial"/>
              </a:rPr>
              <a:t>COURSE CERTIFICATE 2</a:t>
            </a:r>
            <a:endParaRPr b="1" sz="3200">
              <a:solidFill>
                <a:srgbClr val="00B0F0"/>
              </a:solidFill>
              <a:latin typeface="Arial"/>
              <a:ea typeface="Arial"/>
              <a:cs typeface="Arial"/>
              <a:sym typeface="Arial"/>
            </a:endParaRPr>
          </a:p>
        </p:txBody>
      </p:sp>
      <p:pic>
        <p:nvPicPr>
          <p:cNvPr id="180" name="Google Shape;180;p25"/>
          <p:cNvPicPr preferRelativeResize="0"/>
          <p:nvPr/>
        </p:nvPicPr>
        <p:blipFill>
          <a:blip r:embed="rId3">
            <a:alphaModFix/>
          </a:blip>
          <a:stretch>
            <a:fillRect/>
          </a:stretch>
        </p:blipFill>
        <p:spPr>
          <a:xfrm>
            <a:off x="2511800" y="1247692"/>
            <a:ext cx="6850995" cy="530550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Problem Statement </a:t>
            </a:r>
            <a:r>
              <a:rPr lang="en-IN" sz="2000">
                <a:latin typeface="Arial"/>
                <a:ea typeface="Arial"/>
                <a:cs typeface="Arial"/>
                <a:sym typeface="Arial"/>
              </a:rPr>
              <a:t>(Should not include solution)</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r>
              <a:rPr lang="en-IN" sz="2000">
                <a:latin typeface="Arial"/>
                <a:ea typeface="Arial"/>
                <a:cs typeface="Arial"/>
                <a:sym typeface="Arial"/>
              </a:rPr>
              <a:t>(Technology Used)</a:t>
            </a:r>
            <a:endParaRPr sz="2000">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Data Visualization </a:t>
            </a:r>
            <a:endParaRPr b="1">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Result</a:t>
            </a:r>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686" lvl="0" marL="306000"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940"/>
              </a:spcBef>
              <a:spcAft>
                <a:spcPts val="0"/>
              </a:spcAft>
              <a:buSzPts val="1564"/>
              <a:buNone/>
            </a:pPr>
            <a:r>
              <a:rPr lang="en-IN" sz="3000">
                <a:solidFill>
                  <a:srgbClr val="1F1F1F"/>
                </a:solidFill>
                <a:highlight>
                  <a:srgbClr val="FFFFFF"/>
                </a:highlight>
                <a:latin typeface="Roboto"/>
                <a:ea typeface="Roboto"/>
                <a:cs typeface="Roboto"/>
                <a:sym typeface="Roboto"/>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 Each attribute is a potential risk factor. There are both demographic, behavioral, and medical risk factors. </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581250" y="1363200"/>
            <a:ext cx="11029500" cy="52536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The proposed system aims to address the challenge of predicting the risk of future coronary heart disease in the upcoming 10 years of a patient based on </a:t>
            </a:r>
            <a:r>
              <a:rPr b="1" lang="en-IN" sz="1200">
                <a:latin typeface="Calibri"/>
                <a:ea typeface="Calibri"/>
                <a:cs typeface="Calibri"/>
                <a:sym typeface="Calibri"/>
              </a:rPr>
              <a:t>their</a:t>
            </a:r>
            <a:r>
              <a:rPr b="1" lang="en-IN" sz="1200">
                <a:latin typeface="Calibri"/>
                <a:ea typeface="Calibri"/>
                <a:cs typeface="Calibri"/>
                <a:sym typeface="Calibri"/>
              </a:rPr>
              <a:t> demographic,behavioral and medical risk factors . This involves leveraging data analytics and machine learning techniques to forecast patterns and the relationships between different features accurately. The solution will consist of the following components:</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Data Collection: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The given dataset(CVD_cleaned) consists of over 3 lakh records and 19 attributes of </a:t>
            </a:r>
            <a:r>
              <a:rPr b="1" lang="en-IN" sz="1200">
                <a:latin typeface="Calibri"/>
                <a:ea typeface="Calibri"/>
                <a:cs typeface="Calibri"/>
                <a:sym typeface="Calibri"/>
              </a:rPr>
              <a:t>different</a:t>
            </a:r>
            <a:r>
              <a:rPr b="1" lang="en-IN" sz="1200">
                <a:latin typeface="Calibri"/>
                <a:ea typeface="Calibri"/>
                <a:cs typeface="Calibri"/>
                <a:sym typeface="Calibri"/>
              </a:rPr>
              <a:t> patients .</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It has patients of different age categories having different medical history,exercise patterns and different habits.</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Data Preprocessing:</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Clean and preprocess the data to handle duplicate values by dropping such rows,apply </a:t>
            </a:r>
            <a:r>
              <a:rPr b="1" lang="en-IN" sz="1200">
                <a:latin typeface="Calibri"/>
                <a:ea typeface="Calibri"/>
                <a:cs typeface="Calibri"/>
                <a:sym typeface="Calibri"/>
              </a:rPr>
              <a:t>different</a:t>
            </a:r>
            <a:r>
              <a:rPr b="1" lang="en-IN" sz="1200">
                <a:latin typeface="Calibri"/>
                <a:ea typeface="Calibri"/>
                <a:cs typeface="Calibri"/>
                <a:sym typeface="Calibri"/>
              </a:rPr>
              <a:t> encoding techniques for numerical representation of categorical data, and solving the class imbalance problem by the process of undersampling.</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Visualizing the data to extract relevant features and relationships from the data that might impact the target feature i.e., Heart Disease.</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Machine Learning Algorithm:</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Implementing various machine learning algorithms such as </a:t>
            </a:r>
            <a:r>
              <a:rPr b="1" lang="en-IN" sz="1200">
                <a:latin typeface="Calibri"/>
                <a:ea typeface="Calibri"/>
                <a:cs typeface="Calibri"/>
                <a:sym typeface="Calibri"/>
              </a:rPr>
              <a:t>Logistic</a:t>
            </a:r>
            <a:r>
              <a:rPr b="1" lang="en-IN" sz="1200">
                <a:latin typeface="Calibri"/>
                <a:ea typeface="Calibri"/>
                <a:cs typeface="Calibri"/>
                <a:sym typeface="Calibri"/>
              </a:rPr>
              <a:t> Regression,Random Forest Classifier,KNN and Cat Boost.</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Consider incorporating other factors like weather conditions, day of the week, and special events to improve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Deployment:</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Develop a user-friendly interface or application that provides real-time predictions for risks of future heart disease with the help of patient details.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Deploy the solution on a scalable and reliable platform, considering factors like server infrastructure, response time, and user accessibility.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Evaluation: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Assessing all the models performance using appropriate metrics such as Accuracy, Precision,Recall and F1 score.</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Fine-tune the model based on feedback and continuous monitoring of prediction accuracy.</a:t>
            </a:r>
            <a:endParaRPr b="1" sz="1200">
              <a:latin typeface="Calibri"/>
              <a:ea typeface="Calibri"/>
              <a:cs typeface="Calibri"/>
              <a:sym typeface="Calibri"/>
            </a:endParaRPr>
          </a:p>
          <a:p>
            <a:pPr indent="-305435" lvl="1" marL="629920" rtl="0" algn="l">
              <a:spcBef>
                <a:spcPts val="840"/>
              </a:spcBef>
              <a:spcAft>
                <a:spcPts val="0"/>
              </a:spcAft>
              <a:buSzPts val="1104"/>
              <a:buChar char="◼"/>
            </a:pPr>
            <a:r>
              <a:rPr lang="en-IN" sz="1200"/>
              <a:t>Result: The accuracy ranges from 70% to 76% across </a:t>
            </a:r>
            <a:r>
              <a:rPr lang="en-IN" sz="1200"/>
              <a:t>different</a:t>
            </a:r>
            <a:r>
              <a:rPr lang="en-IN" sz="1200"/>
              <a:t>  models.</a:t>
            </a:r>
            <a:endParaRPr sz="1200"/>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440425" y="1237375"/>
            <a:ext cx="11461500" cy="5022900"/>
          </a:xfrm>
          <a:prstGeom prst="rect">
            <a:avLst/>
          </a:prstGeom>
          <a:noFill/>
          <a:ln>
            <a:noFill/>
          </a:ln>
        </p:spPr>
        <p:txBody>
          <a:bodyPr anchorCtr="0" anchor="ctr" bIns="45700" lIns="91425" spcFirstLastPara="1" rIns="91425" wrap="square" tIns="45700">
            <a:normAutofit fontScale="85000" lnSpcReduction="10000"/>
          </a:bodyPr>
          <a:lstStyle/>
          <a:p>
            <a:pPr indent="0" lvl="0" marL="0" rtl="0" algn="l">
              <a:lnSpc>
                <a:spcPct val="110000"/>
              </a:lnSpc>
              <a:spcBef>
                <a:spcPts val="0"/>
              </a:spcBef>
              <a:spcAft>
                <a:spcPts val="0"/>
              </a:spcAft>
              <a:buSzPct val="82799"/>
              <a:buNone/>
            </a:pPr>
            <a:r>
              <a:rPr lang="en-IN" sz="2000">
                <a:solidFill>
                  <a:srgbClr val="0D0D0D"/>
                </a:solidFill>
                <a:highlight>
                  <a:srgbClr val="FFFFFF"/>
                </a:highlight>
                <a:latin typeface="Roboto"/>
                <a:ea typeface="Roboto"/>
                <a:cs typeface="Roboto"/>
                <a:sym typeface="Roboto"/>
              </a:rPr>
              <a:t>The cardiovascular risk prediction requires the following </a:t>
            </a:r>
            <a:r>
              <a:rPr lang="en-IN" sz="2000">
                <a:solidFill>
                  <a:srgbClr val="0D0D0D"/>
                </a:solidFill>
                <a:highlight>
                  <a:srgbClr val="FFFFFF"/>
                </a:highlight>
                <a:latin typeface="Roboto"/>
                <a:ea typeface="Roboto"/>
                <a:cs typeface="Roboto"/>
                <a:sym typeface="Roboto"/>
              </a:rPr>
              <a:t>components</a:t>
            </a:r>
            <a:r>
              <a:rPr lang="en-IN" sz="2000">
                <a:solidFill>
                  <a:srgbClr val="0D0D0D"/>
                </a:solidFill>
                <a:highlight>
                  <a:srgbClr val="FFFFFF"/>
                </a:highlight>
                <a:latin typeface="Roboto"/>
                <a:ea typeface="Roboto"/>
                <a:cs typeface="Roboto"/>
                <a:sym typeface="Roboto"/>
              </a:rPr>
              <a:t> and resources:</a:t>
            </a:r>
            <a:endParaRPr sz="2500"/>
          </a:p>
          <a:p>
            <a:pPr indent="-289661" lvl="0" marL="305435" rtl="0" algn="l">
              <a:lnSpc>
                <a:spcPct val="110000"/>
              </a:lnSpc>
              <a:spcBef>
                <a:spcPts val="960"/>
              </a:spcBef>
              <a:spcAft>
                <a:spcPts val="0"/>
              </a:spcAft>
              <a:buSzPct val="91999"/>
              <a:buChar char="◼"/>
            </a:pPr>
            <a:r>
              <a:rPr lang="en-IN" sz="1800">
                <a:solidFill>
                  <a:srgbClr val="0F0F0F"/>
                </a:solidFill>
              </a:rPr>
              <a:t>System requirements:-</a:t>
            </a:r>
            <a:endParaRPr sz="1800">
              <a:solidFill>
                <a:srgbClr val="0F0F0F"/>
              </a:solidFill>
            </a:endParaRPr>
          </a:p>
          <a:p>
            <a:pPr indent="0" lvl="0" marL="306000" rtl="0" algn="l">
              <a:lnSpc>
                <a:spcPct val="110000"/>
              </a:lnSpc>
              <a:spcBef>
                <a:spcPts val="960"/>
              </a:spcBef>
              <a:spcAft>
                <a:spcPts val="0"/>
              </a:spcAft>
              <a:buNone/>
            </a:pPr>
            <a:r>
              <a:rPr b="1" lang="en-IN" sz="1800">
                <a:solidFill>
                  <a:srgbClr val="0F0F0F"/>
                </a:solidFill>
              </a:rPr>
              <a:t>i) Hardware requirements</a:t>
            </a:r>
            <a:r>
              <a:rPr lang="en-IN" sz="1800">
                <a:solidFill>
                  <a:srgbClr val="0F0F0F"/>
                </a:solidFill>
              </a:rPr>
              <a:t> such as a working laptop/desktop with sufficient storage and RAM to be able to load datasets and train machine learning models.</a:t>
            </a:r>
            <a:endParaRPr sz="1800">
              <a:solidFill>
                <a:srgbClr val="0F0F0F"/>
              </a:solidFill>
            </a:endParaRPr>
          </a:p>
          <a:p>
            <a:pPr indent="0" lvl="0" marL="306000" rtl="0" algn="l">
              <a:lnSpc>
                <a:spcPct val="110000"/>
              </a:lnSpc>
              <a:spcBef>
                <a:spcPts val="960"/>
              </a:spcBef>
              <a:spcAft>
                <a:spcPts val="0"/>
              </a:spcAft>
              <a:buNone/>
            </a:pPr>
            <a:r>
              <a:rPr b="1" lang="en-IN" sz="1800">
                <a:solidFill>
                  <a:srgbClr val="0F0F0F"/>
                </a:solidFill>
              </a:rPr>
              <a:t>ii) Software requirements</a:t>
            </a:r>
            <a:r>
              <a:rPr lang="en-IN" sz="1800">
                <a:solidFill>
                  <a:srgbClr val="0F0F0F"/>
                </a:solidFill>
              </a:rPr>
              <a:t> such as latest version of python should be installed along with all the necessary libraries for data visualization, preprocessing and model training.</a:t>
            </a:r>
            <a:endParaRPr sz="1800">
              <a:solidFill>
                <a:srgbClr val="0F0F0F"/>
              </a:solidFill>
            </a:endParaRPr>
          </a:p>
          <a:p>
            <a:pPr indent="-289661" lvl="0" marL="305435" rtl="0" algn="l">
              <a:lnSpc>
                <a:spcPct val="110000"/>
              </a:lnSpc>
              <a:spcBef>
                <a:spcPts val="960"/>
              </a:spcBef>
              <a:spcAft>
                <a:spcPts val="0"/>
              </a:spcAft>
              <a:buSzPct val="91999"/>
              <a:buChar char="◼"/>
            </a:pPr>
            <a:r>
              <a:rPr lang="en-IN" sz="1800">
                <a:solidFill>
                  <a:srgbClr val="0F0F0F"/>
                </a:solidFill>
              </a:rPr>
              <a:t>Libr</a:t>
            </a:r>
            <a:r>
              <a:rPr lang="en-IN" sz="1800">
                <a:solidFill>
                  <a:srgbClr val="0F0F0F"/>
                </a:solidFill>
              </a:rPr>
              <a:t>aries required for building the model are:- </a:t>
            </a:r>
            <a:endParaRPr sz="1800">
              <a:solidFill>
                <a:srgbClr val="0F0F0F"/>
              </a:solidFill>
            </a:endParaRPr>
          </a:p>
          <a:p>
            <a:pPr indent="0" lvl="0" marL="306000" rtl="0" algn="l">
              <a:lnSpc>
                <a:spcPct val="110000"/>
              </a:lnSpc>
              <a:spcBef>
                <a:spcPts val="960"/>
              </a:spcBef>
              <a:spcAft>
                <a:spcPts val="0"/>
              </a:spcAft>
              <a:buNone/>
            </a:pPr>
            <a:r>
              <a:rPr b="1" lang="en-IN" sz="1800">
                <a:solidFill>
                  <a:schemeClr val="dk1"/>
                </a:solidFill>
              </a:rPr>
              <a:t>i) pandas</a:t>
            </a:r>
            <a:r>
              <a:rPr lang="en-IN" sz="1800">
                <a:solidFill>
                  <a:srgbClr val="0F0F0F"/>
                </a:solidFill>
              </a:rPr>
              <a:t> for data manipulation and preprocessing ,</a:t>
            </a:r>
            <a:endParaRPr sz="1800">
              <a:solidFill>
                <a:srgbClr val="0F0F0F"/>
              </a:solidFill>
            </a:endParaRPr>
          </a:p>
          <a:p>
            <a:pPr indent="0" lvl="0" marL="306000" rtl="0" algn="l">
              <a:lnSpc>
                <a:spcPct val="110000"/>
              </a:lnSpc>
              <a:spcBef>
                <a:spcPts val="960"/>
              </a:spcBef>
              <a:spcAft>
                <a:spcPts val="0"/>
              </a:spcAft>
              <a:buNone/>
            </a:pPr>
            <a:r>
              <a:rPr b="1" lang="en-IN" sz="1800">
                <a:solidFill>
                  <a:srgbClr val="0F0F0F"/>
                </a:solidFill>
              </a:rPr>
              <a:t>ii) numpy</a:t>
            </a:r>
            <a:r>
              <a:rPr lang="en-IN" sz="1800">
                <a:solidFill>
                  <a:srgbClr val="0F0F0F"/>
                </a:solidFill>
              </a:rPr>
              <a:t> for numerical computations and array operations, </a:t>
            </a:r>
            <a:endParaRPr sz="1800">
              <a:solidFill>
                <a:srgbClr val="0F0F0F"/>
              </a:solidFill>
            </a:endParaRPr>
          </a:p>
          <a:p>
            <a:pPr indent="0" lvl="0" marL="306000" rtl="0" algn="l">
              <a:lnSpc>
                <a:spcPct val="110000"/>
              </a:lnSpc>
              <a:spcBef>
                <a:spcPts val="960"/>
              </a:spcBef>
              <a:spcAft>
                <a:spcPts val="0"/>
              </a:spcAft>
              <a:buNone/>
            </a:pPr>
            <a:r>
              <a:rPr b="1" lang="en-IN" sz="1800">
                <a:solidFill>
                  <a:schemeClr val="dk1"/>
                </a:solidFill>
              </a:rPr>
              <a:t>iii) scikit learn</a:t>
            </a:r>
            <a:r>
              <a:rPr lang="en-IN" sz="1800">
                <a:solidFill>
                  <a:srgbClr val="0F0F0F"/>
                </a:solidFill>
              </a:rPr>
              <a:t> for implementing machine learning algorithms including data preprocessing,model training and evaluation.</a:t>
            </a:r>
            <a:endParaRPr sz="1800">
              <a:solidFill>
                <a:srgbClr val="0F0F0F"/>
              </a:solidFill>
            </a:endParaRPr>
          </a:p>
          <a:p>
            <a:pPr indent="0" lvl="0" marL="306000" rtl="0" algn="l">
              <a:lnSpc>
                <a:spcPct val="110000"/>
              </a:lnSpc>
              <a:spcBef>
                <a:spcPts val="960"/>
              </a:spcBef>
              <a:spcAft>
                <a:spcPts val="0"/>
              </a:spcAft>
              <a:buNone/>
            </a:pPr>
            <a:r>
              <a:rPr b="1" lang="en-IN" sz="1800">
                <a:solidFill>
                  <a:srgbClr val="0F0F0F"/>
                </a:solidFill>
              </a:rPr>
              <a:t>iv) matplotlib</a:t>
            </a:r>
            <a:r>
              <a:rPr lang="en-IN" sz="1800">
                <a:solidFill>
                  <a:srgbClr val="0F0F0F"/>
                </a:solidFill>
              </a:rPr>
              <a:t> for data visualization including plotting  graphs and charts.</a:t>
            </a:r>
            <a:endParaRPr sz="1800">
              <a:solidFill>
                <a:srgbClr val="0F0F0F"/>
              </a:solidFill>
            </a:endParaRPr>
          </a:p>
          <a:p>
            <a:pPr indent="0" lvl="0" marL="306000" rtl="0" algn="l">
              <a:lnSpc>
                <a:spcPct val="110000"/>
              </a:lnSpc>
              <a:spcBef>
                <a:spcPts val="960"/>
              </a:spcBef>
              <a:spcAft>
                <a:spcPts val="0"/>
              </a:spcAft>
              <a:buNone/>
            </a:pPr>
            <a:r>
              <a:rPr b="1" lang="en-IN" sz="1800">
                <a:solidFill>
                  <a:srgbClr val="0F0F0F"/>
                </a:solidFill>
              </a:rPr>
              <a:t>v) seaborn</a:t>
            </a:r>
            <a:r>
              <a:rPr lang="en-IN" sz="1800">
                <a:solidFill>
                  <a:srgbClr val="0F0F0F"/>
                </a:solidFill>
              </a:rPr>
              <a:t> for enhancing the visual aesthetics of the matplotlib and also for some additional plotting functionalities.  </a:t>
            </a:r>
            <a:endParaRPr sz="1800">
              <a:solidFill>
                <a:srgbClr val="0F0F0F"/>
              </a:solidFill>
            </a:endParaRPr>
          </a:p>
          <a:p>
            <a:pPr indent="0" lvl="0" marL="306000" rtl="0" algn="l">
              <a:lnSpc>
                <a:spcPct val="110000"/>
              </a:lnSpc>
              <a:spcBef>
                <a:spcPts val="960"/>
              </a:spcBef>
              <a:spcAft>
                <a:spcPts val="0"/>
              </a:spcAft>
              <a:buNone/>
            </a:pPr>
            <a:r>
              <a:rPr b="1" lang="en-IN" sz="1800">
                <a:solidFill>
                  <a:srgbClr val="0F0F0F"/>
                </a:solidFill>
              </a:rPr>
              <a:t>vi) imblearn</a:t>
            </a:r>
            <a:r>
              <a:rPr lang="en-IN" sz="1800">
                <a:solidFill>
                  <a:srgbClr val="0F0F0F"/>
                </a:solidFill>
              </a:rPr>
              <a:t> provides various sampling techniques to work with imbalanced dataset. </a:t>
            </a:r>
            <a:endParaRPr sz="1800">
              <a:solidFill>
                <a:srgbClr val="0F0F0F"/>
              </a:solidFill>
            </a:endParaRPr>
          </a:p>
          <a:p>
            <a:pPr indent="0" lvl="0" marL="306000" rtl="0" algn="l">
              <a:lnSpc>
                <a:spcPct val="110000"/>
              </a:lnSpc>
              <a:spcBef>
                <a:spcPts val="960"/>
              </a:spcBef>
              <a:spcAft>
                <a:spcPts val="0"/>
              </a:spcAft>
              <a:buNone/>
            </a:pPr>
            <a:r>
              <a:rPr b="1" lang="en-IN" sz="1800">
                <a:solidFill>
                  <a:srgbClr val="0F0F0F"/>
                </a:solidFill>
              </a:rPr>
              <a:t>vii) catboost</a:t>
            </a:r>
            <a:r>
              <a:rPr lang="en-IN" sz="1800">
                <a:solidFill>
                  <a:srgbClr val="0F0F0F"/>
                </a:solidFill>
              </a:rPr>
              <a:t> is</a:t>
            </a:r>
            <a:r>
              <a:rPr lang="en-IN" sz="1750">
                <a:solidFill>
                  <a:srgbClr val="0D0D0D"/>
                </a:solidFill>
                <a:highlight>
                  <a:srgbClr val="FFFFFF"/>
                </a:highlight>
              </a:rPr>
              <a:t> powerful gradient boosting library specifically designed to handle categorical features seamlessly, often leading to superior performance in classification and regression tasks.</a:t>
            </a:r>
            <a:r>
              <a:rPr lang="en-IN" sz="1750">
                <a:solidFill>
                  <a:srgbClr val="0F0F0F"/>
                </a:solidFill>
              </a:rPr>
              <a:t>   </a:t>
            </a:r>
            <a:endParaRPr sz="175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DATA VISUALIZATION</a:t>
            </a:r>
            <a:endParaRPr sz="4400">
              <a:solidFill>
                <a:schemeClr val="accent1"/>
              </a:solidFill>
              <a:latin typeface="Calibri"/>
              <a:ea typeface="Calibri"/>
              <a:cs typeface="Calibri"/>
              <a:sym typeface="Calibri"/>
            </a:endParaRPr>
          </a:p>
        </p:txBody>
      </p:sp>
      <p:sp>
        <p:nvSpPr>
          <p:cNvPr id="128" name="Google Shape;128;p18"/>
          <p:cNvSpPr txBox="1"/>
          <p:nvPr>
            <p:ph idx="1" type="body"/>
          </p:nvPr>
        </p:nvSpPr>
        <p:spPr>
          <a:xfrm>
            <a:off x="0" y="5627875"/>
            <a:ext cx="12147600" cy="871200"/>
          </a:xfrm>
          <a:prstGeom prst="rect">
            <a:avLst/>
          </a:prstGeom>
          <a:noFill/>
          <a:ln>
            <a:noFill/>
          </a:ln>
        </p:spPr>
        <p:txBody>
          <a:bodyPr anchorCtr="0" anchor="ctr" bIns="45700" lIns="91425" spcFirstLastPara="1" rIns="91425" wrap="square" tIns="45700">
            <a:normAutofit fontScale="85000" lnSpcReduction="20000"/>
          </a:bodyPr>
          <a:lstStyle/>
          <a:p>
            <a:pPr indent="0" lvl="0" marL="306000" rtl="0" algn="l">
              <a:lnSpc>
                <a:spcPct val="110000"/>
              </a:lnSpc>
              <a:spcBef>
                <a:spcPts val="960"/>
              </a:spcBef>
              <a:spcAft>
                <a:spcPts val="0"/>
              </a:spcAft>
              <a:buNone/>
            </a:pPr>
            <a:r>
              <a:rPr b="1" lang="en-IN" sz="1800">
                <a:solidFill>
                  <a:srgbClr val="0F0F0F"/>
                </a:solidFill>
              </a:rPr>
              <a:t>Correlation map</a:t>
            </a:r>
            <a:r>
              <a:rPr lang="en-IN" sz="1800">
                <a:solidFill>
                  <a:srgbClr val="0F0F0F"/>
                </a:solidFill>
              </a:rPr>
              <a:t>:-The map </a:t>
            </a:r>
            <a:r>
              <a:rPr lang="en-IN" sz="1800">
                <a:solidFill>
                  <a:srgbClr val="0F0F0F"/>
                </a:solidFill>
              </a:rPr>
              <a:t>highlights the relationships between different features in the dataset and</a:t>
            </a:r>
            <a:r>
              <a:rPr lang="en-IN" sz="1800">
                <a:solidFill>
                  <a:srgbClr val="0F0F0F"/>
                </a:solidFill>
              </a:rPr>
              <a:t> the </a:t>
            </a:r>
            <a:r>
              <a:rPr lang="en-IN" sz="1800">
                <a:solidFill>
                  <a:srgbClr val="0F0F0F"/>
                </a:solidFill>
              </a:rPr>
              <a:t>target feature</a:t>
            </a:r>
            <a:r>
              <a:rPr lang="en-IN" sz="1800">
                <a:solidFill>
                  <a:srgbClr val="0F0F0F"/>
                </a:solidFill>
              </a:rPr>
              <a:t> which is, Heart_Disease.</a:t>
            </a:r>
            <a:endParaRPr sz="1800">
              <a:solidFill>
                <a:srgbClr val="0F0F0F"/>
              </a:solidFill>
            </a:endParaRPr>
          </a:p>
          <a:p>
            <a:pPr indent="0" lvl="0" marL="306000" rtl="0" algn="l">
              <a:lnSpc>
                <a:spcPct val="110000"/>
              </a:lnSpc>
              <a:spcBef>
                <a:spcPts val="960"/>
              </a:spcBef>
              <a:spcAft>
                <a:spcPts val="0"/>
              </a:spcAft>
              <a:buNone/>
            </a:pPr>
            <a:r>
              <a:rPr b="1" lang="en-IN" sz="1800">
                <a:solidFill>
                  <a:srgbClr val="0F0F0F"/>
                </a:solidFill>
              </a:rPr>
              <a:t>Feature Importance Chart</a:t>
            </a:r>
            <a:r>
              <a:rPr lang="en-IN" sz="1800">
                <a:solidFill>
                  <a:srgbClr val="0F0F0F"/>
                </a:solidFill>
              </a:rPr>
              <a:t>:-The chart displays the significance of each feature in predicting heart disease.</a:t>
            </a:r>
            <a:endParaRPr sz="1800">
              <a:solidFill>
                <a:srgbClr val="0F0F0F"/>
              </a:solidFill>
            </a:endParaRPr>
          </a:p>
        </p:txBody>
      </p:sp>
      <p:pic>
        <p:nvPicPr>
          <p:cNvPr id="129" name="Google Shape;129;p18"/>
          <p:cNvPicPr preferRelativeResize="0"/>
          <p:nvPr/>
        </p:nvPicPr>
        <p:blipFill>
          <a:blip r:embed="rId3">
            <a:alphaModFix/>
          </a:blip>
          <a:stretch>
            <a:fillRect/>
          </a:stretch>
        </p:blipFill>
        <p:spPr>
          <a:xfrm>
            <a:off x="0" y="1258350"/>
            <a:ext cx="6538675" cy="4017426"/>
          </a:xfrm>
          <a:prstGeom prst="rect">
            <a:avLst/>
          </a:prstGeom>
          <a:noFill/>
          <a:ln>
            <a:noFill/>
          </a:ln>
        </p:spPr>
      </p:pic>
      <p:pic>
        <p:nvPicPr>
          <p:cNvPr id="130" name="Google Shape;130;p18"/>
          <p:cNvPicPr preferRelativeResize="0"/>
          <p:nvPr/>
        </p:nvPicPr>
        <p:blipFill>
          <a:blip r:embed="rId4">
            <a:alphaModFix/>
          </a:blip>
          <a:stretch>
            <a:fillRect/>
          </a:stretch>
        </p:blipFill>
        <p:spPr>
          <a:xfrm>
            <a:off x="6691075" y="1345372"/>
            <a:ext cx="5348525" cy="25664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581242" y="649831"/>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36" name="Google Shape;136;p19"/>
          <p:cNvSpPr txBox="1"/>
          <p:nvPr>
            <p:ph idx="1" type="body"/>
          </p:nvPr>
        </p:nvSpPr>
        <p:spPr>
          <a:xfrm>
            <a:off x="125600" y="1329325"/>
            <a:ext cx="11984700" cy="48216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None/>
            </a:pPr>
            <a:r>
              <a:t/>
            </a:r>
            <a:endParaRPr sz="900"/>
          </a:p>
          <a:p>
            <a:pPr indent="-280796" lvl="0" marL="305435" rtl="0" algn="l">
              <a:lnSpc>
                <a:spcPct val="110000"/>
              </a:lnSpc>
              <a:spcBef>
                <a:spcPts val="880"/>
              </a:spcBef>
              <a:spcAft>
                <a:spcPts val="0"/>
              </a:spcAft>
              <a:buSzPts val="900"/>
              <a:buChar char="◼"/>
            </a:pPr>
            <a:r>
              <a:rPr b="1" lang="en-IN" sz="900"/>
              <a:t>Algorithm Selection:</a:t>
            </a:r>
            <a:endParaRPr sz="900"/>
          </a:p>
          <a:p>
            <a:pPr indent="0" lvl="0" marL="0" rtl="0" algn="l">
              <a:spcBef>
                <a:spcPts val="880"/>
              </a:spcBef>
              <a:spcAft>
                <a:spcPts val="0"/>
              </a:spcAft>
              <a:buNone/>
            </a:pPr>
            <a:r>
              <a:rPr lang="en-IN" sz="900"/>
              <a:t>            F</a:t>
            </a:r>
            <a:r>
              <a:rPr lang="en-IN" sz="900"/>
              <a:t>or </a:t>
            </a:r>
            <a:r>
              <a:rPr lang="en-IN" sz="900"/>
              <a:t>predicting</a:t>
            </a:r>
            <a:r>
              <a:rPr lang="en-IN" sz="900"/>
              <a:t> cardiovascular risk I have used a variety of machine learning algorithms </a:t>
            </a:r>
            <a:r>
              <a:rPr lang="en-IN" sz="900"/>
              <a:t>such as  Logistic Regression, Random Forest Classifier, KNN and Cat Boost.Each algorithm provides some unique   </a:t>
            </a:r>
            <a:endParaRPr sz="900"/>
          </a:p>
          <a:p>
            <a:pPr indent="0" lvl="0" marL="0" rtl="0" algn="l">
              <a:spcBef>
                <a:spcPts val="880"/>
              </a:spcBef>
              <a:spcAft>
                <a:spcPts val="0"/>
              </a:spcAft>
              <a:buNone/>
            </a:pPr>
            <a:r>
              <a:rPr lang="en-IN" sz="900"/>
              <a:t>            strengths and characteristics that make them suitable for different aspects of predictive modelling task.</a:t>
            </a:r>
            <a:endParaRPr sz="900"/>
          </a:p>
          <a:p>
            <a:pPr indent="0" lvl="0" marL="0" rtl="0" algn="l">
              <a:spcBef>
                <a:spcPts val="880"/>
              </a:spcBef>
              <a:spcAft>
                <a:spcPts val="0"/>
              </a:spcAft>
              <a:buNone/>
            </a:pPr>
            <a:r>
              <a:rPr lang="en-IN" sz="900"/>
              <a:t>            </a:t>
            </a:r>
            <a:r>
              <a:rPr b="1" lang="en-IN" sz="900"/>
              <a:t>i) Linear Regression:</a:t>
            </a:r>
            <a:r>
              <a:rPr lang="en-IN" sz="900"/>
              <a:t>  </a:t>
            </a:r>
            <a:r>
              <a:rPr lang="en-IN" sz="900">
                <a:solidFill>
                  <a:srgbClr val="0D0D0D"/>
                </a:solidFill>
                <a:highlight>
                  <a:srgbClr val="FFFFFF"/>
                </a:highlight>
              </a:rPr>
              <a:t>It is a supervised machine learning algorithm used for regression tasks. It models the relationship between a dependent variable and one or more independent variables by fitting     </a:t>
            </a:r>
            <a:endParaRPr sz="900">
              <a:solidFill>
                <a:srgbClr val="0D0D0D"/>
              </a:solidFill>
              <a:highlight>
                <a:srgbClr val="FFFFFF"/>
              </a:highlight>
            </a:endParaRPr>
          </a:p>
          <a:p>
            <a:pPr indent="0" lvl="0" marL="0" rtl="0" algn="l">
              <a:spcBef>
                <a:spcPts val="880"/>
              </a:spcBef>
              <a:spcAft>
                <a:spcPts val="0"/>
              </a:spcAft>
              <a:buNone/>
            </a:pPr>
            <a:r>
              <a:rPr lang="en-IN" sz="900">
                <a:solidFill>
                  <a:srgbClr val="0D0D0D"/>
                </a:solidFill>
                <a:highlight>
                  <a:srgbClr val="FFFFFF"/>
                </a:highlight>
              </a:rPr>
              <a:t>            a  linear equation to the observed data in order to find the best-fit line.</a:t>
            </a:r>
            <a:endParaRPr sz="900">
              <a:solidFill>
                <a:srgbClr val="0D0D0D"/>
              </a:solidFill>
              <a:highlight>
                <a:srgbClr val="FFFFFF"/>
              </a:highlight>
            </a:endParaRPr>
          </a:p>
          <a:p>
            <a:pPr indent="0" lvl="0" marL="0" rtl="0" algn="l">
              <a:spcBef>
                <a:spcPts val="880"/>
              </a:spcBef>
              <a:spcAft>
                <a:spcPts val="0"/>
              </a:spcAft>
              <a:buNone/>
            </a:pPr>
            <a:r>
              <a:rPr lang="en-IN" sz="900">
                <a:solidFill>
                  <a:srgbClr val="0D0D0D"/>
                </a:solidFill>
                <a:highlight>
                  <a:srgbClr val="FFFFFF"/>
                </a:highlight>
              </a:rPr>
              <a:t>            </a:t>
            </a:r>
            <a:r>
              <a:rPr b="1" lang="en-IN" sz="900">
                <a:solidFill>
                  <a:srgbClr val="0D0D0D"/>
                </a:solidFill>
                <a:highlight>
                  <a:srgbClr val="FFFFFF"/>
                </a:highlight>
              </a:rPr>
              <a:t>ii) Random Forest Classifier:</a:t>
            </a:r>
            <a:r>
              <a:rPr lang="en-IN" sz="900">
                <a:solidFill>
                  <a:srgbClr val="0D0D0D"/>
                </a:solidFill>
                <a:highlight>
                  <a:srgbClr val="FFFFFF"/>
                </a:highlight>
              </a:rPr>
              <a:t> A versatile ensemble learning method that constructs multiple decision trees during training and outputs the mode of the classes (classification) or mean prediction</a:t>
            </a:r>
            <a:endParaRPr sz="900">
              <a:solidFill>
                <a:srgbClr val="0D0D0D"/>
              </a:solidFill>
              <a:highlight>
                <a:srgbClr val="FFFFFF"/>
              </a:highlight>
            </a:endParaRPr>
          </a:p>
          <a:p>
            <a:pPr indent="0" lvl="0" marL="0" rtl="0" algn="l">
              <a:spcBef>
                <a:spcPts val="880"/>
              </a:spcBef>
              <a:spcAft>
                <a:spcPts val="0"/>
              </a:spcAft>
              <a:buNone/>
            </a:pPr>
            <a:r>
              <a:rPr lang="en-IN" sz="900">
                <a:solidFill>
                  <a:srgbClr val="0D0D0D"/>
                </a:solidFill>
                <a:highlight>
                  <a:srgbClr val="FFFFFF"/>
                </a:highlight>
              </a:rPr>
              <a:t>            (regression) of the individual trees.</a:t>
            </a:r>
            <a:endParaRPr sz="900">
              <a:solidFill>
                <a:srgbClr val="0D0D0D"/>
              </a:solidFill>
              <a:highlight>
                <a:srgbClr val="FFFFFF"/>
              </a:highlight>
            </a:endParaRPr>
          </a:p>
          <a:p>
            <a:pPr indent="0" lvl="0" marL="0" rtl="0" algn="l">
              <a:spcBef>
                <a:spcPts val="880"/>
              </a:spcBef>
              <a:spcAft>
                <a:spcPts val="0"/>
              </a:spcAft>
              <a:buNone/>
            </a:pPr>
            <a:r>
              <a:rPr lang="en-IN" sz="900">
                <a:solidFill>
                  <a:srgbClr val="0D0D0D"/>
                </a:solidFill>
                <a:highlight>
                  <a:srgbClr val="FFFFFF"/>
                </a:highlight>
              </a:rPr>
              <a:t>            </a:t>
            </a:r>
            <a:r>
              <a:rPr b="1" lang="en-IN" sz="900">
                <a:solidFill>
                  <a:srgbClr val="0D0D0D"/>
                </a:solidFill>
                <a:highlight>
                  <a:srgbClr val="FFFFFF"/>
                </a:highlight>
              </a:rPr>
              <a:t>iii) K-Nearest Neighbors (KNN):</a:t>
            </a:r>
            <a:r>
              <a:rPr lang="en-IN" sz="900">
                <a:solidFill>
                  <a:srgbClr val="0D0D0D"/>
                </a:solidFill>
                <a:highlight>
                  <a:srgbClr val="FFFFFF"/>
                </a:highlight>
              </a:rPr>
              <a:t> A simple and intuitive classification algorithm that classifies new data points based on the majority class among their K nearest neighbors in the feature space.</a:t>
            </a:r>
            <a:endParaRPr sz="900">
              <a:solidFill>
                <a:srgbClr val="0D0D0D"/>
              </a:solidFill>
              <a:highlight>
                <a:srgbClr val="FFFFFF"/>
              </a:highlight>
            </a:endParaRPr>
          </a:p>
          <a:p>
            <a:pPr indent="0" lvl="0" marL="0" rtl="0" algn="l">
              <a:spcBef>
                <a:spcPts val="880"/>
              </a:spcBef>
              <a:spcAft>
                <a:spcPts val="0"/>
              </a:spcAft>
              <a:buNone/>
            </a:pPr>
            <a:r>
              <a:rPr lang="en-IN" sz="900">
                <a:solidFill>
                  <a:srgbClr val="0D0D0D"/>
                </a:solidFill>
                <a:highlight>
                  <a:srgbClr val="FFFFFF"/>
                </a:highlight>
              </a:rPr>
              <a:t>            </a:t>
            </a:r>
            <a:r>
              <a:rPr b="1" lang="en-IN" sz="900">
                <a:solidFill>
                  <a:srgbClr val="0D0D0D"/>
                </a:solidFill>
                <a:highlight>
                  <a:srgbClr val="FFFFFF"/>
                </a:highlight>
              </a:rPr>
              <a:t>iv) CatBoost:</a:t>
            </a:r>
            <a:r>
              <a:rPr lang="en-IN" sz="900">
                <a:solidFill>
                  <a:srgbClr val="0D0D0D"/>
                </a:solidFill>
                <a:highlight>
                  <a:srgbClr val="FFFFFF"/>
                </a:highlight>
              </a:rPr>
              <a:t> An efficient gradient boosting framework that utilizes categorical feature support and implements a novel algorithm to handle categorical variables automatically, achieving high accuracy</a:t>
            </a:r>
            <a:endParaRPr sz="900">
              <a:solidFill>
                <a:srgbClr val="0D0D0D"/>
              </a:solidFill>
              <a:highlight>
                <a:srgbClr val="FFFFFF"/>
              </a:highlight>
            </a:endParaRPr>
          </a:p>
          <a:p>
            <a:pPr indent="0" lvl="0" marL="0" rtl="0" algn="l">
              <a:spcBef>
                <a:spcPts val="880"/>
              </a:spcBef>
              <a:spcAft>
                <a:spcPts val="0"/>
              </a:spcAft>
              <a:buNone/>
            </a:pPr>
            <a:r>
              <a:rPr lang="en-IN" sz="900">
                <a:solidFill>
                  <a:srgbClr val="0D0D0D"/>
                </a:solidFill>
                <a:highlight>
                  <a:srgbClr val="FFFFFF"/>
                </a:highlight>
              </a:rPr>
              <a:t>            with minimal hyperparameter tuning.</a:t>
            </a:r>
            <a:endParaRPr sz="900">
              <a:solidFill>
                <a:srgbClr val="0D0D0D"/>
              </a:solidFill>
              <a:highlight>
                <a:srgbClr val="FFFFFF"/>
              </a:highlight>
            </a:endParaRPr>
          </a:p>
          <a:p>
            <a:pPr indent="-280796" lvl="0" marL="305435" rtl="0" algn="l">
              <a:lnSpc>
                <a:spcPct val="110000"/>
              </a:lnSpc>
              <a:spcBef>
                <a:spcPts val="880"/>
              </a:spcBef>
              <a:spcAft>
                <a:spcPts val="0"/>
              </a:spcAft>
              <a:buSzPts val="900"/>
              <a:buChar char="◼"/>
            </a:pPr>
            <a:r>
              <a:rPr b="1" lang="en-IN" sz="900"/>
              <a:t>Data Input:</a:t>
            </a:r>
            <a:endParaRPr sz="900"/>
          </a:p>
          <a:p>
            <a:pPr indent="0" lvl="0" marL="306000" rtl="0" algn="l">
              <a:lnSpc>
                <a:spcPct val="110000"/>
              </a:lnSpc>
              <a:spcBef>
                <a:spcPts val="880"/>
              </a:spcBef>
              <a:spcAft>
                <a:spcPts val="0"/>
              </a:spcAft>
              <a:buNone/>
            </a:pPr>
            <a:r>
              <a:rPr lang="en-IN" sz="900"/>
              <a:t>After data cleaning and preprocessing the input features Height,Weight,Age,BMI,Sex,etc all are stored in an input variable ‘X’ except the target variable Heart Disease which is stored in another variable ‘Y’.The </a:t>
            </a:r>
            <a:r>
              <a:rPr lang="en-IN" sz="900"/>
              <a:t>test set is 10% of the dataset, the validation set is 20% and the remaining is used for training.</a:t>
            </a:r>
            <a:endParaRPr sz="900"/>
          </a:p>
          <a:p>
            <a:pPr indent="-280796" lvl="0" marL="305435" rtl="0" algn="l">
              <a:lnSpc>
                <a:spcPct val="110000"/>
              </a:lnSpc>
              <a:spcBef>
                <a:spcPts val="880"/>
              </a:spcBef>
              <a:spcAft>
                <a:spcPts val="0"/>
              </a:spcAft>
              <a:buSzPts val="900"/>
              <a:buChar char="◼"/>
            </a:pPr>
            <a:r>
              <a:rPr b="1" lang="en-IN" sz="900"/>
              <a:t>Training Process:</a:t>
            </a:r>
            <a:endParaRPr sz="900"/>
          </a:p>
          <a:p>
            <a:pPr indent="0" lvl="0" marL="306000" rtl="0" algn="l">
              <a:lnSpc>
                <a:spcPct val="110000"/>
              </a:lnSpc>
              <a:spcBef>
                <a:spcPts val="880"/>
              </a:spcBef>
              <a:spcAft>
                <a:spcPts val="0"/>
              </a:spcAft>
              <a:buNone/>
            </a:pPr>
            <a:r>
              <a:rPr b="1" lang="en-IN" sz="900"/>
              <a:t>i) Linear Regression:</a:t>
            </a:r>
            <a:r>
              <a:rPr lang="en-IN" sz="900"/>
              <a:t> Utilized and trained the simplified linear regression model using standardized input data to improve performance.Then testing them on the validation and test sets separately.</a:t>
            </a:r>
            <a:endParaRPr sz="900"/>
          </a:p>
          <a:p>
            <a:pPr indent="0" lvl="0" marL="306000" rtl="0" algn="l">
              <a:lnSpc>
                <a:spcPct val="110000"/>
              </a:lnSpc>
              <a:spcBef>
                <a:spcPts val="880"/>
              </a:spcBef>
              <a:spcAft>
                <a:spcPts val="0"/>
              </a:spcAft>
              <a:buNone/>
            </a:pPr>
            <a:r>
              <a:rPr b="1" lang="en-IN" sz="900"/>
              <a:t>ii) Random Forest Classifier: </a:t>
            </a:r>
            <a:r>
              <a:rPr lang="en-IN" sz="900"/>
              <a:t>Utilized a simplified random forest model with optimized hyperparameters to prevent overfitting and evaluated it using validation and test sets.</a:t>
            </a:r>
            <a:endParaRPr sz="900"/>
          </a:p>
          <a:p>
            <a:pPr indent="0" lvl="0" marL="306000" rtl="0" algn="l">
              <a:lnSpc>
                <a:spcPct val="110000"/>
              </a:lnSpc>
              <a:spcBef>
                <a:spcPts val="880"/>
              </a:spcBef>
              <a:spcAft>
                <a:spcPts val="0"/>
              </a:spcAft>
              <a:buNone/>
            </a:pPr>
            <a:r>
              <a:rPr b="1" lang="en-IN" sz="900"/>
              <a:t>iii) K-Nearest Neighbour:</a:t>
            </a:r>
            <a:r>
              <a:rPr lang="en-IN" sz="900"/>
              <a:t> It is trained with 5 neighbours for classification and then evaluated on test and validation sets to determine its accuracy and classification performance.</a:t>
            </a:r>
            <a:endParaRPr sz="900"/>
          </a:p>
          <a:p>
            <a:pPr indent="0" lvl="0" marL="306000" rtl="0" algn="l">
              <a:lnSpc>
                <a:spcPct val="110000"/>
              </a:lnSpc>
              <a:spcBef>
                <a:spcPts val="880"/>
              </a:spcBef>
              <a:spcAft>
                <a:spcPts val="0"/>
              </a:spcAft>
              <a:buNone/>
            </a:pPr>
            <a:r>
              <a:rPr b="1" lang="en-IN" sz="900"/>
              <a:t>iv) CatBoost:</a:t>
            </a:r>
            <a:r>
              <a:rPr lang="en-IN" sz="900"/>
              <a:t> It is trained with optimized hyperparameters including iterations, learning rate and tree depth.Utilized early stopping and validation set to monitor and prevent overfitting during training.</a:t>
            </a:r>
            <a:r>
              <a:rPr lang="en-IN" sz="900"/>
              <a:t>Evaluate</a:t>
            </a:r>
            <a:r>
              <a:rPr lang="en-IN" sz="900"/>
              <a:t> the model on </a:t>
            </a:r>
            <a:r>
              <a:rPr lang="en-IN" sz="900"/>
              <a:t>training,validation and test sets to measure accuracy and model performance.</a:t>
            </a:r>
            <a:r>
              <a:rPr lang="en-IN" sz="900"/>
              <a:t> </a:t>
            </a:r>
            <a:endParaRPr sz="900"/>
          </a:p>
          <a:p>
            <a:pPr indent="-280796" lvl="0" marL="305435" rtl="0" algn="l">
              <a:lnSpc>
                <a:spcPct val="110000"/>
              </a:lnSpc>
              <a:spcBef>
                <a:spcPts val="880"/>
              </a:spcBef>
              <a:spcAft>
                <a:spcPts val="0"/>
              </a:spcAft>
              <a:buSzPts val="900"/>
              <a:buChar char="◼"/>
            </a:pPr>
            <a:r>
              <a:rPr b="1" lang="en-IN" sz="900"/>
              <a:t>Prediction Process:</a:t>
            </a:r>
            <a:endParaRPr sz="900"/>
          </a:p>
          <a:p>
            <a:pPr indent="0" lvl="0" marL="0" rtl="0" algn="l">
              <a:spcBef>
                <a:spcPts val="880"/>
              </a:spcBef>
              <a:spcAft>
                <a:spcPts val="0"/>
              </a:spcAft>
              <a:buNone/>
            </a:pPr>
            <a:r>
              <a:rPr lang="en-IN" sz="900"/>
              <a:t>             </a:t>
            </a:r>
            <a:r>
              <a:rPr lang="en-IN" sz="900"/>
              <a:t>Based on the input like the medical history,physical attributes  and other habits of each patient the models are able to predict whether they can have heart disease or not as this is a classification</a:t>
            </a:r>
            <a:endParaRPr sz="900"/>
          </a:p>
          <a:p>
            <a:pPr indent="0" lvl="0" marL="0" rtl="0" algn="l">
              <a:spcBef>
                <a:spcPts val="880"/>
              </a:spcBef>
              <a:spcAft>
                <a:spcPts val="0"/>
              </a:spcAft>
              <a:buNone/>
            </a:pPr>
            <a:r>
              <a:rPr lang="en-IN" sz="900"/>
              <a:t>             problem</a:t>
            </a:r>
            <a:r>
              <a:rPr lang="en-IN" sz="900"/>
              <a:t>. </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42" name="Google Shape;142;p20"/>
          <p:cNvSpPr txBox="1"/>
          <p:nvPr>
            <p:ph idx="1" type="body"/>
          </p:nvPr>
        </p:nvSpPr>
        <p:spPr>
          <a:xfrm>
            <a:off x="411000" y="1165700"/>
            <a:ext cx="11029500" cy="1088700"/>
          </a:xfrm>
          <a:prstGeom prst="rect">
            <a:avLst/>
          </a:prstGeom>
          <a:noFill/>
          <a:ln>
            <a:noFill/>
          </a:ln>
        </p:spPr>
        <p:txBody>
          <a:bodyPr anchorCtr="0" anchor="ctr" bIns="45700" lIns="91425" spcFirstLastPara="1" rIns="91425" wrap="square" tIns="45700">
            <a:normAutofit fontScale="92500"/>
          </a:bodyPr>
          <a:lstStyle/>
          <a:p>
            <a:pPr indent="0" lvl="0" marL="0" rtl="0" algn="l">
              <a:lnSpc>
                <a:spcPct val="110000"/>
              </a:lnSpc>
              <a:spcBef>
                <a:spcPts val="0"/>
              </a:spcBef>
              <a:spcAft>
                <a:spcPts val="0"/>
              </a:spcAft>
              <a:buSzPct val="147200"/>
              <a:buNone/>
            </a:pPr>
            <a:r>
              <a:rPr lang="en-IN" sz="1500">
                <a:solidFill>
                  <a:srgbClr val="0D0D0D"/>
                </a:solidFill>
                <a:highlight>
                  <a:srgbClr val="FFFFFF"/>
                </a:highlight>
              </a:rPr>
              <a:t>After addressing the issue of class imbalance, there is a noticeable drop in accuracy. Initially, the accuracy was as high as 91%, but upon removing the imbalance using undersampling techniques, the accuracy decreased to 76%. Additionally, some columns such as Weight, Height, BMI, Fruit Consumption, Green Vegetable Consumption, and Fried Potato Consumption exhibit outlier issues. While these outliers do not significantly impact model performance, their removal tends to improve performance slightly on the test set. </a:t>
            </a:r>
            <a:endParaRPr sz="1500"/>
          </a:p>
        </p:txBody>
      </p:sp>
      <p:pic>
        <p:nvPicPr>
          <p:cNvPr id="143" name="Google Shape;143;p20"/>
          <p:cNvPicPr preferRelativeResize="0"/>
          <p:nvPr/>
        </p:nvPicPr>
        <p:blipFill rotWithShape="1">
          <a:blip r:embed="rId3">
            <a:alphaModFix/>
          </a:blip>
          <a:srcRect b="0" l="0" r="-2197" t="-3702"/>
          <a:stretch/>
        </p:blipFill>
        <p:spPr>
          <a:xfrm>
            <a:off x="99950" y="4349975"/>
            <a:ext cx="2920075" cy="2460450"/>
          </a:xfrm>
          <a:prstGeom prst="rect">
            <a:avLst/>
          </a:prstGeom>
          <a:noFill/>
          <a:ln>
            <a:noFill/>
          </a:ln>
        </p:spPr>
      </p:pic>
      <p:pic>
        <p:nvPicPr>
          <p:cNvPr id="144" name="Google Shape;144;p20"/>
          <p:cNvPicPr preferRelativeResize="0"/>
          <p:nvPr/>
        </p:nvPicPr>
        <p:blipFill rotWithShape="1">
          <a:blip r:embed="rId4">
            <a:alphaModFix/>
          </a:blip>
          <a:srcRect b="0" l="0" r="3213" t="-3541"/>
          <a:stretch/>
        </p:blipFill>
        <p:spPr>
          <a:xfrm>
            <a:off x="3079450" y="4381522"/>
            <a:ext cx="2920074" cy="2428902"/>
          </a:xfrm>
          <a:prstGeom prst="rect">
            <a:avLst/>
          </a:prstGeom>
          <a:noFill/>
          <a:ln>
            <a:noFill/>
          </a:ln>
        </p:spPr>
      </p:pic>
      <p:pic>
        <p:nvPicPr>
          <p:cNvPr id="145" name="Google Shape;145;p20"/>
          <p:cNvPicPr preferRelativeResize="0"/>
          <p:nvPr/>
        </p:nvPicPr>
        <p:blipFill>
          <a:blip r:embed="rId5">
            <a:alphaModFix/>
          </a:blip>
          <a:stretch>
            <a:fillRect/>
          </a:stretch>
        </p:blipFill>
        <p:spPr>
          <a:xfrm>
            <a:off x="6096000" y="4449376"/>
            <a:ext cx="2352875" cy="2291449"/>
          </a:xfrm>
          <a:prstGeom prst="rect">
            <a:avLst/>
          </a:prstGeom>
          <a:noFill/>
          <a:ln>
            <a:noFill/>
          </a:ln>
        </p:spPr>
      </p:pic>
      <p:pic>
        <p:nvPicPr>
          <p:cNvPr id="146" name="Google Shape;146;p20"/>
          <p:cNvPicPr preferRelativeResize="0"/>
          <p:nvPr/>
        </p:nvPicPr>
        <p:blipFill>
          <a:blip r:embed="rId6">
            <a:alphaModFix/>
          </a:blip>
          <a:stretch>
            <a:fillRect/>
          </a:stretch>
        </p:blipFill>
        <p:spPr>
          <a:xfrm>
            <a:off x="8448875" y="4551050"/>
            <a:ext cx="3743124" cy="1289775"/>
          </a:xfrm>
          <a:prstGeom prst="rect">
            <a:avLst/>
          </a:prstGeom>
          <a:noFill/>
          <a:ln>
            <a:noFill/>
          </a:ln>
        </p:spPr>
      </p:pic>
      <p:pic>
        <p:nvPicPr>
          <p:cNvPr id="147" name="Google Shape;147;p20"/>
          <p:cNvPicPr preferRelativeResize="0"/>
          <p:nvPr/>
        </p:nvPicPr>
        <p:blipFill>
          <a:blip r:embed="rId7">
            <a:alphaModFix/>
          </a:blip>
          <a:stretch>
            <a:fillRect/>
          </a:stretch>
        </p:blipFill>
        <p:spPr>
          <a:xfrm>
            <a:off x="143050" y="2306250"/>
            <a:ext cx="2624118" cy="1991851"/>
          </a:xfrm>
          <a:prstGeom prst="rect">
            <a:avLst/>
          </a:prstGeom>
          <a:noFill/>
          <a:ln>
            <a:noFill/>
          </a:ln>
        </p:spPr>
      </p:pic>
      <p:pic>
        <p:nvPicPr>
          <p:cNvPr id="148" name="Google Shape;148;p20"/>
          <p:cNvPicPr preferRelativeResize="0"/>
          <p:nvPr/>
        </p:nvPicPr>
        <p:blipFill>
          <a:blip r:embed="rId8">
            <a:alphaModFix/>
          </a:blip>
          <a:stretch>
            <a:fillRect/>
          </a:stretch>
        </p:blipFill>
        <p:spPr>
          <a:xfrm>
            <a:off x="3020025" y="2322038"/>
            <a:ext cx="2602521" cy="1991850"/>
          </a:xfrm>
          <a:prstGeom prst="rect">
            <a:avLst/>
          </a:prstGeom>
          <a:noFill/>
          <a:ln>
            <a:noFill/>
          </a:ln>
        </p:spPr>
      </p:pic>
      <p:pic>
        <p:nvPicPr>
          <p:cNvPr id="149" name="Google Shape;149;p20"/>
          <p:cNvPicPr preferRelativeResize="0"/>
          <p:nvPr/>
        </p:nvPicPr>
        <p:blipFill>
          <a:blip r:embed="rId9">
            <a:alphaModFix/>
          </a:blip>
          <a:stretch>
            <a:fillRect/>
          </a:stretch>
        </p:blipFill>
        <p:spPr>
          <a:xfrm>
            <a:off x="5951825" y="2254388"/>
            <a:ext cx="2583369" cy="1991850"/>
          </a:xfrm>
          <a:prstGeom prst="rect">
            <a:avLst/>
          </a:prstGeom>
          <a:noFill/>
          <a:ln>
            <a:noFill/>
          </a:ln>
        </p:spPr>
      </p:pic>
      <p:pic>
        <p:nvPicPr>
          <p:cNvPr id="150" name="Google Shape;150;p20"/>
          <p:cNvPicPr preferRelativeResize="0"/>
          <p:nvPr/>
        </p:nvPicPr>
        <p:blipFill>
          <a:blip r:embed="rId10">
            <a:alphaModFix/>
          </a:blip>
          <a:stretch>
            <a:fillRect/>
          </a:stretch>
        </p:blipFill>
        <p:spPr>
          <a:xfrm>
            <a:off x="8864475" y="2254400"/>
            <a:ext cx="2576017" cy="1991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581192" y="744031"/>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56" name="Google Shape;156;p21"/>
          <p:cNvSpPr txBox="1"/>
          <p:nvPr>
            <p:ph idx="1" type="body"/>
          </p:nvPr>
        </p:nvSpPr>
        <p:spPr>
          <a:xfrm>
            <a:off x="581192" y="1448551"/>
            <a:ext cx="11029500" cy="4673400"/>
          </a:xfrm>
          <a:prstGeom prst="rect">
            <a:avLst/>
          </a:prstGeom>
          <a:noFill/>
          <a:ln>
            <a:noFill/>
          </a:ln>
        </p:spPr>
        <p:txBody>
          <a:bodyPr anchorCtr="0" anchor="ctr" bIns="45700" lIns="91425" spcFirstLastPara="1" rIns="91425" wrap="square" tIns="45700">
            <a:normAutofit fontScale="92500" lnSpcReduction="20000"/>
          </a:bodyPr>
          <a:lstStyle/>
          <a:p>
            <a:pPr indent="0" lvl="0" marL="306000" rtl="0" algn="l">
              <a:lnSpc>
                <a:spcPct val="110000"/>
              </a:lnSpc>
              <a:spcBef>
                <a:spcPts val="0"/>
              </a:spcBef>
              <a:spcAft>
                <a:spcPts val="0"/>
              </a:spcAft>
              <a:buNone/>
            </a:pPr>
            <a:r>
              <a:rPr lang="en-IN" sz="2000">
                <a:solidFill>
                  <a:srgbClr val="0F0F0F"/>
                </a:solidFill>
              </a:rPr>
              <a:t>In conclusion the cardiovascular risk prediction developed in this project demonstrates the effectiveness of machine learning in the world of healthcare applications. The dataset contains various health and demographic attributes including medical history,exercise habits,age,sex and the history of other habits by which the model can accurately predict the likelihood of individuals having heart disease. </a:t>
            </a:r>
            <a:endParaRPr sz="2000">
              <a:solidFill>
                <a:srgbClr val="0F0F0F"/>
              </a:solidFill>
            </a:endParaRPr>
          </a:p>
          <a:p>
            <a:pPr indent="0" lvl="0" marL="306000" rtl="0" algn="l">
              <a:lnSpc>
                <a:spcPct val="110000"/>
              </a:lnSpc>
              <a:spcBef>
                <a:spcPts val="0"/>
              </a:spcBef>
              <a:spcAft>
                <a:spcPts val="0"/>
              </a:spcAft>
              <a:buNone/>
            </a:pPr>
            <a:r>
              <a:rPr lang="en-IN" sz="2000">
                <a:solidFill>
                  <a:srgbClr val="0F0F0F"/>
                </a:solidFill>
              </a:rPr>
              <a:t>Through extensive data preprocessing, including dropping duplicate values and applying different encoding techniques to transform the data into a numerical representation and also handling the problem of class imbalance for training all the different models. Several machine learning algorithms such as logistic regression,random forest classifier,k-nearest neighbour and catboost are used to come up how each models are performing on the given dataset. These models went through various evaluations using validation and test sets, assessing metrics such as accuracy, precision,recall and F1 score.</a:t>
            </a:r>
            <a:endParaRPr sz="2000">
              <a:solidFill>
                <a:srgbClr val="0F0F0F"/>
              </a:solidFill>
            </a:endParaRPr>
          </a:p>
          <a:p>
            <a:pPr indent="0" lvl="0" marL="306000" rtl="0" algn="l">
              <a:lnSpc>
                <a:spcPct val="110000"/>
              </a:lnSpc>
              <a:spcBef>
                <a:spcPts val="0"/>
              </a:spcBef>
              <a:spcAft>
                <a:spcPts val="0"/>
              </a:spcAft>
              <a:buNone/>
            </a:pPr>
            <a:r>
              <a:rPr lang="en-IN" sz="2000">
                <a:solidFill>
                  <a:srgbClr val="0F0F0F"/>
                </a:solidFill>
              </a:rPr>
              <a:t>The results obtained from model evaluation indicate promising performance ranging from 70% to 75% on the validation and test sets. Further optimization of hyperparameters and exploration of alternative algorithms could potentially enhance model performance.</a:t>
            </a:r>
            <a:endParaRPr sz="2000">
              <a:solidFill>
                <a:srgbClr val="0F0F0F"/>
              </a:solidFill>
            </a:endParaRPr>
          </a:p>
          <a:p>
            <a:pPr indent="0" lvl="0" marL="306000" rtl="0" algn="l">
              <a:lnSpc>
                <a:spcPct val="110000"/>
              </a:lnSpc>
              <a:spcBef>
                <a:spcPts val="0"/>
              </a:spcBef>
              <a:spcAft>
                <a:spcPts val="0"/>
              </a:spcAft>
              <a:buNone/>
            </a:pPr>
            <a:r>
              <a:rPr lang="en-IN" sz="2000">
                <a:solidFill>
                  <a:srgbClr val="0F0F0F"/>
                </a:solidFill>
              </a:rPr>
              <a:t>Overall the cardiovascular risk prediction system represents a valuable tool for healthcare professionals in assessing cardiovascular risk factors and guiding preventive measures for the patients. </a:t>
            </a:r>
            <a:endParaRPr sz="2000">
              <a:solidFill>
                <a:srgbClr val="0F0F0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