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329" r:id="rId5"/>
    <p:sldId id="330" r:id="rId6"/>
    <p:sldId id="343" r:id="rId7"/>
    <p:sldId id="331" r:id="rId8"/>
    <p:sldId id="344" r:id="rId9"/>
    <p:sldId id="348" r:id="rId10"/>
    <p:sldId id="349" r:id="rId11"/>
    <p:sldId id="332" r:id="rId12"/>
    <p:sldId id="337" r:id="rId13"/>
    <p:sldId id="345" r:id="rId14"/>
    <p:sldId id="346" r:id="rId15"/>
    <p:sldId id="351" r:id="rId16"/>
    <p:sldId id="350" r:id="rId17"/>
    <p:sldId id="338" r:id="rId18"/>
    <p:sldId id="354" r:id="rId19"/>
    <p:sldId id="339" r:id="rId20"/>
    <p:sldId id="352" r:id="rId21"/>
    <p:sldId id="353" r:id="rId22"/>
    <p:sldId id="355" r:id="rId23"/>
    <p:sldId id="356" r:id="rId24"/>
    <p:sldId id="340" r:id="rId25"/>
    <p:sldId id="357" r:id="rId26"/>
    <p:sldId id="358" r:id="rId27"/>
    <p:sldId id="341" r:id="rId28"/>
    <p:sldId id="342" r:id="rId29"/>
    <p:sldId id="359" r:id="rId30"/>
    <p:sldId id="360" r:id="rId31"/>
    <p:sldId id="300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3" autoAdjust="0"/>
    <p:restoredTop sz="94660"/>
  </p:normalViewPr>
  <p:slideViewPr>
    <p:cSldViewPr showGuides="1">
      <p:cViewPr varScale="1">
        <p:scale>
          <a:sx n="70" d="100"/>
          <a:sy n="70" d="100"/>
        </p:scale>
        <p:origin x="720" y="48"/>
      </p:cViewPr>
      <p:guideLst>
        <p:guide orient="horz" pos="289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372F2-1D92-4D0A-AAB2-C759EC9CF85E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CE133-05EB-4D3C-AAC4-3DC127482A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041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CCE133-05EB-4D3C-AAC4-3DC127482A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29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46980" y="3079750"/>
            <a:ext cx="209804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67077" y="2499105"/>
            <a:ext cx="3320415" cy="3578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181344" y="2474976"/>
            <a:ext cx="4784090" cy="3773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642872"/>
            <a:ext cx="12192000" cy="643255"/>
          </a:xfrm>
          <a:custGeom>
            <a:avLst/>
            <a:gdLst/>
            <a:ahLst/>
            <a:cxnLst/>
            <a:rect l="l" t="t" r="r" b="b"/>
            <a:pathLst>
              <a:path w="12192000" h="643255">
                <a:moveTo>
                  <a:pt x="12192000" y="0"/>
                </a:moveTo>
                <a:lnTo>
                  <a:pt x="0" y="0"/>
                </a:lnTo>
                <a:lnTo>
                  <a:pt x="0" y="643127"/>
                </a:lnTo>
                <a:lnTo>
                  <a:pt x="12192000" y="643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82760" y="2274159"/>
            <a:ext cx="6626478" cy="3596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13" Type="http://schemas.openxmlformats.org/officeDocument/2006/relationships/image" Target="../media/image33.jpeg"/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12" Type="http://schemas.openxmlformats.org/officeDocument/2006/relationships/image" Target="../media/image3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11" Type="http://schemas.openxmlformats.org/officeDocument/2006/relationships/image" Target="../media/image31.jpe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jpeg"/><Relationship Id="rId9" Type="http://schemas.openxmlformats.org/officeDocument/2006/relationships/image" Target="../media/image2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7991" y="228600"/>
            <a:ext cx="3176016" cy="9006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19200" y="2362200"/>
            <a:ext cx="9905999" cy="204081"/>
            <a:chOff x="1884997" y="2692907"/>
            <a:chExt cx="8417560" cy="93345"/>
          </a:xfrm>
        </p:grpSpPr>
        <p:sp>
          <p:nvSpPr>
            <p:cNvPr id="6" name="object 6"/>
            <p:cNvSpPr/>
            <p:nvPr/>
          </p:nvSpPr>
          <p:spPr>
            <a:xfrm>
              <a:off x="1889760" y="2738627"/>
              <a:ext cx="8382000" cy="1905"/>
            </a:xfrm>
            <a:custGeom>
              <a:avLst/>
              <a:gdLst/>
              <a:ahLst/>
              <a:cxnLst/>
              <a:rect l="l" t="t" r="r" b="b"/>
              <a:pathLst>
                <a:path w="8382000" h="1905">
                  <a:moveTo>
                    <a:pt x="0" y="0"/>
                  </a:moveTo>
                  <a:lnTo>
                    <a:pt x="8382000" y="152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9760" y="2692907"/>
              <a:ext cx="124967" cy="929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7272" y="2692907"/>
              <a:ext cx="124968" cy="92963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08307" y="6423659"/>
            <a:ext cx="202692" cy="2026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74799" y="1129284"/>
            <a:ext cx="9042400" cy="1090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21740" algn="ctr">
              <a:lnSpc>
                <a:spcPct val="100000"/>
              </a:lnSpc>
              <a:spcBef>
                <a:spcPts val="105"/>
              </a:spcBef>
            </a:pPr>
            <a:r>
              <a:rPr lang="en-US" altLang="en-US" sz="3500" b="1" spc="-5" dirty="0">
                <a:latin typeface="Calibri" panose="020F0502020204030204"/>
                <a:ea typeface="+mj-ea"/>
                <a:cs typeface="Calibri" panose="020F0502020204030204"/>
              </a:rPr>
              <a:t>303105151</a:t>
            </a:r>
            <a:r>
              <a:rPr lang="en-US" sz="3500" b="1" spc="-5" dirty="0">
                <a:latin typeface="Calibri" panose="020F0502020204030204"/>
                <a:ea typeface="+mj-ea"/>
                <a:cs typeface="Calibri" panose="020F0502020204030204"/>
              </a:rPr>
              <a:t> - Computational  Thinking for  Structured Design-</a:t>
            </a:r>
            <a:r>
              <a:rPr lang="en-IN" altLang="en-US" sz="3500" b="1" spc="-5" dirty="0">
                <a:latin typeface="Calibri" panose="020F0502020204030204"/>
                <a:ea typeface="+mj-ea"/>
                <a:cs typeface="Calibri" panose="020F0502020204030204"/>
              </a:rP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2514600"/>
            <a:ext cx="9529960" cy="1411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93800" marR="5080" indent="-1181735" algn="ctr">
              <a:lnSpc>
                <a:spcPct val="117000"/>
              </a:lnSpc>
              <a:spcBef>
                <a:spcPts val="100"/>
              </a:spcBef>
            </a:pPr>
            <a:r>
              <a:rPr lang="en-IN" altLang="en-US" sz="2400" b="1" spc="-5" dirty="0">
                <a:cs typeface="Calibri" panose="020F0502020204030204"/>
              </a:rPr>
              <a:t>Miss. Miral Maradiya</a:t>
            </a:r>
            <a:endParaRPr lang="en-US" sz="2400" b="1" spc="-5" dirty="0">
              <a:cs typeface="Calibri" panose="020F0502020204030204"/>
            </a:endParaRPr>
          </a:p>
          <a:p>
            <a:pPr marL="1193800" marR="5080" indent="-1181735" algn="ctr">
              <a:lnSpc>
                <a:spcPct val="117000"/>
              </a:lnSpc>
              <a:spcBef>
                <a:spcPts val="100"/>
              </a:spcBef>
            </a:pPr>
            <a:r>
              <a:rPr lang="en-US" sz="2400" b="1" spc="10" dirty="0">
                <a:cs typeface="Calibri" panose="020F0502020204030204"/>
              </a:rPr>
              <a:t> </a:t>
            </a:r>
            <a:r>
              <a:rPr lang="en-US" sz="2400" spc="-5" dirty="0">
                <a:cs typeface="Calibri" panose="020F0502020204030204"/>
              </a:rPr>
              <a:t>Assistant</a:t>
            </a:r>
            <a:r>
              <a:rPr lang="en-US" sz="2400" spc="25" dirty="0">
                <a:cs typeface="Calibri" panose="020F0502020204030204"/>
              </a:rPr>
              <a:t> </a:t>
            </a:r>
            <a:r>
              <a:rPr lang="en-US" sz="2400" spc="-10" dirty="0">
                <a:cs typeface="Calibri" panose="020F0502020204030204"/>
              </a:rPr>
              <a:t>Professor</a:t>
            </a:r>
          </a:p>
          <a:p>
            <a:pPr marL="1193800" marR="5080" indent="-1181735" algn="ctr">
              <a:lnSpc>
                <a:spcPct val="117000"/>
              </a:lnSpc>
              <a:spcBef>
                <a:spcPts val="100"/>
              </a:spcBef>
            </a:pPr>
            <a:r>
              <a:rPr lang="en-US" sz="2400" spc="-620" dirty="0">
                <a:cs typeface="Calibri" panose="020F0502020204030204"/>
              </a:rPr>
              <a:t> </a:t>
            </a:r>
            <a:r>
              <a:rPr lang="en-US" sz="2400" spc="-10" dirty="0" smtClean="0">
                <a:cs typeface="Calibri" panose="020F0502020204030204"/>
              </a:rPr>
              <a:t>AIDS</a:t>
            </a:r>
            <a:endParaRPr lang="en-US" sz="2400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6.2 Bubble </a:t>
            </a:r>
            <a:r>
              <a:rPr lang="en-US" altLang="en-US" dirty="0"/>
              <a:t>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2362200"/>
            <a:ext cx="11513820" cy="4203065"/>
          </a:xfr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/>
              <a:t>Unlike selection sort, instead of finding the smallest record and performing the</a:t>
            </a:r>
            <a:r>
              <a:rPr lang="en-IN" altLang="en-US" sz="2000" b="0" dirty="0"/>
              <a:t> </a:t>
            </a:r>
            <a:r>
              <a:rPr lang="en-US" altLang="en-US" sz="2000" b="0" dirty="0"/>
              <a:t>interchange, two records are interchanged immediately upon discovering that they are out of</a:t>
            </a:r>
            <a:r>
              <a:rPr lang="en-IN" altLang="en-US" sz="2000" b="0" dirty="0"/>
              <a:t> </a:t>
            </a:r>
            <a:r>
              <a:rPr lang="en-US" altLang="en-US" sz="2000" b="0" dirty="0"/>
              <a:t>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/>
              <a:t>During the first pass R1 and R2 are compared and interchanged in case of our of order,</a:t>
            </a:r>
            <a:r>
              <a:rPr lang="en-IN" altLang="en-US" sz="2000" b="0" dirty="0"/>
              <a:t> </a:t>
            </a:r>
            <a:r>
              <a:rPr lang="en-US" altLang="en-US" sz="2000" b="0" dirty="0"/>
              <a:t>this process is repeated for records R2 and R3, and so 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/>
              <a:t>This method will cause records with small key to move “bubble up”,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/>
              <a:t>After the first pass, the record with largest key will be in the nth position.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/>
              <a:t>On each successive pass, the records with the next largest key will be placed in position n-1,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IN" altLang="en-US" sz="2000" b="0" dirty="0"/>
              <a:t>     </a:t>
            </a:r>
            <a:r>
              <a:rPr lang="en-US" altLang="en-US" sz="2000" b="0" dirty="0"/>
              <a:t>n-2 ….., 2 respectively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/>
              <a:t>This approached required at most n–1 passes, The complexity of bubble sort is O(n2)</a:t>
            </a:r>
          </a:p>
        </p:txBody>
      </p:sp>
    </p:spTree>
    <p:extLst>
      <p:ext uri="{BB962C8B-B14F-4D97-AF65-F5344CB8AC3E}">
        <p14:creationId xmlns:p14="http://schemas.microsoft.com/office/powerpoint/2010/main" val="101927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/>
              <a:t>BUBBLE_SORT </a:t>
            </a:r>
            <a:r>
              <a:rPr lang="en-US" altLang="en-US" dirty="0" smtClean="0"/>
              <a:t>Algorithm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05" y="2369185"/>
            <a:ext cx="11527155" cy="5136515"/>
          </a:xfrm>
        </p:spPr>
        <p:txBody>
          <a:bodyPr wrap="square">
            <a:noAutofit/>
          </a:bodyPr>
          <a:lstStyle/>
          <a:p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bubbleSort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(array)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for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&lt;- 1 to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sizeOfArray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- 1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for j &lt;- 1 to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sizeOfArray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- 1 -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  if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leftElement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&gt;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rightElement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    swap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leftElement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and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rightElement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end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bubbleSort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/>
              <a:t>BUBBLE_SORT</a:t>
            </a:r>
          </a:p>
        </p:txBody>
      </p:sp>
      <p:pic>
        <p:nvPicPr>
          <p:cNvPr id="1026" name="Picture 2" descr="Bubble_s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26" y="2312797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rst_two_elem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8" y="3349291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rted_lo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4406567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wappe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5540955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orted_posi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340506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o_valu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345" y="3397782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10_smaller_3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757" y="4413494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iterati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69" y="5334000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econd_iterati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2312797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alue_moves_end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45" y="3238886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iteration_2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945" y="4352476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teration_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5347854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/>
              <a:t>BUBBLE_SORT</a:t>
            </a:r>
          </a:p>
        </p:txBody>
      </p:sp>
      <p:pic>
        <p:nvPicPr>
          <p:cNvPr id="2050" name="Picture 2" descr="iteration_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0" y="2438400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ray_completely_sor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46882"/>
            <a:ext cx="316230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797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BUBBLE_SORT Code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2438400"/>
            <a:ext cx="5838825" cy="4081145"/>
          </a:xfrm>
        </p:spPr>
        <p:txBody>
          <a:bodyPr wrap="square">
            <a:noAutofit/>
          </a:bodyPr>
          <a:lstStyle/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// Bubble sort in 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C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#include &lt;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stdio.h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&gt;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// perform the bubble sort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void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bubbleSort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array[],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size) 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{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// loop to access each array element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for (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= 0;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&lt; size - 1; </a:t>
            </a:r>
            <a:r>
              <a:rPr lang="en-US" altLang="en-US" sz="2400" b="0" dirty="0" err="1" smtClean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++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) 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{      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// loop to compare array elements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for (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= 0;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&lt; size 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– 1-i; 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j++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) 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{      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  // compare two adjacent 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elements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222183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if (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array[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] 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&gt; 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array[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+ 1]) 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{        </a:t>
            </a:r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      // swapping occurs if elements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      // are not in the intended order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    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temp = 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array[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];</a:t>
            </a:r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      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array[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] 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= 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array[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+ 1];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      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array[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j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+ 1] = temp;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    }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  }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}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45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BUBBLE_SORT Code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2438400"/>
            <a:ext cx="5838825" cy="4081145"/>
          </a:xfrm>
        </p:spPr>
        <p:txBody>
          <a:bodyPr wrap="square">
            <a:noAutofit/>
          </a:bodyPr>
          <a:lstStyle/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// print array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void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printArray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array[],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size) {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for (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= 0;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&lt; size; ++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) {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("%d  ", array[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]);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}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("\n");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7000" y="222183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main() {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data[] = {-2, 45, 0, 11, -9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};  </a:t>
            </a:r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// find the array's length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size =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sizeof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(data) /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sizeof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(data[0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]);</a:t>
            </a:r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bubbleSort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(data, size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);  </a:t>
            </a:r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("Sorted Array in Ascending Order:\n");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printArray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(data, size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Return 0;</a:t>
            </a:r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70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6.3 Insertion </a:t>
            </a:r>
            <a:r>
              <a:rPr lang="en-US" altLang="en-US" dirty="0"/>
              <a:t>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2438400"/>
            <a:ext cx="11525885" cy="4081145"/>
          </a:xfr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In insertion sort, every iteration moves an element from unsorted portion to sorted portion</a:t>
            </a:r>
            <a:r>
              <a:rPr lang="en-IN" altLang="en-US" sz="28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until all the elements are sorted in the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Steps for Insertion Sort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115" b="0" dirty="0">
                <a:latin typeface="Calibri" panose="020F0502020204030204" charset="0"/>
                <a:cs typeface="Calibri" panose="020F0502020204030204" charset="0"/>
              </a:rPr>
              <a:t>Assume that first element in the list is in sorted portion of the list and remaining all</a:t>
            </a:r>
            <a:r>
              <a:rPr lang="en-IN" altLang="en-US" sz="2115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115" b="0" dirty="0">
                <a:latin typeface="Calibri" panose="020F0502020204030204" charset="0"/>
                <a:cs typeface="Calibri" panose="020F0502020204030204" charset="0"/>
              </a:rPr>
              <a:t>elements are in unsorted portion.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115" b="0" dirty="0">
                <a:latin typeface="Calibri" panose="020F0502020204030204" charset="0"/>
                <a:cs typeface="Calibri" panose="020F0502020204030204" charset="0"/>
              </a:rPr>
              <a:t>Select first element from the unsorted list and insert that element into the sorted list in</a:t>
            </a:r>
            <a:r>
              <a:rPr lang="en-IN" altLang="en-US" sz="2115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115" b="0" dirty="0">
                <a:latin typeface="Calibri" panose="020F0502020204030204" charset="0"/>
                <a:cs typeface="Calibri" panose="020F0502020204030204" charset="0"/>
              </a:rPr>
              <a:t>order specified.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en-US" altLang="en-US" sz="2115" b="0" dirty="0">
                <a:latin typeface="Calibri" panose="020F0502020204030204" charset="0"/>
                <a:cs typeface="Calibri" panose="020F0502020204030204" charset="0"/>
              </a:rPr>
              <a:t>Repeat the above process until all the elements from the unsorted list are moved into</a:t>
            </a:r>
            <a:r>
              <a:rPr lang="en-IN" altLang="en-US" sz="2115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115" b="0" dirty="0">
                <a:latin typeface="Calibri" panose="020F0502020204030204" charset="0"/>
                <a:cs typeface="Calibri" panose="020F0502020204030204" charset="0"/>
              </a:rPr>
              <a:t>the sorted list.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This algorithm is not suitable for large data sets</a:t>
            </a:r>
          </a:p>
        </p:txBody>
      </p:sp>
    </p:spTree>
    <p:extLst>
      <p:ext uri="{BB962C8B-B14F-4D97-AF65-F5344CB8AC3E}">
        <p14:creationId xmlns:p14="http://schemas.microsoft.com/office/powerpoint/2010/main" val="230783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r>
              <a:rPr lang="en-US" altLang="en-US" dirty="0"/>
              <a:t>Complexity of the Insertion Sort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38400"/>
            <a:ext cx="11525885" cy="4213225"/>
          </a:xfr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charset="0"/>
                <a:cs typeface="Calibri" panose="020F0502020204030204" charset="0"/>
              </a:rPr>
              <a:t>To sort a unsorted list with 'n' number of elements we need to make (1+2+3+......+n-1) =</a:t>
            </a:r>
            <a:r>
              <a:rPr lang="en-IN" altLang="en-US" sz="2800" b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800" b="0">
                <a:latin typeface="Calibri" panose="020F0502020204030204" charset="0"/>
                <a:cs typeface="Calibri" panose="020F0502020204030204" charset="0"/>
              </a:rPr>
              <a:t>(n (n-1))/2 number of comparisons in the worst case.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charset="0"/>
                <a:cs typeface="Calibri" panose="020F0502020204030204" charset="0"/>
              </a:rPr>
              <a:t>If the list already sorted, then it requires 'n' number of comparisons.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charset="0"/>
                <a:cs typeface="Calibri" panose="020F0502020204030204" charset="0"/>
              </a:rPr>
              <a:t>Worst Case : Θ(n2)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charset="0"/>
                <a:cs typeface="Calibri" panose="020F0502020204030204" charset="0"/>
              </a:rPr>
              <a:t>Best Case : Ω(n)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>
                <a:latin typeface="Calibri" panose="020F0502020204030204" charset="0"/>
                <a:cs typeface="Calibri" panose="020F0502020204030204" charset="0"/>
              </a:rPr>
              <a:t>Average Case : Θ(n2)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 </a:t>
            </a:r>
            <a:r>
              <a:rPr lang="en-US" altLang="en-US" dirty="0"/>
              <a:t>Insertion Sort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38400"/>
            <a:ext cx="11525885" cy="4213225"/>
          </a:xfr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insertionSort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(array)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mark first element as sorted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for each unsorted element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'extract' the element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for j &lt;-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lastSortedIndex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down to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  if current element j &gt; 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    move sorted element to the right by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break loop and insert X 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end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insertionSort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561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/>
              <a:t>Insertion Sort</a:t>
            </a:r>
          </a:p>
        </p:txBody>
      </p:sp>
      <p:pic>
        <p:nvPicPr>
          <p:cNvPr id="3074" name="Picture 2" descr="Insertion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8" y="2187194"/>
            <a:ext cx="5510548" cy="143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sertion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5" y="3276600"/>
            <a:ext cx="5850195" cy="338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nsertion Sort Ste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47" y="2137273"/>
            <a:ext cx="5991962" cy="451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48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2572511"/>
            <a:ext cx="12192000" cy="2802636"/>
            <a:chOff x="0" y="2572511"/>
            <a:chExt cx="12192000" cy="280263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6500" y="2572511"/>
              <a:ext cx="7240524" cy="2802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715511"/>
              <a:ext cx="12192000" cy="1056332"/>
            </a:xfrm>
            <a:custGeom>
              <a:avLst/>
              <a:gdLst/>
              <a:ahLst/>
              <a:cxnLst/>
              <a:rect l="l" t="t" r="r" b="b"/>
              <a:pathLst>
                <a:path w="12192000" h="713739">
                  <a:moveTo>
                    <a:pt x="12192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12192000" y="71323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046980" y="3079750"/>
            <a:ext cx="2098040" cy="551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5" dirty="0" smtClean="0"/>
              <a:t>CHAPTER-</a:t>
            </a:r>
            <a:r>
              <a:rPr lang="en-IN" spc="-5" dirty="0"/>
              <a:t>6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1828800" y="3982720"/>
            <a:ext cx="85915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800" b="1">
                <a:solidFill>
                  <a:schemeClr val="bg1"/>
                </a:solidFill>
              </a:rPr>
              <a:t>Searching and Sorting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nsertion Sort 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5791200" cy="65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sertion Sort Ste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964" y="0"/>
            <a:ext cx="6400800" cy="695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386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1" y="2438400"/>
            <a:ext cx="5915660" cy="4213225"/>
          </a:xfrm>
        </p:spPr>
        <p:txBody>
          <a:bodyPr wrap="square">
            <a:noAutofit/>
          </a:bodyPr>
          <a:lstStyle/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// Insertion sort in </a:t>
            </a:r>
            <a:r>
              <a:rPr lang="en-US" altLang="en-US" sz="2800" b="0" dirty="0" smtClean="0">
                <a:latin typeface="Calibri" panose="020F0502020204030204" charset="0"/>
                <a:cs typeface="Calibri" panose="020F0502020204030204" charset="0"/>
              </a:rPr>
              <a:t>C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#include &lt;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stdio.h</a:t>
            </a:r>
            <a:r>
              <a:rPr lang="en-US" altLang="en-US" sz="2800" b="0" dirty="0" smtClean="0">
                <a:latin typeface="Calibri" panose="020F0502020204030204" charset="0"/>
                <a:cs typeface="Calibri" panose="020F0502020204030204" charset="0"/>
              </a:rPr>
              <a:t>&gt;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// Function to print an array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void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printArray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array[],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size) {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for (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= 0;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&lt; size;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++) {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("%d ", array[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]);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}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("\n");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48401" y="243840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void </a:t>
            </a:r>
            <a:r>
              <a:rPr lang="en-US" altLang="en-US" dirty="0" err="1">
                <a:latin typeface="Calibri" panose="020F0502020204030204" charset="0"/>
                <a:cs typeface="Calibri" panose="020F0502020204030204" charset="0"/>
              </a:rPr>
              <a:t>insertionSort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en-US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array[], </a:t>
            </a:r>
            <a:r>
              <a:rPr lang="en-US" altLang="en-US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size) {</a:t>
            </a: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for (</a:t>
            </a:r>
            <a:r>
              <a:rPr lang="en-US" altLang="en-US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dirty="0" err="1" smtClean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= 1; </a:t>
            </a:r>
            <a:r>
              <a:rPr lang="en-US" altLang="en-US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&lt; size; </a:t>
            </a:r>
            <a:r>
              <a:rPr lang="en-US" altLang="en-US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++) 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{</a:t>
            </a: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en-US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temp 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= 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array[</a:t>
            </a:r>
            <a:r>
              <a:rPr lang="en-US" altLang="en-US" dirty="0" err="1" smtClean="0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];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en-US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j = </a:t>
            </a:r>
            <a:r>
              <a:rPr lang="en-US" altLang="en-US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- 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1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;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  // Compare key with each element on the left of it until an element smaller than</a:t>
            </a: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  // it is found.</a:t>
            </a:r>
          </a:p>
          <a:p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  while (j &gt;=0 &amp;&amp; 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temp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&lt; array[j]) {</a:t>
            </a: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    array[j + 1] = array[j];</a:t>
            </a: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    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j--;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  }</a:t>
            </a: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  array[j + 1] = 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temp</a:t>
            </a:r>
            <a:r>
              <a:rPr lang="en-US" altLang="en-US" dirty="0" smtClean="0">
                <a:latin typeface="Calibri" panose="020F0502020204030204" charset="0"/>
                <a:cs typeface="Calibri" panose="020F0502020204030204" charset="0"/>
              </a:rPr>
              <a:t>;</a:t>
            </a:r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  }</a:t>
            </a:r>
          </a:p>
          <a:p>
            <a:r>
              <a:rPr lang="en-US" altLang="en-US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  <a:p>
            <a:endParaRPr lang="en-US"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35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/>
              <a:t>Insertion 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38400"/>
            <a:ext cx="11525885" cy="4213225"/>
          </a:xfr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// Driver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main() {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data[] = {9, 5, 1, 4, 3};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size =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sizeof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(data) /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sizeof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(data[0]);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insertionSort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(data, size);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("Sorted array in ascending order:\n");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printArray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(data, size</a:t>
            </a:r>
            <a:r>
              <a:rPr lang="en-US" altLang="en-US" sz="2800" b="0" dirty="0" smtClean="0"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 smtClean="0">
                <a:latin typeface="Calibri" panose="020F0502020204030204" charset="0"/>
                <a:cs typeface="Calibri" panose="020F0502020204030204" charset="0"/>
              </a:rPr>
              <a:t>Return 0;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7964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6.4 Linear/Sequential </a:t>
            </a:r>
            <a:r>
              <a:rPr lang="en-US" altLang="en-US" dirty="0"/>
              <a:t>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38400"/>
            <a:ext cx="11525885" cy="4213225"/>
          </a:xfr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In computer science, linear search or sequential search is a method for finding a particular</a:t>
            </a:r>
            <a:r>
              <a:rPr lang="en-IN" altLang="en-US" sz="28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value in a list that</a:t>
            </a:r>
            <a:r>
              <a:rPr lang="en-IN" altLang="en-US" sz="28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consists of checking every one of its elements, one at a time and in</a:t>
            </a:r>
            <a:r>
              <a:rPr lang="en-IN" altLang="en-US" sz="28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sequence, until the desired one is found.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Linear search is the simplest search algorithm.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It is a special case of brute-force search.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Its worst case cost is proportional to the number of elements in the list.</a:t>
            </a:r>
          </a:p>
        </p:txBody>
      </p:sp>
    </p:spTree>
    <p:extLst>
      <p:ext uri="{BB962C8B-B14F-4D97-AF65-F5344CB8AC3E}">
        <p14:creationId xmlns:p14="http://schemas.microsoft.com/office/powerpoint/2010/main" val="2901240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r>
              <a:rPr lang="en-US" altLang="en-US" dirty="0"/>
              <a:t>Sequential Search –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38400"/>
            <a:ext cx="11525885" cy="4213225"/>
          </a:xfrm>
        </p:spPr>
        <p:txBody>
          <a:bodyPr wrap="square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# Input: Array A, integer key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# Output: first index of key in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# or -1 if not </a:t>
            </a:r>
            <a:r>
              <a:rPr lang="en-US" altLang="en-US" sz="2800" b="0" dirty="0" smtClean="0">
                <a:latin typeface="Calibri" panose="020F0502020204030204" charset="0"/>
                <a:cs typeface="Calibri" panose="020F0502020204030204" charset="0"/>
              </a:rPr>
              <a:t>found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Algorithm: </a:t>
            </a:r>
            <a:r>
              <a:rPr lang="en-US" altLang="en-US" sz="2800" b="0" dirty="0" err="1" smtClean="0">
                <a:latin typeface="Calibri" panose="020F0502020204030204" charset="0"/>
                <a:cs typeface="Calibri" panose="020F0502020204030204" charset="0"/>
              </a:rPr>
              <a:t>Linear_Search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for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= 0 to last index of A</a:t>
            </a:r>
            <a:r>
              <a:rPr lang="en-US" altLang="en-US" sz="2800" b="0" dirty="0" smtClean="0">
                <a:latin typeface="Calibri" panose="020F0502020204030204" charset="0"/>
                <a:cs typeface="Calibri" panose="020F0502020204030204" charset="0"/>
              </a:rPr>
              <a:t>: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if A[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] equals key: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return </a:t>
            </a:r>
            <a:r>
              <a:rPr lang="en-US" altLang="en-US" sz="2800" b="0" dirty="0" err="1" smtClean="0">
                <a:latin typeface="Calibri" panose="020F0502020204030204" charset="0"/>
                <a:cs typeface="Calibri" panose="020F0502020204030204" charset="0"/>
              </a:rPr>
              <a:t>i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return -1</a:t>
            </a:r>
          </a:p>
        </p:txBody>
      </p:sp>
    </p:spTree>
    <p:extLst>
      <p:ext uri="{BB962C8B-B14F-4D97-AF65-F5344CB8AC3E}">
        <p14:creationId xmlns:p14="http://schemas.microsoft.com/office/powerpoint/2010/main" val="3690608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r>
              <a:rPr lang="en-US" altLang="en-US" dirty="0"/>
              <a:t>Sequential Search – </a:t>
            </a:r>
            <a:r>
              <a:rPr lang="en-US" altLang="en-US" dirty="0" smtClean="0"/>
              <a:t>with k=1</a:t>
            </a:r>
            <a:endParaRPr lang="en-US" altLang="en-US" dirty="0"/>
          </a:p>
        </p:txBody>
      </p:sp>
      <p:pic>
        <p:nvPicPr>
          <p:cNvPr id="6148" name="Picture 4" descr="Initial arr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87194"/>
            <a:ext cx="5486400" cy="142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Element not f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8" y="3352800"/>
            <a:ext cx="4191000" cy="31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Element f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0"/>
            <a:ext cx="4368063" cy="174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066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r>
              <a:rPr lang="en-US" altLang="en-US" dirty="0"/>
              <a:t>Sequential Search – </a:t>
            </a:r>
            <a:r>
              <a:rPr lang="en-US" altLang="en-US" dirty="0" smtClean="0"/>
              <a:t>Code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1" y="2438400"/>
            <a:ext cx="4772660" cy="4213225"/>
          </a:xfrm>
        </p:spPr>
        <p:txBody>
          <a:bodyPr wrap="square">
            <a:noAutofit/>
          </a:bodyPr>
          <a:lstStyle/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// Linear Search in C</a:t>
            </a:r>
          </a:p>
          <a:p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#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include &lt;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stdio.h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&gt;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search(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array[],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n,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x) 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{  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// Going through array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sequencially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for (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= 0;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&lt; n;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++)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if (array[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] == x)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  return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;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return -1</a:t>
            </a:r>
            <a:r>
              <a:rPr lang="en-US" altLang="en-US" sz="2400" b="0" dirty="0" smtClean="0">
                <a:latin typeface="Calibri" panose="020F0502020204030204" charset="0"/>
                <a:cs typeface="Calibri" panose="020F0502020204030204" charset="0"/>
              </a:rPr>
              <a:t>;}</a:t>
            </a:r>
            <a:endParaRPr lang="en-US" altLang="en-US" sz="2400" b="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9072" y="1994325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main() {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array[] = {2, 4, 0, 1, 9};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x = 1;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n =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sizeof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(array) /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sizeof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(array[0]);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result = search(array, n, x);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  (result == -1) ?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("Element not found") : </a:t>
            </a:r>
            <a:r>
              <a:rPr lang="en-US" altLang="en-US" sz="240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("Element found at index: %d", result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);</a:t>
            </a: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lang="en-US" altLang="en-US" sz="2400" dirty="0" smtClean="0">
                <a:latin typeface="Calibri" panose="020F0502020204030204" charset="0"/>
                <a:cs typeface="Calibri" panose="020F0502020204030204" charset="0"/>
              </a:rPr>
              <a:t>eturn 0;</a:t>
            </a:r>
            <a:endParaRPr lang="en-US" altLang="en-US" sz="24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4844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6.5 Binary </a:t>
            </a:r>
            <a:r>
              <a:rPr lang="en-US" altLang="en-US" dirty="0"/>
              <a:t>Search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38400"/>
            <a:ext cx="11525885" cy="4213225"/>
          </a:xfr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If we have an array that is sorted, we can use a much more efficient algorithm called a</a:t>
            </a:r>
            <a:r>
              <a:rPr lang="en-IN" altLang="en-US" sz="24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Binary 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In binary search each time we divide array into two equal half and compare middle</a:t>
            </a:r>
            <a:r>
              <a:rPr lang="en-IN" altLang="en-US" sz="24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element with search element.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Searching Logic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540" dirty="0">
                <a:latin typeface="Calibri" panose="020F0502020204030204" charset="0"/>
                <a:cs typeface="Calibri" panose="020F0502020204030204" charset="0"/>
              </a:rPr>
              <a:t>If middle element is equal to search element then we got that element and return that index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540" dirty="0">
                <a:latin typeface="Calibri" panose="020F0502020204030204" charset="0"/>
                <a:cs typeface="Calibri" panose="020F0502020204030204" charset="0"/>
              </a:rPr>
              <a:t>if middle element is less than search element we look right part of array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540" dirty="0">
                <a:latin typeface="Calibri" panose="020F0502020204030204" charset="0"/>
                <a:cs typeface="Calibri" panose="020F0502020204030204" charset="0"/>
              </a:rPr>
              <a:t>if middle element is greater than search element we look left part of array.</a:t>
            </a:r>
          </a:p>
        </p:txBody>
      </p:sp>
    </p:spTree>
    <p:extLst>
      <p:ext uri="{BB962C8B-B14F-4D97-AF65-F5344CB8AC3E}">
        <p14:creationId xmlns:p14="http://schemas.microsoft.com/office/powerpoint/2010/main" val="529251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r>
              <a:rPr lang="en-US" altLang="en-US" dirty="0"/>
              <a:t>Binary Search -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38400"/>
            <a:ext cx="11525885" cy="4213225"/>
          </a:xfrm>
        </p:spPr>
        <p:txBody>
          <a:bodyPr wrap="square">
            <a:noAutofit/>
          </a:bodyPr>
          <a:lstStyle/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do until the pointers low and high meet each other.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mid = (low + high)/2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if (x ==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arr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[mid])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    return mid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else if (x &gt; </a:t>
            </a:r>
            <a:r>
              <a:rPr lang="en-US" altLang="en-US" sz="2400" b="0" dirty="0" err="1">
                <a:latin typeface="Calibri" panose="020F0502020204030204" charset="0"/>
                <a:cs typeface="Calibri" panose="020F0502020204030204" charset="0"/>
              </a:rPr>
              <a:t>arr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[mid]) // x is on the right side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    low = mid + 1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else                       // x is on the left side</a:t>
            </a:r>
          </a:p>
          <a:p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        high = mid - 1</a:t>
            </a:r>
          </a:p>
        </p:txBody>
      </p:sp>
    </p:spTree>
    <p:extLst>
      <p:ext uri="{BB962C8B-B14F-4D97-AF65-F5344CB8AC3E}">
        <p14:creationId xmlns:p14="http://schemas.microsoft.com/office/powerpoint/2010/main" val="134362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r>
              <a:rPr lang="en-US" altLang="en-US" dirty="0"/>
              <a:t>Binary Search </a:t>
            </a:r>
            <a:r>
              <a:rPr lang="en-US" altLang="en-US" dirty="0" smtClean="0"/>
              <a:t>– for x=4</a:t>
            </a:r>
            <a:endParaRPr lang="en-US" altLang="en-US" dirty="0"/>
          </a:p>
        </p:txBody>
      </p:sp>
      <p:pic>
        <p:nvPicPr>
          <p:cNvPr id="7170" name="Picture 2" descr="initial array Binary Sear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7400"/>
            <a:ext cx="4672013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etting pointers Binary Sear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56318"/>
            <a:ext cx="4797425" cy="124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mid element Binary Searc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" y="4660454"/>
            <a:ext cx="4641850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finding mid element Binary Search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057401"/>
            <a:ext cx="4641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mid element Binary Search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594" y="3677030"/>
            <a:ext cx="3181350" cy="101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8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38" y="1695069"/>
            <a:ext cx="1545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9610" y="2618612"/>
            <a:ext cx="9416390" cy="25256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indent="-407035">
              <a:spcBef>
                <a:spcPts val="95"/>
              </a:spcBef>
              <a:buFontTx/>
              <a:buAutoNum type="arabicPeriod"/>
              <a:tabLst>
                <a:tab pos="419100" algn="l"/>
                <a:tab pos="419100" algn="l"/>
              </a:tabLst>
            </a:pPr>
            <a:r>
              <a:rPr lang="en-IN" altLang="en-US" sz="3200" b="1" spc="-5" dirty="0" smtClean="0">
                <a:cs typeface="Calibri" panose="020F0502020204030204"/>
              </a:rPr>
              <a:t>Sorting</a:t>
            </a:r>
          </a:p>
          <a:p>
            <a:pPr marL="12065">
              <a:spcBef>
                <a:spcPts val="95"/>
              </a:spcBef>
              <a:tabLst>
                <a:tab pos="419100" algn="l"/>
                <a:tab pos="419100" algn="l"/>
              </a:tabLst>
            </a:pPr>
            <a:r>
              <a:rPr lang="en-US" sz="3200" b="1" spc="-5" dirty="0" smtClean="0">
                <a:cs typeface="Calibri" panose="020F0502020204030204"/>
              </a:rPr>
              <a:t> </a:t>
            </a:r>
            <a:r>
              <a:rPr lang="en-US" sz="3200" dirty="0" smtClean="0"/>
              <a:t>Selection </a:t>
            </a:r>
            <a:r>
              <a:rPr lang="en-US" sz="3200" dirty="0"/>
              <a:t>sort, </a:t>
            </a:r>
            <a:r>
              <a:rPr lang="en-US" sz="3200" dirty="0" err="1"/>
              <a:t>BubbleSort</a:t>
            </a:r>
            <a:r>
              <a:rPr lang="en-US" sz="3200" dirty="0"/>
              <a:t>, Insertion </a:t>
            </a:r>
            <a:r>
              <a:rPr lang="en-US" sz="3200" dirty="0" smtClean="0"/>
              <a:t>sort </a:t>
            </a:r>
          </a:p>
          <a:p>
            <a:pPr marL="12065">
              <a:spcBef>
                <a:spcPts val="95"/>
              </a:spcBef>
              <a:tabLst>
                <a:tab pos="419100" algn="l"/>
                <a:tab pos="419100" algn="l"/>
              </a:tabLst>
            </a:pPr>
            <a:r>
              <a:rPr lang="en-IN" altLang="en-US" sz="3200" b="1" spc="-5" dirty="0" smtClean="0">
                <a:cs typeface="Calibri" panose="020F0502020204030204"/>
              </a:rPr>
              <a:t>2.Searching</a:t>
            </a:r>
          </a:p>
          <a:p>
            <a:pPr marL="12065">
              <a:spcBef>
                <a:spcPts val="95"/>
              </a:spcBef>
              <a:tabLst>
                <a:tab pos="419100" algn="l"/>
                <a:tab pos="419100" algn="l"/>
              </a:tabLst>
            </a:pPr>
            <a:r>
              <a:rPr lang="en-US" sz="3200" dirty="0"/>
              <a:t>Linear and Binary Searching Techniques</a:t>
            </a:r>
            <a:endParaRPr lang="en-IN" altLang="en-US" sz="3200" b="1" spc="-5" dirty="0">
              <a:cs typeface="Calibri" panose="020F0502020204030204"/>
            </a:endParaRPr>
          </a:p>
          <a:p>
            <a:pPr marL="12065">
              <a:spcBef>
                <a:spcPts val="95"/>
              </a:spcBef>
              <a:tabLst>
                <a:tab pos="419100" algn="l"/>
                <a:tab pos="419100" algn="l"/>
              </a:tabLst>
            </a:pPr>
            <a:endParaRPr lang="en-IN" altLang="en-US" sz="3200" b="1" spc="-5" dirty="0"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52331" y="6071615"/>
            <a:ext cx="60960" cy="215265"/>
          </a:xfrm>
          <a:custGeom>
            <a:avLst/>
            <a:gdLst/>
            <a:ahLst/>
            <a:cxnLst/>
            <a:rect l="l" t="t" r="r" b="b"/>
            <a:pathLst>
              <a:path w="60959" h="215264">
                <a:moveTo>
                  <a:pt x="60959" y="0"/>
                </a:moveTo>
                <a:lnTo>
                  <a:pt x="0" y="0"/>
                </a:lnTo>
                <a:lnTo>
                  <a:pt x="0" y="214884"/>
                </a:lnTo>
                <a:lnTo>
                  <a:pt x="60959" y="214884"/>
                </a:lnTo>
                <a:lnTo>
                  <a:pt x="609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859011" y="6073140"/>
            <a:ext cx="3333115" cy="346075"/>
            <a:chOff x="8859011" y="6073140"/>
            <a:chExt cx="3333115" cy="346075"/>
          </a:xfrm>
        </p:grpSpPr>
        <p:sp>
          <p:nvSpPr>
            <p:cNvPr id="6" name="object 6"/>
            <p:cNvSpPr/>
            <p:nvPr/>
          </p:nvSpPr>
          <p:spPr>
            <a:xfrm>
              <a:off x="8859011" y="6073140"/>
              <a:ext cx="3333115" cy="215265"/>
            </a:xfrm>
            <a:custGeom>
              <a:avLst/>
              <a:gdLst/>
              <a:ahLst/>
              <a:cxnLst/>
              <a:rect l="l" t="t" r="r" b="b"/>
              <a:pathLst>
                <a:path w="3333115" h="215264">
                  <a:moveTo>
                    <a:pt x="3332988" y="0"/>
                  </a:moveTo>
                  <a:lnTo>
                    <a:pt x="0" y="0"/>
                  </a:lnTo>
                  <a:lnTo>
                    <a:pt x="0" y="214884"/>
                  </a:lnTo>
                  <a:lnTo>
                    <a:pt x="3332988" y="214884"/>
                  </a:lnTo>
                  <a:lnTo>
                    <a:pt x="33329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99519" y="6214872"/>
              <a:ext cx="202692" cy="2042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r>
              <a:rPr lang="en-US" altLang="en-US" dirty="0"/>
              <a:t>Binary Search - </a:t>
            </a:r>
            <a:r>
              <a:rPr lang="en-US" altLang="en-US" dirty="0" smtClean="0"/>
              <a:t>Code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783" y="2245190"/>
            <a:ext cx="5153660" cy="4213225"/>
          </a:xfrm>
        </p:spPr>
        <p:txBody>
          <a:bodyPr wrap="square">
            <a:noAutofit/>
          </a:bodyPr>
          <a:lstStyle/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// Binary Search in </a:t>
            </a:r>
            <a:r>
              <a:rPr lang="en-US" altLang="en-US" sz="2000" b="0" dirty="0" smtClean="0">
                <a:latin typeface="Calibri" panose="020F0502020204030204" charset="0"/>
                <a:cs typeface="Calibri" panose="020F0502020204030204" charset="0"/>
              </a:rPr>
              <a:t>C</a:t>
            </a:r>
            <a:endParaRPr lang="en-US" altLang="en-US" sz="20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#include &lt;</a:t>
            </a:r>
            <a:r>
              <a:rPr lang="en-US" altLang="en-US" sz="2000" b="0" dirty="0" err="1">
                <a:latin typeface="Calibri" panose="020F0502020204030204" charset="0"/>
                <a:cs typeface="Calibri" panose="020F0502020204030204" charset="0"/>
              </a:rPr>
              <a:t>stdio.h</a:t>
            </a:r>
            <a:r>
              <a:rPr lang="en-US" altLang="en-US" sz="2000" b="0" dirty="0" smtClean="0">
                <a:latin typeface="Calibri" panose="020F0502020204030204" charset="0"/>
                <a:cs typeface="Calibri" panose="020F0502020204030204" charset="0"/>
              </a:rPr>
              <a:t>&gt;</a:t>
            </a:r>
            <a:endParaRPr lang="en-US" altLang="en-US" sz="20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0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000" b="0" dirty="0" err="1">
                <a:latin typeface="Calibri" panose="020F0502020204030204" charset="0"/>
                <a:cs typeface="Calibri" panose="020F0502020204030204" charset="0"/>
              </a:rPr>
              <a:t>binarySearch</a:t>
            </a:r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en-US" sz="20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array[], </a:t>
            </a:r>
            <a:r>
              <a:rPr lang="en-US" altLang="en-US" sz="20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x, </a:t>
            </a:r>
            <a:r>
              <a:rPr lang="en-US" altLang="en-US" sz="20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low, </a:t>
            </a:r>
            <a:r>
              <a:rPr lang="en-US" altLang="en-US" sz="20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high) {</a:t>
            </a: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// Repeat until the pointers low and high meet each other</a:t>
            </a: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while (low &lt;= high) {</a:t>
            </a: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en-US" sz="2000" b="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mid = low + (high - low) / 2</a:t>
            </a:r>
            <a:r>
              <a:rPr lang="en-US" altLang="en-US" sz="2000" b="0" dirty="0" smtClean="0">
                <a:latin typeface="Calibri" panose="020F0502020204030204" charset="0"/>
                <a:cs typeface="Calibri" panose="020F0502020204030204" charset="0"/>
              </a:rPr>
              <a:t>;</a:t>
            </a:r>
            <a:endParaRPr lang="en-US" altLang="en-US" sz="20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  if (x == array[mid])</a:t>
            </a: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    return mid;</a:t>
            </a:r>
          </a:p>
          <a:p>
            <a:r>
              <a:rPr lang="en-US" altLang="en-US" sz="2000" b="0" dirty="0" smtClean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if (x &gt; array[mid])</a:t>
            </a: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    low = mid + 1</a:t>
            </a:r>
            <a:r>
              <a:rPr lang="en-US" altLang="en-US" sz="2000" b="0" dirty="0" smtClean="0">
                <a:latin typeface="Calibri" panose="020F0502020204030204" charset="0"/>
                <a:cs typeface="Calibri" panose="020F0502020204030204" charset="0"/>
              </a:rPr>
              <a:t>;</a:t>
            </a:r>
            <a:endParaRPr lang="en-US" altLang="en-US" sz="20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  else</a:t>
            </a: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    high = mid - 1;</a:t>
            </a: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000" b="0" dirty="0" smtClean="0"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 altLang="en-US" sz="20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000" b="0" dirty="0">
                <a:latin typeface="Calibri" panose="020F0502020204030204" charset="0"/>
                <a:cs typeface="Calibri" panose="020F0502020204030204" charset="0"/>
              </a:rPr>
              <a:t>  return -1;</a:t>
            </a:r>
          </a:p>
          <a:p>
            <a:r>
              <a:rPr lang="en-US" altLang="en-US" sz="2000" b="0" dirty="0" smtClean="0">
                <a:latin typeface="Calibri" panose="020F0502020204030204" charset="0"/>
                <a:cs typeface="Calibri" panose="020F0502020204030204" charset="0"/>
              </a:rPr>
              <a:t>}</a:t>
            </a:r>
            <a:endParaRPr lang="en-US" altLang="en-US" sz="2000" b="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193420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US" sz="200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main(void) {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array[] = {3, 4, 5, 6, 7, 8, 9};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n = </a:t>
            </a:r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sizeof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(array) / </a:t>
            </a:r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sizeof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(array[0]);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x = 4;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 </a:t>
            </a:r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int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result = </a:t>
            </a:r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binarySearch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(array, x, 0, n - 1);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 if (result == -1)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("Not found");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 else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   </a:t>
            </a:r>
            <a:r>
              <a:rPr lang="en-US" altLang="en-US" sz="2000" dirty="0" err="1">
                <a:latin typeface="Calibri" panose="020F0502020204030204" charset="0"/>
                <a:cs typeface="Calibri" panose="020F0502020204030204" charset="0"/>
              </a:rPr>
              <a:t>printf</a:t>
            </a:r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("Element is found at index %d", result);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  return 0;</a:t>
            </a:r>
          </a:p>
          <a:p>
            <a:r>
              <a:rPr lang="en-US" altLang="en-US" sz="2000" dirty="0">
                <a:latin typeface="Calibri" panose="020F0502020204030204" charset="0"/>
                <a:cs typeface="Calibri" panose="020F050202020403020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4821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59011" y="6073140"/>
            <a:ext cx="3333115" cy="215265"/>
          </a:xfrm>
          <a:custGeom>
            <a:avLst/>
            <a:gdLst/>
            <a:ahLst/>
            <a:cxnLst/>
            <a:rect l="l" t="t" r="r" b="b"/>
            <a:pathLst>
              <a:path w="3333115" h="215264">
                <a:moveTo>
                  <a:pt x="3332988" y="0"/>
                </a:moveTo>
                <a:lnTo>
                  <a:pt x="0" y="0"/>
                </a:lnTo>
                <a:lnTo>
                  <a:pt x="0" y="214884"/>
                </a:lnTo>
                <a:lnTo>
                  <a:pt x="3332988" y="214884"/>
                </a:lnTo>
                <a:lnTo>
                  <a:pt x="33329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752331" y="6071615"/>
            <a:ext cx="60960" cy="215265"/>
          </a:xfrm>
          <a:custGeom>
            <a:avLst/>
            <a:gdLst/>
            <a:ahLst/>
            <a:cxnLst/>
            <a:rect l="l" t="t" r="r" b="b"/>
            <a:pathLst>
              <a:path w="60959" h="215264">
                <a:moveTo>
                  <a:pt x="60959" y="0"/>
                </a:moveTo>
                <a:lnTo>
                  <a:pt x="0" y="0"/>
                </a:lnTo>
                <a:lnTo>
                  <a:pt x="0" y="214884"/>
                </a:lnTo>
                <a:lnTo>
                  <a:pt x="60959" y="214884"/>
                </a:lnTo>
                <a:lnTo>
                  <a:pt x="6095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99519" y="6214871"/>
            <a:ext cx="202692" cy="2042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255" y="2487167"/>
            <a:ext cx="6571488" cy="3727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6.1 Selection </a:t>
            </a:r>
            <a:r>
              <a:rPr lang="en-US" altLang="en-US" dirty="0"/>
              <a:t>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740" y="2438400"/>
            <a:ext cx="11525885" cy="4133850"/>
          </a:xfr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Selection sort is a simple sorting algorithm.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The list is divided into two parts,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540" b="0" dirty="0">
                <a:latin typeface="Calibri" panose="020F0502020204030204" charset="0"/>
                <a:cs typeface="Calibri" panose="020F0502020204030204" charset="0"/>
              </a:rPr>
              <a:t>The sorted part at the left end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540" b="0" dirty="0">
                <a:latin typeface="Calibri" panose="020F0502020204030204" charset="0"/>
                <a:cs typeface="Calibri" panose="020F0502020204030204" charset="0"/>
              </a:rPr>
              <a:t>The unsorted part at the right end.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540" b="0" dirty="0">
                <a:latin typeface="Calibri" panose="020F0502020204030204" charset="0"/>
                <a:cs typeface="Calibri" panose="020F0502020204030204" charset="0"/>
              </a:rPr>
              <a:t>Initially, the sorted part is empty and the unsorted part is the entire list.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The smallest element is selected from the unsorted array and swapped with the leftmost</a:t>
            </a:r>
            <a:r>
              <a:rPr lang="en-IN" altLang="en-US" sz="24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element, and that element becomes a part of the sorted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This process continues moving unsorted array boundary by one element to the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This algorithm is not suitable for large data sets as its average and worst case complexities</a:t>
            </a:r>
            <a:r>
              <a:rPr lang="en-IN" altLang="en-US" sz="2400" b="0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400" b="0" dirty="0">
                <a:latin typeface="Calibri" panose="020F0502020204030204" charset="0"/>
                <a:cs typeface="Calibri" panose="020F0502020204030204" charset="0"/>
              </a:rPr>
              <a:t>are of Ο(n2), where n is the number of items.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SELECTION_SORT ALGORITHM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105" y="2438400"/>
            <a:ext cx="11527155" cy="4218305"/>
          </a:xfrm>
        </p:spPr>
        <p:txBody>
          <a:bodyPr wrap="square">
            <a:noAutofit/>
          </a:bodyPr>
          <a:lstStyle/>
          <a:p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selectionSort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(array, size)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for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from 0 to size - 1 do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set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as the index of the current minimum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for j from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+ 1 to size - 1 do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  if array[j] &lt; array[current minimum]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    set j as the new current minimum index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if current minimum is not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      swap array[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i</a:t>
            </a:r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] with array[current minimum]</a:t>
            </a:r>
          </a:p>
          <a:p>
            <a:r>
              <a:rPr lang="en-US" altLang="en-US" sz="2800" b="0" dirty="0">
                <a:latin typeface="Calibri" panose="020F0502020204030204" charset="0"/>
                <a:cs typeface="Calibri" panose="020F0502020204030204" charset="0"/>
              </a:rPr>
              <a:t>end </a:t>
            </a:r>
            <a:r>
              <a:rPr lang="en-US" altLang="en-US" sz="2800" b="0" dirty="0" err="1">
                <a:latin typeface="Calibri" panose="020F0502020204030204" charset="0"/>
                <a:cs typeface="Calibri" panose="020F0502020204030204" charset="0"/>
              </a:rPr>
              <a:t>selectionSort</a:t>
            </a:r>
            <a:endParaRPr lang="en-US" altLang="en-US" sz="2800" b="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r>
              <a:rPr lang="en-US" altLang="en-US" dirty="0" smtClean="0"/>
              <a:t>SELECTION_SORT Example</a:t>
            </a:r>
            <a:endParaRPr lang="en-US" altLang="en-US" dirty="0"/>
          </a:p>
        </p:txBody>
      </p:sp>
      <p:pic>
        <p:nvPicPr>
          <p:cNvPr id="1026" name="Picture 2" descr="depicted arra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25338"/>
            <a:ext cx="49720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33_resid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8" y="4191000"/>
            <a:ext cx="497205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10_lowest_valu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64" y="3282247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14_second_lowes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2" y="5371797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replace_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46" y="3302115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replace_2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8" y="2253047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replaced_2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46" y="4417036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replace_3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546" y="5504248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637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443"/>
          </a:xfrm>
        </p:spPr>
        <p:txBody>
          <a:bodyPr/>
          <a:lstStyle/>
          <a:p>
            <a:r>
              <a:rPr lang="en-US" altLang="en-US" dirty="0"/>
              <a:t>SELECTION_SORT Example</a:t>
            </a:r>
            <a:endParaRPr lang="en-IN" dirty="0"/>
          </a:p>
        </p:txBody>
      </p:sp>
      <p:pic>
        <p:nvPicPr>
          <p:cNvPr id="2050" name="Picture 2" descr="replaced_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74856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place_27_with_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63626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place_35_with_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" y="4355528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placed_valu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36" y="5465512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place_4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306350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placed_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82" y="3482464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placed_42_4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582" y="4777416"/>
            <a:ext cx="4972050" cy="105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 smtClean="0"/>
              <a:t>SELECTION_SORT Code</a:t>
            </a:r>
            <a:endParaRPr lang="en-US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2362200"/>
            <a:ext cx="5076825" cy="4203065"/>
          </a:xfrm>
        </p:spPr>
        <p:txBody>
          <a:bodyPr wrap="square">
            <a:noAutofit/>
          </a:bodyPr>
          <a:lstStyle/>
          <a:p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// Selection sort in </a:t>
            </a:r>
            <a:r>
              <a:rPr lang="en-US" altLang="en-US" sz="2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alt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en-US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stdio.h</a:t>
            </a:r>
            <a:r>
              <a:rPr lang="en-US" altLang="en-US" sz="2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alt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// function to swap the </a:t>
            </a:r>
            <a:r>
              <a:rPr lang="en-US" altLang="en-US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position of two elements</a:t>
            </a:r>
          </a:p>
          <a:p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void swap(</a:t>
            </a:r>
            <a:r>
              <a:rPr lang="en-US" altLang="en-US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*a, </a:t>
            </a:r>
            <a:r>
              <a:rPr lang="en-US" altLang="en-US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*b) {</a:t>
            </a:r>
          </a:p>
          <a:p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24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temp = *a;</a:t>
            </a:r>
          </a:p>
          <a:p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 *a = *b;</a:t>
            </a:r>
          </a:p>
          <a:p>
            <a:r>
              <a:rPr lang="en-US" alt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  *b = temp;</a:t>
            </a:r>
          </a:p>
          <a:p>
            <a:r>
              <a:rPr lang="en-US" altLang="en-US" sz="24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en-US" sz="24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63361" y="2187194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selectionSort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array[],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size) {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for (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0;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size - 1;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for (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+ 1;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 size;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// Select the minimum element in each loop.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if (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array[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 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array[min])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// put min at the correct position</a:t>
            </a: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swap(&amp;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array[min],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array[</a:t>
            </a:r>
            <a:r>
              <a:rPr lang="en-US" alt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1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638" y="1695069"/>
            <a:ext cx="11526723" cy="492125"/>
          </a:xfrm>
        </p:spPr>
        <p:txBody>
          <a:bodyPr/>
          <a:lstStyle/>
          <a:p>
            <a:pPr algn="ctr"/>
            <a:r>
              <a:rPr lang="en-US" altLang="en-US" dirty="0"/>
              <a:t>SELECTION_SORT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375" y="2362200"/>
            <a:ext cx="5381625" cy="4203065"/>
          </a:xfrm>
        </p:spPr>
        <p:txBody>
          <a:bodyPr wrap="square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function to print an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printArray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array[], 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size) {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for (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= 0; 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&lt; size; ++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("%d  ", array[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]);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("\n");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b="0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24600" y="2362200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000" dirty="0"/>
              <a:t>// driver code</a:t>
            </a:r>
          </a:p>
          <a:p>
            <a:r>
              <a:rPr lang="en-US" altLang="en-US" sz="2000" dirty="0" err="1"/>
              <a:t>int</a:t>
            </a:r>
            <a:r>
              <a:rPr lang="en-US" altLang="en-US" sz="2000" dirty="0"/>
              <a:t> main() {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data[] = {20, 12, 10, 15, 2};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int</a:t>
            </a:r>
            <a:r>
              <a:rPr lang="en-US" altLang="en-US" sz="2000" dirty="0"/>
              <a:t> size = </a:t>
            </a:r>
            <a:r>
              <a:rPr lang="en-US" altLang="en-US" sz="2000" dirty="0" err="1"/>
              <a:t>sizeof</a:t>
            </a:r>
            <a:r>
              <a:rPr lang="en-US" altLang="en-US" sz="2000" dirty="0"/>
              <a:t>(data) / </a:t>
            </a:r>
            <a:r>
              <a:rPr lang="en-US" altLang="en-US" sz="2000" dirty="0" err="1"/>
              <a:t>sizeof</a:t>
            </a:r>
            <a:r>
              <a:rPr lang="en-US" altLang="en-US" sz="2000" dirty="0"/>
              <a:t>(data[0]);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selectionSort</a:t>
            </a:r>
            <a:r>
              <a:rPr lang="en-US" altLang="en-US" sz="2000" dirty="0"/>
              <a:t>(data, size);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printf</a:t>
            </a:r>
            <a:r>
              <a:rPr lang="en-US" altLang="en-US" sz="2000" dirty="0"/>
              <a:t>("Sorted array in </a:t>
            </a:r>
            <a:r>
              <a:rPr lang="en-US" altLang="en-US" sz="2000" dirty="0" err="1"/>
              <a:t>Acsending</a:t>
            </a:r>
            <a:r>
              <a:rPr lang="en-US" altLang="en-US" sz="2000" dirty="0"/>
              <a:t> Order:\n");</a:t>
            </a:r>
          </a:p>
          <a:p>
            <a:r>
              <a:rPr lang="en-US" altLang="en-US" sz="2000" dirty="0"/>
              <a:t>  </a:t>
            </a:r>
            <a:r>
              <a:rPr lang="en-US" altLang="en-US" sz="2000" dirty="0" err="1"/>
              <a:t>printArray</a:t>
            </a:r>
            <a:r>
              <a:rPr lang="en-US" altLang="en-US" sz="2000" dirty="0"/>
              <a:t>(data, size</a:t>
            </a:r>
            <a:r>
              <a:rPr lang="en-US" altLang="en-US" sz="2000" dirty="0" smtClean="0"/>
              <a:t>);</a:t>
            </a:r>
          </a:p>
          <a:p>
            <a:r>
              <a:rPr lang="en-US" altLang="en-US" sz="2000" dirty="0" smtClean="0"/>
              <a:t>Return 0;</a:t>
            </a:r>
            <a:endParaRPr lang="en-US" altLang="en-US" sz="2000" dirty="0"/>
          </a:p>
          <a:p>
            <a:r>
              <a:rPr lang="en-US" altLang="en-US" sz="2000" dirty="0"/>
              <a:t>}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483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1969</Words>
  <Application>Microsoft Office PowerPoint</Application>
  <PresentationFormat>Widescreen</PresentationFormat>
  <Paragraphs>267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Arial MT</vt:lpstr>
      <vt:lpstr>Calibri</vt:lpstr>
      <vt:lpstr>Office Theme</vt:lpstr>
      <vt:lpstr>PowerPoint Presentation</vt:lpstr>
      <vt:lpstr>CHAPTER-6</vt:lpstr>
      <vt:lpstr>Contents</vt:lpstr>
      <vt:lpstr>6.1 Selection Sort</vt:lpstr>
      <vt:lpstr>SELECTION_SORT ALGORITHM</vt:lpstr>
      <vt:lpstr>SELECTION_SORT Example</vt:lpstr>
      <vt:lpstr>SELECTION_SORT Example</vt:lpstr>
      <vt:lpstr>SELECTION_SORT Code</vt:lpstr>
      <vt:lpstr>SELECTION_SORT</vt:lpstr>
      <vt:lpstr>6.2 Bubble Sort</vt:lpstr>
      <vt:lpstr>BUBBLE_SORT Algorithm</vt:lpstr>
      <vt:lpstr>BUBBLE_SORT</vt:lpstr>
      <vt:lpstr>BUBBLE_SORT</vt:lpstr>
      <vt:lpstr>BUBBLE_SORT Code</vt:lpstr>
      <vt:lpstr>BUBBLE_SORT Code</vt:lpstr>
      <vt:lpstr>6.3 Insertion Sort</vt:lpstr>
      <vt:lpstr>Complexity of the Insertion Sort Algorithm</vt:lpstr>
      <vt:lpstr> Insertion Sort Algorithm</vt:lpstr>
      <vt:lpstr>Insertion Sort</vt:lpstr>
      <vt:lpstr>PowerPoint Presentation</vt:lpstr>
      <vt:lpstr>Insertion Sort</vt:lpstr>
      <vt:lpstr>Insertion Sort</vt:lpstr>
      <vt:lpstr>6.4 Linear/Sequential Search</vt:lpstr>
      <vt:lpstr>Sequential Search – Algorithm</vt:lpstr>
      <vt:lpstr>Sequential Search – with k=1</vt:lpstr>
      <vt:lpstr>Sequential Search – Code</vt:lpstr>
      <vt:lpstr>6.5 Binary Search</vt:lpstr>
      <vt:lpstr>Binary Search - Algorithm</vt:lpstr>
      <vt:lpstr>Binary Search – for x=4</vt:lpstr>
      <vt:lpstr>Binary Search - Code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</dc:creator>
  <cp:lastModifiedBy>User</cp:lastModifiedBy>
  <cp:revision>254</cp:revision>
  <dcterms:created xsi:type="dcterms:W3CDTF">2023-09-07T11:15:00Z</dcterms:created>
  <dcterms:modified xsi:type="dcterms:W3CDTF">2025-04-16T16:36:41Z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2022-01-10T05:30:00Z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2023-09-07T05:30:00Z</vt:filetime>
  </property>
  <property fmtid="{D5CDD505-2E9C-101B-9397-08002B2CF9AE}" pid="5" name="ICV">
    <vt:lpwstr>070537989028415BAA84E0C1E7BF8E6E_13</vt:lpwstr>
  </property>
  <property fmtid="{D5CDD505-2E9C-101B-9397-08002B2CF9AE}" pid="6" name="KSOProductBuildVer">
    <vt:lpwstr>1033-12.2.0.19307</vt:lpwstr>
  </property>
</Properties>
</file>