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15"/>
  </p:notesMasterIdLst>
  <p:sldIdLst>
    <p:sldId id="256" r:id="rId2"/>
    <p:sldId id="273" r:id="rId3"/>
    <p:sldId id="258" r:id="rId4"/>
    <p:sldId id="259" r:id="rId5"/>
    <p:sldId id="260" r:id="rId6"/>
    <p:sldId id="271" r:id="rId7"/>
    <p:sldId id="261" r:id="rId8"/>
    <p:sldId id="262" r:id="rId9"/>
    <p:sldId id="274" r:id="rId10"/>
    <p:sldId id="275" r:id="rId11"/>
    <p:sldId id="266" r:id="rId12"/>
    <p:sldId id="270"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62" autoAdjust="0"/>
  </p:normalViewPr>
  <p:slideViewPr>
    <p:cSldViewPr>
      <p:cViewPr>
        <p:scale>
          <a:sx n="75" d="100"/>
          <a:sy n="75" d="100"/>
        </p:scale>
        <p:origin x="-1236" y="36"/>
      </p:cViewPr>
      <p:guideLst>
        <p:guide orient="horz" pos="2160"/>
        <p:guide pos="2880"/>
      </p:guideLst>
    </p:cSldViewPr>
  </p:slideViewPr>
  <p:outlineViewPr>
    <p:cViewPr>
      <p:scale>
        <a:sx n="33" d="100"/>
        <a:sy n="33" d="100"/>
      </p:scale>
      <p:origin x="42" y="85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C405-2217-4944-8D01-8318B85E3063}" type="datetimeFigureOut">
              <a:rPr lang="en-IN" smtClean="0"/>
              <a:pPr/>
              <a:t>13-11-2021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7F1BD-B91F-43C9-9CA5-24E2DF994989}" type="slidenum">
              <a:rPr lang="en-IN" smtClean="0"/>
              <a:pPr/>
              <a:t>‹#›</a:t>
            </a:fld>
            <a:endParaRPr lang="en-IN" dirty="0"/>
          </a:p>
        </p:txBody>
      </p:sp>
    </p:spTree>
    <p:extLst>
      <p:ext uri="{BB962C8B-B14F-4D97-AF65-F5344CB8AC3E}">
        <p14:creationId xmlns:p14="http://schemas.microsoft.com/office/powerpoint/2010/main" xmlns="" val="143935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D7F1BD-B91F-43C9-9CA5-24E2DF994989}" type="slidenum">
              <a:rPr lang="en-IN" smtClean="0"/>
              <a:pPr/>
              <a:t>8</a:t>
            </a:fld>
            <a:endParaRPr lang="en-IN"/>
          </a:p>
        </p:txBody>
      </p:sp>
    </p:spTree>
    <p:extLst>
      <p:ext uri="{BB962C8B-B14F-4D97-AF65-F5344CB8AC3E}">
        <p14:creationId xmlns:p14="http://schemas.microsoft.com/office/powerpoint/2010/main" xmlns="" val="176954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FEE161D-EFFD-4F8E-A56E-86BB3D430574}"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FEE161D-EFFD-4F8E-A56E-86BB3D430574}" type="slidenum">
              <a:rPr lang="en-IN" smtClean="0"/>
              <a:pPr/>
              <a:t>‹#›</a:t>
            </a:fld>
            <a:endParaRPr lang="en-IN"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8D8A854-EC45-4DB5-B249-28B8D78581A9}" type="datetimeFigureOut">
              <a:rPr lang="en-IN" smtClean="0"/>
              <a:pPr/>
              <a:t>13-11-2021</a:t>
            </a:fld>
            <a:endParaRPr lang="en-IN" dirty="0"/>
          </a:p>
        </p:txBody>
      </p:sp>
      <p:sp>
        <p:nvSpPr>
          <p:cNvPr id="9" name="Slide Number Placeholder 8"/>
          <p:cNvSpPr>
            <a:spLocks noGrp="1"/>
          </p:cNvSpPr>
          <p:nvPr>
            <p:ph type="sldNum" sz="quarter" idx="11"/>
          </p:nvPr>
        </p:nvSpPr>
        <p:spPr/>
        <p:txBody>
          <a:bodyPr/>
          <a:lstStyle/>
          <a:p>
            <a:fld id="{5FEE161D-EFFD-4F8E-A56E-86BB3D430574}" type="slidenum">
              <a:rPr lang="en-IN" smtClean="0"/>
              <a:pPr/>
              <a:t>‹#›</a:t>
            </a:fld>
            <a:endParaRPr lang="en-IN" dirty="0"/>
          </a:p>
        </p:txBody>
      </p:sp>
      <p:sp>
        <p:nvSpPr>
          <p:cNvPr id="10" name="Footer Placeholder 9"/>
          <p:cNvSpPr>
            <a:spLocks noGrp="1"/>
          </p:cNvSpPr>
          <p:nvPr>
            <p:ph type="ftr" sz="quarter" idx="12"/>
          </p:nvPr>
        </p:nvSpPr>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FEE161D-EFFD-4F8E-A56E-86BB3D430574}" type="slidenum">
              <a:rPr lang="en-IN" smtClean="0"/>
              <a:pPr/>
              <a:t>‹#›</a:t>
            </a:fld>
            <a:endParaRPr lang="en-IN"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8D8A854-EC45-4DB5-B249-28B8D78581A9}" type="datetimeFigureOut">
              <a:rPr lang="en-IN" smtClean="0"/>
              <a:pPr/>
              <a:t>13-11-2021</a:t>
            </a:fld>
            <a:endParaRPr lang="en-IN" dirty="0"/>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ipublication.com/irph/ijert_spl17/ijertv10n1spl_80.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3568" y="3259932"/>
            <a:ext cx="3096344" cy="1752600"/>
          </a:xfrm>
        </p:spPr>
        <p:txBody>
          <a:bodyPr>
            <a:normAutofit lnSpcReduction="10000"/>
          </a:bodyPr>
          <a:lstStyle/>
          <a:p>
            <a:pPr algn="l"/>
            <a:r>
              <a:rPr lang="en-US" sz="2200" dirty="0">
                <a:solidFill>
                  <a:schemeClr val="tx1"/>
                </a:solidFill>
                <a:latin typeface="Times New Roman" panose="02020603050405020304" pitchFamily="18" charset="0"/>
                <a:cs typeface="Times New Roman" panose="02020603050405020304" pitchFamily="18" charset="0"/>
              </a:rPr>
              <a:t>Under the guidance </a:t>
            </a:r>
            <a:r>
              <a:rPr lang="en-US" sz="2200" dirty="0" smtClean="0">
                <a:solidFill>
                  <a:schemeClr val="tx1"/>
                </a:solidFill>
                <a:latin typeface="Times New Roman" panose="02020603050405020304" pitchFamily="18" charset="0"/>
                <a:cs typeface="Times New Roman" panose="02020603050405020304" pitchFamily="18" charset="0"/>
              </a:rPr>
              <a:t>of</a:t>
            </a:r>
            <a:r>
              <a:rPr lang="en-US" sz="2400" dirty="0" smtClean="0">
                <a:solidFill>
                  <a:schemeClr val="tx1"/>
                </a:solidFill>
                <a:latin typeface="Times New Roman" panose="02020603050405020304" pitchFamily="18" charset="0"/>
                <a:cs typeface="Times New Roman" panose="02020603050405020304" pitchFamily="18" charset="0"/>
              </a:rPr>
              <a:t>:</a:t>
            </a:r>
          </a:p>
          <a:p>
            <a:pPr algn="l"/>
            <a:r>
              <a:rPr lang="en-US" sz="2400" dirty="0" smtClean="0">
                <a:solidFill>
                  <a:schemeClr val="tx1"/>
                </a:solidFill>
                <a:latin typeface="Times New Roman" panose="02020603050405020304" pitchFamily="18" charset="0"/>
                <a:cs typeface="Times New Roman" panose="02020603050405020304" pitchFamily="18" charset="0"/>
              </a:rPr>
              <a:t>        G. </a:t>
            </a:r>
            <a:r>
              <a:rPr lang="en-US" sz="2400" dirty="0" err="1" smtClean="0">
                <a:solidFill>
                  <a:schemeClr val="tx1"/>
                </a:solidFill>
                <a:latin typeface="Times New Roman" panose="02020603050405020304" pitchFamily="18" charset="0"/>
                <a:cs typeface="Times New Roman" panose="02020603050405020304" pitchFamily="18" charset="0"/>
              </a:rPr>
              <a:t>Ramya</a:t>
            </a:r>
            <a:endParaRPr lang="en-US" sz="2400" dirty="0" smtClean="0">
              <a:solidFill>
                <a:schemeClr val="tx1"/>
              </a:solidFill>
              <a:latin typeface="Times New Roman" panose="02020603050405020304" pitchFamily="18" charset="0"/>
              <a:cs typeface="Times New Roman" panose="02020603050405020304" pitchFamily="18" charset="0"/>
            </a:endParaRPr>
          </a:p>
          <a:p>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Assistant Professor)</a:t>
            </a:r>
          </a:p>
          <a:p>
            <a:pPr algn="l"/>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Department </a:t>
            </a:r>
            <a:r>
              <a:rPr lang="en-US" sz="2400" dirty="0">
                <a:solidFill>
                  <a:schemeClr val="tx1"/>
                </a:solidFill>
                <a:latin typeface="Times New Roman" panose="02020603050405020304" pitchFamily="18" charset="0"/>
                <a:cs typeface="Times New Roman" panose="02020603050405020304" pitchFamily="18" charset="0"/>
              </a:rPr>
              <a:t>of </a:t>
            </a:r>
            <a:r>
              <a:rPr lang="en-US" sz="2400" dirty="0" smtClean="0">
                <a:solidFill>
                  <a:schemeClr val="tx1"/>
                </a:solidFill>
                <a:latin typeface="Times New Roman" panose="02020603050405020304" pitchFamily="18" charset="0"/>
                <a:cs typeface="Times New Roman" panose="02020603050405020304" pitchFamily="18" charset="0"/>
              </a:rPr>
              <a:t>ECE</a:t>
            </a:r>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endParaRPr>
          </a:p>
        </p:txBody>
      </p:sp>
      <p:sp>
        <p:nvSpPr>
          <p:cNvPr id="4" name="TextBox 3"/>
          <p:cNvSpPr txBox="1"/>
          <p:nvPr/>
        </p:nvSpPr>
        <p:spPr>
          <a:xfrm>
            <a:off x="4716016" y="3068960"/>
            <a:ext cx="3600400" cy="29546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US" sz="2400" dirty="0" smtClean="0">
                <a:latin typeface="Times New Roman" panose="02020603050405020304" pitchFamily="18" charset="0"/>
                <a:cs typeface="Times New Roman" panose="02020603050405020304" pitchFamily="18" charset="0"/>
              </a:rPr>
              <a:t>: Batch 10</a:t>
            </a:r>
            <a:endParaRPr lang="en-US" sz="2400" dirty="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A.Akhila</a:t>
            </a:r>
            <a:r>
              <a:rPr lang="en-US" sz="2400" dirty="0" smtClean="0">
                <a:latin typeface="Times New Roman" panose="02020603050405020304" pitchFamily="18" charset="0"/>
                <a:cs typeface="Times New Roman" panose="02020603050405020304" pitchFamily="18" charset="0"/>
              </a:rPr>
              <a:t>    - 15325A0405</a:t>
            </a:r>
          </a:p>
          <a:p>
            <a:r>
              <a:rPr lang="en-IN" sz="2400" dirty="0" err="1" smtClean="0">
                <a:latin typeface="Times New Roman" panose="02020603050405020304" pitchFamily="18" charset="0"/>
                <a:cs typeface="Times New Roman" panose="02020603050405020304" pitchFamily="18" charset="0"/>
              </a:rPr>
              <a:t>K.Soumya</a:t>
            </a:r>
            <a:r>
              <a:rPr lang="en-IN"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15325A0406</a:t>
            </a:r>
            <a:endParaRPr lang="en-IN" sz="2400" dirty="0" smtClean="0">
              <a:latin typeface="Times New Roman" panose="02020603050405020304" pitchFamily="18" charset="0"/>
              <a:cs typeface="Times New Roman" panose="02020603050405020304" pitchFamily="18" charset="0"/>
            </a:endParaRPr>
          </a:p>
          <a:p>
            <a:r>
              <a:rPr lang="en-IN" sz="2400" dirty="0" err="1" smtClean="0">
                <a:latin typeface="Times New Roman" panose="02020603050405020304" pitchFamily="18" charset="0"/>
                <a:cs typeface="Times New Roman" panose="02020603050405020304" pitchFamily="18" charset="0"/>
              </a:rPr>
              <a:t>P.Nishitha</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15325A0407</a:t>
            </a:r>
            <a:endParaRPr lang="en-IN" sz="2400" dirty="0" smtClean="0">
              <a:latin typeface="Times New Roman" panose="02020603050405020304" pitchFamily="18" charset="0"/>
              <a:cs typeface="Times New Roman" panose="02020603050405020304" pitchFamily="18" charset="0"/>
            </a:endParaRPr>
          </a:p>
          <a:p>
            <a:r>
              <a:rPr lang="en-IN" sz="2400" dirty="0" err="1" smtClean="0">
                <a:latin typeface="Times New Roman" panose="02020603050405020304" pitchFamily="18" charset="0"/>
                <a:cs typeface="Times New Roman" panose="02020603050405020304" pitchFamily="18" charset="0"/>
              </a:rPr>
              <a:t>N.Deepa</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15325A0408</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sp>
        <p:nvSpPr>
          <p:cNvPr id="5" name="Rectangle 4"/>
          <p:cNvSpPr/>
          <p:nvPr/>
        </p:nvSpPr>
        <p:spPr>
          <a:xfrm>
            <a:off x="899592" y="764704"/>
            <a:ext cx="7161537" cy="1569660"/>
          </a:xfrm>
          <a:prstGeom prst="rect">
            <a:avLst/>
          </a:prstGeom>
          <a:noFill/>
        </p:spPr>
        <p:txBody>
          <a:bodyPr wrap="square" lIns="91440" tIns="45720" rIns="91440" bIns="45720">
            <a:spAutoFit/>
          </a:bodyPr>
          <a:lstStyle/>
          <a:p>
            <a:pPr algn="ctr"/>
            <a:r>
              <a:rPr lang="en-US" sz="4800" b="1" cap="none" spc="0" dirty="0" smtClean="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DESKTOP VOICE   ASSISTANT</a:t>
            </a:r>
            <a:endParaRPr lang="en-IN" sz="4800" b="1" cap="none" spc="0"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522832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Diagram:</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43608" y="1600200"/>
            <a:ext cx="6048672" cy="4205064"/>
          </a:xfrm>
        </p:spPr>
      </p:pic>
    </p:spTree>
    <p:extLst>
      <p:ext uri="{BB962C8B-B14F-4D97-AF65-F5344CB8AC3E}">
        <p14:creationId xmlns:p14="http://schemas.microsoft.com/office/powerpoint/2010/main" xmlns="" val="343782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7055380" cy="1400530"/>
          </a:xfrm>
        </p:spPr>
        <p:txBody>
          <a:bodyPr/>
          <a:lstStyle/>
          <a:p>
            <a:r>
              <a:rPr lang="en-US" dirty="0" smtClean="0">
                <a:solidFill>
                  <a:schemeClr val="tx1">
                    <a:lumMod val="90000"/>
                    <a:lumOff val="10000"/>
                  </a:schemeClr>
                </a:solidFill>
                <a:latin typeface="Times New Roman" pitchFamily="18" charset="0"/>
                <a:cs typeface="Times New Roman" pitchFamily="18" charset="0"/>
              </a:rPr>
              <a:t>Conclusion:</a:t>
            </a:r>
            <a:endParaRPr lang="en-IN" dirty="0">
              <a:solidFill>
                <a:schemeClr val="tx1">
                  <a:lumMod val="90000"/>
                  <a:lumOff val="1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2204864"/>
            <a:ext cx="6711654" cy="4195481"/>
          </a:xfrm>
        </p:spPr>
        <p:txBody>
          <a:bodyPr>
            <a:normAutofit/>
          </a:bodyPr>
          <a:lstStyle/>
          <a:p>
            <a:r>
              <a:rPr lang="en-US" sz="2000" dirty="0" smtClean="0">
                <a:latin typeface="Baskerville Old Face" pitchFamily="18" charset="0"/>
              </a:rPr>
              <a:t>Desktop Assistant has various functionalities, and works only based on </a:t>
            </a:r>
            <a:r>
              <a:rPr lang="en-US" sz="2000" dirty="0">
                <a:latin typeface="Baskerville Old Face" pitchFamily="18" charset="0"/>
              </a:rPr>
              <a:t>the voice commands. </a:t>
            </a:r>
            <a:r>
              <a:rPr lang="en-US" sz="2000" dirty="0" smtClean="0">
                <a:latin typeface="Baskerville Old Face" pitchFamily="18" charset="0"/>
              </a:rPr>
              <a:t>This is </a:t>
            </a:r>
            <a:r>
              <a:rPr lang="en-US" sz="2000" dirty="0">
                <a:latin typeface="Baskerville Old Face" pitchFamily="18" charset="0"/>
              </a:rPr>
              <a:t>language barrier </a:t>
            </a:r>
            <a:r>
              <a:rPr lang="en-US" sz="2000" dirty="0" smtClean="0">
                <a:latin typeface="Baskerville Old Face" pitchFamily="18" charset="0"/>
              </a:rPr>
              <a:t>independent, we can develop the system in various languages. It </a:t>
            </a:r>
            <a:r>
              <a:rPr lang="en-US" sz="2000" dirty="0">
                <a:latin typeface="Baskerville Old Face" pitchFamily="18" charset="0"/>
              </a:rPr>
              <a:t>actively responds to user’s voice </a:t>
            </a:r>
            <a:r>
              <a:rPr lang="en-US" sz="2000" dirty="0" smtClean="0">
                <a:latin typeface="Baskerville Old Face" pitchFamily="18" charset="0"/>
              </a:rPr>
              <a:t>commands.</a:t>
            </a:r>
            <a:endParaRPr lang="en-US" sz="2000" dirty="0"/>
          </a:p>
          <a:p>
            <a:r>
              <a:rPr lang="en-US" sz="2000" dirty="0" smtClean="0">
                <a:latin typeface="Baskerville Old Face" pitchFamily="18" charset="0"/>
              </a:rPr>
              <a:t>The Assistant developed using python and speech recognition technology.</a:t>
            </a:r>
            <a:r>
              <a:rPr lang="en-GB" sz="2000" dirty="0"/>
              <a:t> </a:t>
            </a:r>
            <a:r>
              <a:rPr lang="en-GB" sz="2000" dirty="0">
                <a:latin typeface="Baskerville Old Face" pitchFamily="18" charset="0"/>
              </a:rPr>
              <a:t>Speech Recognition is an excellent application of artificial intelligence to work with since speech is one of the most basic activities of humans. </a:t>
            </a:r>
            <a:endParaRPr lang="en-US" sz="2000" dirty="0" smtClean="0">
              <a:latin typeface="Baskerville Old Face" pitchFamily="18" charset="0"/>
            </a:endParaRPr>
          </a:p>
        </p:txBody>
      </p:sp>
    </p:spTree>
    <p:extLst>
      <p:ext uri="{BB962C8B-B14F-4D97-AF65-F5344CB8AC3E}">
        <p14:creationId xmlns:p14="http://schemas.microsoft.com/office/powerpoint/2010/main" xmlns="" val="2821217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7924800" cy="1143000"/>
          </a:xfrm>
        </p:spPr>
        <p:txBody>
          <a:bodyPr/>
          <a:lstStyle/>
          <a:p>
            <a:r>
              <a:rPr lang="en-US" dirty="0" smtClean="0">
                <a:solidFill>
                  <a:schemeClr val="tx1">
                    <a:lumMod val="90000"/>
                    <a:lumOff val="10000"/>
                  </a:schemeClr>
                </a:solidFill>
                <a:latin typeface="Times New Roman" pitchFamily="18" charset="0"/>
                <a:cs typeface="Times New Roman" pitchFamily="18" charset="0"/>
              </a:rPr>
              <a:t>References:</a:t>
            </a:r>
            <a:endParaRPr lang="en-IN" dirty="0">
              <a:solidFill>
                <a:schemeClr val="tx1">
                  <a:lumMod val="90000"/>
                  <a:lumOff val="1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844824"/>
            <a:ext cx="7620000" cy="4800600"/>
          </a:xfrm>
        </p:spPr>
        <p:txBody>
          <a:bodyPr>
            <a:normAutofit/>
          </a:bodyPr>
          <a:lstStyle/>
          <a:p>
            <a:pPr marL="571500" indent="-457200">
              <a:buFont typeface="+mj-lt"/>
              <a:buAutoNum type="arabicPeriod"/>
            </a:pPr>
            <a:r>
              <a:rPr lang="en-US" sz="2000" dirty="0">
                <a:latin typeface="Baskerville Old Face" pitchFamily="18" charset="0"/>
              </a:rPr>
              <a:t>Digital Life Assistant using Automated Speech Recognition ,2014</a:t>
            </a:r>
            <a:r>
              <a:rPr lang="en-US" sz="2000" dirty="0" smtClean="0">
                <a:latin typeface="Baskerville Old Face" pitchFamily="18" charset="0"/>
              </a:rPr>
              <a:t>.</a:t>
            </a:r>
            <a:r>
              <a:rPr lang="en-US" sz="2000" dirty="0">
                <a:latin typeface="Baskerville Old Face" pitchFamily="18" charset="0"/>
              </a:rPr>
              <a:t> International Conference on Innovative Applications of Computational Intelligence on Power, Energy and Controls with their Impact on Humanity (CIPECH14) </a:t>
            </a:r>
            <a:r>
              <a:rPr lang="en-US" sz="2000" dirty="0" smtClean="0">
                <a:latin typeface="Baskerville Old Face" pitchFamily="18" charset="0"/>
              </a:rPr>
              <a:t>.</a:t>
            </a:r>
          </a:p>
          <a:p>
            <a:pPr marL="571500" indent="-457200">
              <a:buFont typeface="+mj-lt"/>
              <a:buAutoNum type="arabicPeriod"/>
            </a:pPr>
            <a:r>
              <a:rPr lang="en-IN" sz="2000" dirty="0">
                <a:latin typeface="Baskerville Old Face" pitchFamily="18" charset="0"/>
                <a:hlinkClick r:id="rId2"/>
              </a:rPr>
              <a:t>https://</a:t>
            </a:r>
            <a:r>
              <a:rPr lang="en-IN" sz="2000" dirty="0" smtClean="0">
                <a:latin typeface="Baskerville Old Face" pitchFamily="18" charset="0"/>
                <a:hlinkClick r:id="rId2"/>
              </a:rPr>
              <a:t>www.ripublication.com/irph/ijert_spl17/ijertv10n1spl_80.pdf</a:t>
            </a:r>
            <a:r>
              <a:rPr lang="en-IN" sz="2000" dirty="0" smtClean="0">
                <a:latin typeface="Baskerville Old Face" pitchFamily="18" charset="0"/>
              </a:rPr>
              <a:t>.</a:t>
            </a:r>
            <a:r>
              <a:rPr lang="en-US" sz="2000" dirty="0">
                <a:latin typeface="Baskerville Old Face" pitchFamily="18" charset="0"/>
              </a:rPr>
              <a:t> </a:t>
            </a:r>
            <a:r>
              <a:rPr lang="en-US" sz="2000" dirty="0" smtClean="0">
                <a:latin typeface="Baskerville Old Face" pitchFamily="18" charset="0"/>
              </a:rPr>
              <a:t>International </a:t>
            </a:r>
            <a:r>
              <a:rPr lang="en-US" sz="2000" dirty="0">
                <a:latin typeface="Baskerville Old Face" pitchFamily="18" charset="0"/>
              </a:rPr>
              <a:t>Journal of Engineering Research and Technology. ISSN 0974-3154 Volume 10, Number 1 (2017) © International Research Publication House http://www.irphouse.com </a:t>
            </a:r>
          </a:p>
          <a:p>
            <a:pPr marL="571500" indent="-457200">
              <a:buFont typeface="+mj-lt"/>
              <a:buAutoNum type="arabicPeriod"/>
            </a:pPr>
            <a:r>
              <a:rPr lang="en-US" sz="2000" dirty="0" smtClean="0">
                <a:latin typeface="Baskerville Old Face" pitchFamily="18" charset="0"/>
              </a:rPr>
              <a:t>Personal </a:t>
            </a:r>
            <a:r>
              <a:rPr lang="en-US" sz="2000" dirty="0">
                <a:latin typeface="Baskerville Old Face" pitchFamily="18" charset="0"/>
              </a:rPr>
              <a:t>Assistant with Voice Recognition </a:t>
            </a:r>
            <a:r>
              <a:rPr lang="en-US" sz="2000" dirty="0" smtClean="0">
                <a:latin typeface="Baskerville Old Face" pitchFamily="18" charset="0"/>
              </a:rPr>
              <a:t>Intelligence,2017. International </a:t>
            </a:r>
            <a:r>
              <a:rPr lang="en-US" sz="2000" dirty="0">
                <a:latin typeface="Baskerville Old Face" pitchFamily="18" charset="0"/>
              </a:rPr>
              <a:t>Journal of Engineering Research and Technology. ISSN 0974-3154 Volume 10, Number 1 (2017) © International Research Publication House http://www.irphouse.com</a:t>
            </a:r>
            <a:endParaRPr lang="en-IN" sz="2000" dirty="0">
              <a:latin typeface="Baskerville Old Face" pitchFamily="18" charset="0"/>
            </a:endParaRPr>
          </a:p>
        </p:txBody>
      </p:sp>
    </p:spTree>
    <p:extLst>
      <p:ext uri="{BB962C8B-B14F-4D97-AF65-F5344CB8AC3E}">
        <p14:creationId xmlns:p14="http://schemas.microsoft.com/office/powerpoint/2010/main" xmlns="" val="184608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7200" b="1" cap="all" dirty="0" smtClean="0">
                <a:ln/>
                <a:solidFill>
                  <a:schemeClr val="tx2">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anose="02020603050405020304" pitchFamily="18" charset="0"/>
                <a:cs typeface="Times New Roman" panose="02020603050405020304" pitchFamily="18" charset="0"/>
              </a:rPr>
              <a:t>Thank you</a:t>
            </a:r>
            <a:endParaRPr lang="en-IN" sz="7200" b="1" cap="all" dirty="0">
              <a:ln/>
              <a:solidFill>
                <a:schemeClr val="tx2">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xmlns="" val="187749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dirty="0" smtClean="0"/>
              <a:t>DAMN</a:t>
            </a:r>
            <a:r>
              <a:rPr lang="en-GB" dirty="0" smtClean="0"/>
              <a:t/>
            </a:r>
            <a:br>
              <a:rPr lang="en-GB" dirty="0" smtClean="0"/>
            </a:br>
            <a:r>
              <a:rPr lang="en-GB" sz="2000" dirty="0" smtClean="0"/>
              <a:t>	--your   personal   assistant</a:t>
            </a:r>
            <a:endParaRPr lang="en-GB" dirty="0"/>
          </a:p>
        </p:txBody>
      </p:sp>
      <p:sp>
        <p:nvSpPr>
          <p:cNvPr id="3" name="Content Placeholder 2"/>
          <p:cNvSpPr>
            <a:spLocks noGrp="1"/>
          </p:cNvSpPr>
          <p:nvPr>
            <p:ph idx="1"/>
          </p:nvPr>
        </p:nvSpPr>
        <p:spPr/>
        <p:txBody>
          <a:bodyPr/>
          <a:lstStyle/>
          <a:p>
            <a:endParaRPr lang="en-GB"/>
          </a:p>
        </p:txBody>
      </p:sp>
      <p:pic>
        <p:nvPicPr>
          <p:cNvPr id="1026" name="Picture 2" descr="C:\Users\user\Desktop\image22.jpg"/>
          <p:cNvPicPr>
            <a:picLocks noChangeAspect="1" noChangeArrowheads="1"/>
          </p:cNvPicPr>
          <p:nvPr/>
        </p:nvPicPr>
        <p:blipFill>
          <a:blip r:embed="rId2"/>
          <a:srcRect/>
          <a:stretch>
            <a:fillRect/>
          </a:stretch>
        </p:blipFill>
        <p:spPr bwMode="auto">
          <a:xfrm>
            <a:off x="500034" y="1596122"/>
            <a:ext cx="7574470" cy="492922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55380" cy="1400530"/>
          </a:xfrm>
        </p:spPr>
        <p:txBody>
          <a:bodyPr/>
          <a:lstStyle/>
          <a:p>
            <a:r>
              <a:rPr lang="en-US" sz="5000" dirty="0" smtClean="0">
                <a:solidFill>
                  <a:schemeClr val="tx2">
                    <a:lumMod val="50000"/>
                  </a:schemeClr>
                </a:solidFill>
                <a:latin typeface="Times New Roman" pitchFamily="18" charset="0"/>
                <a:cs typeface="Times New Roman" panose="02020603050405020304" pitchFamily="18" charset="0"/>
              </a:rPr>
              <a:t>Introduction</a:t>
            </a:r>
            <a:r>
              <a:rPr lang="en-US" sz="5000" dirty="0">
                <a:solidFill>
                  <a:schemeClr val="tx2">
                    <a:lumMod val="50000"/>
                  </a:schemeClr>
                </a:solidFill>
                <a:latin typeface="Times New Roman" panose="02020603050405020304" pitchFamily="18" charset="0"/>
                <a:cs typeface="Times New Roman" panose="02020603050405020304" pitchFamily="18" charset="0"/>
              </a:rPr>
              <a:t>:</a:t>
            </a:r>
            <a:endParaRPr lang="en-IN" sz="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9592" y="2132856"/>
            <a:ext cx="6711654" cy="4195481"/>
          </a:xfrm>
        </p:spPr>
        <p:txBody>
          <a:bodyPr>
            <a:normAutofit/>
          </a:bodyPr>
          <a:lstStyle/>
          <a:p>
            <a:pPr marL="342900" lvl="1" indent="-342900"/>
            <a:r>
              <a:rPr lang="en-US" dirty="0" smtClean="0">
                <a:latin typeface="Baskerville Old Face" pitchFamily="18" charset="0"/>
                <a:ea typeface="Arimo" pitchFamily="34" charset="0"/>
                <a:cs typeface="Arimo" pitchFamily="34" charset="0"/>
              </a:rPr>
              <a:t>Owning a business, many of our important tasks can be neglected due to a busy schedule. In such circumstances, having a Virtual Assistant will always come in handy as they can help you with many tasks.</a:t>
            </a:r>
          </a:p>
          <a:p>
            <a:r>
              <a:rPr lang="en-US" sz="2000" dirty="0" smtClean="0">
                <a:latin typeface="Baskerville Old Face" pitchFamily="18" charset="0"/>
                <a:ea typeface="Arimo" pitchFamily="34" charset="0"/>
                <a:cs typeface="Arimo" pitchFamily="34" charset="0"/>
              </a:rPr>
              <a:t>A remarkable increase in the development and deployment of voice-controlled Personal Digital Assistant has been seen in the recent years. The amazing feature of these assistants in common is their ability to interact with the human through oral communication.  </a:t>
            </a:r>
            <a:endParaRPr lang="en-IN" sz="2000" dirty="0" smtClean="0">
              <a:latin typeface="Baskerville Old Face" pitchFamily="18" charset="0"/>
              <a:ea typeface="Arimo" pitchFamily="34" charset="0"/>
              <a:cs typeface="Arimo" pitchFamily="34" charset="0"/>
            </a:endParaRPr>
          </a:p>
          <a:p>
            <a:pPr marL="0" indent="0">
              <a:buNone/>
            </a:pPr>
            <a:endParaRPr lang="en-IN" sz="1800" dirty="0">
              <a:latin typeface="Calibri" pitchFamily="34" charset="0"/>
              <a:cs typeface="Calibri" pitchFamily="34" charset="0"/>
            </a:endParaRPr>
          </a:p>
        </p:txBody>
      </p:sp>
    </p:spTree>
    <p:extLst>
      <p:ext uri="{BB962C8B-B14F-4D97-AF65-F5344CB8AC3E}">
        <p14:creationId xmlns:p14="http://schemas.microsoft.com/office/powerpoint/2010/main" xmlns="" val="328832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55380" cy="1400530"/>
          </a:xfrm>
        </p:spPr>
        <p:txBody>
          <a:bodyPr/>
          <a:lstStyle/>
          <a:p>
            <a:r>
              <a:rPr lang="en-US" sz="5000" dirty="0">
                <a:solidFill>
                  <a:schemeClr val="tx2">
                    <a:lumMod val="50000"/>
                  </a:schemeClr>
                </a:solidFill>
                <a:latin typeface="Times New Roman" panose="02020603050405020304" pitchFamily="18" charset="0"/>
                <a:cs typeface="Times New Roman" panose="02020603050405020304" pitchFamily="18" charset="0"/>
              </a:rPr>
              <a:t>Problem </a:t>
            </a:r>
            <a:r>
              <a:rPr lang="en-US" sz="5000" dirty="0" smtClean="0">
                <a:solidFill>
                  <a:schemeClr val="tx2">
                    <a:lumMod val="50000"/>
                  </a:schemeClr>
                </a:solidFill>
                <a:latin typeface="Times New Roman" panose="02020603050405020304" pitchFamily="18" charset="0"/>
                <a:cs typeface="Times New Roman" panose="02020603050405020304" pitchFamily="18" charset="0"/>
              </a:rPr>
              <a:t>statement:</a:t>
            </a:r>
            <a:endParaRPr lang="en-IN" sz="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7584" y="1700808"/>
            <a:ext cx="6711654" cy="4195481"/>
          </a:xfrm>
        </p:spPr>
        <p:txBody>
          <a:bodyPr>
            <a:normAutofit/>
          </a:bodyPr>
          <a:lstStyle/>
          <a:p>
            <a:pPr marL="114300" indent="0">
              <a:buNone/>
            </a:pPr>
            <a:endParaRPr lang="en-US" sz="2000" dirty="0" smtClean="0">
              <a:latin typeface="Baskerville Old Face" pitchFamily="18" charset="0"/>
            </a:endParaRPr>
          </a:p>
          <a:p>
            <a:r>
              <a:rPr lang="en-US" sz="2000" dirty="0" smtClean="0">
                <a:latin typeface="Baskerville Old Face" pitchFamily="18" charset="0"/>
              </a:rPr>
              <a:t>Physical </a:t>
            </a:r>
            <a:r>
              <a:rPr lang="en-US" sz="2000" dirty="0">
                <a:latin typeface="Baskerville Old Face" pitchFamily="18" charset="0"/>
              </a:rPr>
              <a:t>interaction in order to provide commands or gain access to a computer system is now a </a:t>
            </a:r>
            <a:r>
              <a:rPr lang="en-US" sz="2000" dirty="0" smtClean="0">
                <a:latin typeface="Baskerville Old Face" pitchFamily="18" charset="0"/>
              </a:rPr>
              <a:t>history. </a:t>
            </a:r>
            <a:r>
              <a:rPr lang="en-US" sz="2000" dirty="0">
                <a:latin typeface="Baskerville Old Face" pitchFamily="18" charset="0"/>
                <a:cs typeface="Times New Roman" panose="02020603050405020304" pitchFamily="18" charset="0"/>
              </a:rPr>
              <a:t>For the voice assistant all you need is concepts of python. A code which is used to understand our need is  transformed accordingly. </a:t>
            </a:r>
            <a:endParaRPr lang="en-US" sz="2400" dirty="0">
              <a:latin typeface="Arial" pitchFamily="34" charset="0"/>
              <a:cs typeface="Arial" pitchFamily="34" charset="0"/>
            </a:endParaRPr>
          </a:p>
          <a:p>
            <a:pPr marL="342900" lvl="1" indent="-342900">
              <a:buClr>
                <a:schemeClr val="accent1"/>
              </a:buClr>
            </a:pPr>
            <a:r>
              <a:rPr lang="en-US" dirty="0" smtClean="0">
                <a:latin typeface="Baskerville Old Face" pitchFamily="18" charset="0"/>
                <a:cs typeface="Times New Roman" pitchFamily="18" charset="0"/>
              </a:rPr>
              <a:t>Virtual Assistants are known for being great at many things and can make a positive contribution to the success of your SME. They can also assist with your organization skills and productivity by freeing up your time for you to focus on other important activities.</a:t>
            </a:r>
            <a:endParaRPr lang="en-US" dirty="0" smtClean="0">
              <a:latin typeface="Baskerville Old Face" pitchFamily="18" charset="0"/>
              <a:cs typeface="Arial" pitchFamily="34" charset="0"/>
            </a:endParaRPr>
          </a:p>
          <a:p>
            <a:endParaRPr lang="en-US" sz="2400" dirty="0">
              <a:latin typeface="Arial" pitchFamily="34" charset="0"/>
              <a:cs typeface="Arial" pitchFamily="34" charset="0"/>
            </a:endParaRPr>
          </a:p>
          <a:p>
            <a:endParaRPr lang="en-US" sz="2200" dirty="0">
              <a:latin typeface="Calibri" pitchFamily="34" charset="0"/>
              <a:cs typeface="Calibri" pitchFamily="34" charset="0"/>
            </a:endParaRPr>
          </a:p>
        </p:txBody>
      </p:sp>
    </p:spTree>
    <p:extLst>
      <p:ext uri="{BB962C8B-B14F-4D97-AF65-F5344CB8AC3E}">
        <p14:creationId xmlns:p14="http://schemas.microsoft.com/office/powerpoint/2010/main" xmlns="" val="258308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normAutofit/>
          </a:bodyPr>
          <a:lstStyle/>
          <a:p>
            <a:r>
              <a:rPr lang="en-US" sz="5000" dirty="0" smtClean="0">
                <a:solidFill>
                  <a:schemeClr val="tx2">
                    <a:lumMod val="50000"/>
                  </a:schemeClr>
                </a:solidFill>
                <a:latin typeface="Times New Roman" panose="02020603050405020304" pitchFamily="18" charset="0"/>
                <a:cs typeface="Times New Roman" panose="02020603050405020304" pitchFamily="18" charset="0"/>
              </a:rPr>
              <a:t>Literature survey</a:t>
            </a:r>
            <a:endParaRPr lang="en-IN" sz="5000" i="1" dirty="0">
              <a:solidFill>
                <a:schemeClr val="tx2">
                  <a:lumMod val="50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335079512"/>
              </p:ext>
            </p:extLst>
          </p:nvPr>
        </p:nvGraphicFramePr>
        <p:xfrm>
          <a:off x="500034" y="1571612"/>
          <a:ext cx="7560840" cy="4336024"/>
        </p:xfrm>
        <a:graphic>
          <a:graphicData uri="http://schemas.openxmlformats.org/drawingml/2006/table">
            <a:tbl>
              <a:tblPr firstRow="1" bandRow="1">
                <a:tableStyleId>{5940675A-B579-460E-94D1-54222C63F5DA}</a:tableStyleId>
              </a:tblPr>
              <a:tblGrid>
                <a:gridCol w="1140668">
                  <a:extLst>
                    <a:ext uri="{9D8B030D-6E8A-4147-A177-3AD203B41FA5}">
                      <a16:colId xmlns="" xmlns:a16="http://schemas.microsoft.com/office/drawing/2014/main" val="20000"/>
                    </a:ext>
                  </a:extLst>
                </a:gridCol>
                <a:gridCol w="2755637">
                  <a:extLst>
                    <a:ext uri="{9D8B030D-6E8A-4147-A177-3AD203B41FA5}">
                      <a16:colId xmlns="" xmlns:a16="http://schemas.microsoft.com/office/drawing/2014/main" val="20001"/>
                    </a:ext>
                  </a:extLst>
                </a:gridCol>
                <a:gridCol w="1615821">
                  <a:extLst>
                    <a:ext uri="{9D8B030D-6E8A-4147-A177-3AD203B41FA5}">
                      <a16:colId xmlns="" xmlns:a16="http://schemas.microsoft.com/office/drawing/2014/main" val="20002"/>
                    </a:ext>
                  </a:extLst>
                </a:gridCol>
                <a:gridCol w="2048714">
                  <a:extLst>
                    <a:ext uri="{9D8B030D-6E8A-4147-A177-3AD203B41FA5}">
                      <a16:colId xmlns="" xmlns:a16="http://schemas.microsoft.com/office/drawing/2014/main" val="20003"/>
                    </a:ext>
                  </a:extLst>
                </a:gridCol>
              </a:tblGrid>
              <a:tr h="921284">
                <a:tc>
                  <a:txBody>
                    <a:bodyPr/>
                    <a:lstStyle/>
                    <a:p>
                      <a:r>
                        <a:rPr lang="en-US" dirty="0" err="1" smtClean="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Title</a:t>
                      </a:r>
                      <a:r>
                        <a:rPr lang="en-IN" sz="1800" baseline="0" dirty="0">
                          <a:latin typeface="Times New Roman" panose="02020603050405020304" pitchFamily="18" charset="0"/>
                          <a:cs typeface="Times New Roman" panose="02020603050405020304" pitchFamily="18" charset="0"/>
                        </a:rPr>
                        <a:t> of </a:t>
                      </a:r>
                      <a:r>
                        <a:rPr lang="en-IN" sz="1800" baseline="0" dirty="0" smtClean="0">
                          <a:latin typeface="Times New Roman" panose="02020603050405020304" pitchFamily="18" charset="0"/>
                          <a:cs typeface="Times New Roman" panose="02020603050405020304" pitchFamily="18" charset="0"/>
                        </a:rPr>
                        <a:t>paper</a:t>
                      </a:r>
                      <a:endParaRPr lang="en-IN" sz="1800" baseline="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Limitations/</a:t>
                      </a:r>
                      <a:r>
                        <a:rPr lang="en-US" baseline="0" dirty="0">
                          <a:latin typeface="Times New Roman" panose="02020603050405020304" pitchFamily="18" charset="0"/>
                          <a:cs typeface="Times New Roman" panose="02020603050405020304" pitchFamily="18" charset="0"/>
                        </a:rPr>
                        <a:t> Remarks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585940">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skerville Old Face" pitchFamily="18" charset="0"/>
                        </a:rPr>
                        <a:t>Personal Assistant with Voice Recognition Intelligence,2017</a:t>
                      </a:r>
                      <a:endParaRPr lang="en-IN" dirty="0" smtClean="0">
                        <a:latin typeface="Baskerville Old Face" pitchFamily="18" charset="0"/>
                      </a:endParaRPr>
                    </a:p>
                    <a:p>
                      <a:endParaRPr lang="en-IN" dirty="0" smtClean="0"/>
                    </a:p>
                  </a:txBody>
                  <a:tcPr/>
                </a:tc>
                <a:tc>
                  <a:txBody>
                    <a:bodyPr/>
                    <a:lstStyle/>
                    <a:p>
                      <a:pPr marL="285750" indent="-285750">
                        <a:buFont typeface="Arial" pitchFamily="34" charset="0"/>
                        <a:buChar char="•"/>
                      </a:pPr>
                      <a:r>
                        <a:rPr lang="en-IN" sz="1600" dirty="0" err="1" smtClean="0">
                          <a:latin typeface="Baskerville Old Face" pitchFamily="18" charset="0"/>
                        </a:rPr>
                        <a:t>Dr.</a:t>
                      </a:r>
                      <a:r>
                        <a:rPr lang="en-IN" sz="1600" dirty="0" smtClean="0">
                          <a:latin typeface="Baskerville Old Face" pitchFamily="18" charset="0"/>
                        </a:rPr>
                        <a:t> </a:t>
                      </a:r>
                      <a:r>
                        <a:rPr lang="en-IN" sz="1600" dirty="0" err="1" smtClean="0">
                          <a:latin typeface="Baskerville Old Face" pitchFamily="18" charset="0"/>
                        </a:rPr>
                        <a:t>Kshama</a:t>
                      </a:r>
                      <a:r>
                        <a:rPr lang="en-IN" sz="1600" dirty="0" smtClean="0">
                          <a:latin typeface="Baskerville Old Face" pitchFamily="18" charset="0"/>
                        </a:rPr>
                        <a:t> V. </a:t>
                      </a:r>
                      <a:r>
                        <a:rPr lang="en-IN" sz="1600" dirty="0" err="1" smtClean="0">
                          <a:latin typeface="Baskerville Old Face" pitchFamily="18" charset="0"/>
                        </a:rPr>
                        <a:t>Kulhalli</a:t>
                      </a:r>
                      <a:endParaRPr lang="en-IN" sz="1600" dirty="0" smtClean="0">
                        <a:latin typeface="Baskerville Old Face" pitchFamily="18" charset="0"/>
                      </a:endParaRPr>
                    </a:p>
                    <a:p>
                      <a:pPr marL="285750" indent="-285750">
                        <a:buFont typeface="Arial" pitchFamily="34" charset="0"/>
                        <a:buChar char="•"/>
                      </a:pPr>
                      <a:r>
                        <a:rPr lang="en-IN" sz="1600" dirty="0" err="1" smtClean="0">
                          <a:latin typeface="Baskerville Old Face" pitchFamily="18" charset="0"/>
                        </a:rPr>
                        <a:t>Dr.Kotrappa</a:t>
                      </a:r>
                      <a:r>
                        <a:rPr lang="en-IN" sz="1600" dirty="0" smtClean="0">
                          <a:latin typeface="Baskerville Old Face" pitchFamily="18" charset="0"/>
                        </a:rPr>
                        <a:t> </a:t>
                      </a:r>
                      <a:r>
                        <a:rPr lang="en-IN" sz="1600" dirty="0" err="1" smtClean="0">
                          <a:latin typeface="Baskerville Old Face" pitchFamily="18" charset="0"/>
                        </a:rPr>
                        <a:t>Sirbi</a:t>
                      </a:r>
                      <a:endParaRPr lang="en-IN" sz="1600" dirty="0" smtClean="0">
                        <a:latin typeface="Baskerville Old Face" pitchFamily="18" charset="0"/>
                      </a:endParaRPr>
                    </a:p>
                    <a:p>
                      <a:pPr marL="285750" indent="-285750">
                        <a:buFont typeface="Arial" pitchFamily="34" charset="0"/>
                        <a:buChar char="•"/>
                      </a:pPr>
                      <a:r>
                        <a:rPr lang="en-IN" sz="1600" dirty="0" err="1" smtClean="0">
                          <a:latin typeface="Baskerville Old Face" pitchFamily="18" charset="0"/>
                        </a:rPr>
                        <a:t>Mr.</a:t>
                      </a:r>
                      <a:r>
                        <a:rPr lang="en-IN" sz="1600" dirty="0" smtClean="0">
                          <a:latin typeface="Baskerville Old Face" pitchFamily="18" charset="0"/>
                        </a:rPr>
                        <a:t> </a:t>
                      </a:r>
                      <a:r>
                        <a:rPr lang="en-IN" sz="1600" dirty="0" err="1" smtClean="0">
                          <a:latin typeface="Baskerville Old Face" pitchFamily="18" charset="0"/>
                        </a:rPr>
                        <a:t>Abhijit</a:t>
                      </a:r>
                      <a:r>
                        <a:rPr lang="en-IN" sz="1600" dirty="0" smtClean="0">
                          <a:latin typeface="Baskerville Old Face" pitchFamily="18" charset="0"/>
                        </a:rPr>
                        <a:t> J. </a:t>
                      </a:r>
                      <a:r>
                        <a:rPr lang="en-IN" sz="1600" dirty="0" err="1" smtClean="0">
                          <a:latin typeface="Baskerville Old Face" pitchFamily="18" charset="0"/>
                        </a:rPr>
                        <a:t>Patankar</a:t>
                      </a:r>
                    </a:p>
                    <a:p>
                      <a:pPr marL="0" indent="0">
                        <a:buFont typeface="Arial" pitchFamily="34" charset="0"/>
                        <a:buNone/>
                      </a:pPr>
                      <a:endParaRPr lang="en-IN" sz="1600" dirty="0">
                        <a:latin typeface="Baskerville Old Face" pitchFamily="18" charset="0"/>
                      </a:endParaRPr>
                    </a:p>
                  </a:txBody>
                  <a:tcPr/>
                </a:tc>
                <a:tc>
                  <a:txBody>
                    <a:bodyPr/>
                    <a:lstStyle/>
                    <a:p>
                      <a:r>
                        <a:rPr lang="en-US" sz="1600" dirty="0" smtClean="0">
                          <a:latin typeface="Baskerville Old Face" pitchFamily="18" charset="0"/>
                        </a:rPr>
                        <a:t>Have</a:t>
                      </a:r>
                      <a:r>
                        <a:rPr lang="en-US" sz="1600" baseline="0" dirty="0" smtClean="0">
                          <a:latin typeface="Baskerville Old Face" pitchFamily="18" charset="0"/>
                        </a:rPr>
                        <a:t> a description of </a:t>
                      </a:r>
                      <a:r>
                        <a:rPr lang="en-US" sz="1600" dirty="0" smtClean="0">
                          <a:latin typeface="Baskerville Old Face" pitchFamily="18" charset="0"/>
                        </a:rPr>
                        <a:t>Voice Recognition Engine which has an ability to work without internet connection i.e. Offline Voice Recognition</a:t>
                      </a:r>
                      <a:r>
                        <a:rPr lang="en-US" dirty="0" smtClean="0">
                          <a:latin typeface="Baskerville Old Face" pitchFamily="18" charset="0"/>
                        </a:rPr>
                        <a:t>.</a:t>
                      </a:r>
                      <a:endParaRPr lang="en-IN" dirty="0" smtClean="0">
                        <a:latin typeface="Baskerville Old Face" pitchFamily="18" charset="0"/>
                      </a:endParaRPr>
                    </a:p>
                  </a:txBody>
                  <a:tcPr/>
                </a:tc>
                <a:extLst>
                  <a:ext uri="{0D108BD9-81ED-4DB2-BD59-A6C34878D82A}">
                    <a16:rowId xmlns="" xmlns:a16="http://schemas.microsoft.com/office/drawing/2014/main" val="10001"/>
                  </a:ext>
                </a:extLst>
              </a:tr>
              <a:tr h="1585940">
                <a:tc>
                  <a:txBody>
                    <a:bodyPr/>
                    <a:lstStyle/>
                    <a:p>
                      <a:r>
                        <a:rPr lang="en-US" dirty="0" smtClean="0"/>
                        <a:t>2.</a:t>
                      </a:r>
                      <a:endParaRPr lang="en-IN" dirty="0"/>
                    </a:p>
                  </a:txBody>
                  <a:tcPr/>
                </a:tc>
                <a:tc>
                  <a:txBody>
                    <a:bodyPr/>
                    <a:lstStyle/>
                    <a:p>
                      <a:r>
                        <a:rPr lang="en-US" dirty="0" smtClean="0">
                          <a:latin typeface="Baskerville Old Face" pitchFamily="18" charset="0"/>
                        </a:rPr>
                        <a:t>Digital Life Assistant using Automated Speech Recognition ,2014.</a:t>
                      </a:r>
                    </a:p>
                    <a:p>
                      <a:r>
                        <a:rPr lang="en-US" dirty="0" smtClean="0">
                          <a:latin typeface="Baskerville Old Face" pitchFamily="18" charset="0"/>
                        </a:rPr>
                        <a:t>Published by : </a:t>
                      </a:r>
                      <a:r>
                        <a:rPr lang="en-IN" dirty="0" smtClean="0"/>
                        <a:t>(CIPECH14)</a:t>
                      </a:r>
                      <a:endParaRPr lang="en-IN" dirty="0" smtClean="0">
                        <a:latin typeface="Baskerville Old Face" pitchFamily="18" charset="0"/>
                      </a:endParaRPr>
                    </a:p>
                    <a:p>
                      <a:endParaRPr lang="en-IN" dirty="0">
                        <a:latin typeface="Baskerville Old Face" pitchFamily="18" charset="0"/>
                      </a:endParaRPr>
                    </a:p>
                  </a:txBody>
                  <a:tcPr/>
                </a:tc>
                <a:tc>
                  <a:txBody>
                    <a:bodyPr/>
                    <a:lstStyle/>
                    <a:p>
                      <a:pPr marL="285750" indent="-285750">
                        <a:buFont typeface="Arial" pitchFamily="34" charset="0"/>
                        <a:buChar char="•"/>
                      </a:pPr>
                      <a:r>
                        <a:rPr lang="en-IN" sz="1600" dirty="0" err="1" smtClean="0">
                          <a:latin typeface="Baskerville Old Face" pitchFamily="18" charset="0"/>
                        </a:rPr>
                        <a:t>Seema</a:t>
                      </a:r>
                      <a:r>
                        <a:rPr lang="en-IN" sz="1600" dirty="0" smtClean="0">
                          <a:latin typeface="Baskerville Old Face" pitchFamily="18" charset="0"/>
                        </a:rPr>
                        <a:t> </a:t>
                      </a:r>
                      <a:r>
                        <a:rPr lang="en-IN" sz="1600" dirty="0" err="1" smtClean="0">
                          <a:latin typeface="Baskerville Old Face" pitchFamily="18" charset="0"/>
                        </a:rPr>
                        <a:t>Rawat</a:t>
                      </a:r>
                      <a:r>
                        <a:rPr lang="en-IN" sz="1600" dirty="0" smtClean="0">
                          <a:latin typeface="Baskerville Old Face" pitchFamily="18" charset="0"/>
                        </a:rPr>
                        <a:t> </a:t>
                      </a:r>
                    </a:p>
                    <a:p>
                      <a:pPr marL="285750" indent="-285750">
                        <a:buFont typeface="Arial" pitchFamily="34" charset="0"/>
                        <a:buChar char="•"/>
                      </a:pPr>
                      <a:r>
                        <a:rPr lang="en-IN" sz="1600" dirty="0" err="1" smtClean="0">
                          <a:latin typeface="Baskerville Old Face" pitchFamily="18" charset="0"/>
                        </a:rPr>
                        <a:t>Parv</a:t>
                      </a:r>
                      <a:r>
                        <a:rPr lang="en-IN" sz="1600" dirty="0" smtClean="0">
                          <a:latin typeface="Baskerville Old Face" pitchFamily="18" charset="0"/>
                        </a:rPr>
                        <a:t> Gupta </a:t>
                      </a:r>
                    </a:p>
                    <a:p>
                      <a:pPr marL="285750" indent="-285750">
                        <a:buFont typeface="Arial" pitchFamily="34" charset="0"/>
                        <a:buChar char="•"/>
                      </a:pPr>
                      <a:r>
                        <a:rPr lang="en-IN" sz="1600" dirty="0" smtClean="0">
                          <a:latin typeface="Baskerville Old Face" pitchFamily="18" charset="0"/>
                        </a:rPr>
                        <a:t>Praveen </a:t>
                      </a:r>
                      <a:r>
                        <a:rPr lang="en-IN" sz="1600" dirty="0" err="1" smtClean="0">
                          <a:latin typeface="Baskerville Old Face" pitchFamily="18" charset="0"/>
                        </a:rPr>
                        <a:t>kumar</a:t>
                      </a:r>
                      <a:endParaRPr lang="en-IN" sz="1600" dirty="0" smtClean="0">
                        <a:latin typeface="Baskerville Old Face" pitchFamily="18" charset="0"/>
                      </a:endParaRPr>
                    </a:p>
                    <a:p>
                      <a:pPr marL="285750" indent="-285750">
                        <a:buFont typeface="Arial" pitchFamily="34" charset="0"/>
                        <a:buChar char="•"/>
                      </a:pPr>
                      <a:endParaRPr lang="en-IN" sz="1600" dirty="0">
                        <a:latin typeface="Baskerville Old Face"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skerville Old Face" pitchFamily="18" charset="0"/>
                        </a:rPr>
                        <a:t>Provided the Overview of Speech Recognition</a:t>
                      </a:r>
                      <a:endParaRPr lang="en-IN" dirty="0" smtClean="0">
                        <a:latin typeface="Baskerville Old Face" pitchFamily="18" charset="0"/>
                      </a:endParaRPr>
                    </a:p>
                    <a:p>
                      <a:endParaRPr lang="en-IN" dirty="0">
                        <a:latin typeface="Baskerville Old Face" pitchFamily="18" charset="0"/>
                      </a:endParaRPr>
                    </a:p>
                  </a:txBody>
                  <a:tcPr/>
                </a:tc>
              </a:tr>
            </a:tbl>
          </a:graphicData>
        </a:graphic>
      </p:graphicFrame>
    </p:spTree>
    <p:extLst>
      <p:ext uri="{BB962C8B-B14F-4D97-AF65-F5344CB8AC3E}">
        <p14:creationId xmlns:p14="http://schemas.microsoft.com/office/powerpoint/2010/main" xmlns="" val="947511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285916" y="274638"/>
            <a:ext cx="71438" cy="82528"/>
          </a:xfrm>
        </p:spPr>
        <p:txBody>
          <a:bodyPr/>
          <a:lstStyle/>
          <a:p>
            <a:r>
              <a:rPr lang="en-IN" sz="800" dirty="0" err="1" smtClean="0"/>
              <a:t>i</a:t>
            </a:r>
            <a:endParaRPr lang="en-IN" sz="800" dirty="0"/>
          </a:p>
        </p:txBody>
      </p:sp>
      <p:graphicFrame>
        <p:nvGraphicFramePr>
          <p:cNvPr id="5" name="Content Placeholder 3"/>
          <p:cNvGraphicFramePr>
            <a:graphicFrameLocks/>
          </p:cNvGraphicFramePr>
          <p:nvPr>
            <p:extLst>
              <p:ext uri="{D42A27DB-BD31-4B8C-83A1-F6EECF244321}">
                <p14:modId xmlns:p14="http://schemas.microsoft.com/office/powerpoint/2010/main" xmlns="" val="1566829718"/>
              </p:ext>
            </p:extLst>
          </p:nvPr>
        </p:nvGraphicFramePr>
        <p:xfrm>
          <a:off x="467544" y="857232"/>
          <a:ext cx="7560840" cy="4011928"/>
        </p:xfrm>
        <a:graphic>
          <a:graphicData uri="http://schemas.openxmlformats.org/drawingml/2006/table">
            <a:tbl>
              <a:tblPr firstRow="1" bandRow="1">
                <a:tableStyleId>{5940675A-B579-460E-94D1-54222C63F5DA}</a:tableStyleId>
              </a:tblPr>
              <a:tblGrid>
                <a:gridCol w="1140668">
                  <a:extLst>
                    <a:ext uri="{9D8B030D-6E8A-4147-A177-3AD203B41FA5}">
                      <a16:colId xmlns="" xmlns:a16="http://schemas.microsoft.com/office/drawing/2014/main" val="20000"/>
                    </a:ext>
                  </a:extLst>
                </a:gridCol>
                <a:gridCol w="2531740">
                  <a:extLst>
                    <a:ext uri="{9D8B030D-6E8A-4147-A177-3AD203B41FA5}">
                      <a16:colId xmlns="" xmlns:a16="http://schemas.microsoft.com/office/drawing/2014/main" val="20001"/>
                    </a:ext>
                  </a:extLst>
                </a:gridCol>
                <a:gridCol w="1872208">
                  <a:extLst>
                    <a:ext uri="{9D8B030D-6E8A-4147-A177-3AD203B41FA5}">
                      <a16:colId xmlns="" xmlns:a16="http://schemas.microsoft.com/office/drawing/2014/main" val="20002"/>
                    </a:ext>
                  </a:extLst>
                </a:gridCol>
                <a:gridCol w="2016224">
                  <a:extLst>
                    <a:ext uri="{9D8B030D-6E8A-4147-A177-3AD203B41FA5}">
                      <a16:colId xmlns="" xmlns:a16="http://schemas.microsoft.com/office/drawing/2014/main" val="20003"/>
                    </a:ext>
                  </a:extLst>
                </a:gridCol>
              </a:tblGrid>
              <a:tr h="2033835">
                <a:tc>
                  <a:txBody>
                    <a:bodyPr/>
                    <a:lstStyle/>
                    <a:p>
                      <a:r>
                        <a:rPr lang="en-US" dirty="0" smtClean="0"/>
                        <a:t>3</a:t>
                      </a:r>
                    </a:p>
                  </a:txBody>
                  <a:tcPr/>
                </a:tc>
                <a:tc>
                  <a:txBody>
                    <a:bodyPr/>
                    <a:lstStyle/>
                    <a:p>
                      <a:r>
                        <a:rPr lang="en-US" dirty="0" smtClean="0">
                          <a:latin typeface="Baskerville Old Face" pitchFamily="18" charset="0"/>
                        </a:rPr>
                        <a:t>A Virtual Assistant for Visually Impaired Persons,2019</a:t>
                      </a:r>
                    </a:p>
                    <a:p>
                      <a:r>
                        <a:rPr lang="en-US" dirty="0" smtClean="0">
                          <a:latin typeface="Baskerville Old Face" pitchFamily="18" charset="0"/>
                        </a:rPr>
                        <a:t>Published by : </a:t>
                      </a:r>
                      <a:r>
                        <a:rPr lang="en-IN" dirty="0" smtClean="0"/>
                        <a:t>(ICCIT)</a:t>
                      </a:r>
                    </a:p>
                  </a:txBody>
                  <a:tcPr/>
                </a:tc>
                <a:tc>
                  <a:txBody>
                    <a:bodyPr/>
                    <a:lstStyle/>
                    <a:p>
                      <a:pPr marL="285750" indent="-285750">
                        <a:buFont typeface="Arial" pitchFamily="34" charset="0"/>
                        <a:buChar char="•"/>
                      </a:pPr>
                      <a:r>
                        <a:rPr lang="en-IN" dirty="0" err="1" smtClean="0"/>
                        <a:t>Youhao</a:t>
                      </a:r>
                      <a:r>
                        <a:rPr lang="en-IN" dirty="0" smtClean="0"/>
                        <a:t>  Yu</a:t>
                      </a:r>
                    </a:p>
                    <a:p>
                      <a:pPr marL="285750" indent="-285750">
                        <a:buFont typeface="Arial" pitchFamily="34" charset="0"/>
                        <a:buChar char="•"/>
                      </a:pPr>
                      <a:r>
                        <a:rPr lang="en-IN" sz="1800" dirty="0" err="1" smtClean="0">
                          <a:latin typeface="Baskerville Old Face" pitchFamily="18" charset="0"/>
                        </a:rPr>
                        <a:t>Md.Rakibuz</a:t>
                      </a:r>
                      <a:r>
                        <a:rPr lang="en-IN" sz="1800" dirty="0" smtClean="0">
                          <a:latin typeface="Baskerville Old Face" pitchFamily="18" charset="0"/>
                        </a:rPr>
                        <a:t> Sultan</a:t>
                      </a:r>
                    </a:p>
                    <a:p>
                      <a:pPr marL="285750" indent="-285750">
                        <a:buFont typeface="Arial" pitchFamily="34" charset="0"/>
                        <a:buChar char="•"/>
                      </a:pPr>
                      <a:r>
                        <a:rPr lang="en-IN" sz="1800" dirty="0" err="1" smtClean="0">
                          <a:latin typeface="Baskerville Old Face" pitchFamily="18" charset="0"/>
                        </a:rPr>
                        <a:t>Md</a:t>
                      </a:r>
                      <a:r>
                        <a:rPr lang="en-IN" sz="1800" dirty="0" smtClean="0">
                          <a:latin typeface="Baskerville Old Face" pitchFamily="18" charset="0"/>
                        </a:rPr>
                        <a:t> </a:t>
                      </a:r>
                      <a:r>
                        <a:rPr lang="en-IN" sz="1800" dirty="0" err="1" smtClean="0">
                          <a:latin typeface="Baskerville Old Face" pitchFamily="18" charset="0"/>
                        </a:rPr>
                        <a:t>Moinul</a:t>
                      </a:r>
                      <a:r>
                        <a:rPr lang="en-IN" sz="1800" dirty="0" smtClean="0">
                          <a:latin typeface="Baskerville Old Face" pitchFamily="18" charset="0"/>
                        </a:rPr>
                        <a:t> </a:t>
                      </a:r>
                      <a:r>
                        <a:rPr lang="en-IN" sz="1800" dirty="0" err="1" smtClean="0">
                          <a:latin typeface="Baskerville Old Face" pitchFamily="18" charset="0"/>
                        </a:rPr>
                        <a:t>Hoque</a:t>
                      </a:r>
                      <a:endParaRPr lang="en-IN" sz="1800" dirty="0" smtClean="0">
                        <a:latin typeface="Baskerville Old Face" pitchFamily="18" charset="0"/>
                      </a:endParaRPr>
                    </a:p>
                    <a:p>
                      <a:pPr marL="0" indent="0">
                        <a:buFont typeface="Arial" pitchFamily="34" charset="0"/>
                        <a:buNone/>
                      </a:pPr>
                      <a:r>
                        <a:rPr lang="en-IN" dirty="0" smtClean="0"/>
                        <a:t> </a:t>
                      </a:r>
                      <a:endParaRPr lang="en-IN" dirty="0"/>
                    </a:p>
                  </a:txBody>
                  <a:tcPr/>
                </a:tc>
                <a:tc>
                  <a:txBody>
                    <a:bodyPr/>
                    <a:lstStyle/>
                    <a:p>
                      <a:r>
                        <a:rPr lang="en-US" dirty="0" smtClean="0">
                          <a:latin typeface="Baskerville Old Face" pitchFamily="18" charset="0"/>
                        </a:rPr>
                        <a:t>Have</a:t>
                      </a:r>
                      <a:r>
                        <a:rPr lang="en-US" baseline="0" dirty="0" smtClean="0">
                          <a:latin typeface="Baskerville Old Face" pitchFamily="18" charset="0"/>
                        </a:rPr>
                        <a:t> insights of </a:t>
                      </a:r>
                    </a:p>
                    <a:p>
                      <a:r>
                        <a:rPr lang="en-US" baseline="0" dirty="0" smtClean="0">
                          <a:latin typeface="Baskerville Old Face" pitchFamily="18" charset="0"/>
                        </a:rPr>
                        <a:t>Bing Speech API </a:t>
                      </a:r>
                    </a:p>
                    <a:p>
                      <a:r>
                        <a:rPr lang="en-US" baseline="0" dirty="0" smtClean="0">
                          <a:latin typeface="Baskerville Old Face" pitchFamily="18" charset="0"/>
                        </a:rPr>
                        <a:t>And Microsoft SAPI 5 </a:t>
                      </a:r>
                      <a:endParaRPr lang="en-IN" dirty="0" smtClean="0">
                        <a:latin typeface="Baskerville Old Fac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a:p>
                      <a:endParaRPr lang="en-IN" dirty="0">
                        <a:latin typeface="Baskerville Old Face" pitchFamily="18" charset="0"/>
                      </a:endParaRPr>
                    </a:p>
                  </a:txBody>
                  <a:tcPr/>
                </a:tc>
                <a:extLst>
                  <a:ext uri="{0D108BD9-81ED-4DB2-BD59-A6C34878D82A}">
                    <a16:rowId xmlns="" xmlns:a16="http://schemas.microsoft.com/office/drawing/2014/main" val="10000"/>
                  </a:ext>
                </a:extLst>
              </a:tr>
              <a:tr h="1978093">
                <a:tc>
                  <a:txBody>
                    <a:bodyPr/>
                    <a:lstStyle/>
                    <a:p>
                      <a:r>
                        <a:rPr lang="en-US" dirty="0" smtClean="0"/>
                        <a:t>4.</a:t>
                      </a:r>
                      <a:endParaRPr lang="en-IN" dirty="0"/>
                    </a:p>
                  </a:txBody>
                  <a:tcPr/>
                </a:tc>
                <a:tc>
                  <a:txBody>
                    <a:bodyPr/>
                    <a:lstStyle/>
                    <a:p>
                      <a:r>
                        <a:rPr lang="en-US" dirty="0" smtClean="0">
                          <a:latin typeface="Baskerville Old Face" pitchFamily="18" charset="0"/>
                        </a:rPr>
                        <a:t>Research on Speech Recognition Technology and Its Application,2012</a:t>
                      </a:r>
                    </a:p>
                    <a:p>
                      <a:r>
                        <a:rPr lang="en-US" dirty="0" smtClean="0">
                          <a:latin typeface="Baskerville Old Face" pitchFamily="18" charset="0"/>
                        </a:rPr>
                        <a:t>Published</a:t>
                      </a:r>
                      <a:r>
                        <a:rPr lang="en-US" baseline="0" dirty="0" smtClean="0">
                          <a:latin typeface="Baskerville Old Face" pitchFamily="18" charset="0"/>
                        </a:rPr>
                        <a:t> by : IEEE</a:t>
                      </a:r>
                      <a:endParaRPr lang="en-IN" dirty="0" smtClean="0">
                        <a:latin typeface="Baskerville Old Face" pitchFamily="18" charset="0"/>
                      </a:endParaRPr>
                    </a:p>
                    <a:p>
                      <a:endParaRPr lang="en-IN" dirty="0">
                        <a:latin typeface="Baskerville Old Face"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IN" sz="1600" dirty="0" err="1" smtClean="0"/>
                        <a:t>Youhao</a:t>
                      </a:r>
                      <a:r>
                        <a:rPr lang="en-IN" sz="1600" dirty="0" smtClean="0"/>
                        <a:t>  Yu </a:t>
                      </a:r>
                    </a:p>
                    <a:p>
                      <a:pPr marL="285750" indent="-285750">
                        <a:buFont typeface="Arial" pitchFamily="34" charset="0"/>
                        <a:buChar char="•"/>
                      </a:pPr>
                      <a:endParaRPr lang="en-IN" sz="1600" dirty="0" smtClean="0">
                        <a:latin typeface="Baskerville Old Face"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askerville Old Face" pitchFamily="18" charset="0"/>
                        </a:rPr>
                        <a:t>Speech Recognition Technology and its Applications were clearly described.</a:t>
                      </a:r>
                    </a:p>
                    <a:p>
                      <a:endParaRPr lang="en-IN" dirty="0"/>
                    </a:p>
                  </a:txBody>
                  <a:tcPr/>
                </a:tc>
              </a:tr>
            </a:tbl>
          </a:graphicData>
        </a:graphic>
      </p:graphicFrame>
    </p:spTree>
    <p:extLst>
      <p:ext uri="{BB962C8B-B14F-4D97-AF65-F5344CB8AC3E}">
        <p14:creationId xmlns:p14="http://schemas.microsoft.com/office/powerpoint/2010/main" xmlns="" val="4116464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0"/>
            <a:ext cx="7055380" cy="1400530"/>
          </a:xfrm>
        </p:spPr>
        <p:txBody>
          <a:bodyPr>
            <a:normAutofit/>
          </a:bodyPr>
          <a:lstStyle/>
          <a:p>
            <a:r>
              <a:rPr lang="en-US" sz="5000" dirty="0" smtClean="0">
                <a:solidFill>
                  <a:schemeClr val="tx2">
                    <a:lumMod val="50000"/>
                  </a:schemeClr>
                </a:solidFill>
                <a:latin typeface="Times New Roman" panose="02020603050405020304" pitchFamily="18" charset="0"/>
                <a:cs typeface="Times New Roman" panose="02020603050405020304" pitchFamily="18" charset="0"/>
              </a:rPr>
              <a:t>Motivation:</a:t>
            </a:r>
            <a:endParaRPr lang="en-IN" sz="50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600" y="2132856"/>
            <a:ext cx="6711654" cy="4195481"/>
          </a:xfrm>
        </p:spPr>
        <p:txBody>
          <a:bodyPr>
            <a:normAutofit/>
          </a:bodyPr>
          <a:lstStyle/>
          <a:p>
            <a:r>
              <a:rPr lang="en-US" sz="2000" dirty="0">
                <a:latin typeface="Baskerville Old Face" pitchFamily="18" charset="0"/>
                <a:cs typeface="Calibri" pitchFamily="34" charset="0"/>
              </a:rPr>
              <a:t>Every system around us is becoming automatic and making our lives more comfortable . The underlying aim of every technology is to ease human efforts as far as possible, so with this objective in mind we set off to achieve another such goal</a:t>
            </a:r>
            <a:r>
              <a:rPr lang="en-US" sz="2000" dirty="0" smtClean="0">
                <a:latin typeface="Baskerville Old Face" pitchFamily="18" charset="0"/>
                <a:cs typeface="Calibri" pitchFamily="34" charset="0"/>
              </a:rPr>
              <a:t>.</a:t>
            </a:r>
          </a:p>
          <a:p>
            <a:r>
              <a:rPr lang="en-US" sz="2000" dirty="0" smtClean="0">
                <a:latin typeface="Baskerville Old Face" pitchFamily="18" charset="0"/>
                <a:cs typeface="Calibri" pitchFamily="34" charset="0"/>
              </a:rPr>
              <a:t> </a:t>
            </a:r>
            <a:r>
              <a:rPr lang="en-US" sz="2000" dirty="0">
                <a:latin typeface="Baskerville Old Face" pitchFamily="18" charset="0"/>
                <a:cs typeface="Calibri" pitchFamily="34" charset="0"/>
              </a:rPr>
              <a:t>A virtual desktop assistant which can perform different tasks without any physical intervention with keyboard and mouse. The system takes the voice commands of the user, analyzes the commands using speech recognition technology and acts accordingly.</a:t>
            </a:r>
            <a:endParaRPr lang="en-IN" sz="2000" dirty="0">
              <a:latin typeface="Baskerville Old Face" pitchFamily="18" charset="0"/>
              <a:cs typeface="Calibri" pitchFamily="34" charset="0"/>
            </a:endParaRPr>
          </a:p>
        </p:txBody>
      </p:sp>
    </p:spTree>
    <p:extLst>
      <p:ext uri="{BB962C8B-B14F-4D97-AF65-F5344CB8AC3E}">
        <p14:creationId xmlns:p14="http://schemas.microsoft.com/office/powerpoint/2010/main" xmlns="" val="1228120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55380" cy="1400530"/>
          </a:xfrm>
        </p:spPr>
        <p:txBody>
          <a:bodyPr>
            <a:normAutofit/>
          </a:bodyPr>
          <a:lstStyle/>
          <a:p>
            <a:r>
              <a:rPr lang="en-US" sz="5000" dirty="0" smtClean="0">
                <a:solidFill>
                  <a:schemeClr val="tx2">
                    <a:lumMod val="50000"/>
                  </a:schemeClr>
                </a:solidFill>
                <a:latin typeface="Times New Roman" pitchFamily="18" charset="0"/>
                <a:cs typeface="Times New Roman" pitchFamily="18" charset="0"/>
              </a:rPr>
              <a:t>Objective:</a:t>
            </a:r>
            <a:endParaRPr lang="en-IN" sz="5000"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1556792"/>
            <a:ext cx="6711654" cy="4195481"/>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Baskerville Old Face" pitchFamily="18" charset="0"/>
                <a:cs typeface="Times New Roman" panose="02020603050405020304" pitchFamily="18" charset="0"/>
              </a:rPr>
              <a:t>To enhance the code in an precise manner and strategically develop an interface which is easily accessible with out any trouble</a:t>
            </a:r>
            <a:r>
              <a:rPr lang="en-US" sz="2000" dirty="0" smtClean="0">
                <a:latin typeface="Baskerville Old Face" pitchFamily="18" charset="0"/>
                <a:cs typeface="Times New Roman" panose="02020603050405020304" pitchFamily="18" charset="0"/>
              </a:rPr>
              <a:t>.</a:t>
            </a:r>
            <a:endParaRPr lang="en-US" sz="2000" dirty="0">
              <a:latin typeface="Baskerville Old Face" pitchFamily="18" charset="0"/>
              <a:cs typeface="Calibri" pitchFamily="34" charset="0"/>
            </a:endParaRPr>
          </a:p>
          <a:p>
            <a:pPr indent="-342900"/>
            <a:r>
              <a:rPr lang="en-US" sz="2000" dirty="0" smtClean="0">
                <a:latin typeface="Baskerville Old Face" pitchFamily="18" charset="0"/>
                <a:cs typeface="Calibri" pitchFamily="34" charset="0"/>
              </a:rPr>
              <a:t>The </a:t>
            </a:r>
            <a:r>
              <a:rPr lang="en-US" sz="2000" dirty="0">
                <a:latin typeface="Baskerville Old Face" pitchFamily="18" charset="0"/>
                <a:cs typeface="Calibri" pitchFamily="34" charset="0"/>
              </a:rPr>
              <a:t>main objectives of the </a:t>
            </a:r>
            <a:r>
              <a:rPr lang="en-US" sz="2000" dirty="0" smtClean="0">
                <a:latin typeface="Baskerville Old Face" pitchFamily="18" charset="0"/>
                <a:cs typeface="Calibri" pitchFamily="34" charset="0"/>
              </a:rPr>
              <a:t>project is to develop a system with the following features:</a:t>
            </a:r>
          </a:p>
          <a:p>
            <a:pPr lvl="1"/>
            <a:r>
              <a:rPr lang="en-US" sz="1800" dirty="0">
                <a:latin typeface="Baskerville Old Face" pitchFamily="18" charset="0"/>
                <a:cs typeface="Times New Roman" pitchFamily="18" charset="0"/>
              </a:rPr>
              <a:t>Wikipedia </a:t>
            </a:r>
            <a:r>
              <a:rPr lang="en-US" sz="1800" dirty="0" smtClean="0">
                <a:latin typeface="Baskerville Old Face" pitchFamily="18" charset="0"/>
                <a:cs typeface="Times New Roman" pitchFamily="18" charset="0"/>
              </a:rPr>
              <a:t>Search</a:t>
            </a:r>
          </a:p>
          <a:p>
            <a:pPr lvl="1"/>
            <a:r>
              <a:rPr lang="en-US" sz="1800" dirty="0" smtClean="0">
                <a:latin typeface="Baskerville Old Face" pitchFamily="18" charset="0"/>
                <a:cs typeface="Times New Roman" pitchFamily="18" charset="0"/>
              </a:rPr>
              <a:t>Automate your home</a:t>
            </a:r>
            <a:endParaRPr lang="en-US" sz="1800" dirty="0">
              <a:latin typeface="Baskerville Old Face" pitchFamily="18" charset="0"/>
              <a:cs typeface="Times New Roman" pitchFamily="18" charset="0"/>
            </a:endParaRPr>
          </a:p>
          <a:p>
            <a:pPr lvl="1"/>
            <a:r>
              <a:rPr lang="en-US" sz="1800" dirty="0">
                <a:latin typeface="Baskerville Old Face" pitchFamily="18" charset="0"/>
                <a:cs typeface="Times New Roman" pitchFamily="18" charset="0"/>
              </a:rPr>
              <a:t>Plays music</a:t>
            </a:r>
          </a:p>
          <a:p>
            <a:pPr lvl="1"/>
            <a:r>
              <a:rPr lang="en-US" sz="1800" dirty="0">
                <a:latin typeface="Baskerville Old Face" pitchFamily="18" charset="0"/>
                <a:cs typeface="Times New Roman" pitchFamily="18" charset="0"/>
              </a:rPr>
              <a:t>Greets you</a:t>
            </a:r>
          </a:p>
          <a:p>
            <a:pPr lvl="1"/>
            <a:r>
              <a:rPr lang="en-US" sz="1800" dirty="0" smtClean="0">
                <a:latin typeface="Baskerville Old Face" pitchFamily="18" charset="0"/>
                <a:cs typeface="Times New Roman" pitchFamily="18" charset="0"/>
              </a:rPr>
              <a:t>YouTube Search</a:t>
            </a:r>
            <a:endParaRPr lang="en-US" sz="1800" dirty="0">
              <a:latin typeface="Baskerville Old Face" pitchFamily="18" charset="0"/>
              <a:cs typeface="Times New Roman" pitchFamily="18" charset="0"/>
            </a:endParaRPr>
          </a:p>
          <a:p>
            <a:pPr lvl="1"/>
            <a:r>
              <a:rPr lang="en-US" sz="1800" dirty="0" smtClean="0">
                <a:latin typeface="Baskerville Old Face" pitchFamily="18" charset="0"/>
                <a:cs typeface="Times New Roman" pitchFamily="18" charset="0"/>
              </a:rPr>
              <a:t>Send </a:t>
            </a:r>
            <a:r>
              <a:rPr lang="en-US" sz="1800" dirty="0">
                <a:latin typeface="Baskerville Old Face" pitchFamily="18" charset="0"/>
                <a:cs typeface="Times New Roman" pitchFamily="18" charset="0"/>
              </a:rPr>
              <a:t>Emails and Messages and many more</a:t>
            </a:r>
            <a:endParaRPr lang="en-IN" sz="1800" dirty="0">
              <a:latin typeface="Baskerville Old Face" pitchFamily="18" charset="0"/>
              <a:cs typeface="Times New Roman" pitchFamily="18" charset="0"/>
            </a:endParaRPr>
          </a:p>
          <a:p>
            <a:pPr lvl="1" indent="-342900"/>
            <a:endParaRPr lang="en-US" sz="1800" dirty="0" smtClean="0">
              <a:latin typeface="Baskerville Old Face" pitchFamily="18" charset="0"/>
              <a:cs typeface="Calibri" pitchFamily="34" charset="0"/>
            </a:endParaRPr>
          </a:p>
          <a:p>
            <a:pPr lvl="1" indent="-342900">
              <a:buFont typeface="+mj-lt"/>
              <a:buAutoNum type="alphaLcPeriod"/>
            </a:pPr>
            <a:endParaRPr lang="en-US" sz="1800" dirty="0" smtClean="0">
              <a:latin typeface="Baskerville Old Face" pitchFamily="18" charset="0"/>
              <a:cs typeface="Calibri" pitchFamily="34" charset="0"/>
            </a:endParaRPr>
          </a:p>
          <a:p>
            <a:pPr marL="514350" indent="-514350">
              <a:buFont typeface="+mj-lt"/>
              <a:buAutoNum type="romanUcPeriod"/>
            </a:pPr>
            <a:endParaRPr lang="en-US" sz="2000" dirty="0" smtClean="0">
              <a:latin typeface="Baskerville Old Face" pitchFamily="18" charset="0"/>
              <a:cs typeface="Calibri" pitchFamily="34" charset="0"/>
            </a:endParaRPr>
          </a:p>
          <a:p>
            <a:endParaRPr lang="en-US" sz="2000" dirty="0" smtClean="0">
              <a:latin typeface="Calibri" pitchFamily="34" charset="0"/>
              <a:cs typeface="Calibri" pitchFamily="34" charset="0"/>
            </a:endParaRPr>
          </a:p>
          <a:p>
            <a:endParaRPr lang="en-US" sz="2000" dirty="0" smtClean="0">
              <a:latin typeface="Calibri" pitchFamily="34" charset="0"/>
              <a:cs typeface="Calibri" pitchFamily="34" charset="0"/>
            </a:endParaRPr>
          </a:p>
          <a:p>
            <a:endParaRPr lang="en-US" sz="2000" dirty="0">
              <a:latin typeface="Calibri" pitchFamily="34" charset="0"/>
              <a:cs typeface="Calibri" pitchFamily="34" charset="0"/>
            </a:endParaRPr>
          </a:p>
          <a:p>
            <a:endParaRPr lang="en-US" sz="2000" dirty="0">
              <a:latin typeface="Calibri" pitchFamily="34" charset="0"/>
              <a:cs typeface="Calibri" pitchFamily="34" charset="0"/>
            </a:endParaRPr>
          </a:p>
          <a:p>
            <a:endParaRPr lang="en-US" dirty="0">
              <a:latin typeface="Calibri" pitchFamily="34" charset="0"/>
              <a:cs typeface="Calibri" pitchFamily="34" charset="0"/>
            </a:endParaRPr>
          </a:p>
          <a:p>
            <a:endParaRPr lang="en-IN" sz="1800" dirty="0"/>
          </a:p>
          <a:p>
            <a:pPr marL="0" indent="0">
              <a:buNone/>
            </a:pPr>
            <a:endParaRPr lang="en-US" sz="1800" dirty="0"/>
          </a:p>
          <a:p>
            <a:pPr marL="0" indent="0">
              <a:buNone/>
            </a:pPr>
            <a:endParaRPr lang="en-IN" sz="1800" dirty="0"/>
          </a:p>
          <a:p>
            <a:pPr marL="0" indent="0">
              <a:buNone/>
            </a:pPr>
            <a:endParaRPr 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15863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7620000" cy="1143000"/>
          </a:xfrm>
        </p:spPr>
        <p:txBody>
          <a:bodyPr/>
          <a:lstStyle/>
          <a:p>
            <a:r>
              <a:rPr lang="en-US" dirty="0" smtClean="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sp>
        <p:nvSpPr>
          <p:cNvPr id="5" name="Oval 4"/>
          <p:cNvSpPr/>
          <p:nvPr/>
        </p:nvSpPr>
        <p:spPr>
          <a:xfrm>
            <a:off x="3095836" y="1376016"/>
            <a:ext cx="1224136" cy="4320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0000"/>
                    <a:lumOff val="10000"/>
                  </a:schemeClr>
                </a:solidFill>
              </a:rPr>
              <a:t>start</a:t>
            </a:r>
            <a:endParaRPr lang="en-IN" dirty="0"/>
          </a:p>
        </p:txBody>
      </p:sp>
      <p:sp>
        <p:nvSpPr>
          <p:cNvPr id="6" name="Parallelogram 5"/>
          <p:cNvSpPr/>
          <p:nvPr/>
        </p:nvSpPr>
        <p:spPr>
          <a:xfrm>
            <a:off x="2051720" y="2170336"/>
            <a:ext cx="3312368" cy="432048"/>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0000"/>
                    <a:lumOff val="10000"/>
                  </a:schemeClr>
                </a:solidFill>
              </a:rPr>
              <a:t>Capture Voice Commands</a:t>
            </a:r>
            <a:endParaRPr lang="en-IN" dirty="0"/>
          </a:p>
        </p:txBody>
      </p:sp>
      <p:sp>
        <p:nvSpPr>
          <p:cNvPr id="7" name="Rectangle 6"/>
          <p:cNvSpPr/>
          <p:nvPr/>
        </p:nvSpPr>
        <p:spPr>
          <a:xfrm>
            <a:off x="2159732" y="2878088"/>
            <a:ext cx="309634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0000"/>
                    <a:lumOff val="10000"/>
                  </a:schemeClr>
                </a:solidFill>
              </a:rPr>
              <a:t>Perform Speech Recognition</a:t>
            </a:r>
            <a:endParaRPr lang="en-IN" dirty="0"/>
          </a:p>
        </p:txBody>
      </p:sp>
      <p:sp>
        <p:nvSpPr>
          <p:cNvPr id="8" name="Flowchart: Decision 7"/>
          <p:cNvSpPr/>
          <p:nvPr/>
        </p:nvSpPr>
        <p:spPr>
          <a:xfrm>
            <a:off x="1488542" y="3772396"/>
            <a:ext cx="4438724" cy="80873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0000"/>
                    <a:lumOff val="10000"/>
                  </a:schemeClr>
                </a:solidFill>
              </a:rPr>
              <a:t>Does Speech contain known commands? </a:t>
            </a:r>
            <a:endParaRPr lang="en-IN" dirty="0"/>
          </a:p>
        </p:txBody>
      </p:sp>
      <p:sp>
        <p:nvSpPr>
          <p:cNvPr id="9" name="Flowchart: Process 8"/>
          <p:cNvSpPr/>
          <p:nvPr/>
        </p:nvSpPr>
        <p:spPr>
          <a:xfrm>
            <a:off x="2159732" y="4996904"/>
            <a:ext cx="3096344" cy="72008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0000"/>
                    <a:lumOff val="10000"/>
                  </a:schemeClr>
                </a:solidFill>
              </a:rPr>
              <a:t>Perform task based on the command</a:t>
            </a:r>
            <a:endParaRPr lang="en-IN" dirty="0"/>
          </a:p>
        </p:txBody>
      </p:sp>
      <p:cxnSp>
        <p:nvCxnSpPr>
          <p:cNvPr id="13" name="Straight Arrow Connector 12"/>
          <p:cNvCxnSpPr>
            <a:stCxn id="5" idx="4"/>
            <a:endCxn id="6" idx="0"/>
          </p:cNvCxnSpPr>
          <p:nvPr/>
        </p:nvCxnSpPr>
        <p:spPr>
          <a:xfrm>
            <a:off x="3707904" y="1808064"/>
            <a:ext cx="0" cy="362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4"/>
            <a:endCxn id="7" idx="0"/>
          </p:cNvCxnSpPr>
          <p:nvPr/>
        </p:nvCxnSpPr>
        <p:spPr>
          <a:xfrm>
            <a:off x="3707904" y="2602384"/>
            <a:ext cx="0" cy="2757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3707904" y="3454152"/>
            <a:ext cx="0" cy="3182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9" idx="0"/>
          </p:cNvCxnSpPr>
          <p:nvPr/>
        </p:nvCxnSpPr>
        <p:spPr>
          <a:xfrm>
            <a:off x="3707904" y="4581128"/>
            <a:ext cx="0" cy="415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1"/>
          </p:cNvCxnSpPr>
          <p:nvPr/>
        </p:nvCxnSpPr>
        <p:spPr>
          <a:xfrm flipH="1">
            <a:off x="899592" y="4176762"/>
            <a:ext cx="588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899592" y="2386360"/>
            <a:ext cx="0" cy="179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5"/>
          </p:cNvCxnSpPr>
          <p:nvPr/>
        </p:nvCxnSpPr>
        <p:spPr>
          <a:xfrm>
            <a:off x="899592" y="2386360"/>
            <a:ext cx="12061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7904" y="4628688"/>
            <a:ext cx="491225" cy="369332"/>
          </a:xfrm>
          <a:prstGeom prst="rect">
            <a:avLst/>
          </a:prstGeom>
          <a:noFill/>
        </p:spPr>
        <p:txBody>
          <a:bodyPr wrap="none" rtlCol="0">
            <a:spAutoFit/>
          </a:bodyPr>
          <a:lstStyle/>
          <a:p>
            <a:r>
              <a:rPr lang="en-US" dirty="0" smtClean="0"/>
              <a:t>yes</a:t>
            </a:r>
            <a:endParaRPr lang="en-IN" dirty="0"/>
          </a:p>
        </p:txBody>
      </p:sp>
      <p:sp>
        <p:nvSpPr>
          <p:cNvPr id="29" name="TextBox 28"/>
          <p:cNvSpPr txBox="1"/>
          <p:nvPr/>
        </p:nvSpPr>
        <p:spPr>
          <a:xfrm>
            <a:off x="1060220" y="3772396"/>
            <a:ext cx="428322" cy="369332"/>
          </a:xfrm>
          <a:prstGeom prst="rect">
            <a:avLst/>
          </a:prstGeom>
          <a:noFill/>
        </p:spPr>
        <p:txBody>
          <a:bodyPr wrap="none" rtlCol="0">
            <a:spAutoFit/>
          </a:bodyPr>
          <a:lstStyle/>
          <a:p>
            <a:r>
              <a:rPr lang="en-US" dirty="0" smtClean="0"/>
              <a:t>no</a:t>
            </a:r>
            <a:endParaRPr lang="en-IN" dirty="0"/>
          </a:p>
        </p:txBody>
      </p:sp>
    </p:spTree>
    <p:extLst>
      <p:ext uri="{BB962C8B-B14F-4D97-AF65-F5344CB8AC3E}">
        <p14:creationId xmlns:p14="http://schemas.microsoft.com/office/powerpoint/2010/main" xmlns="" val="3183350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1261</TotalTime>
  <Words>659</Words>
  <Application>Microsoft Office PowerPoint</Application>
  <PresentationFormat>On-screen Show (4:3)</PresentationFormat>
  <Paragraphs>96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Slide 1</vt:lpstr>
      <vt:lpstr>DAMN  --your   personal   assistant</vt:lpstr>
      <vt:lpstr>Introduction:</vt:lpstr>
      <vt:lpstr>Problem statement:</vt:lpstr>
      <vt:lpstr>Literature survey</vt:lpstr>
      <vt:lpstr>i</vt:lpstr>
      <vt:lpstr>Motivation:</vt:lpstr>
      <vt:lpstr>Objective:</vt:lpstr>
      <vt:lpstr>Flow Chart</vt:lpstr>
      <vt:lpstr>Circuit Diagram:</vt:lpstr>
      <vt:lpstr>Conclusion:</vt:lpstr>
      <vt:lpstr>References:</vt:lpstr>
      <vt:lpstr>Slide 13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ismail - [2010]</dc:creator>
  <cp:lastModifiedBy>Soumya</cp:lastModifiedBy>
  <cp:revision>218</cp:revision>
  <dcterms:created xsi:type="dcterms:W3CDTF">2020-04-07T16:05:04Z</dcterms:created>
  <dcterms:modified xsi:type="dcterms:W3CDTF">2021-11-13T09:36:29Z</dcterms:modified>
</cp:coreProperties>
</file>