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8" r:id="rId3"/>
    <p:sldId id="279" r:id="rId4"/>
    <p:sldId id="280" r:id="rId5"/>
    <p:sldId id="281" r:id="rId6"/>
    <p:sldId id="282" r:id="rId7"/>
    <p:sldId id="283" r:id="rId8"/>
    <p:sldId id="285" r:id="rId9"/>
    <p:sldId id="284" r:id="rId10"/>
    <p:sldId id="286" r:id="rId11"/>
    <p:sldId id="287" r:id="rId12"/>
    <p:sldId id="288" r:id="rId13"/>
    <p:sldId id="27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25/10/2020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2" cstate="print"/>
          <a:stretch>
            <a:fillRect/>
          </a:stretch>
        </p:blipFill>
        <p:spPr>
          <a:xfrm>
            <a:off x="0" y="0"/>
            <a:ext cx="9144000" cy="5238750"/>
          </a:xfrm>
          <a:prstGeom prst="rect">
            <a:avLst/>
          </a:prstGeom>
        </p:spPr>
      </p:pic>
      <p:sp>
        <p:nvSpPr>
          <p:cNvPr id="2" name="Rectangle 1"/>
          <p:cNvSpPr/>
          <p:nvPr/>
        </p:nvSpPr>
        <p:spPr>
          <a:xfrm>
            <a:off x="3162300" y="1733550"/>
            <a:ext cx="2819400" cy="8858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1" name="Title 10"/>
          <p:cNvSpPr>
            <a:spLocks noGrp="1"/>
          </p:cNvSpPr>
          <p:nvPr>
            <p:ph type="ctrTitle"/>
          </p:nvPr>
        </p:nvSpPr>
        <p:spPr/>
        <p:txBody>
          <a:bodyPr/>
          <a:lstStyle/>
          <a:p>
            <a:r>
              <a:rPr lang="en-US" dirty="0" smtClean="0">
                <a:solidFill>
                  <a:schemeClr val="bg1"/>
                </a:solidFill>
              </a:rPr>
              <a:t>Oracle</a:t>
            </a:r>
            <a:endParaRPr lang="en-US" dirty="0">
              <a:solidFill>
                <a:schemeClr val="bg1"/>
              </a:solidFill>
            </a:endParaRPr>
          </a:p>
        </p:txBody>
      </p:sp>
      <p:sp>
        <p:nvSpPr>
          <p:cNvPr id="12" name="Subtitle 11"/>
          <p:cNvSpPr>
            <a:spLocks noGrp="1"/>
          </p:cNvSpPr>
          <p:nvPr>
            <p:ph type="subTitle" idx="1"/>
          </p:nvPr>
        </p:nvSpPr>
        <p:spPr/>
        <p:txBody>
          <a:bodyPr/>
          <a:lstStyle/>
          <a:p>
            <a:r>
              <a:rPr lang="en-US" dirty="0" smtClean="0"/>
              <a:t>Assignment</a:t>
            </a:r>
            <a:endParaRPr lang="en-US" dirty="0"/>
          </a:p>
        </p:txBody>
      </p:sp>
    </p:spTree>
    <p:extLst>
      <p:ext uri="{BB962C8B-B14F-4D97-AF65-F5344CB8AC3E}">
        <p14:creationId xmlns:p14="http://schemas.microsoft.com/office/powerpoint/2010/main" val="3217788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tables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2. Create a report to display all the order information(Odate, Onum, amt).</a:t>
            </a:r>
          </a:p>
          <a:p>
            <a:pPr marL="0" indent="0">
              <a:buNone/>
            </a:pPr>
            <a:r>
              <a:rPr lang="en-US" dirty="0" smtClean="0"/>
              <a:t>3. Using the orders table fetch the distinct snum values.</a:t>
            </a:r>
          </a:p>
          <a:p>
            <a:pPr marL="514350" indent="-514350">
              <a:buAutoNum type="arabicPeriod" startAt="4"/>
            </a:pPr>
            <a:r>
              <a:rPr lang="en-US" dirty="0" smtClean="0"/>
              <a:t>Retrieve salesperson details of London.</a:t>
            </a:r>
          </a:p>
          <a:p>
            <a:pPr marL="514350" indent="-514350">
              <a:buAutoNum type="arabicPeriod" startAt="4"/>
            </a:pPr>
            <a:r>
              <a:rPr lang="en-US" dirty="0" smtClean="0"/>
              <a:t>Retrieve customer details who have ratings as 100.</a:t>
            </a:r>
          </a:p>
          <a:p>
            <a:pPr marL="514350" indent="-514350">
              <a:buAutoNum type="arabicPeriod" startAt="4"/>
            </a:pPr>
            <a:endParaRPr lang="en-US" dirty="0"/>
          </a:p>
        </p:txBody>
      </p:sp>
    </p:spTree>
    <p:extLst>
      <p:ext uri="{BB962C8B-B14F-4D97-AF65-F5344CB8AC3E}">
        <p14:creationId xmlns:p14="http://schemas.microsoft.com/office/powerpoint/2010/main" val="176395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tables</a:t>
            </a:r>
          </a:p>
        </p:txBody>
      </p:sp>
      <p:sp>
        <p:nvSpPr>
          <p:cNvPr id="3" name="Content Placeholder 2"/>
          <p:cNvSpPr>
            <a:spLocks noGrp="1"/>
          </p:cNvSpPr>
          <p:nvPr>
            <p:ph idx="1"/>
          </p:nvPr>
        </p:nvSpPr>
        <p:spPr/>
        <p:txBody>
          <a:bodyPr/>
          <a:lstStyle/>
          <a:p>
            <a:pPr marL="0" indent="0">
              <a:buNone/>
            </a:pPr>
            <a:r>
              <a:rPr lang="en-US" dirty="0" smtClean="0"/>
              <a:t>6. Fetch the details of customers with ratings more than 200.</a:t>
            </a:r>
          </a:p>
          <a:p>
            <a:pPr marL="0" indent="0">
              <a:buNone/>
            </a:pPr>
            <a:r>
              <a:rPr lang="en-US" dirty="0" smtClean="0"/>
              <a:t>7. Fetch the details of those customers who </a:t>
            </a:r>
            <a:r>
              <a:rPr lang="en-US" smtClean="0"/>
              <a:t>have </a:t>
            </a:r>
            <a:r>
              <a:rPr lang="en-US" smtClean="0"/>
              <a:t>no </a:t>
            </a:r>
            <a:r>
              <a:rPr lang="en-US" dirty="0" smtClean="0"/>
              <a:t>city.</a:t>
            </a:r>
          </a:p>
          <a:p>
            <a:pPr marL="0" indent="0">
              <a:buNone/>
            </a:pPr>
            <a:r>
              <a:rPr lang="en-US" dirty="0" smtClean="0"/>
              <a:t>8. Create a report to display sales person and the maximum amount for the date 10/03/1990. </a:t>
            </a:r>
            <a:endParaRPr lang="en-US" dirty="0"/>
          </a:p>
        </p:txBody>
      </p:sp>
    </p:spTree>
    <p:extLst>
      <p:ext uri="{BB962C8B-B14F-4D97-AF65-F5344CB8AC3E}">
        <p14:creationId xmlns:p14="http://schemas.microsoft.com/office/powerpoint/2010/main" val="188566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tables</a:t>
            </a:r>
          </a:p>
        </p:txBody>
      </p:sp>
      <p:sp>
        <p:nvSpPr>
          <p:cNvPr id="3" name="Content Placeholder 2"/>
          <p:cNvSpPr>
            <a:spLocks noGrp="1"/>
          </p:cNvSpPr>
          <p:nvPr>
            <p:ph idx="1"/>
          </p:nvPr>
        </p:nvSpPr>
        <p:spPr/>
        <p:txBody>
          <a:bodyPr/>
          <a:lstStyle/>
          <a:p>
            <a:pPr marL="0" indent="0">
              <a:buNone/>
            </a:pPr>
            <a:r>
              <a:rPr lang="en-US" dirty="0" smtClean="0"/>
              <a:t>9. Create a report to display salesperson’s name and the details of customers they have handled.</a:t>
            </a:r>
          </a:p>
          <a:p>
            <a:pPr marL="0" indent="0">
              <a:buNone/>
            </a:pPr>
            <a:r>
              <a:rPr lang="en-US" dirty="0" smtClean="0"/>
              <a:t>10. Fetch the details of the customers whose ratings are greater than the customer ratings of city Rome.  </a:t>
            </a:r>
            <a:endParaRPr lang="en-US" dirty="0"/>
          </a:p>
        </p:txBody>
      </p:sp>
    </p:spTree>
    <p:extLst>
      <p:ext uri="{BB962C8B-B14F-4D97-AF65-F5344CB8AC3E}">
        <p14:creationId xmlns:p14="http://schemas.microsoft.com/office/powerpoint/2010/main" val="4039243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2" cstate="print"/>
          <a:stretch>
            <a:fillRect/>
          </a:stretch>
        </p:blipFill>
        <p:spPr>
          <a:xfrm>
            <a:off x="0" y="0"/>
            <a:ext cx="9144000" cy="5238750"/>
          </a:xfrm>
          <a:prstGeom prst="rect">
            <a:avLst/>
          </a:prstGeom>
        </p:spPr>
      </p:pic>
      <p:sp>
        <p:nvSpPr>
          <p:cNvPr id="3" name="Title 2"/>
          <p:cNvSpPr>
            <a:spLocks noGrp="1"/>
          </p:cNvSpPr>
          <p:nvPr>
            <p:ph type="ctrTitle"/>
          </p:nvPr>
        </p:nvSpPr>
        <p:spPr/>
        <p:txBody>
          <a:bodyPr>
            <a:normAutofit/>
          </a:bodyPr>
          <a:lstStyle/>
          <a:p>
            <a:r>
              <a:rPr lang="en-US" sz="3600" dirty="0">
                <a:solidFill>
                  <a:schemeClr val="accent2">
                    <a:lumMod val="75000"/>
                  </a:schemeClr>
                </a:solidFill>
              </a:rPr>
              <a:t>All the best!!!</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2891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3" cstate="print"/>
          <a:stretch>
            <a:fillRect/>
          </a:stretch>
        </p:blipFill>
        <p:spPr>
          <a:xfrm>
            <a:off x="0" y="0"/>
            <a:ext cx="9144000" cy="5238750"/>
          </a:xfrm>
          <a:prstGeom prst="rect">
            <a:avLst/>
          </a:prstGeom>
        </p:spPr>
      </p:pic>
      <p:sp>
        <p:nvSpPr>
          <p:cNvPr id="3" name="Title 2"/>
          <p:cNvSpPr>
            <a:spLocks noGrp="1"/>
          </p:cNvSpPr>
          <p:nvPr>
            <p:ph type="title"/>
          </p:nvPr>
        </p:nvSpPr>
        <p:spPr/>
        <p:txBody>
          <a:bodyPr>
            <a:normAutofit/>
          </a:bodyPr>
          <a:lstStyle/>
          <a:p>
            <a:r>
              <a:rPr lang="en-US" sz="3600" dirty="0" smtClean="0">
                <a:solidFill>
                  <a:schemeClr val="accent2">
                    <a:lumMod val="75000"/>
                  </a:schemeClr>
                </a:solidFill>
              </a:rPr>
              <a:t>Table 1.1</a:t>
            </a:r>
            <a:endParaRPr lang="en-US" sz="3600" dirty="0">
              <a:solidFill>
                <a:schemeClr val="accent2">
                  <a:lumMod val="75000"/>
                </a:schemeClr>
              </a:solidFill>
            </a:endParaRPr>
          </a:p>
        </p:txBody>
      </p:sp>
      <p:sp>
        <p:nvSpPr>
          <p:cNvPr id="2" name="Content Placeholder 1"/>
          <p:cNvSpPr>
            <a:spLocks noGrp="1"/>
          </p:cNvSpPr>
          <p:nvPr>
            <p:ph idx="1"/>
          </p:nvPr>
        </p:nvSpPr>
        <p:spPr/>
        <p:txBody>
          <a:bodyPr/>
          <a:lstStyle/>
          <a:p>
            <a:r>
              <a:rPr lang="en-US" dirty="0" smtClean="0"/>
              <a:t>Salesperson</a:t>
            </a:r>
          </a:p>
          <a:p>
            <a:pPr marL="0" indent="0">
              <a:buNone/>
            </a:pPr>
            <a:endParaRPr lang="en-US" dirty="0" smtClean="0"/>
          </a:p>
          <a:p>
            <a:pPr marL="0"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98576990"/>
              </p:ext>
            </p:extLst>
          </p:nvPr>
        </p:nvGraphicFramePr>
        <p:xfrm>
          <a:off x="838200" y="1809750"/>
          <a:ext cx="2447925" cy="1152525"/>
        </p:xfrm>
        <a:graphic>
          <a:graphicData uri="http://schemas.openxmlformats.org/presentationml/2006/ole">
            <mc:AlternateContent xmlns:mc="http://schemas.openxmlformats.org/markup-compatibility/2006">
              <mc:Choice xmlns:v="urn:schemas-microsoft-com:vml" Requires="v">
                <p:oleObj spid="_x0000_s1028" name="Worksheet" r:id="rId5" imgW="2448117" imgH="1152673" progId="Excel.Sheet.12">
                  <p:embed/>
                </p:oleObj>
              </mc:Choice>
              <mc:Fallback>
                <p:oleObj name="Worksheet" r:id="rId5" imgW="2448117" imgH="1152673" progId="Excel.Sheet.12">
                  <p:embed/>
                  <p:pic>
                    <p:nvPicPr>
                      <p:cNvPr id="0" name=""/>
                      <p:cNvPicPr/>
                      <p:nvPr/>
                    </p:nvPicPr>
                    <p:blipFill>
                      <a:blip r:embed="rId6"/>
                      <a:stretch>
                        <a:fillRect/>
                      </a:stretch>
                    </p:blipFill>
                    <p:spPr>
                      <a:xfrm>
                        <a:off x="838200" y="1809750"/>
                        <a:ext cx="2447925" cy="1152525"/>
                      </a:xfrm>
                      <a:prstGeom prst="rect">
                        <a:avLst/>
                      </a:prstGeom>
                    </p:spPr>
                  </p:pic>
                </p:oleObj>
              </mc:Fallback>
            </mc:AlternateContent>
          </a:graphicData>
        </a:graphic>
      </p:graphicFrame>
    </p:spTree>
    <p:extLst>
      <p:ext uri="{BB962C8B-B14F-4D97-AF65-F5344CB8AC3E}">
        <p14:creationId xmlns:p14="http://schemas.microsoft.com/office/powerpoint/2010/main" val="3851601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3" cstate="print"/>
          <a:stretch>
            <a:fillRect/>
          </a:stretch>
        </p:blipFill>
        <p:spPr>
          <a:xfrm>
            <a:off x="0" y="0"/>
            <a:ext cx="9144000" cy="5238750"/>
          </a:xfrm>
          <a:prstGeom prst="rect">
            <a:avLst/>
          </a:prstGeom>
        </p:spPr>
      </p:pic>
      <p:sp>
        <p:nvSpPr>
          <p:cNvPr id="3" name="Title 2"/>
          <p:cNvSpPr>
            <a:spLocks noGrp="1"/>
          </p:cNvSpPr>
          <p:nvPr>
            <p:ph type="title"/>
          </p:nvPr>
        </p:nvSpPr>
        <p:spPr/>
        <p:txBody>
          <a:bodyPr>
            <a:normAutofit/>
          </a:bodyPr>
          <a:lstStyle/>
          <a:p>
            <a:r>
              <a:rPr lang="en-US" sz="3600" dirty="0" smtClean="0">
                <a:solidFill>
                  <a:schemeClr val="accent2">
                    <a:lumMod val="75000"/>
                  </a:schemeClr>
                </a:solidFill>
              </a:rPr>
              <a:t>Table1.2</a:t>
            </a:r>
            <a:endParaRPr lang="en-US" sz="3600" dirty="0">
              <a:solidFill>
                <a:schemeClr val="accent2">
                  <a:lumMod val="75000"/>
                </a:schemeClr>
              </a:solidFill>
            </a:endParaRPr>
          </a:p>
        </p:txBody>
      </p:sp>
      <p:sp>
        <p:nvSpPr>
          <p:cNvPr id="2" name="Content Placeholder 1"/>
          <p:cNvSpPr>
            <a:spLocks noGrp="1"/>
          </p:cNvSpPr>
          <p:nvPr>
            <p:ph idx="1"/>
          </p:nvPr>
        </p:nvSpPr>
        <p:spPr/>
        <p:txBody>
          <a:bodyPr/>
          <a:lstStyle/>
          <a:p>
            <a:r>
              <a:rPr lang="en-US" dirty="0" smtClean="0"/>
              <a:t>Customer</a:t>
            </a:r>
          </a:p>
          <a:p>
            <a:pPr marL="0" indent="0">
              <a:buNone/>
            </a:pPr>
            <a:endParaRPr lang="en-US" dirty="0" smtClean="0"/>
          </a:p>
          <a:p>
            <a:pPr marL="0"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21816258"/>
              </p:ext>
            </p:extLst>
          </p:nvPr>
        </p:nvGraphicFramePr>
        <p:xfrm>
          <a:off x="762000" y="1733550"/>
          <a:ext cx="3057525" cy="1533525"/>
        </p:xfrm>
        <a:graphic>
          <a:graphicData uri="http://schemas.openxmlformats.org/presentationml/2006/ole">
            <mc:AlternateContent xmlns:mc="http://schemas.openxmlformats.org/markup-compatibility/2006">
              <mc:Choice xmlns:v="urn:schemas-microsoft-com:vml" Requires="v">
                <p:oleObj spid="_x0000_s2052" name="Worksheet" r:id="rId5" imgW="3057410" imgH="1533655" progId="Excel.Sheet.12">
                  <p:embed/>
                </p:oleObj>
              </mc:Choice>
              <mc:Fallback>
                <p:oleObj name="Worksheet" r:id="rId5" imgW="3057410" imgH="1533655" progId="Excel.Sheet.12">
                  <p:embed/>
                  <p:pic>
                    <p:nvPicPr>
                      <p:cNvPr id="0" name=""/>
                      <p:cNvPicPr/>
                      <p:nvPr/>
                    </p:nvPicPr>
                    <p:blipFill>
                      <a:blip r:embed="rId6"/>
                      <a:stretch>
                        <a:fillRect/>
                      </a:stretch>
                    </p:blipFill>
                    <p:spPr>
                      <a:xfrm>
                        <a:off x="762000" y="1733550"/>
                        <a:ext cx="3057525" cy="1533525"/>
                      </a:xfrm>
                      <a:prstGeom prst="rect">
                        <a:avLst/>
                      </a:prstGeom>
                    </p:spPr>
                  </p:pic>
                </p:oleObj>
              </mc:Fallback>
            </mc:AlternateContent>
          </a:graphicData>
        </a:graphic>
      </p:graphicFrame>
    </p:spTree>
    <p:extLst>
      <p:ext uri="{BB962C8B-B14F-4D97-AF65-F5344CB8AC3E}">
        <p14:creationId xmlns:p14="http://schemas.microsoft.com/office/powerpoint/2010/main" val="2123264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3" cstate="print"/>
          <a:stretch>
            <a:fillRect/>
          </a:stretch>
        </p:blipFill>
        <p:spPr>
          <a:xfrm>
            <a:off x="0" y="0"/>
            <a:ext cx="9144000" cy="5238750"/>
          </a:xfrm>
          <a:prstGeom prst="rect">
            <a:avLst/>
          </a:prstGeom>
        </p:spPr>
      </p:pic>
      <p:sp>
        <p:nvSpPr>
          <p:cNvPr id="3" name="Title 2"/>
          <p:cNvSpPr>
            <a:spLocks noGrp="1"/>
          </p:cNvSpPr>
          <p:nvPr>
            <p:ph type="title"/>
          </p:nvPr>
        </p:nvSpPr>
        <p:spPr/>
        <p:txBody>
          <a:bodyPr>
            <a:normAutofit/>
          </a:bodyPr>
          <a:lstStyle/>
          <a:p>
            <a:r>
              <a:rPr lang="en-US" sz="3600" dirty="0" smtClean="0">
                <a:solidFill>
                  <a:schemeClr val="accent2">
                    <a:lumMod val="75000"/>
                  </a:schemeClr>
                </a:solidFill>
              </a:rPr>
              <a:t>Table1.3</a:t>
            </a:r>
            <a:endParaRPr lang="en-US" sz="3600" dirty="0">
              <a:solidFill>
                <a:schemeClr val="accent2">
                  <a:lumMod val="75000"/>
                </a:schemeClr>
              </a:solidFill>
            </a:endParaRPr>
          </a:p>
        </p:txBody>
      </p:sp>
      <p:sp>
        <p:nvSpPr>
          <p:cNvPr id="2" name="Content Placeholder 1"/>
          <p:cNvSpPr>
            <a:spLocks noGrp="1"/>
          </p:cNvSpPr>
          <p:nvPr>
            <p:ph idx="1"/>
          </p:nvPr>
        </p:nvSpPr>
        <p:spPr/>
        <p:txBody>
          <a:bodyPr/>
          <a:lstStyle/>
          <a:p>
            <a:r>
              <a:rPr lang="en-US" dirty="0" smtClean="0"/>
              <a:t>Orders</a:t>
            </a:r>
          </a:p>
          <a:p>
            <a:pPr marL="0" indent="0">
              <a:buNone/>
            </a:pPr>
            <a:endParaRPr lang="en-US" dirty="0" smtClean="0"/>
          </a:p>
          <a:p>
            <a:pPr marL="0"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436576122"/>
              </p:ext>
            </p:extLst>
          </p:nvPr>
        </p:nvGraphicFramePr>
        <p:xfrm>
          <a:off x="838200" y="1767497"/>
          <a:ext cx="3162300" cy="2105025"/>
        </p:xfrm>
        <a:graphic>
          <a:graphicData uri="http://schemas.openxmlformats.org/presentationml/2006/ole">
            <mc:AlternateContent xmlns:mc="http://schemas.openxmlformats.org/markup-compatibility/2006">
              <mc:Choice xmlns:v="urn:schemas-microsoft-com:vml" Requires="v">
                <p:oleObj spid="_x0000_s3076" name="Worksheet" r:id="rId5" imgW="3162257" imgH="2104917" progId="Excel.Sheet.12">
                  <p:embed/>
                </p:oleObj>
              </mc:Choice>
              <mc:Fallback>
                <p:oleObj name="Worksheet" r:id="rId5" imgW="3162257" imgH="2104917" progId="Excel.Sheet.12">
                  <p:embed/>
                  <p:pic>
                    <p:nvPicPr>
                      <p:cNvPr id="0" name=""/>
                      <p:cNvPicPr/>
                      <p:nvPr/>
                    </p:nvPicPr>
                    <p:blipFill>
                      <a:blip r:embed="rId6"/>
                      <a:stretch>
                        <a:fillRect/>
                      </a:stretch>
                    </p:blipFill>
                    <p:spPr>
                      <a:xfrm>
                        <a:off x="838200" y="1767497"/>
                        <a:ext cx="3162300" cy="2105025"/>
                      </a:xfrm>
                      <a:prstGeom prst="rect">
                        <a:avLst/>
                      </a:prstGeom>
                    </p:spPr>
                  </p:pic>
                </p:oleObj>
              </mc:Fallback>
            </mc:AlternateContent>
          </a:graphicData>
        </a:graphic>
      </p:graphicFrame>
    </p:spTree>
    <p:extLst>
      <p:ext uri="{BB962C8B-B14F-4D97-AF65-F5344CB8AC3E}">
        <p14:creationId xmlns:p14="http://schemas.microsoft.com/office/powerpoint/2010/main" val="2094777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2" cstate="print"/>
          <a:stretch>
            <a:fillRect/>
          </a:stretch>
        </p:blipFill>
        <p:spPr>
          <a:xfrm>
            <a:off x="0" y="0"/>
            <a:ext cx="9144000" cy="5238750"/>
          </a:xfrm>
          <a:prstGeom prst="rect">
            <a:avLst/>
          </a:prstGeom>
        </p:spPr>
      </p:pic>
      <p:sp>
        <p:nvSpPr>
          <p:cNvPr id="3" name="Title 2"/>
          <p:cNvSpPr>
            <a:spLocks noGrp="1"/>
          </p:cNvSpPr>
          <p:nvPr>
            <p:ph type="title"/>
          </p:nvPr>
        </p:nvSpPr>
        <p:spPr/>
        <p:txBody>
          <a:bodyPr>
            <a:normAutofit/>
          </a:bodyPr>
          <a:lstStyle/>
          <a:p>
            <a:r>
              <a:rPr lang="en-US" sz="3600" dirty="0" smtClean="0">
                <a:solidFill>
                  <a:schemeClr val="accent2">
                    <a:lumMod val="75000"/>
                  </a:schemeClr>
                </a:solidFill>
              </a:rPr>
              <a:t>Explanation of the table columns</a:t>
            </a:r>
            <a:endParaRPr lang="en-US" sz="3600" dirty="0">
              <a:solidFill>
                <a:schemeClr val="accent2">
                  <a:lumMod val="75000"/>
                </a:schemeClr>
              </a:solidFill>
            </a:endParaRPr>
          </a:p>
        </p:txBody>
      </p:sp>
      <p:sp>
        <p:nvSpPr>
          <p:cNvPr id="2" name="Content Placeholder 1"/>
          <p:cNvSpPr>
            <a:spLocks noGrp="1"/>
          </p:cNvSpPr>
          <p:nvPr>
            <p:ph idx="1"/>
          </p:nvPr>
        </p:nvSpPr>
        <p:spPr/>
        <p:txBody>
          <a:bodyPr>
            <a:normAutofit lnSpcReduction="10000"/>
          </a:bodyPr>
          <a:lstStyle/>
          <a:p>
            <a:r>
              <a:rPr lang="en-US" dirty="0" smtClean="0"/>
              <a:t>SalesPerson</a:t>
            </a:r>
          </a:p>
          <a:p>
            <a:pPr marL="0" indent="0">
              <a:buNone/>
            </a:pPr>
            <a:r>
              <a:rPr lang="en-US" dirty="0" smtClean="0"/>
              <a:t>Snum: Primary key, a unique number assigned to each salesperson.</a:t>
            </a:r>
          </a:p>
          <a:p>
            <a:pPr marL="0" indent="0">
              <a:buNone/>
            </a:pPr>
            <a:r>
              <a:rPr lang="en-US" dirty="0" smtClean="0"/>
              <a:t>Sname: Name of the salesperson</a:t>
            </a:r>
          </a:p>
          <a:p>
            <a:pPr marL="0" indent="0">
              <a:buNone/>
            </a:pPr>
            <a:r>
              <a:rPr lang="en-US" dirty="0" smtClean="0"/>
              <a:t>City: The location of the salesperson</a:t>
            </a:r>
          </a:p>
          <a:p>
            <a:pPr marL="0" indent="0">
              <a:buNone/>
            </a:pPr>
            <a:r>
              <a:rPr lang="en-US" dirty="0" smtClean="0"/>
              <a:t>Comm: Commission of salesperson on orders </a:t>
            </a:r>
            <a:endParaRPr lang="en-US" dirty="0"/>
          </a:p>
        </p:txBody>
      </p:sp>
    </p:spTree>
    <p:extLst>
      <p:ext uri="{BB962C8B-B14F-4D97-AF65-F5344CB8AC3E}">
        <p14:creationId xmlns:p14="http://schemas.microsoft.com/office/powerpoint/2010/main" val="345438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2" cstate="print"/>
          <a:stretch>
            <a:fillRect/>
          </a:stretch>
        </p:blipFill>
        <p:spPr>
          <a:xfrm>
            <a:off x="0" y="0"/>
            <a:ext cx="9144000" cy="5238750"/>
          </a:xfrm>
          <a:prstGeom prst="rect">
            <a:avLst/>
          </a:prstGeom>
        </p:spPr>
      </p:pic>
      <p:sp>
        <p:nvSpPr>
          <p:cNvPr id="3" name="Title 2"/>
          <p:cNvSpPr>
            <a:spLocks noGrp="1"/>
          </p:cNvSpPr>
          <p:nvPr>
            <p:ph type="title"/>
          </p:nvPr>
        </p:nvSpPr>
        <p:spPr/>
        <p:txBody>
          <a:bodyPr>
            <a:normAutofit/>
          </a:bodyPr>
          <a:lstStyle/>
          <a:p>
            <a:r>
              <a:rPr lang="en-US" sz="3600" dirty="0">
                <a:solidFill>
                  <a:schemeClr val="accent2">
                    <a:lumMod val="75000"/>
                  </a:schemeClr>
                </a:solidFill>
              </a:rPr>
              <a:t>Explanation of the table columns</a:t>
            </a:r>
          </a:p>
        </p:txBody>
      </p:sp>
      <p:sp>
        <p:nvSpPr>
          <p:cNvPr id="2" name="Content Placeholder 1"/>
          <p:cNvSpPr>
            <a:spLocks noGrp="1"/>
          </p:cNvSpPr>
          <p:nvPr>
            <p:ph idx="1"/>
          </p:nvPr>
        </p:nvSpPr>
        <p:spPr/>
        <p:txBody>
          <a:bodyPr>
            <a:normAutofit fontScale="77500" lnSpcReduction="20000"/>
          </a:bodyPr>
          <a:lstStyle/>
          <a:p>
            <a:r>
              <a:rPr lang="en-US" dirty="0" smtClean="0"/>
              <a:t>Customer</a:t>
            </a:r>
          </a:p>
          <a:p>
            <a:pPr marL="0" indent="0">
              <a:buNone/>
            </a:pPr>
            <a:r>
              <a:rPr lang="en-US" dirty="0" smtClean="0"/>
              <a:t>Cnum: Primary key, unique value assigned to each customer.</a:t>
            </a:r>
          </a:p>
          <a:p>
            <a:pPr marL="0" indent="0">
              <a:buNone/>
            </a:pPr>
            <a:r>
              <a:rPr lang="en-US" dirty="0" smtClean="0"/>
              <a:t>Cname: Name of customer.</a:t>
            </a:r>
          </a:p>
          <a:p>
            <a:pPr marL="0" indent="0">
              <a:buNone/>
            </a:pPr>
            <a:r>
              <a:rPr lang="en-US" dirty="0" smtClean="0"/>
              <a:t>City: Location of customer.</a:t>
            </a:r>
          </a:p>
          <a:p>
            <a:pPr marL="0" indent="0">
              <a:buNone/>
            </a:pPr>
            <a:r>
              <a:rPr lang="en-US" dirty="0" smtClean="0"/>
              <a:t>Rating: a numeric code given to customer indicating level of preference.</a:t>
            </a:r>
          </a:p>
          <a:p>
            <a:pPr marL="0" indent="0">
              <a:buNone/>
            </a:pPr>
            <a:r>
              <a:rPr lang="en-US" dirty="0" smtClean="0"/>
              <a:t>Snum: Foreign key, salesperson number assigned to a customer.</a:t>
            </a:r>
          </a:p>
          <a:p>
            <a:pPr marL="0" indent="0">
              <a:buNone/>
            </a:pPr>
            <a:endParaRPr lang="en-US" dirty="0"/>
          </a:p>
        </p:txBody>
      </p:sp>
    </p:spTree>
    <p:extLst>
      <p:ext uri="{BB962C8B-B14F-4D97-AF65-F5344CB8AC3E}">
        <p14:creationId xmlns:p14="http://schemas.microsoft.com/office/powerpoint/2010/main" val="3679037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ascsacv@2x.png"/>
          <p:cNvPicPr>
            <a:picLocks noChangeAspect="1"/>
          </p:cNvPicPr>
          <p:nvPr/>
        </p:nvPicPr>
        <p:blipFill>
          <a:blip r:embed="rId2" cstate="print"/>
          <a:stretch>
            <a:fillRect/>
          </a:stretch>
        </p:blipFill>
        <p:spPr>
          <a:xfrm>
            <a:off x="0" y="0"/>
            <a:ext cx="9144000" cy="5238750"/>
          </a:xfrm>
          <a:prstGeom prst="rect">
            <a:avLst/>
          </a:prstGeom>
        </p:spPr>
      </p:pic>
      <p:sp>
        <p:nvSpPr>
          <p:cNvPr id="3" name="Title 2"/>
          <p:cNvSpPr>
            <a:spLocks noGrp="1"/>
          </p:cNvSpPr>
          <p:nvPr>
            <p:ph type="title"/>
          </p:nvPr>
        </p:nvSpPr>
        <p:spPr/>
        <p:txBody>
          <a:bodyPr>
            <a:normAutofit/>
          </a:bodyPr>
          <a:lstStyle/>
          <a:p>
            <a:r>
              <a:rPr lang="en-US" sz="3600" dirty="0">
                <a:solidFill>
                  <a:schemeClr val="accent2">
                    <a:lumMod val="75000"/>
                  </a:schemeClr>
                </a:solidFill>
              </a:rPr>
              <a:t>Explanation of the table columns</a:t>
            </a:r>
          </a:p>
        </p:txBody>
      </p:sp>
      <p:sp>
        <p:nvSpPr>
          <p:cNvPr id="2" name="Content Placeholder 1"/>
          <p:cNvSpPr>
            <a:spLocks noGrp="1"/>
          </p:cNvSpPr>
          <p:nvPr>
            <p:ph idx="1"/>
          </p:nvPr>
        </p:nvSpPr>
        <p:spPr/>
        <p:txBody>
          <a:bodyPr>
            <a:normAutofit fontScale="77500" lnSpcReduction="20000"/>
          </a:bodyPr>
          <a:lstStyle/>
          <a:p>
            <a:r>
              <a:rPr lang="en-US" dirty="0" smtClean="0"/>
              <a:t>Orders</a:t>
            </a:r>
          </a:p>
          <a:p>
            <a:pPr marL="0" indent="0">
              <a:buNone/>
            </a:pPr>
            <a:r>
              <a:rPr lang="en-US" dirty="0" smtClean="0"/>
              <a:t>Onum: Primary key, a unique number given to each purchase.</a:t>
            </a:r>
          </a:p>
          <a:p>
            <a:pPr marL="0" indent="0">
              <a:buNone/>
            </a:pPr>
            <a:r>
              <a:rPr lang="en-US" dirty="0" smtClean="0"/>
              <a:t>Amt: The amount of the purchase.</a:t>
            </a:r>
          </a:p>
          <a:p>
            <a:pPr marL="0" indent="0">
              <a:buNone/>
            </a:pPr>
            <a:r>
              <a:rPr lang="en-US" dirty="0" smtClean="0"/>
              <a:t>Odate: Date of the purchase</a:t>
            </a:r>
          </a:p>
          <a:p>
            <a:pPr marL="0" indent="0">
              <a:buNone/>
            </a:pPr>
            <a:r>
              <a:rPr lang="en-US" dirty="0" smtClean="0"/>
              <a:t>Cnum: Foreign key, The number of the customer making the purchase</a:t>
            </a:r>
          </a:p>
          <a:p>
            <a:pPr marL="0" indent="0">
              <a:buNone/>
            </a:pPr>
            <a:r>
              <a:rPr lang="en-US" dirty="0" smtClean="0"/>
              <a:t>Snum: Foreign key, the number of the sales person credited with the sales from the salesperson table</a:t>
            </a:r>
            <a:endParaRPr lang="en-US" dirty="0"/>
          </a:p>
        </p:txBody>
      </p:sp>
    </p:spTree>
    <p:extLst>
      <p:ext uri="{BB962C8B-B14F-4D97-AF65-F5344CB8AC3E}">
        <p14:creationId xmlns:p14="http://schemas.microsoft.com/office/powerpoint/2010/main" val="1702251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statements for the assignment</a:t>
            </a:r>
            <a:endParaRPr lang="en-US" dirty="0"/>
          </a:p>
        </p:txBody>
      </p:sp>
      <p:sp>
        <p:nvSpPr>
          <p:cNvPr id="3" name="Content Placeholder 2"/>
          <p:cNvSpPr>
            <a:spLocks noGrp="1"/>
          </p:cNvSpPr>
          <p:nvPr>
            <p:ph idx="1"/>
          </p:nvPr>
        </p:nvSpPr>
        <p:spPr/>
        <p:txBody>
          <a:bodyPr/>
          <a:lstStyle/>
          <a:p>
            <a:pPr algn="just"/>
            <a:r>
              <a:rPr lang="en-US" dirty="0" smtClean="0">
                <a:solidFill>
                  <a:schemeClr val="tx2">
                    <a:lumMod val="60000"/>
                    <a:lumOff val="40000"/>
                  </a:schemeClr>
                </a:solidFill>
              </a:rPr>
              <a:t>All SQL statements used in the given assignment need to be documented in assignment file and pre executed in Oracle SQL Developer application and proper outputs must be stated in your documentation.   </a:t>
            </a:r>
            <a:endParaRPr lang="en-US" dirty="0">
              <a:solidFill>
                <a:schemeClr val="tx2">
                  <a:lumMod val="60000"/>
                  <a:lumOff val="40000"/>
                </a:schemeClr>
              </a:solidFill>
            </a:endParaRPr>
          </a:p>
        </p:txBody>
      </p:sp>
    </p:spTree>
    <p:extLst>
      <p:ext uri="{BB962C8B-B14F-4D97-AF65-F5344CB8AC3E}">
        <p14:creationId xmlns:p14="http://schemas.microsoft.com/office/powerpoint/2010/main" val="294481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definitions</a:t>
            </a:r>
            <a:endParaRPr lang="en-US" dirty="0"/>
          </a:p>
        </p:txBody>
      </p:sp>
      <p:sp>
        <p:nvSpPr>
          <p:cNvPr id="3" name="Content Placeholder 2"/>
          <p:cNvSpPr>
            <a:spLocks noGrp="1"/>
          </p:cNvSpPr>
          <p:nvPr>
            <p:ph idx="1"/>
          </p:nvPr>
        </p:nvSpPr>
        <p:spPr/>
        <p:txBody>
          <a:bodyPr/>
          <a:lstStyle/>
          <a:p>
            <a:pPr marL="0" indent="0">
              <a:buNone/>
            </a:pPr>
            <a:r>
              <a:rPr lang="en-US" dirty="0" smtClean="0"/>
              <a:t>1. Define the following tables and note all the DDL statements for the same :</a:t>
            </a:r>
          </a:p>
          <a:p>
            <a:pPr lvl="1"/>
            <a:r>
              <a:rPr lang="en-US" dirty="0" smtClean="0"/>
              <a:t>SalesPerson</a:t>
            </a:r>
          </a:p>
          <a:p>
            <a:pPr lvl="1"/>
            <a:r>
              <a:rPr lang="en-US" dirty="0" smtClean="0"/>
              <a:t>Orders</a:t>
            </a:r>
          </a:p>
          <a:p>
            <a:pPr lvl="1"/>
            <a:r>
              <a:rPr lang="en-US" dirty="0" smtClean="0"/>
              <a:t>Customer</a:t>
            </a:r>
          </a:p>
          <a:p>
            <a:pPr marL="457200" lvl="1" indent="0">
              <a:buNone/>
            </a:pPr>
            <a:r>
              <a:rPr lang="en-US" dirty="0" smtClean="0"/>
              <a:t>Insert records for all the tables.</a:t>
            </a:r>
          </a:p>
          <a:p>
            <a:pPr lvl="1"/>
            <a:endParaRPr lang="en-US" dirty="0"/>
          </a:p>
        </p:txBody>
      </p:sp>
    </p:spTree>
    <p:extLst>
      <p:ext uri="{BB962C8B-B14F-4D97-AF65-F5344CB8AC3E}">
        <p14:creationId xmlns:p14="http://schemas.microsoft.com/office/powerpoint/2010/main" val="57712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GuviProject.potx" id="{E1A84639-D67E-4AF9-BCC6-9806A0199BE4}" vid="{A552F26E-37AE-4B5D-B02D-D94290AF66CE}"/>
    </a:ext>
  </a:extLst>
</a:theme>
</file>

<file path=docProps/app.xml><?xml version="1.0" encoding="utf-8"?>
<Properties xmlns="http://schemas.openxmlformats.org/officeDocument/2006/extended-properties" xmlns:vt="http://schemas.openxmlformats.org/officeDocument/2006/docPropsVTypes">
  <Template/>
  <TotalTime>1234</TotalTime>
  <Words>369</Words>
  <Application>Microsoft Office PowerPoint</Application>
  <PresentationFormat>On-screen Show (16:9)</PresentationFormat>
  <Paragraphs>49</Paragraphs>
  <Slides>13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Calibri</vt:lpstr>
      <vt:lpstr>Office Theme</vt:lpstr>
      <vt:lpstr>Worksheet</vt:lpstr>
      <vt:lpstr>Oracle</vt:lpstr>
      <vt:lpstr>Table 1.1</vt:lpstr>
      <vt:lpstr>Table1.2</vt:lpstr>
      <vt:lpstr>Table1.3</vt:lpstr>
      <vt:lpstr>Explanation of the table columns</vt:lpstr>
      <vt:lpstr>Explanation of the table columns</vt:lpstr>
      <vt:lpstr>Explanation of the table columns</vt:lpstr>
      <vt:lpstr>SQL statements for the assignment</vt:lpstr>
      <vt:lpstr>Table definitions</vt:lpstr>
      <vt:lpstr>Querying tables</vt:lpstr>
      <vt:lpstr>Querying tables</vt:lpstr>
      <vt:lpstr>Querying tables</vt:lpstr>
      <vt:lpstr>All the best!!!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agilan senthil</dc:creator>
  <cp:lastModifiedBy>Soumya Ray</cp:lastModifiedBy>
  <cp:revision>74</cp:revision>
  <dcterms:created xsi:type="dcterms:W3CDTF">2006-08-16T00:00:00Z</dcterms:created>
  <dcterms:modified xsi:type="dcterms:W3CDTF">2020-10-25T09:30:32Z</dcterms:modified>
</cp:coreProperties>
</file>