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71" r:id="rId5"/>
    <p:sldId id="261" r:id="rId6"/>
    <p:sldId id="262" r:id="rId7"/>
    <p:sldId id="270" r:id="rId8"/>
    <p:sldId id="263" r:id="rId9"/>
    <p:sldId id="267" r:id="rId10"/>
    <p:sldId id="268" r:id="rId11"/>
    <p:sldId id="264"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8A83-CDCD-B73F-1016-F3B826444D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661ECE-CFF4-C794-5F05-0D239441B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60DFD3-965D-4C33-CC73-F99D27B7EF63}"/>
              </a:ext>
            </a:extLst>
          </p:cNvPr>
          <p:cNvSpPr>
            <a:spLocks noGrp="1"/>
          </p:cNvSpPr>
          <p:nvPr>
            <p:ph type="dt" sz="half" idx="10"/>
          </p:nvPr>
        </p:nvSpPr>
        <p:spPr/>
        <p:txBody>
          <a:bodyPr/>
          <a:lstStyle/>
          <a:p>
            <a:fld id="{2107DD8E-7CDD-4A66-B5D6-0A6AC3FBF632}" type="datetimeFigureOut">
              <a:rPr lang="en-IN" smtClean="0"/>
              <a:t>21-02-2024</a:t>
            </a:fld>
            <a:endParaRPr lang="en-IN"/>
          </a:p>
        </p:txBody>
      </p:sp>
      <p:sp>
        <p:nvSpPr>
          <p:cNvPr id="5" name="Footer Placeholder 4">
            <a:extLst>
              <a:ext uri="{FF2B5EF4-FFF2-40B4-BE49-F238E27FC236}">
                <a16:creationId xmlns:a16="http://schemas.microsoft.com/office/drawing/2014/main" id="{6C1CB53C-550C-5474-F2B9-668B580D7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271968-9E71-E799-CE5C-4243134EE15A}"/>
              </a:ext>
            </a:extLst>
          </p:cNvPr>
          <p:cNvSpPr>
            <a:spLocks noGrp="1"/>
          </p:cNvSpPr>
          <p:nvPr>
            <p:ph type="sldNum" sz="quarter" idx="12"/>
          </p:nvPr>
        </p:nvSpPr>
        <p:spPr/>
        <p:txBody>
          <a:bodyPr/>
          <a:lstStyle/>
          <a:p>
            <a:fld id="{D1F79FCF-343F-4E06-8AB9-FC1DBFC381F7}" type="slidenum">
              <a:rPr lang="en-IN" smtClean="0"/>
              <a:t>‹#›</a:t>
            </a:fld>
            <a:endParaRPr lang="en-IN"/>
          </a:p>
        </p:txBody>
      </p:sp>
    </p:spTree>
    <p:extLst>
      <p:ext uri="{BB962C8B-B14F-4D97-AF65-F5344CB8AC3E}">
        <p14:creationId xmlns:p14="http://schemas.microsoft.com/office/powerpoint/2010/main" val="416016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E3E1-C1DF-AE98-5CDE-1B909F8475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CF1FD3-8AE1-4956-E81C-9BFD9CF823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CCF8F2-E7E3-8436-7F79-429AFA0EA3E8}"/>
              </a:ext>
            </a:extLst>
          </p:cNvPr>
          <p:cNvSpPr>
            <a:spLocks noGrp="1"/>
          </p:cNvSpPr>
          <p:nvPr>
            <p:ph type="dt" sz="half" idx="10"/>
          </p:nvPr>
        </p:nvSpPr>
        <p:spPr/>
        <p:txBody>
          <a:bodyPr/>
          <a:lstStyle/>
          <a:p>
            <a:fld id="{2107DD8E-7CDD-4A66-B5D6-0A6AC3FBF632}" type="datetimeFigureOut">
              <a:rPr lang="en-IN" smtClean="0"/>
              <a:t>21-02-2024</a:t>
            </a:fld>
            <a:endParaRPr lang="en-IN"/>
          </a:p>
        </p:txBody>
      </p:sp>
      <p:sp>
        <p:nvSpPr>
          <p:cNvPr id="5" name="Footer Placeholder 4">
            <a:extLst>
              <a:ext uri="{FF2B5EF4-FFF2-40B4-BE49-F238E27FC236}">
                <a16:creationId xmlns:a16="http://schemas.microsoft.com/office/drawing/2014/main" id="{5A1EDF10-DCAA-3979-C52B-CA61E4311E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F1FA4E-6297-09F6-193F-9F47EEE4707F}"/>
              </a:ext>
            </a:extLst>
          </p:cNvPr>
          <p:cNvSpPr>
            <a:spLocks noGrp="1"/>
          </p:cNvSpPr>
          <p:nvPr>
            <p:ph type="sldNum" sz="quarter" idx="12"/>
          </p:nvPr>
        </p:nvSpPr>
        <p:spPr/>
        <p:txBody>
          <a:bodyPr/>
          <a:lstStyle/>
          <a:p>
            <a:fld id="{D1F79FCF-343F-4E06-8AB9-FC1DBFC381F7}" type="slidenum">
              <a:rPr lang="en-IN" smtClean="0"/>
              <a:t>‹#›</a:t>
            </a:fld>
            <a:endParaRPr lang="en-IN"/>
          </a:p>
        </p:txBody>
      </p:sp>
    </p:spTree>
    <p:extLst>
      <p:ext uri="{BB962C8B-B14F-4D97-AF65-F5344CB8AC3E}">
        <p14:creationId xmlns:p14="http://schemas.microsoft.com/office/powerpoint/2010/main" val="84031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265035-4677-D890-2BC7-40C609B6E3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5E01D3-5A8B-650C-8354-71990CD6F7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11A875-5FBE-1AD6-017D-6E019636DC75}"/>
              </a:ext>
            </a:extLst>
          </p:cNvPr>
          <p:cNvSpPr>
            <a:spLocks noGrp="1"/>
          </p:cNvSpPr>
          <p:nvPr>
            <p:ph type="dt" sz="half" idx="10"/>
          </p:nvPr>
        </p:nvSpPr>
        <p:spPr/>
        <p:txBody>
          <a:bodyPr/>
          <a:lstStyle/>
          <a:p>
            <a:fld id="{2107DD8E-7CDD-4A66-B5D6-0A6AC3FBF632}" type="datetimeFigureOut">
              <a:rPr lang="en-IN" smtClean="0"/>
              <a:t>21-02-2024</a:t>
            </a:fld>
            <a:endParaRPr lang="en-IN"/>
          </a:p>
        </p:txBody>
      </p:sp>
      <p:sp>
        <p:nvSpPr>
          <p:cNvPr id="5" name="Footer Placeholder 4">
            <a:extLst>
              <a:ext uri="{FF2B5EF4-FFF2-40B4-BE49-F238E27FC236}">
                <a16:creationId xmlns:a16="http://schemas.microsoft.com/office/drawing/2014/main" id="{91AE0AF8-9DDC-D9BA-E582-45C0E723E6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D1F03E-E39D-E69D-6A63-B64FEE9D2045}"/>
              </a:ext>
            </a:extLst>
          </p:cNvPr>
          <p:cNvSpPr>
            <a:spLocks noGrp="1"/>
          </p:cNvSpPr>
          <p:nvPr>
            <p:ph type="sldNum" sz="quarter" idx="12"/>
          </p:nvPr>
        </p:nvSpPr>
        <p:spPr/>
        <p:txBody>
          <a:bodyPr/>
          <a:lstStyle/>
          <a:p>
            <a:fld id="{D1F79FCF-343F-4E06-8AB9-FC1DBFC381F7}" type="slidenum">
              <a:rPr lang="en-IN" smtClean="0"/>
              <a:t>‹#›</a:t>
            </a:fld>
            <a:endParaRPr lang="en-IN"/>
          </a:p>
        </p:txBody>
      </p:sp>
    </p:spTree>
    <p:extLst>
      <p:ext uri="{BB962C8B-B14F-4D97-AF65-F5344CB8AC3E}">
        <p14:creationId xmlns:p14="http://schemas.microsoft.com/office/powerpoint/2010/main" val="2508250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A999E-CF89-A2B6-0827-D72B74BFC4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CF6D68-F1FE-0B2E-5168-75A09E7F1B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E731C2-578F-841F-214C-2B943EBFD486}"/>
              </a:ext>
            </a:extLst>
          </p:cNvPr>
          <p:cNvSpPr>
            <a:spLocks noGrp="1"/>
          </p:cNvSpPr>
          <p:nvPr>
            <p:ph type="dt" sz="half" idx="10"/>
          </p:nvPr>
        </p:nvSpPr>
        <p:spPr/>
        <p:txBody>
          <a:bodyPr/>
          <a:lstStyle/>
          <a:p>
            <a:fld id="{2107DD8E-7CDD-4A66-B5D6-0A6AC3FBF632}" type="datetimeFigureOut">
              <a:rPr lang="en-IN" smtClean="0"/>
              <a:t>21-02-2024</a:t>
            </a:fld>
            <a:endParaRPr lang="en-IN"/>
          </a:p>
        </p:txBody>
      </p:sp>
      <p:sp>
        <p:nvSpPr>
          <p:cNvPr id="5" name="Footer Placeholder 4">
            <a:extLst>
              <a:ext uri="{FF2B5EF4-FFF2-40B4-BE49-F238E27FC236}">
                <a16:creationId xmlns:a16="http://schemas.microsoft.com/office/drawing/2014/main" id="{026445DA-4ACA-50C4-E708-961F741C4E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38F42E-7457-4236-DA9C-102E2BD4A71D}"/>
              </a:ext>
            </a:extLst>
          </p:cNvPr>
          <p:cNvSpPr>
            <a:spLocks noGrp="1"/>
          </p:cNvSpPr>
          <p:nvPr>
            <p:ph type="sldNum" sz="quarter" idx="12"/>
          </p:nvPr>
        </p:nvSpPr>
        <p:spPr/>
        <p:txBody>
          <a:bodyPr/>
          <a:lstStyle/>
          <a:p>
            <a:fld id="{D1F79FCF-343F-4E06-8AB9-FC1DBFC381F7}" type="slidenum">
              <a:rPr lang="en-IN" smtClean="0"/>
              <a:t>‹#›</a:t>
            </a:fld>
            <a:endParaRPr lang="en-IN"/>
          </a:p>
        </p:txBody>
      </p:sp>
    </p:spTree>
    <p:extLst>
      <p:ext uri="{BB962C8B-B14F-4D97-AF65-F5344CB8AC3E}">
        <p14:creationId xmlns:p14="http://schemas.microsoft.com/office/powerpoint/2010/main" val="171735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239F-3DAE-3B2A-1518-0105779345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D04863-B2D1-F33C-A303-44EAFCF13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EAE82E-F4F1-6650-B717-9EA0E4BAB919}"/>
              </a:ext>
            </a:extLst>
          </p:cNvPr>
          <p:cNvSpPr>
            <a:spLocks noGrp="1"/>
          </p:cNvSpPr>
          <p:nvPr>
            <p:ph type="dt" sz="half" idx="10"/>
          </p:nvPr>
        </p:nvSpPr>
        <p:spPr/>
        <p:txBody>
          <a:bodyPr/>
          <a:lstStyle/>
          <a:p>
            <a:fld id="{2107DD8E-7CDD-4A66-B5D6-0A6AC3FBF632}" type="datetimeFigureOut">
              <a:rPr lang="en-IN" smtClean="0"/>
              <a:t>21-02-2024</a:t>
            </a:fld>
            <a:endParaRPr lang="en-IN"/>
          </a:p>
        </p:txBody>
      </p:sp>
      <p:sp>
        <p:nvSpPr>
          <p:cNvPr id="5" name="Footer Placeholder 4">
            <a:extLst>
              <a:ext uri="{FF2B5EF4-FFF2-40B4-BE49-F238E27FC236}">
                <a16:creationId xmlns:a16="http://schemas.microsoft.com/office/drawing/2014/main" id="{B1268B92-187B-E80C-AB5E-9A7483AF7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3A1F49-27A9-3562-B518-3958FDF3CF2D}"/>
              </a:ext>
            </a:extLst>
          </p:cNvPr>
          <p:cNvSpPr>
            <a:spLocks noGrp="1"/>
          </p:cNvSpPr>
          <p:nvPr>
            <p:ph type="sldNum" sz="quarter" idx="12"/>
          </p:nvPr>
        </p:nvSpPr>
        <p:spPr/>
        <p:txBody>
          <a:bodyPr/>
          <a:lstStyle/>
          <a:p>
            <a:fld id="{D1F79FCF-343F-4E06-8AB9-FC1DBFC381F7}" type="slidenum">
              <a:rPr lang="en-IN" smtClean="0"/>
              <a:t>‹#›</a:t>
            </a:fld>
            <a:endParaRPr lang="en-IN"/>
          </a:p>
        </p:txBody>
      </p:sp>
    </p:spTree>
    <p:extLst>
      <p:ext uri="{BB962C8B-B14F-4D97-AF65-F5344CB8AC3E}">
        <p14:creationId xmlns:p14="http://schemas.microsoft.com/office/powerpoint/2010/main" val="209922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4D49-84DB-0B1D-B8A3-C65BE8FC62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C3673C-FB01-0727-CD23-3A9914D428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AB9B24-8584-8F9F-0F97-AF58CAA76D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816272-0F9B-EB40-A30C-653AFAD6383D}"/>
              </a:ext>
            </a:extLst>
          </p:cNvPr>
          <p:cNvSpPr>
            <a:spLocks noGrp="1"/>
          </p:cNvSpPr>
          <p:nvPr>
            <p:ph type="dt" sz="half" idx="10"/>
          </p:nvPr>
        </p:nvSpPr>
        <p:spPr/>
        <p:txBody>
          <a:bodyPr/>
          <a:lstStyle/>
          <a:p>
            <a:fld id="{2107DD8E-7CDD-4A66-B5D6-0A6AC3FBF632}" type="datetimeFigureOut">
              <a:rPr lang="en-IN" smtClean="0"/>
              <a:t>21-02-2024</a:t>
            </a:fld>
            <a:endParaRPr lang="en-IN"/>
          </a:p>
        </p:txBody>
      </p:sp>
      <p:sp>
        <p:nvSpPr>
          <p:cNvPr id="6" name="Footer Placeholder 5">
            <a:extLst>
              <a:ext uri="{FF2B5EF4-FFF2-40B4-BE49-F238E27FC236}">
                <a16:creationId xmlns:a16="http://schemas.microsoft.com/office/drawing/2014/main" id="{5C24A7C8-F47D-03A7-9E30-C49A99216F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35DAA9-D656-9ABD-C8D0-A3B3E498CDA4}"/>
              </a:ext>
            </a:extLst>
          </p:cNvPr>
          <p:cNvSpPr>
            <a:spLocks noGrp="1"/>
          </p:cNvSpPr>
          <p:nvPr>
            <p:ph type="sldNum" sz="quarter" idx="12"/>
          </p:nvPr>
        </p:nvSpPr>
        <p:spPr/>
        <p:txBody>
          <a:bodyPr/>
          <a:lstStyle/>
          <a:p>
            <a:fld id="{D1F79FCF-343F-4E06-8AB9-FC1DBFC381F7}" type="slidenum">
              <a:rPr lang="en-IN" smtClean="0"/>
              <a:t>‹#›</a:t>
            </a:fld>
            <a:endParaRPr lang="en-IN"/>
          </a:p>
        </p:txBody>
      </p:sp>
    </p:spTree>
    <p:extLst>
      <p:ext uri="{BB962C8B-B14F-4D97-AF65-F5344CB8AC3E}">
        <p14:creationId xmlns:p14="http://schemas.microsoft.com/office/powerpoint/2010/main" val="411550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993-B97E-1F2D-538D-7B400FF668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DB8AAD-8ABA-A7EA-9495-03B90904A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46156-761A-C96C-94A9-3D54CFD8D3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910ED8-242D-9AC5-6111-6343F87DC8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0E5AAD-2FB9-7365-8CD5-477ADB9A24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B19A6F-4377-39A6-7BCF-97CEC1B9E318}"/>
              </a:ext>
            </a:extLst>
          </p:cNvPr>
          <p:cNvSpPr>
            <a:spLocks noGrp="1"/>
          </p:cNvSpPr>
          <p:nvPr>
            <p:ph type="dt" sz="half" idx="10"/>
          </p:nvPr>
        </p:nvSpPr>
        <p:spPr/>
        <p:txBody>
          <a:bodyPr/>
          <a:lstStyle/>
          <a:p>
            <a:fld id="{2107DD8E-7CDD-4A66-B5D6-0A6AC3FBF632}" type="datetimeFigureOut">
              <a:rPr lang="en-IN" smtClean="0"/>
              <a:t>21-02-2024</a:t>
            </a:fld>
            <a:endParaRPr lang="en-IN"/>
          </a:p>
        </p:txBody>
      </p:sp>
      <p:sp>
        <p:nvSpPr>
          <p:cNvPr id="8" name="Footer Placeholder 7">
            <a:extLst>
              <a:ext uri="{FF2B5EF4-FFF2-40B4-BE49-F238E27FC236}">
                <a16:creationId xmlns:a16="http://schemas.microsoft.com/office/drawing/2014/main" id="{EE4A4DB9-68BB-D3D9-B78A-9D777D1972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6DC64D-4776-EC6B-D178-20F29CA0C6E8}"/>
              </a:ext>
            </a:extLst>
          </p:cNvPr>
          <p:cNvSpPr>
            <a:spLocks noGrp="1"/>
          </p:cNvSpPr>
          <p:nvPr>
            <p:ph type="sldNum" sz="quarter" idx="12"/>
          </p:nvPr>
        </p:nvSpPr>
        <p:spPr/>
        <p:txBody>
          <a:bodyPr/>
          <a:lstStyle/>
          <a:p>
            <a:fld id="{D1F79FCF-343F-4E06-8AB9-FC1DBFC381F7}" type="slidenum">
              <a:rPr lang="en-IN" smtClean="0"/>
              <a:t>‹#›</a:t>
            </a:fld>
            <a:endParaRPr lang="en-IN"/>
          </a:p>
        </p:txBody>
      </p:sp>
    </p:spTree>
    <p:extLst>
      <p:ext uri="{BB962C8B-B14F-4D97-AF65-F5344CB8AC3E}">
        <p14:creationId xmlns:p14="http://schemas.microsoft.com/office/powerpoint/2010/main" val="949941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964AF-47CE-7020-9859-8FCF3D8217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8E1C33-A70D-74F9-60FA-D5839A85AD54}"/>
              </a:ext>
            </a:extLst>
          </p:cNvPr>
          <p:cNvSpPr>
            <a:spLocks noGrp="1"/>
          </p:cNvSpPr>
          <p:nvPr>
            <p:ph type="dt" sz="half" idx="10"/>
          </p:nvPr>
        </p:nvSpPr>
        <p:spPr/>
        <p:txBody>
          <a:bodyPr/>
          <a:lstStyle/>
          <a:p>
            <a:fld id="{2107DD8E-7CDD-4A66-B5D6-0A6AC3FBF632}" type="datetimeFigureOut">
              <a:rPr lang="en-IN" smtClean="0"/>
              <a:t>21-02-2024</a:t>
            </a:fld>
            <a:endParaRPr lang="en-IN"/>
          </a:p>
        </p:txBody>
      </p:sp>
      <p:sp>
        <p:nvSpPr>
          <p:cNvPr id="4" name="Footer Placeholder 3">
            <a:extLst>
              <a:ext uri="{FF2B5EF4-FFF2-40B4-BE49-F238E27FC236}">
                <a16:creationId xmlns:a16="http://schemas.microsoft.com/office/drawing/2014/main" id="{CE53FAA0-EF9A-571A-FFCE-644590D3EF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0DE09F-A1F3-45CE-A054-76957B0E9325}"/>
              </a:ext>
            </a:extLst>
          </p:cNvPr>
          <p:cNvSpPr>
            <a:spLocks noGrp="1"/>
          </p:cNvSpPr>
          <p:nvPr>
            <p:ph type="sldNum" sz="quarter" idx="12"/>
          </p:nvPr>
        </p:nvSpPr>
        <p:spPr/>
        <p:txBody>
          <a:bodyPr/>
          <a:lstStyle/>
          <a:p>
            <a:fld id="{D1F79FCF-343F-4E06-8AB9-FC1DBFC381F7}" type="slidenum">
              <a:rPr lang="en-IN" smtClean="0"/>
              <a:t>‹#›</a:t>
            </a:fld>
            <a:endParaRPr lang="en-IN"/>
          </a:p>
        </p:txBody>
      </p:sp>
    </p:spTree>
    <p:extLst>
      <p:ext uri="{BB962C8B-B14F-4D97-AF65-F5344CB8AC3E}">
        <p14:creationId xmlns:p14="http://schemas.microsoft.com/office/powerpoint/2010/main" val="168793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D1EF3-4E81-1F48-1898-29198B54140F}"/>
              </a:ext>
            </a:extLst>
          </p:cNvPr>
          <p:cNvSpPr>
            <a:spLocks noGrp="1"/>
          </p:cNvSpPr>
          <p:nvPr>
            <p:ph type="dt" sz="half" idx="10"/>
          </p:nvPr>
        </p:nvSpPr>
        <p:spPr/>
        <p:txBody>
          <a:bodyPr/>
          <a:lstStyle/>
          <a:p>
            <a:fld id="{2107DD8E-7CDD-4A66-B5D6-0A6AC3FBF632}" type="datetimeFigureOut">
              <a:rPr lang="en-IN" smtClean="0"/>
              <a:t>21-02-2024</a:t>
            </a:fld>
            <a:endParaRPr lang="en-IN"/>
          </a:p>
        </p:txBody>
      </p:sp>
      <p:sp>
        <p:nvSpPr>
          <p:cNvPr id="3" name="Footer Placeholder 2">
            <a:extLst>
              <a:ext uri="{FF2B5EF4-FFF2-40B4-BE49-F238E27FC236}">
                <a16:creationId xmlns:a16="http://schemas.microsoft.com/office/drawing/2014/main" id="{64BE5DDC-E67A-6C3D-6C5B-6BB9621835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0EC094-1FE4-DFFF-F378-5F21CF96A49D}"/>
              </a:ext>
            </a:extLst>
          </p:cNvPr>
          <p:cNvSpPr>
            <a:spLocks noGrp="1"/>
          </p:cNvSpPr>
          <p:nvPr>
            <p:ph type="sldNum" sz="quarter" idx="12"/>
          </p:nvPr>
        </p:nvSpPr>
        <p:spPr/>
        <p:txBody>
          <a:bodyPr/>
          <a:lstStyle/>
          <a:p>
            <a:fld id="{D1F79FCF-343F-4E06-8AB9-FC1DBFC381F7}" type="slidenum">
              <a:rPr lang="en-IN" smtClean="0"/>
              <a:t>‹#›</a:t>
            </a:fld>
            <a:endParaRPr lang="en-IN"/>
          </a:p>
        </p:txBody>
      </p:sp>
    </p:spTree>
    <p:extLst>
      <p:ext uri="{BB962C8B-B14F-4D97-AF65-F5344CB8AC3E}">
        <p14:creationId xmlns:p14="http://schemas.microsoft.com/office/powerpoint/2010/main" val="279015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48CB-1E32-A986-ECCB-A00C114F7E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42C9DC-6F54-04A2-8A1E-8294DE9F9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87E4C1-6796-394B-0F74-F3BB9C715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5C5BA5-FB05-C3D3-04AD-65D02AD6013B}"/>
              </a:ext>
            </a:extLst>
          </p:cNvPr>
          <p:cNvSpPr>
            <a:spLocks noGrp="1"/>
          </p:cNvSpPr>
          <p:nvPr>
            <p:ph type="dt" sz="half" idx="10"/>
          </p:nvPr>
        </p:nvSpPr>
        <p:spPr/>
        <p:txBody>
          <a:bodyPr/>
          <a:lstStyle/>
          <a:p>
            <a:fld id="{2107DD8E-7CDD-4A66-B5D6-0A6AC3FBF632}" type="datetimeFigureOut">
              <a:rPr lang="en-IN" smtClean="0"/>
              <a:t>21-02-2024</a:t>
            </a:fld>
            <a:endParaRPr lang="en-IN"/>
          </a:p>
        </p:txBody>
      </p:sp>
      <p:sp>
        <p:nvSpPr>
          <p:cNvPr id="6" name="Footer Placeholder 5">
            <a:extLst>
              <a:ext uri="{FF2B5EF4-FFF2-40B4-BE49-F238E27FC236}">
                <a16:creationId xmlns:a16="http://schemas.microsoft.com/office/drawing/2014/main" id="{8AC36182-3DE6-E9CE-3914-A7AFD6AC93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667758-67F8-A043-D3B8-E1648AC8453E}"/>
              </a:ext>
            </a:extLst>
          </p:cNvPr>
          <p:cNvSpPr>
            <a:spLocks noGrp="1"/>
          </p:cNvSpPr>
          <p:nvPr>
            <p:ph type="sldNum" sz="quarter" idx="12"/>
          </p:nvPr>
        </p:nvSpPr>
        <p:spPr/>
        <p:txBody>
          <a:bodyPr/>
          <a:lstStyle/>
          <a:p>
            <a:fld id="{D1F79FCF-343F-4E06-8AB9-FC1DBFC381F7}" type="slidenum">
              <a:rPr lang="en-IN" smtClean="0"/>
              <a:t>‹#›</a:t>
            </a:fld>
            <a:endParaRPr lang="en-IN"/>
          </a:p>
        </p:txBody>
      </p:sp>
    </p:spTree>
    <p:extLst>
      <p:ext uri="{BB962C8B-B14F-4D97-AF65-F5344CB8AC3E}">
        <p14:creationId xmlns:p14="http://schemas.microsoft.com/office/powerpoint/2010/main" val="46275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FD31-835B-8ED8-F6A6-8746D237B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E0C131-6BF2-0FC1-6BC8-56D2B27558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DB66A3-3145-CBD5-5269-C140E780E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34494A-373E-3074-7682-51CBC714A5B3}"/>
              </a:ext>
            </a:extLst>
          </p:cNvPr>
          <p:cNvSpPr>
            <a:spLocks noGrp="1"/>
          </p:cNvSpPr>
          <p:nvPr>
            <p:ph type="dt" sz="half" idx="10"/>
          </p:nvPr>
        </p:nvSpPr>
        <p:spPr/>
        <p:txBody>
          <a:bodyPr/>
          <a:lstStyle/>
          <a:p>
            <a:fld id="{2107DD8E-7CDD-4A66-B5D6-0A6AC3FBF632}" type="datetimeFigureOut">
              <a:rPr lang="en-IN" smtClean="0"/>
              <a:t>21-02-2024</a:t>
            </a:fld>
            <a:endParaRPr lang="en-IN"/>
          </a:p>
        </p:txBody>
      </p:sp>
      <p:sp>
        <p:nvSpPr>
          <p:cNvPr id="6" name="Footer Placeholder 5">
            <a:extLst>
              <a:ext uri="{FF2B5EF4-FFF2-40B4-BE49-F238E27FC236}">
                <a16:creationId xmlns:a16="http://schemas.microsoft.com/office/drawing/2014/main" id="{97791273-B82C-F053-602F-DB5C37B57E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F73D77-87F2-1404-E1C8-D93C49239791}"/>
              </a:ext>
            </a:extLst>
          </p:cNvPr>
          <p:cNvSpPr>
            <a:spLocks noGrp="1"/>
          </p:cNvSpPr>
          <p:nvPr>
            <p:ph type="sldNum" sz="quarter" idx="12"/>
          </p:nvPr>
        </p:nvSpPr>
        <p:spPr/>
        <p:txBody>
          <a:bodyPr/>
          <a:lstStyle/>
          <a:p>
            <a:fld id="{D1F79FCF-343F-4E06-8AB9-FC1DBFC381F7}" type="slidenum">
              <a:rPr lang="en-IN" smtClean="0"/>
              <a:t>‹#›</a:t>
            </a:fld>
            <a:endParaRPr lang="en-IN"/>
          </a:p>
        </p:txBody>
      </p:sp>
    </p:spTree>
    <p:extLst>
      <p:ext uri="{BB962C8B-B14F-4D97-AF65-F5344CB8AC3E}">
        <p14:creationId xmlns:p14="http://schemas.microsoft.com/office/powerpoint/2010/main" val="185013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8DA467-17DB-EB02-4133-0DF1A3243E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10ED01-B138-FC7E-AD68-071400614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193179-EF2F-B63D-F623-6BC96D261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7DD8E-7CDD-4A66-B5D6-0A6AC3FBF632}" type="datetimeFigureOut">
              <a:rPr lang="en-IN" smtClean="0"/>
              <a:t>21-02-2024</a:t>
            </a:fld>
            <a:endParaRPr lang="en-IN"/>
          </a:p>
        </p:txBody>
      </p:sp>
      <p:sp>
        <p:nvSpPr>
          <p:cNvPr id="5" name="Footer Placeholder 4">
            <a:extLst>
              <a:ext uri="{FF2B5EF4-FFF2-40B4-BE49-F238E27FC236}">
                <a16:creationId xmlns:a16="http://schemas.microsoft.com/office/drawing/2014/main" id="{EB87994D-A1B5-F6D5-8E68-83167DA6F7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9071E1-203C-3488-6632-4F02C56604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79FCF-343F-4E06-8AB9-FC1DBFC381F7}" type="slidenum">
              <a:rPr lang="en-IN" smtClean="0"/>
              <a:t>‹#›</a:t>
            </a:fld>
            <a:endParaRPr lang="en-IN"/>
          </a:p>
        </p:txBody>
      </p:sp>
    </p:spTree>
    <p:extLst>
      <p:ext uri="{BB962C8B-B14F-4D97-AF65-F5344CB8AC3E}">
        <p14:creationId xmlns:p14="http://schemas.microsoft.com/office/powerpoint/2010/main" val="226359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bollingerbands.com/" TargetMode="External"/><Relationship Id="rId2" Type="http://schemas.openxmlformats.org/officeDocument/2006/relationships/hyperlink" Target="https://www.investopedia.com/terms/m/movingaverage.asp" TargetMode="External"/><Relationship Id="rId1" Type="http://schemas.openxmlformats.org/officeDocument/2006/relationships/slideLayout" Target="../slideLayouts/slideLayout2.xml"/><Relationship Id="rId6" Type="http://schemas.openxmlformats.org/officeDocument/2006/relationships/hyperlink" Target="https://github.com/kenthu/human-interest-verifier/tree/main" TargetMode="External"/><Relationship Id="rId5" Type="http://schemas.openxmlformats.org/officeDocument/2006/relationships/hyperlink" Target="https://finance.yahoo.com/quote/EURINR%3DX/history/" TargetMode="External"/><Relationship Id="rId4" Type="http://schemas.openxmlformats.org/officeDocument/2006/relationships/hyperlink" Target="https://www.investopedia.com/terms/c/commoditychannelindex.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33EC-924B-0845-D5D6-4C04A7A6D6D1}"/>
              </a:ext>
            </a:extLst>
          </p:cNvPr>
          <p:cNvSpPr>
            <a:spLocks noGrp="1"/>
          </p:cNvSpPr>
          <p:nvPr>
            <p:ph type="ctrTitle"/>
          </p:nvPr>
        </p:nvSpPr>
        <p:spPr>
          <a:xfrm>
            <a:off x="1524000" y="1122363"/>
            <a:ext cx="9144000" cy="1817785"/>
          </a:xfrm>
        </p:spPr>
        <p:txBody>
          <a:bodyPr>
            <a:normAutofit/>
          </a:bodyPr>
          <a:lstStyle/>
          <a:p>
            <a:r>
              <a:rPr lang="en-US" sz="5400" b="1" i="0" dirty="0">
                <a:solidFill>
                  <a:srgbClr val="0D0D0D"/>
                </a:solidFill>
                <a:effectLst>
                  <a:outerShdw blurRad="38100" dist="38100" dir="2700000" algn="tl">
                    <a:srgbClr val="000000">
                      <a:alpha val="43137"/>
                    </a:srgbClr>
                  </a:outerShdw>
                </a:effectLst>
                <a:latin typeface="Söhne"/>
              </a:rPr>
              <a:t>Technical Analysis of EUR/INR Currency Pair</a:t>
            </a:r>
            <a:endParaRPr lang="en-IN" sz="54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DADAC5FC-0C0D-D636-C159-F355672B8D6C}"/>
              </a:ext>
            </a:extLst>
          </p:cNvPr>
          <p:cNvSpPr>
            <a:spLocks noGrp="1"/>
          </p:cNvSpPr>
          <p:nvPr>
            <p:ph type="subTitle" idx="1"/>
          </p:nvPr>
        </p:nvSpPr>
        <p:spPr>
          <a:xfrm>
            <a:off x="1524000" y="2940148"/>
            <a:ext cx="9144000" cy="2317652"/>
          </a:xfrm>
        </p:spPr>
        <p:txBody>
          <a:bodyPr/>
          <a:lstStyle/>
          <a:p>
            <a:r>
              <a:rPr lang="en-US" b="1" dirty="0">
                <a:solidFill>
                  <a:srgbClr val="0D0D0D"/>
                </a:solidFill>
                <a:latin typeface="Söhne"/>
              </a:rPr>
              <a:t>Name- Soumyadip Mukherjee</a:t>
            </a:r>
            <a:endParaRPr lang="en-IN" b="1" dirty="0"/>
          </a:p>
          <a:p>
            <a:r>
              <a:rPr lang="en-US" b="1" i="0" dirty="0">
                <a:solidFill>
                  <a:srgbClr val="0D0D0D"/>
                </a:solidFill>
                <a:effectLst/>
                <a:latin typeface="Söhne"/>
              </a:rPr>
              <a:t>Topic- Buy, Sell, or Neutral Decisions Based on Technical Indicators</a:t>
            </a:r>
          </a:p>
        </p:txBody>
      </p:sp>
    </p:spTree>
    <p:extLst>
      <p:ext uri="{BB962C8B-B14F-4D97-AF65-F5344CB8AC3E}">
        <p14:creationId xmlns:p14="http://schemas.microsoft.com/office/powerpoint/2010/main" val="252358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6D7E4E-309B-2CA9-E49D-23F5DEF1936B}"/>
              </a:ext>
            </a:extLst>
          </p:cNvPr>
          <p:cNvSpPr txBox="1"/>
          <p:nvPr/>
        </p:nvSpPr>
        <p:spPr>
          <a:xfrm>
            <a:off x="307144" y="158261"/>
            <a:ext cx="11577711" cy="3416320"/>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Bollinger Bands-</a:t>
            </a:r>
          </a:p>
          <a:p>
            <a:pPr marL="400050" indent="-400050" algn="just">
              <a:buFont typeface="+mj-lt"/>
              <a:buAutoNum type="romanUcPeriod"/>
            </a:pPr>
            <a:r>
              <a:rPr lang="en-US" i="0" dirty="0">
                <a:solidFill>
                  <a:srgbClr val="0D0D0D"/>
                </a:solidFill>
                <a:effectLst/>
                <a:latin typeface="Söhne"/>
              </a:rPr>
              <a:t>Price Above Upper Band: </a:t>
            </a:r>
            <a:r>
              <a:rPr lang="en-US" b="0" i="0" dirty="0">
                <a:solidFill>
                  <a:srgbClr val="0D0D0D"/>
                </a:solidFill>
                <a:effectLst/>
                <a:latin typeface="Söhne"/>
              </a:rPr>
              <a:t>If the price moves above the upper Bollinger Band, it may indicate that the currency is overbought, suggesting a SELL or taking profits.</a:t>
            </a:r>
          </a:p>
          <a:p>
            <a:pPr marL="400050" indent="-400050" algn="just">
              <a:buFont typeface="+mj-lt"/>
              <a:buAutoNum type="romanUcPeriod"/>
            </a:pPr>
            <a:r>
              <a:rPr lang="en-US" i="0" dirty="0">
                <a:solidFill>
                  <a:srgbClr val="0D0D0D"/>
                </a:solidFill>
                <a:effectLst/>
                <a:latin typeface="Söhne"/>
              </a:rPr>
              <a:t>Price Below Lower Band: </a:t>
            </a:r>
            <a:r>
              <a:rPr lang="en-US" b="0" i="0" dirty="0">
                <a:solidFill>
                  <a:srgbClr val="0D0D0D"/>
                </a:solidFill>
                <a:effectLst/>
                <a:latin typeface="Söhne"/>
              </a:rPr>
              <a:t>If the price moves below the lower Bollinger Band, it may indicate that the currency is oversold, suggesting a BUY.</a:t>
            </a:r>
          </a:p>
          <a:p>
            <a:pPr marL="285750" indent="-285750" algn="just">
              <a:buFont typeface="Wingdings" panose="05000000000000000000" pitchFamily="2" charset="2"/>
              <a:buChar char="Ø"/>
            </a:pPr>
            <a:r>
              <a:rPr lang="en-IN" b="1" i="0" dirty="0">
                <a:solidFill>
                  <a:srgbClr val="0D0D0D"/>
                </a:solidFill>
                <a:effectLst/>
                <a:latin typeface="Söhne"/>
              </a:rPr>
              <a:t>Commodity Channel Index (CCI):</a:t>
            </a:r>
          </a:p>
          <a:p>
            <a:pPr marL="400050" indent="-400050" algn="just">
              <a:buFont typeface="+mj-lt"/>
              <a:buAutoNum type="romanUcPeriod"/>
            </a:pPr>
            <a:r>
              <a:rPr lang="en-US" i="0" dirty="0">
                <a:solidFill>
                  <a:srgbClr val="0D0D0D"/>
                </a:solidFill>
                <a:effectLst/>
                <a:latin typeface="Söhne"/>
              </a:rPr>
              <a:t>Overbought (&gt;100): </a:t>
            </a:r>
            <a:r>
              <a:rPr lang="en-US" b="0" i="0" dirty="0">
                <a:solidFill>
                  <a:srgbClr val="0D0D0D"/>
                </a:solidFill>
                <a:effectLst/>
                <a:latin typeface="Söhne"/>
              </a:rPr>
              <a:t>If CCI is above 100, it indicates that the currency is overbought, suggesting a SELL or taking profits.</a:t>
            </a:r>
          </a:p>
          <a:p>
            <a:pPr marL="400050" indent="-400050" algn="just">
              <a:buFont typeface="+mj-lt"/>
              <a:buAutoNum type="romanUcPeriod"/>
            </a:pPr>
            <a:r>
              <a:rPr lang="en-US" i="0" dirty="0">
                <a:solidFill>
                  <a:srgbClr val="0D0D0D"/>
                </a:solidFill>
                <a:effectLst/>
                <a:latin typeface="Söhne"/>
              </a:rPr>
              <a:t>Oversold (&lt;-100): </a:t>
            </a:r>
            <a:r>
              <a:rPr lang="en-US" b="0" i="0" dirty="0">
                <a:solidFill>
                  <a:srgbClr val="0D0D0D"/>
                </a:solidFill>
                <a:effectLst/>
                <a:latin typeface="Söhne"/>
              </a:rPr>
              <a:t>If CCI is below -100, it indicates that the currency is oversold, suggesting a BUY.</a:t>
            </a:r>
          </a:p>
          <a:p>
            <a:pPr marL="400050" indent="-400050" algn="just">
              <a:buFont typeface="+mj-lt"/>
              <a:buAutoNum type="romanUcPeriod"/>
            </a:pPr>
            <a:r>
              <a:rPr lang="en-US" i="0" dirty="0">
                <a:solidFill>
                  <a:srgbClr val="0D0D0D"/>
                </a:solidFill>
                <a:effectLst/>
                <a:latin typeface="Söhne"/>
              </a:rPr>
              <a:t>Divergence</a:t>
            </a:r>
            <a:r>
              <a:rPr lang="en-US" b="1" i="0" dirty="0">
                <a:solidFill>
                  <a:srgbClr val="0D0D0D"/>
                </a:solidFill>
                <a:effectLst/>
                <a:latin typeface="Söhne"/>
              </a:rPr>
              <a:t>:</a:t>
            </a:r>
            <a:r>
              <a:rPr lang="en-US" b="0" i="0" dirty="0">
                <a:solidFill>
                  <a:srgbClr val="0D0D0D"/>
                </a:solidFill>
                <a:effectLst/>
                <a:latin typeface="Söhne"/>
              </a:rPr>
              <a:t> Divergence between CCI and price movements can also indicate potential reversals. If price is making new highs while CCI is not, it may signal a potential trend reversal.</a:t>
            </a:r>
          </a:p>
          <a:p>
            <a:pPr marL="285750" indent="-285750" algn="l">
              <a:buFont typeface="Wingdings" panose="05000000000000000000" pitchFamily="2" charset="2"/>
              <a:buChar char="Ø"/>
            </a:pPr>
            <a:endParaRPr lang="en-US" b="0" i="0" dirty="0">
              <a:solidFill>
                <a:srgbClr val="0D0D0D"/>
              </a:solidFill>
              <a:effectLst/>
              <a:latin typeface="Söhne"/>
            </a:endParaRPr>
          </a:p>
          <a:p>
            <a:pPr marL="285750" indent="-285750" algn="just">
              <a:buFont typeface="Wingdings" panose="05000000000000000000" pitchFamily="2" charset="2"/>
              <a:buChar char="Ø"/>
            </a:pPr>
            <a:endParaRPr lang="en-IN" b="1" dirty="0"/>
          </a:p>
        </p:txBody>
      </p:sp>
    </p:spTree>
    <p:extLst>
      <p:ext uri="{BB962C8B-B14F-4D97-AF65-F5344CB8AC3E}">
        <p14:creationId xmlns:p14="http://schemas.microsoft.com/office/powerpoint/2010/main" val="166209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402A-5ACC-44CD-1B4A-2CCC236FEAB4}"/>
              </a:ext>
            </a:extLst>
          </p:cNvPr>
          <p:cNvSpPr>
            <a:spLocks noGrp="1"/>
          </p:cNvSpPr>
          <p:nvPr>
            <p:ph type="title"/>
          </p:nvPr>
        </p:nvSpPr>
        <p:spPr>
          <a:xfrm>
            <a:off x="838200" y="365126"/>
            <a:ext cx="10515600" cy="886900"/>
          </a:xfrm>
        </p:spPr>
        <p:txBody>
          <a:bodyPr/>
          <a:lstStyle/>
          <a:p>
            <a:r>
              <a:rPr lang="en-US" b="1" dirty="0">
                <a:effectLst>
                  <a:outerShdw blurRad="38100" dist="38100" dir="2700000" algn="tl">
                    <a:srgbClr val="000000">
                      <a:alpha val="43137"/>
                    </a:srgbClr>
                  </a:outerShdw>
                </a:effectLst>
              </a:rPr>
              <a:t>CONCLUSION</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A3A4666-04BD-29D7-2025-CABC5683050D}"/>
              </a:ext>
            </a:extLst>
          </p:cNvPr>
          <p:cNvSpPr>
            <a:spLocks noGrp="1"/>
          </p:cNvSpPr>
          <p:nvPr>
            <p:ph idx="1"/>
          </p:nvPr>
        </p:nvSpPr>
        <p:spPr>
          <a:xfrm>
            <a:off x="838200" y="1253330"/>
            <a:ext cx="10515600" cy="5239543"/>
          </a:xfrm>
        </p:spPr>
        <p:txBody>
          <a:bodyPr>
            <a:normAutofit/>
          </a:bodyPr>
          <a:lstStyle/>
          <a:p>
            <a:pPr algn="just">
              <a:buFont typeface="Arial" panose="020B0604020202020204" pitchFamily="34" charset="0"/>
              <a:buChar char="•"/>
            </a:pPr>
            <a:r>
              <a:rPr lang="en-US" sz="2000" b="0" i="0" dirty="0">
                <a:solidFill>
                  <a:srgbClr val="0D0D0D"/>
                </a:solidFill>
                <a:effectLst/>
                <a:latin typeface="Söhne"/>
              </a:rPr>
              <a:t>The technical analysis of the EUR/INR currency pair using Moving Average, Bollinger Bands, and CCI indicators provides valuable insights into potential trading opportunities.</a:t>
            </a:r>
          </a:p>
          <a:p>
            <a:pPr algn="just">
              <a:buFont typeface="Arial" panose="020B0604020202020204" pitchFamily="34" charset="0"/>
              <a:buChar char="•"/>
            </a:pPr>
            <a:r>
              <a:rPr lang="en-US" sz="2000" b="0" i="0" dirty="0">
                <a:solidFill>
                  <a:srgbClr val="0D0D0D"/>
                </a:solidFill>
                <a:effectLst/>
                <a:latin typeface="Söhne"/>
              </a:rPr>
              <a:t>The analysis suggests a buy signal based on the Moving Average crossover strategy, indicating a potential uptrend in the short term.</a:t>
            </a:r>
          </a:p>
          <a:p>
            <a:pPr algn="just">
              <a:buFont typeface="Arial" panose="020B0604020202020204" pitchFamily="34" charset="0"/>
              <a:buChar char="•"/>
            </a:pPr>
            <a:r>
              <a:rPr lang="en-US" sz="2000" b="0" i="0" dirty="0">
                <a:solidFill>
                  <a:srgbClr val="0D0D0D"/>
                </a:solidFill>
                <a:effectLst/>
                <a:latin typeface="Söhne"/>
              </a:rPr>
              <a:t>The Bollinger Bands analysis indicates that the price is currently within the bands, suggesting a neutral stance. However, a breakout above or below the bands could signal a potential trend reversal.</a:t>
            </a:r>
          </a:p>
          <a:p>
            <a:pPr algn="just">
              <a:buFont typeface="Arial" panose="020B0604020202020204" pitchFamily="34" charset="0"/>
              <a:buChar char="•"/>
            </a:pPr>
            <a:r>
              <a:rPr lang="en-US" sz="2000" b="0" i="0" dirty="0">
                <a:solidFill>
                  <a:srgbClr val="0D0D0D"/>
                </a:solidFill>
                <a:effectLst/>
                <a:latin typeface="Söhne"/>
              </a:rPr>
              <a:t>The CCI analysis shows mixed signals, with the one-day CCI indicating a sell signal and the one-week CCI indicating a buy signal. This suggests that the short-term outlook may be more bearish, while the longer-term outlook is more bullish.</a:t>
            </a:r>
          </a:p>
          <a:p>
            <a:pPr algn="just">
              <a:buFont typeface="Arial" panose="020B0604020202020204" pitchFamily="34" charset="0"/>
              <a:buChar char="•"/>
            </a:pPr>
            <a:r>
              <a:rPr lang="en-US" sz="2000" b="0" i="0" dirty="0">
                <a:solidFill>
                  <a:srgbClr val="0D0D0D"/>
                </a:solidFill>
                <a:effectLst/>
                <a:latin typeface="Söhne"/>
              </a:rPr>
              <a:t>It is important to consider these signals in the context of other factors, such as fundamental analysis and market sentiment, to make informed trading decisions.</a:t>
            </a:r>
          </a:p>
          <a:p>
            <a:pPr algn="just">
              <a:buFont typeface="Arial" panose="020B0604020202020204" pitchFamily="34" charset="0"/>
              <a:buChar char="•"/>
            </a:pPr>
            <a:r>
              <a:rPr lang="en-US" sz="2000" b="0" i="0" dirty="0">
                <a:solidFill>
                  <a:srgbClr val="0D0D0D"/>
                </a:solidFill>
                <a:effectLst/>
                <a:latin typeface="Söhne"/>
              </a:rPr>
              <a:t>Overall, the technical analysis provides a framework for traders to assess market conditions and make decisions based on objective criteria. However, it is important to exercise caution and implement proper risk management strategies.</a:t>
            </a:r>
          </a:p>
          <a:p>
            <a:endParaRPr lang="en-IN" dirty="0"/>
          </a:p>
        </p:txBody>
      </p:sp>
    </p:spTree>
    <p:extLst>
      <p:ext uri="{BB962C8B-B14F-4D97-AF65-F5344CB8AC3E}">
        <p14:creationId xmlns:p14="http://schemas.microsoft.com/office/powerpoint/2010/main" val="38381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15C3-61BC-27DC-04C5-8A3F6BFA7838}"/>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REFERENCES</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5229316-8FB3-B69C-FF99-F9AE811B677F}"/>
              </a:ext>
            </a:extLst>
          </p:cNvPr>
          <p:cNvSpPr>
            <a:spLocks noGrp="1"/>
          </p:cNvSpPr>
          <p:nvPr>
            <p:ph idx="1"/>
          </p:nvPr>
        </p:nvSpPr>
        <p:spPr/>
        <p:txBody>
          <a:bodyPr/>
          <a:lstStyle/>
          <a:p>
            <a:pPr>
              <a:buFont typeface="Arial" panose="020B0604020202020204" pitchFamily="34" charset="0"/>
              <a:buChar char="•"/>
            </a:pPr>
            <a:r>
              <a:rPr lang="en-IN" sz="2000" b="0" i="0" dirty="0">
                <a:solidFill>
                  <a:srgbClr val="0D0D0D"/>
                </a:solidFill>
                <a:effectLst/>
                <a:latin typeface="Söhne"/>
              </a:rPr>
              <a:t>Investopedia. (n.d.). Moving Averages. Retrieved from </a:t>
            </a:r>
            <a:r>
              <a:rPr lang="en-IN" sz="2000" b="0" i="0" u="none" strike="noStrike" dirty="0">
                <a:solidFill>
                  <a:srgbClr val="0D0D0D"/>
                </a:solidFill>
                <a:effectLst/>
                <a:latin typeface="Söhne"/>
                <a:hlinkClick r:id="rId2"/>
              </a:rPr>
              <a:t>https://www.investopedia.com/terms/m/movingaverage.asp</a:t>
            </a:r>
            <a:endParaRPr lang="en-IN" sz="2000" b="0" i="0" u="none" strike="noStrike" dirty="0">
              <a:solidFill>
                <a:srgbClr val="0D0D0D"/>
              </a:solidFill>
              <a:effectLst/>
              <a:latin typeface="Söhne"/>
            </a:endParaRPr>
          </a:p>
          <a:p>
            <a:pPr>
              <a:buFont typeface="Arial" panose="020B0604020202020204" pitchFamily="34" charset="0"/>
              <a:buChar char="•"/>
            </a:pPr>
            <a:r>
              <a:rPr lang="en-IN" sz="2000" b="0" i="0" dirty="0">
                <a:solidFill>
                  <a:srgbClr val="0D0D0D"/>
                </a:solidFill>
                <a:effectLst/>
                <a:latin typeface="Söhne"/>
              </a:rPr>
              <a:t>Bollinger Bands®. (n.d.). Retrieved from </a:t>
            </a:r>
            <a:r>
              <a:rPr lang="en-IN" sz="2000" b="0" i="0" u="none" strike="noStrike" dirty="0">
                <a:solidFill>
                  <a:srgbClr val="0D0D0D"/>
                </a:solidFill>
                <a:effectLst/>
                <a:latin typeface="Söhne"/>
                <a:hlinkClick r:id="rId3"/>
              </a:rPr>
              <a:t>https://www.bollingerbands.com/</a:t>
            </a:r>
            <a:endParaRPr lang="en-IN" sz="2000" b="0" i="0" dirty="0">
              <a:solidFill>
                <a:srgbClr val="0D0D0D"/>
              </a:solidFill>
              <a:effectLst/>
              <a:latin typeface="Söhne"/>
            </a:endParaRPr>
          </a:p>
          <a:p>
            <a:pPr>
              <a:buFont typeface="Arial" panose="020B0604020202020204" pitchFamily="34" charset="0"/>
              <a:buChar char="•"/>
            </a:pPr>
            <a:r>
              <a:rPr lang="en-IN" sz="2000" b="0" i="0" dirty="0">
                <a:solidFill>
                  <a:srgbClr val="0D0D0D"/>
                </a:solidFill>
                <a:effectLst/>
                <a:latin typeface="Söhne"/>
              </a:rPr>
              <a:t>Commodity Channel Index (CCI). (n.d.). Retrieved from </a:t>
            </a:r>
            <a:r>
              <a:rPr lang="en-IN" sz="2000" b="0" i="0" u="none" strike="noStrike" dirty="0">
                <a:solidFill>
                  <a:srgbClr val="0D0D0D"/>
                </a:solidFill>
                <a:effectLst/>
                <a:latin typeface="Söhne"/>
                <a:hlinkClick r:id="rId4"/>
              </a:rPr>
              <a:t>https://www.investopedia.com/terms/c/commoditychannelindex.asp</a:t>
            </a:r>
            <a:endParaRPr lang="en-IN" sz="2000" b="0" i="0" dirty="0">
              <a:solidFill>
                <a:srgbClr val="0D0D0D"/>
              </a:solidFill>
              <a:effectLst/>
              <a:latin typeface="Söhne"/>
            </a:endParaRPr>
          </a:p>
          <a:p>
            <a:pPr>
              <a:buFont typeface="Arial" panose="020B0604020202020204" pitchFamily="34" charset="0"/>
              <a:buChar char="•"/>
            </a:pPr>
            <a:r>
              <a:rPr lang="en-IN" sz="2000" b="0" i="0" dirty="0">
                <a:solidFill>
                  <a:srgbClr val="0D0D0D"/>
                </a:solidFill>
                <a:effectLst/>
                <a:latin typeface="Söhne"/>
              </a:rPr>
              <a:t>Yahoo Finance. (n.d.). EUR/INR=X Historical Data. Retrieved from </a:t>
            </a:r>
            <a:r>
              <a:rPr lang="en-IN" sz="2000" b="0" i="0" u="none" strike="noStrike" dirty="0">
                <a:solidFill>
                  <a:srgbClr val="0D0D0D"/>
                </a:solidFill>
                <a:effectLst/>
                <a:latin typeface="Söhne"/>
                <a:hlinkClick r:id="rId5"/>
              </a:rPr>
              <a:t>https://finance.yahoo.com/quote/EURINR%3DX/history/</a:t>
            </a:r>
            <a:endParaRPr lang="en-IN" sz="2000" b="0" i="0" u="none" strike="noStrike" dirty="0">
              <a:solidFill>
                <a:srgbClr val="0D0D0D"/>
              </a:solidFill>
              <a:effectLst/>
              <a:latin typeface="Söhne"/>
            </a:endParaRPr>
          </a:p>
          <a:p>
            <a:pPr>
              <a:buFont typeface="Arial" panose="020B0604020202020204" pitchFamily="34" charset="0"/>
              <a:buChar char="•"/>
            </a:pPr>
            <a:r>
              <a:rPr lang="en-IN" sz="2000" b="0" i="0" dirty="0">
                <a:solidFill>
                  <a:srgbClr val="0D0D0D"/>
                </a:solidFill>
                <a:effectLst/>
                <a:latin typeface="Söhne"/>
                <a:hlinkClick r:id="rId6"/>
              </a:rPr>
              <a:t>https://github.com/kenthu/human-interest-verifier/tree/main</a:t>
            </a:r>
            <a:endParaRPr lang="en-IN" sz="2000" b="0" i="0" dirty="0">
              <a:solidFill>
                <a:srgbClr val="0D0D0D"/>
              </a:solidFill>
              <a:effectLst/>
              <a:latin typeface="Söhne"/>
            </a:endParaRPr>
          </a:p>
          <a:p>
            <a:pPr marL="0" indent="0">
              <a:buNone/>
            </a:pPr>
            <a:endParaRPr lang="en-IN" dirty="0"/>
          </a:p>
        </p:txBody>
      </p:sp>
    </p:spTree>
    <p:extLst>
      <p:ext uri="{BB962C8B-B14F-4D97-AF65-F5344CB8AC3E}">
        <p14:creationId xmlns:p14="http://schemas.microsoft.com/office/powerpoint/2010/main" val="369568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FE0E-60E9-50FF-08D3-2FB8C46DDB8D}"/>
              </a:ext>
            </a:extLst>
          </p:cNvPr>
          <p:cNvSpPr>
            <a:spLocks noGrp="1"/>
          </p:cNvSpPr>
          <p:nvPr>
            <p:ph type="title"/>
          </p:nvPr>
        </p:nvSpPr>
        <p:spPr>
          <a:xfrm>
            <a:off x="838200" y="365125"/>
            <a:ext cx="10515600" cy="915035"/>
          </a:xfrm>
        </p:spPr>
        <p:txBody>
          <a:bodyPr/>
          <a:lstStyle/>
          <a:p>
            <a:r>
              <a:rPr lang="en-US" b="1" dirty="0">
                <a:effectLst>
                  <a:outerShdw blurRad="38100" dist="38100" dir="2700000" algn="tl">
                    <a:srgbClr val="000000">
                      <a:alpha val="43137"/>
                    </a:srgbClr>
                  </a:outerShdw>
                </a:effectLst>
              </a:rPr>
              <a:t>INTRODUCTION</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A5865F3-796C-5301-D05A-A374C006DBEE}"/>
              </a:ext>
            </a:extLst>
          </p:cNvPr>
          <p:cNvSpPr>
            <a:spLocks noGrp="1"/>
          </p:cNvSpPr>
          <p:nvPr>
            <p:ph idx="1"/>
          </p:nvPr>
        </p:nvSpPr>
        <p:spPr>
          <a:xfrm>
            <a:off x="838200" y="1406769"/>
            <a:ext cx="10697308" cy="5086105"/>
          </a:xfrm>
        </p:spPr>
        <p:txBody>
          <a:bodyPr>
            <a:normAutofit/>
          </a:bodyPr>
          <a:lstStyle/>
          <a:p>
            <a:pPr marL="0" indent="0" algn="just">
              <a:buNone/>
            </a:pPr>
            <a:r>
              <a:rPr lang="en-US" sz="2200" b="0" i="0" dirty="0">
                <a:solidFill>
                  <a:srgbClr val="0D0D0D"/>
                </a:solidFill>
                <a:effectLst/>
                <a:latin typeface="Söhne"/>
              </a:rPr>
              <a:t>Welcome to the presentation on the technical analysis of the EUR/INR currency pair. In this assignment, we have performed a comprehensive analysis of the EUR/INR exchange rate using various technical indicators. The objective was to analyze historical price data to make informed decisions about potential buying, selling, or neutral positions in the currency pair.</a:t>
            </a:r>
          </a:p>
          <a:p>
            <a:pPr marL="0" indent="0" algn="just">
              <a:buNone/>
            </a:pPr>
            <a:r>
              <a:rPr lang="en-US" sz="2200" b="0" i="0" dirty="0">
                <a:solidFill>
                  <a:srgbClr val="0D0D0D"/>
                </a:solidFill>
                <a:effectLst/>
                <a:latin typeface="Söhne"/>
              </a:rPr>
              <a:t>Our analysis covers the period from January 1, 2023, to February 16, 2024, using data sourced from Yahoo Finance. We have applied key technical analysis techniques such as Moving Average, Bollinger Bands, and Commodity Channel Index (CCI) to derive insights into the market trends and potential trading opportunities.</a:t>
            </a:r>
          </a:p>
          <a:p>
            <a:pPr marL="0" indent="0" algn="just">
              <a:buNone/>
            </a:pPr>
            <a:r>
              <a:rPr lang="en-US" sz="2200" b="0" i="0" dirty="0">
                <a:solidFill>
                  <a:srgbClr val="0D0D0D"/>
                </a:solidFill>
                <a:effectLst/>
                <a:latin typeface="Söhne"/>
              </a:rPr>
              <a:t>Throughout this presentation, we will discuss our methodology, present the results of our analysis, and provide recommendations based on these findings. Our goal is to provide a clear and insightful analysis of the EUR/INR currency pair to aid in decision-making for traders and investors.</a:t>
            </a:r>
          </a:p>
          <a:p>
            <a:pPr marL="0" indent="0" algn="just">
              <a:buNone/>
            </a:pPr>
            <a:r>
              <a:rPr lang="en-US" sz="2200" b="0" i="0" dirty="0">
                <a:solidFill>
                  <a:srgbClr val="0D0D0D"/>
                </a:solidFill>
                <a:effectLst/>
                <a:latin typeface="Söhne"/>
              </a:rPr>
              <a:t>Let's delve into the details of our analysis and the outcomes of our technical analysis.</a:t>
            </a:r>
          </a:p>
          <a:p>
            <a:pPr marL="0" indent="0">
              <a:buNone/>
            </a:pPr>
            <a:endParaRPr lang="en-IN" dirty="0"/>
          </a:p>
        </p:txBody>
      </p:sp>
    </p:spTree>
    <p:extLst>
      <p:ext uri="{BB962C8B-B14F-4D97-AF65-F5344CB8AC3E}">
        <p14:creationId xmlns:p14="http://schemas.microsoft.com/office/powerpoint/2010/main" val="208875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D000-9977-B0D5-7E4A-4369FC72A6F0}"/>
              </a:ext>
            </a:extLst>
          </p:cNvPr>
          <p:cNvSpPr>
            <a:spLocks noGrp="1"/>
          </p:cNvSpPr>
          <p:nvPr>
            <p:ph type="title"/>
          </p:nvPr>
        </p:nvSpPr>
        <p:spPr>
          <a:xfrm>
            <a:off x="838200" y="365126"/>
            <a:ext cx="10515600" cy="971306"/>
          </a:xfrm>
        </p:spPr>
        <p:txBody>
          <a:bodyPr/>
          <a:lstStyle/>
          <a:p>
            <a:r>
              <a:rPr lang="en-US" b="1" dirty="0">
                <a:effectLst>
                  <a:outerShdw blurRad="38100" dist="38100" dir="2700000" algn="tl">
                    <a:srgbClr val="000000">
                      <a:alpha val="43137"/>
                    </a:srgbClr>
                  </a:outerShdw>
                </a:effectLst>
              </a:rPr>
              <a:t>METHODOLOGY</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4625C4-3E2C-9CC9-F5DB-F4248827B3EB}"/>
              </a:ext>
            </a:extLst>
          </p:cNvPr>
          <p:cNvSpPr>
            <a:spLocks noGrp="1"/>
          </p:cNvSpPr>
          <p:nvPr>
            <p:ph idx="1"/>
          </p:nvPr>
        </p:nvSpPr>
        <p:spPr>
          <a:xfrm>
            <a:off x="838200" y="1336432"/>
            <a:ext cx="10964594" cy="5339322"/>
          </a:xfrm>
        </p:spPr>
        <p:txBody>
          <a:bodyPr>
            <a:normAutofit fontScale="92500"/>
          </a:bodyPr>
          <a:lstStyle/>
          <a:p>
            <a:pPr algn="just">
              <a:buFont typeface="+mj-lt"/>
              <a:buAutoNum type="arabicPeriod"/>
            </a:pPr>
            <a:r>
              <a:rPr lang="en-US" sz="2200" b="1" i="0" dirty="0">
                <a:solidFill>
                  <a:srgbClr val="0D0D0D"/>
                </a:solidFill>
                <a:effectLst/>
                <a:latin typeface="Söhne"/>
              </a:rPr>
              <a:t>EUR/INR Currency Pair Data</a:t>
            </a:r>
            <a:r>
              <a:rPr lang="en-US" sz="2200" b="0" i="0" dirty="0">
                <a:solidFill>
                  <a:srgbClr val="0D0D0D"/>
                </a:solidFill>
                <a:effectLst/>
                <a:latin typeface="Söhne"/>
              </a:rPr>
              <a:t>: The historical price data for the EUR/INR currency pair was sourced from Yahoo Finance. The data covers the period from January 1, 2023, to February 16, 2024.</a:t>
            </a:r>
          </a:p>
          <a:p>
            <a:pPr algn="just">
              <a:buFont typeface="+mj-lt"/>
              <a:buAutoNum type="arabicPeriod"/>
            </a:pPr>
            <a:r>
              <a:rPr lang="en-US" sz="2200" b="1" i="0" dirty="0">
                <a:solidFill>
                  <a:srgbClr val="0D0D0D"/>
                </a:solidFill>
                <a:effectLst/>
                <a:latin typeface="Söhne"/>
              </a:rPr>
              <a:t>Technical Indicators</a:t>
            </a:r>
            <a:r>
              <a:rPr lang="en-US" sz="2200" b="0" i="0" dirty="0">
                <a:solidFill>
                  <a:srgbClr val="0D0D0D"/>
                </a:solidFill>
                <a:effectLst/>
                <a:latin typeface="Söhne"/>
              </a:rPr>
              <a:t>:</a:t>
            </a:r>
          </a:p>
          <a:p>
            <a:pPr marL="742950" lvl="1" indent="-285750" algn="just">
              <a:buFont typeface="+mj-lt"/>
              <a:buAutoNum type="arabicPeriod"/>
            </a:pPr>
            <a:r>
              <a:rPr lang="en-US" sz="2200" b="1" i="0" dirty="0">
                <a:solidFill>
                  <a:srgbClr val="0D0D0D"/>
                </a:solidFill>
                <a:effectLst/>
                <a:latin typeface="Söhne"/>
              </a:rPr>
              <a:t>Moving Average</a:t>
            </a:r>
            <a:r>
              <a:rPr lang="en-US" sz="2200" b="0" i="0" dirty="0">
                <a:solidFill>
                  <a:srgbClr val="0D0D0D"/>
                </a:solidFill>
                <a:effectLst/>
                <a:latin typeface="Söhne"/>
              </a:rPr>
              <a:t>: Calculated the 50-day and 200-day moving averages to identify trends.</a:t>
            </a:r>
          </a:p>
          <a:p>
            <a:pPr marL="742950" lvl="1" indent="-285750" algn="just">
              <a:buFont typeface="+mj-lt"/>
              <a:buAutoNum type="arabicPeriod"/>
            </a:pPr>
            <a:r>
              <a:rPr lang="en-US" sz="2200" b="1" i="0" dirty="0">
                <a:solidFill>
                  <a:srgbClr val="0D0D0D"/>
                </a:solidFill>
                <a:effectLst/>
                <a:latin typeface="Söhne"/>
              </a:rPr>
              <a:t>Bollinger Bands</a:t>
            </a:r>
            <a:r>
              <a:rPr lang="en-US" sz="2200" b="0" i="0" dirty="0">
                <a:solidFill>
                  <a:srgbClr val="0D0D0D"/>
                </a:solidFill>
                <a:effectLst/>
                <a:latin typeface="Söhne"/>
              </a:rPr>
              <a:t>: Used to determine overbought or oversold conditions based on price volatility.</a:t>
            </a:r>
          </a:p>
          <a:p>
            <a:pPr marL="742950" lvl="1" indent="-285750" algn="just">
              <a:buFont typeface="+mj-lt"/>
              <a:buAutoNum type="arabicPeriod"/>
            </a:pPr>
            <a:r>
              <a:rPr lang="en-US" sz="2200" b="1" i="0" dirty="0">
                <a:solidFill>
                  <a:srgbClr val="0D0D0D"/>
                </a:solidFill>
                <a:effectLst/>
                <a:latin typeface="Söhne"/>
              </a:rPr>
              <a:t>Commodity Channel Index (CCI)</a:t>
            </a:r>
            <a:r>
              <a:rPr lang="en-US" sz="2200" b="0" i="0" dirty="0">
                <a:solidFill>
                  <a:srgbClr val="0D0D0D"/>
                </a:solidFill>
                <a:effectLst/>
                <a:latin typeface="Söhne"/>
              </a:rPr>
              <a:t>: Used to identify potential trend reversals or overbought/oversold conditions.</a:t>
            </a:r>
          </a:p>
          <a:p>
            <a:pPr algn="just">
              <a:buFont typeface="+mj-lt"/>
              <a:buAutoNum type="arabicPeriod"/>
            </a:pPr>
            <a:r>
              <a:rPr lang="en-US" sz="2200" b="1" i="0" dirty="0">
                <a:solidFill>
                  <a:srgbClr val="0D0D0D"/>
                </a:solidFill>
                <a:effectLst/>
                <a:latin typeface="Söhne"/>
              </a:rPr>
              <a:t>Decision Making</a:t>
            </a:r>
            <a:r>
              <a:rPr lang="en-US" sz="2200" b="0" i="0" dirty="0">
                <a:solidFill>
                  <a:srgbClr val="0D0D0D"/>
                </a:solidFill>
                <a:effectLst/>
                <a:latin typeface="Söhne"/>
              </a:rPr>
              <a:t>:</a:t>
            </a:r>
          </a:p>
          <a:p>
            <a:pPr marL="742950" lvl="1" indent="-285750" algn="just">
              <a:buFont typeface="+mj-lt"/>
              <a:buAutoNum type="arabicPeriod"/>
            </a:pPr>
            <a:r>
              <a:rPr lang="en-US" sz="2200" b="1" i="0" dirty="0">
                <a:solidFill>
                  <a:srgbClr val="0D0D0D"/>
                </a:solidFill>
                <a:effectLst/>
                <a:latin typeface="Söhne"/>
              </a:rPr>
              <a:t>Moving Averages</a:t>
            </a:r>
            <a:r>
              <a:rPr lang="en-US" sz="2200" b="0" i="0" dirty="0">
                <a:solidFill>
                  <a:srgbClr val="0D0D0D"/>
                </a:solidFill>
                <a:effectLst/>
                <a:latin typeface="Söhne"/>
              </a:rPr>
              <a:t>: Buy signal when the 50-day MA crosses above the 200-day MA, and sell signal vice versa.</a:t>
            </a:r>
          </a:p>
          <a:p>
            <a:pPr marL="742950" lvl="1" indent="-285750" algn="just">
              <a:buFont typeface="+mj-lt"/>
              <a:buAutoNum type="arabicPeriod"/>
            </a:pPr>
            <a:r>
              <a:rPr lang="en-US" sz="2200" b="1" i="0" dirty="0">
                <a:solidFill>
                  <a:srgbClr val="0D0D0D"/>
                </a:solidFill>
                <a:effectLst/>
                <a:latin typeface="Söhne"/>
              </a:rPr>
              <a:t>Bollinger Bands</a:t>
            </a:r>
            <a:r>
              <a:rPr lang="en-US" sz="2200" b="0" i="0" dirty="0">
                <a:solidFill>
                  <a:srgbClr val="0D0D0D"/>
                </a:solidFill>
                <a:effectLst/>
                <a:latin typeface="Söhne"/>
              </a:rPr>
              <a:t>: Buy signal when the price crosses below the lower band, and sell signal when it crosses above the upper band.</a:t>
            </a:r>
          </a:p>
          <a:p>
            <a:pPr marL="742950" lvl="1" indent="-285750" algn="just">
              <a:buFont typeface="+mj-lt"/>
              <a:buAutoNum type="arabicPeriod"/>
            </a:pPr>
            <a:r>
              <a:rPr lang="en-US" sz="2200" b="1" i="0" dirty="0">
                <a:solidFill>
                  <a:srgbClr val="0D0D0D"/>
                </a:solidFill>
                <a:effectLst/>
                <a:latin typeface="Söhne"/>
              </a:rPr>
              <a:t>CCI</a:t>
            </a:r>
            <a:r>
              <a:rPr lang="en-US" sz="2200" b="0" i="0" dirty="0">
                <a:solidFill>
                  <a:srgbClr val="0D0D0D"/>
                </a:solidFill>
                <a:effectLst/>
                <a:latin typeface="Söhne"/>
              </a:rPr>
              <a:t>: Buy signal when CCI is below -100 and sell signal when CCI is above 100.</a:t>
            </a:r>
          </a:p>
          <a:p>
            <a:pPr algn="just">
              <a:buFont typeface="+mj-lt"/>
              <a:buAutoNum type="arabicPeriod"/>
            </a:pPr>
            <a:r>
              <a:rPr lang="en-US" sz="2200" b="1" i="0" dirty="0">
                <a:solidFill>
                  <a:srgbClr val="0D0D0D"/>
                </a:solidFill>
                <a:effectLst/>
                <a:latin typeface="Söhne"/>
              </a:rPr>
              <a:t>Decision Aggregation</a:t>
            </a:r>
            <a:r>
              <a:rPr lang="en-US" sz="2200" b="0" i="0" dirty="0">
                <a:solidFill>
                  <a:srgbClr val="0D0D0D"/>
                </a:solidFill>
                <a:effectLst/>
                <a:latin typeface="Söhne"/>
              </a:rPr>
              <a:t>: Combined individual indicator decisions to determine an overall BUY, SELL, or NEUTRAL decision for each indicator.</a:t>
            </a:r>
          </a:p>
          <a:p>
            <a:endParaRPr lang="en-IN" dirty="0"/>
          </a:p>
        </p:txBody>
      </p:sp>
    </p:spTree>
    <p:extLst>
      <p:ext uri="{BB962C8B-B14F-4D97-AF65-F5344CB8AC3E}">
        <p14:creationId xmlns:p14="http://schemas.microsoft.com/office/powerpoint/2010/main" val="362704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FB35-4C66-23CB-DD8F-56D579D85564}"/>
              </a:ext>
            </a:extLst>
          </p:cNvPr>
          <p:cNvSpPr>
            <a:spLocks noGrp="1"/>
          </p:cNvSpPr>
          <p:nvPr>
            <p:ph type="title"/>
          </p:nvPr>
        </p:nvSpPr>
        <p:spPr>
          <a:xfrm>
            <a:off x="838200" y="365126"/>
            <a:ext cx="10515600" cy="774358"/>
          </a:xfrm>
        </p:spPr>
        <p:txBody>
          <a:bodyPr/>
          <a:lstStyle/>
          <a:p>
            <a:r>
              <a:rPr lang="en-US" b="1" dirty="0">
                <a:effectLst>
                  <a:outerShdw blurRad="38100" dist="38100" dir="2700000" algn="tl">
                    <a:srgbClr val="000000">
                      <a:alpha val="43137"/>
                    </a:srgbClr>
                  </a:outerShdw>
                </a:effectLst>
              </a:rPr>
              <a:t>Calculation Process</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6C2C981-ED72-E9EB-4112-4103B46B6B91}"/>
              </a:ext>
            </a:extLst>
          </p:cNvPr>
          <p:cNvSpPr>
            <a:spLocks noGrp="1"/>
          </p:cNvSpPr>
          <p:nvPr>
            <p:ph idx="1"/>
          </p:nvPr>
        </p:nvSpPr>
        <p:spPr>
          <a:xfrm>
            <a:off x="838200" y="1322364"/>
            <a:ext cx="10515600" cy="5331654"/>
          </a:xfrm>
        </p:spPr>
        <p:txBody>
          <a:bodyPr>
            <a:normAutofit fontScale="92500" lnSpcReduction="10000"/>
          </a:bodyPr>
          <a:lstStyle/>
          <a:p>
            <a:pPr algn="just">
              <a:buFont typeface="+mj-lt"/>
              <a:buAutoNum type="arabicPeriod"/>
            </a:pPr>
            <a:r>
              <a:rPr lang="en-US" sz="2600" b="1" i="0" dirty="0">
                <a:solidFill>
                  <a:srgbClr val="0D0D0D"/>
                </a:solidFill>
                <a:effectLst/>
                <a:latin typeface="Söhne"/>
              </a:rPr>
              <a:t>Calculate Moving Average</a:t>
            </a:r>
            <a:r>
              <a:rPr lang="en-US" sz="2600" b="0" i="0" dirty="0">
                <a:solidFill>
                  <a:srgbClr val="0D0D0D"/>
                </a:solidFill>
                <a:effectLst/>
                <a:latin typeface="Söhne"/>
              </a:rPr>
              <a:t>:</a:t>
            </a:r>
          </a:p>
          <a:p>
            <a:pPr marL="742950" lvl="1" indent="-285750" algn="just">
              <a:buFont typeface="+mj-lt"/>
              <a:buAutoNum type="arabicPeriod"/>
            </a:pPr>
            <a:r>
              <a:rPr lang="en-US" sz="2200" b="0" i="0" dirty="0">
                <a:solidFill>
                  <a:srgbClr val="0D0D0D"/>
                </a:solidFill>
                <a:effectLst/>
                <a:latin typeface="Söhne"/>
              </a:rPr>
              <a:t>Calculate the 50-day and 200-day moving averages for the specified date.</a:t>
            </a:r>
          </a:p>
          <a:p>
            <a:pPr algn="just">
              <a:buFont typeface="+mj-lt"/>
              <a:buAutoNum type="arabicPeriod"/>
            </a:pPr>
            <a:r>
              <a:rPr lang="en-US" sz="2600" b="1" i="0" dirty="0">
                <a:solidFill>
                  <a:srgbClr val="0D0D0D"/>
                </a:solidFill>
                <a:effectLst/>
                <a:latin typeface="Söhne"/>
              </a:rPr>
              <a:t>Calculate Bollinger Bands</a:t>
            </a:r>
            <a:r>
              <a:rPr lang="en-US" sz="2600" b="0" i="0" dirty="0">
                <a:solidFill>
                  <a:srgbClr val="0D0D0D"/>
                </a:solidFill>
                <a:effectLst/>
                <a:latin typeface="Söhne"/>
              </a:rPr>
              <a:t>:</a:t>
            </a:r>
          </a:p>
          <a:p>
            <a:pPr marL="742950" lvl="1" indent="-285750" algn="just">
              <a:buFont typeface="+mj-lt"/>
              <a:buAutoNum type="arabicPeriod"/>
            </a:pPr>
            <a:r>
              <a:rPr lang="en-US" sz="2200" b="0" i="0" dirty="0">
                <a:solidFill>
                  <a:srgbClr val="0D0D0D"/>
                </a:solidFill>
                <a:effectLst/>
                <a:latin typeface="Söhne"/>
              </a:rPr>
              <a:t>Calculate the 20-day moving average.</a:t>
            </a:r>
          </a:p>
          <a:p>
            <a:pPr marL="742950" lvl="1" indent="-285750" algn="just">
              <a:buFont typeface="+mj-lt"/>
              <a:buAutoNum type="arabicPeriod"/>
            </a:pPr>
            <a:r>
              <a:rPr lang="en-US" sz="2200" b="0" i="0" dirty="0">
                <a:solidFill>
                  <a:srgbClr val="0D0D0D"/>
                </a:solidFill>
                <a:effectLst/>
                <a:latin typeface="Söhne"/>
              </a:rPr>
              <a:t>Calculate the standard deviation of the closing prices over the same 20-day period.</a:t>
            </a:r>
          </a:p>
          <a:p>
            <a:pPr marL="742950" lvl="1" indent="-285750" algn="just">
              <a:buFont typeface="+mj-lt"/>
              <a:buAutoNum type="arabicPeriod"/>
            </a:pPr>
            <a:r>
              <a:rPr lang="en-US" sz="2200" b="0" i="0" dirty="0">
                <a:solidFill>
                  <a:srgbClr val="0D0D0D"/>
                </a:solidFill>
                <a:effectLst/>
                <a:latin typeface="Söhne"/>
              </a:rPr>
              <a:t>Calculate the upper and lower Bollinger Bands using the formula:</a:t>
            </a:r>
          </a:p>
          <a:p>
            <a:pPr marL="1143000" lvl="2" indent="-228600" algn="just">
              <a:buFont typeface="+mj-lt"/>
              <a:buAutoNum type="arabicPeriod"/>
            </a:pPr>
            <a:r>
              <a:rPr lang="en-US" sz="1900" b="0" i="0" dirty="0">
                <a:solidFill>
                  <a:srgbClr val="0D0D0D"/>
                </a:solidFill>
                <a:effectLst/>
                <a:latin typeface="Söhne"/>
              </a:rPr>
              <a:t>Upper Band = 20-day SMA + (2 * 20-day Standard Deviation)</a:t>
            </a:r>
          </a:p>
          <a:p>
            <a:pPr marL="1143000" lvl="2" indent="-228600" algn="just">
              <a:buFont typeface="+mj-lt"/>
              <a:buAutoNum type="arabicPeriod"/>
            </a:pPr>
            <a:r>
              <a:rPr lang="en-US" sz="1900" b="0" i="0" dirty="0">
                <a:solidFill>
                  <a:srgbClr val="0D0D0D"/>
                </a:solidFill>
                <a:effectLst/>
                <a:latin typeface="Söhne"/>
              </a:rPr>
              <a:t>Lower Band = 20-day SMA - (2 * 20-day Standard Deviation)</a:t>
            </a:r>
          </a:p>
          <a:p>
            <a:pPr algn="just">
              <a:buFont typeface="+mj-lt"/>
              <a:buAutoNum type="arabicPeriod"/>
            </a:pPr>
            <a:r>
              <a:rPr lang="en-US" sz="2600" b="1" i="0" dirty="0">
                <a:solidFill>
                  <a:srgbClr val="0D0D0D"/>
                </a:solidFill>
                <a:effectLst/>
                <a:latin typeface="Söhne"/>
              </a:rPr>
              <a:t>Calculate CCI (Commodity Channel Index)</a:t>
            </a:r>
            <a:r>
              <a:rPr lang="en-US" sz="2600" b="0" i="0" dirty="0">
                <a:solidFill>
                  <a:srgbClr val="0D0D0D"/>
                </a:solidFill>
                <a:effectLst/>
                <a:latin typeface="Söhne"/>
              </a:rPr>
              <a:t>:</a:t>
            </a:r>
          </a:p>
          <a:p>
            <a:pPr marL="742950" lvl="1" indent="-285750" algn="just">
              <a:buFont typeface="+mj-lt"/>
              <a:buAutoNum type="arabicPeriod"/>
            </a:pPr>
            <a:r>
              <a:rPr lang="en-US" sz="2200" b="0" i="0" dirty="0">
                <a:solidFill>
                  <a:srgbClr val="0D0D0D"/>
                </a:solidFill>
                <a:effectLst/>
                <a:latin typeface="Söhne"/>
              </a:rPr>
              <a:t>Calculate the typical price for each day using the formula:</a:t>
            </a:r>
          </a:p>
          <a:p>
            <a:pPr marL="1143000" lvl="2" indent="-228600" algn="just">
              <a:buFont typeface="+mj-lt"/>
              <a:buAutoNum type="arabicPeriod"/>
            </a:pPr>
            <a:r>
              <a:rPr lang="en-US" sz="1900" b="0" i="0" dirty="0">
                <a:solidFill>
                  <a:srgbClr val="0D0D0D"/>
                </a:solidFill>
                <a:effectLst/>
                <a:latin typeface="Söhne"/>
              </a:rPr>
              <a:t>Typical Price = (High + Low + Close) / 3</a:t>
            </a:r>
          </a:p>
          <a:p>
            <a:pPr marL="742950" lvl="1" indent="-285750" algn="just">
              <a:buFont typeface="+mj-lt"/>
              <a:buAutoNum type="arabicPeriod"/>
            </a:pPr>
            <a:r>
              <a:rPr lang="en-US" sz="2200" b="0" i="0" dirty="0">
                <a:solidFill>
                  <a:srgbClr val="0D0D0D"/>
                </a:solidFill>
                <a:effectLst/>
                <a:latin typeface="Söhne"/>
              </a:rPr>
              <a:t>Calculate the 20-day SMA of the typical price.</a:t>
            </a:r>
          </a:p>
          <a:p>
            <a:pPr marL="742950" lvl="1" indent="-285750" algn="just">
              <a:buFont typeface="+mj-lt"/>
              <a:buAutoNum type="arabicPeriod"/>
            </a:pPr>
            <a:r>
              <a:rPr lang="en-US" sz="2200" b="0" i="0" dirty="0">
                <a:solidFill>
                  <a:srgbClr val="0D0D0D"/>
                </a:solidFill>
                <a:effectLst/>
                <a:latin typeface="Söhne"/>
              </a:rPr>
              <a:t>Calculate the mean deviation for each day using the formula:</a:t>
            </a:r>
          </a:p>
          <a:p>
            <a:pPr marL="1143000" lvl="2" indent="-228600" algn="just">
              <a:buFont typeface="+mj-lt"/>
              <a:buAutoNum type="arabicPeriod"/>
            </a:pPr>
            <a:r>
              <a:rPr lang="en-US" sz="1900" b="0" i="0" dirty="0">
                <a:solidFill>
                  <a:srgbClr val="0D0D0D"/>
                </a:solidFill>
                <a:effectLst/>
                <a:latin typeface="Söhne"/>
              </a:rPr>
              <a:t>Mean Deviation = |Typical Price - 20-day SMA of Typical Price|</a:t>
            </a:r>
          </a:p>
          <a:p>
            <a:pPr marL="742950" lvl="1" indent="-285750" algn="just">
              <a:buFont typeface="+mj-lt"/>
              <a:buAutoNum type="arabicPeriod"/>
            </a:pPr>
            <a:r>
              <a:rPr lang="en-US" sz="2200" b="0" i="0" dirty="0">
                <a:solidFill>
                  <a:srgbClr val="0D0D0D"/>
                </a:solidFill>
                <a:effectLst/>
                <a:latin typeface="Söhne"/>
              </a:rPr>
              <a:t>Calculate the CCI using the formula:</a:t>
            </a:r>
          </a:p>
          <a:p>
            <a:pPr marL="1143000" lvl="2" indent="-228600" algn="just">
              <a:buFont typeface="+mj-lt"/>
              <a:buAutoNum type="arabicPeriod"/>
            </a:pPr>
            <a:r>
              <a:rPr lang="en-US" sz="1900" b="0" i="0" dirty="0">
                <a:solidFill>
                  <a:srgbClr val="0D0D0D"/>
                </a:solidFill>
                <a:effectLst/>
                <a:latin typeface="Söhne"/>
              </a:rPr>
              <a:t>CCI = (Typical Price - 20-day SMA of Typical Price) / (0.015 * Mean Deviation)</a:t>
            </a:r>
          </a:p>
          <a:p>
            <a:endParaRPr lang="en-IN" dirty="0"/>
          </a:p>
        </p:txBody>
      </p:sp>
    </p:spTree>
    <p:extLst>
      <p:ext uri="{BB962C8B-B14F-4D97-AF65-F5344CB8AC3E}">
        <p14:creationId xmlns:p14="http://schemas.microsoft.com/office/powerpoint/2010/main" val="262878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3880-86D4-6382-F8F2-DBA6C21194E0}"/>
              </a:ext>
            </a:extLst>
          </p:cNvPr>
          <p:cNvSpPr>
            <a:spLocks noGrp="1"/>
          </p:cNvSpPr>
          <p:nvPr>
            <p:ph type="title"/>
          </p:nvPr>
        </p:nvSpPr>
        <p:spPr>
          <a:xfrm>
            <a:off x="838200" y="252583"/>
            <a:ext cx="10515600" cy="732155"/>
          </a:xfrm>
        </p:spPr>
        <p:txBody>
          <a:bodyPr/>
          <a:lstStyle/>
          <a:p>
            <a:r>
              <a:rPr lang="en-US" b="1" dirty="0">
                <a:effectLst>
                  <a:outerShdw blurRad="38100" dist="38100" dir="2700000" algn="tl">
                    <a:srgbClr val="000000">
                      <a:alpha val="43137"/>
                    </a:srgbClr>
                  </a:outerShdw>
                </a:effectLst>
              </a:rPr>
              <a:t>TECHNICAL ANALYSIS  with VALUES</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E41E21B-9F1C-7761-3492-FA1E002D045D}"/>
              </a:ext>
            </a:extLst>
          </p:cNvPr>
          <p:cNvSpPr>
            <a:spLocks noGrp="1"/>
          </p:cNvSpPr>
          <p:nvPr>
            <p:ph idx="1"/>
          </p:nvPr>
        </p:nvSpPr>
        <p:spPr>
          <a:xfrm>
            <a:off x="838200" y="984738"/>
            <a:ext cx="11119338" cy="5739619"/>
          </a:xfrm>
        </p:spPr>
        <p:txBody>
          <a:bodyPr numCol="1">
            <a:normAutofit fontScale="92500" lnSpcReduction="10000"/>
          </a:bodyPr>
          <a:lstStyle/>
          <a:p>
            <a:pPr marL="0" indent="0" algn="just">
              <a:buNone/>
            </a:pPr>
            <a:r>
              <a:rPr lang="en-US" sz="1700" b="1" i="0" dirty="0">
                <a:solidFill>
                  <a:srgbClr val="0D0D0D"/>
                </a:solidFill>
                <a:effectLst/>
                <a:latin typeface="Söhne"/>
              </a:rPr>
              <a:t>1. Moving Average (MA)</a:t>
            </a:r>
            <a:r>
              <a:rPr lang="en-US" sz="1700" b="0" i="0" dirty="0">
                <a:solidFill>
                  <a:srgbClr val="0D0D0D"/>
                </a:solidFill>
                <a:effectLst/>
                <a:latin typeface="Söhne"/>
              </a:rPr>
              <a:t> </a:t>
            </a:r>
            <a:r>
              <a:rPr lang="en-US" sz="1600" b="0" i="0" dirty="0">
                <a:solidFill>
                  <a:srgbClr val="0D0D0D"/>
                </a:solidFill>
                <a:effectLst/>
                <a:latin typeface="Söhne"/>
              </a:rPr>
              <a:t>is a trend-following indicator that smooths out price data to create a single flowing line. It helps identify the direction of the trend.</a:t>
            </a:r>
          </a:p>
          <a:p>
            <a:pPr algn="just"/>
            <a:r>
              <a:rPr lang="en-US" sz="1400" b="1" i="0" dirty="0">
                <a:solidFill>
                  <a:srgbClr val="0D0D0D"/>
                </a:solidFill>
                <a:effectLst/>
                <a:latin typeface="Söhne"/>
              </a:rPr>
              <a:t>For February 19, 2024:</a:t>
            </a:r>
          </a:p>
          <a:p>
            <a:pPr marL="742950" lvl="1" indent="-285750" algn="just">
              <a:buFont typeface="Arial" panose="020B0604020202020204" pitchFamily="34" charset="0"/>
              <a:buChar char="•"/>
            </a:pPr>
            <a:r>
              <a:rPr lang="en-US" sz="1400" b="1" i="0" dirty="0">
                <a:solidFill>
                  <a:srgbClr val="0D0D0D"/>
                </a:solidFill>
                <a:effectLst/>
                <a:latin typeface="Söhne"/>
              </a:rPr>
              <a:t>50-day Moving Average: </a:t>
            </a:r>
            <a:r>
              <a:rPr lang="en-US" sz="1500" b="1" i="0" dirty="0">
                <a:solidFill>
                  <a:srgbClr val="0D0D0D"/>
                </a:solidFill>
                <a:effectLst/>
                <a:latin typeface="Söhne"/>
              </a:rPr>
              <a:t>[</a:t>
            </a:r>
            <a:r>
              <a:rPr lang="en-IN" sz="1100" b="1" i="0" dirty="0">
                <a:effectLst/>
                <a:latin typeface="Courier New" panose="02070309020205020404" pitchFamily="49" charset="0"/>
              </a:rPr>
              <a:t>90.31279632568359</a:t>
            </a:r>
            <a:r>
              <a:rPr lang="en-US" sz="1500" b="1" i="0" dirty="0">
                <a:solidFill>
                  <a:srgbClr val="0D0D0D"/>
                </a:solidFill>
                <a:effectLst/>
                <a:latin typeface="Söhne"/>
              </a:rPr>
              <a:t>]</a:t>
            </a:r>
          </a:p>
          <a:p>
            <a:pPr marL="742950" lvl="1" indent="-285750" algn="just">
              <a:buFont typeface="Arial" panose="020B0604020202020204" pitchFamily="34" charset="0"/>
              <a:buChar char="•"/>
            </a:pPr>
            <a:r>
              <a:rPr lang="en-US" sz="1400" b="1" i="0" dirty="0">
                <a:solidFill>
                  <a:srgbClr val="0D0D0D"/>
                </a:solidFill>
                <a:effectLst/>
                <a:latin typeface="Söhne"/>
              </a:rPr>
              <a:t>200-day Moving Average: </a:t>
            </a:r>
            <a:r>
              <a:rPr lang="en-US" sz="1500" b="1" i="0" dirty="0">
                <a:solidFill>
                  <a:srgbClr val="0D0D0D"/>
                </a:solidFill>
                <a:effectLst/>
                <a:latin typeface="Söhne"/>
              </a:rPr>
              <a:t>[</a:t>
            </a:r>
            <a:r>
              <a:rPr lang="en-IN" sz="1100" b="1" i="0" dirty="0">
                <a:effectLst/>
                <a:latin typeface="Courier New" panose="02070309020205020404" pitchFamily="49" charset="0"/>
              </a:rPr>
              <a:t>89.5551261138916</a:t>
            </a:r>
            <a:r>
              <a:rPr lang="en-US" sz="1500" b="1" i="0" dirty="0">
                <a:solidFill>
                  <a:srgbClr val="0D0D0D"/>
                </a:solidFill>
                <a:effectLst/>
                <a:latin typeface="Söhne"/>
              </a:rPr>
              <a:t>]</a:t>
            </a:r>
          </a:p>
          <a:p>
            <a:pPr algn="just"/>
            <a:r>
              <a:rPr lang="en-US" sz="1400" b="1" i="0" dirty="0">
                <a:solidFill>
                  <a:srgbClr val="0D0D0D"/>
                </a:solidFill>
                <a:effectLst/>
                <a:latin typeface="Söhne"/>
              </a:rPr>
              <a:t>For February 21, 2024:</a:t>
            </a:r>
          </a:p>
          <a:p>
            <a:pPr marL="742950" lvl="1" indent="-285750" algn="just">
              <a:buFont typeface="Arial" panose="020B0604020202020204" pitchFamily="34" charset="0"/>
              <a:buChar char="•"/>
            </a:pPr>
            <a:r>
              <a:rPr lang="en-US" sz="1400" b="1" i="0" dirty="0">
                <a:solidFill>
                  <a:srgbClr val="0D0D0D"/>
                </a:solidFill>
                <a:effectLst/>
                <a:latin typeface="Söhne"/>
              </a:rPr>
              <a:t>50-day Moving Average: [</a:t>
            </a:r>
            <a:r>
              <a:rPr lang="en-IN" sz="1100" b="1" i="0" dirty="0">
                <a:effectLst/>
                <a:latin typeface="Courier New" panose="02070309020205020404" pitchFamily="49" charset="0"/>
              </a:rPr>
              <a:t>90.32499237060547</a:t>
            </a:r>
            <a:r>
              <a:rPr lang="en-US" sz="1400" b="1" i="0" dirty="0">
                <a:solidFill>
                  <a:srgbClr val="0D0D0D"/>
                </a:solidFill>
                <a:effectLst/>
                <a:latin typeface="Söhne"/>
              </a:rPr>
              <a:t>]</a:t>
            </a:r>
          </a:p>
          <a:p>
            <a:pPr marL="742950" lvl="1" indent="-285750" algn="just">
              <a:buFont typeface="Arial" panose="020B0604020202020204" pitchFamily="34" charset="0"/>
              <a:buChar char="•"/>
            </a:pPr>
            <a:r>
              <a:rPr lang="en-US" sz="1400" b="1" i="0" dirty="0">
                <a:solidFill>
                  <a:srgbClr val="0D0D0D"/>
                </a:solidFill>
                <a:effectLst/>
                <a:latin typeface="Söhne"/>
              </a:rPr>
              <a:t>200-day Moving Average: </a:t>
            </a:r>
            <a:r>
              <a:rPr lang="en-US" sz="1500" b="1" i="0" dirty="0">
                <a:solidFill>
                  <a:srgbClr val="0D0D0D"/>
                </a:solidFill>
                <a:effectLst/>
                <a:latin typeface="Söhne"/>
              </a:rPr>
              <a:t>[</a:t>
            </a:r>
            <a:r>
              <a:rPr lang="en-IN" sz="1200" b="1" i="0" dirty="0">
                <a:effectLst/>
                <a:latin typeface="Courier New" panose="02070309020205020404" pitchFamily="49" charset="0"/>
              </a:rPr>
              <a:t>89.55282260894775</a:t>
            </a:r>
            <a:r>
              <a:rPr lang="en-US" sz="1500" b="1" i="0" dirty="0">
                <a:solidFill>
                  <a:srgbClr val="0D0D0D"/>
                </a:solidFill>
                <a:effectLst/>
                <a:latin typeface="Söhne"/>
              </a:rPr>
              <a:t>]</a:t>
            </a:r>
          </a:p>
          <a:p>
            <a:pPr marL="0" indent="0" algn="just">
              <a:buNone/>
            </a:pPr>
            <a:r>
              <a:rPr lang="en-US" sz="1700" b="1" i="0" dirty="0">
                <a:solidFill>
                  <a:srgbClr val="0D0D0D"/>
                </a:solidFill>
                <a:effectLst/>
                <a:latin typeface="Söhne"/>
              </a:rPr>
              <a:t>2. Bollinger Bands</a:t>
            </a:r>
            <a:r>
              <a:rPr lang="en-US" sz="1700" b="0" i="0" dirty="0">
                <a:solidFill>
                  <a:srgbClr val="0D0D0D"/>
                </a:solidFill>
                <a:effectLst/>
                <a:latin typeface="Söhne"/>
              </a:rPr>
              <a:t> </a:t>
            </a:r>
            <a:r>
              <a:rPr lang="en-US" sz="1600" b="0" i="0" dirty="0">
                <a:solidFill>
                  <a:srgbClr val="0D0D0D"/>
                </a:solidFill>
                <a:effectLst/>
                <a:latin typeface="Söhne"/>
              </a:rPr>
              <a:t>consist of a middle band (MA) and two outer bands (standard deviations away from the MA). They expand and contract based on market volatility.</a:t>
            </a:r>
          </a:p>
          <a:p>
            <a:pPr algn="just">
              <a:buFont typeface="Arial" panose="020B0604020202020204" pitchFamily="34" charset="0"/>
              <a:buChar char="•"/>
            </a:pPr>
            <a:r>
              <a:rPr lang="en-US" sz="1400" b="1" i="0" dirty="0">
                <a:solidFill>
                  <a:srgbClr val="0D0D0D"/>
                </a:solidFill>
                <a:effectLst/>
                <a:latin typeface="Söhne"/>
              </a:rPr>
              <a:t>For February 19, 2024:</a:t>
            </a:r>
          </a:p>
          <a:p>
            <a:pPr marL="742950" lvl="1" indent="-285750" algn="just">
              <a:buFont typeface="Arial" panose="020B0604020202020204" pitchFamily="34" charset="0"/>
              <a:buChar char="•"/>
            </a:pPr>
            <a:r>
              <a:rPr lang="en-US" sz="1400" b="1" i="0" dirty="0">
                <a:solidFill>
                  <a:srgbClr val="0D0D0D"/>
                </a:solidFill>
                <a:effectLst/>
                <a:latin typeface="Söhne"/>
              </a:rPr>
              <a:t>Upper Band: </a:t>
            </a:r>
            <a:r>
              <a:rPr lang="en-US" sz="1500" b="1" i="0" dirty="0">
                <a:solidFill>
                  <a:srgbClr val="0D0D0D"/>
                </a:solidFill>
                <a:effectLst/>
                <a:latin typeface="Söhne"/>
              </a:rPr>
              <a:t>[</a:t>
            </a:r>
            <a:r>
              <a:rPr lang="en-IN" sz="1200" b="1" i="0" dirty="0">
                <a:effectLst/>
                <a:latin typeface="Courier New" panose="02070309020205020404" pitchFamily="49" charset="0"/>
              </a:rPr>
              <a:t>90.58787260819733</a:t>
            </a:r>
            <a:r>
              <a:rPr lang="en-US" sz="1500" b="1" i="0" dirty="0">
                <a:solidFill>
                  <a:srgbClr val="0D0D0D"/>
                </a:solidFill>
                <a:effectLst/>
                <a:latin typeface="Söhne"/>
              </a:rPr>
              <a:t>]</a:t>
            </a:r>
          </a:p>
          <a:p>
            <a:pPr marL="742950" lvl="1" indent="-285750" algn="just">
              <a:buFont typeface="Arial" panose="020B0604020202020204" pitchFamily="34" charset="0"/>
              <a:buChar char="•"/>
            </a:pPr>
            <a:r>
              <a:rPr lang="en-US" sz="1400" b="1" i="0" dirty="0">
                <a:solidFill>
                  <a:srgbClr val="0D0D0D"/>
                </a:solidFill>
                <a:effectLst/>
                <a:latin typeface="Söhne"/>
              </a:rPr>
              <a:t>Lower Band: </a:t>
            </a:r>
            <a:r>
              <a:rPr lang="en-US" sz="1500" b="1" i="0" dirty="0">
                <a:solidFill>
                  <a:srgbClr val="0D0D0D"/>
                </a:solidFill>
                <a:effectLst/>
                <a:latin typeface="Söhne"/>
              </a:rPr>
              <a:t>[</a:t>
            </a:r>
            <a:r>
              <a:rPr lang="en-IN" sz="1200" b="1" i="0" dirty="0">
                <a:effectLst/>
                <a:latin typeface="Courier New" panose="02070309020205020404" pitchFamily="49" charset="0"/>
              </a:rPr>
              <a:t>88.67224778364837</a:t>
            </a:r>
            <a:r>
              <a:rPr lang="en-US" sz="1500" b="1" i="0" dirty="0">
                <a:solidFill>
                  <a:srgbClr val="0D0D0D"/>
                </a:solidFill>
                <a:effectLst/>
                <a:latin typeface="Söhne"/>
              </a:rPr>
              <a:t>]</a:t>
            </a:r>
          </a:p>
          <a:p>
            <a:pPr algn="just">
              <a:buFont typeface="Arial" panose="020B0604020202020204" pitchFamily="34" charset="0"/>
              <a:buChar char="•"/>
            </a:pPr>
            <a:r>
              <a:rPr lang="en-US" sz="1400" b="1" i="0" dirty="0">
                <a:solidFill>
                  <a:srgbClr val="0D0D0D"/>
                </a:solidFill>
                <a:effectLst/>
                <a:latin typeface="Söhne"/>
              </a:rPr>
              <a:t>For February 21, 2024:</a:t>
            </a:r>
          </a:p>
          <a:p>
            <a:pPr marL="742950" lvl="1" indent="-285750" algn="just">
              <a:buFont typeface="Arial" panose="020B0604020202020204" pitchFamily="34" charset="0"/>
              <a:buChar char="•"/>
            </a:pPr>
            <a:r>
              <a:rPr lang="en-US" sz="1400" b="1" i="0" dirty="0">
                <a:solidFill>
                  <a:srgbClr val="0D0D0D"/>
                </a:solidFill>
                <a:effectLst/>
                <a:latin typeface="Söhne"/>
              </a:rPr>
              <a:t>Upper Band: </a:t>
            </a:r>
            <a:r>
              <a:rPr lang="en-US" sz="1500" b="1" i="0" dirty="0">
                <a:solidFill>
                  <a:srgbClr val="0D0D0D"/>
                </a:solidFill>
                <a:effectLst/>
                <a:latin typeface="Söhne"/>
              </a:rPr>
              <a:t>[</a:t>
            </a:r>
            <a:r>
              <a:rPr lang="en-IN" sz="1200" b="1" i="0" dirty="0">
                <a:effectLst/>
                <a:latin typeface="Courier New" panose="02070309020205020404" pitchFamily="49" charset="0"/>
              </a:rPr>
              <a:t>90.39903765118201</a:t>
            </a:r>
            <a:r>
              <a:rPr lang="en-US" sz="1500" b="1" i="0" dirty="0">
                <a:solidFill>
                  <a:srgbClr val="0D0D0D"/>
                </a:solidFill>
                <a:effectLst/>
                <a:latin typeface="Söhne"/>
              </a:rPr>
              <a:t>]</a:t>
            </a:r>
          </a:p>
          <a:p>
            <a:pPr marL="742950" lvl="1" indent="-285750" algn="just">
              <a:buFont typeface="Arial" panose="020B0604020202020204" pitchFamily="34" charset="0"/>
              <a:buChar char="•"/>
            </a:pPr>
            <a:r>
              <a:rPr lang="en-US" sz="1400" b="1" i="0" dirty="0">
                <a:solidFill>
                  <a:srgbClr val="0D0D0D"/>
                </a:solidFill>
                <a:effectLst/>
                <a:latin typeface="Söhne"/>
              </a:rPr>
              <a:t>Lower Band: </a:t>
            </a:r>
            <a:r>
              <a:rPr lang="en-US" sz="1500" b="1" i="0" dirty="0">
                <a:solidFill>
                  <a:srgbClr val="0D0D0D"/>
                </a:solidFill>
                <a:effectLst/>
                <a:latin typeface="Söhne"/>
              </a:rPr>
              <a:t>[</a:t>
            </a:r>
            <a:r>
              <a:rPr lang="en-IN" sz="1200" b="1" i="0" dirty="0">
                <a:effectLst/>
                <a:latin typeface="Courier New" panose="02070309020205020404" pitchFamily="49" charset="0"/>
              </a:rPr>
              <a:t>88.7056529005758</a:t>
            </a:r>
            <a:r>
              <a:rPr lang="en-US" sz="1500" b="1" i="0" dirty="0">
                <a:solidFill>
                  <a:srgbClr val="0D0D0D"/>
                </a:solidFill>
                <a:effectLst/>
                <a:latin typeface="Söhne"/>
              </a:rPr>
              <a:t>]</a:t>
            </a:r>
          </a:p>
          <a:p>
            <a:pPr marL="0" indent="0" algn="just">
              <a:buNone/>
            </a:pPr>
            <a:r>
              <a:rPr lang="en-US" sz="1600" b="1" i="0" dirty="0">
                <a:solidFill>
                  <a:srgbClr val="0D0D0D"/>
                </a:solidFill>
                <a:effectLst/>
                <a:latin typeface="Söhne"/>
              </a:rPr>
              <a:t>3. Commodity Channel Index (CCI)</a:t>
            </a:r>
            <a:r>
              <a:rPr lang="en-US" sz="1600" b="0" i="0" dirty="0">
                <a:solidFill>
                  <a:srgbClr val="0D0D0D"/>
                </a:solidFill>
                <a:effectLst/>
                <a:latin typeface="Söhne"/>
              </a:rPr>
              <a:t> measures the current price level relative to an average price level over a given period of time. It is used to identify overbought or oversold conditions.</a:t>
            </a:r>
          </a:p>
          <a:p>
            <a:pPr algn="just">
              <a:buFont typeface="Arial" panose="020B0604020202020204" pitchFamily="34" charset="0"/>
              <a:buChar char="•"/>
            </a:pPr>
            <a:r>
              <a:rPr lang="en-US" sz="1700" b="1" i="0" dirty="0">
                <a:solidFill>
                  <a:srgbClr val="0D0D0D"/>
                </a:solidFill>
                <a:effectLst/>
                <a:latin typeface="Söhne"/>
              </a:rPr>
              <a:t>For February 19, 2024:</a:t>
            </a:r>
          </a:p>
          <a:p>
            <a:pPr marL="742950" lvl="1" indent="-285750" algn="just">
              <a:buFont typeface="Arial" panose="020B0604020202020204" pitchFamily="34" charset="0"/>
              <a:buChar char="•"/>
            </a:pPr>
            <a:r>
              <a:rPr lang="en-US" sz="1500" b="1" i="0" dirty="0">
                <a:solidFill>
                  <a:srgbClr val="0D0D0D"/>
                </a:solidFill>
                <a:effectLst/>
                <a:latin typeface="Söhne"/>
              </a:rPr>
              <a:t>CCI Value: </a:t>
            </a:r>
            <a:r>
              <a:rPr lang="en-US" sz="1700" b="1" i="0" dirty="0">
                <a:solidFill>
                  <a:srgbClr val="0D0D0D"/>
                </a:solidFill>
                <a:effectLst/>
                <a:latin typeface="Söhne"/>
              </a:rPr>
              <a:t>[</a:t>
            </a:r>
            <a:r>
              <a:rPr lang="en-IN" sz="1200" b="1" i="0" dirty="0">
                <a:effectLst/>
                <a:latin typeface="Courier New" panose="02070309020205020404" pitchFamily="49" charset="0"/>
              </a:rPr>
              <a:t>-51.99559296042039</a:t>
            </a:r>
            <a:r>
              <a:rPr lang="en-US" sz="1700" b="1" i="0" dirty="0">
                <a:solidFill>
                  <a:srgbClr val="0D0D0D"/>
                </a:solidFill>
                <a:effectLst/>
                <a:latin typeface="Söhne"/>
              </a:rPr>
              <a:t>]</a:t>
            </a:r>
          </a:p>
          <a:p>
            <a:pPr algn="just">
              <a:buFont typeface="Arial" panose="020B0604020202020204" pitchFamily="34" charset="0"/>
              <a:buChar char="•"/>
            </a:pPr>
            <a:r>
              <a:rPr lang="en-US" sz="1700" b="1" i="0" dirty="0">
                <a:solidFill>
                  <a:srgbClr val="0D0D0D"/>
                </a:solidFill>
                <a:effectLst/>
                <a:latin typeface="Söhne"/>
              </a:rPr>
              <a:t>For February 21, 2024:</a:t>
            </a:r>
          </a:p>
          <a:p>
            <a:pPr marL="742950" lvl="1" indent="-285750" algn="just">
              <a:buFont typeface="Arial" panose="020B0604020202020204" pitchFamily="34" charset="0"/>
              <a:buChar char="•"/>
            </a:pPr>
            <a:r>
              <a:rPr lang="en-US" sz="1500" b="1" i="0" dirty="0">
                <a:solidFill>
                  <a:srgbClr val="0D0D0D"/>
                </a:solidFill>
                <a:effectLst/>
                <a:latin typeface="Söhne"/>
              </a:rPr>
              <a:t>CCI Value: </a:t>
            </a:r>
            <a:r>
              <a:rPr lang="en-US" sz="1700" b="1" i="0" dirty="0">
                <a:solidFill>
                  <a:srgbClr val="0D0D0D"/>
                </a:solidFill>
                <a:effectLst/>
                <a:latin typeface="Söhne"/>
              </a:rPr>
              <a:t>[</a:t>
            </a:r>
            <a:r>
              <a:rPr lang="en-IN" sz="1300" b="1" i="0" dirty="0">
                <a:effectLst/>
                <a:latin typeface="Courier New" panose="02070309020205020404" pitchFamily="49" charset="0"/>
              </a:rPr>
              <a:t>16.362957870240326</a:t>
            </a:r>
            <a:r>
              <a:rPr lang="en-US" sz="1700" b="1" i="0" dirty="0">
                <a:solidFill>
                  <a:srgbClr val="0D0D0D"/>
                </a:solidFill>
                <a:effectLst/>
                <a:latin typeface="Söhne"/>
              </a:rPr>
              <a:t>]</a:t>
            </a:r>
          </a:p>
          <a:p>
            <a:pPr algn="l">
              <a:buFont typeface="Arial" panose="020B0604020202020204" pitchFamily="34" charset="0"/>
              <a:buChar char="•"/>
            </a:pPr>
            <a:endParaRPr lang="en-US" sz="1600" b="1" i="0" dirty="0">
              <a:solidFill>
                <a:srgbClr val="0D0D0D"/>
              </a:solidFill>
              <a:effectLst/>
              <a:latin typeface="Söhne"/>
            </a:endParaRPr>
          </a:p>
          <a:p>
            <a:pPr algn="l">
              <a:buFont typeface="Arial" panose="020B0604020202020204" pitchFamily="34" charset="0"/>
              <a:buChar char="•"/>
            </a:pPr>
            <a:endParaRPr lang="en-US" sz="1100" b="1" dirty="0">
              <a:solidFill>
                <a:srgbClr val="0D0D0D"/>
              </a:solidFill>
              <a:latin typeface="Söhne"/>
            </a:endParaRPr>
          </a:p>
          <a:p>
            <a:pPr algn="l">
              <a:buFont typeface="Arial" panose="020B0604020202020204" pitchFamily="34" charset="0"/>
              <a:buChar char="•"/>
            </a:pPr>
            <a:endParaRPr lang="en-US" sz="1100" b="1" i="0" dirty="0">
              <a:solidFill>
                <a:srgbClr val="0D0D0D"/>
              </a:solidFill>
              <a:effectLst/>
              <a:latin typeface="Söhne"/>
            </a:endParaRPr>
          </a:p>
          <a:p>
            <a:pPr algn="l">
              <a:buFont typeface="Arial" panose="020B0604020202020204" pitchFamily="34" charset="0"/>
              <a:buChar char="•"/>
            </a:pPr>
            <a:endParaRPr lang="en-US" sz="1100" b="1" dirty="0">
              <a:solidFill>
                <a:srgbClr val="0D0D0D"/>
              </a:solidFill>
              <a:latin typeface="Söhne"/>
            </a:endParaRPr>
          </a:p>
          <a:p>
            <a:pPr algn="l">
              <a:buFont typeface="Arial" panose="020B0604020202020204" pitchFamily="34" charset="0"/>
              <a:buChar char="•"/>
            </a:pPr>
            <a:endParaRPr lang="en-US" sz="1100" b="1" i="0" dirty="0">
              <a:solidFill>
                <a:srgbClr val="0D0D0D"/>
              </a:solidFill>
              <a:effectLst/>
              <a:latin typeface="Söhne"/>
            </a:endParaRPr>
          </a:p>
          <a:p>
            <a:pPr algn="l">
              <a:buFont typeface="Arial" panose="020B0604020202020204" pitchFamily="34" charset="0"/>
              <a:buChar char="•"/>
            </a:pPr>
            <a:endParaRPr lang="en-US" sz="1800" b="1" i="0" dirty="0">
              <a:solidFill>
                <a:srgbClr val="0D0D0D"/>
              </a:solidFill>
              <a:effectLst/>
              <a:latin typeface="Söhne"/>
            </a:endParaRPr>
          </a:p>
          <a:p>
            <a:pPr marL="457200" lvl="1" indent="0" algn="l">
              <a:buNone/>
            </a:pPr>
            <a:endParaRPr lang="en-US" sz="1600" dirty="0">
              <a:solidFill>
                <a:srgbClr val="0D0D0D"/>
              </a:solidFill>
              <a:latin typeface="Söhne"/>
            </a:endParaRPr>
          </a:p>
          <a:p>
            <a:pPr algn="l">
              <a:buFont typeface="Arial" panose="020B0604020202020204" pitchFamily="34" charset="0"/>
              <a:buChar char="•"/>
            </a:pPr>
            <a:endParaRPr lang="en-US" sz="1100" b="1" i="0" dirty="0">
              <a:solidFill>
                <a:srgbClr val="0D0D0D"/>
              </a:solidFill>
              <a:effectLst/>
              <a:latin typeface="Söhne"/>
            </a:endParaRPr>
          </a:p>
          <a:p>
            <a:pPr algn="l">
              <a:buFont typeface="Arial" panose="020B0604020202020204" pitchFamily="34" charset="0"/>
              <a:buChar char="•"/>
            </a:pPr>
            <a:endParaRPr lang="en-US" sz="1100" b="1" dirty="0">
              <a:solidFill>
                <a:srgbClr val="0D0D0D"/>
              </a:solidFill>
              <a:latin typeface="Söhne"/>
            </a:endParaRPr>
          </a:p>
          <a:p>
            <a:pPr algn="l">
              <a:buFont typeface="Arial" panose="020B0604020202020204" pitchFamily="34" charset="0"/>
              <a:buChar char="•"/>
            </a:pPr>
            <a:endParaRPr lang="en-US" sz="1100" b="1" i="0" dirty="0">
              <a:solidFill>
                <a:srgbClr val="0D0D0D"/>
              </a:solidFill>
              <a:effectLst/>
              <a:latin typeface="Söhne"/>
            </a:endParaRPr>
          </a:p>
          <a:p>
            <a:pPr algn="l">
              <a:buFont typeface="Arial" panose="020B0604020202020204" pitchFamily="34" charset="0"/>
              <a:buChar char="•"/>
            </a:pPr>
            <a:endParaRPr lang="en-US" sz="1100" b="1" dirty="0">
              <a:solidFill>
                <a:srgbClr val="0D0D0D"/>
              </a:solidFill>
              <a:latin typeface="Söhne"/>
            </a:endParaRPr>
          </a:p>
          <a:p>
            <a:pPr algn="l">
              <a:buFont typeface="Arial" panose="020B0604020202020204" pitchFamily="34" charset="0"/>
              <a:buChar char="•"/>
            </a:pPr>
            <a:endParaRPr lang="en-US" sz="1100" b="1" i="0" dirty="0">
              <a:solidFill>
                <a:srgbClr val="0D0D0D"/>
              </a:solidFill>
              <a:effectLst/>
              <a:latin typeface="Söhne"/>
            </a:endParaRPr>
          </a:p>
          <a:p>
            <a:pPr marL="457200" lvl="1" indent="0" algn="l">
              <a:buNone/>
            </a:pPr>
            <a:endParaRPr lang="en-US" sz="1600" b="0" i="0" dirty="0">
              <a:solidFill>
                <a:srgbClr val="0D0D0D"/>
              </a:solidFill>
              <a:effectLst/>
              <a:latin typeface="Söhne"/>
            </a:endParaRPr>
          </a:p>
          <a:p>
            <a:pPr marL="0" indent="0">
              <a:buNone/>
            </a:pPr>
            <a:endParaRPr lang="en-IN" dirty="0"/>
          </a:p>
        </p:txBody>
      </p:sp>
    </p:spTree>
    <p:extLst>
      <p:ext uri="{BB962C8B-B14F-4D97-AF65-F5344CB8AC3E}">
        <p14:creationId xmlns:p14="http://schemas.microsoft.com/office/powerpoint/2010/main" val="342713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5EAB-5DA7-2502-E9A8-6DDF0DF0EF4B}"/>
              </a:ext>
            </a:extLst>
          </p:cNvPr>
          <p:cNvSpPr>
            <a:spLocks noGrp="1"/>
          </p:cNvSpPr>
          <p:nvPr>
            <p:ph type="title"/>
          </p:nvPr>
        </p:nvSpPr>
        <p:spPr>
          <a:xfrm>
            <a:off x="838200" y="365126"/>
            <a:ext cx="10515600" cy="858764"/>
          </a:xfrm>
        </p:spPr>
        <p:txBody>
          <a:bodyPr/>
          <a:lstStyle/>
          <a:p>
            <a:r>
              <a:rPr lang="en-US" b="1" dirty="0">
                <a:effectLst>
                  <a:outerShdw blurRad="38100" dist="38100" dir="2700000" algn="tl">
                    <a:srgbClr val="000000">
                      <a:alpha val="43137"/>
                    </a:srgbClr>
                  </a:outerShdw>
                </a:effectLst>
              </a:rPr>
              <a:t>TABLE DISPLAYING BUY, SELL OR NEUTRAL</a:t>
            </a:r>
            <a:endParaRPr lang="en-IN" b="1" dirty="0">
              <a:effectLst>
                <a:outerShdw blurRad="38100" dist="38100" dir="2700000" algn="tl">
                  <a:srgbClr val="000000">
                    <a:alpha val="43137"/>
                  </a:srgbClr>
                </a:outerShdw>
              </a:effectLst>
            </a:endParaRPr>
          </a:p>
        </p:txBody>
      </p:sp>
      <p:graphicFrame>
        <p:nvGraphicFramePr>
          <p:cNvPr id="10" name="Table 10">
            <a:extLst>
              <a:ext uri="{FF2B5EF4-FFF2-40B4-BE49-F238E27FC236}">
                <a16:creationId xmlns:a16="http://schemas.microsoft.com/office/drawing/2014/main" id="{B054831D-1032-F84F-3285-29BE5B712B2A}"/>
              </a:ext>
            </a:extLst>
          </p:cNvPr>
          <p:cNvGraphicFramePr>
            <a:graphicFrameLocks noGrp="1"/>
          </p:cNvGraphicFramePr>
          <p:nvPr>
            <p:ph idx="1"/>
            <p:extLst>
              <p:ext uri="{D42A27DB-BD31-4B8C-83A1-F6EECF244321}">
                <p14:modId xmlns:p14="http://schemas.microsoft.com/office/powerpoint/2010/main" val="1399017833"/>
              </p:ext>
            </p:extLst>
          </p:nvPr>
        </p:nvGraphicFramePr>
        <p:xfrm>
          <a:off x="534571" y="1252026"/>
          <a:ext cx="11296356" cy="4732752"/>
        </p:xfrm>
        <a:graphic>
          <a:graphicData uri="http://schemas.openxmlformats.org/drawingml/2006/table">
            <a:tbl>
              <a:tblPr firstRow="1" bandRow="1">
                <a:tableStyleId>{5C22544A-7EE6-4342-B048-85BDC9FD1C3A}</a:tableStyleId>
              </a:tblPr>
              <a:tblGrid>
                <a:gridCol w="3038623">
                  <a:extLst>
                    <a:ext uri="{9D8B030D-6E8A-4147-A177-3AD203B41FA5}">
                      <a16:colId xmlns:a16="http://schemas.microsoft.com/office/drawing/2014/main" val="639512666"/>
                    </a:ext>
                  </a:extLst>
                </a:gridCol>
                <a:gridCol w="2532184">
                  <a:extLst>
                    <a:ext uri="{9D8B030D-6E8A-4147-A177-3AD203B41FA5}">
                      <a16:colId xmlns:a16="http://schemas.microsoft.com/office/drawing/2014/main" val="2604005980"/>
                    </a:ext>
                  </a:extLst>
                </a:gridCol>
                <a:gridCol w="2901460">
                  <a:extLst>
                    <a:ext uri="{9D8B030D-6E8A-4147-A177-3AD203B41FA5}">
                      <a16:colId xmlns:a16="http://schemas.microsoft.com/office/drawing/2014/main" val="2404255461"/>
                    </a:ext>
                  </a:extLst>
                </a:gridCol>
                <a:gridCol w="2824089">
                  <a:extLst>
                    <a:ext uri="{9D8B030D-6E8A-4147-A177-3AD203B41FA5}">
                      <a16:colId xmlns:a16="http://schemas.microsoft.com/office/drawing/2014/main" val="2078475211"/>
                    </a:ext>
                  </a:extLst>
                </a:gridCol>
              </a:tblGrid>
              <a:tr h="538966">
                <a:tc>
                  <a:txBody>
                    <a:bodyPr/>
                    <a:lstStyle/>
                    <a:p>
                      <a:pPr algn="ctr"/>
                      <a:r>
                        <a:rPr lang="en-US" dirty="0"/>
                        <a:t>INDICATOR </a:t>
                      </a:r>
                      <a:endParaRPr lang="en-IN" dirty="0"/>
                    </a:p>
                  </a:txBody>
                  <a:tcPr/>
                </a:tc>
                <a:tc>
                  <a:txBody>
                    <a:bodyPr/>
                    <a:lstStyle/>
                    <a:p>
                      <a:pPr algn="ctr"/>
                      <a:r>
                        <a:rPr lang="en-US" dirty="0"/>
                        <a:t>DATE </a:t>
                      </a:r>
                      <a:endParaRPr lang="en-IN" dirty="0"/>
                    </a:p>
                  </a:txBody>
                  <a:tcPr/>
                </a:tc>
                <a:tc>
                  <a:txBody>
                    <a:bodyPr/>
                    <a:lstStyle/>
                    <a:p>
                      <a:pPr algn="ctr"/>
                      <a:r>
                        <a:rPr lang="en-US" dirty="0"/>
                        <a:t>VALUE</a:t>
                      </a:r>
                      <a:endParaRPr lang="en-IN" dirty="0"/>
                    </a:p>
                  </a:txBody>
                  <a:tcPr/>
                </a:tc>
                <a:tc>
                  <a:txBody>
                    <a:bodyPr/>
                    <a:lstStyle/>
                    <a:p>
                      <a:pPr algn="ctr"/>
                      <a:r>
                        <a:rPr lang="en-US" dirty="0"/>
                        <a:t>DECISION</a:t>
                      </a:r>
                      <a:endParaRPr lang="en-IN" dirty="0"/>
                    </a:p>
                  </a:txBody>
                  <a:tcPr/>
                </a:tc>
                <a:extLst>
                  <a:ext uri="{0D108BD9-81ED-4DB2-BD59-A6C34878D82A}">
                    <a16:rowId xmlns:a16="http://schemas.microsoft.com/office/drawing/2014/main" val="3247220691"/>
                  </a:ext>
                </a:extLst>
              </a:tr>
              <a:tr h="357035">
                <a:tc>
                  <a:txBody>
                    <a:bodyPr/>
                    <a:lstStyle/>
                    <a:p>
                      <a:pPr algn="ctr"/>
                      <a:r>
                        <a:rPr lang="en-IN" sz="1800" b="0" i="0" kern="1200" dirty="0">
                          <a:solidFill>
                            <a:schemeClr val="dk1"/>
                          </a:solidFill>
                          <a:effectLst/>
                          <a:latin typeface="+mn-lt"/>
                          <a:ea typeface="+mn-ea"/>
                          <a:cs typeface="+mn-cs"/>
                        </a:rPr>
                        <a:t>Moving Average (50)</a:t>
                      </a:r>
                      <a:endParaRPr lang="en-IN" dirty="0"/>
                    </a:p>
                  </a:txBody>
                  <a:tcPr/>
                </a:tc>
                <a:tc>
                  <a:txBody>
                    <a:bodyPr/>
                    <a:lstStyle/>
                    <a:p>
                      <a:pPr algn="ctr"/>
                      <a:r>
                        <a:rPr lang="en-IN" sz="1800" b="0" i="0" kern="1200" dirty="0">
                          <a:solidFill>
                            <a:schemeClr val="dk1"/>
                          </a:solidFill>
                          <a:effectLst/>
                          <a:latin typeface="+mn-lt"/>
                          <a:ea typeface="+mn-ea"/>
                          <a:cs typeface="+mn-cs"/>
                        </a:rPr>
                        <a:t>2024-02-19</a:t>
                      </a:r>
                      <a:endParaRPr lang="en-IN" dirty="0"/>
                    </a:p>
                  </a:txBody>
                  <a:tcPr/>
                </a:tc>
                <a:tc>
                  <a:txBody>
                    <a:bodyPr/>
                    <a:lstStyle/>
                    <a:p>
                      <a:pPr algn="ctr"/>
                      <a:r>
                        <a:rPr lang="en-IN" sz="1800" b="0" i="0" kern="1200" dirty="0">
                          <a:solidFill>
                            <a:schemeClr val="dk1"/>
                          </a:solidFill>
                          <a:effectLst/>
                          <a:latin typeface="+mn-lt"/>
                          <a:ea typeface="+mn-ea"/>
                          <a:cs typeface="+mn-cs"/>
                        </a:rPr>
                        <a:t>90.3128</a:t>
                      </a:r>
                      <a:endParaRPr lang="en-IN" dirty="0"/>
                    </a:p>
                  </a:txBody>
                  <a:tcPr/>
                </a:tc>
                <a:tc>
                  <a:txBody>
                    <a:bodyPr/>
                    <a:lstStyle/>
                    <a:p>
                      <a:pPr algn="ctr"/>
                      <a:r>
                        <a:rPr lang="en-IN" sz="1800" b="0" i="0" kern="1200" dirty="0">
                          <a:solidFill>
                            <a:schemeClr val="dk1"/>
                          </a:solidFill>
                          <a:effectLst/>
                          <a:latin typeface="+mn-lt"/>
                          <a:ea typeface="+mn-ea"/>
                          <a:cs typeface="+mn-cs"/>
                        </a:rPr>
                        <a:t>SELL</a:t>
                      </a:r>
                      <a:endParaRPr lang="en-IN" dirty="0"/>
                    </a:p>
                  </a:txBody>
                  <a:tcPr/>
                </a:tc>
                <a:extLst>
                  <a:ext uri="{0D108BD9-81ED-4DB2-BD59-A6C34878D82A}">
                    <a16:rowId xmlns:a16="http://schemas.microsoft.com/office/drawing/2014/main" val="980359739"/>
                  </a:ext>
                </a:extLst>
              </a:tr>
              <a:tr h="357035">
                <a:tc>
                  <a:txBody>
                    <a:bodyPr/>
                    <a:lstStyle/>
                    <a:p>
                      <a:pPr algn="ctr"/>
                      <a:r>
                        <a:rPr lang="en-IN" sz="1800" b="0" i="0" kern="1200" dirty="0">
                          <a:solidFill>
                            <a:schemeClr val="dk1"/>
                          </a:solidFill>
                          <a:effectLst/>
                          <a:latin typeface="+mn-lt"/>
                          <a:ea typeface="+mn-ea"/>
                          <a:cs typeface="+mn-cs"/>
                        </a:rPr>
                        <a:t>Moving Average (200)</a:t>
                      </a:r>
                      <a:endParaRPr lang="en-IN" dirty="0"/>
                    </a:p>
                  </a:txBody>
                  <a:tcPr/>
                </a:tc>
                <a:tc>
                  <a:txBody>
                    <a:bodyPr/>
                    <a:lstStyle/>
                    <a:p>
                      <a:pPr algn="ctr"/>
                      <a:r>
                        <a:rPr lang="en-IN" sz="1800" b="0" i="0" kern="1200" dirty="0">
                          <a:solidFill>
                            <a:schemeClr val="dk1"/>
                          </a:solidFill>
                          <a:effectLst/>
                          <a:latin typeface="+mn-lt"/>
                          <a:ea typeface="+mn-ea"/>
                          <a:cs typeface="+mn-cs"/>
                        </a:rPr>
                        <a:t>2024-02-19</a:t>
                      </a:r>
                      <a:endParaRPr lang="en-IN" dirty="0"/>
                    </a:p>
                  </a:txBody>
                  <a:tcPr/>
                </a:tc>
                <a:tc>
                  <a:txBody>
                    <a:bodyPr/>
                    <a:lstStyle/>
                    <a:p>
                      <a:pPr algn="ctr"/>
                      <a:r>
                        <a:rPr lang="en-IN" sz="1800" b="0" i="0" kern="1200" dirty="0">
                          <a:solidFill>
                            <a:schemeClr val="dk1"/>
                          </a:solidFill>
                          <a:effectLst/>
                          <a:latin typeface="+mn-lt"/>
                          <a:ea typeface="+mn-ea"/>
                          <a:cs typeface="+mn-cs"/>
                        </a:rPr>
                        <a:t>89.5551</a:t>
                      </a:r>
                      <a:endParaRPr lang="en-IN" dirty="0"/>
                    </a:p>
                  </a:txBody>
                  <a:tcPr/>
                </a:tc>
                <a:tc>
                  <a:txBody>
                    <a:bodyPr/>
                    <a:lstStyle/>
                    <a:p>
                      <a:pPr algn="ctr"/>
                      <a:r>
                        <a:rPr lang="en-IN" sz="1800" b="0" i="0" kern="1200" dirty="0">
                          <a:solidFill>
                            <a:schemeClr val="dk1"/>
                          </a:solidFill>
                          <a:effectLst/>
                          <a:latin typeface="+mn-lt"/>
                          <a:ea typeface="+mn-ea"/>
                          <a:cs typeface="+mn-cs"/>
                        </a:rPr>
                        <a:t>SELL</a:t>
                      </a:r>
                      <a:endParaRPr lang="en-IN" dirty="0"/>
                    </a:p>
                  </a:txBody>
                  <a:tcPr/>
                </a:tc>
                <a:extLst>
                  <a:ext uri="{0D108BD9-81ED-4DB2-BD59-A6C34878D82A}">
                    <a16:rowId xmlns:a16="http://schemas.microsoft.com/office/drawing/2014/main" val="1797153204"/>
                  </a:ext>
                </a:extLst>
              </a:tr>
              <a:tr h="357035">
                <a:tc>
                  <a:txBody>
                    <a:bodyPr/>
                    <a:lstStyle/>
                    <a:p>
                      <a:pPr algn="ctr"/>
                      <a:r>
                        <a:rPr lang="en-IN" sz="1800" b="0" i="0" kern="1200" dirty="0">
                          <a:solidFill>
                            <a:schemeClr val="dk1"/>
                          </a:solidFill>
                          <a:effectLst/>
                          <a:latin typeface="+mn-lt"/>
                          <a:ea typeface="+mn-ea"/>
                          <a:cs typeface="+mn-cs"/>
                        </a:rPr>
                        <a:t>Moving Average (50)</a:t>
                      </a:r>
                      <a:endParaRPr lang="en-IN" dirty="0"/>
                    </a:p>
                  </a:txBody>
                  <a:tcPr/>
                </a:tc>
                <a:tc>
                  <a:txBody>
                    <a:bodyPr/>
                    <a:lstStyle/>
                    <a:p>
                      <a:pPr algn="ctr"/>
                      <a:r>
                        <a:rPr lang="en-IN" sz="1800" b="0" i="0" kern="1200" dirty="0">
                          <a:solidFill>
                            <a:schemeClr val="dk1"/>
                          </a:solidFill>
                          <a:effectLst/>
                          <a:latin typeface="+mn-lt"/>
                          <a:ea typeface="+mn-ea"/>
                          <a:cs typeface="+mn-cs"/>
                        </a:rPr>
                        <a:t>2024-02-21</a:t>
                      </a:r>
                      <a:endParaRPr lang="en-IN" dirty="0"/>
                    </a:p>
                  </a:txBody>
                  <a:tcPr/>
                </a:tc>
                <a:tc>
                  <a:txBody>
                    <a:bodyPr/>
                    <a:lstStyle/>
                    <a:p>
                      <a:pPr algn="ctr"/>
                      <a:r>
                        <a:rPr lang="en-IN" sz="1800" b="0" i="0" kern="1200" dirty="0">
                          <a:solidFill>
                            <a:schemeClr val="dk1"/>
                          </a:solidFill>
                          <a:effectLst/>
                          <a:latin typeface="+mn-lt"/>
                          <a:ea typeface="+mn-ea"/>
                          <a:cs typeface="+mn-cs"/>
                        </a:rPr>
                        <a:t>90.3250</a:t>
                      </a:r>
                      <a:endParaRPr lang="en-IN" dirty="0"/>
                    </a:p>
                  </a:txBody>
                  <a:tcPr/>
                </a:tc>
                <a:tc>
                  <a:txBody>
                    <a:bodyPr/>
                    <a:lstStyle/>
                    <a:p>
                      <a:pPr algn="ctr"/>
                      <a:r>
                        <a:rPr lang="en-IN" sz="1800" b="0" i="0" kern="1200" dirty="0">
                          <a:solidFill>
                            <a:schemeClr val="dk1"/>
                          </a:solidFill>
                          <a:effectLst/>
                          <a:latin typeface="+mn-lt"/>
                          <a:ea typeface="+mn-ea"/>
                          <a:cs typeface="+mn-cs"/>
                        </a:rPr>
                        <a:t>SELL</a:t>
                      </a:r>
                      <a:endParaRPr lang="en-IN" dirty="0"/>
                    </a:p>
                  </a:txBody>
                  <a:tcPr/>
                </a:tc>
                <a:extLst>
                  <a:ext uri="{0D108BD9-81ED-4DB2-BD59-A6C34878D82A}">
                    <a16:rowId xmlns:a16="http://schemas.microsoft.com/office/drawing/2014/main" val="1882559290"/>
                  </a:ext>
                </a:extLst>
              </a:tr>
              <a:tr h="357035">
                <a:tc>
                  <a:txBody>
                    <a:bodyPr/>
                    <a:lstStyle/>
                    <a:p>
                      <a:pPr algn="ctr"/>
                      <a:r>
                        <a:rPr lang="en-IN" sz="1800" b="0" i="0" kern="1200" dirty="0">
                          <a:solidFill>
                            <a:schemeClr val="dk1"/>
                          </a:solidFill>
                          <a:effectLst/>
                          <a:latin typeface="+mn-lt"/>
                          <a:ea typeface="+mn-ea"/>
                          <a:cs typeface="+mn-cs"/>
                        </a:rPr>
                        <a:t>Moving Average (200)</a:t>
                      </a:r>
                      <a:endParaRPr lang="en-IN" dirty="0"/>
                    </a:p>
                  </a:txBody>
                  <a:tcPr/>
                </a:tc>
                <a:tc>
                  <a:txBody>
                    <a:bodyPr/>
                    <a:lstStyle/>
                    <a:p>
                      <a:pPr algn="ctr"/>
                      <a:r>
                        <a:rPr lang="en-IN" sz="1800" b="0" i="0" kern="1200" dirty="0">
                          <a:solidFill>
                            <a:schemeClr val="dk1"/>
                          </a:solidFill>
                          <a:effectLst/>
                          <a:latin typeface="+mn-lt"/>
                          <a:ea typeface="+mn-ea"/>
                          <a:cs typeface="+mn-cs"/>
                        </a:rPr>
                        <a:t>2024-02-21</a:t>
                      </a:r>
                      <a:endParaRPr lang="en-IN" dirty="0"/>
                    </a:p>
                  </a:txBody>
                  <a:tcPr/>
                </a:tc>
                <a:tc>
                  <a:txBody>
                    <a:bodyPr/>
                    <a:lstStyle/>
                    <a:p>
                      <a:pPr algn="ctr"/>
                      <a:r>
                        <a:rPr lang="en-IN" sz="1800" b="0" i="0" kern="1200" dirty="0">
                          <a:solidFill>
                            <a:schemeClr val="dk1"/>
                          </a:solidFill>
                          <a:effectLst/>
                          <a:latin typeface="+mn-lt"/>
                          <a:ea typeface="+mn-ea"/>
                          <a:cs typeface="+mn-cs"/>
                        </a:rPr>
                        <a:t>89.5528</a:t>
                      </a:r>
                      <a:endParaRPr lang="en-IN" dirty="0"/>
                    </a:p>
                  </a:txBody>
                  <a:tcPr/>
                </a:tc>
                <a:tc>
                  <a:txBody>
                    <a:bodyPr/>
                    <a:lstStyle/>
                    <a:p>
                      <a:pPr algn="ctr"/>
                      <a:r>
                        <a:rPr lang="en-IN" sz="1800" b="0" i="0" kern="1200" dirty="0">
                          <a:solidFill>
                            <a:schemeClr val="dk1"/>
                          </a:solidFill>
                          <a:effectLst/>
                          <a:latin typeface="+mn-lt"/>
                          <a:ea typeface="+mn-ea"/>
                          <a:cs typeface="+mn-cs"/>
                        </a:rPr>
                        <a:t>SELL</a:t>
                      </a:r>
                      <a:endParaRPr lang="en-IN" dirty="0"/>
                    </a:p>
                  </a:txBody>
                  <a:tcPr/>
                </a:tc>
                <a:extLst>
                  <a:ext uri="{0D108BD9-81ED-4DB2-BD59-A6C34878D82A}">
                    <a16:rowId xmlns:a16="http://schemas.microsoft.com/office/drawing/2014/main" val="2264551107"/>
                  </a:ext>
                </a:extLst>
              </a:tr>
              <a:tr h="357035">
                <a:tc>
                  <a:txBody>
                    <a:bodyPr/>
                    <a:lstStyle/>
                    <a:p>
                      <a:pPr algn="ctr"/>
                      <a:r>
                        <a:rPr lang="en-IN" sz="1800" b="0" i="0" kern="1200" dirty="0">
                          <a:solidFill>
                            <a:schemeClr val="dk1"/>
                          </a:solidFill>
                          <a:effectLst/>
                          <a:latin typeface="+mn-lt"/>
                          <a:ea typeface="+mn-ea"/>
                          <a:cs typeface="+mn-cs"/>
                        </a:rPr>
                        <a:t>Bollinger Bands (Upper)</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2024-02-21</a:t>
                      </a:r>
                      <a:endParaRPr lang="en-IN" dirty="0"/>
                    </a:p>
                  </a:txBody>
                  <a:tcPr/>
                </a:tc>
                <a:tc>
                  <a:txBody>
                    <a:bodyPr/>
                    <a:lstStyle/>
                    <a:p>
                      <a:pPr algn="ctr"/>
                      <a:r>
                        <a:rPr lang="en-IN" sz="1800" b="0" i="0" kern="1200" dirty="0">
                          <a:solidFill>
                            <a:schemeClr val="dk1"/>
                          </a:solidFill>
                          <a:effectLst/>
                          <a:latin typeface="+mn-lt"/>
                          <a:ea typeface="+mn-ea"/>
                          <a:cs typeface="+mn-cs"/>
                        </a:rPr>
                        <a:t>90.5879</a:t>
                      </a:r>
                      <a:endParaRPr lang="en-IN" dirty="0"/>
                    </a:p>
                  </a:txBody>
                  <a:tcPr/>
                </a:tc>
                <a:tc>
                  <a:txBody>
                    <a:bodyPr/>
                    <a:lstStyle/>
                    <a:p>
                      <a:pPr algn="ctr"/>
                      <a:r>
                        <a:rPr lang="en-IN" sz="1800" b="0" i="0" kern="1200" dirty="0">
                          <a:solidFill>
                            <a:schemeClr val="dk1"/>
                          </a:solidFill>
                          <a:effectLst/>
                          <a:latin typeface="+mn-lt"/>
                          <a:ea typeface="+mn-ea"/>
                          <a:cs typeface="+mn-cs"/>
                        </a:rPr>
                        <a:t>SELL</a:t>
                      </a:r>
                      <a:endParaRPr lang="en-IN" dirty="0"/>
                    </a:p>
                  </a:txBody>
                  <a:tcPr/>
                </a:tc>
                <a:extLst>
                  <a:ext uri="{0D108BD9-81ED-4DB2-BD59-A6C34878D82A}">
                    <a16:rowId xmlns:a16="http://schemas.microsoft.com/office/drawing/2014/main" val="3594537712"/>
                  </a:ext>
                </a:extLst>
              </a:tr>
              <a:tr h="357035">
                <a:tc>
                  <a:txBody>
                    <a:bodyPr/>
                    <a:lstStyle/>
                    <a:p>
                      <a:pPr algn="ctr"/>
                      <a:r>
                        <a:rPr lang="en-IN" sz="1800" b="0" i="0" kern="1200" dirty="0">
                          <a:solidFill>
                            <a:schemeClr val="dk1"/>
                          </a:solidFill>
                          <a:effectLst/>
                          <a:latin typeface="+mn-lt"/>
                          <a:ea typeface="+mn-ea"/>
                          <a:cs typeface="+mn-cs"/>
                        </a:rPr>
                        <a:t>Bollinger Bands (Lower)</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2024-02-21</a:t>
                      </a:r>
                      <a:endParaRPr lang="en-IN" dirty="0"/>
                    </a:p>
                  </a:txBody>
                  <a:tcPr/>
                </a:tc>
                <a:tc>
                  <a:txBody>
                    <a:bodyPr/>
                    <a:lstStyle/>
                    <a:p>
                      <a:pPr algn="ctr"/>
                      <a:r>
                        <a:rPr lang="en-IN" sz="1800" b="0" i="0" kern="1200" dirty="0">
                          <a:solidFill>
                            <a:schemeClr val="dk1"/>
                          </a:solidFill>
                          <a:effectLst/>
                          <a:latin typeface="+mn-lt"/>
                          <a:ea typeface="+mn-ea"/>
                          <a:cs typeface="+mn-cs"/>
                        </a:rPr>
                        <a:t>88.6722</a:t>
                      </a:r>
                      <a:endParaRPr lang="en-IN" dirty="0"/>
                    </a:p>
                  </a:txBody>
                  <a:tcPr/>
                </a:tc>
                <a:tc>
                  <a:txBody>
                    <a:bodyPr/>
                    <a:lstStyle/>
                    <a:p>
                      <a:pPr algn="ctr"/>
                      <a:r>
                        <a:rPr lang="en-US" dirty="0"/>
                        <a:t>BUY</a:t>
                      </a:r>
                      <a:endParaRPr lang="en-IN" dirty="0"/>
                    </a:p>
                  </a:txBody>
                  <a:tcPr/>
                </a:tc>
                <a:extLst>
                  <a:ext uri="{0D108BD9-81ED-4DB2-BD59-A6C34878D82A}">
                    <a16:rowId xmlns:a16="http://schemas.microsoft.com/office/drawing/2014/main" val="3546806066"/>
                  </a:ext>
                </a:extLst>
              </a:tr>
              <a:tr h="414363">
                <a:tc>
                  <a:txBody>
                    <a:bodyPr/>
                    <a:lstStyle/>
                    <a:p>
                      <a:pPr algn="ctr"/>
                      <a:r>
                        <a:rPr lang="en-IN" sz="1800" b="0" i="0" kern="1200" dirty="0">
                          <a:solidFill>
                            <a:schemeClr val="dk1"/>
                          </a:solidFill>
                          <a:effectLst/>
                          <a:latin typeface="+mn-lt"/>
                          <a:ea typeface="+mn-ea"/>
                          <a:cs typeface="+mn-cs"/>
                        </a:rPr>
                        <a:t>Bollinger Bands (Upper)</a:t>
                      </a:r>
                      <a:endParaRPr lang="en-IN" dirty="0"/>
                    </a:p>
                  </a:txBody>
                  <a:tcPr/>
                </a:tc>
                <a:tc>
                  <a:txBody>
                    <a:bodyPr/>
                    <a:lstStyle/>
                    <a:p>
                      <a:pPr algn="ctr"/>
                      <a:r>
                        <a:rPr lang="en-IN" sz="1800" b="0" i="0" kern="1200" dirty="0">
                          <a:solidFill>
                            <a:schemeClr val="dk1"/>
                          </a:solidFill>
                          <a:effectLst/>
                          <a:latin typeface="+mn-lt"/>
                          <a:ea typeface="+mn-ea"/>
                          <a:cs typeface="+mn-cs"/>
                        </a:rPr>
                        <a:t>2024-02-21</a:t>
                      </a:r>
                      <a:endParaRPr lang="en-IN" dirty="0"/>
                    </a:p>
                  </a:txBody>
                  <a:tcPr/>
                </a:tc>
                <a:tc>
                  <a:txBody>
                    <a:bodyPr/>
                    <a:lstStyle/>
                    <a:p>
                      <a:pPr algn="ctr"/>
                      <a:r>
                        <a:rPr lang="en-IN" sz="1800" b="0" i="0" kern="1200" dirty="0">
                          <a:solidFill>
                            <a:schemeClr val="dk1"/>
                          </a:solidFill>
                          <a:effectLst/>
                          <a:latin typeface="+mn-lt"/>
                          <a:ea typeface="+mn-ea"/>
                          <a:cs typeface="+mn-cs"/>
                        </a:rPr>
                        <a:t>90.3990</a:t>
                      </a:r>
                      <a:endParaRPr lang="en-IN" dirty="0"/>
                    </a:p>
                  </a:txBody>
                  <a:tcPr/>
                </a:tc>
                <a:tc>
                  <a:txBody>
                    <a:bodyPr/>
                    <a:lstStyle/>
                    <a:p>
                      <a:pPr algn="ctr"/>
                      <a:r>
                        <a:rPr lang="en-IN" sz="1800" b="0" i="0" kern="1200" dirty="0">
                          <a:solidFill>
                            <a:schemeClr val="dk1"/>
                          </a:solidFill>
                          <a:effectLst/>
                          <a:latin typeface="+mn-lt"/>
                          <a:ea typeface="+mn-ea"/>
                          <a:cs typeface="+mn-cs"/>
                        </a:rPr>
                        <a:t>SELL</a:t>
                      </a:r>
                      <a:endParaRPr lang="en-IN" dirty="0"/>
                    </a:p>
                  </a:txBody>
                  <a:tcPr/>
                </a:tc>
                <a:extLst>
                  <a:ext uri="{0D108BD9-81ED-4DB2-BD59-A6C34878D82A}">
                    <a16:rowId xmlns:a16="http://schemas.microsoft.com/office/drawing/2014/main" val="714960539"/>
                  </a:ext>
                </a:extLst>
              </a:tr>
              <a:tr h="357035">
                <a:tc>
                  <a:txBody>
                    <a:bodyPr/>
                    <a:lstStyle/>
                    <a:p>
                      <a:pPr algn="ctr"/>
                      <a:r>
                        <a:rPr lang="en-IN" sz="1800" b="0" i="0" kern="1200" dirty="0">
                          <a:solidFill>
                            <a:schemeClr val="dk1"/>
                          </a:solidFill>
                          <a:effectLst/>
                          <a:latin typeface="+mn-lt"/>
                          <a:ea typeface="+mn-ea"/>
                          <a:cs typeface="+mn-cs"/>
                        </a:rPr>
                        <a:t>Bollinger Bands (Lower)</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2024-02-21</a:t>
                      </a:r>
                      <a:endParaRPr lang="en-IN" dirty="0"/>
                    </a:p>
                  </a:txBody>
                  <a:tcPr/>
                </a:tc>
                <a:tc>
                  <a:txBody>
                    <a:bodyPr/>
                    <a:lstStyle/>
                    <a:p>
                      <a:pPr algn="ctr"/>
                      <a:r>
                        <a:rPr lang="en-IN" sz="1800" b="0" i="0" kern="1200" dirty="0">
                          <a:solidFill>
                            <a:schemeClr val="dk1"/>
                          </a:solidFill>
                          <a:effectLst/>
                          <a:latin typeface="+mn-lt"/>
                          <a:ea typeface="+mn-ea"/>
                          <a:cs typeface="+mn-cs"/>
                        </a:rPr>
                        <a:t>88.7057</a:t>
                      </a:r>
                      <a:endParaRPr lang="en-IN" dirty="0"/>
                    </a:p>
                  </a:txBody>
                  <a:tcPr/>
                </a:tc>
                <a:tc>
                  <a:txBody>
                    <a:bodyPr/>
                    <a:lstStyle/>
                    <a:p>
                      <a:pPr algn="ctr"/>
                      <a:r>
                        <a:rPr lang="en-US" dirty="0"/>
                        <a:t>BUY</a:t>
                      </a:r>
                      <a:endParaRPr lang="en-IN" dirty="0"/>
                    </a:p>
                  </a:txBody>
                  <a:tcPr/>
                </a:tc>
                <a:extLst>
                  <a:ext uri="{0D108BD9-81ED-4DB2-BD59-A6C34878D82A}">
                    <a16:rowId xmlns:a16="http://schemas.microsoft.com/office/drawing/2014/main" val="3486373106"/>
                  </a:ext>
                </a:extLst>
              </a:tr>
              <a:tr h="624810">
                <a:tc>
                  <a:txBody>
                    <a:bodyPr/>
                    <a:lstStyle/>
                    <a:p>
                      <a:pPr algn="ctr"/>
                      <a:r>
                        <a:rPr lang="en-IN" sz="1800" b="0" i="0" kern="1200" dirty="0">
                          <a:solidFill>
                            <a:schemeClr val="dk1"/>
                          </a:solidFill>
                          <a:effectLst/>
                          <a:latin typeface="+mn-lt"/>
                          <a:ea typeface="+mn-ea"/>
                          <a:cs typeface="+mn-cs"/>
                        </a:rPr>
                        <a:t>CCI(commodity channel index)</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2024-02-21</a:t>
                      </a:r>
                    </a:p>
                    <a:p>
                      <a:pPr algn="ctr"/>
                      <a:endParaRPr lang="en-IN" dirty="0"/>
                    </a:p>
                  </a:txBody>
                  <a:tcPr/>
                </a:tc>
                <a:tc>
                  <a:txBody>
                    <a:bodyPr/>
                    <a:lstStyle/>
                    <a:p>
                      <a:pPr algn="ctr"/>
                      <a:r>
                        <a:rPr lang="en-IN" sz="1800" b="0" i="0" kern="1200" dirty="0">
                          <a:solidFill>
                            <a:schemeClr val="dk1"/>
                          </a:solidFill>
                          <a:effectLst/>
                          <a:latin typeface="+mn-lt"/>
                          <a:ea typeface="+mn-ea"/>
                          <a:cs typeface="+mn-cs"/>
                        </a:rPr>
                        <a:t>-35.5526</a:t>
                      </a:r>
                      <a:endParaRPr lang="en-IN" dirty="0"/>
                    </a:p>
                  </a:txBody>
                  <a:tcPr/>
                </a:tc>
                <a:tc>
                  <a:txBody>
                    <a:bodyPr/>
                    <a:lstStyle/>
                    <a:p>
                      <a:pPr algn="ctr"/>
                      <a:r>
                        <a:rPr lang="en-US" dirty="0"/>
                        <a:t>BUY</a:t>
                      </a:r>
                      <a:endParaRPr lang="en-IN" dirty="0"/>
                    </a:p>
                  </a:txBody>
                  <a:tcPr/>
                </a:tc>
                <a:extLst>
                  <a:ext uri="{0D108BD9-81ED-4DB2-BD59-A6C34878D82A}">
                    <a16:rowId xmlns:a16="http://schemas.microsoft.com/office/drawing/2014/main" val="1329531627"/>
                  </a:ext>
                </a:extLst>
              </a:tr>
              <a:tr h="579023">
                <a:tc>
                  <a:txBody>
                    <a:bodyPr/>
                    <a:lstStyle/>
                    <a:p>
                      <a:pPr algn="ctr"/>
                      <a:r>
                        <a:rPr lang="en-IN" sz="1800" b="0" i="0" kern="1200" dirty="0">
                          <a:solidFill>
                            <a:schemeClr val="dk1"/>
                          </a:solidFill>
                          <a:effectLst/>
                          <a:latin typeface="+mn-lt"/>
                          <a:ea typeface="+mn-ea"/>
                          <a:cs typeface="+mn-cs"/>
                        </a:rPr>
                        <a:t>CCI(commodity channel index)</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2024-02-21</a:t>
                      </a:r>
                      <a:endParaRPr lang="en-IN" dirty="0"/>
                    </a:p>
                  </a:txBody>
                  <a:tcPr/>
                </a:tc>
                <a:tc>
                  <a:txBody>
                    <a:bodyPr/>
                    <a:lstStyle/>
                    <a:p>
                      <a:pPr algn="ctr"/>
                      <a:r>
                        <a:rPr lang="en-IN" sz="1800" b="0" i="0" kern="1200" dirty="0">
                          <a:solidFill>
                            <a:schemeClr val="dk1"/>
                          </a:solidFill>
                          <a:effectLst/>
                          <a:latin typeface="+mn-lt"/>
                          <a:ea typeface="+mn-ea"/>
                          <a:cs typeface="+mn-cs"/>
                        </a:rPr>
                        <a:t>16.3630</a:t>
                      </a:r>
                      <a:endParaRPr lang="en-IN" dirty="0"/>
                    </a:p>
                  </a:txBody>
                  <a:tcPr/>
                </a:tc>
                <a:tc>
                  <a:txBody>
                    <a:bodyPr/>
                    <a:lstStyle/>
                    <a:p>
                      <a:pPr algn="ctr"/>
                      <a:r>
                        <a:rPr lang="en-US" dirty="0"/>
                        <a:t>NEUTRAL</a:t>
                      </a:r>
                      <a:endParaRPr lang="en-IN" dirty="0"/>
                    </a:p>
                  </a:txBody>
                  <a:tcPr/>
                </a:tc>
                <a:extLst>
                  <a:ext uri="{0D108BD9-81ED-4DB2-BD59-A6C34878D82A}">
                    <a16:rowId xmlns:a16="http://schemas.microsoft.com/office/drawing/2014/main" val="2667606594"/>
                  </a:ext>
                </a:extLst>
              </a:tr>
            </a:tbl>
          </a:graphicData>
        </a:graphic>
      </p:graphicFrame>
      <p:sp>
        <p:nvSpPr>
          <p:cNvPr id="11" name="TextBox 10">
            <a:extLst>
              <a:ext uri="{FF2B5EF4-FFF2-40B4-BE49-F238E27FC236}">
                <a16:creationId xmlns:a16="http://schemas.microsoft.com/office/drawing/2014/main" id="{87ECF93E-80BF-A379-D0E7-487FA071327E}"/>
              </a:ext>
            </a:extLst>
          </p:cNvPr>
          <p:cNvSpPr txBox="1"/>
          <p:nvPr/>
        </p:nvSpPr>
        <p:spPr>
          <a:xfrm>
            <a:off x="534571" y="6012914"/>
            <a:ext cx="11296356" cy="584775"/>
          </a:xfrm>
          <a:prstGeom prst="rect">
            <a:avLst/>
          </a:prstGeom>
          <a:noFill/>
        </p:spPr>
        <p:txBody>
          <a:bodyPr wrap="square" rtlCol="0">
            <a:spAutoFit/>
          </a:bodyPr>
          <a:lstStyle/>
          <a:p>
            <a:pPr algn="just"/>
            <a:r>
              <a:rPr lang="en-US" sz="1600" dirty="0"/>
              <a:t>NB- There is a slight change in the dates and all the details and assumptions are mentioned below in ASSUNPTION AND REASONING SECTION.</a:t>
            </a:r>
            <a:endParaRPr lang="en-IN" sz="1600" dirty="0"/>
          </a:p>
        </p:txBody>
      </p:sp>
    </p:spTree>
    <p:extLst>
      <p:ext uri="{BB962C8B-B14F-4D97-AF65-F5344CB8AC3E}">
        <p14:creationId xmlns:p14="http://schemas.microsoft.com/office/powerpoint/2010/main" val="3043155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B1C5-D440-A203-B6E8-85FC0D549F06}"/>
              </a:ext>
            </a:extLst>
          </p:cNvPr>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GRAPH THAT VISUALLY REPRESENT THE METRICS AND THE CORRESPONDING DECISIONS</a:t>
            </a:r>
            <a:endParaRPr lang="en-IN" b="1"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A06E0379-686D-26C7-AE46-A0E8F7915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726" y="1690688"/>
            <a:ext cx="10515600" cy="5033669"/>
          </a:xfrm>
        </p:spPr>
      </p:pic>
    </p:spTree>
    <p:extLst>
      <p:ext uri="{BB962C8B-B14F-4D97-AF65-F5344CB8AC3E}">
        <p14:creationId xmlns:p14="http://schemas.microsoft.com/office/powerpoint/2010/main" val="271138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F0C6-0526-D17C-FF0E-A03F6215F8FF}"/>
              </a:ext>
            </a:extLst>
          </p:cNvPr>
          <p:cNvSpPr>
            <a:spLocks noGrp="1"/>
          </p:cNvSpPr>
          <p:nvPr>
            <p:ph type="title"/>
          </p:nvPr>
        </p:nvSpPr>
        <p:spPr>
          <a:xfrm>
            <a:off x="838200" y="365125"/>
            <a:ext cx="10515600" cy="900967"/>
          </a:xfrm>
        </p:spPr>
        <p:txBody>
          <a:bodyPr>
            <a:normAutofit fontScale="90000"/>
          </a:bodyPr>
          <a:lstStyle/>
          <a:p>
            <a:r>
              <a:rPr lang="en-US" b="1" dirty="0">
                <a:effectLst>
                  <a:outerShdw blurRad="38100" dist="38100" dir="2700000" algn="tl">
                    <a:srgbClr val="000000">
                      <a:alpha val="43137"/>
                    </a:srgbClr>
                  </a:outerShdw>
                </a:effectLst>
              </a:rPr>
              <a:t>ASSUMPTION AND APPROCHES WITH REASONING</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4F92CB4-0502-06B0-74F2-B7F6631F5A71}"/>
              </a:ext>
            </a:extLst>
          </p:cNvPr>
          <p:cNvSpPr>
            <a:spLocks noGrp="1"/>
          </p:cNvSpPr>
          <p:nvPr>
            <p:ph idx="1"/>
          </p:nvPr>
        </p:nvSpPr>
        <p:spPr>
          <a:xfrm>
            <a:off x="838200" y="1266092"/>
            <a:ext cx="10515600" cy="5472333"/>
          </a:xfrm>
        </p:spPr>
        <p:txBody>
          <a:bodyPr>
            <a:noAutofit/>
          </a:bodyPr>
          <a:lstStyle/>
          <a:p>
            <a:pPr marL="0" indent="0">
              <a:buNone/>
            </a:pPr>
            <a:r>
              <a:rPr lang="en-US" sz="1800" b="1" dirty="0"/>
              <a:t>1</a:t>
            </a:r>
            <a:r>
              <a:rPr lang="en-US" sz="2000" b="1" dirty="0"/>
              <a:t>. </a:t>
            </a:r>
            <a:r>
              <a:rPr lang="en-US" sz="2400" b="1" i="0" dirty="0">
                <a:solidFill>
                  <a:srgbClr val="0D0D0D"/>
                </a:solidFill>
                <a:effectLst/>
                <a:latin typeface="Söhne"/>
              </a:rPr>
              <a:t>Scraping EUR/INR Data from Yahoo Finance:</a:t>
            </a:r>
            <a:endParaRPr lang="en-US" sz="3600" b="1" dirty="0"/>
          </a:p>
          <a:p>
            <a:pPr algn="just"/>
            <a:r>
              <a:rPr lang="en-US" sz="2000" b="1" dirty="0"/>
              <a:t>Objective-</a:t>
            </a:r>
            <a:r>
              <a:rPr lang="en-US" sz="2000" dirty="0"/>
              <a:t> </a:t>
            </a:r>
            <a:r>
              <a:rPr lang="en-US" sz="1800" b="0" i="0" dirty="0">
                <a:solidFill>
                  <a:srgbClr val="0D0D0D"/>
                </a:solidFill>
                <a:effectLst/>
              </a:rPr>
              <a:t>Retrieve historical exchange rate data for the EUR/INR currency pair from Yahoo Finance for a particular period(2023-01-01 to 2024-02-16)</a:t>
            </a:r>
          </a:p>
          <a:p>
            <a:pPr algn="just"/>
            <a:r>
              <a:rPr lang="en-US" sz="1800" b="1" dirty="0">
                <a:solidFill>
                  <a:srgbClr val="0D0D0D"/>
                </a:solidFill>
              </a:rPr>
              <a:t> </a:t>
            </a:r>
            <a:r>
              <a:rPr lang="en-US" sz="2000" b="1" dirty="0">
                <a:solidFill>
                  <a:srgbClr val="0D0D0D"/>
                </a:solidFill>
              </a:rPr>
              <a:t>Approach-</a:t>
            </a:r>
            <a:r>
              <a:rPr lang="en-US" sz="1800" b="1" dirty="0">
                <a:solidFill>
                  <a:srgbClr val="0D0D0D"/>
                </a:solidFill>
              </a:rPr>
              <a:t> </a:t>
            </a:r>
            <a:r>
              <a:rPr lang="en-US" sz="1800" dirty="0">
                <a:solidFill>
                  <a:srgbClr val="0D0D0D"/>
                </a:solidFill>
              </a:rPr>
              <a:t>Import ‘Yfinance’ and ‘pandas’  pip files for various purpose such as fetching information from yahoo finance. We can also use libraries like ‘request’ etc. for getting the HTML content ‘BeautifulSoup’ or similar libraries to parse the HTML and extract the required data. And here I have used variables for the particular starting date and ending date. </a:t>
            </a:r>
          </a:p>
          <a:p>
            <a:pPr algn="just"/>
            <a:r>
              <a:rPr lang="en-US" sz="2000" b="1" i="0" dirty="0">
                <a:solidFill>
                  <a:srgbClr val="0D0D0D"/>
                </a:solidFill>
                <a:effectLst/>
              </a:rPr>
              <a:t>Assumption-</a:t>
            </a:r>
            <a:r>
              <a:rPr lang="en-US" sz="1800" b="0" i="0" dirty="0">
                <a:solidFill>
                  <a:srgbClr val="0D0D0D"/>
                </a:solidFill>
                <a:effectLst/>
              </a:rPr>
              <a:t> There is some problem with yahoo finance fetching data at thi</a:t>
            </a:r>
            <a:r>
              <a:rPr lang="en-US" sz="1800" dirty="0">
                <a:solidFill>
                  <a:srgbClr val="0D0D0D"/>
                </a:solidFill>
              </a:rPr>
              <a:t>s current point and for that I am unable to fetch data from 2023-01-01. Instead of this I have to fetch the data from 2023-01-02. It is happened because the 1</a:t>
            </a:r>
            <a:r>
              <a:rPr lang="en-US" sz="1800" baseline="30000" dirty="0">
                <a:solidFill>
                  <a:srgbClr val="0D0D0D"/>
                </a:solidFill>
              </a:rPr>
              <a:t>st</a:t>
            </a:r>
            <a:r>
              <a:rPr lang="en-US" sz="1800" dirty="0">
                <a:solidFill>
                  <a:srgbClr val="0D0D0D"/>
                </a:solidFill>
              </a:rPr>
              <a:t> January is Sunday so there is no data available. </a:t>
            </a:r>
          </a:p>
          <a:p>
            <a:pPr marL="0" indent="0">
              <a:buNone/>
            </a:pPr>
            <a:r>
              <a:rPr lang="en-US" sz="2000" b="1" dirty="0"/>
              <a:t>2. </a:t>
            </a:r>
            <a:r>
              <a:rPr lang="en-US" sz="2400" b="1" i="0" dirty="0">
                <a:solidFill>
                  <a:srgbClr val="0D0D0D"/>
                </a:solidFill>
                <a:effectLst/>
                <a:latin typeface="Söhne"/>
              </a:rPr>
              <a:t>Calculating technical indicators:</a:t>
            </a:r>
          </a:p>
          <a:p>
            <a:pPr algn="just"/>
            <a:r>
              <a:rPr lang="en-US" sz="1800" b="1" dirty="0"/>
              <a:t>Objective- </a:t>
            </a:r>
            <a:r>
              <a:rPr lang="en-US" sz="1800" dirty="0"/>
              <a:t>Conducting a technical analysis and calculating the following metrics for one day and one week from 16 February,2024(Moving average, Bullinger bands, CCI[Commodity Channel Index])</a:t>
            </a:r>
            <a:endParaRPr lang="en-US" sz="1800" dirty="0">
              <a:solidFill>
                <a:srgbClr val="0D0D0D"/>
              </a:solidFill>
            </a:endParaRPr>
          </a:p>
          <a:p>
            <a:r>
              <a:rPr lang="en-US" sz="1800" b="1" dirty="0">
                <a:solidFill>
                  <a:srgbClr val="0D0D0D"/>
                </a:solidFill>
              </a:rPr>
              <a:t>Approach-</a:t>
            </a:r>
            <a:r>
              <a:rPr lang="en-US" sz="1800" dirty="0">
                <a:solidFill>
                  <a:srgbClr val="0D0D0D"/>
                </a:solidFill>
              </a:rPr>
              <a:t> </a:t>
            </a:r>
          </a:p>
          <a:p>
            <a:pPr algn="just">
              <a:buFont typeface="Wingdings" panose="05000000000000000000" pitchFamily="2" charset="2"/>
              <a:buChar char="Ø"/>
            </a:pPr>
            <a:r>
              <a:rPr lang="en-US" sz="1800" b="1" dirty="0">
                <a:solidFill>
                  <a:srgbClr val="0D0D0D"/>
                </a:solidFill>
              </a:rPr>
              <a:t>Moving Average- </a:t>
            </a:r>
            <a:r>
              <a:rPr lang="en-US" sz="1800" dirty="0">
                <a:solidFill>
                  <a:srgbClr val="0D0D0D"/>
                </a:solidFill>
              </a:rPr>
              <a:t>Calculate the 50 day and 200 day moving averages of the EUR/INR exchange rate. As the assignment did not specify the exact date of analysis and there is instruction for assumptions so I assume that I need to calculate the 50-day and 200-dy moving averages for one day and one week from 16 February. </a:t>
            </a:r>
          </a:p>
          <a:p>
            <a:pPr marL="0" indent="0">
              <a:buNone/>
            </a:pPr>
            <a:endParaRPr lang="en-US" sz="1600" dirty="0"/>
          </a:p>
          <a:p>
            <a:endParaRPr lang="en-US" sz="1600" b="0" i="0" dirty="0">
              <a:solidFill>
                <a:srgbClr val="0D0D0D"/>
              </a:solidFill>
              <a:effectLst/>
            </a:endParaRPr>
          </a:p>
        </p:txBody>
      </p:sp>
    </p:spTree>
    <p:extLst>
      <p:ext uri="{BB962C8B-B14F-4D97-AF65-F5344CB8AC3E}">
        <p14:creationId xmlns:p14="http://schemas.microsoft.com/office/powerpoint/2010/main" val="1126284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462582-6DB6-25FC-BDB4-A811FFB8711D}"/>
              </a:ext>
            </a:extLst>
          </p:cNvPr>
          <p:cNvSpPr txBox="1"/>
          <p:nvPr/>
        </p:nvSpPr>
        <p:spPr>
          <a:xfrm>
            <a:off x="281354" y="253218"/>
            <a:ext cx="11563643" cy="6186309"/>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a:solidFill>
                  <a:srgbClr val="0D0D0D"/>
                </a:solidFill>
              </a:rPr>
              <a:t>Bullinger bands- </a:t>
            </a:r>
            <a:r>
              <a:rPr lang="en-US" sz="1800" dirty="0">
                <a:solidFill>
                  <a:srgbClr val="0D0D0D"/>
                </a:solidFill>
              </a:rPr>
              <a:t>Calculate the upper and lower bands using a 20 day moving average and a standard deviation of 2. This involves calculating the moving average and then adding/subtracting two times the standard deviation to get the upper and lower bounds.</a:t>
            </a:r>
            <a:endParaRPr lang="en-US" sz="1800" b="1" dirty="0">
              <a:solidFill>
                <a:srgbClr val="0D0D0D"/>
              </a:solidFill>
            </a:endParaRPr>
          </a:p>
          <a:p>
            <a:pPr marL="285750" indent="-285750" algn="just">
              <a:buFont typeface="Wingdings" panose="05000000000000000000" pitchFamily="2" charset="2"/>
              <a:buChar char="Ø"/>
            </a:pPr>
            <a:r>
              <a:rPr lang="en-US" sz="1800" b="1" dirty="0">
                <a:solidFill>
                  <a:srgbClr val="0D0D0D"/>
                </a:solidFill>
              </a:rPr>
              <a:t>CCI(Commodity channel index)- </a:t>
            </a:r>
            <a:r>
              <a:rPr lang="en-US" sz="1800" dirty="0">
                <a:solidFill>
                  <a:srgbClr val="0D0D0D"/>
                </a:solidFill>
              </a:rPr>
              <a:t>Calculate the CCI for a 20 day period using the typical price formula : CCI = ( typical price – 20 day SMA of typical price)/(0.015* mean deviation), where typical price = (high+ low+ close)/3 </a:t>
            </a:r>
          </a:p>
          <a:p>
            <a:pPr algn="just"/>
            <a:endParaRPr lang="en-US" sz="1800" dirty="0">
              <a:solidFill>
                <a:srgbClr val="0D0D0D"/>
              </a:solidFill>
            </a:endParaRPr>
          </a:p>
          <a:p>
            <a:pPr marL="285750" indent="-285750" algn="just">
              <a:buFont typeface="Arial" panose="020B0604020202020204" pitchFamily="34" charset="0"/>
              <a:buChar char="•"/>
            </a:pPr>
            <a:r>
              <a:rPr lang="en-US" b="1" dirty="0">
                <a:solidFill>
                  <a:srgbClr val="0D0D0D"/>
                </a:solidFill>
              </a:rPr>
              <a:t>Assumption- </a:t>
            </a:r>
            <a:r>
              <a:rPr lang="en-US" dirty="0">
                <a:solidFill>
                  <a:srgbClr val="0D0D0D"/>
                </a:solidFill>
              </a:rPr>
              <a:t>There is a problem occurred during the technical analysis. There is no data of weekend currency market, available on the yahoo finance website. And there is an instruction to calculate one day and one week from 16 February but 17 and 18 February is Saturday and Sunday respectively so that I assume 19 February as the next date of 16 February. And the second assumption is the one week as the current date is 21 February 2024 so I can only fetch the data from 16 February to 21 February that is 5-day. And if I need to calculate one week then I also need to get the data for the next two days that are 22 and 23 February. </a:t>
            </a:r>
            <a:endParaRPr lang="en-US" sz="1800" dirty="0">
              <a:solidFill>
                <a:srgbClr val="0D0D0D"/>
              </a:solidFill>
            </a:endParaRPr>
          </a:p>
          <a:p>
            <a:pPr algn="just">
              <a:lnSpc>
                <a:spcPct val="150000"/>
              </a:lnSpc>
            </a:pPr>
            <a:r>
              <a:rPr lang="en-US" sz="2400" b="1" dirty="0">
                <a:solidFill>
                  <a:srgbClr val="0D0D0D"/>
                </a:solidFill>
              </a:rPr>
              <a:t>3. Decision Making whether to BUY,SELL or NEUTRAL- </a:t>
            </a:r>
          </a:p>
          <a:p>
            <a:pPr marL="285750" indent="-285750" algn="just">
              <a:buFont typeface="Arial" panose="020B0604020202020204" pitchFamily="34" charset="0"/>
              <a:buChar char="•"/>
            </a:pPr>
            <a:r>
              <a:rPr lang="en-US" b="1" dirty="0">
                <a:solidFill>
                  <a:srgbClr val="0D0D0D"/>
                </a:solidFill>
              </a:rPr>
              <a:t>O</a:t>
            </a:r>
            <a:r>
              <a:rPr lang="en-US" sz="1800" b="1" dirty="0">
                <a:solidFill>
                  <a:srgbClr val="0D0D0D"/>
                </a:solidFill>
              </a:rPr>
              <a:t>bjective- </a:t>
            </a:r>
            <a:r>
              <a:rPr lang="en-US" b="0" i="0" dirty="0">
                <a:solidFill>
                  <a:srgbClr val="121224"/>
                </a:solidFill>
                <a:effectLst/>
              </a:rPr>
              <a:t>Based on the results of the technical indicators, make a decision to BUY, SELL or remain NEUTRAL? for the specified time frames.</a:t>
            </a:r>
          </a:p>
          <a:p>
            <a:pPr marL="285750" indent="-285750">
              <a:buFont typeface="Arial" panose="020B0604020202020204" pitchFamily="34" charset="0"/>
              <a:buChar char="•"/>
            </a:pPr>
            <a:r>
              <a:rPr lang="en-US" sz="1800" b="1" dirty="0">
                <a:solidFill>
                  <a:srgbClr val="121224"/>
                </a:solidFill>
              </a:rPr>
              <a:t>Approach-</a:t>
            </a:r>
            <a:r>
              <a:rPr lang="en-US" sz="1800" dirty="0">
                <a:solidFill>
                  <a:srgbClr val="121224"/>
                </a:solidFill>
              </a:rPr>
              <a:t> </a:t>
            </a:r>
          </a:p>
          <a:p>
            <a:pPr marL="285750" indent="-285750" algn="just">
              <a:buFont typeface="Wingdings" panose="05000000000000000000" pitchFamily="2" charset="2"/>
              <a:buChar char="Ø"/>
            </a:pPr>
            <a:r>
              <a:rPr lang="en-US" b="1" dirty="0">
                <a:solidFill>
                  <a:srgbClr val="121224"/>
                </a:solidFill>
              </a:rPr>
              <a:t>Moving Average- </a:t>
            </a:r>
          </a:p>
          <a:p>
            <a:pPr marL="400050" indent="-400050" algn="just">
              <a:buFont typeface="+mj-lt"/>
              <a:buAutoNum type="romanUcPeriod"/>
            </a:pPr>
            <a:r>
              <a:rPr lang="en-US" dirty="0">
                <a:solidFill>
                  <a:srgbClr val="121224"/>
                </a:solidFill>
              </a:rPr>
              <a:t>Golden Cross- </a:t>
            </a:r>
            <a:r>
              <a:rPr lang="en-US" b="0" i="0" dirty="0">
                <a:solidFill>
                  <a:srgbClr val="0D0D0D"/>
                </a:solidFill>
                <a:effectLst/>
                <a:latin typeface="Söhne"/>
              </a:rPr>
              <a:t>If the short-term MA (e.g., 20-day MA) crosses above the long-term MA (e.g., 50-day MA), it's considered a bullish signal, suggesting a BUY.</a:t>
            </a:r>
          </a:p>
          <a:p>
            <a:pPr marL="400050" indent="-400050" algn="just">
              <a:buFont typeface="+mj-lt"/>
              <a:buAutoNum type="romanUcPeriod"/>
            </a:pPr>
            <a:r>
              <a:rPr lang="en-US" sz="1800" dirty="0">
                <a:solidFill>
                  <a:srgbClr val="121224"/>
                </a:solidFill>
              </a:rPr>
              <a:t>Death cross- </a:t>
            </a:r>
            <a:r>
              <a:rPr lang="en-US" b="0" i="0" dirty="0">
                <a:solidFill>
                  <a:srgbClr val="0D0D0D"/>
                </a:solidFill>
                <a:effectLst/>
                <a:latin typeface="Söhne"/>
              </a:rPr>
              <a:t>If the short-term MA crosses below the long-term MA, it's considered a bearish signal, suggesting a SELL.</a:t>
            </a:r>
            <a:endParaRPr lang="en-US" sz="1800" dirty="0"/>
          </a:p>
          <a:p>
            <a:pPr algn="just"/>
            <a:endParaRPr lang="en-US" dirty="0">
              <a:solidFill>
                <a:srgbClr val="121224"/>
              </a:solidFill>
            </a:endParaRPr>
          </a:p>
        </p:txBody>
      </p:sp>
    </p:spTree>
    <p:extLst>
      <p:ext uri="{BB962C8B-B14F-4D97-AF65-F5344CB8AC3E}">
        <p14:creationId xmlns:p14="http://schemas.microsoft.com/office/powerpoint/2010/main" val="2625811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1949</Words>
  <Application>Microsoft Office PowerPoint</Application>
  <PresentationFormat>Widescreen</PresentationFormat>
  <Paragraphs>154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Söhne</vt:lpstr>
      <vt:lpstr>Wingdings</vt:lpstr>
      <vt:lpstr>Office Theme</vt:lpstr>
      <vt:lpstr>Technical Analysis of EUR/INR Currency Pair</vt:lpstr>
      <vt:lpstr>INTRODUCTION</vt:lpstr>
      <vt:lpstr>METHODOLOGY</vt:lpstr>
      <vt:lpstr>Calculation Process</vt:lpstr>
      <vt:lpstr>TECHNICAL ANALYSIS  with VALUES</vt:lpstr>
      <vt:lpstr>TABLE DISPLAYING BUY, SELL OR NEUTRAL</vt:lpstr>
      <vt:lpstr>GRAPH THAT VISUALLY REPRESENT THE METRICS AND THE CORRESPONDING DECISIONS</vt:lpstr>
      <vt:lpstr>ASSUMPTION AND APPROCHES WITH REASONING</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Analysis of EUR/INR Currency Pair</dc:title>
  <dc:creator>Soumyadip Mukherjee</dc:creator>
  <cp:lastModifiedBy>Soumyadip Mukherjee</cp:lastModifiedBy>
  <cp:revision>1</cp:revision>
  <dcterms:created xsi:type="dcterms:W3CDTF">2024-02-21T20:04:47Z</dcterms:created>
  <dcterms:modified xsi:type="dcterms:W3CDTF">2024-02-22T00:59:39Z</dcterms:modified>
</cp:coreProperties>
</file>