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95CD4-2BD7-439C-9760-BAD2F3C31CB8}" v="17" dt="2025-08-02T08:34:10.141"/>
    <p1510:client id="{BF3E4D96-58E9-48AA-8873-32A60469E556}" v="1" dt="2025-07-31T14:27:44.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umya2-Roy/Ibm-Skillsbuild-Internship-On-AI-And-Cloud-Technologies-Project-Name-Travel-Planner-Agent-1.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830600"/>
            <a:ext cx="9144000" cy="977778"/>
          </a:xfrm>
        </p:spPr>
        <p:txBody>
          <a:bodyPr/>
          <a:lstStyle/>
          <a:p>
            <a:pPr algn="ctr"/>
            <a:r>
              <a:rPr lang="en-US" b="1" dirty="0">
                <a:solidFill>
                  <a:schemeClr val="accent1"/>
                </a:solidFill>
                <a:latin typeface="Arial"/>
                <a:cs typeface="Arial"/>
              </a:rPr>
              <a:t>Travel PLANNER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97741" y="3836894"/>
            <a:ext cx="8264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pitchFamily="34" charset="0"/>
                <a:cs typeface="Arial" pitchFamily="34" charset="0"/>
              </a:rPr>
              <a:t>Student name :</a:t>
            </a:r>
            <a:r>
              <a:rPr lang="en-US" sz="2000" b="1" dirty="0" err="1">
                <a:solidFill>
                  <a:schemeClr val="accent1">
                    <a:lumMod val="75000"/>
                  </a:schemeClr>
                </a:solidFill>
                <a:latin typeface="Arial" pitchFamily="34" charset="0"/>
                <a:cs typeface="Arial" pitchFamily="34" charset="0"/>
              </a:rPr>
              <a:t>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Gurunanak</a:t>
            </a:r>
            <a:r>
              <a:rPr lang="en-US" sz="2000" b="1" dirty="0">
                <a:solidFill>
                  <a:schemeClr val="accent1">
                    <a:lumMod val="75000"/>
                  </a:schemeClr>
                </a:solidFill>
                <a:latin typeface="Arial"/>
                <a:cs typeface="Arial"/>
              </a:rPr>
              <a:t> Institute Of Technology and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435" y="1205752"/>
            <a:ext cx="5540189" cy="5047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0" y="1205752"/>
            <a:ext cx="5593976" cy="504712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027620" y="1075492"/>
            <a:ext cx="445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565" y="1737910"/>
            <a:ext cx="6131859" cy="44198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0" y="1737910"/>
            <a:ext cx="5685638" cy="441982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70000" lnSpcReduction="20000"/>
          </a:bodyPr>
          <a:lstStyle/>
          <a:p>
            <a:r>
              <a:rPr lang="en-GB" sz="3100" b="1" dirty="0"/>
              <a:t>Automates complex travel planning by handling tasks like itinerary creation, bookings, and route optimization.</a:t>
            </a:r>
          </a:p>
          <a:p>
            <a:r>
              <a:rPr lang="en-GB" sz="3100" b="1" dirty="0"/>
              <a:t>Saves time and effort through real-time data integration, smart suggestions, and adaptive scheduling.</a:t>
            </a:r>
          </a:p>
          <a:p>
            <a:r>
              <a:rPr lang="en-GB" sz="3100" b="1" dirty="0"/>
              <a:t>Personalizes experiences based on user preferences, travel history, budget, and style.</a:t>
            </a:r>
          </a:p>
          <a:p>
            <a:r>
              <a:rPr lang="en-GB" sz="3100" b="1" dirty="0"/>
              <a:t>Improves decision-making with up-to-date information on destinations, weather, transport, and accommodation.</a:t>
            </a:r>
          </a:p>
          <a:p>
            <a:r>
              <a:rPr lang="en-GB" sz="3100" b="1" dirty="0"/>
              <a:t>Enhances collaboration for group trips through shared planning tools and coordinated itineraries.</a:t>
            </a:r>
          </a:p>
          <a:p>
            <a:r>
              <a:rPr lang="en-GB" sz="3100" b="1" dirty="0"/>
              <a:t>Boosts travel confidence and convenience, even for last-minute changes or unfamiliar locations</a:t>
            </a:r>
            <a:r>
              <a:rPr lang="en-GB" sz="2800" b="1" dirty="0"/>
              <a:t>.</a:t>
            </a:r>
            <a:endParaRPr lang="en-US" sz="28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305435" indent="-305435"/>
            <a:r>
              <a:rPr lang="en-GB" sz="2800" b="1" dirty="0">
                <a:hlinkClick r:id="rId2"/>
              </a:rPr>
              <a:t>GITHUB LINK</a:t>
            </a:r>
            <a:endParaRPr lang="en-GB" sz="2800" b="1"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59858"/>
            <a:ext cx="11263397" cy="4899585"/>
          </a:xfrm>
        </p:spPr>
        <p:txBody>
          <a:bodyPr>
            <a:normAutofit fontScale="40000" lnSpcReduction="20000"/>
          </a:bodyPr>
          <a:lstStyle/>
          <a:p>
            <a:r>
              <a:rPr lang="en-GB" sz="3800" b="1" dirty="0"/>
              <a:t>Multilingual Travel Support</a:t>
            </a:r>
            <a:br>
              <a:rPr lang="en-GB" sz="3800" dirty="0"/>
            </a:br>
            <a:r>
              <a:rPr lang="en-GB" sz="3800" b="1" dirty="0"/>
              <a:t>Understands and communicates in multiple languages to assist </a:t>
            </a:r>
            <a:r>
              <a:rPr lang="en-GB" sz="3800" b="1" dirty="0" err="1"/>
              <a:t>travelers</a:t>
            </a:r>
            <a:r>
              <a:rPr lang="en-GB" sz="3800" b="1" dirty="0"/>
              <a:t> across different regions, ensuring accessibility and cultural relevance worldwide</a:t>
            </a:r>
            <a:r>
              <a:rPr lang="en-GB" sz="3800" dirty="0"/>
              <a:t>.</a:t>
            </a:r>
          </a:p>
          <a:p>
            <a:r>
              <a:rPr lang="en-GB" sz="3800" b="1" dirty="0"/>
              <a:t>Voice-Activated Travel Assistant</a:t>
            </a:r>
            <a:br>
              <a:rPr lang="en-GB" sz="3800" dirty="0"/>
            </a:br>
            <a:r>
              <a:rPr lang="en-GB" sz="3800" b="1" dirty="0"/>
              <a:t>Enables hands-free planning through voice commands—allowing users to search destinations, modify itineraries, or get updates while on the move</a:t>
            </a:r>
            <a:r>
              <a:rPr lang="en-GB" sz="3800" dirty="0"/>
              <a:t>.</a:t>
            </a:r>
          </a:p>
          <a:p>
            <a:r>
              <a:rPr lang="en-GB" sz="3800" b="1" dirty="0"/>
              <a:t>Real-Time Group Trip Collaboration</a:t>
            </a:r>
            <a:br>
              <a:rPr lang="en-GB" sz="3800" dirty="0"/>
            </a:br>
            <a:r>
              <a:rPr lang="en-GB" sz="3800" b="1" dirty="0"/>
              <a:t>Allows families, friends, or teams to co-plan trips in real time, vote on activities, share preferences, and stay synchronized on a shared itinerary</a:t>
            </a:r>
            <a:r>
              <a:rPr lang="en-GB" sz="3800" dirty="0"/>
              <a:t>.</a:t>
            </a:r>
          </a:p>
          <a:p>
            <a:r>
              <a:rPr lang="en-GB" sz="3800" b="1" dirty="0"/>
              <a:t>Interest-Based Trip Optimization &amp; Hidden Gem Discovery</a:t>
            </a:r>
            <a:br>
              <a:rPr lang="en-GB" sz="3800" dirty="0"/>
            </a:br>
            <a:r>
              <a:rPr lang="en-GB" sz="3800" b="1" dirty="0" err="1"/>
              <a:t>Analyzes</a:t>
            </a:r>
            <a:r>
              <a:rPr lang="en-GB" sz="3800" b="1" dirty="0"/>
              <a:t> user preferences and past </a:t>
            </a:r>
            <a:r>
              <a:rPr lang="en-GB" sz="3800" b="1" dirty="0" err="1"/>
              <a:t>behavior</a:t>
            </a:r>
            <a:r>
              <a:rPr lang="en-GB" sz="3800" b="1" dirty="0"/>
              <a:t> to suggest unique experiences, local events, or off-the-beaten-path activities tailored to specific interests</a:t>
            </a:r>
            <a:r>
              <a:rPr lang="en-GB" sz="3800" dirty="0"/>
              <a:t>.</a:t>
            </a:r>
          </a:p>
          <a:p>
            <a:r>
              <a:rPr lang="en-GB" sz="3800" b="1" dirty="0"/>
              <a:t>Integration with Booking &amp; Travel Platforms</a:t>
            </a:r>
            <a:br>
              <a:rPr lang="en-GB" sz="3800" dirty="0"/>
            </a:br>
            <a:r>
              <a:rPr lang="en-GB" sz="3800" b="1" dirty="0"/>
              <a:t>Seamlessly connects with flight, hotel, activity, and transport booking platforms to streamline reservation processes and synchronize updates in one place.</a:t>
            </a:r>
          </a:p>
          <a:p>
            <a:r>
              <a:rPr lang="en-GB" sz="3800" b="1" dirty="0"/>
              <a:t>AI-Assisted Itinerary Drafting &amp; Route Optimization</a:t>
            </a:r>
            <a:br>
              <a:rPr lang="en-GB" sz="3800" dirty="0"/>
            </a:br>
            <a:r>
              <a:rPr lang="en-GB" sz="3800" b="1" dirty="0"/>
              <a:t>Automatically drafts a travel itinerary based on user inputs, optimizing for cost, time, location, weather, and personal pace—complete with smart route planning and local insights</a:t>
            </a:r>
            <a:r>
              <a:rPr lang="en-GB" sz="3800" dirty="0"/>
              <a:t>.</a:t>
            </a:r>
          </a:p>
          <a:p>
            <a:pPr marL="305435" indent="-305435"/>
            <a:endParaRPr lang="en-US" sz="29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1272988"/>
            <a:ext cx="9493624" cy="52268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8792" y="6394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6166" y="1210235"/>
            <a:ext cx="11412070" cy="5065059"/>
          </a:xfrm>
        </p:spPr>
        <p:txBody>
          <a:bodyPr>
            <a:noAutofit/>
          </a:bodyPr>
          <a:lstStyle/>
          <a:p>
            <a:r>
              <a:rPr lang="en-GB" sz="2000" b="1" dirty="0" err="1"/>
              <a:t>Travelers</a:t>
            </a:r>
            <a:r>
              <a:rPr lang="en-GB" sz="2000" b="1" dirty="0"/>
              <a:t> often find it overwhelming to plan trips due to the vast amount of information scattered across websites, apps, and travel sources. Choosing destinations, comparing accommodation, organizing transport, and managing bookings manually is time-consuming, confusing, and inefficient—especially when personal preferences, budgets, and real-time changes are involved.</a:t>
            </a:r>
          </a:p>
          <a:p>
            <a:r>
              <a:rPr lang="en-GB" sz="2000" b="1" dirty="0"/>
              <a:t>Proposed Solution:</a:t>
            </a:r>
            <a:br>
              <a:rPr lang="en-GB" sz="2000" b="1" dirty="0"/>
            </a:br>
            <a:r>
              <a:rPr lang="en-GB" sz="2000" b="1" dirty="0"/>
              <a:t>An AI-powered Travel Planner Agent that leverages real-time data, Natural Language Processing (NLP), and intelligent recommendation systems to help users efficiently plan their trips. It understands user preferences and constraints to suggest destinations, build personalized itineraries, recommend transport and accommodation options, and manage bookings. Integrated with maps, weather updates, and local guides, the agent streamlines the entire travel planning process—ensuring a smooth, customized, and enjoyable journey from start to finish.</a:t>
            </a:r>
            <a:br>
              <a:rPr lang="en-GB" sz="2000" b="1" dirty="0"/>
            </a:br>
            <a:r>
              <a:rPr lang="en-GB" sz="2000" b="1" dirty="0"/>
              <a:t>It adapts to last-minute changes, provides proactive alerts, and continuously optimizes plans to enhance the overall travel experience</a:t>
            </a:r>
            <a:r>
              <a:rPr lang="en-GB" sz="2000" dirty="0"/>
              <a:t>.</a:t>
            </a:r>
            <a:endParaRPr lang="en-US" sz="2000" dirty="0">
              <a:solidFill>
                <a:srgbClr val="404040"/>
              </a:solidFill>
              <a:latin typeface="Calibri"/>
              <a:ea typeface="Calibri"/>
              <a:cs typeface="Calibri"/>
            </a:endParaRP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36494" y="1515036"/>
            <a:ext cx="10569387" cy="4545106"/>
          </a:xfrm>
        </p:spPr>
        <p:txBody>
          <a:bodyPr vert="horz" lIns="91440" tIns="45720" rIns="91440" bIns="45720" rtlCol="0" anchor="ctr">
            <a:noAutofit/>
          </a:bodyPr>
          <a:lstStyle/>
          <a:p>
            <a:r>
              <a:rPr lang="en-IN" sz="2000" b="1" dirty="0"/>
              <a:t>IBM Cloud </a:t>
            </a:r>
            <a:r>
              <a:rPr lang="en-IN" sz="2000" b="1" dirty="0" err="1"/>
              <a:t>Lite</a:t>
            </a:r>
            <a:r>
              <a:rPr lang="en-IN" sz="2000" b="1" dirty="0"/>
              <a:t> Services</a:t>
            </a:r>
            <a:br>
              <a:rPr lang="en-IN" sz="2000" dirty="0"/>
            </a:br>
            <a:r>
              <a:rPr lang="en-IN" sz="2000" dirty="0"/>
              <a:t>Cloud hosting &amp; API integration for scalable deployment.</a:t>
            </a:r>
          </a:p>
          <a:p>
            <a:r>
              <a:rPr lang="en-IN" sz="2000" b="1" dirty="0"/>
              <a:t>IBM Granite Model</a:t>
            </a:r>
            <a:br>
              <a:rPr lang="en-IN" sz="2000" dirty="0"/>
            </a:br>
            <a:r>
              <a:rPr lang="en-IN" sz="2000" dirty="0"/>
              <a:t>Pre-trained LLM for natural language understanding &amp; personalization.</a:t>
            </a:r>
          </a:p>
          <a:p>
            <a:r>
              <a:rPr lang="en-IN" sz="2000" b="1" dirty="0"/>
              <a:t>Natural Language Processing (NLP)</a:t>
            </a:r>
            <a:br>
              <a:rPr lang="en-IN" sz="2000" dirty="0"/>
            </a:br>
            <a:r>
              <a:rPr lang="en-IN" sz="2000" dirty="0"/>
              <a:t>Understands user intent and travel queries conversationally.</a:t>
            </a:r>
          </a:p>
          <a:p>
            <a:r>
              <a:rPr lang="en-IN" sz="2000" b="1" dirty="0"/>
              <a:t>Retrieval-Augmented Generation (RAG)</a:t>
            </a:r>
            <a:br>
              <a:rPr lang="en-IN" sz="2000" dirty="0"/>
            </a:br>
            <a:r>
              <a:rPr lang="en-IN" sz="2000" dirty="0"/>
              <a:t>Combines search + generation to provide real-time, relevant travel info.</a:t>
            </a:r>
          </a:p>
          <a:p>
            <a:r>
              <a:rPr lang="en-IN" sz="2000" b="1" dirty="0"/>
              <a:t>Real-Time Data Integration</a:t>
            </a:r>
            <a:br>
              <a:rPr lang="en-IN" sz="2000" dirty="0"/>
            </a:br>
            <a:r>
              <a:rPr lang="en-IN" sz="2000" dirty="0"/>
              <a:t>Live updates on flights, weather, transport, and local experiences.</a:t>
            </a:r>
          </a:p>
          <a:p>
            <a:r>
              <a:rPr lang="en-IN" sz="2000" b="1" dirty="0"/>
              <a:t>Multi-Channel Deployment</a:t>
            </a:r>
            <a:br>
              <a:rPr lang="en-IN" sz="2000" dirty="0"/>
            </a:br>
            <a:r>
              <a:rPr lang="en-IN" sz="2000" dirty="0"/>
              <a:t>Supports web, mobile, and voice interfaces for seamless user interaction.</a:t>
            </a:r>
          </a:p>
          <a:p>
            <a:pPr marL="630000" lvl="2" indent="0">
              <a:buNone/>
            </a:pPr>
            <a:r>
              <a:rPr lang="en-IN" sz="2000"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sz="3200" b="1" dirty="0"/>
              <a:t>IBM Cloud </a:t>
            </a:r>
            <a:r>
              <a:rPr lang="en-IN" sz="3200" b="1" dirty="0" err="1"/>
              <a:t>Watsonx</a:t>
            </a:r>
            <a:r>
              <a:rPr lang="en-IN" sz="3200" b="1" dirty="0"/>
              <a:t> AI Studio</a:t>
            </a:r>
          </a:p>
          <a:p>
            <a:pPr marL="305435" indent="-305435"/>
            <a:r>
              <a:rPr lang="en-IN" sz="3200" b="1" dirty="0"/>
              <a:t>IBM Cloud </a:t>
            </a:r>
            <a:r>
              <a:rPr lang="en-IN" sz="3200" b="1" dirty="0" err="1"/>
              <a:t>Watsonx</a:t>
            </a:r>
            <a:r>
              <a:rPr lang="en-IN" sz="3200" b="1" dirty="0"/>
              <a:t> AI runtime</a:t>
            </a:r>
          </a:p>
          <a:p>
            <a:pPr marL="305435" indent="-305435"/>
            <a:r>
              <a:rPr lang="en-IN" sz="3200" b="1" dirty="0"/>
              <a:t>IBM Cloud Agent Lab</a:t>
            </a:r>
          </a:p>
          <a:p>
            <a:pPr marL="305435" indent="-305435"/>
            <a:r>
              <a:rPr lang="en-IN" sz="3200" b="1" dirty="0"/>
              <a:t>IBM Granite foundation model</a:t>
            </a:r>
          </a:p>
          <a:p>
            <a:pPr marL="305435" indent="-305435"/>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3059" y="788894"/>
            <a:ext cx="11117748" cy="513132"/>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08212" y="1470212"/>
            <a:ext cx="11162572" cy="5100919"/>
          </a:xfrm>
        </p:spPr>
        <p:txBody>
          <a:bodyPr>
            <a:normAutofit fontScale="70000" lnSpcReduction="20000"/>
          </a:bodyPr>
          <a:lstStyle/>
          <a:p>
            <a:r>
              <a:rPr lang="en-GB" sz="2900" b="1" dirty="0"/>
              <a:t>This AI Travel Planner Agent will significantly reduce the time and complexity involved in organizing trips, enhance personalization, and empower users—whether solo </a:t>
            </a:r>
            <a:r>
              <a:rPr lang="en-GB" sz="2900" b="1" dirty="0" err="1"/>
              <a:t>travelers</a:t>
            </a:r>
            <a:r>
              <a:rPr lang="en-GB" sz="2900" b="1" dirty="0"/>
              <a:t> or groups—to explore more confidently and efficiently. It streamlines decision-making, adapts to real-time changes, and makes travel planning more accessible, enjoyable, and optimized.</a:t>
            </a:r>
            <a:endParaRPr lang="en-GB" sz="2900" dirty="0"/>
          </a:p>
          <a:p>
            <a:r>
              <a:rPr lang="en-GB" sz="2900" b="1" dirty="0"/>
              <a:t>Unique Features:</a:t>
            </a:r>
          </a:p>
          <a:p>
            <a:r>
              <a:rPr lang="en-GB" sz="2300" b="1" dirty="0"/>
              <a:t>Semantic search across destinations, activities, and accommodations</a:t>
            </a:r>
            <a:br>
              <a:rPr lang="en-GB" sz="2300" b="1" dirty="0"/>
            </a:br>
            <a:r>
              <a:rPr lang="en-GB" sz="2300" b="1" dirty="0"/>
              <a:t>Uses intent-aware queries to help users discover ideal travel options based on interests, mood, or constraints</a:t>
            </a:r>
            <a:r>
              <a:rPr lang="en-GB" sz="2300" dirty="0"/>
              <a:t>.</a:t>
            </a:r>
          </a:p>
          <a:p>
            <a:r>
              <a:rPr lang="en-GB" sz="2300" b="1" dirty="0"/>
              <a:t>AI-generated itineraries with dynamic adjustment</a:t>
            </a:r>
            <a:br>
              <a:rPr lang="en-GB" sz="2300" dirty="0"/>
            </a:br>
            <a:r>
              <a:rPr lang="en-GB" sz="2300" b="1" dirty="0"/>
              <a:t>Automatically drafts and updates daily plans based on user preferences, travel times, weather changes, and bookings.</a:t>
            </a:r>
          </a:p>
          <a:p>
            <a:r>
              <a:rPr lang="en-GB" sz="2300" b="1" dirty="0"/>
              <a:t>Smart booking assistant with integrated price tracking</a:t>
            </a:r>
            <a:br>
              <a:rPr lang="en-GB" sz="2300" dirty="0"/>
            </a:br>
            <a:r>
              <a:rPr lang="en-GB" sz="2300" b="1" dirty="0"/>
              <a:t>Monitors and recommends optimal booking windows for flights, hotels, and tours while comparing platforms in real time.</a:t>
            </a:r>
          </a:p>
          <a:p>
            <a:r>
              <a:rPr lang="en-GB" sz="2300" b="1" dirty="0"/>
              <a:t>Travel trend analysis and crowd forecast insights</a:t>
            </a:r>
            <a:br>
              <a:rPr lang="en-GB" sz="2300" b="1" dirty="0"/>
            </a:br>
            <a:r>
              <a:rPr lang="en-GB" sz="2300" b="1" dirty="0"/>
              <a:t>Helps users choose the best time to visit places by </a:t>
            </a:r>
            <a:r>
              <a:rPr lang="en-GB" sz="2300" b="1" dirty="0" err="1"/>
              <a:t>analyzing</a:t>
            </a:r>
            <a:r>
              <a:rPr lang="en-GB" sz="2300" b="1" dirty="0"/>
              <a:t> seasonality, crowd data, and regional events.</a:t>
            </a:r>
          </a:p>
          <a:p>
            <a:r>
              <a:rPr lang="en-GB" sz="2300" b="1" dirty="0"/>
              <a:t>Group travel coordination and itinerary sharing</a:t>
            </a:r>
            <a:br>
              <a:rPr lang="en-GB" sz="2300" dirty="0"/>
            </a:br>
            <a:r>
              <a:rPr lang="en-GB" sz="2300" b="1" dirty="0"/>
              <a:t>Enables collaborative trip planning with friends, family, or colleagues—complete with voting, commenting, and real-time syncing.</a:t>
            </a:r>
          </a:p>
          <a:p>
            <a:pPr marL="0" indent="0">
              <a:buNone/>
            </a:pPr>
            <a:endParaRPr lang="en-IN" sz="23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GB" sz="1800" b="1" dirty="0"/>
              <a:t>Individual </a:t>
            </a:r>
            <a:r>
              <a:rPr lang="en-GB" sz="1800" b="1" dirty="0" err="1"/>
              <a:t>Travelers</a:t>
            </a:r>
            <a:br>
              <a:rPr lang="en-GB" sz="1800" dirty="0"/>
            </a:br>
            <a:r>
              <a:rPr lang="en-GB" sz="1800" b="1" i="1" dirty="0"/>
              <a:t>Solo adventurers seeking personalized, stress-free planning</a:t>
            </a:r>
            <a:r>
              <a:rPr lang="en-GB" sz="1800" i="1" dirty="0"/>
              <a:t>.</a:t>
            </a:r>
            <a:endParaRPr lang="en-GB" sz="1800" dirty="0"/>
          </a:p>
          <a:p>
            <a:r>
              <a:rPr lang="en-GB" sz="1800" b="1" dirty="0"/>
              <a:t>Families and Groups</a:t>
            </a:r>
            <a:br>
              <a:rPr lang="en-GB" sz="1800" dirty="0"/>
            </a:br>
            <a:r>
              <a:rPr lang="en-GB" sz="1800" b="1" i="1" dirty="0"/>
              <a:t>Coordinated itineraries and collaborative planning for group vacations.</a:t>
            </a:r>
            <a:endParaRPr lang="en-GB" sz="1800" b="1" dirty="0"/>
          </a:p>
          <a:p>
            <a:r>
              <a:rPr lang="en-GB" sz="1800" b="1" dirty="0"/>
              <a:t>Travel Agencies and Tour Operators</a:t>
            </a:r>
            <a:br>
              <a:rPr lang="en-GB" sz="1800" dirty="0"/>
            </a:br>
            <a:r>
              <a:rPr lang="en-GB" sz="1800" b="1" i="1" dirty="0"/>
              <a:t>Smart assistance for itinerary creation, client recommendations, and bookings</a:t>
            </a:r>
            <a:r>
              <a:rPr lang="en-GB" sz="1800" i="1" dirty="0"/>
              <a:t>.</a:t>
            </a:r>
            <a:endParaRPr lang="en-GB" sz="1800" dirty="0"/>
          </a:p>
          <a:p>
            <a:r>
              <a:rPr lang="en-GB" sz="1800" b="1" dirty="0"/>
              <a:t>Corporate Travel Managers</a:t>
            </a:r>
            <a:br>
              <a:rPr lang="en-GB" sz="1800" dirty="0"/>
            </a:br>
            <a:r>
              <a:rPr lang="en-GB" sz="1800" b="1" i="1" dirty="0"/>
              <a:t>Streamlined planning for business trips, meetings, and events.</a:t>
            </a:r>
            <a:endParaRPr lang="en-GB" sz="1800" b="1" dirty="0"/>
          </a:p>
          <a:p>
            <a:r>
              <a:rPr lang="en-GB" sz="1800" b="1" dirty="0"/>
              <a:t>Digital Nomads and Remote Workers</a:t>
            </a:r>
            <a:br>
              <a:rPr lang="en-GB" sz="1800" dirty="0"/>
            </a:br>
            <a:r>
              <a:rPr lang="en-GB" sz="1800" b="1" i="1" dirty="0"/>
              <a:t>Support for long-term stays, </a:t>
            </a:r>
            <a:r>
              <a:rPr lang="en-GB" sz="1800" b="1" i="1" dirty="0" err="1"/>
              <a:t>coworking</a:t>
            </a:r>
            <a:r>
              <a:rPr lang="en-GB" sz="1800" b="1" i="1" dirty="0"/>
              <a:t>, and lifestyle-based travel</a:t>
            </a:r>
            <a:r>
              <a:rPr lang="en-GB" sz="1800" i="1" dirty="0"/>
              <a:t>.</a:t>
            </a:r>
            <a:endParaRPr lang="en-GB" sz="1800" dirty="0"/>
          </a:p>
          <a:p>
            <a:pPr marL="324000" lvl="1" indent="0">
              <a:buNone/>
            </a:pPr>
            <a:endParaRPr lang="en-IN" sz="1800" dirty="0">
              <a:latin typeface="Calibri"/>
              <a:ea typeface="Calibri"/>
              <a:cs typeface="Calibri"/>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264023"/>
            <a:ext cx="9093838" cy="534296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6"/>
            <a:ext cx="11029616" cy="573494"/>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222" y="1281953"/>
            <a:ext cx="5576049" cy="475129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0" y="1275649"/>
            <a:ext cx="5889810" cy="47623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http://schemas.microsoft.com/office/2006/documentManagement/type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313</Words>
  <Application>Microsoft Office PowerPoint</Application>
  <PresentationFormat>Widescreen</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Travel PLANNER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160</cp:revision>
  <dcterms:created xsi:type="dcterms:W3CDTF">2021-05-26T16:50:10Z</dcterms:created>
  <dcterms:modified xsi:type="dcterms:W3CDTF">2025-08-02T08:37:06Z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