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301450D-C5AB-45D6-A47E-9F9D3AA699B1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71D966F-6640-4044-A274-5859FAB127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01450D-C5AB-45D6-A47E-9F9D3AA699B1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1D966F-6640-4044-A274-5859FAB127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01450D-C5AB-45D6-A47E-9F9D3AA699B1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1D966F-6640-4044-A274-5859FAB127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01450D-C5AB-45D6-A47E-9F9D3AA699B1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1D966F-6640-4044-A274-5859FAB127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01450D-C5AB-45D6-A47E-9F9D3AA699B1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1D966F-6640-4044-A274-5859FAB127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01450D-C5AB-45D6-A47E-9F9D3AA699B1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1D966F-6640-4044-A274-5859FAB127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01450D-C5AB-45D6-A47E-9F9D3AA699B1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1D966F-6640-4044-A274-5859FAB1275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01450D-C5AB-45D6-A47E-9F9D3AA699B1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1D966F-6640-4044-A274-5859FAB127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01450D-C5AB-45D6-A47E-9F9D3AA699B1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1D966F-6640-4044-A274-5859FAB127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301450D-C5AB-45D6-A47E-9F9D3AA699B1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1D966F-6640-4044-A274-5859FAB1275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301450D-C5AB-45D6-A47E-9F9D3AA699B1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71D966F-6640-4044-A274-5859FAB1275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301450D-C5AB-45D6-A47E-9F9D3AA699B1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71D966F-6640-4044-A274-5859FAB1275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2400" y="3581400"/>
            <a:ext cx="7772400" cy="1830388"/>
          </a:xfrm>
        </p:spPr>
        <p:txBody>
          <a:bodyPr/>
          <a:lstStyle/>
          <a:p>
            <a:r>
              <a:rPr lang="en-IN" dirty="0" err="1" smtClean="0">
                <a:solidFill>
                  <a:srgbClr val="FF0000"/>
                </a:solidFill>
              </a:rPr>
              <a:t>Attrrition</a:t>
            </a:r>
            <a:r>
              <a:rPr lang="en-IN" dirty="0" smtClean="0">
                <a:solidFill>
                  <a:srgbClr val="FF0000"/>
                </a:solidFill>
              </a:rPr>
              <a:t> Analysis Project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7709" y="4953000"/>
            <a:ext cx="7772400" cy="1200150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Presented by-</a:t>
            </a:r>
            <a:r>
              <a:rPr lang="en-IN" dirty="0" err="1" smtClean="0">
                <a:solidFill>
                  <a:schemeClr val="tx1"/>
                </a:solidFill>
              </a:rPr>
              <a:t>Soumya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 smtClean="0">
                <a:solidFill>
                  <a:schemeClr val="tx1"/>
                </a:solidFill>
              </a:rPr>
              <a:t>Ranjan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 smtClean="0">
                <a:solidFill>
                  <a:schemeClr val="tx1"/>
                </a:solidFill>
              </a:rPr>
              <a:t>Sethi</a:t>
            </a:r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Mentor-</a:t>
            </a:r>
            <a:r>
              <a:rPr lang="en-IN" dirty="0" err="1" smtClean="0">
                <a:solidFill>
                  <a:schemeClr val="tx1"/>
                </a:solidFill>
              </a:rPr>
              <a:t>Shilesh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98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sz="2000" dirty="0" smtClean="0"/>
              <a:t>Business plan-To predict the attrition rate.</a:t>
            </a:r>
          </a:p>
          <a:p>
            <a:pPr>
              <a:buFont typeface="Wingdings" pitchFamily="2" charset="2"/>
              <a:buChar char="v"/>
            </a:pPr>
            <a:r>
              <a:rPr lang="en-IN" sz="2000" dirty="0" smtClean="0"/>
              <a:t>Business Solution-Binomial Logistic Regression.</a:t>
            </a:r>
          </a:p>
          <a:p>
            <a:pPr>
              <a:buFont typeface="Wingdings" pitchFamily="2" charset="2"/>
              <a:buChar char="v"/>
            </a:pPr>
            <a:r>
              <a:rPr lang="en-IN" sz="2000" dirty="0" smtClean="0"/>
              <a:t>5 variables and 50 observations.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 smtClean="0"/>
              <a:t>Dependent Variables-</a:t>
            </a:r>
          </a:p>
          <a:p>
            <a:pPr marL="109728" indent="0">
              <a:buNone/>
            </a:pPr>
            <a:r>
              <a:rPr lang="en-IN" dirty="0" smtClean="0"/>
              <a:t>    </a:t>
            </a:r>
            <a:r>
              <a:rPr lang="en-IN" sz="1600" dirty="0" smtClean="0"/>
              <a:t> </a:t>
            </a:r>
            <a:r>
              <a:rPr lang="en-IN" sz="1800" dirty="0" err="1" smtClean="0"/>
              <a:t>Retain_Indicator</a:t>
            </a:r>
            <a:r>
              <a:rPr lang="en-IN" sz="1800" dirty="0" smtClean="0"/>
              <a:t>(Binary :0-Employee retained,1-Employee Left)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 smtClean="0"/>
              <a:t>Independent Variables-</a:t>
            </a:r>
          </a:p>
          <a:p>
            <a:pPr marL="651510" lvl="1" indent="-285750">
              <a:buFont typeface="Arial" pitchFamily="34" charset="0"/>
              <a:buChar char="•"/>
            </a:pPr>
            <a:r>
              <a:rPr lang="en-IN" sz="1800" dirty="0" err="1" smtClean="0"/>
              <a:t>sex_indicator</a:t>
            </a:r>
            <a:r>
              <a:rPr lang="en-IN" sz="1800" dirty="0" smtClean="0"/>
              <a:t> (Binary:0-Male,1-Female)</a:t>
            </a:r>
          </a:p>
          <a:p>
            <a:pPr marL="537210" lvl="1" indent="-171450">
              <a:buFont typeface="Arial" pitchFamily="34" charset="0"/>
              <a:buChar char="•"/>
            </a:pPr>
            <a:r>
              <a:rPr lang="en-IN" sz="1800" dirty="0" err="1" smtClean="0"/>
              <a:t>Relocation_indicator</a:t>
            </a:r>
            <a:r>
              <a:rPr lang="en-IN" sz="1800" dirty="0" smtClean="0"/>
              <a:t> (Binary:0-Resign due to Relocation,1-Resign not                                                  related to Relocation)</a:t>
            </a:r>
          </a:p>
          <a:p>
            <a:pPr marL="537210" lvl="1" indent="-171450">
              <a:buFont typeface="Arial" pitchFamily="34" charset="0"/>
              <a:buChar char="•"/>
            </a:pPr>
            <a:r>
              <a:rPr lang="en-IN" sz="1800" dirty="0"/>
              <a:t> </a:t>
            </a:r>
            <a:r>
              <a:rPr lang="en-IN" sz="1800" dirty="0" err="1" smtClean="0"/>
              <a:t>Marital_status</a:t>
            </a:r>
            <a:r>
              <a:rPr lang="en-IN" sz="1800" dirty="0" smtClean="0"/>
              <a:t> (Binary:0-Married,1-Unmarried)</a:t>
            </a:r>
          </a:p>
          <a:p>
            <a:pPr marL="537210" lvl="1" indent="-171450">
              <a:buFont typeface="Arial" pitchFamily="34" charset="0"/>
              <a:buChar char="•"/>
            </a:pPr>
            <a:r>
              <a:rPr lang="en-IN" sz="1800" dirty="0"/>
              <a:t> </a:t>
            </a:r>
            <a:r>
              <a:rPr lang="en-IN" sz="1800" dirty="0" smtClean="0"/>
              <a:t>Employee_id:(Unique Variable) </a:t>
            </a:r>
          </a:p>
          <a:p>
            <a:pPr marL="537210" lvl="1" indent="-171450">
              <a:buFont typeface="Arial" pitchFamily="34" charset="0"/>
              <a:buChar char="•"/>
            </a:pPr>
            <a:endParaRPr lang="en-IN" sz="1400" dirty="0" smtClean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IN" dirty="0" smtClean="0"/>
              <a:t>Data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337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Interpretation-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066800"/>
            <a:ext cx="4267200" cy="3200400"/>
          </a:xfrm>
        </p:spPr>
      </p:pic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304800" y="1219200"/>
            <a:ext cx="4194175" cy="5486400"/>
          </a:xfrm>
        </p:spPr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endParaRPr lang="en-IN" sz="2000" b="1" dirty="0" smtClean="0"/>
          </a:p>
          <a:p>
            <a:pPr marL="109728" indent="0">
              <a:buNone/>
            </a:pPr>
            <a:r>
              <a:rPr lang="en-IN" sz="2000" b="1" dirty="0" smtClean="0"/>
              <a:t>1)</a:t>
            </a:r>
            <a:r>
              <a:rPr lang="en-IN" sz="2000" dirty="0" smtClean="0"/>
              <a:t>Looking at the table Employee_ID-P value is 0.0497 so it is Significant.</a:t>
            </a:r>
          </a:p>
          <a:p>
            <a:pPr marL="109728" indent="0">
              <a:buNone/>
            </a:pPr>
            <a:endParaRPr lang="en-IN" sz="2000" dirty="0" smtClean="0"/>
          </a:p>
          <a:p>
            <a:pPr marL="109728" indent="0">
              <a:buNone/>
            </a:pPr>
            <a:r>
              <a:rPr lang="en-IN" sz="2000" b="1" dirty="0"/>
              <a:t>2</a:t>
            </a:r>
            <a:r>
              <a:rPr lang="en-IN" sz="2000" b="1" dirty="0" smtClean="0"/>
              <a:t>) </a:t>
            </a:r>
            <a:r>
              <a:rPr lang="en-IN" sz="2000" dirty="0" smtClean="0"/>
              <a:t>As P value is less then 0.05 so the slope of the employee_id is-0.0443</a:t>
            </a:r>
          </a:p>
          <a:p>
            <a:pPr marL="109728" indent="0">
              <a:buNone/>
            </a:pPr>
            <a:endParaRPr lang="en-IN" sz="2000" dirty="0" smtClean="0"/>
          </a:p>
          <a:p>
            <a:pPr marL="109728" indent="0">
              <a:buNone/>
            </a:pPr>
            <a:r>
              <a:rPr lang="en-IN" sz="2000" b="1" dirty="0"/>
              <a:t>3</a:t>
            </a:r>
            <a:r>
              <a:rPr lang="en-IN" sz="2000" b="1" dirty="0" smtClean="0"/>
              <a:t>)</a:t>
            </a:r>
            <a:r>
              <a:rPr lang="en-IN" sz="2000" dirty="0" smtClean="0"/>
              <a:t>Establish the relationship between </a:t>
            </a:r>
            <a:r>
              <a:rPr lang="en-IN" sz="2000" dirty="0" err="1" smtClean="0"/>
              <a:t>dep</a:t>
            </a:r>
            <a:r>
              <a:rPr lang="en-IN" sz="2000" dirty="0" smtClean="0"/>
              <a:t> </a:t>
            </a:r>
            <a:r>
              <a:rPr lang="en-IN" sz="2000" dirty="0" err="1" smtClean="0"/>
              <a:t>Var</a:t>
            </a:r>
            <a:r>
              <a:rPr lang="en-IN" sz="2000" dirty="0" smtClean="0"/>
              <a:t> and Sig </a:t>
            </a:r>
            <a:r>
              <a:rPr lang="en-IN" sz="2000" dirty="0" err="1" smtClean="0"/>
              <a:t>Indep</a:t>
            </a:r>
            <a:r>
              <a:rPr lang="en-IN" sz="2000" dirty="0" smtClean="0"/>
              <a:t> </a:t>
            </a:r>
            <a:r>
              <a:rPr lang="en-IN" sz="2000" dirty="0" err="1" smtClean="0"/>
              <a:t>Var</a:t>
            </a:r>
            <a:r>
              <a:rPr lang="en-IN" sz="2000" dirty="0" smtClean="0"/>
              <a:t> (For 1unit change of the Employee_id the log odd of retention </a:t>
            </a:r>
            <a:r>
              <a:rPr lang="en-IN" sz="2000" dirty="0" err="1" smtClean="0"/>
              <a:t>vs</a:t>
            </a:r>
            <a:r>
              <a:rPr lang="en-IN" sz="2000" dirty="0" smtClean="0"/>
              <a:t> non-retention increases by 0.443) It signifies that the </a:t>
            </a:r>
            <a:r>
              <a:rPr lang="en-IN" sz="2000" dirty="0" err="1" smtClean="0"/>
              <a:t>probabality</a:t>
            </a:r>
            <a:r>
              <a:rPr lang="en-IN" sz="2000" dirty="0"/>
              <a:t> </a:t>
            </a:r>
            <a:r>
              <a:rPr lang="en-IN" sz="2000" dirty="0" smtClean="0"/>
              <a:t>of  retention increases with the increase of employee_id  </a:t>
            </a:r>
          </a:p>
          <a:p>
            <a:pPr marL="109728" indent="0">
              <a:buNone/>
            </a:pPr>
            <a:endParaRPr lang="en-IN" sz="2000" dirty="0" smtClean="0"/>
          </a:p>
          <a:p>
            <a:pPr marL="109728" indent="0">
              <a:buNone/>
            </a:pPr>
            <a:r>
              <a:rPr lang="en-IN" sz="2000" b="1" dirty="0" smtClean="0"/>
              <a:t>4)</a:t>
            </a:r>
            <a:r>
              <a:rPr lang="en-IN" sz="2000" dirty="0" smtClean="0"/>
              <a:t>C statistic in this model is 0.709 that is &gt;=70 So that’s shows the quality of the model is Good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4267200"/>
            <a:ext cx="35052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45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Conclusion-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"/>
          </p:nvPr>
        </p:nvSpPr>
        <p:spPr>
          <a:xfrm>
            <a:off x="152400" y="1371600"/>
            <a:ext cx="4040188" cy="5032706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The model suggests that the new joiners tend to leave the company more often as compared to the old joiners.</a:t>
            </a:r>
          </a:p>
          <a:p>
            <a:r>
              <a:rPr lang="en-IN" dirty="0" smtClean="0"/>
              <a:t>It can be suggested that the BPO should run some training  programmers which target to the new joiners to keep them attached to the organization.   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143000"/>
            <a:ext cx="4800601" cy="5410200"/>
          </a:xfrm>
        </p:spPr>
      </p:pic>
    </p:spTree>
    <p:extLst>
      <p:ext uri="{BB962C8B-B14F-4D97-AF65-F5344CB8AC3E}">
        <p14:creationId xmlns:p14="http://schemas.microsoft.com/office/powerpoint/2010/main" val="2258776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111</TotalTime>
  <Words>206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Concourse</vt:lpstr>
      <vt:lpstr>Attrrition Analysis Project</vt:lpstr>
      <vt:lpstr>Data Analysis</vt:lpstr>
      <vt:lpstr>Model Interpretation-</vt:lpstr>
      <vt:lpstr>Conclusion-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BPO Industry</dc:title>
  <dc:creator>SOUMYA(SAM)</dc:creator>
  <cp:lastModifiedBy>SOUMYA(SAM)</cp:lastModifiedBy>
  <cp:revision>11</cp:revision>
  <dcterms:created xsi:type="dcterms:W3CDTF">2019-06-06T18:09:58Z</dcterms:created>
  <dcterms:modified xsi:type="dcterms:W3CDTF">2019-06-06T20:01:00Z</dcterms:modified>
</cp:coreProperties>
</file>