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F352713A-8001-4112-B33E-E17EC8C0640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50" autoAdjust="0"/>
    <p:restoredTop sz="94660"/>
  </p:normalViewPr>
  <p:slideViewPr>
    <p:cSldViewPr>
      <p:cViewPr varScale="1">
        <p:scale>
          <a:sx n="72" d="100"/>
          <a:sy n="72" d="100"/>
        </p:scale>
        <p:origin x="12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79FB-66E1-4B0E-B668-4181D02FAE00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4D7-29BC-4EFF-96B4-9B31DE46F2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79FB-66E1-4B0E-B668-4181D02FAE00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4D7-29BC-4EFF-96B4-9B31DE46F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79FB-66E1-4B0E-B668-4181D02FAE00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4D7-29BC-4EFF-96B4-9B31DE46F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79FB-66E1-4B0E-B668-4181D02FAE00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4D7-29BC-4EFF-96B4-9B31DE46F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79FB-66E1-4B0E-B668-4181D02FAE00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4D7-29BC-4EFF-96B4-9B31DE46F29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79FB-66E1-4B0E-B668-4181D02FAE00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4D7-29BC-4EFF-96B4-9B31DE46F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79FB-66E1-4B0E-B668-4181D02FAE00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4D7-29BC-4EFF-96B4-9B31DE46F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79FB-66E1-4B0E-B668-4181D02FAE00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4D7-29BC-4EFF-96B4-9B31DE46F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79FB-66E1-4B0E-B668-4181D02FAE00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4D7-29BC-4EFF-96B4-9B31DE46F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79FB-66E1-4B0E-B668-4181D02FAE00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814D7-29BC-4EFF-96B4-9B31DE46F29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479FB-66E1-4B0E-B668-4181D02FAE00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24814D7-29BC-4EFF-96B4-9B31DE46F29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C7479FB-66E1-4B0E-B668-4181D02FAE00}" type="datetimeFigureOut">
              <a:rPr lang="en-US" smtClean="0"/>
              <a:t>03-Feb-20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24814D7-29BC-4EFF-96B4-9B31DE46F29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14400"/>
            <a:ext cx="7851648" cy="1143000"/>
          </a:xfrm>
        </p:spPr>
        <p:txBody>
          <a:bodyPr/>
          <a:lstStyle/>
          <a:p>
            <a:r>
              <a:rPr lang="en-IN" sz="6000" dirty="0">
                <a:solidFill>
                  <a:srgbClr val="C00000"/>
                </a:solidFill>
              </a:rPr>
              <a:t>HealthCare Cost Analysis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724400"/>
            <a:ext cx="7854696" cy="838200"/>
          </a:xfrm>
          <a:ln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Presented By-</a:t>
            </a:r>
            <a:r>
              <a:rPr lang="en-IN" dirty="0" err="1">
                <a:solidFill>
                  <a:srgbClr val="FF0000"/>
                </a:solidFill>
              </a:rPr>
              <a:t>Soumya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Ranjan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Sethi</a:t>
            </a:r>
            <a:r>
              <a:rPr lang="en-IN" dirty="0">
                <a:solidFill>
                  <a:srgbClr val="FF0000"/>
                </a:solidFill>
              </a:rPr>
              <a:t>                  </a:t>
            </a:r>
          </a:p>
          <a:p>
            <a:r>
              <a:rPr lang="en-IN" dirty="0">
                <a:solidFill>
                  <a:schemeClr val="bg1"/>
                </a:solidFill>
              </a:rPr>
              <a:t>Guided By-Deepti</a:t>
            </a:r>
            <a:r>
              <a:rPr lang="en-US" dirty="0">
                <a:solidFill>
                  <a:schemeClr val="bg1"/>
                </a:solidFill>
              </a:rPr>
              <a:t> Gupta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Introduction-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Healthcare Global</a:t>
            </a:r>
            <a:r>
              <a:rPr lang="en-IN" dirty="0"/>
              <a:t> Market Report 2018. The </a:t>
            </a:r>
            <a:r>
              <a:rPr lang="en-IN" b="1" dirty="0"/>
              <a:t>global healthcare</a:t>
            </a:r>
            <a:r>
              <a:rPr lang="en-IN" dirty="0"/>
              <a:t> market is expected to grow to $11801 billion in 2021 at an attractive compound annual growth rate </a:t>
            </a:r>
          </a:p>
          <a:p>
            <a:r>
              <a:rPr lang="en-IN" dirty="0"/>
              <a:t>Healthcare industry is segmented into healthcare services, pharmaceuticals drugs, medical equipment and biologics.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08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IN" b="1" dirty="0"/>
              <a:t>Business Problem- </a:t>
            </a:r>
            <a:r>
              <a:rPr lang="en-IN" dirty="0"/>
              <a:t>Analyse the data to research on healthcare costs and their utilization.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Solution</a:t>
            </a:r>
            <a:r>
              <a:rPr lang="en-IN" dirty="0"/>
              <a:t>-To build the Multiple linear Regression model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8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N" dirty="0"/>
              <a:t>Variables-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44" y="2899569"/>
            <a:ext cx="3924300" cy="3076575"/>
          </a:xfrm>
        </p:spPr>
      </p:pic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The Data have  500 Observations  and 6 Variables.</a:t>
            </a:r>
          </a:p>
          <a:p>
            <a:r>
              <a:rPr lang="en-IN" dirty="0"/>
              <a:t>Dependent Variable-”TOTCHG”</a:t>
            </a:r>
          </a:p>
          <a:p>
            <a:r>
              <a:rPr lang="en-IN" dirty="0"/>
              <a:t>Independent Variables-”AGE”,</a:t>
            </a:r>
          </a:p>
          <a:p>
            <a:pPr marL="0" indent="0">
              <a:buNone/>
            </a:pPr>
            <a:r>
              <a:rPr lang="en-IN" dirty="0"/>
              <a:t> “FEMALE”, ”LOS”, ”APRDRG”.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9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r>
              <a:rPr lang="en-IN" sz="3600" dirty="0"/>
              <a:t>Model Building &amp; Interpretation-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Model-</a:t>
            </a:r>
            <a:r>
              <a:rPr lang="en-IN" sz="3600" dirty="0"/>
              <a:t>1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876800" y="1828800"/>
            <a:ext cx="4041775" cy="654843"/>
          </a:xfrm>
        </p:spPr>
        <p:txBody>
          <a:bodyPr/>
          <a:lstStyle/>
          <a:p>
            <a:r>
              <a:rPr lang="en-IN" dirty="0"/>
              <a:t>   Interpretation-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3200"/>
            <a:ext cx="4876800" cy="388619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743200"/>
            <a:ext cx="4041775" cy="3998120"/>
          </a:xfrm>
        </p:spPr>
        <p:txBody>
          <a:bodyPr>
            <a:normAutofit/>
          </a:bodyPr>
          <a:lstStyle/>
          <a:p>
            <a:r>
              <a:rPr lang="en-IN" sz="1600" b="1" dirty="0">
                <a:latin typeface="Century Gothic" pitchFamily="34" charset="0"/>
              </a:rPr>
              <a:t>(1) These are the p-VALUE S &lt;0.05 (SIGNIFICANT TO PROJECT): </a:t>
            </a:r>
          </a:p>
          <a:p>
            <a:pPr marL="0" indent="0">
              <a:buNone/>
            </a:pPr>
            <a:r>
              <a:rPr lang="en-IN" sz="1600" b="1" dirty="0">
                <a:latin typeface="Century Gothic" pitchFamily="34" charset="0"/>
              </a:rPr>
              <a:t>     “AGE”, “LOS”, “APRDRG”</a:t>
            </a:r>
          </a:p>
          <a:p>
            <a:r>
              <a:rPr lang="en-IN" sz="1600" b="1" dirty="0">
                <a:latin typeface="Century Gothic" pitchFamily="34" charset="0"/>
              </a:rPr>
              <a:t>(2) Slope of “AGE”, “LOS”, “APRDRG” is 151.49, 884.66,              -8.0972</a:t>
            </a:r>
          </a:p>
          <a:p>
            <a:r>
              <a:rPr lang="en-IN" sz="1900" b="1" dirty="0">
                <a:latin typeface="Century Gothic" pitchFamily="34" charset="0"/>
              </a:rPr>
              <a:t> </a:t>
            </a:r>
            <a:r>
              <a:rPr lang="en-IN" sz="1600" b="1" dirty="0">
                <a:latin typeface="Century Gothic" pitchFamily="34" charset="0"/>
              </a:rPr>
              <a:t>(3)</a:t>
            </a:r>
            <a:r>
              <a:rPr lang="en-US" sz="1600" b="1" dirty="0"/>
              <a:t>So if </a:t>
            </a:r>
            <a:r>
              <a:rPr lang="en-US" sz="2400" b="1" dirty="0"/>
              <a:t>1</a:t>
            </a:r>
            <a:r>
              <a:rPr lang="en-US" sz="1600" b="1" dirty="0"/>
              <a:t> unit increase in “AGE” increase the hospital cost by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151.496 units.</a:t>
            </a:r>
          </a:p>
          <a:p>
            <a:r>
              <a:rPr lang="en-IN" sz="1600" b="1" dirty="0"/>
              <a:t>If</a:t>
            </a:r>
            <a:r>
              <a:rPr lang="en-IN" sz="2000" b="1" dirty="0"/>
              <a:t> 1 </a:t>
            </a:r>
            <a:r>
              <a:rPr lang="en-IN" sz="1600" b="1" dirty="0"/>
              <a:t>unit increase in “LOS” increase the hospital cost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884.668 units.</a:t>
            </a:r>
          </a:p>
          <a:p>
            <a:r>
              <a:rPr lang="en-IN" sz="1600" b="1" dirty="0"/>
              <a:t>If </a:t>
            </a:r>
            <a:r>
              <a:rPr lang="en-IN" sz="2000" b="1" dirty="0"/>
              <a:t>1</a:t>
            </a:r>
            <a:r>
              <a:rPr lang="en-IN" sz="1600" b="1" dirty="0"/>
              <a:t> unit increase in “APRDRG “, decrease the hospital cost  </a:t>
            </a:r>
            <a:r>
              <a:rPr lang="en-IN" sz="1600" b="1" dirty="0">
                <a:latin typeface="Arial" pitchFamily="34" charset="0"/>
                <a:cs typeface="Arial" pitchFamily="34" charset="0"/>
              </a:rPr>
              <a:t>8.0972 units.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endParaRPr lang="en-IN" sz="1900" b="1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71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dirty="0"/>
              <a:t>Re-Run the model using Significant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Model-</a:t>
            </a:r>
            <a:r>
              <a:rPr lang="en-IN" sz="3200" dirty="0"/>
              <a:t>2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IN" dirty="0"/>
              <a:t>Interpretation-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590800"/>
            <a:ext cx="4572000" cy="3809999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514600"/>
            <a:ext cx="4419599" cy="3845720"/>
          </a:xfrm>
        </p:spPr>
        <p:txBody>
          <a:bodyPr>
            <a:noAutofit/>
          </a:bodyPr>
          <a:lstStyle/>
          <a:p>
            <a:r>
              <a:rPr lang="en-IN" sz="1800" dirty="0"/>
              <a:t>Slope of  “AGE”, “LOS”,  “APRDRG” is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145.36, 883.513 </a:t>
            </a:r>
            <a:r>
              <a:rPr lang="en-IN" sz="1800" dirty="0"/>
              <a:t>&amp; 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-8.2023</a:t>
            </a:r>
          </a:p>
          <a:p>
            <a:r>
              <a:rPr lang="en-IN" sz="1800" dirty="0">
                <a:latin typeface="Arial" pitchFamily="34" charset="0"/>
                <a:cs typeface="Arial" pitchFamily="34" charset="0"/>
              </a:rPr>
              <a:t>Scientific relationship-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1 units increase in “AGE”, increase the hospital cost by 145.3647 units.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1 units increase in “LOS” increase the hospital cost by 883.51 units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1 units decrease in “APRDRG”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    decrease the hospital cost by 8.2023  </a:t>
            </a:r>
          </a:p>
          <a:p>
            <a:pPr marL="0" indent="0">
              <a:buNone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     units.</a:t>
            </a:r>
            <a:endParaRPr lang="en-IN" sz="1800" dirty="0"/>
          </a:p>
          <a:p>
            <a:r>
              <a:rPr lang="en-IN" sz="1800" dirty="0"/>
              <a:t>Multiple R-squared-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0.4434  </a:t>
            </a:r>
            <a:r>
              <a:rPr lang="en-IN" sz="1800" dirty="0"/>
              <a:t>&amp;</a:t>
            </a:r>
          </a:p>
          <a:p>
            <a:pPr marL="0" indent="0">
              <a:buNone/>
            </a:pPr>
            <a:r>
              <a:rPr lang="en-IN" sz="1800" dirty="0"/>
              <a:t>     Adjusted R-squared-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0.4385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940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IN" dirty="0"/>
              <a:t>Output Values-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81200"/>
            <a:ext cx="7924800" cy="4343400"/>
          </a:xfrm>
        </p:spPr>
      </p:pic>
    </p:spTree>
    <p:extLst>
      <p:ext uri="{BB962C8B-B14F-4D97-AF65-F5344CB8AC3E}">
        <p14:creationId xmlns:p14="http://schemas.microsoft.com/office/powerpoint/2010/main" val="156904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Conclusion-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/>
          <a:lstStyle/>
          <a:p>
            <a:r>
              <a:rPr lang="en-IN" dirty="0"/>
              <a:t>As the Residuals are very high so the difference between Actual Cost and Prediction Cost is very high so the model is not good model, We need more Rich data.</a:t>
            </a:r>
          </a:p>
          <a:p>
            <a:r>
              <a:rPr lang="en-IN" dirty="0"/>
              <a:t>The final R-squared is </a:t>
            </a:r>
            <a:r>
              <a:rPr lang="en-IN" dirty="0">
                <a:latin typeface="Arial" pitchFamily="34" charset="0"/>
                <a:cs typeface="Arial" pitchFamily="34" charset="0"/>
              </a:rPr>
              <a:t>0.4434</a:t>
            </a:r>
            <a:r>
              <a:rPr lang="en-IN" dirty="0"/>
              <a:t> and the Adjusted R-squared is </a:t>
            </a:r>
            <a:r>
              <a:rPr lang="en-IN" dirty="0">
                <a:latin typeface="Arial" pitchFamily="34" charset="0"/>
                <a:cs typeface="Arial" pitchFamily="34" charset="0"/>
              </a:rPr>
              <a:t>0.4385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181600"/>
            <a:ext cx="6781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33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156</TotalTime>
  <Words>337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Constantia</vt:lpstr>
      <vt:lpstr>Wingdings</vt:lpstr>
      <vt:lpstr>Wingdings 2</vt:lpstr>
      <vt:lpstr>Flow</vt:lpstr>
      <vt:lpstr>HealthCare Cost Analysis</vt:lpstr>
      <vt:lpstr>Introduction-</vt:lpstr>
      <vt:lpstr>PowerPoint Presentation</vt:lpstr>
      <vt:lpstr>Data Analysis</vt:lpstr>
      <vt:lpstr>Model Building &amp; Interpretation-</vt:lpstr>
      <vt:lpstr>Re-Run the model using Significant</vt:lpstr>
      <vt:lpstr>Output Values-</vt:lpstr>
      <vt:lpstr>Conclusion-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SOUMYA(SAM)</dc:creator>
  <cp:lastModifiedBy>SOUMYA(SAM)</cp:lastModifiedBy>
  <cp:revision>17</cp:revision>
  <dcterms:created xsi:type="dcterms:W3CDTF">2019-04-30T12:16:38Z</dcterms:created>
  <dcterms:modified xsi:type="dcterms:W3CDTF">2020-02-03T07:41:35Z</dcterms:modified>
</cp:coreProperties>
</file>