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6"/>
  </p:notesMasterIdLst>
  <p:sldIdLst>
    <p:sldId id="256" r:id="rId2"/>
    <p:sldId id="271" r:id="rId3"/>
    <p:sldId id="290" r:id="rId4"/>
    <p:sldId id="291" r:id="rId5"/>
    <p:sldId id="257" r:id="rId6"/>
    <p:sldId id="278" r:id="rId7"/>
    <p:sldId id="292" r:id="rId8"/>
    <p:sldId id="294" r:id="rId9"/>
    <p:sldId id="273" r:id="rId10"/>
    <p:sldId id="280" r:id="rId11"/>
    <p:sldId id="295" r:id="rId12"/>
    <p:sldId id="263" r:id="rId13"/>
    <p:sldId id="270"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660"/>
  </p:normalViewPr>
  <p:slideViewPr>
    <p:cSldViewPr>
      <p:cViewPr varScale="1">
        <p:scale>
          <a:sx n="59" d="100"/>
          <a:sy n="59" d="100"/>
        </p:scale>
        <p:origin x="13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D248E4-C226-4B4A-9856-A9D9C33A72A3}" type="datetimeFigureOut">
              <a:rPr lang="en-US" smtClean="0"/>
              <a:pPr/>
              <a:t>8/14/2018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E802B-F33F-4F2C-B3EA-D0C2BEB44F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2AA1B86-E610-4C46-9A4E-0C595ADAF3B7}" type="datetimeFigureOut">
              <a:rPr lang="en-US" smtClean="0"/>
              <a:pPr/>
              <a:t>8/14/2018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A25E20E-5133-4B07-A630-67B5D536BF4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AA1B86-E610-4C46-9A4E-0C595ADAF3B7}" type="datetimeFigureOut">
              <a:rPr lang="en-US" smtClean="0"/>
              <a:pPr/>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AA1B86-E610-4C46-9A4E-0C595ADAF3B7}" type="datetimeFigureOut">
              <a:rPr lang="en-US" smtClean="0"/>
              <a:pPr/>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AA1B86-E610-4C46-9A4E-0C595ADAF3B7}" type="datetimeFigureOut">
              <a:rPr lang="en-US" smtClean="0"/>
              <a:pPr/>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2AA1B86-E610-4C46-9A4E-0C595ADAF3B7}" type="datetimeFigureOut">
              <a:rPr lang="en-US" smtClean="0"/>
              <a:pPr/>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E20E-5133-4B07-A630-67B5D536BF4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AA1B86-E610-4C46-9A4E-0C595ADAF3B7}" type="datetimeFigureOut">
              <a:rPr lang="en-US" smtClean="0"/>
              <a:pPr/>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AA1B86-E610-4C46-9A4E-0C595ADAF3B7}" type="datetimeFigureOut">
              <a:rPr lang="en-US" smtClean="0"/>
              <a:pPr/>
              <a:t>8/14/2018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AA1B86-E610-4C46-9A4E-0C595ADAF3B7}" type="datetimeFigureOut">
              <a:rPr lang="en-US" smtClean="0"/>
              <a:pPr/>
              <a:t>8/14/2018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A1B86-E610-4C46-9A4E-0C595ADAF3B7}" type="datetimeFigureOut">
              <a:rPr lang="en-US" smtClean="0"/>
              <a:pPr/>
              <a:t>8/14/2018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AA1B86-E610-4C46-9A4E-0C595ADAF3B7}" type="datetimeFigureOut">
              <a:rPr lang="en-US" smtClean="0"/>
              <a:pPr/>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AA1B86-E610-4C46-9A4E-0C595ADAF3B7}" type="datetimeFigureOut">
              <a:rPr lang="en-US" smtClean="0"/>
              <a:pPr/>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A25E20E-5133-4B07-A630-67B5D536BF4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2AA1B86-E610-4C46-9A4E-0C595ADAF3B7}" type="datetimeFigureOut">
              <a:rPr lang="en-US" smtClean="0"/>
              <a:pPr/>
              <a:t>8/14/2018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A25E20E-5133-4B07-A630-67B5D536BF4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228600"/>
            <a:ext cx="8229600" cy="1066800"/>
          </a:xfrm>
        </p:spPr>
        <p:txBody>
          <a:bodyPr>
            <a:normAutofit fontScale="90000"/>
          </a:bodyPr>
          <a:lstStyle/>
          <a:p>
            <a:pPr algn="ctr"/>
            <a:r>
              <a:rPr lang="en-US" sz="4800" dirty="0" smtClean="0"/>
              <a:t>ACROPOLIS  INSTITUTE OF TECHNOLOGY  AND RESEARCH</a:t>
            </a:r>
            <a:endParaRPr lang="en-US" sz="4800" dirty="0"/>
          </a:p>
        </p:txBody>
      </p:sp>
      <p:sp>
        <p:nvSpPr>
          <p:cNvPr id="5" name="Content Placeholder 2"/>
          <p:cNvSpPr>
            <a:spLocks noGrp="1"/>
          </p:cNvSpPr>
          <p:nvPr>
            <p:ph type="subTitle" idx="1"/>
          </p:nvPr>
        </p:nvSpPr>
        <p:spPr>
          <a:xfrm>
            <a:off x="533400" y="1676400"/>
            <a:ext cx="8077200" cy="4953000"/>
          </a:xfrm>
        </p:spPr>
        <p:txBody>
          <a:bodyPr>
            <a:normAutofit fontScale="77500" lnSpcReduction="20000"/>
          </a:bodyPr>
          <a:lstStyle/>
          <a:p>
            <a:pPr algn="ctr"/>
            <a:r>
              <a:rPr lang="en-US" sz="3600" dirty="0" smtClean="0">
                <a:solidFill>
                  <a:schemeClr val="bg1"/>
                </a:solidFill>
              </a:rPr>
              <a:t>DEPARTMENT  OF  </a:t>
            </a:r>
          </a:p>
          <a:p>
            <a:pPr algn="ctr"/>
            <a:r>
              <a:rPr lang="en-US" sz="3600" dirty="0" smtClean="0">
                <a:solidFill>
                  <a:schemeClr val="bg1"/>
                </a:solidFill>
              </a:rPr>
              <a:t>  INFORMATION  TECHNOLOGY </a:t>
            </a:r>
          </a:p>
          <a:p>
            <a:endParaRPr lang="en-US" sz="3600" dirty="0" smtClean="0">
              <a:solidFill>
                <a:schemeClr val="bg1"/>
              </a:solidFill>
            </a:endParaRPr>
          </a:p>
          <a:p>
            <a:pPr algn="ctr"/>
            <a:r>
              <a:rPr lang="en-US" sz="2800" dirty="0" smtClean="0">
                <a:solidFill>
                  <a:schemeClr val="bg1"/>
                </a:solidFill>
              </a:rPr>
              <a:t>MAJOR   PROJECT   PRESENTATION</a:t>
            </a:r>
          </a:p>
          <a:p>
            <a:pPr algn="ctr"/>
            <a:r>
              <a:rPr lang="en-US" sz="2800" b="1" dirty="0" smtClean="0">
                <a:solidFill>
                  <a:schemeClr val="bg1"/>
                </a:solidFill>
              </a:rPr>
              <a:t>Smart Reminder System</a:t>
            </a:r>
          </a:p>
          <a:p>
            <a:pPr algn="ctr"/>
            <a:endParaRPr lang="en-US" sz="2800" dirty="0" smtClean="0">
              <a:solidFill>
                <a:schemeClr val="bg1"/>
              </a:solidFill>
            </a:endParaRPr>
          </a:p>
          <a:p>
            <a:pPr algn="ctr"/>
            <a:r>
              <a:rPr lang="en-US" sz="2800" dirty="0" smtClean="0">
                <a:solidFill>
                  <a:schemeClr val="bg1"/>
                </a:solidFill>
              </a:rPr>
              <a:t>Class- IT-2</a:t>
            </a:r>
          </a:p>
          <a:p>
            <a:r>
              <a:rPr lang="en-US" dirty="0" smtClean="0">
                <a:solidFill>
                  <a:schemeClr val="bg1"/>
                </a:solidFill>
              </a:rPr>
              <a:t>  </a:t>
            </a:r>
          </a:p>
          <a:p>
            <a:pPr algn="l"/>
            <a:r>
              <a:rPr lang="en-US" sz="2800" u="sng" dirty="0" smtClean="0">
                <a:solidFill>
                  <a:schemeClr val="bg1"/>
                </a:solidFill>
              </a:rPr>
              <a:t>Submitted By </a:t>
            </a:r>
            <a:r>
              <a:rPr lang="en-US" sz="2800" dirty="0" smtClean="0">
                <a:solidFill>
                  <a:schemeClr val="bg1"/>
                </a:solidFill>
              </a:rPr>
              <a:t>:-                                                </a:t>
            </a:r>
            <a:r>
              <a:rPr lang="en-US" sz="2800" u="sng" dirty="0" smtClean="0">
                <a:solidFill>
                  <a:schemeClr val="bg1"/>
                </a:solidFill>
              </a:rPr>
              <a:t>Project Coordinator</a:t>
            </a:r>
            <a:r>
              <a:rPr lang="en-US" sz="2800" dirty="0" smtClean="0">
                <a:solidFill>
                  <a:schemeClr val="bg1"/>
                </a:solidFill>
              </a:rPr>
              <a:t>:-</a:t>
            </a:r>
          </a:p>
          <a:p>
            <a:pPr algn="just"/>
            <a:r>
              <a:rPr lang="en-US" sz="2800" dirty="0" smtClean="0">
                <a:solidFill>
                  <a:schemeClr val="bg1"/>
                </a:solidFill>
              </a:rPr>
              <a:t>Sagar  Gupta                                                     Mr. Praveen Bhanodia</a:t>
            </a:r>
          </a:p>
          <a:p>
            <a:pPr algn="just"/>
            <a:r>
              <a:rPr lang="en-US" sz="2800" dirty="0" smtClean="0">
                <a:solidFill>
                  <a:schemeClr val="bg1"/>
                </a:solidFill>
              </a:rPr>
              <a:t>Sahaj  Sugandhi</a:t>
            </a:r>
          </a:p>
          <a:p>
            <a:pPr algn="just"/>
            <a:r>
              <a:rPr lang="en-US" sz="2800" dirty="0" smtClean="0">
                <a:solidFill>
                  <a:schemeClr val="bg1"/>
                </a:solidFill>
              </a:rPr>
              <a:t>Soumya Joshi		                                    </a:t>
            </a:r>
            <a:r>
              <a:rPr lang="en-US" sz="2800" u="sng" dirty="0" smtClean="0">
                <a:solidFill>
                  <a:schemeClr val="bg1"/>
                </a:solidFill>
              </a:rPr>
              <a:t>Project Guide </a:t>
            </a:r>
            <a:r>
              <a:rPr lang="en-US" sz="2800" dirty="0" smtClean="0">
                <a:solidFill>
                  <a:schemeClr val="bg1"/>
                </a:solidFill>
              </a:rPr>
              <a:t>:-</a:t>
            </a:r>
          </a:p>
          <a:p>
            <a:pPr algn="just"/>
            <a:r>
              <a:rPr lang="en-US" sz="2800" dirty="0" smtClean="0">
                <a:solidFill>
                  <a:schemeClr val="bg1"/>
                </a:solidFill>
              </a:rPr>
              <a:t>					          Mr. Ajay Khatri</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800" dirty="0" smtClean="0"/>
              <a:t>EXPECTED OUTCOMES</a:t>
            </a:r>
            <a:endParaRPr lang="en-US" dirty="0"/>
          </a:p>
        </p:txBody>
      </p:sp>
      <p:sp>
        <p:nvSpPr>
          <p:cNvPr id="2" name="Content Placeholder 1"/>
          <p:cNvSpPr>
            <a:spLocks noGrp="1"/>
          </p:cNvSpPr>
          <p:nvPr>
            <p:ph idx="1"/>
          </p:nvPr>
        </p:nvSpPr>
        <p:spPr/>
        <p:txBody>
          <a:bodyPr>
            <a:normAutofit/>
          </a:bodyPr>
          <a:lstStyle/>
          <a:p>
            <a:pPr algn="just"/>
            <a:r>
              <a:rPr lang="en-US" dirty="0" smtClean="0"/>
              <a:t>Our application, SMART REMINDER SYSTEM, will provide a location based reminder system which will alert about the reminder when the person enters into the geographical region specified in the reminder. </a:t>
            </a:r>
          </a:p>
          <a:p>
            <a:pPr algn="just"/>
            <a:r>
              <a:rPr lang="en-US" dirty="0" smtClean="0"/>
              <a:t>Since it is a medicine reminder also, it will help a user to track that the elderly people at the home took the medicines or not.</a:t>
            </a:r>
          </a:p>
          <a:p>
            <a:pPr algn="just"/>
            <a:r>
              <a:rPr lang="en-US" smtClean="0"/>
              <a:t>In </a:t>
            </a:r>
            <a:r>
              <a:rPr lang="en-US" dirty="0" smtClean="0"/>
              <a:t>a nutshell, we are going to develop an application, which will track users location and remind them at a certain place according to their settings.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SCOPE</a:t>
            </a:r>
            <a:endParaRPr lang="en-US" dirty="0"/>
          </a:p>
        </p:txBody>
      </p:sp>
      <p:sp>
        <p:nvSpPr>
          <p:cNvPr id="3" name="Content Placeholder 2"/>
          <p:cNvSpPr>
            <a:spLocks noGrp="1"/>
          </p:cNvSpPr>
          <p:nvPr>
            <p:ph idx="1"/>
          </p:nvPr>
        </p:nvSpPr>
        <p:spPr/>
        <p:txBody>
          <a:bodyPr/>
          <a:lstStyle/>
          <a:p>
            <a:r>
              <a:rPr lang="en-US" dirty="0" smtClean="0"/>
              <a:t>Here we can explore some of these exciting possibilities and discuss our future plans for adding new features that build upon and compliment the current functionality. </a:t>
            </a:r>
          </a:p>
          <a:p>
            <a:r>
              <a:rPr lang="en-US" dirty="0" smtClean="0"/>
              <a:t>Social networking features can help leverage the location based services, adding a whole new dimension of possibilities. For example, sharing of bookmarked locations between facebook friends would make it easy for people to exchange addresses of popular restaurants, tourist attractions etc.</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800" dirty="0" smtClean="0"/>
              <a:t> LIMITATIONS</a:t>
            </a:r>
            <a:endParaRPr lang="en-US" sz="4800" dirty="0"/>
          </a:p>
        </p:txBody>
      </p:sp>
      <p:sp>
        <p:nvSpPr>
          <p:cNvPr id="2" name="Content Placeholder 1"/>
          <p:cNvSpPr>
            <a:spLocks noGrp="1"/>
          </p:cNvSpPr>
          <p:nvPr>
            <p:ph idx="1"/>
          </p:nvPr>
        </p:nvSpPr>
        <p:spPr/>
        <p:txBody>
          <a:bodyPr/>
          <a:lstStyle/>
          <a:p>
            <a:endParaRPr lang="en-US" dirty="0" smtClean="0"/>
          </a:p>
          <a:p>
            <a:r>
              <a:rPr lang="en-US" dirty="0" smtClean="0"/>
              <a:t>At this stage the application can not add retail shops for the products, it will remind only for the stores which are present in the Google Maps.</a:t>
            </a:r>
          </a:p>
          <a:p>
            <a:r>
              <a:rPr lang="en-IN" dirty="0" smtClean="0"/>
              <a:t>Users can not keep record of old reminders.</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In a nutshell, we are going to develop an application, which will track users location and remind them at a certain place according to there settings, this application will also provide the simple reminder services like time based reminder and helps in keeping notes and list in the application. Also it will help a user to track that the elderly people at the home took the medicines or not, and remind for the same to the responsible person so that, the responsible person can take the necessary actions.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3124200"/>
            <a:ext cx="5715000" cy="1577609"/>
          </a:xfrm>
        </p:spPr>
        <p:txBody>
          <a:bodyPr>
            <a:normAutofit fontScale="77500" lnSpcReduction="20000"/>
          </a:bodyPr>
          <a:lstStyle/>
          <a:p>
            <a:pPr>
              <a:buNone/>
            </a:pPr>
            <a:r>
              <a:rPr lang="en-IN" sz="8000" dirty="0" smtClean="0">
                <a:solidFill>
                  <a:schemeClr val="tx2"/>
                </a:solidFill>
              </a:rPr>
              <a:t>THANK  YOU !!</a:t>
            </a:r>
            <a:endParaRPr lang="en-IN" sz="8000" dirty="0">
              <a:solidFill>
                <a:schemeClr val="tx2"/>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Content</a:t>
            </a:r>
            <a:endParaRPr lang="en-IN" dirty="0"/>
          </a:p>
        </p:txBody>
      </p:sp>
      <p:sp>
        <p:nvSpPr>
          <p:cNvPr id="3" name="Content Placeholder 2"/>
          <p:cNvSpPr>
            <a:spLocks noGrp="1"/>
          </p:cNvSpPr>
          <p:nvPr>
            <p:ph idx="1"/>
          </p:nvPr>
        </p:nvSpPr>
        <p:spPr/>
        <p:txBody>
          <a:bodyPr>
            <a:normAutofit fontScale="25000" lnSpcReduction="20000"/>
          </a:bodyPr>
          <a:lstStyle/>
          <a:p>
            <a:pPr>
              <a:spcBef>
                <a:spcPts val="600"/>
              </a:spcBef>
              <a:spcAft>
                <a:spcPts val="600"/>
              </a:spcAft>
            </a:pPr>
            <a:r>
              <a:rPr lang="en-US" sz="8000" dirty="0" smtClean="0"/>
              <a:t>Abstract</a:t>
            </a:r>
            <a:endParaRPr lang="en-US" sz="8000" dirty="0" smtClean="0"/>
          </a:p>
          <a:p>
            <a:pPr>
              <a:spcBef>
                <a:spcPts val="600"/>
              </a:spcBef>
              <a:spcAft>
                <a:spcPts val="600"/>
              </a:spcAft>
            </a:pPr>
            <a:r>
              <a:rPr lang="en-US" sz="8000" dirty="0" smtClean="0"/>
              <a:t>Introduction</a:t>
            </a:r>
            <a:endParaRPr lang="en-US" sz="8000" dirty="0" smtClean="0"/>
          </a:p>
          <a:p>
            <a:pPr>
              <a:spcBef>
                <a:spcPts val="600"/>
              </a:spcBef>
              <a:spcAft>
                <a:spcPts val="600"/>
              </a:spcAft>
            </a:pPr>
            <a:r>
              <a:rPr lang="en-US" sz="8000" dirty="0" smtClean="0"/>
              <a:t>Problem Statement</a:t>
            </a:r>
            <a:endParaRPr lang="en-US" sz="8000" dirty="0" smtClean="0"/>
          </a:p>
          <a:p>
            <a:pPr>
              <a:spcBef>
                <a:spcPts val="600"/>
              </a:spcBef>
              <a:spcAft>
                <a:spcPts val="600"/>
              </a:spcAft>
            </a:pPr>
            <a:r>
              <a:rPr lang="en-US" sz="8000" dirty="0" smtClean="0"/>
              <a:t>Project Objectives</a:t>
            </a:r>
          </a:p>
          <a:p>
            <a:pPr>
              <a:spcBef>
                <a:spcPts val="600"/>
              </a:spcBef>
              <a:spcAft>
                <a:spcPts val="600"/>
              </a:spcAft>
            </a:pPr>
            <a:r>
              <a:rPr lang="en-US" sz="8000" dirty="0"/>
              <a:t>Survey of Existing </a:t>
            </a:r>
            <a:r>
              <a:rPr lang="en-US" sz="8000" dirty="0" smtClean="0"/>
              <a:t>System</a:t>
            </a:r>
          </a:p>
          <a:p>
            <a:pPr>
              <a:spcBef>
                <a:spcPts val="600"/>
              </a:spcBef>
              <a:spcAft>
                <a:spcPts val="600"/>
              </a:spcAft>
            </a:pPr>
            <a:r>
              <a:rPr lang="en-US" sz="8000" dirty="0"/>
              <a:t>Solution Proposed</a:t>
            </a:r>
            <a:endParaRPr lang="en-US" sz="8000" dirty="0" smtClean="0"/>
          </a:p>
          <a:p>
            <a:pPr>
              <a:spcBef>
                <a:spcPts val="600"/>
              </a:spcBef>
              <a:spcAft>
                <a:spcPts val="600"/>
              </a:spcAft>
            </a:pPr>
            <a:r>
              <a:rPr lang="en-US" sz="8000" dirty="0" smtClean="0"/>
              <a:t>E-R </a:t>
            </a:r>
            <a:r>
              <a:rPr lang="en-US" sz="8000" dirty="0" smtClean="0"/>
              <a:t>Diagrams</a:t>
            </a:r>
          </a:p>
          <a:p>
            <a:pPr>
              <a:spcBef>
                <a:spcPts val="600"/>
              </a:spcBef>
              <a:spcAft>
                <a:spcPts val="600"/>
              </a:spcAft>
            </a:pPr>
            <a:r>
              <a:rPr lang="en-US" sz="8000" dirty="0" smtClean="0"/>
              <a:t>Expected </a:t>
            </a:r>
            <a:r>
              <a:rPr lang="en-US" sz="8000" dirty="0" smtClean="0"/>
              <a:t>Outcomes</a:t>
            </a:r>
          </a:p>
          <a:p>
            <a:pPr>
              <a:spcBef>
                <a:spcPts val="600"/>
              </a:spcBef>
              <a:spcAft>
                <a:spcPts val="600"/>
              </a:spcAft>
            </a:pPr>
            <a:r>
              <a:rPr lang="en-US" sz="8000" dirty="0" smtClean="0"/>
              <a:t>Scope</a:t>
            </a:r>
            <a:endParaRPr lang="en-US" sz="8000" dirty="0" smtClean="0"/>
          </a:p>
          <a:p>
            <a:pPr>
              <a:spcBef>
                <a:spcPts val="600"/>
              </a:spcBef>
              <a:spcAft>
                <a:spcPts val="600"/>
              </a:spcAft>
            </a:pPr>
            <a:r>
              <a:rPr lang="en-US" sz="8000" dirty="0" smtClean="0"/>
              <a:t>Limitations</a:t>
            </a:r>
            <a:endParaRPr lang="en-US" sz="8000" dirty="0" smtClean="0"/>
          </a:p>
          <a:p>
            <a:pPr>
              <a:spcBef>
                <a:spcPts val="600"/>
              </a:spcBef>
              <a:spcAft>
                <a:spcPts val="600"/>
              </a:spcAft>
            </a:pPr>
            <a:r>
              <a:rPr lang="en-US" sz="8000" dirty="0" smtClean="0"/>
              <a:t>Conclusion</a:t>
            </a:r>
            <a:endParaRPr lang="en-US" sz="2400" dirty="0" smtClean="0"/>
          </a:p>
          <a:p>
            <a:pPr>
              <a:spcBef>
                <a:spcPts val="600"/>
              </a:spcBef>
              <a:spcAft>
                <a:spcPts val="600"/>
              </a:spcAft>
            </a:pPr>
            <a:r>
              <a:rPr lang="en-US" sz="2400" dirty="0" smtClean="0"/>
              <a:t>               </a:t>
            </a:r>
          </a:p>
          <a:p>
            <a:endParaRPr lang="en-US" sz="2400" dirty="0" smtClean="0"/>
          </a:p>
          <a:p>
            <a:pPr>
              <a:buNone/>
            </a:pPr>
            <a:r>
              <a:rPr lang="en-US" sz="2400" dirty="0" smtClean="0"/>
              <a:t>			</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pPr>
              <a:buNone/>
            </a:pPr>
            <a:r>
              <a:rPr lang="en-US" dirty="0" smtClean="0"/>
              <a:t>   </a:t>
            </a:r>
            <a:r>
              <a:rPr lang="en-US" dirty="0" smtClean="0"/>
              <a:t>	In </a:t>
            </a:r>
            <a:r>
              <a:rPr lang="en-US" dirty="0" smtClean="0"/>
              <a:t>this project, we have tried to design an application which gives alert about the reminder when he enters into the geographical region specified in the reminder.</a:t>
            </a:r>
          </a:p>
          <a:p>
            <a:pPr>
              <a:buNone/>
            </a:pPr>
            <a:r>
              <a:rPr lang="en-US" dirty="0" smtClean="0"/>
              <a:t>   Since people are most likely to use mobile phones when on-the-go and away from home or office, apps that leverage location-based services can add real value to the user and thus provide a good return-on-investment for the mobile device.</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buNone/>
            </a:pPr>
            <a:r>
              <a:rPr lang="en-IN" dirty="0" smtClean="0"/>
              <a:t>  </a:t>
            </a:r>
          </a:p>
          <a:p>
            <a:r>
              <a:rPr lang="en-US" dirty="0" smtClean="0"/>
              <a:t>The importance and usefulness of location-sensing has already been well recognized and accepted, with the popularity of GPS based navigation systems. Not surprisingly, most of the today's smart-phones have location sensing capabilities built in. </a:t>
            </a:r>
          </a:p>
          <a:p>
            <a:r>
              <a:rPr lang="en-US" dirty="0" smtClean="0"/>
              <a:t>This report presents a reminder system that allows users to create location reminders and be alerted when they enter or exit the vicinity of a given location. It provides a highly useful set of integrated location based services.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800" dirty="0" smtClean="0"/>
              <a:t>Problem Statement</a:t>
            </a:r>
            <a:endParaRPr lang="en-US" sz="4800" dirty="0"/>
          </a:p>
        </p:txBody>
      </p:sp>
      <p:sp>
        <p:nvSpPr>
          <p:cNvPr id="2" name="Content Placeholder 1"/>
          <p:cNvSpPr>
            <a:spLocks noGrp="1"/>
          </p:cNvSpPr>
          <p:nvPr>
            <p:ph idx="1"/>
          </p:nvPr>
        </p:nvSpPr>
        <p:spPr/>
        <p:txBody>
          <a:bodyPr>
            <a:normAutofit fontScale="92500" lnSpcReduction="10000"/>
          </a:bodyPr>
          <a:lstStyle/>
          <a:p>
            <a:pPr>
              <a:buNone/>
            </a:pPr>
            <a:r>
              <a:rPr lang="en-US" b="1" dirty="0" smtClean="0"/>
              <a:t> </a:t>
            </a:r>
            <a:r>
              <a:rPr lang="en-US" dirty="0" smtClean="0"/>
              <a:t>    	</a:t>
            </a:r>
          </a:p>
          <a:p>
            <a:pPr>
              <a:buFont typeface="Arial" pitchFamily="34" charset="0"/>
              <a:buChar char="•"/>
            </a:pPr>
            <a:r>
              <a:rPr lang="en-US" dirty="0" smtClean="0"/>
              <a:t>Most of the reminder applications available today in mobile phones are time and date based. In which the user has to save the time and date of when he wants to be reminded about in the reminder. If the reminder is ON, the device continuously tries to match the device time and date with the saved time and date, and the user will be alerted if it is a match.     </a:t>
            </a:r>
          </a:p>
          <a:p>
            <a:pPr>
              <a:buFont typeface="Arial" pitchFamily="34" charset="0"/>
              <a:buChar char="•"/>
            </a:pPr>
            <a:r>
              <a:rPr lang="en-US" dirty="0" smtClean="0"/>
              <a:t>But in many cases the user will not be aware about the time and date, but he will be aware about the place where he wants the reminder. </a:t>
            </a:r>
          </a:p>
          <a:p>
            <a:pPr>
              <a:buFont typeface="Arial" pitchFamily="34" charset="0"/>
              <a:buChar char="•"/>
            </a:pPr>
            <a:r>
              <a:rPr lang="en-US" dirty="0" smtClean="0"/>
              <a:t>Hence we tried to design a location based reminder system.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lstStyle/>
          <a:p>
            <a:r>
              <a:rPr lang="en-US" dirty="0" smtClean="0"/>
              <a:t>               Project  Objective</a:t>
            </a:r>
            <a:endParaRPr lang="en-US" dirty="0"/>
          </a:p>
        </p:txBody>
      </p:sp>
      <p:sp>
        <p:nvSpPr>
          <p:cNvPr id="3" name="Content Placeholder 2"/>
          <p:cNvSpPr>
            <a:spLocks noGrp="1"/>
          </p:cNvSpPr>
          <p:nvPr>
            <p:ph idx="1"/>
          </p:nvPr>
        </p:nvSpPr>
        <p:spPr>
          <a:xfrm>
            <a:off x="304800" y="1447800"/>
            <a:ext cx="8229600" cy="4930409"/>
          </a:xfrm>
        </p:spPr>
        <p:txBody>
          <a:bodyPr>
            <a:noAutofit/>
          </a:bodyPr>
          <a:lstStyle/>
          <a:p>
            <a:pPr algn="ctr">
              <a:buNone/>
            </a:pPr>
            <a:endParaRPr lang="en-US" sz="2800" dirty="0" smtClean="0"/>
          </a:p>
          <a:p>
            <a:pPr>
              <a:buNone/>
            </a:pPr>
            <a:r>
              <a:rPr lang="en-US" sz="2800" dirty="0" smtClean="0"/>
              <a:t>   To design a mobile application that provides personal location-based services such as –</a:t>
            </a:r>
          </a:p>
          <a:p>
            <a:pPr lvl="0"/>
            <a:r>
              <a:rPr lang="en-IN" sz="2800" dirty="0" smtClean="0"/>
              <a:t>Reminders:- To make notes and list to get reminded about events</a:t>
            </a:r>
          </a:p>
          <a:p>
            <a:pPr lvl="0"/>
            <a:r>
              <a:rPr lang="en-IN" sz="2800" dirty="0" smtClean="0"/>
              <a:t>Location:- To set reminder based on locations</a:t>
            </a:r>
            <a:endParaRPr lang="en-US" sz="2800" dirty="0" smtClean="0"/>
          </a:p>
          <a:p>
            <a:pPr lvl="0"/>
            <a:r>
              <a:rPr lang="en-IN" sz="2800" dirty="0" smtClean="0"/>
              <a:t>Bookmarking:- To bookmark the reminders </a:t>
            </a:r>
            <a:endParaRPr lang="en-US" sz="2800" dirty="0" smtClean="0"/>
          </a:p>
          <a:p>
            <a:pPr lvl="0"/>
            <a:r>
              <a:rPr lang="en-IN" sz="2800" dirty="0" smtClean="0"/>
              <a:t>Send Reminder:- To set reminder for others and send them.</a:t>
            </a:r>
            <a:endParaRPr lang="en-US" sz="2800" dirty="0" smtClean="0"/>
          </a:p>
          <a:p>
            <a:pPr lvl="0"/>
            <a:r>
              <a:rPr lang="en-IN" sz="2800" dirty="0" smtClean="0"/>
              <a:t>Search nearby:- To get notified for  nearby location and places according to requirements.</a:t>
            </a:r>
            <a:endParaRPr lang="en-US" sz="2800" dirty="0" smtClean="0"/>
          </a:p>
          <a:p>
            <a:pPr algn="just">
              <a:buNone/>
            </a:pPr>
            <a:endParaRPr lang="en-US" sz="2800" dirty="0" smtClean="0"/>
          </a:p>
          <a:p>
            <a:pPr algn="ctr">
              <a:buNone/>
            </a:pP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Survey of Existing System</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dirty="0" smtClean="0"/>
              <a:t>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8805577"/>
              </p:ext>
            </p:extLst>
          </p:nvPr>
        </p:nvGraphicFramePr>
        <p:xfrm>
          <a:off x="533400" y="1935480"/>
          <a:ext cx="8229600" cy="4541520"/>
        </p:xfrm>
        <a:graphic>
          <a:graphicData uri="http://schemas.openxmlformats.org/drawingml/2006/table">
            <a:tbl>
              <a:tblPr firstRow="1" firstCol="1" bandRow="1">
                <a:tableStyleId>{5C22544A-7EE6-4342-B048-85BDC9FD1C3A}</a:tableStyleId>
              </a:tblPr>
              <a:tblGrid>
                <a:gridCol w="591114">
                  <a:extLst>
                    <a:ext uri="{9D8B030D-6E8A-4147-A177-3AD203B41FA5}">
                      <a16:colId xmlns:a16="http://schemas.microsoft.com/office/drawing/2014/main" val="2142873544"/>
                    </a:ext>
                  </a:extLst>
                </a:gridCol>
                <a:gridCol w="1333022">
                  <a:extLst>
                    <a:ext uri="{9D8B030D-6E8A-4147-A177-3AD203B41FA5}">
                      <a16:colId xmlns:a16="http://schemas.microsoft.com/office/drawing/2014/main" val="1073574300"/>
                    </a:ext>
                  </a:extLst>
                </a:gridCol>
                <a:gridCol w="2450408">
                  <a:extLst>
                    <a:ext uri="{9D8B030D-6E8A-4147-A177-3AD203B41FA5}">
                      <a16:colId xmlns:a16="http://schemas.microsoft.com/office/drawing/2014/main" val="1677782898"/>
                    </a:ext>
                  </a:extLst>
                </a:gridCol>
                <a:gridCol w="1756000">
                  <a:extLst>
                    <a:ext uri="{9D8B030D-6E8A-4147-A177-3AD203B41FA5}">
                      <a16:colId xmlns:a16="http://schemas.microsoft.com/office/drawing/2014/main" val="1184656361"/>
                    </a:ext>
                  </a:extLst>
                </a:gridCol>
                <a:gridCol w="2099056">
                  <a:extLst>
                    <a:ext uri="{9D8B030D-6E8A-4147-A177-3AD203B41FA5}">
                      <a16:colId xmlns:a16="http://schemas.microsoft.com/office/drawing/2014/main" val="3930406674"/>
                    </a:ext>
                  </a:extLst>
                </a:gridCol>
              </a:tblGrid>
              <a:tr h="505599">
                <a:tc>
                  <a:txBody>
                    <a:bodyPr/>
                    <a:lstStyle/>
                    <a:p>
                      <a:pPr>
                        <a:spcAft>
                          <a:spcPts val="0"/>
                        </a:spcAft>
                      </a:pPr>
                      <a:r>
                        <a:rPr lang="en-US" sz="1400">
                          <a:effectLst/>
                        </a:rPr>
                        <a:t>S.No</a:t>
                      </a:r>
                      <a:endParaRPr lang="en-IN" sz="12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Aft>
                          <a:spcPts val="0"/>
                        </a:spcAft>
                      </a:pPr>
                      <a:r>
                        <a:rPr lang="en-US" sz="1400">
                          <a:effectLst/>
                        </a:rPr>
                        <a:t>Existing System</a:t>
                      </a:r>
                      <a:endParaRPr lang="en-IN" sz="12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Aft>
                          <a:spcPts val="0"/>
                        </a:spcAft>
                      </a:pPr>
                      <a:r>
                        <a:rPr lang="en-US" sz="1400">
                          <a:effectLst/>
                        </a:rPr>
                        <a:t>Features</a:t>
                      </a:r>
                      <a:endParaRPr lang="en-IN" sz="12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Aft>
                          <a:spcPts val="0"/>
                        </a:spcAft>
                      </a:pPr>
                      <a:r>
                        <a:rPr lang="en-US" sz="1400">
                          <a:effectLst/>
                        </a:rPr>
                        <a:t>Disadvantages</a:t>
                      </a:r>
                      <a:endParaRPr lang="en-IN" sz="12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Aft>
                          <a:spcPts val="0"/>
                        </a:spcAft>
                      </a:pPr>
                      <a:r>
                        <a:rPr lang="en-US" sz="1400">
                          <a:effectLst/>
                        </a:rPr>
                        <a:t>Limitations</a:t>
                      </a:r>
                      <a:endParaRPr lang="en-IN" sz="12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078415949"/>
                  </a:ext>
                </a:extLst>
              </a:tr>
              <a:tr h="2308681">
                <a:tc>
                  <a:txBody>
                    <a:bodyPr/>
                    <a:lstStyle/>
                    <a:p>
                      <a:pPr>
                        <a:spcAft>
                          <a:spcPts val="0"/>
                        </a:spcAft>
                      </a:pPr>
                      <a:r>
                        <a:rPr lang="en-US" sz="1400">
                          <a:effectLst/>
                        </a:rPr>
                        <a:t>1.</a:t>
                      </a:r>
                      <a:endParaRPr lang="en-IN" sz="12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Aft>
                          <a:spcPts val="0"/>
                        </a:spcAft>
                      </a:pPr>
                      <a:r>
                        <a:rPr lang="en-US" sz="1400" dirty="0">
                          <a:effectLst/>
                        </a:rPr>
                        <a:t>Google Keep</a:t>
                      </a:r>
                      <a:endParaRPr lang="en-IN" sz="1200" dirty="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en-IN" sz="1400">
                          <a:effectLst/>
                        </a:rPr>
                        <a:t>We can create checklists</a:t>
                      </a:r>
                      <a:endParaRPr lang="en-IN" sz="1100">
                        <a:effectLst/>
                      </a:endParaRPr>
                    </a:p>
                    <a:p>
                      <a:pPr marL="342900" lvl="0" indent="-342900">
                        <a:lnSpc>
                          <a:spcPct val="115000"/>
                        </a:lnSpc>
                        <a:spcAft>
                          <a:spcPts val="0"/>
                        </a:spcAft>
                        <a:buFont typeface="Symbol" panose="05050102010706020507" pitchFamily="18" charset="2"/>
                        <a:buChar char=""/>
                      </a:pPr>
                      <a:r>
                        <a:rPr lang="en-IN" sz="1400">
                          <a:effectLst/>
                        </a:rPr>
                        <a:t>User can keep lists organized</a:t>
                      </a:r>
                      <a:endParaRPr lang="en-IN" sz="1100">
                        <a:effectLst/>
                      </a:endParaRPr>
                    </a:p>
                    <a:p>
                      <a:pPr marL="342900" lvl="0" indent="-342900">
                        <a:lnSpc>
                          <a:spcPct val="115000"/>
                        </a:lnSpc>
                        <a:spcAft>
                          <a:spcPts val="0"/>
                        </a:spcAft>
                        <a:buFont typeface="Symbol" panose="05050102010706020507" pitchFamily="18" charset="2"/>
                        <a:buChar char=""/>
                      </a:pPr>
                      <a:r>
                        <a:rPr lang="en-IN" sz="1400">
                          <a:effectLst/>
                        </a:rPr>
                        <a:t>Integrated with Google</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en-IN" sz="1400">
                          <a:effectLst/>
                        </a:rPr>
                        <a:t>Keep lacks rich text format in notes.</a:t>
                      </a:r>
                      <a:endParaRPr lang="en-IN" sz="1100">
                        <a:effectLst/>
                      </a:endParaRPr>
                    </a:p>
                    <a:p>
                      <a:pPr marL="342900" lvl="0" indent="-342900">
                        <a:lnSpc>
                          <a:spcPct val="115000"/>
                        </a:lnSpc>
                        <a:spcAft>
                          <a:spcPts val="0"/>
                        </a:spcAft>
                        <a:buFont typeface="Symbol" panose="05050102010706020507" pitchFamily="18" charset="2"/>
                        <a:buChar char=""/>
                      </a:pPr>
                      <a:r>
                        <a:rPr lang="en-IN" sz="1400">
                          <a:effectLst/>
                        </a:rPr>
                        <a:t>Google Keep lacks categorization</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en-IN" sz="1400">
                          <a:effectLst/>
                        </a:rPr>
                        <a:t>Unmanageable for long list of notes</a:t>
                      </a:r>
                      <a:endParaRPr lang="en-IN" sz="1100">
                        <a:effectLst/>
                      </a:endParaRPr>
                    </a:p>
                    <a:p>
                      <a:pPr marL="342900" lvl="0" indent="-342900">
                        <a:lnSpc>
                          <a:spcPct val="115000"/>
                        </a:lnSpc>
                        <a:spcAft>
                          <a:spcPts val="1000"/>
                        </a:spcAft>
                        <a:buFont typeface="Symbol" panose="05050102010706020507" pitchFamily="18" charset="2"/>
                        <a:buChar char=""/>
                      </a:pPr>
                      <a:r>
                        <a:rPr lang="en-IN" sz="1400">
                          <a:effectLst/>
                        </a:rPr>
                        <a:t>Doesn’t support location based notes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918086279"/>
                  </a:ext>
                </a:extLst>
              </a:tr>
              <a:tr h="1727240">
                <a:tc>
                  <a:txBody>
                    <a:bodyPr/>
                    <a:lstStyle/>
                    <a:p>
                      <a:pPr>
                        <a:spcAft>
                          <a:spcPts val="0"/>
                        </a:spcAft>
                      </a:pPr>
                      <a:r>
                        <a:rPr lang="en-US" sz="1400">
                          <a:effectLst/>
                        </a:rPr>
                        <a:t>2.</a:t>
                      </a:r>
                      <a:endParaRPr lang="en-IN" sz="12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a:spcAft>
                          <a:spcPts val="0"/>
                        </a:spcAft>
                      </a:pPr>
                      <a:r>
                        <a:rPr lang="en-US" sz="1400">
                          <a:effectLst/>
                        </a:rPr>
                        <a:t>Any.do</a:t>
                      </a:r>
                      <a:endParaRPr lang="en-IN" sz="1200">
                        <a:effectLst/>
                        <a:latin typeface="Times New Roman" panose="02020603050405020304" pitchFamily="18" charset="0"/>
                        <a:ea typeface="Times New Roman" panose="02020603050405020304" pitchFamily="18" charset="0"/>
                        <a:cs typeface="Calibri" panose="020F0502020204030204" pitchFamily="34"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en-IN" sz="1400">
                          <a:effectLst/>
                        </a:rPr>
                        <a:t>User can create to-do lists</a:t>
                      </a:r>
                      <a:endParaRPr lang="en-IN" sz="1100">
                        <a:effectLst/>
                      </a:endParaRPr>
                    </a:p>
                    <a:p>
                      <a:pPr marL="342900" lvl="0" indent="-342900">
                        <a:lnSpc>
                          <a:spcPct val="115000"/>
                        </a:lnSpc>
                        <a:spcAft>
                          <a:spcPts val="0"/>
                        </a:spcAft>
                        <a:buFont typeface="Symbol" panose="05050102010706020507" pitchFamily="18" charset="2"/>
                        <a:buChar char=""/>
                      </a:pPr>
                      <a:r>
                        <a:rPr lang="en-IN" sz="1400">
                          <a:effectLst/>
                        </a:rPr>
                        <a:t>Provide location based reminder</a:t>
                      </a:r>
                      <a:endParaRPr lang="en-IN" sz="1100">
                        <a:effectLst/>
                      </a:endParaRPr>
                    </a:p>
                    <a:p>
                      <a:pPr marL="342900" lvl="0" indent="-342900">
                        <a:lnSpc>
                          <a:spcPct val="115000"/>
                        </a:lnSpc>
                        <a:spcAft>
                          <a:spcPts val="0"/>
                        </a:spcAft>
                        <a:buFont typeface="Symbol" panose="05050102010706020507" pitchFamily="18" charset="2"/>
                        <a:buChar char=""/>
                      </a:pPr>
                      <a:r>
                        <a:rPr lang="en-IN" sz="1400">
                          <a:effectLst/>
                        </a:rPr>
                        <a:t>Customization of lists</a:t>
                      </a:r>
                      <a:endParaRPr lang="en-IN"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en-IN" sz="1400" dirty="0">
                          <a:effectLst/>
                        </a:rPr>
                        <a:t>Paid application</a:t>
                      </a:r>
                      <a:endParaRPr lang="en-IN" sz="1100" dirty="0">
                        <a:effectLst/>
                      </a:endParaRPr>
                    </a:p>
                    <a:p>
                      <a:pPr marL="342900" lvl="0" indent="-342900">
                        <a:lnSpc>
                          <a:spcPct val="115000"/>
                        </a:lnSpc>
                        <a:spcAft>
                          <a:spcPts val="0"/>
                        </a:spcAft>
                        <a:buFont typeface="Symbol" panose="05050102010706020507" pitchFamily="18" charset="2"/>
                        <a:buChar char=""/>
                      </a:pPr>
                      <a:r>
                        <a:rPr lang="en-IN" sz="1400" dirty="0">
                          <a:effectLst/>
                        </a:rPr>
                        <a:t>Not a reliable application</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342900" lvl="0" indent="-342900">
                        <a:lnSpc>
                          <a:spcPct val="115000"/>
                        </a:lnSpc>
                        <a:spcAft>
                          <a:spcPts val="0"/>
                        </a:spcAft>
                        <a:buFont typeface="Symbol" panose="05050102010706020507" pitchFamily="18" charset="2"/>
                        <a:buChar char=""/>
                      </a:pPr>
                      <a:r>
                        <a:rPr lang="en-IN" sz="1400" dirty="0">
                          <a:effectLst/>
                        </a:rPr>
                        <a:t>Can’t interpret natural language</a:t>
                      </a:r>
                      <a:endParaRPr lang="en-IN" sz="1100" dirty="0">
                        <a:effectLst/>
                      </a:endParaRPr>
                    </a:p>
                    <a:p>
                      <a:pPr marL="342900" lvl="0" indent="-342900">
                        <a:lnSpc>
                          <a:spcPct val="115000"/>
                        </a:lnSpc>
                        <a:spcAft>
                          <a:spcPts val="1000"/>
                        </a:spcAft>
                        <a:buFont typeface="Symbol" panose="05050102010706020507" pitchFamily="18" charset="2"/>
                        <a:buChar char=""/>
                      </a:pPr>
                      <a:r>
                        <a:rPr lang="en-IN" sz="1400" dirty="0">
                          <a:effectLst/>
                        </a:rPr>
                        <a:t>Complicated for normal user</a:t>
                      </a:r>
                      <a:endParaRPr lang="en-IN"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22277204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 Proposed</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Our project, SMART REMINDER SYSTEM, provides a highly useful set of integrated location based services such as:</a:t>
            </a:r>
          </a:p>
          <a:p>
            <a:pPr>
              <a:buNone/>
            </a:pPr>
            <a:r>
              <a:rPr lang="en-US" dirty="0" smtClean="0"/>
              <a:t>1. A reminder system that allows users to create location reminders and be alerted when they enter or exit the vicinity of a given location.  </a:t>
            </a:r>
          </a:p>
          <a:p>
            <a:pPr>
              <a:buNone/>
            </a:pPr>
            <a:r>
              <a:rPr lang="en-US" dirty="0" smtClean="0"/>
              <a:t>2. Adding notes and Lists for the reminder, there will be no need of carrying papers and pen. </a:t>
            </a:r>
          </a:p>
          <a:p>
            <a:pPr>
              <a:buNone/>
            </a:pPr>
            <a:r>
              <a:rPr lang="en-US" dirty="0" smtClean="0"/>
              <a:t>3. It will also feature simple time based reminder system.</a:t>
            </a:r>
          </a:p>
          <a:p>
            <a:pPr>
              <a:buNone/>
            </a:pPr>
            <a:r>
              <a:rPr lang="en-US" dirty="0" smtClean="0"/>
              <a:t>4. Smart Reminder for Elderly People, the family members can inform there elders for reminders of medicines and other works.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pPr algn="ctr"/>
            <a:r>
              <a:rPr lang="en-IN" dirty="0" smtClean="0"/>
              <a:t>Entity-Relationship Diagram</a:t>
            </a:r>
            <a:endParaRPr lang="en-IN" dirty="0"/>
          </a:p>
        </p:txBody>
      </p:sp>
      <p:sp>
        <p:nvSpPr>
          <p:cNvPr id="4" name="Content Placeholder 3"/>
          <p:cNvSpPr>
            <a:spLocks noGrp="1"/>
          </p:cNvSpPr>
          <p:nvPr>
            <p:ph idx="1"/>
          </p:nvPr>
        </p:nvSpPr>
        <p:spPr/>
        <p:txBody>
          <a:bodyPr/>
          <a:lstStyle/>
          <a:p>
            <a:endParaRPr lang="en-US" dirty="0" smtClean="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14" y="1499182"/>
            <a:ext cx="9144000" cy="4825418"/>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870</TotalTime>
  <Words>649</Words>
  <Application>Microsoft Office PowerPoint</Application>
  <PresentationFormat>On-screen Show (4:3)</PresentationFormat>
  <Paragraphs>98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Constantia</vt:lpstr>
      <vt:lpstr>Mangal</vt:lpstr>
      <vt:lpstr>Symbol</vt:lpstr>
      <vt:lpstr>Times New Roman</vt:lpstr>
      <vt:lpstr>Wingdings 2</vt:lpstr>
      <vt:lpstr>Flow</vt:lpstr>
      <vt:lpstr>ACROPOLIS  INSTITUTE OF TECHNOLOGY  AND RESEARCH</vt:lpstr>
      <vt:lpstr>Content</vt:lpstr>
      <vt:lpstr>ABSTRACT</vt:lpstr>
      <vt:lpstr>INTRODUCTION</vt:lpstr>
      <vt:lpstr>Problem Statement</vt:lpstr>
      <vt:lpstr>               Project  Objective</vt:lpstr>
      <vt:lpstr>Survey of Existing System</vt:lpstr>
      <vt:lpstr>Solution Proposed</vt:lpstr>
      <vt:lpstr>Entity-Relationship Diagram</vt:lpstr>
      <vt:lpstr>EXPECTED OUTCOMES</vt:lpstr>
      <vt:lpstr>SCOPE</vt:lpstr>
      <vt:lpstr> LIMITATIONS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Core</dc:creator>
  <cp:lastModifiedBy>Windows User</cp:lastModifiedBy>
  <cp:revision>111</cp:revision>
  <dcterms:created xsi:type="dcterms:W3CDTF">2017-04-21T23:04:24Z</dcterms:created>
  <dcterms:modified xsi:type="dcterms:W3CDTF">2018-08-14T06:49:15Z</dcterms:modified>
</cp:coreProperties>
</file>