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5" r:id="rId10"/>
    <p:sldId id="266"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9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855FD84D-BA0A-48B7-AE5F-AC1B390E8048}"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26404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55FD84D-BA0A-48B7-AE5F-AC1B390E8048}"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1386774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55FD84D-BA0A-48B7-AE5F-AC1B390E8048}"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2974975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855FD84D-BA0A-48B7-AE5F-AC1B390E8048}"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4224583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55FD84D-BA0A-48B7-AE5F-AC1B390E8048}" type="datetimeFigureOut">
              <a:rPr lang="en-CA" smtClean="0"/>
              <a:t>2020-10-19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230183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855FD84D-BA0A-48B7-AE5F-AC1B390E8048}"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236856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855FD84D-BA0A-48B7-AE5F-AC1B390E8048}" type="datetimeFigureOut">
              <a:rPr lang="en-CA" smtClean="0"/>
              <a:t>2020-10-19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3010677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855FD84D-BA0A-48B7-AE5F-AC1B390E8048}" type="datetimeFigureOut">
              <a:rPr lang="en-CA" smtClean="0"/>
              <a:t>2020-10-19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114195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FD84D-BA0A-48B7-AE5F-AC1B390E8048}" type="datetimeFigureOut">
              <a:rPr lang="en-CA" smtClean="0"/>
              <a:t>2020-10-19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1749504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5FD84D-BA0A-48B7-AE5F-AC1B390E8048}"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136952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55FD84D-BA0A-48B7-AE5F-AC1B390E8048}" type="datetimeFigureOut">
              <a:rPr lang="en-CA" smtClean="0"/>
              <a:t>2020-10-19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5E69035A-01AB-44CA-90FD-65D1A26BAE9F}" type="slidenum">
              <a:rPr lang="en-CA" smtClean="0"/>
              <a:t>‹#›</a:t>
            </a:fld>
            <a:endParaRPr lang="en-CA"/>
          </a:p>
        </p:txBody>
      </p:sp>
    </p:spTree>
    <p:extLst>
      <p:ext uri="{BB962C8B-B14F-4D97-AF65-F5344CB8AC3E}">
        <p14:creationId xmlns:p14="http://schemas.microsoft.com/office/powerpoint/2010/main" val="237513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FD84D-BA0A-48B7-AE5F-AC1B390E8048}" type="datetimeFigureOut">
              <a:rPr lang="en-CA" smtClean="0"/>
              <a:t>2020-10-19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69035A-01AB-44CA-90FD-65D1A26BAE9F}" type="slidenum">
              <a:rPr lang="en-CA" smtClean="0"/>
              <a:t>‹#›</a:t>
            </a:fld>
            <a:endParaRPr lang="en-CA"/>
          </a:p>
        </p:txBody>
      </p:sp>
    </p:spTree>
    <p:extLst>
      <p:ext uri="{BB962C8B-B14F-4D97-AF65-F5344CB8AC3E}">
        <p14:creationId xmlns:p14="http://schemas.microsoft.com/office/powerpoint/2010/main" val="42891426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mailto:debian@beaglebone.local"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Z6YwcGjw6ps" TargetMode="External"/><Relationship Id="rId2" Type="http://schemas.openxmlformats.org/officeDocument/2006/relationships/hyperlink" Target="https://piratelearner.com/en/bookmarks/how-to-check-whether-16x2-lcd-working-or-not/16/" TargetMode="External"/><Relationship Id="rId1" Type="http://schemas.openxmlformats.org/officeDocument/2006/relationships/slideLayout" Target="../slideLayouts/slideLayout2.xml"/><Relationship Id="rId6" Type="http://schemas.openxmlformats.org/officeDocument/2006/relationships/hyperlink" Target="https://www.youtube.com/watch?v=TnWDlHpY56o" TargetMode="External"/><Relationship Id="rId5" Type="http://schemas.openxmlformats.org/officeDocument/2006/relationships/hyperlink" Target="https://dzone.com/articles/programming-the-esp8266-with-the-arduino-ide-in-3" TargetMode="External"/><Relationship Id="rId4" Type="http://schemas.openxmlformats.org/officeDocument/2006/relationships/hyperlink" Target="https://maker.pro/arduino/tutorial/how-to-interface-arduino-and-the-mpu-6050-sen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392237"/>
          </a:xfrm>
        </p:spPr>
        <p:txBody>
          <a:bodyPr>
            <a:normAutofit fontScale="90000"/>
          </a:bodyPr>
          <a:lstStyle/>
          <a:p>
            <a:r>
              <a:rPr lang="en-US" dirty="0"/>
              <a:t>Hardware Testing</a:t>
            </a:r>
            <a:br>
              <a:rPr lang="en-US" dirty="0"/>
            </a:br>
            <a:r>
              <a:rPr lang="en-US" dirty="0"/>
              <a:t>part 2(Group 5)</a:t>
            </a:r>
            <a:endParaRPr lang="en-CA" dirty="0"/>
          </a:p>
        </p:txBody>
      </p:sp>
      <p:sp>
        <p:nvSpPr>
          <p:cNvPr id="3" name="Subtitle 2"/>
          <p:cNvSpPr>
            <a:spLocks noGrp="1"/>
          </p:cNvSpPr>
          <p:nvPr>
            <p:ph type="subTitle" idx="1"/>
          </p:nvPr>
        </p:nvSpPr>
        <p:spPr>
          <a:xfrm>
            <a:off x="1524000" y="4318000"/>
            <a:ext cx="9144000" cy="939800"/>
          </a:xfrm>
        </p:spPr>
        <p:txBody>
          <a:bodyPr/>
          <a:lstStyle/>
          <a:p>
            <a:r>
              <a:rPr lang="en-US" dirty="0"/>
              <a:t>Submitted by: </a:t>
            </a:r>
            <a:r>
              <a:rPr lang="en-US" dirty="0" err="1"/>
              <a:t>Gurman</a:t>
            </a:r>
            <a:r>
              <a:rPr lang="en-US" dirty="0"/>
              <a:t> </a:t>
            </a:r>
            <a:r>
              <a:rPr lang="en-US" dirty="0" err="1"/>
              <a:t>singh</a:t>
            </a:r>
            <a:r>
              <a:rPr lang="en-US" dirty="0"/>
              <a:t>(Co753359)</a:t>
            </a:r>
            <a:endParaRPr lang="en-CA" dirty="0"/>
          </a:p>
        </p:txBody>
      </p:sp>
    </p:spTree>
    <p:extLst>
      <p:ext uri="{BB962C8B-B14F-4D97-AF65-F5344CB8AC3E}">
        <p14:creationId xmlns:p14="http://schemas.microsoft.com/office/powerpoint/2010/main" val="4156087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                            Testing of 315/433Mhz RF module</a:t>
            </a:r>
            <a:endParaRPr lang="en-CA"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Materials required :</a:t>
            </a:r>
            <a:r>
              <a:rPr lang="en-CA" sz="2000" dirty="0">
                <a:latin typeface="Times New Roman" panose="02020603050405020304" pitchFamily="18" charset="0"/>
                <a:cs typeface="Times New Roman" panose="02020603050405020304" pitchFamily="18" charset="0"/>
              </a:rPr>
              <a:t>315/433 </a:t>
            </a:r>
            <a:r>
              <a:rPr lang="en-CA" sz="2000" dirty="0" err="1">
                <a:latin typeface="Times New Roman" panose="02020603050405020304" pitchFamily="18" charset="0"/>
                <a:cs typeface="Times New Roman" panose="02020603050405020304" pitchFamily="18" charset="0"/>
              </a:rPr>
              <a:t>Mhz</a:t>
            </a:r>
            <a:r>
              <a:rPr lang="en-CA" sz="2000" dirty="0">
                <a:latin typeface="Times New Roman" panose="02020603050405020304" pitchFamily="18" charset="0"/>
                <a:cs typeface="Times New Roman" panose="02020603050405020304" pitchFamily="18" charset="0"/>
              </a:rPr>
              <a:t> RF module</a:t>
            </a:r>
          </a:p>
          <a:p>
            <a:r>
              <a:rPr lang="en-US" sz="2000" dirty="0">
                <a:latin typeface="Times New Roman" panose="02020603050405020304" pitchFamily="18" charset="0"/>
                <a:cs typeface="Times New Roman" panose="02020603050405020304" pitchFamily="18" charset="0"/>
              </a:rPr>
              <a:t>7805 voltage regulator</a:t>
            </a:r>
          </a:p>
          <a:p>
            <a:r>
              <a:rPr lang="en-US" sz="2000" dirty="0">
                <a:latin typeface="Times New Roman" panose="02020603050405020304" pitchFamily="18" charset="0"/>
                <a:cs typeface="Times New Roman" panose="02020603050405020304" pitchFamily="18" charset="0"/>
              </a:rPr>
              <a:t>330 ohm </a:t>
            </a:r>
            <a:r>
              <a:rPr lang="en-US" sz="2000" dirty="0" err="1">
                <a:latin typeface="Times New Roman" panose="02020603050405020304" pitchFamily="18" charset="0"/>
                <a:cs typeface="Times New Roman" panose="02020603050405020304" pitchFamily="18" charset="0"/>
              </a:rPr>
              <a:t>resisitor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Orange led diode</a:t>
            </a:r>
          </a:p>
          <a:p>
            <a:r>
              <a:rPr lang="en-US" sz="2000" dirty="0">
                <a:latin typeface="Times New Roman" panose="02020603050405020304" pitchFamily="18" charset="0"/>
                <a:cs typeface="Times New Roman" panose="02020603050405020304" pitchFamily="18" charset="0"/>
              </a:rPr>
              <a:t>5v battery</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this , 5volt input supply will be given to 7805 voltage regulator. The function of 7805 voltage regulator is to maintain that 5 voltage on its </a:t>
            </a:r>
            <a:r>
              <a:rPr lang="en-US" sz="2000" dirty="0" err="1">
                <a:latin typeface="Times New Roman" panose="02020603050405020304" pitchFamily="18" charset="0"/>
                <a:cs typeface="Times New Roman" panose="02020603050405020304" pitchFamily="18" charset="0"/>
              </a:rPr>
              <a:t>ouput</a:t>
            </a:r>
            <a:r>
              <a:rPr lang="en-US" sz="2000" dirty="0">
                <a:latin typeface="Times New Roman" panose="02020603050405020304" pitchFamily="18" charset="0"/>
                <a:cs typeface="Times New Roman" panose="02020603050405020304" pitchFamily="18" charset="0"/>
              </a:rPr>
              <a:t>. Then that 5volt supply is send to the 315mhz transmitter part which further perform its function and on receiver side across 433mhz two parallel connection are done in both 330ohm resistor is connected to orange LED diode </a:t>
            </a:r>
          </a:p>
        </p:txBody>
      </p:sp>
    </p:spTree>
    <p:extLst>
      <p:ext uri="{BB962C8B-B14F-4D97-AF65-F5344CB8AC3E}">
        <p14:creationId xmlns:p14="http://schemas.microsoft.com/office/powerpoint/2010/main" val="1716083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4176"/>
            <a:ext cx="7698059" cy="1516565"/>
          </a:xfrm>
        </p:spPr>
        <p:txBody>
          <a:bodyPr>
            <a:normAutofit fontScale="90000"/>
          </a:bodyPr>
          <a:lstStyle/>
          <a:p>
            <a:r>
              <a:rPr lang="en-US" dirty="0"/>
              <a:t>Testing of </a:t>
            </a:r>
            <a:r>
              <a:rPr lang="en-US" dirty="0" err="1"/>
              <a:t>beaglebone</a:t>
            </a:r>
            <a:r>
              <a:rPr lang="en-US" dirty="0"/>
              <a:t> black</a:t>
            </a:r>
            <a:endParaRPr lang="en-CA" dirty="0"/>
          </a:p>
        </p:txBody>
      </p:sp>
      <p:sp>
        <p:nvSpPr>
          <p:cNvPr id="3" name="Subtitle 2"/>
          <p:cNvSpPr>
            <a:spLocks noGrp="1"/>
          </p:cNvSpPr>
          <p:nvPr>
            <p:ph type="subTitle" idx="1"/>
          </p:nvPr>
        </p:nvSpPr>
        <p:spPr>
          <a:xfrm>
            <a:off x="1524000" y="1884556"/>
            <a:ext cx="9144000" cy="4025590"/>
          </a:xfrm>
        </p:spPr>
        <p:txBody>
          <a:bodyPr>
            <a:normAutofit/>
          </a:bodyPr>
          <a:lstStyle/>
          <a:p>
            <a:pPr algn="l"/>
            <a:r>
              <a:rPr lang="en-US" sz="2000" dirty="0">
                <a:latin typeface="Times New Roman" panose="02020603050405020304" pitchFamily="18" charset="0"/>
                <a:cs typeface="Times New Roman" panose="02020603050405020304" pitchFamily="18" charset="0"/>
              </a:rPr>
              <a:t>Materials </a:t>
            </a:r>
            <a:r>
              <a:rPr lang="en-US" sz="2000" dirty="0" err="1">
                <a:latin typeface="Times New Roman" panose="02020603050405020304" pitchFamily="18" charset="0"/>
                <a:cs typeface="Times New Roman" panose="02020603050405020304" pitchFamily="18" charset="0"/>
              </a:rPr>
              <a:t>required:USB</a:t>
            </a:r>
            <a:r>
              <a:rPr lang="en-US" sz="2000" dirty="0">
                <a:latin typeface="Times New Roman" panose="02020603050405020304" pitchFamily="18" charset="0"/>
                <a:cs typeface="Times New Roman" panose="02020603050405020304" pitchFamily="18" charset="0"/>
              </a:rPr>
              <a:t> cable to connect to </a:t>
            </a:r>
            <a:r>
              <a:rPr lang="en-US" sz="2000" dirty="0" err="1">
                <a:latin typeface="Times New Roman" panose="02020603050405020304" pitchFamily="18" charset="0"/>
                <a:cs typeface="Times New Roman" panose="02020603050405020304" pitchFamily="18" charset="0"/>
              </a:rPr>
              <a:t>PC,beaglebone</a:t>
            </a:r>
            <a:r>
              <a:rPr lang="en-US" sz="2000" dirty="0">
                <a:latin typeface="Times New Roman" panose="02020603050405020304" pitchFamily="18" charset="0"/>
                <a:cs typeface="Times New Roman" panose="02020603050405020304" pitchFamily="18" charset="0"/>
              </a:rPr>
              <a:t> black</a:t>
            </a:r>
          </a:p>
          <a:p>
            <a:pPr algn="l"/>
            <a:r>
              <a:rPr lang="en-US" sz="2000" dirty="0">
                <a:latin typeface="Times New Roman" panose="02020603050405020304" pitchFamily="18" charset="0"/>
                <a:cs typeface="Times New Roman" panose="02020603050405020304" pitchFamily="18" charset="0"/>
              </a:rPr>
              <a:t>In the testing of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black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black is just connected to the </a:t>
            </a:r>
            <a:r>
              <a:rPr lang="en-US" sz="2000" dirty="0" err="1">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 and terminal command 192.168.7.2 is used. Once we done that then it shows </a:t>
            </a:r>
            <a:r>
              <a:rPr lang="en-US" sz="2000" dirty="0" err="1">
                <a:latin typeface="Times New Roman" panose="02020603050405020304" pitchFamily="18" charset="0"/>
                <a:cs typeface="Times New Roman" panose="02020603050405020304" pitchFamily="18" charset="0"/>
                <a:hlinkClick r:id="rId2"/>
              </a:rPr>
              <a:t>debian@beaglebone.local</a:t>
            </a:r>
            <a:r>
              <a:rPr lang="en-US" sz="2000" dirty="0">
                <a:latin typeface="Times New Roman" panose="02020603050405020304" pitchFamily="18" charset="0"/>
                <a:cs typeface="Times New Roman" panose="02020603050405020304" pitchFamily="18" charset="0"/>
              </a:rPr>
              <a:t> is found which means that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black is successfully attached to the </a:t>
            </a:r>
            <a:r>
              <a:rPr lang="en-US" sz="2000" dirty="0" err="1">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 After that </a:t>
            </a:r>
            <a:r>
              <a:rPr lang="en-US" sz="2000" dirty="0" err="1">
                <a:latin typeface="Times New Roman" panose="02020603050405020304" pitchFamily="18" charset="0"/>
                <a:cs typeface="Times New Roman" panose="02020603050405020304" pitchFamily="18" charset="0"/>
              </a:rPr>
              <a:t>linux</a:t>
            </a:r>
            <a:r>
              <a:rPr lang="en-US" sz="2000" dirty="0">
                <a:latin typeface="Times New Roman" panose="02020603050405020304" pitchFamily="18" charset="0"/>
                <a:cs typeface="Times New Roman" panose="02020603050405020304" pitchFamily="18" charset="0"/>
              </a:rPr>
              <a:t> demands password of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black which is </a:t>
            </a:r>
            <a:r>
              <a:rPr lang="en-US" sz="2000" dirty="0" err="1">
                <a:latin typeface="Times New Roman" panose="02020603050405020304" pitchFamily="18" charset="0"/>
                <a:cs typeface="Times New Roman" panose="02020603050405020304" pitchFamily="18" charset="0"/>
              </a:rPr>
              <a:t>temppwd.Beaglebone</a:t>
            </a:r>
            <a:r>
              <a:rPr lang="en-US" sz="2000" dirty="0">
                <a:latin typeface="Times New Roman" panose="02020603050405020304" pitchFamily="18" charset="0"/>
                <a:cs typeface="Times New Roman" panose="02020603050405020304" pitchFamily="18" charset="0"/>
              </a:rPr>
              <a:t> will give response once we put any code in it</a:t>
            </a:r>
            <a:endParaRPr lang="en-CA" sz="20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268465" y="2673950"/>
            <a:ext cx="2736573" cy="5163176"/>
          </a:xfrm>
          <a:prstGeom prst="rect">
            <a:avLst/>
          </a:prstGeom>
        </p:spPr>
      </p:pic>
    </p:spTree>
    <p:extLst>
      <p:ext uri="{BB962C8B-B14F-4D97-AF65-F5344CB8AC3E}">
        <p14:creationId xmlns:p14="http://schemas.microsoft.com/office/powerpoint/2010/main" val="4079511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03304"/>
          </a:xfrm>
        </p:spPr>
        <p:txBody>
          <a:bodyPr/>
          <a:lstStyle/>
          <a:p>
            <a:endParaRPr lang="en-CA"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 y="2054087"/>
            <a:ext cx="10515600" cy="4015410"/>
          </a:xfrm>
          <a:prstGeom prst="rect">
            <a:avLst/>
          </a:prstGeom>
        </p:spPr>
      </p:pic>
    </p:spTree>
    <p:extLst>
      <p:ext uri="{BB962C8B-B14F-4D97-AF65-F5344CB8AC3E}">
        <p14:creationId xmlns:p14="http://schemas.microsoft.com/office/powerpoint/2010/main" val="3094778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970155"/>
          </a:xfrm>
        </p:spPr>
        <p:txBody>
          <a:bodyPr/>
          <a:lstStyle/>
          <a:p>
            <a:r>
              <a:rPr lang="en-US" dirty="0"/>
              <a:t>Testing of Arduino UNO</a:t>
            </a:r>
            <a:endParaRPr lang="en-CA" dirty="0"/>
          </a:p>
        </p:txBody>
      </p:sp>
      <p:sp>
        <p:nvSpPr>
          <p:cNvPr id="3" name="Content Placeholder 2"/>
          <p:cNvSpPr>
            <a:spLocks noGrp="1"/>
          </p:cNvSpPr>
          <p:nvPr>
            <p:ph idx="1"/>
          </p:nvPr>
        </p:nvSpPr>
        <p:spPr>
          <a:xfrm>
            <a:off x="838200" y="814039"/>
            <a:ext cx="10515600" cy="5362924"/>
          </a:xfrm>
        </p:spPr>
        <p:txBody>
          <a:bodyPr/>
          <a:lstStyle/>
          <a:p>
            <a:r>
              <a:rPr lang="en-US" sz="2000" dirty="0">
                <a:latin typeface="Times New Roman" panose="02020603050405020304" pitchFamily="18" charset="0"/>
                <a:cs typeface="Times New Roman" panose="02020603050405020304" pitchFamily="18" charset="0"/>
              </a:rPr>
              <a:t>Material required: Arduino UNO </a:t>
            </a:r>
            <a:r>
              <a:rPr lang="en-US" sz="2000" dirty="0" err="1">
                <a:latin typeface="Times New Roman" panose="02020603050405020304" pitchFamily="18" charset="0"/>
                <a:cs typeface="Times New Roman" panose="02020603050405020304" pitchFamily="18" charset="0"/>
              </a:rPr>
              <a:t>chip,USB</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cable,laptop</a:t>
            </a:r>
            <a:r>
              <a:rPr lang="en-US" dirty="0"/>
              <a:t>.</a:t>
            </a:r>
          </a:p>
          <a:p>
            <a:pPr marL="0" indent="0">
              <a:buNone/>
            </a:pPr>
            <a:r>
              <a:rPr lang="en-US" sz="2000" dirty="0">
                <a:latin typeface="Times New Roman" panose="02020603050405020304" pitchFamily="18" charset="0"/>
                <a:cs typeface="Times New Roman" panose="02020603050405020304" pitchFamily="18" charset="0"/>
              </a:rPr>
              <a:t>In this Arduino UNO is connected to Arduino IDE. For testing the Arduino UNO we need to compile any code and upload on the Arduino UNO chip. For this we have selected fade code in which LED will glow </a:t>
            </a:r>
            <a:r>
              <a:rPr lang="en-US" sz="2000" dirty="0" err="1">
                <a:latin typeface="Times New Roman" panose="02020603050405020304" pitchFamily="18" charset="0"/>
                <a:cs typeface="Times New Roman" panose="02020603050405020304" pitchFamily="18" charset="0"/>
              </a:rPr>
              <a:t>steadly</a:t>
            </a:r>
            <a:r>
              <a:rPr lang="en-US" sz="20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338" y="2614960"/>
            <a:ext cx="10714462" cy="3429001"/>
          </a:xfrm>
          <a:prstGeom prst="rect">
            <a:avLst/>
          </a:prstGeom>
        </p:spPr>
      </p:pic>
    </p:spTree>
    <p:extLst>
      <p:ext uri="{BB962C8B-B14F-4D97-AF65-F5344CB8AC3E}">
        <p14:creationId xmlns:p14="http://schemas.microsoft.com/office/powerpoint/2010/main" val="338981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9616" y="1868557"/>
            <a:ext cx="9114183" cy="3869634"/>
          </a:xfrm>
          <a:prstGeom prst="rect">
            <a:avLst/>
          </a:prstGeom>
        </p:spPr>
      </p:pic>
    </p:spTree>
    <p:extLst>
      <p:ext uri="{BB962C8B-B14F-4D97-AF65-F5344CB8AC3E}">
        <p14:creationId xmlns:p14="http://schemas.microsoft.com/office/powerpoint/2010/main" val="3020418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7725937" cy="1325563"/>
          </a:xfrm>
        </p:spPr>
        <p:txBody>
          <a:bodyPr/>
          <a:lstStyle/>
          <a:p>
            <a:endParaRPr lang="en-CA"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14464" y="2610881"/>
            <a:ext cx="2467812" cy="3495261"/>
          </a:xfrm>
          <a:prstGeom prst="rect">
            <a:avLst/>
          </a:prstGeom>
        </p:spPr>
      </p:pic>
    </p:spTree>
    <p:extLst>
      <p:ext uri="{BB962C8B-B14F-4D97-AF65-F5344CB8AC3E}">
        <p14:creationId xmlns:p14="http://schemas.microsoft.com/office/powerpoint/2010/main" val="427658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9464"/>
          </a:xfrm>
        </p:spPr>
        <p:txBody>
          <a:bodyPr/>
          <a:lstStyle/>
          <a:p>
            <a:r>
              <a:rPr lang="en-US" dirty="0"/>
              <a:t>Testing of </a:t>
            </a:r>
            <a:r>
              <a:rPr lang="en-US" dirty="0" err="1"/>
              <a:t>wifi</a:t>
            </a:r>
            <a:r>
              <a:rPr lang="en-US" dirty="0"/>
              <a:t> module</a:t>
            </a:r>
            <a:endParaRPr lang="en-CA" dirty="0"/>
          </a:p>
        </p:txBody>
      </p:sp>
      <p:sp>
        <p:nvSpPr>
          <p:cNvPr id="3" name="Content Placeholder 2"/>
          <p:cNvSpPr>
            <a:spLocks noGrp="1"/>
          </p:cNvSpPr>
          <p:nvPr>
            <p:ph idx="1"/>
          </p:nvPr>
        </p:nvSpPr>
        <p:spPr>
          <a:xfrm>
            <a:off x="838200" y="980661"/>
            <a:ext cx="10515600" cy="5196302"/>
          </a:xfrm>
        </p:spPr>
        <p:txBody>
          <a:bodyPr/>
          <a:lstStyle/>
          <a:p>
            <a:r>
              <a:rPr lang="en-US" dirty="0"/>
              <a:t>Material required: ESPwifi8266, USB cable connecting wires</a:t>
            </a:r>
            <a:endParaRPr lang="en-CA"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9285" y="1857733"/>
            <a:ext cx="7765775" cy="4635141"/>
          </a:xfrm>
          <a:prstGeom prst="rect">
            <a:avLst/>
          </a:prstGeom>
        </p:spPr>
      </p:pic>
    </p:spTree>
    <p:extLst>
      <p:ext uri="{BB962C8B-B14F-4D97-AF65-F5344CB8AC3E}">
        <p14:creationId xmlns:p14="http://schemas.microsoft.com/office/powerpoint/2010/main" val="1649376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CA"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2"/>
            <a:ext cx="11708780" cy="6711361"/>
          </a:xfrm>
          <a:prstGeom prst="rect">
            <a:avLst/>
          </a:prstGeom>
        </p:spPr>
      </p:pic>
    </p:spTree>
    <p:extLst>
      <p:ext uri="{BB962C8B-B14F-4D97-AF65-F5344CB8AC3E}">
        <p14:creationId xmlns:p14="http://schemas.microsoft.com/office/powerpoint/2010/main" val="28463325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CA" dirty="0"/>
          </a:p>
        </p:txBody>
      </p:sp>
      <p:sp>
        <p:nvSpPr>
          <p:cNvPr id="3" name="Content Placeholder 2"/>
          <p:cNvSpPr>
            <a:spLocks noGrp="1"/>
          </p:cNvSpPr>
          <p:nvPr>
            <p:ph idx="1"/>
          </p:nvPr>
        </p:nvSpPr>
        <p:spPr/>
        <p:txBody>
          <a:bodyPr>
            <a:normAutofit/>
          </a:bodyPr>
          <a:lstStyle/>
          <a:p>
            <a:r>
              <a:rPr lang="en-CA" sz="2400" dirty="0">
                <a:latin typeface="Times New Roman" panose="02020603050405020304" pitchFamily="18" charset="0"/>
                <a:cs typeface="Times New Roman" panose="02020603050405020304" pitchFamily="18" charset="0"/>
                <a:hlinkClick r:id="rId2"/>
              </a:rPr>
              <a:t>https://piratelearner.com/en/bookmarks/how-to-check-whether-16x2-lcd-working-or-not/16/</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hlinkClick r:id="rId3"/>
              </a:rPr>
              <a:t>https://youtu.be/Z6YwcGjw6ps</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hlinkClick r:id="rId4"/>
              </a:rPr>
              <a:t>https://maker.pro/arduino/tutorial/how-to-interface-arduino-and-the-mpu-6050-sensor</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hlinkClick r:id="rId5"/>
              </a:rPr>
              <a:t>https://dzone.com/articles/programming-the-esp8266-with-the-arduino-ide-in-3</a:t>
            </a:r>
            <a:endParaRPr lang="en-CA" sz="2400" dirty="0">
              <a:latin typeface="Times New Roman" panose="02020603050405020304" pitchFamily="18" charset="0"/>
              <a:cs typeface="Times New Roman" panose="02020603050405020304" pitchFamily="18" charset="0"/>
            </a:endParaRPr>
          </a:p>
          <a:p>
            <a:r>
              <a:rPr lang="en-CA" sz="2400" dirty="0">
                <a:latin typeface="Times New Roman" panose="02020603050405020304" pitchFamily="18" charset="0"/>
                <a:cs typeface="Times New Roman" panose="02020603050405020304" pitchFamily="18" charset="0"/>
                <a:hlinkClick r:id="rId6"/>
              </a:rPr>
              <a:t>https://www.youtube.com/watch?v=TnWDlHpY56o</a:t>
            </a: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510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19101"/>
            <a:ext cx="9144000" cy="1079499"/>
          </a:xfrm>
        </p:spPr>
        <p:txBody>
          <a:bodyPr/>
          <a:lstStyle/>
          <a:p>
            <a:r>
              <a:rPr lang="en-US" dirty="0"/>
              <a:t>About the project</a:t>
            </a:r>
            <a:endParaRPr lang="en-CA" dirty="0"/>
          </a:p>
        </p:txBody>
      </p:sp>
      <p:sp>
        <p:nvSpPr>
          <p:cNvPr id="3" name="Subtitle 2"/>
          <p:cNvSpPr>
            <a:spLocks noGrp="1"/>
          </p:cNvSpPr>
          <p:nvPr>
            <p:ph type="subTitle" idx="1"/>
          </p:nvPr>
        </p:nvSpPr>
        <p:spPr>
          <a:xfrm>
            <a:off x="1524000" y="2438400"/>
            <a:ext cx="9144000" cy="2819400"/>
          </a:xfrm>
        </p:spPr>
        <p:txBody>
          <a:bodyPr>
            <a:normAutofit/>
          </a:bodyPr>
          <a:lstStyle/>
          <a:p>
            <a:r>
              <a:rPr lang="en-US" sz="2000" dirty="0">
                <a:latin typeface="Times New Roman" panose="02020603050405020304" pitchFamily="18" charset="0"/>
                <a:cs typeface="Times New Roman" panose="02020603050405020304" pitchFamily="18" charset="0"/>
              </a:rPr>
              <a:t>In a gesture keyboard in which words are typed in air, that are displayed in PC/laptop. The components used are Arduino board, Bluetooth module, Gyroscope and PC/laptop. The machine learning algorithm "Supervised learning" is used with some predictions along with designed project to detect the alphabet. The whole project or design is controlled by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black. The project's main aim is to detect the letters by hand in air should be recognized and displayed on the PC/laptop. The gyroscope is attached to hand, so when letters are written in air, through Bluetooth module, the data is transferred to the laptop where they are displayed. </a:t>
            </a:r>
            <a:endParaRPr lang="en-CA" sz="2000" dirty="0">
              <a:latin typeface="Times New Roman" panose="02020603050405020304" pitchFamily="18"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12261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849437"/>
          </a:xfrm>
        </p:spPr>
        <p:txBody>
          <a:bodyPr>
            <a:normAutofit fontScale="90000"/>
          </a:bodyPr>
          <a:lstStyle/>
          <a:p>
            <a:r>
              <a:rPr lang="en-US" b="1" dirty="0"/>
              <a:t>Limitations of the older system:</a:t>
            </a:r>
            <a:br>
              <a:rPr lang="en-CA" dirty="0"/>
            </a:br>
            <a:endParaRPr lang="en-CA" dirty="0"/>
          </a:p>
        </p:txBody>
      </p:sp>
      <p:sp>
        <p:nvSpPr>
          <p:cNvPr id="3" name="Subtitle 2"/>
          <p:cNvSpPr>
            <a:spLocks noGrp="1"/>
          </p:cNvSpPr>
          <p:nvPr>
            <p:ph type="subTitle" idx="1"/>
          </p:nvPr>
        </p:nvSpPr>
        <p:spPr>
          <a:xfrm>
            <a:off x="1524000" y="3060700"/>
            <a:ext cx="9144000" cy="2197100"/>
          </a:xfrm>
        </p:spPr>
        <p:txBody>
          <a:bodyPr>
            <a:normAutofit lnSpcReduction="10000"/>
          </a:bodyPr>
          <a:lstStyle/>
          <a:p>
            <a:pPr lvl="0"/>
            <a:r>
              <a:rPr lang="en-US" dirty="0"/>
              <a:t>Very Limited Processing Power available.</a:t>
            </a:r>
            <a:endParaRPr lang="en-CA" dirty="0"/>
          </a:p>
          <a:p>
            <a:pPr lvl="0"/>
            <a:r>
              <a:rPr lang="en-US" dirty="0"/>
              <a:t>Arduino is a very low power microcontroller.</a:t>
            </a:r>
            <a:endParaRPr lang="en-CA" dirty="0"/>
          </a:p>
          <a:p>
            <a:pPr lvl="0"/>
            <a:r>
              <a:rPr lang="en-US" dirty="0"/>
              <a:t>External Bluetooth makes it bulky.</a:t>
            </a:r>
            <a:endParaRPr lang="en-CA" dirty="0"/>
          </a:p>
          <a:p>
            <a:pPr lvl="0"/>
            <a:r>
              <a:rPr lang="en-US" dirty="0"/>
              <a:t>Less Accuracy due to more physical connections.</a:t>
            </a:r>
            <a:endParaRPr lang="en-CA" dirty="0"/>
          </a:p>
          <a:p>
            <a:pPr lvl="0"/>
            <a:r>
              <a:rPr lang="en-US" dirty="0"/>
              <a:t>No Pause system to stop sending data when needed.</a:t>
            </a:r>
            <a:endParaRPr lang="en-CA" dirty="0"/>
          </a:p>
          <a:p>
            <a:endParaRPr lang="en-CA" dirty="0"/>
          </a:p>
        </p:txBody>
      </p:sp>
    </p:spTree>
    <p:extLst>
      <p:ext uri="{BB962C8B-B14F-4D97-AF65-F5344CB8AC3E}">
        <p14:creationId xmlns:p14="http://schemas.microsoft.com/office/powerpoint/2010/main" val="2473655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57201"/>
            <a:ext cx="9144000" cy="622299"/>
          </a:xfrm>
        </p:spPr>
        <p:txBody>
          <a:bodyPr>
            <a:normAutofit/>
          </a:bodyPr>
          <a:lstStyle/>
          <a:p>
            <a:r>
              <a:rPr lang="en-US" sz="2800" dirty="0">
                <a:latin typeface="Times New Roman" panose="02020603050405020304" pitchFamily="18" charset="0"/>
                <a:cs typeface="Times New Roman" panose="02020603050405020304" pitchFamily="18" charset="0"/>
              </a:rPr>
              <a:t>List of hardware components</a:t>
            </a:r>
            <a:endParaRPr lang="en-CA"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2082800"/>
            <a:ext cx="9144000" cy="3175000"/>
          </a:xfrm>
        </p:spPr>
        <p:txBody>
          <a:bodyPr>
            <a:normAutofit fontScale="92500" lnSpcReduction="10000"/>
          </a:bodyPr>
          <a:lstStyle/>
          <a:p>
            <a:r>
              <a:rPr lang="en-US" dirty="0" err="1"/>
              <a:t>Beaglebone</a:t>
            </a:r>
            <a:r>
              <a:rPr lang="en-US" dirty="0"/>
              <a:t> Black </a:t>
            </a:r>
          </a:p>
          <a:p>
            <a:r>
              <a:rPr lang="en-US" dirty="0"/>
              <a:t>Gyroscope sensor</a:t>
            </a:r>
          </a:p>
          <a:p>
            <a:r>
              <a:rPr lang="en-US" dirty="0"/>
              <a:t>Voltage regulator</a:t>
            </a:r>
            <a:br>
              <a:rPr lang="en-US" dirty="0"/>
            </a:br>
            <a:r>
              <a:rPr lang="en-US" dirty="0" err="1"/>
              <a:t>Wifi</a:t>
            </a:r>
            <a:r>
              <a:rPr lang="en-US" dirty="0"/>
              <a:t> module</a:t>
            </a:r>
          </a:p>
          <a:p>
            <a:r>
              <a:rPr lang="en-US" dirty="0"/>
              <a:t>Lithium ion battery for power supply</a:t>
            </a:r>
          </a:p>
          <a:p>
            <a:r>
              <a:rPr lang="en-US" dirty="0"/>
              <a:t>LCD display</a:t>
            </a:r>
          </a:p>
          <a:p>
            <a:r>
              <a:rPr lang="en-US" dirty="0"/>
              <a:t>Arduino UNO</a:t>
            </a:r>
          </a:p>
          <a:p>
            <a:r>
              <a:rPr lang="en-US" dirty="0"/>
              <a:t>RF 315/433 MHZ</a:t>
            </a:r>
            <a:endParaRPr lang="en-CA" dirty="0"/>
          </a:p>
        </p:txBody>
      </p:sp>
    </p:spTree>
    <p:extLst>
      <p:ext uri="{BB962C8B-B14F-4D97-AF65-F5344CB8AC3E}">
        <p14:creationId xmlns:p14="http://schemas.microsoft.com/office/powerpoint/2010/main" val="1754419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79401"/>
            <a:ext cx="9144000" cy="939799"/>
          </a:xfrm>
        </p:spPr>
        <p:txBody>
          <a:bodyPr/>
          <a:lstStyle/>
          <a:p>
            <a:r>
              <a:rPr lang="en-US" dirty="0"/>
              <a:t>Function of each component</a:t>
            </a:r>
            <a:endParaRPr lang="en-CA" dirty="0"/>
          </a:p>
        </p:txBody>
      </p:sp>
      <p:sp>
        <p:nvSpPr>
          <p:cNvPr id="3" name="Subtitle 2"/>
          <p:cNvSpPr>
            <a:spLocks noGrp="1"/>
          </p:cNvSpPr>
          <p:nvPr>
            <p:ph type="subTitle" idx="1"/>
          </p:nvPr>
        </p:nvSpPr>
        <p:spPr>
          <a:xfrm>
            <a:off x="1524000" y="1384300"/>
            <a:ext cx="9144000" cy="4940300"/>
          </a:xfrm>
        </p:spPr>
        <p:txBody>
          <a:bodyPr>
            <a:normAutofit/>
          </a:bodyPr>
          <a:lstStyle/>
          <a:p>
            <a:r>
              <a:rPr lang="en-US" sz="2000" b="1" dirty="0" err="1">
                <a:latin typeface="Times New Roman" panose="02020603050405020304" pitchFamily="18" charset="0"/>
                <a:cs typeface="Times New Roman" panose="02020603050405020304" pitchFamily="18" charset="0"/>
              </a:rPr>
              <a:t>Beaglebone</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Black:</a:t>
            </a:r>
            <a:r>
              <a:rPr lang="en-US" sz="2000" dirty="0" err="1">
                <a:latin typeface="Times New Roman" panose="02020603050405020304" pitchFamily="18" charset="0"/>
                <a:cs typeface="Times New Roman" panose="02020603050405020304" pitchFamily="18" charset="0"/>
              </a:rPr>
              <a:t>The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Beaglebone</a:t>
            </a:r>
            <a:r>
              <a:rPr lang="en-US" sz="2000" dirty="0">
                <a:latin typeface="Times New Roman" panose="02020603050405020304" pitchFamily="18" charset="0"/>
                <a:cs typeface="Times New Roman" panose="02020603050405020304" pitchFamily="18" charset="0"/>
              </a:rPr>
              <a:t> is a low-power open-source single-board computer produced by Texas Instruments in association with Digi-Key and Newark element14. The operating voltage is 5V. The board uses up to 2 W of power and can be powered from the USB connector, or a separate 5 V power supply. Built-in storage and memory are provided through a pop chip that includes 256 MB of NAND flash memory and 256 MB of RAM (128 MB on earlier models).</a:t>
            </a:r>
          </a:p>
          <a:p>
            <a:pPr algn="l"/>
            <a:r>
              <a:rPr lang="en-US" sz="2200" b="1" dirty="0">
                <a:latin typeface="Times New Roman" panose="02020603050405020304" pitchFamily="18" charset="0"/>
                <a:cs typeface="Times New Roman" panose="02020603050405020304" pitchFamily="18" charset="0"/>
              </a:rPr>
              <a:t>Gyroscope sensor – MPU6050</a:t>
            </a:r>
            <a:r>
              <a:rPr lang="en-US" sz="2200" dirty="0">
                <a:latin typeface="Times New Roman" panose="02020603050405020304" pitchFamily="18" charset="0"/>
                <a:cs typeface="Times New Roman" panose="02020603050405020304" pitchFamily="18" charset="0"/>
              </a:rPr>
              <a:t>The MPU-6050 devices combine a 3-axis gyroscope and a 3-axis accelerometer on the same silicon die, together with an onboard Digital Motion Processor™ (DMP™), which processes complex 6-axis Motion Fusion algorithms. The devices are offered in a 4 mm x 4 mm x 0.9 mm QFN package</a:t>
            </a:r>
            <a:endParaRPr lang="en-US" sz="2200" b="1" dirty="0">
              <a:latin typeface="Times New Roman" panose="02020603050405020304" pitchFamily="18" charset="0"/>
              <a:cs typeface="Times New Roman" panose="02020603050405020304" pitchFamily="18" charset="0"/>
            </a:endParaRPr>
          </a:p>
          <a:p>
            <a:pPr algn="l"/>
            <a:endParaRPr lang="en-CA" sz="2000" dirty="0">
              <a:latin typeface="Times New Roman" panose="02020603050405020304" pitchFamily="18" charset="0"/>
              <a:cs typeface="Times New Roman" panose="02020603050405020304" pitchFamily="18" charset="0"/>
            </a:endParaRPr>
          </a:p>
          <a:p>
            <a:pPr marL="0" lvl="1" algn="l">
              <a:spcBef>
                <a:spcPts val="1000"/>
              </a:spcBef>
            </a:pPr>
            <a:endParaRPr lang="en-CA" sz="2000"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endParaRPr lang="en-CA" sz="2000" dirty="0">
              <a:latin typeface="Times New Roman" panose="02020603050405020304" pitchFamily="18" charset="0"/>
              <a:cs typeface="Times New Roman" panose="02020603050405020304" pitchFamily="18" charset="0"/>
            </a:endParaRPr>
          </a:p>
          <a:p>
            <a:pPr marL="285750" lvl="1" indent="-285750" algn="l">
              <a:spcBef>
                <a:spcPts val="1000"/>
              </a:spcBef>
              <a:buFont typeface="Arial" panose="020B0604020202020204" pitchFamily="34" charset="0"/>
              <a:buChar char="•"/>
            </a:pPr>
            <a:endParaRPr lang="en-CA" sz="1800" dirty="0"/>
          </a:p>
          <a:p>
            <a:pPr algn="l"/>
            <a:endParaRPr lang="en-CA" dirty="0"/>
          </a:p>
        </p:txBody>
      </p:sp>
    </p:spTree>
    <p:extLst>
      <p:ext uri="{BB962C8B-B14F-4D97-AF65-F5344CB8AC3E}">
        <p14:creationId xmlns:p14="http://schemas.microsoft.com/office/powerpoint/2010/main" val="4153841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9500" y="2241394"/>
            <a:ext cx="10515600" cy="3410105"/>
          </a:xfrm>
        </p:spPr>
        <p:txBody>
          <a:bodyPr>
            <a:normAutofit fontScale="90000"/>
          </a:bodyPr>
          <a:lstStyle/>
          <a:p>
            <a:r>
              <a:rPr lang="en-US" sz="2200" b="1" dirty="0">
                <a:latin typeface="Times New Roman" panose="02020603050405020304" pitchFamily="18" charset="0"/>
                <a:cs typeface="Times New Roman" panose="02020603050405020304" pitchFamily="18" charset="0"/>
              </a:rPr>
              <a:t>Wi-Fi module – USB Adapter</a:t>
            </a:r>
            <a:br>
              <a:rPr lang="en-CA"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CA"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 USB Wi-Fi adapter overrides the computer's built-in wireless functionality, giving you a faster, more reliable connection to your available network signals through the USB port instead. Since most computers have at least one USB port, you’ll typically be able to use it on both laptops and desktops. Plus, the plug-and-play convenience means you can remove the device when it's not needed to use in another computer.</a:t>
            </a:r>
            <a:br>
              <a:rPr lang="en-US"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RF 315/433 MHZ transmitter-Receiver </a:t>
            </a:r>
            <a:br>
              <a:rPr lang="en-CA"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The RX – ASK is an ASK Hybrid receiver module. It is an effective low-cost solution for using 433 MHz the TX-ASK is an ASK hybrid transmitter module. TX-ASK is designed with an effective low cost, small size and simple to use for designing.</a:t>
            </a:r>
            <a:br>
              <a:rPr lang="en-CA"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a:t>
            </a:r>
            <a:br>
              <a:rPr lang="en-CA" sz="2200" dirty="0">
                <a:latin typeface="Times New Roman" panose="02020603050405020304" pitchFamily="18" charset="0"/>
                <a:cs typeface="Times New Roman" panose="02020603050405020304" pitchFamily="18" charset="0"/>
              </a:rPr>
            </a:br>
            <a:r>
              <a:rPr lang="en-US" sz="2200" b="1" dirty="0">
                <a:latin typeface="Times New Roman" panose="02020603050405020304" pitchFamily="18" charset="0"/>
                <a:cs typeface="Times New Roman" panose="02020603050405020304" pitchFamily="18" charset="0"/>
              </a:rPr>
              <a:t>Voltage Regulator – LM2596 Module</a:t>
            </a:r>
            <a:br>
              <a:rPr lang="en-CA"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LM2596 Power Supply is a step-down switching regulator, capable of driving a 3-A load with excellent line and load </a:t>
            </a:r>
            <a:r>
              <a:rPr lang="en-US" sz="2200" dirty="0" err="1">
                <a:latin typeface="Times New Roman" panose="02020603050405020304" pitchFamily="18" charset="0"/>
                <a:cs typeface="Times New Roman" panose="02020603050405020304" pitchFamily="18" charset="0"/>
              </a:rPr>
              <a:t>regulation.A</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voltage regulator</a:t>
            </a:r>
            <a:r>
              <a:rPr lang="en-US" sz="2200" dirty="0">
                <a:latin typeface="Times New Roman" panose="02020603050405020304" pitchFamily="18" charset="0"/>
                <a:cs typeface="Times New Roman" panose="02020603050405020304" pitchFamily="18" charset="0"/>
              </a:rPr>
              <a:t> is a system designed to automatically maintain a constant voltage level. A voltage regulator may use a simple feed-forward design or may include negative feedback. It may use an electromechanical mechanism, or electronic components. Depending on the design, it may be used to regulate one or more AC or DC voltages.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CA" dirty="0"/>
            </a:br>
            <a:r>
              <a:rPr lang="en-US" dirty="0"/>
              <a:t> </a:t>
            </a:r>
            <a:br>
              <a:rPr lang="en-CA" dirty="0"/>
            </a:br>
            <a:endParaRPr lang="en-CA" dirty="0"/>
          </a:p>
        </p:txBody>
      </p:sp>
    </p:spTree>
    <p:extLst>
      <p:ext uri="{BB962C8B-B14F-4D97-AF65-F5344CB8AC3E}">
        <p14:creationId xmlns:p14="http://schemas.microsoft.com/office/powerpoint/2010/main" val="1504729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6959599"/>
          </a:xfrm>
        </p:spPr>
        <p:txBody>
          <a:bodyPr>
            <a:normAutofit/>
          </a:bodyPr>
          <a:lstStyle/>
          <a:p>
            <a:r>
              <a:rPr lang="en-US" sz="2000" b="1" dirty="0">
                <a:latin typeface="Times New Roman" panose="02020603050405020304" pitchFamily="18" charset="0"/>
                <a:cs typeface="Times New Roman" panose="02020603050405020304" pitchFamily="18" charset="0"/>
              </a:rPr>
              <a:t>Lithium ion battery – 3 cell li-ion battery</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lithium-ion battery or Li-ion battery is a type of rechargeable battery. Lithium-ion batteries are commonly used for portable electronics and electric vehicles.</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LCD Display – 16x2 LCD i2c based</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An LCD (Liquid Crystal Display) screen is an electronic display module. A 16x2 LCD display is very basic module and is very commonly used in various devices and circuits. A 16x2 LCD means it can display 16 characters per line and there are 2 such lines.</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t>
            </a:r>
            <a:br>
              <a:rPr lang="en-CA"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Arduino UNO – Arduino Uno</a:t>
            </a:r>
            <a:br>
              <a:rPr lang="en-CA"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Arduino Uno is an open-source microcontroller board based on the Microchip ATmega328P microcontroller and developed by Arduino.cc. The board is equipped with sets of digital and analog input/output pins that may be interfaced to various expansion boards and other circuits.</a:t>
            </a:r>
            <a:r>
              <a:rPr lang="en-CA" sz="2000" dirty="0">
                <a:latin typeface="Times New Roman" panose="02020603050405020304" pitchFamily="18" charset="0"/>
                <a:cs typeface="Times New Roman" panose="02020603050405020304" pitchFamily="18" charset="0"/>
              </a:rPr>
              <a:t> Microcontroller: ATmega328P </a:t>
            </a:r>
            <a:br>
              <a:rPr lang="en-CA" sz="2000" dirty="0">
                <a:latin typeface="Times New Roman" panose="02020603050405020304" pitchFamily="18" charset="0"/>
                <a:cs typeface="Times New Roman" panose="02020603050405020304" pitchFamily="18" charset="0"/>
              </a:rPr>
            </a:br>
            <a:r>
              <a:rPr lang="en-CA" sz="2000" dirty="0">
                <a:latin typeface="Times New Roman" panose="02020603050405020304" pitchFamily="18" charset="0"/>
                <a:cs typeface="Times New Roman" panose="02020603050405020304" pitchFamily="18" charset="0"/>
              </a:rPr>
              <a:t>Operating Voltage: 5V </a:t>
            </a:r>
            <a:br>
              <a:rPr lang="en-CA" sz="2000" dirty="0">
                <a:latin typeface="Times New Roman" panose="02020603050405020304" pitchFamily="18" charset="0"/>
                <a:cs typeface="Times New Roman" panose="02020603050405020304" pitchFamily="18" charset="0"/>
              </a:rPr>
            </a:br>
            <a:br>
              <a:rPr lang="en-CA" sz="2000" dirty="0">
                <a:latin typeface="Times New Roman" panose="02020603050405020304" pitchFamily="18" charset="0"/>
                <a:cs typeface="Times New Roman" panose="02020603050405020304" pitchFamily="18" charset="0"/>
              </a:rPr>
            </a:br>
            <a:br>
              <a:rPr lang="en-CA" sz="2000" dirty="0">
                <a:latin typeface="Times New Roman" panose="02020603050405020304" pitchFamily="18" charset="0"/>
                <a:cs typeface="Times New Roman" panose="02020603050405020304" pitchFamily="18" charset="0"/>
              </a:rPr>
            </a:br>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312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Testing of LCD</a:t>
            </a:r>
            <a:endParaRPr lang="en-CA" dirty="0"/>
          </a:p>
        </p:txBody>
      </p:sp>
      <p:sp>
        <p:nvSpPr>
          <p:cNvPr id="3" name="Content Placeholder 2"/>
          <p:cNvSpPr>
            <a:spLocks noGrp="1"/>
          </p:cNvSpPr>
          <p:nvPr>
            <p:ph idx="1"/>
          </p:nvPr>
        </p:nvSpPr>
        <p:spPr/>
        <p:txBody>
          <a:bodyPr>
            <a:normAutofit/>
          </a:bodyPr>
          <a:lstStyle/>
          <a:p>
            <a:r>
              <a:rPr lang="en-US" sz="2000" b="1" dirty="0">
                <a:latin typeface="Times New Roman" panose="02020603050405020304" pitchFamily="18" charset="0"/>
                <a:cs typeface="Times New Roman" panose="02020603050405020304" pitchFamily="18" charset="0"/>
              </a:rPr>
              <a:t>FOLLOW THESE STEPS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Connect the pin </a:t>
            </a:r>
            <a:r>
              <a:rPr lang="en-US" sz="2000" dirty="0" err="1">
                <a:latin typeface="Times New Roman" panose="02020603050405020304" pitchFamily="18" charset="0"/>
                <a:cs typeface="Times New Roman" panose="02020603050405020304" pitchFamily="18" charset="0"/>
              </a:rPr>
              <a:t>vcc</a:t>
            </a:r>
            <a:r>
              <a:rPr lang="en-US" sz="2000" dirty="0">
                <a:latin typeface="Times New Roman" panose="02020603050405020304" pitchFamily="18" charset="0"/>
                <a:cs typeface="Times New Roman" panose="02020603050405020304" pitchFamily="18" charset="0"/>
              </a:rPr>
              <a:t> pin to 5v</a:t>
            </a:r>
          </a:p>
          <a:p>
            <a:r>
              <a:rPr lang="en-US" sz="2000" dirty="0">
                <a:latin typeface="Times New Roman" panose="02020603050405020304" pitchFamily="18" charset="0"/>
                <a:cs typeface="Times New Roman" panose="02020603050405020304" pitchFamily="18" charset="0"/>
              </a:rPr>
              <a:t>Connect pin </a:t>
            </a:r>
            <a:r>
              <a:rPr lang="en-US" sz="2000" dirty="0" err="1">
                <a:latin typeface="Times New Roman" panose="02020603050405020304" pitchFamily="18" charset="0"/>
                <a:cs typeface="Times New Roman" panose="02020603050405020304" pitchFamily="18" charset="0"/>
              </a:rPr>
              <a:t>Vee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gnd</a:t>
            </a:r>
            <a:r>
              <a:rPr lang="en-US" sz="2000" dirty="0">
                <a:latin typeface="Times New Roman" panose="02020603050405020304" pitchFamily="18" charset="0"/>
                <a:cs typeface="Times New Roman" panose="02020603050405020304" pitchFamily="18" charset="0"/>
              </a:rPr>
              <a:t> pin to ground</a:t>
            </a:r>
          </a:p>
          <a:p>
            <a:r>
              <a:rPr lang="en-US" sz="2000" dirty="0">
                <a:latin typeface="Times New Roman" panose="02020603050405020304" pitchFamily="18" charset="0"/>
                <a:cs typeface="Times New Roman" panose="02020603050405020304" pitchFamily="18" charset="0"/>
              </a:rPr>
              <a:t>Connect Led+ to 5v</a:t>
            </a:r>
          </a:p>
          <a:p>
            <a:r>
              <a:rPr lang="en-US" sz="2000" dirty="0">
                <a:latin typeface="Times New Roman" panose="02020603050405020304" pitchFamily="18" charset="0"/>
                <a:cs typeface="Times New Roman" panose="02020603050405020304" pitchFamily="18" charset="0"/>
              </a:rPr>
              <a:t>Connect led- pin to ground</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7187" y="3517900"/>
            <a:ext cx="3857625" cy="2184400"/>
          </a:xfrm>
          <a:prstGeom prst="rect">
            <a:avLst/>
          </a:prstGeom>
        </p:spPr>
      </p:pic>
    </p:spTree>
    <p:extLst>
      <p:ext uri="{BB962C8B-B14F-4D97-AF65-F5344CB8AC3E}">
        <p14:creationId xmlns:p14="http://schemas.microsoft.com/office/powerpoint/2010/main" val="131345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 LCD is working properly then only one line will be brighten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If both the lines are brighten then our LCD will not working properly</a:t>
            </a:r>
            <a:endParaRPr lang="en-CA" sz="20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4562992" y="1302131"/>
            <a:ext cx="3716199" cy="4493315"/>
          </a:xfrm>
          <a:prstGeom prst="rect">
            <a:avLst/>
          </a:prstGeom>
        </p:spPr>
      </p:pic>
    </p:spTree>
    <p:extLst>
      <p:ext uri="{BB962C8B-B14F-4D97-AF65-F5344CB8AC3E}">
        <p14:creationId xmlns:p14="http://schemas.microsoft.com/office/powerpoint/2010/main" val="40396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1121</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Hardware Testing part 2(Group 5)</vt:lpstr>
      <vt:lpstr>About the project</vt:lpstr>
      <vt:lpstr>Limitations of the older system: </vt:lpstr>
      <vt:lpstr>List of hardware components</vt:lpstr>
      <vt:lpstr>Function of each component</vt:lpstr>
      <vt:lpstr>Wi-Fi module – USB Adapter   A USB Wi-Fi adapter overrides the computer's built-in wireless functionality, giving you a faster, more reliable connection to your available network signals through the USB port instead. Since most computers have at least one USB port, you’ll typically be able to use it on both laptops and desktops. Plus, the plug-and-play convenience means you can remove the device when it's not needed to use in another computer. RF 315/433 MHZ transmitter-Receiver  The RX – ASK is an ASK Hybrid receiver module. It is an effective low-cost solution for using 433 MHz the TX-ASK is an ASK hybrid transmitter module. TX-ASK is designed with an effective low cost, small size and simple to use for designing.   Voltage Regulator – LM2596 Module LM2596 Power Supply is a step-down switching regulator, capable of driving a 3-A load with excellent line and load regulation.A voltage regulator is a system designed to automatically maintain a constant voltage level. A voltage regulator may use a simple feed-forward design or may include negative feedback. It may use an electromechanical mechanism, or electronic components. Depending on the design, it may be used to regulate one or more AC or DC voltages.     </vt:lpstr>
      <vt:lpstr>Lithium ion battery – 3 cell li-ion battery A lithium-ion battery or Li-ion battery is a type of rechargeable battery. Lithium-ion batteries are commonly used for portable electronics and electric vehicles.  LCD Display – 16x2 LCD i2c based An LCD (Liquid Crystal Display) screen is an electronic display module. A 16x2 LCD display is very basic module and is very commonly used in various devices and circuits. A 16x2 LCD means it can display 16 characters per line and there are 2 such lines.   Arduino UNO – Arduino Uno The Arduino Uno is an open-source microcontroller board based on the Microchip ATmega328P microcontroller and developed by Arduino.cc. The board is equipped with sets of digital and analog input/output pins that may be interfaced to various expansion boards and other circuits. Microcontroller: ATmega328P  Operating Voltage: 5V    </vt:lpstr>
      <vt:lpstr>                               Testing of LCD</vt:lpstr>
      <vt:lpstr>If the LCD is working properly then only one line will be brighten  If both the lines are brighten then our LCD will not working properly</vt:lpstr>
      <vt:lpstr>                            Testing of 315/433Mhz RF module</vt:lpstr>
      <vt:lpstr>Testing of beaglebone black</vt:lpstr>
      <vt:lpstr>PowerPoint Presentation</vt:lpstr>
      <vt:lpstr>Testing of Arduino UNO</vt:lpstr>
      <vt:lpstr>PowerPoint Presentation</vt:lpstr>
      <vt:lpstr>PowerPoint Presentation</vt:lpstr>
      <vt:lpstr>Testing of wifi module</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Testing part 2(Group 5)</dc:title>
  <dc:creator>HP Pavilion 15</dc:creator>
  <cp:lastModifiedBy>Harmandeep Singh</cp:lastModifiedBy>
  <cp:revision>29</cp:revision>
  <dcterms:created xsi:type="dcterms:W3CDTF">2020-10-19T03:10:59Z</dcterms:created>
  <dcterms:modified xsi:type="dcterms:W3CDTF">2020-10-20T01:09:50Z</dcterms:modified>
</cp:coreProperties>
</file>