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F42A-3690-F5E0-3292-24A2663F3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B6545-9900-B552-FBB0-BC8492EAD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B8BBA-A029-11CC-B9B0-14FAB2255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C42A5-A175-2DE5-66C4-9C4787FC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603D0-43D9-9278-123C-00E728FE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17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F0C4C-9DB9-FB19-6FFF-13E7C35C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3A31F-C137-E81F-B46B-254673270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8055F-6375-77D1-5BCC-0408B065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85F8-2173-12D5-A81E-09D91904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EABE-6FE7-CCED-1D2A-CC19A6DB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48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623ABD-7CDF-4B9D-6DF1-E0DAE657E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62A7A-5D9F-CF9D-616C-34D3E59F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6A7E1-A668-8B4F-8222-A1031869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037FA-20CF-78D7-CE8C-E184D4D27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03BA5-9DB9-E77C-CFD0-BCF1AF1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80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C5832-1164-69C6-8497-879FB453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71648-402D-9730-1FFE-BA49E7CC8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9135-9BB8-FE42-A8C6-968FD988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0AF0-360D-6A1C-8CB1-EBF811F5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6511-3B0D-E53C-D387-B1FE5E93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33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06A4-7B6E-9862-2A99-17E1CBDA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702EB-2FF0-419D-239F-F8A6ECBDF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8122F-9764-FA60-C324-4496BF6E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A83A4-BC48-1F7B-1048-C0C8EE13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1A7E6-D47C-546B-F10B-AF2F1E50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0220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4476-DD98-AC21-6237-2B3A77248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0F44-CE96-BE51-1EEB-F1BE17DE01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D2B8C-F457-0653-F070-1A6009B69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D1C4A-05D6-B507-9E98-35029A63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25A06-4805-27BD-A5EE-18376803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B3338-68A5-4891-5AF7-AD1589E99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982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467-F216-B95E-1B05-133149C04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CF3DA-4837-E39A-C962-1E493DAB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75948D-987A-F113-97F8-4436D22CB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A386A-3202-F83C-5CE4-5C26EC567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B22C6-69F8-85F9-430C-F3D2475A3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3CD9E-9310-8C79-0E51-0DF8B3C5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0B9A0-8169-8575-6C96-180292235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4A139A-ADA6-D375-7EB3-F0F20BE4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40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1C5BA-C943-E931-ACAA-F3D4B9FA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03FE-A561-0DCD-ECE8-C7141C909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2ECFE-579E-9B22-A24E-5D6C9DF95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F7ECB-9BA3-524D-73F9-64536127E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278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53E54-7349-805A-A8CA-89C96F51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C5DF2-2FDA-78DE-5F9B-7549E95D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B254E-8505-327F-4168-7528467F7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7C90-029A-0087-85D2-7BDFED85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D60A-1BE2-E929-151F-A5B0353F7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172CF-7A3E-2236-EABE-7C6C0E188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FC2B-2663-1B2A-A3EF-12E703B0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8227-A41D-BA63-8B66-87FDF67B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50BB7-7E74-1EA1-9C4A-B74DCEBA2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8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C3AE-2ED1-E812-68CE-F374CE89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D17AF-9C14-2981-3FF5-1CA759B23A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3D151-BDB9-0CCB-2509-895B480AC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CA47C-C0B2-5743-1BA0-A910A95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7202D-6FC7-5F10-EC92-97442011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62BE4-9868-C338-83C6-BB509B64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6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C4123C-D229-3AFE-B4B4-FEC9F699E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0E4A2-EA03-6A57-93B6-86350D8C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B1B4A-1020-91AD-B81A-3455E1D69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AAA9-574B-48C5-A9DB-1DBC3811428E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1DDA-E396-DE5B-AC5F-AE206B082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F6997-AA91-0E74-DBD0-91110EF38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B25C-E9EB-4E4E-A694-8375FAC2A4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9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6EE76-521F-93F5-52E6-0837455B1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6287"/>
            <a:ext cx="9144000" cy="1391478"/>
          </a:xfrm>
        </p:spPr>
        <p:txBody>
          <a:bodyPr>
            <a:normAutofit/>
          </a:bodyPr>
          <a:lstStyle/>
          <a:p>
            <a:r>
              <a:rPr lang="en-IN" sz="4400" b="1" dirty="0"/>
              <a:t>Agentic RAG Chatbot for Multi-Format Document QA using MCP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9843-EC3F-B573-1965-01726A28A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12165"/>
            <a:ext cx="9144000" cy="3170583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Powered by agent-based architecture and context-aware LLMs</a:t>
            </a:r>
          </a:p>
          <a:p>
            <a:pPr algn="l"/>
            <a:endParaRPr lang="en-IN" b="1" dirty="0"/>
          </a:p>
          <a:p>
            <a:pPr algn="l"/>
            <a:r>
              <a:rPr lang="en-IN" b="1" dirty="0"/>
              <a:t>Brief bullet points: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Supports PDF, DOCX, PPTX, CSV, TXT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Retrieval-Augmented Generation with 3 agents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Uses Model Context Protocol (MCP) for agent interaction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664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7FFC8-C44F-331F-FACF-01D8EE48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Agent Architecture (MCP Integration)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6C7B-CF2F-B84C-35B4-5793F7EED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1009" cy="45056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000" b="1" dirty="0"/>
              <a:t>🧩 </a:t>
            </a:r>
            <a:r>
              <a:rPr lang="en-US" sz="2000" b="1" dirty="0" err="1"/>
              <a:t>IngestionAgent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→</a:t>
            </a:r>
            <a:r>
              <a:rPr lang="en-US" sz="2000" dirty="0"/>
              <a:t> Parses and preprocesses uploaded documents</a:t>
            </a:r>
            <a:br>
              <a:rPr lang="en-US" sz="2000" dirty="0"/>
            </a:br>
            <a:r>
              <a:rPr lang="en-US" sz="2000" b="1" dirty="0"/>
              <a:t>Function:</a:t>
            </a:r>
            <a:r>
              <a:rPr lang="en-US" sz="2000" dirty="0"/>
              <a:t> Extracts raw content, cleans it, and prepares it for downstream processing.</a:t>
            </a:r>
          </a:p>
          <a:p>
            <a:pPr marL="0" indent="0">
              <a:buNone/>
            </a:pPr>
            <a:r>
              <a:rPr lang="en-IN" dirty="0"/>
              <a:t>                            ⬇️</a:t>
            </a:r>
          </a:p>
          <a:p>
            <a:pPr marL="0" indent="0">
              <a:buNone/>
            </a:pPr>
            <a:r>
              <a:rPr lang="en-US" sz="2000" b="1" dirty="0"/>
              <a:t>📚 </a:t>
            </a:r>
            <a:r>
              <a:rPr lang="en-US" sz="2000" b="1" dirty="0" err="1"/>
              <a:t>RetrievalAgent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→</a:t>
            </a:r>
            <a:r>
              <a:rPr lang="en-US" sz="2000" dirty="0"/>
              <a:t> Embeds documents and retrieves top relevant chunks</a:t>
            </a:r>
            <a:br>
              <a:rPr lang="en-US" sz="2000" dirty="0"/>
            </a:br>
            <a:r>
              <a:rPr lang="en-US" sz="2000" b="1" dirty="0"/>
              <a:t>Function:</a:t>
            </a:r>
            <a:r>
              <a:rPr lang="en-US" sz="2000" dirty="0"/>
              <a:t> Converts cleaned text into embeddings and performs semantic search based on user queries</a:t>
            </a:r>
            <a:r>
              <a:rPr lang="en-US" dirty="0"/>
              <a:t>.              </a:t>
            </a:r>
          </a:p>
          <a:p>
            <a:pPr marL="0" indent="0">
              <a:buNone/>
            </a:pPr>
            <a:r>
              <a:rPr lang="en-IN" dirty="0"/>
              <a:t>                           ⬇️</a:t>
            </a:r>
          </a:p>
          <a:p>
            <a:pPr marL="0" indent="0">
              <a:buNone/>
            </a:pPr>
            <a:r>
              <a:rPr lang="en-US" sz="2200" b="1" dirty="0"/>
              <a:t>🤖 </a:t>
            </a:r>
            <a:r>
              <a:rPr lang="en-US" sz="2200" b="1" dirty="0" err="1"/>
              <a:t>LLMResponseAgent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→</a:t>
            </a:r>
            <a:r>
              <a:rPr lang="en-US" sz="2200" dirty="0"/>
              <a:t> Uses context to generate the final answer</a:t>
            </a:r>
            <a:br>
              <a:rPr lang="en-US" sz="2200" dirty="0"/>
            </a:br>
            <a:r>
              <a:rPr lang="en-US" sz="2200" b="1" dirty="0"/>
              <a:t>Function:</a:t>
            </a:r>
            <a:r>
              <a:rPr lang="en-US" sz="2200" dirty="0"/>
              <a:t> Forms the LLM input, injects retrieved context, and returns a structured, natural language response.</a:t>
            </a:r>
          </a:p>
          <a:p>
            <a:endParaRPr lang="en-US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9773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9B62-82C5-C57A-69CE-3E7AEB42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 Stack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57E3447-898A-C2D8-D801-73169EF3D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805528"/>
              </p:ext>
            </p:extLst>
          </p:nvPr>
        </p:nvGraphicFramePr>
        <p:xfrm>
          <a:off x="838200" y="1856108"/>
          <a:ext cx="8017566" cy="219456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4008783">
                  <a:extLst>
                    <a:ext uri="{9D8B030D-6E8A-4147-A177-3AD203B41FA5}">
                      <a16:colId xmlns:a16="http://schemas.microsoft.com/office/drawing/2014/main" val="128269752"/>
                    </a:ext>
                  </a:extLst>
                </a:gridCol>
                <a:gridCol w="4008783">
                  <a:extLst>
                    <a:ext uri="{9D8B030D-6E8A-4147-A177-3AD203B41FA5}">
                      <a16:colId xmlns:a16="http://schemas.microsoft.com/office/drawing/2014/main" val="1014578516"/>
                    </a:ext>
                  </a:extLst>
                </a:gridCol>
              </a:tblGrid>
              <a:tr h="347120">
                <a:tc>
                  <a:txBody>
                    <a:bodyPr/>
                    <a:lstStyle/>
                    <a:p>
                      <a:r>
                        <a:rPr lang="en-IN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73970"/>
                  </a:ext>
                </a:extLst>
              </a:tr>
              <a:tr h="347120">
                <a:tc>
                  <a:txBody>
                    <a:bodyPr/>
                    <a:lstStyle/>
                    <a:p>
                      <a:r>
                        <a:rPr lang="en-IN" dirty="0"/>
                        <a:t>Frontend (UI)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8563861"/>
                  </a:ext>
                </a:extLst>
              </a:tr>
              <a:tr h="347120">
                <a:tc>
                  <a:txBody>
                    <a:bodyPr/>
                    <a:lstStyle/>
                    <a:p>
                      <a:r>
                        <a:rPr lang="en-IN" dirty="0"/>
                        <a:t>Backend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208211"/>
                  </a:ext>
                </a:extLst>
              </a:tr>
              <a:tr h="347120">
                <a:tc>
                  <a:txBody>
                    <a:bodyPr/>
                    <a:lstStyle/>
                    <a:p>
                      <a:r>
                        <a:rPr lang="en-IN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In-memory Bus (MCP)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77516"/>
                  </a:ext>
                </a:extLst>
              </a:tr>
              <a:tr h="347120">
                <a:tc>
                  <a:txBody>
                    <a:bodyPr/>
                    <a:lstStyle/>
                    <a:p>
                      <a:r>
                        <a:rPr lang="en-IN" dirty="0"/>
                        <a:t>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336221"/>
                  </a:ext>
                </a:extLst>
              </a:tr>
              <a:tr h="347120">
                <a:tc>
                  <a:txBody>
                    <a:bodyPr/>
                    <a:lstStyle/>
                    <a:p>
                      <a:r>
                        <a:rPr lang="en-IN" dirty="0"/>
                        <a:t>Vector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FAISS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14224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6AE3B27-2CE2-5E8C-E6A2-5A955B227E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13734"/>
              </p:ext>
            </p:extLst>
          </p:nvPr>
        </p:nvGraphicFramePr>
        <p:xfrm>
          <a:off x="838198" y="4050664"/>
          <a:ext cx="801756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8783">
                  <a:extLst>
                    <a:ext uri="{9D8B030D-6E8A-4147-A177-3AD203B41FA5}">
                      <a16:colId xmlns:a16="http://schemas.microsoft.com/office/drawing/2014/main" val="1853555999"/>
                    </a:ext>
                  </a:extLst>
                </a:gridCol>
                <a:gridCol w="4008783">
                  <a:extLst>
                    <a:ext uri="{9D8B030D-6E8A-4147-A177-3AD203B41FA5}">
                      <a16:colId xmlns:a16="http://schemas.microsoft.com/office/drawing/2014/main" val="3845089737"/>
                    </a:ext>
                  </a:extLst>
                </a:gridCol>
              </a:tblGrid>
              <a:tr h="191094">
                <a:tc>
                  <a:txBody>
                    <a:bodyPr/>
                    <a:lstStyle/>
                    <a:p>
                      <a:r>
                        <a:rPr lang="en-IN" dirty="0"/>
                        <a:t>Document Parsing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PyMuPDF</a:t>
                      </a:r>
                      <a:r>
                        <a:rPr lang="en-IN" dirty="0"/>
                        <a:t>, python-docx,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107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2709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F389-BE35-01E1-54A7-D71EFFC5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Flow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4FAC06-EDAF-2C58-2ADE-9739E74894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539" y="1985136"/>
            <a:ext cx="3210340" cy="19264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CDB5D9-2D86-1270-5090-B434EFCB2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029344"/>
            <a:ext cx="4241958" cy="18568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34623-F060-274F-79A9-378898FDA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39" y="4206014"/>
            <a:ext cx="3707296" cy="18568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254A31-A844-79B0-5EBD-294CBF8DD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4184941"/>
            <a:ext cx="4075043" cy="19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91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56F2-8734-C564-BB07-D41D4E93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&amp; Future Scope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72584-1804-B7EB-79A1-85D22A97F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23858"/>
            <a:ext cx="10084904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 parsing edge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quality for long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consistent MCP trace/message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file summarization agent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audio/video parsing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agentic framework for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7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214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Agentic RAG Chatbot for Multi-Format Document QA using MCP</vt:lpstr>
      <vt:lpstr>Agent Architecture (MCP Integration)</vt:lpstr>
      <vt:lpstr>Tech Stack</vt:lpstr>
      <vt:lpstr>System Flow Diagram</vt:lpstr>
      <vt:lpstr>Challenges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Dasappagari Soumya</dc:creator>
  <cp:lastModifiedBy>Dasappagari Soumya</cp:lastModifiedBy>
  <cp:revision>2</cp:revision>
  <dcterms:created xsi:type="dcterms:W3CDTF">2025-07-24T06:38:25Z</dcterms:created>
  <dcterms:modified xsi:type="dcterms:W3CDTF">2025-07-24T08:41:02Z</dcterms:modified>
</cp:coreProperties>
</file>