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1236" r:id="rId2"/>
    <p:sldId id="2712" r:id="rId3"/>
    <p:sldId id="2714" r:id="rId4"/>
    <p:sldId id="2715" r:id="rId5"/>
    <p:sldId id="2716" r:id="rId6"/>
    <p:sldId id="2717" r:id="rId7"/>
    <p:sldId id="2718" r:id="rId8"/>
    <p:sldId id="2719" r:id="rId9"/>
    <p:sldId id="2720" r:id="rId10"/>
    <p:sldId id="2721" r:id="rId11"/>
    <p:sldId id="2722" r:id="rId12"/>
    <p:sldId id="2723" r:id="rId13"/>
    <p:sldId id="7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28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orient="horz" pos="484" userDrawn="1">
          <p15:clr>
            <a:srgbClr val="A4A3A4"/>
          </p15:clr>
        </p15:guide>
        <p15:guide id="6" pos="5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2060"/>
    <a:srgbClr val="404040"/>
    <a:srgbClr val="005878"/>
    <a:srgbClr val="0084B4"/>
    <a:srgbClr val="005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834" y="66"/>
      </p:cViewPr>
      <p:guideLst>
        <p:guide orient="horz" pos="326"/>
        <p:guide pos="347"/>
        <p:guide pos="7328"/>
        <p:guide orient="horz" pos="3360"/>
        <p:guide orient="horz" pos="484"/>
        <p:guide pos="5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374A1-A596-43CD-838B-B5F0FE291EB2}" type="datetimeFigureOut">
              <a:rPr lang="en-IN" smtClean="0"/>
              <a:t>27-10-2020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46E1C-FF35-4DAC-9F96-38880F3E46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36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riangles 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04800" y="6416253"/>
            <a:ext cx="2286000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www.affineanalytics.com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1000" y="6172200"/>
            <a:ext cx="1135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ffineA_logo_white_tex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7005" y="1089229"/>
            <a:ext cx="4617990" cy="146304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044826"/>
            <a:ext cx="10363200" cy="993775"/>
          </a:xfrm>
          <a:prstGeom prst="rect">
            <a:avLst/>
          </a:prstGeom>
        </p:spPr>
        <p:txBody>
          <a:bodyPr/>
          <a:lstStyle>
            <a:lvl1pPr algn="ctr">
              <a:defRPr sz="35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200270" y="6424147"/>
            <a:ext cx="2651760" cy="258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Enter date in format Mon YYYY</a:t>
            </a:r>
          </a:p>
        </p:txBody>
      </p:sp>
    </p:spTree>
    <p:extLst>
      <p:ext uri="{BB962C8B-B14F-4D97-AF65-F5344CB8AC3E}">
        <p14:creationId xmlns:p14="http://schemas.microsoft.com/office/powerpoint/2010/main" val="18658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8722B3-413D-4F9B-B7BE-98A810436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62707" y="797535"/>
            <a:ext cx="11064240" cy="52398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800"/>
            </a:lvl1pPr>
            <a:lvl2pPr marL="685800" indent="-3460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/>
            </a:lvl2pPr>
            <a:lvl3pPr marL="1031875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3pPr>
            <a:lvl4pPr marL="1371600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◦"/>
              <a:defRPr sz="18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037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80" y="6226629"/>
            <a:ext cx="3623520" cy="6313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34816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AFFINE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7553" y="6595403"/>
            <a:ext cx="99689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- </a:t>
            </a:r>
            <a:fld id="{2F8722B3-413D-4F9B-B7BE-98A81043646B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3880" y="6172200"/>
            <a:ext cx="11064240" cy="15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Falling triangle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15700" y="55856"/>
            <a:ext cx="533400" cy="5635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63880" y="684212"/>
            <a:ext cx="1106424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09360"/>
            <a:ext cx="173544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C56DAC-D532-44C4-A5C7-36A0A8818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3" y="2932112"/>
            <a:ext cx="10363200" cy="993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ETL Pipeline Monitoring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D8A0B-E12D-40C5-9C42-DFEA028BF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38" b="29038"/>
          <a:stretch/>
        </p:blipFill>
        <p:spPr>
          <a:xfrm>
            <a:off x="4389783" y="4170457"/>
            <a:ext cx="3810000" cy="15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B5B144-C4BE-4775-9E44-E6586017B00A}"/>
              </a:ext>
            </a:extLst>
          </p:cNvPr>
          <p:cNvSpPr/>
          <p:nvPr/>
        </p:nvSpPr>
        <p:spPr>
          <a:xfrm>
            <a:off x="0" y="1139371"/>
            <a:ext cx="12192000" cy="4579258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E62883-F83B-4639-AAA2-8464F2824535}"/>
              </a:ext>
            </a:extLst>
          </p:cNvPr>
          <p:cNvSpPr/>
          <p:nvPr/>
        </p:nvSpPr>
        <p:spPr>
          <a:xfrm>
            <a:off x="9300308" y="2266183"/>
            <a:ext cx="2325635" cy="2325635"/>
          </a:xfrm>
          <a:prstGeom prst="ellipse">
            <a:avLst/>
          </a:prstGeom>
          <a:solidFill>
            <a:schemeClr val="bg2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FE671A-6411-46F2-AF4A-0797EB17564C}"/>
              </a:ext>
            </a:extLst>
          </p:cNvPr>
          <p:cNvGrpSpPr/>
          <p:nvPr/>
        </p:nvGrpSpPr>
        <p:grpSpPr>
          <a:xfrm>
            <a:off x="9787457" y="2602363"/>
            <a:ext cx="1351336" cy="1653275"/>
            <a:chOff x="-1495425" y="3236913"/>
            <a:chExt cx="1016000" cy="1243012"/>
          </a:xfrm>
          <a:solidFill>
            <a:schemeClr val="accent2">
              <a:lumMod val="75000"/>
            </a:schemeClr>
          </a:solidFill>
        </p:grpSpPr>
        <p:sp>
          <p:nvSpPr>
            <p:cNvPr id="14" name="Freeform 217">
              <a:extLst>
                <a:ext uri="{FF2B5EF4-FFF2-40B4-BE49-F238E27FC236}">
                  <a16:creationId xmlns:a16="http://schemas.microsoft.com/office/drawing/2014/main" id="{06E9B6CA-B2AE-48A0-8B1F-2179F19E6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5425" y="4067175"/>
              <a:ext cx="1016000" cy="412750"/>
            </a:xfrm>
            <a:custGeom>
              <a:avLst/>
              <a:gdLst>
                <a:gd name="T0" fmla="*/ 674 w 1961"/>
                <a:gd name="T1" fmla="*/ 2 h 795"/>
                <a:gd name="T2" fmla="*/ 852 w 1961"/>
                <a:gd name="T3" fmla="*/ 569 h 795"/>
                <a:gd name="T4" fmla="*/ 877 w 1961"/>
                <a:gd name="T5" fmla="*/ 376 h 795"/>
                <a:gd name="T6" fmla="*/ 890 w 1961"/>
                <a:gd name="T7" fmla="*/ 277 h 795"/>
                <a:gd name="T8" fmla="*/ 867 w 1961"/>
                <a:gd name="T9" fmla="*/ 165 h 795"/>
                <a:gd name="T10" fmla="*/ 864 w 1961"/>
                <a:gd name="T11" fmla="*/ 95 h 795"/>
                <a:gd name="T12" fmla="*/ 902 w 1961"/>
                <a:gd name="T13" fmla="*/ 66 h 795"/>
                <a:gd name="T14" fmla="*/ 1056 w 1961"/>
                <a:gd name="T15" fmla="*/ 65 h 795"/>
                <a:gd name="T16" fmla="*/ 1103 w 1961"/>
                <a:gd name="T17" fmla="*/ 147 h 795"/>
                <a:gd name="T18" fmla="*/ 1096 w 1961"/>
                <a:gd name="T19" fmla="*/ 162 h 795"/>
                <a:gd name="T20" fmla="*/ 1072 w 1961"/>
                <a:gd name="T21" fmla="*/ 281 h 795"/>
                <a:gd name="T22" fmla="*/ 1110 w 1961"/>
                <a:gd name="T23" fmla="*/ 569 h 795"/>
                <a:gd name="T24" fmla="*/ 1115 w 1961"/>
                <a:gd name="T25" fmla="*/ 570 h 795"/>
                <a:gd name="T26" fmla="*/ 1208 w 1961"/>
                <a:gd name="T27" fmla="*/ 290 h 795"/>
                <a:gd name="T28" fmla="*/ 1291 w 1961"/>
                <a:gd name="T29" fmla="*/ 0 h 795"/>
                <a:gd name="T30" fmla="*/ 1401 w 1961"/>
                <a:gd name="T31" fmla="*/ 25 h 795"/>
                <a:gd name="T32" fmla="*/ 1641 w 1961"/>
                <a:gd name="T33" fmla="*/ 112 h 795"/>
                <a:gd name="T34" fmla="*/ 1784 w 1961"/>
                <a:gd name="T35" fmla="*/ 167 h 795"/>
                <a:gd name="T36" fmla="*/ 1920 w 1961"/>
                <a:gd name="T37" fmla="*/ 259 h 795"/>
                <a:gd name="T38" fmla="*/ 1960 w 1961"/>
                <a:gd name="T39" fmla="*/ 375 h 795"/>
                <a:gd name="T40" fmla="*/ 1959 w 1961"/>
                <a:gd name="T41" fmla="*/ 617 h 795"/>
                <a:gd name="T42" fmla="*/ 1913 w 1961"/>
                <a:gd name="T43" fmla="*/ 746 h 795"/>
                <a:gd name="T44" fmla="*/ 1805 w 1961"/>
                <a:gd name="T45" fmla="*/ 795 h 795"/>
                <a:gd name="T46" fmla="*/ 158 w 1961"/>
                <a:gd name="T47" fmla="*/ 795 h 795"/>
                <a:gd name="T48" fmla="*/ 10 w 1961"/>
                <a:gd name="T49" fmla="*/ 669 h 795"/>
                <a:gd name="T50" fmla="*/ 3 w 1961"/>
                <a:gd name="T51" fmla="*/ 608 h 795"/>
                <a:gd name="T52" fmla="*/ 2 w 1961"/>
                <a:gd name="T53" fmla="*/ 388 h 795"/>
                <a:gd name="T54" fmla="*/ 96 w 1961"/>
                <a:gd name="T55" fmla="*/ 210 h 795"/>
                <a:gd name="T56" fmla="*/ 177 w 1961"/>
                <a:gd name="T57" fmla="*/ 167 h 795"/>
                <a:gd name="T58" fmla="*/ 520 w 1961"/>
                <a:gd name="T59" fmla="*/ 38 h 795"/>
                <a:gd name="T60" fmla="*/ 674 w 1961"/>
                <a:gd name="T61" fmla="*/ 2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61" h="795">
                  <a:moveTo>
                    <a:pt x="674" y="2"/>
                  </a:moveTo>
                  <a:cubicBezTo>
                    <a:pt x="721" y="197"/>
                    <a:pt x="780" y="385"/>
                    <a:pt x="852" y="569"/>
                  </a:cubicBezTo>
                  <a:cubicBezTo>
                    <a:pt x="860" y="504"/>
                    <a:pt x="869" y="440"/>
                    <a:pt x="877" y="376"/>
                  </a:cubicBezTo>
                  <a:cubicBezTo>
                    <a:pt x="881" y="343"/>
                    <a:pt x="882" y="309"/>
                    <a:pt x="890" y="277"/>
                  </a:cubicBezTo>
                  <a:cubicBezTo>
                    <a:pt x="901" y="235"/>
                    <a:pt x="887" y="200"/>
                    <a:pt x="867" y="165"/>
                  </a:cubicBezTo>
                  <a:cubicBezTo>
                    <a:pt x="854" y="142"/>
                    <a:pt x="853" y="120"/>
                    <a:pt x="864" y="95"/>
                  </a:cubicBezTo>
                  <a:cubicBezTo>
                    <a:pt x="872" y="78"/>
                    <a:pt x="882" y="66"/>
                    <a:pt x="902" y="66"/>
                  </a:cubicBezTo>
                  <a:cubicBezTo>
                    <a:pt x="953" y="65"/>
                    <a:pt x="1005" y="63"/>
                    <a:pt x="1056" y="65"/>
                  </a:cubicBezTo>
                  <a:cubicBezTo>
                    <a:pt x="1092" y="67"/>
                    <a:pt x="1116" y="112"/>
                    <a:pt x="1103" y="147"/>
                  </a:cubicBezTo>
                  <a:cubicBezTo>
                    <a:pt x="1101" y="152"/>
                    <a:pt x="1099" y="157"/>
                    <a:pt x="1096" y="162"/>
                  </a:cubicBezTo>
                  <a:cubicBezTo>
                    <a:pt x="1075" y="199"/>
                    <a:pt x="1064" y="236"/>
                    <a:pt x="1072" y="281"/>
                  </a:cubicBezTo>
                  <a:cubicBezTo>
                    <a:pt x="1087" y="376"/>
                    <a:pt x="1097" y="473"/>
                    <a:pt x="1110" y="569"/>
                  </a:cubicBezTo>
                  <a:cubicBezTo>
                    <a:pt x="1111" y="569"/>
                    <a:pt x="1113" y="570"/>
                    <a:pt x="1115" y="570"/>
                  </a:cubicBezTo>
                  <a:cubicBezTo>
                    <a:pt x="1146" y="477"/>
                    <a:pt x="1179" y="384"/>
                    <a:pt x="1208" y="290"/>
                  </a:cubicBezTo>
                  <a:cubicBezTo>
                    <a:pt x="1238" y="195"/>
                    <a:pt x="1263" y="100"/>
                    <a:pt x="1291" y="0"/>
                  </a:cubicBezTo>
                  <a:cubicBezTo>
                    <a:pt x="1328" y="8"/>
                    <a:pt x="1366" y="13"/>
                    <a:pt x="1401" y="25"/>
                  </a:cubicBezTo>
                  <a:cubicBezTo>
                    <a:pt x="1481" y="53"/>
                    <a:pt x="1561" y="83"/>
                    <a:pt x="1641" y="112"/>
                  </a:cubicBezTo>
                  <a:cubicBezTo>
                    <a:pt x="1689" y="130"/>
                    <a:pt x="1736" y="149"/>
                    <a:pt x="1784" y="167"/>
                  </a:cubicBezTo>
                  <a:cubicBezTo>
                    <a:pt x="1837" y="187"/>
                    <a:pt x="1884" y="214"/>
                    <a:pt x="1920" y="259"/>
                  </a:cubicBezTo>
                  <a:cubicBezTo>
                    <a:pt x="1946" y="293"/>
                    <a:pt x="1960" y="332"/>
                    <a:pt x="1960" y="375"/>
                  </a:cubicBezTo>
                  <a:cubicBezTo>
                    <a:pt x="1960" y="456"/>
                    <a:pt x="1961" y="537"/>
                    <a:pt x="1959" y="617"/>
                  </a:cubicBezTo>
                  <a:cubicBezTo>
                    <a:pt x="1959" y="665"/>
                    <a:pt x="1945" y="710"/>
                    <a:pt x="1913" y="746"/>
                  </a:cubicBezTo>
                  <a:cubicBezTo>
                    <a:pt x="1884" y="778"/>
                    <a:pt x="1848" y="795"/>
                    <a:pt x="1805" y="795"/>
                  </a:cubicBezTo>
                  <a:cubicBezTo>
                    <a:pt x="1256" y="795"/>
                    <a:pt x="707" y="795"/>
                    <a:pt x="158" y="795"/>
                  </a:cubicBezTo>
                  <a:cubicBezTo>
                    <a:pt x="86" y="795"/>
                    <a:pt x="28" y="746"/>
                    <a:pt x="10" y="669"/>
                  </a:cubicBezTo>
                  <a:cubicBezTo>
                    <a:pt x="5" y="649"/>
                    <a:pt x="3" y="628"/>
                    <a:pt x="3" y="608"/>
                  </a:cubicBezTo>
                  <a:cubicBezTo>
                    <a:pt x="2" y="535"/>
                    <a:pt x="4" y="461"/>
                    <a:pt x="2" y="388"/>
                  </a:cubicBezTo>
                  <a:cubicBezTo>
                    <a:pt x="0" y="310"/>
                    <a:pt x="34" y="252"/>
                    <a:pt x="96" y="210"/>
                  </a:cubicBezTo>
                  <a:cubicBezTo>
                    <a:pt x="121" y="193"/>
                    <a:pt x="149" y="178"/>
                    <a:pt x="177" y="167"/>
                  </a:cubicBezTo>
                  <a:cubicBezTo>
                    <a:pt x="291" y="123"/>
                    <a:pt x="405" y="79"/>
                    <a:pt x="520" y="38"/>
                  </a:cubicBezTo>
                  <a:cubicBezTo>
                    <a:pt x="569" y="20"/>
                    <a:pt x="619" y="7"/>
                    <a:pt x="67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18">
              <a:extLst>
                <a:ext uri="{FF2B5EF4-FFF2-40B4-BE49-F238E27FC236}">
                  <a16:creationId xmlns:a16="http://schemas.microsoft.com/office/drawing/2014/main" id="{67ABB6DF-EB96-4F49-94D4-EE679D8F2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89050" y="3236913"/>
              <a:ext cx="596900" cy="819150"/>
            </a:xfrm>
            <a:custGeom>
              <a:avLst/>
              <a:gdLst>
                <a:gd name="T0" fmla="*/ 252 w 1151"/>
                <a:gd name="T1" fmla="*/ 1265 h 1579"/>
                <a:gd name="T2" fmla="*/ 237 w 1151"/>
                <a:gd name="T3" fmla="*/ 1103 h 1579"/>
                <a:gd name="T4" fmla="*/ 220 w 1151"/>
                <a:gd name="T5" fmla="*/ 1063 h 1579"/>
                <a:gd name="T6" fmla="*/ 91 w 1151"/>
                <a:gd name="T7" fmla="*/ 856 h 1579"/>
                <a:gd name="T8" fmla="*/ 76 w 1151"/>
                <a:gd name="T9" fmla="*/ 339 h 1579"/>
                <a:gd name="T10" fmla="*/ 430 w 1151"/>
                <a:gd name="T11" fmla="*/ 46 h 1579"/>
                <a:gd name="T12" fmla="*/ 944 w 1151"/>
                <a:gd name="T13" fmla="*/ 155 h 1579"/>
                <a:gd name="T14" fmla="*/ 1129 w 1151"/>
                <a:gd name="T15" fmla="*/ 491 h 1579"/>
                <a:gd name="T16" fmla="*/ 1027 w 1151"/>
                <a:gd name="T17" fmla="*/ 932 h 1579"/>
                <a:gd name="T18" fmla="*/ 951 w 1151"/>
                <a:gd name="T19" fmla="*/ 1047 h 1579"/>
                <a:gd name="T20" fmla="*/ 913 w 1151"/>
                <a:gd name="T21" fmla="*/ 1175 h 1579"/>
                <a:gd name="T22" fmla="*/ 915 w 1151"/>
                <a:gd name="T23" fmla="*/ 1350 h 1579"/>
                <a:gd name="T24" fmla="*/ 830 w 1151"/>
                <a:gd name="T25" fmla="*/ 1447 h 1579"/>
                <a:gd name="T26" fmla="*/ 766 w 1151"/>
                <a:gd name="T27" fmla="*/ 1450 h 1579"/>
                <a:gd name="T28" fmla="*/ 734 w 1151"/>
                <a:gd name="T29" fmla="*/ 1470 h 1579"/>
                <a:gd name="T30" fmla="*/ 427 w 1151"/>
                <a:gd name="T31" fmla="*/ 1469 h 1579"/>
                <a:gd name="T32" fmla="*/ 395 w 1151"/>
                <a:gd name="T33" fmla="*/ 1450 h 1579"/>
                <a:gd name="T34" fmla="*/ 315 w 1151"/>
                <a:gd name="T35" fmla="*/ 1443 h 1579"/>
                <a:gd name="T36" fmla="*/ 249 w 1151"/>
                <a:gd name="T37" fmla="*/ 1374 h 1579"/>
                <a:gd name="T38" fmla="*/ 247 w 1151"/>
                <a:gd name="T39" fmla="*/ 1320 h 1579"/>
                <a:gd name="T40" fmla="*/ 247 w 1151"/>
                <a:gd name="T41" fmla="*/ 1266 h 1579"/>
                <a:gd name="T42" fmla="*/ 252 w 1151"/>
                <a:gd name="T43" fmla="*/ 1265 h 1579"/>
                <a:gd name="T44" fmla="*/ 577 w 1151"/>
                <a:gd name="T45" fmla="*/ 1112 h 1579"/>
                <a:gd name="T46" fmla="*/ 743 w 1151"/>
                <a:gd name="T47" fmla="*/ 1111 h 1579"/>
                <a:gd name="T48" fmla="*/ 840 w 1151"/>
                <a:gd name="T49" fmla="*/ 1055 h 1579"/>
                <a:gd name="T50" fmla="*/ 946 w 1151"/>
                <a:gd name="T51" fmla="*/ 888 h 1579"/>
                <a:gd name="T52" fmla="*/ 1037 w 1151"/>
                <a:gd name="T53" fmla="*/ 503 h 1579"/>
                <a:gd name="T54" fmla="*/ 980 w 1151"/>
                <a:gd name="T55" fmla="*/ 335 h 1579"/>
                <a:gd name="T56" fmla="*/ 340 w 1151"/>
                <a:gd name="T57" fmla="*/ 185 h 1579"/>
                <a:gd name="T58" fmla="*/ 158 w 1151"/>
                <a:gd name="T59" fmla="*/ 378 h 1579"/>
                <a:gd name="T60" fmla="*/ 127 w 1151"/>
                <a:gd name="T61" fmla="*/ 680 h 1579"/>
                <a:gd name="T62" fmla="*/ 203 w 1151"/>
                <a:gd name="T63" fmla="*/ 868 h 1579"/>
                <a:gd name="T64" fmla="*/ 323 w 1151"/>
                <a:gd name="T65" fmla="*/ 1061 h 1579"/>
                <a:gd name="T66" fmla="*/ 411 w 1151"/>
                <a:gd name="T67" fmla="*/ 1111 h 1579"/>
                <a:gd name="T68" fmla="*/ 577 w 1151"/>
                <a:gd name="T69" fmla="*/ 1112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1" h="1579">
                  <a:moveTo>
                    <a:pt x="252" y="1265"/>
                  </a:moveTo>
                  <a:cubicBezTo>
                    <a:pt x="247" y="1211"/>
                    <a:pt x="243" y="1157"/>
                    <a:pt x="237" y="1103"/>
                  </a:cubicBezTo>
                  <a:cubicBezTo>
                    <a:pt x="235" y="1089"/>
                    <a:pt x="228" y="1075"/>
                    <a:pt x="220" y="1063"/>
                  </a:cubicBezTo>
                  <a:cubicBezTo>
                    <a:pt x="177" y="994"/>
                    <a:pt x="129" y="928"/>
                    <a:pt x="91" y="856"/>
                  </a:cubicBezTo>
                  <a:cubicBezTo>
                    <a:pt x="4" y="688"/>
                    <a:pt x="0" y="511"/>
                    <a:pt x="76" y="339"/>
                  </a:cubicBezTo>
                  <a:cubicBezTo>
                    <a:pt x="143" y="186"/>
                    <a:pt x="266" y="87"/>
                    <a:pt x="430" y="46"/>
                  </a:cubicBezTo>
                  <a:cubicBezTo>
                    <a:pt x="618" y="0"/>
                    <a:pt x="792" y="30"/>
                    <a:pt x="944" y="155"/>
                  </a:cubicBezTo>
                  <a:cubicBezTo>
                    <a:pt x="1050" y="242"/>
                    <a:pt x="1111" y="355"/>
                    <a:pt x="1129" y="491"/>
                  </a:cubicBezTo>
                  <a:cubicBezTo>
                    <a:pt x="1151" y="652"/>
                    <a:pt x="1118" y="798"/>
                    <a:pt x="1027" y="932"/>
                  </a:cubicBezTo>
                  <a:cubicBezTo>
                    <a:pt x="1001" y="970"/>
                    <a:pt x="978" y="1010"/>
                    <a:pt x="951" y="1047"/>
                  </a:cubicBezTo>
                  <a:cubicBezTo>
                    <a:pt x="923" y="1085"/>
                    <a:pt x="914" y="1129"/>
                    <a:pt x="913" y="1175"/>
                  </a:cubicBezTo>
                  <a:cubicBezTo>
                    <a:pt x="912" y="1233"/>
                    <a:pt x="913" y="1292"/>
                    <a:pt x="915" y="1350"/>
                  </a:cubicBezTo>
                  <a:cubicBezTo>
                    <a:pt x="916" y="1405"/>
                    <a:pt x="884" y="1442"/>
                    <a:pt x="830" y="1447"/>
                  </a:cubicBezTo>
                  <a:cubicBezTo>
                    <a:pt x="809" y="1448"/>
                    <a:pt x="787" y="1450"/>
                    <a:pt x="766" y="1450"/>
                  </a:cubicBezTo>
                  <a:cubicBezTo>
                    <a:pt x="751" y="1451"/>
                    <a:pt x="742" y="1457"/>
                    <a:pt x="734" y="1470"/>
                  </a:cubicBezTo>
                  <a:cubicBezTo>
                    <a:pt x="669" y="1579"/>
                    <a:pt x="492" y="1579"/>
                    <a:pt x="427" y="1469"/>
                  </a:cubicBezTo>
                  <a:cubicBezTo>
                    <a:pt x="419" y="1456"/>
                    <a:pt x="410" y="1451"/>
                    <a:pt x="395" y="1450"/>
                  </a:cubicBezTo>
                  <a:cubicBezTo>
                    <a:pt x="368" y="1449"/>
                    <a:pt x="342" y="1446"/>
                    <a:pt x="315" y="1443"/>
                  </a:cubicBezTo>
                  <a:cubicBezTo>
                    <a:pt x="279" y="1438"/>
                    <a:pt x="252" y="1410"/>
                    <a:pt x="249" y="1374"/>
                  </a:cubicBezTo>
                  <a:cubicBezTo>
                    <a:pt x="247" y="1356"/>
                    <a:pt x="247" y="1338"/>
                    <a:pt x="247" y="1320"/>
                  </a:cubicBezTo>
                  <a:cubicBezTo>
                    <a:pt x="246" y="1302"/>
                    <a:pt x="247" y="1284"/>
                    <a:pt x="247" y="1266"/>
                  </a:cubicBezTo>
                  <a:cubicBezTo>
                    <a:pt x="248" y="1266"/>
                    <a:pt x="250" y="1266"/>
                    <a:pt x="252" y="1265"/>
                  </a:cubicBezTo>
                  <a:close/>
                  <a:moveTo>
                    <a:pt x="577" y="1112"/>
                  </a:moveTo>
                  <a:cubicBezTo>
                    <a:pt x="632" y="1112"/>
                    <a:pt x="687" y="1112"/>
                    <a:pt x="743" y="1111"/>
                  </a:cubicBezTo>
                  <a:cubicBezTo>
                    <a:pt x="785" y="1111"/>
                    <a:pt x="818" y="1091"/>
                    <a:pt x="840" y="1055"/>
                  </a:cubicBezTo>
                  <a:cubicBezTo>
                    <a:pt x="876" y="999"/>
                    <a:pt x="908" y="942"/>
                    <a:pt x="946" y="888"/>
                  </a:cubicBezTo>
                  <a:cubicBezTo>
                    <a:pt x="1027" y="771"/>
                    <a:pt x="1057" y="643"/>
                    <a:pt x="1037" y="503"/>
                  </a:cubicBezTo>
                  <a:cubicBezTo>
                    <a:pt x="1028" y="444"/>
                    <a:pt x="1015" y="386"/>
                    <a:pt x="980" y="335"/>
                  </a:cubicBezTo>
                  <a:cubicBezTo>
                    <a:pt x="841" y="126"/>
                    <a:pt x="558" y="60"/>
                    <a:pt x="340" y="185"/>
                  </a:cubicBezTo>
                  <a:cubicBezTo>
                    <a:pt x="260" y="231"/>
                    <a:pt x="195" y="294"/>
                    <a:pt x="158" y="378"/>
                  </a:cubicBezTo>
                  <a:cubicBezTo>
                    <a:pt x="117" y="475"/>
                    <a:pt x="110" y="577"/>
                    <a:pt x="127" y="680"/>
                  </a:cubicBezTo>
                  <a:cubicBezTo>
                    <a:pt x="139" y="748"/>
                    <a:pt x="166" y="810"/>
                    <a:pt x="203" y="868"/>
                  </a:cubicBezTo>
                  <a:cubicBezTo>
                    <a:pt x="244" y="932"/>
                    <a:pt x="283" y="996"/>
                    <a:pt x="323" y="1061"/>
                  </a:cubicBezTo>
                  <a:cubicBezTo>
                    <a:pt x="343" y="1093"/>
                    <a:pt x="372" y="1111"/>
                    <a:pt x="411" y="1111"/>
                  </a:cubicBezTo>
                  <a:cubicBezTo>
                    <a:pt x="466" y="1112"/>
                    <a:pt x="521" y="1112"/>
                    <a:pt x="577" y="1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19">
              <a:extLst>
                <a:ext uri="{FF2B5EF4-FFF2-40B4-BE49-F238E27FC236}">
                  <a16:creationId xmlns:a16="http://schemas.microsoft.com/office/drawing/2014/main" id="{AEBACB41-3044-4710-AE4E-552581FF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36688" y="3522663"/>
              <a:ext cx="92075" cy="42862"/>
            </a:xfrm>
            <a:custGeom>
              <a:avLst/>
              <a:gdLst>
                <a:gd name="T0" fmla="*/ 93 w 176"/>
                <a:gd name="T1" fmla="*/ 2 h 84"/>
                <a:gd name="T2" fmla="*/ 136 w 176"/>
                <a:gd name="T3" fmla="*/ 4 h 84"/>
                <a:gd name="T4" fmla="*/ 174 w 176"/>
                <a:gd name="T5" fmla="*/ 40 h 84"/>
                <a:gd name="T6" fmla="*/ 141 w 176"/>
                <a:gd name="T7" fmla="*/ 82 h 84"/>
                <a:gd name="T8" fmla="*/ 32 w 176"/>
                <a:gd name="T9" fmla="*/ 80 h 84"/>
                <a:gd name="T10" fmla="*/ 0 w 176"/>
                <a:gd name="T11" fmla="*/ 42 h 84"/>
                <a:gd name="T12" fmla="*/ 31 w 176"/>
                <a:gd name="T13" fmla="*/ 4 h 84"/>
                <a:gd name="T14" fmla="*/ 92 w 176"/>
                <a:gd name="T15" fmla="*/ 0 h 84"/>
                <a:gd name="T16" fmla="*/ 93 w 176"/>
                <a:gd name="T1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84">
                  <a:moveTo>
                    <a:pt x="93" y="2"/>
                  </a:moveTo>
                  <a:cubicBezTo>
                    <a:pt x="107" y="2"/>
                    <a:pt x="122" y="3"/>
                    <a:pt x="136" y="4"/>
                  </a:cubicBezTo>
                  <a:cubicBezTo>
                    <a:pt x="159" y="5"/>
                    <a:pt x="173" y="19"/>
                    <a:pt x="174" y="40"/>
                  </a:cubicBezTo>
                  <a:cubicBezTo>
                    <a:pt x="176" y="60"/>
                    <a:pt x="161" y="81"/>
                    <a:pt x="141" y="82"/>
                  </a:cubicBezTo>
                  <a:cubicBezTo>
                    <a:pt x="104" y="84"/>
                    <a:pt x="68" y="83"/>
                    <a:pt x="32" y="80"/>
                  </a:cubicBezTo>
                  <a:cubicBezTo>
                    <a:pt x="11" y="78"/>
                    <a:pt x="0" y="62"/>
                    <a:pt x="0" y="42"/>
                  </a:cubicBezTo>
                  <a:cubicBezTo>
                    <a:pt x="0" y="23"/>
                    <a:pt x="11" y="7"/>
                    <a:pt x="31" y="4"/>
                  </a:cubicBezTo>
                  <a:cubicBezTo>
                    <a:pt x="51" y="1"/>
                    <a:pt x="72" y="1"/>
                    <a:pt x="92" y="0"/>
                  </a:cubicBezTo>
                  <a:cubicBezTo>
                    <a:pt x="92" y="1"/>
                    <a:pt x="92" y="1"/>
                    <a:pt x="9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20">
              <a:extLst>
                <a:ext uri="{FF2B5EF4-FFF2-40B4-BE49-F238E27FC236}">
                  <a16:creationId xmlns:a16="http://schemas.microsoft.com/office/drawing/2014/main" id="{876F3B6F-D337-433D-9039-B5E8C6764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8650" y="3522663"/>
              <a:ext cx="90488" cy="42862"/>
            </a:xfrm>
            <a:custGeom>
              <a:avLst/>
              <a:gdLst>
                <a:gd name="T0" fmla="*/ 92 w 175"/>
                <a:gd name="T1" fmla="*/ 2 h 84"/>
                <a:gd name="T2" fmla="*/ 136 w 175"/>
                <a:gd name="T3" fmla="*/ 4 h 84"/>
                <a:gd name="T4" fmla="*/ 174 w 175"/>
                <a:gd name="T5" fmla="*/ 40 h 84"/>
                <a:gd name="T6" fmla="*/ 140 w 175"/>
                <a:gd name="T7" fmla="*/ 82 h 84"/>
                <a:gd name="T8" fmla="*/ 31 w 175"/>
                <a:gd name="T9" fmla="*/ 80 h 84"/>
                <a:gd name="T10" fmla="*/ 0 w 175"/>
                <a:gd name="T11" fmla="*/ 42 h 84"/>
                <a:gd name="T12" fmla="*/ 31 w 175"/>
                <a:gd name="T13" fmla="*/ 4 h 84"/>
                <a:gd name="T14" fmla="*/ 92 w 175"/>
                <a:gd name="T15" fmla="*/ 0 h 84"/>
                <a:gd name="T16" fmla="*/ 92 w 175"/>
                <a:gd name="T1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84">
                  <a:moveTo>
                    <a:pt x="92" y="2"/>
                  </a:moveTo>
                  <a:cubicBezTo>
                    <a:pt x="107" y="2"/>
                    <a:pt x="121" y="3"/>
                    <a:pt x="136" y="4"/>
                  </a:cubicBezTo>
                  <a:cubicBezTo>
                    <a:pt x="158" y="5"/>
                    <a:pt x="172" y="19"/>
                    <a:pt x="174" y="40"/>
                  </a:cubicBezTo>
                  <a:cubicBezTo>
                    <a:pt x="175" y="60"/>
                    <a:pt x="161" y="81"/>
                    <a:pt x="140" y="82"/>
                  </a:cubicBezTo>
                  <a:cubicBezTo>
                    <a:pt x="104" y="84"/>
                    <a:pt x="67" y="83"/>
                    <a:pt x="31" y="80"/>
                  </a:cubicBezTo>
                  <a:cubicBezTo>
                    <a:pt x="10" y="78"/>
                    <a:pt x="0" y="62"/>
                    <a:pt x="0" y="42"/>
                  </a:cubicBezTo>
                  <a:cubicBezTo>
                    <a:pt x="0" y="22"/>
                    <a:pt x="10" y="7"/>
                    <a:pt x="31" y="4"/>
                  </a:cubicBezTo>
                  <a:cubicBezTo>
                    <a:pt x="51" y="1"/>
                    <a:pt x="72" y="1"/>
                    <a:pt x="92" y="0"/>
                  </a:cubicBezTo>
                  <a:cubicBezTo>
                    <a:pt x="92" y="1"/>
                    <a:pt x="92" y="1"/>
                    <a:pt x="9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1">
              <a:extLst>
                <a:ext uri="{FF2B5EF4-FFF2-40B4-BE49-F238E27FC236}">
                  <a16:creationId xmlns:a16="http://schemas.microsoft.com/office/drawing/2014/main" id="{52FC5EB4-D87B-4C45-AD1C-0699D40B1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9538" y="3300413"/>
              <a:ext cx="88900" cy="68262"/>
            </a:xfrm>
            <a:custGeom>
              <a:avLst/>
              <a:gdLst>
                <a:gd name="T0" fmla="*/ 48 w 172"/>
                <a:gd name="T1" fmla="*/ 0 h 132"/>
                <a:gd name="T2" fmla="*/ 65 w 172"/>
                <a:gd name="T3" fmla="*/ 4 h 132"/>
                <a:gd name="T4" fmla="*/ 151 w 172"/>
                <a:gd name="T5" fmla="*/ 55 h 132"/>
                <a:gd name="T6" fmla="*/ 163 w 172"/>
                <a:gd name="T7" fmla="*/ 104 h 132"/>
                <a:gd name="T8" fmla="*/ 116 w 172"/>
                <a:gd name="T9" fmla="*/ 123 h 132"/>
                <a:gd name="T10" fmla="*/ 19 w 172"/>
                <a:gd name="T11" fmla="*/ 68 h 132"/>
                <a:gd name="T12" fmla="*/ 8 w 172"/>
                <a:gd name="T13" fmla="*/ 25 h 132"/>
                <a:gd name="T14" fmla="*/ 48 w 172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32">
                  <a:moveTo>
                    <a:pt x="48" y="0"/>
                  </a:moveTo>
                  <a:cubicBezTo>
                    <a:pt x="51" y="0"/>
                    <a:pt x="59" y="1"/>
                    <a:pt x="65" y="4"/>
                  </a:cubicBezTo>
                  <a:cubicBezTo>
                    <a:pt x="94" y="21"/>
                    <a:pt x="123" y="37"/>
                    <a:pt x="151" y="55"/>
                  </a:cubicBezTo>
                  <a:cubicBezTo>
                    <a:pt x="168" y="66"/>
                    <a:pt x="172" y="86"/>
                    <a:pt x="163" y="104"/>
                  </a:cubicBezTo>
                  <a:cubicBezTo>
                    <a:pt x="155" y="120"/>
                    <a:pt x="133" y="132"/>
                    <a:pt x="116" y="123"/>
                  </a:cubicBezTo>
                  <a:cubicBezTo>
                    <a:pt x="83" y="107"/>
                    <a:pt x="50" y="88"/>
                    <a:pt x="19" y="68"/>
                  </a:cubicBezTo>
                  <a:cubicBezTo>
                    <a:pt x="5" y="59"/>
                    <a:pt x="0" y="43"/>
                    <a:pt x="8" y="25"/>
                  </a:cubicBezTo>
                  <a:cubicBezTo>
                    <a:pt x="15" y="9"/>
                    <a:pt x="26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2">
              <a:extLst>
                <a:ext uri="{FF2B5EF4-FFF2-40B4-BE49-F238E27FC236}">
                  <a16:creationId xmlns:a16="http://schemas.microsoft.com/office/drawing/2014/main" id="{D054211F-6128-4569-9A40-235237935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4213" y="3719513"/>
              <a:ext cx="87313" cy="74612"/>
            </a:xfrm>
            <a:custGeom>
              <a:avLst/>
              <a:gdLst>
                <a:gd name="T0" fmla="*/ 168 w 169"/>
                <a:gd name="T1" fmla="*/ 85 h 142"/>
                <a:gd name="T2" fmla="*/ 112 w 169"/>
                <a:gd name="T3" fmla="*/ 129 h 142"/>
                <a:gd name="T4" fmla="*/ 23 w 169"/>
                <a:gd name="T5" fmla="*/ 77 h 142"/>
                <a:gd name="T6" fmla="*/ 13 w 169"/>
                <a:gd name="T7" fmla="*/ 25 h 142"/>
                <a:gd name="T8" fmla="*/ 65 w 169"/>
                <a:gd name="T9" fmla="*/ 11 h 142"/>
                <a:gd name="T10" fmla="*/ 149 w 169"/>
                <a:gd name="T11" fmla="*/ 60 h 142"/>
                <a:gd name="T12" fmla="*/ 168 w 169"/>
                <a:gd name="T13" fmla="*/ 8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42">
                  <a:moveTo>
                    <a:pt x="168" y="85"/>
                  </a:moveTo>
                  <a:cubicBezTo>
                    <a:pt x="169" y="120"/>
                    <a:pt x="138" y="142"/>
                    <a:pt x="112" y="129"/>
                  </a:cubicBezTo>
                  <a:cubicBezTo>
                    <a:pt x="81" y="114"/>
                    <a:pt x="51" y="96"/>
                    <a:pt x="23" y="77"/>
                  </a:cubicBezTo>
                  <a:cubicBezTo>
                    <a:pt x="2" y="64"/>
                    <a:pt x="0" y="44"/>
                    <a:pt x="13" y="25"/>
                  </a:cubicBezTo>
                  <a:cubicBezTo>
                    <a:pt x="24" y="7"/>
                    <a:pt x="45" y="0"/>
                    <a:pt x="65" y="11"/>
                  </a:cubicBezTo>
                  <a:cubicBezTo>
                    <a:pt x="94" y="26"/>
                    <a:pt x="122" y="42"/>
                    <a:pt x="149" y="60"/>
                  </a:cubicBezTo>
                  <a:cubicBezTo>
                    <a:pt x="159" y="67"/>
                    <a:pt x="164" y="79"/>
                    <a:pt x="16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3">
              <a:extLst>
                <a:ext uri="{FF2B5EF4-FFF2-40B4-BE49-F238E27FC236}">
                  <a16:creationId xmlns:a16="http://schemas.microsoft.com/office/drawing/2014/main" id="{AF43BDDD-1039-405B-A050-15DF49F7A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4213" y="3298825"/>
              <a:ext cx="88900" cy="69850"/>
            </a:xfrm>
            <a:custGeom>
              <a:avLst/>
              <a:gdLst>
                <a:gd name="T0" fmla="*/ 123 w 171"/>
                <a:gd name="T1" fmla="*/ 1 h 133"/>
                <a:gd name="T2" fmla="*/ 163 w 171"/>
                <a:gd name="T3" fmla="*/ 25 h 133"/>
                <a:gd name="T4" fmla="*/ 155 w 171"/>
                <a:gd name="T5" fmla="*/ 66 h 133"/>
                <a:gd name="T6" fmla="*/ 53 w 171"/>
                <a:gd name="T7" fmla="*/ 125 h 133"/>
                <a:gd name="T8" fmla="*/ 8 w 171"/>
                <a:gd name="T9" fmla="*/ 105 h 133"/>
                <a:gd name="T10" fmla="*/ 19 w 171"/>
                <a:gd name="T11" fmla="*/ 57 h 133"/>
                <a:gd name="T12" fmla="*/ 108 w 171"/>
                <a:gd name="T13" fmla="*/ 5 h 133"/>
                <a:gd name="T14" fmla="*/ 123 w 171"/>
                <a:gd name="T15" fmla="*/ 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133">
                  <a:moveTo>
                    <a:pt x="123" y="1"/>
                  </a:moveTo>
                  <a:cubicBezTo>
                    <a:pt x="145" y="0"/>
                    <a:pt x="156" y="10"/>
                    <a:pt x="163" y="25"/>
                  </a:cubicBezTo>
                  <a:cubicBezTo>
                    <a:pt x="171" y="41"/>
                    <a:pt x="168" y="58"/>
                    <a:pt x="155" y="66"/>
                  </a:cubicBezTo>
                  <a:cubicBezTo>
                    <a:pt x="122" y="88"/>
                    <a:pt x="88" y="107"/>
                    <a:pt x="53" y="125"/>
                  </a:cubicBezTo>
                  <a:cubicBezTo>
                    <a:pt x="37" y="133"/>
                    <a:pt x="16" y="121"/>
                    <a:pt x="8" y="105"/>
                  </a:cubicBezTo>
                  <a:cubicBezTo>
                    <a:pt x="0" y="87"/>
                    <a:pt x="3" y="67"/>
                    <a:pt x="19" y="57"/>
                  </a:cubicBezTo>
                  <a:cubicBezTo>
                    <a:pt x="48" y="38"/>
                    <a:pt x="78" y="21"/>
                    <a:pt x="108" y="5"/>
                  </a:cubicBezTo>
                  <a:cubicBezTo>
                    <a:pt x="114" y="1"/>
                    <a:pt x="121" y="1"/>
                    <a:pt x="1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24">
              <a:extLst>
                <a:ext uri="{FF2B5EF4-FFF2-40B4-BE49-F238E27FC236}">
                  <a16:creationId xmlns:a16="http://schemas.microsoft.com/office/drawing/2014/main" id="{7C4370A8-8D71-49B5-85C4-ABEDB88DE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9538" y="3717925"/>
              <a:ext cx="87313" cy="74612"/>
            </a:xfrm>
            <a:custGeom>
              <a:avLst/>
              <a:gdLst>
                <a:gd name="T0" fmla="*/ 168 w 170"/>
                <a:gd name="T1" fmla="*/ 57 h 142"/>
                <a:gd name="T2" fmla="*/ 147 w 170"/>
                <a:gd name="T3" fmla="*/ 83 h 142"/>
                <a:gd name="T4" fmla="*/ 65 w 170"/>
                <a:gd name="T5" fmla="*/ 131 h 142"/>
                <a:gd name="T6" fmla="*/ 12 w 170"/>
                <a:gd name="T7" fmla="*/ 116 h 142"/>
                <a:gd name="T8" fmla="*/ 25 w 170"/>
                <a:gd name="T9" fmla="*/ 62 h 142"/>
                <a:gd name="T10" fmla="*/ 110 w 170"/>
                <a:gd name="T11" fmla="*/ 14 h 142"/>
                <a:gd name="T12" fmla="*/ 168 w 170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42">
                  <a:moveTo>
                    <a:pt x="168" y="57"/>
                  </a:moveTo>
                  <a:cubicBezTo>
                    <a:pt x="164" y="63"/>
                    <a:pt x="157" y="76"/>
                    <a:pt x="147" y="83"/>
                  </a:cubicBezTo>
                  <a:cubicBezTo>
                    <a:pt x="121" y="100"/>
                    <a:pt x="93" y="116"/>
                    <a:pt x="65" y="131"/>
                  </a:cubicBezTo>
                  <a:cubicBezTo>
                    <a:pt x="44" y="142"/>
                    <a:pt x="23" y="135"/>
                    <a:pt x="12" y="116"/>
                  </a:cubicBezTo>
                  <a:cubicBezTo>
                    <a:pt x="0" y="96"/>
                    <a:pt x="5" y="75"/>
                    <a:pt x="25" y="62"/>
                  </a:cubicBezTo>
                  <a:cubicBezTo>
                    <a:pt x="53" y="45"/>
                    <a:pt x="81" y="28"/>
                    <a:pt x="110" y="14"/>
                  </a:cubicBezTo>
                  <a:cubicBezTo>
                    <a:pt x="137" y="0"/>
                    <a:pt x="170" y="21"/>
                    <a:pt x="16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25">
              <a:extLst>
                <a:ext uri="{FF2B5EF4-FFF2-40B4-BE49-F238E27FC236}">
                  <a16:creationId xmlns:a16="http://schemas.microsoft.com/office/drawing/2014/main" id="{91AD5C33-C8D1-4BC1-84F7-DC9304415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4425" y="3446463"/>
              <a:ext cx="255588" cy="257175"/>
            </a:xfrm>
            <a:custGeom>
              <a:avLst/>
              <a:gdLst>
                <a:gd name="T0" fmla="*/ 280 w 491"/>
                <a:gd name="T1" fmla="*/ 145 h 495"/>
                <a:gd name="T2" fmla="*/ 280 w 491"/>
                <a:gd name="T3" fmla="*/ 210 h 495"/>
                <a:gd name="T4" fmla="*/ 275 w 491"/>
                <a:gd name="T5" fmla="*/ 237 h 495"/>
                <a:gd name="T6" fmla="*/ 243 w 491"/>
                <a:gd name="T7" fmla="*/ 256 h 495"/>
                <a:gd name="T8" fmla="*/ 213 w 491"/>
                <a:gd name="T9" fmla="*/ 232 h 495"/>
                <a:gd name="T10" fmla="*/ 210 w 491"/>
                <a:gd name="T11" fmla="*/ 178 h 495"/>
                <a:gd name="T12" fmla="*/ 210 w 491"/>
                <a:gd name="T13" fmla="*/ 146 h 495"/>
                <a:gd name="T14" fmla="*/ 104 w 491"/>
                <a:gd name="T15" fmla="*/ 170 h 495"/>
                <a:gd name="T16" fmla="*/ 143 w 491"/>
                <a:gd name="T17" fmla="*/ 305 h 495"/>
                <a:gd name="T18" fmla="*/ 181 w 491"/>
                <a:gd name="T19" fmla="*/ 439 h 495"/>
                <a:gd name="T20" fmla="*/ 180 w 491"/>
                <a:gd name="T21" fmla="*/ 473 h 495"/>
                <a:gd name="T22" fmla="*/ 150 w 491"/>
                <a:gd name="T23" fmla="*/ 491 h 495"/>
                <a:gd name="T24" fmla="*/ 119 w 491"/>
                <a:gd name="T25" fmla="*/ 462 h 495"/>
                <a:gd name="T26" fmla="*/ 74 w 491"/>
                <a:gd name="T27" fmla="*/ 311 h 495"/>
                <a:gd name="T28" fmla="*/ 7 w 491"/>
                <a:gd name="T29" fmla="*/ 79 h 495"/>
                <a:gd name="T30" fmla="*/ 3 w 491"/>
                <a:gd name="T31" fmla="*/ 64 h 495"/>
                <a:gd name="T32" fmla="*/ 23 w 491"/>
                <a:gd name="T33" fmla="*/ 27 h 495"/>
                <a:gd name="T34" fmla="*/ 64 w 491"/>
                <a:gd name="T35" fmla="*/ 41 h 495"/>
                <a:gd name="T36" fmla="*/ 78 w 491"/>
                <a:gd name="T37" fmla="*/ 83 h 495"/>
                <a:gd name="T38" fmla="*/ 86 w 491"/>
                <a:gd name="T39" fmla="*/ 105 h 495"/>
                <a:gd name="T40" fmla="*/ 210 w 491"/>
                <a:gd name="T41" fmla="*/ 78 h 495"/>
                <a:gd name="T42" fmla="*/ 210 w 491"/>
                <a:gd name="T43" fmla="*/ 43 h 495"/>
                <a:gd name="T44" fmla="*/ 245 w 491"/>
                <a:gd name="T45" fmla="*/ 0 h 495"/>
                <a:gd name="T46" fmla="*/ 280 w 491"/>
                <a:gd name="T47" fmla="*/ 43 h 495"/>
                <a:gd name="T48" fmla="*/ 318 w 491"/>
                <a:gd name="T49" fmla="*/ 86 h 495"/>
                <a:gd name="T50" fmla="*/ 405 w 491"/>
                <a:gd name="T51" fmla="*/ 106 h 495"/>
                <a:gd name="T52" fmla="*/ 421 w 491"/>
                <a:gd name="T53" fmla="*/ 53 h 495"/>
                <a:gd name="T54" fmla="*/ 464 w 491"/>
                <a:gd name="T55" fmla="*/ 26 h 495"/>
                <a:gd name="T56" fmla="*/ 485 w 491"/>
                <a:gd name="T57" fmla="*/ 71 h 495"/>
                <a:gd name="T58" fmla="*/ 371 w 491"/>
                <a:gd name="T59" fmla="*/ 463 h 495"/>
                <a:gd name="T60" fmla="*/ 327 w 491"/>
                <a:gd name="T61" fmla="*/ 489 h 495"/>
                <a:gd name="T62" fmla="*/ 307 w 491"/>
                <a:gd name="T63" fmla="*/ 443 h 495"/>
                <a:gd name="T64" fmla="*/ 379 w 491"/>
                <a:gd name="T65" fmla="*/ 195 h 495"/>
                <a:gd name="T66" fmla="*/ 386 w 491"/>
                <a:gd name="T67" fmla="*/ 171 h 495"/>
                <a:gd name="T68" fmla="*/ 280 w 491"/>
                <a:gd name="T69" fmla="*/ 14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1" h="495">
                  <a:moveTo>
                    <a:pt x="280" y="145"/>
                  </a:moveTo>
                  <a:cubicBezTo>
                    <a:pt x="280" y="170"/>
                    <a:pt x="280" y="190"/>
                    <a:pt x="280" y="210"/>
                  </a:cubicBezTo>
                  <a:cubicBezTo>
                    <a:pt x="279" y="219"/>
                    <a:pt x="280" y="231"/>
                    <a:pt x="275" y="237"/>
                  </a:cubicBezTo>
                  <a:cubicBezTo>
                    <a:pt x="266" y="246"/>
                    <a:pt x="254" y="254"/>
                    <a:pt x="243" y="256"/>
                  </a:cubicBezTo>
                  <a:cubicBezTo>
                    <a:pt x="228" y="258"/>
                    <a:pt x="216" y="248"/>
                    <a:pt x="213" y="232"/>
                  </a:cubicBezTo>
                  <a:cubicBezTo>
                    <a:pt x="211" y="214"/>
                    <a:pt x="211" y="196"/>
                    <a:pt x="210" y="178"/>
                  </a:cubicBezTo>
                  <a:cubicBezTo>
                    <a:pt x="210" y="169"/>
                    <a:pt x="210" y="160"/>
                    <a:pt x="210" y="146"/>
                  </a:cubicBezTo>
                  <a:cubicBezTo>
                    <a:pt x="173" y="154"/>
                    <a:pt x="140" y="162"/>
                    <a:pt x="104" y="170"/>
                  </a:cubicBezTo>
                  <a:cubicBezTo>
                    <a:pt x="117" y="218"/>
                    <a:pt x="130" y="262"/>
                    <a:pt x="143" y="305"/>
                  </a:cubicBezTo>
                  <a:cubicBezTo>
                    <a:pt x="156" y="350"/>
                    <a:pt x="169" y="394"/>
                    <a:pt x="181" y="439"/>
                  </a:cubicBezTo>
                  <a:cubicBezTo>
                    <a:pt x="184" y="450"/>
                    <a:pt x="185" y="465"/>
                    <a:pt x="180" y="473"/>
                  </a:cubicBezTo>
                  <a:cubicBezTo>
                    <a:pt x="175" y="482"/>
                    <a:pt x="161" y="490"/>
                    <a:pt x="150" y="491"/>
                  </a:cubicBezTo>
                  <a:cubicBezTo>
                    <a:pt x="133" y="492"/>
                    <a:pt x="123" y="478"/>
                    <a:pt x="119" y="462"/>
                  </a:cubicBezTo>
                  <a:cubicBezTo>
                    <a:pt x="104" y="412"/>
                    <a:pt x="89" y="361"/>
                    <a:pt x="74" y="311"/>
                  </a:cubicBezTo>
                  <a:cubicBezTo>
                    <a:pt x="52" y="234"/>
                    <a:pt x="30" y="157"/>
                    <a:pt x="7" y="79"/>
                  </a:cubicBezTo>
                  <a:cubicBezTo>
                    <a:pt x="6" y="74"/>
                    <a:pt x="4" y="69"/>
                    <a:pt x="3" y="64"/>
                  </a:cubicBezTo>
                  <a:cubicBezTo>
                    <a:pt x="0" y="46"/>
                    <a:pt x="7" y="34"/>
                    <a:pt x="23" y="27"/>
                  </a:cubicBezTo>
                  <a:cubicBezTo>
                    <a:pt x="39" y="20"/>
                    <a:pt x="56" y="25"/>
                    <a:pt x="64" y="41"/>
                  </a:cubicBezTo>
                  <a:cubicBezTo>
                    <a:pt x="70" y="54"/>
                    <a:pt x="73" y="69"/>
                    <a:pt x="78" y="83"/>
                  </a:cubicBezTo>
                  <a:cubicBezTo>
                    <a:pt x="80" y="90"/>
                    <a:pt x="83" y="98"/>
                    <a:pt x="86" y="105"/>
                  </a:cubicBezTo>
                  <a:cubicBezTo>
                    <a:pt x="127" y="96"/>
                    <a:pt x="167" y="87"/>
                    <a:pt x="210" y="78"/>
                  </a:cubicBezTo>
                  <a:cubicBezTo>
                    <a:pt x="210" y="68"/>
                    <a:pt x="210" y="56"/>
                    <a:pt x="210" y="43"/>
                  </a:cubicBezTo>
                  <a:cubicBezTo>
                    <a:pt x="211" y="16"/>
                    <a:pt x="224" y="1"/>
                    <a:pt x="245" y="0"/>
                  </a:cubicBezTo>
                  <a:cubicBezTo>
                    <a:pt x="266" y="0"/>
                    <a:pt x="279" y="16"/>
                    <a:pt x="280" y="43"/>
                  </a:cubicBezTo>
                  <a:cubicBezTo>
                    <a:pt x="281" y="80"/>
                    <a:pt x="281" y="79"/>
                    <a:pt x="318" y="86"/>
                  </a:cubicBezTo>
                  <a:cubicBezTo>
                    <a:pt x="346" y="91"/>
                    <a:pt x="374" y="99"/>
                    <a:pt x="405" y="106"/>
                  </a:cubicBezTo>
                  <a:cubicBezTo>
                    <a:pt x="410" y="89"/>
                    <a:pt x="415" y="71"/>
                    <a:pt x="421" y="53"/>
                  </a:cubicBezTo>
                  <a:cubicBezTo>
                    <a:pt x="429" y="30"/>
                    <a:pt x="445" y="20"/>
                    <a:pt x="464" y="26"/>
                  </a:cubicBezTo>
                  <a:cubicBezTo>
                    <a:pt x="483" y="31"/>
                    <a:pt x="491" y="48"/>
                    <a:pt x="485" y="71"/>
                  </a:cubicBezTo>
                  <a:cubicBezTo>
                    <a:pt x="447" y="202"/>
                    <a:pt x="409" y="333"/>
                    <a:pt x="371" y="463"/>
                  </a:cubicBezTo>
                  <a:cubicBezTo>
                    <a:pt x="364" y="487"/>
                    <a:pt x="347" y="495"/>
                    <a:pt x="327" y="489"/>
                  </a:cubicBezTo>
                  <a:cubicBezTo>
                    <a:pt x="308" y="483"/>
                    <a:pt x="301" y="467"/>
                    <a:pt x="307" y="443"/>
                  </a:cubicBezTo>
                  <a:cubicBezTo>
                    <a:pt x="331" y="360"/>
                    <a:pt x="355" y="278"/>
                    <a:pt x="379" y="195"/>
                  </a:cubicBezTo>
                  <a:cubicBezTo>
                    <a:pt x="381" y="188"/>
                    <a:pt x="383" y="182"/>
                    <a:pt x="386" y="171"/>
                  </a:cubicBezTo>
                  <a:cubicBezTo>
                    <a:pt x="352" y="163"/>
                    <a:pt x="318" y="154"/>
                    <a:pt x="280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342DE-09C7-4B91-ACD0-9A36530B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5DFB6-611B-43D4-A130-60CA2D233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D1B54-40C5-4C53-8CBA-6244E21BF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B322B-2861-451A-A82E-18C7171A6D4F}"/>
              </a:ext>
            </a:extLst>
          </p:cNvPr>
          <p:cNvSpPr txBox="1"/>
          <p:nvPr/>
        </p:nvSpPr>
        <p:spPr>
          <a:xfrm>
            <a:off x="562708" y="2321005"/>
            <a:ext cx="726049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Create an Amazon SNS topic</a:t>
            </a:r>
          </a:p>
          <a:p>
            <a:pPr marL="274320" indent="-27432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Subscribe to the topic so you can get email notifications when a new message is posted to the topic</a:t>
            </a:r>
          </a:p>
          <a:p>
            <a:pPr marL="274320" indent="-27432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In Amazon CloudWatch, set an alarm on the Errors metric of your Lambda function to publish a message to your SNS topic when errors occur</a:t>
            </a:r>
          </a:p>
        </p:txBody>
      </p:sp>
      <p:pic>
        <p:nvPicPr>
          <p:cNvPr id="5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D09A07EB-FE4C-4F31-824C-80B0F4C301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855" y="6377918"/>
            <a:ext cx="371371" cy="37137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7DFBDDC-4026-45B8-905F-92B3FC10402E}"/>
              </a:ext>
            </a:extLst>
          </p:cNvPr>
          <p:cNvGrpSpPr/>
          <p:nvPr/>
        </p:nvGrpSpPr>
        <p:grpSpPr>
          <a:xfrm>
            <a:off x="-1" y="0"/>
            <a:ext cx="7566991" cy="248864"/>
            <a:chOff x="0" y="0"/>
            <a:chExt cx="4898390" cy="190500"/>
          </a:xfrm>
        </p:grpSpPr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409B9692-E527-4D79-804E-6C877DC7C861}"/>
                </a:ext>
              </a:extLst>
            </p:cNvPr>
            <p:cNvSpPr/>
            <p:nvPr/>
          </p:nvSpPr>
          <p:spPr>
            <a:xfrm>
              <a:off x="0" y="0"/>
              <a:ext cx="938213" cy="1905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Approaches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ADE3054C-22AC-4C17-9688-8014E0C38A7F}"/>
                </a:ext>
              </a:extLst>
            </p:cNvPr>
            <p:cNvSpPr/>
            <p:nvPr/>
          </p:nvSpPr>
          <p:spPr>
            <a:xfrm>
              <a:off x="879891" y="0"/>
              <a:ext cx="1393501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Log Subscription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24497003-760C-4EBB-ADBA-E327424474E4}"/>
                </a:ext>
              </a:extLst>
            </p:cNvPr>
            <p:cNvSpPr/>
            <p:nvPr/>
          </p:nvSpPr>
          <p:spPr>
            <a:xfrm>
              <a:off x="2215070" y="0"/>
              <a:ext cx="1509838" cy="190500"/>
            </a:xfrm>
            <a:prstGeom prst="chevron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Alarms</a:t>
              </a: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B09D404-681D-4BF0-9F50-9F233208E999}"/>
                </a:ext>
              </a:extLst>
            </p:cNvPr>
            <p:cNvSpPr/>
            <p:nvPr/>
          </p:nvSpPr>
          <p:spPr>
            <a:xfrm>
              <a:off x="3666586" y="0"/>
              <a:ext cx="1231804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Pros And 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01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75EC-FB5E-445F-9616-6F1FA7B4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DD16A-1A6C-4464-898D-46B2873CD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B556E-D708-4200-8070-A68864D04C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3F2CA-157B-4820-B869-108AE6EAA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" r="3152"/>
          <a:stretch/>
        </p:blipFill>
        <p:spPr>
          <a:xfrm>
            <a:off x="503011" y="1135747"/>
            <a:ext cx="11093904" cy="4325255"/>
          </a:xfrm>
          <a:prstGeom prst="rect">
            <a:avLst/>
          </a:prstGeom>
        </p:spPr>
      </p:pic>
      <p:pic>
        <p:nvPicPr>
          <p:cNvPr id="11" name="Graphic 119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B8732E3C-6872-438D-9946-660DD5E4B5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855" y="6377918"/>
            <a:ext cx="371371" cy="37137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019A7FE-F632-4C21-B73C-494D77866DE9}"/>
              </a:ext>
            </a:extLst>
          </p:cNvPr>
          <p:cNvGrpSpPr/>
          <p:nvPr/>
        </p:nvGrpSpPr>
        <p:grpSpPr>
          <a:xfrm>
            <a:off x="-1" y="0"/>
            <a:ext cx="7566991" cy="248864"/>
            <a:chOff x="0" y="0"/>
            <a:chExt cx="4898390" cy="190500"/>
          </a:xfrm>
        </p:grpSpPr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F2E7B1-0E38-4EE4-BD1A-2C574517DAE2}"/>
                </a:ext>
              </a:extLst>
            </p:cNvPr>
            <p:cNvSpPr/>
            <p:nvPr/>
          </p:nvSpPr>
          <p:spPr>
            <a:xfrm>
              <a:off x="0" y="0"/>
              <a:ext cx="938213" cy="1905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Approaches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B526F4B-8FD5-4BDA-9C31-AAAE8850DC0A}"/>
                </a:ext>
              </a:extLst>
            </p:cNvPr>
            <p:cNvSpPr/>
            <p:nvPr/>
          </p:nvSpPr>
          <p:spPr>
            <a:xfrm>
              <a:off x="879891" y="0"/>
              <a:ext cx="1393501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Log Subscription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1BA36CB8-902C-48E9-9B32-E5733389ABC7}"/>
                </a:ext>
              </a:extLst>
            </p:cNvPr>
            <p:cNvSpPr/>
            <p:nvPr/>
          </p:nvSpPr>
          <p:spPr>
            <a:xfrm>
              <a:off x="2215070" y="0"/>
              <a:ext cx="1509838" cy="190500"/>
            </a:xfrm>
            <a:prstGeom prst="chevron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Alarms</a:t>
              </a: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0AAE3646-CF27-4054-A149-55FEAB7942A3}"/>
                </a:ext>
              </a:extLst>
            </p:cNvPr>
            <p:cNvSpPr/>
            <p:nvPr/>
          </p:nvSpPr>
          <p:spPr>
            <a:xfrm>
              <a:off x="3666586" y="0"/>
              <a:ext cx="1231804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Pros And 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06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C97C-3820-4AF0-AEE1-527A8805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E0CA4-1FB1-4AF8-84E3-6C056F6F5A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5F26F-9194-421C-A478-5CE6F180C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9FBA086-C5F8-42D8-855B-D42EE20BE69C}"/>
              </a:ext>
            </a:extLst>
          </p:cNvPr>
          <p:cNvSpPr/>
          <p:nvPr/>
        </p:nvSpPr>
        <p:spPr>
          <a:xfrm>
            <a:off x="562708" y="1921559"/>
            <a:ext cx="11150321" cy="85634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Notification </a:t>
            </a:r>
            <a:r>
              <a:rPr lang="en-US" sz="1600" b="1" i="0" dirty="0">
                <a:solidFill>
                  <a:schemeClr val="tx1"/>
                </a:solidFill>
                <a:effectLst/>
              </a:rPr>
              <a:t>when an error occurs </a:t>
            </a:r>
            <a:br>
              <a:rPr lang="en-US" sz="1600" b="1" i="0" dirty="0">
                <a:solidFill>
                  <a:schemeClr val="tx1"/>
                </a:solidFill>
                <a:effectLst/>
              </a:rPr>
            </a:br>
            <a:r>
              <a:rPr lang="en-US" sz="1600" b="1" i="0" dirty="0">
                <a:solidFill>
                  <a:schemeClr val="tx1"/>
                </a:solidFill>
                <a:effectLst/>
              </a:rPr>
              <a:t>with a Lambda function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003365E-7B74-4812-AC11-0ACAF6A07916}"/>
              </a:ext>
            </a:extLst>
          </p:cNvPr>
          <p:cNvSpPr/>
          <p:nvPr/>
        </p:nvSpPr>
        <p:spPr>
          <a:xfrm>
            <a:off x="562708" y="2992511"/>
            <a:ext cx="11150321" cy="85634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chemeClr val="tx1"/>
                </a:solidFill>
                <a:effectLst/>
              </a:rPr>
              <a:t>Specificity on the error in the notification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27C5608-212C-4B09-B493-2C0C212B93F3}"/>
              </a:ext>
            </a:extLst>
          </p:cNvPr>
          <p:cNvSpPr/>
          <p:nvPr/>
        </p:nvSpPr>
        <p:spPr>
          <a:xfrm>
            <a:off x="562708" y="4069136"/>
            <a:ext cx="11150321" cy="85634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Let you match entries with a particular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error pattern in your log and be notified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with those error details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9F96AED-10A3-4C62-9878-8575FDD4BA25}"/>
              </a:ext>
            </a:extLst>
          </p:cNvPr>
          <p:cNvSpPr/>
          <p:nvPr/>
        </p:nvSpPr>
        <p:spPr>
          <a:xfrm>
            <a:off x="562708" y="5145760"/>
            <a:ext cx="11150321" cy="85634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Trigger SNS across all lambda functions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at once on error metrics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8E46D474-FB98-4CC3-B2D6-AAA166A3FCD4}"/>
              </a:ext>
            </a:extLst>
          </p:cNvPr>
          <p:cNvSpPr/>
          <p:nvPr/>
        </p:nvSpPr>
        <p:spPr>
          <a:xfrm>
            <a:off x="5065487" y="812800"/>
            <a:ext cx="2988978" cy="1045029"/>
          </a:xfrm>
          <a:prstGeom prst="downArrowCallout">
            <a:avLst/>
          </a:prstGeom>
          <a:solidFill>
            <a:schemeClr val="accent5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CloudWatch Log Subscription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F5439CCC-23FB-4889-8575-53F011776568}"/>
              </a:ext>
            </a:extLst>
          </p:cNvPr>
          <p:cNvSpPr/>
          <p:nvPr/>
        </p:nvSpPr>
        <p:spPr>
          <a:xfrm>
            <a:off x="8305035" y="812800"/>
            <a:ext cx="2988978" cy="1045029"/>
          </a:xfrm>
          <a:prstGeom prst="downArrowCallout">
            <a:avLst/>
          </a:prstGeom>
          <a:solidFill>
            <a:schemeClr val="bg1">
              <a:lumMod val="50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CloudWatch Alarms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50E7E-0FD0-4B0F-8C9E-0EB32DA37187}"/>
              </a:ext>
            </a:extLst>
          </p:cNvPr>
          <p:cNvSpPr txBox="1"/>
          <p:nvPr/>
        </p:nvSpPr>
        <p:spPr>
          <a:xfrm>
            <a:off x="6317769" y="2026565"/>
            <a:ext cx="484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07761-77B8-425C-99A5-F0FA6BEEC4E8}"/>
              </a:ext>
            </a:extLst>
          </p:cNvPr>
          <p:cNvSpPr txBox="1"/>
          <p:nvPr/>
        </p:nvSpPr>
        <p:spPr>
          <a:xfrm>
            <a:off x="9654381" y="4292292"/>
            <a:ext cx="290286" cy="4100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4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A8A126-8FDA-4741-8C9E-B848801D519C}"/>
              </a:ext>
            </a:extLst>
          </p:cNvPr>
          <p:cNvSpPr txBox="1"/>
          <p:nvPr/>
        </p:nvSpPr>
        <p:spPr>
          <a:xfrm>
            <a:off x="9557317" y="2026565"/>
            <a:ext cx="484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98467-704C-454C-8069-BF9CC033A631}"/>
              </a:ext>
            </a:extLst>
          </p:cNvPr>
          <p:cNvSpPr txBox="1"/>
          <p:nvPr/>
        </p:nvSpPr>
        <p:spPr>
          <a:xfrm>
            <a:off x="9654381" y="3215667"/>
            <a:ext cx="290286" cy="4100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4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61103-72C5-4495-881E-9728526D9773}"/>
              </a:ext>
            </a:extLst>
          </p:cNvPr>
          <p:cNvSpPr txBox="1"/>
          <p:nvPr/>
        </p:nvSpPr>
        <p:spPr>
          <a:xfrm>
            <a:off x="6317769" y="3097517"/>
            <a:ext cx="484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410E2-6FB3-4465-B8B5-DA3857C58E85}"/>
              </a:ext>
            </a:extLst>
          </p:cNvPr>
          <p:cNvSpPr txBox="1"/>
          <p:nvPr/>
        </p:nvSpPr>
        <p:spPr>
          <a:xfrm>
            <a:off x="6317769" y="4174142"/>
            <a:ext cx="484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4380B0-193C-4A95-AF50-48BBF7720946}"/>
              </a:ext>
            </a:extLst>
          </p:cNvPr>
          <p:cNvSpPr txBox="1"/>
          <p:nvPr/>
        </p:nvSpPr>
        <p:spPr>
          <a:xfrm>
            <a:off x="9557317" y="5250766"/>
            <a:ext cx="484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05DBC4-DA2D-44D2-B18B-E3FE9ED64811}"/>
              </a:ext>
            </a:extLst>
          </p:cNvPr>
          <p:cNvSpPr txBox="1"/>
          <p:nvPr/>
        </p:nvSpPr>
        <p:spPr>
          <a:xfrm>
            <a:off x="6414833" y="5368916"/>
            <a:ext cx="290286" cy="4100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4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891E2D46-D5B8-4ED6-AEB4-E763776588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855" y="6377918"/>
            <a:ext cx="371371" cy="37137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CBFA61C-58AA-4B11-BAA0-40F5792F4FDF}"/>
              </a:ext>
            </a:extLst>
          </p:cNvPr>
          <p:cNvGrpSpPr/>
          <p:nvPr/>
        </p:nvGrpSpPr>
        <p:grpSpPr>
          <a:xfrm>
            <a:off x="-1" y="0"/>
            <a:ext cx="7540487" cy="248864"/>
            <a:chOff x="0" y="0"/>
            <a:chExt cx="4898390" cy="190500"/>
          </a:xfrm>
        </p:grpSpPr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50EB2028-19E5-4CFE-BC77-E681D217F4F4}"/>
                </a:ext>
              </a:extLst>
            </p:cNvPr>
            <p:cNvSpPr/>
            <p:nvPr/>
          </p:nvSpPr>
          <p:spPr>
            <a:xfrm>
              <a:off x="0" y="0"/>
              <a:ext cx="938213" cy="1905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Approaches</a:t>
              </a: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CD31244F-CBEE-4418-B4C2-BD2498C746B5}"/>
                </a:ext>
              </a:extLst>
            </p:cNvPr>
            <p:cNvSpPr/>
            <p:nvPr/>
          </p:nvSpPr>
          <p:spPr>
            <a:xfrm>
              <a:off x="879891" y="0"/>
              <a:ext cx="1393501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Log Subscription</a:t>
              </a: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67CB34F4-B2AB-4DF6-BCDE-B098B0E2D557}"/>
                </a:ext>
              </a:extLst>
            </p:cNvPr>
            <p:cNvSpPr/>
            <p:nvPr/>
          </p:nvSpPr>
          <p:spPr>
            <a:xfrm>
              <a:off x="2215070" y="0"/>
              <a:ext cx="1509838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Alarms</a:t>
              </a: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60A37F7C-F0E8-48B4-A570-F02DE2EB2664}"/>
                </a:ext>
              </a:extLst>
            </p:cNvPr>
            <p:cNvSpPr/>
            <p:nvPr/>
          </p:nvSpPr>
          <p:spPr>
            <a:xfrm>
              <a:off x="3666586" y="0"/>
              <a:ext cx="1231804" cy="190500"/>
            </a:xfrm>
            <a:prstGeom prst="chevron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Pros And 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29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710095-4F35-43C7-97D9-57E916D9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66BE1D9-4C71-4A02-99DF-736C827F73C8}"/>
              </a:ext>
            </a:extLst>
          </p:cNvPr>
          <p:cNvSpPr/>
          <p:nvPr/>
        </p:nvSpPr>
        <p:spPr>
          <a:xfrm>
            <a:off x="2506180" y="4368800"/>
            <a:ext cx="9685820" cy="608539"/>
          </a:xfrm>
          <a:custGeom>
            <a:avLst/>
            <a:gdLst>
              <a:gd name="connsiteX0" fmla="*/ 0 w 11620500"/>
              <a:gd name="connsiteY0" fmla="*/ 0 h 2554514"/>
              <a:gd name="connsiteX1" fmla="*/ 11620500 w 11620500"/>
              <a:gd name="connsiteY1" fmla="*/ 0 h 2554514"/>
              <a:gd name="connsiteX2" fmla="*/ 11620500 w 11620500"/>
              <a:gd name="connsiteY2" fmla="*/ 2554514 h 2554514"/>
              <a:gd name="connsiteX3" fmla="*/ 0 w 11620500"/>
              <a:gd name="connsiteY3" fmla="*/ 2554514 h 2554514"/>
              <a:gd name="connsiteX4" fmla="*/ 0 w 11620500"/>
              <a:gd name="connsiteY4" fmla="*/ 0 h 2554514"/>
              <a:gd name="connsiteX0" fmla="*/ 1132114 w 11620500"/>
              <a:gd name="connsiteY0" fmla="*/ 0 h 2554514"/>
              <a:gd name="connsiteX1" fmla="*/ 11620500 w 11620500"/>
              <a:gd name="connsiteY1" fmla="*/ 0 h 2554514"/>
              <a:gd name="connsiteX2" fmla="*/ 11620500 w 11620500"/>
              <a:gd name="connsiteY2" fmla="*/ 2554514 h 2554514"/>
              <a:gd name="connsiteX3" fmla="*/ 0 w 11620500"/>
              <a:gd name="connsiteY3" fmla="*/ 2554514 h 2554514"/>
              <a:gd name="connsiteX4" fmla="*/ 1132114 w 11620500"/>
              <a:gd name="connsiteY4" fmla="*/ 0 h 2554514"/>
              <a:gd name="connsiteX0" fmla="*/ 0 w 10488386"/>
              <a:gd name="connsiteY0" fmla="*/ 0 h 2554514"/>
              <a:gd name="connsiteX1" fmla="*/ 10488386 w 10488386"/>
              <a:gd name="connsiteY1" fmla="*/ 0 h 2554514"/>
              <a:gd name="connsiteX2" fmla="*/ 10488386 w 10488386"/>
              <a:gd name="connsiteY2" fmla="*/ 2554514 h 2554514"/>
              <a:gd name="connsiteX3" fmla="*/ 801069 w 10488386"/>
              <a:gd name="connsiteY3" fmla="*/ 2493587 h 2554514"/>
              <a:gd name="connsiteX4" fmla="*/ 0 w 10488386"/>
              <a:gd name="connsiteY4" fmla="*/ 0 h 2554514"/>
              <a:gd name="connsiteX0" fmla="*/ 0 w 10488386"/>
              <a:gd name="connsiteY0" fmla="*/ 0 h 2554514"/>
              <a:gd name="connsiteX1" fmla="*/ 10488386 w 10488386"/>
              <a:gd name="connsiteY1" fmla="*/ 0 h 2554514"/>
              <a:gd name="connsiteX2" fmla="*/ 10488386 w 10488386"/>
              <a:gd name="connsiteY2" fmla="*/ 2554514 h 2554514"/>
              <a:gd name="connsiteX3" fmla="*/ 816787 w 10488386"/>
              <a:gd name="connsiteY3" fmla="*/ 2493587 h 2554514"/>
              <a:gd name="connsiteX4" fmla="*/ 0 w 10488386"/>
              <a:gd name="connsiteY4" fmla="*/ 0 h 2554514"/>
              <a:gd name="connsiteX0" fmla="*/ 0 w 10488386"/>
              <a:gd name="connsiteY0" fmla="*/ 0 h 2554514"/>
              <a:gd name="connsiteX1" fmla="*/ 10488386 w 10488386"/>
              <a:gd name="connsiteY1" fmla="*/ 0 h 2554514"/>
              <a:gd name="connsiteX2" fmla="*/ 10488386 w 10488386"/>
              <a:gd name="connsiteY2" fmla="*/ 2554514 h 2554514"/>
              <a:gd name="connsiteX3" fmla="*/ 801069 w 10488386"/>
              <a:gd name="connsiteY3" fmla="*/ 2554514 h 2554514"/>
              <a:gd name="connsiteX4" fmla="*/ 0 w 10488386"/>
              <a:gd name="connsiteY4" fmla="*/ 0 h 255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8386" h="2554514">
                <a:moveTo>
                  <a:pt x="0" y="0"/>
                </a:moveTo>
                <a:lnTo>
                  <a:pt x="10488386" y="0"/>
                </a:lnTo>
                <a:lnTo>
                  <a:pt x="10488386" y="2554514"/>
                </a:lnTo>
                <a:lnTo>
                  <a:pt x="801069" y="255451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A204D-0D2E-4AFD-BF90-3550DF9ECE3C}"/>
              </a:ext>
            </a:extLst>
          </p:cNvPr>
          <p:cNvSpPr/>
          <p:nvPr/>
        </p:nvSpPr>
        <p:spPr>
          <a:xfrm>
            <a:off x="48986" y="1880661"/>
            <a:ext cx="12143014" cy="2554514"/>
          </a:xfrm>
          <a:custGeom>
            <a:avLst/>
            <a:gdLst>
              <a:gd name="connsiteX0" fmla="*/ 0 w 11620500"/>
              <a:gd name="connsiteY0" fmla="*/ 0 h 2554514"/>
              <a:gd name="connsiteX1" fmla="*/ 11620500 w 11620500"/>
              <a:gd name="connsiteY1" fmla="*/ 0 h 2554514"/>
              <a:gd name="connsiteX2" fmla="*/ 11620500 w 11620500"/>
              <a:gd name="connsiteY2" fmla="*/ 2554514 h 2554514"/>
              <a:gd name="connsiteX3" fmla="*/ 0 w 11620500"/>
              <a:gd name="connsiteY3" fmla="*/ 2554514 h 2554514"/>
              <a:gd name="connsiteX4" fmla="*/ 0 w 11620500"/>
              <a:gd name="connsiteY4" fmla="*/ 0 h 2554514"/>
              <a:gd name="connsiteX0" fmla="*/ 1132114 w 11620500"/>
              <a:gd name="connsiteY0" fmla="*/ 0 h 2554514"/>
              <a:gd name="connsiteX1" fmla="*/ 11620500 w 11620500"/>
              <a:gd name="connsiteY1" fmla="*/ 0 h 2554514"/>
              <a:gd name="connsiteX2" fmla="*/ 11620500 w 11620500"/>
              <a:gd name="connsiteY2" fmla="*/ 2554514 h 2554514"/>
              <a:gd name="connsiteX3" fmla="*/ 0 w 11620500"/>
              <a:gd name="connsiteY3" fmla="*/ 2554514 h 2554514"/>
              <a:gd name="connsiteX4" fmla="*/ 1132114 w 11620500"/>
              <a:gd name="connsiteY4" fmla="*/ 0 h 2554514"/>
              <a:gd name="connsiteX0" fmla="*/ 1277257 w 11620500"/>
              <a:gd name="connsiteY0" fmla="*/ 0 h 2554514"/>
              <a:gd name="connsiteX1" fmla="*/ 11620500 w 11620500"/>
              <a:gd name="connsiteY1" fmla="*/ 0 h 2554514"/>
              <a:gd name="connsiteX2" fmla="*/ 11620500 w 11620500"/>
              <a:gd name="connsiteY2" fmla="*/ 2554514 h 2554514"/>
              <a:gd name="connsiteX3" fmla="*/ 0 w 11620500"/>
              <a:gd name="connsiteY3" fmla="*/ 2554514 h 2554514"/>
              <a:gd name="connsiteX4" fmla="*/ 1277257 w 11620500"/>
              <a:gd name="connsiteY4" fmla="*/ 0 h 2554514"/>
              <a:gd name="connsiteX0" fmla="*/ 1973943 w 12317186"/>
              <a:gd name="connsiteY0" fmla="*/ 0 h 2554514"/>
              <a:gd name="connsiteX1" fmla="*/ 12317186 w 12317186"/>
              <a:gd name="connsiteY1" fmla="*/ 0 h 2554514"/>
              <a:gd name="connsiteX2" fmla="*/ 12317186 w 12317186"/>
              <a:gd name="connsiteY2" fmla="*/ 2554514 h 2554514"/>
              <a:gd name="connsiteX3" fmla="*/ 0 w 12317186"/>
              <a:gd name="connsiteY3" fmla="*/ 1770743 h 2554514"/>
              <a:gd name="connsiteX4" fmla="*/ 1973943 w 12317186"/>
              <a:gd name="connsiteY4" fmla="*/ 0 h 2554514"/>
              <a:gd name="connsiteX0" fmla="*/ 1799771 w 12143014"/>
              <a:gd name="connsiteY0" fmla="*/ 0 h 2554514"/>
              <a:gd name="connsiteX1" fmla="*/ 12143014 w 12143014"/>
              <a:gd name="connsiteY1" fmla="*/ 0 h 2554514"/>
              <a:gd name="connsiteX2" fmla="*/ 12143014 w 12143014"/>
              <a:gd name="connsiteY2" fmla="*/ 2554514 h 2554514"/>
              <a:gd name="connsiteX3" fmla="*/ 0 w 12143014"/>
              <a:gd name="connsiteY3" fmla="*/ 1770743 h 2554514"/>
              <a:gd name="connsiteX4" fmla="*/ 1799771 w 12143014"/>
              <a:gd name="connsiteY4" fmla="*/ 0 h 255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3014" h="2554514">
                <a:moveTo>
                  <a:pt x="1799771" y="0"/>
                </a:moveTo>
                <a:lnTo>
                  <a:pt x="12143014" y="0"/>
                </a:lnTo>
                <a:lnTo>
                  <a:pt x="12143014" y="2554514"/>
                </a:lnTo>
                <a:lnTo>
                  <a:pt x="0" y="1770743"/>
                </a:lnTo>
                <a:lnTo>
                  <a:pt x="179977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A91F0-BFA0-4795-9DCC-1C59F2B19B7F}"/>
              </a:ext>
            </a:extLst>
          </p:cNvPr>
          <p:cNvSpPr/>
          <p:nvPr/>
        </p:nvSpPr>
        <p:spPr>
          <a:xfrm>
            <a:off x="0" y="2151743"/>
            <a:ext cx="12192000" cy="2554514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4DC2B-7A6B-4A63-BBD5-08AE5D85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66" y="2950860"/>
            <a:ext cx="10731304" cy="956280"/>
          </a:xfrm>
        </p:spPr>
        <p:txBody>
          <a:bodyPr/>
          <a:lstStyle/>
          <a:p>
            <a:r>
              <a:rPr lang="en-US" sz="6000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9907E7-9B8A-4CCB-BF3E-BF25795CBFCA}"/>
              </a:ext>
            </a:extLst>
          </p:cNvPr>
          <p:cNvSpPr/>
          <p:nvPr/>
        </p:nvSpPr>
        <p:spPr>
          <a:xfrm>
            <a:off x="7367814" y="1335314"/>
            <a:ext cx="4252686" cy="425268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085894-45D4-401F-80FF-E4EFA200F5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43" y="2836143"/>
            <a:ext cx="3957228" cy="12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7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E43D-5287-4521-8812-4A2D262F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1267-04F2-4690-A3D4-DC77692748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5EDC2-5356-460E-8B7C-663D17CD8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DEF571-FB5B-4980-81D9-F0F8074F48DC}"/>
              </a:ext>
            </a:extLst>
          </p:cNvPr>
          <p:cNvGrpSpPr/>
          <p:nvPr/>
        </p:nvGrpSpPr>
        <p:grpSpPr>
          <a:xfrm>
            <a:off x="547603" y="806451"/>
            <a:ext cx="11063697" cy="356651"/>
            <a:chOff x="547603" y="806451"/>
            <a:chExt cx="11063697" cy="3566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66581-0731-44C4-A99F-4207250EFC8F}"/>
                </a:ext>
              </a:extLst>
            </p:cNvPr>
            <p:cNvSpPr/>
            <p:nvPr/>
          </p:nvSpPr>
          <p:spPr>
            <a:xfrm>
              <a:off x="547603" y="811291"/>
              <a:ext cx="422275" cy="351811"/>
            </a:xfrm>
            <a:prstGeom prst="rect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155679F-1E9C-455D-9875-B3A0D5DED0CC}"/>
                </a:ext>
              </a:extLst>
            </p:cNvPr>
            <p:cNvSpPr/>
            <p:nvPr/>
          </p:nvSpPr>
          <p:spPr>
            <a:xfrm rot="5400000">
              <a:off x="936750" y="939913"/>
              <a:ext cx="187042" cy="94568"/>
            </a:xfrm>
            <a:prstGeom prst="triangle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512F3F-2083-4217-B0FC-BCE6A5C64C54}"/>
                </a:ext>
              </a:extLst>
            </p:cNvPr>
            <p:cNvCxnSpPr/>
            <p:nvPr/>
          </p:nvCxnSpPr>
          <p:spPr>
            <a:xfrm>
              <a:off x="982987" y="1163102"/>
              <a:ext cx="10628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7838A1-914D-4AD8-8742-9F670AFC7F46}"/>
                </a:ext>
              </a:extLst>
            </p:cNvPr>
            <p:cNvSpPr/>
            <p:nvPr/>
          </p:nvSpPr>
          <p:spPr>
            <a:xfrm>
              <a:off x="1117244" y="833308"/>
              <a:ext cx="1140056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>
                <a:defRPr/>
              </a:pPr>
              <a:r>
                <a:rPr lang="en-US" sz="1400" u="sng" dirty="0">
                  <a:solidFill>
                    <a:srgbClr val="00B0F0"/>
                  </a:solidFill>
                  <a:hlinkClick r:id="rId2" action="ppaction://hlinksldjump"/>
                </a:rPr>
                <a:t>Approaches</a:t>
              </a:r>
              <a:endParaRPr lang="en-US" sz="1400" u="sng" dirty="0">
                <a:solidFill>
                  <a:srgbClr val="00B0F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F23DCC-9037-4951-934A-5211F4BCF0EF}"/>
                </a:ext>
              </a:extLst>
            </p:cNvPr>
            <p:cNvSpPr/>
            <p:nvPr/>
          </p:nvSpPr>
          <p:spPr>
            <a:xfrm>
              <a:off x="10655241" y="806451"/>
              <a:ext cx="950913" cy="351811"/>
            </a:xfrm>
            <a:prstGeom prst="rect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Pg. No 03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72897A-571D-4BEA-8A76-DBABC29C9137}"/>
              </a:ext>
            </a:extLst>
          </p:cNvPr>
          <p:cNvGrpSpPr/>
          <p:nvPr/>
        </p:nvGrpSpPr>
        <p:grpSpPr>
          <a:xfrm>
            <a:off x="547603" y="1256921"/>
            <a:ext cx="11063697" cy="356651"/>
            <a:chOff x="547603" y="1262658"/>
            <a:chExt cx="11063697" cy="3566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78C5D1-7000-48B7-96DC-163376A482F1}"/>
                </a:ext>
              </a:extLst>
            </p:cNvPr>
            <p:cNvSpPr/>
            <p:nvPr/>
          </p:nvSpPr>
          <p:spPr>
            <a:xfrm>
              <a:off x="547603" y="1267498"/>
              <a:ext cx="422275" cy="351811"/>
            </a:xfrm>
            <a:prstGeom prst="rect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335EF2E-F925-4AAB-9D8F-B364E8712E42}"/>
                </a:ext>
              </a:extLst>
            </p:cNvPr>
            <p:cNvSpPr/>
            <p:nvPr/>
          </p:nvSpPr>
          <p:spPr>
            <a:xfrm rot="5400000">
              <a:off x="936750" y="1396120"/>
              <a:ext cx="187042" cy="94568"/>
            </a:xfrm>
            <a:prstGeom prst="triangle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CEB87F-CB77-4EC0-9379-B1541AB8328F}"/>
                </a:ext>
              </a:extLst>
            </p:cNvPr>
            <p:cNvCxnSpPr/>
            <p:nvPr/>
          </p:nvCxnSpPr>
          <p:spPr>
            <a:xfrm>
              <a:off x="982987" y="1619309"/>
              <a:ext cx="10628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7A7D65-B9E0-44BE-AB20-8A8D771F5F69}"/>
                </a:ext>
              </a:extLst>
            </p:cNvPr>
            <p:cNvSpPr/>
            <p:nvPr/>
          </p:nvSpPr>
          <p:spPr>
            <a:xfrm>
              <a:off x="1117244" y="1289515"/>
              <a:ext cx="4887620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>
                <a:defRPr/>
              </a:pPr>
              <a:r>
                <a:rPr lang="en-US" sz="1400" u="sng" dirty="0">
                  <a:solidFill>
                    <a:srgbClr val="00B0F0"/>
                  </a:solidFill>
                </a:rPr>
                <a:t>Automate Notifications Using CloudWatch Log Subscription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9FC443-8A54-43D5-ABE3-A93144A75CF3}"/>
                </a:ext>
              </a:extLst>
            </p:cNvPr>
            <p:cNvSpPr/>
            <p:nvPr/>
          </p:nvSpPr>
          <p:spPr>
            <a:xfrm>
              <a:off x="10655241" y="1262658"/>
              <a:ext cx="950913" cy="351811"/>
            </a:xfrm>
            <a:prstGeom prst="rect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Pg. No 04</a:t>
              </a:r>
            </a:p>
          </p:txBody>
        </p:sp>
      </p:grpSp>
      <p:pic>
        <p:nvPicPr>
          <p:cNvPr id="31" name="Picture 30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D507E95A-DFE5-447D-AA18-A2087761E1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202"/>
            <a:ext cx="12192000" cy="337245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71DC309-56A2-4C3C-A59B-3458843FD322}"/>
              </a:ext>
            </a:extLst>
          </p:cNvPr>
          <p:cNvGrpSpPr/>
          <p:nvPr/>
        </p:nvGrpSpPr>
        <p:grpSpPr>
          <a:xfrm>
            <a:off x="547603" y="1707391"/>
            <a:ext cx="11063697" cy="356651"/>
            <a:chOff x="547603" y="1262658"/>
            <a:chExt cx="11063697" cy="3566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933A54-4F25-40C7-BAAE-990711A366B8}"/>
                </a:ext>
              </a:extLst>
            </p:cNvPr>
            <p:cNvSpPr/>
            <p:nvPr/>
          </p:nvSpPr>
          <p:spPr>
            <a:xfrm>
              <a:off x="547603" y="1267498"/>
              <a:ext cx="422275" cy="351811"/>
            </a:xfrm>
            <a:prstGeom prst="rect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CA00057-B631-4072-9AD6-CFAECFC7C6A5}"/>
                </a:ext>
              </a:extLst>
            </p:cNvPr>
            <p:cNvSpPr/>
            <p:nvPr/>
          </p:nvSpPr>
          <p:spPr>
            <a:xfrm rot="5400000">
              <a:off x="936750" y="1396120"/>
              <a:ext cx="187042" cy="94568"/>
            </a:xfrm>
            <a:prstGeom prst="triangle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6CE67C-38DD-4F54-959F-CF5173ECA568}"/>
                </a:ext>
              </a:extLst>
            </p:cNvPr>
            <p:cNvCxnSpPr/>
            <p:nvPr/>
          </p:nvCxnSpPr>
          <p:spPr>
            <a:xfrm>
              <a:off x="982987" y="1619309"/>
              <a:ext cx="10628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0FC30F-D933-4415-A105-369A419B02C4}"/>
                </a:ext>
              </a:extLst>
            </p:cNvPr>
            <p:cNvSpPr/>
            <p:nvPr/>
          </p:nvSpPr>
          <p:spPr>
            <a:xfrm>
              <a:off x="1117244" y="1289515"/>
              <a:ext cx="4101892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>
                <a:defRPr/>
              </a:pPr>
              <a:r>
                <a:rPr lang="en-US" sz="1400" u="sng" dirty="0">
                  <a:solidFill>
                    <a:srgbClr val="00B0F0"/>
                  </a:solidFill>
                  <a:hlinkClick r:id="rId4" action="ppaction://hlinksldjump"/>
                </a:rPr>
                <a:t>Automate Notifications Using CloudWatch Alarms</a:t>
              </a:r>
              <a:endParaRPr lang="en-US" sz="1400" u="sng" dirty="0">
                <a:solidFill>
                  <a:srgbClr val="00B0F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8FE737-A9EC-41EE-AC94-EF09098B2AED}"/>
                </a:ext>
              </a:extLst>
            </p:cNvPr>
            <p:cNvSpPr/>
            <p:nvPr/>
          </p:nvSpPr>
          <p:spPr>
            <a:xfrm>
              <a:off x="10655241" y="1262658"/>
              <a:ext cx="950913" cy="351811"/>
            </a:xfrm>
            <a:prstGeom prst="rect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Pg. No 08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42A7FC-5736-4E34-BDCC-9B63E53F1B26}"/>
              </a:ext>
            </a:extLst>
          </p:cNvPr>
          <p:cNvGrpSpPr/>
          <p:nvPr/>
        </p:nvGrpSpPr>
        <p:grpSpPr>
          <a:xfrm>
            <a:off x="547603" y="2157861"/>
            <a:ext cx="11063697" cy="356651"/>
            <a:chOff x="547603" y="806451"/>
            <a:chExt cx="11063697" cy="3566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56C40F-7758-457D-B6F2-73CFA425F818}"/>
                </a:ext>
              </a:extLst>
            </p:cNvPr>
            <p:cNvSpPr/>
            <p:nvPr/>
          </p:nvSpPr>
          <p:spPr>
            <a:xfrm>
              <a:off x="547603" y="811291"/>
              <a:ext cx="422275" cy="351811"/>
            </a:xfrm>
            <a:prstGeom prst="rect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D5D15EF-5C77-486E-9EFF-0AB5DA915B27}"/>
                </a:ext>
              </a:extLst>
            </p:cNvPr>
            <p:cNvSpPr/>
            <p:nvPr/>
          </p:nvSpPr>
          <p:spPr>
            <a:xfrm rot="5400000">
              <a:off x="936750" y="939913"/>
              <a:ext cx="187042" cy="94568"/>
            </a:xfrm>
            <a:prstGeom prst="triangle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7A0F16-94E2-4E29-82C5-F92CE69804C8}"/>
                </a:ext>
              </a:extLst>
            </p:cNvPr>
            <p:cNvCxnSpPr/>
            <p:nvPr/>
          </p:nvCxnSpPr>
          <p:spPr>
            <a:xfrm>
              <a:off x="982987" y="1163102"/>
              <a:ext cx="10628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1B36CB-A4F9-4A89-998A-A25349341666}"/>
                </a:ext>
              </a:extLst>
            </p:cNvPr>
            <p:cNvSpPr/>
            <p:nvPr/>
          </p:nvSpPr>
          <p:spPr>
            <a:xfrm>
              <a:off x="1117244" y="833308"/>
              <a:ext cx="1380250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>
                <a:defRPr/>
              </a:pPr>
              <a:r>
                <a:rPr lang="en-US" sz="1400" u="sng" dirty="0">
                  <a:solidFill>
                    <a:srgbClr val="00B0F0"/>
                  </a:solidFill>
                  <a:hlinkClick r:id="rId5" action="ppaction://hlinksldjump"/>
                </a:rPr>
                <a:t>Pros And Cons</a:t>
              </a:r>
              <a:endParaRPr lang="en-US" sz="1400" u="sng" dirty="0">
                <a:solidFill>
                  <a:srgbClr val="00B0F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A00573-7DE5-4110-BD3E-BEDA6D5D57ED}"/>
                </a:ext>
              </a:extLst>
            </p:cNvPr>
            <p:cNvSpPr/>
            <p:nvPr/>
          </p:nvSpPr>
          <p:spPr>
            <a:xfrm>
              <a:off x="10655241" y="806451"/>
              <a:ext cx="950913" cy="351811"/>
            </a:xfrm>
            <a:prstGeom prst="rect">
              <a:avLst/>
            </a:prstGeom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Pg. No </a:t>
              </a:r>
              <a:r>
                <a:rPr lang="en-US" sz="1400" dirty="0">
                  <a:solidFill>
                    <a:srgbClr val="FFFFFF"/>
                  </a:solidFill>
                  <a:latin typeface="Agency FB" panose="020B0503020202020204" pitchFamily="34" charset="0"/>
                </a:rPr>
                <a:t>12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19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DDC8-F304-4599-A646-8CA1A33E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E750F-A66B-47F9-84ED-29A08C7482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67006-E30B-46AB-9B5B-EBC0BA0952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2029B0DA-C8B6-492C-A293-CE6B735D3AF7}"/>
              </a:ext>
            </a:extLst>
          </p:cNvPr>
          <p:cNvSpPr/>
          <p:nvPr/>
        </p:nvSpPr>
        <p:spPr>
          <a:xfrm>
            <a:off x="562708" y="900332"/>
            <a:ext cx="6031739" cy="1913206"/>
          </a:xfrm>
          <a:prstGeom prst="snip1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44CC0F41-4CC9-460C-9CB2-65A453CA8CC3}"/>
              </a:ext>
            </a:extLst>
          </p:cNvPr>
          <p:cNvSpPr/>
          <p:nvPr/>
        </p:nvSpPr>
        <p:spPr>
          <a:xfrm>
            <a:off x="741376" y="1069144"/>
            <a:ext cx="6031739" cy="191320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57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Automate notifications using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CloudWatch Log Subscription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840F9-C29D-4D14-AD63-376F5C8BDB72}"/>
              </a:ext>
            </a:extLst>
          </p:cNvPr>
          <p:cNvSpPr/>
          <p:nvPr/>
        </p:nvSpPr>
        <p:spPr>
          <a:xfrm>
            <a:off x="5614182" y="801859"/>
            <a:ext cx="1350498" cy="135049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3A000964-B712-497D-9BAF-98C47611A48B}"/>
              </a:ext>
            </a:extLst>
          </p:cNvPr>
          <p:cNvSpPr/>
          <p:nvPr/>
        </p:nvSpPr>
        <p:spPr>
          <a:xfrm>
            <a:off x="5190978" y="3543271"/>
            <a:ext cx="6031739" cy="1913206"/>
          </a:xfrm>
          <a:prstGeom prst="snip1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4472E0CF-7330-4780-9964-8C6FB12EA490}"/>
              </a:ext>
            </a:extLst>
          </p:cNvPr>
          <p:cNvSpPr/>
          <p:nvPr/>
        </p:nvSpPr>
        <p:spPr>
          <a:xfrm>
            <a:off x="5369646" y="3712083"/>
            <a:ext cx="6031739" cy="1913206"/>
          </a:xfrm>
          <a:prstGeom prst="snip1Rect">
            <a:avLst>
              <a:gd name="adj" fmla="val 5000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57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Automate notifications using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CloudWatch Alarms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94ACD0-9301-4C51-971D-DD32F8A6DACC}"/>
              </a:ext>
            </a:extLst>
          </p:cNvPr>
          <p:cNvSpPr/>
          <p:nvPr/>
        </p:nvSpPr>
        <p:spPr>
          <a:xfrm>
            <a:off x="10242452" y="3444798"/>
            <a:ext cx="1350498" cy="135049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AF9AF-F5D4-4827-8B9C-F3627F158587}"/>
              </a:ext>
            </a:extLst>
          </p:cNvPr>
          <p:cNvSpPr txBox="1"/>
          <p:nvPr/>
        </p:nvSpPr>
        <p:spPr>
          <a:xfrm>
            <a:off x="562708" y="5985431"/>
            <a:ext cx="9076592" cy="134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000" i="1" dirty="0"/>
              <a:t>Note: Desired state noted as per Week 1 meetings with DHL eCommerce stakeholders. Subject to change after additional iterative discussions and meetings</a:t>
            </a:r>
            <a:endParaRPr lang="en-IN" sz="900" i="1" dirty="0">
              <a:solidFill>
                <a:schemeClr val="bg2"/>
              </a:solidFill>
            </a:endParaRPr>
          </a:p>
        </p:txBody>
      </p:sp>
      <p:pic>
        <p:nvPicPr>
          <p:cNvPr id="17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63FA91E9-9842-41BE-AE23-AC15426FFD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855" y="6377918"/>
            <a:ext cx="371371" cy="371371"/>
          </a:xfrm>
          <a:prstGeom prst="rect">
            <a:avLst/>
          </a:prstGeom>
        </p:spPr>
      </p:pic>
      <p:pic>
        <p:nvPicPr>
          <p:cNvPr id="1028" name="Picture 4" descr="Subscription - Free technology icons">
            <a:extLst>
              <a:ext uri="{FF2B5EF4-FFF2-40B4-BE49-F238E27FC236}">
                <a16:creationId xmlns:a16="http://schemas.microsoft.com/office/drawing/2014/main" id="{09C50861-C775-4F10-B7C4-F5003FA65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8" t="-4778" r="-4948" b="-1"/>
          <a:stretch/>
        </p:blipFill>
        <p:spPr bwMode="auto">
          <a:xfrm>
            <a:off x="5779786" y="962025"/>
            <a:ext cx="1066459" cy="10167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arms Icon PNG Transparent Background, Free Download #18958 - FreeIconsPNG">
            <a:extLst>
              <a:ext uri="{FF2B5EF4-FFF2-40B4-BE49-F238E27FC236}">
                <a16:creationId xmlns:a16="http://schemas.microsoft.com/office/drawing/2014/main" id="{A7BA4373-6A1F-4345-BFC4-FD6756CD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451" y="3739047"/>
            <a:ext cx="952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A1B8774-540B-41BE-8109-E57FE77EF5B0}"/>
              </a:ext>
            </a:extLst>
          </p:cNvPr>
          <p:cNvGrpSpPr/>
          <p:nvPr/>
        </p:nvGrpSpPr>
        <p:grpSpPr>
          <a:xfrm>
            <a:off x="-1" y="0"/>
            <a:ext cx="7394713" cy="240938"/>
            <a:chOff x="0" y="0"/>
            <a:chExt cx="4898390" cy="190500"/>
          </a:xfrm>
        </p:grpSpPr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68858DD9-03A1-45C9-8D53-DB066811E9E5}"/>
                </a:ext>
              </a:extLst>
            </p:cNvPr>
            <p:cNvSpPr/>
            <p:nvPr/>
          </p:nvSpPr>
          <p:spPr>
            <a:xfrm>
              <a:off x="0" y="0"/>
              <a:ext cx="938213" cy="190500"/>
            </a:xfrm>
            <a:prstGeom prst="homePlate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Approaches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C004830C-6719-46BD-8662-7E67D79C0D6D}"/>
                </a:ext>
              </a:extLst>
            </p:cNvPr>
            <p:cNvSpPr/>
            <p:nvPr/>
          </p:nvSpPr>
          <p:spPr>
            <a:xfrm>
              <a:off x="879891" y="0"/>
              <a:ext cx="1393501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Log Subscription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37719B2F-97B9-41F4-A43B-0494C9705271}"/>
                </a:ext>
              </a:extLst>
            </p:cNvPr>
            <p:cNvSpPr/>
            <p:nvPr/>
          </p:nvSpPr>
          <p:spPr>
            <a:xfrm>
              <a:off x="2215070" y="0"/>
              <a:ext cx="1509838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Alarms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1484F33F-0203-4718-B6E9-559F55645623}"/>
                </a:ext>
              </a:extLst>
            </p:cNvPr>
            <p:cNvSpPr/>
            <p:nvPr/>
          </p:nvSpPr>
          <p:spPr>
            <a:xfrm>
              <a:off x="3666586" y="0"/>
              <a:ext cx="1231804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Pros And 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8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7AF1063-F79B-4B84-8EAC-5BA98D4286A4}"/>
              </a:ext>
            </a:extLst>
          </p:cNvPr>
          <p:cNvSpPr/>
          <p:nvPr/>
        </p:nvSpPr>
        <p:spPr>
          <a:xfrm flipH="1">
            <a:off x="1725522" y="1074060"/>
            <a:ext cx="9903767" cy="4702626"/>
          </a:xfrm>
          <a:prstGeom prst="homePlate">
            <a:avLst>
              <a:gd name="adj" fmla="val 18152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BCB8A-B215-41AB-AA9E-3675EFCD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Notifications Using CloudWatch Log Subscription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A8EB0-84A1-4DC8-AE90-8EFB1DEDD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5F18A-F844-428E-81A2-544BBC91A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2744EA-B0FC-4DF6-82CC-829D61D3ECFC}"/>
              </a:ext>
            </a:extLst>
          </p:cNvPr>
          <p:cNvSpPr/>
          <p:nvPr/>
        </p:nvSpPr>
        <p:spPr>
          <a:xfrm>
            <a:off x="562708" y="2262556"/>
            <a:ext cx="2325635" cy="2325635"/>
          </a:xfrm>
          <a:prstGeom prst="ellipse">
            <a:avLst/>
          </a:prstGeom>
          <a:solidFill>
            <a:schemeClr val="accent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ED245-4725-49C5-956F-3EBA0F09B9A1}"/>
              </a:ext>
            </a:extLst>
          </p:cNvPr>
          <p:cNvSpPr txBox="1"/>
          <p:nvPr/>
        </p:nvSpPr>
        <p:spPr>
          <a:xfrm>
            <a:off x="3048000" y="1924963"/>
            <a:ext cx="8246012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For scenarios where we need specificity on the error in the notification, we can use a CloudWatch Logs subscription</a:t>
            </a:r>
          </a:p>
          <a:p>
            <a:pPr marL="274320" indent="-27432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CloudWatch Logs subscriptions let you match entries with a particular error pattern in your log and be notified with those error details</a:t>
            </a:r>
            <a:endParaRPr lang="en-US" dirty="0">
              <a:latin typeface="+mj-lt"/>
            </a:endParaRPr>
          </a:p>
          <a:p>
            <a:pPr marL="274320" indent="-27432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This approach walks you through how to configure a CloudWatch log subscription that triggers an AWS Lambda function to process the log</a:t>
            </a:r>
          </a:p>
          <a:p>
            <a:pPr marL="274320" indent="-27432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The Lambda function uses Amazon SNS to send an email with the specific error details and the log location</a:t>
            </a:r>
            <a:endParaRPr lang="en-IN" u="sng" dirty="0">
              <a:latin typeface="+mj-lt"/>
            </a:endParaRPr>
          </a:p>
        </p:txBody>
      </p:sp>
      <p:pic>
        <p:nvPicPr>
          <p:cNvPr id="11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91B287F0-68C3-4D13-9D98-11F77E544E4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855" y="6377918"/>
            <a:ext cx="371371" cy="37137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B3439-51E7-4337-93B1-FF8800EC4DB5}"/>
              </a:ext>
            </a:extLst>
          </p:cNvPr>
          <p:cNvGrpSpPr/>
          <p:nvPr/>
        </p:nvGrpSpPr>
        <p:grpSpPr>
          <a:xfrm>
            <a:off x="1307161" y="3348111"/>
            <a:ext cx="836728" cy="849820"/>
            <a:chOff x="5540375" y="2862263"/>
            <a:chExt cx="1116013" cy="1133475"/>
          </a:xfrm>
          <a:solidFill>
            <a:schemeClr val="bg1"/>
          </a:solidFill>
        </p:grpSpPr>
        <p:sp>
          <p:nvSpPr>
            <p:cNvPr id="13" name="Freeform 151">
              <a:extLst>
                <a:ext uri="{FF2B5EF4-FFF2-40B4-BE49-F238E27FC236}">
                  <a16:creationId xmlns:a16="http://schemas.microsoft.com/office/drawing/2014/main" id="{041F0416-D512-4C59-9F66-77713A682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0375" y="2862263"/>
              <a:ext cx="904875" cy="1133475"/>
            </a:xfrm>
            <a:custGeom>
              <a:avLst/>
              <a:gdLst>
                <a:gd name="T0" fmla="*/ 1828 w 1888"/>
                <a:gd name="T1" fmla="*/ 0 h 2364"/>
                <a:gd name="T2" fmla="*/ 1887 w 1888"/>
                <a:gd name="T3" fmla="*/ 666 h 2364"/>
                <a:gd name="T4" fmla="*/ 1877 w 1888"/>
                <a:gd name="T5" fmla="*/ 695 h 2364"/>
                <a:gd name="T6" fmla="*/ 1759 w 1888"/>
                <a:gd name="T7" fmla="*/ 488 h 2364"/>
                <a:gd name="T8" fmla="*/ 1097 w 1888"/>
                <a:gd name="T9" fmla="*/ 314 h 2364"/>
                <a:gd name="T10" fmla="*/ 351 w 1888"/>
                <a:gd name="T11" fmla="*/ 366 h 2364"/>
                <a:gd name="T12" fmla="*/ 417 w 1888"/>
                <a:gd name="T13" fmla="*/ 413 h 2364"/>
                <a:gd name="T14" fmla="*/ 901 w 1888"/>
                <a:gd name="T15" fmla="*/ 414 h 2364"/>
                <a:gd name="T16" fmla="*/ 916 w 1888"/>
                <a:gd name="T17" fmla="*/ 448 h 2364"/>
                <a:gd name="T18" fmla="*/ 763 w 1888"/>
                <a:gd name="T19" fmla="*/ 742 h 2364"/>
                <a:gd name="T20" fmla="*/ 422 w 1888"/>
                <a:gd name="T21" fmla="*/ 778 h 2364"/>
                <a:gd name="T22" fmla="*/ 354 w 1888"/>
                <a:gd name="T23" fmla="*/ 830 h 2364"/>
                <a:gd name="T24" fmla="*/ 593 w 1888"/>
                <a:gd name="T25" fmla="*/ 876 h 2364"/>
                <a:gd name="T26" fmla="*/ 752 w 1888"/>
                <a:gd name="T27" fmla="*/ 908 h 2364"/>
                <a:gd name="T28" fmla="*/ 878 w 1888"/>
                <a:gd name="T29" fmla="*/ 1232 h 2364"/>
                <a:gd name="T30" fmla="*/ 420 w 1888"/>
                <a:gd name="T31" fmla="*/ 1244 h 2364"/>
                <a:gd name="T32" fmla="*/ 354 w 1888"/>
                <a:gd name="T33" fmla="*/ 1295 h 2364"/>
                <a:gd name="T34" fmla="*/ 475 w 1888"/>
                <a:gd name="T35" fmla="*/ 1343 h 2364"/>
                <a:gd name="T36" fmla="*/ 1046 w 1888"/>
                <a:gd name="T37" fmla="*/ 1357 h 2364"/>
                <a:gd name="T38" fmla="*/ 1624 w 1888"/>
                <a:gd name="T39" fmla="*/ 1382 h 2364"/>
                <a:gd name="T40" fmla="*/ 1871 w 1888"/>
                <a:gd name="T41" fmla="*/ 1713 h 2364"/>
                <a:gd name="T42" fmla="*/ 1887 w 1888"/>
                <a:gd name="T43" fmla="*/ 2308 h 2364"/>
                <a:gd name="T44" fmla="*/ 462 w 1888"/>
                <a:gd name="T45" fmla="*/ 2364 h 2364"/>
                <a:gd name="T46" fmla="*/ 27 w 1888"/>
                <a:gd name="T47" fmla="*/ 1968 h 2364"/>
                <a:gd name="T48" fmla="*/ 0 w 1888"/>
                <a:gd name="T49" fmla="*/ 55 h 2364"/>
                <a:gd name="T50" fmla="*/ 944 w 1888"/>
                <a:gd name="T51" fmla="*/ 0 h 2364"/>
                <a:gd name="T52" fmla="*/ 549 w 1888"/>
                <a:gd name="T53" fmla="*/ 1871 h 2364"/>
                <a:gd name="T54" fmla="*/ 490 w 1888"/>
                <a:gd name="T55" fmla="*/ 1841 h 2364"/>
                <a:gd name="T56" fmla="*/ 160 w 1888"/>
                <a:gd name="T57" fmla="*/ 1869 h 2364"/>
                <a:gd name="T58" fmla="*/ 495 w 1888"/>
                <a:gd name="T59" fmla="*/ 2212 h 2364"/>
                <a:gd name="T60" fmla="*/ 544 w 1888"/>
                <a:gd name="T61" fmla="*/ 2211 h 2364"/>
                <a:gd name="T62" fmla="*/ 549 w 1888"/>
                <a:gd name="T63" fmla="*/ 2031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8" h="2364">
                  <a:moveTo>
                    <a:pt x="944" y="0"/>
                  </a:moveTo>
                  <a:cubicBezTo>
                    <a:pt x="1239" y="0"/>
                    <a:pt x="1533" y="0"/>
                    <a:pt x="1828" y="0"/>
                  </a:cubicBezTo>
                  <a:cubicBezTo>
                    <a:pt x="1872" y="0"/>
                    <a:pt x="1887" y="15"/>
                    <a:pt x="1887" y="60"/>
                  </a:cubicBezTo>
                  <a:cubicBezTo>
                    <a:pt x="1887" y="262"/>
                    <a:pt x="1887" y="464"/>
                    <a:pt x="1887" y="666"/>
                  </a:cubicBezTo>
                  <a:cubicBezTo>
                    <a:pt x="1887" y="669"/>
                    <a:pt x="1888" y="673"/>
                    <a:pt x="1887" y="676"/>
                  </a:cubicBezTo>
                  <a:cubicBezTo>
                    <a:pt x="1884" y="682"/>
                    <a:pt x="1881" y="688"/>
                    <a:pt x="1877" y="695"/>
                  </a:cubicBezTo>
                  <a:cubicBezTo>
                    <a:pt x="1872" y="690"/>
                    <a:pt x="1863" y="685"/>
                    <a:pt x="1861" y="679"/>
                  </a:cubicBezTo>
                  <a:cubicBezTo>
                    <a:pt x="1838" y="609"/>
                    <a:pt x="1806" y="545"/>
                    <a:pt x="1759" y="488"/>
                  </a:cubicBezTo>
                  <a:cubicBezTo>
                    <a:pt x="1606" y="301"/>
                    <a:pt x="1363" y="232"/>
                    <a:pt x="1132" y="309"/>
                  </a:cubicBezTo>
                  <a:cubicBezTo>
                    <a:pt x="1121" y="312"/>
                    <a:pt x="1109" y="314"/>
                    <a:pt x="1097" y="314"/>
                  </a:cubicBezTo>
                  <a:cubicBezTo>
                    <a:pt x="867" y="315"/>
                    <a:pt x="637" y="314"/>
                    <a:pt x="407" y="314"/>
                  </a:cubicBezTo>
                  <a:cubicBezTo>
                    <a:pt x="373" y="314"/>
                    <a:pt x="351" y="334"/>
                    <a:pt x="351" y="366"/>
                  </a:cubicBezTo>
                  <a:cubicBezTo>
                    <a:pt x="351" y="388"/>
                    <a:pt x="365" y="407"/>
                    <a:pt x="388" y="411"/>
                  </a:cubicBezTo>
                  <a:cubicBezTo>
                    <a:pt x="397" y="413"/>
                    <a:pt x="407" y="413"/>
                    <a:pt x="417" y="413"/>
                  </a:cubicBezTo>
                  <a:cubicBezTo>
                    <a:pt x="573" y="413"/>
                    <a:pt x="729" y="413"/>
                    <a:pt x="885" y="413"/>
                  </a:cubicBezTo>
                  <a:cubicBezTo>
                    <a:pt x="891" y="413"/>
                    <a:pt x="896" y="412"/>
                    <a:pt x="901" y="414"/>
                  </a:cubicBezTo>
                  <a:cubicBezTo>
                    <a:pt x="910" y="416"/>
                    <a:pt x="918" y="421"/>
                    <a:pt x="927" y="424"/>
                  </a:cubicBezTo>
                  <a:cubicBezTo>
                    <a:pt x="923" y="432"/>
                    <a:pt x="922" y="442"/>
                    <a:pt x="916" y="448"/>
                  </a:cubicBezTo>
                  <a:cubicBezTo>
                    <a:pt x="840" y="519"/>
                    <a:pt x="796" y="608"/>
                    <a:pt x="770" y="707"/>
                  </a:cubicBezTo>
                  <a:cubicBezTo>
                    <a:pt x="767" y="719"/>
                    <a:pt x="765" y="730"/>
                    <a:pt x="763" y="742"/>
                  </a:cubicBezTo>
                  <a:cubicBezTo>
                    <a:pt x="757" y="772"/>
                    <a:pt x="750" y="778"/>
                    <a:pt x="720" y="778"/>
                  </a:cubicBezTo>
                  <a:cubicBezTo>
                    <a:pt x="620" y="778"/>
                    <a:pt x="521" y="778"/>
                    <a:pt x="422" y="778"/>
                  </a:cubicBezTo>
                  <a:cubicBezTo>
                    <a:pt x="415" y="778"/>
                    <a:pt x="408" y="778"/>
                    <a:pt x="402" y="778"/>
                  </a:cubicBezTo>
                  <a:cubicBezTo>
                    <a:pt x="374" y="780"/>
                    <a:pt x="354" y="801"/>
                    <a:pt x="354" y="830"/>
                  </a:cubicBezTo>
                  <a:cubicBezTo>
                    <a:pt x="354" y="855"/>
                    <a:pt x="373" y="875"/>
                    <a:pt x="401" y="876"/>
                  </a:cubicBezTo>
                  <a:cubicBezTo>
                    <a:pt x="465" y="876"/>
                    <a:pt x="529" y="876"/>
                    <a:pt x="593" y="876"/>
                  </a:cubicBezTo>
                  <a:cubicBezTo>
                    <a:pt x="635" y="876"/>
                    <a:pt x="676" y="876"/>
                    <a:pt x="717" y="876"/>
                  </a:cubicBezTo>
                  <a:cubicBezTo>
                    <a:pt x="742" y="876"/>
                    <a:pt x="749" y="883"/>
                    <a:pt x="752" y="908"/>
                  </a:cubicBezTo>
                  <a:cubicBezTo>
                    <a:pt x="765" y="1018"/>
                    <a:pt x="801" y="1118"/>
                    <a:pt x="870" y="1206"/>
                  </a:cubicBezTo>
                  <a:cubicBezTo>
                    <a:pt x="876" y="1213"/>
                    <a:pt x="881" y="1227"/>
                    <a:pt x="878" y="1232"/>
                  </a:cubicBezTo>
                  <a:cubicBezTo>
                    <a:pt x="874" y="1239"/>
                    <a:pt x="861" y="1243"/>
                    <a:pt x="851" y="1243"/>
                  </a:cubicBezTo>
                  <a:cubicBezTo>
                    <a:pt x="708" y="1244"/>
                    <a:pt x="564" y="1244"/>
                    <a:pt x="420" y="1244"/>
                  </a:cubicBezTo>
                  <a:cubicBezTo>
                    <a:pt x="412" y="1244"/>
                    <a:pt x="403" y="1243"/>
                    <a:pt x="396" y="1245"/>
                  </a:cubicBezTo>
                  <a:cubicBezTo>
                    <a:pt x="368" y="1250"/>
                    <a:pt x="352" y="1269"/>
                    <a:pt x="354" y="1295"/>
                  </a:cubicBezTo>
                  <a:cubicBezTo>
                    <a:pt x="356" y="1322"/>
                    <a:pt x="376" y="1342"/>
                    <a:pt x="403" y="1343"/>
                  </a:cubicBezTo>
                  <a:cubicBezTo>
                    <a:pt x="427" y="1344"/>
                    <a:pt x="451" y="1343"/>
                    <a:pt x="475" y="1343"/>
                  </a:cubicBezTo>
                  <a:cubicBezTo>
                    <a:pt x="647" y="1343"/>
                    <a:pt x="819" y="1343"/>
                    <a:pt x="991" y="1344"/>
                  </a:cubicBezTo>
                  <a:cubicBezTo>
                    <a:pt x="1010" y="1344"/>
                    <a:pt x="1030" y="1349"/>
                    <a:pt x="1046" y="1357"/>
                  </a:cubicBezTo>
                  <a:cubicBezTo>
                    <a:pt x="1226" y="1452"/>
                    <a:pt x="1405" y="1449"/>
                    <a:pt x="1584" y="1360"/>
                  </a:cubicBezTo>
                  <a:cubicBezTo>
                    <a:pt x="1606" y="1349"/>
                    <a:pt x="1622" y="1357"/>
                    <a:pt x="1624" y="1382"/>
                  </a:cubicBezTo>
                  <a:cubicBezTo>
                    <a:pt x="1627" y="1439"/>
                    <a:pt x="1648" y="1488"/>
                    <a:pt x="1688" y="1528"/>
                  </a:cubicBezTo>
                  <a:cubicBezTo>
                    <a:pt x="1749" y="1590"/>
                    <a:pt x="1810" y="1652"/>
                    <a:pt x="1871" y="1713"/>
                  </a:cubicBezTo>
                  <a:cubicBezTo>
                    <a:pt x="1882" y="1725"/>
                    <a:pt x="1888" y="1737"/>
                    <a:pt x="1888" y="1754"/>
                  </a:cubicBezTo>
                  <a:cubicBezTo>
                    <a:pt x="1887" y="1939"/>
                    <a:pt x="1887" y="2123"/>
                    <a:pt x="1887" y="2308"/>
                  </a:cubicBezTo>
                  <a:cubicBezTo>
                    <a:pt x="1887" y="2348"/>
                    <a:pt x="1872" y="2364"/>
                    <a:pt x="1832" y="2364"/>
                  </a:cubicBezTo>
                  <a:cubicBezTo>
                    <a:pt x="1375" y="2364"/>
                    <a:pt x="919" y="2363"/>
                    <a:pt x="462" y="2364"/>
                  </a:cubicBezTo>
                  <a:cubicBezTo>
                    <a:pt x="435" y="2364"/>
                    <a:pt x="414" y="2355"/>
                    <a:pt x="395" y="2336"/>
                  </a:cubicBezTo>
                  <a:cubicBezTo>
                    <a:pt x="273" y="2213"/>
                    <a:pt x="150" y="2090"/>
                    <a:pt x="27" y="1968"/>
                  </a:cubicBezTo>
                  <a:cubicBezTo>
                    <a:pt x="8" y="1950"/>
                    <a:pt x="0" y="1929"/>
                    <a:pt x="0" y="1902"/>
                  </a:cubicBezTo>
                  <a:cubicBezTo>
                    <a:pt x="0" y="1287"/>
                    <a:pt x="0" y="671"/>
                    <a:pt x="0" y="55"/>
                  </a:cubicBezTo>
                  <a:cubicBezTo>
                    <a:pt x="0" y="15"/>
                    <a:pt x="16" y="0"/>
                    <a:pt x="56" y="0"/>
                  </a:cubicBezTo>
                  <a:cubicBezTo>
                    <a:pt x="352" y="0"/>
                    <a:pt x="648" y="0"/>
                    <a:pt x="944" y="0"/>
                  </a:cubicBezTo>
                  <a:close/>
                  <a:moveTo>
                    <a:pt x="549" y="2031"/>
                  </a:moveTo>
                  <a:cubicBezTo>
                    <a:pt x="549" y="1977"/>
                    <a:pt x="549" y="1924"/>
                    <a:pt x="549" y="1871"/>
                  </a:cubicBezTo>
                  <a:cubicBezTo>
                    <a:pt x="549" y="1850"/>
                    <a:pt x="541" y="1842"/>
                    <a:pt x="520" y="1841"/>
                  </a:cubicBezTo>
                  <a:cubicBezTo>
                    <a:pt x="510" y="1840"/>
                    <a:pt x="500" y="1841"/>
                    <a:pt x="490" y="1841"/>
                  </a:cubicBezTo>
                  <a:cubicBezTo>
                    <a:pt x="391" y="1841"/>
                    <a:pt x="292" y="1841"/>
                    <a:pt x="192" y="1841"/>
                  </a:cubicBezTo>
                  <a:cubicBezTo>
                    <a:pt x="170" y="1841"/>
                    <a:pt x="157" y="1852"/>
                    <a:pt x="160" y="1869"/>
                  </a:cubicBezTo>
                  <a:cubicBezTo>
                    <a:pt x="162" y="1877"/>
                    <a:pt x="169" y="1885"/>
                    <a:pt x="175" y="1891"/>
                  </a:cubicBezTo>
                  <a:cubicBezTo>
                    <a:pt x="282" y="1998"/>
                    <a:pt x="389" y="2105"/>
                    <a:pt x="495" y="2212"/>
                  </a:cubicBezTo>
                  <a:cubicBezTo>
                    <a:pt x="499" y="2216"/>
                    <a:pt x="503" y="2220"/>
                    <a:pt x="507" y="2223"/>
                  </a:cubicBezTo>
                  <a:cubicBezTo>
                    <a:pt x="522" y="2233"/>
                    <a:pt x="538" y="2228"/>
                    <a:pt x="544" y="2211"/>
                  </a:cubicBezTo>
                  <a:cubicBezTo>
                    <a:pt x="547" y="2203"/>
                    <a:pt x="549" y="2193"/>
                    <a:pt x="549" y="2184"/>
                  </a:cubicBezTo>
                  <a:cubicBezTo>
                    <a:pt x="549" y="2133"/>
                    <a:pt x="549" y="2082"/>
                    <a:pt x="549" y="20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52">
              <a:extLst>
                <a:ext uri="{FF2B5EF4-FFF2-40B4-BE49-F238E27FC236}">
                  <a16:creationId xmlns:a16="http://schemas.microsoft.com/office/drawing/2014/main" id="{492BB331-8B97-4AD4-B04A-C47E9FB00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5975" y="3044826"/>
              <a:ext cx="760413" cy="712788"/>
            </a:xfrm>
            <a:custGeom>
              <a:avLst/>
              <a:gdLst>
                <a:gd name="T0" fmla="*/ 574 w 1590"/>
                <a:gd name="T1" fmla="*/ 0 h 1488"/>
                <a:gd name="T2" fmla="*/ 1040 w 1590"/>
                <a:gd name="T3" fmla="*/ 393 h 1488"/>
                <a:gd name="T4" fmla="*/ 959 w 1590"/>
                <a:gd name="T5" fmla="*/ 743 h 1488"/>
                <a:gd name="T6" fmla="*/ 963 w 1590"/>
                <a:gd name="T7" fmla="*/ 791 h 1488"/>
                <a:gd name="T8" fmla="*/ 1036 w 1590"/>
                <a:gd name="T9" fmla="*/ 865 h 1488"/>
                <a:gd name="T10" fmla="*/ 1077 w 1590"/>
                <a:gd name="T11" fmla="*/ 878 h 1488"/>
                <a:gd name="T12" fmla="*/ 1178 w 1590"/>
                <a:gd name="T13" fmla="*/ 910 h 1488"/>
                <a:gd name="T14" fmla="*/ 1544 w 1590"/>
                <a:gd name="T15" fmla="*/ 1276 h 1488"/>
                <a:gd name="T16" fmla="*/ 1544 w 1590"/>
                <a:gd name="T17" fmla="*/ 1441 h 1488"/>
                <a:gd name="T18" fmla="*/ 1380 w 1590"/>
                <a:gd name="T19" fmla="*/ 1443 h 1488"/>
                <a:gd name="T20" fmla="*/ 1012 w 1590"/>
                <a:gd name="T21" fmla="*/ 1081 h 1488"/>
                <a:gd name="T22" fmla="*/ 980 w 1590"/>
                <a:gd name="T23" fmla="*/ 973 h 1488"/>
                <a:gd name="T24" fmla="*/ 973 w 1590"/>
                <a:gd name="T25" fmla="*/ 946 h 1488"/>
                <a:gd name="T26" fmla="*/ 886 w 1590"/>
                <a:gd name="T27" fmla="*/ 858 h 1488"/>
                <a:gd name="T28" fmla="*/ 851 w 1590"/>
                <a:gd name="T29" fmla="*/ 859 h 1488"/>
                <a:gd name="T30" fmla="*/ 168 w 1590"/>
                <a:gd name="T31" fmla="*/ 716 h 1488"/>
                <a:gd name="T32" fmla="*/ 485 w 1590"/>
                <a:gd name="T33" fmla="*/ 11 h 1488"/>
                <a:gd name="T34" fmla="*/ 574 w 1590"/>
                <a:gd name="T35" fmla="*/ 0 h 1488"/>
                <a:gd name="T36" fmla="*/ 947 w 1590"/>
                <a:gd name="T37" fmla="*/ 474 h 1488"/>
                <a:gd name="T38" fmla="*/ 575 w 1590"/>
                <a:gd name="T39" fmla="*/ 101 h 1488"/>
                <a:gd name="T40" fmla="*/ 202 w 1590"/>
                <a:gd name="T41" fmla="*/ 471 h 1488"/>
                <a:gd name="T42" fmla="*/ 575 w 1590"/>
                <a:gd name="T43" fmla="*/ 844 h 1488"/>
                <a:gd name="T44" fmla="*/ 947 w 1590"/>
                <a:gd name="T45" fmla="*/ 474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90" h="1488">
                  <a:moveTo>
                    <a:pt x="574" y="0"/>
                  </a:moveTo>
                  <a:cubicBezTo>
                    <a:pt x="804" y="2"/>
                    <a:pt x="1001" y="165"/>
                    <a:pt x="1040" y="393"/>
                  </a:cubicBezTo>
                  <a:cubicBezTo>
                    <a:pt x="1062" y="520"/>
                    <a:pt x="1034" y="637"/>
                    <a:pt x="959" y="743"/>
                  </a:cubicBezTo>
                  <a:cubicBezTo>
                    <a:pt x="942" y="768"/>
                    <a:pt x="942" y="770"/>
                    <a:pt x="963" y="791"/>
                  </a:cubicBezTo>
                  <a:cubicBezTo>
                    <a:pt x="988" y="816"/>
                    <a:pt x="1013" y="840"/>
                    <a:pt x="1036" y="865"/>
                  </a:cubicBezTo>
                  <a:cubicBezTo>
                    <a:pt x="1048" y="878"/>
                    <a:pt x="1061" y="882"/>
                    <a:pt x="1077" y="878"/>
                  </a:cubicBezTo>
                  <a:cubicBezTo>
                    <a:pt x="1117" y="871"/>
                    <a:pt x="1150" y="882"/>
                    <a:pt x="1178" y="910"/>
                  </a:cubicBezTo>
                  <a:cubicBezTo>
                    <a:pt x="1300" y="1032"/>
                    <a:pt x="1422" y="1154"/>
                    <a:pt x="1544" y="1276"/>
                  </a:cubicBezTo>
                  <a:cubicBezTo>
                    <a:pt x="1590" y="1323"/>
                    <a:pt x="1589" y="1394"/>
                    <a:pt x="1544" y="1441"/>
                  </a:cubicBezTo>
                  <a:cubicBezTo>
                    <a:pt x="1499" y="1487"/>
                    <a:pt x="1427" y="1488"/>
                    <a:pt x="1380" y="1443"/>
                  </a:cubicBezTo>
                  <a:cubicBezTo>
                    <a:pt x="1257" y="1323"/>
                    <a:pt x="1134" y="1202"/>
                    <a:pt x="1012" y="1081"/>
                  </a:cubicBezTo>
                  <a:cubicBezTo>
                    <a:pt x="982" y="1051"/>
                    <a:pt x="973" y="1015"/>
                    <a:pt x="980" y="973"/>
                  </a:cubicBezTo>
                  <a:cubicBezTo>
                    <a:pt x="981" y="965"/>
                    <a:pt x="978" y="952"/>
                    <a:pt x="973" y="946"/>
                  </a:cubicBezTo>
                  <a:cubicBezTo>
                    <a:pt x="945" y="916"/>
                    <a:pt x="915" y="888"/>
                    <a:pt x="886" y="858"/>
                  </a:cubicBezTo>
                  <a:cubicBezTo>
                    <a:pt x="873" y="845"/>
                    <a:pt x="863" y="850"/>
                    <a:pt x="851" y="859"/>
                  </a:cubicBezTo>
                  <a:cubicBezTo>
                    <a:pt x="625" y="1018"/>
                    <a:pt x="310" y="953"/>
                    <a:pt x="168" y="716"/>
                  </a:cubicBezTo>
                  <a:cubicBezTo>
                    <a:pt x="0" y="437"/>
                    <a:pt x="165" y="70"/>
                    <a:pt x="485" y="11"/>
                  </a:cubicBezTo>
                  <a:cubicBezTo>
                    <a:pt x="514" y="6"/>
                    <a:pt x="544" y="4"/>
                    <a:pt x="574" y="0"/>
                  </a:cubicBezTo>
                  <a:close/>
                  <a:moveTo>
                    <a:pt x="947" y="474"/>
                  </a:moveTo>
                  <a:cubicBezTo>
                    <a:pt x="947" y="269"/>
                    <a:pt x="780" y="102"/>
                    <a:pt x="575" y="101"/>
                  </a:cubicBezTo>
                  <a:cubicBezTo>
                    <a:pt x="372" y="100"/>
                    <a:pt x="202" y="268"/>
                    <a:pt x="202" y="471"/>
                  </a:cubicBezTo>
                  <a:cubicBezTo>
                    <a:pt x="201" y="678"/>
                    <a:pt x="367" y="844"/>
                    <a:pt x="575" y="844"/>
                  </a:cubicBezTo>
                  <a:cubicBezTo>
                    <a:pt x="782" y="844"/>
                    <a:pt x="947" y="680"/>
                    <a:pt x="947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3">
              <a:extLst>
                <a:ext uri="{FF2B5EF4-FFF2-40B4-BE49-F238E27FC236}">
                  <a16:creationId xmlns:a16="http://schemas.microsoft.com/office/drawing/2014/main" id="{E5B392C0-95B1-479E-9331-A212EEF0D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3314701"/>
              <a:ext cx="34925" cy="104775"/>
            </a:xfrm>
            <a:custGeom>
              <a:avLst/>
              <a:gdLst>
                <a:gd name="T0" fmla="*/ 69 w 72"/>
                <a:gd name="T1" fmla="*/ 0 h 218"/>
                <a:gd name="T2" fmla="*/ 71 w 72"/>
                <a:gd name="T3" fmla="*/ 19 h 218"/>
                <a:gd name="T4" fmla="*/ 72 w 72"/>
                <a:gd name="T5" fmla="*/ 195 h 218"/>
                <a:gd name="T6" fmla="*/ 51 w 72"/>
                <a:gd name="T7" fmla="*/ 214 h 218"/>
                <a:gd name="T8" fmla="*/ 6 w 72"/>
                <a:gd name="T9" fmla="*/ 201 h 218"/>
                <a:gd name="T10" fmla="*/ 2 w 72"/>
                <a:gd name="T11" fmla="*/ 183 h 218"/>
                <a:gd name="T12" fmla="*/ 64 w 72"/>
                <a:gd name="T13" fmla="*/ 7 h 218"/>
                <a:gd name="T14" fmla="*/ 69 w 72"/>
                <a:gd name="T1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18">
                  <a:moveTo>
                    <a:pt x="69" y="0"/>
                  </a:moveTo>
                  <a:cubicBezTo>
                    <a:pt x="70" y="9"/>
                    <a:pt x="71" y="14"/>
                    <a:pt x="71" y="19"/>
                  </a:cubicBezTo>
                  <a:cubicBezTo>
                    <a:pt x="71" y="77"/>
                    <a:pt x="71" y="136"/>
                    <a:pt x="72" y="195"/>
                  </a:cubicBezTo>
                  <a:cubicBezTo>
                    <a:pt x="72" y="210"/>
                    <a:pt x="68" y="217"/>
                    <a:pt x="51" y="214"/>
                  </a:cubicBezTo>
                  <a:cubicBezTo>
                    <a:pt x="35" y="211"/>
                    <a:pt x="17" y="218"/>
                    <a:pt x="6" y="201"/>
                  </a:cubicBezTo>
                  <a:cubicBezTo>
                    <a:pt x="3" y="196"/>
                    <a:pt x="0" y="187"/>
                    <a:pt x="2" y="183"/>
                  </a:cubicBezTo>
                  <a:cubicBezTo>
                    <a:pt x="34" y="128"/>
                    <a:pt x="52" y="69"/>
                    <a:pt x="64" y="7"/>
                  </a:cubicBezTo>
                  <a:cubicBezTo>
                    <a:pt x="64" y="6"/>
                    <a:pt x="66" y="5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1E4E44-FC35-4707-926C-F5187636C480}"/>
              </a:ext>
            </a:extLst>
          </p:cNvPr>
          <p:cNvGrpSpPr/>
          <p:nvPr/>
        </p:nvGrpSpPr>
        <p:grpSpPr>
          <a:xfrm>
            <a:off x="-1" y="0"/>
            <a:ext cx="7779658" cy="248864"/>
            <a:chOff x="0" y="0"/>
            <a:chExt cx="4898390" cy="190500"/>
          </a:xfrm>
        </p:grpSpPr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5D036515-66FB-479F-BC34-1EF84E6797A5}"/>
                </a:ext>
              </a:extLst>
            </p:cNvPr>
            <p:cNvSpPr/>
            <p:nvPr/>
          </p:nvSpPr>
          <p:spPr>
            <a:xfrm>
              <a:off x="0" y="0"/>
              <a:ext cx="938213" cy="1905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Approaches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301C51C1-0D97-4B17-9F39-5867E76F9570}"/>
                </a:ext>
              </a:extLst>
            </p:cNvPr>
            <p:cNvSpPr/>
            <p:nvPr/>
          </p:nvSpPr>
          <p:spPr>
            <a:xfrm>
              <a:off x="879891" y="0"/>
              <a:ext cx="1393501" cy="190500"/>
            </a:xfrm>
            <a:prstGeom prst="chevron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Log Subscription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159CDD42-C987-4131-8F78-D7C0AF3156E2}"/>
                </a:ext>
              </a:extLst>
            </p:cNvPr>
            <p:cNvSpPr/>
            <p:nvPr/>
          </p:nvSpPr>
          <p:spPr>
            <a:xfrm>
              <a:off x="2215070" y="0"/>
              <a:ext cx="1509838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Alarms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DB7AB104-8756-467E-B9AD-3A94B97E38A3}"/>
                </a:ext>
              </a:extLst>
            </p:cNvPr>
            <p:cNvSpPr/>
            <p:nvPr/>
          </p:nvSpPr>
          <p:spPr>
            <a:xfrm>
              <a:off x="3666586" y="0"/>
              <a:ext cx="1231804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Pros And 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61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027E-995A-40DC-80F5-4CE9CFE6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CBD99-1F93-4558-B29F-1E93B02E7A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FF5F1-DDAF-4B17-920C-A29345568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F3AEA3-164A-4A58-A779-3FA6F3B19144}"/>
              </a:ext>
            </a:extLst>
          </p:cNvPr>
          <p:cNvSpPr/>
          <p:nvPr/>
        </p:nvSpPr>
        <p:spPr>
          <a:xfrm>
            <a:off x="1504183" y="927243"/>
            <a:ext cx="1687006" cy="168700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E70B46-4590-48B8-B67E-80BB679173BF}"/>
              </a:ext>
            </a:extLst>
          </p:cNvPr>
          <p:cNvCxnSpPr>
            <a:cxnSpLocks/>
          </p:cNvCxnSpPr>
          <p:nvPr/>
        </p:nvCxnSpPr>
        <p:spPr>
          <a:xfrm>
            <a:off x="664029" y="2830286"/>
            <a:ext cx="336731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CEBFD9-D858-49B9-B776-8F959FFC02A2}"/>
              </a:ext>
            </a:extLst>
          </p:cNvPr>
          <p:cNvSpPr/>
          <p:nvPr/>
        </p:nvSpPr>
        <p:spPr>
          <a:xfrm>
            <a:off x="5252497" y="927243"/>
            <a:ext cx="1687006" cy="1687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F57F30-BE34-4C6A-AB0A-B07531E253B4}"/>
              </a:ext>
            </a:extLst>
          </p:cNvPr>
          <p:cNvCxnSpPr>
            <a:cxnSpLocks/>
          </p:cNvCxnSpPr>
          <p:nvPr/>
        </p:nvCxnSpPr>
        <p:spPr>
          <a:xfrm>
            <a:off x="4412343" y="2832966"/>
            <a:ext cx="336731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AEE3C4-E201-4C4E-844B-20C50C9253DD}"/>
              </a:ext>
            </a:extLst>
          </p:cNvPr>
          <p:cNvSpPr/>
          <p:nvPr/>
        </p:nvSpPr>
        <p:spPr>
          <a:xfrm>
            <a:off x="9000811" y="927243"/>
            <a:ext cx="1687006" cy="1687006"/>
          </a:xfrm>
          <a:prstGeom prst="ellipse">
            <a:avLst/>
          </a:prstGeom>
          <a:solidFill>
            <a:schemeClr val="accent1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D96792-EC16-43C0-A3E7-05AF07874AC2}"/>
              </a:ext>
            </a:extLst>
          </p:cNvPr>
          <p:cNvCxnSpPr>
            <a:cxnSpLocks/>
          </p:cNvCxnSpPr>
          <p:nvPr/>
        </p:nvCxnSpPr>
        <p:spPr>
          <a:xfrm>
            <a:off x="8160657" y="2830286"/>
            <a:ext cx="336731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1CDAD8-3F93-492B-BA67-7C7E038458DE}"/>
              </a:ext>
            </a:extLst>
          </p:cNvPr>
          <p:cNvSpPr txBox="1"/>
          <p:nvPr/>
        </p:nvSpPr>
        <p:spPr>
          <a:xfrm>
            <a:off x="767443" y="3011045"/>
            <a:ext cx="3160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dirty="0">
                <a:latin typeface="+mj-lt"/>
              </a:rPr>
              <a:t>To deploy this solution, you need access to the AWS Management Console</a:t>
            </a:r>
            <a:endParaRPr 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E5C7-3B1B-4502-BAF4-AC415B6A32C7}"/>
              </a:ext>
            </a:extLst>
          </p:cNvPr>
          <p:cNvSpPr txBox="1"/>
          <p:nvPr/>
        </p:nvSpPr>
        <p:spPr>
          <a:xfrm>
            <a:off x="4515757" y="3011045"/>
            <a:ext cx="3160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dirty="0">
                <a:latin typeface="+mj-lt"/>
              </a:rPr>
              <a:t>You need permission to create IAM roles and policies, SNS topics, Lambda functions, and CloudWatch event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63001-BFC7-4B1F-A881-2332CDEC0A61}"/>
              </a:ext>
            </a:extLst>
          </p:cNvPr>
          <p:cNvSpPr txBox="1"/>
          <p:nvPr/>
        </p:nvSpPr>
        <p:spPr>
          <a:xfrm>
            <a:off x="8264071" y="3011045"/>
            <a:ext cx="316048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dirty="0">
                <a:latin typeface="+mj-lt"/>
              </a:rPr>
              <a:t>To implement this solution, you must create:</a:t>
            </a:r>
          </a:p>
          <a:p>
            <a:pPr marL="274320" indent="-27432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 SNS topic</a:t>
            </a:r>
          </a:p>
          <a:p>
            <a:pPr marL="274320" indent="-27432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 IAM role</a:t>
            </a:r>
          </a:p>
          <a:p>
            <a:pPr marL="274320" indent="-27432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Lambda function</a:t>
            </a:r>
          </a:p>
          <a:p>
            <a:pPr marL="274320" indent="-27432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CloudWatch log trigger</a:t>
            </a:r>
          </a:p>
        </p:txBody>
      </p:sp>
      <p:pic>
        <p:nvPicPr>
          <p:cNvPr id="23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55A4AFCF-53F8-4B73-BA28-4328290E53C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855" y="6377918"/>
            <a:ext cx="371371" cy="37137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4EE95-558E-432A-9C08-28D6C06DF606}"/>
              </a:ext>
            </a:extLst>
          </p:cNvPr>
          <p:cNvGrpSpPr/>
          <p:nvPr/>
        </p:nvGrpSpPr>
        <p:grpSpPr>
          <a:xfrm>
            <a:off x="1816165" y="1276572"/>
            <a:ext cx="912968" cy="1021440"/>
            <a:chOff x="6812737" y="2346568"/>
            <a:chExt cx="867701" cy="97079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9443AF-C851-41D9-A632-FE3800C81C2A}"/>
                </a:ext>
              </a:extLst>
            </p:cNvPr>
            <p:cNvSpPr/>
            <p:nvPr/>
          </p:nvSpPr>
          <p:spPr>
            <a:xfrm>
              <a:off x="6812737" y="2346568"/>
              <a:ext cx="867701" cy="970794"/>
            </a:xfrm>
            <a:custGeom>
              <a:avLst/>
              <a:gdLst>
                <a:gd name="connsiteX0" fmla="*/ 715173 w 867700"/>
                <a:gd name="connsiteY0" fmla="*/ 970364 h 970793"/>
                <a:gd name="connsiteX1" fmla="*/ 228345 w 867700"/>
                <a:gd name="connsiteY1" fmla="*/ 970364 h 970793"/>
                <a:gd name="connsiteX2" fmla="*/ 224908 w 867700"/>
                <a:gd name="connsiteY2" fmla="*/ 964637 h 970793"/>
                <a:gd name="connsiteX3" fmla="*/ 185675 w 867700"/>
                <a:gd name="connsiteY3" fmla="*/ 897340 h 970793"/>
                <a:gd name="connsiteX4" fmla="*/ 185675 w 867700"/>
                <a:gd name="connsiteY4" fmla="*/ 698599 h 970793"/>
                <a:gd name="connsiteX5" fmla="*/ 175366 w 867700"/>
                <a:gd name="connsiteY5" fmla="*/ 681704 h 970793"/>
                <a:gd name="connsiteX6" fmla="*/ 94037 w 867700"/>
                <a:gd name="connsiteY6" fmla="*/ 635884 h 970793"/>
                <a:gd name="connsiteX7" fmla="*/ 2685 w 867700"/>
                <a:gd name="connsiteY7" fmla="*/ 454899 h 970793"/>
                <a:gd name="connsiteX8" fmla="*/ 12422 w 867700"/>
                <a:gd name="connsiteY8" fmla="*/ 361828 h 970793"/>
                <a:gd name="connsiteX9" fmla="*/ 83155 w 867700"/>
                <a:gd name="connsiteY9" fmla="*/ 251576 h 970793"/>
                <a:gd name="connsiteX10" fmla="*/ 169925 w 867700"/>
                <a:gd name="connsiteY10" fmla="*/ 199170 h 970793"/>
                <a:gd name="connsiteX11" fmla="*/ 185962 w 867700"/>
                <a:gd name="connsiteY11" fmla="*/ 178265 h 970793"/>
                <a:gd name="connsiteX12" fmla="*/ 186248 w 867700"/>
                <a:gd name="connsiteY12" fmla="*/ 66581 h 970793"/>
                <a:gd name="connsiteX13" fmla="*/ 222331 w 867700"/>
                <a:gd name="connsiteY13" fmla="*/ 9021 h 970793"/>
                <a:gd name="connsiteX14" fmla="*/ 228345 w 867700"/>
                <a:gd name="connsiteY14" fmla="*/ 2148 h 970793"/>
                <a:gd name="connsiteX15" fmla="*/ 826858 w 867700"/>
                <a:gd name="connsiteY15" fmla="*/ 2148 h 970793"/>
                <a:gd name="connsiteX16" fmla="*/ 832012 w 867700"/>
                <a:gd name="connsiteY16" fmla="*/ 8448 h 970793"/>
                <a:gd name="connsiteX17" fmla="*/ 866949 w 867700"/>
                <a:gd name="connsiteY17" fmla="*/ 61713 h 970793"/>
                <a:gd name="connsiteX18" fmla="*/ 866377 w 867700"/>
                <a:gd name="connsiteY18" fmla="*/ 803411 h 970793"/>
                <a:gd name="connsiteX19" fmla="*/ 856067 w 867700"/>
                <a:gd name="connsiteY19" fmla="*/ 828325 h 970793"/>
                <a:gd name="connsiteX20" fmla="*/ 765288 w 867700"/>
                <a:gd name="connsiteY20" fmla="*/ 919677 h 970793"/>
                <a:gd name="connsiteX21" fmla="*/ 715173 w 867700"/>
                <a:gd name="connsiteY21" fmla="*/ 970364 h 970793"/>
                <a:gd name="connsiteX22" fmla="*/ 480636 w 867700"/>
                <a:gd name="connsiteY22" fmla="*/ 313146 h 970793"/>
                <a:gd name="connsiteX23" fmla="*/ 490946 w 867700"/>
                <a:gd name="connsiteY23" fmla="*/ 337201 h 970793"/>
                <a:gd name="connsiteX24" fmla="*/ 509560 w 867700"/>
                <a:gd name="connsiteY24" fmla="*/ 405070 h 970793"/>
                <a:gd name="connsiteX25" fmla="*/ 525310 w 867700"/>
                <a:gd name="connsiteY25" fmla="*/ 419102 h 970793"/>
                <a:gd name="connsiteX26" fmla="*/ 569697 w 867700"/>
                <a:gd name="connsiteY26" fmla="*/ 419102 h 970793"/>
                <a:gd name="connsiteX27" fmla="*/ 594612 w 867700"/>
                <a:gd name="connsiteY27" fmla="*/ 440294 h 970793"/>
                <a:gd name="connsiteX28" fmla="*/ 570557 w 867700"/>
                <a:gd name="connsiteY28" fmla="*/ 459481 h 970793"/>
                <a:gd name="connsiteX29" fmla="*/ 523305 w 867700"/>
                <a:gd name="connsiteY29" fmla="*/ 459767 h 970793"/>
                <a:gd name="connsiteX30" fmla="*/ 509560 w 867700"/>
                <a:gd name="connsiteY30" fmla="*/ 472081 h 970793"/>
                <a:gd name="connsiteX31" fmla="*/ 485505 w 867700"/>
                <a:gd name="connsiteY31" fmla="*/ 551692 h 970793"/>
                <a:gd name="connsiteX32" fmla="*/ 495241 w 867700"/>
                <a:gd name="connsiteY32" fmla="*/ 567728 h 970793"/>
                <a:gd name="connsiteX33" fmla="*/ 575425 w 867700"/>
                <a:gd name="connsiteY33" fmla="*/ 568015 h 970793"/>
                <a:gd name="connsiteX34" fmla="*/ 592893 w 867700"/>
                <a:gd name="connsiteY34" fmla="*/ 593502 h 970793"/>
                <a:gd name="connsiteX35" fmla="*/ 571988 w 867700"/>
                <a:gd name="connsiteY35" fmla="*/ 606102 h 970793"/>
                <a:gd name="connsiteX36" fmla="*/ 466032 w 867700"/>
                <a:gd name="connsiteY36" fmla="*/ 606388 h 970793"/>
                <a:gd name="connsiteX37" fmla="*/ 437395 w 867700"/>
                <a:gd name="connsiteY37" fmla="*/ 618416 h 970793"/>
                <a:gd name="connsiteX38" fmla="*/ 247245 w 867700"/>
                <a:gd name="connsiteY38" fmla="*/ 692872 h 970793"/>
                <a:gd name="connsiteX39" fmla="*/ 226340 w 867700"/>
                <a:gd name="connsiteY39" fmla="*/ 712632 h 970793"/>
                <a:gd name="connsiteX40" fmla="*/ 226340 w 867700"/>
                <a:gd name="connsiteY40" fmla="*/ 897340 h 970793"/>
                <a:gd name="connsiteX41" fmla="*/ 259272 w 867700"/>
                <a:gd name="connsiteY41" fmla="*/ 930559 h 970793"/>
                <a:gd name="connsiteX42" fmla="*/ 670213 w 867700"/>
                <a:gd name="connsiteY42" fmla="*/ 930845 h 970793"/>
                <a:gd name="connsiteX43" fmla="*/ 687395 w 867700"/>
                <a:gd name="connsiteY43" fmla="*/ 913090 h 970793"/>
                <a:gd name="connsiteX44" fmla="*/ 687109 w 867700"/>
                <a:gd name="connsiteY44" fmla="*/ 850089 h 970793"/>
                <a:gd name="connsiteX45" fmla="*/ 749824 w 867700"/>
                <a:gd name="connsiteY45" fmla="*/ 787947 h 970793"/>
                <a:gd name="connsiteX46" fmla="*/ 812825 w 867700"/>
                <a:gd name="connsiteY46" fmla="*/ 788520 h 970793"/>
                <a:gd name="connsiteX47" fmla="*/ 828003 w 867700"/>
                <a:gd name="connsiteY47" fmla="*/ 773056 h 970793"/>
                <a:gd name="connsiteX48" fmla="*/ 827717 w 867700"/>
                <a:gd name="connsiteY48" fmla="*/ 180556 h 970793"/>
                <a:gd name="connsiteX49" fmla="*/ 809103 w 867700"/>
                <a:gd name="connsiteY49" fmla="*/ 162229 h 970793"/>
                <a:gd name="connsiteX50" fmla="*/ 275309 w 867700"/>
                <a:gd name="connsiteY50" fmla="*/ 162229 h 970793"/>
                <a:gd name="connsiteX51" fmla="*/ 249536 w 867700"/>
                <a:gd name="connsiteY51" fmla="*/ 162229 h 970793"/>
                <a:gd name="connsiteX52" fmla="*/ 240945 w 867700"/>
                <a:gd name="connsiteY52" fmla="*/ 162229 h 970793"/>
                <a:gd name="connsiteX53" fmla="*/ 226626 w 867700"/>
                <a:gd name="connsiteY53" fmla="*/ 174256 h 970793"/>
                <a:gd name="connsiteX54" fmla="*/ 240658 w 867700"/>
                <a:gd name="connsiteY54" fmla="*/ 183420 h 970793"/>
                <a:gd name="connsiteX55" fmla="*/ 349479 w 867700"/>
                <a:gd name="connsiteY55" fmla="*/ 200602 h 970793"/>
                <a:gd name="connsiteX56" fmla="*/ 444267 w 867700"/>
                <a:gd name="connsiteY56" fmla="*/ 264749 h 970793"/>
                <a:gd name="connsiteX57" fmla="*/ 466318 w 867700"/>
                <a:gd name="connsiteY57" fmla="*/ 273913 h 970793"/>
                <a:gd name="connsiteX58" fmla="*/ 575138 w 867700"/>
                <a:gd name="connsiteY58" fmla="*/ 274486 h 970793"/>
                <a:gd name="connsiteX59" fmla="*/ 594898 w 867700"/>
                <a:gd name="connsiteY59" fmla="*/ 293959 h 970793"/>
                <a:gd name="connsiteX60" fmla="*/ 575425 w 867700"/>
                <a:gd name="connsiteY60" fmla="*/ 313146 h 970793"/>
                <a:gd name="connsiteX61" fmla="*/ 519583 w 867700"/>
                <a:gd name="connsiteY61" fmla="*/ 313146 h 970793"/>
                <a:gd name="connsiteX62" fmla="*/ 480636 w 867700"/>
                <a:gd name="connsiteY62" fmla="*/ 313146 h 970793"/>
                <a:gd name="connsiteX63" fmla="*/ 254977 w 867700"/>
                <a:gd name="connsiteY63" fmla="*/ 653353 h 970793"/>
                <a:gd name="connsiteX64" fmla="*/ 472332 w 867700"/>
                <a:gd name="connsiteY64" fmla="*/ 450889 h 970793"/>
                <a:gd name="connsiteX65" fmla="*/ 261850 w 867700"/>
                <a:gd name="connsiteY65" fmla="*/ 222939 h 970793"/>
                <a:gd name="connsiteX66" fmla="*/ 41059 w 867700"/>
                <a:gd name="connsiteY66" fmla="*/ 427693 h 970793"/>
                <a:gd name="connsiteX67" fmla="*/ 254977 w 867700"/>
                <a:gd name="connsiteY67" fmla="*/ 653353 h 970793"/>
                <a:gd name="connsiteX68" fmla="*/ 526456 w 867700"/>
                <a:gd name="connsiteY68" fmla="*/ 123282 h 970793"/>
                <a:gd name="connsiteX69" fmla="*/ 598048 w 867700"/>
                <a:gd name="connsiteY69" fmla="*/ 123282 h 970793"/>
                <a:gd name="connsiteX70" fmla="*/ 812539 w 867700"/>
                <a:gd name="connsiteY70" fmla="*/ 123569 h 970793"/>
                <a:gd name="connsiteX71" fmla="*/ 828003 w 867700"/>
                <a:gd name="connsiteY71" fmla="*/ 108391 h 970793"/>
                <a:gd name="connsiteX72" fmla="*/ 827717 w 867700"/>
                <a:gd name="connsiteY72" fmla="*/ 71163 h 970793"/>
                <a:gd name="connsiteX73" fmla="*/ 798221 w 867700"/>
                <a:gd name="connsiteY73" fmla="*/ 41667 h 970793"/>
                <a:gd name="connsiteX74" fmla="*/ 315974 w 867700"/>
                <a:gd name="connsiteY74" fmla="*/ 41667 h 970793"/>
                <a:gd name="connsiteX75" fmla="*/ 252972 w 867700"/>
                <a:gd name="connsiteY75" fmla="*/ 41667 h 970793"/>
                <a:gd name="connsiteX76" fmla="*/ 226054 w 867700"/>
                <a:gd name="connsiteY76" fmla="*/ 68013 h 970793"/>
                <a:gd name="connsiteX77" fmla="*/ 225767 w 867700"/>
                <a:gd name="connsiteY77" fmla="*/ 105241 h 970793"/>
                <a:gd name="connsiteX78" fmla="*/ 244381 w 867700"/>
                <a:gd name="connsiteY78" fmla="*/ 123569 h 970793"/>
                <a:gd name="connsiteX79" fmla="*/ 526456 w 867700"/>
                <a:gd name="connsiteY79" fmla="*/ 123282 h 970793"/>
                <a:gd name="connsiteX80" fmla="*/ 794784 w 867700"/>
                <a:gd name="connsiteY80" fmla="*/ 831761 h 970793"/>
                <a:gd name="connsiteX81" fmla="*/ 792493 w 867700"/>
                <a:gd name="connsiteY81" fmla="*/ 827466 h 970793"/>
                <a:gd name="connsiteX82" fmla="*/ 745815 w 867700"/>
                <a:gd name="connsiteY82" fmla="*/ 828325 h 970793"/>
                <a:gd name="connsiteX83" fmla="*/ 729205 w 867700"/>
                <a:gd name="connsiteY83" fmla="*/ 844075 h 970793"/>
                <a:gd name="connsiteX84" fmla="*/ 726628 w 867700"/>
                <a:gd name="connsiteY84" fmla="*/ 885026 h 970793"/>
                <a:gd name="connsiteX85" fmla="*/ 729492 w 867700"/>
                <a:gd name="connsiteY85" fmla="*/ 893904 h 970793"/>
                <a:gd name="connsiteX86" fmla="*/ 738656 w 867700"/>
                <a:gd name="connsiteY86" fmla="*/ 889322 h 970793"/>
                <a:gd name="connsiteX87" fmla="*/ 779893 w 867700"/>
                <a:gd name="connsiteY87" fmla="*/ 848084 h 970793"/>
                <a:gd name="connsiteX88" fmla="*/ 794784 w 867700"/>
                <a:gd name="connsiteY88" fmla="*/ 831761 h 97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67700" h="970793">
                  <a:moveTo>
                    <a:pt x="715173" y="970364"/>
                  </a:moveTo>
                  <a:cubicBezTo>
                    <a:pt x="552802" y="970364"/>
                    <a:pt x="390716" y="970364"/>
                    <a:pt x="228345" y="970364"/>
                  </a:cubicBezTo>
                  <a:cubicBezTo>
                    <a:pt x="227199" y="968360"/>
                    <a:pt x="226340" y="965210"/>
                    <a:pt x="224908" y="964637"/>
                  </a:cubicBezTo>
                  <a:cubicBezTo>
                    <a:pt x="192548" y="953469"/>
                    <a:pt x="185962" y="927123"/>
                    <a:pt x="185675" y="897340"/>
                  </a:cubicBezTo>
                  <a:cubicBezTo>
                    <a:pt x="185389" y="831189"/>
                    <a:pt x="185675" y="764751"/>
                    <a:pt x="185675" y="698599"/>
                  </a:cubicBezTo>
                  <a:cubicBezTo>
                    <a:pt x="185675" y="690581"/>
                    <a:pt x="185103" y="685426"/>
                    <a:pt x="175366" y="681704"/>
                  </a:cubicBezTo>
                  <a:cubicBezTo>
                    <a:pt x="145870" y="671108"/>
                    <a:pt x="118092" y="656789"/>
                    <a:pt x="94037" y="635884"/>
                  </a:cubicBezTo>
                  <a:cubicBezTo>
                    <a:pt x="38481" y="588061"/>
                    <a:pt x="5549" y="529068"/>
                    <a:pt x="2685" y="454899"/>
                  </a:cubicBezTo>
                  <a:cubicBezTo>
                    <a:pt x="1253" y="423398"/>
                    <a:pt x="2112" y="391897"/>
                    <a:pt x="12422" y="361828"/>
                  </a:cubicBezTo>
                  <a:cubicBezTo>
                    <a:pt x="27027" y="319446"/>
                    <a:pt x="49650" y="282218"/>
                    <a:pt x="83155" y="251576"/>
                  </a:cubicBezTo>
                  <a:cubicBezTo>
                    <a:pt x="108642" y="228094"/>
                    <a:pt x="137279" y="209766"/>
                    <a:pt x="169925" y="199170"/>
                  </a:cubicBezTo>
                  <a:cubicBezTo>
                    <a:pt x="181666" y="195447"/>
                    <a:pt x="185962" y="190293"/>
                    <a:pt x="185962" y="178265"/>
                  </a:cubicBezTo>
                  <a:cubicBezTo>
                    <a:pt x="185389" y="141037"/>
                    <a:pt x="184530" y="103809"/>
                    <a:pt x="186248" y="66581"/>
                  </a:cubicBezTo>
                  <a:cubicBezTo>
                    <a:pt x="187394" y="41667"/>
                    <a:pt x="195126" y="18757"/>
                    <a:pt x="222331" y="9021"/>
                  </a:cubicBezTo>
                  <a:cubicBezTo>
                    <a:pt x="224908" y="8162"/>
                    <a:pt x="226340" y="4439"/>
                    <a:pt x="228345" y="2148"/>
                  </a:cubicBezTo>
                  <a:cubicBezTo>
                    <a:pt x="427944" y="2148"/>
                    <a:pt x="627258" y="2148"/>
                    <a:pt x="826858" y="2148"/>
                  </a:cubicBezTo>
                  <a:cubicBezTo>
                    <a:pt x="828576" y="4152"/>
                    <a:pt x="829721" y="7589"/>
                    <a:pt x="832012" y="8448"/>
                  </a:cubicBezTo>
                  <a:cubicBezTo>
                    <a:pt x="855781" y="18184"/>
                    <a:pt x="866949" y="35653"/>
                    <a:pt x="866949" y="61713"/>
                  </a:cubicBezTo>
                  <a:cubicBezTo>
                    <a:pt x="866663" y="308850"/>
                    <a:pt x="866949" y="555987"/>
                    <a:pt x="866377" y="803411"/>
                  </a:cubicBezTo>
                  <a:cubicBezTo>
                    <a:pt x="866377" y="811716"/>
                    <a:pt x="861795" y="822025"/>
                    <a:pt x="856067" y="828325"/>
                  </a:cubicBezTo>
                  <a:cubicBezTo>
                    <a:pt x="826285" y="859253"/>
                    <a:pt x="795643" y="889322"/>
                    <a:pt x="765288" y="919677"/>
                  </a:cubicBezTo>
                  <a:cubicBezTo>
                    <a:pt x="748392" y="936573"/>
                    <a:pt x="731783" y="953469"/>
                    <a:pt x="715173" y="970364"/>
                  </a:cubicBezTo>
                  <a:close/>
                  <a:moveTo>
                    <a:pt x="480636" y="313146"/>
                  </a:moveTo>
                  <a:cubicBezTo>
                    <a:pt x="485505" y="324314"/>
                    <a:pt x="488941" y="330614"/>
                    <a:pt x="490946" y="337201"/>
                  </a:cubicBezTo>
                  <a:cubicBezTo>
                    <a:pt x="497532" y="359824"/>
                    <a:pt x="505264" y="382161"/>
                    <a:pt x="509560" y="405070"/>
                  </a:cubicBezTo>
                  <a:cubicBezTo>
                    <a:pt x="511564" y="416525"/>
                    <a:pt x="515001" y="419389"/>
                    <a:pt x="525310" y="419102"/>
                  </a:cubicBezTo>
                  <a:cubicBezTo>
                    <a:pt x="540201" y="418530"/>
                    <a:pt x="554806" y="418530"/>
                    <a:pt x="569697" y="419102"/>
                  </a:cubicBezTo>
                  <a:cubicBezTo>
                    <a:pt x="586593" y="419675"/>
                    <a:pt x="594898" y="427121"/>
                    <a:pt x="594612" y="440294"/>
                  </a:cubicBezTo>
                  <a:cubicBezTo>
                    <a:pt x="594325" y="454039"/>
                    <a:pt x="588884" y="458908"/>
                    <a:pt x="570557" y="459481"/>
                  </a:cubicBezTo>
                  <a:cubicBezTo>
                    <a:pt x="554806" y="460053"/>
                    <a:pt x="539056" y="460053"/>
                    <a:pt x="523305" y="459767"/>
                  </a:cubicBezTo>
                  <a:cubicBezTo>
                    <a:pt x="514428" y="459767"/>
                    <a:pt x="511851" y="463490"/>
                    <a:pt x="509560" y="472081"/>
                  </a:cubicBezTo>
                  <a:cubicBezTo>
                    <a:pt x="502687" y="499000"/>
                    <a:pt x="494955" y="525632"/>
                    <a:pt x="485505" y="551692"/>
                  </a:cubicBezTo>
                  <a:cubicBezTo>
                    <a:pt x="480064" y="566583"/>
                    <a:pt x="479205" y="567728"/>
                    <a:pt x="495241" y="567728"/>
                  </a:cubicBezTo>
                  <a:cubicBezTo>
                    <a:pt x="521874" y="568015"/>
                    <a:pt x="548792" y="567728"/>
                    <a:pt x="575425" y="568015"/>
                  </a:cubicBezTo>
                  <a:cubicBezTo>
                    <a:pt x="591461" y="568301"/>
                    <a:pt x="600053" y="579756"/>
                    <a:pt x="592893" y="593502"/>
                  </a:cubicBezTo>
                  <a:cubicBezTo>
                    <a:pt x="589743" y="599802"/>
                    <a:pt x="579148" y="605816"/>
                    <a:pt x="571988" y="606102"/>
                  </a:cubicBezTo>
                  <a:cubicBezTo>
                    <a:pt x="536765" y="607534"/>
                    <a:pt x="501255" y="607247"/>
                    <a:pt x="466032" y="606388"/>
                  </a:cubicBezTo>
                  <a:cubicBezTo>
                    <a:pt x="454004" y="606102"/>
                    <a:pt x="445699" y="609825"/>
                    <a:pt x="437395" y="618416"/>
                  </a:cubicBezTo>
                  <a:cubicBezTo>
                    <a:pt x="384989" y="670535"/>
                    <a:pt x="321415" y="695736"/>
                    <a:pt x="247245" y="692872"/>
                  </a:cubicBezTo>
                  <a:cubicBezTo>
                    <a:pt x="227199" y="692013"/>
                    <a:pt x="226340" y="692013"/>
                    <a:pt x="226340" y="712632"/>
                  </a:cubicBezTo>
                  <a:cubicBezTo>
                    <a:pt x="226340" y="774201"/>
                    <a:pt x="226340" y="835771"/>
                    <a:pt x="226340" y="897340"/>
                  </a:cubicBezTo>
                  <a:cubicBezTo>
                    <a:pt x="226340" y="923400"/>
                    <a:pt x="233499" y="930559"/>
                    <a:pt x="259272" y="930559"/>
                  </a:cubicBezTo>
                  <a:cubicBezTo>
                    <a:pt x="396157" y="930559"/>
                    <a:pt x="533042" y="930559"/>
                    <a:pt x="670213" y="930845"/>
                  </a:cubicBezTo>
                  <a:cubicBezTo>
                    <a:pt x="683959" y="930845"/>
                    <a:pt x="687682" y="925404"/>
                    <a:pt x="687395" y="913090"/>
                  </a:cubicBezTo>
                  <a:cubicBezTo>
                    <a:pt x="686823" y="892186"/>
                    <a:pt x="687395" y="870994"/>
                    <a:pt x="687109" y="850089"/>
                  </a:cubicBezTo>
                  <a:cubicBezTo>
                    <a:pt x="686536" y="812002"/>
                    <a:pt x="715746" y="785656"/>
                    <a:pt x="749824" y="787947"/>
                  </a:cubicBezTo>
                  <a:cubicBezTo>
                    <a:pt x="770729" y="789379"/>
                    <a:pt x="791920" y="787374"/>
                    <a:pt x="812825" y="788520"/>
                  </a:cubicBezTo>
                  <a:cubicBezTo>
                    <a:pt x="825426" y="789092"/>
                    <a:pt x="828003" y="784510"/>
                    <a:pt x="828003" y="773056"/>
                  </a:cubicBezTo>
                  <a:cubicBezTo>
                    <a:pt x="827717" y="575460"/>
                    <a:pt x="827717" y="377865"/>
                    <a:pt x="827717" y="180556"/>
                  </a:cubicBezTo>
                  <a:cubicBezTo>
                    <a:pt x="827717" y="162515"/>
                    <a:pt x="827430" y="162229"/>
                    <a:pt x="809103" y="162229"/>
                  </a:cubicBezTo>
                  <a:cubicBezTo>
                    <a:pt x="631267" y="162229"/>
                    <a:pt x="453145" y="162229"/>
                    <a:pt x="275309" y="162229"/>
                  </a:cubicBezTo>
                  <a:cubicBezTo>
                    <a:pt x="266718" y="162229"/>
                    <a:pt x="258127" y="162229"/>
                    <a:pt x="249536" y="162229"/>
                  </a:cubicBezTo>
                  <a:cubicBezTo>
                    <a:pt x="246672" y="162229"/>
                    <a:pt x="243808" y="162515"/>
                    <a:pt x="240945" y="162229"/>
                  </a:cubicBezTo>
                  <a:cubicBezTo>
                    <a:pt x="232354" y="161656"/>
                    <a:pt x="226913" y="165665"/>
                    <a:pt x="226626" y="174256"/>
                  </a:cubicBezTo>
                  <a:cubicBezTo>
                    <a:pt x="226054" y="184852"/>
                    <a:pt x="234358" y="183706"/>
                    <a:pt x="240658" y="183420"/>
                  </a:cubicBezTo>
                  <a:cubicBezTo>
                    <a:pt x="278459" y="180556"/>
                    <a:pt x="314828" y="187143"/>
                    <a:pt x="349479" y="200602"/>
                  </a:cubicBezTo>
                  <a:cubicBezTo>
                    <a:pt x="385562" y="214634"/>
                    <a:pt x="417349" y="236112"/>
                    <a:pt x="444267" y="264749"/>
                  </a:cubicBezTo>
                  <a:cubicBezTo>
                    <a:pt x="449422" y="270190"/>
                    <a:pt x="458872" y="273913"/>
                    <a:pt x="466318" y="273913"/>
                  </a:cubicBezTo>
                  <a:cubicBezTo>
                    <a:pt x="502687" y="274772"/>
                    <a:pt x="538769" y="274199"/>
                    <a:pt x="575138" y="274486"/>
                  </a:cubicBezTo>
                  <a:cubicBezTo>
                    <a:pt x="588025" y="274486"/>
                    <a:pt x="594612" y="281645"/>
                    <a:pt x="594898" y="293959"/>
                  </a:cubicBezTo>
                  <a:cubicBezTo>
                    <a:pt x="594898" y="307132"/>
                    <a:pt x="589457" y="312859"/>
                    <a:pt x="575425" y="313146"/>
                  </a:cubicBezTo>
                  <a:cubicBezTo>
                    <a:pt x="556811" y="313432"/>
                    <a:pt x="538197" y="313146"/>
                    <a:pt x="519583" y="313146"/>
                  </a:cubicBezTo>
                  <a:cubicBezTo>
                    <a:pt x="507842" y="313146"/>
                    <a:pt x="496100" y="313146"/>
                    <a:pt x="480636" y="313146"/>
                  </a:cubicBezTo>
                  <a:close/>
                  <a:moveTo>
                    <a:pt x="254977" y="653353"/>
                  </a:moveTo>
                  <a:cubicBezTo>
                    <a:pt x="377543" y="658221"/>
                    <a:pt x="468036" y="553124"/>
                    <a:pt x="472332" y="450889"/>
                  </a:cubicBezTo>
                  <a:cubicBezTo>
                    <a:pt x="478059" y="317155"/>
                    <a:pt x="371243" y="224944"/>
                    <a:pt x="261850" y="222939"/>
                  </a:cubicBezTo>
                  <a:cubicBezTo>
                    <a:pt x="139283" y="220648"/>
                    <a:pt x="47072" y="318587"/>
                    <a:pt x="41059" y="427693"/>
                  </a:cubicBezTo>
                  <a:cubicBezTo>
                    <a:pt x="33899" y="552837"/>
                    <a:pt x="140715" y="658221"/>
                    <a:pt x="254977" y="653353"/>
                  </a:cubicBezTo>
                  <a:close/>
                  <a:moveTo>
                    <a:pt x="526456" y="123282"/>
                  </a:moveTo>
                  <a:cubicBezTo>
                    <a:pt x="550224" y="123282"/>
                    <a:pt x="574279" y="123282"/>
                    <a:pt x="598048" y="123282"/>
                  </a:cubicBezTo>
                  <a:cubicBezTo>
                    <a:pt x="669641" y="123282"/>
                    <a:pt x="741233" y="122996"/>
                    <a:pt x="812539" y="123569"/>
                  </a:cubicBezTo>
                  <a:cubicBezTo>
                    <a:pt x="823994" y="123569"/>
                    <a:pt x="828862" y="120705"/>
                    <a:pt x="828003" y="108391"/>
                  </a:cubicBezTo>
                  <a:cubicBezTo>
                    <a:pt x="826858" y="96077"/>
                    <a:pt x="827717" y="83477"/>
                    <a:pt x="827717" y="71163"/>
                  </a:cubicBezTo>
                  <a:cubicBezTo>
                    <a:pt x="827717" y="47681"/>
                    <a:pt x="821417" y="41667"/>
                    <a:pt x="798221" y="41667"/>
                  </a:cubicBezTo>
                  <a:cubicBezTo>
                    <a:pt x="637567" y="41667"/>
                    <a:pt x="476914" y="41667"/>
                    <a:pt x="315974" y="41667"/>
                  </a:cubicBezTo>
                  <a:cubicBezTo>
                    <a:pt x="295069" y="41667"/>
                    <a:pt x="273877" y="41380"/>
                    <a:pt x="252972" y="41667"/>
                  </a:cubicBezTo>
                  <a:cubicBezTo>
                    <a:pt x="235217" y="41953"/>
                    <a:pt x="226626" y="50544"/>
                    <a:pt x="226054" y="68013"/>
                  </a:cubicBezTo>
                  <a:cubicBezTo>
                    <a:pt x="225767" y="80327"/>
                    <a:pt x="226913" y="92927"/>
                    <a:pt x="225767" y="105241"/>
                  </a:cubicBezTo>
                  <a:cubicBezTo>
                    <a:pt x="224335" y="120419"/>
                    <a:pt x="230349" y="123855"/>
                    <a:pt x="244381" y="123569"/>
                  </a:cubicBezTo>
                  <a:cubicBezTo>
                    <a:pt x="338597" y="122996"/>
                    <a:pt x="432526" y="123282"/>
                    <a:pt x="526456" y="123282"/>
                  </a:cubicBezTo>
                  <a:close/>
                  <a:moveTo>
                    <a:pt x="794784" y="831761"/>
                  </a:moveTo>
                  <a:cubicBezTo>
                    <a:pt x="793925" y="830330"/>
                    <a:pt x="793352" y="828898"/>
                    <a:pt x="792493" y="827466"/>
                  </a:cubicBezTo>
                  <a:cubicBezTo>
                    <a:pt x="777029" y="827466"/>
                    <a:pt x="760992" y="825748"/>
                    <a:pt x="745815" y="828325"/>
                  </a:cubicBezTo>
                  <a:cubicBezTo>
                    <a:pt x="739515" y="829184"/>
                    <a:pt x="730637" y="837775"/>
                    <a:pt x="729205" y="844075"/>
                  </a:cubicBezTo>
                  <a:cubicBezTo>
                    <a:pt x="726055" y="857248"/>
                    <a:pt x="726914" y="871280"/>
                    <a:pt x="726628" y="885026"/>
                  </a:cubicBezTo>
                  <a:cubicBezTo>
                    <a:pt x="726628" y="887890"/>
                    <a:pt x="728633" y="891040"/>
                    <a:pt x="729492" y="893904"/>
                  </a:cubicBezTo>
                  <a:cubicBezTo>
                    <a:pt x="732642" y="892472"/>
                    <a:pt x="736365" y="891613"/>
                    <a:pt x="738656" y="889322"/>
                  </a:cubicBezTo>
                  <a:cubicBezTo>
                    <a:pt x="752688" y="875862"/>
                    <a:pt x="766433" y="862117"/>
                    <a:pt x="779893" y="848084"/>
                  </a:cubicBezTo>
                  <a:cubicBezTo>
                    <a:pt x="785048" y="842930"/>
                    <a:pt x="789916" y="837202"/>
                    <a:pt x="794784" y="8317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F5B89D0-3162-438F-9F1A-4C5EF8646502}"/>
                </a:ext>
              </a:extLst>
            </p:cNvPr>
            <p:cNvSpPr/>
            <p:nvPr/>
          </p:nvSpPr>
          <p:spPr>
            <a:xfrm>
              <a:off x="7325295" y="3057497"/>
              <a:ext cx="234823" cy="42955"/>
            </a:xfrm>
            <a:custGeom>
              <a:avLst/>
              <a:gdLst>
                <a:gd name="connsiteX0" fmla="*/ 118137 w 234823"/>
                <a:gd name="connsiteY0" fmla="*/ 2275 h 42955"/>
                <a:gd name="connsiteX1" fmla="*/ 211207 w 234823"/>
                <a:gd name="connsiteY1" fmla="*/ 2275 h 42955"/>
                <a:gd name="connsiteX2" fmla="*/ 232684 w 234823"/>
                <a:gd name="connsiteY2" fmla="*/ 21462 h 42955"/>
                <a:gd name="connsiteX3" fmla="*/ 211779 w 234823"/>
                <a:gd name="connsiteY3" fmla="*/ 40649 h 42955"/>
                <a:gd name="connsiteX4" fmla="*/ 23062 w 234823"/>
                <a:gd name="connsiteY4" fmla="*/ 40649 h 42955"/>
                <a:gd name="connsiteX5" fmla="*/ 2157 w 234823"/>
                <a:gd name="connsiteY5" fmla="*/ 21462 h 42955"/>
                <a:gd name="connsiteX6" fmla="*/ 24207 w 234823"/>
                <a:gd name="connsiteY6" fmla="*/ 2275 h 42955"/>
                <a:gd name="connsiteX7" fmla="*/ 118137 w 234823"/>
                <a:gd name="connsiteY7" fmla="*/ 2275 h 42955"/>
                <a:gd name="connsiteX8" fmla="*/ 118137 w 234823"/>
                <a:gd name="connsiteY8" fmla="*/ 2275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823" h="42955">
                  <a:moveTo>
                    <a:pt x="118137" y="2275"/>
                  </a:moveTo>
                  <a:cubicBezTo>
                    <a:pt x="149064" y="2275"/>
                    <a:pt x="179992" y="2275"/>
                    <a:pt x="211207" y="2275"/>
                  </a:cubicBezTo>
                  <a:cubicBezTo>
                    <a:pt x="224952" y="2275"/>
                    <a:pt x="232398" y="9148"/>
                    <a:pt x="232684" y="21462"/>
                  </a:cubicBezTo>
                  <a:cubicBezTo>
                    <a:pt x="232971" y="34062"/>
                    <a:pt x="226384" y="40649"/>
                    <a:pt x="211779" y="40649"/>
                  </a:cubicBezTo>
                  <a:cubicBezTo>
                    <a:pt x="148778" y="40935"/>
                    <a:pt x="86063" y="40935"/>
                    <a:pt x="23062" y="40649"/>
                  </a:cubicBezTo>
                  <a:cubicBezTo>
                    <a:pt x="8457" y="40649"/>
                    <a:pt x="1870" y="33776"/>
                    <a:pt x="2157" y="21462"/>
                  </a:cubicBezTo>
                  <a:cubicBezTo>
                    <a:pt x="2443" y="10293"/>
                    <a:pt x="11034" y="2275"/>
                    <a:pt x="24207" y="2275"/>
                  </a:cubicBezTo>
                  <a:cubicBezTo>
                    <a:pt x="55135" y="1989"/>
                    <a:pt x="86636" y="2275"/>
                    <a:pt x="118137" y="2275"/>
                  </a:cubicBezTo>
                  <a:cubicBezTo>
                    <a:pt x="118137" y="2275"/>
                    <a:pt x="118137" y="2275"/>
                    <a:pt x="118137" y="2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59B952-CF80-46A5-ADAE-DEDF628B4287}"/>
                </a:ext>
              </a:extLst>
            </p:cNvPr>
            <p:cNvSpPr/>
            <p:nvPr/>
          </p:nvSpPr>
          <p:spPr>
            <a:xfrm>
              <a:off x="7449017" y="2764659"/>
              <a:ext cx="108821" cy="42955"/>
            </a:xfrm>
            <a:custGeom>
              <a:avLst/>
              <a:gdLst>
                <a:gd name="connsiteX0" fmla="*/ 54266 w 108820"/>
                <a:gd name="connsiteY0" fmla="*/ 42248 h 42955"/>
                <a:gd name="connsiteX1" fmla="*/ 24197 w 108820"/>
                <a:gd name="connsiteY1" fmla="*/ 41962 h 42955"/>
                <a:gd name="connsiteX2" fmla="*/ 2433 w 108820"/>
                <a:gd name="connsiteY2" fmla="*/ 25353 h 42955"/>
                <a:gd name="connsiteX3" fmla="*/ 19615 w 108820"/>
                <a:gd name="connsiteY3" fmla="*/ 3302 h 42955"/>
                <a:gd name="connsiteX4" fmla="*/ 92353 w 108820"/>
                <a:gd name="connsiteY4" fmla="*/ 3589 h 42955"/>
                <a:gd name="connsiteX5" fmla="*/ 108962 w 108820"/>
                <a:gd name="connsiteY5" fmla="*/ 25925 h 42955"/>
                <a:gd name="connsiteX6" fmla="*/ 88630 w 108820"/>
                <a:gd name="connsiteY6" fmla="*/ 41389 h 42955"/>
                <a:gd name="connsiteX7" fmla="*/ 54266 w 108820"/>
                <a:gd name="connsiteY7" fmla="*/ 41676 h 42955"/>
                <a:gd name="connsiteX8" fmla="*/ 54266 w 108820"/>
                <a:gd name="connsiteY8" fmla="*/ 42248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820" h="42955">
                  <a:moveTo>
                    <a:pt x="54266" y="42248"/>
                  </a:moveTo>
                  <a:cubicBezTo>
                    <a:pt x="44243" y="42248"/>
                    <a:pt x="34220" y="43108"/>
                    <a:pt x="24197" y="41962"/>
                  </a:cubicBezTo>
                  <a:cubicBezTo>
                    <a:pt x="13887" y="41103"/>
                    <a:pt x="4151" y="37953"/>
                    <a:pt x="2433" y="25353"/>
                  </a:cubicBezTo>
                  <a:cubicBezTo>
                    <a:pt x="428" y="11893"/>
                    <a:pt x="9306" y="3875"/>
                    <a:pt x="19615" y="3302"/>
                  </a:cubicBezTo>
                  <a:cubicBezTo>
                    <a:pt x="43670" y="1584"/>
                    <a:pt x="68011" y="1870"/>
                    <a:pt x="92353" y="3589"/>
                  </a:cubicBezTo>
                  <a:cubicBezTo>
                    <a:pt x="103521" y="4448"/>
                    <a:pt x="110108" y="12752"/>
                    <a:pt x="108962" y="25925"/>
                  </a:cubicBezTo>
                  <a:cubicBezTo>
                    <a:pt x="107530" y="39385"/>
                    <a:pt x="98080" y="40530"/>
                    <a:pt x="88630" y="41389"/>
                  </a:cubicBezTo>
                  <a:cubicBezTo>
                    <a:pt x="77175" y="42248"/>
                    <a:pt x="65720" y="41676"/>
                    <a:pt x="54266" y="41676"/>
                  </a:cubicBezTo>
                  <a:cubicBezTo>
                    <a:pt x="54266" y="41676"/>
                    <a:pt x="54266" y="41962"/>
                    <a:pt x="54266" y="42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39691D1-27DB-4577-A453-460E22C92D86}"/>
                </a:ext>
              </a:extLst>
            </p:cNvPr>
            <p:cNvSpPr/>
            <p:nvPr/>
          </p:nvSpPr>
          <p:spPr>
            <a:xfrm>
              <a:off x="7449293" y="2618937"/>
              <a:ext cx="108821" cy="40092"/>
            </a:xfrm>
            <a:custGeom>
              <a:avLst/>
              <a:gdLst>
                <a:gd name="connsiteX0" fmla="*/ 54562 w 108820"/>
                <a:gd name="connsiteY0" fmla="*/ 40491 h 40091"/>
                <a:gd name="connsiteX1" fmla="*/ 20484 w 108820"/>
                <a:gd name="connsiteY1" fmla="*/ 40491 h 40091"/>
                <a:gd name="connsiteX2" fmla="*/ 2156 w 108820"/>
                <a:gd name="connsiteY2" fmla="*/ 21590 h 40091"/>
                <a:gd name="connsiteX3" fmla="*/ 20770 w 108820"/>
                <a:gd name="connsiteY3" fmla="*/ 2690 h 40091"/>
                <a:gd name="connsiteX4" fmla="*/ 90645 w 108820"/>
                <a:gd name="connsiteY4" fmla="*/ 2690 h 40091"/>
                <a:gd name="connsiteX5" fmla="*/ 108686 w 108820"/>
                <a:gd name="connsiteY5" fmla="*/ 22163 h 40091"/>
                <a:gd name="connsiteX6" fmla="*/ 90358 w 108820"/>
                <a:gd name="connsiteY6" fmla="*/ 40777 h 40091"/>
                <a:gd name="connsiteX7" fmla="*/ 54562 w 108820"/>
                <a:gd name="connsiteY7" fmla="*/ 40491 h 4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20" h="40091">
                  <a:moveTo>
                    <a:pt x="54562" y="40491"/>
                  </a:moveTo>
                  <a:cubicBezTo>
                    <a:pt x="43107" y="40491"/>
                    <a:pt x="31653" y="40777"/>
                    <a:pt x="20484" y="40491"/>
                  </a:cubicBezTo>
                  <a:cubicBezTo>
                    <a:pt x="8743" y="39918"/>
                    <a:pt x="1870" y="33618"/>
                    <a:pt x="2156" y="21590"/>
                  </a:cubicBezTo>
                  <a:cubicBezTo>
                    <a:pt x="2443" y="9849"/>
                    <a:pt x="9602" y="2976"/>
                    <a:pt x="20770" y="2690"/>
                  </a:cubicBezTo>
                  <a:cubicBezTo>
                    <a:pt x="43966" y="1831"/>
                    <a:pt x="67449" y="2117"/>
                    <a:pt x="90645" y="2690"/>
                  </a:cubicBezTo>
                  <a:cubicBezTo>
                    <a:pt x="102386" y="2976"/>
                    <a:pt x="108400" y="10422"/>
                    <a:pt x="108686" y="22163"/>
                  </a:cubicBezTo>
                  <a:cubicBezTo>
                    <a:pt x="108686" y="34191"/>
                    <a:pt x="102386" y="40777"/>
                    <a:pt x="90358" y="40777"/>
                  </a:cubicBezTo>
                  <a:cubicBezTo>
                    <a:pt x="78331" y="40777"/>
                    <a:pt x="66303" y="40491"/>
                    <a:pt x="54562" y="40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0BBE479-0AA3-4B05-A182-8D41283DA387}"/>
                </a:ext>
              </a:extLst>
            </p:cNvPr>
            <p:cNvSpPr/>
            <p:nvPr/>
          </p:nvSpPr>
          <p:spPr>
            <a:xfrm>
              <a:off x="7448721" y="2912722"/>
              <a:ext cx="108821" cy="42955"/>
            </a:xfrm>
            <a:custGeom>
              <a:avLst/>
              <a:gdLst>
                <a:gd name="connsiteX0" fmla="*/ 55708 w 108820"/>
                <a:gd name="connsiteY0" fmla="*/ 2434 h 42955"/>
                <a:gd name="connsiteX1" fmla="*/ 90072 w 108820"/>
                <a:gd name="connsiteY1" fmla="*/ 2434 h 42955"/>
                <a:gd name="connsiteX2" fmla="*/ 108972 w 108820"/>
                <a:gd name="connsiteY2" fmla="*/ 20475 h 42955"/>
                <a:gd name="connsiteX3" fmla="*/ 91217 w 108820"/>
                <a:gd name="connsiteY3" fmla="*/ 40521 h 42955"/>
                <a:gd name="connsiteX4" fmla="*/ 19625 w 108820"/>
                <a:gd name="connsiteY4" fmla="*/ 40521 h 42955"/>
                <a:gd name="connsiteX5" fmla="*/ 2156 w 108820"/>
                <a:gd name="connsiteY5" fmla="*/ 19903 h 42955"/>
                <a:gd name="connsiteX6" fmla="*/ 21057 w 108820"/>
                <a:gd name="connsiteY6" fmla="*/ 2721 h 42955"/>
                <a:gd name="connsiteX7" fmla="*/ 55708 w 108820"/>
                <a:gd name="connsiteY7" fmla="*/ 2434 h 42955"/>
                <a:gd name="connsiteX8" fmla="*/ 55708 w 108820"/>
                <a:gd name="connsiteY8" fmla="*/ 2434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820" h="42955">
                  <a:moveTo>
                    <a:pt x="55708" y="2434"/>
                  </a:moveTo>
                  <a:cubicBezTo>
                    <a:pt x="67162" y="2434"/>
                    <a:pt x="78617" y="2434"/>
                    <a:pt x="90072" y="2434"/>
                  </a:cubicBezTo>
                  <a:cubicBezTo>
                    <a:pt x="102099" y="2434"/>
                    <a:pt x="108686" y="7875"/>
                    <a:pt x="108972" y="20475"/>
                  </a:cubicBezTo>
                  <a:cubicBezTo>
                    <a:pt x="109259" y="32789"/>
                    <a:pt x="102099" y="39949"/>
                    <a:pt x="91217" y="40521"/>
                  </a:cubicBezTo>
                  <a:cubicBezTo>
                    <a:pt x="67449" y="41667"/>
                    <a:pt x="43394" y="41667"/>
                    <a:pt x="19625" y="40521"/>
                  </a:cubicBezTo>
                  <a:cubicBezTo>
                    <a:pt x="8743" y="39949"/>
                    <a:pt x="1870" y="31644"/>
                    <a:pt x="2156" y="19903"/>
                  </a:cubicBezTo>
                  <a:cubicBezTo>
                    <a:pt x="2729" y="8448"/>
                    <a:pt x="10175" y="3007"/>
                    <a:pt x="21057" y="2721"/>
                  </a:cubicBezTo>
                  <a:cubicBezTo>
                    <a:pt x="32798" y="1861"/>
                    <a:pt x="44253" y="2148"/>
                    <a:pt x="55708" y="2434"/>
                  </a:cubicBezTo>
                  <a:cubicBezTo>
                    <a:pt x="55708" y="2434"/>
                    <a:pt x="55708" y="2434"/>
                    <a:pt x="55708" y="2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101C7F-6534-466C-AC59-50BA0E7B73FE}"/>
                </a:ext>
              </a:extLst>
            </p:cNvPr>
            <p:cNvSpPr/>
            <p:nvPr/>
          </p:nvSpPr>
          <p:spPr>
            <a:xfrm>
              <a:off x="6896034" y="2645358"/>
              <a:ext cx="346508" cy="283506"/>
            </a:xfrm>
            <a:custGeom>
              <a:avLst/>
              <a:gdLst>
                <a:gd name="connsiteX0" fmla="*/ 127007 w 346507"/>
                <a:gd name="connsiteY0" fmla="*/ 281825 h 283506"/>
                <a:gd name="connsiteX1" fmla="*/ 104956 w 346507"/>
                <a:gd name="connsiteY1" fmla="*/ 271516 h 283506"/>
                <a:gd name="connsiteX2" fmla="*/ 9022 w 346507"/>
                <a:gd name="connsiteY2" fmla="*/ 175296 h 283506"/>
                <a:gd name="connsiteX3" fmla="*/ 9022 w 346507"/>
                <a:gd name="connsiteY3" fmla="*/ 138927 h 283506"/>
                <a:gd name="connsiteX4" fmla="*/ 38232 w 346507"/>
                <a:gd name="connsiteY4" fmla="*/ 107713 h 283506"/>
                <a:gd name="connsiteX5" fmla="*/ 91210 w 346507"/>
                <a:gd name="connsiteY5" fmla="*/ 109717 h 283506"/>
                <a:gd name="connsiteX6" fmla="*/ 113261 w 346507"/>
                <a:gd name="connsiteY6" fmla="*/ 132340 h 283506"/>
                <a:gd name="connsiteX7" fmla="*/ 138175 w 346507"/>
                <a:gd name="connsiteY7" fmla="*/ 132913 h 283506"/>
                <a:gd name="connsiteX8" fmla="*/ 252723 w 346507"/>
                <a:gd name="connsiteY8" fmla="*/ 17220 h 283506"/>
                <a:gd name="connsiteX9" fmla="*/ 314293 w 346507"/>
                <a:gd name="connsiteY9" fmla="*/ 17792 h 283506"/>
                <a:gd name="connsiteX10" fmla="*/ 330329 w 346507"/>
                <a:gd name="connsiteY10" fmla="*/ 34115 h 283506"/>
                <a:gd name="connsiteX11" fmla="*/ 330616 w 346507"/>
                <a:gd name="connsiteY11" fmla="*/ 89958 h 283506"/>
                <a:gd name="connsiteX12" fmla="*/ 210627 w 346507"/>
                <a:gd name="connsiteY12" fmla="*/ 210233 h 283506"/>
                <a:gd name="connsiteX13" fmla="*/ 154785 w 346507"/>
                <a:gd name="connsiteY13" fmla="*/ 265502 h 283506"/>
                <a:gd name="connsiteX14" fmla="*/ 127007 w 346507"/>
                <a:gd name="connsiteY14" fmla="*/ 281825 h 283506"/>
                <a:gd name="connsiteX15" fmla="*/ 303411 w 346507"/>
                <a:gd name="connsiteY15" fmla="*/ 56452 h 283506"/>
                <a:gd name="connsiteX16" fmla="*/ 285942 w 346507"/>
                <a:gd name="connsiteY16" fmla="*/ 46143 h 283506"/>
                <a:gd name="connsiteX17" fmla="*/ 274201 w 346507"/>
                <a:gd name="connsiteY17" fmla="*/ 51011 h 283506"/>
                <a:gd name="connsiteX18" fmla="*/ 145907 w 346507"/>
                <a:gd name="connsiteY18" fmla="*/ 179019 h 283506"/>
                <a:gd name="connsiteX19" fmla="*/ 104956 w 346507"/>
                <a:gd name="connsiteY19" fmla="*/ 179305 h 283506"/>
                <a:gd name="connsiteX20" fmla="*/ 72596 w 346507"/>
                <a:gd name="connsiteY20" fmla="*/ 146945 h 283506"/>
                <a:gd name="connsiteX21" fmla="*/ 53982 w 346507"/>
                <a:gd name="connsiteY21" fmla="*/ 147518 h 283506"/>
                <a:gd name="connsiteX22" fmla="*/ 53696 w 346507"/>
                <a:gd name="connsiteY22" fmla="*/ 165273 h 283506"/>
                <a:gd name="connsiteX23" fmla="*/ 116125 w 346507"/>
                <a:gd name="connsiteY23" fmla="*/ 227702 h 283506"/>
                <a:gd name="connsiteX24" fmla="*/ 135025 w 346507"/>
                <a:gd name="connsiteY24" fmla="*/ 227129 h 283506"/>
                <a:gd name="connsiteX25" fmla="*/ 292242 w 346507"/>
                <a:gd name="connsiteY25" fmla="*/ 69339 h 283506"/>
                <a:gd name="connsiteX26" fmla="*/ 303411 w 346507"/>
                <a:gd name="connsiteY26" fmla="*/ 56452 h 28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6507" h="283506">
                  <a:moveTo>
                    <a:pt x="127007" y="281825"/>
                  </a:moveTo>
                  <a:cubicBezTo>
                    <a:pt x="117843" y="277530"/>
                    <a:pt x="109825" y="276098"/>
                    <a:pt x="104956" y="271516"/>
                  </a:cubicBezTo>
                  <a:cubicBezTo>
                    <a:pt x="72596" y="240015"/>
                    <a:pt x="40523" y="207942"/>
                    <a:pt x="9022" y="175296"/>
                  </a:cubicBezTo>
                  <a:cubicBezTo>
                    <a:pt x="-428" y="165273"/>
                    <a:pt x="145" y="149809"/>
                    <a:pt x="9022" y="138927"/>
                  </a:cubicBezTo>
                  <a:cubicBezTo>
                    <a:pt x="17900" y="127758"/>
                    <a:pt x="27350" y="116876"/>
                    <a:pt x="38232" y="107713"/>
                  </a:cubicBezTo>
                  <a:cubicBezTo>
                    <a:pt x="56273" y="91676"/>
                    <a:pt x="72883" y="92821"/>
                    <a:pt x="91210" y="109717"/>
                  </a:cubicBezTo>
                  <a:cubicBezTo>
                    <a:pt x="98942" y="116876"/>
                    <a:pt x="106674" y="124036"/>
                    <a:pt x="113261" y="132340"/>
                  </a:cubicBezTo>
                  <a:cubicBezTo>
                    <a:pt x="121852" y="142650"/>
                    <a:pt x="128152" y="143222"/>
                    <a:pt x="138175" y="132913"/>
                  </a:cubicBezTo>
                  <a:cubicBezTo>
                    <a:pt x="175976" y="93967"/>
                    <a:pt x="215209" y="56452"/>
                    <a:pt x="252723" y="17220"/>
                  </a:cubicBezTo>
                  <a:cubicBezTo>
                    <a:pt x="271337" y="-2253"/>
                    <a:pt x="296251" y="-3685"/>
                    <a:pt x="314293" y="17792"/>
                  </a:cubicBezTo>
                  <a:cubicBezTo>
                    <a:pt x="319161" y="23520"/>
                    <a:pt x="324888" y="28674"/>
                    <a:pt x="330329" y="34115"/>
                  </a:cubicBezTo>
                  <a:cubicBezTo>
                    <a:pt x="349230" y="53589"/>
                    <a:pt x="349802" y="70485"/>
                    <a:pt x="330616" y="89958"/>
                  </a:cubicBezTo>
                  <a:cubicBezTo>
                    <a:pt x="290810" y="130336"/>
                    <a:pt x="250718" y="170141"/>
                    <a:pt x="210627" y="210233"/>
                  </a:cubicBezTo>
                  <a:cubicBezTo>
                    <a:pt x="192013" y="228847"/>
                    <a:pt x="173971" y="247747"/>
                    <a:pt x="154785" y="265502"/>
                  </a:cubicBezTo>
                  <a:cubicBezTo>
                    <a:pt x="146480" y="272089"/>
                    <a:pt x="136457" y="276098"/>
                    <a:pt x="127007" y="281825"/>
                  </a:cubicBezTo>
                  <a:close/>
                  <a:moveTo>
                    <a:pt x="303411" y="56452"/>
                  </a:moveTo>
                  <a:cubicBezTo>
                    <a:pt x="297397" y="52730"/>
                    <a:pt x="291956" y="48148"/>
                    <a:pt x="285942" y="46143"/>
                  </a:cubicBezTo>
                  <a:cubicBezTo>
                    <a:pt x="282792" y="45284"/>
                    <a:pt x="277065" y="48148"/>
                    <a:pt x="274201" y="51011"/>
                  </a:cubicBezTo>
                  <a:cubicBezTo>
                    <a:pt x="231245" y="93680"/>
                    <a:pt x="188576" y="136350"/>
                    <a:pt x="145907" y="179019"/>
                  </a:cubicBezTo>
                  <a:cubicBezTo>
                    <a:pt x="130157" y="194769"/>
                    <a:pt x="120420" y="194769"/>
                    <a:pt x="104956" y="179305"/>
                  </a:cubicBezTo>
                  <a:cubicBezTo>
                    <a:pt x="94074" y="168709"/>
                    <a:pt x="82906" y="158114"/>
                    <a:pt x="72596" y="146945"/>
                  </a:cubicBezTo>
                  <a:cubicBezTo>
                    <a:pt x="65437" y="139213"/>
                    <a:pt x="60569" y="140645"/>
                    <a:pt x="53982" y="147518"/>
                  </a:cubicBezTo>
                  <a:cubicBezTo>
                    <a:pt x="47682" y="154105"/>
                    <a:pt x="46537" y="158400"/>
                    <a:pt x="53696" y="165273"/>
                  </a:cubicBezTo>
                  <a:cubicBezTo>
                    <a:pt x="74887" y="185605"/>
                    <a:pt x="95506" y="206797"/>
                    <a:pt x="116125" y="227702"/>
                  </a:cubicBezTo>
                  <a:cubicBezTo>
                    <a:pt x="122998" y="234861"/>
                    <a:pt x="128152" y="234288"/>
                    <a:pt x="135025" y="227129"/>
                  </a:cubicBezTo>
                  <a:cubicBezTo>
                    <a:pt x="187431" y="174437"/>
                    <a:pt x="239836" y="122031"/>
                    <a:pt x="292242" y="69339"/>
                  </a:cubicBezTo>
                  <a:cubicBezTo>
                    <a:pt x="294819" y="67621"/>
                    <a:pt x="297110" y="64471"/>
                    <a:pt x="303411" y="56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D03E03-5287-417C-81B2-334A35F260FF}"/>
              </a:ext>
            </a:extLst>
          </p:cNvPr>
          <p:cNvGrpSpPr/>
          <p:nvPr/>
        </p:nvGrpSpPr>
        <p:grpSpPr>
          <a:xfrm>
            <a:off x="5713222" y="1241065"/>
            <a:ext cx="765557" cy="1059362"/>
            <a:chOff x="4649628" y="4318086"/>
            <a:chExt cx="400050" cy="553581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7D89C-F413-4EB5-819C-07878DFEBE75}"/>
                </a:ext>
              </a:extLst>
            </p:cNvPr>
            <p:cNvSpPr/>
            <p:nvPr/>
          </p:nvSpPr>
          <p:spPr>
            <a:xfrm>
              <a:off x="4649628" y="4385892"/>
              <a:ext cx="400050" cy="485775"/>
            </a:xfrm>
            <a:custGeom>
              <a:avLst/>
              <a:gdLst>
                <a:gd name="connsiteX0" fmla="*/ 109061 w 400050"/>
                <a:gd name="connsiteY0" fmla="*/ 7990 h 485775"/>
                <a:gd name="connsiteX1" fmla="*/ 54769 w 400050"/>
                <a:gd name="connsiteY1" fmla="*/ 63236 h 485775"/>
                <a:gd name="connsiteX2" fmla="*/ 54769 w 400050"/>
                <a:gd name="connsiteY2" fmla="*/ 430901 h 485775"/>
                <a:gd name="connsiteX3" fmla="*/ 352901 w 400050"/>
                <a:gd name="connsiteY3" fmla="*/ 430901 h 485775"/>
                <a:gd name="connsiteX4" fmla="*/ 352901 w 400050"/>
                <a:gd name="connsiteY4" fmla="*/ 73713 h 485775"/>
                <a:gd name="connsiteX5" fmla="*/ 301466 w 400050"/>
                <a:gd name="connsiteY5" fmla="*/ 13705 h 485775"/>
                <a:gd name="connsiteX6" fmla="*/ 305276 w 400050"/>
                <a:gd name="connsiteY6" fmla="*/ 7990 h 485775"/>
                <a:gd name="connsiteX7" fmla="*/ 363379 w 400050"/>
                <a:gd name="connsiteY7" fmla="*/ 7990 h 485775"/>
                <a:gd name="connsiteX8" fmla="*/ 401479 w 400050"/>
                <a:gd name="connsiteY8" fmla="*/ 52758 h 485775"/>
                <a:gd name="connsiteX9" fmla="*/ 401479 w 400050"/>
                <a:gd name="connsiteY9" fmla="*/ 439473 h 485775"/>
                <a:gd name="connsiteX10" fmla="*/ 355759 w 400050"/>
                <a:gd name="connsiteY10" fmla="*/ 484240 h 485775"/>
                <a:gd name="connsiteX11" fmla="*/ 51911 w 400050"/>
                <a:gd name="connsiteY11" fmla="*/ 484240 h 485775"/>
                <a:gd name="connsiteX12" fmla="*/ 7144 w 400050"/>
                <a:gd name="connsiteY12" fmla="*/ 436615 h 485775"/>
                <a:gd name="connsiteX13" fmla="*/ 7144 w 400050"/>
                <a:gd name="connsiteY13" fmla="*/ 57520 h 485775"/>
                <a:gd name="connsiteX14" fmla="*/ 54769 w 400050"/>
                <a:gd name="connsiteY14" fmla="*/ 7990 h 485775"/>
                <a:gd name="connsiteX15" fmla="*/ 109061 w 400050"/>
                <a:gd name="connsiteY15" fmla="*/ 799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0050" h="485775">
                  <a:moveTo>
                    <a:pt x="109061" y="7990"/>
                  </a:moveTo>
                  <a:cubicBezTo>
                    <a:pt x="89059" y="29898"/>
                    <a:pt x="86201" y="59426"/>
                    <a:pt x="54769" y="63236"/>
                  </a:cubicBezTo>
                  <a:cubicBezTo>
                    <a:pt x="54769" y="186108"/>
                    <a:pt x="54769" y="308028"/>
                    <a:pt x="54769" y="430901"/>
                  </a:cubicBezTo>
                  <a:cubicBezTo>
                    <a:pt x="153829" y="430901"/>
                    <a:pt x="251936" y="430901"/>
                    <a:pt x="352901" y="430901"/>
                  </a:cubicBezTo>
                  <a:cubicBezTo>
                    <a:pt x="352901" y="308980"/>
                    <a:pt x="352901" y="187061"/>
                    <a:pt x="352901" y="73713"/>
                  </a:cubicBezTo>
                  <a:cubicBezTo>
                    <a:pt x="332899" y="50853"/>
                    <a:pt x="317659" y="31803"/>
                    <a:pt x="301466" y="13705"/>
                  </a:cubicBezTo>
                  <a:cubicBezTo>
                    <a:pt x="302419" y="11801"/>
                    <a:pt x="304324" y="9895"/>
                    <a:pt x="305276" y="7990"/>
                  </a:cubicBezTo>
                  <a:cubicBezTo>
                    <a:pt x="324326" y="7990"/>
                    <a:pt x="344329" y="6086"/>
                    <a:pt x="363379" y="7990"/>
                  </a:cubicBezTo>
                  <a:cubicBezTo>
                    <a:pt x="384334" y="9895"/>
                    <a:pt x="401479" y="29898"/>
                    <a:pt x="401479" y="52758"/>
                  </a:cubicBezTo>
                  <a:cubicBezTo>
                    <a:pt x="401479" y="181345"/>
                    <a:pt x="401479" y="309933"/>
                    <a:pt x="401479" y="439473"/>
                  </a:cubicBezTo>
                  <a:cubicBezTo>
                    <a:pt x="401479" y="465190"/>
                    <a:pt x="382429" y="484240"/>
                    <a:pt x="355759" y="484240"/>
                  </a:cubicBezTo>
                  <a:cubicBezTo>
                    <a:pt x="254794" y="485193"/>
                    <a:pt x="152876" y="485193"/>
                    <a:pt x="51911" y="484240"/>
                  </a:cubicBezTo>
                  <a:cubicBezTo>
                    <a:pt x="24289" y="484240"/>
                    <a:pt x="7144" y="464238"/>
                    <a:pt x="7144" y="436615"/>
                  </a:cubicBezTo>
                  <a:cubicBezTo>
                    <a:pt x="7144" y="309933"/>
                    <a:pt x="7144" y="183251"/>
                    <a:pt x="7144" y="57520"/>
                  </a:cubicBezTo>
                  <a:cubicBezTo>
                    <a:pt x="7144" y="27993"/>
                    <a:pt x="25241" y="8943"/>
                    <a:pt x="54769" y="7990"/>
                  </a:cubicBezTo>
                  <a:cubicBezTo>
                    <a:pt x="70009" y="7990"/>
                    <a:pt x="86201" y="7990"/>
                    <a:pt x="109061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7D84EF-BAF9-4692-A82E-D621FD3572E0}"/>
                </a:ext>
              </a:extLst>
            </p:cNvPr>
            <p:cNvSpPr/>
            <p:nvPr/>
          </p:nvSpPr>
          <p:spPr>
            <a:xfrm>
              <a:off x="4738211" y="4318086"/>
              <a:ext cx="219075" cy="142875"/>
            </a:xfrm>
            <a:custGeom>
              <a:avLst/>
              <a:gdLst>
                <a:gd name="connsiteX0" fmla="*/ 220504 w 219075"/>
                <a:gd name="connsiteY0" fmla="*/ 142471 h 142875"/>
                <a:gd name="connsiteX1" fmla="*/ 7144 w 219075"/>
                <a:gd name="connsiteY1" fmla="*/ 142471 h 142875"/>
                <a:gd name="connsiteX2" fmla="*/ 56674 w 219075"/>
                <a:gd name="connsiteY2" fmla="*/ 67224 h 142875"/>
                <a:gd name="connsiteX3" fmla="*/ 74771 w 219075"/>
                <a:gd name="connsiteY3" fmla="*/ 33886 h 142875"/>
                <a:gd name="connsiteX4" fmla="*/ 110966 w 219075"/>
                <a:gd name="connsiteY4" fmla="*/ 7216 h 142875"/>
                <a:gd name="connsiteX5" fmla="*/ 150971 w 219075"/>
                <a:gd name="connsiteY5" fmla="*/ 25314 h 142875"/>
                <a:gd name="connsiteX6" fmla="*/ 218599 w 219075"/>
                <a:gd name="connsiteY6" fmla="*/ 135804 h 142875"/>
                <a:gd name="connsiteX7" fmla="*/ 220504 w 219075"/>
                <a:gd name="connsiteY7" fmla="*/ 142471 h 142875"/>
                <a:gd name="connsiteX8" fmla="*/ 134779 w 219075"/>
                <a:gd name="connsiteY8" fmla="*/ 47221 h 142875"/>
                <a:gd name="connsiteX9" fmla="*/ 114776 w 219075"/>
                <a:gd name="connsiteY9" fmla="*/ 34839 h 142875"/>
                <a:gd name="connsiteX10" fmla="*/ 102394 w 219075"/>
                <a:gd name="connsiteY10" fmla="*/ 49126 h 142875"/>
                <a:gd name="connsiteX11" fmla="*/ 116681 w 219075"/>
                <a:gd name="connsiteY11" fmla="*/ 61509 h 142875"/>
                <a:gd name="connsiteX12" fmla="*/ 134779 w 219075"/>
                <a:gd name="connsiteY12" fmla="*/ 4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075" h="142875">
                  <a:moveTo>
                    <a:pt x="220504" y="142471"/>
                  </a:moveTo>
                  <a:cubicBezTo>
                    <a:pt x="149066" y="142471"/>
                    <a:pt x="80486" y="142471"/>
                    <a:pt x="7144" y="142471"/>
                  </a:cubicBezTo>
                  <a:cubicBezTo>
                    <a:pt x="25241" y="115801"/>
                    <a:pt x="41434" y="91036"/>
                    <a:pt x="56674" y="67224"/>
                  </a:cubicBezTo>
                  <a:cubicBezTo>
                    <a:pt x="63341" y="56746"/>
                    <a:pt x="66199" y="42459"/>
                    <a:pt x="74771" y="33886"/>
                  </a:cubicBezTo>
                  <a:cubicBezTo>
                    <a:pt x="84296" y="22456"/>
                    <a:pt x="97631" y="9121"/>
                    <a:pt x="110966" y="7216"/>
                  </a:cubicBezTo>
                  <a:cubicBezTo>
                    <a:pt x="123349" y="6264"/>
                    <a:pt x="143351" y="14836"/>
                    <a:pt x="150971" y="25314"/>
                  </a:cubicBezTo>
                  <a:cubicBezTo>
                    <a:pt x="175736" y="60556"/>
                    <a:pt x="196691" y="98656"/>
                    <a:pt x="218599" y="135804"/>
                  </a:cubicBezTo>
                  <a:cubicBezTo>
                    <a:pt x="219551" y="136756"/>
                    <a:pt x="219551" y="138661"/>
                    <a:pt x="220504" y="142471"/>
                  </a:cubicBezTo>
                  <a:close/>
                  <a:moveTo>
                    <a:pt x="134779" y="47221"/>
                  </a:moveTo>
                  <a:cubicBezTo>
                    <a:pt x="125254" y="41506"/>
                    <a:pt x="119539" y="33886"/>
                    <a:pt x="114776" y="34839"/>
                  </a:cubicBezTo>
                  <a:cubicBezTo>
                    <a:pt x="110014" y="35791"/>
                    <a:pt x="102394" y="44364"/>
                    <a:pt x="102394" y="49126"/>
                  </a:cubicBezTo>
                  <a:cubicBezTo>
                    <a:pt x="102394" y="53889"/>
                    <a:pt x="110966" y="61509"/>
                    <a:pt x="116681" y="61509"/>
                  </a:cubicBezTo>
                  <a:cubicBezTo>
                    <a:pt x="120491" y="61509"/>
                    <a:pt x="126206" y="53889"/>
                    <a:pt x="134779" y="4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0CB029E-A9F8-475C-99FF-A8B55BA88822}"/>
                </a:ext>
              </a:extLst>
            </p:cNvPr>
            <p:cNvSpPr/>
            <p:nvPr/>
          </p:nvSpPr>
          <p:spPr>
            <a:xfrm>
              <a:off x="4735947" y="4549386"/>
              <a:ext cx="238125" cy="190500"/>
            </a:xfrm>
            <a:custGeom>
              <a:avLst/>
              <a:gdLst>
                <a:gd name="connsiteX0" fmla="*/ 236102 w 238125"/>
                <a:gd name="connsiteY0" fmla="*/ 25471 h 190500"/>
                <a:gd name="connsiteX1" fmla="*/ 224672 w 238125"/>
                <a:gd name="connsiteY1" fmla="*/ 47379 h 190500"/>
                <a:gd name="connsiteX2" fmla="*/ 115135 w 238125"/>
                <a:gd name="connsiteY2" fmla="*/ 177871 h 190500"/>
                <a:gd name="connsiteX3" fmla="*/ 75130 w 238125"/>
                <a:gd name="connsiteY3" fmla="*/ 180729 h 190500"/>
                <a:gd name="connsiteX4" fmla="*/ 17980 w 238125"/>
                <a:gd name="connsiteY4" fmla="*/ 124531 h 190500"/>
                <a:gd name="connsiteX5" fmla="*/ 14169 w 238125"/>
                <a:gd name="connsiteY5" fmla="*/ 88336 h 190500"/>
                <a:gd name="connsiteX6" fmla="*/ 52269 w 238125"/>
                <a:gd name="connsiteY6" fmla="*/ 91194 h 190500"/>
                <a:gd name="connsiteX7" fmla="*/ 131327 w 238125"/>
                <a:gd name="connsiteY7" fmla="*/ 84526 h 190500"/>
                <a:gd name="connsiteX8" fmla="*/ 190382 w 238125"/>
                <a:gd name="connsiteY8" fmla="*/ 14994 h 190500"/>
                <a:gd name="connsiteX9" fmla="*/ 219910 w 238125"/>
                <a:gd name="connsiteY9" fmla="*/ 7374 h 190500"/>
                <a:gd name="connsiteX10" fmla="*/ 236102 w 238125"/>
                <a:gd name="connsiteY10" fmla="*/ 2547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125" h="190500">
                  <a:moveTo>
                    <a:pt x="236102" y="25471"/>
                  </a:moveTo>
                  <a:cubicBezTo>
                    <a:pt x="231340" y="34996"/>
                    <a:pt x="229435" y="42616"/>
                    <a:pt x="224672" y="47379"/>
                  </a:cubicBezTo>
                  <a:cubicBezTo>
                    <a:pt x="188477" y="91194"/>
                    <a:pt x="151330" y="135009"/>
                    <a:pt x="115135" y="177871"/>
                  </a:cubicBezTo>
                  <a:cubicBezTo>
                    <a:pt x="102752" y="192159"/>
                    <a:pt x="88465" y="193111"/>
                    <a:pt x="75130" y="180729"/>
                  </a:cubicBezTo>
                  <a:cubicBezTo>
                    <a:pt x="55127" y="162631"/>
                    <a:pt x="37030" y="143581"/>
                    <a:pt x="17980" y="124531"/>
                  </a:cubicBezTo>
                  <a:cubicBezTo>
                    <a:pt x="7502" y="114054"/>
                    <a:pt x="1787" y="100719"/>
                    <a:pt x="14169" y="88336"/>
                  </a:cubicBezTo>
                  <a:cubicBezTo>
                    <a:pt x="26552" y="75001"/>
                    <a:pt x="39887" y="79764"/>
                    <a:pt x="52269" y="91194"/>
                  </a:cubicBezTo>
                  <a:cubicBezTo>
                    <a:pt x="95132" y="128341"/>
                    <a:pt x="95132" y="128341"/>
                    <a:pt x="131327" y="84526"/>
                  </a:cubicBezTo>
                  <a:cubicBezTo>
                    <a:pt x="150377" y="61666"/>
                    <a:pt x="169427" y="36901"/>
                    <a:pt x="190382" y="14994"/>
                  </a:cubicBezTo>
                  <a:cubicBezTo>
                    <a:pt x="197049" y="8326"/>
                    <a:pt x="210385" y="6421"/>
                    <a:pt x="219910" y="7374"/>
                  </a:cubicBezTo>
                  <a:cubicBezTo>
                    <a:pt x="226577" y="9279"/>
                    <a:pt x="230387" y="19756"/>
                    <a:pt x="236102" y="25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Freeform 950">
            <a:extLst>
              <a:ext uri="{FF2B5EF4-FFF2-40B4-BE49-F238E27FC236}">
                <a16:creationId xmlns:a16="http://schemas.microsoft.com/office/drawing/2014/main" id="{3C2CF516-2EE1-454E-A339-0D0A3EA7E590}"/>
              </a:ext>
            </a:extLst>
          </p:cNvPr>
          <p:cNvSpPr>
            <a:spLocks noEditPoints="1"/>
          </p:cNvSpPr>
          <p:nvPr/>
        </p:nvSpPr>
        <p:spPr bwMode="auto">
          <a:xfrm>
            <a:off x="9464818" y="1275927"/>
            <a:ext cx="758992" cy="989638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8944C1-18C1-417C-BB1B-18822CB6D39B}"/>
              </a:ext>
            </a:extLst>
          </p:cNvPr>
          <p:cNvGrpSpPr/>
          <p:nvPr/>
        </p:nvGrpSpPr>
        <p:grpSpPr>
          <a:xfrm>
            <a:off x="-1" y="0"/>
            <a:ext cx="7779658" cy="248864"/>
            <a:chOff x="0" y="0"/>
            <a:chExt cx="4898390" cy="190500"/>
          </a:xfrm>
        </p:grpSpPr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70E4A12A-2237-41CF-AA0C-ADF12C8FA76E}"/>
                </a:ext>
              </a:extLst>
            </p:cNvPr>
            <p:cNvSpPr/>
            <p:nvPr/>
          </p:nvSpPr>
          <p:spPr>
            <a:xfrm>
              <a:off x="0" y="0"/>
              <a:ext cx="938213" cy="1905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Approaches</a:t>
              </a:r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C6E81391-13E1-4042-94C8-A7CB816EF2BE}"/>
                </a:ext>
              </a:extLst>
            </p:cNvPr>
            <p:cNvSpPr/>
            <p:nvPr/>
          </p:nvSpPr>
          <p:spPr>
            <a:xfrm>
              <a:off x="879891" y="0"/>
              <a:ext cx="1393501" cy="190500"/>
            </a:xfrm>
            <a:prstGeom prst="chevron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Log Subscription</a:t>
              </a: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AFE1355B-21B4-403D-BA5C-59E71A495F4D}"/>
                </a:ext>
              </a:extLst>
            </p:cNvPr>
            <p:cNvSpPr/>
            <p:nvPr/>
          </p:nvSpPr>
          <p:spPr>
            <a:xfrm>
              <a:off x="2215070" y="0"/>
              <a:ext cx="1509838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Alarms</a:t>
              </a: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B0F852EC-64E8-4ECC-9610-D3AFD01D9392}"/>
                </a:ext>
              </a:extLst>
            </p:cNvPr>
            <p:cNvSpPr/>
            <p:nvPr/>
          </p:nvSpPr>
          <p:spPr>
            <a:xfrm>
              <a:off x="3666586" y="0"/>
              <a:ext cx="1231804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Pros And 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7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42DE-09C7-4B91-ACD0-9A36530B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5DFB6-611B-43D4-A130-60CA2D233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D1B54-40C5-4C53-8CBA-6244E21BF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3EF85-84A3-4730-BDAB-1F877323EBB6}"/>
              </a:ext>
            </a:extLst>
          </p:cNvPr>
          <p:cNvSpPr/>
          <p:nvPr/>
        </p:nvSpPr>
        <p:spPr>
          <a:xfrm>
            <a:off x="0" y="1139371"/>
            <a:ext cx="12192000" cy="457925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76E858-DAE8-466B-A971-8BA7CF10815B}"/>
              </a:ext>
            </a:extLst>
          </p:cNvPr>
          <p:cNvSpPr/>
          <p:nvPr/>
        </p:nvSpPr>
        <p:spPr>
          <a:xfrm>
            <a:off x="9300308" y="2266183"/>
            <a:ext cx="2325635" cy="2325635"/>
          </a:xfrm>
          <a:prstGeom prst="ellipse">
            <a:avLst/>
          </a:prstGeom>
          <a:solidFill>
            <a:schemeClr val="bg2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B322B-2861-451A-A82E-18C7171A6D4F}"/>
              </a:ext>
            </a:extLst>
          </p:cNvPr>
          <p:cNvSpPr txBox="1"/>
          <p:nvPr/>
        </p:nvSpPr>
        <p:spPr>
          <a:xfrm>
            <a:off x="562708" y="1790090"/>
            <a:ext cx="7260492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You have a bunch of Lambda functions whose specific critical errors you want to be notified about</a:t>
            </a:r>
            <a:endParaRPr lang="en-US" sz="1800" u="sng" dirty="0">
              <a:solidFill>
                <a:schemeClr val="bg1"/>
              </a:solidFill>
              <a:latin typeface="+mj-lt"/>
            </a:endParaRPr>
          </a:p>
          <a:p>
            <a:pPr marL="274320" indent="-27432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CloudWatch Logs captures the logs from these Lambda functions</a:t>
            </a:r>
          </a:p>
          <a:p>
            <a:pPr marL="274320" indent="-27432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It invokes the “error processing” Lambda function when a log entry matches a filter pattern, for example, ERROR, CRITICAL, or a custom error</a:t>
            </a:r>
            <a:endParaRPr lang="en-US" sz="1800" u="sng" dirty="0">
              <a:solidFill>
                <a:schemeClr val="bg1"/>
              </a:solidFill>
              <a:latin typeface="+mj-lt"/>
            </a:endParaRPr>
          </a:p>
          <a:p>
            <a:pPr marL="274320" indent="-27432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This error processing Lambda function in turn publishes a message to an Amazon SNS topic, to which can subscribe to get an email when the error occurs</a:t>
            </a:r>
            <a:endParaRPr lang="en-IN" sz="1800" u="sng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28DE808A-5B86-4D8D-8A07-2A17743FAA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855" y="6377918"/>
            <a:ext cx="371371" cy="3713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D38581A-9D59-4F83-96CE-6D58BB2B9C95}"/>
              </a:ext>
            </a:extLst>
          </p:cNvPr>
          <p:cNvGrpSpPr/>
          <p:nvPr/>
        </p:nvGrpSpPr>
        <p:grpSpPr>
          <a:xfrm>
            <a:off x="9787457" y="2602363"/>
            <a:ext cx="1351336" cy="1653275"/>
            <a:chOff x="-1495425" y="3236913"/>
            <a:chExt cx="1016000" cy="1243012"/>
          </a:xfrm>
          <a:solidFill>
            <a:schemeClr val="accent1">
              <a:lumMod val="75000"/>
            </a:schemeClr>
          </a:solidFill>
        </p:grpSpPr>
        <p:sp>
          <p:nvSpPr>
            <p:cNvPr id="14" name="Freeform 217">
              <a:extLst>
                <a:ext uri="{FF2B5EF4-FFF2-40B4-BE49-F238E27FC236}">
                  <a16:creationId xmlns:a16="http://schemas.microsoft.com/office/drawing/2014/main" id="{E945EA19-1B0D-42B1-A2DD-FC7753FFE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5425" y="4067175"/>
              <a:ext cx="1016000" cy="412750"/>
            </a:xfrm>
            <a:custGeom>
              <a:avLst/>
              <a:gdLst>
                <a:gd name="T0" fmla="*/ 674 w 1961"/>
                <a:gd name="T1" fmla="*/ 2 h 795"/>
                <a:gd name="T2" fmla="*/ 852 w 1961"/>
                <a:gd name="T3" fmla="*/ 569 h 795"/>
                <a:gd name="T4" fmla="*/ 877 w 1961"/>
                <a:gd name="T5" fmla="*/ 376 h 795"/>
                <a:gd name="T6" fmla="*/ 890 w 1961"/>
                <a:gd name="T7" fmla="*/ 277 h 795"/>
                <a:gd name="T8" fmla="*/ 867 w 1961"/>
                <a:gd name="T9" fmla="*/ 165 h 795"/>
                <a:gd name="T10" fmla="*/ 864 w 1961"/>
                <a:gd name="T11" fmla="*/ 95 h 795"/>
                <a:gd name="T12" fmla="*/ 902 w 1961"/>
                <a:gd name="T13" fmla="*/ 66 h 795"/>
                <a:gd name="T14" fmla="*/ 1056 w 1961"/>
                <a:gd name="T15" fmla="*/ 65 h 795"/>
                <a:gd name="T16" fmla="*/ 1103 w 1961"/>
                <a:gd name="T17" fmla="*/ 147 h 795"/>
                <a:gd name="T18" fmla="*/ 1096 w 1961"/>
                <a:gd name="T19" fmla="*/ 162 h 795"/>
                <a:gd name="T20" fmla="*/ 1072 w 1961"/>
                <a:gd name="T21" fmla="*/ 281 h 795"/>
                <a:gd name="T22" fmla="*/ 1110 w 1961"/>
                <a:gd name="T23" fmla="*/ 569 h 795"/>
                <a:gd name="T24" fmla="*/ 1115 w 1961"/>
                <a:gd name="T25" fmla="*/ 570 h 795"/>
                <a:gd name="T26" fmla="*/ 1208 w 1961"/>
                <a:gd name="T27" fmla="*/ 290 h 795"/>
                <a:gd name="T28" fmla="*/ 1291 w 1961"/>
                <a:gd name="T29" fmla="*/ 0 h 795"/>
                <a:gd name="T30" fmla="*/ 1401 w 1961"/>
                <a:gd name="T31" fmla="*/ 25 h 795"/>
                <a:gd name="T32" fmla="*/ 1641 w 1961"/>
                <a:gd name="T33" fmla="*/ 112 h 795"/>
                <a:gd name="T34" fmla="*/ 1784 w 1961"/>
                <a:gd name="T35" fmla="*/ 167 h 795"/>
                <a:gd name="T36" fmla="*/ 1920 w 1961"/>
                <a:gd name="T37" fmla="*/ 259 h 795"/>
                <a:gd name="T38" fmla="*/ 1960 w 1961"/>
                <a:gd name="T39" fmla="*/ 375 h 795"/>
                <a:gd name="T40" fmla="*/ 1959 w 1961"/>
                <a:gd name="T41" fmla="*/ 617 h 795"/>
                <a:gd name="T42" fmla="*/ 1913 w 1961"/>
                <a:gd name="T43" fmla="*/ 746 h 795"/>
                <a:gd name="T44" fmla="*/ 1805 w 1961"/>
                <a:gd name="T45" fmla="*/ 795 h 795"/>
                <a:gd name="T46" fmla="*/ 158 w 1961"/>
                <a:gd name="T47" fmla="*/ 795 h 795"/>
                <a:gd name="T48" fmla="*/ 10 w 1961"/>
                <a:gd name="T49" fmla="*/ 669 h 795"/>
                <a:gd name="T50" fmla="*/ 3 w 1961"/>
                <a:gd name="T51" fmla="*/ 608 h 795"/>
                <a:gd name="T52" fmla="*/ 2 w 1961"/>
                <a:gd name="T53" fmla="*/ 388 h 795"/>
                <a:gd name="T54" fmla="*/ 96 w 1961"/>
                <a:gd name="T55" fmla="*/ 210 h 795"/>
                <a:gd name="T56" fmla="*/ 177 w 1961"/>
                <a:gd name="T57" fmla="*/ 167 h 795"/>
                <a:gd name="T58" fmla="*/ 520 w 1961"/>
                <a:gd name="T59" fmla="*/ 38 h 795"/>
                <a:gd name="T60" fmla="*/ 674 w 1961"/>
                <a:gd name="T61" fmla="*/ 2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61" h="795">
                  <a:moveTo>
                    <a:pt x="674" y="2"/>
                  </a:moveTo>
                  <a:cubicBezTo>
                    <a:pt x="721" y="197"/>
                    <a:pt x="780" y="385"/>
                    <a:pt x="852" y="569"/>
                  </a:cubicBezTo>
                  <a:cubicBezTo>
                    <a:pt x="860" y="504"/>
                    <a:pt x="869" y="440"/>
                    <a:pt x="877" y="376"/>
                  </a:cubicBezTo>
                  <a:cubicBezTo>
                    <a:pt x="881" y="343"/>
                    <a:pt x="882" y="309"/>
                    <a:pt x="890" y="277"/>
                  </a:cubicBezTo>
                  <a:cubicBezTo>
                    <a:pt x="901" y="235"/>
                    <a:pt x="887" y="200"/>
                    <a:pt x="867" y="165"/>
                  </a:cubicBezTo>
                  <a:cubicBezTo>
                    <a:pt x="854" y="142"/>
                    <a:pt x="853" y="120"/>
                    <a:pt x="864" y="95"/>
                  </a:cubicBezTo>
                  <a:cubicBezTo>
                    <a:pt x="872" y="78"/>
                    <a:pt x="882" y="66"/>
                    <a:pt x="902" y="66"/>
                  </a:cubicBezTo>
                  <a:cubicBezTo>
                    <a:pt x="953" y="65"/>
                    <a:pt x="1005" y="63"/>
                    <a:pt x="1056" y="65"/>
                  </a:cubicBezTo>
                  <a:cubicBezTo>
                    <a:pt x="1092" y="67"/>
                    <a:pt x="1116" y="112"/>
                    <a:pt x="1103" y="147"/>
                  </a:cubicBezTo>
                  <a:cubicBezTo>
                    <a:pt x="1101" y="152"/>
                    <a:pt x="1099" y="157"/>
                    <a:pt x="1096" y="162"/>
                  </a:cubicBezTo>
                  <a:cubicBezTo>
                    <a:pt x="1075" y="199"/>
                    <a:pt x="1064" y="236"/>
                    <a:pt x="1072" y="281"/>
                  </a:cubicBezTo>
                  <a:cubicBezTo>
                    <a:pt x="1087" y="376"/>
                    <a:pt x="1097" y="473"/>
                    <a:pt x="1110" y="569"/>
                  </a:cubicBezTo>
                  <a:cubicBezTo>
                    <a:pt x="1111" y="569"/>
                    <a:pt x="1113" y="570"/>
                    <a:pt x="1115" y="570"/>
                  </a:cubicBezTo>
                  <a:cubicBezTo>
                    <a:pt x="1146" y="477"/>
                    <a:pt x="1179" y="384"/>
                    <a:pt x="1208" y="290"/>
                  </a:cubicBezTo>
                  <a:cubicBezTo>
                    <a:pt x="1238" y="195"/>
                    <a:pt x="1263" y="100"/>
                    <a:pt x="1291" y="0"/>
                  </a:cubicBezTo>
                  <a:cubicBezTo>
                    <a:pt x="1328" y="8"/>
                    <a:pt x="1366" y="13"/>
                    <a:pt x="1401" y="25"/>
                  </a:cubicBezTo>
                  <a:cubicBezTo>
                    <a:pt x="1481" y="53"/>
                    <a:pt x="1561" y="83"/>
                    <a:pt x="1641" y="112"/>
                  </a:cubicBezTo>
                  <a:cubicBezTo>
                    <a:pt x="1689" y="130"/>
                    <a:pt x="1736" y="149"/>
                    <a:pt x="1784" y="167"/>
                  </a:cubicBezTo>
                  <a:cubicBezTo>
                    <a:pt x="1837" y="187"/>
                    <a:pt x="1884" y="214"/>
                    <a:pt x="1920" y="259"/>
                  </a:cubicBezTo>
                  <a:cubicBezTo>
                    <a:pt x="1946" y="293"/>
                    <a:pt x="1960" y="332"/>
                    <a:pt x="1960" y="375"/>
                  </a:cubicBezTo>
                  <a:cubicBezTo>
                    <a:pt x="1960" y="456"/>
                    <a:pt x="1961" y="537"/>
                    <a:pt x="1959" y="617"/>
                  </a:cubicBezTo>
                  <a:cubicBezTo>
                    <a:pt x="1959" y="665"/>
                    <a:pt x="1945" y="710"/>
                    <a:pt x="1913" y="746"/>
                  </a:cubicBezTo>
                  <a:cubicBezTo>
                    <a:pt x="1884" y="778"/>
                    <a:pt x="1848" y="795"/>
                    <a:pt x="1805" y="795"/>
                  </a:cubicBezTo>
                  <a:cubicBezTo>
                    <a:pt x="1256" y="795"/>
                    <a:pt x="707" y="795"/>
                    <a:pt x="158" y="795"/>
                  </a:cubicBezTo>
                  <a:cubicBezTo>
                    <a:pt x="86" y="795"/>
                    <a:pt x="28" y="746"/>
                    <a:pt x="10" y="669"/>
                  </a:cubicBezTo>
                  <a:cubicBezTo>
                    <a:pt x="5" y="649"/>
                    <a:pt x="3" y="628"/>
                    <a:pt x="3" y="608"/>
                  </a:cubicBezTo>
                  <a:cubicBezTo>
                    <a:pt x="2" y="535"/>
                    <a:pt x="4" y="461"/>
                    <a:pt x="2" y="388"/>
                  </a:cubicBezTo>
                  <a:cubicBezTo>
                    <a:pt x="0" y="310"/>
                    <a:pt x="34" y="252"/>
                    <a:pt x="96" y="210"/>
                  </a:cubicBezTo>
                  <a:cubicBezTo>
                    <a:pt x="121" y="193"/>
                    <a:pt x="149" y="178"/>
                    <a:pt x="177" y="167"/>
                  </a:cubicBezTo>
                  <a:cubicBezTo>
                    <a:pt x="291" y="123"/>
                    <a:pt x="405" y="79"/>
                    <a:pt x="520" y="38"/>
                  </a:cubicBezTo>
                  <a:cubicBezTo>
                    <a:pt x="569" y="20"/>
                    <a:pt x="619" y="7"/>
                    <a:pt x="67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18">
              <a:extLst>
                <a:ext uri="{FF2B5EF4-FFF2-40B4-BE49-F238E27FC236}">
                  <a16:creationId xmlns:a16="http://schemas.microsoft.com/office/drawing/2014/main" id="{EA456FE7-5BDC-4BB4-BF91-3D7067B84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89050" y="3236913"/>
              <a:ext cx="596900" cy="819150"/>
            </a:xfrm>
            <a:custGeom>
              <a:avLst/>
              <a:gdLst>
                <a:gd name="T0" fmla="*/ 252 w 1151"/>
                <a:gd name="T1" fmla="*/ 1265 h 1579"/>
                <a:gd name="T2" fmla="*/ 237 w 1151"/>
                <a:gd name="T3" fmla="*/ 1103 h 1579"/>
                <a:gd name="T4" fmla="*/ 220 w 1151"/>
                <a:gd name="T5" fmla="*/ 1063 h 1579"/>
                <a:gd name="T6" fmla="*/ 91 w 1151"/>
                <a:gd name="T7" fmla="*/ 856 h 1579"/>
                <a:gd name="T8" fmla="*/ 76 w 1151"/>
                <a:gd name="T9" fmla="*/ 339 h 1579"/>
                <a:gd name="T10" fmla="*/ 430 w 1151"/>
                <a:gd name="T11" fmla="*/ 46 h 1579"/>
                <a:gd name="T12" fmla="*/ 944 w 1151"/>
                <a:gd name="T13" fmla="*/ 155 h 1579"/>
                <a:gd name="T14" fmla="*/ 1129 w 1151"/>
                <a:gd name="T15" fmla="*/ 491 h 1579"/>
                <a:gd name="T16" fmla="*/ 1027 w 1151"/>
                <a:gd name="T17" fmla="*/ 932 h 1579"/>
                <a:gd name="T18" fmla="*/ 951 w 1151"/>
                <a:gd name="T19" fmla="*/ 1047 h 1579"/>
                <a:gd name="T20" fmla="*/ 913 w 1151"/>
                <a:gd name="T21" fmla="*/ 1175 h 1579"/>
                <a:gd name="T22" fmla="*/ 915 w 1151"/>
                <a:gd name="T23" fmla="*/ 1350 h 1579"/>
                <a:gd name="T24" fmla="*/ 830 w 1151"/>
                <a:gd name="T25" fmla="*/ 1447 h 1579"/>
                <a:gd name="T26" fmla="*/ 766 w 1151"/>
                <a:gd name="T27" fmla="*/ 1450 h 1579"/>
                <a:gd name="T28" fmla="*/ 734 w 1151"/>
                <a:gd name="T29" fmla="*/ 1470 h 1579"/>
                <a:gd name="T30" fmla="*/ 427 w 1151"/>
                <a:gd name="T31" fmla="*/ 1469 h 1579"/>
                <a:gd name="T32" fmla="*/ 395 w 1151"/>
                <a:gd name="T33" fmla="*/ 1450 h 1579"/>
                <a:gd name="T34" fmla="*/ 315 w 1151"/>
                <a:gd name="T35" fmla="*/ 1443 h 1579"/>
                <a:gd name="T36" fmla="*/ 249 w 1151"/>
                <a:gd name="T37" fmla="*/ 1374 h 1579"/>
                <a:gd name="T38" fmla="*/ 247 w 1151"/>
                <a:gd name="T39" fmla="*/ 1320 h 1579"/>
                <a:gd name="T40" fmla="*/ 247 w 1151"/>
                <a:gd name="T41" fmla="*/ 1266 h 1579"/>
                <a:gd name="T42" fmla="*/ 252 w 1151"/>
                <a:gd name="T43" fmla="*/ 1265 h 1579"/>
                <a:gd name="T44" fmla="*/ 577 w 1151"/>
                <a:gd name="T45" fmla="*/ 1112 h 1579"/>
                <a:gd name="T46" fmla="*/ 743 w 1151"/>
                <a:gd name="T47" fmla="*/ 1111 h 1579"/>
                <a:gd name="T48" fmla="*/ 840 w 1151"/>
                <a:gd name="T49" fmla="*/ 1055 h 1579"/>
                <a:gd name="T50" fmla="*/ 946 w 1151"/>
                <a:gd name="T51" fmla="*/ 888 h 1579"/>
                <a:gd name="T52" fmla="*/ 1037 w 1151"/>
                <a:gd name="T53" fmla="*/ 503 h 1579"/>
                <a:gd name="T54" fmla="*/ 980 w 1151"/>
                <a:gd name="T55" fmla="*/ 335 h 1579"/>
                <a:gd name="T56" fmla="*/ 340 w 1151"/>
                <a:gd name="T57" fmla="*/ 185 h 1579"/>
                <a:gd name="T58" fmla="*/ 158 w 1151"/>
                <a:gd name="T59" fmla="*/ 378 h 1579"/>
                <a:gd name="T60" fmla="*/ 127 w 1151"/>
                <a:gd name="T61" fmla="*/ 680 h 1579"/>
                <a:gd name="T62" fmla="*/ 203 w 1151"/>
                <a:gd name="T63" fmla="*/ 868 h 1579"/>
                <a:gd name="T64" fmla="*/ 323 w 1151"/>
                <a:gd name="T65" fmla="*/ 1061 h 1579"/>
                <a:gd name="T66" fmla="*/ 411 w 1151"/>
                <a:gd name="T67" fmla="*/ 1111 h 1579"/>
                <a:gd name="T68" fmla="*/ 577 w 1151"/>
                <a:gd name="T69" fmla="*/ 1112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1" h="1579">
                  <a:moveTo>
                    <a:pt x="252" y="1265"/>
                  </a:moveTo>
                  <a:cubicBezTo>
                    <a:pt x="247" y="1211"/>
                    <a:pt x="243" y="1157"/>
                    <a:pt x="237" y="1103"/>
                  </a:cubicBezTo>
                  <a:cubicBezTo>
                    <a:pt x="235" y="1089"/>
                    <a:pt x="228" y="1075"/>
                    <a:pt x="220" y="1063"/>
                  </a:cubicBezTo>
                  <a:cubicBezTo>
                    <a:pt x="177" y="994"/>
                    <a:pt x="129" y="928"/>
                    <a:pt x="91" y="856"/>
                  </a:cubicBezTo>
                  <a:cubicBezTo>
                    <a:pt x="4" y="688"/>
                    <a:pt x="0" y="511"/>
                    <a:pt x="76" y="339"/>
                  </a:cubicBezTo>
                  <a:cubicBezTo>
                    <a:pt x="143" y="186"/>
                    <a:pt x="266" y="87"/>
                    <a:pt x="430" y="46"/>
                  </a:cubicBezTo>
                  <a:cubicBezTo>
                    <a:pt x="618" y="0"/>
                    <a:pt x="792" y="30"/>
                    <a:pt x="944" y="155"/>
                  </a:cubicBezTo>
                  <a:cubicBezTo>
                    <a:pt x="1050" y="242"/>
                    <a:pt x="1111" y="355"/>
                    <a:pt x="1129" y="491"/>
                  </a:cubicBezTo>
                  <a:cubicBezTo>
                    <a:pt x="1151" y="652"/>
                    <a:pt x="1118" y="798"/>
                    <a:pt x="1027" y="932"/>
                  </a:cubicBezTo>
                  <a:cubicBezTo>
                    <a:pt x="1001" y="970"/>
                    <a:pt x="978" y="1010"/>
                    <a:pt x="951" y="1047"/>
                  </a:cubicBezTo>
                  <a:cubicBezTo>
                    <a:pt x="923" y="1085"/>
                    <a:pt x="914" y="1129"/>
                    <a:pt x="913" y="1175"/>
                  </a:cubicBezTo>
                  <a:cubicBezTo>
                    <a:pt x="912" y="1233"/>
                    <a:pt x="913" y="1292"/>
                    <a:pt x="915" y="1350"/>
                  </a:cubicBezTo>
                  <a:cubicBezTo>
                    <a:pt x="916" y="1405"/>
                    <a:pt x="884" y="1442"/>
                    <a:pt x="830" y="1447"/>
                  </a:cubicBezTo>
                  <a:cubicBezTo>
                    <a:pt x="809" y="1448"/>
                    <a:pt x="787" y="1450"/>
                    <a:pt x="766" y="1450"/>
                  </a:cubicBezTo>
                  <a:cubicBezTo>
                    <a:pt x="751" y="1451"/>
                    <a:pt x="742" y="1457"/>
                    <a:pt x="734" y="1470"/>
                  </a:cubicBezTo>
                  <a:cubicBezTo>
                    <a:pt x="669" y="1579"/>
                    <a:pt x="492" y="1579"/>
                    <a:pt x="427" y="1469"/>
                  </a:cubicBezTo>
                  <a:cubicBezTo>
                    <a:pt x="419" y="1456"/>
                    <a:pt x="410" y="1451"/>
                    <a:pt x="395" y="1450"/>
                  </a:cubicBezTo>
                  <a:cubicBezTo>
                    <a:pt x="368" y="1449"/>
                    <a:pt x="342" y="1446"/>
                    <a:pt x="315" y="1443"/>
                  </a:cubicBezTo>
                  <a:cubicBezTo>
                    <a:pt x="279" y="1438"/>
                    <a:pt x="252" y="1410"/>
                    <a:pt x="249" y="1374"/>
                  </a:cubicBezTo>
                  <a:cubicBezTo>
                    <a:pt x="247" y="1356"/>
                    <a:pt x="247" y="1338"/>
                    <a:pt x="247" y="1320"/>
                  </a:cubicBezTo>
                  <a:cubicBezTo>
                    <a:pt x="246" y="1302"/>
                    <a:pt x="247" y="1284"/>
                    <a:pt x="247" y="1266"/>
                  </a:cubicBezTo>
                  <a:cubicBezTo>
                    <a:pt x="248" y="1266"/>
                    <a:pt x="250" y="1266"/>
                    <a:pt x="252" y="1265"/>
                  </a:cubicBezTo>
                  <a:close/>
                  <a:moveTo>
                    <a:pt x="577" y="1112"/>
                  </a:moveTo>
                  <a:cubicBezTo>
                    <a:pt x="632" y="1112"/>
                    <a:pt x="687" y="1112"/>
                    <a:pt x="743" y="1111"/>
                  </a:cubicBezTo>
                  <a:cubicBezTo>
                    <a:pt x="785" y="1111"/>
                    <a:pt x="818" y="1091"/>
                    <a:pt x="840" y="1055"/>
                  </a:cubicBezTo>
                  <a:cubicBezTo>
                    <a:pt x="876" y="999"/>
                    <a:pt x="908" y="942"/>
                    <a:pt x="946" y="888"/>
                  </a:cubicBezTo>
                  <a:cubicBezTo>
                    <a:pt x="1027" y="771"/>
                    <a:pt x="1057" y="643"/>
                    <a:pt x="1037" y="503"/>
                  </a:cubicBezTo>
                  <a:cubicBezTo>
                    <a:pt x="1028" y="444"/>
                    <a:pt x="1015" y="386"/>
                    <a:pt x="980" y="335"/>
                  </a:cubicBezTo>
                  <a:cubicBezTo>
                    <a:pt x="841" y="126"/>
                    <a:pt x="558" y="60"/>
                    <a:pt x="340" y="185"/>
                  </a:cubicBezTo>
                  <a:cubicBezTo>
                    <a:pt x="260" y="231"/>
                    <a:pt x="195" y="294"/>
                    <a:pt x="158" y="378"/>
                  </a:cubicBezTo>
                  <a:cubicBezTo>
                    <a:pt x="117" y="475"/>
                    <a:pt x="110" y="577"/>
                    <a:pt x="127" y="680"/>
                  </a:cubicBezTo>
                  <a:cubicBezTo>
                    <a:pt x="139" y="748"/>
                    <a:pt x="166" y="810"/>
                    <a:pt x="203" y="868"/>
                  </a:cubicBezTo>
                  <a:cubicBezTo>
                    <a:pt x="244" y="932"/>
                    <a:pt x="283" y="996"/>
                    <a:pt x="323" y="1061"/>
                  </a:cubicBezTo>
                  <a:cubicBezTo>
                    <a:pt x="343" y="1093"/>
                    <a:pt x="372" y="1111"/>
                    <a:pt x="411" y="1111"/>
                  </a:cubicBezTo>
                  <a:cubicBezTo>
                    <a:pt x="466" y="1112"/>
                    <a:pt x="521" y="1112"/>
                    <a:pt x="577" y="1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19">
              <a:extLst>
                <a:ext uri="{FF2B5EF4-FFF2-40B4-BE49-F238E27FC236}">
                  <a16:creationId xmlns:a16="http://schemas.microsoft.com/office/drawing/2014/main" id="{49D8AF02-4E25-4096-A084-ED6CF0C08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36688" y="3522663"/>
              <a:ext cx="92075" cy="42862"/>
            </a:xfrm>
            <a:custGeom>
              <a:avLst/>
              <a:gdLst>
                <a:gd name="T0" fmla="*/ 93 w 176"/>
                <a:gd name="T1" fmla="*/ 2 h 84"/>
                <a:gd name="T2" fmla="*/ 136 w 176"/>
                <a:gd name="T3" fmla="*/ 4 h 84"/>
                <a:gd name="T4" fmla="*/ 174 w 176"/>
                <a:gd name="T5" fmla="*/ 40 h 84"/>
                <a:gd name="T6" fmla="*/ 141 w 176"/>
                <a:gd name="T7" fmla="*/ 82 h 84"/>
                <a:gd name="T8" fmla="*/ 32 w 176"/>
                <a:gd name="T9" fmla="*/ 80 h 84"/>
                <a:gd name="T10" fmla="*/ 0 w 176"/>
                <a:gd name="T11" fmla="*/ 42 h 84"/>
                <a:gd name="T12" fmla="*/ 31 w 176"/>
                <a:gd name="T13" fmla="*/ 4 h 84"/>
                <a:gd name="T14" fmla="*/ 92 w 176"/>
                <a:gd name="T15" fmla="*/ 0 h 84"/>
                <a:gd name="T16" fmla="*/ 93 w 176"/>
                <a:gd name="T1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84">
                  <a:moveTo>
                    <a:pt x="93" y="2"/>
                  </a:moveTo>
                  <a:cubicBezTo>
                    <a:pt x="107" y="2"/>
                    <a:pt x="122" y="3"/>
                    <a:pt x="136" y="4"/>
                  </a:cubicBezTo>
                  <a:cubicBezTo>
                    <a:pt x="159" y="5"/>
                    <a:pt x="173" y="19"/>
                    <a:pt x="174" y="40"/>
                  </a:cubicBezTo>
                  <a:cubicBezTo>
                    <a:pt x="176" y="60"/>
                    <a:pt x="161" y="81"/>
                    <a:pt x="141" y="82"/>
                  </a:cubicBezTo>
                  <a:cubicBezTo>
                    <a:pt x="104" y="84"/>
                    <a:pt x="68" y="83"/>
                    <a:pt x="32" y="80"/>
                  </a:cubicBezTo>
                  <a:cubicBezTo>
                    <a:pt x="11" y="78"/>
                    <a:pt x="0" y="62"/>
                    <a:pt x="0" y="42"/>
                  </a:cubicBezTo>
                  <a:cubicBezTo>
                    <a:pt x="0" y="23"/>
                    <a:pt x="11" y="7"/>
                    <a:pt x="31" y="4"/>
                  </a:cubicBezTo>
                  <a:cubicBezTo>
                    <a:pt x="51" y="1"/>
                    <a:pt x="72" y="1"/>
                    <a:pt x="92" y="0"/>
                  </a:cubicBezTo>
                  <a:cubicBezTo>
                    <a:pt x="92" y="1"/>
                    <a:pt x="92" y="1"/>
                    <a:pt x="9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20">
              <a:extLst>
                <a:ext uri="{FF2B5EF4-FFF2-40B4-BE49-F238E27FC236}">
                  <a16:creationId xmlns:a16="http://schemas.microsoft.com/office/drawing/2014/main" id="{C60FF952-8908-4AC9-B926-38DF47CA1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8650" y="3522663"/>
              <a:ext cx="90488" cy="42862"/>
            </a:xfrm>
            <a:custGeom>
              <a:avLst/>
              <a:gdLst>
                <a:gd name="T0" fmla="*/ 92 w 175"/>
                <a:gd name="T1" fmla="*/ 2 h 84"/>
                <a:gd name="T2" fmla="*/ 136 w 175"/>
                <a:gd name="T3" fmla="*/ 4 h 84"/>
                <a:gd name="T4" fmla="*/ 174 w 175"/>
                <a:gd name="T5" fmla="*/ 40 h 84"/>
                <a:gd name="T6" fmla="*/ 140 w 175"/>
                <a:gd name="T7" fmla="*/ 82 h 84"/>
                <a:gd name="T8" fmla="*/ 31 w 175"/>
                <a:gd name="T9" fmla="*/ 80 h 84"/>
                <a:gd name="T10" fmla="*/ 0 w 175"/>
                <a:gd name="T11" fmla="*/ 42 h 84"/>
                <a:gd name="T12" fmla="*/ 31 w 175"/>
                <a:gd name="T13" fmla="*/ 4 h 84"/>
                <a:gd name="T14" fmla="*/ 92 w 175"/>
                <a:gd name="T15" fmla="*/ 0 h 84"/>
                <a:gd name="T16" fmla="*/ 92 w 175"/>
                <a:gd name="T1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84">
                  <a:moveTo>
                    <a:pt x="92" y="2"/>
                  </a:moveTo>
                  <a:cubicBezTo>
                    <a:pt x="107" y="2"/>
                    <a:pt x="121" y="3"/>
                    <a:pt x="136" y="4"/>
                  </a:cubicBezTo>
                  <a:cubicBezTo>
                    <a:pt x="158" y="5"/>
                    <a:pt x="172" y="19"/>
                    <a:pt x="174" y="40"/>
                  </a:cubicBezTo>
                  <a:cubicBezTo>
                    <a:pt x="175" y="60"/>
                    <a:pt x="161" y="81"/>
                    <a:pt x="140" y="82"/>
                  </a:cubicBezTo>
                  <a:cubicBezTo>
                    <a:pt x="104" y="84"/>
                    <a:pt x="67" y="83"/>
                    <a:pt x="31" y="80"/>
                  </a:cubicBezTo>
                  <a:cubicBezTo>
                    <a:pt x="10" y="78"/>
                    <a:pt x="0" y="62"/>
                    <a:pt x="0" y="42"/>
                  </a:cubicBezTo>
                  <a:cubicBezTo>
                    <a:pt x="0" y="22"/>
                    <a:pt x="10" y="7"/>
                    <a:pt x="31" y="4"/>
                  </a:cubicBezTo>
                  <a:cubicBezTo>
                    <a:pt x="51" y="1"/>
                    <a:pt x="72" y="1"/>
                    <a:pt x="92" y="0"/>
                  </a:cubicBezTo>
                  <a:cubicBezTo>
                    <a:pt x="92" y="1"/>
                    <a:pt x="92" y="1"/>
                    <a:pt x="9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1">
              <a:extLst>
                <a:ext uri="{FF2B5EF4-FFF2-40B4-BE49-F238E27FC236}">
                  <a16:creationId xmlns:a16="http://schemas.microsoft.com/office/drawing/2014/main" id="{8612AD2D-23FE-41DE-B4AD-A7315607B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9538" y="3300413"/>
              <a:ext cx="88900" cy="68262"/>
            </a:xfrm>
            <a:custGeom>
              <a:avLst/>
              <a:gdLst>
                <a:gd name="T0" fmla="*/ 48 w 172"/>
                <a:gd name="T1" fmla="*/ 0 h 132"/>
                <a:gd name="T2" fmla="*/ 65 w 172"/>
                <a:gd name="T3" fmla="*/ 4 h 132"/>
                <a:gd name="T4" fmla="*/ 151 w 172"/>
                <a:gd name="T5" fmla="*/ 55 h 132"/>
                <a:gd name="T6" fmla="*/ 163 w 172"/>
                <a:gd name="T7" fmla="*/ 104 h 132"/>
                <a:gd name="T8" fmla="*/ 116 w 172"/>
                <a:gd name="T9" fmla="*/ 123 h 132"/>
                <a:gd name="T10" fmla="*/ 19 w 172"/>
                <a:gd name="T11" fmla="*/ 68 h 132"/>
                <a:gd name="T12" fmla="*/ 8 w 172"/>
                <a:gd name="T13" fmla="*/ 25 h 132"/>
                <a:gd name="T14" fmla="*/ 48 w 172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32">
                  <a:moveTo>
                    <a:pt x="48" y="0"/>
                  </a:moveTo>
                  <a:cubicBezTo>
                    <a:pt x="51" y="0"/>
                    <a:pt x="59" y="1"/>
                    <a:pt x="65" y="4"/>
                  </a:cubicBezTo>
                  <a:cubicBezTo>
                    <a:pt x="94" y="21"/>
                    <a:pt x="123" y="37"/>
                    <a:pt x="151" y="55"/>
                  </a:cubicBezTo>
                  <a:cubicBezTo>
                    <a:pt x="168" y="66"/>
                    <a:pt x="172" y="86"/>
                    <a:pt x="163" y="104"/>
                  </a:cubicBezTo>
                  <a:cubicBezTo>
                    <a:pt x="155" y="120"/>
                    <a:pt x="133" y="132"/>
                    <a:pt x="116" y="123"/>
                  </a:cubicBezTo>
                  <a:cubicBezTo>
                    <a:pt x="83" y="107"/>
                    <a:pt x="50" y="88"/>
                    <a:pt x="19" y="68"/>
                  </a:cubicBezTo>
                  <a:cubicBezTo>
                    <a:pt x="5" y="59"/>
                    <a:pt x="0" y="43"/>
                    <a:pt x="8" y="25"/>
                  </a:cubicBezTo>
                  <a:cubicBezTo>
                    <a:pt x="15" y="9"/>
                    <a:pt x="26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2">
              <a:extLst>
                <a:ext uri="{FF2B5EF4-FFF2-40B4-BE49-F238E27FC236}">
                  <a16:creationId xmlns:a16="http://schemas.microsoft.com/office/drawing/2014/main" id="{AA731157-31F1-45E6-9DC2-B9C66D0F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4213" y="3719513"/>
              <a:ext cx="87313" cy="74612"/>
            </a:xfrm>
            <a:custGeom>
              <a:avLst/>
              <a:gdLst>
                <a:gd name="T0" fmla="*/ 168 w 169"/>
                <a:gd name="T1" fmla="*/ 85 h 142"/>
                <a:gd name="T2" fmla="*/ 112 w 169"/>
                <a:gd name="T3" fmla="*/ 129 h 142"/>
                <a:gd name="T4" fmla="*/ 23 w 169"/>
                <a:gd name="T5" fmla="*/ 77 h 142"/>
                <a:gd name="T6" fmla="*/ 13 w 169"/>
                <a:gd name="T7" fmla="*/ 25 h 142"/>
                <a:gd name="T8" fmla="*/ 65 w 169"/>
                <a:gd name="T9" fmla="*/ 11 h 142"/>
                <a:gd name="T10" fmla="*/ 149 w 169"/>
                <a:gd name="T11" fmla="*/ 60 h 142"/>
                <a:gd name="T12" fmla="*/ 168 w 169"/>
                <a:gd name="T13" fmla="*/ 8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42">
                  <a:moveTo>
                    <a:pt x="168" y="85"/>
                  </a:moveTo>
                  <a:cubicBezTo>
                    <a:pt x="169" y="120"/>
                    <a:pt x="138" y="142"/>
                    <a:pt x="112" y="129"/>
                  </a:cubicBezTo>
                  <a:cubicBezTo>
                    <a:pt x="81" y="114"/>
                    <a:pt x="51" y="96"/>
                    <a:pt x="23" y="77"/>
                  </a:cubicBezTo>
                  <a:cubicBezTo>
                    <a:pt x="2" y="64"/>
                    <a:pt x="0" y="44"/>
                    <a:pt x="13" y="25"/>
                  </a:cubicBezTo>
                  <a:cubicBezTo>
                    <a:pt x="24" y="7"/>
                    <a:pt x="45" y="0"/>
                    <a:pt x="65" y="11"/>
                  </a:cubicBezTo>
                  <a:cubicBezTo>
                    <a:pt x="94" y="26"/>
                    <a:pt x="122" y="42"/>
                    <a:pt x="149" y="60"/>
                  </a:cubicBezTo>
                  <a:cubicBezTo>
                    <a:pt x="159" y="67"/>
                    <a:pt x="164" y="79"/>
                    <a:pt x="16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3">
              <a:extLst>
                <a:ext uri="{FF2B5EF4-FFF2-40B4-BE49-F238E27FC236}">
                  <a16:creationId xmlns:a16="http://schemas.microsoft.com/office/drawing/2014/main" id="{C7F67948-0EFE-4A65-9B5E-9A61AD55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4213" y="3298825"/>
              <a:ext cx="88900" cy="69850"/>
            </a:xfrm>
            <a:custGeom>
              <a:avLst/>
              <a:gdLst>
                <a:gd name="T0" fmla="*/ 123 w 171"/>
                <a:gd name="T1" fmla="*/ 1 h 133"/>
                <a:gd name="T2" fmla="*/ 163 w 171"/>
                <a:gd name="T3" fmla="*/ 25 h 133"/>
                <a:gd name="T4" fmla="*/ 155 w 171"/>
                <a:gd name="T5" fmla="*/ 66 h 133"/>
                <a:gd name="T6" fmla="*/ 53 w 171"/>
                <a:gd name="T7" fmla="*/ 125 h 133"/>
                <a:gd name="T8" fmla="*/ 8 w 171"/>
                <a:gd name="T9" fmla="*/ 105 h 133"/>
                <a:gd name="T10" fmla="*/ 19 w 171"/>
                <a:gd name="T11" fmla="*/ 57 h 133"/>
                <a:gd name="T12" fmla="*/ 108 w 171"/>
                <a:gd name="T13" fmla="*/ 5 h 133"/>
                <a:gd name="T14" fmla="*/ 123 w 171"/>
                <a:gd name="T15" fmla="*/ 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133">
                  <a:moveTo>
                    <a:pt x="123" y="1"/>
                  </a:moveTo>
                  <a:cubicBezTo>
                    <a:pt x="145" y="0"/>
                    <a:pt x="156" y="10"/>
                    <a:pt x="163" y="25"/>
                  </a:cubicBezTo>
                  <a:cubicBezTo>
                    <a:pt x="171" y="41"/>
                    <a:pt x="168" y="58"/>
                    <a:pt x="155" y="66"/>
                  </a:cubicBezTo>
                  <a:cubicBezTo>
                    <a:pt x="122" y="88"/>
                    <a:pt x="88" y="107"/>
                    <a:pt x="53" y="125"/>
                  </a:cubicBezTo>
                  <a:cubicBezTo>
                    <a:pt x="37" y="133"/>
                    <a:pt x="16" y="121"/>
                    <a:pt x="8" y="105"/>
                  </a:cubicBezTo>
                  <a:cubicBezTo>
                    <a:pt x="0" y="87"/>
                    <a:pt x="3" y="67"/>
                    <a:pt x="19" y="57"/>
                  </a:cubicBezTo>
                  <a:cubicBezTo>
                    <a:pt x="48" y="38"/>
                    <a:pt x="78" y="21"/>
                    <a:pt x="108" y="5"/>
                  </a:cubicBezTo>
                  <a:cubicBezTo>
                    <a:pt x="114" y="1"/>
                    <a:pt x="121" y="1"/>
                    <a:pt x="1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24">
              <a:extLst>
                <a:ext uri="{FF2B5EF4-FFF2-40B4-BE49-F238E27FC236}">
                  <a16:creationId xmlns:a16="http://schemas.microsoft.com/office/drawing/2014/main" id="{2AEAAC38-785F-40E5-9F2B-D037EFFCA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9538" y="3717925"/>
              <a:ext cx="87313" cy="74612"/>
            </a:xfrm>
            <a:custGeom>
              <a:avLst/>
              <a:gdLst>
                <a:gd name="T0" fmla="*/ 168 w 170"/>
                <a:gd name="T1" fmla="*/ 57 h 142"/>
                <a:gd name="T2" fmla="*/ 147 w 170"/>
                <a:gd name="T3" fmla="*/ 83 h 142"/>
                <a:gd name="T4" fmla="*/ 65 w 170"/>
                <a:gd name="T5" fmla="*/ 131 h 142"/>
                <a:gd name="T6" fmla="*/ 12 w 170"/>
                <a:gd name="T7" fmla="*/ 116 h 142"/>
                <a:gd name="T8" fmla="*/ 25 w 170"/>
                <a:gd name="T9" fmla="*/ 62 h 142"/>
                <a:gd name="T10" fmla="*/ 110 w 170"/>
                <a:gd name="T11" fmla="*/ 14 h 142"/>
                <a:gd name="T12" fmla="*/ 168 w 170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42">
                  <a:moveTo>
                    <a:pt x="168" y="57"/>
                  </a:moveTo>
                  <a:cubicBezTo>
                    <a:pt x="164" y="63"/>
                    <a:pt x="157" y="76"/>
                    <a:pt x="147" y="83"/>
                  </a:cubicBezTo>
                  <a:cubicBezTo>
                    <a:pt x="121" y="100"/>
                    <a:pt x="93" y="116"/>
                    <a:pt x="65" y="131"/>
                  </a:cubicBezTo>
                  <a:cubicBezTo>
                    <a:pt x="44" y="142"/>
                    <a:pt x="23" y="135"/>
                    <a:pt x="12" y="116"/>
                  </a:cubicBezTo>
                  <a:cubicBezTo>
                    <a:pt x="0" y="96"/>
                    <a:pt x="5" y="75"/>
                    <a:pt x="25" y="62"/>
                  </a:cubicBezTo>
                  <a:cubicBezTo>
                    <a:pt x="53" y="45"/>
                    <a:pt x="81" y="28"/>
                    <a:pt x="110" y="14"/>
                  </a:cubicBezTo>
                  <a:cubicBezTo>
                    <a:pt x="137" y="0"/>
                    <a:pt x="170" y="21"/>
                    <a:pt x="16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25">
              <a:extLst>
                <a:ext uri="{FF2B5EF4-FFF2-40B4-BE49-F238E27FC236}">
                  <a16:creationId xmlns:a16="http://schemas.microsoft.com/office/drawing/2014/main" id="{D90CBADB-91C1-4E30-B348-87261BC3E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4425" y="3446463"/>
              <a:ext cx="255588" cy="257175"/>
            </a:xfrm>
            <a:custGeom>
              <a:avLst/>
              <a:gdLst>
                <a:gd name="T0" fmla="*/ 280 w 491"/>
                <a:gd name="T1" fmla="*/ 145 h 495"/>
                <a:gd name="T2" fmla="*/ 280 w 491"/>
                <a:gd name="T3" fmla="*/ 210 h 495"/>
                <a:gd name="T4" fmla="*/ 275 w 491"/>
                <a:gd name="T5" fmla="*/ 237 h 495"/>
                <a:gd name="T6" fmla="*/ 243 w 491"/>
                <a:gd name="T7" fmla="*/ 256 h 495"/>
                <a:gd name="T8" fmla="*/ 213 w 491"/>
                <a:gd name="T9" fmla="*/ 232 h 495"/>
                <a:gd name="T10" fmla="*/ 210 w 491"/>
                <a:gd name="T11" fmla="*/ 178 h 495"/>
                <a:gd name="T12" fmla="*/ 210 w 491"/>
                <a:gd name="T13" fmla="*/ 146 h 495"/>
                <a:gd name="T14" fmla="*/ 104 w 491"/>
                <a:gd name="T15" fmla="*/ 170 h 495"/>
                <a:gd name="T16" fmla="*/ 143 w 491"/>
                <a:gd name="T17" fmla="*/ 305 h 495"/>
                <a:gd name="T18" fmla="*/ 181 w 491"/>
                <a:gd name="T19" fmla="*/ 439 h 495"/>
                <a:gd name="T20" fmla="*/ 180 w 491"/>
                <a:gd name="T21" fmla="*/ 473 h 495"/>
                <a:gd name="T22" fmla="*/ 150 w 491"/>
                <a:gd name="T23" fmla="*/ 491 h 495"/>
                <a:gd name="T24" fmla="*/ 119 w 491"/>
                <a:gd name="T25" fmla="*/ 462 h 495"/>
                <a:gd name="T26" fmla="*/ 74 w 491"/>
                <a:gd name="T27" fmla="*/ 311 h 495"/>
                <a:gd name="T28" fmla="*/ 7 w 491"/>
                <a:gd name="T29" fmla="*/ 79 h 495"/>
                <a:gd name="T30" fmla="*/ 3 w 491"/>
                <a:gd name="T31" fmla="*/ 64 h 495"/>
                <a:gd name="T32" fmla="*/ 23 w 491"/>
                <a:gd name="T33" fmla="*/ 27 h 495"/>
                <a:gd name="T34" fmla="*/ 64 w 491"/>
                <a:gd name="T35" fmla="*/ 41 h 495"/>
                <a:gd name="T36" fmla="*/ 78 w 491"/>
                <a:gd name="T37" fmla="*/ 83 h 495"/>
                <a:gd name="T38" fmla="*/ 86 w 491"/>
                <a:gd name="T39" fmla="*/ 105 h 495"/>
                <a:gd name="T40" fmla="*/ 210 w 491"/>
                <a:gd name="T41" fmla="*/ 78 h 495"/>
                <a:gd name="T42" fmla="*/ 210 w 491"/>
                <a:gd name="T43" fmla="*/ 43 h 495"/>
                <a:gd name="T44" fmla="*/ 245 w 491"/>
                <a:gd name="T45" fmla="*/ 0 h 495"/>
                <a:gd name="T46" fmla="*/ 280 w 491"/>
                <a:gd name="T47" fmla="*/ 43 h 495"/>
                <a:gd name="T48" fmla="*/ 318 w 491"/>
                <a:gd name="T49" fmla="*/ 86 h 495"/>
                <a:gd name="T50" fmla="*/ 405 w 491"/>
                <a:gd name="T51" fmla="*/ 106 h 495"/>
                <a:gd name="T52" fmla="*/ 421 w 491"/>
                <a:gd name="T53" fmla="*/ 53 h 495"/>
                <a:gd name="T54" fmla="*/ 464 w 491"/>
                <a:gd name="T55" fmla="*/ 26 h 495"/>
                <a:gd name="T56" fmla="*/ 485 w 491"/>
                <a:gd name="T57" fmla="*/ 71 h 495"/>
                <a:gd name="T58" fmla="*/ 371 w 491"/>
                <a:gd name="T59" fmla="*/ 463 h 495"/>
                <a:gd name="T60" fmla="*/ 327 w 491"/>
                <a:gd name="T61" fmla="*/ 489 h 495"/>
                <a:gd name="T62" fmla="*/ 307 w 491"/>
                <a:gd name="T63" fmla="*/ 443 h 495"/>
                <a:gd name="T64" fmla="*/ 379 w 491"/>
                <a:gd name="T65" fmla="*/ 195 h 495"/>
                <a:gd name="T66" fmla="*/ 386 w 491"/>
                <a:gd name="T67" fmla="*/ 171 h 495"/>
                <a:gd name="T68" fmla="*/ 280 w 491"/>
                <a:gd name="T69" fmla="*/ 14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1" h="495">
                  <a:moveTo>
                    <a:pt x="280" y="145"/>
                  </a:moveTo>
                  <a:cubicBezTo>
                    <a:pt x="280" y="170"/>
                    <a:pt x="280" y="190"/>
                    <a:pt x="280" y="210"/>
                  </a:cubicBezTo>
                  <a:cubicBezTo>
                    <a:pt x="279" y="219"/>
                    <a:pt x="280" y="231"/>
                    <a:pt x="275" y="237"/>
                  </a:cubicBezTo>
                  <a:cubicBezTo>
                    <a:pt x="266" y="246"/>
                    <a:pt x="254" y="254"/>
                    <a:pt x="243" y="256"/>
                  </a:cubicBezTo>
                  <a:cubicBezTo>
                    <a:pt x="228" y="258"/>
                    <a:pt x="216" y="248"/>
                    <a:pt x="213" y="232"/>
                  </a:cubicBezTo>
                  <a:cubicBezTo>
                    <a:pt x="211" y="214"/>
                    <a:pt x="211" y="196"/>
                    <a:pt x="210" y="178"/>
                  </a:cubicBezTo>
                  <a:cubicBezTo>
                    <a:pt x="210" y="169"/>
                    <a:pt x="210" y="160"/>
                    <a:pt x="210" y="146"/>
                  </a:cubicBezTo>
                  <a:cubicBezTo>
                    <a:pt x="173" y="154"/>
                    <a:pt x="140" y="162"/>
                    <a:pt x="104" y="170"/>
                  </a:cubicBezTo>
                  <a:cubicBezTo>
                    <a:pt x="117" y="218"/>
                    <a:pt x="130" y="262"/>
                    <a:pt x="143" y="305"/>
                  </a:cubicBezTo>
                  <a:cubicBezTo>
                    <a:pt x="156" y="350"/>
                    <a:pt x="169" y="394"/>
                    <a:pt x="181" y="439"/>
                  </a:cubicBezTo>
                  <a:cubicBezTo>
                    <a:pt x="184" y="450"/>
                    <a:pt x="185" y="465"/>
                    <a:pt x="180" y="473"/>
                  </a:cubicBezTo>
                  <a:cubicBezTo>
                    <a:pt x="175" y="482"/>
                    <a:pt x="161" y="490"/>
                    <a:pt x="150" y="491"/>
                  </a:cubicBezTo>
                  <a:cubicBezTo>
                    <a:pt x="133" y="492"/>
                    <a:pt x="123" y="478"/>
                    <a:pt x="119" y="462"/>
                  </a:cubicBezTo>
                  <a:cubicBezTo>
                    <a:pt x="104" y="412"/>
                    <a:pt x="89" y="361"/>
                    <a:pt x="74" y="311"/>
                  </a:cubicBezTo>
                  <a:cubicBezTo>
                    <a:pt x="52" y="234"/>
                    <a:pt x="30" y="157"/>
                    <a:pt x="7" y="79"/>
                  </a:cubicBezTo>
                  <a:cubicBezTo>
                    <a:pt x="6" y="74"/>
                    <a:pt x="4" y="69"/>
                    <a:pt x="3" y="64"/>
                  </a:cubicBezTo>
                  <a:cubicBezTo>
                    <a:pt x="0" y="46"/>
                    <a:pt x="7" y="34"/>
                    <a:pt x="23" y="27"/>
                  </a:cubicBezTo>
                  <a:cubicBezTo>
                    <a:pt x="39" y="20"/>
                    <a:pt x="56" y="25"/>
                    <a:pt x="64" y="41"/>
                  </a:cubicBezTo>
                  <a:cubicBezTo>
                    <a:pt x="70" y="54"/>
                    <a:pt x="73" y="69"/>
                    <a:pt x="78" y="83"/>
                  </a:cubicBezTo>
                  <a:cubicBezTo>
                    <a:pt x="80" y="90"/>
                    <a:pt x="83" y="98"/>
                    <a:pt x="86" y="105"/>
                  </a:cubicBezTo>
                  <a:cubicBezTo>
                    <a:pt x="127" y="96"/>
                    <a:pt x="167" y="87"/>
                    <a:pt x="210" y="78"/>
                  </a:cubicBezTo>
                  <a:cubicBezTo>
                    <a:pt x="210" y="68"/>
                    <a:pt x="210" y="56"/>
                    <a:pt x="210" y="43"/>
                  </a:cubicBezTo>
                  <a:cubicBezTo>
                    <a:pt x="211" y="16"/>
                    <a:pt x="224" y="1"/>
                    <a:pt x="245" y="0"/>
                  </a:cubicBezTo>
                  <a:cubicBezTo>
                    <a:pt x="266" y="0"/>
                    <a:pt x="279" y="16"/>
                    <a:pt x="280" y="43"/>
                  </a:cubicBezTo>
                  <a:cubicBezTo>
                    <a:pt x="281" y="80"/>
                    <a:pt x="281" y="79"/>
                    <a:pt x="318" y="86"/>
                  </a:cubicBezTo>
                  <a:cubicBezTo>
                    <a:pt x="346" y="91"/>
                    <a:pt x="374" y="99"/>
                    <a:pt x="405" y="106"/>
                  </a:cubicBezTo>
                  <a:cubicBezTo>
                    <a:pt x="410" y="89"/>
                    <a:pt x="415" y="71"/>
                    <a:pt x="421" y="53"/>
                  </a:cubicBezTo>
                  <a:cubicBezTo>
                    <a:pt x="429" y="30"/>
                    <a:pt x="445" y="20"/>
                    <a:pt x="464" y="26"/>
                  </a:cubicBezTo>
                  <a:cubicBezTo>
                    <a:pt x="483" y="31"/>
                    <a:pt x="491" y="48"/>
                    <a:pt x="485" y="71"/>
                  </a:cubicBezTo>
                  <a:cubicBezTo>
                    <a:pt x="447" y="202"/>
                    <a:pt x="409" y="333"/>
                    <a:pt x="371" y="463"/>
                  </a:cubicBezTo>
                  <a:cubicBezTo>
                    <a:pt x="364" y="487"/>
                    <a:pt x="347" y="495"/>
                    <a:pt x="327" y="489"/>
                  </a:cubicBezTo>
                  <a:cubicBezTo>
                    <a:pt x="308" y="483"/>
                    <a:pt x="301" y="467"/>
                    <a:pt x="307" y="443"/>
                  </a:cubicBezTo>
                  <a:cubicBezTo>
                    <a:pt x="331" y="360"/>
                    <a:pt x="355" y="278"/>
                    <a:pt x="379" y="195"/>
                  </a:cubicBezTo>
                  <a:cubicBezTo>
                    <a:pt x="381" y="188"/>
                    <a:pt x="383" y="182"/>
                    <a:pt x="386" y="171"/>
                  </a:cubicBezTo>
                  <a:cubicBezTo>
                    <a:pt x="352" y="163"/>
                    <a:pt x="318" y="154"/>
                    <a:pt x="280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3C9182-34A0-43B1-AD89-74340E187A1C}"/>
              </a:ext>
            </a:extLst>
          </p:cNvPr>
          <p:cNvGrpSpPr/>
          <p:nvPr/>
        </p:nvGrpSpPr>
        <p:grpSpPr>
          <a:xfrm>
            <a:off x="-1" y="0"/>
            <a:ext cx="7779658" cy="248864"/>
            <a:chOff x="0" y="0"/>
            <a:chExt cx="4898390" cy="190500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F9CCCB20-1A20-421B-B7EB-51AF4DB111C0}"/>
                </a:ext>
              </a:extLst>
            </p:cNvPr>
            <p:cNvSpPr/>
            <p:nvPr/>
          </p:nvSpPr>
          <p:spPr>
            <a:xfrm>
              <a:off x="0" y="0"/>
              <a:ext cx="938213" cy="1905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Approaches</a:t>
              </a: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A573315C-3377-43DD-AF88-39FCACAFE801}"/>
                </a:ext>
              </a:extLst>
            </p:cNvPr>
            <p:cNvSpPr/>
            <p:nvPr/>
          </p:nvSpPr>
          <p:spPr>
            <a:xfrm>
              <a:off x="879891" y="0"/>
              <a:ext cx="1393501" cy="190500"/>
            </a:xfrm>
            <a:prstGeom prst="chevron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Log Subscription</a:t>
              </a: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39081CE0-ED8C-47FD-AC25-B0EBA3124D7F}"/>
                </a:ext>
              </a:extLst>
            </p:cNvPr>
            <p:cNvSpPr/>
            <p:nvPr/>
          </p:nvSpPr>
          <p:spPr>
            <a:xfrm>
              <a:off x="2215070" y="0"/>
              <a:ext cx="1509838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Alarms</a:t>
              </a: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6498F135-95AC-484D-B482-A88E97B1BEE5}"/>
                </a:ext>
              </a:extLst>
            </p:cNvPr>
            <p:cNvSpPr/>
            <p:nvPr/>
          </p:nvSpPr>
          <p:spPr>
            <a:xfrm>
              <a:off x="3666586" y="0"/>
              <a:ext cx="1231804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Pros And 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38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75EC-FB5E-445F-9616-6F1FA7B4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DD16A-1A6C-4464-898D-46B2873CD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B556E-D708-4200-8070-A68864D04C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 descr="Architecture Diagram showing how cloudwatch log subscription triggers error processing lambda function to send email notification with specific log error">
            <a:extLst>
              <a:ext uri="{FF2B5EF4-FFF2-40B4-BE49-F238E27FC236}">
                <a16:creationId xmlns:a16="http://schemas.microsoft.com/office/drawing/2014/main" id="{4D184169-038F-464F-95FE-0B16B8D4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957" y="928916"/>
            <a:ext cx="10625683" cy="48711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119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3BB664DB-98AF-48A6-8429-71D6DD33BD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855" y="6377918"/>
            <a:ext cx="371371" cy="3713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B4381A2-A979-4EFF-ADCD-BE7DD4896667}"/>
              </a:ext>
            </a:extLst>
          </p:cNvPr>
          <p:cNvGrpSpPr/>
          <p:nvPr/>
        </p:nvGrpSpPr>
        <p:grpSpPr>
          <a:xfrm>
            <a:off x="-1" y="0"/>
            <a:ext cx="7779658" cy="248864"/>
            <a:chOff x="0" y="0"/>
            <a:chExt cx="4898390" cy="190500"/>
          </a:xfrm>
        </p:grpSpPr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B10697F5-0DE2-4B03-87F9-0150BB67ED6A}"/>
                </a:ext>
              </a:extLst>
            </p:cNvPr>
            <p:cNvSpPr/>
            <p:nvPr/>
          </p:nvSpPr>
          <p:spPr>
            <a:xfrm>
              <a:off x="0" y="0"/>
              <a:ext cx="938213" cy="1905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Approaches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92E2A016-2FA9-4A69-816B-E8B7A8D6444A}"/>
                </a:ext>
              </a:extLst>
            </p:cNvPr>
            <p:cNvSpPr/>
            <p:nvPr/>
          </p:nvSpPr>
          <p:spPr>
            <a:xfrm>
              <a:off x="879891" y="0"/>
              <a:ext cx="1393501" cy="190500"/>
            </a:xfrm>
            <a:prstGeom prst="chevron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Log Subscription</a:t>
              </a: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B06ED6F2-C4C2-45B4-A88E-081EA5B58DAF}"/>
                </a:ext>
              </a:extLst>
            </p:cNvPr>
            <p:cNvSpPr/>
            <p:nvPr/>
          </p:nvSpPr>
          <p:spPr>
            <a:xfrm>
              <a:off x="2215070" y="0"/>
              <a:ext cx="1509838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Alarms</a:t>
              </a: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BC941F5E-C513-444E-8BB0-E9D4A0AEFAC9}"/>
                </a:ext>
              </a:extLst>
            </p:cNvPr>
            <p:cNvSpPr/>
            <p:nvPr/>
          </p:nvSpPr>
          <p:spPr>
            <a:xfrm>
              <a:off x="3666586" y="0"/>
              <a:ext cx="1231804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Pros And 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76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9EDA-AE5B-4314-B018-F3524D96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Notifications Using CloudWatch Alarms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A8A38-971F-455B-9987-0F7A740E9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2E667-14BE-472A-8680-B56F4D07C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7244CBE-F1FF-47B6-9CF0-6B51DBDD3644}"/>
              </a:ext>
            </a:extLst>
          </p:cNvPr>
          <p:cNvSpPr/>
          <p:nvPr/>
        </p:nvSpPr>
        <p:spPr>
          <a:xfrm flipH="1">
            <a:off x="1725522" y="1074060"/>
            <a:ext cx="9903767" cy="4702626"/>
          </a:xfrm>
          <a:prstGeom prst="homePlate">
            <a:avLst>
              <a:gd name="adj" fmla="val 1815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F4175-3197-493A-8819-631526DE1D8F}"/>
              </a:ext>
            </a:extLst>
          </p:cNvPr>
          <p:cNvSpPr txBox="1"/>
          <p:nvPr/>
        </p:nvSpPr>
        <p:spPr>
          <a:xfrm>
            <a:off x="3048000" y="1924963"/>
            <a:ext cx="8246012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This approach involves triggering notification whenever lambda function returns an error</a:t>
            </a:r>
          </a:p>
          <a:p>
            <a:pPr marL="274320" indent="-27432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Noting AWS Lambda logs error metrics to CloudWatch</a:t>
            </a:r>
          </a:p>
          <a:p>
            <a:pPr marL="274320" indent="-27432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CloudWatch alarm lets you configure on the Errors metric of your Lambda function to post a message to your Amazon SNS topic when AWS Lambda emits error metrics to CloudWatch</a:t>
            </a:r>
          </a:p>
          <a:p>
            <a:pPr marL="274320" indent="-27432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You subscribe to the Amazon SNS topics to get email notification</a:t>
            </a:r>
          </a:p>
        </p:txBody>
      </p:sp>
      <p:pic>
        <p:nvPicPr>
          <p:cNvPr id="13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477E9D96-4462-4A16-939B-56EB295265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855" y="6377918"/>
            <a:ext cx="371371" cy="3713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14F510F-6ED6-482F-BFB7-C1ED69923747}"/>
              </a:ext>
            </a:extLst>
          </p:cNvPr>
          <p:cNvSpPr/>
          <p:nvPr/>
        </p:nvSpPr>
        <p:spPr>
          <a:xfrm>
            <a:off x="562708" y="2262556"/>
            <a:ext cx="2325635" cy="2325635"/>
          </a:xfrm>
          <a:prstGeom prst="ellipse">
            <a:avLst/>
          </a:prstGeom>
          <a:solidFill>
            <a:schemeClr val="accent2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BDD6F3-30EC-4D37-8854-A216D4A68CA5}"/>
              </a:ext>
            </a:extLst>
          </p:cNvPr>
          <p:cNvGrpSpPr/>
          <p:nvPr/>
        </p:nvGrpSpPr>
        <p:grpSpPr>
          <a:xfrm>
            <a:off x="1307161" y="3348111"/>
            <a:ext cx="836728" cy="849820"/>
            <a:chOff x="5540375" y="2862263"/>
            <a:chExt cx="1116013" cy="1133475"/>
          </a:xfrm>
          <a:solidFill>
            <a:schemeClr val="bg1"/>
          </a:solidFill>
        </p:grpSpPr>
        <p:sp>
          <p:nvSpPr>
            <p:cNvPr id="16" name="Freeform 151">
              <a:extLst>
                <a:ext uri="{FF2B5EF4-FFF2-40B4-BE49-F238E27FC236}">
                  <a16:creationId xmlns:a16="http://schemas.microsoft.com/office/drawing/2014/main" id="{3AD1B4EA-B06E-47A5-B934-30391F8DF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0375" y="2862263"/>
              <a:ext cx="904875" cy="1133475"/>
            </a:xfrm>
            <a:custGeom>
              <a:avLst/>
              <a:gdLst>
                <a:gd name="T0" fmla="*/ 1828 w 1888"/>
                <a:gd name="T1" fmla="*/ 0 h 2364"/>
                <a:gd name="T2" fmla="*/ 1887 w 1888"/>
                <a:gd name="T3" fmla="*/ 666 h 2364"/>
                <a:gd name="T4" fmla="*/ 1877 w 1888"/>
                <a:gd name="T5" fmla="*/ 695 h 2364"/>
                <a:gd name="T6" fmla="*/ 1759 w 1888"/>
                <a:gd name="T7" fmla="*/ 488 h 2364"/>
                <a:gd name="T8" fmla="*/ 1097 w 1888"/>
                <a:gd name="T9" fmla="*/ 314 h 2364"/>
                <a:gd name="T10" fmla="*/ 351 w 1888"/>
                <a:gd name="T11" fmla="*/ 366 h 2364"/>
                <a:gd name="T12" fmla="*/ 417 w 1888"/>
                <a:gd name="T13" fmla="*/ 413 h 2364"/>
                <a:gd name="T14" fmla="*/ 901 w 1888"/>
                <a:gd name="T15" fmla="*/ 414 h 2364"/>
                <a:gd name="T16" fmla="*/ 916 w 1888"/>
                <a:gd name="T17" fmla="*/ 448 h 2364"/>
                <a:gd name="T18" fmla="*/ 763 w 1888"/>
                <a:gd name="T19" fmla="*/ 742 h 2364"/>
                <a:gd name="T20" fmla="*/ 422 w 1888"/>
                <a:gd name="T21" fmla="*/ 778 h 2364"/>
                <a:gd name="T22" fmla="*/ 354 w 1888"/>
                <a:gd name="T23" fmla="*/ 830 h 2364"/>
                <a:gd name="T24" fmla="*/ 593 w 1888"/>
                <a:gd name="T25" fmla="*/ 876 h 2364"/>
                <a:gd name="T26" fmla="*/ 752 w 1888"/>
                <a:gd name="T27" fmla="*/ 908 h 2364"/>
                <a:gd name="T28" fmla="*/ 878 w 1888"/>
                <a:gd name="T29" fmla="*/ 1232 h 2364"/>
                <a:gd name="T30" fmla="*/ 420 w 1888"/>
                <a:gd name="T31" fmla="*/ 1244 h 2364"/>
                <a:gd name="T32" fmla="*/ 354 w 1888"/>
                <a:gd name="T33" fmla="*/ 1295 h 2364"/>
                <a:gd name="T34" fmla="*/ 475 w 1888"/>
                <a:gd name="T35" fmla="*/ 1343 h 2364"/>
                <a:gd name="T36" fmla="*/ 1046 w 1888"/>
                <a:gd name="T37" fmla="*/ 1357 h 2364"/>
                <a:gd name="T38" fmla="*/ 1624 w 1888"/>
                <a:gd name="T39" fmla="*/ 1382 h 2364"/>
                <a:gd name="T40" fmla="*/ 1871 w 1888"/>
                <a:gd name="T41" fmla="*/ 1713 h 2364"/>
                <a:gd name="T42" fmla="*/ 1887 w 1888"/>
                <a:gd name="T43" fmla="*/ 2308 h 2364"/>
                <a:gd name="T44" fmla="*/ 462 w 1888"/>
                <a:gd name="T45" fmla="*/ 2364 h 2364"/>
                <a:gd name="T46" fmla="*/ 27 w 1888"/>
                <a:gd name="T47" fmla="*/ 1968 h 2364"/>
                <a:gd name="T48" fmla="*/ 0 w 1888"/>
                <a:gd name="T49" fmla="*/ 55 h 2364"/>
                <a:gd name="T50" fmla="*/ 944 w 1888"/>
                <a:gd name="T51" fmla="*/ 0 h 2364"/>
                <a:gd name="T52" fmla="*/ 549 w 1888"/>
                <a:gd name="T53" fmla="*/ 1871 h 2364"/>
                <a:gd name="T54" fmla="*/ 490 w 1888"/>
                <a:gd name="T55" fmla="*/ 1841 h 2364"/>
                <a:gd name="T56" fmla="*/ 160 w 1888"/>
                <a:gd name="T57" fmla="*/ 1869 h 2364"/>
                <a:gd name="T58" fmla="*/ 495 w 1888"/>
                <a:gd name="T59" fmla="*/ 2212 h 2364"/>
                <a:gd name="T60" fmla="*/ 544 w 1888"/>
                <a:gd name="T61" fmla="*/ 2211 h 2364"/>
                <a:gd name="T62" fmla="*/ 549 w 1888"/>
                <a:gd name="T63" fmla="*/ 2031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8" h="2364">
                  <a:moveTo>
                    <a:pt x="944" y="0"/>
                  </a:moveTo>
                  <a:cubicBezTo>
                    <a:pt x="1239" y="0"/>
                    <a:pt x="1533" y="0"/>
                    <a:pt x="1828" y="0"/>
                  </a:cubicBezTo>
                  <a:cubicBezTo>
                    <a:pt x="1872" y="0"/>
                    <a:pt x="1887" y="15"/>
                    <a:pt x="1887" y="60"/>
                  </a:cubicBezTo>
                  <a:cubicBezTo>
                    <a:pt x="1887" y="262"/>
                    <a:pt x="1887" y="464"/>
                    <a:pt x="1887" y="666"/>
                  </a:cubicBezTo>
                  <a:cubicBezTo>
                    <a:pt x="1887" y="669"/>
                    <a:pt x="1888" y="673"/>
                    <a:pt x="1887" y="676"/>
                  </a:cubicBezTo>
                  <a:cubicBezTo>
                    <a:pt x="1884" y="682"/>
                    <a:pt x="1881" y="688"/>
                    <a:pt x="1877" y="695"/>
                  </a:cubicBezTo>
                  <a:cubicBezTo>
                    <a:pt x="1872" y="690"/>
                    <a:pt x="1863" y="685"/>
                    <a:pt x="1861" y="679"/>
                  </a:cubicBezTo>
                  <a:cubicBezTo>
                    <a:pt x="1838" y="609"/>
                    <a:pt x="1806" y="545"/>
                    <a:pt x="1759" y="488"/>
                  </a:cubicBezTo>
                  <a:cubicBezTo>
                    <a:pt x="1606" y="301"/>
                    <a:pt x="1363" y="232"/>
                    <a:pt x="1132" y="309"/>
                  </a:cubicBezTo>
                  <a:cubicBezTo>
                    <a:pt x="1121" y="312"/>
                    <a:pt x="1109" y="314"/>
                    <a:pt x="1097" y="314"/>
                  </a:cubicBezTo>
                  <a:cubicBezTo>
                    <a:pt x="867" y="315"/>
                    <a:pt x="637" y="314"/>
                    <a:pt x="407" y="314"/>
                  </a:cubicBezTo>
                  <a:cubicBezTo>
                    <a:pt x="373" y="314"/>
                    <a:pt x="351" y="334"/>
                    <a:pt x="351" y="366"/>
                  </a:cubicBezTo>
                  <a:cubicBezTo>
                    <a:pt x="351" y="388"/>
                    <a:pt x="365" y="407"/>
                    <a:pt x="388" y="411"/>
                  </a:cubicBezTo>
                  <a:cubicBezTo>
                    <a:pt x="397" y="413"/>
                    <a:pt x="407" y="413"/>
                    <a:pt x="417" y="413"/>
                  </a:cubicBezTo>
                  <a:cubicBezTo>
                    <a:pt x="573" y="413"/>
                    <a:pt x="729" y="413"/>
                    <a:pt x="885" y="413"/>
                  </a:cubicBezTo>
                  <a:cubicBezTo>
                    <a:pt x="891" y="413"/>
                    <a:pt x="896" y="412"/>
                    <a:pt x="901" y="414"/>
                  </a:cubicBezTo>
                  <a:cubicBezTo>
                    <a:pt x="910" y="416"/>
                    <a:pt x="918" y="421"/>
                    <a:pt x="927" y="424"/>
                  </a:cubicBezTo>
                  <a:cubicBezTo>
                    <a:pt x="923" y="432"/>
                    <a:pt x="922" y="442"/>
                    <a:pt x="916" y="448"/>
                  </a:cubicBezTo>
                  <a:cubicBezTo>
                    <a:pt x="840" y="519"/>
                    <a:pt x="796" y="608"/>
                    <a:pt x="770" y="707"/>
                  </a:cubicBezTo>
                  <a:cubicBezTo>
                    <a:pt x="767" y="719"/>
                    <a:pt x="765" y="730"/>
                    <a:pt x="763" y="742"/>
                  </a:cubicBezTo>
                  <a:cubicBezTo>
                    <a:pt x="757" y="772"/>
                    <a:pt x="750" y="778"/>
                    <a:pt x="720" y="778"/>
                  </a:cubicBezTo>
                  <a:cubicBezTo>
                    <a:pt x="620" y="778"/>
                    <a:pt x="521" y="778"/>
                    <a:pt x="422" y="778"/>
                  </a:cubicBezTo>
                  <a:cubicBezTo>
                    <a:pt x="415" y="778"/>
                    <a:pt x="408" y="778"/>
                    <a:pt x="402" y="778"/>
                  </a:cubicBezTo>
                  <a:cubicBezTo>
                    <a:pt x="374" y="780"/>
                    <a:pt x="354" y="801"/>
                    <a:pt x="354" y="830"/>
                  </a:cubicBezTo>
                  <a:cubicBezTo>
                    <a:pt x="354" y="855"/>
                    <a:pt x="373" y="875"/>
                    <a:pt x="401" y="876"/>
                  </a:cubicBezTo>
                  <a:cubicBezTo>
                    <a:pt x="465" y="876"/>
                    <a:pt x="529" y="876"/>
                    <a:pt x="593" y="876"/>
                  </a:cubicBezTo>
                  <a:cubicBezTo>
                    <a:pt x="635" y="876"/>
                    <a:pt x="676" y="876"/>
                    <a:pt x="717" y="876"/>
                  </a:cubicBezTo>
                  <a:cubicBezTo>
                    <a:pt x="742" y="876"/>
                    <a:pt x="749" y="883"/>
                    <a:pt x="752" y="908"/>
                  </a:cubicBezTo>
                  <a:cubicBezTo>
                    <a:pt x="765" y="1018"/>
                    <a:pt x="801" y="1118"/>
                    <a:pt x="870" y="1206"/>
                  </a:cubicBezTo>
                  <a:cubicBezTo>
                    <a:pt x="876" y="1213"/>
                    <a:pt x="881" y="1227"/>
                    <a:pt x="878" y="1232"/>
                  </a:cubicBezTo>
                  <a:cubicBezTo>
                    <a:pt x="874" y="1239"/>
                    <a:pt x="861" y="1243"/>
                    <a:pt x="851" y="1243"/>
                  </a:cubicBezTo>
                  <a:cubicBezTo>
                    <a:pt x="708" y="1244"/>
                    <a:pt x="564" y="1244"/>
                    <a:pt x="420" y="1244"/>
                  </a:cubicBezTo>
                  <a:cubicBezTo>
                    <a:pt x="412" y="1244"/>
                    <a:pt x="403" y="1243"/>
                    <a:pt x="396" y="1245"/>
                  </a:cubicBezTo>
                  <a:cubicBezTo>
                    <a:pt x="368" y="1250"/>
                    <a:pt x="352" y="1269"/>
                    <a:pt x="354" y="1295"/>
                  </a:cubicBezTo>
                  <a:cubicBezTo>
                    <a:pt x="356" y="1322"/>
                    <a:pt x="376" y="1342"/>
                    <a:pt x="403" y="1343"/>
                  </a:cubicBezTo>
                  <a:cubicBezTo>
                    <a:pt x="427" y="1344"/>
                    <a:pt x="451" y="1343"/>
                    <a:pt x="475" y="1343"/>
                  </a:cubicBezTo>
                  <a:cubicBezTo>
                    <a:pt x="647" y="1343"/>
                    <a:pt x="819" y="1343"/>
                    <a:pt x="991" y="1344"/>
                  </a:cubicBezTo>
                  <a:cubicBezTo>
                    <a:pt x="1010" y="1344"/>
                    <a:pt x="1030" y="1349"/>
                    <a:pt x="1046" y="1357"/>
                  </a:cubicBezTo>
                  <a:cubicBezTo>
                    <a:pt x="1226" y="1452"/>
                    <a:pt x="1405" y="1449"/>
                    <a:pt x="1584" y="1360"/>
                  </a:cubicBezTo>
                  <a:cubicBezTo>
                    <a:pt x="1606" y="1349"/>
                    <a:pt x="1622" y="1357"/>
                    <a:pt x="1624" y="1382"/>
                  </a:cubicBezTo>
                  <a:cubicBezTo>
                    <a:pt x="1627" y="1439"/>
                    <a:pt x="1648" y="1488"/>
                    <a:pt x="1688" y="1528"/>
                  </a:cubicBezTo>
                  <a:cubicBezTo>
                    <a:pt x="1749" y="1590"/>
                    <a:pt x="1810" y="1652"/>
                    <a:pt x="1871" y="1713"/>
                  </a:cubicBezTo>
                  <a:cubicBezTo>
                    <a:pt x="1882" y="1725"/>
                    <a:pt x="1888" y="1737"/>
                    <a:pt x="1888" y="1754"/>
                  </a:cubicBezTo>
                  <a:cubicBezTo>
                    <a:pt x="1887" y="1939"/>
                    <a:pt x="1887" y="2123"/>
                    <a:pt x="1887" y="2308"/>
                  </a:cubicBezTo>
                  <a:cubicBezTo>
                    <a:pt x="1887" y="2348"/>
                    <a:pt x="1872" y="2364"/>
                    <a:pt x="1832" y="2364"/>
                  </a:cubicBezTo>
                  <a:cubicBezTo>
                    <a:pt x="1375" y="2364"/>
                    <a:pt x="919" y="2363"/>
                    <a:pt x="462" y="2364"/>
                  </a:cubicBezTo>
                  <a:cubicBezTo>
                    <a:pt x="435" y="2364"/>
                    <a:pt x="414" y="2355"/>
                    <a:pt x="395" y="2336"/>
                  </a:cubicBezTo>
                  <a:cubicBezTo>
                    <a:pt x="273" y="2213"/>
                    <a:pt x="150" y="2090"/>
                    <a:pt x="27" y="1968"/>
                  </a:cubicBezTo>
                  <a:cubicBezTo>
                    <a:pt x="8" y="1950"/>
                    <a:pt x="0" y="1929"/>
                    <a:pt x="0" y="1902"/>
                  </a:cubicBezTo>
                  <a:cubicBezTo>
                    <a:pt x="0" y="1287"/>
                    <a:pt x="0" y="671"/>
                    <a:pt x="0" y="55"/>
                  </a:cubicBezTo>
                  <a:cubicBezTo>
                    <a:pt x="0" y="15"/>
                    <a:pt x="16" y="0"/>
                    <a:pt x="56" y="0"/>
                  </a:cubicBezTo>
                  <a:cubicBezTo>
                    <a:pt x="352" y="0"/>
                    <a:pt x="648" y="0"/>
                    <a:pt x="944" y="0"/>
                  </a:cubicBezTo>
                  <a:close/>
                  <a:moveTo>
                    <a:pt x="549" y="2031"/>
                  </a:moveTo>
                  <a:cubicBezTo>
                    <a:pt x="549" y="1977"/>
                    <a:pt x="549" y="1924"/>
                    <a:pt x="549" y="1871"/>
                  </a:cubicBezTo>
                  <a:cubicBezTo>
                    <a:pt x="549" y="1850"/>
                    <a:pt x="541" y="1842"/>
                    <a:pt x="520" y="1841"/>
                  </a:cubicBezTo>
                  <a:cubicBezTo>
                    <a:pt x="510" y="1840"/>
                    <a:pt x="500" y="1841"/>
                    <a:pt x="490" y="1841"/>
                  </a:cubicBezTo>
                  <a:cubicBezTo>
                    <a:pt x="391" y="1841"/>
                    <a:pt x="292" y="1841"/>
                    <a:pt x="192" y="1841"/>
                  </a:cubicBezTo>
                  <a:cubicBezTo>
                    <a:pt x="170" y="1841"/>
                    <a:pt x="157" y="1852"/>
                    <a:pt x="160" y="1869"/>
                  </a:cubicBezTo>
                  <a:cubicBezTo>
                    <a:pt x="162" y="1877"/>
                    <a:pt x="169" y="1885"/>
                    <a:pt x="175" y="1891"/>
                  </a:cubicBezTo>
                  <a:cubicBezTo>
                    <a:pt x="282" y="1998"/>
                    <a:pt x="389" y="2105"/>
                    <a:pt x="495" y="2212"/>
                  </a:cubicBezTo>
                  <a:cubicBezTo>
                    <a:pt x="499" y="2216"/>
                    <a:pt x="503" y="2220"/>
                    <a:pt x="507" y="2223"/>
                  </a:cubicBezTo>
                  <a:cubicBezTo>
                    <a:pt x="522" y="2233"/>
                    <a:pt x="538" y="2228"/>
                    <a:pt x="544" y="2211"/>
                  </a:cubicBezTo>
                  <a:cubicBezTo>
                    <a:pt x="547" y="2203"/>
                    <a:pt x="549" y="2193"/>
                    <a:pt x="549" y="2184"/>
                  </a:cubicBezTo>
                  <a:cubicBezTo>
                    <a:pt x="549" y="2133"/>
                    <a:pt x="549" y="2082"/>
                    <a:pt x="549" y="20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2">
              <a:extLst>
                <a:ext uri="{FF2B5EF4-FFF2-40B4-BE49-F238E27FC236}">
                  <a16:creationId xmlns:a16="http://schemas.microsoft.com/office/drawing/2014/main" id="{06A0B0DA-E646-4863-ABE4-FA1319D31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5975" y="3044826"/>
              <a:ext cx="760413" cy="712788"/>
            </a:xfrm>
            <a:custGeom>
              <a:avLst/>
              <a:gdLst>
                <a:gd name="T0" fmla="*/ 574 w 1590"/>
                <a:gd name="T1" fmla="*/ 0 h 1488"/>
                <a:gd name="T2" fmla="*/ 1040 w 1590"/>
                <a:gd name="T3" fmla="*/ 393 h 1488"/>
                <a:gd name="T4" fmla="*/ 959 w 1590"/>
                <a:gd name="T5" fmla="*/ 743 h 1488"/>
                <a:gd name="T6" fmla="*/ 963 w 1590"/>
                <a:gd name="T7" fmla="*/ 791 h 1488"/>
                <a:gd name="T8" fmla="*/ 1036 w 1590"/>
                <a:gd name="T9" fmla="*/ 865 h 1488"/>
                <a:gd name="T10" fmla="*/ 1077 w 1590"/>
                <a:gd name="T11" fmla="*/ 878 h 1488"/>
                <a:gd name="T12" fmla="*/ 1178 w 1590"/>
                <a:gd name="T13" fmla="*/ 910 h 1488"/>
                <a:gd name="T14" fmla="*/ 1544 w 1590"/>
                <a:gd name="T15" fmla="*/ 1276 h 1488"/>
                <a:gd name="T16" fmla="*/ 1544 w 1590"/>
                <a:gd name="T17" fmla="*/ 1441 h 1488"/>
                <a:gd name="T18" fmla="*/ 1380 w 1590"/>
                <a:gd name="T19" fmla="*/ 1443 h 1488"/>
                <a:gd name="T20" fmla="*/ 1012 w 1590"/>
                <a:gd name="T21" fmla="*/ 1081 h 1488"/>
                <a:gd name="T22" fmla="*/ 980 w 1590"/>
                <a:gd name="T23" fmla="*/ 973 h 1488"/>
                <a:gd name="T24" fmla="*/ 973 w 1590"/>
                <a:gd name="T25" fmla="*/ 946 h 1488"/>
                <a:gd name="T26" fmla="*/ 886 w 1590"/>
                <a:gd name="T27" fmla="*/ 858 h 1488"/>
                <a:gd name="T28" fmla="*/ 851 w 1590"/>
                <a:gd name="T29" fmla="*/ 859 h 1488"/>
                <a:gd name="T30" fmla="*/ 168 w 1590"/>
                <a:gd name="T31" fmla="*/ 716 h 1488"/>
                <a:gd name="T32" fmla="*/ 485 w 1590"/>
                <a:gd name="T33" fmla="*/ 11 h 1488"/>
                <a:gd name="T34" fmla="*/ 574 w 1590"/>
                <a:gd name="T35" fmla="*/ 0 h 1488"/>
                <a:gd name="T36" fmla="*/ 947 w 1590"/>
                <a:gd name="T37" fmla="*/ 474 h 1488"/>
                <a:gd name="T38" fmla="*/ 575 w 1590"/>
                <a:gd name="T39" fmla="*/ 101 h 1488"/>
                <a:gd name="T40" fmla="*/ 202 w 1590"/>
                <a:gd name="T41" fmla="*/ 471 h 1488"/>
                <a:gd name="T42" fmla="*/ 575 w 1590"/>
                <a:gd name="T43" fmla="*/ 844 h 1488"/>
                <a:gd name="T44" fmla="*/ 947 w 1590"/>
                <a:gd name="T45" fmla="*/ 474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90" h="1488">
                  <a:moveTo>
                    <a:pt x="574" y="0"/>
                  </a:moveTo>
                  <a:cubicBezTo>
                    <a:pt x="804" y="2"/>
                    <a:pt x="1001" y="165"/>
                    <a:pt x="1040" y="393"/>
                  </a:cubicBezTo>
                  <a:cubicBezTo>
                    <a:pt x="1062" y="520"/>
                    <a:pt x="1034" y="637"/>
                    <a:pt x="959" y="743"/>
                  </a:cubicBezTo>
                  <a:cubicBezTo>
                    <a:pt x="942" y="768"/>
                    <a:pt x="942" y="770"/>
                    <a:pt x="963" y="791"/>
                  </a:cubicBezTo>
                  <a:cubicBezTo>
                    <a:pt x="988" y="816"/>
                    <a:pt x="1013" y="840"/>
                    <a:pt x="1036" y="865"/>
                  </a:cubicBezTo>
                  <a:cubicBezTo>
                    <a:pt x="1048" y="878"/>
                    <a:pt x="1061" y="882"/>
                    <a:pt x="1077" y="878"/>
                  </a:cubicBezTo>
                  <a:cubicBezTo>
                    <a:pt x="1117" y="871"/>
                    <a:pt x="1150" y="882"/>
                    <a:pt x="1178" y="910"/>
                  </a:cubicBezTo>
                  <a:cubicBezTo>
                    <a:pt x="1300" y="1032"/>
                    <a:pt x="1422" y="1154"/>
                    <a:pt x="1544" y="1276"/>
                  </a:cubicBezTo>
                  <a:cubicBezTo>
                    <a:pt x="1590" y="1323"/>
                    <a:pt x="1589" y="1394"/>
                    <a:pt x="1544" y="1441"/>
                  </a:cubicBezTo>
                  <a:cubicBezTo>
                    <a:pt x="1499" y="1487"/>
                    <a:pt x="1427" y="1488"/>
                    <a:pt x="1380" y="1443"/>
                  </a:cubicBezTo>
                  <a:cubicBezTo>
                    <a:pt x="1257" y="1323"/>
                    <a:pt x="1134" y="1202"/>
                    <a:pt x="1012" y="1081"/>
                  </a:cubicBezTo>
                  <a:cubicBezTo>
                    <a:pt x="982" y="1051"/>
                    <a:pt x="973" y="1015"/>
                    <a:pt x="980" y="973"/>
                  </a:cubicBezTo>
                  <a:cubicBezTo>
                    <a:pt x="981" y="965"/>
                    <a:pt x="978" y="952"/>
                    <a:pt x="973" y="946"/>
                  </a:cubicBezTo>
                  <a:cubicBezTo>
                    <a:pt x="945" y="916"/>
                    <a:pt x="915" y="888"/>
                    <a:pt x="886" y="858"/>
                  </a:cubicBezTo>
                  <a:cubicBezTo>
                    <a:pt x="873" y="845"/>
                    <a:pt x="863" y="850"/>
                    <a:pt x="851" y="859"/>
                  </a:cubicBezTo>
                  <a:cubicBezTo>
                    <a:pt x="625" y="1018"/>
                    <a:pt x="310" y="953"/>
                    <a:pt x="168" y="716"/>
                  </a:cubicBezTo>
                  <a:cubicBezTo>
                    <a:pt x="0" y="437"/>
                    <a:pt x="165" y="70"/>
                    <a:pt x="485" y="11"/>
                  </a:cubicBezTo>
                  <a:cubicBezTo>
                    <a:pt x="514" y="6"/>
                    <a:pt x="544" y="4"/>
                    <a:pt x="574" y="0"/>
                  </a:cubicBezTo>
                  <a:close/>
                  <a:moveTo>
                    <a:pt x="947" y="474"/>
                  </a:moveTo>
                  <a:cubicBezTo>
                    <a:pt x="947" y="269"/>
                    <a:pt x="780" y="102"/>
                    <a:pt x="575" y="101"/>
                  </a:cubicBezTo>
                  <a:cubicBezTo>
                    <a:pt x="372" y="100"/>
                    <a:pt x="202" y="268"/>
                    <a:pt x="202" y="471"/>
                  </a:cubicBezTo>
                  <a:cubicBezTo>
                    <a:pt x="201" y="678"/>
                    <a:pt x="367" y="844"/>
                    <a:pt x="575" y="844"/>
                  </a:cubicBezTo>
                  <a:cubicBezTo>
                    <a:pt x="782" y="844"/>
                    <a:pt x="947" y="680"/>
                    <a:pt x="947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3">
              <a:extLst>
                <a:ext uri="{FF2B5EF4-FFF2-40B4-BE49-F238E27FC236}">
                  <a16:creationId xmlns:a16="http://schemas.microsoft.com/office/drawing/2014/main" id="{74A18835-8941-4059-BA52-7ECEE02B1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3314701"/>
              <a:ext cx="34925" cy="104775"/>
            </a:xfrm>
            <a:custGeom>
              <a:avLst/>
              <a:gdLst>
                <a:gd name="T0" fmla="*/ 69 w 72"/>
                <a:gd name="T1" fmla="*/ 0 h 218"/>
                <a:gd name="T2" fmla="*/ 71 w 72"/>
                <a:gd name="T3" fmla="*/ 19 h 218"/>
                <a:gd name="T4" fmla="*/ 72 w 72"/>
                <a:gd name="T5" fmla="*/ 195 h 218"/>
                <a:gd name="T6" fmla="*/ 51 w 72"/>
                <a:gd name="T7" fmla="*/ 214 h 218"/>
                <a:gd name="T8" fmla="*/ 6 w 72"/>
                <a:gd name="T9" fmla="*/ 201 h 218"/>
                <a:gd name="T10" fmla="*/ 2 w 72"/>
                <a:gd name="T11" fmla="*/ 183 h 218"/>
                <a:gd name="T12" fmla="*/ 64 w 72"/>
                <a:gd name="T13" fmla="*/ 7 h 218"/>
                <a:gd name="T14" fmla="*/ 69 w 72"/>
                <a:gd name="T1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18">
                  <a:moveTo>
                    <a:pt x="69" y="0"/>
                  </a:moveTo>
                  <a:cubicBezTo>
                    <a:pt x="70" y="9"/>
                    <a:pt x="71" y="14"/>
                    <a:pt x="71" y="19"/>
                  </a:cubicBezTo>
                  <a:cubicBezTo>
                    <a:pt x="71" y="77"/>
                    <a:pt x="71" y="136"/>
                    <a:pt x="72" y="195"/>
                  </a:cubicBezTo>
                  <a:cubicBezTo>
                    <a:pt x="72" y="210"/>
                    <a:pt x="68" y="217"/>
                    <a:pt x="51" y="214"/>
                  </a:cubicBezTo>
                  <a:cubicBezTo>
                    <a:pt x="35" y="211"/>
                    <a:pt x="17" y="218"/>
                    <a:pt x="6" y="201"/>
                  </a:cubicBezTo>
                  <a:cubicBezTo>
                    <a:pt x="3" y="196"/>
                    <a:pt x="0" y="187"/>
                    <a:pt x="2" y="183"/>
                  </a:cubicBezTo>
                  <a:cubicBezTo>
                    <a:pt x="34" y="128"/>
                    <a:pt x="52" y="69"/>
                    <a:pt x="64" y="7"/>
                  </a:cubicBezTo>
                  <a:cubicBezTo>
                    <a:pt x="64" y="6"/>
                    <a:pt x="66" y="5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24E720-38FA-4070-9878-483BC40F9586}"/>
              </a:ext>
            </a:extLst>
          </p:cNvPr>
          <p:cNvGrpSpPr/>
          <p:nvPr/>
        </p:nvGrpSpPr>
        <p:grpSpPr>
          <a:xfrm>
            <a:off x="-1" y="0"/>
            <a:ext cx="7566991" cy="248864"/>
            <a:chOff x="0" y="0"/>
            <a:chExt cx="4898390" cy="190500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A8D53B9E-1C3B-4E2D-AF30-BA55489B6BF8}"/>
                </a:ext>
              </a:extLst>
            </p:cNvPr>
            <p:cNvSpPr/>
            <p:nvPr/>
          </p:nvSpPr>
          <p:spPr>
            <a:xfrm>
              <a:off x="0" y="0"/>
              <a:ext cx="938213" cy="1905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Approaches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156BD2B0-CF82-430D-B2C7-E76442599BC8}"/>
                </a:ext>
              </a:extLst>
            </p:cNvPr>
            <p:cNvSpPr/>
            <p:nvPr/>
          </p:nvSpPr>
          <p:spPr>
            <a:xfrm>
              <a:off x="879891" y="0"/>
              <a:ext cx="1393501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Log Subscription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1358C09D-EA7D-4DFA-9DE0-ECDF6C16DD27}"/>
                </a:ext>
              </a:extLst>
            </p:cNvPr>
            <p:cNvSpPr/>
            <p:nvPr/>
          </p:nvSpPr>
          <p:spPr>
            <a:xfrm>
              <a:off x="2215070" y="0"/>
              <a:ext cx="1509838" cy="190500"/>
            </a:xfrm>
            <a:prstGeom prst="chevron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Alarms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55A08F7-E493-43D9-BB3B-FB6B12219961}"/>
                </a:ext>
              </a:extLst>
            </p:cNvPr>
            <p:cNvSpPr/>
            <p:nvPr/>
          </p:nvSpPr>
          <p:spPr>
            <a:xfrm>
              <a:off x="3666586" y="0"/>
              <a:ext cx="1231804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Pros And 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027E-995A-40DC-80F5-4CE9CFE6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CBD99-1F93-4558-B29F-1E93B02E7A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AFFINE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FF5F1-DDAF-4B17-920C-A29345568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F3AEA3-164A-4A58-A779-3FA6F3B19144}"/>
              </a:ext>
            </a:extLst>
          </p:cNvPr>
          <p:cNvSpPr/>
          <p:nvPr/>
        </p:nvSpPr>
        <p:spPr>
          <a:xfrm>
            <a:off x="1504183" y="927243"/>
            <a:ext cx="1687006" cy="168700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E70B46-4590-48B8-B67E-80BB679173BF}"/>
              </a:ext>
            </a:extLst>
          </p:cNvPr>
          <p:cNvCxnSpPr>
            <a:cxnSpLocks/>
          </p:cNvCxnSpPr>
          <p:nvPr/>
        </p:nvCxnSpPr>
        <p:spPr>
          <a:xfrm>
            <a:off x="664029" y="2830286"/>
            <a:ext cx="336731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CEBFD9-D858-49B9-B776-8F959FFC02A2}"/>
              </a:ext>
            </a:extLst>
          </p:cNvPr>
          <p:cNvSpPr/>
          <p:nvPr/>
        </p:nvSpPr>
        <p:spPr>
          <a:xfrm>
            <a:off x="5252497" y="927243"/>
            <a:ext cx="1687006" cy="16870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F57F30-BE34-4C6A-AB0A-B07531E253B4}"/>
              </a:ext>
            </a:extLst>
          </p:cNvPr>
          <p:cNvCxnSpPr>
            <a:cxnSpLocks/>
          </p:cNvCxnSpPr>
          <p:nvPr/>
        </p:nvCxnSpPr>
        <p:spPr>
          <a:xfrm>
            <a:off x="4412343" y="2830286"/>
            <a:ext cx="336731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AEE3C4-E201-4C4E-844B-20C50C9253DD}"/>
              </a:ext>
            </a:extLst>
          </p:cNvPr>
          <p:cNvSpPr/>
          <p:nvPr/>
        </p:nvSpPr>
        <p:spPr>
          <a:xfrm>
            <a:off x="9000811" y="927243"/>
            <a:ext cx="1687006" cy="1687006"/>
          </a:xfrm>
          <a:prstGeom prst="ellipse">
            <a:avLst/>
          </a:prstGeom>
          <a:solidFill>
            <a:schemeClr val="accent2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D96792-EC16-43C0-A3E7-05AF07874AC2}"/>
              </a:ext>
            </a:extLst>
          </p:cNvPr>
          <p:cNvCxnSpPr>
            <a:cxnSpLocks/>
          </p:cNvCxnSpPr>
          <p:nvPr/>
        </p:nvCxnSpPr>
        <p:spPr>
          <a:xfrm>
            <a:off x="8160657" y="2830286"/>
            <a:ext cx="336731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1CDAD8-3F93-492B-BA67-7C7E038458DE}"/>
              </a:ext>
            </a:extLst>
          </p:cNvPr>
          <p:cNvSpPr txBox="1"/>
          <p:nvPr/>
        </p:nvSpPr>
        <p:spPr>
          <a:xfrm>
            <a:off x="767443" y="3011045"/>
            <a:ext cx="3160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dirty="0">
                <a:latin typeface="+mj-lt"/>
              </a:rPr>
              <a:t>To deploy this solution, you need access to the AWS Management Console</a:t>
            </a:r>
            <a:endParaRPr 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E5C7-3B1B-4502-BAF4-AC415B6A32C7}"/>
              </a:ext>
            </a:extLst>
          </p:cNvPr>
          <p:cNvSpPr txBox="1"/>
          <p:nvPr/>
        </p:nvSpPr>
        <p:spPr>
          <a:xfrm>
            <a:off x="4515757" y="3011045"/>
            <a:ext cx="3160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dirty="0">
                <a:latin typeface="+mj-lt"/>
              </a:rPr>
              <a:t>You need permission to create IAM roles and policies, SNS topics, Lambda functions, and CloudWatch event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63001-BFC7-4B1F-A881-2332CDEC0A61}"/>
              </a:ext>
            </a:extLst>
          </p:cNvPr>
          <p:cNvSpPr txBox="1"/>
          <p:nvPr/>
        </p:nvSpPr>
        <p:spPr>
          <a:xfrm>
            <a:off x="8264071" y="3011045"/>
            <a:ext cx="316048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dirty="0">
                <a:latin typeface="+mj-lt"/>
              </a:rPr>
              <a:t>To implement this solution, you must create:</a:t>
            </a:r>
          </a:p>
          <a:p>
            <a:pPr marL="274320" indent="-27432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 SNS topic</a:t>
            </a:r>
          </a:p>
          <a:p>
            <a:pPr marL="274320" indent="-27432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 IAM role</a:t>
            </a:r>
          </a:p>
          <a:p>
            <a:pPr marL="274320" indent="-27432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Lambda function</a:t>
            </a:r>
          </a:p>
          <a:p>
            <a:pPr marL="274320" indent="-27432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CloudWatch Alarm</a:t>
            </a:r>
          </a:p>
        </p:txBody>
      </p:sp>
      <p:pic>
        <p:nvPicPr>
          <p:cNvPr id="5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2732B897-A4F4-45F3-BA18-B1467842CD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855" y="6377918"/>
            <a:ext cx="371371" cy="37137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A76F88D-119A-4D76-AD71-D9DD7ABEC382}"/>
              </a:ext>
            </a:extLst>
          </p:cNvPr>
          <p:cNvGrpSpPr/>
          <p:nvPr/>
        </p:nvGrpSpPr>
        <p:grpSpPr>
          <a:xfrm>
            <a:off x="1816165" y="1276572"/>
            <a:ext cx="912968" cy="1021440"/>
            <a:chOff x="6812737" y="2346568"/>
            <a:chExt cx="867701" cy="97079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818039-D825-49BF-881A-E08E655B4BB3}"/>
                </a:ext>
              </a:extLst>
            </p:cNvPr>
            <p:cNvSpPr/>
            <p:nvPr/>
          </p:nvSpPr>
          <p:spPr>
            <a:xfrm>
              <a:off x="6812737" y="2346568"/>
              <a:ext cx="867701" cy="970794"/>
            </a:xfrm>
            <a:custGeom>
              <a:avLst/>
              <a:gdLst>
                <a:gd name="connsiteX0" fmla="*/ 715173 w 867700"/>
                <a:gd name="connsiteY0" fmla="*/ 970364 h 970793"/>
                <a:gd name="connsiteX1" fmla="*/ 228345 w 867700"/>
                <a:gd name="connsiteY1" fmla="*/ 970364 h 970793"/>
                <a:gd name="connsiteX2" fmla="*/ 224908 w 867700"/>
                <a:gd name="connsiteY2" fmla="*/ 964637 h 970793"/>
                <a:gd name="connsiteX3" fmla="*/ 185675 w 867700"/>
                <a:gd name="connsiteY3" fmla="*/ 897340 h 970793"/>
                <a:gd name="connsiteX4" fmla="*/ 185675 w 867700"/>
                <a:gd name="connsiteY4" fmla="*/ 698599 h 970793"/>
                <a:gd name="connsiteX5" fmla="*/ 175366 w 867700"/>
                <a:gd name="connsiteY5" fmla="*/ 681704 h 970793"/>
                <a:gd name="connsiteX6" fmla="*/ 94037 w 867700"/>
                <a:gd name="connsiteY6" fmla="*/ 635884 h 970793"/>
                <a:gd name="connsiteX7" fmla="*/ 2685 w 867700"/>
                <a:gd name="connsiteY7" fmla="*/ 454899 h 970793"/>
                <a:gd name="connsiteX8" fmla="*/ 12422 w 867700"/>
                <a:gd name="connsiteY8" fmla="*/ 361828 h 970793"/>
                <a:gd name="connsiteX9" fmla="*/ 83155 w 867700"/>
                <a:gd name="connsiteY9" fmla="*/ 251576 h 970793"/>
                <a:gd name="connsiteX10" fmla="*/ 169925 w 867700"/>
                <a:gd name="connsiteY10" fmla="*/ 199170 h 970793"/>
                <a:gd name="connsiteX11" fmla="*/ 185962 w 867700"/>
                <a:gd name="connsiteY11" fmla="*/ 178265 h 970793"/>
                <a:gd name="connsiteX12" fmla="*/ 186248 w 867700"/>
                <a:gd name="connsiteY12" fmla="*/ 66581 h 970793"/>
                <a:gd name="connsiteX13" fmla="*/ 222331 w 867700"/>
                <a:gd name="connsiteY13" fmla="*/ 9021 h 970793"/>
                <a:gd name="connsiteX14" fmla="*/ 228345 w 867700"/>
                <a:gd name="connsiteY14" fmla="*/ 2148 h 970793"/>
                <a:gd name="connsiteX15" fmla="*/ 826858 w 867700"/>
                <a:gd name="connsiteY15" fmla="*/ 2148 h 970793"/>
                <a:gd name="connsiteX16" fmla="*/ 832012 w 867700"/>
                <a:gd name="connsiteY16" fmla="*/ 8448 h 970793"/>
                <a:gd name="connsiteX17" fmla="*/ 866949 w 867700"/>
                <a:gd name="connsiteY17" fmla="*/ 61713 h 970793"/>
                <a:gd name="connsiteX18" fmla="*/ 866377 w 867700"/>
                <a:gd name="connsiteY18" fmla="*/ 803411 h 970793"/>
                <a:gd name="connsiteX19" fmla="*/ 856067 w 867700"/>
                <a:gd name="connsiteY19" fmla="*/ 828325 h 970793"/>
                <a:gd name="connsiteX20" fmla="*/ 765288 w 867700"/>
                <a:gd name="connsiteY20" fmla="*/ 919677 h 970793"/>
                <a:gd name="connsiteX21" fmla="*/ 715173 w 867700"/>
                <a:gd name="connsiteY21" fmla="*/ 970364 h 970793"/>
                <a:gd name="connsiteX22" fmla="*/ 480636 w 867700"/>
                <a:gd name="connsiteY22" fmla="*/ 313146 h 970793"/>
                <a:gd name="connsiteX23" fmla="*/ 490946 w 867700"/>
                <a:gd name="connsiteY23" fmla="*/ 337201 h 970793"/>
                <a:gd name="connsiteX24" fmla="*/ 509560 w 867700"/>
                <a:gd name="connsiteY24" fmla="*/ 405070 h 970793"/>
                <a:gd name="connsiteX25" fmla="*/ 525310 w 867700"/>
                <a:gd name="connsiteY25" fmla="*/ 419102 h 970793"/>
                <a:gd name="connsiteX26" fmla="*/ 569697 w 867700"/>
                <a:gd name="connsiteY26" fmla="*/ 419102 h 970793"/>
                <a:gd name="connsiteX27" fmla="*/ 594612 w 867700"/>
                <a:gd name="connsiteY27" fmla="*/ 440294 h 970793"/>
                <a:gd name="connsiteX28" fmla="*/ 570557 w 867700"/>
                <a:gd name="connsiteY28" fmla="*/ 459481 h 970793"/>
                <a:gd name="connsiteX29" fmla="*/ 523305 w 867700"/>
                <a:gd name="connsiteY29" fmla="*/ 459767 h 970793"/>
                <a:gd name="connsiteX30" fmla="*/ 509560 w 867700"/>
                <a:gd name="connsiteY30" fmla="*/ 472081 h 970793"/>
                <a:gd name="connsiteX31" fmla="*/ 485505 w 867700"/>
                <a:gd name="connsiteY31" fmla="*/ 551692 h 970793"/>
                <a:gd name="connsiteX32" fmla="*/ 495241 w 867700"/>
                <a:gd name="connsiteY32" fmla="*/ 567728 h 970793"/>
                <a:gd name="connsiteX33" fmla="*/ 575425 w 867700"/>
                <a:gd name="connsiteY33" fmla="*/ 568015 h 970793"/>
                <a:gd name="connsiteX34" fmla="*/ 592893 w 867700"/>
                <a:gd name="connsiteY34" fmla="*/ 593502 h 970793"/>
                <a:gd name="connsiteX35" fmla="*/ 571988 w 867700"/>
                <a:gd name="connsiteY35" fmla="*/ 606102 h 970793"/>
                <a:gd name="connsiteX36" fmla="*/ 466032 w 867700"/>
                <a:gd name="connsiteY36" fmla="*/ 606388 h 970793"/>
                <a:gd name="connsiteX37" fmla="*/ 437395 w 867700"/>
                <a:gd name="connsiteY37" fmla="*/ 618416 h 970793"/>
                <a:gd name="connsiteX38" fmla="*/ 247245 w 867700"/>
                <a:gd name="connsiteY38" fmla="*/ 692872 h 970793"/>
                <a:gd name="connsiteX39" fmla="*/ 226340 w 867700"/>
                <a:gd name="connsiteY39" fmla="*/ 712632 h 970793"/>
                <a:gd name="connsiteX40" fmla="*/ 226340 w 867700"/>
                <a:gd name="connsiteY40" fmla="*/ 897340 h 970793"/>
                <a:gd name="connsiteX41" fmla="*/ 259272 w 867700"/>
                <a:gd name="connsiteY41" fmla="*/ 930559 h 970793"/>
                <a:gd name="connsiteX42" fmla="*/ 670213 w 867700"/>
                <a:gd name="connsiteY42" fmla="*/ 930845 h 970793"/>
                <a:gd name="connsiteX43" fmla="*/ 687395 w 867700"/>
                <a:gd name="connsiteY43" fmla="*/ 913090 h 970793"/>
                <a:gd name="connsiteX44" fmla="*/ 687109 w 867700"/>
                <a:gd name="connsiteY44" fmla="*/ 850089 h 970793"/>
                <a:gd name="connsiteX45" fmla="*/ 749824 w 867700"/>
                <a:gd name="connsiteY45" fmla="*/ 787947 h 970793"/>
                <a:gd name="connsiteX46" fmla="*/ 812825 w 867700"/>
                <a:gd name="connsiteY46" fmla="*/ 788520 h 970793"/>
                <a:gd name="connsiteX47" fmla="*/ 828003 w 867700"/>
                <a:gd name="connsiteY47" fmla="*/ 773056 h 970793"/>
                <a:gd name="connsiteX48" fmla="*/ 827717 w 867700"/>
                <a:gd name="connsiteY48" fmla="*/ 180556 h 970793"/>
                <a:gd name="connsiteX49" fmla="*/ 809103 w 867700"/>
                <a:gd name="connsiteY49" fmla="*/ 162229 h 970793"/>
                <a:gd name="connsiteX50" fmla="*/ 275309 w 867700"/>
                <a:gd name="connsiteY50" fmla="*/ 162229 h 970793"/>
                <a:gd name="connsiteX51" fmla="*/ 249536 w 867700"/>
                <a:gd name="connsiteY51" fmla="*/ 162229 h 970793"/>
                <a:gd name="connsiteX52" fmla="*/ 240945 w 867700"/>
                <a:gd name="connsiteY52" fmla="*/ 162229 h 970793"/>
                <a:gd name="connsiteX53" fmla="*/ 226626 w 867700"/>
                <a:gd name="connsiteY53" fmla="*/ 174256 h 970793"/>
                <a:gd name="connsiteX54" fmla="*/ 240658 w 867700"/>
                <a:gd name="connsiteY54" fmla="*/ 183420 h 970793"/>
                <a:gd name="connsiteX55" fmla="*/ 349479 w 867700"/>
                <a:gd name="connsiteY55" fmla="*/ 200602 h 970793"/>
                <a:gd name="connsiteX56" fmla="*/ 444267 w 867700"/>
                <a:gd name="connsiteY56" fmla="*/ 264749 h 970793"/>
                <a:gd name="connsiteX57" fmla="*/ 466318 w 867700"/>
                <a:gd name="connsiteY57" fmla="*/ 273913 h 970793"/>
                <a:gd name="connsiteX58" fmla="*/ 575138 w 867700"/>
                <a:gd name="connsiteY58" fmla="*/ 274486 h 970793"/>
                <a:gd name="connsiteX59" fmla="*/ 594898 w 867700"/>
                <a:gd name="connsiteY59" fmla="*/ 293959 h 970793"/>
                <a:gd name="connsiteX60" fmla="*/ 575425 w 867700"/>
                <a:gd name="connsiteY60" fmla="*/ 313146 h 970793"/>
                <a:gd name="connsiteX61" fmla="*/ 519583 w 867700"/>
                <a:gd name="connsiteY61" fmla="*/ 313146 h 970793"/>
                <a:gd name="connsiteX62" fmla="*/ 480636 w 867700"/>
                <a:gd name="connsiteY62" fmla="*/ 313146 h 970793"/>
                <a:gd name="connsiteX63" fmla="*/ 254977 w 867700"/>
                <a:gd name="connsiteY63" fmla="*/ 653353 h 970793"/>
                <a:gd name="connsiteX64" fmla="*/ 472332 w 867700"/>
                <a:gd name="connsiteY64" fmla="*/ 450889 h 970793"/>
                <a:gd name="connsiteX65" fmla="*/ 261850 w 867700"/>
                <a:gd name="connsiteY65" fmla="*/ 222939 h 970793"/>
                <a:gd name="connsiteX66" fmla="*/ 41059 w 867700"/>
                <a:gd name="connsiteY66" fmla="*/ 427693 h 970793"/>
                <a:gd name="connsiteX67" fmla="*/ 254977 w 867700"/>
                <a:gd name="connsiteY67" fmla="*/ 653353 h 970793"/>
                <a:gd name="connsiteX68" fmla="*/ 526456 w 867700"/>
                <a:gd name="connsiteY68" fmla="*/ 123282 h 970793"/>
                <a:gd name="connsiteX69" fmla="*/ 598048 w 867700"/>
                <a:gd name="connsiteY69" fmla="*/ 123282 h 970793"/>
                <a:gd name="connsiteX70" fmla="*/ 812539 w 867700"/>
                <a:gd name="connsiteY70" fmla="*/ 123569 h 970793"/>
                <a:gd name="connsiteX71" fmla="*/ 828003 w 867700"/>
                <a:gd name="connsiteY71" fmla="*/ 108391 h 970793"/>
                <a:gd name="connsiteX72" fmla="*/ 827717 w 867700"/>
                <a:gd name="connsiteY72" fmla="*/ 71163 h 970793"/>
                <a:gd name="connsiteX73" fmla="*/ 798221 w 867700"/>
                <a:gd name="connsiteY73" fmla="*/ 41667 h 970793"/>
                <a:gd name="connsiteX74" fmla="*/ 315974 w 867700"/>
                <a:gd name="connsiteY74" fmla="*/ 41667 h 970793"/>
                <a:gd name="connsiteX75" fmla="*/ 252972 w 867700"/>
                <a:gd name="connsiteY75" fmla="*/ 41667 h 970793"/>
                <a:gd name="connsiteX76" fmla="*/ 226054 w 867700"/>
                <a:gd name="connsiteY76" fmla="*/ 68013 h 970793"/>
                <a:gd name="connsiteX77" fmla="*/ 225767 w 867700"/>
                <a:gd name="connsiteY77" fmla="*/ 105241 h 970793"/>
                <a:gd name="connsiteX78" fmla="*/ 244381 w 867700"/>
                <a:gd name="connsiteY78" fmla="*/ 123569 h 970793"/>
                <a:gd name="connsiteX79" fmla="*/ 526456 w 867700"/>
                <a:gd name="connsiteY79" fmla="*/ 123282 h 970793"/>
                <a:gd name="connsiteX80" fmla="*/ 794784 w 867700"/>
                <a:gd name="connsiteY80" fmla="*/ 831761 h 970793"/>
                <a:gd name="connsiteX81" fmla="*/ 792493 w 867700"/>
                <a:gd name="connsiteY81" fmla="*/ 827466 h 970793"/>
                <a:gd name="connsiteX82" fmla="*/ 745815 w 867700"/>
                <a:gd name="connsiteY82" fmla="*/ 828325 h 970793"/>
                <a:gd name="connsiteX83" fmla="*/ 729205 w 867700"/>
                <a:gd name="connsiteY83" fmla="*/ 844075 h 970793"/>
                <a:gd name="connsiteX84" fmla="*/ 726628 w 867700"/>
                <a:gd name="connsiteY84" fmla="*/ 885026 h 970793"/>
                <a:gd name="connsiteX85" fmla="*/ 729492 w 867700"/>
                <a:gd name="connsiteY85" fmla="*/ 893904 h 970793"/>
                <a:gd name="connsiteX86" fmla="*/ 738656 w 867700"/>
                <a:gd name="connsiteY86" fmla="*/ 889322 h 970793"/>
                <a:gd name="connsiteX87" fmla="*/ 779893 w 867700"/>
                <a:gd name="connsiteY87" fmla="*/ 848084 h 970793"/>
                <a:gd name="connsiteX88" fmla="*/ 794784 w 867700"/>
                <a:gd name="connsiteY88" fmla="*/ 831761 h 97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67700" h="970793">
                  <a:moveTo>
                    <a:pt x="715173" y="970364"/>
                  </a:moveTo>
                  <a:cubicBezTo>
                    <a:pt x="552802" y="970364"/>
                    <a:pt x="390716" y="970364"/>
                    <a:pt x="228345" y="970364"/>
                  </a:cubicBezTo>
                  <a:cubicBezTo>
                    <a:pt x="227199" y="968360"/>
                    <a:pt x="226340" y="965210"/>
                    <a:pt x="224908" y="964637"/>
                  </a:cubicBezTo>
                  <a:cubicBezTo>
                    <a:pt x="192548" y="953469"/>
                    <a:pt x="185962" y="927123"/>
                    <a:pt x="185675" y="897340"/>
                  </a:cubicBezTo>
                  <a:cubicBezTo>
                    <a:pt x="185389" y="831189"/>
                    <a:pt x="185675" y="764751"/>
                    <a:pt x="185675" y="698599"/>
                  </a:cubicBezTo>
                  <a:cubicBezTo>
                    <a:pt x="185675" y="690581"/>
                    <a:pt x="185103" y="685426"/>
                    <a:pt x="175366" y="681704"/>
                  </a:cubicBezTo>
                  <a:cubicBezTo>
                    <a:pt x="145870" y="671108"/>
                    <a:pt x="118092" y="656789"/>
                    <a:pt x="94037" y="635884"/>
                  </a:cubicBezTo>
                  <a:cubicBezTo>
                    <a:pt x="38481" y="588061"/>
                    <a:pt x="5549" y="529068"/>
                    <a:pt x="2685" y="454899"/>
                  </a:cubicBezTo>
                  <a:cubicBezTo>
                    <a:pt x="1253" y="423398"/>
                    <a:pt x="2112" y="391897"/>
                    <a:pt x="12422" y="361828"/>
                  </a:cubicBezTo>
                  <a:cubicBezTo>
                    <a:pt x="27027" y="319446"/>
                    <a:pt x="49650" y="282218"/>
                    <a:pt x="83155" y="251576"/>
                  </a:cubicBezTo>
                  <a:cubicBezTo>
                    <a:pt x="108642" y="228094"/>
                    <a:pt x="137279" y="209766"/>
                    <a:pt x="169925" y="199170"/>
                  </a:cubicBezTo>
                  <a:cubicBezTo>
                    <a:pt x="181666" y="195447"/>
                    <a:pt x="185962" y="190293"/>
                    <a:pt x="185962" y="178265"/>
                  </a:cubicBezTo>
                  <a:cubicBezTo>
                    <a:pt x="185389" y="141037"/>
                    <a:pt x="184530" y="103809"/>
                    <a:pt x="186248" y="66581"/>
                  </a:cubicBezTo>
                  <a:cubicBezTo>
                    <a:pt x="187394" y="41667"/>
                    <a:pt x="195126" y="18757"/>
                    <a:pt x="222331" y="9021"/>
                  </a:cubicBezTo>
                  <a:cubicBezTo>
                    <a:pt x="224908" y="8162"/>
                    <a:pt x="226340" y="4439"/>
                    <a:pt x="228345" y="2148"/>
                  </a:cubicBezTo>
                  <a:cubicBezTo>
                    <a:pt x="427944" y="2148"/>
                    <a:pt x="627258" y="2148"/>
                    <a:pt x="826858" y="2148"/>
                  </a:cubicBezTo>
                  <a:cubicBezTo>
                    <a:pt x="828576" y="4152"/>
                    <a:pt x="829721" y="7589"/>
                    <a:pt x="832012" y="8448"/>
                  </a:cubicBezTo>
                  <a:cubicBezTo>
                    <a:pt x="855781" y="18184"/>
                    <a:pt x="866949" y="35653"/>
                    <a:pt x="866949" y="61713"/>
                  </a:cubicBezTo>
                  <a:cubicBezTo>
                    <a:pt x="866663" y="308850"/>
                    <a:pt x="866949" y="555987"/>
                    <a:pt x="866377" y="803411"/>
                  </a:cubicBezTo>
                  <a:cubicBezTo>
                    <a:pt x="866377" y="811716"/>
                    <a:pt x="861795" y="822025"/>
                    <a:pt x="856067" y="828325"/>
                  </a:cubicBezTo>
                  <a:cubicBezTo>
                    <a:pt x="826285" y="859253"/>
                    <a:pt x="795643" y="889322"/>
                    <a:pt x="765288" y="919677"/>
                  </a:cubicBezTo>
                  <a:cubicBezTo>
                    <a:pt x="748392" y="936573"/>
                    <a:pt x="731783" y="953469"/>
                    <a:pt x="715173" y="970364"/>
                  </a:cubicBezTo>
                  <a:close/>
                  <a:moveTo>
                    <a:pt x="480636" y="313146"/>
                  </a:moveTo>
                  <a:cubicBezTo>
                    <a:pt x="485505" y="324314"/>
                    <a:pt x="488941" y="330614"/>
                    <a:pt x="490946" y="337201"/>
                  </a:cubicBezTo>
                  <a:cubicBezTo>
                    <a:pt x="497532" y="359824"/>
                    <a:pt x="505264" y="382161"/>
                    <a:pt x="509560" y="405070"/>
                  </a:cubicBezTo>
                  <a:cubicBezTo>
                    <a:pt x="511564" y="416525"/>
                    <a:pt x="515001" y="419389"/>
                    <a:pt x="525310" y="419102"/>
                  </a:cubicBezTo>
                  <a:cubicBezTo>
                    <a:pt x="540201" y="418530"/>
                    <a:pt x="554806" y="418530"/>
                    <a:pt x="569697" y="419102"/>
                  </a:cubicBezTo>
                  <a:cubicBezTo>
                    <a:pt x="586593" y="419675"/>
                    <a:pt x="594898" y="427121"/>
                    <a:pt x="594612" y="440294"/>
                  </a:cubicBezTo>
                  <a:cubicBezTo>
                    <a:pt x="594325" y="454039"/>
                    <a:pt x="588884" y="458908"/>
                    <a:pt x="570557" y="459481"/>
                  </a:cubicBezTo>
                  <a:cubicBezTo>
                    <a:pt x="554806" y="460053"/>
                    <a:pt x="539056" y="460053"/>
                    <a:pt x="523305" y="459767"/>
                  </a:cubicBezTo>
                  <a:cubicBezTo>
                    <a:pt x="514428" y="459767"/>
                    <a:pt x="511851" y="463490"/>
                    <a:pt x="509560" y="472081"/>
                  </a:cubicBezTo>
                  <a:cubicBezTo>
                    <a:pt x="502687" y="499000"/>
                    <a:pt x="494955" y="525632"/>
                    <a:pt x="485505" y="551692"/>
                  </a:cubicBezTo>
                  <a:cubicBezTo>
                    <a:pt x="480064" y="566583"/>
                    <a:pt x="479205" y="567728"/>
                    <a:pt x="495241" y="567728"/>
                  </a:cubicBezTo>
                  <a:cubicBezTo>
                    <a:pt x="521874" y="568015"/>
                    <a:pt x="548792" y="567728"/>
                    <a:pt x="575425" y="568015"/>
                  </a:cubicBezTo>
                  <a:cubicBezTo>
                    <a:pt x="591461" y="568301"/>
                    <a:pt x="600053" y="579756"/>
                    <a:pt x="592893" y="593502"/>
                  </a:cubicBezTo>
                  <a:cubicBezTo>
                    <a:pt x="589743" y="599802"/>
                    <a:pt x="579148" y="605816"/>
                    <a:pt x="571988" y="606102"/>
                  </a:cubicBezTo>
                  <a:cubicBezTo>
                    <a:pt x="536765" y="607534"/>
                    <a:pt x="501255" y="607247"/>
                    <a:pt x="466032" y="606388"/>
                  </a:cubicBezTo>
                  <a:cubicBezTo>
                    <a:pt x="454004" y="606102"/>
                    <a:pt x="445699" y="609825"/>
                    <a:pt x="437395" y="618416"/>
                  </a:cubicBezTo>
                  <a:cubicBezTo>
                    <a:pt x="384989" y="670535"/>
                    <a:pt x="321415" y="695736"/>
                    <a:pt x="247245" y="692872"/>
                  </a:cubicBezTo>
                  <a:cubicBezTo>
                    <a:pt x="227199" y="692013"/>
                    <a:pt x="226340" y="692013"/>
                    <a:pt x="226340" y="712632"/>
                  </a:cubicBezTo>
                  <a:cubicBezTo>
                    <a:pt x="226340" y="774201"/>
                    <a:pt x="226340" y="835771"/>
                    <a:pt x="226340" y="897340"/>
                  </a:cubicBezTo>
                  <a:cubicBezTo>
                    <a:pt x="226340" y="923400"/>
                    <a:pt x="233499" y="930559"/>
                    <a:pt x="259272" y="930559"/>
                  </a:cubicBezTo>
                  <a:cubicBezTo>
                    <a:pt x="396157" y="930559"/>
                    <a:pt x="533042" y="930559"/>
                    <a:pt x="670213" y="930845"/>
                  </a:cubicBezTo>
                  <a:cubicBezTo>
                    <a:pt x="683959" y="930845"/>
                    <a:pt x="687682" y="925404"/>
                    <a:pt x="687395" y="913090"/>
                  </a:cubicBezTo>
                  <a:cubicBezTo>
                    <a:pt x="686823" y="892186"/>
                    <a:pt x="687395" y="870994"/>
                    <a:pt x="687109" y="850089"/>
                  </a:cubicBezTo>
                  <a:cubicBezTo>
                    <a:pt x="686536" y="812002"/>
                    <a:pt x="715746" y="785656"/>
                    <a:pt x="749824" y="787947"/>
                  </a:cubicBezTo>
                  <a:cubicBezTo>
                    <a:pt x="770729" y="789379"/>
                    <a:pt x="791920" y="787374"/>
                    <a:pt x="812825" y="788520"/>
                  </a:cubicBezTo>
                  <a:cubicBezTo>
                    <a:pt x="825426" y="789092"/>
                    <a:pt x="828003" y="784510"/>
                    <a:pt x="828003" y="773056"/>
                  </a:cubicBezTo>
                  <a:cubicBezTo>
                    <a:pt x="827717" y="575460"/>
                    <a:pt x="827717" y="377865"/>
                    <a:pt x="827717" y="180556"/>
                  </a:cubicBezTo>
                  <a:cubicBezTo>
                    <a:pt x="827717" y="162515"/>
                    <a:pt x="827430" y="162229"/>
                    <a:pt x="809103" y="162229"/>
                  </a:cubicBezTo>
                  <a:cubicBezTo>
                    <a:pt x="631267" y="162229"/>
                    <a:pt x="453145" y="162229"/>
                    <a:pt x="275309" y="162229"/>
                  </a:cubicBezTo>
                  <a:cubicBezTo>
                    <a:pt x="266718" y="162229"/>
                    <a:pt x="258127" y="162229"/>
                    <a:pt x="249536" y="162229"/>
                  </a:cubicBezTo>
                  <a:cubicBezTo>
                    <a:pt x="246672" y="162229"/>
                    <a:pt x="243808" y="162515"/>
                    <a:pt x="240945" y="162229"/>
                  </a:cubicBezTo>
                  <a:cubicBezTo>
                    <a:pt x="232354" y="161656"/>
                    <a:pt x="226913" y="165665"/>
                    <a:pt x="226626" y="174256"/>
                  </a:cubicBezTo>
                  <a:cubicBezTo>
                    <a:pt x="226054" y="184852"/>
                    <a:pt x="234358" y="183706"/>
                    <a:pt x="240658" y="183420"/>
                  </a:cubicBezTo>
                  <a:cubicBezTo>
                    <a:pt x="278459" y="180556"/>
                    <a:pt x="314828" y="187143"/>
                    <a:pt x="349479" y="200602"/>
                  </a:cubicBezTo>
                  <a:cubicBezTo>
                    <a:pt x="385562" y="214634"/>
                    <a:pt x="417349" y="236112"/>
                    <a:pt x="444267" y="264749"/>
                  </a:cubicBezTo>
                  <a:cubicBezTo>
                    <a:pt x="449422" y="270190"/>
                    <a:pt x="458872" y="273913"/>
                    <a:pt x="466318" y="273913"/>
                  </a:cubicBezTo>
                  <a:cubicBezTo>
                    <a:pt x="502687" y="274772"/>
                    <a:pt x="538769" y="274199"/>
                    <a:pt x="575138" y="274486"/>
                  </a:cubicBezTo>
                  <a:cubicBezTo>
                    <a:pt x="588025" y="274486"/>
                    <a:pt x="594612" y="281645"/>
                    <a:pt x="594898" y="293959"/>
                  </a:cubicBezTo>
                  <a:cubicBezTo>
                    <a:pt x="594898" y="307132"/>
                    <a:pt x="589457" y="312859"/>
                    <a:pt x="575425" y="313146"/>
                  </a:cubicBezTo>
                  <a:cubicBezTo>
                    <a:pt x="556811" y="313432"/>
                    <a:pt x="538197" y="313146"/>
                    <a:pt x="519583" y="313146"/>
                  </a:cubicBezTo>
                  <a:cubicBezTo>
                    <a:pt x="507842" y="313146"/>
                    <a:pt x="496100" y="313146"/>
                    <a:pt x="480636" y="313146"/>
                  </a:cubicBezTo>
                  <a:close/>
                  <a:moveTo>
                    <a:pt x="254977" y="653353"/>
                  </a:moveTo>
                  <a:cubicBezTo>
                    <a:pt x="377543" y="658221"/>
                    <a:pt x="468036" y="553124"/>
                    <a:pt x="472332" y="450889"/>
                  </a:cubicBezTo>
                  <a:cubicBezTo>
                    <a:pt x="478059" y="317155"/>
                    <a:pt x="371243" y="224944"/>
                    <a:pt x="261850" y="222939"/>
                  </a:cubicBezTo>
                  <a:cubicBezTo>
                    <a:pt x="139283" y="220648"/>
                    <a:pt x="47072" y="318587"/>
                    <a:pt x="41059" y="427693"/>
                  </a:cubicBezTo>
                  <a:cubicBezTo>
                    <a:pt x="33899" y="552837"/>
                    <a:pt x="140715" y="658221"/>
                    <a:pt x="254977" y="653353"/>
                  </a:cubicBezTo>
                  <a:close/>
                  <a:moveTo>
                    <a:pt x="526456" y="123282"/>
                  </a:moveTo>
                  <a:cubicBezTo>
                    <a:pt x="550224" y="123282"/>
                    <a:pt x="574279" y="123282"/>
                    <a:pt x="598048" y="123282"/>
                  </a:cubicBezTo>
                  <a:cubicBezTo>
                    <a:pt x="669641" y="123282"/>
                    <a:pt x="741233" y="122996"/>
                    <a:pt x="812539" y="123569"/>
                  </a:cubicBezTo>
                  <a:cubicBezTo>
                    <a:pt x="823994" y="123569"/>
                    <a:pt x="828862" y="120705"/>
                    <a:pt x="828003" y="108391"/>
                  </a:cubicBezTo>
                  <a:cubicBezTo>
                    <a:pt x="826858" y="96077"/>
                    <a:pt x="827717" y="83477"/>
                    <a:pt x="827717" y="71163"/>
                  </a:cubicBezTo>
                  <a:cubicBezTo>
                    <a:pt x="827717" y="47681"/>
                    <a:pt x="821417" y="41667"/>
                    <a:pt x="798221" y="41667"/>
                  </a:cubicBezTo>
                  <a:cubicBezTo>
                    <a:pt x="637567" y="41667"/>
                    <a:pt x="476914" y="41667"/>
                    <a:pt x="315974" y="41667"/>
                  </a:cubicBezTo>
                  <a:cubicBezTo>
                    <a:pt x="295069" y="41667"/>
                    <a:pt x="273877" y="41380"/>
                    <a:pt x="252972" y="41667"/>
                  </a:cubicBezTo>
                  <a:cubicBezTo>
                    <a:pt x="235217" y="41953"/>
                    <a:pt x="226626" y="50544"/>
                    <a:pt x="226054" y="68013"/>
                  </a:cubicBezTo>
                  <a:cubicBezTo>
                    <a:pt x="225767" y="80327"/>
                    <a:pt x="226913" y="92927"/>
                    <a:pt x="225767" y="105241"/>
                  </a:cubicBezTo>
                  <a:cubicBezTo>
                    <a:pt x="224335" y="120419"/>
                    <a:pt x="230349" y="123855"/>
                    <a:pt x="244381" y="123569"/>
                  </a:cubicBezTo>
                  <a:cubicBezTo>
                    <a:pt x="338597" y="122996"/>
                    <a:pt x="432526" y="123282"/>
                    <a:pt x="526456" y="123282"/>
                  </a:cubicBezTo>
                  <a:close/>
                  <a:moveTo>
                    <a:pt x="794784" y="831761"/>
                  </a:moveTo>
                  <a:cubicBezTo>
                    <a:pt x="793925" y="830330"/>
                    <a:pt x="793352" y="828898"/>
                    <a:pt x="792493" y="827466"/>
                  </a:cubicBezTo>
                  <a:cubicBezTo>
                    <a:pt x="777029" y="827466"/>
                    <a:pt x="760992" y="825748"/>
                    <a:pt x="745815" y="828325"/>
                  </a:cubicBezTo>
                  <a:cubicBezTo>
                    <a:pt x="739515" y="829184"/>
                    <a:pt x="730637" y="837775"/>
                    <a:pt x="729205" y="844075"/>
                  </a:cubicBezTo>
                  <a:cubicBezTo>
                    <a:pt x="726055" y="857248"/>
                    <a:pt x="726914" y="871280"/>
                    <a:pt x="726628" y="885026"/>
                  </a:cubicBezTo>
                  <a:cubicBezTo>
                    <a:pt x="726628" y="887890"/>
                    <a:pt x="728633" y="891040"/>
                    <a:pt x="729492" y="893904"/>
                  </a:cubicBezTo>
                  <a:cubicBezTo>
                    <a:pt x="732642" y="892472"/>
                    <a:pt x="736365" y="891613"/>
                    <a:pt x="738656" y="889322"/>
                  </a:cubicBezTo>
                  <a:cubicBezTo>
                    <a:pt x="752688" y="875862"/>
                    <a:pt x="766433" y="862117"/>
                    <a:pt x="779893" y="848084"/>
                  </a:cubicBezTo>
                  <a:cubicBezTo>
                    <a:pt x="785048" y="842930"/>
                    <a:pt x="789916" y="837202"/>
                    <a:pt x="794784" y="8317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61CD180-272C-49C1-B93A-49590D76538A}"/>
                </a:ext>
              </a:extLst>
            </p:cNvPr>
            <p:cNvSpPr/>
            <p:nvPr/>
          </p:nvSpPr>
          <p:spPr>
            <a:xfrm>
              <a:off x="7325295" y="3057497"/>
              <a:ext cx="234823" cy="42955"/>
            </a:xfrm>
            <a:custGeom>
              <a:avLst/>
              <a:gdLst>
                <a:gd name="connsiteX0" fmla="*/ 118137 w 234823"/>
                <a:gd name="connsiteY0" fmla="*/ 2275 h 42955"/>
                <a:gd name="connsiteX1" fmla="*/ 211207 w 234823"/>
                <a:gd name="connsiteY1" fmla="*/ 2275 h 42955"/>
                <a:gd name="connsiteX2" fmla="*/ 232684 w 234823"/>
                <a:gd name="connsiteY2" fmla="*/ 21462 h 42955"/>
                <a:gd name="connsiteX3" fmla="*/ 211779 w 234823"/>
                <a:gd name="connsiteY3" fmla="*/ 40649 h 42955"/>
                <a:gd name="connsiteX4" fmla="*/ 23062 w 234823"/>
                <a:gd name="connsiteY4" fmla="*/ 40649 h 42955"/>
                <a:gd name="connsiteX5" fmla="*/ 2157 w 234823"/>
                <a:gd name="connsiteY5" fmla="*/ 21462 h 42955"/>
                <a:gd name="connsiteX6" fmla="*/ 24207 w 234823"/>
                <a:gd name="connsiteY6" fmla="*/ 2275 h 42955"/>
                <a:gd name="connsiteX7" fmla="*/ 118137 w 234823"/>
                <a:gd name="connsiteY7" fmla="*/ 2275 h 42955"/>
                <a:gd name="connsiteX8" fmla="*/ 118137 w 234823"/>
                <a:gd name="connsiteY8" fmla="*/ 2275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823" h="42955">
                  <a:moveTo>
                    <a:pt x="118137" y="2275"/>
                  </a:moveTo>
                  <a:cubicBezTo>
                    <a:pt x="149064" y="2275"/>
                    <a:pt x="179992" y="2275"/>
                    <a:pt x="211207" y="2275"/>
                  </a:cubicBezTo>
                  <a:cubicBezTo>
                    <a:pt x="224952" y="2275"/>
                    <a:pt x="232398" y="9148"/>
                    <a:pt x="232684" y="21462"/>
                  </a:cubicBezTo>
                  <a:cubicBezTo>
                    <a:pt x="232971" y="34062"/>
                    <a:pt x="226384" y="40649"/>
                    <a:pt x="211779" y="40649"/>
                  </a:cubicBezTo>
                  <a:cubicBezTo>
                    <a:pt x="148778" y="40935"/>
                    <a:pt x="86063" y="40935"/>
                    <a:pt x="23062" y="40649"/>
                  </a:cubicBezTo>
                  <a:cubicBezTo>
                    <a:pt x="8457" y="40649"/>
                    <a:pt x="1870" y="33776"/>
                    <a:pt x="2157" y="21462"/>
                  </a:cubicBezTo>
                  <a:cubicBezTo>
                    <a:pt x="2443" y="10293"/>
                    <a:pt x="11034" y="2275"/>
                    <a:pt x="24207" y="2275"/>
                  </a:cubicBezTo>
                  <a:cubicBezTo>
                    <a:pt x="55135" y="1989"/>
                    <a:pt x="86636" y="2275"/>
                    <a:pt x="118137" y="2275"/>
                  </a:cubicBezTo>
                  <a:cubicBezTo>
                    <a:pt x="118137" y="2275"/>
                    <a:pt x="118137" y="2275"/>
                    <a:pt x="118137" y="2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42A441-E462-4EDB-A36A-7C62AB035BE4}"/>
                </a:ext>
              </a:extLst>
            </p:cNvPr>
            <p:cNvSpPr/>
            <p:nvPr/>
          </p:nvSpPr>
          <p:spPr>
            <a:xfrm>
              <a:off x="7449017" y="2764659"/>
              <a:ext cx="108821" cy="42955"/>
            </a:xfrm>
            <a:custGeom>
              <a:avLst/>
              <a:gdLst>
                <a:gd name="connsiteX0" fmla="*/ 54266 w 108820"/>
                <a:gd name="connsiteY0" fmla="*/ 42248 h 42955"/>
                <a:gd name="connsiteX1" fmla="*/ 24197 w 108820"/>
                <a:gd name="connsiteY1" fmla="*/ 41962 h 42955"/>
                <a:gd name="connsiteX2" fmla="*/ 2433 w 108820"/>
                <a:gd name="connsiteY2" fmla="*/ 25353 h 42955"/>
                <a:gd name="connsiteX3" fmla="*/ 19615 w 108820"/>
                <a:gd name="connsiteY3" fmla="*/ 3302 h 42955"/>
                <a:gd name="connsiteX4" fmla="*/ 92353 w 108820"/>
                <a:gd name="connsiteY4" fmla="*/ 3589 h 42955"/>
                <a:gd name="connsiteX5" fmla="*/ 108962 w 108820"/>
                <a:gd name="connsiteY5" fmla="*/ 25925 h 42955"/>
                <a:gd name="connsiteX6" fmla="*/ 88630 w 108820"/>
                <a:gd name="connsiteY6" fmla="*/ 41389 h 42955"/>
                <a:gd name="connsiteX7" fmla="*/ 54266 w 108820"/>
                <a:gd name="connsiteY7" fmla="*/ 41676 h 42955"/>
                <a:gd name="connsiteX8" fmla="*/ 54266 w 108820"/>
                <a:gd name="connsiteY8" fmla="*/ 42248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820" h="42955">
                  <a:moveTo>
                    <a:pt x="54266" y="42248"/>
                  </a:moveTo>
                  <a:cubicBezTo>
                    <a:pt x="44243" y="42248"/>
                    <a:pt x="34220" y="43108"/>
                    <a:pt x="24197" y="41962"/>
                  </a:cubicBezTo>
                  <a:cubicBezTo>
                    <a:pt x="13887" y="41103"/>
                    <a:pt x="4151" y="37953"/>
                    <a:pt x="2433" y="25353"/>
                  </a:cubicBezTo>
                  <a:cubicBezTo>
                    <a:pt x="428" y="11893"/>
                    <a:pt x="9306" y="3875"/>
                    <a:pt x="19615" y="3302"/>
                  </a:cubicBezTo>
                  <a:cubicBezTo>
                    <a:pt x="43670" y="1584"/>
                    <a:pt x="68011" y="1870"/>
                    <a:pt x="92353" y="3589"/>
                  </a:cubicBezTo>
                  <a:cubicBezTo>
                    <a:pt x="103521" y="4448"/>
                    <a:pt x="110108" y="12752"/>
                    <a:pt x="108962" y="25925"/>
                  </a:cubicBezTo>
                  <a:cubicBezTo>
                    <a:pt x="107530" y="39385"/>
                    <a:pt x="98080" y="40530"/>
                    <a:pt x="88630" y="41389"/>
                  </a:cubicBezTo>
                  <a:cubicBezTo>
                    <a:pt x="77175" y="42248"/>
                    <a:pt x="65720" y="41676"/>
                    <a:pt x="54266" y="41676"/>
                  </a:cubicBezTo>
                  <a:cubicBezTo>
                    <a:pt x="54266" y="41676"/>
                    <a:pt x="54266" y="41962"/>
                    <a:pt x="54266" y="42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47EDB52-E28B-4FA2-9733-1D86B15A05B8}"/>
                </a:ext>
              </a:extLst>
            </p:cNvPr>
            <p:cNvSpPr/>
            <p:nvPr/>
          </p:nvSpPr>
          <p:spPr>
            <a:xfrm>
              <a:off x="7449293" y="2618937"/>
              <a:ext cx="108821" cy="40092"/>
            </a:xfrm>
            <a:custGeom>
              <a:avLst/>
              <a:gdLst>
                <a:gd name="connsiteX0" fmla="*/ 54562 w 108820"/>
                <a:gd name="connsiteY0" fmla="*/ 40491 h 40091"/>
                <a:gd name="connsiteX1" fmla="*/ 20484 w 108820"/>
                <a:gd name="connsiteY1" fmla="*/ 40491 h 40091"/>
                <a:gd name="connsiteX2" fmla="*/ 2156 w 108820"/>
                <a:gd name="connsiteY2" fmla="*/ 21590 h 40091"/>
                <a:gd name="connsiteX3" fmla="*/ 20770 w 108820"/>
                <a:gd name="connsiteY3" fmla="*/ 2690 h 40091"/>
                <a:gd name="connsiteX4" fmla="*/ 90645 w 108820"/>
                <a:gd name="connsiteY4" fmla="*/ 2690 h 40091"/>
                <a:gd name="connsiteX5" fmla="*/ 108686 w 108820"/>
                <a:gd name="connsiteY5" fmla="*/ 22163 h 40091"/>
                <a:gd name="connsiteX6" fmla="*/ 90358 w 108820"/>
                <a:gd name="connsiteY6" fmla="*/ 40777 h 40091"/>
                <a:gd name="connsiteX7" fmla="*/ 54562 w 108820"/>
                <a:gd name="connsiteY7" fmla="*/ 40491 h 4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20" h="40091">
                  <a:moveTo>
                    <a:pt x="54562" y="40491"/>
                  </a:moveTo>
                  <a:cubicBezTo>
                    <a:pt x="43107" y="40491"/>
                    <a:pt x="31653" y="40777"/>
                    <a:pt x="20484" y="40491"/>
                  </a:cubicBezTo>
                  <a:cubicBezTo>
                    <a:pt x="8743" y="39918"/>
                    <a:pt x="1870" y="33618"/>
                    <a:pt x="2156" y="21590"/>
                  </a:cubicBezTo>
                  <a:cubicBezTo>
                    <a:pt x="2443" y="9849"/>
                    <a:pt x="9602" y="2976"/>
                    <a:pt x="20770" y="2690"/>
                  </a:cubicBezTo>
                  <a:cubicBezTo>
                    <a:pt x="43966" y="1831"/>
                    <a:pt x="67449" y="2117"/>
                    <a:pt x="90645" y="2690"/>
                  </a:cubicBezTo>
                  <a:cubicBezTo>
                    <a:pt x="102386" y="2976"/>
                    <a:pt x="108400" y="10422"/>
                    <a:pt x="108686" y="22163"/>
                  </a:cubicBezTo>
                  <a:cubicBezTo>
                    <a:pt x="108686" y="34191"/>
                    <a:pt x="102386" y="40777"/>
                    <a:pt x="90358" y="40777"/>
                  </a:cubicBezTo>
                  <a:cubicBezTo>
                    <a:pt x="78331" y="40777"/>
                    <a:pt x="66303" y="40491"/>
                    <a:pt x="54562" y="40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258852-BE80-4BAC-8392-EA387A05816B}"/>
                </a:ext>
              </a:extLst>
            </p:cNvPr>
            <p:cNvSpPr/>
            <p:nvPr/>
          </p:nvSpPr>
          <p:spPr>
            <a:xfrm>
              <a:off x="7448721" y="2912722"/>
              <a:ext cx="108821" cy="42955"/>
            </a:xfrm>
            <a:custGeom>
              <a:avLst/>
              <a:gdLst>
                <a:gd name="connsiteX0" fmla="*/ 55708 w 108820"/>
                <a:gd name="connsiteY0" fmla="*/ 2434 h 42955"/>
                <a:gd name="connsiteX1" fmla="*/ 90072 w 108820"/>
                <a:gd name="connsiteY1" fmla="*/ 2434 h 42955"/>
                <a:gd name="connsiteX2" fmla="*/ 108972 w 108820"/>
                <a:gd name="connsiteY2" fmla="*/ 20475 h 42955"/>
                <a:gd name="connsiteX3" fmla="*/ 91217 w 108820"/>
                <a:gd name="connsiteY3" fmla="*/ 40521 h 42955"/>
                <a:gd name="connsiteX4" fmla="*/ 19625 w 108820"/>
                <a:gd name="connsiteY4" fmla="*/ 40521 h 42955"/>
                <a:gd name="connsiteX5" fmla="*/ 2156 w 108820"/>
                <a:gd name="connsiteY5" fmla="*/ 19903 h 42955"/>
                <a:gd name="connsiteX6" fmla="*/ 21057 w 108820"/>
                <a:gd name="connsiteY6" fmla="*/ 2721 h 42955"/>
                <a:gd name="connsiteX7" fmla="*/ 55708 w 108820"/>
                <a:gd name="connsiteY7" fmla="*/ 2434 h 42955"/>
                <a:gd name="connsiteX8" fmla="*/ 55708 w 108820"/>
                <a:gd name="connsiteY8" fmla="*/ 2434 h 4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820" h="42955">
                  <a:moveTo>
                    <a:pt x="55708" y="2434"/>
                  </a:moveTo>
                  <a:cubicBezTo>
                    <a:pt x="67162" y="2434"/>
                    <a:pt x="78617" y="2434"/>
                    <a:pt x="90072" y="2434"/>
                  </a:cubicBezTo>
                  <a:cubicBezTo>
                    <a:pt x="102099" y="2434"/>
                    <a:pt x="108686" y="7875"/>
                    <a:pt x="108972" y="20475"/>
                  </a:cubicBezTo>
                  <a:cubicBezTo>
                    <a:pt x="109259" y="32789"/>
                    <a:pt x="102099" y="39949"/>
                    <a:pt x="91217" y="40521"/>
                  </a:cubicBezTo>
                  <a:cubicBezTo>
                    <a:pt x="67449" y="41667"/>
                    <a:pt x="43394" y="41667"/>
                    <a:pt x="19625" y="40521"/>
                  </a:cubicBezTo>
                  <a:cubicBezTo>
                    <a:pt x="8743" y="39949"/>
                    <a:pt x="1870" y="31644"/>
                    <a:pt x="2156" y="19903"/>
                  </a:cubicBezTo>
                  <a:cubicBezTo>
                    <a:pt x="2729" y="8448"/>
                    <a:pt x="10175" y="3007"/>
                    <a:pt x="21057" y="2721"/>
                  </a:cubicBezTo>
                  <a:cubicBezTo>
                    <a:pt x="32798" y="1861"/>
                    <a:pt x="44253" y="2148"/>
                    <a:pt x="55708" y="2434"/>
                  </a:cubicBezTo>
                  <a:cubicBezTo>
                    <a:pt x="55708" y="2434"/>
                    <a:pt x="55708" y="2434"/>
                    <a:pt x="55708" y="2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15C38AC-9094-4A1A-AA09-8EEBAD1C6E76}"/>
                </a:ext>
              </a:extLst>
            </p:cNvPr>
            <p:cNvSpPr/>
            <p:nvPr/>
          </p:nvSpPr>
          <p:spPr>
            <a:xfrm>
              <a:off x="6896034" y="2645358"/>
              <a:ext cx="346508" cy="283506"/>
            </a:xfrm>
            <a:custGeom>
              <a:avLst/>
              <a:gdLst>
                <a:gd name="connsiteX0" fmla="*/ 127007 w 346507"/>
                <a:gd name="connsiteY0" fmla="*/ 281825 h 283506"/>
                <a:gd name="connsiteX1" fmla="*/ 104956 w 346507"/>
                <a:gd name="connsiteY1" fmla="*/ 271516 h 283506"/>
                <a:gd name="connsiteX2" fmla="*/ 9022 w 346507"/>
                <a:gd name="connsiteY2" fmla="*/ 175296 h 283506"/>
                <a:gd name="connsiteX3" fmla="*/ 9022 w 346507"/>
                <a:gd name="connsiteY3" fmla="*/ 138927 h 283506"/>
                <a:gd name="connsiteX4" fmla="*/ 38232 w 346507"/>
                <a:gd name="connsiteY4" fmla="*/ 107713 h 283506"/>
                <a:gd name="connsiteX5" fmla="*/ 91210 w 346507"/>
                <a:gd name="connsiteY5" fmla="*/ 109717 h 283506"/>
                <a:gd name="connsiteX6" fmla="*/ 113261 w 346507"/>
                <a:gd name="connsiteY6" fmla="*/ 132340 h 283506"/>
                <a:gd name="connsiteX7" fmla="*/ 138175 w 346507"/>
                <a:gd name="connsiteY7" fmla="*/ 132913 h 283506"/>
                <a:gd name="connsiteX8" fmla="*/ 252723 w 346507"/>
                <a:gd name="connsiteY8" fmla="*/ 17220 h 283506"/>
                <a:gd name="connsiteX9" fmla="*/ 314293 w 346507"/>
                <a:gd name="connsiteY9" fmla="*/ 17792 h 283506"/>
                <a:gd name="connsiteX10" fmla="*/ 330329 w 346507"/>
                <a:gd name="connsiteY10" fmla="*/ 34115 h 283506"/>
                <a:gd name="connsiteX11" fmla="*/ 330616 w 346507"/>
                <a:gd name="connsiteY11" fmla="*/ 89958 h 283506"/>
                <a:gd name="connsiteX12" fmla="*/ 210627 w 346507"/>
                <a:gd name="connsiteY12" fmla="*/ 210233 h 283506"/>
                <a:gd name="connsiteX13" fmla="*/ 154785 w 346507"/>
                <a:gd name="connsiteY13" fmla="*/ 265502 h 283506"/>
                <a:gd name="connsiteX14" fmla="*/ 127007 w 346507"/>
                <a:gd name="connsiteY14" fmla="*/ 281825 h 283506"/>
                <a:gd name="connsiteX15" fmla="*/ 303411 w 346507"/>
                <a:gd name="connsiteY15" fmla="*/ 56452 h 283506"/>
                <a:gd name="connsiteX16" fmla="*/ 285942 w 346507"/>
                <a:gd name="connsiteY16" fmla="*/ 46143 h 283506"/>
                <a:gd name="connsiteX17" fmla="*/ 274201 w 346507"/>
                <a:gd name="connsiteY17" fmla="*/ 51011 h 283506"/>
                <a:gd name="connsiteX18" fmla="*/ 145907 w 346507"/>
                <a:gd name="connsiteY18" fmla="*/ 179019 h 283506"/>
                <a:gd name="connsiteX19" fmla="*/ 104956 w 346507"/>
                <a:gd name="connsiteY19" fmla="*/ 179305 h 283506"/>
                <a:gd name="connsiteX20" fmla="*/ 72596 w 346507"/>
                <a:gd name="connsiteY20" fmla="*/ 146945 h 283506"/>
                <a:gd name="connsiteX21" fmla="*/ 53982 w 346507"/>
                <a:gd name="connsiteY21" fmla="*/ 147518 h 283506"/>
                <a:gd name="connsiteX22" fmla="*/ 53696 w 346507"/>
                <a:gd name="connsiteY22" fmla="*/ 165273 h 283506"/>
                <a:gd name="connsiteX23" fmla="*/ 116125 w 346507"/>
                <a:gd name="connsiteY23" fmla="*/ 227702 h 283506"/>
                <a:gd name="connsiteX24" fmla="*/ 135025 w 346507"/>
                <a:gd name="connsiteY24" fmla="*/ 227129 h 283506"/>
                <a:gd name="connsiteX25" fmla="*/ 292242 w 346507"/>
                <a:gd name="connsiteY25" fmla="*/ 69339 h 283506"/>
                <a:gd name="connsiteX26" fmla="*/ 303411 w 346507"/>
                <a:gd name="connsiteY26" fmla="*/ 56452 h 28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6507" h="283506">
                  <a:moveTo>
                    <a:pt x="127007" y="281825"/>
                  </a:moveTo>
                  <a:cubicBezTo>
                    <a:pt x="117843" y="277530"/>
                    <a:pt x="109825" y="276098"/>
                    <a:pt x="104956" y="271516"/>
                  </a:cubicBezTo>
                  <a:cubicBezTo>
                    <a:pt x="72596" y="240015"/>
                    <a:pt x="40523" y="207942"/>
                    <a:pt x="9022" y="175296"/>
                  </a:cubicBezTo>
                  <a:cubicBezTo>
                    <a:pt x="-428" y="165273"/>
                    <a:pt x="145" y="149809"/>
                    <a:pt x="9022" y="138927"/>
                  </a:cubicBezTo>
                  <a:cubicBezTo>
                    <a:pt x="17900" y="127758"/>
                    <a:pt x="27350" y="116876"/>
                    <a:pt x="38232" y="107713"/>
                  </a:cubicBezTo>
                  <a:cubicBezTo>
                    <a:pt x="56273" y="91676"/>
                    <a:pt x="72883" y="92821"/>
                    <a:pt x="91210" y="109717"/>
                  </a:cubicBezTo>
                  <a:cubicBezTo>
                    <a:pt x="98942" y="116876"/>
                    <a:pt x="106674" y="124036"/>
                    <a:pt x="113261" y="132340"/>
                  </a:cubicBezTo>
                  <a:cubicBezTo>
                    <a:pt x="121852" y="142650"/>
                    <a:pt x="128152" y="143222"/>
                    <a:pt x="138175" y="132913"/>
                  </a:cubicBezTo>
                  <a:cubicBezTo>
                    <a:pt x="175976" y="93967"/>
                    <a:pt x="215209" y="56452"/>
                    <a:pt x="252723" y="17220"/>
                  </a:cubicBezTo>
                  <a:cubicBezTo>
                    <a:pt x="271337" y="-2253"/>
                    <a:pt x="296251" y="-3685"/>
                    <a:pt x="314293" y="17792"/>
                  </a:cubicBezTo>
                  <a:cubicBezTo>
                    <a:pt x="319161" y="23520"/>
                    <a:pt x="324888" y="28674"/>
                    <a:pt x="330329" y="34115"/>
                  </a:cubicBezTo>
                  <a:cubicBezTo>
                    <a:pt x="349230" y="53589"/>
                    <a:pt x="349802" y="70485"/>
                    <a:pt x="330616" y="89958"/>
                  </a:cubicBezTo>
                  <a:cubicBezTo>
                    <a:pt x="290810" y="130336"/>
                    <a:pt x="250718" y="170141"/>
                    <a:pt x="210627" y="210233"/>
                  </a:cubicBezTo>
                  <a:cubicBezTo>
                    <a:pt x="192013" y="228847"/>
                    <a:pt x="173971" y="247747"/>
                    <a:pt x="154785" y="265502"/>
                  </a:cubicBezTo>
                  <a:cubicBezTo>
                    <a:pt x="146480" y="272089"/>
                    <a:pt x="136457" y="276098"/>
                    <a:pt x="127007" y="281825"/>
                  </a:cubicBezTo>
                  <a:close/>
                  <a:moveTo>
                    <a:pt x="303411" y="56452"/>
                  </a:moveTo>
                  <a:cubicBezTo>
                    <a:pt x="297397" y="52730"/>
                    <a:pt x="291956" y="48148"/>
                    <a:pt x="285942" y="46143"/>
                  </a:cubicBezTo>
                  <a:cubicBezTo>
                    <a:pt x="282792" y="45284"/>
                    <a:pt x="277065" y="48148"/>
                    <a:pt x="274201" y="51011"/>
                  </a:cubicBezTo>
                  <a:cubicBezTo>
                    <a:pt x="231245" y="93680"/>
                    <a:pt x="188576" y="136350"/>
                    <a:pt x="145907" y="179019"/>
                  </a:cubicBezTo>
                  <a:cubicBezTo>
                    <a:pt x="130157" y="194769"/>
                    <a:pt x="120420" y="194769"/>
                    <a:pt x="104956" y="179305"/>
                  </a:cubicBezTo>
                  <a:cubicBezTo>
                    <a:pt x="94074" y="168709"/>
                    <a:pt x="82906" y="158114"/>
                    <a:pt x="72596" y="146945"/>
                  </a:cubicBezTo>
                  <a:cubicBezTo>
                    <a:pt x="65437" y="139213"/>
                    <a:pt x="60569" y="140645"/>
                    <a:pt x="53982" y="147518"/>
                  </a:cubicBezTo>
                  <a:cubicBezTo>
                    <a:pt x="47682" y="154105"/>
                    <a:pt x="46537" y="158400"/>
                    <a:pt x="53696" y="165273"/>
                  </a:cubicBezTo>
                  <a:cubicBezTo>
                    <a:pt x="74887" y="185605"/>
                    <a:pt x="95506" y="206797"/>
                    <a:pt x="116125" y="227702"/>
                  </a:cubicBezTo>
                  <a:cubicBezTo>
                    <a:pt x="122998" y="234861"/>
                    <a:pt x="128152" y="234288"/>
                    <a:pt x="135025" y="227129"/>
                  </a:cubicBezTo>
                  <a:cubicBezTo>
                    <a:pt x="187431" y="174437"/>
                    <a:pt x="239836" y="122031"/>
                    <a:pt x="292242" y="69339"/>
                  </a:cubicBezTo>
                  <a:cubicBezTo>
                    <a:pt x="294819" y="67621"/>
                    <a:pt x="297110" y="64471"/>
                    <a:pt x="303411" y="56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23E81F-9C17-41C4-B857-9AE0DC8177D4}"/>
              </a:ext>
            </a:extLst>
          </p:cNvPr>
          <p:cNvGrpSpPr/>
          <p:nvPr/>
        </p:nvGrpSpPr>
        <p:grpSpPr>
          <a:xfrm>
            <a:off x="5713222" y="1241065"/>
            <a:ext cx="765557" cy="1059362"/>
            <a:chOff x="4649628" y="4318086"/>
            <a:chExt cx="400050" cy="553581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B50244-BDFD-43F8-83BA-806AB782ADB9}"/>
                </a:ext>
              </a:extLst>
            </p:cNvPr>
            <p:cNvSpPr/>
            <p:nvPr/>
          </p:nvSpPr>
          <p:spPr>
            <a:xfrm>
              <a:off x="4649628" y="4385892"/>
              <a:ext cx="400050" cy="485775"/>
            </a:xfrm>
            <a:custGeom>
              <a:avLst/>
              <a:gdLst>
                <a:gd name="connsiteX0" fmla="*/ 109061 w 400050"/>
                <a:gd name="connsiteY0" fmla="*/ 7990 h 485775"/>
                <a:gd name="connsiteX1" fmla="*/ 54769 w 400050"/>
                <a:gd name="connsiteY1" fmla="*/ 63236 h 485775"/>
                <a:gd name="connsiteX2" fmla="*/ 54769 w 400050"/>
                <a:gd name="connsiteY2" fmla="*/ 430901 h 485775"/>
                <a:gd name="connsiteX3" fmla="*/ 352901 w 400050"/>
                <a:gd name="connsiteY3" fmla="*/ 430901 h 485775"/>
                <a:gd name="connsiteX4" fmla="*/ 352901 w 400050"/>
                <a:gd name="connsiteY4" fmla="*/ 73713 h 485775"/>
                <a:gd name="connsiteX5" fmla="*/ 301466 w 400050"/>
                <a:gd name="connsiteY5" fmla="*/ 13705 h 485775"/>
                <a:gd name="connsiteX6" fmla="*/ 305276 w 400050"/>
                <a:gd name="connsiteY6" fmla="*/ 7990 h 485775"/>
                <a:gd name="connsiteX7" fmla="*/ 363379 w 400050"/>
                <a:gd name="connsiteY7" fmla="*/ 7990 h 485775"/>
                <a:gd name="connsiteX8" fmla="*/ 401479 w 400050"/>
                <a:gd name="connsiteY8" fmla="*/ 52758 h 485775"/>
                <a:gd name="connsiteX9" fmla="*/ 401479 w 400050"/>
                <a:gd name="connsiteY9" fmla="*/ 439473 h 485775"/>
                <a:gd name="connsiteX10" fmla="*/ 355759 w 400050"/>
                <a:gd name="connsiteY10" fmla="*/ 484240 h 485775"/>
                <a:gd name="connsiteX11" fmla="*/ 51911 w 400050"/>
                <a:gd name="connsiteY11" fmla="*/ 484240 h 485775"/>
                <a:gd name="connsiteX12" fmla="*/ 7144 w 400050"/>
                <a:gd name="connsiteY12" fmla="*/ 436615 h 485775"/>
                <a:gd name="connsiteX13" fmla="*/ 7144 w 400050"/>
                <a:gd name="connsiteY13" fmla="*/ 57520 h 485775"/>
                <a:gd name="connsiteX14" fmla="*/ 54769 w 400050"/>
                <a:gd name="connsiteY14" fmla="*/ 7990 h 485775"/>
                <a:gd name="connsiteX15" fmla="*/ 109061 w 400050"/>
                <a:gd name="connsiteY15" fmla="*/ 799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0050" h="485775">
                  <a:moveTo>
                    <a:pt x="109061" y="7990"/>
                  </a:moveTo>
                  <a:cubicBezTo>
                    <a:pt x="89059" y="29898"/>
                    <a:pt x="86201" y="59426"/>
                    <a:pt x="54769" y="63236"/>
                  </a:cubicBezTo>
                  <a:cubicBezTo>
                    <a:pt x="54769" y="186108"/>
                    <a:pt x="54769" y="308028"/>
                    <a:pt x="54769" y="430901"/>
                  </a:cubicBezTo>
                  <a:cubicBezTo>
                    <a:pt x="153829" y="430901"/>
                    <a:pt x="251936" y="430901"/>
                    <a:pt x="352901" y="430901"/>
                  </a:cubicBezTo>
                  <a:cubicBezTo>
                    <a:pt x="352901" y="308980"/>
                    <a:pt x="352901" y="187061"/>
                    <a:pt x="352901" y="73713"/>
                  </a:cubicBezTo>
                  <a:cubicBezTo>
                    <a:pt x="332899" y="50853"/>
                    <a:pt x="317659" y="31803"/>
                    <a:pt x="301466" y="13705"/>
                  </a:cubicBezTo>
                  <a:cubicBezTo>
                    <a:pt x="302419" y="11801"/>
                    <a:pt x="304324" y="9895"/>
                    <a:pt x="305276" y="7990"/>
                  </a:cubicBezTo>
                  <a:cubicBezTo>
                    <a:pt x="324326" y="7990"/>
                    <a:pt x="344329" y="6086"/>
                    <a:pt x="363379" y="7990"/>
                  </a:cubicBezTo>
                  <a:cubicBezTo>
                    <a:pt x="384334" y="9895"/>
                    <a:pt x="401479" y="29898"/>
                    <a:pt x="401479" y="52758"/>
                  </a:cubicBezTo>
                  <a:cubicBezTo>
                    <a:pt x="401479" y="181345"/>
                    <a:pt x="401479" y="309933"/>
                    <a:pt x="401479" y="439473"/>
                  </a:cubicBezTo>
                  <a:cubicBezTo>
                    <a:pt x="401479" y="465190"/>
                    <a:pt x="382429" y="484240"/>
                    <a:pt x="355759" y="484240"/>
                  </a:cubicBezTo>
                  <a:cubicBezTo>
                    <a:pt x="254794" y="485193"/>
                    <a:pt x="152876" y="485193"/>
                    <a:pt x="51911" y="484240"/>
                  </a:cubicBezTo>
                  <a:cubicBezTo>
                    <a:pt x="24289" y="484240"/>
                    <a:pt x="7144" y="464238"/>
                    <a:pt x="7144" y="436615"/>
                  </a:cubicBezTo>
                  <a:cubicBezTo>
                    <a:pt x="7144" y="309933"/>
                    <a:pt x="7144" y="183251"/>
                    <a:pt x="7144" y="57520"/>
                  </a:cubicBezTo>
                  <a:cubicBezTo>
                    <a:pt x="7144" y="27993"/>
                    <a:pt x="25241" y="8943"/>
                    <a:pt x="54769" y="7990"/>
                  </a:cubicBezTo>
                  <a:cubicBezTo>
                    <a:pt x="70009" y="7990"/>
                    <a:pt x="86201" y="7990"/>
                    <a:pt x="109061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DEC575F-1097-4476-A724-7777978C4DC3}"/>
                </a:ext>
              </a:extLst>
            </p:cNvPr>
            <p:cNvSpPr/>
            <p:nvPr/>
          </p:nvSpPr>
          <p:spPr>
            <a:xfrm>
              <a:off x="4738211" y="4318086"/>
              <a:ext cx="219075" cy="142875"/>
            </a:xfrm>
            <a:custGeom>
              <a:avLst/>
              <a:gdLst>
                <a:gd name="connsiteX0" fmla="*/ 220504 w 219075"/>
                <a:gd name="connsiteY0" fmla="*/ 142471 h 142875"/>
                <a:gd name="connsiteX1" fmla="*/ 7144 w 219075"/>
                <a:gd name="connsiteY1" fmla="*/ 142471 h 142875"/>
                <a:gd name="connsiteX2" fmla="*/ 56674 w 219075"/>
                <a:gd name="connsiteY2" fmla="*/ 67224 h 142875"/>
                <a:gd name="connsiteX3" fmla="*/ 74771 w 219075"/>
                <a:gd name="connsiteY3" fmla="*/ 33886 h 142875"/>
                <a:gd name="connsiteX4" fmla="*/ 110966 w 219075"/>
                <a:gd name="connsiteY4" fmla="*/ 7216 h 142875"/>
                <a:gd name="connsiteX5" fmla="*/ 150971 w 219075"/>
                <a:gd name="connsiteY5" fmla="*/ 25314 h 142875"/>
                <a:gd name="connsiteX6" fmla="*/ 218599 w 219075"/>
                <a:gd name="connsiteY6" fmla="*/ 135804 h 142875"/>
                <a:gd name="connsiteX7" fmla="*/ 220504 w 219075"/>
                <a:gd name="connsiteY7" fmla="*/ 142471 h 142875"/>
                <a:gd name="connsiteX8" fmla="*/ 134779 w 219075"/>
                <a:gd name="connsiteY8" fmla="*/ 47221 h 142875"/>
                <a:gd name="connsiteX9" fmla="*/ 114776 w 219075"/>
                <a:gd name="connsiteY9" fmla="*/ 34839 h 142875"/>
                <a:gd name="connsiteX10" fmla="*/ 102394 w 219075"/>
                <a:gd name="connsiteY10" fmla="*/ 49126 h 142875"/>
                <a:gd name="connsiteX11" fmla="*/ 116681 w 219075"/>
                <a:gd name="connsiteY11" fmla="*/ 61509 h 142875"/>
                <a:gd name="connsiteX12" fmla="*/ 134779 w 219075"/>
                <a:gd name="connsiteY12" fmla="*/ 4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075" h="142875">
                  <a:moveTo>
                    <a:pt x="220504" y="142471"/>
                  </a:moveTo>
                  <a:cubicBezTo>
                    <a:pt x="149066" y="142471"/>
                    <a:pt x="80486" y="142471"/>
                    <a:pt x="7144" y="142471"/>
                  </a:cubicBezTo>
                  <a:cubicBezTo>
                    <a:pt x="25241" y="115801"/>
                    <a:pt x="41434" y="91036"/>
                    <a:pt x="56674" y="67224"/>
                  </a:cubicBezTo>
                  <a:cubicBezTo>
                    <a:pt x="63341" y="56746"/>
                    <a:pt x="66199" y="42459"/>
                    <a:pt x="74771" y="33886"/>
                  </a:cubicBezTo>
                  <a:cubicBezTo>
                    <a:pt x="84296" y="22456"/>
                    <a:pt x="97631" y="9121"/>
                    <a:pt x="110966" y="7216"/>
                  </a:cubicBezTo>
                  <a:cubicBezTo>
                    <a:pt x="123349" y="6264"/>
                    <a:pt x="143351" y="14836"/>
                    <a:pt x="150971" y="25314"/>
                  </a:cubicBezTo>
                  <a:cubicBezTo>
                    <a:pt x="175736" y="60556"/>
                    <a:pt x="196691" y="98656"/>
                    <a:pt x="218599" y="135804"/>
                  </a:cubicBezTo>
                  <a:cubicBezTo>
                    <a:pt x="219551" y="136756"/>
                    <a:pt x="219551" y="138661"/>
                    <a:pt x="220504" y="142471"/>
                  </a:cubicBezTo>
                  <a:close/>
                  <a:moveTo>
                    <a:pt x="134779" y="47221"/>
                  </a:moveTo>
                  <a:cubicBezTo>
                    <a:pt x="125254" y="41506"/>
                    <a:pt x="119539" y="33886"/>
                    <a:pt x="114776" y="34839"/>
                  </a:cubicBezTo>
                  <a:cubicBezTo>
                    <a:pt x="110014" y="35791"/>
                    <a:pt x="102394" y="44364"/>
                    <a:pt x="102394" y="49126"/>
                  </a:cubicBezTo>
                  <a:cubicBezTo>
                    <a:pt x="102394" y="53889"/>
                    <a:pt x="110966" y="61509"/>
                    <a:pt x="116681" y="61509"/>
                  </a:cubicBezTo>
                  <a:cubicBezTo>
                    <a:pt x="120491" y="61509"/>
                    <a:pt x="126206" y="53889"/>
                    <a:pt x="134779" y="4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239E5C-277D-491B-82F5-7D2C0D18E630}"/>
                </a:ext>
              </a:extLst>
            </p:cNvPr>
            <p:cNvSpPr/>
            <p:nvPr/>
          </p:nvSpPr>
          <p:spPr>
            <a:xfrm>
              <a:off x="4735947" y="4549386"/>
              <a:ext cx="238125" cy="190500"/>
            </a:xfrm>
            <a:custGeom>
              <a:avLst/>
              <a:gdLst>
                <a:gd name="connsiteX0" fmla="*/ 236102 w 238125"/>
                <a:gd name="connsiteY0" fmla="*/ 25471 h 190500"/>
                <a:gd name="connsiteX1" fmla="*/ 224672 w 238125"/>
                <a:gd name="connsiteY1" fmla="*/ 47379 h 190500"/>
                <a:gd name="connsiteX2" fmla="*/ 115135 w 238125"/>
                <a:gd name="connsiteY2" fmla="*/ 177871 h 190500"/>
                <a:gd name="connsiteX3" fmla="*/ 75130 w 238125"/>
                <a:gd name="connsiteY3" fmla="*/ 180729 h 190500"/>
                <a:gd name="connsiteX4" fmla="*/ 17980 w 238125"/>
                <a:gd name="connsiteY4" fmla="*/ 124531 h 190500"/>
                <a:gd name="connsiteX5" fmla="*/ 14169 w 238125"/>
                <a:gd name="connsiteY5" fmla="*/ 88336 h 190500"/>
                <a:gd name="connsiteX6" fmla="*/ 52269 w 238125"/>
                <a:gd name="connsiteY6" fmla="*/ 91194 h 190500"/>
                <a:gd name="connsiteX7" fmla="*/ 131327 w 238125"/>
                <a:gd name="connsiteY7" fmla="*/ 84526 h 190500"/>
                <a:gd name="connsiteX8" fmla="*/ 190382 w 238125"/>
                <a:gd name="connsiteY8" fmla="*/ 14994 h 190500"/>
                <a:gd name="connsiteX9" fmla="*/ 219910 w 238125"/>
                <a:gd name="connsiteY9" fmla="*/ 7374 h 190500"/>
                <a:gd name="connsiteX10" fmla="*/ 236102 w 238125"/>
                <a:gd name="connsiteY10" fmla="*/ 2547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125" h="190500">
                  <a:moveTo>
                    <a:pt x="236102" y="25471"/>
                  </a:moveTo>
                  <a:cubicBezTo>
                    <a:pt x="231340" y="34996"/>
                    <a:pt x="229435" y="42616"/>
                    <a:pt x="224672" y="47379"/>
                  </a:cubicBezTo>
                  <a:cubicBezTo>
                    <a:pt x="188477" y="91194"/>
                    <a:pt x="151330" y="135009"/>
                    <a:pt x="115135" y="177871"/>
                  </a:cubicBezTo>
                  <a:cubicBezTo>
                    <a:pt x="102752" y="192159"/>
                    <a:pt x="88465" y="193111"/>
                    <a:pt x="75130" y="180729"/>
                  </a:cubicBezTo>
                  <a:cubicBezTo>
                    <a:pt x="55127" y="162631"/>
                    <a:pt x="37030" y="143581"/>
                    <a:pt x="17980" y="124531"/>
                  </a:cubicBezTo>
                  <a:cubicBezTo>
                    <a:pt x="7502" y="114054"/>
                    <a:pt x="1787" y="100719"/>
                    <a:pt x="14169" y="88336"/>
                  </a:cubicBezTo>
                  <a:cubicBezTo>
                    <a:pt x="26552" y="75001"/>
                    <a:pt x="39887" y="79764"/>
                    <a:pt x="52269" y="91194"/>
                  </a:cubicBezTo>
                  <a:cubicBezTo>
                    <a:pt x="95132" y="128341"/>
                    <a:pt x="95132" y="128341"/>
                    <a:pt x="131327" y="84526"/>
                  </a:cubicBezTo>
                  <a:cubicBezTo>
                    <a:pt x="150377" y="61666"/>
                    <a:pt x="169427" y="36901"/>
                    <a:pt x="190382" y="14994"/>
                  </a:cubicBezTo>
                  <a:cubicBezTo>
                    <a:pt x="197049" y="8326"/>
                    <a:pt x="210385" y="6421"/>
                    <a:pt x="219910" y="7374"/>
                  </a:cubicBezTo>
                  <a:cubicBezTo>
                    <a:pt x="226577" y="9279"/>
                    <a:pt x="230387" y="19756"/>
                    <a:pt x="236102" y="25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Freeform 950">
            <a:extLst>
              <a:ext uri="{FF2B5EF4-FFF2-40B4-BE49-F238E27FC236}">
                <a16:creationId xmlns:a16="http://schemas.microsoft.com/office/drawing/2014/main" id="{D49F4766-6B4D-4ECC-81DB-4BA9EDA1F433}"/>
              </a:ext>
            </a:extLst>
          </p:cNvPr>
          <p:cNvSpPr>
            <a:spLocks noEditPoints="1"/>
          </p:cNvSpPr>
          <p:nvPr/>
        </p:nvSpPr>
        <p:spPr bwMode="auto">
          <a:xfrm>
            <a:off x="9464818" y="1275927"/>
            <a:ext cx="758992" cy="989638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BB0CDE-2A54-463B-9C5B-6AC3B688B055}"/>
              </a:ext>
            </a:extLst>
          </p:cNvPr>
          <p:cNvGrpSpPr/>
          <p:nvPr/>
        </p:nvGrpSpPr>
        <p:grpSpPr>
          <a:xfrm>
            <a:off x="-1" y="0"/>
            <a:ext cx="7566991" cy="248864"/>
            <a:chOff x="0" y="0"/>
            <a:chExt cx="4898390" cy="190500"/>
          </a:xfrm>
        </p:grpSpPr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7B1891A4-7140-4790-B865-62ACC2EAF65D}"/>
                </a:ext>
              </a:extLst>
            </p:cNvPr>
            <p:cNvSpPr/>
            <p:nvPr/>
          </p:nvSpPr>
          <p:spPr>
            <a:xfrm>
              <a:off x="0" y="0"/>
              <a:ext cx="938213" cy="1905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Approaches</a:t>
              </a:r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C64144A4-95A0-4FAA-B6C5-001622C69AFC}"/>
                </a:ext>
              </a:extLst>
            </p:cNvPr>
            <p:cNvSpPr/>
            <p:nvPr/>
          </p:nvSpPr>
          <p:spPr>
            <a:xfrm>
              <a:off x="879891" y="0"/>
              <a:ext cx="1393501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Log Subscription</a:t>
              </a: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81F89423-A697-4087-AB58-A49D57DC94EC}"/>
                </a:ext>
              </a:extLst>
            </p:cNvPr>
            <p:cNvSpPr/>
            <p:nvPr/>
          </p:nvSpPr>
          <p:spPr>
            <a:xfrm>
              <a:off x="2215070" y="0"/>
              <a:ext cx="1509838" cy="190500"/>
            </a:xfrm>
            <a:prstGeom prst="chevron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CloudWatch Alarms</a:t>
              </a: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6AC506A0-B91D-4409-B63F-B2A92544716F}"/>
                </a:ext>
              </a:extLst>
            </p:cNvPr>
            <p:cNvSpPr/>
            <p:nvPr/>
          </p:nvSpPr>
          <p:spPr>
            <a:xfrm>
              <a:off x="3666586" y="0"/>
              <a:ext cx="1231804" cy="19050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Pros And 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535011"/>
      </p:ext>
    </p:extLst>
  </p:cSld>
  <p:clrMapOvr>
    <a:masterClrMapping/>
  </p:clrMapOvr>
</p:sld>
</file>

<file path=ppt/theme/theme1.xml><?xml version="1.0" encoding="utf-8"?>
<a:theme xmlns:a="http://schemas.openxmlformats.org/drawingml/2006/main" name="1_Affine - Deck Template_V0429">
  <a:themeElements>
    <a:clrScheme name="Custom 1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B0F0"/>
      </a:accent1>
      <a:accent2>
        <a:srgbClr val="92D050"/>
      </a:accent2>
      <a:accent3>
        <a:srgbClr val="E5E0EC"/>
      </a:accent3>
      <a:accent4>
        <a:srgbClr val="FFC000"/>
      </a:accent4>
      <a:accent5>
        <a:srgbClr val="0070C0"/>
      </a:accent5>
      <a:accent6>
        <a:srgbClr val="FF0000"/>
      </a:accent6>
      <a:hlink>
        <a:srgbClr val="00B0F0"/>
      </a:hlink>
      <a:folHlink>
        <a:srgbClr val="00B0F0"/>
      </a:folHlink>
    </a:clrScheme>
    <a:fontScheme name="Affine - A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">
          <a:solidFill>
            <a:srgbClr val="00B0F0"/>
          </a:solidFill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spcBef>
            <a:spcPts val="300"/>
          </a:spcBef>
          <a:spcAft>
            <a:spcPts val="300"/>
          </a:spcAft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ffine - Deck Template_V0429.pptx" id="{A5D2A2D5-EF91-4AB5-A276-D86C412099EB}" vid="{899C5921-322F-48C7-A787-CD79C0E76E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16178</TotalTime>
  <Words>676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Calibri</vt:lpstr>
      <vt:lpstr>Wingdings</vt:lpstr>
      <vt:lpstr>1_Affine - Deck Template_V0429</vt:lpstr>
      <vt:lpstr>ETL Pipeline Monitoring</vt:lpstr>
      <vt:lpstr>Contents</vt:lpstr>
      <vt:lpstr>Approaches</vt:lpstr>
      <vt:lpstr>Automate Notifications Using CloudWatch Log Subscription</vt:lpstr>
      <vt:lpstr>Prerequisites</vt:lpstr>
      <vt:lpstr>Solution Overview</vt:lpstr>
      <vt:lpstr>Architecture</vt:lpstr>
      <vt:lpstr>Automate Notifications Using CloudWatch Alarms</vt:lpstr>
      <vt:lpstr>Prerequisites</vt:lpstr>
      <vt:lpstr>Solution Overview</vt:lpstr>
      <vt:lpstr>Architecture</vt:lpstr>
      <vt:lpstr>Pros And Cons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Objective &amp; Problem Background</dc:title>
  <dc:creator>Tinku Sand</dc:creator>
  <cp:lastModifiedBy>Soumya Pujari</cp:lastModifiedBy>
  <cp:revision>1832</cp:revision>
  <dcterms:created xsi:type="dcterms:W3CDTF">2020-01-21T11:40:11Z</dcterms:created>
  <dcterms:modified xsi:type="dcterms:W3CDTF">2020-10-27T07:09:12Z</dcterms:modified>
</cp:coreProperties>
</file>